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98" r:id="rId1"/>
    <p:sldMasterId id="2147483689" r:id="rId2"/>
    <p:sldMasterId id="2147484202" r:id="rId3"/>
  </p:sldMasterIdLst>
  <p:notesMasterIdLst>
    <p:notesMasterId r:id="rId67"/>
  </p:notesMasterIdLst>
  <p:handoutMasterIdLst>
    <p:handoutMasterId r:id="rId68"/>
  </p:handoutMasterIdLst>
  <p:sldIdLst>
    <p:sldId id="257" r:id="rId4"/>
    <p:sldId id="258" r:id="rId5"/>
    <p:sldId id="259" r:id="rId6"/>
    <p:sldId id="260" r:id="rId7"/>
    <p:sldId id="261" r:id="rId8"/>
    <p:sldId id="329"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330"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7"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A5"/>
    <a:srgbClr val="FDD887"/>
    <a:srgbClr val="FCCC60"/>
    <a:srgbClr val="FCA684"/>
    <a:srgbClr val="FB8353"/>
    <a:srgbClr val="FBBB2E"/>
    <a:srgbClr val="B3D7FF"/>
    <a:srgbClr val="81BDFF"/>
    <a:srgbClr val="004FFF"/>
    <a:srgbClr val="004F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4" autoAdjust="0"/>
    <p:restoredTop sz="27056" autoAdjust="0"/>
  </p:normalViewPr>
  <p:slideViewPr>
    <p:cSldViewPr snapToGrid="0" snapToObjects="1">
      <p:cViewPr varScale="1">
        <p:scale>
          <a:sx n="15" d="100"/>
          <a:sy n="15" d="100"/>
        </p:scale>
        <p:origin x="2092" y="24"/>
      </p:cViewPr>
      <p:guideLst>
        <p:guide orient="horz" pos="2160"/>
        <p:guide pos="2880"/>
      </p:guideLst>
    </p:cSldViewPr>
  </p:slideViewPr>
  <p:outlineViewPr>
    <p:cViewPr>
      <p:scale>
        <a:sx n="33" d="100"/>
        <a:sy n="33" d="100"/>
      </p:scale>
      <p:origin x="0" y="0"/>
    </p:cViewPr>
  </p:outlineViewPr>
  <p:notesTextViewPr>
    <p:cViewPr>
      <p:scale>
        <a:sx n="150" d="100"/>
        <a:sy n="150" d="100"/>
      </p:scale>
      <p:origin x="0" y="-456"/>
    </p:cViewPr>
  </p:notesTextViewPr>
  <p:sorterViewPr>
    <p:cViewPr>
      <p:scale>
        <a:sx n="150" d="100"/>
        <a:sy n="150" d="100"/>
      </p:scale>
      <p:origin x="0" y="-3893"/>
    </p:cViewPr>
  </p:sorterViewPr>
  <p:notesViewPr>
    <p:cSldViewPr snapToGrid="0" snapToObjects="1">
      <p:cViewPr varScale="1">
        <p:scale>
          <a:sx n="49" d="100"/>
          <a:sy n="49" d="100"/>
        </p:scale>
        <p:origin x="2668"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DC4697-1E21-624A-AD93-1CA3BCE3274D}" type="doc">
      <dgm:prSet loTypeId="urn:microsoft.com/office/officeart/2005/8/layout/matrix1" loCatId="" qsTypeId="urn:microsoft.com/office/officeart/2005/8/quickstyle/simple4" qsCatId="simple" csTypeId="urn:microsoft.com/office/officeart/2005/8/colors/colorful4" csCatId="colorful" phldr="1"/>
      <dgm:spPr/>
      <dgm:t>
        <a:bodyPr/>
        <a:lstStyle/>
        <a:p>
          <a:endParaRPr lang="en-US"/>
        </a:p>
      </dgm:t>
    </dgm:pt>
    <dgm:pt modelId="{43C010C1-3973-F248-9C46-C5473EAE92E5}">
      <dgm:prSet custT="1"/>
      <dgm:spPr/>
      <dgm:t>
        <a:bodyPr/>
        <a:lstStyle/>
        <a:p>
          <a:pPr rtl="0"/>
          <a:r>
            <a:rPr lang="en-US" sz="2400" dirty="0"/>
            <a:t>To effectively support meaningful writing in             the classroom teachers need to: </a:t>
          </a:r>
        </a:p>
      </dgm:t>
    </dgm:pt>
    <dgm:pt modelId="{5F0DCADB-5DCC-724F-8F8B-7DBFD4C553CF}" type="parTrans" cxnId="{D3F5356F-DC3C-E949-8B40-65B6F8110A6E}">
      <dgm:prSet/>
      <dgm:spPr/>
      <dgm:t>
        <a:bodyPr/>
        <a:lstStyle/>
        <a:p>
          <a:endParaRPr lang="en-US"/>
        </a:p>
      </dgm:t>
    </dgm:pt>
    <dgm:pt modelId="{10676389-8247-C24F-AD75-5D267F5E1B9D}" type="sibTrans" cxnId="{D3F5356F-DC3C-E949-8B40-65B6F8110A6E}">
      <dgm:prSet/>
      <dgm:spPr/>
      <dgm:t>
        <a:bodyPr/>
        <a:lstStyle/>
        <a:p>
          <a:endParaRPr lang="en-US"/>
        </a:p>
      </dgm:t>
    </dgm:pt>
    <dgm:pt modelId="{95DB0C7E-9C09-1B49-A4E3-29B9FA6EBB46}">
      <dgm:prSet custT="1"/>
      <dgm:spPr/>
      <dgm:t>
        <a:bodyPr/>
        <a:lstStyle/>
        <a:p>
          <a:pPr rtl="0"/>
          <a:endParaRPr lang="en-US" sz="2800" dirty="0"/>
        </a:p>
      </dgm:t>
    </dgm:pt>
    <dgm:pt modelId="{88E66398-C048-2047-9A73-B1AB31FF9850}" type="parTrans" cxnId="{6D2C2E99-5302-944B-946B-D4932DF8A562}">
      <dgm:prSet/>
      <dgm:spPr/>
      <dgm:t>
        <a:bodyPr/>
        <a:lstStyle/>
        <a:p>
          <a:endParaRPr lang="en-US"/>
        </a:p>
      </dgm:t>
    </dgm:pt>
    <dgm:pt modelId="{6C293EE9-A138-D948-86AC-41148B49218B}" type="sibTrans" cxnId="{6D2C2E99-5302-944B-946B-D4932DF8A562}">
      <dgm:prSet/>
      <dgm:spPr/>
      <dgm:t>
        <a:bodyPr/>
        <a:lstStyle/>
        <a:p>
          <a:endParaRPr lang="en-US"/>
        </a:p>
      </dgm:t>
    </dgm:pt>
    <dgm:pt modelId="{D1D6C491-AFA8-534B-97AB-EF11762BEE66}">
      <dgm:prSet custT="1"/>
      <dgm:spPr/>
      <dgm:t>
        <a:bodyPr/>
        <a:lstStyle/>
        <a:p>
          <a:pPr rtl="0"/>
          <a:endParaRPr lang="en-US" sz="2800" dirty="0"/>
        </a:p>
      </dgm:t>
    </dgm:pt>
    <dgm:pt modelId="{24903F16-B384-0947-9293-38F44F501107}" type="parTrans" cxnId="{A4B753AB-E532-3543-A752-9F59C7E288F9}">
      <dgm:prSet/>
      <dgm:spPr/>
      <dgm:t>
        <a:bodyPr/>
        <a:lstStyle/>
        <a:p>
          <a:endParaRPr lang="en-US"/>
        </a:p>
      </dgm:t>
    </dgm:pt>
    <dgm:pt modelId="{19241B1B-BF6E-004B-99ED-95CCB2459E8B}" type="sibTrans" cxnId="{A4B753AB-E532-3543-A752-9F59C7E288F9}">
      <dgm:prSet/>
      <dgm:spPr/>
      <dgm:t>
        <a:bodyPr/>
        <a:lstStyle/>
        <a:p>
          <a:endParaRPr lang="en-US"/>
        </a:p>
      </dgm:t>
    </dgm:pt>
    <dgm:pt modelId="{90AC0766-07D2-7640-A4C9-1113D4E89D81}">
      <dgm:prSet custT="1"/>
      <dgm:spPr/>
      <dgm:t>
        <a:bodyPr/>
        <a:lstStyle/>
        <a:p>
          <a:pPr rtl="0"/>
          <a:endParaRPr lang="en-US" sz="2400" dirty="0"/>
        </a:p>
      </dgm:t>
    </dgm:pt>
    <dgm:pt modelId="{1C6FFC10-0DDA-0241-90EC-8E64832139A2}" type="parTrans" cxnId="{4F55DDD3-0F30-5847-8AEA-D26146857628}">
      <dgm:prSet/>
      <dgm:spPr/>
      <dgm:t>
        <a:bodyPr/>
        <a:lstStyle/>
        <a:p>
          <a:endParaRPr lang="en-US"/>
        </a:p>
      </dgm:t>
    </dgm:pt>
    <dgm:pt modelId="{E812FEB0-4556-0C44-ABB1-509240D88D07}" type="sibTrans" cxnId="{4F55DDD3-0F30-5847-8AEA-D26146857628}">
      <dgm:prSet/>
      <dgm:spPr/>
      <dgm:t>
        <a:bodyPr/>
        <a:lstStyle/>
        <a:p>
          <a:endParaRPr lang="en-US"/>
        </a:p>
      </dgm:t>
    </dgm:pt>
    <dgm:pt modelId="{0FDF5A89-12C0-0A4B-9F0E-06D68360BD6A}">
      <dgm:prSet/>
      <dgm:spPr/>
      <dgm:t>
        <a:bodyPr/>
        <a:lstStyle/>
        <a:p>
          <a:endParaRPr lang="en-US" dirty="0">
            <a:solidFill>
              <a:schemeClr val="tx1"/>
            </a:solidFill>
          </a:endParaRPr>
        </a:p>
      </dgm:t>
    </dgm:pt>
    <dgm:pt modelId="{54C865AE-44EC-FE4F-9DB6-1FF964F6C3D7}" type="parTrans" cxnId="{C58DF208-8A36-D647-9C65-BFC22776C19F}">
      <dgm:prSet/>
      <dgm:spPr/>
      <dgm:t>
        <a:bodyPr/>
        <a:lstStyle/>
        <a:p>
          <a:endParaRPr lang="en-US"/>
        </a:p>
      </dgm:t>
    </dgm:pt>
    <dgm:pt modelId="{C5E2E03F-C523-AC46-B053-66E63FAFE9D3}" type="sibTrans" cxnId="{C58DF208-8A36-D647-9C65-BFC22776C19F}">
      <dgm:prSet/>
      <dgm:spPr/>
      <dgm:t>
        <a:bodyPr/>
        <a:lstStyle/>
        <a:p>
          <a:endParaRPr lang="en-US"/>
        </a:p>
      </dgm:t>
    </dgm:pt>
    <dgm:pt modelId="{756BE44C-BE34-2F40-AF38-7EE64AFCFC84}">
      <dgm:prSet/>
      <dgm:spPr/>
      <dgm:t>
        <a:bodyPr/>
        <a:lstStyle/>
        <a:p>
          <a:endParaRPr lang="en-US" dirty="0">
            <a:solidFill>
              <a:schemeClr val="tx1"/>
            </a:solidFill>
          </a:endParaRPr>
        </a:p>
      </dgm:t>
    </dgm:pt>
    <dgm:pt modelId="{4FC7CB00-48B3-4E4A-9027-2498DB43FA86}" type="parTrans" cxnId="{FB5CCC37-4CA2-4145-9E05-B8CEF82CA82F}">
      <dgm:prSet/>
      <dgm:spPr/>
      <dgm:t>
        <a:bodyPr/>
        <a:lstStyle/>
        <a:p>
          <a:endParaRPr lang="en-US"/>
        </a:p>
      </dgm:t>
    </dgm:pt>
    <dgm:pt modelId="{69F39310-BF88-904E-8F51-8097B57F9F86}" type="sibTrans" cxnId="{FB5CCC37-4CA2-4145-9E05-B8CEF82CA82F}">
      <dgm:prSet/>
      <dgm:spPr/>
      <dgm:t>
        <a:bodyPr/>
        <a:lstStyle/>
        <a:p>
          <a:endParaRPr lang="en-US"/>
        </a:p>
      </dgm:t>
    </dgm:pt>
    <dgm:pt modelId="{9A533CC1-7A4A-2640-83F0-B49F17468ED1}">
      <dgm:prSet/>
      <dgm:spPr/>
      <dgm:t>
        <a:bodyPr/>
        <a:lstStyle/>
        <a:p>
          <a:endParaRPr lang="en-US" dirty="0">
            <a:solidFill>
              <a:schemeClr val="tx1"/>
            </a:solidFill>
          </a:endParaRPr>
        </a:p>
      </dgm:t>
    </dgm:pt>
    <dgm:pt modelId="{A0F57EEB-45E1-7F45-AB16-7A347238652B}" type="parTrans" cxnId="{368CDF12-88AC-3B4B-BC84-0B95A05812E1}">
      <dgm:prSet/>
      <dgm:spPr/>
      <dgm:t>
        <a:bodyPr/>
        <a:lstStyle/>
        <a:p>
          <a:endParaRPr lang="en-US"/>
        </a:p>
      </dgm:t>
    </dgm:pt>
    <dgm:pt modelId="{159D9C14-2FA0-D848-AAD8-4EE23CF9B7CD}" type="sibTrans" cxnId="{368CDF12-88AC-3B4B-BC84-0B95A05812E1}">
      <dgm:prSet/>
      <dgm:spPr/>
      <dgm:t>
        <a:bodyPr/>
        <a:lstStyle/>
        <a:p>
          <a:endParaRPr lang="en-US"/>
        </a:p>
      </dgm:t>
    </dgm:pt>
    <dgm:pt modelId="{61C7180C-DF4B-0740-B891-B178321B621C}">
      <dgm:prSet/>
      <dgm:spPr/>
      <dgm:t>
        <a:bodyPr/>
        <a:lstStyle/>
        <a:p>
          <a:endParaRPr lang="en-US" dirty="0">
            <a:solidFill>
              <a:schemeClr val="tx1"/>
            </a:solidFill>
          </a:endParaRPr>
        </a:p>
      </dgm:t>
    </dgm:pt>
    <dgm:pt modelId="{5819CCFA-2950-0B4A-8A96-C2B4A20BEEE4}" type="parTrans" cxnId="{FA5A9BD0-2F7F-C747-9002-F03DDA6D16E8}">
      <dgm:prSet/>
      <dgm:spPr/>
      <dgm:t>
        <a:bodyPr/>
        <a:lstStyle/>
        <a:p>
          <a:endParaRPr lang="en-US"/>
        </a:p>
      </dgm:t>
    </dgm:pt>
    <dgm:pt modelId="{7C576CD3-2BF0-B048-84CE-99015B0A2C3A}" type="sibTrans" cxnId="{FA5A9BD0-2F7F-C747-9002-F03DDA6D16E8}">
      <dgm:prSet/>
      <dgm:spPr/>
      <dgm:t>
        <a:bodyPr/>
        <a:lstStyle/>
        <a:p>
          <a:endParaRPr lang="en-US"/>
        </a:p>
      </dgm:t>
    </dgm:pt>
    <dgm:pt modelId="{B08C9A2E-D9DF-9047-A944-BBA8626C5AE8}" type="pres">
      <dgm:prSet presAssocID="{C5DC4697-1E21-624A-AD93-1CA3BCE3274D}" presName="diagram" presStyleCnt="0">
        <dgm:presLayoutVars>
          <dgm:chMax val="1"/>
          <dgm:dir/>
          <dgm:animLvl val="ctr"/>
          <dgm:resizeHandles val="exact"/>
        </dgm:presLayoutVars>
      </dgm:prSet>
      <dgm:spPr/>
    </dgm:pt>
    <dgm:pt modelId="{AD672422-2DC1-3F4A-89B8-7C238A614D9F}" type="pres">
      <dgm:prSet presAssocID="{C5DC4697-1E21-624A-AD93-1CA3BCE3274D}" presName="matrix" presStyleCnt="0"/>
      <dgm:spPr/>
    </dgm:pt>
    <dgm:pt modelId="{86193C84-F98B-BD4F-B530-D8A2C18C9EEB}" type="pres">
      <dgm:prSet presAssocID="{C5DC4697-1E21-624A-AD93-1CA3BCE3274D}" presName="tile1" presStyleLbl="node1" presStyleIdx="0" presStyleCnt="4"/>
      <dgm:spPr/>
    </dgm:pt>
    <dgm:pt modelId="{0BE9BEDE-5582-DB44-9ECB-89F514C0A7D3}" type="pres">
      <dgm:prSet presAssocID="{C5DC4697-1E21-624A-AD93-1CA3BCE3274D}" presName="tile1text" presStyleLbl="node1" presStyleIdx="0" presStyleCnt="4">
        <dgm:presLayoutVars>
          <dgm:chMax val="0"/>
          <dgm:chPref val="0"/>
          <dgm:bulletEnabled val="1"/>
        </dgm:presLayoutVars>
      </dgm:prSet>
      <dgm:spPr/>
    </dgm:pt>
    <dgm:pt modelId="{C553B2F5-2789-FE4D-BFEE-29D78BCC19C9}" type="pres">
      <dgm:prSet presAssocID="{C5DC4697-1E21-624A-AD93-1CA3BCE3274D}" presName="tile2" presStyleLbl="node1" presStyleIdx="1" presStyleCnt="4" custScaleX="100000" custScaleY="98622"/>
      <dgm:spPr/>
    </dgm:pt>
    <dgm:pt modelId="{7B2A6238-AD86-154D-8071-DCDAD44BF94A}" type="pres">
      <dgm:prSet presAssocID="{C5DC4697-1E21-624A-AD93-1CA3BCE3274D}" presName="tile2text" presStyleLbl="node1" presStyleIdx="1" presStyleCnt="4">
        <dgm:presLayoutVars>
          <dgm:chMax val="0"/>
          <dgm:chPref val="0"/>
          <dgm:bulletEnabled val="1"/>
        </dgm:presLayoutVars>
      </dgm:prSet>
      <dgm:spPr/>
    </dgm:pt>
    <dgm:pt modelId="{1B9FEB9A-9047-944E-B6DB-86F665080A74}" type="pres">
      <dgm:prSet presAssocID="{C5DC4697-1E21-624A-AD93-1CA3BCE3274D}" presName="tile3" presStyleLbl="node1" presStyleIdx="2" presStyleCnt="4"/>
      <dgm:spPr/>
    </dgm:pt>
    <dgm:pt modelId="{DD97ED1F-839A-5948-86D0-F32BAC7DA024}" type="pres">
      <dgm:prSet presAssocID="{C5DC4697-1E21-624A-AD93-1CA3BCE3274D}" presName="tile3text" presStyleLbl="node1" presStyleIdx="2" presStyleCnt="4">
        <dgm:presLayoutVars>
          <dgm:chMax val="0"/>
          <dgm:chPref val="0"/>
          <dgm:bulletEnabled val="1"/>
        </dgm:presLayoutVars>
      </dgm:prSet>
      <dgm:spPr/>
    </dgm:pt>
    <dgm:pt modelId="{D573ACF8-1BFF-5C43-92EE-B3C1318CF519}" type="pres">
      <dgm:prSet presAssocID="{C5DC4697-1E21-624A-AD93-1CA3BCE3274D}" presName="tile4" presStyleLbl="node1" presStyleIdx="3" presStyleCnt="4"/>
      <dgm:spPr/>
    </dgm:pt>
    <dgm:pt modelId="{6FB6A443-DE0E-B845-B746-1B552CF2C31A}" type="pres">
      <dgm:prSet presAssocID="{C5DC4697-1E21-624A-AD93-1CA3BCE3274D}" presName="tile4text" presStyleLbl="node1" presStyleIdx="3" presStyleCnt="4">
        <dgm:presLayoutVars>
          <dgm:chMax val="0"/>
          <dgm:chPref val="0"/>
          <dgm:bulletEnabled val="1"/>
        </dgm:presLayoutVars>
      </dgm:prSet>
      <dgm:spPr/>
    </dgm:pt>
    <dgm:pt modelId="{6C900A24-4252-B54B-AC7D-4385FB2A94A3}" type="pres">
      <dgm:prSet presAssocID="{C5DC4697-1E21-624A-AD93-1CA3BCE3274D}" presName="centerTile" presStyleLbl="fgShp" presStyleIdx="0" presStyleCnt="1" custScaleX="269429" custScaleY="65613" custLinFactNeighborX="0" custLinFactNeighborY="4844">
        <dgm:presLayoutVars>
          <dgm:chMax val="0"/>
          <dgm:chPref val="0"/>
        </dgm:presLayoutVars>
      </dgm:prSet>
      <dgm:spPr/>
    </dgm:pt>
  </dgm:ptLst>
  <dgm:cxnLst>
    <dgm:cxn modelId="{0181C6E1-C370-471D-8C66-5602D6652B77}" type="presOf" srcId="{61C7180C-DF4B-0740-B891-B178321B621C}" destId="{D573ACF8-1BFF-5C43-92EE-B3C1318CF519}" srcOrd="0" destOrd="0" presId="urn:microsoft.com/office/officeart/2005/8/layout/matrix1"/>
    <dgm:cxn modelId="{A4B753AB-E532-3543-A752-9F59C7E288F9}" srcId="{C5DC4697-1E21-624A-AD93-1CA3BCE3274D}" destId="{D1D6C491-AFA8-534B-97AB-EF11762BEE66}" srcOrd="2" destOrd="0" parTransId="{24903F16-B384-0947-9293-38F44F501107}" sibTransId="{19241B1B-BF6E-004B-99ED-95CCB2459E8B}"/>
    <dgm:cxn modelId="{6D2C2E99-5302-944B-946B-D4932DF8A562}" srcId="{C5DC4697-1E21-624A-AD93-1CA3BCE3274D}" destId="{95DB0C7E-9C09-1B49-A4E3-29B9FA6EBB46}" srcOrd="1" destOrd="0" parTransId="{88E66398-C048-2047-9A73-B1AB31FF9850}" sibTransId="{6C293EE9-A138-D948-86AC-41148B49218B}"/>
    <dgm:cxn modelId="{A37F0569-4E4D-4BDA-83CB-99D0CB9517FB}" type="presOf" srcId="{61C7180C-DF4B-0740-B891-B178321B621C}" destId="{6FB6A443-DE0E-B845-B746-1B552CF2C31A}" srcOrd="1" destOrd="0" presId="urn:microsoft.com/office/officeart/2005/8/layout/matrix1"/>
    <dgm:cxn modelId="{D3F5356F-DC3C-E949-8B40-65B6F8110A6E}" srcId="{C5DC4697-1E21-624A-AD93-1CA3BCE3274D}" destId="{43C010C1-3973-F248-9C46-C5473EAE92E5}" srcOrd="0" destOrd="0" parTransId="{5F0DCADB-5DCC-724F-8F8B-7DBFD4C553CF}" sibTransId="{10676389-8247-C24F-AD75-5D267F5E1B9D}"/>
    <dgm:cxn modelId="{48167604-E24C-437E-B770-D6EDB1688F61}" type="presOf" srcId="{43C010C1-3973-F248-9C46-C5473EAE92E5}" destId="{6C900A24-4252-B54B-AC7D-4385FB2A94A3}" srcOrd="0" destOrd="0" presId="urn:microsoft.com/office/officeart/2005/8/layout/matrix1"/>
    <dgm:cxn modelId="{7388D583-256F-439F-970E-9D618787A2A0}" type="presOf" srcId="{756BE44C-BE34-2F40-AF38-7EE64AFCFC84}" destId="{C553B2F5-2789-FE4D-BFEE-29D78BCC19C9}" srcOrd="0" destOrd="0" presId="urn:microsoft.com/office/officeart/2005/8/layout/matrix1"/>
    <dgm:cxn modelId="{DDAD3C6A-73F8-4C25-8BC0-DA3115C3DAB0}" type="presOf" srcId="{756BE44C-BE34-2F40-AF38-7EE64AFCFC84}" destId="{7B2A6238-AD86-154D-8071-DCDAD44BF94A}" srcOrd="1" destOrd="0" presId="urn:microsoft.com/office/officeart/2005/8/layout/matrix1"/>
    <dgm:cxn modelId="{FA5A9BD0-2F7F-C747-9002-F03DDA6D16E8}" srcId="{43C010C1-3973-F248-9C46-C5473EAE92E5}" destId="{61C7180C-DF4B-0740-B891-B178321B621C}" srcOrd="3" destOrd="0" parTransId="{5819CCFA-2950-0B4A-8A96-C2B4A20BEEE4}" sibTransId="{7C576CD3-2BF0-B048-84CE-99015B0A2C3A}"/>
    <dgm:cxn modelId="{C57CAE76-5780-4DCA-B687-55849B314BF0}" type="presOf" srcId="{9A533CC1-7A4A-2640-83F0-B49F17468ED1}" destId="{1B9FEB9A-9047-944E-B6DB-86F665080A74}" srcOrd="0" destOrd="0" presId="urn:microsoft.com/office/officeart/2005/8/layout/matrix1"/>
    <dgm:cxn modelId="{B77C4AC4-21D9-46D4-944F-2E6699680285}" type="presOf" srcId="{0FDF5A89-12C0-0A4B-9F0E-06D68360BD6A}" destId="{0BE9BEDE-5582-DB44-9ECB-89F514C0A7D3}" srcOrd="1" destOrd="0" presId="urn:microsoft.com/office/officeart/2005/8/layout/matrix1"/>
    <dgm:cxn modelId="{FB5CCC37-4CA2-4145-9E05-B8CEF82CA82F}" srcId="{43C010C1-3973-F248-9C46-C5473EAE92E5}" destId="{756BE44C-BE34-2F40-AF38-7EE64AFCFC84}" srcOrd="1" destOrd="0" parTransId="{4FC7CB00-48B3-4E4A-9027-2498DB43FA86}" sibTransId="{69F39310-BF88-904E-8F51-8097B57F9F86}"/>
    <dgm:cxn modelId="{368CDF12-88AC-3B4B-BC84-0B95A05812E1}" srcId="{43C010C1-3973-F248-9C46-C5473EAE92E5}" destId="{9A533CC1-7A4A-2640-83F0-B49F17468ED1}" srcOrd="2" destOrd="0" parTransId="{A0F57EEB-45E1-7F45-AB16-7A347238652B}" sibTransId="{159D9C14-2FA0-D848-AAD8-4EE23CF9B7CD}"/>
    <dgm:cxn modelId="{D8907FE0-8DA4-42A8-A54B-57505AEA3FFF}" type="presOf" srcId="{9A533CC1-7A4A-2640-83F0-B49F17468ED1}" destId="{DD97ED1F-839A-5948-86D0-F32BAC7DA024}" srcOrd="1" destOrd="0" presId="urn:microsoft.com/office/officeart/2005/8/layout/matrix1"/>
    <dgm:cxn modelId="{4F55DDD3-0F30-5847-8AEA-D26146857628}" srcId="{C5DC4697-1E21-624A-AD93-1CA3BCE3274D}" destId="{90AC0766-07D2-7640-A4C9-1113D4E89D81}" srcOrd="3" destOrd="0" parTransId="{1C6FFC10-0DDA-0241-90EC-8E64832139A2}" sibTransId="{E812FEB0-4556-0C44-ABB1-509240D88D07}"/>
    <dgm:cxn modelId="{F8A560A2-FCC1-4CE6-923F-8E5887B041D1}" type="presOf" srcId="{C5DC4697-1E21-624A-AD93-1CA3BCE3274D}" destId="{B08C9A2E-D9DF-9047-A944-BBA8626C5AE8}" srcOrd="0" destOrd="0" presId="urn:microsoft.com/office/officeart/2005/8/layout/matrix1"/>
    <dgm:cxn modelId="{F334A4F1-A69E-4A88-A80A-62660927D39B}" type="presOf" srcId="{0FDF5A89-12C0-0A4B-9F0E-06D68360BD6A}" destId="{86193C84-F98B-BD4F-B530-D8A2C18C9EEB}" srcOrd="0" destOrd="0" presId="urn:microsoft.com/office/officeart/2005/8/layout/matrix1"/>
    <dgm:cxn modelId="{C58DF208-8A36-D647-9C65-BFC22776C19F}" srcId="{43C010C1-3973-F248-9C46-C5473EAE92E5}" destId="{0FDF5A89-12C0-0A4B-9F0E-06D68360BD6A}" srcOrd="0" destOrd="0" parTransId="{54C865AE-44EC-FE4F-9DB6-1FF964F6C3D7}" sibTransId="{C5E2E03F-C523-AC46-B053-66E63FAFE9D3}"/>
    <dgm:cxn modelId="{DFBDEE56-FD23-4CAA-8AB7-5FD51858BF8C}" type="presParOf" srcId="{B08C9A2E-D9DF-9047-A944-BBA8626C5AE8}" destId="{AD672422-2DC1-3F4A-89B8-7C238A614D9F}" srcOrd="0" destOrd="0" presId="urn:microsoft.com/office/officeart/2005/8/layout/matrix1"/>
    <dgm:cxn modelId="{48BD8234-1266-4D5F-82DF-31E81BEDC3AF}" type="presParOf" srcId="{AD672422-2DC1-3F4A-89B8-7C238A614D9F}" destId="{86193C84-F98B-BD4F-B530-D8A2C18C9EEB}" srcOrd="0" destOrd="0" presId="urn:microsoft.com/office/officeart/2005/8/layout/matrix1"/>
    <dgm:cxn modelId="{3026E3E8-6499-4365-97EE-B2A0EAFC2CE0}" type="presParOf" srcId="{AD672422-2DC1-3F4A-89B8-7C238A614D9F}" destId="{0BE9BEDE-5582-DB44-9ECB-89F514C0A7D3}" srcOrd="1" destOrd="0" presId="urn:microsoft.com/office/officeart/2005/8/layout/matrix1"/>
    <dgm:cxn modelId="{A0059659-AC5C-4D20-B2D7-D6F954651C03}" type="presParOf" srcId="{AD672422-2DC1-3F4A-89B8-7C238A614D9F}" destId="{C553B2F5-2789-FE4D-BFEE-29D78BCC19C9}" srcOrd="2" destOrd="0" presId="urn:microsoft.com/office/officeart/2005/8/layout/matrix1"/>
    <dgm:cxn modelId="{4ADA018A-BDCC-4B3F-9BFB-47ADC86C09DA}" type="presParOf" srcId="{AD672422-2DC1-3F4A-89B8-7C238A614D9F}" destId="{7B2A6238-AD86-154D-8071-DCDAD44BF94A}" srcOrd="3" destOrd="0" presId="urn:microsoft.com/office/officeart/2005/8/layout/matrix1"/>
    <dgm:cxn modelId="{DB3DFF84-7F86-4513-A6BA-B64517B11BAE}" type="presParOf" srcId="{AD672422-2DC1-3F4A-89B8-7C238A614D9F}" destId="{1B9FEB9A-9047-944E-B6DB-86F665080A74}" srcOrd="4" destOrd="0" presId="urn:microsoft.com/office/officeart/2005/8/layout/matrix1"/>
    <dgm:cxn modelId="{F06D38CA-A308-457D-93EB-2DF54D6FCCCD}" type="presParOf" srcId="{AD672422-2DC1-3F4A-89B8-7C238A614D9F}" destId="{DD97ED1F-839A-5948-86D0-F32BAC7DA024}" srcOrd="5" destOrd="0" presId="urn:microsoft.com/office/officeart/2005/8/layout/matrix1"/>
    <dgm:cxn modelId="{39418A2B-4D11-4DA4-8F7C-F4F7F1E177B8}" type="presParOf" srcId="{AD672422-2DC1-3F4A-89B8-7C238A614D9F}" destId="{D573ACF8-1BFF-5C43-92EE-B3C1318CF519}" srcOrd="6" destOrd="0" presId="urn:microsoft.com/office/officeart/2005/8/layout/matrix1"/>
    <dgm:cxn modelId="{66C0EA57-78DE-40E6-BF9B-E99699533382}" type="presParOf" srcId="{AD672422-2DC1-3F4A-89B8-7C238A614D9F}" destId="{6FB6A443-DE0E-B845-B746-1B552CF2C31A}" srcOrd="7" destOrd="0" presId="urn:microsoft.com/office/officeart/2005/8/layout/matrix1"/>
    <dgm:cxn modelId="{BA155525-8784-469B-9FC7-28AF11564E98}" type="presParOf" srcId="{B08C9A2E-D9DF-9047-A944-BBA8626C5AE8}" destId="{6C900A24-4252-B54B-AC7D-4385FB2A94A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93C84-F98B-BD4F-B530-D8A2C18C9EEB}">
      <dsp:nvSpPr>
        <dsp:cNvPr id="0" name=""/>
        <dsp:cNvSpPr/>
      </dsp:nvSpPr>
      <dsp:spPr>
        <a:xfrm rot="16200000">
          <a:off x="589563" y="-589563"/>
          <a:ext cx="3024554" cy="4203682"/>
        </a:xfrm>
        <a:prstGeom prst="round1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solidFill>
          </a:endParaRPr>
        </a:p>
      </dsp:txBody>
      <dsp:txXfrm rot="5400000">
        <a:off x="0" y="0"/>
        <a:ext cx="4203682" cy="2268415"/>
      </dsp:txXfrm>
    </dsp:sp>
    <dsp:sp modelId="{C553B2F5-2789-FE4D-BFEE-29D78BCC19C9}">
      <dsp:nvSpPr>
        <dsp:cNvPr id="0" name=""/>
        <dsp:cNvSpPr/>
      </dsp:nvSpPr>
      <dsp:spPr>
        <a:xfrm>
          <a:off x="4203682" y="20839"/>
          <a:ext cx="4203682" cy="2982875"/>
        </a:xfrm>
        <a:prstGeom prst="round1Rect">
          <a:avLst/>
        </a:prstGeom>
        <a:gradFill rotWithShape="0">
          <a:gsLst>
            <a:gs pos="0">
              <a:schemeClr val="accent4">
                <a:hueOff val="6807678"/>
                <a:satOff val="-7995"/>
                <a:lumOff val="3072"/>
                <a:alphaOff val="0"/>
                <a:tint val="100000"/>
                <a:shade val="100000"/>
                <a:satMod val="130000"/>
              </a:schemeClr>
            </a:gs>
            <a:gs pos="100000">
              <a:schemeClr val="accent4">
                <a:hueOff val="6807678"/>
                <a:satOff val="-7995"/>
                <a:lumOff val="307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solidFill>
          </a:endParaRPr>
        </a:p>
      </dsp:txBody>
      <dsp:txXfrm>
        <a:off x="4203682" y="20839"/>
        <a:ext cx="4203682" cy="2237156"/>
      </dsp:txXfrm>
    </dsp:sp>
    <dsp:sp modelId="{1B9FEB9A-9047-944E-B6DB-86F665080A74}">
      <dsp:nvSpPr>
        <dsp:cNvPr id="0" name=""/>
        <dsp:cNvSpPr/>
      </dsp:nvSpPr>
      <dsp:spPr>
        <a:xfrm rot="10800000">
          <a:off x="0" y="3024554"/>
          <a:ext cx="4203682" cy="3024554"/>
        </a:xfrm>
        <a:prstGeom prst="round1Rect">
          <a:avLst/>
        </a:prstGeom>
        <a:gradFill rotWithShape="0">
          <a:gsLst>
            <a:gs pos="0">
              <a:schemeClr val="accent4">
                <a:hueOff val="13615356"/>
                <a:satOff val="-15991"/>
                <a:lumOff val="6144"/>
                <a:alphaOff val="0"/>
                <a:tint val="100000"/>
                <a:shade val="100000"/>
                <a:satMod val="130000"/>
              </a:schemeClr>
            </a:gs>
            <a:gs pos="100000">
              <a:schemeClr val="accent4">
                <a:hueOff val="13615356"/>
                <a:satOff val="-15991"/>
                <a:lumOff val="614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solidFill>
          </a:endParaRPr>
        </a:p>
      </dsp:txBody>
      <dsp:txXfrm rot="10800000">
        <a:off x="0" y="3780692"/>
        <a:ext cx="4203682" cy="2268415"/>
      </dsp:txXfrm>
    </dsp:sp>
    <dsp:sp modelId="{D573ACF8-1BFF-5C43-92EE-B3C1318CF519}">
      <dsp:nvSpPr>
        <dsp:cNvPr id="0" name=""/>
        <dsp:cNvSpPr/>
      </dsp:nvSpPr>
      <dsp:spPr>
        <a:xfrm rot="5400000">
          <a:off x="4793246" y="2434990"/>
          <a:ext cx="3024554" cy="4203682"/>
        </a:xfrm>
        <a:prstGeom prst="round1Rect">
          <a:avLst/>
        </a:prstGeom>
        <a:gradFill rotWithShape="0">
          <a:gsLst>
            <a:gs pos="0">
              <a:schemeClr val="accent4">
                <a:hueOff val="20423033"/>
                <a:satOff val="-23986"/>
                <a:lumOff val="9216"/>
                <a:alphaOff val="0"/>
                <a:tint val="100000"/>
                <a:shade val="100000"/>
                <a:satMod val="130000"/>
              </a:schemeClr>
            </a:gs>
            <a:gs pos="100000">
              <a:schemeClr val="accent4">
                <a:hueOff val="20423033"/>
                <a:satOff val="-23986"/>
                <a:lumOff val="921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solidFill>
          </a:endParaRPr>
        </a:p>
      </dsp:txBody>
      <dsp:txXfrm rot="-5400000">
        <a:off x="4203682" y="3780692"/>
        <a:ext cx="4203682" cy="2268415"/>
      </dsp:txXfrm>
    </dsp:sp>
    <dsp:sp modelId="{6C900A24-4252-B54B-AC7D-4385FB2A94A3}">
      <dsp:nvSpPr>
        <dsp:cNvPr id="0" name=""/>
        <dsp:cNvSpPr/>
      </dsp:nvSpPr>
      <dsp:spPr>
        <a:xfrm>
          <a:off x="805900" y="2601683"/>
          <a:ext cx="6795563" cy="992250"/>
        </a:xfrm>
        <a:prstGeom prst="roundRect">
          <a:avLst/>
        </a:prstGeom>
        <a:gradFill rotWithShape="0">
          <a:gsLst>
            <a:gs pos="0">
              <a:schemeClr val="accent4">
                <a:tint val="40000"/>
                <a:hueOff val="0"/>
                <a:satOff val="0"/>
                <a:lumOff val="0"/>
                <a:alphaOff val="0"/>
                <a:tint val="100000"/>
                <a:shade val="100000"/>
                <a:satMod val="130000"/>
              </a:schemeClr>
            </a:gs>
            <a:gs pos="100000">
              <a:schemeClr val="accent4">
                <a:tint val="4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To effectively support meaningful writing in             the classroom teachers need to: </a:t>
          </a:r>
        </a:p>
      </dsp:txBody>
      <dsp:txXfrm>
        <a:off x="854338" y="2650121"/>
        <a:ext cx="6698687" cy="89537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97451848-4347-44A2-BF67-DC4EE41C099A}" type="datetime1">
              <a:rPr lang="en-US"/>
              <a:pPr>
                <a:defRPr/>
              </a:pPr>
              <a:t>8/30/2016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4970EB5-3FB4-42EF-B453-CAF5AE8A7F6F}" type="slidenum">
              <a:rPr lang="en-US" altLang="en-US"/>
              <a:pPr/>
              <a:t>‹#›</a:t>
            </a:fld>
            <a:endParaRPr lang="en-US" altLang="en-US"/>
          </a:p>
        </p:txBody>
      </p:sp>
    </p:spTree>
    <p:extLst>
      <p:ext uri="{BB962C8B-B14F-4D97-AF65-F5344CB8AC3E}">
        <p14:creationId xmlns:p14="http://schemas.microsoft.com/office/powerpoint/2010/main" val="30267292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EF30C251-8CFE-4864-89A9-E1EBC5B9C4D0}" type="datetime1">
              <a:rPr lang="en-US"/>
              <a:pPr>
                <a:defRPr/>
              </a:pPr>
              <a:t>8/30/2016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063B2E1-BD6A-4017-B4E7-5A23E0103C94}" type="slidenum">
              <a:rPr lang="en-US" altLang="en-US"/>
              <a:pPr/>
              <a:t>‹#›</a:t>
            </a:fld>
            <a:endParaRPr lang="en-US" altLang="en-US"/>
          </a:p>
        </p:txBody>
      </p:sp>
    </p:spTree>
    <p:extLst>
      <p:ext uri="{BB962C8B-B14F-4D97-AF65-F5344CB8AC3E}">
        <p14:creationId xmlns:p14="http://schemas.microsoft.com/office/powerpoint/2010/main" val="90507368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a:ea typeface="ＭＳ Ｐゴシック" panose="020B0600070205080204" pitchFamily="34" charset="-128"/>
              </a:rPr>
              <a:t>Presenter Remarks: </a:t>
            </a:r>
          </a:p>
          <a:p>
            <a:pPr marL="0" marR="0" indent="0" algn="l" defTabSz="457200" rtl="0" eaLnBrk="1" fontAlgn="base" latinLnBrk="0" hangingPunct="1">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Welcome to this </a:t>
            </a:r>
            <a:r>
              <a:rPr lang="en-US" altLang="en-US" dirty="0"/>
              <a:t>t</a:t>
            </a:r>
            <a:r>
              <a:rPr lang="en-US" dirty="0"/>
              <a:t>ransitional kindergarten Integrated Language and Literacy and English-language development presentation focusing on </a:t>
            </a:r>
            <a:r>
              <a:rPr lang="en-US" altLang="en-US" i="0" dirty="0"/>
              <a:t>California’s Preschool Learning Foundations and Framework and other CDE resources in support of writing.</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indent="0">
              <a:buFont typeface="Arial"/>
              <a:buNone/>
            </a:pPr>
            <a:r>
              <a:rPr lang="en-US" dirty="0">
                <a:latin typeface="Arial" charset="0"/>
                <a:ea typeface="Arial" charset="0"/>
                <a:cs typeface="Arial" charset="0"/>
              </a:rPr>
              <a:t>This professional learning session is specifically designed to provide TK educators and instructional leaders exposure to California Department of Education (CDE) resources that support transitional kindergarten curriculum planning, developmentally appropriate strategies, and classroom environment design recommendations that support Language and Literacy development and English-language development (ELD).</a:t>
            </a:r>
          </a:p>
          <a:p>
            <a:pPr eaLnBrk="1" hangingPunct="1"/>
            <a:endParaRPr lang="en-US" altLang="en-US" baseline="0" dirty="0">
              <a:ea typeface="ＭＳ Ｐゴシック" panose="020B0600070205080204" pitchFamily="34" charset="-128"/>
            </a:endParaRPr>
          </a:p>
          <a:p>
            <a:endParaRPr lang="en-US" dirty="0">
              <a:latin typeface="Arial" charset="0"/>
              <a:ea typeface="MS PGothic"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F8AB7EF-CF73-5741-A28D-A772016AB3EE}" type="slidenum">
              <a:rPr lang="en-US" sz="1200">
                <a:cs typeface="Arial" charset="0"/>
              </a:rPr>
              <a:pPr/>
              <a:t>1</a:t>
            </a:fld>
            <a:endParaRPr lang="en-US" sz="1200" dirty="0">
              <a:cs typeface="Arial" charset="0"/>
            </a:endParaRPr>
          </a:p>
        </p:txBody>
      </p:sp>
    </p:spTree>
    <p:extLst>
      <p:ext uri="{BB962C8B-B14F-4D97-AF65-F5344CB8AC3E}">
        <p14:creationId xmlns:p14="http://schemas.microsoft.com/office/powerpoint/2010/main" val="174707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None/>
            </a:pPr>
            <a:r>
              <a:rPr lang="en-US" b="1" dirty="0"/>
              <a:t>Presenter Remarks:</a:t>
            </a:r>
          </a:p>
          <a:p>
            <a:pPr>
              <a:spcBef>
                <a:spcPts val="0"/>
              </a:spcBef>
              <a:buNone/>
            </a:pPr>
            <a:r>
              <a:rPr lang="en-US" dirty="0"/>
              <a:t>“The primary distinction between the two sets of foundations is that the English learner’s home language may be reflected in the development of the child’s writing stages.</a:t>
            </a:r>
            <a:r>
              <a:rPr lang="en-US" baseline="0" dirty="0"/>
              <a:t> </a:t>
            </a:r>
            <a:r>
              <a:rPr lang="en-US" sz="1200" b="0" kern="1200" dirty="0">
                <a:effectLst/>
              </a:rPr>
              <a:t>For children who are native speakers of English and children who are English learners, writing is a process of active discovery about a language’s symbol system as visually represented” </a:t>
            </a:r>
            <a:r>
              <a:rPr lang="en-US" sz="1200" b="0" kern="1200" dirty="0">
                <a:effectLst/>
                <a:latin typeface="Arial" pitchFamily="34" charset="0"/>
                <a:ea typeface="MS PGothic" panose="020B0600070205080204" pitchFamily="34" charset="-128"/>
                <a:cs typeface="Arial" pitchFamily="34" charset="0"/>
              </a:rPr>
              <a:t>(</a:t>
            </a:r>
            <a:r>
              <a:rPr lang="en-US" sz="1200" dirty="0"/>
              <a:t>PCF 2010, </a:t>
            </a:r>
            <a:r>
              <a:rPr lang="en-US" dirty="0"/>
              <a:t>219).</a:t>
            </a:r>
            <a:endParaRPr lang="en-US" sz="1200" b="0" kern="1200" dirty="0">
              <a:effectLst/>
            </a:endParaRPr>
          </a:p>
          <a:p>
            <a:pPr>
              <a:spcBef>
                <a:spcPts val="0"/>
              </a:spcBef>
            </a:pPr>
            <a:endParaRPr lang="en-US" dirty="0"/>
          </a:p>
          <a:p>
            <a:r>
              <a:rPr lang="en-US" sz="1200" kern="1200" dirty="0">
                <a:solidFill>
                  <a:schemeClr val="tx1"/>
                </a:solidFill>
                <a:effectLst/>
                <a:latin typeface="Arial" pitchFamily="34" charset="0"/>
                <a:ea typeface="ＭＳ Ｐゴシック" pitchFamily="34" charset="-128"/>
                <a:cs typeface="Arial" pitchFamily="34" charset="0"/>
              </a:rPr>
              <a:t>“To support active discovery, teachers need to provide a rich oral language environment in both their home language and English because emerging writing skills are linked to a child’s oral language development” (PCF 2010, 219).</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10</a:t>
            </a:fld>
            <a:endParaRPr lang="en-US"/>
          </a:p>
        </p:txBody>
      </p:sp>
    </p:spTree>
    <p:extLst>
      <p:ext uri="{BB962C8B-B14F-4D97-AF65-F5344CB8AC3E}">
        <p14:creationId xmlns:p14="http://schemas.microsoft.com/office/powerpoint/2010/main" val="1792659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baseline="0" dirty="0"/>
              <a:t>Background Information</a:t>
            </a:r>
            <a:r>
              <a:rPr lang="en-US" baseline="0" dirty="0"/>
              <a:t>: </a:t>
            </a:r>
          </a:p>
          <a:p>
            <a:pPr marL="0" marR="0" indent="0" algn="l" defTabSz="4572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pitchFamily="34" charset="0"/>
                <a:ea typeface="MS PGothic" panose="020B0600070205080204" pitchFamily="34" charset="-128"/>
                <a:cs typeface="Arial" pitchFamily="34" charset="0"/>
              </a:rPr>
              <a:t>Some TK teachers may bring up curriculum that they are using (i.e.,</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Handwriting Without Tears).  Remind them that we are not suggesting any</a:t>
            </a:r>
            <a:r>
              <a:rPr lang="en-US" sz="1200" kern="1200" baseline="0" dirty="0">
                <a:solidFill>
                  <a:schemeClr val="tx1"/>
                </a:solidFill>
                <a:effectLst/>
                <a:latin typeface="Arial" pitchFamily="34" charset="0"/>
                <a:ea typeface="MS PGothic" panose="020B0600070205080204" pitchFamily="34" charset="-128"/>
                <a:cs typeface="Arial" pitchFamily="34" charset="0"/>
              </a:rPr>
              <a:t> one curriculum be used but rather that the foundations and framework be utilized to ensure that the methods used with any chosen curriculum are developmentally appropriate, which would include being culturally and linguistically responsive.</a:t>
            </a:r>
            <a:endParaRPr lang="en-US" baseline="0" dirty="0"/>
          </a:p>
          <a:p>
            <a:pPr>
              <a:spcBef>
                <a:spcPts val="0"/>
              </a:spcBef>
            </a:pPr>
            <a:endParaRPr lang="en-US" b="1" dirty="0"/>
          </a:p>
          <a:p>
            <a:pPr>
              <a:spcBef>
                <a:spcPts val="0"/>
              </a:spcBef>
            </a:pPr>
            <a:r>
              <a:rPr lang="en-US" b="1" dirty="0"/>
              <a:t>Presenter Remarks: </a:t>
            </a:r>
          </a:p>
          <a:p>
            <a:pPr>
              <a:spcBef>
                <a:spcPts val="0"/>
              </a:spcBef>
            </a:pPr>
            <a:r>
              <a:rPr lang="en-US" dirty="0"/>
              <a:t>Today</a:t>
            </a:r>
            <a:r>
              <a:rPr lang="en-US" baseline="0" dirty="0"/>
              <a:t> we will address each of these areas. While they are somewhat overlapping; the progression of the day will be as follows: </a:t>
            </a:r>
          </a:p>
          <a:p>
            <a:pPr marL="171450" indent="-171450">
              <a:buFont typeface="Arial" panose="020B0604020202020204" pitchFamily="34" charset="0"/>
              <a:buChar char="•"/>
            </a:pPr>
            <a:r>
              <a:rPr lang="en-US" baseline="0" dirty="0"/>
              <a:t>Address the structure and components of the LLD and ELD foundations as well as the research on developmental writing stages.</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Address the unique integration of physical development with writing.</a:t>
            </a:r>
            <a:endParaRPr lang="en-US" dirty="0"/>
          </a:p>
          <a:p>
            <a:pPr marL="171450" indent="-171450">
              <a:buFont typeface="Arial" panose="020B0604020202020204" pitchFamily="34" charset="0"/>
              <a:buChar char="•"/>
            </a:pPr>
            <a:r>
              <a:rPr lang="en-US" baseline="0" dirty="0"/>
              <a:t>Discuss and explore key ways for teachers to support meaningful writing development.</a:t>
            </a:r>
          </a:p>
          <a:p>
            <a:pPr marL="171450" indent="-171450">
              <a:buFont typeface="Arial" panose="020B0604020202020204" pitchFamily="34" charset="0"/>
              <a:buChar char="•"/>
            </a:pPr>
            <a:r>
              <a:rPr lang="en-US" dirty="0"/>
              <a:t>Discuss and plan ways to support writing development by partnering with families.</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11</a:t>
            </a:fld>
            <a:endParaRPr lang="en-US" altLang="en-US"/>
          </a:p>
        </p:txBody>
      </p:sp>
    </p:spTree>
    <p:extLst>
      <p:ext uri="{BB962C8B-B14F-4D97-AF65-F5344CB8AC3E}">
        <p14:creationId xmlns:p14="http://schemas.microsoft.com/office/powerpoint/2010/main" val="3829855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Background Information: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Prior to the training, set up examples of meaningful writing experiences</a:t>
            </a:r>
            <a:r>
              <a:rPr lang="en-US" sz="1200" baseline="0" dirty="0">
                <a:latin typeface="Arial" charset="0"/>
                <a:ea typeface="ＭＳ Ｐゴシック" charset="0"/>
                <a:cs typeface="ＭＳ Ｐゴシック" charset="0"/>
              </a:rPr>
              <a:t> by hanging chart paper around the room and placing visual </a:t>
            </a:r>
            <a:r>
              <a:rPr lang="en-US" baseline="0" dirty="0">
                <a:latin typeface="Arial" charset="0"/>
                <a:ea typeface="ＭＳ Ｐゴシック" charset="0"/>
                <a:cs typeface="ＭＳ Ｐゴシック" charset="0"/>
              </a:rPr>
              <a:t>environment stations </a:t>
            </a:r>
            <a:r>
              <a:rPr lang="en-US" sz="1200" baseline="0" dirty="0">
                <a:latin typeface="Arial" charset="0"/>
                <a:ea typeface="ＭＳ Ｐゴシック" charset="0"/>
                <a:cs typeface="ＭＳ Ｐゴシック" charset="0"/>
              </a:rPr>
              <a:t>beneath each chart.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latin typeface="Arial"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Examples: </a:t>
            </a:r>
          </a:p>
          <a:p>
            <a:pPr marL="171450" indent="-171450">
              <a:buFont typeface="Arial"/>
              <a:buChar char="•"/>
            </a:pPr>
            <a:r>
              <a:rPr lang="en-US" baseline="0" dirty="0">
                <a:latin typeface="Arial" charset="0"/>
                <a:ea typeface="ＭＳ Ｐゴシック" charset="0"/>
                <a:cs typeface="ＭＳ Ｐゴシック" charset="0"/>
              </a:rPr>
              <a:t>Building Area—Extend literacy experiences from books such as “Click Clack Moo.” Place cows, a farmer, and blank notes with writing implements for children to write their own “request” letters to the farmer.</a:t>
            </a:r>
          </a:p>
          <a:p>
            <a:pPr marL="171450" indent="-171450">
              <a:buFont typeface="Arial"/>
              <a:buChar char="•"/>
            </a:pPr>
            <a:r>
              <a:rPr lang="en-US" baseline="0" dirty="0">
                <a:latin typeface="Arial" charset="0"/>
                <a:ea typeface="ＭＳ Ｐゴシック" charset="0"/>
                <a:cs typeface="ＭＳ Ｐゴシック" charset="0"/>
              </a:rPr>
              <a:t>Art Area—Place colorful note cards and writing implements for children to write expressions about their art and place cameras in the art area for children to take photos; include writing materials for them to write stories about their photos.</a:t>
            </a:r>
          </a:p>
          <a:p>
            <a:endParaRPr lang="en-US" dirty="0">
              <a:latin typeface="Arial"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Presenter Remarks: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“Learning to write involves cognitive, social, and physical development…As young children get more involved with written text by being read to, examining books, and observing others write, they begin to experiment with writing" (PLF 2008, 87).</a:t>
            </a:r>
            <a:br>
              <a:rPr lang="en-US" dirty="0"/>
            </a:br>
            <a:br>
              <a:rPr lang="en-US" dirty="0"/>
            </a:br>
            <a:r>
              <a:rPr lang="en-US" dirty="0"/>
              <a:t>Therefore, it is important that we create opportunities or invitations for children to have meaningful writing experiences across the curriculum. </a:t>
            </a:r>
            <a:br>
              <a:rPr lang="en-US" dirty="0"/>
            </a:br>
            <a:br>
              <a:rPr lang="en-US" dirty="0"/>
            </a:br>
            <a:r>
              <a:rPr lang="en-US" dirty="0"/>
              <a:t>(Walk over to the visual environment station examples of meaningful writing and explain. Then invite participants to share with the whole group what they have done in the classroom to create opportunities for meaningful writing.)</a:t>
            </a:r>
            <a:endParaRPr lang="en-US" baseline="0" dirty="0">
              <a:latin typeface="Arial" charset="0"/>
              <a:ea typeface="ＭＳ Ｐゴシック" charset="0"/>
              <a:cs typeface="ＭＳ Ｐゴシック" charset="0"/>
            </a:endParaRPr>
          </a:p>
          <a:p>
            <a:pPr marL="0" indent="0">
              <a:buFont typeface="Arial"/>
              <a:buNone/>
            </a:pPr>
            <a:endParaRPr lang="en-US" dirty="0">
              <a:latin typeface="Arial" charset="0"/>
              <a:ea typeface="ＭＳ Ｐゴシック" charset="0"/>
              <a:cs typeface="ＭＳ Ｐゴシック"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5B5CADA-062E-D34E-8245-C23B56427853}" type="slidenum">
              <a:rPr lang="en-US"/>
              <a:pPr eaLnBrk="1" hangingPunct="1"/>
              <a:t>12</a:t>
            </a:fld>
            <a:endParaRPr lang="en-US"/>
          </a:p>
        </p:txBody>
      </p:sp>
    </p:spTree>
    <p:extLst>
      <p:ext uri="{BB962C8B-B14F-4D97-AF65-F5344CB8AC3E}">
        <p14:creationId xmlns:p14="http://schemas.microsoft.com/office/powerpoint/2010/main" val="100426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solidFill>
            <a:srgbClr val="FFFFFF"/>
          </a:solidFill>
          <a:ln/>
        </p:spPr>
      </p:sp>
      <p:sp>
        <p:nvSpPr>
          <p:cNvPr id="48131" name="Rectangle 3"/>
          <p:cNvSpPr>
            <a:spLocks noGrp="1" noChangeArrowheads="1"/>
          </p:cNvSpPr>
          <p:nvPr>
            <p:ph type="body" idx="1"/>
          </p:nvPr>
        </p:nvSpPr>
        <p:spPr>
          <a:xfrm>
            <a:off x="608076" y="4330340"/>
            <a:ext cx="5641848" cy="4213585"/>
          </a:xfrm>
          <a:solidFill>
            <a:srgbClr val="FFFFFF"/>
          </a:solidFill>
          <a:ln>
            <a:noFill/>
          </a:ln>
        </p:spPr>
        <p:txBody>
          <a:bodyPr/>
          <a:lstStyle/>
          <a:p>
            <a:pPr marL="0" marR="0" indent="0" algn="l" defTabSz="457200" rtl="0" eaLnBrk="1" fontAlgn="base" latinLnBrk="0" hangingPunct="1">
              <a:lnSpc>
                <a:spcPct val="100000"/>
              </a:lnSpc>
              <a:spcBef>
                <a:spcPct val="0"/>
              </a:spcBef>
              <a:spcAft>
                <a:spcPts val="0"/>
              </a:spcAft>
              <a:buClrTx/>
              <a:buSzTx/>
              <a:buFontTx/>
              <a:buNone/>
              <a:tabLst/>
              <a:defRPr/>
            </a:pPr>
            <a:r>
              <a:rPr lang="en-US" b="1" dirty="0"/>
              <a:t>Presenter Remarks: </a:t>
            </a:r>
          </a:p>
          <a:p>
            <a:pPr marL="0" marR="0">
              <a:lnSpc>
                <a:spcPct val="107000"/>
              </a:lnSpc>
              <a:spcBef>
                <a:spcPts val="0"/>
              </a:spcBef>
              <a:spcAft>
                <a:spcPts val="800"/>
              </a:spcAft>
            </a:pPr>
            <a:r>
              <a:rPr lang="en-US" dirty="0">
                <a:ea typeface="ＭＳ Ｐゴシック" charset="0"/>
                <a:cs typeface="ＭＳ Ｐゴシック" charset="0"/>
              </a:rPr>
              <a:t>Locate </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Handout 1: LLD and ELD Foundations</a:t>
            </a: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US" sz="11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ea typeface="ＭＳ Ｐゴシック" charset="0"/>
                <a:cs typeface="ＭＳ Ｐゴシック" charset="0"/>
              </a:rPr>
              <a:t>This handout has an example from the LLD domain and the ELD domain. Let’s look at the LLD domain first.</a:t>
            </a:r>
            <a:r>
              <a:rPr lang="en-US" baseline="0" dirty="0">
                <a:ea typeface="ＭＳ Ｐゴシック" charset="0"/>
                <a:cs typeface="ＭＳ Ｐゴシック" charset="0"/>
              </a:rPr>
              <a:t> (Press the arrow to make the components of the foundation fly in, one at a time.)</a:t>
            </a:r>
          </a:p>
          <a:p>
            <a:pPr eaLnBrk="1" hangingPunct="1">
              <a:spcBef>
                <a:spcPct val="0"/>
              </a:spcBef>
              <a:spcAft>
                <a:spcPts val="0"/>
              </a:spcAft>
            </a:pPr>
            <a:endParaRPr lang="en-US" b="0" u="none" baseline="0" dirty="0">
              <a:ea typeface="ＭＳ Ｐゴシック" charset="0"/>
              <a:cs typeface="ＭＳ Ｐゴシック" charset="0"/>
            </a:endParaRPr>
          </a:p>
          <a:p>
            <a:pPr eaLnBrk="1" hangingPunct="1">
              <a:spcBef>
                <a:spcPct val="0"/>
              </a:spcBef>
              <a:spcAft>
                <a:spcPts val="0"/>
              </a:spcAft>
              <a:buFontTx/>
              <a:buChar char="•"/>
            </a:pPr>
            <a:endParaRPr lang="en-US" dirty="0">
              <a:ea typeface="ＭＳ Ｐゴシック" charset="0"/>
              <a:cs typeface="ＭＳ Ｐゴシック" charset="0"/>
            </a:endParaRPr>
          </a:p>
          <a:p>
            <a:pPr eaLnBrk="1" hangingPunct="1">
              <a:spcBef>
                <a:spcPct val="0"/>
              </a:spcBef>
              <a:spcAft>
                <a:spcPts val="0"/>
              </a:spcAft>
              <a:buFontTx/>
              <a:buChar char="•"/>
            </a:pPr>
            <a:endParaRPr lang="en-US" dirty="0">
              <a:ea typeface="ＭＳ Ｐゴシック" charset="0"/>
              <a:cs typeface="ＭＳ Ｐゴシック" charset="0"/>
            </a:endParaRPr>
          </a:p>
          <a:p>
            <a:pPr eaLnBrk="1" hangingPunct="1">
              <a:spcBef>
                <a:spcPct val="0"/>
              </a:spcBef>
              <a:spcAft>
                <a:spcPts val="0"/>
              </a:spcAft>
            </a:pPr>
            <a:endParaRPr lang="en-US" b="1" u="sng" dirty="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pPr>
              <a:defRPr/>
            </a:pPr>
            <a:fld id="{D349D2A4-865E-914A-9849-036AA55FB1E9}" type="slidenum">
              <a:rPr lang="en-US" smtClean="0"/>
              <a:pPr>
                <a:defRPr/>
              </a:pPr>
              <a:t>13</a:t>
            </a:fld>
            <a:endParaRPr lang="en-US"/>
          </a:p>
        </p:txBody>
      </p:sp>
    </p:spTree>
    <p:extLst>
      <p:ext uri="{BB962C8B-B14F-4D97-AF65-F5344CB8AC3E}">
        <p14:creationId xmlns:p14="http://schemas.microsoft.com/office/powerpoint/2010/main" val="2567378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5A92EF7-5F9C-499F-B730-0CB5EF94DF7B}" type="slidenum">
              <a:rPr lang="en-US" altLang="en-US" sz="1200"/>
              <a:pPr/>
              <a:t>14</a:t>
            </a:fld>
            <a:endParaRPr lang="en-US" altLang="en-US" sz="1200"/>
          </a:p>
        </p:txBody>
      </p:sp>
      <p:sp>
        <p:nvSpPr>
          <p:cNvPr id="41986"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685800" y="4343399"/>
            <a:ext cx="5486400" cy="444790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spcAft>
                <a:spcPts val="0"/>
              </a:spcAft>
            </a:pPr>
            <a:r>
              <a:rPr lang="en-US" altLang="en-US" b="1" dirty="0"/>
              <a:t>Presenter Remarks: </a:t>
            </a:r>
          </a:p>
          <a:p>
            <a:pPr>
              <a:spcBef>
                <a:spcPts val="0"/>
              </a:spcBef>
              <a:spcAft>
                <a:spcPts val="0"/>
              </a:spcAft>
            </a:pPr>
            <a:r>
              <a:rPr lang="en-US" altLang="en-US" b="0" dirty="0"/>
              <a:t>Now let’s look at the ELD foundations.</a:t>
            </a:r>
            <a:r>
              <a:rPr lang="en-US" altLang="en-US" b="0" baseline="0" dirty="0"/>
              <a:t> </a:t>
            </a:r>
            <a:r>
              <a:rPr lang="en-US" altLang="en-US" dirty="0"/>
              <a:t>Because the English-Language Development domain describes</a:t>
            </a:r>
            <a:r>
              <a:rPr lang="en-US" altLang="en-US" baseline="0" dirty="0"/>
              <a:t> English development as a second language, it is the only domain that is not age-based; it is experience based. What do you notice that is different?</a:t>
            </a:r>
          </a:p>
          <a:p>
            <a:pPr marL="0" indent="0">
              <a:spcBef>
                <a:spcPts val="0"/>
              </a:spcBef>
              <a:spcAft>
                <a:spcPts val="0"/>
              </a:spcAft>
              <a:buFont typeface="Arial"/>
              <a:buNone/>
            </a:pPr>
            <a:endParaRPr lang="en-US" altLang="en-US" baseline="0" dirty="0"/>
          </a:p>
          <a:p>
            <a:pPr marL="0" indent="0">
              <a:spcBef>
                <a:spcPts val="0"/>
              </a:spcBef>
              <a:spcAft>
                <a:spcPts val="0"/>
              </a:spcAft>
              <a:buFont typeface="Arial"/>
              <a:buNone/>
            </a:pPr>
            <a:r>
              <a:rPr lang="en-US" altLang="en-US" baseline="0" dirty="0"/>
              <a:t>Answers: </a:t>
            </a:r>
          </a:p>
          <a:p>
            <a:pPr marL="171450" indent="-171450">
              <a:spcBef>
                <a:spcPts val="0"/>
              </a:spcBef>
              <a:spcAft>
                <a:spcPts val="0"/>
              </a:spcAft>
              <a:buFont typeface="Arial"/>
              <a:buChar char="•"/>
            </a:pPr>
            <a:r>
              <a:rPr lang="en-US" altLang="en-US" baseline="0" dirty="0"/>
              <a:t>There are three levels in the domain (beginning, middle, and later).  </a:t>
            </a:r>
          </a:p>
          <a:p>
            <a:pPr marL="171450" indent="-171450">
              <a:spcBef>
                <a:spcPts val="0"/>
              </a:spcBef>
              <a:spcAft>
                <a:spcPts val="0"/>
              </a:spcAft>
              <a:buFont typeface="Arial"/>
              <a:buChar char="•"/>
            </a:pPr>
            <a:r>
              <a:rPr lang="en-US" altLang="en-US" baseline="0" dirty="0"/>
              <a:t>Another unique feature is the “focus” area within the </a:t>
            </a:r>
            <a:r>
              <a:rPr lang="en-US" altLang="en-US" baseline="0" dirty="0" err="1"/>
              <a:t>substrand</a:t>
            </a:r>
            <a:r>
              <a:rPr lang="en-US" altLang="en-US" baseline="0" dirty="0"/>
              <a:t>. </a:t>
            </a:r>
            <a:r>
              <a:rPr lang="en-US" altLang="en-US" dirty="0"/>
              <a:t>Name a few focus areas aloud.</a:t>
            </a:r>
          </a:p>
          <a:p>
            <a:pPr marL="0" indent="0">
              <a:spcBef>
                <a:spcPts val="0"/>
              </a:spcBef>
              <a:spcAft>
                <a:spcPts val="0"/>
              </a:spcAft>
              <a:buFont typeface="Arial"/>
              <a:buNone/>
            </a:pPr>
            <a:endParaRPr lang="en-US" altLang="en-US" baseline="0" dirty="0"/>
          </a:p>
          <a:p>
            <a:pPr marL="0" marR="0" indent="0" algn="l" defTabSz="457200" rtl="0" eaLnBrk="0" fontAlgn="base" latinLnBrk="0" hangingPunct="0">
              <a:lnSpc>
                <a:spcPct val="100000"/>
              </a:lnSpc>
              <a:spcBef>
                <a:spcPts val="0"/>
              </a:spcBef>
              <a:spcAft>
                <a:spcPts val="0"/>
              </a:spcAft>
              <a:buClrTx/>
              <a:buSzTx/>
              <a:buFont typeface="Arial"/>
              <a:buNone/>
              <a:tabLst/>
              <a:defRPr/>
            </a:pPr>
            <a:r>
              <a:rPr lang="en-US" baseline="0" dirty="0">
                <a:ea typeface="ＭＳ Ｐゴシック" charset="0"/>
                <a:cs typeface="ＭＳ Ｐゴシック" charset="0"/>
              </a:rPr>
              <a:t>(Press the arrow to make each component of the foundation fly in one at a time</a:t>
            </a:r>
            <a:r>
              <a:rPr lang="en-US" dirty="0">
                <a:ea typeface="ＭＳ Ｐゴシック" charset="0"/>
                <a:cs typeface="ＭＳ Ｐゴシック" charset="0"/>
              </a:rPr>
              <a:t>.)</a:t>
            </a:r>
            <a:endParaRPr lang="en-US" baseline="0" dirty="0">
              <a:ea typeface="ＭＳ Ｐゴシック" charset="0"/>
              <a:cs typeface="ＭＳ Ｐゴシック" charset="0"/>
            </a:endParaRPr>
          </a:p>
          <a:p>
            <a:pPr marL="0" indent="0">
              <a:spcBef>
                <a:spcPts val="0"/>
              </a:spcBef>
              <a:spcAft>
                <a:spcPts val="0"/>
              </a:spcAft>
              <a:buFont typeface="Arial"/>
              <a:buNone/>
            </a:pPr>
            <a:endParaRPr lang="en-US" altLang="en-US" baseline="0" dirty="0"/>
          </a:p>
          <a:p>
            <a:pPr marL="0" indent="0">
              <a:spcBef>
                <a:spcPts val="0"/>
              </a:spcBef>
              <a:spcAft>
                <a:spcPts val="0"/>
              </a:spcAft>
              <a:buFont typeface="Arial"/>
              <a:buNone/>
            </a:pPr>
            <a:r>
              <a:rPr lang="en-US" altLang="en-US" b="1" i="0" baseline="0" dirty="0"/>
              <a:t>Extra Notes: </a:t>
            </a:r>
          </a:p>
          <a:p>
            <a:pPr marL="0" indent="0">
              <a:spcBef>
                <a:spcPts val="0"/>
              </a:spcBef>
              <a:spcAft>
                <a:spcPts val="0"/>
              </a:spcAft>
              <a:buFont typeface="Arial"/>
              <a:buNone/>
            </a:pPr>
            <a:r>
              <a:rPr lang="en-US" altLang="en-US" baseline="0" dirty="0"/>
              <a:t>If participants are familiar with the foundations, invite them to discuss the unique features of the ELD domain and share how they use these foundations in combination with the LLD foundations.</a:t>
            </a:r>
          </a:p>
          <a:p>
            <a:pPr marL="0" indent="0">
              <a:spcBef>
                <a:spcPts val="0"/>
              </a:spcBef>
              <a:spcAft>
                <a:spcPts val="0"/>
              </a:spcAft>
              <a:buFont typeface="Arial"/>
              <a:buNone/>
            </a:pPr>
            <a:endParaRPr lang="en-US" altLang="en-US" baseline="0" dirty="0"/>
          </a:p>
          <a:p>
            <a:pPr marL="0" indent="0">
              <a:spcBef>
                <a:spcPts val="0"/>
              </a:spcBef>
              <a:spcAft>
                <a:spcPts val="0"/>
              </a:spcAft>
              <a:buFont typeface="Arial"/>
              <a:buNone/>
            </a:pPr>
            <a:r>
              <a:rPr lang="en-US" altLang="en-US" baseline="0" dirty="0"/>
              <a:t>If participants are not familiar with the foundations, highlight each component of the structure including domain, strand, </a:t>
            </a:r>
            <a:r>
              <a:rPr lang="en-US" altLang="en-US" dirty="0" err="1"/>
              <a:t>su</a:t>
            </a:r>
            <a:r>
              <a:rPr lang="en-US" altLang="en-US" baseline="0" dirty="0" err="1"/>
              <a:t>bstrand</a:t>
            </a:r>
            <a:r>
              <a:rPr lang="en-US" altLang="en-US" baseline="0" dirty="0"/>
              <a:t>, focus, level, foundations, examples, and footnotes.</a:t>
            </a:r>
          </a:p>
        </p:txBody>
      </p:sp>
    </p:spTree>
    <p:extLst>
      <p:ext uri="{BB962C8B-B14F-4D97-AF65-F5344CB8AC3E}">
        <p14:creationId xmlns:p14="http://schemas.microsoft.com/office/powerpoint/2010/main" val="3395914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Arial" charset="0"/>
                <a:ea typeface="ＭＳ Ｐゴシック" charset="0"/>
                <a:cs typeface="ＭＳ Ｐゴシック" charset="0"/>
              </a:rPr>
              <a:t>Background Information:</a:t>
            </a:r>
          </a:p>
          <a:p>
            <a:r>
              <a:rPr lang="en-US" b="0" dirty="0">
                <a:latin typeface="Arial" charset="0"/>
                <a:ea typeface="ＭＳ Ｐゴシック" charset="0"/>
                <a:cs typeface="ＭＳ Ｐゴシック" charset="0"/>
              </a:rPr>
              <a:t>Use</a:t>
            </a:r>
            <a:r>
              <a:rPr lang="en-US" b="0" baseline="0" dirty="0">
                <a:latin typeface="Arial" charset="0"/>
                <a:ea typeface="ＭＳ Ｐゴシック" charset="0"/>
                <a:cs typeface="ＭＳ Ｐゴシック" charset="0"/>
              </a:rPr>
              <a:t> the clip titled TK Classroom Writing Example.</a:t>
            </a:r>
          </a:p>
          <a:p>
            <a:endParaRPr lang="en-US" b="0"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Presenter Remarks</a:t>
            </a:r>
            <a:r>
              <a:rPr lang="en-US" dirty="0">
                <a:latin typeface="Arial" charset="0"/>
                <a:ea typeface="ＭＳ Ｐゴシック" charset="0"/>
                <a:cs typeface="ＭＳ Ｐゴシック" charset="0"/>
              </a:rPr>
              <a:t>: </a:t>
            </a:r>
          </a:p>
          <a:p>
            <a:r>
              <a:rPr lang="en-US" dirty="0"/>
              <a:t>This is a clip from a TK classroom. Watch</a:t>
            </a:r>
            <a:r>
              <a:rPr lang="en-US" baseline="0" dirty="0"/>
              <a:t> it and think about the examples of meaningful writing you see occurring as well as how it reminds you of experiences you have seen in your own classroom.</a:t>
            </a: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15</a:t>
            </a:fld>
            <a:endParaRPr lang="en-US"/>
          </a:p>
        </p:txBody>
      </p:sp>
    </p:spTree>
    <p:extLst>
      <p:ext uri="{BB962C8B-B14F-4D97-AF65-F5344CB8AC3E}">
        <p14:creationId xmlns:p14="http://schemas.microsoft.com/office/powerpoint/2010/main" val="1035632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xfrm>
            <a:off x="609600" y="4343400"/>
            <a:ext cx="57150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dirty="0"/>
              <a:t>Activity 2: Rolling Writing Challenge</a:t>
            </a:r>
          </a:p>
          <a:p>
            <a:pPr>
              <a:spcBef>
                <a:spcPts val="0"/>
              </a:spcBef>
            </a:pPr>
            <a:endParaRPr lang="en-US" b="1" dirty="0"/>
          </a:p>
          <a:p>
            <a:pPr>
              <a:spcBef>
                <a:spcPts val="0"/>
              </a:spcBef>
            </a:pPr>
            <a:r>
              <a:rPr lang="en-US" b="1" dirty="0"/>
              <a:t>Background Information: </a:t>
            </a:r>
          </a:p>
          <a:p>
            <a:pPr>
              <a:spcBef>
                <a:spcPts val="0"/>
              </a:spcBef>
            </a:pPr>
            <a:r>
              <a:rPr lang="en-US" b="0" dirty="0"/>
              <a:t>Intent:</a:t>
            </a:r>
            <a:r>
              <a:rPr lang="en-US" b="0" baseline="0" dirty="0"/>
              <a:t> </a:t>
            </a:r>
            <a:r>
              <a:rPr lang="en-US" sz="1200" kern="1200" dirty="0">
                <a:solidFill>
                  <a:schemeClr val="tx1"/>
                </a:solidFill>
                <a:effectLst/>
                <a:latin typeface="Arial" pitchFamily="34" charset="0"/>
                <a:ea typeface="ＭＳ Ｐゴシック" pitchFamily="34" charset="-128"/>
                <a:cs typeface="Arial" pitchFamily="34" charset="0"/>
              </a:rPr>
              <a:t>Provide participants with an opportunity to experience the physical aspects of writing amplified.</a:t>
            </a:r>
          </a:p>
          <a:p>
            <a:pPr>
              <a:spcBef>
                <a:spcPts val="0"/>
              </a:spcBef>
            </a:pP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Materials Required: PPT slide;</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Handout 2: Supporting Muscle Development for Writing;</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Clipboard (1 per group);</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Exercise ball (1 per group);</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Letter card in another alphabet language (3 per group);</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Playground ball (1 per group);</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Writing utensils;</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Oven mitts (1 per group); Long pencil and safety pin (1 per group)    </a:t>
            </a:r>
            <a:endParaRPr lang="en-US" b="1" cap="all" dirty="0">
              <a:ea typeface="MS PGothic" panose="020B0600070205080204" pitchFamily="34" charset="-128"/>
            </a:endParaRPr>
          </a:p>
          <a:p>
            <a:pPr>
              <a:spcBef>
                <a:spcPts val="0"/>
              </a:spcBef>
            </a:pPr>
            <a:endParaRPr lang="en-US" sz="1200" dirty="0">
              <a:effectLst/>
              <a:latin typeface="Arial" panose="020B0604020202020204" pitchFamily="34" charset="0"/>
              <a:ea typeface="Times New Roman" panose="02020603050405020304" pitchFamily="18" charset="0"/>
            </a:endParaRPr>
          </a:p>
          <a:p>
            <a:pPr>
              <a:spcBef>
                <a:spcPts val="0"/>
              </a:spcBef>
            </a:pPr>
            <a:r>
              <a:rPr lang="en-US" sz="1200" dirty="0">
                <a:effectLst/>
                <a:latin typeface="Arial" panose="020B0604020202020204" pitchFamily="34" charset="0"/>
                <a:ea typeface="Times New Roman" panose="02020603050405020304" pitchFamily="18" charset="0"/>
              </a:rPr>
              <a:t>Prior to the training, create a space where all the participants will fit using the exercise balls.</a:t>
            </a:r>
            <a:endParaRPr lang="en-US" dirty="0">
              <a:latin typeface="Times New Roman" panose="02020603050405020304" pitchFamily="18" charset="0"/>
              <a:ea typeface="Times New Roman" panose="02020603050405020304" pitchFamily="18"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kern="1200" cap="none" dirty="0">
              <a:solidFill>
                <a:schemeClr val="tx1"/>
              </a:solidFill>
              <a:effectLst/>
              <a:latin typeface="Times New Roman" panose="02020603050405020304" pitchFamily="18"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cap="none" dirty="0">
                <a:solidFill>
                  <a:schemeClr val="tx1"/>
                </a:solidFill>
                <a:effectLst/>
                <a:latin typeface="Arial" pitchFamily="34" charset="0"/>
                <a:ea typeface="MS PGothic" panose="020B0600070205080204" pitchFamily="34" charset="-128"/>
                <a:cs typeface="Arial" pitchFamily="34" charset="0"/>
              </a:rPr>
              <a:t>Presenter</a:t>
            </a:r>
            <a:r>
              <a:rPr lang="en-US" sz="1200" b="1" kern="1200" cap="none" baseline="0" dirty="0">
                <a:solidFill>
                  <a:schemeClr val="tx1"/>
                </a:solidFill>
                <a:effectLst/>
                <a:latin typeface="Arial" pitchFamily="34" charset="0"/>
                <a:ea typeface="MS PGothic" panose="020B0600070205080204" pitchFamily="34" charset="-128"/>
                <a:cs typeface="Arial" pitchFamily="34" charset="0"/>
              </a:rPr>
              <a:t> Remarks:</a:t>
            </a:r>
            <a:br>
              <a:rPr lang="en-US" sz="1200" b="0" kern="1200" cap="none" baseline="0" dirty="0">
                <a:solidFill>
                  <a:schemeClr val="tx1"/>
                </a:solidFill>
                <a:effectLst/>
                <a:latin typeface="Arial" pitchFamily="34" charset="0"/>
                <a:ea typeface="MS PGothic" panose="020B0600070205080204" pitchFamily="34" charset="-128"/>
                <a:cs typeface="Arial" pitchFamily="34" charset="0"/>
              </a:rPr>
            </a:br>
            <a:r>
              <a:rPr lang="en-US" sz="1200" b="0" kern="1200" cap="none" baseline="0" dirty="0">
                <a:solidFill>
                  <a:schemeClr val="tx1"/>
                </a:solidFill>
                <a:effectLst/>
                <a:latin typeface="Arial" pitchFamily="34" charset="0"/>
                <a:ea typeface="MS PGothic" panose="020B0600070205080204" pitchFamily="34" charset="-128"/>
                <a:cs typeface="Arial" pitchFamily="34" charset="0"/>
              </a:rPr>
              <a:t>W</a:t>
            </a:r>
            <a:r>
              <a:rPr lang="en-US" sz="1200" dirty="0">
                <a:effectLst/>
                <a:latin typeface="Arial" panose="020B0604020202020204" pitchFamily="34" charset="0"/>
                <a:ea typeface="Times New Roman" panose="02020603050405020304" pitchFamily="18" charset="0"/>
              </a:rPr>
              <a:t>e will be experiencing all the physical components of writing—amplified. This activity will require some physical activity so everyone needs to choose the role they play according to their own comfort level: </a:t>
            </a:r>
            <a:endParaRPr lang="en-US" sz="1200" dirty="0">
              <a:effectLst/>
              <a:latin typeface="Times New Roman" panose="02020603050405020304" pitchFamily="18" charset="0"/>
              <a:ea typeface="Times New Roman" panose="02020603050405020304" pitchFamily="18" charset="0"/>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Arial" panose="020B0604020202020204" pitchFamily="34" charset="0"/>
                <a:ea typeface="Times New Roman" panose="02020603050405020304" pitchFamily="18" charset="0"/>
              </a:rPr>
              <a:t>Get into groups of four and move over to the exercise ball area.</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a:effectLst/>
                <a:latin typeface="Arial" panose="020B0604020202020204" pitchFamily="34" charset="0"/>
                <a:ea typeface="Times New Roman" panose="02020603050405020304" pitchFamily="18" charset="0"/>
              </a:rPr>
              <a:t>Now </a:t>
            </a:r>
            <a:r>
              <a:rPr lang="en-US" sz="1200" dirty="0">
                <a:effectLst/>
                <a:latin typeface="Arial" panose="020B0604020202020204" pitchFamily="34" charset="0"/>
                <a:ea typeface="Times New Roman" panose="02020603050405020304" pitchFamily="18" charset="0"/>
              </a:rPr>
              <a:t>identify one writer, two spotters, and one equipment manager. </a:t>
            </a:r>
            <a:endParaRPr lang="en-US" sz="1200" dirty="0">
              <a:effectLst/>
              <a:latin typeface="Times New Roman" panose="02020603050405020304" pitchFamily="18" charset="0"/>
              <a:ea typeface="Times New Roman" panose="02020603050405020304" pitchFamily="18" charset="0"/>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Arial" panose="020B0604020202020204" pitchFamily="34" charset="0"/>
                <a:ea typeface="Times New Roman" panose="02020603050405020304" pitchFamily="18" charset="0"/>
              </a:rPr>
              <a:t>Equipment managers, it is your job to locate one clip board, one writing utensil, one playground ball, one large exercise ball, and one oven mitt for your group. </a:t>
            </a:r>
            <a:endParaRPr lang="en-US" sz="1200" dirty="0">
              <a:effectLst/>
              <a:latin typeface="Times New Roman" panose="02020603050405020304" pitchFamily="18" charset="0"/>
              <a:ea typeface="Times New Roman" panose="02020603050405020304" pitchFamily="18" charset="0"/>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a:t>
            </a:r>
            <a:r>
              <a:rPr lang="en-US" sz="1200" dirty="0">
                <a:effectLst/>
                <a:latin typeface="Arial" panose="020B0604020202020204" pitchFamily="34" charset="0"/>
                <a:ea typeface="Times New Roman" panose="02020603050405020304" pitchFamily="18" charset="0"/>
              </a:rPr>
              <a:t>Direct the writers to sit on an exercise ball.)  The spotters need to support the writer as the equipment manager places the small ball under the feet of the writer. This step may take a moment as your writer gets balanced.</a:t>
            </a:r>
            <a:endParaRPr lang="en-US" sz="1200" dirty="0">
              <a:effectLst/>
              <a:latin typeface="Times New Roman" panose="02020603050405020304" pitchFamily="18" charset="0"/>
              <a:ea typeface="Times New Roman" panose="02020603050405020304" pitchFamily="18" charset="0"/>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Arial" panose="020B0604020202020204" pitchFamily="34" charset="0"/>
                <a:ea typeface="Times New Roman" panose="02020603050405020304" pitchFamily="18" charset="0"/>
              </a:rPr>
              <a:t>Make sure that your writer is balanced, with spotters continuing to keep the writer safe. It</a:t>
            </a:r>
            <a:r>
              <a:rPr lang="en-US" sz="1200" baseline="0" dirty="0">
                <a:effectLst/>
                <a:latin typeface="Arial" panose="020B0604020202020204" pitchFamily="34" charset="0"/>
                <a:ea typeface="Times New Roman" panose="02020603050405020304" pitchFamily="18" charset="0"/>
              </a:rPr>
              <a:t> is time for the </a:t>
            </a:r>
            <a:r>
              <a:rPr lang="en-US" sz="1200" dirty="0">
                <a:effectLst/>
                <a:latin typeface="Arial" panose="020B0604020202020204" pitchFamily="34" charset="0"/>
                <a:ea typeface="Times New Roman" panose="02020603050405020304" pitchFamily="18" charset="0"/>
              </a:rPr>
              <a:t>equipment manager to hand your writer an oven mitt.</a:t>
            </a:r>
            <a:r>
              <a:rPr lang="en-US" sz="1200" baseline="0" dirty="0">
                <a:effectLst/>
                <a:latin typeface="Arial" panose="020B0604020202020204" pitchFamily="34" charset="0"/>
                <a:ea typeface="Times New Roman" panose="02020603050405020304" pitchFamily="18" charset="0"/>
              </a:rPr>
              <a:t>  After the writer puts the oven mitt on their hand, you equipment managers need to </a:t>
            </a:r>
            <a:r>
              <a:rPr lang="en-US" sz="1200" dirty="0">
                <a:effectLst/>
                <a:latin typeface="Arial" panose="020B0604020202020204" pitchFamily="34" charset="0"/>
                <a:ea typeface="Times New Roman" panose="02020603050405020304" pitchFamily="18" charset="0"/>
              </a:rPr>
              <a:t>tape or pin it to itself so that your writer’s wrist is bent down (make sure this is not painful for your writer). </a:t>
            </a:r>
            <a:endParaRPr lang="en-US" sz="1200" dirty="0">
              <a:effectLst/>
              <a:latin typeface="Times New Roman" panose="02020603050405020304" pitchFamily="18" charset="0"/>
              <a:ea typeface="Times New Roman" panose="02020603050405020304" pitchFamily="18" charset="0"/>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Arial" panose="020B0604020202020204" pitchFamily="34" charset="0"/>
                <a:ea typeface="Times New Roman" panose="02020603050405020304" pitchFamily="18" charset="0"/>
              </a:rPr>
              <a:t>Now it is time for the equipment managers to hand the writer the clipboard and the writing utensil. Spotters should be on guard and paying attention to keep your writer safe.</a:t>
            </a:r>
            <a:endParaRPr lang="en-US" sz="1200" dirty="0">
              <a:effectLst/>
              <a:latin typeface="Times New Roman" panose="02020603050405020304" pitchFamily="18" charset="0"/>
              <a:ea typeface="Times New Roman" panose="02020603050405020304" pitchFamily="18" charset="0"/>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ea typeface="Times New Roman" panose="02020603050405020304" pitchFamily="18" charset="0"/>
              </a:rPr>
              <a:t>It is time for the writers to begin writing. Equipment managers, please</a:t>
            </a:r>
            <a:r>
              <a:rPr lang="en-US" sz="1200" baseline="0" dirty="0">
                <a:effectLst/>
                <a:ea typeface="Times New Roman" panose="02020603050405020304" pitchFamily="18" charset="0"/>
              </a:rPr>
              <a:t> </a:t>
            </a:r>
            <a:r>
              <a:rPr lang="en-US" sz="1200" dirty="0">
                <a:effectLst/>
                <a:ea typeface="Times New Roman" panose="02020603050405020304" pitchFamily="18" charset="0"/>
              </a:rPr>
              <a:t>walk in a medium-slow circle around your writer and move the flash card up and down and all around.  Writers, copy down what you see onto your paper.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ea typeface="Times New Roman" panose="02020603050405020304" pitchFamily="18" charset="0"/>
              </a:rPr>
              <a:t>Let’s</a:t>
            </a:r>
            <a:r>
              <a:rPr lang="en-US" sz="1200" baseline="0" dirty="0">
                <a:effectLst/>
                <a:ea typeface="Times New Roman" panose="02020603050405020304" pitchFamily="18" charset="0"/>
              </a:rPr>
              <a:t> r</a:t>
            </a:r>
            <a:r>
              <a:rPr lang="en-US" sz="1200" dirty="0">
                <a:effectLst/>
                <a:ea typeface="Times New Roman" panose="02020603050405020304" pitchFamily="18" charset="0"/>
              </a:rPr>
              <a:t>epeat this a few times with different letters.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ea typeface="Times New Roman" panose="02020603050405020304" pitchFamily="18" charset="0"/>
              </a:rPr>
              <a:t>Feel free to rotate roles so they can try out different experiences.</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ea typeface="Times New Roman" panose="02020603050405020304" pitchFamily="18" charset="0"/>
              </a:rPr>
              <a:t>(Send the groups back to their seats and use the following two slides to debrief and explain the experience the writers just had.)</a:t>
            </a:r>
          </a:p>
          <a:p>
            <a:endParaRPr lang="en-US" sz="1200" kern="1200" dirty="0">
              <a:solidFill>
                <a:schemeClr val="tx1"/>
              </a:solidFill>
              <a:effectLst/>
              <a:latin typeface="Arial" pitchFamily="34" charset="0"/>
              <a:ea typeface="MS PGothic" panose="020B0600070205080204" pitchFamily="34" charset="-128"/>
              <a:cs typeface="Arial" pitchFamily="34"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7D16CD-2B5B-C84B-A5D0-550BBD5FEE75}" type="slidenum">
              <a:rPr lang="en-US" sz="1200"/>
              <a:pPr eaLnBrk="1" hangingPunct="1"/>
              <a:t>16</a:t>
            </a:fld>
            <a:endParaRPr lang="en-US" sz="1200"/>
          </a:p>
        </p:txBody>
      </p:sp>
    </p:spTree>
    <p:extLst>
      <p:ext uri="{BB962C8B-B14F-4D97-AF65-F5344CB8AC3E}">
        <p14:creationId xmlns:p14="http://schemas.microsoft.com/office/powerpoint/2010/main" val="119600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dirty="0"/>
              <a:t>Presenter Remarks: </a:t>
            </a:r>
          </a:p>
          <a:p>
            <a:pPr>
              <a:spcBef>
                <a:spcPts val="0"/>
              </a:spcBef>
            </a:pPr>
            <a:r>
              <a:rPr lang="en-US" sz="1200" kern="1200" dirty="0">
                <a:solidFill>
                  <a:schemeClr val="tx1"/>
                </a:solidFill>
                <a:effectLst/>
                <a:latin typeface="Arial" pitchFamily="34" charset="0"/>
                <a:ea typeface="ＭＳ Ｐゴシック" pitchFamily="34" charset="-128"/>
                <a:cs typeface="Arial" pitchFamily="34" charset="0"/>
              </a:rPr>
              <a:t>How does the experience you just had relate to the physical development needed for writing?</a:t>
            </a:r>
          </a:p>
          <a:p>
            <a:pPr>
              <a:spcBef>
                <a:spcPts val="0"/>
              </a:spcBef>
            </a:pPr>
            <a:endParaRPr lang="en-US" baseline="0" dirty="0"/>
          </a:p>
          <a:p>
            <a:pPr>
              <a:spcBef>
                <a:spcPts val="0"/>
              </a:spcBef>
            </a:pPr>
            <a:r>
              <a:rPr lang="en-US" baseline="0" dirty="0"/>
              <a:t>Take a moment now to think about the question on the screen, “What does physical development have to do with it?”</a:t>
            </a:r>
          </a:p>
          <a:p>
            <a:pPr>
              <a:spcBef>
                <a:spcPts val="0"/>
              </a:spcBef>
            </a:pPr>
            <a:endParaRPr lang="en-US" baseline="0" dirty="0"/>
          </a:p>
          <a:p>
            <a:pPr>
              <a:spcBef>
                <a:spcPts val="0"/>
              </a:spcBef>
            </a:pPr>
            <a:r>
              <a:rPr lang="en-US" baseline="0" dirty="0"/>
              <a:t>What do you notice in the picture that might be supporting the development of skills and behaviors necessary for writing development?</a:t>
            </a:r>
          </a:p>
          <a:p>
            <a:pPr>
              <a:spcBef>
                <a:spcPts val="0"/>
              </a:spcBef>
            </a:pPr>
            <a:endParaRPr lang="en-US" dirty="0"/>
          </a:p>
          <a:p>
            <a:pPr>
              <a:spcBef>
                <a:spcPts val="0"/>
              </a:spcBef>
            </a:pPr>
            <a:r>
              <a:rPr lang="en-US" dirty="0"/>
              <a:t>Turn to your elbow</a:t>
            </a:r>
            <a:r>
              <a:rPr lang="en-US" baseline="0" dirty="0"/>
              <a:t> partner and share your ideas in response to the question. </a:t>
            </a:r>
            <a:r>
              <a:rPr lang="en-US" dirty="0"/>
              <a:t> S</a:t>
            </a:r>
            <a:r>
              <a:rPr lang="en-US" baseline="0" dirty="0"/>
              <a:t>hare what resource you would explore to learn more about the physical development component of writing (The Preschool Learning Foundations of course!).</a:t>
            </a: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17</a:t>
            </a:fld>
            <a:endParaRPr lang="en-US"/>
          </a:p>
        </p:txBody>
      </p:sp>
    </p:spTree>
    <p:extLst>
      <p:ext uri="{BB962C8B-B14F-4D97-AF65-F5344CB8AC3E}">
        <p14:creationId xmlns:p14="http://schemas.microsoft.com/office/powerpoint/2010/main" val="405417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2924C0-7451-014F-B101-8DDB746A442B}" type="slidenum">
              <a:rPr lang="en-US" sz="1200"/>
              <a:pPr eaLnBrk="1" hangingPunct="1"/>
              <a:t>18</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10000"/>
          </a:bodyPr>
          <a:lstStyle/>
          <a:p>
            <a:pPr>
              <a:spcBef>
                <a:spcPts val="0"/>
              </a:spcBef>
            </a:pPr>
            <a:r>
              <a:rPr lang="en-US" b="1" dirty="0"/>
              <a:t>Presenter Remarks: </a:t>
            </a:r>
          </a:p>
          <a:p>
            <a:pPr>
              <a:spcBef>
                <a:spcPts val="0"/>
              </a:spcBef>
            </a:pPr>
            <a:r>
              <a:rPr lang="en-US" dirty="0">
                <a:latin typeface="Arial" charset="0"/>
                <a:ea typeface="ＭＳ Ｐゴシック" charset="0"/>
                <a:cs typeface="ＭＳ Ｐゴシック" charset="0"/>
              </a:rPr>
              <a:t>These are some of the physical skills involved</a:t>
            </a:r>
            <a:r>
              <a:rPr lang="en-US" baseline="0" dirty="0">
                <a:latin typeface="Arial" charset="0"/>
                <a:ea typeface="ＭＳ Ｐゴシック" charset="0"/>
                <a:cs typeface="ＭＳ Ｐゴシック" charset="0"/>
              </a:rPr>
              <a:t> in writing:</a:t>
            </a:r>
          </a:p>
          <a:p>
            <a:pPr marL="171450" indent="-171450" eaLnBrk="1" hangingPunct="1">
              <a:buFont typeface="Arial" panose="020B0604020202020204" pitchFamily="34" charset="0"/>
              <a:buChar char="•"/>
            </a:pPr>
            <a:r>
              <a:rPr lang="en-US" sz="1200" dirty="0">
                <a:latin typeface="Arial" charset="0"/>
                <a:ea typeface="ＭＳ Ｐゴシック" charset="0"/>
                <a:cs typeface="ＭＳ Ｐゴシック" charset="0"/>
              </a:rPr>
              <a:t>Posture</a:t>
            </a:r>
          </a:p>
          <a:p>
            <a:pPr marL="171450" indent="-171450" eaLnBrk="1" hangingPunct="1">
              <a:buFont typeface="Arial" panose="020B0604020202020204" pitchFamily="34" charset="0"/>
              <a:buChar char="•"/>
            </a:pPr>
            <a:r>
              <a:rPr lang="en-US" sz="1200" dirty="0">
                <a:latin typeface="Arial" charset="0"/>
                <a:ea typeface="ＭＳ Ｐゴシック" charset="0"/>
                <a:cs typeface="ＭＳ Ｐゴシック" charset="0"/>
              </a:rPr>
              <a:t>Core strength</a:t>
            </a:r>
          </a:p>
          <a:p>
            <a:pPr marL="171450" indent="-171450" eaLnBrk="1" hangingPunct="1">
              <a:buFont typeface="Arial" panose="020B0604020202020204" pitchFamily="34" charset="0"/>
              <a:buChar char="•"/>
            </a:pPr>
            <a:r>
              <a:rPr lang="en-US" sz="1200" dirty="0">
                <a:latin typeface="Arial" charset="0"/>
                <a:ea typeface="ＭＳ Ｐゴシック" charset="0"/>
                <a:cs typeface="ＭＳ Ｐゴシック" charset="0"/>
              </a:rPr>
              <a:t>Shoulder stability</a:t>
            </a:r>
          </a:p>
          <a:p>
            <a:pPr marL="171450" indent="-171450" eaLnBrk="1" hangingPunct="1">
              <a:buFont typeface="Arial" panose="020B0604020202020204" pitchFamily="34" charset="0"/>
              <a:buChar char="•"/>
            </a:pPr>
            <a:r>
              <a:rPr lang="en-US" sz="1200" dirty="0">
                <a:latin typeface="Arial" charset="0"/>
                <a:ea typeface="ＭＳ Ｐゴシック" charset="0"/>
                <a:cs typeface="ＭＳ Ｐゴシック" charset="0"/>
              </a:rPr>
              <a:t>Arm rotation and wrist action </a:t>
            </a:r>
          </a:p>
          <a:p>
            <a:pPr marL="171450" indent="-171450" eaLnBrk="1" hangingPunct="1">
              <a:buFont typeface="Arial" panose="020B0604020202020204" pitchFamily="34" charset="0"/>
              <a:buChar char="•"/>
            </a:pPr>
            <a:r>
              <a:rPr lang="en-US" sz="1200" dirty="0">
                <a:latin typeface="Arial" charset="0"/>
                <a:ea typeface="ＭＳ Ｐゴシック" charset="0"/>
                <a:cs typeface="ＭＳ Ｐゴシック" charset="0"/>
              </a:rPr>
              <a:t>Grip</a:t>
            </a:r>
          </a:p>
          <a:p>
            <a:pPr marL="0" indent="0" eaLnBrk="1" hangingPunct="1">
              <a:spcBef>
                <a:spcPts val="0"/>
              </a:spcBef>
              <a:buFont typeface="Arial" panose="020B0604020202020204" pitchFamily="34" charset="0"/>
              <a:buNone/>
            </a:pPr>
            <a:endParaRPr lang="en-US" dirty="0">
              <a:latin typeface="Arial" charset="0"/>
              <a:ea typeface="ＭＳ Ｐゴシック" charset="0"/>
              <a:cs typeface="ＭＳ Ｐゴシック" charset="0"/>
            </a:endParaRPr>
          </a:p>
          <a:p>
            <a:pPr marL="0" marR="0" indent="0" algn="l" defTabSz="457200" rtl="0" eaLnBrk="1" fontAlgn="base" latinLnBrk="0" hangingPunct="1">
              <a:lnSpc>
                <a:spcPct val="100000"/>
              </a:lnSpc>
              <a:spcBef>
                <a:spcPts val="0"/>
              </a:spcBef>
              <a:spcAft>
                <a:spcPct val="0"/>
              </a:spcAft>
              <a:buClrTx/>
              <a:buSzTx/>
              <a:buFont typeface="Arial" panose="020B0604020202020204" pitchFamily="34" charset="0"/>
              <a:buNone/>
              <a:tabLst/>
              <a:defRPr/>
            </a:pPr>
            <a:r>
              <a:rPr lang="en-US" dirty="0">
                <a:latin typeface="Arial" charset="0"/>
                <a:ea typeface="ＭＳ Ｐゴシック" charset="0"/>
                <a:cs typeface="ＭＳ Ｐゴシック" charset="0"/>
              </a:rPr>
              <a:t>Did any</a:t>
            </a:r>
            <a:r>
              <a:rPr lang="en-US" baseline="0" dirty="0">
                <a:latin typeface="Arial" charset="0"/>
                <a:ea typeface="ＭＳ Ｐゴシック" charset="0"/>
                <a:cs typeface="ＭＳ Ｐゴシック" charset="0"/>
              </a:rPr>
              <a:t> table groups have discussion about these skills and the muscle development components of writing?</a:t>
            </a:r>
          </a:p>
          <a:p>
            <a:pPr marL="0" indent="0" eaLnBrk="1" hangingPunct="1">
              <a:spcBef>
                <a:spcPts val="0"/>
              </a:spcBef>
              <a:buFont typeface="Arial" panose="020B0604020202020204" pitchFamily="34" charset="0"/>
              <a:buNone/>
            </a:pPr>
            <a:endParaRPr lang="en-US" dirty="0">
              <a:latin typeface="Arial" charset="0"/>
              <a:ea typeface="ＭＳ Ｐゴシック" charset="0"/>
              <a:cs typeface="ＭＳ Ｐゴシック" charset="0"/>
            </a:endParaRPr>
          </a:p>
          <a:p>
            <a:pPr marL="0" marR="0" indent="0" algn="l" defTabSz="457200" rtl="0" eaLnBrk="1" fontAlgn="base" latinLnBrk="0" hangingPunct="1">
              <a:lnSpc>
                <a:spcPct val="100000"/>
              </a:lnSpc>
              <a:spcBef>
                <a:spcPts val="0"/>
              </a:spcBef>
              <a:spcAft>
                <a:spcPct val="0"/>
              </a:spcAft>
              <a:buClrTx/>
              <a:buSzTx/>
              <a:buFont typeface="Arial" panose="020B0604020202020204" pitchFamily="34" charset="0"/>
              <a:buNone/>
              <a:tabLst/>
              <a:defRPr/>
            </a:pPr>
            <a:r>
              <a:rPr lang="en-US" baseline="0" dirty="0">
                <a:latin typeface="Arial" charset="0"/>
                <a:ea typeface="ＭＳ Ｐゴシック" charset="0"/>
                <a:cs typeface="ＭＳ Ｐゴシック" charset="0"/>
              </a:rPr>
              <a:t>Which of these skills do you see the boys in the photograph using? (Solicit responses.)</a:t>
            </a:r>
          </a:p>
          <a:p>
            <a:pPr marL="0" marR="0" indent="0" algn="l" defTabSz="457200" rtl="0" eaLnBrk="1" fontAlgn="base" latinLnBrk="0" hangingPunct="1">
              <a:lnSpc>
                <a:spcPct val="100000"/>
              </a:lnSpc>
              <a:spcBef>
                <a:spcPts val="0"/>
              </a:spcBef>
              <a:spcAft>
                <a:spcPct val="0"/>
              </a:spcAft>
              <a:buClrTx/>
              <a:buSzTx/>
              <a:buFont typeface="Arial" panose="020B0604020202020204" pitchFamily="34" charset="0"/>
              <a:buNone/>
              <a:tabLst/>
              <a:defRPr/>
            </a:pPr>
            <a:endParaRPr lang="en-US" baseline="0" dirty="0">
              <a:latin typeface="Arial" charset="0"/>
              <a:ea typeface="ＭＳ Ｐゴシック" charset="0"/>
              <a:cs typeface="ＭＳ Ｐゴシック" charset="0"/>
            </a:endParaRPr>
          </a:p>
          <a:p>
            <a:pPr marL="0" marR="0" indent="0" algn="l" defTabSz="457200" rtl="0" eaLnBrk="1" fontAlgn="base" latinLnBrk="0" hangingPunct="1">
              <a:lnSpc>
                <a:spcPct val="100000"/>
              </a:lnSpc>
              <a:spcBef>
                <a:spcPts val="0"/>
              </a:spcBef>
              <a:spcAft>
                <a:spcPct val="0"/>
              </a:spcAft>
              <a:buClrTx/>
              <a:buSzTx/>
              <a:buFont typeface="Arial" panose="020B0604020202020204" pitchFamily="34" charset="0"/>
              <a:buNone/>
              <a:tabLst/>
              <a:defRPr/>
            </a:pPr>
            <a:r>
              <a:rPr lang="en-US" baseline="0" dirty="0">
                <a:latin typeface="Arial" charset="0"/>
                <a:ea typeface="ＭＳ Ｐゴシック" charset="0"/>
                <a:cs typeface="ＭＳ Ｐゴシック" charset="0"/>
              </a:rPr>
              <a:t>Which of these skills were used while writing on the ball? (Solicit responses; the answer is all of them.)</a:t>
            </a:r>
            <a:endParaRPr lang="en-US" sz="1200" kern="1200" baseline="0" dirty="0">
              <a:effectLst/>
              <a:latin typeface="Arial" charset="0"/>
              <a:ea typeface="ＭＳ Ｐゴシック" charset="0"/>
              <a:cs typeface="ＭＳ Ｐゴシック" charset="0"/>
            </a:endParaRPr>
          </a:p>
          <a:p>
            <a:pPr marL="0" indent="0" eaLnBrk="1" hangingPunct="1">
              <a:spcBef>
                <a:spcPts val="0"/>
              </a:spcBef>
              <a:buFont typeface="Arial" panose="020B0604020202020204" pitchFamily="34" charset="0"/>
              <a:buNone/>
            </a:pPr>
            <a:endParaRPr lang="en-US" sz="1200" kern="1200" baseline="0" dirty="0">
              <a:solidFill>
                <a:schemeClr val="tx1"/>
              </a:solidFill>
              <a:effectLst/>
              <a:latin typeface="Arial" charset="0"/>
              <a:ea typeface="ＭＳ Ｐゴシック" charset="0"/>
              <a:cs typeface="ＭＳ Ｐゴシック" charset="0"/>
            </a:endParaRPr>
          </a:p>
          <a:p>
            <a:pPr marL="0" marR="0" indent="0" algn="l" defTabSz="457200" rtl="0" eaLnBrk="1" fontAlgn="base" latinLnBrk="0" hangingPunct="1">
              <a:lnSpc>
                <a:spcPct val="100000"/>
              </a:lnSpc>
              <a:spcBef>
                <a:spcPts val="0"/>
              </a:spcBef>
              <a:spcAft>
                <a:spcPct val="0"/>
              </a:spcAft>
              <a:buClrTx/>
              <a:buSzTx/>
              <a:buFont typeface="Arial" panose="020B0604020202020204" pitchFamily="34" charset="0"/>
              <a:buNone/>
              <a:tabLst/>
              <a:defRPr/>
            </a:pPr>
            <a:r>
              <a:rPr lang="en-US" sz="1200" kern="1200" dirty="0">
                <a:solidFill>
                  <a:schemeClr val="tx1"/>
                </a:solidFill>
                <a:effectLst/>
                <a:latin typeface="Arial" charset="0"/>
                <a:ea typeface="ＭＳ Ｐゴシック" charset="0"/>
                <a:cs typeface="ＭＳ Ｐゴシック" charset="0"/>
              </a:rPr>
              <a:t>Locate</a:t>
            </a:r>
            <a:r>
              <a:rPr lang="en-US"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pitchFamily="34" charset="0"/>
                <a:ea typeface="ＭＳ Ｐゴシック" pitchFamily="34" charset="-128"/>
                <a:cs typeface="Arial" pitchFamily="34" charset="0"/>
              </a:rPr>
              <a:t>Handout 2: Supporting Muscle Development for Writing</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charset="0"/>
                <a:ea typeface="ＭＳ Ｐゴシック" charset="0"/>
                <a:cs typeface="ＭＳ Ｐゴシック" charset="0"/>
              </a:rPr>
              <a:t>and glance at it with your table group. Circle two things that you find interesting and share them with your table group. </a:t>
            </a:r>
          </a:p>
          <a:p>
            <a:pPr marL="0" marR="0" indent="0" algn="l" defTabSz="457200" rtl="0" eaLnBrk="1" fontAlgn="base" latinLnBrk="0" hangingPunct="1">
              <a:lnSpc>
                <a:spcPct val="100000"/>
              </a:lnSpc>
              <a:spcBef>
                <a:spcPts val="0"/>
              </a:spcBef>
              <a:spcAft>
                <a:spcPct val="0"/>
              </a:spcAft>
              <a:buClrTx/>
              <a:buSzTx/>
              <a:buFont typeface="Arial" panose="020B0604020202020204" pitchFamily="34" charset="0"/>
              <a:buNone/>
              <a:tabLst/>
              <a:defRPr/>
            </a:pPr>
            <a:endParaRPr lang="en-US" sz="1200" kern="1200" baseline="0" dirty="0">
              <a:solidFill>
                <a:schemeClr val="tx1"/>
              </a:solidFill>
              <a:effectLst/>
              <a:latin typeface="Arial" charset="0"/>
              <a:ea typeface="ＭＳ Ｐゴシック" charset="0"/>
              <a:cs typeface="ＭＳ Ｐゴシック" charset="0"/>
            </a:endParaRPr>
          </a:p>
          <a:p>
            <a:pPr marL="0" marR="0" indent="0" algn="l" defTabSz="457200" rtl="0" eaLnBrk="1" fontAlgn="base" latinLnBrk="0" hangingPunct="1">
              <a:lnSpc>
                <a:spcPct val="100000"/>
              </a:lnSpc>
              <a:spcBef>
                <a:spcPts val="0"/>
              </a:spcBef>
              <a:spcAft>
                <a:spcPct val="0"/>
              </a:spcAft>
              <a:buClrTx/>
              <a:buSzTx/>
              <a:buFont typeface="Arial" panose="020B0604020202020204" pitchFamily="34" charset="0"/>
              <a:buNone/>
              <a:tabLst/>
              <a:defRPr/>
            </a:pPr>
            <a:r>
              <a:rPr lang="en-US" sz="1200" kern="1200" baseline="0" dirty="0">
                <a:solidFill>
                  <a:schemeClr val="tx1"/>
                </a:solidFill>
                <a:effectLst/>
                <a:latin typeface="Arial" charset="0"/>
                <a:ea typeface="ＭＳ Ｐゴシック" charset="0"/>
                <a:cs typeface="ＭＳ Ｐゴシック" charset="0"/>
              </a:rPr>
              <a:t>This will be acknowledged again later in the presentation; you can jump ahead to Handout 8: Supporting Children with Disabilities now if you would like to take a look.</a:t>
            </a:r>
          </a:p>
          <a:p>
            <a:pPr marL="171450" marR="0" indent="-171450" algn="l" defTabSz="457200" rtl="0" eaLnBrk="1" fontAlgn="base" latinLnBrk="0" hangingPunct="1">
              <a:spcBef>
                <a:spcPts val="0"/>
              </a:spcBef>
              <a:spcAft>
                <a:spcPct val="0"/>
              </a:spcAft>
              <a:buClrTx/>
              <a:buSzTx/>
              <a:buFont typeface="Arial" panose="020B0604020202020204" pitchFamily="34" charset="0"/>
              <a:buChar char="•"/>
              <a:tabLst/>
              <a:defRPr/>
            </a:pPr>
            <a:endParaRPr lang="en-US" sz="1200" kern="1200" baseline="0" dirty="0">
              <a:solidFill>
                <a:schemeClr val="tx1"/>
              </a:solidFill>
              <a:effectLst/>
              <a:latin typeface="Arial" charset="0"/>
              <a:ea typeface="ＭＳ Ｐゴシック" charset="0"/>
              <a:cs typeface="ＭＳ Ｐゴシック" charset="0"/>
            </a:endParaRPr>
          </a:p>
          <a:p>
            <a:pPr marL="0" marR="0" indent="0" algn="l" defTabSz="457200" rtl="0" eaLnBrk="1" fontAlgn="base" latinLnBrk="0" hangingPunct="1">
              <a:spcBef>
                <a:spcPts val="0"/>
              </a:spcBef>
              <a:spcAft>
                <a:spcPct val="0"/>
              </a:spcAft>
              <a:buClrTx/>
              <a:buSzTx/>
              <a:buFont typeface="Arial" panose="020B0604020202020204" pitchFamily="34" charset="0"/>
              <a:buNone/>
              <a:tabLst/>
              <a:defRPr/>
            </a:pPr>
            <a:r>
              <a:rPr lang="en-US" sz="1200" kern="1200" baseline="0" dirty="0">
                <a:solidFill>
                  <a:schemeClr val="tx1"/>
                </a:solidFill>
                <a:effectLst/>
                <a:latin typeface="Arial" charset="0"/>
                <a:ea typeface="ＭＳ Ｐゴシック" charset="0"/>
                <a:cs typeface="ＭＳ Ｐゴシック" charset="0"/>
              </a:rPr>
              <a:t>With these muscle development components of writing in mind, let’s look at the </a:t>
            </a:r>
            <a:r>
              <a:rPr lang="en-US" dirty="0">
                <a:latin typeface="Arial" charset="0"/>
                <a:ea typeface="ＭＳ Ｐゴシック" charset="0"/>
                <a:cs typeface="ＭＳ Ｐゴシック" charset="0"/>
              </a:rPr>
              <a:t>p</a:t>
            </a:r>
            <a:r>
              <a:rPr lang="en-US" sz="1200" kern="1200" baseline="0" dirty="0">
                <a:solidFill>
                  <a:schemeClr val="tx1"/>
                </a:solidFill>
                <a:effectLst/>
                <a:latin typeface="Arial" charset="0"/>
                <a:ea typeface="ＭＳ Ｐゴシック" charset="0"/>
                <a:cs typeface="ＭＳ Ｐゴシック" charset="0"/>
              </a:rPr>
              <a:t>hysical development foundations. Remember we are thinking through the lens of writing.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1" fontAlgn="base" latinLnBrk="0" hangingPunct="1">
              <a:lnSpc>
                <a:spcPct val="80000"/>
              </a:lnSpc>
              <a:spcBef>
                <a:spcPct val="30000"/>
              </a:spcBef>
              <a:spcAft>
                <a:spcPct val="0"/>
              </a:spcAft>
              <a:buClrTx/>
              <a:buSzTx/>
              <a:buFontTx/>
              <a:buNone/>
              <a:tabLst/>
              <a:defRPr/>
            </a:pP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eaLnBrk="1" hangingPunct="1">
              <a:lnSpc>
                <a:spcPct val="80000"/>
              </a:lnSpc>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18126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584F51-0680-6D48-BB88-52B9D0FE56BE}" type="slidenum">
              <a:rPr lang="en-US" sz="1200"/>
              <a:pPr eaLnBrk="1" hangingPunct="1"/>
              <a:t>19</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b="1" dirty="0"/>
              <a:t>Presenter Remarks: </a:t>
            </a:r>
          </a:p>
          <a:p>
            <a:pPr marL="0" indent="0" eaLnBrk="1" hangingPunct="1">
              <a:spcBef>
                <a:spcPts val="0"/>
              </a:spcBef>
              <a:buFont typeface="Arial" panose="020B0604020202020204" pitchFamily="34" charset="0"/>
              <a:buNone/>
            </a:pPr>
            <a:r>
              <a:rPr lang="en-US" dirty="0">
                <a:latin typeface="Arial" charset="0"/>
                <a:ea typeface="ＭＳ Ｐゴシック" charset="0"/>
                <a:cs typeface="ＭＳ Ｐゴシック" charset="0"/>
              </a:rPr>
              <a:t>These are some of the sensorimotor</a:t>
            </a:r>
            <a:r>
              <a:rPr lang="en-US" baseline="0" dirty="0">
                <a:latin typeface="Arial" charset="0"/>
                <a:ea typeface="ＭＳ Ｐゴシック" charset="0"/>
                <a:cs typeface="ＭＳ Ｐゴシック" charset="0"/>
              </a:rPr>
              <a:t> skills </a:t>
            </a:r>
            <a:r>
              <a:rPr lang="en-US" dirty="0">
                <a:latin typeface="Arial" charset="0"/>
                <a:ea typeface="ＭＳ Ｐゴシック" charset="0"/>
                <a:cs typeface="ＭＳ Ｐゴシック" charset="0"/>
              </a:rPr>
              <a:t>involved</a:t>
            </a:r>
            <a:r>
              <a:rPr lang="en-US" baseline="0" dirty="0">
                <a:latin typeface="Arial" charset="0"/>
                <a:ea typeface="ＭＳ Ｐゴシック" charset="0"/>
                <a:cs typeface="ＭＳ Ｐゴシック" charset="0"/>
              </a:rPr>
              <a:t> in writing:</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ＭＳ Ｐゴシック" charset="0"/>
              </a:rPr>
              <a:t>Sensory feedback from joints and muscles </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ＭＳ Ｐゴシック" charset="0"/>
              </a:rPr>
              <a:t>Tactile discrimination </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ＭＳ Ｐゴシック" charset="0"/>
              </a:rPr>
              <a:t>Visual perception skills</a:t>
            </a:r>
            <a:endParaRPr lang="en-US" baseline="0" dirty="0">
              <a:latin typeface="Arial" charset="0"/>
              <a:ea typeface="ＭＳ Ｐゴシック" charset="0"/>
              <a:cs typeface="ＭＳ Ｐゴシック" charset="0"/>
            </a:endParaRPr>
          </a:p>
          <a:p>
            <a:pPr marL="0" indent="0" eaLnBrk="1" hangingPunct="1">
              <a:spcBef>
                <a:spcPts val="0"/>
              </a:spcBef>
              <a:buFont typeface="Arial" panose="020B0604020202020204" pitchFamily="34" charset="0"/>
              <a:buNone/>
            </a:pPr>
            <a:endParaRPr lang="en-US" dirty="0">
              <a:latin typeface="Arial" charset="0"/>
              <a:ea typeface="ＭＳ Ｐゴシック" charset="0"/>
              <a:cs typeface="ＭＳ Ｐゴシック" charset="0"/>
            </a:endParaRPr>
          </a:p>
          <a:p>
            <a:pPr marL="0" indent="0" eaLnBrk="1" hangingPunct="1">
              <a:spcBef>
                <a:spcPts val="0"/>
              </a:spcBef>
              <a:buFont typeface="Arial" panose="020B0604020202020204" pitchFamily="34" charset="0"/>
              <a:buNone/>
            </a:pPr>
            <a:r>
              <a:rPr lang="en-US" dirty="0">
                <a:latin typeface="Arial" charset="0"/>
                <a:ea typeface="ＭＳ Ｐゴシック" charset="0"/>
                <a:cs typeface="ＭＳ Ｐゴシック" charset="0"/>
              </a:rPr>
              <a:t>Did any</a:t>
            </a:r>
            <a:r>
              <a:rPr lang="en-US" baseline="0" dirty="0">
                <a:latin typeface="Arial" charset="0"/>
                <a:ea typeface="ＭＳ Ｐゴシック" charset="0"/>
                <a:cs typeface="ＭＳ Ｐゴシック" charset="0"/>
              </a:rPr>
              <a:t> table groups have discussion about these skills? (Solicit responses.)</a:t>
            </a:r>
          </a:p>
          <a:p>
            <a:pPr marL="171450" indent="-171450" eaLnBrk="1" hangingPunct="1">
              <a:spcBef>
                <a:spcPts val="0"/>
              </a:spcBef>
              <a:buFont typeface="Arial" panose="020B0604020202020204" pitchFamily="34" charset="0"/>
              <a:buChar char="•"/>
            </a:pPr>
            <a:endParaRPr lang="en-US" baseline="0" dirty="0">
              <a:latin typeface="Arial" charset="0"/>
              <a:ea typeface="ＭＳ Ｐゴシック" charset="0"/>
              <a:cs typeface="ＭＳ Ｐゴシック" charset="0"/>
            </a:endParaRPr>
          </a:p>
          <a:p>
            <a:pPr marL="0" indent="0" eaLnBrk="1" hangingPunct="1">
              <a:spcBef>
                <a:spcPts val="0"/>
              </a:spcBef>
              <a:buFont typeface="Arial" panose="020B0604020202020204" pitchFamily="34" charset="0"/>
              <a:buNone/>
            </a:pPr>
            <a:r>
              <a:rPr lang="en-US" baseline="0" dirty="0">
                <a:latin typeface="Arial" charset="0"/>
                <a:ea typeface="ＭＳ Ｐゴシック" charset="0"/>
                <a:cs typeface="ＭＳ Ｐゴシック" charset="0"/>
              </a:rPr>
              <a:t>Which of these skills were used while writing on the ball? (Solicit responses; the answer is all of them.)</a:t>
            </a:r>
          </a:p>
          <a:p>
            <a:pPr marL="171450" indent="-171450" eaLnBrk="1" hangingPunct="1">
              <a:spcBef>
                <a:spcPts val="0"/>
              </a:spcBef>
              <a:buFont typeface="Arial" panose="020B0604020202020204" pitchFamily="34" charset="0"/>
              <a:buChar char="•"/>
            </a:pPr>
            <a:endParaRPr lang="en-US" i="1" dirty="0">
              <a:latin typeface="Arial" charset="0"/>
              <a:ea typeface="ＭＳ Ｐゴシック" charset="0"/>
              <a:cs typeface="ＭＳ Ｐゴシック" charset="0"/>
            </a:endParaRPr>
          </a:p>
          <a:p>
            <a:pPr>
              <a:spcBef>
                <a:spcPts val="0"/>
              </a:spcBef>
            </a:pPr>
            <a:endParaRPr lang="en-US" b="1" dirty="0"/>
          </a:p>
        </p:txBody>
      </p:sp>
    </p:spTree>
    <p:extLst>
      <p:ext uri="{BB962C8B-B14F-4D97-AF65-F5344CB8AC3E}">
        <p14:creationId xmlns:p14="http://schemas.microsoft.com/office/powerpoint/2010/main" val="332514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2" name="Notes Placeholder 2"/>
          <p:cNvSpPr>
            <a:spLocks noGrp="1"/>
          </p:cNvSpPr>
          <p:nvPr>
            <p:ph type="body" idx="1"/>
          </p:nvPr>
        </p:nvSpPr>
        <p:spPr bwMode="auto">
          <a:xfrm>
            <a:off x="685800" y="4371975"/>
            <a:ext cx="5486400" cy="45339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0" dirty="0"/>
              <a:t>Activity 1: Community Builder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b="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1" dirty="0"/>
              <a:t>Background Information:</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Arial" pitchFamily="-65" charset="0"/>
                <a:ea typeface="ＭＳ Ｐゴシック" pitchFamily="-65" charset="-128"/>
                <a:cs typeface="Arial" pitchFamily="-65" charset="0"/>
              </a:rPr>
              <a:t>Intent: </a:t>
            </a:r>
            <a:r>
              <a:rPr lang="en-US" sz="1200" kern="1200" dirty="0">
                <a:solidFill>
                  <a:schemeClr val="tx1"/>
                </a:solidFill>
                <a:effectLst/>
                <a:latin typeface="Arial" pitchFamily="34" charset="0"/>
                <a:ea typeface="ＭＳ Ｐゴシック" pitchFamily="34" charset="-128"/>
                <a:cs typeface="Arial" pitchFamily="34" charset="0"/>
              </a:rPr>
              <a:t>Provide direction in a language that participants do not understand using non-dominant hand. </a:t>
            </a:r>
          </a:p>
          <a:p>
            <a:pPr marL="0" indent="0">
              <a:buFont typeface="Arial" panose="020B0604020202020204" pitchFamily="34" charset="0"/>
              <a:buNone/>
            </a:pPr>
            <a:endParaRPr lang="en-US" dirty="0">
              <a:latin typeface="Arial" pitchFamily="-65" charset="0"/>
              <a:ea typeface="ＭＳ Ｐゴシック" pitchFamily="-65" charset="-128"/>
              <a:cs typeface="Arial" pitchFamily="-65"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Arial" pitchFamily="-65" charset="0"/>
                <a:ea typeface="ＭＳ Ｐゴシック" pitchFamily="-65" charset="-128"/>
                <a:cs typeface="Arial" pitchFamily="-65" charset="0"/>
              </a:rPr>
              <a:t>Materials Required: </a:t>
            </a:r>
            <a:r>
              <a:rPr lang="en-US" sz="1200" kern="1200" dirty="0">
                <a:solidFill>
                  <a:schemeClr val="tx1"/>
                </a:solidFill>
                <a:effectLst/>
                <a:latin typeface="Arial" pitchFamily="34" charset="0"/>
                <a:ea typeface="ＭＳ Ｐゴシック" pitchFamily="34" charset="-128"/>
                <a:cs typeface="Arial" pitchFamily="34" charset="0"/>
              </a:rPr>
              <a:t>PowerPoint slides </a:t>
            </a:r>
            <a:endParaRPr lang="en-US" dirty="0">
              <a:latin typeface="Arial" pitchFamily="-65" charset="0"/>
              <a:ea typeface="ＭＳ Ｐゴシック" pitchFamily="-65" charset="-128"/>
              <a:cs typeface="Arial" pitchFamily="-65" charset="0"/>
            </a:endParaRPr>
          </a:p>
          <a:p>
            <a:pPr marL="0" indent="0">
              <a:buFont typeface="Arial" panose="020B0604020202020204" pitchFamily="34" charset="0"/>
              <a:buNone/>
            </a:pPr>
            <a:endParaRPr lang="en-US" dirty="0">
              <a:latin typeface="Arial" pitchFamily="-65" charset="0"/>
              <a:ea typeface="ＭＳ Ｐゴシック" pitchFamily="-65" charset="-128"/>
              <a:cs typeface="Arial" pitchFamily="-65" charset="0"/>
            </a:endParaRPr>
          </a:p>
          <a:p>
            <a:pPr marL="0" indent="0">
              <a:buFont typeface="Arial" panose="020B0604020202020204" pitchFamily="34" charset="0"/>
              <a:buNone/>
            </a:pPr>
            <a:r>
              <a:rPr lang="en-US" dirty="0">
                <a:latin typeface="Arial" pitchFamily="-65" charset="0"/>
                <a:ea typeface="ＭＳ Ｐゴシック" pitchFamily="-65" charset="-128"/>
                <a:cs typeface="Arial" pitchFamily="-65" charset="0"/>
              </a:rPr>
              <a:t>Translation of German is, “Please take a sticky and write your name and where you were born.”</a:t>
            </a:r>
          </a:p>
          <a:p>
            <a:pPr marL="0" indent="0">
              <a:buFont typeface="Arial" panose="020B0604020202020204" pitchFamily="34" charset="0"/>
              <a:buNone/>
            </a:pPr>
            <a:endParaRPr lang="en-US" dirty="0">
              <a:latin typeface="Arial" pitchFamily="-65" charset="0"/>
              <a:ea typeface="ＭＳ Ｐゴシック" pitchFamily="-65" charset="-128"/>
              <a:cs typeface="Arial" pitchFamily="-65" charset="0"/>
            </a:endParaRPr>
          </a:p>
          <a:p>
            <a:pPr marL="0" indent="0">
              <a:buFont typeface="Arial" panose="020B0604020202020204" pitchFamily="34" charset="0"/>
              <a:buNone/>
            </a:pPr>
            <a:r>
              <a:rPr lang="en-US" dirty="0">
                <a:latin typeface="Arial" pitchFamily="-65" charset="0"/>
                <a:ea typeface="ＭＳ Ｐゴシック" pitchFamily="-65" charset="-128"/>
                <a:cs typeface="Arial" pitchFamily="-65" charset="0"/>
              </a:rPr>
              <a:t>This activity is to help participants understand they need to plan, not just for the entire group, but for individuals as well. The data may reflect that a majority of the group is Spanish speaking, but there are still individuals who are not Spanish speaking and need support.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b="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1" dirty="0"/>
              <a:t>Presenter Remarks: </a:t>
            </a:r>
          </a:p>
          <a:p>
            <a:r>
              <a:rPr lang="en-US" baseline="0" dirty="0"/>
              <a:t>Activity 1: Community Builder Script:</a:t>
            </a:r>
          </a:p>
          <a:p>
            <a:pPr marL="171450" indent="-171450">
              <a:buFont typeface="Arial" panose="020B0604020202020204" pitchFamily="34" charset="0"/>
              <a:buChar char="•"/>
            </a:pPr>
            <a:r>
              <a:rPr lang="en-US" dirty="0">
                <a:latin typeface="Arial" pitchFamily="-65" charset="0"/>
                <a:ea typeface="ＭＳ Ｐゴシック" pitchFamily="-65" charset="-128"/>
                <a:cs typeface="Arial" pitchFamily="-65" charset="0"/>
              </a:rPr>
              <a:t>I have data that says the group is primarily German speaking, so these are the directions I have for everyone.</a:t>
            </a:r>
          </a:p>
          <a:p>
            <a:pPr marL="171450" indent="-171450">
              <a:buFont typeface="Arial" panose="020B0604020202020204" pitchFamily="34" charset="0"/>
              <a:buChar char="•"/>
            </a:pPr>
            <a:r>
              <a:rPr lang="en-US" dirty="0">
                <a:latin typeface="Arial" pitchFamily="-65" charset="0"/>
                <a:ea typeface="ＭＳ Ｐゴシック" pitchFamily="-65" charset="-128"/>
                <a:cs typeface="Arial" pitchFamily="-65" charset="0"/>
              </a:rPr>
              <a:t>Read the instructions (in German) on the slide, and complete the task.</a:t>
            </a:r>
          </a:p>
          <a:p>
            <a:pPr marL="171450" indent="-171450">
              <a:buFont typeface="Arial" panose="020B0604020202020204" pitchFamily="34" charset="0"/>
              <a:buChar char="•"/>
            </a:pPr>
            <a:r>
              <a:rPr lang="en-US" dirty="0">
                <a:latin typeface="Arial" pitchFamily="-65" charset="0"/>
                <a:ea typeface="ＭＳ Ｐゴシック" pitchFamily="-65" charset="-128"/>
                <a:cs typeface="Arial" pitchFamily="-65" charset="0"/>
              </a:rPr>
              <a:t>What are some thoughts from those who do not have the ability to read in</a:t>
            </a:r>
            <a:r>
              <a:rPr lang="en-US" baseline="0" dirty="0">
                <a:latin typeface="Arial" pitchFamily="-65" charset="0"/>
                <a:ea typeface="ＭＳ Ｐゴシック" pitchFamily="-65" charset="-128"/>
                <a:cs typeface="Arial" pitchFamily="-65" charset="0"/>
              </a:rPr>
              <a:t> German?</a:t>
            </a:r>
            <a:r>
              <a:rPr lang="en-US" dirty="0">
                <a:latin typeface="Arial" pitchFamily="-65" charset="0"/>
                <a:ea typeface="ＭＳ Ｐゴシック" pitchFamily="-65" charset="-128"/>
                <a:cs typeface="Arial" pitchFamily="-65" charset="0"/>
              </a:rPr>
              <a:t> </a:t>
            </a:r>
          </a:p>
          <a:p>
            <a:pPr marL="171450" indent="-171450">
              <a:buFont typeface="Arial" panose="020B0604020202020204" pitchFamily="34" charset="0"/>
              <a:buChar char="•"/>
            </a:pPr>
            <a:r>
              <a:rPr lang="en-US" dirty="0">
                <a:latin typeface="Arial" pitchFamily="-65" charset="0"/>
                <a:ea typeface="ＭＳ Ｐゴシック" pitchFamily="-65" charset="-128"/>
                <a:cs typeface="Arial" pitchFamily="-65" charset="0"/>
              </a:rPr>
              <a:t>How can this activity be adapted to support those who only read English?</a:t>
            </a:r>
          </a:p>
          <a:p>
            <a:endParaRPr lang="en-US" baseline="0" dirty="0"/>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EAEB6A6-D87A-2642-9FF3-4A4262B2740E}" type="slidenum">
              <a:rPr lang="en-US" sz="1200">
                <a:cs typeface="Arial" charset="0"/>
              </a:rPr>
              <a:pPr/>
              <a:t>2</a:t>
            </a:fld>
            <a:endParaRPr lang="en-US" sz="1200" dirty="0">
              <a:cs typeface="Arial" charset="0"/>
            </a:endParaRPr>
          </a:p>
        </p:txBody>
      </p:sp>
    </p:spTree>
    <p:extLst>
      <p:ext uri="{BB962C8B-B14F-4D97-AF65-F5344CB8AC3E}">
        <p14:creationId xmlns:p14="http://schemas.microsoft.com/office/powerpoint/2010/main" val="627799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charset="0"/>
                <a:ea typeface="ＭＳ Ｐゴシック" charset="0"/>
                <a:cs typeface="ＭＳ Ｐゴシック" charset="0"/>
              </a:rPr>
              <a:t>Presenter Remarks: </a:t>
            </a:r>
          </a:p>
          <a:p>
            <a:r>
              <a:rPr lang="en-US" baseline="0" dirty="0">
                <a:latin typeface="Arial" charset="0"/>
                <a:ea typeface="ＭＳ Ｐゴシック" charset="0"/>
                <a:cs typeface="ＭＳ Ｐゴシック" charset="0"/>
              </a:rPr>
              <a:t>This slide shows one of the writing foundations from the Preschool Learning Foundations. This foundation focuses on the physical aspects of writing development. </a:t>
            </a:r>
          </a:p>
          <a:p>
            <a:endParaRPr lang="en-US" baseline="0"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Take a moment to read the slide. You can also turn to page 70 to read this foundation. </a:t>
            </a:r>
          </a:p>
          <a:p>
            <a:endParaRPr lang="en-US" baseline="0"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What experiences from your class does this foundation make you think of? Take a moment and discuss this with your table group. </a:t>
            </a:r>
          </a:p>
          <a:p>
            <a:endParaRPr lang="en-US" baseline="0" dirty="0">
              <a:latin typeface="Arial" charset="0"/>
              <a:ea typeface="ＭＳ Ｐゴシック" charset="0"/>
              <a:cs typeface="ＭＳ Ｐゴシック" charset="0"/>
            </a:endParaRPr>
          </a:p>
          <a:p>
            <a:endParaRPr lang="en-US" baseline="0" dirty="0">
              <a:latin typeface="Arial" charset="0"/>
              <a:ea typeface="ＭＳ Ｐゴシック" charset="0"/>
              <a:cs typeface="ＭＳ Ｐゴシック" charset="0"/>
            </a:endParaRPr>
          </a:p>
          <a:p>
            <a:endParaRPr lang="en-US" baseline="0" dirty="0">
              <a:latin typeface="Arial" charset="0"/>
              <a:ea typeface="ＭＳ Ｐゴシック" charset="0"/>
              <a:cs typeface="ＭＳ Ｐゴシック" charset="0"/>
            </a:endParaRPr>
          </a:p>
          <a:p>
            <a:endParaRPr lang="en-US" baseline="0" dirty="0">
              <a:latin typeface="Arial" charset="0"/>
              <a:ea typeface="ＭＳ Ｐゴシック" charset="0"/>
              <a:cs typeface="ＭＳ Ｐゴシック" charset="0"/>
            </a:endParaRPr>
          </a:p>
          <a:p>
            <a:endParaRPr lang="en-US" baseline="0" dirty="0">
              <a:latin typeface="Arial" charset="0"/>
              <a:ea typeface="ＭＳ Ｐゴシック" charset="0"/>
              <a:cs typeface="ＭＳ Ｐゴシック"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712468B-6088-E448-B356-B6EE4C90D1A2}" type="slidenum">
              <a:rPr lang="en-US"/>
              <a:pPr eaLnBrk="1" hangingPunct="1"/>
              <a:t>20</a:t>
            </a:fld>
            <a:endParaRPr lang="en-US"/>
          </a:p>
        </p:txBody>
      </p:sp>
    </p:spTree>
    <p:extLst>
      <p:ext uri="{BB962C8B-B14F-4D97-AF65-F5344CB8AC3E}">
        <p14:creationId xmlns:p14="http://schemas.microsoft.com/office/powerpoint/2010/main" val="1826924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B22347E-BD8B-7144-AB8C-B5D766334C45}" type="slidenum">
              <a:rPr lang="en-US"/>
              <a:pPr eaLnBrk="1" hangingPunct="1"/>
              <a:t>21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b="1" dirty="0"/>
              <a:t>Presenter Remarks: </a:t>
            </a:r>
          </a:p>
          <a:p>
            <a:r>
              <a:rPr lang="en-US" baseline="0" dirty="0">
                <a:latin typeface="Arial" charset="0"/>
                <a:ea typeface="ＭＳ Ｐゴシック" charset="0"/>
                <a:cs typeface="ＭＳ Ｐゴシック" charset="0"/>
              </a:rPr>
              <a:t>There are other muscle motor developments necessary in order for children to develop writing skills. </a:t>
            </a:r>
          </a:p>
          <a:p>
            <a:endParaRPr lang="en-US" baseline="0"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Think of a student that you may have now who struggles with writing.  Is it possible that they are really struggling with physical development? To better understand the necessary physical skills it is important to look at the physical development foundations, specifically those Perceptual Development Manipulative skills.</a:t>
            </a:r>
          </a:p>
          <a:p>
            <a:endParaRPr lang="en-US" baseline="0"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Take a moment to read this slide. Do you have any questions about these foundations? Any points of clarification?</a:t>
            </a:r>
          </a:p>
          <a:p>
            <a:endParaRPr lang="en-US" baseline="0"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What knowledge skills and behaviors did you experience in the “rolling writing challenge” activity that you read in the Physical Development Foundations?</a:t>
            </a:r>
          </a:p>
          <a:p>
            <a:endParaRPr lang="en-US" baseline="0"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43455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Bef>
                <a:spcPts val="0"/>
              </a:spcBef>
            </a:pPr>
            <a:r>
              <a:rPr lang="en-US" b="1" dirty="0"/>
              <a:t>Presenter Remarks: </a:t>
            </a:r>
          </a:p>
          <a:p>
            <a:r>
              <a:rPr lang="en-US" sz="1200" kern="1200" dirty="0">
                <a:solidFill>
                  <a:schemeClr val="tx1"/>
                </a:solidFill>
                <a:effectLst/>
                <a:latin typeface="Arial" pitchFamily="34" charset="0"/>
                <a:ea typeface="ＭＳ Ｐゴシック" pitchFamily="34" charset="-128"/>
                <a:cs typeface="Arial" pitchFamily="34" charset="0"/>
              </a:rPr>
              <a:t>On the screen we are showcasing table 1.4 from the Alignment Document. As you can see, there are processes, meaning, and physical skills in the Preschool Learning Foundations that align to the writing standards at the end of kindergarten. </a:t>
            </a:r>
          </a:p>
          <a:p>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Keep in mind that the TK year is the first year of a two-year kindergarten program;</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the third column in this chart represents the end of the second kindergarten year, not the</a:t>
            </a:r>
            <a:r>
              <a:rPr lang="en-US" sz="1200" kern="1200" baseline="0" dirty="0">
                <a:solidFill>
                  <a:schemeClr val="tx1"/>
                </a:solidFill>
                <a:effectLst/>
                <a:latin typeface="Arial" pitchFamily="34" charset="0"/>
                <a:ea typeface="ＭＳ Ｐゴシック" pitchFamily="34" charset="-128"/>
                <a:cs typeface="Arial" pitchFamily="34" charset="0"/>
              </a:rPr>
              <a:t> first </a:t>
            </a:r>
            <a:r>
              <a:rPr lang="en-US" sz="1200" kern="1200" dirty="0">
                <a:solidFill>
                  <a:schemeClr val="tx1"/>
                </a:solidFill>
                <a:effectLst/>
                <a:latin typeface="Arial" pitchFamily="34" charset="0"/>
                <a:ea typeface="ＭＳ Ｐゴシック" pitchFamily="34" charset="-128"/>
                <a:cs typeface="Arial" pitchFamily="34" charset="0"/>
              </a:rPr>
              <a:t>TK year.</a:t>
            </a:r>
          </a:p>
          <a:p>
            <a:endParaRPr lang="en-US" baseline="0" dirty="0"/>
          </a:p>
          <a:p>
            <a:r>
              <a:rPr lang="en-US" b="0" baseline="0" dirty="0"/>
              <a:t>Please take out </a:t>
            </a:r>
            <a:r>
              <a:rPr lang="en-US" kern="1200" dirty="0">
                <a:solidFill>
                  <a:schemeClr val="tx1"/>
                </a:solidFill>
                <a:effectLst/>
              </a:rPr>
              <a:t>Handout 3: Alignment Document Table 1.4.</a:t>
            </a:r>
          </a:p>
          <a:p>
            <a:endParaRPr lang="en-US" baseline="0" dirty="0"/>
          </a:p>
          <a:p>
            <a:pPr marL="0" indent="0">
              <a:buFont typeface="Arial"/>
              <a:buNone/>
            </a:pPr>
            <a:r>
              <a:rPr lang="en-US" baseline="0" dirty="0"/>
              <a:t>Considering the experience we just had and the discussion about physical development, what experiences do you want to add or enhance in your classroom to support the physical development aspects of writing? How might you connect these experiences to other meaningful writing experiences? (Allow time for table group discussion or lead a large group discussion.) </a:t>
            </a:r>
          </a:p>
          <a:p>
            <a:pPr marL="0" indent="0">
              <a:buFont typeface="Arial"/>
              <a:buNone/>
            </a:pPr>
            <a:endParaRPr lang="en-US" baseline="0" dirty="0"/>
          </a:p>
          <a:p>
            <a:pPr marL="0" indent="0">
              <a:buFont typeface="Arial"/>
              <a:buNone/>
            </a:pPr>
            <a:r>
              <a:rPr lang="en-US" baseline="0" dirty="0"/>
              <a:t>(Optional note if making connection to ELD graph on next slide) Did anyone discuss students learning English as a second language? The next slide displays why it is crucial that these students be at the forefront of our minds when planning to support writing in our classrooms.</a:t>
            </a:r>
          </a:p>
          <a:p>
            <a:pPr marL="0" indent="0">
              <a:buFont typeface="Arial"/>
              <a:buNone/>
            </a:pPr>
            <a:endParaRPr lang="en-US" baseline="0" dirty="0"/>
          </a:p>
          <a:p>
            <a:pPr marL="0" indent="0">
              <a:buFont typeface="Arial"/>
              <a:buNone/>
            </a:pPr>
            <a:r>
              <a:rPr lang="en-US" baseline="0" dirty="0"/>
              <a:t>(Discussion wrap-up if not using ELD graph on next slide) To inform our thinking about this alignment document we need to take a deeper look at the path of developmental writing progression. </a:t>
            </a:r>
          </a:p>
          <a:p>
            <a:pPr marL="171450" indent="-171450">
              <a:buFont typeface="Arial"/>
              <a:buChar char="•"/>
            </a:pPr>
            <a:endParaRPr lang="en-US" baseline="0" dirty="0"/>
          </a:p>
          <a:p>
            <a:r>
              <a:rPr lang="en-US" b="1" baseline="0" dirty="0"/>
              <a:t>Extra Notes: </a:t>
            </a:r>
          </a:p>
          <a:p>
            <a:r>
              <a:rPr lang="en-US" baseline="0" dirty="0"/>
              <a:t>Optional: </a:t>
            </a:r>
          </a:p>
          <a:p>
            <a:pPr marL="171450" indent="-171450">
              <a:buFont typeface="Arial" panose="020B0604020202020204" pitchFamily="34" charset="0"/>
              <a:buChar char="•"/>
            </a:pPr>
            <a:r>
              <a:rPr lang="en-US" baseline="0" dirty="0"/>
              <a:t>If participants want more time to look at the gallery of materials for writing development, invite them to walk around as they discuss the questions.</a:t>
            </a:r>
          </a:p>
          <a:p>
            <a:pPr marL="171450" indent="-171450">
              <a:buFont typeface="Arial"/>
              <a:buChar char="•"/>
            </a:pPr>
            <a:r>
              <a:rPr lang="en-US" baseline="0" dirty="0"/>
              <a:t>Draw attention the </a:t>
            </a:r>
            <a:r>
              <a:rPr lang="en-US" baseline="0" dirty="0">
                <a:latin typeface="Arial" charset="0"/>
                <a:ea typeface="ＭＳ Ｐゴシック" charset="0"/>
                <a:cs typeface="ＭＳ Ｐゴシック" charset="0"/>
              </a:rPr>
              <a:t>visual environment stations and charts discussed earlier (Extend the book “Click Clack Moo” with cows, farmer, and blank notes with writing implements for children to write their own request letters to the farmer.). Considering the information on the Alignment Document, how might teachers focus these meaningful writing experiences? How might they scaffold for all the students in their classroom? </a:t>
            </a:r>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22</a:t>
            </a:fld>
            <a:endParaRPr lang="en-US"/>
          </a:p>
        </p:txBody>
      </p:sp>
    </p:spTree>
    <p:extLst>
      <p:ext uri="{BB962C8B-B14F-4D97-AF65-F5344CB8AC3E}">
        <p14:creationId xmlns:p14="http://schemas.microsoft.com/office/powerpoint/2010/main" val="2512846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defRPr/>
            </a:pPr>
            <a:r>
              <a:rPr lang="en-US" b="1" dirty="0"/>
              <a:t>Background Information:</a:t>
            </a:r>
          </a:p>
          <a:p>
            <a:pPr>
              <a:defRPr/>
            </a:pPr>
            <a:r>
              <a:rPr lang="en-US" b="0" dirty="0"/>
              <a:t>This</a:t>
            </a:r>
            <a:r>
              <a:rPr lang="en-US" b="0" baseline="0" dirty="0"/>
              <a:t> ELD connection slide can be optionally placed in the presentation based on the presenter’s preference.  </a:t>
            </a:r>
          </a:p>
          <a:p>
            <a:pPr>
              <a:defRPr/>
            </a:pPr>
            <a:endParaRPr lang="en-US" b="1" dirty="0"/>
          </a:p>
          <a:p>
            <a:pPr>
              <a:defRPr/>
            </a:pPr>
            <a:r>
              <a:rPr lang="en-US" b="1" dirty="0"/>
              <a:t>Presenter Remarks:</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i="0" kern="1200" baseline="0" dirty="0">
                <a:solidFill>
                  <a:schemeClr val="tx1"/>
                </a:solidFill>
                <a:effectLst/>
                <a:ea typeface="MS PGothic" panose="020B0600070205080204" pitchFamily="34" charset="-128"/>
              </a:rPr>
              <a:t>Find the </a:t>
            </a:r>
            <a:r>
              <a:rPr lang="en-US" kern="1200" dirty="0">
                <a:solidFill>
                  <a:schemeClr val="tx1"/>
                </a:solidFill>
                <a:effectLst/>
              </a:rPr>
              <a:t>Optional Handout: Data</a:t>
            </a:r>
            <a:r>
              <a:rPr lang="en-US" kern="1200" baseline="0" dirty="0">
                <a:solidFill>
                  <a:schemeClr val="tx1"/>
                </a:solidFill>
                <a:effectLst/>
              </a:rPr>
              <a:t> </a:t>
            </a:r>
            <a:r>
              <a:rPr lang="en-US" b="0" i="0" kern="1200" baseline="0" dirty="0">
                <a:solidFill>
                  <a:schemeClr val="tx1"/>
                </a:solidFill>
                <a:effectLst/>
                <a:ea typeface="MS PGothic" panose="020B0600070205080204" pitchFamily="34" charset="-128"/>
              </a:rPr>
              <a:t>in your folder (or from the folder on the table). Review the data on English learners (ELs) in K-12 with an elbow partner.</a:t>
            </a:r>
            <a:r>
              <a:rPr lang="en-US" b="0" i="0" kern="1200" dirty="0">
                <a:solidFill>
                  <a:schemeClr val="tx1"/>
                </a:solidFill>
                <a:effectLst/>
                <a:ea typeface="MS PGothic" panose="020B0600070205080204" pitchFamily="34" charset="-128"/>
              </a:rPr>
              <a:t> </a:t>
            </a:r>
            <a:r>
              <a:rPr lang="en-US" b="0" i="0" kern="1200" baseline="0" dirty="0">
                <a:solidFill>
                  <a:schemeClr val="tx1"/>
                </a:solidFill>
                <a:effectLst/>
                <a:ea typeface="MS PGothic" panose="020B0600070205080204" pitchFamily="34" charset="-128"/>
              </a:rPr>
              <a:t>(CLICK to next slide for questions.)</a:t>
            </a:r>
          </a:p>
          <a:p>
            <a:endParaRPr lang="en-US" b="0" i="0" kern="1200" baseline="0" dirty="0">
              <a:solidFill>
                <a:schemeClr val="tx1"/>
              </a:solidFill>
              <a:effectLst/>
              <a:ea typeface="MS PGothic" panose="020B0600070205080204" pitchFamily="34" charset="-128"/>
            </a:endParaRPr>
          </a:p>
          <a:p>
            <a:r>
              <a:rPr lang="en-US" b="0" i="0" kern="1200" baseline="0" dirty="0">
                <a:solidFill>
                  <a:schemeClr val="tx1"/>
                </a:solidFill>
                <a:effectLst/>
                <a:ea typeface="MS PGothic" panose="020B0600070205080204" pitchFamily="34" charset="-128"/>
              </a:rPr>
              <a:t>Possible questions to ask</a:t>
            </a:r>
            <a:r>
              <a:rPr lang="en-US" b="0" i="0" kern="1200" baseline="0" dirty="0">
                <a:solidFill>
                  <a:schemeClr val="tx1"/>
                </a:solidFill>
                <a:effectLst/>
                <a:ea typeface="MS PGothic" panose="020B0600070205080204" pitchFamily="34" charset="-128"/>
                <a:sym typeface="Wingdings" panose="05000000000000000000" pitchFamily="2" charset="2"/>
              </a:rPr>
              <a:t>:</a:t>
            </a:r>
            <a:endParaRPr lang="en-US" b="0" i="0" kern="1200" baseline="0" dirty="0">
              <a:solidFill>
                <a:schemeClr val="tx1"/>
              </a:solidFill>
              <a:effectLst/>
              <a:ea typeface="MS PGothic" panose="020B0600070205080204" pitchFamily="34" charset="-128"/>
            </a:endParaRPr>
          </a:p>
          <a:p>
            <a:pPr marL="171450" indent="-171450">
              <a:buFont typeface="Arial" panose="020B0604020202020204" pitchFamily="34" charset="0"/>
              <a:buChar char="•"/>
            </a:pPr>
            <a:r>
              <a:rPr lang="en-US" b="0" i="0" kern="1200" baseline="0" dirty="0">
                <a:solidFill>
                  <a:schemeClr val="tx1"/>
                </a:solidFill>
                <a:effectLst/>
                <a:ea typeface="MS PGothic" panose="020B0600070205080204" pitchFamily="34" charset="-128"/>
              </a:rPr>
              <a:t>How many ELs do you have in your class right now? </a:t>
            </a:r>
          </a:p>
          <a:p>
            <a:pPr marL="171450" marR="0" lvl="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kern="1200" dirty="0">
                <a:solidFill>
                  <a:schemeClr val="tx1"/>
                </a:solidFill>
                <a:effectLst/>
              </a:rPr>
              <a:t>Which home languages do your current children bring to the classroom?</a:t>
            </a:r>
            <a:endParaRPr lang="en-US" b="0" i="0" kern="1200" baseline="0" dirty="0">
              <a:solidFill>
                <a:schemeClr val="tx1"/>
              </a:solidFill>
              <a:effectLst/>
              <a:ea typeface="MS PGothic" panose="020B0600070205080204" pitchFamily="34" charset="-128"/>
            </a:endParaRPr>
          </a:p>
          <a:p>
            <a:pPr marL="171450" indent="-171450">
              <a:buFont typeface="Arial" panose="020B0604020202020204" pitchFamily="34" charset="0"/>
              <a:buChar char="•"/>
            </a:pPr>
            <a:r>
              <a:rPr lang="en-US" b="0" i="0" kern="1200" baseline="0" dirty="0">
                <a:solidFill>
                  <a:schemeClr val="tx1"/>
                </a:solidFill>
                <a:effectLst/>
                <a:ea typeface="MS PGothic" panose="020B0600070205080204" pitchFamily="34" charset="-128"/>
              </a:rPr>
              <a:t>What was the largest amount of different languages you have had represented your class?</a:t>
            </a:r>
          </a:p>
          <a:p>
            <a:endParaRPr lang="en-US" b="0" i="0" kern="1200" dirty="0">
              <a:solidFill>
                <a:schemeClr val="tx1"/>
              </a:solidFill>
              <a:effectLst/>
              <a:ea typeface="MS PGothic" panose="020B0600070205080204" pitchFamily="34" charset="-128"/>
            </a:endParaRPr>
          </a:p>
          <a:p>
            <a:r>
              <a:rPr lang="en-US" b="0" i="0" kern="1200" dirty="0">
                <a:solidFill>
                  <a:schemeClr val="tx1"/>
                </a:solidFill>
                <a:effectLst/>
                <a:ea typeface="MS PGothic" panose="020B0600070205080204" pitchFamily="34" charset="-128"/>
              </a:rPr>
              <a:t>Based on the</a:t>
            </a:r>
            <a:r>
              <a:rPr lang="en-US" b="0" i="0" kern="1200" baseline="0" dirty="0">
                <a:solidFill>
                  <a:schemeClr val="tx1"/>
                </a:solidFill>
                <a:effectLst/>
                <a:ea typeface="MS PGothic" panose="020B0600070205080204" pitchFamily="34" charset="-128"/>
              </a:rPr>
              <a:t> </a:t>
            </a:r>
            <a:r>
              <a:rPr lang="en-US" b="0" i="0" kern="1200" dirty="0">
                <a:solidFill>
                  <a:schemeClr val="tx1"/>
                </a:solidFill>
                <a:effectLst/>
                <a:ea typeface="MS PGothic" panose="020B0600070205080204" pitchFamily="34" charset="-128"/>
              </a:rPr>
              <a:t>California Language Census</a:t>
            </a:r>
            <a:r>
              <a:rPr lang="en-US" b="0" i="0" kern="1200" baseline="0" dirty="0">
                <a:solidFill>
                  <a:schemeClr val="tx1"/>
                </a:solidFill>
                <a:effectLst/>
                <a:ea typeface="MS PGothic" panose="020B0600070205080204" pitchFamily="34" charset="-128"/>
              </a:rPr>
              <a:t> from </a:t>
            </a:r>
            <a:r>
              <a:rPr lang="en-US" dirty="0"/>
              <a:t>f</a:t>
            </a:r>
            <a:r>
              <a:rPr lang="en-US" b="0" i="0" kern="1200" dirty="0">
                <a:solidFill>
                  <a:schemeClr val="tx1"/>
                </a:solidFill>
                <a:effectLst/>
                <a:ea typeface="MS PGothic" panose="020B0600070205080204" pitchFamily="34" charset="-128"/>
              </a:rPr>
              <a:t>all 2014, we know the following:</a:t>
            </a:r>
          </a:p>
          <a:p>
            <a:pPr marL="171450" indent="-171450">
              <a:buFont typeface="Arial" panose="020B0604020202020204" pitchFamily="34" charset="0"/>
              <a:buChar char="•"/>
            </a:pPr>
            <a:r>
              <a:rPr lang="en-US" b="0" i="0" kern="1200" dirty="0">
                <a:solidFill>
                  <a:schemeClr val="tx1"/>
                </a:solidFill>
                <a:effectLst/>
                <a:ea typeface="MS PGothic" panose="020B0600070205080204" pitchFamily="34" charset="-128"/>
              </a:rPr>
              <a:t>There are more than one</a:t>
            </a:r>
            <a:r>
              <a:rPr lang="en-US" b="0" i="0" kern="1200" baseline="0" dirty="0">
                <a:solidFill>
                  <a:schemeClr val="tx1"/>
                </a:solidFill>
                <a:effectLst/>
                <a:ea typeface="MS PGothic" panose="020B0600070205080204" pitchFamily="34" charset="-128"/>
              </a:rPr>
              <a:t> million ELs in TK-12.</a:t>
            </a:r>
          </a:p>
          <a:p>
            <a:pPr marL="171450" indent="-171450">
              <a:buFont typeface="Arial" panose="020B0604020202020204" pitchFamily="34" charset="0"/>
              <a:buChar char="•"/>
            </a:pPr>
            <a:r>
              <a:rPr lang="en-US" b="0" i="0" kern="1200" baseline="0" dirty="0">
                <a:solidFill>
                  <a:schemeClr val="tx1"/>
                </a:solidFill>
                <a:effectLst/>
                <a:ea typeface="MS PGothic" panose="020B0600070205080204" pitchFamily="34" charset="-128"/>
              </a:rPr>
              <a:t>Nearly one quarter (22.3%) of total enrollment is comprised of ELs.</a:t>
            </a:r>
          </a:p>
          <a:p>
            <a:pPr marL="171450" indent="-171450">
              <a:buFont typeface="Arial" panose="020B0604020202020204" pitchFamily="34" charset="0"/>
              <a:buChar char="•"/>
            </a:pPr>
            <a:r>
              <a:rPr lang="en-US" b="0" i="0" kern="1200" dirty="0">
                <a:solidFill>
                  <a:schemeClr val="tx1"/>
                </a:solidFill>
                <a:effectLst/>
                <a:ea typeface="MS PGothic" panose="020B0600070205080204" pitchFamily="34" charset="-128"/>
              </a:rPr>
              <a:t>More than 2.5 million students, or approximately 40%</a:t>
            </a:r>
            <a:r>
              <a:rPr lang="en-US" b="0" i="0" kern="1200" baseline="0" dirty="0">
                <a:solidFill>
                  <a:schemeClr val="tx1"/>
                </a:solidFill>
                <a:effectLst/>
                <a:ea typeface="MS PGothic" panose="020B0600070205080204" pitchFamily="34" charset="-128"/>
              </a:rPr>
              <a:t> of students </a:t>
            </a:r>
            <a:r>
              <a:rPr lang="en-US" b="0" i="0" kern="1200" dirty="0">
                <a:solidFill>
                  <a:schemeClr val="tx1"/>
                </a:solidFill>
                <a:effectLst/>
                <a:ea typeface="MS PGothic" panose="020B0600070205080204" pitchFamily="34" charset="-128"/>
              </a:rPr>
              <a:t>(English Learners and Fluent English Proficient) speak a language other than English in their homes. </a:t>
            </a:r>
          </a:p>
          <a:p>
            <a:pPr marL="171450" indent="-171450">
              <a:buFont typeface="Arial" panose="020B0604020202020204" pitchFamily="34" charset="0"/>
              <a:buChar char="•"/>
            </a:pPr>
            <a:endParaRPr lang="en-US" b="0" i="0" kern="1200" dirty="0">
              <a:solidFill>
                <a:schemeClr val="tx1"/>
              </a:solidFill>
              <a:effectLst/>
              <a:ea typeface="MS PGothic" panose="020B0600070205080204" pitchFamily="34" charset="-128"/>
            </a:endParaRPr>
          </a:p>
          <a:p>
            <a:pPr marL="0" indent="0">
              <a:buFont typeface="Arial" panose="020B0604020202020204" pitchFamily="34" charset="0"/>
              <a:buNone/>
            </a:pPr>
            <a:r>
              <a:rPr lang="en-US" b="0" i="0" kern="1200" dirty="0">
                <a:solidFill>
                  <a:schemeClr val="tx1"/>
                </a:solidFill>
                <a:effectLst/>
                <a:ea typeface="MS PGothic" panose="020B0600070205080204" pitchFamily="34" charset="-128"/>
              </a:rPr>
              <a:t>The majority of English learners (73%) are enrolled in TK</a:t>
            </a:r>
            <a:r>
              <a:rPr lang="en-US" b="0" i="0" kern="1200" baseline="0" dirty="0">
                <a:solidFill>
                  <a:schemeClr val="tx1"/>
                </a:solidFill>
                <a:effectLst/>
                <a:ea typeface="MS PGothic" panose="020B0600070205080204" pitchFamily="34" charset="-128"/>
              </a:rPr>
              <a:t> </a:t>
            </a:r>
            <a:r>
              <a:rPr lang="en-US" b="0" i="0" kern="1200" dirty="0">
                <a:solidFill>
                  <a:schemeClr val="tx1"/>
                </a:solidFill>
                <a:effectLst/>
                <a:ea typeface="MS PGothic" panose="020B0600070205080204" pitchFamily="34" charset="-128"/>
              </a:rPr>
              <a:t>through</a:t>
            </a:r>
            <a:r>
              <a:rPr lang="en-US" b="0" i="0" kern="1200" baseline="0" dirty="0">
                <a:solidFill>
                  <a:schemeClr val="tx1"/>
                </a:solidFill>
                <a:effectLst/>
                <a:ea typeface="MS PGothic" panose="020B0600070205080204" pitchFamily="34" charset="-128"/>
              </a:rPr>
              <a:t> sixth grade</a:t>
            </a:r>
            <a:r>
              <a:rPr lang="en-US" b="0" i="0" kern="1200" dirty="0">
                <a:solidFill>
                  <a:schemeClr val="tx1"/>
                </a:solidFill>
                <a:effectLst/>
                <a:ea typeface="MS PGothic" panose="020B0600070205080204" pitchFamily="34" charset="-128"/>
              </a:rPr>
              <a:t>.</a:t>
            </a:r>
            <a:r>
              <a:rPr lang="en-US" b="0" i="0" kern="1200" baseline="0" dirty="0">
                <a:solidFill>
                  <a:schemeClr val="tx1"/>
                </a:solidFill>
                <a:effectLst/>
                <a:ea typeface="MS PGothic" panose="020B0600070205080204" pitchFamily="34" charset="-128"/>
              </a:rPr>
              <a:t> </a:t>
            </a:r>
            <a:r>
              <a:rPr lang="en-US" b="0" i="0" kern="1200" dirty="0">
                <a:solidFill>
                  <a:schemeClr val="tx1"/>
                </a:solidFill>
                <a:effectLst/>
                <a:ea typeface="MS PGothic" panose="020B0600070205080204" pitchFamily="34" charset="-128"/>
              </a:rPr>
              <a:t>English learner data is collected for 60 language groups;</a:t>
            </a:r>
            <a:r>
              <a:rPr lang="en-US" b="0" i="0" kern="1200" baseline="0" dirty="0">
                <a:solidFill>
                  <a:schemeClr val="tx1"/>
                </a:solidFill>
                <a:effectLst/>
                <a:ea typeface="MS PGothic" panose="020B0600070205080204" pitchFamily="34" charset="-128"/>
              </a:rPr>
              <a:t> however,</a:t>
            </a:r>
            <a:r>
              <a:rPr lang="en-US" b="0" i="0" kern="1200" dirty="0">
                <a:solidFill>
                  <a:schemeClr val="tx1"/>
                </a:solidFill>
                <a:effectLst/>
                <a:ea typeface="MS PGothic" panose="020B0600070205080204" pitchFamily="34" charset="-128"/>
              </a:rPr>
              <a:t> 94 percent speak one of the top ten languages in the state:</a:t>
            </a:r>
          </a:p>
          <a:p>
            <a:pPr marL="171450" indent="-171450">
              <a:spcBef>
                <a:spcPts val="0"/>
              </a:spcBef>
              <a:buFont typeface="Arial" panose="020B0604020202020204" pitchFamily="34" charset="0"/>
              <a:buChar char="•"/>
            </a:pPr>
            <a:r>
              <a:rPr lang="en-US" dirty="0">
                <a:effectLst/>
              </a:rPr>
              <a:t>Spanish   83.7%</a:t>
            </a:r>
          </a:p>
          <a:p>
            <a:pPr marL="171450" indent="-171450">
              <a:spcBef>
                <a:spcPts val="0"/>
              </a:spcBef>
              <a:buFont typeface="Arial" panose="020B0604020202020204" pitchFamily="34" charset="0"/>
              <a:buChar char="•"/>
            </a:pPr>
            <a:r>
              <a:rPr lang="en-US" dirty="0">
                <a:effectLst/>
              </a:rPr>
              <a:t>Vietnamese   2.3%</a:t>
            </a:r>
          </a:p>
          <a:p>
            <a:pPr marL="171450" indent="-171450">
              <a:spcBef>
                <a:spcPts val="0"/>
              </a:spcBef>
              <a:buFont typeface="Arial" panose="020B0604020202020204" pitchFamily="34" charset="0"/>
              <a:buChar char="•"/>
            </a:pPr>
            <a:r>
              <a:rPr lang="en-US" dirty="0">
                <a:effectLst/>
              </a:rPr>
              <a:t>Filipino (Filipino or Tagalog)</a:t>
            </a:r>
            <a:r>
              <a:rPr lang="en-US" baseline="0" dirty="0">
                <a:effectLst/>
              </a:rPr>
              <a:t> </a:t>
            </a:r>
            <a:r>
              <a:rPr lang="en-US" dirty="0">
                <a:effectLst/>
              </a:rPr>
              <a:t>1.4%</a:t>
            </a:r>
          </a:p>
          <a:p>
            <a:pPr marL="171450" indent="-171450">
              <a:spcBef>
                <a:spcPts val="0"/>
              </a:spcBef>
              <a:buFont typeface="Arial" panose="020B0604020202020204" pitchFamily="34" charset="0"/>
              <a:buChar char="•"/>
            </a:pPr>
            <a:r>
              <a:rPr lang="en-US" dirty="0">
                <a:effectLst/>
              </a:rPr>
              <a:t>Mandarin (Putonghua)  1.4%</a:t>
            </a:r>
          </a:p>
          <a:p>
            <a:pPr marL="171450" indent="-171450">
              <a:spcBef>
                <a:spcPts val="0"/>
              </a:spcBef>
              <a:buFont typeface="Arial" panose="020B0604020202020204" pitchFamily="34" charset="0"/>
              <a:buChar char="•"/>
            </a:pPr>
            <a:r>
              <a:rPr lang="en-US" dirty="0">
                <a:effectLst/>
              </a:rPr>
              <a:t>Cantonese  1.3%</a:t>
            </a:r>
          </a:p>
          <a:p>
            <a:pPr marL="171450" indent="-171450">
              <a:spcBef>
                <a:spcPts val="0"/>
              </a:spcBef>
              <a:buFont typeface="Arial" panose="020B0604020202020204" pitchFamily="34" charset="0"/>
              <a:buChar char="•"/>
            </a:pPr>
            <a:r>
              <a:rPr lang="en-US" dirty="0">
                <a:effectLst/>
              </a:rPr>
              <a:t>Arabic  1.2%</a:t>
            </a:r>
          </a:p>
          <a:p>
            <a:pPr marL="171450" indent="-171450">
              <a:spcBef>
                <a:spcPts val="0"/>
              </a:spcBef>
              <a:buFont typeface="Arial" panose="020B0604020202020204" pitchFamily="34" charset="0"/>
              <a:buChar char="•"/>
            </a:pPr>
            <a:r>
              <a:rPr lang="en-US" dirty="0">
                <a:effectLst/>
              </a:rPr>
              <a:t>Hmong  0.9%</a:t>
            </a:r>
          </a:p>
          <a:p>
            <a:pPr marL="171450" indent="-171450">
              <a:spcBef>
                <a:spcPts val="0"/>
              </a:spcBef>
              <a:buFont typeface="Arial" panose="020B0604020202020204" pitchFamily="34" charset="0"/>
              <a:buChar char="•"/>
            </a:pPr>
            <a:r>
              <a:rPr lang="en-US" dirty="0">
                <a:effectLst/>
              </a:rPr>
              <a:t>Korean  0.8%</a:t>
            </a:r>
          </a:p>
          <a:p>
            <a:pPr marL="171450" indent="-171450">
              <a:spcBef>
                <a:spcPts val="0"/>
              </a:spcBef>
              <a:buFont typeface="Arial" panose="020B0604020202020204" pitchFamily="34" charset="0"/>
              <a:buChar char="•"/>
            </a:pPr>
            <a:r>
              <a:rPr lang="en-US" dirty="0">
                <a:effectLst/>
              </a:rPr>
              <a:t>Punjabi  0.7%</a:t>
            </a:r>
          </a:p>
          <a:p>
            <a:pPr marL="171450" indent="-171450">
              <a:spcBef>
                <a:spcPts val="0"/>
              </a:spcBef>
              <a:buFont typeface="Arial" panose="020B0604020202020204" pitchFamily="34" charset="0"/>
              <a:buChar char="•"/>
            </a:pPr>
            <a:r>
              <a:rPr lang="en-US" dirty="0">
                <a:effectLst/>
              </a:rPr>
              <a:t>Russian  0.6%</a:t>
            </a:r>
            <a:endParaRPr lang="en-US" b="0" i="0" kern="1200" dirty="0">
              <a:solidFill>
                <a:schemeClr val="tx1"/>
              </a:solidFill>
              <a:effectLst/>
              <a:ea typeface="MS PGothic" panose="020B0600070205080204" pitchFamily="34" charset="-128"/>
            </a:endParaRPr>
          </a:p>
          <a:p>
            <a:endParaRPr lang="en-US" dirty="0"/>
          </a:p>
          <a:p>
            <a:r>
              <a:rPr lang="en-US" dirty="0"/>
              <a:t>Source: CDE (2016).</a:t>
            </a:r>
            <a:r>
              <a:rPr lang="en-US" baseline="0" dirty="0"/>
              <a:t>  Facts about ELs in CA—</a:t>
            </a:r>
            <a:r>
              <a:rPr lang="en-US" baseline="0" dirty="0" err="1"/>
              <a:t>CalEdFacts</a:t>
            </a:r>
            <a:r>
              <a:rPr lang="en-US" baseline="0" dirty="0"/>
              <a:t>.  Retrieved from </a:t>
            </a:r>
            <a:r>
              <a:rPr lang="en-US" dirty="0"/>
              <a:t>http://www.cde.ca.gov/ds/sd/cb/cefelfacts.asp. </a:t>
            </a:r>
          </a:p>
          <a:p>
            <a:endParaRPr lang="en-US" b="1" dirty="0"/>
          </a:p>
          <a:p>
            <a:r>
              <a:rPr lang="en-US" b="1" dirty="0"/>
              <a:t>Extra Notes:</a:t>
            </a:r>
          </a:p>
          <a:p>
            <a:pPr>
              <a:spcBef>
                <a:spcPts val="0"/>
              </a:spcBef>
            </a:pPr>
            <a:r>
              <a:rPr lang="en-US" dirty="0"/>
              <a:t>After reviewing the above data, ask teachers to share the approximate percentage of ELs in their classes and the language groups represented.</a:t>
            </a:r>
          </a:p>
        </p:txBody>
      </p:sp>
      <p:sp>
        <p:nvSpPr>
          <p:cNvPr id="4" name="Slide Number Placeholder 3"/>
          <p:cNvSpPr>
            <a:spLocks noGrp="1"/>
          </p:cNvSpPr>
          <p:nvPr>
            <p:ph type="sldNum" sz="quarter" idx="10"/>
          </p:nvPr>
        </p:nvSpPr>
        <p:spPr/>
        <p:txBody>
          <a:bodyPr/>
          <a:lstStyle/>
          <a:p>
            <a:fld id="{A063B2E1-BD6A-4017-B4E7-5A23E0103C94}" type="slidenum">
              <a:rPr lang="en-US" altLang="en-US" smtClean="0"/>
              <a:pPr/>
              <a:t>23</a:t>
            </a:fld>
            <a:endParaRPr lang="en-US" altLang="en-US"/>
          </a:p>
        </p:txBody>
      </p:sp>
    </p:spTree>
    <p:extLst>
      <p:ext uri="{BB962C8B-B14F-4D97-AF65-F5344CB8AC3E}">
        <p14:creationId xmlns:p14="http://schemas.microsoft.com/office/powerpoint/2010/main" val="2323123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8AF7CD-AF33-074B-B6AF-20CAC05F6EEF}" type="slidenum">
              <a:rPr lang="en-US" sz="1200"/>
              <a:pPr eaLnBrk="1" hangingPunct="1"/>
              <a:t>24</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r>
              <a:rPr lang="en-US" b="0" dirty="0">
                <a:latin typeface="Arial" charset="0"/>
                <a:ea typeface="ＭＳ Ｐゴシック" charset="0"/>
                <a:cs typeface="ＭＳ Ｐゴシック" charset="0"/>
              </a:rPr>
              <a:t>Activity 3A: Writing Progression</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Background Information:</a:t>
            </a:r>
            <a:endParaRPr lang="en-US" dirty="0">
              <a:latin typeface="Arial" charset="0"/>
              <a:ea typeface="ＭＳ Ｐゴシック" charset="0"/>
              <a:cs typeface="ＭＳ Ｐゴシック"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b="0" kern="1200" dirty="0">
                <a:solidFill>
                  <a:schemeClr val="tx1"/>
                </a:solidFill>
                <a:effectLst/>
              </a:rPr>
              <a:t>This activity (3A) lays the groundwork for the next activity (3B) in which participants create their own writing samples using the DRDP-K (2015) measure.</a:t>
            </a:r>
            <a:endParaRPr lang="en-US" b="1" kern="1200" dirty="0">
              <a:solidFill>
                <a:schemeClr val="tx1"/>
              </a:solidFill>
              <a:effectLst/>
            </a:endParaRPr>
          </a:p>
          <a:p>
            <a:endParaRPr lang="en-US" kern="1200" dirty="0">
              <a:solidFill>
                <a:schemeClr val="tx1"/>
              </a:solidFill>
              <a:effectLst/>
            </a:endParaRPr>
          </a:p>
          <a:p>
            <a:r>
              <a:rPr lang="en-US" kern="1200" dirty="0">
                <a:solidFill>
                  <a:schemeClr val="tx1"/>
                </a:solidFill>
                <a:effectLst/>
              </a:rPr>
              <a:t>Intent: Examine the developmental levels on the Emergent Writing measure.</a:t>
            </a:r>
          </a:p>
          <a:p>
            <a:endParaRPr lang="en-US" b="1" kern="1200" cap="all" dirty="0">
              <a:solidFill>
                <a:schemeClr val="tx1"/>
              </a:solidFill>
              <a:effectLst/>
            </a:endParaRPr>
          </a:p>
          <a:p>
            <a:pPr lvl="0"/>
            <a:r>
              <a:rPr lang="en-US" altLang="ko-KR" dirty="0">
                <a:latin typeface="Arial" charset="0"/>
                <a:ea typeface="ＭＳ Ｐゴシック" charset="0"/>
                <a:cs typeface="ＭＳ Ｐゴシック" charset="0"/>
              </a:rPr>
              <a:t>Materials Required: </a:t>
            </a:r>
            <a:r>
              <a:rPr lang="en-US" kern="1200" dirty="0">
                <a:solidFill>
                  <a:schemeClr val="tx1"/>
                </a:solidFill>
                <a:effectLst/>
              </a:rPr>
              <a:t>PowerPoint slides;</a:t>
            </a:r>
            <a:r>
              <a:rPr lang="en-US" kern="1200" baseline="0" dirty="0">
                <a:solidFill>
                  <a:schemeClr val="tx1"/>
                </a:solidFill>
                <a:effectLst/>
              </a:rPr>
              <a:t> </a:t>
            </a:r>
            <a:r>
              <a:rPr lang="en-US" kern="1200" dirty="0">
                <a:solidFill>
                  <a:schemeClr val="tx1"/>
                </a:solidFill>
                <a:effectLst/>
              </a:rPr>
              <a:t>Envelope with Writing measure examples </a:t>
            </a:r>
          </a:p>
          <a:p>
            <a:pPr eaLnBrk="1" hangingPunct="1"/>
            <a:endParaRPr lang="en-US" altLang="ko-KR" dirty="0">
              <a:latin typeface="Arial" charset="0"/>
              <a:ea typeface="ＭＳ Ｐゴシック" charset="0"/>
              <a:cs typeface="ＭＳ Ｐゴシック" charset="0"/>
            </a:endParaRPr>
          </a:p>
          <a:p>
            <a:pPr eaLnBrk="1" hangingPunct="1"/>
            <a:r>
              <a:rPr lang="en-US" altLang="ko-KR" dirty="0">
                <a:latin typeface="Arial" charset="0"/>
                <a:ea typeface="ＭＳ Ｐゴシック" charset="0"/>
                <a:cs typeface="ＭＳ Ｐゴシック" charset="0"/>
              </a:rPr>
              <a:t>The term DEVELOPMENTAL</a:t>
            </a:r>
            <a:r>
              <a:rPr lang="en-US" altLang="ko-KR" baseline="0" dirty="0">
                <a:latin typeface="Arial" charset="0"/>
                <a:ea typeface="ＭＳ Ｐゴシック" charset="0"/>
                <a:cs typeface="ＭＳ Ｐゴシック" charset="0"/>
              </a:rPr>
              <a:t> PATH comes from page 87 of the Preschool Learning Foundations (writing strategies section, right column, second paragraph).  </a:t>
            </a:r>
            <a:r>
              <a:rPr lang="en-US" b="0" kern="1200" dirty="0">
                <a:solidFill>
                  <a:schemeClr val="tx1"/>
                </a:solidFill>
                <a:effectLst/>
                <a:ea typeface="MS PGothic" panose="020B0600070205080204" pitchFamily="34" charset="-128"/>
              </a:rPr>
              <a:t>Read this section of the foundations multiple times to understand the terminology and the developmental path. Many</a:t>
            </a:r>
            <a:r>
              <a:rPr lang="en-US" b="0" kern="1200" baseline="0" dirty="0">
                <a:solidFill>
                  <a:schemeClr val="tx1"/>
                </a:solidFill>
                <a:effectLst/>
                <a:ea typeface="MS PGothic" panose="020B0600070205080204" pitchFamily="34" charset="-128"/>
              </a:rPr>
              <a:t> resources use different names for these stages, so it is important to understand the progress in each stage rather than the name to help participants understand the terminology of the foundations.</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b="1"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b="1" dirty="0"/>
              <a:t>Presenter Remarks: </a:t>
            </a:r>
          </a:p>
          <a:p>
            <a:pPr lvl="0"/>
            <a:r>
              <a:rPr lang="en-US" b="0" kern="1200" dirty="0">
                <a:solidFill>
                  <a:schemeClr val="tx1"/>
                </a:solidFill>
                <a:effectLst/>
              </a:rPr>
              <a:t>Please find the envelope with the Writing examples inside.</a:t>
            </a:r>
            <a:r>
              <a:rPr lang="en-US" b="1" kern="1200" baseline="0" dirty="0">
                <a:solidFill>
                  <a:schemeClr val="tx1"/>
                </a:solidFill>
                <a:effectLst/>
              </a:rPr>
              <a:t> </a:t>
            </a:r>
            <a:r>
              <a:rPr lang="en-US" b="0" kern="1200" baseline="0" dirty="0">
                <a:solidFill>
                  <a:schemeClr val="tx1"/>
                </a:solidFill>
                <a:effectLst/>
              </a:rPr>
              <a:t>E</a:t>
            </a:r>
            <a:r>
              <a:rPr lang="en-US" b="0" kern="1200" dirty="0">
                <a:solidFill>
                  <a:schemeClr val="tx1"/>
                </a:solidFill>
                <a:effectLst/>
              </a:rPr>
              <a:t>ach table group will work together to put the examples in the correct order.</a:t>
            </a:r>
            <a:r>
              <a:rPr lang="en-US" b="1" kern="1200" baseline="0" dirty="0">
                <a:solidFill>
                  <a:schemeClr val="tx1"/>
                </a:solidFill>
                <a:effectLst/>
              </a:rPr>
              <a:t> </a:t>
            </a:r>
            <a:r>
              <a:rPr lang="en-US" b="0" kern="1200" dirty="0">
                <a:solidFill>
                  <a:schemeClr val="tx1"/>
                </a:solidFill>
                <a:effectLst/>
              </a:rPr>
              <a:t>(Allow table groups about five minutes to complete this task and then gather everyone’s attention.)</a:t>
            </a:r>
            <a:endParaRPr lang="en-US" b="1" kern="1200" dirty="0">
              <a:solidFill>
                <a:schemeClr val="tx1"/>
              </a:solidFill>
              <a:effectLst/>
            </a:endParaRPr>
          </a:p>
          <a:p>
            <a:pPr lvl="0"/>
            <a:endParaRPr lang="en-US" b="0" kern="1200" dirty="0">
              <a:solidFill>
                <a:schemeClr val="tx1"/>
              </a:solidFill>
              <a:effectLst/>
            </a:endParaRPr>
          </a:p>
          <a:p>
            <a:pPr lvl="0"/>
            <a:r>
              <a:rPr lang="en-US" b="0" kern="1200" dirty="0">
                <a:solidFill>
                  <a:schemeClr val="tx1"/>
                </a:solidFill>
                <a:effectLst/>
              </a:rPr>
              <a:t>Hold up the first card your group chose. Now</a:t>
            </a:r>
            <a:r>
              <a:rPr lang="en-US" b="0" kern="1200" baseline="0" dirty="0">
                <a:solidFill>
                  <a:schemeClr val="tx1"/>
                </a:solidFill>
                <a:effectLst/>
              </a:rPr>
              <a:t> l</a:t>
            </a:r>
            <a:r>
              <a:rPr lang="en-US" b="0" kern="1200" dirty="0">
                <a:solidFill>
                  <a:schemeClr val="tx1"/>
                </a:solidFill>
                <a:effectLst/>
              </a:rPr>
              <a:t>ook around the room; is everyone in agreement? (Allow for discussion.) </a:t>
            </a:r>
          </a:p>
          <a:p>
            <a:pPr lvl="0"/>
            <a:endParaRPr lang="en-US" b="0" kern="1200" dirty="0">
              <a:solidFill>
                <a:schemeClr val="tx1"/>
              </a:solidFill>
              <a:effectLst/>
            </a:endParaRPr>
          </a:p>
          <a:p>
            <a:pPr lvl="0"/>
            <a:r>
              <a:rPr lang="en-US" b="0" kern="1200" dirty="0">
                <a:solidFill>
                  <a:schemeClr val="tx1"/>
                </a:solidFill>
                <a:effectLst/>
              </a:rPr>
              <a:t>(Show the first PPT slide with the writing sample. Use the notes on the slide to debrief why this is the first. Repeat this for each writing sample using the notes on the slide to add to and clarify discussion. )</a:t>
            </a:r>
            <a:endParaRPr lang="en-US" b="1" kern="1200" dirty="0">
              <a:solidFill>
                <a:schemeClr val="tx1"/>
              </a:solidFill>
              <a:effectLst/>
            </a:endParaRPr>
          </a:p>
          <a:p>
            <a:pPr lvl="0"/>
            <a:endParaRPr lang="en-US" b="0" kern="1200" dirty="0">
              <a:solidFill>
                <a:schemeClr val="tx1"/>
              </a:solidFill>
              <a:effectLst/>
            </a:endParaRPr>
          </a:p>
          <a:p>
            <a:pPr lvl="0"/>
            <a:r>
              <a:rPr lang="en-US" b="0" kern="1200" dirty="0">
                <a:solidFill>
                  <a:schemeClr val="tx1"/>
                </a:solidFill>
                <a:effectLst/>
              </a:rPr>
              <a:t>If you should wish to independently read more about this in the future—this description comes from the Bibliographic Notes section of the Preschool Learning Foundations.</a:t>
            </a:r>
            <a:endParaRPr lang="en-US" b="1" kern="1200" dirty="0">
              <a:solidFill>
                <a:schemeClr val="tx1"/>
              </a:solidFill>
              <a:effectLst/>
            </a:endParaRPr>
          </a:p>
          <a:p>
            <a:r>
              <a:rPr lang="en-US" b="0" kern="1200" dirty="0">
                <a:solidFill>
                  <a:schemeClr val="tx1"/>
                </a:solidFill>
                <a:effectLst/>
              </a:rPr>
              <a:t> </a:t>
            </a:r>
            <a:endParaRPr lang="en-US" b="1" kern="1200" dirty="0">
              <a:solidFill>
                <a:schemeClr val="tx1"/>
              </a:solidFill>
              <a:effectLst/>
            </a:endParaRP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en-US" altLang="ko-K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04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4BCDAD-AFDC-D749-BEB8-B6F50FB3D091}" type="slidenum">
              <a:rPr lang="en-US" sz="1200"/>
              <a:pPr eaLnBrk="1" hangingPunct="1"/>
              <a:t>25</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1" dirty="0"/>
              <a:t>Background Information:</a:t>
            </a: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The two drawings on this slide represent the pictographic perspective. One image shows drawing to represent meaning and the other shows letter-like scribble forms to represent meaning.</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b="1"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b="1" dirty="0"/>
              <a:t>Presenter Remarks: </a:t>
            </a:r>
            <a:endParaRPr lang="en-US" sz="120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Read the slide or ask for a volunteer to read it.) </a:t>
            </a:r>
            <a:r>
              <a:rPr lang="en-US" dirty="0"/>
              <a:t>“[Children] tend to treat writing from a pictographic perspective, which is usually demonstrated by using</a:t>
            </a:r>
            <a:r>
              <a:rPr lang="en-US" baseline="0" dirty="0"/>
              <a:t> </a:t>
            </a:r>
            <a:r>
              <a:rPr lang="en-US" dirty="0"/>
              <a:t>drawings as writing or using idiosyncratic scribbles (e.g. markings that have meaning only for the child)” (PLF 2008, 87).</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Children:</a:t>
            </a:r>
          </a:p>
          <a:p>
            <a:pPr marL="171450" indent="-171450" eaLnBrk="1" hangingPunct="1">
              <a:buFont typeface="Arial" panose="020B0604020202020204" pitchFamily="34" charset="0"/>
              <a:buChar char="•"/>
            </a:pPr>
            <a:r>
              <a:rPr lang="en-US" altLang="ko-KR" dirty="0">
                <a:latin typeface="Arial" charset="0"/>
                <a:ea typeface="ＭＳ Ｐゴシック" charset="0"/>
                <a:cs typeface="ＭＳ Ｐゴシック" charset="0"/>
              </a:rPr>
              <a:t>Use drawing to stand for writing</a:t>
            </a:r>
          </a:p>
          <a:p>
            <a:pPr marL="171450" indent="-171450" eaLnBrk="1" hangingPunct="1">
              <a:buFont typeface="Arial" panose="020B0604020202020204" pitchFamily="34" charset="0"/>
              <a:buChar char="•"/>
            </a:pPr>
            <a:r>
              <a:rPr lang="en-US" altLang="ko-KR" dirty="0">
                <a:latin typeface="Arial" charset="0"/>
                <a:ea typeface="ＭＳ Ｐゴシック" charset="0"/>
                <a:cs typeface="ＭＳ Ｐゴシック" charset="0"/>
              </a:rPr>
              <a:t>May believe that drawings have “a message”</a:t>
            </a:r>
          </a:p>
          <a:p>
            <a:pPr marL="171450" indent="-171450" eaLnBrk="1" hangingPunct="1">
              <a:buFont typeface="Arial" panose="020B0604020202020204" pitchFamily="34" charset="0"/>
              <a:buChar char="•"/>
            </a:pPr>
            <a:r>
              <a:rPr lang="en-US" altLang="ko-KR" dirty="0">
                <a:latin typeface="Arial" charset="0"/>
                <a:ea typeface="ＭＳ Ｐゴシック" charset="0"/>
                <a:cs typeface="ＭＳ Ｐゴシック" charset="0"/>
              </a:rPr>
              <a:t>“Read” their drawings as if there were writing on them</a:t>
            </a:r>
            <a:endParaRPr lang="en-US" altLang="ko-KR" b="1" dirty="0">
              <a:latin typeface="Arial" charset="0"/>
              <a:ea typeface="ＭＳ Ｐゴシック" charset="0"/>
              <a:cs typeface="ＭＳ Ｐゴシック" charset="0"/>
            </a:endParaRPr>
          </a:p>
          <a:p>
            <a:pPr marL="171450" indent="-171450" eaLnBrk="1" hangingPunct="1">
              <a:buFont typeface="Arial" panose="020B0604020202020204" pitchFamily="34" charset="0"/>
              <a:buChar char="•"/>
            </a:pPr>
            <a:r>
              <a:rPr lang="en-US" dirty="0">
                <a:latin typeface="Arial" charset="0"/>
                <a:ea typeface="ＭＳ Ｐゴシック" charset="0"/>
                <a:cs typeface="ＭＳ Ｐゴシック" charset="0"/>
              </a:rPr>
              <a:t>Do not generally have a clear idea of the difference between drawing and writing</a:t>
            </a:r>
          </a:p>
          <a:p>
            <a:pPr marL="171450" indent="-171450" eaLnBrk="1" hangingPunct="1">
              <a:buFont typeface="Arial" panose="020B0604020202020204" pitchFamily="34" charset="0"/>
              <a:buChar char="•"/>
            </a:pPr>
            <a:r>
              <a:rPr lang="en-US" dirty="0">
                <a:latin typeface="Arial" charset="0"/>
                <a:ea typeface="ＭＳ Ｐゴシック" charset="0"/>
                <a:cs typeface="ＭＳ Ｐゴシック" charset="0"/>
              </a:rPr>
              <a:t>Are just beginning to use pictures and symbols to represent ideas</a:t>
            </a:r>
          </a:p>
          <a:p>
            <a:pPr marL="0" indent="0" eaLnBrk="1" hangingPunct="1">
              <a:buFont typeface="Arial" panose="020B0604020202020204" pitchFamily="34" charset="0"/>
              <a:buNone/>
            </a:pPr>
            <a:endParaRPr lang="en-US" dirty="0">
              <a:latin typeface="Arial" charset="0"/>
              <a:ea typeface="ＭＳ Ｐゴシック" charset="0"/>
              <a:cs typeface="ＭＳ Ｐゴシック" charset="0"/>
            </a:endParaRPr>
          </a:p>
          <a:p>
            <a:pPr>
              <a:spcBef>
                <a:spcPct val="50000"/>
              </a:spcBef>
              <a:buFontTx/>
              <a:buChar char="•"/>
            </a:pP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84456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D8687D7-86AE-C443-86B0-823E85AD4048}" type="slidenum">
              <a:rPr lang="en-US"/>
              <a:pPr eaLnBrk="1" hangingPunct="1"/>
              <a:t>26</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1" dirty="0"/>
              <a:t>Presenter Remarks: </a:t>
            </a:r>
          </a:p>
          <a:p>
            <a:pPr eaLnBrk="1" hangingPunct="1"/>
            <a:r>
              <a:rPr lang="en-US" altLang="ko-KR" dirty="0">
                <a:latin typeface="Arial" charset="0"/>
                <a:ea typeface="ＭＳ Ｐゴシック" charset="0"/>
                <a:cs typeface="ＭＳ Ｐゴシック" charset="0"/>
              </a:rPr>
              <a:t>This</a:t>
            </a:r>
            <a:r>
              <a:rPr lang="en-US" altLang="ko-KR" baseline="0" dirty="0">
                <a:latin typeface="Arial" charset="0"/>
                <a:ea typeface="ＭＳ Ｐゴシック" charset="0"/>
                <a:cs typeface="ＭＳ Ｐゴシック" charset="0"/>
              </a:rPr>
              <a:t> is an example of scribbling and d</a:t>
            </a:r>
            <a:r>
              <a:rPr lang="en-US" altLang="ko-KR" dirty="0">
                <a:latin typeface="Arial" charset="0"/>
                <a:ea typeface="ＭＳ Ｐゴシック" charset="0"/>
                <a:cs typeface="ＭＳ Ｐゴシック" charset="0"/>
              </a:rPr>
              <a:t>rawing being used together. </a:t>
            </a:r>
          </a:p>
          <a:p>
            <a:pPr eaLnBrk="1" hangingPunct="1"/>
            <a:endParaRPr lang="en-US" altLang="ko-KR" dirty="0">
              <a:latin typeface="Arial" charset="0"/>
              <a:ea typeface="ＭＳ Ｐゴシック" charset="0"/>
              <a:cs typeface="ＭＳ Ｐゴシック" charset="0"/>
            </a:endParaRPr>
          </a:p>
          <a:p>
            <a:pPr eaLnBrk="1" hangingPunct="1"/>
            <a:r>
              <a:rPr lang="en-US" altLang="ko-KR" dirty="0">
                <a:latin typeface="Arial" charset="0"/>
                <a:ea typeface="ＭＳ Ｐゴシック" charset="0"/>
                <a:cs typeface="ＭＳ Ｐゴシック" charset="0"/>
              </a:rPr>
              <a:t>It</a:t>
            </a:r>
            <a:r>
              <a:rPr lang="en-US" altLang="ko-KR" baseline="0" dirty="0">
                <a:latin typeface="Arial" charset="0"/>
                <a:ea typeface="ＭＳ Ｐゴシック" charset="0"/>
                <a:cs typeface="ＭＳ Ｐゴシック" charset="0"/>
              </a:rPr>
              <a:t> is </a:t>
            </a:r>
            <a:r>
              <a:rPr lang="en-US" altLang="ko-KR" dirty="0">
                <a:latin typeface="Arial" charset="0"/>
                <a:ea typeface="ＭＳ Ｐゴシック" charset="0"/>
                <a:cs typeface="ＭＳ Ｐゴシック" charset="0"/>
              </a:rPr>
              <a:t>clear that there is an intent to replicate traditional writing. The top of the page is drawing and the bottom is scribbling.</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29546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8FFDB10-9EB9-6E4E-999B-82CA0CFB695D}" type="slidenum">
              <a:rPr lang="en-US"/>
              <a:pPr eaLnBrk="1" hangingPunct="1"/>
              <a:t>27</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1" dirty="0"/>
              <a:t>Presenter Remarks: </a:t>
            </a:r>
          </a:p>
          <a:p>
            <a:pPr eaLnBrk="1" hangingPunct="1">
              <a:buFontTx/>
              <a:buNone/>
            </a:pPr>
            <a:r>
              <a:rPr lang="en-US" dirty="0">
                <a:latin typeface="Arial" charset="0"/>
                <a:ea typeface="ＭＳ Ｐゴシック" charset="0"/>
                <a:cs typeface="ＭＳ Ｐゴシック" charset="0"/>
              </a:rPr>
              <a:t>Discuss with your table group which you think is writing and which is drawing.</a:t>
            </a:r>
          </a:p>
          <a:p>
            <a:pPr eaLnBrk="1" hangingPunct="1">
              <a:buFontTx/>
              <a:buNone/>
            </a:pPr>
            <a:endParaRPr lang="en-US" dirty="0">
              <a:latin typeface="Arial" charset="0"/>
              <a:ea typeface="ＭＳ Ｐゴシック" charset="0"/>
              <a:cs typeface="ＭＳ Ｐゴシック" charset="0"/>
            </a:endParaRPr>
          </a:p>
          <a:p>
            <a:pPr eaLnBrk="1" hangingPunct="1">
              <a:buFontTx/>
              <a:buNone/>
            </a:pPr>
            <a:r>
              <a:rPr lang="en-US" dirty="0">
                <a:latin typeface="Arial" charset="0"/>
                <a:ea typeface="ＭＳ Ｐゴシック" charset="0"/>
                <a:cs typeface="ＭＳ Ｐゴシック" charset="0"/>
              </a:rPr>
              <a:t>(Give groups a few minutes, then ask for feedback.)</a:t>
            </a:r>
          </a:p>
          <a:p>
            <a:pPr eaLnBrk="1" hangingPunct="1">
              <a:buFontTx/>
              <a:buNone/>
            </a:pPr>
            <a:endParaRPr lang="en-US" altLang="ko-KR" sz="1200" dirty="0">
              <a:latin typeface="Arial" charset="0"/>
              <a:ea typeface="ＭＳ Ｐゴシック" charset="0"/>
            </a:endParaRPr>
          </a:p>
          <a:p>
            <a:pPr eaLnBrk="1" hangingPunct="1">
              <a:buFontTx/>
              <a:buNone/>
            </a:pPr>
            <a:r>
              <a:rPr lang="en-US" altLang="ko-KR" sz="1200" dirty="0"/>
              <a:t>(Click to have the question and answers appear one by one.)</a:t>
            </a:r>
            <a:r>
              <a:rPr lang="en-US" altLang="ko-KR" sz="1200" baseline="0" dirty="0"/>
              <a:t> </a:t>
            </a:r>
            <a:r>
              <a:rPr lang="en-US" altLang="ko-KR" sz="1200" dirty="0"/>
              <a:t>What is the difference between A, B, AND C? To know</a:t>
            </a:r>
            <a:r>
              <a:rPr lang="en-US" altLang="ko-KR" sz="1200" baseline="0" dirty="0"/>
              <a:t> if they are drawing or writing we would have to understand their meaning—which can only be accomplished by discussing them with the students who created these samples. However, as we did discuss these examples it with the students who created them, we know the answers are as follows:</a:t>
            </a:r>
          </a:p>
          <a:p>
            <a:pPr marL="228600" indent="-228600" eaLnBrk="1" hangingPunct="1">
              <a:buFont typeface="+mj-lt"/>
              <a:buAutoNum type="alphaUcPeriod"/>
            </a:pPr>
            <a:r>
              <a:rPr lang="en-US" altLang="ko-KR" sz="1200" dirty="0"/>
              <a:t>Phone message</a:t>
            </a:r>
          </a:p>
          <a:p>
            <a:pPr marL="228600" indent="-228600" eaLnBrk="1" hangingPunct="1">
              <a:buFont typeface="+mj-lt"/>
              <a:buAutoNum type="alphaUcPeriod"/>
            </a:pPr>
            <a:r>
              <a:rPr lang="en-US" altLang="ko-KR" sz="1200" dirty="0"/>
              <a:t>Label on a block building</a:t>
            </a:r>
          </a:p>
          <a:p>
            <a:pPr marL="228600" indent="-228600" eaLnBrk="1" hangingPunct="1">
              <a:buFont typeface="+mj-lt"/>
              <a:buAutoNum type="alphaUcPeriod"/>
            </a:pPr>
            <a:r>
              <a:rPr lang="en-US" altLang="ko-KR" sz="1200" dirty="0"/>
              <a:t>Signature</a:t>
            </a:r>
            <a:endParaRPr lang="en-US" sz="1200" dirty="0"/>
          </a:p>
          <a:p>
            <a:pPr eaLnBrk="1" hangingPunct="1">
              <a:buFontTx/>
              <a:buChar char="•"/>
            </a:pPr>
            <a:endParaRPr lang="en-US" dirty="0">
              <a:latin typeface="Arial" charset="0"/>
              <a:ea typeface="ＭＳ Ｐゴシック" charset="0"/>
              <a:cs typeface="ＭＳ Ｐゴシック" charset="0"/>
            </a:endParaRPr>
          </a:p>
          <a:p>
            <a:pPr eaLnBrk="1" hangingPunct="1">
              <a:buFontTx/>
              <a:buChar char="•"/>
            </a:pPr>
            <a:endParaRPr lang="en-US" dirty="0">
              <a:latin typeface="Arial" charset="0"/>
              <a:ea typeface="ＭＳ Ｐゴシック" charset="0"/>
              <a:cs typeface="ＭＳ Ｐゴシック" charset="0"/>
            </a:endParaRPr>
          </a:p>
          <a:p>
            <a:pPr eaLnBrk="1" hangingPunct="1">
              <a:buFontTx/>
              <a:buChar char="•"/>
            </a:pPr>
            <a:endParaRPr lang="en-US" dirty="0">
              <a:latin typeface="Arial" charset="0"/>
              <a:ea typeface="ＭＳ Ｐゴシック" charset="0"/>
              <a:cs typeface="ＭＳ Ｐゴシック" charset="0"/>
            </a:endParaRPr>
          </a:p>
          <a:p>
            <a:pPr eaLnBrk="1" hangingPunct="1">
              <a:buFontTx/>
              <a:buChar char="•"/>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8961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95F99C-3ABC-CD4A-84FE-7A5A3318EB27}" type="slidenum">
              <a:rPr lang="en-US" sz="1200"/>
              <a:pPr eaLnBrk="1" hangingPunct="1"/>
              <a:t>28</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1" dirty="0"/>
              <a:t>Presenter Remarks: </a:t>
            </a:r>
          </a:p>
          <a:p>
            <a:pPr eaLnBrk="1" hangingPunct="1"/>
            <a:r>
              <a:rPr lang="en-US"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Read the slide or ask for volunteer to read it.) </a:t>
            </a:r>
          </a:p>
          <a:p>
            <a:pPr eaLnBrk="1" hangingPunct="1"/>
            <a:r>
              <a:rPr lang="en-US" sz="1200" kern="1200" dirty="0">
                <a:solidFill>
                  <a:schemeClr val="tx1"/>
                </a:solidFill>
                <a:latin typeface="Arial" pitchFamily="34" charset="0"/>
                <a:ea typeface="ＭＳ Ｐゴシック" pitchFamily="34" charset="-128"/>
                <a:cs typeface="Arial" pitchFamily="34" charset="0"/>
              </a:rPr>
              <a:t>At the beginning of early stages of writing there is no difference between the marks a child uses to draw pictures and those that are intended to communicate particular meaning known only to the child.</a:t>
            </a:r>
          </a:p>
          <a:p>
            <a:pPr eaLnBrk="1" hangingPunct="1"/>
            <a:endParaRPr lang="en-US" sz="1200" kern="1200" dirty="0">
              <a:solidFill>
                <a:schemeClr val="tx1"/>
              </a:solidFill>
              <a:latin typeface="Arial" pitchFamily="34" charset="0"/>
              <a:ea typeface="ＭＳ Ｐゴシック" pitchFamily="34" charset="-128"/>
              <a:cs typeface="Arial" pitchFamily="34" charset="0"/>
            </a:endParaRPr>
          </a:p>
          <a:p>
            <a:pPr marL="0" marR="0" indent="0" algn="l" defTabSz="457200" rtl="0" eaLnBrk="1" fontAlgn="base" latinLnBrk="0" hangingPunct="1">
              <a:lnSpc>
                <a:spcPct val="100000"/>
              </a:lnSpc>
              <a:spcBef>
                <a:spcPts val="0"/>
              </a:spcBef>
              <a:spcAft>
                <a:spcPct val="0"/>
              </a:spcAft>
              <a:buClrTx/>
              <a:buSzTx/>
              <a:buFontTx/>
              <a:buNone/>
              <a:tabLst/>
              <a:defRPr/>
            </a:pPr>
            <a:r>
              <a:rPr lang="en-US" altLang="ko-KR" sz="1200" dirty="0"/>
              <a:t>We know the child’s intention only by listening, or by watching the context in which the child makes the marks.</a:t>
            </a:r>
            <a:r>
              <a:rPr lang="en-US" altLang="ko-KR" sz="1200" b="1" dirty="0"/>
              <a:t> </a:t>
            </a:r>
            <a:endParaRPr lang="en-US" sz="1200" kern="1200" dirty="0">
              <a:solidFill>
                <a:schemeClr val="tx1"/>
              </a:solidFill>
              <a:latin typeface="Arial" pitchFamily="34" charset="0"/>
              <a:ea typeface="ＭＳ Ｐゴシック" pitchFamily="34" charset="-128"/>
              <a:cs typeface="Arial" pitchFamily="34" charset="0"/>
            </a:endParaRPr>
          </a:p>
          <a:p>
            <a:pPr eaLnBrk="1" hangingPunct="1"/>
            <a:endParaRPr lang="en-US" altLang="ko-KR" dirty="0">
              <a:latin typeface="Arial" charset="0"/>
              <a:ea typeface="ＭＳ Ｐゴシック" charset="0"/>
              <a:cs typeface="ＭＳ Ｐゴシック" charset="0"/>
            </a:endParaRPr>
          </a:p>
          <a:p>
            <a:pPr eaLnBrk="1" hangingPunct="1"/>
            <a:r>
              <a:rPr lang="en-US" altLang="ko-KR" dirty="0">
                <a:ea typeface="ＭＳ Ｐゴシック" charset="0"/>
              </a:rPr>
              <a:t>It</a:t>
            </a:r>
            <a:r>
              <a:rPr lang="en-US" altLang="ko-KR" baseline="0" dirty="0">
                <a:ea typeface="ＭＳ Ｐゴシック" charset="0"/>
              </a:rPr>
              <a:t> is important to understand that</a:t>
            </a:r>
            <a:r>
              <a:rPr lang="en-US" altLang="ko-KR" dirty="0">
                <a:ea typeface="ＭＳ Ｐゴシック" charset="0"/>
              </a:rPr>
              <a:t>:</a:t>
            </a:r>
            <a:r>
              <a:rPr lang="en-US" altLang="ko-KR" baseline="0" dirty="0">
                <a:ea typeface="ＭＳ Ｐゴシック" charset="0"/>
              </a:rPr>
              <a:t> </a:t>
            </a:r>
            <a:endParaRPr lang="en-US" altLang="ko-KR" dirty="0">
              <a:ea typeface="ＭＳ Ｐゴシック" charset="0"/>
            </a:endParaRPr>
          </a:p>
          <a:p>
            <a:pPr marL="171450" indent="-171450" eaLnBrk="1" hangingPunct="1">
              <a:buFont typeface="Arial" panose="020B0604020202020204" pitchFamily="34" charset="0"/>
              <a:buChar char="•"/>
            </a:pPr>
            <a:r>
              <a:rPr lang="en-US" dirty="0">
                <a:ea typeface="ＭＳ Ｐゴシック" charset="0"/>
              </a:rPr>
              <a:t>The child</a:t>
            </a:r>
            <a:r>
              <a:rPr lang="en-US" altLang="ja-JP" dirty="0">
                <a:ea typeface="ＭＳ Ｐゴシック" charset="0"/>
              </a:rPr>
              <a:t>’s </a:t>
            </a:r>
            <a:r>
              <a:rPr lang="en-US" altLang="ja-JP" i="1" dirty="0">
                <a:ea typeface="ＭＳ Ｐゴシック" charset="0"/>
              </a:rPr>
              <a:t>purpose</a:t>
            </a:r>
            <a:r>
              <a:rPr lang="en-US" altLang="ja-JP" dirty="0">
                <a:ea typeface="ＭＳ Ｐゴシック" charset="0"/>
              </a:rPr>
              <a:t> is the key; a teacher needs to observe to see a child’s intent. </a:t>
            </a:r>
          </a:p>
          <a:p>
            <a:pPr marL="171450" indent="-171450" eaLnBrk="1" hangingPunct="1">
              <a:buFont typeface="Arial" panose="020B0604020202020204" pitchFamily="34" charset="0"/>
              <a:buChar char="•"/>
            </a:pPr>
            <a:r>
              <a:rPr lang="en-US" dirty="0">
                <a:ea typeface="ＭＳ Ｐゴシック" charset="0"/>
              </a:rPr>
              <a:t>A child </a:t>
            </a:r>
            <a:r>
              <a:rPr lang="en-US" altLang="ko-KR" dirty="0">
                <a:ea typeface="ＭＳ Ｐゴシック" charset="0"/>
              </a:rPr>
              <a:t>may be</a:t>
            </a:r>
            <a:r>
              <a:rPr lang="en-US" dirty="0">
                <a:ea typeface="ＭＳ Ｐゴシック" charset="0"/>
              </a:rPr>
              <a:t> pretending to writ</a:t>
            </a:r>
            <a:r>
              <a:rPr lang="en-US" altLang="ko-KR" dirty="0">
                <a:ea typeface="ＭＳ Ｐゴシック" charset="0"/>
              </a:rPr>
              <a:t>e</a:t>
            </a:r>
            <a:r>
              <a:rPr lang="en-US" dirty="0">
                <a:ea typeface="ＭＳ Ｐゴシック" charset="0"/>
              </a:rPr>
              <a:t> even if we think it may be a drawing.</a:t>
            </a:r>
            <a:r>
              <a:rPr lang="en-US" altLang="ko-KR" dirty="0">
                <a:ea typeface="ＭＳ Ｐゴシック" charset="0"/>
              </a:rPr>
              <a:t>  </a:t>
            </a:r>
          </a:p>
          <a:p>
            <a:pPr marL="171450" indent="-171450" eaLnBrk="1" hangingPunct="1">
              <a:buFont typeface="Arial" panose="020B0604020202020204" pitchFamily="34" charset="0"/>
              <a:buChar char="•"/>
            </a:pPr>
            <a:r>
              <a:rPr lang="en-US" altLang="ko-KR" dirty="0">
                <a:ea typeface="ＭＳ Ｐゴシック" charset="0"/>
              </a:rPr>
              <a:t>If the intent is to communicate a thought or idea to another, it is considered writing. </a:t>
            </a:r>
          </a:p>
        </p:txBody>
      </p:sp>
    </p:spTree>
    <p:extLst>
      <p:ext uri="{BB962C8B-B14F-4D97-AF65-F5344CB8AC3E}">
        <p14:creationId xmlns:p14="http://schemas.microsoft.com/office/powerpoint/2010/main" val="3614164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A0A1D2-A6BE-894C-9E43-FC966BE0F712}" type="slidenum">
              <a:rPr lang="en-US" sz="1200"/>
              <a:pPr eaLnBrk="1" hangingPunct="1"/>
              <a:t>29</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1" dirty="0"/>
              <a:t>Presenter Remarks: </a:t>
            </a:r>
          </a:p>
          <a:p>
            <a:pPr eaLnBrk="1" hangingPunct="1"/>
            <a:r>
              <a:rPr lang="en-US"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Read the slide or ask for volunteer to read it.)</a:t>
            </a:r>
          </a:p>
          <a:p>
            <a:pPr marL="0" indent="0">
              <a:spcBef>
                <a:spcPct val="50000"/>
              </a:spcBef>
              <a:buFont typeface="Arial" panose="020B0604020202020204" pitchFamily="34" charset="0"/>
              <a:buNone/>
            </a:pPr>
            <a:endParaRPr lang="en-US" altLang="ko-KR" dirty="0">
              <a:latin typeface="Arial" charset="0"/>
              <a:ea typeface="ＭＳ Ｐゴシック" charset="0"/>
              <a:cs typeface="ＭＳ Ｐゴシック" charset="0"/>
            </a:endParaRPr>
          </a:p>
          <a:p>
            <a:pPr marL="0" indent="0">
              <a:spcBef>
                <a:spcPct val="50000"/>
              </a:spcBef>
              <a:buFont typeface="Arial" panose="020B0604020202020204" pitchFamily="34" charset="0"/>
              <a:buNone/>
            </a:pPr>
            <a:r>
              <a:rPr lang="en-US" altLang="ko-KR" dirty="0">
                <a:latin typeface="Arial" charset="0"/>
                <a:ea typeface="ＭＳ Ｐゴシック" charset="0"/>
                <a:cs typeface="ＭＳ Ｐゴシック" charset="0"/>
              </a:rPr>
              <a:t>It is important to note the</a:t>
            </a:r>
            <a:r>
              <a:rPr lang="en-US" altLang="ko-KR" baseline="0" dirty="0">
                <a:latin typeface="Arial" charset="0"/>
                <a:ea typeface="ＭＳ Ｐゴシック" charset="0"/>
                <a:cs typeface="ＭＳ Ｐゴシック" charset="0"/>
              </a:rPr>
              <a:t> following</a:t>
            </a:r>
            <a:r>
              <a:rPr lang="en-US" altLang="ko-KR" dirty="0">
                <a:latin typeface="Arial" charset="0"/>
                <a:ea typeface="ＭＳ Ｐゴシック" charset="0"/>
                <a:cs typeface="ＭＳ Ｐゴシック" charset="0"/>
              </a:rPr>
              <a:t>: </a:t>
            </a:r>
          </a:p>
          <a:p>
            <a:pPr marL="171450" indent="-171450">
              <a:spcBef>
                <a:spcPct val="50000"/>
              </a:spcBef>
              <a:buFont typeface="Arial" panose="020B0604020202020204" pitchFamily="34" charset="0"/>
              <a:buChar char="•"/>
            </a:pPr>
            <a:r>
              <a:rPr lang="en-US" altLang="ko-KR" dirty="0">
                <a:latin typeface="Arial" charset="0"/>
                <a:ea typeface="ＭＳ Ｐゴシック" charset="0"/>
                <a:cs typeface="ＭＳ Ｐゴシック" charset="0"/>
              </a:rPr>
              <a:t>Children’s scribbles are intended as writing</a:t>
            </a:r>
          </a:p>
          <a:p>
            <a:pPr marL="171450" indent="-171450">
              <a:spcBef>
                <a:spcPct val="50000"/>
              </a:spcBef>
              <a:buFont typeface="Arial" panose="020B0604020202020204" pitchFamily="34" charset="0"/>
              <a:buChar char="•"/>
            </a:pPr>
            <a:r>
              <a:rPr lang="en-US" altLang="ko-KR" dirty="0">
                <a:latin typeface="Arial" charset="0"/>
                <a:ea typeface="ＭＳ Ｐゴシック" charset="0"/>
                <a:cs typeface="ＭＳ Ｐゴシック" charset="0"/>
              </a:rPr>
              <a:t>The scribbling resembles writing</a:t>
            </a:r>
          </a:p>
          <a:p>
            <a:pPr marL="171450" indent="-171450">
              <a:spcBef>
                <a:spcPct val="50000"/>
              </a:spcBef>
              <a:buFont typeface="Arial" panose="020B0604020202020204" pitchFamily="34" charset="0"/>
              <a:buChar char="•"/>
            </a:pPr>
            <a:r>
              <a:rPr lang="en-US" altLang="ko-KR" dirty="0">
                <a:latin typeface="Arial" charset="0"/>
                <a:ea typeface="ＭＳ Ｐゴシック" charset="0"/>
                <a:cs typeface="ＭＳ Ｐゴシック" charset="0"/>
              </a:rPr>
              <a:t>Children begin to hold and use writing tools like an adult</a:t>
            </a:r>
          </a:p>
          <a:p>
            <a:pPr marL="171450" indent="-171450">
              <a:spcBef>
                <a:spcPct val="50000"/>
              </a:spcBef>
              <a:buFont typeface="Arial" panose="020B0604020202020204" pitchFamily="34" charset="0"/>
              <a:buChar char="•"/>
            </a:pPr>
            <a:r>
              <a:rPr lang="en-US" altLang="ko-KR" sz="1200" dirty="0">
                <a:latin typeface="Arial" charset="0"/>
                <a:ea typeface="ＭＳ Ｐゴシック" charset="0"/>
                <a:cs typeface="ＭＳ Ｐゴシック" charset="0"/>
              </a:rPr>
              <a:t>Children create</a:t>
            </a:r>
            <a:r>
              <a:rPr lang="en-US" altLang="ko-KR" sz="1200" baseline="0" dirty="0">
                <a:latin typeface="Arial" charset="0"/>
                <a:ea typeface="ＭＳ Ｐゴシック" charset="0"/>
                <a:cs typeface="ＭＳ Ｐゴシック" charset="0"/>
              </a:rPr>
              <a:t> l</a:t>
            </a:r>
            <a:r>
              <a:rPr lang="en-US" altLang="ko-KR" sz="1200" dirty="0">
                <a:latin typeface="Arial" charset="0"/>
                <a:ea typeface="ＭＳ Ｐゴシック" charset="0"/>
                <a:cs typeface="ＭＳ Ｐゴシック" charset="0"/>
              </a:rPr>
              <a:t>etter-like forms (mock letters)</a:t>
            </a:r>
          </a:p>
          <a:p>
            <a:pPr marL="171450" indent="-171450">
              <a:spcBef>
                <a:spcPct val="50000"/>
              </a:spcBef>
              <a:buFont typeface="Arial" panose="020B0604020202020204" pitchFamily="34" charset="0"/>
              <a:buChar char="•"/>
            </a:pPr>
            <a:r>
              <a:rPr lang="en-US" altLang="ko-KR" sz="1200" dirty="0">
                <a:latin typeface="Arial" charset="0"/>
                <a:ea typeface="ＭＳ Ｐゴシック" charset="0"/>
                <a:cs typeface="ＭＳ Ｐゴシック" charset="0"/>
              </a:rPr>
              <a:t>Children become aware of the different shapes of symbols that make up the words in a line of print (lines, zigzags, loops)</a:t>
            </a:r>
          </a:p>
          <a:p>
            <a:pPr marL="171450" indent="-171450">
              <a:spcBef>
                <a:spcPct val="50000"/>
              </a:spcBef>
              <a:buFont typeface="Arial" panose="020B0604020202020204" pitchFamily="34" charset="0"/>
              <a:buChar char="•"/>
            </a:pPr>
            <a:r>
              <a:rPr lang="en-US" altLang="ko-KR" sz="1200" dirty="0">
                <a:latin typeface="Arial" charset="0"/>
                <a:ea typeface="ＭＳ Ｐゴシック" charset="0"/>
                <a:cs typeface="ＭＳ Ｐゴシック" charset="0"/>
              </a:rPr>
              <a:t>Shapes in writing resemble letters but are not actually letters</a:t>
            </a:r>
          </a:p>
          <a:p>
            <a:pPr marL="171450" indent="-171450">
              <a:spcBef>
                <a:spcPct val="50000"/>
              </a:spcBef>
              <a:buFont typeface="Arial" panose="020B0604020202020204" pitchFamily="34" charset="0"/>
              <a:buChar char="•"/>
            </a:pPr>
            <a:r>
              <a:rPr lang="en-US" altLang="ko-KR" sz="1200" dirty="0">
                <a:latin typeface="Arial" charset="0"/>
                <a:ea typeface="ＭＳ Ｐゴシック" charset="0"/>
                <a:cs typeface="ＭＳ Ｐゴシック" charset="0"/>
              </a:rPr>
              <a:t>Although poorly formed, many letter-like marks are unique creations</a:t>
            </a:r>
          </a:p>
          <a:p>
            <a:pPr>
              <a:spcBef>
                <a:spcPct val="50000"/>
              </a:spcBef>
            </a:pPr>
            <a:endParaRPr lang="en-US" sz="1200" dirty="0"/>
          </a:p>
          <a:p>
            <a:pPr marL="0" marR="0" indent="0" algn="l" defTabSz="457200" rtl="0" eaLnBrk="0" fontAlgn="base" latinLnBrk="0" hangingPunct="0">
              <a:lnSpc>
                <a:spcPct val="100000"/>
              </a:lnSpc>
              <a:spcBef>
                <a:spcPct val="50000"/>
              </a:spcBef>
              <a:spcAft>
                <a:spcPct val="0"/>
              </a:spcAft>
              <a:buClrTx/>
              <a:buSzTx/>
              <a:buFontTx/>
              <a:buNone/>
              <a:tabLst/>
              <a:defRPr/>
            </a:pPr>
            <a:r>
              <a:rPr lang="en-US" sz="1200" dirty="0"/>
              <a:t>(PLF 2008, 87)</a:t>
            </a:r>
          </a:p>
          <a:p>
            <a:pPr>
              <a:spcBef>
                <a:spcPct val="50000"/>
              </a:spcBef>
              <a:buFontTx/>
              <a:buChar char="•"/>
            </a:pP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pPr eaLnBrk="1" hangingPunct="1">
              <a:buFontTx/>
              <a:buNone/>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49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1" dirty="0"/>
              <a:t>Presenter Remarks: </a:t>
            </a:r>
          </a:p>
          <a:p>
            <a:pPr marL="0" indent="0">
              <a:buFont typeface="Arial"/>
              <a:buNone/>
            </a:pPr>
            <a:r>
              <a:rPr lang="en-US" dirty="0">
                <a:latin typeface="Arial" pitchFamily="-65" charset="0"/>
                <a:ea typeface="ＭＳ Ｐゴシック" pitchFamily="-65" charset="-128"/>
                <a:cs typeface="Arial" pitchFamily="-65" charset="0"/>
              </a:rPr>
              <a:t>No one wants to be lost in the crowd. We all need to be supported where we are at</a:t>
            </a:r>
            <a:r>
              <a:rPr lang="en-US" baseline="0" dirty="0">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developmentally. </a:t>
            </a:r>
          </a:p>
          <a:p>
            <a:pPr marL="0" indent="0">
              <a:buFont typeface="Arial" panose="020B0604020202020204" pitchFamily="34" charset="0"/>
              <a:buNone/>
            </a:pPr>
            <a:endParaRPr lang="en-US" dirty="0">
              <a:latin typeface="Arial" pitchFamily="-65" charset="0"/>
              <a:ea typeface="ＭＳ Ｐゴシック" pitchFamily="-65" charset="-128"/>
              <a:cs typeface="Arial" pitchFamily="-65" charset="0"/>
            </a:endParaRPr>
          </a:p>
          <a:p>
            <a:pPr marL="0" indent="0">
              <a:buFont typeface="Arial" panose="020B0604020202020204" pitchFamily="34" charset="0"/>
              <a:buNone/>
            </a:pPr>
            <a:r>
              <a:rPr lang="en-US" dirty="0">
                <a:latin typeface="Arial" pitchFamily="-65" charset="0"/>
                <a:ea typeface="ＭＳ Ｐゴシック" pitchFamily="-65" charset="-128"/>
                <a:cs typeface="Arial" pitchFamily="-65" charset="0"/>
              </a:rPr>
              <a:t>Children need individual planning as well.  This is why</a:t>
            </a:r>
            <a:r>
              <a:rPr lang="en-US" baseline="0" dirty="0">
                <a:latin typeface="Arial" pitchFamily="-65" charset="0"/>
                <a:ea typeface="ＭＳ Ｐゴシック" pitchFamily="-65" charset="-128"/>
                <a:cs typeface="Arial" pitchFamily="-65" charset="0"/>
              </a:rPr>
              <a:t> we need to consider the writing foundations for both language and literacy development and English-language development.</a:t>
            </a:r>
          </a:p>
          <a:p>
            <a:pPr marL="0" indent="0">
              <a:buFont typeface="Arial" panose="020B0604020202020204" pitchFamily="34" charset="0"/>
              <a:buNone/>
            </a:pPr>
            <a:endParaRPr lang="en-US" baseline="0" dirty="0">
              <a:latin typeface="Arial" pitchFamily="-65" charset="0"/>
              <a:ea typeface="ＭＳ Ｐゴシック" pitchFamily="-65" charset="-128"/>
              <a:cs typeface="Arial" pitchFamily="-65" charset="0"/>
            </a:endParaRPr>
          </a:p>
          <a:p>
            <a:pPr marL="0" indent="0">
              <a:buFont typeface="Arial" panose="020B0604020202020204" pitchFamily="34" charset="0"/>
              <a:buNone/>
            </a:pPr>
            <a:r>
              <a:rPr lang="en-US" baseline="0" dirty="0">
                <a:latin typeface="Arial" pitchFamily="-65" charset="0"/>
                <a:ea typeface="ＭＳ Ｐゴシック" pitchFamily="-65" charset="-128"/>
                <a:cs typeface="Arial" pitchFamily="-65" charset="0"/>
              </a:rPr>
              <a:t>As teachers, we need to have an understanding of the developmental progression of writing and we need to know how to observe individual children so we can scaffold to their developmental needs. When we do this, we prevent that “lost in the crowd” feeling.</a:t>
            </a:r>
            <a:endParaRPr lang="en-US" dirty="0">
              <a:latin typeface="Arial" pitchFamily="-65" charset="0"/>
              <a:ea typeface="ＭＳ Ｐゴシック" pitchFamily="-65" charset="-128"/>
              <a:cs typeface="Arial" pitchFamily="-65" charset="0"/>
            </a:endParaRPr>
          </a:p>
        </p:txBody>
      </p:sp>
      <p:sp>
        <p:nvSpPr>
          <p:cNvPr id="180228" name="Slide Number Placeholder 3"/>
          <p:cNvSpPr>
            <a:spLocks noGrp="1"/>
          </p:cNvSpPr>
          <p:nvPr>
            <p:ph type="sldNum" sz="quarter" idx="5"/>
          </p:nvPr>
        </p:nvSpPr>
        <p:spPr bwMode="auto">
          <a:noFill/>
          <a:ln>
            <a:miter lim="800000"/>
            <a:headEnd/>
            <a:tailEnd/>
          </a:ln>
        </p:spPr>
        <p:txBody>
          <a:bodyPr/>
          <a:lstStyle/>
          <a:p>
            <a:fld id="{52773A8E-E2E8-7140-A47E-448641683D1A}" type="slidenum">
              <a:rPr lang="en-US"/>
              <a:pPr/>
              <a:t>3</a:t>
            </a:fld>
            <a:endParaRPr lang="en-US"/>
          </a:p>
        </p:txBody>
      </p:sp>
    </p:spTree>
    <p:extLst>
      <p:ext uri="{BB962C8B-B14F-4D97-AF65-F5344CB8AC3E}">
        <p14:creationId xmlns:p14="http://schemas.microsoft.com/office/powerpoint/2010/main" val="3806229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EFC3AF-F3E3-9E43-9342-1E4E6E6FF8A5}" type="slidenum">
              <a:rPr lang="en-US" sz="1200"/>
              <a:pPr eaLnBrk="1" hangingPunct="1"/>
              <a:t>30</a:t>
            </a:fld>
            <a:endParaRPr lang="en-US" sz="1200"/>
          </a:p>
        </p:txBody>
      </p:sp>
      <p:sp>
        <p:nvSpPr>
          <p:cNvPr id="126978" name="Rectangle 2"/>
          <p:cNvSpPr>
            <a:spLocks noGrp="1" noRot="1" noChangeAspect="1" noChangeArrowheads="1" noTextEdit="1"/>
          </p:cNvSpPr>
          <p:nvPr>
            <p:ph type="sldImg"/>
          </p:nvPr>
        </p:nvSpPr>
        <p:spPr>
          <a:xfrm>
            <a:off x="1144588" y="685800"/>
            <a:ext cx="4572000" cy="3429000"/>
          </a:xfrm>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base" latinLnBrk="0" hangingPunct="1">
              <a:lnSpc>
                <a:spcPct val="90000"/>
              </a:lnSpc>
              <a:spcBef>
                <a:spcPct val="30000"/>
              </a:spcBef>
              <a:spcAft>
                <a:spcPct val="0"/>
              </a:spcAft>
              <a:buClrTx/>
              <a:buSzTx/>
              <a:buFontTx/>
              <a:buNone/>
              <a:tabLst/>
              <a:defRPr/>
            </a:pPr>
            <a:r>
              <a:rPr lang="en-US" b="1" dirty="0"/>
              <a:t>Presenter Remarks: </a:t>
            </a:r>
          </a:p>
          <a:p>
            <a:pPr marL="0" marR="0" lvl="0" indent="0" algn="l" defTabSz="457200" rtl="0" eaLnBrk="1" fontAlgn="base" latinLnBrk="0" hangingPunct="1">
              <a:lnSpc>
                <a:spcPct val="90000"/>
              </a:lnSpc>
              <a:spcBef>
                <a:spcPts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Children can successfully learn to write in two totally different systems, such as alphabetic and logographic (English and Chinese)</a:t>
            </a:r>
            <a:r>
              <a:rPr lang="en-US" sz="1200" i="1" kern="120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or in two similar scripts (English and Spanish).</a:t>
            </a:r>
          </a:p>
          <a:p>
            <a:pPr eaLnBrk="1" hangingPunct="1">
              <a:lnSpc>
                <a:spcPct val="90000"/>
              </a:lnSpc>
            </a:pPr>
            <a:endParaRPr lang="en-US" b="1" dirty="0">
              <a:ea typeface="ＭＳ Ｐゴシック" charset="0"/>
            </a:endParaRPr>
          </a:p>
          <a:p>
            <a:r>
              <a:rPr lang="en-US" sz="1200" kern="1200" dirty="0">
                <a:solidFill>
                  <a:schemeClr val="tx1"/>
                </a:solidFill>
                <a:effectLst/>
                <a:latin typeface="Arial" pitchFamily="34" charset="0"/>
                <a:ea typeface="ＭＳ Ｐゴシック" pitchFamily="34" charset="-128"/>
                <a:cs typeface="Arial" pitchFamily="34" charset="0"/>
              </a:rPr>
              <a:t>Teachers need to learn about—and be sensitive to—the unique characteristics of a child’s home language. This knowledge helps teachers have discussions about children’s writing and can provide clues about the intended meaning behind a picture that includes letter like marks.  One strategy for teacher to begin to learn about writing in a child’s home language is to invite parents to bring in writing samples or materials written in their home language (e.g., cereal boxes, newspapers, magazines, or letters to family members). </a:t>
            </a:r>
          </a:p>
          <a:p>
            <a:pPr eaLnBrk="1" hangingPunct="1">
              <a:lnSpc>
                <a:spcPct val="90000"/>
              </a:lnSpc>
            </a:pPr>
            <a:endParaRPr lang="en-US" dirty="0">
              <a:ea typeface="ＭＳ Ｐゴシック" charset="0"/>
            </a:endParaRPr>
          </a:p>
          <a:p>
            <a:pPr eaLnBrk="1" hangingPunct="1">
              <a:lnSpc>
                <a:spcPct val="90000"/>
              </a:lnSpc>
            </a:pPr>
            <a:r>
              <a:rPr lang="en-US" dirty="0">
                <a:ea typeface="ＭＳ Ｐゴシック" charset="0"/>
              </a:rPr>
              <a:t>Young children across languages and cultures reveal an awareness of the particular written features of their first language in their beginning writing.</a:t>
            </a:r>
            <a:r>
              <a:rPr lang="en-US" baseline="0" dirty="0">
                <a:ea typeface="ＭＳ Ｐゴシック" charset="0"/>
              </a:rPr>
              <a:t> </a:t>
            </a:r>
            <a:r>
              <a:rPr lang="en-US" dirty="0">
                <a:ea typeface="ＭＳ Ｐゴシック" charset="0"/>
              </a:rPr>
              <a:t>Most early writing skills are transferable between language scripts that have the same alphabet,</a:t>
            </a:r>
            <a:r>
              <a:rPr lang="en-US" baseline="0" dirty="0">
                <a:ea typeface="ＭＳ Ｐゴシック" charset="0"/>
              </a:rPr>
              <a:t> such as </a:t>
            </a:r>
            <a:r>
              <a:rPr lang="en-US" dirty="0">
                <a:ea typeface="ＭＳ Ｐゴシック" charset="0"/>
              </a:rPr>
              <a:t>Spanish and English.</a:t>
            </a:r>
          </a:p>
          <a:p>
            <a:pPr eaLnBrk="1" hangingPunct="1">
              <a:lnSpc>
                <a:spcPct val="90000"/>
              </a:lnSpc>
            </a:pPr>
            <a:endParaRPr lang="en-US" dirty="0">
              <a:ea typeface="ＭＳ Ｐゴシック" charset="0"/>
            </a:endParaRPr>
          </a:p>
          <a:p>
            <a:pPr eaLnBrk="1" hangingPunct="1">
              <a:lnSpc>
                <a:spcPct val="90000"/>
              </a:lnSpc>
            </a:pPr>
            <a:r>
              <a:rPr lang="en-US" dirty="0">
                <a:ea typeface="ＭＳ Ｐゴシック" charset="0"/>
              </a:rPr>
              <a:t> Spanish and English:</a:t>
            </a:r>
          </a:p>
          <a:p>
            <a:pPr marL="171450" indent="-171450" eaLnBrk="1" hangingPunct="1">
              <a:lnSpc>
                <a:spcPct val="90000"/>
              </a:lnSpc>
              <a:buFont typeface="Arial" panose="020B0604020202020204" pitchFamily="34" charset="0"/>
              <a:buChar char="•"/>
            </a:pPr>
            <a:r>
              <a:rPr lang="en-US" dirty="0">
                <a:ea typeface="ＭＳ Ｐゴシック" charset="0"/>
              </a:rPr>
              <a:t>Sound/symbol relationship</a:t>
            </a:r>
          </a:p>
          <a:p>
            <a:pPr marL="171450" indent="-171450" eaLnBrk="1" hangingPunct="1">
              <a:lnSpc>
                <a:spcPct val="90000"/>
              </a:lnSpc>
              <a:buFont typeface="Arial" panose="020B0604020202020204" pitchFamily="34" charset="0"/>
              <a:buChar char="•"/>
            </a:pPr>
            <a:r>
              <a:rPr lang="en-US" dirty="0">
                <a:ea typeface="ＭＳ Ｐゴシック" charset="0"/>
              </a:rPr>
              <a:t>Mechanics and orientation</a:t>
            </a:r>
          </a:p>
          <a:p>
            <a:pPr marL="171450" indent="-171450" eaLnBrk="1" hangingPunct="1">
              <a:lnSpc>
                <a:spcPct val="90000"/>
              </a:lnSpc>
              <a:buFont typeface="Arial" panose="020B0604020202020204" pitchFamily="34" charset="0"/>
              <a:buChar char="•"/>
            </a:pPr>
            <a:r>
              <a:rPr lang="en-US" dirty="0">
                <a:ea typeface="ＭＳ Ｐゴシック" charset="0"/>
              </a:rPr>
              <a:t>Basic structure of writing</a:t>
            </a:r>
            <a:r>
              <a:rPr lang="en-US" dirty="0">
                <a:latin typeface="Arial" charset="0"/>
                <a:ea typeface="ＭＳ Ｐゴシック" charset="0"/>
                <a:cs typeface="Arial" charset="0"/>
              </a:rPr>
              <a:t>		</a:t>
            </a:r>
          </a:p>
        </p:txBody>
      </p:sp>
    </p:spTree>
    <p:extLst>
      <p:ext uri="{BB962C8B-B14F-4D97-AF65-F5344CB8AC3E}">
        <p14:creationId xmlns:p14="http://schemas.microsoft.com/office/powerpoint/2010/main" val="2455479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3A4044-CA0D-0847-B952-CD4AB4770ACC}" type="slidenum">
              <a:rPr lang="en-US" sz="1200"/>
              <a:pPr eaLnBrk="1" hangingPunct="1"/>
              <a:t>31</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dirty="0"/>
              <a:t>Presenter Remarks: </a:t>
            </a:r>
          </a:p>
          <a:p>
            <a:pPr marL="0" marR="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Read the slide or ask for volunteer to read it.) </a:t>
            </a:r>
          </a:p>
          <a:p>
            <a:pPr marL="0" marR="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aseline="0" dirty="0">
              <a:latin typeface="Arial" charset="0"/>
              <a:ea typeface="ＭＳ Ｐゴシック" charset="0"/>
              <a:cs typeface="ＭＳ Ｐゴシック" charset="0"/>
            </a:endParaRPr>
          </a:p>
          <a:p>
            <a:pPr marL="0" marR="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a:latin typeface="Arial" charset="0"/>
                <a:ea typeface="ＭＳ Ｐゴシック" charset="0"/>
                <a:cs typeface="ＭＳ Ｐゴシック" charset="0"/>
              </a:rPr>
              <a:t>Mock letters display many characteristics of alphabet letters;</a:t>
            </a:r>
            <a:r>
              <a:rPr lang="en-US" baseline="0" dirty="0">
                <a:latin typeface="Arial" charset="0"/>
                <a:ea typeface="ＭＳ Ｐゴシック" charset="0"/>
                <a:cs typeface="ＭＳ Ｐゴシック" charset="0"/>
              </a:rPr>
              <a:t> t</a:t>
            </a:r>
            <a:r>
              <a:rPr lang="en-US" dirty="0">
                <a:latin typeface="Arial" charset="0"/>
                <a:ea typeface="ＭＳ Ｐゴシック" charset="0"/>
                <a:cs typeface="ＭＳ Ｐゴシック" charset="0"/>
              </a:rPr>
              <a:t>hey serve as the building blocks to real letters.</a:t>
            </a:r>
          </a:p>
          <a:p>
            <a:pPr marL="0" marR="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dirty="0">
              <a:latin typeface="Arial" charset="0"/>
              <a:ea typeface="ＭＳ Ｐゴシック" charset="0"/>
              <a:cs typeface="ＭＳ Ｐゴシック" charset="0"/>
            </a:endParaRPr>
          </a:p>
          <a:p>
            <a:pPr marL="0" marR="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a:latin typeface="Arial" charset="0"/>
                <a:ea typeface="ＭＳ Ｐゴシック" charset="0"/>
                <a:cs typeface="ＭＳ Ｐゴシック" charset="0"/>
              </a:rPr>
              <a:t>It</a:t>
            </a:r>
            <a:r>
              <a:rPr lang="en-US" baseline="0" dirty="0">
                <a:latin typeface="Arial" charset="0"/>
                <a:ea typeface="ＭＳ Ｐゴシック" charset="0"/>
                <a:cs typeface="ＭＳ Ｐゴシック" charset="0"/>
              </a:rPr>
              <a:t> is important to note: </a:t>
            </a:r>
            <a:endParaRPr lang="en-US" dirty="0">
              <a:latin typeface="Arial" charset="0"/>
              <a:ea typeface="ＭＳ Ｐゴシック" charset="0"/>
              <a:cs typeface="ＭＳ Ｐゴシック" charset="0"/>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Arial" charset="0"/>
                <a:ea typeface="ＭＳ Ｐゴシック" charset="0"/>
                <a:cs typeface="ＭＳ Ｐゴシック" charset="0"/>
              </a:rPr>
              <a:t>Children don</a:t>
            </a:r>
            <a:r>
              <a:rPr lang="en-US" altLang="ja-JP" dirty="0">
                <a:latin typeface="Arial" charset="0"/>
                <a:ea typeface="ＭＳ Ｐゴシック" charset="0"/>
                <a:cs typeface="ＭＳ Ｐゴシック" charset="0"/>
              </a:rPr>
              <a:t>’t have a sense of space (e.g., A four-year-old ran out of space and added REL to T when writing “Tyler.”)</a:t>
            </a:r>
            <a:endParaRPr lang="en-US" dirty="0">
              <a:latin typeface="Arial" charset="0"/>
              <a:ea typeface="ＭＳ Ｐゴシック" charset="0"/>
              <a:cs typeface="ＭＳ Ｐゴシック" charset="0"/>
            </a:endParaRPr>
          </a:p>
          <a:p>
            <a:pPr marL="171450" indent="-171450" eaLnBrk="1" hangingPunct="1">
              <a:buFont typeface="Arial" panose="020B0604020202020204" pitchFamily="34" charset="0"/>
              <a:buChar char="•"/>
            </a:pPr>
            <a:r>
              <a:rPr lang="en-US" dirty="0">
                <a:latin typeface="Arial" charset="0"/>
                <a:ea typeface="ＭＳ Ｐゴシック" charset="0"/>
                <a:cs typeface="ＭＳ Ｐゴシック" charset="0"/>
              </a:rPr>
              <a:t>Children do what it takes to make writing fit on the paper</a:t>
            </a:r>
          </a:p>
          <a:p>
            <a:pPr marL="171450" indent="-171450" eaLnBrk="1" hangingPunct="1">
              <a:buFont typeface="Arial" panose="020B0604020202020204" pitchFamily="34" charset="0"/>
              <a:buChar char="•"/>
            </a:pPr>
            <a:r>
              <a:rPr lang="en-US" dirty="0">
                <a:latin typeface="Arial" charset="0"/>
                <a:ea typeface="ＭＳ Ｐゴシック" charset="0"/>
                <a:cs typeface="ＭＳ Ｐゴシック" charset="0"/>
              </a:rPr>
              <a:t>Writing may run down the side of the paper</a:t>
            </a:r>
          </a:p>
          <a:p>
            <a:pPr marL="171450" indent="-171450" eaLnBrk="1" hangingPunct="1">
              <a:buFont typeface="Arial" panose="020B0604020202020204" pitchFamily="34" charset="0"/>
              <a:buChar char="•"/>
            </a:pPr>
            <a:r>
              <a:rPr lang="en-US" altLang="ko-KR" sz="1200" dirty="0">
                <a:latin typeface="Arial Unicode MS" charset="0"/>
                <a:ea typeface="ＭＳ Ｐゴシック" charset="0"/>
                <a:cs typeface="ＭＳ Ｐゴシック" charset="0"/>
              </a:rPr>
              <a:t>Moving from mock letters to real letters</a:t>
            </a:r>
          </a:p>
          <a:p>
            <a:pPr marL="171450" indent="-171450" eaLnBrk="1" hangingPunct="1">
              <a:buFont typeface="Arial" panose="020B0604020202020204" pitchFamily="34" charset="0"/>
              <a:buChar char="•"/>
            </a:pPr>
            <a:r>
              <a:rPr lang="en-US" altLang="ko-KR" sz="1200" dirty="0">
                <a:latin typeface="Arial Unicode MS" charset="0"/>
                <a:ea typeface="ＭＳ Ｐゴシック" charset="0"/>
                <a:cs typeface="ＭＳ Ｐゴシック" charset="0"/>
              </a:rPr>
              <a:t>Moving from random letters to a letter string</a:t>
            </a:r>
          </a:p>
          <a:p>
            <a:pPr marL="171450" indent="-171450" eaLnBrk="1" hangingPunct="1">
              <a:buFont typeface="Arial" panose="020B0604020202020204" pitchFamily="34" charset="0"/>
              <a:buChar char="•"/>
            </a:pPr>
            <a:r>
              <a:rPr lang="en-US" altLang="ko-KR" sz="1200" dirty="0">
                <a:latin typeface="Arial Unicode MS" charset="0"/>
                <a:ea typeface="ＭＳ Ｐゴシック" charset="0"/>
                <a:cs typeface="ＭＳ Ｐゴシック" charset="0"/>
              </a:rPr>
              <a:t>Writing the same letters in many ways</a:t>
            </a:r>
          </a:p>
          <a:p>
            <a:pPr marL="171450" indent="-171450" eaLnBrk="1" hangingPunct="1">
              <a:buFont typeface="Arial" panose="020B0604020202020204" pitchFamily="34" charset="0"/>
              <a:buChar char="•"/>
            </a:pPr>
            <a:r>
              <a:rPr lang="en-US" altLang="ko-KR" sz="1200" dirty="0">
                <a:latin typeface="Arial Unicode MS" charset="0"/>
                <a:ea typeface="ＭＳ Ｐゴシック" charset="0"/>
                <a:cs typeface="ＭＳ Ｐゴシック" charset="0"/>
              </a:rPr>
              <a:t>Include scribbles and mock letters in writing</a:t>
            </a:r>
          </a:p>
          <a:p>
            <a:pPr marL="171450" indent="-171450" eaLnBrk="1" hangingPunct="1">
              <a:buFont typeface="Arial" panose="020B0604020202020204" pitchFamily="34" charset="0"/>
              <a:buChar char="•"/>
            </a:pPr>
            <a:r>
              <a:rPr lang="en-US" altLang="ko-KR" sz="1200" dirty="0">
                <a:latin typeface="Arial Unicode MS" charset="0"/>
                <a:ea typeface="ＭＳ Ｐゴシック" charset="0"/>
                <a:cs typeface="ＭＳ Ｐゴシック" charset="0"/>
              </a:rPr>
              <a:t>Understanding, not using, alphabetic principle; i.e., must first select letters to form a word</a:t>
            </a:r>
          </a:p>
          <a:p>
            <a:pPr marL="171450" indent="-171450" eaLnBrk="1" hangingPunct="1">
              <a:buFont typeface="Arial" panose="020B0604020202020204" pitchFamily="34" charset="0"/>
              <a:buChar char="•"/>
            </a:pPr>
            <a:r>
              <a:rPr lang="en-US" altLang="ko-KR" sz="1200" dirty="0">
                <a:latin typeface="Arial Unicode MS" charset="0"/>
                <a:ea typeface="ＭＳ Ｐゴシック" charset="0"/>
                <a:cs typeface="ＭＳ Ｐゴシック" charset="0"/>
              </a:rPr>
              <a:t>Understanding directionality, but not always using depending on space</a:t>
            </a:r>
          </a:p>
          <a:p>
            <a:pPr marL="171450" indent="-171450" eaLnBrk="1" hangingPunct="1">
              <a:buFont typeface="Arial" panose="020B0604020202020204" pitchFamily="34" charset="0"/>
              <a:buChar char="•"/>
            </a:pPr>
            <a:endParaRPr lang="en-US" sz="1200" dirty="0">
              <a:solidFill>
                <a:prstClr val="black"/>
              </a:solidFill>
              <a:latin typeface="Arial Unicode MS" charset="0"/>
              <a:ea typeface="ＭＳ Ｐゴシック" charset="0"/>
            </a:endParaRPr>
          </a:p>
          <a:p>
            <a:pPr marL="0" indent="0" eaLnBrk="1" hangingPunct="1">
              <a:buFont typeface="Arial" panose="020B0604020202020204" pitchFamily="34" charset="0"/>
              <a:buNone/>
            </a:pPr>
            <a:r>
              <a:rPr lang="en-US" sz="1200" dirty="0">
                <a:solidFill>
                  <a:prstClr val="black"/>
                </a:solidFill>
                <a:ea typeface="MS PGothic" charset="0"/>
              </a:rPr>
              <a:t>(PLF 2008, 88)</a:t>
            </a:r>
          </a:p>
          <a:p>
            <a:pPr marL="571500" indent="-228600">
              <a:spcBef>
                <a:spcPts val="600"/>
              </a:spcBef>
              <a:buFont typeface="Arial" panose="020B0604020202020204" pitchFamily="34" charset="0"/>
              <a:buChar char="•"/>
            </a:pPr>
            <a:endParaRPr lang="en-US" dirty="0">
              <a:latin typeface="Arial" charset="0"/>
              <a:ea typeface="ＭＳ Ｐゴシック" charset="0"/>
              <a:cs typeface="ＭＳ Ｐゴシック" charset="0"/>
            </a:endParaRPr>
          </a:p>
          <a:p>
            <a:pPr eaLnBrk="1" hangingPunct="1">
              <a:buFontTx/>
              <a:buChar char="•"/>
            </a:pPr>
            <a:endParaRPr lang="en-US" dirty="0">
              <a:latin typeface="Arial" charset="0"/>
              <a:ea typeface="ＭＳ Ｐゴシック" charset="0"/>
              <a:cs typeface="ＭＳ Ｐゴシック" charset="0"/>
            </a:endParaRPr>
          </a:p>
          <a:p>
            <a:pPr eaLnBrk="1" hangingPunct="1">
              <a:buFontTx/>
              <a:buNone/>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21946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Background Information:</a:t>
            </a:r>
          </a:p>
          <a:p>
            <a:r>
              <a:rPr lang="en-US" dirty="0"/>
              <a:t>Provide</a:t>
            </a:r>
            <a:r>
              <a:rPr lang="en-US" baseline="0" dirty="0"/>
              <a:t> the measure page in a folder on table top; see </a:t>
            </a:r>
            <a:r>
              <a:rPr lang="en-US" sz="1200" kern="1200" dirty="0">
                <a:solidFill>
                  <a:schemeClr val="tx1"/>
                </a:solidFill>
                <a:effectLst/>
                <a:latin typeface="Arial" pitchFamily="34" charset="0"/>
                <a:ea typeface="ＭＳ Ｐゴシック" pitchFamily="34" charset="-128"/>
                <a:cs typeface="Arial" pitchFamily="34" charset="0"/>
              </a:rPr>
              <a:t>Handout 4: DRDP Measure LLD 10.</a:t>
            </a:r>
          </a:p>
          <a:p>
            <a:endParaRPr lang="en-US" sz="1200" kern="1200" dirty="0">
              <a:solidFill>
                <a:schemeClr val="tx1"/>
              </a:solidFill>
              <a:effectLst/>
              <a:latin typeface="Arial" pitchFamily="34" charset="0"/>
              <a:ea typeface="MS PGothic" panose="020B0600070205080204" pitchFamily="34" charset="-128"/>
              <a:cs typeface="Arial" pitchFamily="34" charset="0"/>
            </a:endParaRPr>
          </a:p>
          <a:p>
            <a:r>
              <a:rPr lang="en-US" b="1" dirty="0">
                <a:latin typeface="Arial" charset="0"/>
                <a:ea typeface="ＭＳ Ｐゴシック" charset="0"/>
                <a:cs typeface="ＭＳ Ｐゴシック" charset="0"/>
              </a:rPr>
              <a:t>Presenter Remarks</a:t>
            </a:r>
            <a:r>
              <a:rPr lang="en-US" dirty="0">
                <a:latin typeface="Arial" charset="0"/>
                <a:ea typeface="ＭＳ Ｐゴシック" charset="0"/>
                <a:cs typeface="ＭＳ Ｐゴシック" charset="0"/>
              </a:rPr>
              <a:t>:</a:t>
            </a:r>
            <a:endParaRPr lang="en-US" baseline="0" dirty="0"/>
          </a:p>
          <a:p>
            <a:pPr marL="0" indent="0">
              <a:spcBef>
                <a:spcPts val="0"/>
              </a:spcBef>
              <a:buFont typeface="Arial" panose="020B0604020202020204" pitchFamily="34" charset="0"/>
              <a:buNone/>
            </a:pPr>
            <a:r>
              <a:rPr lang="en-US" baseline="0" dirty="0"/>
              <a:t>The foundations tell us where we want children to go at 48 months and 60 months. In the Bibliographic Notes section of the Preschool Learning Foundations, you will read the descriptions of the writing stages, or path, that we looked at in the presentation. </a:t>
            </a:r>
          </a:p>
          <a:p>
            <a:pPr marL="171450" indent="-171450">
              <a:spcBef>
                <a:spcPts val="0"/>
              </a:spcBef>
              <a:buFont typeface="Arial" panose="020B0604020202020204" pitchFamily="34" charset="0"/>
              <a:buChar char="•"/>
            </a:pPr>
            <a:endParaRPr lang="en-US" baseline="0" dirty="0"/>
          </a:p>
          <a:p>
            <a:pPr marL="0" indent="0">
              <a:spcBef>
                <a:spcPts val="0"/>
              </a:spcBef>
              <a:buFont typeface="Arial" panose="020B0604020202020204" pitchFamily="34" charset="0"/>
              <a:buNone/>
            </a:pPr>
            <a:r>
              <a:rPr lang="en-US" baseline="0" dirty="0"/>
              <a:t>The DRDP-K is the assessment that provides the developmental continuum of writing from infancy through school readiness.</a:t>
            </a:r>
          </a:p>
          <a:p>
            <a:pPr marL="171450" indent="-171450">
              <a:spcBef>
                <a:spcPts val="0"/>
              </a:spcBef>
              <a:buFont typeface="Arial" panose="020B0604020202020204" pitchFamily="34" charset="0"/>
              <a:buChar char="•"/>
            </a:pPr>
            <a:endParaRPr lang="en-US" baseline="0" dirty="0"/>
          </a:p>
          <a:p>
            <a:pPr marL="0" indent="0">
              <a:spcBef>
                <a:spcPts val="0"/>
              </a:spcBef>
              <a:buFont typeface="Arial" panose="020B0604020202020204" pitchFamily="34" charset="0"/>
              <a:buNone/>
            </a:pPr>
            <a:r>
              <a:rPr lang="en-US" dirty="0"/>
              <a:t>Take two minutes to read the measure</a:t>
            </a:r>
            <a:r>
              <a:rPr lang="en-US" baseline="0" dirty="0"/>
              <a:t> page.  When you are done give me a thumbs up.</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32</a:t>
            </a:fld>
            <a:endParaRPr lang="en-US"/>
          </a:p>
        </p:txBody>
      </p:sp>
    </p:spTree>
    <p:extLst>
      <p:ext uri="{BB962C8B-B14F-4D97-AF65-F5344CB8AC3E}">
        <p14:creationId xmlns:p14="http://schemas.microsoft.com/office/powerpoint/2010/main" val="1794782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0" fontAlgn="base" latinLnBrk="0" hangingPunct="0">
              <a:spcAft>
                <a:spcPct val="0"/>
              </a:spcAft>
              <a:buClrTx/>
              <a:buSzTx/>
              <a:buFontTx/>
              <a:buNone/>
              <a:tabLst/>
              <a:defRPr/>
            </a:pPr>
            <a:r>
              <a:rPr lang="en-US" b="0" baseline="0" dirty="0"/>
              <a:t>Activity 3B: Writing Measure</a:t>
            </a:r>
          </a:p>
          <a:p>
            <a:pPr marL="0" marR="0" indent="0" algn="l" defTabSz="457200" rtl="0" eaLnBrk="0" fontAlgn="base" latinLnBrk="0" hangingPunct="0">
              <a:spcAft>
                <a:spcPct val="0"/>
              </a:spcAft>
              <a:buClrTx/>
              <a:buSzTx/>
              <a:buFontTx/>
              <a:buNone/>
              <a:tabLst/>
              <a:defRPr/>
            </a:pPr>
            <a:endParaRPr lang="en-US" b="1" baseline="0" dirty="0"/>
          </a:p>
          <a:p>
            <a:pPr marL="0" marR="0" indent="0" algn="l" defTabSz="457200" rtl="0" eaLnBrk="0" fontAlgn="base" latinLnBrk="0" hangingPunct="0">
              <a:spcAft>
                <a:spcPct val="0"/>
              </a:spcAft>
              <a:buClrTx/>
              <a:buSzTx/>
              <a:buFontTx/>
              <a:buNone/>
              <a:tabLst/>
              <a:defRPr/>
            </a:pPr>
            <a:r>
              <a:rPr lang="en-US" b="1" baseline="0" dirty="0"/>
              <a:t>Background Information:</a:t>
            </a:r>
          </a:p>
          <a:p>
            <a:pPr marL="0" marR="0" indent="0" algn="l" defTabSz="457200" rtl="0" eaLnBrk="0" fontAlgn="base" latinLnBrk="0" hangingPunct="0">
              <a:spcAft>
                <a:spcPct val="0"/>
              </a:spcAft>
              <a:buClrTx/>
              <a:buSzTx/>
              <a:buFontTx/>
              <a:buNone/>
              <a:tabLst/>
              <a:defRPr/>
            </a:pPr>
            <a:r>
              <a:rPr lang="en-US" baseline="0" dirty="0"/>
              <a:t>This activity continues on the following slide.</a:t>
            </a:r>
          </a:p>
          <a:p>
            <a:pPr marL="0" marR="0" indent="0" algn="l" defTabSz="457200" rtl="0" eaLnBrk="0" fontAlgn="base" latinLnBrk="0" hangingPunct="0">
              <a:spcAft>
                <a:spcPct val="0"/>
              </a:spcAft>
              <a:buClrTx/>
              <a:buSzTx/>
              <a:buFontTx/>
              <a:buNone/>
              <a:tabLst/>
              <a:defRPr/>
            </a:pPr>
            <a:endParaRPr lang="en-US" baseline="0" dirty="0"/>
          </a:p>
          <a:p>
            <a:pPr marL="0" marR="0" indent="0" algn="l" defTabSz="457200" rtl="0" eaLnBrk="0" fontAlgn="base" latinLnBrk="0" hangingPunct="0">
              <a:spcAft>
                <a:spcPct val="0"/>
              </a:spcAft>
              <a:buClrTx/>
              <a:buSzTx/>
              <a:buFontTx/>
              <a:buNone/>
              <a:tabLst/>
              <a:defRPr/>
            </a:pPr>
            <a:r>
              <a:rPr lang="en-US" baseline="0" dirty="0"/>
              <a:t>Intent: </a:t>
            </a:r>
            <a:r>
              <a:rPr lang="en-US" sz="1200" kern="1200" dirty="0">
                <a:solidFill>
                  <a:schemeClr val="tx1"/>
                </a:solidFill>
                <a:effectLst/>
                <a:latin typeface="Arial" pitchFamily="34" charset="0"/>
                <a:ea typeface="ＭＳ Ｐゴシック" pitchFamily="34" charset="-128"/>
                <a:cs typeface="Arial" pitchFamily="34" charset="0"/>
              </a:rPr>
              <a:t>Examine the developmental levels on the Emergent Writing measure.</a:t>
            </a:r>
          </a:p>
          <a:p>
            <a:pPr marL="0" marR="0" indent="0" algn="l" defTabSz="457200" rtl="0" eaLnBrk="0" fontAlgn="base" latinLnBrk="0" hangingPunct="0">
              <a:spcAft>
                <a:spcPct val="0"/>
              </a:spcAft>
              <a:buClrTx/>
              <a:buSzTx/>
              <a:buFontTx/>
              <a:buNone/>
              <a:tabLst/>
              <a:defRPr/>
            </a:pPr>
            <a:endParaRPr lang="en-US" sz="1200" kern="1200" dirty="0">
              <a:solidFill>
                <a:schemeClr val="tx1"/>
              </a:solidFill>
              <a:effectLst/>
              <a:latin typeface="Arial" pitchFamily="34" charset="0"/>
              <a:ea typeface="ＭＳ Ｐゴシック" pitchFamily="34" charset="-128"/>
              <a:cs typeface="Arial" pitchFamily="34" charset="0"/>
            </a:endParaRPr>
          </a:p>
          <a:p>
            <a:pPr marL="0" marR="0" indent="0" algn="l" defTabSz="457200" rtl="0" eaLnBrk="0" fontAlgn="base" latinLnBrk="0" hangingPunct="0">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Materials Required:</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PowerPoint slides;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Handout 4: DRDP-K Measure LLD 10;</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One envelope with developmental level labels, descriptors cards, and eight blank ¼ sheets of paper;</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Play-Doh;</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Toothpicks that participants can choose to use while creating their writing samples;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Paintbrushes of all shapes and sizes;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Markers;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Chalk;</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Crayons;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Finger paint</a:t>
            </a:r>
          </a:p>
          <a:p>
            <a:pPr marL="0" marR="0" indent="0" algn="l" defTabSz="457200" rtl="0" eaLnBrk="0" fontAlgn="base" latinLnBrk="0" hangingPunct="0">
              <a:spcAft>
                <a:spcPct val="0"/>
              </a:spcAft>
              <a:buClrTx/>
              <a:buSzTx/>
              <a:buFontTx/>
              <a:buNone/>
              <a:tabLst/>
              <a:defRPr/>
            </a:pPr>
            <a:endParaRPr lang="en-US" baseline="0" dirty="0"/>
          </a:p>
          <a:p>
            <a:pPr marL="0" marR="0" indent="0" algn="l" defTabSz="457200" rtl="0" eaLnBrk="0" fontAlgn="base" latinLnBrk="0" hangingPunct="0">
              <a:spcAft>
                <a:spcPct val="0"/>
              </a:spcAft>
              <a:buClrTx/>
              <a:buSzTx/>
              <a:buFontTx/>
              <a:buNone/>
              <a:tabLst/>
              <a:defRPr/>
            </a:pPr>
            <a:r>
              <a:rPr lang="en-US" b="1" baseline="0" dirty="0"/>
              <a:t>Presenter Remarks:</a:t>
            </a:r>
          </a:p>
          <a:p>
            <a:pPr lvl="0"/>
            <a:r>
              <a:rPr lang="en-US" sz="1200" b="0" kern="1200" dirty="0">
                <a:solidFill>
                  <a:schemeClr val="tx1"/>
                </a:solidFill>
                <a:effectLst/>
                <a:latin typeface="Arial" pitchFamily="34" charset="0"/>
                <a:ea typeface="ＭＳ Ｐゴシック" pitchFamily="34" charset="-128"/>
                <a:cs typeface="Arial" pitchFamily="34" charset="0"/>
              </a:rPr>
              <a:t>(Show slide with the measure page.)</a:t>
            </a:r>
            <a:r>
              <a:rPr lang="en-US" sz="1200" b="1" kern="1200" baseline="0" dirty="0">
                <a:solidFill>
                  <a:schemeClr val="tx1"/>
                </a:solidFill>
                <a:effectLst/>
                <a:latin typeface="Arial" pitchFamily="34" charset="0"/>
                <a:ea typeface="ＭＳ Ｐゴシック" pitchFamily="34" charset="-128"/>
                <a:cs typeface="Arial" pitchFamily="34" charset="0"/>
              </a:rPr>
              <a:t> </a:t>
            </a:r>
            <a:r>
              <a:rPr lang="en-US" sz="1200" b="0" kern="1200" dirty="0">
                <a:solidFill>
                  <a:schemeClr val="tx1"/>
                </a:solidFill>
                <a:effectLst/>
                <a:latin typeface="Arial" pitchFamily="34" charset="0"/>
                <a:ea typeface="ＭＳ Ｐゴシック" pitchFamily="34" charset="-128"/>
                <a:cs typeface="Arial" pitchFamily="34" charset="0"/>
              </a:rPr>
              <a:t>Please silently read the entire measure page carefully. </a:t>
            </a:r>
            <a:endParaRPr lang="en-US" sz="1200" b="1" kern="1200" dirty="0">
              <a:solidFill>
                <a:schemeClr val="tx1"/>
              </a:solidFill>
              <a:effectLst/>
              <a:latin typeface="Arial" pitchFamily="34" charset="0"/>
              <a:ea typeface="ＭＳ Ｐゴシック" pitchFamily="34" charset="-128"/>
              <a:cs typeface="Arial" pitchFamily="34" charset="0"/>
            </a:endParaRPr>
          </a:p>
          <a:p>
            <a:pPr lvl="0"/>
            <a:endParaRPr lang="en-US" sz="1200" b="0" kern="1200" dirty="0">
              <a:solidFill>
                <a:schemeClr val="tx1"/>
              </a:solidFill>
              <a:effectLst/>
              <a:latin typeface="Arial" pitchFamily="34" charset="0"/>
              <a:ea typeface="ＭＳ Ｐゴシック" pitchFamily="34" charset="-128"/>
              <a:cs typeface="Arial" pitchFamily="34" charset="0"/>
            </a:endParaRPr>
          </a:p>
          <a:p>
            <a:pPr lvl="0"/>
            <a:r>
              <a:rPr lang="en-US" sz="1200" b="0" kern="1200" dirty="0">
                <a:solidFill>
                  <a:schemeClr val="tx1"/>
                </a:solidFill>
                <a:effectLst/>
                <a:latin typeface="Arial" pitchFamily="34" charset="0"/>
                <a:ea typeface="ＭＳ Ｐゴシック" pitchFamily="34" charset="-128"/>
                <a:cs typeface="Arial" pitchFamily="34" charset="0"/>
              </a:rPr>
              <a:t>(Show slide with directions.) Please retrieve the envelope with developmental level labels, descriptors, and blank paper</a:t>
            </a:r>
            <a:r>
              <a:rPr lang="en-US" sz="1200" b="0" kern="1200" baseline="0" dirty="0">
                <a:solidFill>
                  <a:schemeClr val="tx1"/>
                </a:solidFill>
                <a:effectLst/>
                <a:latin typeface="Arial" pitchFamily="34" charset="0"/>
                <a:ea typeface="ＭＳ Ｐゴシック" pitchFamily="34" charset="-128"/>
                <a:cs typeface="Arial" pitchFamily="34" charset="0"/>
              </a:rPr>
              <a:t> (H</a:t>
            </a:r>
            <a:r>
              <a:rPr lang="en-US" sz="1200" b="0" kern="1200" dirty="0">
                <a:solidFill>
                  <a:schemeClr val="tx1"/>
                </a:solidFill>
                <a:effectLst/>
                <a:latin typeface="Arial" pitchFamily="34" charset="0"/>
                <a:ea typeface="ＭＳ Ｐゴシック" pitchFamily="34" charset="-128"/>
                <a:cs typeface="Arial" pitchFamily="34" charset="0"/>
              </a:rPr>
              <a:t>old up the envelope for participants to view.).</a:t>
            </a:r>
          </a:p>
          <a:p>
            <a:pPr lvl="0"/>
            <a:r>
              <a:rPr lang="en-US" sz="1200" b="0" kern="1200" dirty="0">
                <a:solidFill>
                  <a:schemeClr val="tx1"/>
                </a:solidFill>
                <a:effectLst/>
                <a:latin typeface="Arial" pitchFamily="34" charset="0"/>
                <a:ea typeface="ＭＳ Ｐゴシック" pitchFamily="34" charset="-128"/>
                <a:cs typeface="Arial" pitchFamily="34" charset="0"/>
              </a:rPr>
              <a:t>             </a:t>
            </a:r>
            <a:endParaRPr lang="en-US" sz="1200" b="1" kern="1200" dirty="0">
              <a:solidFill>
                <a:schemeClr val="tx1"/>
              </a:solidFill>
              <a:effectLst/>
              <a:latin typeface="Arial" pitchFamily="34" charset="0"/>
              <a:ea typeface="ＭＳ Ｐゴシック" pitchFamily="34" charset="-128"/>
              <a:cs typeface="Arial" pitchFamily="34" charset="0"/>
            </a:endParaRPr>
          </a:p>
          <a:p>
            <a:pPr lvl="0"/>
            <a:r>
              <a:rPr lang="en-US" sz="1200" b="0" kern="1200" dirty="0">
                <a:solidFill>
                  <a:schemeClr val="tx1"/>
                </a:solidFill>
                <a:effectLst/>
                <a:latin typeface="Arial" pitchFamily="34" charset="0"/>
                <a:ea typeface="ＭＳ Ｐゴシック" pitchFamily="34" charset="-128"/>
                <a:cs typeface="Arial" pitchFamily="34" charset="0"/>
              </a:rPr>
              <a:t>Pour out the contents of the envelope and choose a developmental level card and a blank piece of paper. Use the measure page to reread the descriptor and examples for the developmental level card you have chosen.</a:t>
            </a:r>
            <a:endParaRPr lang="en-US" sz="1200" b="1" kern="1200" dirty="0">
              <a:solidFill>
                <a:schemeClr val="tx1"/>
              </a:solidFill>
              <a:effectLst/>
              <a:latin typeface="Arial" pitchFamily="34" charset="0"/>
              <a:ea typeface="ＭＳ Ｐゴシック" pitchFamily="34" charset="-128"/>
              <a:cs typeface="Arial" pitchFamily="34" charset="0"/>
            </a:endParaRPr>
          </a:p>
          <a:p>
            <a:pPr lvl="0"/>
            <a:endParaRPr lang="en-US" sz="1200" b="0" kern="1200" dirty="0">
              <a:solidFill>
                <a:schemeClr val="tx1"/>
              </a:solidFill>
              <a:effectLst/>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lang="en-US" sz="1200" b="0" kern="1200" dirty="0">
                <a:solidFill>
                  <a:schemeClr val="tx1"/>
                </a:solidFill>
                <a:effectLst/>
                <a:latin typeface="Arial" pitchFamily="34" charset="0"/>
                <a:ea typeface="ＭＳ Ｐゴシック" pitchFamily="34" charset="-128"/>
                <a:cs typeface="Arial" pitchFamily="34" charset="0"/>
              </a:rPr>
              <a:t>Please</a:t>
            </a:r>
            <a:r>
              <a:rPr lang="en-US" sz="1200" b="0" kern="1200" baseline="0" dirty="0">
                <a:solidFill>
                  <a:schemeClr val="tx1"/>
                </a:solidFill>
                <a:effectLst/>
                <a:latin typeface="Arial" pitchFamily="34" charset="0"/>
                <a:ea typeface="ＭＳ Ｐゴシック" pitchFamily="34" charset="-128"/>
                <a:cs typeface="Arial" pitchFamily="34" charset="0"/>
              </a:rPr>
              <a:t> c</a:t>
            </a:r>
            <a:r>
              <a:rPr lang="en-US" sz="1200" b="0" kern="1200" dirty="0">
                <a:solidFill>
                  <a:schemeClr val="tx1"/>
                </a:solidFill>
                <a:effectLst/>
                <a:latin typeface="Arial" pitchFamily="34" charset="0"/>
                <a:ea typeface="ＭＳ Ｐゴシック" pitchFamily="34" charset="-128"/>
                <a:cs typeface="Arial" pitchFamily="34" charset="0"/>
              </a:rPr>
              <a:t>reate a work sample that would match you descriptor; stand up when you are finished.</a:t>
            </a:r>
            <a:r>
              <a:rPr lang="en-US" sz="1200" dirty="0"/>
              <a:t> When everyone is done, mix up and stack up your samples.</a:t>
            </a:r>
          </a:p>
          <a:p>
            <a:pPr lvl="0"/>
            <a:endParaRPr lang="en-US" sz="1200" b="1" kern="1200" dirty="0">
              <a:solidFill>
                <a:schemeClr val="tx1"/>
              </a:solidFill>
              <a:effectLst/>
              <a:latin typeface="Arial" pitchFamily="34" charset="0"/>
              <a:ea typeface="ＭＳ Ｐゴシック" pitchFamily="34" charset="-128"/>
              <a:cs typeface="Arial" pitchFamily="34" charset="0"/>
            </a:endParaRPr>
          </a:p>
          <a:p>
            <a:pPr lvl="0"/>
            <a:r>
              <a:rPr lang="en-US" sz="1200" b="0" kern="1200" dirty="0">
                <a:solidFill>
                  <a:schemeClr val="tx1"/>
                </a:solidFill>
                <a:effectLst/>
                <a:latin typeface="Arial" pitchFamily="34" charset="0"/>
                <a:ea typeface="ＭＳ Ｐゴシック" pitchFamily="34" charset="-128"/>
                <a:cs typeface="Arial" pitchFamily="34" charset="0"/>
              </a:rPr>
              <a:t>Now recreate the DRDP-K Measure page by matching the developmental level for the descriptor to the work sample you were given. Remember that it is a left to right continuum.</a:t>
            </a:r>
          </a:p>
          <a:p>
            <a:pPr lvl="0"/>
            <a:endParaRPr lang="en-US" sz="1200" b="0" kern="1200" dirty="0">
              <a:solidFill>
                <a:schemeClr val="tx1"/>
              </a:solidFill>
              <a:effectLst/>
              <a:latin typeface="Arial" pitchFamily="34" charset="0"/>
              <a:ea typeface="ＭＳ Ｐゴシック" pitchFamily="34" charset="-128"/>
              <a:cs typeface="Arial" pitchFamily="34" charset="0"/>
            </a:endParaRPr>
          </a:p>
          <a:p>
            <a:pPr lvl="0"/>
            <a:r>
              <a:rPr lang="en-US" sz="1200" b="0" kern="1200" dirty="0">
                <a:solidFill>
                  <a:schemeClr val="tx1"/>
                </a:solidFill>
                <a:effectLst/>
                <a:latin typeface="Arial" pitchFamily="34" charset="0"/>
                <a:ea typeface="ＭＳ Ｐゴシック" pitchFamily="34" charset="-128"/>
                <a:cs typeface="Arial" pitchFamily="34" charset="0"/>
              </a:rPr>
              <a:t>Sit down</a:t>
            </a:r>
            <a:r>
              <a:rPr lang="en-US" sz="1200" b="0" kern="1200" baseline="0" dirty="0">
                <a:solidFill>
                  <a:schemeClr val="tx1"/>
                </a:solidFill>
                <a:effectLst/>
                <a:latin typeface="Arial" pitchFamily="34" charset="0"/>
                <a:ea typeface="ＭＳ Ｐゴシック" pitchFamily="34" charset="-128"/>
                <a:cs typeface="Arial" pitchFamily="34" charset="0"/>
              </a:rPr>
              <a:t> when you are finished. (</a:t>
            </a:r>
            <a:r>
              <a:rPr lang="en-US" sz="1200" b="0" kern="1200" dirty="0">
                <a:solidFill>
                  <a:schemeClr val="tx1"/>
                </a:solidFill>
                <a:effectLst/>
                <a:latin typeface="Arial" pitchFamily="34" charset="0"/>
                <a:ea typeface="ＭＳ Ｐゴシック" pitchFamily="34" charset="-128"/>
                <a:cs typeface="Arial" pitchFamily="34" charset="0"/>
              </a:rPr>
              <a:t>Move around the tables to see if things are being laid out in a left to right progression.)</a:t>
            </a:r>
            <a:endParaRPr lang="en-US" sz="1200" b="1" kern="1200" dirty="0">
              <a:solidFill>
                <a:schemeClr val="tx1"/>
              </a:solidFill>
              <a:effectLst/>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33</a:t>
            </a:fld>
            <a:endParaRPr lang="en-US"/>
          </a:p>
        </p:txBody>
      </p:sp>
    </p:spTree>
    <p:extLst>
      <p:ext uri="{BB962C8B-B14F-4D97-AF65-F5344CB8AC3E}">
        <p14:creationId xmlns:p14="http://schemas.microsoft.com/office/powerpoint/2010/main" val="1192293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Background</a:t>
            </a:r>
            <a:r>
              <a:rPr lang="en-US" b="1" baseline="0" dirty="0"/>
              <a:t> Information:</a:t>
            </a:r>
            <a:br>
              <a:rPr lang="en-US" baseline="0" dirty="0"/>
            </a:br>
            <a:r>
              <a:rPr lang="en-US" baseline="0" dirty="0"/>
              <a:t>This activity is continuing from the previous slide.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1" baseline="0" dirty="0"/>
              <a:t>Presenter Remarks:</a:t>
            </a:r>
            <a:br>
              <a:rPr lang="en-US" baseline="0" dirty="0"/>
            </a:br>
            <a:r>
              <a:rPr lang="en-US" baseline="0" dirty="0"/>
              <a:t>(Please see previous slide for presenter remarks.)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34</a:t>
            </a:fld>
            <a:endParaRPr lang="en-US"/>
          </a:p>
        </p:txBody>
      </p:sp>
    </p:spTree>
    <p:extLst>
      <p:ext uri="{BB962C8B-B14F-4D97-AF65-F5344CB8AC3E}">
        <p14:creationId xmlns:p14="http://schemas.microsoft.com/office/powerpoint/2010/main" val="866536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FF5445-A75D-CA44-B331-252EF31002BF}" type="slidenum">
              <a:rPr lang="en-US" sz="1200"/>
              <a:pPr eaLnBrk="1" hangingPunct="1"/>
              <a:t>35</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Presenter Remarks: </a:t>
            </a:r>
          </a:p>
          <a:p>
            <a:r>
              <a:rPr lang="en-US" altLang="ko-KR" sz="1200" dirty="0">
                <a:latin typeface="Arial" charset="0"/>
                <a:ea typeface="ＭＳ Ｐゴシック" charset="0"/>
                <a:cs typeface="ＭＳ Ｐゴシック" charset="0"/>
              </a:rPr>
              <a:t>Children who speak other languages may display differences</a:t>
            </a:r>
            <a:r>
              <a:rPr lang="en-US" altLang="ko-KR" sz="1200" baseline="0" dirty="0">
                <a:latin typeface="Arial" charset="0"/>
                <a:ea typeface="ＭＳ Ｐゴシック" charset="0"/>
                <a:cs typeface="ＭＳ Ｐゴシック" charset="0"/>
              </a:rPr>
              <a:t> in the </a:t>
            </a:r>
            <a:r>
              <a:rPr lang="en-US" altLang="ko-KR" sz="1200" dirty="0">
                <a:latin typeface="Arial" charset="0"/>
                <a:ea typeface="ＭＳ Ｐゴシック" charset="0"/>
                <a:cs typeface="ＭＳ Ｐゴシック" charset="0"/>
              </a:rPr>
              <a:t>developmental progression.</a:t>
            </a:r>
          </a:p>
          <a:p>
            <a:endParaRPr lang="en-US" altLang="ko-KR" dirty="0">
              <a:latin typeface="Arial" charset="0"/>
              <a:ea typeface="ＭＳ Ｐゴシック" charset="0"/>
              <a:cs typeface="ＭＳ Ｐゴシック" charset="0"/>
            </a:endParaRPr>
          </a:p>
          <a:p>
            <a:pPr marL="0" indent="0">
              <a:buFont typeface="Arial" panose="020B0604020202020204" pitchFamily="34" charset="0"/>
              <a:buNone/>
            </a:pPr>
            <a:r>
              <a:rPr lang="en-US" altLang="ko-KR" dirty="0">
                <a:latin typeface="Arial" charset="0"/>
                <a:ea typeface="ＭＳ Ｐゴシック" charset="0"/>
                <a:cs typeface="ＭＳ Ｐゴシック" charset="0"/>
              </a:rPr>
              <a:t>Children who are using invented spelling in English tend to use more consonants than vowels; in English, consonant sounds are more prominent and easier to hear.</a:t>
            </a:r>
            <a:r>
              <a:rPr lang="en-US" altLang="ko-KR" baseline="0" dirty="0">
                <a:latin typeface="Arial" charset="0"/>
                <a:ea typeface="ＭＳ Ｐゴシック" charset="0"/>
                <a:cs typeface="ＭＳ Ｐゴシック" charset="0"/>
              </a:rPr>
              <a:t> </a:t>
            </a:r>
            <a:r>
              <a:rPr lang="en-US" altLang="ko-KR" dirty="0">
                <a:latin typeface="Arial" charset="0"/>
                <a:ea typeface="ＭＳ Ｐゴシック" charset="0"/>
                <a:cs typeface="ＭＳ Ｐゴシック" charset="0"/>
              </a:rPr>
              <a:t>For</a:t>
            </a:r>
            <a:r>
              <a:rPr lang="en-US" altLang="ko-KR" baseline="0" dirty="0">
                <a:latin typeface="Arial" charset="0"/>
                <a:ea typeface="ＭＳ Ｐゴシック" charset="0"/>
                <a:cs typeface="ＭＳ Ｐゴシック" charset="0"/>
              </a:rPr>
              <a:t> example, i</a:t>
            </a:r>
            <a:r>
              <a:rPr lang="en-US" altLang="ko-KR" dirty="0">
                <a:latin typeface="Arial" charset="0"/>
                <a:ea typeface="ＭＳ Ｐゴシック" charset="0"/>
                <a:cs typeface="ＭＳ Ｐゴシック" charset="0"/>
              </a:rPr>
              <a:t>n Spanish, there is more of a mixing of consonants and vowels. </a:t>
            </a:r>
            <a:r>
              <a:rPr lang="en-US" sz="1200" dirty="0"/>
              <a:t>As a teacher what would you want to learn about your individual dual language learners to support their writing development?</a:t>
            </a:r>
          </a:p>
          <a:p>
            <a:pPr marL="0" indent="0">
              <a:buFont typeface="Arial" panose="020B0604020202020204" pitchFamily="34" charset="0"/>
              <a:buNone/>
            </a:pPr>
            <a:endParaRPr lang="en-US" altLang="ko-KR" dirty="0">
              <a:latin typeface="Arial" charset="0"/>
              <a:ea typeface="ＭＳ Ｐゴシック" charset="0"/>
              <a:cs typeface="ＭＳ Ｐゴシック" charset="0"/>
            </a:endParaRPr>
          </a:p>
          <a:p>
            <a:pPr lvl="0"/>
            <a:r>
              <a:rPr lang="en-US" altLang="ko-KR" b="0" dirty="0">
                <a:latin typeface="Arial" charset="0"/>
                <a:ea typeface="ＭＳ Ｐゴシック" charset="0"/>
                <a:cs typeface="ＭＳ Ｐゴシック" charset="0"/>
              </a:rPr>
              <a:t>Take out </a:t>
            </a:r>
            <a:r>
              <a:rPr lang="en-US" sz="1200" kern="1200" dirty="0">
                <a:solidFill>
                  <a:schemeClr val="tx1"/>
                </a:solidFill>
                <a:effectLst/>
                <a:latin typeface="Arial" pitchFamily="34" charset="0"/>
                <a:ea typeface="ＭＳ Ｐゴシック" pitchFamily="34" charset="-128"/>
                <a:cs typeface="Arial" pitchFamily="34" charset="0"/>
              </a:rPr>
              <a:t>Handout 5: LLD Writing Strategies</a:t>
            </a:r>
            <a:r>
              <a:rPr lang="en-US" sz="1200" kern="1200" baseline="0" dirty="0">
                <a:solidFill>
                  <a:schemeClr val="tx1"/>
                </a:solidFill>
                <a:effectLst/>
                <a:latin typeface="Arial" pitchFamily="34" charset="0"/>
                <a:ea typeface="ＭＳ Ｐゴシック" pitchFamily="34" charset="-128"/>
                <a:cs typeface="Arial" pitchFamily="34" charset="0"/>
              </a:rPr>
              <a:t> and </a:t>
            </a:r>
            <a:r>
              <a:rPr lang="en-US" sz="1200" kern="1200" dirty="0">
                <a:solidFill>
                  <a:schemeClr val="tx1"/>
                </a:solidFill>
                <a:effectLst/>
                <a:latin typeface="Arial" pitchFamily="34" charset="0"/>
                <a:ea typeface="ＭＳ Ｐゴシック" pitchFamily="34" charset="-128"/>
                <a:cs typeface="Arial" pitchFamily="34" charset="0"/>
              </a:rPr>
              <a:t>Handout 6: ELD Writing Strategies.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altLang="ko-KR" dirty="0">
                <a:latin typeface="Arial" charset="0"/>
                <a:ea typeface="ＭＳ Ｐゴシック" charset="0"/>
                <a:cs typeface="ＭＳ Ｐゴシック" charset="0"/>
              </a:rPr>
              <a:t>These handouts list many of the Writing Interactions and Strategies</a:t>
            </a:r>
            <a:r>
              <a:rPr lang="en-US" altLang="ko-KR" baseline="0" dirty="0">
                <a:latin typeface="Arial" charset="0"/>
                <a:ea typeface="ＭＳ Ｐゴシック" charset="0"/>
                <a:cs typeface="ＭＳ Ｐゴシック" charset="0"/>
              </a:rPr>
              <a:t> from the ELD and LLD domains. Read through the strategies and circle any that you might want to remember when you are planning to support English learners. </a:t>
            </a:r>
            <a:endParaRPr lang="en-US" altLang="ko-KR"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590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Remarks:</a:t>
            </a:r>
          </a:p>
          <a:p>
            <a:r>
              <a:rPr lang="en-US" dirty="0"/>
              <a:t>Now that we have a general understanding of how</a:t>
            </a:r>
            <a:r>
              <a:rPr lang="en-US" baseline="0" dirty="0"/>
              <a:t> to read and understand the foundations, let’s look at the content inside the learning foundations. </a:t>
            </a:r>
          </a:p>
          <a:p>
            <a:endParaRPr lang="en-US" dirty="0"/>
          </a:p>
          <a:p>
            <a:r>
              <a:rPr lang="en-US" b="1" dirty="0"/>
              <a:t>Extra Notes:</a:t>
            </a:r>
          </a:p>
          <a:p>
            <a:r>
              <a:rPr lang="en-US" dirty="0"/>
              <a:t>Use an interactive reading strategy:</a:t>
            </a:r>
          </a:p>
          <a:p>
            <a:pPr marL="171450" indent="-171450">
              <a:buFont typeface="Arial" panose="020B0604020202020204" pitchFamily="34" charset="0"/>
              <a:buChar char="•"/>
            </a:pPr>
            <a:r>
              <a:rPr lang="en-US" dirty="0"/>
              <a:t>Ask for a volunteer.</a:t>
            </a:r>
          </a:p>
          <a:p>
            <a:pPr marL="171450" indent="-171450">
              <a:buFont typeface="Arial" panose="020B0604020202020204" pitchFamily="34" charset="0"/>
              <a:buChar char="•"/>
            </a:pPr>
            <a:r>
              <a:rPr lang="en-US" dirty="0"/>
              <a:t>Read it together.</a:t>
            </a:r>
          </a:p>
          <a:p>
            <a:pPr>
              <a:buFont typeface="Arial"/>
              <a:buChar char="•"/>
            </a:pPr>
            <a:endParaRPr lang="en-US" dirty="0"/>
          </a:p>
          <a:p>
            <a:pPr>
              <a:buFont typeface="Arial"/>
              <a:buNone/>
            </a:pP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36</a:t>
            </a:fld>
            <a:endParaRPr lang="en-US"/>
          </a:p>
        </p:txBody>
      </p:sp>
    </p:spTree>
    <p:extLst>
      <p:ext uri="{BB962C8B-B14F-4D97-AF65-F5344CB8AC3E}">
        <p14:creationId xmlns:p14="http://schemas.microsoft.com/office/powerpoint/2010/main" val="2853970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Remarks: </a:t>
            </a:r>
          </a:p>
          <a:p>
            <a:r>
              <a:rPr lang="en-US" b="0" dirty="0"/>
              <a:t>This slide offers a quick glance a the</a:t>
            </a:r>
            <a:r>
              <a:rPr lang="en-US" b="0" baseline="0" dirty="0"/>
              <a:t> contents of both the LLD and ELD Writing strands. If you read across the rows you will notice the similarity in content. It is when you actually read the examples in the Preschool Learning Foundations that you will see the main differences between the two domains that we discussed earlier.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“The primary distinction between the two sets of foundations is that the English learner’s home language may be reflected in the development of the child’s writing stages” (PCF 2010, 219).</a:t>
            </a:r>
          </a:p>
          <a:p>
            <a:endParaRPr lang="en-US" b="1"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37</a:t>
            </a:fld>
            <a:endParaRPr lang="en-US"/>
          </a:p>
        </p:txBody>
      </p:sp>
    </p:spTree>
    <p:extLst>
      <p:ext uri="{BB962C8B-B14F-4D97-AF65-F5344CB8AC3E}">
        <p14:creationId xmlns:p14="http://schemas.microsoft.com/office/powerpoint/2010/main" val="357863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Presenter Remarks: </a:t>
            </a:r>
          </a:p>
          <a:p>
            <a:r>
              <a:rPr lang="en-US"/>
              <a:t>“[</a:t>
            </a:r>
            <a:r>
              <a:rPr lang="en-US" dirty="0"/>
              <a:t>Students] learn to draw, dictate and use emerging knowledge of the alphabetic code to compose opinion pieces, informative/explanatory texts, and narrations (W.K.1–3)” </a:t>
            </a:r>
            <a:r>
              <a:rPr lang="en-US" sz="1200" kern="1200" dirty="0">
                <a:solidFill>
                  <a:schemeClr val="tx1"/>
                </a:solidFill>
                <a:effectLst/>
                <a:latin typeface="Arial" pitchFamily="34" charset="0"/>
                <a:ea typeface="ＭＳ Ｐゴシック" pitchFamily="34" charset="-128"/>
                <a:cs typeface="Arial" pitchFamily="34" charset="0"/>
              </a:rPr>
              <a:t>(ELA/ELD Framework 2015, 175).</a:t>
            </a:r>
          </a:p>
          <a:p>
            <a:endParaRPr lang="en-US" dirty="0">
              <a:latin typeface="Arial" pitchFamily="34" charset="0"/>
              <a:cs typeface="Arial" pitchFamily="34" charset="0"/>
            </a:endParaRPr>
          </a:p>
          <a:p>
            <a:r>
              <a:rPr lang="en-US" dirty="0">
                <a:latin typeface="Arial" pitchFamily="34" charset="0"/>
                <a:cs typeface="Arial" pitchFamily="34" charset="0"/>
              </a:rPr>
              <a:t>How have you been</a:t>
            </a:r>
            <a:r>
              <a:rPr lang="en-US" baseline="0" dirty="0">
                <a:latin typeface="Arial" pitchFamily="34" charset="0"/>
                <a:cs typeface="Arial" pitchFamily="34" charset="0"/>
              </a:rPr>
              <a:t> impressed with a student using writing to express themselves in the past? (Have participants share at their table groups or as a whole group.)</a:t>
            </a: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38</a:t>
            </a:fld>
            <a:endParaRPr lang="en-US"/>
          </a:p>
        </p:txBody>
      </p:sp>
    </p:spTree>
    <p:extLst>
      <p:ext uri="{BB962C8B-B14F-4D97-AF65-F5344CB8AC3E}">
        <p14:creationId xmlns:p14="http://schemas.microsoft.com/office/powerpoint/2010/main" val="1061313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Arial" charset="0"/>
                <a:ea typeface="ＭＳ Ｐゴシック" charset="0"/>
                <a:cs typeface="ＭＳ Ｐゴシック" charset="0"/>
              </a:rPr>
              <a:t>Background Information:</a:t>
            </a:r>
          </a:p>
          <a:p>
            <a:pPr marL="0" marR="0" lvl="0" indent="0" algn="l" defTabSz="457200" rtl="0" eaLnBrk="0" fontAlgn="base" latinLnBrk="0" hangingPunct="0">
              <a:lnSpc>
                <a:spcPct val="100000"/>
              </a:lnSpc>
              <a:spcBef>
                <a:spcPts val="0"/>
              </a:spcBef>
              <a:spcAft>
                <a:spcPct val="0"/>
              </a:spcAft>
              <a:buClrTx/>
              <a:buSzTx/>
              <a:buFontTx/>
              <a:buNone/>
              <a:tabLst/>
              <a:defRPr/>
            </a:pPr>
            <a:r>
              <a:rPr lang="en-US" baseline="0" dirty="0"/>
              <a:t>We will be watching both the 48 and 60 month foundations videos for writing.</a:t>
            </a:r>
            <a:endParaRPr lang="en-US" dirty="0"/>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Presenter Remarks</a:t>
            </a:r>
            <a:r>
              <a:rPr lang="en-US" dirty="0">
                <a:latin typeface="Arial" charset="0"/>
                <a:ea typeface="ＭＳ Ｐゴシック" charset="0"/>
                <a:cs typeface="ＭＳ Ｐゴシック" charset="0"/>
              </a:rPr>
              <a:t>: </a:t>
            </a:r>
          </a:p>
          <a:p>
            <a:r>
              <a:rPr lang="en-US" dirty="0"/>
              <a:t>This video clip comes from the Foundations DVD Language and Literacy Domain. </a:t>
            </a:r>
            <a:r>
              <a:rPr lang="en-US" sz="1200" kern="1200" dirty="0">
                <a:solidFill>
                  <a:schemeClr val="tx1"/>
                </a:solidFill>
                <a:effectLst/>
                <a:latin typeface="Arial" pitchFamily="34" charset="0"/>
                <a:ea typeface="ＭＳ Ｐゴシック" pitchFamily="34" charset="-128"/>
                <a:cs typeface="Arial" pitchFamily="34" charset="0"/>
              </a:rPr>
              <a:t>It represents what might be seen in a TK classroom as student writing is progressing.</a:t>
            </a:r>
          </a:p>
          <a:p>
            <a:pPr>
              <a:defRPr/>
            </a:pPr>
            <a:endParaRPr lang="en-US" baseline="0" dirty="0"/>
          </a:p>
          <a:p>
            <a:pPr>
              <a:defRPr/>
            </a:pPr>
            <a:r>
              <a:rPr lang="en-US" baseline="0" dirty="0"/>
              <a:t>We are going to watch the video and look for examples of meaningful writing opportunities. Please find your video viewing guide and take notes as we watch. </a:t>
            </a:r>
          </a:p>
          <a:p>
            <a:pPr>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39</a:t>
            </a:fld>
            <a:endParaRPr lang="en-US"/>
          </a:p>
        </p:txBody>
      </p:sp>
    </p:spTree>
    <p:extLst>
      <p:ext uri="{BB962C8B-B14F-4D97-AF65-F5344CB8AC3E}">
        <p14:creationId xmlns:p14="http://schemas.microsoft.com/office/powerpoint/2010/main" val="3379651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p>
          <a:p>
            <a:r>
              <a:rPr lang="en-US" altLang="en-US" b="0" dirty="0"/>
              <a:t>Invite someone to read each outcome or ask table groups to read and discuss the outcomes:</a:t>
            </a:r>
          </a:p>
          <a:p>
            <a:pPr marL="171450" indent="-171450">
              <a:spcAft>
                <a:spcPts val="600"/>
              </a:spcAft>
              <a:buFont typeface="Arial" panose="020B0604020202020204" pitchFamily="34" charset="0"/>
              <a:buChar char="•"/>
            </a:pPr>
            <a:r>
              <a:rPr lang="en-US" altLang="en-US" sz="1200" dirty="0"/>
              <a:t>Practice using the foundations and framework of the Language and Literacy (LLD) and English-Language Development (ELD) domains. </a:t>
            </a:r>
          </a:p>
          <a:p>
            <a:pPr marL="171450" indent="-171450">
              <a:spcAft>
                <a:spcPts val="600"/>
              </a:spcAft>
              <a:buFont typeface="Arial" panose="020B0604020202020204" pitchFamily="34" charset="0"/>
              <a:buChar char="•"/>
            </a:pPr>
            <a:r>
              <a:rPr lang="en-US" altLang="en-US" sz="1200" dirty="0"/>
              <a:t>Intentionally plan and develop culturally and linguistically responsive routines, environments, interactions, and strategies to support all children.</a:t>
            </a:r>
          </a:p>
          <a:p>
            <a:pPr marL="171450" indent="-171450">
              <a:spcAft>
                <a:spcPts val="600"/>
              </a:spcAft>
              <a:buFont typeface="Arial" panose="020B0604020202020204" pitchFamily="34" charset="0"/>
              <a:buChar char="•"/>
            </a:pPr>
            <a:r>
              <a:rPr lang="en-US" altLang="en-US" sz="1200" dirty="0"/>
              <a:t>Observe, read, and discuss the developmental continuum for the Writing strand from the Language and Literacy domain (LLD) and the English-Language Development (ELD) domain.</a:t>
            </a:r>
          </a:p>
          <a:p>
            <a:pPr marL="171450" indent="-171450">
              <a:spcAft>
                <a:spcPts val="600"/>
              </a:spcAft>
              <a:buFont typeface="Arial" panose="020B0604020202020204" pitchFamily="34" charset="0"/>
              <a:buChar char="•"/>
            </a:pPr>
            <a:r>
              <a:rPr lang="en-US" altLang="en-US" sz="1200" dirty="0"/>
              <a:t>Use resources such as the Alignment Document and the DRDP-K (2015) to understand the developmental continuum of writing.</a:t>
            </a:r>
          </a:p>
          <a:p>
            <a:endParaRPr lang="en-US" altLang="en-US" sz="1200" dirty="0"/>
          </a:p>
          <a:p>
            <a:endParaRPr lang="en-US" altLang="en-US" dirty="0"/>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FD91187-B715-4655-BAB2-2E6B7FA8AE80}" type="slidenum">
              <a:rPr lang="en-US" altLang="en-US" sz="1200"/>
              <a:pPr/>
              <a:t>4</a:t>
            </a:fld>
            <a:endParaRPr lang="en-US" altLang="en-US" sz="1200"/>
          </a:p>
        </p:txBody>
      </p:sp>
    </p:spTree>
    <p:extLst>
      <p:ext uri="{BB962C8B-B14F-4D97-AF65-F5344CB8AC3E}">
        <p14:creationId xmlns:p14="http://schemas.microsoft.com/office/powerpoint/2010/main" val="2959570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1" dirty="0">
                <a:latin typeface="Arial" charset="0"/>
                <a:ea typeface="ＭＳ Ｐゴシック" charset="0"/>
                <a:cs typeface="ＭＳ Ｐゴシック" charset="0"/>
              </a:rPr>
              <a:t>Presenter Remarks</a:t>
            </a:r>
            <a:r>
              <a:rPr lang="en-US" dirty="0">
                <a:latin typeface="Arial" charset="0"/>
                <a:ea typeface="ＭＳ Ｐゴシック" charset="0"/>
                <a:cs typeface="ＭＳ Ｐゴシック"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video clip comes from the Foundations DVD,</a:t>
            </a:r>
            <a:r>
              <a:rPr lang="en-US" baseline="0" dirty="0"/>
              <a:t> </a:t>
            </a:r>
            <a:r>
              <a:rPr lang="en-US" dirty="0"/>
              <a:t>ELD domain. </a:t>
            </a:r>
            <a:r>
              <a:rPr lang="en-US" sz="1200" kern="1200" dirty="0">
                <a:solidFill>
                  <a:schemeClr val="tx1"/>
                </a:solidFill>
                <a:effectLst/>
                <a:latin typeface="Arial" pitchFamily="34" charset="0"/>
                <a:ea typeface="ＭＳ Ｐゴシック" pitchFamily="34" charset="-128"/>
                <a:cs typeface="Arial" pitchFamily="34" charset="0"/>
              </a:rPr>
              <a:t>It represents what might be seen in a TK classroom as student writing is progressing.</a:t>
            </a:r>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We are also going to look for examples of meaningful writing opportunities in this clip. Please continue to use your video viewing guide to take notes as we watch. </a:t>
            </a:r>
            <a:endParaRPr lang="en-US" dirty="0"/>
          </a:p>
          <a:p>
            <a:pPr>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40</a:t>
            </a:fld>
            <a:endParaRPr lang="en-US"/>
          </a:p>
        </p:txBody>
      </p:sp>
    </p:spTree>
    <p:extLst>
      <p:ext uri="{BB962C8B-B14F-4D97-AF65-F5344CB8AC3E}">
        <p14:creationId xmlns:p14="http://schemas.microsoft.com/office/powerpoint/2010/main" val="240337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algn="l" defTabSz="457200" rtl="0" eaLnBrk="0" fontAlgn="base" latinLnBrk="0" hangingPunct="0">
              <a:lnSpc>
                <a:spcPct val="100000"/>
              </a:lnSpc>
              <a:spcBef>
                <a:spcPct val="30000"/>
              </a:spcBef>
              <a:spcAft>
                <a:spcPts val="1200"/>
              </a:spcAft>
              <a:buClrTx/>
              <a:buSzTx/>
              <a:buFont typeface="Arial" panose="020B0604020202020204" pitchFamily="34" charset="0"/>
              <a:buNone/>
              <a:tabLst/>
              <a:defRPr/>
            </a:pPr>
            <a:r>
              <a:rPr lang="en-US" b="1" dirty="0"/>
              <a:t>Presenter Remarks: </a:t>
            </a:r>
          </a:p>
          <a:p>
            <a:pPr marL="0" lvl="2">
              <a:spcAft>
                <a:spcPts val="1200"/>
              </a:spcAft>
              <a:buFont typeface="Arial" panose="020B0604020202020204" pitchFamily="34" charset="0"/>
              <a:buNone/>
            </a:pPr>
            <a:r>
              <a:rPr lang="en-US" baseline="0" dirty="0"/>
              <a:t>(Highlight the different examples of meaningful writing experiences in the videos. Then invite groups thinking about these meaningful experiences to answer the following questions.)</a:t>
            </a:r>
            <a:endParaRPr lang="en-US" dirty="0"/>
          </a:p>
          <a:p>
            <a:pPr marL="0" lvl="2">
              <a:spcAft>
                <a:spcPts val="1200"/>
              </a:spcAft>
              <a:buFont typeface="Arial" panose="020B0604020202020204" pitchFamily="34" charset="0"/>
              <a:buNone/>
            </a:pPr>
            <a:r>
              <a:rPr lang="en-US" dirty="0"/>
              <a:t>What was similar in the LLD and ELD videos?</a:t>
            </a:r>
          </a:p>
          <a:p>
            <a:pPr marL="0" lvl="2">
              <a:spcAft>
                <a:spcPts val="1200"/>
              </a:spcAft>
              <a:buFont typeface="Arial" panose="020B0604020202020204" pitchFamily="34" charset="0"/>
              <a:buNone/>
            </a:pPr>
            <a:r>
              <a:rPr lang="en-US" dirty="0"/>
              <a:t>What was different in the LLD and ELD videos?</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41</a:t>
            </a:fld>
            <a:endParaRPr lang="en-US"/>
          </a:p>
        </p:txBody>
      </p:sp>
    </p:spTree>
    <p:extLst>
      <p:ext uri="{BB962C8B-B14F-4D97-AF65-F5344CB8AC3E}">
        <p14:creationId xmlns:p14="http://schemas.microsoft.com/office/powerpoint/2010/main" val="3452786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b="1" dirty="0">
                <a:latin typeface="Arial" charset="0"/>
                <a:ea typeface="ＭＳ Ｐゴシック" charset="0"/>
                <a:cs typeface="ＭＳ Ｐゴシック" charset="0"/>
              </a:rPr>
              <a:t>Presenter Remarks:</a:t>
            </a:r>
            <a:r>
              <a:rPr lang="en-US" b="1" baseline="0" dirty="0">
                <a:latin typeface="Arial" charset="0"/>
                <a:ea typeface="ＭＳ Ｐゴシック" charset="0"/>
                <a:cs typeface="ＭＳ Ｐゴシック" charset="0"/>
              </a:rPr>
              <a:t> </a:t>
            </a:r>
          </a:p>
          <a:p>
            <a:pPr>
              <a:spcBef>
                <a:spcPts val="0"/>
              </a:spcBef>
            </a:pPr>
            <a:r>
              <a:rPr lang="en-US" baseline="0" dirty="0">
                <a:latin typeface="Arial" charset="0"/>
                <a:ea typeface="ＭＳ Ｐゴシック" charset="0"/>
                <a:cs typeface="ＭＳ Ｐゴシック" charset="0"/>
              </a:rPr>
              <a:t>The rolling writing challenge experience you had today included many components of sensorimotor development. In addition, many of the activities discussed today, and the materials we have looked at, include sensorimotor components. </a:t>
            </a:r>
          </a:p>
          <a:p>
            <a:pPr>
              <a:spcBef>
                <a:spcPts val="0"/>
              </a:spcBef>
            </a:pPr>
            <a:endParaRPr lang="en-US" baseline="0" dirty="0">
              <a:latin typeface="Arial" charset="0"/>
              <a:ea typeface="ＭＳ Ｐゴシック" charset="0"/>
              <a:cs typeface="ＭＳ Ｐゴシック" charset="0"/>
            </a:endParaRPr>
          </a:p>
          <a:p>
            <a:r>
              <a:rPr lang="en-US" sz="1200" kern="1200" dirty="0">
                <a:solidFill>
                  <a:schemeClr val="tx1"/>
                </a:solidFill>
                <a:effectLst/>
                <a:latin typeface="Arial" pitchFamily="34" charset="0"/>
                <a:ea typeface="ＭＳ Ｐゴシック" pitchFamily="34" charset="-128"/>
                <a:cs typeface="Arial" pitchFamily="34" charset="0"/>
              </a:rPr>
              <a:t>“Preschool children also need experiences that support the development of fine motor skills in their hands and fingers” (PLF 2010, 42). </a:t>
            </a:r>
          </a:p>
          <a:p>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“Children should also have experiences with equipment that encourages small-muscle skill development, such as puzzles, beads, and string, play dough, and scissors” (PLF 2010, 42). </a:t>
            </a:r>
          </a:p>
          <a:p>
            <a:pPr>
              <a:spcBef>
                <a:spcPts val="0"/>
              </a:spcBef>
            </a:pPr>
            <a:endParaRPr lang="en-US" baseline="0" dirty="0">
              <a:latin typeface="Arial" charset="0"/>
              <a:ea typeface="ＭＳ Ｐゴシック" charset="0"/>
              <a:cs typeface="ＭＳ Ｐゴシック" charset="0"/>
            </a:endParaRPr>
          </a:p>
          <a:p>
            <a:pPr>
              <a:spcBef>
                <a:spcPts val="0"/>
              </a:spcBef>
            </a:pPr>
            <a:r>
              <a:rPr lang="en-US" baseline="0" dirty="0">
                <a:latin typeface="Arial" charset="0"/>
                <a:ea typeface="ＭＳ Ｐゴシック" charset="0"/>
                <a:cs typeface="ＭＳ Ｐゴシック" charset="0"/>
              </a:rPr>
              <a:t>In order to provide these experiences, it is important to always think about what we are asking students to write with and to try to include more options in order to provide a variety of sensory experiences such as writing on carpet squares with chalk, writing in shaving cream, or finger painting/writing in clay.</a:t>
            </a:r>
          </a:p>
          <a:p>
            <a:r>
              <a:rPr lang="en-US" sz="1200" kern="1200" dirty="0">
                <a:solidFill>
                  <a:schemeClr val="tx1"/>
                </a:solidFill>
                <a:effectLst/>
                <a:latin typeface="Arial" pitchFamily="34" charset="0"/>
                <a:ea typeface="ＭＳ Ｐゴシック" pitchFamily="34" charset="-128"/>
                <a:cs typeface="Arial" pitchFamily="34" charset="0"/>
              </a:rPr>
              <a:t> </a:t>
            </a:r>
          </a:p>
          <a:p>
            <a:pPr>
              <a:spcBef>
                <a:spcPts val="0"/>
              </a:spcBef>
            </a:pPr>
            <a:endParaRPr lang="en-US" baseline="0" dirty="0">
              <a:latin typeface="Arial" charset="0"/>
              <a:ea typeface="ＭＳ Ｐゴシック" charset="0"/>
              <a:cs typeface="ＭＳ Ｐゴシック" charset="0"/>
            </a:endParaRPr>
          </a:p>
          <a:p>
            <a:pPr>
              <a:spcBef>
                <a:spcPts val="0"/>
              </a:spcBef>
            </a:pPr>
            <a:endParaRPr lang="en-US" dirty="0">
              <a:latin typeface="Arial" charset="0"/>
              <a:ea typeface="ＭＳ Ｐゴシック" charset="0"/>
              <a:cs typeface="ＭＳ Ｐゴシック"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0ADC60A-ADD3-D741-93E8-F88A677A097E}" type="slidenum">
              <a:rPr lang="en-US"/>
              <a:pPr eaLnBrk="1" hangingPunct="1"/>
              <a:t>42</a:t>
            </a:fld>
            <a:endParaRPr lang="en-US"/>
          </a:p>
        </p:txBody>
      </p:sp>
    </p:spTree>
    <p:extLst>
      <p:ext uri="{BB962C8B-B14F-4D97-AF65-F5344CB8AC3E}">
        <p14:creationId xmlns:p14="http://schemas.microsoft.com/office/powerpoint/2010/main" val="4134658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0" fontAlgn="base" latinLnBrk="0" hangingPunct="0">
              <a:spcAft>
                <a:spcPct val="0"/>
              </a:spcAft>
              <a:buClrTx/>
              <a:buSzTx/>
              <a:buFontTx/>
              <a:buNone/>
              <a:tabLst/>
              <a:defRPr/>
            </a:pPr>
            <a:r>
              <a:rPr lang="en-US" b="0" dirty="0"/>
              <a:t>Activity 4: Let’s have</a:t>
            </a:r>
            <a:r>
              <a:rPr lang="en-US" b="0" baseline="0" dirty="0"/>
              <a:t> some fun! (Part 1)</a:t>
            </a:r>
            <a:endParaRPr lang="en-US" b="0" dirty="0"/>
          </a:p>
          <a:p>
            <a:pPr marL="0" marR="0" indent="0" algn="l" defTabSz="457200" rtl="0" eaLnBrk="0" fontAlgn="base" latinLnBrk="0" hangingPunct="0">
              <a:spcAft>
                <a:spcPct val="0"/>
              </a:spcAft>
              <a:buClrTx/>
              <a:buSzTx/>
              <a:buFontTx/>
              <a:buNone/>
              <a:tabLst/>
              <a:defRPr/>
            </a:pPr>
            <a:endParaRPr lang="en-US" b="1" dirty="0"/>
          </a:p>
          <a:p>
            <a:pPr marL="0" marR="0" indent="0" algn="l" defTabSz="457200" rtl="0" eaLnBrk="0" fontAlgn="base" latinLnBrk="0" hangingPunct="0">
              <a:spcAft>
                <a:spcPct val="0"/>
              </a:spcAft>
              <a:buClrTx/>
              <a:buSzTx/>
              <a:buFontTx/>
              <a:buNone/>
              <a:tabLst/>
              <a:defRPr/>
            </a:pPr>
            <a:r>
              <a:rPr lang="en-US" b="1" dirty="0"/>
              <a:t>Background Information:</a:t>
            </a:r>
          </a:p>
          <a:p>
            <a:pPr marL="0" marR="0" indent="0" algn="l" defTabSz="457200" rtl="0" eaLnBrk="0" fontAlgn="base" latinLnBrk="0" hangingPunct="0">
              <a:spcAft>
                <a:spcPct val="0"/>
              </a:spcAft>
              <a:buClrTx/>
              <a:buSzTx/>
              <a:buFontTx/>
              <a:buNone/>
              <a:tabLst/>
              <a:defRPr/>
            </a:pPr>
            <a:r>
              <a:rPr lang="en-US" sz="1200" dirty="0"/>
              <a:t>This activity continues on the following slide.</a:t>
            </a:r>
          </a:p>
          <a:p>
            <a:pPr marL="0" marR="0" indent="0" algn="l" defTabSz="457200" rtl="0" eaLnBrk="0" fontAlgn="base" latinLnBrk="0" hangingPunct="0">
              <a:spcAft>
                <a:spcPct val="0"/>
              </a:spcAft>
              <a:buClrTx/>
              <a:buSzTx/>
              <a:buFontTx/>
              <a:buNone/>
              <a:tabLst/>
              <a:defRPr/>
            </a:pPr>
            <a:endParaRPr lang="en-US" b="0" dirty="0"/>
          </a:p>
          <a:p>
            <a:pPr marL="0" marR="0" indent="0" algn="l" defTabSz="457200" rtl="0" eaLnBrk="0" fontAlgn="base" latinLnBrk="0" hangingPunct="0">
              <a:spcAft>
                <a:spcPct val="0"/>
              </a:spcAft>
              <a:buClrTx/>
              <a:buSzTx/>
              <a:buFontTx/>
              <a:buNone/>
              <a:tabLst/>
              <a:defRPr/>
            </a:pPr>
            <a:r>
              <a:rPr lang="en-US" b="0" dirty="0"/>
              <a:t>Intent:</a:t>
            </a:r>
            <a:r>
              <a:rPr lang="en-US" b="0" baseline="0" dirty="0"/>
              <a:t> </a:t>
            </a:r>
            <a:r>
              <a:rPr lang="en-US" sz="1200" kern="1200" dirty="0">
                <a:solidFill>
                  <a:schemeClr val="tx1"/>
                </a:solidFill>
                <a:effectLst/>
                <a:latin typeface="Arial" pitchFamily="34" charset="0"/>
                <a:ea typeface="ＭＳ Ｐゴシック" pitchFamily="34" charset="-128"/>
                <a:cs typeface="Arial" pitchFamily="34" charset="0"/>
              </a:rPr>
              <a:t>Develop skills to play with materials and learn how these skills relate to writing. </a:t>
            </a:r>
          </a:p>
          <a:p>
            <a:pPr marL="0" marR="0" indent="0" algn="l" defTabSz="457200" rtl="0" eaLnBrk="0" fontAlgn="base" latinLnBrk="0" hangingPunct="0">
              <a:spcAft>
                <a:spcPct val="0"/>
              </a:spcAft>
              <a:buClrTx/>
              <a:buSzTx/>
              <a:buFontTx/>
              <a:buNone/>
              <a:tabLst/>
              <a:defRPr/>
            </a:pPr>
            <a:endParaRPr lang="en-US" sz="1200" kern="1200" dirty="0">
              <a:solidFill>
                <a:schemeClr val="tx1"/>
              </a:solidFill>
              <a:effectLst/>
              <a:latin typeface="Arial" pitchFamily="34" charset="0"/>
              <a:ea typeface="ＭＳ Ｐゴシック" pitchFamily="34" charset="-128"/>
              <a:cs typeface="Arial" pitchFamily="34" charset="0"/>
            </a:endParaRPr>
          </a:p>
          <a:p>
            <a:pPr marL="0" marR="0" indent="0" algn="l" defTabSz="457200" rtl="0" eaLnBrk="0" fontAlgn="base" latinLnBrk="0" hangingPunct="0">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Materials</a:t>
            </a:r>
            <a:r>
              <a:rPr lang="en-US" sz="1200" kern="1200" baseline="0" dirty="0">
                <a:solidFill>
                  <a:schemeClr val="tx1"/>
                </a:solidFill>
                <a:effectLst/>
                <a:latin typeface="Arial" pitchFamily="34" charset="0"/>
                <a:ea typeface="ＭＳ Ｐゴシック" pitchFamily="34" charset="-128"/>
                <a:cs typeface="Arial" pitchFamily="34" charset="0"/>
              </a:rPr>
              <a:t> Required:</a:t>
            </a:r>
            <a:r>
              <a:rPr lang="en-US" sz="1200" kern="1200" dirty="0">
                <a:solidFill>
                  <a:schemeClr val="tx1"/>
                </a:solidFill>
                <a:effectLst/>
                <a:latin typeface="Arial" pitchFamily="34" charset="0"/>
                <a:ea typeface="ＭＳ Ｐゴシック" pitchFamily="34" charset="-128"/>
                <a:cs typeface="Arial" pitchFamily="34" charset="0"/>
              </a:rPr>
              <a:t> PPT slide;</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Handout 7: Let’s have some fun with the physical development foundations!;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Handout 8: Supporting Children with Disabilities;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Enough materials in individual Ziploc bag for each participant to play with:</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P</a:t>
            </a:r>
            <a:r>
              <a:rPr lang="en-US" sz="1200" kern="1200" dirty="0">
                <a:solidFill>
                  <a:schemeClr val="tx1"/>
                </a:solidFill>
                <a:effectLst/>
                <a:latin typeface="Arial" pitchFamily="34" charset="0"/>
                <a:ea typeface="ＭＳ Ｐゴシック" pitchFamily="34" charset="-128"/>
                <a:cs typeface="Arial" pitchFamily="34" charset="0"/>
              </a:rPr>
              <a:t>lay dough or clay</a:t>
            </a:r>
            <a:r>
              <a:rPr lang="en-US" sz="1600" kern="1200" dirty="0">
                <a:solidFill>
                  <a:schemeClr val="tx1"/>
                </a:solidFill>
                <a:effectLst/>
                <a:latin typeface="Arial" pitchFamily="34" charset="0"/>
                <a:ea typeface="ＭＳ Ｐゴシック" pitchFamily="34" charset="-128"/>
                <a:cs typeface="Arial" pitchFamily="34" charset="0"/>
              </a:rPr>
              <a:t>,</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s</a:t>
            </a:r>
            <a:r>
              <a:rPr lang="en-US" sz="1200" kern="1200" dirty="0">
                <a:solidFill>
                  <a:schemeClr val="tx1"/>
                </a:solidFill>
                <a:effectLst/>
                <a:latin typeface="Arial" pitchFamily="34" charset="0"/>
                <a:ea typeface="ＭＳ Ｐゴシック" pitchFamily="34" charset="-128"/>
                <a:cs typeface="Arial" pitchFamily="34" charset="0"/>
              </a:rPr>
              <a:t>ponge with container of water</a:t>
            </a:r>
            <a:r>
              <a:rPr lang="en-US" sz="1600" kern="1200" dirty="0">
                <a:solidFill>
                  <a:schemeClr val="tx1"/>
                </a:solidFill>
                <a:effectLst/>
                <a:latin typeface="Arial" pitchFamily="34" charset="0"/>
                <a:ea typeface="ＭＳ Ｐゴシック" pitchFamily="34" charset="-128"/>
                <a:cs typeface="Arial" pitchFamily="34" charset="0"/>
              </a:rPr>
              <a:t>,</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c</a:t>
            </a:r>
            <a:r>
              <a:rPr lang="en-US" sz="1200" kern="1200" dirty="0">
                <a:solidFill>
                  <a:schemeClr val="tx1"/>
                </a:solidFill>
                <a:effectLst/>
                <a:latin typeface="Arial" pitchFamily="34" charset="0"/>
                <a:ea typeface="ＭＳ Ｐゴシック" pitchFamily="34" charset="-128"/>
                <a:cs typeface="Arial" pitchFamily="34" charset="0"/>
              </a:rPr>
              <a:t>lothespin and a bowl or container without a lip to clip onto</a:t>
            </a:r>
            <a:r>
              <a:rPr lang="en-US" sz="1600" kern="1200" dirty="0">
                <a:solidFill>
                  <a:schemeClr val="tx1"/>
                </a:solidFill>
                <a:effectLst/>
                <a:latin typeface="Arial" pitchFamily="34" charset="0"/>
                <a:ea typeface="ＭＳ Ｐゴシック" pitchFamily="34" charset="-128"/>
                <a:cs typeface="Arial" pitchFamily="34" charset="0"/>
              </a:rPr>
              <a:t>,</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t</a:t>
            </a:r>
            <a:r>
              <a:rPr lang="en-US" sz="1200" kern="1200" dirty="0">
                <a:solidFill>
                  <a:schemeClr val="tx1"/>
                </a:solidFill>
                <a:effectLst/>
                <a:latin typeface="Arial" pitchFamily="34" charset="0"/>
                <a:ea typeface="ＭＳ Ｐゴシック" pitchFamily="34" charset="-128"/>
                <a:cs typeface="Arial" pitchFamily="34" charset="0"/>
              </a:rPr>
              <a:t>ongs with a bowl of pom-poms</a:t>
            </a:r>
            <a:r>
              <a:rPr lang="en-US" sz="1600" kern="1200" dirty="0">
                <a:solidFill>
                  <a:schemeClr val="tx1"/>
                </a:solidFill>
                <a:effectLst/>
                <a:latin typeface="Arial" pitchFamily="34" charset="0"/>
                <a:ea typeface="ＭＳ Ｐゴシック" pitchFamily="34" charset="-128"/>
                <a:cs typeface="Arial" pitchFamily="34" charset="0"/>
              </a:rPr>
              <a:t>,</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m</a:t>
            </a:r>
            <a:r>
              <a:rPr lang="en-US" sz="1200" kern="1200" dirty="0">
                <a:solidFill>
                  <a:schemeClr val="tx1"/>
                </a:solidFill>
                <a:effectLst/>
                <a:latin typeface="Arial" pitchFamily="34" charset="0"/>
                <a:ea typeface="ＭＳ Ｐゴシック" pitchFamily="34" charset="-128"/>
                <a:cs typeface="Arial" pitchFamily="34" charset="0"/>
              </a:rPr>
              <a:t>arkers and paper</a:t>
            </a:r>
            <a:r>
              <a:rPr lang="en-US" sz="1600" kern="1200" dirty="0">
                <a:solidFill>
                  <a:schemeClr val="tx1"/>
                </a:solidFill>
                <a:effectLst/>
                <a:latin typeface="Arial" pitchFamily="34" charset="0"/>
                <a:ea typeface="ＭＳ Ｐゴシック" pitchFamily="34" charset="-128"/>
                <a:cs typeface="Arial" pitchFamily="34" charset="0"/>
              </a:rPr>
              <a:t>,</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d</a:t>
            </a:r>
            <a:r>
              <a:rPr lang="en-US" sz="1200" kern="1200" dirty="0">
                <a:solidFill>
                  <a:schemeClr val="tx1"/>
                </a:solidFill>
                <a:effectLst/>
                <a:latin typeface="Arial" pitchFamily="34" charset="0"/>
                <a:ea typeface="ＭＳ Ｐゴシック" pitchFamily="34" charset="-128"/>
                <a:cs typeface="Arial" pitchFamily="34" charset="0"/>
              </a:rPr>
              <a:t>roppers and cups of water</a:t>
            </a:r>
            <a:r>
              <a:rPr lang="en-US" sz="1600" kern="1200" dirty="0">
                <a:solidFill>
                  <a:schemeClr val="tx1"/>
                </a:solidFill>
                <a:effectLst/>
                <a:latin typeface="Arial" pitchFamily="34" charset="0"/>
                <a:ea typeface="ＭＳ Ｐゴシック" pitchFamily="34" charset="-128"/>
                <a:cs typeface="Arial" pitchFamily="34" charset="0"/>
              </a:rPr>
              <a:t>,</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d</a:t>
            </a:r>
            <a:r>
              <a:rPr lang="en-US" sz="1200" kern="1200" dirty="0">
                <a:solidFill>
                  <a:schemeClr val="tx1"/>
                </a:solidFill>
                <a:effectLst/>
                <a:latin typeface="Arial" pitchFamily="34" charset="0"/>
                <a:ea typeface="ＭＳ Ｐゴシック" pitchFamily="34" charset="-128"/>
                <a:cs typeface="Arial" pitchFamily="34" charset="0"/>
              </a:rPr>
              <a:t>ifferent size and texture paint brushes and paints</a:t>
            </a:r>
            <a:r>
              <a:rPr lang="en-US" sz="1600" kern="1200" dirty="0">
                <a:solidFill>
                  <a:schemeClr val="tx1"/>
                </a:solidFill>
                <a:effectLst/>
                <a:latin typeface="Arial" pitchFamily="34" charset="0"/>
                <a:ea typeface="ＭＳ Ｐゴシック" pitchFamily="34" charset="-128"/>
                <a:cs typeface="Arial" pitchFamily="34" charset="0"/>
              </a:rPr>
              <a:t>,</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t</a:t>
            </a:r>
            <a:r>
              <a:rPr lang="en-US" sz="1200" kern="1200" dirty="0">
                <a:solidFill>
                  <a:schemeClr val="tx1"/>
                </a:solidFill>
                <a:effectLst/>
                <a:latin typeface="Arial" pitchFamily="34" charset="0"/>
                <a:ea typeface="ＭＳ Ｐゴシック" pitchFamily="34" charset="-128"/>
                <a:cs typeface="Arial" pitchFamily="34" charset="0"/>
              </a:rPr>
              <a:t>able top easel</a:t>
            </a:r>
            <a:r>
              <a:rPr lang="en-US" sz="1600" kern="1200" dirty="0">
                <a:solidFill>
                  <a:schemeClr val="tx1"/>
                </a:solidFill>
                <a:effectLst/>
                <a:latin typeface="Arial" pitchFamily="34" charset="0"/>
                <a:ea typeface="ＭＳ Ｐゴシック" pitchFamily="34" charset="-128"/>
                <a:cs typeface="Arial" pitchFamily="34" charset="0"/>
              </a:rPr>
              <a:t>,</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f</a:t>
            </a:r>
            <a:r>
              <a:rPr lang="en-US" sz="1200" kern="1200" dirty="0">
                <a:solidFill>
                  <a:schemeClr val="tx1"/>
                </a:solidFill>
                <a:effectLst/>
                <a:latin typeface="Arial" pitchFamily="34" charset="0"/>
                <a:ea typeface="ＭＳ Ｐゴシック" pitchFamily="34" charset="-128"/>
                <a:cs typeface="Arial" pitchFamily="34" charset="0"/>
              </a:rPr>
              <a:t>inger paint and different texture papers</a:t>
            </a:r>
            <a:r>
              <a:rPr lang="en-US" sz="1600" kern="1200" dirty="0">
                <a:solidFill>
                  <a:schemeClr val="tx1"/>
                </a:solidFill>
                <a:effectLst/>
                <a:latin typeface="Arial" pitchFamily="34" charset="0"/>
                <a:ea typeface="ＭＳ Ｐゴシック" pitchFamily="34" charset="-128"/>
                <a:cs typeface="Arial" pitchFamily="34" charset="0"/>
              </a:rPr>
              <a:t>,</a:t>
            </a:r>
            <a:r>
              <a:rPr lang="en-US" sz="1600" kern="1200" baseline="0" dirty="0">
                <a:solidFill>
                  <a:schemeClr val="tx1"/>
                </a:solidFill>
                <a:effectLst/>
                <a:latin typeface="Arial" pitchFamily="34" charset="0"/>
                <a:ea typeface="ＭＳ Ｐゴシック" pitchFamily="34" charset="-128"/>
                <a:cs typeface="Arial" pitchFamily="34" charset="0"/>
              </a:rPr>
              <a:t> </a:t>
            </a:r>
            <a:r>
              <a:rPr lang="en-US" sz="1200" kern="1200" baseline="0" dirty="0">
                <a:solidFill>
                  <a:schemeClr val="tx1"/>
                </a:solidFill>
                <a:effectLst/>
                <a:latin typeface="Arial" pitchFamily="34" charset="0"/>
                <a:ea typeface="ＭＳ Ｐゴシック" pitchFamily="34" charset="-128"/>
                <a:cs typeface="Arial" pitchFamily="34" charset="0"/>
              </a:rPr>
              <a:t>b</a:t>
            </a:r>
            <a:r>
              <a:rPr lang="en-US" sz="1200" kern="1200" dirty="0">
                <a:solidFill>
                  <a:schemeClr val="tx1"/>
                </a:solidFill>
                <a:effectLst/>
                <a:latin typeface="Arial" pitchFamily="34" charset="0"/>
                <a:ea typeface="ＭＳ Ｐゴシック" pitchFamily="34" charset="-128"/>
                <a:cs typeface="Arial" pitchFamily="34" charset="0"/>
              </a:rPr>
              <a:t>uilding materials such as tinker toys or Velcro blocks</a:t>
            </a:r>
            <a:endParaRPr lang="en-US" sz="1600" kern="1200" dirty="0">
              <a:solidFill>
                <a:schemeClr val="tx1"/>
              </a:solidFill>
              <a:effectLst/>
              <a:latin typeface="Arial" pitchFamily="34" charset="0"/>
              <a:ea typeface="ＭＳ Ｐゴシック" pitchFamily="34" charset="-128"/>
              <a:cs typeface="Arial" pitchFamily="34" charset="0"/>
            </a:endParaRPr>
          </a:p>
          <a:p>
            <a:pPr marL="0" marR="0" indent="0" algn="l" defTabSz="457200" rtl="0" eaLnBrk="0" fontAlgn="base" latinLnBrk="0" hangingPunct="0">
              <a:spcAft>
                <a:spcPct val="0"/>
              </a:spcAft>
              <a:buClrTx/>
              <a:buSzTx/>
              <a:buFontTx/>
              <a:buNone/>
              <a:tabLst/>
              <a:defRPr/>
            </a:pPr>
            <a:endParaRPr lang="en-US" b="1" dirty="0"/>
          </a:p>
          <a:p>
            <a:pPr marL="0" marR="0" indent="0" algn="l" defTabSz="457200" rtl="0" eaLnBrk="0" fontAlgn="base" latinLnBrk="0" hangingPunct="0">
              <a:spcAft>
                <a:spcPct val="0"/>
              </a:spcAft>
              <a:buClrTx/>
              <a:buSzTx/>
              <a:buFontTx/>
              <a:buNone/>
              <a:tabLst/>
              <a:defRPr/>
            </a:pPr>
            <a:r>
              <a:rPr lang="en-US" b="1" dirty="0"/>
              <a:t>Presenter Remarks:</a:t>
            </a:r>
          </a:p>
          <a:p>
            <a:pPr lvl="0"/>
            <a:r>
              <a:rPr lang="en-US" sz="1200" b="0" kern="1200" dirty="0">
                <a:solidFill>
                  <a:schemeClr val="tx1"/>
                </a:solidFill>
                <a:effectLst/>
                <a:latin typeface="Arial" pitchFamily="34" charset="0"/>
                <a:ea typeface="ＭＳ Ｐゴシック" pitchFamily="34" charset="-128"/>
                <a:cs typeface="Arial" pitchFamily="34" charset="0"/>
              </a:rPr>
              <a:t>Choose a material</a:t>
            </a:r>
            <a:r>
              <a:rPr lang="en-US" sz="1200" b="0" kern="1200" baseline="0" dirty="0">
                <a:solidFill>
                  <a:schemeClr val="tx1"/>
                </a:solidFill>
                <a:effectLst/>
                <a:latin typeface="Arial" pitchFamily="34" charset="0"/>
                <a:ea typeface="ＭＳ Ｐゴシック" pitchFamily="34" charset="-128"/>
                <a:cs typeface="Arial" pitchFamily="34" charset="0"/>
              </a:rPr>
              <a:t> to play with.  On my signal, you will have five minutes to play. (</a:t>
            </a:r>
            <a:r>
              <a:rPr lang="en-US" sz="1200" b="0" kern="1200" dirty="0">
                <a:solidFill>
                  <a:schemeClr val="tx1"/>
                </a:solidFill>
                <a:effectLst/>
                <a:latin typeface="Arial" pitchFamily="34" charset="0"/>
                <a:ea typeface="ＭＳ Ｐゴシック" pitchFamily="34" charset="-128"/>
                <a:cs typeface="Arial" pitchFamily="34" charset="0"/>
              </a:rPr>
              <a:t>Give the signal for participants to play for five minutes.)</a:t>
            </a:r>
          </a:p>
          <a:p>
            <a:pPr lvl="0"/>
            <a:endParaRPr lang="en-US" sz="1200" b="1" kern="1200" dirty="0">
              <a:solidFill>
                <a:schemeClr val="tx1"/>
              </a:solidFill>
              <a:effectLst/>
              <a:latin typeface="Arial" pitchFamily="34" charset="0"/>
              <a:ea typeface="ＭＳ Ｐゴシック" pitchFamily="34" charset="-128"/>
              <a:cs typeface="Arial" pitchFamily="34" charset="0"/>
            </a:endParaRPr>
          </a:p>
          <a:p>
            <a:pPr lvl="0"/>
            <a:r>
              <a:rPr lang="en-US" sz="1200" b="0" kern="1200" dirty="0">
                <a:solidFill>
                  <a:schemeClr val="tx1"/>
                </a:solidFill>
                <a:effectLst/>
                <a:latin typeface="Arial" pitchFamily="34" charset="0"/>
                <a:ea typeface="ＭＳ Ｐゴシック" pitchFamily="34" charset="-128"/>
                <a:cs typeface="Arial" pitchFamily="34" charset="0"/>
              </a:rPr>
              <a:t>(After time is up) Please</a:t>
            </a:r>
            <a:r>
              <a:rPr lang="en-US" sz="1200" b="0" kern="1200" baseline="0" dirty="0">
                <a:solidFill>
                  <a:schemeClr val="tx1"/>
                </a:solidFill>
                <a:effectLst/>
                <a:latin typeface="Arial" pitchFamily="34" charset="0"/>
                <a:ea typeface="ＭＳ Ｐゴシック" pitchFamily="34" charset="-128"/>
                <a:cs typeface="Arial" pitchFamily="34" charset="0"/>
              </a:rPr>
              <a:t> t</a:t>
            </a:r>
            <a:r>
              <a:rPr lang="en-US" sz="1200" b="0" kern="1200" dirty="0">
                <a:solidFill>
                  <a:schemeClr val="tx1"/>
                </a:solidFill>
                <a:effectLst/>
                <a:latin typeface="Arial" pitchFamily="34" charset="0"/>
                <a:ea typeface="ＭＳ Ｐゴシック" pitchFamily="34" charset="-128"/>
                <a:cs typeface="Arial" pitchFamily="34" charset="0"/>
              </a:rPr>
              <a:t>ake out </a:t>
            </a:r>
            <a:r>
              <a:rPr lang="en-US" sz="1200" kern="1200" dirty="0">
                <a:solidFill>
                  <a:schemeClr val="tx1"/>
                </a:solidFill>
                <a:effectLst/>
                <a:latin typeface="Arial" pitchFamily="34" charset="0"/>
                <a:ea typeface="ＭＳ Ｐゴシック" pitchFamily="34" charset="-128"/>
                <a:cs typeface="Arial" pitchFamily="34" charset="0"/>
              </a:rPr>
              <a:t>Handout 7: Let’s have some fun with the physical development foundations</a:t>
            </a:r>
            <a:r>
              <a:rPr lang="en-US" sz="1200" kern="1200" baseline="0" dirty="0">
                <a:solidFill>
                  <a:schemeClr val="tx1"/>
                </a:solidFill>
                <a:effectLst/>
                <a:latin typeface="Arial" pitchFamily="34" charset="0"/>
                <a:ea typeface="ＭＳ Ｐゴシック" pitchFamily="34" charset="-128"/>
                <a:cs typeface="Arial" pitchFamily="34" charset="0"/>
              </a:rPr>
              <a:t> and complete the first section about skills and behaviors. (</a:t>
            </a:r>
            <a:r>
              <a:rPr lang="en-US" sz="1200" b="0" kern="1200" dirty="0">
                <a:solidFill>
                  <a:schemeClr val="tx1"/>
                </a:solidFill>
                <a:effectLst/>
                <a:latin typeface="Arial" pitchFamily="34" charset="0"/>
                <a:ea typeface="ＭＳ Ｐゴシック" pitchFamily="34" charset="-128"/>
                <a:cs typeface="Arial" pitchFamily="34" charset="0"/>
              </a:rPr>
              <a:t>Provide groups 3-4 minutes for participants to complete this section.)</a:t>
            </a:r>
          </a:p>
          <a:p>
            <a:pPr lvl="0"/>
            <a:endParaRPr lang="en-US" sz="1200" b="1" kern="1200" dirty="0">
              <a:solidFill>
                <a:schemeClr val="tx1"/>
              </a:solidFill>
              <a:effectLst/>
              <a:latin typeface="Arial" pitchFamily="34" charset="0"/>
              <a:ea typeface="ＭＳ Ｐゴシック" pitchFamily="34" charset="-128"/>
              <a:cs typeface="Arial" pitchFamily="34" charset="0"/>
            </a:endParaRPr>
          </a:p>
          <a:p>
            <a:pPr lvl="0"/>
            <a:r>
              <a:rPr lang="en-US" sz="1200" b="0" kern="1200" dirty="0">
                <a:solidFill>
                  <a:schemeClr val="tx1"/>
                </a:solidFill>
                <a:effectLst/>
                <a:latin typeface="Arial" pitchFamily="34" charset="0"/>
                <a:ea typeface="ＭＳ Ｐゴシック" pitchFamily="34" charset="-128"/>
                <a:cs typeface="Arial" pitchFamily="34" charset="0"/>
              </a:rPr>
              <a:t>(After time is up) Now take out, partner read, and highlight Handout 8: Supporting Children with Disabilities.  </a:t>
            </a:r>
            <a:endParaRPr lang="en-US" sz="1200" b="1" kern="1200" dirty="0">
              <a:solidFill>
                <a:schemeClr val="tx1"/>
              </a:solidFill>
              <a:effectLst/>
              <a:latin typeface="Arial" pitchFamily="34" charset="0"/>
              <a:ea typeface="ＭＳ Ｐゴシック" pitchFamily="34" charset="-128"/>
              <a:cs typeface="Arial" pitchFamily="34" charset="0"/>
            </a:endParaRPr>
          </a:p>
          <a:p>
            <a:pPr lvl="0"/>
            <a:endParaRPr lang="en-US" sz="1200" b="1" kern="1200" dirty="0">
              <a:solidFill>
                <a:schemeClr val="tx1"/>
              </a:solidFill>
              <a:effectLst/>
              <a:latin typeface="Arial" pitchFamily="34" charset="0"/>
              <a:ea typeface="ＭＳ Ｐゴシック" pitchFamily="34" charset="-128"/>
              <a:cs typeface="Arial" pitchFamily="34" charset="0"/>
            </a:endParaRPr>
          </a:p>
          <a:p>
            <a:pPr lvl="0"/>
            <a:r>
              <a:rPr lang="en-US" sz="1200" b="0" kern="1200" dirty="0">
                <a:solidFill>
                  <a:schemeClr val="tx1"/>
                </a:solidFill>
                <a:effectLst/>
                <a:latin typeface="Arial" pitchFamily="34" charset="0"/>
                <a:ea typeface="ＭＳ Ｐゴシック" pitchFamily="34" charset="-128"/>
                <a:cs typeface="Arial" pitchFamily="34" charset="0"/>
              </a:rPr>
              <a:t>(After reading complete) Now complete the second section on Handout 7</a:t>
            </a:r>
            <a:r>
              <a:rPr lang="en-US" sz="1200" b="0" kern="1200" baseline="0" dirty="0">
                <a:solidFill>
                  <a:schemeClr val="tx1"/>
                </a:solidFill>
                <a:effectLst/>
                <a:latin typeface="Arial" pitchFamily="34" charset="0"/>
                <a:ea typeface="ＭＳ Ｐゴシック" pitchFamily="34" charset="-128"/>
                <a:cs typeface="Arial" pitchFamily="34" charset="0"/>
              </a:rPr>
              <a:t> </a:t>
            </a:r>
            <a:r>
              <a:rPr lang="en-US" sz="1200" b="0" kern="1200" dirty="0">
                <a:solidFill>
                  <a:schemeClr val="tx1"/>
                </a:solidFill>
                <a:effectLst/>
                <a:latin typeface="Arial" pitchFamily="34" charset="0"/>
                <a:ea typeface="ＭＳ Ｐゴシック" pitchFamily="34" charset="-128"/>
                <a:cs typeface="Arial" pitchFamily="34" charset="0"/>
              </a:rPr>
              <a:t>about adaptations.</a:t>
            </a:r>
            <a:r>
              <a:rPr lang="en-US" sz="1200" b="1" kern="1200" baseline="0" dirty="0">
                <a:solidFill>
                  <a:schemeClr val="tx1"/>
                </a:solidFill>
                <a:effectLst/>
                <a:latin typeface="Arial" pitchFamily="34" charset="0"/>
                <a:ea typeface="ＭＳ Ｐゴシック" pitchFamily="34" charset="-128"/>
                <a:cs typeface="Arial" pitchFamily="34" charset="0"/>
              </a:rPr>
              <a:t> </a:t>
            </a:r>
            <a:r>
              <a:rPr lang="en-US" sz="1200" b="0" kern="1200" dirty="0">
                <a:solidFill>
                  <a:schemeClr val="tx1"/>
                </a:solidFill>
                <a:effectLst/>
                <a:latin typeface="Arial" pitchFamily="34" charset="0"/>
                <a:ea typeface="ＭＳ Ｐゴシック" pitchFamily="34" charset="-128"/>
                <a:cs typeface="Arial" pitchFamily="34" charset="0"/>
              </a:rPr>
              <a:t>Be sure to consider strategies that would support English learners.</a:t>
            </a:r>
            <a:endParaRPr lang="en-US" sz="1200" b="1" kern="1200" dirty="0">
              <a:solidFill>
                <a:schemeClr val="tx1"/>
              </a:solidFill>
              <a:effectLst/>
              <a:latin typeface="Arial" pitchFamily="34" charset="0"/>
              <a:ea typeface="ＭＳ Ｐゴシック" pitchFamily="34" charset="-128"/>
              <a:cs typeface="Arial" pitchFamily="34" charset="0"/>
            </a:endParaRPr>
          </a:p>
          <a:p>
            <a:pPr lvl="0"/>
            <a:endParaRPr lang="en-US" sz="1200" b="0" kern="1200" dirty="0">
              <a:solidFill>
                <a:schemeClr val="tx1"/>
              </a:solidFill>
              <a:effectLst/>
              <a:latin typeface="Arial" pitchFamily="34" charset="0"/>
              <a:ea typeface="ＭＳ Ｐゴシック" pitchFamily="34" charset="-128"/>
              <a:cs typeface="Arial" pitchFamily="34" charset="0"/>
            </a:endParaRPr>
          </a:p>
          <a:p>
            <a:pPr lvl="0"/>
            <a:r>
              <a:rPr lang="en-US" sz="1200" b="0" kern="1200" dirty="0">
                <a:solidFill>
                  <a:schemeClr val="tx1"/>
                </a:solidFill>
                <a:effectLst/>
                <a:latin typeface="Arial" pitchFamily="34" charset="0"/>
                <a:ea typeface="ＭＳ Ｐゴシック" pitchFamily="34" charset="-128"/>
                <a:cs typeface="Arial" pitchFamily="34" charset="0"/>
              </a:rPr>
              <a:t>(Once handout completed) Find someone who played with different materials and compare answers.</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43</a:t>
            </a:fld>
            <a:endParaRPr lang="en-US"/>
          </a:p>
        </p:txBody>
      </p:sp>
    </p:spTree>
    <p:extLst>
      <p:ext uri="{BB962C8B-B14F-4D97-AF65-F5344CB8AC3E}">
        <p14:creationId xmlns:p14="http://schemas.microsoft.com/office/powerpoint/2010/main" val="1150594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400" b="1" dirty="0"/>
              <a:t>Background</a:t>
            </a:r>
            <a:r>
              <a:rPr lang="en-US" sz="1400" b="1" baseline="0" dirty="0"/>
              <a:t> Information:</a:t>
            </a:r>
            <a:br>
              <a:rPr lang="en-US" sz="1400" baseline="0" dirty="0"/>
            </a:br>
            <a:r>
              <a:rPr lang="en-US" sz="1400" baseline="0" dirty="0"/>
              <a:t>This activity is continuing from the previous slide.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40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400" b="1" baseline="0" dirty="0"/>
              <a:t>Presenter Remarks:</a:t>
            </a:r>
            <a:br>
              <a:rPr lang="en-US" sz="1400" baseline="0" dirty="0"/>
            </a:br>
            <a:r>
              <a:rPr lang="en-US" sz="1400" baseline="0" dirty="0"/>
              <a:t>(Please see previous slide for presenter remarks.)</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44</a:t>
            </a:fld>
            <a:endParaRPr lang="en-US"/>
          </a:p>
        </p:txBody>
      </p:sp>
    </p:spTree>
    <p:extLst>
      <p:ext uri="{BB962C8B-B14F-4D97-AF65-F5344CB8AC3E}">
        <p14:creationId xmlns:p14="http://schemas.microsoft.com/office/powerpoint/2010/main" val="2969704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dirty="0"/>
              <a:t>Presenter Remarks: </a:t>
            </a:r>
          </a:p>
          <a:p>
            <a:pPr marL="0" marR="0" indent="0" algn="l" defTabSz="4572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pitchFamily="34" charset="0"/>
                <a:ea typeface="MS PGothic" panose="020B0600070205080204" pitchFamily="34" charset="-128"/>
                <a:cs typeface="Arial" pitchFamily="34" charset="0"/>
              </a:rPr>
              <a:t>One interaction and strategy identified in the Preschool Curriculum Framework is to, “</a:t>
            </a:r>
            <a:r>
              <a:rPr lang="en-US" sz="1200" b="1" i="0" kern="1200" dirty="0">
                <a:solidFill>
                  <a:schemeClr val="tx1"/>
                </a:solidFill>
                <a:effectLst/>
                <a:latin typeface="Arial" pitchFamily="34" charset="0"/>
                <a:ea typeface="MS PGothic" panose="020B0600070205080204" pitchFamily="34" charset="-128"/>
                <a:cs typeface="Arial" pitchFamily="34" charset="0"/>
              </a:rPr>
              <a:t>Encourage children to write in the art interest area.</a:t>
            </a:r>
            <a:r>
              <a:rPr lang="en-US" sz="1200" b="1" i="1" kern="1200" baseline="0" dirty="0">
                <a:solidFill>
                  <a:schemeClr val="tx1"/>
                </a:solidFill>
                <a:effectLst/>
                <a:latin typeface="Arial" pitchFamily="34" charset="0"/>
                <a:ea typeface="MS PGothic" panose="020B0600070205080204" pitchFamily="34" charset="-128"/>
                <a:cs typeface="Arial" pitchFamily="34" charset="0"/>
              </a:rPr>
              <a:t> </a:t>
            </a:r>
            <a:r>
              <a:rPr lang="en-US" sz="1200" b="0" kern="1200" dirty="0">
                <a:solidFill>
                  <a:schemeClr val="tx1"/>
                </a:solidFill>
                <a:effectLst/>
                <a:latin typeface="Arial" pitchFamily="34" charset="0"/>
                <a:ea typeface="MS PGothic" panose="020B0600070205080204" pitchFamily="34" charset="-128"/>
                <a:cs typeface="Arial" pitchFamily="34" charset="0"/>
              </a:rPr>
              <a:t>Preschool children love</a:t>
            </a:r>
            <a:r>
              <a:rPr lang="en-US" sz="1200" b="0" kern="1200" baseline="0" dirty="0">
                <a:solidFill>
                  <a:schemeClr val="tx1"/>
                </a:solidFill>
                <a:effectLst/>
                <a:latin typeface="Arial" pitchFamily="34" charset="0"/>
                <a:ea typeface="MS PGothic" panose="020B0600070205080204" pitchFamily="34" charset="-128"/>
                <a:cs typeface="Arial" pitchFamily="34" charset="0"/>
              </a:rPr>
              <a:t> </a:t>
            </a:r>
            <a:r>
              <a:rPr lang="en-US" sz="1200" b="0" kern="1200" dirty="0">
                <a:solidFill>
                  <a:schemeClr val="tx1"/>
                </a:solidFill>
                <a:effectLst/>
                <a:latin typeface="Arial" pitchFamily="34" charset="0"/>
                <a:ea typeface="MS PGothic" panose="020B0600070205080204" pitchFamily="34" charset="-128"/>
                <a:cs typeface="Arial" pitchFamily="34" charset="0"/>
              </a:rPr>
              <a:t>to finger paint on a tabletop. Add a few drops of water, as needed, to keep the paint slippery as a child explores. Provide pieces of newsprint to use in making prints of children’s finger-painted marks. Children can also write on slabs of clay</a:t>
            </a:r>
            <a:r>
              <a:rPr lang="en-US" sz="1200" b="0" kern="1200" baseline="0" dirty="0">
                <a:solidFill>
                  <a:schemeClr val="tx1"/>
                </a:solidFill>
                <a:effectLst/>
                <a:latin typeface="Arial" pitchFamily="34" charset="0"/>
                <a:ea typeface="MS PGothic" panose="020B0600070205080204" pitchFamily="34" charset="-128"/>
                <a:cs typeface="Arial" pitchFamily="34" charset="0"/>
              </a:rPr>
              <a:t> </a:t>
            </a:r>
            <a:r>
              <a:rPr lang="en-US" sz="1200" b="0" kern="1200" dirty="0">
                <a:solidFill>
                  <a:schemeClr val="tx1"/>
                </a:solidFill>
                <a:effectLst/>
                <a:latin typeface="Arial" pitchFamily="34" charset="0"/>
                <a:ea typeface="MS PGothic" panose="020B0600070205080204" pitchFamily="34" charset="-128"/>
                <a:cs typeface="Arial" pitchFamily="34" charset="0"/>
              </a:rPr>
              <a:t>using popsicle sticks or wooden tools</a:t>
            </a:r>
            <a:r>
              <a:rPr lang="en-US" sz="1200" b="0" i="1" kern="1200" dirty="0">
                <a:solidFill>
                  <a:schemeClr val="tx1"/>
                </a:solidFill>
                <a:effectLst/>
                <a:latin typeface="Arial" pitchFamily="34" charset="0"/>
                <a:ea typeface="MS PGothic" panose="020B0600070205080204" pitchFamily="34" charset="-128"/>
                <a:cs typeface="Arial" pitchFamily="34" charset="0"/>
              </a:rPr>
              <a:t>” (</a:t>
            </a:r>
            <a:r>
              <a:rPr lang="en-US" sz="1200" b="0" dirty="0">
                <a:solidFill>
                  <a:srgbClr val="000000"/>
                </a:solidFill>
              </a:rPr>
              <a:t>PCF 2010, 163).</a:t>
            </a:r>
          </a:p>
          <a:p>
            <a:pPr>
              <a:spcBef>
                <a:spcPts val="0"/>
              </a:spcBef>
              <a:defRPr/>
            </a:pPr>
            <a:endParaRPr lang="en-US" sz="1200" b="0" kern="1200" dirty="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spcBef>
                <a:spcPts val="0"/>
              </a:spcBef>
              <a:spcAft>
                <a:spcPct val="0"/>
              </a:spcAft>
              <a:buClrTx/>
              <a:buSzTx/>
              <a:buFontTx/>
              <a:buNone/>
              <a:tabLst/>
              <a:defRPr/>
            </a:pPr>
            <a:r>
              <a:rPr lang="en-US" sz="1200" b="0" kern="1200" dirty="0">
                <a:solidFill>
                  <a:schemeClr val="tx1"/>
                </a:solidFill>
                <a:effectLst/>
                <a:latin typeface="Arial" pitchFamily="34" charset="0"/>
                <a:ea typeface="MS PGothic" panose="020B0600070205080204" pitchFamily="34" charset="-128"/>
                <a:cs typeface="Arial" pitchFamily="34" charset="0"/>
              </a:rPr>
              <a:t>Did anyone</a:t>
            </a:r>
            <a:r>
              <a:rPr lang="en-US" sz="1200" b="0" kern="1200" baseline="0" dirty="0">
                <a:solidFill>
                  <a:schemeClr val="tx1"/>
                </a:solidFill>
                <a:effectLst/>
                <a:latin typeface="Arial" pitchFamily="34" charset="0"/>
                <a:ea typeface="MS PGothic" panose="020B0600070205080204" pitchFamily="34" charset="-128"/>
                <a:cs typeface="Arial" pitchFamily="34" charset="0"/>
              </a:rPr>
              <a:t> choose to play with materials that created a similar experience to this? Do you have any other ideas for materials to add to the art interest area? </a:t>
            </a:r>
          </a:p>
          <a:p>
            <a:pPr marL="0" marR="0" indent="0" algn="l" defTabSz="457200" rtl="0" eaLnBrk="0" fontAlgn="base" latinLnBrk="0" hangingPunct="0">
              <a:spcBef>
                <a:spcPts val="0"/>
              </a:spcBef>
              <a:spcAft>
                <a:spcPct val="0"/>
              </a:spcAft>
              <a:buClrTx/>
              <a:buSzTx/>
              <a:buFontTx/>
              <a:buNone/>
              <a:tabLst/>
              <a:defRPr/>
            </a:pPr>
            <a:endParaRPr lang="en-US" sz="1200" b="0" kern="1200" baseline="0" dirty="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sz="1200" b="0" kern="1200" baseline="0" dirty="0">
                <a:solidFill>
                  <a:schemeClr val="tx1"/>
                </a:solidFill>
                <a:effectLst/>
                <a:latin typeface="Arial" pitchFamily="34" charset="0"/>
                <a:ea typeface="MS PGothic" panose="020B0600070205080204" pitchFamily="34" charset="-128"/>
                <a:cs typeface="Arial" pitchFamily="34" charset="0"/>
              </a:rPr>
              <a:t>Take out </a:t>
            </a:r>
            <a:r>
              <a:rPr lang="en-US" sz="1200" kern="1200" dirty="0">
                <a:solidFill>
                  <a:schemeClr val="tx1"/>
                </a:solidFill>
                <a:effectLst/>
                <a:latin typeface="Arial" pitchFamily="34" charset="0"/>
                <a:ea typeface="ＭＳ Ｐゴシック" pitchFamily="34" charset="-128"/>
                <a:cs typeface="Arial" pitchFamily="34" charset="0"/>
              </a:rPr>
              <a:t>Handout 6: ELD Writing Strategies and glance at the strategies. </a:t>
            </a:r>
            <a:r>
              <a:rPr lang="en-US" sz="1200" b="0" kern="1200" baseline="0" dirty="0">
                <a:solidFill>
                  <a:schemeClr val="tx1"/>
                </a:solidFill>
                <a:effectLst/>
                <a:latin typeface="Arial" pitchFamily="34" charset="0"/>
                <a:ea typeface="MS PGothic" panose="020B0600070205080204" pitchFamily="34" charset="-128"/>
                <a:cs typeface="Arial" pitchFamily="34" charset="0"/>
              </a:rPr>
              <a:t>Circle any strategies that you would like to remember. </a:t>
            </a:r>
          </a:p>
          <a:p>
            <a:pPr marL="0" marR="0" indent="0" algn="l" defTabSz="457200" rtl="0" eaLnBrk="0" fontAlgn="base" latinLnBrk="0" hangingPunct="0">
              <a:lnSpc>
                <a:spcPct val="100000"/>
              </a:lnSpc>
              <a:spcBef>
                <a:spcPts val="0"/>
              </a:spcBef>
              <a:spcAft>
                <a:spcPct val="0"/>
              </a:spcAft>
              <a:buClrTx/>
              <a:buSzTx/>
              <a:buFontTx/>
              <a:buNone/>
              <a:tabLst/>
              <a:defRPr/>
            </a:pPr>
            <a:endParaRPr lang="en-US" dirty="0"/>
          </a:p>
          <a:p>
            <a:r>
              <a:rPr lang="en-US" dirty="0"/>
              <a:t>For more ideas about integrated learning experiences</a:t>
            </a:r>
            <a:r>
              <a:rPr lang="en-US" baseline="0" dirty="0"/>
              <a:t> you may read pages 32-36 in the TK Implementation Guide.</a:t>
            </a: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45</a:t>
            </a:fld>
            <a:endParaRPr lang="en-US"/>
          </a:p>
        </p:txBody>
      </p:sp>
    </p:spTree>
    <p:extLst>
      <p:ext uri="{BB962C8B-B14F-4D97-AF65-F5344CB8AC3E}">
        <p14:creationId xmlns:p14="http://schemas.microsoft.com/office/powerpoint/2010/main" val="2300701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ts val="0"/>
              </a:spcBef>
              <a:spcAft>
                <a:spcPct val="0"/>
              </a:spcAft>
              <a:buClrTx/>
              <a:buSzTx/>
              <a:buFontTx/>
              <a:buNone/>
              <a:tabLst/>
              <a:defRPr/>
            </a:pPr>
            <a:endParaRPr lang="en-US" b="1" dirty="0"/>
          </a:p>
          <a:p>
            <a:pPr marL="0" marR="0" indent="0" algn="l" defTabSz="457200" rtl="0" eaLnBrk="0" fontAlgn="base" latinLnBrk="0" hangingPunct="0">
              <a:lnSpc>
                <a:spcPct val="100000"/>
              </a:lnSpc>
              <a:spcBef>
                <a:spcPts val="0"/>
              </a:spcBef>
              <a:spcAft>
                <a:spcPct val="0"/>
              </a:spcAft>
              <a:buClrTx/>
              <a:buSzTx/>
              <a:buFontTx/>
              <a:buNone/>
              <a:tabLst/>
              <a:defRPr/>
            </a:pPr>
            <a:r>
              <a:rPr lang="en-US" b="1" dirty="0"/>
              <a:t>Activity 5  </a:t>
            </a:r>
            <a:r>
              <a:rPr lang="en-US" sz="1200" kern="1200" dirty="0">
                <a:solidFill>
                  <a:schemeClr val="tx1"/>
                </a:solidFill>
                <a:effectLst/>
                <a:latin typeface="Arial" pitchFamily="34" charset="0"/>
                <a:ea typeface="ＭＳ Ｐゴシック" pitchFamily="34" charset="-128"/>
                <a:cs typeface="Arial" pitchFamily="34" charset="0"/>
              </a:rPr>
              <a:t>Planned Learning Opportunities</a:t>
            </a:r>
            <a:r>
              <a:rPr lang="en-US" dirty="0">
                <a:effectLst/>
              </a:rPr>
              <a:t> </a:t>
            </a:r>
          </a:p>
          <a:p>
            <a:pPr marL="0" marR="0" indent="0" algn="l" defTabSz="457200" rtl="0" eaLnBrk="0" fontAlgn="base" latinLnBrk="0" hangingPunct="0">
              <a:lnSpc>
                <a:spcPct val="100000"/>
              </a:lnSpc>
              <a:spcBef>
                <a:spcPts val="0"/>
              </a:spcBef>
              <a:spcAft>
                <a:spcPct val="0"/>
              </a:spcAft>
              <a:buClrTx/>
              <a:buSzTx/>
              <a:buFontTx/>
              <a:buNone/>
              <a:tabLst/>
              <a:defRPr/>
            </a:pPr>
            <a:endParaRPr lang="en-US" b="1" dirty="0">
              <a:effectLst/>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sz="1200" b="1" kern="1200" cap="all" dirty="0">
                <a:solidFill>
                  <a:schemeClr val="tx1"/>
                </a:solidFill>
                <a:effectLst/>
                <a:latin typeface="Arial" pitchFamily="34" charset="0"/>
                <a:ea typeface="ＭＳ Ｐゴシック" pitchFamily="34" charset="-128"/>
                <a:cs typeface="Arial" pitchFamily="34" charset="0"/>
              </a:rPr>
              <a:t>intent: </a:t>
            </a:r>
            <a:r>
              <a:rPr lang="en-US" sz="1200" kern="1200" dirty="0">
                <a:solidFill>
                  <a:schemeClr val="tx1"/>
                </a:solidFill>
                <a:effectLst/>
                <a:latin typeface="Arial" pitchFamily="34" charset="0"/>
                <a:ea typeface="ＭＳ Ｐゴシック" pitchFamily="34" charset="-128"/>
                <a:cs typeface="Arial" pitchFamily="34" charset="0"/>
              </a:rPr>
              <a:t>Create a web for a large group of children</a:t>
            </a:r>
            <a:r>
              <a:rPr lang="en-US" dirty="0">
                <a:effectLst/>
              </a:rPr>
              <a:t> </a:t>
            </a:r>
          </a:p>
          <a:p>
            <a:pPr marL="0" marR="0" indent="0" algn="l" defTabSz="457200" rtl="0" eaLnBrk="0" fontAlgn="base" latinLnBrk="0" hangingPunct="0">
              <a:lnSpc>
                <a:spcPct val="100000"/>
              </a:lnSpc>
              <a:spcBef>
                <a:spcPts val="0"/>
              </a:spcBef>
              <a:spcAft>
                <a:spcPct val="0"/>
              </a:spcAft>
              <a:buClrTx/>
              <a:buSzTx/>
              <a:buFontTx/>
              <a:buNone/>
              <a:tabLst/>
              <a:defRPr/>
            </a:pPr>
            <a:endParaRPr lang="en-US" b="1" dirty="0">
              <a:effectLst/>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b="1" dirty="0"/>
              <a:t>Presenter Remarks: </a:t>
            </a:r>
          </a:p>
          <a:p>
            <a:pPr>
              <a:spcBef>
                <a:spcPts val="0"/>
              </a:spcBef>
            </a:pPr>
            <a:r>
              <a:rPr lang="en-US" dirty="0"/>
              <a:t>Find your assigned section;</a:t>
            </a:r>
            <a:r>
              <a:rPr lang="en-US" baseline="0" dirty="0"/>
              <a:t> </a:t>
            </a:r>
            <a:r>
              <a:rPr lang="en-US" dirty="0"/>
              <a:t>hold up a highlighter once you have found it.</a:t>
            </a:r>
          </a:p>
          <a:p>
            <a:pPr>
              <a:spcBef>
                <a:spcPts val="0"/>
              </a:spcBef>
            </a:pPr>
            <a:endParaRPr lang="en-US" b="1" dirty="0">
              <a:latin typeface="Arial" charset="0"/>
              <a:ea typeface="ＭＳ Ｐゴシック" charset="0"/>
              <a:cs typeface="ＭＳ Ｐゴシック" charset="0"/>
            </a:endParaRPr>
          </a:p>
          <a:p>
            <a:pPr marL="0" indent="0">
              <a:spcBef>
                <a:spcPts val="0"/>
              </a:spcBef>
              <a:buFont typeface="Arial" panose="020B0604020202020204" pitchFamily="34" charset="0"/>
              <a:buNone/>
            </a:pPr>
            <a:r>
              <a:rPr lang="en-US" baseline="0" dirty="0"/>
              <a:t>Count off in your groups. Each person in the group will read one of the paragraphs below the bolded text. Person #1 takes the first bolded text, Person #2 takes the second bolded text, and so on. If there are more sections then group members, restart at Person #1 and go around the table again until all sections have been read. (Model how do this with the Table 1 group—Guiding Principles LLD pp. 100-103.)</a:t>
            </a:r>
          </a:p>
          <a:p>
            <a:pPr>
              <a:spcBef>
                <a:spcPts val="0"/>
              </a:spcBef>
            </a:pPr>
            <a:endParaRPr lang="en-US" b="0" baseline="0" dirty="0"/>
          </a:p>
          <a:p>
            <a:pPr>
              <a:spcBef>
                <a:spcPts val="0"/>
              </a:spcBef>
            </a:pPr>
            <a:r>
              <a:rPr lang="en-US" b="1" dirty="0"/>
              <a:t>Extra Notes:</a:t>
            </a:r>
          </a:p>
          <a:p>
            <a:pPr>
              <a:spcBef>
                <a:spcPts val="0"/>
              </a:spcBef>
            </a:pPr>
            <a:r>
              <a:rPr lang="en-US" b="0" baseline="0" dirty="0"/>
              <a:t>Check for understanding before giving the next direction, t</a:t>
            </a:r>
            <a:r>
              <a:rPr lang="en-US" baseline="0" dirty="0"/>
              <a:t>hen go to the next slide.</a:t>
            </a:r>
          </a:p>
          <a:p>
            <a:pPr>
              <a:spcBef>
                <a:spcPts val="0"/>
              </a:spcBef>
            </a:pPr>
            <a:r>
              <a:rPr lang="en-US" baseline="0" dirty="0"/>
              <a:t>For example you might say “point to the paragraph you are responsible for reading” and look around the room to make sure everyone is pointing to a paragraph. </a:t>
            </a: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46</a:t>
            </a:fld>
            <a:endParaRPr lang="en-US"/>
          </a:p>
        </p:txBody>
      </p:sp>
    </p:spTree>
    <p:extLst>
      <p:ext uri="{BB962C8B-B14F-4D97-AF65-F5344CB8AC3E}">
        <p14:creationId xmlns:p14="http://schemas.microsoft.com/office/powerpoint/2010/main" val="2983678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dirty="0"/>
              <a:t>Activity 5 </a:t>
            </a:r>
            <a:r>
              <a:rPr lang="en-US" sz="1200" kern="1200" dirty="0">
                <a:solidFill>
                  <a:schemeClr val="tx1"/>
                </a:solidFill>
                <a:effectLst/>
                <a:latin typeface="Arial" pitchFamily="34" charset="0"/>
                <a:ea typeface="ＭＳ Ｐゴシック" pitchFamily="34" charset="-128"/>
                <a:cs typeface="Arial" pitchFamily="34" charset="0"/>
              </a:rPr>
              <a:t>Planned Learning Opportunities</a:t>
            </a:r>
            <a:r>
              <a:rPr lang="en-US" dirty="0">
                <a:effectLst/>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dirty="0"/>
              <a:t>Background</a:t>
            </a:r>
            <a:r>
              <a:rPr lang="en-US" sz="1200" b="1" baseline="0" dirty="0"/>
              <a:t> Information:</a:t>
            </a:r>
            <a:br>
              <a:rPr lang="en-US" sz="1200" baseline="0" dirty="0"/>
            </a:br>
            <a:r>
              <a:rPr lang="en-US" sz="1200" baseline="0" dirty="0"/>
              <a:t>This activity is continuing from the previous slide.  </a:t>
            </a:r>
          </a:p>
          <a:p>
            <a:endParaRPr lang="en-US" b="1" baseline="0" dirty="0"/>
          </a:p>
          <a:p>
            <a:r>
              <a:rPr lang="en-US" b="1" baseline="0" dirty="0"/>
              <a:t>Presenter Remarks: </a:t>
            </a:r>
          </a:p>
          <a:p>
            <a:pPr marL="0" marR="0" indent="0" algn="l" defTabSz="457200" rtl="0" eaLnBrk="0" fontAlgn="base" latinLnBrk="0" hangingPunct="0">
              <a:lnSpc>
                <a:spcPct val="100000"/>
              </a:lnSpc>
              <a:spcBef>
                <a:spcPts val="0"/>
              </a:spcBef>
              <a:spcAft>
                <a:spcPct val="0"/>
              </a:spcAft>
              <a:buClrTx/>
              <a:buSzTx/>
              <a:buFontTx/>
              <a:buNone/>
              <a:tabLst/>
              <a:defRPr/>
            </a:pPr>
            <a:r>
              <a:rPr lang="en-US" baseline="0" dirty="0"/>
              <a:t>As you read, take notes </a:t>
            </a:r>
            <a:r>
              <a:rPr lang="en-US" sz="1200" kern="1200" dirty="0">
                <a:solidFill>
                  <a:schemeClr val="tx1"/>
                </a:solidFill>
                <a:effectLst/>
                <a:latin typeface="Arial" pitchFamily="34" charset="0"/>
                <a:ea typeface="ＭＳ Ｐゴシック" pitchFamily="34" charset="-128"/>
                <a:cs typeface="Arial" pitchFamily="34" charset="0"/>
              </a:rPr>
              <a:t>Handout 9: Planned Learning Opportunities Writing Web.</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baseline="0" dirty="0"/>
              <a:t>Walk through </a:t>
            </a:r>
            <a:r>
              <a:rPr lang="en-US" b="0" baseline="0" dirty="0"/>
              <a:t>Handout 9 </a:t>
            </a:r>
            <a:r>
              <a:rPr lang="en-US" baseline="0" dirty="0"/>
              <a:t>and provide an example from the framework.  So on page _______ it says ______________.</a:t>
            </a:r>
            <a:r>
              <a:rPr lang="en-US" dirty="0"/>
              <a:t> S</a:t>
            </a:r>
            <a:r>
              <a:rPr lang="en-US" baseline="0" dirty="0"/>
              <a:t>o on my handout I would write________  in the ________box.)</a:t>
            </a:r>
          </a:p>
          <a:p>
            <a:endParaRPr lang="en-US" baseline="0" dirty="0"/>
          </a:p>
          <a:p>
            <a:r>
              <a:rPr lang="en-US" baseline="0" dirty="0"/>
              <a:t>You may have blank boxes and that is okay; later we are going to take the webs and create a big web from all of your ideas.</a:t>
            </a:r>
          </a:p>
          <a:p>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When finished, partner </a:t>
            </a:r>
            <a:r>
              <a:rPr lang="en-US" baseline="0" dirty="0"/>
              <a:t>with</a:t>
            </a:r>
            <a:r>
              <a:rPr lang="en-US" dirty="0"/>
              <a:t> your elbow partner to discuss the following related questions: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What would you do to support your ELD children?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Would it be different?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Is there something you would add to your web? If</a:t>
            </a:r>
            <a:r>
              <a:rPr lang="en-US" baseline="0" dirty="0"/>
              <a:t> yes, write it down.</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47</a:t>
            </a:fld>
            <a:endParaRPr lang="en-US"/>
          </a:p>
        </p:txBody>
      </p:sp>
    </p:spTree>
    <p:extLst>
      <p:ext uri="{BB962C8B-B14F-4D97-AF65-F5344CB8AC3E}">
        <p14:creationId xmlns:p14="http://schemas.microsoft.com/office/powerpoint/2010/main" val="4013147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baseline="0" dirty="0"/>
              <a:t>Presenter Remarks: </a:t>
            </a:r>
          </a:p>
          <a:p>
            <a:pPr>
              <a:spcBef>
                <a:spcPts val="0"/>
              </a:spcBef>
            </a:pPr>
            <a:r>
              <a:rPr lang="en-US" sz="1200" b="0" kern="1200" dirty="0">
                <a:solidFill>
                  <a:schemeClr val="tx1"/>
                </a:solidFill>
                <a:effectLst/>
                <a:latin typeface="Arial" pitchFamily="34" charset="0"/>
                <a:ea typeface="MS PGothic" panose="020B0600070205080204" pitchFamily="34" charset="-128"/>
                <a:cs typeface="Arial" pitchFamily="34" charset="0"/>
              </a:rPr>
              <a:t>Look at the web you just created. Do you have any ideas </a:t>
            </a:r>
            <a:r>
              <a:rPr lang="en-US" sz="1200" b="0" kern="1200" baseline="0" dirty="0">
                <a:solidFill>
                  <a:schemeClr val="tx1"/>
                </a:solidFill>
                <a:effectLst/>
                <a:latin typeface="Arial" pitchFamily="34" charset="0"/>
                <a:ea typeface="MS PGothic" panose="020B0600070205080204" pitchFamily="34" charset="-128"/>
                <a:cs typeface="Arial" pitchFamily="34" charset="0"/>
              </a:rPr>
              <a:t>that might</a:t>
            </a:r>
            <a:r>
              <a:rPr lang="en-US" sz="1200" b="0" kern="1200" dirty="0">
                <a:solidFill>
                  <a:schemeClr val="tx1"/>
                </a:solidFill>
                <a:effectLst/>
                <a:latin typeface="Arial" pitchFamily="34" charset="0"/>
                <a:ea typeface="MS PGothic" panose="020B0600070205080204" pitchFamily="34" charset="-128"/>
                <a:cs typeface="Arial" pitchFamily="34" charset="0"/>
              </a:rPr>
              <a:t> build on the existing strengths of your children?</a:t>
            </a:r>
            <a:r>
              <a:rPr lang="en-US" sz="1200" b="1" kern="1200" dirty="0">
                <a:solidFill>
                  <a:schemeClr val="tx1"/>
                </a:solidFill>
                <a:effectLst/>
                <a:latin typeface="Arial" pitchFamily="34" charset="0"/>
                <a:ea typeface="MS PGothic" panose="020B0600070205080204" pitchFamily="34" charset="-128"/>
                <a:cs typeface="Arial" pitchFamily="34" charset="0"/>
              </a:rPr>
              <a:t> </a:t>
            </a:r>
          </a:p>
          <a:p>
            <a:pPr>
              <a:spcBef>
                <a:spcPts val="0"/>
              </a:spcBef>
            </a:pPr>
            <a:endParaRPr lang="en-US" sz="1200" b="1"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b="0" kern="1200" dirty="0">
                <a:solidFill>
                  <a:schemeClr val="tx1"/>
                </a:solidFill>
                <a:effectLst/>
                <a:latin typeface="Arial" pitchFamily="34" charset="0"/>
                <a:ea typeface="MS PGothic" panose="020B0600070205080204" pitchFamily="34" charset="-128"/>
                <a:cs typeface="Arial" pitchFamily="34" charset="0"/>
              </a:rPr>
              <a:t>All children have areas of development where they show strength and perhaps an unusual amount of background knowledge. For example, a young girl from Korea might display well-developed physical agility and interest in the performing arts. For this child who is learning English, opportunities to “move like the wind,” “run like a river,” or be “silent as a cat” may help her learn new English vocabulary while demonstrating her own unique talents. </a:t>
            </a:r>
          </a:p>
          <a:p>
            <a:pPr marL="0" marR="0" indent="0" algn="l" defTabSz="457200" rtl="0" eaLnBrk="0" fontAlgn="base" latinLnBrk="0" hangingPunct="0">
              <a:lnSpc>
                <a:spcPct val="100000"/>
              </a:lnSpc>
              <a:spcBef>
                <a:spcPts val="0"/>
              </a:spcBef>
              <a:spcAft>
                <a:spcPct val="0"/>
              </a:spcAft>
              <a:buClrTx/>
              <a:buSzTx/>
              <a:buFontTx/>
              <a:buNone/>
              <a:tabLst/>
              <a:defRPr/>
            </a:pPr>
            <a:endParaRPr lang="en-US" sz="1200" b="0" kern="1200" baseline="0" dirty="0">
              <a:solidFill>
                <a:schemeClr val="tx1"/>
              </a:solidFill>
              <a:effectLst/>
              <a:latin typeface="Arial" pitchFamily="34" charset="0"/>
              <a:ea typeface="ＭＳ Ｐゴシック" pitchFamily="34" charset="-128"/>
              <a:cs typeface="Arial" pitchFamily="34"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sz="1200" b="0" kern="1200" baseline="0" dirty="0">
                <a:solidFill>
                  <a:schemeClr val="tx1"/>
                </a:solidFill>
                <a:effectLst/>
                <a:latin typeface="Arial" pitchFamily="34" charset="0"/>
                <a:ea typeface="MS PGothic" panose="020B0600070205080204" pitchFamily="34" charset="-128"/>
                <a:cs typeface="Arial" pitchFamily="34" charset="0"/>
              </a:rPr>
              <a:t>We must always recognize that all children have strengths. And we must help to fight stereotypes. The research indicates some important information to remember </a:t>
            </a:r>
            <a:r>
              <a:rPr lang="en-US" sz="1200" kern="1200" dirty="0">
                <a:solidFill>
                  <a:schemeClr val="tx1"/>
                </a:solidFill>
                <a:effectLst/>
                <a:latin typeface="Arial" pitchFamily="34" charset="0"/>
                <a:ea typeface="MS PGothic" panose="020B0600070205080204" pitchFamily="34" charset="-128"/>
                <a:cs typeface="Arial" pitchFamily="34" charset="0"/>
              </a:rPr>
              <a:t>(</a:t>
            </a:r>
            <a:r>
              <a:rPr lang="en-US" sz="1200" kern="1200" dirty="0">
                <a:solidFill>
                  <a:schemeClr val="tx1"/>
                </a:solidFill>
                <a:effectLst/>
                <a:latin typeface="Arial" pitchFamily="34" charset="0"/>
                <a:ea typeface="ＭＳ Ｐゴシック" pitchFamily="34" charset="-128"/>
                <a:cs typeface="Arial" pitchFamily="34" charset="0"/>
              </a:rPr>
              <a:t>DLL Overview Papers 2013, </a:t>
            </a:r>
            <a:r>
              <a:rPr lang="en-US" dirty="0"/>
              <a:t>210)</a:t>
            </a:r>
            <a:r>
              <a:rPr lang="en-US" sz="1200" b="0" kern="1200" baseline="0" dirty="0">
                <a:solidFill>
                  <a:schemeClr val="tx1"/>
                </a:solidFill>
                <a:effectLst/>
                <a:latin typeface="Arial" pitchFamily="34" charset="0"/>
                <a:ea typeface="MS PGothic" panose="020B0600070205080204" pitchFamily="34" charset="-128"/>
                <a:cs typeface="Arial" pitchFamily="34" charset="0"/>
              </a:rPr>
              <a:t>: </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dirty="0"/>
              <a:t>Use of the home language in intervention does not slow the acquisition of the second language. </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dirty="0"/>
              <a:t>Children with language disorders can apply their home language skills when learning a second language; in many cases, this results in a greater rate of English development. </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dirty="0"/>
              <a:t>Children with a range of special needs, including autism spectrum disorders (ASDs) or intellectual disabilities and deaf children with cochlear implants (CIs), can learn more than one language. </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dirty="0"/>
              <a:t>Children whose first language is not stimulated are likely to experience limited potential for growth of the home language. Overall, current research provides support for home language maintenance and bilingual development of young children with special needs.</a:t>
            </a:r>
            <a:endParaRPr lang="en-US" sz="1200" b="0" kern="1200" baseline="0" dirty="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baseline="0" dirty="0"/>
              <a:t>What are your thoughts about what these pictures represents in terms of building on children’s strengths?</a:t>
            </a:r>
          </a:p>
          <a:p>
            <a:pPr>
              <a:spcBef>
                <a:spcPts val="0"/>
              </a:spcBef>
            </a:pPr>
            <a:endParaRPr lang="en-US" baseline="0" dirty="0"/>
          </a:p>
          <a:p>
            <a:pPr>
              <a:spcBef>
                <a:spcPts val="0"/>
              </a:spcBef>
            </a:pPr>
            <a:r>
              <a:rPr lang="en-US" baseline="0" dirty="0"/>
              <a:t>Potential answers: </a:t>
            </a:r>
          </a:p>
          <a:p>
            <a:pPr marL="171450" indent="-171450">
              <a:spcBef>
                <a:spcPts val="0"/>
              </a:spcBef>
              <a:buFont typeface="Arial" panose="020B0604020202020204" pitchFamily="34" charset="0"/>
              <a:buChar char="•"/>
            </a:pPr>
            <a:r>
              <a:rPr lang="en-US" baseline="0" dirty="0"/>
              <a:t>When the teacher writes what the child dictates the child’s knowledge and ideas are honored.</a:t>
            </a:r>
          </a:p>
          <a:p>
            <a:pPr marL="171450" indent="-171450">
              <a:spcBef>
                <a:spcPts val="0"/>
              </a:spcBef>
              <a:buFont typeface="Arial" panose="020B0604020202020204" pitchFamily="34" charset="0"/>
              <a:buChar char="•"/>
            </a:pPr>
            <a:r>
              <a:rPr lang="en-US" baseline="0" dirty="0"/>
              <a:t>It appears the children drew and dictated their own stories, this allows the child to choose to write about a personal experience which builds on strengths.</a:t>
            </a:r>
          </a:p>
          <a:p>
            <a:pPr marL="171450" indent="-171450">
              <a:spcBef>
                <a:spcPts val="0"/>
              </a:spcBef>
              <a:buFont typeface="Arial" panose="020B0604020202020204" pitchFamily="34" charset="0"/>
              <a:buChar char="•"/>
            </a:pPr>
            <a:r>
              <a:rPr lang="en-US" baseline="0" dirty="0"/>
              <a:t>The pictures show art connected to writing; if the child is strong in art, this is one way to build off strengths and incorporate writing.</a:t>
            </a: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48</a:t>
            </a:fld>
            <a:endParaRPr lang="en-US"/>
          </a:p>
        </p:txBody>
      </p:sp>
    </p:spTree>
    <p:extLst>
      <p:ext uri="{BB962C8B-B14F-4D97-AF65-F5344CB8AC3E}">
        <p14:creationId xmlns:p14="http://schemas.microsoft.com/office/powerpoint/2010/main" val="1756895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baseline="0" dirty="0"/>
              <a:t>Presenter Remarks: </a:t>
            </a:r>
          </a:p>
          <a:p>
            <a:pPr marL="0" marR="0" indent="0" algn="l" defTabSz="457200" rtl="0" eaLnBrk="0" fontAlgn="base" latinLnBrk="0" hangingPunct="0">
              <a:lnSpc>
                <a:spcPct val="100000"/>
              </a:lnSpc>
              <a:spcBef>
                <a:spcPts val="0"/>
              </a:spcBef>
              <a:spcAft>
                <a:spcPct val="0"/>
              </a:spcAft>
              <a:buClrTx/>
              <a:buSzTx/>
              <a:buFontTx/>
              <a:buNone/>
              <a:tabLst/>
              <a:defRPr/>
            </a:pPr>
            <a:r>
              <a:rPr lang="en-US" dirty="0"/>
              <a:t>Two additional strategies to consider when planning</a:t>
            </a:r>
            <a:r>
              <a:rPr lang="en-US" baseline="0" dirty="0"/>
              <a:t> to support writing in English-language </a:t>
            </a:r>
            <a:r>
              <a:rPr lang="en-US" dirty="0"/>
              <a:t>d</a:t>
            </a:r>
            <a:r>
              <a:rPr lang="en-US" baseline="0" dirty="0"/>
              <a:t>evelopment are </a:t>
            </a:r>
            <a:r>
              <a:rPr lang="en-US" dirty="0">
                <a:solidFill>
                  <a:srgbClr val="000000"/>
                </a:solidFill>
              </a:rPr>
              <a:t>(PCF 2010, 221)</a:t>
            </a:r>
            <a:r>
              <a:rPr lang="en-US" baseline="0" dirty="0"/>
              <a:t>: </a:t>
            </a:r>
          </a:p>
          <a:p>
            <a:pPr marL="171450" indent="-171450">
              <a:buFont typeface="Arial"/>
              <a:buChar char="•"/>
            </a:pPr>
            <a:r>
              <a:rPr lang="en-US" sz="1200" b="0" dirty="0">
                <a:solidFill>
                  <a:srgbClr val="000000"/>
                </a:solidFill>
              </a:rPr>
              <a:t>Focus writing activities on literature. </a:t>
            </a:r>
          </a:p>
          <a:p>
            <a:pPr marL="171450" indent="-171450">
              <a:buFont typeface="Arial"/>
              <a:buChar char="•"/>
            </a:pPr>
            <a:r>
              <a:rPr lang="en-US" sz="1200" b="0" dirty="0">
                <a:solidFill>
                  <a:srgbClr val="000000"/>
                </a:solidFill>
              </a:rPr>
              <a:t>Have children dictate their own short stories. </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sz="1200" b="0" dirty="0">
                <a:solidFill>
                  <a:srgbClr val="000000"/>
                </a:solidFill>
              </a:rPr>
              <a:t>Look for opportunities for adult- and peer-mediated conversation about writing by using the child’s home language to initiate this discussion. </a:t>
            </a:r>
            <a:r>
              <a:rPr lang="en-US" sz="1600" b="0" dirty="0">
                <a:solidFill>
                  <a:srgbClr val="000000"/>
                </a:solidFill>
              </a:rPr>
              <a:t> </a:t>
            </a:r>
          </a:p>
          <a:p>
            <a:pPr marL="0" indent="0">
              <a:buNone/>
            </a:pPr>
            <a:endParaRPr lang="en-US" dirty="0">
              <a:solidFill>
                <a:srgbClr val="000000"/>
              </a:solidFill>
            </a:endParaRPr>
          </a:p>
          <a:p>
            <a:r>
              <a:rPr lang="en-US" dirty="0">
                <a:solidFill>
                  <a:srgbClr val="000000"/>
                </a:solidFill>
              </a:rPr>
              <a:t>Take a look at </a:t>
            </a:r>
            <a:r>
              <a:rPr lang="en-US" sz="1200" kern="1200" dirty="0">
                <a:solidFill>
                  <a:schemeClr val="tx1"/>
                </a:solidFill>
                <a:effectLst/>
                <a:latin typeface="Arial" pitchFamily="34" charset="0"/>
                <a:ea typeface="ＭＳ Ｐゴシック" pitchFamily="34" charset="-128"/>
                <a:cs typeface="Arial" pitchFamily="34" charset="0"/>
              </a:rPr>
              <a:t>Handout 5: LLD Writing Strategies and Handout 6: ELD Writing Strategies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dirty="0">
                <a:solidFill>
                  <a:srgbClr val="000000"/>
                </a:solidFill>
              </a:rPr>
              <a:t>and circle any other strategies that we have talked about today that you wish to remember.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49</a:t>
            </a:fld>
            <a:endParaRPr lang="en-US"/>
          </a:p>
        </p:txBody>
      </p:sp>
    </p:spTree>
    <p:extLst>
      <p:ext uri="{BB962C8B-B14F-4D97-AF65-F5344CB8AC3E}">
        <p14:creationId xmlns:p14="http://schemas.microsoft.com/office/powerpoint/2010/main" val="348637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1" dirty="0"/>
              <a:t>Presenter Remarks: </a:t>
            </a:r>
          </a:p>
          <a:p>
            <a:pPr marL="0" indent="0">
              <a:buNone/>
            </a:pPr>
            <a:r>
              <a:rPr lang="en-US" baseline="0" dirty="0"/>
              <a:t>To accomplish the outcomes we just read we will be toggling back and forth between the LLD and ELD foundations.</a:t>
            </a:r>
          </a:p>
          <a:p>
            <a:pPr marL="0" indent="0">
              <a:buNone/>
            </a:pPr>
            <a:endParaRPr lang="en-US" dirty="0"/>
          </a:p>
          <a:p>
            <a:pPr marL="0" indent="0">
              <a:buNone/>
            </a:pPr>
            <a:r>
              <a:rPr lang="en-US" dirty="0"/>
              <a:t>“[For all children]</a:t>
            </a:r>
            <a:r>
              <a:rPr lang="en-US" baseline="0" dirty="0"/>
              <a:t>, w</a:t>
            </a:r>
            <a:r>
              <a:rPr lang="en-US" dirty="0"/>
              <a:t>riting is a process of active discovery about a language’s symbol system as visually represented” </a:t>
            </a:r>
            <a:r>
              <a:rPr lang="en-US" i="0" dirty="0"/>
              <a:t>(PCF 2010, 219).</a:t>
            </a:r>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a:t>
            </a:fld>
            <a:endParaRPr lang="en-US"/>
          </a:p>
        </p:txBody>
      </p:sp>
    </p:spTree>
    <p:extLst>
      <p:ext uri="{BB962C8B-B14F-4D97-AF65-F5344CB8AC3E}">
        <p14:creationId xmlns:p14="http://schemas.microsoft.com/office/powerpoint/2010/main" val="955163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S PGothic" panose="020B0600070205080204" pitchFamily="34" charset="-128"/>
                <a:cs typeface="Arial" pitchFamily="34" charset="0"/>
              </a:rPr>
              <a:t>Revisit Activity</a:t>
            </a:r>
            <a:r>
              <a:rPr lang="en-US" sz="1200" kern="1200" baseline="0" dirty="0">
                <a:solidFill>
                  <a:schemeClr val="tx1"/>
                </a:solidFill>
                <a:effectLst/>
                <a:latin typeface="Arial" pitchFamily="34" charset="0"/>
                <a:ea typeface="MS PGothic" panose="020B0600070205080204" pitchFamily="34" charset="-128"/>
                <a:cs typeface="Arial" pitchFamily="34" charset="0"/>
              </a:rPr>
              <a:t> 5: </a:t>
            </a:r>
            <a:r>
              <a:rPr lang="en-US" sz="1200" kern="1200" dirty="0">
                <a:solidFill>
                  <a:schemeClr val="tx1"/>
                </a:solidFill>
                <a:effectLst/>
                <a:latin typeface="Arial" pitchFamily="34" charset="0"/>
                <a:ea typeface="ＭＳ Ｐゴシック" pitchFamily="34" charset="-128"/>
                <a:cs typeface="Arial" pitchFamily="34" charset="0"/>
              </a:rPr>
              <a:t>Webbing Planned Learning Opportunities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34" charset="0"/>
              <a:ea typeface="ＭＳ Ｐゴシック"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effectLst/>
                <a:latin typeface="Arial" pitchFamily="34" charset="0"/>
                <a:ea typeface="ＭＳ Ｐゴシック" pitchFamily="34" charset="-128"/>
                <a:cs typeface="Arial" pitchFamily="34" charset="0"/>
              </a:rPr>
              <a:t>Presenter Remarks:</a:t>
            </a:r>
            <a:endParaRPr lang="en-US" sz="1200" b="1" kern="1200" dirty="0">
              <a:solidFill>
                <a:schemeClr val="tx1"/>
              </a:solidFill>
              <a:effectLst/>
              <a:latin typeface="Arial" pitchFamily="34" charset="0"/>
              <a:ea typeface="ＭＳ Ｐゴシック" pitchFamily="34" charset="-128"/>
              <a:cs typeface="Arial" pitchFamily="34" charset="0"/>
            </a:endParaRPr>
          </a:p>
          <a:p>
            <a:pPr lvl="0"/>
            <a:r>
              <a:rPr lang="en-US" sz="1200" kern="1200" dirty="0">
                <a:solidFill>
                  <a:schemeClr val="tx1"/>
                </a:solidFill>
                <a:effectLst/>
                <a:latin typeface="Arial" pitchFamily="34" charset="0"/>
                <a:ea typeface="ＭＳ Ｐゴシック" pitchFamily="34" charset="-128"/>
                <a:cs typeface="Arial" pitchFamily="34" charset="0"/>
              </a:rPr>
              <a:t>(Show slide.)</a:t>
            </a:r>
            <a:r>
              <a:rPr lang="en-US" sz="1200" kern="1200" baseline="0" dirty="0">
                <a:solidFill>
                  <a:schemeClr val="tx1"/>
                </a:solidFill>
                <a:effectLst/>
                <a:latin typeface="Arial" pitchFamily="34" charset="0"/>
                <a:ea typeface="ＭＳ Ｐゴシック" pitchFamily="34" charset="-128"/>
                <a:cs typeface="Arial" pitchFamily="34" charset="0"/>
              </a:rPr>
              <a:t> Take a look at the maps you created; did you write down strategies that will capitalize on your students strengths? Take a moment and add anymore ideas you have now.</a:t>
            </a:r>
            <a:endParaRPr lang="en-US" sz="1200" kern="1200" dirty="0">
              <a:solidFill>
                <a:schemeClr val="tx1"/>
              </a:solidFill>
              <a:effectLst/>
              <a:latin typeface="Arial" pitchFamily="34" charset="0"/>
              <a:ea typeface="MS PGothic" panose="020B0600070205080204" pitchFamily="34" charset="-128"/>
              <a:cs typeface="Arial" pitchFamily="34" charset="0"/>
            </a:endParaRP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50</a:t>
            </a:fld>
            <a:endParaRPr lang="en-US"/>
          </a:p>
        </p:txBody>
      </p:sp>
    </p:spTree>
    <p:extLst>
      <p:ext uri="{BB962C8B-B14F-4D97-AF65-F5344CB8AC3E}">
        <p14:creationId xmlns:p14="http://schemas.microsoft.com/office/powerpoint/2010/main" val="1491706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dirty="0"/>
              <a:t>Presenter Remarks: </a:t>
            </a:r>
          </a:p>
          <a:p>
            <a:pPr marL="0" marR="0" indent="0" algn="l" defTabSz="457200" rtl="0" eaLnBrk="0" fontAlgn="base" latinLnBrk="0" hangingPunct="0">
              <a:lnSpc>
                <a:spcPct val="100000"/>
              </a:lnSpc>
              <a:spcBef>
                <a:spcPts val="0"/>
              </a:spcBef>
              <a:spcAft>
                <a:spcPct val="0"/>
              </a:spcAft>
              <a:buClrTx/>
              <a:buSzTx/>
              <a:buFontTx/>
              <a:buNone/>
              <a:tabLst/>
              <a:defRPr/>
            </a:pPr>
            <a:r>
              <a:rPr lang="en-US" dirty="0">
                <a:latin typeface="Arial" charset="0"/>
                <a:ea typeface="MS PGothic" charset="0"/>
              </a:rPr>
              <a:t>“Reading development in English is supported when teachers include literacy activities that are found in children’s homes and communities (Goldenberg</a:t>
            </a:r>
            <a:r>
              <a:rPr lang="en-US" baseline="0" dirty="0">
                <a:latin typeface="Arial" charset="0"/>
                <a:ea typeface="MS PGothic" charset="0"/>
              </a:rPr>
              <a:t> et al, 2013)” </a:t>
            </a:r>
            <a:r>
              <a:rPr lang="en-US" dirty="0"/>
              <a:t>(DLL Overview Papers 2013, </a:t>
            </a:r>
            <a:r>
              <a:rPr lang="en-US" dirty="0">
                <a:solidFill>
                  <a:schemeClr val="tx1"/>
                </a:solidFill>
              </a:rPr>
              <a:t>94).</a:t>
            </a:r>
            <a:endParaRPr lang="en-US" baseline="0" dirty="0">
              <a:latin typeface="Arial" charset="0"/>
              <a:ea typeface="MS PGothic" charset="0"/>
            </a:endParaRPr>
          </a:p>
          <a:p>
            <a:pPr>
              <a:spcBef>
                <a:spcPts val="0"/>
              </a:spcBef>
              <a:defRPr/>
            </a:pPr>
            <a:endParaRPr lang="en-US" dirty="0">
              <a:latin typeface="Arial" charset="0"/>
              <a:ea typeface="MS PGothic" charset="0"/>
            </a:endParaRPr>
          </a:p>
          <a:p>
            <a:pPr marL="0" marR="0" indent="0" algn="l" defTabSz="457200" rtl="0" eaLnBrk="0" fontAlgn="base" latinLnBrk="0" hangingPunct="0">
              <a:spcBef>
                <a:spcPts val="0"/>
              </a:spcBef>
              <a:spcAft>
                <a:spcPct val="0"/>
              </a:spcAft>
              <a:buClrTx/>
              <a:buSzTx/>
              <a:buFontTx/>
              <a:buNone/>
              <a:tabLst/>
              <a:defRPr/>
            </a:pPr>
            <a:r>
              <a:rPr lang="en-US" b="0" kern="1200" dirty="0">
                <a:solidFill>
                  <a:schemeClr val="tx1"/>
                </a:solidFill>
                <a:effectLst/>
              </a:rPr>
              <a:t>“Attention to the bridging of the home language and English, strategic use of the home language, and connecting content to preschool English learners’ cultural knowledge will help to foster their motivation to learn the specific literacy skills addressed in the English-language development foundations” (PCF 2010,</a:t>
            </a:r>
            <a:r>
              <a:rPr lang="en-US" b="0" kern="1200" baseline="0" dirty="0">
                <a:solidFill>
                  <a:schemeClr val="tx1"/>
                </a:solidFill>
                <a:effectLst/>
              </a:rPr>
              <a:t> 206).</a:t>
            </a:r>
          </a:p>
          <a:p>
            <a:pPr marL="0" marR="0" indent="0" algn="l" defTabSz="457200" rtl="0" eaLnBrk="0" fontAlgn="base" latinLnBrk="0" hangingPunct="0">
              <a:spcBef>
                <a:spcPts val="0"/>
              </a:spcBef>
              <a:spcAft>
                <a:spcPct val="0"/>
              </a:spcAft>
              <a:buClrTx/>
              <a:buSzTx/>
              <a:buFontTx/>
              <a:buNone/>
              <a:tabLst/>
              <a:defRPr/>
            </a:pPr>
            <a:endParaRPr lang="en-US" b="0" kern="1200" baseline="0" dirty="0">
              <a:solidFill>
                <a:schemeClr val="tx1"/>
              </a:solidFill>
              <a:effectLst/>
            </a:endParaRPr>
          </a:p>
          <a:p>
            <a:pPr marL="0" marR="0" indent="0" algn="l" defTabSz="457200" rtl="0" eaLnBrk="0" fontAlgn="base" latinLnBrk="0" hangingPunct="0">
              <a:spcBef>
                <a:spcPts val="0"/>
              </a:spcBef>
              <a:spcAft>
                <a:spcPct val="0"/>
              </a:spcAft>
              <a:buClrTx/>
              <a:buSzTx/>
              <a:buFontTx/>
              <a:buNone/>
              <a:tabLst/>
              <a:defRPr/>
            </a:pPr>
            <a:r>
              <a:rPr lang="en-US" dirty="0"/>
              <a:t>Considering this quote,</a:t>
            </a:r>
            <a:r>
              <a:rPr lang="en-US" baseline="0" dirty="0"/>
              <a:t> </a:t>
            </a:r>
            <a:r>
              <a:rPr lang="en-US" b="0" dirty="0"/>
              <a:t>what writing opportunities might you add to your classroom environment? Think about this and discuss the rest of the questions on the slide with your table group. </a:t>
            </a:r>
          </a:p>
          <a:p>
            <a:pPr marL="0" marR="0" indent="0" algn="l" defTabSz="457200" rtl="0" eaLnBrk="0" fontAlgn="base" latinLnBrk="0" hangingPunct="0">
              <a:spcBef>
                <a:spcPts val="0"/>
              </a:spcBef>
              <a:spcAft>
                <a:spcPct val="0"/>
              </a:spcAft>
              <a:buClrTx/>
              <a:buSzTx/>
              <a:buFontTx/>
              <a:buNone/>
              <a:tabLst/>
              <a:defRPr/>
            </a:pPr>
            <a:endParaRPr lang="en-US" sz="1200" b="0" baseline="0" dirty="0"/>
          </a:p>
          <a:p>
            <a:pPr marL="0" marR="0" indent="0" algn="l" defTabSz="457200" rtl="0" eaLnBrk="0" fontAlgn="base" latinLnBrk="0" hangingPunct="0">
              <a:spcBef>
                <a:spcPts val="0"/>
              </a:spcBef>
              <a:spcAft>
                <a:spcPct val="0"/>
              </a:spcAft>
              <a:buClrTx/>
              <a:buSzTx/>
              <a:buFontTx/>
              <a:buNone/>
              <a:tabLst/>
              <a:defRPr/>
            </a:pPr>
            <a:endParaRPr lang="en-US" b="0" kern="1200" baseline="0" dirty="0">
              <a:solidFill>
                <a:schemeClr val="tx1"/>
              </a:solidFill>
              <a:effectLst/>
            </a:endParaRPr>
          </a:p>
          <a:p>
            <a:pPr marL="0" indent="0">
              <a:spcBef>
                <a:spcPts val="0"/>
              </a:spcBef>
              <a:buNone/>
            </a:pPr>
            <a:endParaRPr lang="en-US" sz="800" dirty="0">
              <a:latin typeface="Arial" charset="0"/>
              <a:ea typeface="MS PGothic" charset="0"/>
            </a:endParaRPr>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51</a:t>
            </a:fld>
            <a:endParaRPr lang="en-US"/>
          </a:p>
        </p:txBody>
      </p:sp>
    </p:spTree>
    <p:extLst>
      <p:ext uri="{BB962C8B-B14F-4D97-AF65-F5344CB8AC3E}">
        <p14:creationId xmlns:p14="http://schemas.microsoft.com/office/powerpoint/2010/main" val="4259438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457200" rtl="0" eaLnBrk="0" fontAlgn="base" latinLnBrk="0" hangingPunct="0">
              <a:spcAft>
                <a:spcPct val="0"/>
              </a:spcAft>
              <a:buClrTx/>
              <a:buSzTx/>
              <a:buFontTx/>
              <a:buNone/>
              <a:tabLst/>
              <a:defRPr/>
            </a:pPr>
            <a:r>
              <a:rPr lang="en-US" b="0" dirty="0"/>
              <a:t>Activity 6: </a:t>
            </a:r>
            <a:r>
              <a:rPr lang="en-US" b="0" kern="1200" dirty="0">
                <a:solidFill>
                  <a:schemeClr val="tx1"/>
                </a:solidFill>
                <a:effectLst/>
              </a:rPr>
              <a:t>Writing Suitcase </a:t>
            </a:r>
          </a:p>
          <a:p>
            <a:pPr marL="0" marR="0" lvl="0" indent="0" algn="l" defTabSz="457200" rtl="0" eaLnBrk="0" fontAlgn="base" latinLnBrk="0" hangingPunct="0">
              <a:spcAft>
                <a:spcPct val="0"/>
              </a:spcAft>
              <a:buClrTx/>
              <a:buSzTx/>
              <a:buFontTx/>
              <a:buNone/>
              <a:tabLst/>
              <a:defRPr/>
            </a:pPr>
            <a:endParaRPr lang="en-US" b="1" dirty="0"/>
          </a:p>
          <a:p>
            <a:pPr marL="0" marR="0" lvl="0" indent="0" algn="l" defTabSz="457200" rtl="0" eaLnBrk="0" fontAlgn="base" latinLnBrk="0" hangingPunct="0">
              <a:spcAft>
                <a:spcPct val="0"/>
              </a:spcAft>
              <a:buClrTx/>
              <a:buSzTx/>
              <a:buFontTx/>
              <a:buNone/>
              <a:tabLst/>
              <a:defRPr/>
            </a:pPr>
            <a:r>
              <a:rPr lang="en-US" b="1" dirty="0"/>
              <a:t>Background Information:</a:t>
            </a:r>
          </a:p>
          <a:p>
            <a:r>
              <a:rPr lang="en-US" b="0" dirty="0"/>
              <a:t>Intent:</a:t>
            </a:r>
            <a:r>
              <a:rPr lang="en-US" b="1" kern="1200" cap="all" baseline="0" dirty="0">
                <a:solidFill>
                  <a:schemeClr val="tx1"/>
                </a:solidFill>
                <a:effectLst/>
              </a:rPr>
              <a:t> </a:t>
            </a:r>
            <a:r>
              <a:rPr lang="en-US" kern="1200" dirty="0">
                <a:solidFill>
                  <a:schemeClr val="tx1"/>
                </a:solidFill>
                <a:effectLst/>
              </a:rPr>
              <a:t>Provide an opportunity of interaction among participants so that they may share ideas for their very own writing suitcase.</a:t>
            </a:r>
          </a:p>
          <a:p>
            <a:endParaRPr lang="en-US" kern="1200" dirty="0">
              <a:solidFill>
                <a:schemeClr val="tx1"/>
              </a:solidFill>
              <a:effectLst/>
            </a:endParaRPr>
          </a:p>
          <a:p>
            <a:r>
              <a:rPr lang="en-US" kern="1200" dirty="0">
                <a:solidFill>
                  <a:schemeClr val="tx1"/>
                </a:solidFill>
                <a:effectLst/>
              </a:rPr>
              <a:t>Materials Required: PowerPoint slide;</a:t>
            </a:r>
            <a:r>
              <a:rPr lang="en-US" kern="1200" baseline="0" dirty="0">
                <a:solidFill>
                  <a:schemeClr val="tx1"/>
                </a:solidFill>
                <a:effectLst/>
              </a:rPr>
              <a:t> </a:t>
            </a:r>
            <a:r>
              <a:rPr lang="en-US" kern="1200" dirty="0">
                <a:solidFill>
                  <a:schemeClr val="tx1"/>
                </a:solidFill>
                <a:effectLst/>
              </a:rPr>
              <a:t>Handout 10: The Writing Suitcase;</a:t>
            </a:r>
            <a:r>
              <a:rPr lang="en-US" kern="1200" baseline="0" dirty="0">
                <a:solidFill>
                  <a:schemeClr val="tx1"/>
                </a:solidFill>
                <a:effectLst/>
              </a:rPr>
              <a:t> </a:t>
            </a:r>
            <a:r>
              <a:rPr lang="en-US" kern="1200" dirty="0">
                <a:solidFill>
                  <a:schemeClr val="tx1"/>
                </a:solidFill>
                <a:effectLst/>
              </a:rPr>
              <a:t>Writing utensils </a:t>
            </a:r>
          </a:p>
          <a:p>
            <a:pPr marL="0" marR="0" lvl="0" indent="0" algn="l" defTabSz="457200" rtl="0" eaLnBrk="0" fontAlgn="base" latinLnBrk="0" hangingPunct="0">
              <a:spcAft>
                <a:spcPct val="0"/>
              </a:spcAft>
              <a:buClrTx/>
              <a:buSzTx/>
              <a:buFontTx/>
              <a:buNone/>
              <a:tabLst/>
              <a:defRPr/>
            </a:pPr>
            <a:endParaRPr lang="en-US" b="0" dirty="0"/>
          </a:p>
          <a:p>
            <a:pPr marL="0" marR="0" lvl="0" indent="0" algn="l" defTabSz="457200" rtl="0" eaLnBrk="0" fontAlgn="base" latinLnBrk="0" hangingPunct="0">
              <a:spcAft>
                <a:spcPct val="0"/>
              </a:spcAft>
              <a:buClrTx/>
              <a:buSzTx/>
              <a:buFontTx/>
              <a:buNone/>
              <a:tabLst/>
              <a:defRPr/>
            </a:pPr>
            <a:r>
              <a:rPr lang="en-US" b="1" dirty="0"/>
              <a:t>Presenter Remarks: </a:t>
            </a:r>
          </a:p>
          <a:p>
            <a:pPr marL="0" marR="0" lvl="0" indent="0" algn="l" defTabSz="457200" rtl="0" eaLnBrk="0" fontAlgn="base" latinLnBrk="0" hangingPunct="0">
              <a:spcAft>
                <a:spcPct val="0"/>
              </a:spcAft>
              <a:buClrTx/>
              <a:buSzTx/>
              <a:buFontTx/>
              <a:buNone/>
              <a:tabLst/>
              <a:defRPr/>
            </a:pPr>
            <a:r>
              <a:rPr lang="en-US" dirty="0"/>
              <a:t>One way to support family engagement and writing</a:t>
            </a:r>
            <a:r>
              <a:rPr lang="en-US" baseline="0" dirty="0"/>
              <a:t> is to, “</a:t>
            </a:r>
            <a:r>
              <a:rPr lang="en-US" kern="1200" dirty="0">
                <a:solidFill>
                  <a:schemeClr val="tx1"/>
                </a:solidFill>
                <a:effectLst/>
                <a:ea typeface="MS PGothic" panose="020B0600070205080204" pitchFamily="34" charset="-128"/>
              </a:rPr>
              <a:t>Send writing materials home with children” (PCF</a:t>
            </a:r>
            <a:r>
              <a:rPr lang="en-US" kern="1200" baseline="0" dirty="0">
                <a:solidFill>
                  <a:schemeClr val="tx1"/>
                </a:solidFill>
                <a:effectLst/>
                <a:ea typeface="MS PGothic" panose="020B0600070205080204" pitchFamily="34" charset="-128"/>
              </a:rPr>
              <a:t> 2010, </a:t>
            </a:r>
            <a:r>
              <a:rPr lang="en-US" kern="1200" dirty="0">
                <a:solidFill>
                  <a:schemeClr val="tx1"/>
                </a:solidFill>
                <a:effectLst/>
                <a:ea typeface="MS PGothic" panose="020B0600070205080204" pitchFamily="34" charset="-128"/>
              </a:rPr>
              <a:t>165).</a:t>
            </a:r>
          </a:p>
          <a:p>
            <a:pPr marL="0" marR="0" lvl="0" indent="0" algn="l" defTabSz="457200" rtl="0" eaLnBrk="0" fontAlgn="base" latinLnBrk="0" hangingPunct="0">
              <a:spcAft>
                <a:spcPct val="0"/>
              </a:spcAft>
              <a:buClrTx/>
              <a:buSzTx/>
              <a:buFontTx/>
              <a:buNone/>
              <a:tabLst/>
              <a:defRPr/>
            </a:pPr>
            <a:endParaRPr lang="en-US" kern="1200" dirty="0">
              <a:solidFill>
                <a:schemeClr val="tx1"/>
              </a:solidFill>
              <a:effectLst/>
              <a:ea typeface="MS PGothic" panose="020B0600070205080204" pitchFamily="34" charset="-128"/>
            </a:endParaRPr>
          </a:p>
          <a:p>
            <a:pPr marL="0" marR="0" lvl="0" indent="0" algn="l" defTabSz="457200" rtl="0" eaLnBrk="0" fontAlgn="base" latinLnBrk="0" hangingPunct="0">
              <a:spcAft>
                <a:spcPct val="0"/>
              </a:spcAft>
              <a:buClrTx/>
              <a:buSzTx/>
              <a:buFontTx/>
              <a:buNone/>
              <a:tabLst/>
              <a:defRPr/>
            </a:pPr>
            <a:r>
              <a:rPr lang="en-US" kern="1200" dirty="0">
                <a:solidFill>
                  <a:schemeClr val="tx1"/>
                </a:solidFill>
                <a:effectLst/>
                <a:ea typeface="MS PGothic" panose="020B0600070205080204" pitchFamily="34" charset="-128"/>
              </a:rPr>
              <a:t>A creative way to do this is with</a:t>
            </a:r>
            <a:r>
              <a:rPr lang="en-US" kern="1200" baseline="0" dirty="0">
                <a:solidFill>
                  <a:schemeClr val="tx1"/>
                </a:solidFill>
                <a:effectLst/>
                <a:ea typeface="MS PGothic" panose="020B0600070205080204" pitchFamily="34" charset="-128"/>
              </a:rPr>
              <a:t> a writing suitcase. When you make a writing suitcase with families, or for families, you are also, “[</a:t>
            </a:r>
            <a:r>
              <a:rPr lang="en-US" kern="1200" dirty="0">
                <a:solidFill>
                  <a:schemeClr val="tx1"/>
                </a:solidFill>
                <a:effectLst/>
                <a:ea typeface="MS PGothic" panose="020B0600070205080204" pitchFamily="34" charset="-128"/>
              </a:rPr>
              <a:t>Encouraging] families to model writing” (PCF 2010, 166).</a:t>
            </a:r>
          </a:p>
          <a:p>
            <a:pPr marL="0" marR="0" lvl="0" indent="0" algn="l" defTabSz="457200" rtl="0" eaLnBrk="0" fontAlgn="base" latinLnBrk="0" hangingPunct="0">
              <a:spcAft>
                <a:spcPct val="0"/>
              </a:spcAft>
              <a:buClrTx/>
              <a:buSzTx/>
              <a:buFontTx/>
              <a:buNone/>
              <a:tabLst/>
              <a:defRPr/>
            </a:pPr>
            <a:endParaRPr lang="en-US" kern="1200" dirty="0">
              <a:solidFill>
                <a:schemeClr val="tx1"/>
              </a:solidFill>
              <a:effectLst/>
              <a:ea typeface="MS PGothic" panose="020B0600070205080204" pitchFamily="34" charset="-128"/>
            </a:endParaRPr>
          </a:p>
          <a:p>
            <a:pPr marL="0" marR="0" lvl="0" indent="0" algn="l" defTabSz="457200" rtl="0" eaLnBrk="0" fontAlgn="base" latinLnBrk="0" hangingPunct="0">
              <a:spcAft>
                <a:spcPct val="0"/>
              </a:spcAft>
              <a:buClrTx/>
              <a:buSzTx/>
              <a:buFontTx/>
              <a:buNone/>
              <a:tabLst/>
              <a:defRPr/>
            </a:pPr>
            <a:r>
              <a:rPr lang="en-US" kern="1200" dirty="0">
                <a:solidFill>
                  <a:schemeClr val="tx1"/>
                </a:solidFill>
                <a:effectLst/>
                <a:ea typeface="MS PGothic" panose="020B0600070205080204" pitchFamily="34" charset="-128"/>
              </a:rPr>
              <a:t>Please find </a:t>
            </a:r>
            <a:r>
              <a:rPr lang="en-US" kern="1200" dirty="0">
                <a:solidFill>
                  <a:schemeClr val="tx1"/>
                </a:solidFill>
                <a:effectLst/>
              </a:rPr>
              <a:t>Handout 10: The Writing Suitcase</a:t>
            </a:r>
            <a:r>
              <a:rPr lang="en-US" kern="1200" baseline="0" dirty="0">
                <a:solidFill>
                  <a:schemeClr val="tx1"/>
                </a:solidFill>
                <a:effectLst/>
                <a:ea typeface="MS PGothic" panose="020B0600070205080204" pitchFamily="34" charset="-128"/>
              </a:rPr>
              <a:t>. On this handout you will find an example to help you to visualize what a writing suitcase might look like. </a:t>
            </a:r>
          </a:p>
          <a:p>
            <a:pPr marL="0" marR="0" lvl="0" indent="0" algn="l" defTabSz="457200" rtl="0" eaLnBrk="0" fontAlgn="base" latinLnBrk="0" hangingPunct="0">
              <a:spcAft>
                <a:spcPct val="0"/>
              </a:spcAft>
              <a:buClrTx/>
              <a:buSzTx/>
              <a:buFontTx/>
              <a:buNone/>
              <a:tabLst/>
              <a:defRPr/>
            </a:pPr>
            <a:endParaRPr lang="en-US" kern="1200" baseline="0" dirty="0">
              <a:solidFill>
                <a:schemeClr val="tx1"/>
              </a:solidFill>
              <a:effectLst/>
              <a:ea typeface="MS PGothic" panose="020B0600070205080204" pitchFamily="34" charset="-128"/>
            </a:endParaRPr>
          </a:p>
          <a:p>
            <a:pPr lvl="0"/>
            <a:r>
              <a:rPr lang="en-US" kern="1200" dirty="0">
                <a:solidFill>
                  <a:schemeClr val="tx1"/>
                </a:solidFill>
                <a:effectLst/>
              </a:rPr>
              <a:t>Now</a:t>
            </a:r>
            <a:r>
              <a:rPr lang="en-US" kern="1200" baseline="0" dirty="0">
                <a:solidFill>
                  <a:schemeClr val="tx1"/>
                </a:solidFill>
                <a:effectLst/>
              </a:rPr>
              <a:t> </a:t>
            </a:r>
            <a:r>
              <a:rPr lang="en-US" kern="1200" dirty="0">
                <a:solidFill>
                  <a:schemeClr val="tx1"/>
                </a:solidFill>
                <a:effectLst/>
              </a:rPr>
              <a:t>discuss with your tablemates</a:t>
            </a:r>
            <a:r>
              <a:rPr lang="en-US" kern="1200" baseline="0" dirty="0">
                <a:solidFill>
                  <a:schemeClr val="tx1"/>
                </a:solidFill>
                <a:effectLst/>
              </a:rPr>
              <a:t> </a:t>
            </a:r>
            <a:r>
              <a:rPr lang="en-US" kern="1200" dirty="0">
                <a:solidFill>
                  <a:schemeClr val="tx1"/>
                </a:solidFill>
                <a:effectLst/>
              </a:rPr>
              <a:t>how you</a:t>
            </a:r>
            <a:r>
              <a:rPr lang="en-US" kern="1200" baseline="0" dirty="0">
                <a:solidFill>
                  <a:schemeClr val="tx1"/>
                </a:solidFill>
                <a:effectLst/>
              </a:rPr>
              <a:t> </a:t>
            </a:r>
            <a:r>
              <a:rPr lang="en-US" kern="1200" dirty="0">
                <a:solidFill>
                  <a:schemeClr val="tx1"/>
                </a:solidFill>
                <a:effectLst/>
              </a:rPr>
              <a:t>could incorporate a writing suitcase in your classroom.</a:t>
            </a:r>
            <a:r>
              <a:rPr lang="en-US" kern="1200" baseline="0" dirty="0">
                <a:solidFill>
                  <a:schemeClr val="tx1"/>
                </a:solidFill>
                <a:effectLst/>
              </a:rPr>
              <a:t> Jo</a:t>
            </a:r>
            <a:r>
              <a:rPr lang="en-US" kern="1200" dirty="0">
                <a:solidFill>
                  <a:schemeClr val="tx1"/>
                </a:solidFill>
                <a:effectLst/>
              </a:rPr>
              <a:t>t down the ideas you gather from your tablemates on the back of the handout.</a:t>
            </a:r>
          </a:p>
          <a:p>
            <a:pPr lvl="0"/>
            <a:endParaRPr lang="en-US" kern="1200" dirty="0">
              <a:solidFill>
                <a:schemeClr val="tx1"/>
              </a:solidFill>
              <a:effectLst/>
            </a:endParaRPr>
          </a:p>
          <a:p>
            <a:pPr lvl="0"/>
            <a:r>
              <a:rPr lang="en-US" kern="1200" dirty="0">
                <a:solidFill>
                  <a:schemeClr val="tx1"/>
                </a:solidFill>
                <a:effectLst/>
              </a:rPr>
              <a:t>(Bring group back together</a:t>
            </a:r>
            <a:r>
              <a:rPr lang="en-US" kern="1200" baseline="0" dirty="0">
                <a:solidFill>
                  <a:schemeClr val="tx1"/>
                </a:solidFill>
                <a:effectLst/>
              </a:rPr>
              <a:t> and ask for volunteers to </a:t>
            </a:r>
            <a:r>
              <a:rPr lang="en-US" kern="1200" dirty="0">
                <a:solidFill>
                  <a:schemeClr val="tx1"/>
                </a:solidFill>
                <a:effectLst/>
              </a:rPr>
              <a:t>share some of the ideas they gathered and how they might incorporate them in their classroom.) </a:t>
            </a:r>
          </a:p>
          <a:p>
            <a:pPr marL="0" marR="0" lvl="0" indent="0" algn="l" defTabSz="457200" rtl="0" eaLnBrk="0" fontAlgn="base" latinLnBrk="0" hangingPunct="0">
              <a:spcAft>
                <a:spcPct val="0"/>
              </a:spcAft>
              <a:buClrTx/>
              <a:buSzTx/>
              <a:buFontTx/>
              <a:buNone/>
              <a:tabLst/>
              <a:defRPr/>
            </a:pPr>
            <a:endParaRPr lang="en-US" kern="1200" baseline="0" dirty="0">
              <a:solidFill>
                <a:schemeClr val="tx1"/>
              </a:solidFill>
              <a:effectLst/>
              <a:ea typeface="MS PGothic" panose="020B0600070205080204" pitchFamily="34" charset="-128"/>
            </a:endParaRP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52</a:t>
            </a:fld>
            <a:endParaRPr lang="en-US"/>
          </a:p>
        </p:txBody>
      </p:sp>
    </p:spTree>
    <p:extLst>
      <p:ext uri="{BB962C8B-B14F-4D97-AF65-F5344CB8AC3E}">
        <p14:creationId xmlns:p14="http://schemas.microsoft.com/office/powerpoint/2010/main" val="19952422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Presenter Remarks: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S PGothic" panose="020B0600070205080204" pitchFamily="34" charset="-128"/>
                <a:cs typeface="Arial" pitchFamily="34" charset="0"/>
              </a:rPr>
              <a:t>“Frequent and meaningful collaboration with colleagues and parents/families is critical for ensuring that all students</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meet the</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expectations of the CA CCSS for ELA/ELD Standards” (</a:t>
            </a:r>
            <a:r>
              <a:rPr lang="en-US" sz="1200" kern="1200" dirty="0">
                <a:solidFill>
                  <a:schemeClr val="tx1"/>
                </a:solidFill>
                <a:effectLst/>
                <a:latin typeface="Arial" pitchFamily="34" charset="0"/>
                <a:ea typeface="ＭＳ Ｐゴシック" pitchFamily="34" charset="-128"/>
                <a:cs typeface="Arial" pitchFamily="34" charset="0"/>
              </a:rPr>
              <a:t>ELA/ELD Framework 2015, 200).</a:t>
            </a:r>
            <a:endParaRPr lang="en-US" dirty="0"/>
          </a:p>
          <a:p>
            <a:endParaRPr lang="en-US" sz="1200" dirty="0"/>
          </a:p>
          <a:p>
            <a:r>
              <a:rPr lang="en-US" sz="1200" dirty="0"/>
              <a:t>How</a:t>
            </a:r>
            <a:r>
              <a:rPr lang="en-US" sz="1200" baseline="0" dirty="0"/>
              <a:t> do you partner with families? </a:t>
            </a:r>
            <a:r>
              <a:rPr lang="en-US" sz="1200" dirty="0"/>
              <a:t>Jot down one idea on an index card and place it on the</a:t>
            </a:r>
            <a:r>
              <a:rPr lang="en-US" sz="1200" baseline="0" dirty="0"/>
              <a:t> s</a:t>
            </a:r>
            <a:r>
              <a:rPr lang="en-US" sz="1200" dirty="0"/>
              <a:t>ticky wall</a:t>
            </a:r>
            <a:r>
              <a:rPr lang="en-US" sz="1200" baseline="0" dirty="0"/>
              <a:t> (or tape to chart paper). </a:t>
            </a:r>
            <a:endParaRPr lang="en-US" sz="1200" dirty="0"/>
          </a:p>
          <a:p>
            <a:endParaRPr lang="en-US" sz="1200" dirty="0"/>
          </a:p>
          <a:p>
            <a:r>
              <a:rPr lang="en-US" sz="1200" b="1" dirty="0"/>
              <a:t>Extra Notes: </a:t>
            </a:r>
          </a:p>
          <a:p>
            <a:r>
              <a:rPr lang="en-US" sz="1200" dirty="0"/>
              <a:t>Trainer can share any of these or their own ideas to inspire creative discussion with participants (PCF 210, 163-165): </a:t>
            </a:r>
          </a:p>
          <a:p>
            <a:pPr marL="171450" lvl="0" indent="-171450">
              <a:buFont typeface="Arial"/>
              <a:buChar char="•"/>
            </a:pPr>
            <a:r>
              <a:rPr lang="en-US" sz="1200" kern="1200" dirty="0">
                <a:solidFill>
                  <a:schemeClr val="tx1"/>
                </a:solidFill>
                <a:effectLst/>
                <a:latin typeface="Arial" pitchFamily="34" charset="0"/>
                <a:ea typeface="MS PGothic" panose="020B0600070205080204" pitchFamily="34" charset="-128"/>
                <a:cs typeface="Arial" pitchFamily="34" charset="0"/>
              </a:rPr>
              <a:t>Encourage families to respond to children’s questions and requests for help while forming a letter.</a:t>
            </a:r>
          </a:p>
          <a:p>
            <a:pPr marL="171450" lvl="0" indent="-171450">
              <a:buFont typeface="Arial"/>
              <a:buChar char="•"/>
            </a:pPr>
            <a:r>
              <a:rPr lang="en-US" sz="1200" kern="1200" dirty="0">
                <a:solidFill>
                  <a:schemeClr val="tx1"/>
                </a:solidFill>
                <a:effectLst/>
                <a:latin typeface="Arial" pitchFamily="34" charset="0"/>
                <a:ea typeface="MS PGothic" panose="020B0600070205080204" pitchFamily="34" charset="-128"/>
                <a:cs typeface="Arial" pitchFamily="34" charset="0"/>
              </a:rPr>
              <a:t>Suggest to families to display children’s writing.</a:t>
            </a:r>
          </a:p>
          <a:p>
            <a:pPr marL="171450" lvl="0" indent="-171450">
              <a:buFont typeface="Arial"/>
              <a:buChar char="•"/>
            </a:pPr>
            <a:r>
              <a:rPr lang="en-US" sz="1200" kern="1200" dirty="0">
                <a:solidFill>
                  <a:schemeClr val="tx1"/>
                </a:solidFill>
                <a:effectLst/>
                <a:latin typeface="Arial" pitchFamily="34" charset="0"/>
                <a:ea typeface="MS PGothic" panose="020B0600070205080204" pitchFamily="34" charset="-128"/>
                <a:cs typeface="Arial" pitchFamily="34" charset="0"/>
              </a:rPr>
              <a:t>Use displays to help family members understand the developmental nature of writing. </a:t>
            </a:r>
          </a:p>
          <a:p>
            <a:pPr marL="171450" lvl="0" indent="-171450">
              <a:buFont typeface="Arial"/>
              <a:buChar char="•"/>
            </a:pPr>
            <a:r>
              <a:rPr lang="en-US" sz="1200" kern="1200" dirty="0">
                <a:solidFill>
                  <a:schemeClr val="tx1"/>
                </a:solidFill>
                <a:effectLst/>
                <a:latin typeface="Arial" pitchFamily="34" charset="0"/>
                <a:ea typeface="MS PGothic" panose="020B0600070205080204" pitchFamily="34" charset="-128"/>
                <a:cs typeface="Arial" pitchFamily="34" charset="0"/>
              </a:rPr>
              <a:t>Provide ideas about where family members can find paper on which their preschooler can write and draw.</a:t>
            </a:r>
          </a:p>
          <a:p>
            <a:pPr marL="171450" lvl="0" indent="-171450">
              <a:buFont typeface="Arial"/>
              <a:buChar char="•"/>
            </a:pPr>
            <a:r>
              <a:rPr lang="en-US" sz="1200" kern="1200" dirty="0">
                <a:solidFill>
                  <a:schemeClr val="tx1"/>
                </a:solidFill>
                <a:effectLst/>
                <a:latin typeface="Arial" pitchFamily="34" charset="0"/>
                <a:ea typeface="MS PGothic" panose="020B0600070205080204" pitchFamily="34" charset="-128"/>
                <a:cs typeface="Arial" pitchFamily="34" charset="0"/>
              </a:rPr>
              <a:t>Encourage family members to share writing with their child.</a:t>
            </a:r>
            <a:endParaRPr lang="en-US" sz="1200"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53</a:t>
            </a:fld>
            <a:endParaRPr lang="en-US"/>
          </a:p>
        </p:txBody>
      </p:sp>
    </p:spTree>
    <p:extLst>
      <p:ext uri="{BB962C8B-B14F-4D97-AF65-F5344CB8AC3E}">
        <p14:creationId xmlns:p14="http://schemas.microsoft.com/office/powerpoint/2010/main" val="10084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Presenter Remarks: </a:t>
            </a:r>
          </a:p>
          <a:p>
            <a:r>
              <a:rPr lang="en-US" dirty="0"/>
              <a:t>Please read pages 165 </a:t>
            </a:r>
            <a:r>
              <a:rPr lang="en-US" baseline="0" dirty="0"/>
              <a:t>and 222 in the Preschool Curriculum Framework. </a:t>
            </a:r>
          </a:p>
          <a:p>
            <a:endParaRPr lang="en-US" baseline="0" dirty="0"/>
          </a:p>
          <a:p>
            <a:r>
              <a:rPr lang="en-US" baseline="0" dirty="0"/>
              <a:t>As you read, pay close attention to the examples of meaningful writing opportunities. </a:t>
            </a:r>
            <a:r>
              <a:rPr lang="en-US" dirty="0"/>
              <a:t>You have 10 minutes to read both</a:t>
            </a:r>
            <a:r>
              <a:rPr lang="en-US" baseline="0" dirty="0"/>
              <a:t> pages; we will do a group reflection following this independent reading. </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54</a:t>
            </a:fld>
            <a:endParaRPr lang="en-US"/>
          </a:p>
        </p:txBody>
      </p:sp>
    </p:spTree>
    <p:extLst>
      <p:ext uri="{BB962C8B-B14F-4D97-AF65-F5344CB8AC3E}">
        <p14:creationId xmlns:p14="http://schemas.microsoft.com/office/powerpoint/2010/main" val="1174126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Background Information:</a:t>
            </a:r>
          </a:p>
          <a:p>
            <a:r>
              <a:rPr lang="en-US" dirty="0"/>
              <a:t>The</a:t>
            </a:r>
            <a:r>
              <a:rPr lang="en-US" baseline="0" dirty="0"/>
              <a:t> c</a:t>
            </a:r>
            <a:r>
              <a:rPr lang="en-US" dirty="0"/>
              <a:t>ards</a:t>
            </a:r>
            <a:r>
              <a:rPr lang="en-US" baseline="0" dirty="0"/>
              <a:t> are in an envelope marked Reflective Questions. Let the group know that these are from some of the Reflective Questions in the Framework.  The page numbers are on the cards.</a:t>
            </a:r>
          </a:p>
          <a:p>
            <a:endParaRPr lang="en-US" baseline="0" dirty="0"/>
          </a:p>
          <a:p>
            <a:r>
              <a:rPr lang="en-US" b="1" baseline="0" dirty="0"/>
              <a:t>Presenter Remarks:</a:t>
            </a:r>
          </a:p>
          <a:p>
            <a:pPr marL="0" indent="0">
              <a:buFont typeface="+mj-lt"/>
              <a:buNone/>
            </a:pPr>
            <a:r>
              <a:rPr lang="en-US" dirty="0"/>
              <a:t>Each person pull a card from the envelope.</a:t>
            </a:r>
            <a:r>
              <a:rPr lang="en-US" baseline="0" dirty="0"/>
              <a:t>  You will i</a:t>
            </a:r>
            <a:r>
              <a:rPr lang="en-US" dirty="0"/>
              <a:t>ndividually reflect on the question from the card and write answer on the back. Stand up after writing your answer.</a:t>
            </a:r>
            <a:r>
              <a:rPr lang="en-US" baseline="0" dirty="0"/>
              <a:t> </a:t>
            </a:r>
            <a:r>
              <a:rPr lang="en-US" dirty="0"/>
              <a:t>You have 5 minutes.</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55</a:t>
            </a:fld>
            <a:endParaRPr lang="en-US"/>
          </a:p>
        </p:txBody>
      </p:sp>
    </p:spTree>
    <p:extLst>
      <p:ext uri="{BB962C8B-B14F-4D97-AF65-F5344CB8AC3E}">
        <p14:creationId xmlns:p14="http://schemas.microsoft.com/office/powerpoint/2010/main" val="39652117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0"/>
              </a:spcAft>
            </a:pPr>
            <a:r>
              <a:rPr lang="en-US" b="1" dirty="0"/>
              <a:t>Background Information:</a:t>
            </a:r>
          </a:p>
          <a:p>
            <a:pPr marL="0" marR="0" lvl="0" indent="0" algn="l" defTabSz="457200" rtl="0" eaLnBrk="0" fontAlgn="base" latinLnBrk="0" hangingPunct="0">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cards are in an envelope marked Reflective Questions. Let the group know that these are from some of the Reflective Questions in the Framework.  The page numbers are on the cards.</a:t>
            </a:r>
          </a:p>
          <a:p>
            <a:pPr>
              <a:spcAft>
                <a:spcPts val="0"/>
              </a:spcAft>
            </a:pPr>
            <a:endParaRPr lang="en-US" b="1" dirty="0">
              <a:latin typeface="Arial" charset="0"/>
              <a:ea typeface="ＭＳ Ｐゴシック" charset="0"/>
              <a:cs typeface="ＭＳ Ｐゴシック" charset="0"/>
            </a:endParaRPr>
          </a:p>
          <a:p>
            <a:pPr>
              <a:spcAft>
                <a:spcPts val="0"/>
              </a:spcAft>
            </a:pPr>
            <a:r>
              <a:rPr lang="en-US" b="1" dirty="0">
                <a:latin typeface="Arial" charset="0"/>
                <a:ea typeface="ＭＳ Ｐゴシック" charset="0"/>
                <a:cs typeface="ＭＳ Ｐゴシック" charset="0"/>
              </a:rPr>
              <a:t>Presenter Remarks</a:t>
            </a:r>
            <a:r>
              <a:rPr lang="en-US" b="0" dirty="0">
                <a:latin typeface="Arial" charset="0"/>
                <a:ea typeface="ＭＳ Ｐゴシック" charset="0"/>
                <a:cs typeface="ＭＳ Ｐゴシック" charset="0"/>
              </a:rPr>
              <a:t>:</a:t>
            </a:r>
            <a:endParaRPr lang="en-US" dirty="0"/>
          </a:p>
          <a:p>
            <a:pPr marL="0" indent="0">
              <a:spcAft>
                <a:spcPts val="600"/>
              </a:spcAft>
              <a:buFont typeface="+mj-lt"/>
              <a:buNone/>
            </a:pPr>
            <a:r>
              <a:rPr lang="en-US" sz="1200" dirty="0"/>
              <a:t>Find and partner with someone who has the same reflective question as you.</a:t>
            </a:r>
          </a:p>
          <a:p>
            <a:pPr marL="0" indent="0">
              <a:spcAft>
                <a:spcPts val="0"/>
              </a:spcAft>
              <a:buFont typeface="+mj-lt"/>
              <a:buNone/>
            </a:pPr>
            <a:endParaRPr lang="en-US" sz="1200" dirty="0"/>
          </a:p>
          <a:p>
            <a:pPr marL="0" indent="0">
              <a:spcAft>
                <a:spcPts val="0"/>
              </a:spcAft>
              <a:buFont typeface="+mj-lt"/>
              <a:buNone/>
            </a:pPr>
            <a:r>
              <a:rPr lang="en-US" sz="1200" dirty="0"/>
              <a:t>Compare thoughts and ideas with your partner. </a:t>
            </a:r>
          </a:p>
          <a:p>
            <a:pPr marL="0" indent="0">
              <a:spcAft>
                <a:spcPts val="0"/>
              </a:spcAft>
              <a:buFont typeface="+mj-lt"/>
              <a:buNone/>
            </a:pPr>
            <a:endParaRPr lang="en-US" sz="1200" dirty="0"/>
          </a:p>
          <a:p>
            <a:pPr marL="0" indent="0">
              <a:spcAft>
                <a:spcPts val="0"/>
              </a:spcAft>
              <a:buFont typeface="+mj-lt"/>
              <a:buNone/>
            </a:pPr>
            <a:r>
              <a:rPr lang="en-US" sz="1200" dirty="0"/>
              <a:t>Pair up and exchange ideas with another partner pair who answered a different question. </a:t>
            </a:r>
          </a:p>
          <a:p>
            <a:pPr marL="0" indent="0">
              <a:spcAft>
                <a:spcPts val="0"/>
              </a:spcAft>
              <a:buFont typeface="+mj-lt"/>
              <a:buNone/>
            </a:pPr>
            <a:endParaRPr lang="en-US" sz="1200" dirty="0"/>
          </a:p>
          <a:p>
            <a:pPr marL="0" indent="0">
              <a:spcAft>
                <a:spcPts val="0"/>
              </a:spcAft>
              <a:buFont typeface="+mj-lt"/>
              <a:buNone/>
            </a:pPr>
            <a:r>
              <a:rPr lang="en-US" sz="1200" dirty="0"/>
              <a:t>Return to your table and share any “aha” moments with your group.</a:t>
            </a:r>
          </a:p>
          <a:p>
            <a:pPr>
              <a:spcAft>
                <a:spcPts val="0"/>
              </a:spcAft>
            </a:pP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56</a:t>
            </a:fld>
            <a:endParaRPr lang="en-US"/>
          </a:p>
        </p:txBody>
      </p:sp>
    </p:spTree>
    <p:extLst>
      <p:ext uri="{BB962C8B-B14F-4D97-AF65-F5344CB8AC3E}">
        <p14:creationId xmlns:p14="http://schemas.microsoft.com/office/powerpoint/2010/main" val="9515281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Background Information:</a:t>
            </a:r>
          </a:p>
          <a:p>
            <a:pPr marL="0" marR="0" indent="0" algn="l" defTabSz="457200" rtl="0" eaLnBrk="0" fontAlgn="base" latinLnBrk="0" hangingPunct="0">
              <a:lnSpc>
                <a:spcPct val="100000"/>
              </a:lnSpc>
              <a:spcBef>
                <a:spcPts val="0"/>
              </a:spcBef>
              <a:spcAft>
                <a:spcPct val="0"/>
              </a:spcAft>
              <a:buClrTx/>
              <a:buSzTx/>
              <a:buFontTx/>
              <a:buNone/>
              <a:tabLst/>
              <a:defRPr/>
            </a:pPr>
            <a:r>
              <a:rPr lang="en-US" dirty="0"/>
              <a:t>This is a transition slide into the last culminating activity.</a:t>
            </a:r>
            <a:r>
              <a:rPr lang="en-US" baseline="0" dirty="0"/>
              <a:t> </a:t>
            </a:r>
            <a:endParaRPr lang="en-US" dirty="0"/>
          </a:p>
          <a:p>
            <a:endParaRPr lang="en-US" dirty="0"/>
          </a:p>
          <a:p>
            <a:r>
              <a:rPr lang="en-US" b="1" dirty="0"/>
              <a:t>Presenter Remarks:</a:t>
            </a:r>
            <a:br>
              <a:rPr lang="en-US" dirty="0"/>
            </a:br>
            <a:r>
              <a:rPr lang="en-US" dirty="0"/>
              <a:t>There are no presenter remarks for this slide.</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57</a:t>
            </a:fld>
            <a:endParaRPr lang="en-US"/>
          </a:p>
        </p:txBody>
      </p:sp>
    </p:spTree>
    <p:extLst>
      <p:ext uri="{BB962C8B-B14F-4D97-AF65-F5344CB8AC3E}">
        <p14:creationId xmlns:p14="http://schemas.microsoft.com/office/powerpoint/2010/main" val="460022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Aft>
                <a:spcPts val="0"/>
              </a:spcAft>
              <a:buClrTx/>
              <a:buSzTx/>
              <a:buFontTx/>
              <a:buNone/>
              <a:tabLst/>
              <a:defRPr/>
            </a:pPr>
            <a:r>
              <a:rPr lang="en-US" b="1" dirty="0"/>
              <a:t>Presenter Remarks: </a:t>
            </a:r>
          </a:p>
          <a:p>
            <a:pPr marL="0" marR="0" indent="0" algn="l" defTabSz="457200" rtl="0" eaLnBrk="0" fontAlgn="base" latinLnBrk="0" hangingPunct="0">
              <a:spcAft>
                <a:spcPts val="0"/>
              </a:spcAft>
              <a:buClrTx/>
              <a:buSzTx/>
              <a:buFontTx/>
              <a:buNone/>
              <a:tabLst/>
              <a:defRPr/>
            </a:pPr>
            <a:r>
              <a:rPr lang="en-US" dirty="0"/>
              <a:t>Take out the partially completed web from the framework reading activity.</a:t>
            </a:r>
            <a:r>
              <a:rPr lang="en-US" baseline="0" dirty="0"/>
              <a:t> </a:t>
            </a:r>
            <a:r>
              <a:rPr lang="en-US" dirty="0"/>
              <a:t>Walk around the room and complete your web by jotting down ideas from the large webs.</a:t>
            </a:r>
            <a:r>
              <a:rPr lang="en-US" baseline="0" dirty="0"/>
              <a:t> </a:t>
            </a:r>
            <a:r>
              <a:rPr lang="en-US" dirty="0"/>
              <a:t>Don’t forget to look at ideas for families too! </a:t>
            </a:r>
          </a:p>
          <a:p>
            <a:pPr>
              <a:spcAft>
                <a:spcPts val="0"/>
              </a:spcAft>
            </a:pPr>
            <a:endParaRPr lang="en-US" dirty="0"/>
          </a:p>
          <a:p>
            <a:pPr>
              <a:spcAft>
                <a:spcPts val="0"/>
              </a:spcAft>
            </a:pPr>
            <a:r>
              <a:rPr lang="en-US" dirty="0"/>
              <a:t>You have 10 minutes to do this!</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58</a:t>
            </a:fld>
            <a:endParaRPr lang="en-US"/>
          </a:p>
        </p:txBody>
      </p:sp>
    </p:spTree>
    <p:extLst>
      <p:ext uri="{BB962C8B-B14F-4D97-AF65-F5344CB8AC3E}">
        <p14:creationId xmlns:p14="http://schemas.microsoft.com/office/powerpoint/2010/main" val="39302652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Remarks:</a:t>
            </a:r>
          </a:p>
          <a:p>
            <a:r>
              <a:rPr lang="en-US" dirty="0"/>
              <a:t>Thank you for coming!</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59</a:t>
            </a:fld>
            <a:endParaRPr lang="en-US"/>
          </a:p>
        </p:txBody>
      </p:sp>
    </p:spTree>
    <p:extLst>
      <p:ext uri="{BB962C8B-B14F-4D97-AF65-F5344CB8AC3E}">
        <p14:creationId xmlns:p14="http://schemas.microsoft.com/office/powerpoint/2010/main" val="130411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284663"/>
            <a:ext cx="5486400" cy="4541837"/>
          </a:xfrm>
        </p:spPr>
        <p:txBody>
          <a:bodyP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charset="0"/>
                <a:ea typeface="Arial" charset="0"/>
                <a:cs typeface="Arial" charset="0"/>
              </a:rPr>
              <a:t>Presenter Remarks: </a:t>
            </a:r>
            <a:endParaRPr kumimoji="0" lang="en-US"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charset="0"/>
                <a:ea typeface="MS PGothic" charset="0"/>
              </a:rPr>
              <a:t>The California Department of Education has developed many publications and resources that enable teachers to facilitate the most positive outcomes for students. </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charset="0"/>
              <a:ea typeface="MS PGothic"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charset="0"/>
                <a:ea typeface="MS PGothic" charset="0"/>
              </a:rPr>
              <a:t>Today our main focus will be the on the Preschool Learning Foundations and Framework.  In addition, there are other key resources that support English learners: the </a:t>
            </a:r>
            <a:r>
              <a:rPr kumimoji="0" lang="en-US" b="0" i="0" u="none" strike="noStrike" kern="1200" cap="none" spc="0" normalizeH="0" baseline="0" noProof="0" dirty="0">
                <a:ln>
                  <a:noFill/>
                </a:ln>
                <a:solidFill>
                  <a:prstClr val="black"/>
                </a:solidFill>
                <a:effectLst/>
                <a:uLnTx/>
                <a:uFillTx/>
                <a:ea typeface="MS PGothic" panose="020B0600070205080204" pitchFamily="34" charset="-128"/>
              </a:rPr>
              <a:t>English Language Arts/English Language Development Framework</a:t>
            </a:r>
            <a:r>
              <a:rPr kumimoji="0" lang="en-US" b="0" i="0" u="none" strike="noStrike" kern="1200" cap="none" spc="0" normalizeH="0" baseline="0" noProof="0" dirty="0">
                <a:ln>
                  <a:noFill/>
                </a:ln>
                <a:solidFill>
                  <a:prstClr val="black"/>
                </a:solidFill>
                <a:effectLst/>
                <a:uLnTx/>
                <a:uFillTx/>
                <a:latin typeface="Arial" charset="0"/>
                <a:ea typeface="MS PGothic" charset="0"/>
              </a:rPr>
              <a:t>, the California English Language Development Standards for Kindergarten, the Transitional Kindergarten Implementation Guide, and the DRDP-K (2015).</a:t>
            </a:r>
          </a:p>
          <a:p>
            <a:pPr marL="0" marR="0" lvl="0" indent="0" algn="l" defTabSz="457200" rtl="0" eaLnBrk="0" fontAlgn="base" latinLnBrk="0" hangingPunct="0">
              <a:lnSpc>
                <a:spcPct val="11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0" fontAlgn="base" latinLnBrk="0" hangingPunct="0">
              <a:lnSpc>
                <a:spcPct val="11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charset="0"/>
                <a:ea typeface="Arial" charset="0"/>
                <a:cs typeface="Arial" charset="0"/>
              </a:rPr>
              <a:t>(Name and hold up each resource.) The California Preschool Learning Foundations, Volumes 1, 2, and 3 and the California Preschool Curriculum Frameworks, Volumes 1, 2, and 3 are the center of the California Early Learning and Development System. CPIN professional learning will focus on the foundations and framework. </a:t>
            </a:r>
          </a:p>
          <a:p>
            <a:pPr marL="0" marR="0" lvl="0" indent="0" algn="l" defTabSz="457200" rtl="0" eaLnBrk="0" fontAlgn="base" latinLnBrk="0" hangingPunct="0">
              <a:lnSpc>
                <a:spcPct val="11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0" fontAlgn="base" latinLnBrk="0" hangingPunct="0">
              <a:lnSpc>
                <a:spcPct val="11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charset="0"/>
                <a:ea typeface="Arial" charset="0"/>
                <a:cs typeface="Arial" charset="0"/>
              </a:rPr>
              <a:t>We will also discuss alignment and make connections to all additional resources pictured in the graphic at professional learning opportunities offered through July 2017:</a:t>
            </a:r>
          </a:p>
          <a:p>
            <a:pPr marL="292100" marR="0" lvl="1" indent="-177800" algn="l" defTabSz="457200" rtl="0" eaLnBrk="0" fontAlgn="base" latinLnBrk="0" hangingPunct="0">
              <a:lnSpc>
                <a:spcPct val="110000"/>
              </a:lnSpc>
              <a:spcBef>
                <a:spcPts val="0"/>
              </a:spcBef>
              <a:spcAft>
                <a:spcPct val="0"/>
              </a:spcAft>
              <a:buClrTx/>
              <a:buSzTx/>
              <a:buFont typeface="Arial" charset="0"/>
              <a:buChar char="•"/>
              <a:tabLst/>
              <a:defRPr/>
            </a:pPr>
            <a:r>
              <a:rPr kumimoji="0" lang="en-US" b="0" i="1" u="none" strike="noStrike" kern="1200" cap="none" spc="0" normalizeH="0" baseline="0" noProof="0" dirty="0">
                <a:ln>
                  <a:noFill/>
                </a:ln>
                <a:solidFill>
                  <a:prstClr val="black"/>
                </a:solidFill>
                <a:effectLst/>
                <a:uLnTx/>
                <a:uFillTx/>
                <a:latin typeface="Arial" charset="0"/>
                <a:ea typeface="Arial" charset="0"/>
                <a:cs typeface="Arial" charset="0"/>
              </a:rPr>
              <a:t>The Alignment of the California Preschool Learning Foundations with Key Early Education Resources</a:t>
            </a:r>
          </a:p>
          <a:p>
            <a:pPr marL="292100" marR="0" lvl="1" indent="-177800" algn="l" defTabSz="457200" rtl="0" eaLnBrk="0" fontAlgn="base" latinLnBrk="0" hangingPunct="0">
              <a:lnSpc>
                <a:spcPct val="110000"/>
              </a:lnSpc>
              <a:spcBef>
                <a:spcPct val="30000"/>
              </a:spcBef>
              <a:spcAft>
                <a:spcPct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Arial" charset="0"/>
                <a:ea typeface="Arial" charset="0"/>
                <a:cs typeface="Arial" charset="0"/>
              </a:rPr>
              <a:t>California State Standards</a:t>
            </a:r>
          </a:p>
          <a:p>
            <a:pPr marL="292100" marR="0" lvl="1" indent="-177800" algn="l" defTabSz="457200" rtl="0" eaLnBrk="0" fontAlgn="base" latinLnBrk="0" hangingPunct="0">
              <a:lnSpc>
                <a:spcPct val="110000"/>
              </a:lnSpc>
              <a:spcBef>
                <a:spcPct val="30000"/>
              </a:spcBef>
              <a:spcAft>
                <a:spcPct val="0"/>
              </a:spcAft>
              <a:buClrTx/>
              <a:buSzTx/>
              <a:buFont typeface="Arial" charset="0"/>
              <a:buChar char="•"/>
              <a:tabLst/>
              <a:defRPr/>
            </a:pPr>
            <a:r>
              <a:rPr kumimoji="0" lang="en-US" b="0" i="1" u="none" strike="noStrike" kern="1200" cap="none" spc="0" normalizeH="0" baseline="0" noProof="0" dirty="0">
                <a:ln>
                  <a:noFill/>
                </a:ln>
                <a:solidFill>
                  <a:prstClr val="black"/>
                </a:solidFill>
                <a:effectLst/>
                <a:uLnTx/>
                <a:uFillTx/>
                <a:ea typeface="MS PGothic" panose="020B0600070205080204" pitchFamily="34" charset="-128"/>
              </a:rPr>
              <a:t>Mathematics Framework for California Public Schools: Kindergarten Through Grade Twelve </a:t>
            </a:r>
            <a:r>
              <a:rPr kumimoji="0" lang="en-US" b="0" i="0" u="none" strike="noStrike" kern="1200" cap="none" spc="0" normalizeH="0" baseline="0" noProof="0" dirty="0">
                <a:ln>
                  <a:noFill/>
                </a:ln>
                <a:solidFill>
                  <a:prstClr val="black"/>
                </a:solidFill>
                <a:effectLst/>
                <a:uLnTx/>
                <a:uFillTx/>
                <a:ea typeface="MS PGothic" panose="020B0600070205080204" pitchFamily="34" charset="-128"/>
              </a:rPr>
              <a:t>(2015 edition) (CDE, 2015)</a:t>
            </a:r>
          </a:p>
          <a:p>
            <a:pPr marL="292100" marR="0" lvl="1" indent="-177800" algn="l" defTabSz="457200" rtl="0" eaLnBrk="0" fontAlgn="base" latinLnBrk="0" hangingPunct="0">
              <a:lnSpc>
                <a:spcPct val="110000"/>
              </a:lnSpc>
              <a:spcBef>
                <a:spcPct val="30000"/>
              </a:spcBef>
              <a:spcAft>
                <a:spcPct val="0"/>
              </a:spcAft>
              <a:buClrTx/>
              <a:buSzTx/>
              <a:buFont typeface="Arial" charset="0"/>
              <a:buChar char="•"/>
              <a:tabLst/>
              <a:defRPr/>
            </a:pPr>
            <a:r>
              <a:rPr kumimoji="0" lang="en-US" b="0" i="1" u="none" strike="noStrike" kern="1200" cap="none" spc="0" normalizeH="0" baseline="0" noProof="0" dirty="0">
                <a:ln>
                  <a:noFill/>
                </a:ln>
                <a:solidFill>
                  <a:prstClr val="black"/>
                </a:solidFill>
                <a:effectLst/>
                <a:uLnTx/>
                <a:uFillTx/>
                <a:ea typeface="MS PGothic" panose="020B0600070205080204" pitchFamily="34" charset="-128"/>
              </a:rPr>
              <a:t>English Language Arts/English Language Development Framework for California Public Schools: Kindergarten Through Grade Twelve </a:t>
            </a:r>
            <a:r>
              <a:rPr kumimoji="0" lang="en-US" b="0" i="0" u="none" strike="noStrike" kern="1200" cap="none" spc="0" normalizeH="0" baseline="0" noProof="0" dirty="0">
                <a:ln>
                  <a:noFill/>
                </a:ln>
                <a:solidFill>
                  <a:prstClr val="black"/>
                </a:solidFill>
                <a:effectLst/>
                <a:uLnTx/>
                <a:uFillTx/>
                <a:ea typeface="MS PGothic" panose="020B0600070205080204" pitchFamily="34" charset="-128"/>
              </a:rPr>
              <a:t>(2015 edition) (CDE, 2015)</a:t>
            </a:r>
          </a:p>
          <a:p>
            <a:pPr marL="292100" marR="0" lvl="1" indent="-177800" algn="l" defTabSz="457200" rtl="0" eaLnBrk="0" fontAlgn="base" latinLnBrk="0" hangingPunct="0">
              <a:lnSpc>
                <a:spcPct val="110000"/>
              </a:lnSpc>
              <a:spcBef>
                <a:spcPct val="30000"/>
              </a:spcBef>
              <a:spcAft>
                <a:spcPct val="0"/>
              </a:spcAft>
              <a:buClrTx/>
              <a:buSzTx/>
              <a:buFont typeface="Arial" charset="0"/>
              <a:buChar char="•"/>
              <a:tabLst/>
              <a:defRPr/>
            </a:pPr>
            <a:r>
              <a:rPr kumimoji="0" lang="en-US" b="0" i="1" u="none" strike="noStrike" kern="1200" cap="none" spc="0" normalizeH="0" baseline="0" noProof="0" dirty="0">
                <a:ln>
                  <a:noFill/>
                </a:ln>
                <a:solidFill>
                  <a:prstClr val="black"/>
                </a:solidFill>
                <a:effectLst/>
                <a:uLnTx/>
                <a:uFillTx/>
                <a:latin typeface="Arial" charset="0"/>
                <a:ea typeface="Arial" charset="0"/>
                <a:cs typeface="Arial" charset="0"/>
              </a:rPr>
              <a:t>Transitional Kindergarten Implementation Guide – A Resource for Public School District Administrators and Teachers </a:t>
            </a:r>
            <a:r>
              <a:rPr kumimoji="0" lang="en-US" b="0" i="0" u="none" strike="noStrike" kern="1200" cap="none" spc="0" normalizeH="0" baseline="0" noProof="0" dirty="0">
                <a:ln>
                  <a:noFill/>
                </a:ln>
                <a:solidFill>
                  <a:prstClr val="black"/>
                </a:solidFill>
                <a:effectLst/>
                <a:uLnTx/>
                <a:uFillTx/>
                <a:latin typeface="Arial" charset="0"/>
                <a:ea typeface="Arial" charset="0"/>
                <a:cs typeface="Arial" charset="0"/>
              </a:rPr>
              <a:t>(CDE, 2013)</a:t>
            </a:r>
          </a:p>
          <a:p>
            <a:pPr marL="292100" marR="0" lvl="1" indent="-177800" algn="l" defTabSz="457200" rtl="0" eaLnBrk="0" fontAlgn="base" latinLnBrk="0" hangingPunct="0">
              <a:lnSpc>
                <a:spcPct val="110000"/>
              </a:lnSpc>
              <a:spcBef>
                <a:spcPts val="0"/>
              </a:spcBef>
              <a:spcAft>
                <a:spcPct val="0"/>
              </a:spcAft>
              <a:buClrTx/>
              <a:buSzTx/>
              <a:buFont typeface="Arial" charset="0"/>
              <a:buChar char="•"/>
              <a:tabLst/>
              <a:defRPr/>
            </a:pPr>
            <a:r>
              <a:rPr kumimoji="0" lang="en-US" b="0" i="1" u="none" strike="noStrike" kern="1200" cap="none" spc="0" normalizeH="0" baseline="0" noProof="0" dirty="0">
                <a:ln>
                  <a:noFill/>
                </a:ln>
                <a:solidFill>
                  <a:prstClr val="black"/>
                </a:solidFill>
                <a:effectLst/>
                <a:uLnTx/>
                <a:uFillTx/>
                <a:latin typeface="Arial" charset="0"/>
                <a:ea typeface="Arial" charset="0"/>
                <a:cs typeface="Arial" charset="0"/>
              </a:rPr>
              <a:t>Desired Results Developmental Profile—Kindergarten (2015): A Developmental Continuum for Kindergarten </a:t>
            </a:r>
            <a:r>
              <a:rPr kumimoji="0" lang="en-US" b="0" i="0" u="none" strike="noStrike" kern="1200" cap="none" spc="0" normalizeH="0" baseline="0" noProof="0" dirty="0">
                <a:ln>
                  <a:noFill/>
                </a:ln>
                <a:solidFill>
                  <a:prstClr val="black"/>
                </a:solidFill>
                <a:effectLst/>
                <a:uLnTx/>
                <a:uFillTx/>
                <a:latin typeface="Arial" charset="0"/>
                <a:ea typeface="Arial" charset="0"/>
                <a:cs typeface="Arial" charset="0"/>
              </a:rPr>
              <a:t>(</a:t>
            </a:r>
            <a:r>
              <a:rPr kumimoji="0" lang="en-US" b="0" i="0" u="none" strike="noStrike" kern="1200" cap="none" spc="0" normalizeH="0" baseline="0" noProof="0" dirty="0">
                <a:ln>
                  <a:noFill/>
                </a:ln>
                <a:solidFill>
                  <a:prstClr val="black"/>
                </a:solidFill>
                <a:effectLst/>
                <a:uLnTx/>
                <a:uFillTx/>
                <a:ea typeface="MS PGothic" panose="020B0600070205080204" pitchFamily="34" charset="-128"/>
              </a:rPr>
              <a:t>DRDP-K [2015])</a:t>
            </a: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6</a:t>
            </a:fld>
            <a:endParaRPr lang="en-US" altLang="en-US" sz="1200">
              <a:cs typeface="Arial" panose="020B0604020202020204" pitchFamily="34" charset="0"/>
            </a:endParaRPr>
          </a:p>
        </p:txBody>
      </p:sp>
    </p:spTree>
    <p:extLst>
      <p:ext uri="{BB962C8B-B14F-4D97-AF65-F5344CB8AC3E}">
        <p14:creationId xmlns:p14="http://schemas.microsoft.com/office/powerpoint/2010/main" val="1804201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Background Information:</a:t>
            </a:r>
          </a:p>
          <a:p>
            <a:r>
              <a:rPr lang="en-US" dirty="0"/>
              <a:t>The following slides are optional.</a:t>
            </a:r>
          </a:p>
          <a:p>
            <a:endParaRPr lang="en-US" dirty="0"/>
          </a:p>
          <a:p>
            <a:r>
              <a:rPr lang="en-US" b="1" dirty="0"/>
              <a:t>Presenter Remarks:</a:t>
            </a:r>
          </a:p>
          <a:p>
            <a:r>
              <a:rPr lang="en-US" dirty="0"/>
              <a:t>There are no presenter remarks for this slide.</a:t>
            </a:r>
          </a:p>
        </p:txBody>
      </p:sp>
      <p:sp>
        <p:nvSpPr>
          <p:cNvPr id="4" name="Slide Number Placeholder 3"/>
          <p:cNvSpPr>
            <a:spLocks noGrp="1"/>
          </p:cNvSpPr>
          <p:nvPr>
            <p:ph type="sldNum" sz="quarter" idx="10"/>
          </p:nvPr>
        </p:nvSpPr>
        <p:spPr/>
        <p:txBody>
          <a:bodyPr/>
          <a:lstStyle/>
          <a:p>
            <a:fld id="{A063B2E1-BD6A-4017-B4E7-5A23E0103C94}" type="slidenum">
              <a:rPr lang="en-US" altLang="en-US" smtClean="0"/>
              <a:pPr/>
              <a:t>60</a:t>
            </a:fld>
            <a:endParaRPr lang="en-US" altLang="en-US"/>
          </a:p>
        </p:txBody>
      </p:sp>
    </p:spTree>
    <p:extLst>
      <p:ext uri="{BB962C8B-B14F-4D97-AF65-F5344CB8AC3E}">
        <p14:creationId xmlns:p14="http://schemas.microsoft.com/office/powerpoint/2010/main" val="1628467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Background Information:</a:t>
            </a:r>
          </a:p>
          <a:p>
            <a:r>
              <a:rPr lang="en-US" dirty="0"/>
              <a:t>You may decide to add your local data and use this slide instead of the state data provided. </a:t>
            </a:r>
          </a:p>
          <a:p>
            <a:endParaRPr lang="en-US" dirty="0"/>
          </a:p>
          <a:p>
            <a:r>
              <a:rPr lang="en-US" b="1" dirty="0"/>
              <a:t>Presenter</a:t>
            </a:r>
            <a:r>
              <a:rPr lang="en-US" b="1" baseline="0" dirty="0"/>
              <a:t> Remarks:</a:t>
            </a:r>
          </a:p>
          <a:p>
            <a:r>
              <a:rPr lang="en-US" baseline="0" dirty="0"/>
              <a:t>It is important to consider our local data when planning support children learning English as a second language. </a:t>
            </a: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61</a:t>
            </a:fld>
            <a:endParaRPr lang="en-US"/>
          </a:p>
        </p:txBody>
      </p:sp>
    </p:spTree>
    <p:extLst>
      <p:ext uri="{BB962C8B-B14F-4D97-AF65-F5344CB8AC3E}">
        <p14:creationId xmlns:p14="http://schemas.microsoft.com/office/powerpoint/2010/main" val="3860579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3491" name="Rectangle 4"/>
          <p:cNvSpPr>
            <a:spLocks noGrp="1" noChangeArrowheads="1"/>
          </p:cNvSpPr>
          <p:nvPr>
            <p:ph type="body" idx="1"/>
          </p:nvPr>
        </p:nvSpPr>
        <p:spPr bwMode="auto">
          <a:xfrm>
            <a:off x="838200" y="4343400"/>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r>
              <a:rPr lang="en-US" b="1" dirty="0"/>
              <a:t>Background</a:t>
            </a:r>
            <a:r>
              <a:rPr lang="en-US" b="1" baseline="0" dirty="0"/>
              <a:t> Information:</a:t>
            </a:r>
            <a:endParaRPr lang="en-US" b="1" dirty="0"/>
          </a:p>
          <a:p>
            <a:pPr>
              <a:lnSpc>
                <a:spcPct val="90000"/>
              </a:lnSpc>
            </a:pPr>
            <a:r>
              <a:rPr lang="en-US" b="0" dirty="0"/>
              <a:t>This</a:t>
            </a:r>
            <a:r>
              <a:rPr lang="en-US" b="0" baseline="0" dirty="0"/>
              <a:t> slide can be used </a:t>
            </a:r>
            <a:r>
              <a:rPr lang="en-US" b="0" dirty="0"/>
              <a:t>if participants are not at all familiar</a:t>
            </a:r>
            <a:r>
              <a:rPr lang="en-US" b="0" baseline="0" dirty="0"/>
              <a:t> with the ELD foundations. You may choose to put in between slides 9 and 10 or between slides 11 and 12.</a:t>
            </a:r>
            <a:endParaRPr lang="en-US" b="0" dirty="0"/>
          </a:p>
          <a:p>
            <a:pPr>
              <a:lnSpc>
                <a:spcPct val="90000"/>
              </a:lnSpc>
            </a:pPr>
            <a:endParaRPr lang="en-US" b="1" dirty="0"/>
          </a:p>
          <a:p>
            <a:pPr>
              <a:lnSpc>
                <a:spcPct val="90000"/>
              </a:lnSpc>
            </a:pPr>
            <a:r>
              <a:rPr lang="en-US" b="1" dirty="0"/>
              <a:t>Presenter Remarks:</a:t>
            </a:r>
          </a:p>
          <a:p>
            <a:pPr>
              <a:lnSpc>
                <a:spcPct val="90000"/>
              </a:lnSpc>
            </a:pPr>
            <a:r>
              <a:rPr lang="en-US" altLang="en-US" dirty="0"/>
              <a:t>Children</a:t>
            </a:r>
            <a:r>
              <a:rPr lang="en-US" altLang="en-US" baseline="0" dirty="0"/>
              <a:t> who have a home language other than English are considered to be English learners.</a:t>
            </a:r>
          </a:p>
          <a:p>
            <a:pPr>
              <a:lnSpc>
                <a:spcPct val="90000"/>
              </a:lnSpc>
            </a:pPr>
            <a:endParaRPr lang="en-US" altLang="en-US" baseline="0" dirty="0" err="1"/>
          </a:p>
          <a:p>
            <a:pPr>
              <a:lnSpc>
                <a:spcPct val="90000"/>
              </a:lnSpc>
            </a:pPr>
            <a:r>
              <a:rPr lang="en-US" altLang="en-US" baseline="0" dirty="0"/>
              <a:t>Take a moment to r</a:t>
            </a:r>
            <a:r>
              <a:rPr lang="en-US" altLang="en-US" dirty="0"/>
              <a:t>ead the slide silently;</a:t>
            </a:r>
            <a:r>
              <a:rPr lang="en-US" altLang="en-US" baseline="0" dirty="0"/>
              <a:t> </a:t>
            </a:r>
            <a:r>
              <a:rPr lang="en-US" altLang="en-US" dirty="0"/>
              <a:t>give me</a:t>
            </a:r>
            <a:r>
              <a:rPr lang="en-US" altLang="en-US" baseline="0" dirty="0"/>
              <a:t> a thumbs up when you are done</a:t>
            </a:r>
            <a:r>
              <a:rPr lang="en-US" altLang="en-US" dirty="0"/>
              <a:t>.</a:t>
            </a:r>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“The term English learner is commonly used in K–12 (kindergarten through grade twelve) schools to identify children who speak a language other than English at home and are not yet proficient in English. However, preschoolers with a home language other than English are often a distinct group, since they are still developing the basics of oral language in their home language even as they begin to learn English. Therefore, many preschool programs choose to use the term dual language learners (DLLs) to describe children who are learning English while also developing proficiency in their native language (</a:t>
            </a:r>
            <a:r>
              <a:rPr lang="en-US" dirty="0" err="1"/>
              <a:t>Severns</a:t>
            </a:r>
            <a:r>
              <a:rPr lang="en-US" dirty="0"/>
              <a:t> 2012)” (</a:t>
            </a:r>
            <a:r>
              <a:rPr lang="en-US" sz="1200" kern="1200" dirty="0">
                <a:solidFill>
                  <a:schemeClr val="tx1"/>
                </a:solidFill>
                <a:effectLst/>
                <a:latin typeface="Arial" pitchFamily="34" charset="0"/>
                <a:ea typeface="ＭＳ Ｐゴシック" pitchFamily="34" charset="-128"/>
                <a:cs typeface="Arial" pitchFamily="34" charset="0"/>
              </a:rPr>
              <a:t>DLL Overview Papers 2013, </a:t>
            </a:r>
            <a:r>
              <a:rPr lang="en-US" dirty="0"/>
              <a:t>91).</a:t>
            </a:r>
            <a:endParaRPr lang="en-US" altLang="en-US" b="0" dirty="0">
              <a:solidFill>
                <a:schemeClr val="tx1"/>
              </a:solidFill>
            </a:endParaRPr>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“According to the report of the Public Policy Institute of California, about 11 percent of the state’s four-year-olds are enrolled in federally funded Head Start programs, and an additional 17 percent are enrolled in State Funded Preschool (Cannon, </a:t>
            </a:r>
            <a:r>
              <a:rPr lang="en-US" dirty="0" err="1"/>
              <a:t>Jacknowitz</a:t>
            </a:r>
            <a:r>
              <a:rPr lang="en-US" dirty="0"/>
              <a:t>, and </a:t>
            </a:r>
            <a:r>
              <a:rPr lang="en-US" dirty="0" err="1"/>
              <a:t>Karoly</a:t>
            </a:r>
            <a:r>
              <a:rPr lang="en-US" dirty="0"/>
              <a:t> 2012). Of those, nearly 40 percent are young DLLs (Cannon, </a:t>
            </a:r>
            <a:r>
              <a:rPr lang="en-US" dirty="0" err="1"/>
              <a:t>Jacknowitz</a:t>
            </a:r>
            <a:r>
              <a:rPr lang="en-US" dirty="0"/>
              <a:t>, and </a:t>
            </a:r>
            <a:r>
              <a:rPr lang="en-US" dirty="0" err="1"/>
              <a:t>Karoly</a:t>
            </a:r>
            <a:r>
              <a:rPr lang="en-US" dirty="0"/>
              <a:t> 2012)” (</a:t>
            </a:r>
            <a:r>
              <a:rPr lang="en-US" sz="1200" kern="1200" dirty="0">
                <a:solidFill>
                  <a:schemeClr val="tx1"/>
                </a:solidFill>
                <a:effectLst/>
                <a:latin typeface="Arial" pitchFamily="34" charset="0"/>
                <a:ea typeface="ＭＳ Ｐゴシック" pitchFamily="34" charset="-128"/>
                <a:cs typeface="Arial" pitchFamily="34" charset="0"/>
              </a:rPr>
              <a:t>DLL Overview Papers 2013, </a:t>
            </a:r>
            <a:r>
              <a:rPr lang="en-US" dirty="0"/>
              <a:t>91).</a:t>
            </a:r>
            <a:endParaRPr lang="en-US" altLang="en-US" b="0" dirty="0">
              <a:solidFill>
                <a:schemeClr val="tx1"/>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b="0" dirty="0">
              <a:solidFill>
                <a:schemeClr val="tx1"/>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0" dirty="0">
                <a:solidFill>
                  <a:schemeClr val="tx1"/>
                </a:solidFill>
              </a:rPr>
              <a:t>The ELD Writing</a:t>
            </a:r>
            <a:r>
              <a:rPr lang="en-US" altLang="en-US" b="0" baseline="0" dirty="0">
                <a:solidFill>
                  <a:schemeClr val="tx1"/>
                </a:solidFill>
              </a:rPr>
              <a:t> strand is only used for children who are learning English as a second language. For these children you need to understand both the LLD and ELD foundations and </a:t>
            </a:r>
            <a:r>
              <a:rPr lang="en-US" altLang="en-US" b="0" baseline="0" dirty="0" err="1">
                <a:solidFill>
                  <a:schemeClr val="tx1"/>
                </a:solidFill>
              </a:rPr>
              <a:t>substrands</a:t>
            </a:r>
            <a:r>
              <a:rPr lang="en-US" altLang="en-US" b="0" baseline="0" dirty="0">
                <a:solidFill>
                  <a:schemeClr val="tx1"/>
                </a:solidFill>
              </a:rPr>
              <a:t> for writing.</a:t>
            </a:r>
            <a:endParaRPr lang="en-US" altLang="en-US" b="0" dirty="0">
              <a:solidFill>
                <a:schemeClr val="tx1"/>
              </a:solidFill>
            </a:endParaRPr>
          </a:p>
          <a:p>
            <a:pPr>
              <a:lnSpc>
                <a:spcPct val="90000"/>
              </a:lnSpc>
              <a:buFontTx/>
              <a:buChar char="•"/>
            </a:pPr>
            <a:endParaRPr lang="en-US" dirty="0">
              <a:latin typeface="Arial" charset="0"/>
              <a:ea typeface="MS PGothic" charset="0"/>
            </a:endParaRPr>
          </a:p>
        </p:txBody>
      </p:sp>
      <p:sp>
        <p:nvSpPr>
          <p:cNvPr id="2" name="Slide Number Placeholder 1"/>
          <p:cNvSpPr>
            <a:spLocks noGrp="1"/>
          </p:cNvSpPr>
          <p:nvPr>
            <p:ph type="sldNum" sz="quarter" idx="10"/>
          </p:nvPr>
        </p:nvSpPr>
        <p:spPr/>
        <p:txBody>
          <a:bodyPr/>
          <a:lstStyle/>
          <a:p>
            <a:pPr>
              <a:defRPr/>
            </a:pPr>
            <a:fld id="{6B0F81F6-424E-5542-AF2E-A15900B00EFE}" type="slidenum">
              <a:rPr lang="en-US" smtClean="0"/>
              <a:pPr>
                <a:defRPr/>
              </a:pPr>
              <a:t>62</a:t>
            </a:fld>
            <a:endParaRPr lang="en-US"/>
          </a:p>
        </p:txBody>
      </p:sp>
    </p:spTree>
    <p:extLst>
      <p:ext uri="{BB962C8B-B14F-4D97-AF65-F5344CB8AC3E}">
        <p14:creationId xmlns:p14="http://schemas.microsoft.com/office/powerpoint/2010/main" val="24832326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0" dirty="0"/>
              <a:t>Activity 7: Your Classroom Data</a:t>
            </a:r>
          </a:p>
          <a:p>
            <a:endParaRPr lang="en-US" sz="1200" b="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Background Information:</a:t>
            </a:r>
          </a:p>
          <a:p>
            <a:r>
              <a:rPr lang="en-US" sz="1200" b="0" kern="1200" dirty="0">
                <a:solidFill>
                  <a:schemeClr val="tx1"/>
                </a:solidFill>
                <a:effectLst/>
                <a:latin typeface="Arial" pitchFamily="34" charset="0"/>
                <a:ea typeface="ＭＳ Ｐゴシック" pitchFamily="34" charset="-128"/>
                <a:cs typeface="Arial" pitchFamily="34" charset="0"/>
              </a:rPr>
              <a:t>Intent:</a:t>
            </a:r>
            <a:r>
              <a:rPr lang="en-US" sz="1200" b="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Formulate a chart with the data provided by all participants. The data will include how many English learners teachers currently have in their classrooms. The data gathered will demonstrate the different amounts of English learners across classrooms. </a:t>
            </a:r>
          </a:p>
          <a:p>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Materials Required:</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PowerPoint slides;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Chart paper with graph created prior to activity; Markers;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Medium sized Post-its (one pad per table)</a:t>
            </a:r>
          </a:p>
          <a:p>
            <a:endParaRPr lang="en-US" sz="1200" kern="1200" dirty="0">
              <a:solidFill>
                <a:schemeClr val="tx1"/>
              </a:solidFill>
              <a:effectLst/>
              <a:latin typeface="Arial" pitchFamily="34" charset="0"/>
              <a:ea typeface="MS PGothic" panose="020B0600070205080204" pitchFamily="34" charset="-128"/>
              <a:cs typeface="Arial" pitchFamily="34" charset="0"/>
            </a:endParaRPr>
          </a:p>
          <a:p>
            <a:pPr lvl="0"/>
            <a:r>
              <a:rPr lang="en-US" sz="1200" b="1" kern="1200" dirty="0">
                <a:solidFill>
                  <a:schemeClr val="tx1"/>
                </a:solidFill>
                <a:effectLst/>
                <a:latin typeface="Arial" pitchFamily="34" charset="0"/>
                <a:ea typeface="MS PGothic" panose="020B0600070205080204" pitchFamily="34" charset="-128"/>
                <a:cs typeface="Arial" pitchFamily="34" charset="0"/>
              </a:rPr>
              <a:t>Presenter</a:t>
            </a:r>
            <a:r>
              <a:rPr lang="en-US" sz="1200" b="1" kern="1200" baseline="0" dirty="0">
                <a:solidFill>
                  <a:schemeClr val="tx1"/>
                </a:solidFill>
                <a:effectLst/>
                <a:latin typeface="Arial" pitchFamily="34" charset="0"/>
                <a:ea typeface="MS PGothic" panose="020B0600070205080204" pitchFamily="34" charset="-128"/>
                <a:cs typeface="Arial" pitchFamily="34" charset="0"/>
              </a:rPr>
              <a:t> Remarks:</a:t>
            </a:r>
            <a:br>
              <a:rPr lang="en-US" sz="1200" b="1" kern="1200" baseline="0" dirty="0">
                <a:solidFill>
                  <a:schemeClr val="tx1"/>
                </a:solidFill>
                <a:effectLst/>
                <a:latin typeface="Arial" pitchFamily="34" charset="0"/>
                <a:ea typeface="MS PGothic" panose="020B0600070205080204" pitchFamily="34" charset="-128"/>
                <a:cs typeface="Arial" pitchFamily="34" charset="0"/>
              </a:rPr>
            </a:br>
            <a:r>
              <a:rPr lang="en-US" sz="1200" kern="1200" dirty="0">
                <a:solidFill>
                  <a:schemeClr val="tx1"/>
                </a:solidFill>
                <a:effectLst/>
                <a:latin typeface="Arial" pitchFamily="34" charset="0"/>
                <a:ea typeface="ＭＳ Ｐゴシック" pitchFamily="34" charset="-128"/>
                <a:cs typeface="Arial" pitchFamily="34" charset="0"/>
              </a:rPr>
              <a:t>Let’s determine how many English learners we have in our current classrooms.</a:t>
            </a:r>
          </a:p>
          <a:p>
            <a:pPr lvl="0"/>
            <a:endParaRPr lang="en-US" sz="1200" kern="1200" dirty="0">
              <a:solidFill>
                <a:schemeClr val="tx1"/>
              </a:solidFill>
              <a:effectLst/>
              <a:latin typeface="Arial" pitchFamily="34" charset="0"/>
              <a:ea typeface="ＭＳ Ｐゴシック" pitchFamily="34" charset="-128"/>
              <a:cs typeface="Arial" pitchFamily="34" charset="0"/>
            </a:endParaRPr>
          </a:p>
          <a:p>
            <a:pPr lvl="0"/>
            <a:r>
              <a:rPr lang="en-US" sz="1200" kern="1200" dirty="0">
                <a:solidFill>
                  <a:schemeClr val="tx1"/>
                </a:solidFill>
                <a:effectLst/>
                <a:latin typeface="Arial" pitchFamily="34" charset="0"/>
                <a:ea typeface="ＭＳ Ｐゴシック" pitchFamily="34" charset="-128"/>
                <a:cs typeface="Arial" pitchFamily="34" charset="0"/>
              </a:rPr>
              <a:t>Put a dot on the chart that represents the amount of children who are English learners in your class. </a:t>
            </a:r>
            <a:r>
              <a:rPr lang="en-US" sz="1200" kern="1200" baseline="0" dirty="0">
                <a:solidFill>
                  <a:schemeClr val="tx1"/>
                </a:solidFill>
                <a:effectLst/>
                <a:latin typeface="Arial" pitchFamily="34" charset="0"/>
                <a:ea typeface="ＭＳ Ｐゴシック" pitchFamily="34" charset="-128"/>
                <a:cs typeface="Arial" pitchFamily="34" charset="0"/>
              </a:rPr>
              <a:t> </a:t>
            </a:r>
          </a:p>
          <a:p>
            <a:pPr lvl="0"/>
            <a:endParaRPr lang="en-US" sz="1200" kern="1200" baseline="0" dirty="0">
              <a:solidFill>
                <a:schemeClr val="tx1"/>
              </a:solidFill>
              <a:effectLst/>
              <a:latin typeface="Arial" pitchFamily="34" charset="0"/>
              <a:ea typeface="ＭＳ Ｐゴシック" pitchFamily="34" charset="-128"/>
              <a:cs typeface="Arial" pitchFamily="34" charset="0"/>
            </a:endParaRPr>
          </a:p>
          <a:p>
            <a:pPr lvl="0"/>
            <a:r>
              <a:rPr lang="en-US" sz="1200" kern="1200" baseline="0" dirty="0">
                <a:solidFill>
                  <a:schemeClr val="tx1"/>
                </a:solidFill>
                <a:effectLst/>
                <a:latin typeface="Arial" pitchFamily="34" charset="0"/>
                <a:ea typeface="ＭＳ Ｐゴシック" pitchFamily="34" charset="-128"/>
                <a:cs typeface="Arial" pitchFamily="34" charset="0"/>
              </a:rPr>
              <a:t>Now use a </a:t>
            </a:r>
            <a:r>
              <a:rPr lang="en-US" sz="1200" kern="1200" dirty="0">
                <a:solidFill>
                  <a:schemeClr val="tx1"/>
                </a:solidFill>
                <a:effectLst/>
                <a:latin typeface="Arial" pitchFamily="34" charset="0"/>
                <a:ea typeface="ＭＳ Ｐゴシック" pitchFamily="34" charset="-128"/>
                <a:cs typeface="Arial" pitchFamily="34" charset="0"/>
              </a:rPr>
              <a:t>Post-it to write the largest number of different languages that have ever been represented in your class.  Place this Post-it at the bottom of the chart.</a:t>
            </a:r>
          </a:p>
          <a:p>
            <a:pPr lvl="0"/>
            <a:endParaRPr lang="en-US" sz="1200" kern="1200" dirty="0">
              <a:solidFill>
                <a:schemeClr val="tx1"/>
              </a:solidFill>
              <a:effectLst/>
              <a:latin typeface="Arial" pitchFamily="34" charset="0"/>
              <a:ea typeface="ＭＳ Ｐゴシック" pitchFamily="34" charset="-128"/>
              <a:cs typeface="Arial" pitchFamily="34" charset="0"/>
            </a:endParaRPr>
          </a:p>
          <a:p>
            <a:pPr lvl="0"/>
            <a:r>
              <a:rPr lang="en-US" sz="1200" kern="1200" dirty="0">
                <a:solidFill>
                  <a:schemeClr val="tx1"/>
                </a:solidFill>
                <a:effectLst/>
                <a:latin typeface="Arial" pitchFamily="34" charset="0"/>
                <a:ea typeface="ＭＳ Ｐゴシック" pitchFamily="34" charset="-128"/>
                <a:cs typeface="Arial" pitchFamily="34" charset="0"/>
              </a:rPr>
              <a:t>(Once all the data is collected, review it with the participants and provide them with the opportunity to share ideas on how they support English learners with writing activities.)</a:t>
            </a:r>
          </a:p>
          <a:p>
            <a:endParaRPr lang="en-US" sz="1200" kern="1200" dirty="0">
              <a:solidFill>
                <a:schemeClr val="tx1"/>
              </a:solidFill>
              <a:effectLst/>
              <a:latin typeface="Arial" pitchFamily="34" charset="0"/>
              <a:ea typeface="MS PGothic" panose="020B0600070205080204" pitchFamily="34" charset="-128"/>
              <a:cs typeface="Arial" pitchFamily="34" charset="0"/>
            </a:endParaRPr>
          </a:p>
          <a:p>
            <a:r>
              <a:rPr lang="en-US" sz="1200" b="1" kern="1200" dirty="0">
                <a:solidFill>
                  <a:schemeClr val="tx1"/>
                </a:solidFill>
                <a:effectLst/>
                <a:latin typeface="Arial" pitchFamily="34" charset="0"/>
                <a:ea typeface="MS PGothic" panose="020B0600070205080204" pitchFamily="34" charset="-128"/>
                <a:cs typeface="Arial" pitchFamily="34" charset="0"/>
              </a:rPr>
              <a:t>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r>
              <a:rPr lang="en-US" sz="1200" b="1" kern="1200" dirty="0">
                <a:solidFill>
                  <a:schemeClr val="tx1"/>
                </a:solidFill>
                <a:effectLst/>
                <a:latin typeface="Arial" pitchFamily="34" charset="0"/>
                <a:ea typeface="MS PGothic" panose="020B0600070205080204" pitchFamily="34" charset="-128"/>
                <a:cs typeface="Arial" pitchFamily="34" charset="0"/>
              </a:rPr>
              <a:t> </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r>
              <a:rPr lang="en-US" sz="1200" kern="1200" dirty="0">
                <a:solidFill>
                  <a:schemeClr val="tx1"/>
                </a:solidFill>
                <a:effectLst/>
                <a:latin typeface="Arial" pitchFamily="34" charset="0"/>
                <a:ea typeface="MS PGothic" panose="020B0600070205080204" pitchFamily="34" charset="-128"/>
                <a:cs typeface="Arial" pitchFamily="34" charset="0"/>
              </a:rPr>
              <a:t> </a:t>
            </a:r>
          </a:p>
        </p:txBody>
      </p:sp>
      <p:sp>
        <p:nvSpPr>
          <p:cNvPr id="52228"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MS Pゴシック" charset="0"/>
                <a:cs typeface="MS Pゴシック" charset="0"/>
              </a:defRPr>
            </a:lvl1pPr>
            <a:lvl2pPr marL="37931725" indent="-37474525" eaLnBrk="0" hangingPunct="0">
              <a:defRPr sz="2400">
                <a:solidFill>
                  <a:schemeClr val="tx1"/>
                </a:solidFill>
                <a:latin typeface="Arial" charset="0"/>
                <a:ea typeface="MS Pゴシック" charset="0"/>
                <a:cs typeface="MS Pゴシック" charset="0"/>
              </a:defRPr>
            </a:lvl2pPr>
            <a:lvl3pPr eaLnBrk="0" hangingPunct="0">
              <a:defRPr sz="2400">
                <a:solidFill>
                  <a:schemeClr val="tx1"/>
                </a:solidFill>
                <a:latin typeface="Arial" charset="0"/>
                <a:ea typeface="MS Pゴシック" charset="0"/>
                <a:cs typeface="MS Pゴシック" charset="0"/>
              </a:defRPr>
            </a:lvl3pPr>
            <a:lvl4pPr eaLnBrk="0" hangingPunct="0">
              <a:defRPr sz="2400">
                <a:solidFill>
                  <a:schemeClr val="tx1"/>
                </a:solidFill>
                <a:latin typeface="Arial" charset="0"/>
                <a:ea typeface="MS Pゴシック" charset="0"/>
                <a:cs typeface="MS Pゴシック" charset="0"/>
              </a:defRPr>
            </a:lvl4pPr>
            <a:lvl5pPr eaLnBrk="0" hangingPunct="0">
              <a:defRPr sz="2400">
                <a:solidFill>
                  <a:schemeClr val="tx1"/>
                </a:solidFill>
                <a:latin typeface="Arial"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Arial"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Arial"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Arial"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Arial" charset="0"/>
                <a:ea typeface="MS Pゴシック" charset="0"/>
                <a:cs typeface="MS Pゴシック" charset="0"/>
              </a:defRPr>
            </a:lvl9pPr>
          </a:lstStyle>
          <a:p>
            <a:pPr eaLnBrk="1" hangingPunct="1"/>
            <a:fld id="{E4F11924-8193-3C42-B619-3C543FD47B1F}" type="slidenum">
              <a:rPr lang="en-US" sz="1200">
                <a:ea typeface="ＭＳ Ｐゴシック" charset="0"/>
                <a:cs typeface="ＭＳ Ｐゴシック" charset="0"/>
              </a:rPr>
              <a:pPr eaLnBrk="1" hangingPunct="1"/>
              <a:t>63</a:t>
            </a:fld>
            <a:endParaRPr lang="en-US" sz="1200">
              <a:ea typeface="ＭＳ Ｐゴシック" charset="0"/>
              <a:cs typeface="ＭＳ Ｐゴシック" charset="0"/>
            </a:endParaRPr>
          </a:p>
        </p:txBody>
      </p:sp>
    </p:spTree>
    <p:extLst>
      <p:ext uri="{BB962C8B-B14F-4D97-AF65-F5344CB8AC3E}">
        <p14:creationId xmlns:p14="http://schemas.microsoft.com/office/powerpoint/2010/main" val="1498162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76179"/>
            <a:ext cx="5486400" cy="4047344"/>
          </a:xfrm>
        </p:spPr>
        <p:txBody>
          <a:bodyPr>
            <a:noAutofit/>
          </a:bodyPr>
          <a:lstStyle/>
          <a:p>
            <a:r>
              <a:rPr lang="en-US" b="1" baseline="0" dirty="0"/>
              <a:t>Background Information: </a:t>
            </a:r>
          </a:p>
          <a:p>
            <a:pPr marL="0" indent="0">
              <a:buFont typeface="Arial"/>
              <a:buNone/>
            </a:pPr>
            <a:r>
              <a:rPr lang="en-US" baseline="0" dirty="0"/>
              <a:t>CDE.CA.gov/ci/</a:t>
            </a:r>
            <a:r>
              <a:rPr lang="en-US" baseline="0" dirty="0" err="1"/>
              <a:t>gs</a:t>
            </a:r>
            <a:r>
              <a:rPr lang="en-US" baseline="0" dirty="0"/>
              <a:t>/</a:t>
            </a:r>
            <a:r>
              <a:rPr lang="en-US" baseline="0" dirty="0" err="1"/>
              <a:t>em</a:t>
            </a:r>
            <a:r>
              <a:rPr lang="en-US" baseline="0" dirty="0"/>
              <a:t>/</a:t>
            </a:r>
            <a:r>
              <a:rPr lang="en-US" baseline="0" dirty="0" err="1"/>
              <a:t>kinderfaq.asp#program</a:t>
            </a:r>
            <a:r>
              <a:rPr lang="en-US" baseline="0" dirty="0"/>
              <a:t> </a:t>
            </a:r>
            <a:endParaRPr lang="en-US" dirty="0"/>
          </a:p>
          <a:p>
            <a:endParaRPr lang="en-US" b="1" dirty="0"/>
          </a:p>
          <a:p>
            <a:r>
              <a:rPr lang="en-US" b="1" dirty="0"/>
              <a:t>Presenter Remarks: </a:t>
            </a:r>
          </a:p>
          <a:p>
            <a:pPr marL="0" marR="0" indent="0" algn="l" defTabSz="457200" rtl="0" eaLnBrk="0" fontAlgn="base" latinLnBrk="0" hangingPunct="0">
              <a:spcAft>
                <a:spcPct val="0"/>
              </a:spcAft>
              <a:buClrTx/>
              <a:buSzTx/>
              <a:buFont typeface="Arial"/>
              <a:buNone/>
              <a:tabLst/>
              <a:defRPr/>
            </a:pPr>
            <a:r>
              <a:rPr lang="en-US" dirty="0"/>
              <a:t>The California Department of Education provides guidance on utilizing the Preschool Learning Foundations and the Preschool Curriculum Framework</a:t>
            </a:r>
            <a:r>
              <a:rPr lang="en-US" baseline="0" dirty="0"/>
              <a:t> as planning and curriculum resources in the t</a:t>
            </a:r>
            <a:r>
              <a:rPr lang="en-US" dirty="0"/>
              <a:t>ransitional kindergarten classroom.</a:t>
            </a:r>
          </a:p>
          <a:p>
            <a:pPr marL="0" indent="0">
              <a:buFont typeface="Arial"/>
              <a:buNone/>
            </a:pPr>
            <a:endParaRPr lang="en-US" dirty="0"/>
          </a:p>
          <a:p>
            <a:pPr marL="0" indent="0">
              <a:buFont typeface="Arial" panose="020B0604020202020204" pitchFamily="34" charset="0"/>
              <a:buNone/>
            </a:pPr>
            <a:r>
              <a:rPr lang="en-US" dirty="0"/>
              <a:t>In</a:t>
            </a:r>
            <a:r>
              <a:rPr lang="en-US" baseline="0" dirty="0"/>
              <a:t> addition, the following publications</a:t>
            </a:r>
            <a:r>
              <a:rPr lang="en-US" dirty="0"/>
              <a:t> and resources should also be used:</a:t>
            </a:r>
            <a:endParaRPr lang="en-US" baseline="0" dirty="0"/>
          </a:p>
          <a:p>
            <a:pPr marL="171450" indent="-171450">
              <a:buFont typeface="Arial" panose="020B0604020202020204" pitchFamily="34" charset="0"/>
              <a:buChar char="•"/>
            </a:pPr>
            <a:r>
              <a:rPr lang="en-US" baseline="0" dirty="0"/>
              <a:t>Transitional Kindergarten Implementation Guide</a:t>
            </a:r>
          </a:p>
          <a:p>
            <a:pPr marL="171450" indent="-171450">
              <a:buFont typeface="Arial" panose="020B0604020202020204" pitchFamily="34" charset="0"/>
              <a:buChar char="•"/>
            </a:pPr>
            <a:r>
              <a:rPr lang="en-US" baseline="0" dirty="0"/>
              <a:t>California Content Standards</a:t>
            </a:r>
          </a:p>
          <a:p>
            <a:pPr marL="171450" indent="-171450">
              <a:buFont typeface="Arial" panose="020B0604020202020204" pitchFamily="34" charset="0"/>
              <a:buChar char="•"/>
            </a:pPr>
            <a:r>
              <a:rPr lang="en-US" baseline="0" dirty="0"/>
              <a:t>English Language Development Standards</a:t>
            </a:r>
          </a:p>
          <a:p>
            <a:pPr marL="171450" indent="-171450">
              <a:buFont typeface="Arial" panose="020B0604020202020204" pitchFamily="34" charset="0"/>
              <a:buChar char="•"/>
            </a:pPr>
            <a:r>
              <a:rPr lang="en-US" baseline="0" dirty="0"/>
              <a:t>English Language Arts (ELA) and English Language Development (ELD) </a:t>
            </a:r>
            <a:r>
              <a:rPr lang="en-US" dirty="0"/>
              <a:t>Frameworks</a:t>
            </a:r>
          </a:p>
          <a:p>
            <a:pPr marL="171450" indent="-171450">
              <a:buFont typeface="Arial" panose="020B0604020202020204" pitchFamily="34" charset="0"/>
              <a:buChar char="•"/>
            </a:pPr>
            <a:r>
              <a:rPr lang="en-US" baseline="0" dirty="0"/>
              <a:t>DRDP-K</a:t>
            </a:r>
          </a:p>
          <a:p>
            <a:endParaRPr lang="en-US" dirty="0"/>
          </a:p>
          <a:p>
            <a:r>
              <a:rPr lang="en-US" dirty="0"/>
              <a:t>Now</a:t>
            </a:r>
            <a:r>
              <a:rPr lang="en-US" baseline="0" dirty="0"/>
              <a:t> we will look at how all of these resources </a:t>
            </a:r>
            <a:r>
              <a:rPr lang="en-US" dirty="0"/>
              <a:t>work</a:t>
            </a:r>
            <a:r>
              <a:rPr lang="en-US" baseline="0" dirty="0"/>
              <a:t> together</a:t>
            </a:r>
            <a:r>
              <a:rPr lang="en-US" dirty="0"/>
              <a:t> to support English learners. </a:t>
            </a:r>
          </a:p>
          <a:p>
            <a:endParaRPr lang="en-US" b="1" baseline="0" dirty="0"/>
          </a:p>
        </p:txBody>
      </p:sp>
      <p:sp>
        <p:nvSpPr>
          <p:cNvPr id="4" name="Slide Number Placeholder 3"/>
          <p:cNvSpPr>
            <a:spLocks noGrp="1"/>
          </p:cNvSpPr>
          <p:nvPr>
            <p:ph type="sldNum" sz="quarter" idx="10"/>
          </p:nvPr>
        </p:nvSpPr>
        <p:spPr/>
        <p:txBody>
          <a:bodyPr/>
          <a:lstStyle/>
          <a:p>
            <a:fld id="{141CDE28-188D-8445-8E5A-D149FF595DF3}" type="slidenum">
              <a:rPr lang="en-US" smtClean="0"/>
              <a:t>7</a:t>
            </a:fld>
            <a:endParaRPr lang="en-US" dirty="0"/>
          </a:p>
        </p:txBody>
      </p:sp>
    </p:spTree>
    <p:extLst>
      <p:ext uri="{BB962C8B-B14F-4D97-AF65-F5344CB8AC3E}">
        <p14:creationId xmlns:p14="http://schemas.microsoft.com/office/powerpoint/2010/main" val="1193697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0084C15C-9CD0-4D17-B1C8-5DB27A6106CD}" type="slidenum">
              <a:rPr lang="en-US" altLang="en-US" i="0">
                <a:cs typeface="Arial" panose="020B0604020202020204" pitchFamily="34" charset="0"/>
              </a:rPr>
              <a:pPr algn="r" eaLnBrk="1" hangingPunct="1">
                <a:spcBef>
                  <a:spcPct val="0"/>
                </a:spcBef>
              </a:pPr>
              <a:t>8</a:t>
            </a:fld>
            <a:endParaRPr lang="en-US" altLang="en-US" i="0" dirty="0">
              <a:cs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685800" y="4278891"/>
            <a:ext cx="5486400" cy="45510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indent="0" defTabSz="914400" eaLnBrk="1" fontAlgn="auto" hangingPunct="1">
              <a:spcBef>
                <a:spcPts val="0"/>
              </a:spcBef>
              <a:spcAft>
                <a:spcPts val="0"/>
              </a:spcAft>
              <a:buFont typeface="Arial"/>
              <a:buNone/>
              <a:defRPr/>
            </a:pPr>
            <a:r>
              <a:rPr lang="en-US" b="1" dirty="0"/>
              <a:t>Presenter Remarks:</a:t>
            </a:r>
            <a:r>
              <a:rPr lang="en-US" b="1" baseline="0" dirty="0"/>
              <a:t> </a:t>
            </a:r>
            <a:endParaRPr lang="en-US" altLang="en-US" b="1"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en-US" dirty="0">
                <a:latin typeface="Arial" charset="0"/>
                <a:ea typeface="Arial" charset="0"/>
                <a:cs typeface="Arial" charset="0"/>
              </a:rPr>
              <a:t>The purpose of the Preschool</a:t>
            </a:r>
            <a:r>
              <a:rPr lang="en-US" altLang="en-US" baseline="0" dirty="0">
                <a:latin typeface="Arial" charset="0"/>
                <a:ea typeface="Arial" charset="0"/>
                <a:cs typeface="Arial" charset="0"/>
              </a:rPr>
              <a:t> Learning Foundations </a:t>
            </a:r>
            <a:r>
              <a:rPr lang="en-US" altLang="en-US" dirty="0">
                <a:latin typeface="Arial" charset="0"/>
                <a:ea typeface="Arial" charset="0"/>
                <a:cs typeface="Arial" charset="0"/>
              </a:rPr>
              <a:t>is to promote a common understanding of preschool children’</a:t>
            </a:r>
            <a:r>
              <a:rPr lang="en-US" altLang="ja-JP" dirty="0">
                <a:latin typeface="Arial" charset="0"/>
                <a:ea typeface="Arial" charset="0"/>
                <a:cs typeface="Arial" charset="0"/>
              </a:rPr>
              <a:t>s learning and to guide instructional practice</a:t>
            </a:r>
            <a:r>
              <a:rPr lang="en-US" altLang="ja-JP" baseline="0" dirty="0">
                <a:latin typeface="Arial" charset="0"/>
                <a:ea typeface="Arial" charset="0"/>
                <a:cs typeface="Arial" charset="0"/>
              </a:rPr>
              <a:t>; they describe the knowledge and </a:t>
            </a:r>
            <a:r>
              <a:rPr lang="en-US" altLang="en-US" dirty="0">
                <a:latin typeface="Arial" charset="0"/>
                <a:ea typeface="Arial" charset="0"/>
                <a:cs typeface="Arial" charset="0"/>
              </a:rPr>
              <a:t>skills that young children typically develop when provided with developmentally, culturally, and linguistically appropriate learning experiences.</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altLang="ja-JP" i="0" baseline="0" dirty="0">
              <a:latin typeface="Arial" charset="0"/>
              <a:ea typeface="ＭＳ Ｐゴシック" panose="020B0600070205080204"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ja-JP" i="0" baseline="0" dirty="0">
                <a:latin typeface="Arial" charset="0"/>
                <a:ea typeface="ＭＳ Ｐゴシック" panose="020B0600070205080204" pitchFamily="34" charset="-128"/>
                <a:cs typeface="Arial" charset="0"/>
              </a:rPr>
              <a:t>T</a:t>
            </a:r>
            <a:r>
              <a:rPr lang="en-US" altLang="ja-JP" i="0" dirty="0">
                <a:ea typeface="ＭＳ Ｐゴシック" panose="020B0600070205080204" pitchFamily="34" charset="-128"/>
              </a:rPr>
              <a:t>he Preschool Curriculum</a:t>
            </a:r>
            <a:r>
              <a:rPr lang="en-US" altLang="ja-JP" i="0" baseline="0" dirty="0">
                <a:ea typeface="ＭＳ Ｐゴシック" panose="020B0600070205080204" pitchFamily="34" charset="-128"/>
              </a:rPr>
              <a:t> Framework</a:t>
            </a:r>
            <a:r>
              <a:rPr lang="en-US" altLang="ja-JP" i="1" dirty="0">
                <a:ea typeface="ＭＳ Ｐゴシック" panose="020B0600070205080204" pitchFamily="34" charset="-128"/>
              </a:rPr>
              <a:t> </a:t>
            </a:r>
            <a:r>
              <a:rPr lang="en-US" altLang="ja-JP" baseline="0" dirty="0">
                <a:latin typeface="Arial" charset="0"/>
                <a:ea typeface="Arial" charset="0"/>
                <a:cs typeface="Arial" charset="0"/>
              </a:rPr>
              <a:t>was created as a companion to the Preschool Learning Foundations. </a:t>
            </a:r>
            <a:r>
              <a:rPr lang="en-US" altLang="ja-JP" dirty="0">
                <a:ea typeface="ＭＳ Ｐゴシック" panose="020B0600070205080204" pitchFamily="34" charset="-128"/>
              </a:rPr>
              <a:t>The framework presents strategies and information to enrich learning and development opportunities for all children.</a:t>
            </a:r>
            <a:r>
              <a:rPr lang="en-US" altLang="ja-JP" baseline="0" dirty="0">
                <a:ea typeface="ＭＳ Ｐゴシック" panose="020B0600070205080204" pitchFamily="34" charset="-128"/>
              </a:rPr>
              <a:t> (</a:t>
            </a:r>
            <a:r>
              <a:rPr lang="en-US" altLang="ja-JP" dirty="0">
                <a:ea typeface="ＭＳ Ｐゴシック" panose="020B0600070205080204" pitchFamily="34" charset="-128"/>
              </a:rPr>
              <a:t>PCF</a:t>
            </a:r>
            <a:r>
              <a:rPr lang="en-US" altLang="ja-JP" baseline="0" dirty="0">
                <a:ea typeface="ＭＳ Ｐゴシック" panose="020B0600070205080204" pitchFamily="34" charset="-128"/>
              </a:rPr>
              <a:t> 2008, v)</a:t>
            </a:r>
            <a:endParaRPr lang="en-US" altLang="en-US" dirty="0">
              <a:ea typeface="ＭＳ Ｐゴシック" panose="020B0600070205080204" pitchFamily="34" charset="-128"/>
            </a:endParaRP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altLang="en-US"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en-US" dirty="0">
                <a:latin typeface="Arial" charset="0"/>
                <a:ea typeface="Arial" charset="0"/>
                <a:cs typeface="Arial" charset="0"/>
              </a:rPr>
              <a:t>The foundations and framework</a:t>
            </a:r>
            <a:r>
              <a:rPr lang="en-US" altLang="en-US" baseline="0" dirty="0">
                <a:latin typeface="Arial" charset="0"/>
                <a:ea typeface="Arial" charset="0"/>
                <a:cs typeface="Arial" charset="0"/>
              </a:rPr>
              <a:t> are designed to work together.  While the foundations—known as standards in the K-12 arena—provide the background information to understand children’s developing knowledge and skills (the “what”), the curriculum framework offers guidance on how teachers and programs can support the learning and development that are described in the foundations (the “how”).</a:t>
            </a:r>
            <a:endParaRPr lang="en-US" altLang="en-US" dirty="0">
              <a:latin typeface="Arial" charset="0"/>
              <a:ea typeface="Arial" charset="0"/>
              <a:cs typeface="Arial" charset="0"/>
            </a:endParaRPr>
          </a:p>
          <a:p>
            <a:pPr marL="0" indent="0">
              <a:buFont typeface="Arial"/>
              <a:buNone/>
            </a:pPr>
            <a:endParaRPr lang="en-US" b="1" dirty="0">
              <a:latin typeface="Arial" charset="0"/>
            </a:endParaRPr>
          </a:p>
          <a:p>
            <a:pPr marL="0" indent="0">
              <a:buFont typeface="Arial"/>
              <a:buNone/>
            </a:pPr>
            <a:r>
              <a:rPr lang="en-US" b="1" dirty="0">
                <a:latin typeface="Arial" charset="0"/>
              </a:rPr>
              <a:t>Extra Notes:</a:t>
            </a:r>
            <a:endParaRPr lang="en-US" altLang="en-US" dirty="0">
              <a:latin typeface="Arial" charset="0"/>
              <a:ea typeface="ＭＳ Ｐゴシック" charset="-128"/>
            </a:endParaRPr>
          </a:p>
          <a:p>
            <a:pPr marL="0" indent="0" eaLnBrk="1" hangingPunct="1">
              <a:buFont typeface="Arial"/>
              <a:buNone/>
            </a:pPr>
            <a:r>
              <a:rPr lang="en-US" dirty="0">
                <a:latin typeface="Arial" charset="0"/>
              </a:rPr>
              <a:t>The Preschool Learning Foundations were developed with research-based evidence and are enhanced with expert practitioners’ suggestions and examples.  All foundations were written by a team of researchers with expertise in that domain. Sources</a:t>
            </a:r>
            <a:r>
              <a:rPr lang="en-US" baseline="0" dirty="0">
                <a:latin typeface="Arial" charset="0"/>
              </a:rPr>
              <a:t> used in the development of the foundations include: </a:t>
            </a:r>
          </a:p>
          <a:p>
            <a:pPr marL="171450" indent="-171450" eaLnBrk="1" hangingPunct="1">
              <a:buFont typeface="Arial" panose="020B0604020202020204" pitchFamily="34" charset="0"/>
              <a:buChar char="•"/>
            </a:pPr>
            <a:r>
              <a:rPr lang="en-US" dirty="0">
                <a:latin typeface="Arial" charset="0"/>
              </a:rPr>
              <a:t>Documents from the California Department of Education such as the </a:t>
            </a:r>
            <a:r>
              <a:rPr lang="en-US" i="1" dirty="0">
                <a:latin typeface="Arial" charset="0"/>
              </a:rPr>
              <a:t>English-Language Arts Content Standards for California Public Schools, Kindergarten Through Grade Twelve</a:t>
            </a:r>
            <a:r>
              <a:rPr lang="en-US" dirty="0">
                <a:latin typeface="Arial" charset="0"/>
              </a:rPr>
              <a:t> (Language and Literacy, Introduction page 48 left column).</a:t>
            </a:r>
          </a:p>
          <a:p>
            <a:pPr marL="171450" indent="-171450" eaLnBrk="1" hangingPunct="1">
              <a:buFont typeface="Arial" panose="020B0604020202020204" pitchFamily="34" charset="0"/>
              <a:buChar char="•"/>
            </a:pPr>
            <a:r>
              <a:rPr lang="en-US" dirty="0">
                <a:latin typeface="Arial" charset="0"/>
              </a:rPr>
              <a:t>Well-validated assessment tools such as the </a:t>
            </a:r>
            <a:r>
              <a:rPr lang="en-US" i="1" dirty="0">
                <a:latin typeface="Arial" charset="0"/>
              </a:rPr>
              <a:t>Ages &amp; Stages Questionnaires (ASQ): A Parent-Completed, Child-Monitoring System</a:t>
            </a:r>
            <a:r>
              <a:rPr lang="en-US" dirty="0">
                <a:latin typeface="Arial" charset="0"/>
              </a:rPr>
              <a:t> (Social-Emotional, References and Source Materials, page 36).</a:t>
            </a:r>
          </a:p>
          <a:p>
            <a:pPr marL="171450" indent="-171450" eaLnBrk="1" hangingPunct="1">
              <a:buFont typeface="Arial" panose="020B0604020202020204" pitchFamily="34" charset="0"/>
              <a:buChar char="•"/>
            </a:pPr>
            <a:r>
              <a:rPr lang="en-US" dirty="0">
                <a:latin typeface="Arial" charset="0"/>
              </a:rPr>
              <a:t>General sources such as the  </a:t>
            </a:r>
            <a:r>
              <a:rPr lang="en-US" i="1" dirty="0">
                <a:latin typeface="Arial" charset="0"/>
              </a:rPr>
              <a:t>Report of the National Reading Panel 2000</a:t>
            </a:r>
            <a:r>
              <a:rPr lang="en-US" dirty="0">
                <a:latin typeface="Arial" charset="0"/>
              </a:rPr>
              <a:t>.  (Language and Literacy, Introduction page 73 left column).</a:t>
            </a:r>
          </a:p>
          <a:p>
            <a:pPr marL="171450" indent="-171450" eaLnBrk="1" hangingPunct="1">
              <a:buFont typeface="Arial" panose="020B0604020202020204" pitchFamily="34" charset="0"/>
              <a:buChar char="•"/>
            </a:pPr>
            <a:r>
              <a:rPr lang="en-US" dirty="0">
                <a:latin typeface="Arial" charset="0"/>
              </a:rPr>
              <a:t>Early childhood education standards from other states such as Hawaii and Texas (Social-Emotional, Introduction page 5 footnote).</a:t>
            </a:r>
          </a:p>
          <a:p>
            <a:pPr marL="171450" indent="-171450" eaLnBrk="1" hangingPunct="1">
              <a:buFont typeface="Arial" panose="020B0604020202020204" pitchFamily="34" charset="0"/>
              <a:buChar char="•"/>
            </a:pPr>
            <a:endParaRPr lang="en-US" dirty="0">
              <a:latin typeface="Arial" charset="0"/>
            </a:endParaRPr>
          </a:p>
          <a:p>
            <a:pPr marL="0" indent="0" eaLnBrk="1" hangingPunct="1">
              <a:buFont typeface="Arial" panose="020B0604020202020204" pitchFamily="34" charset="0"/>
              <a:buNone/>
            </a:pPr>
            <a:r>
              <a:rPr lang="en-US" dirty="0">
                <a:latin typeface="Arial" charset="0"/>
              </a:rPr>
              <a:t>A reference list of these source materials is included in this document, along with detailed bibliographic notes for each of the developmental domains.</a:t>
            </a:r>
          </a:p>
          <a:p>
            <a:endParaRPr lang="en-US"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b="1" baseline="0" dirty="0"/>
          </a:p>
        </p:txBody>
      </p:sp>
      <p:sp>
        <p:nvSpPr>
          <p:cNvPr id="2" name="Slide Number Placeholder 1"/>
          <p:cNvSpPr>
            <a:spLocks noGrp="1"/>
          </p:cNvSpPr>
          <p:nvPr>
            <p:ph type="sldNum" sz="quarter" idx="10"/>
          </p:nvPr>
        </p:nvSpPr>
        <p:spPr/>
        <p:txBody>
          <a:bodyPr/>
          <a:lstStyle/>
          <a:p>
            <a:fld id="{FCE9ED2B-B8DD-438B-A0BE-FFD01778ACBF}" type="slidenum">
              <a:rPr lang="en-US" altLang="en-US" smtClean="0"/>
              <a:pPr/>
              <a:t>8</a:t>
            </a:fld>
            <a:endParaRPr lang="en-US" altLang="en-US"/>
          </a:p>
        </p:txBody>
      </p:sp>
    </p:spTree>
    <p:extLst>
      <p:ext uri="{BB962C8B-B14F-4D97-AF65-F5344CB8AC3E}">
        <p14:creationId xmlns:p14="http://schemas.microsoft.com/office/powerpoint/2010/main" val="41510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altLang="en-US" b="1" dirty="0"/>
              <a:t>Presenter Remarks: </a:t>
            </a:r>
          </a:p>
          <a:p>
            <a:pPr eaLnBrk="1" hangingPunct="1">
              <a:spcBef>
                <a:spcPct val="0"/>
              </a:spcBef>
            </a:pPr>
            <a:r>
              <a:rPr lang="en-US" dirty="0">
                <a:latin typeface="Arial" charset="0"/>
                <a:ea typeface="ＭＳ Ｐゴシック" charset="0"/>
                <a:cs typeface="ＭＳ Ｐゴシック" charset="0"/>
              </a:rPr>
              <a:t>Let’s begin by increasing our understanding of the structure and components of the foundations. </a:t>
            </a:r>
          </a:p>
          <a:p>
            <a:pPr eaLnBrk="1" hangingPunct="1">
              <a:spcBef>
                <a:spcPct val="0"/>
              </a:spcBef>
            </a:pPr>
            <a:endParaRPr lang="en-US" dirty="0">
              <a:latin typeface="Arial" charset="0"/>
              <a:ea typeface="ＭＳ Ｐゴシック" charset="0"/>
              <a:cs typeface="ＭＳ Ｐゴシック" charset="0"/>
            </a:endParaRPr>
          </a:p>
          <a:p>
            <a:pPr eaLnBrk="1" hangingPunct="1">
              <a:spcBef>
                <a:spcPct val="0"/>
              </a:spcBef>
            </a:pPr>
            <a:r>
              <a:rPr lang="en-US" dirty="0">
                <a:latin typeface="Arial" charset="0"/>
                <a:ea typeface="ＭＳ Ｐゴシック" charset="0"/>
                <a:cs typeface="ＭＳ Ｐゴシック" charset="0"/>
              </a:rPr>
              <a:t>It is important to remember that the foundations were written with the assumption that </a:t>
            </a:r>
            <a:r>
              <a:rPr lang="en-US" i="1" dirty="0">
                <a:latin typeface="Arial" charset="0"/>
                <a:ea typeface="ＭＳ Ｐゴシック" charset="0"/>
                <a:cs typeface="ＭＳ Ｐゴシック" charset="0"/>
              </a:rPr>
              <a:t>young children have access to appropriate social interactions, experiences, and environments that normally support healthy development. </a:t>
            </a:r>
            <a:r>
              <a:rPr lang="en-US" dirty="0">
                <a:latin typeface="Arial" charset="0"/>
                <a:ea typeface="ＭＳ Ｐゴシック" charset="0"/>
                <a:cs typeface="ＭＳ Ｐゴシック" charset="0"/>
              </a:rPr>
              <a:t>Young children who grow up in settings that lack opportunities for learning, healthy self-expression, and positive interactions with others cannot be expected to show the kinds of developmental achievements of children who live in more supportive settings. </a:t>
            </a:r>
          </a:p>
          <a:p>
            <a:pPr eaLnBrk="1" hangingPunct="1">
              <a:spcBef>
                <a:spcPct val="0"/>
              </a:spcBef>
            </a:pPr>
            <a:endParaRPr lang="en-US" dirty="0">
              <a:latin typeface="Arial" charset="0"/>
              <a:ea typeface="ＭＳ Ｐゴシック" charset="0"/>
              <a:cs typeface="ＭＳ Ｐゴシック" charset="0"/>
            </a:endParaRPr>
          </a:p>
          <a:p>
            <a:pPr eaLnBrk="1" hangingPunct="1">
              <a:spcBef>
                <a:spcPct val="0"/>
              </a:spcBef>
            </a:pPr>
            <a:r>
              <a:rPr lang="en-US" dirty="0">
                <a:latin typeface="Arial" charset="0"/>
                <a:ea typeface="ＭＳ Ｐゴシック" charset="0"/>
                <a:cs typeface="ＭＳ Ｐゴシック" charset="0"/>
              </a:rPr>
              <a:t>It is the teacher’s role to provide</a:t>
            </a:r>
            <a:r>
              <a:rPr lang="en-US" baseline="0" dirty="0">
                <a:latin typeface="Arial" charset="0"/>
                <a:ea typeface="ＭＳ Ｐゴシック" charset="0"/>
                <a:cs typeface="ＭＳ Ｐゴシック" charset="0"/>
              </a:rPr>
              <a:t> these appropriate interactions and environments while children are at school. </a:t>
            </a:r>
            <a:endParaRPr lang="en-US" dirty="0">
              <a:latin typeface="Arial" charset="0"/>
              <a:ea typeface="ＭＳ Ｐゴシック" charset="0"/>
              <a:cs typeface="ＭＳ Ｐゴシック" charset="0"/>
            </a:endParaRPr>
          </a:p>
          <a:p>
            <a:pPr eaLnBrk="1" hangingPunct="1">
              <a:spcBef>
                <a:spcPct val="0"/>
              </a:spcBef>
            </a:pPr>
            <a:endParaRPr lang="en-US" baseline="0" dirty="0">
              <a:latin typeface="Arial" charset="0"/>
              <a:ea typeface="ＭＳ Ｐゴシック" charset="0"/>
              <a:cs typeface="ＭＳ Ｐゴシック" charset="0"/>
            </a:endParaRPr>
          </a:p>
          <a:p>
            <a:pPr eaLnBrk="1" hangingPunct="1">
              <a:spcBef>
                <a:spcPct val="0"/>
              </a:spcBef>
            </a:pPr>
            <a:r>
              <a:rPr lang="en-US" baseline="0" dirty="0">
                <a:latin typeface="Arial" charset="0"/>
                <a:ea typeface="ＭＳ Ｐゴシック" charset="0"/>
                <a:cs typeface="ＭＳ Ｐゴシック" charset="0"/>
              </a:rPr>
              <a:t>Notice the quote on the slide. How might this represent the importance of understanding both the LLD and ELD writing foundations? (Wait for responses if participants wish to share. A possible response could be, “As teachers we have to support all of our children which means supporting children learning English as a second language.”)</a:t>
            </a:r>
          </a:p>
          <a:p>
            <a:pPr eaLnBrk="1" hangingPunct="1">
              <a:spcBef>
                <a:spcPct val="0"/>
              </a:spcBef>
            </a:pPr>
            <a:endParaRPr lang="en-US" baseline="0" dirty="0">
              <a:latin typeface="Arial" charset="0"/>
              <a:ea typeface="ＭＳ Ｐゴシック" charset="0"/>
              <a:cs typeface="ＭＳ Ｐゴシック" charset="0"/>
            </a:endParaRPr>
          </a:p>
          <a:p>
            <a:pPr eaLnBrk="1" hangingPunct="1">
              <a:spcBef>
                <a:spcPct val="0"/>
              </a:spcBef>
            </a:pPr>
            <a:r>
              <a:rPr lang="en-US" baseline="0" dirty="0">
                <a:latin typeface="Arial" charset="0"/>
                <a:ea typeface="ＭＳ Ｐゴシック" charset="0"/>
                <a:cs typeface="ＭＳ Ｐゴシック" charset="0"/>
              </a:rPr>
              <a:t>We will next take a closer look at writing development for English learners in order to better understand how to provide these high quality interactions, experiences, and environment.</a:t>
            </a:r>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9</a:t>
            </a:fld>
            <a:endParaRPr lang="en-US"/>
          </a:p>
        </p:txBody>
      </p:sp>
    </p:spTree>
    <p:extLst>
      <p:ext uri="{BB962C8B-B14F-4D97-AF65-F5344CB8AC3E}">
        <p14:creationId xmlns:p14="http://schemas.microsoft.com/office/powerpoint/2010/main" val="566042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3C579134-484B-4637-AEF5-962D36CD706A}" type="slidenum">
              <a:rPr lang="en-US" altLang="en-US"/>
              <a:pPr/>
              <a:t>‹#›</a:t>
            </a:fld>
            <a:endParaRPr lang="en-US" altLang="en-US"/>
          </a:p>
        </p:txBody>
      </p:sp>
    </p:spTree>
    <p:extLst>
      <p:ext uri="{BB962C8B-B14F-4D97-AF65-F5344CB8AC3E}">
        <p14:creationId xmlns:p14="http://schemas.microsoft.com/office/powerpoint/2010/main" val="1006470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C9F018A-DB63-4636-9F5B-80EAB65397B5}" type="slidenum">
              <a:rPr lang="en-US" altLang="en-US"/>
              <a:pPr/>
              <a:t>‹#›</a:t>
            </a:fld>
            <a:endParaRPr lang="en-US" altLang="en-US"/>
          </a:p>
        </p:txBody>
      </p:sp>
    </p:spTree>
    <p:extLst>
      <p:ext uri="{BB962C8B-B14F-4D97-AF65-F5344CB8AC3E}">
        <p14:creationId xmlns:p14="http://schemas.microsoft.com/office/powerpoint/2010/main" val="81370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938D053-BAB9-49CA-BFC7-038CA3FE16DD}" type="slidenum">
              <a:rPr lang="en-US" altLang="en-US"/>
              <a:pPr/>
              <a:t>‹#›</a:t>
            </a:fld>
            <a:endParaRPr lang="en-US" altLang="en-US"/>
          </a:p>
        </p:txBody>
      </p:sp>
    </p:spTree>
    <p:extLst>
      <p:ext uri="{BB962C8B-B14F-4D97-AF65-F5344CB8AC3E}">
        <p14:creationId xmlns:p14="http://schemas.microsoft.com/office/powerpoint/2010/main" val="193391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B938D053-BAB9-49CA-BFC7-038CA3FE16DD}" type="slidenum">
              <a:rPr lang="en-US" altLang="en-US"/>
              <a:pPr/>
              <a:t>‹#›</a:t>
            </a:fld>
            <a:endParaRPr lang="en-US" altLang="en-US"/>
          </a:p>
        </p:txBody>
      </p:sp>
    </p:spTree>
    <p:extLst>
      <p:ext uri="{BB962C8B-B14F-4D97-AF65-F5344CB8AC3E}">
        <p14:creationId xmlns:p14="http://schemas.microsoft.com/office/powerpoint/2010/main" val="2779097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686800" y="0"/>
            <a:ext cx="457200" cy="365125"/>
          </a:xfrm>
        </p:spPr>
        <p:txBody>
          <a:bodyPr/>
          <a:lstStyle>
            <a:lvl1pPr>
              <a:defRPr/>
            </a:lvl1pPr>
          </a:lstStyle>
          <a:p>
            <a:fld id="{B938D053-BAB9-49CA-BFC7-038CA3FE16DD}" type="slidenum">
              <a:rPr lang="en-US" altLang="en-US"/>
              <a:pPr/>
              <a:t>‹#›</a:t>
            </a:fld>
            <a:endParaRPr lang="en-US" altLang="en-US"/>
          </a:p>
        </p:txBody>
      </p:sp>
    </p:spTree>
    <p:extLst>
      <p:ext uri="{BB962C8B-B14F-4D97-AF65-F5344CB8AC3E}">
        <p14:creationId xmlns:p14="http://schemas.microsoft.com/office/powerpoint/2010/main" val="123749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7F0BB272-2E5D-404E-B7BE-FF4F4A02CCCB}" type="slidenum">
              <a:rPr lang="en-US" altLang="en-US"/>
              <a:pPr/>
              <a:t>‹#›</a:t>
            </a:fld>
            <a:endParaRPr lang="en-US" altLang="en-US"/>
          </a:p>
        </p:txBody>
      </p:sp>
    </p:spTree>
    <p:extLst>
      <p:ext uri="{BB962C8B-B14F-4D97-AF65-F5344CB8AC3E}">
        <p14:creationId xmlns:p14="http://schemas.microsoft.com/office/powerpoint/2010/main" val="1857520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DB74C00E-D777-40A6-BE1A-B01E13AF2805}" type="slidenum">
              <a:rPr lang="en-US" altLang="en-US"/>
              <a:pPr/>
              <a:t>‹#›</a:t>
            </a:fld>
            <a:endParaRPr lang="en-US" altLang="en-US"/>
          </a:p>
        </p:txBody>
      </p:sp>
    </p:spTree>
    <p:extLst>
      <p:ext uri="{BB962C8B-B14F-4D97-AF65-F5344CB8AC3E}">
        <p14:creationId xmlns:p14="http://schemas.microsoft.com/office/powerpoint/2010/main" val="440886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68BF15FE-41AF-4B9E-B1B4-2A97823536BF}" type="slidenum">
              <a:rPr lang="en-US" altLang="en-US"/>
              <a:pPr/>
              <a:t>‹#›</a:t>
            </a:fld>
            <a:endParaRPr lang="en-US" altLang="en-US"/>
          </a:p>
        </p:txBody>
      </p:sp>
    </p:spTree>
    <p:extLst>
      <p:ext uri="{BB962C8B-B14F-4D97-AF65-F5344CB8AC3E}">
        <p14:creationId xmlns:p14="http://schemas.microsoft.com/office/powerpoint/2010/main" val="423310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38745904-69BA-431C-ABD2-0F1995A7BA9B}" type="slidenum">
              <a:rPr lang="en-US" altLang="en-US"/>
              <a:pPr/>
              <a:t>‹#›</a:t>
            </a:fld>
            <a:endParaRPr lang="en-US" altLang="en-US"/>
          </a:p>
        </p:txBody>
      </p:sp>
    </p:spTree>
    <p:extLst>
      <p:ext uri="{BB962C8B-B14F-4D97-AF65-F5344CB8AC3E}">
        <p14:creationId xmlns:p14="http://schemas.microsoft.com/office/powerpoint/2010/main" val="554314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EDB25689-7556-46ED-8EC5-9DC8568AC214}" type="slidenum">
              <a:rPr lang="en-US" altLang="en-US"/>
              <a:pPr/>
              <a:t>‹#›</a:t>
            </a:fld>
            <a:endParaRPr lang="en-US" altLang="en-US"/>
          </a:p>
        </p:txBody>
      </p:sp>
    </p:spTree>
    <p:extLst>
      <p:ext uri="{BB962C8B-B14F-4D97-AF65-F5344CB8AC3E}">
        <p14:creationId xmlns:p14="http://schemas.microsoft.com/office/powerpoint/2010/main" val="1167951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3FD8DEFE-BAF7-4D8E-A216-972348F0659E}" type="slidenum">
              <a:rPr lang="en-US" altLang="en-US"/>
              <a:pPr/>
              <a:t>‹#›</a:t>
            </a:fld>
            <a:endParaRPr lang="en-US" altLang="en-US"/>
          </a:p>
        </p:txBody>
      </p:sp>
    </p:spTree>
    <p:extLst>
      <p:ext uri="{BB962C8B-B14F-4D97-AF65-F5344CB8AC3E}">
        <p14:creationId xmlns:p14="http://schemas.microsoft.com/office/powerpoint/2010/main" val="1382090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498ADFE-3410-4CC2-8867-BD7B48495ABB}" type="slidenum">
              <a:rPr lang="en-US" altLang="en-US"/>
              <a:pPr/>
              <a:t>‹#›</a:t>
            </a:fld>
            <a:endParaRPr lang="en-US" altLang="en-US"/>
          </a:p>
        </p:txBody>
      </p:sp>
    </p:spTree>
    <p:extLst>
      <p:ext uri="{BB962C8B-B14F-4D97-AF65-F5344CB8AC3E}">
        <p14:creationId xmlns:p14="http://schemas.microsoft.com/office/powerpoint/2010/main" val="639772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F434E46E-8A7A-4F85-8566-661A5E38913F}" type="slidenum">
              <a:rPr lang="en-US" altLang="en-US"/>
              <a:pPr/>
              <a:t>‹#›</a:t>
            </a:fld>
            <a:endParaRPr lang="en-US" altLang="en-US"/>
          </a:p>
        </p:txBody>
      </p:sp>
    </p:spTree>
    <p:extLst>
      <p:ext uri="{BB962C8B-B14F-4D97-AF65-F5344CB8AC3E}">
        <p14:creationId xmlns:p14="http://schemas.microsoft.com/office/powerpoint/2010/main" val="2485161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9627918F-77A6-4C9E-829F-4DE09CFB00D8}" type="slidenum">
              <a:rPr lang="en-US" altLang="en-US"/>
              <a:pPr/>
              <a:t>‹#›</a:t>
            </a:fld>
            <a:endParaRPr lang="en-US" altLang="en-US"/>
          </a:p>
        </p:txBody>
      </p:sp>
    </p:spTree>
    <p:extLst>
      <p:ext uri="{BB962C8B-B14F-4D97-AF65-F5344CB8AC3E}">
        <p14:creationId xmlns:p14="http://schemas.microsoft.com/office/powerpoint/2010/main" val="3517681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1E50E9AF-D5DA-4260-9D48-FF0E4D41AA83}" type="slidenum">
              <a:rPr lang="en-US" altLang="en-US"/>
              <a:pPr/>
              <a:t>‹#›</a:t>
            </a:fld>
            <a:endParaRPr lang="en-US" altLang="en-US"/>
          </a:p>
        </p:txBody>
      </p:sp>
    </p:spTree>
    <p:extLst>
      <p:ext uri="{BB962C8B-B14F-4D97-AF65-F5344CB8AC3E}">
        <p14:creationId xmlns:p14="http://schemas.microsoft.com/office/powerpoint/2010/main" val="2443011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6A93E95-36BE-4184-ABB3-ECAE686CF29F}" type="slidenum">
              <a:rPr lang="en-US" altLang="en-US"/>
              <a:pPr/>
              <a:t>‹#›</a:t>
            </a:fld>
            <a:endParaRPr lang="en-US" altLang="en-US"/>
          </a:p>
        </p:txBody>
      </p:sp>
    </p:spTree>
    <p:extLst>
      <p:ext uri="{BB962C8B-B14F-4D97-AF65-F5344CB8AC3E}">
        <p14:creationId xmlns:p14="http://schemas.microsoft.com/office/powerpoint/2010/main" val="453917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02C0CAC-C656-4F2B-9499-C3011ECD55B5}" type="slidenum">
              <a:rPr lang="en-US" altLang="en-US"/>
              <a:pPr/>
              <a:t>‹#›</a:t>
            </a:fld>
            <a:endParaRPr lang="en-US" altLang="en-US"/>
          </a:p>
        </p:txBody>
      </p:sp>
    </p:spTree>
    <p:extLst>
      <p:ext uri="{BB962C8B-B14F-4D97-AF65-F5344CB8AC3E}">
        <p14:creationId xmlns:p14="http://schemas.microsoft.com/office/powerpoint/2010/main" val="1277888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B938D053-BAB9-49CA-BFC7-038CA3FE16DD}" type="slidenum">
              <a:rPr lang="en-US" altLang="en-US"/>
              <a:pPr/>
              <a:t>‹#›</a:t>
            </a:fld>
            <a:endParaRPr lang="en-US" altLang="en-US"/>
          </a:p>
        </p:txBody>
      </p:sp>
    </p:spTree>
    <p:extLst>
      <p:ext uri="{BB962C8B-B14F-4D97-AF65-F5344CB8AC3E}">
        <p14:creationId xmlns:p14="http://schemas.microsoft.com/office/powerpoint/2010/main" val="3856779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B29EEFA3-8BF9-4425-AFF8-B25285FE8F54}" type="slidenum">
              <a:rPr lang="en-US" altLang="en-US"/>
              <a:pPr/>
              <a:t>‹#›</a:t>
            </a:fld>
            <a:endParaRPr lang="en-US" altLang="en-US"/>
          </a:p>
        </p:txBody>
      </p:sp>
    </p:spTree>
    <p:extLst>
      <p:ext uri="{BB962C8B-B14F-4D97-AF65-F5344CB8AC3E}">
        <p14:creationId xmlns:p14="http://schemas.microsoft.com/office/powerpoint/2010/main" val="3227733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1" charset="0"/>
                <a:ea typeface="Arial" pitchFamily="-1" charset="0"/>
                <a:cs typeface="Arial" pitchFamily="-1" charset="0"/>
              </a:defRPr>
            </a:lvl1pPr>
          </a:lstStyle>
          <a:p>
            <a:pPr>
              <a:defRPr/>
            </a:pPr>
            <a:endParaRPr lang="en-US" dirty="0"/>
          </a:p>
        </p:txBody>
      </p:sp>
      <p:sp>
        <p:nvSpPr>
          <p:cNvPr id="5" name="Footer Placeholder 4"/>
          <p:cNvSpPr>
            <a:spLocks noGrp="1"/>
          </p:cNvSpPr>
          <p:nvPr>
            <p:ph type="ftr" sz="quarter" idx="11"/>
          </p:nvPr>
        </p:nvSpPr>
        <p:spPr>
          <a:xfrm>
            <a:off x="457200" y="6356350"/>
            <a:ext cx="8229600" cy="365125"/>
          </a:xfrm>
          <a:prstGeom prst="rect">
            <a:avLst/>
          </a:prstGeom>
        </p:spPr>
        <p:txBody>
          <a:bodyPr/>
          <a:lstStyle>
            <a:lvl1pPr>
              <a:defRPr>
                <a:latin typeface="Arial" pitchFamily="-83" charset="0"/>
                <a:ea typeface="Arial" pitchFamily="-83" charset="0"/>
                <a:cs typeface="Arial" pitchFamily="-83"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5A8076-612D-4C3A-A9DB-5F308F9CAF7D}" type="slidenum">
              <a:rPr lang="en-US" altLang="en-US"/>
              <a:pPr/>
              <a:t>‹#›</a:t>
            </a:fld>
            <a:endParaRPr lang="en-US" altLang="en-US"/>
          </a:p>
        </p:txBody>
      </p:sp>
    </p:spTree>
    <p:extLst>
      <p:ext uri="{BB962C8B-B14F-4D97-AF65-F5344CB8AC3E}">
        <p14:creationId xmlns:p14="http://schemas.microsoft.com/office/powerpoint/2010/main" val="2737456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AD070DAF-A834-464E-A897-0DB919A1D657}" type="slidenum">
              <a:rPr lang="en-US" altLang="en-US"/>
              <a:pPr/>
              <a:t>‹#›</a:t>
            </a:fld>
            <a:endParaRPr lang="en-US" altLang="en-US"/>
          </a:p>
        </p:txBody>
      </p:sp>
    </p:spTree>
    <p:extLst>
      <p:ext uri="{BB962C8B-B14F-4D97-AF65-F5344CB8AC3E}">
        <p14:creationId xmlns:p14="http://schemas.microsoft.com/office/powerpoint/2010/main" val="1585742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B4777974-0D4D-482E-A135-84BE16F2911B}" type="slidenum">
              <a:rPr lang="en-US" altLang="en-US"/>
              <a:pPr/>
              <a:t>‹#›</a:t>
            </a:fld>
            <a:endParaRPr lang="en-US" altLang="en-US"/>
          </a:p>
        </p:txBody>
      </p:sp>
    </p:spTree>
    <p:extLst>
      <p:ext uri="{BB962C8B-B14F-4D97-AF65-F5344CB8AC3E}">
        <p14:creationId xmlns:p14="http://schemas.microsoft.com/office/powerpoint/2010/main" val="420538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5831BD66-64C4-4AF4-9FB2-5DF9B08C29FC}" type="slidenum">
              <a:rPr lang="en-US" altLang="en-US"/>
              <a:pPr/>
              <a:t>‹#›</a:t>
            </a:fld>
            <a:endParaRPr lang="en-US" altLang="en-US"/>
          </a:p>
        </p:txBody>
      </p:sp>
    </p:spTree>
    <p:extLst>
      <p:ext uri="{BB962C8B-B14F-4D97-AF65-F5344CB8AC3E}">
        <p14:creationId xmlns:p14="http://schemas.microsoft.com/office/powerpoint/2010/main" val="2586359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21629FEA-67AC-4BF6-A60C-C1580CE1B582}" type="slidenum">
              <a:rPr lang="en-US" altLang="en-US"/>
              <a:pPr/>
              <a:t>‹#›</a:t>
            </a:fld>
            <a:endParaRPr lang="en-US" altLang="en-US"/>
          </a:p>
        </p:txBody>
      </p:sp>
    </p:spTree>
    <p:extLst>
      <p:ext uri="{BB962C8B-B14F-4D97-AF65-F5344CB8AC3E}">
        <p14:creationId xmlns:p14="http://schemas.microsoft.com/office/powerpoint/2010/main" val="2608109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B0B1FC68-E721-4C63-A8BD-8D5CC8462957}" type="slidenum">
              <a:rPr lang="en-US" altLang="en-US"/>
              <a:pPr/>
              <a:t>‹#›</a:t>
            </a:fld>
            <a:endParaRPr lang="en-US" altLang="en-US"/>
          </a:p>
        </p:txBody>
      </p:sp>
    </p:spTree>
    <p:extLst>
      <p:ext uri="{BB962C8B-B14F-4D97-AF65-F5344CB8AC3E}">
        <p14:creationId xmlns:p14="http://schemas.microsoft.com/office/powerpoint/2010/main" val="3716035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049C1FC1-A9E1-41AD-A7E2-8DABBDC3D5EA}" type="slidenum">
              <a:rPr lang="en-US" altLang="en-US"/>
              <a:pPr/>
              <a:t>‹#›</a:t>
            </a:fld>
            <a:endParaRPr lang="en-US" altLang="en-US"/>
          </a:p>
        </p:txBody>
      </p:sp>
    </p:spTree>
    <p:extLst>
      <p:ext uri="{BB962C8B-B14F-4D97-AF65-F5344CB8AC3E}">
        <p14:creationId xmlns:p14="http://schemas.microsoft.com/office/powerpoint/2010/main" val="895648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7EDA3A39-3D79-4AEB-9DAE-2E0D171E8587}" type="slidenum">
              <a:rPr lang="en-US" altLang="en-US"/>
              <a:pPr/>
              <a:t>‹#›</a:t>
            </a:fld>
            <a:endParaRPr lang="en-US" altLang="en-US"/>
          </a:p>
        </p:txBody>
      </p:sp>
    </p:spTree>
    <p:extLst>
      <p:ext uri="{BB962C8B-B14F-4D97-AF65-F5344CB8AC3E}">
        <p14:creationId xmlns:p14="http://schemas.microsoft.com/office/powerpoint/2010/main" val="874591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2975ED1-48A5-4050-A5E0-937D77A44998}" type="slidenum">
              <a:rPr lang="en-US" altLang="en-US"/>
              <a:pPr/>
              <a:t>‹#›</a:t>
            </a:fld>
            <a:endParaRPr lang="en-US" altLang="en-US"/>
          </a:p>
        </p:txBody>
      </p:sp>
    </p:spTree>
    <p:extLst>
      <p:ext uri="{BB962C8B-B14F-4D97-AF65-F5344CB8AC3E}">
        <p14:creationId xmlns:p14="http://schemas.microsoft.com/office/powerpoint/2010/main" val="2668897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ABE2871-4843-47A1-B7CA-1588E446AF63}" type="slidenum">
              <a:rPr lang="en-US" altLang="en-US"/>
              <a:pPr/>
              <a:t>‹#›</a:t>
            </a:fld>
            <a:endParaRPr lang="en-US" altLang="en-US"/>
          </a:p>
        </p:txBody>
      </p:sp>
    </p:spTree>
    <p:extLst>
      <p:ext uri="{BB962C8B-B14F-4D97-AF65-F5344CB8AC3E}">
        <p14:creationId xmlns:p14="http://schemas.microsoft.com/office/powerpoint/2010/main" val="2520678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C204844-4718-4B3A-BE91-6B699D040E7E}" type="slidenum">
              <a:rPr lang="en-US" altLang="en-US"/>
              <a:pPr/>
              <a:t>‹#›</a:t>
            </a:fld>
            <a:endParaRPr lang="en-US" altLang="en-US"/>
          </a:p>
        </p:txBody>
      </p:sp>
    </p:spTree>
    <p:extLst>
      <p:ext uri="{BB962C8B-B14F-4D97-AF65-F5344CB8AC3E}">
        <p14:creationId xmlns:p14="http://schemas.microsoft.com/office/powerpoint/2010/main" val="2494981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B938D053-BAB9-49CA-BFC7-038CA3FE16DD}" type="slidenum">
              <a:rPr lang="en-US" altLang="en-US"/>
              <a:pPr/>
              <a:t>‹#›</a:t>
            </a:fld>
            <a:endParaRPr lang="en-US" altLang="en-US"/>
          </a:p>
        </p:txBody>
      </p:sp>
    </p:spTree>
    <p:extLst>
      <p:ext uri="{BB962C8B-B14F-4D97-AF65-F5344CB8AC3E}">
        <p14:creationId xmlns:p14="http://schemas.microsoft.com/office/powerpoint/2010/main" val="55089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D6F250E-1B13-458B-B382-9D60E87D1349}" type="slidenum">
              <a:rPr lang="en-US" altLang="en-US"/>
              <a:pPr/>
              <a:t>‹#›</a:t>
            </a:fld>
            <a:endParaRPr lang="en-US" altLang="en-US"/>
          </a:p>
        </p:txBody>
      </p:sp>
    </p:spTree>
    <p:extLst>
      <p:ext uri="{BB962C8B-B14F-4D97-AF65-F5344CB8AC3E}">
        <p14:creationId xmlns:p14="http://schemas.microsoft.com/office/powerpoint/2010/main" val="174307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EB50A3B9-71EB-4247-9B5E-0277AAF5797C}" type="slidenum">
              <a:rPr lang="en-US" altLang="en-US"/>
              <a:pPr/>
              <a:t>‹#›</a:t>
            </a:fld>
            <a:endParaRPr lang="en-US" altLang="en-US"/>
          </a:p>
        </p:txBody>
      </p:sp>
    </p:spTree>
    <p:extLst>
      <p:ext uri="{BB962C8B-B14F-4D97-AF65-F5344CB8AC3E}">
        <p14:creationId xmlns:p14="http://schemas.microsoft.com/office/powerpoint/2010/main" val="1982098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9536D7F6-6374-4D95-9A46-F73352A7C210}" type="slidenum">
              <a:rPr lang="en-US" altLang="en-US"/>
              <a:pPr/>
              <a:t>‹#›</a:t>
            </a:fld>
            <a:endParaRPr lang="en-US" altLang="en-US"/>
          </a:p>
        </p:txBody>
      </p:sp>
    </p:spTree>
    <p:extLst>
      <p:ext uri="{BB962C8B-B14F-4D97-AF65-F5344CB8AC3E}">
        <p14:creationId xmlns:p14="http://schemas.microsoft.com/office/powerpoint/2010/main" val="3933192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AFA486D-F092-4BE7-A4D3-2E8C9092698D}" type="slidenum">
              <a:rPr lang="en-US" altLang="en-US"/>
              <a:pPr/>
              <a:t>‹#›</a:t>
            </a:fld>
            <a:endParaRPr lang="en-US" altLang="en-US"/>
          </a:p>
        </p:txBody>
      </p:sp>
    </p:spTree>
    <p:extLst>
      <p:ext uri="{BB962C8B-B14F-4D97-AF65-F5344CB8AC3E}">
        <p14:creationId xmlns:p14="http://schemas.microsoft.com/office/powerpoint/2010/main" val="2822235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594478D-8ED2-46F2-BE5D-FD9E2197A61C}" type="slidenum">
              <a:rPr lang="en-US" altLang="en-US"/>
              <a:pPr/>
              <a:t>‹#›</a:t>
            </a:fld>
            <a:endParaRPr lang="en-US" altLang="en-US"/>
          </a:p>
        </p:txBody>
      </p:sp>
    </p:spTree>
    <p:extLst>
      <p:ext uri="{BB962C8B-B14F-4D97-AF65-F5344CB8AC3E}">
        <p14:creationId xmlns:p14="http://schemas.microsoft.com/office/powerpoint/2010/main" val="3786417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ADCFE9A-C0DF-458C-A74D-CF9EEF8C4B96}" type="slidenum">
              <a:rPr lang="en-US" altLang="en-US"/>
              <a:pPr/>
              <a:t>‹#›</a:t>
            </a:fld>
            <a:endParaRPr lang="en-US" altLang="en-US"/>
          </a:p>
        </p:txBody>
      </p:sp>
    </p:spTree>
    <p:extLst>
      <p:ext uri="{BB962C8B-B14F-4D97-AF65-F5344CB8AC3E}">
        <p14:creationId xmlns:p14="http://schemas.microsoft.com/office/powerpoint/2010/main" val="1510981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81BDFF">
            <a:alpha val="69803"/>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965401E-9209-4EBF-A05D-93836B4A0693}" type="slidenum">
              <a:rPr lang="en-US" altLang="en-US"/>
              <a:pPr/>
              <a:t>‹#›</a:t>
            </a:fld>
            <a:endParaRPr lang="en-US" altLang="en-US"/>
          </a:p>
        </p:txBody>
      </p:sp>
      <p:sp>
        <p:nvSpPr>
          <p:cNvPr id="5" name="Rectangle 5"/>
          <p:cNvSpPr>
            <a:spLocks noChangeArrowheads="1"/>
          </p:cNvSpPr>
          <p:nvPr userDrawn="1"/>
        </p:nvSpPr>
        <p:spPr bwMode="auto">
          <a:xfrm>
            <a:off x="922744" y="6634862"/>
            <a:ext cx="8241892"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latin typeface="Arial" pitchFamily="-83" charset="0"/>
              <a:ea typeface="Arial" pitchFamily="-83" charset="0"/>
              <a:cs typeface="Arial" pitchFamily="-83" charset="0"/>
            </a:endParaRPr>
          </a:p>
        </p:txBody>
      </p:sp>
      <p:pic>
        <p:nvPicPr>
          <p:cNvPr id="1030" name="Picture 6" descr="cpincolorlist.JPG"/>
          <p:cNvPicPr>
            <a:picLocks noChangeAspect="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460585" y="6391875"/>
            <a:ext cx="462159" cy="466125"/>
          </a:xfrm>
          <a:prstGeom prst="rect">
            <a:avLst/>
          </a:prstGeom>
          <a:noFill/>
          <a:ln w="12700">
            <a:solidFill>
              <a:srgbClr val="004FA5"/>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descr="cpincolorlist.JPG"/>
          <p:cNvPicPr>
            <a:picLocks noChangeAspect="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0" y="6391875"/>
            <a:ext cx="460585" cy="466125"/>
          </a:xfrm>
          <a:prstGeom prst="rect">
            <a:avLst/>
          </a:prstGeom>
          <a:noFill/>
          <a:ln w="12700">
            <a:solidFill>
              <a:srgbClr val="004FA5"/>
            </a:solidFill>
          </a:ln>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47" r:id="rId12"/>
    <p:sldLayoutId id="2147484351"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1BDFF">
            <a:alpha val="69803"/>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0DD5A95B-74E9-46AC-A868-4EDF869031F3}" type="slidenum">
              <a:rPr lang="en-US" altLang="en-US"/>
              <a:pPr/>
              <a:t>‹#›</a:t>
            </a:fld>
            <a:endParaRPr lang="en-US" altLang="en-US"/>
          </a:p>
        </p:txBody>
      </p:sp>
      <p:sp>
        <p:nvSpPr>
          <p:cNvPr id="6" name="Rectangle 5"/>
          <p:cNvSpPr>
            <a:spLocks noChangeArrowheads="1"/>
          </p:cNvSpPr>
          <p:nvPr userDrawn="1"/>
        </p:nvSpPr>
        <p:spPr bwMode="auto">
          <a:xfrm>
            <a:off x="0" y="6634862"/>
            <a:ext cx="9164636"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latin typeface="Arial" pitchFamily="-83" charset="0"/>
              <a:ea typeface="Arial" pitchFamily="-83" charset="0"/>
              <a:cs typeface="Arial" pitchFamily="-83" charset="0"/>
            </a:endParaRPr>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48"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1BDFF">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2EA18A52-903C-45D9-BB3B-41A8AE2EFB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7" r:id="rId1"/>
    <p:sldLayoutId id="2147484349"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50"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t="-358"/>
          <a:stretch/>
        </p:blipFill>
        <p:spPr>
          <a:xfrm>
            <a:off x="-12357" y="-24714"/>
            <a:ext cx="9181070" cy="6919785"/>
          </a:xfrm>
        </p:spPr>
      </p:pic>
      <p:sp>
        <p:nvSpPr>
          <p:cNvPr id="11" name="Title 10"/>
          <p:cNvSpPr>
            <a:spLocks noGrp="1"/>
          </p:cNvSpPr>
          <p:nvPr>
            <p:ph type="title"/>
          </p:nvPr>
        </p:nvSpPr>
        <p:spPr>
          <a:xfrm>
            <a:off x="4880920" y="1"/>
            <a:ext cx="4263080" cy="6895070"/>
          </a:xfrm>
          <a:solidFill>
            <a:srgbClr val="004FAC"/>
          </a:solidFill>
          <a:ln>
            <a:solidFill>
              <a:schemeClr val="tx1"/>
            </a:solidFill>
          </a:ln>
        </p:spPr>
        <p:txBody>
          <a:bodyPr anchor="ctr" anchorCtr="0"/>
          <a:lstStyle/>
          <a:p>
            <a:pPr>
              <a:lnSpc>
                <a:spcPct val="150000"/>
              </a:lnSpc>
              <a:spcBef>
                <a:spcPts val="600"/>
              </a:spcBef>
            </a:pPr>
            <a:r>
              <a:rPr lang="en-US" sz="3600" dirty="0">
                <a:solidFill>
                  <a:schemeClr val="bg1"/>
                </a:solidFill>
                <a:effectLst>
                  <a:outerShdw blurRad="38100" dist="38100" dir="2700000" algn="tl">
                    <a:srgbClr val="000000">
                      <a:alpha val="43137"/>
                    </a:srgbClr>
                  </a:outerShdw>
                </a:effectLst>
              </a:rPr>
              <a:t>Writing: </a:t>
            </a:r>
            <a:br>
              <a:rPr lang="en-US" sz="3200" dirty="0">
                <a:solidFill>
                  <a:schemeClr val="bg1"/>
                </a:solidFill>
                <a:effectLst>
                  <a:outerShdw blurRad="38100" dist="38100" dir="2700000" algn="tl">
                    <a:srgbClr val="000000">
                      <a:alpha val="43137"/>
                    </a:srgbClr>
                  </a:outerShdw>
                </a:effectLst>
              </a:rPr>
            </a:br>
            <a:r>
              <a:rPr lang="en-US" sz="2800" dirty="0">
                <a:solidFill>
                  <a:srgbClr val="FFFFFF"/>
                </a:solidFill>
                <a:effectLst>
                  <a:outerShdw blurRad="38100" dist="38100" dir="2700000" algn="tl">
                    <a:srgbClr val="000000">
                      <a:alpha val="43137"/>
                    </a:srgbClr>
                  </a:outerShdw>
                </a:effectLst>
              </a:rPr>
              <a:t>An Integrated Module</a:t>
            </a:r>
            <a:br>
              <a:rPr lang="en-US" sz="2400" dirty="0">
                <a:solidFill>
                  <a:srgbClr val="FFFFFF"/>
                </a:solidFill>
              </a:rPr>
            </a:br>
            <a:br>
              <a:rPr lang="en-US" sz="2400" dirty="0">
                <a:solidFill>
                  <a:srgbClr val="FFFFFF"/>
                </a:solidFill>
              </a:rPr>
            </a:br>
            <a:r>
              <a:rPr lang="en-US" sz="2400" dirty="0">
                <a:solidFill>
                  <a:srgbClr val="FFFFFF"/>
                </a:solidFill>
                <a:effectLst>
                  <a:outerShdw blurRad="38100" dist="38100" dir="2700000" algn="tl">
                    <a:srgbClr val="000000">
                      <a:alpha val="43137"/>
                    </a:srgbClr>
                  </a:outerShdw>
                </a:effectLst>
              </a:rPr>
              <a:t>Language and Literacy </a:t>
            </a:r>
            <a:br>
              <a:rPr lang="en-US" sz="2400" dirty="0">
                <a:solidFill>
                  <a:srgbClr val="FFFFFF"/>
                </a:solidFill>
                <a:effectLst>
                  <a:outerShdw blurRad="38100" dist="38100" dir="2700000" algn="tl">
                    <a:srgbClr val="000000">
                      <a:alpha val="43137"/>
                    </a:srgbClr>
                  </a:outerShdw>
                </a:effectLst>
              </a:rPr>
            </a:br>
            <a:r>
              <a:rPr lang="en-US" sz="2400" dirty="0">
                <a:solidFill>
                  <a:srgbClr val="FFFFFF"/>
                </a:solidFill>
                <a:effectLst>
                  <a:outerShdw blurRad="38100" dist="38100" dir="2700000" algn="tl">
                    <a:srgbClr val="000000">
                      <a:alpha val="43137"/>
                    </a:srgbClr>
                  </a:outerShdw>
                </a:effectLst>
              </a:rPr>
              <a:t>and English-Language Development</a:t>
            </a:r>
            <a:br>
              <a:rPr lang="en-US" sz="2400" dirty="0">
                <a:solidFill>
                  <a:srgbClr val="FFFFFF"/>
                </a:solidFill>
              </a:rPr>
            </a:br>
            <a:br>
              <a:rPr lang="en-US" sz="2400" dirty="0">
                <a:solidFill>
                  <a:srgbClr val="FFFFFF"/>
                </a:solidFill>
              </a:rPr>
            </a:br>
            <a:r>
              <a:rPr lang="en-US" sz="2000" b="0" dirty="0">
                <a:solidFill>
                  <a:srgbClr val="FFFFFF"/>
                </a:solidFill>
                <a:effectLst>
                  <a:outerShdw blurRad="38100" dist="38100" dir="2700000" algn="tl">
                    <a:srgbClr val="000000">
                      <a:alpha val="43137"/>
                    </a:srgbClr>
                  </a:outerShdw>
                </a:effectLst>
              </a:rPr>
              <a:t>California Preschool Learning Foundations and </a:t>
            </a:r>
            <a:br>
              <a:rPr lang="en-US" sz="2000" b="0" dirty="0">
                <a:solidFill>
                  <a:srgbClr val="FFFFFF"/>
                </a:solidFill>
                <a:effectLst>
                  <a:outerShdw blurRad="38100" dist="38100" dir="2700000" algn="tl">
                    <a:srgbClr val="000000">
                      <a:alpha val="43137"/>
                    </a:srgbClr>
                  </a:outerShdw>
                </a:effectLst>
              </a:rPr>
            </a:br>
            <a:r>
              <a:rPr lang="en-US" sz="2000" b="0" dirty="0">
                <a:solidFill>
                  <a:srgbClr val="FFFFFF"/>
                </a:solidFill>
                <a:effectLst>
                  <a:outerShdw blurRad="38100" dist="38100" dir="2700000" algn="tl">
                    <a:srgbClr val="000000">
                      <a:alpha val="43137"/>
                    </a:srgbClr>
                  </a:outerShdw>
                </a:effectLst>
              </a:rPr>
              <a:t>Curriculum Framework</a:t>
            </a:r>
            <a:br>
              <a:rPr lang="en-US" sz="2400" b="0" dirty="0">
                <a:solidFill>
                  <a:srgbClr val="FFFFFF"/>
                </a:solidFill>
              </a:rPr>
            </a:br>
            <a:endParaRPr lang="en-US" sz="2400" b="0" dirty="0">
              <a:solidFill>
                <a:srgbClr val="FFFFFF"/>
              </a:solidFill>
            </a:endParaRPr>
          </a:p>
        </p:txBody>
      </p:sp>
      <p:sp>
        <p:nvSpPr>
          <p:cNvPr id="13" name="Rectangle 12"/>
          <p:cNvSpPr/>
          <p:nvPr/>
        </p:nvSpPr>
        <p:spPr>
          <a:xfrm>
            <a:off x="457199" y="1444678"/>
            <a:ext cx="4301068" cy="400110"/>
          </a:xfrm>
          <a:prstGeom prst="rect">
            <a:avLst/>
          </a:prstGeom>
        </p:spPr>
        <p:txBody>
          <a:bodyPr wrap="square">
            <a:spAutoFit/>
          </a:bodyPr>
          <a:lstStyle/>
          <a:p>
            <a:r>
              <a:rPr lang="en-US" sz="2000" dirty="0">
                <a:solidFill>
                  <a:schemeClr val="bg1">
                    <a:lumMod val="95000"/>
                  </a:schemeClr>
                </a:solidFill>
              </a:rPr>
              <a:t>“</a:t>
            </a:r>
            <a:endParaRPr lang="en-US" sz="2800" dirty="0">
              <a:solidFill>
                <a:schemeClr val="bg1">
                  <a:lumMod val="95000"/>
                </a:schemeClr>
              </a:solidFill>
            </a:endParaRPr>
          </a:p>
        </p:txBody>
      </p:sp>
      <p:sp>
        <p:nvSpPr>
          <p:cNvPr id="5" name="Rectangle 5"/>
          <p:cNvSpPr>
            <a:spLocks noChangeArrowheads="1"/>
          </p:cNvSpPr>
          <p:nvPr/>
        </p:nvSpPr>
        <p:spPr bwMode="auto">
          <a:xfrm>
            <a:off x="0" y="6470677"/>
            <a:ext cx="4880920" cy="3693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solidFill>
                <a:schemeClr val="bg1"/>
              </a:solidFill>
              <a:latin typeface="Arial" pitchFamily="-83" charset="0"/>
              <a:ea typeface="Arial" pitchFamily="-83" charset="0"/>
              <a:cs typeface="Arial" pitchFamily="-83" charset="0"/>
            </a:endParaRPr>
          </a:p>
        </p:txBody>
      </p:sp>
      <p:sp>
        <p:nvSpPr>
          <p:cNvPr id="3" name="Slide Number Placeholder 2"/>
          <p:cNvSpPr>
            <a:spLocks noGrp="1"/>
          </p:cNvSpPr>
          <p:nvPr>
            <p:ph type="sldNum" sz="quarter" idx="10"/>
          </p:nvPr>
        </p:nvSpPr>
        <p:spPr/>
        <p:txBody>
          <a:bodyPr/>
          <a:lstStyle/>
          <a:p>
            <a:fld id="{AD6F250E-1B13-458B-B382-9D60E87D1349}" type="slidenum">
              <a:rPr lang="en-US" altLang="en-US" smtClean="0"/>
              <a:pPr/>
              <a:t>1</a:t>
            </a:fld>
            <a:endParaRPr lang="en-US" altLang="en-US"/>
          </a:p>
        </p:txBody>
      </p:sp>
    </p:spTree>
    <p:extLst>
      <p:ext uri="{BB962C8B-B14F-4D97-AF65-F5344CB8AC3E}">
        <p14:creationId xmlns:p14="http://schemas.microsoft.com/office/powerpoint/2010/main" val="725799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 between ELD and LLD</a:t>
            </a:r>
          </a:p>
        </p:txBody>
      </p:sp>
      <p:pic>
        <p:nvPicPr>
          <p:cNvPr id="6" name="Content Placeholder 5"/>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36637" t="18205" r="2980" b="21992"/>
          <a:stretch/>
        </p:blipFill>
        <p:spPr>
          <a:xfrm>
            <a:off x="-2" y="-12700"/>
            <a:ext cx="9262536" cy="6870700"/>
          </a:xfrm>
        </p:spPr>
      </p:pic>
      <p:sp>
        <p:nvSpPr>
          <p:cNvPr id="3" name="Content Placeholder 2"/>
          <p:cNvSpPr>
            <a:spLocks noGrp="1"/>
          </p:cNvSpPr>
          <p:nvPr>
            <p:ph sz="half" idx="1"/>
          </p:nvPr>
        </p:nvSpPr>
        <p:spPr>
          <a:xfrm>
            <a:off x="0" y="5016843"/>
            <a:ext cx="9262532" cy="1841157"/>
          </a:xfrm>
          <a:solidFill>
            <a:srgbClr val="595959">
              <a:alpha val="42000"/>
            </a:srgbClr>
          </a:solidFill>
        </p:spPr>
        <p:txBody>
          <a:bodyPr/>
          <a:lstStyle/>
          <a:p>
            <a:pPr marL="457200" indent="0">
              <a:spcBef>
                <a:spcPts val="0"/>
              </a:spcBef>
              <a:buNone/>
              <a:defRPr/>
            </a:pPr>
            <a:r>
              <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rPr>
              <a:t>Both the LLD and ELD writing foundations emphasize:</a:t>
            </a:r>
          </a:p>
          <a:p>
            <a:pPr marL="800100">
              <a:spcBef>
                <a:spcPts val="0"/>
              </a:spcBef>
              <a:defRPr/>
            </a:pPr>
            <a:r>
              <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rPr>
              <a:t>Writing as a means of communication</a:t>
            </a:r>
          </a:p>
          <a:p>
            <a:pPr marL="800100">
              <a:spcBef>
                <a:spcPts val="0"/>
              </a:spcBef>
              <a:defRPr/>
            </a:pPr>
            <a:r>
              <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rPr>
              <a:t>The beginning of writing forms</a:t>
            </a:r>
          </a:p>
          <a:p>
            <a:pPr marL="800100">
              <a:spcBef>
                <a:spcPts val="0"/>
              </a:spcBef>
              <a:defRPr/>
            </a:pPr>
            <a:r>
              <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rPr>
              <a:t>Writing to represent their names</a:t>
            </a:r>
          </a:p>
        </p:txBody>
      </p:sp>
      <p:sp>
        <p:nvSpPr>
          <p:cNvPr id="4" name="Slide Number Placeholder 3"/>
          <p:cNvSpPr>
            <a:spLocks noGrp="1"/>
          </p:cNvSpPr>
          <p:nvPr>
            <p:ph type="sldNum" sz="quarter" idx="10"/>
          </p:nvPr>
        </p:nvSpPr>
        <p:spPr/>
        <p:txBody>
          <a:bodyPr/>
          <a:lstStyle/>
          <a:p>
            <a:fld id="{AD6F250E-1B13-458B-B382-9D60E87D1349}" type="slidenum">
              <a:rPr lang="en-US" altLang="en-US" smtClean="0"/>
              <a:pPr/>
              <a:t>10</a:t>
            </a:fld>
            <a:endParaRPr lang="en-US" altLang="en-US"/>
          </a:p>
        </p:txBody>
      </p:sp>
      <p:sp>
        <p:nvSpPr>
          <p:cNvPr id="7" name="Rectangle 5"/>
          <p:cNvSpPr>
            <a:spLocks noChangeArrowheads="1"/>
          </p:cNvSpPr>
          <p:nvPr/>
        </p:nvSpPr>
        <p:spPr bwMode="auto">
          <a:xfrm>
            <a:off x="0" y="6585091"/>
            <a:ext cx="9164636"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875415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88426" y="1417638"/>
            <a:ext cx="7688420" cy="1143000"/>
          </a:xfrm>
        </p:spPr>
        <p:txBody>
          <a:bodyPr/>
          <a:lstStyle/>
          <a:p>
            <a:r>
              <a:rPr lang="en-US" sz="800" dirty="0"/>
              <a:t>Effectively Support Meaningful Writing in the Classroom</a:t>
            </a:r>
          </a:p>
        </p:txBody>
      </p:sp>
      <p:graphicFrame>
        <p:nvGraphicFramePr>
          <p:cNvPr id="8" name="Content Placeholder 5"/>
          <p:cNvGraphicFramePr>
            <a:graphicFrameLocks/>
          </p:cNvGraphicFramePr>
          <p:nvPr>
            <p:extLst>
              <p:ext uri="{D42A27DB-BD31-4B8C-83A1-F6EECF244321}">
                <p14:modId xmlns:p14="http://schemas.microsoft.com/office/powerpoint/2010/main" val="3096656331"/>
              </p:ext>
            </p:extLst>
          </p:nvPr>
        </p:nvGraphicFramePr>
        <p:xfrm>
          <a:off x="349774" y="228600"/>
          <a:ext cx="8407364" cy="6049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p:cNvSpPr>
            <a:spLocks noGrp="1"/>
          </p:cNvSpPr>
          <p:nvPr>
            <p:ph sz="quarter" idx="1"/>
          </p:nvPr>
        </p:nvSpPr>
        <p:spPr>
          <a:xfrm>
            <a:off x="4648200" y="4210051"/>
            <a:ext cx="4038600" cy="1832605"/>
          </a:xfrm>
        </p:spPr>
        <p:txBody>
          <a:bodyPr/>
          <a:lstStyle/>
          <a:p>
            <a:pPr marL="0" lvl="0" indent="0" algn="r">
              <a:buNone/>
            </a:pPr>
            <a:r>
              <a:rPr lang="en-US" sz="2600" b="1" dirty="0">
                <a:solidFill>
                  <a:schemeClr val="bg1"/>
                </a:solidFill>
                <a:effectLst>
                  <a:outerShdw blurRad="38100" dist="38100" dir="2700000" algn="tl">
                    <a:srgbClr val="000000">
                      <a:alpha val="43137"/>
                    </a:srgbClr>
                  </a:outerShdw>
                </a:effectLst>
                <a:latin typeface="Arial" charset="0"/>
                <a:ea typeface="MS PGothic" charset="0"/>
              </a:rPr>
              <a:t>Partner with families to create opportunities for writing.</a:t>
            </a:r>
            <a:endParaRPr lang="en-US" sz="2600" dirty="0"/>
          </a:p>
          <a:p>
            <a:pPr marL="0" indent="0" algn="r">
              <a:buNone/>
            </a:pPr>
            <a:endParaRPr lang="en-US" sz="2600" dirty="0"/>
          </a:p>
        </p:txBody>
      </p:sp>
      <p:sp>
        <p:nvSpPr>
          <p:cNvPr id="10" name="Content Placeholder 9"/>
          <p:cNvSpPr>
            <a:spLocks noGrp="1"/>
          </p:cNvSpPr>
          <p:nvPr>
            <p:ph sz="quarter" idx="2"/>
          </p:nvPr>
        </p:nvSpPr>
        <p:spPr>
          <a:xfrm>
            <a:off x="4553456" y="501415"/>
            <a:ext cx="3980944" cy="2792413"/>
          </a:xfrm>
        </p:spPr>
        <p:txBody>
          <a:bodyPr/>
          <a:lstStyle/>
          <a:p>
            <a:pPr marL="0" lvl="0" indent="0" algn="r">
              <a:buNone/>
            </a:pPr>
            <a:r>
              <a:rPr lang="en-US" sz="2600" b="1" dirty="0">
                <a:solidFill>
                  <a:schemeClr val="bg1"/>
                </a:solidFill>
                <a:effectLst>
                  <a:outerShdw blurRad="38100" dist="38100" dir="2700000" algn="tl">
                    <a:srgbClr val="000000">
                      <a:alpha val="43137"/>
                    </a:srgbClr>
                  </a:outerShdw>
                </a:effectLst>
              </a:rPr>
              <a:t>Consider physical development.</a:t>
            </a:r>
          </a:p>
        </p:txBody>
      </p:sp>
      <p:sp>
        <p:nvSpPr>
          <p:cNvPr id="11" name="Content Placeholder 10"/>
          <p:cNvSpPr>
            <a:spLocks noGrp="1"/>
          </p:cNvSpPr>
          <p:nvPr>
            <p:ph sz="quarter" idx="3"/>
          </p:nvPr>
        </p:nvSpPr>
        <p:spPr>
          <a:xfrm>
            <a:off x="488426" y="365125"/>
            <a:ext cx="4007374" cy="2569684"/>
          </a:xfrm>
        </p:spPr>
        <p:txBody>
          <a:bodyPr/>
          <a:lstStyle/>
          <a:p>
            <a:pPr marL="0" lvl="0" indent="0">
              <a:buNone/>
            </a:pPr>
            <a:r>
              <a:rPr lang="en-US" sz="2600" b="1" dirty="0">
                <a:solidFill>
                  <a:schemeClr val="bg1"/>
                </a:solidFill>
                <a:effectLst>
                  <a:outerShdw blurRad="38100" dist="38100" dir="2700000" algn="tl">
                    <a:srgbClr val="000000">
                      <a:alpha val="43137"/>
                    </a:srgbClr>
                  </a:outerShdw>
                </a:effectLst>
                <a:latin typeface="Arial" charset="0"/>
                <a:ea typeface="MS PGothic" charset="0"/>
                <a:cs typeface="Arial" charset="0"/>
              </a:rPr>
              <a:t>Understand research and writing path for ELD and LLD including the components and structure of the foundations.</a:t>
            </a:r>
            <a:endParaRPr lang="en-US" sz="2600" dirty="0"/>
          </a:p>
        </p:txBody>
      </p:sp>
      <p:sp>
        <p:nvSpPr>
          <p:cNvPr id="12" name="Content Placeholder 11"/>
          <p:cNvSpPr>
            <a:spLocks noGrp="1"/>
          </p:cNvSpPr>
          <p:nvPr>
            <p:ph sz="quarter" idx="4"/>
          </p:nvPr>
        </p:nvSpPr>
        <p:spPr>
          <a:xfrm>
            <a:off x="488426" y="4210051"/>
            <a:ext cx="3763108" cy="1832606"/>
          </a:xfrm>
        </p:spPr>
        <p:txBody>
          <a:bodyPr/>
          <a:lstStyle/>
          <a:p>
            <a:pPr marL="0" lvl="0" indent="0">
              <a:buNone/>
            </a:pPr>
            <a:r>
              <a:rPr lang="en-US" sz="2600" b="1" dirty="0">
                <a:solidFill>
                  <a:schemeClr val="bg1"/>
                </a:solidFill>
                <a:effectLst>
                  <a:outerShdw blurRad="38100" dist="38100" dir="2700000" algn="tl">
                    <a:srgbClr val="000000">
                      <a:alpha val="43137"/>
                    </a:srgbClr>
                  </a:outerShdw>
                </a:effectLst>
                <a:latin typeface="Arial" charset="0"/>
                <a:ea typeface="MS PGothic" charset="0"/>
              </a:rPr>
              <a:t>Create meaningful opportunities in all areas of the environment.</a:t>
            </a:r>
            <a:endParaRPr lang="en-US" sz="2600" dirty="0"/>
          </a:p>
        </p:txBody>
      </p:sp>
      <p:sp>
        <p:nvSpPr>
          <p:cNvPr id="3" name="Slide Number Placeholder 2"/>
          <p:cNvSpPr>
            <a:spLocks noGrp="1"/>
          </p:cNvSpPr>
          <p:nvPr>
            <p:ph type="sldNum" sz="quarter" idx="10"/>
          </p:nvPr>
        </p:nvSpPr>
        <p:spPr/>
        <p:txBody>
          <a:bodyPr/>
          <a:lstStyle/>
          <a:p>
            <a:fld id="{B938D053-BAB9-49CA-BFC7-038CA3FE16DD}" type="slidenum">
              <a:rPr lang="en-US" altLang="en-US" smtClean="0"/>
              <a:pPr/>
              <a:t>11</a:t>
            </a:fld>
            <a:endParaRPr lang="en-US" altLang="en-US"/>
          </a:p>
        </p:txBody>
      </p:sp>
    </p:spTree>
    <p:extLst>
      <p:ext uri="{BB962C8B-B14F-4D97-AF65-F5344CB8AC3E}">
        <p14:creationId xmlns:p14="http://schemas.microsoft.com/office/powerpoint/2010/main" val="384674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04298" y="274638"/>
            <a:ext cx="3482502" cy="1143000"/>
          </a:xfrm>
        </p:spPr>
        <p:txBody>
          <a:bodyPr/>
          <a:lstStyle/>
          <a:p>
            <a:r>
              <a:rPr lang="en-US" dirty="0"/>
              <a:t>Writing is Integrated</a:t>
            </a:r>
          </a:p>
        </p:txBody>
      </p:sp>
      <p:pic>
        <p:nvPicPr>
          <p:cNvPr id="3" name="Content Placeholder 2"/>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28502" r="19477"/>
          <a:stretch/>
        </p:blipFill>
        <p:spPr>
          <a:xfrm>
            <a:off x="4396902" y="0"/>
            <a:ext cx="4756826" cy="6858000"/>
          </a:xfrm>
          <a:ln>
            <a:solidFill>
              <a:schemeClr val="tx1"/>
            </a:solidFill>
          </a:ln>
        </p:spPr>
      </p:pic>
      <p:sp>
        <p:nvSpPr>
          <p:cNvPr id="26626" name="Content Placeholder 2"/>
          <p:cNvSpPr>
            <a:spLocks noGrp="1"/>
          </p:cNvSpPr>
          <p:nvPr>
            <p:ph sz="half" idx="1"/>
          </p:nvPr>
        </p:nvSpPr>
        <p:spPr>
          <a:xfrm>
            <a:off x="214008" y="505839"/>
            <a:ext cx="4182893" cy="4959780"/>
          </a:xfrm>
        </p:spPr>
        <p:txBody>
          <a:bodyPr/>
          <a:lstStyle/>
          <a:p>
            <a:pPr marL="0" indent="0">
              <a:buNone/>
            </a:pPr>
            <a:r>
              <a:rPr lang="en-US" sz="3600" dirty="0">
                <a:latin typeface="Arial" charset="0"/>
                <a:ea typeface="ＭＳ Ｐゴシック" charset="0"/>
                <a:cs typeface="ＭＳ Ｐゴシック" charset="0"/>
              </a:rPr>
              <a:t>It is important that we create opportunities or invitations for children to have meaningful writing experiences across the curriculum.</a:t>
            </a:r>
          </a:p>
        </p:txBody>
      </p:sp>
      <p:sp>
        <p:nvSpPr>
          <p:cNvPr id="2" name="Slide Number Placeholder 1"/>
          <p:cNvSpPr>
            <a:spLocks noGrp="1"/>
          </p:cNvSpPr>
          <p:nvPr>
            <p:ph type="sldNum" sz="quarter" idx="10"/>
          </p:nvPr>
        </p:nvSpPr>
        <p:spPr/>
        <p:txBody>
          <a:bodyPr/>
          <a:lstStyle/>
          <a:p>
            <a:fld id="{AD6F250E-1B13-458B-B382-9D60E87D1349}" type="slidenum">
              <a:rPr lang="en-US" altLang="en-US" smtClean="0"/>
              <a:pPr/>
              <a:t>12</a:t>
            </a:fld>
            <a:endParaRPr lang="en-US" altLang="en-US"/>
          </a:p>
        </p:txBody>
      </p:sp>
      <p:sp>
        <p:nvSpPr>
          <p:cNvPr id="6" name="Rectangle 5"/>
          <p:cNvSpPr>
            <a:spLocks noChangeArrowheads="1"/>
          </p:cNvSpPr>
          <p:nvPr/>
        </p:nvSpPr>
        <p:spPr bwMode="auto">
          <a:xfrm>
            <a:off x="4576864" y="6488668"/>
            <a:ext cx="4396901" cy="3693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233793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6904"/>
          <a:stretch/>
        </p:blipFill>
        <p:spPr>
          <a:xfrm>
            <a:off x="2475249" y="1016000"/>
            <a:ext cx="4343115" cy="5548109"/>
          </a:xfrm>
          <a:prstGeom prst="rect">
            <a:avLst/>
          </a:prstGeom>
          <a:ln>
            <a:solidFill>
              <a:schemeClr val="dk1"/>
            </a:solidFill>
          </a:ln>
        </p:spPr>
      </p:pic>
      <p:sp>
        <p:nvSpPr>
          <p:cNvPr id="5" name="Title 4"/>
          <p:cNvSpPr>
            <a:spLocks noGrp="1"/>
          </p:cNvSpPr>
          <p:nvPr>
            <p:ph type="title"/>
          </p:nvPr>
        </p:nvSpPr>
        <p:spPr>
          <a:xfrm>
            <a:off x="457200" y="-14816"/>
            <a:ext cx="8229600" cy="1030816"/>
          </a:xfrm>
        </p:spPr>
        <p:txBody>
          <a:bodyPr/>
          <a:lstStyle/>
          <a:p>
            <a:r>
              <a:rPr lang="en-US" sz="2000" dirty="0"/>
              <a:t>Map of the Foundations:</a:t>
            </a:r>
            <a:br>
              <a:rPr lang="en-US" sz="2000" dirty="0"/>
            </a:br>
            <a:r>
              <a:rPr lang="en-US" sz="3200" dirty="0"/>
              <a:t>Language and Literacy</a:t>
            </a:r>
            <a:endParaRPr lang="en-US" dirty="0"/>
          </a:p>
        </p:txBody>
      </p:sp>
      <p:sp>
        <p:nvSpPr>
          <p:cNvPr id="4" name="Slide Number Placeholder 3"/>
          <p:cNvSpPr>
            <a:spLocks noGrp="1"/>
          </p:cNvSpPr>
          <p:nvPr>
            <p:ph type="sldNum" sz="quarter" idx="10"/>
          </p:nvPr>
        </p:nvSpPr>
        <p:spPr/>
        <p:txBody>
          <a:bodyPr/>
          <a:lstStyle/>
          <a:p>
            <a:fld id="{7498ADFE-3410-4CC2-8867-BD7B48495ABB}" type="slidenum">
              <a:rPr lang="en-US" altLang="en-US" smtClean="0"/>
              <a:pPr/>
              <a:t>13</a:t>
            </a:fld>
            <a:endParaRPr lang="en-US" altLang="en-US"/>
          </a:p>
        </p:txBody>
      </p:sp>
      <p:sp>
        <p:nvSpPr>
          <p:cNvPr id="47105" name="Rectangle 6"/>
          <p:cNvSpPr>
            <a:spLocks noChangeArrowheads="1"/>
          </p:cNvSpPr>
          <p:nvPr/>
        </p:nvSpPr>
        <p:spPr bwMode="auto">
          <a:xfrm>
            <a:off x="609600" y="0"/>
            <a:ext cx="81534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r>
              <a:rPr lang="en-US" sz="2800" b="1" dirty="0">
                <a:solidFill>
                  <a:schemeClr val="bg1"/>
                </a:solidFill>
              </a:rPr>
              <a:t> </a:t>
            </a:r>
            <a:endParaRPr lang="en-US" sz="2000" b="1" u="sng" dirty="0">
              <a:solidFill>
                <a:srgbClr val="FFC000"/>
              </a:solidFill>
            </a:endParaRPr>
          </a:p>
        </p:txBody>
      </p:sp>
      <p:sp>
        <p:nvSpPr>
          <p:cNvPr id="244741" name="AutoShape 5"/>
          <p:cNvSpPr>
            <a:spLocks noChangeArrowheads="1"/>
          </p:cNvSpPr>
          <p:nvPr/>
        </p:nvSpPr>
        <p:spPr bwMode="auto">
          <a:xfrm>
            <a:off x="7716116" y="698500"/>
            <a:ext cx="1143000" cy="381000"/>
          </a:xfrm>
          <a:prstGeom prst="wedgeRectCallout">
            <a:avLst>
              <a:gd name="adj1" fmla="val -126944"/>
              <a:gd name="adj2" fmla="val -42500"/>
            </a:avLst>
          </a:prstGeom>
          <a:solidFill>
            <a:srgbClr val="FFFFCC"/>
          </a:solidFill>
          <a:ln w="9525">
            <a:solidFill>
              <a:schemeClr val="tx1"/>
            </a:solidFill>
            <a:miter lim="800000"/>
            <a:headEnd/>
            <a:tailEnd/>
          </a:ln>
          <a:effectLst>
            <a:outerShdw dist="107763" dir="2700000" algn="ctr" rotWithShape="0">
              <a:schemeClr val="bg2"/>
            </a:outerShdw>
          </a:effectLst>
        </p:spPr>
        <p:txBody>
          <a:bodyPr/>
          <a:lstStyle/>
          <a:p>
            <a:pPr algn="ctr" eaLnBrk="0" hangingPunct="0">
              <a:defRPr/>
            </a:pPr>
            <a:r>
              <a:rPr lang="en-US" sz="1600" dirty="0">
                <a:ea typeface="ＭＳ Ｐゴシック" pitchFamily="34" charset="-128"/>
                <a:cs typeface="+mn-cs"/>
              </a:rPr>
              <a:t>Domain</a:t>
            </a:r>
          </a:p>
        </p:txBody>
      </p:sp>
      <p:sp>
        <p:nvSpPr>
          <p:cNvPr id="244740" name="AutoShape 4"/>
          <p:cNvSpPr>
            <a:spLocks noChangeArrowheads="1"/>
          </p:cNvSpPr>
          <p:nvPr/>
        </p:nvSpPr>
        <p:spPr bwMode="auto">
          <a:xfrm>
            <a:off x="990600" y="1524000"/>
            <a:ext cx="762000" cy="304800"/>
          </a:xfrm>
          <a:prstGeom prst="wedgeRectCallout">
            <a:avLst>
              <a:gd name="adj1" fmla="val 156746"/>
              <a:gd name="adj2" fmla="val -12623"/>
            </a:avLst>
          </a:prstGeom>
          <a:solidFill>
            <a:srgbClr val="FFFFCC"/>
          </a:solidFill>
          <a:ln w="9525">
            <a:solidFill>
              <a:schemeClr val="tx1"/>
            </a:solidFill>
            <a:miter lim="800000"/>
            <a:headEnd/>
            <a:tailEnd/>
          </a:ln>
          <a:effectLst>
            <a:outerShdw dist="107763" dir="2700000" algn="ctr" rotWithShape="0">
              <a:schemeClr val="bg2"/>
            </a:outerShdw>
          </a:effectLst>
        </p:spPr>
        <p:txBody>
          <a:bodyPr/>
          <a:lstStyle/>
          <a:p>
            <a:pPr algn="ctr" eaLnBrk="0" hangingPunct="0">
              <a:defRPr/>
            </a:pPr>
            <a:r>
              <a:rPr lang="en-US" sz="1600" dirty="0">
                <a:ea typeface="ＭＳ Ｐゴシック" pitchFamily="34" charset="-128"/>
                <a:cs typeface="+mn-cs"/>
              </a:rPr>
              <a:t>Age</a:t>
            </a:r>
          </a:p>
        </p:txBody>
      </p:sp>
      <p:sp>
        <p:nvSpPr>
          <p:cNvPr id="244745" name="AutoShape 9"/>
          <p:cNvSpPr>
            <a:spLocks noChangeArrowheads="1"/>
          </p:cNvSpPr>
          <p:nvPr/>
        </p:nvSpPr>
        <p:spPr bwMode="auto">
          <a:xfrm>
            <a:off x="7086600" y="2100385"/>
            <a:ext cx="1676400" cy="381000"/>
          </a:xfrm>
          <a:prstGeom prst="wedgeRectCallout">
            <a:avLst>
              <a:gd name="adj1" fmla="val -79736"/>
              <a:gd name="adj2" fmla="val 15417"/>
            </a:avLst>
          </a:prstGeom>
          <a:solidFill>
            <a:srgbClr val="FFFFCC"/>
          </a:solidFill>
          <a:ln w="9525">
            <a:solidFill>
              <a:schemeClr val="tx1"/>
            </a:solidFill>
            <a:miter lim="800000"/>
            <a:headEnd/>
            <a:tailEnd/>
          </a:ln>
          <a:effectLst>
            <a:outerShdw dist="107763" dir="2700000" algn="ctr" rotWithShape="0">
              <a:schemeClr val="bg2"/>
            </a:outerShdw>
          </a:effectLst>
        </p:spPr>
        <p:txBody>
          <a:bodyPr/>
          <a:lstStyle/>
          <a:p>
            <a:pPr algn="ctr" eaLnBrk="0" hangingPunct="0">
              <a:defRPr/>
            </a:pPr>
            <a:r>
              <a:rPr lang="en-US" sz="1600" dirty="0">
                <a:ea typeface="ＭＳ Ｐゴシック" pitchFamily="34" charset="-128"/>
                <a:cs typeface="+mn-cs"/>
              </a:rPr>
              <a:t>Foundation</a:t>
            </a:r>
          </a:p>
        </p:txBody>
      </p:sp>
      <p:sp>
        <p:nvSpPr>
          <p:cNvPr id="244744" name="AutoShape 8"/>
          <p:cNvSpPr>
            <a:spLocks noChangeArrowheads="1"/>
          </p:cNvSpPr>
          <p:nvPr/>
        </p:nvSpPr>
        <p:spPr bwMode="auto">
          <a:xfrm>
            <a:off x="609600" y="3634317"/>
            <a:ext cx="1447800" cy="381000"/>
          </a:xfrm>
          <a:prstGeom prst="wedgeRectCallout">
            <a:avLst>
              <a:gd name="adj1" fmla="val 86041"/>
              <a:gd name="adj2" fmla="val -280833"/>
            </a:avLst>
          </a:prstGeom>
          <a:solidFill>
            <a:srgbClr val="FFFFCC"/>
          </a:solidFill>
          <a:ln w="9525">
            <a:solidFill>
              <a:schemeClr val="tx1"/>
            </a:solidFill>
            <a:miter lim="800000"/>
            <a:headEnd/>
            <a:tailEnd/>
          </a:ln>
          <a:effectLst>
            <a:outerShdw dist="107763" dir="2700000" algn="ctr" rotWithShape="0">
              <a:schemeClr val="bg2"/>
            </a:outerShdw>
          </a:effectLst>
        </p:spPr>
        <p:txBody>
          <a:bodyPr/>
          <a:lstStyle/>
          <a:p>
            <a:pPr algn="ctr" eaLnBrk="0" hangingPunct="0">
              <a:defRPr/>
            </a:pPr>
            <a:r>
              <a:rPr lang="en-US" sz="1600" dirty="0">
                <a:ea typeface="ＭＳ Ｐゴシック" pitchFamily="34" charset="-128"/>
                <a:cs typeface="+mn-cs"/>
              </a:rPr>
              <a:t>Examples</a:t>
            </a:r>
          </a:p>
        </p:txBody>
      </p:sp>
      <p:sp>
        <p:nvSpPr>
          <p:cNvPr id="2" name="AutoShape 4"/>
          <p:cNvSpPr>
            <a:spLocks noChangeArrowheads="1"/>
          </p:cNvSpPr>
          <p:nvPr/>
        </p:nvSpPr>
        <p:spPr bwMode="auto">
          <a:xfrm>
            <a:off x="457200" y="2209800"/>
            <a:ext cx="1447800" cy="609600"/>
          </a:xfrm>
          <a:prstGeom prst="wedgeRectCallout">
            <a:avLst>
              <a:gd name="adj1" fmla="val 93977"/>
              <a:gd name="adj2" fmla="val -84738"/>
            </a:avLst>
          </a:prstGeom>
          <a:solidFill>
            <a:srgbClr val="FFFFCC"/>
          </a:solidFill>
          <a:ln w="9525">
            <a:solidFill>
              <a:schemeClr val="tx1"/>
            </a:solidFill>
            <a:miter lim="800000"/>
            <a:headEnd/>
            <a:tailEnd/>
          </a:ln>
          <a:effectLst>
            <a:outerShdw dist="107763" dir="2700000" algn="ctr" rotWithShape="0">
              <a:schemeClr val="bg2"/>
            </a:outerShdw>
          </a:effectLst>
        </p:spPr>
        <p:txBody>
          <a:bodyPr/>
          <a:lstStyle/>
          <a:p>
            <a:pPr algn="ctr" eaLnBrk="0" hangingPunct="0">
              <a:defRPr/>
            </a:pPr>
            <a:r>
              <a:rPr lang="en-US" sz="1600" dirty="0">
                <a:ea typeface="ＭＳ Ｐゴシック" pitchFamily="48" charset="-128"/>
                <a:cs typeface="+mn-cs"/>
              </a:rPr>
              <a:t>Substrand</a:t>
            </a:r>
          </a:p>
          <a:p>
            <a:pPr algn="ctr" eaLnBrk="0" hangingPunct="0">
              <a:defRPr/>
            </a:pPr>
            <a:r>
              <a:rPr lang="en-US" sz="1600" dirty="0">
                <a:ea typeface="ＭＳ Ｐゴシック" pitchFamily="48" charset="-128"/>
                <a:cs typeface="+mn-cs"/>
              </a:rPr>
              <a:t>Description</a:t>
            </a:r>
          </a:p>
        </p:txBody>
      </p:sp>
      <p:sp>
        <p:nvSpPr>
          <p:cNvPr id="3" name="AutoShape 8"/>
          <p:cNvSpPr>
            <a:spLocks noChangeArrowheads="1"/>
          </p:cNvSpPr>
          <p:nvPr/>
        </p:nvSpPr>
        <p:spPr bwMode="auto">
          <a:xfrm>
            <a:off x="7353300" y="5501217"/>
            <a:ext cx="1600200" cy="838200"/>
          </a:xfrm>
          <a:prstGeom prst="wedgeRectCallout">
            <a:avLst>
              <a:gd name="adj1" fmla="val -85281"/>
              <a:gd name="adj2" fmla="val 34818"/>
            </a:avLst>
          </a:prstGeom>
          <a:solidFill>
            <a:srgbClr val="FFFFCC"/>
          </a:solidFill>
          <a:ln w="9525">
            <a:solidFill>
              <a:schemeClr val="tx1"/>
            </a:solidFill>
            <a:miter lim="800000"/>
            <a:headEnd/>
            <a:tailEnd/>
          </a:ln>
          <a:effectLst>
            <a:outerShdw dist="107763" dir="2700000" algn="ctr" rotWithShape="0">
              <a:schemeClr val="bg2"/>
            </a:outerShdw>
          </a:effectLst>
        </p:spPr>
        <p:txBody>
          <a:bodyPr/>
          <a:lstStyle/>
          <a:p>
            <a:pPr algn="ctr" eaLnBrk="0" hangingPunct="0">
              <a:defRPr/>
            </a:pPr>
            <a:r>
              <a:rPr lang="en-US" sz="1600" dirty="0">
                <a:latin typeface="Arial" pitchFamily="34" charset="0"/>
                <a:ea typeface="ＭＳ Ｐゴシック" pitchFamily="34" charset="-128"/>
                <a:cs typeface="+mn-cs"/>
              </a:rPr>
              <a:t>Includes notes for children with disabilities</a:t>
            </a:r>
          </a:p>
        </p:txBody>
      </p:sp>
      <p:sp>
        <p:nvSpPr>
          <p:cNvPr id="244739" name="AutoShape 3"/>
          <p:cNvSpPr>
            <a:spLocks noChangeArrowheads="1"/>
          </p:cNvSpPr>
          <p:nvPr/>
        </p:nvSpPr>
        <p:spPr bwMode="auto">
          <a:xfrm>
            <a:off x="1219200" y="762000"/>
            <a:ext cx="990600" cy="381000"/>
          </a:xfrm>
          <a:prstGeom prst="wedgeRectCallout">
            <a:avLst>
              <a:gd name="adj1" fmla="val 244983"/>
              <a:gd name="adj2" fmla="val 60352"/>
            </a:avLst>
          </a:prstGeom>
          <a:solidFill>
            <a:srgbClr val="FFFFCC"/>
          </a:solidFill>
          <a:ln w="9525">
            <a:solidFill>
              <a:schemeClr val="tx1"/>
            </a:solidFill>
            <a:miter lim="800000"/>
            <a:headEnd/>
            <a:tailEnd/>
          </a:ln>
          <a:effectLst>
            <a:outerShdw dist="107763" dir="2700000" algn="ctr" rotWithShape="0">
              <a:schemeClr val="bg2"/>
            </a:outerShdw>
          </a:effectLst>
        </p:spPr>
        <p:txBody>
          <a:bodyPr/>
          <a:lstStyle/>
          <a:p>
            <a:pPr algn="ctr" eaLnBrk="0" hangingPunct="0">
              <a:defRPr/>
            </a:pPr>
            <a:r>
              <a:rPr lang="en-US" sz="1600" dirty="0">
                <a:ea typeface="ＭＳ Ｐゴシック" pitchFamily="34" charset="-128"/>
                <a:cs typeface="+mn-cs"/>
              </a:rPr>
              <a:t>Strand</a:t>
            </a:r>
          </a:p>
        </p:txBody>
      </p:sp>
      <p:sp>
        <p:nvSpPr>
          <p:cNvPr id="244743" name="AutoShape 7"/>
          <p:cNvSpPr>
            <a:spLocks noChangeArrowheads="1"/>
          </p:cNvSpPr>
          <p:nvPr/>
        </p:nvSpPr>
        <p:spPr bwMode="auto">
          <a:xfrm>
            <a:off x="7353300" y="1193800"/>
            <a:ext cx="1295400" cy="304800"/>
          </a:xfrm>
          <a:prstGeom prst="wedgeRectCallout">
            <a:avLst>
              <a:gd name="adj1" fmla="val -302082"/>
              <a:gd name="adj2" fmla="val 45192"/>
            </a:avLst>
          </a:prstGeom>
          <a:solidFill>
            <a:srgbClr val="FFFFCC"/>
          </a:solidFill>
          <a:ln w="9525">
            <a:solidFill>
              <a:schemeClr val="tx1"/>
            </a:solidFill>
            <a:miter lim="800000"/>
            <a:headEnd/>
            <a:tailEnd/>
          </a:ln>
          <a:effectLst>
            <a:outerShdw dist="107763" dir="2700000" algn="ctr" rotWithShape="0">
              <a:schemeClr val="bg2"/>
            </a:outerShdw>
          </a:effectLst>
        </p:spPr>
        <p:txBody>
          <a:bodyPr/>
          <a:lstStyle/>
          <a:p>
            <a:pPr algn="ctr" eaLnBrk="0" hangingPunct="0">
              <a:defRPr/>
            </a:pPr>
            <a:r>
              <a:rPr lang="en-US" sz="1600" dirty="0">
                <a:ea typeface="ＭＳ Ｐゴシック" pitchFamily="34" charset="-128"/>
                <a:cs typeface="+mn-cs"/>
              </a:rPr>
              <a:t>Substrand</a:t>
            </a:r>
          </a:p>
        </p:txBody>
      </p:sp>
    </p:spTree>
    <p:extLst>
      <p:ext uri="{BB962C8B-B14F-4D97-AF65-F5344CB8AC3E}">
        <p14:creationId xmlns:p14="http://schemas.microsoft.com/office/powerpoint/2010/main" val="150364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976824" y="1110945"/>
            <a:ext cx="5328851" cy="5518455"/>
          </a:xfrm>
          <a:prstGeom prst="rect">
            <a:avLst/>
          </a:prstGeom>
          <a:ln>
            <a:solidFill>
              <a:schemeClr val="dk1"/>
            </a:solidFill>
          </a:ln>
        </p:spPr>
      </p:pic>
      <p:sp>
        <p:nvSpPr>
          <p:cNvPr id="40962" name="Title 1"/>
          <p:cNvSpPr>
            <a:spLocks noGrp="1"/>
          </p:cNvSpPr>
          <p:nvPr>
            <p:ph type="title"/>
          </p:nvPr>
        </p:nvSpPr>
        <p:spPr>
          <a:xfrm>
            <a:off x="457200" y="8308"/>
            <a:ext cx="8229600" cy="1143000"/>
          </a:xfrm>
        </p:spPr>
        <p:txBody>
          <a:bodyPr/>
          <a:lstStyle/>
          <a:p>
            <a:r>
              <a:rPr lang="en-US" altLang="en-US" sz="2400" dirty="0"/>
              <a:t>Map of the Foundations:</a:t>
            </a:r>
            <a:br>
              <a:rPr lang="en-US" altLang="en-US" sz="2400" dirty="0"/>
            </a:br>
            <a:r>
              <a:rPr lang="en-US" altLang="en-US" sz="3200" dirty="0">
                <a:latin typeface="Arial" panose="020B0604020202020204" pitchFamily="34" charset="0"/>
                <a:cs typeface="Arial" panose="020B0604020202020204" pitchFamily="34" charset="0"/>
              </a:rPr>
              <a:t>English-Language Development</a:t>
            </a:r>
          </a:p>
        </p:txBody>
      </p:sp>
      <p:sp>
        <p:nvSpPr>
          <p:cNvPr id="30" name="AutoShape 4"/>
          <p:cNvSpPr>
            <a:spLocks noGrp="1" noChangeArrowheads="1"/>
          </p:cNvSpPr>
          <p:nvPr>
            <p:ph sz="quarter" idx="4294967295"/>
          </p:nvPr>
        </p:nvSpPr>
        <p:spPr>
          <a:xfrm>
            <a:off x="7426569" y="1118394"/>
            <a:ext cx="1524000" cy="366712"/>
          </a:xfrm>
          <a:prstGeom prst="wedgeRectCallout">
            <a:avLst>
              <a:gd name="adj1" fmla="val -78922"/>
              <a:gd name="adj2" fmla="val -83738"/>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Domain</a:t>
            </a:r>
          </a:p>
        </p:txBody>
      </p:sp>
      <p:sp>
        <p:nvSpPr>
          <p:cNvPr id="31" name="AutoShape 2"/>
          <p:cNvSpPr>
            <a:spLocks noGrp="1" noChangeArrowheads="1"/>
          </p:cNvSpPr>
          <p:nvPr>
            <p:ph sz="quarter" idx="4294967295"/>
          </p:nvPr>
        </p:nvSpPr>
        <p:spPr>
          <a:xfrm>
            <a:off x="419100" y="1110945"/>
            <a:ext cx="838200" cy="334962"/>
          </a:xfrm>
          <a:prstGeom prst="wedgeRectCallout">
            <a:avLst>
              <a:gd name="adj1" fmla="val 383219"/>
              <a:gd name="adj2" fmla="val 7856"/>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normAutofit lnSpcReduction="10000"/>
          </a:bodyPr>
          <a:lstStyle/>
          <a:p>
            <a:pPr marL="0" indent="0" algn="ctr" eaLnBrk="1" hangingPunct="1">
              <a:buFont typeface="Arial" charset="0"/>
              <a:buNone/>
              <a:defRPr/>
            </a:pPr>
            <a:r>
              <a:rPr lang="en-US" sz="1600" b="1" dirty="0">
                <a:ea typeface="ＭＳ Ｐゴシック" charset="0"/>
                <a:cs typeface="ＭＳ Ｐゴシック" charset="0"/>
              </a:rPr>
              <a:t>Strand</a:t>
            </a:r>
          </a:p>
        </p:txBody>
      </p:sp>
      <p:sp>
        <p:nvSpPr>
          <p:cNvPr id="32" name="AutoShape 8"/>
          <p:cNvSpPr>
            <a:spLocks noGrp="1" noChangeArrowheads="1"/>
          </p:cNvSpPr>
          <p:nvPr>
            <p:ph sz="quarter" idx="4294967295"/>
          </p:nvPr>
        </p:nvSpPr>
        <p:spPr>
          <a:xfrm>
            <a:off x="0" y="1806575"/>
            <a:ext cx="1295400" cy="354013"/>
          </a:xfrm>
          <a:prstGeom prst="wedgeRectCallout">
            <a:avLst>
              <a:gd name="adj1" fmla="val 151667"/>
              <a:gd name="adj2" fmla="val -71420"/>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err="1">
                <a:ea typeface="ＭＳ Ｐゴシック" charset="0"/>
                <a:cs typeface="ＭＳ Ｐゴシック" charset="0"/>
              </a:rPr>
              <a:t>Substrand</a:t>
            </a:r>
            <a:endParaRPr lang="en-US" sz="1600" b="1" dirty="0">
              <a:ea typeface="ＭＳ Ｐゴシック" charset="0"/>
              <a:cs typeface="ＭＳ Ｐゴシック" charset="0"/>
            </a:endParaRPr>
          </a:p>
        </p:txBody>
      </p:sp>
      <p:sp>
        <p:nvSpPr>
          <p:cNvPr id="35" name="AutoShape 12"/>
          <p:cNvSpPr>
            <a:spLocks noGrp="1" noChangeArrowheads="1"/>
          </p:cNvSpPr>
          <p:nvPr>
            <p:ph sz="quarter" idx="4294967295"/>
          </p:nvPr>
        </p:nvSpPr>
        <p:spPr>
          <a:xfrm>
            <a:off x="225811" y="3733800"/>
            <a:ext cx="1609725" cy="382587"/>
          </a:xfrm>
          <a:prstGeom prst="wedgeRectCallout">
            <a:avLst>
              <a:gd name="adj1" fmla="val 77668"/>
              <a:gd name="adj2" fmla="val -362811"/>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Foundation </a:t>
            </a:r>
          </a:p>
        </p:txBody>
      </p:sp>
      <p:sp>
        <p:nvSpPr>
          <p:cNvPr id="36" name="AutoShape 9"/>
          <p:cNvSpPr>
            <a:spLocks noGrp="1" noChangeArrowheads="1"/>
          </p:cNvSpPr>
          <p:nvPr>
            <p:ph sz="quarter" idx="4294967295"/>
          </p:nvPr>
        </p:nvSpPr>
        <p:spPr>
          <a:xfrm>
            <a:off x="225811" y="2625355"/>
            <a:ext cx="1293813" cy="381000"/>
          </a:xfrm>
          <a:prstGeom prst="wedgeRectCallout">
            <a:avLst>
              <a:gd name="adj1" fmla="val 127663"/>
              <a:gd name="adj2" fmla="val -217074"/>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Focus</a:t>
            </a:r>
          </a:p>
        </p:txBody>
      </p:sp>
      <p:sp>
        <p:nvSpPr>
          <p:cNvPr id="33" name="AutoShape 7"/>
          <p:cNvSpPr>
            <a:spLocks noGrp="1" noChangeArrowheads="1"/>
          </p:cNvSpPr>
          <p:nvPr>
            <p:ph sz="quarter" idx="4294967295"/>
          </p:nvPr>
        </p:nvSpPr>
        <p:spPr>
          <a:xfrm>
            <a:off x="7602415" y="4718050"/>
            <a:ext cx="1381125" cy="349250"/>
          </a:xfrm>
          <a:prstGeom prst="wedgeRectCallout">
            <a:avLst>
              <a:gd name="adj1" fmla="val -149415"/>
              <a:gd name="adj2" fmla="val -423713"/>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Examples</a:t>
            </a:r>
          </a:p>
        </p:txBody>
      </p:sp>
      <p:sp>
        <p:nvSpPr>
          <p:cNvPr id="4" name="AutoShape 2"/>
          <p:cNvSpPr>
            <a:spLocks noChangeArrowheads="1"/>
          </p:cNvSpPr>
          <p:nvPr/>
        </p:nvSpPr>
        <p:spPr bwMode="auto">
          <a:xfrm>
            <a:off x="7526814" y="2320708"/>
            <a:ext cx="1323510" cy="397312"/>
          </a:xfrm>
          <a:prstGeom prst="wedgeRectCallout">
            <a:avLst>
              <a:gd name="adj1" fmla="val -144386"/>
              <a:gd name="adj2" fmla="val -107627"/>
            </a:avLst>
          </a:pr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Level</a:t>
            </a:r>
            <a:endParaRPr kumimoji="0" lang="en-US" altLang="en-US" sz="2800" b="1" i="0" u="none" strike="noStrike" cap="none" normalizeH="0" baseline="0" dirty="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0"/>
          </p:nvPr>
        </p:nvSpPr>
        <p:spPr/>
        <p:txBody>
          <a:bodyPr/>
          <a:lstStyle/>
          <a:p>
            <a:fld id="{7498ADFE-3410-4CC2-8867-BD7B48495ABB}" type="slidenum">
              <a:rPr lang="en-US" altLang="en-US" smtClean="0"/>
              <a:pPr/>
              <a:t>14</a:t>
            </a:fld>
            <a:endParaRPr lang="en-US" altLang="en-US"/>
          </a:p>
        </p:txBody>
      </p:sp>
      <p:sp>
        <p:nvSpPr>
          <p:cNvPr id="12" name="AutoShape 12"/>
          <p:cNvSpPr txBox="1">
            <a:spLocks noChangeArrowheads="1"/>
          </p:cNvSpPr>
          <p:nvPr/>
        </p:nvSpPr>
        <p:spPr bwMode="auto">
          <a:xfrm>
            <a:off x="138499" y="5397553"/>
            <a:ext cx="1609725" cy="382587"/>
          </a:xfrm>
          <a:prstGeom prst="wedgeRectCallout">
            <a:avLst>
              <a:gd name="adj1" fmla="val 69117"/>
              <a:gd name="adj2" fmla="val 86929"/>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defRPr/>
            </a:pPr>
            <a:r>
              <a:rPr lang="en-US" sz="1600" b="1" dirty="0">
                <a:ea typeface="ＭＳ Ｐゴシック" charset="0"/>
                <a:cs typeface="ＭＳ Ｐゴシック" charset="0"/>
              </a:rPr>
              <a:t>Special Needs </a:t>
            </a:r>
          </a:p>
        </p:txBody>
      </p:sp>
    </p:spTree>
    <p:extLst>
      <p:ext uri="{BB962C8B-B14F-4D97-AF65-F5344CB8AC3E}">
        <p14:creationId xmlns:p14="http://schemas.microsoft.com/office/powerpoint/2010/main" val="399140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bg/>
                                          </p:spTgt>
                                        </p:tgtEl>
                                        <p:attrNameLst>
                                          <p:attrName>style.visibility</p:attrName>
                                        </p:attrNameLst>
                                      </p:cBhvr>
                                      <p:to>
                                        <p:strVal val="visible"/>
                                      </p:to>
                                    </p:set>
                                    <p:animEffect transition="in" filter="fade">
                                      <p:cBhvr>
                                        <p:cTn id="7" dur="1000"/>
                                        <p:tgtEl>
                                          <p:spTgt spid="30">
                                            <p:bg/>
                                          </p:spTgt>
                                        </p:tgtEl>
                                      </p:cBhvr>
                                    </p:animEffect>
                                    <p:anim calcmode="lin" valueType="num">
                                      <p:cBhvr>
                                        <p:cTn id="8" dur="1000" fill="hold"/>
                                        <p:tgtEl>
                                          <p:spTgt spid="30">
                                            <p:bg/>
                                          </p:spTgt>
                                        </p:tgtEl>
                                        <p:attrNameLst>
                                          <p:attrName>ppt_x</p:attrName>
                                        </p:attrNameLst>
                                      </p:cBhvr>
                                      <p:tavLst>
                                        <p:tav tm="0">
                                          <p:val>
                                            <p:strVal val="#ppt_x"/>
                                          </p:val>
                                        </p:tav>
                                        <p:tav tm="100000">
                                          <p:val>
                                            <p:strVal val="#ppt_x"/>
                                          </p:val>
                                        </p:tav>
                                      </p:tavLst>
                                    </p:anim>
                                    <p:anim calcmode="lin" valueType="num">
                                      <p:cBhvr>
                                        <p:cTn id="9" dur="1000" fill="hold"/>
                                        <p:tgtEl>
                                          <p:spTgt spid="30">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1000"/>
                                        <p:tgtEl>
                                          <p:spTgt spid="30">
                                            <p:txEl>
                                              <p:pRg st="0" end="0"/>
                                            </p:txEl>
                                          </p:spTgt>
                                        </p:tgtEl>
                                      </p:cBhvr>
                                    </p:animEffect>
                                    <p:anim calcmode="lin" valueType="num">
                                      <p:cBhvr>
                                        <p:cTn id="13"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bg/>
                                          </p:spTgt>
                                        </p:tgtEl>
                                        <p:attrNameLst>
                                          <p:attrName>style.visibility</p:attrName>
                                        </p:attrNameLst>
                                      </p:cBhvr>
                                      <p:to>
                                        <p:strVal val="visible"/>
                                      </p:to>
                                    </p:set>
                                    <p:animEffect transition="in" filter="fade">
                                      <p:cBhvr>
                                        <p:cTn id="19" dur="1000"/>
                                        <p:tgtEl>
                                          <p:spTgt spid="31">
                                            <p:bg/>
                                          </p:spTgt>
                                        </p:tgtEl>
                                      </p:cBhvr>
                                    </p:animEffect>
                                    <p:anim calcmode="lin" valueType="num">
                                      <p:cBhvr>
                                        <p:cTn id="20" dur="1000" fill="hold"/>
                                        <p:tgtEl>
                                          <p:spTgt spid="31">
                                            <p:bg/>
                                          </p:spTgt>
                                        </p:tgtEl>
                                        <p:attrNameLst>
                                          <p:attrName>ppt_x</p:attrName>
                                        </p:attrNameLst>
                                      </p:cBhvr>
                                      <p:tavLst>
                                        <p:tav tm="0">
                                          <p:val>
                                            <p:strVal val="#ppt_x"/>
                                          </p:val>
                                        </p:tav>
                                        <p:tav tm="100000">
                                          <p:val>
                                            <p:strVal val="#ppt_x"/>
                                          </p:val>
                                        </p:tav>
                                      </p:tavLst>
                                    </p:anim>
                                    <p:anim calcmode="lin" valueType="num">
                                      <p:cBhvr>
                                        <p:cTn id="21" dur="1000" fill="hold"/>
                                        <p:tgtEl>
                                          <p:spTgt spid="31">
                                            <p:bg/>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xEl>
                                              <p:pRg st="0" end="0"/>
                                            </p:txEl>
                                          </p:spTgt>
                                        </p:tgtEl>
                                        <p:attrNameLst>
                                          <p:attrName>style.visibility</p:attrName>
                                        </p:attrNameLst>
                                      </p:cBhvr>
                                      <p:to>
                                        <p:strVal val="visible"/>
                                      </p:to>
                                    </p:set>
                                    <p:animEffect transition="in" filter="fade">
                                      <p:cBhvr>
                                        <p:cTn id="24" dur="1000"/>
                                        <p:tgtEl>
                                          <p:spTgt spid="31">
                                            <p:txEl>
                                              <p:pRg st="0" end="0"/>
                                            </p:txEl>
                                          </p:spTgt>
                                        </p:tgtEl>
                                      </p:cBhvr>
                                    </p:animEffect>
                                    <p:anim calcmode="lin" valueType="num">
                                      <p:cBhvr>
                                        <p:cTn id="25"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2">
                                            <p:bg/>
                                          </p:spTgt>
                                        </p:tgtEl>
                                        <p:attrNameLst>
                                          <p:attrName>style.visibility</p:attrName>
                                        </p:attrNameLst>
                                      </p:cBhvr>
                                      <p:to>
                                        <p:strVal val="visible"/>
                                      </p:to>
                                    </p:set>
                                    <p:animEffect transition="in" filter="fade">
                                      <p:cBhvr>
                                        <p:cTn id="31" dur="1000"/>
                                        <p:tgtEl>
                                          <p:spTgt spid="32">
                                            <p:bg/>
                                          </p:spTgt>
                                        </p:tgtEl>
                                      </p:cBhvr>
                                    </p:animEffect>
                                    <p:anim calcmode="lin" valueType="num">
                                      <p:cBhvr>
                                        <p:cTn id="32" dur="1000" fill="hold"/>
                                        <p:tgtEl>
                                          <p:spTgt spid="32">
                                            <p:bg/>
                                          </p:spTgt>
                                        </p:tgtEl>
                                        <p:attrNameLst>
                                          <p:attrName>ppt_x</p:attrName>
                                        </p:attrNameLst>
                                      </p:cBhvr>
                                      <p:tavLst>
                                        <p:tav tm="0">
                                          <p:val>
                                            <p:strVal val="#ppt_x"/>
                                          </p:val>
                                        </p:tav>
                                        <p:tav tm="100000">
                                          <p:val>
                                            <p:strVal val="#ppt_x"/>
                                          </p:val>
                                        </p:tav>
                                      </p:tavLst>
                                    </p:anim>
                                    <p:anim calcmode="lin" valueType="num">
                                      <p:cBhvr>
                                        <p:cTn id="33" dur="1000" fill="hold"/>
                                        <p:tgtEl>
                                          <p:spTgt spid="32">
                                            <p:bg/>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fade">
                                      <p:cBhvr>
                                        <p:cTn id="36" dur="1000"/>
                                        <p:tgtEl>
                                          <p:spTgt spid="32">
                                            <p:txEl>
                                              <p:pRg st="0" end="0"/>
                                            </p:txEl>
                                          </p:spTgt>
                                        </p:tgtEl>
                                      </p:cBhvr>
                                    </p:animEffect>
                                    <p:anim calcmode="lin" valueType="num">
                                      <p:cBhvr>
                                        <p:cTn id="37"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6">
                                            <p:bg/>
                                          </p:spTgt>
                                        </p:tgtEl>
                                        <p:attrNameLst>
                                          <p:attrName>style.visibility</p:attrName>
                                        </p:attrNameLst>
                                      </p:cBhvr>
                                      <p:to>
                                        <p:strVal val="visible"/>
                                      </p:to>
                                    </p:set>
                                    <p:animEffect transition="in" filter="fade">
                                      <p:cBhvr>
                                        <p:cTn id="43" dur="1000"/>
                                        <p:tgtEl>
                                          <p:spTgt spid="36">
                                            <p:bg/>
                                          </p:spTgt>
                                        </p:tgtEl>
                                      </p:cBhvr>
                                    </p:animEffect>
                                    <p:anim calcmode="lin" valueType="num">
                                      <p:cBhvr>
                                        <p:cTn id="44" dur="1000" fill="hold"/>
                                        <p:tgtEl>
                                          <p:spTgt spid="36">
                                            <p:bg/>
                                          </p:spTgt>
                                        </p:tgtEl>
                                        <p:attrNameLst>
                                          <p:attrName>ppt_x</p:attrName>
                                        </p:attrNameLst>
                                      </p:cBhvr>
                                      <p:tavLst>
                                        <p:tav tm="0">
                                          <p:val>
                                            <p:strVal val="#ppt_x"/>
                                          </p:val>
                                        </p:tav>
                                        <p:tav tm="100000">
                                          <p:val>
                                            <p:strVal val="#ppt_x"/>
                                          </p:val>
                                        </p:tav>
                                      </p:tavLst>
                                    </p:anim>
                                    <p:anim calcmode="lin" valueType="num">
                                      <p:cBhvr>
                                        <p:cTn id="45" dur="1000" fill="hold"/>
                                        <p:tgtEl>
                                          <p:spTgt spid="36">
                                            <p:bg/>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xEl>
                                              <p:pRg st="0" end="0"/>
                                            </p:txEl>
                                          </p:spTgt>
                                        </p:tgtEl>
                                        <p:attrNameLst>
                                          <p:attrName>style.visibility</p:attrName>
                                        </p:attrNameLst>
                                      </p:cBhvr>
                                      <p:to>
                                        <p:strVal val="visible"/>
                                      </p:to>
                                    </p:set>
                                    <p:animEffect transition="in" filter="fade">
                                      <p:cBhvr>
                                        <p:cTn id="48" dur="1000"/>
                                        <p:tgtEl>
                                          <p:spTgt spid="36">
                                            <p:txEl>
                                              <p:pRg st="0" end="0"/>
                                            </p:txEl>
                                          </p:spTgt>
                                        </p:tgtEl>
                                      </p:cBhvr>
                                    </p:animEffect>
                                    <p:anim calcmode="lin" valueType="num">
                                      <p:cBhvr>
                                        <p:cTn id="49"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5">
                                            <p:bg/>
                                          </p:spTgt>
                                        </p:tgtEl>
                                        <p:attrNameLst>
                                          <p:attrName>style.visibility</p:attrName>
                                        </p:attrNameLst>
                                      </p:cBhvr>
                                      <p:to>
                                        <p:strVal val="visible"/>
                                      </p:to>
                                    </p:set>
                                    <p:animEffect transition="in" filter="fade">
                                      <p:cBhvr>
                                        <p:cTn id="62" dur="1000"/>
                                        <p:tgtEl>
                                          <p:spTgt spid="35">
                                            <p:bg/>
                                          </p:spTgt>
                                        </p:tgtEl>
                                      </p:cBhvr>
                                    </p:animEffect>
                                    <p:anim calcmode="lin" valueType="num">
                                      <p:cBhvr>
                                        <p:cTn id="63" dur="1000" fill="hold"/>
                                        <p:tgtEl>
                                          <p:spTgt spid="35">
                                            <p:bg/>
                                          </p:spTgt>
                                        </p:tgtEl>
                                        <p:attrNameLst>
                                          <p:attrName>ppt_x</p:attrName>
                                        </p:attrNameLst>
                                      </p:cBhvr>
                                      <p:tavLst>
                                        <p:tav tm="0">
                                          <p:val>
                                            <p:strVal val="#ppt_x"/>
                                          </p:val>
                                        </p:tav>
                                        <p:tav tm="100000">
                                          <p:val>
                                            <p:strVal val="#ppt_x"/>
                                          </p:val>
                                        </p:tav>
                                      </p:tavLst>
                                    </p:anim>
                                    <p:anim calcmode="lin" valueType="num">
                                      <p:cBhvr>
                                        <p:cTn id="64" dur="1000" fill="hold"/>
                                        <p:tgtEl>
                                          <p:spTgt spid="35">
                                            <p:bg/>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1000"/>
                                        <p:tgtEl>
                                          <p:spTgt spid="35">
                                            <p:txEl>
                                              <p:pRg st="0" end="0"/>
                                            </p:txEl>
                                          </p:spTgt>
                                        </p:tgtEl>
                                      </p:cBhvr>
                                    </p:animEffect>
                                    <p:anim calcmode="lin" valueType="num">
                                      <p:cBhvr>
                                        <p:cTn id="6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3">
                                            <p:bg/>
                                          </p:spTgt>
                                        </p:tgtEl>
                                        <p:attrNameLst>
                                          <p:attrName>style.visibility</p:attrName>
                                        </p:attrNameLst>
                                      </p:cBhvr>
                                      <p:to>
                                        <p:strVal val="visible"/>
                                      </p:to>
                                    </p:set>
                                    <p:animEffect transition="in" filter="fade">
                                      <p:cBhvr>
                                        <p:cTn id="74" dur="1000"/>
                                        <p:tgtEl>
                                          <p:spTgt spid="33">
                                            <p:bg/>
                                          </p:spTgt>
                                        </p:tgtEl>
                                      </p:cBhvr>
                                    </p:animEffect>
                                    <p:anim calcmode="lin" valueType="num">
                                      <p:cBhvr>
                                        <p:cTn id="75" dur="1000" fill="hold"/>
                                        <p:tgtEl>
                                          <p:spTgt spid="33">
                                            <p:bg/>
                                          </p:spTgt>
                                        </p:tgtEl>
                                        <p:attrNameLst>
                                          <p:attrName>ppt_x</p:attrName>
                                        </p:attrNameLst>
                                      </p:cBhvr>
                                      <p:tavLst>
                                        <p:tav tm="0">
                                          <p:val>
                                            <p:strVal val="#ppt_x"/>
                                          </p:val>
                                        </p:tav>
                                        <p:tav tm="100000">
                                          <p:val>
                                            <p:strVal val="#ppt_x"/>
                                          </p:val>
                                        </p:tav>
                                      </p:tavLst>
                                    </p:anim>
                                    <p:anim calcmode="lin" valueType="num">
                                      <p:cBhvr>
                                        <p:cTn id="76" dur="1000" fill="hold"/>
                                        <p:tgtEl>
                                          <p:spTgt spid="33">
                                            <p:bg/>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fade">
                                      <p:cBhvr>
                                        <p:cTn id="79" dur="1000"/>
                                        <p:tgtEl>
                                          <p:spTgt spid="33">
                                            <p:txEl>
                                              <p:pRg st="0" end="0"/>
                                            </p:txEl>
                                          </p:spTgt>
                                        </p:tgtEl>
                                      </p:cBhvr>
                                    </p:animEffect>
                                    <p:anim calcmode="lin" valueType="num">
                                      <p:cBhvr>
                                        <p:cTn id="80"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2">
                                            <p:bg/>
                                          </p:spTgt>
                                        </p:tgtEl>
                                        <p:attrNameLst>
                                          <p:attrName>style.visibility</p:attrName>
                                        </p:attrNameLst>
                                      </p:cBhvr>
                                      <p:to>
                                        <p:strVal val="visible"/>
                                      </p:to>
                                    </p:set>
                                    <p:animEffect transition="in" filter="fade">
                                      <p:cBhvr>
                                        <p:cTn id="86" dur="1000"/>
                                        <p:tgtEl>
                                          <p:spTgt spid="12">
                                            <p:bg/>
                                          </p:spTgt>
                                        </p:tgtEl>
                                      </p:cBhvr>
                                    </p:animEffect>
                                    <p:anim calcmode="lin" valueType="num">
                                      <p:cBhvr>
                                        <p:cTn id="87" dur="1000" fill="hold"/>
                                        <p:tgtEl>
                                          <p:spTgt spid="12">
                                            <p:bg/>
                                          </p:spTgt>
                                        </p:tgtEl>
                                        <p:attrNameLst>
                                          <p:attrName>ppt_x</p:attrName>
                                        </p:attrNameLst>
                                      </p:cBhvr>
                                      <p:tavLst>
                                        <p:tav tm="0">
                                          <p:val>
                                            <p:strVal val="#ppt_x"/>
                                          </p:val>
                                        </p:tav>
                                        <p:tav tm="100000">
                                          <p:val>
                                            <p:strVal val="#ppt_x"/>
                                          </p:val>
                                        </p:tav>
                                      </p:tavLst>
                                    </p:anim>
                                    <p:anim calcmode="lin" valueType="num">
                                      <p:cBhvr>
                                        <p:cTn id="88" dur="1000" fill="hold"/>
                                        <p:tgtEl>
                                          <p:spTgt spid="12">
                                            <p:bg/>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2">
                                            <p:txEl>
                                              <p:pRg st="0" end="0"/>
                                            </p:txEl>
                                          </p:spTgt>
                                        </p:tgtEl>
                                        <p:attrNameLst>
                                          <p:attrName>style.visibility</p:attrName>
                                        </p:attrNameLst>
                                      </p:cBhvr>
                                      <p:to>
                                        <p:strVal val="visible"/>
                                      </p:to>
                                    </p:set>
                                    <p:animEffect transition="in" filter="fade">
                                      <p:cBhvr>
                                        <p:cTn id="91" dur="1000"/>
                                        <p:tgtEl>
                                          <p:spTgt spid="12">
                                            <p:txEl>
                                              <p:pRg st="0" end="0"/>
                                            </p:txEl>
                                          </p:spTgt>
                                        </p:tgtEl>
                                      </p:cBhvr>
                                    </p:animEffect>
                                    <p:anim calcmode="lin" valueType="num">
                                      <p:cBhvr>
                                        <p:cTn id="9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animBg="1"/>
      <p:bldP spid="31" grpId="0" uiExpand="1" build="p" animBg="1"/>
      <p:bldP spid="32" grpId="0" uiExpand="1" build="p" animBg="1"/>
      <p:bldP spid="35" grpId="0" uiExpand="1" build="p" animBg="1"/>
      <p:bldP spid="36" grpId="0" uiExpand="1" build="p" animBg="1"/>
      <p:bldP spid="33" grpId="0" uiExpand="1" build="p" animBg="1"/>
      <p:bldP spid="4" grpId="0" animBg="1"/>
      <p:bldP spid="12"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TK Classroom Writing Example</a:t>
            </a:r>
          </a:p>
        </p:txBody>
      </p:sp>
      <p:sp>
        <p:nvSpPr>
          <p:cNvPr id="3" name="Content Placeholder 2"/>
          <p:cNvSpPr>
            <a:spLocks noGrp="1"/>
          </p:cNvSpPr>
          <p:nvPr>
            <p:ph idx="1"/>
          </p:nvPr>
        </p:nvSpPr>
        <p:spPr/>
        <p:txBody>
          <a:bodyPr/>
          <a:lstStyle/>
          <a:p>
            <a:endParaRPr lang="en-US" dirty="0"/>
          </a:p>
        </p:txBody>
      </p:sp>
      <p:sp>
        <p:nvSpPr>
          <p:cNvPr id="2" name="Slide Number Placeholder 1"/>
          <p:cNvSpPr>
            <a:spLocks noGrp="1"/>
          </p:cNvSpPr>
          <p:nvPr>
            <p:ph type="sldNum" sz="quarter" idx="10"/>
          </p:nvPr>
        </p:nvSpPr>
        <p:spPr/>
        <p:txBody>
          <a:bodyPr/>
          <a:lstStyle/>
          <a:p>
            <a:fld id="{7498ADFE-3410-4CC2-8867-BD7B48495ABB}" type="slidenum">
              <a:rPr lang="en-US" altLang="en-US" smtClean="0"/>
              <a:pPr/>
              <a:t>15</a:t>
            </a:fld>
            <a:endParaRPr lang="en-US" altLang="en-US"/>
          </a:p>
        </p:txBody>
      </p:sp>
    </p:spTree>
    <p:extLst>
      <p:ext uri="{BB962C8B-B14F-4D97-AF65-F5344CB8AC3E}">
        <p14:creationId xmlns:p14="http://schemas.microsoft.com/office/powerpoint/2010/main" val="1456372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381000" y="-30162"/>
            <a:ext cx="8229600" cy="1143000"/>
          </a:xfrm>
        </p:spPr>
        <p:txBody>
          <a:bodyPr/>
          <a:lstStyle/>
          <a:p>
            <a:pPr>
              <a:spcBef>
                <a:spcPts val="300"/>
              </a:spcBef>
            </a:pPr>
            <a:r>
              <a:rPr lang="en-US" dirty="0">
                <a:latin typeface="Arial" charset="0"/>
                <a:ea typeface="ＭＳ Ｐゴシック" charset="0"/>
                <a:cs typeface="ＭＳ Ｐゴシック" charset="0"/>
              </a:rPr>
              <a:t>Rolling Writing Challenge</a:t>
            </a:r>
          </a:p>
        </p:txBody>
      </p:sp>
      <p:sp>
        <p:nvSpPr>
          <p:cNvPr id="21506" name="Content Placeholder 2"/>
          <p:cNvSpPr>
            <a:spLocks noGrp="1"/>
          </p:cNvSpPr>
          <p:nvPr>
            <p:ph sz="half" idx="1"/>
          </p:nvPr>
        </p:nvSpPr>
        <p:spPr>
          <a:xfrm>
            <a:off x="381000" y="1076552"/>
            <a:ext cx="4147284" cy="5046824"/>
          </a:xfrm>
        </p:spPr>
        <p:style>
          <a:lnRef idx="2">
            <a:schemeClr val="accent5"/>
          </a:lnRef>
          <a:fillRef idx="1">
            <a:schemeClr val="lt1"/>
          </a:fillRef>
          <a:effectRef idx="0">
            <a:schemeClr val="accent5"/>
          </a:effectRef>
          <a:fontRef idx="minor">
            <a:schemeClr val="dk1"/>
          </a:fontRef>
        </p:style>
        <p:txBody>
          <a:bodyPr/>
          <a:lstStyle/>
          <a:p>
            <a:pPr marL="569913">
              <a:spcBef>
                <a:spcPts val="300"/>
              </a:spcBef>
              <a:spcAft>
                <a:spcPts val="600"/>
              </a:spcAft>
              <a:buFont typeface="+mj-lt"/>
              <a:buAutoNum type="arabicPeriod"/>
            </a:pPr>
            <a:r>
              <a:rPr lang="en-US" sz="2600" dirty="0">
                <a:latin typeface="Arial" charset="0"/>
                <a:ea typeface="ＭＳ Ｐゴシック" charset="0"/>
                <a:cs typeface="ＭＳ Ｐゴシック" charset="0"/>
              </a:rPr>
              <a:t>Get into groups of four.</a:t>
            </a:r>
          </a:p>
          <a:p>
            <a:pPr marL="569913">
              <a:spcBef>
                <a:spcPts val="300"/>
              </a:spcBef>
              <a:spcAft>
                <a:spcPts val="600"/>
              </a:spcAft>
              <a:buFont typeface="+mj-lt"/>
              <a:buAutoNum type="arabicPeriod"/>
            </a:pPr>
            <a:r>
              <a:rPr lang="en-US" sz="2600" dirty="0">
                <a:latin typeface="Arial" charset="0"/>
                <a:ea typeface="ＭＳ Ｐゴシック" charset="0"/>
                <a:cs typeface="ＭＳ Ｐゴシック" charset="0"/>
              </a:rPr>
              <a:t>Go over to the exercise ball area.</a:t>
            </a:r>
          </a:p>
          <a:p>
            <a:pPr marL="569913">
              <a:spcBef>
                <a:spcPts val="300"/>
              </a:spcBef>
              <a:spcAft>
                <a:spcPts val="600"/>
              </a:spcAft>
              <a:buFont typeface="+mj-lt"/>
              <a:buAutoNum type="arabicPeriod"/>
            </a:pPr>
            <a:r>
              <a:rPr lang="en-US" sz="2600" dirty="0">
                <a:latin typeface="Arial" charset="0"/>
                <a:ea typeface="ＭＳ Ｐゴシック" charset="0"/>
                <a:cs typeface="ＭＳ Ｐゴシック" charset="0"/>
              </a:rPr>
              <a:t>Identify group roles:</a:t>
            </a:r>
          </a:p>
          <a:p>
            <a:pPr marL="969963" lvl="1">
              <a:spcBef>
                <a:spcPts val="300"/>
              </a:spcBef>
              <a:spcAft>
                <a:spcPts val="600"/>
              </a:spcAft>
              <a:buFont typeface="Arial" panose="020B0604020202020204" pitchFamily="34" charset="0"/>
              <a:buChar char="•"/>
            </a:pPr>
            <a:r>
              <a:rPr lang="en-US" sz="2200" dirty="0">
                <a:latin typeface="Arial" charset="0"/>
                <a:ea typeface="ＭＳ Ｐゴシック" charset="0"/>
                <a:cs typeface="ＭＳ Ｐゴシック" charset="0"/>
              </a:rPr>
              <a:t>One writer</a:t>
            </a:r>
          </a:p>
          <a:p>
            <a:pPr marL="969963" lvl="1">
              <a:spcBef>
                <a:spcPts val="300"/>
              </a:spcBef>
              <a:spcAft>
                <a:spcPts val="600"/>
              </a:spcAft>
              <a:buFont typeface="Arial" panose="020B0604020202020204" pitchFamily="34" charset="0"/>
              <a:buChar char="•"/>
            </a:pPr>
            <a:r>
              <a:rPr lang="en-US" sz="2200" dirty="0">
                <a:latin typeface="Arial" charset="0"/>
                <a:ea typeface="ＭＳ Ｐゴシック" charset="0"/>
                <a:cs typeface="ＭＳ Ｐゴシック" charset="0"/>
              </a:rPr>
              <a:t>Two spotters</a:t>
            </a:r>
          </a:p>
          <a:p>
            <a:pPr marL="969963" lvl="1">
              <a:spcBef>
                <a:spcPts val="300"/>
              </a:spcBef>
              <a:spcAft>
                <a:spcPts val="600"/>
              </a:spcAft>
              <a:buFont typeface="Arial" panose="020B0604020202020204" pitchFamily="34" charset="0"/>
              <a:buChar char="•"/>
            </a:pPr>
            <a:r>
              <a:rPr lang="en-US" sz="2200" dirty="0">
                <a:latin typeface="Arial" charset="0"/>
                <a:ea typeface="ＭＳ Ｐゴシック" charset="0"/>
                <a:cs typeface="ＭＳ Ｐゴシック" charset="0"/>
              </a:rPr>
              <a:t>One equipment manager</a:t>
            </a:r>
            <a:endParaRPr lang="en-US" sz="2600" dirty="0">
              <a:latin typeface="Arial" charset="0"/>
              <a:ea typeface="ＭＳ Ｐゴシック" charset="0"/>
              <a:cs typeface="ＭＳ Ｐゴシック" charset="0"/>
            </a:endParaRPr>
          </a:p>
          <a:p>
            <a:pPr marL="569913">
              <a:spcBef>
                <a:spcPts val="300"/>
              </a:spcBef>
              <a:spcAft>
                <a:spcPts val="600"/>
              </a:spcAft>
              <a:buFont typeface="+mj-lt"/>
              <a:buAutoNum type="arabicPeriod"/>
            </a:pPr>
            <a:r>
              <a:rPr lang="en-US" sz="2600" dirty="0">
                <a:latin typeface="Arial" charset="0"/>
                <a:ea typeface="ＭＳ Ｐゴシック" charset="0"/>
                <a:cs typeface="ＭＳ Ｐゴシック" charset="0"/>
              </a:rPr>
              <a:t>Get ready for the Rolling Writing Challenge</a:t>
            </a:r>
          </a:p>
        </p:txBody>
      </p:sp>
      <p:pic>
        <p:nvPicPr>
          <p:cNvPr id="5" name="Content Placeholder 5" descr="Screen Shot 2016-05-16 at 1.34.22 PM.png"/>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tretch/>
        </p:blipFill>
        <p:spPr>
          <a:xfrm>
            <a:off x="4775199" y="1112838"/>
            <a:ext cx="4055521" cy="3953684"/>
          </a:xfrm>
          <a:ln>
            <a:solidFill>
              <a:schemeClr val="accent5"/>
            </a:solidFill>
          </a:ln>
        </p:spPr>
      </p:pic>
      <p:sp>
        <p:nvSpPr>
          <p:cNvPr id="2" name="Slide Number Placeholder 1"/>
          <p:cNvSpPr>
            <a:spLocks noGrp="1"/>
          </p:cNvSpPr>
          <p:nvPr>
            <p:ph type="sldNum" sz="quarter" idx="10"/>
          </p:nvPr>
        </p:nvSpPr>
        <p:spPr/>
        <p:txBody>
          <a:bodyPr/>
          <a:lstStyle/>
          <a:p>
            <a:fld id="{AD6F250E-1B13-458B-B382-9D60E87D1349}" type="slidenum">
              <a:rPr lang="en-US" altLang="en-US" smtClean="0"/>
              <a:pPr/>
              <a:t>16</a:t>
            </a:fld>
            <a:endParaRPr lang="en-US" altLang="en-US"/>
          </a:p>
        </p:txBody>
      </p:sp>
    </p:spTree>
    <p:extLst>
      <p:ext uri="{BB962C8B-B14F-4D97-AF65-F5344CB8AC3E}">
        <p14:creationId xmlns:p14="http://schemas.microsoft.com/office/powerpoint/2010/main" val="533773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t>What does physical development have to do with it?</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625601"/>
            <a:ext cx="9144000" cy="5232400"/>
          </a:xfrm>
          <a:ln>
            <a:solidFill>
              <a:schemeClr val="tx1"/>
            </a:solidFill>
          </a:ln>
        </p:spPr>
      </p:pic>
      <p:sp>
        <p:nvSpPr>
          <p:cNvPr id="2" name="Slide Number Placeholder 1"/>
          <p:cNvSpPr>
            <a:spLocks noGrp="1"/>
          </p:cNvSpPr>
          <p:nvPr>
            <p:ph type="sldNum" sz="quarter" idx="10"/>
          </p:nvPr>
        </p:nvSpPr>
        <p:spPr/>
        <p:txBody>
          <a:bodyPr/>
          <a:lstStyle/>
          <a:p>
            <a:fld id="{7498ADFE-3410-4CC2-8867-BD7B48495ABB}" type="slidenum">
              <a:rPr lang="en-US" altLang="en-US" smtClean="0"/>
              <a:pPr/>
              <a:t>17</a:t>
            </a:fld>
            <a:endParaRPr lang="en-US" altLang="en-US"/>
          </a:p>
        </p:txBody>
      </p:sp>
      <p:sp>
        <p:nvSpPr>
          <p:cNvPr id="8" name="Rectangle 7"/>
          <p:cNvSpPr>
            <a:spLocks noChangeArrowheads="1"/>
          </p:cNvSpPr>
          <p:nvPr/>
        </p:nvSpPr>
        <p:spPr bwMode="auto">
          <a:xfrm>
            <a:off x="0" y="6631549"/>
            <a:ext cx="8973765"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820757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0" y="1387813"/>
            <a:ext cx="9144000" cy="5470187"/>
          </a:xfrm>
          <a:prstGeom prst="rect">
            <a:avLst/>
          </a:prstGeom>
          <a:noFill/>
          <a:ln>
            <a:solidFill>
              <a:schemeClr val="tx1"/>
            </a:solidFill>
          </a:ln>
        </p:spPr>
      </p:pic>
      <p:sp>
        <p:nvSpPr>
          <p:cNvPr id="23553" name="Rectangle 2"/>
          <p:cNvSpPr>
            <a:spLocks noGrp="1" noChangeArrowheads="1"/>
          </p:cNvSpPr>
          <p:nvPr>
            <p:ph type="title"/>
          </p:nvPr>
        </p:nvSpPr>
        <p:spPr>
          <a:xfrm>
            <a:off x="0" y="0"/>
            <a:ext cx="9144000" cy="1417638"/>
          </a:xfrm>
        </p:spPr>
        <p:txBody>
          <a:bodyPr/>
          <a:lstStyle/>
          <a:p>
            <a:pPr algn="ctr" eaLnBrk="1" hangingPunct="1"/>
            <a:r>
              <a:rPr lang="en-US" sz="3200" dirty="0">
                <a:latin typeface="Arial" charset="0"/>
                <a:ea typeface="ＭＳ Ｐゴシック" charset="0"/>
                <a:cs typeface="ＭＳ Ｐゴシック" charset="0"/>
              </a:rPr>
              <a:t>Muscle Development Components of Writing</a:t>
            </a:r>
          </a:p>
        </p:txBody>
      </p:sp>
      <p:sp>
        <p:nvSpPr>
          <p:cNvPr id="23554" name="Rectangle 3"/>
          <p:cNvSpPr>
            <a:spLocks noGrp="1" noChangeArrowheads="1"/>
          </p:cNvSpPr>
          <p:nvPr>
            <p:ph sz="half" idx="1"/>
          </p:nvPr>
        </p:nvSpPr>
        <p:spPr>
          <a:xfrm>
            <a:off x="-1" y="3702205"/>
            <a:ext cx="2976887" cy="3155793"/>
          </a:xfrm>
          <a:noFill/>
        </p:spPr>
        <p:txBody>
          <a:bodyPr/>
          <a:lstStyle/>
          <a:p>
            <a:pPr indent="-231775" eaLnBrk="1" hangingPunct="1"/>
            <a:r>
              <a:rPr 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Posture</a:t>
            </a:r>
          </a:p>
          <a:p>
            <a:pPr indent="-231775" eaLnBrk="1" hangingPunct="1"/>
            <a:r>
              <a:rPr 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Core strength</a:t>
            </a:r>
          </a:p>
          <a:p>
            <a:pPr indent="-231775" eaLnBrk="1" hangingPunct="1"/>
            <a:r>
              <a:rPr 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Shoulder stability</a:t>
            </a:r>
          </a:p>
          <a:p>
            <a:pPr indent="-231775" eaLnBrk="1" hangingPunct="1"/>
            <a:r>
              <a:rPr 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Arm rotation and wrist action </a:t>
            </a:r>
          </a:p>
          <a:p>
            <a:pPr indent="-231775" eaLnBrk="1" hangingPunct="1"/>
            <a:r>
              <a:rPr 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Grip</a:t>
            </a:r>
          </a:p>
        </p:txBody>
      </p:sp>
      <p:sp>
        <p:nvSpPr>
          <p:cNvPr id="2" name="Slide Number Placeholder 1"/>
          <p:cNvSpPr>
            <a:spLocks noGrp="1"/>
          </p:cNvSpPr>
          <p:nvPr>
            <p:ph type="sldNum" sz="quarter" idx="10"/>
          </p:nvPr>
        </p:nvSpPr>
        <p:spPr/>
        <p:txBody>
          <a:bodyPr/>
          <a:lstStyle/>
          <a:p>
            <a:fld id="{AD6F250E-1B13-458B-B382-9D60E87D1349}" type="slidenum">
              <a:rPr lang="en-US" altLang="en-US" smtClean="0"/>
              <a:pPr/>
              <a:t>18</a:t>
            </a:fld>
            <a:endParaRPr lang="en-US" altLang="en-US"/>
          </a:p>
        </p:txBody>
      </p:sp>
      <p:sp>
        <p:nvSpPr>
          <p:cNvPr id="6" name="Rectangle 5"/>
          <p:cNvSpPr>
            <a:spLocks noChangeArrowheads="1"/>
          </p:cNvSpPr>
          <p:nvPr/>
        </p:nvSpPr>
        <p:spPr bwMode="auto">
          <a:xfrm>
            <a:off x="0" y="6631549"/>
            <a:ext cx="8973765"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804003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0" y="182562"/>
            <a:ext cx="4782270" cy="1665373"/>
          </a:xfrm>
        </p:spPr>
        <p:txBody>
          <a:bodyPr/>
          <a:lstStyle/>
          <a:p>
            <a:pPr eaLnBrk="1" hangingPunct="1"/>
            <a:r>
              <a:rPr lang="en-US" sz="3200" dirty="0">
                <a:latin typeface="Arial" charset="0"/>
                <a:ea typeface="ＭＳ Ｐゴシック" charset="0"/>
                <a:cs typeface="ＭＳ Ｐゴシック" charset="0"/>
              </a:rPr>
              <a:t>Sensory Integration </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Components of Writing</a:t>
            </a:r>
          </a:p>
        </p:txBody>
      </p:sp>
      <p:sp>
        <p:nvSpPr>
          <p:cNvPr id="25602" name="Rectangle 3"/>
          <p:cNvSpPr>
            <a:spLocks noGrp="1" noChangeArrowheads="1"/>
          </p:cNvSpPr>
          <p:nvPr>
            <p:ph sz="half" idx="1"/>
          </p:nvPr>
        </p:nvSpPr>
        <p:spPr>
          <a:xfrm>
            <a:off x="371835" y="2155054"/>
            <a:ext cx="4038600" cy="3837973"/>
          </a:xfrm>
        </p:spPr>
        <p:txBody>
          <a:bodyPr/>
          <a:lstStyle/>
          <a:p>
            <a:pPr marL="346075" indent="-346075" eaLnBrk="1" hangingPunct="1">
              <a:spcBef>
                <a:spcPts val="0"/>
              </a:spcBef>
              <a:spcAft>
                <a:spcPts val="600"/>
              </a:spcAft>
            </a:pPr>
            <a:r>
              <a:rPr lang="en-US" dirty="0">
                <a:latin typeface="Arial" charset="0"/>
                <a:ea typeface="ＭＳ Ｐゴシック" charset="0"/>
                <a:cs typeface="ＭＳ Ｐゴシック" charset="0"/>
              </a:rPr>
              <a:t>Sensory feedback from joints and muscles </a:t>
            </a:r>
          </a:p>
          <a:p>
            <a:pPr marL="346075" indent="-346075" eaLnBrk="1" hangingPunct="1">
              <a:spcBef>
                <a:spcPts val="0"/>
              </a:spcBef>
              <a:spcAft>
                <a:spcPts val="600"/>
              </a:spcAft>
            </a:pPr>
            <a:r>
              <a:rPr lang="en-US" dirty="0">
                <a:latin typeface="Arial" charset="0"/>
                <a:ea typeface="ＭＳ Ｐゴシック" charset="0"/>
                <a:cs typeface="ＭＳ Ｐゴシック" charset="0"/>
              </a:rPr>
              <a:t>Tactile discrimination </a:t>
            </a:r>
          </a:p>
          <a:p>
            <a:pPr marL="346075" indent="-346075" eaLnBrk="1" hangingPunct="1">
              <a:spcBef>
                <a:spcPts val="0"/>
              </a:spcBef>
              <a:spcAft>
                <a:spcPts val="600"/>
              </a:spcAft>
            </a:pPr>
            <a:r>
              <a:rPr lang="en-US" dirty="0">
                <a:latin typeface="Arial" charset="0"/>
                <a:ea typeface="ＭＳ Ｐゴシック" charset="0"/>
                <a:cs typeface="ＭＳ Ｐゴシック" charset="0"/>
              </a:rPr>
              <a:t>Visual perception skills</a:t>
            </a:r>
          </a:p>
          <a:p>
            <a:pPr eaLnBrk="1" hangingPunct="1">
              <a:spcAft>
                <a:spcPts val="600"/>
              </a:spcAft>
            </a:pPr>
            <a:endParaRPr lang="en-US" dirty="0">
              <a:latin typeface="Arial" charset="0"/>
              <a:ea typeface="ＭＳ Ｐゴシック" charset="0"/>
              <a:cs typeface="ＭＳ Ｐゴシック" charset="0"/>
            </a:endParaRPr>
          </a:p>
        </p:txBody>
      </p:sp>
      <p:pic>
        <p:nvPicPr>
          <p:cNvPr id="4" name="Content Placeholder 3" descr="Screen Shot 2016-05-17 at 10.49.59 AM.pn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82270" y="0"/>
            <a:ext cx="4596509" cy="6862381"/>
          </a:xfrm>
          <a:ln>
            <a:solidFill>
              <a:schemeClr val="tx1"/>
            </a:solidFill>
          </a:ln>
        </p:spPr>
      </p:pic>
      <p:sp>
        <p:nvSpPr>
          <p:cNvPr id="2" name="Slide Number Placeholder 1"/>
          <p:cNvSpPr>
            <a:spLocks noGrp="1"/>
          </p:cNvSpPr>
          <p:nvPr>
            <p:ph type="sldNum" sz="quarter" idx="10"/>
          </p:nvPr>
        </p:nvSpPr>
        <p:spPr/>
        <p:txBody>
          <a:bodyPr/>
          <a:lstStyle/>
          <a:p>
            <a:fld id="{AD6F250E-1B13-458B-B382-9D60E87D1349}" type="slidenum">
              <a:rPr lang="en-US" altLang="en-US" smtClean="0"/>
              <a:pPr/>
              <a:t>19</a:t>
            </a:fld>
            <a:endParaRPr lang="en-US" altLang="en-US"/>
          </a:p>
        </p:txBody>
      </p:sp>
      <p:sp>
        <p:nvSpPr>
          <p:cNvPr id="6" name="Rectangle 5"/>
          <p:cNvSpPr>
            <a:spLocks noChangeArrowheads="1"/>
          </p:cNvSpPr>
          <p:nvPr/>
        </p:nvSpPr>
        <p:spPr bwMode="auto">
          <a:xfrm>
            <a:off x="4782270" y="6465459"/>
            <a:ext cx="4596509" cy="3693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571330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dirty="0">
                <a:latin typeface="Arial" charset="0"/>
                <a:ea typeface="MS PGothic" charset="0"/>
              </a:rPr>
              <a:t>Writing Challenge</a:t>
            </a:r>
            <a:endParaRPr lang="en-US" sz="2400" b="0" dirty="0">
              <a:latin typeface="Arial" charset="0"/>
              <a:ea typeface="MS PGothic" charset="0"/>
            </a:endParaRPr>
          </a:p>
        </p:txBody>
      </p:sp>
      <p:sp>
        <p:nvSpPr>
          <p:cNvPr id="60420" name="Content Placeholder 1"/>
          <p:cNvSpPr>
            <a:spLocks noGrp="1"/>
          </p:cNvSpPr>
          <p:nvPr>
            <p:ph idx="1"/>
          </p:nvPr>
        </p:nvSpPr>
        <p:spPr/>
        <p:txBody>
          <a:bodyPr/>
          <a:lstStyle/>
          <a:p>
            <a:pPr marL="0" indent="0">
              <a:spcBef>
                <a:spcPts val="0"/>
              </a:spcBef>
              <a:buNone/>
            </a:pPr>
            <a:r>
              <a:rPr lang="en-US" dirty="0">
                <a:latin typeface="Arial" charset="0"/>
                <a:ea typeface="MS PGothic" charset="0"/>
              </a:rPr>
              <a:t>Using your non-dominate hand, write a response to the following direction:</a:t>
            </a:r>
          </a:p>
          <a:p>
            <a:pPr marL="0" indent="0">
              <a:spcBef>
                <a:spcPts val="0"/>
              </a:spcBef>
              <a:buNone/>
            </a:pPr>
            <a:endParaRPr lang="en-US" dirty="0">
              <a:latin typeface="Arial" charset="0"/>
              <a:ea typeface="MS PGothic" charset="0"/>
            </a:endParaRPr>
          </a:p>
          <a:p>
            <a:pPr marL="0" lvl="1" indent="0">
              <a:buNone/>
            </a:pPr>
            <a:r>
              <a:rPr lang="en-US" sz="4000" dirty="0" err="1">
                <a:latin typeface="Arial" pitchFamily="-65" charset="0"/>
                <a:ea typeface="Arial" pitchFamily="-65" charset="0"/>
                <a:cs typeface="Arial" pitchFamily="-65" charset="0"/>
              </a:rPr>
              <a:t>Bitte</a:t>
            </a:r>
            <a:r>
              <a:rPr lang="en-US" sz="4000" dirty="0">
                <a:latin typeface="Arial" pitchFamily="-65" charset="0"/>
                <a:ea typeface="Arial" pitchFamily="-65" charset="0"/>
                <a:cs typeface="Arial" pitchFamily="-65" charset="0"/>
              </a:rPr>
              <a:t> </a:t>
            </a:r>
            <a:r>
              <a:rPr lang="en-US" sz="4000" dirty="0" err="1">
                <a:latin typeface="Arial" pitchFamily="-65" charset="0"/>
                <a:ea typeface="Arial" pitchFamily="-65" charset="0"/>
                <a:cs typeface="Arial" pitchFamily="-65" charset="0"/>
              </a:rPr>
              <a:t>schreiver</a:t>
            </a:r>
            <a:r>
              <a:rPr lang="en-US" sz="4000" dirty="0">
                <a:latin typeface="Arial" pitchFamily="-65" charset="0"/>
                <a:ea typeface="Arial" pitchFamily="-65" charset="0"/>
                <a:cs typeface="Arial" pitchFamily="-65" charset="0"/>
              </a:rPr>
              <a:t> </a:t>
            </a:r>
            <a:r>
              <a:rPr lang="en-US" sz="4000" dirty="0" err="1">
                <a:latin typeface="Arial" pitchFamily="-65" charset="0"/>
                <a:ea typeface="Arial" pitchFamily="-65" charset="0"/>
                <a:cs typeface="Arial" pitchFamily="-65" charset="0"/>
              </a:rPr>
              <a:t>sie</a:t>
            </a:r>
            <a:r>
              <a:rPr lang="en-US" sz="4000" dirty="0">
                <a:latin typeface="Arial" pitchFamily="-65" charset="0"/>
                <a:ea typeface="Arial" pitchFamily="-65" charset="0"/>
                <a:cs typeface="Arial" pitchFamily="-65" charset="0"/>
              </a:rPr>
              <a:t> auf </a:t>
            </a:r>
            <a:r>
              <a:rPr lang="en-US" sz="4000" dirty="0" err="1">
                <a:latin typeface="Arial" pitchFamily="-65" charset="0"/>
                <a:ea typeface="Arial" pitchFamily="-65" charset="0"/>
                <a:cs typeface="Arial" pitchFamily="-65" charset="0"/>
              </a:rPr>
              <a:t>einen</a:t>
            </a:r>
            <a:r>
              <a:rPr lang="en-US" sz="4000" dirty="0">
                <a:latin typeface="Arial" pitchFamily="-65" charset="0"/>
                <a:ea typeface="Arial" pitchFamily="-65" charset="0"/>
                <a:cs typeface="Arial" pitchFamily="-65" charset="0"/>
              </a:rPr>
              <a:t> </a:t>
            </a:r>
            <a:r>
              <a:rPr lang="en-US" sz="4000" dirty="0" err="1">
                <a:latin typeface="Arial" pitchFamily="-65" charset="0"/>
                <a:ea typeface="Arial" pitchFamily="-65" charset="0"/>
                <a:cs typeface="Arial" pitchFamily="-65" charset="0"/>
              </a:rPr>
              <a:t>Zettel</a:t>
            </a:r>
            <a:r>
              <a:rPr lang="en-US" sz="4000" dirty="0">
                <a:latin typeface="Arial" pitchFamily="-65" charset="0"/>
                <a:ea typeface="Arial" pitchFamily="-65" charset="0"/>
                <a:cs typeface="Arial" pitchFamily="-65" charset="0"/>
              </a:rPr>
              <a:t> </a:t>
            </a:r>
            <a:r>
              <a:rPr lang="en-US" sz="4000" dirty="0" err="1">
                <a:latin typeface="Arial" pitchFamily="-65" charset="0"/>
                <a:ea typeface="Arial" pitchFamily="-65" charset="0"/>
                <a:cs typeface="Arial" pitchFamily="-65" charset="0"/>
              </a:rPr>
              <a:t>Ihren</a:t>
            </a:r>
            <a:r>
              <a:rPr lang="en-US" sz="4000" dirty="0">
                <a:latin typeface="Arial" pitchFamily="-65" charset="0"/>
                <a:ea typeface="Arial" pitchFamily="-65" charset="0"/>
                <a:cs typeface="Arial" pitchFamily="-65" charset="0"/>
              </a:rPr>
              <a:t> name und </a:t>
            </a:r>
            <a:r>
              <a:rPr lang="en-US" sz="4000" dirty="0" err="1">
                <a:latin typeface="Arial" pitchFamily="-65" charset="0"/>
                <a:ea typeface="Arial" pitchFamily="-65" charset="0"/>
                <a:cs typeface="Arial" pitchFamily="-65" charset="0"/>
              </a:rPr>
              <a:t>Geburtsort</a:t>
            </a:r>
            <a:r>
              <a:rPr lang="en-US" sz="4000" dirty="0">
                <a:latin typeface="Arial" pitchFamily="-65" charset="0"/>
                <a:ea typeface="Arial" pitchFamily="-65" charset="0"/>
                <a:cs typeface="Arial" pitchFamily="-65" charset="0"/>
              </a:rPr>
              <a:t>.</a:t>
            </a:r>
          </a:p>
          <a:p>
            <a:pPr marL="0" indent="0">
              <a:buNone/>
            </a:pPr>
            <a:endParaRPr lang="en-US" dirty="0">
              <a:latin typeface="Arial" charset="0"/>
              <a:ea typeface="MS PGothic" charset="0"/>
            </a:endParaRPr>
          </a:p>
        </p:txBody>
      </p:sp>
      <p:sp>
        <p:nvSpPr>
          <p:cNvPr id="2" name="Slide Number Placeholder 1"/>
          <p:cNvSpPr>
            <a:spLocks noGrp="1"/>
          </p:cNvSpPr>
          <p:nvPr>
            <p:ph type="sldNum" sz="quarter" idx="10"/>
          </p:nvPr>
        </p:nvSpPr>
        <p:spPr/>
        <p:txBody>
          <a:bodyPr/>
          <a:lstStyle/>
          <a:p>
            <a:fld id="{7498ADFE-3410-4CC2-8867-BD7B48495ABB}" type="slidenum">
              <a:rPr lang="en-US" altLang="en-US" smtClean="0"/>
              <a:pPr/>
              <a:t>2</a:t>
            </a:fld>
            <a:endParaRPr lang="en-US" altLang="en-US"/>
          </a:p>
        </p:txBody>
      </p:sp>
    </p:spTree>
    <p:extLst>
      <p:ext uri="{BB962C8B-B14F-4D97-AF65-F5344CB8AC3E}">
        <p14:creationId xmlns:p14="http://schemas.microsoft.com/office/powerpoint/2010/main" val="84749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92606"/>
            <a:ext cx="9144000" cy="1607608"/>
          </a:xfrm>
        </p:spPr>
        <p:txBody>
          <a:bodyPr/>
          <a:lstStyle/>
          <a:p>
            <a:pPr eaLnBrk="1" hangingPunct="1"/>
            <a:r>
              <a:rPr lang="en-US" sz="4000" dirty="0">
                <a:latin typeface="Arial" charset="0"/>
                <a:ea typeface="ＭＳ Ｐゴシック" charset="0"/>
                <a:cs typeface="ＭＳ Ｐゴシック" charset="0"/>
              </a:rPr>
              <a:t>California Preschool Foundations: </a:t>
            </a:r>
            <a:r>
              <a:rPr lang="en-US" dirty="0">
                <a:latin typeface="Arial" charset="0"/>
                <a:ea typeface="ＭＳ Ｐゴシック" charset="0"/>
                <a:cs typeface="ＭＳ Ｐゴシック" charset="0"/>
              </a:rPr>
              <a:t>Writing Development</a:t>
            </a:r>
            <a:endParaRPr lang="en-US" sz="4000" dirty="0">
              <a:latin typeface="Arial" charset="0"/>
              <a:ea typeface="ＭＳ Ｐゴシック" charset="0"/>
              <a:cs typeface="ＭＳ Ｐゴシック" charset="0"/>
            </a:endParaRPr>
          </a:p>
        </p:txBody>
      </p:sp>
      <p:sp>
        <p:nvSpPr>
          <p:cNvPr id="27651" name="Rectangle 3"/>
          <p:cNvSpPr>
            <a:spLocks noGrp="1" noChangeArrowheads="1"/>
          </p:cNvSpPr>
          <p:nvPr>
            <p:ph sz="half" idx="1"/>
          </p:nvPr>
        </p:nvSpPr>
        <p:spPr>
          <a:xfrm>
            <a:off x="457200" y="1792820"/>
            <a:ext cx="4038600" cy="4089400"/>
          </a:xfrm>
          <a:solidFill>
            <a:srgbClr val="FCCC60"/>
          </a:solidFill>
          <a:ln>
            <a:solidFill>
              <a:schemeClr val="tx1"/>
            </a:solidFill>
          </a:ln>
        </p:spPr>
        <p:style>
          <a:lnRef idx="3">
            <a:schemeClr val="lt1"/>
          </a:lnRef>
          <a:fillRef idx="1">
            <a:schemeClr val="accent1"/>
          </a:fillRef>
          <a:effectRef idx="1">
            <a:schemeClr val="accent1"/>
          </a:effectRef>
          <a:fontRef idx="minor">
            <a:schemeClr val="lt1"/>
          </a:fontRef>
        </p:style>
        <p:txBody>
          <a:bodyPr/>
          <a:lstStyle/>
          <a:p>
            <a:pPr indent="-114300" eaLnBrk="1" hangingPunct="1">
              <a:lnSpc>
                <a:spcPct val="90000"/>
              </a:lnSpc>
              <a:buFont typeface="Wingdings" charset="0"/>
              <a:buNone/>
            </a:pPr>
            <a:r>
              <a:rPr lang="en-US" b="1" dirty="0">
                <a:solidFill>
                  <a:schemeClr val="tx1"/>
                </a:solidFill>
                <a:latin typeface="Arial" charset="0"/>
                <a:ea typeface="ＭＳ Ｐゴシック" charset="0"/>
                <a:cs typeface="ＭＳ Ｐゴシック" charset="0"/>
              </a:rPr>
              <a:t>48 months</a:t>
            </a:r>
          </a:p>
          <a:p>
            <a:pPr eaLnBrk="1" hangingPunct="1">
              <a:lnSpc>
                <a:spcPct val="90000"/>
              </a:lnSpc>
              <a:buFont typeface="Wingdings" charset="0"/>
              <a:buNone/>
            </a:pPr>
            <a:endParaRPr lang="en-US" sz="2400" b="1" dirty="0">
              <a:solidFill>
                <a:schemeClr val="tx1"/>
              </a:solidFill>
              <a:latin typeface="Arial" charset="0"/>
              <a:ea typeface="ＭＳ Ｐゴシック" charset="0"/>
              <a:cs typeface="ＭＳ Ｐゴシック" charset="0"/>
            </a:endParaRPr>
          </a:p>
          <a:p>
            <a:pPr marL="228600" indent="0">
              <a:buNone/>
            </a:pPr>
            <a:r>
              <a:rPr lang="en-US" dirty="0">
                <a:solidFill>
                  <a:schemeClr val="tx1"/>
                </a:solidFill>
              </a:rPr>
              <a:t>Experiment with grasp and body position using a variety of drawing and writing tools. </a:t>
            </a:r>
          </a:p>
        </p:txBody>
      </p:sp>
      <p:sp>
        <p:nvSpPr>
          <p:cNvPr id="2" name="Content Placeholder 1"/>
          <p:cNvSpPr>
            <a:spLocks noGrp="1"/>
          </p:cNvSpPr>
          <p:nvPr>
            <p:ph sz="half" idx="2"/>
          </p:nvPr>
        </p:nvSpPr>
        <p:spPr>
          <a:xfrm>
            <a:off x="4783667" y="1792820"/>
            <a:ext cx="4038600" cy="4089400"/>
          </a:xfrm>
          <a:solidFill>
            <a:srgbClr val="FDD887"/>
          </a:solidFill>
          <a:ln>
            <a:solidFill>
              <a:schemeClr val="tx1"/>
            </a:solidFill>
          </a:ln>
        </p:spPr>
        <p:style>
          <a:lnRef idx="3">
            <a:schemeClr val="lt1"/>
          </a:lnRef>
          <a:fillRef idx="1">
            <a:schemeClr val="accent1"/>
          </a:fillRef>
          <a:effectRef idx="1">
            <a:schemeClr val="accent1"/>
          </a:effectRef>
          <a:fontRef idx="minor">
            <a:schemeClr val="lt1"/>
          </a:fontRef>
        </p:style>
        <p:txBody>
          <a:bodyPr/>
          <a:lstStyle/>
          <a:p>
            <a:pPr indent="-114300" eaLnBrk="1" hangingPunct="1">
              <a:lnSpc>
                <a:spcPct val="90000"/>
              </a:lnSpc>
              <a:buFont typeface="Wingdings" charset="0"/>
              <a:buNone/>
            </a:pPr>
            <a:r>
              <a:rPr lang="en-US" b="1" dirty="0">
                <a:solidFill>
                  <a:schemeClr val="tx1"/>
                </a:solidFill>
                <a:latin typeface="Arial" charset="0"/>
                <a:ea typeface="ＭＳ Ｐゴシック" charset="0"/>
                <a:cs typeface="ＭＳ Ｐゴシック" charset="0"/>
              </a:rPr>
              <a:t>60 months</a:t>
            </a:r>
          </a:p>
          <a:p>
            <a:pPr eaLnBrk="1" hangingPunct="1">
              <a:lnSpc>
                <a:spcPct val="90000"/>
              </a:lnSpc>
              <a:buFont typeface="Wingdings" charset="0"/>
              <a:buNone/>
            </a:pPr>
            <a:endParaRPr lang="en-US" sz="2400" b="1" dirty="0">
              <a:solidFill>
                <a:schemeClr val="tx1"/>
              </a:solidFill>
              <a:latin typeface="Arial" charset="0"/>
              <a:ea typeface="ＭＳ Ｐゴシック" charset="0"/>
              <a:cs typeface="ＭＳ Ｐゴシック" charset="0"/>
            </a:endParaRPr>
          </a:p>
          <a:p>
            <a:pPr marL="228600" indent="0">
              <a:buNone/>
            </a:pPr>
            <a:r>
              <a:rPr lang="en-US" dirty="0">
                <a:solidFill>
                  <a:schemeClr val="tx1"/>
                </a:solidFill>
              </a:rPr>
              <a:t>Adjust grasp and body position for increased control in drawing and writing. </a:t>
            </a:r>
          </a:p>
          <a:p>
            <a:endParaRPr lang="en-US" dirty="0">
              <a:solidFill>
                <a:schemeClr val="tx1"/>
              </a:solidFill>
            </a:endParaRPr>
          </a:p>
        </p:txBody>
      </p:sp>
      <p:sp>
        <p:nvSpPr>
          <p:cNvPr id="3" name="Slide Number Placeholder 2"/>
          <p:cNvSpPr>
            <a:spLocks noGrp="1"/>
          </p:cNvSpPr>
          <p:nvPr>
            <p:ph type="sldNum" sz="quarter" idx="10"/>
          </p:nvPr>
        </p:nvSpPr>
        <p:spPr/>
        <p:txBody>
          <a:bodyPr/>
          <a:lstStyle/>
          <a:p>
            <a:fld id="{AD6F250E-1B13-458B-B382-9D60E87D1349}" type="slidenum">
              <a:rPr lang="en-US" altLang="en-US" smtClean="0"/>
              <a:pPr/>
              <a:t>20</a:t>
            </a:fld>
            <a:endParaRPr lang="en-US" altLang="en-US"/>
          </a:p>
        </p:txBody>
      </p:sp>
    </p:spTree>
    <p:extLst>
      <p:ext uri="{BB962C8B-B14F-4D97-AF65-F5344CB8AC3E}">
        <p14:creationId xmlns:p14="http://schemas.microsoft.com/office/powerpoint/2010/main" val="184369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600200"/>
          </a:xfrm>
          <a:noFill/>
        </p:spPr>
        <p:txBody>
          <a:bodyPr/>
          <a:lstStyle/>
          <a:p>
            <a:pPr eaLnBrk="1" hangingPunct="1"/>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California Preschool Learning Foundations: Physical Development‒Manipulative Skills </a:t>
            </a:r>
            <a:br>
              <a:rPr lang="en-US" sz="2800" dirty="0">
                <a:latin typeface="Arial" charset="0"/>
                <a:ea typeface="ＭＳ Ｐゴシック" charset="0"/>
                <a:cs typeface="ＭＳ Ｐゴシック" charset="0"/>
              </a:rPr>
            </a:br>
            <a:endParaRPr lang="en-US" sz="2800" dirty="0">
              <a:latin typeface="Arial" charset="0"/>
              <a:ea typeface="ＭＳ Ｐゴシック" charset="0"/>
              <a:cs typeface="ＭＳ Ｐゴシック" charset="0"/>
            </a:endParaRPr>
          </a:p>
        </p:txBody>
      </p:sp>
      <p:sp>
        <p:nvSpPr>
          <p:cNvPr id="15363" name="Rectangle 3"/>
          <p:cNvSpPr>
            <a:spLocks noGrp="1" noChangeArrowheads="1"/>
          </p:cNvSpPr>
          <p:nvPr>
            <p:ph sz="half" idx="1"/>
          </p:nvPr>
        </p:nvSpPr>
        <p:spPr>
          <a:solidFill>
            <a:srgbClr val="FA7340"/>
          </a:solidFill>
          <a:ln>
            <a:solidFill>
              <a:schemeClr val="tx1"/>
            </a:solidFill>
          </a:ln>
        </p:spPr>
        <p:txBody>
          <a:bodyPr/>
          <a:lstStyle/>
          <a:p>
            <a:pPr marL="114300" indent="0" eaLnBrk="1" hangingPunct="1">
              <a:buFont typeface="Wingdings" charset="0"/>
              <a:buNone/>
            </a:pPr>
            <a:r>
              <a:rPr lang="en-US" b="1" dirty="0">
                <a:solidFill>
                  <a:schemeClr val="bg1"/>
                </a:solidFill>
                <a:latin typeface="Arial" charset="0"/>
                <a:ea typeface="ＭＳ Ｐゴシック" charset="0"/>
                <a:cs typeface="ＭＳ Ｐゴシック" charset="0"/>
              </a:rPr>
              <a:t>48 months</a:t>
            </a:r>
          </a:p>
          <a:p>
            <a:pPr marL="0" indent="0" eaLnBrk="1" hangingPunct="1">
              <a:buFont typeface="Wingdings" charset="0"/>
              <a:buNone/>
            </a:pPr>
            <a:endParaRPr lang="en-US" b="1" dirty="0">
              <a:solidFill>
                <a:schemeClr val="bg1"/>
              </a:solidFill>
              <a:latin typeface="Arial" charset="0"/>
              <a:ea typeface="ＭＳ Ｐゴシック" charset="0"/>
              <a:cs typeface="ＭＳ Ｐゴシック" charset="0"/>
            </a:endParaRPr>
          </a:p>
          <a:p>
            <a:pPr marL="171450" lvl="1" indent="0" eaLnBrk="1" hangingPunct="1">
              <a:buFont typeface="Wingdings" charset="0"/>
              <a:buNone/>
            </a:pPr>
            <a:r>
              <a:rPr lang="en-US" sz="2800" b="1" dirty="0">
                <a:solidFill>
                  <a:schemeClr val="bg1"/>
                </a:solidFill>
                <a:latin typeface="Arial" charset="0"/>
                <a:ea typeface="ＭＳ Ｐゴシック" charset="0"/>
              </a:rPr>
              <a:t>3.2 </a:t>
            </a:r>
            <a:r>
              <a:rPr lang="en-US" sz="2800" dirty="0">
                <a:solidFill>
                  <a:schemeClr val="bg1"/>
                </a:solidFill>
                <a:latin typeface="Arial" charset="0"/>
                <a:ea typeface="ＭＳ Ｐゴシック" charset="0"/>
              </a:rPr>
              <a:t>Begin to show fine motor manipulative skills using hands and arms such as in-hand manipulation, writing, cutting, and dressing.</a:t>
            </a:r>
          </a:p>
          <a:p>
            <a:pPr marL="0" lvl="1" indent="0" eaLnBrk="1" hangingPunct="1">
              <a:buFont typeface="Wingdings" charset="0"/>
              <a:buNone/>
            </a:pPr>
            <a:endParaRPr lang="en-US" sz="1200" b="1" dirty="0">
              <a:latin typeface="Arial" charset="0"/>
              <a:ea typeface="ＭＳ Ｐゴシック" charset="0"/>
            </a:endParaRPr>
          </a:p>
        </p:txBody>
      </p:sp>
      <p:sp>
        <p:nvSpPr>
          <p:cNvPr id="2" name="Content Placeholder 1"/>
          <p:cNvSpPr>
            <a:spLocks noGrp="1"/>
          </p:cNvSpPr>
          <p:nvPr>
            <p:ph sz="half" idx="2"/>
          </p:nvPr>
        </p:nvSpPr>
        <p:spPr>
          <a:solidFill>
            <a:srgbClr val="FB8353"/>
          </a:solidFill>
          <a:ln>
            <a:solidFill>
              <a:schemeClr val="tx1"/>
            </a:solidFill>
          </a:ln>
        </p:spPr>
        <p:txBody>
          <a:bodyPr/>
          <a:lstStyle/>
          <a:p>
            <a:pPr marL="114300" indent="0" eaLnBrk="1" hangingPunct="1">
              <a:buFont typeface="Wingdings" charset="0"/>
              <a:buNone/>
            </a:pPr>
            <a:r>
              <a:rPr lang="en-US" b="1" dirty="0">
                <a:solidFill>
                  <a:srgbClr val="FFFFFF"/>
                </a:solidFill>
                <a:latin typeface="Arial" charset="0"/>
                <a:ea typeface="ＭＳ Ｐゴシック" charset="0"/>
                <a:cs typeface="ＭＳ Ｐゴシック" charset="0"/>
              </a:rPr>
              <a:t>60 months</a:t>
            </a:r>
          </a:p>
          <a:p>
            <a:pPr marL="0" indent="0" eaLnBrk="1" hangingPunct="1">
              <a:buFont typeface="Wingdings" charset="0"/>
              <a:buNone/>
            </a:pPr>
            <a:endParaRPr lang="en-US" sz="3200" b="1" dirty="0">
              <a:solidFill>
                <a:srgbClr val="FFFFFF"/>
              </a:solidFill>
              <a:latin typeface="Arial" charset="0"/>
              <a:ea typeface="ＭＳ Ｐゴシック" charset="0"/>
              <a:cs typeface="ＭＳ Ｐゴシック" charset="0"/>
            </a:endParaRPr>
          </a:p>
          <a:p>
            <a:pPr marL="114300" indent="0" eaLnBrk="1" hangingPunct="1">
              <a:buFont typeface="Wingdings" charset="0"/>
              <a:buNone/>
            </a:pPr>
            <a:r>
              <a:rPr lang="en-US" b="1" dirty="0">
                <a:solidFill>
                  <a:srgbClr val="FFFFFF"/>
                </a:solidFill>
                <a:latin typeface="Arial" charset="0"/>
                <a:ea typeface="ＭＳ Ｐゴシック" charset="0"/>
                <a:cs typeface="ＭＳ Ｐゴシック" charset="0"/>
              </a:rPr>
              <a:t>3.2</a:t>
            </a:r>
            <a:r>
              <a:rPr lang="en-US" dirty="0">
                <a:solidFill>
                  <a:srgbClr val="FFFFFF"/>
                </a:solidFill>
                <a:latin typeface="Arial" charset="0"/>
                <a:ea typeface="ＭＳ Ｐゴシック" charset="0"/>
                <a:cs typeface="ＭＳ Ｐゴシック" charset="0"/>
              </a:rPr>
              <a:t> Show increasing fine motor manipulative skills using hands and arms such as in-hand manipulation, writing, cutting and dressing. </a:t>
            </a:r>
            <a:endParaRPr lang="en-US" b="1" dirty="0">
              <a:solidFill>
                <a:srgbClr val="FFFFFF"/>
              </a:solidFill>
              <a:latin typeface="Arial" charset="0"/>
              <a:ea typeface="ＭＳ Ｐゴシック" charset="0"/>
              <a:cs typeface="ＭＳ Ｐゴシック" charset="0"/>
            </a:endParaRPr>
          </a:p>
          <a:p>
            <a:endParaRPr lang="en-US" sz="3200" dirty="0"/>
          </a:p>
        </p:txBody>
      </p:sp>
      <p:sp>
        <p:nvSpPr>
          <p:cNvPr id="3" name="Slide Number Placeholder 2"/>
          <p:cNvSpPr>
            <a:spLocks noGrp="1"/>
          </p:cNvSpPr>
          <p:nvPr>
            <p:ph type="sldNum" sz="quarter" idx="10"/>
          </p:nvPr>
        </p:nvSpPr>
        <p:spPr/>
        <p:txBody>
          <a:bodyPr/>
          <a:lstStyle/>
          <a:p>
            <a:fld id="{AD6F250E-1B13-458B-B382-9D60E87D1349}" type="slidenum">
              <a:rPr lang="en-US" altLang="en-US" smtClean="0"/>
              <a:pPr/>
              <a:t>21</a:t>
            </a:fld>
            <a:endParaRPr lang="en-US" altLang="en-US"/>
          </a:p>
        </p:txBody>
      </p:sp>
    </p:spTree>
    <p:extLst>
      <p:ext uri="{BB962C8B-B14F-4D97-AF65-F5344CB8AC3E}">
        <p14:creationId xmlns:p14="http://schemas.microsoft.com/office/powerpoint/2010/main" val="4058654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34720"/>
          </a:xfrm>
        </p:spPr>
        <p:txBody>
          <a:bodyPr/>
          <a:lstStyle/>
          <a:p>
            <a:r>
              <a:rPr lang="en-US" dirty="0"/>
              <a:t>Alignment Document</a:t>
            </a:r>
          </a:p>
        </p:txBody>
      </p:sp>
      <p:sp>
        <p:nvSpPr>
          <p:cNvPr id="3" name="Slide Number Placeholder 2"/>
          <p:cNvSpPr>
            <a:spLocks noGrp="1"/>
          </p:cNvSpPr>
          <p:nvPr>
            <p:ph type="sldNum" sz="quarter" idx="10"/>
          </p:nvPr>
        </p:nvSpPr>
        <p:spPr/>
        <p:txBody>
          <a:bodyPr/>
          <a:lstStyle/>
          <a:p>
            <a:fld id="{7498ADFE-3410-4CC2-8867-BD7B48495ABB}" type="slidenum">
              <a:rPr lang="en-US" altLang="en-US" smtClean="0"/>
              <a:pPr/>
              <a:t>22</a:t>
            </a:fld>
            <a:endParaRPr lang="en-US" altLang="en-US"/>
          </a:p>
        </p:txBody>
      </p:sp>
      <p:pic>
        <p:nvPicPr>
          <p:cNvPr id="5" name="Content Placeholder 4"/>
          <p:cNvPicPr>
            <a:picLocks noGrp="1" noChangeAspect="1"/>
          </p:cNvPicPr>
          <p:nvPr>
            <p:ph idx="1"/>
          </p:nvPr>
        </p:nvPicPr>
        <p:blipFill>
          <a:blip r:embed="rId3"/>
          <a:stretch>
            <a:fillRect/>
          </a:stretch>
        </p:blipFill>
        <p:spPr>
          <a:xfrm>
            <a:off x="1044585" y="934720"/>
            <a:ext cx="7054830" cy="5301943"/>
          </a:xfrm>
          <a:prstGeom prst="rect">
            <a:avLst/>
          </a:prstGeom>
          <a:ln>
            <a:solidFill>
              <a:schemeClr val="tx1"/>
            </a:solidFill>
          </a:ln>
        </p:spPr>
      </p:pic>
    </p:spTree>
    <p:extLst>
      <p:ext uri="{BB962C8B-B14F-4D97-AF65-F5344CB8AC3E}">
        <p14:creationId xmlns:p14="http://schemas.microsoft.com/office/powerpoint/2010/main" val="782058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626781"/>
          </a:xfrm>
        </p:spPr>
        <p:txBody>
          <a:bodyPr/>
          <a:lstStyle/>
          <a:p>
            <a:r>
              <a:rPr lang="en-US" dirty="0"/>
              <a:t>Top Ten Languages Spoken by English Learners in California</a:t>
            </a:r>
          </a:p>
        </p:txBody>
      </p:sp>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01655" y="1711842"/>
            <a:ext cx="8740689" cy="4306186"/>
          </a:xfrm>
          <a:prstGeom prst="rect">
            <a:avLst/>
          </a:prstGeom>
          <a:ln>
            <a:solidFill>
              <a:schemeClr val="tx1"/>
            </a:solidFill>
          </a:ln>
        </p:spPr>
      </p:pic>
      <p:sp>
        <p:nvSpPr>
          <p:cNvPr id="2" name="Slide Number Placeholder 1"/>
          <p:cNvSpPr>
            <a:spLocks noGrp="1"/>
          </p:cNvSpPr>
          <p:nvPr>
            <p:ph type="sldNum" sz="quarter" idx="10"/>
          </p:nvPr>
        </p:nvSpPr>
        <p:spPr/>
        <p:txBody>
          <a:bodyPr/>
          <a:lstStyle/>
          <a:p>
            <a:fld id="{AAFA486D-F092-4BE7-A4D3-2E8C9092698D}" type="slidenum">
              <a:rPr lang="en-US" altLang="en-US" smtClean="0"/>
              <a:pPr/>
              <a:t>23</a:t>
            </a:fld>
            <a:endParaRPr lang="en-US" altLang="en-US"/>
          </a:p>
        </p:txBody>
      </p:sp>
    </p:spTree>
    <p:extLst>
      <p:ext uri="{BB962C8B-B14F-4D97-AF65-F5344CB8AC3E}">
        <p14:creationId xmlns:p14="http://schemas.microsoft.com/office/powerpoint/2010/main" val="249323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1356519"/>
          </a:xfrm>
        </p:spPr>
        <p:txBody>
          <a:bodyPr/>
          <a:lstStyle/>
          <a:p>
            <a:br>
              <a:rPr lang="en-US" altLang="ko-KR" dirty="0"/>
            </a:br>
            <a:r>
              <a:rPr lang="en-US" altLang="ko-KR" dirty="0"/>
              <a:t>Developmental Path of Writing</a:t>
            </a:r>
            <a:br>
              <a:rPr lang="en-US" altLang="ko-KR" dirty="0"/>
            </a:br>
            <a:endParaRPr lang="en-US" dirty="0"/>
          </a:p>
        </p:txBody>
      </p:sp>
      <p:sp>
        <p:nvSpPr>
          <p:cNvPr id="2" name="Slide Number Placeholder 1"/>
          <p:cNvSpPr>
            <a:spLocks noGrp="1"/>
          </p:cNvSpPr>
          <p:nvPr>
            <p:ph type="sldNum" sz="quarter" idx="10"/>
          </p:nvPr>
        </p:nvSpPr>
        <p:spPr/>
        <p:txBody>
          <a:bodyPr/>
          <a:lstStyle/>
          <a:p>
            <a:fld id="{AAFA486D-F092-4BE7-A4D3-2E8C9092698D}" type="slidenum">
              <a:rPr lang="en-US" altLang="en-US" smtClean="0"/>
              <a:pPr/>
              <a:t>24</a:t>
            </a:fld>
            <a:endParaRPr lang="en-US" altLang="en-US"/>
          </a:p>
        </p:txBody>
      </p:sp>
      <p:pic>
        <p:nvPicPr>
          <p:cNvPr id="7" name="Picture 9" descr="P101029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335087" y="1356519"/>
            <a:ext cx="6450013" cy="484272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39819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5"/>
          <p:cNvSpPr txBox="1">
            <a:spLocks noChangeArrowheads="1"/>
          </p:cNvSpPr>
          <p:nvPr/>
        </p:nvSpPr>
        <p:spPr bwMode="auto">
          <a:xfrm>
            <a:off x="169333" y="1286934"/>
            <a:ext cx="4168026"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defRPr/>
            </a:pPr>
            <a:r>
              <a:rPr lang="en-US" sz="2800" dirty="0"/>
              <a:t>“[Children] tend to treat writing from a pictographic perspective, which is usually demonstrated by using drawings as writing or using idiosyncratic scribbles (e.g. markings that have meaning only for the child)” </a:t>
            </a:r>
            <a:r>
              <a:rPr lang="en-US" sz="1800" dirty="0"/>
              <a:t>(PLF 2008, 87).</a:t>
            </a:r>
          </a:p>
        </p:txBody>
      </p:sp>
      <p:sp>
        <p:nvSpPr>
          <p:cNvPr id="4" name="Title 3"/>
          <p:cNvSpPr>
            <a:spLocks noGrp="1"/>
          </p:cNvSpPr>
          <p:nvPr>
            <p:ph type="title"/>
          </p:nvPr>
        </p:nvSpPr>
        <p:spPr>
          <a:xfrm>
            <a:off x="457200" y="0"/>
            <a:ext cx="8229600" cy="1417638"/>
          </a:xfrm>
        </p:spPr>
        <p:txBody>
          <a:bodyPr/>
          <a:lstStyle/>
          <a:p>
            <a:r>
              <a:rPr lang="en-US" dirty="0"/>
              <a:t>What does the path look like?</a:t>
            </a:r>
          </a:p>
        </p:txBody>
      </p:sp>
      <p:pic>
        <p:nvPicPr>
          <p:cNvPr id="5" name="Picture 7" descr="bu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3303" y="1319605"/>
            <a:ext cx="4572000" cy="267108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 name="Picture 5" descr="stages1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3302" y="4258371"/>
            <a:ext cx="4572000" cy="168699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fld id="{9536D7F6-6374-4D95-9A46-F73352A7C210}" type="slidenum">
              <a:rPr lang="en-US" altLang="en-US" smtClean="0"/>
              <a:pPr/>
              <a:t>25</a:t>
            </a:fld>
            <a:endParaRPr lang="en-US" altLang="en-US"/>
          </a:p>
        </p:txBody>
      </p:sp>
    </p:spTree>
    <p:extLst>
      <p:ext uri="{BB962C8B-B14F-4D97-AF65-F5344CB8AC3E}">
        <p14:creationId xmlns:p14="http://schemas.microsoft.com/office/powerpoint/2010/main" val="2054718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itle 18"/>
          <p:cNvSpPr>
            <a:spLocks noGrp="1"/>
          </p:cNvSpPr>
          <p:nvPr>
            <p:ph type="title"/>
          </p:nvPr>
        </p:nvSpPr>
        <p:spPr/>
        <p:txBody>
          <a:bodyPr/>
          <a:lstStyle/>
          <a:p>
            <a:pPr>
              <a:spcBef>
                <a:spcPct val="50000"/>
              </a:spcBef>
            </a:pPr>
            <a:r>
              <a:rPr lang="en-US" altLang="ko-KR" dirty="0">
                <a:latin typeface="Arial" charset="0"/>
                <a:ea typeface="ＭＳ Ｐゴシック" charset="0"/>
                <a:cs typeface="ＭＳ Ｐゴシック" charset="0"/>
              </a:rPr>
              <a:t>Scribbling and Drawing Together</a:t>
            </a:r>
            <a:endParaRPr lang="en-US" dirty="0">
              <a:latin typeface="Arial" charset="0"/>
              <a:ea typeface="ＭＳ Ｐゴシック" charset="0"/>
              <a:cs typeface="ＭＳ Ｐゴシック" charset="0"/>
            </a:endParaRPr>
          </a:p>
        </p:txBody>
      </p:sp>
      <p:pic>
        <p:nvPicPr>
          <p:cNvPr id="4" name="Content Placeholder 3"/>
          <p:cNvPicPr>
            <a:picLocks noGrp="1" noChangeAspect="1"/>
          </p:cNvPicPr>
          <p:nvPr>
            <p:ph idx="1"/>
          </p:nvPr>
        </p:nvPicPr>
        <p:blipFill>
          <a:blip r:embed="rId3"/>
          <a:stretch>
            <a:fillRect/>
          </a:stretch>
        </p:blipFill>
        <p:spPr>
          <a:xfrm>
            <a:off x="1201079" y="1417638"/>
            <a:ext cx="6741841" cy="4725834"/>
          </a:xfrm>
          <a:prstGeom prst="rect">
            <a:avLst/>
          </a:prstGeom>
          <a:ln>
            <a:solidFill>
              <a:schemeClr val="tx1"/>
            </a:solidFill>
          </a:ln>
        </p:spPr>
      </p:pic>
      <p:sp>
        <p:nvSpPr>
          <p:cNvPr id="2" name="Slide Number Placeholder 1"/>
          <p:cNvSpPr>
            <a:spLocks noGrp="1"/>
          </p:cNvSpPr>
          <p:nvPr>
            <p:ph type="sldNum" sz="quarter" idx="10"/>
          </p:nvPr>
        </p:nvSpPr>
        <p:spPr/>
        <p:txBody>
          <a:bodyPr/>
          <a:lstStyle/>
          <a:p>
            <a:fld id="{9536D7F6-6374-4D95-9A46-F73352A7C210}" type="slidenum">
              <a:rPr lang="en-US" altLang="en-US" smtClean="0"/>
              <a:pPr/>
              <a:t>26</a:t>
            </a:fld>
            <a:endParaRPr lang="en-US" altLang="en-US"/>
          </a:p>
        </p:txBody>
      </p:sp>
    </p:spTree>
    <p:extLst>
      <p:ext uri="{BB962C8B-B14F-4D97-AF65-F5344CB8AC3E}">
        <p14:creationId xmlns:p14="http://schemas.microsoft.com/office/powerpoint/2010/main" val="37697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5" name="Title 19"/>
          <p:cNvSpPr>
            <a:spLocks noGrp="1"/>
          </p:cNvSpPr>
          <p:nvPr>
            <p:ph type="title"/>
          </p:nvPr>
        </p:nvSpPr>
        <p:spPr>
          <a:xfrm>
            <a:off x="0" y="0"/>
            <a:ext cx="9144000" cy="1060452"/>
          </a:xfrm>
        </p:spPr>
        <p:txBody>
          <a:bodyPr/>
          <a:lstStyle/>
          <a:p>
            <a:r>
              <a:rPr lang="en-US" altLang="ko-KR" dirty="0">
                <a:latin typeface="Arial" charset="0"/>
                <a:ea typeface="ＭＳ Ｐゴシック" charset="0"/>
                <a:cs typeface="ＭＳ Ｐゴシック" charset="0"/>
              </a:rPr>
              <a:t>Is it a picture or is it writing?</a:t>
            </a:r>
            <a:endParaRPr lang="en-US" dirty="0">
              <a:latin typeface="Arial" charset="0"/>
              <a:ea typeface="ＭＳ Ｐゴシック" charset="0"/>
              <a:cs typeface="ＭＳ Ｐゴシック" charset="0"/>
            </a:endParaRPr>
          </a:p>
        </p:txBody>
      </p:sp>
      <p:pic>
        <p:nvPicPr>
          <p:cNvPr id="4" name="Content Placeholder 3"/>
          <p:cNvPicPr>
            <a:picLocks noGrp="1" noChangeAspect="1"/>
          </p:cNvPicPr>
          <p:nvPr>
            <p:ph sz="half" idx="2"/>
          </p:nvPr>
        </p:nvPicPr>
        <p:blipFill>
          <a:blip r:embed="rId3"/>
          <a:stretch>
            <a:fillRect/>
          </a:stretch>
        </p:blipFill>
        <p:spPr>
          <a:xfrm>
            <a:off x="1140618" y="1060452"/>
            <a:ext cx="6862764" cy="3261030"/>
          </a:xfrm>
          <a:prstGeom prst="rect">
            <a:avLst/>
          </a:prstGeom>
        </p:spPr>
      </p:pic>
      <p:sp>
        <p:nvSpPr>
          <p:cNvPr id="2" name="Slide Number Placeholder 1"/>
          <p:cNvSpPr>
            <a:spLocks noGrp="1"/>
          </p:cNvSpPr>
          <p:nvPr>
            <p:ph type="sldNum" sz="quarter" idx="10"/>
          </p:nvPr>
        </p:nvSpPr>
        <p:spPr/>
        <p:txBody>
          <a:bodyPr/>
          <a:lstStyle/>
          <a:p>
            <a:fld id="{7498ADFE-3410-4CC2-8867-BD7B48495ABB}" type="slidenum">
              <a:rPr lang="en-US" altLang="en-US" smtClean="0"/>
              <a:pPr/>
              <a:t>27</a:t>
            </a:fld>
            <a:endParaRPr lang="en-US" altLang="en-US"/>
          </a:p>
        </p:txBody>
      </p:sp>
      <p:sp>
        <p:nvSpPr>
          <p:cNvPr id="21" name="Content Placeholder 3"/>
          <p:cNvSpPr>
            <a:spLocks noGrp="1"/>
          </p:cNvSpPr>
          <p:nvPr>
            <p:ph sz="half" idx="1"/>
          </p:nvPr>
        </p:nvSpPr>
        <p:spPr>
          <a:xfrm>
            <a:off x="1357312" y="4478645"/>
            <a:ext cx="6429375" cy="2107894"/>
          </a:xfrm>
          <a:prstGeom prst="rect">
            <a:avLst/>
          </a:prstGeom>
        </p:spPr>
        <p:style>
          <a:lnRef idx="2">
            <a:schemeClr val="accent5"/>
          </a:lnRef>
          <a:fillRef idx="1">
            <a:schemeClr val="lt1"/>
          </a:fillRef>
          <a:effectRef idx="0">
            <a:schemeClr val="accent5"/>
          </a:effectRef>
          <a:fontRef idx="minor">
            <a:schemeClr val="dk1"/>
          </a:fontRef>
        </p:style>
        <p:txBody>
          <a:bodyPr/>
          <a:lstStyle/>
          <a:p>
            <a:pPr marL="63500" indent="0" eaLnBrk="1" hangingPunct="1">
              <a:spcBef>
                <a:spcPts val="600"/>
              </a:spcBef>
              <a:spcAft>
                <a:spcPts val="600"/>
              </a:spcAft>
              <a:buNone/>
            </a:pPr>
            <a:r>
              <a:rPr lang="en-US" altLang="ko-KR" sz="2400" dirty="0"/>
              <a:t>What is the difference between A, B, AND C?</a:t>
            </a:r>
          </a:p>
          <a:p>
            <a:pPr marL="520700" indent="-457200" eaLnBrk="1" hangingPunct="1">
              <a:spcBef>
                <a:spcPts val="600"/>
              </a:spcBef>
              <a:spcAft>
                <a:spcPts val="600"/>
              </a:spcAft>
              <a:buFont typeface="+mj-lt"/>
              <a:buAutoNum type="alphaUcPeriod"/>
            </a:pPr>
            <a:r>
              <a:rPr lang="en-US" altLang="ko-KR" sz="2400" dirty="0"/>
              <a:t>Phone message</a:t>
            </a:r>
          </a:p>
          <a:p>
            <a:pPr marL="520700" indent="-457200" eaLnBrk="1" hangingPunct="1">
              <a:spcBef>
                <a:spcPts val="600"/>
              </a:spcBef>
              <a:spcAft>
                <a:spcPts val="600"/>
              </a:spcAft>
              <a:buFont typeface="+mj-lt"/>
              <a:buAutoNum type="alphaUcPeriod"/>
            </a:pPr>
            <a:r>
              <a:rPr lang="en-US" altLang="ko-KR" sz="2400" dirty="0"/>
              <a:t>Label on a block building</a:t>
            </a:r>
          </a:p>
          <a:p>
            <a:pPr marL="520700" indent="-457200" eaLnBrk="1" hangingPunct="1">
              <a:spcBef>
                <a:spcPts val="600"/>
              </a:spcBef>
              <a:spcAft>
                <a:spcPts val="600"/>
              </a:spcAft>
              <a:buFont typeface="+mj-lt"/>
              <a:buAutoNum type="alphaUcPeriod"/>
            </a:pPr>
            <a:r>
              <a:rPr lang="en-US" altLang="ko-KR" sz="2400" dirty="0"/>
              <a:t>Signature</a:t>
            </a:r>
            <a:endParaRPr lang="en-US" sz="2400" dirty="0"/>
          </a:p>
          <a:p>
            <a:endParaRPr lang="en-US" sz="2400" dirty="0"/>
          </a:p>
        </p:txBody>
      </p:sp>
    </p:spTree>
    <p:extLst>
      <p:ext uri="{BB962C8B-B14F-4D97-AF65-F5344CB8AC3E}">
        <p14:creationId xmlns:p14="http://schemas.microsoft.com/office/powerpoint/2010/main" val="29959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ChangeArrowheads="1"/>
          </p:cNvSpPr>
          <p:nvPr/>
        </p:nvSpPr>
        <p:spPr bwMode="auto">
          <a:xfrm>
            <a:off x="9899650" y="60769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endParaRPr lang="en-US" sz="2800" b="1"/>
          </a:p>
        </p:txBody>
      </p:sp>
      <p:sp>
        <p:nvSpPr>
          <p:cNvPr id="2" name="Title 1"/>
          <p:cNvSpPr>
            <a:spLocks noGrp="1"/>
          </p:cNvSpPr>
          <p:nvPr>
            <p:ph type="title"/>
          </p:nvPr>
        </p:nvSpPr>
        <p:spPr>
          <a:xfrm>
            <a:off x="0" y="0"/>
            <a:ext cx="9144000" cy="1417638"/>
          </a:xfrm>
        </p:spPr>
        <p:txBody>
          <a:bodyPr/>
          <a:lstStyle/>
          <a:p>
            <a:r>
              <a:rPr lang="en-US" sz="3500" dirty="0"/>
              <a:t>Who interprets the meaning of markings?</a:t>
            </a:r>
          </a:p>
        </p:txBody>
      </p:sp>
      <p:sp>
        <p:nvSpPr>
          <p:cNvPr id="3" name="Content Placeholder 2"/>
          <p:cNvSpPr>
            <a:spLocks noGrp="1"/>
          </p:cNvSpPr>
          <p:nvPr>
            <p:ph sz="half" idx="1"/>
          </p:nvPr>
        </p:nvSpPr>
        <p:spPr>
          <a:xfrm>
            <a:off x="249381" y="1337553"/>
            <a:ext cx="8728363" cy="4525963"/>
          </a:xfrm>
        </p:spPr>
        <p:txBody>
          <a:bodyPr/>
          <a:lstStyle/>
          <a:p>
            <a:pPr marL="0" indent="0" eaLnBrk="1" hangingPunct="1">
              <a:spcBef>
                <a:spcPct val="50000"/>
              </a:spcBef>
              <a:buNone/>
            </a:pPr>
            <a:r>
              <a:rPr lang="en-US" sz="3200" dirty="0"/>
              <a:t>At the beginning of early stages of writing there is no difference between the marks a child uses to draw pictures and those that are intended to communicate particular meaning known only to the child</a:t>
            </a:r>
            <a:r>
              <a:rPr lang="en-US" altLang="ko-KR" sz="3200" dirty="0"/>
              <a:t>. </a:t>
            </a:r>
          </a:p>
          <a:p>
            <a:pPr marL="0" indent="0" eaLnBrk="1" hangingPunct="1">
              <a:spcBef>
                <a:spcPct val="50000"/>
              </a:spcBef>
              <a:buNone/>
            </a:pPr>
            <a:r>
              <a:rPr lang="en-US" altLang="ko-KR" sz="3200" dirty="0"/>
              <a:t>We know the child’s intention only by listening, or by watching the context in which the child makes the marks.</a:t>
            </a:r>
            <a:r>
              <a:rPr lang="en-US" altLang="ko-KR" sz="3200" b="1" dirty="0"/>
              <a:t> </a:t>
            </a:r>
          </a:p>
          <a:p>
            <a:pPr lvl="1" eaLnBrk="1" hangingPunct="1">
              <a:spcBef>
                <a:spcPct val="50000"/>
              </a:spcBef>
            </a:pPr>
            <a:endParaRPr lang="en-US" sz="3200" dirty="0"/>
          </a:p>
          <a:p>
            <a:pPr lvl="1"/>
            <a:endParaRPr lang="en-US" sz="3200" dirty="0"/>
          </a:p>
        </p:txBody>
      </p:sp>
      <p:sp>
        <p:nvSpPr>
          <p:cNvPr id="4" name="Slide Number Placeholder 3"/>
          <p:cNvSpPr>
            <a:spLocks noGrp="1"/>
          </p:cNvSpPr>
          <p:nvPr>
            <p:ph type="sldNum" sz="quarter" idx="10"/>
          </p:nvPr>
        </p:nvSpPr>
        <p:spPr/>
        <p:txBody>
          <a:bodyPr/>
          <a:lstStyle/>
          <a:p>
            <a:fld id="{AD6F250E-1B13-458B-B382-9D60E87D1349}" type="slidenum">
              <a:rPr lang="en-US" altLang="en-US" smtClean="0"/>
              <a:pPr/>
              <a:t>28</a:t>
            </a:fld>
            <a:endParaRPr lang="en-US" altLang="en-US"/>
          </a:p>
        </p:txBody>
      </p:sp>
    </p:spTree>
    <p:extLst>
      <p:ext uri="{BB962C8B-B14F-4D97-AF65-F5344CB8AC3E}">
        <p14:creationId xmlns:p14="http://schemas.microsoft.com/office/powerpoint/2010/main" val="4149003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Sample </a:t>
            </a:r>
          </a:p>
        </p:txBody>
      </p:sp>
      <p:sp>
        <p:nvSpPr>
          <p:cNvPr id="5" name="Content Placeholder 4"/>
          <p:cNvSpPr>
            <a:spLocks noGrp="1"/>
          </p:cNvSpPr>
          <p:nvPr>
            <p:ph sz="half" idx="1"/>
          </p:nvPr>
        </p:nvSpPr>
        <p:spPr>
          <a:xfrm>
            <a:off x="457200" y="1600200"/>
            <a:ext cx="8428616" cy="2143461"/>
          </a:xfrm>
        </p:spPr>
        <p:txBody>
          <a:bodyPr/>
          <a:lstStyle/>
          <a:p>
            <a:pPr marL="0" indent="0">
              <a:buNone/>
            </a:pPr>
            <a:r>
              <a:rPr lang="en-US" altLang="ko-KR" dirty="0"/>
              <a:t>“Later, children use letter-like forms to write, usually making marks that resemble characteristics of the real writing (e.g. longer words are represented by a longer string of letter-like symbols)”</a:t>
            </a:r>
            <a:r>
              <a:rPr lang="en-US" dirty="0"/>
              <a:t> </a:t>
            </a:r>
            <a:r>
              <a:rPr lang="en-US" sz="1600" dirty="0"/>
              <a:t>(PLF 2008, 87-88).</a:t>
            </a:r>
            <a:endParaRPr lang="en-US" dirty="0"/>
          </a:p>
          <a:p>
            <a:pPr marL="0" indent="0">
              <a:buNone/>
            </a:pPr>
            <a:endParaRPr lang="en-US" dirty="0"/>
          </a:p>
        </p:txBody>
      </p:sp>
      <p:sp>
        <p:nvSpPr>
          <p:cNvPr id="3" name="Slide Number Placeholder 2"/>
          <p:cNvSpPr>
            <a:spLocks noGrp="1"/>
          </p:cNvSpPr>
          <p:nvPr>
            <p:ph type="sldNum" sz="quarter" idx="10"/>
          </p:nvPr>
        </p:nvSpPr>
        <p:spPr/>
        <p:txBody>
          <a:bodyPr/>
          <a:lstStyle/>
          <a:p>
            <a:pPr>
              <a:defRPr/>
            </a:pPr>
            <a:fld id="{CB675458-41DF-5F47-B20B-6E1AFCEC0EF9}" type="slidenum">
              <a:rPr lang="en-US" smtClean="0"/>
              <a:pPr>
                <a:defRPr/>
              </a:pPr>
              <a:t>29</a:t>
            </a:fld>
            <a:endParaRPr lang="en-US"/>
          </a:p>
        </p:txBody>
      </p:sp>
      <p:pic>
        <p:nvPicPr>
          <p:cNvPr id="8" name="Picture 6" descr="stages1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775181" y="3853539"/>
            <a:ext cx="5783513" cy="225039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24931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Lost in the Crowd</a:t>
            </a:r>
          </a:p>
        </p:txBody>
      </p:sp>
      <p:pic>
        <p:nvPicPr>
          <p:cNvPr id="71683" name="Content Placeholder 3" descr="LostintheCrowd1.jp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bwMode="auto">
          <a:xfrm>
            <a:off x="698500" y="1490566"/>
            <a:ext cx="7744995" cy="4298475"/>
          </a:xfrm>
          <a:ln>
            <a:solidFill>
              <a:schemeClr val="tx1"/>
            </a:solidFill>
          </a:ln>
        </p:spPr>
      </p:pic>
      <p:sp>
        <p:nvSpPr>
          <p:cNvPr id="3" name="Slide Number Placeholder 2"/>
          <p:cNvSpPr>
            <a:spLocks noGrp="1"/>
          </p:cNvSpPr>
          <p:nvPr>
            <p:ph type="sldNum" sz="quarter" idx="10"/>
          </p:nvPr>
        </p:nvSpPr>
        <p:spPr/>
        <p:txBody>
          <a:bodyPr/>
          <a:lstStyle/>
          <a:p>
            <a:fld id="{7498ADFE-3410-4CC2-8867-BD7B48495ABB}" type="slidenum">
              <a:rPr lang="en-US" altLang="en-US" smtClean="0"/>
              <a:pPr/>
              <a:t>3</a:t>
            </a:fld>
            <a:endParaRPr lang="en-US" altLang="en-US"/>
          </a:p>
        </p:txBody>
      </p:sp>
    </p:spTree>
    <p:extLst>
      <p:ext uri="{BB962C8B-B14F-4D97-AF65-F5344CB8AC3E}">
        <p14:creationId xmlns:p14="http://schemas.microsoft.com/office/powerpoint/2010/main" val="138982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4"/>
          <p:cNvSpPr>
            <a:spLocks noGrp="1"/>
          </p:cNvSpPr>
          <p:nvPr>
            <p:ph type="title" sz="quarter"/>
          </p:nvPr>
        </p:nvSpPr>
        <p:spPr>
          <a:xfrm>
            <a:off x="457200" y="-16308"/>
            <a:ext cx="8229600" cy="1143000"/>
          </a:xfrm>
        </p:spPr>
        <p:txBody>
          <a:bodyPr>
            <a:noAutofit/>
          </a:bodyPr>
          <a:lstStyle/>
          <a:p>
            <a:r>
              <a:rPr lang="en-US" sz="4400" dirty="0">
                <a:latin typeface="Arial" charset="0"/>
                <a:ea typeface="ＭＳ Ｐゴシック" charset="0"/>
                <a:cs typeface="ＭＳ Ｐゴシック" charset="0"/>
              </a:rPr>
              <a:t> </a:t>
            </a:r>
            <a:br>
              <a:rPr lang="en-US" sz="4400" dirty="0">
                <a:latin typeface="Arial" charset="0"/>
                <a:ea typeface="ＭＳ Ｐゴシック" charset="0"/>
                <a:cs typeface="ＭＳ Ｐゴシック" charset="0"/>
              </a:rPr>
            </a:br>
            <a:r>
              <a:rPr lang="en-US" sz="4400" dirty="0">
                <a:latin typeface="Arial" charset="0"/>
                <a:ea typeface="ＭＳ Ｐゴシック" charset="0"/>
                <a:cs typeface="ＭＳ Ｐゴシック" charset="0"/>
              </a:rPr>
              <a:t>Examples</a:t>
            </a:r>
            <a:br>
              <a:rPr lang="en-US" sz="4800" dirty="0">
                <a:latin typeface="Arial" charset="0"/>
                <a:ea typeface="ＭＳ Ｐゴシック" charset="0"/>
                <a:cs typeface="ＭＳ Ｐゴシック" charset="0"/>
              </a:rPr>
            </a:br>
            <a:endParaRPr lang="en-US" sz="4400" dirty="0">
              <a:latin typeface="Arial" charset="0"/>
              <a:ea typeface="ＭＳ Ｐゴシック" charset="0"/>
              <a:cs typeface="ＭＳ Ｐゴシック" charset="0"/>
            </a:endParaRPr>
          </a:p>
        </p:txBody>
      </p:sp>
      <p:sp>
        <p:nvSpPr>
          <p:cNvPr id="125956" name="Content Placeholder 5"/>
          <p:cNvSpPr>
            <a:spLocks noGrp="1"/>
          </p:cNvSpPr>
          <p:nvPr>
            <p:ph sz="quarter" idx="1"/>
          </p:nvPr>
        </p:nvSpPr>
        <p:spPr>
          <a:xfrm>
            <a:off x="451572" y="1236844"/>
            <a:ext cx="4038600" cy="2185988"/>
          </a:xfrm>
        </p:spPr>
        <p:txBody>
          <a:bodyPr/>
          <a:lstStyle/>
          <a:p>
            <a:pPr marL="0" indent="0" algn="ctr">
              <a:spcBef>
                <a:spcPts val="600"/>
              </a:spcBef>
              <a:buFont typeface="Wingdings" pitchFamily="2" charset="2"/>
              <a:buNone/>
              <a:defRPr/>
            </a:pPr>
            <a:r>
              <a:rPr lang="en-US" dirty="0">
                <a:latin typeface="+mj-lt"/>
                <a:ea typeface="ＭＳ Ｐゴシック" pitchFamily="-110" charset="-128"/>
                <a:cs typeface="Arial" pitchFamily="34" charset="0"/>
              </a:rPr>
              <a:t>From an English-speaking child:	</a:t>
            </a:r>
          </a:p>
          <a:p>
            <a:pPr marL="0" indent="0" algn="ctr">
              <a:spcBef>
                <a:spcPts val="600"/>
              </a:spcBef>
              <a:buFont typeface="Wingdings" pitchFamily="2" charset="2"/>
              <a:buNone/>
              <a:defRPr/>
            </a:pPr>
            <a:endParaRPr lang="en-US" sz="1200" dirty="0">
              <a:latin typeface="+mj-lt"/>
              <a:ea typeface="ＭＳ Ｐゴシック" pitchFamily="-110" charset="-128"/>
              <a:cs typeface="Arial" pitchFamily="34" charset="0"/>
            </a:endParaRPr>
          </a:p>
          <a:p>
            <a:pPr marL="0" indent="0" algn="ctr">
              <a:spcBef>
                <a:spcPts val="600"/>
              </a:spcBef>
              <a:buFont typeface="Wingdings" pitchFamily="2" charset="2"/>
              <a:buNone/>
              <a:defRPr/>
            </a:pPr>
            <a:r>
              <a:rPr lang="en-US" dirty="0">
                <a:latin typeface="+mj-lt"/>
                <a:ea typeface="ＭＳ Ｐゴシック" pitchFamily="-110" charset="-128"/>
                <a:cs typeface="Arial" pitchFamily="34" charset="0"/>
              </a:rPr>
              <a:t>     ALPHABETIC</a:t>
            </a:r>
            <a:r>
              <a:rPr lang="en-US" dirty="0">
                <a:latin typeface="Contemporary Brush" charset="0"/>
                <a:ea typeface="ＭＳ Ｐゴシック" pitchFamily="-110" charset="-128"/>
                <a:cs typeface="Arial" pitchFamily="34" charset="0"/>
              </a:rPr>
              <a:t>			</a:t>
            </a:r>
          </a:p>
          <a:p>
            <a:pPr marL="0" indent="0">
              <a:buFont typeface="Wingdings" pitchFamily="2" charset="2"/>
              <a:buNone/>
              <a:defRPr/>
            </a:pPr>
            <a:endParaRPr lang="en-US" dirty="0">
              <a:ea typeface="ＭＳ Ｐゴシック" pitchFamily="-110" charset="-128"/>
            </a:endParaRPr>
          </a:p>
        </p:txBody>
      </p:sp>
      <p:sp>
        <p:nvSpPr>
          <p:cNvPr id="125957" name="Content Placeholder 6"/>
          <p:cNvSpPr>
            <a:spLocks noGrp="1"/>
          </p:cNvSpPr>
          <p:nvPr>
            <p:ph sz="quarter" idx="2"/>
          </p:nvPr>
        </p:nvSpPr>
        <p:spPr>
          <a:xfrm>
            <a:off x="4648200" y="1236844"/>
            <a:ext cx="4038600" cy="2549344"/>
          </a:xfrm>
        </p:spPr>
        <p:txBody>
          <a:bodyPr/>
          <a:lstStyle/>
          <a:p>
            <a:pPr marL="0" indent="0" algn="ctr">
              <a:spcBef>
                <a:spcPts val="600"/>
              </a:spcBef>
              <a:buFont typeface="Wingdings" pitchFamily="2" charset="2"/>
              <a:buNone/>
              <a:defRPr/>
            </a:pPr>
            <a:r>
              <a:rPr lang="en-US" dirty="0">
                <a:latin typeface="+mj-lt"/>
                <a:ea typeface="ＭＳ Ｐゴシック" pitchFamily="-110" charset="-128"/>
                <a:cs typeface="Arial" pitchFamily="34" charset="0"/>
              </a:rPr>
              <a:t>From a Chinese-speaking child:</a:t>
            </a:r>
          </a:p>
          <a:p>
            <a:pPr marL="0" indent="0" algn="ctr">
              <a:spcBef>
                <a:spcPts val="600"/>
              </a:spcBef>
              <a:buFont typeface="Wingdings" pitchFamily="2" charset="2"/>
              <a:buNone/>
              <a:defRPr/>
            </a:pPr>
            <a:endParaRPr lang="en-US" sz="1200" dirty="0">
              <a:latin typeface="+mj-lt"/>
              <a:ea typeface="ＭＳ Ｐゴシック" pitchFamily="-110" charset="-128"/>
              <a:cs typeface="Arial" pitchFamily="34" charset="0"/>
            </a:endParaRPr>
          </a:p>
          <a:p>
            <a:pPr marL="0" indent="0" algn="ctr">
              <a:buFont typeface="Wingdings" pitchFamily="2" charset="2"/>
              <a:buNone/>
              <a:defRPr/>
            </a:pPr>
            <a:r>
              <a:rPr lang="en-US" dirty="0">
                <a:latin typeface="+mj-lt"/>
                <a:ea typeface="ＭＳ Ｐゴシック" pitchFamily="-110" charset="-128"/>
                <a:cs typeface="Arial" pitchFamily="34" charset="0"/>
              </a:rPr>
              <a:t>LOGOGRAPHIC</a:t>
            </a:r>
            <a:endParaRPr lang="en-US" dirty="0">
              <a:latin typeface="+mj-lt"/>
              <a:ea typeface="ＭＳ Ｐゴシック" pitchFamily="-110" charset="-128"/>
            </a:endParaRPr>
          </a:p>
        </p:txBody>
      </p:sp>
      <p:pic>
        <p:nvPicPr>
          <p:cNvPr id="5" name="Content Placeholder 4"/>
          <p:cNvPicPr>
            <a:picLocks noGrp="1" noChangeAspect="1"/>
          </p:cNvPicPr>
          <p:nvPr>
            <p:ph sz="quarter" idx="3"/>
          </p:nvPr>
        </p:nvPicPr>
        <p:blipFill>
          <a:blip r:embed="rId3"/>
          <a:stretch>
            <a:fillRect/>
          </a:stretch>
        </p:blipFill>
        <p:spPr>
          <a:xfrm>
            <a:off x="696624" y="3422832"/>
            <a:ext cx="3548496" cy="2607318"/>
          </a:xfrm>
          <a:prstGeom prst="rect">
            <a:avLst/>
          </a:prstGeom>
          <a:ln>
            <a:solidFill>
              <a:schemeClr val="tx1"/>
            </a:solidFill>
          </a:ln>
        </p:spPr>
      </p:pic>
      <p:pic>
        <p:nvPicPr>
          <p:cNvPr id="6" name="Content Placeholder 5"/>
          <p:cNvPicPr>
            <a:picLocks noGrp="1" noChangeAspect="1"/>
          </p:cNvPicPr>
          <p:nvPr>
            <p:ph sz="quarter" idx="4"/>
          </p:nvPr>
        </p:nvPicPr>
        <p:blipFill rotWithShape="1">
          <a:blip r:embed="rId4" cstate="print">
            <a:extLst>
              <a:ext uri="{28A0092B-C50C-407E-A947-70E740481C1C}">
                <a14:useLocalDpi xmlns:a14="http://schemas.microsoft.com/office/drawing/2010/main"/>
              </a:ext>
            </a:extLst>
          </a:blip>
          <a:srcRect r="9026"/>
          <a:stretch/>
        </p:blipFill>
        <p:spPr>
          <a:xfrm>
            <a:off x="5340927" y="3422832"/>
            <a:ext cx="2535383" cy="3165004"/>
          </a:xfrm>
          <a:prstGeom prst="rect">
            <a:avLst/>
          </a:prstGeom>
          <a:ln>
            <a:solidFill>
              <a:schemeClr val="tx1"/>
            </a:solidFill>
          </a:ln>
        </p:spPr>
      </p:pic>
      <p:sp>
        <p:nvSpPr>
          <p:cNvPr id="2" name="Slide Number Placeholder 1"/>
          <p:cNvSpPr>
            <a:spLocks noGrp="1"/>
          </p:cNvSpPr>
          <p:nvPr>
            <p:ph type="sldNum" sz="quarter" idx="10"/>
          </p:nvPr>
        </p:nvSpPr>
        <p:spPr>
          <a:xfrm>
            <a:off x="8686800" y="0"/>
            <a:ext cx="457200" cy="365125"/>
          </a:xfrm>
        </p:spPr>
        <p:txBody>
          <a:bodyPr/>
          <a:lstStyle/>
          <a:p>
            <a:fld id="{AD6F250E-1B13-458B-B382-9D60E87D1349}" type="slidenum">
              <a:rPr lang="en-US" altLang="en-US" smtClean="0"/>
              <a:pPr/>
              <a:t>30</a:t>
            </a:fld>
            <a:endParaRPr lang="en-US" altLang="en-US"/>
          </a:p>
        </p:txBody>
      </p:sp>
    </p:spTree>
    <p:extLst>
      <p:ext uri="{BB962C8B-B14F-4D97-AF65-F5344CB8AC3E}">
        <p14:creationId xmlns:p14="http://schemas.microsoft.com/office/powerpoint/2010/main" val="1578901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a:t>Writing Sample</a:t>
            </a:r>
          </a:p>
        </p:txBody>
      </p:sp>
      <p:sp>
        <p:nvSpPr>
          <p:cNvPr id="5" name="Content Placeholder 4"/>
          <p:cNvSpPr>
            <a:spLocks noGrp="1"/>
          </p:cNvSpPr>
          <p:nvPr>
            <p:ph sz="half" idx="1"/>
          </p:nvPr>
        </p:nvSpPr>
        <p:spPr>
          <a:xfrm>
            <a:off x="457200" y="1417638"/>
            <a:ext cx="8229600" cy="3039567"/>
          </a:xfrm>
        </p:spPr>
        <p:txBody>
          <a:bodyPr/>
          <a:lstStyle/>
          <a:p>
            <a:pPr marL="0" lvl="0" indent="0">
              <a:buNone/>
            </a:pPr>
            <a:r>
              <a:rPr lang="en-US" dirty="0"/>
              <a:t>“…children produce phonetic spelling, also called ‘inventive spelling.’ Children use letter-like symbols to represent the parts of words that they hear and attempt to match letters to sounds or syllables, usually based on sound rather than what is written (</a:t>
            </a:r>
            <a:r>
              <a:rPr lang="en-US" dirty="0" err="1"/>
              <a:t>Ferreiro</a:t>
            </a:r>
            <a:r>
              <a:rPr lang="en-US" dirty="0"/>
              <a:t> and </a:t>
            </a:r>
            <a:r>
              <a:rPr lang="en-US" dirty="0" err="1"/>
              <a:t>Teberosky</a:t>
            </a:r>
            <a:r>
              <a:rPr lang="en-US" dirty="0"/>
              <a:t> 1982)”</a:t>
            </a:r>
            <a:r>
              <a:rPr lang="en-US" sz="1800" dirty="0">
                <a:solidFill>
                  <a:prstClr val="black"/>
                </a:solidFill>
                <a:ea typeface="MS PGothic" charset="0"/>
              </a:rPr>
              <a:t> (PLF 2008, 88).</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CB675458-41DF-5F47-B20B-6E1AFCEC0EF9}" type="slidenum">
              <a:rPr lang="en-US" smtClean="0"/>
              <a:pPr>
                <a:defRPr/>
              </a:pPr>
              <a:t>31</a:t>
            </a:fld>
            <a:endParaRPr lang="en-US"/>
          </a:p>
        </p:txBody>
      </p:sp>
      <p:pic>
        <p:nvPicPr>
          <p:cNvPr id="8" name="Picture 6" descr="stages1d"/>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150787" y="4457205"/>
            <a:ext cx="6833019" cy="183601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07430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324304"/>
          </a:xfrm>
        </p:spPr>
        <p:txBody>
          <a:bodyPr/>
          <a:lstStyle/>
          <a:p>
            <a:r>
              <a:rPr lang="en-US" sz="3600" dirty="0"/>
              <a:t>DRDP-K (2015) </a:t>
            </a:r>
            <a:br>
              <a:rPr lang="en-US" sz="3600" dirty="0"/>
            </a:br>
            <a:r>
              <a:rPr lang="en-US" sz="3600" dirty="0"/>
              <a:t>LLD 10 Emergent Writing</a:t>
            </a:r>
          </a:p>
        </p:txBody>
      </p:sp>
      <p:pic>
        <p:nvPicPr>
          <p:cNvPr id="4" name="Content Placeholder 3" descr="Screen Shot 2016-06-22 at 12.31.42 PM.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524" b="-851"/>
          <a:stretch/>
        </p:blipFill>
        <p:spPr>
          <a:xfrm>
            <a:off x="1147631" y="1324304"/>
            <a:ext cx="6757900" cy="5277002"/>
          </a:xfrm>
          <a:ln>
            <a:solidFill>
              <a:schemeClr val="tx1"/>
            </a:solidFill>
          </a:ln>
        </p:spPr>
      </p:pic>
      <p:sp>
        <p:nvSpPr>
          <p:cNvPr id="2" name="Slide Number Placeholder 1"/>
          <p:cNvSpPr>
            <a:spLocks noGrp="1"/>
          </p:cNvSpPr>
          <p:nvPr>
            <p:ph type="sldNum" sz="quarter" idx="10"/>
          </p:nvPr>
        </p:nvSpPr>
        <p:spPr/>
        <p:txBody>
          <a:bodyPr/>
          <a:lstStyle/>
          <a:p>
            <a:fld id="{7498ADFE-3410-4CC2-8867-BD7B48495ABB}" type="slidenum">
              <a:rPr lang="en-US" altLang="en-US" smtClean="0"/>
              <a:pPr/>
              <a:t>32</a:t>
            </a:fld>
            <a:endParaRPr lang="en-US" altLang="en-US"/>
          </a:p>
        </p:txBody>
      </p:sp>
    </p:spTree>
    <p:extLst>
      <p:ext uri="{BB962C8B-B14F-4D97-AF65-F5344CB8AC3E}">
        <p14:creationId xmlns:p14="http://schemas.microsoft.com/office/powerpoint/2010/main" val="2070007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61984" y="78695"/>
            <a:ext cx="5282015" cy="1143000"/>
          </a:xfrm>
        </p:spPr>
        <p:txBody>
          <a:bodyPr/>
          <a:lstStyle/>
          <a:p>
            <a:r>
              <a:rPr lang="en-US" sz="3200" dirty="0"/>
              <a:t>DRDP-K (2015)</a:t>
            </a:r>
            <a:br>
              <a:rPr lang="en-US" sz="3200" dirty="0"/>
            </a:br>
            <a:r>
              <a:rPr lang="en-US" sz="3200" dirty="0"/>
              <a:t>LLD 10 Emergent Writing</a:t>
            </a:r>
          </a:p>
        </p:txBody>
      </p:sp>
      <p:sp>
        <p:nvSpPr>
          <p:cNvPr id="4" name="Content Placeholder 3"/>
          <p:cNvSpPr>
            <a:spLocks noGrp="1"/>
          </p:cNvSpPr>
          <p:nvPr>
            <p:ph sz="half" idx="1"/>
          </p:nvPr>
        </p:nvSpPr>
        <p:spPr>
          <a:xfrm>
            <a:off x="4376057" y="1590870"/>
            <a:ext cx="4038600" cy="4525963"/>
          </a:xfrm>
        </p:spPr>
        <p:style>
          <a:lnRef idx="2">
            <a:schemeClr val="accent5"/>
          </a:lnRef>
          <a:fillRef idx="1">
            <a:schemeClr val="lt1"/>
          </a:fillRef>
          <a:effectRef idx="0">
            <a:schemeClr val="accent5"/>
          </a:effectRef>
          <a:fontRef idx="minor">
            <a:schemeClr val="dk1"/>
          </a:fontRef>
        </p:style>
        <p:txBody>
          <a:bodyPr/>
          <a:lstStyle/>
          <a:p>
            <a:r>
              <a:rPr lang="en-US" sz="2400" dirty="0"/>
              <a:t>Find writing materials at your table.</a:t>
            </a:r>
          </a:p>
          <a:p>
            <a:r>
              <a:rPr lang="en-US" sz="2400" dirty="0"/>
              <a:t>Each person choose a developmental level card and create a work sample using the descriptor and examples as your guide.</a:t>
            </a:r>
          </a:p>
          <a:p>
            <a:r>
              <a:rPr lang="en-US" sz="2400" dirty="0"/>
              <a:t>When everyone is done, mix up and stack up your samples.</a:t>
            </a:r>
          </a:p>
          <a:p>
            <a:r>
              <a:rPr lang="en-US" sz="2400" dirty="0"/>
              <a:t>You have five minutes!</a:t>
            </a:r>
          </a:p>
        </p:txBody>
      </p:sp>
      <p:pic>
        <p:nvPicPr>
          <p:cNvPr id="6" name="Content Placeholder 5" descr="Screen Shot 2016-05-16 at 12.45.05 PM.pn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0" y="0"/>
            <a:ext cx="3861985" cy="6867332"/>
          </a:xfrm>
          <a:ln>
            <a:solidFill>
              <a:schemeClr val="tx1"/>
            </a:solidFill>
          </a:ln>
        </p:spPr>
      </p:pic>
      <p:sp>
        <p:nvSpPr>
          <p:cNvPr id="2" name="Slide Number Placeholder 1"/>
          <p:cNvSpPr>
            <a:spLocks noGrp="1"/>
          </p:cNvSpPr>
          <p:nvPr>
            <p:ph type="sldNum" sz="quarter" idx="10"/>
          </p:nvPr>
        </p:nvSpPr>
        <p:spPr/>
        <p:txBody>
          <a:bodyPr/>
          <a:lstStyle/>
          <a:p>
            <a:fld id="{AD6F250E-1B13-458B-B382-9D60E87D1349}" type="slidenum">
              <a:rPr lang="en-US" altLang="en-US" smtClean="0"/>
              <a:pPr/>
              <a:t>33</a:t>
            </a:fld>
            <a:endParaRPr lang="en-US" altLang="en-US"/>
          </a:p>
        </p:txBody>
      </p:sp>
      <p:sp>
        <p:nvSpPr>
          <p:cNvPr id="7" name="Rectangle 6"/>
          <p:cNvSpPr>
            <a:spLocks noChangeArrowheads="1"/>
          </p:cNvSpPr>
          <p:nvPr/>
        </p:nvSpPr>
        <p:spPr bwMode="auto">
          <a:xfrm>
            <a:off x="3861985" y="6475733"/>
            <a:ext cx="5282016" cy="369332"/>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4022071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DRDP-K (2015)</a:t>
            </a:r>
            <a:br>
              <a:rPr lang="en-US" dirty="0"/>
            </a:br>
            <a:r>
              <a:rPr lang="en-US" dirty="0"/>
              <a:t>LLD 10 Emergent Writing</a:t>
            </a:r>
          </a:p>
        </p:txBody>
      </p:sp>
      <p:sp>
        <p:nvSpPr>
          <p:cNvPr id="4" name="Content Placeholder 3"/>
          <p:cNvSpPr>
            <a:spLocks noGrp="1"/>
          </p:cNvSpPr>
          <p:nvPr>
            <p:ph idx="1"/>
          </p:nvPr>
        </p:nvSpPr>
        <p:spPr/>
        <p:style>
          <a:lnRef idx="2">
            <a:schemeClr val="accent5"/>
          </a:lnRef>
          <a:fillRef idx="1">
            <a:schemeClr val="lt1"/>
          </a:fillRef>
          <a:effectRef idx="0">
            <a:schemeClr val="accent5"/>
          </a:effectRef>
          <a:fontRef idx="minor">
            <a:schemeClr val="dk1"/>
          </a:fontRef>
        </p:style>
        <p:txBody>
          <a:bodyPr/>
          <a:lstStyle/>
          <a:p>
            <a:r>
              <a:rPr lang="en-US" dirty="0"/>
              <a:t>Move to the table on your right and look at the work samples.</a:t>
            </a:r>
          </a:p>
          <a:p>
            <a:r>
              <a:rPr lang="en-US" dirty="0"/>
              <a:t>Use the descriptor and developmental level cards to recreate the LLD 10 measure page by matching the developmental level and descriptors to the work sample.</a:t>
            </a:r>
          </a:p>
          <a:p>
            <a:r>
              <a:rPr lang="en-US" dirty="0"/>
              <a:t>You have five minutes!</a:t>
            </a:r>
          </a:p>
          <a:p>
            <a:endParaRPr lang="en-US" dirty="0"/>
          </a:p>
        </p:txBody>
      </p:sp>
      <p:sp>
        <p:nvSpPr>
          <p:cNvPr id="2" name="Slide Number Placeholder 1"/>
          <p:cNvSpPr>
            <a:spLocks noGrp="1"/>
          </p:cNvSpPr>
          <p:nvPr>
            <p:ph type="sldNum" sz="quarter" idx="10"/>
          </p:nvPr>
        </p:nvSpPr>
        <p:spPr/>
        <p:txBody>
          <a:bodyPr/>
          <a:lstStyle/>
          <a:p>
            <a:fld id="{7498ADFE-3410-4CC2-8867-BD7B48495ABB}" type="slidenum">
              <a:rPr lang="en-US" altLang="en-US" smtClean="0"/>
              <a:pPr/>
              <a:t>34</a:t>
            </a:fld>
            <a:endParaRPr lang="en-US" altLang="en-US"/>
          </a:p>
        </p:txBody>
      </p:sp>
    </p:spTree>
    <p:extLst>
      <p:ext uri="{BB962C8B-B14F-4D97-AF65-F5344CB8AC3E}">
        <p14:creationId xmlns:p14="http://schemas.microsoft.com/office/powerpoint/2010/main" val="2592846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4"/>
          <p:cNvSpPr>
            <a:spLocks noGrp="1"/>
          </p:cNvSpPr>
          <p:nvPr>
            <p:ph type="title"/>
          </p:nvPr>
        </p:nvSpPr>
        <p:spPr/>
        <p:txBody>
          <a:bodyPr/>
          <a:lstStyle/>
          <a:p>
            <a:r>
              <a:rPr lang="en-US">
                <a:latin typeface="Arial" charset="0"/>
                <a:ea typeface="ＭＳ Ｐゴシック" charset="0"/>
                <a:cs typeface="ＭＳ Ｐゴシック" charset="0"/>
              </a:rPr>
              <a:t>English Learner Reflection</a:t>
            </a:r>
            <a:endParaRPr lang="en-US" dirty="0">
              <a:latin typeface="Arial" charset="0"/>
              <a:ea typeface="ＭＳ Ｐゴシック" charset="0"/>
              <a:cs typeface="ＭＳ Ｐゴシック" charset="0"/>
            </a:endParaRPr>
          </a:p>
        </p:txBody>
      </p:sp>
      <p:sp>
        <p:nvSpPr>
          <p:cNvPr id="3" name="Content Placeholder 2"/>
          <p:cNvSpPr>
            <a:spLocks noGrp="1"/>
          </p:cNvSpPr>
          <p:nvPr>
            <p:ph sz="half" idx="2"/>
          </p:nvPr>
        </p:nvSpPr>
        <p:spPr>
          <a:xfrm>
            <a:off x="598487" y="1692276"/>
            <a:ext cx="7947026" cy="3266122"/>
          </a:xfrm>
          <a:ln w="9525">
            <a:solidFill>
              <a:schemeClr val="tx1"/>
            </a:solidFill>
          </a:ln>
        </p:spPr>
        <p:style>
          <a:lnRef idx="2">
            <a:schemeClr val="accent5"/>
          </a:lnRef>
          <a:fillRef idx="1">
            <a:schemeClr val="lt1"/>
          </a:fillRef>
          <a:effectRef idx="0">
            <a:schemeClr val="accent5"/>
          </a:effectRef>
          <a:fontRef idx="minor">
            <a:schemeClr val="dk1"/>
          </a:fontRef>
        </p:style>
        <p:txBody>
          <a:bodyPr/>
          <a:lstStyle/>
          <a:p>
            <a:r>
              <a:rPr lang="en-US" sz="3000" dirty="0"/>
              <a:t>Look again at the ELD Writing Foundations.</a:t>
            </a:r>
          </a:p>
          <a:p>
            <a:r>
              <a:rPr lang="en-US" sz="3000" dirty="0"/>
              <a:t>As a teacher, what would you want to learn about your children whose home language is something other than English in order to support their writing development?</a:t>
            </a:r>
          </a:p>
          <a:p>
            <a:r>
              <a:rPr lang="en-US" sz="3000" dirty="0"/>
              <a:t>Talk at your table groups.</a:t>
            </a:r>
          </a:p>
        </p:txBody>
      </p:sp>
      <p:sp>
        <p:nvSpPr>
          <p:cNvPr id="2" name="Slide Number Placeholder 1"/>
          <p:cNvSpPr>
            <a:spLocks noGrp="1"/>
          </p:cNvSpPr>
          <p:nvPr>
            <p:ph type="sldNum" sz="quarter" idx="10"/>
          </p:nvPr>
        </p:nvSpPr>
        <p:spPr/>
        <p:txBody>
          <a:bodyPr/>
          <a:lstStyle/>
          <a:p>
            <a:fld id="{AD6F250E-1B13-458B-B382-9D60E87D1349}" type="slidenum">
              <a:rPr lang="en-US" altLang="en-US" smtClean="0"/>
              <a:pPr/>
              <a:t>35</a:t>
            </a:fld>
            <a:endParaRPr lang="en-US" altLang="en-US"/>
          </a:p>
        </p:txBody>
      </p:sp>
    </p:spTree>
    <p:extLst>
      <p:ext uri="{BB962C8B-B14F-4D97-AF65-F5344CB8AC3E}">
        <p14:creationId xmlns:p14="http://schemas.microsoft.com/office/powerpoint/2010/main" val="3373008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Writing</a:t>
            </a:r>
          </a:p>
        </p:txBody>
      </p:sp>
      <p:sp>
        <p:nvSpPr>
          <p:cNvPr id="3" name="Content Placeholder 2"/>
          <p:cNvSpPr>
            <a:spLocks noGrp="1"/>
          </p:cNvSpPr>
          <p:nvPr>
            <p:ph idx="1"/>
          </p:nvPr>
        </p:nvSpPr>
        <p:spPr>
          <a:xfrm>
            <a:off x="457200" y="1600201"/>
            <a:ext cx="8229600" cy="3831336"/>
          </a:xfrm>
          <a:solidFill>
            <a:srgbClr val="FCCC60">
              <a:alpha val="95000"/>
            </a:srgbClr>
          </a:solidFill>
          <a:ln>
            <a:solidFill>
              <a:schemeClr val="tx1"/>
            </a:solidFill>
          </a:ln>
        </p:spPr>
        <p:style>
          <a:lnRef idx="0">
            <a:schemeClr val="accent3"/>
          </a:lnRef>
          <a:fillRef idx="3">
            <a:schemeClr val="accent3"/>
          </a:fillRef>
          <a:effectRef idx="3">
            <a:schemeClr val="accent3"/>
          </a:effectRef>
          <a:fontRef idx="minor">
            <a:schemeClr val="lt1"/>
          </a:fontRef>
        </p:style>
        <p:txBody>
          <a:bodyPr/>
          <a:lstStyle/>
          <a:p>
            <a:pPr marL="238125" indent="0">
              <a:buNone/>
            </a:pPr>
            <a:r>
              <a:rPr lang="en-US" altLang="ko-KR" dirty="0">
                <a:solidFill>
                  <a:srgbClr val="000000"/>
                </a:solidFill>
              </a:rPr>
              <a:t>“Becoming literate in the modern world is indeed an increasingly complex task.  Reading and writing abilities don’t just happen. They are acquired, nurtured and refined through the acts of those who provide appropriate instructional contexts and support.” </a:t>
            </a:r>
            <a:r>
              <a:rPr lang="en-US" altLang="ko-KR" sz="2400" i="1" dirty="0">
                <a:solidFill>
                  <a:srgbClr val="000000"/>
                </a:solidFill>
              </a:rPr>
              <a:t>Strickland, D.S </a:t>
            </a:r>
            <a:r>
              <a:rPr lang="en-US" altLang="ko-KR" sz="2400" i="1" dirty="0"/>
              <a:t>.</a:t>
            </a:r>
            <a:r>
              <a:rPr lang="en-US" altLang="ko-KR" sz="2400" dirty="0"/>
              <a:t> </a:t>
            </a:r>
          </a:p>
          <a:p>
            <a:endParaRPr lang="en-US" dirty="0"/>
          </a:p>
        </p:txBody>
      </p:sp>
      <p:sp>
        <p:nvSpPr>
          <p:cNvPr id="4" name="Slide Number Placeholder 3"/>
          <p:cNvSpPr>
            <a:spLocks noGrp="1"/>
          </p:cNvSpPr>
          <p:nvPr>
            <p:ph type="sldNum" sz="quarter" idx="10"/>
          </p:nvPr>
        </p:nvSpPr>
        <p:spPr/>
        <p:txBody>
          <a:bodyPr/>
          <a:lstStyle/>
          <a:p>
            <a:fld id="{7498ADFE-3410-4CC2-8867-BD7B48495ABB}" type="slidenum">
              <a:rPr lang="en-US" altLang="en-US" smtClean="0"/>
              <a:pPr/>
              <a:t>36</a:t>
            </a:fld>
            <a:endParaRPr lang="en-US" altLang="en-US"/>
          </a:p>
        </p:txBody>
      </p:sp>
    </p:spTree>
    <p:extLst>
      <p:ext uri="{BB962C8B-B14F-4D97-AF65-F5344CB8AC3E}">
        <p14:creationId xmlns:p14="http://schemas.microsoft.com/office/powerpoint/2010/main" val="3353912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5895"/>
          </a:xfrm>
        </p:spPr>
        <p:txBody>
          <a:bodyPr/>
          <a:lstStyle/>
          <a:p>
            <a:r>
              <a:rPr lang="en-US" dirty="0"/>
              <a:t>LLD and ELD Writing </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11049146"/>
              </p:ext>
            </p:extLst>
          </p:nvPr>
        </p:nvGraphicFramePr>
        <p:xfrm>
          <a:off x="274320" y="984159"/>
          <a:ext cx="5029202" cy="5295114"/>
        </p:xfrm>
        <a:graphic>
          <a:graphicData uri="http://schemas.openxmlformats.org/drawingml/2006/table">
            <a:tbl>
              <a:tblPr firstRow="1" bandRow="1">
                <a:tableStyleId>{5C22544A-7EE6-4342-B048-85BDC9FD1C3A}</a:tableStyleId>
              </a:tblPr>
              <a:tblGrid>
                <a:gridCol w="2514601">
                  <a:extLst>
                    <a:ext uri="{9D8B030D-6E8A-4147-A177-3AD203B41FA5}">
                      <a16:colId xmlns:a16="http://schemas.microsoft.com/office/drawing/2014/main" val="20000"/>
                    </a:ext>
                  </a:extLst>
                </a:gridCol>
                <a:gridCol w="2514601">
                  <a:extLst>
                    <a:ext uri="{9D8B030D-6E8A-4147-A177-3AD203B41FA5}">
                      <a16:colId xmlns:a16="http://schemas.microsoft.com/office/drawing/2014/main" val="20001"/>
                    </a:ext>
                  </a:extLst>
                </a:gridCol>
              </a:tblGrid>
              <a:tr h="67077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solidFill>
                            <a:srgbClr val="000000"/>
                          </a:solidFill>
                          <a:ea typeface="ＭＳ Ｐゴシック" pitchFamily="-110" charset="-128"/>
                        </a:rPr>
                        <a:t>48 Months</a:t>
                      </a:r>
                      <a:r>
                        <a:rPr lang="en-US" sz="1800" b="1" baseline="0" dirty="0">
                          <a:solidFill>
                            <a:srgbClr val="000000"/>
                          </a:solidFill>
                          <a:ea typeface="ＭＳ Ｐゴシック" pitchFamily="-110" charset="-128"/>
                        </a:rPr>
                        <a:t> Foundations</a:t>
                      </a:r>
                      <a:endParaRPr lang="en-US" sz="1800" b="1" dirty="0">
                        <a:solidFill>
                          <a:srgbClr val="000000"/>
                        </a:solidFill>
                        <a:ea typeface="ＭＳ Ｐゴシック" pitchFamily="-110" charset="-128"/>
                      </a:endParaRPr>
                    </a:p>
                  </a:txBody>
                  <a:tcPr marL="365760" marT="0">
                    <a:solidFill>
                      <a:srgbClr val="FDD887">
                        <a:alpha val="95000"/>
                      </a:srgbClr>
                    </a:solidFill>
                  </a:tcPr>
                </a:tc>
                <a:tc>
                  <a:txBody>
                    <a:bodyPr/>
                    <a:lstStyle/>
                    <a:p>
                      <a:r>
                        <a:rPr lang="en-US" sz="1800" b="1" dirty="0">
                          <a:solidFill>
                            <a:srgbClr val="000000"/>
                          </a:solidFill>
                          <a:ea typeface="ＭＳ Ｐゴシック" pitchFamily="-110" charset="-128"/>
                        </a:rPr>
                        <a:t>60 Months</a:t>
                      </a:r>
                      <a:r>
                        <a:rPr lang="en-US" sz="1800" b="1" baseline="0" dirty="0">
                          <a:solidFill>
                            <a:srgbClr val="000000"/>
                          </a:solidFill>
                          <a:ea typeface="ＭＳ Ｐゴシック" pitchFamily="-110" charset="-128"/>
                        </a:rPr>
                        <a:t> Foundations</a:t>
                      </a:r>
                      <a:endParaRPr lang="en-US" sz="1800" b="1" dirty="0">
                        <a:solidFill>
                          <a:srgbClr val="000000"/>
                        </a:solidFill>
                        <a:ea typeface="ＭＳ Ｐゴシック" pitchFamily="-110" charset="-128"/>
                      </a:endParaRPr>
                    </a:p>
                  </a:txBody>
                  <a:tcPr marL="365760" marT="0">
                    <a:solidFill>
                      <a:srgbClr val="FDD887">
                        <a:alpha val="95000"/>
                      </a:srgbClr>
                    </a:solidFill>
                  </a:tcPr>
                </a:tc>
                <a:extLst>
                  <a:ext uri="{0D108BD9-81ED-4DB2-BD59-A6C34878D82A}">
                    <a16:rowId xmlns:a16="http://schemas.microsoft.com/office/drawing/2014/main" val="10000"/>
                  </a:ext>
                </a:extLst>
              </a:tr>
              <a:tr h="1827261">
                <a:tc>
                  <a:txBody>
                    <a:bodyPr/>
                    <a:lstStyle/>
                    <a:p>
                      <a:pPr algn="l" eaLnBrk="1" hangingPunct="1">
                        <a:spcBef>
                          <a:spcPts val="0"/>
                        </a:spcBef>
                        <a:buNone/>
                        <a:defRPr/>
                      </a:pPr>
                      <a:r>
                        <a:rPr lang="en-US" sz="1800" dirty="0">
                          <a:ea typeface="ＭＳ Ｐゴシック" pitchFamily="-110" charset="-128"/>
                        </a:rPr>
                        <a:t>1.1 Experiment with grasp and body position using a variety     </a:t>
                      </a:r>
                    </a:p>
                    <a:p>
                      <a:pPr algn="l" eaLnBrk="1" hangingPunct="1">
                        <a:spcBef>
                          <a:spcPts val="0"/>
                        </a:spcBef>
                        <a:buNone/>
                        <a:defRPr/>
                      </a:pPr>
                      <a:r>
                        <a:rPr lang="en-US" sz="1800" dirty="0">
                          <a:ea typeface="ＭＳ Ｐゴシック" pitchFamily="-110" charset="-128"/>
                        </a:rPr>
                        <a:t>of drawing or writing tools</a:t>
                      </a:r>
                    </a:p>
                    <a:p>
                      <a:pPr algn="l"/>
                      <a:endParaRPr lang="en-US" dirty="0"/>
                    </a:p>
                  </a:txBody>
                  <a:tcPr marL="365760" marT="0">
                    <a:solidFill>
                      <a:srgbClr val="FDD887">
                        <a:alpha val="95000"/>
                      </a:srgbClr>
                    </a:solidFill>
                  </a:tcPr>
                </a:tc>
                <a:tc>
                  <a:txBody>
                    <a:bodyPr/>
                    <a:lstStyle/>
                    <a:p>
                      <a:pPr marL="347472" lvl="0" algn="l" eaLnBrk="1" hangingPunct="1">
                        <a:spcBef>
                          <a:spcPts val="0"/>
                        </a:spcBef>
                        <a:buNone/>
                        <a:defRPr/>
                      </a:pPr>
                      <a:r>
                        <a:rPr lang="en-US" sz="1800" dirty="0">
                          <a:ea typeface="ＭＳ Ｐゴシック" pitchFamily="-110" charset="-128"/>
                        </a:rPr>
                        <a:t>1.1 Adjust grasp and body position for increased control in drawing and writing</a:t>
                      </a:r>
                    </a:p>
                    <a:p>
                      <a:pPr algn="l"/>
                      <a:endParaRPr lang="en-US" dirty="0"/>
                    </a:p>
                  </a:txBody>
                  <a:tcPr marL="0" marT="0">
                    <a:solidFill>
                      <a:srgbClr val="FDD887">
                        <a:alpha val="95000"/>
                      </a:srgbClr>
                    </a:solidFill>
                  </a:tcPr>
                </a:tc>
                <a:extLst>
                  <a:ext uri="{0D108BD9-81ED-4DB2-BD59-A6C34878D82A}">
                    <a16:rowId xmlns:a16="http://schemas.microsoft.com/office/drawing/2014/main" val="10001"/>
                  </a:ext>
                </a:extLst>
              </a:tr>
              <a:tr h="15153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ea typeface="ＭＳ Ｐゴシック" pitchFamily="-110" charset="-128"/>
                        </a:rPr>
                        <a:t>1.2 Write using scribbles that are different from pictures</a:t>
                      </a:r>
                    </a:p>
                    <a:p>
                      <a:pPr algn="l"/>
                      <a:endParaRPr lang="en-US" dirty="0"/>
                    </a:p>
                  </a:txBody>
                  <a:tcPr marL="365760" marT="0">
                    <a:solidFill>
                      <a:srgbClr val="FDD887">
                        <a:alpha val="9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ea typeface="ＭＳ Ｐゴシック" pitchFamily="-110" charset="-128"/>
                        </a:rPr>
                        <a:t>1.2 Write letters or letter like shapes to represent words or ideas</a:t>
                      </a:r>
                    </a:p>
                    <a:p>
                      <a:pPr algn="l"/>
                      <a:endParaRPr lang="en-US" dirty="0"/>
                    </a:p>
                  </a:txBody>
                  <a:tcPr marL="365760" marT="0">
                    <a:solidFill>
                      <a:srgbClr val="FDD887">
                        <a:alpha val="95000"/>
                      </a:srgbClr>
                    </a:solidFill>
                  </a:tcPr>
                </a:tc>
                <a:extLst>
                  <a:ext uri="{0D108BD9-81ED-4DB2-BD59-A6C34878D82A}">
                    <a16:rowId xmlns:a16="http://schemas.microsoft.com/office/drawing/2014/main" val="10002"/>
                  </a:ext>
                </a:extLst>
              </a:tr>
              <a:tr h="94711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ea typeface="ＭＳ Ｐゴシック" pitchFamily="-110" charset="-128"/>
                        </a:rPr>
                        <a:t>1.3 Write marks to represent own name</a:t>
                      </a:r>
                    </a:p>
                    <a:p>
                      <a:pPr algn="l"/>
                      <a:endParaRPr lang="en-US" dirty="0"/>
                    </a:p>
                  </a:txBody>
                  <a:tcPr marL="365760" marT="0">
                    <a:solidFill>
                      <a:srgbClr val="FDD887">
                        <a:alpha val="9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ea typeface="ＭＳ Ｐゴシック" pitchFamily="-110" charset="-128"/>
                        </a:rPr>
                        <a:t>1.3 Write first name nearly correct</a:t>
                      </a:r>
                    </a:p>
                    <a:p>
                      <a:pPr algn="l"/>
                      <a:endParaRPr lang="en-US" dirty="0"/>
                    </a:p>
                  </a:txBody>
                  <a:tcPr marL="365760" marT="0">
                    <a:solidFill>
                      <a:srgbClr val="FDD887">
                        <a:alpha val="95000"/>
                      </a:srgbClr>
                    </a:solidFill>
                  </a:tcPr>
                </a:tc>
                <a:extLst>
                  <a:ext uri="{0D108BD9-81ED-4DB2-BD59-A6C34878D82A}">
                    <a16:rowId xmlns:a16="http://schemas.microsoft.com/office/drawing/2014/main" val="10003"/>
                  </a:ext>
                </a:extLst>
              </a:tr>
            </a:tbl>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4074125638"/>
              </p:ext>
            </p:extLst>
          </p:nvPr>
        </p:nvGraphicFramePr>
        <p:xfrm>
          <a:off x="5452533" y="984160"/>
          <a:ext cx="3572933" cy="5295115"/>
        </p:xfrm>
        <a:graphic>
          <a:graphicData uri="http://schemas.openxmlformats.org/drawingml/2006/table">
            <a:tbl>
              <a:tblPr firstRow="1" bandRow="1">
                <a:tableStyleId>{5C22544A-7EE6-4342-B048-85BDC9FD1C3A}</a:tableStyleId>
              </a:tblPr>
              <a:tblGrid>
                <a:gridCol w="3572933">
                  <a:extLst>
                    <a:ext uri="{9D8B030D-6E8A-4147-A177-3AD203B41FA5}">
                      <a16:colId xmlns:a16="http://schemas.microsoft.com/office/drawing/2014/main" val="20000"/>
                    </a:ext>
                  </a:extLst>
                </a:gridCol>
              </a:tblGrid>
              <a:tr h="6912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effectLst/>
                          <a:latin typeface="+mn-lt"/>
                          <a:ea typeface="+mn-ea"/>
                          <a:cs typeface="+mn-cs"/>
                        </a:rPr>
                        <a:t>Beginning, Middle, Later Focus</a:t>
                      </a:r>
                      <a:endParaRPr lang="en-US" b="0" dirty="0">
                        <a:solidFill>
                          <a:schemeClr val="bg1"/>
                        </a:solidFill>
                      </a:endParaRPr>
                    </a:p>
                  </a:txBody>
                  <a:tcPr marL="274320">
                    <a:solidFill>
                      <a:srgbClr val="004FA5">
                        <a:alpha val="85000"/>
                      </a:srgbClr>
                    </a:solidFill>
                  </a:tcPr>
                </a:tc>
                <a:extLst>
                  <a:ext uri="{0D108BD9-81ED-4DB2-BD59-A6C34878D82A}">
                    <a16:rowId xmlns:a16="http://schemas.microsoft.com/office/drawing/2014/main" val="10000"/>
                  </a:ext>
                </a:extLst>
              </a:tr>
              <a:tr h="219801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1" kern="1200" dirty="0">
                          <a:solidFill>
                            <a:schemeClr val="bg1"/>
                          </a:solidFill>
                          <a:effectLst/>
                          <a:latin typeface="+mn-lt"/>
                          <a:ea typeface="+mn-ea"/>
                          <a:cs typeface="+mn-cs"/>
                        </a:rPr>
                        <a:t>Focus: Writing as communication </a:t>
                      </a:r>
                      <a:endParaRPr lang="en-US" dirty="0">
                        <a:solidFill>
                          <a:schemeClr val="bg1"/>
                        </a:solidFill>
                      </a:endParaRPr>
                    </a:p>
                    <a:p>
                      <a:endParaRPr lang="en-US" dirty="0">
                        <a:solidFill>
                          <a:schemeClr val="bg1"/>
                        </a:solidFill>
                      </a:endParaRPr>
                    </a:p>
                  </a:txBody>
                  <a:tcPr marL="274320">
                    <a:solidFill>
                      <a:srgbClr val="004FA5">
                        <a:alpha val="85000"/>
                      </a:srgbClr>
                    </a:solidFill>
                  </a:tcPr>
                </a:tc>
                <a:extLst>
                  <a:ext uri="{0D108BD9-81ED-4DB2-BD59-A6C34878D82A}">
                    <a16:rowId xmlns:a16="http://schemas.microsoft.com/office/drawing/2014/main" val="10001"/>
                  </a:ext>
                </a:extLst>
              </a:tr>
              <a:tr h="1543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1" kern="1200" dirty="0">
                          <a:solidFill>
                            <a:schemeClr val="bg1"/>
                          </a:solidFill>
                          <a:effectLst/>
                          <a:latin typeface="+mn-lt"/>
                          <a:ea typeface="+mn-ea"/>
                          <a:cs typeface="+mn-cs"/>
                        </a:rPr>
                        <a:t>Focus: Writing to represent words or ideas </a:t>
                      </a:r>
                      <a:endParaRPr lang="en-US" dirty="0">
                        <a:solidFill>
                          <a:schemeClr val="bg1"/>
                        </a:solidFill>
                      </a:endParaRPr>
                    </a:p>
                    <a:p>
                      <a:endParaRPr lang="en-US" dirty="0">
                        <a:solidFill>
                          <a:schemeClr val="bg1"/>
                        </a:solidFill>
                      </a:endParaRPr>
                    </a:p>
                  </a:txBody>
                  <a:tcPr marL="274320">
                    <a:solidFill>
                      <a:srgbClr val="004FA5">
                        <a:alpha val="85000"/>
                      </a:srgbClr>
                    </a:solidFill>
                  </a:tcPr>
                </a:tc>
                <a:extLst>
                  <a:ext uri="{0D108BD9-81ED-4DB2-BD59-A6C34878D82A}">
                    <a16:rowId xmlns:a16="http://schemas.microsoft.com/office/drawing/2014/main" val="10002"/>
                  </a:ext>
                </a:extLst>
              </a:tr>
              <a:tr h="8624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1" kern="1200" dirty="0">
                          <a:solidFill>
                            <a:schemeClr val="bg1"/>
                          </a:solidFill>
                          <a:effectLst/>
                          <a:latin typeface="+mn-lt"/>
                          <a:ea typeface="+mn-ea"/>
                          <a:cs typeface="+mn-cs"/>
                        </a:rPr>
                        <a:t>Focus: Writing their name </a:t>
                      </a:r>
                      <a:endParaRPr lang="en-US" dirty="0">
                        <a:solidFill>
                          <a:schemeClr val="bg1"/>
                        </a:solidFill>
                      </a:endParaRPr>
                    </a:p>
                    <a:p>
                      <a:endParaRPr lang="en-US" dirty="0">
                        <a:solidFill>
                          <a:schemeClr val="bg1"/>
                        </a:solidFill>
                      </a:endParaRPr>
                    </a:p>
                  </a:txBody>
                  <a:tcPr marL="274320">
                    <a:solidFill>
                      <a:srgbClr val="004FA5">
                        <a:alpha val="85000"/>
                      </a:srgbClr>
                    </a:solidFill>
                  </a:tcP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10"/>
          </p:nvPr>
        </p:nvSpPr>
        <p:spPr/>
        <p:txBody>
          <a:bodyPr/>
          <a:lstStyle/>
          <a:p>
            <a:fld id="{AD6F250E-1B13-458B-B382-9D60E87D1349}" type="slidenum">
              <a:rPr lang="en-US" altLang="en-US" smtClean="0"/>
              <a:pPr/>
              <a:t>37</a:t>
            </a:fld>
            <a:endParaRPr lang="en-US" altLang="en-US"/>
          </a:p>
        </p:txBody>
      </p:sp>
    </p:spTree>
    <p:extLst>
      <p:ext uri="{BB962C8B-B14F-4D97-AF65-F5344CB8AC3E}">
        <p14:creationId xmlns:p14="http://schemas.microsoft.com/office/powerpoint/2010/main" val="3637694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as a Form of Expression</a:t>
            </a:r>
          </a:p>
        </p:txBody>
      </p:sp>
      <p:sp>
        <p:nvSpPr>
          <p:cNvPr id="3" name="Content Placeholder 2"/>
          <p:cNvSpPr>
            <a:spLocks noGrp="1"/>
          </p:cNvSpPr>
          <p:nvPr>
            <p:ph sz="half" idx="1"/>
          </p:nvPr>
        </p:nvSpPr>
        <p:spPr>
          <a:xfrm>
            <a:off x="457200" y="1417638"/>
            <a:ext cx="4471988" cy="4525963"/>
          </a:xfrm>
        </p:spPr>
        <p:txBody>
          <a:bodyPr/>
          <a:lstStyle/>
          <a:p>
            <a:pPr marL="0" indent="0">
              <a:buNone/>
            </a:pPr>
            <a:r>
              <a:rPr lang="en-US" dirty="0"/>
              <a:t>Students use writing as a form of expression by:</a:t>
            </a:r>
          </a:p>
          <a:p>
            <a:r>
              <a:rPr lang="en-US" dirty="0"/>
              <a:t>Drawing</a:t>
            </a:r>
          </a:p>
          <a:p>
            <a:r>
              <a:rPr lang="en-US" dirty="0"/>
              <a:t>Dictating stories or informational text</a:t>
            </a:r>
          </a:p>
          <a:p>
            <a:r>
              <a:rPr lang="en-US" dirty="0"/>
              <a:t>Composing short stories of opinion texts (may be scribble, drawing, invented spelling, or a combination)</a:t>
            </a:r>
          </a:p>
        </p:txBody>
      </p:sp>
      <p:pic>
        <p:nvPicPr>
          <p:cNvPr id="5" name="Picture 3" descr="photo of preschooler and teacher writing"/>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a:ext>
            </a:extLst>
          </a:blip>
          <a:stretch/>
        </p:blipFill>
        <p:spPr>
          <a:xfrm>
            <a:off x="4929188" y="1508125"/>
            <a:ext cx="3963199" cy="3579664"/>
          </a:xfrm>
          <a:ln w="19050">
            <a:solidFill>
              <a:schemeClr val="tx1"/>
            </a:solidFill>
          </a:ln>
          <a:effectLst/>
        </p:spPr>
      </p:pic>
      <p:sp>
        <p:nvSpPr>
          <p:cNvPr id="4" name="Slide Number Placeholder 3"/>
          <p:cNvSpPr>
            <a:spLocks noGrp="1"/>
          </p:cNvSpPr>
          <p:nvPr>
            <p:ph type="sldNum" sz="quarter" idx="10"/>
          </p:nvPr>
        </p:nvSpPr>
        <p:spPr/>
        <p:txBody>
          <a:bodyPr/>
          <a:lstStyle/>
          <a:p>
            <a:fld id="{AD6F250E-1B13-458B-B382-9D60E87D1349}" type="slidenum">
              <a:rPr lang="en-US" altLang="en-US" smtClean="0"/>
              <a:pPr/>
              <a:t>38</a:t>
            </a:fld>
            <a:endParaRPr lang="en-US" altLang="en-US"/>
          </a:p>
        </p:txBody>
      </p:sp>
    </p:spTree>
    <p:extLst>
      <p:ext uri="{BB962C8B-B14F-4D97-AF65-F5344CB8AC3E}">
        <p14:creationId xmlns:p14="http://schemas.microsoft.com/office/powerpoint/2010/main" val="1144464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lstStyle/>
          <a:p>
            <a:r>
              <a:rPr lang="en-US" dirty="0"/>
              <a:t>Focused Video Viewing</a:t>
            </a:r>
            <a:br>
              <a:rPr lang="en-US" dirty="0"/>
            </a:br>
            <a:r>
              <a:rPr lang="en-US" sz="3600" b="0" dirty="0"/>
              <a:t>Look for meaningful writing opportunities. </a:t>
            </a:r>
          </a:p>
        </p:txBody>
      </p:sp>
      <p:sp>
        <p:nvSpPr>
          <p:cNvPr id="3" name="Content Placeholder 2"/>
          <p:cNvSpPr>
            <a:spLocks noGrp="1"/>
          </p:cNvSpPr>
          <p:nvPr>
            <p:ph idx="1"/>
          </p:nvPr>
        </p:nvSpPr>
        <p:spPr/>
        <p:txBody>
          <a:bodyPr/>
          <a:lstStyle/>
          <a:p>
            <a:endParaRPr lang="en-US"/>
          </a:p>
        </p:txBody>
      </p:sp>
      <p:sp>
        <p:nvSpPr>
          <p:cNvPr id="2" name="Slide Number Placeholder 1"/>
          <p:cNvSpPr>
            <a:spLocks noGrp="1"/>
          </p:cNvSpPr>
          <p:nvPr>
            <p:ph type="sldNum" sz="quarter" idx="10"/>
          </p:nvPr>
        </p:nvSpPr>
        <p:spPr/>
        <p:txBody>
          <a:bodyPr/>
          <a:lstStyle/>
          <a:p>
            <a:fld id="{7498ADFE-3410-4CC2-8867-BD7B48495ABB}" type="slidenum">
              <a:rPr lang="en-US" altLang="en-US" smtClean="0"/>
              <a:pPr/>
              <a:t>39</a:t>
            </a:fld>
            <a:endParaRPr lang="en-US" altLang="en-US"/>
          </a:p>
        </p:txBody>
      </p:sp>
    </p:spTree>
    <p:extLst>
      <p:ext uri="{BB962C8B-B14F-4D97-AF65-F5344CB8AC3E}">
        <p14:creationId xmlns:p14="http://schemas.microsoft.com/office/powerpoint/2010/main" val="4199329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200" y="0"/>
            <a:ext cx="8229600" cy="1295400"/>
          </a:xfrm>
        </p:spPr>
        <p:txBody>
          <a:bodyPr/>
          <a:lstStyle/>
          <a:p>
            <a:r>
              <a:rPr lang="en-US" altLang="en-US" dirty="0"/>
              <a:t>During this session we will:</a:t>
            </a:r>
          </a:p>
        </p:txBody>
      </p:sp>
      <p:sp>
        <p:nvSpPr>
          <p:cNvPr id="41986" name="Content Placeholder 2"/>
          <p:cNvSpPr>
            <a:spLocks noGrp="1"/>
          </p:cNvSpPr>
          <p:nvPr>
            <p:ph sz="half" idx="1"/>
          </p:nvPr>
        </p:nvSpPr>
        <p:spPr>
          <a:xfrm>
            <a:off x="410546" y="1041400"/>
            <a:ext cx="8276254" cy="5816600"/>
          </a:xfrm>
        </p:spPr>
        <p:txBody>
          <a:bodyPr/>
          <a:lstStyle/>
          <a:p>
            <a:pPr>
              <a:spcAft>
                <a:spcPts val="600"/>
              </a:spcAft>
            </a:pPr>
            <a:r>
              <a:rPr lang="en-US" altLang="en-US" sz="2400" dirty="0"/>
              <a:t>Practice using the foundations and framework of the Language and Literacy (LLD) and English-Language Development (ELD) domains. </a:t>
            </a:r>
          </a:p>
          <a:p>
            <a:pPr>
              <a:spcAft>
                <a:spcPts val="600"/>
              </a:spcAft>
            </a:pPr>
            <a:r>
              <a:rPr lang="en-US" altLang="en-US" sz="2400" dirty="0"/>
              <a:t>Intentionally plan and develop culturally and linguistically responsive routines, environments, interactions, and strategies to support all children.</a:t>
            </a:r>
          </a:p>
          <a:p>
            <a:pPr>
              <a:spcAft>
                <a:spcPts val="600"/>
              </a:spcAft>
            </a:pPr>
            <a:r>
              <a:rPr lang="en-US" altLang="en-US" sz="2400" dirty="0"/>
              <a:t>Observe, read, and discuss the developmental continuum for the Writing strand from the Language and Literacy domain (LLD) and the English-Language Development (ELD) domain.</a:t>
            </a:r>
          </a:p>
          <a:p>
            <a:pPr>
              <a:spcAft>
                <a:spcPts val="600"/>
              </a:spcAft>
            </a:pPr>
            <a:r>
              <a:rPr lang="en-US" altLang="en-US" sz="2400" dirty="0"/>
              <a:t>Use resources such as the Alignment Document and the DRDP-K (2015) to understand the developmental continuum of writing.</a:t>
            </a:r>
          </a:p>
          <a:p>
            <a:pPr>
              <a:spcAft>
                <a:spcPts val="600"/>
              </a:spcAft>
              <a:buFont typeface="Arial" panose="020B0604020202020204" pitchFamily="34" charset="0"/>
              <a:buNone/>
            </a:pPr>
            <a:endParaRPr lang="en-US" altLang="en-US" sz="2400" dirty="0"/>
          </a:p>
        </p:txBody>
      </p:sp>
      <p:sp>
        <p:nvSpPr>
          <p:cNvPr id="2" name="Slide Number Placeholder 1"/>
          <p:cNvSpPr>
            <a:spLocks noGrp="1"/>
          </p:cNvSpPr>
          <p:nvPr>
            <p:ph type="sldNum" sz="quarter" idx="10"/>
          </p:nvPr>
        </p:nvSpPr>
        <p:spPr/>
        <p:txBody>
          <a:bodyPr/>
          <a:lstStyle/>
          <a:p>
            <a:fld id="{AD6F250E-1B13-458B-B382-9D60E87D1349}" type="slidenum">
              <a:rPr lang="en-US" altLang="en-US" smtClean="0"/>
              <a:pPr/>
              <a:t>4</a:t>
            </a:fld>
            <a:endParaRPr lang="en-US" altLang="en-US"/>
          </a:p>
        </p:txBody>
      </p:sp>
    </p:spTree>
    <p:extLst>
      <p:ext uri="{BB962C8B-B14F-4D97-AF65-F5344CB8AC3E}">
        <p14:creationId xmlns:p14="http://schemas.microsoft.com/office/powerpoint/2010/main" val="1656743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lstStyle/>
          <a:p>
            <a:r>
              <a:rPr lang="en-US" dirty="0"/>
              <a:t>Focused Video Viewing</a:t>
            </a:r>
            <a:br>
              <a:rPr lang="en-US" dirty="0"/>
            </a:br>
            <a:r>
              <a:rPr lang="en-US" sz="3600" b="0" dirty="0"/>
              <a:t>Look for meaningful writing opportunities.</a:t>
            </a:r>
            <a:endParaRPr lang="en-US" dirty="0"/>
          </a:p>
        </p:txBody>
      </p:sp>
      <p:sp>
        <p:nvSpPr>
          <p:cNvPr id="3" name="Content Placeholder 2"/>
          <p:cNvSpPr>
            <a:spLocks noGrp="1"/>
          </p:cNvSpPr>
          <p:nvPr>
            <p:ph idx="1"/>
          </p:nvPr>
        </p:nvSpPr>
        <p:spPr>
          <a:xfrm>
            <a:off x="457200" y="1930400"/>
            <a:ext cx="8229600" cy="4195763"/>
          </a:xfrm>
        </p:spPr>
        <p:txBody>
          <a:bodyPr/>
          <a:lstStyle/>
          <a:p>
            <a:endParaRPr lang="en-US" dirty="0"/>
          </a:p>
        </p:txBody>
      </p:sp>
      <p:sp>
        <p:nvSpPr>
          <p:cNvPr id="2" name="Slide Number Placeholder 1"/>
          <p:cNvSpPr>
            <a:spLocks noGrp="1"/>
          </p:cNvSpPr>
          <p:nvPr>
            <p:ph type="sldNum" sz="quarter" idx="10"/>
          </p:nvPr>
        </p:nvSpPr>
        <p:spPr/>
        <p:txBody>
          <a:bodyPr/>
          <a:lstStyle/>
          <a:p>
            <a:fld id="{7498ADFE-3410-4CC2-8867-BD7B48495ABB}" type="slidenum">
              <a:rPr lang="en-US" altLang="en-US" smtClean="0"/>
              <a:pPr/>
              <a:t>40</a:t>
            </a:fld>
            <a:endParaRPr lang="en-US" altLang="en-US"/>
          </a:p>
        </p:txBody>
      </p:sp>
    </p:spTree>
    <p:extLst>
      <p:ext uri="{BB962C8B-B14F-4D97-AF65-F5344CB8AC3E}">
        <p14:creationId xmlns:p14="http://schemas.microsoft.com/office/powerpoint/2010/main" val="1478838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Reflection</a:t>
            </a:r>
          </a:p>
        </p:txBody>
      </p:sp>
      <p:sp>
        <p:nvSpPr>
          <p:cNvPr id="7" name="Content Placeholder 6"/>
          <p:cNvSpPr>
            <a:spLocks noGrp="1"/>
          </p:cNvSpPr>
          <p:nvPr>
            <p:ph idx="1"/>
          </p:nvPr>
        </p:nvSpPr>
        <p:spPr>
          <a:xfrm>
            <a:off x="153865" y="1410110"/>
            <a:ext cx="8836269" cy="4506900"/>
          </a:xfrm>
        </p:spPr>
        <p:style>
          <a:lnRef idx="2">
            <a:schemeClr val="dk1"/>
          </a:lnRef>
          <a:fillRef idx="1">
            <a:schemeClr val="lt1"/>
          </a:fillRef>
          <a:effectRef idx="0">
            <a:schemeClr val="dk1"/>
          </a:effectRef>
          <a:fontRef idx="minor">
            <a:schemeClr val="dk1"/>
          </a:fontRef>
        </p:style>
        <p:txBody>
          <a:bodyPr/>
          <a:lstStyle/>
          <a:p>
            <a:pPr marL="0" indent="0">
              <a:spcAft>
                <a:spcPts val="1200"/>
              </a:spcAft>
              <a:buNone/>
            </a:pPr>
            <a:r>
              <a:rPr lang="en-US" sz="3000" dirty="0"/>
              <a:t>Compare notes with your table groups and discuss:</a:t>
            </a:r>
          </a:p>
          <a:p>
            <a:pPr marL="581025">
              <a:spcAft>
                <a:spcPts val="1200"/>
              </a:spcAft>
            </a:pPr>
            <a:r>
              <a:rPr lang="en-US" sz="2800" dirty="0"/>
              <a:t>What opportunities for meaningful writing did you observe?</a:t>
            </a:r>
          </a:p>
          <a:p>
            <a:pPr marL="581025">
              <a:spcAft>
                <a:spcPts val="1200"/>
              </a:spcAft>
            </a:pPr>
            <a:r>
              <a:rPr lang="en-US" sz="2800" dirty="0"/>
              <a:t>What was similar in the LLD and ELD videos?</a:t>
            </a:r>
          </a:p>
          <a:p>
            <a:pPr marL="581025">
              <a:spcAft>
                <a:spcPts val="1200"/>
              </a:spcAft>
            </a:pPr>
            <a:r>
              <a:rPr lang="en-US" sz="2800" dirty="0"/>
              <a:t>What was different in the LLD and ELD videos?</a:t>
            </a:r>
          </a:p>
          <a:p>
            <a:pPr marL="581025">
              <a:spcAft>
                <a:spcPts val="1200"/>
              </a:spcAft>
            </a:pPr>
            <a:r>
              <a:rPr lang="en-US" sz="2800" dirty="0"/>
              <a:t>What possible writing adaptations did you observe?</a:t>
            </a:r>
          </a:p>
        </p:txBody>
      </p:sp>
      <p:sp>
        <p:nvSpPr>
          <p:cNvPr id="2" name="Slide Number Placeholder 1"/>
          <p:cNvSpPr>
            <a:spLocks noGrp="1"/>
          </p:cNvSpPr>
          <p:nvPr>
            <p:ph type="sldNum" sz="quarter" idx="10"/>
          </p:nvPr>
        </p:nvSpPr>
        <p:spPr/>
        <p:txBody>
          <a:bodyPr/>
          <a:lstStyle/>
          <a:p>
            <a:fld id="{7498ADFE-3410-4CC2-8867-BD7B48495ABB}" type="slidenum">
              <a:rPr lang="en-US" altLang="en-US" smtClean="0"/>
              <a:pPr/>
              <a:t>41</a:t>
            </a:fld>
            <a:endParaRPr lang="en-US" altLang="en-US"/>
          </a:p>
        </p:txBody>
      </p:sp>
    </p:spTree>
    <p:extLst>
      <p:ext uri="{BB962C8B-B14F-4D97-AF65-F5344CB8AC3E}">
        <p14:creationId xmlns:p14="http://schemas.microsoft.com/office/powerpoint/2010/main" val="1924987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3"/>
          </p:nvPr>
        </p:nvPicPr>
        <p:blipFill rotWithShape="1">
          <a:blip r:embed="rId3" cstate="print">
            <a:extLst>
              <a:ext uri="{28A0092B-C50C-407E-A947-70E740481C1C}">
                <a14:useLocalDpi xmlns:a14="http://schemas.microsoft.com/office/drawing/2010/main"/>
              </a:ext>
            </a:extLst>
          </a:blip>
          <a:srcRect t="-1220" r="-337" b="-107"/>
          <a:stretch/>
        </p:blipFill>
        <p:spPr>
          <a:xfrm>
            <a:off x="4445669" y="1764321"/>
            <a:ext cx="4126581" cy="3856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sz="quarter"/>
          </p:nvPr>
        </p:nvSpPr>
        <p:spPr>
          <a:xfrm>
            <a:off x="-2" y="-2"/>
            <a:ext cx="9144002" cy="1764321"/>
          </a:xfrm>
        </p:spPr>
        <p:txBody>
          <a:bodyPr/>
          <a:lstStyle/>
          <a:p>
            <a:r>
              <a:rPr lang="en-US" sz="4400" dirty="0">
                <a:solidFill>
                  <a:srgbClr val="000000"/>
                </a:solidFill>
              </a:rPr>
              <a:t>The Importance of </a:t>
            </a:r>
            <a:br>
              <a:rPr lang="en-US" sz="4400" dirty="0">
                <a:solidFill>
                  <a:srgbClr val="000000"/>
                </a:solidFill>
              </a:rPr>
            </a:br>
            <a:r>
              <a:rPr lang="en-US" sz="4400" dirty="0">
                <a:solidFill>
                  <a:srgbClr val="000000"/>
                </a:solidFill>
              </a:rPr>
              <a:t>Sensorimotor Skills</a:t>
            </a:r>
          </a:p>
        </p:txBody>
      </p:sp>
      <p:pic>
        <p:nvPicPr>
          <p:cNvPr id="4" name="Content Placeholder 3"/>
          <p:cNvPicPr>
            <a:picLocks noGrp="1" noChangeAspect="1"/>
          </p:cNvPicPr>
          <p:nvPr>
            <p:ph sz="quarter" idx="1"/>
          </p:nvPr>
        </p:nvPicPr>
        <p:blipFill rotWithShape="1">
          <a:blip r:embed="rId4" cstate="print">
            <a:extLst>
              <a:ext uri="{28A0092B-C50C-407E-A947-70E740481C1C}">
                <a14:useLocalDpi xmlns:a14="http://schemas.microsoft.com/office/drawing/2010/main"/>
              </a:ext>
            </a:extLst>
          </a:blip>
          <a:srcRect r="-436"/>
          <a:stretch/>
        </p:blipFill>
        <p:spPr>
          <a:xfrm>
            <a:off x="437662" y="1764320"/>
            <a:ext cx="3519782" cy="3856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0"/>
          </p:nvPr>
        </p:nvSpPr>
        <p:spPr/>
        <p:txBody>
          <a:bodyPr/>
          <a:lstStyle/>
          <a:p>
            <a:fld id="{B938D053-BAB9-49CA-BFC7-038CA3FE16DD}" type="slidenum">
              <a:rPr lang="en-US" altLang="en-US" smtClean="0"/>
              <a:pPr/>
              <a:t>42</a:t>
            </a:fld>
            <a:endParaRPr lang="en-US" altLang="en-US"/>
          </a:p>
        </p:txBody>
      </p:sp>
    </p:spTree>
    <p:extLst>
      <p:ext uri="{BB962C8B-B14F-4D97-AF65-F5344CB8AC3E}">
        <p14:creationId xmlns:p14="http://schemas.microsoft.com/office/powerpoint/2010/main" val="2699893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90846" y="26377"/>
            <a:ext cx="3253154" cy="2277208"/>
          </a:xfrm>
        </p:spPr>
        <p:txBody>
          <a:bodyPr/>
          <a:lstStyle/>
          <a:p>
            <a:r>
              <a:rPr lang="en-US" dirty="0"/>
              <a:t>Let’s have some fun!</a:t>
            </a:r>
            <a:br>
              <a:rPr lang="en-US" dirty="0"/>
            </a:br>
            <a:r>
              <a:rPr lang="en-US" dirty="0"/>
              <a:t>(Part 1)</a:t>
            </a:r>
          </a:p>
        </p:txBody>
      </p:sp>
      <p:sp>
        <p:nvSpPr>
          <p:cNvPr id="4" name="Content Placeholder 3"/>
          <p:cNvSpPr>
            <a:spLocks noGrp="1"/>
          </p:cNvSpPr>
          <p:nvPr>
            <p:ph sz="half" idx="1"/>
          </p:nvPr>
        </p:nvSpPr>
        <p:spPr>
          <a:xfrm>
            <a:off x="6049107" y="2180492"/>
            <a:ext cx="2936631" cy="4525963"/>
          </a:xfrm>
        </p:spPr>
        <p:style>
          <a:lnRef idx="2">
            <a:schemeClr val="dk1"/>
          </a:lnRef>
          <a:fillRef idx="1">
            <a:schemeClr val="lt1"/>
          </a:fillRef>
          <a:effectRef idx="0">
            <a:schemeClr val="dk1"/>
          </a:effectRef>
          <a:fontRef idx="minor">
            <a:schemeClr val="dk1"/>
          </a:fontRef>
        </p:style>
        <p:txBody>
          <a:bodyPr/>
          <a:lstStyle/>
          <a:p>
            <a:r>
              <a:rPr lang="en-US" dirty="0"/>
              <a:t>Choose and play with materials from your table.</a:t>
            </a:r>
          </a:p>
          <a:p>
            <a:r>
              <a:rPr lang="en-US" dirty="0"/>
              <a:t>While playing, notice the knowledge, behaviors, and skills you use.</a:t>
            </a:r>
          </a:p>
        </p:txBody>
      </p:sp>
      <p:pic>
        <p:nvPicPr>
          <p:cNvPr id="6" name="Content Placeholder 5"/>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tretch/>
        </p:blipFill>
        <p:spPr>
          <a:xfrm>
            <a:off x="0" y="0"/>
            <a:ext cx="5890846" cy="6858000"/>
          </a:xfrm>
          <a:ln>
            <a:solidFill>
              <a:schemeClr val="dk1"/>
            </a:solidFill>
          </a:ln>
        </p:spPr>
      </p:pic>
      <p:sp>
        <p:nvSpPr>
          <p:cNvPr id="2" name="Slide Number Placeholder 1"/>
          <p:cNvSpPr>
            <a:spLocks noGrp="1"/>
          </p:cNvSpPr>
          <p:nvPr>
            <p:ph type="sldNum" sz="quarter" idx="10"/>
          </p:nvPr>
        </p:nvSpPr>
        <p:spPr/>
        <p:txBody>
          <a:bodyPr/>
          <a:lstStyle/>
          <a:p>
            <a:fld id="{AD6F250E-1B13-458B-B382-9D60E87D1349}" type="slidenum">
              <a:rPr lang="en-US" altLang="en-US" smtClean="0"/>
              <a:pPr/>
              <a:t>43</a:t>
            </a:fld>
            <a:endParaRPr lang="en-US" altLang="en-US"/>
          </a:p>
        </p:txBody>
      </p:sp>
      <p:sp>
        <p:nvSpPr>
          <p:cNvPr id="7" name="Rectangle 6"/>
          <p:cNvSpPr>
            <a:spLocks noChangeArrowheads="1"/>
          </p:cNvSpPr>
          <p:nvPr/>
        </p:nvSpPr>
        <p:spPr bwMode="auto">
          <a:xfrm>
            <a:off x="-1" y="6494775"/>
            <a:ext cx="5771535" cy="3693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©2016 California Department of Education with the WestEd Center for Child &amp; Family Studies, </a:t>
            </a:r>
          </a:p>
          <a:p>
            <a:pPr algn="ctr" eaLnBrk="0" hangingPunct="0">
              <a:defRPr/>
            </a:pPr>
            <a:r>
              <a:rPr lang="en-US" sz="900" dirty="0">
                <a:solidFill>
                  <a:schemeClr val="bg1"/>
                </a:solidFill>
                <a:latin typeface="Arial" pitchFamily="-83" charset="0"/>
                <a:ea typeface="Times New Roman" pitchFamily="-83" charset="0"/>
                <a:cs typeface="Times New Roman" pitchFamily="-83" charset="0"/>
              </a:rPr>
              <a:t>California Preschool Instructional Network.  (06/2016) </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673425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417638"/>
          </a:xfrm>
        </p:spPr>
        <p:txBody>
          <a:bodyPr/>
          <a:lstStyle/>
          <a:p>
            <a:r>
              <a:rPr lang="en-US" dirty="0"/>
              <a:t>Let’s have some fun!</a:t>
            </a:r>
            <a:br>
              <a:rPr lang="en-US" dirty="0"/>
            </a:br>
            <a:r>
              <a:rPr lang="en-US" sz="3200" dirty="0"/>
              <a:t>(Part 2)</a:t>
            </a:r>
          </a:p>
        </p:txBody>
      </p:sp>
      <p:sp>
        <p:nvSpPr>
          <p:cNvPr id="4" name="Content Placeholder 3"/>
          <p:cNvSpPr>
            <a:spLocks noGrp="1"/>
          </p:cNvSpPr>
          <p:nvPr>
            <p:ph idx="1"/>
          </p:nvPr>
        </p:nvSpPr>
        <p:spPr>
          <a:xfrm>
            <a:off x="457200" y="1912938"/>
            <a:ext cx="8229600" cy="3865562"/>
          </a:xfrm>
        </p:spPr>
        <p:style>
          <a:lnRef idx="2">
            <a:schemeClr val="dk1"/>
          </a:lnRef>
          <a:fillRef idx="1">
            <a:schemeClr val="lt1"/>
          </a:fillRef>
          <a:effectRef idx="0">
            <a:schemeClr val="dk1"/>
          </a:effectRef>
          <a:fontRef idx="minor">
            <a:schemeClr val="dk1"/>
          </a:fontRef>
        </p:style>
        <p:txBody>
          <a:bodyPr/>
          <a:lstStyle/>
          <a:p>
            <a:pPr marL="514350" indent="-514350">
              <a:buFont typeface="+mj-lt"/>
              <a:buAutoNum type="arabicPeriod"/>
            </a:pPr>
            <a:r>
              <a:rPr lang="en-US" sz="2600" dirty="0"/>
              <a:t>Locate </a:t>
            </a:r>
            <a:r>
              <a:rPr lang="en-US" sz="2800" dirty="0">
                <a:solidFill>
                  <a:schemeClr val="tx1"/>
                </a:solidFill>
                <a:latin typeface="Arial" pitchFamily="34" charset="0"/>
                <a:ea typeface="ＭＳ Ｐゴシック" pitchFamily="34" charset="-128"/>
                <a:cs typeface="Arial" pitchFamily="34" charset="0"/>
              </a:rPr>
              <a:t>Handout 7: Let’s have some fun with the physical development foundations! </a:t>
            </a:r>
          </a:p>
          <a:p>
            <a:pPr marL="514350" indent="-514350">
              <a:buFont typeface="+mj-lt"/>
              <a:buAutoNum type="arabicPeriod"/>
            </a:pPr>
            <a:r>
              <a:rPr lang="en-US" sz="2600" dirty="0"/>
              <a:t>Reflect on your play experience and complete the first section of the handout.</a:t>
            </a:r>
          </a:p>
          <a:p>
            <a:pPr marL="514350" indent="-514350">
              <a:buFont typeface="+mj-lt"/>
              <a:buAutoNum type="arabicPeriod"/>
            </a:pPr>
            <a:r>
              <a:rPr lang="en-US" sz="2600" dirty="0"/>
              <a:t>Locate and read Handout 8: Supporting Children with Disabilities.</a:t>
            </a:r>
          </a:p>
          <a:p>
            <a:pPr marL="514350" indent="-514350">
              <a:buFont typeface="+mj-lt"/>
              <a:buAutoNum type="arabicPeriod"/>
            </a:pPr>
            <a:r>
              <a:rPr lang="en-US" sz="2600" dirty="0"/>
              <a:t>Discuss with group then complete the second section of Handout 7.</a:t>
            </a:r>
          </a:p>
          <a:p>
            <a:endParaRPr lang="en-US" sz="2600" dirty="0"/>
          </a:p>
        </p:txBody>
      </p:sp>
      <p:sp>
        <p:nvSpPr>
          <p:cNvPr id="2" name="Slide Number Placeholder 1"/>
          <p:cNvSpPr>
            <a:spLocks noGrp="1"/>
          </p:cNvSpPr>
          <p:nvPr>
            <p:ph type="sldNum" sz="quarter" idx="10"/>
          </p:nvPr>
        </p:nvSpPr>
        <p:spPr/>
        <p:txBody>
          <a:bodyPr/>
          <a:lstStyle/>
          <a:p>
            <a:fld id="{7498ADFE-3410-4CC2-8867-BD7B48495ABB}" type="slidenum">
              <a:rPr lang="en-US" altLang="en-US" smtClean="0"/>
              <a:pPr/>
              <a:t>44</a:t>
            </a:fld>
            <a:endParaRPr lang="en-US" altLang="en-US"/>
          </a:p>
        </p:txBody>
      </p:sp>
    </p:spTree>
    <p:extLst>
      <p:ext uri="{BB962C8B-B14F-4D97-AF65-F5344CB8AC3E}">
        <p14:creationId xmlns:p14="http://schemas.microsoft.com/office/powerpoint/2010/main" val="3749944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58368"/>
          </a:xfrm>
          <a:noFill/>
        </p:spPr>
        <p:txBody>
          <a:bodyPr/>
          <a:lstStyle/>
          <a:p>
            <a:r>
              <a:rPr lang="en-US" sz="3600" dirty="0"/>
              <a:t>ELD Writing Strategies</a:t>
            </a:r>
          </a:p>
        </p:txBody>
      </p:sp>
      <p:sp>
        <p:nvSpPr>
          <p:cNvPr id="3" name="Content Placeholder 2"/>
          <p:cNvSpPr>
            <a:spLocks noGrp="1"/>
          </p:cNvSpPr>
          <p:nvPr>
            <p:ph sz="half" idx="1"/>
          </p:nvPr>
        </p:nvSpPr>
        <p:spPr>
          <a:solidFill>
            <a:srgbClr val="FFFA98"/>
          </a:solidFill>
        </p:spPr>
        <p:txBody>
          <a:bodyPr/>
          <a:lstStyle/>
          <a:p>
            <a:pPr marL="109538" indent="0">
              <a:buNone/>
            </a:pPr>
            <a:r>
              <a:rPr lang="en-US" b="1" dirty="0">
                <a:solidFill>
                  <a:srgbClr val="000000"/>
                </a:solidFill>
              </a:rPr>
              <a:t>“Encourage children to write in the art interest area” </a:t>
            </a:r>
            <a:r>
              <a:rPr lang="en-US" sz="1800" dirty="0">
                <a:solidFill>
                  <a:srgbClr val="000000"/>
                </a:solidFill>
              </a:rPr>
              <a:t>(PCF 2010, 163).</a:t>
            </a:r>
          </a:p>
          <a:p>
            <a:pPr marL="0" indent="0" algn="r">
              <a:buNone/>
            </a:pPr>
            <a:endParaRPr lang="en-US" dirty="0">
              <a:solidFill>
                <a:schemeClr val="bg1"/>
              </a:solidFill>
            </a:endParaRP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rot="5400000">
            <a:off x="1475235" y="-816862"/>
            <a:ext cx="6193534" cy="9143999"/>
          </a:xfrm>
          <a:ln>
            <a:solidFill>
              <a:schemeClr val="dk1"/>
            </a:solidFill>
          </a:ln>
        </p:spPr>
      </p:pic>
      <p:sp>
        <p:nvSpPr>
          <p:cNvPr id="4" name="Slide Number Placeholder 3"/>
          <p:cNvSpPr>
            <a:spLocks noGrp="1"/>
          </p:cNvSpPr>
          <p:nvPr>
            <p:ph type="sldNum" sz="quarter" idx="10"/>
          </p:nvPr>
        </p:nvSpPr>
        <p:spPr/>
        <p:txBody>
          <a:bodyPr/>
          <a:lstStyle/>
          <a:p>
            <a:fld id="{AD6F250E-1B13-458B-B382-9D60E87D1349}" type="slidenum">
              <a:rPr lang="en-US" altLang="en-US" smtClean="0"/>
              <a:pPr/>
              <a:t>45</a:t>
            </a:fld>
            <a:endParaRPr lang="en-US" altLang="en-US"/>
          </a:p>
        </p:txBody>
      </p:sp>
      <p:sp>
        <p:nvSpPr>
          <p:cNvPr id="7" name="Rectangle 6"/>
          <p:cNvSpPr>
            <a:spLocks noChangeArrowheads="1"/>
          </p:cNvSpPr>
          <p:nvPr/>
        </p:nvSpPr>
        <p:spPr bwMode="auto">
          <a:xfrm>
            <a:off x="2" y="6623867"/>
            <a:ext cx="9143999"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685213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4" y="400050"/>
            <a:ext cx="8466667" cy="1143000"/>
          </a:xfrm>
        </p:spPr>
        <p:txBody>
          <a:bodyPr/>
          <a:lstStyle/>
          <a:p>
            <a:r>
              <a:rPr lang="en-US" dirty="0"/>
              <a:t>Using the Framework for Support</a:t>
            </a:r>
          </a:p>
        </p:txBody>
      </p:sp>
      <p:sp>
        <p:nvSpPr>
          <p:cNvPr id="3" name="Content Placeholder 2"/>
          <p:cNvSpPr>
            <a:spLocks noGrp="1"/>
          </p:cNvSpPr>
          <p:nvPr>
            <p:ph idx="1"/>
          </p:nvPr>
        </p:nvSpPr>
        <p:spPr>
          <a:xfrm>
            <a:off x="498764" y="1417638"/>
            <a:ext cx="8425101" cy="4525963"/>
          </a:xfrm>
        </p:spPr>
        <p:txBody>
          <a:bodyPr/>
          <a:lstStyle/>
          <a:p>
            <a:pPr marL="514350" indent="-514350">
              <a:buNone/>
            </a:pPr>
            <a:endParaRPr lang="en-US" sz="2800" dirty="0"/>
          </a:p>
          <a:p>
            <a:pPr marL="514350" indent="-514350">
              <a:buNone/>
            </a:pPr>
            <a:r>
              <a:rPr lang="en-US" sz="2800" dirty="0"/>
              <a:t>Table 1–Guiding Principles LLD pp.100-103</a:t>
            </a:r>
          </a:p>
          <a:p>
            <a:pPr marL="514350" indent="-514350">
              <a:buNone/>
            </a:pPr>
            <a:r>
              <a:rPr lang="en-US" sz="2800" dirty="0"/>
              <a:t>Table 2–Environment &amp; Materials LLD pp.104-108</a:t>
            </a:r>
          </a:p>
          <a:p>
            <a:pPr marL="514350" indent="-514350">
              <a:buNone/>
            </a:pPr>
            <a:r>
              <a:rPr lang="en-US" sz="2800" dirty="0"/>
              <a:t>Table 3–Interactions &amp; Strategies LLD pp.162-166</a:t>
            </a:r>
          </a:p>
          <a:p>
            <a:pPr marL="514350" indent="-514350">
              <a:buNone/>
            </a:pPr>
            <a:r>
              <a:rPr lang="en-US" sz="2800" dirty="0"/>
              <a:t>Table 4–Environment &amp; Materials ELD pp.182-183</a:t>
            </a:r>
          </a:p>
          <a:p>
            <a:pPr marL="514350" indent="-514350">
              <a:buNone/>
            </a:pPr>
            <a:r>
              <a:rPr lang="en-US" sz="2800" dirty="0"/>
              <a:t>Table 5–Interactions &amp;  Strategies ELD pp. 220-221</a:t>
            </a:r>
          </a:p>
          <a:p>
            <a:pPr>
              <a:buNone/>
            </a:pPr>
            <a:endParaRPr lang="en-US" dirty="0"/>
          </a:p>
        </p:txBody>
      </p:sp>
      <p:sp>
        <p:nvSpPr>
          <p:cNvPr id="4" name="Slide Number Placeholder 3"/>
          <p:cNvSpPr>
            <a:spLocks noGrp="1"/>
          </p:cNvSpPr>
          <p:nvPr>
            <p:ph type="sldNum" sz="quarter" idx="10"/>
          </p:nvPr>
        </p:nvSpPr>
        <p:spPr/>
        <p:txBody>
          <a:bodyPr/>
          <a:lstStyle/>
          <a:p>
            <a:fld id="{7498ADFE-3410-4CC2-8867-BD7B48495ABB}" type="slidenum">
              <a:rPr lang="en-US" altLang="en-US" smtClean="0"/>
              <a:pPr/>
              <a:t>46</a:t>
            </a:fld>
            <a:endParaRPr lang="en-US" altLang="en-US"/>
          </a:p>
        </p:txBody>
      </p:sp>
    </p:spTree>
    <p:extLst>
      <p:ext uri="{BB962C8B-B14F-4D97-AF65-F5344CB8AC3E}">
        <p14:creationId xmlns:p14="http://schemas.microsoft.com/office/powerpoint/2010/main" val="2240410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97900" cy="1143000"/>
          </a:xfrm>
        </p:spPr>
        <p:txBody>
          <a:bodyPr/>
          <a:lstStyle/>
          <a:p>
            <a:r>
              <a:rPr lang="en-US" sz="3600" dirty="0"/>
              <a:t>Using the Framework for Support</a:t>
            </a:r>
          </a:p>
        </p:txBody>
      </p:sp>
      <p:sp>
        <p:nvSpPr>
          <p:cNvPr id="3" name="Content Placeholder 2"/>
          <p:cNvSpPr>
            <a:spLocks noGrp="1"/>
          </p:cNvSpPr>
          <p:nvPr>
            <p:ph sz="half" idx="1"/>
          </p:nvPr>
        </p:nvSpPr>
        <p:spPr>
          <a:xfrm>
            <a:off x="784860" y="993058"/>
            <a:ext cx="8041640" cy="1860756"/>
          </a:xfrm>
        </p:spPr>
        <p:txBody>
          <a:bodyPr/>
          <a:lstStyle/>
          <a:p>
            <a:pPr>
              <a:spcAft>
                <a:spcPts val="1200"/>
              </a:spcAft>
            </a:pPr>
            <a:r>
              <a:rPr lang="en-US" dirty="0"/>
              <a:t>As you read, jot down ideas on </a:t>
            </a:r>
            <a:r>
              <a:rPr lang="en-US" dirty="0">
                <a:latin typeface="Arial" pitchFamily="34" charset="0"/>
                <a:cs typeface="Arial" pitchFamily="34" charset="0"/>
              </a:rPr>
              <a:t>Handout 9: Planned Learning Opportunities Writing Web</a:t>
            </a:r>
            <a:r>
              <a:rPr lang="en-US" dirty="0"/>
              <a:t>.</a:t>
            </a:r>
          </a:p>
          <a:p>
            <a:r>
              <a:rPr lang="en-US" dirty="0"/>
              <a:t>You have 10 minutes.</a:t>
            </a:r>
          </a:p>
          <a:p>
            <a:pPr>
              <a:buNone/>
            </a:pPr>
            <a:endParaRPr lang="en-US" dirty="0"/>
          </a:p>
          <a:p>
            <a:pPr>
              <a:buNone/>
            </a:pPr>
            <a:endParaRPr lang="en-US" dirty="0"/>
          </a:p>
          <a:p>
            <a:pPr>
              <a:buNone/>
            </a:pPr>
            <a:endParaRPr lang="en-US" dirty="0"/>
          </a:p>
        </p:txBody>
      </p:sp>
      <p:sp>
        <p:nvSpPr>
          <p:cNvPr id="4" name="Slide Number Placeholder 3"/>
          <p:cNvSpPr>
            <a:spLocks noGrp="1"/>
          </p:cNvSpPr>
          <p:nvPr>
            <p:ph type="sldNum" sz="quarter" idx="10"/>
          </p:nvPr>
        </p:nvSpPr>
        <p:spPr/>
        <p:txBody>
          <a:bodyPr/>
          <a:lstStyle/>
          <a:p>
            <a:fld id="{AD6F250E-1B13-458B-B382-9D60E87D1349}" type="slidenum">
              <a:rPr lang="en-US" altLang="en-US" smtClean="0"/>
              <a:pPr/>
              <a:t>47</a:t>
            </a:fld>
            <a:endParaRPr lang="en-US" altLang="en-US"/>
          </a:p>
        </p:txBody>
      </p:sp>
      <p:pic>
        <p:nvPicPr>
          <p:cNvPr id="6" name="Content Placeholder 5"/>
          <p:cNvPicPr>
            <a:picLocks noGrp="1" noChangeAspect="1"/>
          </p:cNvPicPr>
          <p:nvPr>
            <p:ph sz="half" idx="2"/>
          </p:nvPr>
        </p:nvPicPr>
        <p:blipFill>
          <a:blip r:embed="rId3"/>
          <a:stretch>
            <a:fillRect/>
          </a:stretch>
        </p:blipFill>
        <p:spPr>
          <a:xfrm>
            <a:off x="1423399" y="2831691"/>
            <a:ext cx="6297202" cy="3629138"/>
          </a:xfrm>
          <a:prstGeom prst="rect">
            <a:avLst/>
          </a:prstGeom>
          <a:ln>
            <a:solidFill>
              <a:schemeClr val="dk1"/>
            </a:solidFill>
          </a:ln>
        </p:spPr>
      </p:pic>
    </p:spTree>
    <p:extLst>
      <p:ext uri="{BB962C8B-B14F-4D97-AF65-F5344CB8AC3E}">
        <p14:creationId xmlns:p14="http://schemas.microsoft.com/office/powerpoint/2010/main" val="344130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20" y="0"/>
            <a:ext cx="8229600" cy="990599"/>
          </a:xfrm>
        </p:spPr>
        <p:txBody>
          <a:bodyPr/>
          <a:lstStyle/>
          <a:p>
            <a:r>
              <a:rPr lang="en-US" sz="4000" dirty="0">
                <a:latin typeface="Arial" pitchFamily="34" charset="0"/>
                <a:cs typeface="Arial" pitchFamily="34" charset="0"/>
              </a:rPr>
              <a:t>Building on Existing Strengths</a:t>
            </a:r>
            <a:endParaRPr lang="en-US" sz="4000"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tretch/>
        </p:blipFill>
        <p:spPr>
          <a:xfrm>
            <a:off x="277819" y="990599"/>
            <a:ext cx="4186026" cy="5581368"/>
          </a:xfrm>
          <a:ln>
            <a:solidFill>
              <a:schemeClr val="dk1"/>
            </a:solidFill>
          </a:ln>
        </p:spPr>
      </p:pic>
      <p:pic>
        <p:nvPicPr>
          <p:cNvPr id="8" name="Content Placeholder 7"/>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tretch/>
        </p:blipFill>
        <p:spPr>
          <a:xfrm>
            <a:off x="4729374" y="990599"/>
            <a:ext cx="4186026" cy="5581368"/>
          </a:xfrm>
          <a:ln>
            <a:solidFill>
              <a:schemeClr val="dk1"/>
            </a:solidFill>
          </a:ln>
        </p:spPr>
      </p:pic>
      <p:sp>
        <p:nvSpPr>
          <p:cNvPr id="3" name="Slide Number Placeholder 2"/>
          <p:cNvSpPr>
            <a:spLocks noGrp="1"/>
          </p:cNvSpPr>
          <p:nvPr>
            <p:ph type="sldNum" sz="quarter" idx="10"/>
          </p:nvPr>
        </p:nvSpPr>
        <p:spPr/>
        <p:txBody>
          <a:bodyPr/>
          <a:lstStyle/>
          <a:p>
            <a:fld id="{AD6F250E-1B13-458B-B382-9D60E87D1349}" type="slidenum">
              <a:rPr lang="en-US" altLang="en-US" smtClean="0"/>
              <a:pPr/>
              <a:t>48</a:t>
            </a:fld>
            <a:endParaRPr lang="en-US" altLang="en-US"/>
          </a:p>
        </p:txBody>
      </p:sp>
      <p:sp>
        <p:nvSpPr>
          <p:cNvPr id="9" name="Rectangle 8"/>
          <p:cNvSpPr>
            <a:spLocks noChangeArrowheads="1"/>
          </p:cNvSpPr>
          <p:nvPr/>
        </p:nvSpPr>
        <p:spPr bwMode="auto">
          <a:xfrm>
            <a:off x="-1" y="6627168"/>
            <a:ext cx="9144001"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553779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lstStyle/>
          <a:p>
            <a:r>
              <a:rPr lang="en-US" sz="3600" dirty="0">
                <a:solidFill>
                  <a:srgbClr val="000000"/>
                </a:solidFill>
              </a:rPr>
              <a:t>Strategies to Support Writing in English-Language Development</a:t>
            </a:r>
          </a:p>
        </p:txBody>
      </p:sp>
      <p:sp>
        <p:nvSpPr>
          <p:cNvPr id="3" name="Content Placeholder 2"/>
          <p:cNvSpPr>
            <a:spLocks noGrp="1"/>
          </p:cNvSpPr>
          <p:nvPr>
            <p:ph sz="half" idx="1"/>
          </p:nvPr>
        </p:nvSpPr>
        <p:spPr>
          <a:xfrm>
            <a:off x="457200" y="1600200"/>
            <a:ext cx="4038600" cy="4767896"/>
          </a:xfrm>
        </p:spPr>
        <p:txBody>
          <a:bodyPr/>
          <a:lstStyle/>
          <a:p>
            <a:r>
              <a:rPr lang="en-US" sz="3200" dirty="0">
                <a:solidFill>
                  <a:srgbClr val="000000"/>
                </a:solidFill>
              </a:rPr>
              <a:t>Focus writing activities on literature. </a:t>
            </a:r>
          </a:p>
          <a:p>
            <a:r>
              <a:rPr lang="en-US" sz="3200" dirty="0">
                <a:solidFill>
                  <a:srgbClr val="000000"/>
                </a:solidFill>
              </a:rPr>
              <a:t>Have children dictate their own short stories and use home language.</a:t>
            </a:r>
          </a:p>
          <a:p>
            <a:pPr marL="0" indent="0">
              <a:buNone/>
            </a:pPr>
            <a:r>
              <a:rPr lang="en-US" sz="3200" dirty="0">
                <a:solidFill>
                  <a:srgbClr val="000000"/>
                </a:solidFill>
              </a:rPr>
              <a:t>   </a:t>
            </a:r>
            <a:r>
              <a:rPr lang="en-US" sz="1800" dirty="0">
                <a:solidFill>
                  <a:srgbClr val="000000"/>
                </a:solidFill>
              </a:rPr>
              <a:t>(PCF 2010, 221)</a:t>
            </a:r>
          </a:p>
          <a:p>
            <a:endParaRPr lang="en-US" sz="2400" dirty="0"/>
          </a:p>
        </p:txBody>
      </p:sp>
      <p:pic>
        <p:nvPicPr>
          <p:cNvPr id="6" name="Content Placeholder 4" descr="Screen Shot 2016-05-16 at 1.46.54 PM.pn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tretch/>
        </p:blipFill>
        <p:spPr>
          <a:xfrm>
            <a:off x="4656221" y="1609881"/>
            <a:ext cx="4247147" cy="4758215"/>
          </a:xfrm>
          <a:ln>
            <a:solidFill>
              <a:schemeClr val="dk1"/>
            </a:solidFill>
          </a:ln>
        </p:spPr>
      </p:pic>
      <p:sp>
        <p:nvSpPr>
          <p:cNvPr id="4" name="Slide Number Placeholder 3"/>
          <p:cNvSpPr>
            <a:spLocks noGrp="1"/>
          </p:cNvSpPr>
          <p:nvPr>
            <p:ph type="sldNum" sz="quarter" idx="10"/>
          </p:nvPr>
        </p:nvSpPr>
        <p:spPr/>
        <p:txBody>
          <a:bodyPr/>
          <a:lstStyle/>
          <a:p>
            <a:fld id="{AD6F250E-1B13-458B-B382-9D60E87D1349}" type="slidenum">
              <a:rPr lang="en-US" altLang="en-US" smtClean="0"/>
              <a:pPr/>
              <a:t>49</a:t>
            </a:fld>
            <a:endParaRPr lang="en-US" altLang="en-US"/>
          </a:p>
        </p:txBody>
      </p:sp>
    </p:spTree>
    <p:extLst>
      <p:ext uri="{BB962C8B-B14F-4D97-AF65-F5344CB8AC3E}">
        <p14:creationId xmlns:p14="http://schemas.microsoft.com/office/powerpoint/2010/main" val="855746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Definition</a:t>
            </a:r>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66501" y="-49876"/>
            <a:ext cx="9210502" cy="6907876"/>
          </a:xfrm>
        </p:spPr>
      </p:pic>
      <p:sp>
        <p:nvSpPr>
          <p:cNvPr id="3" name="Content Placeholder 2"/>
          <p:cNvSpPr>
            <a:spLocks noGrp="1"/>
          </p:cNvSpPr>
          <p:nvPr>
            <p:ph sz="half" idx="1"/>
          </p:nvPr>
        </p:nvSpPr>
        <p:spPr>
          <a:xfrm>
            <a:off x="5170516" y="4191000"/>
            <a:ext cx="3973484" cy="2641600"/>
          </a:xfrm>
          <a:solidFill>
            <a:schemeClr val="accent3">
              <a:lumMod val="20000"/>
              <a:lumOff val="80000"/>
              <a:alpha val="39000"/>
            </a:schemeClr>
          </a:solidFill>
        </p:spPr>
        <p:txBody>
          <a:bodyPr/>
          <a:lstStyle/>
          <a:p>
            <a:pPr marL="0" indent="0">
              <a:buNone/>
            </a:pPr>
            <a:r>
              <a:rPr lang="en-US" dirty="0"/>
              <a:t>“[For all children], writing is a process of active discovery about a language’s symbol system as visually represented” </a:t>
            </a:r>
            <a:r>
              <a:rPr lang="en-US" sz="1600" dirty="0"/>
              <a:t>(PCF 2010, 219).</a:t>
            </a:r>
          </a:p>
        </p:txBody>
      </p:sp>
      <p:sp>
        <p:nvSpPr>
          <p:cNvPr id="4" name="Slide Number Placeholder 3"/>
          <p:cNvSpPr>
            <a:spLocks noGrp="1"/>
          </p:cNvSpPr>
          <p:nvPr>
            <p:ph type="sldNum" sz="quarter" idx="10"/>
          </p:nvPr>
        </p:nvSpPr>
        <p:spPr/>
        <p:txBody>
          <a:bodyPr/>
          <a:lstStyle/>
          <a:p>
            <a:fld id="{AD6F250E-1B13-458B-B382-9D60E87D1349}" type="slidenum">
              <a:rPr lang="en-US" altLang="en-US" smtClean="0"/>
              <a:pPr/>
              <a:t>5</a:t>
            </a:fld>
            <a:endParaRPr lang="en-US" altLang="en-US"/>
          </a:p>
        </p:txBody>
      </p:sp>
    </p:spTree>
    <p:extLst>
      <p:ext uri="{BB962C8B-B14F-4D97-AF65-F5344CB8AC3E}">
        <p14:creationId xmlns:p14="http://schemas.microsoft.com/office/powerpoint/2010/main" val="3521012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Ways to Support Writing</a:t>
            </a:r>
          </a:p>
        </p:txBody>
      </p:sp>
      <p:sp>
        <p:nvSpPr>
          <p:cNvPr id="3" name="Content Placeholder 2"/>
          <p:cNvSpPr>
            <a:spLocks noGrp="1"/>
          </p:cNvSpPr>
          <p:nvPr>
            <p:ph sz="half" idx="1"/>
          </p:nvPr>
        </p:nvSpPr>
        <p:spPr>
          <a:xfrm>
            <a:off x="1013178" y="1049868"/>
            <a:ext cx="7117644" cy="1649571"/>
          </a:xfrm>
        </p:spPr>
        <p:txBody>
          <a:bodyPr/>
          <a:lstStyle/>
          <a:p>
            <a:pPr marL="228600" indent="-228600">
              <a:spcBef>
                <a:spcPts val="0"/>
              </a:spcBef>
              <a:spcAft>
                <a:spcPts val="1200"/>
              </a:spcAft>
            </a:pPr>
            <a:r>
              <a:rPr lang="en-US" dirty="0"/>
              <a:t>Record your individual web of ideas on the chart paper web with your table group.</a:t>
            </a:r>
          </a:p>
          <a:p>
            <a:pPr marL="228600" indent="-228600"/>
            <a:r>
              <a:rPr lang="en-US" dirty="0"/>
              <a:t>You have 10 minutes!</a:t>
            </a:r>
          </a:p>
        </p:txBody>
      </p:sp>
      <p:sp>
        <p:nvSpPr>
          <p:cNvPr id="4" name="Slide Number Placeholder 3"/>
          <p:cNvSpPr>
            <a:spLocks noGrp="1"/>
          </p:cNvSpPr>
          <p:nvPr>
            <p:ph type="sldNum" sz="quarter" idx="10"/>
          </p:nvPr>
        </p:nvSpPr>
        <p:spPr/>
        <p:txBody>
          <a:bodyPr/>
          <a:lstStyle/>
          <a:p>
            <a:fld id="{AD6F250E-1B13-458B-B382-9D60E87D1349}" type="slidenum">
              <a:rPr lang="en-US" altLang="en-US" smtClean="0"/>
              <a:pPr/>
              <a:t>50</a:t>
            </a:fld>
            <a:endParaRPr lang="en-US" altLang="en-US"/>
          </a:p>
        </p:txBody>
      </p:sp>
      <p:pic>
        <p:nvPicPr>
          <p:cNvPr id="7" name="Content Placeholder 5"/>
          <p:cNvPicPr>
            <a:picLocks noGrp="1" noChangeAspect="1"/>
          </p:cNvPicPr>
          <p:nvPr>
            <p:ph sz="half" idx="2"/>
          </p:nvPr>
        </p:nvPicPr>
        <p:blipFill>
          <a:blip r:embed="rId3"/>
          <a:stretch>
            <a:fillRect/>
          </a:stretch>
        </p:blipFill>
        <p:spPr>
          <a:xfrm>
            <a:off x="1488062" y="2801038"/>
            <a:ext cx="6167876" cy="3554606"/>
          </a:xfrm>
          <a:prstGeom prst="rect">
            <a:avLst/>
          </a:prstGeom>
          <a:ln>
            <a:solidFill>
              <a:schemeClr val="dk1"/>
            </a:solidFill>
          </a:ln>
        </p:spPr>
      </p:pic>
    </p:spTree>
    <p:extLst>
      <p:ext uri="{BB962C8B-B14F-4D97-AF65-F5344CB8AC3E}">
        <p14:creationId xmlns:p14="http://schemas.microsoft.com/office/powerpoint/2010/main" val="4035791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80161"/>
          </a:xfrm>
        </p:spPr>
        <p:txBody>
          <a:bodyPr/>
          <a:lstStyle/>
          <a:p>
            <a:r>
              <a:rPr lang="en-US" dirty="0"/>
              <a:t>Consider Families</a:t>
            </a:r>
            <a:r>
              <a:rPr lang="en-US" sz="3200" dirty="0"/>
              <a:t> </a:t>
            </a:r>
            <a:r>
              <a:rPr lang="en-US" dirty="0"/>
              <a:t>in the </a:t>
            </a:r>
            <a:br>
              <a:rPr lang="en-US" dirty="0"/>
            </a:br>
            <a:r>
              <a:rPr lang="en-US" dirty="0"/>
              <a:t>Writing Environment</a:t>
            </a:r>
            <a:endParaRPr lang="en-US" sz="3600" b="0" dirty="0"/>
          </a:p>
        </p:txBody>
      </p:sp>
      <p:sp>
        <p:nvSpPr>
          <p:cNvPr id="3" name="Content Placeholder 2"/>
          <p:cNvSpPr>
            <a:spLocks noGrp="1"/>
          </p:cNvSpPr>
          <p:nvPr>
            <p:ph sz="half" idx="1"/>
          </p:nvPr>
        </p:nvSpPr>
        <p:spPr>
          <a:xfrm>
            <a:off x="465640" y="1442719"/>
            <a:ext cx="3996632" cy="4846003"/>
          </a:xfrm>
        </p:spPr>
        <p:style>
          <a:lnRef idx="2">
            <a:schemeClr val="dk1"/>
          </a:lnRef>
          <a:fillRef idx="1">
            <a:schemeClr val="lt1"/>
          </a:fillRef>
          <a:effectRef idx="0">
            <a:schemeClr val="dk1"/>
          </a:effectRef>
          <a:fontRef idx="minor">
            <a:schemeClr val="dk1"/>
          </a:fontRef>
        </p:style>
        <p:txBody>
          <a:bodyPr/>
          <a:lstStyle/>
          <a:p>
            <a:pPr marL="111125" indent="0">
              <a:spcBef>
                <a:spcPct val="30000"/>
              </a:spcBef>
              <a:buNone/>
              <a:defRPr/>
            </a:pPr>
            <a:r>
              <a:rPr lang="en-US" sz="3200" dirty="0">
                <a:solidFill>
                  <a:schemeClr val="tx1"/>
                </a:solidFill>
                <a:latin typeface="Arial" charset="0"/>
                <a:ea typeface="MS PGothic" charset="0"/>
              </a:rPr>
              <a:t>“Reading development in English is supported when teachers include literacy activities that are found in children’s homes and communities”</a:t>
            </a:r>
          </a:p>
          <a:p>
            <a:pPr marL="111125" indent="0">
              <a:spcBef>
                <a:spcPct val="30000"/>
              </a:spcBef>
              <a:buNone/>
              <a:defRPr/>
            </a:pPr>
            <a:r>
              <a:rPr lang="en-US" sz="1800" dirty="0"/>
              <a:t>(DLL Overview Papers 2013, </a:t>
            </a:r>
            <a:r>
              <a:rPr lang="en-US" sz="1800" dirty="0">
                <a:solidFill>
                  <a:schemeClr val="tx1"/>
                </a:solidFill>
              </a:rPr>
              <a:t>94).</a:t>
            </a:r>
            <a:endParaRPr lang="en-US" altLang="en-US" sz="1800" dirty="0">
              <a:solidFill>
                <a:schemeClr val="tx1"/>
              </a:solidFill>
            </a:endParaRPr>
          </a:p>
        </p:txBody>
      </p:sp>
      <p:sp>
        <p:nvSpPr>
          <p:cNvPr id="4" name="Content Placeholder 3"/>
          <p:cNvSpPr>
            <a:spLocks noGrp="1"/>
          </p:cNvSpPr>
          <p:nvPr>
            <p:ph sz="half" idx="2"/>
          </p:nvPr>
        </p:nvSpPr>
        <p:spPr>
          <a:xfrm>
            <a:off x="4648200" y="1442720"/>
            <a:ext cx="4038600" cy="4846002"/>
          </a:xfrm>
        </p:spPr>
        <p:txBody>
          <a:bodyPr/>
          <a:lstStyle/>
          <a:p>
            <a:r>
              <a:rPr lang="en-US" dirty="0"/>
              <a:t>What types of materials do your students have to write with at home?</a:t>
            </a:r>
          </a:p>
          <a:p>
            <a:r>
              <a:rPr lang="en-US" dirty="0"/>
              <a:t>How can you use this information in designing meaningful writing experiences?</a:t>
            </a:r>
          </a:p>
          <a:p>
            <a:r>
              <a:rPr lang="en-US" dirty="0"/>
              <a:t>How can you share this with families?</a:t>
            </a:r>
          </a:p>
        </p:txBody>
      </p:sp>
      <p:sp>
        <p:nvSpPr>
          <p:cNvPr id="5" name="Slide Number Placeholder 4"/>
          <p:cNvSpPr>
            <a:spLocks noGrp="1"/>
          </p:cNvSpPr>
          <p:nvPr>
            <p:ph type="sldNum" sz="quarter" idx="10"/>
          </p:nvPr>
        </p:nvSpPr>
        <p:spPr/>
        <p:txBody>
          <a:bodyPr/>
          <a:lstStyle/>
          <a:p>
            <a:fld id="{AD6F250E-1B13-458B-B382-9D60E87D1349}" type="slidenum">
              <a:rPr lang="en-US" altLang="en-US" smtClean="0"/>
              <a:pPr/>
              <a:t>51</a:t>
            </a:fld>
            <a:endParaRPr lang="en-US" altLang="en-US" dirty="0"/>
          </a:p>
        </p:txBody>
      </p:sp>
    </p:spTree>
    <p:extLst>
      <p:ext uri="{BB962C8B-B14F-4D97-AF65-F5344CB8AC3E}">
        <p14:creationId xmlns:p14="http://schemas.microsoft.com/office/powerpoint/2010/main" val="3309376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Writing Suitcase</a:t>
            </a:r>
          </a:p>
        </p:txBody>
      </p:sp>
      <p:sp>
        <p:nvSpPr>
          <p:cNvPr id="3" name="Content Placeholder 2"/>
          <p:cNvSpPr>
            <a:spLocks noGrp="1"/>
          </p:cNvSpPr>
          <p:nvPr>
            <p:ph sz="quarter" idx="1"/>
          </p:nvPr>
        </p:nvSpPr>
        <p:spPr>
          <a:xfrm>
            <a:off x="457200" y="1462088"/>
            <a:ext cx="3999089" cy="4648200"/>
          </a:xfrm>
        </p:spPr>
        <p:txBody>
          <a:bodyPr/>
          <a:lstStyle/>
          <a:p>
            <a:pPr marL="0" indent="0">
              <a:buNone/>
            </a:pPr>
            <a:r>
              <a:rPr lang="en-US" dirty="0">
                <a:latin typeface="Arial" pitchFamily="34" charset="0"/>
                <a:cs typeface="Arial" pitchFamily="34" charset="0"/>
              </a:rPr>
              <a:t>A writing suitcase helps to, “Encourage families to model writing” </a:t>
            </a:r>
            <a:r>
              <a:rPr lang="en-US" sz="1800" dirty="0">
                <a:latin typeface="Arial" pitchFamily="34" charset="0"/>
                <a:cs typeface="Arial" pitchFamily="34" charset="0"/>
              </a:rPr>
              <a:t>PCF 2010, 164</a:t>
            </a:r>
            <a:r>
              <a:rPr lang="en-US" dirty="0">
                <a:latin typeface="Arial" pitchFamily="34" charset="0"/>
                <a:cs typeface="Arial" pitchFamily="34" charset="0"/>
              </a:rPr>
              <a:t>.</a:t>
            </a:r>
          </a:p>
          <a:p>
            <a:endParaRPr lang="en-US" dirty="0"/>
          </a:p>
        </p:txBody>
      </p:sp>
      <p:pic>
        <p:nvPicPr>
          <p:cNvPr id="8" name="Content Placeholder 7"/>
          <p:cNvPicPr>
            <a:picLocks noGrp="1" noChangeAspect="1"/>
          </p:cNvPicPr>
          <p:nvPr>
            <p:ph sz="quarter" idx="2"/>
          </p:nvPr>
        </p:nvPicPr>
        <p:blipFill>
          <a:blip r:embed="rId3" cstate="print">
            <a:extLst>
              <a:ext uri="{28A0092B-C50C-407E-A947-70E740481C1C}">
                <a14:useLocalDpi xmlns:a14="http://schemas.microsoft.com/office/drawing/2010/main"/>
              </a:ext>
            </a:extLst>
          </a:blip>
          <a:srcRect/>
          <a:stretch>
            <a:fillRect/>
          </a:stretch>
        </p:blipFill>
        <p:spPr>
          <a:ln>
            <a:solidFill>
              <a:schemeClr val="tx1"/>
            </a:solidFill>
          </a:ln>
        </p:spPr>
      </p:pic>
      <p:pic>
        <p:nvPicPr>
          <p:cNvPr id="9" name="Content Placeholder 8"/>
          <p:cNvPicPr>
            <a:picLocks noGrp="1" noChangeAspect="1"/>
          </p:cNvPicPr>
          <p:nvPr>
            <p:ph sz="quarter" idx="3"/>
          </p:nvPr>
        </p:nvPicPr>
        <p:blipFill rotWithShape="1">
          <a:blip r:embed="rId4" cstate="print">
            <a:extLst>
              <a:ext uri="{28A0092B-C50C-407E-A947-70E740481C1C}">
                <a14:useLocalDpi xmlns:a14="http://schemas.microsoft.com/office/drawing/2010/main"/>
              </a:ext>
            </a:extLst>
          </a:blip>
          <a:srcRect/>
          <a:stretch/>
        </p:blipFill>
        <p:spPr>
          <a:xfrm>
            <a:off x="4648200" y="3890305"/>
            <a:ext cx="2587203" cy="1663828"/>
          </a:xfrm>
          <a:ln>
            <a:solidFill>
              <a:schemeClr val="tx1"/>
            </a:solidFill>
          </a:ln>
        </p:spPr>
      </p:pic>
      <p:pic>
        <p:nvPicPr>
          <p:cNvPr id="10" name="Content Placeholder 9"/>
          <p:cNvPicPr>
            <a:picLocks noGrp="1" noChangeAspect="1"/>
          </p:cNvPicPr>
          <p:nvPr>
            <p:ph sz="quarter" idx="4"/>
          </p:nvPr>
        </p:nvPicPr>
        <p:blipFill rotWithShape="1">
          <a:blip r:embed="rId5" cstate="print">
            <a:extLst>
              <a:ext uri="{28A0092B-C50C-407E-A947-70E740481C1C}">
                <a14:useLocalDpi xmlns:a14="http://schemas.microsoft.com/office/drawing/2010/main"/>
              </a:ext>
            </a:extLst>
          </a:blip>
          <a:srcRect/>
          <a:stretch/>
        </p:blipFill>
        <p:spPr>
          <a:xfrm>
            <a:off x="7420019" y="3890306"/>
            <a:ext cx="1266782" cy="1663828"/>
          </a:xfrm>
          <a:ln>
            <a:solidFill>
              <a:schemeClr val="tx1"/>
            </a:solidFill>
          </a:ln>
        </p:spPr>
      </p:pic>
      <p:sp>
        <p:nvSpPr>
          <p:cNvPr id="7" name="Slide Number Placeholder 4"/>
          <p:cNvSpPr txBox="1">
            <a:spLocks/>
          </p:cNvSpPr>
          <p:nvPr/>
        </p:nvSpPr>
        <p:spPr>
          <a:xfrm>
            <a:off x="8686800" y="0"/>
            <a:ext cx="4572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altLang="en-US" sz="1200" dirty="0"/>
              <a:t>52</a:t>
            </a:r>
          </a:p>
        </p:txBody>
      </p:sp>
      <p:sp>
        <p:nvSpPr>
          <p:cNvPr id="4" name="Slide Number Placeholder 3"/>
          <p:cNvSpPr>
            <a:spLocks noGrp="1"/>
          </p:cNvSpPr>
          <p:nvPr>
            <p:ph type="sldNum" sz="quarter" idx="10"/>
          </p:nvPr>
        </p:nvSpPr>
        <p:spPr/>
        <p:txBody>
          <a:bodyPr/>
          <a:lstStyle/>
          <a:p>
            <a:fld id="{B938D053-BAB9-49CA-BFC7-038CA3FE16DD}" type="slidenum">
              <a:rPr lang="en-US" altLang="en-US" smtClean="0"/>
              <a:pPr/>
              <a:t>52</a:t>
            </a:fld>
            <a:endParaRPr lang="en-US" altLang="en-US"/>
          </a:p>
        </p:txBody>
      </p:sp>
    </p:spTree>
    <p:extLst>
      <p:ext uri="{BB962C8B-B14F-4D97-AF65-F5344CB8AC3E}">
        <p14:creationId xmlns:p14="http://schemas.microsoft.com/office/powerpoint/2010/main" val="1268376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456701"/>
          </a:xfrm>
        </p:spPr>
        <p:txBody>
          <a:bodyPr/>
          <a:lstStyle/>
          <a:p>
            <a:r>
              <a:rPr lang="en-US" sz="3600" dirty="0"/>
              <a:t>How do you partner with families?</a:t>
            </a:r>
          </a:p>
        </p:txBody>
      </p:sp>
      <p:sp>
        <p:nvSpPr>
          <p:cNvPr id="3" name="Content Placeholder 2"/>
          <p:cNvSpPr>
            <a:spLocks noGrp="1"/>
          </p:cNvSpPr>
          <p:nvPr>
            <p:ph sz="half" idx="1"/>
          </p:nvPr>
        </p:nvSpPr>
        <p:spPr>
          <a:xfrm>
            <a:off x="5406390" y="1451928"/>
            <a:ext cx="3463290" cy="4525963"/>
          </a:xfrm>
        </p:spPr>
        <p:txBody>
          <a:bodyPr/>
          <a:lstStyle/>
          <a:p>
            <a:pPr marL="0" indent="0">
              <a:buNone/>
            </a:pPr>
            <a:r>
              <a:rPr lang="en-US" sz="3000" dirty="0"/>
              <a:t>Jot down one idea on an index card and place it on the sticky wall.</a:t>
            </a: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57199" y="1456701"/>
            <a:ext cx="4654249" cy="4521190"/>
          </a:xfrm>
          <a:ln>
            <a:solidFill>
              <a:schemeClr val="tx1"/>
            </a:solidFill>
          </a:ln>
        </p:spPr>
      </p:pic>
      <p:sp>
        <p:nvSpPr>
          <p:cNvPr id="4" name="Slide Number Placeholder 3"/>
          <p:cNvSpPr>
            <a:spLocks noGrp="1"/>
          </p:cNvSpPr>
          <p:nvPr>
            <p:ph type="sldNum" sz="quarter" idx="10"/>
          </p:nvPr>
        </p:nvSpPr>
        <p:spPr/>
        <p:txBody>
          <a:bodyPr/>
          <a:lstStyle/>
          <a:p>
            <a:fld id="{AD6F250E-1B13-458B-B382-9D60E87D1349}" type="slidenum">
              <a:rPr lang="en-US" altLang="en-US" smtClean="0"/>
              <a:pPr/>
              <a:t>53</a:t>
            </a:fld>
            <a:endParaRPr lang="en-US" altLang="en-US"/>
          </a:p>
        </p:txBody>
      </p:sp>
    </p:spTree>
    <p:extLst>
      <p:ext uri="{BB962C8B-B14F-4D97-AF65-F5344CB8AC3E}">
        <p14:creationId xmlns:p14="http://schemas.microsoft.com/office/powerpoint/2010/main" val="4081896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248588" cy="1402082"/>
          </a:xfrm>
        </p:spPr>
        <p:txBody>
          <a:bodyPr/>
          <a:lstStyle/>
          <a:p>
            <a:r>
              <a:rPr lang="en-US" sz="3600" dirty="0"/>
              <a:t>Read and Reflect:</a:t>
            </a:r>
            <a:br>
              <a:rPr lang="en-US" sz="3600" dirty="0"/>
            </a:br>
            <a:r>
              <a:rPr lang="en-US" sz="3600" dirty="0"/>
              <a:t>Bringing It All Together </a:t>
            </a:r>
            <a:r>
              <a:rPr lang="en-US" sz="3200" dirty="0"/>
              <a:t>(Part 1)</a:t>
            </a:r>
          </a:p>
        </p:txBody>
      </p:sp>
      <p:sp>
        <p:nvSpPr>
          <p:cNvPr id="3" name="Content Placeholder 2"/>
          <p:cNvSpPr>
            <a:spLocks noGrp="1"/>
          </p:cNvSpPr>
          <p:nvPr>
            <p:ph sz="quarter" idx="1"/>
          </p:nvPr>
        </p:nvSpPr>
        <p:spPr>
          <a:xfrm>
            <a:off x="538209" y="1553592"/>
            <a:ext cx="3271791" cy="3780408"/>
          </a:xfrm>
        </p:spPr>
        <p:txBody>
          <a:bodyPr/>
          <a:lstStyle/>
          <a:p>
            <a:r>
              <a:rPr lang="en-US" sz="2800" dirty="0"/>
              <a:t>Independently read pages 165 and 222 in the Preschool Curriculum Framework. </a:t>
            </a:r>
          </a:p>
          <a:p>
            <a:r>
              <a:rPr lang="en-US" sz="2800" dirty="0"/>
              <a:t>You have 10 minutes.</a:t>
            </a:r>
          </a:p>
        </p:txBody>
      </p:sp>
      <p:pic>
        <p:nvPicPr>
          <p:cNvPr id="7" name="Content Placeholder 6"/>
          <p:cNvPicPr>
            <a:picLocks noGrp="1" noChangeAspect="1"/>
          </p:cNvPicPr>
          <p:nvPr>
            <p:ph sz="quarter" idx="3"/>
          </p:nvPr>
        </p:nvPicPr>
        <p:blipFill>
          <a:blip r:embed="rId3"/>
          <a:stretch>
            <a:fillRect/>
          </a:stretch>
        </p:blipFill>
        <p:spPr>
          <a:xfrm>
            <a:off x="3810000" y="1402082"/>
            <a:ext cx="3034044" cy="4277042"/>
          </a:xfrm>
          <a:prstGeom prst="rect">
            <a:avLst/>
          </a:prstGeom>
          <a:ln>
            <a:solidFill>
              <a:schemeClr val="tx1"/>
            </a:solidFill>
          </a:ln>
        </p:spPr>
      </p:pic>
      <p:pic>
        <p:nvPicPr>
          <p:cNvPr id="8" name="Content Placeholder 7"/>
          <p:cNvPicPr>
            <a:picLocks noGrp="1" noChangeAspect="1"/>
          </p:cNvPicPr>
          <p:nvPr>
            <p:ph sz="quarter" idx="2"/>
          </p:nvPr>
        </p:nvPicPr>
        <p:blipFill>
          <a:blip r:embed="rId4"/>
          <a:stretch>
            <a:fillRect/>
          </a:stretch>
        </p:blipFill>
        <p:spPr>
          <a:xfrm>
            <a:off x="5753520" y="2235201"/>
            <a:ext cx="3052627" cy="4311268"/>
          </a:xfrm>
          <a:prstGeom prst="rect">
            <a:avLst/>
          </a:prstGeom>
          <a:ln>
            <a:solidFill>
              <a:schemeClr val="tx1"/>
            </a:solidFill>
          </a:ln>
        </p:spPr>
      </p:pic>
      <p:sp>
        <p:nvSpPr>
          <p:cNvPr id="10" name="Slide Number Placeholder 9"/>
          <p:cNvSpPr>
            <a:spLocks noGrp="1"/>
          </p:cNvSpPr>
          <p:nvPr>
            <p:ph type="sldNum" sz="quarter" idx="10"/>
          </p:nvPr>
        </p:nvSpPr>
        <p:spPr/>
        <p:txBody>
          <a:bodyPr/>
          <a:lstStyle/>
          <a:p>
            <a:fld id="{B938D053-BAB9-49CA-BFC7-038CA3FE16DD}" type="slidenum">
              <a:rPr lang="en-US" altLang="en-US" smtClean="0"/>
              <a:pPr/>
              <a:t>54</a:t>
            </a:fld>
            <a:endParaRPr lang="en-US" altLang="en-US"/>
          </a:p>
        </p:txBody>
      </p:sp>
    </p:spTree>
    <p:extLst>
      <p:ext uri="{BB962C8B-B14F-4D97-AF65-F5344CB8AC3E}">
        <p14:creationId xmlns:p14="http://schemas.microsoft.com/office/powerpoint/2010/main" val="208180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and Reflect:</a:t>
            </a:r>
            <a:br>
              <a:rPr lang="en-US" dirty="0"/>
            </a:br>
            <a:r>
              <a:rPr lang="en-US" dirty="0"/>
              <a:t>Bringing It All Together </a:t>
            </a:r>
            <a:r>
              <a:rPr lang="en-US" sz="3600" dirty="0"/>
              <a:t>(Part 2)</a:t>
            </a:r>
          </a:p>
        </p:txBody>
      </p:sp>
      <p:sp>
        <p:nvSpPr>
          <p:cNvPr id="3" name="Content Placeholder 2"/>
          <p:cNvSpPr>
            <a:spLocks noGrp="1"/>
          </p:cNvSpPr>
          <p:nvPr>
            <p:ph idx="1"/>
          </p:nvPr>
        </p:nvSpPr>
        <p:spPr>
          <a:xfrm>
            <a:off x="457200" y="1818640"/>
            <a:ext cx="8229600" cy="4307523"/>
          </a:xfrm>
        </p:spPr>
        <p:txBody>
          <a:bodyPr/>
          <a:lstStyle/>
          <a:p>
            <a:pPr marL="514350" indent="-514350">
              <a:spcAft>
                <a:spcPts val="1200"/>
              </a:spcAft>
              <a:buFont typeface="+mj-lt"/>
              <a:buAutoNum type="arabicPeriod"/>
            </a:pPr>
            <a:r>
              <a:rPr lang="en-US" sz="2800" dirty="0"/>
              <a:t>Each person pull a card from the envelope.</a:t>
            </a:r>
          </a:p>
          <a:p>
            <a:pPr marL="514350" indent="-514350">
              <a:spcAft>
                <a:spcPts val="1200"/>
              </a:spcAft>
              <a:buFont typeface="+mj-lt"/>
              <a:buAutoNum type="arabicPeriod"/>
            </a:pPr>
            <a:r>
              <a:rPr lang="en-US" sz="2800" dirty="0"/>
              <a:t>Individually reflect on the question from the card and write your answer on the back. </a:t>
            </a:r>
          </a:p>
          <a:p>
            <a:pPr marL="514350" indent="-514350">
              <a:spcAft>
                <a:spcPts val="1200"/>
              </a:spcAft>
              <a:buFont typeface="+mj-lt"/>
              <a:buAutoNum type="arabicPeriod"/>
            </a:pPr>
            <a:r>
              <a:rPr lang="en-US" sz="2800" dirty="0"/>
              <a:t>Stand up after writing your answer.</a:t>
            </a:r>
          </a:p>
          <a:p>
            <a:pPr marL="514350" indent="-514350">
              <a:spcAft>
                <a:spcPts val="1200"/>
              </a:spcAft>
              <a:buFont typeface="+mj-lt"/>
              <a:buAutoNum type="arabicPeriod"/>
            </a:pPr>
            <a:r>
              <a:rPr lang="en-US" sz="2800" dirty="0"/>
              <a:t>You have five minutes.</a:t>
            </a:r>
          </a:p>
        </p:txBody>
      </p:sp>
      <p:sp>
        <p:nvSpPr>
          <p:cNvPr id="4" name="Slide Number Placeholder 3"/>
          <p:cNvSpPr>
            <a:spLocks noGrp="1"/>
          </p:cNvSpPr>
          <p:nvPr>
            <p:ph type="sldNum" sz="quarter" idx="10"/>
          </p:nvPr>
        </p:nvSpPr>
        <p:spPr/>
        <p:txBody>
          <a:bodyPr/>
          <a:lstStyle/>
          <a:p>
            <a:fld id="{7498ADFE-3410-4CC2-8867-BD7B48495ABB}" type="slidenum">
              <a:rPr lang="en-US" altLang="en-US" smtClean="0"/>
              <a:pPr/>
              <a:t>55</a:t>
            </a:fld>
            <a:endParaRPr lang="en-US" altLang="en-US"/>
          </a:p>
        </p:txBody>
      </p:sp>
    </p:spTree>
    <p:extLst>
      <p:ext uri="{BB962C8B-B14F-4D97-AF65-F5344CB8AC3E}">
        <p14:creationId xmlns:p14="http://schemas.microsoft.com/office/powerpoint/2010/main" val="438588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99138"/>
          </a:xfrm>
        </p:spPr>
        <p:txBody>
          <a:bodyPr/>
          <a:lstStyle/>
          <a:p>
            <a:r>
              <a:rPr lang="en-US" dirty="0"/>
              <a:t>Read and Reflect:</a:t>
            </a:r>
            <a:br>
              <a:rPr lang="en-US" dirty="0"/>
            </a:br>
            <a:r>
              <a:rPr lang="en-US" dirty="0"/>
              <a:t>Bringing It All Together </a:t>
            </a:r>
            <a:r>
              <a:rPr lang="en-US" sz="3600" dirty="0"/>
              <a:t>(Part 3)</a:t>
            </a:r>
          </a:p>
        </p:txBody>
      </p:sp>
      <p:sp>
        <p:nvSpPr>
          <p:cNvPr id="3" name="Content Placeholder 2"/>
          <p:cNvSpPr>
            <a:spLocks noGrp="1"/>
          </p:cNvSpPr>
          <p:nvPr>
            <p:ph idx="1"/>
          </p:nvPr>
        </p:nvSpPr>
        <p:spPr>
          <a:xfrm>
            <a:off x="457200" y="1899138"/>
            <a:ext cx="8229600" cy="4227025"/>
          </a:xfrm>
        </p:spPr>
        <p:txBody>
          <a:bodyPr/>
          <a:lstStyle/>
          <a:p>
            <a:pPr marL="514350" indent="-514350">
              <a:spcAft>
                <a:spcPts val="600"/>
              </a:spcAft>
              <a:buFont typeface="+mj-lt"/>
              <a:buAutoNum type="arabicPeriod"/>
            </a:pPr>
            <a:r>
              <a:rPr lang="en-US" sz="2800" dirty="0"/>
              <a:t>Find and partner with someone who has the same reflective question as you.</a:t>
            </a:r>
          </a:p>
          <a:p>
            <a:pPr marL="514350" indent="-514350">
              <a:spcAft>
                <a:spcPts val="600"/>
              </a:spcAft>
              <a:buFont typeface="+mj-lt"/>
              <a:buAutoNum type="arabicPeriod"/>
            </a:pPr>
            <a:r>
              <a:rPr lang="en-US" sz="2800" dirty="0"/>
              <a:t>Compare thoughts and ideas with your partner.</a:t>
            </a:r>
          </a:p>
          <a:p>
            <a:pPr marL="514350" indent="-514350">
              <a:spcAft>
                <a:spcPts val="600"/>
              </a:spcAft>
              <a:buFont typeface="+mj-lt"/>
              <a:buAutoNum type="arabicPeriod"/>
            </a:pPr>
            <a:r>
              <a:rPr lang="en-US" sz="2800" dirty="0"/>
              <a:t>Pair up and exchange ideas with another partner pair who answered a different question. </a:t>
            </a:r>
          </a:p>
          <a:p>
            <a:pPr marL="514350" indent="-514350">
              <a:spcAft>
                <a:spcPts val="600"/>
              </a:spcAft>
              <a:buFont typeface="+mj-lt"/>
              <a:buAutoNum type="arabicPeriod"/>
            </a:pPr>
            <a:r>
              <a:rPr lang="en-US" sz="2800" dirty="0"/>
              <a:t>Return to your table and share any “aha” moments with your group.</a:t>
            </a:r>
          </a:p>
        </p:txBody>
      </p:sp>
      <p:sp>
        <p:nvSpPr>
          <p:cNvPr id="4" name="Slide Number Placeholder 3"/>
          <p:cNvSpPr>
            <a:spLocks noGrp="1"/>
          </p:cNvSpPr>
          <p:nvPr>
            <p:ph type="sldNum" sz="quarter" idx="10"/>
          </p:nvPr>
        </p:nvSpPr>
        <p:spPr/>
        <p:txBody>
          <a:bodyPr/>
          <a:lstStyle/>
          <a:p>
            <a:fld id="{7498ADFE-3410-4CC2-8867-BD7B48495ABB}" type="slidenum">
              <a:rPr lang="en-US" altLang="en-US" smtClean="0"/>
              <a:pPr/>
              <a:t>56</a:t>
            </a:fld>
            <a:endParaRPr lang="en-US" altLang="en-US"/>
          </a:p>
        </p:txBody>
      </p:sp>
    </p:spTree>
    <p:extLst>
      <p:ext uri="{BB962C8B-B14F-4D97-AF65-F5344CB8AC3E}">
        <p14:creationId xmlns:p14="http://schemas.microsoft.com/office/powerpoint/2010/main" val="3541788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r="-952"/>
          <a:stretch/>
        </p:blipFill>
        <p:spPr>
          <a:xfrm>
            <a:off x="-1" y="-25400"/>
            <a:ext cx="9279468" cy="7064595"/>
          </a:xfrm>
        </p:spPr>
      </p:pic>
      <p:sp>
        <p:nvSpPr>
          <p:cNvPr id="2" name="Title 1"/>
          <p:cNvSpPr>
            <a:spLocks noGrp="1"/>
          </p:cNvSpPr>
          <p:nvPr>
            <p:ph type="title"/>
          </p:nvPr>
        </p:nvSpPr>
        <p:spPr>
          <a:xfrm>
            <a:off x="5847976" y="629641"/>
            <a:ext cx="2946400" cy="3587357"/>
          </a:xfrm>
        </p:spPr>
        <p:txBody>
          <a:bodyPr/>
          <a:lstStyle/>
          <a:p>
            <a:r>
              <a:rPr lang="en-US" dirty="0">
                <a:solidFill>
                  <a:schemeClr val="bg1"/>
                </a:solidFill>
                <a:effectLst>
                  <a:outerShdw blurRad="38100" dist="38100" dir="2700000" algn="tl">
                    <a:srgbClr val="000000">
                      <a:alpha val="43137"/>
                    </a:srgbClr>
                  </a:outerShdw>
                </a:effectLst>
              </a:rPr>
              <a:t>Let’s write about what we have learned!</a:t>
            </a:r>
          </a:p>
        </p:txBody>
      </p:sp>
      <p:sp>
        <p:nvSpPr>
          <p:cNvPr id="3" name="Slide Number Placeholder 2"/>
          <p:cNvSpPr>
            <a:spLocks noGrp="1"/>
          </p:cNvSpPr>
          <p:nvPr>
            <p:ph type="sldNum" sz="quarter" idx="10"/>
          </p:nvPr>
        </p:nvSpPr>
        <p:spPr/>
        <p:txBody>
          <a:bodyPr/>
          <a:lstStyle/>
          <a:p>
            <a:fld id="{AD6F250E-1B13-458B-B382-9D60E87D1349}" type="slidenum">
              <a:rPr lang="en-US" altLang="en-US" smtClean="0"/>
              <a:pPr/>
              <a:t>57</a:t>
            </a:fld>
            <a:endParaRPr lang="en-US" altLang="en-US"/>
          </a:p>
        </p:txBody>
      </p:sp>
    </p:spTree>
    <p:extLst>
      <p:ext uri="{BB962C8B-B14F-4D97-AF65-F5344CB8AC3E}">
        <p14:creationId xmlns:p14="http://schemas.microsoft.com/office/powerpoint/2010/main" val="1514116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Wall of Ideas</a:t>
            </a:r>
          </a:p>
        </p:txBody>
      </p:sp>
      <p:sp>
        <p:nvSpPr>
          <p:cNvPr id="3" name="Content Placeholder 2"/>
          <p:cNvSpPr>
            <a:spLocks noGrp="1"/>
          </p:cNvSpPr>
          <p:nvPr>
            <p:ph idx="1"/>
          </p:nvPr>
        </p:nvSpPr>
        <p:spPr/>
        <p:txBody>
          <a:bodyPr/>
          <a:lstStyle/>
          <a:p>
            <a:pPr>
              <a:spcAft>
                <a:spcPts val="1200"/>
              </a:spcAft>
            </a:pPr>
            <a:r>
              <a:rPr lang="en-US" dirty="0"/>
              <a:t>Take out the partially completed web from the framework reading activity.</a:t>
            </a:r>
          </a:p>
          <a:p>
            <a:pPr>
              <a:spcAft>
                <a:spcPts val="1200"/>
              </a:spcAft>
            </a:pPr>
            <a:r>
              <a:rPr lang="en-US" dirty="0"/>
              <a:t>Walk around the room and complete your web by jotting down ideas from the large webs.</a:t>
            </a:r>
          </a:p>
          <a:p>
            <a:pPr>
              <a:spcAft>
                <a:spcPts val="1200"/>
              </a:spcAft>
            </a:pPr>
            <a:r>
              <a:rPr lang="en-US" dirty="0"/>
              <a:t>Don’t forget to look at ideas for families too! </a:t>
            </a:r>
          </a:p>
        </p:txBody>
      </p:sp>
      <p:sp>
        <p:nvSpPr>
          <p:cNvPr id="4" name="Slide Number Placeholder 3"/>
          <p:cNvSpPr>
            <a:spLocks noGrp="1"/>
          </p:cNvSpPr>
          <p:nvPr>
            <p:ph type="sldNum" sz="quarter" idx="10"/>
          </p:nvPr>
        </p:nvSpPr>
        <p:spPr/>
        <p:txBody>
          <a:bodyPr/>
          <a:lstStyle/>
          <a:p>
            <a:fld id="{7498ADFE-3410-4CC2-8867-BD7B48495ABB}" type="slidenum">
              <a:rPr lang="en-US" altLang="en-US" smtClean="0"/>
              <a:pPr/>
              <a:t>58</a:t>
            </a:fld>
            <a:endParaRPr lang="en-US" altLang="en-US"/>
          </a:p>
        </p:txBody>
      </p:sp>
    </p:spTree>
    <p:extLst>
      <p:ext uri="{BB962C8B-B14F-4D97-AF65-F5344CB8AC3E}">
        <p14:creationId xmlns:p14="http://schemas.microsoft.com/office/powerpoint/2010/main" val="197961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18533"/>
            <a:ext cx="9144000" cy="6976534"/>
          </a:xfrm>
        </p:spPr>
      </p:pic>
      <p:sp>
        <p:nvSpPr>
          <p:cNvPr id="2" name="Title 1"/>
          <p:cNvSpPr>
            <a:spLocks noGrp="1"/>
          </p:cNvSpPr>
          <p:nvPr>
            <p:ph type="title"/>
          </p:nvPr>
        </p:nvSpPr>
        <p:spPr>
          <a:xfrm>
            <a:off x="1422400" y="182562"/>
            <a:ext cx="7721600" cy="1143000"/>
          </a:xfrm>
        </p:spPr>
        <p:txBody>
          <a:bodyPr/>
          <a:lstStyle/>
          <a:p>
            <a:r>
              <a:rPr lang="en-US" sz="4800" dirty="0">
                <a:solidFill>
                  <a:schemeClr val="bg1"/>
                </a:solidFill>
                <a:effectLst>
                  <a:outerShdw blurRad="38100" dist="38100" dir="2700000" algn="tl">
                    <a:srgbClr val="000000">
                      <a:alpha val="43137"/>
                    </a:srgbClr>
                  </a:outerShdw>
                </a:effectLst>
              </a:rPr>
              <a:t>Thank you for coming!</a:t>
            </a:r>
          </a:p>
        </p:txBody>
      </p:sp>
      <p:sp>
        <p:nvSpPr>
          <p:cNvPr id="3" name="Slide Number Placeholder 2"/>
          <p:cNvSpPr>
            <a:spLocks noGrp="1"/>
          </p:cNvSpPr>
          <p:nvPr>
            <p:ph type="sldNum" sz="quarter" idx="10"/>
          </p:nvPr>
        </p:nvSpPr>
        <p:spPr/>
        <p:txBody>
          <a:bodyPr/>
          <a:lstStyle/>
          <a:p>
            <a:fld id="{7498ADFE-3410-4CC2-8867-BD7B48495ABB}" type="slidenum">
              <a:rPr lang="en-US" altLang="en-US" smtClean="0"/>
              <a:pPr/>
              <a:t>59</a:t>
            </a:fld>
            <a:endParaRPr lang="en-US" altLang="en-US"/>
          </a:p>
        </p:txBody>
      </p:sp>
    </p:spTree>
    <p:extLst>
      <p:ext uri="{BB962C8B-B14F-4D97-AF65-F5344CB8AC3E}">
        <p14:creationId xmlns:p14="http://schemas.microsoft.com/office/powerpoint/2010/main" val="139710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552829" y="4971649"/>
            <a:ext cx="2457356" cy="1351091"/>
          </a:xfrm>
        </p:spPr>
        <p:txBody>
          <a:bodyPr>
            <a:norm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Health Education Content Standards for California Public Schools</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Health Education Content Standards for California Public Schools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4CEFC"/>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English Language Arts/English Language Development 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4CEFC"/>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4CEFC"/>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sp>
        <p:nvSpPr>
          <p:cNvPr id="28673" name="Title 1"/>
          <p:cNvSpPr>
            <a:spLocks noGrp="1"/>
          </p:cNvSpPr>
          <p:nvPr>
            <p:ph type="title"/>
          </p:nvPr>
        </p:nvSpPr>
        <p:spPr/>
        <p:txBody>
          <a:bodyPr/>
          <a:lstStyle/>
          <a:p>
            <a:r>
              <a:rPr lang="en-US" altLang="en-US" sz="3200" dirty="0">
                <a:solidFill>
                  <a:srgbClr val="000000"/>
                </a:solidFill>
              </a:rPr>
              <a:t>CDE Publications and Resources that Support TK Implementation</a:t>
            </a:r>
          </a:p>
        </p:txBody>
      </p:sp>
      <p:sp>
        <p:nvSpPr>
          <p:cNvPr id="28675" name="Slide Number Placeholder 4"/>
          <p:cNvSpPr>
            <a:spLocks noGrp="1"/>
          </p:cNvSpPr>
          <p:nvPr>
            <p:ph type="sldNum" sz="quarter" idx="10"/>
          </p:nvPr>
        </p:nvSpPr>
        <p:spPr bwMode="auto">
          <a:xfrm>
            <a:off x="8686800" y="14651"/>
            <a:ext cx="421716" cy="259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6</a:t>
            </a:fld>
            <a:endParaRPr lang="en-US" altLang="en-US" sz="1200" dirty="0"/>
          </a:p>
        </p:txBody>
      </p:sp>
      <p:pic>
        <p:nvPicPr>
          <p:cNvPr id="28677"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47542" y="2012582"/>
            <a:ext cx="71041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7"/>
          <a:stretch>
            <a:fillRect/>
          </a:stretch>
        </p:blipFill>
        <p:spPr>
          <a:xfrm>
            <a:off x="6492203" y="3481349"/>
            <a:ext cx="1003752" cy="777051"/>
          </a:xfrm>
          <a:prstGeom prst="rect">
            <a:avLst/>
          </a:prstGeom>
          <a:ln>
            <a:solidFill>
              <a:schemeClr val="tx1"/>
            </a:solidFill>
          </a:ln>
        </p:spPr>
      </p:pic>
      <p:pic>
        <p:nvPicPr>
          <p:cNvPr id="28682" name="Picture 1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214846" y="3615082"/>
            <a:ext cx="7143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3" name="Picture 14"/>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5"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727432" y="2157717"/>
            <a:ext cx="646589" cy="83181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25615" y="5010477"/>
            <a:ext cx="708050" cy="923544"/>
          </a:xfrm>
          <a:prstGeom prst="rect">
            <a:avLst/>
          </a:prstGeom>
          <a:ln>
            <a:solidFill>
              <a:schemeClr val="tx1"/>
            </a:solidFill>
          </a:ln>
        </p:spPr>
      </p:pic>
    </p:spTree>
    <p:extLst>
      <p:ext uri="{BB962C8B-B14F-4D97-AF65-F5344CB8AC3E}">
        <p14:creationId xmlns:p14="http://schemas.microsoft.com/office/powerpoint/2010/main" val="2768128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Slides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7498ADFE-3410-4CC2-8867-BD7B48495ABB}" type="slidenum">
              <a:rPr lang="en-US" altLang="en-US" smtClean="0"/>
              <a:pPr/>
              <a:t>60</a:t>
            </a:fld>
            <a:endParaRPr lang="en-US" altLang="en-US"/>
          </a:p>
        </p:txBody>
      </p:sp>
    </p:spTree>
    <p:extLst>
      <p:ext uri="{BB962C8B-B14F-4D97-AF65-F5344CB8AC3E}">
        <p14:creationId xmlns:p14="http://schemas.microsoft.com/office/powerpoint/2010/main" val="3317112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Insert your local, county, or region data here:</a:t>
            </a:r>
          </a:p>
        </p:txBody>
      </p:sp>
      <p:sp>
        <p:nvSpPr>
          <p:cNvPr id="4" name="Content Placeholder 3"/>
          <p:cNvSpPr>
            <a:spLocks noGrp="1"/>
          </p:cNvSpPr>
          <p:nvPr>
            <p:ph sz="half" idx="1"/>
          </p:nvPr>
        </p:nvSpPr>
        <p:spPr/>
        <p:txBody>
          <a:bodyPr/>
          <a:lstStyle/>
          <a:p>
            <a:r>
              <a:rPr lang="en-US" dirty="0"/>
              <a:t>Go to Childstats.gov to look up</a:t>
            </a:r>
          </a:p>
          <a:p>
            <a:endParaRPr lang="en-US" dirty="0"/>
          </a:p>
        </p:txBody>
      </p:sp>
      <p:sp>
        <p:nvSpPr>
          <p:cNvPr id="5" name="Content Placeholder 4"/>
          <p:cNvSpPr>
            <a:spLocks noGrp="1"/>
          </p:cNvSpPr>
          <p:nvPr>
            <p:ph sz="half" idx="2"/>
          </p:nvPr>
        </p:nvSpPr>
        <p:spPr/>
        <p:txBody>
          <a:bodyPr/>
          <a:lstStyle/>
          <a:p>
            <a:endParaRPr lang="en-US" dirty="0"/>
          </a:p>
        </p:txBody>
      </p:sp>
      <p:sp>
        <p:nvSpPr>
          <p:cNvPr id="2" name="Slide Number Placeholder 1"/>
          <p:cNvSpPr>
            <a:spLocks noGrp="1"/>
          </p:cNvSpPr>
          <p:nvPr>
            <p:ph type="sldNum" sz="quarter" idx="10"/>
          </p:nvPr>
        </p:nvSpPr>
        <p:spPr/>
        <p:txBody>
          <a:bodyPr/>
          <a:lstStyle/>
          <a:p>
            <a:fld id="{AD6F250E-1B13-458B-B382-9D60E87D1349}" type="slidenum">
              <a:rPr lang="en-US" altLang="en-US" smtClean="0"/>
              <a:pPr/>
              <a:t>61</a:t>
            </a:fld>
            <a:endParaRPr lang="en-US" altLang="en-US"/>
          </a:p>
        </p:txBody>
      </p:sp>
    </p:spTree>
    <p:extLst>
      <p:ext uri="{BB962C8B-B14F-4D97-AF65-F5344CB8AC3E}">
        <p14:creationId xmlns:p14="http://schemas.microsoft.com/office/powerpoint/2010/main" val="1507342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Content Placeholder 2" descr="ELD1.jpg"/>
          <p:cNvPicPr>
            <a:picLocks noGrp="1" noChangeAspect="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203200"/>
            <a:ext cx="9144000" cy="7061200"/>
          </a:xfrm>
        </p:spPr>
      </p:pic>
      <p:sp>
        <p:nvSpPr>
          <p:cNvPr id="62466" name="Rectangle 2"/>
          <p:cNvSpPr>
            <a:spLocks noGrp="1" noChangeArrowheads="1"/>
          </p:cNvSpPr>
          <p:nvPr>
            <p:ph type="title"/>
          </p:nvPr>
        </p:nvSpPr>
        <p:spPr>
          <a:xfrm>
            <a:off x="0" y="0"/>
            <a:ext cx="5728447" cy="1353671"/>
          </a:xfrm>
        </p:spPr>
        <p:txBody>
          <a:bodyPr/>
          <a:lstStyle/>
          <a:p>
            <a:pPr eaLnBrk="1" hangingPunct="1"/>
            <a:r>
              <a:rPr lang="en-US" sz="4400" dirty="0">
                <a:solidFill>
                  <a:srgbClr val="FFFFFF"/>
                </a:solidFill>
                <a:effectLst>
                  <a:outerShdw blurRad="38100" dist="38100" dir="2700000" algn="tl">
                    <a:srgbClr val="000000">
                      <a:alpha val="43137"/>
                    </a:srgbClr>
                  </a:outerShdw>
                </a:effectLst>
                <a:latin typeface="Arial" charset="0"/>
                <a:ea typeface="MS PGothic" charset="0"/>
              </a:rPr>
              <a:t>Who are English learners?</a:t>
            </a:r>
          </a:p>
        </p:txBody>
      </p:sp>
      <p:sp>
        <p:nvSpPr>
          <p:cNvPr id="53251" name="Rectangle 3"/>
          <p:cNvSpPr>
            <a:spLocks noGrp="1" noChangeArrowheads="1"/>
          </p:cNvSpPr>
          <p:nvPr>
            <p:ph type="body" sz="half" idx="1"/>
          </p:nvPr>
        </p:nvSpPr>
        <p:spPr>
          <a:xfrm>
            <a:off x="342899" y="1556870"/>
            <a:ext cx="5009029" cy="5301129"/>
          </a:xfrm>
        </p:spPr>
        <p:txBody>
          <a:bodyPr/>
          <a:lstStyle/>
          <a:p>
            <a:pPr eaLnBrk="1" hangingPunct="1">
              <a:lnSpc>
                <a:spcPct val="90000"/>
              </a:lnSpc>
              <a:spcAft>
                <a:spcPts val="1200"/>
              </a:spcAft>
              <a:defRPr/>
            </a:pPr>
            <a:r>
              <a:rPr lang="en-US" b="1" dirty="0">
                <a:solidFill>
                  <a:schemeClr val="bg1"/>
                </a:solidFill>
                <a:effectLst>
                  <a:outerShdw blurRad="38100" dist="38100" dir="2700000" algn="tl">
                    <a:srgbClr val="000000">
                      <a:alpha val="43137"/>
                    </a:srgbClr>
                  </a:outerShdw>
                </a:effectLst>
                <a:ea typeface="MS PGothic" charset="0"/>
              </a:rPr>
              <a:t>Children whose families use a language other than English at home</a:t>
            </a:r>
          </a:p>
          <a:p>
            <a:pPr eaLnBrk="1" hangingPunct="1">
              <a:lnSpc>
                <a:spcPct val="90000"/>
              </a:lnSpc>
              <a:spcAft>
                <a:spcPts val="1200"/>
              </a:spcAft>
              <a:defRPr/>
            </a:pPr>
            <a:r>
              <a:rPr lang="en-US" b="1" dirty="0">
                <a:solidFill>
                  <a:schemeClr val="bg1"/>
                </a:solidFill>
                <a:effectLst>
                  <a:outerShdw blurRad="38100" dist="38100" dir="2700000" algn="tl">
                    <a:srgbClr val="000000">
                      <a:alpha val="43137"/>
                    </a:srgbClr>
                  </a:outerShdw>
                </a:effectLst>
                <a:ea typeface="MS PGothic" charset="0"/>
              </a:rPr>
              <a:t>Children whose primary or first language is a language other than English</a:t>
            </a:r>
          </a:p>
          <a:p>
            <a:pPr marL="338138" indent="0" eaLnBrk="1" hangingPunct="1">
              <a:lnSpc>
                <a:spcPct val="90000"/>
              </a:lnSpc>
              <a:spcAft>
                <a:spcPts val="1200"/>
              </a:spcAft>
              <a:buNone/>
              <a:defRPr/>
            </a:pPr>
            <a:r>
              <a:rPr lang="en-US" sz="1600" b="1" dirty="0">
                <a:solidFill>
                  <a:srgbClr val="FFFFFF"/>
                </a:solidFill>
                <a:effectLst>
                  <a:outerShdw blurRad="38100" dist="38100" dir="2700000" algn="tl">
                    <a:srgbClr val="000000">
                      <a:alpha val="43137"/>
                    </a:srgbClr>
                  </a:outerShdw>
                </a:effectLst>
                <a:ea typeface="MS PGothic" charset="0"/>
              </a:rPr>
              <a:t>(PLF 2008, 103)</a:t>
            </a:r>
          </a:p>
          <a:p>
            <a:pPr eaLnBrk="1" hangingPunct="1">
              <a:lnSpc>
                <a:spcPct val="90000"/>
              </a:lnSpc>
              <a:spcAft>
                <a:spcPts val="1200"/>
              </a:spcAft>
              <a:defRPr/>
            </a:pPr>
            <a:endParaRPr lang="en-US" b="1" dirty="0">
              <a:solidFill>
                <a:schemeClr val="bg1"/>
              </a:solidFill>
              <a:effectLst>
                <a:outerShdw blurRad="38100" dist="38100" dir="2700000" algn="tl">
                  <a:srgbClr val="000000">
                    <a:alpha val="43137"/>
                  </a:srgbClr>
                </a:outerShdw>
              </a:effectLst>
              <a:ea typeface="MS PGothic" charset="0"/>
            </a:endParaRPr>
          </a:p>
        </p:txBody>
      </p:sp>
      <p:sp>
        <p:nvSpPr>
          <p:cNvPr id="5" name="Rectangle 5"/>
          <p:cNvSpPr>
            <a:spLocks noChangeArrowheads="1"/>
          </p:cNvSpPr>
          <p:nvPr/>
        </p:nvSpPr>
        <p:spPr bwMode="auto">
          <a:xfrm>
            <a:off x="0" y="6619875"/>
            <a:ext cx="914400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r>
              <a:rPr lang="en-US" sz="900" dirty="0"/>
              <a:t>©2016 California Department of Education (CDE) with the WestEd Center for Child &amp; Family Studies, California Preschool Instructional Network (CPIN).  (03/2016) </a:t>
            </a:r>
          </a:p>
        </p:txBody>
      </p:sp>
      <p:sp>
        <p:nvSpPr>
          <p:cNvPr id="2" name="Slide Number Placeholder 1"/>
          <p:cNvSpPr>
            <a:spLocks noGrp="1"/>
          </p:cNvSpPr>
          <p:nvPr>
            <p:ph type="sldNum" sz="quarter" idx="10"/>
          </p:nvPr>
        </p:nvSpPr>
        <p:spPr/>
        <p:txBody>
          <a:bodyPr/>
          <a:lstStyle/>
          <a:p>
            <a:fld id="{B938D053-BAB9-49CA-BFC7-038CA3FE16DD}" type="slidenum">
              <a:rPr lang="en-US" altLang="en-US" smtClean="0"/>
              <a:pPr/>
              <a:t>62</a:t>
            </a:fld>
            <a:endParaRPr lang="en-US" altLang="en-US"/>
          </a:p>
        </p:txBody>
      </p:sp>
    </p:spTree>
    <p:extLst>
      <p:ext uri="{BB962C8B-B14F-4D97-AF65-F5344CB8AC3E}">
        <p14:creationId xmlns:p14="http://schemas.microsoft.com/office/powerpoint/2010/main" val="2246999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7239000" y="6194550"/>
            <a:ext cx="1752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ゴシック" charset="0"/>
                <a:cs typeface="MS Pゴシック" charset="0"/>
              </a:defRPr>
            </a:lvl1pPr>
            <a:lvl2pPr marL="37931725" indent="-37474525" eaLnBrk="0" hangingPunct="0">
              <a:defRPr sz="2400">
                <a:solidFill>
                  <a:schemeClr val="tx1"/>
                </a:solidFill>
                <a:latin typeface="Arial" charset="0"/>
                <a:ea typeface="MS Pゴシック" charset="0"/>
                <a:cs typeface="MS Pゴシック" charset="0"/>
              </a:defRPr>
            </a:lvl2pPr>
            <a:lvl3pPr eaLnBrk="0" hangingPunct="0">
              <a:defRPr sz="2400">
                <a:solidFill>
                  <a:schemeClr val="tx1"/>
                </a:solidFill>
                <a:latin typeface="Arial" charset="0"/>
                <a:ea typeface="MS Pゴシック" charset="0"/>
                <a:cs typeface="MS Pゴシック" charset="0"/>
              </a:defRPr>
            </a:lvl3pPr>
            <a:lvl4pPr eaLnBrk="0" hangingPunct="0">
              <a:defRPr sz="2400">
                <a:solidFill>
                  <a:schemeClr val="tx1"/>
                </a:solidFill>
                <a:latin typeface="Arial" charset="0"/>
                <a:ea typeface="MS Pゴシック" charset="0"/>
                <a:cs typeface="MS Pゴシック" charset="0"/>
              </a:defRPr>
            </a:lvl4pPr>
            <a:lvl5pPr eaLnBrk="0" hangingPunct="0">
              <a:defRPr sz="2400">
                <a:solidFill>
                  <a:schemeClr val="tx1"/>
                </a:solidFill>
                <a:latin typeface="Arial"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Arial"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Arial"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Arial"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Arial" charset="0"/>
                <a:ea typeface="MS Pゴシック" charset="0"/>
                <a:cs typeface="MS Pゴシック" charset="0"/>
              </a:defRPr>
            </a:lvl9pPr>
          </a:lstStyle>
          <a:p>
            <a:pPr eaLnBrk="1" hangingPunct="1">
              <a:spcBef>
                <a:spcPct val="50000"/>
              </a:spcBef>
            </a:pPr>
            <a:r>
              <a:rPr lang="en-US" sz="1800" dirty="0">
                <a:ea typeface="ＭＳ Ｐゴシック" charset="0"/>
                <a:cs typeface="ＭＳ Ｐゴシック" charset="0"/>
              </a:rPr>
              <a:t>Childstats.gov</a:t>
            </a:r>
          </a:p>
        </p:txBody>
      </p:sp>
      <p:sp>
        <p:nvSpPr>
          <p:cNvPr id="51204" name="Rectangle 6"/>
          <p:cNvSpPr>
            <a:spLocks noGrp="1" noChangeArrowheads="1"/>
          </p:cNvSpPr>
          <p:nvPr>
            <p:ph type="title"/>
          </p:nvPr>
        </p:nvSpPr>
        <p:spPr>
          <a:xfrm>
            <a:off x="457200" y="156105"/>
            <a:ext cx="8229600" cy="1143000"/>
          </a:xfrm>
        </p:spPr>
        <p:txBody>
          <a:bodyPr/>
          <a:lstStyle/>
          <a:p>
            <a:pPr eaLnBrk="1" hangingPunct="1"/>
            <a:r>
              <a:rPr lang="en-US" sz="3600" dirty="0">
                <a:latin typeface="Arial" charset="0"/>
                <a:ea typeface="MS Pゴシック" charset="0"/>
              </a:rPr>
              <a:t>Classroom Data: </a:t>
            </a:r>
            <a:br>
              <a:rPr lang="en-US" sz="3600" dirty="0">
                <a:latin typeface="Arial" charset="0"/>
                <a:ea typeface="MS Pゴシック" charset="0"/>
              </a:rPr>
            </a:br>
            <a:r>
              <a:rPr lang="en-US" sz="3600" dirty="0">
                <a:latin typeface="Arial" charset="0"/>
                <a:ea typeface="MS Pゴシック" charset="0"/>
              </a:rPr>
              <a:t>Who is in your classroom?</a:t>
            </a:r>
          </a:p>
        </p:txBody>
      </p:sp>
      <p:sp>
        <p:nvSpPr>
          <p:cNvPr id="6" name="Content Placeholder 5"/>
          <p:cNvSpPr>
            <a:spLocks noGrp="1"/>
          </p:cNvSpPr>
          <p:nvPr>
            <p:ph idx="1"/>
          </p:nvPr>
        </p:nvSpPr>
        <p:spPr>
          <a:xfrm>
            <a:off x="584199" y="1409764"/>
            <a:ext cx="8102601" cy="4784786"/>
          </a:xfrm>
        </p:spPr>
        <p:style>
          <a:lnRef idx="2">
            <a:schemeClr val="dk1"/>
          </a:lnRef>
          <a:fillRef idx="1">
            <a:schemeClr val="lt1"/>
          </a:fillRef>
          <a:effectRef idx="0">
            <a:schemeClr val="dk1"/>
          </a:effectRef>
          <a:fontRef idx="minor">
            <a:schemeClr val="dk1"/>
          </a:fontRef>
        </p:style>
        <p:txBody>
          <a:bodyPr/>
          <a:lstStyle/>
          <a:p>
            <a:pPr>
              <a:spcAft>
                <a:spcPts val="200"/>
              </a:spcAft>
            </a:pPr>
            <a:r>
              <a:rPr lang="en-US" sz="2800" dirty="0">
                <a:latin typeface="Arial" pitchFamily="34" charset="0"/>
                <a:cs typeface="Arial" pitchFamily="34" charset="0"/>
              </a:rPr>
              <a:t>How many English learners are currently in your class? </a:t>
            </a:r>
          </a:p>
          <a:p>
            <a:pPr lvl="1">
              <a:spcAft>
                <a:spcPts val="200"/>
              </a:spcAft>
            </a:pPr>
            <a:r>
              <a:rPr lang="en-US" sz="2000" dirty="0">
                <a:latin typeface="Arial" pitchFamily="34" charset="0"/>
                <a:cs typeface="Arial" pitchFamily="34" charset="0"/>
              </a:rPr>
              <a:t>Place dot on the chart in front of the room.</a:t>
            </a:r>
          </a:p>
          <a:p>
            <a:pPr>
              <a:spcAft>
                <a:spcPts val="200"/>
              </a:spcAft>
            </a:pPr>
            <a:r>
              <a:rPr lang="en-US" sz="2800" dirty="0">
                <a:latin typeface="Arial" pitchFamily="34" charset="0"/>
                <a:cs typeface="Arial" pitchFamily="34" charset="0"/>
              </a:rPr>
              <a:t>What is the largest number of different languages ever represented in your class? </a:t>
            </a:r>
          </a:p>
          <a:p>
            <a:pPr lvl="1">
              <a:spcAft>
                <a:spcPts val="200"/>
              </a:spcAft>
            </a:pPr>
            <a:r>
              <a:rPr lang="en-US" sz="2000" dirty="0">
                <a:latin typeface="Arial" pitchFamily="34" charset="0"/>
                <a:cs typeface="Arial" pitchFamily="34" charset="0"/>
              </a:rPr>
              <a:t>Place a Post-it note on the bottom of the chart.</a:t>
            </a:r>
          </a:p>
          <a:p>
            <a:pPr>
              <a:spcAft>
                <a:spcPts val="1200"/>
              </a:spcAft>
            </a:pPr>
            <a:r>
              <a:rPr lang="en-US" sz="2800" dirty="0">
                <a:latin typeface="Arial" pitchFamily="34" charset="0"/>
                <a:cs typeface="Arial" pitchFamily="34" charset="0"/>
              </a:rPr>
              <a:t>What thoughts do you have after looking at the chart?</a:t>
            </a:r>
          </a:p>
          <a:p>
            <a:pPr>
              <a:spcAft>
                <a:spcPts val="1200"/>
              </a:spcAft>
            </a:pPr>
            <a:r>
              <a:rPr lang="en-US" sz="2800" dirty="0">
                <a:latin typeface="Arial" pitchFamily="34" charset="0"/>
                <a:cs typeface="Arial" pitchFamily="34" charset="0"/>
              </a:rPr>
              <a:t>How does the chart compare to the data on your table?</a:t>
            </a:r>
          </a:p>
          <a:p>
            <a:endParaRPr lang="en-US" dirty="0"/>
          </a:p>
        </p:txBody>
      </p:sp>
      <p:sp>
        <p:nvSpPr>
          <p:cNvPr id="2" name="Slide Number Placeholder 1"/>
          <p:cNvSpPr>
            <a:spLocks noGrp="1"/>
          </p:cNvSpPr>
          <p:nvPr>
            <p:ph type="sldNum" sz="quarter" idx="10"/>
          </p:nvPr>
        </p:nvSpPr>
        <p:spPr/>
        <p:txBody>
          <a:bodyPr/>
          <a:lstStyle/>
          <a:p>
            <a:fld id="{7498ADFE-3410-4CC2-8867-BD7B48495ABB}" type="slidenum">
              <a:rPr lang="en-US" altLang="en-US" smtClean="0"/>
              <a:pPr/>
              <a:t>63</a:t>
            </a:fld>
            <a:endParaRPr lang="en-US" altLang="en-US"/>
          </a:p>
        </p:txBody>
      </p:sp>
    </p:spTree>
    <p:extLst>
      <p:ext uri="{BB962C8B-B14F-4D97-AF65-F5344CB8AC3E}">
        <p14:creationId xmlns:p14="http://schemas.microsoft.com/office/powerpoint/2010/main" val="1756468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use the Preschool Learning Foundations for TK?</a:t>
            </a:r>
          </a:p>
        </p:txBody>
      </p:sp>
      <p:sp>
        <p:nvSpPr>
          <p:cNvPr id="3" name="Content Placeholder 2"/>
          <p:cNvSpPr>
            <a:spLocks noGrp="1"/>
          </p:cNvSpPr>
          <p:nvPr>
            <p:ph sz="half" idx="2"/>
          </p:nvPr>
        </p:nvSpPr>
        <p:spPr>
          <a:xfrm>
            <a:off x="457200" y="1765017"/>
            <a:ext cx="8077200" cy="4377779"/>
          </a:xfrm>
        </p:spPr>
        <p:txBody>
          <a:bodyPr>
            <a:normAutofit/>
          </a:bodyPr>
          <a:lstStyle/>
          <a:p>
            <a:pPr marL="0" indent="0">
              <a:buNone/>
            </a:pPr>
            <a:r>
              <a:rPr lang="en-US" sz="3600" dirty="0"/>
              <a:t>CA Law (EC 48000):</a:t>
            </a:r>
          </a:p>
          <a:p>
            <a:pPr>
              <a:spcBef>
                <a:spcPts val="600"/>
              </a:spcBef>
              <a:spcAft>
                <a:spcPts val="600"/>
              </a:spcAft>
            </a:pPr>
            <a:r>
              <a:rPr lang="en-US" sz="3200" dirty="0"/>
              <a:t>Transitional kindergarten is the first of a two-year kindergarten program that uses a modified kindergarten curriculum that is age and developmentally appropriate.</a:t>
            </a:r>
          </a:p>
          <a:p>
            <a:pPr>
              <a:spcBef>
                <a:spcPts val="600"/>
              </a:spcBef>
              <a:spcAft>
                <a:spcPts val="600"/>
              </a:spcAft>
            </a:pPr>
            <a:r>
              <a:rPr lang="en-US" sz="3200" dirty="0"/>
              <a:t>Transitional kindergarten curriculum is intended to be aligned to the California Preschool Learning Foundations.</a:t>
            </a:r>
          </a:p>
        </p:txBody>
      </p:sp>
      <p:sp>
        <p:nvSpPr>
          <p:cNvPr id="4" name="Slide Number Placeholder 3"/>
          <p:cNvSpPr>
            <a:spLocks noGrp="1"/>
          </p:cNvSpPr>
          <p:nvPr>
            <p:ph type="sldNum" sz="quarter" idx="4294967295"/>
          </p:nvPr>
        </p:nvSpPr>
        <p:spPr>
          <a:xfrm>
            <a:off x="8686800" y="0"/>
            <a:ext cx="457200" cy="365125"/>
          </a:xfrm>
          <a:prstGeom prst="rect">
            <a:avLst/>
          </a:prstGeom>
        </p:spPr>
        <p:txBody>
          <a:bodyPr/>
          <a:lstStyle/>
          <a:p>
            <a:fld id="{6AE998C0-B894-4E03-93C4-4A7044B9DB46}" type="slidenum">
              <a:rPr lang="en-US" altLang="en-US" smtClean="0"/>
              <a:pPr/>
              <a:t>7</a:t>
            </a:fld>
            <a:endParaRPr lang="en-US" altLang="en-US" dirty="0"/>
          </a:p>
        </p:txBody>
      </p:sp>
    </p:spTree>
    <p:extLst>
      <p:ext uri="{BB962C8B-B14F-4D97-AF65-F5344CB8AC3E}">
        <p14:creationId xmlns:p14="http://schemas.microsoft.com/office/powerpoint/2010/main" val="3344584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pPr eaLnBrk="1" hangingPunct="1"/>
            <a:r>
              <a:rPr lang="en-US" altLang="en-US" sz="3600" dirty="0">
                <a:ea typeface="ＭＳ Ｐゴシック" panose="020B0600070205080204" pitchFamily="34" charset="-128"/>
              </a:rPr>
              <a:t>Preschool Learning Foundations and Framework, Volume 1</a:t>
            </a:r>
          </a:p>
        </p:txBody>
      </p:sp>
      <p:pic>
        <p:nvPicPr>
          <p:cNvPr id="63491"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63600" y="1692276"/>
            <a:ext cx="3295650" cy="4287624"/>
          </a:xfrm>
          <a:ln>
            <a:solidFill>
              <a:srgbClr val="000000"/>
            </a:solidFill>
            <a:miter lim="800000"/>
            <a:headEnd/>
            <a:tailEnd/>
          </a:ln>
        </p:spPr>
      </p:pic>
      <p:pic>
        <p:nvPicPr>
          <p:cNvPr id="63492" name="Content Placeholder 4"/>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724400" y="1692276"/>
            <a:ext cx="3300724" cy="4287624"/>
          </a:xfrm>
          <a:ln>
            <a:solidFill>
              <a:srgbClr val="000000"/>
            </a:solidFill>
            <a:miter lim="800000"/>
            <a:headEnd/>
            <a:tailEnd/>
          </a:ln>
        </p:spPr>
      </p:pic>
      <p:sp>
        <p:nvSpPr>
          <p:cNvPr id="63493" name="Slide Number Placeholder 1"/>
          <p:cNvSpPr>
            <a:spLocks noGrp="1"/>
          </p:cNvSpPr>
          <p:nvPr>
            <p:ph type="sldNum" sz="quarter" idx="4294967295"/>
          </p:nvPr>
        </p:nvSpPr>
        <p:spPr>
          <a:xfrm>
            <a:off x="8686800" y="0"/>
            <a:ext cx="457200" cy="365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5FCF8B07-6324-4A85-8888-898121B13765}" type="slidenum">
              <a:rPr lang="en-US" altLang="en-US" sz="1200" smtClean="0"/>
              <a:pPr>
                <a:spcBef>
                  <a:spcPct val="0"/>
                </a:spcBef>
                <a:buFontTx/>
                <a:buNone/>
              </a:pPr>
              <a:t>8</a:t>
            </a:fld>
            <a:endParaRPr lang="en-US" altLang="en-US" sz="1200" dirty="0"/>
          </a:p>
        </p:txBody>
      </p:sp>
    </p:spTree>
    <p:extLst>
      <p:ext uri="{BB962C8B-B14F-4D97-AF65-F5344CB8AC3E}">
        <p14:creationId xmlns:p14="http://schemas.microsoft.com/office/powerpoint/2010/main" val="2130746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4673"/>
          </a:xfrm>
        </p:spPr>
        <p:txBody>
          <a:bodyPr/>
          <a:lstStyle/>
          <a:p>
            <a:r>
              <a:rPr lang="en-US" dirty="0">
                <a:solidFill>
                  <a:schemeClr val="bg1"/>
                </a:solidFill>
              </a:rPr>
              <a:t>Assumption of Access</a:t>
            </a:r>
            <a:endParaRPr lang="en-US" dirty="0"/>
          </a:p>
        </p:txBody>
      </p:sp>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0" y="-37070"/>
            <a:ext cx="9144000" cy="6895070"/>
          </a:xfrm>
        </p:spPr>
      </p:pic>
      <p:sp>
        <p:nvSpPr>
          <p:cNvPr id="3" name="Content Placeholder 2"/>
          <p:cNvSpPr>
            <a:spLocks noGrp="1"/>
          </p:cNvSpPr>
          <p:nvPr>
            <p:ph sz="half" idx="1"/>
          </p:nvPr>
        </p:nvSpPr>
        <p:spPr>
          <a:xfrm>
            <a:off x="123568" y="4596715"/>
            <a:ext cx="9020432" cy="2272270"/>
          </a:xfrm>
          <a:noFill/>
        </p:spPr>
        <p:txBody>
          <a:bodyPr/>
          <a:lstStyle/>
          <a:p>
            <a:pPr marL="115888" indent="0">
              <a:buNone/>
              <a:defRPr/>
            </a:pPr>
            <a:r>
              <a:rPr lang="en-US" b="1" dirty="0">
                <a:solidFill>
                  <a:schemeClr val="bg1"/>
                </a:solidFill>
                <a:effectLst>
                  <a:outerShdw blurRad="38100" dist="38100" dir="2700000" algn="tl">
                    <a:srgbClr val="000000">
                      <a:alpha val="43137"/>
                    </a:srgbClr>
                  </a:outerShdw>
                </a:effectLst>
              </a:rPr>
              <a:t>The foundations assume children have access to:</a:t>
            </a:r>
          </a:p>
          <a:p>
            <a:pPr marL="341313" indent="-225425">
              <a:defRPr/>
            </a:pPr>
            <a:r>
              <a:rPr lang="en-US" b="1" dirty="0">
                <a:solidFill>
                  <a:schemeClr val="bg1"/>
                </a:solidFill>
                <a:effectLst>
                  <a:outerShdw blurRad="38100" dist="38100" dir="2700000" algn="tl">
                    <a:srgbClr val="000000">
                      <a:alpha val="43137"/>
                    </a:srgbClr>
                  </a:outerShdw>
                </a:effectLst>
              </a:rPr>
              <a:t>Appropriate social interactions</a:t>
            </a:r>
          </a:p>
          <a:p>
            <a:pPr marL="341313" indent="-225425">
              <a:defRPr/>
            </a:pPr>
            <a:r>
              <a:rPr lang="en-US" b="1" dirty="0">
                <a:solidFill>
                  <a:schemeClr val="bg1"/>
                </a:solidFill>
                <a:effectLst>
                  <a:outerShdw blurRad="38100" dist="38100" dir="2700000" algn="tl">
                    <a:srgbClr val="000000">
                      <a:alpha val="43137"/>
                    </a:srgbClr>
                  </a:outerShdw>
                </a:effectLst>
              </a:rPr>
              <a:t>Experiences and environments that normally support healthy development</a:t>
            </a:r>
          </a:p>
          <a:p>
            <a:pPr marL="228600" indent="-228600" algn="ctr">
              <a:defRPr/>
            </a:pPr>
            <a:endParaRPr lang="en-US" b="1" dirty="0">
              <a:solidFill>
                <a:schemeClr val="bg1"/>
              </a:solidFill>
              <a:effectLst>
                <a:outerShdw blurRad="38100" dist="38100" dir="2700000" algn="tl">
                  <a:srgbClr val="000000">
                    <a:alpha val="43137"/>
                  </a:srgbClr>
                </a:outerShdw>
              </a:effectLst>
            </a:endParaRPr>
          </a:p>
          <a:p>
            <a:pPr marL="0" indent="0" algn="ctr">
              <a:buNone/>
              <a:defRPr/>
            </a:pPr>
            <a:endParaRPr lang="en-US" b="1" dirty="0">
              <a:solidFill>
                <a:schemeClr val="bg1"/>
              </a:solidFill>
              <a:effectLst>
                <a:outerShdw blurRad="38100" dist="38100" dir="2700000" algn="tl">
                  <a:srgbClr val="000000">
                    <a:alpha val="43137"/>
                  </a:srgbClr>
                </a:outerShdw>
              </a:effectLst>
            </a:endParaRPr>
          </a:p>
          <a:p>
            <a:endParaRPr lang="en-US" b="1"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AD6F250E-1B13-458B-B382-9D60E87D1349}" type="slidenum">
              <a:rPr lang="en-US" altLang="en-US" smtClean="0"/>
              <a:pPr/>
              <a:t>9</a:t>
            </a:fld>
            <a:endParaRPr lang="en-US" altLang="en-US"/>
          </a:p>
        </p:txBody>
      </p:sp>
      <p:sp>
        <p:nvSpPr>
          <p:cNvPr id="6" name="Rectangle 5"/>
          <p:cNvSpPr>
            <a:spLocks noChangeArrowheads="1"/>
          </p:cNvSpPr>
          <p:nvPr/>
        </p:nvSpPr>
        <p:spPr bwMode="auto">
          <a:xfrm>
            <a:off x="0" y="6585091"/>
            <a:ext cx="9164636"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©2016 California Department of Education with the WestEd Center for Child &amp; Family Studies, California Preschool Instructional Network.  (06/2016) </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655950017"/>
      </p:ext>
    </p:extLst>
  </p:cSld>
  <p:clrMapOvr>
    <a:masterClrMapping/>
  </p:clrMapOvr>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10143</Words>
  <Application>Microsoft Office PowerPoint</Application>
  <PresentationFormat>On-screen Show (4:3)</PresentationFormat>
  <Paragraphs>1022</Paragraphs>
  <Slides>63</Slides>
  <Notes>63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63</vt:i4>
      </vt:variant>
    </vt:vector>
  </HeadingPairs>
  <TitlesOfParts>
    <vt:vector size="76" baseType="lpstr">
      <vt:lpstr>MS PGothic</vt:lpstr>
      <vt:lpstr>MS PGothic</vt:lpstr>
      <vt:lpstr>Arial</vt:lpstr>
      <vt:lpstr>Arial Unicode MS</vt:lpstr>
      <vt:lpstr>Calibri</vt:lpstr>
      <vt:lpstr>Contemporary Brush</vt:lpstr>
      <vt:lpstr>굴림</vt:lpstr>
      <vt:lpstr>MS Pゴシック</vt:lpstr>
      <vt:lpstr>Times New Roman</vt:lpstr>
      <vt:lpstr>Wingdings</vt:lpstr>
      <vt:lpstr>3_Office Theme</vt:lpstr>
      <vt:lpstr>1_Office Theme</vt:lpstr>
      <vt:lpstr>2_Office Theme</vt:lpstr>
      <vt:lpstr>Writing:  An Integrated Module  Language and Literacy  and English-Language Development  California Preschool Learning Foundations and  Curriculum Framework </vt:lpstr>
      <vt:lpstr>Writing Challenge</vt:lpstr>
      <vt:lpstr>Lost in the Crowd</vt:lpstr>
      <vt:lpstr>During this session we will:</vt:lpstr>
      <vt:lpstr>Writing Definition</vt:lpstr>
      <vt:lpstr>CDE Publications and Resources that Support TK Implementation</vt:lpstr>
      <vt:lpstr>Why use the Preschool Learning Foundations for TK?</vt:lpstr>
      <vt:lpstr>Preschool Learning Foundations and Framework, Volume 1</vt:lpstr>
      <vt:lpstr>Assumption of Access</vt:lpstr>
      <vt:lpstr>Difference between ELD and LLD</vt:lpstr>
      <vt:lpstr>Effectively Support Meaningful Writing in the Classroom</vt:lpstr>
      <vt:lpstr>Writing is Integrated</vt:lpstr>
      <vt:lpstr>Map of the Foundations: Language and Literacy</vt:lpstr>
      <vt:lpstr>Map of the Foundations: English-Language Development</vt:lpstr>
      <vt:lpstr>TK Classroom Writing Example</vt:lpstr>
      <vt:lpstr>Rolling Writing Challenge</vt:lpstr>
      <vt:lpstr>What does physical development have to do with it?</vt:lpstr>
      <vt:lpstr>Muscle Development Components of Writing</vt:lpstr>
      <vt:lpstr>Sensory Integration  Components of Writing</vt:lpstr>
      <vt:lpstr>California Preschool Foundations: Writing Development</vt:lpstr>
      <vt:lpstr> California Preschool Learning Foundations: Physical Development‒Manipulative Skills  </vt:lpstr>
      <vt:lpstr>Alignment Document</vt:lpstr>
      <vt:lpstr>Top Ten Languages Spoken by English Learners in California</vt:lpstr>
      <vt:lpstr> Developmental Path of Writing </vt:lpstr>
      <vt:lpstr>What does the path look like?</vt:lpstr>
      <vt:lpstr>Scribbling and Drawing Together</vt:lpstr>
      <vt:lpstr>Is it a picture or is it writing?</vt:lpstr>
      <vt:lpstr>Who interprets the meaning of markings?</vt:lpstr>
      <vt:lpstr>Writing Sample </vt:lpstr>
      <vt:lpstr>  Examples </vt:lpstr>
      <vt:lpstr>Writing Sample</vt:lpstr>
      <vt:lpstr>DRDP-K (2015)  LLD 10 Emergent Writing</vt:lpstr>
      <vt:lpstr>DRDP-K (2015) LLD 10 Emergent Writing</vt:lpstr>
      <vt:lpstr>DRDP-K (2015) LLD 10 Emergent Writing</vt:lpstr>
      <vt:lpstr>English Learner Reflection</vt:lpstr>
      <vt:lpstr>The Importance of Writing</vt:lpstr>
      <vt:lpstr>LLD and ELD Writing </vt:lpstr>
      <vt:lpstr>Writing as a Form of Expression</vt:lpstr>
      <vt:lpstr>Focused Video Viewing Look for meaningful writing opportunities. </vt:lpstr>
      <vt:lpstr>Focused Video Viewing Look for meaningful writing opportunities.</vt:lpstr>
      <vt:lpstr>Video Reflection</vt:lpstr>
      <vt:lpstr>The Importance of  Sensorimotor Skills</vt:lpstr>
      <vt:lpstr>Let’s have some fun! (Part 1)</vt:lpstr>
      <vt:lpstr>Let’s have some fun! (Part 2)</vt:lpstr>
      <vt:lpstr>ELD Writing Strategies</vt:lpstr>
      <vt:lpstr>Using the Framework for Support</vt:lpstr>
      <vt:lpstr>Using the Framework for Support</vt:lpstr>
      <vt:lpstr>Building on Existing Strengths</vt:lpstr>
      <vt:lpstr>Strategies to Support Writing in English-Language Development</vt:lpstr>
      <vt:lpstr>Ways to Support Writing</vt:lpstr>
      <vt:lpstr>Consider Families in the  Writing Environment</vt:lpstr>
      <vt:lpstr>Writing Suitcase</vt:lpstr>
      <vt:lpstr>How do you partner with families?</vt:lpstr>
      <vt:lpstr>Read and Reflect: Bringing It All Together (Part 1)</vt:lpstr>
      <vt:lpstr>Read and Reflect: Bringing It All Together (Part 2)</vt:lpstr>
      <vt:lpstr>Read and Reflect: Bringing It All Together (Part 3)</vt:lpstr>
      <vt:lpstr>Let’s write about what we have learned!</vt:lpstr>
      <vt:lpstr>A Wall of Ideas</vt:lpstr>
      <vt:lpstr>Thank you for coming!</vt:lpstr>
      <vt:lpstr>Optional Slides</vt:lpstr>
      <vt:lpstr>Insert your local, county, or region data here:</vt:lpstr>
      <vt:lpstr>Who are English learners?</vt:lpstr>
      <vt:lpstr>Classroom Data:  Who is in your classroom?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2016-08-30T17:17:00Z</dcterms:modified>
</cp:coreProperties>
</file>