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597" r:id="rId1"/>
    <p:sldMasterId id="2147484615" r:id="rId2"/>
  </p:sldMasterIdLst>
  <p:notesMasterIdLst>
    <p:notesMasterId r:id="rId56"/>
  </p:notesMasterIdLst>
  <p:handoutMasterIdLst>
    <p:handoutMasterId r:id="rId57"/>
  </p:handoutMasterIdLst>
  <p:sldIdLst>
    <p:sldId id="256" r:id="rId3"/>
    <p:sldId id="462" r:id="rId4"/>
    <p:sldId id="361" r:id="rId5"/>
    <p:sldId id="442" r:id="rId6"/>
    <p:sldId id="460" r:id="rId7"/>
    <p:sldId id="444" r:id="rId8"/>
    <p:sldId id="419" r:id="rId9"/>
    <p:sldId id="461" r:id="rId10"/>
    <p:sldId id="448" r:id="rId11"/>
    <p:sldId id="447" r:id="rId12"/>
    <p:sldId id="390" r:id="rId13"/>
    <p:sldId id="394" r:id="rId14"/>
    <p:sldId id="445" r:id="rId15"/>
    <p:sldId id="392" r:id="rId16"/>
    <p:sldId id="476" r:id="rId17"/>
    <p:sldId id="477" r:id="rId18"/>
    <p:sldId id="463" r:id="rId19"/>
    <p:sldId id="464" r:id="rId20"/>
    <p:sldId id="452" r:id="rId21"/>
    <p:sldId id="399" r:id="rId22"/>
    <p:sldId id="400" r:id="rId23"/>
    <p:sldId id="401" r:id="rId24"/>
    <p:sldId id="402" r:id="rId25"/>
    <p:sldId id="403" r:id="rId26"/>
    <p:sldId id="404" r:id="rId27"/>
    <p:sldId id="410" r:id="rId28"/>
    <p:sldId id="465" r:id="rId29"/>
    <p:sldId id="450" r:id="rId30"/>
    <p:sldId id="478" r:id="rId31"/>
    <p:sldId id="472" r:id="rId32"/>
    <p:sldId id="455" r:id="rId33"/>
    <p:sldId id="473" r:id="rId34"/>
    <p:sldId id="459" r:id="rId35"/>
    <p:sldId id="436" r:id="rId36"/>
    <p:sldId id="438" r:id="rId37"/>
    <p:sldId id="475" r:id="rId38"/>
    <p:sldId id="474" r:id="rId39"/>
    <p:sldId id="469" r:id="rId40"/>
    <p:sldId id="470" r:id="rId41"/>
    <p:sldId id="471" r:id="rId42"/>
    <p:sldId id="435" r:id="rId43"/>
    <p:sldId id="282" r:id="rId44"/>
    <p:sldId id="412" r:id="rId45"/>
    <p:sldId id="299" r:id="rId46"/>
    <p:sldId id="279" r:id="rId47"/>
    <p:sldId id="362" r:id="rId48"/>
    <p:sldId id="363" r:id="rId49"/>
    <p:sldId id="303" r:id="rId50"/>
    <p:sldId id="304" r:id="rId51"/>
    <p:sldId id="479" r:id="rId52"/>
    <p:sldId id="286" r:id="rId53"/>
    <p:sldId id="366" r:id="rId54"/>
    <p:sldId id="480" r:id="rId55"/>
  </p:sldIdLst>
  <p:sldSz cx="9144000" cy="6858000" type="screen4x3"/>
  <p:notesSz cx="6881813" cy="9296400"/>
  <p:defaultTextStyle>
    <a:defPPr>
      <a:defRPr lang="en-US"/>
    </a:defPPr>
    <a:lvl1pPr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sz="32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32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Golchert" initials="EG" lastIdx="80" clrIdx="0">
    <p:extLst/>
  </p:cmAuthor>
  <p:cmAuthor id="2" name="stherri" initials="s" lastIdx="2"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3333FF"/>
    <a:srgbClr val="5B5BFF"/>
    <a:srgbClr val="FFFFFF"/>
    <a:srgbClr val="000000"/>
    <a:srgbClr val="000090"/>
    <a:srgbClr val="66FF66"/>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258" autoAdjust="0"/>
  </p:normalViewPr>
  <p:slideViewPr>
    <p:cSldViewPr>
      <p:cViewPr varScale="1">
        <p:scale>
          <a:sx n="40" d="100"/>
          <a:sy n="40" d="100"/>
        </p:scale>
        <p:origin x="2208" y="60"/>
      </p:cViewPr>
      <p:guideLst>
        <p:guide orient="horz" pos="2160"/>
        <p:guide pos="2880"/>
      </p:guideLst>
    </p:cSldViewPr>
  </p:slideViewPr>
  <p:outlineViewPr>
    <p:cViewPr>
      <p:scale>
        <a:sx n="33" d="100"/>
        <a:sy n="33" d="100"/>
      </p:scale>
      <p:origin x="0" y="37188"/>
    </p:cViewPr>
  </p:outlineViewPr>
  <p:notesTextViewPr>
    <p:cViewPr>
      <p:scale>
        <a:sx n="150" d="100"/>
        <a:sy n="150" d="100"/>
      </p:scale>
      <p:origin x="0" y="0"/>
    </p:cViewPr>
  </p:notesTextViewPr>
  <p:sorterViewPr>
    <p:cViewPr>
      <p:scale>
        <a:sx n="100" d="100"/>
        <a:sy n="100" d="100"/>
      </p:scale>
      <p:origin x="0" y="3120"/>
    </p:cViewPr>
  </p:sorterViewPr>
  <p:notesViewPr>
    <p:cSldViewPr>
      <p:cViewPr>
        <p:scale>
          <a:sx n="74" d="100"/>
          <a:sy n="74" d="100"/>
        </p:scale>
        <p:origin x="3066" y="-204"/>
      </p:cViewPr>
      <p:guideLst>
        <p:guide orient="horz" pos="2928"/>
        <p:guide pos="216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41E9B1-6533-CC47-91FE-4A1452A3729A}" type="doc">
      <dgm:prSet loTypeId="urn:microsoft.com/office/officeart/2005/8/layout/hProcess9" loCatId="process" qsTypeId="urn:microsoft.com/office/officeart/2005/8/quickstyle/simple4" qsCatId="simple" csTypeId="urn:microsoft.com/office/officeart/2005/8/colors/accent1_2" csCatId="accent1" phldr="1"/>
      <dgm:spPr/>
      <dgm:t>
        <a:bodyPr/>
        <a:lstStyle/>
        <a:p>
          <a:endParaRPr lang="en-US"/>
        </a:p>
      </dgm:t>
    </dgm:pt>
    <dgm:pt modelId="{88C63D54-11FB-C94E-8451-F24C822E06FE}">
      <dgm:prSet/>
      <dgm:spPr/>
      <dgm:t>
        <a:bodyPr/>
        <a:lstStyle/>
        <a:p>
          <a:pPr rtl="0"/>
          <a:r>
            <a:rPr lang="en-US" dirty="0">
              <a:solidFill>
                <a:schemeClr val="accent4"/>
              </a:solidFill>
            </a:rPr>
            <a:t>Length Quantity Recognizer</a:t>
          </a:r>
        </a:p>
      </dgm:t>
    </dgm:pt>
    <dgm:pt modelId="{E334F249-B981-6848-8374-F5F95A108175}" type="parTrans" cxnId="{91B5C3BF-451A-2F4E-83E1-229D751306CF}">
      <dgm:prSet/>
      <dgm:spPr/>
      <dgm:t>
        <a:bodyPr/>
        <a:lstStyle/>
        <a:p>
          <a:endParaRPr lang="en-US"/>
        </a:p>
      </dgm:t>
    </dgm:pt>
    <dgm:pt modelId="{4551A964-899D-B04B-8BB0-5C1B0FB99205}" type="sibTrans" cxnId="{91B5C3BF-451A-2F4E-83E1-229D751306CF}">
      <dgm:prSet/>
      <dgm:spPr/>
      <dgm:t>
        <a:bodyPr/>
        <a:lstStyle/>
        <a:p>
          <a:endParaRPr lang="en-US"/>
        </a:p>
      </dgm:t>
    </dgm:pt>
    <dgm:pt modelId="{234C8E61-564B-6D42-A738-A06280FC1B4B}">
      <dgm:prSet/>
      <dgm:spPr/>
      <dgm:t>
        <a:bodyPr/>
        <a:lstStyle/>
        <a:p>
          <a:pPr rtl="0"/>
          <a:r>
            <a:rPr lang="en-US" dirty="0">
              <a:solidFill>
                <a:schemeClr val="accent4"/>
              </a:solidFill>
            </a:rPr>
            <a:t>Length Direct Comparer</a:t>
          </a:r>
        </a:p>
      </dgm:t>
    </dgm:pt>
    <dgm:pt modelId="{1E7833E1-8D53-2948-8105-41C2398E9E8F}" type="parTrans" cxnId="{4C438C0B-B633-CE4B-B28D-95EE4E664E52}">
      <dgm:prSet/>
      <dgm:spPr/>
      <dgm:t>
        <a:bodyPr/>
        <a:lstStyle/>
        <a:p>
          <a:endParaRPr lang="en-US"/>
        </a:p>
      </dgm:t>
    </dgm:pt>
    <dgm:pt modelId="{AB4AF18A-20CB-D64F-8DE5-605BB404864A}" type="sibTrans" cxnId="{4C438C0B-B633-CE4B-B28D-95EE4E664E52}">
      <dgm:prSet/>
      <dgm:spPr/>
      <dgm:t>
        <a:bodyPr/>
        <a:lstStyle/>
        <a:p>
          <a:endParaRPr lang="en-US"/>
        </a:p>
      </dgm:t>
    </dgm:pt>
    <dgm:pt modelId="{2841AFDB-6125-9049-940F-25C15A9E0D84}">
      <dgm:prSet/>
      <dgm:spPr/>
      <dgm:t>
        <a:bodyPr/>
        <a:lstStyle/>
        <a:p>
          <a:pPr rtl="0"/>
          <a:r>
            <a:rPr lang="en-US" dirty="0">
              <a:solidFill>
                <a:schemeClr val="accent4"/>
              </a:solidFill>
            </a:rPr>
            <a:t>Indirect Length Comparer</a:t>
          </a:r>
        </a:p>
      </dgm:t>
    </dgm:pt>
    <dgm:pt modelId="{8834E352-22E1-EB47-8B20-E584F9D2C9E9}" type="parTrans" cxnId="{EFD14A74-6633-8142-B2CC-295E3B37B00E}">
      <dgm:prSet/>
      <dgm:spPr/>
      <dgm:t>
        <a:bodyPr/>
        <a:lstStyle/>
        <a:p>
          <a:endParaRPr lang="en-US"/>
        </a:p>
      </dgm:t>
    </dgm:pt>
    <dgm:pt modelId="{879DFD90-D0DF-614A-955D-2C2858F48D6A}" type="sibTrans" cxnId="{EFD14A74-6633-8142-B2CC-295E3B37B00E}">
      <dgm:prSet/>
      <dgm:spPr/>
      <dgm:t>
        <a:bodyPr/>
        <a:lstStyle/>
        <a:p>
          <a:endParaRPr lang="en-US"/>
        </a:p>
      </dgm:t>
    </dgm:pt>
    <dgm:pt modelId="{B329C128-CC39-9046-ADC4-78898B0AD670}">
      <dgm:prSet/>
      <dgm:spPr/>
      <dgm:t>
        <a:bodyPr/>
        <a:lstStyle/>
        <a:p>
          <a:pPr rtl="0"/>
          <a:r>
            <a:rPr lang="en-US" dirty="0">
              <a:solidFill>
                <a:schemeClr val="accent4"/>
              </a:solidFill>
            </a:rPr>
            <a:t>Serial Order to 6+</a:t>
          </a:r>
        </a:p>
      </dgm:t>
    </dgm:pt>
    <dgm:pt modelId="{5B8D5178-CBB9-C640-98B3-FBBFC4690438}" type="parTrans" cxnId="{AE167F19-D6EC-7A49-871C-A6C62E8295C8}">
      <dgm:prSet/>
      <dgm:spPr/>
      <dgm:t>
        <a:bodyPr/>
        <a:lstStyle/>
        <a:p>
          <a:endParaRPr lang="en-US"/>
        </a:p>
      </dgm:t>
    </dgm:pt>
    <dgm:pt modelId="{2B3E1C86-18A4-D343-99CE-2A3B7F86603B}" type="sibTrans" cxnId="{AE167F19-D6EC-7A49-871C-A6C62E8295C8}">
      <dgm:prSet/>
      <dgm:spPr/>
      <dgm:t>
        <a:bodyPr/>
        <a:lstStyle/>
        <a:p>
          <a:endParaRPr lang="en-US"/>
        </a:p>
      </dgm:t>
    </dgm:pt>
    <dgm:pt modelId="{D10A5F8C-0B5C-1343-9BDF-DDAA706C3A23}" type="pres">
      <dgm:prSet presAssocID="{AD41E9B1-6533-CC47-91FE-4A1452A3729A}" presName="CompostProcess" presStyleCnt="0">
        <dgm:presLayoutVars>
          <dgm:dir/>
          <dgm:resizeHandles val="exact"/>
        </dgm:presLayoutVars>
      </dgm:prSet>
      <dgm:spPr/>
    </dgm:pt>
    <dgm:pt modelId="{5DB866D3-C5DA-6A49-AFB2-B171B6C802A1}" type="pres">
      <dgm:prSet presAssocID="{AD41E9B1-6533-CC47-91FE-4A1452A3729A}" presName="arrow" presStyleLbl="bgShp" presStyleIdx="0" presStyleCnt="1" custScaleX="117647"/>
      <dgm:spPr>
        <a:solidFill>
          <a:srgbClr val="3366FF">
            <a:alpha val="79000"/>
          </a:srgbClr>
        </a:solidFill>
      </dgm:spPr>
    </dgm:pt>
    <dgm:pt modelId="{92391D8B-8673-3949-A1EA-530DF21BD23A}" type="pres">
      <dgm:prSet presAssocID="{AD41E9B1-6533-CC47-91FE-4A1452A3729A}" presName="linearProcess" presStyleCnt="0"/>
      <dgm:spPr/>
    </dgm:pt>
    <dgm:pt modelId="{68314237-F5C8-DE40-832B-FB68B3DB73DF}" type="pres">
      <dgm:prSet presAssocID="{88C63D54-11FB-C94E-8451-F24C822E06FE}" presName="textNode" presStyleLbl="node1" presStyleIdx="0" presStyleCnt="4" custScaleX="66455" custScaleY="68919" custLinFactX="-3327" custLinFactNeighborX="-100000" custLinFactNeighborY="0">
        <dgm:presLayoutVars>
          <dgm:bulletEnabled val="1"/>
        </dgm:presLayoutVars>
      </dgm:prSet>
      <dgm:spPr/>
    </dgm:pt>
    <dgm:pt modelId="{95191198-56BD-F74C-9517-3AF7CE2E9657}" type="pres">
      <dgm:prSet presAssocID="{4551A964-899D-B04B-8BB0-5C1B0FB99205}" presName="sibTrans" presStyleCnt="0"/>
      <dgm:spPr/>
    </dgm:pt>
    <dgm:pt modelId="{E6611FCD-8250-4C4A-AA08-0D69EAEE2F1A}" type="pres">
      <dgm:prSet presAssocID="{234C8E61-564B-6D42-A738-A06280FC1B4B}" presName="textNode" presStyleLbl="node1" presStyleIdx="1" presStyleCnt="4" custScaleX="61644" custScaleY="65225" custLinFactX="-2446" custLinFactNeighborX="-100000">
        <dgm:presLayoutVars>
          <dgm:bulletEnabled val="1"/>
        </dgm:presLayoutVars>
      </dgm:prSet>
      <dgm:spPr/>
    </dgm:pt>
    <dgm:pt modelId="{B1AFFE67-5518-6C44-BDDA-297D0F9E722E}" type="pres">
      <dgm:prSet presAssocID="{AB4AF18A-20CB-D64F-8DE5-605BB404864A}" presName="sibTrans" presStyleCnt="0"/>
      <dgm:spPr/>
    </dgm:pt>
    <dgm:pt modelId="{DB05238E-E953-B449-82B5-0E977200AAB7}" type="pres">
      <dgm:prSet presAssocID="{2841AFDB-6125-9049-940F-25C15A9E0D84}" presName="textNode" presStyleLbl="node1" presStyleIdx="2" presStyleCnt="4" custScaleX="69720" custScaleY="65225" custLinFactX="-2963" custLinFactNeighborX="-100000">
        <dgm:presLayoutVars>
          <dgm:bulletEnabled val="1"/>
        </dgm:presLayoutVars>
      </dgm:prSet>
      <dgm:spPr/>
    </dgm:pt>
    <dgm:pt modelId="{89B044A8-5B6A-9943-9EB3-907C1D1020BC}" type="pres">
      <dgm:prSet presAssocID="{879DFD90-D0DF-614A-955D-2C2858F48D6A}" presName="sibTrans" presStyleCnt="0"/>
      <dgm:spPr/>
    </dgm:pt>
    <dgm:pt modelId="{4FE522ED-EC54-B843-A32E-B3FD0ACF2C34}" type="pres">
      <dgm:prSet presAssocID="{B329C128-CC39-9046-ADC4-78898B0AD670}" presName="textNode" presStyleLbl="node1" presStyleIdx="3" presStyleCnt="4" custScaleX="63348" custScaleY="65225" custLinFactX="-2678" custLinFactNeighborX="-100000">
        <dgm:presLayoutVars>
          <dgm:bulletEnabled val="1"/>
        </dgm:presLayoutVars>
      </dgm:prSet>
      <dgm:spPr/>
    </dgm:pt>
  </dgm:ptLst>
  <dgm:cxnLst>
    <dgm:cxn modelId="{602E8827-E61B-2F48-8564-B49B5BE141DF}" type="presOf" srcId="{AD41E9B1-6533-CC47-91FE-4A1452A3729A}" destId="{D10A5F8C-0B5C-1343-9BDF-DDAA706C3A23}" srcOrd="0" destOrd="0" presId="urn:microsoft.com/office/officeart/2005/8/layout/hProcess9"/>
    <dgm:cxn modelId="{91B5C3BF-451A-2F4E-83E1-229D751306CF}" srcId="{AD41E9B1-6533-CC47-91FE-4A1452A3729A}" destId="{88C63D54-11FB-C94E-8451-F24C822E06FE}" srcOrd="0" destOrd="0" parTransId="{E334F249-B981-6848-8374-F5F95A108175}" sibTransId="{4551A964-899D-B04B-8BB0-5C1B0FB99205}"/>
    <dgm:cxn modelId="{EFD14A74-6633-8142-B2CC-295E3B37B00E}" srcId="{AD41E9B1-6533-CC47-91FE-4A1452A3729A}" destId="{2841AFDB-6125-9049-940F-25C15A9E0D84}" srcOrd="2" destOrd="0" parTransId="{8834E352-22E1-EB47-8B20-E584F9D2C9E9}" sibTransId="{879DFD90-D0DF-614A-955D-2C2858F48D6A}"/>
    <dgm:cxn modelId="{AE167F19-D6EC-7A49-871C-A6C62E8295C8}" srcId="{AD41E9B1-6533-CC47-91FE-4A1452A3729A}" destId="{B329C128-CC39-9046-ADC4-78898B0AD670}" srcOrd="3" destOrd="0" parTransId="{5B8D5178-CBB9-C640-98B3-FBBFC4690438}" sibTransId="{2B3E1C86-18A4-D343-99CE-2A3B7F86603B}"/>
    <dgm:cxn modelId="{A51208CC-0398-9E48-9DFC-60157F6EC6D3}" type="presOf" srcId="{B329C128-CC39-9046-ADC4-78898B0AD670}" destId="{4FE522ED-EC54-B843-A32E-B3FD0ACF2C34}" srcOrd="0" destOrd="0" presId="urn:microsoft.com/office/officeart/2005/8/layout/hProcess9"/>
    <dgm:cxn modelId="{4958A413-6F87-5A42-91F6-98D77126D770}" type="presOf" srcId="{88C63D54-11FB-C94E-8451-F24C822E06FE}" destId="{68314237-F5C8-DE40-832B-FB68B3DB73DF}" srcOrd="0" destOrd="0" presId="urn:microsoft.com/office/officeart/2005/8/layout/hProcess9"/>
    <dgm:cxn modelId="{5C328A14-A410-494E-842C-D0409826DD85}" type="presOf" srcId="{2841AFDB-6125-9049-940F-25C15A9E0D84}" destId="{DB05238E-E953-B449-82B5-0E977200AAB7}" srcOrd="0" destOrd="0" presId="urn:microsoft.com/office/officeart/2005/8/layout/hProcess9"/>
    <dgm:cxn modelId="{C225B0EA-BC06-734C-8E5E-164BDD54EDCD}" type="presOf" srcId="{234C8E61-564B-6D42-A738-A06280FC1B4B}" destId="{E6611FCD-8250-4C4A-AA08-0D69EAEE2F1A}" srcOrd="0" destOrd="0" presId="urn:microsoft.com/office/officeart/2005/8/layout/hProcess9"/>
    <dgm:cxn modelId="{4C438C0B-B633-CE4B-B28D-95EE4E664E52}" srcId="{AD41E9B1-6533-CC47-91FE-4A1452A3729A}" destId="{234C8E61-564B-6D42-A738-A06280FC1B4B}" srcOrd="1" destOrd="0" parTransId="{1E7833E1-8D53-2948-8105-41C2398E9E8F}" sibTransId="{AB4AF18A-20CB-D64F-8DE5-605BB404864A}"/>
    <dgm:cxn modelId="{9832E212-07B5-8A42-92A1-C743FD4EBB60}" type="presParOf" srcId="{D10A5F8C-0B5C-1343-9BDF-DDAA706C3A23}" destId="{5DB866D3-C5DA-6A49-AFB2-B171B6C802A1}" srcOrd="0" destOrd="0" presId="urn:microsoft.com/office/officeart/2005/8/layout/hProcess9"/>
    <dgm:cxn modelId="{D531CC94-50FF-204D-B83D-4DF6D9FF2D9D}" type="presParOf" srcId="{D10A5F8C-0B5C-1343-9BDF-DDAA706C3A23}" destId="{92391D8B-8673-3949-A1EA-530DF21BD23A}" srcOrd="1" destOrd="0" presId="urn:microsoft.com/office/officeart/2005/8/layout/hProcess9"/>
    <dgm:cxn modelId="{0063548B-797D-4641-A383-61049D0F8070}" type="presParOf" srcId="{92391D8B-8673-3949-A1EA-530DF21BD23A}" destId="{68314237-F5C8-DE40-832B-FB68B3DB73DF}" srcOrd="0" destOrd="0" presId="urn:microsoft.com/office/officeart/2005/8/layout/hProcess9"/>
    <dgm:cxn modelId="{1A8F09E9-BED8-754F-9920-9B5D5CC41A11}" type="presParOf" srcId="{92391D8B-8673-3949-A1EA-530DF21BD23A}" destId="{95191198-56BD-F74C-9517-3AF7CE2E9657}" srcOrd="1" destOrd="0" presId="urn:microsoft.com/office/officeart/2005/8/layout/hProcess9"/>
    <dgm:cxn modelId="{D933474A-CA5C-2741-946A-1181E4B09D75}" type="presParOf" srcId="{92391D8B-8673-3949-A1EA-530DF21BD23A}" destId="{E6611FCD-8250-4C4A-AA08-0D69EAEE2F1A}" srcOrd="2" destOrd="0" presId="urn:microsoft.com/office/officeart/2005/8/layout/hProcess9"/>
    <dgm:cxn modelId="{143E28B8-9755-3042-ACE9-AFA9A4253041}" type="presParOf" srcId="{92391D8B-8673-3949-A1EA-530DF21BD23A}" destId="{B1AFFE67-5518-6C44-BDDA-297D0F9E722E}" srcOrd="3" destOrd="0" presId="urn:microsoft.com/office/officeart/2005/8/layout/hProcess9"/>
    <dgm:cxn modelId="{A4ABE988-C8A4-194D-B48D-ACE332F5081E}" type="presParOf" srcId="{92391D8B-8673-3949-A1EA-530DF21BD23A}" destId="{DB05238E-E953-B449-82B5-0E977200AAB7}" srcOrd="4" destOrd="0" presId="urn:microsoft.com/office/officeart/2005/8/layout/hProcess9"/>
    <dgm:cxn modelId="{56B8AB1B-3BFC-0546-A0A4-BED0A860ADEC}" type="presParOf" srcId="{92391D8B-8673-3949-A1EA-530DF21BD23A}" destId="{89B044A8-5B6A-9943-9EB3-907C1D1020BC}" srcOrd="5" destOrd="0" presId="urn:microsoft.com/office/officeart/2005/8/layout/hProcess9"/>
    <dgm:cxn modelId="{4D42A825-F613-D74B-B808-9A6C19FE8399}" type="presParOf" srcId="{92391D8B-8673-3949-A1EA-530DF21BD23A}" destId="{4FE522ED-EC54-B843-A32E-B3FD0ACF2C34}"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866D3-C5DA-6A49-AFB2-B171B6C802A1}">
      <dsp:nvSpPr>
        <dsp:cNvPr id="0" name=""/>
        <dsp:cNvSpPr/>
      </dsp:nvSpPr>
      <dsp:spPr>
        <a:xfrm>
          <a:off x="2" y="0"/>
          <a:ext cx="8826495" cy="4419600"/>
        </a:xfrm>
        <a:prstGeom prst="rightArrow">
          <a:avLst/>
        </a:prstGeom>
        <a:solidFill>
          <a:srgbClr val="3366FF">
            <a:alpha val="79000"/>
          </a:srgb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8314237-F5C8-DE40-832B-FB68B3DB73DF}">
      <dsp:nvSpPr>
        <dsp:cNvPr id="0" name=""/>
        <dsp:cNvSpPr/>
      </dsp:nvSpPr>
      <dsp:spPr>
        <a:xfrm>
          <a:off x="468170" y="1600611"/>
          <a:ext cx="1759695" cy="1218377"/>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solidFill>
                <a:schemeClr val="accent4"/>
              </a:solidFill>
            </a:rPr>
            <a:t>Length Quantity Recognizer</a:t>
          </a:r>
        </a:p>
      </dsp:txBody>
      <dsp:txXfrm>
        <a:off x="527646" y="1660087"/>
        <a:ext cx="1640743" cy="1099425"/>
      </dsp:txXfrm>
    </dsp:sp>
    <dsp:sp modelId="{E6611FCD-8250-4C4A-AA08-0D69EAEE2F1A}">
      <dsp:nvSpPr>
        <dsp:cNvPr id="0" name=""/>
        <dsp:cNvSpPr/>
      </dsp:nvSpPr>
      <dsp:spPr>
        <a:xfrm>
          <a:off x="2410872" y="1633263"/>
          <a:ext cx="1632302" cy="1153073"/>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solidFill>
                <a:schemeClr val="accent4"/>
              </a:solidFill>
            </a:rPr>
            <a:t>Length Direct Comparer</a:t>
          </a:r>
        </a:p>
      </dsp:txBody>
      <dsp:txXfrm>
        <a:off x="2467160" y="1689551"/>
        <a:ext cx="1519726" cy="1040497"/>
      </dsp:txXfrm>
    </dsp:sp>
    <dsp:sp modelId="{DB05238E-E953-B449-82B5-0E977200AAB7}">
      <dsp:nvSpPr>
        <dsp:cNvPr id="0" name=""/>
        <dsp:cNvSpPr/>
      </dsp:nvSpPr>
      <dsp:spPr>
        <a:xfrm>
          <a:off x="4189163" y="1633263"/>
          <a:ext cx="1846150" cy="1153073"/>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solidFill>
                <a:schemeClr val="accent4"/>
              </a:solidFill>
            </a:rPr>
            <a:t>Indirect Length Comparer</a:t>
          </a:r>
        </a:p>
      </dsp:txBody>
      <dsp:txXfrm>
        <a:off x="4245451" y="1689551"/>
        <a:ext cx="1733574" cy="1040497"/>
      </dsp:txXfrm>
    </dsp:sp>
    <dsp:sp modelId="{4FE522ED-EC54-B843-A32E-B3FD0ACF2C34}">
      <dsp:nvSpPr>
        <dsp:cNvPr id="0" name=""/>
        <dsp:cNvSpPr/>
      </dsp:nvSpPr>
      <dsp:spPr>
        <a:xfrm>
          <a:off x="6202539" y="1633263"/>
          <a:ext cx="1677423" cy="1153073"/>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solidFill>
                <a:schemeClr val="accent4"/>
              </a:solidFill>
            </a:rPr>
            <a:t>Serial Order to 6+</a:t>
          </a:r>
        </a:p>
      </dsp:txBody>
      <dsp:txXfrm>
        <a:off x="6258827" y="1689551"/>
        <a:ext cx="1564847" cy="104049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defTabSz="923925">
              <a:defRPr sz="1200">
                <a:latin typeface="Arial" pitchFamily="-106" charset="0"/>
                <a:ea typeface="+mn-ea"/>
                <a:cs typeface="+mn-cs"/>
              </a:defRPr>
            </a:lvl1pPr>
          </a:lstStyle>
          <a:p>
            <a:pPr>
              <a:defRPr/>
            </a:pPr>
            <a:endParaRPr lang="en-US" dirty="0"/>
          </a:p>
        </p:txBody>
      </p:sp>
      <p:sp>
        <p:nvSpPr>
          <p:cNvPr id="65539" name="Rectangle 3"/>
          <p:cNvSpPr>
            <a:spLocks noGrp="1" noChangeArrowheads="1"/>
          </p:cNvSpPr>
          <p:nvPr>
            <p:ph type="dt" sz="quarter" idx="1"/>
          </p:nvPr>
        </p:nvSpPr>
        <p:spPr bwMode="auto">
          <a:xfrm>
            <a:off x="3897313" y="0"/>
            <a:ext cx="2982912" cy="465138"/>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algn="r" defTabSz="923925">
              <a:defRPr sz="1200">
                <a:latin typeface="Arial" pitchFamily="-106" charset="0"/>
                <a:ea typeface="+mn-ea"/>
                <a:cs typeface="+mn-cs"/>
              </a:defRPr>
            </a:lvl1pPr>
          </a:lstStyle>
          <a:p>
            <a:pPr>
              <a:defRPr/>
            </a:pPr>
            <a:endParaRPr lang="en-US" dirty="0"/>
          </a:p>
        </p:txBody>
      </p:sp>
      <p:sp>
        <p:nvSpPr>
          <p:cNvPr id="65540" name="Rectangle 4"/>
          <p:cNvSpPr>
            <a:spLocks noGrp="1" noChangeArrowheads="1"/>
          </p:cNvSpPr>
          <p:nvPr>
            <p:ph type="ftr" sz="quarter" idx="2"/>
          </p:nvPr>
        </p:nvSpPr>
        <p:spPr bwMode="auto">
          <a:xfrm>
            <a:off x="0" y="8829675"/>
            <a:ext cx="2982913" cy="465138"/>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defTabSz="923925">
              <a:defRPr sz="1200">
                <a:latin typeface="Arial" pitchFamily="-106" charset="0"/>
                <a:ea typeface="+mn-ea"/>
                <a:cs typeface="+mn-cs"/>
              </a:defRPr>
            </a:lvl1pPr>
          </a:lstStyle>
          <a:p>
            <a:pPr>
              <a:defRPr/>
            </a:pPr>
            <a:endParaRPr lang="en-US" dirty="0"/>
          </a:p>
        </p:txBody>
      </p:sp>
      <p:sp>
        <p:nvSpPr>
          <p:cNvPr id="65541" name="Rectangle 5"/>
          <p:cNvSpPr>
            <a:spLocks noGrp="1" noChangeArrowheads="1"/>
          </p:cNvSpPr>
          <p:nvPr>
            <p:ph type="sldNum" sz="quarter" idx="3"/>
          </p:nvPr>
        </p:nvSpPr>
        <p:spPr bwMode="auto">
          <a:xfrm>
            <a:off x="3897313" y="8829675"/>
            <a:ext cx="2982912" cy="465138"/>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algn="r" defTabSz="923925">
              <a:defRPr sz="1200"/>
            </a:lvl1pPr>
          </a:lstStyle>
          <a:p>
            <a:fld id="{BC3AFFFF-82C7-400C-8A0D-304CF3F87EED}" type="slidenum">
              <a:rPr lang="en-US" altLang="en-US"/>
              <a:pPr/>
              <a:t>‹#›</a:t>
            </a:fld>
            <a:endParaRPr lang="en-US" altLang="en-US" dirty="0"/>
          </a:p>
        </p:txBody>
      </p:sp>
    </p:spTree>
    <p:extLst>
      <p:ext uri="{BB962C8B-B14F-4D97-AF65-F5344CB8AC3E}">
        <p14:creationId xmlns:p14="http://schemas.microsoft.com/office/powerpoint/2010/main" val="359093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defTabSz="923925">
              <a:defRPr sz="1200">
                <a:latin typeface="Arial" pitchFamily="-106" charset="0"/>
                <a:ea typeface="+mn-ea"/>
                <a:cs typeface="+mn-cs"/>
              </a:defRPr>
            </a:lvl1pPr>
          </a:lstStyle>
          <a:p>
            <a:pPr>
              <a:defRPr/>
            </a:pPr>
            <a:endParaRPr lang="en-US" dirty="0"/>
          </a:p>
        </p:txBody>
      </p:sp>
      <p:sp>
        <p:nvSpPr>
          <p:cNvPr id="6147" name="Rectangle 3"/>
          <p:cNvSpPr>
            <a:spLocks noGrp="1" noChangeArrowheads="1"/>
          </p:cNvSpPr>
          <p:nvPr>
            <p:ph type="dt" idx="1"/>
          </p:nvPr>
        </p:nvSpPr>
        <p:spPr bwMode="auto">
          <a:xfrm>
            <a:off x="3897313" y="0"/>
            <a:ext cx="2982912" cy="465138"/>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algn="r" defTabSz="923925">
              <a:defRPr sz="1200">
                <a:latin typeface="Arial" pitchFamily="-106" charset="0"/>
                <a:ea typeface="+mn-ea"/>
                <a:cs typeface="+mn-cs"/>
              </a:defRPr>
            </a:lvl1pPr>
          </a:lstStyle>
          <a:p>
            <a:pPr>
              <a:defRPr/>
            </a:pPr>
            <a:endParaRPr lang="en-US" dirty="0"/>
          </a:p>
        </p:txBody>
      </p:sp>
      <p:sp>
        <p:nvSpPr>
          <p:cNvPr id="18436" name="Rectangle 4"/>
          <p:cNvSpPr>
            <a:spLocks noGrp="1" noRot="1" noChangeAspect="1" noChangeArrowheads="1" noTextEdit="1"/>
          </p:cNvSpPr>
          <p:nvPr>
            <p:ph type="sldImg" idx="2"/>
          </p:nvPr>
        </p:nvSpPr>
        <p:spPr bwMode="auto">
          <a:xfrm>
            <a:off x="11176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149" name="Rectangle 5"/>
          <p:cNvSpPr>
            <a:spLocks noGrp="1" noChangeArrowheads="1"/>
          </p:cNvSpPr>
          <p:nvPr>
            <p:ph type="body" sz="quarter" idx="3"/>
          </p:nvPr>
        </p:nvSpPr>
        <p:spPr bwMode="auto">
          <a:xfrm>
            <a:off x="688975" y="4416425"/>
            <a:ext cx="5503863" cy="4183063"/>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829675"/>
            <a:ext cx="2982913" cy="465138"/>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defTabSz="923925">
              <a:defRPr sz="1200">
                <a:latin typeface="Arial" pitchFamily="-106" charset="0"/>
                <a:ea typeface="+mn-ea"/>
                <a:cs typeface="+mn-cs"/>
              </a:defRPr>
            </a:lvl1pPr>
          </a:lstStyle>
          <a:p>
            <a:pPr>
              <a:defRPr/>
            </a:pPr>
            <a:endParaRPr lang="en-US" dirty="0"/>
          </a:p>
        </p:txBody>
      </p:sp>
      <p:sp>
        <p:nvSpPr>
          <p:cNvPr id="6151" name="Rectangle 7"/>
          <p:cNvSpPr>
            <a:spLocks noGrp="1" noChangeArrowheads="1"/>
          </p:cNvSpPr>
          <p:nvPr>
            <p:ph type="sldNum" sz="quarter" idx="5"/>
          </p:nvPr>
        </p:nvSpPr>
        <p:spPr bwMode="auto">
          <a:xfrm>
            <a:off x="3897313" y="8829675"/>
            <a:ext cx="2982912" cy="465138"/>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algn="r" defTabSz="923925">
              <a:defRPr sz="1200"/>
            </a:lvl1pPr>
          </a:lstStyle>
          <a:p>
            <a:fld id="{007855B4-BE4B-4E7E-B5A3-8732B5023F87}" type="slidenum">
              <a:rPr lang="en-US" altLang="en-US"/>
              <a:pPr/>
              <a:t>‹#›</a:t>
            </a:fld>
            <a:endParaRPr lang="en-US" altLang="en-US" dirty="0"/>
          </a:p>
        </p:txBody>
      </p:sp>
    </p:spTree>
    <p:extLst>
      <p:ext uri="{BB962C8B-B14F-4D97-AF65-F5344CB8AC3E}">
        <p14:creationId xmlns:p14="http://schemas.microsoft.com/office/powerpoint/2010/main" val="23543031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ＭＳ Ｐゴシック" pitchFamily="32" charset="-128"/>
      </a:defRPr>
    </a:lvl1pPr>
    <a:lvl2pPr marL="457200"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ＭＳ Ｐゴシック"/>
      </a:defRPr>
    </a:lvl2pPr>
    <a:lvl3pPr marL="914400"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ＭＳ Ｐゴシック"/>
      </a:defRPr>
    </a:lvl3pPr>
    <a:lvl4pPr marL="1371600"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ＭＳ Ｐゴシック"/>
      </a:defRPr>
    </a:lvl4pPr>
    <a:lvl5pPr marL="1828800" algn="l" rtl="0" eaLnBrk="0" fontAlgn="base" hangingPunct="0">
      <a:spcBef>
        <a:spcPct val="30000"/>
      </a:spcBef>
      <a:spcAft>
        <a:spcPct val="0"/>
      </a:spcAft>
      <a:defRPr sz="1200" kern="1200">
        <a:solidFill>
          <a:schemeClr val="tx1"/>
        </a:solidFill>
        <a:latin typeface="Arial" pitchFamily="-106" charset="0"/>
        <a:ea typeface="MS PGothic" panose="020B0600070205080204"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7DE4E38C-3CF2-49B6-83C0-6EC9B5777D23}" type="slidenum">
              <a:rPr lang="en-US" altLang="en-US" sz="1200"/>
              <a:pPr eaLnBrk="1" hangingPunct="1"/>
              <a:t>1</a:t>
            </a:fld>
            <a:endParaRPr lang="en-US" altLang="en-US" sz="1200" dirty="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b="1" dirty="0">
                <a:latin typeface="Arial" panose="020B0604020202020204" pitchFamily="34" charset="0"/>
              </a:rPr>
              <a:t>Presenter Remarks: </a:t>
            </a:r>
          </a:p>
          <a:p>
            <a:pPr eaLnBrk="1" hangingPunct="1">
              <a:spcBef>
                <a:spcPct val="0"/>
              </a:spcBef>
            </a:pPr>
            <a:r>
              <a:rPr lang="en-US" altLang="en-US" b="0" dirty="0">
                <a:latin typeface="Arial" panose="020B0604020202020204" pitchFamily="34" charset="0"/>
              </a:rPr>
              <a:t>As you walk</a:t>
            </a:r>
            <a:r>
              <a:rPr lang="en-US" altLang="en-US" b="0" baseline="0" dirty="0">
                <a:latin typeface="Arial" panose="020B0604020202020204" pitchFamily="34" charset="0"/>
              </a:rPr>
              <a:t> in and sit down please stop at the wall chart to measure yourself. If you missed that please do it now.</a:t>
            </a:r>
            <a:endParaRPr lang="en-US" altLang="en-US" b="0" dirty="0">
              <a:latin typeface="Arial" panose="020B0604020202020204" pitchFamily="34" charset="0"/>
            </a:endParaRPr>
          </a:p>
          <a:p>
            <a:pPr eaLnBrk="1" hangingPunct="1">
              <a:spcBef>
                <a:spcPct val="0"/>
              </a:spcBef>
            </a:pPr>
            <a:endParaRPr lang="en-US" altLang="en-US" b="1" dirty="0">
              <a:latin typeface="Arial" panose="020B0604020202020204" pitchFamily="34" charset="0"/>
            </a:endParaRPr>
          </a:p>
          <a:p>
            <a:pPr eaLnBrk="1" hangingPunct="1">
              <a:spcBef>
                <a:spcPct val="0"/>
              </a:spcBef>
            </a:pPr>
            <a:r>
              <a:rPr lang="en-US" altLang="en-US" dirty="0">
                <a:latin typeface="Arial" panose="020B0604020202020204" pitchFamily="34" charset="0"/>
              </a:rPr>
              <a:t>Welcome to Transitional Kindergarten Mathematics: Measurement—a presentation focusing on the </a:t>
            </a:r>
            <a:r>
              <a:rPr lang="en-US" altLang="en-US" i="1" dirty="0">
                <a:latin typeface="Arial" panose="020B0604020202020204" pitchFamily="34" charset="0"/>
              </a:rPr>
              <a:t>California Preschool Learning Foundations </a:t>
            </a:r>
            <a:r>
              <a:rPr lang="en-US" altLang="en-US" dirty="0">
                <a:latin typeface="Arial" panose="020B0604020202020204" pitchFamily="34" charset="0"/>
              </a:rPr>
              <a:t>(Preschool Learning Foundations or PLF), the </a:t>
            </a:r>
            <a:r>
              <a:rPr lang="en-US" altLang="en-US" i="1" dirty="0">
                <a:latin typeface="Arial" panose="020B0604020202020204" pitchFamily="34" charset="0"/>
              </a:rPr>
              <a:t>California Preschool Curriculum Framework </a:t>
            </a:r>
            <a:r>
              <a:rPr lang="en-US" altLang="en-US" dirty="0">
                <a:latin typeface="Arial" panose="020B0604020202020204" pitchFamily="34" charset="0"/>
              </a:rPr>
              <a:t>(Preschool Curriculum Framework or PCF), and other California Department of Education (CDE) resources in support of the Mathematics domain.</a:t>
            </a:r>
          </a:p>
          <a:p>
            <a:pPr eaLnBrk="1" hangingPunct="1">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cs typeface="Arial" panose="020B0604020202020204" pitchFamily="34" charset="0"/>
              </a:rPr>
              <a:t>This professional learning session is specifically designed to provide TK teachers with exposure to CDE resources that support TK curriculum planning, developmentally appropriate strategies, and classroom environment design recommendations that support the content area of measurement.</a:t>
            </a:r>
          </a:p>
          <a:p>
            <a:pPr>
              <a:spcBef>
                <a:spcPct val="0"/>
              </a:spcBef>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646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56F8CBFA-FE19-4B10-86EE-0D7C72D95F3A}" type="slidenum">
              <a:rPr lang="en-US" altLang="en-US" sz="1200"/>
              <a:pPr eaLnBrk="1" hangingPunct="1"/>
              <a:t>10</a:t>
            </a:fld>
            <a:endParaRPr lang="en-US" altLang="en-US" sz="1200" dirty="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b="1" dirty="0">
                <a:latin typeface="Arial" panose="020B0604020202020204" pitchFamily="34" charset="0"/>
              </a:rPr>
              <a:t>Presenter Remarks: </a:t>
            </a:r>
          </a:p>
          <a:p>
            <a:pPr eaLnBrk="1" hangingPunct="1">
              <a:spcBef>
                <a:spcPct val="0"/>
              </a:spcBef>
            </a:pPr>
            <a:r>
              <a:rPr lang="en-US" altLang="en-US" dirty="0">
                <a:latin typeface="Arial" panose="020B0604020202020204" pitchFamily="34" charset="0"/>
              </a:rPr>
              <a:t>Let’s take a closer look at how the Measurement strand is described in the </a:t>
            </a:r>
            <a:r>
              <a:rPr lang="en-US" altLang="en-US" i="1" dirty="0">
                <a:latin typeface="Arial" panose="020B0604020202020204" pitchFamily="34" charset="0"/>
              </a:rPr>
              <a:t>California Preschool Learning Foundations, Volume 1. </a:t>
            </a:r>
          </a:p>
          <a:p>
            <a:pPr eaLnBrk="1" hangingPunct="1">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Please take out </a:t>
            </a:r>
            <a:r>
              <a:rPr lang="en-US" altLang="en-US" b="0" dirty="0">
                <a:latin typeface="Arial" panose="020B0604020202020204" pitchFamily="34" charset="0"/>
              </a:rPr>
              <a:t>Handout 1: Map of the Foundations.</a:t>
            </a:r>
          </a:p>
          <a:p>
            <a:pPr eaLnBrk="1" hangingPunct="1">
              <a:spcBef>
                <a:spcPct val="0"/>
              </a:spcBef>
            </a:pPr>
            <a:endParaRPr lang="en-US" altLang="en-US" b="1" dirty="0">
              <a:latin typeface="Arial" panose="020B0604020202020204" pitchFamily="34" charset="0"/>
            </a:endParaRPr>
          </a:p>
          <a:p>
            <a:pPr eaLnBrk="1" hangingPunct="1">
              <a:spcBef>
                <a:spcPct val="0"/>
              </a:spcBef>
            </a:pPr>
            <a:r>
              <a:rPr lang="en-US" altLang="en-US" dirty="0">
                <a:latin typeface="Arial" panose="020B0604020202020204" pitchFamily="34" charset="0"/>
              </a:rPr>
              <a:t>This foundation map provides a snapshot of the foundation organization. You may also turn to page 153 of the PLF, Volume 1, to follow along. </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The foundation chart provides another way to take notes on the foundations. Throughout the day we will continually return to this chart to add ideas and compare the foundation at 48 and 60 months. </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This slide should look similar to everyone’s charts. Take a moment and compare your chart to the slide. You can follow along on the chart, or use Handout 1: Map of the Foundations,</a:t>
            </a:r>
            <a:r>
              <a:rPr lang="en-US" altLang="en-US" b="1" dirty="0">
                <a:latin typeface="Arial" panose="020B0604020202020204" pitchFamily="34" charset="0"/>
              </a:rPr>
              <a:t> </a:t>
            </a:r>
            <a:r>
              <a:rPr lang="en-US" altLang="en-US" dirty="0">
                <a:latin typeface="Arial" panose="020B0604020202020204" pitchFamily="34" charset="0"/>
              </a:rPr>
              <a:t>while we discuss each component. </a:t>
            </a:r>
          </a:p>
          <a:p>
            <a:pPr eaLnBrk="1" hangingPunct="1">
              <a:spcBef>
                <a:spcPct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1423421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xfrm>
            <a:off x="689356" y="4414837"/>
            <a:ext cx="5504688" cy="41830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ja-JP" b="1" dirty="0">
                <a:latin typeface="Arial" panose="020B0604020202020204" pitchFamily="34" charset="0"/>
                <a:cs typeface="Arial" panose="020B0604020202020204" pitchFamily="34" charset="0"/>
              </a:rPr>
              <a:t>Presenter Remarks: </a:t>
            </a:r>
          </a:p>
          <a:p>
            <a:pPr eaLnBrk="1" hangingPunct="1"/>
            <a:r>
              <a:rPr lang="en-US" altLang="ja-JP" dirty="0">
                <a:latin typeface="Arial" panose="020B0604020202020204" pitchFamily="34" charset="0"/>
                <a:cs typeface="Arial" panose="020B0604020202020204" pitchFamily="34" charset="0"/>
              </a:rPr>
              <a:t>“Measurement is one of the main real-world applications of mathematics” (PLF, Vol. 1, p. 163). </a:t>
            </a:r>
          </a:p>
          <a:p>
            <a:pPr eaLnBrk="1" hangingPunct="1"/>
            <a:endParaRPr lang="en-US" altLang="ja-JP" dirty="0">
              <a:latin typeface="Arial" panose="020B0604020202020204" pitchFamily="34" charset="0"/>
              <a:cs typeface="Arial" panose="020B0604020202020204" pitchFamily="34" charset="0"/>
            </a:endParaRPr>
          </a:p>
          <a:p>
            <a:pPr eaLnBrk="1" hangingPunct="1"/>
            <a:r>
              <a:rPr lang="en-US" altLang="ja-JP" dirty="0">
                <a:latin typeface="Arial" panose="020B0604020202020204" pitchFamily="34" charset="0"/>
                <a:cs typeface="Arial" panose="020B0604020202020204" pitchFamily="34" charset="0"/>
              </a:rPr>
              <a:t>Children compare, order, and measure daily during play experiences. We are going to take some time to think about these concepts of measurement and read about how they are used in the preschool learning foundations. </a:t>
            </a:r>
          </a:p>
          <a:p>
            <a:pPr eaLnBrk="1" hangingPunct="1"/>
            <a:endParaRPr lang="en-US" altLang="ja-JP" sz="1000" b="1" dirty="0">
              <a:latin typeface="Arial" panose="020B0604020202020204" pitchFamily="34" charset="0"/>
              <a:cs typeface="Arial" panose="020B0604020202020204" pitchFamily="34" charset="0"/>
            </a:endParaRPr>
          </a:p>
          <a:p>
            <a:pPr eaLnBrk="1" hangingPunct="1"/>
            <a:endParaRPr lang="en-US" altLang="ja-JP" sz="1000" b="1" dirty="0">
              <a:latin typeface="Arial" panose="020B0604020202020204" pitchFamily="34" charset="0"/>
              <a:cs typeface="Arial" panose="020B0604020202020204" pitchFamily="34" charset="0"/>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BE9EFC79-5397-45D1-A567-2BE5850597D3}" type="slidenum">
              <a:rPr lang="en-US" altLang="en-US" sz="1200"/>
              <a:pPr eaLnBrk="1" hangingPunct="1"/>
              <a:t>11</a:t>
            </a:fld>
            <a:endParaRPr lang="en-US" altLang="en-US" sz="1200" dirty="0"/>
          </a:p>
        </p:txBody>
      </p:sp>
    </p:spTree>
    <p:extLst>
      <p:ext uri="{BB962C8B-B14F-4D97-AF65-F5344CB8AC3E}">
        <p14:creationId xmlns:p14="http://schemas.microsoft.com/office/powerpoint/2010/main" val="324474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latin typeface="Arial" panose="020B0604020202020204" pitchFamily="34" charset="0"/>
              </a:rPr>
              <a:t>Activity 1: Stop, Jot and Talk</a:t>
            </a:r>
          </a:p>
          <a:p>
            <a:pPr>
              <a:spcBef>
                <a:spcPts val="0"/>
              </a:spcBef>
            </a:pPr>
            <a:endParaRPr lang="en-US" altLang="en-US" b="1" dirty="0">
              <a:latin typeface="Arial" panose="020B0604020202020204" pitchFamily="34" charset="0"/>
            </a:endParaRPr>
          </a:p>
          <a:p>
            <a:pPr>
              <a:spcBef>
                <a:spcPts val="0"/>
              </a:spcBef>
            </a:pPr>
            <a:r>
              <a:rPr lang="en-US" altLang="en-US" b="1" dirty="0">
                <a:latin typeface="Arial" panose="020B0604020202020204" pitchFamily="34" charset="0"/>
              </a:rPr>
              <a:t>Presenter Remarks:</a:t>
            </a:r>
          </a:p>
          <a:p>
            <a:pPr lvl="0">
              <a:spcBef>
                <a:spcPts val="0"/>
              </a:spcBef>
            </a:pPr>
            <a:r>
              <a:rPr lang="en-US" dirty="0"/>
              <a:t>Together we are going to read the description of </a:t>
            </a:r>
            <a:r>
              <a:rPr lang="en-US" i="1" dirty="0"/>
              <a:t>compare, order, </a:t>
            </a:r>
            <a:r>
              <a:rPr lang="en-US" dirty="0"/>
              <a:t>and</a:t>
            </a:r>
            <a:r>
              <a:rPr lang="en-US" i="1" dirty="0"/>
              <a:t> measure</a:t>
            </a:r>
            <a:r>
              <a:rPr lang="en-US" dirty="0"/>
              <a:t>. Then we are going to STOP-n-JOT things we have learned.</a:t>
            </a:r>
          </a:p>
          <a:p>
            <a:pPr lvl="0">
              <a:spcBef>
                <a:spcPts val="0"/>
              </a:spcBef>
            </a:pPr>
            <a:endParaRPr lang="en-US" dirty="0"/>
          </a:p>
          <a:p>
            <a:pPr lvl="0">
              <a:spcBef>
                <a:spcPts val="0"/>
              </a:spcBef>
            </a:pPr>
            <a:r>
              <a:rPr lang="en-US" dirty="0"/>
              <a:t>The first step is to read the comparing, ordering, and measuring sections on page 273. </a:t>
            </a:r>
          </a:p>
          <a:p>
            <a:pPr lvl="0">
              <a:spcBef>
                <a:spcPts val="0"/>
              </a:spcBef>
            </a:pPr>
            <a:endParaRPr lang="en-US" dirty="0"/>
          </a:p>
          <a:p>
            <a:pPr lvl="0">
              <a:spcBef>
                <a:spcPts val="0"/>
              </a:spcBef>
            </a:pPr>
            <a:r>
              <a:rPr lang="en-US" dirty="0"/>
              <a:t>The second step is to STOP-n-JOT on two separate 3 x 5 cards, one question and one key phrase.</a:t>
            </a:r>
          </a:p>
          <a:p>
            <a:pPr lvl="0">
              <a:spcBef>
                <a:spcPts val="0"/>
              </a:spcBef>
            </a:pPr>
            <a:endParaRPr lang="en-US" dirty="0"/>
          </a:p>
          <a:p>
            <a:pPr lvl="0">
              <a:spcBef>
                <a:spcPts val="0"/>
              </a:spcBef>
            </a:pPr>
            <a:r>
              <a:rPr lang="en-US" dirty="0"/>
              <a:t>These key phrases and questions will be used later in an activity in which we brainstorm for strategies; it is important to have a firm grasp on the content as we think about how to bring the content to life in the classroom.</a:t>
            </a:r>
          </a:p>
          <a:p>
            <a:endParaRPr lang="en-US" altLang="en-US" sz="1000" dirty="0">
              <a:latin typeface="Arial" panose="020B0604020202020204" pitchFamily="34" charset="0"/>
            </a:endParaRPr>
          </a:p>
          <a:p>
            <a:pPr>
              <a:spcBef>
                <a:spcPts val="0"/>
              </a:spcBef>
            </a:pPr>
            <a:r>
              <a:rPr lang="en-US" b="1" cap="all" dirty="0"/>
              <a:t>intent: </a:t>
            </a:r>
            <a:endParaRPr lang="en-US" dirty="0"/>
          </a:p>
          <a:p>
            <a:pPr>
              <a:spcBef>
                <a:spcPts val="0"/>
              </a:spcBef>
            </a:pPr>
            <a:r>
              <a:rPr lang="en-US" dirty="0"/>
              <a:t>Read about and better understand measurement concepts. </a:t>
            </a:r>
          </a:p>
          <a:p>
            <a:pPr>
              <a:spcBef>
                <a:spcPts val="0"/>
              </a:spcBef>
            </a:pPr>
            <a:r>
              <a:rPr lang="en-US" b="1" dirty="0"/>
              <a:t> </a:t>
            </a:r>
            <a:endParaRPr lang="en-US" dirty="0"/>
          </a:p>
          <a:p>
            <a:pPr>
              <a:spcBef>
                <a:spcPts val="0"/>
              </a:spcBef>
            </a:pPr>
            <a:r>
              <a:rPr lang="en-US" b="1" dirty="0"/>
              <a:t>OUTCOME: </a:t>
            </a:r>
            <a:endParaRPr lang="en-US" dirty="0"/>
          </a:p>
          <a:p>
            <a:pPr>
              <a:spcBef>
                <a:spcPts val="0"/>
              </a:spcBef>
            </a:pPr>
            <a:r>
              <a:rPr lang="en-US" dirty="0"/>
              <a:t>Participants interact with each other and the foundations to deepen their measurement knowledge.</a:t>
            </a:r>
            <a:endParaRPr lang="en-US" sz="1600" dirty="0"/>
          </a:p>
          <a:p>
            <a:pPr>
              <a:spcBef>
                <a:spcPts val="0"/>
              </a:spcBef>
            </a:pPr>
            <a:r>
              <a:rPr lang="en-US" b="1" cap="all" dirty="0"/>
              <a:t> </a:t>
            </a:r>
            <a:endParaRPr lang="en-US"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16 Strategies for Reading</a:t>
            </a:r>
          </a:p>
          <a:p>
            <a:pPr marL="171450" lvl="0" indent="-171450">
              <a:spcBef>
                <a:spcPts val="0"/>
              </a:spcBef>
              <a:buFont typeface="Arial" panose="020B0604020202020204" pitchFamily="34" charset="0"/>
              <a:buChar char="•"/>
            </a:pPr>
            <a:r>
              <a:rPr lang="en-US" dirty="0"/>
              <a:t>Preschool Curriculum Framework (PCF)</a:t>
            </a:r>
          </a:p>
          <a:p>
            <a:pPr marL="171450" lvl="0" indent="-171450">
              <a:spcBef>
                <a:spcPts val="0"/>
              </a:spcBef>
              <a:buFont typeface="Arial" panose="020B0604020202020204" pitchFamily="34" charset="0"/>
              <a:buChar char="•"/>
            </a:pPr>
            <a:r>
              <a:rPr lang="en-US" dirty="0"/>
              <a:t>3 x 5 Cards</a:t>
            </a:r>
          </a:p>
          <a:p>
            <a:pPr marL="171450" lvl="0" indent="-171450">
              <a:spcBef>
                <a:spcPts val="0"/>
              </a:spcBef>
              <a:buFont typeface="Arial" panose="020B0604020202020204" pitchFamily="34" charset="0"/>
              <a:buChar char="•"/>
            </a:pPr>
            <a:r>
              <a:rPr lang="en-US" dirty="0"/>
              <a:t>Table Group</a:t>
            </a:r>
          </a:p>
          <a:p>
            <a:pPr>
              <a:spcBef>
                <a:spcPts val="0"/>
              </a:spcBef>
            </a:pPr>
            <a:r>
              <a:rPr lang="en-US" b="1" dirty="0"/>
              <a:t> </a:t>
            </a:r>
            <a:endParaRPr lang="en-US" dirty="0"/>
          </a:p>
          <a:p>
            <a:pPr>
              <a:spcBef>
                <a:spcPts val="0"/>
              </a:spcBef>
            </a:pPr>
            <a:r>
              <a:rPr lang="en-US" b="1" cap="all" dirty="0"/>
              <a:t>Time:</a:t>
            </a:r>
            <a:r>
              <a:rPr lang="en-US" dirty="0"/>
              <a:t> 10 minutes</a:t>
            </a:r>
          </a:p>
          <a:p>
            <a:pPr>
              <a:spcBef>
                <a:spcPts val="0"/>
              </a:spcBef>
            </a:pPr>
            <a:endParaRPr lang="en-US" dirty="0"/>
          </a:p>
          <a:p>
            <a:pPr>
              <a:spcBef>
                <a:spcPts val="0"/>
              </a:spcBef>
            </a:pPr>
            <a:r>
              <a:rPr lang="en-US" b="1" cap="all" dirty="0"/>
              <a:t>Process: </a:t>
            </a:r>
            <a:endParaRPr lang="en-US" dirty="0"/>
          </a:p>
          <a:p>
            <a:pPr marL="171450" lvl="0" indent="-171450">
              <a:spcBef>
                <a:spcPts val="0"/>
              </a:spcBef>
              <a:buFont typeface="Arial" panose="020B0604020202020204" pitchFamily="34" charset="0"/>
              <a:buChar char="•"/>
            </a:pPr>
            <a:r>
              <a:rPr lang="en-US" dirty="0"/>
              <a:t>Participants turn to page 273 of the PCF. </a:t>
            </a:r>
          </a:p>
          <a:p>
            <a:pPr marL="171450" lvl="0" indent="-171450">
              <a:spcBef>
                <a:spcPts val="0"/>
              </a:spcBef>
              <a:buFont typeface="Arial" panose="020B0604020202020204" pitchFamily="34" charset="0"/>
              <a:buChar char="•"/>
            </a:pPr>
            <a:r>
              <a:rPr lang="en-US" dirty="0"/>
              <a:t>Presenter says, “Together we are going to read the description of </a:t>
            </a:r>
            <a:r>
              <a:rPr lang="en-US" i="1" dirty="0"/>
              <a:t>compare</a:t>
            </a:r>
            <a:r>
              <a:rPr lang="en-US" dirty="0"/>
              <a:t>, </a:t>
            </a:r>
            <a:r>
              <a:rPr lang="en-US" i="1" dirty="0"/>
              <a:t>order</a:t>
            </a:r>
            <a:r>
              <a:rPr lang="en-US" dirty="0"/>
              <a:t>, and </a:t>
            </a:r>
            <a:r>
              <a:rPr lang="en-US" i="1" dirty="0"/>
              <a:t>measure</a:t>
            </a:r>
            <a:r>
              <a:rPr lang="en-US" dirty="0"/>
              <a:t>. Then we are going to STOP-n-JOT things we have learned.”</a:t>
            </a:r>
          </a:p>
          <a:p>
            <a:pPr marL="171450" lvl="0" indent="-171450">
              <a:spcBef>
                <a:spcPts val="0"/>
              </a:spcBef>
              <a:buFont typeface="Arial" panose="020B0604020202020204" pitchFamily="34" charset="0"/>
              <a:buChar char="•"/>
            </a:pPr>
            <a:r>
              <a:rPr lang="en-US" dirty="0"/>
              <a:t>The first step is to read the comparing, ordering, and measuring sections on page 273. </a:t>
            </a:r>
          </a:p>
          <a:p>
            <a:pPr marL="171450" lvl="0" indent="-171450">
              <a:spcBef>
                <a:spcPts val="0"/>
              </a:spcBef>
              <a:buFont typeface="Arial" panose="020B0604020202020204" pitchFamily="34" charset="0"/>
              <a:buChar char="•"/>
            </a:pPr>
            <a:r>
              <a:rPr lang="en-US" dirty="0"/>
              <a:t>The second step is to STOP-n-JOT on two separate 3 x 5 cards, one question and one key phrase.</a:t>
            </a:r>
          </a:p>
          <a:p>
            <a:pPr marL="171450" lvl="0" indent="-171450">
              <a:spcBef>
                <a:spcPts val="0"/>
              </a:spcBef>
              <a:buFont typeface="Arial" panose="020B0604020202020204" pitchFamily="34" charset="0"/>
              <a:buChar char="•"/>
            </a:pPr>
            <a:r>
              <a:rPr lang="en-US" dirty="0"/>
              <a:t>Following the Stop ‘n Jot, participants share with their table groups. </a:t>
            </a:r>
          </a:p>
          <a:p>
            <a:pPr marL="628650" lvl="1" indent="-171450">
              <a:spcBef>
                <a:spcPts val="0"/>
              </a:spcBef>
              <a:buFont typeface="Courier New" panose="02070309020205020404" pitchFamily="49" charset="0"/>
              <a:buChar char="o"/>
            </a:pPr>
            <a:r>
              <a:rPr lang="en-US" dirty="0"/>
              <a:t>Acknowledge that many of their questions may be answered during the group discussion. Still more questions may be answered by the training, while others may require further investigation. </a:t>
            </a:r>
          </a:p>
          <a:p>
            <a:pPr marL="628650" lvl="1" indent="-171450">
              <a:spcBef>
                <a:spcPts val="0"/>
              </a:spcBef>
              <a:buFont typeface="Courier New" panose="02070309020205020404" pitchFamily="49" charset="0"/>
              <a:buChar char="o"/>
            </a:pPr>
            <a:r>
              <a:rPr lang="en-US" dirty="0"/>
              <a:t>Participants share one lasting impression from the discussion at their table group. </a:t>
            </a:r>
          </a:p>
          <a:p>
            <a:pPr marL="1085850" lvl="2" indent="-171450">
              <a:spcBef>
                <a:spcPts val="0"/>
              </a:spcBef>
              <a:buFont typeface="Wingdings" panose="05000000000000000000" pitchFamily="2" charset="2"/>
              <a:buChar char="§"/>
            </a:pPr>
            <a:r>
              <a:rPr lang="en-US" dirty="0"/>
              <a:t>OR do a QUICK WHIP in which each person can share a one or two-word response. </a:t>
            </a:r>
          </a:p>
          <a:p>
            <a:pPr marL="628650" lvl="1" indent="-171450">
              <a:spcBef>
                <a:spcPts val="0"/>
              </a:spcBef>
              <a:buFont typeface="Courier New" panose="02070309020205020404" pitchFamily="49" charset="0"/>
              <a:buChar char="o"/>
            </a:pPr>
            <a:r>
              <a:rPr lang="en-US" dirty="0"/>
              <a:t>Inform participants that these key phrases and questions will be used later in an activity in which we brainstorm for strategies; it is important to have a firm grasp on the content as we think about how to bring the content to life in the classroom.</a:t>
            </a:r>
          </a:p>
          <a:p>
            <a:pPr marL="1085850" lvl="2" indent="-171450">
              <a:spcBef>
                <a:spcPts val="0"/>
              </a:spcBef>
              <a:buFont typeface="Wingdings" panose="05000000000000000000" pitchFamily="2" charset="2"/>
              <a:buChar char="§"/>
            </a:pPr>
            <a:r>
              <a:rPr lang="en-US" dirty="0"/>
              <a:t>We will use them in the Activity 4: Invitations in the Environment.</a:t>
            </a:r>
          </a:p>
          <a:p>
            <a:pPr>
              <a:spcBef>
                <a:spcPts val="0"/>
              </a:spcBef>
            </a:pPr>
            <a:r>
              <a:rPr lang="en-US" b="1" dirty="0"/>
              <a:t> </a:t>
            </a:r>
            <a:endParaRPr lang="en-US" dirty="0"/>
          </a:p>
          <a:p>
            <a:pPr>
              <a:spcBef>
                <a:spcPts val="0"/>
              </a:spcBef>
            </a:pPr>
            <a:r>
              <a:rPr lang="en-US" b="1" dirty="0"/>
              <a:t>SUMMARY</a:t>
            </a:r>
            <a:r>
              <a:rPr lang="en-US" dirty="0"/>
              <a:t>: </a:t>
            </a:r>
          </a:p>
          <a:p>
            <a:pPr>
              <a:spcBef>
                <a:spcPts val="0"/>
              </a:spcBef>
            </a:pPr>
            <a:r>
              <a:rPr lang="en-US" dirty="0"/>
              <a:t>Participants read about and better understand measurement concepts. </a:t>
            </a:r>
          </a:p>
          <a:p>
            <a:pPr>
              <a:spcBef>
                <a:spcPts val="0"/>
              </a:spcBef>
            </a:pPr>
            <a:r>
              <a:rPr lang="en-US" dirty="0"/>
              <a:t> </a:t>
            </a:r>
          </a:p>
          <a:p>
            <a:pPr>
              <a:lnSpc>
                <a:spcPct val="80000"/>
              </a:lnSpc>
            </a:pPr>
            <a:endParaRPr lang="en-US" altLang="en-US" sz="1000" dirty="0">
              <a:latin typeface="Arial" panose="020B0604020202020204" pitchFamily="34" charset="0"/>
            </a:endParaRPr>
          </a:p>
        </p:txBody>
      </p:sp>
      <p:sp>
        <p:nvSpPr>
          <p:cNvPr id="430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A1EB2FE9-F312-4133-BD5A-5311C369810F}" type="slidenum">
              <a:rPr lang="en-US" altLang="en-US" sz="1200"/>
              <a:pPr eaLnBrk="1" hangingPunct="1"/>
              <a:t>12</a:t>
            </a:fld>
            <a:endParaRPr lang="en-US" altLang="en-US" sz="1200" dirty="0"/>
          </a:p>
        </p:txBody>
      </p:sp>
    </p:spTree>
    <p:extLst>
      <p:ext uri="{BB962C8B-B14F-4D97-AF65-F5344CB8AC3E}">
        <p14:creationId xmlns:p14="http://schemas.microsoft.com/office/powerpoint/2010/main" val="3473259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0"/>
              </a:spcBef>
              <a:defRPr/>
            </a:pPr>
            <a:r>
              <a:rPr lang="en-US" b="1" dirty="0">
                <a:latin typeface="Arial" charset="0"/>
                <a:ea typeface="Arial" charset="0"/>
                <a:cs typeface="Arial" charset="0"/>
              </a:rPr>
              <a:t>Presenter Remarks:</a:t>
            </a:r>
            <a:endParaRPr lang="en-US" dirty="0">
              <a:latin typeface="Arial" charset="0"/>
              <a:ea typeface="Arial" charset="0"/>
              <a:cs typeface="Arial" charset="0"/>
            </a:endParaRPr>
          </a:p>
          <a:p>
            <a:pPr marL="0" indent="0">
              <a:spcBef>
                <a:spcPts val="0"/>
              </a:spcBef>
              <a:buFont typeface="Arial"/>
              <a:buNone/>
              <a:defRPr/>
            </a:pPr>
            <a:r>
              <a:rPr lang="en-US" dirty="0">
                <a:latin typeface="Arial" charset="0"/>
                <a:ea typeface="Arial" charset="0"/>
                <a:cs typeface="Arial" charset="0"/>
              </a:rPr>
              <a:t>The </a:t>
            </a:r>
            <a:r>
              <a:rPr lang="en-US" baseline="0" dirty="0">
                <a:latin typeface="Arial" charset="0"/>
                <a:ea typeface="Arial" charset="0"/>
                <a:cs typeface="Arial" charset="0"/>
              </a:rPr>
              <a:t>Alignment Document </a:t>
            </a:r>
            <a:r>
              <a:rPr lang="en-US" dirty="0">
                <a:latin typeface="Arial" charset="0"/>
                <a:ea typeface="Arial" charset="0"/>
                <a:cs typeface="Arial" charset="0"/>
              </a:rPr>
              <a:t>is another resource that will help answer questions related to developmental progressions. </a:t>
            </a:r>
          </a:p>
          <a:p>
            <a:pPr marL="0" indent="0">
              <a:spcBef>
                <a:spcPts val="0"/>
              </a:spcBef>
              <a:buFont typeface="Arial"/>
              <a:buNone/>
              <a:defRPr/>
            </a:pPr>
            <a:endParaRPr lang="en-US" dirty="0">
              <a:latin typeface="Arial" charset="0"/>
              <a:ea typeface="Arial" charset="0"/>
              <a:cs typeface="Arial" charset="0"/>
            </a:endParaRPr>
          </a:p>
          <a:p>
            <a:pPr marL="0" indent="0">
              <a:spcBef>
                <a:spcPts val="0"/>
              </a:spcBef>
              <a:buFont typeface="Arial"/>
              <a:buNone/>
              <a:defRPr/>
            </a:pPr>
            <a:r>
              <a:rPr lang="en-US" dirty="0">
                <a:latin typeface="Arial" charset="0"/>
                <a:ea typeface="Arial" charset="0"/>
                <a:cs typeface="Arial" charset="0"/>
              </a:rPr>
              <a:t>Discuss the</a:t>
            </a:r>
            <a:r>
              <a:rPr lang="en-US" baseline="0" dirty="0">
                <a:latin typeface="Arial" charset="0"/>
                <a:ea typeface="Arial" charset="0"/>
                <a:cs typeface="Arial" charset="0"/>
              </a:rPr>
              <a:t> following questions with your table group. </a:t>
            </a:r>
            <a:r>
              <a:rPr lang="en-US" i="1" baseline="0" dirty="0">
                <a:latin typeface="Arial" charset="0"/>
                <a:ea typeface="Arial" charset="0"/>
                <a:cs typeface="Arial" charset="0"/>
              </a:rPr>
              <a:t>Allow 3 minutes.</a:t>
            </a:r>
          </a:p>
          <a:p>
            <a:pPr marL="171450" indent="-171450">
              <a:spcBef>
                <a:spcPts val="0"/>
              </a:spcBef>
              <a:buFont typeface="Arial" panose="020B0604020202020204" pitchFamily="34" charset="0"/>
              <a:buChar char="•"/>
              <a:defRPr/>
            </a:pPr>
            <a:r>
              <a:rPr lang="en-US" dirty="0">
                <a:latin typeface="Arial" charset="0"/>
                <a:ea typeface="Arial" charset="0"/>
                <a:cs typeface="Arial" charset="0"/>
              </a:rPr>
              <a:t>What do you know about this document?</a:t>
            </a:r>
          </a:p>
          <a:p>
            <a:pPr marL="171450" indent="-171450">
              <a:spcBef>
                <a:spcPts val="0"/>
              </a:spcBef>
              <a:buFont typeface="Arial" panose="020B0604020202020204" pitchFamily="34" charset="0"/>
              <a:buChar char="•"/>
              <a:defRPr/>
            </a:pPr>
            <a:r>
              <a:rPr lang="en-US" dirty="0">
                <a:latin typeface="Arial" charset="0"/>
                <a:ea typeface="Arial" charset="0"/>
                <a:cs typeface="Arial" charset="0"/>
              </a:rPr>
              <a:t>How do you use it in your work now?</a:t>
            </a:r>
          </a:p>
          <a:p>
            <a:pPr>
              <a:spcBef>
                <a:spcPts val="0"/>
              </a:spcBef>
              <a:defRPr/>
            </a:pPr>
            <a:endParaRPr lang="en-US" b="1" dirty="0">
              <a:latin typeface="Arial" charset="0"/>
              <a:ea typeface="Arial" charset="0"/>
              <a:cs typeface="Arial" charset="0"/>
            </a:endParaRPr>
          </a:p>
          <a:p>
            <a:pPr>
              <a:spcBef>
                <a:spcPts val="0"/>
              </a:spcBef>
              <a:defRPr/>
            </a:pPr>
            <a:r>
              <a:rPr lang="en-US" b="1" dirty="0">
                <a:latin typeface="Arial" charset="0"/>
                <a:ea typeface="Arial" charset="0"/>
                <a:cs typeface="Arial" charset="0"/>
              </a:rPr>
              <a:t>Extra Notes:</a:t>
            </a:r>
          </a:p>
          <a:p>
            <a:pPr>
              <a:spcBef>
                <a:spcPts val="0"/>
              </a:spcBef>
              <a:defRPr/>
            </a:pPr>
            <a:r>
              <a:rPr lang="en-US" dirty="0">
                <a:latin typeface="Arial" charset="0"/>
                <a:ea typeface="Arial" charset="0"/>
                <a:cs typeface="Arial" charset="0"/>
              </a:rPr>
              <a:t>Depending on the size of your group, participants can share responses with tablemates</a:t>
            </a:r>
            <a:r>
              <a:rPr lang="en-US" baseline="0" dirty="0">
                <a:latin typeface="Arial" charset="0"/>
                <a:ea typeface="Arial" charset="0"/>
                <a:cs typeface="Arial" charset="0"/>
              </a:rPr>
              <a:t> </a:t>
            </a:r>
            <a:r>
              <a:rPr lang="en-US" dirty="0">
                <a:latin typeface="Arial" charset="0"/>
                <a:ea typeface="Arial" charset="0"/>
                <a:cs typeface="Arial" charset="0"/>
              </a:rPr>
              <a:t>or in pairs.  </a:t>
            </a:r>
          </a:p>
        </p:txBody>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2FA37ACC-3CDD-4D4D-AC6F-26D8426DA35A}" type="slidenum">
              <a:rPr lang="en-US" altLang="en-US" sz="1200">
                <a:cs typeface="Arial" panose="020B0604020202020204" pitchFamily="34" charset="0"/>
              </a:rPr>
              <a:pPr eaLnBrk="1" hangingPunct="1"/>
              <a:t>13</a:t>
            </a:fld>
            <a:endParaRPr lang="en-US" altLang="en-US" sz="1200" dirty="0">
              <a:cs typeface="Arial" panose="020B0604020202020204" pitchFamily="34" charset="0"/>
            </a:endParaRPr>
          </a:p>
        </p:txBody>
      </p:sp>
    </p:spTree>
    <p:extLst>
      <p:ext uri="{BB962C8B-B14F-4D97-AF65-F5344CB8AC3E}">
        <p14:creationId xmlns:p14="http://schemas.microsoft.com/office/powerpoint/2010/main" val="252439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t>Presenter</a:t>
            </a:r>
            <a:r>
              <a:rPr lang="en-US" altLang="en-US" b="1" baseline="0" dirty="0"/>
              <a:t> Remarks:</a:t>
            </a:r>
            <a:endParaRPr lang="en-US" altLang="en-US" b="1" dirty="0"/>
          </a:p>
          <a:p>
            <a:pPr>
              <a:spcBef>
                <a:spcPts val="0"/>
              </a:spcBef>
            </a:pPr>
            <a:r>
              <a:rPr lang="en-US" altLang="en-US" dirty="0"/>
              <a:t>Please take out </a:t>
            </a:r>
            <a:r>
              <a:rPr lang="en-US" sz="1200" kern="1200" dirty="0">
                <a:solidFill>
                  <a:schemeClr val="tx1"/>
                </a:solidFill>
                <a:effectLst/>
                <a:latin typeface="Arial" pitchFamily="34" charset="0"/>
                <a:ea typeface="MS PGothic" panose="020B0600070205080204" pitchFamily="34" charset="-128"/>
                <a:cs typeface="Arial" pitchFamily="34" charset="0"/>
              </a:rPr>
              <a:t>Handout 2: The Alignment Document. </a:t>
            </a:r>
          </a:p>
          <a:p>
            <a:pPr>
              <a:spcBef>
                <a:spcPts val="0"/>
              </a:spcBef>
            </a:pPr>
            <a:endParaRPr lang="en-US" alt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altLang="en-US" dirty="0">
                <a:latin typeface="Arial" panose="020B0604020202020204" pitchFamily="34" charset="0"/>
              </a:rPr>
              <a:t>This online publication shows the connections that the nine domains of the Preschool Learning Foundations have with the content of other important resources, including the Common Core Standards and the California Kindergarten Standards.</a:t>
            </a:r>
          </a:p>
          <a:p>
            <a:pPr>
              <a:spcBef>
                <a:spcPts val="0"/>
              </a:spcBef>
            </a:pPr>
            <a:endParaRPr lang="en-US" altLang="en-US" dirty="0"/>
          </a:p>
          <a:p>
            <a:pPr>
              <a:spcBef>
                <a:spcPts val="0"/>
              </a:spcBef>
            </a:pPr>
            <a:r>
              <a:rPr lang="en-US" altLang="en-US" b="1" dirty="0"/>
              <a:t>Extra Notes:  </a:t>
            </a:r>
            <a:endParaRPr lang="en-US" altLang="en-US" b="0" dirty="0"/>
          </a:p>
          <a:p>
            <a:pPr>
              <a:spcBef>
                <a:spcPts val="0"/>
              </a:spcBef>
            </a:pPr>
            <a:r>
              <a:rPr lang="en-US" altLang="en-US" dirty="0"/>
              <a:t>Download the Alignment</a:t>
            </a:r>
            <a:r>
              <a:rPr lang="en-US" altLang="en-US" baseline="0" dirty="0"/>
              <a:t> Document</a:t>
            </a:r>
            <a:r>
              <a:rPr lang="en-US" altLang="en-US" dirty="0"/>
              <a:t>:</a:t>
            </a:r>
            <a:r>
              <a:rPr lang="en-US" altLang="en-US" baseline="0" dirty="0"/>
              <a:t> http://www.cde.ca.gov/sp/cd/re/documents/psalignment.pdf </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471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4F675CB9-17D6-4EF4-8647-2F80869059B0}" type="slidenum">
              <a:rPr lang="en-US" altLang="en-US" sz="1200"/>
              <a:pPr eaLnBrk="1" hangingPunct="1"/>
              <a:t>14</a:t>
            </a:fld>
            <a:endParaRPr lang="en-US" altLang="en-US" sz="1200" dirty="0"/>
          </a:p>
        </p:txBody>
      </p:sp>
    </p:spTree>
    <p:extLst>
      <p:ext uri="{BB962C8B-B14F-4D97-AF65-F5344CB8AC3E}">
        <p14:creationId xmlns:p14="http://schemas.microsoft.com/office/powerpoint/2010/main" val="576969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xfrm>
            <a:off x="607060" y="4337844"/>
            <a:ext cx="5669280" cy="4724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cs typeface="Arial" panose="020B0604020202020204" pitchFamily="34" charset="0"/>
              </a:rPr>
              <a:t>Activity 2: Finding Out About the Foundations </a:t>
            </a:r>
            <a:r>
              <a:rPr lang="en-US" dirty="0">
                <a:solidFill>
                  <a:schemeClr val="tx2">
                    <a:lumMod val="50000"/>
                  </a:schemeClr>
                </a:solidFill>
                <a:ea typeface="ＭＳ Ｐゴシック" pitchFamily="-110" charset="-128"/>
              </a:rPr>
              <a:t>(PLF, Vol. 1, p. 155)</a:t>
            </a:r>
            <a:endParaRPr lang="en-US" altLang="en-US" b="1" dirty="0">
              <a:latin typeface="Arial" panose="020B0604020202020204" pitchFamily="34" charset="0"/>
              <a:cs typeface="Arial" panose="020B0604020202020204" pitchFamily="34" charset="0"/>
            </a:endParaRPr>
          </a:p>
          <a:p>
            <a:pPr>
              <a:spcBef>
                <a:spcPts val="0"/>
              </a:spcBef>
            </a:pPr>
            <a:endParaRPr lang="en-US" altLang="en-US" b="1" dirty="0">
              <a:latin typeface="Arial" panose="020B0604020202020204" pitchFamily="34" charset="0"/>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Presenter Notes:</a:t>
            </a:r>
          </a:p>
          <a:p>
            <a:pPr>
              <a:spcBef>
                <a:spcPts val="0"/>
              </a:spcBef>
            </a:pPr>
            <a:r>
              <a:rPr lang="en-US" altLang="en-US" dirty="0">
                <a:latin typeface="Arial" panose="020B0604020202020204" pitchFamily="34" charset="0"/>
                <a:cs typeface="Arial" panose="020B0604020202020204" pitchFamily="34" charset="0"/>
              </a:rPr>
              <a:t>Please echo read the substrand and foundations with me.</a:t>
            </a:r>
          </a:p>
          <a:p>
            <a:pPr>
              <a:spcBef>
                <a:spcPts val="0"/>
              </a:spcBef>
            </a:pPr>
            <a:endParaRPr lang="en-US" altLang="en-US" dirty="0">
              <a:latin typeface="Arial" panose="020B0604020202020204" pitchFamily="34" charset="0"/>
              <a:cs typeface="Arial" panose="020B0604020202020204" pitchFamily="34" charset="0"/>
            </a:endParaRPr>
          </a:p>
          <a:p>
            <a:pPr>
              <a:spcBef>
                <a:spcPts val="0"/>
              </a:spcBef>
            </a:pPr>
            <a:r>
              <a:rPr lang="en-US" altLang="en-US" dirty="0">
                <a:latin typeface="Arial" panose="020B0604020202020204" pitchFamily="34" charset="0"/>
                <a:cs typeface="Arial" panose="020B0604020202020204" pitchFamily="34" charset="0"/>
              </a:rPr>
              <a:t>As a table group, discuss the following questions: What is the difference between </a:t>
            </a:r>
            <a:r>
              <a:rPr lang="en-US" altLang="ja-JP" i="1" dirty="0">
                <a:latin typeface="Arial" panose="020B0604020202020204" pitchFamily="34" charset="0"/>
                <a:cs typeface="Arial" panose="020B0604020202020204" pitchFamily="34" charset="0"/>
              </a:rPr>
              <a:t>at around 48 months </a:t>
            </a:r>
            <a:r>
              <a:rPr lang="en-US" altLang="ja-JP" dirty="0">
                <a:latin typeface="Arial" panose="020B0604020202020204" pitchFamily="34" charset="0"/>
                <a:cs typeface="Arial" panose="020B0604020202020204" pitchFamily="34" charset="0"/>
              </a:rPr>
              <a:t>and </a:t>
            </a:r>
            <a:r>
              <a:rPr lang="en-US" altLang="ja-JP" i="1" dirty="0">
                <a:latin typeface="Arial" panose="020B0604020202020204" pitchFamily="34" charset="0"/>
                <a:cs typeface="Arial" panose="020B0604020202020204" pitchFamily="34" charset="0"/>
              </a:rPr>
              <a:t>at around 60 months</a:t>
            </a:r>
            <a:r>
              <a:rPr lang="en-US" altLang="ja-JP" dirty="0">
                <a:latin typeface="Arial" panose="020B0604020202020204" pitchFamily="34" charset="0"/>
                <a:cs typeface="Arial" panose="020B0604020202020204" pitchFamily="34" charset="0"/>
              </a:rPr>
              <a:t>? What is something in the foundations that surprised you? </a:t>
            </a:r>
          </a:p>
          <a:p>
            <a:pPr>
              <a:spcBef>
                <a:spcPts val="0"/>
              </a:spcBef>
            </a:pPr>
            <a:endParaRPr lang="en-US" altLang="ja-JP" i="1" dirty="0">
              <a:latin typeface="Arial" panose="020B0604020202020204" pitchFamily="34" charset="0"/>
              <a:cs typeface="Arial" panose="020B0604020202020204" pitchFamily="34" charset="0"/>
            </a:endParaRPr>
          </a:p>
          <a:p>
            <a:pPr>
              <a:spcBef>
                <a:spcPts val="0"/>
              </a:spcBef>
            </a:pPr>
            <a:r>
              <a:rPr lang="en-US" altLang="ja-JP" i="1" dirty="0">
                <a:latin typeface="Arial" panose="020B0604020202020204" pitchFamily="34" charset="0"/>
                <a:cs typeface="Arial" panose="020B0604020202020204" pitchFamily="34" charset="0"/>
              </a:rPr>
              <a:t>Ask a table to share their response to one of the questions so that a few people have an opportunity to share. </a:t>
            </a:r>
          </a:p>
          <a:p>
            <a:pPr>
              <a:spcBef>
                <a:spcPts val="0"/>
              </a:spcBef>
            </a:pPr>
            <a:endParaRPr lang="en-US" b="1" cap="all" dirty="0"/>
          </a:p>
          <a:p>
            <a:pPr>
              <a:spcBef>
                <a:spcPts val="0"/>
              </a:spcBef>
            </a:pPr>
            <a:r>
              <a:rPr lang="en-US" b="1" cap="all" dirty="0"/>
              <a:t>Intent: </a:t>
            </a:r>
            <a:endParaRPr lang="en-US" dirty="0"/>
          </a:p>
          <a:p>
            <a:pPr>
              <a:spcBef>
                <a:spcPts val="0"/>
              </a:spcBef>
            </a:pPr>
            <a:r>
              <a:rPr lang="en-US" dirty="0"/>
              <a:t>Look at and discuss a strand.</a:t>
            </a:r>
          </a:p>
          <a:p>
            <a:pPr>
              <a:spcBef>
                <a:spcPts val="0"/>
              </a:spcBef>
            </a:pPr>
            <a:r>
              <a:rPr lang="en-US" dirty="0"/>
              <a:t> </a:t>
            </a:r>
          </a:p>
          <a:p>
            <a:pPr>
              <a:spcBef>
                <a:spcPts val="0"/>
              </a:spcBef>
            </a:pPr>
            <a:r>
              <a:rPr lang="en-US" b="1" dirty="0"/>
              <a:t>OUTCOME: </a:t>
            </a:r>
            <a:endParaRPr lang="en-US" dirty="0"/>
          </a:p>
          <a:p>
            <a:pPr>
              <a:spcBef>
                <a:spcPts val="0"/>
              </a:spcBef>
            </a:pPr>
            <a:r>
              <a:rPr lang="en-US" dirty="0"/>
              <a:t>Participants review, discuss, and share thoughts about </a:t>
            </a:r>
            <a:r>
              <a:rPr lang="en-US" sz="1200" kern="1200" dirty="0">
                <a:solidFill>
                  <a:schemeClr val="tx1"/>
                </a:solidFill>
                <a:effectLst/>
                <a:latin typeface="Arial" pitchFamily="-106" charset="0"/>
                <a:ea typeface="MS PGothic" panose="020B0600070205080204" pitchFamily="34" charset="-128"/>
                <a:cs typeface="ＭＳ Ｐゴシック" pitchFamily="32" charset="-128"/>
              </a:rPr>
              <a:t>the measurement </a:t>
            </a:r>
            <a:r>
              <a:rPr lang="en-US" sz="1200" kern="1200" dirty="0" err="1">
                <a:solidFill>
                  <a:schemeClr val="tx1"/>
                </a:solidFill>
                <a:effectLst/>
                <a:latin typeface="Arial" pitchFamily="-106" charset="0"/>
                <a:ea typeface="MS PGothic" panose="020B0600070205080204" pitchFamily="34" charset="-128"/>
                <a:cs typeface="ＭＳ Ｐゴシック" pitchFamily="32" charset="-128"/>
              </a:rPr>
              <a:t>substrands</a:t>
            </a:r>
            <a:r>
              <a:rPr lang="en-US" sz="1200" kern="1200" dirty="0">
                <a:solidFill>
                  <a:schemeClr val="tx1"/>
                </a:solidFill>
                <a:effectLst/>
                <a:latin typeface="Arial" pitchFamily="-106" charset="0"/>
                <a:ea typeface="MS PGothic" panose="020B0600070205080204" pitchFamily="34" charset="-128"/>
                <a:cs typeface="ＭＳ Ｐゴシック" pitchFamily="32" charset="-128"/>
              </a:rPr>
              <a:t> and foundations</a:t>
            </a:r>
            <a:r>
              <a:rPr lang="en-US" dirty="0"/>
              <a:t>. </a:t>
            </a:r>
            <a:endParaRPr lang="en-US" sz="1600" dirty="0"/>
          </a:p>
          <a:p>
            <a:pPr>
              <a:spcBef>
                <a:spcPts val="0"/>
              </a:spcBef>
            </a:pPr>
            <a:endParaRPr lang="en-US" b="1" cap="all" dirty="0"/>
          </a:p>
          <a:p>
            <a:pPr>
              <a:spcBef>
                <a:spcPts val="0"/>
              </a:spcBef>
            </a:pPr>
            <a:r>
              <a:rPr lang="en-US" b="1" cap="all" dirty="0"/>
              <a:t>Materials Required: </a:t>
            </a:r>
            <a:endParaRPr lang="en-US" dirty="0"/>
          </a:p>
          <a:p>
            <a:pPr lvl="0">
              <a:spcBef>
                <a:spcPts val="0"/>
              </a:spcBef>
            </a:pPr>
            <a:r>
              <a:rPr lang="en-US" dirty="0"/>
              <a:t>PowerPoint Slide </a:t>
            </a:r>
            <a:endParaRPr lang="en-US" sz="1600" dirty="0"/>
          </a:p>
          <a:p>
            <a:pPr>
              <a:spcBef>
                <a:spcPts val="0"/>
              </a:spcBef>
            </a:pPr>
            <a:r>
              <a:rPr lang="en-US" dirty="0"/>
              <a:t> </a:t>
            </a:r>
            <a:endParaRPr lang="en-US" sz="1600" dirty="0"/>
          </a:p>
          <a:p>
            <a:pPr>
              <a:spcBef>
                <a:spcPts val="0"/>
              </a:spcBef>
            </a:pPr>
            <a:r>
              <a:rPr lang="en-US" b="1" cap="all" dirty="0"/>
              <a:t>Time:</a:t>
            </a:r>
            <a:r>
              <a:rPr lang="en-US" dirty="0"/>
              <a:t> 10 minutes</a:t>
            </a:r>
          </a:p>
          <a:p>
            <a:pPr>
              <a:spcBef>
                <a:spcPts val="0"/>
              </a:spcBef>
            </a:pPr>
            <a:endParaRPr lang="en-US" sz="1600" dirty="0"/>
          </a:p>
          <a:p>
            <a:pPr>
              <a:spcBef>
                <a:spcPts val="0"/>
              </a:spcBef>
            </a:pPr>
            <a:r>
              <a:rPr lang="en-US" b="1" cap="all" dirty="0"/>
              <a:t>Process: </a:t>
            </a:r>
            <a:endParaRPr lang="en-US" dirty="0"/>
          </a:p>
          <a:p>
            <a:pPr marL="228600" lvl="0" indent="-228600">
              <a:spcBef>
                <a:spcPts val="0"/>
              </a:spcBef>
              <a:buFont typeface="+mj-lt"/>
              <a:buAutoNum type="arabicPeriod"/>
            </a:pPr>
            <a:r>
              <a:rPr lang="en-US" dirty="0"/>
              <a:t>Show PowerPoint slide and ask participants to echo read the substrand and foundations with presenter. </a:t>
            </a:r>
          </a:p>
          <a:p>
            <a:pPr marL="685800" lvl="1" indent="-228600">
              <a:spcBef>
                <a:spcPts val="0"/>
              </a:spcBef>
              <a:buFont typeface="Arial" panose="020B0604020202020204" pitchFamily="34" charset="0"/>
              <a:buChar char="•"/>
            </a:pPr>
            <a:r>
              <a:rPr lang="en-US" dirty="0"/>
              <a:t>Echo Reading: The teacher reads a section while students point to the words as she says them. Then all students point and read out loud as a class or group.</a:t>
            </a:r>
          </a:p>
          <a:p>
            <a:pPr marL="228600" lvl="0" indent="-228600">
              <a:spcBef>
                <a:spcPts val="0"/>
              </a:spcBef>
              <a:buFont typeface="+mj-lt"/>
              <a:buAutoNum type="arabicPeriod"/>
            </a:pPr>
            <a:r>
              <a:rPr lang="en-US" dirty="0"/>
              <a:t>Following the echo reading, ask participants to discuss the following questions as a table group:</a:t>
            </a:r>
          </a:p>
          <a:p>
            <a:pPr marL="685800" lvl="1" indent="-228600">
              <a:spcBef>
                <a:spcPts val="0"/>
              </a:spcBef>
              <a:buFont typeface="Arial" panose="020B0604020202020204" pitchFamily="34" charset="0"/>
              <a:buChar char="•"/>
            </a:pPr>
            <a:r>
              <a:rPr lang="en-US" dirty="0"/>
              <a:t>What is the difference between “at around 48 months” and “at around 60 months”?</a:t>
            </a:r>
          </a:p>
          <a:p>
            <a:pPr marL="685800" lvl="1" indent="-228600">
              <a:spcBef>
                <a:spcPts val="0"/>
              </a:spcBef>
              <a:buFont typeface="Arial" panose="020B0604020202020204" pitchFamily="34" charset="0"/>
              <a:buChar char="•"/>
            </a:pPr>
            <a:r>
              <a:rPr lang="en-US" dirty="0"/>
              <a:t>What is something in the foundations that surprised you?</a:t>
            </a:r>
          </a:p>
          <a:p>
            <a:pPr marL="228600" lvl="0" indent="-228600">
              <a:spcBef>
                <a:spcPts val="0"/>
              </a:spcBef>
              <a:buFont typeface="+mj-lt"/>
              <a:buAutoNum type="arabicPeriod"/>
            </a:pPr>
            <a:r>
              <a:rPr lang="en-US" dirty="0"/>
              <a:t>Ask a table to share their response to one of the questions so that a few people have an opportunity to share. </a:t>
            </a:r>
          </a:p>
          <a:p>
            <a:pPr>
              <a:spcBef>
                <a:spcPts val="0"/>
              </a:spcBef>
            </a:pPr>
            <a:r>
              <a:rPr lang="en-US" dirty="0"/>
              <a:t> </a:t>
            </a:r>
          </a:p>
          <a:p>
            <a:pPr>
              <a:spcBef>
                <a:spcPts val="0"/>
              </a:spcBef>
            </a:pPr>
            <a:r>
              <a:rPr lang="en-US" b="1" dirty="0"/>
              <a:t>OPTIONS:</a:t>
            </a:r>
            <a:endParaRPr lang="en-US" dirty="0"/>
          </a:p>
          <a:p>
            <a:pPr marL="171450" lvl="0" indent="-171450">
              <a:spcBef>
                <a:spcPts val="0"/>
              </a:spcBef>
              <a:buFont typeface="Arial" panose="020B0604020202020204" pitchFamily="34" charset="0"/>
              <a:buChar char="•"/>
            </a:pPr>
            <a:r>
              <a:rPr lang="en-US" dirty="0"/>
              <a:t>Provide the handout to each participant to use during the activity.</a:t>
            </a:r>
          </a:p>
          <a:p>
            <a:pPr marL="171450" lvl="0" indent="-171450">
              <a:spcBef>
                <a:spcPts val="0"/>
              </a:spcBef>
              <a:buFont typeface="Arial" panose="020B0604020202020204" pitchFamily="34" charset="0"/>
              <a:buChar char="•"/>
            </a:pPr>
            <a:r>
              <a:rPr lang="en-US" dirty="0"/>
              <a:t>Provide each table with one copy of the handout to assist in their discussion.</a:t>
            </a:r>
          </a:p>
          <a:p>
            <a:pPr marL="171450" lvl="0" indent="-171450">
              <a:spcBef>
                <a:spcPts val="0"/>
              </a:spcBef>
              <a:buFont typeface="Arial" panose="020B0604020202020204" pitchFamily="34" charset="0"/>
              <a:buChar char="•"/>
            </a:pPr>
            <a:r>
              <a:rPr lang="en-US" dirty="0"/>
              <a:t>Provide each table with one of the questions.</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endParaRPr lang="en-US" altLang="en-US" dirty="0">
              <a:latin typeface="Arial" panose="020B0604020202020204" pitchFamily="34" charset="0"/>
              <a:cs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4AD3F192-64C9-4232-AAD7-0317A0CBE85A}" type="slidenum">
              <a:rPr lang="en-US" altLang="en-US" sz="1200"/>
              <a:pPr eaLnBrk="1" hangingPunct="1"/>
              <a:t>15</a:t>
            </a:fld>
            <a:endParaRPr lang="en-US" altLang="en-US" sz="1200" dirty="0"/>
          </a:p>
        </p:txBody>
      </p:sp>
    </p:spTree>
    <p:extLst>
      <p:ext uri="{BB962C8B-B14F-4D97-AF65-F5344CB8AC3E}">
        <p14:creationId xmlns:p14="http://schemas.microsoft.com/office/powerpoint/2010/main" val="2904593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cs typeface="Arial" panose="020B0604020202020204" pitchFamily="34" charset="0"/>
              </a:rPr>
              <a:t>Activity 2: Finding Out About the Foundations, continued</a:t>
            </a:r>
          </a:p>
          <a:p>
            <a:pPr>
              <a:spcBef>
                <a:spcPts val="0"/>
              </a:spcBef>
            </a:pPr>
            <a:endParaRPr lang="en-US" altLang="en-US" b="1" dirty="0">
              <a:latin typeface="Arial" panose="020B0604020202020204" pitchFamily="34" charset="0"/>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Presenter Notes:</a:t>
            </a:r>
          </a:p>
          <a:p>
            <a:pPr>
              <a:spcBef>
                <a:spcPts val="0"/>
              </a:spcBef>
            </a:pPr>
            <a:r>
              <a:rPr lang="en-US" altLang="en-US" dirty="0">
                <a:latin typeface="Arial" panose="020B0604020202020204" pitchFamily="34" charset="0"/>
                <a:cs typeface="Arial" panose="020B0604020202020204" pitchFamily="34" charset="0"/>
              </a:rPr>
              <a:t>Please echo read the substrand and foundations with me.</a:t>
            </a:r>
          </a:p>
          <a:p>
            <a:pPr>
              <a:spcBef>
                <a:spcPts val="0"/>
              </a:spcBef>
            </a:pPr>
            <a:endParaRPr lang="en-US" altLang="en-US" dirty="0">
              <a:latin typeface="Arial" panose="020B0604020202020204" pitchFamily="34" charset="0"/>
              <a:cs typeface="Arial" panose="020B0604020202020204" pitchFamily="34" charset="0"/>
            </a:endParaRPr>
          </a:p>
          <a:p>
            <a:pPr>
              <a:spcBef>
                <a:spcPts val="0"/>
              </a:spcBef>
            </a:pPr>
            <a:r>
              <a:rPr lang="en-US" altLang="en-US" dirty="0">
                <a:latin typeface="Arial" panose="020B0604020202020204" pitchFamily="34" charset="0"/>
                <a:cs typeface="Arial" panose="020B0604020202020204" pitchFamily="34" charset="0"/>
              </a:rPr>
              <a:t>As a table group, discuss the following questions: What is the difference between </a:t>
            </a:r>
            <a:r>
              <a:rPr lang="en-US" altLang="ja-JP" i="1" dirty="0">
                <a:latin typeface="Arial" panose="020B0604020202020204" pitchFamily="34" charset="0"/>
                <a:cs typeface="Arial" panose="020B0604020202020204" pitchFamily="34" charset="0"/>
              </a:rPr>
              <a:t>at around 48 months </a:t>
            </a:r>
            <a:r>
              <a:rPr lang="en-US" altLang="ja-JP" dirty="0">
                <a:latin typeface="Arial" panose="020B0604020202020204" pitchFamily="34" charset="0"/>
                <a:cs typeface="Arial" panose="020B0604020202020204" pitchFamily="34" charset="0"/>
              </a:rPr>
              <a:t>and </a:t>
            </a:r>
            <a:r>
              <a:rPr lang="en-US" altLang="ja-JP" i="1" dirty="0">
                <a:latin typeface="Arial" panose="020B0604020202020204" pitchFamily="34" charset="0"/>
                <a:cs typeface="Arial" panose="020B0604020202020204" pitchFamily="34" charset="0"/>
              </a:rPr>
              <a:t>at around 60 months</a:t>
            </a:r>
            <a:r>
              <a:rPr lang="en-US" altLang="ja-JP" dirty="0">
                <a:latin typeface="Arial" panose="020B0604020202020204" pitchFamily="34" charset="0"/>
                <a:cs typeface="Arial" panose="020B0604020202020204" pitchFamily="34" charset="0"/>
              </a:rPr>
              <a:t>? What is something in the foundations that surprised you? </a:t>
            </a:r>
          </a:p>
          <a:p>
            <a:r>
              <a:rPr lang="en-US" altLang="en-US" dirty="0">
                <a:latin typeface="Arial" panose="020B0604020202020204" pitchFamily="34" charset="0"/>
              </a:rPr>
              <a:t>Finding Out About the Foundations </a:t>
            </a:r>
            <a:endParaRPr lang="en-US" altLang="en-US" sz="1000" dirty="0">
              <a:latin typeface="Arial" panose="020B0604020202020204" pitchFamily="34" charset="0"/>
            </a:endParaRPr>
          </a:p>
          <a:p>
            <a:r>
              <a:rPr lang="en-US" altLang="en-US" dirty="0">
                <a:latin typeface="Arial" panose="020B0604020202020204" pitchFamily="34" charset="0"/>
              </a:rPr>
              <a:t>(PLF, Vol. 1, p. 156)</a:t>
            </a:r>
          </a:p>
          <a:p>
            <a:endParaRPr lang="en-US" altLang="en-US" dirty="0">
              <a:latin typeface="Arial" panose="020B0604020202020204" pitchFamily="34" charset="0"/>
            </a:endParaRPr>
          </a:p>
          <a:p>
            <a:r>
              <a:rPr lang="en-US" altLang="en-US" dirty="0">
                <a:latin typeface="Arial" panose="020B0604020202020204" pitchFamily="34" charset="0"/>
              </a:rPr>
              <a:t> </a:t>
            </a:r>
          </a:p>
        </p:txBody>
      </p:sp>
      <p:sp>
        <p:nvSpPr>
          <p:cNvPr id="512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595D8BE1-312B-4DEC-BDB3-FA73005C3666}" type="slidenum">
              <a:rPr lang="en-US" altLang="en-US" sz="1200"/>
              <a:pPr eaLnBrk="1" hangingPunct="1"/>
              <a:t>16</a:t>
            </a:fld>
            <a:endParaRPr lang="en-US" altLang="en-US" sz="1200" dirty="0"/>
          </a:p>
        </p:txBody>
      </p:sp>
    </p:spTree>
    <p:extLst>
      <p:ext uri="{BB962C8B-B14F-4D97-AF65-F5344CB8AC3E}">
        <p14:creationId xmlns:p14="http://schemas.microsoft.com/office/powerpoint/2010/main" val="3351914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latin typeface="Arial" panose="020B0604020202020204" pitchFamily="34" charset="0"/>
              </a:rPr>
              <a:t>Background</a:t>
            </a:r>
            <a:r>
              <a:rPr lang="en-US" altLang="en-US" b="1" baseline="0" dirty="0">
                <a:latin typeface="Arial" panose="020B0604020202020204" pitchFamily="34" charset="0"/>
              </a:rPr>
              <a:t> Information: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latin typeface="Arial" panose="020B0604020202020204" pitchFamily="34" charset="0"/>
              </a:rPr>
              <a:t>Prior to training,</a:t>
            </a:r>
            <a:r>
              <a:rPr lang="en-US" altLang="en-US" b="0" baseline="0" dirty="0">
                <a:latin typeface="Arial" panose="020B0604020202020204" pitchFamily="34" charset="0"/>
              </a:rPr>
              <a:t> e</a:t>
            </a:r>
            <a:r>
              <a:rPr lang="en-US" altLang="en-US" b="0" dirty="0">
                <a:latin typeface="Arial" panose="020B0604020202020204" pitchFamily="34" charset="0"/>
              </a:rPr>
              <a:t>mbed the video. </a:t>
            </a:r>
            <a:r>
              <a:rPr lang="en-US" altLang="en-US" dirty="0">
                <a:latin typeface="Arial" panose="020B0604020202020204" pitchFamily="34" charset="0"/>
              </a:rPr>
              <a:t>Play the foundation Mathematics Measurement Foundations Example 1.2</a:t>
            </a:r>
          </a:p>
          <a:p>
            <a:endParaRPr lang="en-US" altLang="en-US" b="1"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rPr>
              <a:t>Presenter Remarks: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06" charset="0"/>
                <a:ea typeface="MS PGothic" panose="020B0600070205080204" pitchFamily="34" charset="-128"/>
                <a:cs typeface="ＭＳ Ｐゴシック" pitchFamily="32" charset="-128"/>
              </a:rPr>
              <a:t>Notice how children engage in activities about ordering objects by size. Jot down any materials/items you want to incorporate in your classroom.</a:t>
            </a:r>
            <a:r>
              <a:rPr lang="en-US" dirty="0">
                <a:effectLst/>
              </a:rPr>
              <a:t> </a:t>
            </a:r>
            <a:endParaRPr lang="en-US" altLang="en-US" b="1" dirty="0">
              <a:latin typeface="Arial" panose="020B0604020202020204" pitchFamily="34" charset="0"/>
            </a:endParaRPr>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FC967E21-1A12-4373-8E1F-3D3560D86969}" type="slidenum">
              <a:rPr lang="en-US" altLang="en-US" sz="1200"/>
              <a:pPr eaLnBrk="1" hangingPunct="1"/>
              <a:t>17</a:t>
            </a:fld>
            <a:endParaRPr lang="en-US" altLang="en-US" sz="1200" dirty="0"/>
          </a:p>
        </p:txBody>
      </p:sp>
    </p:spTree>
    <p:extLst>
      <p:ext uri="{BB962C8B-B14F-4D97-AF65-F5344CB8AC3E}">
        <p14:creationId xmlns:p14="http://schemas.microsoft.com/office/powerpoint/2010/main" val="733069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altLang="en-US" b="1" dirty="0">
                <a:latin typeface="Arial" panose="020B0604020202020204" pitchFamily="34" charset="0"/>
              </a:rPr>
              <a:t>Presenter Remarks:</a:t>
            </a:r>
          </a:p>
          <a:p>
            <a:pPr marL="0" lvl="1">
              <a:spcBef>
                <a:spcPct val="0"/>
              </a:spcBef>
            </a:pPr>
            <a:r>
              <a:rPr lang="en-US" altLang="en-US" dirty="0">
                <a:latin typeface="Arial" panose="020B0604020202020204" pitchFamily="34" charset="0"/>
              </a:rPr>
              <a:t>The video that we just watched had some excellent examples of how children can engage in activities about measurement.</a:t>
            </a:r>
            <a:endParaRPr lang="is-IS" altLang="en-US" dirty="0">
              <a:latin typeface="Arial" panose="020B0604020202020204" pitchFamily="34" charset="0"/>
            </a:endParaRPr>
          </a:p>
          <a:p>
            <a:pPr>
              <a:spcBef>
                <a:spcPct val="0"/>
              </a:spcBef>
            </a:pPr>
            <a:endParaRPr lang="is-IS" altLang="en-US" dirty="0">
              <a:latin typeface="Arial" panose="020B0604020202020204" pitchFamily="34" charset="0"/>
            </a:endParaRPr>
          </a:p>
          <a:p>
            <a:pPr>
              <a:spcBef>
                <a:spcPct val="0"/>
              </a:spcBef>
            </a:pPr>
            <a:r>
              <a:rPr lang="en-US" altLang="en-US" dirty="0">
                <a:latin typeface="Arial" panose="020B0604020202020204" pitchFamily="34" charset="0"/>
              </a:rPr>
              <a:t>Please take a moment to finish your notes on your video viewing guide, read the discussion</a:t>
            </a:r>
            <a:r>
              <a:rPr lang="en-US" altLang="en-US" baseline="0" dirty="0">
                <a:latin typeface="Arial" panose="020B0604020202020204" pitchFamily="34" charset="0"/>
              </a:rPr>
              <a:t> questions</a:t>
            </a:r>
            <a:r>
              <a:rPr lang="en-US" altLang="en-US" dirty="0">
                <a:latin typeface="Arial" panose="020B0604020202020204" pitchFamily="34" charset="0"/>
              </a:rPr>
              <a:t> and reflect on your findings. </a:t>
            </a:r>
          </a:p>
          <a:p>
            <a:pPr>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Next, </a:t>
            </a:r>
            <a:r>
              <a:rPr lang="en-US" altLang="en-US" dirty="0">
                <a:solidFill>
                  <a:srgbClr val="000000"/>
                </a:solidFill>
                <a:latin typeface="Arial" panose="020B0604020202020204" pitchFamily="34" charset="0"/>
              </a:rPr>
              <a:t>pull a string of any size from the plastic bag on your table and find someone with the approximate same length as yours and exchange thoughts about the discussion questions. </a:t>
            </a:r>
            <a:endParaRPr lang="en-US" altLang="en-US" dirty="0">
              <a:latin typeface="Arial" panose="020B0604020202020204" pitchFamily="34" charset="0"/>
            </a:endParaRPr>
          </a:p>
          <a:p>
            <a:pPr>
              <a:spcBef>
                <a:spcPct val="0"/>
              </a:spcBef>
            </a:pPr>
            <a:r>
              <a:rPr lang="en-US" altLang="en-US" dirty="0">
                <a:solidFill>
                  <a:srgbClr val="000000"/>
                </a:solidFill>
                <a:latin typeface="Arial" panose="020B0604020202020204" pitchFamily="34" charset="0"/>
              </a:rPr>
              <a:t> </a:t>
            </a:r>
          </a:p>
          <a:p>
            <a:pPr>
              <a:spcBef>
                <a:spcPct val="0"/>
              </a:spcBef>
            </a:pPr>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BCC81AF6-B7AB-43D2-BFEF-864E71953DA3}" type="slidenum">
              <a:rPr lang="en-US" altLang="en-US" sz="1200"/>
              <a:pPr eaLnBrk="1" hangingPunct="1"/>
              <a:t>18</a:t>
            </a:fld>
            <a:endParaRPr lang="en-US" altLang="en-US" sz="1200" dirty="0"/>
          </a:p>
        </p:txBody>
      </p:sp>
    </p:spTree>
    <p:extLst>
      <p:ext uri="{BB962C8B-B14F-4D97-AF65-F5344CB8AC3E}">
        <p14:creationId xmlns:p14="http://schemas.microsoft.com/office/powerpoint/2010/main" val="332717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D03E5E35-1226-48D4-8E44-8E4BA4D32448}" type="slidenum">
              <a:rPr lang="en-US" altLang="en-US" sz="1200"/>
              <a:pPr eaLnBrk="1" hangingPunct="1"/>
              <a:t>19</a:t>
            </a:fld>
            <a:endParaRPr lang="en-US" altLang="en-US" sz="1200" dirty="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cs typeface="Arial" panose="020B0604020202020204" pitchFamily="34" charset="0"/>
              </a:rPr>
              <a:t>Presenter Remarks:</a:t>
            </a:r>
            <a:endParaRPr lang="en-US" altLang="ja-JP" dirty="0">
              <a:latin typeface="Arial" panose="020B0604020202020204" pitchFamily="34" charset="0"/>
            </a:endParaRPr>
          </a:p>
          <a:p>
            <a:pPr eaLnBrk="1" hangingPunct="1"/>
            <a:r>
              <a:rPr lang="en-US" altLang="ja-JP" dirty="0">
                <a:latin typeface="Arial" panose="020B0604020202020204" pitchFamily="34" charset="0"/>
              </a:rPr>
              <a:t>What is a developmental continuum?</a:t>
            </a:r>
          </a:p>
          <a:p>
            <a:pPr marL="171450" indent="-171450" eaLnBrk="1" hangingPunct="1">
              <a:buFont typeface="Arial" panose="020B0604020202020204" pitchFamily="34" charset="0"/>
              <a:buChar char="•"/>
            </a:pPr>
            <a:r>
              <a:rPr lang="en-US" altLang="en-US" dirty="0">
                <a:latin typeface="Arial" panose="020B0604020202020204" pitchFamily="34" charset="0"/>
              </a:rPr>
              <a:t>Developmental continuums are developmental paths that children take to reach their potential.</a:t>
            </a:r>
          </a:p>
          <a:p>
            <a:pPr marL="171450" indent="-171450" eaLnBrk="1" hangingPunct="1">
              <a:buFont typeface="Arial" panose="020B0604020202020204" pitchFamily="34" charset="0"/>
              <a:buChar char="•"/>
            </a:pPr>
            <a:r>
              <a:rPr lang="en-US" altLang="en-US" dirty="0">
                <a:latin typeface="Arial" panose="020B0604020202020204" pitchFamily="34" charset="0"/>
              </a:rPr>
              <a:t>It is important to understand developmental continuums to better understand the learning trajectory for any specific skill.</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239849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C95AFF87-C475-440B-93B3-1433B0D4B91E}" type="slidenum">
              <a:rPr lang="en-US" altLang="en-US" sz="1200"/>
              <a:pPr eaLnBrk="1" hangingPunct="1"/>
              <a:t>2</a:t>
            </a:fld>
            <a:endParaRPr lang="en-US" altLang="en-US" sz="1200" dirty="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Remarks: </a:t>
            </a:r>
          </a:p>
          <a:p>
            <a:pPr eaLnBrk="1" hangingPunct="1"/>
            <a:r>
              <a:rPr lang="en-US" altLang="en-US" dirty="0">
                <a:latin typeface="Arial" panose="020B0604020202020204" pitchFamily="34" charset="0"/>
              </a:rPr>
              <a:t>Today our focus is on measurement. Measurement involves assigning a number to attributes of length, area, and weight. Children generally know that mass, weight, and length exist but they do</a:t>
            </a:r>
            <a:r>
              <a:rPr lang="en-US" altLang="en-US" baseline="0" dirty="0">
                <a:latin typeface="Arial" panose="020B0604020202020204" pitchFamily="34" charset="0"/>
              </a:rPr>
              <a:t> not</a:t>
            </a:r>
            <a:r>
              <a:rPr lang="en-US" altLang="ja-JP" dirty="0">
                <a:latin typeface="Arial" panose="020B0604020202020204" pitchFamily="34" charset="0"/>
              </a:rPr>
              <a:t> know how to reason about these or accurately measure them. As children develop their understanding of measurement, they begin to use tools to measure and understand the need for standard units of measure. Children typically follow an observable developmental progression in learning to measure with recognizable stages or levels that we will discuss later.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Many resources are available to us through the California Department of Education (CDE) to provide understanding and strategies. </a:t>
            </a:r>
          </a:p>
        </p:txBody>
      </p:sp>
    </p:spTree>
    <p:extLst>
      <p:ext uri="{BB962C8B-B14F-4D97-AF65-F5344CB8AC3E}">
        <p14:creationId xmlns:p14="http://schemas.microsoft.com/office/powerpoint/2010/main" val="2071271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C9CBFCD0-ED28-4DA0-B5E5-007C442D3253}" type="slidenum">
              <a:rPr lang="en-US" altLang="en-US" sz="1200"/>
              <a:pPr eaLnBrk="1" hangingPunct="1"/>
              <a:t>20</a:t>
            </a:fld>
            <a:endParaRPr lang="en-US" altLang="en-US" sz="1200" dirty="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ndParaRPr>
          </a:p>
          <a:p>
            <a:pPr eaLnBrk="1" hangingPunct="1">
              <a:buFontTx/>
              <a:buNone/>
            </a:pPr>
            <a:r>
              <a:rPr lang="en-US" altLang="en-US" dirty="0">
                <a:latin typeface="Arial" panose="020B0604020202020204" pitchFamily="34" charset="0"/>
              </a:rPr>
              <a:t>Children progress through this continuum as teachers make meaningful connections daily in the classroom. Relating numbers to children</a:t>
            </a:r>
            <a:r>
              <a:rPr lang="en-US" altLang="ja-JP" dirty="0">
                <a:latin typeface="Arial" panose="020B0604020202020204" pitchFamily="34" charset="0"/>
              </a:rPr>
              <a:t>’s experiences in their everyday world provides a context for learning which expands the meaningful connection between math and other areas of study. Being able to identify and eventually understand the mathematics in a common task, such as counting money to pay for something, can open a child’s eyes and mind to math in less obvious scenarios. </a:t>
            </a:r>
          </a:p>
          <a:p>
            <a:pPr eaLnBrk="1" hangingPunct="1">
              <a:buFontTx/>
              <a:buChar char="•"/>
            </a:pPr>
            <a:endParaRPr lang="en-US" altLang="en-US" dirty="0">
              <a:latin typeface="Arial" panose="020B0604020202020204" pitchFamily="34" charset="0"/>
            </a:endParaRPr>
          </a:p>
          <a:p>
            <a:pPr eaLnBrk="1" hangingPunct="1">
              <a:buFontTx/>
              <a:buNone/>
            </a:pPr>
            <a:r>
              <a:rPr lang="en-US" altLang="en-US" dirty="0">
                <a:latin typeface="Arial" panose="020B0604020202020204" pitchFamily="34" charset="0"/>
              </a:rPr>
              <a:t>As we continue to explain these continuums, consider connections that you might use in your classroom. Write down your ideas and share them with the group.</a:t>
            </a:r>
          </a:p>
          <a:p>
            <a:pPr eaLnBrk="1" hangingPunct="1">
              <a:buFontTx/>
              <a:buChar char="•"/>
            </a:pPr>
            <a:endParaRPr lang="en-US" altLang="en-US" dirty="0">
              <a:latin typeface="Arial" panose="020B0604020202020204" pitchFamily="34" charset="0"/>
            </a:endParaRPr>
          </a:p>
          <a:p>
            <a:pPr eaLnBrk="1" hangingPunct="1"/>
            <a:r>
              <a:rPr lang="en-US" altLang="en-US" dirty="0">
                <a:latin typeface="Arial" panose="020B0604020202020204" pitchFamily="34" charset="0"/>
              </a:rPr>
              <a:t>It is important to keep in mind that children can be on two or more points of the continuum at the same time.</a:t>
            </a:r>
          </a:p>
        </p:txBody>
      </p:sp>
    </p:spTree>
    <p:extLst>
      <p:ext uri="{BB962C8B-B14F-4D97-AF65-F5344CB8AC3E}">
        <p14:creationId xmlns:p14="http://schemas.microsoft.com/office/powerpoint/2010/main" val="289803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D246BB24-36CE-488E-8329-3D34432F2466}" type="slidenum">
              <a:rPr lang="en-US" altLang="en-US" sz="1200"/>
              <a:pPr eaLnBrk="1" hangingPunct="1"/>
              <a:t>21</a:t>
            </a:fld>
            <a:endParaRPr lang="en-US" altLang="en-US" sz="1200" dirty="0"/>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ndParaRPr>
          </a:p>
          <a:p>
            <a:pPr eaLnBrk="1" hangingPunct="1"/>
            <a:r>
              <a:rPr lang="en-US" altLang="en-US" dirty="0">
                <a:latin typeface="Arial" panose="020B0604020202020204" pitchFamily="34" charset="0"/>
              </a:rPr>
              <a:t>Follow along with Handout 3:</a:t>
            </a:r>
            <a:r>
              <a:rPr lang="en-US" altLang="en-US" baseline="0" dirty="0">
                <a:latin typeface="Arial" panose="020B0604020202020204" pitchFamily="34" charset="0"/>
              </a:rPr>
              <a:t> </a:t>
            </a:r>
            <a:r>
              <a:rPr lang="en-US" altLang="en-US" dirty="0">
                <a:latin typeface="Arial" panose="020B0604020202020204" pitchFamily="34" charset="0"/>
              </a:rPr>
              <a:t>Learning Trajectory and fill in the descriptions.</a:t>
            </a:r>
          </a:p>
          <a:p>
            <a:pPr eaLnBrk="1" hangingPunct="1"/>
            <a:endParaRPr lang="en-US" altLang="en-US" dirty="0">
              <a:latin typeface="Arial" panose="020B0604020202020204" pitchFamily="34" charset="0"/>
            </a:endParaRPr>
          </a:p>
          <a:p>
            <a:pPr eaLnBrk="1" hangingPunct="1"/>
            <a:r>
              <a:rPr lang="en-US" altLang="en-US" b="1" dirty="0">
                <a:latin typeface="Arial" panose="020B0604020202020204" pitchFamily="34" charset="0"/>
              </a:rPr>
              <a:t>Extra Notes: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This information comes from Janka Szilágyi, Douglas H. Clements, and Julie Sarama, </a:t>
            </a:r>
            <a:r>
              <a:rPr lang="en-US" sz="1200" i="1" dirty="0"/>
              <a:t>Young Children’s Understandings of Length Measurement: Evaluating a Learning Trajectory.</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343854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848BA460-2360-452F-86ED-B6AE7E4B1BBE}" type="slidenum">
              <a:rPr lang="en-US" altLang="en-US" sz="1200"/>
              <a:pPr eaLnBrk="1" hangingPunct="1"/>
              <a:t>22</a:t>
            </a:fld>
            <a:endParaRPr lang="en-US" altLang="en-US" sz="1200" dirty="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ndParaRPr>
          </a:p>
          <a:p>
            <a:pPr eaLnBrk="1" hangingPunct="1"/>
            <a:r>
              <a:rPr lang="en-US" altLang="en-US" dirty="0">
                <a:latin typeface="Arial" panose="020B0604020202020204" pitchFamily="34" charset="0"/>
              </a:rPr>
              <a:t>This is the earliest level where children can identify length as an attribute.</a:t>
            </a:r>
            <a:r>
              <a:rPr lang="en-US" altLang="en-US" baseline="0" dirty="0">
                <a:latin typeface="Arial" panose="020B0604020202020204" pitchFamily="34" charset="0"/>
              </a:rPr>
              <a:t> </a:t>
            </a:r>
            <a:r>
              <a:rPr lang="en-US" sz="1200" kern="1200" dirty="0">
                <a:solidFill>
                  <a:schemeClr val="tx1"/>
                </a:solidFill>
                <a:effectLst/>
                <a:latin typeface="Arial" pitchFamily="-106" charset="0"/>
                <a:ea typeface="MS PGothic" panose="020B0600070205080204" pitchFamily="34" charset="-128"/>
                <a:cs typeface="ＭＳ Ｐゴシック" pitchFamily="32" charset="-128"/>
              </a:rPr>
              <a:t>Length and height are different comparatives.</a:t>
            </a:r>
          </a:p>
          <a:p>
            <a:pPr eaLnBrk="1" hangingPunct="1"/>
            <a:endParaRPr lang="en-US" altLang="ja-JP" sz="1200" kern="1200" dirty="0">
              <a:solidFill>
                <a:schemeClr val="tx1"/>
              </a:solidFill>
              <a:effectLst/>
              <a:latin typeface="Arial" pitchFamily="-106" charset="0"/>
              <a:ea typeface="MS PGothic" panose="020B0600070205080204" pitchFamily="34" charset="-128"/>
            </a:endParaRPr>
          </a:p>
          <a:p>
            <a:pPr marL="0" indent="0" eaLnBrk="1" hangingPunct="1">
              <a:buFont typeface="Arial" panose="020B0604020202020204" pitchFamily="34" charset="0"/>
              <a:buNone/>
            </a:pPr>
            <a:r>
              <a:rPr lang="en-US" altLang="ja-JP" dirty="0">
                <a:latin typeface="Arial" panose="020B0604020202020204" pitchFamily="34" charset="0"/>
              </a:rPr>
              <a:t>Children are first learning to use words that represent quantities. </a:t>
            </a:r>
            <a:r>
              <a:rPr lang="en-US" altLang="en-US" dirty="0">
                <a:latin typeface="Arial" panose="020B0604020202020204" pitchFamily="34" charset="0"/>
              </a:rPr>
              <a:t>Children</a:t>
            </a:r>
            <a:r>
              <a:rPr lang="en-US" altLang="en-US" baseline="0" dirty="0">
                <a:latin typeface="Arial" panose="020B0604020202020204" pitchFamily="34" charset="0"/>
              </a:rPr>
              <a:t> start to use phrases like “ I am tall, see,” but they are not using this concept to compare two distinct objects. That is the next development to occur.</a:t>
            </a:r>
            <a:r>
              <a:rPr lang="en-US" altLang="ja-JP" dirty="0">
                <a:latin typeface="Arial" panose="020B0604020202020204"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ja-JP" dirty="0">
                <a:latin typeface="Arial" panose="020B0604020202020204" pitchFamily="34" charset="0"/>
              </a:rPr>
              <a:t>(PLF, Vol. 1, p. 163)</a:t>
            </a:r>
          </a:p>
          <a:p>
            <a:pPr eaLnBrk="1" hangingPunct="1">
              <a:buFontTx/>
              <a:buNone/>
            </a:pPr>
            <a:endParaRPr lang="en-US" altLang="en-US" dirty="0">
              <a:latin typeface="Arial" panose="020B0604020202020204" pitchFamily="34" charset="0"/>
            </a:endParaRPr>
          </a:p>
        </p:txBody>
      </p:sp>
    </p:spTree>
    <p:extLst>
      <p:ext uri="{BB962C8B-B14F-4D97-AF65-F5344CB8AC3E}">
        <p14:creationId xmlns:p14="http://schemas.microsoft.com/office/powerpoint/2010/main" val="1148111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CB3FFED9-7FD9-41A4-9BF7-C4A79BDDBE10}" type="slidenum">
              <a:rPr lang="en-US" altLang="en-US" sz="1200"/>
              <a:pPr eaLnBrk="1" hangingPunct="1"/>
              <a:t>23</a:t>
            </a:fld>
            <a:endParaRPr lang="en-US" altLang="en-US" sz="1200" dirty="0"/>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cs typeface="Arial" panose="020B0604020202020204" pitchFamily="34" charset="0"/>
              </a:rPr>
              <a:t>Presenter Remarks:</a:t>
            </a:r>
            <a:endParaRPr lang="en-US" altLang="ja-JP" dirty="0">
              <a:latin typeface="Arial" panose="020B0604020202020204" pitchFamily="34" charset="0"/>
            </a:endParaRPr>
          </a:p>
          <a:p>
            <a:pPr eaLnBrk="1" hangingPunct="1"/>
            <a:r>
              <a:rPr lang="ja-JP" altLang="en-US" dirty="0">
                <a:latin typeface="Arial" panose="020B0604020202020204" pitchFamily="34" charset="0"/>
              </a:rPr>
              <a:t>“</a:t>
            </a:r>
            <a:r>
              <a:rPr lang="en-US" altLang="ja-JP" dirty="0">
                <a:latin typeface="Arial" panose="020B0604020202020204" pitchFamily="34" charset="0"/>
              </a:rPr>
              <a:t>Then children begin to demonstrate an ability to compare two objects directly and recognize equality or inequality</a:t>
            </a:r>
            <a:r>
              <a:rPr lang="ja-JP" altLang="en-US" dirty="0">
                <a:latin typeface="Arial" panose="020B0604020202020204" pitchFamily="34" charset="0"/>
              </a:rPr>
              <a:t>”</a:t>
            </a:r>
            <a:r>
              <a:rPr lang="en-US" altLang="ja-JP" dirty="0">
                <a:latin typeface="Arial" panose="020B0604020202020204" pitchFamily="34" charset="0"/>
              </a:rPr>
              <a:t> (PLF, Vol. 1, p. 163).</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At this level children can physically align two objects to determine which is taller or if they are the same length.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Where do you hear this? Block area,…</a:t>
            </a:r>
          </a:p>
          <a:p>
            <a:pPr eaLnBrk="1" hangingPunct="1"/>
            <a:endParaRPr lang="en-US" altLang="en-US" dirty="0">
              <a:latin typeface="Arial" panose="020B0604020202020204" pitchFamily="34" charset="0"/>
            </a:endParaRPr>
          </a:p>
          <a:p>
            <a:pPr eaLnBrk="1" hangingPunct="1"/>
            <a:r>
              <a:rPr lang="en-US" altLang="en-US" i="1" dirty="0">
                <a:latin typeface="Arial" panose="020B0604020202020204" pitchFamily="34" charset="0"/>
              </a:rPr>
              <a:t>Show two objects side by side and identify which is longer.</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344866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22AFC510-0128-4B09-935C-4381915CC533}" type="slidenum">
              <a:rPr lang="en-US" altLang="en-US" sz="1200"/>
              <a:pPr eaLnBrk="1" hangingPunct="1"/>
              <a:t>24</a:t>
            </a:fld>
            <a:endParaRPr lang="en-US" altLang="en-US" sz="1200" dirty="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cs typeface="Arial" panose="020B0604020202020204" pitchFamily="34" charset="0"/>
              </a:rPr>
              <a:t>Presenter Remarks:</a:t>
            </a:r>
            <a:endParaRPr lang="en-US" altLang="ja-JP" dirty="0">
              <a:latin typeface="Arial" panose="020B0604020202020204" pitchFamily="34" charset="0"/>
            </a:endParaRPr>
          </a:p>
          <a:p>
            <a:pPr eaLnBrk="1" hangingPunct="1"/>
            <a:r>
              <a:rPr lang="ja-JP" altLang="en-US" dirty="0">
                <a:latin typeface="Arial" panose="020B0604020202020204" pitchFamily="34" charset="0"/>
              </a:rPr>
              <a:t>“</a:t>
            </a:r>
            <a:r>
              <a:rPr lang="en-US" altLang="ja-JP" dirty="0">
                <a:latin typeface="Arial" panose="020B0604020202020204" pitchFamily="34" charset="0"/>
              </a:rPr>
              <a:t>After comparing two items, children develop the ability to compare three or more objects and to order them by size</a:t>
            </a:r>
            <a:r>
              <a:rPr lang="ja-JP" altLang="en-US" dirty="0">
                <a:latin typeface="Arial" panose="020B0604020202020204" pitchFamily="34" charset="0"/>
              </a:rPr>
              <a:t>”</a:t>
            </a:r>
            <a:r>
              <a:rPr lang="en-US" altLang="ja-JP" dirty="0">
                <a:latin typeface="Arial" panose="020B0604020202020204" pitchFamily="34" charset="0"/>
              </a:rPr>
              <a:t> (PLF, Vol. 1, p. 163).</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“Children start to compare the length of objects, indirectly, using transitive reasoning, and to measure the length of object often by using nonstandard units“ (PLF, Vol. 1, p. 164).</a:t>
            </a:r>
          </a:p>
          <a:p>
            <a:pPr eaLnBrk="1" hangingPunct="1"/>
            <a:endParaRPr lang="en-US" altLang="en-US" dirty="0">
              <a:latin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rPr>
              <a:t>For example, a child may compare the length of two dolls using a piece of string.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en-US" dirty="0">
              <a:latin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a:latin typeface="Arial" panose="020B0604020202020204" pitchFamily="34" charset="0"/>
              </a:rPr>
              <a:t>The slide shows this by the pencil being used to measure the two different heights</a:t>
            </a:r>
            <a:r>
              <a:rPr lang="en-US" altLang="en-US" baseline="0" dirty="0">
                <a:latin typeface="Arial" panose="020B0604020202020204" pitchFamily="34" charset="0"/>
              </a:rPr>
              <a:t> of the green blocks.</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b="1" dirty="0">
                <a:latin typeface="Arial" panose="020B0604020202020204" pitchFamily="34" charset="0"/>
              </a:rPr>
              <a:t>Extra Notes:</a:t>
            </a:r>
          </a:p>
          <a:p>
            <a:pPr eaLnBrk="1" hangingPunct="1"/>
            <a:r>
              <a:rPr lang="en-US" altLang="en-US" dirty="0">
                <a:latin typeface="Arial" panose="020B0604020202020204" pitchFamily="34" charset="0"/>
              </a:rPr>
              <a:t>You can use Unifix cubes to illustrate.</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8828778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5B4D334F-5732-4850-A335-15995BFB673B}" type="slidenum">
              <a:rPr lang="en-US" altLang="en-US" sz="1200"/>
              <a:pPr eaLnBrk="1" hangingPunct="1"/>
              <a:t>25</a:t>
            </a:fld>
            <a:endParaRPr lang="en-US" altLang="en-US" sz="1200" dirty="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ts val="420"/>
              </a:spcBef>
            </a:pPr>
            <a:r>
              <a:rPr lang="en-US" altLang="en-US" b="1" dirty="0">
                <a:latin typeface="Arial" panose="020B0604020202020204" pitchFamily="34" charset="0"/>
                <a:cs typeface="Arial" panose="020B0604020202020204" pitchFamily="34" charset="0"/>
              </a:rPr>
              <a:t>Presenter Remarks:</a:t>
            </a:r>
            <a:endParaRPr lang="en-US" altLang="en-US" dirty="0">
              <a:latin typeface="Arial" panose="020B0604020202020204" pitchFamily="34" charset="0"/>
            </a:endParaRPr>
          </a:p>
          <a:p>
            <a:pPr eaLnBrk="1" hangingPunct="1">
              <a:spcBef>
                <a:spcPts val="420"/>
              </a:spcBef>
            </a:pPr>
            <a:r>
              <a:rPr lang="en-US" altLang="en-US" dirty="0">
                <a:latin typeface="Arial" panose="020B0604020202020204" pitchFamily="34" charset="0"/>
              </a:rPr>
              <a:t>At this level the child can order lengths marked in 1-6 units (e.g., a tower of cubes could be put in order).</a:t>
            </a:r>
          </a:p>
          <a:p>
            <a:pPr eaLnBrk="1" hangingPunct="1">
              <a:spcBef>
                <a:spcPts val="420"/>
              </a:spcBef>
            </a:pPr>
            <a:endParaRPr lang="en-US" altLang="en-US" dirty="0">
              <a:latin typeface="Arial" panose="020B0604020202020204" pitchFamily="34" charset="0"/>
            </a:endParaRPr>
          </a:p>
          <a:p>
            <a:pPr eaLnBrk="1" hangingPunct="1">
              <a:spcBef>
                <a:spcPts val="420"/>
              </a:spcBef>
            </a:pPr>
            <a:r>
              <a:rPr lang="en-US" altLang="en-US" i="1" dirty="0">
                <a:latin typeface="Arial" panose="020B0604020202020204" pitchFamily="34" charset="0"/>
              </a:rPr>
              <a:t>Use snap together cubes as example for audience.</a:t>
            </a:r>
          </a:p>
          <a:p>
            <a:pPr eaLnBrk="1" hangingPunct="1">
              <a:spcBef>
                <a:spcPts val="420"/>
              </a:spcBef>
            </a:pPr>
            <a:endParaRPr lang="en-US" altLang="en-US" b="1" dirty="0">
              <a:latin typeface="Arial" panose="020B0604020202020204" pitchFamily="34" charset="0"/>
            </a:endParaRPr>
          </a:p>
          <a:p>
            <a:pPr eaLnBrk="1" hangingPunct="1">
              <a:spcBef>
                <a:spcPts val="420"/>
              </a:spcBef>
            </a:pPr>
            <a:r>
              <a:rPr lang="en-US" altLang="en-US" dirty="0">
                <a:latin typeface="Arial" panose="020B0604020202020204" pitchFamily="34" charset="0"/>
              </a:rPr>
              <a:t>In exploring these four continuums, it is important to keep in mind that there are steps between each of the continuums, and the steps may be experienced in different ways. </a:t>
            </a:r>
            <a:endParaRPr lang="en-US" altLang="en-US" b="1" dirty="0">
              <a:latin typeface="Arial" panose="020B0604020202020204" pitchFamily="34" charset="0"/>
            </a:endParaRPr>
          </a:p>
          <a:p>
            <a:pPr eaLnBrk="1" hangingPunct="1">
              <a:spcBef>
                <a:spcPts val="420"/>
              </a:spcBef>
            </a:pPr>
            <a:endParaRPr lang="en-US" altLang="en-US" b="1" dirty="0">
              <a:latin typeface="Arial" panose="020B0604020202020204" pitchFamily="34" charset="0"/>
            </a:endParaRPr>
          </a:p>
        </p:txBody>
      </p:sp>
    </p:spTree>
    <p:extLst>
      <p:ext uri="{BB962C8B-B14F-4D97-AF65-F5344CB8AC3E}">
        <p14:creationId xmlns:p14="http://schemas.microsoft.com/office/powerpoint/2010/main" val="3021318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a:ln/>
        </p:spPr>
      </p:sp>
      <p:sp>
        <p:nvSpPr>
          <p:cNvPr id="71682" name="Notes Placeholder 2"/>
          <p:cNvSpPr>
            <a:spLocks noGrp="1"/>
          </p:cNvSpPr>
          <p:nvPr>
            <p:ph type="body" idx="1"/>
          </p:nvPr>
        </p:nvSpPr>
        <p:spPr>
          <a:xfrm>
            <a:off x="607060" y="4419600"/>
            <a:ext cx="5669280" cy="5105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rPr>
              <a:t>Activity 3: Providing Opportunities to Compare and Order Objects  </a:t>
            </a:r>
          </a:p>
          <a:p>
            <a:pPr>
              <a:spcBef>
                <a:spcPts val="0"/>
              </a:spcBef>
            </a:pPr>
            <a:endParaRPr lang="en-US" altLang="en-US" b="1" dirty="0">
              <a:latin typeface="Arial" panose="020B0604020202020204" pitchFamily="34" charset="0"/>
            </a:endParaRPr>
          </a:p>
          <a:p>
            <a:pPr>
              <a:spcBef>
                <a:spcPts val="0"/>
              </a:spcBef>
            </a:pPr>
            <a:r>
              <a:rPr lang="en-US" altLang="en-US" b="1" dirty="0">
                <a:latin typeface="Arial" panose="020B0604020202020204" pitchFamily="34" charset="0"/>
              </a:rPr>
              <a:t>Presenter Remarks:</a:t>
            </a:r>
          </a:p>
          <a:p>
            <a:pPr>
              <a:spcBef>
                <a:spcPts val="0"/>
              </a:spcBef>
            </a:pPr>
            <a:r>
              <a:rPr lang="en-US" dirty="0"/>
              <a:t>In this activity, we will answer these questions:</a:t>
            </a:r>
          </a:p>
          <a:p>
            <a:pPr marL="171450" indent="-171450">
              <a:spcBef>
                <a:spcPts val="0"/>
              </a:spcBef>
              <a:buFont typeface="Arial" panose="020B0604020202020204" pitchFamily="34" charset="0"/>
              <a:buChar char="•"/>
            </a:pPr>
            <a:r>
              <a:rPr lang="en-US" dirty="0"/>
              <a:t>What is the difference between mathematics foundations 1.1 and 1.2?</a:t>
            </a:r>
          </a:p>
          <a:p>
            <a:pPr marL="171450" indent="-171450">
              <a:spcBef>
                <a:spcPts val="0"/>
              </a:spcBef>
              <a:buFont typeface="Arial" panose="020B0604020202020204" pitchFamily="34" charset="0"/>
              <a:buChar char="•"/>
            </a:pPr>
            <a:r>
              <a:rPr lang="en-US" dirty="0"/>
              <a:t>What kinds of preschool measuring experiences are considered precursors of later measurement competency (PLF, page 146)? </a:t>
            </a:r>
          </a:p>
          <a:p>
            <a:pPr marL="171450" indent="-171450">
              <a:spcBef>
                <a:spcPts val="0"/>
              </a:spcBef>
              <a:buFont typeface="Arial" panose="020B0604020202020204" pitchFamily="34" charset="0"/>
              <a:buChar char="•"/>
            </a:pPr>
            <a:r>
              <a:rPr lang="en-US" dirty="0"/>
              <a:t>What examples were provided as opportunities to compare and order objects in the PCF, p. 277?</a:t>
            </a:r>
          </a:p>
          <a:p>
            <a:pPr>
              <a:spcBef>
                <a:spcPts val="0"/>
              </a:spcBef>
            </a:pPr>
            <a:endParaRPr lang="en-US" altLang="en-US" b="1" dirty="0">
              <a:latin typeface="Arial" panose="020B0604020202020204" pitchFamily="34" charset="0"/>
            </a:endParaRPr>
          </a:p>
          <a:p>
            <a:pPr>
              <a:spcBef>
                <a:spcPts val="0"/>
              </a:spcBef>
            </a:pPr>
            <a:r>
              <a:rPr lang="en-US" b="1" cap="all" dirty="0"/>
              <a:t>intent: </a:t>
            </a:r>
            <a:endParaRPr lang="en-US" dirty="0"/>
          </a:p>
          <a:p>
            <a:pPr>
              <a:spcBef>
                <a:spcPts val="0"/>
              </a:spcBef>
            </a:pPr>
            <a:r>
              <a:rPr lang="en-US" dirty="0"/>
              <a:t>Become familiar with the information in the </a:t>
            </a:r>
            <a:r>
              <a:rPr lang="en-US" i="1" dirty="0"/>
              <a:t>California Preschool Learning Foundations</a:t>
            </a:r>
            <a:r>
              <a:rPr lang="en-US" dirty="0"/>
              <a:t> (PLF), Volume 1 and the </a:t>
            </a:r>
            <a:r>
              <a:rPr lang="en-US" i="1" dirty="0"/>
              <a:t>California Preschool Curriculum Framework</a:t>
            </a:r>
            <a:r>
              <a:rPr lang="en-US" dirty="0"/>
              <a:t> (PCF), Volume 1.</a:t>
            </a:r>
          </a:p>
          <a:p>
            <a:pPr>
              <a:spcBef>
                <a:spcPts val="0"/>
              </a:spcBef>
            </a:pPr>
            <a:r>
              <a:rPr lang="en-US" dirty="0"/>
              <a:t> </a:t>
            </a:r>
          </a:p>
          <a:p>
            <a:pPr>
              <a:spcBef>
                <a:spcPts val="0"/>
              </a:spcBef>
            </a:pPr>
            <a:r>
              <a:rPr lang="en-US" b="1" dirty="0"/>
              <a:t>OUTCOME: </a:t>
            </a:r>
            <a:endParaRPr lang="en-US" dirty="0"/>
          </a:p>
          <a:p>
            <a:pPr>
              <a:spcBef>
                <a:spcPts val="0"/>
              </a:spcBef>
            </a:pPr>
            <a:r>
              <a:rPr lang="en-US" dirty="0"/>
              <a:t>Participants differentiate instructional support approaches when introducing opportunities to compare and order objects. </a:t>
            </a:r>
            <a:endParaRPr lang="en-US" sz="1600" dirty="0"/>
          </a:p>
          <a:p>
            <a:pPr>
              <a:spcBef>
                <a:spcPts val="0"/>
              </a:spcBef>
            </a:pPr>
            <a:r>
              <a:rPr lang="en-US" dirty="0"/>
              <a:t> </a:t>
            </a:r>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PLF (Mathematics domain measurement foundations 1.1 and 1.2)</a:t>
            </a:r>
          </a:p>
          <a:p>
            <a:pPr marL="171450" lvl="0" indent="-171450">
              <a:spcBef>
                <a:spcPts val="0"/>
              </a:spcBef>
              <a:buFont typeface="Arial" panose="020B0604020202020204" pitchFamily="34" charset="0"/>
              <a:buChar char="•"/>
            </a:pPr>
            <a:r>
              <a:rPr lang="en-US" dirty="0"/>
              <a:t>PLF (page 146 - Measurement)</a:t>
            </a:r>
          </a:p>
          <a:p>
            <a:pPr marL="171450" lvl="0" indent="-171450">
              <a:spcBef>
                <a:spcPts val="0"/>
              </a:spcBef>
              <a:buFont typeface="Arial" panose="020B0604020202020204" pitchFamily="34" charset="0"/>
              <a:buChar char="•"/>
            </a:pPr>
            <a:r>
              <a:rPr lang="en-US" dirty="0"/>
              <a:t>PCF (page 277 - </a:t>
            </a:r>
            <a:r>
              <a:rPr lang="en-US" i="1" dirty="0"/>
              <a:t>Provide opportunities to compare and order objects</a:t>
            </a:r>
            <a:r>
              <a:rPr lang="en-US" dirty="0"/>
              <a:t>)</a:t>
            </a:r>
          </a:p>
          <a:p>
            <a:pPr marL="171450" lvl="0" indent="-171450">
              <a:spcBef>
                <a:spcPts val="0"/>
              </a:spcBef>
              <a:buFont typeface="Arial" panose="020B0604020202020204" pitchFamily="34" charset="0"/>
              <a:buChar char="•"/>
            </a:pPr>
            <a:r>
              <a:rPr lang="en-US" dirty="0"/>
              <a:t>Pipe cleaner (one 1” piece and one 3” piece) </a:t>
            </a:r>
          </a:p>
          <a:p>
            <a:pPr marL="171450" lvl="0" indent="-171450">
              <a:spcBef>
                <a:spcPts val="0"/>
              </a:spcBef>
              <a:buFont typeface="Arial" panose="020B0604020202020204" pitchFamily="34" charset="0"/>
              <a:buChar char="•"/>
            </a:pPr>
            <a:r>
              <a:rPr lang="en-US" dirty="0"/>
              <a:t>For </a:t>
            </a:r>
            <a:r>
              <a:rPr lang="en-US" b="1" dirty="0"/>
              <a:t>each</a:t>
            </a:r>
            <a:r>
              <a:rPr lang="en-US" dirty="0"/>
              <a:t> participant, a length of pipe cleaner 2 ½” long</a:t>
            </a:r>
          </a:p>
          <a:p>
            <a:pPr marL="171450" lvl="0" indent="-171450">
              <a:spcBef>
                <a:spcPts val="0"/>
              </a:spcBef>
              <a:buFont typeface="Arial" panose="020B0604020202020204" pitchFamily="34" charset="0"/>
              <a:buChar char="•"/>
            </a:pPr>
            <a:r>
              <a:rPr lang="en-US" dirty="0"/>
              <a:t>For </a:t>
            </a:r>
            <a:r>
              <a:rPr lang="en-US" b="1" dirty="0"/>
              <a:t>each</a:t>
            </a:r>
            <a:r>
              <a:rPr lang="en-US" dirty="0"/>
              <a:t> participant, prepare Envelope A &amp; Envelope B as follows:</a:t>
            </a:r>
            <a:endParaRPr lang="en-US" sz="1600" dirty="0"/>
          </a:p>
          <a:p>
            <a:pPr>
              <a:spcBef>
                <a:spcPts val="0"/>
              </a:spcBef>
            </a:pPr>
            <a:r>
              <a:rPr lang="en-US" dirty="0"/>
              <a:t>                             </a:t>
            </a:r>
            <a:endParaRPr lang="en-US" sz="1600" dirty="0"/>
          </a:p>
          <a:p>
            <a:pPr>
              <a:spcBef>
                <a:spcPts val="0"/>
              </a:spcBef>
            </a:pPr>
            <a:r>
              <a:rPr lang="en-US" b="1" cap="all" dirty="0"/>
              <a:t>Time:</a:t>
            </a:r>
            <a:r>
              <a:rPr lang="en-US" dirty="0"/>
              <a:t> 20-25 minutes</a:t>
            </a:r>
          </a:p>
          <a:p>
            <a:pPr>
              <a:spcBef>
                <a:spcPts val="0"/>
              </a:spcBef>
            </a:pPr>
            <a:endParaRPr lang="en-US" sz="1600" dirty="0"/>
          </a:p>
          <a:p>
            <a:pPr>
              <a:spcBef>
                <a:spcPts val="0"/>
              </a:spcBef>
            </a:pPr>
            <a:r>
              <a:rPr lang="en-US" b="1" cap="all" dirty="0"/>
              <a:t>Process: </a:t>
            </a:r>
            <a:endParaRPr lang="en-US" dirty="0"/>
          </a:p>
          <a:p>
            <a:pPr marL="228600" indent="-228600">
              <a:spcBef>
                <a:spcPts val="0"/>
              </a:spcBef>
              <a:buFont typeface="+mj-lt"/>
              <a:buAutoNum type="arabicPeriod"/>
            </a:pPr>
            <a:r>
              <a:rPr lang="en-US" dirty="0"/>
              <a:t>Individual activity: Participants read through the measurement sections listed above.  </a:t>
            </a:r>
          </a:p>
          <a:p>
            <a:pPr marL="228600" indent="-228600">
              <a:spcBef>
                <a:spcPts val="0"/>
              </a:spcBef>
              <a:buFont typeface="+mj-lt"/>
              <a:buAutoNum type="arabicPeriod"/>
            </a:pPr>
            <a:r>
              <a:rPr lang="en-US" dirty="0"/>
              <a:t>Dyad activity: Discuss with an elbow partner the way to use this information to support children.</a:t>
            </a:r>
          </a:p>
          <a:p>
            <a:pPr marL="228600" lvl="0" indent="-228600">
              <a:spcBef>
                <a:spcPts val="0"/>
              </a:spcBef>
              <a:buFont typeface="+mj-lt"/>
              <a:buAutoNum type="arabicPeriod"/>
            </a:pPr>
            <a:r>
              <a:rPr lang="en-US" dirty="0"/>
              <a:t>Large group discussion:</a:t>
            </a:r>
          </a:p>
          <a:p>
            <a:pPr marL="628650" lvl="1" indent="-171450">
              <a:spcBef>
                <a:spcPts val="0"/>
              </a:spcBef>
              <a:buFont typeface="Arial" panose="020B0604020202020204" pitchFamily="34" charset="0"/>
              <a:buChar char="•"/>
            </a:pPr>
            <a:r>
              <a:rPr lang="en-US" dirty="0"/>
              <a:t>What is the difference between mathematics foundations 1.1 and 1.2?</a:t>
            </a:r>
          </a:p>
          <a:p>
            <a:pPr marL="628650" lvl="1" indent="-171450">
              <a:spcBef>
                <a:spcPts val="0"/>
              </a:spcBef>
              <a:buFont typeface="Arial" panose="020B0604020202020204" pitchFamily="34" charset="0"/>
              <a:buChar char="•"/>
            </a:pPr>
            <a:r>
              <a:rPr lang="en-US" dirty="0"/>
              <a:t>What kinds of preschool measuring experiences are considered precursors of later measurement competency (PLF, page 146)? </a:t>
            </a:r>
          </a:p>
          <a:p>
            <a:pPr marL="628650" lvl="1" indent="-171450">
              <a:spcBef>
                <a:spcPts val="0"/>
              </a:spcBef>
              <a:buFont typeface="Arial" panose="020B0604020202020204" pitchFamily="34" charset="0"/>
              <a:buChar char="•"/>
            </a:pPr>
            <a:r>
              <a:rPr lang="en-US" dirty="0"/>
              <a:t>What examples were provided as opportunities to compare and order objects in the PCF (page 277)?</a:t>
            </a:r>
          </a:p>
          <a:p>
            <a:pPr marL="228600" lvl="0" indent="-228600">
              <a:spcBef>
                <a:spcPts val="0"/>
              </a:spcBef>
              <a:buFont typeface="+mj-lt"/>
              <a:buAutoNum type="arabicPeriod"/>
            </a:pPr>
            <a:r>
              <a:rPr lang="en-US" dirty="0"/>
              <a:t>Hands-on activity:</a:t>
            </a:r>
          </a:p>
          <a:p>
            <a:pPr marL="628650" lvl="1" indent="-171450">
              <a:spcBef>
                <a:spcPts val="0"/>
              </a:spcBef>
              <a:buFont typeface="Arial" panose="020B0604020202020204" pitchFamily="34" charset="0"/>
              <a:buChar char="•"/>
            </a:pPr>
            <a:r>
              <a:rPr lang="en-US" dirty="0"/>
              <a:t>1</a:t>
            </a:r>
            <a:r>
              <a:rPr lang="en-US" baseline="30000" dirty="0"/>
              <a:t>st</a:t>
            </a:r>
            <a:r>
              <a:rPr lang="en-US" dirty="0"/>
              <a:t>-Demonstration of small/large: Hold up 1” and 3” lengths of pipe cleaner.  Ask participants to compare the two pipe cleaners and articulate “small” and “large.”</a:t>
            </a:r>
          </a:p>
          <a:p>
            <a:pPr marL="628650" lvl="1" indent="-171450">
              <a:spcBef>
                <a:spcPts val="0"/>
              </a:spcBef>
              <a:buFont typeface="Arial" panose="020B0604020202020204" pitchFamily="34" charset="0"/>
              <a:buChar char="•"/>
            </a:pPr>
            <a:r>
              <a:rPr lang="en-US" dirty="0"/>
              <a:t>2</a:t>
            </a:r>
            <a:r>
              <a:rPr lang="en-US" baseline="30000" dirty="0"/>
              <a:t>nd</a:t>
            </a:r>
            <a:r>
              <a:rPr lang="en-US" dirty="0"/>
              <a:t>-Ordering three objects: Give each participant envelope A. Ask participants to order the pipe cleaners from smallest to largest.  Ask why it is important to provide horizontal lines for this comparison activity. </a:t>
            </a:r>
          </a:p>
          <a:p>
            <a:pPr marL="1085850" lvl="2" indent="-171450">
              <a:spcBef>
                <a:spcPts val="0"/>
              </a:spcBef>
              <a:buFont typeface="Courier New" panose="02070309020205020404" pitchFamily="49" charset="0"/>
              <a:buChar char="o"/>
            </a:pPr>
            <a:r>
              <a:rPr lang="en-US" dirty="0"/>
              <a:t>Answer: Horizontal lines serve as reference point of where to place the BOTTOM of items being compared. This ensures items are at same starting point.</a:t>
            </a:r>
          </a:p>
          <a:p>
            <a:pPr marL="628650" lvl="1" indent="-171450">
              <a:spcBef>
                <a:spcPts val="0"/>
              </a:spcBef>
              <a:buFont typeface="Arial" panose="020B0604020202020204" pitchFamily="34" charset="0"/>
              <a:buChar char="•"/>
            </a:pPr>
            <a:r>
              <a:rPr lang="en-US" dirty="0"/>
              <a:t>3</a:t>
            </a:r>
            <a:r>
              <a:rPr lang="en-US" baseline="30000" dirty="0"/>
              <a:t>rd</a:t>
            </a:r>
            <a:r>
              <a:rPr lang="en-US" dirty="0"/>
              <a:t>- Ordering three objects with additional supports: Give each participant envelope B.  Ask participant to order the pipe cleaners from smallest to largest. Ask how this activity is different from the activity in envelope A.  Ask which activity would be more difficult for children? </a:t>
            </a:r>
          </a:p>
          <a:p>
            <a:pPr marL="1085850" lvl="2" indent="-171450">
              <a:spcBef>
                <a:spcPts val="0"/>
              </a:spcBef>
              <a:buFont typeface="Courier New" panose="02070309020205020404" pitchFamily="49" charset="0"/>
              <a:buChar char="o"/>
            </a:pPr>
            <a:r>
              <a:rPr lang="en-US" dirty="0"/>
              <a:t>Answer: The index card in envelope B with vertical lines serves as a matching activity; the index card without vertical lines is more advanced because the child creates a mental model to order the objects. Therefore, envelope A is more difficult.</a:t>
            </a:r>
          </a:p>
          <a:p>
            <a:pPr marL="628650" lvl="1" indent="-171450">
              <a:spcBef>
                <a:spcPts val="0"/>
              </a:spcBef>
              <a:buFont typeface="Arial" panose="020B0604020202020204" pitchFamily="34" charset="0"/>
              <a:buChar char="•"/>
            </a:pPr>
            <a:r>
              <a:rPr lang="en-US" dirty="0"/>
              <a:t>4th- Ordering four objects: Distribute a 2 ½” long pipe cleaner to each participant.  Ask them to place that pipe cleaner in the proper position if the pipe cleaners are being ordered from smallest to largest. </a:t>
            </a:r>
          </a:p>
          <a:p>
            <a:pPr marL="1085850" lvl="2" indent="-171450">
              <a:spcBef>
                <a:spcPts val="0"/>
              </a:spcBef>
              <a:buFont typeface="Courier New" panose="02070309020205020404" pitchFamily="49" charset="0"/>
              <a:buChar char="o"/>
            </a:pPr>
            <a:r>
              <a:rPr lang="en-US" dirty="0"/>
              <a:t>Answer: Correct placement is between the 2” and 3” pipe cleaner.)</a:t>
            </a:r>
          </a:p>
          <a:p>
            <a:pPr>
              <a:spcBef>
                <a:spcPts val="0"/>
              </a:spcBef>
            </a:pPr>
            <a:endParaRPr lang="en-US" dirty="0"/>
          </a:p>
          <a:p>
            <a:pPr>
              <a:spcBef>
                <a:spcPts val="0"/>
              </a:spcBef>
            </a:pPr>
            <a:r>
              <a:rPr lang="en-US" dirty="0"/>
              <a:t>Note: This entire activity serves as a visual demonstration for children to see the comparison of identical objects while providing vocabulary articulation opportunities (smallest/largest). Participants are reminded that the PLF and PCF suggest ongoing measurement opportunities using a variety of objects in the preschool environment.  </a:t>
            </a:r>
          </a:p>
          <a:p>
            <a:pPr>
              <a:spcBef>
                <a:spcPts val="0"/>
              </a:spcBef>
            </a:pPr>
            <a:r>
              <a:rPr lang="en-US" dirty="0"/>
              <a:t> </a:t>
            </a:r>
            <a:endParaRPr lang="en-US" sz="1400" dirty="0"/>
          </a:p>
          <a:p>
            <a:pPr>
              <a:spcBef>
                <a:spcPts val="0"/>
              </a:spcBef>
            </a:pPr>
            <a:r>
              <a:rPr lang="en-US" dirty="0"/>
              <a:t> </a:t>
            </a:r>
            <a:endParaRPr lang="en-US" sz="2000" dirty="0"/>
          </a:p>
          <a:p>
            <a:pPr>
              <a:spcBef>
                <a:spcPts val="0"/>
              </a:spcBef>
            </a:pPr>
            <a:r>
              <a:rPr lang="en-US" altLang="en-US" sz="900" dirty="0">
                <a:latin typeface="Arial" panose="020B0604020202020204" pitchFamily="34" charset="0"/>
              </a:rPr>
              <a:t> </a:t>
            </a:r>
          </a:p>
          <a:p>
            <a:pPr>
              <a:spcBef>
                <a:spcPts val="0"/>
              </a:spcBef>
            </a:pPr>
            <a:r>
              <a:rPr lang="en-US" altLang="en-US" sz="900" dirty="0">
                <a:latin typeface="Arial" panose="020B0604020202020204" pitchFamily="34" charset="0"/>
              </a:rPr>
              <a:t> </a:t>
            </a:r>
          </a:p>
          <a:p>
            <a:pPr>
              <a:spcBef>
                <a:spcPts val="0"/>
              </a:spcBef>
            </a:pPr>
            <a:r>
              <a:rPr lang="en-US" altLang="en-US" sz="900" dirty="0">
                <a:latin typeface="Arial" panose="020B0604020202020204" pitchFamily="34" charset="0"/>
              </a:rPr>
              <a:t> </a:t>
            </a:r>
          </a:p>
        </p:txBody>
      </p:sp>
      <p:sp>
        <p:nvSpPr>
          <p:cNvPr id="716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ED18A157-7A10-4817-87FB-B1CA7F35FE8A}" type="slidenum">
              <a:rPr lang="en-US" altLang="en-US" sz="1200"/>
              <a:pPr eaLnBrk="1" hangingPunct="1"/>
              <a:t>26</a:t>
            </a:fld>
            <a:endParaRPr lang="en-US" altLang="en-US" sz="1200" dirty="0"/>
          </a:p>
        </p:txBody>
      </p:sp>
    </p:spTree>
    <p:extLst>
      <p:ext uri="{BB962C8B-B14F-4D97-AF65-F5344CB8AC3E}">
        <p14:creationId xmlns:p14="http://schemas.microsoft.com/office/powerpoint/2010/main" val="1446885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ln/>
        </p:spPr>
      </p:sp>
      <p:sp>
        <p:nvSpPr>
          <p:cNvPr id="7373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pPr>
            <a:r>
              <a:rPr lang="en-US" altLang="en-US" b="1" dirty="0">
                <a:latin typeface="Arial" panose="020B0604020202020204" pitchFamily="34" charset="0"/>
              </a:rPr>
              <a:t>Presenter Remarks:</a:t>
            </a:r>
          </a:p>
          <a:p>
            <a:pPr>
              <a:lnSpc>
                <a:spcPct val="90000"/>
              </a:lnSpc>
            </a:pPr>
            <a:r>
              <a:rPr lang="en-US" altLang="en-US" dirty="0">
                <a:latin typeface="Arial" panose="020B0604020202020204" pitchFamily="34" charset="0"/>
              </a:rPr>
              <a:t>“Curriculum planning should offer children learning opportunities that are attuned to their developing abilities and connected with their experiences at home and in their communities” (PCF, Vol. 1, p. 2). </a:t>
            </a:r>
          </a:p>
          <a:p>
            <a:pPr>
              <a:lnSpc>
                <a:spcPct val="90000"/>
              </a:lnSpc>
            </a:pPr>
            <a:endParaRPr lang="en-US" altLang="en-US" dirty="0">
              <a:latin typeface="Arial" panose="020B0604020202020204" pitchFamily="34" charset="0"/>
            </a:endParaRPr>
          </a:p>
          <a:p>
            <a:pPr>
              <a:lnSpc>
                <a:spcPct val="90000"/>
              </a:lnSpc>
            </a:pPr>
            <a:r>
              <a:rPr lang="en-US" altLang="en-US" dirty="0">
                <a:latin typeface="Arial" panose="020B0604020202020204" pitchFamily="34" charset="0"/>
              </a:rPr>
              <a:t>The framework presents ways for teacher to set up environments, build upon children’</a:t>
            </a:r>
            <a:r>
              <a:rPr lang="en-US" altLang="ja-JP" dirty="0">
                <a:latin typeface="Arial" panose="020B0604020202020204" pitchFamily="34" charset="0"/>
              </a:rPr>
              <a:t>s play, select appropriate materials, and plan teacher-guided activities to support the development of children’s algebraic functioning. </a:t>
            </a:r>
          </a:p>
          <a:p>
            <a:endParaRPr lang="en-US" altLang="en-US" dirty="0">
              <a:latin typeface="Arial" panose="020B0604020202020204" pitchFamily="34" charset="0"/>
            </a:endParaRPr>
          </a:p>
          <a:p>
            <a:r>
              <a:rPr lang="en-US" altLang="en-US" dirty="0">
                <a:latin typeface="Arial" panose="020B0604020202020204" pitchFamily="34" charset="0"/>
              </a:rPr>
              <a:t>“Teachers should build on preschool children’s emerging concepts of measurement and provide experiences that facilitate the development and learning of these concepts” (PCF, Vol. 1, p. 272). </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2677031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defTabSz="461963">
              <a:spcBef>
                <a:spcPct val="0"/>
              </a:spcBef>
            </a:pPr>
            <a:r>
              <a:rPr lang="en-US" altLang="en-US" b="1" dirty="0">
                <a:latin typeface="Arial" panose="020B0604020202020204" pitchFamily="34" charset="0"/>
              </a:rPr>
              <a:t>Presenter Remarks: </a:t>
            </a:r>
          </a:p>
          <a:p>
            <a:pPr defTabSz="461963">
              <a:spcBef>
                <a:spcPct val="0"/>
              </a:spcBef>
            </a:pPr>
            <a:r>
              <a:rPr lang="en-US" altLang="en-US" dirty="0">
                <a:latin typeface="Arial" panose="020B0604020202020204" pitchFamily="34" charset="0"/>
              </a:rPr>
              <a:t>The Preschool Curriculum Framework offers guidance on how teachers can support the learning and development described in the foundations, through environments, materials, and experiences that are developmentally appropriate, individually and culturally meaningful, and engaging to families.</a:t>
            </a:r>
          </a:p>
          <a:p>
            <a:pPr defTabSz="461963">
              <a:lnSpc>
                <a:spcPct val="110000"/>
              </a:lnSpc>
              <a:spcBef>
                <a:spcPct val="0"/>
              </a:spcBef>
            </a:pPr>
            <a:endParaRPr lang="en-US" altLang="en-US" dirty="0">
              <a:latin typeface="Arial" panose="020B0604020202020204" pitchFamily="34" charset="0"/>
            </a:endParaRPr>
          </a:p>
          <a:p>
            <a:pPr defTabSz="461963">
              <a:spcBef>
                <a:spcPct val="0"/>
              </a:spcBef>
            </a:pPr>
            <a:r>
              <a:rPr lang="en-US" altLang="en-US" dirty="0">
                <a:latin typeface="Arial" panose="020B0604020202020204" pitchFamily="34" charset="0"/>
              </a:rPr>
              <a:t>“Teachers address ideas and concepts that children can grasp at their developmental level and then progressively build on what children already know and understand. This approach applies to all children, including children with various abilities, disabilities, or other special needs (such as delays in language, cognition, or physical ability)” (</a:t>
            </a:r>
            <a:r>
              <a:rPr lang="en-US" altLang="en-US" dirty="0">
                <a:solidFill>
                  <a:srgbClr val="000000"/>
                </a:solidFill>
                <a:latin typeface="Arial" panose="020B0604020202020204" pitchFamily="34" charset="0"/>
              </a:rPr>
              <a:t>PCF, Vol. 2, p. </a:t>
            </a:r>
            <a:r>
              <a:rPr lang="en-US" altLang="en-US" dirty="0">
                <a:latin typeface="Arial" panose="020B0604020202020204" pitchFamily="34" charset="0"/>
              </a:rPr>
              <a:t>227).</a:t>
            </a:r>
          </a:p>
          <a:p>
            <a:pPr defTabSz="461963">
              <a:lnSpc>
                <a:spcPct val="110000"/>
              </a:lnSpc>
              <a:spcBef>
                <a:spcPct val="0"/>
              </a:spcBef>
            </a:pPr>
            <a:endParaRPr lang="en-US" altLang="en-US" dirty="0">
              <a:latin typeface="Arial" panose="020B0604020202020204" pitchFamily="34" charset="0"/>
            </a:endParaRPr>
          </a:p>
          <a:p>
            <a:pPr defTabSz="461963">
              <a:lnSpc>
                <a:spcPct val="110000"/>
              </a:lnSpc>
              <a:spcBef>
                <a:spcPct val="0"/>
              </a:spcBef>
            </a:pPr>
            <a:r>
              <a:rPr lang="en-US" altLang="en-US" dirty="0">
                <a:latin typeface="Arial" panose="020B0604020202020204" pitchFamily="34" charset="0"/>
              </a:rPr>
              <a:t>Let’s take a moment to be reflective and consider what we already do in the classroom to support measurement. Then let’s highlight some ideas that we might like to try.</a:t>
            </a:r>
          </a:p>
          <a:p>
            <a:pPr defTabSz="461963">
              <a:lnSpc>
                <a:spcPct val="110000"/>
              </a:lnSpc>
              <a:spcBef>
                <a:spcPct val="0"/>
              </a:spcBef>
            </a:pPr>
            <a:endParaRPr lang="en-US" altLang="en-US" dirty="0">
              <a:latin typeface="Arial" panose="020B0604020202020204" pitchFamily="34" charset="0"/>
            </a:endParaRPr>
          </a:p>
          <a:p>
            <a:pPr defTabSz="461963">
              <a:spcBef>
                <a:spcPct val="0"/>
              </a:spcBef>
            </a:pPr>
            <a:r>
              <a:rPr lang="en-US" altLang="en-US" dirty="0">
                <a:latin typeface="Arial" panose="020B0604020202020204" pitchFamily="34" charset="0"/>
              </a:rPr>
              <a:t>The Mathematics domain begins with guiding principles that set the tone for the entire chapter. Let’s take a moment to look at these guiding principles and see how they are: </a:t>
            </a:r>
          </a:p>
          <a:p>
            <a:pPr marL="171450" indent="-171450" defTabSz="461963">
              <a:spcBef>
                <a:spcPct val="0"/>
              </a:spcBef>
              <a:buFont typeface="Arial" panose="020B0604020202020204" pitchFamily="34" charset="0"/>
              <a:buChar char="•"/>
            </a:pPr>
            <a:r>
              <a:rPr lang="en-US" altLang="en-US" dirty="0">
                <a:solidFill>
                  <a:srgbClr val="000000"/>
                </a:solidFill>
                <a:effectLst/>
                <a:latin typeface="Arial" panose="020B0604020202020204" pitchFamily="34" charset="0"/>
              </a:rPr>
              <a:t>Developmentally appropriate,</a:t>
            </a:r>
          </a:p>
          <a:p>
            <a:pPr marL="171450" indent="-171450" defTabSz="461963">
              <a:spcBef>
                <a:spcPct val="0"/>
              </a:spcBef>
              <a:buFont typeface="Arial" panose="020B0604020202020204" pitchFamily="34" charset="0"/>
              <a:buChar char="•"/>
            </a:pPr>
            <a:r>
              <a:rPr lang="en-US" altLang="en-US" dirty="0">
                <a:solidFill>
                  <a:srgbClr val="000000"/>
                </a:solidFill>
                <a:effectLst/>
                <a:latin typeface="Arial" panose="020B0604020202020204" pitchFamily="34" charset="0"/>
              </a:rPr>
              <a:t>Reflective and intentional,</a:t>
            </a:r>
          </a:p>
          <a:p>
            <a:pPr marL="171450" indent="-171450" defTabSz="461963">
              <a:spcBef>
                <a:spcPct val="0"/>
              </a:spcBef>
              <a:buFont typeface="Arial" panose="020B0604020202020204" pitchFamily="34" charset="0"/>
              <a:buChar char="•"/>
            </a:pPr>
            <a:r>
              <a:rPr lang="en-US" altLang="en-US" dirty="0">
                <a:solidFill>
                  <a:srgbClr val="000000"/>
                </a:solidFill>
                <a:effectLst/>
                <a:latin typeface="Arial" panose="020B0604020202020204" pitchFamily="34" charset="0"/>
              </a:rPr>
              <a:t>Individually and culturally meaningful, and </a:t>
            </a:r>
          </a:p>
          <a:p>
            <a:pPr marL="171450" indent="-171450" defTabSz="461963">
              <a:spcBef>
                <a:spcPct val="0"/>
              </a:spcBef>
              <a:buFont typeface="Arial" panose="020B0604020202020204" pitchFamily="34" charset="0"/>
              <a:buChar char="•"/>
            </a:pPr>
            <a:r>
              <a:rPr lang="en-US" altLang="en-US" dirty="0">
                <a:solidFill>
                  <a:srgbClr val="000000"/>
                </a:solidFill>
                <a:effectLst/>
                <a:latin typeface="Arial" panose="020B0604020202020204" pitchFamily="34" charset="0"/>
              </a:rPr>
              <a:t>Inclusive.</a:t>
            </a:r>
          </a:p>
        </p:txBody>
      </p:sp>
    </p:spTree>
    <p:extLst>
      <p:ext uri="{BB962C8B-B14F-4D97-AF65-F5344CB8AC3E}">
        <p14:creationId xmlns:p14="http://schemas.microsoft.com/office/powerpoint/2010/main" val="219358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a:ln/>
        </p:spPr>
      </p:sp>
      <p:sp>
        <p:nvSpPr>
          <p:cNvPr id="778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2" defTabSz="922338">
              <a:spcBef>
                <a:spcPct val="0"/>
              </a:spcBef>
            </a:pPr>
            <a:r>
              <a:rPr lang="en-US" altLang="en-US" b="1" dirty="0">
                <a:latin typeface="Arial" panose="020B0604020202020204" pitchFamily="34" charset="0"/>
                <a:cs typeface="Arial" panose="020B0604020202020204" pitchFamily="34" charset="0"/>
              </a:rPr>
              <a:t>Background Information:</a:t>
            </a:r>
            <a:endParaRPr lang="en-US" altLang="en-US" dirty="0">
              <a:latin typeface="Arial" panose="020B0604020202020204" pitchFamily="34" charset="0"/>
              <a:cs typeface="Arial" panose="020B0604020202020204" pitchFamily="34" charset="0"/>
            </a:endParaRPr>
          </a:p>
          <a:p>
            <a:pPr marL="0" lvl="2" defTabSz="922338">
              <a:spcBef>
                <a:spcPct val="0"/>
              </a:spcBef>
            </a:pPr>
            <a:r>
              <a:rPr lang="en-US" altLang="en-US" dirty="0">
                <a:latin typeface="Arial" panose="020B0604020202020204" pitchFamily="34" charset="0"/>
              </a:rPr>
              <a:t>PCF, Vol. 1, p. 13</a:t>
            </a:r>
          </a:p>
          <a:p>
            <a:pPr marL="0" lvl="2" defTabSz="922338">
              <a:spcBef>
                <a:spcPct val="0"/>
              </a:spcBef>
            </a:pPr>
            <a:endParaRPr lang="en-US" altLang="en-US" b="1" dirty="0">
              <a:latin typeface="Arial" panose="020B0604020202020204" pitchFamily="34" charset="0"/>
            </a:endParaRPr>
          </a:p>
          <a:p>
            <a:pPr defTabSz="922338" eaLnBrk="1" hangingPunct="1">
              <a:spcBef>
                <a:spcPct val="0"/>
              </a:spcBef>
            </a:pPr>
            <a:r>
              <a:rPr lang="en-US" altLang="en-US" b="1" dirty="0">
                <a:latin typeface="Arial" panose="020B0604020202020204" pitchFamily="34" charset="0"/>
              </a:rPr>
              <a:t>Presenter Remarks:</a:t>
            </a:r>
          </a:p>
          <a:p>
            <a:pPr defTabSz="922338" eaLnBrk="1" hangingPunct="1">
              <a:spcBef>
                <a:spcPct val="0"/>
              </a:spcBef>
            </a:pPr>
            <a:r>
              <a:rPr lang="en-US" altLang="en-US" dirty="0">
                <a:latin typeface="Arial" panose="020B0604020202020204" pitchFamily="34" charset="0"/>
              </a:rPr>
              <a:t>The strategies within the Preschool Curriculum Framework include the concept known as Universal Design for Learning (UDL). This means there are many suggestions incorporated to support learning that can be used to provide multiple means of representation, engagement, and expression. </a:t>
            </a:r>
          </a:p>
          <a:p>
            <a:pPr defTabSz="922338" eaLnBrk="1" hangingPunct="1">
              <a:spcBef>
                <a:spcPct val="0"/>
              </a:spcBef>
            </a:pPr>
            <a:endParaRPr lang="en-US" altLang="en-US" i="1" dirty="0">
              <a:latin typeface="Arial" panose="020B0604020202020204" pitchFamily="34" charset="0"/>
            </a:endParaRPr>
          </a:p>
          <a:p>
            <a:pPr defTabSz="922338" eaLnBrk="1" hangingPunct="1">
              <a:spcBef>
                <a:spcPct val="0"/>
              </a:spcBef>
            </a:pPr>
            <a:r>
              <a:rPr lang="en-US" altLang="en-US" i="1" dirty="0">
                <a:latin typeface="Arial" panose="020B0604020202020204" pitchFamily="34" charset="0"/>
              </a:rPr>
              <a:t>Read the description of Universal Design for Learning on page 13 of the Preschool Curriculum Framework [Vol. 1].</a:t>
            </a:r>
          </a:p>
          <a:p>
            <a:pPr defTabSz="922338" eaLnBrk="1" hangingPunct="1">
              <a:spcBef>
                <a:spcPct val="0"/>
              </a:spcBef>
            </a:pPr>
            <a:endParaRPr lang="en-US" altLang="en-US" dirty="0">
              <a:latin typeface="Arial" panose="020B0604020202020204" pitchFamily="34" charset="0"/>
            </a:endParaRPr>
          </a:p>
          <a:p>
            <a:pPr defTabSz="922338" eaLnBrk="1" hangingPunct="1">
              <a:spcBef>
                <a:spcPct val="0"/>
              </a:spcBef>
            </a:pPr>
            <a:r>
              <a:rPr lang="en-US" altLang="en-US" dirty="0">
                <a:latin typeface="Arial" panose="020B0604020202020204" pitchFamily="34" charset="0"/>
              </a:rPr>
              <a:t>“Universal design provides for multiple means of representation, multiple means of engagement, and multiple means of expression. </a:t>
            </a:r>
            <a:r>
              <a:rPr lang="en-US" altLang="en-US" i="1" dirty="0">
                <a:latin typeface="Arial" panose="020B0604020202020204" pitchFamily="34" charset="0"/>
              </a:rPr>
              <a:t>Multiple means of representation </a:t>
            </a:r>
            <a:r>
              <a:rPr lang="en-US" altLang="en-US" dirty="0">
                <a:latin typeface="Arial" panose="020B0604020202020204" pitchFamily="34" charset="0"/>
              </a:rPr>
              <a:t>refers to providing information in a variety of ways so that the learning needs of all children are met. For example, it is important to speak clearly to children with auditory disabilities while also presenting information visually, such as with objects and pictures. </a:t>
            </a:r>
            <a:r>
              <a:rPr lang="en-US" altLang="en-US" i="1" dirty="0">
                <a:latin typeface="Arial" panose="020B0604020202020204" pitchFamily="34" charset="0"/>
              </a:rPr>
              <a:t>Multiple means of expression </a:t>
            </a:r>
            <a:r>
              <a:rPr lang="en-US" altLang="en-US" dirty="0">
                <a:latin typeface="Arial" panose="020B0604020202020204" pitchFamily="34" charset="0"/>
              </a:rPr>
              <a:t>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by gazing, by gesturing, by using a picture system of communication, or by using any other form of alternative or augmented communication system. </a:t>
            </a:r>
            <a:r>
              <a:rPr lang="en-US" altLang="en-US" i="1" dirty="0">
                <a:latin typeface="Arial" panose="020B0604020202020204" pitchFamily="34" charset="0"/>
              </a:rPr>
              <a:t>Multiple means of engagement </a:t>
            </a:r>
            <a:r>
              <a:rPr lang="en-US" altLang="en-US" dirty="0">
                <a:latin typeface="Arial" panose="020B0604020202020204" pitchFamily="34" charset="0"/>
              </a:rPr>
              <a:t>refers to providing choices in the setting or program that facilitate learning by building on children'</a:t>
            </a:r>
            <a:r>
              <a:rPr lang="en-US" altLang="ja-JP" dirty="0">
                <a:latin typeface="Arial" panose="020B0604020202020204" pitchFamily="34" charset="0"/>
              </a:rPr>
              <a:t>s interests. The information in this curriculum framework has been worded to incorporate multiple means of representation, expression, and engagement” (PCF, Vol. 1, p. 13).</a:t>
            </a:r>
          </a:p>
        </p:txBody>
      </p:sp>
      <p:sp>
        <p:nvSpPr>
          <p:cNvPr id="778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AB52B0E5-EC2E-4819-89BD-D6B79A2A57A3}" type="slidenum">
              <a:rPr lang="en-US" altLang="en-US" sz="1200"/>
              <a:pPr eaLnBrk="1" hangingPunct="1"/>
              <a:t>29</a:t>
            </a:fld>
            <a:endParaRPr lang="en-US" altLang="en-US" sz="1200" dirty="0"/>
          </a:p>
        </p:txBody>
      </p:sp>
    </p:spTree>
    <p:extLst>
      <p:ext uri="{BB962C8B-B14F-4D97-AF65-F5344CB8AC3E}">
        <p14:creationId xmlns:p14="http://schemas.microsoft.com/office/powerpoint/2010/main" val="2097032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FB579D20-62A4-4823-85D1-6ED87B5A82E8}" type="slidenum">
              <a:rPr lang="en-US" altLang="en-US" sz="1200"/>
              <a:pPr eaLnBrk="1" hangingPunct="1"/>
              <a:t>3</a:t>
            </a:fld>
            <a:endParaRPr lang="en-US" altLang="en-US" sz="1200" dirty="0"/>
          </a:p>
        </p:txBody>
      </p:sp>
      <p:sp>
        <p:nvSpPr>
          <p:cNvPr id="24578"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xfrm>
            <a:off x="607060" y="4414837"/>
            <a:ext cx="5669280" cy="4183063"/>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ts val="0"/>
              </a:spcBef>
            </a:pPr>
            <a:r>
              <a:rPr lang="en-US" altLang="en-US" b="1" dirty="0"/>
              <a:t>Presenter Remarks: </a:t>
            </a:r>
            <a:endParaRPr lang="en-US" altLang="en-US" dirty="0"/>
          </a:p>
          <a:p>
            <a:pPr eaLnBrk="1" hangingPunct="1">
              <a:spcBef>
                <a:spcPts val="0"/>
              </a:spcBef>
            </a:pPr>
            <a:r>
              <a:rPr lang="en-US" altLang="en-US" dirty="0"/>
              <a:t>The objectives for today are to:</a:t>
            </a:r>
          </a:p>
          <a:p>
            <a:pPr marL="171450" marR="0" lvl="0" indent="-171450" algn="l" defTabSz="914400" rtl="0" eaLnBrk="1" fontAlgn="base" latinLnBrk="0" hangingPunct="1">
              <a:spcBef>
                <a:spcPts val="0"/>
              </a:spcBef>
              <a:spcAft>
                <a:spcPct val="0"/>
              </a:spcAft>
              <a:buClrTx/>
              <a:buSzTx/>
              <a:buFont typeface="Arial" panose="020B0604020202020204" pitchFamily="34" charset="0"/>
              <a:buChar char="•"/>
              <a:tabLst/>
              <a:defRPr/>
            </a:pPr>
            <a:r>
              <a:rPr kumimoji="0" lang="en-US" altLang="en-US" b="0" i="0" u="none" strike="noStrike" kern="0" cap="none" spc="0" normalizeH="0" baseline="0" noProof="0" dirty="0">
                <a:ln>
                  <a:noFill/>
                </a:ln>
                <a:solidFill>
                  <a:srgbClr val="000000"/>
                </a:solidFill>
                <a:effectLst/>
                <a:uLnTx/>
                <a:uFillTx/>
                <a:latin typeface="Arial"/>
              </a:rPr>
              <a:t>Explore key concepts to be developed in the Measurement strand of the </a:t>
            </a:r>
            <a:r>
              <a:rPr kumimoji="0" lang="en-US" b="0" i="1" u="none" strike="noStrike" kern="0" cap="none" spc="0" normalizeH="0" baseline="0" noProof="0" dirty="0">
                <a:ln>
                  <a:noFill/>
                </a:ln>
                <a:solidFill>
                  <a:srgbClr val="000000"/>
                </a:solidFill>
                <a:effectLst/>
                <a:uLnTx/>
                <a:uFillTx/>
                <a:latin typeface="Arial"/>
              </a:rPr>
              <a:t>California Preschool Learning Foundations, Volume 1 </a:t>
            </a:r>
            <a:r>
              <a:rPr kumimoji="0" lang="en-US" b="0" i="0" u="none" strike="noStrike" kern="0" cap="none" spc="0" normalizeH="0" baseline="0" noProof="0" dirty="0">
                <a:ln>
                  <a:noFill/>
                </a:ln>
                <a:solidFill>
                  <a:srgbClr val="000000"/>
                </a:solidFill>
                <a:effectLst/>
                <a:uLnTx/>
                <a:uFillTx/>
                <a:latin typeface="Arial"/>
              </a:rPr>
              <a:t>(Preschool Learning Foundations or PLF). </a:t>
            </a:r>
          </a:p>
          <a:p>
            <a:pPr marL="171450" marR="0" lvl="0" indent="-171450" algn="l" defTabSz="914400" rtl="0" eaLnBrk="1" fontAlgn="base" latinLnBrk="0" hangingPunct="1">
              <a:spcBef>
                <a:spcPts val="0"/>
              </a:spcBef>
              <a:spcAft>
                <a:spcPct val="0"/>
              </a:spcAft>
              <a:buClrTx/>
              <a:buSzTx/>
              <a:buFont typeface="Arial" panose="020B0604020202020204" pitchFamily="34" charset="0"/>
              <a:buChar char="•"/>
              <a:tabLst/>
              <a:defRPr/>
            </a:pPr>
            <a:r>
              <a:rPr kumimoji="0" lang="en-US" altLang="en-US" b="0" i="0" u="none" strike="noStrike" kern="0" cap="none" spc="0" normalizeH="0" baseline="0" noProof="0" dirty="0">
                <a:ln>
                  <a:noFill/>
                </a:ln>
                <a:solidFill>
                  <a:srgbClr val="000000"/>
                </a:solidFill>
                <a:effectLst/>
                <a:uLnTx/>
                <a:uFillTx/>
                <a:latin typeface="Arial"/>
              </a:rPr>
              <a:t>Experience, read, and discuss key strategies in the </a:t>
            </a:r>
            <a:r>
              <a:rPr kumimoji="0" lang="en-US" b="0" i="1" u="none" strike="noStrike" kern="0" cap="none" spc="0" normalizeH="0" baseline="0" noProof="0" dirty="0">
                <a:ln>
                  <a:noFill/>
                </a:ln>
                <a:solidFill>
                  <a:srgbClr val="000000"/>
                </a:solidFill>
                <a:effectLst/>
                <a:uLnTx/>
                <a:uFillTx/>
                <a:latin typeface="Arial"/>
              </a:rPr>
              <a:t>California Preschool Curriculum Framework, Volume 1 </a:t>
            </a:r>
            <a:r>
              <a:rPr kumimoji="0" lang="en-US" b="0" i="0" u="none" strike="noStrike" kern="0" cap="none" spc="0" normalizeH="0" baseline="0" noProof="0" dirty="0">
                <a:ln>
                  <a:noFill/>
                </a:ln>
                <a:solidFill>
                  <a:srgbClr val="000000"/>
                </a:solidFill>
                <a:effectLst/>
                <a:uLnTx/>
                <a:uFillTx/>
                <a:latin typeface="Arial"/>
              </a:rPr>
              <a:t>(Preschool Curriculum Framework or PCF) </a:t>
            </a:r>
            <a:r>
              <a:rPr kumimoji="0" lang="en-US" altLang="en-US" b="0" i="0" u="none" strike="noStrike" kern="0" cap="none" spc="0" normalizeH="0" baseline="0" noProof="0" dirty="0">
                <a:ln>
                  <a:noFill/>
                </a:ln>
                <a:solidFill>
                  <a:srgbClr val="000000"/>
                </a:solidFill>
                <a:effectLst/>
                <a:uLnTx/>
                <a:uFillTx/>
                <a:latin typeface="Arial"/>
              </a:rPr>
              <a:t>regarding mathematical development.</a:t>
            </a:r>
          </a:p>
          <a:p>
            <a:pPr marL="171450" marR="0" lvl="0" indent="-171450" algn="l" defTabSz="914400" rtl="0" eaLnBrk="1" fontAlgn="base" latinLnBrk="0" hangingPunct="1">
              <a:spcBef>
                <a:spcPts val="0"/>
              </a:spcBef>
              <a:spcAft>
                <a:spcPct val="0"/>
              </a:spcAft>
              <a:buClrTx/>
              <a:buSzTx/>
              <a:buFont typeface="Arial" panose="020B0604020202020204" pitchFamily="34" charset="0"/>
              <a:buChar char="•"/>
              <a:tabLst/>
              <a:defRPr/>
            </a:pPr>
            <a:r>
              <a:rPr kumimoji="0" lang="en-US" altLang="en-US" b="0" i="0" u="none" strike="noStrike" kern="0" cap="none" spc="0" normalizeH="0" baseline="0" noProof="0" dirty="0">
                <a:ln>
                  <a:noFill/>
                </a:ln>
                <a:solidFill>
                  <a:srgbClr val="000000"/>
                </a:solidFill>
                <a:effectLst/>
                <a:uLnTx/>
                <a:uFillTx/>
                <a:latin typeface="Arial"/>
              </a:rPr>
              <a:t>Reflect and discuss how to support the development of measurement for children learning English-language learners.</a:t>
            </a:r>
          </a:p>
          <a:p>
            <a:pPr marL="171450" marR="0" lvl="0" indent="-171450" algn="l" defTabSz="914400" rtl="0" eaLnBrk="1" fontAlgn="base" latinLnBrk="0" hangingPunct="1">
              <a:spcBef>
                <a:spcPts val="0"/>
              </a:spcBef>
              <a:spcAft>
                <a:spcPct val="0"/>
              </a:spcAft>
              <a:buClrTx/>
              <a:buSzTx/>
              <a:buFont typeface="Arial" panose="020B0604020202020204" pitchFamily="34" charset="0"/>
              <a:buChar char="•"/>
              <a:tabLst/>
              <a:defRPr/>
            </a:pPr>
            <a:r>
              <a:rPr kumimoji="0" lang="en-US" altLang="en-US" b="0" i="0" u="none" strike="noStrike" kern="0" cap="none" spc="0" normalizeH="0" baseline="0" noProof="0" dirty="0">
                <a:ln>
                  <a:noFill/>
                </a:ln>
                <a:solidFill>
                  <a:srgbClr val="000000"/>
                </a:solidFill>
                <a:effectLst/>
                <a:uLnTx/>
                <a:uFillTx/>
                <a:latin typeface="Arial"/>
              </a:rPr>
              <a:t>Plan to adapt learning experiences to ensure access for children with varying needs.</a:t>
            </a:r>
          </a:p>
          <a:p>
            <a:pPr eaLnBrk="1" hangingPunct="1">
              <a:spcBef>
                <a:spcPts val="0"/>
              </a:spcBef>
            </a:pPr>
            <a:endParaRPr lang="en-US" altLang="en-US" dirty="0"/>
          </a:p>
          <a:p>
            <a:pPr eaLnBrk="1" hangingPunct="1">
              <a:spcBef>
                <a:spcPts val="0"/>
              </a:spcBef>
            </a:pPr>
            <a:r>
              <a:rPr lang="en-US" altLang="en-US" dirty="0"/>
              <a:t>The last two bullets will be interwoven throughout the presentation.</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363093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a:ln/>
        </p:spPr>
      </p:sp>
      <p:sp>
        <p:nvSpPr>
          <p:cNvPr id="798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altLang="en-US" b="1" dirty="0">
                <a:latin typeface="Arial" panose="020B0604020202020204" pitchFamily="34" charset="0"/>
              </a:rPr>
              <a:t>Presenter Remarks:  </a:t>
            </a:r>
          </a:p>
          <a:p>
            <a:pPr>
              <a:spcBef>
                <a:spcPct val="0"/>
              </a:spcBef>
            </a:pPr>
            <a:r>
              <a:rPr lang="en-US" altLang="en-US" dirty="0">
                <a:latin typeface="Arial" panose="020B0604020202020204" pitchFamily="34" charset="0"/>
              </a:rPr>
              <a:t>“Use materials and objects that are relevant and meaningful to the children in your group. Mathematical concepts and skills such as counting, sorting, and measuring can be learned with different materials and in various contexts. It is valuable to introduce math in a context that is familiar and relevant to children</a:t>
            </a:r>
            <a:r>
              <a:rPr lang="ja-JP" altLang="en-US" dirty="0">
                <a:latin typeface="Arial" panose="020B0604020202020204" pitchFamily="34" charset="0"/>
              </a:rPr>
              <a:t>’</a:t>
            </a:r>
            <a:r>
              <a:rPr lang="en-US" altLang="ja-JP" dirty="0">
                <a:latin typeface="Arial" panose="020B0604020202020204" pitchFamily="34" charset="0"/>
              </a:rPr>
              <a:t>s life experiences. Use materials, books, and real-life settings that reflect the culture, ways of life, and languages of the children in the group. When mathematical concepts are embedded in a context that is personally relevant to individual children, experiences are more pleasurable and meaningful” (PCF, Vol. 1, p. 238).</a:t>
            </a:r>
          </a:p>
          <a:p>
            <a:pPr>
              <a:spcBef>
                <a:spcPct val="0"/>
              </a:spcBef>
            </a:pPr>
            <a:endParaRPr lang="en-US" altLang="ja-JP" dirty="0">
              <a:latin typeface="Arial" panose="020B0604020202020204" pitchFamily="34" charset="0"/>
            </a:endParaRPr>
          </a:p>
          <a:p>
            <a:pPr>
              <a:spcBef>
                <a:spcPct val="0"/>
              </a:spcBef>
            </a:pPr>
            <a:r>
              <a:rPr lang="en-US" altLang="ja-JP" dirty="0">
                <a:latin typeface="Arial" panose="020B0604020202020204" pitchFamily="34" charset="0"/>
              </a:rPr>
              <a:t>To do this, teachers must both ask questions to learn about children</a:t>
            </a:r>
            <a:r>
              <a:rPr lang="en-US" altLang="ja-JP" baseline="0" dirty="0">
                <a:latin typeface="Arial" panose="020B0604020202020204" pitchFamily="34" charset="0"/>
              </a:rPr>
              <a:t> </a:t>
            </a:r>
            <a:r>
              <a:rPr lang="en-US" altLang="ja-JP" dirty="0">
                <a:latin typeface="Arial" panose="020B0604020202020204" pitchFamily="34" charset="0"/>
              </a:rPr>
              <a:t>and observe children’s interest in natural play settings.  </a:t>
            </a:r>
          </a:p>
          <a:p>
            <a:pPr>
              <a:spcBef>
                <a:spcPct val="0"/>
              </a:spcBef>
            </a:pPr>
            <a:endParaRPr lang="en-US" altLang="ja-JP" dirty="0">
              <a:latin typeface="Arial" panose="020B0604020202020204" pitchFamily="34" charset="0"/>
            </a:endParaRPr>
          </a:p>
          <a:p>
            <a:pPr>
              <a:spcBef>
                <a:spcPct val="0"/>
              </a:spcBef>
            </a:pPr>
            <a:r>
              <a:rPr lang="en-US" altLang="ja-JP" dirty="0">
                <a:latin typeface="Arial" panose="020B0604020202020204" pitchFamily="34" charset="0"/>
              </a:rPr>
              <a:t>This strategy may also be helpful to some students with disabilities. All children are different, but teachers may find that children with disabilities are more apt to explore and interact with objects if they are familiar with them.</a:t>
            </a:r>
          </a:p>
          <a:p>
            <a:pPr>
              <a:spcBef>
                <a:spcPct val="0"/>
              </a:spcBef>
            </a:pPr>
            <a:endParaRPr lang="en-US" altLang="ja-JP" dirty="0">
              <a:latin typeface="Arial" panose="020B0604020202020204" pitchFamily="34" charset="0"/>
            </a:endParaRPr>
          </a:p>
          <a:p>
            <a:pPr>
              <a:spcBef>
                <a:spcPct val="0"/>
              </a:spcBef>
            </a:pPr>
            <a:r>
              <a:rPr lang="en-US" altLang="en-US" dirty="0">
                <a:latin typeface="Arial" panose="020B0604020202020204" pitchFamily="34" charset="0"/>
              </a:rPr>
              <a:t>The TK chapter of the </a:t>
            </a:r>
            <a:r>
              <a:rPr lang="en-US" altLang="en-US" i="1" dirty="0">
                <a:latin typeface="Arial" panose="020B0604020202020204" pitchFamily="34" charset="0"/>
              </a:rPr>
              <a:t>Mathematics Framework for California Public Schools: Kindergarten Through Grade Twelve </a:t>
            </a:r>
            <a:r>
              <a:rPr lang="en-US" altLang="en-US" dirty="0">
                <a:latin typeface="Arial" panose="020B0604020202020204" pitchFamily="34" charset="0"/>
              </a:rPr>
              <a:t>(Math Framework) provides some examples of what teachers might observe children doing during play in a TK classroom. Teachers can then use this as an idea of what types of materials to provide for measurement opportunities.</a:t>
            </a:r>
          </a:p>
        </p:txBody>
      </p:sp>
      <p:sp>
        <p:nvSpPr>
          <p:cNvPr id="798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551E822E-22F7-477B-B3C6-6BF6B5270AE5}" type="slidenum">
              <a:rPr lang="en-US" altLang="en-US" sz="1200"/>
              <a:pPr eaLnBrk="1" hangingPunct="1"/>
              <a:t>30</a:t>
            </a:fld>
            <a:endParaRPr lang="en-US" altLang="en-US" sz="1200" dirty="0"/>
          </a:p>
        </p:txBody>
      </p:sp>
    </p:spTree>
    <p:extLst>
      <p:ext uri="{BB962C8B-B14F-4D97-AF65-F5344CB8AC3E}">
        <p14:creationId xmlns:p14="http://schemas.microsoft.com/office/powerpoint/2010/main" val="3295177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spcBef>
                <a:spcPts val="0"/>
              </a:spcBef>
            </a:pPr>
            <a:r>
              <a:rPr lang="en-US" altLang="en-US" b="1" dirty="0">
                <a:latin typeface="Arial" panose="020B0604020202020204" pitchFamily="34" charset="0"/>
              </a:rPr>
              <a:t>Presenter Remarks:</a:t>
            </a:r>
          </a:p>
          <a:p>
            <a:pPr>
              <a:spcBef>
                <a:spcPts val="0"/>
              </a:spcBef>
            </a:pPr>
            <a:r>
              <a:rPr lang="en-US" altLang="en-US" dirty="0">
                <a:latin typeface="Arial" panose="020B0604020202020204" pitchFamily="34" charset="0"/>
              </a:rPr>
              <a:t>Many of you have may have experienced similar scenarios as you see on the screen. This is a screen shot from the </a:t>
            </a:r>
            <a:r>
              <a:rPr lang="en-US" altLang="en-US" dirty="0">
                <a:solidFill>
                  <a:srgbClr val="000000"/>
                </a:solidFill>
                <a:latin typeface="Arial" panose="020B0604020202020204" pitchFamily="34" charset="0"/>
              </a:rPr>
              <a:t>TK chapter of the </a:t>
            </a:r>
            <a:r>
              <a:rPr lang="en-US" altLang="en-US" i="1" dirty="0">
                <a:solidFill>
                  <a:srgbClr val="000000"/>
                </a:solidFill>
                <a:latin typeface="Arial" panose="020B0604020202020204" pitchFamily="34" charset="0"/>
              </a:rPr>
              <a:t>Mathematics Framework for California Public Schools: Kindergarten Through Grade Twelve </a:t>
            </a:r>
            <a:r>
              <a:rPr lang="en-US" altLang="en-US" dirty="0">
                <a:solidFill>
                  <a:srgbClr val="000000"/>
                </a:solidFill>
                <a:latin typeface="Arial" panose="020B0604020202020204" pitchFamily="34" charset="0"/>
              </a:rPr>
              <a:t>(Math Framework), p. 46. The Mathematics</a:t>
            </a:r>
            <a:r>
              <a:rPr lang="en-US" altLang="en-US" baseline="0" dirty="0">
                <a:solidFill>
                  <a:srgbClr val="000000"/>
                </a:solidFill>
                <a:latin typeface="Arial" panose="020B0604020202020204" pitchFamily="34" charset="0"/>
              </a:rPr>
              <a:t> Framework</a:t>
            </a:r>
            <a:r>
              <a:rPr lang="en-US" altLang="en-US" dirty="0">
                <a:solidFill>
                  <a:srgbClr val="000000"/>
                </a:solidFill>
                <a:latin typeface="Arial" panose="020B0604020202020204" pitchFamily="34" charset="0"/>
              </a:rPr>
              <a:t> is a valuable resource that compliments the Preschool Curriculum Framework.</a:t>
            </a:r>
          </a:p>
          <a:p>
            <a:pPr>
              <a:spcBef>
                <a:spcPts val="0"/>
              </a:spcBef>
            </a:pPr>
            <a:endParaRPr lang="en-US" altLang="en-US" dirty="0">
              <a:solidFill>
                <a:srgbClr val="000000"/>
              </a:solidFill>
              <a:latin typeface="Arial" panose="020B0604020202020204" pitchFamily="34" charset="0"/>
            </a:endParaRPr>
          </a:p>
          <a:p>
            <a:pPr>
              <a:spcBef>
                <a:spcPts val="0"/>
              </a:spcBef>
            </a:pPr>
            <a:r>
              <a:rPr lang="en-US" altLang="en-US" dirty="0">
                <a:solidFill>
                  <a:srgbClr val="000000"/>
                </a:solidFill>
                <a:latin typeface="Arial" panose="020B0604020202020204" pitchFamily="34" charset="0"/>
              </a:rPr>
              <a:t>Take a moment to think about these scenarios. If you were the teacher observing this, what might you gather about the types of materials that are relevant or meaningful to these children? How might you facilitate measurement using this information? Hold out your index finger and find someone who has a similar size index finger as you to think about and discuss your thoughts about this resource. This will be the beginning of a more in-depth conversation about using materials to support measurement.</a:t>
            </a:r>
          </a:p>
          <a:p>
            <a:pPr>
              <a:spcBef>
                <a:spcPts val="0"/>
              </a:spcBef>
            </a:pPr>
            <a:endParaRPr lang="en-US" altLang="en-US" i="1" dirty="0">
              <a:latin typeface="Arial" panose="020B0604020202020204" pitchFamily="34" charset="0"/>
            </a:endParaRPr>
          </a:p>
          <a:p>
            <a:pPr marL="171450" indent="-171450">
              <a:spcBef>
                <a:spcPts val="0"/>
              </a:spcBef>
              <a:buFont typeface="Arial" panose="020B0604020202020204" pitchFamily="34" charset="0"/>
              <a:buChar char="•"/>
            </a:pPr>
            <a:r>
              <a:rPr lang="en-US" altLang="en-US" i="1" dirty="0">
                <a:latin typeface="Arial" panose="020B0604020202020204" pitchFamily="34" charset="0"/>
              </a:rPr>
              <a:t>Jake lines up the four twigs he found on the playground in order of length. (MP.4, MP.7) </a:t>
            </a:r>
          </a:p>
          <a:p>
            <a:pPr marL="171450" indent="-171450">
              <a:spcBef>
                <a:spcPts val="0"/>
              </a:spcBef>
              <a:buFont typeface="Arial" panose="020B0604020202020204" pitchFamily="34" charset="0"/>
              <a:buChar char="•"/>
            </a:pPr>
            <a:r>
              <a:rPr lang="en-US" altLang="en-US" i="1" dirty="0">
                <a:latin typeface="Arial" panose="020B0604020202020204" pitchFamily="34" charset="0"/>
              </a:rPr>
              <a:t>Tyrone pulls his train up beside Malik’s with the engines lined up and says, “My train is longer than your train.” (MP.4, MP.6, MP.7) </a:t>
            </a:r>
          </a:p>
          <a:p>
            <a:pPr marL="171450" indent="-171450">
              <a:spcBef>
                <a:spcPts val="0"/>
              </a:spcBef>
              <a:buFont typeface="Arial" panose="020B0604020202020204" pitchFamily="34" charset="0"/>
              <a:buChar char="•"/>
            </a:pPr>
            <a:r>
              <a:rPr lang="en-US" altLang="en-US" i="1" dirty="0">
                <a:latin typeface="Arial" panose="020B0604020202020204" pitchFamily="34" charset="0"/>
              </a:rPr>
              <a:t>Dylan and Kiara are comparing the pumpkins they have drawn and cut out. Kiara puts Dylan’s pump- kin on top of hers and says, “My pumpkin is bigger than yours.” Kiara then measures her pumpkin’s mouth with her index finger and compares it to the mouth on Dylan’s pumpkin. She says, “Your pumpkin has a longer mouth than mine!” (MP.4, MP.5) </a:t>
            </a:r>
          </a:p>
          <a:p>
            <a:pPr>
              <a:spcBef>
                <a:spcPts val="0"/>
              </a:spcBef>
            </a:pPr>
            <a:endParaRPr lang="en-US" altLang="en-US" dirty="0">
              <a:latin typeface="Arial" panose="020B0604020202020204" pitchFamily="34" charset="0"/>
            </a:endParaRPr>
          </a:p>
        </p:txBody>
      </p:sp>
      <p:sp>
        <p:nvSpPr>
          <p:cNvPr id="819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1DCDFFCC-1D76-4F0F-AADA-B9A88D017E7C}" type="slidenum">
              <a:rPr lang="en-US" altLang="en-US" sz="1200"/>
              <a:pPr eaLnBrk="1" hangingPunct="1"/>
              <a:t>31</a:t>
            </a:fld>
            <a:endParaRPr lang="en-US" altLang="en-US" sz="1200" dirty="0"/>
          </a:p>
        </p:txBody>
      </p:sp>
    </p:spTree>
    <p:extLst>
      <p:ext uri="{BB962C8B-B14F-4D97-AF65-F5344CB8AC3E}">
        <p14:creationId xmlns:p14="http://schemas.microsoft.com/office/powerpoint/2010/main" val="3571847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altLang="en-US" b="1" dirty="0">
                <a:latin typeface="Arial" panose="020B0604020202020204" pitchFamily="34" charset="0"/>
              </a:rPr>
              <a:t>Background Information: </a:t>
            </a:r>
          </a:p>
          <a:p>
            <a:pPr>
              <a:spcBef>
                <a:spcPct val="0"/>
              </a:spcBef>
            </a:pPr>
            <a:r>
              <a:rPr lang="en-US" altLang="en-US" dirty="0">
                <a:latin typeface="Arial" panose="020B0604020202020204" pitchFamily="34" charset="0"/>
              </a:rPr>
              <a:t>If presenter wishes to see what a tree cookie looks like in order to describe it during the training, the following link may be used: (https://www.google.com/search?q=tree+cookies&amp;client=safari&amp;rls=en&amp;source=lnms&amp;tbm=isch&amp;sa=X&amp;ved=0ahUKEwiojfy54djPAhXHXD4KHe-TDQkQ_AUICSgC&amp;biw=1275&amp;bih=627#imgrc=ir5U_5SQ4z-o7M%3A).</a:t>
            </a:r>
          </a:p>
          <a:p>
            <a:pPr>
              <a:spcBef>
                <a:spcPct val="0"/>
              </a:spcBef>
            </a:pPr>
            <a:endParaRPr lang="en-US" altLang="en-US" b="1" dirty="0">
              <a:latin typeface="Arial" panose="020B0604020202020204" pitchFamily="34" charset="0"/>
            </a:endParaRPr>
          </a:p>
          <a:p>
            <a:pPr>
              <a:spcBef>
                <a:spcPct val="0"/>
              </a:spcBef>
            </a:pPr>
            <a:r>
              <a:rPr lang="en-US" altLang="en-US" b="1" dirty="0">
                <a:latin typeface="Arial" panose="020B0604020202020204" pitchFamily="34" charset="0"/>
              </a:rPr>
              <a:t>Presenter Remarks:</a:t>
            </a:r>
          </a:p>
          <a:p>
            <a:pPr>
              <a:spcBef>
                <a:spcPct val="0"/>
              </a:spcBef>
            </a:pPr>
            <a:r>
              <a:rPr lang="en-US" altLang="en-US" dirty="0">
                <a:latin typeface="Arial" panose="020B0604020202020204" pitchFamily="34" charset="0"/>
              </a:rPr>
              <a:t>On the slide you see a small sample of materials that may provide opportunities for children to engage specifically with measurement. If you attended the Math Reasoning training, you may recognize this list; not all of the items are the same but many are. This shows the connection and close relationships Math Reasoning has with the other substrands of the Mathematics domain. </a:t>
            </a:r>
          </a:p>
          <a:p>
            <a:pPr>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Please complete </a:t>
            </a:r>
            <a:r>
              <a:rPr lang="en-US" altLang="en-US" b="0" dirty="0">
                <a:latin typeface="Arial" panose="020B0604020202020204" pitchFamily="34" charset="0"/>
              </a:rPr>
              <a:t>Handout 4: Measurement Suitcase</a:t>
            </a:r>
            <a:r>
              <a:rPr lang="en-US" altLang="en-US" b="0" baseline="0" dirty="0">
                <a:latin typeface="Arial" panose="020B0604020202020204" pitchFamily="34" charset="0"/>
              </a:rPr>
              <a:t> </a:t>
            </a:r>
            <a:r>
              <a:rPr lang="en-US" altLang="en-US" dirty="0">
                <a:latin typeface="Arial" panose="020B0604020202020204" pitchFamily="34" charset="0"/>
              </a:rPr>
              <a:t>and then discuss with your table partners. </a:t>
            </a:r>
          </a:p>
          <a:p>
            <a:pPr>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Look at the first three bullets (wooden blocks, tree cookies, and foam blocks).  By including three different types of building materials, children are able to compare, notice, and measure differences.  </a:t>
            </a:r>
          </a:p>
          <a:p>
            <a:pPr>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Teachers can partner with families and the community to gather materials that can be sorted, counted, measured, and compared. </a:t>
            </a:r>
          </a:p>
          <a:p>
            <a:pPr>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These items can be used in multiple areas in the classroom. For example, having more than one set of measuring cups allows students to use them in the pretend bakery and in the sensory table. They can see how math and measurement are relevant in multiple daily situations.</a:t>
            </a:r>
          </a:p>
          <a:p>
            <a:pPr>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When looking at items that will be counted or organized, be sure to have multiple sizes so students who may have fine motor delays can choose to use the bigger items. Likewise, make sure to have items that can be manipulated while sitting down for children who use assistive devices to walk or stand. </a:t>
            </a:r>
          </a:p>
          <a:p>
            <a:pPr>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“If children are receiving special education services, teachers should ask for ideas from the specialists and families” (PCF, Vol. 1, pp. 236-237).</a:t>
            </a:r>
          </a:p>
          <a:p>
            <a:pPr>
              <a:spcBef>
                <a:spcPct val="0"/>
              </a:spcBef>
            </a:pPr>
            <a:endParaRPr lang="en-US" altLang="en-US" dirty="0">
              <a:latin typeface="Arial" panose="020B0604020202020204" pitchFamily="34" charset="0"/>
            </a:endParaRP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367326F6-E3DB-46EC-BD5F-436E6EE0301F}" type="slidenum">
              <a:rPr lang="en-US" altLang="en-US" sz="1200"/>
              <a:pPr eaLnBrk="1" hangingPunct="1"/>
              <a:t>32</a:t>
            </a:fld>
            <a:endParaRPr lang="en-US" altLang="en-US" sz="1200" dirty="0"/>
          </a:p>
        </p:txBody>
      </p:sp>
    </p:spTree>
    <p:extLst>
      <p:ext uri="{BB962C8B-B14F-4D97-AF65-F5344CB8AC3E}">
        <p14:creationId xmlns:p14="http://schemas.microsoft.com/office/powerpoint/2010/main" val="499751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a:ln/>
        </p:spPr>
      </p:sp>
      <p:sp>
        <p:nvSpPr>
          <p:cNvPr id="860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rPr>
              <a:t>Activity 4: Creating Measurement Invitations Through the Environment </a:t>
            </a:r>
            <a:endParaRPr lang="en-US" altLang="en-US" sz="1000" b="1" dirty="0">
              <a:latin typeface="Arial" panose="020B0604020202020204" pitchFamily="34" charset="0"/>
            </a:endParaRPr>
          </a:p>
          <a:p>
            <a:pPr>
              <a:spcBef>
                <a:spcPts val="0"/>
              </a:spcBef>
            </a:pPr>
            <a:endParaRPr lang="en-US" b="1" cap="all" dirty="0"/>
          </a:p>
          <a:p>
            <a:pPr>
              <a:spcBef>
                <a:spcPts val="0"/>
              </a:spcBef>
            </a:pPr>
            <a:r>
              <a:rPr lang="en-US" b="1" dirty="0"/>
              <a:t>Presenter Remarks:</a:t>
            </a:r>
          </a:p>
          <a:p>
            <a:pPr>
              <a:spcBef>
                <a:spcPts val="0"/>
              </a:spcBef>
            </a:pPr>
            <a:r>
              <a:rPr lang="en-US" dirty="0"/>
              <a:t>Please read through the measurement sections listed on this slide and record ideas you find within the text and through table discussion. You have 25 minutes to work on handout and record your own ideas. </a:t>
            </a:r>
          </a:p>
          <a:p>
            <a:pPr>
              <a:spcBef>
                <a:spcPts val="0"/>
              </a:spcBef>
            </a:pPr>
            <a:endParaRPr lang="en-US" dirty="0"/>
          </a:p>
          <a:p>
            <a:pPr>
              <a:spcBef>
                <a:spcPts val="0"/>
              </a:spcBef>
            </a:pPr>
            <a:r>
              <a:rPr lang="en-US" i="1" dirty="0"/>
              <a:t>Ask groups to share their findings with another table.</a:t>
            </a:r>
          </a:p>
          <a:p>
            <a:pPr>
              <a:spcBef>
                <a:spcPts val="0"/>
              </a:spcBef>
            </a:pPr>
            <a:endParaRPr lang="en-US" b="1" dirty="0"/>
          </a:p>
          <a:p>
            <a:pPr>
              <a:spcBef>
                <a:spcPts val="0"/>
              </a:spcBef>
            </a:pPr>
            <a:r>
              <a:rPr lang="en-US" b="1" cap="all" dirty="0"/>
              <a:t>intent: </a:t>
            </a:r>
            <a:endParaRPr lang="en-US" dirty="0"/>
          </a:p>
          <a:p>
            <a:pPr>
              <a:spcBef>
                <a:spcPts val="0"/>
              </a:spcBef>
            </a:pPr>
            <a:r>
              <a:rPr lang="en-US" dirty="0"/>
              <a:t>Explore the section on measurement in the framework with regard to suggestions for the learning environment.</a:t>
            </a:r>
          </a:p>
          <a:p>
            <a:pPr>
              <a:spcBef>
                <a:spcPts val="0"/>
              </a:spcBef>
            </a:pPr>
            <a:r>
              <a:rPr lang="en-US" dirty="0"/>
              <a:t> </a:t>
            </a:r>
          </a:p>
          <a:p>
            <a:pPr>
              <a:spcBef>
                <a:spcPts val="0"/>
              </a:spcBef>
            </a:pPr>
            <a:r>
              <a:rPr lang="en-US" b="1" dirty="0"/>
              <a:t>OUTCOME: </a:t>
            </a:r>
            <a:endParaRPr lang="en-US" dirty="0"/>
          </a:p>
          <a:p>
            <a:pPr>
              <a:spcBef>
                <a:spcPts val="0"/>
              </a:spcBef>
            </a:pPr>
            <a:r>
              <a:rPr lang="en-US" dirty="0"/>
              <a:t>Participants will create a list of materials to add to their environment that support learning in regard to measurement.</a:t>
            </a:r>
          </a:p>
          <a:p>
            <a:pPr>
              <a:spcBef>
                <a:spcPts val="0"/>
              </a:spcBef>
            </a:pPr>
            <a:endParaRPr lang="en-US" b="1" cap="all" dirty="0"/>
          </a:p>
          <a:p>
            <a:pPr>
              <a:spcBef>
                <a:spcPts val="0"/>
              </a:spcBef>
            </a:pPr>
            <a:r>
              <a:rPr lang="en-US" b="1" cap="all" dirty="0"/>
              <a:t>Materials Required:</a:t>
            </a:r>
            <a:r>
              <a:rPr lang="en-US" dirty="0"/>
              <a:t> </a:t>
            </a:r>
          </a:p>
          <a:p>
            <a:pPr marL="171450" lvl="0" indent="-171450">
              <a:spcBef>
                <a:spcPts val="0"/>
              </a:spcBef>
              <a:buFont typeface="Arial" panose="020B0604020202020204" pitchFamily="34" charset="0"/>
              <a:buChar char="•"/>
            </a:pPr>
            <a:r>
              <a:rPr lang="en-US" dirty="0"/>
              <a:t>Preschool Curriculum Framework (pp. 272-280 – Measurement)</a:t>
            </a:r>
          </a:p>
          <a:p>
            <a:pPr marL="171450" lvl="0" indent="-171450">
              <a:spcBef>
                <a:spcPts val="0"/>
              </a:spcBef>
              <a:buFont typeface="Arial" panose="020B0604020202020204" pitchFamily="34" charset="0"/>
              <a:buChar char="•"/>
            </a:pPr>
            <a:r>
              <a:rPr lang="en-US" dirty="0"/>
              <a:t>Handout 5: Creating Invitations through the Environment (comparing, ordering, and measuring)   </a:t>
            </a:r>
          </a:p>
          <a:p>
            <a:pPr>
              <a:spcBef>
                <a:spcPts val="0"/>
              </a:spcBef>
            </a:pPr>
            <a:r>
              <a:rPr lang="en-US" dirty="0"/>
              <a:t> </a:t>
            </a:r>
          </a:p>
          <a:p>
            <a:pPr>
              <a:spcBef>
                <a:spcPts val="0"/>
              </a:spcBef>
            </a:pPr>
            <a:r>
              <a:rPr lang="en-US" b="1" cap="all" dirty="0"/>
              <a:t>Time:</a:t>
            </a:r>
            <a:r>
              <a:rPr lang="en-US" dirty="0"/>
              <a:t> 20-30 minutes</a:t>
            </a:r>
          </a:p>
          <a:p>
            <a:pPr>
              <a:spcBef>
                <a:spcPts val="0"/>
              </a:spcBef>
            </a:pPr>
            <a:endParaRPr lang="en-US" dirty="0"/>
          </a:p>
          <a:p>
            <a:pPr>
              <a:spcBef>
                <a:spcPts val="0"/>
              </a:spcBef>
            </a:pPr>
            <a:r>
              <a:rPr lang="en-US" b="1" cap="all" dirty="0"/>
              <a:t>Process: </a:t>
            </a:r>
            <a:endParaRPr lang="en-US" dirty="0"/>
          </a:p>
          <a:p>
            <a:pPr marL="228600" lvl="0" indent="-228600">
              <a:spcBef>
                <a:spcPts val="0"/>
              </a:spcBef>
              <a:buFont typeface="+mj-lt"/>
              <a:buAutoNum type="arabicPeriod"/>
            </a:pPr>
            <a:r>
              <a:rPr lang="en-US" dirty="0"/>
              <a:t>Participants read through the measurement sections listed above and record the ideas they find within the text and through table discussion. </a:t>
            </a:r>
          </a:p>
          <a:p>
            <a:pPr marL="228600" lvl="0" indent="-228600">
              <a:spcBef>
                <a:spcPts val="0"/>
              </a:spcBef>
              <a:buFont typeface="+mj-lt"/>
              <a:buAutoNum type="arabicPeriod"/>
            </a:pPr>
            <a:r>
              <a:rPr lang="en-US" dirty="0"/>
              <a:t>Give participants 25 minutes to work on handout. Participants should also be encouraged to record their own ideas. </a:t>
            </a:r>
          </a:p>
          <a:p>
            <a:pPr marL="228600" lvl="0" indent="-228600">
              <a:spcBef>
                <a:spcPts val="0"/>
              </a:spcBef>
              <a:buFont typeface="+mj-lt"/>
              <a:buAutoNum type="arabicPeriod"/>
            </a:pPr>
            <a:r>
              <a:rPr lang="en-US" dirty="0"/>
              <a:t>Ask groups to share their findings with a neighbor table.</a:t>
            </a:r>
          </a:p>
          <a:p>
            <a:pPr>
              <a:spcBef>
                <a:spcPts val="0"/>
              </a:spcBef>
            </a:pPr>
            <a:r>
              <a:rPr lang="en-US" dirty="0"/>
              <a:t> </a:t>
            </a:r>
          </a:p>
          <a:p>
            <a:pPr>
              <a:spcBef>
                <a:spcPts val="0"/>
              </a:spcBef>
            </a:pPr>
            <a:r>
              <a:rPr lang="en-US" b="1" dirty="0"/>
              <a:t>OPTIONS:</a:t>
            </a:r>
            <a:r>
              <a:rPr lang="en-US" dirty="0"/>
              <a:t> </a:t>
            </a:r>
          </a:p>
          <a:p>
            <a:pPr>
              <a:spcBef>
                <a:spcPts val="0"/>
              </a:spcBef>
            </a:pPr>
            <a:r>
              <a:rPr lang="en-US" dirty="0"/>
              <a:t>Post chart paper labeled with different interest areas and assign one interest area to each table. (See the handout for a list of interest areas.) Participants will move from chart to chart, adding ideas until they end up back at the first chart. This allows them to see what other groups have added.  </a:t>
            </a:r>
          </a:p>
          <a:p>
            <a:pPr>
              <a:spcBef>
                <a:spcPts val="0"/>
              </a:spcBef>
            </a:pPr>
            <a:r>
              <a:rPr lang="en-US" dirty="0"/>
              <a:t> </a:t>
            </a:r>
          </a:p>
          <a:p>
            <a:pPr>
              <a:spcBef>
                <a:spcPts val="0"/>
              </a:spcBef>
            </a:pPr>
            <a:r>
              <a:rPr lang="en-US" dirty="0"/>
              <a:t>If time allows, give participants 10 minutes to record their favorite ideas from the charts onto the worksheet. Instead of using the interest areas, have participants think about parts of the daily routine and do the same steps listed previously. Jigsaw the pages of the framework section so participants have fewer pages to read.</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endParaRPr lang="en-US" altLang="en-US" dirty="0">
              <a:latin typeface="Arial" panose="020B0604020202020204" pitchFamily="34" charset="0"/>
            </a:endParaRPr>
          </a:p>
          <a:p>
            <a:pPr>
              <a:spcBef>
                <a:spcPts val="0"/>
              </a:spcBef>
            </a:pPr>
            <a:r>
              <a:rPr lang="en-US" altLang="en-US" dirty="0">
                <a:latin typeface="Arial" panose="020B0604020202020204" pitchFamily="34" charset="0"/>
              </a:rPr>
              <a:t> </a:t>
            </a:r>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26B2DC52-81AC-4FB9-8081-2B5AE454C6B6}" type="slidenum">
              <a:rPr lang="en-US" altLang="en-US" sz="1200"/>
              <a:pPr eaLnBrk="1" hangingPunct="1"/>
              <a:t>33</a:t>
            </a:fld>
            <a:endParaRPr lang="en-US" altLang="en-US" sz="1200" dirty="0"/>
          </a:p>
        </p:txBody>
      </p:sp>
    </p:spTree>
    <p:extLst>
      <p:ext uri="{BB962C8B-B14F-4D97-AF65-F5344CB8AC3E}">
        <p14:creationId xmlns:p14="http://schemas.microsoft.com/office/powerpoint/2010/main" val="3396364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a:ln/>
        </p:spPr>
      </p:sp>
      <p:sp>
        <p:nvSpPr>
          <p:cNvPr id="83970"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defRPr/>
            </a:pPr>
            <a:r>
              <a:rPr lang="en-US" b="1" dirty="0">
                <a:latin typeface="Arial" charset="0"/>
                <a:ea typeface="ＭＳ Ｐゴシック" charset="0"/>
                <a:cs typeface="ＭＳ Ｐゴシック" charset="0"/>
              </a:rPr>
              <a:t>Presenter Notes:</a:t>
            </a:r>
          </a:p>
          <a:p>
            <a:pPr>
              <a:spcBef>
                <a:spcPts val="0"/>
              </a:spcBef>
              <a:defRPr/>
            </a:pPr>
            <a:r>
              <a:rPr lang="en-US" dirty="0">
                <a:latin typeface="Arial" charset="0"/>
                <a:ea typeface="ＭＳ Ｐゴシック" charset="0"/>
                <a:cs typeface="ＭＳ Ｐゴシック" charset="0"/>
              </a:rPr>
              <a:t>Vignettes are sprinkled throughout the Math domain. Please see Handout 6: Applied Vignettes.</a:t>
            </a:r>
          </a:p>
          <a:p>
            <a:pPr>
              <a:spcBef>
                <a:spcPts val="0"/>
              </a:spcBef>
              <a:defRPr/>
            </a:pPr>
            <a:endParaRPr lang="en-US" dirty="0">
              <a:latin typeface="Arial" charset="0"/>
              <a:ea typeface="ＭＳ Ｐゴシック" charset="0"/>
              <a:cs typeface="ＭＳ Ｐゴシック" charset="0"/>
            </a:endParaRPr>
          </a:p>
          <a:p>
            <a:pPr>
              <a:spcBef>
                <a:spcPts val="0"/>
              </a:spcBef>
              <a:defRPr/>
            </a:pPr>
            <a:r>
              <a:rPr lang="en-US" dirty="0">
                <a:latin typeface="Arial" charset="0"/>
                <a:ea typeface="ＭＳ Ｐゴシック" charset="0"/>
                <a:cs typeface="ＭＳ Ｐゴシック" charset="0"/>
              </a:rPr>
              <a:t>Each chapter has numerous vignettes to illustrate typical classroom scenarios.</a:t>
            </a:r>
          </a:p>
          <a:p>
            <a:pPr>
              <a:spcBef>
                <a:spcPts val="0"/>
              </a:spcBef>
              <a:defRPr/>
            </a:pPr>
            <a:endParaRPr lang="en-US" dirty="0">
              <a:latin typeface="Arial" charset="0"/>
              <a:ea typeface="ＭＳ Ｐゴシック" charset="0"/>
              <a:cs typeface="ＭＳ Ｐゴシック" charset="0"/>
            </a:endParaRPr>
          </a:p>
          <a:p>
            <a:pPr>
              <a:spcBef>
                <a:spcPts val="0"/>
              </a:spcBef>
              <a:defRPr/>
            </a:pPr>
            <a:r>
              <a:rPr lang="en-US" dirty="0">
                <a:latin typeface="Arial" charset="0"/>
                <a:ea typeface="ＭＳ Ｐゴシック" charset="0"/>
                <a:cs typeface="ＭＳ Ｐゴシック" charset="0"/>
              </a:rPr>
              <a:t>Vignettes are in italicized typestyle and are identified in the column to the left with the word VIGNETTE in bold.</a:t>
            </a:r>
          </a:p>
          <a:p>
            <a:pPr marL="171450" indent="-171450">
              <a:buFont typeface="Arial"/>
              <a:buChar char="•"/>
              <a:defRPr/>
            </a:pPr>
            <a:endParaRPr lang="en-US" b="1" dirty="0">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80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9DEE9D95-3D2A-4A24-BEFF-69AE661F14BE}" type="slidenum">
              <a:rPr lang="en-US" altLang="en-US" sz="1200">
                <a:cs typeface="Arial" panose="020B0604020202020204" pitchFamily="34" charset="0"/>
              </a:rPr>
              <a:pPr eaLnBrk="1" hangingPunct="1"/>
              <a:t>34</a:t>
            </a:fld>
            <a:endParaRPr lang="en-US" altLang="en-US" sz="1200" dirty="0">
              <a:cs typeface="Arial" panose="020B0604020202020204" pitchFamily="34" charset="0"/>
            </a:endParaRPr>
          </a:p>
        </p:txBody>
      </p:sp>
    </p:spTree>
    <p:extLst>
      <p:ext uri="{BB962C8B-B14F-4D97-AF65-F5344CB8AC3E}">
        <p14:creationId xmlns:p14="http://schemas.microsoft.com/office/powerpoint/2010/main" val="1093138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ln/>
        </p:spPr>
      </p:sp>
      <p:sp>
        <p:nvSpPr>
          <p:cNvPr id="90114" name="Notes Placeholder 2"/>
          <p:cNvSpPr>
            <a:spLocks noGrp="1"/>
          </p:cNvSpPr>
          <p:nvPr>
            <p:ph type="body" idx="1"/>
          </p:nvPr>
        </p:nvSpPr>
        <p:spPr>
          <a:xfrm>
            <a:off x="689356" y="4455900"/>
            <a:ext cx="5504688" cy="4572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cs typeface="Arial" panose="020B0604020202020204" pitchFamily="34" charset="0"/>
              </a:rPr>
              <a:t>Activity 5: Applied Vignette for Measurement  </a:t>
            </a:r>
          </a:p>
          <a:p>
            <a:pPr>
              <a:spcBef>
                <a:spcPts val="0"/>
              </a:spcBef>
            </a:pPr>
            <a:endParaRPr lang="en-US" b="1" dirty="0">
              <a:latin typeface="Arial" charset="0"/>
              <a:ea typeface="ＭＳ Ｐゴシック" charset="0"/>
              <a:cs typeface="ＭＳ Ｐゴシック" charset="0"/>
            </a:endParaRPr>
          </a:p>
          <a:p>
            <a:pPr>
              <a:spcBef>
                <a:spcPts val="0"/>
              </a:spcBef>
            </a:pPr>
            <a:r>
              <a:rPr lang="en-US" b="1" dirty="0">
                <a:latin typeface="Arial" charset="0"/>
                <a:ea typeface="ＭＳ Ｐゴシック" charset="0"/>
                <a:cs typeface="ＭＳ Ｐゴシック" charset="0"/>
              </a:rPr>
              <a:t>Presenter Notes:</a:t>
            </a:r>
          </a:p>
          <a:p>
            <a:pPr>
              <a:spcBef>
                <a:spcPts val="0"/>
              </a:spcBef>
            </a:pPr>
            <a:r>
              <a:rPr lang="en-US" dirty="0"/>
              <a:t>Please read the vignette on page 275 of the PCF with an elbow partner. Then use Handout 6: Applied Vignette for Measurement and sketch the vignette. </a:t>
            </a:r>
          </a:p>
          <a:p>
            <a:pPr lvl="0">
              <a:spcBef>
                <a:spcPts val="0"/>
              </a:spcBef>
            </a:pPr>
            <a:endParaRPr lang="en-US" dirty="0"/>
          </a:p>
          <a:p>
            <a:pPr lvl="0">
              <a:spcBef>
                <a:spcPts val="0"/>
              </a:spcBef>
            </a:pPr>
            <a:r>
              <a:rPr lang="en-US" dirty="0"/>
              <a:t>Now we will consider the needs of the English learner. What did you read in the interactions and strategies that would be meaningful for supporting the dual-language learner?</a:t>
            </a:r>
          </a:p>
          <a:p>
            <a:pPr lvl="0">
              <a:spcBef>
                <a:spcPts val="0"/>
              </a:spcBef>
            </a:pPr>
            <a:endParaRPr lang="en-US" dirty="0"/>
          </a:p>
          <a:p>
            <a:pPr lvl="0">
              <a:spcBef>
                <a:spcPts val="0"/>
              </a:spcBef>
            </a:pPr>
            <a:r>
              <a:rPr lang="en-US" dirty="0"/>
              <a:t>To fully understand we need to think about two pieces of information. First, at what stage of acquisition is the child? And second, what strategies would best benefit a child at this stage? </a:t>
            </a:r>
          </a:p>
          <a:p>
            <a:pPr lvl="0">
              <a:spcBef>
                <a:spcPts val="0"/>
              </a:spcBef>
            </a:pPr>
            <a:endParaRPr lang="en-US" dirty="0"/>
          </a:p>
          <a:p>
            <a:pPr lvl="0">
              <a:spcBef>
                <a:spcPts val="0"/>
              </a:spcBef>
            </a:pPr>
            <a:r>
              <a:rPr lang="en-US" dirty="0"/>
              <a:t>Turn to Handout 9: Stages of Language Acquisition and Handout 8: English-Language Development Strategies.</a:t>
            </a:r>
          </a:p>
          <a:p>
            <a:pPr lvl="0">
              <a:spcBef>
                <a:spcPts val="0"/>
              </a:spcBef>
            </a:pPr>
            <a:endParaRPr lang="en-US" dirty="0"/>
          </a:p>
          <a:p>
            <a:pPr lvl="0">
              <a:spcBef>
                <a:spcPts val="0"/>
              </a:spcBef>
            </a:pPr>
            <a:r>
              <a:rPr lang="en-US" dirty="0"/>
              <a:t>If we were to assume the child was at stage one or two, what are some strategies that might be meaningful? Use both handouts to fill in the third box. </a:t>
            </a:r>
          </a:p>
          <a:p>
            <a:pPr lvl="0">
              <a:spcBef>
                <a:spcPts val="0"/>
              </a:spcBef>
            </a:pPr>
            <a:endParaRPr lang="en-US" dirty="0"/>
          </a:p>
          <a:p>
            <a:pPr lvl="0">
              <a:spcBef>
                <a:spcPts val="0"/>
              </a:spcBef>
            </a:pPr>
            <a:r>
              <a:rPr lang="en-US" dirty="0"/>
              <a:t>Wrap Up: It is important to remember that many of us</a:t>
            </a:r>
            <a:r>
              <a:rPr lang="en-US" baseline="0" dirty="0"/>
              <a:t> may </a:t>
            </a:r>
            <a:r>
              <a:rPr lang="en-US" dirty="0"/>
              <a:t>have English learners in our programs, and we need to be thinking about two separate pieces of information in regards to their learning:</a:t>
            </a:r>
          </a:p>
          <a:p>
            <a:pPr marL="171450" indent="-171450">
              <a:spcBef>
                <a:spcPts val="0"/>
              </a:spcBef>
              <a:buFont typeface="Arial" panose="020B0604020202020204" pitchFamily="34" charset="0"/>
              <a:buChar char="•"/>
            </a:pPr>
            <a:r>
              <a:rPr lang="en-US" dirty="0"/>
              <a:t>What is the content being taught?</a:t>
            </a:r>
          </a:p>
          <a:p>
            <a:pPr marL="171450" indent="-171450">
              <a:spcBef>
                <a:spcPts val="0"/>
              </a:spcBef>
              <a:buFont typeface="Arial" panose="020B0604020202020204" pitchFamily="34" charset="0"/>
              <a:buChar char="•"/>
            </a:pPr>
            <a:r>
              <a:rPr lang="en-US" dirty="0"/>
              <a:t>At what level of language acquisition is the child? </a:t>
            </a:r>
          </a:p>
          <a:p>
            <a:pPr lvl="0">
              <a:spcBef>
                <a:spcPts val="0"/>
              </a:spcBef>
            </a:pPr>
            <a:endParaRPr lang="en-US" dirty="0"/>
          </a:p>
          <a:p>
            <a:pPr lvl="0">
              <a:spcBef>
                <a:spcPts val="0"/>
              </a:spcBef>
            </a:pPr>
            <a:r>
              <a:rPr lang="en-US" dirty="0"/>
              <a:t>Once these questions have been answered, then the vignettes, interactions and strategies, and handouts can be used to provide the best teaching support for the child. Eventually these strategies will become second nature.</a:t>
            </a:r>
            <a:endParaRPr lang="en-US" b="1" dirty="0">
              <a:latin typeface="Arial" charset="0"/>
              <a:ea typeface="ＭＳ Ｐゴシック" charset="0"/>
              <a:cs typeface="ＭＳ Ｐゴシック" charset="0"/>
            </a:endParaRPr>
          </a:p>
          <a:p>
            <a:pPr>
              <a:spcBef>
                <a:spcPts val="0"/>
              </a:spcBef>
            </a:pPr>
            <a:endParaRPr lang="en-US" altLang="en-US" b="1" dirty="0">
              <a:latin typeface="Arial" panose="020B0604020202020204" pitchFamily="34" charset="0"/>
              <a:cs typeface="Arial" panose="020B0604020202020204" pitchFamily="34" charset="0"/>
            </a:endParaRPr>
          </a:p>
          <a:p>
            <a:pPr>
              <a:spcBef>
                <a:spcPts val="0"/>
              </a:spcBef>
            </a:pPr>
            <a:r>
              <a:rPr lang="en-US" b="1" cap="all" dirty="0"/>
              <a:t>intent: </a:t>
            </a:r>
            <a:endParaRPr lang="en-US" dirty="0"/>
          </a:p>
          <a:p>
            <a:pPr>
              <a:spcBef>
                <a:spcPts val="0"/>
              </a:spcBef>
            </a:pPr>
            <a:r>
              <a:rPr lang="en-US" dirty="0"/>
              <a:t>Introduce the use and application of a vignette and the interactions and strategies sections of the Preschool Curriculum Framework in supporting English learners.</a:t>
            </a:r>
          </a:p>
          <a:p>
            <a:pPr>
              <a:spcBef>
                <a:spcPts val="0"/>
              </a:spcBef>
            </a:pPr>
            <a:r>
              <a:rPr lang="en-US" b="1" dirty="0"/>
              <a:t> </a:t>
            </a:r>
            <a:endParaRPr lang="en-US" dirty="0"/>
          </a:p>
          <a:p>
            <a:pPr>
              <a:spcBef>
                <a:spcPts val="0"/>
              </a:spcBef>
            </a:pPr>
            <a:r>
              <a:rPr lang="en-US" b="1" dirty="0"/>
              <a:t>OUTCOME: </a:t>
            </a:r>
            <a:endParaRPr lang="en-US" dirty="0"/>
          </a:p>
          <a:p>
            <a:pPr>
              <a:spcBef>
                <a:spcPts val="0"/>
              </a:spcBef>
            </a:pPr>
            <a:r>
              <a:rPr lang="en-US" dirty="0"/>
              <a:t>Participants read a vignette and analyze potential interactions and strategies to be used with English learners. </a:t>
            </a:r>
            <a:endParaRPr lang="en-US" sz="1600" dirty="0"/>
          </a:p>
          <a:p>
            <a:pPr>
              <a:spcBef>
                <a:spcPts val="0"/>
              </a:spcBef>
            </a:pPr>
            <a:r>
              <a:rPr lang="en-US" b="1" cap="all" dirty="0"/>
              <a:t> </a:t>
            </a:r>
            <a:endParaRPr lang="en-US" dirty="0"/>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PowerPoint slide</a:t>
            </a:r>
            <a:endParaRPr lang="en-US" sz="1600" dirty="0"/>
          </a:p>
          <a:p>
            <a:pPr marL="171450" lvl="0" indent="-171450">
              <a:spcBef>
                <a:spcPts val="0"/>
              </a:spcBef>
              <a:buFont typeface="Arial" panose="020B0604020202020204" pitchFamily="34" charset="0"/>
              <a:buChar char="•"/>
            </a:pPr>
            <a:r>
              <a:rPr lang="en-US" dirty="0"/>
              <a:t>Handout 6: Applied Vignette for Measurement </a:t>
            </a:r>
            <a:endParaRPr lang="en-US" sz="1600" dirty="0"/>
          </a:p>
          <a:p>
            <a:pPr marL="171450" lvl="0" indent="-171450">
              <a:spcBef>
                <a:spcPts val="0"/>
              </a:spcBef>
              <a:buFont typeface="Arial" panose="020B0604020202020204" pitchFamily="34" charset="0"/>
              <a:buChar char="•"/>
            </a:pPr>
            <a:r>
              <a:rPr lang="en-US" dirty="0"/>
              <a:t>Handout 7: Teaching Strategies</a:t>
            </a:r>
            <a:endParaRPr lang="en-US" sz="1600" dirty="0"/>
          </a:p>
          <a:p>
            <a:pPr marL="171450" lvl="0" indent="-171450">
              <a:spcBef>
                <a:spcPts val="0"/>
              </a:spcBef>
              <a:buFont typeface="Arial" panose="020B0604020202020204" pitchFamily="34" charset="0"/>
              <a:buChar char="•"/>
            </a:pPr>
            <a:r>
              <a:rPr lang="en-US" dirty="0"/>
              <a:t>Handout 8: English-Language Development Strategies</a:t>
            </a:r>
            <a:endParaRPr lang="en-US" sz="1600" dirty="0"/>
          </a:p>
          <a:p>
            <a:pPr marL="171450" lvl="0" indent="-171450">
              <a:spcBef>
                <a:spcPts val="0"/>
              </a:spcBef>
              <a:buFont typeface="Arial" panose="020B0604020202020204" pitchFamily="34" charset="0"/>
              <a:buChar char="•"/>
            </a:pPr>
            <a:r>
              <a:rPr lang="en-US" dirty="0"/>
              <a:t>Handout 9: Stages of Language Acquisition</a:t>
            </a:r>
            <a:endParaRPr lang="en-US" sz="1600" dirty="0"/>
          </a:p>
          <a:p>
            <a:pPr marL="171450" lvl="0" indent="-171450">
              <a:spcBef>
                <a:spcPts val="0"/>
              </a:spcBef>
              <a:buFont typeface="Arial" panose="020B0604020202020204" pitchFamily="34" charset="0"/>
              <a:buChar char="•"/>
            </a:pPr>
            <a:r>
              <a:rPr lang="en-US" dirty="0"/>
              <a:t>Preschool Curriculum Framework (PCF)</a:t>
            </a:r>
            <a:endParaRPr lang="en-US" sz="1600" dirty="0"/>
          </a:p>
          <a:p>
            <a:pPr>
              <a:spcBef>
                <a:spcPts val="0"/>
              </a:spcBef>
            </a:pPr>
            <a:r>
              <a:rPr lang="en-US" b="1" dirty="0"/>
              <a:t> </a:t>
            </a:r>
            <a:endParaRPr lang="en-US" sz="1600" dirty="0"/>
          </a:p>
          <a:p>
            <a:pPr>
              <a:spcBef>
                <a:spcPts val="0"/>
              </a:spcBef>
            </a:pPr>
            <a:r>
              <a:rPr lang="en-US" b="1" cap="all" dirty="0"/>
              <a:t>Time:</a:t>
            </a:r>
            <a:r>
              <a:rPr lang="en-US" dirty="0"/>
              <a:t> 15 minutes</a:t>
            </a:r>
          </a:p>
          <a:p>
            <a:pPr>
              <a:spcBef>
                <a:spcPts val="0"/>
              </a:spcBef>
            </a:pPr>
            <a:endParaRPr lang="en-US" b="1" cap="all" dirty="0"/>
          </a:p>
          <a:p>
            <a:pPr>
              <a:spcBef>
                <a:spcPts val="0"/>
              </a:spcBef>
            </a:pPr>
            <a:r>
              <a:rPr lang="en-US" b="1" cap="all" dirty="0"/>
              <a:t>Process: </a:t>
            </a:r>
            <a:endParaRPr lang="en-US" dirty="0"/>
          </a:p>
          <a:p>
            <a:pPr marL="228600" indent="-228600">
              <a:spcBef>
                <a:spcPts val="0"/>
              </a:spcBef>
              <a:buFont typeface="+mj-lt"/>
              <a:buAutoNum type="arabicPeriod"/>
            </a:pPr>
            <a:r>
              <a:rPr lang="en-US" dirty="0"/>
              <a:t>Participants read the vignette on page 275 of the PCF with an elbow partner.</a:t>
            </a:r>
          </a:p>
          <a:p>
            <a:pPr marL="228600" lvl="0" indent="-228600">
              <a:spcBef>
                <a:spcPts val="0"/>
              </a:spcBef>
              <a:buFont typeface="+mj-lt"/>
              <a:buAutoNum type="arabicPeriod"/>
            </a:pPr>
            <a:r>
              <a:rPr lang="en-US" dirty="0"/>
              <a:t>Guide participants to use Handout 6: Applied Vignette for Measurement and sketch the vignette. </a:t>
            </a:r>
          </a:p>
          <a:p>
            <a:pPr marL="228600" lvl="0" indent="-228600">
              <a:spcBef>
                <a:spcPts val="0"/>
              </a:spcBef>
              <a:buFont typeface="+mj-lt"/>
              <a:buAutoNum type="arabicPeriod"/>
            </a:pPr>
            <a:r>
              <a:rPr lang="en-US" dirty="0"/>
              <a:t>Participants read the two interactions and strategies following the vignette and jot down any golden nuggets on their handout.</a:t>
            </a:r>
          </a:p>
          <a:p>
            <a:pPr marL="228600" lvl="0" indent="-228600">
              <a:spcBef>
                <a:spcPts val="0"/>
              </a:spcBef>
              <a:buFont typeface="+mj-lt"/>
              <a:buAutoNum type="arabicPeriod"/>
            </a:pPr>
            <a:r>
              <a:rPr lang="en-US" dirty="0"/>
              <a:t>Trainer transitions by saying, “Now we will consider the needs of the English learner. What did you read in the interactions and strategies that would be meaningful for supporting the dual-language learner?”</a:t>
            </a:r>
          </a:p>
          <a:p>
            <a:pPr marL="228600" lvl="0" indent="-228600">
              <a:spcBef>
                <a:spcPts val="0"/>
              </a:spcBef>
              <a:buFont typeface="+mj-lt"/>
              <a:buAutoNum type="arabicPeriod"/>
            </a:pPr>
            <a:r>
              <a:rPr lang="en-US" dirty="0"/>
              <a:t>Trainer continues, “To fully understand we need to think about two pieces of information.  Firstly, at what stage of acquisition is the child? And secondly, what strategies would best benefit a child at this stage.” Guide participants to turn to Handout 9: Stages of Language Acquisition and Handout 8: English-Language Development Strategies handout.</a:t>
            </a:r>
          </a:p>
          <a:p>
            <a:pPr marL="228600" lvl="0" indent="-228600">
              <a:spcBef>
                <a:spcPts val="0"/>
              </a:spcBef>
              <a:buFont typeface="+mj-lt"/>
              <a:buAutoNum type="arabicPeriod"/>
            </a:pPr>
            <a:r>
              <a:rPr lang="en-US" dirty="0"/>
              <a:t>If we were to assume the child was at stage one or two, what are some strategies that might be meaningful? Use both handouts to fill in the third box. </a:t>
            </a:r>
          </a:p>
          <a:p>
            <a:pPr marL="228600" lvl="0" indent="-228600">
              <a:spcBef>
                <a:spcPts val="0"/>
              </a:spcBef>
              <a:buFont typeface="+mj-lt"/>
              <a:buAutoNum type="arabicPeriod"/>
            </a:pPr>
            <a:r>
              <a:rPr lang="en-US" dirty="0"/>
              <a:t>Wrap Up: It is important to remember that we all have English learners in our programs, and we need to be thinking about two separate pieces of information in regards to their learning:</a:t>
            </a:r>
          </a:p>
          <a:p>
            <a:pPr marL="628650" lvl="1" indent="-171450">
              <a:spcBef>
                <a:spcPts val="0"/>
              </a:spcBef>
              <a:buFont typeface="Arial" panose="020B0604020202020204" pitchFamily="34" charset="0"/>
              <a:buChar char="•"/>
            </a:pPr>
            <a:r>
              <a:rPr lang="en-US" dirty="0"/>
              <a:t>What is the content you are trying to teach?</a:t>
            </a:r>
          </a:p>
          <a:p>
            <a:pPr marL="628650" lvl="1" indent="-171450">
              <a:spcBef>
                <a:spcPts val="0"/>
              </a:spcBef>
              <a:buFont typeface="Arial" panose="020B0604020202020204" pitchFamily="34" charset="0"/>
              <a:buChar char="•"/>
            </a:pPr>
            <a:r>
              <a:rPr lang="en-US" dirty="0"/>
              <a:t>At what level of language acquisition is the child? </a:t>
            </a:r>
          </a:p>
          <a:p>
            <a:pPr marL="228600" lvl="0" indent="-228600">
              <a:spcBef>
                <a:spcPts val="0"/>
              </a:spcBef>
              <a:buFont typeface="+mj-lt"/>
              <a:buAutoNum type="arabicPeriod"/>
            </a:pPr>
            <a:r>
              <a:rPr lang="en-US" dirty="0"/>
              <a:t>Once these questions have been answered, then the vignettes, interactions and strategies, and handouts can be used to provide the best teaching support for the child. Eventually these strategies will become second nature.</a:t>
            </a:r>
          </a:p>
          <a:p>
            <a:pPr>
              <a:spcBef>
                <a:spcPts val="0"/>
              </a:spcBef>
            </a:pPr>
            <a:r>
              <a:rPr lang="en-US" b="1" dirty="0"/>
              <a:t> </a:t>
            </a:r>
            <a:endParaRPr lang="en-US" dirty="0"/>
          </a:p>
          <a:p>
            <a:pPr>
              <a:spcBef>
                <a:spcPts val="0"/>
              </a:spcBef>
            </a:pPr>
            <a:r>
              <a:rPr lang="en-US" altLang="en-US" b="1" dirty="0">
                <a:latin typeface="Arial" panose="020B0604020202020204" pitchFamily="34" charset="0"/>
                <a:cs typeface="Arial" panose="020B0604020202020204" pitchFamily="34" charset="0"/>
              </a:rPr>
              <a:t> </a:t>
            </a:r>
            <a:endParaRPr lang="en-US" altLang="en-US" dirty="0">
              <a:latin typeface="Arial" panose="020B0604020202020204" pitchFamily="34" charset="0"/>
              <a:cs typeface="Arial" panose="020B0604020202020204" pitchFamily="34" charset="0"/>
            </a:endParaRPr>
          </a:p>
          <a:p>
            <a:pPr>
              <a:spcBef>
                <a:spcPts val="0"/>
              </a:spcBef>
            </a:pPr>
            <a:endParaRPr lang="en-US" altLang="en-US" dirty="0">
              <a:latin typeface="Arial" panose="020B0604020202020204" pitchFamily="34" charset="0"/>
              <a:cs typeface="Arial" panose="020B0604020202020204" pitchFamily="34" charset="0"/>
            </a:endParaRP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0F101147-FDFE-403E-B13B-0A0761899C5D}" type="slidenum">
              <a:rPr lang="en-US" altLang="en-US" sz="1200"/>
              <a:pPr eaLnBrk="1" hangingPunct="1"/>
              <a:t>35</a:t>
            </a:fld>
            <a:endParaRPr lang="en-US" altLang="en-US" sz="1200" dirty="0"/>
          </a:p>
        </p:txBody>
      </p:sp>
    </p:spTree>
    <p:extLst>
      <p:ext uri="{BB962C8B-B14F-4D97-AF65-F5344CB8AC3E}">
        <p14:creationId xmlns:p14="http://schemas.microsoft.com/office/powerpoint/2010/main" val="3030311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altLang="en-US" b="1" dirty="0">
                <a:latin typeface="Arial" panose="020B0604020202020204" pitchFamily="34" charset="0"/>
              </a:rPr>
              <a:t>Presenter Remarks: </a:t>
            </a:r>
          </a:p>
          <a:p>
            <a:pPr>
              <a:spcBef>
                <a:spcPct val="0"/>
              </a:spcBef>
            </a:pPr>
            <a:r>
              <a:rPr lang="en-US" altLang="en-US" dirty="0">
                <a:latin typeface="Arial" panose="020B0604020202020204" pitchFamily="34" charset="0"/>
              </a:rPr>
              <a:t>The vignette included many opportunities for the teacher to expand upon the language of measurement including asking questions and prompting further thinking. For a child whose home language is not English, teachers must plan to be intentional with the types of questions and prompts so the children can use their language strengths to successful extend their mathematical thinking. </a:t>
            </a:r>
          </a:p>
          <a:p>
            <a:pPr>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The chart on this slide shows the different types of questions and prompts that are especially helpful for students at various stages of English-language development. For more in-depth information about supporting varying stages of English-language development, you may be interested in reading </a:t>
            </a:r>
            <a:r>
              <a:rPr lang="en-US" altLang="en-US" i="1" dirty="0">
                <a:latin typeface="Arial" panose="020B0604020202020204" pitchFamily="34" charset="0"/>
              </a:rPr>
              <a:t>Preschool English Learners: Principles and Practices to Promote Language, Literacy, and Learning—A Resource Guide (Second Edition), </a:t>
            </a:r>
            <a:r>
              <a:rPr lang="en-US" altLang="en-US" dirty="0">
                <a:latin typeface="Arial" panose="020B0604020202020204" pitchFamily="34" charset="0"/>
              </a:rPr>
              <a:t>published by the California Department of Education.</a:t>
            </a:r>
          </a:p>
          <a:p>
            <a:pPr>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Let’s focus on how we can apply this information to measurement. Think about a student you have now or have had in the past. Estimate his/her language stage and focus on this for the following question. In the third column of the handout, write down example questions to use in a similar situation to support an English learner in your class.</a:t>
            </a:r>
          </a:p>
        </p:txBody>
      </p:sp>
      <p:sp>
        <p:nvSpPr>
          <p:cNvPr id="942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19711209-1A58-48DE-B3D5-FB68F77DD136}" type="slidenum">
              <a:rPr lang="en-US" altLang="en-US" sz="1200"/>
              <a:pPr eaLnBrk="1" hangingPunct="1"/>
              <a:t>36</a:t>
            </a:fld>
            <a:endParaRPr lang="en-US" altLang="en-US" sz="1200" dirty="0"/>
          </a:p>
        </p:txBody>
      </p:sp>
    </p:spTree>
    <p:extLst>
      <p:ext uri="{BB962C8B-B14F-4D97-AF65-F5344CB8AC3E}">
        <p14:creationId xmlns:p14="http://schemas.microsoft.com/office/powerpoint/2010/main" val="4058130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latin typeface="Arial" panose="020B0604020202020204" pitchFamily="34" charset="0"/>
              </a:rPr>
              <a:t>Presenter Remarks: </a:t>
            </a:r>
          </a:p>
          <a:p>
            <a:pPr marL="0" lvl="1"/>
            <a:r>
              <a:rPr lang="en-US" altLang="en-US" dirty="0">
                <a:latin typeface="Arial" panose="020B0604020202020204" pitchFamily="34" charset="0"/>
              </a:rPr>
              <a:t>“While observing children at play, teachers can listen to the words they use in English and in their home language to describe and compare objects, learn about their level of measurement concepts, and find out more about their interests”</a:t>
            </a:r>
            <a:r>
              <a:rPr lang="en-US" altLang="ja-JP" dirty="0">
                <a:latin typeface="Arial" panose="020B0604020202020204" pitchFamily="34" charset="0"/>
              </a:rPr>
              <a:t> (PCF, Vol. 1, p. 275).</a:t>
            </a:r>
            <a:endParaRPr lang="en-US" altLang="en-US" dirty="0">
              <a:latin typeface="Arial" panose="020B0604020202020204" pitchFamily="34" charset="0"/>
            </a:endParaRPr>
          </a:p>
        </p:txBody>
      </p:sp>
      <p:sp>
        <p:nvSpPr>
          <p:cNvPr id="921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FE277AB7-D998-45B7-A33B-F730E67D3663}" type="slidenum">
              <a:rPr lang="en-US" altLang="en-US" sz="1200"/>
              <a:pPr eaLnBrk="1" hangingPunct="1"/>
              <a:t>37</a:t>
            </a:fld>
            <a:endParaRPr lang="en-US" altLang="en-US" sz="1200" dirty="0"/>
          </a:p>
        </p:txBody>
      </p:sp>
    </p:spTree>
    <p:extLst>
      <p:ext uri="{BB962C8B-B14F-4D97-AF65-F5344CB8AC3E}">
        <p14:creationId xmlns:p14="http://schemas.microsoft.com/office/powerpoint/2010/main" val="11304109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xfrm>
            <a:off x="689356" y="4416983"/>
            <a:ext cx="5504688" cy="41830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altLang="en-US" b="1" dirty="0">
                <a:latin typeface="Arial" panose="020B0604020202020204" pitchFamily="34" charset="0"/>
              </a:rPr>
              <a:t>Presenter Remarks: </a:t>
            </a:r>
          </a:p>
          <a:p>
            <a:pPr>
              <a:spcBef>
                <a:spcPct val="0"/>
              </a:spcBef>
            </a:pPr>
            <a:r>
              <a:rPr lang="en-US" altLang="en-US" dirty="0">
                <a:latin typeface="Arial" panose="020B0604020202020204" pitchFamily="34" charset="0"/>
              </a:rPr>
              <a:t>In order to effectively build on children's existing strengths, we must understand them. To do this, we need to partner with families to learn about their children’s strengths.</a:t>
            </a:r>
          </a:p>
          <a:p>
            <a:pPr>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The resources on this slide are specifically beneficial for partnering with families. You may want to take a picture of this slide and refer to it later. </a:t>
            </a:r>
          </a:p>
          <a:p>
            <a:pPr>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In our final activity, we’ll take a closer look at some of these resources. </a:t>
            </a:r>
          </a:p>
          <a:p>
            <a:pPr>
              <a:spcBef>
                <a:spcPct val="0"/>
              </a:spcBef>
            </a:pPr>
            <a:endParaRPr lang="en-US" altLang="en-US" dirty="0">
              <a:latin typeface="Arial" panose="020B0604020202020204" pitchFamily="34" charset="0"/>
            </a:endParaRPr>
          </a:p>
          <a:p>
            <a:pPr>
              <a:spcBef>
                <a:spcPct val="0"/>
              </a:spcBef>
            </a:pPr>
            <a:r>
              <a:rPr lang="en-US" altLang="en-US" b="1" dirty="0">
                <a:latin typeface="Arial" panose="020B0604020202020204" pitchFamily="34" charset="0"/>
              </a:rPr>
              <a:t>Optional: </a:t>
            </a:r>
          </a:p>
          <a:p>
            <a:pPr>
              <a:spcBef>
                <a:spcPct val="0"/>
              </a:spcBef>
            </a:pPr>
            <a:r>
              <a:rPr lang="en-US" altLang="en-US" dirty="0">
                <a:latin typeface="Arial" panose="020B0604020202020204" pitchFamily="34" charset="0"/>
              </a:rPr>
              <a:t>Create a gallery table and have examples of documents there.</a:t>
            </a:r>
          </a:p>
          <a:p>
            <a:pPr>
              <a:spcBef>
                <a:spcPct val="0"/>
              </a:spcBef>
            </a:pPr>
            <a:endParaRPr lang="en-US" altLang="en-US" dirty="0">
              <a:latin typeface="Arial" panose="020B0604020202020204" pitchFamily="34" charset="0"/>
            </a:endParaRPr>
          </a:p>
          <a:p>
            <a:pPr>
              <a:spcBef>
                <a:spcPct val="0"/>
              </a:spcBef>
            </a:pPr>
            <a:r>
              <a:rPr lang="en-US" altLang="en-US" b="1" dirty="0">
                <a:latin typeface="Arial" panose="020B0604020202020204" pitchFamily="34" charset="0"/>
              </a:rPr>
              <a:t>Extra Notes: </a:t>
            </a:r>
          </a:p>
          <a:p>
            <a:pPr>
              <a:spcBef>
                <a:spcPct val="0"/>
              </a:spcBef>
            </a:pPr>
            <a:r>
              <a:rPr lang="en-US" altLang="en-US" dirty="0">
                <a:latin typeface="Arial" panose="020B0604020202020204" pitchFamily="34" charset="0"/>
              </a:rPr>
              <a:t>The resources are hyperlinked. So if Wi-Fi access is available, you can go directly to each resource and do a resource walkthrough.</a:t>
            </a:r>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3078CFA0-5692-45CF-8B7D-506C7158FF75}" type="slidenum">
              <a:rPr lang="en-US" altLang="en-US" sz="1200"/>
              <a:pPr eaLnBrk="1" hangingPunct="1"/>
              <a:t>38</a:t>
            </a:fld>
            <a:endParaRPr lang="en-US" altLang="en-US" sz="1200" dirty="0"/>
          </a:p>
        </p:txBody>
      </p:sp>
    </p:spTree>
    <p:extLst>
      <p:ext uri="{BB962C8B-B14F-4D97-AF65-F5344CB8AC3E}">
        <p14:creationId xmlns:p14="http://schemas.microsoft.com/office/powerpoint/2010/main" val="4103201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ln/>
        </p:spPr>
      </p:sp>
      <p:sp>
        <p:nvSpPr>
          <p:cNvPr id="98306" name="Rectangle 3"/>
          <p:cNvSpPr>
            <a:spLocks noGrp="1" noChangeArrowheads="1"/>
          </p:cNvSpPr>
          <p:nvPr>
            <p:ph type="body" idx="1"/>
          </p:nvPr>
        </p:nvSpPr>
        <p:spPr>
          <a:xfrm>
            <a:off x="689356" y="4414837"/>
            <a:ext cx="5504688" cy="41830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solidFill>
                  <a:srgbClr val="1F1F1B"/>
                </a:solidFill>
                <a:latin typeface="Arial" panose="020B0604020202020204" pitchFamily="34" charset="0"/>
              </a:rPr>
              <a:t>Presenter Remarks: </a:t>
            </a:r>
            <a:endParaRPr lang="en-US" altLang="en-US" i="1" dirty="0">
              <a:solidFill>
                <a:srgbClr val="1F1F1B"/>
              </a:solidFill>
              <a:latin typeface="Arial" panose="020B0604020202020204" pitchFamily="34" charset="0"/>
            </a:endParaRPr>
          </a:p>
          <a:p>
            <a:r>
              <a:rPr lang="en-US" altLang="en-US" dirty="0">
                <a:solidFill>
                  <a:srgbClr val="1F1F1B"/>
                </a:solidFill>
                <a:latin typeface="Arial" panose="020B0604020202020204" pitchFamily="34" charset="0"/>
              </a:rPr>
              <a:t>Engaging Families (PCF, Volume 1</a:t>
            </a:r>
            <a:r>
              <a:rPr lang="en-US" altLang="en-US" i="1" dirty="0">
                <a:solidFill>
                  <a:srgbClr val="1F1F1B"/>
                </a:solidFill>
                <a:latin typeface="Arial" panose="020B0604020202020204" pitchFamily="34" charset="0"/>
              </a:rPr>
              <a:t>, </a:t>
            </a:r>
            <a:r>
              <a:rPr lang="en-US" altLang="en-US" dirty="0">
                <a:solidFill>
                  <a:srgbClr val="1F1F1B"/>
                </a:solidFill>
                <a:latin typeface="Arial" panose="020B0604020202020204" pitchFamily="34" charset="0"/>
              </a:rPr>
              <a:t>p. 279) has ideas for teachers to pass on to families so children can be included in every day measurement experiences. If teachers communicate to families the importance of measurement, a partnership of learning can be created to help children learn mathematics outside of the classroom as well.  </a:t>
            </a:r>
          </a:p>
          <a:p>
            <a:endParaRPr lang="en-US" altLang="en-US" dirty="0">
              <a:solidFill>
                <a:srgbClr val="1F1F1B"/>
              </a:solidFill>
              <a:latin typeface="Arial" panose="020B0604020202020204" pitchFamily="34" charset="0"/>
            </a:endParaRPr>
          </a:p>
          <a:p>
            <a:r>
              <a:rPr lang="en-US" altLang="en-US" dirty="0">
                <a:solidFill>
                  <a:srgbClr val="1F1F1B"/>
                </a:solidFill>
                <a:latin typeface="Arial" panose="020B0604020202020204" pitchFamily="34" charset="0"/>
              </a:rPr>
              <a:t>This partnership is especially important for children learning English as a second language. “</a:t>
            </a:r>
            <a:r>
              <a:rPr lang="en-US" altLang="ja-JP" dirty="0">
                <a:latin typeface="Arial" panose="020B0604020202020204" pitchFamily="34" charset="0"/>
              </a:rPr>
              <a:t>Early measuring experiences with parents or other family members will expose children to measurement terms and comparison vocabulary in the child</a:t>
            </a:r>
            <a:r>
              <a:rPr lang="en-US" altLang="en-US" dirty="0">
                <a:latin typeface="Arial" panose="020B0604020202020204" pitchFamily="34" charset="0"/>
              </a:rPr>
              <a:t>’</a:t>
            </a:r>
            <a:r>
              <a:rPr lang="en-US" altLang="ja-JP" dirty="0">
                <a:latin typeface="Arial" panose="020B0604020202020204" pitchFamily="34" charset="0"/>
              </a:rPr>
              <a:t>s home language</a:t>
            </a:r>
            <a:r>
              <a:rPr lang="en-US" altLang="en-US" dirty="0">
                <a:latin typeface="Arial" panose="020B0604020202020204" pitchFamily="34" charset="0"/>
              </a:rPr>
              <a:t>”</a:t>
            </a:r>
            <a:r>
              <a:rPr lang="en-US" altLang="ja-JP" dirty="0">
                <a:latin typeface="Arial" panose="020B0604020202020204" pitchFamily="34" charset="0"/>
                <a:cs typeface="Arial" panose="020B0604020202020204" pitchFamily="34" charset="0"/>
              </a:rPr>
              <a:t> (PCF, Vol. 1, p. 279). </a:t>
            </a:r>
          </a:p>
          <a:p>
            <a:endParaRPr lang="en-US" altLang="en-US" dirty="0">
              <a:latin typeface="Arial" panose="020B0604020202020204" pitchFamily="34" charset="0"/>
            </a:endParaRPr>
          </a:p>
          <a:p>
            <a:endParaRPr lang="en-US" altLang="en-US" dirty="0">
              <a:solidFill>
                <a:srgbClr val="1F1F1B"/>
              </a:solidFill>
              <a:latin typeface="Arial" panose="020B0604020202020204" pitchFamily="34" charset="0"/>
            </a:endParaRPr>
          </a:p>
          <a:p>
            <a:endParaRPr lang="en-US" altLang="en-US" dirty="0">
              <a:solidFill>
                <a:srgbClr val="1F1F1B"/>
              </a:solidFill>
              <a:latin typeface="Arial" panose="020B0604020202020204" pitchFamily="34" charset="0"/>
            </a:endParaRPr>
          </a:p>
        </p:txBody>
      </p:sp>
      <p:sp>
        <p:nvSpPr>
          <p:cNvPr id="98307" name="Slide Number Placeholder 6"/>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2FDDDB26-F97B-4352-98C8-22D7F3C81B02}" type="slidenum">
              <a:rPr lang="en-US" altLang="en-US" sz="1200"/>
              <a:pPr eaLnBrk="1" hangingPunct="1"/>
              <a:t>39</a:t>
            </a:fld>
            <a:endParaRPr lang="en-US" altLang="en-US" sz="1200" dirty="0"/>
          </a:p>
        </p:txBody>
      </p:sp>
    </p:spTree>
    <p:extLst>
      <p:ext uri="{BB962C8B-B14F-4D97-AF65-F5344CB8AC3E}">
        <p14:creationId xmlns:p14="http://schemas.microsoft.com/office/powerpoint/2010/main" val="1483289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688975" y="4356100"/>
            <a:ext cx="5505450" cy="4618038"/>
          </a:xfrm>
        </p:spPr>
        <p:txBody>
          <a:bodyPr>
            <a:noAutofit/>
          </a:bodyPr>
          <a:lstStyle/>
          <a:p>
            <a:pPr defTabSz="455613" eaLnBrk="1" hangingPunct="1">
              <a:spcBef>
                <a:spcPct val="0"/>
              </a:spcBef>
            </a:pPr>
            <a:r>
              <a:rPr lang="en-US" altLang="en-US" b="1" dirty="0">
                <a:solidFill>
                  <a:srgbClr val="000000"/>
                </a:solidFill>
              </a:rPr>
              <a:t>Presenter Remarks: </a:t>
            </a:r>
            <a:endParaRPr lang="en-US" altLang="en-US" dirty="0">
              <a:solidFill>
                <a:srgbClr val="000000"/>
              </a:solidFill>
            </a:endParaRPr>
          </a:p>
          <a:p>
            <a:pPr defTabSz="455613" eaLnBrk="1" hangingPunct="1">
              <a:spcBef>
                <a:spcPct val="0"/>
              </a:spcBef>
            </a:pPr>
            <a:r>
              <a:rPr lang="en-US" altLang="en-US" dirty="0"/>
              <a:t>The California Department of Education </a:t>
            </a:r>
            <a:r>
              <a:rPr lang="en-US" altLang="en-US" dirty="0">
                <a:solidFill>
                  <a:srgbClr val="000000"/>
                </a:solidFill>
              </a:rPr>
              <a:t>has developed many publications, resources, and supports that enable teachers to facilitate the most positive outcomes for students. </a:t>
            </a:r>
          </a:p>
          <a:p>
            <a:pPr defTabSz="455613" eaLnBrk="1" hangingPunct="1">
              <a:spcBef>
                <a:spcPct val="0"/>
              </a:spcBef>
            </a:pPr>
            <a:endParaRPr lang="en-US" altLang="en-US" dirty="0">
              <a:solidFill>
                <a:srgbClr val="000000"/>
              </a:solidFill>
              <a:ea typeface="MS PGothic" panose="020B0600070205080204" pitchFamily="34" charset="-128"/>
            </a:endParaRPr>
          </a:p>
          <a:p>
            <a:pPr defTabSz="455613" eaLnBrk="1" hangingPunct="1">
              <a:spcBef>
                <a:spcPct val="0"/>
              </a:spcBef>
            </a:pPr>
            <a:r>
              <a:rPr lang="en-US" altLang="en-US" dirty="0">
                <a:solidFill>
                  <a:srgbClr val="000000"/>
                </a:solidFill>
                <a:ea typeface="MS PGothic" panose="020B0600070205080204" pitchFamily="34" charset="-128"/>
              </a:rPr>
              <a:t>Today our main focus will be on Volume 1 of the Preschool Learning Foundations and the Preschool Curriculum Framework. In addition, there are other key resources that support math: the California Common Core State Standards (CA CCSS) </a:t>
            </a:r>
            <a:r>
              <a:rPr lang="en-US" altLang="en-US" dirty="0">
                <a:ea typeface="MS PGothic" panose="020B0600070205080204" pitchFamily="34" charset="-128"/>
              </a:rPr>
              <a:t>for Mathematics in kindergarten</a:t>
            </a:r>
            <a:r>
              <a:rPr lang="en-US" altLang="en-US" dirty="0">
                <a:solidFill>
                  <a:srgbClr val="000000"/>
                </a:solidFill>
                <a:ea typeface="MS PGothic" panose="020B0600070205080204" pitchFamily="34" charset="-128"/>
              </a:rPr>
              <a:t>, the TK chapter of the </a:t>
            </a:r>
            <a:r>
              <a:rPr lang="en-US" altLang="en-US" i="1" dirty="0">
                <a:solidFill>
                  <a:srgbClr val="000000"/>
                </a:solidFill>
                <a:ea typeface="MS PGothic" panose="020B0600070205080204" pitchFamily="34" charset="-128"/>
              </a:rPr>
              <a:t>Mathematics Framework for California Public Schools: Kindergarten Through Grade Twelve </a:t>
            </a:r>
            <a:r>
              <a:rPr lang="en-US" altLang="en-US" dirty="0">
                <a:solidFill>
                  <a:srgbClr val="000000"/>
                </a:solidFill>
                <a:ea typeface="MS PGothic" panose="020B0600070205080204" pitchFamily="34" charset="-128"/>
              </a:rPr>
              <a:t>(Math Framework), the </a:t>
            </a:r>
            <a:r>
              <a:rPr lang="en-US" altLang="en-US" i="1" dirty="0">
                <a:solidFill>
                  <a:srgbClr val="000000"/>
                </a:solidFill>
                <a:ea typeface="Arial" panose="020B0604020202020204" pitchFamily="34" charset="0"/>
              </a:rPr>
              <a:t>Transitional Kindergarten Implementation Guide</a:t>
            </a:r>
            <a:r>
              <a:rPr lang="en-US" altLang="en-US" dirty="0">
                <a:solidFill>
                  <a:srgbClr val="000000"/>
                </a:solidFill>
                <a:ea typeface="Arial" panose="020B0604020202020204" pitchFamily="34" charset="0"/>
              </a:rPr>
              <a:t>—</a:t>
            </a:r>
            <a:r>
              <a:rPr lang="en-US" altLang="en-US" i="1" dirty="0">
                <a:solidFill>
                  <a:srgbClr val="000000"/>
                </a:solidFill>
                <a:ea typeface="Arial" panose="020B0604020202020204" pitchFamily="34" charset="0"/>
              </a:rPr>
              <a:t>A Resource for Public School District Administrators and Teachers </a:t>
            </a:r>
            <a:r>
              <a:rPr lang="en-US" altLang="en-US" dirty="0">
                <a:solidFill>
                  <a:srgbClr val="000000"/>
                </a:solidFill>
                <a:ea typeface="Arial" panose="020B0604020202020204" pitchFamily="34" charset="0"/>
              </a:rPr>
              <a:t>(TK Implementation Guide), </a:t>
            </a:r>
            <a:r>
              <a:rPr lang="en-US" altLang="en-US" dirty="0">
                <a:solidFill>
                  <a:srgbClr val="000000"/>
                </a:solidFill>
                <a:ea typeface="MS PGothic" panose="020B0600070205080204" pitchFamily="34" charset="-128"/>
              </a:rPr>
              <a:t>and the </a:t>
            </a:r>
            <a:r>
              <a:rPr lang="en-US" altLang="en-US" dirty="0">
                <a:solidFill>
                  <a:srgbClr val="000000"/>
                </a:solidFill>
                <a:ea typeface="Arial" panose="020B0604020202020204" pitchFamily="34" charset="0"/>
              </a:rPr>
              <a:t>Desired Results Developmental Profile—Kindergarten (2015): A Developmental Continuum for Kindergarten (</a:t>
            </a:r>
            <a:r>
              <a:rPr lang="en-US" altLang="en-US" dirty="0">
                <a:solidFill>
                  <a:srgbClr val="000000"/>
                </a:solidFill>
                <a:ea typeface="MS PGothic" panose="020B0600070205080204" pitchFamily="34" charset="-128"/>
              </a:rPr>
              <a:t>DRDP-K [2015]).</a:t>
            </a:r>
          </a:p>
          <a:p>
            <a:pPr defTabSz="455613">
              <a:spcBef>
                <a:spcPct val="0"/>
              </a:spcBef>
            </a:pPr>
            <a:endParaRPr lang="en-US" altLang="en-US" dirty="0">
              <a:solidFill>
                <a:srgbClr val="000000"/>
              </a:solidFill>
            </a:endParaRPr>
          </a:p>
          <a:p>
            <a:pPr defTabSz="455613">
              <a:spcBef>
                <a:spcPct val="0"/>
              </a:spcBef>
            </a:pPr>
            <a:r>
              <a:rPr lang="en-US" altLang="en-US" dirty="0">
                <a:solidFill>
                  <a:srgbClr val="000000"/>
                </a:solidFill>
              </a:rPr>
              <a:t>(Name and hold up each resource.) The Preschool Learning Foundations, Volume 1, Volume 2, and Volume 3, and the Preschool Curriculum Framework, Volume 1, Volume 2, and Volume 3, are the center of the California Early Learning and Development System. </a:t>
            </a:r>
          </a:p>
          <a:p>
            <a:pPr defTabSz="455613">
              <a:spcBef>
                <a:spcPct val="0"/>
              </a:spcBef>
            </a:pPr>
            <a:endParaRPr lang="en-US" altLang="en-US" dirty="0">
              <a:solidFill>
                <a:srgbClr val="000000"/>
              </a:solidFill>
            </a:endParaRPr>
          </a:p>
          <a:p>
            <a:pPr defTabSz="455613">
              <a:spcBef>
                <a:spcPct val="0"/>
              </a:spcBef>
            </a:pPr>
            <a:r>
              <a:rPr lang="en-US" altLang="en-US" dirty="0">
                <a:solidFill>
                  <a:srgbClr val="000000"/>
                </a:solidFill>
              </a:rPr>
              <a:t>During additional professional learning opportunities we will also discuss alignment and make connections to all additional resources pictured in the graphic:</a:t>
            </a:r>
          </a:p>
          <a:p>
            <a:pPr marL="112713" lvl="1" defTabSz="455613">
              <a:spcBef>
                <a:spcPct val="0"/>
              </a:spcBef>
              <a:buFontTx/>
              <a:buChar char="•"/>
            </a:pPr>
            <a:r>
              <a:rPr lang="en-US" altLang="en-US" i="1" dirty="0">
                <a:solidFill>
                  <a:srgbClr val="000000"/>
                </a:solidFill>
                <a:ea typeface="Arial" panose="020B0604020202020204" pitchFamily="34" charset="0"/>
              </a:rPr>
              <a:t>The Alignment of the California Preschool Learning Foundations with Key Early Education Resources </a:t>
            </a:r>
            <a:r>
              <a:rPr lang="en-US" altLang="en-US" dirty="0">
                <a:solidFill>
                  <a:srgbClr val="000000"/>
                </a:solidFill>
                <a:ea typeface="Arial" panose="020B0604020202020204" pitchFamily="34" charset="0"/>
              </a:rPr>
              <a:t>(Alignment Document)</a:t>
            </a:r>
            <a:endParaRPr lang="en-US" altLang="en-US" i="1" dirty="0">
              <a:solidFill>
                <a:srgbClr val="000000"/>
              </a:solidFill>
              <a:ea typeface="Arial" panose="020B0604020202020204" pitchFamily="34" charset="0"/>
            </a:endParaRPr>
          </a:p>
          <a:p>
            <a:pPr marL="112713" lvl="1" defTabSz="455613">
              <a:spcBef>
                <a:spcPct val="0"/>
              </a:spcBef>
              <a:buFontTx/>
              <a:buChar char="•"/>
            </a:pPr>
            <a:r>
              <a:rPr lang="en-US" altLang="en-US" dirty="0">
                <a:solidFill>
                  <a:srgbClr val="000000"/>
                </a:solidFill>
                <a:ea typeface="Arial" panose="020B0604020202020204" pitchFamily="34" charset="0"/>
              </a:rPr>
              <a:t>CA CCSS</a:t>
            </a:r>
            <a:endParaRPr lang="en-US" altLang="en-US" i="1" dirty="0">
              <a:solidFill>
                <a:srgbClr val="000000"/>
              </a:solidFill>
              <a:ea typeface="Arial" panose="020B0604020202020204" pitchFamily="34" charset="0"/>
            </a:endParaRPr>
          </a:p>
          <a:p>
            <a:pPr marL="112713" lvl="1" defTabSz="455613">
              <a:spcBef>
                <a:spcPct val="0"/>
              </a:spcBef>
              <a:buFontTx/>
              <a:buChar char="•"/>
            </a:pPr>
            <a:r>
              <a:rPr lang="en-US" altLang="en-US" dirty="0">
                <a:solidFill>
                  <a:srgbClr val="000000"/>
                </a:solidFill>
                <a:ea typeface="MS PGothic" panose="020B0600070205080204" pitchFamily="34" charset="-128"/>
              </a:rPr>
              <a:t>Math Framework</a:t>
            </a:r>
          </a:p>
          <a:p>
            <a:pPr marL="112713" lvl="1" defTabSz="455613">
              <a:spcBef>
                <a:spcPct val="0"/>
              </a:spcBef>
              <a:buFontTx/>
              <a:buChar char="•"/>
            </a:pPr>
            <a:r>
              <a:rPr lang="en-US" altLang="en-US" dirty="0">
                <a:solidFill>
                  <a:srgbClr val="000000"/>
                </a:solidFill>
                <a:ea typeface="Arial" panose="020B0604020202020204" pitchFamily="34" charset="0"/>
              </a:rPr>
              <a:t>TK Implementation Guide</a:t>
            </a:r>
          </a:p>
          <a:p>
            <a:pPr marL="112713" lvl="1" defTabSz="455613">
              <a:spcBef>
                <a:spcPct val="0"/>
              </a:spcBef>
              <a:buFontTx/>
              <a:buChar char="•"/>
            </a:pPr>
            <a:r>
              <a:rPr lang="en-US" altLang="en-US" dirty="0">
                <a:solidFill>
                  <a:srgbClr val="000000"/>
                </a:solidFill>
                <a:ea typeface="MS PGothic" panose="020B0600070205080204" pitchFamily="34" charset="-128"/>
              </a:rPr>
              <a:t>DRDP-K (2015)</a:t>
            </a:r>
          </a:p>
          <a:p>
            <a:pPr marL="114300" lvl="1" defTabSz="461963">
              <a:spcBef>
                <a:spcPct val="0"/>
              </a:spcBef>
              <a:buFontTx/>
              <a:buChar char="•"/>
            </a:pPr>
            <a:endParaRPr lang="en-US" altLang="en-US" dirty="0">
              <a:solidFill>
                <a:srgbClr val="000000"/>
              </a:solidFill>
              <a:latin typeface="Arial" panose="020B0604020202020204" pitchFamily="34" charset="0"/>
            </a:endParaRP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49527A28-EFC5-41A7-9FD9-DD46EDD77D52}" type="slidenum">
              <a:rPr lang="en-US" altLang="en-US" sz="1200"/>
              <a:pPr eaLnBrk="1" hangingPunct="1"/>
              <a:t>4</a:t>
            </a:fld>
            <a:endParaRPr lang="en-US" altLang="en-US" sz="1200" dirty="0"/>
          </a:p>
        </p:txBody>
      </p:sp>
    </p:spTree>
    <p:extLst>
      <p:ext uri="{BB962C8B-B14F-4D97-AF65-F5344CB8AC3E}">
        <p14:creationId xmlns:p14="http://schemas.microsoft.com/office/powerpoint/2010/main" val="21012710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ln/>
        </p:spPr>
      </p:sp>
      <p:sp>
        <p:nvSpPr>
          <p:cNvPr id="100354" name="Rectangle 3"/>
          <p:cNvSpPr>
            <a:spLocks noGrp="1" noChangeArrowheads="1"/>
          </p:cNvSpPr>
          <p:nvPr>
            <p:ph type="body" idx="1"/>
          </p:nvPr>
        </p:nvSpPr>
        <p:spPr>
          <a:xfrm>
            <a:off x="688974" y="4416425"/>
            <a:ext cx="5504688" cy="41830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solidFill>
                  <a:srgbClr val="1F1F1B"/>
                </a:solidFill>
                <a:latin typeface="Arial" panose="020B0604020202020204" pitchFamily="34" charset="0"/>
              </a:rPr>
              <a:t>Presenter Remarks: </a:t>
            </a:r>
          </a:p>
          <a:p>
            <a:r>
              <a:rPr lang="en-US" altLang="en-US" dirty="0">
                <a:solidFill>
                  <a:srgbClr val="1F1F1B"/>
                </a:solidFill>
                <a:latin typeface="Arial" panose="020B0604020202020204" pitchFamily="34" charset="0"/>
              </a:rPr>
              <a:t>It is important to get to know families and what their special expertise</a:t>
            </a:r>
            <a:r>
              <a:rPr lang="en-US" altLang="en-US" baseline="0" dirty="0">
                <a:solidFill>
                  <a:srgbClr val="1F1F1B"/>
                </a:solidFill>
                <a:latin typeface="Arial" panose="020B0604020202020204" pitchFamily="34" charset="0"/>
              </a:rPr>
              <a:t> </a:t>
            </a:r>
            <a:r>
              <a:rPr lang="en-US" altLang="en-US" dirty="0">
                <a:solidFill>
                  <a:srgbClr val="1F1F1B"/>
                </a:solidFill>
                <a:latin typeface="Arial" panose="020B0604020202020204" pitchFamily="34" charset="0"/>
              </a:rPr>
              <a:t>may be that involve measurement. For example, family members who are master gardeners can share this talent with the class because gardening includes many opportunities for measurement.  </a:t>
            </a:r>
          </a:p>
          <a:p>
            <a:endParaRPr lang="en-US" altLang="en-US" b="1" dirty="0">
              <a:solidFill>
                <a:srgbClr val="1F1F1B"/>
              </a:solidFill>
              <a:latin typeface="Arial" panose="020B0604020202020204" pitchFamily="34" charset="0"/>
            </a:endParaRPr>
          </a:p>
          <a:p>
            <a:r>
              <a:rPr lang="en-US" altLang="en-US" dirty="0">
                <a:solidFill>
                  <a:srgbClr val="1F1F1B"/>
                </a:solidFill>
                <a:latin typeface="Arial" panose="020B0604020202020204" pitchFamily="34" charset="0"/>
              </a:rPr>
              <a:t>Can you think of other strengths that families may have that involve measurement? </a:t>
            </a:r>
          </a:p>
        </p:txBody>
      </p:sp>
      <p:sp>
        <p:nvSpPr>
          <p:cNvPr id="100355" name="Slide Number Placeholder 6"/>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1B03A394-0443-4751-98FB-94BD8A941961}" type="slidenum">
              <a:rPr lang="en-US" altLang="en-US" sz="1200"/>
              <a:pPr eaLnBrk="1" hangingPunct="1"/>
              <a:t>40</a:t>
            </a:fld>
            <a:endParaRPr lang="en-US" altLang="en-US" sz="1200" dirty="0"/>
          </a:p>
        </p:txBody>
      </p:sp>
    </p:spTree>
    <p:extLst>
      <p:ext uri="{BB962C8B-B14F-4D97-AF65-F5344CB8AC3E}">
        <p14:creationId xmlns:p14="http://schemas.microsoft.com/office/powerpoint/2010/main" val="2965249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a:ln/>
        </p:spPr>
      </p:sp>
      <p:sp>
        <p:nvSpPr>
          <p:cNvPr id="169986" name="Notes Placeholder 2"/>
          <p:cNvSpPr>
            <a:spLocks noGrp="1"/>
          </p:cNvSpPr>
          <p:nvPr>
            <p:ph type="body" idx="1"/>
          </p:nvPr>
        </p:nvSpPr>
        <p:spPr>
          <a:xfrm>
            <a:off x="688975" y="4467225"/>
            <a:ext cx="5504688" cy="411638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Bef>
                <a:spcPct val="0"/>
              </a:spcBef>
            </a:pPr>
            <a:r>
              <a:rPr lang="en-US" altLang="en-US" b="1" dirty="0">
                <a:latin typeface="Arial" panose="020B0604020202020204" pitchFamily="34" charset="0"/>
              </a:rPr>
              <a:t>Presenter Remarks:</a:t>
            </a:r>
          </a:p>
          <a:p>
            <a:pPr>
              <a:spcBef>
                <a:spcPct val="0"/>
              </a:spcBef>
            </a:pPr>
            <a:r>
              <a:rPr lang="en-US" altLang="en-US" dirty="0">
                <a:latin typeface="Arial" panose="020B0604020202020204" pitchFamily="34" charset="0"/>
              </a:rPr>
              <a:t>The DRDP-K (2015)</a:t>
            </a:r>
            <a:r>
              <a:rPr lang="en-US" altLang="en-US" baseline="30000" dirty="0">
                <a:latin typeface="Arial" panose="020B0604020202020204" pitchFamily="34" charset="0"/>
              </a:rPr>
              <a:t> </a:t>
            </a:r>
            <a:r>
              <a:rPr lang="en-US" altLang="en-US" dirty="0">
                <a:latin typeface="Arial" panose="020B0604020202020204" pitchFamily="34" charset="0"/>
              </a:rPr>
              <a:t>informs teachers' understanding of the developmental continuum.</a:t>
            </a:r>
          </a:p>
          <a:p>
            <a:pPr>
              <a:spcBef>
                <a:spcPct val="0"/>
              </a:spcBef>
            </a:pPr>
            <a:r>
              <a:rPr lang="en-US" altLang="en-US" dirty="0">
                <a:latin typeface="Arial" panose="020B0604020202020204" pitchFamily="34" charset="0"/>
              </a:rPr>
              <a:t> </a:t>
            </a:r>
            <a:endParaRPr lang="en-US" altLang="en-US" b="1" dirty="0">
              <a:latin typeface="Arial" panose="020B0604020202020204" pitchFamily="34" charset="0"/>
            </a:endParaRPr>
          </a:p>
          <a:p>
            <a:pPr>
              <a:spcBef>
                <a:spcPct val="0"/>
              </a:spcBef>
            </a:pPr>
            <a:r>
              <a:rPr lang="en-US" altLang="en-US" dirty="0">
                <a:latin typeface="Arial" panose="020B0604020202020204" pitchFamily="34" charset="0"/>
              </a:rPr>
              <a:t>One key feature of the DRDP-K to consider is that it is an observation-based assessment tool and not a test. It is used to support children's learning. </a:t>
            </a:r>
          </a:p>
          <a:p>
            <a:pPr>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Observing and documenting children's progress provides teachers with the information they need to differentiate instruction and experiences. It also provides information to individualize.</a:t>
            </a:r>
          </a:p>
          <a:p>
            <a:pPr>
              <a:spcBef>
                <a:spcPct val="0"/>
              </a:spcBef>
            </a:pPr>
            <a:endParaRPr lang="en-US" altLang="en-US" b="1" dirty="0">
              <a:latin typeface="Arial" panose="020B0604020202020204" pitchFamily="34" charset="0"/>
            </a:endParaRPr>
          </a:p>
          <a:p>
            <a:pPr eaLnBrk="1" hangingPunct="1">
              <a:spcBef>
                <a:spcPct val="0"/>
              </a:spcBef>
            </a:pPr>
            <a:r>
              <a:rPr lang="en-US" altLang="en-US" dirty="0">
                <a:latin typeface="Arial" panose="020B0604020202020204" pitchFamily="34" charset="0"/>
              </a:rPr>
              <a:t>Observational tools are preferred over criterion-referenced tools because the information gathered by observation more accurately reflects what children are able to do. Understanding what children are able to do allows teachers to better plan for activities that will meet and appropriately challenge children's developmental needs.</a:t>
            </a:r>
          </a:p>
          <a:p>
            <a:pPr marL="228600" lvl="1">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Other features of the DRDP-K (2015) include:</a:t>
            </a:r>
          </a:p>
          <a:p>
            <a:pPr marL="171450" indent="-171450">
              <a:spcBef>
                <a:spcPct val="0"/>
              </a:spcBef>
              <a:buFont typeface="Arial" panose="020B0604020202020204" pitchFamily="34" charset="0"/>
              <a:buChar char="•"/>
            </a:pPr>
            <a:r>
              <a:rPr lang="en-US" altLang="en-US" dirty="0">
                <a:latin typeface="Arial" panose="020B0604020202020204" pitchFamily="34" charset="0"/>
              </a:rPr>
              <a:t>It is an individual child assessment that can be shared with families. </a:t>
            </a:r>
          </a:p>
          <a:p>
            <a:pPr marL="171450" indent="-171450">
              <a:spcBef>
                <a:spcPct val="0"/>
              </a:spcBef>
              <a:buFont typeface="Arial" panose="020B0604020202020204" pitchFamily="34" charset="0"/>
              <a:buChar char="•"/>
            </a:pPr>
            <a:r>
              <a:rPr lang="en-US" altLang="en-US" dirty="0">
                <a:latin typeface="Arial" panose="020B0604020202020204" pitchFamily="34" charset="0"/>
              </a:rPr>
              <a:t>It is aligned with the PLF. </a:t>
            </a:r>
          </a:p>
          <a:p>
            <a:pPr marL="171450" indent="-171450">
              <a:spcBef>
                <a:spcPct val="0"/>
              </a:spcBef>
              <a:buFont typeface="Arial" panose="020B0604020202020204" pitchFamily="34" charset="0"/>
              <a:buChar char="•"/>
            </a:pPr>
            <a:r>
              <a:rPr lang="en-US" altLang="en-US" dirty="0">
                <a:latin typeface="Arial" panose="020B0604020202020204" pitchFamily="34" charset="0"/>
              </a:rPr>
              <a:t>It opens up the opportunity for articulation between preschool and TK teachers. </a:t>
            </a:r>
          </a:p>
          <a:p>
            <a:pPr marL="400050" lvl="1" indent="-171450">
              <a:spcBef>
                <a:spcPct val="0"/>
              </a:spcBef>
              <a:buFont typeface="Arial" panose="020B0604020202020204" pitchFamily="34" charset="0"/>
              <a:buChar char="•"/>
            </a:pPr>
            <a:r>
              <a:rPr lang="en-US" altLang="en-US" dirty="0">
                <a:latin typeface="Arial" panose="020B0604020202020204" pitchFamily="34" charset="0"/>
              </a:rPr>
              <a:t>Sharing information as to where children are on the developmental continuum can better prepare TK teachers to work with students. </a:t>
            </a:r>
          </a:p>
          <a:p>
            <a:pPr marL="171450" indent="-171450">
              <a:spcBef>
                <a:spcPct val="0"/>
              </a:spcBef>
              <a:buFont typeface="Arial" panose="020B0604020202020204" pitchFamily="34" charset="0"/>
              <a:buChar char="•"/>
            </a:pPr>
            <a:r>
              <a:rPr lang="en-US" altLang="en-US" dirty="0">
                <a:latin typeface="Arial" panose="020B0604020202020204" pitchFamily="34" charset="0"/>
              </a:rPr>
              <a:t>It allows teachers to include a request form for previous records as part of TK registration, to help support the relationships between preschool, family, and TK.</a:t>
            </a:r>
          </a:p>
          <a:p>
            <a:pPr>
              <a:spcBef>
                <a:spcPct val="0"/>
              </a:spcBef>
              <a:buFontTx/>
              <a:buChar char="•"/>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The DRDP-K (2015) has been developed with world-renowned experts. It is based on research and knowledge regarding what is most important for predicting school success.</a:t>
            </a:r>
          </a:p>
        </p:txBody>
      </p:sp>
      <p:sp>
        <p:nvSpPr>
          <p:cNvPr id="1024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6AE07A40-5C78-4061-AF8F-0EF1700CD8A7}" type="slidenum">
              <a:rPr lang="en-US" altLang="en-US" sz="1200">
                <a:solidFill>
                  <a:srgbClr val="000000"/>
                </a:solidFill>
                <a:latin typeface="Calibri" panose="020F0502020204030204" pitchFamily="34" charset="0"/>
              </a:rPr>
              <a:pPr eaLnBrk="1" hangingPunct="1"/>
              <a:t>41</a:t>
            </a:fld>
            <a:endParaRPr lang="en-US" altLang="en-US" sz="12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2155982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277DC290-B14A-4CB1-921F-C54BB3AB8FEE}" type="slidenum">
              <a:rPr lang="en-US" altLang="en-US" sz="1200"/>
              <a:pPr eaLnBrk="1" hangingPunct="1"/>
              <a:t>42</a:t>
            </a:fld>
            <a:endParaRPr lang="en-US" altLang="en-US" sz="1200" dirty="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Presenter Notes: </a:t>
            </a:r>
          </a:p>
          <a:p>
            <a:pPr eaLnBrk="1" hangingPunct="1"/>
            <a:r>
              <a:rPr lang="en-US" altLang="en-US" b="0" dirty="0">
                <a:latin typeface="Arial" panose="020B0604020202020204" pitchFamily="34" charset="0"/>
              </a:rPr>
              <a:t>Please refer to Handout</a:t>
            </a:r>
            <a:r>
              <a:rPr lang="en-US" altLang="en-US" b="0" baseline="0" dirty="0">
                <a:latin typeface="Arial" panose="020B0604020202020204" pitchFamily="34" charset="0"/>
              </a:rPr>
              <a:t> 10</a:t>
            </a:r>
            <a:r>
              <a:rPr lang="en-US" altLang="en-US" b="0" dirty="0">
                <a:latin typeface="Arial" panose="020B0604020202020204" pitchFamily="34" charset="0"/>
              </a:rPr>
              <a:t>:DRDP-K Measure. </a:t>
            </a:r>
          </a:p>
          <a:p>
            <a:pPr eaLnBrk="1" hangingPunct="1"/>
            <a:endParaRPr lang="en-US" altLang="en-US" b="1" dirty="0">
              <a:latin typeface="Arial" panose="020B0604020202020204" pitchFamily="34" charset="0"/>
            </a:endParaRPr>
          </a:p>
          <a:p>
            <a:pPr eaLnBrk="1" hangingPunct="1"/>
            <a:r>
              <a:rPr lang="en-US" altLang="ja-JP" dirty="0">
                <a:latin typeface="Arial" panose="020B0604020202020204" pitchFamily="34" charset="0"/>
              </a:rPr>
              <a:t>What do you notice about the measure?  How might this information support your planning for measurement opportunities in your class?</a:t>
            </a:r>
          </a:p>
          <a:p>
            <a:pPr eaLnBrk="1" hangingPunct="1"/>
            <a:endParaRPr lang="en-US" altLang="en-US" dirty="0">
              <a:latin typeface="Arial" panose="020B0604020202020204" pitchFamily="34" charset="0"/>
            </a:endParaRPr>
          </a:p>
          <a:p>
            <a:pPr eaLnBrk="1" hangingPunct="1"/>
            <a:r>
              <a:rPr lang="en-US" altLang="en-US" i="1" dirty="0">
                <a:latin typeface="Arial" panose="020B0604020202020204" pitchFamily="34" charset="0"/>
              </a:rPr>
              <a:t>Provide 5–10 minutes to discuss.</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2694567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a:ln/>
        </p:spPr>
      </p:sp>
      <p:sp>
        <p:nvSpPr>
          <p:cNvPr id="1064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rPr>
              <a:t>Activity 6: Minute to Win It: Measurement </a:t>
            </a:r>
            <a:r>
              <a:rPr lang="en-US" altLang="en-US" sz="1000" b="1" dirty="0">
                <a:latin typeface="Arial" panose="020B0604020202020204" pitchFamily="34" charset="0"/>
              </a:rPr>
              <a:t> </a:t>
            </a:r>
          </a:p>
          <a:p>
            <a:pPr>
              <a:spcBef>
                <a:spcPts val="0"/>
              </a:spcBef>
            </a:pPr>
            <a:endParaRPr lang="en-US" altLang="en-US" sz="1000" b="1" dirty="0">
              <a:latin typeface="Arial" panose="020B0604020202020204" pitchFamily="34" charset="0"/>
            </a:endParaRPr>
          </a:p>
          <a:p>
            <a:pPr>
              <a:spcBef>
                <a:spcPts val="0"/>
              </a:spcBef>
            </a:pPr>
            <a:r>
              <a:rPr lang="en-US" altLang="en-US" b="1" dirty="0">
                <a:latin typeface="Arial" panose="020B0604020202020204" pitchFamily="34" charset="0"/>
              </a:rPr>
              <a:t>Presenter Notes: </a:t>
            </a:r>
          </a:p>
          <a:p>
            <a:pPr lvl="0">
              <a:spcBef>
                <a:spcPts val="0"/>
              </a:spcBef>
            </a:pPr>
            <a:r>
              <a:rPr lang="en-US" dirty="0"/>
              <a:t>Please find the table tents on your tables and watch me demonstrate how to measure the table tent with a non-standard measurement using a thumb. (Tent will be approximately 13 thumbs long.)</a:t>
            </a:r>
          </a:p>
          <a:p>
            <a:pPr lvl="0">
              <a:spcBef>
                <a:spcPts val="0"/>
              </a:spcBef>
            </a:pPr>
            <a:endParaRPr lang="en-US" dirty="0"/>
          </a:p>
          <a:p>
            <a:pPr lvl="0">
              <a:spcBef>
                <a:spcPts val="0"/>
              </a:spcBef>
            </a:pPr>
            <a:r>
              <a:rPr lang="en-US" dirty="0"/>
              <a:t>We are going to play Minute to Win It: Measurement. All table groups will have one minute to measure the table tent in as many ways as possible, utilizing any form of measurement you can find. Each time you measure use only one unit of non-standard measurement.</a:t>
            </a:r>
            <a:r>
              <a:rPr lang="en-US" baseline="0" dirty="0"/>
              <a:t> For example, use only paper-clips to measure. Next, use only erasers to measure, etc.</a:t>
            </a:r>
            <a:endParaRPr lang="en-US" dirty="0"/>
          </a:p>
          <a:p>
            <a:pPr lvl="0">
              <a:spcBef>
                <a:spcPts val="0"/>
              </a:spcBef>
            </a:pPr>
            <a:endParaRPr lang="en-US" dirty="0"/>
          </a:p>
          <a:p>
            <a:pPr lvl="0">
              <a:spcBef>
                <a:spcPts val="0"/>
              </a:spcBef>
            </a:pPr>
            <a:r>
              <a:rPr lang="en-US" b="1" dirty="0"/>
              <a:t>Extra Notes:</a:t>
            </a:r>
            <a:endParaRPr lang="en-US" dirty="0"/>
          </a:p>
          <a:p>
            <a:pPr marL="171450" indent="-171450">
              <a:spcBef>
                <a:spcPts val="0"/>
              </a:spcBef>
              <a:buFont typeface="Arial" panose="020B0604020202020204" pitchFamily="34" charset="0"/>
              <a:buChar char="•"/>
            </a:pPr>
            <a:r>
              <a:rPr lang="en-US" dirty="0"/>
              <a:t>At the end of one minute, groups will be asked for the list of they used. Record measurements as a group for reference.</a:t>
            </a:r>
          </a:p>
          <a:p>
            <a:pPr marL="171450" lvl="0" indent="-171450">
              <a:spcBef>
                <a:spcPts val="0"/>
              </a:spcBef>
              <a:buFont typeface="Arial" panose="020B0604020202020204" pitchFamily="34" charset="0"/>
              <a:buChar char="•"/>
            </a:pPr>
            <a:r>
              <a:rPr lang="en-US" dirty="0"/>
              <a:t>When all participants are ready, start the timer.</a:t>
            </a:r>
          </a:p>
          <a:p>
            <a:pPr marL="171450" lvl="0" indent="-171450">
              <a:spcBef>
                <a:spcPts val="0"/>
              </a:spcBef>
              <a:buFont typeface="Arial" panose="020B0604020202020204" pitchFamily="34" charset="0"/>
              <a:buChar char="•"/>
            </a:pPr>
            <a:r>
              <a:rPr lang="en-US" dirty="0"/>
              <a:t>At the end of one minute, finish the activity by having table groups share out how they measured. Clap for the group with the most forms of measurement, and clap for the group with the most creative forms of measurement.  </a:t>
            </a:r>
          </a:p>
          <a:p>
            <a:pPr>
              <a:spcBef>
                <a:spcPts val="0"/>
              </a:spcBef>
            </a:pPr>
            <a:r>
              <a:rPr lang="en-US" dirty="0"/>
              <a:t> </a:t>
            </a:r>
            <a:endParaRPr lang="en-US" b="1" cap="all" dirty="0"/>
          </a:p>
          <a:p>
            <a:pPr>
              <a:spcBef>
                <a:spcPts val="0"/>
              </a:spcBef>
            </a:pPr>
            <a:r>
              <a:rPr lang="en-US" b="1" cap="all" dirty="0"/>
              <a:t>intent: </a:t>
            </a:r>
            <a:endParaRPr lang="en-US" dirty="0"/>
          </a:p>
          <a:p>
            <a:pPr>
              <a:spcBef>
                <a:spcPts val="0"/>
              </a:spcBef>
            </a:pPr>
            <a:r>
              <a:rPr lang="en-US" dirty="0"/>
              <a:t>Practice non-standard measurement and participate in active movement.</a:t>
            </a:r>
          </a:p>
          <a:p>
            <a:pPr>
              <a:spcBef>
                <a:spcPts val="0"/>
              </a:spcBef>
            </a:pPr>
            <a:r>
              <a:rPr lang="en-US" dirty="0"/>
              <a:t> </a:t>
            </a:r>
          </a:p>
          <a:p>
            <a:pPr>
              <a:spcBef>
                <a:spcPts val="0"/>
              </a:spcBef>
            </a:pPr>
            <a:r>
              <a:rPr lang="en-US" b="1" dirty="0"/>
              <a:t>OUTCOME: </a:t>
            </a:r>
            <a:endParaRPr lang="en-US" dirty="0"/>
          </a:p>
          <a:p>
            <a:pPr>
              <a:spcBef>
                <a:spcPts val="0"/>
              </a:spcBef>
            </a:pPr>
            <a:r>
              <a:rPr lang="en-US" dirty="0"/>
              <a:t>Participants will create a list of ways to measure a table tent with non-standard measurement and have a brain break.</a:t>
            </a:r>
          </a:p>
          <a:p>
            <a:pPr>
              <a:spcBef>
                <a:spcPts val="0"/>
              </a:spcBef>
            </a:pPr>
            <a:endParaRPr lang="en-US" b="1" cap="all" dirty="0"/>
          </a:p>
          <a:p>
            <a:pPr>
              <a:spcBef>
                <a:spcPts val="0"/>
              </a:spcBef>
            </a:pPr>
            <a:r>
              <a:rPr lang="en-US" b="1" cap="all" dirty="0"/>
              <a:t>Materials Required:</a:t>
            </a:r>
            <a:endParaRPr lang="en-US" dirty="0"/>
          </a:p>
          <a:p>
            <a:pPr marL="171450" lvl="0" indent="-171450">
              <a:spcBef>
                <a:spcPts val="0"/>
              </a:spcBef>
              <a:buFont typeface="Arial" panose="020B0604020202020204" pitchFamily="34" charset="0"/>
              <a:buChar char="•"/>
            </a:pPr>
            <a:r>
              <a:rPr lang="en-US" dirty="0"/>
              <a:t>Table tent</a:t>
            </a:r>
          </a:p>
          <a:p>
            <a:pPr marL="171450" lvl="0" indent="-171450">
              <a:spcBef>
                <a:spcPts val="0"/>
              </a:spcBef>
              <a:buFont typeface="Arial" panose="020B0604020202020204" pitchFamily="34" charset="0"/>
              <a:buChar char="•"/>
            </a:pPr>
            <a:r>
              <a:rPr lang="en-US" dirty="0"/>
              <a:t>Objects on the table to use for non-standard measurement (comparing, ordering, and measuring)   </a:t>
            </a:r>
          </a:p>
          <a:p>
            <a:pPr marL="171450" indent="-171450">
              <a:spcBef>
                <a:spcPts val="0"/>
              </a:spcBef>
              <a:buFont typeface="Arial" panose="020B0604020202020204" pitchFamily="34" charset="0"/>
              <a:buChar char="•"/>
            </a:pPr>
            <a:endParaRPr lang="en-US" b="1" cap="all" dirty="0"/>
          </a:p>
          <a:p>
            <a:pPr>
              <a:spcBef>
                <a:spcPts val="0"/>
              </a:spcBef>
            </a:pPr>
            <a:r>
              <a:rPr lang="en-US" b="1" cap="all" dirty="0"/>
              <a:t>Time:</a:t>
            </a:r>
            <a:r>
              <a:rPr lang="en-US" dirty="0"/>
              <a:t> 20-30 minutes</a:t>
            </a:r>
          </a:p>
          <a:p>
            <a:pPr>
              <a:spcBef>
                <a:spcPts val="0"/>
              </a:spcBef>
            </a:pPr>
            <a:endParaRPr lang="en-US" b="1" cap="all" dirty="0"/>
          </a:p>
          <a:p>
            <a:pPr>
              <a:spcBef>
                <a:spcPts val="0"/>
              </a:spcBef>
            </a:pPr>
            <a:r>
              <a:rPr lang="en-US" b="1" cap="all" dirty="0"/>
              <a:t>Process: </a:t>
            </a:r>
            <a:endParaRPr lang="en-US" dirty="0"/>
          </a:p>
          <a:p>
            <a:pPr marL="228600" lvl="0" indent="-228600">
              <a:spcBef>
                <a:spcPts val="0"/>
              </a:spcBef>
              <a:buFont typeface="+mj-lt"/>
              <a:buAutoNum type="arabicPeriod"/>
            </a:pPr>
            <a:r>
              <a:rPr lang="en-US" dirty="0"/>
              <a:t>Participants find the table tents on their tables.</a:t>
            </a:r>
          </a:p>
          <a:p>
            <a:pPr marL="228600" lvl="0" indent="-228600">
              <a:spcBef>
                <a:spcPts val="0"/>
              </a:spcBef>
              <a:buFont typeface="+mj-lt"/>
              <a:buAutoNum type="arabicPeriod"/>
            </a:pPr>
            <a:r>
              <a:rPr lang="en-US" dirty="0"/>
              <a:t>Trainer demonstrates how to measure the table tent with non-standard measurement using a thumb (about 13 thumbs long).</a:t>
            </a:r>
          </a:p>
          <a:p>
            <a:pPr marL="228600" lvl="0" indent="-228600">
              <a:spcBef>
                <a:spcPts val="0"/>
              </a:spcBef>
              <a:buFont typeface="+mj-lt"/>
              <a:buAutoNum type="arabicPeriod"/>
            </a:pPr>
            <a:r>
              <a:rPr lang="en-US" dirty="0"/>
              <a:t>Inform participants they will be playing Minute to Win It: Measurement. All table groups will have one minute to measure the table tent in as many ways as possible, utilizing any form of measurement they can find. At the end of one minute, groups will be asked for the list of they used. </a:t>
            </a:r>
          </a:p>
          <a:p>
            <a:pPr marL="228600" lvl="0" indent="-228600">
              <a:spcBef>
                <a:spcPts val="0"/>
              </a:spcBef>
              <a:buFont typeface="+mj-lt"/>
              <a:buAutoNum type="arabicPeriod"/>
            </a:pPr>
            <a:r>
              <a:rPr lang="en-US" dirty="0"/>
              <a:t>Remind participants to record measurements as a group for reference.</a:t>
            </a:r>
          </a:p>
          <a:p>
            <a:pPr marL="228600" lvl="0" indent="-228600">
              <a:spcBef>
                <a:spcPts val="0"/>
              </a:spcBef>
              <a:buFont typeface="+mj-lt"/>
              <a:buAutoNum type="arabicPeriod"/>
            </a:pPr>
            <a:r>
              <a:rPr lang="en-US" dirty="0"/>
              <a:t>When all participants are ready, start the timer.</a:t>
            </a:r>
          </a:p>
          <a:p>
            <a:pPr marL="228600" lvl="0" indent="-228600">
              <a:spcBef>
                <a:spcPts val="0"/>
              </a:spcBef>
              <a:buFont typeface="+mj-lt"/>
              <a:buAutoNum type="arabicPeriod"/>
            </a:pPr>
            <a:r>
              <a:rPr lang="en-US" dirty="0"/>
              <a:t>At the end of one minute, finish the activity by having table groups share out how they measured. Clap for the group with the most forms of measurement, and clap for the group with the most creative forms of measurement.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spcBef>
                <a:spcPts val="0"/>
              </a:spcBef>
            </a:pPr>
            <a:r>
              <a:rPr lang="en-US" dirty="0"/>
              <a:t> </a:t>
            </a:r>
          </a:p>
          <a:p>
            <a:pPr>
              <a:lnSpc>
                <a:spcPct val="80000"/>
              </a:lnSpc>
              <a:spcBef>
                <a:spcPts val="0"/>
              </a:spcBef>
            </a:pPr>
            <a:endParaRPr lang="en-US" altLang="en-US" sz="1000" dirty="0">
              <a:latin typeface="Arial" panose="020B0604020202020204" pitchFamily="34" charset="0"/>
            </a:endParaRPr>
          </a:p>
        </p:txBody>
      </p:sp>
      <p:sp>
        <p:nvSpPr>
          <p:cNvPr id="1064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88765894-2EF8-4426-9004-2F6C21E671A4}" type="slidenum">
              <a:rPr lang="en-US" altLang="en-US" sz="1200"/>
              <a:pPr eaLnBrk="1" hangingPunct="1"/>
              <a:t>43</a:t>
            </a:fld>
            <a:endParaRPr lang="en-US" altLang="en-US" sz="1200" dirty="0"/>
          </a:p>
        </p:txBody>
      </p:sp>
    </p:spTree>
    <p:extLst>
      <p:ext uri="{BB962C8B-B14F-4D97-AF65-F5344CB8AC3E}">
        <p14:creationId xmlns:p14="http://schemas.microsoft.com/office/powerpoint/2010/main" val="7295326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a:ln/>
        </p:spPr>
      </p:sp>
      <p:sp>
        <p:nvSpPr>
          <p:cNvPr id="1085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latin typeface="Arial" panose="020B0604020202020204" pitchFamily="34" charset="0"/>
              </a:rPr>
              <a:t>Presenter Notes: </a:t>
            </a:r>
            <a:r>
              <a:rPr lang="en-US" altLang="en-US" dirty="0">
                <a:latin typeface="Arial" panose="020B0604020202020204" pitchFamily="34" charset="0"/>
              </a:rPr>
              <a:t>.</a:t>
            </a:r>
          </a:p>
          <a:p>
            <a:r>
              <a:rPr lang="en-US" altLang="en-US" dirty="0">
                <a:latin typeface="Arial" panose="020B0604020202020204" pitchFamily="34" charset="0"/>
              </a:rPr>
              <a:t>We just experienced an opportunity for non standard measurement. You measured the table tent with pencils, fingers, gum wrappers, anything you could find. Some of you may have used standard measurement as well. For example, some groups found measuring tapes or rulers to measure their table tent. </a:t>
            </a:r>
          </a:p>
          <a:p>
            <a:endParaRPr lang="en-US" altLang="en-US" dirty="0">
              <a:latin typeface="Arial" panose="020B0604020202020204" pitchFamily="34" charset="0"/>
            </a:endParaRPr>
          </a:p>
          <a:p>
            <a:r>
              <a:rPr lang="en-US" altLang="en-US" dirty="0">
                <a:latin typeface="Arial" panose="020B0604020202020204" pitchFamily="34" charset="0"/>
              </a:rPr>
              <a:t>“The traditional approach holds the view that children measure length with rulers only after a long experience with nonstandard units and manipulation of standard units. Recent research suggests that children as young as six years old are capable of and benefiting from using rulers” </a:t>
            </a:r>
            <a:r>
              <a:rPr lang="en-US" altLang="en-US" dirty="0">
                <a:latin typeface="Arial" panose="020B0604020202020204" pitchFamily="34" charset="0"/>
                <a:cs typeface="Arial" panose="020B0604020202020204" pitchFamily="34" charset="0"/>
              </a:rPr>
              <a:t>(PCF, Vol. 1, p. 273).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Children younger than 6 can be exposed to tools for standard measurement but are not expected to use them</a:t>
            </a:r>
          </a:p>
          <a:p>
            <a:endParaRPr lang="en-US" altLang="en-US" dirty="0">
              <a:latin typeface="Arial" panose="020B0604020202020204" pitchFamily="34" charset="0"/>
            </a:endParaRPr>
          </a:p>
        </p:txBody>
      </p:sp>
      <p:sp>
        <p:nvSpPr>
          <p:cNvPr id="1085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21B1FAB8-808E-494E-9D09-DE13932044A5}" type="slidenum">
              <a:rPr lang="en-US" altLang="en-US" sz="1200"/>
              <a:pPr eaLnBrk="1" hangingPunct="1"/>
              <a:t>44</a:t>
            </a:fld>
            <a:endParaRPr lang="en-US" altLang="en-US" sz="1200" dirty="0"/>
          </a:p>
        </p:txBody>
      </p:sp>
    </p:spTree>
    <p:extLst>
      <p:ext uri="{BB962C8B-B14F-4D97-AF65-F5344CB8AC3E}">
        <p14:creationId xmlns:p14="http://schemas.microsoft.com/office/powerpoint/2010/main" val="20788800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FD98B686-BC35-4213-A758-683DBADFC17A}" type="slidenum">
              <a:rPr lang="en-US" altLang="en-US" sz="1200"/>
              <a:pPr eaLnBrk="1" hangingPunct="1"/>
              <a:t>45</a:t>
            </a:fld>
            <a:endParaRPr lang="en-US" altLang="en-US" sz="1200" dirty="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689356" y="4410400"/>
            <a:ext cx="5504688" cy="4572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rPr>
              <a:t>Presenter Remarks: </a:t>
            </a:r>
          </a:p>
          <a:p>
            <a:pPr>
              <a:spcBef>
                <a:spcPts val="0"/>
              </a:spcBef>
            </a:pPr>
            <a:r>
              <a:rPr lang="en-US" altLang="en-US" dirty="0">
                <a:latin typeface="Arial" panose="020B0604020202020204" pitchFamily="34" charset="0"/>
              </a:rPr>
              <a:t>Three important Interactions and Strategies for supporting Non-Standard measurement are on the screen. The last activity we are going to do today is to bring these three ideas to life with a book. </a:t>
            </a:r>
          </a:p>
          <a:p>
            <a:pPr>
              <a:spcBef>
                <a:spcPts val="0"/>
              </a:spcBef>
            </a:pPr>
            <a:endParaRPr lang="en-US" altLang="en-US" dirty="0">
              <a:latin typeface="Arial" panose="020B0604020202020204" pitchFamily="34" charset="0"/>
            </a:endParaRPr>
          </a:p>
          <a:p>
            <a:pPr>
              <a:spcBef>
                <a:spcPts val="0"/>
              </a:spcBef>
            </a:pPr>
            <a:r>
              <a:rPr lang="en-US" altLang="en-US" dirty="0">
                <a:latin typeface="Arial" panose="020B0604020202020204" pitchFamily="34" charset="0"/>
              </a:rPr>
              <a:t>Today, and when you go back to plan in your classroom, it will be important to remember that “Children who are English learners may already know a concept but need the English words or measurement-related vocabulary to describe it” </a:t>
            </a:r>
            <a:r>
              <a:rPr lang="en-US" altLang="en-US" dirty="0">
                <a:latin typeface="Arial" panose="020B0604020202020204" pitchFamily="34" charset="0"/>
                <a:cs typeface="Arial" panose="020B0604020202020204" pitchFamily="34" charset="0"/>
              </a:rPr>
              <a:t>(PCF, Vol. 1, p. 277).  So be mindful about how you can include opportunities to describe this with gestures, or specific types of questions for children learning English as a second language.</a:t>
            </a:r>
            <a:endParaRPr lang="en-US" altLang="en-US" dirty="0">
              <a:latin typeface="Arial" panose="020B0604020202020204" pitchFamily="34" charset="0"/>
            </a:endParaRPr>
          </a:p>
          <a:p>
            <a:pPr eaLnBrk="1" hangingPunct="1">
              <a:lnSpc>
                <a:spcPct val="80000"/>
              </a:lnSpc>
              <a:spcBef>
                <a:spcPts val="0"/>
              </a:spcBef>
            </a:pPr>
            <a:endParaRPr lang="en-US" altLang="en-US" sz="900" b="1" dirty="0">
              <a:latin typeface="Arial" panose="020B0604020202020204" pitchFamily="34" charset="0"/>
            </a:endParaRPr>
          </a:p>
        </p:txBody>
      </p:sp>
    </p:spTree>
    <p:extLst>
      <p:ext uri="{BB962C8B-B14F-4D97-AF65-F5344CB8AC3E}">
        <p14:creationId xmlns:p14="http://schemas.microsoft.com/office/powerpoint/2010/main" val="31417210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a:ln/>
        </p:spPr>
      </p:sp>
      <p:sp>
        <p:nvSpPr>
          <p:cNvPr id="112642" name="Notes Placeholder 2"/>
          <p:cNvSpPr>
            <a:spLocks noGrp="1"/>
          </p:cNvSpPr>
          <p:nvPr>
            <p:ph type="body" idx="1"/>
          </p:nvPr>
        </p:nvSpPr>
        <p:spPr>
          <a:xfrm>
            <a:off x="688975" y="4416425"/>
            <a:ext cx="5571331" cy="41830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rPr>
              <a:t>Activity 7: Measurement Walk – Part 1: Non-Standard Measurement </a:t>
            </a:r>
            <a:endParaRPr lang="en-US" altLang="en-US" sz="1000" b="1" dirty="0">
              <a:latin typeface="Arial" panose="020B0604020202020204" pitchFamily="34" charset="0"/>
            </a:endParaRPr>
          </a:p>
          <a:p>
            <a:pPr>
              <a:spcBef>
                <a:spcPts val="0"/>
              </a:spcBef>
            </a:pPr>
            <a:endParaRPr lang="en-US" altLang="en-US" b="1" dirty="0">
              <a:latin typeface="Arial" panose="020B0604020202020204" pitchFamily="34" charset="0"/>
            </a:endParaRPr>
          </a:p>
          <a:p>
            <a:pPr>
              <a:spcBef>
                <a:spcPts val="0"/>
              </a:spcBef>
            </a:pPr>
            <a:r>
              <a:rPr lang="en-US" altLang="en-US" b="1" dirty="0">
                <a:latin typeface="Arial" panose="020B0604020202020204" pitchFamily="34" charset="0"/>
              </a:rPr>
              <a:t>Presenter Remarks: </a:t>
            </a:r>
          </a:p>
          <a:p>
            <a:pPr lvl="0">
              <a:spcBef>
                <a:spcPts val="0"/>
              </a:spcBef>
            </a:pPr>
            <a:r>
              <a:rPr lang="en-US" dirty="0"/>
              <a:t>First, please read through the measurement sections listed on the slide.   </a:t>
            </a:r>
          </a:p>
          <a:p>
            <a:pPr lvl="0">
              <a:spcBef>
                <a:spcPts val="0"/>
              </a:spcBef>
            </a:pPr>
            <a:endParaRPr lang="en-US" dirty="0"/>
          </a:p>
          <a:p>
            <a:pPr lvl="0">
              <a:spcBef>
                <a:spcPts val="0"/>
              </a:spcBef>
            </a:pPr>
            <a:r>
              <a:rPr lang="en-US" dirty="0"/>
              <a:t>What is the difference between mathematics foundations 1.1 and 1.3? How can we support children at each level?</a:t>
            </a:r>
          </a:p>
          <a:p>
            <a:pPr>
              <a:spcBef>
                <a:spcPts val="0"/>
              </a:spcBef>
            </a:pPr>
            <a:endParaRPr lang="en-US" altLang="en-US" b="1" dirty="0">
              <a:latin typeface="Arial" panose="020B0604020202020204" pitchFamily="34" charset="0"/>
            </a:endParaRPr>
          </a:p>
          <a:p>
            <a:pPr>
              <a:spcBef>
                <a:spcPts val="0"/>
              </a:spcBef>
            </a:pPr>
            <a:r>
              <a:rPr lang="en-US" b="1" cap="all" dirty="0"/>
              <a:t>intent: </a:t>
            </a:r>
            <a:endParaRPr lang="en-US" dirty="0"/>
          </a:p>
          <a:p>
            <a:pPr>
              <a:spcBef>
                <a:spcPts val="0"/>
              </a:spcBef>
            </a:pPr>
            <a:r>
              <a:rPr lang="en-US" dirty="0"/>
              <a:t>Explore information in the </a:t>
            </a:r>
            <a:r>
              <a:rPr lang="en-US" i="1" dirty="0"/>
              <a:t>California Preschool Learning Foundations</a:t>
            </a:r>
            <a:r>
              <a:rPr lang="en-US" dirty="0"/>
              <a:t> (PLF), </a:t>
            </a:r>
            <a:r>
              <a:rPr lang="en-US" i="1" dirty="0"/>
              <a:t>Volume 1</a:t>
            </a:r>
            <a:r>
              <a:rPr lang="en-US" dirty="0"/>
              <a:t> and the </a:t>
            </a:r>
            <a:r>
              <a:rPr lang="en-US" i="1" dirty="0"/>
              <a:t>California Preschool Curriculum Framework</a:t>
            </a:r>
            <a:r>
              <a:rPr lang="en-US" dirty="0"/>
              <a:t> (PCF),</a:t>
            </a:r>
            <a:r>
              <a:rPr lang="en-US" i="1" dirty="0"/>
              <a:t> Volume 1.</a:t>
            </a:r>
            <a:endParaRPr lang="en-US" dirty="0"/>
          </a:p>
          <a:p>
            <a:pPr>
              <a:spcBef>
                <a:spcPts val="0"/>
              </a:spcBef>
            </a:pPr>
            <a:r>
              <a:rPr lang="en-US" dirty="0"/>
              <a:t> </a:t>
            </a:r>
            <a:endParaRPr lang="en-US" sz="1800" dirty="0"/>
          </a:p>
          <a:p>
            <a:pPr>
              <a:spcBef>
                <a:spcPts val="0"/>
              </a:spcBef>
            </a:pPr>
            <a:r>
              <a:rPr lang="en-US" b="1" dirty="0"/>
              <a:t>OUTCOME: </a:t>
            </a:r>
            <a:endParaRPr lang="en-US" dirty="0"/>
          </a:p>
          <a:p>
            <a:pPr>
              <a:spcBef>
                <a:spcPts val="0"/>
              </a:spcBef>
            </a:pPr>
            <a:r>
              <a:rPr lang="en-US" dirty="0"/>
              <a:t>Participants differentiate instructional support approaches when introducing opportunities to measure objects. </a:t>
            </a:r>
            <a:endParaRPr lang="en-US" sz="1600" dirty="0"/>
          </a:p>
          <a:p>
            <a:pPr>
              <a:spcBef>
                <a:spcPts val="0"/>
              </a:spcBef>
            </a:pPr>
            <a:r>
              <a:rPr lang="en-US" dirty="0"/>
              <a:t> </a:t>
            </a:r>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PLF (Mathematics domain, Measurement strand, foundations 1.1 and 1.3)</a:t>
            </a:r>
            <a:endParaRPr lang="en-US" sz="1600" dirty="0"/>
          </a:p>
          <a:p>
            <a:pPr marL="171450" lvl="0" indent="-171450">
              <a:spcBef>
                <a:spcPts val="0"/>
              </a:spcBef>
              <a:buFont typeface="Arial" panose="020B0604020202020204" pitchFamily="34" charset="0"/>
              <a:buChar char="•"/>
            </a:pPr>
            <a:r>
              <a:rPr lang="en-US" dirty="0"/>
              <a:t>PLF (pp. 163-164 – Measurement)</a:t>
            </a:r>
            <a:endParaRPr lang="en-US" sz="1600" dirty="0"/>
          </a:p>
          <a:p>
            <a:pPr marL="171450" lvl="0" indent="-171450">
              <a:spcBef>
                <a:spcPts val="0"/>
              </a:spcBef>
              <a:buFont typeface="Arial" panose="020B0604020202020204" pitchFamily="34" charset="0"/>
              <a:buChar char="•"/>
            </a:pPr>
            <a:r>
              <a:rPr lang="en-US" dirty="0"/>
              <a:t>PCF (p. 273 – “Compare, Order, and Measure Objects”)</a:t>
            </a:r>
            <a:endParaRPr lang="en-US" sz="1600" dirty="0"/>
          </a:p>
          <a:p>
            <a:pPr marL="171450" lvl="0" indent="-171450">
              <a:spcBef>
                <a:spcPts val="0"/>
              </a:spcBef>
              <a:buFont typeface="Arial" panose="020B0604020202020204" pitchFamily="34" charset="0"/>
              <a:buChar char="•"/>
            </a:pPr>
            <a:r>
              <a:rPr lang="en-US" dirty="0"/>
              <a:t>Measurement Journal</a:t>
            </a:r>
            <a:endParaRPr lang="en-US" sz="1600" dirty="0"/>
          </a:p>
          <a:p>
            <a:pPr marL="171450" lvl="0" indent="-171450">
              <a:spcBef>
                <a:spcPts val="0"/>
              </a:spcBef>
              <a:buFont typeface="Arial" panose="020B0604020202020204" pitchFamily="34" charset="0"/>
              <a:buChar char="•"/>
            </a:pPr>
            <a:r>
              <a:rPr lang="en-US" dirty="0"/>
              <a:t>4-5 different measuring tools</a:t>
            </a:r>
            <a:endParaRPr lang="en-US" sz="1600" dirty="0"/>
          </a:p>
          <a:p>
            <a:pPr marL="171450" lvl="0" indent="-171450">
              <a:spcBef>
                <a:spcPts val="0"/>
              </a:spcBef>
              <a:buFont typeface="Arial" panose="020B0604020202020204" pitchFamily="34" charset="0"/>
              <a:buChar char="•"/>
            </a:pPr>
            <a:r>
              <a:rPr lang="en-US" dirty="0"/>
              <a:t>Pencil or marker                                                                                      </a:t>
            </a:r>
            <a:endParaRPr lang="en-US" sz="1600" dirty="0"/>
          </a:p>
          <a:p>
            <a:pPr>
              <a:spcBef>
                <a:spcPts val="0"/>
              </a:spcBef>
            </a:pPr>
            <a:r>
              <a:rPr lang="en-US" b="1" cap="all" dirty="0"/>
              <a:t> </a:t>
            </a:r>
            <a:endParaRPr lang="en-US" sz="1600" dirty="0"/>
          </a:p>
          <a:p>
            <a:pPr>
              <a:spcBef>
                <a:spcPts val="0"/>
              </a:spcBef>
            </a:pPr>
            <a:r>
              <a:rPr lang="en-US" b="1" cap="all" dirty="0"/>
              <a:t>Time:</a:t>
            </a:r>
            <a:r>
              <a:rPr lang="en-US" dirty="0"/>
              <a:t> 10 minutes</a:t>
            </a:r>
          </a:p>
          <a:p>
            <a:pPr>
              <a:spcBef>
                <a:spcPts val="0"/>
              </a:spcBef>
            </a:pPr>
            <a:endParaRPr lang="en-US" sz="1600" dirty="0"/>
          </a:p>
          <a:p>
            <a:pPr>
              <a:spcBef>
                <a:spcPts val="0"/>
              </a:spcBef>
            </a:pPr>
            <a:r>
              <a:rPr lang="en-US" b="1" cap="all" dirty="0"/>
              <a:t>Process: </a:t>
            </a:r>
            <a:endParaRPr lang="en-US" dirty="0"/>
          </a:p>
          <a:p>
            <a:pPr marL="228600" lvl="0" indent="-228600">
              <a:spcBef>
                <a:spcPts val="0"/>
              </a:spcBef>
              <a:buFont typeface="+mj-lt"/>
              <a:buAutoNum type="arabicPeriod"/>
            </a:pPr>
            <a:r>
              <a:rPr lang="en-US" dirty="0"/>
              <a:t>Individual activity: Participants read through the measurement sections listed above.   </a:t>
            </a:r>
          </a:p>
          <a:p>
            <a:pPr marL="228600" lvl="0" indent="-228600">
              <a:spcBef>
                <a:spcPts val="0"/>
              </a:spcBef>
              <a:buFont typeface="+mj-lt"/>
              <a:buAutoNum type="arabicPeriod"/>
            </a:pPr>
            <a:r>
              <a:rPr lang="en-US" dirty="0"/>
              <a:t>Large group discussion: What is the difference between mathematics foundations 1.1 and 1.3?</a:t>
            </a:r>
          </a:p>
          <a:p>
            <a:pPr marL="628650" lvl="1" indent="-171450">
              <a:spcBef>
                <a:spcPts val="0"/>
              </a:spcBef>
              <a:buFont typeface="Arial" panose="020B0604020202020204" pitchFamily="34" charset="0"/>
              <a:buChar char="•"/>
            </a:pPr>
            <a:r>
              <a:rPr lang="en-US" dirty="0"/>
              <a:t>How can we support children at each level?</a:t>
            </a:r>
          </a:p>
          <a:p>
            <a:pPr marL="228600" lvl="0" indent="-228600">
              <a:spcBef>
                <a:spcPts val="0"/>
              </a:spcBef>
              <a:buFont typeface="+mj-lt"/>
              <a:buAutoNum type="arabicPeriod"/>
            </a:pPr>
            <a:r>
              <a:rPr lang="en-US" dirty="0"/>
              <a:t>Participants will break into smaller groups to go on a measuring walk outside.</a:t>
            </a:r>
          </a:p>
          <a:p>
            <a:pPr marL="628650" lvl="1" indent="-171450">
              <a:spcBef>
                <a:spcPts val="0"/>
              </a:spcBef>
              <a:buFont typeface="Arial" panose="020B0604020202020204" pitchFamily="34" charset="0"/>
              <a:buChar char="•"/>
            </a:pPr>
            <a:r>
              <a:rPr lang="en-US" dirty="0"/>
              <a:t>Group sizes will depend on the number of participants.</a:t>
            </a:r>
          </a:p>
          <a:p>
            <a:pPr marL="228600" lvl="0" indent="-228600">
              <a:spcBef>
                <a:spcPts val="0"/>
              </a:spcBef>
              <a:buFont typeface="+mj-lt"/>
              <a:buAutoNum type="arabicPeriod"/>
            </a:pPr>
            <a:r>
              <a:rPr lang="en-US" dirty="0"/>
              <a:t>Each group will assign a recorder to take notes (using the journal) on how the group measured various items in the environment. </a:t>
            </a:r>
          </a:p>
          <a:p>
            <a:pPr marL="228600" lvl="0" indent="-228600">
              <a:spcBef>
                <a:spcPts val="0"/>
              </a:spcBef>
              <a:buFont typeface="+mj-lt"/>
              <a:buAutoNum type="arabicPeriod"/>
            </a:pPr>
            <a:r>
              <a:rPr lang="en-US" dirty="0"/>
              <a:t>Each group is to measure 4-5 objects using 4-5 different measuring tools. </a:t>
            </a:r>
          </a:p>
          <a:p>
            <a:pPr marL="228600" lvl="0" indent="-228600">
              <a:spcBef>
                <a:spcPts val="0"/>
              </a:spcBef>
              <a:buFont typeface="+mj-lt"/>
              <a:buAutoNum type="arabicPeriod"/>
            </a:pPr>
            <a:r>
              <a:rPr lang="en-US" dirty="0"/>
              <a:t>Report out as time permits.</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p:txBody>
      </p:sp>
      <p:sp>
        <p:nvSpPr>
          <p:cNvPr id="1126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347952CF-A3B6-42D5-BB74-A94AE3442D9A}" type="slidenum">
              <a:rPr lang="en-US" altLang="en-US" sz="1200"/>
              <a:pPr eaLnBrk="1" hangingPunct="1"/>
              <a:t>46</a:t>
            </a:fld>
            <a:endParaRPr lang="en-US" altLang="en-US" sz="1200" dirty="0"/>
          </a:p>
        </p:txBody>
      </p:sp>
    </p:spTree>
    <p:extLst>
      <p:ext uri="{BB962C8B-B14F-4D97-AF65-F5344CB8AC3E}">
        <p14:creationId xmlns:p14="http://schemas.microsoft.com/office/powerpoint/2010/main" val="29546458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a:ln/>
        </p:spPr>
      </p:sp>
      <p:sp>
        <p:nvSpPr>
          <p:cNvPr id="1146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rPr>
              <a:t>Activity 7: Measurement Walk – Part 2: Standard Measurement</a:t>
            </a:r>
          </a:p>
          <a:p>
            <a:pPr>
              <a:spcBef>
                <a:spcPts val="0"/>
              </a:spcBef>
            </a:pPr>
            <a:endParaRPr lang="en-US" altLang="en-US" b="1" dirty="0">
              <a:latin typeface="Arial" panose="020B0604020202020204" pitchFamily="34" charset="0"/>
            </a:endParaRPr>
          </a:p>
          <a:p>
            <a:pPr>
              <a:spcBef>
                <a:spcPts val="0"/>
              </a:spcBef>
            </a:pPr>
            <a:r>
              <a:rPr lang="en-US" altLang="en-US" b="1" dirty="0">
                <a:latin typeface="Arial" panose="020B0604020202020204" pitchFamily="34" charset="0"/>
              </a:rPr>
              <a:t>Presenter Remarks:</a:t>
            </a:r>
          </a:p>
          <a:p>
            <a:pPr lvl="0">
              <a:spcBef>
                <a:spcPts val="0"/>
              </a:spcBef>
            </a:pPr>
            <a:r>
              <a:rPr lang="en-US" dirty="0"/>
              <a:t>Read through the measurement sections listed on the slide. What is the difference between mathematics foundations 1.1 and 1.3? How can we support children at each level?</a:t>
            </a:r>
          </a:p>
          <a:p>
            <a:pPr>
              <a:spcBef>
                <a:spcPts val="0"/>
              </a:spcBef>
            </a:pPr>
            <a:endParaRPr lang="en-US" altLang="en-US" b="1" dirty="0"/>
          </a:p>
          <a:p>
            <a:pPr>
              <a:spcBef>
                <a:spcPts val="0"/>
              </a:spcBef>
            </a:pPr>
            <a:endParaRPr lang="en-US" altLang="en-US" b="1" dirty="0">
              <a:latin typeface="Arial" panose="020B0604020202020204" pitchFamily="34" charset="0"/>
            </a:endParaRPr>
          </a:p>
          <a:p>
            <a:pPr>
              <a:spcBef>
                <a:spcPts val="0"/>
              </a:spcBef>
            </a:pPr>
            <a:r>
              <a:rPr lang="en-US" b="1" cap="all" dirty="0"/>
              <a:t>intent: </a:t>
            </a:r>
            <a:endParaRPr lang="en-US" dirty="0"/>
          </a:p>
          <a:p>
            <a:pPr>
              <a:spcBef>
                <a:spcPts val="0"/>
              </a:spcBef>
            </a:pPr>
            <a:r>
              <a:rPr lang="en-US" dirty="0"/>
              <a:t>Explore the information in the </a:t>
            </a:r>
            <a:r>
              <a:rPr lang="en-US" i="1" dirty="0"/>
              <a:t>California Preschool Learning Foundations</a:t>
            </a:r>
            <a:r>
              <a:rPr lang="en-US" dirty="0"/>
              <a:t> (PLF), </a:t>
            </a:r>
            <a:r>
              <a:rPr lang="en-US" i="1" dirty="0"/>
              <a:t>Volume 1</a:t>
            </a:r>
            <a:r>
              <a:rPr lang="en-US" dirty="0"/>
              <a:t> and the </a:t>
            </a:r>
            <a:r>
              <a:rPr lang="en-US" i="1" dirty="0"/>
              <a:t>California Preschool Curriculum Framework</a:t>
            </a:r>
            <a:r>
              <a:rPr lang="en-US" dirty="0"/>
              <a:t> (PCF), </a:t>
            </a:r>
            <a:r>
              <a:rPr lang="en-US" i="1" dirty="0"/>
              <a:t>Volume 1.</a:t>
            </a:r>
            <a:endParaRPr lang="en-US" dirty="0"/>
          </a:p>
          <a:p>
            <a:pPr>
              <a:spcBef>
                <a:spcPts val="0"/>
              </a:spcBef>
            </a:pPr>
            <a:r>
              <a:rPr lang="en-US" i="1" dirty="0"/>
              <a:t> </a:t>
            </a:r>
            <a:endParaRPr lang="en-US" dirty="0"/>
          </a:p>
          <a:p>
            <a:pPr>
              <a:spcBef>
                <a:spcPts val="0"/>
              </a:spcBef>
            </a:pPr>
            <a:r>
              <a:rPr lang="en-US" b="1" dirty="0"/>
              <a:t>OUTCOME: </a:t>
            </a:r>
            <a:endParaRPr lang="en-US" dirty="0"/>
          </a:p>
          <a:p>
            <a:pPr>
              <a:spcBef>
                <a:spcPts val="0"/>
              </a:spcBef>
            </a:pPr>
            <a:r>
              <a:rPr lang="en-US" dirty="0"/>
              <a:t>Participants will differentiate instructional support approaches when introducing opportunities to measure objects. </a:t>
            </a:r>
          </a:p>
          <a:p>
            <a:pPr>
              <a:spcBef>
                <a:spcPts val="0"/>
              </a:spcBef>
            </a:pPr>
            <a:r>
              <a:rPr lang="en-US" dirty="0"/>
              <a:t> </a:t>
            </a:r>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PLF (Mathematics domain measurement foundations 1.1 and 1.3)</a:t>
            </a:r>
          </a:p>
          <a:p>
            <a:pPr marL="171450" lvl="0" indent="-171450">
              <a:spcBef>
                <a:spcPts val="0"/>
              </a:spcBef>
              <a:buFont typeface="Arial" panose="020B0604020202020204" pitchFamily="34" charset="0"/>
              <a:buChar char="•"/>
            </a:pPr>
            <a:r>
              <a:rPr lang="en-US" dirty="0"/>
              <a:t>PLF (pp. 163-164 – “Measurement”)</a:t>
            </a:r>
          </a:p>
          <a:p>
            <a:pPr marL="171450" lvl="0" indent="-171450">
              <a:spcBef>
                <a:spcPts val="0"/>
              </a:spcBef>
              <a:buFont typeface="Arial" panose="020B0604020202020204" pitchFamily="34" charset="0"/>
              <a:buChar char="•"/>
            </a:pPr>
            <a:r>
              <a:rPr lang="en-US" dirty="0"/>
              <a:t>PCF (p. 273 – “Compare, Order, and Measure Objects”) </a:t>
            </a:r>
          </a:p>
          <a:p>
            <a:pPr marL="171450" lvl="0" indent="-171450">
              <a:spcBef>
                <a:spcPts val="0"/>
              </a:spcBef>
              <a:buFont typeface="Arial" panose="020B0604020202020204" pitchFamily="34" charset="0"/>
              <a:buChar char="•"/>
            </a:pPr>
            <a:r>
              <a:rPr lang="en-US" dirty="0"/>
              <a:t>Measurement Journal</a:t>
            </a:r>
          </a:p>
          <a:p>
            <a:pPr marL="171450" lvl="0" indent="-171450">
              <a:spcBef>
                <a:spcPts val="0"/>
              </a:spcBef>
              <a:buFont typeface="Arial" panose="020B0604020202020204" pitchFamily="34" charset="0"/>
              <a:buChar char="•"/>
            </a:pPr>
            <a:r>
              <a:rPr lang="en-US" dirty="0"/>
              <a:t>Book - </a:t>
            </a:r>
            <a:r>
              <a:rPr lang="en-US" i="1" dirty="0"/>
              <a:t>Inch by Inch</a:t>
            </a:r>
            <a:r>
              <a:rPr lang="en-US" dirty="0"/>
              <a:t> by Leo Lionni</a:t>
            </a:r>
          </a:p>
          <a:p>
            <a:pPr marL="171450" lvl="0" indent="-171450">
              <a:spcBef>
                <a:spcPts val="0"/>
              </a:spcBef>
              <a:buFont typeface="Arial" panose="020B0604020202020204" pitchFamily="34" charset="0"/>
              <a:buChar char="•"/>
            </a:pPr>
            <a:r>
              <a:rPr lang="en-US" dirty="0"/>
              <a:t>Pencil or marker</a:t>
            </a:r>
          </a:p>
          <a:p>
            <a:pPr>
              <a:spcBef>
                <a:spcPts val="0"/>
              </a:spcBef>
            </a:pPr>
            <a:endParaRPr lang="en-US" b="1" cap="all" dirty="0"/>
          </a:p>
          <a:p>
            <a:pPr>
              <a:spcBef>
                <a:spcPts val="0"/>
              </a:spcBef>
            </a:pPr>
            <a:r>
              <a:rPr lang="en-US" b="1" cap="all" dirty="0"/>
              <a:t>Time:</a:t>
            </a:r>
            <a:r>
              <a:rPr lang="en-US" dirty="0"/>
              <a:t> 15 – 25 minutes </a:t>
            </a:r>
          </a:p>
          <a:p>
            <a:pPr>
              <a:spcBef>
                <a:spcPts val="0"/>
              </a:spcBef>
            </a:pPr>
            <a:endParaRPr lang="en-US" b="1" cap="all" dirty="0"/>
          </a:p>
          <a:p>
            <a:pPr>
              <a:spcBef>
                <a:spcPts val="0"/>
              </a:spcBef>
            </a:pPr>
            <a:r>
              <a:rPr lang="en-US" b="1" cap="all" dirty="0"/>
              <a:t>Process: </a:t>
            </a:r>
            <a:endParaRPr lang="en-US" dirty="0"/>
          </a:p>
          <a:p>
            <a:pPr marL="228600" lvl="0" indent="-228600">
              <a:spcBef>
                <a:spcPts val="0"/>
              </a:spcBef>
              <a:buFont typeface="+mj-lt"/>
              <a:buAutoNum type="arabicPeriod"/>
            </a:pPr>
            <a:r>
              <a:rPr lang="en-US" dirty="0"/>
              <a:t>Participants read through the measurement sections listed above.   </a:t>
            </a:r>
          </a:p>
          <a:p>
            <a:pPr marL="228600" lvl="0" indent="-228600">
              <a:spcBef>
                <a:spcPts val="0"/>
              </a:spcBef>
              <a:buFont typeface="+mj-lt"/>
              <a:buAutoNum type="arabicPeriod"/>
            </a:pPr>
            <a:r>
              <a:rPr lang="en-US" dirty="0"/>
              <a:t>Large group discussion:</a:t>
            </a:r>
          </a:p>
          <a:p>
            <a:pPr marL="228600" lvl="0" indent="-228600">
              <a:spcBef>
                <a:spcPts val="0"/>
              </a:spcBef>
              <a:buFont typeface="+mj-lt"/>
              <a:buAutoNum type="arabicPeriod"/>
            </a:pPr>
            <a:r>
              <a:rPr lang="en-US" dirty="0"/>
              <a:t>What is the difference between mathematics foundations 1.1 and 1.3?</a:t>
            </a:r>
          </a:p>
          <a:p>
            <a:pPr marL="628650" lvl="1" indent="-171450">
              <a:spcBef>
                <a:spcPts val="0"/>
              </a:spcBef>
              <a:buFont typeface="Arial" panose="020B0604020202020204" pitchFamily="34" charset="0"/>
              <a:buChar char="•"/>
            </a:pPr>
            <a:r>
              <a:rPr lang="en-US" dirty="0"/>
              <a:t>How can we support children at each level?</a:t>
            </a:r>
          </a:p>
          <a:p>
            <a:pPr marL="228600" lvl="0" indent="-228600">
              <a:spcBef>
                <a:spcPts val="0"/>
              </a:spcBef>
              <a:buFont typeface="+mj-lt"/>
              <a:buAutoNum type="arabicPeriod"/>
            </a:pPr>
            <a:r>
              <a:rPr lang="en-US" dirty="0"/>
              <a:t>Give each participant an inchworm ruler.  </a:t>
            </a:r>
          </a:p>
          <a:p>
            <a:pPr marL="228600" lvl="0" indent="-228600">
              <a:spcBef>
                <a:spcPts val="0"/>
              </a:spcBef>
              <a:buFont typeface="+mj-lt"/>
              <a:buAutoNum type="arabicPeriod"/>
            </a:pPr>
            <a:r>
              <a:rPr lang="en-US" dirty="0"/>
              <a:t>In table groups, participants measure 4-5 objects using the Inch Worm Ruler (a standard unit of measurement).</a:t>
            </a:r>
          </a:p>
          <a:p>
            <a:pPr marL="228600" lvl="0" indent="-228600">
              <a:spcBef>
                <a:spcPts val="0"/>
              </a:spcBef>
              <a:buFont typeface="+mj-lt"/>
              <a:buAutoNum type="arabicPeriod"/>
            </a:pPr>
            <a:r>
              <a:rPr lang="en-US" dirty="0"/>
              <a:t>Participants record findings in their journals and report out as time permits.</a:t>
            </a:r>
          </a:p>
          <a:p>
            <a:pPr>
              <a:spcBef>
                <a:spcPts val="0"/>
              </a:spcBef>
            </a:pPr>
            <a:r>
              <a:rPr lang="en-US" dirty="0"/>
              <a:t> </a:t>
            </a:r>
          </a:p>
          <a:p>
            <a:pPr>
              <a:spcBef>
                <a:spcPts val="0"/>
              </a:spcBef>
            </a:pPr>
            <a:r>
              <a:rPr lang="en-US" b="1" dirty="0"/>
              <a:t>OPTIONS:</a:t>
            </a:r>
            <a:endParaRPr lang="en-US" dirty="0"/>
          </a:p>
          <a:p>
            <a:pPr marL="171450" lvl="0" indent="-171450">
              <a:spcBef>
                <a:spcPts val="0"/>
              </a:spcBef>
              <a:buFont typeface="Arial" panose="020B0604020202020204" pitchFamily="34" charset="0"/>
              <a:buChar char="•"/>
            </a:pPr>
            <a:r>
              <a:rPr lang="en-US" dirty="0"/>
              <a:t>Jigsaw the reading assignment and have participants share out their section with table group.</a:t>
            </a:r>
          </a:p>
          <a:p>
            <a:pPr marL="171450" lvl="0" indent="-171450">
              <a:spcBef>
                <a:spcPts val="0"/>
              </a:spcBef>
              <a:buFont typeface="Arial" panose="020B0604020202020204" pitchFamily="34" charset="0"/>
              <a:buChar char="•"/>
            </a:pPr>
            <a:r>
              <a:rPr lang="en-US" dirty="0"/>
              <a:t>Have participants go outside or out of the room to find things to measure.</a:t>
            </a:r>
          </a:p>
          <a:p>
            <a:pPr>
              <a:spcBef>
                <a:spcPts val="0"/>
              </a:spcBef>
            </a:pPr>
            <a:r>
              <a:rPr lang="en-US" dirty="0"/>
              <a:t> </a:t>
            </a:r>
          </a:p>
          <a:p>
            <a:pPr>
              <a:spcBef>
                <a:spcPts val="0"/>
              </a:spcBef>
            </a:pPr>
            <a:endParaRPr lang="en-US" altLang="en-US" dirty="0">
              <a:latin typeface="Arial" panose="020B0604020202020204" pitchFamily="34" charset="0"/>
            </a:endParaRP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p:txBody>
      </p:sp>
      <p:sp>
        <p:nvSpPr>
          <p:cNvPr id="1146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999D101E-57E5-4F8F-8F63-3BB0ECA0D46B}" type="slidenum">
              <a:rPr lang="en-US" altLang="en-US" sz="1200"/>
              <a:pPr eaLnBrk="1" hangingPunct="1"/>
              <a:t>47</a:t>
            </a:fld>
            <a:endParaRPr lang="en-US" altLang="en-US" sz="1200" dirty="0"/>
          </a:p>
        </p:txBody>
      </p:sp>
    </p:spTree>
    <p:extLst>
      <p:ext uri="{BB962C8B-B14F-4D97-AF65-F5344CB8AC3E}">
        <p14:creationId xmlns:p14="http://schemas.microsoft.com/office/powerpoint/2010/main" val="14577770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10D43C3B-788F-4B43-AFC3-9B25157ED5EE}" type="slidenum">
              <a:rPr lang="en-US" altLang="en-US" sz="1200"/>
              <a:pPr eaLnBrk="1" hangingPunct="1"/>
              <a:t>48</a:t>
            </a:fld>
            <a:endParaRPr lang="en-US" altLang="en-US" sz="1200" dirty="0"/>
          </a:p>
        </p:txBody>
      </p:sp>
      <p:sp>
        <p:nvSpPr>
          <p:cNvPr id="118786" name="Rectangle 2"/>
          <p:cNvSpPr>
            <a:spLocks noGrp="1" noRot="1" noChangeAspect="1" noChangeArrowheads="1" noTextEdit="1"/>
          </p:cNvSpPr>
          <p:nvPr>
            <p:ph type="sldImg"/>
          </p:nvPr>
        </p:nvSpPr>
        <p:spPr>
          <a:xfrm>
            <a:off x="1119188" y="698500"/>
            <a:ext cx="4646612" cy="3484563"/>
          </a:xfrm>
          <a:ln/>
        </p:spPr>
      </p:sp>
      <p:sp>
        <p:nvSpPr>
          <p:cNvPr id="118787" name="Rectangle 3"/>
          <p:cNvSpPr>
            <a:spLocks noGrp="1" noChangeArrowheads="1"/>
          </p:cNvSpPr>
          <p:nvPr>
            <p:ph type="body" idx="1"/>
          </p:nvPr>
        </p:nvSpPr>
        <p:spPr>
          <a:xfrm>
            <a:off x="688975" y="4414838"/>
            <a:ext cx="5503863" cy="41830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rPr>
              <a:t>Activity 8: Literacy and Measurement Activity </a:t>
            </a:r>
          </a:p>
          <a:p>
            <a:pPr>
              <a:spcBef>
                <a:spcPts val="0"/>
              </a:spcBef>
            </a:pPr>
            <a:endParaRPr lang="en-US" altLang="en-US" b="1" dirty="0">
              <a:latin typeface="Arial" panose="020B0604020202020204" pitchFamily="34" charset="0"/>
            </a:endParaRPr>
          </a:p>
          <a:p>
            <a:pPr>
              <a:spcBef>
                <a:spcPts val="0"/>
              </a:spcBef>
            </a:pPr>
            <a:r>
              <a:rPr lang="en-US" altLang="en-US" b="1" dirty="0">
                <a:latin typeface="Arial" panose="020B0604020202020204" pitchFamily="34" charset="0"/>
              </a:rPr>
              <a:t>Presenter Remarks:</a:t>
            </a:r>
          </a:p>
          <a:p>
            <a:pPr>
              <a:spcBef>
                <a:spcPts val="0"/>
              </a:spcBef>
            </a:pPr>
            <a:r>
              <a:rPr lang="en-US" i="0" dirty="0"/>
              <a:t>Share the story </a:t>
            </a:r>
            <a:r>
              <a:rPr lang="en-US" i="1" dirty="0"/>
              <a:t>Inch by Inch </a:t>
            </a:r>
            <a:r>
              <a:rPr lang="en-US" i="0" dirty="0"/>
              <a:t>by Leo Lionni and the PowerPoint slide with the example, “Inch by Inch Web of Ideas for Integration.”</a:t>
            </a:r>
          </a:p>
          <a:p>
            <a:pPr>
              <a:spcBef>
                <a:spcPts val="0"/>
              </a:spcBef>
            </a:pPr>
            <a:endParaRPr lang="en-US" altLang="en-US" b="1" dirty="0">
              <a:latin typeface="Arial" panose="020B0604020202020204" pitchFamily="34" charset="0"/>
            </a:endParaRPr>
          </a:p>
          <a:p>
            <a:pPr>
              <a:spcBef>
                <a:spcPts val="0"/>
              </a:spcBef>
            </a:pPr>
            <a:r>
              <a:rPr lang="en-US" b="1" cap="all" dirty="0"/>
              <a:t>intent: </a:t>
            </a:r>
            <a:endParaRPr lang="en-US" dirty="0"/>
          </a:p>
          <a:p>
            <a:pPr>
              <a:spcBef>
                <a:spcPts val="0"/>
              </a:spcBef>
            </a:pPr>
            <a:r>
              <a:rPr lang="en-US" dirty="0"/>
              <a:t>Use a book to develop an expanded activity with a focus on math/ measurement and indicate how the activity could relate to each of the domains. </a:t>
            </a:r>
          </a:p>
          <a:p>
            <a:pPr>
              <a:spcBef>
                <a:spcPts val="0"/>
              </a:spcBef>
            </a:pPr>
            <a:r>
              <a:rPr lang="en-US" dirty="0"/>
              <a:t> </a:t>
            </a:r>
          </a:p>
          <a:p>
            <a:pPr>
              <a:spcBef>
                <a:spcPts val="0"/>
              </a:spcBef>
            </a:pPr>
            <a:r>
              <a:rPr lang="en-US" b="1" dirty="0"/>
              <a:t>OUTCOME: </a:t>
            </a:r>
          </a:p>
          <a:p>
            <a:pPr>
              <a:spcBef>
                <a:spcPts val="0"/>
              </a:spcBef>
            </a:pPr>
            <a:r>
              <a:rPr lang="en-US" dirty="0"/>
              <a:t>Participants see the connections between the domains and discover ways to integrate mathematical concepts into the different parts of the daily routine.</a:t>
            </a:r>
          </a:p>
          <a:p>
            <a:pPr>
              <a:spcBef>
                <a:spcPts val="0"/>
              </a:spcBef>
            </a:pPr>
            <a:r>
              <a:rPr lang="en-US" dirty="0"/>
              <a:t> </a:t>
            </a:r>
          </a:p>
          <a:p>
            <a:pPr>
              <a:spcBef>
                <a:spcPts val="0"/>
              </a:spcBef>
            </a:pPr>
            <a:r>
              <a:rPr lang="en-US" b="1" cap="all" dirty="0"/>
              <a:t>Materials Required: </a:t>
            </a:r>
            <a:endParaRPr lang="en-US" dirty="0"/>
          </a:p>
          <a:p>
            <a:pPr marL="171450" lvl="0" indent="-171450">
              <a:spcBef>
                <a:spcPts val="0"/>
              </a:spcBef>
              <a:buFont typeface="Arial" panose="020B0604020202020204" pitchFamily="34" charset="0"/>
              <a:buChar char="•"/>
            </a:pPr>
            <a:r>
              <a:rPr lang="en-US" dirty="0"/>
              <a:t>Each table group will be given a book</a:t>
            </a:r>
          </a:p>
          <a:p>
            <a:pPr marL="171450" lvl="0" indent="-171450">
              <a:spcBef>
                <a:spcPts val="0"/>
              </a:spcBef>
              <a:buFont typeface="Arial" panose="020B0604020202020204" pitchFamily="34" charset="0"/>
              <a:buChar char="•"/>
            </a:pPr>
            <a:r>
              <a:rPr lang="en-US" dirty="0"/>
              <a:t>Worksheet: Activity Development </a:t>
            </a:r>
          </a:p>
          <a:p>
            <a:pPr>
              <a:spcBef>
                <a:spcPts val="0"/>
              </a:spcBef>
            </a:pPr>
            <a:r>
              <a:rPr lang="en-US" dirty="0"/>
              <a:t>                                                                                             </a:t>
            </a:r>
          </a:p>
          <a:p>
            <a:pPr>
              <a:spcBef>
                <a:spcPts val="0"/>
              </a:spcBef>
            </a:pPr>
            <a:r>
              <a:rPr lang="en-US" b="1" cap="all" dirty="0"/>
              <a:t>Time:</a:t>
            </a:r>
            <a:r>
              <a:rPr lang="en-US" dirty="0"/>
              <a:t> 10 minutes</a:t>
            </a:r>
          </a:p>
          <a:p>
            <a:pPr>
              <a:spcBef>
                <a:spcPts val="0"/>
              </a:spcBef>
            </a:pPr>
            <a:endParaRPr lang="en-US" b="1" cap="all" dirty="0"/>
          </a:p>
          <a:p>
            <a:pPr>
              <a:spcBef>
                <a:spcPts val="0"/>
              </a:spcBef>
            </a:pPr>
            <a:r>
              <a:rPr lang="en-US" b="1" cap="all" dirty="0"/>
              <a:t>Process: </a:t>
            </a:r>
            <a:endParaRPr lang="en-US" dirty="0"/>
          </a:p>
          <a:p>
            <a:pPr marL="228600" lvl="0" indent="-228600">
              <a:spcBef>
                <a:spcPts val="0"/>
              </a:spcBef>
              <a:buFont typeface="+mj-lt"/>
              <a:buAutoNum type="arabicPeriod"/>
            </a:pPr>
            <a:r>
              <a:rPr lang="en-US" dirty="0"/>
              <a:t>Share the story </a:t>
            </a:r>
            <a:r>
              <a:rPr lang="en-US" i="1" dirty="0"/>
              <a:t>Inch by Inch </a:t>
            </a:r>
            <a:r>
              <a:rPr lang="en-US" dirty="0"/>
              <a:t>by Leo Lionni and the PowerPoint slide with the example, “</a:t>
            </a:r>
            <a:r>
              <a:rPr lang="en-US" i="1" dirty="0"/>
              <a:t>Inch by Inch</a:t>
            </a:r>
            <a:r>
              <a:rPr lang="en-US" dirty="0"/>
              <a:t> Web of Ideas for Integration.”</a:t>
            </a:r>
          </a:p>
          <a:p>
            <a:pPr marL="228600" lvl="0" indent="-228600">
              <a:spcBef>
                <a:spcPts val="0"/>
              </a:spcBef>
              <a:buFont typeface="+mj-lt"/>
              <a:buAutoNum type="arabicPeriod"/>
            </a:pPr>
            <a:r>
              <a:rPr lang="en-US" dirty="0"/>
              <a:t>Participants use the book they have been given to complete the worksheet.</a:t>
            </a:r>
          </a:p>
          <a:p>
            <a:pPr marL="228600" lvl="0" indent="-228600">
              <a:spcBef>
                <a:spcPts val="0"/>
              </a:spcBef>
              <a:buFont typeface="+mj-lt"/>
              <a:buAutoNum type="arabicPeriod"/>
            </a:pPr>
            <a:r>
              <a:rPr lang="en-US" dirty="0"/>
              <a:t>Participants share their web with a neighbor table.</a:t>
            </a:r>
          </a:p>
          <a:p>
            <a:pPr>
              <a:spcBef>
                <a:spcPts val="0"/>
              </a:spcBef>
            </a:pPr>
            <a:r>
              <a:rPr lang="en-US" dirty="0"/>
              <a:t> </a:t>
            </a:r>
          </a:p>
          <a:p>
            <a:pPr>
              <a:spcBef>
                <a:spcPts val="0"/>
              </a:spcBef>
            </a:pPr>
            <a:r>
              <a:rPr lang="en-US" b="1" dirty="0"/>
              <a:t>OPTIONS:</a:t>
            </a:r>
            <a:endParaRPr lang="en-US" dirty="0"/>
          </a:p>
          <a:p>
            <a:pPr marL="171450" lvl="0" indent="-171450">
              <a:spcBef>
                <a:spcPts val="0"/>
              </a:spcBef>
              <a:buFont typeface="Arial" panose="020B0604020202020204" pitchFamily="34" charset="0"/>
              <a:buChar char="•"/>
            </a:pPr>
            <a:r>
              <a:rPr lang="en-US" dirty="0"/>
              <a:t>Provide the activity format on chart paper instead of a worksheet.</a:t>
            </a:r>
          </a:p>
          <a:p>
            <a:pPr marL="171450" lvl="0" indent="-171450">
              <a:spcBef>
                <a:spcPts val="0"/>
              </a:spcBef>
              <a:buFont typeface="Arial" panose="020B0604020202020204" pitchFamily="34" charset="0"/>
              <a:buChar char="•"/>
            </a:pPr>
            <a:r>
              <a:rPr lang="en-US" dirty="0"/>
              <a:t>Instead of math, focus on a different book topic (social emotional, science, etc.).</a:t>
            </a:r>
          </a:p>
          <a:p>
            <a:pPr marL="171450" lvl="0" indent="-171450">
              <a:spcBef>
                <a:spcPts val="0"/>
              </a:spcBef>
              <a:buFont typeface="Arial" panose="020B0604020202020204" pitchFamily="34" charset="0"/>
              <a:buChar char="•"/>
            </a:pPr>
            <a:r>
              <a:rPr lang="en-US" dirty="0"/>
              <a:t>Create a web that looks like the PowerPoint slide.</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a:p>
            <a:pPr>
              <a:spcBef>
                <a:spcPts val="0"/>
              </a:spcBef>
            </a:pPr>
            <a:r>
              <a:rPr lang="en-US" altLang="en-US" dirty="0">
                <a:latin typeface="Arial" panose="020B0604020202020204" pitchFamily="34" charset="0"/>
              </a:rPr>
              <a:t> </a:t>
            </a:r>
          </a:p>
        </p:txBody>
      </p:sp>
    </p:spTree>
    <p:extLst>
      <p:ext uri="{BB962C8B-B14F-4D97-AF65-F5344CB8AC3E}">
        <p14:creationId xmlns:p14="http://schemas.microsoft.com/office/powerpoint/2010/main" val="19225683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23948FA0-A46E-434A-96D6-00965498C356}" type="slidenum">
              <a:rPr lang="en-US" altLang="en-US" sz="1200"/>
              <a:pPr eaLnBrk="1" hangingPunct="1"/>
              <a:t>49</a:t>
            </a:fld>
            <a:endParaRPr lang="en-US" altLang="en-US" sz="1200" dirty="0"/>
          </a:p>
        </p:txBody>
      </p:sp>
      <p:sp>
        <p:nvSpPr>
          <p:cNvPr id="120834" name="Rectangle 2"/>
          <p:cNvSpPr>
            <a:spLocks noGrp="1" noRot="1" noChangeAspect="1" noChangeArrowheads="1" noTextEdit="1"/>
          </p:cNvSpPr>
          <p:nvPr>
            <p:ph type="sldImg"/>
          </p:nvPr>
        </p:nvSpPr>
        <p:spPr>
          <a:xfrm>
            <a:off x="1119188" y="698500"/>
            <a:ext cx="4646612" cy="3484563"/>
          </a:xfrm>
          <a:ln/>
        </p:spPr>
      </p:sp>
      <p:sp>
        <p:nvSpPr>
          <p:cNvPr id="120835" name="Rectangle 3"/>
          <p:cNvSpPr>
            <a:spLocks noGrp="1" noChangeArrowheads="1"/>
          </p:cNvSpPr>
          <p:nvPr>
            <p:ph type="body" idx="1"/>
          </p:nvPr>
        </p:nvSpPr>
        <p:spPr>
          <a:xfrm>
            <a:off x="688975" y="4414838"/>
            <a:ext cx="5503863" cy="41830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latin typeface="Arial" panose="020B0604020202020204" pitchFamily="34" charset="0"/>
              </a:rPr>
              <a:t>Activity 8: Literacy and Measurement Activity, continued</a:t>
            </a:r>
          </a:p>
          <a:p>
            <a:endParaRPr lang="en-US" altLang="en-US" dirty="0">
              <a:latin typeface="Arial" panose="020B0604020202020204" pitchFamily="34" charset="0"/>
            </a:endParaRPr>
          </a:p>
          <a:p>
            <a:r>
              <a:rPr lang="en-US" altLang="en-US" b="1" dirty="0">
                <a:latin typeface="Arial" panose="020B0604020202020204" pitchFamily="34" charset="0"/>
              </a:rPr>
              <a:t>Presenter Remarks:</a:t>
            </a:r>
          </a:p>
          <a:p>
            <a:r>
              <a:rPr lang="en-US" sz="1200" kern="1200" dirty="0">
                <a:solidFill>
                  <a:schemeClr val="tx1"/>
                </a:solidFill>
                <a:effectLst/>
                <a:latin typeface="Arial" pitchFamily="-106" charset="0"/>
                <a:ea typeface="MS PGothic" panose="020B0600070205080204" pitchFamily="34" charset="-128"/>
                <a:cs typeface="ＭＳ Ｐゴシック" pitchFamily="32" charset="-128"/>
              </a:rPr>
              <a:t>Develop an expanded activity for your assigned book. Indicate how the activity would be developed with a focus on </a:t>
            </a:r>
            <a:r>
              <a:rPr lang="en-US" sz="1200" u="sng" kern="1200" dirty="0">
                <a:solidFill>
                  <a:schemeClr val="tx1"/>
                </a:solidFill>
                <a:effectLst/>
                <a:latin typeface="Arial" pitchFamily="-106" charset="0"/>
                <a:ea typeface="MS PGothic" panose="020B0600070205080204" pitchFamily="34" charset="-128"/>
                <a:cs typeface="ＭＳ Ｐゴシック" pitchFamily="32" charset="-128"/>
              </a:rPr>
              <a:t>math/measurement</a:t>
            </a:r>
            <a:r>
              <a:rPr lang="en-US" sz="1200" kern="1200" dirty="0">
                <a:solidFill>
                  <a:schemeClr val="tx1"/>
                </a:solidFill>
                <a:effectLst/>
                <a:latin typeface="Arial" pitchFamily="-106" charset="0"/>
                <a:ea typeface="MS PGothic" panose="020B0600070205080204" pitchFamily="34" charset="-128"/>
                <a:cs typeface="ＭＳ Ｐゴシック" pitchFamily="32" charset="-128"/>
              </a:rPr>
              <a:t>. Indicate how the activity would meet each of the domains listed (or others).</a:t>
            </a:r>
            <a:endParaRPr lang="en-US" altLang="en-US" b="1" dirty="0">
              <a:latin typeface="Arial" panose="020B0604020202020204" pitchFamily="34" charset="0"/>
            </a:endParaRPr>
          </a:p>
          <a:p>
            <a:r>
              <a:rPr lang="en-US" altLang="en-US" dirty="0">
                <a:latin typeface="Arial" panose="020B0604020202020204" pitchFamily="34" charset="0"/>
              </a:rPr>
              <a:t> </a:t>
            </a:r>
          </a:p>
          <a:p>
            <a:r>
              <a:rPr lang="en-US" altLang="en-US" dirty="0">
                <a:latin typeface="Arial" panose="020B0604020202020204" pitchFamily="34" charset="0"/>
              </a:rPr>
              <a:t> </a:t>
            </a:r>
          </a:p>
          <a:p>
            <a:r>
              <a:rPr lang="en-US" altLang="en-US" dirty="0">
                <a:latin typeface="Arial" panose="020B0604020202020204" pitchFamily="34" charset="0"/>
              </a:rPr>
              <a:t> </a:t>
            </a:r>
          </a:p>
          <a:p>
            <a:r>
              <a:rPr lang="en-US" altLang="en-US" dirty="0">
                <a:latin typeface="Arial" panose="020B0604020202020204" pitchFamily="34" charset="0"/>
              </a:rPr>
              <a:t> </a:t>
            </a:r>
          </a:p>
          <a:p>
            <a:r>
              <a:rPr lang="en-US" altLang="en-US" dirty="0">
                <a:latin typeface="Arial" panose="020B0604020202020204" pitchFamily="34" charset="0"/>
              </a:rPr>
              <a:t> </a:t>
            </a:r>
          </a:p>
          <a:p>
            <a:r>
              <a:rPr lang="en-US" altLang="en-US" dirty="0">
                <a:latin typeface="Arial" panose="020B0604020202020204" pitchFamily="34" charset="0"/>
              </a:rPr>
              <a:t> </a:t>
            </a:r>
          </a:p>
          <a:p>
            <a:r>
              <a:rPr lang="en-US" altLang="en-US" dirty="0">
                <a:latin typeface="Arial" panose="020B0604020202020204" pitchFamily="34" charset="0"/>
              </a:rPr>
              <a:t> </a:t>
            </a:r>
          </a:p>
          <a:p>
            <a:r>
              <a:rPr lang="en-US" altLang="en-US" dirty="0">
                <a:latin typeface="Arial" panose="020B0604020202020204" pitchFamily="34" charset="0"/>
              </a:rPr>
              <a:t> </a:t>
            </a:r>
          </a:p>
        </p:txBody>
      </p:sp>
    </p:spTree>
    <p:extLst>
      <p:ext uri="{BB962C8B-B14F-4D97-AF65-F5344CB8AC3E}">
        <p14:creationId xmlns:p14="http://schemas.microsoft.com/office/powerpoint/2010/main" val="706506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xfrm>
            <a:off x="688975" y="4449763"/>
            <a:ext cx="5505450" cy="4113212"/>
          </a:xfrm>
          <a:extLst/>
        </p:spPr>
        <p:txBody>
          <a:bodyPr>
            <a:normAutofit/>
          </a:bodyPr>
          <a:lstStyle/>
          <a:p>
            <a:pPr>
              <a:spcBef>
                <a:spcPts val="0"/>
              </a:spcBef>
              <a:defRPr/>
            </a:pPr>
            <a:r>
              <a:rPr lang="en-US" b="1" dirty="0">
                <a:latin typeface="Arial" charset="0"/>
                <a:ea typeface="MS PGothic" charset="0"/>
                <a:cs typeface="Arial" charset="0"/>
              </a:rPr>
              <a:t>Background Information: </a:t>
            </a:r>
          </a:p>
          <a:p>
            <a:pPr>
              <a:spcBef>
                <a:spcPts val="0"/>
              </a:spcBef>
              <a:defRPr/>
            </a:pPr>
            <a:r>
              <a:rPr lang="en-US" dirty="0">
                <a:latin typeface="Arial" charset="0"/>
                <a:ea typeface="MS PGothic" charset="0"/>
                <a:cs typeface="Arial" charset="0"/>
              </a:rPr>
              <a:t>CDE.CA.gov/ci/gs/em/kinderfaq.asp#program </a:t>
            </a:r>
          </a:p>
          <a:p>
            <a:pPr>
              <a:spcBef>
                <a:spcPts val="0"/>
              </a:spcBef>
              <a:defRPr/>
            </a:pPr>
            <a:endParaRPr lang="en-US" dirty="0">
              <a:latin typeface="Arial" charset="0"/>
              <a:ea typeface="MS PGothic" charset="0"/>
              <a:cs typeface="Arial" charset="0"/>
            </a:endParaRPr>
          </a:p>
          <a:p>
            <a:pPr>
              <a:spcBef>
                <a:spcPts val="0"/>
              </a:spcBef>
              <a:defRPr/>
            </a:pPr>
            <a:r>
              <a:rPr lang="en-US" b="1" dirty="0">
                <a:latin typeface="Arial" charset="0"/>
                <a:ea typeface="MS PGothic" charset="0"/>
                <a:cs typeface="Arial" charset="0"/>
              </a:rPr>
              <a:t>Presenter Remarks:</a:t>
            </a:r>
          </a:p>
          <a:p>
            <a:pPr>
              <a:spcBef>
                <a:spcPts val="0"/>
              </a:spcBef>
              <a:defRPr/>
            </a:pPr>
            <a:r>
              <a:rPr lang="en-US" dirty="0">
                <a:ea typeface="ＭＳ Ｐゴシック" pitchFamily="32" charset="-128"/>
              </a:rPr>
              <a:t>The state of California provides guidance on utilizing the Preschool Learning Foundations and the Preschool Curriculum Framework as planning and curriculum resources in the TK classroom.</a:t>
            </a:r>
          </a:p>
          <a:p>
            <a:pPr>
              <a:spcBef>
                <a:spcPts val="0"/>
              </a:spcBef>
              <a:defRPr/>
            </a:pPr>
            <a:endParaRPr lang="en-US" dirty="0">
              <a:ea typeface="ＭＳ Ｐゴシック" pitchFamily="32" charset="-128"/>
            </a:endParaRPr>
          </a:p>
          <a:p>
            <a:pPr>
              <a:spcBef>
                <a:spcPts val="0"/>
              </a:spcBef>
              <a:defRPr/>
            </a:pPr>
            <a:r>
              <a:rPr lang="en-US" dirty="0">
                <a:ea typeface="ＭＳ Ｐゴシック" pitchFamily="32" charset="-128"/>
              </a:rPr>
              <a:t>In addition, the following publications and resources </a:t>
            </a:r>
            <a:r>
              <a:rPr lang="en-US" dirty="0">
                <a:ea typeface="ＭＳ Ｐゴシック" pitchFamily="34" charset="-128"/>
              </a:rPr>
              <a:t>are available to support age and developmentally appropriate TK curriculum:</a:t>
            </a:r>
            <a:endParaRPr lang="en-US" dirty="0">
              <a:ea typeface="ＭＳ Ｐゴシック" pitchFamily="32" charset="-128"/>
            </a:endParaRPr>
          </a:p>
          <a:p>
            <a:pPr marL="173336" indent="-173336">
              <a:spcBef>
                <a:spcPts val="0"/>
              </a:spcBef>
              <a:buFont typeface="Arial" panose="020B0604020202020204" pitchFamily="34" charset="0"/>
              <a:buChar char="•"/>
              <a:defRPr/>
            </a:pPr>
            <a:r>
              <a:rPr lang="en-US" dirty="0">
                <a:ea typeface="ＭＳ Ｐゴシック" pitchFamily="32" charset="-128"/>
              </a:rPr>
              <a:t>TK Implementation Guide</a:t>
            </a:r>
          </a:p>
          <a:p>
            <a:pPr marL="173336" indent="-173336">
              <a:spcBef>
                <a:spcPts val="0"/>
              </a:spcBef>
              <a:buFont typeface="Arial" panose="020B0604020202020204" pitchFamily="34" charset="0"/>
              <a:buChar char="•"/>
              <a:defRPr/>
            </a:pPr>
            <a:r>
              <a:rPr lang="en-US" dirty="0">
                <a:ea typeface="ＭＳ Ｐゴシック" pitchFamily="32" charset="-128"/>
              </a:rPr>
              <a:t>Alignment Document</a:t>
            </a:r>
          </a:p>
          <a:p>
            <a:pPr marL="173336" indent="-173336">
              <a:spcBef>
                <a:spcPts val="0"/>
              </a:spcBef>
              <a:buFont typeface="Arial" panose="020B0604020202020204" pitchFamily="34" charset="0"/>
              <a:buChar char="•"/>
              <a:defRPr/>
            </a:pPr>
            <a:r>
              <a:rPr lang="en-US" dirty="0">
                <a:ea typeface="ＭＳ Ｐゴシック" pitchFamily="32" charset="-128"/>
              </a:rPr>
              <a:t>California Common Core State Standards</a:t>
            </a:r>
          </a:p>
          <a:p>
            <a:pPr marL="173336" indent="-173336">
              <a:spcBef>
                <a:spcPts val="0"/>
              </a:spcBef>
              <a:buFont typeface="Arial" panose="020B0604020202020204" pitchFamily="34" charset="0"/>
              <a:buChar char="•"/>
              <a:defRPr/>
            </a:pPr>
            <a:r>
              <a:rPr lang="en-US" dirty="0">
                <a:ea typeface="ＭＳ Ｐゴシック" pitchFamily="32" charset="-128"/>
              </a:rPr>
              <a:t>Math Framework</a:t>
            </a:r>
          </a:p>
          <a:p>
            <a:pPr marL="173336" indent="-173336">
              <a:spcBef>
                <a:spcPts val="0"/>
              </a:spcBef>
              <a:buFont typeface="Arial" panose="020B0604020202020204" pitchFamily="34" charset="0"/>
              <a:buChar char="•"/>
              <a:defRPr/>
            </a:pPr>
            <a:r>
              <a:rPr lang="en-US" dirty="0">
                <a:ea typeface="ＭＳ Ｐゴシック" pitchFamily="32" charset="-128"/>
              </a:rPr>
              <a:t>DRDP-K (2015)</a:t>
            </a:r>
          </a:p>
          <a:p>
            <a:pPr marL="183234" indent="-183234">
              <a:spcBef>
                <a:spcPts val="0"/>
              </a:spcBef>
              <a:buFont typeface="Arial"/>
              <a:buChar char="•"/>
              <a:defRPr/>
            </a:pPr>
            <a:endParaRPr lang="en-US" dirty="0">
              <a:ea typeface="ＭＳ Ｐゴシック" pitchFamily="32" charset="-128"/>
            </a:endParaRPr>
          </a:p>
          <a:p>
            <a:pPr>
              <a:spcBef>
                <a:spcPts val="0"/>
              </a:spcBef>
              <a:defRPr/>
            </a:pPr>
            <a:endParaRPr lang="en-US" dirty="0">
              <a:latin typeface="Arial" charset="0"/>
              <a:ea typeface="MS PGothic" charset="0"/>
              <a:cs typeface="Arial" charset="0"/>
            </a:endParaRPr>
          </a:p>
          <a:p>
            <a:pPr>
              <a:spcBef>
                <a:spcPts val="0"/>
              </a:spcBef>
              <a:defRPr/>
            </a:pPr>
            <a:endParaRPr lang="en-US" dirty="0">
              <a:latin typeface="Arial" charset="0"/>
              <a:ea typeface="MS PGothic" charset="0"/>
              <a:cs typeface="Arial" charset="0"/>
            </a:endParaRPr>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9129C276-2136-432A-9966-95013C7A7BC1}" type="slidenum">
              <a:rPr lang="en-US" altLang="en-US" sz="1200"/>
              <a:pPr eaLnBrk="1" hangingPunct="1"/>
              <a:t>5</a:t>
            </a:fld>
            <a:endParaRPr lang="en-US" altLang="en-US" sz="1200" dirty="0"/>
          </a:p>
        </p:txBody>
      </p:sp>
    </p:spTree>
    <p:extLst>
      <p:ext uri="{BB962C8B-B14F-4D97-AF65-F5344CB8AC3E}">
        <p14:creationId xmlns:p14="http://schemas.microsoft.com/office/powerpoint/2010/main" val="25054297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a:ln/>
        </p:spPr>
      </p:sp>
      <p:sp>
        <p:nvSpPr>
          <p:cNvPr id="1228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b="1" dirty="0">
                <a:latin typeface="Arial" panose="020B0604020202020204" pitchFamily="34" charset="0"/>
              </a:rPr>
              <a:t>Presenter Remarks:</a:t>
            </a:r>
          </a:p>
          <a:p>
            <a:pPr eaLnBrk="1" hangingPunct="1">
              <a:spcBef>
                <a:spcPct val="0"/>
              </a:spcBef>
            </a:pPr>
            <a:r>
              <a:rPr lang="en-US" altLang="en-US" dirty="0">
                <a:latin typeface="Arial" panose="020B0604020202020204" pitchFamily="34" charset="0"/>
              </a:rPr>
              <a:t>The overarching principle “</a:t>
            </a:r>
            <a:r>
              <a:rPr lang="en-US" altLang="ja-JP" dirty="0">
                <a:solidFill>
                  <a:srgbClr val="1F1F1B"/>
                </a:solidFill>
                <a:latin typeface="Arial" panose="020B0604020202020204" pitchFamily="34" charset="0"/>
                <a:cs typeface="Arial" panose="020B0604020202020204" pitchFamily="34" charset="0"/>
              </a:rPr>
              <a:t>Time for reflection and planning enhances teaching</a:t>
            </a:r>
            <a:r>
              <a:rPr lang="en-US" altLang="en-US" dirty="0">
                <a:solidFill>
                  <a:srgbClr val="1F1F1B"/>
                </a:solidFill>
                <a:latin typeface="Arial" panose="020B0604020202020204" pitchFamily="34" charset="0"/>
                <a:cs typeface="Arial" panose="020B0604020202020204" pitchFamily="34" charset="0"/>
              </a:rPr>
              <a:t>”</a:t>
            </a:r>
            <a:r>
              <a:rPr lang="en-US" altLang="ja-JP" dirty="0">
                <a:solidFill>
                  <a:srgbClr val="1F1F1B"/>
                </a:solidFill>
                <a:latin typeface="Arial" panose="020B0604020202020204" pitchFamily="34" charset="0"/>
                <a:cs typeface="Arial" panose="020B0604020202020204" pitchFamily="34" charset="0"/>
              </a:rPr>
              <a:t> (PCF, Vol. 1, p. 3).</a:t>
            </a:r>
          </a:p>
          <a:p>
            <a:pPr eaLnBrk="1" hangingPunct="1">
              <a:spcBef>
                <a:spcPct val="0"/>
              </a:spcBef>
            </a:pPr>
            <a:endParaRPr lang="en-US" altLang="en-US" dirty="0">
              <a:solidFill>
                <a:srgbClr val="1F1F1B"/>
              </a:solidFill>
              <a:latin typeface="Arial" panose="020B0604020202020204" pitchFamily="34" charset="0"/>
              <a:cs typeface="Arial" panose="020B0604020202020204" pitchFamily="34" charset="0"/>
            </a:endParaRPr>
          </a:p>
          <a:p>
            <a:pPr marL="171450" indent="-171450" eaLnBrk="1" hangingPunct="1">
              <a:spcBef>
                <a:spcPct val="0"/>
              </a:spcBef>
              <a:buFont typeface="Arial" panose="020B0604020202020204" pitchFamily="34" charset="0"/>
              <a:buChar char="•"/>
            </a:pPr>
            <a:r>
              <a:rPr lang="en-US" altLang="en-US" dirty="0">
                <a:solidFill>
                  <a:srgbClr val="1F1F1B"/>
                </a:solidFill>
                <a:latin typeface="Arial" panose="020B0604020202020204" pitchFamily="34" charset="0"/>
                <a:cs typeface="Arial" panose="020B0604020202020204" pitchFamily="34" charset="0"/>
              </a:rPr>
              <a:t>Take a moment and reflect. </a:t>
            </a:r>
          </a:p>
          <a:p>
            <a:pPr marL="171450" indent="-171450" eaLnBrk="1" hangingPunct="1">
              <a:spcBef>
                <a:spcPct val="0"/>
              </a:spcBef>
              <a:buFont typeface="Arial" panose="020B0604020202020204" pitchFamily="34" charset="0"/>
              <a:buChar char="•"/>
            </a:pPr>
            <a:r>
              <a:rPr lang="en-US" altLang="en-US" dirty="0">
                <a:solidFill>
                  <a:srgbClr val="1F1F1B"/>
                </a:solidFill>
                <a:latin typeface="Arial" panose="020B0604020202020204" pitchFamily="34" charset="0"/>
                <a:cs typeface="Arial" panose="020B0604020202020204" pitchFamily="34" charset="0"/>
              </a:rPr>
              <a:t>What is one “aha” moment that you will take away today?</a:t>
            </a:r>
          </a:p>
          <a:p>
            <a:pPr marL="171450" indent="-171450" eaLnBrk="1" hangingPunct="1">
              <a:spcBef>
                <a:spcPct val="0"/>
              </a:spcBef>
              <a:buFont typeface="Arial" panose="020B0604020202020204" pitchFamily="34" charset="0"/>
              <a:buChar char="•"/>
            </a:pPr>
            <a:r>
              <a:rPr lang="en-US" altLang="en-US" dirty="0">
                <a:solidFill>
                  <a:srgbClr val="1F1F1B"/>
                </a:solidFill>
                <a:latin typeface="Arial" panose="020B0604020202020204" pitchFamily="34" charset="0"/>
                <a:cs typeface="Arial" panose="020B0604020202020204" pitchFamily="34" charset="0"/>
              </a:rPr>
              <a:t>Share with your table mates.</a:t>
            </a:r>
            <a:endParaRPr lang="en-US" altLang="en-US" dirty="0">
              <a:latin typeface="Arial" panose="020B0604020202020204" pitchFamily="34" charset="0"/>
            </a:endParaRPr>
          </a:p>
        </p:txBody>
      </p:sp>
      <p:sp>
        <p:nvSpPr>
          <p:cNvPr id="1228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D19D764C-8C16-4436-8386-5E2854DB82EA}" type="slidenum">
              <a:rPr lang="en-US" altLang="en-US" sz="1200"/>
              <a:pPr eaLnBrk="1" hangingPunct="1"/>
              <a:t>50</a:t>
            </a:fld>
            <a:endParaRPr lang="en-US" altLang="en-US" sz="1200" dirty="0"/>
          </a:p>
        </p:txBody>
      </p:sp>
    </p:spTree>
    <p:extLst>
      <p:ext uri="{BB962C8B-B14F-4D97-AF65-F5344CB8AC3E}">
        <p14:creationId xmlns:p14="http://schemas.microsoft.com/office/powerpoint/2010/main" val="5435960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noTextEdit="1"/>
          </p:cNvSpPr>
          <p:nvPr>
            <p:ph type="sldImg"/>
          </p:nvPr>
        </p:nvSpPr>
        <p:spPr>
          <a:ln/>
        </p:spPr>
      </p:sp>
      <p:sp>
        <p:nvSpPr>
          <p:cNvPr id="1249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249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619651D4-E026-442E-86B2-F57943CA5D66}" type="slidenum">
              <a:rPr lang="en-US" altLang="en-US" sz="1200"/>
              <a:pPr eaLnBrk="1" hangingPunct="1"/>
              <a:t>51</a:t>
            </a:fld>
            <a:endParaRPr lang="en-US" altLang="en-US" sz="1200" dirty="0"/>
          </a:p>
        </p:txBody>
      </p:sp>
    </p:spTree>
    <p:extLst>
      <p:ext uri="{BB962C8B-B14F-4D97-AF65-F5344CB8AC3E}">
        <p14:creationId xmlns:p14="http://schemas.microsoft.com/office/powerpoint/2010/main" val="34110977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a:ln/>
        </p:spPr>
      </p:sp>
      <p:sp>
        <p:nvSpPr>
          <p:cNvPr id="1269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latin typeface="Arial" panose="020B0604020202020204" pitchFamily="34" charset="0"/>
              </a:rPr>
              <a:t>Optional Make and Take</a:t>
            </a:r>
          </a:p>
          <a:p>
            <a:endParaRPr lang="en-US" altLang="en-US" b="1" dirty="0">
              <a:latin typeface="Arial" panose="020B0604020202020204" pitchFamily="34" charset="0"/>
            </a:endParaRPr>
          </a:p>
          <a:p>
            <a:r>
              <a:rPr lang="en-US" altLang="en-US" b="1" dirty="0">
                <a:latin typeface="Arial" panose="020B0604020202020204" pitchFamily="34" charset="0"/>
              </a:rPr>
              <a:t>Presenter Remarks:</a:t>
            </a:r>
          </a:p>
          <a:p>
            <a:r>
              <a:rPr lang="en-US" altLang="en-US" dirty="0">
                <a:latin typeface="Arial" panose="020B0604020202020204" pitchFamily="34" charset="0"/>
              </a:rPr>
              <a:t>Children love using familiar materials in a new way. This is an idea for using a hanger. Use the materials provided to create a balance with a hanger.</a:t>
            </a:r>
          </a:p>
        </p:txBody>
      </p:sp>
      <p:sp>
        <p:nvSpPr>
          <p:cNvPr id="1269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63093DF0-6186-4791-8A95-6D3881E13F66}" type="slidenum">
              <a:rPr lang="en-US" altLang="en-US" sz="1200"/>
              <a:pPr eaLnBrk="1" hangingPunct="1"/>
              <a:t>52</a:t>
            </a:fld>
            <a:endParaRPr lang="en-US" altLang="en-US" sz="1200" dirty="0"/>
          </a:p>
        </p:txBody>
      </p:sp>
    </p:spTree>
    <p:extLst>
      <p:ext uri="{BB962C8B-B14F-4D97-AF65-F5344CB8AC3E}">
        <p14:creationId xmlns:p14="http://schemas.microsoft.com/office/powerpoint/2010/main" val="13888110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53</a:t>
            </a:fld>
            <a:endParaRPr lang="en-US" dirty="0"/>
          </a:p>
        </p:txBody>
      </p:sp>
    </p:spTree>
    <p:extLst>
      <p:ext uri="{BB962C8B-B14F-4D97-AF65-F5344CB8AC3E}">
        <p14:creationId xmlns:p14="http://schemas.microsoft.com/office/powerpoint/2010/main" val="4213787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txBox="1">
            <a:spLocks noGrp="1" noChangeArrowheads="1"/>
          </p:cNvSpPr>
          <p:nvPr/>
        </p:nvSpPr>
        <p:spPr bwMode="auto">
          <a:xfrm>
            <a:off x="3897313" y="8829675"/>
            <a:ext cx="2982912"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446" tIns="46223" rIns="92446" bIns="46223" anchor="b"/>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r" eaLnBrk="1" hangingPunct="1"/>
            <a:fld id="{E341FC24-4447-4319-8D2D-5EFFEEAF4ADE}" type="slidenum">
              <a:rPr lang="en-US" altLang="en-US" sz="1200">
                <a:cs typeface="Arial" panose="020B0604020202020204" pitchFamily="34" charset="0"/>
              </a:rPr>
              <a:pPr algn="r" eaLnBrk="1" hangingPunct="1"/>
              <a:t>6</a:t>
            </a:fld>
            <a:endParaRPr lang="en-US" altLang="en-US" sz="1200" dirty="0">
              <a:cs typeface="Arial" panose="020B0604020202020204" pitchFamily="34" charset="0"/>
            </a:endParaRPr>
          </a:p>
        </p:txBody>
      </p:sp>
      <p:sp>
        <p:nvSpPr>
          <p:cNvPr id="30722"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688975" y="4435475"/>
            <a:ext cx="5505450" cy="4183063"/>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defTabSz="914400" eaLnBrk="1" fontAlgn="auto" hangingPunct="1">
              <a:spcBef>
                <a:spcPts val="0"/>
              </a:spcBef>
              <a:spcAft>
                <a:spcPts val="0"/>
              </a:spcAft>
              <a:buFont typeface="Arial"/>
              <a:buNone/>
              <a:defRPr/>
            </a:pPr>
            <a:r>
              <a:rPr lang="en-US" b="1" dirty="0"/>
              <a:t>Presenter Remarks: </a:t>
            </a:r>
            <a:endParaRPr lang="en-US" altLang="en-US" b="1" dirty="0">
              <a:latin typeface="Arial" charset="0"/>
              <a:ea typeface="Arial" charset="0"/>
              <a:cs typeface="Arial" charset="0"/>
            </a:endParaRPr>
          </a:p>
          <a:p>
            <a:pPr marL="0" marR="0" indent="0" algn="l" defTabSz="914400" rtl="0" eaLnBrk="1" fontAlgn="auto" latinLnBrk="0" hangingPunct="1">
              <a:spcBef>
                <a:spcPts val="0"/>
              </a:spcBef>
              <a:spcAft>
                <a:spcPts val="0"/>
              </a:spcAft>
              <a:buClrTx/>
              <a:buSzTx/>
              <a:buFont typeface="Arial"/>
              <a:buNone/>
              <a:tabLst/>
              <a:defRPr/>
            </a:pPr>
            <a:r>
              <a:rPr lang="en-US" altLang="en-US" dirty="0">
                <a:latin typeface="Arial" charset="0"/>
                <a:ea typeface="Arial" charset="0"/>
                <a:cs typeface="Arial" charset="0"/>
              </a:rPr>
              <a:t>The purpose of the Preschool</a:t>
            </a:r>
            <a:r>
              <a:rPr lang="en-US" altLang="en-US" baseline="0" dirty="0">
                <a:latin typeface="Arial" charset="0"/>
                <a:ea typeface="Arial" charset="0"/>
                <a:cs typeface="Arial" charset="0"/>
              </a:rPr>
              <a:t> Learning Foundations </a:t>
            </a:r>
            <a:r>
              <a:rPr lang="en-US" altLang="en-US" dirty="0">
                <a:latin typeface="Arial" charset="0"/>
                <a:ea typeface="Arial" charset="0"/>
                <a:cs typeface="Arial" charset="0"/>
              </a:rPr>
              <a:t>is to promote a common understanding of preschool children’</a:t>
            </a:r>
            <a:r>
              <a:rPr lang="en-US" altLang="ja-JP" dirty="0">
                <a:latin typeface="Arial" charset="0"/>
                <a:ea typeface="Arial" charset="0"/>
                <a:cs typeface="Arial" charset="0"/>
              </a:rPr>
              <a:t>s learning and to guide instructional practice</a:t>
            </a:r>
            <a:r>
              <a:rPr lang="en-US" altLang="ja-JP" baseline="0" dirty="0">
                <a:latin typeface="Arial" charset="0"/>
                <a:ea typeface="Arial" charset="0"/>
                <a:cs typeface="Arial" charset="0"/>
              </a:rPr>
              <a:t>; they describe the knowledge and </a:t>
            </a:r>
            <a:r>
              <a:rPr lang="en-US" altLang="en-US" dirty="0">
                <a:latin typeface="Arial" charset="0"/>
                <a:ea typeface="Arial" charset="0"/>
                <a:cs typeface="Arial" charset="0"/>
              </a:rPr>
              <a:t>skills that young children typically develop when provided with developmentally, culturally, and linguistically appropriate learning experiences.</a:t>
            </a:r>
          </a:p>
          <a:p>
            <a:pPr marL="0" marR="0" indent="0" algn="l" defTabSz="914400" rtl="0" eaLnBrk="1" fontAlgn="auto" latinLnBrk="0" hangingPunct="1">
              <a:spcBef>
                <a:spcPts val="0"/>
              </a:spcBef>
              <a:spcAft>
                <a:spcPts val="0"/>
              </a:spcAft>
              <a:buClrTx/>
              <a:buSzTx/>
              <a:buFont typeface="Arial"/>
              <a:buNone/>
              <a:tabLst/>
              <a:defRPr/>
            </a:pPr>
            <a:endParaRPr lang="en-US" altLang="ja-JP" i="0" baseline="0" dirty="0">
              <a:latin typeface="Arial" charset="0"/>
              <a:ea typeface="ＭＳ Ｐゴシック" panose="020B0600070205080204" pitchFamily="34" charset="-128"/>
              <a:cs typeface="Arial" charset="0"/>
            </a:endParaRPr>
          </a:p>
          <a:p>
            <a:pPr marL="0" marR="0" indent="0" algn="l" defTabSz="914400" rtl="0" eaLnBrk="1" fontAlgn="auto" latinLnBrk="0" hangingPunct="1">
              <a:spcBef>
                <a:spcPts val="0"/>
              </a:spcBef>
              <a:spcAft>
                <a:spcPts val="0"/>
              </a:spcAft>
              <a:buClrTx/>
              <a:buSzTx/>
              <a:buFont typeface="Arial"/>
              <a:buNone/>
              <a:tabLst/>
              <a:defRPr/>
            </a:pPr>
            <a:r>
              <a:rPr lang="en-US" altLang="ja-JP" i="0" baseline="0" dirty="0">
                <a:latin typeface="Arial" charset="0"/>
                <a:ea typeface="ＭＳ Ｐゴシック" panose="020B0600070205080204" pitchFamily="34" charset="-128"/>
                <a:cs typeface="Arial" charset="0"/>
              </a:rPr>
              <a:t>T</a:t>
            </a:r>
            <a:r>
              <a:rPr lang="en-US" altLang="ja-JP" i="0" dirty="0">
                <a:ea typeface="ＭＳ Ｐゴシック" panose="020B0600070205080204" pitchFamily="34" charset="-128"/>
              </a:rPr>
              <a:t>he Preschool Curriculum</a:t>
            </a:r>
            <a:r>
              <a:rPr lang="en-US" altLang="ja-JP" i="0" baseline="0" dirty="0">
                <a:ea typeface="ＭＳ Ｐゴシック" panose="020B0600070205080204" pitchFamily="34" charset="-128"/>
              </a:rPr>
              <a:t> Framework</a:t>
            </a:r>
            <a:r>
              <a:rPr lang="en-US" altLang="ja-JP" i="1" dirty="0">
                <a:ea typeface="ＭＳ Ｐゴシック" panose="020B0600070205080204" pitchFamily="34" charset="-128"/>
              </a:rPr>
              <a:t> </a:t>
            </a:r>
            <a:r>
              <a:rPr lang="en-US" altLang="ja-JP" baseline="0" dirty="0">
                <a:latin typeface="Arial" charset="0"/>
                <a:ea typeface="Arial" charset="0"/>
                <a:cs typeface="Arial" charset="0"/>
              </a:rPr>
              <a:t>was created as a companion to the Preschool Learning Foundations. </a:t>
            </a:r>
            <a:r>
              <a:rPr lang="en-US" altLang="ja-JP" dirty="0">
                <a:ea typeface="ＭＳ Ｐゴシック" panose="020B0600070205080204" pitchFamily="34" charset="-128"/>
              </a:rPr>
              <a:t>The framework,</a:t>
            </a:r>
            <a:r>
              <a:rPr lang="en-US" altLang="ja-JP" baseline="0" dirty="0">
                <a:ea typeface="ＭＳ Ｐゴシック" panose="020B0600070205080204" pitchFamily="34" charset="-128"/>
              </a:rPr>
              <a:t> “…</a:t>
            </a:r>
            <a:r>
              <a:rPr lang="en-US" altLang="ja-JP" dirty="0">
                <a:ea typeface="ＭＳ Ｐゴシック" panose="020B0600070205080204" pitchFamily="34" charset="-128"/>
              </a:rPr>
              <a:t>presents strategies and information to enrich learning and development opportunities for all children” (PCF, Vol. 1, p. v). </a:t>
            </a:r>
          </a:p>
          <a:p>
            <a:pPr marL="0" marR="0" indent="0" algn="l" defTabSz="914400" rtl="0" eaLnBrk="1" fontAlgn="auto" latinLnBrk="0" hangingPunct="1">
              <a:spcBef>
                <a:spcPts val="0"/>
              </a:spcBef>
              <a:spcAft>
                <a:spcPts val="0"/>
              </a:spcAft>
              <a:buClrTx/>
              <a:buSzTx/>
              <a:buFont typeface="Arial"/>
              <a:buNone/>
              <a:tabLst/>
              <a:defRPr/>
            </a:pPr>
            <a:endParaRPr lang="en-US" altLang="en-US" dirty="0">
              <a:latin typeface="Arial" charset="0"/>
              <a:ea typeface="Arial" charset="0"/>
              <a:cs typeface="Arial" charset="0"/>
            </a:endParaRPr>
          </a:p>
          <a:p>
            <a:pPr marL="0" marR="0" indent="0" algn="l" defTabSz="914400" rtl="0" eaLnBrk="1" fontAlgn="auto" latinLnBrk="0" hangingPunct="1">
              <a:spcBef>
                <a:spcPts val="0"/>
              </a:spcBef>
              <a:spcAft>
                <a:spcPts val="0"/>
              </a:spcAft>
              <a:buClrTx/>
              <a:buSzTx/>
              <a:buFont typeface="Arial"/>
              <a:buNone/>
              <a:tabLst/>
              <a:defRPr/>
            </a:pPr>
            <a:r>
              <a:rPr lang="en-US" altLang="en-US" dirty="0">
                <a:latin typeface="Arial" charset="0"/>
                <a:ea typeface="Arial" charset="0"/>
                <a:cs typeface="Arial" charset="0"/>
              </a:rPr>
              <a:t>The foundations and framework</a:t>
            </a:r>
            <a:r>
              <a:rPr lang="en-US" altLang="en-US" baseline="0" dirty="0">
                <a:latin typeface="Arial" charset="0"/>
                <a:ea typeface="Arial" charset="0"/>
                <a:cs typeface="Arial" charset="0"/>
              </a:rPr>
              <a:t> are designed to work together.  While the foundations—known as standards in the K-12 arena—provide the background information to understand children’s developing knowledge and skills (the </a:t>
            </a:r>
            <a:r>
              <a:rPr lang="en-US" altLang="en-US" i="1" baseline="0" dirty="0">
                <a:latin typeface="Arial" charset="0"/>
                <a:ea typeface="Arial" charset="0"/>
                <a:cs typeface="Arial" charset="0"/>
              </a:rPr>
              <a:t>what</a:t>
            </a:r>
            <a:r>
              <a:rPr lang="en-US" altLang="en-US" baseline="0" dirty="0">
                <a:latin typeface="Arial" charset="0"/>
                <a:ea typeface="Arial" charset="0"/>
                <a:cs typeface="Arial" charset="0"/>
              </a:rPr>
              <a:t>), the curriculum framework offers guidance on how teachers and programs can support the learning and development that are described in the foundations (the </a:t>
            </a:r>
            <a:r>
              <a:rPr lang="en-US" altLang="en-US" i="1" baseline="0" dirty="0">
                <a:latin typeface="Arial" charset="0"/>
                <a:ea typeface="Arial" charset="0"/>
                <a:cs typeface="Arial" charset="0"/>
              </a:rPr>
              <a:t>how</a:t>
            </a:r>
            <a:r>
              <a:rPr lang="en-US" altLang="en-US" baseline="0" dirty="0">
                <a:latin typeface="Arial" charset="0"/>
                <a:ea typeface="Arial" charset="0"/>
                <a:cs typeface="Arial" charset="0"/>
              </a:rPr>
              <a:t>).</a:t>
            </a:r>
            <a:endParaRPr lang="en-US" altLang="en-US" dirty="0">
              <a:latin typeface="Arial" charset="0"/>
              <a:ea typeface="Arial" charset="0"/>
              <a:cs typeface="Arial" charset="0"/>
            </a:endParaRPr>
          </a:p>
          <a:p>
            <a:pPr defTabSz="914400" eaLnBrk="1" fontAlgn="auto" hangingPunct="1">
              <a:spcBef>
                <a:spcPts val="0"/>
              </a:spcBef>
              <a:spcAft>
                <a:spcPts val="0"/>
              </a:spcAft>
              <a:buFont typeface="Arial"/>
              <a:buNone/>
              <a:defRPr/>
            </a:pPr>
            <a:endParaRPr lang="en-US" b="1" dirty="0">
              <a:latin typeface="Arial" charset="0"/>
            </a:endParaRPr>
          </a:p>
          <a:p>
            <a:pPr>
              <a:spcBef>
                <a:spcPts val="0"/>
              </a:spcBef>
              <a:spcAft>
                <a:spcPts val="0"/>
              </a:spcAft>
              <a:buFont typeface="Arial"/>
              <a:buNone/>
              <a:defRPr/>
            </a:pPr>
            <a:r>
              <a:rPr lang="en-US" b="1" dirty="0">
                <a:latin typeface="Arial" charset="0"/>
              </a:rPr>
              <a:t>Extra Notes:</a:t>
            </a:r>
            <a:endParaRPr lang="en-US" altLang="en-US" dirty="0">
              <a:latin typeface="Arial" charset="0"/>
              <a:ea typeface="ＭＳ Ｐゴシック" charset="-128"/>
            </a:endParaRPr>
          </a:p>
          <a:p>
            <a:pPr eaLnBrk="1" hangingPunct="1">
              <a:spcBef>
                <a:spcPts val="0"/>
              </a:spcBef>
              <a:spcAft>
                <a:spcPts val="0"/>
              </a:spcAft>
              <a:buFont typeface="Arial"/>
              <a:buNone/>
              <a:defRPr/>
            </a:pPr>
            <a:r>
              <a:rPr lang="en-US" dirty="0">
                <a:latin typeface="Arial" charset="0"/>
              </a:rPr>
              <a:t>The foundations were developed with research-based evidence and are enhanced with expert practitioners’ suggestions and examples.  All of the foundations were written by a team of researchers with expertise in that domain. A complete reference list of the source materials, along with detailed bibliographic notes for each of the developmental domains, can be found in the Preschool Learning Foundations. Sources used in the development of the foundations include: </a:t>
            </a:r>
          </a:p>
          <a:p>
            <a:pPr marL="171450" indent="-171450" eaLnBrk="1" hangingPunct="1">
              <a:spcBef>
                <a:spcPts val="0"/>
              </a:spcBef>
              <a:spcAft>
                <a:spcPts val="0"/>
              </a:spcAft>
              <a:buFont typeface="Arial" panose="020B0604020202020204" pitchFamily="34" charset="0"/>
              <a:buChar char="•"/>
              <a:defRPr/>
            </a:pPr>
            <a:r>
              <a:rPr lang="en-US" dirty="0">
                <a:latin typeface="Arial" charset="0"/>
              </a:rPr>
              <a:t>Documents from CDE,</a:t>
            </a:r>
            <a:r>
              <a:rPr lang="en-US" baseline="0" dirty="0">
                <a:latin typeface="Arial" charset="0"/>
              </a:rPr>
              <a:t> </a:t>
            </a:r>
            <a:r>
              <a:rPr lang="en-US" dirty="0">
                <a:latin typeface="Arial" charset="0"/>
              </a:rPr>
              <a:t>such as the </a:t>
            </a:r>
            <a:r>
              <a:rPr lang="en-US" i="1" dirty="0">
                <a:latin typeface="Arial" charset="0"/>
              </a:rPr>
              <a:t>English-Language Arts Content Standards for California Public Schools, Kindergarten Through Grade Twelve</a:t>
            </a:r>
            <a:r>
              <a:rPr lang="en-US" dirty="0">
                <a:latin typeface="Arial" charset="0"/>
              </a:rPr>
              <a:t> (Language and Literacy, Introduction, page 48, left column).</a:t>
            </a:r>
          </a:p>
          <a:p>
            <a:pPr marL="171450" indent="-171450" eaLnBrk="1" hangingPunct="1">
              <a:spcBef>
                <a:spcPts val="0"/>
              </a:spcBef>
              <a:spcAft>
                <a:spcPts val="0"/>
              </a:spcAft>
              <a:buFont typeface="Arial" panose="020B0604020202020204" pitchFamily="34" charset="0"/>
              <a:buChar char="•"/>
              <a:defRPr/>
            </a:pPr>
            <a:r>
              <a:rPr lang="en-US" dirty="0">
                <a:latin typeface="Arial" charset="0"/>
              </a:rPr>
              <a:t>Well-validated assessment tools such as the </a:t>
            </a:r>
            <a:r>
              <a:rPr lang="en-US" i="1" dirty="0">
                <a:latin typeface="Arial" charset="0"/>
              </a:rPr>
              <a:t>Ages &amp; Stages Questionnaires (ASQ): A Parent-Completed, Child-Monitoring System</a:t>
            </a:r>
            <a:r>
              <a:rPr lang="en-US" dirty="0">
                <a:latin typeface="Arial" charset="0"/>
              </a:rPr>
              <a:t> (Social-Emotional, References and Source Materials, page 36).</a:t>
            </a:r>
          </a:p>
          <a:p>
            <a:pPr marL="171450" indent="-171450" eaLnBrk="1" hangingPunct="1">
              <a:spcBef>
                <a:spcPts val="0"/>
              </a:spcBef>
              <a:spcAft>
                <a:spcPts val="0"/>
              </a:spcAft>
              <a:buFont typeface="Arial" panose="020B0604020202020204" pitchFamily="34" charset="0"/>
              <a:buChar char="•"/>
              <a:defRPr/>
            </a:pPr>
            <a:r>
              <a:rPr lang="en-US" dirty="0">
                <a:latin typeface="Arial" charset="0"/>
              </a:rPr>
              <a:t>General sources such as the </a:t>
            </a:r>
            <a:r>
              <a:rPr lang="en-US" i="1" dirty="0">
                <a:latin typeface="Arial" charset="0"/>
              </a:rPr>
              <a:t>Report of the National Reading Panel 2000</a:t>
            </a:r>
            <a:r>
              <a:rPr lang="en-US" dirty="0">
                <a:latin typeface="Arial" charset="0"/>
              </a:rPr>
              <a:t> (Language and Literacy, Introduction, page 73, left column).</a:t>
            </a:r>
          </a:p>
          <a:p>
            <a:pPr marL="171450" indent="-171450" eaLnBrk="1" hangingPunct="1">
              <a:spcBef>
                <a:spcPts val="0"/>
              </a:spcBef>
              <a:spcAft>
                <a:spcPts val="0"/>
              </a:spcAft>
              <a:buFont typeface="Arial" panose="020B0604020202020204" pitchFamily="34" charset="0"/>
              <a:buChar char="•"/>
              <a:defRPr/>
            </a:pPr>
            <a:r>
              <a:rPr lang="en-US" dirty="0">
                <a:latin typeface="Arial" charset="0"/>
              </a:rPr>
              <a:t>Early childhood education standards from other states, such as Hawaii and Texas (Social-Emotional, Introduction, page 5, footnote).</a:t>
            </a:r>
          </a:p>
        </p:txBody>
      </p:sp>
      <p:sp>
        <p:nvSpPr>
          <p:cNvPr id="30724"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85655D86-60FC-4C84-B029-5D8410F40199}" type="slidenum">
              <a:rPr lang="en-US" altLang="en-US" sz="1200">
                <a:cs typeface="Arial" panose="020B0604020202020204" pitchFamily="34" charset="0"/>
              </a:rPr>
              <a:pPr eaLnBrk="1" hangingPunct="1"/>
              <a:t>6</a:t>
            </a:fld>
            <a:endParaRPr lang="en-US" altLang="en-US" sz="1200" dirty="0">
              <a:cs typeface="Arial" panose="020B0604020202020204" pitchFamily="34" charset="0"/>
            </a:endParaRPr>
          </a:p>
        </p:txBody>
      </p:sp>
    </p:spTree>
    <p:extLst>
      <p:ext uri="{BB962C8B-B14F-4D97-AF65-F5344CB8AC3E}">
        <p14:creationId xmlns:p14="http://schemas.microsoft.com/office/powerpoint/2010/main" val="1550722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1" dirty="0">
                <a:latin typeface="Arial" panose="020B0604020202020204" pitchFamily="34" charset="0"/>
              </a:rPr>
              <a:t>Background Information:</a:t>
            </a:r>
          </a:p>
          <a:p>
            <a:r>
              <a:rPr lang="en-US" altLang="en-US" dirty="0">
                <a:latin typeface="Arial" panose="020B0604020202020204" pitchFamily="34" charset="0"/>
              </a:rPr>
              <a:t>Direct participants to the wall chart of heights that they marked as they walked in. </a:t>
            </a:r>
          </a:p>
          <a:p>
            <a:endParaRPr lang="en-US" altLang="en-US" dirty="0">
              <a:latin typeface="Arial" panose="020B0604020202020204" pitchFamily="34" charset="0"/>
            </a:endParaRPr>
          </a:p>
          <a:p>
            <a:r>
              <a:rPr lang="en-US" altLang="en-US" dirty="0">
                <a:latin typeface="Arial" panose="020B0604020202020204" pitchFamily="34" charset="0"/>
              </a:rPr>
              <a:t>Provide time for participants to discuss the chart, creating community within the table group. </a:t>
            </a:r>
          </a:p>
          <a:p>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rPr>
              <a:t>Presenter Notes: </a:t>
            </a:r>
            <a:endParaRPr lang="en-US" altLang="en-US" dirty="0">
              <a:latin typeface="Arial" panose="020B0604020202020204" pitchFamily="34" charset="0"/>
            </a:endParaRPr>
          </a:p>
          <a:p>
            <a:r>
              <a:rPr lang="en-US" altLang="en-US" dirty="0">
                <a:latin typeface="Arial" panose="020B0604020202020204" pitchFamily="34" charset="0"/>
              </a:rPr>
              <a:t>Who is the tallest? Shortest? What is average? </a:t>
            </a: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6B840D28-66E3-499E-9CBD-50BDE939EC47}" type="slidenum">
              <a:rPr lang="en-US" altLang="en-US" sz="1200"/>
              <a:pPr eaLnBrk="1" hangingPunct="1"/>
              <a:t>7</a:t>
            </a:fld>
            <a:endParaRPr lang="en-US" altLang="en-US" sz="1200" dirty="0"/>
          </a:p>
        </p:txBody>
      </p:sp>
    </p:spTree>
    <p:extLst>
      <p:ext uri="{BB962C8B-B14F-4D97-AF65-F5344CB8AC3E}">
        <p14:creationId xmlns:p14="http://schemas.microsoft.com/office/powerpoint/2010/main" val="461228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b="1" dirty="0">
                <a:latin typeface="Arial" panose="020B0604020202020204" pitchFamily="34" charset="0"/>
              </a:rPr>
              <a:t>Presenter Remarks:</a:t>
            </a:r>
            <a:endParaRPr lang="en-US" altLang="en-US" dirty="0">
              <a:latin typeface="Arial" panose="020B0604020202020204" pitchFamily="34" charset="0"/>
            </a:endParaRPr>
          </a:p>
          <a:p>
            <a:pPr marL="0" indent="0" eaLnBrk="1" hangingPunct="1">
              <a:spcBef>
                <a:spcPts val="0"/>
              </a:spcBef>
              <a:buFont typeface="Arial"/>
              <a:buNone/>
            </a:pPr>
            <a:r>
              <a:rPr lang="en-US" dirty="0">
                <a:ea typeface="ＭＳ Ｐゴシック" charset="0"/>
              </a:rPr>
              <a:t>The Preschool Learning Foundations</a:t>
            </a:r>
            <a:r>
              <a:rPr lang="en-US" baseline="0" dirty="0">
                <a:ea typeface="ＭＳ Ｐゴシック" charset="0"/>
              </a:rPr>
              <a:t> </a:t>
            </a:r>
            <a:r>
              <a:rPr lang="en-US" dirty="0">
                <a:ea typeface="ＭＳ Ｐゴシック" charset="0"/>
              </a:rPr>
              <a:t>in mathematics</a:t>
            </a:r>
            <a:r>
              <a:rPr lang="en-US" baseline="0" dirty="0">
                <a:ea typeface="ＭＳ Ｐゴシック" charset="0"/>
              </a:rPr>
              <a:t> cover five main developmental strands: Number Sense, Algebra and Functions (Classification and Patterning), Measurement, Geometry, and Mathematical Reasoning. </a:t>
            </a:r>
          </a:p>
          <a:p>
            <a:pPr marL="0" indent="0" eaLnBrk="1" hangingPunct="1">
              <a:spcBef>
                <a:spcPts val="0"/>
              </a:spcBef>
              <a:buFont typeface="Arial"/>
              <a:buNone/>
            </a:pPr>
            <a:endParaRPr lang="en-US" baseline="0" dirty="0">
              <a:ea typeface="ＭＳ Ｐゴシック" charset="0"/>
            </a:endParaRPr>
          </a:p>
          <a:p>
            <a:pPr marL="0" indent="0" eaLnBrk="1" hangingPunct="1">
              <a:spcBef>
                <a:spcPts val="0"/>
              </a:spcBef>
              <a:buFont typeface="Arial"/>
              <a:buNone/>
            </a:pPr>
            <a:r>
              <a:rPr lang="en-US" baseline="0" dirty="0">
                <a:ea typeface="ＭＳ Ｐゴシック" charset="0"/>
              </a:rPr>
              <a:t>These strands were identified after </a:t>
            </a:r>
            <a:r>
              <a:rPr lang="en-US" dirty="0">
                <a:ea typeface="ＭＳ Ｐゴシック" pitchFamily="-1" charset="-128"/>
              </a:rPr>
              <a:t>a careful review of research</a:t>
            </a:r>
            <a:r>
              <a:rPr lang="en-US" baseline="0" dirty="0">
                <a:ea typeface="ＭＳ Ｐゴシック" pitchFamily="-1" charset="-128"/>
              </a:rPr>
              <a:t> </a:t>
            </a:r>
            <a:r>
              <a:rPr lang="en-US" dirty="0">
                <a:ea typeface="ＭＳ Ｐゴシック" pitchFamily="-1" charset="-128"/>
              </a:rPr>
              <a:t>including research</a:t>
            </a:r>
            <a:r>
              <a:rPr lang="en-US" baseline="0" dirty="0">
                <a:ea typeface="ＭＳ Ｐゴシック" pitchFamily="-1" charset="-128"/>
              </a:rPr>
              <a:t> by the </a:t>
            </a:r>
            <a:r>
              <a:rPr lang="en-US" dirty="0">
                <a:ea typeface="ＭＳ Ｐゴシック" pitchFamily="-1" charset="-128"/>
              </a:rPr>
              <a:t>National Council of Teachers on Mathematics</a:t>
            </a:r>
            <a:r>
              <a:rPr lang="en-US" baseline="0" dirty="0">
                <a:ea typeface="ＭＳ Ｐゴシック" charset="0"/>
              </a:rPr>
              <a:t>, the Principles and Standards for School Mathematics, and the California Mathematics Content Standards for Kindergarten through Grade 12 (K–12).  </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Today we will focus on the Measurement strand.  </a:t>
            </a:r>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6CC2A1BB-F8D4-4F02-91AE-0114B6DDFFE3}" type="slidenum">
              <a:rPr lang="en-US" altLang="en-US" sz="1200"/>
              <a:pPr eaLnBrk="1" hangingPunct="1"/>
              <a:t>8</a:t>
            </a:fld>
            <a:endParaRPr lang="en-US" altLang="en-US" sz="1200" dirty="0"/>
          </a:p>
        </p:txBody>
      </p:sp>
    </p:spTree>
    <p:extLst>
      <p:ext uri="{BB962C8B-B14F-4D97-AF65-F5344CB8AC3E}">
        <p14:creationId xmlns:p14="http://schemas.microsoft.com/office/powerpoint/2010/main" val="2383191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txBox="1">
            <a:spLocks noGrp="1" noChangeArrowheads="1"/>
          </p:cNvSpPr>
          <p:nvPr/>
        </p:nvSpPr>
        <p:spPr bwMode="auto">
          <a:xfrm>
            <a:off x="3897313" y="8829675"/>
            <a:ext cx="2982912"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438" tIns="46219" rIns="92438" bIns="46219" anchor="b"/>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r" eaLnBrk="1" hangingPunct="1"/>
            <a:fld id="{7CC40CBF-7431-4628-AFC3-B9E2D61732CD}" type="slidenum">
              <a:rPr lang="en-US" altLang="en-US" sz="1200"/>
              <a:pPr algn="r" eaLnBrk="1" hangingPunct="1"/>
              <a:t>9</a:t>
            </a:fld>
            <a:endParaRPr lang="en-US" altLang="en-US" sz="1200" dirty="0"/>
          </a:p>
        </p:txBody>
      </p:sp>
      <p:sp>
        <p:nvSpPr>
          <p:cNvPr id="36866" name="Slide Image Placeholder 1"/>
          <p:cNvSpPr>
            <a:spLocks noGrp="1" noRot="1" noChangeAspect="1" noTextEdit="1"/>
          </p:cNvSpPr>
          <p:nvPr>
            <p:ph type="sldImg"/>
          </p:nvPr>
        </p:nvSpPr>
        <p:spPr>
          <a:xfrm>
            <a:off x="1079500" y="696913"/>
            <a:ext cx="4648200" cy="3486150"/>
          </a:xfrm>
          <a:ln/>
        </p:spPr>
      </p:sp>
      <p:sp>
        <p:nvSpPr>
          <p:cNvPr id="48131" name="Notes Placeholder 2"/>
          <p:cNvSpPr>
            <a:spLocks noGrp="1"/>
          </p:cNvSpPr>
          <p:nvPr>
            <p:ph type="body" idx="1"/>
          </p:nvPr>
        </p:nvSpPr>
        <p:spPr>
          <a:xfrm>
            <a:off x="650875" y="4397375"/>
            <a:ext cx="5505450" cy="411638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438" tIns="46219" rIns="92438" bIns="46219">
            <a:noAutofit/>
          </a:bodyPr>
          <a:lstStyle/>
          <a:p>
            <a:pPr>
              <a:spcBef>
                <a:spcPct val="0"/>
              </a:spcBef>
            </a:pPr>
            <a:r>
              <a:rPr lang="en-US" altLang="en-US" b="1" dirty="0">
                <a:latin typeface="Arial" panose="020B0604020202020204" pitchFamily="34" charset="0"/>
              </a:rPr>
              <a:t>Presenter Remarks: </a:t>
            </a: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Volume 1 of the Preschool Learning Foundations addresses four domains: Social-Emotional Development, Language and Literacy, English-Language Development, and Mathematics. </a:t>
            </a:r>
          </a:p>
          <a:p>
            <a:pPr>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Today we are reviewing the chapter on mathematics. Let’s take a closer look at one foundation for an example:</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Open the Preschool Learning Foundations and find a page where the age levels appear. This is an example of a foundation page. Compare pages 155-156 with your elbow partner.</a:t>
            </a:r>
            <a:r>
              <a:rPr lang="en-US" altLang="en-US" baseline="0" dirty="0">
                <a:latin typeface="Arial" panose="020B0604020202020204" pitchFamily="34" charset="0"/>
              </a:rPr>
              <a:t> </a:t>
            </a:r>
            <a:r>
              <a:rPr lang="en-US" altLang="en-US" i="1" baseline="0" dirty="0">
                <a:latin typeface="Arial" panose="020B0604020202020204" pitchFamily="34" charset="0"/>
              </a:rPr>
              <a:t>A</a:t>
            </a:r>
            <a:r>
              <a:rPr lang="en-US" altLang="en-US" i="1" dirty="0">
                <a:latin typeface="Arial" panose="020B0604020202020204" pitchFamily="34" charset="0"/>
              </a:rPr>
              <a:t>llow 1 minute.</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Let’s look at these pages together.</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Look across the page and notice the developmental progression at around 48 months and what changes at 60 months of age. </a:t>
            </a:r>
            <a:r>
              <a:rPr lang="en-US" altLang="en-US" i="1" dirty="0">
                <a:latin typeface="Arial" panose="020B0604020202020204" pitchFamily="34" charset="0"/>
              </a:rPr>
              <a:t>Solicit a few participants to read what they see.</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i="1" dirty="0">
                <a:latin typeface="Arial" panose="020B0604020202020204" pitchFamily="34" charset="0"/>
              </a:rPr>
              <a:t>Summarize the exploration with the following key note:</a:t>
            </a:r>
          </a:p>
          <a:p>
            <a:pPr eaLnBrk="1" hangingPunct="1">
              <a:spcBef>
                <a:spcPct val="0"/>
              </a:spcBef>
            </a:pPr>
            <a:endParaRPr lang="en-US" altLang="en-US" i="1" dirty="0">
              <a:latin typeface="Arial" panose="020B0604020202020204" pitchFamily="34" charset="0"/>
            </a:endParaRPr>
          </a:p>
          <a:p>
            <a:pPr eaLnBrk="1" hangingPunct="1">
              <a:spcBef>
                <a:spcPct val="0"/>
              </a:spcBef>
            </a:pPr>
            <a:r>
              <a:rPr lang="en-US" altLang="en-US" dirty="0">
                <a:latin typeface="Arial" panose="020B0604020202020204" pitchFamily="34" charset="0"/>
              </a:rPr>
              <a:t>Because children develop at different rates the foundations were designed to support the belief that certain stages of development will occur at different times for all students. You will notice “at around” in the description. It is important to remember that this variability occurs.</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The foundations also assume that children have access to appropriate support in high-quality programs. This includes:</a:t>
            </a:r>
          </a:p>
          <a:p>
            <a:pPr marL="171450" indent="-171450" eaLnBrk="1" hangingPunct="1">
              <a:spcBef>
                <a:spcPct val="0"/>
              </a:spcBef>
              <a:buFont typeface="Arial" panose="020B0604020202020204" pitchFamily="34" charset="0"/>
              <a:buChar char="•"/>
            </a:pPr>
            <a:r>
              <a:rPr lang="en-US" altLang="en-US" dirty="0">
                <a:latin typeface="Arial" panose="020B0604020202020204" pitchFamily="34" charset="0"/>
              </a:rPr>
              <a:t>Environments and experiences that encourage active, playful exploration and experimentation</a:t>
            </a:r>
          </a:p>
          <a:p>
            <a:pPr marL="171450" indent="-171450" eaLnBrk="1" hangingPunct="1">
              <a:spcBef>
                <a:spcPct val="0"/>
              </a:spcBef>
              <a:buFont typeface="Arial" panose="020B0604020202020204" pitchFamily="34" charset="0"/>
              <a:buChar char="•"/>
            </a:pPr>
            <a:r>
              <a:rPr lang="en-US" altLang="en-US" dirty="0">
                <a:latin typeface="Arial" panose="020B0604020202020204" pitchFamily="34" charset="0"/>
              </a:rPr>
              <a:t>Clearly defined learning centers where materials are rotated</a:t>
            </a:r>
          </a:p>
          <a:p>
            <a:pPr marL="171450" indent="-171450" eaLnBrk="1" hangingPunct="1">
              <a:spcBef>
                <a:spcPct val="0"/>
              </a:spcBef>
              <a:buFont typeface="Arial" panose="020B0604020202020204" pitchFamily="34" charset="0"/>
              <a:buChar char="•"/>
            </a:pPr>
            <a:r>
              <a:rPr lang="en-US" altLang="en-US" dirty="0">
                <a:latin typeface="Arial" panose="020B0604020202020204" pitchFamily="34" charset="0"/>
              </a:rPr>
              <a:t>Purposeful teaching to help children gain knowledge and skills</a:t>
            </a:r>
          </a:p>
          <a:p>
            <a:pPr marL="171450" indent="-171450" eaLnBrk="1" hangingPunct="1">
              <a:spcBef>
                <a:spcPct val="0"/>
              </a:spcBef>
              <a:buFont typeface="Arial" panose="020B0604020202020204" pitchFamily="34" charset="0"/>
              <a:buChar char="•"/>
            </a:pPr>
            <a:r>
              <a:rPr lang="en-US" altLang="en-US" dirty="0">
                <a:latin typeface="Arial" panose="020B0604020202020204" pitchFamily="34" charset="0"/>
              </a:rPr>
              <a:t>Predictable schedules and routines with large blocks of time for play and skillful integration of curriculum with an intentional focus on content</a:t>
            </a:r>
          </a:p>
          <a:p>
            <a:pPr marL="171450" indent="-171450" eaLnBrk="1" hangingPunct="1">
              <a:spcBef>
                <a:spcPct val="0"/>
              </a:spcBef>
              <a:buFont typeface="Arial" panose="020B0604020202020204" pitchFamily="34" charset="0"/>
              <a:buChar char="•"/>
            </a:pPr>
            <a:r>
              <a:rPr lang="en-US" altLang="en-US" dirty="0">
                <a:latin typeface="Arial" panose="020B0604020202020204" pitchFamily="34" charset="0"/>
              </a:rPr>
              <a:t>Specific support for English learners with staff that have knowledge of the stages of English-language acquisition</a:t>
            </a:r>
          </a:p>
          <a:p>
            <a:pPr marL="171450" indent="-171450" eaLnBrk="1" hangingPunct="1">
              <a:spcBef>
                <a:spcPct val="0"/>
              </a:spcBef>
              <a:buFont typeface="Arial" panose="020B0604020202020204" pitchFamily="34" charset="0"/>
              <a:buChar char="•"/>
            </a:pPr>
            <a:r>
              <a:rPr lang="en-US" altLang="en-US" dirty="0">
                <a:latin typeface="Arial" panose="020B0604020202020204" pitchFamily="34" charset="0"/>
              </a:rPr>
              <a:t>Accommodations and adaptations for children with disabilities and additional support when needed</a:t>
            </a:r>
          </a:p>
        </p:txBody>
      </p:sp>
      <p:sp>
        <p:nvSpPr>
          <p:cNvPr id="36868" name="Slide Number Placeholder 3"/>
          <p:cNvSpPr txBox="1">
            <a:spLocks noGrp="1"/>
          </p:cNvSpPr>
          <p:nvPr/>
        </p:nvSpPr>
        <p:spPr bwMode="auto">
          <a:xfrm>
            <a:off x="3897313" y="8829675"/>
            <a:ext cx="2982912"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438" tIns="46219" rIns="92438" bIns="46219" anchor="b"/>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r" eaLnBrk="1" hangingPunct="1"/>
            <a:fld id="{2A2D1C20-80B1-4D8F-8625-613A70537350}" type="slidenum">
              <a:rPr lang="en-US" altLang="en-US" sz="1200">
                <a:solidFill>
                  <a:schemeClr val="tx2"/>
                </a:solidFill>
              </a:rPr>
              <a:pPr algn="r" eaLnBrk="1" hangingPunct="1"/>
              <a:t>9</a:t>
            </a:fld>
            <a:endParaRPr lang="en-US" altLang="en-US" sz="1200" dirty="0">
              <a:solidFill>
                <a:schemeClr val="tx2"/>
              </a:solidFill>
            </a:endParaRPr>
          </a:p>
        </p:txBody>
      </p:sp>
      <p:sp>
        <p:nvSpPr>
          <p:cNvPr id="36869"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3925" eaLnBrk="0" hangingPunct="0">
              <a:defRPr sz="3200">
                <a:solidFill>
                  <a:schemeClr val="tx1"/>
                </a:solidFill>
                <a:latin typeface="Arial" panose="020B0604020202020204" pitchFamily="34" charset="0"/>
                <a:ea typeface="MS PGothic" panose="020B0600070205080204" pitchFamily="34" charset="-128"/>
              </a:defRPr>
            </a:lvl1pPr>
            <a:lvl2pPr marL="742950" indent="-285750" defTabSz="923925" eaLnBrk="0" hangingPunct="0">
              <a:defRPr sz="3200">
                <a:solidFill>
                  <a:schemeClr val="tx1"/>
                </a:solidFill>
                <a:latin typeface="Arial" panose="020B0604020202020204" pitchFamily="34" charset="0"/>
                <a:ea typeface="MS PGothic" panose="020B0600070205080204" pitchFamily="34" charset="-128"/>
              </a:defRPr>
            </a:lvl2pPr>
            <a:lvl3pPr marL="1143000" indent="-228600" defTabSz="923925" eaLnBrk="0" hangingPunct="0">
              <a:defRPr sz="3200">
                <a:solidFill>
                  <a:schemeClr val="tx1"/>
                </a:solidFill>
                <a:latin typeface="Arial" panose="020B0604020202020204" pitchFamily="34" charset="0"/>
                <a:ea typeface="MS PGothic" panose="020B0600070205080204" pitchFamily="34" charset="-128"/>
              </a:defRPr>
            </a:lvl3pPr>
            <a:lvl4pPr marL="1600200" indent="-228600" defTabSz="923925" eaLnBrk="0" hangingPunct="0">
              <a:defRPr sz="3200">
                <a:solidFill>
                  <a:schemeClr val="tx1"/>
                </a:solidFill>
                <a:latin typeface="Arial" panose="020B0604020202020204" pitchFamily="34" charset="0"/>
                <a:ea typeface="MS PGothic" panose="020B0600070205080204" pitchFamily="34" charset="-128"/>
              </a:defRPr>
            </a:lvl4pPr>
            <a:lvl5pPr marL="2057400" indent="-228600" defTabSz="923925"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923925"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EA15E52C-05A3-4B7A-BA8E-054787C87248}" type="slidenum">
              <a:rPr lang="en-US" altLang="en-US" sz="1200">
                <a:cs typeface="Arial" panose="020B0604020202020204" pitchFamily="34" charset="0"/>
              </a:rPr>
              <a:pPr eaLnBrk="1" hangingPunct="1"/>
              <a:t>9</a:t>
            </a:fld>
            <a:endParaRPr lang="en-US" altLang="en-US" sz="1200" dirty="0">
              <a:cs typeface="Arial" panose="020B0604020202020204" pitchFamily="34" charset="0"/>
            </a:endParaRPr>
          </a:p>
        </p:txBody>
      </p:sp>
    </p:spTree>
    <p:extLst>
      <p:ext uri="{BB962C8B-B14F-4D97-AF65-F5344CB8AC3E}">
        <p14:creationId xmlns:p14="http://schemas.microsoft.com/office/powerpoint/2010/main" val="22682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40743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429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9889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8395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2209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7933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3986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dirty="0"/>
          </a:p>
        </p:txBody>
      </p:sp>
    </p:spTree>
    <p:extLst>
      <p:ext uri="{BB962C8B-B14F-4D97-AF65-F5344CB8AC3E}">
        <p14:creationId xmlns:p14="http://schemas.microsoft.com/office/powerpoint/2010/main" val="1762706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a:p>
        </p:txBody>
      </p:sp>
    </p:spTree>
    <p:extLst>
      <p:ext uri="{BB962C8B-B14F-4D97-AF65-F5344CB8AC3E}">
        <p14:creationId xmlns:p14="http://schemas.microsoft.com/office/powerpoint/2010/main" val="3575229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a:p>
        </p:txBody>
      </p:sp>
    </p:spTree>
    <p:extLst>
      <p:ext uri="{BB962C8B-B14F-4D97-AF65-F5344CB8AC3E}">
        <p14:creationId xmlns:p14="http://schemas.microsoft.com/office/powerpoint/2010/main" val="4099931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245225"/>
            <a:ext cx="2133600" cy="476250"/>
          </a:xfrm>
          <a:prstGeom prst="rect">
            <a:avLst/>
          </a:prstGeom>
        </p:spPr>
        <p:txBody>
          <a:bodyPr/>
          <a:lstStyle>
            <a:lvl1pPr>
              <a:defRPr>
                <a:latin typeface="Arial" charset="0"/>
                <a:ea typeface="ＭＳ Ｐゴシック" charset="0"/>
              </a:defRPr>
            </a:lvl1pPr>
          </a:lstStyle>
          <a:p>
            <a:pPr>
              <a:defRPr/>
            </a:pPr>
            <a:endParaRPr lang="en-US" dirty="0"/>
          </a:p>
        </p:txBody>
      </p:sp>
      <p:sp>
        <p:nvSpPr>
          <p:cNvPr id="7" name="Slide Number Placeholder 6"/>
          <p:cNvSpPr>
            <a:spLocks noGrp="1" noChangeArrowheads="1"/>
          </p:cNvSpPr>
          <p:nvPr>
            <p:ph type="sldNum" sz="quarter" idx="11"/>
          </p:nvPr>
        </p:nvSpPr>
        <p:spPr>
          <a:xfrm>
            <a:off x="8686800" y="0"/>
            <a:ext cx="4572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D6159A27-633D-49DC-968F-738B6E2814B3}" type="slidenum">
              <a:rPr lang="en-US" altLang="en-US"/>
              <a:pPr/>
              <a:t>‹#›</a:t>
            </a:fld>
            <a:endParaRPr lang="en-US" altLang="en-US" dirty="0"/>
          </a:p>
        </p:txBody>
      </p:sp>
      <p:sp>
        <p:nvSpPr>
          <p:cNvPr id="8" name="Footer Placeholder 5"/>
          <p:cNvSpPr>
            <a:spLocks noGrp="1"/>
          </p:cNvSpPr>
          <p:nvPr>
            <p:ph type="ftr" sz="quarter" idx="12"/>
          </p:nvPr>
        </p:nvSpPr>
        <p:spPr>
          <a:xfrm>
            <a:off x="0" y="6629400"/>
            <a:ext cx="9144000" cy="228600"/>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en-US" altLang="en-US" dirty="0"/>
              <a:t>©2013 California Department of Education (CDE) with the WestEd Center for Child &amp; Family Studies, California Preschool Instructional Network (CPIN). </a:t>
            </a:r>
          </a:p>
          <a:p>
            <a:endParaRPr lang="en-US" altLang="en-US" dirty="0"/>
          </a:p>
        </p:txBody>
      </p:sp>
    </p:spTree>
    <p:extLst>
      <p:ext uri="{BB962C8B-B14F-4D97-AF65-F5344CB8AC3E}">
        <p14:creationId xmlns:p14="http://schemas.microsoft.com/office/powerpoint/2010/main" val="3613985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54B71E9A-A33A-45E8-8B31-B0BF26794C2E}" type="datetime1">
              <a:rPr lang="en-US" altLang="en-US"/>
              <a:pPr/>
              <a:t>12/12/2016</a:t>
            </a:fld>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8723313" y="0"/>
            <a:ext cx="420687" cy="365125"/>
          </a:xfrm>
        </p:spPr>
        <p:txBody>
          <a:bodyPr/>
          <a:lstStyle>
            <a:lvl1pPr>
              <a:defRPr/>
            </a:lvl1pPr>
          </a:lstStyle>
          <a:p>
            <a:fld id="{8E38A26D-415A-4A54-89D1-76C21B954341}" type="slidenum">
              <a:rPr lang="en-US" altLang="en-US"/>
              <a:pPr/>
              <a:t>‹#›</a:t>
            </a:fld>
            <a:endParaRPr lang="en-US" altLang="en-US" dirty="0"/>
          </a:p>
        </p:txBody>
      </p:sp>
    </p:spTree>
    <p:extLst>
      <p:ext uri="{BB962C8B-B14F-4D97-AF65-F5344CB8AC3E}">
        <p14:creationId xmlns:p14="http://schemas.microsoft.com/office/powerpoint/2010/main" val="90314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22090" y="1423815"/>
            <a:ext cx="8517110" cy="45393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4917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18F73027-44B3-43D1-823A-7A0A9D17B96B}" type="datetime1">
              <a:rPr lang="en-US" altLang="en-US"/>
              <a:pPr/>
              <a:t>12/12/2016</a:t>
            </a:fld>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8723313" y="0"/>
            <a:ext cx="420687" cy="365125"/>
          </a:xfrm>
        </p:spPr>
        <p:txBody>
          <a:bodyPr/>
          <a:lstStyle>
            <a:lvl1pPr>
              <a:defRPr/>
            </a:lvl1pPr>
          </a:lstStyle>
          <a:p>
            <a:fld id="{2FA72277-6440-46F2-84EF-8433BDB4490D}" type="slidenum">
              <a:rPr lang="en-US" altLang="en-US"/>
              <a:pPr/>
              <a:t>‹#›</a:t>
            </a:fld>
            <a:endParaRPr lang="en-US" altLang="en-US" dirty="0"/>
          </a:p>
        </p:txBody>
      </p:sp>
    </p:spTree>
    <p:extLst>
      <p:ext uri="{BB962C8B-B14F-4D97-AF65-F5344CB8AC3E}">
        <p14:creationId xmlns:p14="http://schemas.microsoft.com/office/powerpoint/2010/main" val="1747739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4814D185-F586-457B-A9A6-A00E2E5BC71D}" type="datetime1">
              <a:rPr lang="en-US" altLang="en-US"/>
              <a:pPr/>
              <a:t>12/12/2016</a:t>
            </a:fld>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8723313" y="0"/>
            <a:ext cx="420687" cy="365125"/>
          </a:xfrm>
        </p:spPr>
        <p:txBody>
          <a:bodyPr/>
          <a:lstStyle>
            <a:lvl1pPr>
              <a:defRPr/>
            </a:lvl1pPr>
          </a:lstStyle>
          <a:p>
            <a:fld id="{930D0E87-2C83-44C5-A590-911AD902B42F}" type="slidenum">
              <a:rPr lang="en-US" altLang="en-US"/>
              <a:pPr/>
              <a:t>‹#›</a:t>
            </a:fld>
            <a:endParaRPr lang="en-US" altLang="en-US" dirty="0"/>
          </a:p>
        </p:txBody>
      </p:sp>
    </p:spTree>
    <p:extLst>
      <p:ext uri="{BB962C8B-B14F-4D97-AF65-F5344CB8AC3E}">
        <p14:creationId xmlns:p14="http://schemas.microsoft.com/office/powerpoint/2010/main" val="1783819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DDC8FF27-EC3B-49E4-8D3C-1F5D34BB2636}" type="datetime1">
              <a:rPr lang="en-US" altLang="en-US"/>
              <a:pPr/>
              <a:t>12/12/2016</a:t>
            </a:fld>
            <a:endParaRPr lang="en-US" alt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7" name="Slide Number Placeholder 5"/>
          <p:cNvSpPr>
            <a:spLocks noGrp="1"/>
          </p:cNvSpPr>
          <p:nvPr>
            <p:ph type="sldNum" sz="quarter" idx="12"/>
          </p:nvPr>
        </p:nvSpPr>
        <p:spPr>
          <a:xfrm>
            <a:off x="8723313" y="0"/>
            <a:ext cx="420687" cy="365125"/>
          </a:xfrm>
        </p:spPr>
        <p:txBody>
          <a:bodyPr/>
          <a:lstStyle>
            <a:lvl1pPr>
              <a:defRPr/>
            </a:lvl1pPr>
          </a:lstStyle>
          <a:p>
            <a:fld id="{8CC1E06E-E8C1-4A58-981F-06F4501C421F}" type="slidenum">
              <a:rPr lang="en-US" altLang="en-US"/>
              <a:pPr/>
              <a:t>‹#›</a:t>
            </a:fld>
            <a:endParaRPr lang="en-US" altLang="en-US" dirty="0"/>
          </a:p>
        </p:txBody>
      </p:sp>
    </p:spTree>
    <p:extLst>
      <p:ext uri="{BB962C8B-B14F-4D97-AF65-F5344CB8AC3E}">
        <p14:creationId xmlns:p14="http://schemas.microsoft.com/office/powerpoint/2010/main" val="127953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ECAAAFA8-E0DF-4F0F-8429-F882B4ED855A}" type="datetime1">
              <a:rPr lang="en-US" altLang="en-US"/>
              <a:pPr/>
              <a:t>12/12/2016</a:t>
            </a:fld>
            <a:endParaRPr lang="en-US" alt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9" name="Slide Number Placeholder 5"/>
          <p:cNvSpPr>
            <a:spLocks noGrp="1"/>
          </p:cNvSpPr>
          <p:nvPr>
            <p:ph type="sldNum" sz="quarter" idx="12"/>
          </p:nvPr>
        </p:nvSpPr>
        <p:spPr>
          <a:xfrm>
            <a:off x="8723313" y="0"/>
            <a:ext cx="420687" cy="365125"/>
          </a:xfrm>
        </p:spPr>
        <p:txBody>
          <a:bodyPr/>
          <a:lstStyle>
            <a:lvl1pPr>
              <a:defRPr/>
            </a:lvl1pPr>
          </a:lstStyle>
          <a:p>
            <a:fld id="{7BE7EBD4-91A8-4B64-B2BB-F0215072D53A}" type="slidenum">
              <a:rPr lang="en-US" altLang="en-US"/>
              <a:pPr/>
              <a:t>‹#›</a:t>
            </a:fld>
            <a:endParaRPr lang="en-US" altLang="en-US" dirty="0"/>
          </a:p>
        </p:txBody>
      </p:sp>
    </p:spTree>
    <p:extLst>
      <p:ext uri="{BB962C8B-B14F-4D97-AF65-F5344CB8AC3E}">
        <p14:creationId xmlns:p14="http://schemas.microsoft.com/office/powerpoint/2010/main" val="958000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52751CB3-C606-4A94-9263-5719F6748591}" type="datetime1">
              <a:rPr lang="en-US" altLang="en-US"/>
              <a:pPr/>
              <a:t>12/12/2016</a:t>
            </a:fld>
            <a:endParaRPr lang="en-US" alt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5" name="Slide Number Placeholder 5"/>
          <p:cNvSpPr>
            <a:spLocks noGrp="1"/>
          </p:cNvSpPr>
          <p:nvPr>
            <p:ph type="sldNum" sz="quarter" idx="12"/>
          </p:nvPr>
        </p:nvSpPr>
        <p:spPr>
          <a:xfrm>
            <a:off x="8723313" y="0"/>
            <a:ext cx="420687" cy="365125"/>
          </a:xfrm>
        </p:spPr>
        <p:txBody>
          <a:bodyPr/>
          <a:lstStyle>
            <a:lvl1pPr>
              <a:defRPr/>
            </a:lvl1pPr>
          </a:lstStyle>
          <a:p>
            <a:fld id="{CAD2E8AC-AAEF-41D7-91F4-FE7B58DC6497}" type="slidenum">
              <a:rPr lang="en-US" altLang="en-US"/>
              <a:pPr/>
              <a:t>‹#›</a:t>
            </a:fld>
            <a:endParaRPr lang="en-US" altLang="en-US" dirty="0"/>
          </a:p>
        </p:txBody>
      </p:sp>
    </p:spTree>
    <p:extLst>
      <p:ext uri="{BB962C8B-B14F-4D97-AF65-F5344CB8AC3E}">
        <p14:creationId xmlns:p14="http://schemas.microsoft.com/office/powerpoint/2010/main" val="3150056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9944BA8D-2180-4DCC-92E1-9D3331E678BE}" type="datetime1">
              <a:rPr lang="en-US" altLang="en-US"/>
              <a:pPr/>
              <a:t>12/12/2016</a:t>
            </a:fld>
            <a:endParaRPr lang="en-US" alt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4" name="Slide Number Placeholder 5"/>
          <p:cNvSpPr>
            <a:spLocks noGrp="1"/>
          </p:cNvSpPr>
          <p:nvPr>
            <p:ph type="sldNum" sz="quarter" idx="12"/>
          </p:nvPr>
        </p:nvSpPr>
        <p:spPr>
          <a:xfrm>
            <a:off x="8723313" y="0"/>
            <a:ext cx="420687" cy="365125"/>
          </a:xfrm>
        </p:spPr>
        <p:txBody>
          <a:bodyPr/>
          <a:lstStyle>
            <a:lvl1pPr>
              <a:defRPr/>
            </a:lvl1pPr>
          </a:lstStyle>
          <a:p>
            <a:fld id="{E2196BCB-EED6-480D-A613-5CAF411634E7}" type="slidenum">
              <a:rPr lang="en-US" altLang="en-US"/>
              <a:pPr/>
              <a:t>‹#›</a:t>
            </a:fld>
            <a:endParaRPr lang="en-US" altLang="en-US" dirty="0"/>
          </a:p>
        </p:txBody>
      </p:sp>
    </p:spTree>
    <p:extLst>
      <p:ext uri="{BB962C8B-B14F-4D97-AF65-F5344CB8AC3E}">
        <p14:creationId xmlns:p14="http://schemas.microsoft.com/office/powerpoint/2010/main" val="25851179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84D5847F-8EEC-40BD-89D6-F160567CE2F4}" type="datetime1">
              <a:rPr lang="en-US" altLang="en-US"/>
              <a:pPr/>
              <a:t>12/12/2016</a:t>
            </a:fld>
            <a:endParaRPr lang="en-US" alt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7" name="Slide Number Placeholder 5"/>
          <p:cNvSpPr>
            <a:spLocks noGrp="1"/>
          </p:cNvSpPr>
          <p:nvPr>
            <p:ph type="sldNum" sz="quarter" idx="12"/>
          </p:nvPr>
        </p:nvSpPr>
        <p:spPr>
          <a:xfrm>
            <a:off x="8723313" y="0"/>
            <a:ext cx="420687" cy="365125"/>
          </a:xfrm>
        </p:spPr>
        <p:txBody>
          <a:bodyPr/>
          <a:lstStyle>
            <a:lvl1pPr>
              <a:defRPr/>
            </a:lvl1pPr>
          </a:lstStyle>
          <a:p>
            <a:fld id="{A1B34781-AC2C-4FF3-B477-1C7182DEBB18}" type="slidenum">
              <a:rPr lang="en-US" altLang="en-US"/>
              <a:pPr/>
              <a:t>‹#›</a:t>
            </a:fld>
            <a:endParaRPr lang="en-US" altLang="en-US" dirty="0"/>
          </a:p>
        </p:txBody>
      </p:sp>
    </p:spTree>
    <p:extLst>
      <p:ext uri="{BB962C8B-B14F-4D97-AF65-F5344CB8AC3E}">
        <p14:creationId xmlns:p14="http://schemas.microsoft.com/office/powerpoint/2010/main" val="1418928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lide Number Placeholder 5"/>
          <p:cNvSpPr txBox="1">
            <a:spLocks/>
          </p:cNvSpPr>
          <p:nvPr userDrawn="1"/>
        </p:nvSpPr>
        <p:spPr>
          <a:xfrm>
            <a:off x="8723313" y="0"/>
            <a:ext cx="420687" cy="365125"/>
          </a:xfrm>
          <a:prstGeom prst="rect">
            <a:avLst/>
          </a:prstGeom>
        </p:spPr>
        <p:txBody>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8ACC0C56-1309-4F29-AB27-AB87FD8B1C7A}" type="slidenum">
              <a:rPr lang="en-US" altLang="en-US" sz="1200">
                <a:cs typeface="Arial" panose="020B0604020202020204" pitchFamily="34" charset="0"/>
              </a:rPr>
              <a:pPr eaLnBrk="1" hangingPunct="1"/>
              <a:t>‹#›</a:t>
            </a:fld>
            <a:endParaRPr lang="en-US" altLang="en-US" sz="1200" dirty="0">
              <a:cs typeface="Arial" panose="020B0604020202020204" pitchFamily="34" charset="0"/>
            </a:endParaRP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BA3920B9-D08D-4183-9A4F-10B686895B2D}" type="datetime1">
              <a:rPr lang="en-US" altLang="en-US"/>
              <a:pPr/>
              <a:t>12/12/2016</a:t>
            </a:fld>
            <a:endParaRPr lang="en-US" altLang="en-US" dirty="0"/>
          </a:p>
        </p:txBody>
      </p:sp>
      <p:sp>
        <p:nvSpPr>
          <p:cNvPr id="7"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Tree>
    <p:extLst>
      <p:ext uri="{BB962C8B-B14F-4D97-AF65-F5344CB8AC3E}">
        <p14:creationId xmlns:p14="http://schemas.microsoft.com/office/powerpoint/2010/main" val="13924703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4B7E8F76-4F81-4792-9C83-560FE38DDF9F}" type="datetime1">
              <a:rPr lang="en-US" altLang="en-US"/>
              <a:pPr/>
              <a:t>12/12/2016</a:t>
            </a:fld>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8723313" y="0"/>
            <a:ext cx="420687" cy="365125"/>
          </a:xfrm>
        </p:spPr>
        <p:txBody>
          <a:bodyPr/>
          <a:lstStyle>
            <a:lvl1pPr>
              <a:defRPr/>
            </a:lvl1pPr>
          </a:lstStyle>
          <a:p>
            <a:fld id="{C55F2515-22EF-4A69-ADF0-E7EA8127FEAE}" type="slidenum">
              <a:rPr lang="en-US" altLang="en-US"/>
              <a:pPr/>
              <a:t>‹#›</a:t>
            </a:fld>
            <a:endParaRPr lang="en-US" altLang="en-US" dirty="0"/>
          </a:p>
        </p:txBody>
      </p:sp>
    </p:spTree>
    <p:extLst>
      <p:ext uri="{BB962C8B-B14F-4D97-AF65-F5344CB8AC3E}">
        <p14:creationId xmlns:p14="http://schemas.microsoft.com/office/powerpoint/2010/main" val="241921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85C3C1A8-E7F7-4747-8436-386A7A013731}" type="datetime1">
              <a:rPr lang="en-US" altLang="en-US"/>
              <a:pPr/>
              <a:t>12/12/2016</a:t>
            </a:fld>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8723313" y="0"/>
            <a:ext cx="420687" cy="365125"/>
          </a:xfrm>
        </p:spPr>
        <p:txBody>
          <a:bodyPr/>
          <a:lstStyle>
            <a:lvl1pPr>
              <a:defRPr/>
            </a:lvl1pPr>
          </a:lstStyle>
          <a:p>
            <a:fld id="{66DF42D5-ED37-483A-86AC-347AD21C2779}" type="slidenum">
              <a:rPr lang="en-US" altLang="en-US"/>
              <a:pPr/>
              <a:t>‹#›</a:t>
            </a:fld>
            <a:endParaRPr lang="en-US" altLang="en-US" dirty="0"/>
          </a:p>
        </p:txBody>
      </p:sp>
    </p:spTree>
    <p:extLst>
      <p:ext uri="{BB962C8B-B14F-4D97-AF65-F5344CB8AC3E}">
        <p14:creationId xmlns:p14="http://schemas.microsoft.com/office/powerpoint/2010/main" val="3693998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544766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xfrm>
            <a:off x="8723313" y="0"/>
            <a:ext cx="420687" cy="365125"/>
          </a:xfrm>
        </p:spPr>
        <p:txBody>
          <a:bodyPr/>
          <a:lstStyle>
            <a:lvl1pPr>
              <a:defRPr/>
            </a:lvl1pPr>
          </a:lstStyle>
          <a:p>
            <a:fld id="{6A433DF8-E08E-4EF0-8386-7441705F5720}" type="slidenum">
              <a:rPr lang="en-US" altLang="en-US"/>
              <a:pPr/>
              <a:t>‹#›</a:t>
            </a:fld>
            <a:endParaRPr lang="en-US" altLang="en-US" dirty="0"/>
          </a:p>
        </p:txBody>
      </p:sp>
    </p:spTree>
    <p:extLst>
      <p:ext uri="{BB962C8B-B14F-4D97-AF65-F5344CB8AC3E}">
        <p14:creationId xmlns:p14="http://schemas.microsoft.com/office/powerpoint/2010/main" val="352926964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lgn="ctr">
              <a:defRPr/>
            </a:lvl1pPr>
          </a:lstStyle>
          <a:p>
            <a:fld id="{0E2AC501-40BC-49DE-B4D3-E4E12F4A46A9}" type="slidenum">
              <a:rPr lang="en-US" altLang="en-US"/>
              <a:pPr/>
              <a:t>‹#›</a:t>
            </a:fld>
            <a:endParaRPr lang="en-US" altLang="en-US" dirty="0"/>
          </a:p>
        </p:txBody>
      </p:sp>
    </p:spTree>
    <p:extLst>
      <p:ext uri="{BB962C8B-B14F-4D97-AF65-F5344CB8AC3E}">
        <p14:creationId xmlns:p14="http://schemas.microsoft.com/office/powerpoint/2010/main" val="3473466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7500" y="1676400"/>
            <a:ext cx="40259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6400"/>
            <a:ext cx="4191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0811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980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8912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64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86771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36885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9BD5D4">
            <a:alpha val="69019"/>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10614" y="261666"/>
            <a:ext cx="85217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322090" y="1528317"/>
            <a:ext cx="8517110" cy="4539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1255" name="Text Box 7"/>
          <p:cNvSpPr txBox="1">
            <a:spLocks noChangeArrowheads="1"/>
          </p:cNvSpPr>
          <p:nvPr userDrawn="1"/>
        </p:nvSpPr>
        <p:spPr bwMode="auto">
          <a:xfrm>
            <a:off x="8458200" y="0"/>
            <a:ext cx="685800" cy="276225"/>
          </a:xfrm>
          <a:prstGeom prst="rect">
            <a:avLst/>
          </a:prstGeom>
          <a:noFill/>
          <a:ln w="9525">
            <a:noFill/>
            <a:miter lim="800000"/>
            <a:headEnd/>
            <a:tailEnd/>
          </a:ln>
          <a:effectLst/>
        </p:spPr>
        <p:txBody>
          <a:bodyPr>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fld id="{D2040944-FBDE-46D3-A9E6-2C73A64310D0}" type="slidenum">
              <a:rPr lang="en-US" altLang="en-US" sz="1200"/>
              <a:pPr algn="r" eaLnBrk="1" hangingPunct="1">
                <a:spcBef>
                  <a:spcPct val="50000"/>
                </a:spcBef>
              </a:pPr>
              <a:t>‹#›</a:t>
            </a:fld>
            <a:endParaRPr lang="en-US" altLang="en-US" sz="1200" dirty="0"/>
          </a:p>
        </p:txBody>
      </p:sp>
      <p:sp>
        <p:nvSpPr>
          <p:cNvPr id="1029" name="Rectangle 6"/>
          <p:cNvSpPr>
            <a:spLocks noChangeArrowheads="1"/>
          </p:cNvSpPr>
          <p:nvPr userDrawn="1"/>
        </p:nvSpPr>
        <p:spPr bwMode="auto">
          <a:xfrm>
            <a:off x="0" y="6624638"/>
            <a:ext cx="91440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a:r>
              <a:rPr lang="en-US" altLang="en-US" sz="900" dirty="0">
                <a:solidFill>
                  <a:srgbClr val="333333"/>
                </a:solidFill>
                <a:cs typeface="Arial" panose="020B0604020202020204" pitchFamily="34" charset="0"/>
              </a:rPr>
              <a:t>©2016 California Department of Education</a:t>
            </a:r>
            <a:endParaRPr lang="en-US" altLang="en-US" sz="900" dirty="0"/>
          </a:p>
        </p:txBody>
      </p:sp>
      <p:pic>
        <p:nvPicPr>
          <p:cNvPr id="1030" name="Picture 6" descr="cpincolorlist.JP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6172200"/>
            <a:ext cx="7493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004" r:id="rId1"/>
    <p:sldLayoutId id="2147485005" r:id="rId2"/>
    <p:sldLayoutId id="2147485006" r:id="rId3"/>
    <p:sldLayoutId id="2147485007" r:id="rId4"/>
    <p:sldLayoutId id="2147485008" r:id="rId5"/>
    <p:sldLayoutId id="2147485009" r:id="rId6"/>
    <p:sldLayoutId id="2147485010" r:id="rId7"/>
    <p:sldLayoutId id="2147485011" r:id="rId8"/>
    <p:sldLayoutId id="2147485012" r:id="rId9"/>
    <p:sldLayoutId id="2147485013" r:id="rId10"/>
    <p:sldLayoutId id="2147485014" r:id="rId11"/>
    <p:sldLayoutId id="2147485015" r:id="rId12"/>
    <p:sldLayoutId id="2147485016" r:id="rId13"/>
    <p:sldLayoutId id="2147485017" r:id="rId14"/>
    <p:sldLayoutId id="2147485018" r:id="rId15"/>
    <p:sldLayoutId id="2147485019" r:id="rId16"/>
    <p:sldLayoutId id="2147485020" r:id="rId17"/>
    <p:sldLayoutId id="2147485021" r:id="rId18"/>
  </p:sldLayoutIdLst>
  <p:hf hdr="0" ftr="0" dt="0"/>
  <p:txStyles>
    <p:titleStyle>
      <a:lvl1pPr algn="ctr" rtl="0" eaLnBrk="0" fontAlgn="base" hangingPunct="0">
        <a:spcBef>
          <a:spcPct val="0"/>
        </a:spcBef>
        <a:spcAft>
          <a:spcPct val="0"/>
        </a:spcAft>
        <a:defRPr sz="4000" b="1">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000" b="1">
          <a:solidFill>
            <a:schemeClr val="tx2"/>
          </a:solidFill>
          <a:latin typeface="Arial" pitchFamily="-1" charset="0"/>
          <a:ea typeface="MS PGothic" panose="020B0600070205080204" pitchFamily="34" charset="-128"/>
          <a:cs typeface="ＭＳ Ｐゴシック" pitchFamily="-1" charset="-128"/>
        </a:defRPr>
      </a:lvl2pPr>
      <a:lvl3pPr algn="ctr" rtl="0" eaLnBrk="0" fontAlgn="base" hangingPunct="0">
        <a:spcBef>
          <a:spcPct val="0"/>
        </a:spcBef>
        <a:spcAft>
          <a:spcPct val="0"/>
        </a:spcAft>
        <a:defRPr sz="4000" b="1">
          <a:solidFill>
            <a:schemeClr val="tx2"/>
          </a:solidFill>
          <a:latin typeface="Arial" pitchFamily="-1" charset="0"/>
          <a:ea typeface="MS PGothic" panose="020B0600070205080204" pitchFamily="34" charset="-128"/>
          <a:cs typeface="ＭＳ Ｐゴシック" pitchFamily="-1" charset="-128"/>
        </a:defRPr>
      </a:lvl3pPr>
      <a:lvl4pPr algn="ctr" rtl="0" eaLnBrk="0" fontAlgn="base" hangingPunct="0">
        <a:spcBef>
          <a:spcPct val="0"/>
        </a:spcBef>
        <a:spcAft>
          <a:spcPct val="0"/>
        </a:spcAft>
        <a:defRPr sz="4000" b="1">
          <a:solidFill>
            <a:schemeClr val="tx2"/>
          </a:solidFill>
          <a:latin typeface="Arial" pitchFamily="-1" charset="0"/>
          <a:ea typeface="MS PGothic" panose="020B0600070205080204" pitchFamily="34" charset="-128"/>
          <a:cs typeface="ＭＳ Ｐゴシック" pitchFamily="-1" charset="-128"/>
        </a:defRPr>
      </a:lvl4pPr>
      <a:lvl5pPr algn="ctr" rtl="0" eaLnBrk="0" fontAlgn="base" hangingPunct="0">
        <a:spcBef>
          <a:spcPct val="0"/>
        </a:spcBef>
        <a:spcAft>
          <a:spcPct val="0"/>
        </a:spcAft>
        <a:defRPr sz="4000" b="1">
          <a:solidFill>
            <a:schemeClr val="tx2"/>
          </a:solidFill>
          <a:latin typeface="Arial" pitchFamily="-1" charset="0"/>
          <a:ea typeface="MS PGothic" panose="020B0600070205080204" pitchFamily="34" charset="-128"/>
          <a:cs typeface="ＭＳ Ｐゴシック" pitchFamily="-1" charset="-128"/>
        </a:defRPr>
      </a:lvl5pPr>
      <a:lvl6pPr marL="4572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6pPr>
      <a:lvl7pPr marL="9144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7pPr>
      <a:lvl8pPr marL="13716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8pPr>
      <a:lvl9pPr marL="1828800" algn="ctr" rtl="0" fontAlgn="base">
        <a:spcBef>
          <a:spcPct val="0"/>
        </a:spcBef>
        <a:spcAft>
          <a:spcPct val="0"/>
        </a:spcAft>
        <a:defRPr sz="4400">
          <a:solidFill>
            <a:schemeClr val="tx2"/>
          </a:solidFill>
          <a:latin typeface="Arial" pitchFamily="-1" charset="0"/>
          <a:ea typeface="ＭＳ Ｐゴシック" pitchFamily="-1" charset="-128"/>
          <a:cs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BD5D4">
            <a:alpha val="69019"/>
          </a:srgbClr>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defRPr sz="1200">
                <a:cs typeface="Arial" panose="020B0604020202020204" pitchFamily="34" charset="0"/>
              </a:defRPr>
            </a:lvl1pPr>
          </a:lstStyle>
          <a:p>
            <a:fld id="{1A61EAB1-A459-4B9F-8EAB-65BEFC2A707C}"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5022" r:id="rId1"/>
    <p:sldLayoutId id="2147485023" r:id="rId2"/>
    <p:sldLayoutId id="2147485024" r:id="rId3"/>
    <p:sldLayoutId id="2147485025" r:id="rId4"/>
    <p:sldLayoutId id="2147485026" r:id="rId5"/>
    <p:sldLayoutId id="2147485027" r:id="rId6"/>
    <p:sldLayoutId id="2147485028" r:id="rId7"/>
    <p:sldLayoutId id="2147485029" r:id="rId8"/>
    <p:sldLayoutId id="2147485030" r:id="rId9"/>
    <p:sldLayoutId id="2147485031" r:id="rId10"/>
    <p:sldLayoutId id="2147485032" r:id="rId11"/>
    <p:sldLayoutId id="2147485033" r:id="rId12"/>
    <p:sldLayoutId id="2147485034" r:id="rId13"/>
  </p:sldLayoutIdLst>
  <p:hf hdr="0" ftr="0" dt="0"/>
  <p:txStyles>
    <p:titleStyle>
      <a:lvl1pPr algn="ctr" defTabSz="457200" rtl="0" eaLnBrk="0" fontAlgn="base" hangingPunct="0">
        <a:spcBef>
          <a:spcPct val="0"/>
        </a:spcBef>
        <a:spcAft>
          <a:spcPct val="0"/>
        </a:spcAft>
        <a:defRPr sz="4000" b="1" kern="1200">
          <a:solidFill>
            <a:schemeClr val="tx1"/>
          </a:solidFill>
          <a:latin typeface="Arial"/>
          <a:ea typeface="MS PGothic" panose="020B0600070205080204" pitchFamily="34" charset="-128"/>
          <a:cs typeface="ＭＳ Ｐゴシック" pitchFamily="-84" charset="-128"/>
        </a:defRPr>
      </a:lvl1pPr>
      <a:lvl2pPr algn="ctr" defTabSz="457200" rtl="0" eaLnBrk="0" fontAlgn="base" hangingPunct="0">
        <a:spcBef>
          <a:spcPct val="0"/>
        </a:spcBef>
        <a:spcAft>
          <a:spcPct val="0"/>
        </a:spcAft>
        <a:defRPr sz="4000" b="1">
          <a:solidFill>
            <a:schemeClr val="tx1"/>
          </a:solidFill>
          <a:latin typeface="Arial" pitchFamily="-84" charset="0"/>
          <a:ea typeface="MS PGothic" panose="020B0600070205080204" pitchFamily="34" charset="-128"/>
          <a:cs typeface="ＭＳ Ｐゴシック" pitchFamily="-84" charset="-128"/>
        </a:defRPr>
      </a:lvl2pPr>
      <a:lvl3pPr algn="ctr" defTabSz="457200" rtl="0" eaLnBrk="0" fontAlgn="base" hangingPunct="0">
        <a:spcBef>
          <a:spcPct val="0"/>
        </a:spcBef>
        <a:spcAft>
          <a:spcPct val="0"/>
        </a:spcAft>
        <a:defRPr sz="4000" b="1">
          <a:solidFill>
            <a:schemeClr val="tx1"/>
          </a:solidFill>
          <a:latin typeface="Arial" pitchFamily="-84" charset="0"/>
          <a:ea typeface="MS PGothic" panose="020B0600070205080204" pitchFamily="34" charset="-128"/>
          <a:cs typeface="ＭＳ Ｐゴシック" pitchFamily="-84" charset="-128"/>
        </a:defRPr>
      </a:lvl3pPr>
      <a:lvl4pPr algn="ctr" defTabSz="457200" rtl="0" eaLnBrk="0" fontAlgn="base" hangingPunct="0">
        <a:spcBef>
          <a:spcPct val="0"/>
        </a:spcBef>
        <a:spcAft>
          <a:spcPct val="0"/>
        </a:spcAft>
        <a:defRPr sz="4000" b="1">
          <a:solidFill>
            <a:schemeClr val="tx1"/>
          </a:solidFill>
          <a:latin typeface="Arial" pitchFamily="-84" charset="0"/>
          <a:ea typeface="MS PGothic" panose="020B0600070205080204" pitchFamily="34" charset="-128"/>
          <a:cs typeface="ＭＳ Ｐゴシック" pitchFamily="-84" charset="-128"/>
        </a:defRPr>
      </a:lvl4pPr>
      <a:lvl5pPr algn="ctr" defTabSz="457200" rtl="0" eaLnBrk="0" fontAlgn="base" hangingPunct="0">
        <a:spcBef>
          <a:spcPct val="0"/>
        </a:spcBef>
        <a:spcAft>
          <a:spcPct val="0"/>
        </a:spcAft>
        <a:defRPr sz="4000" b="1">
          <a:solidFill>
            <a:schemeClr val="tx1"/>
          </a:solidFill>
          <a:latin typeface="Arial" pitchFamily="-84" charset="0"/>
          <a:ea typeface="MS PGothic" panose="020B0600070205080204" pitchFamily="34" charset="-128"/>
          <a:cs typeface="ＭＳ Ｐゴシック" pitchFamily="-84" charset="-128"/>
        </a:defRPr>
      </a:lvl5pPr>
      <a:lvl6pPr marL="457200" algn="ctr" defTabSz="457200" rtl="0" fontAlgn="base">
        <a:spcBef>
          <a:spcPct val="0"/>
        </a:spcBef>
        <a:spcAft>
          <a:spcPct val="0"/>
        </a:spcAft>
        <a:defRPr sz="4400">
          <a:solidFill>
            <a:schemeClr val="tx1"/>
          </a:solidFill>
          <a:latin typeface="Arial"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4400">
          <a:solidFill>
            <a:schemeClr val="tx1"/>
          </a:solidFill>
          <a:latin typeface="Arial"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4400">
          <a:solidFill>
            <a:schemeClr val="tx1"/>
          </a:solidFill>
          <a:latin typeface="Arial"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4400">
          <a:solidFill>
            <a:schemeClr val="tx1"/>
          </a:solidFill>
          <a:latin typeface="Arial"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S PGothic" panose="020B0600070205080204" pitchFamily="34" charset="-128"/>
          <a:cs typeface="ＭＳ Ｐゴシック" pitchFamily="-8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7.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cde.ca.gov/sp/cd/re/documents/psframeworkkvol1.pdf"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cad=rja&amp;uact=8&amp;ved=0ahUKEwjvuJOtv7fOAhUK32MKHb-cCDsQFgghMAA&amp;url=http://www.cde.ca.gov/sp/cd/re/documents/familypartnerships.pdf&amp;usg=AFQjCNE4pI6AWAIjG4YTNT4JE4KiR_Xa0g&amp;bvm=bv.129389765,d.cGc"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hyperlink" Target="https://www.google.com/url?sa=t&amp;rct=j&amp;q=&amp;esrc=s&amp;source=web&amp;cd=1&amp;cad=rja&amp;uact=8&amp;ved=0ahUKEwjluf-Wv7fOAhVU-GMKHZy0ChcQFggcMAA&amp;url=http://www.cde.ca.gov/ci/gs/em/documents/tkguide.pdf&amp;usg=AFQjCNGLkZjjCSncKT0z-jzu9UjYFR5yfQ&amp;bvm=bv.129389765,d.cGc" TargetMode="External"/><Relationship Id="rId4" Type="http://schemas.openxmlformats.org/officeDocument/2006/relationships/hyperlink" Target="https://www.google.com/url?sa=t&amp;rct=j&amp;q=&amp;esrc=s&amp;source=web&amp;cd=1&amp;cad=rja&amp;uact=8&amp;ved=0ahUKEwjqlfOBv7fOAhUCKGMKHcYjCBoQFggcMAA&amp;url=https://allaboutyoungchildren.org/english/&amp;usg=AFQjCNGZjAeHHuqyd4jwZ4mjXsYkX4jnYQ&amp;bvm=bv.129389765,d.cGc"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41.w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hyperlink" Target="http://www.cde.ca.gov/sp/cd/re/documents/preschoollf.pdf"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gse.buffalo.edu/org/buildingblocks/writings/bb_ecrq.pdf" TargetMode="External"/><Relationship Id="rId4" Type="http://schemas.openxmlformats.org/officeDocument/2006/relationships/hyperlink" Target="http://www.cde.ca.gov/ci/ma/cf/documents/transitionalkinder.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cde.ca.gov/sp/cd/re/cddpublications.asp"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Content Placeholder 2" descr="Screen Shot 2016-11-07 at 8.12.11 AM.png"/>
          <p:cNvPicPr>
            <a:picLocks noGrp="1" noChangeAspect="1"/>
          </p:cNvPicPr>
          <p:nvPr>
            <p:ph idx="1"/>
          </p:nvPr>
        </p:nvPicPr>
        <p:blipFill>
          <a:blip r:embed="rId3">
            <a:extLst>
              <a:ext uri="{28A0092B-C50C-407E-A947-70E740481C1C}">
                <a14:useLocalDpi xmlns:a14="http://schemas.microsoft.com/office/drawing/2010/main" val="0"/>
              </a:ext>
            </a:extLst>
          </a:blip>
          <a:srcRect l="-514"/>
          <a:stretch>
            <a:fillRect/>
          </a:stretch>
        </p:blipFill>
        <p:spPr>
          <a:xfrm>
            <a:off x="1524000" y="1600200"/>
            <a:ext cx="6159500" cy="4646613"/>
          </a:xfrm>
          <a:effectLst>
            <a:outerShdw blurRad="292100" dist="139700" dir="2700000" algn="tl" rotWithShape="0">
              <a:srgbClr val="333333">
                <a:alpha val="64999"/>
              </a:srgbClr>
            </a:outerShdw>
          </a:effectLst>
        </p:spPr>
      </p:pic>
      <p:sp>
        <p:nvSpPr>
          <p:cNvPr id="19458" name="Rectangle 1"/>
          <p:cNvSpPr>
            <a:spLocks noChangeArrowheads="1"/>
          </p:cNvSpPr>
          <p:nvPr/>
        </p:nvSpPr>
        <p:spPr bwMode="auto">
          <a:xfrm>
            <a:off x="0" y="2670175"/>
            <a:ext cx="9137650" cy="353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4000" dirty="0">
              <a:solidFill>
                <a:schemeClr val="bg1"/>
              </a:solidFill>
              <a:cs typeface="Arial" panose="020B0604020202020204" pitchFamily="34" charset="0"/>
            </a:endParaRPr>
          </a:p>
          <a:p>
            <a:pPr eaLnBrk="1" hangingPunct="1"/>
            <a:endParaRPr lang="en-US" altLang="en-US" sz="4000" dirty="0">
              <a:solidFill>
                <a:schemeClr val="bg1"/>
              </a:solidFill>
              <a:cs typeface="Arial" panose="020B0604020202020204" pitchFamily="34" charset="0"/>
            </a:endParaRPr>
          </a:p>
          <a:p>
            <a:pPr eaLnBrk="1" hangingPunct="1"/>
            <a:endParaRPr lang="en-US" altLang="en-US" sz="4000" dirty="0">
              <a:solidFill>
                <a:schemeClr val="bg1"/>
              </a:solidFill>
              <a:cs typeface="Arial" panose="020B0604020202020204" pitchFamily="34" charset="0"/>
            </a:endParaRPr>
          </a:p>
          <a:p>
            <a:pPr eaLnBrk="1" hangingPunct="1"/>
            <a:br>
              <a:rPr lang="en-US" altLang="en-US" sz="3600" dirty="0">
                <a:cs typeface="Arial" panose="020B0604020202020204" pitchFamily="34" charset="0"/>
              </a:rPr>
            </a:br>
            <a:br>
              <a:rPr lang="en-US" altLang="en-US" sz="3600" dirty="0">
                <a:cs typeface="Arial" panose="020B0604020202020204" pitchFamily="34" charset="0"/>
              </a:rPr>
            </a:br>
            <a:endParaRPr lang="en-US" altLang="en-US" dirty="0"/>
          </a:p>
        </p:txBody>
      </p:sp>
      <p:sp>
        <p:nvSpPr>
          <p:cNvPr id="6" name="Text Placeholder 2"/>
          <p:cNvSpPr txBox="1">
            <a:spLocks/>
          </p:cNvSpPr>
          <p:nvPr/>
        </p:nvSpPr>
        <p:spPr>
          <a:xfrm>
            <a:off x="0" y="5029200"/>
            <a:ext cx="9144000" cy="1120775"/>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FontTx/>
              <a:buNone/>
              <a:defRPr/>
            </a:pPr>
            <a:endParaRPr lang="en-US" b="1" dirty="0">
              <a:solidFill>
                <a:schemeClr val="bg1"/>
              </a:solidFill>
              <a:effectLst>
                <a:outerShdw blurRad="38100" dist="38100" dir="2700000" algn="tl">
                  <a:srgbClr val="000000"/>
                </a:outerShdw>
              </a:effectLst>
              <a:cs typeface="Arial" charset="0"/>
            </a:endParaRPr>
          </a:p>
        </p:txBody>
      </p:sp>
      <p:sp>
        <p:nvSpPr>
          <p:cNvPr id="2" name="Title 1"/>
          <p:cNvSpPr>
            <a:spLocks noGrp="1"/>
          </p:cNvSpPr>
          <p:nvPr>
            <p:ph type="title"/>
          </p:nvPr>
        </p:nvSpPr>
        <p:spPr>
          <a:xfrm>
            <a:off x="0" y="533400"/>
            <a:ext cx="9144000" cy="1524000"/>
          </a:xfrm>
        </p:spPr>
        <p:txBody>
          <a:bodyPr/>
          <a:lstStyle/>
          <a:p>
            <a:pPr>
              <a:defRPr/>
            </a:pPr>
            <a:r>
              <a:rPr lang="en-US" altLang="en-US" dirty="0">
                <a:ea typeface="+mj-ea"/>
              </a:rPr>
              <a:t>Mathematics: Measurement in the Transitional Kindergarten Classroom</a:t>
            </a:r>
            <a:br>
              <a:rPr lang="en-US" altLang="en-US" sz="3200" dirty="0">
                <a:ea typeface="+mj-ea"/>
              </a:rPr>
            </a:br>
            <a:br>
              <a:rPr lang="en-US" dirty="0">
                <a:solidFill>
                  <a:schemeClr val="bg1"/>
                </a:solidFill>
                <a:effectLst>
                  <a:outerShdw blurRad="38100" dist="38100" dir="2700000" algn="tl">
                    <a:srgbClr val="000000"/>
                  </a:outerShdw>
                </a:effectLst>
                <a:ea typeface="+mj-ea"/>
                <a:cs typeface="Arial" charset="0"/>
              </a:rPr>
            </a:br>
            <a:endParaRPr lang="en-US" dirty="0">
              <a:ea typeface="+mj-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89" name="Object 12"/>
          <p:cNvGraphicFramePr>
            <a:graphicFrameLocks noChangeAspect="1"/>
          </p:cNvGraphicFramePr>
          <p:nvPr/>
        </p:nvGraphicFramePr>
        <p:xfrm>
          <a:off x="2438400" y="914400"/>
          <a:ext cx="4046538" cy="5562600"/>
        </p:xfrm>
        <a:graphic>
          <a:graphicData uri="http://schemas.openxmlformats.org/presentationml/2006/ole">
            <mc:AlternateContent xmlns:mc="http://schemas.openxmlformats.org/markup-compatibility/2006">
              <mc:Choice xmlns:v="urn:schemas-microsoft-com:vml" Requires="v">
                <p:oleObj spid="_x0000_s37925" name="Acrobat Document" r:id="rId4" imgW="5742857" imgH="7457143" progId="AcroExch.Document.7">
                  <p:embed/>
                </p:oleObj>
              </mc:Choice>
              <mc:Fallback>
                <p:oleObj name="Acrobat Document" r:id="rId4" imgW="5742857" imgH="7457143" progId="AcroExch.Document.7">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b="15819"/>
                      <a:stretch>
                        <a:fillRect/>
                      </a:stretch>
                    </p:blipFill>
                    <p:spPr bwMode="auto">
                      <a:xfrm>
                        <a:off x="2438400" y="914400"/>
                        <a:ext cx="4046538" cy="5562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3795" name="AutoShape 3"/>
          <p:cNvSpPr>
            <a:spLocks noChangeArrowheads="1"/>
          </p:cNvSpPr>
          <p:nvPr/>
        </p:nvSpPr>
        <p:spPr bwMode="auto">
          <a:xfrm>
            <a:off x="228600" y="1295400"/>
            <a:ext cx="1371600" cy="381000"/>
          </a:xfrm>
          <a:prstGeom prst="wedgeRectCallout">
            <a:avLst>
              <a:gd name="adj1" fmla="val 215179"/>
              <a:gd name="adj2" fmla="val 27339"/>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endParaRPr lang="en-US" sz="1600" dirty="0">
              <a:latin typeface="Arial" pitchFamily="-1" charset="0"/>
              <a:ea typeface="+mn-ea"/>
            </a:endParaRPr>
          </a:p>
        </p:txBody>
      </p:sp>
      <p:sp>
        <p:nvSpPr>
          <p:cNvPr id="33796" name="AutoShape 4"/>
          <p:cNvSpPr>
            <a:spLocks noChangeArrowheads="1"/>
          </p:cNvSpPr>
          <p:nvPr/>
        </p:nvSpPr>
        <p:spPr bwMode="auto">
          <a:xfrm>
            <a:off x="838200" y="1905000"/>
            <a:ext cx="762000" cy="304800"/>
          </a:xfrm>
          <a:prstGeom prst="wedgeRectCallout">
            <a:avLst>
              <a:gd name="adj1" fmla="val 220180"/>
              <a:gd name="adj2" fmla="val -65179"/>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endParaRPr lang="en-US" sz="1600" dirty="0">
              <a:latin typeface="Arial" pitchFamily="-1" charset="0"/>
              <a:ea typeface="+mn-ea"/>
            </a:endParaRPr>
          </a:p>
        </p:txBody>
      </p:sp>
      <p:sp>
        <p:nvSpPr>
          <p:cNvPr id="33797" name="AutoShape 5"/>
          <p:cNvSpPr>
            <a:spLocks noChangeArrowheads="1"/>
          </p:cNvSpPr>
          <p:nvPr/>
        </p:nvSpPr>
        <p:spPr bwMode="auto">
          <a:xfrm>
            <a:off x="7162800" y="2252546"/>
            <a:ext cx="1752600" cy="381000"/>
          </a:xfrm>
          <a:prstGeom prst="wedgeRectCallout">
            <a:avLst>
              <a:gd name="adj1" fmla="val -92303"/>
              <a:gd name="adj2" fmla="val 56900"/>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endParaRPr lang="en-US" sz="1600" dirty="0">
              <a:latin typeface="Arial" pitchFamily="-1" charset="0"/>
              <a:ea typeface="+mn-ea"/>
            </a:endParaRPr>
          </a:p>
        </p:txBody>
      </p:sp>
      <p:sp>
        <p:nvSpPr>
          <p:cNvPr id="33799" name="AutoShape 7"/>
          <p:cNvSpPr>
            <a:spLocks noChangeArrowheads="1"/>
          </p:cNvSpPr>
          <p:nvPr/>
        </p:nvSpPr>
        <p:spPr bwMode="auto">
          <a:xfrm>
            <a:off x="6858000" y="1447800"/>
            <a:ext cx="1371600" cy="348636"/>
          </a:xfrm>
          <a:prstGeom prst="wedgeRectCallout">
            <a:avLst>
              <a:gd name="adj1" fmla="val -125823"/>
              <a:gd name="adj2" fmla="val 172784"/>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endParaRPr lang="en-US" sz="1600" dirty="0">
              <a:latin typeface="Arial" pitchFamily="-1" charset="0"/>
              <a:ea typeface="+mn-ea"/>
            </a:endParaRPr>
          </a:p>
        </p:txBody>
      </p:sp>
      <p:sp>
        <p:nvSpPr>
          <p:cNvPr id="33800" name="AutoShape 8"/>
          <p:cNvSpPr>
            <a:spLocks noChangeArrowheads="1"/>
          </p:cNvSpPr>
          <p:nvPr/>
        </p:nvSpPr>
        <p:spPr bwMode="auto">
          <a:xfrm>
            <a:off x="762000" y="3733800"/>
            <a:ext cx="1447800" cy="381000"/>
          </a:xfrm>
          <a:prstGeom prst="wedgeRectCallout">
            <a:avLst>
              <a:gd name="adj1" fmla="val 98363"/>
              <a:gd name="adj2" fmla="val -102135"/>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endParaRPr lang="en-US" sz="1600" dirty="0">
              <a:latin typeface="Arial" pitchFamily="-1" charset="0"/>
              <a:ea typeface="+mn-ea"/>
            </a:endParaRPr>
          </a:p>
        </p:txBody>
      </p:sp>
      <p:sp>
        <p:nvSpPr>
          <p:cNvPr id="33801" name="AutoShape 9"/>
          <p:cNvSpPr>
            <a:spLocks noChangeArrowheads="1"/>
          </p:cNvSpPr>
          <p:nvPr/>
        </p:nvSpPr>
        <p:spPr bwMode="auto">
          <a:xfrm>
            <a:off x="6896100" y="3184526"/>
            <a:ext cx="1676400" cy="381000"/>
          </a:xfrm>
          <a:prstGeom prst="wedgeRectCallout">
            <a:avLst>
              <a:gd name="adj1" fmla="val -121278"/>
              <a:gd name="adj2" fmla="val -123638"/>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endParaRPr lang="en-US" sz="1600" dirty="0">
              <a:latin typeface="Arial" pitchFamily="-1" charset="0"/>
              <a:ea typeface="+mn-ea"/>
            </a:endParaRPr>
          </a:p>
        </p:txBody>
      </p:sp>
      <p:sp>
        <p:nvSpPr>
          <p:cNvPr id="33802" name="AutoShape 10"/>
          <p:cNvSpPr>
            <a:spLocks noChangeArrowheads="1"/>
          </p:cNvSpPr>
          <p:nvPr/>
        </p:nvSpPr>
        <p:spPr bwMode="auto">
          <a:xfrm>
            <a:off x="228600" y="2971800"/>
            <a:ext cx="1676400" cy="381000"/>
          </a:xfrm>
          <a:prstGeom prst="wedgeRectCallout">
            <a:avLst>
              <a:gd name="adj1" fmla="val 106773"/>
              <a:gd name="adj2" fmla="val -126677"/>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endParaRPr lang="en-US" sz="1600" dirty="0">
              <a:latin typeface="Arial" pitchFamily="-1" charset="0"/>
              <a:ea typeface="+mn-ea"/>
            </a:endParaRPr>
          </a:p>
        </p:txBody>
      </p:sp>
      <p:sp>
        <p:nvSpPr>
          <p:cNvPr id="37897" name="Title 13"/>
          <p:cNvSpPr>
            <a:spLocks noGrp="1"/>
          </p:cNvSpPr>
          <p:nvPr>
            <p:ph type="title" idx="4294967295"/>
          </p:nvPr>
        </p:nvSpPr>
        <p:spPr>
          <a:xfrm>
            <a:off x="800100" y="0"/>
            <a:ext cx="7772400" cy="906463"/>
          </a:xfrm>
        </p:spPr>
        <p:txBody>
          <a:bodyPr/>
          <a:lstStyle/>
          <a:p>
            <a:r>
              <a:rPr lang="en-US" altLang="en-US" dirty="0"/>
              <a:t>  Map of the Foundations</a:t>
            </a:r>
          </a:p>
        </p:txBody>
      </p:sp>
      <p:sp>
        <p:nvSpPr>
          <p:cNvPr id="12" name="AutoShape 10"/>
          <p:cNvSpPr>
            <a:spLocks noChangeArrowheads="1"/>
          </p:cNvSpPr>
          <p:nvPr/>
        </p:nvSpPr>
        <p:spPr bwMode="auto">
          <a:xfrm>
            <a:off x="1143000" y="5638800"/>
            <a:ext cx="1524000" cy="381000"/>
          </a:xfrm>
          <a:prstGeom prst="wedgeRectCallout">
            <a:avLst>
              <a:gd name="adj1" fmla="val 72667"/>
              <a:gd name="adj2" fmla="val -118723"/>
            </a:avLst>
          </a:prstGeom>
          <a:solidFill>
            <a:srgbClr val="FFFFCC"/>
          </a:solidFill>
          <a:ln w="9525">
            <a:solidFill>
              <a:schemeClr val="tx1"/>
            </a:solidFill>
            <a:miter lim="800000"/>
            <a:headEnd/>
            <a:tailEnd/>
          </a:ln>
          <a:effectLst>
            <a:outerShdw blurRad="63500" dist="107763" dir="2700000" algn="ctr" rotWithShape="0">
              <a:schemeClr val="bg2">
                <a:alpha val="74998"/>
              </a:schemeClr>
            </a:outerShdw>
          </a:effectLst>
        </p:spPr>
        <p:txBody>
          <a:bodyPr/>
          <a:lstStyle/>
          <a:p>
            <a:pPr algn="ctr">
              <a:defRPr/>
            </a:pPr>
            <a:endParaRPr lang="en-US" sz="1600" dirty="0">
              <a:latin typeface="Arial" pitchFamily="-1" charset="0"/>
              <a:ea typeface="+mn-ea"/>
            </a:endParaRPr>
          </a:p>
        </p:txBody>
      </p:sp>
      <p:sp>
        <p:nvSpPr>
          <p:cNvPr id="2" name="TextBox 1"/>
          <p:cNvSpPr txBox="1"/>
          <p:nvPr/>
        </p:nvSpPr>
        <p:spPr>
          <a:xfrm>
            <a:off x="457200" y="1295400"/>
            <a:ext cx="914400" cy="369332"/>
          </a:xfrm>
          <a:prstGeom prst="rect">
            <a:avLst/>
          </a:prstGeom>
          <a:noFill/>
        </p:spPr>
        <p:txBody>
          <a:bodyPr wrap="square" rtlCol="0">
            <a:spAutoFit/>
          </a:bodyPr>
          <a:lstStyle/>
          <a:p>
            <a:r>
              <a:rPr lang="en-US" sz="1800" dirty="0">
                <a:latin typeface="Arial" pitchFamily="-1" charset="0"/>
                <a:ea typeface="+mn-ea"/>
              </a:rPr>
              <a:t>Strand</a:t>
            </a:r>
          </a:p>
        </p:txBody>
      </p:sp>
      <p:sp>
        <p:nvSpPr>
          <p:cNvPr id="3" name="TextBox 2"/>
          <p:cNvSpPr txBox="1"/>
          <p:nvPr/>
        </p:nvSpPr>
        <p:spPr>
          <a:xfrm>
            <a:off x="838200" y="1860912"/>
            <a:ext cx="762000" cy="369332"/>
          </a:xfrm>
          <a:prstGeom prst="rect">
            <a:avLst/>
          </a:prstGeom>
          <a:noFill/>
        </p:spPr>
        <p:txBody>
          <a:bodyPr wrap="square" rtlCol="0">
            <a:spAutoFit/>
          </a:bodyPr>
          <a:lstStyle/>
          <a:p>
            <a:pPr algn="ctr"/>
            <a:r>
              <a:rPr lang="en-US" sz="1800" dirty="0">
                <a:latin typeface="Arial" pitchFamily="-1" charset="0"/>
              </a:rPr>
              <a:t>Age</a:t>
            </a:r>
          </a:p>
        </p:txBody>
      </p:sp>
      <p:sp>
        <p:nvSpPr>
          <p:cNvPr id="4" name="TextBox 3"/>
          <p:cNvSpPr txBox="1"/>
          <p:nvPr/>
        </p:nvSpPr>
        <p:spPr>
          <a:xfrm>
            <a:off x="350838" y="2983468"/>
            <a:ext cx="1409700" cy="369332"/>
          </a:xfrm>
          <a:prstGeom prst="rect">
            <a:avLst/>
          </a:prstGeom>
          <a:noFill/>
        </p:spPr>
        <p:txBody>
          <a:bodyPr wrap="square" rtlCol="0">
            <a:spAutoFit/>
          </a:bodyPr>
          <a:lstStyle/>
          <a:p>
            <a:r>
              <a:rPr lang="en-US" sz="1800" dirty="0">
                <a:latin typeface="Arial" pitchFamily="-1" charset="0"/>
              </a:rPr>
              <a:t>Foundation</a:t>
            </a:r>
          </a:p>
        </p:txBody>
      </p:sp>
      <p:sp>
        <p:nvSpPr>
          <p:cNvPr id="5" name="TextBox 4"/>
          <p:cNvSpPr txBox="1"/>
          <p:nvPr/>
        </p:nvSpPr>
        <p:spPr>
          <a:xfrm>
            <a:off x="7018338" y="3205982"/>
            <a:ext cx="1554162" cy="369332"/>
          </a:xfrm>
          <a:prstGeom prst="rect">
            <a:avLst/>
          </a:prstGeom>
          <a:noFill/>
        </p:spPr>
        <p:txBody>
          <a:bodyPr wrap="square" rtlCol="0">
            <a:spAutoFit/>
          </a:bodyPr>
          <a:lstStyle/>
          <a:p>
            <a:r>
              <a:rPr lang="en-US" sz="1800" dirty="0">
                <a:latin typeface="Arial" pitchFamily="-1" charset="0"/>
              </a:rPr>
              <a:t>Foundation</a:t>
            </a:r>
          </a:p>
        </p:txBody>
      </p:sp>
      <p:sp>
        <p:nvSpPr>
          <p:cNvPr id="6" name="TextBox 5"/>
          <p:cNvSpPr txBox="1"/>
          <p:nvPr/>
        </p:nvSpPr>
        <p:spPr>
          <a:xfrm>
            <a:off x="914400" y="3741737"/>
            <a:ext cx="1219200" cy="369332"/>
          </a:xfrm>
          <a:prstGeom prst="rect">
            <a:avLst/>
          </a:prstGeom>
          <a:noFill/>
        </p:spPr>
        <p:txBody>
          <a:bodyPr wrap="square" rtlCol="0">
            <a:spAutoFit/>
          </a:bodyPr>
          <a:lstStyle/>
          <a:p>
            <a:r>
              <a:rPr lang="en-US" sz="1800" dirty="0">
                <a:latin typeface="Arial" pitchFamily="-1" charset="0"/>
              </a:rPr>
              <a:t>Examples</a:t>
            </a:r>
          </a:p>
        </p:txBody>
      </p:sp>
      <p:sp>
        <p:nvSpPr>
          <p:cNvPr id="7" name="TextBox 6"/>
          <p:cNvSpPr txBox="1"/>
          <p:nvPr/>
        </p:nvSpPr>
        <p:spPr>
          <a:xfrm>
            <a:off x="1278334" y="5650468"/>
            <a:ext cx="1253331" cy="369332"/>
          </a:xfrm>
          <a:prstGeom prst="rect">
            <a:avLst/>
          </a:prstGeom>
          <a:noFill/>
        </p:spPr>
        <p:txBody>
          <a:bodyPr wrap="square" rtlCol="0">
            <a:spAutoFit/>
          </a:bodyPr>
          <a:lstStyle/>
          <a:p>
            <a:r>
              <a:rPr lang="en-US" sz="1800" dirty="0">
                <a:latin typeface="Arial" pitchFamily="-1" charset="0"/>
              </a:rPr>
              <a:t>Footnotes</a:t>
            </a:r>
          </a:p>
        </p:txBody>
      </p:sp>
      <p:sp>
        <p:nvSpPr>
          <p:cNvPr id="8" name="TextBox 7"/>
          <p:cNvSpPr txBox="1"/>
          <p:nvPr/>
        </p:nvSpPr>
        <p:spPr>
          <a:xfrm>
            <a:off x="7334250" y="2262111"/>
            <a:ext cx="1409700" cy="369332"/>
          </a:xfrm>
          <a:prstGeom prst="rect">
            <a:avLst/>
          </a:prstGeom>
          <a:noFill/>
        </p:spPr>
        <p:txBody>
          <a:bodyPr wrap="square" rtlCol="0">
            <a:spAutoFit/>
          </a:bodyPr>
          <a:lstStyle/>
          <a:p>
            <a:pPr algn="ctr"/>
            <a:r>
              <a:rPr lang="en-US" sz="1800" dirty="0">
                <a:latin typeface="Arial" pitchFamily="-1" charset="0"/>
              </a:rPr>
              <a:t>Domain</a:t>
            </a:r>
          </a:p>
        </p:txBody>
      </p:sp>
      <p:sp>
        <p:nvSpPr>
          <p:cNvPr id="9" name="TextBox 8"/>
          <p:cNvSpPr txBox="1"/>
          <p:nvPr/>
        </p:nvSpPr>
        <p:spPr>
          <a:xfrm>
            <a:off x="6896100" y="1427104"/>
            <a:ext cx="1257300" cy="369332"/>
          </a:xfrm>
          <a:prstGeom prst="rect">
            <a:avLst/>
          </a:prstGeom>
          <a:noFill/>
        </p:spPr>
        <p:txBody>
          <a:bodyPr wrap="square" rtlCol="0">
            <a:spAutoFit/>
          </a:bodyPr>
          <a:lstStyle/>
          <a:p>
            <a:pPr algn="ctr"/>
            <a:r>
              <a:rPr lang="en-US" sz="1800" dirty="0" err="1">
                <a:latin typeface="Arial" pitchFamily="-1" charset="0"/>
              </a:rPr>
              <a:t>Substrand</a:t>
            </a:r>
            <a:endParaRPr lang="en-US" sz="1800" dirty="0">
              <a:latin typeface="Arial" pitchFamily="-1"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80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80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80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nimBg="1"/>
      <p:bldP spid="33796" grpId="0" animBg="1"/>
      <p:bldP spid="33797" grpId="0" animBg="1"/>
      <p:bldP spid="33799" grpId="0" animBg="1"/>
      <p:bldP spid="33800" grpId="0" animBg="1"/>
      <p:bldP spid="33801" grpId="0" animBg="1"/>
      <p:bldP spid="33802" grpId="0" animBg="1"/>
      <p:bldP spid="12" grpId="0" animBg="1"/>
      <p:bldP spid="2" grpId="0"/>
      <p:bldP spid="3" grpId="0"/>
      <p:bldP spid="4" grpId="0"/>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4648200" y="261666"/>
            <a:ext cx="4184114" cy="1143000"/>
          </a:xfrm>
        </p:spPr>
        <p:txBody>
          <a:bodyPr/>
          <a:lstStyle/>
          <a:p>
            <a:pPr eaLnBrk="1" hangingPunct="1"/>
            <a:br>
              <a:rPr lang="en-US" altLang="en-US" dirty="0">
                <a:solidFill>
                  <a:srgbClr val="1F1F1B"/>
                </a:solidFill>
              </a:rPr>
            </a:br>
            <a:r>
              <a:rPr lang="en-US" altLang="en-US" dirty="0">
                <a:solidFill>
                  <a:srgbClr val="1F1F1B"/>
                </a:solidFill>
              </a:rPr>
              <a:t>Stop and Jot</a:t>
            </a:r>
            <a:br>
              <a:rPr lang="en-US" altLang="en-US" dirty="0">
                <a:solidFill>
                  <a:srgbClr val="1F1F1B"/>
                </a:solidFill>
              </a:rPr>
            </a:br>
            <a:endParaRPr lang="en-US" altLang="en-US" sz="3600" dirty="0">
              <a:solidFill>
                <a:srgbClr val="1F1F1B"/>
              </a:solidFill>
            </a:endParaRPr>
          </a:p>
        </p:txBody>
      </p:sp>
      <p:pic>
        <p:nvPicPr>
          <p:cNvPr id="39940" name="Content Placeholder 2" descr="Screen Shot 2016-11-07 at 11.02.31 AM.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04800" y="334526"/>
            <a:ext cx="4038600" cy="6115051"/>
          </a:xfrm>
        </p:spPr>
      </p:pic>
      <p:sp>
        <p:nvSpPr>
          <p:cNvPr id="73732" name="Content Placeholder 2"/>
          <p:cNvSpPr>
            <a:spLocks noGrp="1"/>
          </p:cNvSpPr>
          <p:nvPr>
            <p:ph sz="half" idx="2"/>
          </p:nvPr>
        </p:nvSpPr>
        <p:spPr>
          <a:xfrm>
            <a:off x="4869914" y="1676400"/>
            <a:ext cx="3962400" cy="4419600"/>
          </a:xfrm>
        </p:spPr>
        <p:txBody>
          <a:bodyPr/>
          <a:lstStyle/>
          <a:p>
            <a:pPr marL="0" indent="0" eaLnBrk="1" hangingPunct="1">
              <a:spcBef>
                <a:spcPts val="1800"/>
              </a:spcBef>
              <a:buFontTx/>
              <a:buNone/>
              <a:defRPr/>
            </a:pPr>
            <a:r>
              <a:rPr lang="en-US" dirty="0">
                <a:solidFill>
                  <a:srgbClr val="1F1F1B"/>
                </a:solidFill>
                <a:ea typeface="ＭＳ Ｐゴシック" pitchFamily="34" charset="-128"/>
              </a:rPr>
              <a:t>Three Measurement Concepts:</a:t>
            </a:r>
          </a:p>
          <a:p>
            <a:pPr eaLnBrk="1" hangingPunct="1">
              <a:spcBef>
                <a:spcPts val="1800"/>
              </a:spcBef>
              <a:defRPr/>
            </a:pPr>
            <a:r>
              <a:rPr lang="en-US" dirty="0">
                <a:solidFill>
                  <a:srgbClr val="1F1F1B"/>
                </a:solidFill>
                <a:ea typeface="ＭＳ Ｐゴシック" pitchFamily="34" charset="-128"/>
              </a:rPr>
              <a:t>Comparing </a:t>
            </a:r>
          </a:p>
          <a:p>
            <a:pPr eaLnBrk="1" hangingPunct="1">
              <a:spcBef>
                <a:spcPts val="1800"/>
              </a:spcBef>
              <a:defRPr/>
            </a:pPr>
            <a:r>
              <a:rPr lang="en-US" dirty="0">
                <a:solidFill>
                  <a:srgbClr val="1F1F1B"/>
                </a:solidFill>
                <a:ea typeface="ＭＳ Ｐゴシック" pitchFamily="34" charset="-128"/>
              </a:rPr>
              <a:t>Ordering</a:t>
            </a:r>
            <a:endParaRPr lang="en-US" dirty="0">
              <a:ea typeface="ＭＳ Ｐゴシック" pitchFamily="34" charset="-128"/>
            </a:endParaRPr>
          </a:p>
          <a:p>
            <a:pPr eaLnBrk="1" hangingPunct="1">
              <a:spcBef>
                <a:spcPts val="1800"/>
              </a:spcBef>
              <a:defRPr/>
            </a:pPr>
            <a:r>
              <a:rPr lang="en-US" dirty="0">
                <a:solidFill>
                  <a:srgbClr val="1F1F1B"/>
                </a:solidFill>
                <a:ea typeface="ＭＳ Ｐゴシック" pitchFamily="34" charset="-128"/>
              </a:rPr>
              <a:t>Measuring </a:t>
            </a:r>
          </a:p>
          <a:p>
            <a:pPr marL="0" indent="0" eaLnBrk="1" hangingPunct="1">
              <a:spcBef>
                <a:spcPts val="1800"/>
              </a:spcBef>
              <a:buNone/>
              <a:defRPr/>
            </a:pPr>
            <a:r>
              <a:rPr lang="en-US" sz="1800" dirty="0">
                <a:solidFill>
                  <a:srgbClr val="1F1F1B"/>
                </a:solidFill>
                <a:ea typeface="ＭＳ Ｐゴシック" pitchFamily="34" charset="-128"/>
              </a:rPr>
              <a:t>(PCF, Vol. 1, p. 273)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altLang="en-US" dirty="0">
                <a:solidFill>
                  <a:srgbClr val="000000"/>
                </a:solidFill>
              </a:rPr>
              <a:t>Stop and Jot Activity</a:t>
            </a:r>
          </a:p>
        </p:txBody>
      </p:sp>
      <p:sp>
        <p:nvSpPr>
          <p:cNvPr id="4" name="Text Placeholder 3"/>
          <p:cNvSpPr>
            <a:spLocks noGrp="1"/>
          </p:cNvSpPr>
          <p:nvPr>
            <p:ph type="body" sz="half" idx="1"/>
          </p:nvPr>
        </p:nvSpPr>
        <p:spPr>
          <a:xfrm>
            <a:off x="469708" y="1524000"/>
            <a:ext cx="8007927" cy="1371600"/>
          </a:xfrm>
        </p:spPr>
        <p:style>
          <a:lnRef idx="2">
            <a:schemeClr val="dk1"/>
          </a:lnRef>
          <a:fillRef idx="1">
            <a:schemeClr val="lt1"/>
          </a:fillRef>
          <a:effectRef idx="0">
            <a:schemeClr val="dk1"/>
          </a:effectRef>
          <a:fontRef idx="minor">
            <a:schemeClr val="dk1"/>
          </a:fontRef>
        </p:style>
        <p:txBody>
          <a:bodyPr/>
          <a:lstStyle/>
          <a:p>
            <a:pPr marL="457200" lvl="1" indent="-457200">
              <a:buFont typeface="+mj-lt"/>
              <a:buAutoNum type="arabicPeriod"/>
              <a:defRPr/>
            </a:pPr>
            <a:r>
              <a:rPr lang="en-US" dirty="0"/>
              <a:t>Read the description of comparing, ordering and measuring on page 273 of the Preschool Curriculum Framework.</a:t>
            </a:r>
          </a:p>
        </p:txBody>
      </p:sp>
      <p:sp>
        <p:nvSpPr>
          <p:cNvPr id="75780" name="Content Placeholder 2"/>
          <p:cNvSpPr>
            <a:spLocks noGrp="1"/>
          </p:cNvSpPr>
          <p:nvPr>
            <p:ph sz="quarter" idx="2"/>
          </p:nvPr>
        </p:nvSpPr>
        <p:spPr>
          <a:xfrm>
            <a:off x="458821" y="3115129"/>
            <a:ext cx="8007927" cy="1371600"/>
          </a:xfrm>
        </p:spPr>
        <p:style>
          <a:lnRef idx="2">
            <a:schemeClr val="dk1"/>
          </a:lnRef>
          <a:fillRef idx="1">
            <a:schemeClr val="lt1"/>
          </a:fillRef>
          <a:effectRef idx="0">
            <a:schemeClr val="dk1"/>
          </a:effectRef>
          <a:fontRef idx="minor">
            <a:schemeClr val="dk1"/>
          </a:fontRef>
        </p:style>
        <p:txBody>
          <a:bodyPr/>
          <a:lstStyle/>
          <a:p>
            <a:pPr marL="514350" indent="-514350">
              <a:buFont typeface="+mj-lt"/>
              <a:buAutoNum type="arabicPeriod" startAt="2"/>
              <a:defRPr/>
            </a:pPr>
            <a:r>
              <a:rPr lang="en-US" sz="2800" dirty="0"/>
              <a:t>Stop and jot (write) one question and one key phrase on 3x5 cards.</a:t>
            </a:r>
            <a:endParaRPr lang="en-US" sz="2800" b="1" dirty="0"/>
          </a:p>
        </p:txBody>
      </p:sp>
      <p:sp>
        <p:nvSpPr>
          <p:cNvPr id="5" name="Content Placeholder 4"/>
          <p:cNvSpPr>
            <a:spLocks noGrp="1"/>
          </p:cNvSpPr>
          <p:nvPr>
            <p:ph sz="quarter" idx="3"/>
          </p:nvPr>
        </p:nvSpPr>
        <p:spPr>
          <a:xfrm>
            <a:off x="469708" y="4706258"/>
            <a:ext cx="7997040" cy="1371600"/>
          </a:xfrm>
        </p:spPr>
        <p:style>
          <a:lnRef idx="2">
            <a:schemeClr val="dk1"/>
          </a:lnRef>
          <a:fillRef idx="1">
            <a:schemeClr val="lt1"/>
          </a:fillRef>
          <a:effectRef idx="0">
            <a:schemeClr val="dk1"/>
          </a:effectRef>
          <a:fontRef idx="minor">
            <a:schemeClr val="dk1"/>
          </a:fontRef>
        </p:style>
        <p:txBody>
          <a:bodyPr/>
          <a:lstStyle/>
          <a:p>
            <a:pPr marL="514350" indent="-514350">
              <a:buFont typeface="+mj-lt"/>
              <a:buAutoNum type="arabicPeriod" startAt="3"/>
              <a:defRPr/>
            </a:pPr>
            <a:r>
              <a:rPr lang="en-US" sz="2800" dirty="0"/>
              <a:t>Share your cards and discuss with your table mates.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310614" y="204677"/>
            <a:ext cx="8521700" cy="1143000"/>
          </a:xfrm>
        </p:spPr>
        <p:txBody>
          <a:bodyPr/>
          <a:lstStyle/>
          <a:p>
            <a:r>
              <a:rPr lang="en-US" altLang="en-US" dirty="0"/>
              <a:t>Alignment Document</a:t>
            </a:r>
          </a:p>
        </p:txBody>
      </p:sp>
      <p:pic>
        <p:nvPicPr>
          <p:cNvPr id="44034" name="Content Placeholder 6" descr="cove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2780764" y="1390811"/>
            <a:ext cx="3581400" cy="4632714"/>
          </a:xfrm>
          <a:ln w="28575">
            <a:solidFill>
              <a:srgbClr val="000000"/>
            </a:solidFill>
            <a:miter lim="800000"/>
            <a:headEnd/>
            <a:tailEnd/>
          </a:ln>
        </p:spPr>
      </p:pic>
      <p:sp>
        <p:nvSpPr>
          <p:cNvPr id="2" name="Content Placeholder 1"/>
          <p:cNvSpPr>
            <a:spLocks noGrp="1"/>
          </p:cNvSpPr>
          <p:nvPr>
            <p:ph sz="half" idx="2"/>
          </p:nvPr>
        </p:nvSpPr>
        <p:spPr>
          <a:xfrm>
            <a:off x="1059914" y="6096000"/>
            <a:ext cx="7772400" cy="588818"/>
          </a:xfrm>
        </p:spPr>
        <p:txBody>
          <a:bodyPr/>
          <a:lstStyle/>
          <a:p>
            <a:pPr marL="0" indent="0" algn="ctr">
              <a:buNone/>
            </a:pPr>
            <a:r>
              <a:rPr lang="en-US" sz="2000" dirty="0"/>
              <a:t>http://www.cde.ca.gov/sp/cd/re/documents/psalignment.pdf</a:t>
            </a:r>
          </a:p>
          <a:p>
            <a:pPr algn="ctr"/>
            <a:endParaRPr lang="en-US"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6"/>
          <p:cNvSpPr>
            <a:spLocks noGrp="1"/>
          </p:cNvSpPr>
          <p:nvPr>
            <p:ph type="title"/>
          </p:nvPr>
        </p:nvSpPr>
        <p:spPr/>
        <p:txBody>
          <a:bodyPr/>
          <a:lstStyle/>
          <a:p>
            <a:r>
              <a:rPr lang="en-US" altLang="en-US" dirty="0">
                <a:cs typeface="Arial" panose="020B0604020202020204" pitchFamily="34" charset="0"/>
              </a:rPr>
              <a:t>Alignment Document</a:t>
            </a:r>
          </a:p>
        </p:txBody>
      </p:sp>
      <p:pic>
        <p:nvPicPr>
          <p:cNvPr id="46082" name="Content Placeholder 7" descr="measurealignment.tiff"/>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0901" y="1423988"/>
            <a:ext cx="7119660" cy="4538662"/>
          </a:xfrm>
        </p:spPr>
      </p:pic>
      <p:sp>
        <p:nvSpPr>
          <p:cNvPr id="46084" name="Slide Number Placeholder 3"/>
          <p:cNvSpPr txBox="1">
            <a:spLocks/>
          </p:cNvSpPr>
          <p:nvPr/>
        </p:nvSpPr>
        <p:spPr bwMode="auto">
          <a:xfrm>
            <a:off x="8686800" y="0"/>
            <a:ext cx="4572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r" eaLnBrk="1" hangingPunct="1"/>
            <a:fld id="{80191D07-2276-46FF-B997-E2DC45244289}" type="slidenum">
              <a:rPr lang="en-US" altLang="en-US" sz="1200">
                <a:cs typeface="Arial" panose="020B0604020202020204" pitchFamily="34" charset="0"/>
              </a:rPr>
              <a:pPr algn="r" eaLnBrk="1" hangingPunct="1"/>
              <a:t>14</a:t>
            </a:fld>
            <a:endParaRPr lang="en-US" altLang="en-US" sz="1200" dirty="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pPr eaLnBrk="1" hangingPunct="1"/>
            <a:r>
              <a:rPr lang="en-US" altLang="en-US" dirty="0">
                <a:solidFill>
                  <a:srgbClr val="1F1F1B"/>
                </a:solidFill>
              </a:rPr>
              <a:t>Measurement Strand</a:t>
            </a:r>
          </a:p>
        </p:txBody>
      </p:sp>
      <p:sp>
        <p:nvSpPr>
          <p:cNvPr id="4" name="Text Placeholder 3"/>
          <p:cNvSpPr>
            <a:spLocks noGrp="1"/>
          </p:cNvSpPr>
          <p:nvPr>
            <p:ph type="body" idx="1"/>
          </p:nvPr>
        </p:nvSpPr>
        <p:spPr>
          <a:xfrm>
            <a:off x="457200" y="1215232"/>
            <a:ext cx="4040188" cy="639762"/>
          </a:xfrm>
        </p:spPr>
        <p:txBody>
          <a:bodyPr/>
          <a:lstStyle/>
          <a:p>
            <a:r>
              <a:rPr lang="en-US" dirty="0">
                <a:solidFill>
                  <a:schemeClr val="tx2">
                    <a:lumMod val="50000"/>
                  </a:schemeClr>
                </a:solidFill>
                <a:ea typeface="ＭＳ Ｐゴシック" pitchFamily="-110" charset="-128"/>
              </a:rPr>
              <a:t>At around 48 months</a:t>
            </a:r>
          </a:p>
        </p:txBody>
      </p:sp>
      <p:sp>
        <p:nvSpPr>
          <p:cNvPr id="56323" name="Content Placeholder 2"/>
          <p:cNvSpPr>
            <a:spLocks noGrp="1"/>
          </p:cNvSpPr>
          <p:nvPr>
            <p:ph sz="half" idx="2"/>
          </p:nvPr>
        </p:nvSpPr>
        <p:spPr>
          <a:xfrm>
            <a:off x="457200" y="1854994"/>
            <a:ext cx="4040188" cy="4271169"/>
          </a:xfrm>
          <a:solidFill>
            <a:schemeClr val="accent5"/>
          </a:solidFill>
        </p:spPr>
        <p:txBody>
          <a:bodyPr rtlCol="0">
            <a:noAutofit/>
          </a:bodyPr>
          <a:lstStyle/>
          <a:p>
            <a:pPr marL="0" indent="0" eaLnBrk="1" fontAlgn="auto" hangingPunct="1">
              <a:spcAft>
                <a:spcPts val="0"/>
              </a:spcAft>
              <a:buFontTx/>
              <a:buNone/>
              <a:defRPr/>
            </a:pPr>
            <a:r>
              <a:rPr lang="en-US" sz="2600" dirty="0">
                <a:solidFill>
                  <a:schemeClr val="tx2">
                    <a:lumMod val="50000"/>
                  </a:schemeClr>
                </a:solidFill>
                <a:ea typeface="ＭＳ Ｐゴシック" pitchFamily="-110" charset="-128"/>
              </a:rPr>
              <a:t>1.0 Children begin to compare and order objects</a:t>
            </a:r>
            <a:r>
              <a:rPr lang="en-US" dirty="0">
                <a:solidFill>
                  <a:schemeClr val="tx2">
                    <a:lumMod val="50000"/>
                  </a:schemeClr>
                </a:solidFill>
                <a:ea typeface="ＭＳ Ｐゴシック" pitchFamily="-110" charset="-128"/>
              </a:rPr>
              <a:t>.</a:t>
            </a:r>
          </a:p>
          <a:p>
            <a:pPr marL="0" indent="0" eaLnBrk="1" fontAlgn="auto" hangingPunct="1">
              <a:spcBef>
                <a:spcPts val="1200"/>
              </a:spcBef>
              <a:spcAft>
                <a:spcPts val="0"/>
              </a:spcAft>
              <a:buFontTx/>
              <a:buNone/>
              <a:defRPr/>
            </a:pPr>
            <a:r>
              <a:rPr lang="en-US" sz="2300" dirty="0">
                <a:solidFill>
                  <a:schemeClr val="tx2">
                    <a:lumMod val="50000"/>
                  </a:schemeClr>
                </a:solidFill>
                <a:ea typeface="ＭＳ Ｐゴシック" pitchFamily="-110" charset="-128"/>
              </a:rPr>
              <a:t>1.1 Demonstrate awareness that objects can be compared by length, weight, or capacity, by noting gross differences, using words such as </a:t>
            </a:r>
            <a:r>
              <a:rPr lang="en-US" sz="2300" i="1" dirty="0">
                <a:solidFill>
                  <a:schemeClr val="tx2">
                    <a:lumMod val="50000"/>
                  </a:schemeClr>
                </a:solidFill>
                <a:ea typeface="ＭＳ Ｐゴシック" pitchFamily="-110" charset="-128"/>
              </a:rPr>
              <a:t>bigger, longer, heavier, </a:t>
            </a:r>
            <a:r>
              <a:rPr lang="en-US" sz="2300" dirty="0">
                <a:solidFill>
                  <a:schemeClr val="tx2">
                    <a:lumMod val="50000"/>
                  </a:schemeClr>
                </a:solidFill>
                <a:ea typeface="ＭＳ Ｐゴシック" pitchFamily="-110" charset="-128"/>
              </a:rPr>
              <a:t>o</a:t>
            </a:r>
            <a:r>
              <a:rPr lang="en-US" sz="2300" i="1" dirty="0">
                <a:solidFill>
                  <a:schemeClr val="tx2">
                    <a:lumMod val="50000"/>
                  </a:schemeClr>
                </a:solidFill>
                <a:ea typeface="ＭＳ Ｐゴシック" pitchFamily="-110" charset="-128"/>
              </a:rPr>
              <a:t>r taller, </a:t>
            </a:r>
            <a:r>
              <a:rPr lang="en-US" sz="2300" dirty="0">
                <a:solidFill>
                  <a:schemeClr val="tx2">
                    <a:lumMod val="50000"/>
                  </a:schemeClr>
                </a:solidFill>
                <a:ea typeface="ＭＳ Ｐゴシック" pitchFamily="-110" charset="-128"/>
              </a:rPr>
              <a:t>or by placing objects side by side to compare length.</a:t>
            </a:r>
          </a:p>
        </p:txBody>
      </p:sp>
      <p:sp>
        <p:nvSpPr>
          <p:cNvPr id="5" name="Text Placeholder 4"/>
          <p:cNvSpPr>
            <a:spLocks noGrp="1"/>
          </p:cNvSpPr>
          <p:nvPr>
            <p:ph type="body" sz="quarter" idx="3"/>
          </p:nvPr>
        </p:nvSpPr>
        <p:spPr>
          <a:xfrm>
            <a:off x="4645025" y="1215232"/>
            <a:ext cx="4041775" cy="639762"/>
          </a:xfrm>
        </p:spPr>
        <p:txBody>
          <a:bodyPr/>
          <a:lstStyle/>
          <a:p>
            <a:r>
              <a:rPr lang="en-US" dirty="0">
                <a:solidFill>
                  <a:srgbClr val="1F1F1B"/>
                </a:solidFill>
                <a:ea typeface="ＭＳ Ｐゴシック"/>
              </a:rPr>
              <a:t>At around 60 months</a:t>
            </a:r>
          </a:p>
        </p:txBody>
      </p:sp>
      <p:sp>
        <p:nvSpPr>
          <p:cNvPr id="22532" name="Content Placeholder 3"/>
          <p:cNvSpPr>
            <a:spLocks noGrp="1"/>
          </p:cNvSpPr>
          <p:nvPr>
            <p:ph sz="quarter" idx="4"/>
          </p:nvPr>
        </p:nvSpPr>
        <p:spPr>
          <a:xfrm>
            <a:off x="4645025" y="1854994"/>
            <a:ext cx="4041775" cy="4271169"/>
          </a:xfrm>
          <a:solidFill>
            <a:schemeClr val="accent5">
              <a:lumMod val="40000"/>
              <a:lumOff val="60000"/>
            </a:schemeClr>
          </a:solidFill>
        </p:spPr>
        <p:txBody>
          <a:bodyPr rtlCol="0">
            <a:noAutofit/>
          </a:bodyPr>
          <a:lstStyle/>
          <a:p>
            <a:pPr marL="0" indent="0" eaLnBrk="1" fontAlgn="auto" hangingPunct="1">
              <a:spcAft>
                <a:spcPts val="0"/>
              </a:spcAft>
              <a:buFontTx/>
              <a:buNone/>
              <a:defRPr/>
            </a:pPr>
            <a:r>
              <a:rPr lang="en-US" sz="2600" dirty="0">
                <a:solidFill>
                  <a:srgbClr val="1F1F1B"/>
                </a:solidFill>
                <a:ea typeface="ＭＳ Ｐゴシック"/>
              </a:rPr>
              <a:t>1.0 Children expand their understanding of comparing, ordering, and measuring objects.</a:t>
            </a:r>
          </a:p>
          <a:p>
            <a:pPr marL="0" indent="0" eaLnBrk="1" fontAlgn="auto" hangingPunct="1">
              <a:spcBef>
                <a:spcPts val="1200"/>
              </a:spcBef>
              <a:spcAft>
                <a:spcPts val="0"/>
              </a:spcAft>
              <a:buFontTx/>
              <a:buNone/>
              <a:defRPr/>
            </a:pPr>
            <a:r>
              <a:rPr lang="en-US" sz="2300" dirty="0">
                <a:solidFill>
                  <a:srgbClr val="1F1F1B"/>
                </a:solidFill>
                <a:ea typeface="ＭＳ Ｐゴシック"/>
              </a:rPr>
              <a:t>1.1 Compare two objects by length, weight, or capacity directly (e.g. putting objects side by side) or indirectly (e.g. using a third object).</a:t>
            </a:r>
            <a:br>
              <a:rPr lang="en-US" sz="2000" dirty="0">
                <a:solidFill>
                  <a:schemeClr val="tx2">
                    <a:lumMod val="50000"/>
                  </a:schemeClr>
                </a:solidFill>
                <a:ea typeface="ＭＳ Ｐゴシック" pitchFamily="-110" charset="-128"/>
              </a:rPr>
            </a:br>
            <a:endParaRPr lang="en-US" sz="2000" dirty="0">
              <a:solidFill>
                <a:schemeClr val="tx2">
                  <a:lumMod val="50000"/>
                </a:schemeClr>
              </a:solidFill>
              <a:ea typeface="ＭＳ Ｐゴシック" pitchFamily="-110" charset="-128"/>
            </a:endParaRPr>
          </a:p>
          <a:p>
            <a:pPr marL="0" indent="0" eaLnBrk="1" fontAlgn="auto" hangingPunct="1">
              <a:spcBef>
                <a:spcPts val="1200"/>
              </a:spcBef>
              <a:spcAft>
                <a:spcPts val="0"/>
              </a:spcAft>
              <a:buFontTx/>
              <a:buNone/>
              <a:defRPr/>
            </a:pPr>
            <a:r>
              <a:rPr lang="en-US" sz="1800" dirty="0">
                <a:solidFill>
                  <a:schemeClr val="tx2">
                    <a:lumMod val="50000"/>
                  </a:schemeClr>
                </a:solidFill>
                <a:ea typeface="ＭＳ Ｐゴシック" pitchFamily="-110" charset="-128"/>
              </a:rPr>
              <a:t>(PLF, Vol. 1, p. 155)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altLang="en-US" dirty="0">
                <a:solidFill>
                  <a:srgbClr val="1F1F1B"/>
                </a:solidFill>
              </a:rPr>
              <a:t>Measurement Strand</a:t>
            </a:r>
          </a:p>
        </p:txBody>
      </p:sp>
      <p:sp>
        <p:nvSpPr>
          <p:cNvPr id="69635" name="Content Placeholder 2"/>
          <p:cNvSpPr>
            <a:spLocks noGrp="1"/>
          </p:cNvSpPr>
          <p:nvPr>
            <p:ph sz="half" idx="1"/>
          </p:nvPr>
        </p:nvSpPr>
        <p:spPr>
          <a:xfrm>
            <a:off x="317500" y="1676400"/>
            <a:ext cx="8514814" cy="1371600"/>
          </a:xfrm>
          <a:solidFill>
            <a:schemeClr val="accent5"/>
          </a:solidFill>
        </p:spPr>
        <p:txBody>
          <a:bodyPr/>
          <a:lstStyle/>
          <a:p>
            <a:pPr eaLnBrk="1" hangingPunct="1">
              <a:buFontTx/>
              <a:buNone/>
              <a:defRPr/>
            </a:pPr>
            <a:r>
              <a:rPr lang="en-US" b="1" dirty="0">
                <a:solidFill>
                  <a:srgbClr val="1F1F1B"/>
                </a:solidFill>
                <a:ea typeface="ＭＳ Ｐゴシック" pitchFamily="-65" charset="-128"/>
              </a:rPr>
              <a:t>At around 48 months</a:t>
            </a:r>
          </a:p>
          <a:p>
            <a:pPr marL="0" indent="0" eaLnBrk="1" hangingPunct="1">
              <a:buFontTx/>
              <a:buNone/>
              <a:defRPr/>
            </a:pPr>
            <a:r>
              <a:rPr lang="en-US" dirty="0">
                <a:solidFill>
                  <a:srgbClr val="1F1F1B"/>
                </a:solidFill>
                <a:ea typeface="ＭＳ Ｐゴシック" pitchFamily="-65" charset="-128"/>
              </a:rPr>
              <a:t>1.2 Order three objects by size.</a:t>
            </a:r>
          </a:p>
          <a:p>
            <a:pPr eaLnBrk="1" hangingPunct="1">
              <a:buFontTx/>
              <a:buNone/>
              <a:defRPr/>
            </a:pPr>
            <a:endParaRPr lang="en-US" sz="2000" dirty="0">
              <a:solidFill>
                <a:srgbClr val="1F1F1B"/>
              </a:solidFill>
              <a:ea typeface="ＭＳ Ｐゴシック" pitchFamily="-65" charset="-128"/>
            </a:endParaRPr>
          </a:p>
          <a:p>
            <a:pPr eaLnBrk="1" hangingPunct="1">
              <a:buFontTx/>
              <a:buNone/>
              <a:defRPr/>
            </a:pPr>
            <a:endParaRPr lang="en-US" sz="2000" dirty="0">
              <a:solidFill>
                <a:srgbClr val="1F1F1B"/>
              </a:solidFill>
              <a:ea typeface="ＭＳ Ｐゴシック" pitchFamily="-65" charset="-128"/>
            </a:endParaRPr>
          </a:p>
          <a:p>
            <a:pPr eaLnBrk="1" hangingPunct="1">
              <a:buFontTx/>
              <a:buNone/>
              <a:defRPr/>
            </a:pPr>
            <a:endParaRPr lang="en-US" sz="2000" dirty="0">
              <a:solidFill>
                <a:srgbClr val="1F1F1B"/>
              </a:solidFill>
              <a:ea typeface="ＭＳ Ｐゴシック" pitchFamily="-65" charset="-128"/>
            </a:endParaRPr>
          </a:p>
          <a:p>
            <a:pPr eaLnBrk="1" hangingPunct="1">
              <a:buFontTx/>
              <a:buNone/>
              <a:defRPr/>
            </a:pPr>
            <a:endParaRPr lang="en-US" sz="2000" dirty="0">
              <a:solidFill>
                <a:srgbClr val="1F1F1B"/>
              </a:solidFill>
              <a:ea typeface="ＭＳ Ｐゴシック" pitchFamily="-65" charset="-128"/>
            </a:endParaRPr>
          </a:p>
          <a:p>
            <a:pPr eaLnBrk="1" hangingPunct="1">
              <a:buFontTx/>
              <a:buNone/>
              <a:defRPr/>
            </a:pPr>
            <a:endParaRPr lang="en-US" sz="2000" dirty="0">
              <a:solidFill>
                <a:srgbClr val="1F1F1B"/>
              </a:solidFill>
              <a:ea typeface="ＭＳ Ｐゴシック" pitchFamily="-65" charset="-128"/>
            </a:endParaRPr>
          </a:p>
          <a:p>
            <a:pPr eaLnBrk="1" hangingPunct="1">
              <a:buFontTx/>
              <a:buNone/>
              <a:defRPr/>
            </a:pPr>
            <a:endParaRPr lang="en-US" sz="2000" dirty="0">
              <a:solidFill>
                <a:srgbClr val="1F1F1B"/>
              </a:solidFill>
              <a:ea typeface="ＭＳ Ｐゴシック" pitchFamily="-65" charset="-128"/>
            </a:endParaRPr>
          </a:p>
          <a:p>
            <a:pPr eaLnBrk="1" hangingPunct="1">
              <a:buFontTx/>
              <a:buNone/>
              <a:defRPr/>
            </a:pPr>
            <a:endParaRPr lang="en-US" sz="2000" dirty="0">
              <a:solidFill>
                <a:srgbClr val="1F1F1B"/>
              </a:solidFill>
              <a:ea typeface="ＭＳ Ｐゴシック" pitchFamily="-65" charset="-128"/>
            </a:endParaRPr>
          </a:p>
        </p:txBody>
      </p:sp>
      <p:sp>
        <p:nvSpPr>
          <p:cNvPr id="69636" name="Content Placeholder 3"/>
          <p:cNvSpPr>
            <a:spLocks noGrp="1"/>
          </p:cNvSpPr>
          <p:nvPr>
            <p:ph sz="half" idx="2"/>
          </p:nvPr>
        </p:nvSpPr>
        <p:spPr>
          <a:xfrm>
            <a:off x="310614" y="3319734"/>
            <a:ext cx="8528586" cy="2776266"/>
          </a:xfrm>
          <a:solidFill>
            <a:schemeClr val="accent5">
              <a:lumMod val="40000"/>
              <a:lumOff val="60000"/>
            </a:schemeClr>
          </a:solidFill>
        </p:spPr>
        <p:txBody>
          <a:bodyPr>
            <a:noAutofit/>
          </a:bodyPr>
          <a:lstStyle/>
          <a:p>
            <a:pPr eaLnBrk="1" hangingPunct="1">
              <a:buFontTx/>
              <a:buNone/>
              <a:defRPr/>
            </a:pPr>
            <a:r>
              <a:rPr lang="en-US" b="1" dirty="0">
                <a:solidFill>
                  <a:srgbClr val="1F1F1B"/>
                </a:solidFill>
                <a:ea typeface="ＭＳ Ｐゴシック" pitchFamily="-65" charset="-128"/>
              </a:rPr>
              <a:t>At around 60 months</a:t>
            </a:r>
          </a:p>
          <a:p>
            <a:pPr marL="0" indent="0" eaLnBrk="1" hangingPunct="1">
              <a:buFontTx/>
              <a:buNone/>
              <a:defRPr/>
            </a:pPr>
            <a:r>
              <a:rPr lang="en-US" dirty="0">
                <a:solidFill>
                  <a:srgbClr val="1F1F1B"/>
                </a:solidFill>
                <a:ea typeface="ＭＳ Ｐゴシック" pitchFamily="-65" charset="-128"/>
              </a:rPr>
              <a:t>1.2 Order four or more objects by size.</a:t>
            </a:r>
          </a:p>
          <a:p>
            <a:pPr eaLnBrk="1" hangingPunct="1">
              <a:buFontTx/>
              <a:buNone/>
              <a:defRPr/>
            </a:pPr>
            <a:endParaRPr lang="en-US" sz="1100" dirty="0">
              <a:solidFill>
                <a:srgbClr val="1F1F1B"/>
              </a:solidFill>
              <a:ea typeface="ＭＳ Ｐゴシック" pitchFamily="-65" charset="-128"/>
            </a:endParaRPr>
          </a:p>
          <a:p>
            <a:pPr marL="0" indent="0" eaLnBrk="1" hangingPunct="1">
              <a:buNone/>
              <a:defRPr/>
            </a:pPr>
            <a:r>
              <a:rPr lang="en-US" dirty="0">
                <a:solidFill>
                  <a:srgbClr val="1F1F1B"/>
                </a:solidFill>
                <a:ea typeface="ＭＳ Ｐゴシック" pitchFamily="-65" charset="-128"/>
              </a:rPr>
              <a:t>1.3 Measure length using multiple duplicates of the same-size concrete units laid end to end. </a:t>
            </a:r>
          </a:p>
          <a:p>
            <a:pPr marL="0" indent="0" eaLnBrk="1" hangingPunct="1">
              <a:buNone/>
              <a:defRPr/>
            </a:pPr>
            <a:r>
              <a:rPr lang="en-US" sz="1800" dirty="0">
                <a:solidFill>
                  <a:srgbClr val="1F1F1B"/>
                </a:solidFill>
                <a:ea typeface="ＭＳ Ｐゴシック" pitchFamily="-65" charset="-128"/>
              </a:rPr>
              <a:t>PLF, Vol. 1, p. 156</a:t>
            </a:r>
          </a:p>
          <a:p>
            <a:pPr marL="0" indent="0" eaLnBrk="1" hangingPunct="1">
              <a:buFontTx/>
              <a:buNone/>
              <a:defRPr/>
            </a:pPr>
            <a:endParaRPr lang="en-US" dirty="0">
              <a:solidFill>
                <a:srgbClr val="1F1F1B"/>
              </a:solidFill>
              <a:ea typeface="ＭＳ Ｐゴシック" pitchFamily="-65"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dirty="0"/>
              <a:t>Mathematics Foundations </a:t>
            </a:r>
            <a:br>
              <a:rPr lang="en-US" dirty="0"/>
            </a:br>
            <a:r>
              <a:rPr lang="en-US" dirty="0"/>
              <a:t>Measurement Video Example 1.2</a:t>
            </a:r>
            <a:endParaRPr lang="en-US" altLang="en-US" dirty="0"/>
          </a:p>
        </p:txBody>
      </p:sp>
      <p:sp>
        <p:nvSpPr>
          <p:cNvPr id="52226" name="Content Placeholder 2"/>
          <p:cNvSpPr>
            <a:spLocks noGrp="1"/>
          </p:cNvSpPr>
          <p:nvPr>
            <p:ph idx="1"/>
          </p:nvPr>
        </p:nvSpPr>
        <p:spPr/>
        <p:txBody>
          <a:bodyPr/>
          <a:lstStyle/>
          <a:p>
            <a:endParaRPr lang="en-US"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altLang="en-US" dirty="0"/>
              <a:t>Video Reflection Questions</a:t>
            </a:r>
          </a:p>
        </p:txBody>
      </p:sp>
      <p:sp>
        <p:nvSpPr>
          <p:cNvPr id="54274" name="Content Placeholder 2"/>
          <p:cNvSpPr>
            <a:spLocks noGrp="1"/>
          </p:cNvSpPr>
          <p:nvPr>
            <p:ph sz="half" idx="1"/>
          </p:nvPr>
        </p:nvSpPr>
        <p:spPr>
          <a:xfrm>
            <a:off x="685800" y="1524000"/>
            <a:ext cx="3810000" cy="4648200"/>
          </a:xfrm>
          <a:solidFill>
            <a:schemeClr val="accent5"/>
          </a:solidFill>
        </p:spPr>
        <p:txBody>
          <a:bodyPr/>
          <a:lstStyle/>
          <a:p>
            <a:pPr marL="336550" indent="-336550">
              <a:buFontTx/>
              <a:buAutoNum type="arabicPeriod"/>
            </a:pPr>
            <a:r>
              <a:rPr lang="en-US" altLang="en-US" sz="2400" dirty="0">
                <a:solidFill>
                  <a:srgbClr val="000000"/>
                </a:solidFill>
              </a:rPr>
              <a:t>Read the discussion questions, and reflect on your findings.</a:t>
            </a:r>
          </a:p>
          <a:p>
            <a:pPr marL="336550" indent="-336550">
              <a:buFontTx/>
              <a:buAutoNum type="arabicPeriod"/>
            </a:pPr>
            <a:r>
              <a:rPr lang="en-US" altLang="en-US" sz="2400" dirty="0">
                <a:solidFill>
                  <a:srgbClr val="000000"/>
                </a:solidFill>
              </a:rPr>
              <a:t>Pull a string of any size from the plastic bag on the table.</a:t>
            </a:r>
          </a:p>
          <a:p>
            <a:pPr marL="336550" indent="-336550">
              <a:buFontTx/>
              <a:buAutoNum type="arabicPeriod"/>
            </a:pPr>
            <a:r>
              <a:rPr lang="en-US" altLang="en-US" sz="2400" dirty="0">
                <a:solidFill>
                  <a:srgbClr val="000000"/>
                </a:solidFill>
              </a:rPr>
              <a:t>Find someone with the approximate same length as yours and exchange thoughts about the discussion questions.</a:t>
            </a:r>
            <a:endParaRPr lang="en-US" altLang="en-US" sz="2400" dirty="0"/>
          </a:p>
        </p:txBody>
      </p:sp>
      <p:sp>
        <p:nvSpPr>
          <p:cNvPr id="51203" name="Content Placeholder 3"/>
          <p:cNvSpPr>
            <a:spLocks noGrp="1"/>
          </p:cNvSpPr>
          <p:nvPr>
            <p:ph sz="half" idx="2"/>
          </p:nvPr>
        </p:nvSpPr>
        <p:spPr>
          <a:xfrm>
            <a:off x="4648200" y="1524000"/>
            <a:ext cx="3810000" cy="4648200"/>
          </a:xfrm>
          <a:solidFill>
            <a:schemeClr val="bg1"/>
          </a:solidFill>
        </p:spPr>
        <p:txBody>
          <a:bodyPr/>
          <a:lstStyle/>
          <a:p>
            <a:pPr marL="0" indent="0">
              <a:buFontTx/>
              <a:buNone/>
              <a:defRPr/>
            </a:pPr>
            <a:r>
              <a:rPr lang="en-US" sz="2200" dirty="0">
                <a:ea typeface="ＭＳ Ｐゴシック" charset="0"/>
              </a:rPr>
              <a:t>Questions:</a:t>
            </a:r>
          </a:p>
          <a:p>
            <a:pPr>
              <a:defRPr/>
            </a:pPr>
            <a:r>
              <a:rPr lang="en-US" sz="2400" dirty="0">
                <a:ea typeface="ＭＳ Ｐゴシック" charset="0"/>
                <a:cs typeface="ＭＳ Ｐゴシック" charset="0"/>
              </a:rPr>
              <a:t>What were your observations of how  </a:t>
            </a:r>
            <a:r>
              <a:rPr lang="en-US" sz="2400" dirty="0">
                <a:ea typeface="+mn-ea"/>
                <a:cs typeface="ＭＳ Ｐゴシック" charset="0"/>
              </a:rPr>
              <a:t>children engage in activities about ordering objects by size? </a:t>
            </a:r>
            <a:endParaRPr lang="is-IS" sz="2400" dirty="0">
              <a:ea typeface="ＭＳ Ｐゴシック" charset="0"/>
              <a:cs typeface="ＭＳ Ｐゴシック" charset="0"/>
            </a:endParaRPr>
          </a:p>
          <a:p>
            <a:pPr>
              <a:defRPr/>
            </a:pPr>
            <a:r>
              <a:rPr lang="en-US" sz="2400" dirty="0">
                <a:ea typeface="ＭＳ Ｐゴシック" charset="0"/>
                <a:cs typeface="ＭＳ Ｐゴシック" charset="0"/>
              </a:rPr>
              <a:t>What items could be incorporated in your classroom to help children learn about measurement</a:t>
            </a:r>
            <a:r>
              <a:rPr lang="en-US" sz="2600" dirty="0">
                <a:ea typeface="ＭＳ Ｐゴシック" charset="0"/>
                <a:cs typeface="ＭＳ Ｐゴシック" charset="0"/>
              </a:rPr>
              <a:t>? </a:t>
            </a:r>
          </a:p>
          <a:p>
            <a:pPr>
              <a:defRPr/>
            </a:pPr>
            <a:endParaRPr lang="en-US" dirty="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dirty="0">
                <a:solidFill>
                  <a:schemeClr val="tx1"/>
                </a:solidFill>
              </a:rPr>
              <a:t>Developmental Continuums</a:t>
            </a:r>
          </a:p>
        </p:txBody>
      </p:sp>
      <p:sp>
        <p:nvSpPr>
          <p:cNvPr id="28675" name="Rectangle 3"/>
          <p:cNvSpPr>
            <a:spLocks noGrp="1" noChangeArrowheads="1"/>
          </p:cNvSpPr>
          <p:nvPr>
            <p:ph sz="half" idx="1"/>
          </p:nvPr>
        </p:nvSpPr>
        <p:spPr>
          <a:xfrm>
            <a:off x="317500" y="1676400"/>
            <a:ext cx="3416300" cy="4419600"/>
          </a:xfrm>
          <a:noFill/>
        </p:spPr>
        <p:txBody>
          <a:bodyPr/>
          <a:lstStyle/>
          <a:p>
            <a:pPr eaLnBrk="1" hangingPunct="1">
              <a:spcBef>
                <a:spcPts val="1800"/>
              </a:spcBef>
              <a:defRPr/>
            </a:pPr>
            <a:r>
              <a:rPr lang="en-US" dirty="0">
                <a:ea typeface="ＭＳ Ｐゴシック" pitchFamily="34" charset="-128"/>
              </a:rPr>
              <a:t>Are a natural developmental progression</a:t>
            </a:r>
          </a:p>
          <a:p>
            <a:pPr eaLnBrk="1" hangingPunct="1">
              <a:spcBef>
                <a:spcPts val="1800"/>
              </a:spcBef>
              <a:defRPr/>
            </a:pPr>
            <a:r>
              <a:rPr lang="en-US" dirty="0">
                <a:ea typeface="ＭＳ Ｐゴシック" pitchFamily="34" charset="-128"/>
              </a:rPr>
              <a:t>Support intentional planning to effectively guide children</a:t>
            </a:r>
          </a:p>
          <a:p>
            <a:pPr eaLnBrk="1" hangingPunct="1">
              <a:defRPr/>
            </a:pPr>
            <a:endParaRPr lang="en-US" dirty="0">
              <a:ea typeface="ＭＳ Ｐゴシック" pitchFamily="34" charset="-128"/>
            </a:endParaRPr>
          </a:p>
        </p:txBody>
      </p:sp>
      <p:pic>
        <p:nvPicPr>
          <p:cNvPr id="56321" name="Content Placeholder 2" descr="Screen Shot 2016-11-07 at 11.04.48 AM.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3505200" y="1404665"/>
            <a:ext cx="5406117" cy="4967783"/>
          </a:xfrm>
        </p:spPr>
      </p:pic>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000" fill="hold"/>
                                        <p:tgtEl>
                                          <p:spTgt spid="28674"/>
                                        </p:tgtEl>
                                        <p:attrNameLst>
                                          <p:attrName>ppt_w</p:attrName>
                                        </p:attrNameLst>
                                      </p:cBhvr>
                                      <p:tavLst>
                                        <p:tav tm="0">
                                          <p:val>
                                            <p:strVal val="#ppt_w+.3"/>
                                          </p:val>
                                        </p:tav>
                                        <p:tav tm="100000">
                                          <p:val>
                                            <p:strVal val="#ppt_w"/>
                                          </p:val>
                                        </p:tav>
                                      </p:tavLst>
                                    </p:anim>
                                    <p:anim calcmode="lin" valueType="num">
                                      <p:cBhvr>
                                        <p:cTn id="8" dur="1000" fill="hold"/>
                                        <p:tgtEl>
                                          <p:spTgt spid="28674"/>
                                        </p:tgtEl>
                                        <p:attrNameLst>
                                          <p:attrName>ppt_h</p:attrName>
                                        </p:attrNameLst>
                                      </p:cBhvr>
                                      <p:tavLst>
                                        <p:tav tm="0">
                                          <p:val>
                                            <p:strVal val="#ppt_h"/>
                                          </p:val>
                                        </p:tav>
                                        <p:tav tm="100000">
                                          <p:val>
                                            <p:strVal val="#ppt_h"/>
                                          </p:val>
                                        </p:tav>
                                      </p:tavLst>
                                    </p:anim>
                                    <p:animEffect transition="in" filter="fade">
                                      <p:cBhvr>
                                        <p:cTn id="9" dur="1000"/>
                                        <p:tgtEl>
                                          <p:spTgt spid="286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8675">
                                            <p:txEl>
                                              <p:pRg st="0" end="0"/>
                                            </p:txEl>
                                          </p:spTgt>
                                        </p:tgtEl>
                                        <p:attrNameLst>
                                          <p:attrName>style.visibility</p:attrName>
                                        </p:attrNameLst>
                                      </p:cBhvr>
                                      <p:to>
                                        <p:strVal val="visible"/>
                                      </p:to>
                                    </p:set>
                                    <p:anim calcmode="lin" valueType="num">
                                      <p:cBhvr>
                                        <p:cTn id="14" dur="1000" fill="hold"/>
                                        <p:tgtEl>
                                          <p:spTgt spid="28675">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2867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867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28675">
                                            <p:txEl>
                                              <p:pRg st="1" end="1"/>
                                            </p:txEl>
                                          </p:spTgt>
                                        </p:tgtEl>
                                        <p:attrNameLst>
                                          <p:attrName>style.visibility</p:attrName>
                                        </p:attrNameLst>
                                      </p:cBhvr>
                                      <p:to>
                                        <p:strVal val="visible"/>
                                      </p:to>
                                    </p:set>
                                    <p:anim calcmode="lin" valueType="num">
                                      <p:cBhvr>
                                        <p:cTn id="21" dur="1000" fill="hold"/>
                                        <p:tgtEl>
                                          <p:spTgt spid="28675">
                                            <p:txEl>
                                              <p:pRg st="1" end="1"/>
                                            </p:txEl>
                                          </p:spTgt>
                                        </p:tgtEl>
                                        <p:attrNameLst>
                                          <p:attrName>ppt_w</p:attrName>
                                        </p:attrNameLst>
                                      </p:cBhvr>
                                      <p:tavLst>
                                        <p:tav tm="0">
                                          <p:val>
                                            <p:strVal val="#ppt_w+.3"/>
                                          </p:val>
                                        </p:tav>
                                        <p:tav tm="100000">
                                          <p:val>
                                            <p:strVal val="#ppt_w"/>
                                          </p:val>
                                        </p:tav>
                                      </p:tavLst>
                                    </p:anim>
                                    <p:anim calcmode="lin" valueType="num">
                                      <p:cBhvr>
                                        <p:cTn id="22" dur="1000" fill="hold"/>
                                        <p:tgtEl>
                                          <p:spTgt spid="28675">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286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317500" y="280815"/>
            <a:ext cx="3949700" cy="1143000"/>
          </a:xfrm>
        </p:spPr>
        <p:txBody>
          <a:bodyPr/>
          <a:lstStyle/>
          <a:p>
            <a:pPr eaLnBrk="1" hangingPunct="1"/>
            <a:r>
              <a:rPr lang="en-US" altLang="en-US" dirty="0">
                <a:solidFill>
                  <a:srgbClr val="1F1F1B"/>
                </a:solidFill>
              </a:rPr>
              <a:t>Measurement</a:t>
            </a:r>
          </a:p>
        </p:txBody>
      </p:sp>
      <p:sp>
        <p:nvSpPr>
          <p:cNvPr id="21506" name="Rectangle 3"/>
          <p:cNvSpPr>
            <a:spLocks noGrp="1" noChangeArrowheads="1"/>
          </p:cNvSpPr>
          <p:nvPr>
            <p:ph sz="half" idx="1"/>
          </p:nvPr>
        </p:nvSpPr>
        <p:spPr>
          <a:xfrm>
            <a:off x="457200" y="1600200"/>
            <a:ext cx="4114800" cy="4495800"/>
          </a:xfrm>
        </p:spPr>
        <p:txBody>
          <a:bodyPr/>
          <a:lstStyle/>
          <a:p>
            <a:pPr marL="0" lvl="1" indent="0" eaLnBrk="1" hangingPunct="1">
              <a:buFontTx/>
              <a:buNone/>
            </a:pPr>
            <a:r>
              <a:rPr lang="en-US" altLang="en-US" sz="3200" dirty="0">
                <a:solidFill>
                  <a:srgbClr val="1F1F1B"/>
                </a:solidFill>
              </a:rPr>
              <a:t>“A mathematical process that involves assigning numbers to a set of continuous quantities”</a:t>
            </a:r>
            <a:r>
              <a:rPr lang="en-US" altLang="en-US" sz="1600" dirty="0">
                <a:solidFill>
                  <a:srgbClr val="1F1F1B"/>
                </a:solidFill>
              </a:rPr>
              <a:t>(PLF, Vol.1, p. 163).</a:t>
            </a:r>
          </a:p>
          <a:p>
            <a:pPr marL="0" indent="0" eaLnBrk="1" hangingPunct="1">
              <a:buFontTx/>
              <a:buNone/>
            </a:pPr>
            <a:endParaRPr lang="en-US" altLang="en-US" dirty="0"/>
          </a:p>
          <a:p>
            <a:pPr eaLnBrk="1" hangingPunct="1">
              <a:buFontTx/>
              <a:buNone/>
            </a:pPr>
            <a:endParaRPr lang="en-US" altLang="en-US" dirty="0"/>
          </a:p>
          <a:p>
            <a:pPr eaLnBrk="1" hangingPunct="1">
              <a:buFontTx/>
              <a:buNone/>
            </a:pPr>
            <a:endParaRPr lang="en-US" altLang="en-US" sz="1600" dirty="0"/>
          </a:p>
          <a:p>
            <a:pPr eaLnBrk="1" hangingPunct="1">
              <a:buFontTx/>
              <a:buNone/>
            </a:pPr>
            <a:endParaRPr lang="en-US" altLang="en-US" dirty="0"/>
          </a:p>
          <a:p>
            <a:pPr eaLnBrk="1" hangingPunct="1">
              <a:buFontTx/>
              <a:buNone/>
            </a:pPr>
            <a:endParaRPr lang="en-US" altLang="en-US" dirty="0"/>
          </a:p>
          <a:p>
            <a:pPr eaLnBrk="1" hangingPunct="1">
              <a:buFontTx/>
              <a:buNone/>
            </a:pPr>
            <a:r>
              <a:rPr lang="en-US" altLang="en-US" dirty="0"/>
              <a:t>							</a:t>
            </a:r>
          </a:p>
        </p:txBody>
      </p:sp>
      <p:pic>
        <p:nvPicPr>
          <p:cNvPr id="21507" name="Content Placeholder 16" descr="Patterning5.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4876800" y="280815"/>
            <a:ext cx="4071548" cy="6272385"/>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en-US" dirty="0">
                <a:solidFill>
                  <a:srgbClr val="1F1F1B"/>
                </a:solidFill>
              </a:rPr>
              <a:t>Learning Trajectories</a:t>
            </a:r>
          </a:p>
        </p:txBody>
      </p:sp>
      <p:sp>
        <p:nvSpPr>
          <p:cNvPr id="58371" name="Rectangle 3"/>
          <p:cNvSpPr>
            <a:spLocks noGrp="1" noChangeArrowheads="1"/>
          </p:cNvSpPr>
          <p:nvPr>
            <p:ph sz="half" idx="1"/>
          </p:nvPr>
        </p:nvSpPr>
        <p:spPr>
          <a:xfrm>
            <a:off x="310614" y="1513932"/>
            <a:ext cx="3873500" cy="4800600"/>
          </a:xfrm>
        </p:spPr>
        <p:txBody>
          <a:bodyPr/>
          <a:lstStyle/>
          <a:p>
            <a:pPr eaLnBrk="1" hangingPunct="1">
              <a:buFontTx/>
              <a:buNone/>
            </a:pPr>
            <a:r>
              <a:rPr lang="en-US" altLang="en-US" sz="3200" dirty="0">
                <a:solidFill>
                  <a:srgbClr val="1F1F1B"/>
                </a:solidFill>
              </a:rPr>
              <a:t>Describe:</a:t>
            </a:r>
          </a:p>
          <a:p>
            <a:pPr eaLnBrk="1" hangingPunct="1">
              <a:spcBef>
                <a:spcPts val="1800"/>
              </a:spcBef>
            </a:pPr>
            <a:r>
              <a:rPr lang="en-US" altLang="en-US" dirty="0">
                <a:solidFill>
                  <a:srgbClr val="1F1F1B"/>
                </a:solidFill>
              </a:rPr>
              <a:t>The goals of learning</a:t>
            </a:r>
          </a:p>
          <a:p>
            <a:pPr eaLnBrk="1" hangingPunct="1">
              <a:spcBef>
                <a:spcPts val="1800"/>
              </a:spcBef>
            </a:pPr>
            <a:r>
              <a:rPr lang="en-US" altLang="en-US" dirty="0">
                <a:solidFill>
                  <a:srgbClr val="1F1F1B"/>
                </a:solidFill>
              </a:rPr>
              <a:t>The thinking and learning process of children at various levels</a:t>
            </a:r>
          </a:p>
          <a:p>
            <a:pPr eaLnBrk="1" hangingPunct="1">
              <a:spcBef>
                <a:spcPts val="1800"/>
              </a:spcBef>
            </a:pPr>
            <a:r>
              <a:rPr lang="en-US" altLang="en-US" dirty="0">
                <a:solidFill>
                  <a:srgbClr val="1F1F1B"/>
                </a:solidFill>
              </a:rPr>
              <a:t>Learning activities in which they might engage</a:t>
            </a:r>
          </a:p>
        </p:txBody>
      </p:sp>
      <p:pic>
        <p:nvPicPr>
          <p:cNvPr id="58369" name="Content Placeholder 2" descr="Screen Shot 2016-11-07 at 11.23.41 AM.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3333"/>
          <a:stretch/>
        </p:blipFill>
        <p:spPr>
          <a:xfrm>
            <a:off x="4412714" y="1531766"/>
            <a:ext cx="4419600" cy="4114800"/>
          </a:xfrm>
        </p:spPr>
      </p:pic>
      <p:sp>
        <p:nvSpPr>
          <p:cNvPr id="58373" name="TextBox 5"/>
          <p:cNvSpPr txBox="1">
            <a:spLocks noChangeArrowheads="1"/>
          </p:cNvSpPr>
          <p:nvPr/>
        </p:nvSpPr>
        <p:spPr bwMode="auto">
          <a:xfrm>
            <a:off x="8534400" y="152400"/>
            <a:ext cx="609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r>
              <a:rPr lang="en-US" altLang="en-US" sz="1200" dirty="0"/>
              <a:t>20</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noFill/>
        </p:spPr>
        <p:txBody>
          <a:bodyPr/>
          <a:lstStyle/>
          <a:p>
            <a:pPr eaLnBrk="1" hangingPunct="1"/>
            <a:r>
              <a:rPr lang="en-US" altLang="en-US" dirty="0">
                <a:solidFill>
                  <a:schemeClr val="tx1"/>
                </a:solidFill>
              </a:rPr>
              <a:t>Learning Trajectory for Measurement</a:t>
            </a:r>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893119711"/>
              </p:ext>
            </p:extLst>
          </p:nvPr>
        </p:nvGraphicFramePr>
        <p:xfrm>
          <a:off x="317500" y="1404666"/>
          <a:ext cx="88265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sz="half" idx="2"/>
          </p:nvPr>
        </p:nvSpPr>
        <p:spPr>
          <a:xfrm>
            <a:off x="0" y="5824266"/>
            <a:ext cx="9144000" cy="576534"/>
          </a:xfrm>
        </p:spPr>
        <p:txBody>
          <a:bodyPr/>
          <a:lstStyle/>
          <a:p>
            <a:pPr marL="0" indent="0" algn="ctr">
              <a:buNone/>
            </a:pPr>
            <a:r>
              <a:rPr lang="en-US" sz="1600" dirty="0"/>
              <a:t>(Julie Sarama and Douglas H. Clements</a:t>
            </a:r>
            <a:r>
              <a:rPr lang="en-US" sz="1600" i="1" dirty="0"/>
              <a:t>. Building Blocks for Early Childhood Mathematics.)</a:t>
            </a:r>
          </a:p>
          <a:p>
            <a:pPr marL="0" indent="0" algn="ctr">
              <a:buNone/>
            </a:pPr>
            <a:endParaRPr lang="en-US" sz="1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5"/>
          <p:cNvSpPr>
            <a:spLocks noGrp="1" noChangeArrowheads="1"/>
          </p:cNvSpPr>
          <p:nvPr>
            <p:ph type="title"/>
          </p:nvPr>
        </p:nvSpPr>
        <p:spPr>
          <a:xfrm>
            <a:off x="384629" y="609600"/>
            <a:ext cx="4267200" cy="1143000"/>
          </a:xfrm>
        </p:spPr>
        <p:txBody>
          <a:bodyPr/>
          <a:lstStyle/>
          <a:p>
            <a:pPr eaLnBrk="1" hangingPunct="1"/>
            <a:r>
              <a:rPr lang="en-US" altLang="en-US" dirty="0">
                <a:solidFill>
                  <a:srgbClr val="1F1F1B"/>
                </a:solidFill>
              </a:rPr>
              <a:t>Developmental Continuum for Measurement</a:t>
            </a:r>
          </a:p>
        </p:txBody>
      </p:sp>
      <p:sp>
        <p:nvSpPr>
          <p:cNvPr id="62466" name="Rectangle 2"/>
          <p:cNvSpPr>
            <a:spLocks noGrp="1" noChangeArrowheads="1"/>
          </p:cNvSpPr>
          <p:nvPr>
            <p:ph sz="half" idx="1"/>
          </p:nvPr>
        </p:nvSpPr>
        <p:spPr>
          <a:xfrm>
            <a:off x="517164" y="2514600"/>
            <a:ext cx="3997056" cy="1676400"/>
          </a:xfrm>
          <a:solidFill>
            <a:srgbClr val="3366FF">
              <a:alpha val="55686"/>
            </a:srgbClr>
          </a:solidFill>
        </p:spPr>
        <p:txBody>
          <a:bodyPr/>
          <a:lstStyle/>
          <a:p>
            <a:pPr marL="166688" indent="0" algn="ctr" eaLnBrk="1" hangingPunct="1">
              <a:buFontTx/>
              <a:buNone/>
            </a:pPr>
            <a:r>
              <a:rPr lang="en-US" altLang="en-US" b="1" dirty="0">
                <a:solidFill>
                  <a:srgbClr val="1F1F1B"/>
                </a:solidFill>
              </a:rPr>
              <a:t>Length Quantity Recognizer:</a:t>
            </a:r>
          </a:p>
          <a:p>
            <a:pPr marL="166688" indent="0" algn="ctr" eaLnBrk="1" hangingPunct="1">
              <a:buFontTx/>
              <a:buNone/>
            </a:pPr>
            <a:r>
              <a:rPr lang="en-US" altLang="ja-JP" i="1" dirty="0">
                <a:solidFill>
                  <a:srgbClr val="1F1F1B"/>
                </a:solidFill>
              </a:rPr>
              <a:t>I’m tall, see?</a:t>
            </a:r>
            <a:endParaRPr lang="en-US" altLang="en-US" dirty="0">
              <a:cs typeface="Arial" panose="020B0604020202020204" pitchFamily="34" charset="0"/>
            </a:endParaRPr>
          </a:p>
          <a:p>
            <a:pPr marL="166688" indent="0" eaLnBrk="1" hangingPunct="1">
              <a:buNone/>
            </a:pPr>
            <a:endParaRPr lang="en-US" altLang="en-US" sz="1800" dirty="0"/>
          </a:p>
          <a:p>
            <a:pPr marL="166688" indent="0" eaLnBrk="1" hangingPunct="1">
              <a:buNone/>
            </a:pPr>
            <a:endParaRPr lang="en-US" altLang="en-US" sz="1800" dirty="0"/>
          </a:p>
        </p:txBody>
      </p:sp>
      <p:sp>
        <p:nvSpPr>
          <p:cNvPr id="8" name="Content Placeholder 2"/>
          <p:cNvSpPr txBox="1">
            <a:spLocks/>
          </p:cNvSpPr>
          <p:nvPr/>
        </p:nvSpPr>
        <p:spPr bwMode="auto">
          <a:xfrm>
            <a:off x="384629" y="5878771"/>
            <a:ext cx="8445500" cy="576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18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18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1800">
                <a:solidFill>
                  <a:schemeClr val="tx1"/>
                </a:solidFill>
                <a:latin typeface="+mn-lt"/>
                <a:ea typeface="+mn-ea"/>
              </a:defRPr>
            </a:lvl6pPr>
            <a:lvl7pPr marL="2971800" indent="-228600" algn="l" rtl="0" fontAlgn="base">
              <a:spcBef>
                <a:spcPct val="20000"/>
              </a:spcBef>
              <a:spcAft>
                <a:spcPct val="0"/>
              </a:spcAft>
              <a:buChar char="»"/>
              <a:defRPr sz="1800">
                <a:solidFill>
                  <a:schemeClr val="tx1"/>
                </a:solidFill>
                <a:latin typeface="+mn-lt"/>
                <a:ea typeface="+mn-ea"/>
              </a:defRPr>
            </a:lvl7pPr>
            <a:lvl8pPr marL="3429000" indent="-228600" algn="l" rtl="0" fontAlgn="base">
              <a:spcBef>
                <a:spcPct val="20000"/>
              </a:spcBef>
              <a:spcAft>
                <a:spcPct val="0"/>
              </a:spcAft>
              <a:buChar char="»"/>
              <a:defRPr sz="1800">
                <a:solidFill>
                  <a:schemeClr val="tx1"/>
                </a:solidFill>
                <a:latin typeface="+mn-lt"/>
                <a:ea typeface="+mn-ea"/>
              </a:defRPr>
            </a:lvl8pPr>
            <a:lvl9pPr marL="3886200" indent="-228600" algn="l" rtl="0" fontAlgn="base">
              <a:spcBef>
                <a:spcPct val="20000"/>
              </a:spcBef>
              <a:spcAft>
                <a:spcPct val="0"/>
              </a:spcAft>
              <a:buChar char="»"/>
              <a:defRPr sz="1800">
                <a:solidFill>
                  <a:schemeClr val="tx1"/>
                </a:solidFill>
                <a:latin typeface="+mn-lt"/>
                <a:ea typeface="+mn-ea"/>
              </a:defRPr>
            </a:lvl9pPr>
          </a:lstStyle>
          <a:p>
            <a:pPr marL="0" indent="0">
              <a:buFontTx/>
              <a:buNone/>
            </a:pPr>
            <a:r>
              <a:rPr lang="en-US" sz="1600" kern="0" dirty="0"/>
              <a:t>Julie Sarama and Douglas H. Clements</a:t>
            </a:r>
            <a:r>
              <a:rPr lang="en-US" sz="1600" i="1" kern="0" dirty="0"/>
              <a:t>. Building Blocks for Early Childhood Mathematics.</a:t>
            </a:r>
          </a:p>
          <a:p>
            <a:pPr marL="0" indent="0">
              <a:buFontTx/>
              <a:buNone/>
            </a:pPr>
            <a:endParaRPr lang="en-US" sz="1800" kern="0" dirty="0"/>
          </a:p>
        </p:txBody>
      </p:sp>
      <p:pic>
        <p:nvPicPr>
          <p:cNvPr id="7" name="Content Placeholder 4" title="Names on bulletin board"/>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l="3698" t="1256" r="4089" b="5822"/>
          <a:stretch/>
        </p:blipFill>
        <p:spPr>
          <a:xfrm>
            <a:off x="5257800" y="838200"/>
            <a:ext cx="3297783" cy="5334000"/>
          </a:xfrm>
          <a:ln>
            <a:solidFill>
              <a:schemeClr val="tx1"/>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rtlCol="0">
            <a:noAutofit/>
          </a:bodyPr>
          <a:lstStyle/>
          <a:p>
            <a:pPr eaLnBrk="1" fontAlgn="auto" hangingPunct="1">
              <a:spcAft>
                <a:spcPts val="0"/>
              </a:spcAft>
              <a:defRPr/>
            </a:pPr>
            <a:r>
              <a:rPr lang="en-US" dirty="0">
                <a:solidFill>
                  <a:schemeClr val="tx1"/>
                </a:solidFill>
                <a:ea typeface="ＭＳ Ｐゴシック" pitchFamily="-84" charset="-128"/>
              </a:rPr>
              <a:t>Developmental Continuum for Measurement</a:t>
            </a:r>
          </a:p>
        </p:txBody>
      </p:sp>
      <p:sp>
        <p:nvSpPr>
          <p:cNvPr id="64514" name="Rectangle 3"/>
          <p:cNvSpPr>
            <a:spLocks noGrp="1" noChangeArrowheads="1"/>
          </p:cNvSpPr>
          <p:nvPr>
            <p:ph sz="half" idx="1"/>
          </p:nvPr>
        </p:nvSpPr>
        <p:spPr>
          <a:xfrm>
            <a:off x="310614" y="1582248"/>
            <a:ext cx="8521699" cy="651094"/>
          </a:xfrm>
          <a:solidFill>
            <a:srgbClr val="3366FF">
              <a:alpha val="54901"/>
            </a:srgbClr>
          </a:solidFill>
        </p:spPr>
        <p:txBody>
          <a:bodyPr/>
          <a:lstStyle/>
          <a:p>
            <a:pPr marL="115888" indent="0" algn="ctr" eaLnBrk="1" hangingPunct="1">
              <a:buFontTx/>
              <a:buNone/>
            </a:pPr>
            <a:r>
              <a:rPr lang="en-US" altLang="en-US" b="1" dirty="0">
                <a:solidFill>
                  <a:srgbClr val="1F1F1B"/>
                </a:solidFill>
              </a:rPr>
              <a:t>Length Direct Comparer: </a:t>
            </a:r>
            <a:r>
              <a:rPr lang="en-US" altLang="ja-JP" i="1" dirty="0">
                <a:solidFill>
                  <a:srgbClr val="1F1F1B"/>
                </a:solidFill>
              </a:rPr>
              <a:t>This one is bigger.</a:t>
            </a:r>
          </a:p>
          <a:p>
            <a:pPr marL="115888" indent="0" eaLnBrk="1" hangingPunct="1">
              <a:buFontTx/>
              <a:buNone/>
            </a:pPr>
            <a:endParaRPr lang="en-US" altLang="en-US" i="1" dirty="0">
              <a:solidFill>
                <a:srgbClr val="1F1F1B"/>
              </a:solidFill>
            </a:endParaRPr>
          </a:p>
        </p:txBody>
      </p:sp>
      <p:grpSp>
        <p:nvGrpSpPr>
          <p:cNvPr id="64515" name="Group 20"/>
          <p:cNvGrpSpPr>
            <a:grpSpLocks/>
          </p:cNvGrpSpPr>
          <p:nvPr/>
        </p:nvGrpSpPr>
        <p:grpSpPr bwMode="auto">
          <a:xfrm>
            <a:off x="3999963" y="2642478"/>
            <a:ext cx="1143000" cy="2996322"/>
            <a:chOff x="2208" y="2496"/>
            <a:chExt cx="576" cy="1728"/>
          </a:xfrm>
        </p:grpSpPr>
        <p:sp>
          <p:nvSpPr>
            <p:cNvPr id="64521" name="Rectangle 7"/>
            <p:cNvSpPr>
              <a:spLocks noChangeArrowheads="1"/>
            </p:cNvSpPr>
            <p:nvPr/>
          </p:nvSpPr>
          <p:spPr bwMode="auto">
            <a:xfrm>
              <a:off x="2208" y="3648"/>
              <a:ext cx="576" cy="576"/>
            </a:xfrm>
            <a:prstGeom prst="rect">
              <a:avLst/>
            </a:prstGeom>
            <a:solidFill>
              <a:srgbClr val="FF3300"/>
            </a:solidFill>
            <a:ln w="9525">
              <a:miter lim="800000"/>
              <a:headEnd/>
              <a:tailEnd/>
            </a:ln>
            <a:scene3d>
              <a:camera prst="legacyObliqueTopRight"/>
              <a:lightRig rig="legacyFlat4" dir="t"/>
            </a:scene3d>
            <a:sp3d extrusionH="430200" prstMaterial="legacyMatte">
              <a:bevelT w="13500" h="13500" prst="angle"/>
              <a:bevelB w="13500" h="13500" prst="angle"/>
              <a:extrusionClr>
                <a:srgbClr val="FF3300"/>
              </a:extrusionClr>
              <a:contourClr>
                <a:srgbClr val="FF3300"/>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grpSp>
          <p:nvGrpSpPr>
            <p:cNvPr id="64522" name="Group 19"/>
            <p:cNvGrpSpPr>
              <a:grpSpLocks/>
            </p:cNvGrpSpPr>
            <p:nvPr/>
          </p:nvGrpSpPr>
          <p:grpSpPr bwMode="auto">
            <a:xfrm>
              <a:off x="2208" y="2496"/>
              <a:ext cx="576" cy="1152"/>
              <a:chOff x="2208" y="2496"/>
              <a:chExt cx="576" cy="1152"/>
            </a:xfrm>
          </p:grpSpPr>
          <p:sp>
            <p:nvSpPr>
              <p:cNvPr id="64523" name="Rectangle 8"/>
              <p:cNvSpPr>
                <a:spLocks noChangeArrowheads="1"/>
              </p:cNvSpPr>
              <p:nvPr/>
            </p:nvSpPr>
            <p:spPr bwMode="auto">
              <a:xfrm>
                <a:off x="2208" y="3072"/>
                <a:ext cx="576" cy="576"/>
              </a:xfrm>
              <a:prstGeom prst="rect">
                <a:avLst/>
              </a:prstGeom>
              <a:solidFill>
                <a:srgbClr val="FF3300"/>
              </a:solidFill>
              <a:ln w="9525">
                <a:miter lim="800000"/>
                <a:headEnd/>
                <a:tailEnd/>
              </a:ln>
              <a:scene3d>
                <a:camera prst="legacyObliqueTopRight"/>
                <a:lightRig rig="legacyFlat4" dir="t"/>
              </a:scene3d>
              <a:sp3d extrusionH="430200" prstMaterial="legacyMatte">
                <a:bevelT w="13500" h="13500" prst="angle"/>
                <a:bevelB w="13500" h="13500" prst="angle"/>
                <a:extrusionClr>
                  <a:srgbClr val="FF3300"/>
                </a:extrusionClr>
                <a:contourClr>
                  <a:srgbClr val="FF3300"/>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sp>
            <p:nvSpPr>
              <p:cNvPr id="64524" name="Rectangle 11"/>
              <p:cNvSpPr>
                <a:spLocks noChangeArrowheads="1"/>
              </p:cNvSpPr>
              <p:nvPr/>
            </p:nvSpPr>
            <p:spPr bwMode="auto">
              <a:xfrm>
                <a:off x="2208" y="2496"/>
                <a:ext cx="576" cy="576"/>
              </a:xfrm>
              <a:prstGeom prst="rect">
                <a:avLst/>
              </a:prstGeom>
              <a:solidFill>
                <a:srgbClr val="FF3300"/>
              </a:solidFill>
              <a:ln w="9525">
                <a:miter lim="800000"/>
                <a:headEnd/>
                <a:tailEnd/>
              </a:ln>
              <a:scene3d>
                <a:camera prst="legacyObliqueTopRight"/>
                <a:lightRig rig="legacyFlat4" dir="t"/>
              </a:scene3d>
              <a:sp3d extrusionH="430200" prstMaterial="legacyMatte">
                <a:bevelT w="13500" h="13500" prst="angle"/>
                <a:bevelB w="13500" h="13500" prst="angle"/>
                <a:extrusionClr>
                  <a:srgbClr val="FF3300"/>
                </a:extrusionClr>
                <a:contourClr>
                  <a:srgbClr val="FF3300"/>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grpSp>
      </p:grpSp>
      <p:grpSp>
        <p:nvGrpSpPr>
          <p:cNvPr id="64516" name="Group 26"/>
          <p:cNvGrpSpPr>
            <a:grpSpLocks/>
          </p:cNvGrpSpPr>
          <p:nvPr/>
        </p:nvGrpSpPr>
        <p:grpSpPr bwMode="auto">
          <a:xfrm>
            <a:off x="2337076" y="3412768"/>
            <a:ext cx="1143000" cy="2235200"/>
            <a:chOff x="1872" y="2768"/>
            <a:chExt cx="720" cy="1408"/>
          </a:xfrm>
        </p:grpSpPr>
        <p:sp>
          <p:nvSpPr>
            <p:cNvPr id="64519" name="Rectangle 22"/>
            <p:cNvSpPr>
              <a:spLocks noChangeArrowheads="1"/>
            </p:cNvSpPr>
            <p:nvPr/>
          </p:nvSpPr>
          <p:spPr bwMode="auto">
            <a:xfrm>
              <a:off x="1872" y="3472"/>
              <a:ext cx="720" cy="704"/>
            </a:xfrm>
            <a:prstGeom prst="rect">
              <a:avLst/>
            </a:prstGeom>
            <a:solidFill>
              <a:srgbClr val="FF3300"/>
            </a:solidFill>
            <a:ln w="9525">
              <a:miter lim="800000"/>
              <a:headEnd/>
              <a:tailEnd/>
            </a:ln>
            <a:scene3d>
              <a:camera prst="legacyObliqueTopRight"/>
              <a:lightRig rig="legacyFlat4" dir="t"/>
            </a:scene3d>
            <a:sp3d extrusionH="430200" prstMaterial="legacyMatte">
              <a:bevelT w="13500" h="13500" prst="angle"/>
              <a:bevelB w="13500" h="13500" prst="angle"/>
              <a:extrusionClr>
                <a:srgbClr val="FF3300"/>
              </a:extrusionClr>
              <a:contourClr>
                <a:srgbClr val="FF3300"/>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sp>
          <p:nvSpPr>
            <p:cNvPr id="64520" name="Rectangle 24"/>
            <p:cNvSpPr>
              <a:spLocks noChangeArrowheads="1"/>
            </p:cNvSpPr>
            <p:nvPr/>
          </p:nvSpPr>
          <p:spPr bwMode="auto">
            <a:xfrm>
              <a:off x="1872" y="2768"/>
              <a:ext cx="720" cy="704"/>
            </a:xfrm>
            <a:prstGeom prst="rect">
              <a:avLst/>
            </a:prstGeom>
            <a:solidFill>
              <a:srgbClr val="FF3300"/>
            </a:solidFill>
            <a:ln w="9525">
              <a:miter lim="800000"/>
              <a:headEnd/>
              <a:tailEnd/>
            </a:ln>
            <a:scene3d>
              <a:camera prst="legacyObliqueTopRight"/>
              <a:lightRig rig="legacyFlat4" dir="t"/>
            </a:scene3d>
            <a:sp3d extrusionH="430200" prstMaterial="legacyMatte">
              <a:bevelT w="13500" h="13500" prst="angle"/>
              <a:bevelB w="13500" h="13500" prst="angle"/>
              <a:extrusionClr>
                <a:srgbClr val="FF3300"/>
              </a:extrusionClr>
              <a:contourClr>
                <a:srgbClr val="FF3300"/>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grpSp>
      <p:pic>
        <p:nvPicPr>
          <p:cNvPr id="42013" name="Picture 29" descr="boy_pointi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47827" y="2525302"/>
            <a:ext cx="2209800" cy="334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Content Placeholder 2"/>
          <p:cNvSpPr>
            <a:spLocks noGrp="1"/>
          </p:cNvSpPr>
          <p:nvPr>
            <p:ph sz="half" idx="2"/>
          </p:nvPr>
        </p:nvSpPr>
        <p:spPr>
          <a:xfrm>
            <a:off x="0" y="5819452"/>
            <a:ext cx="9101847" cy="576534"/>
          </a:xfrm>
        </p:spPr>
        <p:txBody>
          <a:bodyPr/>
          <a:lstStyle/>
          <a:p>
            <a:pPr marL="0" indent="0" algn="ctr">
              <a:buNone/>
            </a:pPr>
            <a:r>
              <a:rPr lang="en-US" sz="1600" dirty="0"/>
              <a:t>(Julie Sarama and Douglas H. Clements</a:t>
            </a:r>
            <a:r>
              <a:rPr lang="en-US" sz="1600" i="1" dirty="0"/>
              <a:t>. Building Blocks for Early Childhood Mathematics.)</a:t>
            </a:r>
          </a:p>
          <a:p>
            <a:pPr marL="0" indent="0" algn="ctr">
              <a:buNone/>
            </a:pP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66" name="Picture 34" descr="MCj0434872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1140">
            <a:off x="6742352" y="2191499"/>
            <a:ext cx="3128204" cy="3128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4" name="Rectangle 2"/>
          <p:cNvSpPr>
            <a:spLocks noGrp="1" noChangeArrowheads="1"/>
          </p:cNvSpPr>
          <p:nvPr>
            <p:ph type="title"/>
          </p:nvPr>
        </p:nvSpPr>
        <p:spPr>
          <a:xfrm>
            <a:off x="457199" y="349955"/>
            <a:ext cx="8229600" cy="1143000"/>
          </a:xfrm>
        </p:spPr>
        <p:txBody>
          <a:bodyPr rtlCol="0">
            <a:noAutofit/>
          </a:bodyPr>
          <a:lstStyle/>
          <a:p>
            <a:pPr eaLnBrk="1" fontAlgn="auto" hangingPunct="1">
              <a:spcAft>
                <a:spcPts val="0"/>
              </a:spcAft>
              <a:defRPr/>
            </a:pPr>
            <a:r>
              <a:rPr lang="en-US" dirty="0">
                <a:solidFill>
                  <a:schemeClr val="tx1"/>
                </a:solidFill>
                <a:ea typeface="ＭＳ Ｐゴシック" pitchFamily="-84" charset="-128"/>
              </a:rPr>
              <a:t>Developmental Continuum for Measurement</a:t>
            </a:r>
          </a:p>
        </p:txBody>
      </p:sp>
      <p:sp>
        <p:nvSpPr>
          <p:cNvPr id="66562" name="Rectangle 3"/>
          <p:cNvSpPr>
            <a:spLocks noGrp="1" noChangeArrowheads="1"/>
          </p:cNvSpPr>
          <p:nvPr>
            <p:ph idx="1"/>
          </p:nvPr>
        </p:nvSpPr>
        <p:spPr>
          <a:xfrm>
            <a:off x="486382" y="2134981"/>
            <a:ext cx="3252257" cy="3352800"/>
          </a:xfrm>
          <a:solidFill>
            <a:srgbClr val="3366FF">
              <a:alpha val="52940"/>
            </a:srgbClr>
          </a:solidFill>
        </p:spPr>
        <p:txBody>
          <a:bodyPr/>
          <a:lstStyle/>
          <a:p>
            <a:pPr marL="0" indent="0" algn="ctr" eaLnBrk="1" hangingPunct="1">
              <a:buFontTx/>
              <a:buNone/>
            </a:pPr>
            <a:r>
              <a:rPr lang="en-US" altLang="en-US" sz="2800" b="1" dirty="0">
                <a:solidFill>
                  <a:srgbClr val="1F1F1B"/>
                </a:solidFill>
              </a:rPr>
              <a:t>Indirect Length Comparer:</a:t>
            </a:r>
          </a:p>
          <a:p>
            <a:pPr marL="0" indent="0" algn="ctr" eaLnBrk="1" hangingPunct="1">
              <a:buFontTx/>
              <a:buNone/>
            </a:pPr>
            <a:r>
              <a:rPr lang="en-US" altLang="en-US" sz="2800" dirty="0">
                <a:solidFill>
                  <a:srgbClr val="1F1F1B"/>
                </a:solidFill>
              </a:rPr>
              <a:t>Compares the length of two objects by representing them with a third object</a:t>
            </a:r>
          </a:p>
        </p:txBody>
      </p:sp>
      <p:grpSp>
        <p:nvGrpSpPr>
          <p:cNvPr id="66563" name="Group 24"/>
          <p:cNvGrpSpPr>
            <a:grpSpLocks/>
          </p:cNvGrpSpPr>
          <p:nvPr/>
        </p:nvGrpSpPr>
        <p:grpSpPr bwMode="auto">
          <a:xfrm>
            <a:off x="4754489" y="2134981"/>
            <a:ext cx="1143000" cy="3352800"/>
            <a:chOff x="2208" y="2496"/>
            <a:chExt cx="576" cy="1728"/>
          </a:xfrm>
        </p:grpSpPr>
        <p:sp>
          <p:nvSpPr>
            <p:cNvPr id="66569" name="Rectangle 25"/>
            <p:cNvSpPr>
              <a:spLocks noChangeArrowheads="1"/>
            </p:cNvSpPr>
            <p:nvPr/>
          </p:nvSpPr>
          <p:spPr bwMode="auto">
            <a:xfrm>
              <a:off x="2208" y="3648"/>
              <a:ext cx="576" cy="576"/>
            </a:xfrm>
            <a:prstGeom prst="rect">
              <a:avLst/>
            </a:prstGeom>
            <a:solidFill>
              <a:srgbClr val="008000"/>
            </a:solidFill>
            <a:ln w="9525">
              <a:miter lim="800000"/>
              <a:headEnd/>
              <a:tailEnd/>
            </a:ln>
            <a:scene3d>
              <a:camera prst="legacyObliqueTopLeft"/>
              <a:lightRig rig="legacyFlat3" dir="l"/>
            </a:scene3d>
            <a:sp3d extrusionH="430200" prstMaterial="legacyMatte">
              <a:bevelT w="13500" h="13500" prst="angle"/>
              <a:bevelB w="13500" h="13500" prst="angle"/>
              <a:extrusionClr>
                <a:srgbClr val="66FF66"/>
              </a:extrusionClr>
              <a:contourClr>
                <a:srgbClr val="008000"/>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grpSp>
          <p:nvGrpSpPr>
            <p:cNvPr id="66570" name="Group 26"/>
            <p:cNvGrpSpPr>
              <a:grpSpLocks/>
            </p:cNvGrpSpPr>
            <p:nvPr/>
          </p:nvGrpSpPr>
          <p:grpSpPr bwMode="auto">
            <a:xfrm>
              <a:off x="2208" y="2496"/>
              <a:ext cx="576" cy="1152"/>
              <a:chOff x="2208" y="2496"/>
              <a:chExt cx="576" cy="1152"/>
            </a:xfrm>
          </p:grpSpPr>
          <p:sp>
            <p:nvSpPr>
              <p:cNvPr id="66571" name="Rectangle 27"/>
              <p:cNvSpPr>
                <a:spLocks noChangeArrowheads="1"/>
              </p:cNvSpPr>
              <p:nvPr/>
            </p:nvSpPr>
            <p:spPr bwMode="auto">
              <a:xfrm>
                <a:off x="2208" y="3072"/>
                <a:ext cx="576" cy="576"/>
              </a:xfrm>
              <a:prstGeom prst="rect">
                <a:avLst/>
              </a:prstGeom>
              <a:solidFill>
                <a:srgbClr val="008000"/>
              </a:solidFill>
              <a:ln w="9525">
                <a:miter lim="800000"/>
                <a:headEnd/>
                <a:tailEnd/>
              </a:ln>
              <a:scene3d>
                <a:camera prst="legacyObliqueTopLeft"/>
                <a:lightRig rig="legacyFlat3" dir="l"/>
              </a:scene3d>
              <a:sp3d extrusionH="430200" prstMaterial="legacyMatte">
                <a:bevelT w="13500" h="13500" prst="angle"/>
                <a:bevelB w="13500" h="13500" prst="angle"/>
                <a:extrusionClr>
                  <a:srgbClr val="66FF66"/>
                </a:extrusionClr>
                <a:contourClr>
                  <a:srgbClr val="008000"/>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sp>
            <p:nvSpPr>
              <p:cNvPr id="66572" name="Rectangle 28"/>
              <p:cNvSpPr>
                <a:spLocks noChangeArrowheads="1"/>
              </p:cNvSpPr>
              <p:nvPr/>
            </p:nvSpPr>
            <p:spPr bwMode="auto">
              <a:xfrm>
                <a:off x="2208" y="2496"/>
                <a:ext cx="576" cy="576"/>
              </a:xfrm>
              <a:prstGeom prst="rect">
                <a:avLst/>
              </a:prstGeom>
              <a:solidFill>
                <a:srgbClr val="008000"/>
              </a:solidFill>
              <a:ln w="9525">
                <a:miter lim="800000"/>
                <a:headEnd/>
                <a:tailEnd/>
              </a:ln>
              <a:scene3d>
                <a:camera prst="legacyObliqueTopLeft"/>
                <a:lightRig rig="legacyFlat3" dir="l"/>
              </a:scene3d>
              <a:sp3d extrusionH="430200" prstMaterial="legacyMatte">
                <a:bevelT w="13500" h="13500" prst="angle"/>
                <a:bevelB w="13500" h="13500" prst="angle"/>
                <a:extrusionClr>
                  <a:srgbClr val="66FF66"/>
                </a:extrusionClr>
                <a:contourClr>
                  <a:srgbClr val="008000"/>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grpSp>
      </p:grpSp>
      <p:grpSp>
        <p:nvGrpSpPr>
          <p:cNvPr id="66564" name="Group 37"/>
          <p:cNvGrpSpPr>
            <a:grpSpLocks/>
          </p:cNvGrpSpPr>
          <p:nvPr/>
        </p:nvGrpSpPr>
        <p:grpSpPr bwMode="auto">
          <a:xfrm>
            <a:off x="6543929" y="3288867"/>
            <a:ext cx="1143000" cy="2235200"/>
            <a:chOff x="2208" y="2496"/>
            <a:chExt cx="576" cy="1152"/>
          </a:xfrm>
        </p:grpSpPr>
        <p:sp>
          <p:nvSpPr>
            <p:cNvPr id="66567" name="Rectangle 38"/>
            <p:cNvSpPr>
              <a:spLocks noChangeArrowheads="1"/>
            </p:cNvSpPr>
            <p:nvPr/>
          </p:nvSpPr>
          <p:spPr bwMode="auto">
            <a:xfrm>
              <a:off x="2208" y="3072"/>
              <a:ext cx="576" cy="576"/>
            </a:xfrm>
            <a:prstGeom prst="rect">
              <a:avLst/>
            </a:prstGeom>
            <a:solidFill>
              <a:srgbClr val="008000"/>
            </a:solidFill>
            <a:ln w="9525">
              <a:miter lim="800000"/>
              <a:headEnd/>
              <a:tailEnd/>
            </a:ln>
            <a:scene3d>
              <a:camera prst="legacyObliqueTopLeft"/>
              <a:lightRig rig="legacyFlat3" dir="l"/>
            </a:scene3d>
            <a:sp3d extrusionH="430200" prstMaterial="legacyMatte">
              <a:bevelT w="13500" h="13500" prst="angle"/>
              <a:bevelB w="13500" h="13500" prst="angle"/>
              <a:extrusionClr>
                <a:srgbClr val="66FF66"/>
              </a:extrusionClr>
              <a:contourClr>
                <a:srgbClr val="008000"/>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sp>
          <p:nvSpPr>
            <p:cNvPr id="66568" name="Rectangle 39"/>
            <p:cNvSpPr>
              <a:spLocks noChangeArrowheads="1"/>
            </p:cNvSpPr>
            <p:nvPr/>
          </p:nvSpPr>
          <p:spPr bwMode="auto">
            <a:xfrm>
              <a:off x="2208" y="2496"/>
              <a:ext cx="576" cy="576"/>
            </a:xfrm>
            <a:prstGeom prst="rect">
              <a:avLst/>
            </a:prstGeom>
            <a:solidFill>
              <a:srgbClr val="008000"/>
            </a:solidFill>
            <a:ln w="9525">
              <a:miter lim="800000"/>
              <a:headEnd/>
              <a:tailEnd/>
            </a:ln>
            <a:scene3d>
              <a:camera prst="legacyObliqueTopLeft"/>
              <a:lightRig rig="legacyFlat3" dir="l"/>
            </a:scene3d>
            <a:sp3d extrusionH="430200" prstMaterial="legacyMatte">
              <a:bevelT w="13500" h="13500" prst="angle"/>
              <a:bevelB w="13500" h="13500" prst="angle"/>
              <a:extrusionClr>
                <a:srgbClr val="66FF66"/>
              </a:extrusionClr>
              <a:contourClr>
                <a:srgbClr val="008000"/>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grpSp>
      <p:sp>
        <p:nvSpPr>
          <p:cNvPr id="16" name="Content Placeholder 2"/>
          <p:cNvSpPr txBox="1">
            <a:spLocks/>
          </p:cNvSpPr>
          <p:nvPr/>
        </p:nvSpPr>
        <p:spPr>
          <a:xfrm>
            <a:off x="0" y="5791200"/>
            <a:ext cx="9143999" cy="57331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FontTx/>
              <a:buNone/>
            </a:pPr>
            <a:r>
              <a:rPr lang="en-US" sz="1600" kern="0" dirty="0"/>
              <a:t>(Julie Sarama and Douglas H. Clements</a:t>
            </a:r>
            <a:r>
              <a:rPr lang="en-US" sz="1600" i="1" kern="0" dirty="0"/>
              <a:t>. Building Blocks for Early Childhood Mathematics.)</a:t>
            </a:r>
          </a:p>
          <a:p>
            <a:pPr marL="0" indent="0" algn="ctr">
              <a:buFontTx/>
              <a:buNone/>
            </a:pPr>
            <a:endParaRPr lang="en-US" sz="1800" kern="0" dirty="0"/>
          </a:p>
        </p:txBody>
      </p:sp>
      <p:sp>
        <p:nvSpPr>
          <p:cNvPr id="2" name="Minus 1"/>
          <p:cNvSpPr/>
          <p:nvPr/>
        </p:nvSpPr>
        <p:spPr>
          <a:xfrm>
            <a:off x="8077200" y="3352800"/>
            <a:ext cx="533400" cy="45719"/>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Minus 14"/>
          <p:cNvSpPr/>
          <p:nvPr/>
        </p:nvSpPr>
        <p:spPr>
          <a:xfrm>
            <a:off x="8077200" y="1447800"/>
            <a:ext cx="381000" cy="1188719"/>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path" presetSubtype="0" accel="50000" decel="50000" autoRev="1" fill="hold" nodeType="clickEffect">
                                  <p:stCondLst>
                                    <p:cond delay="0"/>
                                  </p:stCondLst>
                                  <p:childTnLst>
                                    <p:animMotion origin="layout" path="M -3.33333E-6 0 L -0.34166 0 " pathEditMode="relative" rAng="0" ptsTypes="AA">
                                      <p:cBhvr>
                                        <p:cTn id="10" dur="3000" fill="hold"/>
                                        <p:tgtEl>
                                          <p:spTgt spid="44066"/>
                                        </p:tgtEl>
                                        <p:attrNameLst>
                                          <p:attrName>ppt_x</p:attrName>
                                          <p:attrName>ppt_y</p:attrName>
                                        </p:attrNameLst>
                                      </p:cBhvr>
                                      <p:rCtr x="-171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310614" y="206735"/>
            <a:ext cx="8521700" cy="1143000"/>
          </a:xfrm>
        </p:spPr>
        <p:txBody>
          <a:bodyPr/>
          <a:lstStyle/>
          <a:p>
            <a:pPr eaLnBrk="1" hangingPunct="1"/>
            <a:r>
              <a:rPr lang="en-US" altLang="en-US" dirty="0">
                <a:solidFill>
                  <a:schemeClr val="tx1"/>
                </a:solidFill>
              </a:rPr>
              <a:t>Developmental Continuum for Measurement</a:t>
            </a:r>
          </a:p>
        </p:txBody>
      </p:sp>
      <p:sp>
        <p:nvSpPr>
          <p:cNvPr id="68610" name="Rectangle 3"/>
          <p:cNvSpPr>
            <a:spLocks noGrp="1" noChangeArrowheads="1"/>
          </p:cNvSpPr>
          <p:nvPr>
            <p:ph idx="1"/>
          </p:nvPr>
        </p:nvSpPr>
        <p:spPr>
          <a:xfrm>
            <a:off x="310614" y="1436277"/>
            <a:ext cx="8521700" cy="1085989"/>
          </a:xfrm>
          <a:solidFill>
            <a:srgbClr val="3366FF">
              <a:alpha val="43137"/>
            </a:srgbClr>
          </a:solidFill>
        </p:spPr>
        <p:txBody>
          <a:bodyPr/>
          <a:lstStyle/>
          <a:p>
            <a:pPr marL="0" indent="0" algn="ctr" eaLnBrk="1" hangingPunct="1">
              <a:buFontTx/>
              <a:buNone/>
            </a:pPr>
            <a:r>
              <a:rPr lang="en-US" altLang="en-US" sz="2800" b="1" dirty="0">
                <a:solidFill>
                  <a:srgbClr val="1F1F1B"/>
                </a:solidFill>
              </a:rPr>
              <a:t>Serial Order to 6+</a:t>
            </a:r>
          </a:p>
          <a:p>
            <a:pPr marL="0" indent="0" algn="ctr" eaLnBrk="1" hangingPunct="1">
              <a:buFontTx/>
              <a:buNone/>
            </a:pPr>
            <a:r>
              <a:rPr lang="en-US" altLang="en-US" sz="2800" dirty="0">
                <a:solidFill>
                  <a:srgbClr val="1F1F1B"/>
                </a:solidFill>
              </a:rPr>
              <a:t>Order lengths, marked in one to six units</a:t>
            </a:r>
          </a:p>
        </p:txBody>
      </p:sp>
      <p:grpSp>
        <p:nvGrpSpPr>
          <p:cNvPr id="2" name="Group 21"/>
          <p:cNvGrpSpPr>
            <a:grpSpLocks/>
          </p:cNvGrpSpPr>
          <p:nvPr/>
        </p:nvGrpSpPr>
        <p:grpSpPr bwMode="auto">
          <a:xfrm>
            <a:off x="1948390" y="3496546"/>
            <a:ext cx="914400" cy="2189458"/>
            <a:chOff x="2208" y="2496"/>
            <a:chExt cx="576" cy="1152"/>
          </a:xfrm>
        </p:grpSpPr>
        <p:sp>
          <p:nvSpPr>
            <p:cNvPr id="68626" name="Rectangle 22"/>
            <p:cNvSpPr>
              <a:spLocks noChangeArrowheads="1"/>
            </p:cNvSpPr>
            <p:nvPr/>
          </p:nvSpPr>
          <p:spPr bwMode="auto">
            <a:xfrm>
              <a:off x="2208" y="3072"/>
              <a:ext cx="576" cy="576"/>
            </a:xfrm>
            <a:prstGeom prst="rect">
              <a:avLst/>
            </a:prstGeom>
            <a:solidFill>
              <a:srgbClr val="0000FF"/>
            </a:solidFill>
            <a:ln w="9525">
              <a:miter lim="800000"/>
              <a:headEnd/>
              <a:tailEnd/>
            </a:ln>
            <a:scene3d>
              <a:camera prst="legacyObliqueTopLeft"/>
              <a:lightRig rig="legacyFlat3" dir="l"/>
            </a:scene3d>
            <a:sp3d extrusionH="430200" prstMaterial="legacyMatte">
              <a:bevelT w="13500" h="13500" prst="angle"/>
              <a:bevelB w="13500" h="13500" prst="angle"/>
              <a:extrusionClr>
                <a:srgbClr val="5B5BFF"/>
              </a:extrusionClr>
              <a:contourClr>
                <a:srgbClr val="0000FF"/>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sp>
          <p:nvSpPr>
            <p:cNvPr id="68627" name="Rectangle 23"/>
            <p:cNvSpPr>
              <a:spLocks noChangeArrowheads="1"/>
            </p:cNvSpPr>
            <p:nvPr/>
          </p:nvSpPr>
          <p:spPr bwMode="auto">
            <a:xfrm>
              <a:off x="2208" y="2496"/>
              <a:ext cx="576" cy="576"/>
            </a:xfrm>
            <a:prstGeom prst="rect">
              <a:avLst/>
            </a:prstGeom>
            <a:solidFill>
              <a:srgbClr val="0000FF"/>
            </a:solidFill>
            <a:ln w="9525">
              <a:miter lim="800000"/>
              <a:headEnd/>
              <a:tailEnd/>
            </a:ln>
            <a:scene3d>
              <a:camera prst="legacyObliqueTopLeft"/>
              <a:lightRig rig="legacyFlat3" dir="l"/>
            </a:scene3d>
            <a:sp3d extrusionH="430200" prstMaterial="legacyMatte">
              <a:bevelT w="13500" h="13500" prst="angle"/>
              <a:bevelB w="13500" h="13500" prst="angle"/>
              <a:extrusionClr>
                <a:srgbClr val="5B5BFF"/>
              </a:extrusionClr>
              <a:contourClr>
                <a:srgbClr val="0000FF"/>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grpSp>
      <p:grpSp>
        <p:nvGrpSpPr>
          <p:cNvPr id="3" name="Group 30"/>
          <p:cNvGrpSpPr>
            <a:grpSpLocks/>
          </p:cNvGrpSpPr>
          <p:nvPr/>
        </p:nvGrpSpPr>
        <p:grpSpPr bwMode="auto">
          <a:xfrm>
            <a:off x="3536410" y="2819400"/>
            <a:ext cx="914400" cy="2866603"/>
            <a:chOff x="1824" y="1296"/>
            <a:chExt cx="720" cy="2800"/>
          </a:xfrm>
        </p:grpSpPr>
        <p:grpSp>
          <p:nvGrpSpPr>
            <p:cNvPr id="68620" name="Group 24"/>
            <p:cNvGrpSpPr>
              <a:grpSpLocks/>
            </p:cNvGrpSpPr>
            <p:nvPr/>
          </p:nvGrpSpPr>
          <p:grpSpPr bwMode="auto">
            <a:xfrm>
              <a:off x="1824" y="2688"/>
              <a:ext cx="720" cy="1408"/>
              <a:chOff x="2208" y="2496"/>
              <a:chExt cx="576" cy="1152"/>
            </a:xfrm>
          </p:grpSpPr>
          <p:sp>
            <p:nvSpPr>
              <p:cNvPr id="68624" name="Rectangle 25"/>
              <p:cNvSpPr>
                <a:spLocks noChangeArrowheads="1"/>
              </p:cNvSpPr>
              <p:nvPr/>
            </p:nvSpPr>
            <p:spPr bwMode="auto">
              <a:xfrm>
                <a:off x="2208" y="3072"/>
                <a:ext cx="576" cy="576"/>
              </a:xfrm>
              <a:prstGeom prst="rect">
                <a:avLst/>
              </a:prstGeom>
              <a:solidFill>
                <a:srgbClr val="0000FF"/>
              </a:solidFill>
              <a:ln w="9525">
                <a:miter lim="800000"/>
                <a:headEnd/>
                <a:tailEnd/>
              </a:ln>
              <a:scene3d>
                <a:camera prst="legacyObliqueTopLeft"/>
                <a:lightRig rig="legacyFlat3" dir="l"/>
              </a:scene3d>
              <a:sp3d extrusionH="430200" prstMaterial="legacyMatte">
                <a:bevelT w="13500" h="13500" prst="angle"/>
                <a:bevelB w="13500" h="13500" prst="angle"/>
                <a:extrusionClr>
                  <a:srgbClr val="5B5BFF"/>
                </a:extrusionClr>
                <a:contourClr>
                  <a:srgbClr val="0000FF"/>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sp>
            <p:nvSpPr>
              <p:cNvPr id="68625" name="Rectangle 26"/>
              <p:cNvSpPr>
                <a:spLocks noChangeArrowheads="1"/>
              </p:cNvSpPr>
              <p:nvPr/>
            </p:nvSpPr>
            <p:spPr bwMode="auto">
              <a:xfrm>
                <a:off x="2208" y="2496"/>
                <a:ext cx="576" cy="576"/>
              </a:xfrm>
              <a:prstGeom prst="rect">
                <a:avLst/>
              </a:prstGeom>
              <a:solidFill>
                <a:srgbClr val="0000FF"/>
              </a:solidFill>
              <a:ln w="9525">
                <a:miter lim="800000"/>
                <a:headEnd/>
                <a:tailEnd/>
              </a:ln>
              <a:scene3d>
                <a:camera prst="legacyObliqueTopLeft"/>
                <a:lightRig rig="legacyFlat3" dir="l"/>
              </a:scene3d>
              <a:sp3d extrusionH="430200" prstMaterial="legacyMatte">
                <a:bevelT w="13500" h="13500" prst="angle"/>
                <a:bevelB w="13500" h="13500" prst="angle"/>
                <a:extrusionClr>
                  <a:srgbClr val="5B5BFF"/>
                </a:extrusionClr>
                <a:contourClr>
                  <a:srgbClr val="0000FF"/>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grpSp>
        <p:grpSp>
          <p:nvGrpSpPr>
            <p:cNvPr id="68621" name="Group 27"/>
            <p:cNvGrpSpPr>
              <a:grpSpLocks/>
            </p:cNvGrpSpPr>
            <p:nvPr/>
          </p:nvGrpSpPr>
          <p:grpSpPr bwMode="auto">
            <a:xfrm>
              <a:off x="1824" y="1296"/>
              <a:ext cx="720" cy="1408"/>
              <a:chOff x="2208" y="2496"/>
              <a:chExt cx="576" cy="1152"/>
            </a:xfrm>
          </p:grpSpPr>
          <p:sp>
            <p:nvSpPr>
              <p:cNvPr id="68622" name="Rectangle 28"/>
              <p:cNvSpPr>
                <a:spLocks noChangeArrowheads="1"/>
              </p:cNvSpPr>
              <p:nvPr/>
            </p:nvSpPr>
            <p:spPr bwMode="auto">
              <a:xfrm>
                <a:off x="2208" y="3072"/>
                <a:ext cx="576" cy="576"/>
              </a:xfrm>
              <a:prstGeom prst="rect">
                <a:avLst/>
              </a:prstGeom>
              <a:solidFill>
                <a:srgbClr val="0000FF"/>
              </a:solidFill>
              <a:ln w="9525">
                <a:miter lim="800000"/>
                <a:headEnd/>
                <a:tailEnd/>
              </a:ln>
              <a:scene3d>
                <a:camera prst="legacyObliqueTopLeft"/>
                <a:lightRig rig="legacyFlat3" dir="l"/>
              </a:scene3d>
              <a:sp3d extrusionH="430200" prstMaterial="legacyMatte">
                <a:bevelT w="13500" h="13500" prst="angle"/>
                <a:bevelB w="13500" h="13500" prst="angle"/>
                <a:extrusionClr>
                  <a:srgbClr val="5B5BFF"/>
                </a:extrusionClr>
                <a:contourClr>
                  <a:srgbClr val="0000FF"/>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sp>
            <p:nvSpPr>
              <p:cNvPr id="68623" name="Rectangle 29"/>
              <p:cNvSpPr>
                <a:spLocks noChangeArrowheads="1"/>
              </p:cNvSpPr>
              <p:nvPr/>
            </p:nvSpPr>
            <p:spPr bwMode="auto">
              <a:xfrm>
                <a:off x="2208" y="2496"/>
                <a:ext cx="576" cy="576"/>
              </a:xfrm>
              <a:prstGeom prst="rect">
                <a:avLst/>
              </a:prstGeom>
              <a:solidFill>
                <a:srgbClr val="0000FF"/>
              </a:solidFill>
              <a:ln w="9525">
                <a:miter lim="800000"/>
                <a:headEnd/>
                <a:tailEnd/>
              </a:ln>
              <a:scene3d>
                <a:camera prst="legacyObliqueTopLeft"/>
                <a:lightRig rig="legacyFlat3" dir="l"/>
              </a:scene3d>
              <a:sp3d extrusionH="430200" prstMaterial="legacyMatte">
                <a:bevelT w="13500" h="13500" prst="angle"/>
                <a:bevelB w="13500" h="13500" prst="angle"/>
                <a:extrusionClr>
                  <a:srgbClr val="5B5BFF"/>
                </a:extrusionClr>
                <a:contourClr>
                  <a:srgbClr val="0000FF"/>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grpSp>
      </p:grpSp>
      <p:sp>
        <p:nvSpPr>
          <p:cNvPr id="45088" name="Rectangle 32"/>
          <p:cNvSpPr>
            <a:spLocks noChangeArrowheads="1"/>
          </p:cNvSpPr>
          <p:nvPr/>
        </p:nvSpPr>
        <p:spPr bwMode="auto">
          <a:xfrm>
            <a:off x="4909486" y="5116749"/>
            <a:ext cx="914400" cy="569254"/>
          </a:xfrm>
          <a:prstGeom prst="rect">
            <a:avLst/>
          </a:prstGeom>
          <a:solidFill>
            <a:srgbClr val="0000FF"/>
          </a:solidFill>
          <a:ln w="9525">
            <a:miter lim="800000"/>
            <a:headEnd/>
            <a:tailEnd/>
          </a:ln>
          <a:scene3d>
            <a:camera prst="legacyObliqueTopLeft"/>
            <a:lightRig rig="legacyFlat3" dir="l"/>
          </a:scene3d>
          <a:sp3d extrusionH="430200" prstMaterial="legacyMatte">
            <a:bevelT w="13500" h="13500" prst="angle"/>
            <a:bevelB w="13500" h="13500" prst="angle"/>
            <a:extrusionClr>
              <a:srgbClr val="5B5BFF"/>
            </a:extrusionClr>
            <a:contourClr>
              <a:srgbClr val="0000FF"/>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grpSp>
        <p:nvGrpSpPr>
          <p:cNvPr id="6" name="Group 38"/>
          <p:cNvGrpSpPr>
            <a:grpSpLocks/>
          </p:cNvGrpSpPr>
          <p:nvPr/>
        </p:nvGrpSpPr>
        <p:grpSpPr bwMode="auto">
          <a:xfrm>
            <a:off x="6403815" y="3774154"/>
            <a:ext cx="914400" cy="1885366"/>
            <a:chOff x="4032" y="2032"/>
            <a:chExt cx="720" cy="2112"/>
          </a:xfrm>
        </p:grpSpPr>
        <p:grpSp>
          <p:nvGrpSpPr>
            <p:cNvPr id="68616" name="Group 34"/>
            <p:cNvGrpSpPr>
              <a:grpSpLocks/>
            </p:cNvGrpSpPr>
            <p:nvPr/>
          </p:nvGrpSpPr>
          <p:grpSpPr bwMode="auto">
            <a:xfrm>
              <a:off x="4032" y="2736"/>
              <a:ext cx="720" cy="1408"/>
              <a:chOff x="2208" y="2496"/>
              <a:chExt cx="576" cy="1152"/>
            </a:xfrm>
          </p:grpSpPr>
          <p:sp>
            <p:nvSpPr>
              <p:cNvPr id="68618" name="Rectangle 35"/>
              <p:cNvSpPr>
                <a:spLocks noChangeArrowheads="1"/>
              </p:cNvSpPr>
              <p:nvPr/>
            </p:nvSpPr>
            <p:spPr bwMode="auto">
              <a:xfrm>
                <a:off x="2208" y="3072"/>
                <a:ext cx="576" cy="576"/>
              </a:xfrm>
              <a:prstGeom prst="rect">
                <a:avLst/>
              </a:prstGeom>
              <a:solidFill>
                <a:srgbClr val="0000FF"/>
              </a:solidFill>
              <a:ln w="9525">
                <a:miter lim="800000"/>
                <a:headEnd/>
                <a:tailEnd/>
              </a:ln>
              <a:scene3d>
                <a:camera prst="legacyObliqueTopLeft"/>
                <a:lightRig rig="legacyFlat3" dir="l"/>
              </a:scene3d>
              <a:sp3d extrusionH="430200" prstMaterial="legacyMatte">
                <a:bevelT w="13500" h="13500" prst="angle"/>
                <a:bevelB w="13500" h="13500" prst="angle"/>
                <a:extrusionClr>
                  <a:srgbClr val="5B5BFF"/>
                </a:extrusionClr>
                <a:contourClr>
                  <a:srgbClr val="0000FF"/>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sp>
            <p:nvSpPr>
              <p:cNvPr id="68619" name="Rectangle 36"/>
              <p:cNvSpPr>
                <a:spLocks noChangeArrowheads="1"/>
              </p:cNvSpPr>
              <p:nvPr/>
            </p:nvSpPr>
            <p:spPr bwMode="auto">
              <a:xfrm>
                <a:off x="2208" y="2496"/>
                <a:ext cx="576" cy="576"/>
              </a:xfrm>
              <a:prstGeom prst="rect">
                <a:avLst/>
              </a:prstGeom>
              <a:solidFill>
                <a:srgbClr val="0000FF"/>
              </a:solidFill>
              <a:ln w="9525">
                <a:miter lim="800000"/>
                <a:headEnd/>
                <a:tailEnd/>
              </a:ln>
              <a:scene3d>
                <a:camera prst="legacyObliqueTopLeft"/>
                <a:lightRig rig="legacyFlat3" dir="l"/>
              </a:scene3d>
              <a:sp3d extrusionH="430200" prstMaterial="legacyMatte">
                <a:bevelT w="13500" h="13500" prst="angle"/>
                <a:bevelB w="13500" h="13500" prst="angle"/>
                <a:extrusionClr>
                  <a:srgbClr val="5B5BFF"/>
                </a:extrusionClr>
                <a:contourClr>
                  <a:srgbClr val="0000FF"/>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grpSp>
        <p:sp>
          <p:nvSpPr>
            <p:cNvPr id="68617" name="Rectangle 37"/>
            <p:cNvSpPr>
              <a:spLocks noChangeArrowheads="1"/>
            </p:cNvSpPr>
            <p:nvPr/>
          </p:nvSpPr>
          <p:spPr bwMode="auto">
            <a:xfrm>
              <a:off x="4032" y="2032"/>
              <a:ext cx="720" cy="704"/>
            </a:xfrm>
            <a:prstGeom prst="rect">
              <a:avLst/>
            </a:prstGeom>
            <a:solidFill>
              <a:srgbClr val="0000FF"/>
            </a:solidFill>
            <a:ln w="9525">
              <a:miter lim="800000"/>
              <a:headEnd/>
              <a:tailEnd/>
            </a:ln>
            <a:scene3d>
              <a:camera prst="legacyObliqueTopLeft"/>
              <a:lightRig rig="legacyFlat3" dir="l"/>
            </a:scene3d>
            <a:sp3d extrusionH="430200" prstMaterial="legacyMatte">
              <a:bevelT w="13500" h="13500" prst="angle"/>
              <a:bevelB w="13500" h="13500" prst="angle"/>
              <a:extrusionClr>
                <a:srgbClr val="5B5BFF"/>
              </a:extrusionClr>
              <a:contourClr>
                <a:srgbClr val="0000FF"/>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grpSp>
      <p:sp>
        <p:nvSpPr>
          <p:cNvPr id="22" name="Content Placeholder 2"/>
          <p:cNvSpPr txBox="1">
            <a:spLocks/>
          </p:cNvSpPr>
          <p:nvPr/>
        </p:nvSpPr>
        <p:spPr>
          <a:xfrm>
            <a:off x="0" y="5783144"/>
            <a:ext cx="9144000" cy="57653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FontTx/>
              <a:buNone/>
            </a:pPr>
            <a:r>
              <a:rPr lang="en-US" sz="1600" kern="0" dirty="0"/>
              <a:t>(Julie Sarama and Douglas H. Clements</a:t>
            </a:r>
            <a:r>
              <a:rPr lang="en-US" sz="1600" i="1" kern="0" dirty="0"/>
              <a:t>. Building Blocks for Early Childhood Mathematics.)</a:t>
            </a:r>
          </a:p>
          <a:p>
            <a:pPr marL="0" indent="0" algn="ctr">
              <a:buFontTx/>
              <a:buNone/>
            </a:pPr>
            <a:endParaRPr lang="en-US" sz="1800" kern="0" dirty="0"/>
          </a:p>
        </p:txBody>
      </p:sp>
      <p:grpSp>
        <p:nvGrpSpPr>
          <p:cNvPr id="21" name="Group 21"/>
          <p:cNvGrpSpPr>
            <a:grpSpLocks/>
          </p:cNvGrpSpPr>
          <p:nvPr/>
        </p:nvGrpSpPr>
        <p:grpSpPr bwMode="auto">
          <a:xfrm>
            <a:off x="454061" y="4275536"/>
            <a:ext cx="914400" cy="1383985"/>
            <a:chOff x="2208" y="2496"/>
            <a:chExt cx="576" cy="1152"/>
          </a:xfrm>
        </p:grpSpPr>
        <p:sp>
          <p:nvSpPr>
            <p:cNvPr id="23" name="Rectangle 22"/>
            <p:cNvSpPr>
              <a:spLocks noChangeArrowheads="1"/>
            </p:cNvSpPr>
            <p:nvPr/>
          </p:nvSpPr>
          <p:spPr bwMode="auto">
            <a:xfrm>
              <a:off x="2208" y="3072"/>
              <a:ext cx="576" cy="576"/>
            </a:xfrm>
            <a:prstGeom prst="rect">
              <a:avLst/>
            </a:prstGeom>
            <a:solidFill>
              <a:srgbClr val="0000FF"/>
            </a:solidFill>
            <a:ln w="9525">
              <a:miter lim="800000"/>
              <a:headEnd/>
              <a:tailEnd/>
            </a:ln>
            <a:scene3d>
              <a:camera prst="legacyObliqueTopLeft"/>
              <a:lightRig rig="legacyFlat3" dir="l"/>
            </a:scene3d>
            <a:sp3d extrusionH="430200" prstMaterial="legacyMatte">
              <a:bevelT w="13500" h="13500" prst="angle"/>
              <a:bevelB w="13500" h="13500" prst="angle"/>
              <a:extrusionClr>
                <a:srgbClr val="5B5BFF"/>
              </a:extrusionClr>
              <a:contourClr>
                <a:srgbClr val="0000FF"/>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sp>
          <p:nvSpPr>
            <p:cNvPr id="24" name="Rectangle 23"/>
            <p:cNvSpPr>
              <a:spLocks noChangeArrowheads="1"/>
            </p:cNvSpPr>
            <p:nvPr/>
          </p:nvSpPr>
          <p:spPr bwMode="auto">
            <a:xfrm>
              <a:off x="2208" y="2496"/>
              <a:ext cx="576" cy="576"/>
            </a:xfrm>
            <a:prstGeom prst="rect">
              <a:avLst/>
            </a:prstGeom>
            <a:solidFill>
              <a:srgbClr val="0000FF"/>
            </a:solidFill>
            <a:ln w="9525">
              <a:miter lim="800000"/>
              <a:headEnd/>
              <a:tailEnd/>
            </a:ln>
            <a:scene3d>
              <a:camera prst="legacyObliqueTopLeft"/>
              <a:lightRig rig="legacyFlat3" dir="l"/>
            </a:scene3d>
            <a:sp3d extrusionH="430200" prstMaterial="legacyMatte">
              <a:bevelT w="13500" h="13500" prst="angle"/>
              <a:bevelB w="13500" h="13500" prst="angle"/>
              <a:extrusionClr>
                <a:srgbClr val="5B5BFF"/>
              </a:extrusionClr>
              <a:contourClr>
                <a:srgbClr val="0000FF"/>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grpSp>
      <p:grpSp>
        <p:nvGrpSpPr>
          <p:cNvPr id="25" name="Group 21"/>
          <p:cNvGrpSpPr>
            <a:grpSpLocks/>
          </p:cNvGrpSpPr>
          <p:nvPr/>
        </p:nvGrpSpPr>
        <p:grpSpPr bwMode="auto">
          <a:xfrm>
            <a:off x="7814286" y="4552421"/>
            <a:ext cx="914400" cy="1133582"/>
            <a:chOff x="2208" y="2496"/>
            <a:chExt cx="576" cy="1152"/>
          </a:xfrm>
        </p:grpSpPr>
        <p:sp>
          <p:nvSpPr>
            <p:cNvPr id="26" name="Rectangle 22"/>
            <p:cNvSpPr>
              <a:spLocks noChangeArrowheads="1"/>
            </p:cNvSpPr>
            <p:nvPr/>
          </p:nvSpPr>
          <p:spPr bwMode="auto">
            <a:xfrm>
              <a:off x="2208" y="3072"/>
              <a:ext cx="576" cy="576"/>
            </a:xfrm>
            <a:prstGeom prst="rect">
              <a:avLst/>
            </a:prstGeom>
            <a:solidFill>
              <a:srgbClr val="0000FF"/>
            </a:solidFill>
            <a:ln w="9525">
              <a:miter lim="800000"/>
              <a:headEnd/>
              <a:tailEnd/>
            </a:ln>
            <a:scene3d>
              <a:camera prst="legacyObliqueTopLeft"/>
              <a:lightRig rig="legacyFlat3" dir="l"/>
            </a:scene3d>
            <a:sp3d extrusionH="430200" prstMaterial="legacyMatte">
              <a:bevelT w="13500" h="13500" prst="angle"/>
              <a:bevelB w="13500" h="13500" prst="angle"/>
              <a:extrusionClr>
                <a:srgbClr val="5B5BFF"/>
              </a:extrusionClr>
              <a:contourClr>
                <a:srgbClr val="0000FF"/>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sp>
          <p:nvSpPr>
            <p:cNvPr id="27" name="Rectangle 23"/>
            <p:cNvSpPr>
              <a:spLocks noChangeArrowheads="1"/>
            </p:cNvSpPr>
            <p:nvPr/>
          </p:nvSpPr>
          <p:spPr bwMode="auto">
            <a:xfrm>
              <a:off x="2208" y="2496"/>
              <a:ext cx="576" cy="576"/>
            </a:xfrm>
            <a:prstGeom prst="rect">
              <a:avLst/>
            </a:prstGeom>
            <a:solidFill>
              <a:srgbClr val="0000FF"/>
            </a:solidFill>
            <a:ln w="9525">
              <a:miter lim="800000"/>
              <a:headEnd/>
              <a:tailEnd/>
            </a:ln>
            <a:scene3d>
              <a:camera prst="legacyObliqueTopLeft"/>
              <a:lightRig rig="legacyFlat3" dir="l"/>
            </a:scene3d>
            <a:sp3d extrusionH="430200" prstMaterial="legacyMatte">
              <a:bevelT w="13500" h="13500" prst="angle"/>
              <a:bevelB w="13500" h="13500" prst="angle"/>
              <a:extrusionClr>
                <a:srgbClr val="5B5BFF"/>
              </a:extrusionClr>
              <a:contourClr>
                <a:srgbClr val="0000FF"/>
              </a:contourClr>
            </a:sp3d>
          </p:spPr>
          <p:txBody>
            <a:bodyPr wrap="none" anchor="ctr">
              <a:flatTx/>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3.33333E-6 -4.81481E-6 L 0.17916 -4.81481E-6 " pathEditMode="relative" rAng="0" ptsTypes="AA">
                                      <p:cBhvr>
                                        <p:cTn id="6" dur="2000" fill="hold"/>
                                        <p:tgtEl>
                                          <p:spTgt spid="2"/>
                                        </p:tgtEl>
                                        <p:attrNameLst>
                                          <p:attrName>ppt_x</p:attrName>
                                          <p:attrName>ppt_y</p:attrName>
                                        </p:attrNameLst>
                                      </p:cBhvr>
                                      <p:rCtr x="9000" y="0"/>
                                    </p:animMotion>
                                  </p:childTnLst>
                                </p:cTn>
                              </p:par>
                              <p:par>
                                <p:cTn id="7" presetID="63" presetClass="path" presetSubtype="0" accel="50000" decel="50000" fill="hold" nodeType="withEffect">
                                  <p:stCondLst>
                                    <p:cond delay="0"/>
                                  </p:stCondLst>
                                  <p:childTnLst>
                                    <p:animMotion origin="layout" path="M -3.33333E-6 2.59259E-6 L 0.34584 2.59259E-6 " pathEditMode="relative" rAng="0" ptsTypes="AA">
                                      <p:cBhvr>
                                        <p:cTn id="8" dur="2000" fill="hold"/>
                                        <p:tgtEl>
                                          <p:spTgt spid="3"/>
                                        </p:tgtEl>
                                        <p:attrNameLst>
                                          <p:attrName>ppt_x</p:attrName>
                                          <p:attrName>ppt_y</p:attrName>
                                        </p:attrNameLst>
                                      </p:cBhvr>
                                      <p:rCtr x="17300" y="0"/>
                                    </p:animMotion>
                                  </p:childTnLst>
                                </p:cTn>
                              </p:par>
                              <p:par>
                                <p:cTn id="9" presetID="35" presetClass="path" presetSubtype="0" accel="50000" decel="50000" fill="hold" grpId="0" nodeType="withEffect">
                                  <p:stCondLst>
                                    <p:cond delay="0"/>
                                  </p:stCondLst>
                                  <p:childTnLst>
                                    <p:animMotion origin="layout" path="M -3.33333E-6 3.7037E-6 L -0.3625 3.7037E-6 " pathEditMode="relative" rAng="0" ptsTypes="AA">
                                      <p:cBhvr>
                                        <p:cTn id="10" dur="2000" fill="hold"/>
                                        <p:tgtEl>
                                          <p:spTgt spid="45088"/>
                                        </p:tgtEl>
                                        <p:attrNameLst>
                                          <p:attrName>ppt_x</p:attrName>
                                          <p:attrName>ppt_y</p:attrName>
                                        </p:attrNameLst>
                                      </p:cBhvr>
                                      <p:rCtr x="-18100" y="0"/>
                                    </p:animMotion>
                                  </p:childTnLst>
                                </p:cTn>
                              </p:par>
                              <p:par>
                                <p:cTn id="11" presetID="35" presetClass="path" presetSubtype="0" accel="50000" decel="50000" fill="hold" nodeType="withEffect">
                                  <p:stCondLst>
                                    <p:cond delay="0"/>
                                  </p:stCondLst>
                                  <p:childTnLst>
                                    <p:animMotion origin="layout" path="M 3.33333E-6 -3.33333E-6 L -0.19584 -3.33333E-6 " pathEditMode="relative" rAng="0" ptsTypes="AA">
                                      <p:cBhvr>
                                        <p:cTn id="12" dur="2000" fill="hold"/>
                                        <p:tgtEl>
                                          <p:spTgt spid="6"/>
                                        </p:tgtEl>
                                        <p:attrNameLst>
                                          <p:attrName>ppt_x</p:attrName>
                                          <p:attrName>ppt_y</p:attrName>
                                        </p:attrNameLst>
                                      </p:cBhvr>
                                      <p:rCtr x="-9800" y="0"/>
                                    </p:animMotion>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3.33333E-6 -4.81481E-6 L 0.17916 -4.81481E-6 " pathEditMode="relative" rAng="0" ptsTypes="AA">
                                      <p:cBhvr>
                                        <p:cTn id="16" dur="2000" fill="hold"/>
                                        <p:tgtEl>
                                          <p:spTgt spid="21"/>
                                        </p:tgtEl>
                                        <p:attrNameLst>
                                          <p:attrName>ppt_x</p:attrName>
                                          <p:attrName>ppt_y</p:attrName>
                                        </p:attrNameLst>
                                      </p:cBhvr>
                                      <p:rCtr x="9000" y="0"/>
                                    </p:animMotion>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3.33333E-6 -4.81481E-6 L 0.17916 -4.81481E-6 " pathEditMode="relative" rAng="0" ptsTypes="AA">
                                      <p:cBhvr>
                                        <p:cTn id="20" dur="2000" fill="hold"/>
                                        <p:tgtEl>
                                          <p:spTgt spid="25"/>
                                        </p:tgtEl>
                                        <p:attrNameLst>
                                          <p:attrName>ppt_x</p:attrName>
                                          <p:attrName>ppt_y</p:attrName>
                                        </p:attrNameLst>
                                      </p:cBhvr>
                                      <p:rCtr x="9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457200" y="304800"/>
            <a:ext cx="8229600" cy="1143000"/>
          </a:xfrm>
        </p:spPr>
        <p:txBody>
          <a:bodyPr/>
          <a:lstStyle/>
          <a:p>
            <a:pPr eaLnBrk="1" hangingPunct="1"/>
            <a:r>
              <a:rPr lang="en-US" altLang="en-US" dirty="0">
                <a:solidFill>
                  <a:srgbClr val="1F1F1B"/>
                </a:solidFill>
              </a:rPr>
              <a:t>Let’</a:t>
            </a:r>
            <a:r>
              <a:rPr lang="en-US" altLang="ja-JP" dirty="0">
                <a:solidFill>
                  <a:srgbClr val="1F1F1B"/>
                </a:solidFill>
              </a:rPr>
              <a:t>s Do Some Ordering and Comparing</a:t>
            </a:r>
            <a:endParaRPr lang="en-US" altLang="en-US" dirty="0">
              <a:solidFill>
                <a:srgbClr val="1F1F1B"/>
              </a:solidFill>
            </a:endParaRPr>
          </a:p>
        </p:txBody>
      </p:sp>
      <p:sp>
        <p:nvSpPr>
          <p:cNvPr id="70658" name="Content Placeholder 2"/>
          <p:cNvSpPr>
            <a:spLocks noGrp="1"/>
          </p:cNvSpPr>
          <p:nvPr>
            <p:ph idx="1"/>
          </p:nvPr>
        </p:nvSpPr>
        <p:spPr>
          <a:xfrm>
            <a:off x="304800" y="1600200"/>
            <a:ext cx="6553200" cy="4525963"/>
          </a:xfrm>
        </p:spPr>
        <p:txBody>
          <a:bodyPr/>
          <a:lstStyle/>
          <a:p>
            <a:pPr eaLnBrk="1" hangingPunct="1"/>
            <a:r>
              <a:rPr lang="en-US" altLang="en-US" dirty="0">
                <a:solidFill>
                  <a:srgbClr val="1F1F1B"/>
                </a:solidFill>
              </a:rPr>
              <a:t>Find the two envelopes marked A and B.</a:t>
            </a:r>
          </a:p>
          <a:p>
            <a:pPr eaLnBrk="1" hangingPunct="1"/>
            <a:r>
              <a:rPr lang="en-US" altLang="en-US" dirty="0">
                <a:solidFill>
                  <a:srgbClr val="1F1F1B"/>
                </a:solidFill>
              </a:rPr>
              <a:t>Remove the items in envelope A.</a:t>
            </a:r>
          </a:p>
          <a:p>
            <a:pPr eaLnBrk="1" hangingPunct="1"/>
            <a:r>
              <a:rPr lang="en-US" altLang="en-US" dirty="0">
                <a:solidFill>
                  <a:srgbClr val="1F1F1B"/>
                </a:solidFill>
              </a:rPr>
              <a:t>Order the items from smallest to largest.</a:t>
            </a:r>
          </a:p>
          <a:p>
            <a:pPr eaLnBrk="1" hangingPunct="1"/>
            <a:r>
              <a:rPr lang="en-US" altLang="en-US" dirty="0">
                <a:solidFill>
                  <a:srgbClr val="1F1F1B"/>
                </a:solidFill>
              </a:rPr>
              <a:t>Remove the items in envelope B.</a:t>
            </a:r>
          </a:p>
          <a:p>
            <a:pPr eaLnBrk="1" hangingPunct="1"/>
            <a:r>
              <a:rPr lang="en-US" altLang="en-US" dirty="0">
                <a:solidFill>
                  <a:srgbClr val="1F1F1B"/>
                </a:solidFill>
              </a:rPr>
              <a:t>Order the items for smallest to largest.</a:t>
            </a:r>
          </a:p>
          <a:p>
            <a:pPr eaLnBrk="1" hangingPunct="1">
              <a:buFontTx/>
              <a:buNone/>
            </a:pPr>
            <a:endParaRPr lang="en-US" altLang="en-US" dirty="0">
              <a:solidFill>
                <a:srgbClr val="1F1F1B"/>
              </a:solidFill>
            </a:endParaRPr>
          </a:p>
        </p:txBody>
      </p:sp>
      <p:pic>
        <p:nvPicPr>
          <p:cNvPr id="70659" name="Picture 3" descr="Envelope op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600200"/>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660" name="Picture 5" descr="Envelope op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038600"/>
            <a:ext cx="18288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1" name="TextBox 6"/>
          <p:cNvSpPr txBox="1">
            <a:spLocks noChangeArrowheads="1"/>
          </p:cNvSpPr>
          <p:nvPr/>
        </p:nvSpPr>
        <p:spPr bwMode="auto">
          <a:xfrm rot="19521262" flipH="1">
            <a:off x="7739063" y="2386013"/>
            <a:ext cx="533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r>
              <a:rPr lang="en-US" altLang="en-US" dirty="0"/>
              <a:t>A</a:t>
            </a:r>
          </a:p>
        </p:txBody>
      </p:sp>
      <p:sp>
        <p:nvSpPr>
          <p:cNvPr id="70662" name="TextBox 7"/>
          <p:cNvSpPr txBox="1">
            <a:spLocks noChangeArrowheads="1"/>
          </p:cNvSpPr>
          <p:nvPr/>
        </p:nvSpPr>
        <p:spPr bwMode="auto">
          <a:xfrm rot="19217059" flipH="1">
            <a:off x="7753350" y="4879975"/>
            <a:ext cx="457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r>
              <a:rPr lang="en-US" altLang="en-US" dirty="0"/>
              <a:t>B</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p:nvPr>
        </p:nvSpPr>
        <p:spPr/>
        <p:txBody>
          <a:bodyPr/>
          <a:lstStyle/>
          <a:p>
            <a:r>
              <a:rPr lang="en-US" altLang="en-US" dirty="0">
                <a:solidFill>
                  <a:schemeClr val="tx1"/>
                </a:solidFill>
              </a:rPr>
              <a:t>Framework Strategies</a:t>
            </a:r>
          </a:p>
        </p:txBody>
      </p:sp>
      <p:pic>
        <p:nvPicPr>
          <p:cNvPr id="72706" name="Picture 40" descr="Cover_ppt">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a:xfrm>
            <a:off x="619030" y="1676400"/>
            <a:ext cx="3422839" cy="4419600"/>
          </a:xfrm>
          <a:ln>
            <a:solidFill>
              <a:srgbClr val="000000"/>
            </a:solidFill>
            <a:miter lim="800000"/>
            <a:headEnd/>
            <a:tailEnd/>
          </a:ln>
        </p:spPr>
      </p:pic>
      <p:sp>
        <p:nvSpPr>
          <p:cNvPr id="2" name="Rectangle 3"/>
          <p:cNvSpPr>
            <a:spLocks noGrp="1" noChangeArrowheads="1"/>
          </p:cNvSpPr>
          <p:nvPr>
            <p:ph sz="half" idx="2"/>
          </p:nvPr>
        </p:nvSpPr>
        <p:spPr/>
        <p:txBody>
          <a:bodyPr/>
          <a:lstStyle/>
          <a:p>
            <a:pPr marL="0" indent="0">
              <a:lnSpc>
                <a:spcPct val="90000"/>
              </a:lnSpc>
              <a:buFontTx/>
              <a:buNone/>
            </a:pPr>
            <a:r>
              <a:rPr lang="en-US" altLang="en-US" sz="3200" dirty="0"/>
              <a:t>“Curriculum planning should offer children learning opportunities that are attuned to their developing abilities”</a:t>
            </a:r>
          </a:p>
          <a:p>
            <a:pPr marL="0" indent="0">
              <a:lnSpc>
                <a:spcPct val="90000"/>
              </a:lnSpc>
              <a:buFontTx/>
              <a:buNone/>
            </a:pPr>
            <a:r>
              <a:rPr lang="en-US" altLang="en-US" sz="2000" dirty="0"/>
              <a:t>(PCF, Vol. 1, p. 2). </a:t>
            </a:r>
          </a:p>
          <a:p>
            <a:pPr marL="0" indent="0" algn="r">
              <a:lnSpc>
                <a:spcPct val="90000"/>
              </a:lnSpc>
            </a:pPr>
            <a:endParaRPr lang="en-US" altLang="en-US" sz="2000"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p:txBody>
          <a:bodyPr/>
          <a:lstStyle/>
          <a:p>
            <a:r>
              <a:rPr lang="en-US" altLang="en-US" dirty="0"/>
              <a:t>Mathematics Domain Framework Strategies</a:t>
            </a:r>
          </a:p>
        </p:txBody>
      </p:sp>
      <p:sp>
        <p:nvSpPr>
          <p:cNvPr id="74754" name="Rectangle 3"/>
          <p:cNvSpPr>
            <a:spLocks noGrp="1" noChangeArrowheads="1"/>
          </p:cNvSpPr>
          <p:nvPr>
            <p:ph sz="half" idx="1"/>
          </p:nvPr>
        </p:nvSpPr>
        <p:spPr/>
        <p:txBody>
          <a:bodyPr/>
          <a:lstStyle/>
          <a:p>
            <a:r>
              <a:rPr lang="en-US" altLang="en-US" dirty="0">
                <a:solidFill>
                  <a:srgbClr val="000000"/>
                </a:solidFill>
              </a:rPr>
              <a:t>Developmentally appropriate</a:t>
            </a:r>
          </a:p>
          <a:p>
            <a:r>
              <a:rPr lang="en-US" altLang="en-US" dirty="0">
                <a:solidFill>
                  <a:srgbClr val="000000"/>
                </a:solidFill>
              </a:rPr>
              <a:t>Reflective and intentional</a:t>
            </a:r>
          </a:p>
          <a:p>
            <a:r>
              <a:rPr lang="en-US" altLang="en-US" dirty="0">
                <a:solidFill>
                  <a:srgbClr val="000000"/>
                </a:solidFill>
              </a:rPr>
              <a:t>Individually and culturally meaningful</a:t>
            </a:r>
          </a:p>
          <a:p>
            <a:r>
              <a:rPr lang="en-US" altLang="en-US" dirty="0">
                <a:solidFill>
                  <a:srgbClr val="000000"/>
                </a:solidFill>
              </a:rPr>
              <a:t>Inclusive</a:t>
            </a:r>
          </a:p>
        </p:txBody>
      </p:sp>
      <p:pic>
        <p:nvPicPr>
          <p:cNvPr id="74755" name="Content Placeholder 1" descr="Screen Shot 2016-09-26 at 12.59.42 PM.p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69153" y="1676399"/>
            <a:ext cx="3036647" cy="4550811"/>
          </a:xfrm>
          <a:ln>
            <a:solidFill>
              <a:schemeClr val="tx1"/>
            </a:solid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3"/>
          <p:cNvPicPr>
            <a:picLocks noGrp="1" noChangeAspect="1"/>
          </p:cNvPicPr>
          <p:nvPr>
            <p:ph sz="half" idx="2"/>
          </p:nvPr>
        </p:nvPicPr>
        <p:blipFill>
          <a:blip r:embed="rId3">
            <a:extLst>
              <a:ext uri="{28A0092B-C50C-407E-A947-70E740481C1C}">
                <a14:useLocalDpi xmlns:a14="http://schemas.microsoft.com/office/drawing/2010/main" val="0"/>
              </a:ext>
            </a:extLst>
          </a:blip>
          <a:srcRect l="13840" r="10463"/>
          <a:stretch>
            <a:fillRect/>
          </a:stretch>
        </p:blipFill>
        <p:spPr>
          <a:xfrm>
            <a:off x="-25400" y="-1536700"/>
            <a:ext cx="9169400" cy="8410575"/>
          </a:xfrm>
          <a:ln>
            <a:solidFill>
              <a:srgbClr val="000000"/>
            </a:solidFill>
            <a:miter lim="800000"/>
            <a:headEnd/>
            <a:tailEnd/>
          </a:ln>
        </p:spPr>
      </p:pic>
      <p:sp>
        <p:nvSpPr>
          <p:cNvPr id="14339" name="Title 1"/>
          <p:cNvSpPr>
            <a:spLocks noGrp="1"/>
          </p:cNvSpPr>
          <p:nvPr>
            <p:ph type="title"/>
          </p:nvPr>
        </p:nvSpPr>
        <p:spPr>
          <a:xfrm>
            <a:off x="704850" y="-794"/>
            <a:ext cx="7708900" cy="790576"/>
          </a:xfrm>
        </p:spPr>
        <p:txBody>
          <a:bodyPr/>
          <a:lstStyle/>
          <a:p>
            <a:pPr eaLnBrk="1" hangingPunct="1"/>
            <a:r>
              <a:rPr lang="en-US" altLang="en-US" dirty="0">
                <a:solidFill>
                  <a:srgbClr val="FFFFFF"/>
                </a:solidFill>
                <a:effectLst>
                  <a:outerShdw blurRad="38100" dist="38100" dir="2700000" algn="tl">
                    <a:srgbClr val="000000"/>
                  </a:outerShdw>
                </a:effectLst>
              </a:rPr>
              <a:t>Universal Design for Learning</a:t>
            </a:r>
          </a:p>
        </p:txBody>
      </p:sp>
      <p:sp>
        <p:nvSpPr>
          <p:cNvPr id="9" name="Content Placeholder 8"/>
          <p:cNvSpPr>
            <a:spLocks noGrp="1"/>
          </p:cNvSpPr>
          <p:nvPr>
            <p:ph sz="half" idx="1"/>
          </p:nvPr>
        </p:nvSpPr>
        <p:spPr>
          <a:xfrm>
            <a:off x="136525" y="4465638"/>
            <a:ext cx="6221413" cy="2408237"/>
          </a:xfrm>
        </p:spPr>
        <p:txBody>
          <a:bodyPr/>
          <a:lstStyle/>
          <a:p>
            <a:pPr marL="0" indent="0" eaLnBrk="1" hangingPunct="1">
              <a:buFontTx/>
              <a:buNone/>
              <a:defRPr/>
            </a:pPr>
            <a:r>
              <a:rPr lang="en-US" b="1" dirty="0">
                <a:solidFill>
                  <a:srgbClr val="FFFFFF"/>
                </a:solidFill>
                <a:effectLst>
                  <a:outerShdw blurRad="38100" dist="38100" dir="2700000" algn="tl">
                    <a:srgbClr val="000000">
                      <a:alpha val="43137"/>
                    </a:srgbClr>
                  </a:outerShdw>
                </a:effectLst>
                <a:ea typeface="ＭＳ Ｐゴシック" charset="0"/>
              </a:rPr>
              <a:t>Universal design provides for:</a:t>
            </a:r>
          </a:p>
          <a:p>
            <a:pPr eaLnBrk="1" hangingPunct="1">
              <a:defRPr/>
            </a:pPr>
            <a:r>
              <a:rPr lang="en-US" b="1" dirty="0">
                <a:solidFill>
                  <a:srgbClr val="FFFFFF"/>
                </a:solidFill>
                <a:effectLst>
                  <a:outerShdw blurRad="38100" dist="38100" dir="2700000" algn="tl">
                    <a:srgbClr val="000000">
                      <a:alpha val="43137"/>
                    </a:srgbClr>
                  </a:outerShdw>
                </a:effectLst>
                <a:ea typeface="ＭＳ Ｐゴシック" charset="0"/>
              </a:rPr>
              <a:t>Multiple means of representation</a:t>
            </a:r>
          </a:p>
          <a:p>
            <a:pPr eaLnBrk="1" hangingPunct="1">
              <a:defRPr/>
            </a:pPr>
            <a:r>
              <a:rPr lang="en-US" b="1" dirty="0">
                <a:solidFill>
                  <a:srgbClr val="FFFFFF"/>
                </a:solidFill>
                <a:effectLst>
                  <a:outerShdw blurRad="38100" dist="38100" dir="2700000" algn="tl">
                    <a:srgbClr val="000000">
                      <a:alpha val="43137"/>
                    </a:srgbClr>
                  </a:outerShdw>
                </a:effectLst>
                <a:ea typeface="ＭＳ Ｐゴシック" charset="0"/>
              </a:rPr>
              <a:t>Multiple means of engagement</a:t>
            </a:r>
          </a:p>
          <a:p>
            <a:pPr eaLnBrk="1" hangingPunct="1">
              <a:defRPr/>
            </a:pPr>
            <a:r>
              <a:rPr lang="en-US" b="1" dirty="0">
                <a:solidFill>
                  <a:srgbClr val="FFFFFF"/>
                </a:solidFill>
                <a:effectLst>
                  <a:outerShdw blurRad="38100" dist="38100" dir="2700000" algn="tl">
                    <a:srgbClr val="000000">
                      <a:alpha val="43137"/>
                    </a:srgbClr>
                  </a:outerShdw>
                </a:effectLst>
                <a:ea typeface="ＭＳ Ｐゴシック" charset="0"/>
              </a:rPr>
              <a:t>Multiple means of expression</a:t>
            </a:r>
          </a:p>
          <a:p>
            <a:pPr marL="341313" indent="0" eaLnBrk="1" hangingPunct="1">
              <a:buFontTx/>
              <a:buNone/>
              <a:defRPr/>
            </a:pPr>
            <a:r>
              <a:rPr lang="en-US" sz="1800" dirty="0">
                <a:solidFill>
                  <a:srgbClr val="FFFFFF"/>
                </a:solidFill>
                <a:effectLst>
                  <a:outerShdw blurRad="38100" dist="38100" dir="2700000" algn="tl">
                    <a:srgbClr val="000000">
                      <a:alpha val="43137"/>
                    </a:srgbClr>
                  </a:outerShdw>
                </a:effectLst>
                <a:ea typeface="ＭＳ Ｐゴシック" charset="0"/>
              </a:rPr>
              <a:t>(PCF, Vol. 1, p. 13)</a:t>
            </a:r>
          </a:p>
          <a:p>
            <a:pPr eaLnBrk="1" hangingPunct="1">
              <a:spcBef>
                <a:spcPct val="0"/>
              </a:spcBef>
              <a:defRPr/>
            </a:pPr>
            <a:endParaRPr lang="en-US" dirty="0">
              <a:ea typeface="ＭＳ Ｐゴシック" charset="0"/>
            </a:endParaRPr>
          </a:p>
          <a:p>
            <a:pPr eaLnBrk="1" hangingPunct="1">
              <a:buFontTx/>
              <a:buNone/>
              <a:defRPr/>
            </a:pPr>
            <a:endParaRPr lang="en-US" sz="1600" b="1" dirty="0">
              <a:effectLst>
                <a:outerShdw blurRad="38100" dist="38100" dir="2700000" algn="tl">
                  <a:srgbClr val="DDDDDD"/>
                </a:outerShdw>
              </a:effectLst>
              <a:ea typeface="ＭＳ Ｐゴシック" charset="0"/>
            </a:endParaRPr>
          </a:p>
        </p:txBody>
      </p:sp>
      <p:sp>
        <p:nvSpPr>
          <p:cNvPr id="76804" name="Rectangle 6"/>
          <p:cNvSpPr>
            <a:spLocks noChangeArrowheads="1"/>
          </p:cNvSpPr>
          <p:nvPr/>
        </p:nvSpPr>
        <p:spPr bwMode="auto">
          <a:xfrm>
            <a:off x="5915025" y="6605588"/>
            <a:ext cx="3228975"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a:r>
              <a:rPr lang="en-US" altLang="en-US" sz="900" dirty="0">
                <a:solidFill>
                  <a:srgbClr val="333333"/>
                </a:solidFill>
              </a:rPr>
              <a:t>©2016 California Department of Education</a:t>
            </a:r>
            <a:endParaRPr lang="en-US" altLang="en-US" sz="900" dirty="0"/>
          </a:p>
        </p:txBody>
      </p:sp>
      <p:sp>
        <p:nvSpPr>
          <p:cNvPr id="76805" name="Slide Number Placeholder 3"/>
          <p:cNvSpPr>
            <a:spLocks noGrp="1"/>
          </p:cNvSpPr>
          <p:nvPr>
            <p:ph type="sldNum" sz="quarter" idx="4294967295"/>
          </p:nvPr>
        </p:nvSpPr>
        <p:spPr bwMode="auto">
          <a:xfrm>
            <a:off x="8686800" y="0"/>
            <a:ext cx="457200" cy="1066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94DEAF07-CE4B-479A-A466-34BAE91E0128}" type="slidenum">
              <a:rPr lang="en-US" altLang="en-US" sz="1200"/>
              <a:pPr eaLnBrk="1" hangingPunct="1"/>
              <a:t>29</a:t>
            </a:fld>
            <a:endParaRPr lang="en-US" altLang="en-US"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310614" y="0"/>
            <a:ext cx="8521700" cy="914400"/>
          </a:xfrm>
        </p:spPr>
        <p:txBody>
          <a:bodyPr/>
          <a:lstStyle/>
          <a:p>
            <a:pPr eaLnBrk="1" hangingPunct="1"/>
            <a:r>
              <a:rPr lang="en-US" altLang="en-US" dirty="0">
                <a:solidFill>
                  <a:srgbClr val="1F1F1B"/>
                </a:solidFill>
                <a:cs typeface="Arial" panose="020B0604020202020204" pitchFamily="34" charset="0"/>
              </a:rPr>
              <a:t>Objectives</a:t>
            </a:r>
          </a:p>
        </p:txBody>
      </p:sp>
      <p:sp>
        <p:nvSpPr>
          <p:cNvPr id="5123" name="Rectangle 3"/>
          <p:cNvSpPr>
            <a:spLocks noGrp="1" noChangeArrowheads="1"/>
          </p:cNvSpPr>
          <p:nvPr>
            <p:ph idx="1"/>
          </p:nvPr>
        </p:nvSpPr>
        <p:spPr>
          <a:xfrm>
            <a:off x="315204" y="836579"/>
            <a:ext cx="8517110" cy="4896395"/>
          </a:xfrm>
        </p:spPr>
        <p:txBody>
          <a:bodyPr/>
          <a:lstStyle/>
          <a:p>
            <a:pPr eaLnBrk="1" hangingPunct="1"/>
            <a:r>
              <a:rPr lang="en-US" altLang="en-US" sz="2600" dirty="0"/>
              <a:t>Explore key concepts to be developed in the Measurement strand of the </a:t>
            </a:r>
            <a:r>
              <a:rPr lang="en-US" sz="2600" i="1" dirty="0"/>
              <a:t>California Preschool Learning Foundations, Volume 1 </a:t>
            </a:r>
            <a:r>
              <a:rPr lang="en-US" sz="2600" dirty="0"/>
              <a:t>(Preschool Learning Foundations or PLF). </a:t>
            </a:r>
          </a:p>
          <a:p>
            <a:pPr eaLnBrk="1" hangingPunct="1"/>
            <a:r>
              <a:rPr lang="en-US" altLang="en-US" sz="2600" dirty="0"/>
              <a:t>Experience, read, and discuss key strategies in the </a:t>
            </a:r>
            <a:r>
              <a:rPr lang="en-US" sz="2600" i="1" dirty="0"/>
              <a:t>California Preschool Curriculum Framework, Volume 1 </a:t>
            </a:r>
            <a:r>
              <a:rPr lang="en-US" sz="2600" dirty="0"/>
              <a:t>(Preschool Curriculum Framework or PCF) </a:t>
            </a:r>
            <a:r>
              <a:rPr lang="en-US" altLang="en-US" sz="2600" dirty="0"/>
              <a:t>regarding mathematical development.</a:t>
            </a:r>
          </a:p>
          <a:p>
            <a:pPr eaLnBrk="1" hangingPunct="1"/>
            <a:r>
              <a:rPr lang="en-US" altLang="en-US" sz="2600" dirty="0"/>
              <a:t>Reflect and discuss how to support the development of measurement for English-language learners.</a:t>
            </a:r>
          </a:p>
          <a:p>
            <a:pPr eaLnBrk="1" hangingPunct="1"/>
            <a:r>
              <a:rPr lang="en-US" altLang="en-US" sz="2600" dirty="0"/>
              <a:t>Plan to adapt learning experiences to ensure access for children with varying needs.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fade">
                                      <p:cBhvr>
                                        <p:cTn id="12" dur="10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fade">
                                      <p:cBhvr>
                                        <p:cTn id="17" dur="10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fade">
                                      <p:cBhvr>
                                        <p:cTn id="22" dur="10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0" y="152400"/>
            <a:ext cx="9131300" cy="1143000"/>
          </a:xfrm>
        </p:spPr>
        <p:txBody>
          <a:bodyPr/>
          <a:lstStyle/>
          <a:p>
            <a:pPr marL="228600"/>
            <a:r>
              <a:rPr lang="en-US" altLang="en-US" dirty="0">
                <a:solidFill>
                  <a:srgbClr val="000000"/>
                </a:solidFill>
                <a:cs typeface="Arial" panose="020B0604020202020204" pitchFamily="34" charset="0"/>
              </a:rPr>
              <a:t>Environments and Materials</a:t>
            </a:r>
          </a:p>
        </p:txBody>
      </p:sp>
      <p:pic>
        <p:nvPicPr>
          <p:cNvPr id="78850" name="Content Placeholder 1" descr="Screen Shot 2016-09-29 at 8.43.40 AM.pn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23863" y="1470025"/>
            <a:ext cx="4703762" cy="4425950"/>
          </a:xfrm>
          <a:ln>
            <a:solidFill>
              <a:schemeClr val="tx1"/>
            </a:solidFill>
            <a:miter lim="800000"/>
            <a:headEnd/>
            <a:tailEnd/>
          </a:ln>
        </p:spPr>
      </p:pic>
      <p:sp>
        <p:nvSpPr>
          <p:cNvPr id="2" name="Content Placeholder 1"/>
          <p:cNvSpPr>
            <a:spLocks noGrp="1"/>
          </p:cNvSpPr>
          <p:nvPr>
            <p:ph sz="half" idx="2"/>
          </p:nvPr>
        </p:nvSpPr>
        <p:spPr>
          <a:xfrm>
            <a:off x="5435600" y="1470025"/>
            <a:ext cx="3398838" cy="4667250"/>
          </a:xfrm>
        </p:spPr>
        <p:txBody>
          <a:bodyPr/>
          <a:lstStyle/>
          <a:p>
            <a:pPr marL="0" indent="0" algn="ctr">
              <a:buFontTx/>
              <a:buNone/>
            </a:pPr>
            <a:r>
              <a:rPr lang="en-US" altLang="en-US" sz="3200" dirty="0">
                <a:solidFill>
                  <a:srgbClr val="000000"/>
                </a:solidFill>
                <a:cs typeface="Arial" panose="020B0604020202020204" pitchFamily="34" charset="0"/>
              </a:rPr>
              <a:t>“Use materials and objects that are relevant and meaningful to the children in your group”</a:t>
            </a:r>
          </a:p>
          <a:p>
            <a:pPr marL="0" indent="0" algn="ctr">
              <a:buFontTx/>
              <a:buNone/>
            </a:pPr>
            <a:r>
              <a:rPr lang="en-US" altLang="en-US" sz="1800" dirty="0">
                <a:solidFill>
                  <a:srgbClr val="000000"/>
                </a:solidFill>
                <a:cs typeface="Arial" panose="020B0604020202020204" pitchFamily="34" charset="0"/>
              </a:rPr>
              <a:t>(PCF, Vol. 1, p. 238).</a:t>
            </a:r>
          </a:p>
          <a:p>
            <a:pPr marL="0" indent="0"/>
            <a:endParaRPr lang="en-US" altLang="en-US" dirty="0">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itle 1"/>
          <p:cNvSpPr>
            <a:spLocks noGrp="1"/>
          </p:cNvSpPr>
          <p:nvPr>
            <p:ph type="title"/>
          </p:nvPr>
        </p:nvSpPr>
        <p:spPr>
          <a:xfrm>
            <a:off x="309171" y="914400"/>
            <a:ext cx="4486564" cy="1143000"/>
          </a:xfrm>
        </p:spPr>
        <p:txBody>
          <a:bodyPr/>
          <a:lstStyle/>
          <a:p>
            <a:r>
              <a:rPr lang="en-US" altLang="en-US" dirty="0"/>
              <a:t>What Measurement May Look Like</a:t>
            </a:r>
          </a:p>
        </p:txBody>
      </p:sp>
      <p:pic>
        <p:nvPicPr>
          <p:cNvPr id="80898" name="Content Placeholder 1" descr="Screen Shot 2016-10-18 at 3.21.50 PM.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029200" y="241936"/>
            <a:ext cx="3440258" cy="2820657"/>
          </a:xfrm>
        </p:spPr>
      </p:pic>
      <p:pic>
        <p:nvPicPr>
          <p:cNvPr id="6" name="Picture 2" descr="Screen Shot 2016-10-18 at 3.27.31 PM.png"/>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5088" b="7696"/>
          <a:stretch/>
        </p:blipFill>
        <p:spPr bwMode="auto">
          <a:xfrm>
            <a:off x="264995" y="3168378"/>
            <a:ext cx="8512103"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309171" y="5864964"/>
            <a:ext cx="8458199" cy="307777"/>
          </a:xfrm>
          <a:prstGeom prst="rect">
            <a:avLst/>
          </a:prstGeom>
          <a:noFill/>
        </p:spPr>
        <p:txBody>
          <a:bodyPr wrap="square" rtlCol="0">
            <a:spAutoFit/>
          </a:bodyPr>
          <a:lstStyle/>
          <a:p>
            <a:r>
              <a:rPr lang="en-US" altLang="en-US" sz="1400" i="1" dirty="0">
                <a:solidFill>
                  <a:srgbClr val="000000"/>
                </a:solidFill>
              </a:rPr>
              <a:t>(Mathematics Framework for California Public Schools: Kindergarten Through Grade Twelve </a:t>
            </a:r>
            <a:r>
              <a:rPr lang="en-US" altLang="en-US" sz="1400" dirty="0">
                <a:solidFill>
                  <a:srgbClr val="000000"/>
                </a:solidFill>
              </a:rPr>
              <a:t>(CDE), p.46)</a:t>
            </a:r>
            <a:endParaRPr lang="en-US" sz="1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lstStyle/>
          <a:p>
            <a:r>
              <a:rPr lang="en-US" altLang="en-US" dirty="0">
                <a:cs typeface="Arial" panose="020B0604020202020204" pitchFamily="34" charset="0"/>
              </a:rPr>
              <a:t>Environment and Materials List</a:t>
            </a:r>
          </a:p>
        </p:txBody>
      </p:sp>
      <p:sp>
        <p:nvSpPr>
          <p:cNvPr id="82946" name="Content Placeholder 2"/>
          <p:cNvSpPr>
            <a:spLocks noGrp="1"/>
          </p:cNvSpPr>
          <p:nvPr>
            <p:ph sz="half" idx="1"/>
          </p:nvPr>
        </p:nvSpPr>
        <p:spPr>
          <a:xfrm>
            <a:off x="310614" y="1404666"/>
            <a:ext cx="4025900" cy="4419600"/>
          </a:xfrm>
        </p:spPr>
        <p:txBody>
          <a:bodyPr/>
          <a:lstStyle/>
          <a:p>
            <a:r>
              <a:rPr lang="en-US" altLang="en-US" sz="2400" dirty="0"/>
              <a:t>Wooden blocks</a:t>
            </a:r>
          </a:p>
          <a:p>
            <a:r>
              <a:rPr lang="en-US" altLang="en-US" sz="2400" dirty="0"/>
              <a:t>Tree cookies</a:t>
            </a:r>
          </a:p>
          <a:p>
            <a:r>
              <a:rPr lang="en-US" altLang="en-US" sz="2400" dirty="0"/>
              <a:t>Geometric foam blocks</a:t>
            </a:r>
          </a:p>
          <a:p>
            <a:r>
              <a:rPr lang="en-US" altLang="en-US" sz="2400" dirty="0"/>
              <a:t>Paper towel rolls</a:t>
            </a:r>
          </a:p>
          <a:p>
            <a:r>
              <a:rPr lang="en-US" altLang="en-US" sz="2400" dirty="0"/>
              <a:t>Boxes</a:t>
            </a:r>
          </a:p>
          <a:p>
            <a:r>
              <a:rPr lang="en-US" altLang="en-US" sz="2400" dirty="0"/>
              <a:t>Rocks </a:t>
            </a:r>
          </a:p>
          <a:p>
            <a:r>
              <a:rPr lang="en-US" altLang="en-US" sz="2400" dirty="0"/>
              <a:t>Acorns</a:t>
            </a:r>
          </a:p>
          <a:p>
            <a:r>
              <a:rPr lang="en-US" altLang="en-US" sz="2400" dirty="0"/>
              <a:t>Beads</a:t>
            </a:r>
          </a:p>
          <a:p>
            <a:r>
              <a:rPr lang="en-US" altLang="en-US" sz="2400" dirty="0"/>
              <a:t>Cubes</a:t>
            </a:r>
          </a:p>
          <a:p>
            <a:r>
              <a:rPr lang="en-US" altLang="en-US" sz="2400" dirty="0"/>
              <a:t>Buttons</a:t>
            </a:r>
          </a:p>
          <a:p>
            <a:endParaRPr lang="en-US" altLang="en-US" sz="2400" dirty="0"/>
          </a:p>
          <a:p>
            <a:endParaRPr lang="en-US" altLang="en-US" sz="2400" dirty="0"/>
          </a:p>
        </p:txBody>
      </p:sp>
      <p:sp>
        <p:nvSpPr>
          <p:cNvPr id="82947" name="Content Placeholder 4"/>
          <p:cNvSpPr>
            <a:spLocks noGrp="1"/>
          </p:cNvSpPr>
          <p:nvPr>
            <p:ph sz="half" idx="2"/>
          </p:nvPr>
        </p:nvSpPr>
        <p:spPr>
          <a:xfrm>
            <a:off x="4434485" y="1404666"/>
            <a:ext cx="4343400" cy="4724400"/>
          </a:xfrm>
        </p:spPr>
        <p:txBody>
          <a:bodyPr/>
          <a:lstStyle/>
          <a:p>
            <a:r>
              <a:rPr lang="en-US" altLang="en-US" sz="2400" dirty="0"/>
              <a:t>Measuring cups </a:t>
            </a:r>
          </a:p>
          <a:p>
            <a:r>
              <a:rPr lang="en-US" altLang="en-US" sz="2400" dirty="0"/>
              <a:t>Spoons</a:t>
            </a:r>
          </a:p>
          <a:p>
            <a:r>
              <a:rPr lang="en-US" altLang="en-US" sz="2400" dirty="0"/>
              <a:t>Scale </a:t>
            </a:r>
          </a:p>
          <a:p>
            <a:r>
              <a:rPr lang="en-US" altLang="en-US" sz="2400" dirty="0"/>
              <a:t>Register, measuring tape</a:t>
            </a:r>
          </a:p>
          <a:p>
            <a:r>
              <a:rPr lang="en-US" altLang="en-US" sz="2400" dirty="0"/>
              <a:t>Variety of different size containers</a:t>
            </a:r>
          </a:p>
          <a:p>
            <a:r>
              <a:rPr lang="en-US" altLang="en-US" sz="2400" dirty="0"/>
              <a:t>Trays</a:t>
            </a:r>
          </a:p>
          <a:p>
            <a:r>
              <a:rPr lang="en-US" altLang="en-US" sz="2400" dirty="0"/>
              <a:t>Egg cartons</a:t>
            </a:r>
          </a:p>
          <a:p>
            <a:r>
              <a:rPr lang="en-US" altLang="en-US" sz="2400" dirty="0"/>
              <a:t>Yarn</a:t>
            </a:r>
          </a:p>
          <a:p>
            <a:r>
              <a:rPr lang="en-US" altLang="en-US" sz="2400" dirty="0"/>
              <a:t>Tape</a:t>
            </a:r>
          </a:p>
          <a:p>
            <a:r>
              <a:rPr lang="en-US" altLang="en-US" sz="2400" dirty="0"/>
              <a:t>Books with measurement</a:t>
            </a:r>
          </a:p>
          <a:p>
            <a:endParaRPr lang="en-US" altLang="en-US" sz="2400" dirty="0"/>
          </a:p>
          <a:p>
            <a:endParaRPr lang="en-US" altLang="en-US" sz="2400" dirty="0"/>
          </a:p>
          <a:p>
            <a:endParaRPr lang="en-US" altLang="en-US" sz="2400" dirty="0"/>
          </a:p>
          <a:p>
            <a:endParaRPr lang="en-US" altLang="en-US"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pPr eaLnBrk="1" hangingPunct="1"/>
            <a:r>
              <a:rPr lang="en-US" altLang="en-US" dirty="0">
                <a:solidFill>
                  <a:srgbClr val="1F1F1B"/>
                </a:solidFill>
              </a:rPr>
              <a:t>Creating Invitations Through the Environment</a:t>
            </a:r>
          </a:p>
        </p:txBody>
      </p:sp>
      <p:sp>
        <p:nvSpPr>
          <p:cNvPr id="103426" name="Content Placeholder 2"/>
          <p:cNvSpPr>
            <a:spLocks noGrp="1"/>
          </p:cNvSpPr>
          <p:nvPr>
            <p:ph idx="1"/>
          </p:nvPr>
        </p:nvSpPr>
        <p:spPr>
          <a:xfrm>
            <a:off x="322090" y="1600199"/>
            <a:ext cx="8517110" cy="4419601"/>
          </a:xfrm>
        </p:spPr>
        <p:style>
          <a:lnRef idx="2">
            <a:schemeClr val="dk1"/>
          </a:lnRef>
          <a:fillRef idx="1">
            <a:schemeClr val="lt1"/>
          </a:fillRef>
          <a:effectRef idx="0">
            <a:schemeClr val="dk1"/>
          </a:effectRef>
          <a:fontRef idx="minor">
            <a:schemeClr val="dk1"/>
          </a:fontRef>
        </p:style>
        <p:txBody>
          <a:bodyPr/>
          <a:lstStyle/>
          <a:p>
            <a:pPr marL="514350" indent="-514350" eaLnBrk="1" hangingPunct="1">
              <a:spcBef>
                <a:spcPts val="600"/>
              </a:spcBef>
              <a:buFontTx/>
              <a:buAutoNum type="arabicPeriod"/>
              <a:defRPr/>
            </a:pPr>
            <a:r>
              <a:rPr lang="en-US" dirty="0">
                <a:solidFill>
                  <a:srgbClr val="1F1F1B"/>
                </a:solidFill>
              </a:rPr>
              <a:t>Find Handout 5: Creating Invitations Through the Environment.</a:t>
            </a:r>
          </a:p>
          <a:p>
            <a:pPr marL="514350" indent="-514350" eaLnBrk="1" hangingPunct="1">
              <a:spcBef>
                <a:spcPts val="600"/>
              </a:spcBef>
              <a:buFontTx/>
              <a:buAutoNum type="arabicPeriod"/>
              <a:defRPr/>
            </a:pPr>
            <a:r>
              <a:rPr lang="en-US" dirty="0">
                <a:solidFill>
                  <a:srgbClr val="1F1F1B"/>
                </a:solidFill>
              </a:rPr>
              <a:t>Use cards from the Stop-n-Jot activity to write descriptions in the first column.</a:t>
            </a:r>
          </a:p>
          <a:p>
            <a:pPr marL="514350" indent="-514350" eaLnBrk="1" hangingPunct="1">
              <a:spcBef>
                <a:spcPts val="600"/>
              </a:spcBef>
              <a:buFontTx/>
              <a:buAutoNum type="arabicPeriod"/>
              <a:defRPr/>
            </a:pPr>
            <a:r>
              <a:rPr lang="en-US" dirty="0">
                <a:solidFill>
                  <a:srgbClr val="1F1F1B"/>
                </a:solidFill>
              </a:rPr>
              <a:t>Read pages 272-280 in the </a:t>
            </a:r>
            <a:r>
              <a:rPr lang="en-US" dirty="0"/>
              <a:t>Preschool Curriculum Framework</a:t>
            </a:r>
            <a:r>
              <a:rPr lang="en-US" dirty="0">
                <a:solidFill>
                  <a:srgbClr val="1F1F1B"/>
                </a:solidFill>
              </a:rPr>
              <a:t>.</a:t>
            </a:r>
          </a:p>
          <a:p>
            <a:pPr marL="514350" indent="-514350" eaLnBrk="1" hangingPunct="1">
              <a:spcBef>
                <a:spcPts val="600"/>
              </a:spcBef>
              <a:buFontTx/>
              <a:buAutoNum type="arabicPeriod"/>
              <a:defRPr/>
            </a:pPr>
            <a:r>
              <a:rPr lang="en-US" dirty="0">
                <a:solidFill>
                  <a:srgbClr val="1F1F1B"/>
                </a:solidFill>
              </a:rPr>
              <a:t>Write down ideas on Handout 5.</a:t>
            </a:r>
          </a:p>
          <a:p>
            <a:pPr marL="514350" indent="-514350" eaLnBrk="1" hangingPunct="1">
              <a:spcBef>
                <a:spcPts val="600"/>
              </a:spcBef>
              <a:buFontTx/>
              <a:buAutoNum type="arabicPeriod"/>
              <a:defRPr/>
            </a:pPr>
            <a:r>
              <a:rPr lang="en-US" dirty="0">
                <a:solidFill>
                  <a:srgbClr val="1F1F1B"/>
                </a:solidFill>
              </a:rPr>
              <a:t>Compare ideas with your table group.</a:t>
            </a:r>
            <a:endParaRPr lang="en-US" dirty="0">
              <a:solidFill>
                <a:srgbClr val="000000"/>
              </a:solidFill>
            </a:endParaRPr>
          </a:p>
          <a:p>
            <a:pPr marL="514350" indent="-514350" eaLnBrk="1" hangingPunct="1">
              <a:spcBef>
                <a:spcPts val="600"/>
              </a:spcBef>
              <a:buFontTx/>
              <a:buAutoNum type="arabicPeriod"/>
              <a:defRPr/>
            </a:pPr>
            <a:endParaRPr lang="en-US" dirty="0">
              <a:solidFill>
                <a:srgbClr val="000000"/>
              </a:solidFill>
            </a:endParaRPr>
          </a:p>
          <a:p>
            <a:pPr marL="514350" indent="-514350" eaLnBrk="1" hangingPunct="1">
              <a:spcBef>
                <a:spcPts val="600"/>
              </a:spcBef>
              <a:buFontTx/>
              <a:buNone/>
              <a:defRPr/>
            </a:pPr>
            <a:endParaRPr lang="en-US" dirty="0">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Grp="1" noChangeArrowheads="1"/>
          </p:cNvSpPr>
          <p:nvPr>
            <p:ph sz="half" idx="1"/>
          </p:nvPr>
        </p:nvSpPr>
        <p:spPr/>
        <p:txBody>
          <a:bodyPr/>
          <a:lstStyle/>
          <a:p>
            <a:endParaRPr lang="en-US" altLang="en-US" dirty="0"/>
          </a:p>
          <a:p>
            <a:endParaRPr lang="en-US" altLang="en-US" dirty="0"/>
          </a:p>
        </p:txBody>
      </p:sp>
      <p:pic>
        <p:nvPicPr>
          <p:cNvPr id="87042" name="Picture 2"/>
          <p:cNvPicPr>
            <a:picLocks noChangeAspect="1" noChangeArrowheads="1"/>
          </p:cNvPicPr>
          <p:nvPr/>
        </p:nvPicPr>
        <p:blipFill>
          <a:blip r:embed="rId3">
            <a:extLst>
              <a:ext uri="{28A0092B-C50C-407E-A947-70E740481C1C}">
                <a14:useLocalDpi xmlns:a14="http://schemas.microsoft.com/office/drawing/2010/main" val="0"/>
              </a:ext>
            </a:extLst>
          </a:blip>
          <a:srcRect b="192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6" name="Rectangle 4"/>
          <p:cNvSpPr>
            <a:spLocks noGrp="1" noChangeArrowheads="1"/>
          </p:cNvSpPr>
          <p:nvPr>
            <p:ph sz="half" idx="2"/>
          </p:nvPr>
        </p:nvSpPr>
        <p:spPr>
          <a:xfrm>
            <a:off x="0" y="3962400"/>
            <a:ext cx="9144000" cy="2895600"/>
          </a:xfrm>
          <a:solidFill>
            <a:schemeClr val="bg2">
              <a:alpha val="81000"/>
            </a:schemeClr>
          </a:solidFill>
        </p:spPr>
        <p:txBody>
          <a:bodyPr/>
          <a:lstStyle/>
          <a:p>
            <a:r>
              <a:rPr lang="en-US" altLang="en-US" sz="3200" dirty="0">
                <a:solidFill>
                  <a:srgbClr val="FFFFFF"/>
                </a:solidFill>
                <a:effectLst>
                  <a:outerShdw blurRad="38100" dist="38100" dir="2700000" algn="tl">
                    <a:srgbClr val="000000"/>
                  </a:outerShdw>
                </a:effectLst>
              </a:rPr>
              <a:t>Each chapter has numerous vignettes to illustrate typical classroom scenarios.</a:t>
            </a:r>
          </a:p>
          <a:p>
            <a:r>
              <a:rPr lang="en-US" altLang="en-US" sz="3200" dirty="0">
                <a:solidFill>
                  <a:srgbClr val="FFFFFF"/>
                </a:solidFill>
                <a:effectLst>
                  <a:outerShdw blurRad="38100" dist="38100" dir="2700000" algn="tl">
                    <a:srgbClr val="000000"/>
                  </a:outerShdw>
                </a:effectLst>
              </a:rPr>
              <a:t>Vignettes are in italicized typestyle and are identified in the column to the left with the word VIGNETTE in bold.</a:t>
            </a:r>
          </a:p>
        </p:txBody>
      </p:sp>
      <p:sp>
        <p:nvSpPr>
          <p:cNvPr id="110595" name="Rectangle 2"/>
          <p:cNvSpPr>
            <a:spLocks noGrp="1" noChangeArrowheads="1"/>
          </p:cNvSpPr>
          <p:nvPr>
            <p:ph type="title"/>
          </p:nvPr>
        </p:nvSpPr>
        <p:spPr>
          <a:xfrm>
            <a:off x="0" y="0"/>
            <a:ext cx="9144000" cy="762000"/>
          </a:xfrm>
          <a:solidFill>
            <a:schemeClr val="bg2">
              <a:alpha val="81000"/>
            </a:schemeClr>
          </a:solidFill>
        </p:spPr>
        <p:txBody>
          <a:bodyPr/>
          <a:lstStyle/>
          <a:p>
            <a:r>
              <a:rPr lang="en-US" altLang="en-US" dirty="0">
                <a:solidFill>
                  <a:srgbClr val="FFFFFF"/>
                </a:solidFill>
                <a:effectLst>
                  <a:outerShdw blurRad="38100" dist="38100" dir="2700000" algn="tl">
                    <a:srgbClr val="000000"/>
                  </a:outerShdw>
                </a:effectLst>
              </a:rPr>
              <a:t>Vignettes</a:t>
            </a:r>
          </a:p>
        </p:txBody>
      </p:sp>
      <p:sp>
        <p:nvSpPr>
          <p:cNvPr id="87045" name="Footer Placeholder 5"/>
          <p:cNvSpPr txBox="1">
            <a:spLocks/>
          </p:cNvSpPr>
          <p:nvPr/>
        </p:nvSpPr>
        <p:spPr bwMode="auto">
          <a:xfrm>
            <a:off x="-30804" y="6585627"/>
            <a:ext cx="9085634" cy="304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000" dirty="0">
                <a:solidFill>
                  <a:srgbClr val="FFFFFF"/>
                </a:solidFill>
              </a:rPr>
              <a:t>©2016 California Department of Education </a:t>
            </a:r>
          </a:p>
        </p:txBody>
      </p:sp>
      <p:sp>
        <p:nvSpPr>
          <p:cNvPr id="87046" name="Slide Number Placeholder 3"/>
          <p:cNvSpPr txBox="1">
            <a:spLocks/>
          </p:cNvSpPr>
          <p:nvPr/>
        </p:nvSpPr>
        <p:spPr bwMode="auto">
          <a:xfrm>
            <a:off x="8686800" y="0"/>
            <a:ext cx="4572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A749A7EB-344E-497C-8E98-DADFAA90FE4F}" type="slidenum">
              <a:rPr lang="en-US" altLang="en-US" sz="1200">
                <a:cs typeface="Arial" panose="020B0604020202020204" pitchFamily="34" charset="0"/>
              </a:rPr>
              <a:pPr eaLnBrk="1" hangingPunct="1"/>
              <a:t>34</a:t>
            </a:fld>
            <a:endParaRPr lang="en-US" altLang="en-US" sz="1200" dirty="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Title 1"/>
          <p:cNvSpPr>
            <a:spLocks noGrp="1"/>
          </p:cNvSpPr>
          <p:nvPr>
            <p:ph type="title"/>
          </p:nvPr>
        </p:nvSpPr>
        <p:spPr/>
        <p:txBody>
          <a:bodyPr/>
          <a:lstStyle/>
          <a:p>
            <a:br>
              <a:rPr lang="en-US" altLang="en-US" b="0" dirty="0">
                <a:solidFill>
                  <a:srgbClr val="000000"/>
                </a:solidFill>
              </a:rPr>
            </a:br>
            <a:r>
              <a:rPr lang="en-US" altLang="en-US" dirty="0">
                <a:solidFill>
                  <a:srgbClr val="000000"/>
                </a:solidFill>
              </a:rPr>
              <a:t>Applying Vignettes and Interactions and Strategies</a:t>
            </a:r>
            <a:br>
              <a:rPr lang="en-US" altLang="en-US" b="0" dirty="0">
                <a:solidFill>
                  <a:srgbClr val="000000"/>
                </a:solidFill>
              </a:rPr>
            </a:br>
            <a:endParaRPr lang="en-US" altLang="en-US" b="0" dirty="0">
              <a:solidFill>
                <a:srgbClr val="000000"/>
              </a:solidFill>
            </a:endParaRPr>
          </a:p>
        </p:txBody>
      </p:sp>
      <p:sp>
        <p:nvSpPr>
          <p:cNvPr id="3" name="Content Placeholder 2"/>
          <p:cNvSpPr>
            <a:spLocks noGrp="1"/>
          </p:cNvSpPr>
          <p:nvPr>
            <p:ph sz="half" idx="1"/>
          </p:nvPr>
        </p:nvSpPr>
        <p:spPr/>
        <p:style>
          <a:lnRef idx="2">
            <a:schemeClr val="dk1"/>
          </a:lnRef>
          <a:fillRef idx="1">
            <a:schemeClr val="lt1"/>
          </a:fillRef>
          <a:effectRef idx="0">
            <a:schemeClr val="dk1"/>
          </a:effectRef>
          <a:fontRef idx="minor">
            <a:schemeClr val="dk1"/>
          </a:fontRef>
        </p:style>
        <p:txBody>
          <a:bodyPr/>
          <a:lstStyle/>
          <a:p>
            <a:pPr marL="514350" indent="-514350">
              <a:spcAft>
                <a:spcPts val="1200"/>
              </a:spcAft>
              <a:buFont typeface="+mj-lt"/>
              <a:buAutoNum type="arabicPeriod"/>
              <a:defRPr/>
            </a:pPr>
            <a:r>
              <a:rPr lang="en-US" dirty="0"/>
              <a:t>Read the Interactions and Strategies that follow the vignette.</a:t>
            </a:r>
          </a:p>
          <a:p>
            <a:pPr marL="514350" indent="-514350">
              <a:spcAft>
                <a:spcPts val="1200"/>
              </a:spcAft>
              <a:buFont typeface="+mj-lt"/>
              <a:buAutoNum type="arabicPeriod"/>
              <a:defRPr/>
            </a:pPr>
            <a:r>
              <a:rPr lang="en-US" dirty="0"/>
              <a:t>Write down any ideas that are particularly interesting.</a:t>
            </a:r>
          </a:p>
        </p:txBody>
      </p:sp>
      <p:sp>
        <p:nvSpPr>
          <p:cNvPr id="2" name="Content Placeholder 1"/>
          <p:cNvSpPr>
            <a:spLocks noGrp="1"/>
          </p:cNvSpPr>
          <p:nvPr>
            <p:ph sz="half" idx="2"/>
          </p:nvPr>
        </p:nvSpPr>
        <p:spPr/>
        <p:style>
          <a:lnRef idx="2">
            <a:schemeClr val="dk1"/>
          </a:lnRef>
          <a:fillRef idx="1">
            <a:schemeClr val="lt1"/>
          </a:fillRef>
          <a:effectRef idx="0">
            <a:schemeClr val="dk1"/>
          </a:effectRef>
          <a:fontRef idx="minor">
            <a:schemeClr val="dk1"/>
          </a:fontRef>
        </p:style>
        <p:txBody>
          <a:bodyPr/>
          <a:lstStyle/>
          <a:p>
            <a:pPr marL="514350" indent="-514350">
              <a:buFont typeface="+mj-lt"/>
              <a:buAutoNum type="arabicPeriod" startAt="3"/>
              <a:defRPr/>
            </a:pPr>
            <a:r>
              <a:rPr lang="en-US" dirty="0"/>
              <a:t>Read the vignette on p. 275 of the Preschool Curriculum Framework.</a:t>
            </a:r>
          </a:p>
          <a:p>
            <a:pPr marL="514350" indent="-514350">
              <a:buFont typeface="+mj-lt"/>
              <a:buAutoNum type="arabicPeriod" startAt="3"/>
              <a:defRPr/>
            </a:pPr>
            <a:r>
              <a:rPr lang="en-US" dirty="0"/>
              <a:t>Find Handout 6: Applied Vignette.</a:t>
            </a:r>
          </a:p>
          <a:p>
            <a:pPr marL="514350" indent="-514350">
              <a:buFont typeface="+mj-lt"/>
              <a:buAutoNum type="arabicPeriod" startAt="3"/>
              <a:defRPr/>
            </a:pPr>
            <a:r>
              <a:rPr lang="en-US" dirty="0"/>
              <a:t>Create a sketch of the vignette.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0" y="12700"/>
            <a:ext cx="9144000" cy="1143000"/>
          </a:xfrm>
        </p:spPr>
        <p:txBody>
          <a:bodyPr/>
          <a:lstStyle/>
          <a:p>
            <a:r>
              <a:rPr lang="en-US" altLang="en-US" sz="3600" dirty="0">
                <a:solidFill>
                  <a:srgbClr val="000000"/>
                </a:solidFill>
                <a:cs typeface="Arial" panose="020B0604020202020204" pitchFamily="34" charset="0"/>
              </a:rPr>
              <a:t>Plan to Support English Learners</a:t>
            </a:r>
            <a:endParaRPr lang="en-US" altLang="en-US" sz="3600"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2629639083"/>
              </p:ext>
            </p:extLst>
          </p:nvPr>
        </p:nvGraphicFramePr>
        <p:xfrm>
          <a:off x="423863" y="1195388"/>
          <a:ext cx="8299450" cy="4638676"/>
        </p:xfrm>
        <a:graphic>
          <a:graphicData uri="http://schemas.openxmlformats.org/drawingml/2006/table">
            <a:tbl>
              <a:tblPr/>
              <a:tblGrid>
                <a:gridCol w="1709737">
                  <a:extLst>
                    <a:ext uri="{9D8B030D-6E8A-4147-A177-3AD203B41FA5}">
                      <a16:colId xmlns:a16="http://schemas.microsoft.com/office/drawing/2014/main" val="540957748"/>
                    </a:ext>
                  </a:extLst>
                </a:gridCol>
                <a:gridCol w="1447800">
                  <a:extLst>
                    <a:ext uri="{9D8B030D-6E8A-4147-A177-3AD203B41FA5}">
                      <a16:colId xmlns:a16="http://schemas.microsoft.com/office/drawing/2014/main" val="1004721610"/>
                    </a:ext>
                  </a:extLst>
                </a:gridCol>
                <a:gridCol w="1797050">
                  <a:extLst>
                    <a:ext uri="{9D8B030D-6E8A-4147-A177-3AD203B41FA5}">
                      <a16:colId xmlns:a16="http://schemas.microsoft.com/office/drawing/2014/main" val="282856621"/>
                    </a:ext>
                  </a:extLst>
                </a:gridCol>
                <a:gridCol w="1751013">
                  <a:extLst>
                    <a:ext uri="{9D8B030D-6E8A-4147-A177-3AD203B41FA5}">
                      <a16:colId xmlns:a16="http://schemas.microsoft.com/office/drawing/2014/main" val="1058111226"/>
                    </a:ext>
                  </a:extLst>
                </a:gridCol>
                <a:gridCol w="1593850">
                  <a:extLst>
                    <a:ext uri="{9D8B030D-6E8A-4147-A177-3AD203B41FA5}">
                      <a16:colId xmlns:a16="http://schemas.microsoft.com/office/drawing/2014/main" val="1150282439"/>
                    </a:ext>
                  </a:extLst>
                </a:gridCol>
              </a:tblGrid>
              <a:tr h="1220788">
                <a:tc>
                  <a:txBody>
                    <a:bodyPr/>
                    <a:lstStyle>
                      <a:lvl1pPr defTabSz="457200"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English-Language Development Stage</a:t>
                      </a:r>
                    </a:p>
                  </a:txBody>
                  <a:tcPr marL="20313" marR="20313"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6AEAC"/>
                    </a:solidFill>
                  </a:tcPr>
                </a:tc>
                <a:tc>
                  <a:txBody>
                    <a:bodyPr/>
                    <a:lstStyle>
                      <a:lvl1pPr defTabSz="457200"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Home Language</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endParaRPr>
                    </a:p>
                  </a:txBody>
                  <a:tcPr marL="20313" marR="20313"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6AEAC"/>
                    </a:solidFill>
                  </a:tcPr>
                </a:tc>
                <a:tc>
                  <a:txBody>
                    <a:bodyPr/>
                    <a:lstStyle>
                      <a:lvl1pPr defTabSz="457200"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Observational/ Listening</a:t>
                      </a:r>
                    </a:p>
                  </a:txBody>
                  <a:tcPr marL="20313" marR="20313"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6AEAC"/>
                    </a:solidFill>
                  </a:tcPr>
                </a:tc>
                <a:tc>
                  <a:txBody>
                    <a:bodyPr/>
                    <a:lstStyle>
                      <a:lvl1pPr defTabSz="457200"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Telegraphic</a:t>
                      </a:r>
                    </a:p>
                  </a:txBody>
                  <a:tcPr marL="20313" marR="20313"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6AEAC"/>
                    </a:solidFill>
                  </a:tcPr>
                </a:tc>
                <a:tc>
                  <a:txBody>
                    <a:bodyPr/>
                    <a:lstStyle>
                      <a:lvl1pPr defTabSz="457200"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Fluid Use of English</a:t>
                      </a:r>
                    </a:p>
                  </a:txBody>
                  <a:tcPr marL="20313" marR="20313"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6AEAC"/>
                    </a:solidFill>
                  </a:tcPr>
                </a:tc>
                <a:extLst>
                  <a:ext uri="{0D108BD9-81ED-4DB2-BD59-A6C34878D82A}">
                    <a16:rowId xmlns:a16="http://schemas.microsoft.com/office/drawing/2014/main" val="3073455370"/>
                  </a:ext>
                </a:extLst>
              </a:tr>
              <a:tr h="2073275">
                <a:tc>
                  <a:txBody>
                    <a:bodyPr/>
                    <a:lstStyle>
                      <a:lvl1pPr defTabSz="457200"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Example Questions: </a:t>
                      </a:r>
                    </a:p>
                  </a:txBody>
                  <a:tcPr marL="20313" marR="20313"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DBDB"/>
                    </a:solidFill>
                  </a:tcPr>
                </a:tc>
                <a:tc>
                  <a:txBody>
                    <a:bodyPr/>
                    <a:lstStyle>
                      <a:lvl1pPr defTabSz="457200"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Show me</a:t>
                      </a:r>
                      <a:r>
                        <a:rPr kumimoji="0" lang="is-IS" altLang="en-US" sz="2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a:t>
                      </a:r>
                    </a:p>
                    <a:p>
                      <a:pPr marL="0" marR="0" lvl="0" indent="0" algn="l" defTabSz="457200" rtl="0" eaLnBrk="1" fontAlgn="base" latinLnBrk="0" hangingPunct="1">
                        <a:lnSpc>
                          <a:spcPct val="100000"/>
                        </a:lnSpc>
                        <a:spcBef>
                          <a:spcPct val="0"/>
                        </a:spcBef>
                        <a:spcAft>
                          <a:spcPts val="600"/>
                        </a:spcAft>
                        <a:buClrTx/>
                        <a:buSzTx/>
                        <a:buFontTx/>
                        <a:buNone/>
                        <a:tabLst/>
                      </a:pPr>
                      <a:r>
                        <a:rPr kumimoji="0" lang="is-IS" altLang="en-US" sz="2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Point to...</a:t>
                      </a:r>
                    </a:p>
                    <a:p>
                      <a:pPr marL="0" marR="0" lvl="0" indent="0" algn="l" defTabSz="457200" rtl="0" eaLnBrk="1" fontAlgn="base" latinLnBrk="0" hangingPunct="1">
                        <a:lnSpc>
                          <a:spcPct val="100000"/>
                        </a:lnSpc>
                        <a:spcBef>
                          <a:spcPct val="0"/>
                        </a:spcBef>
                        <a:spcAft>
                          <a:spcPts val="600"/>
                        </a:spcAft>
                        <a:buClrTx/>
                        <a:buSzTx/>
                        <a:buFontTx/>
                        <a:buNone/>
                        <a:tabLst/>
                      </a:pPr>
                      <a:r>
                        <a:rPr kumimoji="0" lang="is-IS" altLang="en-US" sz="2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Who has...</a:t>
                      </a:r>
                      <a:endPar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endParaRPr>
                    </a:p>
                  </a:txBody>
                  <a:tcPr marL="20313" marR="20313"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Show me</a:t>
                      </a:r>
                      <a:r>
                        <a:rPr kumimoji="0" lang="is-IS" altLang="en-US" sz="2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a:t>
                      </a:r>
                    </a:p>
                    <a:p>
                      <a:pPr marL="0" marR="0" lvl="0" indent="0" algn="l" defTabSz="457200" rtl="0" eaLnBrk="1" fontAlgn="base" latinLnBrk="0" hangingPunct="1">
                        <a:lnSpc>
                          <a:spcPct val="100000"/>
                        </a:lnSpc>
                        <a:spcBef>
                          <a:spcPct val="0"/>
                        </a:spcBef>
                        <a:spcAft>
                          <a:spcPts val="600"/>
                        </a:spcAft>
                        <a:buClrTx/>
                        <a:buSzTx/>
                        <a:buFontTx/>
                        <a:buNone/>
                        <a:tabLst/>
                      </a:pPr>
                      <a:r>
                        <a:rPr kumimoji="0" lang="is-IS" altLang="en-US" sz="2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Point to...</a:t>
                      </a:r>
                    </a:p>
                    <a:p>
                      <a:pPr marL="0" marR="0" lvl="0" indent="0" algn="l" defTabSz="457200" rtl="0" eaLnBrk="1" fontAlgn="base" latinLnBrk="0" hangingPunct="1">
                        <a:lnSpc>
                          <a:spcPct val="100000"/>
                        </a:lnSpc>
                        <a:spcBef>
                          <a:spcPct val="0"/>
                        </a:spcBef>
                        <a:spcAft>
                          <a:spcPts val="600"/>
                        </a:spcAft>
                        <a:buClrTx/>
                        <a:buSzTx/>
                        <a:buFontTx/>
                        <a:buNone/>
                        <a:tabLst/>
                      </a:pPr>
                      <a:r>
                        <a:rPr kumimoji="0" lang="is-IS" altLang="en-US" sz="20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Who has</a:t>
                      </a:r>
                      <a:r>
                        <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a:t>
                      </a:r>
                    </a:p>
                    <a:p>
                      <a:pPr marL="0" marR="0" lvl="0" indent="0" algn="l" defTabSz="457200" rtl="0" eaLnBrk="1" fontAlgn="base" latinLnBrk="0" hangingPunct="1">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Yes/No Questions</a:t>
                      </a:r>
                    </a:p>
                  </a:txBody>
                  <a:tcPr marL="20313" marR="20313"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Yes/No Questions</a:t>
                      </a:r>
                    </a:p>
                    <a:p>
                      <a:pPr marL="0" marR="0" lvl="0" indent="0" algn="l" defTabSz="457200" rtl="0" eaLnBrk="1" fontAlgn="base" latinLnBrk="0" hangingPunct="1">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Either/Or questions</a:t>
                      </a:r>
                    </a:p>
                    <a:p>
                      <a:pPr marL="0" marR="0" lvl="0" indent="0" algn="l" defTabSz="457200" rtl="0" eaLnBrk="1" fontAlgn="base" latinLnBrk="0" hangingPunct="1">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Who? Which? What? </a:t>
                      </a:r>
                    </a:p>
                  </a:txBody>
                  <a:tcPr marL="20313" marR="20313"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How?</a:t>
                      </a:r>
                    </a:p>
                    <a:p>
                      <a:pPr marL="0" marR="0" lvl="0" indent="0" algn="l" defTabSz="457200" rtl="0" eaLnBrk="1" fontAlgn="base" latinLnBrk="0" hangingPunct="1">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Why?</a:t>
                      </a:r>
                    </a:p>
                    <a:p>
                      <a:pPr marL="0" marR="0" lvl="0" indent="0" algn="l" defTabSz="457200" rtl="0" eaLnBrk="1" fontAlgn="base" latinLnBrk="0" hangingPunct="1">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Explain…</a:t>
                      </a:r>
                    </a:p>
                    <a:p>
                      <a:pPr marL="0" marR="0" lvl="0" indent="0" algn="l" defTabSz="457200" rtl="0" eaLnBrk="1" fontAlgn="base" latinLnBrk="0" hangingPunct="1">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Describe…</a:t>
                      </a:r>
                    </a:p>
                  </a:txBody>
                  <a:tcPr marL="20313" marR="20313"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43058294"/>
                  </a:ext>
                </a:extLst>
              </a:tr>
              <a:tr h="1344613">
                <a:tc>
                  <a:txBody>
                    <a:bodyPr/>
                    <a:lstStyle>
                      <a:lvl1pPr defTabSz="457200"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s-IS" altLang="en-US" sz="2000" b="1" i="0" u="none" strike="noStrike" cap="none" normalizeH="0" baseline="0">
                          <a:ln>
                            <a:noFill/>
                          </a:ln>
                          <a:solidFill>
                            <a:srgbClr val="000000"/>
                          </a:solidFill>
                          <a:effectLst/>
                          <a:latin typeface="Arial" panose="020B0604020202020204" pitchFamily="34" charset="0"/>
                          <a:ea typeface="MS PGothic" panose="020B0600070205080204" pitchFamily="34" charset="-128"/>
                        </a:rPr>
                        <a:t>Types of Questions:</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anose="020B0600070205080204" pitchFamily="34" charset="-128"/>
                      </a:endParaRPr>
                    </a:p>
                  </a:txBody>
                  <a:tcPr marL="20313" marR="20313"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DBDB"/>
                    </a:solidFill>
                  </a:tcPr>
                </a:tc>
                <a:tc>
                  <a:txBody>
                    <a:bodyPr/>
                    <a:lstStyle>
                      <a:lvl1pPr defTabSz="457200"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Known answer</a:t>
                      </a:r>
                    </a:p>
                    <a:p>
                      <a:pPr marL="0" marR="0" lvl="0" indent="0" algn="l" defTabSz="457200" rtl="0" eaLnBrk="1" fontAlgn="base" latinLnBrk="0" hangingPunct="1">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Closed</a:t>
                      </a:r>
                    </a:p>
                  </a:txBody>
                  <a:tcPr marL="20313" marR="20313"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defTabSz="457200"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Known answer</a:t>
                      </a:r>
                    </a:p>
                    <a:p>
                      <a:pPr marL="0" marR="0" lvl="0" indent="0" algn="l" defTabSz="457200" rtl="0" eaLnBrk="1" fontAlgn="base" latinLnBrk="0" hangingPunct="1">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Closed</a:t>
                      </a:r>
                    </a:p>
                    <a:p>
                      <a:pPr marL="0" marR="0" lvl="0" indent="0" algn="l" defTabSz="457200" rtl="0" eaLnBrk="1" fontAlgn="base" latinLnBrk="0" hangingPunct="1">
                        <a:lnSpc>
                          <a:spcPct val="100000"/>
                        </a:lnSpc>
                        <a:spcBef>
                          <a:spcPct val="0"/>
                        </a:spcBef>
                        <a:spcAft>
                          <a:spcPts val="600"/>
                        </a:spcAft>
                        <a:buClrTx/>
                        <a:buSzTx/>
                        <a:buFontTx/>
                        <a:buNone/>
                        <a:tabLst/>
                      </a:pPr>
                      <a:endPar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endParaRPr>
                    </a:p>
                  </a:txBody>
                  <a:tcPr marL="20313" marR="20313"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defTabSz="457200"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Known answer</a:t>
                      </a:r>
                    </a:p>
                    <a:p>
                      <a:pPr marL="0" marR="0" lvl="0" indent="0" algn="l" defTabSz="457200" rtl="0" eaLnBrk="1" fontAlgn="base" latinLnBrk="0" hangingPunct="1">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Closed</a:t>
                      </a:r>
                    </a:p>
                    <a:p>
                      <a:pPr marL="0" marR="0" lvl="0" indent="0" algn="l" defTabSz="457200" rtl="0" eaLnBrk="1" fontAlgn="base" latinLnBrk="0" hangingPunct="1">
                        <a:lnSpc>
                          <a:spcPct val="100000"/>
                        </a:lnSpc>
                        <a:spcBef>
                          <a:spcPct val="0"/>
                        </a:spcBef>
                        <a:spcAft>
                          <a:spcPts val="600"/>
                        </a:spcAft>
                        <a:buClrTx/>
                        <a:buSzTx/>
                        <a:buFontTx/>
                        <a:buNone/>
                        <a:tabLst/>
                      </a:pPr>
                      <a:endPar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endParaRPr>
                    </a:p>
                  </a:txBody>
                  <a:tcPr marL="20313" marR="20313"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defTabSz="457200" eaLnBrk="0" hangingPunct="0">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defTabSz="457200" eaLnBrk="0" hangingPunct="0">
                        <a:spcBef>
                          <a:spcPct val="20000"/>
                        </a:spcBef>
                        <a:defRPr sz="2400">
                          <a:solidFill>
                            <a:schemeClr val="tx1"/>
                          </a:solidFill>
                          <a:latin typeface="Arial" panose="020B0604020202020204" pitchFamily="34" charset="0"/>
                          <a:ea typeface="MS PGothic" panose="020B0600070205080204" pitchFamily="34" charset="-128"/>
                        </a:defRPr>
                      </a:lvl2pPr>
                      <a:lvl3pPr marL="1143000" indent="-228600" defTabSz="457200" eaLnBrk="0" hangingPunct="0">
                        <a:spcBef>
                          <a:spcPct val="20000"/>
                        </a:spcBef>
                        <a:defRPr sz="2000">
                          <a:solidFill>
                            <a:schemeClr val="tx1"/>
                          </a:solidFill>
                          <a:latin typeface="Arial" panose="020B0604020202020204" pitchFamily="34" charset="0"/>
                          <a:ea typeface="MS PGothic" panose="020B0600070205080204" pitchFamily="34" charset="-128"/>
                        </a:defRPr>
                      </a:lvl3pPr>
                      <a:lvl4pPr marL="16002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4pPr>
                      <a:lvl5pPr marL="2057400" indent="-228600" defTabSz="457200" eaLnBrk="0" hangingPunct="0">
                        <a:spcBef>
                          <a:spcPct val="20000"/>
                        </a:spcBef>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Thought- provoking</a:t>
                      </a:r>
                    </a:p>
                    <a:p>
                      <a:pPr marL="0" marR="0" lvl="0" indent="0" algn="l" defTabSz="457200" rtl="0" eaLnBrk="1" fontAlgn="base" latinLnBrk="0" hangingPunct="1">
                        <a:lnSpc>
                          <a:spcPct val="100000"/>
                        </a:lnSpc>
                        <a:spcBef>
                          <a:spcPct val="0"/>
                        </a:spcBef>
                        <a:spcAft>
                          <a:spcPts val="60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Open-ended</a:t>
                      </a:r>
                    </a:p>
                  </a:txBody>
                  <a:tcPr marL="20313" marR="20313" marT="45729" marB="4572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3697891170"/>
                  </a:ext>
                </a:extLst>
              </a:tr>
            </a:tbl>
          </a:graphicData>
        </a:graphic>
      </p:graphicFrame>
      <p:sp>
        <p:nvSpPr>
          <p:cNvPr id="93212" name="Content Placeholder 1"/>
          <p:cNvSpPr>
            <a:spLocks noGrp="1"/>
          </p:cNvSpPr>
          <p:nvPr>
            <p:ph sz="half" idx="2"/>
          </p:nvPr>
        </p:nvSpPr>
        <p:spPr>
          <a:xfrm>
            <a:off x="685799" y="5859660"/>
            <a:ext cx="7772401" cy="587375"/>
          </a:xfrm>
        </p:spPr>
        <p:txBody>
          <a:bodyPr/>
          <a:lstStyle/>
          <a:p>
            <a:pPr marL="0" indent="0" algn="ctr">
              <a:buFontTx/>
              <a:buNone/>
            </a:pPr>
            <a:r>
              <a:rPr lang="en-US" altLang="en-US" sz="1800" dirty="0"/>
              <a:t>(Patton O. Tabors. </a:t>
            </a:r>
            <a:r>
              <a:rPr lang="en-US" altLang="en-US" sz="1800" i="1" dirty="0"/>
              <a:t>One Child, Two Languages: A Guide for Early Childhood Educators of Children Learning English as a Second Language</a:t>
            </a:r>
            <a:r>
              <a:rPr lang="en-US" altLang="en-US" sz="1800" dirty="0"/>
              <a:t>)</a:t>
            </a:r>
          </a:p>
        </p:txBody>
      </p:sp>
      <p:sp>
        <p:nvSpPr>
          <p:cNvPr id="93213" name="Rectangle 6"/>
          <p:cNvSpPr>
            <a:spLocks noChangeArrowheads="1"/>
          </p:cNvSpPr>
          <p:nvPr/>
        </p:nvSpPr>
        <p:spPr bwMode="auto">
          <a:xfrm>
            <a:off x="0" y="6624638"/>
            <a:ext cx="914400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a:r>
              <a:rPr lang="en-US" altLang="en-US" sz="900" dirty="0">
                <a:solidFill>
                  <a:srgbClr val="333333"/>
                </a:solidFill>
              </a:rPr>
              <a:t>©2016 California Department of Education</a:t>
            </a:r>
            <a:endParaRPr lang="en-US" altLang="en-US" sz="9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4191000" y="261666"/>
            <a:ext cx="4641314" cy="1143000"/>
          </a:xfrm>
        </p:spPr>
        <p:txBody>
          <a:bodyPr/>
          <a:lstStyle/>
          <a:p>
            <a:r>
              <a:rPr lang="en-US" altLang="en-US" dirty="0"/>
              <a:t>Home Language and Measurement</a:t>
            </a:r>
          </a:p>
        </p:txBody>
      </p:sp>
      <p:pic>
        <p:nvPicPr>
          <p:cNvPr id="91139" name="Content Placeholder 1" descr="Screen Shot 2016-11-10 at 8.05.58 AM.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04800" y="261666"/>
            <a:ext cx="3737196" cy="6087101"/>
          </a:xfrm>
        </p:spPr>
      </p:pic>
      <p:sp>
        <p:nvSpPr>
          <p:cNvPr id="3" name="Text Placeholder 2"/>
          <p:cNvSpPr>
            <a:spLocks noGrp="1"/>
          </p:cNvSpPr>
          <p:nvPr>
            <p:ph sz="half" idx="2"/>
          </p:nvPr>
        </p:nvSpPr>
        <p:spPr>
          <a:xfrm>
            <a:off x="4416157" y="1676400"/>
            <a:ext cx="4191000" cy="4419600"/>
          </a:xfrm>
        </p:spPr>
        <p:txBody>
          <a:bodyPr/>
          <a:lstStyle/>
          <a:p>
            <a:pPr marL="0" indent="0" algn="ctr">
              <a:buNone/>
            </a:pPr>
            <a:r>
              <a:rPr lang="en-US" altLang="en-US" dirty="0"/>
              <a:t>“Children who are English learners may already know a concept but need the English words or measurement-related vocabulary to describe it” </a:t>
            </a:r>
            <a:r>
              <a:rPr lang="en-US" altLang="en-US" sz="1800" dirty="0">
                <a:cs typeface="Arial" panose="020B0604020202020204" pitchFamily="34" charset="0"/>
              </a:rPr>
              <a:t>(PCF, Vol. 1, p. 277). </a:t>
            </a:r>
            <a:endParaRPr lang="en-US"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altLang="en-US" dirty="0"/>
              <a:t>Partner with Families to Learn About Strengths</a:t>
            </a:r>
          </a:p>
        </p:txBody>
      </p:sp>
      <p:sp>
        <p:nvSpPr>
          <p:cNvPr id="73730" name="Content Placeholder 2"/>
          <p:cNvSpPr>
            <a:spLocks noGrp="1"/>
          </p:cNvSpPr>
          <p:nvPr>
            <p:ph sz="half" idx="1"/>
          </p:nvPr>
        </p:nvSpPr>
        <p:spPr>
          <a:xfrm>
            <a:off x="317500" y="1676400"/>
            <a:ext cx="4635500" cy="4419600"/>
          </a:xfrm>
        </p:spPr>
        <p:txBody>
          <a:bodyPr/>
          <a:lstStyle/>
          <a:p>
            <a:pPr>
              <a:spcAft>
                <a:spcPts val="0"/>
              </a:spcAft>
              <a:defRPr/>
            </a:pPr>
            <a:r>
              <a:rPr lang="en-US" dirty="0">
                <a:solidFill>
                  <a:schemeClr val="accent1">
                    <a:lumMod val="10000"/>
                  </a:schemeClr>
                </a:solidFill>
                <a:ea typeface="MS PGothic" charset="0"/>
                <a:hlinkClick r:id="rId3"/>
              </a:rPr>
              <a:t>Engaging Families: Preschool Curriculum Framework</a:t>
            </a:r>
          </a:p>
          <a:p>
            <a:pPr>
              <a:spcAft>
                <a:spcPts val="0"/>
              </a:spcAft>
              <a:defRPr/>
            </a:pPr>
            <a:r>
              <a:rPr lang="en-US" dirty="0">
                <a:solidFill>
                  <a:schemeClr val="accent1">
                    <a:lumMod val="10000"/>
                  </a:schemeClr>
                </a:solidFill>
                <a:ea typeface="MS PGothic" charset="0"/>
                <a:hlinkClick r:id="rId4"/>
              </a:rPr>
              <a:t>All About Young Children</a:t>
            </a:r>
            <a:endParaRPr lang="en-US" dirty="0">
              <a:solidFill>
                <a:schemeClr val="accent1">
                  <a:lumMod val="10000"/>
                </a:schemeClr>
              </a:solidFill>
              <a:ea typeface="MS PGothic" charset="0"/>
            </a:endParaRPr>
          </a:p>
          <a:p>
            <a:pPr>
              <a:spcAft>
                <a:spcPts val="0"/>
              </a:spcAft>
              <a:defRPr/>
            </a:pPr>
            <a:r>
              <a:rPr lang="en-US" dirty="0">
                <a:solidFill>
                  <a:schemeClr val="accent1">
                    <a:lumMod val="10000"/>
                  </a:schemeClr>
                </a:solidFill>
                <a:ea typeface="MS PGothic" charset="0"/>
                <a:hlinkClick r:id="rId3"/>
              </a:rPr>
              <a:t>Best Practices for Planning Curriculum: Family Partnerships and Culture</a:t>
            </a:r>
            <a:endParaRPr lang="en-US" dirty="0">
              <a:solidFill>
                <a:schemeClr val="accent1">
                  <a:lumMod val="10000"/>
                </a:schemeClr>
              </a:solidFill>
              <a:ea typeface="MS PGothic" charset="0"/>
            </a:endParaRPr>
          </a:p>
          <a:p>
            <a:pPr>
              <a:spcAft>
                <a:spcPts val="0"/>
              </a:spcAft>
              <a:defRPr/>
            </a:pPr>
            <a:r>
              <a:rPr lang="en-US" dirty="0">
                <a:solidFill>
                  <a:schemeClr val="accent1">
                    <a:lumMod val="10000"/>
                  </a:schemeClr>
                </a:solidFill>
                <a:ea typeface="MS PGothic" charset="0"/>
                <a:hlinkClick r:id="rId5"/>
              </a:rPr>
              <a:t>TK Implementation Guide</a:t>
            </a:r>
            <a:endParaRPr lang="en-US" dirty="0">
              <a:solidFill>
                <a:schemeClr val="accent1">
                  <a:lumMod val="10000"/>
                </a:schemeClr>
              </a:solidFill>
              <a:ea typeface="MS PGothic" charset="0"/>
            </a:endParaRPr>
          </a:p>
        </p:txBody>
      </p:sp>
      <p:pic>
        <p:nvPicPr>
          <p:cNvPr id="95235" name="Content Placeholder 3"/>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a:stretch/>
        </p:blipFill>
        <p:spPr>
          <a:xfrm>
            <a:off x="5257800" y="2057400"/>
            <a:ext cx="3429000" cy="3234928"/>
          </a:xfrm>
          <a:ln>
            <a:solidFill>
              <a:schemeClr val="tx1"/>
            </a:solid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4"/>
          <p:cNvSpPr>
            <a:spLocks noGrp="1" noChangeArrowheads="1"/>
          </p:cNvSpPr>
          <p:nvPr>
            <p:ph type="title"/>
          </p:nvPr>
        </p:nvSpPr>
        <p:spPr>
          <a:xfrm>
            <a:off x="5772757" y="697298"/>
            <a:ext cx="3160686" cy="1143000"/>
          </a:xfrm>
        </p:spPr>
        <p:txBody>
          <a:bodyPr/>
          <a:lstStyle/>
          <a:p>
            <a:r>
              <a:rPr lang="en-US" altLang="en-US" dirty="0">
                <a:solidFill>
                  <a:srgbClr val="1F1F1B"/>
                </a:solidFill>
              </a:rPr>
              <a:t>Engaging Families</a:t>
            </a:r>
            <a:br>
              <a:rPr lang="en-US" altLang="en-US" dirty="0">
                <a:solidFill>
                  <a:srgbClr val="1F1F1B"/>
                </a:solidFill>
              </a:rPr>
            </a:br>
            <a:endParaRPr lang="en-US" altLang="en-US" dirty="0">
              <a:solidFill>
                <a:srgbClr val="1F1F1B"/>
              </a:solidFill>
            </a:endParaRPr>
          </a:p>
        </p:txBody>
      </p:sp>
      <p:pic>
        <p:nvPicPr>
          <p:cNvPr id="144389" name="Content Placeholder 2" descr="Screen Shot 2016-11-07 at 9.35.27 AM.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64651" y="533400"/>
            <a:ext cx="5308106" cy="4767534"/>
          </a:xfrm>
          <a:effectLst>
            <a:outerShdw blurRad="292100" dist="139700" dir="2700000" algn="tl" rotWithShape="0">
              <a:srgbClr val="333333">
                <a:alpha val="64999"/>
              </a:srgbClr>
            </a:outerShdw>
          </a:effectLst>
        </p:spPr>
      </p:pic>
      <p:sp>
        <p:nvSpPr>
          <p:cNvPr id="147459" name="Content Placeholder 9"/>
          <p:cNvSpPr>
            <a:spLocks noGrp="1"/>
          </p:cNvSpPr>
          <p:nvPr>
            <p:ph sz="half" idx="2"/>
          </p:nvPr>
        </p:nvSpPr>
        <p:spPr>
          <a:xfrm>
            <a:off x="5867401" y="1981199"/>
            <a:ext cx="2971398" cy="4055133"/>
          </a:xfrm>
        </p:spPr>
        <p:txBody>
          <a:bodyPr/>
          <a:lstStyle/>
          <a:p>
            <a:pPr marL="0" indent="0" algn="ctr">
              <a:buFontTx/>
              <a:buNone/>
            </a:pPr>
            <a:r>
              <a:rPr lang="en-US" altLang="en-US" dirty="0">
                <a:cs typeface="Arial" panose="020B0604020202020204" pitchFamily="34" charset="0"/>
              </a:rPr>
              <a:t>“</a:t>
            </a:r>
            <a:r>
              <a:rPr lang="en-US" altLang="ja-JP" dirty="0"/>
              <a:t>Encourage parents to involve children in everyday measurement experiences</a:t>
            </a:r>
            <a:r>
              <a:rPr lang="en-US" altLang="en-US" dirty="0">
                <a:cs typeface="Arial" panose="020B0604020202020204" pitchFamily="34" charset="0"/>
              </a:rPr>
              <a:t>”</a:t>
            </a:r>
            <a:r>
              <a:rPr lang="en-US" altLang="ja-JP" dirty="0">
                <a:cs typeface="Arial" panose="020B0604020202020204" pitchFamily="34" charset="0"/>
              </a:rPr>
              <a:t> </a:t>
            </a:r>
            <a:r>
              <a:rPr lang="en-US" altLang="en-US" sz="1800" dirty="0">
                <a:cs typeface="Arial" panose="020B0604020202020204" pitchFamily="34" charset="0"/>
              </a:rPr>
              <a:t>(PCF, Vol. 1, p. 280). </a:t>
            </a:r>
          </a:p>
          <a:p>
            <a:pPr marL="0" indent="0" algn="ctr"/>
            <a:endParaRPr lang="en-US" altLang="en-US" b="1" dirty="0">
              <a:solidFill>
                <a:srgbClr val="1F1F1B"/>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0" y="-7938"/>
            <a:ext cx="9131300" cy="1531938"/>
          </a:xfrm>
        </p:spPr>
        <p:txBody>
          <a:bodyPr/>
          <a:lstStyle/>
          <a:p>
            <a:r>
              <a:rPr lang="en-US" altLang="en-US" sz="3600" dirty="0">
                <a:solidFill>
                  <a:srgbClr val="000000"/>
                </a:solidFill>
              </a:rPr>
              <a:t>CDE Publications and Resources that Support TK Math Implementation</a:t>
            </a:r>
          </a:p>
        </p:txBody>
      </p:sp>
      <p:sp>
        <p:nvSpPr>
          <p:cNvPr id="5" name="Content Placeholder 4"/>
          <p:cNvSpPr>
            <a:spLocks noGrp="1"/>
          </p:cNvSpPr>
          <p:nvPr>
            <p:ph sz="half" idx="1"/>
          </p:nvPr>
        </p:nvSpPr>
        <p:spPr>
          <a:xfrm>
            <a:off x="6553200" y="4972050"/>
            <a:ext cx="2457450" cy="1350963"/>
          </a:xfrm>
        </p:spPr>
        <p:txBody>
          <a:bodyPr>
            <a:normAutofit/>
          </a:bodyPr>
          <a:lstStyle/>
          <a:p>
            <a:pPr marL="111125" indent="-111125">
              <a:defRPr/>
            </a:pPr>
            <a:r>
              <a:rPr lang="en-US" sz="200" dirty="0">
                <a:ea typeface="+mn-ea"/>
              </a:rPr>
              <a:t>Preschool Learning Foundations</a:t>
            </a:r>
          </a:p>
          <a:p>
            <a:pPr marL="111125" indent="-111125">
              <a:defRPr/>
            </a:pPr>
            <a:r>
              <a:rPr lang="en-US" sz="200" dirty="0">
                <a:ea typeface="+mn-ea"/>
              </a:rPr>
              <a:t>California Common Core State Standards</a:t>
            </a:r>
          </a:p>
          <a:p>
            <a:pPr marL="111125" indent="-111125">
              <a:defRPr/>
            </a:pPr>
            <a:r>
              <a:rPr lang="en-US" sz="200" dirty="0">
                <a:ea typeface="+mn-ea"/>
              </a:rPr>
              <a:t>Preschool Curriculum Framework</a:t>
            </a:r>
          </a:p>
          <a:p>
            <a:pPr marL="111125" indent="-111125">
              <a:defRPr/>
            </a:pPr>
            <a:r>
              <a:rPr lang="en-US" sz="200" dirty="0">
                <a:ea typeface="+mn-ea"/>
              </a:rPr>
              <a:t>Mathematics Framework</a:t>
            </a:r>
          </a:p>
          <a:p>
            <a:pPr marL="111125" indent="-111125">
              <a:defRPr/>
            </a:pPr>
            <a:r>
              <a:rPr lang="en-US" sz="200" dirty="0">
                <a:ea typeface="+mn-ea"/>
              </a:rPr>
              <a:t>DRDP Specific to TK and K</a:t>
            </a:r>
          </a:p>
          <a:p>
            <a:pPr marL="111125" indent="-111125">
              <a:defRPr/>
            </a:pPr>
            <a:r>
              <a:rPr lang="en-US" sz="200" dirty="0">
                <a:ea typeface="+mn-ea"/>
              </a:rPr>
              <a:t>Alignment Document</a:t>
            </a:r>
          </a:p>
          <a:p>
            <a:pPr marL="111125" indent="-111125">
              <a:defRPr/>
            </a:pPr>
            <a:r>
              <a:rPr lang="en-US" sz="200" dirty="0">
                <a:ea typeface="+mn-ea"/>
              </a:rPr>
              <a:t>Preschool English Learners Guide</a:t>
            </a:r>
          </a:p>
          <a:p>
            <a:pPr marL="111125" indent="-111125">
              <a:defRPr/>
            </a:pPr>
            <a:r>
              <a:rPr lang="en-US" sz="200" dirty="0">
                <a:ea typeface="+mn-ea"/>
              </a:rPr>
              <a:t>Transitional Kindergarten Implementation Guide</a:t>
            </a:r>
          </a:p>
          <a:p>
            <a:pPr>
              <a:defRPr/>
            </a:pPr>
            <a:endParaRPr lang="en-US" sz="200" dirty="0">
              <a:ea typeface="+mn-ea"/>
            </a:endParaRPr>
          </a:p>
        </p:txBody>
      </p:sp>
      <p:grpSp>
        <p:nvGrpSpPr>
          <p:cNvPr id="25603" name="Group 7"/>
          <p:cNvGrpSpPr>
            <a:grpSpLocks/>
          </p:cNvGrpSpPr>
          <p:nvPr/>
        </p:nvGrpSpPr>
        <p:grpSpPr bwMode="auto">
          <a:xfrm>
            <a:off x="61913" y="1081088"/>
            <a:ext cx="9020175" cy="5557837"/>
            <a:chOff x="35484" y="1081506"/>
            <a:chExt cx="9021673" cy="5557840"/>
          </a:xfrm>
        </p:grpSpPr>
        <p:sp>
          <p:nvSpPr>
            <p:cNvPr id="25612" name="Rectangle 8"/>
            <p:cNvSpPr>
              <a:spLocks noChangeArrowheads="1"/>
            </p:cNvSpPr>
            <p:nvPr/>
          </p:nvSpPr>
          <p:spPr bwMode="auto">
            <a:xfrm>
              <a:off x="35484" y="1081506"/>
              <a:ext cx="9021673" cy="5557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sp>
          <p:nvSpPr>
            <p:cNvPr id="10" name="Freeform 9"/>
            <p:cNvSpPr/>
            <p:nvPr/>
          </p:nvSpPr>
          <p:spPr>
            <a:xfrm>
              <a:off x="2457378"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chemeClr val="accent1">
                    <a:lumMod val="75000"/>
                  </a:schemeClr>
                </a:gs>
                <a:gs pos="35000">
                  <a:schemeClr val="accent1"/>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spcCol="1270"/>
            <a:lstStyle/>
            <a:p>
              <a:pPr algn="ctr" defTabSz="533400">
                <a:lnSpc>
                  <a:spcPct val="90000"/>
                </a:lnSpc>
                <a:spcAft>
                  <a:spcPct val="35000"/>
                </a:spcAft>
                <a:defRPr/>
              </a:pPr>
              <a:r>
                <a:rPr lang="en-US" sz="1200" b="1" dirty="0"/>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chemeClr val="accent1">
                    <a:lumMod val="75000"/>
                  </a:schemeClr>
                </a:gs>
                <a:gs pos="35000">
                  <a:schemeClr val="accent1"/>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spcCol="1270"/>
            <a:lstStyle/>
            <a:p>
              <a:pPr algn="ctr" defTabSz="533400">
                <a:lnSpc>
                  <a:spcPct val="90000"/>
                </a:lnSpc>
                <a:spcAft>
                  <a:spcPct val="35000"/>
                </a:spcAft>
                <a:defRPr/>
              </a:pPr>
              <a:r>
                <a:rPr lang="en-US" sz="1200" b="1" dirty="0"/>
                <a:t>Alignment Document</a:t>
              </a:r>
            </a:p>
          </p:txBody>
        </p:sp>
        <p:sp>
          <p:nvSpPr>
            <p:cNvPr id="13" name="Freeform 12"/>
            <p:cNvSpPr/>
            <p:nvPr/>
          </p:nvSpPr>
          <p:spPr>
            <a:xfrm>
              <a:off x="4836209"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chemeClr val="accent1">
                    <a:lumMod val="75000"/>
                  </a:schemeClr>
                </a:gs>
                <a:gs pos="35000">
                  <a:schemeClr val="accent1"/>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spcCol="1270"/>
            <a:lstStyle/>
            <a:p>
              <a:pPr algn="ctr" defTabSz="533400">
                <a:lnSpc>
                  <a:spcPct val="90000"/>
                </a:lnSpc>
                <a:spcAft>
                  <a:spcPct val="35000"/>
                </a:spcAft>
                <a:defRPr/>
              </a:pPr>
              <a:r>
                <a:rPr lang="en-US" sz="1200" b="1" dirty="0"/>
                <a:t>California Common Core State Standards</a:t>
              </a:r>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chemeClr val="accent1">
                    <a:lumMod val="75000"/>
                  </a:schemeClr>
                </a:gs>
                <a:gs pos="35000">
                  <a:schemeClr val="accent1"/>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spcCol="1270"/>
            <a:lstStyle/>
            <a:p>
              <a:pPr algn="ctr" defTabSz="533400">
                <a:lnSpc>
                  <a:spcPct val="90000"/>
                </a:lnSpc>
                <a:spcAft>
                  <a:spcPct val="35000"/>
                </a:spcAft>
                <a:defRPr/>
              </a:pPr>
              <a:r>
                <a:rPr lang="en-US" sz="1200" b="1" dirty="0"/>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chemeClr val="accent1">
                    <a:lumMod val="75000"/>
                  </a:schemeClr>
                </a:gs>
                <a:gs pos="35000">
                  <a:schemeClr val="accent1"/>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spcCol="1270"/>
            <a:lstStyle/>
            <a:p>
              <a:pPr algn="ctr" defTabSz="533400">
                <a:lnSpc>
                  <a:spcPct val="90000"/>
                </a:lnSpc>
                <a:spcAft>
                  <a:spcPct val="35000"/>
                </a:spcAft>
                <a:defRPr/>
              </a:pPr>
              <a:r>
                <a:rPr lang="en-US" sz="1200" b="1" dirty="0"/>
                <a:t>Math Framework</a:t>
              </a:r>
            </a:p>
          </p:txBody>
        </p:sp>
        <p:sp>
          <p:nvSpPr>
            <p:cNvPr id="17" name="Freeform 16"/>
            <p:cNvSpPr/>
            <p:nvPr/>
          </p:nvSpPr>
          <p:spPr>
            <a:xfrm>
              <a:off x="5875327"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chemeClr val="accent1">
                    <a:lumMod val="75000"/>
                  </a:schemeClr>
                </a:gs>
                <a:gs pos="35000">
                  <a:schemeClr val="accent1"/>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spcCol="1270"/>
            <a:lstStyle/>
            <a:p>
              <a:pPr algn="ctr" defTabSz="533400">
                <a:lnSpc>
                  <a:spcPct val="90000"/>
                </a:lnSpc>
                <a:spcAft>
                  <a:spcPct val="35000"/>
                </a:spcAft>
                <a:defRPr/>
              </a:pPr>
              <a:r>
                <a:rPr lang="en-US" sz="1200" b="1" dirty="0"/>
                <a:t>TK Implementation Guide</a:t>
              </a:r>
            </a:p>
          </p:txBody>
        </p:sp>
        <p:sp>
          <p:nvSpPr>
            <p:cNvPr id="18" name="Freeform 17"/>
            <p:cNvSpPr/>
            <p:nvPr/>
          </p:nvSpPr>
          <p:spPr>
            <a:xfrm>
              <a:off x="5923932" y="3073396"/>
              <a:ext cx="2088941" cy="1248805"/>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chemeClr val="accent1">
                    <a:lumMod val="75000"/>
                  </a:schemeClr>
                </a:gs>
                <a:gs pos="35000">
                  <a:schemeClr val="accent1"/>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spcCol="1270"/>
            <a:lstStyle/>
            <a:p>
              <a:pPr algn="ctr" defTabSz="533400">
                <a:lnSpc>
                  <a:spcPct val="90000"/>
                </a:lnSpc>
                <a:spcAft>
                  <a:spcPct val="35000"/>
                </a:spcAft>
                <a:defRPr/>
              </a:pPr>
              <a:r>
                <a:rPr lang="en-US" sz="1200" b="1" dirty="0"/>
                <a:t>DRDP-K</a:t>
              </a:r>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chemeClr val="accent1">
                    <a:lumMod val="75000"/>
                  </a:schemeClr>
                </a:gs>
                <a:gs pos="35000">
                  <a:schemeClr val="accent1"/>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spcCol="1270"/>
            <a:lstStyle/>
            <a:p>
              <a:pPr algn="ctr" defTabSz="533400">
                <a:lnSpc>
                  <a:spcPct val="90000"/>
                </a:lnSpc>
                <a:spcAft>
                  <a:spcPct val="35000"/>
                </a:spcAft>
                <a:defRPr/>
              </a:pPr>
              <a:r>
                <a:rPr lang="en-US" sz="1200" b="1" dirty="0"/>
                <a:t>Preschool English Learners</a:t>
              </a:r>
            </a:p>
          </p:txBody>
        </p:sp>
      </p:grpSp>
      <p:pic>
        <p:nvPicPr>
          <p:cNvPr id="25604" name="Picture 7"/>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908550"/>
            <a:ext cx="703263" cy="9810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560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470275"/>
            <a:ext cx="722313" cy="9223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560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1825" y="2063750"/>
            <a:ext cx="711200" cy="9223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5607" name="Picture 10"/>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838325" y="4972050"/>
            <a:ext cx="703263" cy="9826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5608"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84877" y="3578797"/>
            <a:ext cx="1051804" cy="813816"/>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5609"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80038" y="2041525"/>
            <a:ext cx="1052512" cy="8143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5610"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225925" y="5010150"/>
            <a:ext cx="708025" cy="9239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68775" y="3355975"/>
            <a:ext cx="806450" cy="1041400"/>
          </a:xfrm>
          <a:prstGeom prst="rect">
            <a:avLst/>
          </a:prstGeom>
          <a:ln>
            <a:solidFill>
              <a:schemeClr val="tx1">
                <a:lumMod val="75000"/>
                <a:lumOff val="25000"/>
              </a:schemeClr>
            </a:solid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4"/>
          <p:cNvSpPr>
            <a:spLocks noGrp="1" noChangeArrowheads="1"/>
          </p:cNvSpPr>
          <p:nvPr>
            <p:ph type="title"/>
          </p:nvPr>
        </p:nvSpPr>
        <p:spPr/>
        <p:txBody>
          <a:bodyPr/>
          <a:lstStyle/>
          <a:p>
            <a:br>
              <a:rPr lang="en-US" altLang="en-US" sz="3600" dirty="0">
                <a:solidFill>
                  <a:srgbClr val="1F1F1B"/>
                </a:solidFill>
              </a:rPr>
            </a:br>
            <a:r>
              <a:rPr lang="en-US" altLang="en-US" sz="3600" dirty="0">
                <a:solidFill>
                  <a:srgbClr val="1F1F1B"/>
                </a:solidFill>
              </a:rPr>
              <a:t>Capitalize Families’ Expertise To Support Measurement In The Classroom</a:t>
            </a:r>
          </a:p>
        </p:txBody>
      </p:sp>
      <p:pic>
        <p:nvPicPr>
          <p:cNvPr id="99332" name="Content Placeholder 2" descr="Screen Shot 2016-10-19 at 9.21.12 AM.p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85800" y="2057400"/>
            <a:ext cx="3420637" cy="4038600"/>
          </a:xfrm>
        </p:spPr>
      </p:pic>
      <p:sp>
        <p:nvSpPr>
          <p:cNvPr id="99330" name="Content Placeholder 9"/>
          <p:cNvSpPr>
            <a:spLocks noGrp="1"/>
          </p:cNvSpPr>
          <p:nvPr>
            <p:ph sz="half" idx="2"/>
          </p:nvPr>
        </p:nvSpPr>
        <p:spPr>
          <a:xfrm>
            <a:off x="4599026" y="2057400"/>
            <a:ext cx="4233288" cy="4038600"/>
          </a:xfrm>
        </p:spPr>
        <p:txBody>
          <a:bodyPr/>
          <a:lstStyle/>
          <a:p>
            <a:pPr marL="0" indent="0">
              <a:buFontTx/>
              <a:buNone/>
            </a:pPr>
            <a:r>
              <a:rPr lang="en-US" altLang="en-US" dirty="0">
                <a:solidFill>
                  <a:srgbClr val="1F1F1B"/>
                </a:solidFill>
              </a:rPr>
              <a:t>Families can share their measurement talents by:</a:t>
            </a:r>
          </a:p>
          <a:p>
            <a:pPr lvl="1"/>
            <a:r>
              <a:rPr lang="en-US" altLang="en-US" sz="2800" dirty="0">
                <a:solidFill>
                  <a:srgbClr val="1F1F1B"/>
                </a:solidFill>
              </a:rPr>
              <a:t>Gardening</a:t>
            </a:r>
          </a:p>
          <a:p>
            <a:pPr lvl="1"/>
            <a:r>
              <a:rPr lang="en-US" altLang="en-US" sz="2800" dirty="0">
                <a:solidFill>
                  <a:srgbClr val="1F1F1B"/>
                </a:solidFill>
              </a:rPr>
              <a:t>Cooking</a:t>
            </a:r>
          </a:p>
          <a:p>
            <a:pPr lvl="1"/>
            <a:r>
              <a:rPr lang="en-US" altLang="en-US" sz="2800" dirty="0">
                <a:solidFill>
                  <a:srgbClr val="1F1F1B"/>
                </a:solidFill>
              </a:rPr>
              <a:t>Building</a:t>
            </a:r>
          </a:p>
          <a:p>
            <a:pPr lvl="1"/>
            <a:r>
              <a:rPr lang="en-US" altLang="en-US" sz="2800" dirty="0">
                <a:solidFill>
                  <a:srgbClr val="1F1F1B"/>
                </a:solidFill>
              </a:rPr>
              <a:t>Sewing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DRDP-K (2015)</a:t>
            </a:r>
          </a:p>
        </p:txBody>
      </p:sp>
      <p:sp>
        <p:nvSpPr>
          <p:cNvPr id="101377" name="Content Placeholder 1"/>
          <p:cNvSpPr>
            <a:spLocks noGrp="1"/>
          </p:cNvSpPr>
          <p:nvPr>
            <p:ph idx="1"/>
          </p:nvPr>
        </p:nvSpPr>
        <p:spPr>
          <a:xfrm>
            <a:off x="250450" y="1404666"/>
            <a:ext cx="8517110" cy="4539380"/>
          </a:xfrm>
        </p:spPr>
        <p:txBody>
          <a:bodyPr/>
          <a:lstStyle/>
          <a:p>
            <a:pPr marL="341313" indent="-341313">
              <a:spcAft>
                <a:spcPts val="600"/>
              </a:spcAft>
            </a:pPr>
            <a:r>
              <a:rPr lang="en-US" altLang="en-US" sz="2600" dirty="0"/>
              <a:t>An observation-based assessment tool, </a:t>
            </a:r>
            <a:r>
              <a:rPr lang="en-US" altLang="en-US" sz="2600" b="1" i="1" dirty="0"/>
              <a:t>not</a:t>
            </a:r>
            <a:r>
              <a:rPr lang="en-US" altLang="en-US" sz="2600" i="1" dirty="0"/>
              <a:t> </a:t>
            </a:r>
            <a:r>
              <a:rPr lang="en-US" altLang="en-US" sz="2600" dirty="0"/>
              <a:t>a test</a:t>
            </a:r>
          </a:p>
          <a:p>
            <a:pPr marL="341313" indent="-341313">
              <a:spcAft>
                <a:spcPts val="600"/>
              </a:spcAft>
            </a:pPr>
            <a:r>
              <a:rPr lang="en-US" altLang="en-US" sz="2600" dirty="0"/>
              <a:t>Individual child assessment</a:t>
            </a:r>
          </a:p>
          <a:p>
            <a:pPr marL="341313" indent="-341313">
              <a:spcAft>
                <a:spcPts val="600"/>
              </a:spcAft>
            </a:pPr>
            <a:r>
              <a:rPr lang="en-US" altLang="en-US" sz="2600" dirty="0"/>
              <a:t>Completed by each child'</a:t>
            </a:r>
            <a:r>
              <a:rPr lang="en-US" altLang="ja-JP" sz="2600" dirty="0"/>
              <a:t>s teacher </a:t>
            </a:r>
          </a:p>
          <a:p>
            <a:pPr marL="341313" indent="-341313">
              <a:spcAft>
                <a:spcPts val="600"/>
              </a:spcAft>
            </a:pPr>
            <a:r>
              <a:rPr lang="en-US" altLang="en-US" sz="2600" dirty="0"/>
              <a:t>Based on developmental research and theory</a:t>
            </a:r>
          </a:p>
          <a:p>
            <a:pPr marL="341313" indent="-341313">
              <a:spcAft>
                <a:spcPts val="600"/>
              </a:spcAft>
            </a:pPr>
            <a:r>
              <a:rPr lang="en-US" altLang="en-US" sz="2600" dirty="0"/>
              <a:t>Includes developmental sequences of behaviors along a continuum</a:t>
            </a:r>
          </a:p>
          <a:p>
            <a:pPr marL="341313" indent="-341313">
              <a:spcAft>
                <a:spcPts val="600"/>
              </a:spcAft>
            </a:pPr>
            <a:r>
              <a:rPr lang="en-US" altLang="en-US" sz="2600" dirty="0"/>
              <a:t>Spans the developmental continuum of children in a two-year kindergarten program (TK)</a:t>
            </a:r>
          </a:p>
          <a:p>
            <a:pPr marL="341313" indent="-341313">
              <a:lnSpc>
                <a:spcPct val="80000"/>
              </a:lnSpc>
              <a:buFontTx/>
              <a:buNone/>
            </a:pPr>
            <a:endParaRPr lang="en-US" altLang="en-US" sz="2600" dirty="0"/>
          </a:p>
        </p:txBody>
      </p:sp>
      <p:sp>
        <p:nvSpPr>
          <p:cNvPr id="101378" name="Slide Number Placeholder 1"/>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r>
              <a:rPr lang="en-US" altLang="en-US" dirty="0"/>
              <a:t>                 </a:t>
            </a:r>
          </a:p>
        </p:txBody>
      </p:sp>
      <p:pic>
        <p:nvPicPr>
          <p:cNvPr id="10137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1098" y="5105846"/>
            <a:ext cx="2163382" cy="16764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0"/>
          <p:cNvSpPr>
            <a:spLocks noGrp="1"/>
          </p:cNvSpPr>
          <p:nvPr>
            <p:ph type="title"/>
          </p:nvPr>
        </p:nvSpPr>
        <p:spPr/>
        <p:txBody>
          <a:bodyPr/>
          <a:lstStyle/>
          <a:p>
            <a:pPr eaLnBrk="1" hangingPunct="1"/>
            <a:r>
              <a:rPr lang="en-US" altLang="en-US" dirty="0">
                <a:solidFill>
                  <a:srgbClr val="1F1F1B"/>
                </a:solidFill>
                <a:cs typeface="Arial" panose="020B0604020202020204" pitchFamily="34" charset="0"/>
              </a:rPr>
              <a:t>The DRDP-K (2015)</a:t>
            </a:r>
          </a:p>
        </p:txBody>
      </p:sp>
      <p:pic>
        <p:nvPicPr>
          <p:cNvPr id="103426" name="Picture 7" descr="Screen Shot 2016-10-19 at 12.29.5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71600"/>
            <a:ext cx="6629400" cy="516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n-US" dirty="0">
                <a:ea typeface="+mj-ea"/>
              </a:rPr>
              <a:t>Minute to Win It </a:t>
            </a:r>
            <a:br>
              <a:rPr lang="en-US" dirty="0">
                <a:ea typeface="+mj-ea"/>
              </a:rPr>
            </a:br>
            <a:r>
              <a:rPr lang="en-US" dirty="0">
                <a:ea typeface="+mj-ea"/>
              </a:rPr>
              <a:t>Informal Measurement Style</a:t>
            </a:r>
          </a:p>
        </p:txBody>
      </p:sp>
      <p:sp>
        <p:nvSpPr>
          <p:cNvPr id="119810" name="Content Placeholder 2"/>
          <p:cNvSpPr>
            <a:spLocks noGrp="1"/>
          </p:cNvSpPr>
          <p:nvPr>
            <p:ph idx="1"/>
          </p:nvPr>
        </p:nvSpPr>
        <p:spPr>
          <a:xfrm>
            <a:off x="322090" y="1828799"/>
            <a:ext cx="8517110" cy="4134395"/>
          </a:xfrm>
        </p:spPr>
        <p:style>
          <a:lnRef idx="2">
            <a:schemeClr val="dk1"/>
          </a:lnRef>
          <a:fillRef idx="1">
            <a:schemeClr val="lt1"/>
          </a:fillRef>
          <a:effectRef idx="0">
            <a:schemeClr val="dk1"/>
          </a:effectRef>
          <a:fontRef idx="minor">
            <a:schemeClr val="dk1"/>
          </a:fontRef>
        </p:style>
        <p:txBody>
          <a:bodyPr/>
          <a:lstStyle/>
          <a:p>
            <a:pPr marL="514350" indent="-514350" eaLnBrk="1" hangingPunct="1">
              <a:spcAft>
                <a:spcPts val="1200"/>
              </a:spcAft>
              <a:buFont typeface="+mj-lt"/>
              <a:buAutoNum type="arabicPeriod"/>
              <a:defRPr/>
            </a:pPr>
            <a:r>
              <a:rPr lang="en-US" dirty="0"/>
              <a:t>Find the table tent on your table.</a:t>
            </a:r>
          </a:p>
          <a:p>
            <a:pPr marL="514350" indent="-514350" eaLnBrk="1" hangingPunct="1">
              <a:spcAft>
                <a:spcPts val="1200"/>
              </a:spcAft>
              <a:buFont typeface="+mj-lt"/>
              <a:buAutoNum type="arabicPeriod"/>
              <a:defRPr/>
            </a:pPr>
            <a:r>
              <a:rPr lang="en-US" dirty="0"/>
              <a:t>Your group has one minute to measure the table tent with as many different forms of measurement as possible.</a:t>
            </a:r>
          </a:p>
          <a:p>
            <a:pPr marL="514350" indent="-514350" eaLnBrk="1" hangingPunct="1">
              <a:spcAft>
                <a:spcPts val="1200"/>
              </a:spcAft>
              <a:buFont typeface="+mj-lt"/>
              <a:buAutoNum type="arabicPeriod"/>
              <a:defRPr/>
            </a:pPr>
            <a:r>
              <a:rPr lang="en-US" dirty="0"/>
              <a:t>Be creative.</a:t>
            </a:r>
          </a:p>
          <a:p>
            <a:pPr marL="514350" indent="-514350" eaLnBrk="1" hangingPunct="1">
              <a:spcAft>
                <a:spcPts val="1200"/>
              </a:spcAft>
              <a:buFont typeface="+mj-lt"/>
              <a:buAutoNum type="arabicPeriod"/>
              <a:defRPr/>
            </a:pPr>
            <a:r>
              <a:rPr lang="en-US" dirty="0"/>
              <a:t>Ready? Go!</a:t>
            </a:r>
          </a:p>
          <a:p>
            <a:pPr eaLnBrk="1" hangingPunct="1">
              <a:defRPr/>
            </a:pP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pPr eaLnBrk="1" hangingPunct="1"/>
            <a:r>
              <a:rPr lang="en-US" altLang="en-US" dirty="0">
                <a:solidFill>
                  <a:srgbClr val="1F1F1B"/>
                </a:solidFill>
                <a:cs typeface="Arial" panose="020B0604020202020204" pitchFamily="34" charset="0"/>
              </a:rPr>
              <a:t>Standard/Non-Standard</a:t>
            </a:r>
            <a:br>
              <a:rPr lang="en-US" altLang="en-US" dirty="0">
                <a:solidFill>
                  <a:srgbClr val="1F1F1B"/>
                </a:solidFill>
                <a:cs typeface="Arial" panose="020B0604020202020204" pitchFamily="34" charset="0"/>
              </a:rPr>
            </a:br>
            <a:r>
              <a:rPr lang="en-US" altLang="en-US" dirty="0">
                <a:solidFill>
                  <a:srgbClr val="1F1F1B"/>
                </a:solidFill>
                <a:cs typeface="Arial" panose="020B0604020202020204" pitchFamily="34" charset="0"/>
              </a:rPr>
              <a:t>Measurement</a:t>
            </a:r>
          </a:p>
        </p:txBody>
      </p:sp>
      <p:pic>
        <p:nvPicPr>
          <p:cNvPr id="107522" name="Picture 4" descr="busruler"/>
          <p:cNvPicPr>
            <a:picLocks noGrp="1" noChangeAspect="1" noChangeArrowheads="1" noCrop="1"/>
          </p:cNvPicPr>
          <p:nvPr>
            <p:ph sz="half" idx="1"/>
          </p:nvPr>
        </p:nvPicPr>
        <p:blipFill>
          <a:blip r:embed="rId3">
            <a:extLst>
              <a:ext uri="{28A0092B-C50C-407E-A947-70E740481C1C}">
                <a14:useLocalDpi xmlns:a14="http://schemas.microsoft.com/office/drawing/2010/main" val="0"/>
              </a:ext>
            </a:extLst>
          </a:blip>
          <a:stretch>
            <a:fillRect/>
          </a:stretch>
        </p:blipFill>
        <p:spPr>
          <a:xfrm>
            <a:off x="1905000" y="1600200"/>
            <a:ext cx="879475" cy="4678807"/>
          </a:xfrm>
          <a:noFill/>
        </p:spPr>
      </p:pic>
      <p:pic>
        <p:nvPicPr>
          <p:cNvPr id="107523" name="Picture 5" descr="MCj04039870000[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4800600" y="2285999"/>
            <a:ext cx="2780880" cy="2787455"/>
          </a:xfr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4"/>
          <p:cNvSpPr>
            <a:spLocks noGrp="1"/>
          </p:cNvSpPr>
          <p:nvPr>
            <p:ph type="title"/>
          </p:nvPr>
        </p:nvSpPr>
        <p:spPr/>
        <p:txBody>
          <a:bodyPr/>
          <a:lstStyle/>
          <a:p>
            <a:pPr eaLnBrk="1" hangingPunct="1"/>
            <a:r>
              <a:rPr lang="en-US" altLang="en-US" dirty="0"/>
              <a:t>Interaction and Strategies</a:t>
            </a:r>
          </a:p>
        </p:txBody>
      </p:sp>
      <p:sp>
        <p:nvSpPr>
          <p:cNvPr id="5" name="Text Placeholder 4"/>
          <p:cNvSpPr>
            <a:spLocks noGrp="1"/>
          </p:cNvSpPr>
          <p:nvPr>
            <p:ph type="body" sz="half" idx="1"/>
          </p:nvPr>
        </p:nvSpPr>
        <p:spPr>
          <a:xfrm>
            <a:off x="457200" y="1600201"/>
            <a:ext cx="4038600" cy="2438400"/>
          </a:xfrm>
        </p:spPr>
        <p:style>
          <a:lnRef idx="2">
            <a:schemeClr val="dk1"/>
          </a:lnRef>
          <a:fillRef idx="1">
            <a:schemeClr val="lt1"/>
          </a:fillRef>
          <a:effectRef idx="0">
            <a:schemeClr val="dk1"/>
          </a:effectRef>
          <a:fontRef idx="minor">
            <a:schemeClr val="dk1"/>
          </a:fontRef>
        </p:style>
        <p:txBody>
          <a:bodyPr/>
          <a:lstStyle/>
          <a:p>
            <a:pPr marL="0" indent="0" algn="ctr">
              <a:buFontTx/>
              <a:buNone/>
            </a:pPr>
            <a:r>
              <a:rPr lang="en-US" altLang="en-US" sz="2800" b="1" dirty="0">
                <a:solidFill>
                  <a:srgbClr val="000000"/>
                </a:solidFill>
              </a:rPr>
              <a:t>“Encourage preschool children to record and document what they have measured.”</a:t>
            </a:r>
            <a:endParaRPr lang="en-US" altLang="en-US" sz="2400" dirty="0">
              <a:solidFill>
                <a:srgbClr val="000000"/>
              </a:solidFill>
            </a:endParaRPr>
          </a:p>
        </p:txBody>
      </p:sp>
      <p:sp>
        <p:nvSpPr>
          <p:cNvPr id="123906" name="Rectangle 3"/>
          <p:cNvSpPr>
            <a:spLocks noGrp="1" noChangeArrowheads="1"/>
          </p:cNvSpPr>
          <p:nvPr>
            <p:ph sz="quarter" idx="2"/>
          </p:nvPr>
        </p:nvSpPr>
        <p:spPr>
          <a:xfrm>
            <a:off x="4648200" y="1600200"/>
            <a:ext cx="4038600" cy="2438402"/>
          </a:xfrm>
        </p:spPr>
        <p:style>
          <a:lnRef idx="2">
            <a:schemeClr val="dk1"/>
          </a:lnRef>
          <a:fillRef idx="1">
            <a:schemeClr val="lt1"/>
          </a:fillRef>
          <a:effectRef idx="0">
            <a:schemeClr val="dk1"/>
          </a:effectRef>
          <a:fontRef idx="minor">
            <a:schemeClr val="dk1"/>
          </a:fontRef>
        </p:style>
        <p:txBody>
          <a:bodyPr/>
          <a:lstStyle/>
          <a:p>
            <a:pPr marL="0" indent="0" algn="ctr">
              <a:buFontTx/>
              <a:buNone/>
            </a:pPr>
            <a:r>
              <a:rPr lang="en-US" altLang="en-US" sz="2800" b="1" dirty="0">
                <a:solidFill>
                  <a:srgbClr val="000000"/>
                </a:solidFill>
              </a:rPr>
              <a:t>“Provide small-group activities using standard and nonstandard measurement.”</a:t>
            </a:r>
            <a:endParaRPr lang="en-US" altLang="en-US" sz="2400" b="1" dirty="0">
              <a:solidFill>
                <a:srgbClr val="000000"/>
              </a:solidFill>
            </a:endParaRPr>
          </a:p>
          <a:p>
            <a:pPr marL="0" indent="0"/>
            <a:endParaRPr lang="en-US" altLang="en-US" sz="2400" b="1" dirty="0">
              <a:solidFill>
                <a:srgbClr val="000000"/>
              </a:solidFill>
            </a:endParaRPr>
          </a:p>
          <a:p>
            <a:pPr marL="0" indent="0"/>
            <a:endParaRPr lang="en-US" altLang="en-US" sz="2400" dirty="0">
              <a:solidFill>
                <a:srgbClr val="000000"/>
              </a:solidFill>
            </a:endParaRPr>
          </a:p>
          <a:p>
            <a:pPr marL="0" indent="0" eaLnBrk="1" hangingPunct="1">
              <a:buFontTx/>
              <a:buNone/>
            </a:pPr>
            <a:endParaRPr lang="en-US" altLang="en-US" sz="2400" dirty="0">
              <a:solidFill>
                <a:srgbClr val="000000"/>
              </a:solidFill>
            </a:endParaRPr>
          </a:p>
          <a:p>
            <a:pPr marL="0" indent="0" eaLnBrk="1" hangingPunct="1"/>
            <a:endParaRPr lang="en-US" altLang="en-US" sz="2400" dirty="0">
              <a:solidFill>
                <a:srgbClr val="000000"/>
              </a:solidFill>
            </a:endParaRPr>
          </a:p>
        </p:txBody>
      </p:sp>
      <p:sp>
        <p:nvSpPr>
          <p:cNvPr id="3" name="Content Placeholder 2"/>
          <p:cNvSpPr>
            <a:spLocks noGrp="1"/>
          </p:cNvSpPr>
          <p:nvPr>
            <p:ph sz="quarter" idx="3"/>
          </p:nvPr>
        </p:nvSpPr>
        <p:spPr>
          <a:xfrm>
            <a:off x="1028700" y="4343400"/>
            <a:ext cx="7086600" cy="1069293"/>
          </a:xfrm>
        </p:spPr>
        <p:style>
          <a:lnRef idx="2">
            <a:schemeClr val="dk1"/>
          </a:lnRef>
          <a:fillRef idx="1">
            <a:schemeClr val="lt1"/>
          </a:fillRef>
          <a:effectRef idx="0">
            <a:schemeClr val="dk1"/>
          </a:effectRef>
          <a:fontRef idx="minor">
            <a:schemeClr val="dk1"/>
          </a:fontRef>
        </p:style>
        <p:txBody>
          <a:bodyPr/>
          <a:lstStyle/>
          <a:p>
            <a:pPr marL="0" indent="0" algn="ctr">
              <a:buFontTx/>
              <a:buNone/>
            </a:pPr>
            <a:r>
              <a:rPr lang="en-US" altLang="en-US" sz="2800" b="1" dirty="0">
                <a:solidFill>
                  <a:srgbClr val="000000"/>
                </a:solidFill>
              </a:rPr>
              <a:t>“Use literature to illustrate measurement concepts.”</a:t>
            </a:r>
            <a:r>
              <a:rPr lang="en-US" altLang="en-US" sz="2400" dirty="0">
                <a:solidFill>
                  <a:srgbClr val="000000"/>
                </a:solidFill>
                <a:cs typeface="Arial" panose="020B0604020202020204" pitchFamily="34" charset="0"/>
              </a:rPr>
              <a:t> </a:t>
            </a:r>
            <a:endParaRPr lang="en-US" altLang="en-US" sz="1800" dirty="0">
              <a:solidFill>
                <a:srgbClr val="000000"/>
              </a:solidFill>
              <a:cs typeface="Arial" panose="020B0604020202020204" pitchFamily="34" charset="0"/>
            </a:endParaRPr>
          </a:p>
          <a:p>
            <a:pPr marL="0" indent="0">
              <a:buFontTx/>
              <a:buNone/>
            </a:pPr>
            <a:endParaRPr lang="en-US" altLang="en-US" sz="2400" dirty="0">
              <a:solidFill>
                <a:srgbClr val="000000"/>
              </a:solidFill>
            </a:endParaRPr>
          </a:p>
          <a:p>
            <a:pPr marL="0" indent="0" algn="r">
              <a:buNone/>
            </a:pPr>
            <a:endParaRPr lang="en-US" altLang="en-US" sz="1800" dirty="0">
              <a:solidFill>
                <a:srgbClr val="000000"/>
              </a:solidFill>
            </a:endParaRPr>
          </a:p>
          <a:p>
            <a:pPr marL="0" indent="0" algn="ctr">
              <a:buNone/>
            </a:pPr>
            <a:r>
              <a:rPr lang="en-US" altLang="en-US" sz="1800" dirty="0">
                <a:solidFill>
                  <a:srgbClr val="000000"/>
                </a:solidFill>
              </a:rPr>
              <a:t>    PCF, Volume 1, pages 277 and 278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lstStyle/>
          <a:p>
            <a:pPr eaLnBrk="1" hangingPunct="1"/>
            <a:r>
              <a:rPr lang="en-US" altLang="en-US" dirty="0">
                <a:solidFill>
                  <a:srgbClr val="1F1F1B"/>
                </a:solidFill>
                <a:cs typeface="Arial" panose="020B0604020202020204" pitchFamily="34" charset="0"/>
              </a:rPr>
              <a:t>Non-Standard Measurement Walk</a:t>
            </a:r>
          </a:p>
        </p:txBody>
      </p:sp>
      <p:sp>
        <p:nvSpPr>
          <p:cNvPr id="111618" name="Content Placeholder 2"/>
          <p:cNvSpPr>
            <a:spLocks noGrp="1"/>
          </p:cNvSpPr>
          <p:nvPr>
            <p:ph sz="half" idx="1"/>
          </p:nvPr>
        </p:nvSpPr>
        <p:spPr>
          <a:xfrm>
            <a:off x="317500" y="1676400"/>
            <a:ext cx="4864100" cy="4419600"/>
          </a:xfrm>
        </p:spPr>
        <p:txBody>
          <a:bodyPr/>
          <a:lstStyle/>
          <a:p>
            <a:pPr eaLnBrk="1" hangingPunct="1"/>
            <a:r>
              <a:rPr lang="en-US" altLang="en-US" dirty="0">
                <a:solidFill>
                  <a:srgbClr val="1F1F1B"/>
                </a:solidFill>
                <a:cs typeface="Arial" panose="020B0604020202020204" pitchFamily="34" charset="0"/>
              </a:rPr>
              <a:t>Walk around and measure four or five objects using </a:t>
            </a:r>
            <a:r>
              <a:rPr lang="en-US" altLang="en-US" b="1" dirty="0">
                <a:solidFill>
                  <a:srgbClr val="1F1F1B"/>
                </a:solidFill>
                <a:cs typeface="Arial" panose="020B0604020202020204" pitchFamily="34" charset="0"/>
              </a:rPr>
              <a:t>different</a:t>
            </a:r>
            <a:r>
              <a:rPr lang="en-US" altLang="en-US" dirty="0">
                <a:solidFill>
                  <a:srgbClr val="1F1F1B"/>
                </a:solidFill>
                <a:cs typeface="Arial" panose="020B0604020202020204" pitchFamily="34" charset="0"/>
              </a:rPr>
              <a:t> non-standard measurement </a:t>
            </a:r>
            <a:r>
              <a:rPr lang="en-US" altLang="en-US" dirty="0">
                <a:cs typeface="Arial" panose="020B0604020202020204" pitchFamily="34" charset="0"/>
              </a:rPr>
              <a:t>tools.</a:t>
            </a:r>
          </a:p>
          <a:p>
            <a:pPr eaLnBrk="1" hangingPunct="1"/>
            <a:r>
              <a:rPr lang="en-US" altLang="en-US" dirty="0">
                <a:solidFill>
                  <a:srgbClr val="1F1F1B"/>
                </a:solidFill>
                <a:cs typeface="Arial" panose="020B0604020202020204" pitchFamily="34" charset="0"/>
              </a:rPr>
              <a:t>Use journals: </a:t>
            </a:r>
          </a:p>
          <a:p>
            <a:pPr lvl="1" eaLnBrk="1" hangingPunct="1"/>
            <a:r>
              <a:rPr lang="en-US" altLang="en-US" sz="2800" dirty="0">
                <a:solidFill>
                  <a:srgbClr val="1F1F1B"/>
                </a:solidFill>
                <a:cs typeface="Arial" panose="020B0604020202020204" pitchFamily="34" charset="0"/>
              </a:rPr>
              <a:t>What did you measure?</a:t>
            </a:r>
          </a:p>
          <a:p>
            <a:pPr lvl="1" eaLnBrk="1" hangingPunct="1"/>
            <a:r>
              <a:rPr lang="en-US" altLang="en-US" sz="2800" dirty="0">
                <a:solidFill>
                  <a:srgbClr val="1F1F1B"/>
                </a:solidFill>
                <a:cs typeface="Arial" panose="020B0604020202020204" pitchFamily="34" charset="0"/>
              </a:rPr>
              <a:t>How did you measure?</a:t>
            </a:r>
          </a:p>
          <a:p>
            <a:pPr lvl="1" eaLnBrk="1" hangingPunct="1"/>
            <a:r>
              <a:rPr lang="en-US" altLang="en-US" sz="2800" dirty="0">
                <a:solidFill>
                  <a:srgbClr val="1F1F1B"/>
                </a:solidFill>
                <a:cs typeface="Arial" panose="020B0604020202020204" pitchFamily="34" charset="0"/>
              </a:rPr>
              <a:t>How long was it?</a:t>
            </a:r>
          </a:p>
        </p:txBody>
      </p:sp>
      <p:pic>
        <p:nvPicPr>
          <p:cNvPr id="111619" name="Content Placeholder 4" descr="Measurement Journal.tiff"/>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77445" y="1676400"/>
            <a:ext cx="3233155" cy="4419600"/>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lstStyle/>
          <a:p>
            <a:pPr eaLnBrk="1" hangingPunct="1"/>
            <a:r>
              <a:rPr lang="en-US" altLang="en-US" dirty="0">
                <a:solidFill>
                  <a:srgbClr val="1F1F1B"/>
                </a:solidFill>
                <a:cs typeface="Arial" panose="020B0604020202020204" pitchFamily="34" charset="0"/>
              </a:rPr>
              <a:t>Standard Measurement Walk</a:t>
            </a:r>
          </a:p>
        </p:txBody>
      </p:sp>
      <p:sp>
        <p:nvSpPr>
          <p:cNvPr id="113666" name="Content Placeholder 2"/>
          <p:cNvSpPr>
            <a:spLocks noGrp="1"/>
          </p:cNvSpPr>
          <p:nvPr>
            <p:ph sz="half" idx="1"/>
          </p:nvPr>
        </p:nvSpPr>
        <p:spPr/>
        <p:txBody>
          <a:bodyPr/>
          <a:lstStyle/>
          <a:p>
            <a:pPr eaLnBrk="1" hangingPunct="1"/>
            <a:r>
              <a:rPr lang="en-US" altLang="en-US" dirty="0">
                <a:solidFill>
                  <a:srgbClr val="1F1F1B"/>
                </a:solidFill>
                <a:cs typeface="Arial" panose="020B0604020202020204" pitchFamily="34" charset="0"/>
              </a:rPr>
              <a:t>Use the inch worm ruler and measure four or five objects.</a:t>
            </a:r>
          </a:p>
          <a:p>
            <a:pPr eaLnBrk="1" hangingPunct="1"/>
            <a:r>
              <a:rPr lang="en-US" altLang="en-US" dirty="0">
                <a:solidFill>
                  <a:srgbClr val="1F1F1B"/>
                </a:solidFill>
                <a:cs typeface="Arial" panose="020B0604020202020204" pitchFamily="34" charset="0"/>
              </a:rPr>
              <a:t>Indicate in your journal what you measured, how you measured, and how long it was.</a:t>
            </a:r>
          </a:p>
        </p:txBody>
      </p:sp>
      <p:pic>
        <p:nvPicPr>
          <p:cNvPr id="113667" name="Content Placeholder 4" descr="Inch worm ruler.tiff"/>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p:pic>
      <p:sp>
        <p:nvSpPr>
          <p:cNvPr id="113668" name="Slide Number Placeholder 3"/>
          <p:cNvSpPr>
            <a:spLocks noGrp="1"/>
          </p:cNvSpPr>
          <p:nvPr>
            <p:ph type="sldNum" sz="quarter" idx="4294967295"/>
          </p:nvPr>
        </p:nvSpPr>
        <p:spPr bwMode="auto">
          <a:xfrm>
            <a:off x="8686800" y="0"/>
            <a:ext cx="457200" cy="4762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fld id="{E9D9DF9A-E751-47FB-BED0-6BB696C74DC1}" type="slidenum">
              <a:rPr lang="en-US" altLang="en-US" sz="1200">
                <a:cs typeface="Arial" panose="020B0604020202020204" pitchFamily="34" charset="0"/>
              </a:rPr>
              <a:pPr eaLnBrk="1" hangingPunct="1"/>
              <a:t>47</a:t>
            </a:fld>
            <a:endParaRPr lang="en-US" altLang="en-US" sz="1200" dirty="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Oval 2"/>
          <p:cNvSpPr>
            <a:spLocks noChangeArrowheads="1"/>
          </p:cNvSpPr>
          <p:nvPr/>
        </p:nvSpPr>
        <p:spPr bwMode="auto">
          <a:xfrm>
            <a:off x="304800" y="1219200"/>
            <a:ext cx="8382000" cy="5410200"/>
          </a:xfrm>
          <a:prstGeom prst="ellipse">
            <a:avLst/>
          </a:prstGeom>
          <a:solidFill>
            <a:schemeClr val="accent1"/>
          </a:solidFill>
          <a:ln w="9525">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sp>
        <p:nvSpPr>
          <p:cNvPr id="117762" name="Rectangle 3"/>
          <p:cNvSpPr>
            <a:spLocks noGrp="1" noChangeArrowheads="1"/>
          </p:cNvSpPr>
          <p:nvPr>
            <p:ph type="title"/>
          </p:nvPr>
        </p:nvSpPr>
        <p:spPr/>
        <p:txBody>
          <a:bodyPr/>
          <a:lstStyle/>
          <a:p>
            <a:pPr eaLnBrk="1" hangingPunct="1"/>
            <a:r>
              <a:rPr lang="en-US" altLang="en-US" dirty="0">
                <a:solidFill>
                  <a:srgbClr val="1F1F1B"/>
                </a:solidFill>
              </a:rPr>
              <a:t>Inch by Inch</a:t>
            </a:r>
          </a:p>
        </p:txBody>
      </p:sp>
      <p:grpSp>
        <p:nvGrpSpPr>
          <p:cNvPr id="117763" name="Group 7"/>
          <p:cNvGrpSpPr>
            <a:grpSpLocks noGrp="1" noChangeAspect="1"/>
          </p:cNvGrpSpPr>
          <p:nvPr/>
        </p:nvGrpSpPr>
        <p:grpSpPr bwMode="auto">
          <a:xfrm>
            <a:off x="457200" y="1219200"/>
            <a:ext cx="8024813" cy="5427663"/>
            <a:chOff x="288" y="768"/>
            <a:chExt cx="5055" cy="3419"/>
          </a:xfrm>
        </p:grpSpPr>
        <p:sp>
          <p:nvSpPr>
            <p:cNvPr id="117773" name="AutoShape 8"/>
            <p:cNvSpPr>
              <a:spLocks noChangeAspect="1" noChangeArrowheads="1" noTextEdit="1"/>
            </p:cNvSpPr>
            <p:nvPr/>
          </p:nvSpPr>
          <p:spPr bwMode="auto">
            <a:xfrm>
              <a:off x="288" y="768"/>
              <a:ext cx="5055" cy="3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117774" name="_s1031"/>
            <p:cNvSpPr>
              <a:spLocks noChangeArrowheads="1"/>
            </p:cNvSpPr>
            <p:nvPr/>
          </p:nvSpPr>
          <p:spPr bwMode="auto">
            <a:xfrm>
              <a:off x="3697" y="1968"/>
              <a:ext cx="1646" cy="947"/>
            </a:xfrm>
            <a:prstGeom prst="ellipse">
              <a:avLst/>
            </a:prstGeom>
            <a:solidFill>
              <a:srgbClr val="FFD88B"/>
            </a:solidFill>
            <a:ln w="9525">
              <a:solidFill>
                <a:srgbClr val="FFCC00"/>
              </a:solidFill>
              <a:round/>
              <a:headEnd/>
              <a:tailEnd/>
            </a:ln>
          </p:spPr>
          <p:txBody>
            <a:bodyPr wrap="none" lIns="0" tIns="0" rIns="0" bIns="0"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400" dirty="0"/>
                <a:t>Language and </a:t>
              </a:r>
            </a:p>
            <a:p>
              <a:pPr algn="ctr" eaLnBrk="1" hangingPunct="1"/>
              <a:r>
                <a:rPr lang="en-US" altLang="en-US" sz="2400" dirty="0"/>
                <a:t>Literacy</a:t>
              </a:r>
            </a:p>
          </p:txBody>
        </p:sp>
        <p:sp>
          <p:nvSpPr>
            <p:cNvPr id="117775" name="_s1031"/>
            <p:cNvSpPr>
              <a:spLocks noChangeArrowheads="1"/>
            </p:cNvSpPr>
            <p:nvPr/>
          </p:nvSpPr>
          <p:spPr bwMode="auto">
            <a:xfrm>
              <a:off x="2016" y="876"/>
              <a:ext cx="1646" cy="956"/>
            </a:xfrm>
            <a:prstGeom prst="ellipse">
              <a:avLst/>
            </a:prstGeom>
            <a:solidFill>
              <a:srgbClr val="FFD1FF"/>
            </a:solidFill>
            <a:ln w="9525">
              <a:solidFill>
                <a:srgbClr val="FF00FF"/>
              </a:solidFill>
              <a:round/>
              <a:headEnd/>
              <a:tailEnd/>
            </a:ln>
          </p:spPr>
          <p:txBody>
            <a:bodyPr wrap="none" lIns="0" tIns="0" rIns="0" bIns="0"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400" dirty="0"/>
                <a:t>Social-Emotional</a:t>
              </a:r>
            </a:p>
            <a:p>
              <a:pPr algn="ctr" eaLnBrk="1" hangingPunct="1"/>
              <a:r>
                <a:rPr lang="en-US" altLang="en-US" sz="2400" dirty="0"/>
                <a:t>Development </a:t>
              </a:r>
            </a:p>
          </p:txBody>
        </p:sp>
        <p:sp>
          <p:nvSpPr>
            <p:cNvPr id="117776" name="_s1031"/>
            <p:cNvSpPr>
              <a:spLocks noChangeArrowheads="1"/>
            </p:cNvSpPr>
            <p:nvPr/>
          </p:nvSpPr>
          <p:spPr bwMode="auto">
            <a:xfrm>
              <a:off x="288" y="1968"/>
              <a:ext cx="1730" cy="945"/>
            </a:xfrm>
            <a:prstGeom prst="ellipse">
              <a:avLst/>
            </a:prstGeom>
            <a:solidFill>
              <a:srgbClr val="CCFFCC"/>
            </a:solidFill>
            <a:ln w="9525">
              <a:solidFill>
                <a:srgbClr val="008000"/>
              </a:solidFill>
              <a:round/>
              <a:headEnd/>
              <a:tailEnd/>
            </a:ln>
          </p:spPr>
          <p:txBody>
            <a:bodyPr wrap="none" lIns="0" tIns="0" rIns="0" bIns="0"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400" dirty="0"/>
                <a:t>Mathematics</a:t>
              </a:r>
            </a:p>
          </p:txBody>
        </p:sp>
        <p:sp>
          <p:nvSpPr>
            <p:cNvPr id="117777" name="_s105484"/>
            <p:cNvSpPr>
              <a:spLocks noChangeArrowheads="1"/>
            </p:cNvSpPr>
            <p:nvPr/>
          </p:nvSpPr>
          <p:spPr bwMode="auto">
            <a:xfrm>
              <a:off x="2160" y="2016"/>
              <a:ext cx="1393" cy="841"/>
            </a:xfrm>
            <a:prstGeom prst="ellipse">
              <a:avLst/>
            </a:prstGeom>
            <a:solidFill>
              <a:srgbClr val="F1FD09"/>
            </a:solidFill>
            <a:ln w="28575">
              <a:solidFill>
                <a:srgbClr val="CAD402"/>
              </a:solidFill>
              <a:round/>
              <a:headEnd/>
              <a:tailEnd/>
            </a:ln>
          </p:spPr>
          <p:txBody>
            <a:bodyPr wrap="none" lIns="0" tIns="0" rIns="0" bIns="0"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400" b="1" i="1" dirty="0">
                  <a:solidFill>
                    <a:srgbClr val="1F1F1B"/>
                  </a:solidFill>
                </a:rPr>
                <a:t>Inch by Inch</a:t>
              </a:r>
            </a:p>
          </p:txBody>
        </p:sp>
        <p:sp>
          <p:nvSpPr>
            <p:cNvPr id="117778" name="_s1031"/>
            <p:cNvSpPr>
              <a:spLocks noChangeArrowheads="1"/>
            </p:cNvSpPr>
            <p:nvPr/>
          </p:nvSpPr>
          <p:spPr bwMode="auto">
            <a:xfrm>
              <a:off x="2063" y="2972"/>
              <a:ext cx="1646" cy="948"/>
            </a:xfrm>
            <a:prstGeom prst="ellipse">
              <a:avLst/>
            </a:prstGeom>
            <a:solidFill>
              <a:srgbClr val="99CCFF"/>
            </a:solidFill>
            <a:ln w="9525">
              <a:solidFill>
                <a:srgbClr val="3333FF"/>
              </a:solidFill>
              <a:round/>
              <a:headEnd/>
              <a:tailEnd/>
            </a:ln>
          </p:spPr>
          <p:txBody>
            <a:bodyPr wrap="none" lIns="0" tIns="0" rIns="0" bIns="0"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400" dirty="0"/>
                <a:t>English Language</a:t>
              </a:r>
            </a:p>
            <a:p>
              <a:pPr algn="ctr" eaLnBrk="1" hangingPunct="1"/>
              <a:r>
                <a:rPr lang="en-US" altLang="en-US" sz="2400" dirty="0"/>
                <a:t>Development</a:t>
              </a:r>
            </a:p>
          </p:txBody>
        </p:sp>
      </p:grpSp>
      <p:sp>
        <p:nvSpPr>
          <p:cNvPr id="117764" name="_s1028"/>
          <p:cNvSpPr>
            <a:spLocks noChangeShapeType="1"/>
          </p:cNvSpPr>
          <p:nvPr/>
        </p:nvSpPr>
        <p:spPr bwMode="auto">
          <a:xfrm>
            <a:off x="3124200" y="3827463"/>
            <a:ext cx="304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lIns="0" tIns="0" rIns="0" bIns="0" anchor="ctr"/>
          <a:lstStyle/>
          <a:p>
            <a:endParaRPr lang="en-US" dirty="0"/>
          </a:p>
        </p:txBody>
      </p:sp>
      <p:sp>
        <p:nvSpPr>
          <p:cNvPr id="117765" name="_s1028"/>
          <p:cNvSpPr>
            <a:spLocks noChangeShapeType="1"/>
          </p:cNvSpPr>
          <p:nvPr/>
        </p:nvSpPr>
        <p:spPr bwMode="auto">
          <a:xfrm>
            <a:off x="5562600" y="3827463"/>
            <a:ext cx="304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lIns="0" tIns="0" rIns="0" bIns="0" anchor="ctr"/>
          <a:lstStyle/>
          <a:p>
            <a:endParaRPr lang="en-US" dirty="0"/>
          </a:p>
        </p:txBody>
      </p:sp>
      <p:sp>
        <p:nvSpPr>
          <p:cNvPr id="117766" name="_s1028"/>
          <p:cNvSpPr>
            <a:spLocks noChangeShapeType="1"/>
          </p:cNvSpPr>
          <p:nvPr/>
        </p:nvSpPr>
        <p:spPr bwMode="auto">
          <a:xfrm>
            <a:off x="4495800" y="2913063"/>
            <a:ext cx="0" cy="3048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lIns="0" tIns="0" rIns="0" bIns="0" anchor="ctr"/>
          <a:lstStyle/>
          <a:p>
            <a:endParaRPr lang="en-US" dirty="0"/>
          </a:p>
        </p:txBody>
      </p:sp>
      <p:sp>
        <p:nvSpPr>
          <p:cNvPr id="117767" name="Line 14"/>
          <p:cNvSpPr>
            <a:spLocks noChangeShapeType="1"/>
          </p:cNvSpPr>
          <p:nvPr/>
        </p:nvSpPr>
        <p:spPr bwMode="auto">
          <a:xfrm>
            <a:off x="4572000" y="4495800"/>
            <a:ext cx="0" cy="4572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05488" name="_s1031"/>
          <p:cNvSpPr>
            <a:spLocks noChangeArrowheads="1"/>
          </p:cNvSpPr>
          <p:nvPr/>
        </p:nvSpPr>
        <p:spPr bwMode="auto">
          <a:xfrm>
            <a:off x="2857500" y="4724400"/>
            <a:ext cx="3429000" cy="1905000"/>
          </a:xfrm>
          <a:prstGeom prst="ellipse">
            <a:avLst/>
          </a:prstGeom>
          <a:solidFill>
            <a:srgbClr val="99CCFF"/>
          </a:solidFill>
          <a:ln w="9525">
            <a:solidFill>
              <a:srgbClr val="3333FF"/>
            </a:solidFill>
            <a:round/>
            <a:headEnd/>
            <a:tailEnd/>
          </a:ln>
        </p:spPr>
        <p:txBody>
          <a:bodyPr wrap="none" lIns="0" tIns="0" rIns="0" bIns="0"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400" dirty="0">
                <a:solidFill>
                  <a:srgbClr val="1F1F1B"/>
                </a:solidFill>
              </a:rPr>
              <a:t>Participate in</a:t>
            </a:r>
          </a:p>
          <a:p>
            <a:pPr algn="ctr" eaLnBrk="1" hangingPunct="1"/>
            <a:r>
              <a:rPr lang="en-US" altLang="en-US" sz="2400" dirty="0">
                <a:solidFill>
                  <a:srgbClr val="1F1F1B"/>
                </a:solidFill>
              </a:rPr>
              <a:t>Read Aloud and</a:t>
            </a:r>
          </a:p>
          <a:p>
            <a:pPr algn="ctr" eaLnBrk="1" hangingPunct="1"/>
            <a:r>
              <a:rPr lang="en-US" altLang="en-US" sz="2400" dirty="0">
                <a:solidFill>
                  <a:srgbClr val="1F1F1B"/>
                </a:solidFill>
              </a:rPr>
              <a:t>Comprehension,</a:t>
            </a:r>
          </a:p>
          <a:p>
            <a:pPr algn="ctr" eaLnBrk="1" hangingPunct="1"/>
            <a:r>
              <a:rPr lang="en-US" altLang="en-US" sz="2400" dirty="0">
                <a:solidFill>
                  <a:srgbClr val="1F1F1B"/>
                </a:solidFill>
              </a:rPr>
              <a:t>Vocabulary, Writing</a:t>
            </a:r>
          </a:p>
        </p:txBody>
      </p:sp>
      <p:sp>
        <p:nvSpPr>
          <p:cNvPr id="105489" name="_s1031"/>
          <p:cNvSpPr>
            <a:spLocks noChangeArrowheads="1"/>
          </p:cNvSpPr>
          <p:nvPr/>
        </p:nvSpPr>
        <p:spPr bwMode="auto">
          <a:xfrm>
            <a:off x="2971800" y="1390649"/>
            <a:ext cx="3048000" cy="1608138"/>
          </a:xfrm>
          <a:prstGeom prst="ellipse">
            <a:avLst/>
          </a:prstGeom>
          <a:solidFill>
            <a:srgbClr val="FFD1FF"/>
          </a:solidFill>
          <a:ln w="9525">
            <a:solidFill>
              <a:srgbClr val="FF00FF"/>
            </a:solidFill>
            <a:round/>
            <a:headEnd/>
            <a:tailEnd/>
          </a:ln>
        </p:spPr>
        <p:txBody>
          <a:bodyPr wrap="none" lIns="0" tIns="0" rIns="0" bIns="0"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400" dirty="0">
                <a:solidFill>
                  <a:srgbClr val="1F1F1B"/>
                </a:solidFill>
              </a:rPr>
              <a:t>Group Participation</a:t>
            </a:r>
          </a:p>
          <a:p>
            <a:pPr algn="ctr" eaLnBrk="1" hangingPunct="1"/>
            <a:r>
              <a:rPr lang="en-US" altLang="en-US" sz="2400" dirty="0">
                <a:solidFill>
                  <a:srgbClr val="1F1F1B"/>
                </a:solidFill>
              </a:rPr>
              <a:t>and Self Regulation </a:t>
            </a:r>
          </a:p>
        </p:txBody>
      </p:sp>
      <p:sp>
        <p:nvSpPr>
          <p:cNvPr id="105490" name="_s1028"/>
          <p:cNvSpPr>
            <a:spLocks noChangeArrowheads="1"/>
          </p:cNvSpPr>
          <p:nvPr/>
        </p:nvSpPr>
        <p:spPr bwMode="auto">
          <a:xfrm>
            <a:off x="5971381" y="3109459"/>
            <a:ext cx="2613025" cy="1503363"/>
          </a:xfrm>
          <a:prstGeom prst="ellipse">
            <a:avLst/>
          </a:prstGeom>
          <a:solidFill>
            <a:srgbClr val="FFD88B"/>
          </a:solidFill>
          <a:ln w="9525">
            <a:solidFill>
              <a:srgbClr val="FFCC00"/>
            </a:solidFill>
            <a:round/>
            <a:headEnd/>
            <a:tailEnd/>
          </a:ln>
        </p:spPr>
        <p:txBody>
          <a:bodyPr wrap="none" lIns="0" tIns="0" rIns="0" bIns="0"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400" dirty="0">
                <a:solidFill>
                  <a:srgbClr val="1F1F1B"/>
                </a:solidFill>
              </a:rPr>
              <a:t>Vocabulary and</a:t>
            </a:r>
          </a:p>
          <a:p>
            <a:pPr algn="ctr" eaLnBrk="1" hangingPunct="1"/>
            <a:r>
              <a:rPr lang="en-US" altLang="en-US" sz="2400" dirty="0">
                <a:solidFill>
                  <a:srgbClr val="1F1F1B"/>
                </a:solidFill>
              </a:rPr>
              <a:t>Writing</a:t>
            </a:r>
          </a:p>
        </p:txBody>
      </p:sp>
      <p:sp>
        <p:nvSpPr>
          <p:cNvPr id="105492" name="_s1031"/>
          <p:cNvSpPr>
            <a:spLocks noChangeArrowheads="1"/>
          </p:cNvSpPr>
          <p:nvPr/>
        </p:nvSpPr>
        <p:spPr bwMode="auto">
          <a:xfrm>
            <a:off x="457200" y="3124200"/>
            <a:ext cx="2746375" cy="1500188"/>
          </a:xfrm>
          <a:prstGeom prst="ellipse">
            <a:avLst/>
          </a:prstGeom>
          <a:solidFill>
            <a:srgbClr val="CCFFCC"/>
          </a:solidFill>
          <a:ln w="9525">
            <a:solidFill>
              <a:srgbClr val="008000"/>
            </a:solidFill>
            <a:round/>
            <a:headEnd/>
            <a:tailEnd/>
          </a:ln>
        </p:spPr>
        <p:txBody>
          <a:bodyPr wrap="none" lIns="0" tIns="0" rIns="0" bIns="0"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400" dirty="0">
                <a:solidFill>
                  <a:srgbClr val="1F1F1B"/>
                </a:solidFill>
              </a:rPr>
              <a:t>Measurement</a:t>
            </a:r>
          </a:p>
        </p:txBody>
      </p:sp>
      <p:pic>
        <p:nvPicPr>
          <p:cNvPr id="19" name="Content Placeholder 7" descr="inch by inch"/>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838200" y="457200"/>
            <a:ext cx="1592889" cy="2003350"/>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4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4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48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5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8" grpId="0" animBg="1"/>
      <p:bldP spid="105489" grpId="0" animBg="1"/>
      <p:bldP spid="105490" grpId="0" animBg="1"/>
      <p:bldP spid="10549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Oval 2"/>
          <p:cNvSpPr>
            <a:spLocks noChangeArrowheads="1"/>
          </p:cNvSpPr>
          <p:nvPr/>
        </p:nvSpPr>
        <p:spPr bwMode="auto">
          <a:xfrm>
            <a:off x="304800" y="1219200"/>
            <a:ext cx="8382000" cy="5410200"/>
          </a:xfrm>
          <a:prstGeom prst="ellipse">
            <a:avLst/>
          </a:prstGeom>
          <a:solidFill>
            <a:schemeClr val="accent1"/>
          </a:solidFill>
          <a:ln w="9525">
            <a:solidFill>
              <a:schemeClr val="tx1"/>
            </a:solidFill>
            <a:round/>
            <a:headEnd/>
            <a:tailEnd/>
          </a:ln>
        </p:spPr>
        <p:txBody>
          <a:bodyPr wrap="none"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dirty="0"/>
          </a:p>
        </p:txBody>
      </p:sp>
      <p:sp>
        <p:nvSpPr>
          <p:cNvPr id="119810" name="Rectangle 3"/>
          <p:cNvSpPr>
            <a:spLocks noGrp="1" noChangeArrowheads="1"/>
          </p:cNvSpPr>
          <p:nvPr>
            <p:ph type="title"/>
          </p:nvPr>
        </p:nvSpPr>
        <p:spPr/>
        <p:txBody>
          <a:bodyPr/>
          <a:lstStyle/>
          <a:p>
            <a:pPr eaLnBrk="1" hangingPunct="1"/>
            <a:r>
              <a:rPr lang="en-US" altLang="en-US" dirty="0">
                <a:solidFill>
                  <a:srgbClr val="1F1F1B"/>
                </a:solidFill>
              </a:rPr>
              <a:t>Your Turn</a:t>
            </a:r>
          </a:p>
        </p:txBody>
      </p:sp>
      <p:grpSp>
        <p:nvGrpSpPr>
          <p:cNvPr id="119811" name="Group 7"/>
          <p:cNvGrpSpPr>
            <a:grpSpLocks noGrp="1" noChangeAspect="1"/>
          </p:cNvGrpSpPr>
          <p:nvPr/>
        </p:nvGrpSpPr>
        <p:grpSpPr bwMode="auto">
          <a:xfrm>
            <a:off x="457200" y="1113631"/>
            <a:ext cx="8024813" cy="5427663"/>
            <a:chOff x="1366" y="1452"/>
            <a:chExt cx="2358" cy="1710"/>
          </a:xfrm>
        </p:grpSpPr>
        <p:sp>
          <p:nvSpPr>
            <p:cNvPr id="119818" name="AutoShape 8"/>
            <p:cNvSpPr>
              <a:spLocks noChangeAspect="1" noChangeArrowheads="1" noTextEdit="1"/>
            </p:cNvSpPr>
            <p:nvPr/>
          </p:nvSpPr>
          <p:spPr bwMode="auto">
            <a:xfrm>
              <a:off x="1366" y="1452"/>
              <a:ext cx="2358" cy="1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2400" dirty="0"/>
            </a:p>
          </p:txBody>
        </p:sp>
        <p:sp>
          <p:nvSpPr>
            <p:cNvPr id="119819" name="_s1031"/>
            <p:cNvSpPr>
              <a:spLocks noChangeArrowheads="1"/>
            </p:cNvSpPr>
            <p:nvPr/>
          </p:nvSpPr>
          <p:spPr bwMode="auto">
            <a:xfrm>
              <a:off x="2956" y="2058"/>
              <a:ext cx="768" cy="474"/>
            </a:xfrm>
            <a:prstGeom prst="ellipse">
              <a:avLst/>
            </a:prstGeom>
            <a:solidFill>
              <a:srgbClr val="FFD88B"/>
            </a:solidFill>
            <a:ln w="9525">
              <a:solidFill>
                <a:srgbClr val="FFCC00"/>
              </a:solidFill>
              <a:round/>
              <a:headEnd/>
              <a:tailEnd/>
            </a:ln>
          </p:spPr>
          <p:txBody>
            <a:bodyPr wrap="none" lIns="0" tIns="0" rIns="0" bIns="0"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400" dirty="0"/>
                <a:t>Language and </a:t>
              </a:r>
            </a:p>
            <a:p>
              <a:pPr algn="ctr" eaLnBrk="1" hangingPunct="1"/>
              <a:r>
                <a:rPr lang="en-US" altLang="en-US" sz="2400" dirty="0"/>
                <a:t>Literacy</a:t>
              </a:r>
            </a:p>
          </p:txBody>
        </p:sp>
        <p:sp>
          <p:nvSpPr>
            <p:cNvPr id="119820" name="_s1031"/>
            <p:cNvSpPr>
              <a:spLocks noChangeArrowheads="1"/>
            </p:cNvSpPr>
            <p:nvPr/>
          </p:nvSpPr>
          <p:spPr bwMode="auto">
            <a:xfrm>
              <a:off x="2172" y="1506"/>
              <a:ext cx="768" cy="478"/>
            </a:xfrm>
            <a:prstGeom prst="ellipse">
              <a:avLst/>
            </a:prstGeom>
            <a:solidFill>
              <a:srgbClr val="FFD1FF"/>
            </a:solidFill>
            <a:ln w="9525">
              <a:solidFill>
                <a:srgbClr val="FF00FF"/>
              </a:solidFill>
              <a:round/>
              <a:headEnd/>
              <a:tailEnd/>
            </a:ln>
          </p:spPr>
          <p:txBody>
            <a:bodyPr wrap="none" lIns="0" tIns="0" rIns="0" bIns="0"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400" dirty="0"/>
                <a:t>Social-Emotional</a:t>
              </a:r>
            </a:p>
            <a:p>
              <a:pPr algn="ctr" eaLnBrk="1" hangingPunct="1"/>
              <a:r>
                <a:rPr lang="en-US" altLang="en-US" sz="2400" dirty="0"/>
                <a:t>Development </a:t>
              </a:r>
            </a:p>
          </p:txBody>
        </p:sp>
        <p:sp>
          <p:nvSpPr>
            <p:cNvPr id="119821" name="_s1031"/>
            <p:cNvSpPr>
              <a:spLocks noChangeArrowheads="1"/>
            </p:cNvSpPr>
            <p:nvPr/>
          </p:nvSpPr>
          <p:spPr bwMode="auto">
            <a:xfrm>
              <a:off x="1366" y="2058"/>
              <a:ext cx="807" cy="473"/>
            </a:xfrm>
            <a:prstGeom prst="ellipse">
              <a:avLst/>
            </a:prstGeom>
            <a:solidFill>
              <a:srgbClr val="CCFFCC"/>
            </a:solidFill>
            <a:ln w="9525">
              <a:solidFill>
                <a:srgbClr val="008000"/>
              </a:solidFill>
              <a:round/>
              <a:headEnd/>
              <a:tailEnd/>
            </a:ln>
          </p:spPr>
          <p:txBody>
            <a:bodyPr wrap="none" lIns="0" tIns="0" rIns="0" bIns="0"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400" dirty="0"/>
                <a:t>Mathematics</a:t>
              </a:r>
            </a:p>
          </p:txBody>
        </p:sp>
        <p:sp>
          <p:nvSpPr>
            <p:cNvPr id="119822" name="_s107532"/>
            <p:cNvSpPr>
              <a:spLocks noChangeArrowheads="1"/>
            </p:cNvSpPr>
            <p:nvPr/>
          </p:nvSpPr>
          <p:spPr bwMode="auto">
            <a:xfrm>
              <a:off x="2239" y="2033"/>
              <a:ext cx="662" cy="475"/>
            </a:xfrm>
            <a:prstGeom prst="ellipse">
              <a:avLst/>
            </a:prstGeom>
            <a:solidFill>
              <a:srgbClr val="F1FD09"/>
            </a:solidFill>
            <a:ln w="28575">
              <a:solidFill>
                <a:srgbClr val="CAD402"/>
              </a:solidFill>
              <a:round/>
              <a:headEnd/>
              <a:tailEnd/>
            </a:ln>
          </p:spPr>
          <p:txBody>
            <a:bodyPr wrap="none" lIns="0" tIns="0" rIns="0" bIns="0"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400" b="1" dirty="0"/>
                <a:t>Book and </a:t>
              </a:r>
            </a:p>
            <a:p>
              <a:pPr algn="ctr" eaLnBrk="1" hangingPunct="1"/>
              <a:r>
                <a:rPr lang="en-US" altLang="en-US" sz="2400" b="1" dirty="0"/>
                <a:t>Expanded </a:t>
              </a:r>
            </a:p>
            <a:p>
              <a:pPr algn="ctr" eaLnBrk="1" hangingPunct="1"/>
              <a:r>
                <a:rPr lang="en-US" altLang="en-US" sz="2400" b="1" dirty="0"/>
                <a:t>Activity</a:t>
              </a:r>
            </a:p>
          </p:txBody>
        </p:sp>
      </p:grpSp>
      <p:sp>
        <p:nvSpPr>
          <p:cNvPr id="119812" name="_s1028"/>
          <p:cNvSpPr>
            <a:spLocks noChangeShapeType="1"/>
          </p:cNvSpPr>
          <p:nvPr/>
        </p:nvSpPr>
        <p:spPr bwMode="auto">
          <a:xfrm>
            <a:off x="3124200" y="3827463"/>
            <a:ext cx="304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lIns="0" tIns="0" rIns="0" bIns="0" anchor="ctr"/>
          <a:lstStyle/>
          <a:p>
            <a:endParaRPr lang="en-US" dirty="0"/>
          </a:p>
        </p:txBody>
      </p:sp>
      <p:sp>
        <p:nvSpPr>
          <p:cNvPr id="119813" name="_s1028"/>
          <p:cNvSpPr>
            <a:spLocks noChangeShapeType="1"/>
          </p:cNvSpPr>
          <p:nvPr/>
        </p:nvSpPr>
        <p:spPr bwMode="auto">
          <a:xfrm>
            <a:off x="5562600" y="3827463"/>
            <a:ext cx="3048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lIns="0" tIns="0" rIns="0" bIns="0" anchor="ctr"/>
          <a:lstStyle/>
          <a:p>
            <a:endParaRPr lang="en-US" dirty="0"/>
          </a:p>
        </p:txBody>
      </p:sp>
      <p:sp>
        <p:nvSpPr>
          <p:cNvPr id="119815" name="Line 14"/>
          <p:cNvSpPr>
            <a:spLocks noChangeShapeType="1"/>
          </p:cNvSpPr>
          <p:nvPr/>
        </p:nvSpPr>
        <p:spPr bwMode="auto">
          <a:xfrm>
            <a:off x="4507042" y="4465450"/>
            <a:ext cx="0" cy="550891"/>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dirty="0"/>
          </a:p>
        </p:txBody>
      </p:sp>
      <p:sp>
        <p:nvSpPr>
          <p:cNvPr id="119814" name="_s1028"/>
          <p:cNvSpPr>
            <a:spLocks noChangeShapeType="1"/>
          </p:cNvSpPr>
          <p:nvPr/>
        </p:nvSpPr>
        <p:spPr bwMode="auto">
          <a:xfrm>
            <a:off x="4507042" y="2802237"/>
            <a:ext cx="0" cy="234882"/>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lIns="0" tIns="0" rIns="0" bIns="0" anchor="ctr"/>
          <a:lstStyle/>
          <a:p>
            <a:endParaRPr lang="en-US" dirty="0"/>
          </a:p>
        </p:txBody>
      </p:sp>
      <p:sp>
        <p:nvSpPr>
          <p:cNvPr id="119816" name="_s1031"/>
          <p:cNvSpPr>
            <a:spLocks noChangeArrowheads="1"/>
          </p:cNvSpPr>
          <p:nvPr/>
        </p:nvSpPr>
        <p:spPr bwMode="auto">
          <a:xfrm>
            <a:off x="3189287" y="4787742"/>
            <a:ext cx="2613025" cy="1503363"/>
          </a:xfrm>
          <a:prstGeom prst="ellipse">
            <a:avLst/>
          </a:prstGeom>
          <a:solidFill>
            <a:srgbClr val="99CCFF"/>
          </a:solidFill>
          <a:ln w="9525">
            <a:solidFill>
              <a:srgbClr val="3333FF"/>
            </a:solidFill>
            <a:round/>
            <a:headEnd/>
            <a:tailEnd/>
          </a:ln>
        </p:spPr>
        <p:txBody>
          <a:bodyPr wrap="none" lIns="0" tIns="0" rIns="0" bIns="0"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2400" dirty="0"/>
              <a:t>English Language</a:t>
            </a:r>
          </a:p>
          <a:p>
            <a:pPr algn="ctr" eaLnBrk="1" hangingPunct="1"/>
            <a:r>
              <a:rPr lang="en-US" altLang="en-US" sz="2400" dirty="0"/>
              <a:t>Development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altLang="en-US" dirty="0"/>
              <a:t>Why Use the Preschool Learning Foundations for TK?</a:t>
            </a:r>
          </a:p>
        </p:txBody>
      </p:sp>
      <p:sp>
        <p:nvSpPr>
          <p:cNvPr id="3" name="Content Placeholder 2"/>
          <p:cNvSpPr>
            <a:spLocks noGrp="1"/>
          </p:cNvSpPr>
          <p:nvPr>
            <p:ph idx="1"/>
          </p:nvPr>
        </p:nvSpPr>
        <p:spPr/>
        <p:txBody>
          <a:bodyPr>
            <a:normAutofit fontScale="85000" lnSpcReduction="20000"/>
          </a:bodyPr>
          <a:lstStyle/>
          <a:p>
            <a:pPr marL="347472" indent="-347472">
              <a:lnSpc>
                <a:spcPct val="120000"/>
              </a:lnSpc>
              <a:spcBef>
                <a:spcPts val="672"/>
              </a:spcBef>
              <a:buFontTx/>
              <a:buNone/>
              <a:defRPr/>
            </a:pPr>
            <a:r>
              <a:rPr lang="en-US" sz="3600" dirty="0">
                <a:ea typeface="+mn-ea"/>
              </a:rPr>
              <a:t>CA Law (EC 48000):</a:t>
            </a:r>
          </a:p>
          <a:p>
            <a:pPr marL="347472" indent="-347472">
              <a:lnSpc>
                <a:spcPct val="120000"/>
              </a:lnSpc>
              <a:spcBef>
                <a:spcPts val="672"/>
              </a:spcBef>
              <a:defRPr/>
            </a:pPr>
            <a:r>
              <a:rPr lang="en-US" sz="3600" dirty="0">
                <a:ea typeface="+mn-ea"/>
              </a:rPr>
              <a:t>Transitional kindergarten is the first year of a two-year kindergarten program that uses a modified kindergarten curriculum that is age and developmentally appropriate.</a:t>
            </a:r>
          </a:p>
          <a:p>
            <a:pPr marL="347472" indent="-347472">
              <a:lnSpc>
                <a:spcPct val="120000"/>
              </a:lnSpc>
              <a:spcBef>
                <a:spcPts val="672"/>
              </a:spcBef>
              <a:defRPr/>
            </a:pPr>
            <a:r>
              <a:rPr lang="en-US" sz="3600" dirty="0">
                <a:ea typeface="+mn-ea"/>
              </a:rPr>
              <a:t>Transitional kindergarten programs are intended to be aligned to the California Preschool Learning Foundations developed by the California Department of Education.</a:t>
            </a:r>
            <a:endParaRPr lang="en-US" dirty="0">
              <a:ea typeface="ＭＳ Ｐゴシック" pitchFamily="34" charset="-128"/>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p:cNvSpPr>
            <a:spLocks noGrp="1"/>
          </p:cNvSpPr>
          <p:nvPr>
            <p:ph type="title"/>
          </p:nvPr>
        </p:nvSpPr>
        <p:spPr>
          <a:xfrm>
            <a:off x="322090" y="381000"/>
            <a:ext cx="8521700" cy="1143000"/>
          </a:xfrm>
        </p:spPr>
        <p:txBody>
          <a:bodyPr/>
          <a:lstStyle/>
          <a:p>
            <a:r>
              <a:rPr lang="en-US" altLang="en-US" dirty="0">
                <a:solidFill>
                  <a:srgbClr val="1F1F1B"/>
                </a:solidFill>
                <a:cs typeface="Arial" panose="020B0604020202020204" pitchFamily="34" charset="0"/>
              </a:rPr>
              <a:t>“Time for reflection and planning enhances teaching”</a:t>
            </a:r>
            <a:br>
              <a:rPr lang="en-US" altLang="en-US" dirty="0">
                <a:solidFill>
                  <a:srgbClr val="1F1F1B"/>
                </a:solidFill>
                <a:cs typeface="Arial" panose="020B0604020202020204" pitchFamily="34" charset="0"/>
              </a:rPr>
            </a:br>
            <a:r>
              <a:rPr lang="en-US" altLang="en-US" sz="1800" b="0" dirty="0">
                <a:solidFill>
                  <a:srgbClr val="1F1F1B"/>
                </a:solidFill>
                <a:cs typeface="Arial" panose="020B0604020202020204" pitchFamily="34" charset="0"/>
              </a:rPr>
              <a:t>(PCF, Vol. 1, p. 3).</a:t>
            </a:r>
            <a:endParaRPr lang="en-US" altLang="en-US" b="0" dirty="0"/>
          </a:p>
        </p:txBody>
      </p:sp>
      <p:sp>
        <p:nvSpPr>
          <p:cNvPr id="3" name="Text Placeholder 2"/>
          <p:cNvSpPr>
            <a:spLocks noGrp="1"/>
          </p:cNvSpPr>
          <p:nvPr>
            <p:ph idx="1"/>
          </p:nvPr>
        </p:nvSpPr>
        <p:spPr>
          <a:xfrm>
            <a:off x="326680" y="2209800"/>
            <a:ext cx="8517110" cy="3372394"/>
          </a:xfrm>
        </p:spPr>
        <p:style>
          <a:lnRef idx="2">
            <a:schemeClr val="dk1"/>
          </a:lnRef>
          <a:fillRef idx="1">
            <a:schemeClr val="lt1"/>
          </a:fillRef>
          <a:effectRef idx="0">
            <a:schemeClr val="dk1"/>
          </a:effectRef>
          <a:fontRef idx="minor">
            <a:schemeClr val="dk1"/>
          </a:fontRef>
        </p:style>
        <p:txBody>
          <a:bodyPr/>
          <a:lstStyle/>
          <a:p>
            <a:pPr eaLnBrk="1" hangingPunct="1">
              <a:spcBef>
                <a:spcPct val="0"/>
              </a:spcBef>
              <a:spcAft>
                <a:spcPts val="1200"/>
              </a:spcAft>
              <a:defRPr/>
            </a:pPr>
            <a:endParaRPr lang="en-US" sz="1800" dirty="0">
              <a:solidFill>
                <a:srgbClr val="1F1F1B"/>
              </a:solidFill>
              <a:cs typeface="Arial" charset="0"/>
            </a:endParaRPr>
          </a:p>
          <a:p>
            <a:pPr eaLnBrk="1" hangingPunct="1">
              <a:spcBef>
                <a:spcPct val="0"/>
              </a:spcBef>
              <a:spcAft>
                <a:spcPts val="1200"/>
              </a:spcAft>
              <a:defRPr/>
            </a:pPr>
            <a:r>
              <a:rPr lang="en-US" dirty="0">
                <a:solidFill>
                  <a:srgbClr val="1F1F1B"/>
                </a:solidFill>
                <a:cs typeface="Arial" charset="0"/>
              </a:rPr>
              <a:t>Take a moment and reflect. </a:t>
            </a:r>
          </a:p>
          <a:p>
            <a:pPr eaLnBrk="1" hangingPunct="1">
              <a:spcBef>
                <a:spcPct val="0"/>
              </a:spcBef>
              <a:spcAft>
                <a:spcPts val="1200"/>
              </a:spcAft>
              <a:defRPr/>
            </a:pPr>
            <a:r>
              <a:rPr lang="en-US" dirty="0">
                <a:solidFill>
                  <a:srgbClr val="1F1F1B"/>
                </a:solidFill>
                <a:cs typeface="Arial" charset="0"/>
              </a:rPr>
              <a:t>What is one “aha” moment that you will take away today?</a:t>
            </a:r>
          </a:p>
          <a:p>
            <a:pPr eaLnBrk="1" hangingPunct="1">
              <a:spcBef>
                <a:spcPct val="0"/>
              </a:spcBef>
              <a:spcAft>
                <a:spcPts val="1200"/>
              </a:spcAft>
              <a:defRPr/>
            </a:pPr>
            <a:r>
              <a:rPr lang="en-US" dirty="0">
                <a:solidFill>
                  <a:srgbClr val="1F1F1B"/>
                </a:solidFill>
                <a:cs typeface="Arial" charset="0"/>
              </a:rPr>
              <a:t>Share with your table mates.</a:t>
            </a:r>
            <a:endParaRPr lang="en-US" dirty="0"/>
          </a:p>
          <a:p>
            <a:pPr>
              <a:defRPr/>
            </a:pP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Content Placeholder 5" descr="Teacher Planning2.jpg"/>
          <p:cNvPicPr>
            <a:picLocks noGrp="1" noChangeAspect="1"/>
          </p:cNvPicPr>
          <p:nvPr>
            <p:ph idx="1"/>
          </p:nvPr>
        </p:nvPicPr>
        <p:blipFill>
          <a:blip r:embed="rId3">
            <a:lum bright="10000" contrast="26000"/>
            <a:extLst>
              <a:ext uri="{28A0092B-C50C-407E-A947-70E740481C1C}">
                <a14:useLocalDpi xmlns:a14="http://schemas.microsoft.com/office/drawing/2010/main" val="0"/>
              </a:ext>
            </a:extLst>
          </a:blip>
          <a:srcRect/>
          <a:stretch>
            <a:fillRect/>
          </a:stretch>
        </p:blipFill>
        <p:spPr>
          <a:xfrm>
            <a:off x="0" y="0"/>
            <a:ext cx="9259888" cy="6858000"/>
          </a:xfrm>
        </p:spPr>
      </p:pic>
      <p:sp>
        <p:nvSpPr>
          <p:cNvPr id="180227" name="Rectangle 4"/>
          <p:cNvSpPr>
            <a:spLocks noGrp="1" noChangeArrowheads="1"/>
          </p:cNvSpPr>
          <p:nvPr>
            <p:ph type="title"/>
          </p:nvPr>
        </p:nvSpPr>
        <p:spPr>
          <a:xfrm>
            <a:off x="0" y="4038600"/>
            <a:ext cx="9144000" cy="1219200"/>
          </a:xfrm>
        </p:spPr>
        <p:txBody>
          <a:bodyPr/>
          <a:lstStyle/>
          <a:p>
            <a:pPr eaLnBrk="1" hangingPunct="1">
              <a:defRPr/>
            </a:pPr>
            <a:r>
              <a:rPr lang="en-US" sz="5400" dirty="0">
                <a:solidFill>
                  <a:schemeClr val="bg1"/>
                </a:solidFill>
                <a:effectLst>
                  <a:outerShdw blurRad="38100" dist="38100" dir="2700000" algn="tl">
                    <a:srgbClr val="000000">
                      <a:alpha val="43137"/>
                    </a:srgbClr>
                  </a:outerShdw>
                </a:effectLst>
                <a:ea typeface="ＭＳ Ｐゴシック" pitchFamily="34" charset="-128"/>
              </a:rPr>
              <a:t>Thank you for coming!</a:t>
            </a:r>
            <a:endParaRPr lang="en-US" sz="5400" dirty="0">
              <a:effectLst>
                <a:outerShdw blurRad="38100" dist="38100" dir="2700000" algn="tl">
                  <a:srgbClr val="000000">
                    <a:alpha val="43137"/>
                  </a:srgbClr>
                </a:outerShdw>
              </a:effectLst>
              <a:ea typeface="ＭＳ Ｐゴシック" pitchFamily="34" charset="-128"/>
            </a:endParaRPr>
          </a:p>
        </p:txBody>
      </p:sp>
      <p:sp>
        <p:nvSpPr>
          <p:cNvPr id="123907" name="Footer Placeholder 5"/>
          <p:cNvSpPr>
            <a:spLocks noGrp="1"/>
          </p:cNvSpPr>
          <p:nvPr>
            <p:ph type="ftr" sz="quarter" idx="4294967295"/>
          </p:nvPr>
        </p:nvSpPr>
        <p:spPr bwMode="auto">
          <a:xfrm>
            <a:off x="0" y="6248400"/>
            <a:ext cx="9144000" cy="4730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r>
              <a:rPr lang="en-US" altLang="en-US" sz="1000" dirty="0"/>
              <a:t>©2013 California Department of Education (CDE) California Preschool Instructional Network (CPIN)  </a:t>
            </a:r>
          </a:p>
        </p:txBody>
      </p:sp>
      <p:sp>
        <p:nvSpPr>
          <p:cNvPr id="123908" name="Footer Placeholder 5"/>
          <p:cNvSpPr txBox="1">
            <a:spLocks/>
          </p:cNvSpPr>
          <p:nvPr/>
        </p:nvSpPr>
        <p:spPr bwMode="auto">
          <a:xfrm>
            <a:off x="0" y="6384925"/>
            <a:ext cx="91440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000" dirty="0"/>
              <a:t>©2013 California Department of Education (CDE) California Preschool Instructional Network (CPIN)  </a:t>
            </a:r>
          </a:p>
        </p:txBody>
      </p:sp>
      <p:sp>
        <p:nvSpPr>
          <p:cNvPr id="123909" name="Slide Number Placeholder 5"/>
          <p:cNvSpPr txBox="1">
            <a:spLocks/>
          </p:cNvSpPr>
          <p:nvPr/>
        </p:nvSpPr>
        <p:spPr bwMode="auto">
          <a:xfrm>
            <a:off x="8610600" y="0"/>
            <a:ext cx="533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r>
              <a:rPr lang="en-US" altLang="en-US" dirty="0"/>
              <a:t>5252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5"/>
          <p:cNvSpPr>
            <a:spLocks noGrp="1"/>
          </p:cNvSpPr>
          <p:nvPr>
            <p:ph type="title"/>
          </p:nvPr>
        </p:nvSpPr>
        <p:spPr/>
        <p:txBody>
          <a:bodyPr/>
          <a:lstStyle/>
          <a:p>
            <a:pPr eaLnBrk="1" hangingPunct="1"/>
            <a:r>
              <a:rPr lang="en-US" altLang="en-US" dirty="0">
                <a:cs typeface="Arial" panose="020B0604020202020204" pitchFamily="34" charset="0"/>
              </a:rPr>
              <a:t>An Idea to Use</a:t>
            </a:r>
          </a:p>
        </p:txBody>
      </p:sp>
      <p:sp>
        <p:nvSpPr>
          <p:cNvPr id="125954" name="Content Placeholder 6"/>
          <p:cNvSpPr>
            <a:spLocks noGrp="1"/>
          </p:cNvSpPr>
          <p:nvPr>
            <p:ph sz="half" idx="1"/>
          </p:nvPr>
        </p:nvSpPr>
        <p:spPr>
          <a:xfrm>
            <a:off x="317500" y="1676400"/>
            <a:ext cx="4559300" cy="4419600"/>
          </a:xfrm>
        </p:spPr>
        <p:txBody>
          <a:bodyPr/>
          <a:lstStyle/>
          <a:p>
            <a:pPr eaLnBrk="1" hangingPunct="1">
              <a:buFontTx/>
              <a:buNone/>
            </a:pPr>
            <a:r>
              <a:rPr lang="en-US" altLang="en-US" dirty="0">
                <a:cs typeface="Arial" panose="020B0604020202020204" pitchFamily="34" charset="0"/>
              </a:rPr>
              <a:t>You will need:</a:t>
            </a:r>
          </a:p>
          <a:p>
            <a:pPr eaLnBrk="1" hangingPunct="1"/>
            <a:r>
              <a:rPr lang="en-US" altLang="en-US" dirty="0">
                <a:cs typeface="Arial" panose="020B0604020202020204" pitchFamily="34" charset="0"/>
              </a:rPr>
              <a:t>“Making a Simple Balance” handout.</a:t>
            </a:r>
          </a:p>
          <a:p>
            <a:pPr eaLnBrk="1" hangingPunct="1"/>
            <a:r>
              <a:rPr lang="en-US" altLang="en-US" dirty="0">
                <a:cs typeface="Arial" panose="020B0604020202020204" pitchFamily="34" charset="0"/>
              </a:rPr>
              <a:t>Plastic hanger with hooks</a:t>
            </a:r>
          </a:p>
          <a:p>
            <a:pPr eaLnBrk="1" hangingPunct="1"/>
            <a:r>
              <a:rPr lang="en-US" altLang="en-US" dirty="0">
                <a:cs typeface="Arial" panose="020B0604020202020204" pitchFamily="34" charset="0"/>
              </a:rPr>
              <a:t>A plastic bag (hole punched near top corner)</a:t>
            </a:r>
          </a:p>
          <a:p>
            <a:pPr eaLnBrk="1" hangingPunct="1"/>
            <a:r>
              <a:rPr lang="en-US" altLang="en-US" dirty="0">
                <a:cs typeface="Arial" panose="020B0604020202020204" pitchFamily="34" charset="0"/>
              </a:rPr>
              <a:t>Tape</a:t>
            </a:r>
          </a:p>
          <a:p>
            <a:pPr eaLnBrk="1" hangingPunct="1"/>
            <a:r>
              <a:rPr lang="en-US" altLang="en-US" dirty="0">
                <a:cs typeface="Arial" panose="020B0604020202020204" pitchFamily="34" charset="0"/>
              </a:rPr>
              <a:t>Arrow and Scale</a:t>
            </a:r>
          </a:p>
        </p:txBody>
      </p:sp>
      <p:pic>
        <p:nvPicPr>
          <p:cNvPr id="125955" name="Picture 2" descr="simple balanc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4876800" y="2057400"/>
            <a:ext cx="3724320" cy="3666934"/>
          </a:xfr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30"/>
            <a:ext cx="9131300" cy="1143000"/>
          </a:xfrm>
        </p:spPr>
        <p:txBody>
          <a:bodyPr/>
          <a:lstStyle/>
          <a:p>
            <a:r>
              <a:rPr lang="en-US" sz="3200" dirty="0"/>
              <a:t>Reference Guide for PowerPoint Citations</a:t>
            </a:r>
          </a:p>
        </p:txBody>
      </p:sp>
      <p:sp>
        <p:nvSpPr>
          <p:cNvPr id="3" name="Content Placeholder 2"/>
          <p:cNvSpPr>
            <a:spLocks noGrp="1"/>
          </p:cNvSpPr>
          <p:nvPr>
            <p:ph idx="1"/>
          </p:nvPr>
        </p:nvSpPr>
        <p:spPr>
          <a:xfrm>
            <a:off x="479425" y="1131869"/>
            <a:ext cx="8172450" cy="5119873"/>
          </a:xfrm>
        </p:spPr>
        <p:txBody>
          <a:bodyPr/>
          <a:lstStyle/>
          <a:p>
            <a:pPr marL="233363" indent="-233363">
              <a:spcBef>
                <a:spcPts val="0"/>
              </a:spcBef>
              <a:spcAft>
                <a:spcPts val="1200"/>
              </a:spcAft>
              <a:buNone/>
            </a:pPr>
            <a:r>
              <a:rPr lang="en-US" sz="1400" dirty="0">
                <a:latin typeface="Arial" panose="020B0604020202020204" pitchFamily="34" charset="0"/>
                <a:cs typeface="Arial" panose="020B0604020202020204" pitchFamily="34" charset="0"/>
              </a:rPr>
              <a:t>California Department of Education. 2010</a:t>
            </a:r>
            <a:r>
              <a:rPr lang="en-US" sz="1400" i="1" dirty="0">
                <a:latin typeface="Arial" panose="020B0604020202020204" pitchFamily="34" charset="0"/>
                <a:cs typeface="Arial" panose="020B0604020202020204" pitchFamily="34" charset="0"/>
              </a:rPr>
              <a:t>. California Preschool Curriculum Framework, Volume 1</a:t>
            </a:r>
            <a:r>
              <a:rPr lang="en-US" sz="1400" dirty="0">
                <a:latin typeface="Arial" panose="020B0604020202020204" pitchFamily="34" charset="0"/>
                <a:cs typeface="Arial" panose="020B0604020202020204" pitchFamily="34" charset="0"/>
              </a:rPr>
              <a:t>. http://www.cde.ca.gov/sp/cd/re/documents/psframeworkkvol1.pdf (accessed October 10, 2016).</a:t>
            </a:r>
          </a:p>
          <a:p>
            <a:pPr marL="233363" lvl="0" indent="-233363">
              <a:spcBef>
                <a:spcPts val="0"/>
              </a:spcBef>
              <a:spcAft>
                <a:spcPts val="1200"/>
              </a:spcAft>
              <a:buNone/>
            </a:pPr>
            <a:r>
              <a:rPr lang="en-US" sz="1400" dirty="0">
                <a:latin typeface="Arial" panose="020B0604020202020204" pitchFamily="34" charset="0"/>
                <a:cs typeface="Arial" panose="020B0604020202020204" pitchFamily="34" charset="0"/>
              </a:rPr>
              <a:t>California Department of Education. 2011. </a:t>
            </a:r>
            <a:r>
              <a:rPr lang="en-US" sz="1400" i="1" dirty="0">
                <a:latin typeface="Arial" panose="020B0604020202020204" pitchFamily="34" charset="0"/>
                <a:cs typeface="Arial" panose="020B0604020202020204" pitchFamily="34" charset="0"/>
              </a:rPr>
              <a:t>California Preschool Curriculum Framework, Volume 2</a:t>
            </a:r>
            <a:r>
              <a:rPr lang="en-US" sz="1400" dirty="0">
                <a:latin typeface="Arial" panose="020B0604020202020204" pitchFamily="34" charset="0"/>
                <a:cs typeface="Arial" panose="020B0604020202020204" pitchFamily="34" charset="0"/>
              </a:rPr>
              <a:t>. http://www.cde.ca.gov/sp/cd/re/documents/psframeworkvol2.pdf (accessed October 10, 2016).</a:t>
            </a:r>
          </a:p>
          <a:p>
            <a:pPr marL="233363" indent="-233363">
              <a:spcBef>
                <a:spcPts val="0"/>
              </a:spcBef>
              <a:spcAft>
                <a:spcPts val="1200"/>
              </a:spcAft>
              <a:buNone/>
            </a:pPr>
            <a:r>
              <a:rPr lang="en-US" sz="1400" dirty="0"/>
              <a:t>California Department of Education. </a:t>
            </a:r>
            <a:r>
              <a:rPr lang="en-US" sz="1400" i="1" dirty="0"/>
              <a:t>2008. California Preschool Learning Foundations, Volume 1. </a:t>
            </a:r>
            <a:r>
              <a:rPr lang="en-US" sz="1400" dirty="0">
                <a:hlinkClick r:id="rId3"/>
              </a:rPr>
              <a:t>http://www.cde.ca.gov/sp/cd/re/documents/preschoollf.pdf</a:t>
            </a:r>
            <a:r>
              <a:rPr lang="en-US" sz="1400" dirty="0"/>
              <a:t> (accessed October 31, 2016).</a:t>
            </a:r>
          </a:p>
          <a:p>
            <a:pPr marL="233363" indent="-233363">
              <a:spcBef>
                <a:spcPts val="0"/>
              </a:spcBef>
              <a:spcAft>
                <a:spcPts val="1200"/>
              </a:spcAft>
              <a:buNone/>
            </a:pPr>
            <a:r>
              <a:rPr lang="en-US" sz="1400" dirty="0">
                <a:latin typeface="Arial" panose="020B0604020202020204" pitchFamily="34" charset="0"/>
                <a:cs typeface="Arial" panose="020B0604020202020204" pitchFamily="34" charset="0"/>
              </a:rPr>
              <a:t>California Department of Education. 2015</a:t>
            </a:r>
            <a:r>
              <a:rPr lang="en-US" sz="1400" i="1" dirty="0">
                <a:latin typeface="Arial" panose="020B0604020202020204" pitchFamily="34" charset="0"/>
                <a:cs typeface="Arial" panose="020B0604020202020204" pitchFamily="34" charset="0"/>
              </a:rPr>
              <a:t>. Transitional Kindergarten Chapter of the Mathematics Framework for California Public Schools: Kindergarten Through Grade Twelve. </a:t>
            </a:r>
            <a:r>
              <a:rPr lang="en-US" sz="1400" i="1" dirty="0">
                <a:latin typeface="Arial" panose="020B0604020202020204" pitchFamily="34" charset="0"/>
                <a:cs typeface="Arial" panose="020B0604020202020204" pitchFamily="34" charset="0"/>
                <a:hlinkClick r:id="rId4"/>
              </a:rPr>
              <a:t>http://www.cde.ca.gov/ci/ma/cf/documents/transitionalkinder.pdf</a:t>
            </a:r>
            <a:r>
              <a:rPr lang="en-US" sz="1400" i="1" dirty="0">
                <a:latin typeface="Arial" panose="020B0604020202020204" pitchFamily="34" charset="0"/>
                <a:cs typeface="Arial" panose="020B0604020202020204" pitchFamily="34" charset="0"/>
              </a:rPr>
              <a:t> (accessed November 14, 2016).</a:t>
            </a:r>
          </a:p>
          <a:p>
            <a:pPr marL="233363" indent="-233363">
              <a:spcBef>
                <a:spcPts val="0"/>
              </a:spcBef>
              <a:spcAft>
                <a:spcPts val="1200"/>
              </a:spcAft>
              <a:buNone/>
            </a:pPr>
            <a:r>
              <a:rPr lang="en-US" sz="1400" dirty="0"/>
              <a:t>Sarama, Julie, and Douglas H. Clements. 2004. "Building Blocks for Early Childhood Mathematics." </a:t>
            </a:r>
            <a:r>
              <a:rPr lang="en-US" sz="1400" i="1" dirty="0"/>
              <a:t>Early Childhood Research Quarterly</a:t>
            </a:r>
            <a:r>
              <a:rPr lang="en-US" sz="1400" dirty="0"/>
              <a:t> 19, no. 1 </a:t>
            </a:r>
            <a:r>
              <a:rPr lang="en-US" sz="1400" dirty="0">
                <a:hlinkClick r:id="rId5"/>
              </a:rPr>
              <a:t>http://gse.buffalo.edu/org/buildingblocks/writings/bb_ecrq.pdf</a:t>
            </a:r>
            <a:r>
              <a:rPr lang="en-US" sz="1400" dirty="0"/>
              <a:t> (accessed November 14, 2016). </a:t>
            </a:r>
            <a:endParaRPr lang="en-US" sz="1400" dirty="0">
              <a:ea typeface="MS PGothic" panose="020B0600070205080204" pitchFamily="34" charset="-128"/>
              <a:cs typeface="Arial"/>
            </a:endParaRPr>
          </a:p>
          <a:p>
            <a:endParaRPr lang="en-US" sz="1400" dirty="0"/>
          </a:p>
        </p:txBody>
      </p:sp>
    </p:spTree>
    <p:extLst>
      <p:ext uri="{BB962C8B-B14F-4D97-AF65-F5344CB8AC3E}">
        <p14:creationId xmlns:p14="http://schemas.microsoft.com/office/powerpoint/2010/main" val="1963750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4"/>
          <p:cNvSpPr>
            <a:spLocks noGrp="1" noChangeArrowheads="1"/>
          </p:cNvSpPr>
          <p:nvPr>
            <p:ph type="title"/>
          </p:nvPr>
        </p:nvSpPr>
        <p:spPr/>
        <p:txBody>
          <a:bodyPr/>
          <a:lstStyle/>
          <a:p>
            <a:pPr eaLnBrk="1" hangingPunct="1"/>
            <a:r>
              <a:rPr lang="en-US" altLang="en-US" dirty="0"/>
              <a:t>Foundations and Framework, </a:t>
            </a:r>
            <a:br>
              <a:rPr lang="en-US" altLang="en-US" dirty="0"/>
            </a:br>
            <a:r>
              <a:rPr lang="en-US" altLang="en-US" dirty="0"/>
              <a:t>Volume 1</a:t>
            </a:r>
          </a:p>
        </p:txBody>
      </p:sp>
      <p:pic>
        <p:nvPicPr>
          <p:cNvPr id="63491"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44525" y="1690687"/>
            <a:ext cx="3371850" cy="4391025"/>
          </a:xfrm>
          <a:ln>
            <a:solidFill>
              <a:srgbClr val="000000"/>
            </a:solidFill>
            <a:miter lim="800000"/>
            <a:headEnd/>
            <a:tailEnd/>
          </a:ln>
        </p:spPr>
      </p:pic>
      <p:pic>
        <p:nvPicPr>
          <p:cNvPr id="63492"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057775" y="1695450"/>
            <a:ext cx="3371850" cy="4381500"/>
          </a:xfrm>
          <a:ln>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p:cNvSpPr>
            <a:spLocks noGrp="1"/>
          </p:cNvSpPr>
          <p:nvPr>
            <p:ph type="title"/>
          </p:nvPr>
        </p:nvSpPr>
        <p:spPr/>
        <p:txBody>
          <a:bodyPr/>
          <a:lstStyle/>
          <a:p>
            <a:r>
              <a:rPr lang="en-US" altLang="en-US" dirty="0">
                <a:solidFill>
                  <a:srgbClr val="000000"/>
                </a:solidFill>
              </a:rPr>
              <a:t>How Did You Measure Up?</a:t>
            </a:r>
          </a:p>
        </p:txBody>
      </p:sp>
      <p:pic>
        <p:nvPicPr>
          <p:cNvPr id="31745" name="Content Placeholder 2" descr="Screen Shot 2016-11-07 at 8.19.22 AM.png"/>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 t="11031" r="384" b="11389"/>
          <a:stretch/>
        </p:blipFill>
        <p:spPr>
          <a:xfrm>
            <a:off x="1472567" y="1404666"/>
            <a:ext cx="6197794" cy="4767534"/>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2"/>
          <p:cNvSpPr>
            <a:spLocks noGrp="1"/>
          </p:cNvSpPr>
          <p:nvPr>
            <p:ph type="title"/>
          </p:nvPr>
        </p:nvSpPr>
        <p:spPr/>
        <p:txBody>
          <a:bodyPr/>
          <a:lstStyle/>
          <a:p>
            <a:pPr eaLnBrk="1" hangingPunct="1"/>
            <a:r>
              <a:rPr lang="en-US" altLang="en-US" dirty="0">
                <a:solidFill>
                  <a:schemeClr val="tx1"/>
                </a:solidFill>
              </a:rPr>
              <a:t>Mathematics Strand and Substrand Chart</a:t>
            </a:r>
            <a:endParaRPr lang="en-US" altLang="en-US" dirty="0">
              <a:solidFill>
                <a:schemeClr val="bg1"/>
              </a:solidFill>
            </a:endParaRPr>
          </a:p>
        </p:txBody>
      </p:sp>
      <p:pic>
        <p:nvPicPr>
          <p:cNvPr id="33794" name="Picture 7" descr="mtsubstrandtable.tiff"/>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2263" y="1756459"/>
            <a:ext cx="8516937" cy="3873719"/>
          </a:xfrm>
          <a:ln>
            <a:solidFill>
              <a:schemeClr val="tx1">
                <a:alpha val="32941"/>
              </a:schemeClr>
            </a:solidFill>
            <a:miter lim="800000"/>
            <a:headEnd/>
            <a:tailEnd/>
          </a:ln>
        </p:spPr>
      </p:pic>
      <p:sp>
        <p:nvSpPr>
          <p:cNvPr id="5" name="Donut 1"/>
          <p:cNvSpPr>
            <a:spLocks/>
          </p:cNvSpPr>
          <p:nvPr/>
        </p:nvSpPr>
        <p:spPr bwMode="auto">
          <a:xfrm>
            <a:off x="3962400" y="2013902"/>
            <a:ext cx="1860075" cy="3595494"/>
          </a:xfrm>
          <a:custGeom>
            <a:avLst/>
            <a:gdLst>
              <a:gd name="T0" fmla="*/ 0 w 1979612"/>
              <a:gd name="T1" fmla="*/ 1699419 h 3398837"/>
              <a:gd name="T2" fmla="*/ 989806 w 1979612"/>
              <a:gd name="T3" fmla="*/ 0 h 3398837"/>
              <a:gd name="T4" fmla="*/ 1979612 w 1979612"/>
              <a:gd name="T5" fmla="*/ 1699419 h 3398837"/>
              <a:gd name="T6" fmla="*/ 989806 w 1979612"/>
              <a:gd name="T7" fmla="*/ 3398838 h 3398837"/>
              <a:gd name="T8" fmla="*/ 0 w 1979612"/>
              <a:gd name="T9" fmla="*/ 1699419 h 3398837"/>
              <a:gd name="T10" fmla="*/ 29259 w 1979612"/>
              <a:gd name="T11" fmla="*/ 1699419 h 3398837"/>
              <a:gd name="T12" fmla="*/ 989806 w 1979612"/>
              <a:gd name="T13" fmla="*/ 3369579 h 3398837"/>
              <a:gd name="T14" fmla="*/ 1950353 w 1979612"/>
              <a:gd name="T15" fmla="*/ 1699419 h 3398837"/>
              <a:gd name="T16" fmla="*/ 989806 w 1979612"/>
              <a:gd name="T17" fmla="*/ 29259 h 3398837"/>
              <a:gd name="T18" fmla="*/ 29259 w 1979612"/>
              <a:gd name="T19" fmla="*/ 1699419 h 33988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79612" h="3398837">
                <a:moveTo>
                  <a:pt x="0" y="1699419"/>
                </a:moveTo>
                <a:cubicBezTo>
                  <a:pt x="0" y="760856"/>
                  <a:pt x="443151" y="0"/>
                  <a:pt x="989806" y="0"/>
                </a:cubicBezTo>
                <a:cubicBezTo>
                  <a:pt x="1536461" y="0"/>
                  <a:pt x="1979612" y="760856"/>
                  <a:pt x="1979612" y="1699419"/>
                </a:cubicBezTo>
                <a:cubicBezTo>
                  <a:pt x="1979612" y="2637982"/>
                  <a:pt x="1536461" y="3398838"/>
                  <a:pt x="989806" y="3398838"/>
                </a:cubicBezTo>
                <a:cubicBezTo>
                  <a:pt x="443151" y="3398838"/>
                  <a:pt x="0" y="2637982"/>
                  <a:pt x="0" y="1699419"/>
                </a:cubicBezTo>
                <a:close/>
                <a:moveTo>
                  <a:pt x="29259" y="1699419"/>
                </a:moveTo>
                <a:cubicBezTo>
                  <a:pt x="29259" y="2621823"/>
                  <a:pt x="459311" y="3369579"/>
                  <a:pt x="989806" y="3369579"/>
                </a:cubicBezTo>
                <a:cubicBezTo>
                  <a:pt x="1520301" y="3369579"/>
                  <a:pt x="1950353" y="2621823"/>
                  <a:pt x="1950353" y="1699419"/>
                </a:cubicBezTo>
                <a:cubicBezTo>
                  <a:pt x="1950353" y="777015"/>
                  <a:pt x="1520301" y="29259"/>
                  <a:pt x="989806" y="29259"/>
                </a:cubicBezTo>
                <a:cubicBezTo>
                  <a:pt x="459311" y="29259"/>
                  <a:pt x="29259" y="777015"/>
                  <a:pt x="29259" y="1699419"/>
                </a:cubicBezTo>
                <a:close/>
              </a:path>
            </a:pathLst>
          </a:custGeom>
          <a:solidFill>
            <a:srgbClr val="FF0000"/>
          </a:solidFill>
          <a:ln w="9525" cap="flat" cmpd="sng">
            <a:solidFill>
              <a:srgbClr val="C00000"/>
            </a:solidFill>
            <a:prstDash val="solid"/>
            <a:round/>
            <a:headEnd/>
            <a:tailEnd/>
          </a:ln>
          <a:effectLst>
            <a:outerShdw blurRad="40000" dist="23000" dir="5400000" rotWithShape="0">
              <a:srgbClr val="000000">
                <a:alpha val="34999"/>
              </a:srgbClr>
            </a:outerShdw>
          </a:effectLst>
        </p:spPr>
        <p:txBody>
          <a:bodyPr anchor="ctr"/>
          <a:lstStyle/>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p:cNvSpPr>
            <a:spLocks noGrp="1" noChangeArrowheads="1"/>
          </p:cNvSpPr>
          <p:nvPr>
            <p:ph type="title"/>
          </p:nvPr>
        </p:nvSpPr>
        <p:spPr/>
        <p:txBody>
          <a:bodyPr/>
          <a:lstStyle/>
          <a:p>
            <a:r>
              <a:rPr lang="en-US" altLang="en-US" dirty="0"/>
              <a:t>Preschool Learning Foundations</a:t>
            </a:r>
            <a:br>
              <a:rPr lang="en-US" altLang="en-US" dirty="0"/>
            </a:br>
            <a:r>
              <a:rPr lang="en-US" altLang="en-US" dirty="0"/>
              <a:t>Mathematics Domain</a:t>
            </a:r>
          </a:p>
        </p:txBody>
      </p:sp>
      <p:pic>
        <p:nvPicPr>
          <p:cNvPr id="35842" name="Picture 5" descr="Picture1">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a:xfrm>
            <a:off x="597116" y="1829057"/>
            <a:ext cx="3466667" cy="4114286"/>
          </a:xfrm>
        </p:spPr>
      </p:pic>
      <p:sp>
        <p:nvSpPr>
          <p:cNvPr id="35843" name="Rectangle 4"/>
          <p:cNvSpPr>
            <a:spLocks noGrp="1" noChangeArrowheads="1"/>
          </p:cNvSpPr>
          <p:nvPr>
            <p:ph sz="half" idx="2"/>
          </p:nvPr>
        </p:nvSpPr>
        <p:spPr/>
        <p:txBody>
          <a:bodyPr/>
          <a:lstStyle/>
          <a:p>
            <a:r>
              <a:rPr lang="en-US" altLang="en-US" sz="2800" dirty="0"/>
              <a:t>Describes what children should be able to do at around 48 and 60 months</a:t>
            </a:r>
          </a:p>
          <a:p>
            <a:r>
              <a:rPr lang="en-US" altLang="en-US" sz="2800" dirty="0"/>
              <a:t>Assumes children have access to appropriate support and high-quality programs</a:t>
            </a:r>
          </a:p>
          <a:p>
            <a:endParaRPr lang="en-US" altLang="en-US" sz="2600" dirty="0"/>
          </a:p>
        </p:txBody>
      </p:sp>
      <p:sp>
        <p:nvSpPr>
          <p:cNvPr id="35844" name="Oval 13"/>
          <p:cNvSpPr>
            <a:spLocks noChangeArrowheads="1"/>
          </p:cNvSpPr>
          <p:nvPr/>
        </p:nvSpPr>
        <p:spPr bwMode="auto">
          <a:xfrm>
            <a:off x="331396" y="3078163"/>
            <a:ext cx="815975" cy="808037"/>
          </a:xfrm>
          <a:prstGeom prst="ellipse">
            <a:avLst/>
          </a:prstGeom>
          <a:noFill/>
          <a:ln w="635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i="1" dirty="0"/>
          </a:p>
        </p:txBody>
      </p:sp>
    </p:spTree>
  </p:cSld>
  <p:clrMapOvr>
    <a:masterClrMapping/>
  </p:clrMapOvr>
  <p:transition spd="slow"/>
</p:sld>
</file>

<file path=ppt/theme/theme1.xml><?xml version="1.0" encoding="utf-8"?>
<a:theme xmlns:a="http://schemas.openxmlformats.org/drawingml/2006/main" name="Blank Presentation">
  <a:themeElements>
    <a:clrScheme name="Custom 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7272"/>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Custom 2">
      <a:dk1>
        <a:sysClr val="windowText" lastClr="000000"/>
      </a:dk1>
      <a:lt1>
        <a:srgbClr val="A2FDCE"/>
      </a:lt1>
      <a:dk2>
        <a:srgbClr val="000000"/>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15884</TotalTime>
  <Words>7736</Words>
  <Application>Microsoft Office PowerPoint</Application>
  <PresentationFormat>On-screen Show (4:3)</PresentationFormat>
  <Paragraphs>1089</Paragraphs>
  <Slides>53</Slides>
  <Notes>53</Notes>
  <HiddenSlides>1</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53</vt:i4>
      </vt:variant>
    </vt:vector>
  </HeadingPairs>
  <TitlesOfParts>
    <vt:vector size="62" baseType="lpstr">
      <vt:lpstr>MS PGothic</vt:lpstr>
      <vt:lpstr>MS PGothic</vt:lpstr>
      <vt:lpstr>Arial</vt:lpstr>
      <vt:lpstr>Calibri</vt:lpstr>
      <vt:lpstr>Courier New</vt:lpstr>
      <vt:lpstr>Wingdings</vt:lpstr>
      <vt:lpstr>Blank Presentation</vt:lpstr>
      <vt:lpstr>2_Office Theme</vt:lpstr>
      <vt:lpstr>Acrobat Document</vt:lpstr>
      <vt:lpstr>Mathematics: Measurement in the Transitional Kindergarten Classroom  </vt:lpstr>
      <vt:lpstr>Measurement</vt:lpstr>
      <vt:lpstr>Objectives</vt:lpstr>
      <vt:lpstr>CDE Publications and Resources that Support TK Math Implementation</vt:lpstr>
      <vt:lpstr>Why Use the Preschool Learning Foundations for TK?</vt:lpstr>
      <vt:lpstr>Foundations and Framework,  Volume 1</vt:lpstr>
      <vt:lpstr>How Did You Measure Up?</vt:lpstr>
      <vt:lpstr>Mathematics Strand and Substrand Chart</vt:lpstr>
      <vt:lpstr>Preschool Learning Foundations Mathematics Domain</vt:lpstr>
      <vt:lpstr>  Map of the Foundations</vt:lpstr>
      <vt:lpstr> Stop and Jot </vt:lpstr>
      <vt:lpstr>Stop and Jot Activity</vt:lpstr>
      <vt:lpstr>Alignment Document</vt:lpstr>
      <vt:lpstr>Alignment Document</vt:lpstr>
      <vt:lpstr>Measurement Strand</vt:lpstr>
      <vt:lpstr>Measurement Strand</vt:lpstr>
      <vt:lpstr>Mathematics Foundations  Measurement Video Example 1.2</vt:lpstr>
      <vt:lpstr>Video Reflection Questions</vt:lpstr>
      <vt:lpstr>Developmental Continuums</vt:lpstr>
      <vt:lpstr>Learning Trajectories</vt:lpstr>
      <vt:lpstr>Learning Trajectory for Measurement</vt:lpstr>
      <vt:lpstr>Developmental Continuum for Measurement</vt:lpstr>
      <vt:lpstr>Developmental Continuum for Measurement</vt:lpstr>
      <vt:lpstr>Developmental Continuum for Measurement</vt:lpstr>
      <vt:lpstr>Developmental Continuum for Measurement</vt:lpstr>
      <vt:lpstr>Let’s Do Some Ordering and Comparing</vt:lpstr>
      <vt:lpstr>Framework Strategies</vt:lpstr>
      <vt:lpstr>Mathematics Domain Framework Strategies</vt:lpstr>
      <vt:lpstr>Universal Design for Learning</vt:lpstr>
      <vt:lpstr>Environments and Materials</vt:lpstr>
      <vt:lpstr>What Measurement May Look Like</vt:lpstr>
      <vt:lpstr>Environment and Materials List</vt:lpstr>
      <vt:lpstr>Creating Invitations Through the Environment</vt:lpstr>
      <vt:lpstr>Vignettes</vt:lpstr>
      <vt:lpstr> Applying Vignettes and Interactions and Strategies </vt:lpstr>
      <vt:lpstr>Plan to Support English Learners</vt:lpstr>
      <vt:lpstr>Home Language and Measurement</vt:lpstr>
      <vt:lpstr>Partner with Families to Learn About Strengths</vt:lpstr>
      <vt:lpstr>Engaging Families </vt:lpstr>
      <vt:lpstr> Capitalize Families’ Expertise To Support Measurement In The Classroom</vt:lpstr>
      <vt:lpstr>DRDP-K (2015)</vt:lpstr>
      <vt:lpstr>The DRDP-K (2015)</vt:lpstr>
      <vt:lpstr>Minute to Win It  Informal Measurement Style</vt:lpstr>
      <vt:lpstr>Standard/Non-Standard Measurement</vt:lpstr>
      <vt:lpstr>Interaction and Strategies</vt:lpstr>
      <vt:lpstr>Non-Standard Measurement Walk</vt:lpstr>
      <vt:lpstr>Standard Measurement Walk</vt:lpstr>
      <vt:lpstr>Inch by Inch</vt:lpstr>
      <vt:lpstr>Your Turn</vt:lpstr>
      <vt:lpstr>“Time for reflection and planning enhances teaching” (PCF, Vol. 1, p. 3).</vt:lpstr>
      <vt:lpstr>Thank you for coming!</vt:lpstr>
      <vt:lpstr>An Idea to Use</vt:lpstr>
      <vt:lpstr>Reference Guide for PowerPoint Citations</vt:lpstr>
    </vt:vector>
  </TitlesOfParts>
  <Company>Kern County Supt of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High Is the Sky Preschool Math a focus on Measurement</dc:title>
  <dc:creator>CCCC</dc:creator>
  <cp:lastModifiedBy>stherri</cp:lastModifiedBy>
  <cp:revision>531</cp:revision>
  <dcterms:created xsi:type="dcterms:W3CDTF">2013-06-17T14:55:49Z</dcterms:created>
  <dcterms:modified xsi:type="dcterms:W3CDTF">2016-12-13T00:20:08Z</dcterms:modified>
</cp:coreProperties>
</file>