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89" r:id="rId1"/>
    <p:sldMasterId id="2147484297" r:id="rId2"/>
    <p:sldMasterId id="2147484202" r:id="rId3"/>
    <p:sldMasterId id="2147484310" r:id="rId4"/>
  </p:sldMasterIdLst>
  <p:notesMasterIdLst>
    <p:notesMasterId r:id="rId60"/>
  </p:notesMasterIdLst>
  <p:handoutMasterIdLst>
    <p:handoutMasterId r:id="rId61"/>
  </p:handoutMasterIdLst>
  <p:sldIdLst>
    <p:sldId id="257" r:id="rId5"/>
    <p:sldId id="259" r:id="rId6"/>
    <p:sldId id="311" r:id="rId7"/>
    <p:sldId id="341" r:id="rId8"/>
    <p:sldId id="262" r:id="rId9"/>
    <p:sldId id="313" r:id="rId10"/>
    <p:sldId id="314" r:id="rId11"/>
    <p:sldId id="342" r:id="rId12"/>
    <p:sldId id="266" r:id="rId13"/>
    <p:sldId id="318" r:id="rId14"/>
    <p:sldId id="338" r:id="rId15"/>
    <p:sldId id="269" r:id="rId16"/>
    <p:sldId id="324" r:id="rId17"/>
    <p:sldId id="325" r:id="rId18"/>
    <p:sldId id="272" r:id="rId19"/>
    <p:sldId id="340" r:id="rId20"/>
    <p:sldId id="273" r:id="rId21"/>
    <p:sldId id="330" r:id="rId22"/>
    <p:sldId id="331" r:id="rId23"/>
    <p:sldId id="332" r:id="rId24"/>
    <p:sldId id="333" r:id="rId25"/>
    <p:sldId id="334" r:id="rId26"/>
    <p:sldId id="335" r:id="rId27"/>
    <p:sldId id="336" r:id="rId28"/>
    <p:sldId id="274" r:id="rId29"/>
    <p:sldId id="326" r:id="rId30"/>
    <p:sldId id="327"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328" r:id="rId47"/>
    <p:sldId id="293" r:id="rId48"/>
    <p:sldId id="294" r:id="rId49"/>
    <p:sldId id="295" r:id="rId50"/>
    <p:sldId id="296" r:id="rId51"/>
    <p:sldId id="297" r:id="rId52"/>
    <p:sldId id="298" r:id="rId53"/>
    <p:sldId id="299" r:id="rId54"/>
    <p:sldId id="301" r:id="rId55"/>
    <p:sldId id="300" r:id="rId56"/>
    <p:sldId id="309" r:id="rId57"/>
    <p:sldId id="310" r:id="rId58"/>
    <p:sldId id="329" r:id="rId5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9"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6600"/>
    <a:srgbClr val="4F2DA3"/>
    <a:srgbClr val="762CA4"/>
    <a:srgbClr val="DCD2E3"/>
    <a:srgbClr val="B9A1CB"/>
    <a:srgbClr val="946EB0"/>
    <a:srgbClr val="EFEAF2"/>
    <a:srgbClr val="D7C9E1"/>
    <a:srgbClr val="936F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89" autoAdjust="0"/>
    <p:restoredTop sz="50187" autoAdjust="0"/>
  </p:normalViewPr>
  <p:slideViewPr>
    <p:cSldViewPr snapToGrid="0" snapToObjects="1">
      <p:cViewPr varScale="1">
        <p:scale>
          <a:sx n="41" d="100"/>
          <a:sy n="41" d="100"/>
        </p:scale>
        <p:origin x="2442" y="54"/>
      </p:cViewPr>
      <p:guideLst>
        <p:guide orient="horz" pos="2160"/>
        <p:guide pos="2880"/>
      </p:guideLst>
    </p:cSldViewPr>
  </p:slideViewPr>
  <p:outlineViewPr>
    <p:cViewPr>
      <p:scale>
        <a:sx n="33" d="100"/>
        <a:sy n="33" d="100"/>
      </p:scale>
      <p:origin x="0" y="-18392"/>
    </p:cViewPr>
  </p:outlineViewPr>
  <p:notesTextViewPr>
    <p:cViewPr>
      <p:scale>
        <a:sx n="150" d="100"/>
        <a:sy n="150" d="100"/>
      </p:scale>
      <p:origin x="0" y="-1434"/>
    </p:cViewPr>
  </p:notesTextViewPr>
  <p:sorterViewPr>
    <p:cViewPr>
      <p:scale>
        <a:sx n="70" d="100"/>
        <a:sy n="70" d="100"/>
      </p:scale>
      <p:origin x="0" y="0"/>
    </p:cViewPr>
  </p:sorterViewPr>
  <p:notesViewPr>
    <p:cSldViewPr snapToGrid="0" snapToObjects="1">
      <p:cViewPr>
        <p:scale>
          <a:sx n="69" d="100"/>
          <a:sy n="69" d="100"/>
        </p:scale>
        <p:origin x="2484" y="-43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 charset="0"/>
                <a:ea typeface="Arial" pitchFamily="-1" charset="0"/>
                <a:cs typeface="Arial" pitchFamily="-1" charset="0"/>
              </a:defRPr>
            </a:lvl1pPr>
          </a:lstStyle>
          <a:p>
            <a:pPr>
              <a:defRPr/>
            </a:pPr>
            <a:fld id="{AD464663-5691-4892-A171-727A3746D51C}" type="datetime1">
              <a:rPr lang="en-US"/>
              <a:pPr>
                <a:defRPr/>
              </a:pPr>
              <a:t>3/7/2017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981B7454-DB2C-4189-8076-2420A7357271}" type="slidenum">
              <a:rPr lang="en-US" altLang="en-US"/>
              <a:pPr/>
              <a:t>‹#›</a:t>
            </a:fld>
            <a:endParaRPr lang="en-US" altLang="en-US"/>
          </a:p>
        </p:txBody>
      </p:sp>
    </p:spTree>
    <p:extLst>
      <p:ext uri="{BB962C8B-B14F-4D97-AF65-F5344CB8AC3E}">
        <p14:creationId xmlns:p14="http://schemas.microsoft.com/office/powerpoint/2010/main" val="23734880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 charset="0"/>
                <a:ea typeface="Arial" pitchFamily="-1" charset="0"/>
                <a:cs typeface="Arial" pitchFamily="-1" charset="0"/>
              </a:defRPr>
            </a:lvl1pPr>
          </a:lstStyle>
          <a:p>
            <a:pPr>
              <a:defRPr/>
            </a:pPr>
            <a:fld id="{2FE1F1DB-F4A7-4892-8EBD-B7BAB9D03E2D}" type="datetime1">
              <a:rPr lang="en-US"/>
              <a:pPr>
                <a:defRPr/>
              </a:pPr>
              <a:t>3/7/2017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F32236E-DBDE-4F84-8A8D-B4FE3BF401E9}" type="slidenum">
              <a:rPr lang="en-US" altLang="en-US"/>
              <a:pPr/>
              <a:t>‹#›</a:t>
            </a:fld>
            <a:endParaRPr lang="en-US" altLang="en-US"/>
          </a:p>
        </p:txBody>
      </p:sp>
    </p:spTree>
    <p:extLst>
      <p:ext uri="{BB962C8B-B14F-4D97-AF65-F5344CB8AC3E}">
        <p14:creationId xmlns:p14="http://schemas.microsoft.com/office/powerpoint/2010/main" val="101561927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1pPr>
    <a:lvl2pPr marL="4572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2pPr>
    <a:lvl3pPr marL="9144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3pPr>
    <a:lvl4pPr marL="13716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4pPr>
    <a:lvl5pPr marL="18288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noTextEdit="1"/>
          </p:cNvSpPr>
          <p:nvPr>
            <p:ph type="sldImg"/>
          </p:nvPr>
        </p:nvSpPr>
        <p:spPr>
          <a:ln/>
        </p:spPr>
      </p:sp>
      <p:sp>
        <p:nvSpPr>
          <p:cNvPr id="61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eaLnBrk="1" hangingPunct="1">
              <a:spcBef>
                <a:spcPct val="0"/>
              </a:spcBef>
            </a:pPr>
            <a:r>
              <a:rPr lang="en-US" altLang="en-US" b="1" dirty="0"/>
              <a:t>Presenter Remarks: </a:t>
            </a:r>
          </a:p>
          <a:p>
            <a:pPr eaLnBrk="1" hangingPunct="1">
              <a:spcBef>
                <a:spcPct val="0"/>
              </a:spcBef>
            </a:pPr>
            <a:r>
              <a:rPr lang="en-US" altLang="en-US" dirty="0"/>
              <a:t>Welcome to Visual and Performing Arts: Music in Transitional Kindergarten—a presentation focusing on the </a:t>
            </a:r>
            <a:r>
              <a:rPr lang="en-US" altLang="en-US" i="1" dirty="0"/>
              <a:t>California Preschool Learning Foundations </a:t>
            </a:r>
            <a:r>
              <a:rPr lang="en-US" altLang="en-US" dirty="0"/>
              <a:t>(Preschool Learning Foundations or PLF), the </a:t>
            </a:r>
            <a:r>
              <a:rPr lang="en-US" altLang="en-US" i="1" dirty="0"/>
              <a:t>California Preschool Curriculum Framework </a:t>
            </a:r>
            <a:r>
              <a:rPr lang="en-US" altLang="en-US" dirty="0"/>
              <a:t>(Preschool Curriculum Framework or PCF), and other California Department of Education (CDE) resources in support of the Visual and Performing Arts domain.</a:t>
            </a:r>
          </a:p>
          <a:p>
            <a:pPr eaLnBrk="1" hangingPunct="1">
              <a:spcBef>
                <a:spcPct val="0"/>
              </a:spcBef>
            </a:pPr>
            <a:endParaRPr lang="en-US" altLang="en-US" dirty="0"/>
          </a:p>
          <a:p>
            <a:pPr>
              <a:spcBef>
                <a:spcPct val="0"/>
              </a:spcBef>
            </a:pPr>
            <a:r>
              <a:rPr lang="en-US" altLang="en-US" dirty="0"/>
              <a:t>This professional learning session is specifically designed to provide TK teachers with exposure to CDE resources that support TK curriculum planning of developmentally appropriate strategies. Classroom environmental design recommendations are included to support the content area of music. </a:t>
            </a:r>
            <a:endParaRPr lang="en-US" dirty="0"/>
          </a:p>
          <a:p>
            <a:endParaRPr lang="en-US" dirty="0"/>
          </a:p>
        </p:txBody>
      </p:sp>
      <p:sp>
        <p:nvSpPr>
          <p:cNvPr id="61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DD738891-3ADE-7A4B-AB7C-E0365F29BF8B}" type="slidenum">
              <a:rPr lang="en-US">
                <a:cs typeface="Arial" charset="0"/>
              </a:rPr>
              <a:pPr/>
              <a:t>1</a:t>
            </a:fld>
            <a:endParaRPr lang="en-US">
              <a:cs typeface="Arial" charset="0"/>
            </a:endParaRPr>
          </a:p>
        </p:txBody>
      </p:sp>
    </p:spTree>
    <p:extLst>
      <p:ext uri="{BB962C8B-B14F-4D97-AF65-F5344CB8AC3E}">
        <p14:creationId xmlns:p14="http://schemas.microsoft.com/office/powerpoint/2010/main" val="3081829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a:ln/>
        </p:spPr>
      </p:sp>
      <p:sp>
        <p:nvSpPr>
          <p:cNvPr id="18434" name="Notes Placeholder 2"/>
          <p:cNvSpPr>
            <a:spLocks noGrp="1"/>
          </p:cNvSpPr>
          <p:nvPr>
            <p:ph type="body" idx="1"/>
          </p:nvPr>
        </p:nvSpPr>
        <p:spPr>
          <a:xfrm>
            <a:off x="777239" y="4408488"/>
            <a:ext cx="5303521" cy="42449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eaLnBrk="1" hangingPunct="1">
              <a:spcBef>
                <a:spcPct val="0"/>
              </a:spcBef>
            </a:pPr>
            <a:r>
              <a:rPr lang="en-US" b="1" dirty="0"/>
              <a:t>Presenter Remarks: </a:t>
            </a:r>
          </a:p>
          <a:p>
            <a:pPr eaLnBrk="1" hangingPunct="1">
              <a:spcBef>
                <a:spcPct val="0"/>
              </a:spcBef>
              <a:buFontTx/>
              <a:buNone/>
            </a:pPr>
            <a:r>
              <a:rPr lang="en-US" dirty="0"/>
              <a:t>The purpose of the foundations is to promote a common understanding of young children’s learning and to guide instructional practice. The foundations and framework are designed to work together.  While the foundations—known as standards in the K-12 arena—provide the background information to understand children’s developing knowledge and skills (the “what”), the curriculum framework offers guidance on how teachers and programs can support the learning and development that are described in the foundations (the “how”).</a:t>
            </a:r>
          </a:p>
          <a:p>
            <a:pPr eaLnBrk="1" hangingPunct="1">
              <a:spcBef>
                <a:spcPct val="0"/>
              </a:spcBef>
              <a:buFontTx/>
              <a:buChar char="•"/>
            </a:pPr>
            <a:endParaRPr lang="en-US" dirty="0"/>
          </a:p>
        </p:txBody>
      </p:sp>
      <p:sp>
        <p:nvSpPr>
          <p:cNvPr id="184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4B491ACC-203A-8A4F-88E7-56F46DB0E68A}" type="slidenum">
              <a:rPr lang="en-US">
                <a:cs typeface="Arial" charset="0"/>
              </a:rPr>
              <a:pPr/>
              <a:t>10</a:t>
            </a:fld>
            <a:endParaRPr lang="en-US">
              <a:cs typeface="Arial" charset="0"/>
            </a:endParaRPr>
          </a:p>
        </p:txBody>
      </p:sp>
    </p:spTree>
    <p:extLst>
      <p:ext uri="{BB962C8B-B14F-4D97-AF65-F5344CB8AC3E}">
        <p14:creationId xmlns:p14="http://schemas.microsoft.com/office/powerpoint/2010/main" val="3457028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5058" name="Rectangle 3"/>
          <p:cNvSpPr>
            <a:spLocks noGrp="1" noChangeArrowheads="1"/>
          </p:cNvSpPr>
          <p:nvPr>
            <p:ph type="body" idx="1"/>
          </p:nvPr>
        </p:nvSpPr>
        <p:spPr>
          <a:xfrm>
            <a:off x="685800" y="4217716"/>
            <a:ext cx="5486400" cy="4696097"/>
          </a:xfrm>
          <a:ln/>
          <a:extLst/>
        </p:spPr>
        <p:txBody>
          <a:bodyPr>
            <a:noAutofit/>
          </a:bodyPr>
          <a:lstStyle/>
          <a:p>
            <a:pPr>
              <a:spcBef>
                <a:spcPts val="0"/>
              </a:spcBef>
              <a:buFont typeface="Arial"/>
              <a:buNone/>
              <a:defRPr/>
            </a:pPr>
            <a:r>
              <a:rPr lang="en-US" b="1" dirty="0">
                <a:ea typeface="MS PGothic" charset="0"/>
              </a:rPr>
              <a:t>Presenter Remarks:</a:t>
            </a:r>
          </a:p>
          <a:p>
            <a:pPr marL="0" marR="0" lvl="0" indent="0" algn="l" defTabSz="457200" rtl="0" eaLnBrk="0" fontAlgn="base" latinLnBrk="0" hangingPunct="0">
              <a:spcBef>
                <a:spcPts val="0"/>
              </a:spcBef>
              <a:spcAft>
                <a:spcPct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In the Preschool Learning Foundations and Preschool Curriculum Framework, Music is a strand within the Visual and Performing Arts domain.</a:t>
            </a:r>
          </a:p>
          <a:p>
            <a:pPr marL="0" indent="0">
              <a:spcBef>
                <a:spcPts val="0"/>
              </a:spcBef>
              <a:buFont typeface="Arial" charset="0"/>
              <a:buNone/>
              <a:defRPr/>
            </a:pPr>
            <a:endParaRPr lang="en-US" dirty="0">
              <a:latin typeface="Arial" pitchFamily="-1" charset="0"/>
              <a:cs typeface="Arial" pitchFamily="-1" charset="0"/>
            </a:endParaRPr>
          </a:p>
          <a:p>
            <a:pPr marL="0" indent="0">
              <a:spcBef>
                <a:spcPts val="0"/>
              </a:spcBef>
              <a:buFont typeface="Arial" charset="0"/>
              <a:buNone/>
              <a:defRPr/>
            </a:pPr>
            <a:r>
              <a:rPr lang="en-US" dirty="0">
                <a:latin typeface="Arial" pitchFamily="-1" charset="0"/>
                <a:cs typeface="Arial" pitchFamily="-1" charset="0"/>
              </a:rPr>
              <a:t>There are three </a:t>
            </a:r>
            <a:r>
              <a:rPr lang="en-US" dirty="0" err="1">
                <a:latin typeface="Arial" pitchFamily="-1" charset="0"/>
                <a:cs typeface="Arial" pitchFamily="-1" charset="0"/>
              </a:rPr>
              <a:t>substrands</a:t>
            </a:r>
            <a:r>
              <a:rPr lang="en-US" dirty="0">
                <a:latin typeface="Arial" pitchFamily="-1" charset="0"/>
                <a:cs typeface="Arial" pitchFamily="-1" charset="0"/>
              </a:rPr>
              <a:t> within Music strand: </a:t>
            </a:r>
          </a:p>
          <a:p>
            <a:pPr marL="171450" indent="-171450">
              <a:spcBef>
                <a:spcPts val="0"/>
              </a:spcBef>
              <a:buFont typeface="Arial" panose="020B0604020202020204" pitchFamily="34" charset="0"/>
              <a:buChar char="•"/>
              <a:defRPr/>
            </a:pPr>
            <a:r>
              <a:rPr lang="en-US" dirty="0">
                <a:latin typeface="Arial" pitchFamily="-1" charset="0"/>
                <a:cs typeface="Arial" pitchFamily="-1" charset="0"/>
              </a:rPr>
              <a:t>Notice, Respond, and Engage</a:t>
            </a:r>
          </a:p>
          <a:p>
            <a:pPr marL="171450" indent="-171450">
              <a:spcBef>
                <a:spcPts val="0"/>
              </a:spcBef>
              <a:buFont typeface="Arial" panose="020B0604020202020204" pitchFamily="34" charset="0"/>
              <a:buChar char="•"/>
              <a:defRPr/>
            </a:pPr>
            <a:r>
              <a:rPr lang="en-US" dirty="0">
                <a:latin typeface="Arial" pitchFamily="-1" charset="0"/>
                <a:cs typeface="Arial" pitchFamily="-1" charset="0"/>
              </a:rPr>
              <a:t>Develop Skills </a:t>
            </a:r>
          </a:p>
          <a:p>
            <a:pPr marL="171450" indent="-171450">
              <a:spcBef>
                <a:spcPts val="0"/>
              </a:spcBef>
              <a:buFont typeface="Arial" panose="020B0604020202020204" pitchFamily="34" charset="0"/>
              <a:buChar char="•"/>
              <a:defRPr/>
            </a:pPr>
            <a:r>
              <a:rPr lang="en-US" dirty="0">
                <a:latin typeface="Arial" pitchFamily="-1" charset="0"/>
                <a:cs typeface="Arial" pitchFamily="-1" charset="0"/>
              </a:rPr>
              <a:t>Create, Invent, and Express</a:t>
            </a:r>
          </a:p>
          <a:p>
            <a:pPr marL="457200" lvl="1" indent="0">
              <a:spcBef>
                <a:spcPts val="0"/>
              </a:spcBef>
              <a:buFont typeface="Arial" pitchFamily="34" charset="0"/>
              <a:buNone/>
              <a:defRPr/>
            </a:pPr>
            <a:endParaRPr lang="en-US" dirty="0">
              <a:latin typeface="Arial" pitchFamily="-1" charset="0"/>
              <a:cs typeface="Arial" pitchFamily="-1" charset="0"/>
            </a:endParaRPr>
          </a:p>
          <a:p>
            <a:pPr marL="0" indent="0">
              <a:spcBef>
                <a:spcPts val="0"/>
              </a:spcBef>
              <a:buFont typeface="Arial" charset="0"/>
              <a:buNone/>
              <a:defRPr/>
            </a:pPr>
            <a:r>
              <a:rPr lang="en-US" dirty="0">
                <a:latin typeface="Arial" pitchFamily="-1" charset="0"/>
                <a:cs typeface="Arial" pitchFamily="-1" charset="0"/>
              </a:rPr>
              <a:t>Within each of these three </a:t>
            </a:r>
            <a:r>
              <a:rPr lang="en-US" dirty="0" err="1">
                <a:latin typeface="Arial" pitchFamily="-1" charset="0"/>
                <a:cs typeface="Arial" pitchFamily="-1" charset="0"/>
              </a:rPr>
              <a:t>substrands</a:t>
            </a:r>
            <a:r>
              <a:rPr lang="en-US" dirty="0">
                <a:latin typeface="Arial" pitchFamily="-1" charset="0"/>
                <a:cs typeface="Arial" pitchFamily="-1" charset="0"/>
              </a:rPr>
              <a:t> there are foundations for both 48 and 60 months. </a:t>
            </a:r>
          </a:p>
          <a:p>
            <a:pPr marL="171450" indent="-171450">
              <a:spcBef>
                <a:spcPts val="0"/>
              </a:spcBef>
              <a:buFont typeface="Arial" charset="0"/>
              <a:buChar char="•"/>
              <a:defRPr/>
            </a:pPr>
            <a:endParaRPr lang="en-US" dirty="0">
              <a:latin typeface="Arial" pitchFamily="-1" charset="0"/>
              <a:cs typeface="Arial" pitchFamily="-1" charset="0"/>
            </a:endParaRPr>
          </a:p>
          <a:p>
            <a:pPr marL="0" indent="0">
              <a:spcBef>
                <a:spcPts val="0"/>
              </a:spcBef>
              <a:buFont typeface="Arial" charset="0"/>
              <a:buNone/>
              <a:defRPr/>
            </a:pPr>
            <a:r>
              <a:rPr lang="en-US" dirty="0">
                <a:latin typeface="Arial" pitchFamily="-1" charset="0"/>
                <a:cs typeface="Arial" pitchFamily="-1" charset="0"/>
              </a:rPr>
              <a:t>Take a moment now to find where the foundations begin in the Music strand on page 11 of the Preschool Learning Foundations, Volume 2. </a:t>
            </a:r>
          </a:p>
          <a:p>
            <a:pPr marL="171450" indent="-171450">
              <a:spcBef>
                <a:spcPts val="0"/>
              </a:spcBef>
              <a:buFont typeface="Arial" charset="0"/>
              <a:buChar char="•"/>
              <a:defRPr/>
            </a:pPr>
            <a:endParaRPr lang="en-US" dirty="0">
              <a:latin typeface="Arial" pitchFamily="-1" charset="0"/>
              <a:cs typeface="Arial" pitchFamily="-1" charset="0"/>
            </a:endParaRPr>
          </a:p>
          <a:p>
            <a:pPr marL="0" marR="0" lvl="0" indent="0" algn="l" defTabSz="457200" rtl="0" eaLnBrk="0" fontAlgn="base" latinLnBrk="0" hangingPunct="0">
              <a:spcBef>
                <a:spcPts val="0"/>
              </a:spcBef>
              <a:spcAft>
                <a:spcPct val="0"/>
              </a:spcAft>
              <a:buClrTx/>
              <a:buSzTx/>
              <a:buFont typeface="Arial" panose="020B0604020202020204" pitchFamily="34" charset="0"/>
              <a:buNone/>
              <a:tabLst/>
              <a:defRPr/>
            </a:pPr>
            <a:r>
              <a:rPr lang="en-US" dirty="0">
                <a:latin typeface="Arial" pitchFamily="-1" charset="0"/>
                <a:cs typeface="Arial" pitchFamily="-1" charset="0"/>
              </a:rPr>
              <a:t>Silently read and place your finger on a foundation in the </a:t>
            </a:r>
            <a:r>
              <a:rPr kumimoji="0" lang="en-US" b="0" i="0" u="none" strike="noStrike" kern="1200" cap="none" spc="0" normalizeH="0" baseline="0" noProof="0" dirty="0">
                <a:ln>
                  <a:noFill/>
                </a:ln>
                <a:solidFill>
                  <a:prstClr val="black"/>
                </a:solidFill>
                <a:effectLst/>
                <a:uLnTx/>
                <a:uFillTx/>
                <a:latin typeface="Arial" pitchFamily="-1" charset="0"/>
                <a:ea typeface="ＭＳ Ｐゴシック" pitchFamily="34" charset="-128"/>
                <a:cs typeface="Arial" pitchFamily="-1" charset="0"/>
              </a:rPr>
              <a:t>Notice, Respond, and Engage </a:t>
            </a:r>
            <a:r>
              <a:rPr lang="en-US" dirty="0" err="1">
                <a:latin typeface="Arial" pitchFamily="-1" charset="0"/>
                <a:cs typeface="Arial" pitchFamily="-1" charset="0"/>
              </a:rPr>
              <a:t>substrand</a:t>
            </a:r>
            <a:r>
              <a:rPr lang="en-US" dirty="0">
                <a:latin typeface="Arial" pitchFamily="-1" charset="0"/>
                <a:cs typeface="Arial" pitchFamily="-1" charset="0"/>
              </a:rPr>
              <a:t>. Check your neighbor and make sure they have found one as well. </a:t>
            </a:r>
          </a:p>
          <a:p>
            <a:pPr marL="171450" indent="-171450">
              <a:spcBef>
                <a:spcPts val="0"/>
              </a:spcBef>
              <a:buFont typeface="Arial" charset="0"/>
              <a:buChar char="•"/>
              <a:defRPr/>
            </a:pPr>
            <a:endParaRPr lang="en-US" dirty="0">
              <a:latin typeface="Arial" pitchFamily="-1" charset="0"/>
              <a:cs typeface="Arial" pitchFamily="-1" charset="0"/>
            </a:endParaRPr>
          </a:p>
          <a:p>
            <a:pPr marL="0" indent="0">
              <a:spcBef>
                <a:spcPts val="0"/>
              </a:spcBef>
              <a:buFont typeface="Arial" charset="0"/>
              <a:buNone/>
              <a:defRPr/>
            </a:pPr>
            <a:r>
              <a:rPr lang="en-US" dirty="0">
                <a:latin typeface="Arial" pitchFamily="-1" charset="0"/>
                <a:cs typeface="Arial" pitchFamily="-1" charset="0"/>
              </a:rPr>
              <a:t>Now, silently read and place your finger on a foundation in the Develop Skills and Create, Invent, and Express Through Music </a:t>
            </a:r>
            <a:r>
              <a:rPr lang="en-US" dirty="0" err="1">
                <a:latin typeface="Arial" pitchFamily="-1" charset="0"/>
                <a:cs typeface="Arial" pitchFamily="-1" charset="0"/>
              </a:rPr>
              <a:t>substrand</a:t>
            </a:r>
            <a:r>
              <a:rPr lang="en-US" dirty="0">
                <a:latin typeface="Arial" pitchFamily="-1" charset="0"/>
                <a:cs typeface="Arial" pitchFamily="-1" charset="0"/>
              </a:rPr>
              <a:t>. Check your</a:t>
            </a:r>
            <a:r>
              <a:rPr lang="en-US" baseline="0" dirty="0">
                <a:latin typeface="Arial" pitchFamily="-1" charset="0"/>
                <a:cs typeface="Arial" pitchFamily="-1" charset="0"/>
              </a:rPr>
              <a:t> </a:t>
            </a:r>
            <a:r>
              <a:rPr lang="en-US" dirty="0">
                <a:latin typeface="Arial" pitchFamily="-1" charset="0"/>
                <a:cs typeface="Arial" pitchFamily="-1" charset="0"/>
              </a:rPr>
              <a:t>neighbor again. </a:t>
            </a:r>
          </a:p>
          <a:p>
            <a:pPr marL="171450" indent="-171450">
              <a:spcBef>
                <a:spcPts val="0"/>
              </a:spcBef>
              <a:buFont typeface="Arial" charset="0"/>
              <a:buChar char="•"/>
              <a:defRPr/>
            </a:pPr>
            <a:endParaRPr lang="en-US" dirty="0">
              <a:latin typeface="Arial" pitchFamily="-1" charset="0"/>
              <a:cs typeface="Arial" pitchFamily="-1" charset="0"/>
            </a:endParaRPr>
          </a:p>
          <a:p>
            <a:pPr marL="0" indent="0">
              <a:spcBef>
                <a:spcPts val="0"/>
              </a:spcBef>
              <a:buFont typeface="Arial" charset="0"/>
              <a:buNone/>
              <a:defRPr/>
            </a:pPr>
            <a:r>
              <a:rPr lang="en-US" dirty="0">
                <a:latin typeface="Arial" pitchFamily="-1" charset="0"/>
                <a:cs typeface="Arial" pitchFamily="-1" charset="0"/>
              </a:rPr>
              <a:t>Understanding this structure is important to effectively and efficiently plan and scaffold for children. </a:t>
            </a:r>
          </a:p>
          <a:p>
            <a:pPr marL="171450" indent="-171450">
              <a:spcBef>
                <a:spcPts val="0"/>
              </a:spcBef>
              <a:buFont typeface="Arial" charset="0"/>
              <a:buChar char="•"/>
              <a:defRPr/>
            </a:pPr>
            <a:endParaRPr lang="en-US" dirty="0"/>
          </a:p>
        </p:txBody>
      </p:sp>
      <p:sp>
        <p:nvSpPr>
          <p:cNvPr id="2" name="Slide Number Placeholder 1"/>
          <p:cNvSpPr>
            <a:spLocks noGrp="1"/>
          </p:cNvSpPr>
          <p:nvPr>
            <p:ph type="sldNum" sz="quarter" idx="10"/>
          </p:nvPr>
        </p:nvSpPr>
        <p:spPr/>
        <p:txBody>
          <a:bodyPr/>
          <a:lstStyle/>
          <a:p>
            <a:fld id="{EF32236E-DBDE-4F84-8A8D-B4FE3BF401E9}" type="slidenum">
              <a:rPr lang="en-US" altLang="en-US" smtClean="0"/>
              <a:pPr/>
              <a:t>11</a:t>
            </a:fld>
            <a:endParaRPr lang="en-US" altLang="en-US"/>
          </a:p>
        </p:txBody>
      </p:sp>
    </p:spTree>
    <p:extLst>
      <p:ext uri="{BB962C8B-B14F-4D97-AF65-F5344CB8AC3E}">
        <p14:creationId xmlns:p14="http://schemas.microsoft.com/office/powerpoint/2010/main" val="3746069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p:spPr>
        <p:txBody>
          <a:bodyPr/>
          <a:lstStyle/>
          <a:p>
            <a:fld id="{57F29E7D-5481-4328-B8DB-D626280FA1B4}" type="slidenum">
              <a:rPr lang="en-US">
                <a:latin typeface="Arial" charset="0"/>
                <a:ea typeface="ＭＳ Ｐゴシック" charset="-128"/>
                <a:cs typeface="ＭＳ Ｐゴシック" charset="-128"/>
              </a:rPr>
              <a:pPr/>
              <a:t>12</a:t>
            </a:fld>
            <a:endParaRPr lang="en-US">
              <a:latin typeface="Arial" charset="0"/>
              <a:ea typeface="ＭＳ Ｐゴシック" charset="-128"/>
              <a:cs typeface="ＭＳ Ｐゴシック" charset="-128"/>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p:spPr>
        <p:txBody>
          <a:bodyPr/>
          <a:lstStyle/>
          <a:p>
            <a:pPr eaLnBrk="1" hangingPunct="1">
              <a:spcBef>
                <a:spcPts val="0"/>
              </a:spcBef>
            </a:pPr>
            <a:r>
              <a:rPr lang="en-US" b="1" dirty="0"/>
              <a:t>Presenter Remarks: </a:t>
            </a:r>
          </a:p>
          <a:p>
            <a:pPr eaLnBrk="1" hangingPunct="1">
              <a:spcBef>
                <a:spcPts val="0"/>
              </a:spcBef>
            </a:pPr>
            <a:r>
              <a:rPr lang="en-US" dirty="0">
                <a:latin typeface="Arial" charset="0"/>
                <a:cs typeface="Arial" charset="0"/>
              </a:rPr>
              <a:t>(Click to reveal Visual Art.) The foundations for visual arts include observing and commenting on art, developing art skills, and creating art (e.g., painting, drawing, sculpting, and collages).</a:t>
            </a:r>
          </a:p>
          <a:p>
            <a:pPr eaLnBrk="1" hangingPunct="1">
              <a:spcBef>
                <a:spcPts val="0"/>
              </a:spcBef>
            </a:pPr>
            <a:endParaRPr lang="en-US" dirty="0">
              <a:latin typeface="Arial" charset="0"/>
              <a:cs typeface="Arial" charset="0"/>
            </a:endParaRPr>
          </a:p>
          <a:p>
            <a:pPr eaLnBrk="1" hangingPunct="1">
              <a:spcBef>
                <a:spcPts val="0"/>
              </a:spcBef>
            </a:pPr>
            <a:r>
              <a:rPr lang="en-US" dirty="0">
                <a:latin typeface="Arial" charset="0"/>
                <a:cs typeface="Arial" charset="0"/>
              </a:rPr>
              <a:t>(Click to reveal Music.) The foundations for music include responding to and recognizing sounds and music, learning music skills, and creating music by keeping a beat with one’s body, by singing, and by using musical instruments. </a:t>
            </a:r>
          </a:p>
          <a:p>
            <a:pPr eaLnBrk="1" hangingPunct="1">
              <a:spcBef>
                <a:spcPts val="0"/>
              </a:spcBef>
            </a:pPr>
            <a:endParaRPr lang="en-US" dirty="0">
              <a:latin typeface="Arial" charset="0"/>
              <a:cs typeface="Arial" charset="0"/>
            </a:endParaRPr>
          </a:p>
          <a:p>
            <a:pPr eaLnBrk="1" hangingPunct="1">
              <a:spcBef>
                <a:spcPts val="0"/>
              </a:spcBef>
            </a:pPr>
            <a:r>
              <a:rPr lang="en-US" dirty="0">
                <a:latin typeface="Arial" charset="0"/>
                <a:cs typeface="Arial" charset="0"/>
              </a:rPr>
              <a:t>(Click to reveal Drama.) The foundations for drama include pretend play and reenacting stories as well as using props, costumes, and roles in play.</a:t>
            </a:r>
          </a:p>
          <a:p>
            <a:pPr eaLnBrk="1" hangingPunct="1">
              <a:spcBef>
                <a:spcPts val="0"/>
              </a:spcBef>
            </a:pPr>
            <a:endParaRPr lang="en-US" dirty="0">
              <a:latin typeface="Arial" charset="0"/>
              <a:cs typeface="Arial" charset="0"/>
            </a:endParaRPr>
          </a:p>
          <a:p>
            <a:pPr eaLnBrk="1" hangingPunct="1">
              <a:spcBef>
                <a:spcPts val="0"/>
              </a:spcBef>
            </a:pPr>
            <a:r>
              <a:rPr lang="en-US" dirty="0">
                <a:latin typeface="Arial" charset="0"/>
                <a:cs typeface="Arial" charset="0"/>
              </a:rPr>
              <a:t>(Click to reveal Dance.) The foundations for dance include engaging in dance movements, being aware of body space, and expressing oneself through dance.</a:t>
            </a:r>
          </a:p>
        </p:txBody>
      </p:sp>
    </p:spTree>
    <p:extLst>
      <p:ext uri="{BB962C8B-B14F-4D97-AF65-F5344CB8AC3E}">
        <p14:creationId xmlns:p14="http://schemas.microsoft.com/office/powerpoint/2010/main" val="1083202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883" indent="-285724" eaLnBrk="0" hangingPunct="0">
              <a:defRPr>
                <a:solidFill>
                  <a:schemeClr val="tx1"/>
                </a:solidFill>
                <a:latin typeface="Arial" charset="0"/>
                <a:ea typeface="ＭＳ Ｐゴシック" charset="0"/>
              </a:defRPr>
            </a:lvl2pPr>
            <a:lvl3pPr marL="1142898" indent="-228580" eaLnBrk="0" hangingPunct="0">
              <a:defRPr>
                <a:solidFill>
                  <a:schemeClr val="tx1"/>
                </a:solidFill>
                <a:latin typeface="Arial" charset="0"/>
                <a:ea typeface="ＭＳ Ｐゴシック" charset="0"/>
              </a:defRPr>
            </a:lvl3pPr>
            <a:lvl4pPr marL="1600057" indent="-228580" eaLnBrk="0" hangingPunct="0">
              <a:defRPr>
                <a:solidFill>
                  <a:schemeClr val="tx1"/>
                </a:solidFill>
                <a:latin typeface="Arial" charset="0"/>
                <a:ea typeface="ＭＳ Ｐゴシック" charset="0"/>
              </a:defRPr>
            </a:lvl4pPr>
            <a:lvl5pPr marL="2057217" indent="-228580" eaLnBrk="0" hangingPunct="0">
              <a:defRPr>
                <a:solidFill>
                  <a:schemeClr val="tx1"/>
                </a:solidFill>
                <a:latin typeface="Arial" charset="0"/>
                <a:ea typeface="ＭＳ Ｐゴシック" charset="0"/>
              </a:defRPr>
            </a:lvl5pPr>
            <a:lvl6pPr marL="2514376" indent="-228580" eaLnBrk="0" fontAlgn="base" hangingPunct="0">
              <a:spcBef>
                <a:spcPct val="0"/>
              </a:spcBef>
              <a:spcAft>
                <a:spcPct val="0"/>
              </a:spcAft>
              <a:defRPr>
                <a:solidFill>
                  <a:schemeClr val="tx1"/>
                </a:solidFill>
                <a:latin typeface="Arial" charset="0"/>
                <a:ea typeface="ＭＳ Ｐゴシック" charset="0"/>
              </a:defRPr>
            </a:lvl6pPr>
            <a:lvl7pPr marL="2971535" indent="-228580" eaLnBrk="0" fontAlgn="base" hangingPunct="0">
              <a:spcBef>
                <a:spcPct val="0"/>
              </a:spcBef>
              <a:spcAft>
                <a:spcPct val="0"/>
              </a:spcAft>
              <a:defRPr>
                <a:solidFill>
                  <a:schemeClr val="tx1"/>
                </a:solidFill>
                <a:latin typeface="Arial" charset="0"/>
                <a:ea typeface="ＭＳ Ｐゴシック" charset="0"/>
              </a:defRPr>
            </a:lvl7pPr>
            <a:lvl8pPr marL="3428695" indent="-228580" eaLnBrk="0" fontAlgn="base" hangingPunct="0">
              <a:spcBef>
                <a:spcPct val="0"/>
              </a:spcBef>
              <a:spcAft>
                <a:spcPct val="0"/>
              </a:spcAft>
              <a:defRPr>
                <a:solidFill>
                  <a:schemeClr val="tx1"/>
                </a:solidFill>
                <a:latin typeface="Arial" charset="0"/>
                <a:ea typeface="ＭＳ Ｐゴシック" charset="0"/>
              </a:defRPr>
            </a:lvl8pPr>
            <a:lvl9pPr marL="3885854" indent="-22858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3FB032E-E403-094F-B472-809BBFD92AB7}" type="slidenum">
              <a:rPr lang="en-US"/>
              <a:pPr eaLnBrk="1" hangingPunct="1"/>
              <a:t>13</a:t>
            </a:fld>
            <a:endParaRPr lang="en-US" dirty="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xfrm>
            <a:off x="685800" y="4343399"/>
            <a:ext cx="5486400" cy="434181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a:spcBef>
                <a:spcPts val="0"/>
              </a:spcBef>
            </a:pPr>
            <a:r>
              <a:rPr lang="en-US" altLang="en-US" b="1" dirty="0"/>
              <a:t>Presenter Remarks: </a:t>
            </a:r>
          </a:p>
          <a:p>
            <a:pPr>
              <a:spcBef>
                <a:spcPts val="0"/>
              </a:spcBef>
            </a:pPr>
            <a:r>
              <a:rPr lang="en-US" altLang="en-US" dirty="0"/>
              <a:t>Please locate </a:t>
            </a:r>
            <a:r>
              <a:rPr lang="en-US" kern="1200" dirty="0">
                <a:effectLst/>
              </a:rPr>
              <a:t>Handout 1: Foundations Map. This handout </a:t>
            </a:r>
            <a:r>
              <a:rPr lang="en-US" kern="1200" baseline="0" dirty="0">
                <a:effectLst/>
              </a:rPr>
              <a:t>illustrates the way the foundations are organized. F</a:t>
            </a:r>
            <a:r>
              <a:rPr lang="en-US" altLang="en-US" baseline="0" dirty="0"/>
              <a:t>ollow along </a:t>
            </a:r>
            <a:r>
              <a:rPr lang="en-US" baseline="0" dirty="0"/>
              <a:t>while we discuss each component</a:t>
            </a:r>
            <a:r>
              <a:rPr lang="en-US" b="0" i="0" u="none" baseline="0" dirty="0"/>
              <a:t>:</a:t>
            </a:r>
            <a:endParaRPr lang="en-US" dirty="0">
              <a:latin typeface="Arial" charset="0"/>
              <a:ea typeface="ＭＳ Ｐゴシック" charset="0"/>
              <a:cs typeface="Arial" charset="0"/>
            </a:endParaRPr>
          </a:p>
          <a:p>
            <a:pPr marL="17145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a:t>
            </a:r>
            <a:r>
              <a:rPr lang="en-US" baseline="0" dirty="0">
                <a:latin typeface="Arial" charset="0"/>
                <a:ea typeface="ＭＳ Ｐゴシック" charset="0"/>
                <a:cs typeface="Arial" charset="0"/>
              </a:rPr>
              <a:t>e n</a:t>
            </a:r>
            <a:r>
              <a:rPr lang="en-US" dirty="0">
                <a:latin typeface="Arial" charset="0"/>
                <a:ea typeface="ＭＳ Ｐゴシック" charset="0"/>
                <a:cs typeface="Arial" charset="0"/>
              </a:rPr>
              <a:t>ame of the domain</a:t>
            </a:r>
            <a:r>
              <a:rPr lang="en-US" baseline="0" dirty="0">
                <a:latin typeface="Arial" charset="0"/>
                <a:ea typeface="ＭＳ Ｐゴシック" charset="0"/>
                <a:cs typeface="Arial" charset="0"/>
              </a:rPr>
              <a:t> (</a:t>
            </a:r>
            <a:r>
              <a:rPr lang="en-US" dirty="0">
                <a:latin typeface="Arial" charset="0"/>
                <a:ea typeface="ＭＳ Ｐゴシック" charset="0"/>
                <a:cs typeface="Arial" charset="0"/>
              </a:rPr>
              <a:t>Visual and Performing Arts</a:t>
            </a:r>
            <a:r>
              <a:rPr lang="en-US" baseline="0" dirty="0">
                <a:latin typeface="Arial" charset="0"/>
                <a:ea typeface="ＭＳ Ｐゴシック" charset="0"/>
                <a:cs typeface="Arial" charset="0"/>
              </a:rPr>
              <a:t>)</a:t>
            </a:r>
            <a:endParaRPr lang="en-US" dirty="0">
              <a:latin typeface="Arial" charset="0"/>
              <a:ea typeface="ＭＳ Ｐゴシック" charset="0"/>
              <a:cs typeface="Arial" charset="0"/>
            </a:endParaRPr>
          </a:p>
          <a:p>
            <a:pPr marL="171450" marR="0" indent="-171450" algn="l" defTabSz="457200" rtl="0" eaLnBrk="1" fontAlgn="base" latinLnBrk="0" hangingPunct="1">
              <a:spcBef>
                <a:spcPts val="0"/>
              </a:spcBef>
              <a:spcAft>
                <a:spcPct val="0"/>
              </a:spcAft>
              <a:buClrTx/>
              <a:buSzTx/>
              <a:buFont typeface="Arial" panose="020B0604020202020204" pitchFamily="34" charset="0"/>
              <a:buChar char="•"/>
              <a:tabLst/>
              <a:defRPr/>
            </a:pPr>
            <a:r>
              <a:rPr lang="en-US" dirty="0">
                <a:latin typeface="Arial" charset="0"/>
                <a:ea typeface="ＭＳ Ｐゴシック" charset="0"/>
                <a:cs typeface="Arial" charset="0"/>
              </a:rPr>
              <a:t>The name of the strand</a:t>
            </a:r>
            <a:r>
              <a:rPr lang="en-US" baseline="0" dirty="0">
                <a:latin typeface="Arial" charset="0"/>
                <a:ea typeface="ＭＳ Ｐゴシック" charset="0"/>
                <a:cs typeface="Arial" charset="0"/>
              </a:rPr>
              <a:t> (</a:t>
            </a:r>
            <a:r>
              <a:rPr lang="en-US" i="0" baseline="0" dirty="0">
                <a:latin typeface="Arial" charset="0"/>
                <a:ea typeface="ＭＳ Ｐゴシック" charset="0"/>
                <a:cs typeface="Arial" charset="0"/>
              </a:rPr>
              <a:t>Music</a:t>
            </a:r>
            <a:r>
              <a:rPr lang="en-US" i="0" dirty="0">
                <a:latin typeface="Arial" charset="0"/>
                <a:ea typeface="ＭＳ Ｐゴシック" charset="0"/>
                <a:cs typeface="Arial" charset="0"/>
              </a:rPr>
              <a:t>)</a:t>
            </a:r>
            <a:endParaRPr lang="en-US" dirty="0">
              <a:latin typeface="Arial" charset="0"/>
              <a:ea typeface="ＭＳ Ｐゴシック" charset="0"/>
              <a:cs typeface="Arial" charset="0"/>
            </a:endParaRPr>
          </a:p>
          <a:p>
            <a:pPr marL="17145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The name of the </a:t>
            </a:r>
            <a:r>
              <a:rPr lang="en-US" dirty="0" err="1">
                <a:latin typeface="Arial" charset="0"/>
                <a:ea typeface="ＭＳ Ｐゴシック" charset="0"/>
                <a:cs typeface="Arial" charset="0"/>
              </a:rPr>
              <a:t>substrand</a:t>
            </a:r>
            <a:r>
              <a:rPr lang="en-US" baseline="0" dirty="0">
                <a:latin typeface="Arial" charset="0"/>
                <a:ea typeface="ＭＳ Ｐゴシック" charset="0"/>
                <a:cs typeface="Arial" charset="0"/>
              </a:rPr>
              <a:t> (</a:t>
            </a:r>
            <a:r>
              <a:rPr lang="en-US" dirty="0">
                <a:latin typeface="Arial" charset="0"/>
                <a:ea typeface="ＭＳ Ｐゴシック" charset="0"/>
                <a:cs typeface="Arial" charset="0"/>
              </a:rPr>
              <a:t>Notice, Respond, and Engage)</a:t>
            </a:r>
          </a:p>
          <a:p>
            <a:pPr marL="628650" lvl="1" indent="-171450" eaLnBrk="1" hangingPunct="1">
              <a:spcBef>
                <a:spcPts val="0"/>
              </a:spcBef>
              <a:buFont typeface="Courier New" panose="02070309020205020404" pitchFamily="49" charset="0"/>
              <a:buChar char="o"/>
            </a:pPr>
            <a:r>
              <a:rPr lang="en-US" dirty="0">
                <a:latin typeface="Arial" charset="0"/>
                <a:ea typeface="ＭＳ Ｐゴシック" charset="0"/>
                <a:cs typeface="Arial" charset="0"/>
              </a:rPr>
              <a:t>Note that substrands always end in “zero.”</a:t>
            </a:r>
          </a:p>
          <a:p>
            <a:pPr marL="17145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The two age levels</a:t>
            </a:r>
            <a:r>
              <a:rPr lang="en-US" baseline="0" dirty="0">
                <a:latin typeface="Arial" charset="0"/>
                <a:ea typeface="ＭＳ Ｐゴシック" charset="0"/>
                <a:cs typeface="Arial" charset="0"/>
              </a:rPr>
              <a:t> (a</a:t>
            </a:r>
            <a:r>
              <a:rPr lang="en-US" dirty="0">
                <a:latin typeface="Arial" charset="0"/>
                <a:ea typeface="ＭＳ Ｐゴシック" charset="0"/>
                <a:cs typeface="Arial" charset="0"/>
              </a:rPr>
              <a:t>t around 48 months and at around 60 months)</a:t>
            </a:r>
          </a:p>
          <a:p>
            <a:pPr marL="628650" lvl="1" indent="-171450" eaLnBrk="1" hangingPunct="1">
              <a:spcBef>
                <a:spcPts val="0"/>
              </a:spcBef>
              <a:buFont typeface="Courier New" panose="02070309020205020404" pitchFamily="49" charset="0"/>
              <a:buChar char="o"/>
            </a:pPr>
            <a:r>
              <a:rPr lang="en-US" dirty="0">
                <a:latin typeface="Arial" charset="0"/>
                <a:ea typeface="ＭＳ Ｐゴシック" charset="0"/>
                <a:cs typeface="Arial" charset="0"/>
              </a:rPr>
              <a:t>Each foundation describes typical behaviors at around 48 months and at around 60 months or four to five</a:t>
            </a:r>
            <a:r>
              <a:rPr lang="en-US" baseline="0" dirty="0">
                <a:latin typeface="Arial" charset="0"/>
                <a:ea typeface="ＭＳ Ｐゴシック" charset="0"/>
                <a:cs typeface="Arial" charset="0"/>
              </a:rPr>
              <a:t> years old.</a:t>
            </a:r>
            <a:endParaRPr lang="en-US" dirty="0">
              <a:latin typeface="Arial" charset="0"/>
              <a:ea typeface="ＭＳ Ｐゴシック" charset="0"/>
              <a:cs typeface="Arial" charset="0"/>
            </a:endParaRPr>
          </a:p>
          <a:p>
            <a:pPr marL="17145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The foundation</a:t>
            </a:r>
            <a:r>
              <a:rPr lang="en-US" baseline="0" dirty="0">
                <a:latin typeface="Arial" charset="0"/>
                <a:ea typeface="ＭＳ Ｐゴシック" charset="0"/>
                <a:cs typeface="Arial" charset="0"/>
              </a:rPr>
              <a:t>s for the </a:t>
            </a:r>
            <a:r>
              <a:rPr lang="en-US" baseline="0" dirty="0" err="1">
                <a:latin typeface="Arial" charset="0"/>
                <a:ea typeface="ＭＳ Ｐゴシック" charset="0"/>
                <a:cs typeface="Arial" charset="0"/>
              </a:rPr>
              <a:t>substrand</a:t>
            </a:r>
            <a:endParaRPr lang="en-US" baseline="0" dirty="0">
              <a:latin typeface="Arial" charset="0"/>
              <a:ea typeface="ＭＳ Ｐゴシック" charset="0"/>
              <a:cs typeface="Arial" charset="0"/>
            </a:endParaRPr>
          </a:p>
          <a:p>
            <a:pPr marL="628650" lvl="1" indent="-171450" eaLnBrk="1" hangingPunct="1">
              <a:spcBef>
                <a:spcPts val="0"/>
              </a:spcBef>
              <a:buFont typeface="Courier New" panose="02070309020205020404" pitchFamily="49" charset="0"/>
              <a:buChar char="o"/>
            </a:pPr>
            <a:r>
              <a:rPr lang="en-US" baseline="0" dirty="0">
                <a:latin typeface="Arial" charset="0"/>
                <a:ea typeface="ＭＳ Ｐゴシック" charset="0"/>
                <a:cs typeface="Arial" charset="0"/>
              </a:rPr>
              <a:t>There are two for each age level on this page (</a:t>
            </a:r>
            <a:r>
              <a:rPr lang="en-US" dirty="0">
                <a:latin typeface="Arial" charset="0"/>
                <a:ea typeface="ＭＳ Ｐゴシック" charset="0"/>
                <a:cs typeface="Arial" charset="0"/>
              </a:rPr>
              <a:t>1.1 for 48 months and 1.1 for 60 months,</a:t>
            </a:r>
            <a:r>
              <a:rPr lang="en-US" baseline="0" dirty="0">
                <a:latin typeface="Arial" charset="0"/>
                <a:ea typeface="ＭＳ Ｐゴシック" charset="0"/>
                <a:cs typeface="Arial" charset="0"/>
              </a:rPr>
              <a:t> </a:t>
            </a:r>
            <a:r>
              <a:rPr lang="en-US" dirty="0">
                <a:latin typeface="Arial" charset="0"/>
                <a:ea typeface="ＭＳ Ｐゴシック" charset="0"/>
                <a:cs typeface="Arial" charset="0"/>
              </a:rPr>
              <a:t>1.2 for 48 months and 1.2 for 60 months).</a:t>
            </a:r>
          </a:p>
          <a:p>
            <a:pPr marL="171450" lvl="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The examples for</a:t>
            </a:r>
            <a:r>
              <a:rPr lang="en-US" baseline="0" dirty="0">
                <a:latin typeface="Arial" charset="0"/>
                <a:ea typeface="ＭＳ Ｐゴシック" charset="0"/>
                <a:cs typeface="Arial" charset="0"/>
              </a:rPr>
              <a:t> each foundation</a:t>
            </a:r>
          </a:p>
          <a:p>
            <a:pPr marL="628650" lvl="1" indent="-171450" eaLnBrk="1" hangingPunct="1">
              <a:spcBef>
                <a:spcPts val="0"/>
              </a:spcBef>
              <a:buFont typeface="Courier New" panose="02070309020205020404" pitchFamily="49" charset="0"/>
              <a:buChar char="o"/>
            </a:pPr>
            <a:r>
              <a:rPr lang="en-US" baseline="0" dirty="0">
                <a:latin typeface="Arial" charset="0"/>
                <a:ea typeface="ＭＳ Ｐゴシック" charset="0"/>
                <a:cs typeface="Arial" charset="0"/>
              </a:rPr>
              <a:t>T</a:t>
            </a:r>
            <a:r>
              <a:rPr lang="en-US" dirty="0">
                <a:latin typeface="Arial" charset="0"/>
                <a:ea typeface="ＭＳ Ｐゴシック" charset="0"/>
                <a:cs typeface="Arial" charset="0"/>
              </a:rPr>
              <a:t>hese are only a few of the ways that children may demonstrate the behavior in the foundation.</a:t>
            </a:r>
          </a:p>
          <a:p>
            <a:pPr marL="0" indent="0" eaLnBrk="1" hangingPunct="1">
              <a:spcBef>
                <a:spcPts val="0"/>
              </a:spcBef>
              <a:buFont typeface="Arial" panose="020B0604020202020204" pitchFamily="34" charset="0"/>
              <a:buNone/>
            </a:pPr>
            <a:endParaRPr lang="en-US" dirty="0">
              <a:latin typeface="Arial" charset="0"/>
              <a:ea typeface="ＭＳ Ｐゴシック" charset="0"/>
              <a:cs typeface="Arial" charset="0"/>
            </a:endParaRPr>
          </a:p>
          <a:p>
            <a:pPr marL="0" indent="0" eaLnBrk="1" hangingPunct="1">
              <a:spcBef>
                <a:spcPts val="0"/>
              </a:spcBef>
              <a:buFont typeface="Arial" panose="020B0604020202020204" pitchFamily="34" charset="0"/>
              <a:buNone/>
            </a:pPr>
            <a:r>
              <a:rPr lang="en-US" dirty="0">
                <a:latin typeface="Arial" charset="0"/>
                <a:ea typeface="ＭＳ Ｐゴシック" charset="0"/>
                <a:cs typeface="Arial" charset="0"/>
              </a:rPr>
              <a:t>Many</a:t>
            </a:r>
            <a:r>
              <a:rPr lang="en-US" baseline="0" dirty="0">
                <a:latin typeface="Arial" charset="0"/>
                <a:ea typeface="ＭＳ Ｐゴシック" charset="0"/>
                <a:cs typeface="Arial" charset="0"/>
              </a:rPr>
              <a:t> of the foundations have footnotes that include information specific for students with IEPs or students with disabilities, such as information about adaptations or accommodations.</a:t>
            </a:r>
            <a:endParaRPr lang="en-US" dirty="0">
              <a:latin typeface="Arial" charset="0"/>
              <a:ea typeface="ＭＳ Ｐゴシック" charset="0"/>
              <a:cs typeface="Arial" charset="0"/>
            </a:endParaRPr>
          </a:p>
          <a:p>
            <a:pPr eaLnBrk="1" hangingPunct="1">
              <a:spcBef>
                <a:spcPts val="0"/>
              </a:spcBef>
            </a:pPr>
            <a:endParaRPr lang="en-US" dirty="0">
              <a:latin typeface="Arial" charset="0"/>
              <a:ea typeface="ＭＳ Ｐゴシック" charset="0"/>
              <a:cs typeface="ＭＳ Ｐゴシック" charset="0"/>
            </a:endParaRPr>
          </a:p>
          <a:p>
            <a:pPr eaLnBrk="1" hangingPunct="1">
              <a:spcBef>
                <a:spcPts val="0"/>
              </a:spcBef>
            </a:pPr>
            <a:r>
              <a:rPr lang="en-US" dirty="0">
                <a:latin typeface="Arial" charset="0"/>
                <a:ea typeface="ＭＳ Ｐゴシック" charset="0"/>
                <a:cs typeface="ＭＳ Ｐゴシック" charset="0"/>
              </a:rPr>
              <a:t>Notice</a:t>
            </a:r>
            <a:r>
              <a:rPr lang="en-US" baseline="0" dirty="0">
                <a:latin typeface="Arial" charset="0"/>
                <a:ea typeface="ＭＳ Ｐゴシック" charset="0"/>
                <a:cs typeface="ＭＳ Ｐゴシック" charset="0"/>
              </a:rPr>
              <a:t> that</a:t>
            </a:r>
            <a:r>
              <a:rPr lang="en-US" dirty="0">
                <a:latin typeface="Arial" charset="0"/>
                <a:ea typeface="ＭＳ Ｐゴシック" charset="0"/>
                <a:cs typeface="ＭＳ Ｐゴシック" charset="0"/>
              </a:rPr>
              <a:t> there is a developmental progression from four</a:t>
            </a:r>
            <a:r>
              <a:rPr lang="en-US" baseline="0" dirty="0">
                <a:latin typeface="Arial" charset="0"/>
                <a:ea typeface="ＭＳ Ｐゴシック" charset="0"/>
                <a:cs typeface="ＭＳ Ｐゴシック" charset="0"/>
              </a:rPr>
              <a:t> years old</a:t>
            </a:r>
            <a:r>
              <a:rPr lang="en-US" dirty="0">
                <a:latin typeface="Arial" charset="0"/>
                <a:ea typeface="ＭＳ Ｐゴシック" charset="0"/>
                <a:cs typeface="ＭＳ Ｐゴシック" charset="0"/>
              </a:rPr>
              <a:t> to five years</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old within a </a:t>
            </a:r>
            <a:r>
              <a:rPr lang="en-US" dirty="0" err="1">
                <a:latin typeface="Arial" charset="0"/>
                <a:ea typeface="ＭＳ Ｐゴシック" charset="0"/>
                <a:cs typeface="ＭＳ Ｐゴシック" charset="0"/>
              </a:rPr>
              <a:t>substrand</a:t>
            </a:r>
            <a:r>
              <a:rPr lang="en-US" dirty="0">
                <a:latin typeface="Arial" charset="0"/>
                <a:ea typeface="ＭＳ Ｐゴシック" charset="0"/>
                <a:cs typeface="ＭＳ Ｐゴシック" charset="0"/>
              </a:rPr>
              <a:t>.</a:t>
            </a:r>
          </a:p>
          <a:p>
            <a:pPr eaLnBrk="1" hangingPunct="1">
              <a:spcBef>
                <a:spcPts val="0"/>
              </a:spcBef>
            </a:pPr>
            <a:endParaRPr lang="en-US" dirty="0">
              <a:latin typeface="Arial" charset="0"/>
              <a:ea typeface="ＭＳ Ｐゴシック" charset="0"/>
              <a:cs typeface="ＭＳ Ｐゴシック" charset="0"/>
            </a:endParaRPr>
          </a:p>
          <a:p>
            <a:pPr eaLnBrk="1" hangingPunct="1">
              <a:spcBef>
                <a:spcPts val="0"/>
              </a:spcBef>
            </a:pP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433341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ln/>
        </p:spPr>
      </p:sp>
      <p:sp>
        <p:nvSpPr>
          <p:cNvPr id="5427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b="1" dirty="0">
                <a:latin typeface="Arial" panose="020B0604020202020204" pitchFamily="34" charset="0"/>
                <a:cs typeface="Arial" panose="020B0604020202020204" pitchFamily="34" charset="0"/>
              </a:rPr>
              <a:t>Presenter Remarks:</a:t>
            </a:r>
          </a:p>
          <a:p>
            <a:pPr>
              <a:spcBef>
                <a:spcPts val="0"/>
              </a:spcBef>
            </a:pPr>
            <a:r>
              <a:rPr lang="en-US" altLang="en-US" dirty="0">
                <a:latin typeface="Arial" panose="020B0604020202020204" pitchFamily="34" charset="0"/>
                <a:cs typeface="Arial" panose="020B0604020202020204" pitchFamily="34" charset="0"/>
              </a:rPr>
              <a:t>The Alignment Document is another resource that will help us answer questions related to developmental progression. </a:t>
            </a:r>
          </a:p>
          <a:p>
            <a:pPr>
              <a:spcBef>
                <a:spcPts val="0"/>
              </a:spcBef>
            </a:pPr>
            <a:endParaRPr lang="en-US" altLang="en-US" dirty="0">
              <a:latin typeface="Arial" panose="020B0604020202020204" pitchFamily="34" charset="0"/>
              <a:cs typeface="Arial" panose="020B0604020202020204" pitchFamily="34" charset="0"/>
            </a:endParaRPr>
          </a:p>
          <a:p>
            <a:pPr>
              <a:spcBef>
                <a:spcPts val="0"/>
              </a:spcBef>
            </a:pPr>
            <a:r>
              <a:rPr lang="en-US" altLang="en-US" dirty="0">
                <a:latin typeface="Arial" panose="020B0604020202020204" pitchFamily="34" charset="0"/>
                <a:cs typeface="Arial" panose="020B0604020202020204" pitchFamily="34" charset="0"/>
              </a:rPr>
              <a:t>What do you know about this document? How do you use it in your work now?</a:t>
            </a:r>
          </a:p>
          <a:p>
            <a:pPr>
              <a:spcBef>
                <a:spcPts val="0"/>
              </a:spcBef>
            </a:pPr>
            <a:endParaRPr lang="en-US" altLang="en-US" b="1" dirty="0">
              <a:latin typeface="Arial" panose="020B0604020202020204" pitchFamily="34" charset="0"/>
              <a:cs typeface="Arial" panose="020B0604020202020204" pitchFamily="34" charset="0"/>
            </a:endParaRPr>
          </a:p>
          <a:p>
            <a:pPr>
              <a:spcBef>
                <a:spcPts val="0"/>
              </a:spcBef>
            </a:pPr>
            <a:r>
              <a:rPr lang="en-US" altLang="en-US" b="1" dirty="0">
                <a:latin typeface="Arial" panose="020B0604020202020204" pitchFamily="34" charset="0"/>
                <a:cs typeface="Arial" panose="020B0604020202020204" pitchFamily="34" charset="0"/>
              </a:rPr>
              <a:t>Extra Notes:</a:t>
            </a:r>
          </a:p>
          <a:p>
            <a:pPr>
              <a:spcBef>
                <a:spcPts val="0"/>
              </a:spcBef>
            </a:pPr>
            <a:r>
              <a:rPr lang="en-US" altLang="en-US" dirty="0">
                <a:latin typeface="Arial" panose="020B0604020202020204" pitchFamily="34" charset="0"/>
                <a:cs typeface="Arial" panose="020B0604020202020204" pitchFamily="34" charset="0"/>
              </a:rPr>
              <a:t>Depending on the size of the group, participants can share responses with table partners or in pairs.  </a:t>
            </a:r>
          </a:p>
          <a:p>
            <a:pPr>
              <a:spcBef>
                <a:spcPts val="0"/>
              </a:spcBef>
            </a:pPr>
            <a:endParaRPr lang="en-US" altLang="en-US" dirty="0">
              <a:latin typeface="Arial" panose="020B0604020202020204" pitchFamily="34" charset="0"/>
              <a:cs typeface="Arial" panose="020B0604020202020204" pitchFamily="34" charset="0"/>
            </a:endParaRPr>
          </a:p>
        </p:txBody>
      </p:sp>
      <p:sp>
        <p:nvSpPr>
          <p:cNvPr id="54275" name="Slide Number Placeholder 1"/>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F320996-504C-4972-A27F-646538533AA7}" type="slidenum">
              <a:rPr lang="en-US" altLang="en-US" sz="1200"/>
              <a:pPr/>
              <a:t>14</a:t>
            </a:fld>
            <a:endParaRPr lang="en-US" altLang="en-US" sz="1200"/>
          </a:p>
        </p:txBody>
      </p:sp>
    </p:spTree>
    <p:extLst>
      <p:ext uri="{BB962C8B-B14F-4D97-AF65-F5344CB8AC3E}">
        <p14:creationId xmlns:p14="http://schemas.microsoft.com/office/powerpoint/2010/main" val="995635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marL="0" marR="0" lvl="0" indent="0" algn="l" defTabSz="914400" rtl="0" eaLnBrk="0" fontAlgn="base" latinLnBrk="0" hangingPunct="0">
              <a:spcBef>
                <a:spcPts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Background Information:</a:t>
            </a:r>
          </a:p>
          <a:p>
            <a:pPr marL="0" marR="0" lvl="0" indent="0" algn="l" defTabSz="914400" rtl="0" eaLnBrk="0" fontAlgn="base" latinLnBrk="0" hangingPunct="0">
              <a:spcBef>
                <a:spcPts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The chart on the slide can be found on page 105 of the Alignment Document.</a:t>
            </a:r>
          </a:p>
          <a:p>
            <a:pPr marL="0" marR="0" lvl="0" indent="0" algn="l" defTabSz="914400" rtl="0" eaLnBrk="0" fontAlgn="base" latinLnBrk="0" hangingPunct="0">
              <a:spcBef>
                <a:spcPts val="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spcBef>
                <a:spcPts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Presenter Remarks:</a:t>
            </a:r>
          </a:p>
          <a:p>
            <a:pPr marL="0" marR="0" lvl="0" indent="0" algn="l" defTabSz="914400" rtl="0" eaLnBrk="0" fontAlgn="base" latinLnBrk="0" hangingPunct="0">
              <a:spcBef>
                <a:spcPts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The Alignment Document provides information about the connections between the Preschool Learning Foundations and the kindergarten content standards for California public schools. </a:t>
            </a:r>
          </a:p>
          <a:p>
            <a:pPr marL="0" marR="0" lvl="0" indent="0" algn="l" defTabSz="914400" rtl="0" eaLnBrk="0" fontAlgn="base" latinLnBrk="0" hangingPunct="0">
              <a:spcBef>
                <a:spcPts val="0"/>
              </a:spcBef>
              <a:spcAft>
                <a:spcPct val="0"/>
              </a:spcAft>
              <a:buClrTx/>
              <a:buSzTx/>
              <a:buFontTx/>
              <a:buNone/>
              <a:tabLst/>
              <a:defRPr/>
            </a:pPr>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spcBef>
                <a:spcPts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Look at Handout 2: Alignment Document and DRDP-K Measure VPA 2 to see the detailed alignment of </a:t>
            </a:r>
            <a:r>
              <a:rPr kumimoji="0" lang="en-US" altLang="en-US" sz="12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rPr>
              <a:t>substrand</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 1.0 and the kindergarten content standards. Underline anything you find interesting. </a:t>
            </a:r>
            <a:r>
              <a:rPr kumimoji="0" lang="en-US" altLang="en-US" sz="12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Allow 3-4 minutes to read and underline. </a:t>
            </a:r>
          </a:p>
          <a:p>
            <a:pPr marL="0" marR="0" lvl="0" indent="0" algn="l" defTabSz="914400" rtl="0" eaLnBrk="0" fontAlgn="base" latinLnBrk="0" hangingPunct="0">
              <a:spcBef>
                <a:spcPts val="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spcBef>
                <a:spcPts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Would anyone like to share what they underlined or found to be interesting?</a:t>
            </a:r>
          </a:p>
          <a:p>
            <a:pPr marL="0" marR="0" lvl="0" indent="0" algn="l" defTabSz="914400" rtl="0" eaLnBrk="0" fontAlgn="base" latinLnBrk="0" hangingPunct="0">
              <a:spcBef>
                <a:spcPts val="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spcBef>
                <a:spcPts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When you look at the alignment table you can see the connections between the preschool foundations and the kindergarten content standards. For example, the preschool foundation at around 60 months (1.1: Verbally reflect on music and describe music by using an expanded vocabulary.) directly relates to kindergarten content standard </a:t>
            </a:r>
            <a:r>
              <a:rPr kumimoji="0" lang="en-US" sz="1200" b="0" i="0" u="none" strike="noStrike" kern="1200" cap="none" spc="0" normalizeH="0" baseline="0" noProof="0" dirty="0">
                <a:ln>
                  <a:noFill/>
                </a:ln>
                <a:solidFill>
                  <a:srgbClr val="000000"/>
                </a:solidFill>
                <a:effectLst/>
                <a:uLnTx/>
                <a:uFillTx/>
                <a:latin typeface="Arial" charset="0"/>
                <a:ea typeface="ＭＳ Ｐゴシック" panose="020B0600070205080204" pitchFamily="34" charset="-128"/>
                <a:cs typeface="MS Pゴシック" charset="0"/>
              </a:rPr>
              <a:t>Listen to, Analyze, and Describe Music </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(1.2: Identify and describe basic elements in music [e.g., high/low, fast/slow, loud/soft, beat]). Although the foundations and standards may, at times, be organized differently or may not correspond exactly, there is a correlational progression between them. </a:t>
            </a:r>
          </a:p>
          <a:p>
            <a:pPr marL="0" marR="0" lvl="0" indent="0" algn="l" defTabSz="914400" rtl="0" eaLnBrk="0" fontAlgn="base" latinLnBrk="0" hangingPunct="0">
              <a:spcBef>
                <a:spcPts val="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spcBef>
                <a:spcPts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Optional:</a:t>
            </a:r>
          </a:p>
          <a:p>
            <a:pPr marL="0" marR="0" lvl="0" indent="0" algn="l" defTabSz="914400" rtl="0" eaLnBrk="0" fontAlgn="base" latinLnBrk="0" hangingPunct="0">
              <a:spcBef>
                <a:spcPts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Below are optional discussion questions that can be used if participants need prompting to start discussion:</a:t>
            </a:r>
          </a:p>
          <a:p>
            <a:pPr marL="171450" marR="0" lvl="0" indent="-171450" algn="l" defTabSz="914400" rtl="0" eaLnBrk="0" fontAlgn="base" latinLnBrk="0" hangingPunct="0">
              <a:spcBef>
                <a:spcPts val="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What do you observe about the different expectations for children at around 48 months of age, at around 60 months of age, and by the end of kindergarten? </a:t>
            </a:r>
          </a:p>
          <a:p>
            <a:pPr marL="171450" marR="0" lvl="0" indent="-171450" algn="l" defTabSz="914400" rtl="0" eaLnBrk="0" fontAlgn="base" latinLnBrk="0" hangingPunct="0">
              <a:spcBef>
                <a:spcPts val="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In recognition of these developmental stages, what are the implications for TK teachers in supporting children’s developing ability to notice, respond to, and engage with music?</a:t>
            </a:r>
          </a:p>
          <a:p>
            <a:pPr marL="0" indent="0">
              <a:spcBef>
                <a:spcPts val="0"/>
              </a:spcBef>
              <a:buFont typeface="Arial" panose="020B0604020202020204" pitchFamily="34" charset="0"/>
              <a:buNone/>
              <a:defRPr/>
            </a:pPr>
            <a:endParaRPr lang="en-US" dirty="0"/>
          </a:p>
          <a:p>
            <a:pPr>
              <a:spcBef>
                <a:spcPts val="0"/>
              </a:spcBef>
              <a:defRPr/>
            </a:pPr>
            <a:endParaRPr lang="en-US" b="1" u="sng" dirty="0"/>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67275AF-3F31-FB4B-BDE4-036F47E771EE}" type="slidenum">
              <a:rPr lang="en-US" sz="1200">
                <a:cs typeface="Arial" charset="0"/>
              </a:rPr>
              <a:pPr eaLnBrk="1" hangingPunct="1"/>
              <a:t>15</a:t>
            </a:fld>
            <a:endParaRPr lang="en-US" sz="1200">
              <a:cs typeface="Arial" charset="0"/>
            </a:endParaRPr>
          </a:p>
        </p:txBody>
      </p:sp>
    </p:spTree>
    <p:extLst>
      <p:ext uri="{BB962C8B-B14F-4D97-AF65-F5344CB8AC3E}">
        <p14:creationId xmlns:p14="http://schemas.microsoft.com/office/powerpoint/2010/main" val="872390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marL="0" marR="0" lvl="0" indent="0" algn="l" defTabSz="914400" rtl="0" eaLnBrk="0" fontAlgn="base" latinLnBrk="0" hangingPunct="0">
              <a:spcBef>
                <a:spcPts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Background Information:</a:t>
            </a:r>
          </a:p>
          <a:p>
            <a:pPr marL="0" marR="0" lvl="0" indent="0" algn="l" defTabSz="914400" rtl="0" eaLnBrk="0" fontAlgn="base" latinLnBrk="0" hangingPunct="0">
              <a:spcBef>
                <a:spcPts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The chart on the slide can be found on page 106 of the Alignment Document.</a:t>
            </a:r>
          </a:p>
          <a:p>
            <a:pPr marL="0" marR="0" lvl="0" indent="0" algn="l" defTabSz="914400" rtl="0" eaLnBrk="0" fontAlgn="base" latinLnBrk="0" hangingPunct="0">
              <a:spcBef>
                <a:spcPts val="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spcBef>
                <a:spcPts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Presenter Remarks: </a:t>
            </a:r>
          </a:p>
          <a:p>
            <a:pPr marL="0" marR="0" lvl="0" indent="0" algn="l" defTabSz="457200" rtl="0" eaLnBrk="0" fontAlgn="base" latinLnBrk="0" hangingPunct="0">
              <a:lnSpc>
                <a:spcPct val="100000"/>
              </a:lnSpc>
              <a:spcBef>
                <a:spcPts val="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This chart is from page 106 of the Alignment Document. The circled section is a continuation of the alignment table on page 105.</a:t>
            </a:r>
          </a:p>
          <a:p>
            <a:pPr marL="0" marR="0" lvl="0" indent="0" algn="l" defTabSz="457200" rtl="0" eaLnBrk="0" fontAlgn="base" latinLnBrk="0" hangingPunct="0">
              <a:lnSpc>
                <a:spcPct val="100000"/>
              </a:lnSpc>
              <a:spcBef>
                <a:spcPts val="0"/>
              </a:spcBef>
              <a:spcAft>
                <a:spcPct val="0"/>
              </a:spcAft>
              <a:buClrTx/>
              <a:buSzTx/>
              <a:buFont typeface="Arial" panose="020B0604020202020204" pitchFamily="34" charset="0"/>
              <a:buNone/>
              <a:tabLst/>
              <a:defRPr/>
            </a:pPr>
            <a:endParaRPr lang="en-US" dirty="0"/>
          </a:p>
          <a:p>
            <a:pPr>
              <a:spcBef>
                <a:spcPts val="0"/>
              </a:spcBef>
              <a:defRPr/>
            </a:pPr>
            <a:endParaRPr lang="en-US" b="1" u="sng" dirty="0"/>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67275AF-3F31-FB4B-BDE4-036F47E771EE}" type="slidenum">
              <a:rPr lang="en-US" sz="1200">
                <a:cs typeface="Arial" charset="0"/>
              </a:rPr>
              <a:pPr eaLnBrk="1" hangingPunct="1"/>
              <a:t>16</a:t>
            </a:fld>
            <a:endParaRPr lang="en-US" sz="1200">
              <a:cs typeface="Arial" charset="0"/>
            </a:endParaRPr>
          </a:p>
        </p:txBody>
      </p:sp>
    </p:spTree>
    <p:extLst>
      <p:ext uri="{BB962C8B-B14F-4D97-AF65-F5344CB8AC3E}">
        <p14:creationId xmlns:p14="http://schemas.microsoft.com/office/powerpoint/2010/main" val="1947576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a:ln/>
        </p:spPr>
      </p:sp>
      <p:sp>
        <p:nvSpPr>
          <p:cNvPr id="46082" name="Notes Placeholder 2"/>
          <p:cNvSpPr>
            <a:spLocks noGrp="1"/>
          </p:cNvSpPr>
          <p:nvPr>
            <p:ph type="body" idx="1"/>
          </p:nvPr>
        </p:nvSpPr>
        <p:spPr>
          <a:xfrm>
            <a:off x="685800" y="4319931"/>
            <a:ext cx="5486400" cy="4399368"/>
          </a:xfrm>
          <a:noFill/>
          <a:ln/>
        </p:spPr>
        <p:txBody>
          <a:bodyPr>
            <a:noAutofit/>
          </a:bodyPr>
          <a:lstStyle/>
          <a:p>
            <a:pPr marL="0" marR="0">
              <a:spcBef>
                <a:spcPts val="0"/>
              </a:spcBef>
              <a:spcAft>
                <a:spcPts val="0"/>
              </a:spcAft>
            </a:pPr>
            <a:r>
              <a:rPr lang="en-US" b="1" dirty="0">
                <a:effectLst/>
                <a:ea typeface="Times New Roman" panose="02020603050405020304" pitchFamily="18" charset="0"/>
              </a:rPr>
              <a:t>Activity 2: Music in Your Classroom</a:t>
            </a:r>
          </a:p>
          <a:p>
            <a:pPr marL="0" marR="0">
              <a:spcBef>
                <a:spcPts val="0"/>
              </a:spcBef>
              <a:spcAft>
                <a:spcPts val="0"/>
              </a:spcAft>
            </a:pPr>
            <a:endParaRPr lang="en-US" b="1" dirty="0">
              <a:effectLst/>
              <a:ea typeface="Times New Roman" panose="02020603050405020304" pitchFamily="18" charset="0"/>
            </a:endParaRPr>
          </a:p>
          <a:p>
            <a:pPr marL="0" marR="0">
              <a:spcBef>
                <a:spcPts val="0"/>
              </a:spcBef>
              <a:spcAft>
                <a:spcPts val="0"/>
              </a:spcAft>
            </a:pPr>
            <a:r>
              <a:rPr lang="en-US" b="1" dirty="0">
                <a:effectLst/>
                <a:ea typeface="Times New Roman" panose="02020603050405020304" pitchFamily="18" charset="0"/>
              </a:rPr>
              <a:t>Presenter Remarks:</a:t>
            </a:r>
          </a:p>
          <a:p>
            <a:pPr marL="0" marR="0">
              <a:spcBef>
                <a:spcPts val="0"/>
              </a:spcBef>
              <a:spcAft>
                <a:spcPts val="0"/>
              </a:spcAft>
            </a:pPr>
            <a:r>
              <a:rPr lang="en-US" b="0" dirty="0">
                <a:effectLst/>
                <a:ea typeface="Times New Roman" panose="02020603050405020304" pitchFamily="18" charset="0"/>
              </a:rPr>
              <a:t>Let’s look at using music in the classroom.</a:t>
            </a:r>
            <a:endParaRPr lang="en-US" b="0" cap="none" dirty="0">
              <a:effectLst/>
              <a:ea typeface="Times New Roman" panose="02020603050405020304" pitchFamily="18" charset="0"/>
            </a:endParaRPr>
          </a:p>
          <a:p>
            <a:pPr marL="0" marR="0">
              <a:spcBef>
                <a:spcPts val="0"/>
              </a:spcBef>
              <a:spcAft>
                <a:spcPts val="0"/>
              </a:spcAft>
            </a:pPr>
            <a:endParaRPr lang="en-US" b="1" cap="none" dirty="0">
              <a:effectLst/>
              <a:ea typeface="Times New Roman" panose="02020603050405020304" pitchFamily="18" charset="0"/>
            </a:endParaRPr>
          </a:p>
          <a:p>
            <a:pPr marR="0">
              <a:spcBef>
                <a:spcPts val="0"/>
              </a:spcBef>
              <a:spcAft>
                <a:spcPts val="0"/>
              </a:spcAft>
            </a:pPr>
            <a:r>
              <a:rPr lang="en-US" b="1" cap="all" dirty="0">
                <a:ea typeface="Times New Roman" panose="02020603050405020304" pitchFamily="18" charset="0"/>
              </a:rPr>
              <a:t>intent: </a:t>
            </a:r>
            <a:br>
              <a:rPr lang="en-US" b="1" cap="all" dirty="0">
                <a:ea typeface="Times New Roman" panose="02020603050405020304" pitchFamily="18" charset="0"/>
              </a:rPr>
            </a:br>
            <a:r>
              <a:rPr lang="en-US" dirty="0">
                <a:ea typeface="Times New Roman" panose="02020603050405020304" pitchFamily="18" charset="0"/>
              </a:rPr>
              <a:t>Engage participants with Music </a:t>
            </a:r>
            <a:r>
              <a:rPr lang="en-US" dirty="0" err="1">
                <a:ea typeface="Times New Roman" panose="02020603050405020304" pitchFamily="18" charset="0"/>
              </a:rPr>
              <a:t>substrands</a:t>
            </a:r>
            <a:r>
              <a:rPr lang="en-US" dirty="0">
                <a:ea typeface="Times New Roman" panose="02020603050405020304" pitchFamily="18" charset="0"/>
              </a:rPr>
              <a:t> and foundations by connecting this activity with their current classroom practices related to music and identifying areas for growth.</a:t>
            </a:r>
            <a:endParaRPr lang="en-US" dirty="0">
              <a:latin typeface="Times New Roman" panose="02020603050405020304" pitchFamily="18" charset="0"/>
              <a:ea typeface="Times New Roman" panose="02020603050405020304" pitchFamily="18" charset="0"/>
            </a:endParaRPr>
          </a:p>
          <a:p>
            <a:pPr marR="0">
              <a:spcBef>
                <a:spcPts val="0"/>
              </a:spcBef>
              <a:spcAft>
                <a:spcPts val="0"/>
              </a:spcAft>
            </a:pPr>
            <a:r>
              <a:rPr lang="en-US" b="1" dirty="0">
                <a:solidFill>
                  <a:srgbClr val="000000"/>
                </a:solidFill>
                <a:ea typeface="Times New Roman" panose="02020603050405020304" pitchFamily="18" charset="0"/>
                <a:cs typeface="Helvetica" pitchFamily="34" charset="0"/>
              </a:rPr>
              <a:t> </a:t>
            </a:r>
            <a:endParaRPr lang="en-US" dirty="0">
              <a:solidFill>
                <a:srgbClr val="000000"/>
              </a:solidFill>
              <a:latin typeface="Helvetica" pitchFamily="34" charset="0"/>
              <a:ea typeface="Times New Roman" panose="02020603050405020304" pitchFamily="18" charset="0"/>
            </a:endParaRPr>
          </a:p>
          <a:p>
            <a:pPr marR="0">
              <a:spcBef>
                <a:spcPts val="0"/>
              </a:spcBef>
              <a:spcAft>
                <a:spcPts val="0"/>
              </a:spcAft>
            </a:pPr>
            <a:r>
              <a:rPr lang="en-US" b="1" dirty="0">
                <a:solidFill>
                  <a:srgbClr val="000000"/>
                </a:solidFill>
                <a:ea typeface="Times New Roman" panose="02020603050405020304" pitchFamily="18" charset="0"/>
                <a:cs typeface="Helvetica" pitchFamily="34" charset="0"/>
              </a:rPr>
              <a:t>OUTCOME: </a:t>
            </a:r>
            <a:br>
              <a:rPr lang="en-US" b="1" dirty="0">
                <a:solidFill>
                  <a:srgbClr val="000000"/>
                </a:solidFill>
                <a:ea typeface="Times New Roman" panose="02020603050405020304" pitchFamily="18" charset="0"/>
                <a:cs typeface="Helvetica" pitchFamily="34" charset="0"/>
              </a:rPr>
            </a:br>
            <a:r>
              <a:rPr lang="en-US" dirty="0">
                <a:solidFill>
                  <a:srgbClr val="000000"/>
                </a:solidFill>
                <a:ea typeface="Times New Roman" panose="02020603050405020304" pitchFamily="18" charset="0"/>
                <a:cs typeface="Helvetica" pitchFamily="34" charset="0"/>
              </a:rPr>
              <a:t>Participants will reflect on current classroom practices that support music development in relation to the foundations and identify areas for improving musical supports for children in their classrooms.  </a:t>
            </a:r>
            <a:endParaRPr lang="en-US" dirty="0">
              <a:solidFill>
                <a:srgbClr val="000000"/>
              </a:solidFill>
              <a:latin typeface="Helvetica" pitchFamily="34" charset="0"/>
              <a:ea typeface="Times New Roman" panose="02020603050405020304" pitchFamily="18" charset="0"/>
            </a:endParaRPr>
          </a:p>
          <a:p>
            <a:pPr marR="0">
              <a:spcBef>
                <a:spcPts val="0"/>
              </a:spcBef>
              <a:spcAft>
                <a:spcPts val="0"/>
              </a:spcAft>
            </a:pPr>
            <a:endParaRPr lang="en-US" b="1" cap="all" dirty="0">
              <a:ea typeface="Times New Roman" panose="02020603050405020304" pitchFamily="18" charset="0"/>
              <a:cs typeface="Times New Roman" panose="02020603050405020304" pitchFamily="18" charset="0"/>
            </a:endParaRPr>
          </a:p>
          <a:p>
            <a:pPr marR="0">
              <a:spcBef>
                <a:spcPts val="0"/>
              </a:spcBef>
              <a:spcAft>
                <a:spcPts val="0"/>
              </a:spcAft>
            </a:pPr>
            <a:r>
              <a:rPr lang="en-US" b="1" cap="all" dirty="0">
                <a:ea typeface="Times New Roman" panose="02020603050405020304" pitchFamily="18" charset="0"/>
                <a:cs typeface="Times New Roman" panose="02020603050405020304" pitchFamily="18" charset="0"/>
              </a:rPr>
              <a:t>Materials Required: </a:t>
            </a:r>
            <a:endParaRPr lang="en-US" dirty="0">
              <a:latin typeface="Times New Roman" panose="02020603050405020304" pitchFamily="18" charset="0"/>
              <a:ea typeface="Times New Roman" panose="02020603050405020304" pitchFamily="18" charset="0"/>
            </a:endParaRPr>
          </a:p>
          <a:p>
            <a:pPr marL="171450" lvl="0" indent="-171450">
              <a:spcBef>
                <a:spcPts val="0"/>
              </a:spcBef>
              <a:spcAft>
                <a:spcPts val="0"/>
              </a:spcAft>
              <a:buFont typeface="Arial" panose="020B0604020202020204" pitchFamily="34" charset="0"/>
              <a:buChar char="•"/>
              <a:tabLst>
                <a:tab pos="914400" algn="l"/>
              </a:tabLst>
            </a:pPr>
            <a:r>
              <a:rPr lang="en-US" dirty="0" err="1">
                <a:ea typeface="Times" pitchFamily="18" charset="0"/>
              </a:rPr>
              <a:t>Substrand</a:t>
            </a:r>
            <a:r>
              <a:rPr lang="en-US" dirty="0">
                <a:ea typeface="Times" pitchFamily="18" charset="0"/>
              </a:rPr>
              <a:t> table tents</a:t>
            </a:r>
          </a:p>
          <a:p>
            <a:pPr marL="171450" lvl="0" indent="-171450">
              <a:spcBef>
                <a:spcPts val="0"/>
              </a:spcBef>
              <a:spcAft>
                <a:spcPts val="0"/>
              </a:spcAft>
              <a:buFont typeface="Arial" panose="020B0604020202020204" pitchFamily="34" charset="0"/>
              <a:buChar char="•"/>
              <a:tabLst>
                <a:tab pos="914400" algn="l"/>
              </a:tabLst>
            </a:pPr>
            <a:r>
              <a:rPr lang="en-US" dirty="0">
                <a:ea typeface="Times" pitchFamily="18" charset="0"/>
              </a:rPr>
              <a:t>Handout 1: VPA Music Foundation </a:t>
            </a:r>
          </a:p>
          <a:p>
            <a:pPr marL="171450" lvl="0" indent="-171450">
              <a:spcBef>
                <a:spcPts val="0"/>
              </a:spcBef>
              <a:spcAft>
                <a:spcPts val="0"/>
              </a:spcAft>
              <a:buFont typeface="Arial" panose="020B0604020202020204" pitchFamily="34" charset="0"/>
              <a:buChar char="•"/>
              <a:tabLst>
                <a:tab pos="914400" algn="l"/>
              </a:tabLst>
            </a:pPr>
            <a:r>
              <a:rPr lang="en-US" dirty="0">
                <a:ea typeface="Times" pitchFamily="18" charset="0"/>
              </a:rPr>
              <a:t>Handout 3: Take “Note” of Ideas</a:t>
            </a:r>
          </a:p>
          <a:p>
            <a:pPr marL="171450" lvl="0" indent="-171450">
              <a:spcBef>
                <a:spcPts val="0"/>
              </a:spcBef>
              <a:spcAft>
                <a:spcPts val="0"/>
              </a:spcAft>
              <a:buFont typeface="Arial" panose="020B0604020202020204" pitchFamily="34" charset="0"/>
              <a:buChar char="•"/>
              <a:tabLst>
                <a:tab pos="914400" algn="l"/>
              </a:tabLst>
            </a:pPr>
            <a:r>
              <a:rPr lang="en-US" dirty="0">
                <a:ea typeface="Times" pitchFamily="18" charset="0"/>
              </a:rPr>
              <a:t>Optional</a:t>
            </a:r>
            <a:r>
              <a:rPr lang="en-US" dirty="0">
                <a:ea typeface="Times" pitchFamily="18" charset="0"/>
                <a:cs typeface="Times New Roman" panose="02020603050405020304" pitchFamily="18" charset="0"/>
              </a:rPr>
              <a:t>: Chart paper/pens</a:t>
            </a:r>
            <a:endParaRPr lang="en-US" sz="1600" dirty="0">
              <a:latin typeface="Times" pitchFamily="18" charset="0"/>
              <a:ea typeface="Times" pitchFamily="18" charset="0"/>
              <a:cs typeface="Times New Roman" panose="02020603050405020304" pitchFamily="18" charset="0"/>
            </a:endParaRPr>
          </a:p>
          <a:p>
            <a:pPr marL="457200">
              <a:spcBef>
                <a:spcPts val="0"/>
              </a:spcBef>
              <a:spcAft>
                <a:spcPts val="0"/>
              </a:spcAft>
            </a:pPr>
            <a:r>
              <a:rPr lang="en-US" b="1" dirty="0">
                <a:ea typeface="Times" pitchFamily="18" charset="0"/>
                <a:cs typeface="Times New Roman" panose="02020603050405020304" pitchFamily="18" charset="0"/>
              </a:rPr>
              <a:t> </a:t>
            </a:r>
            <a:endParaRPr lang="en-US" sz="1600" dirty="0">
              <a:latin typeface="Times" pitchFamily="18" charset="0"/>
              <a:ea typeface="Times" pitchFamily="18" charset="0"/>
              <a:cs typeface="Times New Roman" panose="02020603050405020304" pitchFamily="18" charset="0"/>
            </a:endParaRPr>
          </a:p>
          <a:p>
            <a:pPr marR="0">
              <a:spcBef>
                <a:spcPts val="0"/>
              </a:spcBef>
              <a:spcAft>
                <a:spcPts val="0"/>
              </a:spcAft>
              <a:tabLst>
                <a:tab pos="228600" algn="l"/>
              </a:tabLst>
            </a:pPr>
            <a:r>
              <a:rPr lang="en-US" b="1" cap="all" dirty="0">
                <a:ea typeface="Times New Roman" panose="02020603050405020304" pitchFamily="18" charset="0"/>
                <a:cs typeface="Times New Roman" panose="02020603050405020304" pitchFamily="18" charset="0"/>
              </a:rPr>
              <a:t>Time:</a:t>
            </a:r>
            <a:r>
              <a:rPr lang="en-US" dirty="0">
                <a:ea typeface="Times New Roman" panose="02020603050405020304" pitchFamily="18" charset="0"/>
                <a:cs typeface="Times New Roman" panose="02020603050405020304" pitchFamily="18" charset="0"/>
              </a:rPr>
              <a:t> </a:t>
            </a:r>
            <a:br>
              <a:rPr lang="en-US" dirty="0">
                <a:ea typeface="Times New Roman" panose="02020603050405020304" pitchFamily="18" charset="0"/>
                <a:cs typeface="Times New Roman" panose="02020603050405020304" pitchFamily="18" charset="0"/>
              </a:rPr>
            </a:br>
            <a:r>
              <a:rPr lang="en-US" dirty="0">
                <a:ea typeface="Times New Roman" panose="02020603050405020304" pitchFamily="18" charset="0"/>
                <a:cs typeface="Times New Roman" panose="02020603050405020304" pitchFamily="18" charset="0"/>
              </a:rPr>
              <a:t>10-15 minutes</a:t>
            </a:r>
          </a:p>
          <a:p>
            <a:pPr marL="685800" marR="0" indent="-685800">
              <a:spcBef>
                <a:spcPts val="0"/>
              </a:spcBef>
              <a:spcAft>
                <a:spcPts val="0"/>
              </a:spcAft>
              <a:tabLst>
                <a:tab pos="228600" algn="l"/>
              </a:tabLst>
            </a:pPr>
            <a:endParaRPr lang="en-US"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b="1" cap="all" dirty="0">
                <a:ea typeface="Times New Roman" panose="02020603050405020304" pitchFamily="18" charset="0"/>
                <a:cs typeface="Times New Roman" panose="02020603050405020304" pitchFamily="18" charset="0"/>
              </a:rPr>
              <a:t>Process: </a:t>
            </a:r>
            <a:br>
              <a:rPr lang="en-US" b="1" cap="all" dirty="0">
                <a:ea typeface="Times New Roman" panose="02020603050405020304" pitchFamily="18" charset="0"/>
                <a:cs typeface="Times New Roman" panose="02020603050405020304" pitchFamily="18" charset="0"/>
              </a:rPr>
            </a:br>
            <a:r>
              <a:rPr lang="en-US" dirty="0">
                <a:ea typeface="Times New Roman" panose="02020603050405020304" pitchFamily="18" charset="0"/>
                <a:cs typeface="Times New Roman" panose="02020603050405020304" pitchFamily="18" charset="0"/>
              </a:rPr>
              <a:t>This is a two part activity. Before beginning the activity, provide participants with instructions for both Part 1 and 2 of the activity. Participants will use Handout 3: Take </a:t>
            </a:r>
            <a:r>
              <a:rPr lang="en-US" dirty="0">
                <a:ea typeface="Times" pitchFamily="18" charset="0"/>
              </a:rPr>
              <a:t>“Note”</a:t>
            </a:r>
            <a:r>
              <a:rPr lang="en-US" baseline="0" dirty="0">
                <a:ea typeface="Times" pitchFamily="18" charset="0"/>
              </a:rPr>
              <a:t> </a:t>
            </a:r>
            <a:r>
              <a:rPr lang="en-US" dirty="0">
                <a:ea typeface="Times New Roman" panose="02020603050405020304" pitchFamily="18" charset="0"/>
                <a:cs typeface="Times New Roman" panose="02020603050405020304" pitchFamily="18" charset="0"/>
              </a:rPr>
              <a:t>of Ideas to record ideas, reflections, and action plans.</a:t>
            </a:r>
            <a:endParaRPr lang="en-US"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dirty="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dirty="0">
                <a:ea typeface="Times New Roman" panose="02020603050405020304" pitchFamily="18" charset="0"/>
                <a:cs typeface="Times New Roman" panose="02020603050405020304" pitchFamily="18" charset="0"/>
              </a:rPr>
              <a:t>Part 1: Instruct table groups to read the definitions of each </a:t>
            </a:r>
            <a:r>
              <a:rPr lang="en-US" dirty="0" err="1">
                <a:ea typeface="Times New Roman" panose="02020603050405020304" pitchFamily="18" charset="0"/>
                <a:cs typeface="Times New Roman" panose="02020603050405020304" pitchFamily="18" charset="0"/>
              </a:rPr>
              <a:t>substrand</a:t>
            </a:r>
            <a:r>
              <a:rPr lang="en-US" dirty="0">
                <a:ea typeface="Times New Roman" panose="02020603050405020304" pitchFamily="18" charset="0"/>
                <a:cs typeface="Times New Roman" panose="02020603050405020304" pitchFamily="18" charset="0"/>
              </a:rPr>
              <a:t> on the table tent aloud. Ask them to reflect on the following questions as it relates to their experience and practice: </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dirty="0">
                <a:ea typeface="Times New Roman" panose="02020603050405020304" pitchFamily="18" charset="0"/>
                <a:cs typeface="Times New Roman" panose="02020603050405020304" pitchFamily="18" charset="0"/>
              </a:rPr>
              <a:t>How do you currently engage children with music?  </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dirty="0">
                <a:ea typeface="Times New Roman" panose="02020603050405020304" pitchFamily="18" charset="0"/>
                <a:cs typeface="Times New Roman" panose="02020603050405020304" pitchFamily="18" charset="0"/>
              </a:rPr>
              <a:t>What music skills do you focus on?  </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dirty="0">
                <a:ea typeface="Times New Roman" panose="02020603050405020304" pitchFamily="18" charset="0"/>
                <a:cs typeface="Times New Roman" panose="02020603050405020304" pitchFamily="18" charset="0"/>
              </a:rPr>
              <a:t>What opportunities are available for children to create, invent, and express themselves through music?  </a:t>
            </a:r>
            <a:endParaRPr lang="en-US"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dirty="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R="0">
              <a:spcBef>
                <a:spcPts val="0"/>
              </a:spcBef>
              <a:spcAft>
                <a:spcPts val="0"/>
              </a:spcAft>
            </a:pPr>
            <a:r>
              <a:rPr lang="en-US" dirty="0">
                <a:ea typeface="Times New Roman" panose="02020603050405020304" pitchFamily="18" charset="0"/>
                <a:cs typeface="Times New Roman" panose="02020603050405020304" pitchFamily="18" charset="0"/>
              </a:rPr>
              <a:t>Give participants 5-7 minutes to discuss and share at the table and make any notes on Handout 3: Take </a:t>
            </a:r>
            <a:r>
              <a:rPr lang="en-US" dirty="0">
                <a:ea typeface="Times" pitchFamily="18" charset="0"/>
              </a:rPr>
              <a:t>“Note”</a:t>
            </a:r>
            <a:r>
              <a:rPr lang="en-US" dirty="0">
                <a:ea typeface="Times New Roman" panose="02020603050405020304" pitchFamily="18" charset="0"/>
                <a:cs typeface="Times New Roman" panose="02020603050405020304" pitchFamily="18" charset="0"/>
              </a:rPr>
              <a:t> of Ideas.</a:t>
            </a:r>
            <a:endParaRPr lang="en-US" dirty="0">
              <a:latin typeface="Times New Roman" panose="02020603050405020304" pitchFamily="18" charset="0"/>
              <a:ea typeface="Times New Roman" panose="02020603050405020304" pitchFamily="18" charset="0"/>
            </a:endParaRPr>
          </a:p>
          <a:p>
            <a:pPr marR="0">
              <a:spcBef>
                <a:spcPts val="0"/>
              </a:spcBef>
              <a:spcAft>
                <a:spcPts val="0"/>
              </a:spcAft>
            </a:pPr>
            <a:r>
              <a:rPr lang="en-US" dirty="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R="0">
              <a:spcBef>
                <a:spcPts val="0"/>
              </a:spcBef>
              <a:spcAft>
                <a:spcPts val="0"/>
              </a:spcAft>
            </a:pPr>
            <a:r>
              <a:rPr lang="en-US" dirty="0">
                <a:ea typeface="Times New Roman" panose="02020603050405020304" pitchFamily="18" charset="0"/>
                <a:cs typeface="Times New Roman" panose="02020603050405020304" pitchFamily="18" charset="0"/>
              </a:rPr>
              <a:t>Part 2: Instruct participants to read and review the music foundations on Handout 1: VPA Music Foundation. Using the handout, participants record new things to try and areas to learn more about.</a:t>
            </a:r>
            <a:endParaRPr lang="en-US"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b="1" dirty="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R="0">
              <a:spcBef>
                <a:spcPts val="0"/>
              </a:spcBef>
              <a:spcAft>
                <a:spcPts val="0"/>
              </a:spcAft>
            </a:pPr>
            <a:r>
              <a:rPr lang="en-US" b="1" dirty="0">
                <a:ea typeface="Times New Roman" panose="02020603050405020304" pitchFamily="18" charset="0"/>
                <a:cs typeface="Times New Roman" panose="02020603050405020304" pitchFamily="18" charset="0"/>
              </a:rPr>
              <a:t>OPTIONS:</a:t>
            </a:r>
            <a:endParaRPr lang="en-US" dirty="0">
              <a:latin typeface="Times New Roman" panose="02020603050405020304" pitchFamily="18" charset="0"/>
              <a:ea typeface="Times New Roman" panose="02020603050405020304" pitchFamily="18" charset="0"/>
            </a:endParaRPr>
          </a:p>
          <a:p>
            <a:pPr marR="0">
              <a:spcBef>
                <a:spcPts val="0"/>
              </a:spcBef>
              <a:spcAft>
                <a:spcPts val="0"/>
              </a:spcAft>
            </a:pPr>
            <a:r>
              <a:rPr lang="en-US" dirty="0">
                <a:ea typeface="Times New Roman" panose="02020603050405020304" pitchFamily="18" charset="0"/>
                <a:cs typeface="Times New Roman" panose="02020603050405020304" pitchFamily="18" charset="0"/>
              </a:rPr>
              <a:t>Participants can share their areas of interest and what they want to know more about with the whole group. Presenter charts responses which can be used to relate content to participant goals.</a:t>
            </a:r>
            <a:endParaRPr lang="en-US"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dirty="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L="0" marR="0">
              <a:spcBef>
                <a:spcPts val="0"/>
              </a:spcBef>
              <a:spcAft>
                <a:spcPts val="0"/>
              </a:spcAft>
              <a:tabLst>
                <a:tab pos="1897380" algn="l"/>
              </a:tabLst>
            </a:pPr>
            <a:r>
              <a:rPr lang="en-US" dirty="0">
                <a:latin typeface="Times New Roman" panose="02020603050405020304" pitchFamily="18" charset="0"/>
                <a:ea typeface="Times New Roman" panose="02020603050405020304" pitchFamily="18" charset="0"/>
              </a:rPr>
              <a:t> </a:t>
            </a:r>
          </a:p>
          <a:p>
            <a:pPr>
              <a:spcBef>
                <a:spcPts val="0"/>
              </a:spcBef>
              <a:spcAft>
                <a:spcPts val="0"/>
              </a:spcAft>
            </a:pPr>
            <a:endParaRPr lang="en-US" dirty="0"/>
          </a:p>
        </p:txBody>
      </p:sp>
      <p:sp>
        <p:nvSpPr>
          <p:cNvPr id="46083" name="Slide Number Placeholder 3"/>
          <p:cNvSpPr>
            <a:spLocks noGrp="1"/>
          </p:cNvSpPr>
          <p:nvPr>
            <p:ph type="sldNum" sz="quarter" idx="5"/>
          </p:nvPr>
        </p:nvSpPr>
        <p:spPr>
          <a:noFill/>
        </p:spPr>
        <p:txBody>
          <a:bodyPr/>
          <a:lstStyle/>
          <a:p>
            <a:fld id="{BB2F21FD-7546-46CF-B7FF-34E5D387A818}" type="slidenum">
              <a:rPr lang="en-US" smtClean="0">
                <a:latin typeface="Arial" charset="0"/>
                <a:ea typeface="ＭＳ Ｐゴシック" charset="-128"/>
                <a:cs typeface="ＭＳ Ｐゴシック" charset="-128"/>
              </a:rPr>
              <a:pPr/>
              <a:t>17</a:t>
            </a:fld>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97739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617720"/>
          </a:xfrm>
        </p:spPr>
        <p:txBody>
          <a:bodyPr>
            <a:noAutofit/>
          </a:bodyPr>
          <a:lstStyle/>
          <a:p>
            <a:pPr>
              <a:spcBef>
                <a:spcPts val="0"/>
              </a:spcBef>
              <a:spcAft>
                <a:spcPts val="0"/>
              </a:spcAft>
            </a:pPr>
            <a:r>
              <a:rPr lang="en-US" b="1" dirty="0"/>
              <a:t>Background Information:</a:t>
            </a:r>
          </a:p>
          <a:p>
            <a:pPr>
              <a:spcBef>
                <a:spcPts val="0"/>
              </a:spcBef>
              <a:spcAft>
                <a:spcPts val="0"/>
              </a:spcAft>
            </a:pPr>
            <a:r>
              <a:rPr lang="en-US" dirty="0"/>
              <a:t>Jingle Bells</a:t>
            </a:r>
            <a:r>
              <a:rPr lang="en-US" baseline="0" dirty="0"/>
              <a:t> Trumpet Video Clip</a:t>
            </a:r>
          </a:p>
          <a:p>
            <a:pPr>
              <a:spcBef>
                <a:spcPts val="0"/>
              </a:spcBef>
              <a:spcAft>
                <a:spcPts val="0"/>
              </a:spcAft>
            </a:pPr>
            <a:endParaRPr lang="en-US" b="1" baseline="0" dirty="0"/>
          </a:p>
          <a:p>
            <a:pPr>
              <a:spcBef>
                <a:spcPts val="0"/>
              </a:spcBef>
              <a:spcAft>
                <a:spcPts val="0"/>
              </a:spcAft>
            </a:pPr>
            <a:r>
              <a:rPr lang="en-US" b="1" baseline="0" dirty="0"/>
              <a:t>Presenter Remarks:</a:t>
            </a:r>
          </a:p>
          <a:p>
            <a:pPr>
              <a:spcBef>
                <a:spcPts val="0"/>
              </a:spcBef>
              <a:spcAft>
                <a:spcPts val="0"/>
              </a:spcAft>
              <a:buFont typeface="Arial" pitchFamily="34" charset="0"/>
              <a:buNone/>
            </a:pPr>
            <a:r>
              <a:rPr lang="en-US" baseline="0" dirty="0"/>
              <a:t>This video clip shows the link between the classroom and some key concepts/vocabulary from the foundations and </a:t>
            </a:r>
            <a:r>
              <a:rPr lang="en-US" baseline="0" dirty="0" err="1"/>
              <a:t>substrands</a:t>
            </a:r>
            <a:r>
              <a:rPr lang="en-US" baseline="0" dirty="0"/>
              <a:t> of the Music domain. </a:t>
            </a:r>
          </a:p>
          <a:p>
            <a:pPr>
              <a:spcBef>
                <a:spcPts val="0"/>
              </a:spcBef>
              <a:spcAft>
                <a:spcPts val="0"/>
              </a:spcAft>
              <a:buFont typeface="Arial" pitchFamily="34" charset="0"/>
              <a:buNone/>
            </a:pPr>
            <a:endParaRPr lang="en-US" baseline="0" dirty="0"/>
          </a:p>
          <a:p>
            <a:pPr marL="0" marR="0" lvl="0" indent="0" algn="l" defTabSz="457200" rtl="0" eaLnBrk="0" fontAlgn="base" latinLnBrk="0" hangingPunct="0">
              <a:spcBef>
                <a:spcPts val="0"/>
              </a:spcBef>
              <a:spcAft>
                <a:spcPts val="0"/>
              </a:spcAft>
              <a:buClrTx/>
              <a:buSzTx/>
              <a:buFont typeface="Arial" pitchFamily="34" charset="0"/>
              <a:buNone/>
              <a:tabLst/>
              <a:defRPr/>
            </a:pPr>
            <a:r>
              <a:rPr lang="en-US" baseline="0" dirty="0"/>
              <a:t>Please refer to </a:t>
            </a:r>
            <a:r>
              <a:rPr lang="en-US" kern="1200" dirty="0">
                <a:effectLst/>
                <a:latin typeface="Arial" pitchFamily="34" charset="0"/>
                <a:ea typeface="ＭＳ Ｐゴシック" pitchFamily="34" charset="-128"/>
                <a:cs typeface="Arial" pitchFamily="34" charset="0"/>
              </a:rPr>
              <a:t>Handout 4: VPA</a:t>
            </a:r>
            <a:r>
              <a:rPr lang="en-US" kern="1200" baseline="0" dirty="0">
                <a:effectLst/>
                <a:latin typeface="Arial" pitchFamily="34" charset="0"/>
                <a:ea typeface="ＭＳ Ｐゴシック" pitchFamily="34" charset="-128"/>
                <a:cs typeface="Arial" pitchFamily="34" charset="0"/>
              </a:rPr>
              <a:t> </a:t>
            </a:r>
            <a:r>
              <a:rPr lang="en-US" kern="1200" dirty="0">
                <a:effectLst/>
                <a:latin typeface="Arial" pitchFamily="34" charset="0"/>
                <a:ea typeface="ＭＳ Ｐゴシック" pitchFamily="34" charset="-128"/>
                <a:cs typeface="Arial" pitchFamily="34" charset="0"/>
              </a:rPr>
              <a:t>at-a-Glance.</a:t>
            </a:r>
            <a:r>
              <a:rPr lang="en-US" kern="1200" baseline="0" dirty="0">
                <a:effectLst/>
                <a:latin typeface="Arial" pitchFamily="34" charset="0"/>
                <a:ea typeface="ＭＳ Ｐゴシック" pitchFamily="34" charset="-128"/>
                <a:cs typeface="Arial" pitchFamily="34" charset="0"/>
              </a:rPr>
              <a:t> B</a:t>
            </a:r>
            <a:r>
              <a:rPr lang="en-US" baseline="0" dirty="0"/>
              <a:t>riefly review and reflect on the substrands and foundations from the Music domain and notice which of these the video example illustrated.</a:t>
            </a:r>
          </a:p>
          <a:p>
            <a:pPr>
              <a:spcBef>
                <a:spcPts val="0"/>
              </a:spcBef>
              <a:spcAft>
                <a:spcPts val="0"/>
              </a:spcAft>
              <a:buFont typeface="Arial" pitchFamily="34" charset="0"/>
              <a:buNone/>
            </a:pPr>
            <a:endParaRPr lang="en-US" baseline="0" dirty="0"/>
          </a:p>
          <a:p>
            <a:pPr>
              <a:spcBef>
                <a:spcPts val="0"/>
              </a:spcBef>
              <a:spcAft>
                <a:spcPts val="0"/>
              </a:spcAft>
              <a:buFont typeface="Arial" pitchFamily="34" charset="0"/>
              <a:buNone/>
            </a:pPr>
            <a:r>
              <a:rPr lang="en-US" baseline="0" dirty="0"/>
              <a:t>To help you understand the key differences between the three </a:t>
            </a:r>
            <a:r>
              <a:rPr lang="en-US" baseline="0" dirty="0" err="1"/>
              <a:t>substrands</a:t>
            </a:r>
            <a:r>
              <a:rPr lang="en-US" baseline="0" dirty="0"/>
              <a:t> from the Music domain, the next few slides look specifically at each one:</a:t>
            </a:r>
          </a:p>
          <a:p>
            <a:pPr marL="171450" indent="-171450">
              <a:spcBef>
                <a:spcPts val="0"/>
              </a:spcBef>
              <a:spcAft>
                <a:spcPts val="0"/>
              </a:spcAft>
              <a:buFont typeface="Arial" panose="020B0604020202020204" pitchFamily="34" charset="0"/>
              <a:buChar char="•"/>
            </a:pPr>
            <a:r>
              <a:rPr lang="en-US" baseline="0" dirty="0"/>
              <a:t>Notice, Respond, and Engage</a:t>
            </a:r>
          </a:p>
          <a:p>
            <a:pPr marL="171450" indent="-171450">
              <a:spcBef>
                <a:spcPts val="0"/>
              </a:spcBef>
              <a:spcAft>
                <a:spcPts val="0"/>
              </a:spcAft>
              <a:buFont typeface="Arial" panose="020B0604020202020204" pitchFamily="34" charset="0"/>
              <a:buChar char="•"/>
            </a:pPr>
            <a:r>
              <a:rPr lang="en-US" baseline="0" dirty="0"/>
              <a:t>Develops Skills in Music</a:t>
            </a:r>
          </a:p>
          <a:p>
            <a:pPr marL="171450" indent="-171450">
              <a:spcBef>
                <a:spcPts val="0"/>
              </a:spcBef>
              <a:spcAft>
                <a:spcPts val="0"/>
              </a:spcAft>
              <a:buFont typeface="Arial" panose="020B0604020202020204" pitchFamily="34" charset="0"/>
              <a:buChar char="•"/>
            </a:pPr>
            <a:r>
              <a:rPr lang="en-US" baseline="0" dirty="0"/>
              <a:t>Create, Invent, Express</a:t>
            </a:r>
          </a:p>
          <a:p>
            <a:pPr marL="0" indent="0">
              <a:spcBef>
                <a:spcPts val="0"/>
              </a:spcBef>
              <a:spcAft>
                <a:spcPts val="0"/>
              </a:spcAft>
              <a:buFont typeface="Arial" panose="020B0604020202020204" pitchFamily="34" charset="0"/>
              <a:buNone/>
            </a:pPr>
            <a:endParaRPr lang="en-US" baseline="0" dirty="0"/>
          </a:p>
          <a:p>
            <a:pPr marL="0" indent="0">
              <a:spcBef>
                <a:spcPts val="0"/>
              </a:spcBef>
              <a:spcAft>
                <a:spcPts val="0"/>
              </a:spcAft>
              <a:buFont typeface="Arial" panose="020B0604020202020204" pitchFamily="34" charset="0"/>
              <a:buNone/>
            </a:pPr>
            <a:r>
              <a:rPr lang="en-US" baseline="0" dirty="0"/>
              <a:t>Following the </a:t>
            </a:r>
            <a:r>
              <a:rPr lang="en-US" baseline="0" dirty="0" err="1"/>
              <a:t>substrand</a:t>
            </a:r>
            <a:r>
              <a:rPr lang="en-US" baseline="0" dirty="0"/>
              <a:t> description slides, we’ll view three more classroom video clips and practice identifying how the classroom example supports development in the various </a:t>
            </a:r>
            <a:r>
              <a:rPr lang="en-US" baseline="0" dirty="0" err="1"/>
              <a:t>substands</a:t>
            </a:r>
            <a:r>
              <a:rPr lang="en-US" baseline="0" dirty="0"/>
              <a:t>.</a:t>
            </a:r>
          </a:p>
          <a:p>
            <a:pPr>
              <a:spcBef>
                <a:spcPts val="0"/>
              </a:spcBef>
              <a:spcAft>
                <a:spcPts val="0"/>
              </a:spcAft>
            </a:pPr>
            <a:endParaRPr lang="en-US" baseline="0" dirty="0"/>
          </a:p>
          <a:p>
            <a:pPr>
              <a:spcBef>
                <a:spcPts val="0"/>
              </a:spcBef>
              <a:spcAft>
                <a:spcPts val="0"/>
              </a:spcAft>
            </a:pPr>
            <a:r>
              <a:rPr lang="en-US" baseline="0" dirty="0"/>
              <a:t>Please keep Handout 4: VPA At-a-Glance available as we talk through the following </a:t>
            </a:r>
            <a:r>
              <a:rPr lang="en-US" baseline="0" dirty="0" err="1"/>
              <a:t>substrand</a:t>
            </a:r>
            <a:r>
              <a:rPr lang="en-US" baseline="0" dirty="0"/>
              <a:t> slides and video clips.</a:t>
            </a:r>
          </a:p>
          <a:p>
            <a:pPr>
              <a:spcBef>
                <a:spcPts val="0"/>
              </a:spcBef>
              <a:spcAft>
                <a:spcPts val="0"/>
              </a:spcAft>
            </a:pPr>
            <a:endParaRPr lang="en-US" baseline="0" dirty="0"/>
          </a:p>
          <a:p>
            <a:pPr>
              <a:spcBef>
                <a:spcPts val="0"/>
              </a:spcBef>
              <a:spcAft>
                <a:spcPts val="0"/>
              </a:spcAft>
            </a:pPr>
            <a:endParaRPr lang="en-US" baseline="0" dirty="0"/>
          </a:p>
        </p:txBody>
      </p:sp>
      <p:sp>
        <p:nvSpPr>
          <p:cNvPr id="4" name="Slide Number Placeholder 3"/>
          <p:cNvSpPr>
            <a:spLocks noGrp="1"/>
          </p:cNvSpPr>
          <p:nvPr>
            <p:ph type="sldNum" sz="quarter" idx="10"/>
          </p:nvPr>
        </p:nvSpPr>
        <p:spPr/>
        <p:txBody>
          <a:bodyPr/>
          <a:lstStyle/>
          <a:p>
            <a:pPr>
              <a:defRPr/>
            </a:pPr>
            <a:fld id="{84114098-3B3C-4B07-987C-1B4F2F6B5B2E}" type="slidenum">
              <a:rPr lang="en-US" smtClean="0"/>
              <a:pPr>
                <a:defRPr/>
              </a:pPr>
              <a:t>18</a:t>
            </a:fld>
            <a:endParaRPr lang="en-US"/>
          </a:p>
        </p:txBody>
      </p:sp>
    </p:spTree>
    <p:extLst>
      <p:ext uri="{BB962C8B-B14F-4D97-AF65-F5344CB8AC3E}">
        <p14:creationId xmlns:p14="http://schemas.microsoft.com/office/powerpoint/2010/main" val="889994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a:ln/>
        </p:spPr>
      </p:sp>
      <p:sp>
        <p:nvSpPr>
          <p:cNvPr id="87042" name="Notes Placeholder 2"/>
          <p:cNvSpPr>
            <a:spLocks noGrp="1"/>
          </p:cNvSpPr>
          <p:nvPr>
            <p:ph type="body" idx="1"/>
          </p:nvPr>
        </p:nvSpPr>
        <p:spPr>
          <a:noFill/>
          <a:ln/>
        </p:spPr>
        <p:txBody>
          <a:bodyPr/>
          <a:lstStyle/>
          <a:p>
            <a:pPr marL="0" marR="0" indent="0" algn="l" defTabSz="914400" rtl="0" eaLnBrk="0" fontAlgn="base" latinLnBrk="0" hangingPunct="0">
              <a:spcBef>
                <a:spcPts val="0"/>
              </a:spcBef>
              <a:spcAft>
                <a:spcPct val="0"/>
              </a:spcAft>
              <a:buClrTx/>
              <a:buSzTx/>
              <a:buFontTx/>
              <a:buNone/>
              <a:tabLst/>
              <a:defRPr/>
            </a:pPr>
            <a:r>
              <a:rPr lang="en-US" b="1" baseline="0" dirty="0"/>
              <a:t>Presenter Remarks:</a:t>
            </a:r>
          </a:p>
          <a:p>
            <a:pPr>
              <a:spcBef>
                <a:spcPts val="0"/>
              </a:spcBef>
            </a:pPr>
            <a:r>
              <a:rPr lang="en-US" dirty="0">
                <a:latin typeface="Arial" charset="0"/>
                <a:cs typeface="Arial" charset="0"/>
              </a:rPr>
              <a:t>“As children become more engaged in musical activities, they may request favorite activities and songs to be played repeatedly.  Because children begin to use their language more fluently around age three, it is important to encourage them to talk about the music they hear and make” (PCF, Vol. 2, p. 64).</a:t>
            </a:r>
          </a:p>
          <a:p>
            <a:pPr>
              <a:spcBef>
                <a:spcPts val="0"/>
              </a:spcBef>
            </a:pPr>
            <a:endParaRPr lang="en-US" dirty="0">
              <a:latin typeface="Arial" charset="0"/>
              <a:cs typeface="Arial" charset="0"/>
            </a:endParaRPr>
          </a:p>
          <a:p>
            <a:pPr>
              <a:spcBef>
                <a:spcPts val="0"/>
              </a:spcBef>
            </a:pPr>
            <a:r>
              <a:rPr lang="en-US" dirty="0">
                <a:latin typeface="Arial" charset="0"/>
                <a:cs typeface="Arial" charset="0"/>
              </a:rPr>
              <a:t>Think about your classroom.</a:t>
            </a:r>
            <a:r>
              <a:rPr lang="en-US" baseline="0" dirty="0">
                <a:latin typeface="Arial" charset="0"/>
                <a:cs typeface="Arial" charset="0"/>
              </a:rPr>
              <a:t> W</a:t>
            </a:r>
            <a:r>
              <a:rPr lang="en-US" dirty="0">
                <a:latin typeface="Arial" charset="0"/>
                <a:cs typeface="Arial" charset="0"/>
              </a:rPr>
              <a:t>hat songs or activities do the children most request?  </a:t>
            </a:r>
          </a:p>
          <a:p>
            <a:pPr>
              <a:spcBef>
                <a:spcPts val="0"/>
              </a:spcBef>
            </a:pPr>
            <a:endParaRPr lang="en-US" dirty="0">
              <a:latin typeface="Arial" charset="0"/>
              <a:cs typeface="Arial" charset="0"/>
            </a:endParaRPr>
          </a:p>
        </p:txBody>
      </p:sp>
      <p:sp>
        <p:nvSpPr>
          <p:cNvPr id="87043" name="Slide Number Placeholder 3"/>
          <p:cNvSpPr>
            <a:spLocks noGrp="1"/>
          </p:cNvSpPr>
          <p:nvPr>
            <p:ph type="sldNum" sz="quarter" idx="5"/>
          </p:nvPr>
        </p:nvSpPr>
        <p:spPr>
          <a:noFill/>
        </p:spPr>
        <p:txBody>
          <a:bodyPr/>
          <a:lstStyle/>
          <a:p>
            <a:fld id="{70F1E800-12F8-473B-8534-62B16A79B3CC}" type="slidenum">
              <a:rPr lang="en-US" smtClean="0">
                <a:latin typeface="Arial" charset="0"/>
                <a:ea typeface="ＭＳ Ｐゴシック" charset="-128"/>
                <a:cs typeface="ＭＳ Ｐゴシック" charset="-128"/>
              </a:rPr>
              <a:pPr/>
              <a:t>19</a:t>
            </a:fld>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314390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p>
            <a:fld id="{5B413350-CADC-4526-92EA-D5FDEA4D45C7}" type="slidenum">
              <a:rPr lang="en-US">
                <a:latin typeface="Arial" charset="0"/>
                <a:ea typeface="ＭＳ Ｐゴシック" charset="-128"/>
                <a:cs typeface="ＭＳ Ｐゴシック" charset="-128"/>
              </a:rPr>
              <a:pPr/>
              <a:t>2</a:t>
            </a:fld>
            <a:endParaRPr lang="en-US">
              <a:latin typeface="Arial" charset="0"/>
              <a:ea typeface="ＭＳ Ｐゴシック" charset="-128"/>
              <a:cs typeface="ＭＳ Ｐゴシック" charset="-128"/>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xfrm>
            <a:off x="685800" y="4214191"/>
            <a:ext cx="5486400" cy="5035826"/>
          </a:xfrm>
          <a:noFill/>
          <a:ln/>
        </p:spPr>
        <p:txBody>
          <a:bodyPr>
            <a:noAutofit/>
          </a:bodyPr>
          <a:lstStyle/>
          <a:p>
            <a:pPr marL="0" marR="0">
              <a:spcBef>
                <a:spcPts val="0"/>
              </a:spcBef>
              <a:spcAft>
                <a:spcPts val="0"/>
              </a:spcAft>
            </a:pPr>
            <a:r>
              <a:rPr lang="en-US" b="1" dirty="0">
                <a:effectLst/>
                <a:ea typeface="Times New Roman" panose="02020603050405020304" pitchFamily="18" charset="0"/>
              </a:rPr>
              <a:t>Activity 1: Going on a Bear Hunt </a:t>
            </a:r>
            <a:endParaRPr lang="en-US" b="1" cap="none" dirty="0">
              <a:effectLst/>
              <a:ea typeface="Times New Roman" panose="02020603050405020304" pitchFamily="18" charset="0"/>
            </a:endParaRPr>
          </a:p>
          <a:p>
            <a:pPr marL="0" marR="0" lvl="0" indent="0" algn="l" defTabSz="457200" rtl="0" eaLnBrk="0" fontAlgn="base" latinLnBrk="0" hangingPunct="0">
              <a:spcBef>
                <a:spcPts val="0"/>
              </a:spcBef>
              <a:spcAft>
                <a:spcPts val="0"/>
              </a:spcAft>
              <a:buClrTx/>
              <a:buSzTx/>
              <a:buFontTx/>
              <a:buNone/>
              <a:tabLst/>
              <a:defRPr/>
            </a:pPr>
            <a:endParaRPr kumimoji="0" lang="en-US" altLang="en-US" sz="1200" b="1" i="0" u="none" strike="noStrike" kern="1200" cap="none" spc="0" normalizeH="0" baseline="0" noProof="0" dirty="0">
              <a:ln>
                <a:noFill/>
              </a:ln>
              <a:solidFill>
                <a:prstClr val="black"/>
              </a:solidFill>
              <a:effectLst/>
              <a:uLnTx/>
              <a:uFillTx/>
              <a:latin typeface="Arial" pitchFamily="34" charset="0"/>
              <a:ea typeface="MS PGothic" panose="020B0600070205080204" pitchFamily="34" charset="-128"/>
              <a:cs typeface="Arial" pitchFamily="34" charset="0"/>
            </a:endParaRPr>
          </a:p>
          <a:p>
            <a:pPr marL="0" marR="0" lvl="0" indent="0" algn="l" defTabSz="457200" rtl="0" eaLnBrk="0" fontAlgn="base" latinLnBrk="0" hangingPunct="0">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itchFamily="34" charset="0"/>
                <a:ea typeface="MS PGothic" panose="020B0600070205080204" pitchFamily="34" charset="-128"/>
                <a:cs typeface="Arial" pitchFamily="34" charset="0"/>
              </a:rPr>
              <a:t>Presenter Remarks: </a:t>
            </a:r>
          </a:p>
          <a:p>
            <a:pPr marL="0" marR="0" lvl="0" indent="0" algn="l" defTabSz="457200" rtl="0" eaLnBrk="0" fontAlgn="base" latinLnBrk="0" hangingPunct="0">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itchFamily="34" charset="0"/>
                <a:ea typeface="MS PGothic" panose="020B0600070205080204" pitchFamily="34" charset="-128"/>
                <a:cs typeface="Arial" pitchFamily="34" charset="0"/>
              </a:rPr>
              <a:t>We are going to begin with an activity.</a:t>
            </a:r>
          </a:p>
          <a:p>
            <a:pPr marL="0" marR="0">
              <a:spcBef>
                <a:spcPts val="0"/>
              </a:spcBef>
              <a:spcAft>
                <a:spcPts val="0"/>
              </a:spcAft>
            </a:pPr>
            <a:endParaRPr lang="en-US" b="1" cap="none" dirty="0">
              <a:effectLst/>
              <a:ea typeface="Times New Roman" panose="02020603050405020304" pitchFamily="18" charset="0"/>
            </a:endParaRPr>
          </a:p>
          <a:p>
            <a:pPr marR="0">
              <a:spcBef>
                <a:spcPts val="0"/>
              </a:spcBef>
              <a:spcAft>
                <a:spcPts val="0"/>
              </a:spcAft>
            </a:pPr>
            <a:r>
              <a:rPr lang="en-US" b="1" cap="all" dirty="0">
                <a:ea typeface="Times New Roman" panose="02020603050405020304" pitchFamily="18" charset="0"/>
              </a:rPr>
              <a:t>intent: </a:t>
            </a:r>
            <a:br>
              <a:rPr lang="en-US" b="1" cap="all" dirty="0">
                <a:ea typeface="Times New Roman" panose="02020603050405020304" pitchFamily="18" charset="0"/>
              </a:rPr>
            </a:br>
            <a:r>
              <a:rPr lang="en-US" dirty="0">
                <a:ea typeface="Times New Roman" panose="02020603050405020304" pitchFamily="18" charset="0"/>
              </a:rPr>
              <a:t>Engage participant interest in the workshop content by modeling and involving them in a typical classroom activity using musical instruments.</a:t>
            </a:r>
            <a:endParaRPr lang="en-US" dirty="0">
              <a:latin typeface="Times New Roman" panose="02020603050405020304" pitchFamily="18" charset="0"/>
              <a:ea typeface="Times New Roman" panose="02020603050405020304" pitchFamily="18" charset="0"/>
            </a:endParaRPr>
          </a:p>
          <a:p>
            <a:pPr marR="0">
              <a:spcBef>
                <a:spcPts val="0"/>
              </a:spcBef>
              <a:spcAft>
                <a:spcPts val="0"/>
              </a:spcAft>
            </a:pPr>
            <a:r>
              <a:rPr lang="en-US" b="1" dirty="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R="0">
              <a:spcBef>
                <a:spcPts val="0"/>
              </a:spcBef>
              <a:spcAft>
                <a:spcPts val="0"/>
              </a:spcAft>
            </a:pPr>
            <a:r>
              <a:rPr lang="en-US" b="1" dirty="0">
                <a:ea typeface="Times New Roman" panose="02020603050405020304" pitchFamily="18" charset="0"/>
                <a:cs typeface="Times New Roman" panose="02020603050405020304" pitchFamily="18" charset="0"/>
              </a:rPr>
              <a:t>OUTCOME: </a:t>
            </a:r>
            <a:br>
              <a:rPr lang="en-US" b="1" dirty="0">
                <a:ea typeface="Times New Roman" panose="02020603050405020304" pitchFamily="18" charset="0"/>
                <a:cs typeface="Times New Roman" panose="02020603050405020304" pitchFamily="18" charset="0"/>
              </a:rPr>
            </a:br>
            <a:r>
              <a:rPr lang="en-US" dirty="0">
                <a:ea typeface="Times New Roman" panose="02020603050405020304" pitchFamily="18" charset="0"/>
              </a:rPr>
              <a:t>Participants will actively participate in the day’s workshop, become familiar with key musical vocabulary, and successfully implement the modeled strategy to engage all learners in the classroom.</a:t>
            </a:r>
            <a:endParaRPr lang="en-US"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b="1" cap="all" dirty="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L="1085850" marR="0" indent="-1085850">
              <a:spcBef>
                <a:spcPts val="0"/>
              </a:spcBef>
              <a:spcAft>
                <a:spcPts val="0"/>
              </a:spcAft>
            </a:pPr>
            <a:r>
              <a:rPr lang="en-US" b="1" cap="all" dirty="0">
                <a:ea typeface="Times New Roman" panose="02020603050405020304" pitchFamily="18" charset="0"/>
                <a:cs typeface="Times New Roman" panose="02020603050405020304" pitchFamily="18" charset="0"/>
              </a:rPr>
              <a:t>Materials Required: </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dirty="0">
                <a:ea typeface="Times New Roman" panose="02020603050405020304" pitchFamily="18" charset="0"/>
                <a:cs typeface="Times New Roman" panose="02020603050405020304" pitchFamily="18" charset="0"/>
              </a:rPr>
              <a:t>“Going on a Bear Hunt” recording from </a:t>
            </a:r>
            <a:r>
              <a:rPr lang="en-US" i="1" dirty="0">
                <a:ea typeface="Times New Roman" panose="02020603050405020304" pitchFamily="18" charset="0"/>
                <a:cs typeface="Times New Roman" panose="02020603050405020304" pitchFamily="18" charset="0"/>
              </a:rPr>
              <a:t>Kids in Action</a:t>
            </a:r>
            <a:r>
              <a:rPr lang="en-US" dirty="0">
                <a:ea typeface="Times New Roman" panose="02020603050405020304" pitchFamily="18" charset="0"/>
                <a:cs typeface="Times New Roman" panose="02020603050405020304" pitchFamily="18" charset="0"/>
              </a:rPr>
              <a:t> by Greg and Steve</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dirty="0">
                <a:ea typeface="Times New Roman" panose="02020603050405020304" pitchFamily="18" charset="0"/>
                <a:cs typeface="Times New Roman" panose="02020603050405020304" pitchFamily="18" charset="0"/>
              </a:rPr>
              <a:t>Musical Instruments: Drum, pair of sand blocks, wooden percussion block with mallet, triangle, and either a shell rattle, egg shaker, or gourd rattle</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dirty="0">
                <a:ea typeface="Times New Roman" panose="02020603050405020304" pitchFamily="18" charset="0"/>
                <a:cs typeface="Times New Roman" panose="02020603050405020304" pitchFamily="18" charset="0"/>
              </a:rPr>
              <a:t>Photos of instruments</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dirty="0">
                <a:ea typeface="Times New Roman" panose="02020603050405020304" pitchFamily="18" charset="0"/>
                <a:cs typeface="Times New Roman" panose="02020603050405020304" pitchFamily="18" charset="0"/>
              </a:rPr>
              <a:t>Class list with 10 participant names and a clothespin</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dirty="0">
                <a:ea typeface="Times New Roman" panose="02020603050405020304" pitchFamily="18" charset="0"/>
                <a:cs typeface="Times New Roman" panose="02020603050405020304" pitchFamily="18" charset="0"/>
              </a:rPr>
              <a:t>Clothespin</a:t>
            </a:r>
            <a:endParaRPr lang="en-US" dirty="0">
              <a:latin typeface="Times New Roman" panose="02020603050405020304" pitchFamily="18" charset="0"/>
              <a:ea typeface="Times New Roman" panose="02020603050405020304" pitchFamily="18" charset="0"/>
            </a:endParaRPr>
          </a:p>
          <a:p>
            <a:pPr marR="0">
              <a:spcBef>
                <a:spcPts val="0"/>
              </a:spcBef>
              <a:spcAft>
                <a:spcPts val="0"/>
              </a:spcAft>
            </a:pPr>
            <a:r>
              <a:rPr lang="en-US" dirty="0">
                <a:ea typeface="Times New Roman" panose="02020603050405020304" pitchFamily="18" charset="0"/>
                <a:cs typeface="Times New Roman" panose="02020603050405020304" pitchFamily="18" charset="0"/>
              </a:rPr>
              <a:t>	   </a:t>
            </a:r>
          </a:p>
          <a:p>
            <a:pPr marR="0">
              <a:spcBef>
                <a:spcPts val="0"/>
              </a:spcBef>
              <a:spcAft>
                <a:spcPts val="0"/>
              </a:spcAft>
            </a:pPr>
            <a:r>
              <a:rPr lang="en-US" b="1" dirty="0">
                <a:ea typeface="Times New Roman" panose="02020603050405020304" pitchFamily="18" charset="0"/>
                <a:cs typeface="Times New Roman" panose="02020603050405020304" pitchFamily="18" charset="0"/>
              </a:rPr>
              <a:t>TIME: </a:t>
            </a:r>
            <a:r>
              <a:rPr lang="en-US" dirty="0">
                <a:ea typeface="Times New Roman" panose="02020603050405020304" pitchFamily="18" charset="0"/>
                <a:cs typeface="Times New Roman" panose="02020603050405020304" pitchFamily="18" charset="0"/>
              </a:rPr>
              <a:t>5-7 minutes</a:t>
            </a:r>
            <a:r>
              <a:rPr lang="en-US" dirty="0">
                <a:latin typeface="Times New Roman" panose="02020603050405020304" pitchFamily="18" charset="0"/>
                <a:ea typeface="Times New Roman" panose="02020603050405020304" pitchFamily="18" charset="0"/>
              </a:rPr>
              <a:t> </a:t>
            </a:r>
          </a:p>
          <a:p>
            <a:pPr marR="0">
              <a:spcBef>
                <a:spcPts val="0"/>
              </a:spcBef>
              <a:spcAft>
                <a:spcPts val="0"/>
              </a:spcAft>
            </a:pPr>
            <a:endParaRPr lang="en-US" b="1" cap="all" dirty="0">
              <a:latin typeface="Times New Roman" panose="02020603050405020304" pitchFamily="18" charset="0"/>
              <a:ea typeface="Times New Roman" panose="02020603050405020304" pitchFamily="18" charset="0"/>
              <a:cs typeface="Times New Roman" panose="02020603050405020304" pitchFamily="18" charset="0"/>
            </a:endParaRPr>
          </a:p>
          <a:p>
            <a:pPr marR="0">
              <a:spcBef>
                <a:spcPts val="0"/>
              </a:spcBef>
              <a:spcAft>
                <a:spcPts val="0"/>
              </a:spcAft>
            </a:pPr>
            <a:r>
              <a:rPr lang="en-US" b="1" cap="all" dirty="0">
                <a:ea typeface="Times New Roman" panose="02020603050405020304" pitchFamily="18" charset="0"/>
                <a:cs typeface="Times New Roman" panose="02020603050405020304" pitchFamily="18" charset="0"/>
              </a:rPr>
              <a:t>Process:                                                                                         </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dirty="0">
                <a:ea typeface="Times New Roman" panose="02020603050405020304" pitchFamily="18" charset="0"/>
                <a:cs typeface="Times New Roman" panose="02020603050405020304" pitchFamily="18" charset="0"/>
              </a:rPr>
              <a:t>Before the workshop begins, make a “class list” with 10 participant names using the template. Place the clothespin on one of the names.  </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dirty="0">
                <a:ea typeface="Times New Roman" panose="02020603050405020304" pitchFamily="18" charset="0"/>
                <a:cs typeface="Times New Roman" panose="02020603050405020304" pitchFamily="18" charset="0"/>
              </a:rPr>
              <a:t>Introduce the activity.</a:t>
            </a:r>
            <a:r>
              <a:rPr lang="en-US" baseline="0" dirty="0">
                <a:ea typeface="Times New Roman" panose="02020603050405020304" pitchFamily="18" charset="0"/>
                <a:cs typeface="Times New Roman" panose="02020603050405020304" pitchFamily="18" charset="0"/>
              </a:rPr>
              <a:t> T</a:t>
            </a:r>
            <a:r>
              <a:rPr lang="en-US" dirty="0">
                <a:ea typeface="Times New Roman" panose="02020603050405020304" pitchFamily="18" charset="0"/>
                <a:cs typeface="Times New Roman" panose="02020603050405020304" pitchFamily="18" charset="0"/>
              </a:rPr>
              <a:t>hen have the group listen to “Going on a Bear Hunt” by Greg and Steve and use their bodies as instruments or the photos of instruments to “play” along.</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dirty="0">
                <a:ea typeface="Times New Roman" panose="02020603050405020304" pitchFamily="18" charset="0"/>
                <a:cs typeface="Times New Roman" panose="02020603050405020304" pitchFamily="18" charset="0"/>
              </a:rPr>
              <a:t>Model and engage participants in the activity as if you, the presenter, are the teacher and they are the children. See the following sample “teacher” script:</a:t>
            </a:r>
          </a:p>
          <a:p>
            <a:pPr marR="0" lvl="0">
              <a:spcBef>
                <a:spcPts val="0"/>
              </a:spcBef>
              <a:spcAft>
                <a:spcPts val="0"/>
              </a:spcAft>
            </a:pPr>
            <a:endParaRPr lang="en-US" dirty="0">
              <a:latin typeface="Times New Roman" panose="02020603050405020304" pitchFamily="18" charset="0"/>
              <a:ea typeface="Times New Roman" panose="02020603050405020304" pitchFamily="18" charset="0"/>
            </a:endParaRPr>
          </a:p>
          <a:p>
            <a:pPr marL="1314450" marR="0">
              <a:spcBef>
                <a:spcPts val="0"/>
              </a:spcBef>
              <a:spcAft>
                <a:spcPts val="0"/>
              </a:spcAft>
            </a:pPr>
            <a:r>
              <a:rPr lang="en-US" sz="100" dirty="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R="0">
              <a:spcBef>
                <a:spcPts val="0"/>
              </a:spcBef>
              <a:spcAft>
                <a:spcPts val="0"/>
              </a:spcAft>
            </a:pPr>
            <a:r>
              <a:rPr lang="en-US" b="1" dirty="0">
                <a:ea typeface="Times New Roman" panose="02020603050405020304" pitchFamily="18" charset="0"/>
                <a:cs typeface="Times New Roman" panose="02020603050405020304" pitchFamily="18" charset="0"/>
              </a:rPr>
              <a:t>Teacher:</a:t>
            </a:r>
            <a:r>
              <a:rPr lang="en-US" dirty="0">
                <a:ea typeface="Times New Roman" panose="02020603050405020304" pitchFamily="18" charset="0"/>
                <a:cs typeface="Times New Roman" panose="02020603050405020304" pitchFamily="18" charset="0"/>
              </a:rPr>
              <a:t> We’re going on a bear hunt! Today I brought some special instruments that we can use to make the sounds we hear as we go on our bear hunt adventure. We’ll need some musicians! Musicians are people who make music! Did you know we can all be musicians?  We can make music with instruments like these (Teacher shows and plays one of the instruments.) Or, with our bodies, like this (Teacher drums rhythmically on chest, making </a:t>
            </a:r>
            <a:r>
              <a:rPr lang="en-US" dirty="0" err="1">
                <a:ea typeface="Times New Roman" panose="02020603050405020304" pitchFamily="18" charset="0"/>
                <a:cs typeface="Times New Roman" panose="02020603050405020304" pitchFamily="18" charset="0"/>
              </a:rPr>
              <a:t>ahhh</a:t>
            </a:r>
            <a:r>
              <a:rPr lang="en-US" dirty="0">
                <a:ea typeface="Times New Roman" panose="02020603050405020304" pitchFamily="18" charset="0"/>
                <a:cs typeface="Times New Roman" panose="02020603050405020304" pitchFamily="18" charset="0"/>
              </a:rPr>
              <a:t> sound with voice.) You can do it with me.</a:t>
            </a:r>
            <a:endParaRPr lang="en-US" dirty="0">
              <a:latin typeface="Times New Roman" panose="02020603050405020304" pitchFamily="18" charset="0"/>
              <a:ea typeface="Times New Roman" panose="02020603050405020304" pitchFamily="18" charset="0"/>
            </a:endParaRPr>
          </a:p>
          <a:p>
            <a:pPr marR="0">
              <a:spcBef>
                <a:spcPts val="0"/>
              </a:spcBef>
              <a:spcAft>
                <a:spcPts val="0"/>
              </a:spcAft>
            </a:pPr>
            <a:endParaRPr lang="en-US" b="1" dirty="0">
              <a:ea typeface="Times New Roman" panose="02020603050405020304" pitchFamily="18" charset="0"/>
              <a:cs typeface="Times New Roman" panose="02020603050405020304" pitchFamily="18" charset="0"/>
            </a:endParaRPr>
          </a:p>
          <a:p>
            <a:pPr marR="0">
              <a:spcBef>
                <a:spcPts val="0"/>
              </a:spcBef>
              <a:spcAft>
                <a:spcPts val="0"/>
              </a:spcAft>
            </a:pPr>
            <a:r>
              <a:rPr lang="en-US" b="1" dirty="0">
                <a:ea typeface="Times New Roman" panose="02020603050405020304" pitchFamily="18" charset="0"/>
                <a:cs typeface="Times New Roman" panose="02020603050405020304" pitchFamily="18" charset="0"/>
              </a:rPr>
              <a:t>Teacher: </a:t>
            </a:r>
            <a:r>
              <a:rPr lang="en-US" dirty="0">
                <a:ea typeface="Times New Roman" panose="02020603050405020304" pitchFamily="18" charset="0"/>
                <a:cs typeface="Times New Roman" panose="02020603050405020304" pitchFamily="18" charset="0"/>
              </a:rPr>
              <a:t>We need five musicians to tell our story today. Let’s see whose turn it is (Use the “class list” to model for participants this classroom management strategy.</a:t>
            </a:r>
            <a:r>
              <a:rPr lang="en-US" baseline="0" dirty="0">
                <a:ea typeface="Times New Roman" panose="02020603050405020304" pitchFamily="18" charset="0"/>
                <a:cs typeface="Times New Roman" panose="02020603050405020304" pitchFamily="18" charset="0"/>
              </a:rPr>
              <a:t> S</a:t>
            </a:r>
            <a:r>
              <a:rPr lang="en-US" dirty="0">
                <a:ea typeface="Times New Roman" panose="02020603050405020304" pitchFamily="18" charset="0"/>
                <a:cs typeface="Times New Roman" panose="02020603050405020304" pitchFamily="18" charset="0"/>
              </a:rPr>
              <a:t>how who is next by moving the clothespin as you select each musician. As each name is called, the “child” participant comes to the front of the room and chooses an instrument.)</a:t>
            </a:r>
            <a:endParaRPr lang="en-US" dirty="0">
              <a:latin typeface="Times New Roman" panose="02020603050405020304" pitchFamily="18" charset="0"/>
              <a:ea typeface="Times New Roman" panose="02020603050405020304" pitchFamily="18" charset="0"/>
            </a:endParaRPr>
          </a:p>
          <a:p>
            <a:pPr marR="0">
              <a:spcBef>
                <a:spcPts val="0"/>
              </a:spcBef>
              <a:spcAft>
                <a:spcPts val="0"/>
              </a:spcAft>
            </a:pPr>
            <a:endParaRPr lang="en-US" b="1" dirty="0">
              <a:ea typeface="Times New Roman" panose="02020603050405020304" pitchFamily="18" charset="0"/>
              <a:cs typeface="Times New Roman" panose="02020603050405020304" pitchFamily="18" charset="0"/>
            </a:endParaRPr>
          </a:p>
          <a:p>
            <a:pPr marR="0">
              <a:spcBef>
                <a:spcPts val="0"/>
              </a:spcBef>
              <a:spcAft>
                <a:spcPts val="0"/>
              </a:spcAft>
            </a:pPr>
            <a:r>
              <a:rPr lang="en-US" b="1" dirty="0">
                <a:ea typeface="Times New Roman" panose="02020603050405020304" pitchFamily="18" charset="0"/>
                <a:cs typeface="Times New Roman" panose="02020603050405020304" pitchFamily="18" charset="0"/>
              </a:rPr>
              <a:t>Teacher: </a:t>
            </a:r>
            <a:r>
              <a:rPr lang="en-US" dirty="0">
                <a:ea typeface="Times New Roman" panose="02020603050405020304" pitchFamily="18" charset="0"/>
                <a:cs typeface="Times New Roman" panose="02020603050405020304" pitchFamily="18" charset="0"/>
              </a:rPr>
              <a:t>Let’s rehearse our story. Rehearse means we’ll practice with our instruments before we play along with the story on the CD:</a:t>
            </a:r>
          </a:p>
          <a:p>
            <a:pPr marR="0">
              <a:spcBef>
                <a:spcPts val="0"/>
              </a:spcBef>
              <a:spcAft>
                <a:spcPts val="0"/>
              </a:spcAft>
            </a:pPr>
            <a:endParaRPr lang="en-US" dirty="0">
              <a:latin typeface="Times New Roman" panose="02020603050405020304" pitchFamily="18" charset="0"/>
              <a:ea typeface="Times New Roman" panose="02020603050405020304" pitchFamily="18" charset="0"/>
            </a:endParaRPr>
          </a:p>
          <a:p>
            <a:pPr marL="228600" marR="0" lvl="0" indent="-228600">
              <a:spcBef>
                <a:spcPts val="0"/>
              </a:spcBef>
              <a:spcAft>
                <a:spcPts val="0"/>
              </a:spcAft>
              <a:buFont typeface="+mj-lt"/>
              <a:buAutoNum type="arabicPeriod"/>
            </a:pPr>
            <a:r>
              <a:rPr lang="en-US" dirty="0">
                <a:ea typeface="Times New Roman" panose="02020603050405020304" pitchFamily="18" charset="0"/>
                <a:cs typeface="Times New Roman" panose="02020603050405020304" pitchFamily="18" charset="0"/>
              </a:rPr>
              <a:t>Everyone stand up. Let’s all make the sounds of walking together like this (Start a rhythmic march with a steady walking tempo beat, tapping one hand at a time on thigh coordinated with marching leg. Participants do this with the teacher.)</a:t>
            </a:r>
            <a:endParaRPr lang="en-US" dirty="0">
              <a:latin typeface="Times New Roman" panose="02020603050405020304" pitchFamily="18" charset="0"/>
              <a:ea typeface="Times New Roman" panose="02020603050405020304" pitchFamily="18" charset="0"/>
            </a:endParaRPr>
          </a:p>
          <a:p>
            <a:pPr marL="228600" marR="0" lvl="0" indent="-228600">
              <a:spcBef>
                <a:spcPts val="0"/>
              </a:spcBef>
              <a:spcAft>
                <a:spcPts val="0"/>
              </a:spcAft>
              <a:buFont typeface="+mj-lt"/>
              <a:buAutoNum type="arabicPeriod"/>
            </a:pPr>
            <a:r>
              <a:rPr lang="en-US" dirty="0">
                <a:ea typeface="Times New Roman" panose="02020603050405020304" pitchFamily="18" charset="0"/>
                <a:cs typeface="Times New Roman" panose="02020603050405020304" pitchFamily="18" charset="0"/>
              </a:rPr>
              <a:t>Drummer, you help us keep the beat as we use our walking feet. Come stand by me (Show the photo of the drum and prompt the drummer to follow the beat using the drum.) Can everyone feel the beat? (Continue the walking beat as you preview the parts of the story as follows.)</a:t>
            </a:r>
            <a:endParaRPr lang="en-US" dirty="0">
              <a:latin typeface="Times New Roman" panose="02020603050405020304" pitchFamily="18" charset="0"/>
              <a:ea typeface="Times New Roman" panose="02020603050405020304" pitchFamily="18" charset="0"/>
            </a:endParaRPr>
          </a:p>
          <a:p>
            <a:pPr marL="228600" marR="0" lvl="0" indent="-228600">
              <a:spcBef>
                <a:spcPts val="0"/>
              </a:spcBef>
              <a:spcAft>
                <a:spcPts val="0"/>
              </a:spcAft>
              <a:buFont typeface="+mj-lt"/>
              <a:buAutoNum type="arabicPeriod"/>
            </a:pPr>
            <a:r>
              <a:rPr lang="en-US" dirty="0">
                <a:ea typeface="Times New Roman" panose="02020603050405020304" pitchFamily="18" charset="0"/>
                <a:cs typeface="Times New Roman" panose="02020603050405020304" pitchFamily="18" charset="0"/>
              </a:rPr>
              <a:t>First, we’ll walk through the wheat field.</a:t>
            </a:r>
            <a:r>
              <a:rPr lang="en-US" baseline="0" dirty="0">
                <a:ea typeface="Times New Roman" panose="02020603050405020304" pitchFamily="18" charset="0"/>
                <a:cs typeface="Times New Roman" panose="02020603050405020304" pitchFamily="18" charset="0"/>
              </a:rPr>
              <a:t> T</a:t>
            </a:r>
            <a:r>
              <a:rPr lang="en-US" dirty="0">
                <a:ea typeface="Times New Roman" panose="02020603050405020304" pitchFamily="18" charset="0"/>
                <a:cs typeface="Times New Roman" panose="02020603050405020304" pitchFamily="18" charset="0"/>
              </a:rPr>
              <a:t>hat sounds like this. (Hold up the photo of the sand blocks. Prompt the “musician” to stand next to the drummer and play while the other participants make the movement and sounds with hands/voices as they continue the walking beat.)</a:t>
            </a:r>
            <a:endParaRPr lang="en-US" dirty="0">
              <a:latin typeface="Times New Roman" panose="02020603050405020304" pitchFamily="18" charset="0"/>
              <a:ea typeface="Times New Roman" panose="02020603050405020304" pitchFamily="18" charset="0"/>
            </a:endParaRPr>
          </a:p>
          <a:p>
            <a:pPr marL="228600" marR="0" lvl="0" indent="-228600">
              <a:spcBef>
                <a:spcPts val="0"/>
              </a:spcBef>
              <a:spcAft>
                <a:spcPts val="0"/>
              </a:spcAft>
              <a:buFont typeface="+mj-lt"/>
              <a:buAutoNum type="arabicPeriod"/>
            </a:pPr>
            <a:r>
              <a:rPr lang="en-US" dirty="0">
                <a:ea typeface="Times New Roman" panose="02020603050405020304" pitchFamily="18" charset="0"/>
                <a:cs typeface="Times New Roman" panose="02020603050405020304" pitchFamily="18" charset="0"/>
              </a:rPr>
              <a:t>Next, we’ll walk over the bridge.</a:t>
            </a:r>
            <a:r>
              <a:rPr lang="en-US" baseline="0" dirty="0">
                <a:ea typeface="Times New Roman" panose="02020603050405020304" pitchFamily="18" charset="0"/>
                <a:cs typeface="Times New Roman" panose="02020603050405020304" pitchFamily="18" charset="0"/>
              </a:rPr>
              <a:t> T</a:t>
            </a:r>
            <a:r>
              <a:rPr lang="en-US" dirty="0">
                <a:ea typeface="Times New Roman" panose="02020603050405020304" pitchFamily="18" charset="0"/>
                <a:cs typeface="Times New Roman" panose="02020603050405020304" pitchFamily="18" charset="0"/>
              </a:rPr>
              <a:t>hat sounds like this. (Hold up the photo of the wood percussion block/mallet. Prompt the “musician” to stand next in line and play while the other participants to make a clicking sound with their tongue/mouth.)</a:t>
            </a:r>
            <a:endParaRPr lang="en-US" dirty="0">
              <a:latin typeface="Times New Roman" panose="02020603050405020304" pitchFamily="18" charset="0"/>
              <a:ea typeface="Times New Roman" panose="02020603050405020304" pitchFamily="18" charset="0"/>
            </a:endParaRPr>
          </a:p>
          <a:p>
            <a:pPr marL="228600" marR="0" lvl="0" indent="-228600">
              <a:spcBef>
                <a:spcPts val="0"/>
              </a:spcBef>
              <a:spcAft>
                <a:spcPts val="0"/>
              </a:spcAft>
              <a:buFont typeface="+mj-lt"/>
              <a:buAutoNum type="arabicPeriod"/>
            </a:pPr>
            <a:r>
              <a:rPr lang="en-US" dirty="0">
                <a:ea typeface="Times New Roman" panose="02020603050405020304" pitchFamily="18" charset="0"/>
                <a:cs typeface="Times New Roman" panose="02020603050405020304" pitchFamily="18" charset="0"/>
              </a:rPr>
              <a:t>Then, we’ll climb up the tree.</a:t>
            </a:r>
            <a:r>
              <a:rPr lang="en-US" baseline="0" dirty="0">
                <a:ea typeface="Times New Roman" panose="02020603050405020304" pitchFamily="18" charset="0"/>
                <a:cs typeface="Times New Roman" panose="02020603050405020304" pitchFamily="18" charset="0"/>
              </a:rPr>
              <a:t> W</a:t>
            </a:r>
            <a:r>
              <a:rPr lang="en-US" dirty="0">
                <a:ea typeface="Times New Roman" panose="02020603050405020304" pitchFamily="18" charset="0"/>
                <a:cs typeface="Times New Roman" panose="02020603050405020304" pitchFamily="18" charset="0"/>
              </a:rPr>
              <a:t>hen we get to the top, it sounds like this. (Hold up the photo of the triangle.</a:t>
            </a:r>
            <a:r>
              <a:rPr lang="en-US" baseline="0" dirty="0">
                <a:ea typeface="Times New Roman" panose="02020603050405020304" pitchFamily="18" charset="0"/>
                <a:cs typeface="Times New Roman" panose="02020603050405020304" pitchFamily="18" charset="0"/>
              </a:rPr>
              <a:t> P</a:t>
            </a:r>
            <a:r>
              <a:rPr lang="en-US" dirty="0">
                <a:ea typeface="Times New Roman" panose="02020603050405020304" pitchFamily="18" charset="0"/>
                <a:cs typeface="Times New Roman" panose="02020603050405020304" pitchFamily="18" charset="0"/>
              </a:rPr>
              <a:t>rompt the “musician” to stand next in line and play the “ding” while the other participants make a “ting” sound with their voices.)</a:t>
            </a:r>
            <a:endParaRPr lang="en-US" dirty="0">
              <a:latin typeface="Times New Roman" panose="02020603050405020304" pitchFamily="18" charset="0"/>
              <a:ea typeface="Times New Roman" panose="02020603050405020304" pitchFamily="18" charset="0"/>
            </a:endParaRPr>
          </a:p>
          <a:p>
            <a:pPr marL="228600" marR="0" lvl="0" indent="-228600">
              <a:spcBef>
                <a:spcPts val="0"/>
              </a:spcBef>
              <a:spcAft>
                <a:spcPts val="0"/>
              </a:spcAft>
              <a:buFont typeface="+mj-lt"/>
              <a:buAutoNum type="arabicPeriod"/>
            </a:pPr>
            <a:r>
              <a:rPr lang="en-US" dirty="0">
                <a:ea typeface="Times New Roman" panose="02020603050405020304" pitchFamily="18" charset="0"/>
                <a:cs typeface="Times New Roman" panose="02020603050405020304" pitchFamily="18" charset="0"/>
              </a:rPr>
              <a:t>Now, we get in the boat and row across the water.</a:t>
            </a:r>
            <a:r>
              <a:rPr lang="en-US" baseline="0" dirty="0">
                <a:ea typeface="Times New Roman" panose="02020603050405020304" pitchFamily="18" charset="0"/>
                <a:cs typeface="Times New Roman" panose="02020603050405020304" pitchFamily="18" charset="0"/>
              </a:rPr>
              <a:t> I</a:t>
            </a:r>
            <a:r>
              <a:rPr lang="en-US" dirty="0">
                <a:ea typeface="Times New Roman" panose="02020603050405020304" pitchFamily="18" charset="0"/>
                <a:cs typeface="Times New Roman" panose="02020603050405020304" pitchFamily="18" charset="0"/>
              </a:rPr>
              <a:t>t sounds like this. (Hold up the photo of the rattle/egg shaker.</a:t>
            </a:r>
            <a:r>
              <a:rPr lang="en-US" baseline="0" dirty="0">
                <a:ea typeface="Times New Roman" panose="02020603050405020304" pitchFamily="18" charset="0"/>
                <a:cs typeface="Times New Roman" panose="02020603050405020304" pitchFamily="18" charset="0"/>
              </a:rPr>
              <a:t> P</a:t>
            </a:r>
            <a:r>
              <a:rPr lang="en-US" dirty="0">
                <a:ea typeface="Times New Roman" panose="02020603050405020304" pitchFamily="18" charset="0"/>
                <a:cs typeface="Times New Roman" panose="02020603050405020304" pitchFamily="18" charset="0"/>
              </a:rPr>
              <a:t>rompt the “musician” to stand next in line and play while the other participants make a “</a:t>
            </a:r>
            <a:r>
              <a:rPr lang="en-US" dirty="0" err="1">
                <a:ea typeface="Times New Roman" panose="02020603050405020304" pitchFamily="18" charset="0"/>
                <a:cs typeface="Times New Roman" panose="02020603050405020304" pitchFamily="18" charset="0"/>
              </a:rPr>
              <a:t>shuuuuuu</a:t>
            </a:r>
            <a:r>
              <a:rPr lang="en-US" dirty="0">
                <a:ea typeface="Times New Roman" panose="02020603050405020304" pitchFamily="18" charset="0"/>
                <a:cs typeface="Times New Roman" panose="02020603050405020304" pitchFamily="18" charset="0"/>
              </a:rPr>
              <a:t>” sound with their mouths.)</a:t>
            </a:r>
            <a:endParaRPr lang="en-US" dirty="0">
              <a:latin typeface="Times New Roman" panose="02020603050405020304" pitchFamily="18" charset="0"/>
              <a:ea typeface="Times New Roman" panose="02020603050405020304" pitchFamily="18" charset="0"/>
            </a:endParaRPr>
          </a:p>
          <a:p>
            <a:pPr marL="228600" marR="0" lvl="0" indent="-228600">
              <a:spcBef>
                <a:spcPts val="0"/>
              </a:spcBef>
              <a:spcAft>
                <a:spcPts val="0"/>
              </a:spcAft>
              <a:buFont typeface="+mj-lt"/>
              <a:buAutoNum type="arabicPeriod"/>
            </a:pPr>
            <a:r>
              <a:rPr lang="en-US" dirty="0">
                <a:ea typeface="Times New Roman" panose="02020603050405020304" pitchFamily="18" charset="0"/>
                <a:cs typeface="Times New Roman" panose="02020603050405020304" pitchFamily="18" charset="0"/>
              </a:rPr>
              <a:t>After we see the bear, we are </a:t>
            </a:r>
            <a:r>
              <a:rPr lang="en-US" dirty="0" err="1">
                <a:ea typeface="Times New Roman" panose="02020603050405020304" pitchFamily="18" charset="0"/>
                <a:cs typeface="Times New Roman" panose="02020603050405020304" pitchFamily="18" charset="0"/>
              </a:rPr>
              <a:t>soooo</a:t>
            </a:r>
            <a:r>
              <a:rPr lang="en-US" dirty="0">
                <a:ea typeface="Times New Roman" panose="02020603050405020304" pitchFamily="18" charset="0"/>
                <a:cs typeface="Times New Roman" panose="02020603050405020304" pitchFamily="18" charset="0"/>
              </a:rPr>
              <a:t> scared, so we take his picture and run, run, run home. Let’s make a running beat! (Speed up the walking beat to a running beat tempo.</a:t>
            </a:r>
            <a:r>
              <a:rPr lang="en-US" baseline="0" dirty="0">
                <a:ea typeface="Times New Roman" panose="02020603050405020304" pitchFamily="18" charset="0"/>
                <a:cs typeface="Times New Roman" panose="02020603050405020304" pitchFamily="18" charset="0"/>
              </a:rPr>
              <a:t> P</a:t>
            </a:r>
            <a:r>
              <a:rPr lang="en-US" dirty="0">
                <a:ea typeface="Times New Roman" panose="02020603050405020304" pitchFamily="18" charset="0"/>
                <a:cs typeface="Times New Roman" panose="02020603050405020304" pitchFamily="18" charset="0"/>
              </a:rPr>
              <a:t>rompt participants to make appropriate sounds as you encounter each place on the path on the way home.)</a:t>
            </a:r>
            <a:r>
              <a:rPr lang="en-US" i="1" dirty="0">
                <a:ea typeface="Times New Roman" panose="02020603050405020304" pitchFamily="18" charset="0"/>
                <a:cs typeface="Times New Roman" panose="02020603050405020304" pitchFamily="18" charset="0"/>
              </a:rPr>
              <a:t> </a:t>
            </a:r>
            <a:r>
              <a:rPr lang="en-US" dirty="0">
                <a:ea typeface="Times New Roman" panose="02020603050405020304" pitchFamily="18" charset="0"/>
                <a:cs typeface="Times New Roman" panose="02020603050405020304" pitchFamily="18" charset="0"/>
              </a:rPr>
              <a:t>We’ll go back over the water!  Climb up the tree! Walk over the bridge! And walk through the wheat field! Until whew! We’re home!</a:t>
            </a:r>
          </a:p>
          <a:p>
            <a:pPr marL="228600" marR="0" lvl="0" indent="-228600">
              <a:spcBef>
                <a:spcPts val="0"/>
              </a:spcBef>
              <a:spcAft>
                <a:spcPts val="0"/>
              </a:spcAft>
              <a:buFont typeface="+mj-lt"/>
              <a:buAutoNum type="arabicPeriod"/>
            </a:pPr>
            <a:endParaRPr lang="en-US" dirty="0">
              <a:latin typeface="Times New Roman" panose="02020603050405020304" pitchFamily="18" charset="0"/>
              <a:ea typeface="Times New Roman" panose="02020603050405020304" pitchFamily="18" charset="0"/>
            </a:endParaRPr>
          </a:p>
          <a:p>
            <a:pPr marR="0">
              <a:spcBef>
                <a:spcPts val="0"/>
              </a:spcBef>
              <a:spcAft>
                <a:spcPts val="0"/>
              </a:spcAft>
            </a:pPr>
            <a:r>
              <a:rPr lang="en-US" b="1" dirty="0">
                <a:ea typeface="Times New Roman" panose="02020603050405020304" pitchFamily="18" charset="0"/>
                <a:cs typeface="Times New Roman" panose="02020603050405020304" pitchFamily="18" charset="0"/>
              </a:rPr>
              <a:t>Teacher: </a:t>
            </a:r>
            <a:r>
              <a:rPr lang="en-US" dirty="0">
                <a:ea typeface="Times New Roman" panose="02020603050405020304" pitchFamily="18" charset="0"/>
                <a:cs typeface="Times New Roman" panose="02020603050405020304" pitchFamily="18" charset="0"/>
              </a:rPr>
              <a:t>Now we’re ready to go on a bear hunt! (Play “Going on a Bear Hunt” from the </a:t>
            </a:r>
            <a:r>
              <a:rPr lang="en-US" i="1" dirty="0">
                <a:ea typeface="Times New Roman" panose="02020603050405020304" pitchFamily="18" charset="0"/>
                <a:cs typeface="Times New Roman" panose="02020603050405020304" pitchFamily="18" charset="0"/>
              </a:rPr>
              <a:t>Kids in Action </a:t>
            </a:r>
            <a:r>
              <a:rPr lang="en-US" dirty="0">
                <a:ea typeface="Times New Roman" panose="02020603050405020304" pitchFamily="18" charset="0"/>
                <a:cs typeface="Times New Roman" panose="02020603050405020304" pitchFamily="18" charset="0"/>
              </a:rPr>
              <a:t>CD</a:t>
            </a:r>
            <a:r>
              <a:rPr lang="en-US" i="1" dirty="0">
                <a:ea typeface="Times New Roman" panose="02020603050405020304" pitchFamily="18" charset="0"/>
                <a:cs typeface="Times New Roman" panose="02020603050405020304" pitchFamily="18" charset="0"/>
              </a:rPr>
              <a:t> </a:t>
            </a:r>
            <a:r>
              <a:rPr lang="en-US" dirty="0">
                <a:ea typeface="Times New Roman" panose="02020603050405020304" pitchFamily="18" charset="0"/>
                <a:cs typeface="Times New Roman" panose="02020603050405020304" pitchFamily="18" charset="0"/>
              </a:rPr>
              <a:t>and lead the group to participate as they listen to the prompts in the story.)</a:t>
            </a:r>
          </a:p>
          <a:p>
            <a:pPr marR="0">
              <a:spcBef>
                <a:spcPts val="0"/>
              </a:spcBef>
              <a:spcAft>
                <a:spcPts val="0"/>
              </a:spcAft>
            </a:pPr>
            <a:endParaRPr lang="en-US" dirty="0">
              <a:latin typeface="Times New Roman" panose="02020603050405020304" pitchFamily="18" charset="0"/>
              <a:ea typeface="Times New Roman" panose="02020603050405020304" pitchFamily="18" charset="0"/>
            </a:endParaRPr>
          </a:p>
          <a:p>
            <a:pPr marR="0">
              <a:spcBef>
                <a:spcPts val="0"/>
              </a:spcBef>
              <a:spcAft>
                <a:spcPts val="0"/>
              </a:spcAft>
            </a:pPr>
            <a:r>
              <a:rPr lang="en-US" dirty="0">
                <a:ea typeface="Times New Roman" panose="02020603050405020304" pitchFamily="18" charset="0"/>
                <a:cs typeface="Times New Roman" panose="02020603050405020304" pitchFamily="18" charset="0"/>
              </a:rPr>
              <a:t>Debrief with participants by saying, “The musical concepts demonstrated in this activity include: being a musician, rehearsing (practicing), beat, tempo, dynamics (soft/loud), and rhythm.”</a:t>
            </a:r>
            <a:endParaRPr lang="en-US" dirty="0">
              <a:latin typeface="Times New Roman" panose="02020603050405020304" pitchFamily="18" charset="0"/>
              <a:ea typeface="Times New Roman" panose="02020603050405020304" pitchFamily="18" charset="0"/>
            </a:endParaRPr>
          </a:p>
          <a:p>
            <a:pPr eaLnBrk="1" hangingPunct="1">
              <a:spcBef>
                <a:spcPts val="0"/>
              </a:spcBef>
              <a:spcAft>
                <a:spcPts val="0"/>
              </a:spcAft>
            </a:pPr>
            <a:endParaRPr lang="en-US" dirty="0"/>
          </a:p>
        </p:txBody>
      </p:sp>
    </p:spTree>
    <p:extLst>
      <p:ext uri="{BB962C8B-B14F-4D97-AF65-F5344CB8AC3E}">
        <p14:creationId xmlns:p14="http://schemas.microsoft.com/office/powerpoint/2010/main" val="157044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xfrm>
            <a:off x="685800" y="4451350"/>
            <a:ext cx="5486400" cy="4217988"/>
          </a:xfrm>
          <a:ln/>
        </p:spPr>
        <p:txBody>
          <a:bodyPr>
            <a:noAutofit/>
          </a:bodyPr>
          <a:lstStyle/>
          <a:p>
            <a:pPr marL="0" marR="0" indent="0" algn="l" defTabSz="914400" rtl="0" eaLnBrk="0" fontAlgn="base" latinLnBrk="0" hangingPunct="0">
              <a:spcBef>
                <a:spcPts val="0"/>
              </a:spcBef>
              <a:spcAft>
                <a:spcPct val="0"/>
              </a:spcAft>
              <a:buClrTx/>
              <a:buSzTx/>
              <a:buFontTx/>
              <a:buNone/>
              <a:tabLst/>
              <a:defRPr/>
            </a:pPr>
            <a:r>
              <a:rPr lang="en-US" b="1" baseline="0" dirty="0"/>
              <a:t>Presenter Remarks:</a:t>
            </a:r>
          </a:p>
          <a:p>
            <a:pPr>
              <a:spcBef>
                <a:spcPts val="0"/>
              </a:spcBef>
              <a:defRPr/>
            </a:pPr>
            <a:r>
              <a:rPr lang="en-US" dirty="0"/>
              <a:t>“Music skills…develop along a continuum” (PCF, Vol. 2, p. 72). </a:t>
            </a:r>
          </a:p>
          <a:p>
            <a:pPr>
              <a:spcBef>
                <a:spcPts val="0"/>
              </a:spcBef>
              <a:defRPr/>
            </a:pPr>
            <a:endParaRPr dirty="0"/>
          </a:p>
          <a:p>
            <a:pPr marL="0" indent="0">
              <a:spcBef>
                <a:spcPts val="0"/>
              </a:spcBef>
              <a:buFont typeface="Arial" panose="020B0604020202020204" pitchFamily="34" charset="0"/>
              <a:buNone/>
              <a:defRPr/>
            </a:pPr>
            <a:r>
              <a:rPr lang="en-US" dirty="0"/>
              <a:t>The following examples represent the developmental continuum for music: </a:t>
            </a:r>
          </a:p>
          <a:p>
            <a:pPr marL="0" indent="0">
              <a:spcBef>
                <a:spcPts val="0"/>
              </a:spcBef>
              <a:buFont typeface="Arial" panose="020B0604020202020204" pitchFamily="34" charset="0"/>
              <a:buNone/>
              <a:defRPr/>
            </a:pPr>
            <a:endParaRPr lang="en-US" dirty="0"/>
          </a:p>
          <a:p>
            <a:pPr marL="171450" indent="-171450">
              <a:spcBef>
                <a:spcPts val="0"/>
              </a:spcBef>
              <a:buFont typeface="Arial" panose="020B0604020202020204" pitchFamily="34" charset="0"/>
              <a:buChar char="•"/>
              <a:defRPr/>
            </a:pPr>
            <a:r>
              <a:rPr lang="en-US" dirty="0"/>
              <a:t>“When singing, three-year-</a:t>
            </a:r>
            <a:r>
              <a:rPr lang="en-US" dirty="0" err="1"/>
              <a:t>olds</a:t>
            </a:r>
            <a:r>
              <a:rPr lang="en-US" dirty="0"/>
              <a:t> are usually able to sing a recognizable song when starting on their own pitch, and they become better at matching pitches when singing with others. They enjoy improvising and making up songs to accompany their play and are able to use their voices expressively (e.g., loudly and softly). By age four, they enjoy a wide variety of songs and are better at singing in tune when they sing in their own range” (PCF, Vol. 2, p. 72).</a:t>
            </a:r>
          </a:p>
          <a:p>
            <a:pPr marL="171450" indent="-171450">
              <a:spcBef>
                <a:spcPts val="0"/>
              </a:spcBef>
              <a:buFont typeface="Arial" panose="020B0604020202020204" pitchFamily="34" charset="0"/>
              <a:buChar char="•"/>
              <a:defRPr/>
            </a:pPr>
            <a:r>
              <a:rPr lang="en-US" dirty="0"/>
              <a:t>“When listening, three-year-olds can recognize correct and incorrect melodies and rhythms of songs. They are not always able to reproduce what they hear. They like to play matching or sound-identiﬁcation games, and enjoy listening to shorter instrumental music. By age four, children become more competent at showing their awareness of beat, tempo, dynamics, melodic movement, and structures of musical form. They can follow the sequence of a musical story or song and are able  to focus on longer listening selections” (PLF, Vol. 2, p. 72).</a:t>
            </a:r>
          </a:p>
          <a:p>
            <a:pPr>
              <a:spcBef>
                <a:spcPts val="0"/>
              </a:spcBef>
              <a:defRPr/>
            </a:pPr>
            <a:endParaRPr lang="en-US" dirty="0"/>
          </a:p>
          <a:p>
            <a:pPr>
              <a:spcBef>
                <a:spcPts val="0"/>
              </a:spcBef>
              <a:defRPr/>
            </a:pPr>
            <a:r>
              <a:rPr lang="en-US" dirty="0"/>
              <a:t>In the Preschool Curriculum Framework, the Develop Skills in Music section, “…focuses on and is divided into the musical skills of singing, moving, and playing musical instruments. Listening is woven into all of these skills” (PCF, Vol. 2, p. 72).</a:t>
            </a:r>
          </a:p>
          <a:p>
            <a:pPr>
              <a:spcBef>
                <a:spcPts val="0"/>
              </a:spcBef>
              <a:defRPr/>
            </a:pPr>
            <a:endParaRPr lang="en-US" dirty="0"/>
          </a:p>
          <a:p>
            <a:pPr>
              <a:spcBef>
                <a:spcPts val="0"/>
              </a:spcBef>
              <a:defRPr/>
            </a:pPr>
            <a:r>
              <a:rPr lang="en-US" dirty="0"/>
              <a:t>“Most children love to move; therefore, singing, listening and playing are typically expressed in movement. Three and four-year old children begin to show a sense of musical phrasing and expressiveness when moving or improvising. They gain coordination to tap rhythms, handle instruments and mallets, and maintain steady beat when accompanying their own music. Both age groups often like to use manipulatives and props when moving, listening, and singing” (PCF, Vol. 2, p. 72).</a:t>
            </a:r>
          </a:p>
          <a:p>
            <a:pPr>
              <a:spcBef>
                <a:spcPts val="0"/>
              </a:spcBef>
              <a:defRPr/>
            </a:pPr>
            <a:endParaRPr lang="en-US" dirty="0"/>
          </a:p>
          <a:p>
            <a:pPr>
              <a:spcBef>
                <a:spcPts val="0"/>
              </a:spcBef>
              <a:defRPr/>
            </a:pPr>
            <a:endParaRPr lang="en-US" dirty="0"/>
          </a:p>
          <a:p>
            <a:pPr>
              <a:spcBef>
                <a:spcPts val="0"/>
              </a:spcBef>
              <a:defRPr/>
            </a:pPr>
            <a:endParaRPr lang="en-US" dirty="0"/>
          </a:p>
          <a:p>
            <a:pPr>
              <a:spcBef>
                <a:spcPts val="0"/>
              </a:spcBef>
              <a:defRPr/>
            </a:pPr>
            <a:endParaRPr lang="en-US" dirty="0"/>
          </a:p>
        </p:txBody>
      </p:sp>
      <p:sp>
        <p:nvSpPr>
          <p:cNvPr id="2" name="Slide Number Placeholder 1"/>
          <p:cNvSpPr>
            <a:spLocks noGrp="1"/>
          </p:cNvSpPr>
          <p:nvPr>
            <p:ph type="sldNum" sz="quarter" idx="10"/>
          </p:nvPr>
        </p:nvSpPr>
        <p:spPr/>
        <p:txBody>
          <a:bodyPr/>
          <a:lstStyle/>
          <a:p>
            <a:fld id="{EF32236E-DBDE-4F84-8A8D-B4FE3BF401E9}" type="slidenum">
              <a:rPr lang="en-US" altLang="en-US" smtClean="0"/>
              <a:pPr/>
              <a:t>20</a:t>
            </a:fld>
            <a:endParaRPr lang="en-US" altLang="en-US"/>
          </a:p>
        </p:txBody>
      </p:sp>
    </p:spTree>
    <p:extLst>
      <p:ext uri="{BB962C8B-B14F-4D97-AF65-F5344CB8AC3E}">
        <p14:creationId xmlns:p14="http://schemas.microsoft.com/office/powerpoint/2010/main" val="1907249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ChangeArrowheads="1" noTextEdit="1"/>
          </p:cNvSpPr>
          <p:nvPr>
            <p:ph type="sldImg"/>
          </p:nvPr>
        </p:nvSpPr>
        <p:spPr>
          <a:ln/>
        </p:spPr>
      </p:sp>
      <p:sp>
        <p:nvSpPr>
          <p:cNvPr id="91138" name="Rectangle 3"/>
          <p:cNvSpPr>
            <a:spLocks noGrp="1" noChangeArrowheads="1"/>
          </p:cNvSpPr>
          <p:nvPr>
            <p:ph type="body" idx="1"/>
          </p:nvPr>
        </p:nvSpPr>
        <p:spPr>
          <a:xfrm>
            <a:off x="685800" y="4341812"/>
            <a:ext cx="5486400" cy="4217988"/>
          </a:xfrm>
          <a:noFill/>
          <a:ln/>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b="1" baseline="0" dirty="0"/>
              <a:t>Presenter Remarks:</a:t>
            </a:r>
          </a:p>
          <a:p>
            <a:pPr>
              <a:spcBef>
                <a:spcPts val="0"/>
              </a:spcBef>
            </a:pPr>
            <a:r>
              <a:rPr lang="en-US" dirty="0">
                <a:latin typeface="Arial" charset="0"/>
                <a:cs typeface="Arial" charset="0"/>
              </a:rPr>
              <a:t>“Preschool [and TK] children spend much of their time creating, inventing, and expressing themselves, and they use various means and approaches to do so” (PLF, Vol. 2, p. 4). </a:t>
            </a:r>
          </a:p>
          <a:p>
            <a:pPr>
              <a:spcBef>
                <a:spcPts val="0"/>
              </a:spcBef>
            </a:pPr>
            <a:endParaRPr lang="en-US" dirty="0">
              <a:latin typeface="Arial" charset="0"/>
              <a:cs typeface="Arial" charset="0"/>
            </a:endParaRPr>
          </a:p>
          <a:p>
            <a:pPr>
              <a:spcBef>
                <a:spcPts val="0"/>
              </a:spcBef>
            </a:pPr>
            <a:r>
              <a:rPr lang="en-US" dirty="0">
                <a:latin typeface="Arial" charset="0"/>
                <a:cs typeface="Arial" charset="0"/>
              </a:rPr>
              <a:t>“Three-, four-, and five-year-olds are quite enthusiastic about musical experimentation. They enjoy creating different sounds on instruments and with their voices, and they delight in uninhibited, expressive movement… Until the child “externalizes” what she is thinking about in regard to what is heard, seen, or imagined musically, adults have no idea what is going on in the child’s mind or how she is processing musical thought. When the teacher gives the child an opportunity to create her own music and invent symbol systems, the child is able to express musical meaning on her own terms, then communicate this meaning to others” (PCF, Vol. 2, p. 80).  </a:t>
            </a:r>
          </a:p>
        </p:txBody>
      </p:sp>
      <p:sp>
        <p:nvSpPr>
          <p:cNvPr id="2" name="Slide Number Placeholder 1"/>
          <p:cNvSpPr>
            <a:spLocks noGrp="1"/>
          </p:cNvSpPr>
          <p:nvPr>
            <p:ph type="sldNum" sz="quarter" idx="10"/>
          </p:nvPr>
        </p:nvSpPr>
        <p:spPr/>
        <p:txBody>
          <a:bodyPr/>
          <a:lstStyle/>
          <a:p>
            <a:fld id="{EF32236E-DBDE-4F84-8A8D-B4FE3BF401E9}" type="slidenum">
              <a:rPr lang="en-US" altLang="en-US" smtClean="0"/>
              <a:pPr/>
              <a:t>21</a:t>
            </a:fld>
            <a:endParaRPr lang="en-US" altLang="en-US"/>
          </a:p>
        </p:txBody>
      </p:sp>
    </p:spTree>
    <p:extLst>
      <p:ext uri="{BB962C8B-B14F-4D97-AF65-F5344CB8AC3E}">
        <p14:creationId xmlns:p14="http://schemas.microsoft.com/office/powerpoint/2010/main" val="520479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62064"/>
            <a:ext cx="5486400" cy="4075884"/>
          </a:xfrm>
        </p:spPr>
        <p:txBody>
          <a:bodyPr>
            <a:noAutofit/>
          </a:bodyPr>
          <a:lstStyle/>
          <a:p>
            <a:pPr marL="0" marR="0">
              <a:spcBef>
                <a:spcPts val="0"/>
              </a:spcBef>
              <a:spcAft>
                <a:spcPts val="0"/>
              </a:spcAft>
            </a:pPr>
            <a:r>
              <a:rPr lang="en-US" b="1" dirty="0">
                <a:effectLst/>
                <a:ea typeface="Times New Roman" panose="02020603050405020304" pitchFamily="18" charset="0"/>
              </a:rPr>
              <a:t>Prior to training</a:t>
            </a:r>
            <a:r>
              <a:rPr lang="en-US" b="1" baseline="0" dirty="0">
                <a:effectLst/>
                <a:ea typeface="Times New Roman" panose="02020603050405020304" pitchFamily="18" charset="0"/>
              </a:rPr>
              <a:t> insert preschool learning foundations video clip: </a:t>
            </a:r>
            <a:r>
              <a:rPr lang="en-US" sz="1200" kern="1200" dirty="0">
                <a:solidFill>
                  <a:schemeClr val="tx1"/>
                </a:solidFill>
                <a:latin typeface="Arial" pitchFamily="34" charset="0"/>
                <a:ea typeface="ＭＳ Ｐゴシック" pitchFamily="34" charset="-128"/>
                <a:cs typeface="Arial" pitchFamily="34" charset="0"/>
              </a:rPr>
              <a:t>Create Invent And Express Through Music</a:t>
            </a:r>
            <a:r>
              <a:rPr lang="en-US" sz="1200" kern="1200" baseline="0" dirty="0">
                <a:solidFill>
                  <a:schemeClr val="tx1"/>
                </a:solidFill>
                <a:latin typeface="Arial" pitchFamily="34" charset="0"/>
                <a:ea typeface="ＭＳ Ｐゴシック" pitchFamily="34" charset="-128"/>
                <a:cs typeface="Arial" pitchFamily="34" charset="0"/>
              </a:rPr>
              <a:t> </a:t>
            </a:r>
            <a:r>
              <a:rPr lang="en-US" sz="1200" kern="1200" dirty="0">
                <a:solidFill>
                  <a:schemeClr val="tx1"/>
                </a:solidFill>
                <a:latin typeface="Arial" pitchFamily="34" charset="0"/>
                <a:ea typeface="ＭＳ Ｐゴシック" pitchFamily="34" charset="-128"/>
                <a:cs typeface="Arial" pitchFamily="34" charset="0"/>
              </a:rPr>
              <a:t>3.3</a:t>
            </a:r>
          </a:p>
          <a:p>
            <a:pPr marL="0" marR="0">
              <a:spcBef>
                <a:spcPts val="0"/>
              </a:spcBef>
              <a:spcAft>
                <a:spcPts val="0"/>
              </a:spcAft>
            </a:pPr>
            <a:endParaRPr lang="en-US" sz="1200" b="1" kern="1200" dirty="0">
              <a:solidFill>
                <a:schemeClr val="tx1"/>
              </a:solidFill>
              <a:effectLst/>
              <a:latin typeface="Arial" pitchFamily="34" charset="0"/>
              <a:ea typeface="ＭＳ Ｐゴシック" pitchFamily="34" charset="-128"/>
              <a:cs typeface="Arial" pitchFamily="34" charset="0"/>
            </a:endParaRPr>
          </a:p>
          <a:p>
            <a:pPr marL="0" marR="0">
              <a:spcBef>
                <a:spcPts val="0"/>
              </a:spcBef>
              <a:spcAft>
                <a:spcPts val="0"/>
              </a:spcAft>
            </a:pPr>
            <a:r>
              <a:rPr lang="en-US" b="1" dirty="0">
                <a:effectLst/>
                <a:ea typeface="Times New Roman" panose="02020603050405020304" pitchFamily="18" charset="0"/>
              </a:rPr>
              <a:t>Activity 3: Music in Action</a:t>
            </a:r>
          </a:p>
          <a:p>
            <a:pPr marL="0" marR="0">
              <a:spcBef>
                <a:spcPts val="0"/>
              </a:spcBef>
              <a:spcAft>
                <a:spcPts val="0"/>
              </a:spcAft>
            </a:pPr>
            <a:endParaRPr lang="en-US" b="1" dirty="0">
              <a:effectLst/>
              <a:ea typeface="Times New Roman" panose="02020603050405020304" pitchFamily="18" charset="0"/>
            </a:endParaRPr>
          </a:p>
          <a:p>
            <a:pPr>
              <a:spcBef>
                <a:spcPts val="0"/>
              </a:spcBef>
              <a:spcAft>
                <a:spcPts val="0"/>
              </a:spcAft>
            </a:pPr>
            <a:r>
              <a:rPr lang="en-US" b="1" cap="all" dirty="0"/>
              <a:t>intent: </a:t>
            </a:r>
            <a:endParaRPr lang="en-US" dirty="0"/>
          </a:p>
          <a:p>
            <a:pPr>
              <a:spcBef>
                <a:spcPts val="0"/>
              </a:spcBef>
              <a:spcAft>
                <a:spcPts val="0"/>
              </a:spcAft>
            </a:pPr>
            <a:r>
              <a:rPr lang="en-US" dirty="0"/>
              <a:t>Using video classroom examples, engage participants in a process of analyzing how the activities support learning in the Music domain and other learning domains. </a:t>
            </a:r>
          </a:p>
          <a:p>
            <a:pPr>
              <a:spcBef>
                <a:spcPts val="0"/>
              </a:spcBef>
              <a:spcAft>
                <a:spcPts val="0"/>
              </a:spcAft>
            </a:pPr>
            <a:r>
              <a:rPr lang="en-US" b="1" dirty="0"/>
              <a:t> </a:t>
            </a:r>
            <a:endParaRPr lang="en-US" dirty="0"/>
          </a:p>
          <a:p>
            <a:pPr>
              <a:spcBef>
                <a:spcPts val="0"/>
              </a:spcBef>
              <a:spcAft>
                <a:spcPts val="0"/>
              </a:spcAft>
            </a:pPr>
            <a:r>
              <a:rPr lang="en-US" b="1" dirty="0"/>
              <a:t>OUTCOMES: </a:t>
            </a:r>
            <a:endParaRPr lang="en-US" dirty="0"/>
          </a:p>
          <a:p>
            <a:pPr>
              <a:spcBef>
                <a:spcPts val="0"/>
              </a:spcBef>
              <a:spcAft>
                <a:spcPts val="0"/>
              </a:spcAft>
            </a:pPr>
            <a:r>
              <a:rPr lang="en-US" dirty="0"/>
              <a:t>Participants demonstrate understanding of how classroom activities support the three music </a:t>
            </a:r>
            <a:r>
              <a:rPr lang="en-US" dirty="0" err="1"/>
              <a:t>substrands</a:t>
            </a:r>
            <a:r>
              <a:rPr lang="en-US" dirty="0"/>
              <a:t> and learning foundations.  </a:t>
            </a:r>
          </a:p>
          <a:p>
            <a:pPr>
              <a:spcBef>
                <a:spcPts val="0"/>
              </a:spcBef>
              <a:spcAft>
                <a:spcPts val="0"/>
              </a:spcAft>
            </a:pPr>
            <a:r>
              <a:rPr lang="en-US" b="1" cap="all" dirty="0"/>
              <a:t> </a:t>
            </a:r>
            <a:endParaRPr lang="en-US" dirty="0"/>
          </a:p>
          <a:p>
            <a:pPr>
              <a:spcBef>
                <a:spcPts val="0"/>
              </a:spcBef>
              <a:spcAft>
                <a:spcPts val="0"/>
              </a:spcAft>
            </a:pPr>
            <a:r>
              <a:rPr lang="en-US" b="1" cap="all" dirty="0"/>
              <a:t>Materials Required: </a:t>
            </a:r>
            <a:endParaRPr lang="en-US" dirty="0"/>
          </a:p>
          <a:p>
            <a:pPr marL="171450" lvl="0" indent="-171450">
              <a:buFont typeface="Arial"/>
              <a:buChar char="•"/>
            </a:pPr>
            <a:r>
              <a:rPr lang="en-US" sz="1200" kern="1200" dirty="0">
                <a:solidFill>
                  <a:schemeClr val="tx1"/>
                </a:solidFill>
                <a:effectLst/>
                <a:latin typeface="Arial" pitchFamily="34" charset="0"/>
                <a:ea typeface="ＭＳ Ｐゴシック" pitchFamily="34" charset="-128"/>
                <a:cs typeface="Arial" pitchFamily="34" charset="0"/>
              </a:rPr>
              <a:t>Foundation video examples (Notice Respond And Engage1.4, Develop Skills In Music 2.2, and Create Invent And Express Through Music 3.3) </a:t>
            </a:r>
          </a:p>
          <a:p>
            <a:pPr marL="171450" lvl="0" indent="-171450">
              <a:spcBef>
                <a:spcPts val="0"/>
              </a:spcBef>
              <a:spcAft>
                <a:spcPts val="0"/>
              </a:spcAft>
              <a:buFont typeface="Arial" panose="020B0604020202020204" pitchFamily="34" charset="0"/>
              <a:buChar char="•"/>
            </a:pPr>
            <a:r>
              <a:rPr lang="en-US" dirty="0"/>
              <a:t>Handout 4: VPA At-A-Glance </a:t>
            </a:r>
          </a:p>
          <a:p>
            <a:pPr>
              <a:spcBef>
                <a:spcPts val="0"/>
              </a:spcBef>
              <a:spcAft>
                <a:spcPts val="0"/>
              </a:spcAft>
            </a:pPr>
            <a:endParaRPr lang="en-US" b="1" cap="all" dirty="0"/>
          </a:p>
          <a:p>
            <a:pPr>
              <a:spcBef>
                <a:spcPts val="0"/>
              </a:spcBef>
              <a:spcAft>
                <a:spcPts val="0"/>
              </a:spcAft>
            </a:pPr>
            <a:r>
              <a:rPr lang="en-US" b="1" cap="all" dirty="0"/>
              <a:t>Time:</a:t>
            </a:r>
            <a:r>
              <a:rPr lang="en-US" dirty="0"/>
              <a:t> 30 minutes</a:t>
            </a:r>
          </a:p>
          <a:p>
            <a:pPr>
              <a:spcBef>
                <a:spcPts val="0"/>
              </a:spcBef>
              <a:spcAft>
                <a:spcPts val="0"/>
              </a:spcAft>
            </a:pPr>
            <a:endParaRPr lang="en-US" b="1" cap="all" dirty="0"/>
          </a:p>
          <a:p>
            <a:pPr>
              <a:spcBef>
                <a:spcPts val="0"/>
              </a:spcBef>
              <a:spcAft>
                <a:spcPts val="0"/>
              </a:spcAft>
            </a:pPr>
            <a:r>
              <a:rPr lang="en-US" b="1" cap="all" dirty="0"/>
              <a:t>Process:   </a:t>
            </a:r>
            <a:endParaRPr lang="en-US" dirty="0"/>
          </a:p>
          <a:p>
            <a:pPr marL="228600" lvl="0" indent="-228600">
              <a:spcBef>
                <a:spcPts val="0"/>
              </a:spcBef>
              <a:spcAft>
                <a:spcPts val="0"/>
              </a:spcAft>
              <a:buFont typeface="+mj-lt"/>
              <a:buAutoNum type="arabicPeriod"/>
            </a:pPr>
            <a:r>
              <a:rPr lang="en-US" dirty="0"/>
              <a:t>Show participants one video clip at a time, pausing after each one to engage participants in process of understanding how the clip supports learning in one or more of the Music </a:t>
            </a:r>
            <a:r>
              <a:rPr lang="en-US" dirty="0" err="1"/>
              <a:t>substrand</a:t>
            </a:r>
            <a:r>
              <a:rPr lang="en-US" dirty="0"/>
              <a:t>/foundations.  </a:t>
            </a:r>
          </a:p>
          <a:p>
            <a:pPr marL="228600" lvl="0" indent="-228600">
              <a:spcBef>
                <a:spcPts val="0"/>
              </a:spcBef>
              <a:spcAft>
                <a:spcPts val="0"/>
              </a:spcAft>
              <a:buFont typeface="+mj-lt"/>
              <a:buAutoNum type="arabicPeriod"/>
            </a:pPr>
            <a:r>
              <a:rPr lang="en-US" dirty="0"/>
              <a:t>Presenter says, “Take out Handout 4: VPA At-a-Glance as we’ll be using this as we view video clips from preschool classrooms. I’ll show one video at a time, giving you a minute or so after viewing to think about which </a:t>
            </a:r>
            <a:r>
              <a:rPr lang="en-US" dirty="0" err="1"/>
              <a:t>substrands</a:t>
            </a:r>
            <a:r>
              <a:rPr lang="en-US" dirty="0"/>
              <a:t> and foundations are supported by the classroom example.”  </a:t>
            </a:r>
          </a:p>
          <a:p>
            <a:pPr marL="228600" lvl="0" indent="-228600">
              <a:spcBef>
                <a:spcPts val="0"/>
              </a:spcBef>
              <a:spcAft>
                <a:spcPts val="0"/>
              </a:spcAft>
              <a:buFont typeface="+mj-lt"/>
              <a:buAutoNum type="arabicPeriod"/>
            </a:pPr>
            <a:r>
              <a:rPr lang="en-US" dirty="0"/>
              <a:t>Show 1</a:t>
            </a:r>
            <a:r>
              <a:rPr lang="en-US" baseline="30000" dirty="0"/>
              <a:t>st</a:t>
            </a:r>
            <a:r>
              <a:rPr lang="en-US" dirty="0"/>
              <a:t> video clip. </a:t>
            </a:r>
          </a:p>
          <a:p>
            <a:pPr marL="228600" lvl="0" indent="-228600">
              <a:spcBef>
                <a:spcPts val="0"/>
              </a:spcBef>
              <a:spcAft>
                <a:spcPts val="0"/>
              </a:spcAft>
              <a:buFont typeface="+mj-lt"/>
              <a:buAutoNum type="arabicPeriod"/>
            </a:pPr>
            <a:r>
              <a:rPr lang="en-US" dirty="0"/>
              <a:t>Give participants 1 or 2 minutes to review </a:t>
            </a:r>
            <a:r>
              <a:rPr lang="en-US" dirty="0" err="1"/>
              <a:t>substrand</a:t>
            </a:r>
            <a:r>
              <a:rPr lang="en-US" dirty="0"/>
              <a:t>/foundations.</a:t>
            </a:r>
          </a:p>
          <a:p>
            <a:pPr marL="228600" lvl="0" indent="-228600">
              <a:spcBef>
                <a:spcPts val="0"/>
              </a:spcBef>
              <a:spcAft>
                <a:spcPts val="0"/>
              </a:spcAft>
              <a:buFont typeface="+mj-lt"/>
              <a:buAutoNum type="arabicPeriod"/>
            </a:pPr>
            <a:r>
              <a:rPr lang="en-US" dirty="0"/>
              <a:t>Presenter says, “If you thought this example supports the </a:t>
            </a:r>
            <a:r>
              <a:rPr lang="en-US" dirty="0" err="1"/>
              <a:t>substrand</a:t>
            </a:r>
            <a:r>
              <a:rPr lang="en-US" dirty="0"/>
              <a:t> </a:t>
            </a:r>
            <a:r>
              <a:rPr lang="en-US" i="1" dirty="0"/>
              <a:t>Notice, Respond, and Engage</a:t>
            </a:r>
            <a:r>
              <a:rPr lang="en-US" dirty="0"/>
              <a:t>, stand up.”  Presenter facilitates a 1-2 min discussion by asking a few of the participants to share how they thought the activity supports this </a:t>
            </a:r>
            <a:r>
              <a:rPr lang="en-US" dirty="0" err="1"/>
              <a:t>substrand</a:t>
            </a:r>
            <a:r>
              <a:rPr lang="en-US" dirty="0"/>
              <a:t> and any specific foundations. Participants sit down.</a:t>
            </a:r>
          </a:p>
          <a:p>
            <a:pPr marL="228600" lvl="0" indent="-228600">
              <a:spcBef>
                <a:spcPts val="0"/>
              </a:spcBef>
              <a:spcAft>
                <a:spcPts val="0"/>
              </a:spcAft>
              <a:buFont typeface="+mj-lt"/>
              <a:buAutoNum type="arabicPeriod"/>
            </a:pPr>
            <a:r>
              <a:rPr lang="en-US" dirty="0"/>
              <a:t>Presenter says, “If you thought this example supports the </a:t>
            </a:r>
            <a:r>
              <a:rPr lang="en-US" dirty="0" err="1"/>
              <a:t>substrand</a:t>
            </a:r>
            <a:r>
              <a:rPr lang="en-US" dirty="0"/>
              <a:t> </a:t>
            </a:r>
            <a:r>
              <a:rPr lang="en-US" i="1" dirty="0"/>
              <a:t>Develops Skills</a:t>
            </a:r>
            <a:r>
              <a:rPr lang="en-US" dirty="0"/>
              <a:t>, stand up.” Presenter facilitates a 1-2 minute discussion by asking a few of the participants to share how they thought the activity supports this </a:t>
            </a:r>
            <a:r>
              <a:rPr lang="en-US" dirty="0" err="1"/>
              <a:t>substrand</a:t>
            </a:r>
            <a:r>
              <a:rPr lang="en-US" dirty="0"/>
              <a:t> and any specific foundations. Participants sit down.</a:t>
            </a:r>
          </a:p>
          <a:p>
            <a:pPr marL="228600" lvl="0" indent="-228600">
              <a:spcBef>
                <a:spcPts val="0"/>
              </a:spcBef>
              <a:spcAft>
                <a:spcPts val="0"/>
              </a:spcAft>
              <a:buFont typeface="+mj-lt"/>
              <a:buAutoNum type="arabicPeriod"/>
            </a:pPr>
            <a:r>
              <a:rPr lang="en-US" dirty="0"/>
              <a:t>Presenter says, “If you thought this example supports the </a:t>
            </a:r>
            <a:r>
              <a:rPr lang="en-US" dirty="0" err="1"/>
              <a:t>substrand</a:t>
            </a:r>
            <a:r>
              <a:rPr lang="en-US" dirty="0"/>
              <a:t> </a:t>
            </a:r>
            <a:r>
              <a:rPr lang="en-US" i="1" dirty="0"/>
              <a:t>Create, Invent, and Express</a:t>
            </a:r>
            <a:r>
              <a:rPr lang="en-US" dirty="0"/>
              <a:t>, stand up.” Presenter facilitates a 1-2 minute discussion by asking a few of the participants to share how they thought the activity supports this </a:t>
            </a:r>
            <a:r>
              <a:rPr lang="en-US" dirty="0" err="1"/>
              <a:t>substrand</a:t>
            </a:r>
            <a:r>
              <a:rPr lang="en-US" dirty="0"/>
              <a:t> and any specific foundations. Participants sit down.</a:t>
            </a:r>
          </a:p>
          <a:p>
            <a:pPr marL="228600" lvl="0" indent="-228600">
              <a:spcBef>
                <a:spcPts val="0"/>
              </a:spcBef>
              <a:spcAft>
                <a:spcPts val="0"/>
              </a:spcAft>
              <a:buFont typeface="+mj-lt"/>
              <a:buAutoNum type="arabicPeriod"/>
            </a:pPr>
            <a:r>
              <a:rPr lang="en-US" dirty="0"/>
              <a:t>Presenter can replay video clip after discussion if desired.</a:t>
            </a:r>
          </a:p>
          <a:p>
            <a:pPr>
              <a:spcBef>
                <a:spcPts val="0"/>
              </a:spcBef>
              <a:spcAft>
                <a:spcPts val="0"/>
              </a:spcAft>
            </a:pPr>
            <a:endParaRPr lang="en-US" dirty="0"/>
          </a:p>
          <a:p>
            <a:pPr>
              <a:spcBef>
                <a:spcPts val="0"/>
              </a:spcBef>
              <a:spcAft>
                <a:spcPts val="0"/>
              </a:spcAft>
            </a:pPr>
            <a:r>
              <a:rPr lang="en-US" dirty="0"/>
              <a:t>REPEAT THE ABOVE PROCESS FOR REMAINING 2 VIDEO CLIPS</a:t>
            </a:r>
          </a:p>
          <a:p>
            <a:pPr>
              <a:spcBef>
                <a:spcPts val="0"/>
              </a:spcBef>
              <a:spcAft>
                <a:spcPts val="0"/>
              </a:spcAft>
            </a:pPr>
            <a:r>
              <a:rPr lang="en-US" dirty="0"/>
              <a:t> </a:t>
            </a:r>
          </a:p>
          <a:p>
            <a:pPr>
              <a:spcBef>
                <a:spcPts val="0"/>
              </a:spcBef>
              <a:spcAft>
                <a:spcPts val="0"/>
              </a:spcAft>
            </a:pPr>
            <a:r>
              <a:rPr lang="en-US" b="1" dirty="0"/>
              <a:t>OPTIONAL: </a:t>
            </a:r>
            <a:br>
              <a:rPr lang="en-US" b="1" dirty="0"/>
            </a:br>
            <a:r>
              <a:rPr lang="en-US" dirty="0"/>
              <a:t>Instead of standing up to show which </a:t>
            </a:r>
            <a:r>
              <a:rPr lang="en-US" dirty="0" err="1"/>
              <a:t>substrand</a:t>
            </a:r>
            <a:r>
              <a:rPr lang="en-US" dirty="0"/>
              <a:t>/foundations they chose, participants can make a music sound with available table instruments or their body such as clap hands/feet, pretend tooting of horn.</a:t>
            </a:r>
          </a:p>
          <a:p>
            <a:pPr>
              <a:spcBef>
                <a:spcPts val="0"/>
              </a:spcBef>
              <a:spcAft>
                <a:spcPts val="0"/>
              </a:spcAft>
            </a:pPr>
            <a:r>
              <a:rPr lang="en-US" dirty="0"/>
              <a:t> </a:t>
            </a:r>
          </a:p>
          <a:p>
            <a:pPr marL="0" marR="0">
              <a:spcBef>
                <a:spcPts val="0"/>
              </a:spcBef>
              <a:spcAft>
                <a:spcPts val="0"/>
              </a:spcAft>
            </a:pPr>
            <a:r>
              <a:rPr lang="en-US" dirty="0">
                <a:effectLst/>
                <a:ea typeface="Times New Roman" panose="02020603050405020304" pitchFamily="18" charset="0"/>
              </a:rPr>
              <a:t> </a:t>
            </a:r>
          </a:p>
          <a:p>
            <a:pPr marL="0" marR="0">
              <a:spcBef>
                <a:spcPts val="0"/>
              </a:spcBef>
              <a:spcAft>
                <a:spcPts val="0"/>
              </a:spcAft>
            </a:pPr>
            <a:r>
              <a:rPr lang="en-US" dirty="0">
                <a:effectLst/>
                <a:ea typeface="Times New Roman" panose="02020603050405020304" pitchFamily="18" charset="0"/>
              </a:rPr>
              <a:t> </a:t>
            </a:r>
          </a:p>
          <a:p>
            <a:pPr marL="0" marR="0">
              <a:spcBef>
                <a:spcPts val="0"/>
              </a:spcBef>
              <a:spcAft>
                <a:spcPts val="0"/>
              </a:spcAft>
            </a:pPr>
            <a:r>
              <a:rPr lang="en-US" dirty="0">
                <a:effectLst/>
                <a:ea typeface="Times New Roman" panose="02020603050405020304" pitchFamily="18" charset="0"/>
              </a:rPr>
              <a:t> </a:t>
            </a:r>
          </a:p>
          <a:p>
            <a:pPr marL="0" marR="0">
              <a:spcBef>
                <a:spcPts val="0"/>
              </a:spcBef>
              <a:spcAft>
                <a:spcPts val="0"/>
              </a:spcAft>
            </a:pPr>
            <a:r>
              <a:rPr lang="en-US" dirty="0">
                <a:effectLst/>
                <a:ea typeface="Times New Roman" panose="02020603050405020304" pitchFamily="18" charset="0"/>
              </a:rPr>
              <a:t> </a:t>
            </a:r>
          </a:p>
          <a:p>
            <a:pPr marL="0" marR="0">
              <a:spcBef>
                <a:spcPts val="0"/>
              </a:spcBef>
              <a:spcAft>
                <a:spcPts val="0"/>
              </a:spcAft>
            </a:pPr>
            <a:r>
              <a:rPr lang="en-US" dirty="0">
                <a:effectLst/>
                <a:ea typeface="Times New Roman" panose="02020603050405020304" pitchFamily="18" charset="0"/>
              </a:rPr>
              <a:t> </a:t>
            </a:r>
          </a:p>
          <a:p>
            <a:pPr marL="0" marR="0">
              <a:spcBef>
                <a:spcPts val="0"/>
              </a:spcBef>
              <a:spcAft>
                <a:spcPts val="0"/>
              </a:spcAft>
            </a:pPr>
            <a:r>
              <a:rPr lang="en-US" dirty="0">
                <a:effectLst/>
                <a:ea typeface="Times New Roman" panose="02020603050405020304" pitchFamily="18" charset="0"/>
              </a:rPr>
              <a:t> </a:t>
            </a:r>
          </a:p>
          <a:p>
            <a:pPr marL="0" marR="0">
              <a:spcBef>
                <a:spcPts val="0"/>
              </a:spcBef>
              <a:spcAft>
                <a:spcPts val="0"/>
              </a:spcAft>
            </a:pPr>
            <a:r>
              <a:rPr lang="en-US" dirty="0">
                <a:effectLst/>
                <a:ea typeface="Times New Roman" panose="02020603050405020304" pitchFamily="18" charset="0"/>
              </a:rPr>
              <a:t> </a:t>
            </a:r>
          </a:p>
          <a:p>
            <a:pPr marL="0" marR="0">
              <a:spcBef>
                <a:spcPts val="0"/>
              </a:spcBef>
              <a:spcAft>
                <a:spcPts val="0"/>
              </a:spcAft>
            </a:pPr>
            <a:r>
              <a:rPr lang="en-US" dirty="0">
                <a:effectLst/>
                <a:ea typeface="Times New Roman" panose="02020603050405020304" pitchFamily="18" charset="0"/>
              </a:rPr>
              <a:t> </a:t>
            </a:r>
          </a:p>
          <a:p>
            <a:pPr marL="0" marR="0">
              <a:spcBef>
                <a:spcPts val="0"/>
              </a:spcBef>
              <a:spcAft>
                <a:spcPts val="0"/>
              </a:spcAft>
            </a:pPr>
            <a:r>
              <a:rPr lang="en-US" dirty="0">
                <a:effectLst/>
                <a:ea typeface="Times New Roman" panose="02020603050405020304" pitchFamily="18" charset="0"/>
              </a:rPr>
              <a:t> </a:t>
            </a:r>
          </a:p>
          <a:p>
            <a:pPr marL="0" marR="0">
              <a:spcBef>
                <a:spcPts val="0"/>
              </a:spcBef>
              <a:spcAft>
                <a:spcPts val="0"/>
              </a:spcAft>
            </a:pPr>
            <a:r>
              <a:rPr lang="en-US" dirty="0">
                <a:solidFill>
                  <a:srgbClr val="000000"/>
                </a:solidFill>
                <a:effectLst/>
                <a:ea typeface="Times New Roman" panose="02020603050405020304" pitchFamily="18" charset="0"/>
              </a:rPr>
              <a:t> </a:t>
            </a:r>
            <a:endParaRPr lang="en-US" dirty="0">
              <a:effectLst/>
              <a:ea typeface="Times New Roman" panose="02020603050405020304" pitchFamily="18" charset="0"/>
            </a:endParaRPr>
          </a:p>
          <a:p>
            <a:pPr marL="0" marR="0">
              <a:spcBef>
                <a:spcPts val="0"/>
              </a:spcBef>
              <a:spcAft>
                <a:spcPts val="0"/>
              </a:spcAft>
            </a:pPr>
            <a:r>
              <a:rPr lang="en-US" dirty="0">
                <a:solidFill>
                  <a:srgbClr val="000000"/>
                </a:solidFill>
                <a:effectLst/>
                <a:ea typeface="Times New Roman" panose="02020603050405020304" pitchFamily="18" charset="0"/>
              </a:rPr>
              <a:t> </a:t>
            </a:r>
            <a:endParaRPr lang="en-US" dirty="0">
              <a:effectLst/>
              <a:ea typeface="Times New Roman" panose="02020603050405020304" pitchFamily="18" charset="0"/>
            </a:endParaRPr>
          </a:p>
          <a:p>
            <a:pPr marL="0" marR="0">
              <a:spcBef>
                <a:spcPts val="0"/>
              </a:spcBef>
              <a:spcAft>
                <a:spcPts val="0"/>
              </a:spcAft>
            </a:pPr>
            <a:r>
              <a:rPr lang="en-US" dirty="0">
                <a:solidFill>
                  <a:srgbClr val="000000"/>
                </a:solidFill>
                <a:effectLst/>
                <a:ea typeface="Times New Roman" panose="02020603050405020304" pitchFamily="18" charset="0"/>
              </a:rPr>
              <a:t> </a:t>
            </a:r>
            <a:endParaRPr lang="en-US" dirty="0">
              <a:effectLst/>
              <a:ea typeface="Times New Roman" panose="02020603050405020304" pitchFamily="18" charset="0"/>
            </a:endParaRPr>
          </a:p>
          <a:p>
            <a:pPr marL="0" marR="0">
              <a:spcBef>
                <a:spcPts val="0"/>
              </a:spcBef>
              <a:spcAft>
                <a:spcPts val="0"/>
              </a:spcAft>
            </a:pPr>
            <a:r>
              <a:rPr lang="en-US" dirty="0">
                <a:solidFill>
                  <a:srgbClr val="000000"/>
                </a:solidFill>
                <a:effectLst/>
                <a:ea typeface="Times New Roman" panose="02020603050405020304" pitchFamily="18" charset="0"/>
              </a:rPr>
              <a:t> </a:t>
            </a:r>
            <a:endParaRPr lang="en-US" dirty="0">
              <a:effectLst/>
              <a:ea typeface="Times New Roman" panose="02020603050405020304" pitchFamily="18" charset="0"/>
            </a:endParaRPr>
          </a:p>
          <a:p>
            <a:pPr marL="0" marR="0">
              <a:spcBef>
                <a:spcPts val="0"/>
              </a:spcBef>
              <a:spcAft>
                <a:spcPts val="0"/>
              </a:spcAft>
            </a:pPr>
            <a:r>
              <a:rPr lang="en-US" dirty="0">
                <a:solidFill>
                  <a:srgbClr val="000000"/>
                </a:solidFill>
                <a:effectLst/>
                <a:ea typeface="Times New Roman" panose="02020603050405020304" pitchFamily="18" charset="0"/>
              </a:rPr>
              <a:t> </a:t>
            </a:r>
            <a:endParaRPr lang="en-US" dirty="0">
              <a:effectLst/>
              <a:ea typeface="Times New Roman" panose="02020603050405020304" pitchFamily="18" charset="0"/>
            </a:endParaRPr>
          </a:p>
          <a:p>
            <a:pPr marL="0" marR="0">
              <a:spcBef>
                <a:spcPts val="0"/>
              </a:spcBef>
              <a:spcAft>
                <a:spcPts val="0"/>
              </a:spcAft>
            </a:pPr>
            <a:r>
              <a:rPr lang="en-US" dirty="0">
                <a:solidFill>
                  <a:srgbClr val="000000"/>
                </a:solidFill>
                <a:effectLst/>
                <a:ea typeface="Times New Roman" panose="02020603050405020304" pitchFamily="18" charset="0"/>
              </a:rPr>
              <a:t> </a:t>
            </a:r>
            <a:endParaRPr lang="en-US" dirty="0">
              <a:effectLst/>
              <a:ea typeface="Times New Roman" panose="02020603050405020304" pitchFamily="18" charset="0"/>
            </a:endParaRPr>
          </a:p>
          <a:p>
            <a:pPr marL="0" marR="0">
              <a:spcBef>
                <a:spcPts val="0"/>
              </a:spcBef>
              <a:spcAft>
                <a:spcPts val="0"/>
              </a:spcAft>
            </a:pPr>
            <a:r>
              <a:rPr lang="en-US" dirty="0">
                <a:solidFill>
                  <a:srgbClr val="000000"/>
                </a:solidFill>
                <a:effectLst/>
                <a:ea typeface="Times New Roman" panose="02020603050405020304" pitchFamily="18" charset="0"/>
              </a:rPr>
              <a:t> </a:t>
            </a:r>
            <a:endParaRPr lang="en-US" dirty="0">
              <a:effectLst/>
              <a:ea typeface="Times New Roman" panose="02020603050405020304" pitchFamily="18" charset="0"/>
            </a:endParaRPr>
          </a:p>
          <a:p>
            <a:pPr marL="0" marR="0">
              <a:spcBef>
                <a:spcPts val="0"/>
              </a:spcBef>
              <a:spcAft>
                <a:spcPts val="0"/>
              </a:spcAft>
            </a:pPr>
            <a:r>
              <a:rPr lang="en-US" dirty="0">
                <a:solidFill>
                  <a:srgbClr val="000000"/>
                </a:solidFill>
                <a:effectLst/>
                <a:ea typeface="Times New Roman" panose="02020603050405020304" pitchFamily="18" charset="0"/>
              </a:rPr>
              <a:t> </a:t>
            </a:r>
            <a:endParaRPr lang="en-US" dirty="0">
              <a:effectLst/>
              <a:ea typeface="Times New Roman" panose="02020603050405020304" pitchFamily="18" charset="0"/>
            </a:endParaRPr>
          </a:p>
          <a:p>
            <a:pPr marL="0" marR="0">
              <a:spcBef>
                <a:spcPts val="0"/>
              </a:spcBef>
              <a:spcAft>
                <a:spcPts val="0"/>
              </a:spcAft>
            </a:pPr>
            <a:r>
              <a:rPr lang="en-US" dirty="0">
                <a:solidFill>
                  <a:srgbClr val="000000"/>
                </a:solidFill>
                <a:effectLst/>
                <a:ea typeface="Times New Roman" panose="02020603050405020304" pitchFamily="18" charset="0"/>
              </a:rPr>
              <a:t> </a:t>
            </a:r>
            <a:endParaRPr lang="en-US" dirty="0">
              <a:effectLst/>
              <a:ea typeface="Times New Roman" panose="02020603050405020304" pitchFamily="18" charset="0"/>
            </a:endParaRPr>
          </a:p>
          <a:p>
            <a:pPr marL="0" marR="0">
              <a:spcBef>
                <a:spcPts val="0"/>
              </a:spcBef>
              <a:spcAft>
                <a:spcPts val="0"/>
              </a:spcAft>
            </a:pPr>
            <a:r>
              <a:rPr lang="en-US" dirty="0">
                <a:solidFill>
                  <a:srgbClr val="000000"/>
                </a:solidFill>
                <a:effectLst/>
                <a:ea typeface="Times New Roman" panose="02020603050405020304" pitchFamily="18" charset="0"/>
              </a:rPr>
              <a:t> </a:t>
            </a:r>
            <a:endParaRPr lang="en-US" dirty="0">
              <a:effectLst/>
              <a:ea typeface="Times New Roman" panose="02020603050405020304" pitchFamily="18" charset="0"/>
            </a:endParaRPr>
          </a:p>
          <a:p>
            <a:pPr marL="0" marR="0">
              <a:spcBef>
                <a:spcPts val="0"/>
              </a:spcBef>
              <a:spcAft>
                <a:spcPts val="0"/>
              </a:spcAft>
            </a:pPr>
            <a:r>
              <a:rPr lang="en-US" dirty="0">
                <a:solidFill>
                  <a:srgbClr val="000000"/>
                </a:solidFill>
                <a:effectLst/>
                <a:ea typeface="Times New Roman" panose="02020603050405020304" pitchFamily="18" charset="0"/>
              </a:rPr>
              <a:t> </a:t>
            </a:r>
            <a:endParaRPr lang="en-US" dirty="0">
              <a:effectLst/>
              <a:ea typeface="Times New Roman" panose="02020603050405020304" pitchFamily="18" charset="0"/>
            </a:endParaRPr>
          </a:p>
          <a:p>
            <a:pPr marL="0" marR="0">
              <a:spcBef>
                <a:spcPts val="0"/>
              </a:spcBef>
              <a:spcAft>
                <a:spcPts val="0"/>
              </a:spcAft>
            </a:pPr>
            <a:r>
              <a:rPr lang="en-US" dirty="0">
                <a:solidFill>
                  <a:srgbClr val="000000"/>
                </a:solidFill>
                <a:effectLst/>
                <a:ea typeface="Times New Roman" panose="02020603050405020304" pitchFamily="18" charset="0"/>
              </a:rPr>
              <a:t> </a:t>
            </a:r>
            <a:endParaRPr lang="en-US" dirty="0">
              <a:effectLst/>
              <a:ea typeface="Times New Roman" panose="02020603050405020304" pitchFamily="18" charset="0"/>
            </a:endParaRPr>
          </a:p>
          <a:p>
            <a:pPr marL="0" marR="0">
              <a:spcBef>
                <a:spcPts val="0"/>
              </a:spcBef>
              <a:spcAft>
                <a:spcPts val="0"/>
              </a:spcAft>
            </a:pPr>
            <a:r>
              <a:rPr lang="en-US" dirty="0">
                <a:effectLst/>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pPr>
              <a:defRPr/>
            </a:pPr>
            <a:fld id="{84114098-3B3C-4B07-987C-1B4F2F6B5B2E}" type="slidenum">
              <a:rPr lang="en-US" smtClean="0"/>
              <a:pPr>
                <a:defRPr/>
              </a:pPr>
              <a:t>22</a:t>
            </a:fld>
            <a:endParaRPr lang="en-US"/>
          </a:p>
        </p:txBody>
      </p:sp>
    </p:spTree>
    <p:extLst>
      <p:ext uri="{BB962C8B-B14F-4D97-AF65-F5344CB8AC3E}">
        <p14:creationId xmlns:p14="http://schemas.microsoft.com/office/powerpoint/2010/main" val="1396795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0" indent="0" algn="l" defTabSz="457200" rtl="0" eaLnBrk="0" fontAlgn="base" latinLnBrk="0" hangingPunct="0">
              <a:spcBef>
                <a:spcPts val="0"/>
              </a:spcBef>
              <a:spcAft>
                <a:spcPts val="0"/>
              </a:spcAft>
              <a:buClrTx/>
              <a:buSzTx/>
              <a:buFontTx/>
              <a:buNone/>
              <a:tabLst/>
              <a:defRPr/>
            </a:pPr>
            <a:r>
              <a:rPr lang="en-US" b="1" dirty="0">
                <a:effectLst/>
                <a:ea typeface="Times New Roman" panose="02020603050405020304" pitchFamily="18" charset="0"/>
              </a:rPr>
              <a:t>Prior to training</a:t>
            </a:r>
            <a:r>
              <a:rPr lang="en-US" b="1" baseline="0" dirty="0">
                <a:effectLst/>
                <a:ea typeface="Times New Roman" panose="02020603050405020304" pitchFamily="18" charset="0"/>
              </a:rPr>
              <a:t> insert preschool learning foundations video clip: </a:t>
            </a:r>
            <a:r>
              <a:rPr lang="en-US" sz="1200" kern="1200" dirty="0">
                <a:solidFill>
                  <a:schemeClr val="tx1"/>
                </a:solidFill>
                <a:latin typeface="Arial" pitchFamily="34" charset="0"/>
                <a:ea typeface="ＭＳ Ｐゴシック" pitchFamily="34" charset="-128"/>
                <a:cs typeface="Arial" pitchFamily="34" charset="0"/>
              </a:rPr>
              <a:t>Develop Skills In Music</a:t>
            </a:r>
          </a:p>
          <a:p>
            <a:pPr marL="0" marR="0" lvl="0" indent="0" algn="l" defTabSz="457200" rtl="0" eaLnBrk="0" fontAlgn="base" latinLnBrk="0" hangingPunct="0">
              <a:spcBef>
                <a:spcPts val="0"/>
              </a:spcBef>
              <a:spcAft>
                <a:spcPts val="0"/>
              </a:spcAft>
              <a:buClrTx/>
              <a:buSzTx/>
              <a:buFontTx/>
              <a:buNone/>
              <a:tabLst/>
              <a:defRPr/>
            </a:pPr>
            <a:r>
              <a:rPr lang="en-US" sz="1200" kern="1200" dirty="0">
                <a:solidFill>
                  <a:schemeClr val="tx1"/>
                </a:solidFill>
                <a:latin typeface="Arial" pitchFamily="34" charset="0"/>
                <a:ea typeface="ＭＳ Ｐゴシック" pitchFamily="34" charset="-128"/>
                <a:cs typeface="Arial" pitchFamily="34" charset="0"/>
              </a:rPr>
              <a:t>2.2</a:t>
            </a:r>
          </a:p>
          <a:p>
            <a:pPr marL="0" marR="0" lvl="0" indent="0" algn="l" defTabSz="457200" rtl="0" eaLnBrk="0" fontAlgn="base" latinLnBrk="0" hangingPunct="0">
              <a:spcBef>
                <a:spcPts val="0"/>
              </a:spcBef>
              <a:spcAft>
                <a:spcPts val="0"/>
              </a:spcAft>
              <a:buClrTx/>
              <a:buSzTx/>
              <a:buFontTx/>
              <a:buNone/>
              <a:tabLst/>
              <a:defRPr/>
            </a:pPr>
            <a:endParaRPr kumimoji="0" lang="en-US" b="1" i="0" u="none" strike="noStrike" kern="1200" cap="none" spc="0" normalizeH="0" baseline="0" noProof="0" dirty="0">
              <a:ln>
                <a:noFill/>
              </a:ln>
              <a:solidFill>
                <a:prstClr val="black"/>
              </a:solidFill>
              <a:effectLst/>
              <a:uLnTx/>
              <a:uFillTx/>
              <a:ea typeface="Times New Roman" panose="02020603050405020304" pitchFamily="18" charset="0"/>
            </a:endParaRPr>
          </a:p>
          <a:p>
            <a:pPr marL="0" marR="0">
              <a:spcBef>
                <a:spcPts val="0"/>
              </a:spcBef>
              <a:spcAft>
                <a:spcPts val="0"/>
              </a:spcAft>
            </a:pPr>
            <a:r>
              <a:rPr lang="en-US" b="1" dirty="0">
                <a:ea typeface="Times New Roman" panose="02020603050405020304" pitchFamily="18" charset="0"/>
              </a:rPr>
              <a:t>Activity 3: Music in Action</a:t>
            </a:r>
          </a:p>
          <a:p>
            <a:pPr marL="0" marR="0">
              <a:spcBef>
                <a:spcPts val="0"/>
              </a:spcBef>
              <a:spcAft>
                <a:spcPts val="0"/>
              </a:spcAft>
            </a:pPr>
            <a:endParaRPr lang="en-US" b="1" dirty="0">
              <a:ea typeface="Times New Roman" panose="02020603050405020304" pitchFamily="18" charset="0"/>
            </a:endParaRPr>
          </a:p>
          <a:p>
            <a:pPr>
              <a:spcBef>
                <a:spcPts val="0"/>
              </a:spcBef>
              <a:spcAft>
                <a:spcPts val="0"/>
              </a:spcAft>
            </a:pPr>
            <a:r>
              <a:rPr lang="en-US" b="1" cap="all" dirty="0"/>
              <a:t>intent: </a:t>
            </a:r>
            <a:endParaRPr lang="en-US" dirty="0"/>
          </a:p>
          <a:p>
            <a:pPr>
              <a:spcBef>
                <a:spcPts val="0"/>
              </a:spcBef>
              <a:spcAft>
                <a:spcPts val="0"/>
              </a:spcAft>
            </a:pPr>
            <a:r>
              <a:rPr lang="en-US" dirty="0"/>
              <a:t>Using video classroom examples, engage participants in a process of analyzing how the activities support learning in the Music domain and other learning domains. </a:t>
            </a:r>
          </a:p>
          <a:p>
            <a:pPr>
              <a:spcBef>
                <a:spcPts val="0"/>
              </a:spcBef>
              <a:spcAft>
                <a:spcPts val="0"/>
              </a:spcAft>
            </a:pPr>
            <a:r>
              <a:rPr lang="en-US" b="1" dirty="0"/>
              <a:t> </a:t>
            </a:r>
            <a:endParaRPr lang="en-US" dirty="0"/>
          </a:p>
          <a:p>
            <a:pPr>
              <a:spcBef>
                <a:spcPts val="0"/>
              </a:spcBef>
              <a:spcAft>
                <a:spcPts val="0"/>
              </a:spcAft>
            </a:pPr>
            <a:r>
              <a:rPr lang="en-US" b="1" dirty="0"/>
              <a:t>OUTCOMES: </a:t>
            </a:r>
            <a:endParaRPr lang="en-US" dirty="0"/>
          </a:p>
          <a:p>
            <a:pPr>
              <a:spcBef>
                <a:spcPts val="0"/>
              </a:spcBef>
              <a:spcAft>
                <a:spcPts val="0"/>
              </a:spcAft>
            </a:pPr>
            <a:r>
              <a:rPr lang="en-US" dirty="0"/>
              <a:t>Participants demonstrate understanding of how classroom activities support the three music </a:t>
            </a:r>
            <a:r>
              <a:rPr lang="en-US" dirty="0" err="1"/>
              <a:t>substrands</a:t>
            </a:r>
            <a:r>
              <a:rPr lang="en-US" dirty="0"/>
              <a:t> and learning foundations.  </a:t>
            </a:r>
          </a:p>
          <a:p>
            <a:pPr>
              <a:spcBef>
                <a:spcPts val="0"/>
              </a:spcBef>
              <a:spcAft>
                <a:spcPts val="0"/>
              </a:spcAft>
            </a:pPr>
            <a:r>
              <a:rPr lang="en-US" b="1" cap="all" dirty="0"/>
              <a:t> </a:t>
            </a:r>
            <a:endParaRPr lang="en-US" dirty="0"/>
          </a:p>
          <a:p>
            <a:pPr>
              <a:spcBef>
                <a:spcPts val="0"/>
              </a:spcBef>
              <a:spcAft>
                <a:spcPts val="0"/>
              </a:spcAft>
            </a:pPr>
            <a:r>
              <a:rPr lang="en-US" b="1" cap="all" dirty="0"/>
              <a:t>Materials Required: </a:t>
            </a:r>
            <a:endParaRPr lang="en-US" dirty="0"/>
          </a:p>
          <a:p>
            <a:pPr marL="171450" lvl="0" indent="-171450">
              <a:buFont typeface="Arial"/>
              <a:buChar char="•"/>
            </a:pPr>
            <a:r>
              <a:rPr lang="en-US" sz="1200" kern="1200" dirty="0">
                <a:solidFill>
                  <a:schemeClr val="tx1"/>
                </a:solidFill>
                <a:effectLst/>
                <a:latin typeface="Arial" pitchFamily="34" charset="0"/>
                <a:ea typeface="ＭＳ Ｐゴシック" pitchFamily="34" charset="-128"/>
                <a:cs typeface="Arial" pitchFamily="34" charset="0"/>
              </a:rPr>
              <a:t>Foundation video examples (Notice Respond And Engage1.4, Develop Skills In Music 2.2, and Create Invent And Express Through Music 3.3) </a:t>
            </a:r>
          </a:p>
          <a:p>
            <a:pPr marL="171450" lvl="0" indent="-171450">
              <a:spcBef>
                <a:spcPts val="0"/>
              </a:spcBef>
              <a:spcAft>
                <a:spcPts val="0"/>
              </a:spcAft>
              <a:buFont typeface="Arial" panose="020B0604020202020204" pitchFamily="34" charset="0"/>
              <a:buChar char="•"/>
            </a:pPr>
            <a:r>
              <a:rPr lang="en-US" dirty="0"/>
              <a:t>Handout 4: VPA At-A-Glance </a:t>
            </a:r>
          </a:p>
          <a:p>
            <a:pPr>
              <a:spcBef>
                <a:spcPts val="0"/>
              </a:spcBef>
              <a:spcAft>
                <a:spcPts val="0"/>
              </a:spcAft>
            </a:pPr>
            <a:endParaRPr lang="en-US" b="1" cap="all" dirty="0"/>
          </a:p>
          <a:p>
            <a:pPr>
              <a:spcBef>
                <a:spcPts val="0"/>
              </a:spcBef>
              <a:spcAft>
                <a:spcPts val="0"/>
              </a:spcAft>
            </a:pPr>
            <a:r>
              <a:rPr lang="en-US" b="1" cap="all" dirty="0"/>
              <a:t>Time:</a:t>
            </a:r>
            <a:r>
              <a:rPr lang="en-US" dirty="0"/>
              <a:t> 30 minutes</a:t>
            </a:r>
          </a:p>
          <a:p>
            <a:pPr>
              <a:spcBef>
                <a:spcPts val="0"/>
              </a:spcBef>
              <a:spcAft>
                <a:spcPts val="0"/>
              </a:spcAft>
            </a:pPr>
            <a:endParaRPr lang="en-US" b="1" cap="all" dirty="0"/>
          </a:p>
          <a:p>
            <a:pPr>
              <a:spcBef>
                <a:spcPts val="0"/>
              </a:spcBef>
              <a:spcAft>
                <a:spcPts val="0"/>
              </a:spcAft>
            </a:pPr>
            <a:r>
              <a:rPr lang="en-US" b="1" cap="all" dirty="0"/>
              <a:t>Process:   </a:t>
            </a:r>
            <a:endParaRPr lang="en-US" dirty="0"/>
          </a:p>
          <a:p>
            <a:pPr marL="228600" lvl="0" indent="-228600">
              <a:spcBef>
                <a:spcPts val="0"/>
              </a:spcBef>
              <a:spcAft>
                <a:spcPts val="0"/>
              </a:spcAft>
              <a:buFont typeface="+mj-lt"/>
              <a:buAutoNum type="arabicPeriod"/>
            </a:pPr>
            <a:r>
              <a:rPr lang="en-US" dirty="0"/>
              <a:t>Show participants one video clip at a time, pausing after each one to engage participants in process of understanding how the clip supports learning in one or more of the Music </a:t>
            </a:r>
            <a:r>
              <a:rPr lang="en-US" dirty="0" err="1"/>
              <a:t>substrand</a:t>
            </a:r>
            <a:r>
              <a:rPr lang="en-US" dirty="0"/>
              <a:t>/foundations.  </a:t>
            </a:r>
          </a:p>
          <a:p>
            <a:pPr marL="228600" lvl="0" indent="-228600">
              <a:spcBef>
                <a:spcPts val="0"/>
              </a:spcBef>
              <a:spcAft>
                <a:spcPts val="0"/>
              </a:spcAft>
              <a:buFont typeface="+mj-lt"/>
              <a:buAutoNum type="arabicPeriod"/>
            </a:pPr>
            <a:r>
              <a:rPr lang="en-US" dirty="0"/>
              <a:t>Presenter says, “Take out Handout 4: VPA At-a-Glance as we’ll be using this as we view video clips from preschool classrooms. I’ll show one video at a time, giving you a minute or so after viewing to think about which </a:t>
            </a:r>
            <a:r>
              <a:rPr lang="en-US" dirty="0" err="1"/>
              <a:t>substrands</a:t>
            </a:r>
            <a:r>
              <a:rPr lang="en-US" dirty="0"/>
              <a:t> and foundations are supported by the classroom example.”  </a:t>
            </a:r>
          </a:p>
          <a:p>
            <a:pPr marL="228600" lvl="0" indent="-228600">
              <a:spcBef>
                <a:spcPts val="0"/>
              </a:spcBef>
              <a:spcAft>
                <a:spcPts val="0"/>
              </a:spcAft>
              <a:buFont typeface="+mj-lt"/>
              <a:buAutoNum type="arabicPeriod"/>
            </a:pPr>
            <a:r>
              <a:rPr lang="en-US" dirty="0"/>
              <a:t>Show 1</a:t>
            </a:r>
            <a:r>
              <a:rPr lang="en-US" baseline="30000" dirty="0"/>
              <a:t>st</a:t>
            </a:r>
            <a:r>
              <a:rPr lang="en-US" dirty="0"/>
              <a:t> video clip. </a:t>
            </a:r>
          </a:p>
          <a:p>
            <a:pPr marL="228600" lvl="0" indent="-228600">
              <a:spcBef>
                <a:spcPts val="0"/>
              </a:spcBef>
              <a:spcAft>
                <a:spcPts val="0"/>
              </a:spcAft>
              <a:buFont typeface="+mj-lt"/>
              <a:buAutoNum type="arabicPeriod"/>
            </a:pPr>
            <a:r>
              <a:rPr lang="en-US" dirty="0"/>
              <a:t>Give participants 1 or 2 minutes to review </a:t>
            </a:r>
            <a:r>
              <a:rPr lang="en-US" dirty="0" err="1"/>
              <a:t>substrand</a:t>
            </a:r>
            <a:r>
              <a:rPr lang="en-US" dirty="0"/>
              <a:t>/foundations.</a:t>
            </a:r>
          </a:p>
          <a:p>
            <a:pPr marL="228600" lvl="0" indent="-228600">
              <a:spcBef>
                <a:spcPts val="0"/>
              </a:spcBef>
              <a:spcAft>
                <a:spcPts val="0"/>
              </a:spcAft>
              <a:buFont typeface="+mj-lt"/>
              <a:buAutoNum type="arabicPeriod"/>
            </a:pPr>
            <a:r>
              <a:rPr lang="en-US" dirty="0"/>
              <a:t>Presenter says, “If you thought this example supports the </a:t>
            </a:r>
            <a:r>
              <a:rPr lang="en-US" dirty="0" err="1"/>
              <a:t>substrand</a:t>
            </a:r>
            <a:r>
              <a:rPr lang="en-US" dirty="0"/>
              <a:t> </a:t>
            </a:r>
            <a:r>
              <a:rPr lang="en-US" i="1" dirty="0"/>
              <a:t>Notice, Respond, and Engage</a:t>
            </a:r>
            <a:r>
              <a:rPr lang="en-US" dirty="0"/>
              <a:t>, stand up.”  Presenter facilitates a 1-2 min discussion by asking a few of the participants to share how they thought the activity supports this </a:t>
            </a:r>
            <a:r>
              <a:rPr lang="en-US" dirty="0" err="1"/>
              <a:t>substrand</a:t>
            </a:r>
            <a:r>
              <a:rPr lang="en-US" dirty="0"/>
              <a:t> and any specific foundations. Participants sit down.</a:t>
            </a:r>
          </a:p>
          <a:p>
            <a:pPr marL="228600" lvl="0" indent="-228600">
              <a:spcBef>
                <a:spcPts val="0"/>
              </a:spcBef>
              <a:spcAft>
                <a:spcPts val="0"/>
              </a:spcAft>
              <a:buFont typeface="+mj-lt"/>
              <a:buAutoNum type="arabicPeriod"/>
            </a:pPr>
            <a:r>
              <a:rPr lang="en-US" dirty="0"/>
              <a:t>Presenter says, “If you thought this example supports the </a:t>
            </a:r>
            <a:r>
              <a:rPr lang="en-US" dirty="0" err="1"/>
              <a:t>substrand</a:t>
            </a:r>
            <a:r>
              <a:rPr lang="en-US" dirty="0"/>
              <a:t> </a:t>
            </a:r>
            <a:r>
              <a:rPr lang="en-US" i="1" dirty="0"/>
              <a:t>Develops Skills</a:t>
            </a:r>
            <a:r>
              <a:rPr lang="en-US" dirty="0"/>
              <a:t>, stand up.” Presenter facilitates a 1-2 minute discussion by asking a few of the participants to share how they thought the activity supports this </a:t>
            </a:r>
            <a:r>
              <a:rPr lang="en-US" dirty="0" err="1"/>
              <a:t>substrand</a:t>
            </a:r>
            <a:r>
              <a:rPr lang="en-US" dirty="0"/>
              <a:t> and any specific foundations. Participants sit down.</a:t>
            </a:r>
          </a:p>
          <a:p>
            <a:pPr marL="228600" lvl="0" indent="-228600">
              <a:spcBef>
                <a:spcPts val="0"/>
              </a:spcBef>
              <a:spcAft>
                <a:spcPts val="0"/>
              </a:spcAft>
              <a:buFont typeface="+mj-lt"/>
              <a:buAutoNum type="arabicPeriod"/>
            </a:pPr>
            <a:r>
              <a:rPr lang="en-US" dirty="0"/>
              <a:t>Presenter says, “If you thought this example supports the </a:t>
            </a:r>
            <a:r>
              <a:rPr lang="en-US" dirty="0" err="1"/>
              <a:t>substrand</a:t>
            </a:r>
            <a:r>
              <a:rPr lang="en-US" dirty="0"/>
              <a:t> </a:t>
            </a:r>
            <a:r>
              <a:rPr lang="en-US" i="1" dirty="0"/>
              <a:t>Create, Invent, and Express</a:t>
            </a:r>
            <a:r>
              <a:rPr lang="en-US" dirty="0"/>
              <a:t>, stand up.” Presenter facilitates a 1-2 minute discussion by asking a few of the participants to share how they thought the activity supports this </a:t>
            </a:r>
            <a:r>
              <a:rPr lang="en-US" dirty="0" err="1"/>
              <a:t>substrand</a:t>
            </a:r>
            <a:r>
              <a:rPr lang="en-US" dirty="0"/>
              <a:t> and any specific foundations. Participants sit down.</a:t>
            </a:r>
          </a:p>
          <a:p>
            <a:pPr marL="228600" lvl="0" indent="-228600">
              <a:spcBef>
                <a:spcPts val="0"/>
              </a:spcBef>
              <a:spcAft>
                <a:spcPts val="0"/>
              </a:spcAft>
              <a:buFont typeface="+mj-lt"/>
              <a:buAutoNum type="arabicPeriod"/>
            </a:pPr>
            <a:r>
              <a:rPr lang="en-US" dirty="0"/>
              <a:t>Presenter can replay video clip after discussion if desired.</a:t>
            </a:r>
          </a:p>
          <a:p>
            <a:pPr>
              <a:spcBef>
                <a:spcPts val="0"/>
              </a:spcBef>
              <a:spcAft>
                <a:spcPts val="0"/>
              </a:spcAft>
            </a:pPr>
            <a:endParaRPr lang="en-US" dirty="0"/>
          </a:p>
          <a:p>
            <a:pPr>
              <a:spcBef>
                <a:spcPts val="0"/>
              </a:spcBef>
              <a:spcAft>
                <a:spcPts val="0"/>
              </a:spcAft>
            </a:pPr>
            <a:r>
              <a:rPr lang="en-US" dirty="0"/>
              <a:t>REPEAT THE ABOVE PROCESS FOR REMAINING 2 VIDEO CLIPS</a:t>
            </a:r>
          </a:p>
          <a:p>
            <a:pPr>
              <a:spcBef>
                <a:spcPts val="0"/>
              </a:spcBef>
              <a:spcAft>
                <a:spcPts val="0"/>
              </a:spcAft>
            </a:pPr>
            <a:r>
              <a:rPr lang="en-US" dirty="0"/>
              <a:t> </a:t>
            </a:r>
          </a:p>
          <a:p>
            <a:pPr>
              <a:spcBef>
                <a:spcPts val="0"/>
              </a:spcBef>
              <a:spcAft>
                <a:spcPts val="0"/>
              </a:spcAft>
            </a:pPr>
            <a:r>
              <a:rPr lang="en-US" b="1" dirty="0"/>
              <a:t>OPTIONAL: </a:t>
            </a:r>
            <a:br>
              <a:rPr lang="en-US" b="1" dirty="0"/>
            </a:br>
            <a:r>
              <a:rPr lang="en-US" dirty="0"/>
              <a:t>Instead of standing up to show which </a:t>
            </a:r>
            <a:r>
              <a:rPr lang="en-US" dirty="0" err="1"/>
              <a:t>substrand</a:t>
            </a:r>
            <a:r>
              <a:rPr lang="en-US" dirty="0"/>
              <a:t>/foundations they chose, participants can make a music sound with available table instruments or their body such as clap hands/feet, pretend tooting of horn.</a:t>
            </a:r>
          </a:p>
        </p:txBody>
      </p:sp>
      <p:sp>
        <p:nvSpPr>
          <p:cNvPr id="4" name="Slide Number Placeholder 3"/>
          <p:cNvSpPr>
            <a:spLocks noGrp="1"/>
          </p:cNvSpPr>
          <p:nvPr>
            <p:ph type="sldNum" sz="quarter" idx="10"/>
          </p:nvPr>
        </p:nvSpPr>
        <p:spPr/>
        <p:txBody>
          <a:bodyPr/>
          <a:lstStyle/>
          <a:p>
            <a:pPr>
              <a:defRPr/>
            </a:pPr>
            <a:fld id="{84114098-3B3C-4B07-987C-1B4F2F6B5B2E}" type="slidenum">
              <a:rPr lang="en-US" smtClean="0"/>
              <a:pPr>
                <a:defRPr/>
              </a:pPr>
              <a:t>23</a:t>
            </a:fld>
            <a:endParaRPr lang="en-US" dirty="0"/>
          </a:p>
        </p:txBody>
      </p:sp>
    </p:spTree>
    <p:extLst>
      <p:ext uri="{BB962C8B-B14F-4D97-AF65-F5344CB8AC3E}">
        <p14:creationId xmlns:p14="http://schemas.microsoft.com/office/powerpoint/2010/main" val="3915317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0" indent="0" algn="l" defTabSz="457200" rtl="0" eaLnBrk="0" fontAlgn="base" latinLnBrk="0" hangingPunct="0">
              <a:spcBef>
                <a:spcPts val="0"/>
              </a:spcBef>
              <a:spcAft>
                <a:spcPts val="0"/>
              </a:spcAft>
              <a:buClrTx/>
              <a:buSzTx/>
              <a:buFontTx/>
              <a:buNone/>
              <a:tabLst/>
              <a:defRPr/>
            </a:pPr>
            <a:r>
              <a:rPr lang="en-US" b="1" dirty="0">
                <a:effectLst/>
                <a:ea typeface="Times New Roman" panose="02020603050405020304" pitchFamily="18" charset="0"/>
              </a:rPr>
              <a:t>Prior to training</a:t>
            </a:r>
            <a:r>
              <a:rPr lang="en-US" b="1" baseline="0" dirty="0">
                <a:effectLst/>
                <a:ea typeface="Times New Roman" panose="02020603050405020304" pitchFamily="18" charset="0"/>
              </a:rPr>
              <a:t> insert preschool learning foundations video clip:</a:t>
            </a:r>
          </a:p>
          <a:p>
            <a:pPr marL="0" marR="0" lvl="0" indent="0" algn="l" defTabSz="457200" rtl="0" eaLnBrk="0" fontAlgn="base" latinLnBrk="0" hangingPunct="0">
              <a:spcBef>
                <a:spcPts val="0"/>
              </a:spcBef>
              <a:spcAft>
                <a:spcPts val="0"/>
              </a:spcAft>
              <a:buClrTx/>
              <a:buSzTx/>
              <a:buFontTx/>
              <a:buNone/>
              <a:tabLst/>
              <a:defRPr/>
            </a:pPr>
            <a:r>
              <a:rPr lang="en-US" sz="1200" kern="1200" dirty="0">
                <a:solidFill>
                  <a:schemeClr val="tx1"/>
                </a:solidFill>
                <a:latin typeface="Arial" pitchFamily="34" charset="0"/>
                <a:ea typeface="ＭＳ Ｐゴシック" pitchFamily="34" charset="-128"/>
                <a:cs typeface="Arial" pitchFamily="34" charset="0"/>
              </a:rPr>
              <a:t>Notice Respond And Engage1.4</a:t>
            </a:r>
          </a:p>
          <a:p>
            <a:pPr marL="0" marR="0" lvl="0" indent="0" algn="l" defTabSz="457200" rtl="0" eaLnBrk="0" fontAlgn="base" latinLnBrk="0" hangingPunct="0">
              <a:spcBef>
                <a:spcPts val="0"/>
              </a:spcBef>
              <a:spcAft>
                <a:spcPts val="0"/>
              </a:spcAft>
              <a:buClrTx/>
              <a:buSzTx/>
              <a:buFontTx/>
              <a:buNone/>
              <a:tabLst/>
              <a:defRPr/>
            </a:pPr>
            <a:endParaRPr kumimoji="0" lang="en-US" b="1" i="0" u="none" strike="noStrike" kern="1200" cap="none" spc="0" normalizeH="0" baseline="0" noProof="0" dirty="0">
              <a:ln>
                <a:noFill/>
              </a:ln>
              <a:solidFill>
                <a:prstClr val="black"/>
              </a:solidFill>
              <a:effectLst/>
              <a:uLnTx/>
              <a:uFillTx/>
              <a:ea typeface="Times New Roman" panose="02020603050405020304" pitchFamily="18" charset="0"/>
            </a:endParaRPr>
          </a:p>
          <a:p>
            <a:pPr marL="0" marR="0">
              <a:spcBef>
                <a:spcPts val="0"/>
              </a:spcBef>
              <a:spcAft>
                <a:spcPts val="0"/>
              </a:spcAft>
            </a:pPr>
            <a:r>
              <a:rPr lang="en-US" b="1" dirty="0">
                <a:ea typeface="Times New Roman" panose="02020603050405020304" pitchFamily="18" charset="0"/>
              </a:rPr>
              <a:t>Activity 3: Music in Action</a:t>
            </a:r>
          </a:p>
          <a:p>
            <a:pPr marL="0" marR="0">
              <a:spcBef>
                <a:spcPts val="0"/>
              </a:spcBef>
              <a:spcAft>
                <a:spcPts val="0"/>
              </a:spcAft>
            </a:pPr>
            <a:endParaRPr lang="en-US" b="1" dirty="0">
              <a:ea typeface="Times New Roman" panose="02020603050405020304" pitchFamily="18" charset="0"/>
            </a:endParaRPr>
          </a:p>
          <a:p>
            <a:pPr>
              <a:spcBef>
                <a:spcPts val="0"/>
              </a:spcBef>
              <a:spcAft>
                <a:spcPts val="0"/>
              </a:spcAft>
            </a:pPr>
            <a:r>
              <a:rPr lang="en-US" b="1" cap="all" dirty="0"/>
              <a:t>intent: </a:t>
            </a:r>
            <a:endParaRPr lang="en-US" dirty="0"/>
          </a:p>
          <a:p>
            <a:pPr>
              <a:spcBef>
                <a:spcPts val="0"/>
              </a:spcBef>
              <a:spcAft>
                <a:spcPts val="0"/>
              </a:spcAft>
            </a:pPr>
            <a:r>
              <a:rPr lang="en-US" dirty="0"/>
              <a:t>Using video classroom examples, engage participants in a process of analyzing how the activities support learning in the Music domain and other learning domains. </a:t>
            </a:r>
          </a:p>
          <a:p>
            <a:pPr>
              <a:spcBef>
                <a:spcPts val="0"/>
              </a:spcBef>
              <a:spcAft>
                <a:spcPts val="0"/>
              </a:spcAft>
            </a:pPr>
            <a:r>
              <a:rPr lang="en-US" b="1" dirty="0"/>
              <a:t> </a:t>
            </a:r>
            <a:endParaRPr lang="en-US" dirty="0"/>
          </a:p>
          <a:p>
            <a:pPr>
              <a:spcBef>
                <a:spcPts val="0"/>
              </a:spcBef>
              <a:spcAft>
                <a:spcPts val="0"/>
              </a:spcAft>
            </a:pPr>
            <a:r>
              <a:rPr lang="en-US" b="1" dirty="0"/>
              <a:t>OUTCOMES: </a:t>
            </a:r>
            <a:endParaRPr lang="en-US" dirty="0"/>
          </a:p>
          <a:p>
            <a:pPr>
              <a:spcBef>
                <a:spcPts val="0"/>
              </a:spcBef>
              <a:spcAft>
                <a:spcPts val="0"/>
              </a:spcAft>
            </a:pPr>
            <a:r>
              <a:rPr lang="en-US" dirty="0"/>
              <a:t>Participants demonstrate understanding of how classroom activities support the three music </a:t>
            </a:r>
            <a:r>
              <a:rPr lang="en-US" dirty="0" err="1"/>
              <a:t>substrands</a:t>
            </a:r>
            <a:r>
              <a:rPr lang="en-US" dirty="0"/>
              <a:t> and learning foundations.  </a:t>
            </a:r>
          </a:p>
          <a:p>
            <a:pPr>
              <a:spcBef>
                <a:spcPts val="0"/>
              </a:spcBef>
              <a:spcAft>
                <a:spcPts val="0"/>
              </a:spcAft>
            </a:pPr>
            <a:r>
              <a:rPr lang="en-US" b="1" cap="all" dirty="0"/>
              <a:t> </a:t>
            </a:r>
            <a:endParaRPr lang="en-US" dirty="0"/>
          </a:p>
          <a:p>
            <a:pPr>
              <a:spcBef>
                <a:spcPts val="0"/>
              </a:spcBef>
              <a:spcAft>
                <a:spcPts val="0"/>
              </a:spcAft>
            </a:pPr>
            <a:r>
              <a:rPr lang="en-US" b="1" cap="all" dirty="0"/>
              <a:t>Materials Required: </a:t>
            </a:r>
            <a:endParaRPr lang="en-US" dirty="0"/>
          </a:p>
          <a:p>
            <a:pPr marL="171450" lvl="0" indent="-171450">
              <a:buFont typeface="Arial"/>
              <a:buChar char="•"/>
            </a:pPr>
            <a:r>
              <a:rPr lang="en-US" sz="1200" kern="1200" dirty="0">
                <a:solidFill>
                  <a:schemeClr val="tx1"/>
                </a:solidFill>
                <a:effectLst/>
                <a:latin typeface="Arial" pitchFamily="34" charset="0"/>
                <a:ea typeface="ＭＳ Ｐゴシック" pitchFamily="34" charset="-128"/>
                <a:cs typeface="Arial" pitchFamily="34" charset="0"/>
              </a:rPr>
              <a:t>Foundation video examples (Notice Respond And Engage1.4, Develop Skills In Music 2.2, and Create Invent And Express Through Music 3.3) </a:t>
            </a:r>
          </a:p>
          <a:p>
            <a:pPr marL="171450" lvl="0" indent="-171450">
              <a:spcBef>
                <a:spcPts val="0"/>
              </a:spcBef>
              <a:spcAft>
                <a:spcPts val="0"/>
              </a:spcAft>
              <a:buFont typeface="Arial" panose="020B0604020202020204" pitchFamily="34" charset="0"/>
              <a:buChar char="•"/>
            </a:pPr>
            <a:r>
              <a:rPr lang="en-US" dirty="0"/>
              <a:t>Handout 4: VPA At-A-Glance </a:t>
            </a:r>
          </a:p>
          <a:p>
            <a:pPr>
              <a:spcBef>
                <a:spcPts val="0"/>
              </a:spcBef>
              <a:spcAft>
                <a:spcPts val="0"/>
              </a:spcAft>
            </a:pPr>
            <a:endParaRPr lang="en-US" b="1" cap="all" dirty="0"/>
          </a:p>
          <a:p>
            <a:pPr>
              <a:spcBef>
                <a:spcPts val="0"/>
              </a:spcBef>
              <a:spcAft>
                <a:spcPts val="0"/>
              </a:spcAft>
            </a:pPr>
            <a:r>
              <a:rPr lang="en-US" b="1" cap="all" dirty="0"/>
              <a:t>Time:</a:t>
            </a:r>
            <a:r>
              <a:rPr lang="en-US" dirty="0"/>
              <a:t> 30 minutes</a:t>
            </a:r>
          </a:p>
          <a:p>
            <a:pPr>
              <a:spcBef>
                <a:spcPts val="0"/>
              </a:spcBef>
              <a:spcAft>
                <a:spcPts val="0"/>
              </a:spcAft>
            </a:pPr>
            <a:endParaRPr lang="en-US" b="1" cap="all" dirty="0"/>
          </a:p>
          <a:p>
            <a:pPr>
              <a:spcBef>
                <a:spcPts val="0"/>
              </a:spcBef>
              <a:spcAft>
                <a:spcPts val="0"/>
              </a:spcAft>
            </a:pPr>
            <a:r>
              <a:rPr lang="en-US" b="1" cap="all" dirty="0"/>
              <a:t>Process:   </a:t>
            </a:r>
            <a:endParaRPr lang="en-US" dirty="0"/>
          </a:p>
          <a:p>
            <a:pPr marL="228600" lvl="0" indent="-228600">
              <a:spcBef>
                <a:spcPts val="0"/>
              </a:spcBef>
              <a:spcAft>
                <a:spcPts val="0"/>
              </a:spcAft>
              <a:buFont typeface="+mj-lt"/>
              <a:buAutoNum type="arabicPeriod"/>
            </a:pPr>
            <a:r>
              <a:rPr lang="en-US" dirty="0"/>
              <a:t>Show participants one video clip at a time, pausing after each one to engage participants in process of understanding how the clip supports learning in one or more of the Music </a:t>
            </a:r>
            <a:r>
              <a:rPr lang="en-US" dirty="0" err="1"/>
              <a:t>substrand</a:t>
            </a:r>
            <a:r>
              <a:rPr lang="en-US" dirty="0"/>
              <a:t>/foundations.  </a:t>
            </a:r>
          </a:p>
          <a:p>
            <a:pPr marL="228600" lvl="0" indent="-228600">
              <a:spcBef>
                <a:spcPts val="0"/>
              </a:spcBef>
              <a:spcAft>
                <a:spcPts val="0"/>
              </a:spcAft>
              <a:buFont typeface="+mj-lt"/>
              <a:buAutoNum type="arabicPeriod"/>
            </a:pPr>
            <a:r>
              <a:rPr lang="en-US" dirty="0"/>
              <a:t>Presenter says, “Take out Handout</a:t>
            </a:r>
            <a:r>
              <a:rPr lang="en-US" baseline="0" dirty="0"/>
              <a:t> 4: VPA </a:t>
            </a:r>
            <a:r>
              <a:rPr lang="en-US" dirty="0"/>
              <a:t>At-a-Glance as we’ll be using this as we view video clips from preschool classrooms. I’ll show one video at a time, giving you a minute or so after viewing to think about which </a:t>
            </a:r>
            <a:r>
              <a:rPr lang="en-US" dirty="0" err="1"/>
              <a:t>substrands</a:t>
            </a:r>
            <a:r>
              <a:rPr lang="en-US" dirty="0"/>
              <a:t> and foundations are supported by the classroom example.”  </a:t>
            </a:r>
          </a:p>
          <a:p>
            <a:pPr marL="228600" lvl="0" indent="-228600">
              <a:spcBef>
                <a:spcPts val="0"/>
              </a:spcBef>
              <a:spcAft>
                <a:spcPts val="0"/>
              </a:spcAft>
              <a:buFont typeface="+mj-lt"/>
              <a:buAutoNum type="arabicPeriod"/>
            </a:pPr>
            <a:r>
              <a:rPr lang="en-US" dirty="0"/>
              <a:t>Show 1</a:t>
            </a:r>
            <a:r>
              <a:rPr lang="en-US" baseline="30000" dirty="0"/>
              <a:t>st</a:t>
            </a:r>
            <a:r>
              <a:rPr lang="en-US" dirty="0"/>
              <a:t> video clip. </a:t>
            </a:r>
          </a:p>
          <a:p>
            <a:pPr marL="228600" lvl="0" indent="-228600">
              <a:spcBef>
                <a:spcPts val="0"/>
              </a:spcBef>
              <a:spcAft>
                <a:spcPts val="0"/>
              </a:spcAft>
              <a:buFont typeface="+mj-lt"/>
              <a:buAutoNum type="arabicPeriod"/>
            </a:pPr>
            <a:r>
              <a:rPr lang="en-US" dirty="0"/>
              <a:t>Give participants 1 or 2 minutes to review </a:t>
            </a:r>
            <a:r>
              <a:rPr lang="en-US" dirty="0" err="1"/>
              <a:t>substrand</a:t>
            </a:r>
            <a:r>
              <a:rPr lang="en-US" dirty="0"/>
              <a:t>/foundations.</a:t>
            </a:r>
          </a:p>
          <a:p>
            <a:pPr marL="228600" lvl="0" indent="-228600">
              <a:spcBef>
                <a:spcPts val="0"/>
              </a:spcBef>
              <a:spcAft>
                <a:spcPts val="0"/>
              </a:spcAft>
              <a:buFont typeface="+mj-lt"/>
              <a:buAutoNum type="arabicPeriod"/>
            </a:pPr>
            <a:r>
              <a:rPr lang="en-US" dirty="0"/>
              <a:t>Presenter says, “If you thought this example supports the </a:t>
            </a:r>
            <a:r>
              <a:rPr lang="en-US" dirty="0" err="1"/>
              <a:t>substrand</a:t>
            </a:r>
            <a:r>
              <a:rPr lang="en-US" dirty="0"/>
              <a:t> </a:t>
            </a:r>
            <a:r>
              <a:rPr lang="en-US" i="1" dirty="0"/>
              <a:t>Notice, Respond, and Engage</a:t>
            </a:r>
            <a:r>
              <a:rPr lang="en-US" dirty="0"/>
              <a:t>, stand up.”  Presenter facilitates a 1-2 min discussion by asking a few of the participants to share how they thought the activity supports this </a:t>
            </a:r>
            <a:r>
              <a:rPr lang="en-US" dirty="0" err="1"/>
              <a:t>substrand</a:t>
            </a:r>
            <a:r>
              <a:rPr lang="en-US" dirty="0"/>
              <a:t> and any specific foundations. Participants sit down.</a:t>
            </a:r>
          </a:p>
          <a:p>
            <a:pPr marL="228600" lvl="0" indent="-228600">
              <a:spcBef>
                <a:spcPts val="0"/>
              </a:spcBef>
              <a:spcAft>
                <a:spcPts val="0"/>
              </a:spcAft>
              <a:buFont typeface="+mj-lt"/>
              <a:buAutoNum type="arabicPeriod"/>
            </a:pPr>
            <a:r>
              <a:rPr lang="en-US" dirty="0"/>
              <a:t>Presenter says, “If you thought this example supports the </a:t>
            </a:r>
            <a:r>
              <a:rPr lang="en-US" dirty="0" err="1"/>
              <a:t>substrand</a:t>
            </a:r>
            <a:r>
              <a:rPr lang="en-US" dirty="0"/>
              <a:t> </a:t>
            </a:r>
            <a:r>
              <a:rPr lang="en-US" i="1" dirty="0"/>
              <a:t>Develops Skills</a:t>
            </a:r>
            <a:r>
              <a:rPr lang="en-US" dirty="0"/>
              <a:t>, stand up.” Presenter facilitates a 1-2 minute discussion by asking a few of the participants to share how they thought the activity supports this </a:t>
            </a:r>
            <a:r>
              <a:rPr lang="en-US" dirty="0" err="1"/>
              <a:t>substrand</a:t>
            </a:r>
            <a:r>
              <a:rPr lang="en-US" dirty="0"/>
              <a:t> and any specific foundations. Participants sit down.</a:t>
            </a:r>
          </a:p>
          <a:p>
            <a:pPr marL="228600" lvl="0" indent="-228600">
              <a:spcBef>
                <a:spcPts val="0"/>
              </a:spcBef>
              <a:spcAft>
                <a:spcPts val="0"/>
              </a:spcAft>
              <a:buFont typeface="+mj-lt"/>
              <a:buAutoNum type="arabicPeriod"/>
            </a:pPr>
            <a:r>
              <a:rPr lang="en-US" dirty="0"/>
              <a:t>Presenter says, “If you thought this example supports the </a:t>
            </a:r>
            <a:r>
              <a:rPr lang="en-US" dirty="0" err="1"/>
              <a:t>substrand</a:t>
            </a:r>
            <a:r>
              <a:rPr lang="en-US" dirty="0"/>
              <a:t> </a:t>
            </a:r>
            <a:r>
              <a:rPr lang="en-US" i="1" dirty="0"/>
              <a:t>Create, Invent, and Express</a:t>
            </a:r>
            <a:r>
              <a:rPr lang="en-US" dirty="0"/>
              <a:t>, stand up.” Presenter facilitates a 1-2 minute discussion by asking a few of the participants to share how they thought the activity supports this </a:t>
            </a:r>
            <a:r>
              <a:rPr lang="en-US" dirty="0" err="1"/>
              <a:t>substrand</a:t>
            </a:r>
            <a:r>
              <a:rPr lang="en-US" dirty="0"/>
              <a:t> and any specific foundations. Participants sit down.</a:t>
            </a:r>
          </a:p>
          <a:p>
            <a:pPr marL="228600" lvl="0" indent="-228600">
              <a:spcBef>
                <a:spcPts val="0"/>
              </a:spcBef>
              <a:spcAft>
                <a:spcPts val="0"/>
              </a:spcAft>
              <a:buFont typeface="+mj-lt"/>
              <a:buAutoNum type="arabicPeriod"/>
            </a:pPr>
            <a:r>
              <a:rPr lang="en-US" dirty="0"/>
              <a:t>Presenter can replay video clip after discussion if desired.</a:t>
            </a:r>
          </a:p>
          <a:p>
            <a:pPr>
              <a:spcBef>
                <a:spcPts val="0"/>
              </a:spcBef>
              <a:spcAft>
                <a:spcPts val="0"/>
              </a:spcAft>
            </a:pPr>
            <a:endParaRPr lang="en-US" dirty="0"/>
          </a:p>
          <a:p>
            <a:pPr>
              <a:spcBef>
                <a:spcPts val="0"/>
              </a:spcBef>
              <a:spcAft>
                <a:spcPts val="0"/>
              </a:spcAft>
            </a:pPr>
            <a:r>
              <a:rPr lang="en-US" dirty="0"/>
              <a:t>REPEAT THE ABOVE PROCESS FOR REMAINING 2 VIDEO CLIPS</a:t>
            </a:r>
          </a:p>
          <a:p>
            <a:pPr>
              <a:spcBef>
                <a:spcPts val="0"/>
              </a:spcBef>
              <a:spcAft>
                <a:spcPts val="0"/>
              </a:spcAft>
            </a:pPr>
            <a:r>
              <a:rPr lang="en-US" dirty="0"/>
              <a:t> </a:t>
            </a:r>
          </a:p>
          <a:p>
            <a:pPr>
              <a:spcBef>
                <a:spcPts val="0"/>
              </a:spcBef>
              <a:spcAft>
                <a:spcPts val="0"/>
              </a:spcAft>
            </a:pPr>
            <a:r>
              <a:rPr lang="en-US" b="1" dirty="0"/>
              <a:t>OPTIONAL: </a:t>
            </a:r>
            <a:br>
              <a:rPr lang="en-US" b="1" dirty="0"/>
            </a:br>
            <a:r>
              <a:rPr lang="en-US" dirty="0"/>
              <a:t>Instead of standing up to show which </a:t>
            </a:r>
            <a:r>
              <a:rPr lang="en-US" dirty="0" err="1"/>
              <a:t>substrand</a:t>
            </a:r>
            <a:r>
              <a:rPr lang="en-US" dirty="0"/>
              <a:t>/foundations they chose, participants can make a music sound with available table instruments or their body such as clap hands/feet, pretend tooting of horn.</a:t>
            </a:r>
          </a:p>
        </p:txBody>
      </p:sp>
      <p:sp>
        <p:nvSpPr>
          <p:cNvPr id="4" name="Slide Number Placeholder 3"/>
          <p:cNvSpPr>
            <a:spLocks noGrp="1"/>
          </p:cNvSpPr>
          <p:nvPr>
            <p:ph type="sldNum" sz="quarter" idx="10"/>
          </p:nvPr>
        </p:nvSpPr>
        <p:spPr/>
        <p:txBody>
          <a:bodyPr/>
          <a:lstStyle/>
          <a:p>
            <a:pPr>
              <a:defRPr/>
            </a:pPr>
            <a:fld id="{84114098-3B3C-4B07-987C-1B4F2F6B5B2E}" type="slidenum">
              <a:rPr lang="en-US" smtClean="0"/>
              <a:pPr>
                <a:defRPr/>
              </a:pPr>
              <a:t>24</a:t>
            </a:fld>
            <a:endParaRPr lang="en-US"/>
          </a:p>
        </p:txBody>
      </p:sp>
    </p:spTree>
    <p:extLst>
      <p:ext uri="{BB962C8B-B14F-4D97-AF65-F5344CB8AC3E}">
        <p14:creationId xmlns:p14="http://schemas.microsoft.com/office/powerpoint/2010/main" val="2468644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ln/>
        </p:spPr>
      </p:sp>
      <p:sp>
        <p:nvSpPr>
          <p:cNvPr id="54274"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ormAutofit/>
          </a:bodyPr>
          <a:lstStyle/>
          <a:p>
            <a:pPr eaLnBrk="1" hangingPunct="1">
              <a:spcBef>
                <a:spcPts val="0"/>
              </a:spcBef>
              <a:defRPr/>
            </a:pPr>
            <a:r>
              <a:rPr lang="en-US" b="1" dirty="0">
                <a:latin typeface="Arial" charset="0"/>
                <a:cs typeface="ＭＳ Ｐゴシック" charset="0"/>
              </a:rPr>
              <a:t>Presenter Remarks:</a:t>
            </a:r>
          </a:p>
          <a:p>
            <a:pPr eaLnBrk="1" hangingPunct="1">
              <a:spcBef>
                <a:spcPts val="0"/>
              </a:spcBef>
              <a:defRPr/>
            </a:pPr>
            <a:r>
              <a:rPr lang="en-US" altLang="ja-JP" dirty="0">
                <a:latin typeface="Arial" charset="0"/>
                <a:cs typeface="Arial" charset="0"/>
              </a:rPr>
              <a:t>Take a moment to read the slide. The Preschool Curriculum Framework, “…presents strategies and information to enrich learning and development opportunities for all children” (PCF, Vol. 1, p. v). </a:t>
            </a:r>
          </a:p>
          <a:p>
            <a:pPr eaLnBrk="1" hangingPunct="1">
              <a:spcBef>
                <a:spcPts val="0"/>
              </a:spcBef>
              <a:defRPr/>
            </a:pPr>
            <a:endParaRPr lang="en-US" dirty="0">
              <a:latin typeface="Arial" charset="0"/>
              <a:cs typeface="Arial" charset="0"/>
            </a:endParaRPr>
          </a:p>
          <a:p>
            <a:pPr eaLnBrk="1" hangingPunct="1">
              <a:spcBef>
                <a:spcPts val="0"/>
              </a:spcBef>
              <a:defRPr/>
            </a:pPr>
            <a:r>
              <a:rPr lang="en-US" dirty="0">
                <a:latin typeface="Arial" charset="0"/>
                <a:cs typeface="Arial" charset="0"/>
              </a:rPr>
              <a:t>This resource provides teachers with the opportunity to gain ideas and expand their creativity. </a:t>
            </a:r>
          </a:p>
          <a:p>
            <a:pPr eaLnBrk="1" hangingPunct="1">
              <a:spcBef>
                <a:spcPts val="0"/>
              </a:spcBef>
              <a:defRPr/>
            </a:pPr>
            <a:endParaRPr lang="en-US" dirty="0">
              <a:latin typeface="Arial" charset="0"/>
              <a:cs typeface="ＭＳ Ｐゴシック" charset="0"/>
            </a:endParaRPr>
          </a:p>
        </p:txBody>
      </p:sp>
      <p:sp>
        <p:nvSpPr>
          <p:cNvPr id="54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C6217A7-1B10-4F43-AD1D-E20D29BE2456}" type="slidenum">
              <a:rPr lang="en-US" sz="1200"/>
              <a:pPr eaLnBrk="1" hangingPunct="1"/>
              <a:t>25</a:t>
            </a:fld>
            <a:endParaRPr lang="en-US" sz="1200"/>
          </a:p>
        </p:txBody>
      </p:sp>
    </p:spTree>
    <p:extLst>
      <p:ext uri="{BB962C8B-B14F-4D97-AF65-F5344CB8AC3E}">
        <p14:creationId xmlns:p14="http://schemas.microsoft.com/office/powerpoint/2010/main" val="3187727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ln/>
        </p:spPr>
      </p:sp>
      <p:sp>
        <p:nvSpPr>
          <p:cNvPr id="63490" name="Rectangle 3"/>
          <p:cNvSpPr>
            <a:spLocks noGrp="1" noChangeArrowheads="1"/>
          </p:cNvSpPr>
          <p:nvPr>
            <p:ph type="body" idx="1"/>
          </p:nvPr>
        </p:nvSpPr>
        <p:spPr>
          <a:xfrm>
            <a:off x="685800" y="4424363"/>
            <a:ext cx="5486400" cy="4728368"/>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defTabSz="457200">
              <a:spcBef>
                <a:spcPts val="0"/>
              </a:spcBef>
            </a:pPr>
            <a:r>
              <a:rPr lang="en-US" altLang="en-US" b="1" dirty="0"/>
              <a:t>Presenter Remarks: </a:t>
            </a:r>
          </a:p>
          <a:p>
            <a:pPr defTabSz="457200">
              <a:spcBef>
                <a:spcPts val="0"/>
              </a:spcBef>
            </a:pPr>
            <a:r>
              <a:rPr lang="en-US" altLang="en-US" dirty="0"/>
              <a:t>The Preschool Curriculum Framework offers guidance on how teachers—through planned</a:t>
            </a:r>
            <a:r>
              <a:rPr lang="en-US" altLang="en-US" baseline="0" dirty="0"/>
              <a:t> learning environments, materials, and experiences that are developmentally appropriate, individually and culturally meaningful, and engaging to families—</a:t>
            </a:r>
            <a:r>
              <a:rPr lang="en-US" altLang="en-US" dirty="0"/>
              <a:t>can support the learning and development described in the foundations.</a:t>
            </a:r>
          </a:p>
          <a:p>
            <a:pPr defTabSz="457200">
              <a:spcBef>
                <a:spcPts val="0"/>
              </a:spcBef>
            </a:pPr>
            <a:endParaRPr lang="en-US" altLang="en-US" dirty="0"/>
          </a:p>
          <a:p>
            <a:pPr defTabSz="457200">
              <a:spcBef>
                <a:spcPts val="0"/>
              </a:spcBef>
            </a:pPr>
            <a:r>
              <a:rPr lang="en-US" altLang="en-US" dirty="0"/>
              <a:t>“Teachers address ideas and concepts that children can grasp at their developmental level and then progressively build on what children already know and understand. This approach applies to all children, including children with various abilities, disabilities, or other special needs (such as delays in language, cognition, or physical ability)” (PCF, Vol. 2,</a:t>
            </a:r>
            <a:r>
              <a:rPr lang="en-US" altLang="en-US" baseline="0" dirty="0"/>
              <a:t> p. 227).</a:t>
            </a:r>
            <a:endParaRPr lang="en-US" altLang="en-US" dirty="0"/>
          </a:p>
          <a:p>
            <a:pPr marL="0" indent="0" algn="l">
              <a:spcBef>
                <a:spcPts val="0"/>
              </a:spcBef>
              <a:buFont typeface="Arial"/>
              <a:buNone/>
              <a:defRPr/>
            </a:pPr>
            <a:endParaRPr lang="en-US" dirty="0">
              <a:ea typeface="MS PGothic" charset="0"/>
            </a:endParaRPr>
          </a:p>
        </p:txBody>
      </p:sp>
      <p:sp>
        <p:nvSpPr>
          <p:cNvPr id="2" name="Slide Number Placeholder 1"/>
          <p:cNvSpPr>
            <a:spLocks noGrp="1"/>
          </p:cNvSpPr>
          <p:nvPr>
            <p:ph type="sldNum" sz="quarter" idx="10"/>
          </p:nvPr>
        </p:nvSpPr>
        <p:spPr/>
        <p:txBody>
          <a:bodyPr/>
          <a:lstStyle/>
          <a:p>
            <a:fld id="{EF32236E-DBDE-4F84-8A8D-B4FE3BF401E9}" type="slidenum">
              <a:rPr lang="en-US" altLang="en-US" smtClean="0"/>
              <a:pPr/>
              <a:t>26</a:t>
            </a:fld>
            <a:endParaRPr lang="en-US" altLang="en-US"/>
          </a:p>
        </p:txBody>
      </p:sp>
    </p:spTree>
    <p:extLst>
      <p:ext uri="{BB962C8B-B14F-4D97-AF65-F5344CB8AC3E}">
        <p14:creationId xmlns:p14="http://schemas.microsoft.com/office/powerpoint/2010/main" val="28321524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ln/>
        </p:spPr>
      </p:sp>
      <p:sp>
        <p:nvSpPr>
          <p:cNvPr id="68610" name="Rectangle 3"/>
          <p:cNvSpPr>
            <a:spLocks noGrp="1" noChangeArrowheads="1"/>
          </p:cNvSpPr>
          <p:nvPr>
            <p:ph type="body" idx="1"/>
          </p:nvPr>
        </p:nvSpPr>
        <p:spPr>
          <a:xfrm>
            <a:off x="685800" y="4448175"/>
            <a:ext cx="5486400" cy="404268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marL="0" marR="0" lvl="2" indent="0" algn="l" defTabSz="914318" rtl="0" eaLnBrk="0" fontAlgn="base" latinLnBrk="0" hangingPunct="0">
              <a:lnSpc>
                <a:spcPct val="100000"/>
              </a:lnSpc>
              <a:spcBef>
                <a:spcPts val="0"/>
              </a:spcBef>
              <a:spcAft>
                <a:spcPct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Background Information:</a:t>
            </a:r>
            <a:endParaRPr kumimoji="0" lang="en-US"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a:p>
            <a:pPr marL="0" marR="0" lvl="2" indent="0" algn="l" defTabSz="457200" rtl="0" eaLnBrk="0" fontAlgn="base" latinLnBrk="0" hangingPunct="0">
              <a:lnSpc>
                <a:spcPct val="100000"/>
              </a:lnSpc>
              <a:spcBef>
                <a:spcPts val="0"/>
              </a:spcBef>
              <a:spcAft>
                <a:spcPct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itchFamily="34" charset="0"/>
                <a:ea typeface="MS PGothic" charset="0"/>
                <a:cs typeface="Arial" pitchFamily="34" charset="0"/>
              </a:rPr>
              <a:t>PCF, Vol. 2, p. 14</a:t>
            </a:r>
          </a:p>
          <a:p>
            <a:pPr marL="0" marR="0" lvl="0" indent="0" algn="l" defTabSz="914318" rtl="0" eaLnBrk="1" fontAlgn="base" latinLnBrk="0" hangingPunct="1">
              <a:lnSpc>
                <a:spcPct val="100000"/>
              </a:lnSpc>
              <a:spcBef>
                <a:spcPts val="0"/>
              </a:spcBef>
              <a:spcAft>
                <a:spcPct val="0"/>
              </a:spcAft>
              <a:buClrTx/>
              <a:buSzTx/>
              <a:buFontTx/>
              <a:buNone/>
              <a:tabLst/>
              <a:defRPr/>
            </a:pPr>
            <a:endParaRPr kumimoji="0" lang="en-US"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a:p>
            <a:pPr marL="0" marR="0" lvl="0" indent="0" algn="l" defTabSz="914318" rtl="0" eaLnBrk="1" fontAlgn="base" latinLnBrk="0" hangingPunct="1">
              <a:lnSpc>
                <a:spcPct val="100000"/>
              </a:lnSpc>
              <a:spcBef>
                <a:spcPts val="0"/>
              </a:spcBef>
              <a:spcAft>
                <a:spcPct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Presenter Remarks:</a:t>
            </a:r>
          </a:p>
          <a:p>
            <a:pPr marL="0" marR="0" lvl="0" indent="0" algn="l" defTabSz="914318" rtl="0" eaLnBrk="1" fontAlgn="base" latinLnBrk="0" hangingPunct="1">
              <a:lnSpc>
                <a:spcPct val="100000"/>
              </a:lnSpc>
              <a:spcBef>
                <a:spcPts val="0"/>
              </a:spcBef>
              <a:spcAft>
                <a:spcPct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The strategies within the Preschool Curriculum Framework include the idea of Universal Design for Learning (UDL). This means there are many suggestions for ways to support learning that teachers can use to provide multiple means of representation, engagement, and expression. </a:t>
            </a:r>
          </a:p>
          <a:p>
            <a:pPr marL="0" marR="0" lvl="0" indent="0" algn="l" defTabSz="914318" rtl="0" eaLnBrk="1" fontAlgn="base" latinLnBrk="0" hangingPunct="1">
              <a:lnSpc>
                <a:spcPct val="100000"/>
              </a:lnSpc>
              <a:spcBef>
                <a:spcPts val="0"/>
              </a:spcBef>
              <a:spcAft>
                <a:spcPct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a:p>
            <a:pPr marL="0" marR="0" lvl="2" indent="0" algn="l" defTabSz="457200" rtl="0" eaLnBrk="0" fontAlgn="base" latinLnBrk="0" hangingPunct="0">
              <a:lnSpc>
                <a:spcPct val="100000"/>
              </a:lnSpc>
              <a:spcBef>
                <a:spcPts val="0"/>
              </a:spcBef>
              <a:spcAft>
                <a:spcPct val="0"/>
              </a:spcAft>
              <a:buClrTx/>
              <a:buSzTx/>
              <a:buFontTx/>
              <a:buNone/>
              <a:tabLst/>
              <a:defRPr/>
            </a:pPr>
            <a:r>
              <a:rPr kumimoji="0" lang="en-US" altLang="en-US"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a:t>
            </a:r>
            <a:r>
              <a:rPr kumimoji="0" lang="en-US" altLang="en-US" b="0" i="1"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Multiple means of representation </a:t>
            </a:r>
            <a:r>
              <a:rPr kumimoji="0" lang="en-US" altLang="en-US"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refers to providing information in a variety of ways so the learning needs of all children are met. For example, it is important to speak clearly to children with auditory disabilities while also presenting information visually (such as with objects and pictures).</a:t>
            </a:r>
          </a:p>
          <a:p>
            <a:pPr marL="0" marR="0" lvl="2" indent="0" algn="l" defTabSz="457200" rtl="0" eaLnBrk="0" fontAlgn="base" latinLnBrk="0" hangingPunct="0">
              <a:lnSpc>
                <a:spcPct val="100000"/>
              </a:lnSpc>
              <a:spcBef>
                <a:spcPts val="0"/>
              </a:spcBef>
              <a:spcAft>
                <a:spcPct val="0"/>
              </a:spcAft>
              <a:buClrTx/>
              <a:buSzTx/>
              <a:buFontTx/>
              <a:buNone/>
              <a:tabLst/>
              <a:defRPr/>
            </a:pPr>
            <a:endParaRPr kumimoji="0" lang="en-US" altLang="en-US"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a:p>
            <a:pPr marL="0" marR="0" lvl="2" indent="0" algn="l" defTabSz="457200" rtl="0" eaLnBrk="0" fontAlgn="base" latinLnBrk="0" hangingPunct="0">
              <a:lnSpc>
                <a:spcPct val="100000"/>
              </a:lnSpc>
              <a:spcBef>
                <a:spcPts val="0"/>
              </a:spcBef>
              <a:spcAft>
                <a:spcPct val="0"/>
              </a:spcAft>
              <a:buClrTx/>
              <a:buSzTx/>
              <a:buFontTx/>
              <a:buNone/>
              <a:tabLst/>
              <a:defRPr/>
            </a:pPr>
            <a:r>
              <a:rPr kumimoji="0" lang="en-US" altLang="en-US"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a:t>
            </a:r>
            <a:r>
              <a:rPr kumimoji="0" lang="en-US" altLang="en-US" b="0" i="1"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Multiple means of expression </a:t>
            </a:r>
            <a:r>
              <a:rPr kumimoji="0" lang="en-US" altLang="en-US"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refers to allowing children to use alternative ways to communicate or demonstrate what they know or what they are feeling. For example, when a teacher seeks a verbal response, a child may respond in any language, including American Sign Language. A child with special needs who cannot speak may also respond by pointing, by gazing, by gesturing, by using a picture system of communication, or by using any other form of alternative or augmented communication system.</a:t>
            </a:r>
          </a:p>
          <a:p>
            <a:pPr marL="0" marR="0" lvl="2" indent="0" algn="l" defTabSz="457200" rtl="0" eaLnBrk="0" fontAlgn="base" latinLnBrk="0" hangingPunct="0">
              <a:lnSpc>
                <a:spcPct val="100000"/>
              </a:lnSpc>
              <a:spcBef>
                <a:spcPts val="0"/>
              </a:spcBef>
              <a:spcAft>
                <a:spcPct val="0"/>
              </a:spcAft>
              <a:buClrTx/>
              <a:buSzTx/>
              <a:buFontTx/>
              <a:buNone/>
              <a:tabLst/>
              <a:defRPr/>
            </a:pPr>
            <a:endParaRPr kumimoji="0" lang="en-US" altLang="en-US"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a:p>
            <a:pPr marL="0" marR="0" lvl="2" indent="0" algn="l" defTabSz="457200" rtl="0" eaLnBrk="0" fontAlgn="base" latinLnBrk="0" hangingPunct="0">
              <a:lnSpc>
                <a:spcPct val="100000"/>
              </a:lnSpc>
              <a:spcBef>
                <a:spcPts val="0"/>
              </a:spcBef>
              <a:spcAft>
                <a:spcPct val="0"/>
              </a:spcAft>
              <a:buClrTx/>
              <a:buSzTx/>
              <a:buFontTx/>
              <a:buNone/>
              <a:tabLst/>
              <a:defRPr/>
            </a:pPr>
            <a:r>
              <a:rPr kumimoji="0" lang="en-US" altLang="en-US"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a:t>
            </a:r>
            <a:r>
              <a:rPr kumimoji="0" lang="en-US" altLang="en-US" b="0" i="1"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Multiple means of engagement </a:t>
            </a:r>
            <a:r>
              <a:rPr kumimoji="0" lang="en-US" altLang="en-US"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refers to providing choices in the setting or program that facilitate learning by building on children’s interests. The information in this curriculum framework has been worded to incorporate multiple means of representation, expression, and engagement” (PCF, Vol. 2, p. 14). </a:t>
            </a:r>
          </a:p>
        </p:txBody>
      </p:sp>
      <p:sp>
        <p:nvSpPr>
          <p:cNvPr id="68611" name="Slide Number Placeholder 1"/>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EE745B2-1151-431F-9073-85CDE6C8AA2B}" type="slidenum">
              <a:rPr lang="en-US" altLang="en-US" sz="1200"/>
              <a:pPr/>
              <a:t>27</a:t>
            </a:fld>
            <a:endParaRPr lang="en-US" altLang="en-US" sz="1200"/>
          </a:p>
        </p:txBody>
      </p:sp>
    </p:spTree>
    <p:extLst>
      <p:ext uri="{BB962C8B-B14F-4D97-AF65-F5344CB8AC3E}">
        <p14:creationId xmlns:p14="http://schemas.microsoft.com/office/powerpoint/2010/main" val="1447962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xfrm>
            <a:off x="685800" y="4249738"/>
            <a:ext cx="5486400" cy="4664075"/>
          </a:xfrm>
          <a:noFill/>
          <a:ln/>
        </p:spPr>
        <p:txBody>
          <a:bodyPr>
            <a:normAutofit/>
          </a:bodyPr>
          <a:lstStyle/>
          <a:p>
            <a:pPr marL="0" marR="0" indent="0" algn="l" defTabSz="914400" rtl="0" eaLnBrk="1" fontAlgn="base" latinLnBrk="0" hangingPunct="1">
              <a:spcBef>
                <a:spcPts val="0"/>
              </a:spcBef>
              <a:spcAft>
                <a:spcPct val="0"/>
              </a:spcAft>
              <a:buClrTx/>
              <a:buSzTx/>
              <a:buFontTx/>
              <a:buNone/>
              <a:tabLst/>
              <a:defRPr/>
            </a:pPr>
            <a:r>
              <a:rPr lang="en-US" b="1" dirty="0"/>
              <a:t>Presenter Remarks:</a:t>
            </a:r>
          </a:p>
          <a:p>
            <a:pPr eaLnBrk="1" hangingPunct="1">
              <a:spcBef>
                <a:spcPts val="0"/>
              </a:spcBef>
            </a:pPr>
            <a:r>
              <a:rPr lang="en-US" dirty="0">
                <a:latin typeface="Arial" charset="0"/>
                <a:ea typeface="ＭＳ Ｐゴシック" charset="-128"/>
                <a:cs typeface="ＭＳ Ｐゴシック" charset="-128"/>
              </a:rPr>
              <a:t>Discover strategies to assist in the following tasks:</a:t>
            </a:r>
          </a:p>
          <a:p>
            <a:pPr marL="171450" indent="-171450" eaLnBrk="1" hangingPunct="1">
              <a:spcBef>
                <a:spcPts val="0"/>
              </a:spcBef>
              <a:buFont typeface="Arial" panose="020B0604020202020204" pitchFamily="34" charset="0"/>
              <a:buChar char="•"/>
            </a:pPr>
            <a:r>
              <a:rPr lang="en-US" dirty="0">
                <a:latin typeface="Arial" charset="0"/>
                <a:ea typeface="ＭＳ Ｐゴシック" charset="-128"/>
                <a:cs typeface="ＭＳ Ｐゴシック" charset="-128"/>
              </a:rPr>
              <a:t>Setting up environments </a:t>
            </a:r>
          </a:p>
          <a:p>
            <a:pPr marL="171450" indent="-171450" eaLnBrk="1" hangingPunct="1">
              <a:spcBef>
                <a:spcPts val="0"/>
              </a:spcBef>
              <a:buFont typeface="Arial" panose="020B0604020202020204" pitchFamily="34" charset="0"/>
              <a:buChar char="•"/>
            </a:pPr>
            <a:r>
              <a:rPr lang="en-US" dirty="0">
                <a:latin typeface="Arial" charset="0"/>
                <a:ea typeface="ＭＳ Ｐゴシック" charset="-128"/>
                <a:cs typeface="ＭＳ Ｐゴシック" charset="-128"/>
              </a:rPr>
              <a:t>Encouraging and expanding self-initiated play</a:t>
            </a:r>
          </a:p>
          <a:p>
            <a:pPr marL="171450" indent="-171450" eaLnBrk="1" hangingPunct="1">
              <a:spcBef>
                <a:spcPts val="0"/>
              </a:spcBef>
              <a:buFont typeface="Arial" panose="020B0604020202020204" pitchFamily="34" charset="0"/>
              <a:buChar char="•"/>
            </a:pPr>
            <a:r>
              <a:rPr lang="en-US" dirty="0">
                <a:latin typeface="Arial" charset="0"/>
                <a:ea typeface="ＭＳ Ｐゴシック" charset="-128"/>
                <a:cs typeface="ＭＳ Ｐゴシック" charset="-128"/>
              </a:rPr>
              <a:t>Selecting appropriate materials</a:t>
            </a:r>
          </a:p>
          <a:p>
            <a:pPr marL="171450" indent="-171450" eaLnBrk="1" hangingPunct="1">
              <a:spcBef>
                <a:spcPts val="0"/>
              </a:spcBef>
              <a:buFont typeface="Arial" panose="020B0604020202020204" pitchFamily="34" charset="0"/>
              <a:buChar char="•"/>
            </a:pPr>
            <a:r>
              <a:rPr lang="en-US" dirty="0">
                <a:latin typeface="Arial" charset="0"/>
                <a:ea typeface="ＭＳ Ｐゴシック" charset="-128"/>
                <a:cs typeface="ＭＳ Ｐゴシック" charset="-128"/>
              </a:rPr>
              <a:t>Planning and implementing teacher-guided learning activities</a:t>
            </a:r>
          </a:p>
          <a:p>
            <a:pPr eaLnBrk="1" hangingPunct="1">
              <a:spcBef>
                <a:spcPts val="0"/>
              </a:spcBef>
            </a:pPr>
            <a:endParaRPr lang="en-US" dirty="0">
              <a:latin typeface="Arial" charset="0"/>
              <a:ea typeface="ＭＳ Ｐゴシック" charset="-128"/>
              <a:cs typeface="ＭＳ Ｐゴシック" charset="-128"/>
            </a:endParaRPr>
          </a:p>
          <a:p>
            <a:pPr eaLnBrk="1" hangingPunct="1">
              <a:spcBef>
                <a:spcPts val="0"/>
              </a:spcBef>
            </a:pPr>
            <a:r>
              <a:rPr lang="en-US" dirty="0">
                <a:latin typeface="Arial" charset="0"/>
                <a:ea typeface="ＭＳ Ｐゴシック" charset="-128"/>
                <a:cs typeface="ＭＳ Ｐゴシック" charset="-128"/>
              </a:rPr>
              <a:t>Each strategy incorporates UDL concepts.  </a:t>
            </a:r>
          </a:p>
        </p:txBody>
      </p:sp>
      <p:sp>
        <p:nvSpPr>
          <p:cNvPr id="2" name="Slide Number Placeholder 1"/>
          <p:cNvSpPr>
            <a:spLocks noGrp="1"/>
          </p:cNvSpPr>
          <p:nvPr>
            <p:ph type="sldNum" sz="quarter" idx="10"/>
          </p:nvPr>
        </p:nvSpPr>
        <p:spPr/>
        <p:txBody>
          <a:bodyPr/>
          <a:lstStyle/>
          <a:p>
            <a:fld id="{EF32236E-DBDE-4F84-8A8D-B4FE3BF401E9}" type="slidenum">
              <a:rPr lang="en-US" altLang="en-US" smtClean="0"/>
              <a:pPr/>
              <a:t>28</a:t>
            </a:fld>
            <a:endParaRPr lang="en-US" altLang="en-US"/>
          </a:p>
        </p:txBody>
      </p:sp>
    </p:spTree>
    <p:extLst>
      <p:ext uri="{BB962C8B-B14F-4D97-AF65-F5344CB8AC3E}">
        <p14:creationId xmlns:p14="http://schemas.microsoft.com/office/powerpoint/2010/main" val="37209914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a:ln/>
        </p:spPr>
      </p:sp>
      <p:sp>
        <p:nvSpPr>
          <p:cNvPr id="50178" name="Notes Placeholder 2"/>
          <p:cNvSpPr>
            <a:spLocks noGrp="1"/>
          </p:cNvSpPr>
          <p:nvPr>
            <p:ph type="body" idx="1"/>
          </p:nvPr>
        </p:nvSpPr>
        <p:spPr>
          <a:noFill/>
          <a:ln/>
        </p:spPr>
        <p:txBody>
          <a:bodyPr>
            <a:noAutofit/>
          </a:bodyPr>
          <a:lstStyle/>
          <a:p>
            <a:pPr marL="0" marR="0" indent="0" algn="l" defTabSz="914400" rtl="0" eaLnBrk="0" fontAlgn="base" latinLnBrk="0" hangingPunct="0">
              <a:spcBef>
                <a:spcPts val="0"/>
              </a:spcBef>
              <a:spcAft>
                <a:spcPct val="0"/>
              </a:spcAft>
              <a:buClrTx/>
              <a:buSzTx/>
              <a:buFontTx/>
              <a:buNone/>
              <a:tabLst/>
              <a:defRPr/>
            </a:pPr>
            <a:r>
              <a:rPr lang="en-US" b="1" dirty="0"/>
              <a:t>Presenter Remarks:</a:t>
            </a:r>
            <a:endParaRPr lang="en-US" dirty="0">
              <a:latin typeface="Arial" charset="0"/>
              <a:cs typeface="Arial" charset="0"/>
            </a:endParaRPr>
          </a:p>
          <a:p>
            <a:pPr>
              <a:spcBef>
                <a:spcPts val="0"/>
              </a:spcBef>
            </a:pPr>
            <a:r>
              <a:rPr lang="en-US" dirty="0">
                <a:latin typeface="Arial" charset="0"/>
                <a:cs typeface="Arial" charset="0"/>
              </a:rPr>
              <a:t>Please take out </a:t>
            </a:r>
            <a:r>
              <a:rPr lang="en-US" kern="1200" dirty="0">
                <a:solidFill>
                  <a:schemeClr val="tx1"/>
                </a:solidFill>
                <a:effectLst/>
                <a:latin typeface="Arial" pitchFamily="34" charset="0"/>
                <a:ea typeface="ＭＳ Ｐゴシック" pitchFamily="34" charset="-128"/>
                <a:cs typeface="Arial" pitchFamily="34" charset="0"/>
              </a:rPr>
              <a:t>Handout 3: Take "Note" of Ideas and Handout 5: Suggested Arts Materials.</a:t>
            </a:r>
          </a:p>
          <a:p>
            <a:pPr>
              <a:spcBef>
                <a:spcPts val="0"/>
              </a:spcBef>
            </a:pPr>
            <a:endParaRPr lang="en-US" dirty="0">
              <a:latin typeface="Arial" charset="0"/>
              <a:cs typeface="Arial" charset="0"/>
            </a:endParaRPr>
          </a:p>
          <a:p>
            <a:pPr>
              <a:spcBef>
                <a:spcPts val="0"/>
              </a:spcBef>
            </a:pPr>
            <a:r>
              <a:rPr lang="en-US" i="1" dirty="0">
                <a:latin typeface="Arial" charset="0"/>
                <a:cs typeface="Arial" charset="0"/>
              </a:rPr>
              <a:t>Show some of the instruments you’ve collected as samples.</a:t>
            </a:r>
          </a:p>
          <a:p>
            <a:pPr>
              <a:spcBef>
                <a:spcPts val="0"/>
              </a:spcBef>
            </a:pPr>
            <a:endParaRPr lang="en-US" dirty="0">
              <a:latin typeface="Arial" charset="0"/>
              <a:cs typeface="Arial" charset="0"/>
            </a:endParaRPr>
          </a:p>
          <a:p>
            <a:pPr marL="0" marR="0" indent="0" algn="l" defTabSz="457200" rtl="0" eaLnBrk="0" fontAlgn="base" latinLnBrk="0" hangingPunct="0">
              <a:lnSpc>
                <a:spcPct val="100000"/>
              </a:lnSpc>
              <a:spcBef>
                <a:spcPts val="0"/>
              </a:spcBef>
              <a:spcAft>
                <a:spcPct val="0"/>
              </a:spcAft>
              <a:buClrTx/>
              <a:buSzTx/>
              <a:buFontTx/>
              <a:buNone/>
              <a:tabLst/>
              <a:defRPr/>
            </a:pPr>
            <a:r>
              <a:rPr lang="en-US" baseline="0" dirty="0">
                <a:latin typeface="Arial" charset="0"/>
                <a:cs typeface="Arial" charset="0"/>
              </a:rPr>
              <a:t>Look over Handout 5: Suggested Arts Materials. Now look at the slide and see how many instruments and environmental enhancements you can find on the handout. Also notice/discuss what encourages musical engagement in the photo. </a:t>
            </a:r>
          </a:p>
          <a:p>
            <a:pPr marL="0" marR="0" indent="0" algn="l" defTabSz="457200" rtl="0" eaLnBrk="0" fontAlgn="base" latinLnBrk="0" hangingPunct="0">
              <a:lnSpc>
                <a:spcPct val="100000"/>
              </a:lnSpc>
              <a:spcBef>
                <a:spcPts val="0"/>
              </a:spcBef>
              <a:spcAft>
                <a:spcPct val="0"/>
              </a:spcAft>
              <a:buClrTx/>
              <a:buSzTx/>
              <a:buFontTx/>
              <a:buNone/>
              <a:tabLst/>
              <a:defRPr/>
            </a:pPr>
            <a:endParaRPr lang="en-US" baseline="0" dirty="0">
              <a:latin typeface="Arial" charset="0"/>
              <a:cs typeface="Arial" charset="0"/>
            </a:endParaRPr>
          </a:p>
          <a:p>
            <a:pPr>
              <a:spcBef>
                <a:spcPts val="0"/>
              </a:spcBef>
            </a:pPr>
            <a:r>
              <a:rPr lang="en-US" baseline="0" dirty="0">
                <a:latin typeface="Arial" charset="0"/>
                <a:cs typeface="Arial" charset="0"/>
              </a:rPr>
              <a:t>Are there any special educators here that would like to share any easy adaptations they have used to make musical environments accessible for children with special needs? </a:t>
            </a:r>
          </a:p>
          <a:p>
            <a:pPr>
              <a:spcBef>
                <a:spcPts val="0"/>
              </a:spcBef>
            </a:pPr>
            <a:endParaRPr lang="en-US" baseline="0" dirty="0">
              <a:latin typeface="Arial" charset="0"/>
              <a:cs typeface="Arial" charset="0"/>
            </a:endParaRPr>
          </a:p>
          <a:p>
            <a:pPr>
              <a:spcBef>
                <a:spcPts val="0"/>
              </a:spcBef>
            </a:pPr>
            <a:r>
              <a:rPr lang="en-US" baseline="0" dirty="0">
                <a:latin typeface="Arial" charset="0"/>
                <a:cs typeface="Arial" charset="0"/>
              </a:rPr>
              <a:t>Use Handout 3: Take </a:t>
            </a:r>
            <a:r>
              <a:rPr lang="en-US" dirty="0">
                <a:ea typeface="Times" pitchFamily="18" charset="0"/>
              </a:rPr>
              <a:t>“Note”</a:t>
            </a:r>
            <a:r>
              <a:rPr lang="en-US" baseline="0" dirty="0">
                <a:latin typeface="Arial" charset="0"/>
                <a:cs typeface="Arial" charset="0"/>
              </a:rPr>
              <a:t> of Ideas to make notes about any new ideas that would enhance your classroom environments. </a:t>
            </a:r>
          </a:p>
          <a:p>
            <a:pPr>
              <a:spcBef>
                <a:spcPts val="0"/>
              </a:spcBef>
            </a:pPr>
            <a:endParaRPr lang="en-US" b="1" baseline="0" dirty="0">
              <a:latin typeface="Arial" charset="0"/>
              <a:cs typeface="Arial" charset="0"/>
            </a:endParaRPr>
          </a:p>
          <a:p>
            <a:pPr>
              <a:spcBef>
                <a:spcPts val="0"/>
              </a:spcBef>
            </a:pPr>
            <a:r>
              <a:rPr lang="en-US" b="1" baseline="0" dirty="0">
                <a:latin typeface="Arial" charset="0"/>
                <a:cs typeface="Arial" charset="0"/>
              </a:rPr>
              <a:t>Extra Notes: </a:t>
            </a:r>
          </a:p>
          <a:p>
            <a:pPr>
              <a:spcBef>
                <a:spcPts val="0"/>
              </a:spcBef>
            </a:pPr>
            <a:r>
              <a:rPr lang="en-US" baseline="0" dirty="0">
                <a:latin typeface="Arial" charset="0"/>
                <a:cs typeface="Arial" charset="0"/>
              </a:rPr>
              <a:t>The following environment example slides provide multiple examples that will enhance the above discussion. You can choose to use all or only a few of the</a:t>
            </a:r>
            <a:r>
              <a:rPr lang="en-US" dirty="0">
                <a:latin typeface="Arial" charset="0"/>
                <a:cs typeface="Arial" charset="0"/>
              </a:rPr>
              <a:t> </a:t>
            </a:r>
            <a:r>
              <a:rPr lang="en-US" baseline="0" dirty="0">
                <a:latin typeface="Arial" charset="0"/>
                <a:cs typeface="Arial" charset="0"/>
              </a:rPr>
              <a:t>slides.</a:t>
            </a:r>
          </a:p>
          <a:p>
            <a:pPr>
              <a:spcBef>
                <a:spcPts val="0"/>
              </a:spcBef>
            </a:pPr>
            <a:endParaRPr lang="en-US" baseline="0" dirty="0">
              <a:latin typeface="Arial" charset="0"/>
              <a:cs typeface="Arial" charset="0"/>
            </a:endParaRPr>
          </a:p>
        </p:txBody>
      </p:sp>
      <p:sp>
        <p:nvSpPr>
          <p:cNvPr id="50179" name="Slide Number Placeholder 3"/>
          <p:cNvSpPr>
            <a:spLocks noGrp="1"/>
          </p:cNvSpPr>
          <p:nvPr>
            <p:ph type="sldNum" sz="quarter" idx="5"/>
          </p:nvPr>
        </p:nvSpPr>
        <p:spPr>
          <a:noFill/>
        </p:spPr>
        <p:txBody>
          <a:bodyPr/>
          <a:lstStyle/>
          <a:p>
            <a:fld id="{0BD2DBAC-F77A-4947-AC78-88237FE40ECC}" type="slidenum">
              <a:rPr lang="en-US" smtClean="0">
                <a:latin typeface="Arial" charset="0"/>
                <a:ea typeface="ＭＳ Ｐゴシック" charset="-128"/>
                <a:cs typeface="ＭＳ Ｐゴシック" charset="-128"/>
              </a:rPr>
              <a:pPr/>
              <a:t>29</a:t>
            </a:fld>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894375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b="1" dirty="0"/>
              <a:t>Presenter Remarks:</a:t>
            </a:r>
          </a:p>
          <a:p>
            <a:pPr>
              <a:spcBef>
                <a:spcPts val="0"/>
              </a:spcBef>
            </a:pPr>
            <a:r>
              <a:rPr lang="en-US" dirty="0"/>
              <a:t>This slide shows what we will cover in today’s training. </a:t>
            </a:r>
          </a:p>
          <a:p>
            <a:pPr>
              <a:spcBef>
                <a:spcPts val="0"/>
              </a:spcBef>
            </a:pPr>
            <a:endParaRPr lang="en-US" dirty="0"/>
          </a:p>
          <a:p>
            <a:pPr>
              <a:spcBef>
                <a:spcPts val="0"/>
              </a:spcBef>
            </a:pPr>
            <a:r>
              <a:rPr lang="en-US" dirty="0"/>
              <a:t>Objectives:</a:t>
            </a:r>
          </a:p>
          <a:p>
            <a:pPr marL="171450" marR="0" lvl="0" indent="-171450" algn="l" defTabSz="457200" rtl="0" eaLnBrk="0" fontAlgn="base" latinLnBrk="0" hangingPunct="0">
              <a:spcBef>
                <a:spcPts val="0"/>
              </a:spcBef>
              <a:spcAft>
                <a:spcPct val="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prstClr val="black"/>
                </a:solidFill>
                <a:effectLst/>
                <a:uLnTx/>
                <a:uFillTx/>
                <a:latin typeface="Arial"/>
                <a:ea typeface="MS PGothic" panose="020B0600070205080204" pitchFamily="34" charset="-128"/>
              </a:rPr>
              <a:t>Gain understanding of key concepts from the </a:t>
            </a:r>
            <a:r>
              <a:rPr kumimoji="0" lang="en-US" altLang="en-US" b="0" i="1" u="none" strike="noStrike" kern="1200" cap="none" spc="0" normalizeH="0" baseline="0" noProof="0" dirty="0">
                <a:ln>
                  <a:noFill/>
                </a:ln>
                <a:solidFill>
                  <a:prstClr val="black"/>
                </a:solidFill>
                <a:effectLst/>
                <a:uLnTx/>
                <a:uFillTx/>
                <a:latin typeface="Arial"/>
                <a:ea typeface="MS PGothic" panose="020B0600070205080204" pitchFamily="34" charset="-128"/>
              </a:rPr>
              <a:t>California Preschool Learning Foundations, Volume 2  and the California Preschool Curriculum Framework, Volume 2—</a:t>
            </a:r>
            <a:r>
              <a:rPr kumimoji="0" lang="en-US" altLang="en-US" b="0" i="0" u="none" strike="noStrike" kern="1200" cap="none" spc="0" normalizeH="0" baseline="0" noProof="0" dirty="0">
                <a:ln>
                  <a:noFill/>
                </a:ln>
                <a:solidFill>
                  <a:prstClr val="black"/>
                </a:solidFill>
                <a:effectLst/>
                <a:uLnTx/>
                <a:uFillTx/>
                <a:latin typeface="Arial"/>
                <a:ea typeface="MS PGothic" panose="020B0600070205080204" pitchFamily="34" charset="-128"/>
              </a:rPr>
              <a:t>Visual and Performing Arts domain, Music strand.</a:t>
            </a:r>
          </a:p>
          <a:p>
            <a:pPr marL="171450" marR="0" lvl="0" indent="-171450" algn="l" defTabSz="457200" rtl="0" eaLnBrk="0" fontAlgn="base" latinLnBrk="0" hangingPunct="0">
              <a:spcBef>
                <a:spcPts val="0"/>
              </a:spcBef>
              <a:spcAft>
                <a:spcPct val="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prstClr val="black"/>
                </a:solidFill>
                <a:effectLst/>
                <a:uLnTx/>
                <a:uFillTx/>
                <a:latin typeface="Arial"/>
                <a:ea typeface="MS PGothic" panose="020B0600070205080204" pitchFamily="34" charset="-128"/>
              </a:rPr>
              <a:t>Observe, read, and discuss the developmental continuum for music and develop strategies that will guide instruction and learning in Transitional Kindergarten (TK).</a:t>
            </a:r>
          </a:p>
          <a:p>
            <a:pPr marL="171450" marR="0" lvl="0" indent="-171450" algn="l" defTabSz="457200" rtl="0" eaLnBrk="0" fontAlgn="base" latinLnBrk="0" hangingPunct="0">
              <a:spcBef>
                <a:spcPts val="0"/>
              </a:spcBef>
              <a:spcAft>
                <a:spcPct val="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prstClr val="black"/>
                </a:solidFill>
                <a:effectLst/>
                <a:uLnTx/>
                <a:uFillTx/>
                <a:latin typeface="Arial"/>
                <a:ea typeface="MS PGothic" panose="020B0600070205080204" pitchFamily="34" charset="-128"/>
              </a:rPr>
              <a:t>Practice using the Preschool Learning Foundations and Preschool Curriculum Framework to intentionally plan developmentally appropriate, cultural, and inclusive strategies that promote the development of </a:t>
            </a:r>
            <a:r>
              <a:rPr kumimoji="0" lang="en-US" b="0" i="0" u="none" strike="noStrike" kern="1200" cap="none" spc="0" normalizeH="0" baseline="0" noProof="0" dirty="0">
                <a:ln>
                  <a:noFill/>
                </a:ln>
                <a:solidFill>
                  <a:prstClr val="black"/>
                </a:solidFill>
                <a:effectLst/>
                <a:uLnTx/>
                <a:uFillTx/>
                <a:latin typeface="Arial"/>
                <a:ea typeface="ＭＳ Ｐゴシック" pitchFamily="34" charset="-128"/>
              </a:rPr>
              <a:t>skills, knowledge, and behaviors related to music.</a:t>
            </a:r>
          </a:p>
          <a:p>
            <a:pPr>
              <a:spcBef>
                <a:spcPts val="0"/>
              </a:spcBef>
            </a:pPr>
            <a:endParaRPr lang="en-US" dirty="0"/>
          </a:p>
          <a:p>
            <a:pPr>
              <a:spcBef>
                <a:spcPts val="0"/>
              </a:spcBef>
            </a:pPr>
            <a:endParaRPr lang="en-US" dirty="0"/>
          </a:p>
        </p:txBody>
      </p:sp>
      <p:sp>
        <p:nvSpPr>
          <p:cNvPr id="4" name="Slide Number Placeholder 3"/>
          <p:cNvSpPr>
            <a:spLocks noGrp="1"/>
          </p:cNvSpPr>
          <p:nvPr>
            <p:ph type="sldNum" sz="quarter" idx="10"/>
          </p:nvPr>
        </p:nvSpPr>
        <p:spPr/>
        <p:txBody>
          <a:bodyPr/>
          <a:lstStyle/>
          <a:p>
            <a:fld id="{EF32236E-DBDE-4F84-8A8D-B4FE3BF401E9}" type="slidenum">
              <a:rPr lang="en-US" altLang="en-US" smtClean="0"/>
              <a:pPr/>
              <a:t>3</a:t>
            </a:fld>
            <a:endParaRPr lang="en-US" altLang="en-US"/>
          </a:p>
        </p:txBody>
      </p:sp>
    </p:spTree>
    <p:extLst>
      <p:ext uri="{BB962C8B-B14F-4D97-AF65-F5344CB8AC3E}">
        <p14:creationId xmlns:p14="http://schemas.microsoft.com/office/powerpoint/2010/main" val="14300074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defTabSz="914400">
              <a:spcBef>
                <a:spcPts val="0"/>
              </a:spcBef>
              <a:defRPr/>
            </a:pPr>
            <a:r>
              <a:rPr lang="en-US" b="1" dirty="0">
                <a:solidFill>
                  <a:prstClr val="black"/>
                </a:solidFill>
              </a:rPr>
              <a:t>Presenter Remarks:</a:t>
            </a:r>
            <a:endParaRPr lang="en-US" dirty="0">
              <a:solidFill>
                <a:prstClr val="black"/>
              </a:solidFill>
              <a:latin typeface="Arial" charset="0"/>
              <a:cs typeface="Arial" charset="0"/>
            </a:endParaRPr>
          </a:p>
          <a:p>
            <a:pPr lvl="0">
              <a:spcBef>
                <a:spcPts val="0"/>
              </a:spcBef>
            </a:pPr>
            <a:r>
              <a:rPr lang="en-US" dirty="0">
                <a:solidFill>
                  <a:prstClr val="black"/>
                </a:solidFill>
                <a:latin typeface="Arial" charset="0"/>
                <a:cs typeface="Arial" charset="0"/>
              </a:rPr>
              <a:t>Please take out </a:t>
            </a:r>
            <a:r>
              <a:rPr lang="en-US" dirty="0">
                <a:solidFill>
                  <a:prstClr val="black"/>
                </a:solidFill>
              </a:rPr>
              <a:t>Handout 3: Take "Note“</a:t>
            </a:r>
            <a:r>
              <a:rPr lang="en-US" baseline="0" dirty="0">
                <a:solidFill>
                  <a:prstClr val="black"/>
                </a:solidFill>
              </a:rPr>
              <a:t> </a:t>
            </a:r>
            <a:r>
              <a:rPr lang="en-US" dirty="0">
                <a:solidFill>
                  <a:prstClr val="black"/>
                </a:solidFill>
              </a:rPr>
              <a:t>of Ideas and Handout 5: Suggested Arts Materials.</a:t>
            </a:r>
          </a:p>
          <a:p>
            <a:pPr lvl="0">
              <a:spcBef>
                <a:spcPts val="0"/>
              </a:spcBef>
            </a:pPr>
            <a:endParaRPr lang="en-US" dirty="0">
              <a:solidFill>
                <a:prstClr val="black"/>
              </a:solidFill>
              <a:latin typeface="Arial" charset="0"/>
              <a:cs typeface="Arial" charset="0"/>
            </a:endParaRPr>
          </a:p>
          <a:p>
            <a:pPr lvl="0">
              <a:spcBef>
                <a:spcPts val="0"/>
              </a:spcBef>
            </a:pPr>
            <a:r>
              <a:rPr lang="en-US" i="1" dirty="0">
                <a:solidFill>
                  <a:prstClr val="black"/>
                </a:solidFill>
                <a:latin typeface="Arial" charset="0"/>
                <a:cs typeface="Arial" charset="0"/>
              </a:rPr>
              <a:t>Show some of the instruments you’ve collected as samples.</a:t>
            </a:r>
          </a:p>
          <a:p>
            <a:pPr lvl="0">
              <a:spcBef>
                <a:spcPts val="0"/>
              </a:spcBef>
            </a:pPr>
            <a:endParaRPr lang="en-US" dirty="0">
              <a:solidFill>
                <a:prstClr val="black"/>
              </a:solidFill>
              <a:latin typeface="Arial" charset="0"/>
              <a:cs typeface="Arial" charset="0"/>
            </a:endParaRPr>
          </a:p>
          <a:p>
            <a:pPr lvl="0">
              <a:spcBef>
                <a:spcPts val="0"/>
              </a:spcBef>
            </a:pPr>
            <a:r>
              <a:rPr lang="en-US" dirty="0">
                <a:solidFill>
                  <a:prstClr val="black"/>
                </a:solidFill>
                <a:latin typeface="Arial" charset="0"/>
                <a:cs typeface="Arial" charset="0"/>
              </a:rPr>
              <a:t>Look over Handout 5: </a:t>
            </a:r>
            <a:r>
              <a:rPr lang="en-US" dirty="0">
                <a:solidFill>
                  <a:prstClr val="black"/>
                </a:solidFill>
              </a:rPr>
              <a:t>Suggested Arts</a:t>
            </a:r>
            <a:r>
              <a:rPr lang="en-US" dirty="0">
                <a:solidFill>
                  <a:prstClr val="black"/>
                </a:solidFill>
                <a:latin typeface="Arial" charset="0"/>
                <a:cs typeface="Arial" charset="0"/>
              </a:rPr>
              <a:t> Materials. Now look at the slide and see how many instruments and environmental enhancements you can find on the handout. Also notice/discuss what encourages musical engagement in the photo. </a:t>
            </a:r>
          </a:p>
          <a:p>
            <a:pPr lvl="0">
              <a:spcBef>
                <a:spcPts val="0"/>
              </a:spcBef>
            </a:pPr>
            <a:endParaRPr lang="en-US" dirty="0">
              <a:solidFill>
                <a:prstClr val="black"/>
              </a:solidFill>
              <a:latin typeface="Arial" charset="0"/>
              <a:cs typeface="Arial" charset="0"/>
            </a:endParaRPr>
          </a:p>
          <a:p>
            <a:pPr lvl="0">
              <a:spcBef>
                <a:spcPts val="0"/>
              </a:spcBef>
            </a:pPr>
            <a:r>
              <a:rPr lang="en-US" dirty="0">
                <a:solidFill>
                  <a:prstClr val="black"/>
                </a:solidFill>
                <a:latin typeface="Arial" charset="0"/>
                <a:cs typeface="Arial" charset="0"/>
              </a:rPr>
              <a:t>Are there any special educators here that would like to share any easy adaptations they have used to make musical environments accessible for children with special needs? </a:t>
            </a:r>
          </a:p>
          <a:p>
            <a:pPr lvl="0">
              <a:spcBef>
                <a:spcPts val="0"/>
              </a:spcBef>
            </a:pPr>
            <a:endParaRPr lang="en-US" dirty="0">
              <a:solidFill>
                <a:prstClr val="black"/>
              </a:solidFill>
              <a:latin typeface="Arial" charset="0"/>
              <a:cs typeface="Arial" charset="0"/>
            </a:endParaRPr>
          </a:p>
          <a:p>
            <a:pPr lvl="0">
              <a:spcBef>
                <a:spcPts val="0"/>
              </a:spcBef>
            </a:pPr>
            <a:r>
              <a:rPr lang="en-US" dirty="0">
                <a:solidFill>
                  <a:prstClr val="black"/>
                </a:solidFill>
                <a:latin typeface="Arial" charset="0"/>
                <a:cs typeface="Arial" charset="0"/>
              </a:rPr>
              <a:t>Use Handout 3: Take “Note” of Ideas to make notes about any new ideas that would enhance your classroom environments.</a:t>
            </a:r>
          </a:p>
          <a:p>
            <a:pPr lvl="0">
              <a:spcBef>
                <a:spcPts val="0"/>
              </a:spcBef>
            </a:pPr>
            <a:endParaRPr lang="en-US" dirty="0">
              <a:solidFill>
                <a:prstClr val="black"/>
              </a:solidFill>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84114098-3B3C-4B07-987C-1B4F2F6B5B2E}" type="slidenum">
              <a:rPr lang="en-US" smtClean="0"/>
              <a:pPr>
                <a:defRPr/>
              </a:pPr>
              <a:t>30</a:t>
            </a:fld>
            <a:endParaRPr lang="en-US"/>
          </a:p>
        </p:txBody>
      </p:sp>
    </p:spTree>
    <p:extLst>
      <p:ext uri="{BB962C8B-B14F-4D97-AF65-F5344CB8AC3E}">
        <p14:creationId xmlns:p14="http://schemas.microsoft.com/office/powerpoint/2010/main" val="240286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b="1" dirty="0"/>
              <a:t>Background Information: </a:t>
            </a:r>
            <a:br>
              <a:rPr lang="en-US" b="1" dirty="0"/>
            </a:br>
            <a:r>
              <a:rPr lang="en-US" dirty="0"/>
              <a:t>Homemade instruments can be made using cans,</a:t>
            </a:r>
            <a:r>
              <a:rPr lang="en-US" baseline="0" dirty="0"/>
              <a:t> boxes, and duct tape.</a:t>
            </a:r>
          </a:p>
          <a:p>
            <a:pPr>
              <a:spcBef>
                <a:spcPts val="0"/>
              </a:spcBef>
            </a:pPr>
            <a:endParaRPr lang="en-US" baseline="0" dirty="0"/>
          </a:p>
          <a:p>
            <a:pPr lvl="0" defTabSz="914400">
              <a:spcBef>
                <a:spcPts val="0"/>
              </a:spcBef>
              <a:defRPr/>
            </a:pPr>
            <a:r>
              <a:rPr lang="en-US" b="1" dirty="0">
                <a:solidFill>
                  <a:prstClr val="black"/>
                </a:solidFill>
              </a:rPr>
              <a:t>Presenter Remarks:</a:t>
            </a:r>
            <a:endParaRPr lang="en-US" dirty="0">
              <a:solidFill>
                <a:prstClr val="black"/>
              </a:solidFill>
              <a:latin typeface="Arial" charset="0"/>
              <a:cs typeface="Arial" charset="0"/>
            </a:endParaRPr>
          </a:p>
          <a:p>
            <a:pPr lvl="0">
              <a:spcBef>
                <a:spcPts val="0"/>
              </a:spcBef>
            </a:pPr>
            <a:r>
              <a:rPr lang="en-US" dirty="0">
                <a:solidFill>
                  <a:prstClr val="black"/>
                </a:solidFill>
                <a:latin typeface="Arial" charset="0"/>
                <a:cs typeface="Arial" charset="0"/>
              </a:rPr>
              <a:t>Please take out </a:t>
            </a:r>
            <a:r>
              <a:rPr lang="en-US" dirty="0">
                <a:solidFill>
                  <a:prstClr val="black"/>
                </a:solidFill>
              </a:rPr>
              <a:t>Handout 3: Take "Note" of Ideas and Handout 5: Suggested Arts Materials.</a:t>
            </a:r>
          </a:p>
          <a:p>
            <a:pPr lvl="0">
              <a:spcBef>
                <a:spcPts val="0"/>
              </a:spcBef>
            </a:pPr>
            <a:endParaRPr lang="en-US" dirty="0">
              <a:solidFill>
                <a:prstClr val="black"/>
              </a:solidFill>
              <a:latin typeface="Arial" charset="0"/>
              <a:cs typeface="Arial" charset="0"/>
            </a:endParaRPr>
          </a:p>
          <a:p>
            <a:pPr lvl="0">
              <a:spcBef>
                <a:spcPts val="0"/>
              </a:spcBef>
            </a:pPr>
            <a:r>
              <a:rPr lang="en-US" dirty="0">
                <a:solidFill>
                  <a:prstClr val="black"/>
                </a:solidFill>
                <a:latin typeface="Arial" charset="0"/>
                <a:cs typeface="Arial" charset="0"/>
              </a:rPr>
              <a:t>(Show some of the instruments you’ve collected as samples.)  </a:t>
            </a:r>
          </a:p>
          <a:p>
            <a:pPr lvl="0">
              <a:spcBef>
                <a:spcPts val="0"/>
              </a:spcBef>
            </a:pPr>
            <a:endParaRPr lang="en-US" dirty="0">
              <a:solidFill>
                <a:prstClr val="black"/>
              </a:solidFill>
              <a:latin typeface="Arial" charset="0"/>
              <a:cs typeface="Arial" charset="0"/>
            </a:endParaRPr>
          </a:p>
          <a:p>
            <a:pPr lvl="0">
              <a:spcBef>
                <a:spcPts val="0"/>
              </a:spcBef>
            </a:pPr>
            <a:r>
              <a:rPr lang="en-US" dirty="0">
                <a:solidFill>
                  <a:prstClr val="black"/>
                </a:solidFill>
                <a:latin typeface="Arial" charset="0"/>
                <a:cs typeface="Arial" charset="0"/>
              </a:rPr>
              <a:t>Look over Handout 5: Suggested Arts Materials. Now look at the slide and see how many instruments and environmental enhancements you can find on the handout. Also notice/discuss what encourages musical engagement in the photo. </a:t>
            </a:r>
          </a:p>
          <a:p>
            <a:pPr lvl="0">
              <a:spcBef>
                <a:spcPts val="0"/>
              </a:spcBef>
            </a:pPr>
            <a:endParaRPr lang="en-US" dirty="0">
              <a:solidFill>
                <a:prstClr val="black"/>
              </a:solidFill>
              <a:latin typeface="Arial" charset="0"/>
              <a:cs typeface="Arial" charset="0"/>
            </a:endParaRPr>
          </a:p>
          <a:p>
            <a:pPr lvl="0">
              <a:spcBef>
                <a:spcPts val="0"/>
              </a:spcBef>
            </a:pPr>
            <a:r>
              <a:rPr lang="en-US" dirty="0">
                <a:solidFill>
                  <a:prstClr val="black"/>
                </a:solidFill>
                <a:latin typeface="Arial" charset="0"/>
                <a:cs typeface="Arial" charset="0"/>
              </a:rPr>
              <a:t>Are there any special educators here that would like to share any easy adaptations they have used to make musical environments accessible for children with special needs? </a:t>
            </a:r>
          </a:p>
          <a:p>
            <a:pPr lvl="0">
              <a:spcBef>
                <a:spcPts val="0"/>
              </a:spcBef>
            </a:pPr>
            <a:endParaRPr lang="en-US" dirty="0">
              <a:solidFill>
                <a:prstClr val="black"/>
              </a:solidFill>
              <a:latin typeface="Arial" charset="0"/>
              <a:cs typeface="Arial" charset="0"/>
            </a:endParaRPr>
          </a:p>
          <a:p>
            <a:pPr lvl="0">
              <a:spcBef>
                <a:spcPts val="0"/>
              </a:spcBef>
            </a:pPr>
            <a:r>
              <a:rPr lang="en-US" dirty="0">
                <a:solidFill>
                  <a:prstClr val="black"/>
                </a:solidFill>
                <a:latin typeface="Arial" charset="0"/>
                <a:cs typeface="Arial" charset="0"/>
              </a:rPr>
              <a:t>Use Handout 3: Take “Note” of Ideas to make notes about any new ideas that would enhance your classroom environments.</a:t>
            </a:r>
          </a:p>
          <a:p>
            <a:pPr lvl="0">
              <a:spcBef>
                <a:spcPts val="0"/>
              </a:spcBef>
            </a:pPr>
            <a:endParaRPr lang="en-US" dirty="0">
              <a:solidFill>
                <a:prstClr val="black"/>
              </a:solidFill>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84114098-3B3C-4B07-987C-1B4F2F6B5B2E}" type="slidenum">
              <a:rPr lang="en-US" smtClean="0"/>
              <a:pPr>
                <a:defRPr/>
              </a:pPr>
              <a:t>31</a:t>
            </a:fld>
            <a:endParaRPr lang="en-US"/>
          </a:p>
        </p:txBody>
      </p:sp>
    </p:spTree>
    <p:extLst>
      <p:ext uri="{BB962C8B-B14F-4D97-AF65-F5344CB8AC3E}">
        <p14:creationId xmlns:p14="http://schemas.microsoft.com/office/powerpoint/2010/main" val="17967882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spcBef>
                <a:spcPts val="0"/>
              </a:spcBef>
            </a:pPr>
            <a:r>
              <a:rPr lang="en-US" b="1" dirty="0"/>
              <a:t>Background Information:</a:t>
            </a:r>
          </a:p>
          <a:p>
            <a:pPr>
              <a:spcBef>
                <a:spcPts val="0"/>
              </a:spcBef>
            </a:pPr>
            <a:r>
              <a:rPr lang="en-US" dirty="0"/>
              <a:t>Outside</a:t>
            </a:r>
            <a:r>
              <a:rPr lang="en-US" baseline="0" dirty="0"/>
              <a:t> spaces can be used for combining music and movement.</a:t>
            </a:r>
          </a:p>
          <a:p>
            <a:pPr>
              <a:spcBef>
                <a:spcPts val="0"/>
              </a:spcBef>
            </a:pPr>
            <a:endParaRPr lang="en-US" baseline="0" dirty="0"/>
          </a:p>
          <a:p>
            <a:pPr lvl="0" defTabSz="914400">
              <a:spcBef>
                <a:spcPts val="0"/>
              </a:spcBef>
              <a:defRPr/>
            </a:pPr>
            <a:r>
              <a:rPr lang="en-US" b="1" dirty="0">
                <a:solidFill>
                  <a:prstClr val="black"/>
                </a:solidFill>
              </a:rPr>
              <a:t>Presenter Remarks:</a:t>
            </a:r>
            <a:endParaRPr lang="en-US" dirty="0">
              <a:solidFill>
                <a:prstClr val="black"/>
              </a:solidFill>
              <a:latin typeface="Arial" charset="0"/>
              <a:cs typeface="Arial" charset="0"/>
            </a:endParaRPr>
          </a:p>
          <a:p>
            <a:pPr lvl="0">
              <a:spcBef>
                <a:spcPts val="0"/>
              </a:spcBef>
            </a:pPr>
            <a:r>
              <a:rPr lang="en-US" dirty="0">
                <a:solidFill>
                  <a:prstClr val="black"/>
                </a:solidFill>
                <a:latin typeface="Arial" charset="0"/>
                <a:cs typeface="Arial" charset="0"/>
              </a:rPr>
              <a:t>Please take out </a:t>
            </a:r>
            <a:r>
              <a:rPr lang="en-US" dirty="0">
                <a:solidFill>
                  <a:prstClr val="black"/>
                </a:solidFill>
              </a:rPr>
              <a:t>Handout 3: Take “Note” of Ideas and Handout 5: Suggested Arts Materials.</a:t>
            </a:r>
          </a:p>
          <a:p>
            <a:pPr lvl="0">
              <a:spcBef>
                <a:spcPts val="0"/>
              </a:spcBef>
            </a:pPr>
            <a:endParaRPr lang="en-US" dirty="0">
              <a:solidFill>
                <a:prstClr val="black"/>
              </a:solidFill>
              <a:latin typeface="Arial" charset="0"/>
              <a:cs typeface="Arial" charset="0"/>
            </a:endParaRPr>
          </a:p>
          <a:p>
            <a:pPr lvl="0">
              <a:spcBef>
                <a:spcPts val="0"/>
              </a:spcBef>
            </a:pPr>
            <a:r>
              <a:rPr lang="en-US" dirty="0">
                <a:solidFill>
                  <a:prstClr val="black"/>
                </a:solidFill>
                <a:latin typeface="Arial" charset="0"/>
                <a:cs typeface="Arial" charset="0"/>
              </a:rPr>
              <a:t>(Show some of the instruments you’ve collected as samples.)  </a:t>
            </a:r>
          </a:p>
          <a:p>
            <a:pPr lvl="0">
              <a:spcBef>
                <a:spcPts val="0"/>
              </a:spcBef>
            </a:pPr>
            <a:endParaRPr lang="en-US" dirty="0">
              <a:solidFill>
                <a:prstClr val="black"/>
              </a:solidFill>
              <a:latin typeface="Arial" charset="0"/>
              <a:cs typeface="Arial" charset="0"/>
            </a:endParaRPr>
          </a:p>
          <a:p>
            <a:pPr lvl="0">
              <a:spcBef>
                <a:spcPts val="0"/>
              </a:spcBef>
            </a:pPr>
            <a:r>
              <a:rPr lang="en-US" dirty="0">
                <a:solidFill>
                  <a:prstClr val="black"/>
                </a:solidFill>
                <a:latin typeface="Arial" charset="0"/>
                <a:cs typeface="Arial" charset="0"/>
              </a:rPr>
              <a:t>Look over Handout 5: Suggested Arts Materials. Now look at the slide and see how many instruments and environmental enhancements you can find on the handout. Also notice/discuss what encourages musical engagement in the photo. </a:t>
            </a:r>
          </a:p>
          <a:p>
            <a:pPr lvl="0">
              <a:spcBef>
                <a:spcPts val="0"/>
              </a:spcBef>
            </a:pPr>
            <a:endParaRPr lang="en-US" dirty="0">
              <a:solidFill>
                <a:prstClr val="black"/>
              </a:solidFill>
              <a:latin typeface="Arial" charset="0"/>
              <a:cs typeface="Arial" charset="0"/>
            </a:endParaRPr>
          </a:p>
          <a:p>
            <a:pPr lvl="0">
              <a:spcBef>
                <a:spcPts val="0"/>
              </a:spcBef>
            </a:pPr>
            <a:r>
              <a:rPr lang="en-US" dirty="0">
                <a:solidFill>
                  <a:prstClr val="black"/>
                </a:solidFill>
                <a:latin typeface="Arial" charset="0"/>
                <a:cs typeface="Arial" charset="0"/>
              </a:rPr>
              <a:t>Are there any special educators here that would like to share any easy adaptations they have used to make musical environments accessible for children with special needs? </a:t>
            </a:r>
          </a:p>
          <a:p>
            <a:pPr lvl="0">
              <a:spcBef>
                <a:spcPts val="0"/>
              </a:spcBef>
            </a:pPr>
            <a:endParaRPr lang="en-US" dirty="0">
              <a:solidFill>
                <a:prstClr val="black"/>
              </a:solidFill>
              <a:latin typeface="Arial" charset="0"/>
              <a:cs typeface="Arial" charset="0"/>
            </a:endParaRPr>
          </a:p>
          <a:p>
            <a:pPr lvl="0">
              <a:spcBef>
                <a:spcPts val="0"/>
              </a:spcBef>
            </a:pPr>
            <a:r>
              <a:rPr lang="en-US" dirty="0">
                <a:solidFill>
                  <a:prstClr val="black"/>
                </a:solidFill>
                <a:latin typeface="Arial" charset="0"/>
                <a:cs typeface="Arial" charset="0"/>
              </a:rPr>
              <a:t>Use Handout 3: Take “Note” of Ideas to make notes about any new ideas that would enhance your classroom environments.</a:t>
            </a:r>
          </a:p>
          <a:p>
            <a:pPr lvl="0">
              <a:spcBef>
                <a:spcPts val="0"/>
              </a:spcBef>
            </a:pPr>
            <a:endParaRPr lang="en-US" dirty="0">
              <a:solidFill>
                <a:prstClr val="black"/>
              </a:solidFill>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84114098-3B3C-4B07-987C-1B4F2F6B5B2E}" type="slidenum">
              <a:rPr lang="en-US" smtClean="0"/>
              <a:pPr>
                <a:defRPr/>
              </a:pPr>
              <a:t>32</a:t>
            </a:fld>
            <a:endParaRPr lang="en-US"/>
          </a:p>
        </p:txBody>
      </p:sp>
    </p:spTree>
    <p:extLst>
      <p:ext uri="{BB962C8B-B14F-4D97-AF65-F5344CB8AC3E}">
        <p14:creationId xmlns:p14="http://schemas.microsoft.com/office/powerpoint/2010/main" val="22992018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b="1" dirty="0"/>
              <a:t>Background Information: </a:t>
            </a:r>
            <a:endParaRPr lang="en-US" dirty="0"/>
          </a:p>
          <a:p>
            <a:pPr>
              <a:spcBef>
                <a:spcPts val="0"/>
              </a:spcBef>
            </a:pPr>
            <a:r>
              <a:rPr lang="en-US" dirty="0"/>
              <a:t>The outdoor environment can be enhances with permanently fixed outdoor.</a:t>
            </a:r>
          </a:p>
          <a:p>
            <a:pPr>
              <a:spcBef>
                <a:spcPts val="0"/>
              </a:spcBef>
            </a:pPr>
            <a:endParaRPr lang="en-US" b="1" dirty="0">
              <a:solidFill>
                <a:prstClr val="black"/>
              </a:solidFill>
            </a:endParaRPr>
          </a:p>
          <a:p>
            <a:pPr lvl="0" defTabSz="914400">
              <a:spcBef>
                <a:spcPts val="0"/>
              </a:spcBef>
              <a:defRPr/>
            </a:pPr>
            <a:r>
              <a:rPr lang="en-US" b="1" dirty="0">
                <a:solidFill>
                  <a:prstClr val="black"/>
                </a:solidFill>
              </a:rPr>
              <a:t>Presenter Remarks:</a:t>
            </a:r>
            <a:endParaRPr lang="en-US" dirty="0">
              <a:solidFill>
                <a:prstClr val="black"/>
              </a:solidFill>
              <a:latin typeface="Arial" charset="0"/>
              <a:cs typeface="Arial" charset="0"/>
            </a:endParaRPr>
          </a:p>
          <a:p>
            <a:pPr lvl="0">
              <a:spcBef>
                <a:spcPts val="0"/>
              </a:spcBef>
            </a:pPr>
            <a:r>
              <a:rPr lang="en-US" dirty="0">
                <a:solidFill>
                  <a:prstClr val="black"/>
                </a:solidFill>
                <a:latin typeface="Arial" charset="0"/>
                <a:cs typeface="Arial" charset="0"/>
              </a:rPr>
              <a:t>Please take out </a:t>
            </a:r>
            <a:r>
              <a:rPr lang="en-US" dirty="0">
                <a:solidFill>
                  <a:prstClr val="black"/>
                </a:solidFill>
              </a:rPr>
              <a:t>Handout 3: Take “Note” of Ideas and Handout 5: Suggested Arts Materials.</a:t>
            </a:r>
          </a:p>
          <a:p>
            <a:pPr lvl="0">
              <a:spcBef>
                <a:spcPts val="0"/>
              </a:spcBef>
            </a:pPr>
            <a:endParaRPr lang="en-US" dirty="0">
              <a:solidFill>
                <a:prstClr val="black"/>
              </a:solidFill>
              <a:latin typeface="Arial" charset="0"/>
              <a:cs typeface="Arial" charset="0"/>
            </a:endParaRPr>
          </a:p>
          <a:p>
            <a:pPr lvl="0">
              <a:spcBef>
                <a:spcPts val="0"/>
              </a:spcBef>
            </a:pPr>
            <a:r>
              <a:rPr lang="en-US" dirty="0">
                <a:solidFill>
                  <a:prstClr val="black"/>
                </a:solidFill>
                <a:latin typeface="Arial" charset="0"/>
                <a:cs typeface="Arial" charset="0"/>
              </a:rPr>
              <a:t>(Show some of the instruments you’ve collected as samples.)  </a:t>
            </a:r>
          </a:p>
          <a:p>
            <a:pPr lvl="0">
              <a:spcBef>
                <a:spcPts val="0"/>
              </a:spcBef>
            </a:pPr>
            <a:endParaRPr lang="en-US" dirty="0">
              <a:solidFill>
                <a:prstClr val="black"/>
              </a:solidFill>
              <a:latin typeface="Arial" charset="0"/>
              <a:cs typeface="Arial" charset="0"/>
            </a:endParaRPr>
          </a:p>
          <a:p>
            <a:pPr lvl="0">
              <a:spcBef>
                <a:spcPts val="0"/>
              </a:spcBef>
            </a:pPr>
            <a:r>
              <a:rPr lang="en-US" dirty="0">
                <a:solidFill>
                  <a:prstClr val="black"/>
                </a:solidFill>
                <a:latin typeface="Arial" charset="0"/>
                <a:cs typeface="Arial" charset="0"/>
              </a:rPr>
              <a:t>Look over Handout 5: </a:t>
            </a:r>
            <a:r>
              <a:rPr lang="en-US" dirty="0">
                <a:solidFill>
                  <a:prstClr val="black"/>
                </a:solidFill>
              </a:rPr>
              <a:t>Suggested Arts </a:t>
            </a:r>
            <a:r>
              <a:rPr lang="en-US" dirty="0">
                <a:solidFill>
                  <a:prstClr val="black"/>
                </a:solidFill>
                <a:latin typeface="Arial" charset="0"/>
                <a:cs typeface="Arial" charset="0"/>
              </a:rPr>
              <a:t>Materials. Now look at the slide and see how many instruments and environmental enhancements you can find on the handout. Also notice/discuss what encourages musical engagement in the photo. </a:t>
            </a:r>
          </a:p>
          <a:p>
            <a:pPr lvl="0">
              <a:spcBef>
                <a:spcPts val="0"/>
              </a:spcBef>
            </a:pPr>
            <a:endParaRPr lang="en-US" dirty="0">
              <a:solidFill>
                <a:prstClr val="black"/>
              </a:solidFill>
              <a:latin typeface="Arial" charset="0"/>
              <a:cs typeface="Arial" charset="0"/>
            </a:endParaRPr>
          </a:p>
          <a:p>
            <a:pPr lvl="0">
              <a:spcBef>
                <a:spcPts val="0"/>
              </a:spcBef>
            </a:pPr>
            <a:r>
              <a:rPr lang="en-US" dirty="0">
                <a:solidFill>
                  <a:prstClr val="black"/>
                </a:solidFill>
                <a:latin typeface="Arial" charset="0"/>
                <a:cs typeface="Arial" charset="0"/>
              </a:rPr>
              <a:t>Are there any special educators here that would like to share any easy adaptations they have used to make musical environments accessible for children with special needs? </a:t>
            </a:r>
          </a:p>
          <a:p>
            <a:pPr lvl="0">
              <a:spcBef>
                <a:spcPts val="0"/>
              </a:spcBef>
            </a:pPr>
            <a:endParaRPr lang="en-US" dirty="0">
              <a:solidFill>
                <a:prstClr val="black"/>
              </a:solidFill>
              <a:latin typeface="Arial" charset="0"/>
              <a:cs typeface="Arial" charset="0"/>
            </a:endParaRPr>
          </a:p>
          <a:p>
            <a:pPr lvl="0">
              <a:spcBef>
                <a:spcPts val="0"/>
              </a:spcBef>
            </a:pPr>
            <a:r>
              <a:rPr lang="en-US" dirty="0">
                <a:solidFill>
                  <a:prstClr val="black"/>
                </a:solidFill>
                <a:latin typeface="Arial" charset="0"/>
                <a:cs typeface="Arial" charset="0"/>
              </a:rPr>
              <a:t>Use Handout 3: Take “Note” of Ideas to make notes about any new ideas that would enhance your classroom environments.</a:t>
            </a:r>
          </a:p>
          <a:p>
            <a:pPr lvl="0">
              <a:spcBef>
                <a:spcPts val="0"/>
              </a:spcBef>
            </a:pPr>
            <a:endParaRPr lang="en-US" dirty="0">
              <a:solidFill>
                <a:prstClr val="black"/>
              </a:solidFill>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84114098-3B3C-4B07-987C-1B4F2F6B5B2E}" type="slidenum">
              <a:rPr lang="en-US" smtClean="0"/>
              <a:pPr>
                <a:defRPr/>
              </a:pPr>
              <a:t>33</a:t>
            </a:fld>
            <a:endParaRPr lang="en-US"/>
          </a:p>
        </p:txBody>
      </p:sp>
    </p:spTree>
    <p:extLst>
      <p:ext uri="{BB962C8B-B14F-4D97-AF65-F5344CB8AC3E}">
        <p14:creationId xmlns:p14="http://schemas.microsoft.com/office/powerpoint/2010/main" val="26991087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b="1" dirty="0"/>
              <a:t>Background Information: </a:t>
            </a:r>
            <a:endParaRPr lang="en-US" dirty="0"/>
          </a:p>
          <a:p>
            <a:pPr>
              <a:spcBef>
                <a:spcPts val="0"/>
              </a:spcBef>
            </a:pPr>
            <a:r>
              <a:rPr lang="en-US" dirty="0"/>
              <a:t>Area rugs can be used to </a:t>
            </a:r>
            <a:r>
              <a:rPr lang="en-US" baseline="0" dirty="0"/>
              <a:t>define a space.</a:t>
            </a:r>
          </a:p>
          <a:p>
            <a:pPr lvl="0" defTabSz="914400">
              <a:spcBef>
                <a:spcPts val="0"/>
              </a:spcBef>
              <a:defRPr/>
            </a:pPr>
            <a:endParaRPr lang="en-US" b="1" dirty="0">
              <a:solidFill>
                <a:prstClr val="black"/>
              </a:solidFill>
            </a:endParaRPr>
          </a:p>
          <a:p>
            <a:pPr lvl="0" defTabSz="914400">
              <a:spcBef>
                <a:spcPts val="0"/>
              </a:spcBef>
              <a:defRPr/>
            </a:pPr>
            <a:r>
              <a:rPr lang="en-US" b="1" dirty="0">
                <a:solidFill>
                  <a:prstClr val="black"/>
                </a:solidFill>
              </a:rPr>
              <a:t>Presenter Remarks:</a:t>
            </a:r>
            <a:endParaRPr lang="en-US" dirty="0">
              <a:solidFill>
                <a:prstClr val="black"/>
              </a:solidFill>
              <a:latin typeface="Arial" charset="0"/>
              <a:cs typeface="Arial" charset="0"/>
            </a:endParaRPr>
          </a:p>
          <a:p>
            <a:pPr lvl="0">
              <a:spcBef>
                <a:spcPts val="0"/>
              </a:spcBef>
            </a:pPr>
            <a:r>
              <a:rPr lang="en-US" dirty="0">
                <a:solidFill>
                  <a:prstClr val="black"/>
                </a:solidFill>
                <a:latin typeface="Arial" charset="0"/>
                <a:cs typeface="Arial" charset="0"/>
              </a:rPr>
              <a:t>Please take out </a:t>
            </a:r>
            <a:r>
              <a:rPr lang="en-US" dirty="0">
                <a:solidFill>
                  <a:prstClr val="black"/>
                </a:solidFill>
              </a:rPr>
              <a:t>Handout 3: Take “Note” of Ideas and Handout 5: Suggested Arts Materials.</a:t>
            </a:r>
          </a:p>
          <a:p>
            <a:pPr lvl="0">
              <a:spcBef>
                <a:spcPts val="0"/>
              </a:spcBef>
            </a:pPr>
            <a:endParaRPr lang="en-US" dirty="0">
              <a:solidFill>
                <a:prstClr val="black"/>
              </a:solidFill>
              <a:latin typeface="Arial" charset="0"/>
              <a:cs typeface="Arial" charset="0"/>
            </a:endParaRPr>
          </a:p>
          <a:p>
            <a:pPr lvl="0">
              <a:spcBef>
                <a:spcPts val="0"/>
              </a:spcBef>
            </a:pPr>
            <a:r>
              <a:rPr lang="en-US" dirty="0">
                <a:solidFill>
                  <a:prstClr val="black"/>
                </a:solidFill>
                <a:latin typeface="Arial" charset="0"/>
                <a:cs typeface="Arial" charset="0"/>
              </a:rPr>
              <a:t>(Show some of the instruments you’ve collected as samples.)  </a:t>
            </a:r>
          </a:p>
          <a:p>
            <a:pPr lvl="0">
              <a:spcBef>
                <a:spcPts val="0"/>
              </a:spcBef>
            </a:pPr>
            <a:endParaRPr lang="en-US" dirty="0">
              <a:solidFill>
                <a:prstClr val="black"/>
              </a:solidFill>
              <a:latin typeface="Arial" charset="0"/>
              <a:cs typeface="Arial" charset="0"/>
            </a:endParaRPr>
          </a:p>
          <a:p>
            <a:pPr lvl="0">
              <a:spcBef>
                <a:spcPts val="0"/>
              </a:spcBef>
            </a:pPr>
            <a:r>
              <a:rPr lang="en-US" dirty="0">
                <a:solidFill>
                  <a:prstClr val="black"/>
                </a:solidFill>
                <a:latin typeface="Arial" charset="0"/>
                <a:cs typeface="Arial" charset="0"/>
              </a:rPr>
              <a:t>Look over Handout 5: </a:t>
            </a:r>
            <a:r>
              <a:rPr lang="en-US" dirty="0">
                <a:solidFill>
                  <a:prstClr val="black"/>
                </a:solidFill>
              </a:rPr>
              <a:t>Suggested Arts </a:t>
            </a:r>
            <a:r>
              <a:rPr lang="en-US" dirty="0">
                <a:solidFill>
                  <a:prstClr val="black"/>
                </a:solidFill>
                <a:latin typeface="Arial" charset="0"/>
                <a:cs typeface="Arial" charset="0"/>
              </a:rPr>
              <a:t>Materials. Now look at the slide and see how many instruments and environmental enhancements you can find on the handout. Also notice/discuss what encourages musical engagement in the photo. </a:t>
            </a:r>
          </a:p>
          <a:p>
            <a:pPr lvl="0">
              <a:spcBef>
                <a:spcPts val="0"/>
              </a:spcBef>
            </a:pPr>
            <a:endParaRPr lang="en-US" dirty="0">
              <a:solidFill>
                <a:prstClr val="black"/>
              </a:solidFill>
              <a:latin typeface="Arial" charset="0"/>
              <a:cs typeface="Arial" charset="0"/>
            </a:endParaRPr>
          </a:p>
          <a:p>
            <a:pPr lvl="0">
              <a:spcBef>
                <a:spcPts val="0"/>
              </a:spcBef>
            </a:pPr>
            <a:r>
              <a:rPr lang="en-US" dirty="0">
                <a:solidFill>
                  <a:prstClr val="black"/>
                </a:solidFill>
                <a:latin typeface="Arial" charset="0"/>
                <a:cs typeface="Arial" charset="0"/>
              </a:rPr>
              <a:t>Are there any special educators here that would like to share any easy adaptations they have used to make musical environments accessible for children with special needs? </a:t>
            </a:r>
          </a:p>
          <a:p>
            <a:pPr lvl="0">
              <a:spcBef>
                <a:spcPts val="0"/>
              </a:spcBef>
            </a:pPr>
            <a:endParaRPr lang="en-US" dirty="0">
              <a:solidFill>
                <a:prstClr val="black"/>
              </a:solidFill>
              <a:latin typeface="Arial" charset="0"/>
              <a:cs typeface="Arial" charset="0"/>
            </a:endParaRPr>
          </a:p>
          <a:p>
            <a:pPr lvl="0">
              <a:spcBef>
                <a:spcPts val="0"/>
              </a:spcBef>
            </a:pPr>
            <a:r>
              <a:rPr lang="en-US" dirty="0">
                <a:solidFill>
                  <a:prstClr val="black"/>
                </a:solidFill>
                <a:latin typeface="Arial" charset="0"/>
                <a:cs typeface="Arial" charset="0"/>
              </a:rPr>
              <a:t>Use Handout 3: Take “Note”</a:t>
            </a:r>
            <a:r>
              <a:rPr lang="en-US" baseline="0" dirty="0">
                <a:solidFill>
                  <a:prstClr val="black"/>
                </a:solidFill>
                <a:latin typeface="Arial" charset="0"/>
                <a:cs typeface="Arial" charset="0"/>
              </a:rPr>
              <a:t> </a:t>
            </a:r>
            <a:r>
              <a:rPr lang="en-US" dirty="0">
                <a:solidFill>
                  <a:prstClr val="black"/>
                </a:solidFill>
                <a:latin typeface="Arial" charset="0"/>
                <a:cs typeface="Arial" charset="0"/>
              </a:rPr>
              <a:t>of Ideas to make notes about any new ideas that would enhance your classroom environments.</a:t>
            </a:r>
          </a:p>
          <a:p>
            <a:pPr lvl="0">
              <a:spcBef>
                <a:spcPts val="0"/>
              </a:spcBef>
            </a:pPr>
            <a:endParaRPr lang="en-US" dirty="0">
              <a:solidFill>
                <a:prstClr val="black"/>
              </a:solidFill>
              <a:latin typeface="Arial" charset="0"/>
              <a:cs typeface="Arial" charset="0"/>
            </a:endParaRPr>
          </a:p>
          <a:p>
            <a:pPr>
              <a:spcBef>
                <a:spcPts val="0"/>
              </a:spcBef>
            </a:pPr>
            <a:endParaRPr lang="en-US" dirty="0"/>
          </a:p>
        </p:txBody>
      </p:sp>
      <p:sp>
        <p:nvSpPr>
          <p:cNvPr id="4" name="Slide Number Placeholder 3"/>
          <p:cNvSpPr>
            <a:spLocks noGrp="1"/>
          </p:cNvSpPr>
          <p:nvPr>
            <p:ph type="sldNum" sz="quarter" idx="10"/>
          </p:nvPr>
        </p:nvSpPr>
        <p:spPr/>
        <p:txBody>
          <a:bodyPr/>
          <a:lstStyle/>
          <a:p>
            <a:pPr>
              <a:defRPr/>
            </a:pPr>
            <a:fld id="{84114098-3B3C-4B07-987C-1B4F2F6B5B2E}" type="slidenum">
              <a:rPr lang="en-US" smtClean="0"/>
              <a:pPr>
                <a:defRPr/>
              </a:pPr>
              <a:t>34</a:t>
            </a:fld>
            <a:endParaRPr lang="en-US"/>
          </a:p>
        </p:txBody>
      </p:sp>
    </p:spTree>
    <p:extLst>
      <p:ext uri="{BB962C8B-B14F-4D97-AF65-F5344CB8AC3E}">
        <p14:creationId xmlns:p14="http://schemas.microsoft.com/office/powerpoint/2010/main" val="29968466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kumimoji="0" lang="en-US" sz="12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Background Information: </a:t>
            </a:r>
            <a:endParaRPr lang="en-US" dirty="0"/>
          </a:p>
          <a:p>
            <a:pPr>
              <a:spcBef>
                <a:spcPts val="0"/>
              </a:spcBef>
            </a:pPr>
            <a:r>
              <a:rPr lang="en-US" dirty="0"/>
              <a:t>Home</a:t>
            </a:r>
            <a:r>
              <a:rPr lang="en-US" baseline="0" dirty="0"/>
              <a:t>made instruments made from household items can be arranged in unique ways.</a:t>
            </a:r>
          </a:p>
          <a:p>
            <a:pPr>
              <a:spcBef>
                <a:spcPts val="0"/>
              </a:spcBef>
            </a:pPr>
            <a:endParaRPr lang="en-US" baseline="0" dirty="0"/>
          </a:p>
          <a:p>
            <a:pPr lvl="0" defTabSz="914400">
              <a:spcBef>
                <a:spcPts val="0"/>
              </a:spcBef>
              <a:defRPr/>
            </a:pPr>
            <a:r>
              <a:rPr lang="en-US" b="1" dirty="0">
                <a:solidFill>
                  <a:prstClr val="black"/>
                </a:solidFill>
              </a:rPr>
              <a:t>Presenter Remarks:</a:t>
            </a:r>
            <a:endParaRPr lang="en-US" dirty="0">
              <a:solidFill>
                <a:prstClr val="black"/>
              </a:solidFill>
              <a:latin typeface="Arial" charset="0"/>
              <a:cs typeface="Arial" charset="0"/>
            </a:endParaRPr>
          </a:p>
          <a:p>
            <a:pPr lvl="0">
              <a:spcBef>
                <a:spcPts val="0"/>
              </a:spcBef>
            </a:pPr>
            <a:r>
              <a:rPr lang="en-US" dirty="0">
                <a:solidFill>
                  <a:prstClr val="black"/>
                </a:solidFill>
                <a:latin typeface="Arial" charset="0"/>
                <a:cs typeface="Arial" charset="0"/>
              </a:rPr>
              <a:t>Please take out </a:t>
            </a:r>
            <a:r>
              <a:rPr lang="en-US" dirty="0">
                <a:solidFill>
                  <a:prstClr val="black"/>
                </a:solidFill>
              </a:rPr>
              <a:t>Handout 3: Take "Note" of Ideas and Handout 5: Suggested Arts Materials.</a:t>
            </a:r>
          </a:p>
          <a:p>
            <a:pPr lvl="0">
              <a:spcBef>
                <a:spcPts val="0"/>
              </a:spcBef>
            </a:pPr>
            <a:endParaRPr lang="en-US" dirty="0">
              <a:solidFill>
                <a:prstClr val="black"/>
              </a:solidFill>
              <a:latin typeface="Arial" charset="0"/>
              <a:cs typeface="Arial" charset="0"/>
            </a:endParaRPr>
          </a:p>
          <a:p>
            <a:pPr lvl="0">
              <a:spcBef>
                <a:spcPts val="0"/>
              </a:spcBef>
            </a:pPr>
            <a:r>
              <a:rPr lang="en-US" dirty="0">
                <a:solidFill>
                  <a:prstClr val="black"/>
                </a:solidFill>
                <a:latin typeface="Arial" charset="0"/>
                <a:cs typeface="Arial" charset="0"/>
              </a:rPr>
              <a:t>(Show some of the instruments you’ve collected as samples.)  </a:t>
            </a:r>
          </a:p>
          <a:p>
            <a:pPr lvl="0">
              <a:spcBef>
                <a:spcPts val="0"/>
              </a:spcBef>
            </a:pPr>
            <a:endParaRPr lang="en-US" dirty="0">
              <a:solidFill>
                <a:prstClr val="black"/>
              </a:solidFill>
              <a:latin typeface="Arial" charset="0"/>
              <a:cs typeface="Arial" charset="0"/>
            </a:endParaRPr>
          </a:p>
          <a:p>
            <a:pPr lvl="0">
              <a:spcBef>
                <a:spcPts val="0"/>
              </a:spcBef>
            </a:pPr>
            <a:r>
              <a:rPr lang="en-US" dirty="0">
                <a:solidFill>
                  <a:prstClr val="black"/>
                </a:solidFill>
                <a:latin typeface="Arial" charset="0"/>
                <a:cs typeface="Arial" charset="0"/>
              </a:rPr>
              <a:t>Look over Handout 5: Suggested Arts Materials. Now look at the slide and see how many instruments and environmental enhancements you can find on the handout. Also notice/discuss what encourages musical engagement in the photo. </a:t>
            </a:r>
          </a:p>
          <a:p>
            <a:pPr lvl="0">
              <a:spcBef>
                <a:spcPts val="0"/>
              </a:spcBef>
            </a:pPr>
            <a:endParaRPr lang="en-US" dirty="0">
              <a:solidFill>
                <a:prstClr val="black"/>
              </a:solidFill>
              <a:latin typeface="Arial" charset="0"/>
              <a:cs typeface="Arial" charset="0"/>
            </a:endParaRPr>
          </a:p>
          <a:p>
            <a:pPr lvl="0">
              <a:spcBef>
                <a:spcPts val="0"/>
              </a:spcBef>
            </a:pPr>
            <a:r>
              <a:rPr lang="en-US" dirty="0">
                <a:solidFill>
                  <a:prstClr val="black"/>
                </a:solidFill>
                <a:latin typeface="Arial" charset="0"/>
                <a:cs typeface="Arial" charset="0"/>
              </a:rPr>
              <a:t>Are there any special educators here that would like to share any easy adaptations they have used to make musical environments accessible for children with special needs? </a:t>
            </a:r>
          </a:p>
          <a:p>
            <a:pPr lvl="0">
              <a:spcBef>
                <a:spcPts val="0"/>
              </a:spcBef>
            </a:pPr>
            <a:endParaRPr lang="en-US" dirty="0">
              <a:solidFill>
                <a:prstClr val="black"/>
              </a:solidFill>
              <a:latin typeface="Arial" charset="0"/>
              <a:cs typeface="Arial" charset="0"/>
            </a:endParaRPr>
          </a:p>
          <a:p>
            <a:pPr lvl="0">
              <a:spcBef>
                <a:spcPts val="0"/>
              </a:spcBef>
            </a:pPr>
            <a:r>
              <a:rPr lang="en-US" dirty="0">
                <a:solidFill>
                  <a:prstClr val="black"/>
                </a:solidFill>
                <a:latin typeface="Arial" charset="0"/>
                <a:cs typeface="Arial" charset="0"/>
              </a:rPr>
              <a:t>Use Handout 3: Take "Note" of Ideas to make notes about any new ideas that would enhance your classroom environments.</a:t>
            </a:r>
          </a:p>
          <a:p>
            <a:pPr lvl="0">
              <a:spcBef>
                <a:spcPts val="0"/>
              </a:spcBef>
            </a:pPr>
            <a:endParaRPr lang="en-US" dirty="0">
              <a:solidFill>
                <a:prstClr val="black"/>
              </a:solidFill>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84114098-3B3C-4B07-987C-1B4F2F6B5B2E}" type="slidenum">
              <a:rPr lang="en-US" smtClean="0"/>
              <a:pPr>
                <a:defRPr/>
              </a:pPr>
              <a:t>35</a:t>
            </a:fld>
            <a:endParaRPr lang="en-US"/>
          </a:p>
        </p:txBody>
      </p:sp>
    </p:spTree>
    <p:extLst>
      <p:ext uri="{BB962C8B-B14F-4D97-AF65-F5344CB8AC3E}">
        <p14:creationId xmlns:p14="http://schemas.microsoft.com/office/powerpoint/2010/main" val="30948655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defTabSz="914400">
              <a:spcBef>
                <a:spcPts val="0"/>
              </a:spcBef>
              <a:defRPr/>
            </a:pPr>
            <a:r>
              <a:rPr lang="en-US" b="1" dirty="0">
                <a:solidFill>
                  <a:prstClr val="black"/>
                </a:solidFill>
              </a:rPr>
              <a:t>Presenter Remarks:</a:t>
            </a:r>
            <a:endParaRPr lang="en-US" dirty="0">
              <a:solidFill>
                <a:prstClr val="black"/>
              </a:solidFill>
              <a:latin typeface="Arial" charset="0"/>
              <a:cs typeface="Arial" charset="0"/>
            </a:endParaRPr>
          </a:p>
          <a:p>
            <a:pPr lvl="0">
              <a:spcBef>
                <a:spcPts val="0"/>
              </a:spcBef>
            </a:pPr>
            <a:r>
              <a:rPr lang="en-US" dirty="0">
                <a:solidFill>
                  <a:prstClr val="black"/>
                </a:solidFill>
                <a:latin typeface="Arial" charset="0"/>
                <a:cs typeface="Arial" charset="0"/>
              </a:rPr>
              <a:t>Please take out </a:t>
            </a:r>
            <a:r>
              <a:rPr lang="en-US" dirty="0">
                <a:solidFill>
                  <a:prstClr val="black"/>
                </a:solidFill>
              </a:rPr>
              <a:t>Handout 3: Take "Note" of Ideas and Handout 5: Suggested Arts Materials.</a:t>
            </a:r>
          </a:p>
          <a:p>
            <a:pPr lvl="0">
              <a:spcBef>
                <a:spcPts val="0"/>
              </a:spcBef>
            </a:pPr>
            <a:endParaRPr lang="en-US" dirty="0">
              <a:solidFill>
                <a:prstClr val="black"/>
              </a:solidFill>
              <a:latin typeface="Arial" charset="0"/>
              <a:cs typeface="Arial" charset="0"/>
            </a:endParaRPr>
          </a:p>
          <a:p>
            <a:pPr lvl="0">
              <a:spcBef>
                <a:spcPts val="0"/>
              </a:spcBef>
            </a:pPr>
            <a:r>
              <a:rPr lang="en-US" dirty="0">
                <a:solidFill>
                  <a:prstClr val="black"/>
                </a:solidFill>
                <a:latin typeface="Arial" charset="0"/>
                <a:cs typeface="Arial" charset="0"/>
              </a:rPr>
              <a:t>(Show some of the instruments you’ve collected as samples.)  </a:t>
            </a:r>
          </a:p>
          <a:p>
            <a:pPr lvl="0">
              <a:spcBef>
                <a:spcPts val="0"/>
              </a:spcBef>
            </a:pPr>
            <a:endParaRPr lang="en-US" dirty="0">
              <a:solidFill>
                <a:prstClr val="black"/>
              </a:solidFill>
              <a:latin typeface="Arial" charset="0"/>
              <a:cs typeface="Arial" charset="0"/>
            </a:endParaRPr>
          </a:p>
          <a:p>
            <a:pPr lvl="0">
              <a:spcBef>
                <a:spcPts val="0"/>
              </a:spcBef>
            </a:pPr>
            <a:r>
              <a:rPr lang="en-US" dirty="0">
                <a:solidFill>
                  <a:prstClr val="black"/>
                </a:solidFill>
                <a:latin typeface="Arial" charset="0"/>
                <a:cs typeface="Arial" charset="0"/>
              </a:rPr>
              <a:t>Look over Handout 5: Suggested Arts Materials. Now look at the slide and see how many instruments and environmental enhancements you can find on the handout. Also notice/discuss what encourages musical engagement in the photo. </a:t>
            </a:r>
          </a:p>
          <a:p>
            <a:pPr lvl="0">
              <a:spcBef>
                <a:spcPts val="0"/>
              </a:spcBef>
            </a:pPr>
            <a:endParaRPr lang="en-US" dirty="0">
              <a:solidFill>
                <a:prstClr val="black"/>
              </a:solidFill>
              <a:latin typeface="Arial" charset="0"/>
              <a:cs typeface="Arial" charset="0"/>
            </a:endParaRPr>
          </a:p>
          <a:p>
            <a:pPr lvl="0">
              <a:spcBef>
                <a:spcPts val="0"/>
              </a:spcBef>
            </a:pPr>
            <a:r>
              <a:rPr lang="en-US" dirty="0">
                <a:solidFill>
                  <a:prstClr val="black"/>
                </a:solidFill>
                <a:latin typeface="Arial" charset="0"/>
                <a:cs typeface="Arial" charset="0"/>
              </a:rPr>
              <a:t>Are there any special educators here that would like to share any easy adaptations they have used to make musical environments accessible for children with special needs? </a:t>
            </a:r>
          </a:p>
          <a:p>
            <a:pPr lvl="0">
              <a:spcBef>
                <a:spcPts val="0"/>
              </a:spcBef>
            </a:pPr>
            <a:endParaRPr lang="en-US" dirty="0">
              <a:solidFill>
                <a:prstClr val="black"/>
              </a:solidFill>
              <a:latin typeface="Arial" charset="0"/>
              <a:cs typeface="Arial" charset="0"/>
            </a:endParaRPr>
          </a:p>
          <a:p>
            <a:pPr lvl="0">
              <a:spcBef>
                <a:spcPts val="0"/>
              </a:spcBef>
            </a:pPr>
            <a:r>
              <a:rPr lang="en-US" dirty="0">
                <a:solidFill>
                  <a:prstClr val="black"/>
                </a:solidFill>
                <a:latin typeface="Arial" charset="0"/>
                <a:cs typeface="Arial" charset="0"/>
              </a:rPr>
              <a:t>Use Handout 3: Take "Note" of Ideas to make notes about any new ideas that would enhance your classroom environments.</a:t>
            </a:r>
          </a:p>
          <a:p>
            <a:pPr lvl="0">
              <a:spcBef>
                <a:spcPts val="0"/>
              </a:spcBef>
            </a:pPr>
            <a:endParaRPr lang="en-US" dirty="0">
              <a:solidFill>
                <a:prstClr val="black"/>
              </a:solidFill>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84114098-3B3C-4B07-987C-1B4F2F6B5B2E}" type="slidenum">
              <a:rPr lang="en-US" smtClean="0"/>
              <a:pPr>
                <a:defRPr/>
              </a:pPr>
              <a:t>36</a:t>
            </a:fld>
            <a:endParaRPr lang="en-US"/>
          </a:p>
        </p:txBody>
      </p:sp>
    </p:spTree>
    <p:extLst>
      <p:ext uri="{BB962C8B-B14F-4D97-AF65-F5344CB8AC3E}">
        <p14:creationId xmlns:p14="http://schemas.microsoft.com/office/powerpoint/2010/main" val="993014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a:ln/>
        </p:spPr>
      </p:sp>
      <p:sp>
        <p:nvSpPr>
          <p:cNvPr id="59394" name="Notes Placeholder 2"/>
          <p:cNvSpPr>
            <a:spLocks noGrp="1"/>
          </p:cNvSpPr>
          <p:nvPr>
            <p:ph type="body" idx="1"/>
          </p:nvPr>
        </p:nvSpPr>
        <p:spPr>
          <a:xfrm>
            <a:off x="685800" y="4343400"/>
            <a:ext cx="5486400" cy="3794760"/>
          </a:xfrm>
          <a:noFill/>
          <a:ln/>
        </p:spPr>
        <p:txBody>
          <a:bodyPr>
            <a:noAutofit/>
          </a:bodyPr>
          <a:lstStyle/>
          <a:p>
            <a:pPr>
              <a:spcBef>
                <a:spcPts val="0"/>
              </a:spcBef>
            </a:pPr>
            <a:r>
              <a:rPr lang="en-US" b="1" dirty="0">
                <a:latin typeface="Arial" charset="0"/>
                <a:cs typeface="Arial" charset="0"/>
              </a:rPr>
              <a:t>Presenter Remarks:</a:t>
            </a:r>
          </a:p>
          <a:p>
            <a:pPr>
              <a:spcBef>
                <a:spcPts val="0"/>
              </a:spcBef>
            </a:pPr>
            <a:r>
              <a:rPr lang="en-US" dirty="0">
                <a:latin typeface="Arial" charset="0"/>
                <a:cs typeface="Arial" charset="0"/>
              </a:rPr>
              <a:t>Let’s read the slide together, </a:t>
            </a:r>
            <a:r>
              <a:rPr lang="en-US" dirty="0"/>
              <a:t>“Children’s play environments should include musical instruments that are safe, durable, and of excellent sound quality” (PCF, Vol. 2, p. 74). </a:t>
            </a:r>
          </a:p>
          <a:p>
            <a:pPr>
              <a:spcBef>
                <a:spcPts val="0"/>
              </a:spcBef>
            </a:pPr>
            <a:endParaRPr lang="en-US" dirty="0"/>
          </a:p>
          <a:p>
            <a:pPr>
              <a:spcBef>
                <a:spcPts val="0"/>
              </a:spcBef>
            </a:pPr>
            <a:r>
              <a:rPr lang="en-US" dirty="0">
                <a:latin typeface="Arial" charset="0"/>
                <a:cs typeface="Arial" charset="0"/>
              </a:rPr>
              <a:t>It</a:t>
            </a:r>
            <a:r>
              <a:rPr lang="en-US" baseline="0" dirty="0">
                <a:latin typeface="Arial" charset="0"/>
                <a:cs typeface="Arial" charset="0"/>
              </a:rPr>
              <a:t> i</a:t>
            </a:r>
            <a:r>
              <a:rPr lang="en-US" dirty="0">
                <a:latin typeface="Arial" charset="0"/>
                <a:cs typeface="Arial" charset="0"/>
              </a:rPr>
              <a:t>s important that musical instruments be treated as instruments rather than toys. Equipment should be properly maintained and displayed.</a:t>
            </a:r>
          </a:p>
          <a:p>
            <a:pPr>
              <a:spcBef>
                <a:spcPts val="0"/>
              </a:spcBef>
            </a:pPr>
            <a:endParaRPr lang="en-US" dirty="0">
              <a:latin typeface="Arial" charset="0"/>
              <a:cs typeface="Arial" charset="0"/>
            </a:endParaRPr>
          </a:p>
          <a:p>
            <a:pPr>
              <a:spcBef>
                <a:spcPts val="0"/>
              </a:spcBef>
            </a:pPr>
            <a:r>
              <a:rPr lang="en-US" dirty="0">
                <a:latin typeface="Arial" charset="0"/>
                <a:cs typeface="Arial" charset="0"/>
              </a:rPr>
              <a:t>When interacting with instruments the teacher—as</a:t>
            </a:r>
            <a:r>
              <a:rPr kumimoji="0" lang="en-US" b="0" i="0" u="none" strike="noStrike" kern="1200" cap="none" spc="0" normalizeH="0" baseline="0" noProof="0" dirty="0">
                <a:ln>
                  <a:noFill/>
                </a:ln>
                <a:effectLst/>
                <a:uLnTx/>
                <a:uFillTx/>
                <a:latin typeface="Arial" charset="0"/>
                <a:ea typeface="ＭＳ Ｐゴシック" pitchFamily="34" charset="-128"/>
                <a:cs typeface="Arial" charset="0"/>
              </a:rPr>
              <a:t> the play partner—</a:t>
            </a:r>
            <a:r>
              <a:rPr lang="en-US" dirty="0">
                <a:latin typeface="Arial" charset="0"/>
                <a:cs typeface="Arial" charset="0"/>
              </a:rPr>
              <a:t> should demonstrate proper use and care of the instruments and oversee safe play.  </a:t>
            </a:r>
          </a:p>
          <a:p>
            <a:pPr>
              <a:spcBef>
                <a:spcPts val="0"/>
              </a:spcBef>
            </a:pPr>
            <a:endParaRPr lang="en-US" dirty="0">
              <a:latin typeface="Arial" charset="0"/>
              <a:cs typeface="Arial" charset="0"/>
            </a:endParaRPr>
          </a:p>
          <a:p>
            <a:pPr>
              <a:spcBef>
                <a:spcPts val="0"/>
              </a:spcBef>
            </a:pPr>
            <a:r>
              <a:rPr lang="en-US" dirty="0">
                <a:latin typeface="Arial" charset="0"/>
                <a:cs typeface="Arial" charset="0"/>
              </a:rPr>
              <a:t>Both exploratory and structured activities should be planned so that children have the opportunity to touch, hear, and manipulate the sounds of the instruments.   </a:t>
            </a:r>
          </a:p>
          <a:p>
            <a:pPr>
              <a:spcBef>
                <a:spcPts val="0"/>
              </a:spcBef>
            </a:pPr>
            <a:endParaRPr lang="en-US" dirty="0">
              <a:latin typeface="Arial" charset="0"/>
              <a:cs typeface="Arial" charset="0"/>
            </a:endParaRPr>
          </a:p>
          <a:p>
            <a:pPr>
              <a:spcBef>
                <a:spcPts val="0"/>
              </a:spcBef>
            </a:pPr>
            <a:r>
              <a:rPr lang="en-US" dirty="0">
                <a:latin typeface="Arial" charset="0"/>
                <a:cs typeface="Arial" charset="0"/>
              </a:rPr>
              <a:t>Because musical instruments are designed to be played in a certain way, it is important for the teacher to model proper playing techniques and functions of the instruments.  </a:t>
            </a:r>
          </a:p>
          <a:p>
            <a:pPr>
              <a:spcBef>
                <a:spcPts val="0"/>
              </a:spcBef>
            </a:pPr>
            <a:endParaRPr lang="en-US" dirty="0">
              <a:latin typeface="Arial" charset="0"/>
              <a:cs typeface="Arial" charset="0"/>
            </a:endParaRPr>
          </a:p>
          <a:p>
            <a:pPr>
              <a:spcBef>
                <a:spcPts val="0"/>
              </a:spcBef>
            </a:pPr>
            <a:r>
              <a:rPr lang="en-US" dirty="0">
                <a:latin typeface="Arial" charset="0"/>
                <a:cs typeface="Arial" charset="0"/>
              </a:rPr>
              <a:t>Encourage children to analyze and make comparisons about the different instruments’ sound qualities and potential uses. This</a:t>
            </a:r>
            <a:r>
              <a:rPr lang="en-US" baseline="0" dirty="0">
                <a:latin typeface="Arial" charset="0"/>
                <a:cs typeface="Arial" charset="0"/>
              </a:rPr>
              <a:t> introduces children to the timbre of each instrument. Timbre is the characteristics and distinct sound of each individual instrument or voice. </a:t>
            </a:r>
            <a:r>
              <a:rPr lang="en-US" i="1" baseline="0" dirty="0">
                <a:latin typeface="Arial" charset="0"/>
                <a:cs typeface="Arial" charset="0"/>
              </a:rPr>
              <a:t>Presenter can demonstrate this by playing a note on two different instruments at the resource table such as the musical triangle and a whistle or recorder.</a:t>
            </a:r>
            <a:endParaRPr lang="en-US" i="1" dirty="0">
              <a:latin typeface="Arial" charset="0"/>
              <a:cs typeface="Arial" charset="0"/>
            </a:endParaRPr>
          </a:p>
        </p:txBody>
      </p:sp>
      <p:sp>
        <p:nvSpPr>
          <p:cNvPr id="59395" name="Slide Number Placeholder 3"/>
          <p:cNvSpPr>
            <a:spLocks noGrp="1"/>
          </p:cNvSpPr>
          <p:nvPr>
            <p:ph type="sldNum" sz="quarter" idx="5"/>
          </p:nvPr>
        </p:nvSpPr>
        <p:spPr>
          <a:noFill/>
        </p:spPr>
        <p:txBody>
          <a:bodyPr/>
          <a:lstStyle/>
          <a:p>
            <a:fld id="{7F7EEA68-B627-4726-90E0-FC1C976E4683}" type="slidenum">
              <a:rPr lang="en-US" smtClean="0">
                <a:latin typeface="Arial" charset="0"/>
                <a:ea typeface="ＭＳ Ｐゴシック" charset="-128"/>
                <a:cs typeface="ＭＳ Ｐゴシック" charset="-128"/>
              </a:rPr>
              <a:pPr/>
              <a:t>37</a:t>
            </a:fld>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065057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a:ln/>
        </p:spPr>
      </p:sp>
      <p:sp>
        <p:nvSpPr>
          <p:cNvPr id="63490" name="Notes Placeholder 2"/>
          <p:cNvSpPr>
            <a:spLocks noGrp="1"/>
          </p:cNvSpPr>
          <p:nvPr>
            <p:ph type="body" idx="1"/>
          </p:nvPr>
        </p:nvSpPr>
        <p:spPr>
          <a:xfrm>
            <a:off x="685800" y="4243842"/>
            <a:ext cx="5486400" cy="4669971"/>
          </a:xfrm>
          <a:noFill/>
          <a:ln/>
        </p:spPr>
        <p:txBody>
          <a:bodyPr>
            <a:noAutofit/>
          </a:bodyPr>
          <a:lstStyle/>
          <a:p>
            <a:pPr marL="0" marR="0" indent="0" algn="l" defTabSz="914400" rtl="0" eaLnBrk="0" fontAlgn="base" latinLnBrk="0" hangingPunct="0">
              <a:spcBef>
                <a:spcPts val="0"/>
              </a:spcBef>
              <a:spcAft>
                <a:spcPts val="0"/>
              </a:spcAft>
              <a:buClrTx/>
              <a:buSzTx/>
              <a:buFontTx/>
              <a:buNone/>
              <a:tabLst/>
              <a:defRPr/>
            </a:pPr>
            <a:r>
              <a:rPr lang="en-US" b="1" dirty="0"/>
              <a:t>Presenter Remarks:</a:t>
            </a:r>
          </a:p>
          <a:p>
            <a:pPr>
              <a:spcBef>
                <a:spcPts val="0"/>
              </a:spcBef>
              <a:spcAft>
                <a:spcPts val="0"/>
              </a:spcAft>
            </a:pPr>
            <a:r>
              <a:rPr lang="en-US" dirty="0"/>
              <a:t>For some children, it may be necessary to make special adaptations to create access to learning. </a:t>
            </a:r>
          </a:p>
          <a:p>
            <a:pPr>
              <a:spcBef>
                <a:spcPts val="0"/>
              </a:spcBef>
              <a:spcAft>
                <a:spcPts val="0"/>
              </a:spcAft>
            </a:pPr>
            <a:endParaRPr lang="en-US" dirty="0"/>
          </a:p>
          <a:p>
            <a:pPr>
              <a:spcBef>
                <a:spcPts val="0"/>
              </a:spcBef>
              <a:spcAft>
                <a:spcPts val="0"/>
              </a:spcAft>
            </a:pPr>
            <a:r>
              <a:rPr lang="en-US" dirty="0"/>
              <a:t>(Show examples on the resource table of simple adaptations for instruments and participation.)</a:t>
            </a:r>
          </a:p>
          <a:p>
            <a:pPr>
              <a:spcBef>
                <a:spcPts val="0"/>
              </a:spcBef>
              <a:spcAft>
                <a:spcPts val="0"/>
              </a:spcAft>
            </a:pPr>
            <a:endParaRPr lang="en-US" dirty="0"/>
          </a:p>
          <a:p>
            <a:pPr>
              <a:spcBef>
                <a:spcPts val="0"/>
              </a:spcBef>
              <a:spcAft>
                <a:spcPts val="0"/>
              </a:spcAft>
            </a:pPr>
            <a:r>
              <a:rPr lang="en-US" dirty="0"/>
              <a:t>This</a:t>
            </a:r>
            <a:r>
              <a:rPr lang="en-US" baseline="0" dirty="0"/>
              <a:t> slide has three examples of rhythm sticks: </a:t>
            </a:r>
          </a:p>
          <a:p>
            <a:pPr marL="171450" indent="-171450">
              <a:spcBef>
                <a:spcPts val="0"/>
              </a:spcBef>
              <a:spcAft>
                <a:spcPts val="0"/>
              </a:spcAft>
              <a:buFont typeface="Arial" panose="020B0604020202020204" pitchFamily="34" charset="0"/>
              <a:buChar char="•"/>
            </a:pPr>
            <a:r>
              <a:rPr lang="en-US" dirty="0"/>
              <a:t>The upper right hand picture shows typical rhythm sticks like the ones provided on each table today. </a:t>
            </a:r>
          </a:p>
          <a:p>
            <a:pPr marL="171450" indent="-171450">
              <a:spcBef>
                <a:spcPts val="0"/>
              </a:spcBef>
              <a:spcAft>
                <a:spcPts val="0"/>
              </a:spcAft>
              <a:buFont typeface="Arial" panose="020B0604020202020204" pitchFamily="34" charset="0"/>
              <a:buChar char="•"/>
            </a:pPr>
            <a:r>
              <a:rPr lang="en-US" baseline="0" dirty="0"/>
              <a:t>The left hand picture shows popsicle sticks with pipe cleaners to create a softer texture. </a:t>
            </a:r>
          </a:p>
          <a:p>
            <a:pPr marL="628650" lvl="1" indent="-171450">
              <a:spcBef>
                <a:spcPts val="0"/>
              </a:spcBef>
              <a:spcAft>
                <a:spcPts val="0"/>
              </a:spcAft>
              <a:buFont typeface="Courier New" panose="02070309020205020404" pitchFamily="49" charset="0"/>
              <a:buChar char="o"/>
            </a:pPr>
            <a:r>
              <a:rPr lang="en-US" baseline="0" dirty="0"/>
              <a:t>The softer texture creates a softer tapping sound which may be more amenable to children with sensory processing differences. </a:t>
            </a:r>
          </a:p>
          <a:p>
            <a:pPr marL="171450" marR="0" lvl="0" indent="-171450" algn="l" defTabSz="457200" rtl="0" eaLnBrk="0" fontAlgn="base" latinLnBrk="0" hangingPunct="0">
              <a:spcBef>
                <a:spcPts val="0"/>
              </a:spcBef>
              <a:spcAft>
                <a:spcPts val="0"/>
              </a:spcAft>
              <a:buClrTx/>
              <a:buSzTx/>
              <a:buFont typeface="Arial" panose="020B0604020202020204" pitchFamily="34" charset="0"/>
              <a:buChar char="•"/>
              <a:tabLst/>
              <a:defRPr/>
            </a:pPr>
            <a:r>
              <a:rPr lang="en-US" baseline="0" dirty="0"/>
              <a:t>The bottom right hand picture </a:t>
            </a:r>
            <a:r>
              <a:rPr kumimoji="0" lang="en-US" b="0" i="0" u="none" strike="noStrike" kern="1200" cap="none" spc="0" normalizeH="0" baseline="0" noProof="0" dirty="0">
                <a:ln>
                  <a:noFill/>
                </a:ln>
                <a:solidFill>
                  <a:prstClr val="black"/>
                </a:solidFill>
                <a:effectLst/>
                <a:uLnTx/>
                <a:uFillTx/>
              </a:rPr>
              <a:t>shows paper towel tubes that are light and easy for hands to grip.</a:t>
            </a:r>
          </a:p>
          <a:p>
            <a:pPr marL="171450" marR="0" lvl="0" indent="-171450" algn="l" defTabSz="457200" rtl="0" eaLnBrk="0" fontAlgn="base" latinLnBrk="0" hangingPunct="0">
              <a:spcBef>
                <a:spcPts val="0"/>
              </a:spcBef>
              <a:spcAft>
                <a:spcPts val="0"/>
              </a:spcAft>
              <a:buClrTx/>
              <a:buSzTx/>
              <a:buFont typeface="Arial" panose="020B0604020202020204" pitchFamily="34" charset="0"/>
              <a:buChar char="•"/>
              <a:tabLst/>
              <a:defRPr/>
            </a:pPr>
            <a:endParaRPr lang="en-US" dirty="0"/>
          </a:p>
          <a:p>
            <a:pPr marL="0" marR="0">
              <a:spcBef>
                <a:spcPts val="0"/>
              </a:spcBef>
              <a:spcAft>
                <a:spcPts val="0"/>
              </a:spcAft>
            </a:pPr>
            <a:r>
              <a:rPr lang="en-US" dirty="0"/>
              <a:t>The sticks on your table can be adapted in a variety of ways to enable children to better utilize and access curriculum. Take a moment now to find the </a:t>
            </a:r>
            <a:r>
              <a:rPr lang="en-US" dirty="0">
                <a:effectLst/>
                <a:ea typeface="Calibri" panose="020F0502020204030204" pitchFamily="34" charset="0"/>
              </a:rPr>
              <a:t>Handout 6: Grippers.</a:t>
            </a:r>
          </a:p>
          <a:p>
            <a:pPr>
              <a:spcBef>
                <a:spcPts val="0"/>
              </a:spcBef>
              <a:spcAft>
                <a:spcPts val="0"/>
              </a:spcAft>
            </a:pPr>
            <a:endParaRPr lang="en-US" dirty="0"/>
          </a:p>
          <a:p>
            <a:pPr>
              <a:spcBef>
                <a:spcPts val="0"/>
              </a:spcBef>
              <a:spcAft>
                <a:spcPts val="0"/>
              </a:spcAft>
            </a:pPr>
            <a:r>
              <a:rPr lang="en-US" dirty="0"/>
              <a:t>In TK classrooms patterning is often practiced with small objects that require fine motor ability. Using grippers to build up any object will enable access to the curriculum for many students in your classroom may have fine motor delays.  </a:t>
            </a:r>
          </a:p>
          <a:p>
            <a:pPr>
              <a:spcBef>
                <a:spcPts val="0"/>
              </a:spcBef>
              <a:spcAft>
                <a:spcPts val="0"/>
              </a:spcAft>
            </a:pPr>
            <a:endParaRPr lang="en-US" dirty="0"/>
          </a:p>
          <a:p>
            <a:pPr>
              <a:spcBef>
                <a:spcPts val="0"/>
              </a:spcBef>
              <a:spcAft>
                <a:spcPts val="0"/>
              </a:spcAft>
            </a:pPr>
            <a:endParaRPr lang="en-US" dirty="0"/>
          </a:p>
        </p:txBody>
      </p:sp>
      <p:sp>
        <p:nvSpPr>
          <p:cNvPr id="2" name="Slide Number Placeholder 1"/>
          <p:cNvSpPr>
            <a:spLocks noGrp="1"/>
          </p:cNvSpPr>
          <p:nvPr>
            <p:ph type="sldNum" sz="quarter" idx="10"/>
          </p:nvPr>
        </p:nvSpPr>
        <p:spPr/>
        <p:txBody>
          <a:bodyPr/>
          <a:lstStyle/>
          <a:p>
            <a:fld id="{EF32236E-DBDE-4F84-8A8D-B4FE3BF401E9}" type="slidenum">
              <a:rPr lang="en-US" altLang="en-US" smtClean="0"/>
              <a:pPr/>
              <a:t>38</a:t>
            </a:fld>
            <a:endParaRPr lang="en-US" altLang="en-US"/>
          </a:p>
        </p:txBody>
      </p:sp>
    </p:spTree>
    <p:extLst>
      <p:ext uri="{BB962C8B-B14F-4D97-AF65-F5344CB8AC3E}">
        <p14:creationId xmlns:p14="http://schemas.microsoft.com/office/powerpoint/2010/main" val="38992871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ChangeArrowheads="1" noTextEdit="1"/>
          </p:cNvSpPr>
          <p:nvPr>
            <p:ph type="sldImg"/>
          </p:nvPr>
        </p:nvSpPr>
        <p:spPr>
          <a:ln/>
        </p:spPr>
      </p:sp>
      <p:sp>
        <p:nvSpPr>
          <p:cNvPr id="65538" name="Rectangle 3"/>
          <p:cNvSpPr>
            <a:spLocks noGrp="1" noChangeArrowheads="1"/>
          </p:cNvSpPr>
          <p:nvPr>
            <p:ph type="body" idx="1"/>
          </p:nvPr>
        </p:nvSpPr>
        <p:spPr>
          <a:xfrm>
            <a:off x="685800" y="4320721"/>
            <a:ext cx="5486400" cy="4364492"/>
          </a:xfrm>
          <a:noFill/>
          <a:ln/>
        </p:spPr>
        <p:txBody>
          <a:bodyPr>
            <a:noAutofit/>
          </a:bodyPr>
          <a:lstStyle/>
          <a:p>
            <a:pPr marL="0" marR="0">
              <a:spcBef>
                <a:spcPts val="0"/>
              </a:spcBef>
              <a:spcAft>
                <a:spcPts val="0"/>
              </a:spcAft>
            </a:pPr>
            <a:r>
              <a:rPr lang="en-US" sz="1200" b="1" kern="1200" dirty="0">
                <a:solidFill>
                  <a:schemeClr val="tx1"/>
                </a:solidFill>
                <a:effectLst/>
                <a:latin typeface="Arial" pitchFamily="34" charset="0"/>
                <a:ea typeface="ＭＳ Ｐゴシック" pitchFamily="34" charset="-128"/>
                <a:cs typeface="Arial" pitchFamily="34" charset="0"/>
              </a:rPr>
              <a:t>Activity 4: Guiding Principles‒Connections to Music</a:t>
            </a:r>
          </a:p>
          <a:p>
            <a:pPr marL="0" marR="0">
              <a:spcBef>
                <a:spcPts val="0"/>
              </a:spcBef>
              <a:spcAft>
                <a:spcPts val="0"/>
              </a:spcAft>
            </a:pPr>
            <a:endParaRPr lang="en-US" sz="1200" b="1" kern="1200" dirty="0">
              <a:solidFill>
                <a:schemeClr val="tx1"/>
              </a:solidFill>
              <a:effectLst/>
              <a:latin typeface="Arial" pitchFamily="34" charset="0"/>
              <a:ea typeface="ＭＳ Ｐゴシック" pitchFamily="34" charset="-128"/>
              <a:cs typeface="Arial" pitchFamily="34" charset="0"/>
            </a:endParaRPr>
          </a:p>
          <a:p>
            <a:pPr marL="0" marR="0">
              <a:spcBef>
                <a:spcPts val="0"/>
              </a:spcBef>
              <a:spcAft>
                <a:spcPts val="0"/>
              </a:spcAft>
            </a:pPr>
            <a:r>
              <a:rPr lang="en-US" b="1" dirty="0">
                <a:effectLst/>
                <a:ea typeface="Times New Roman" panose="02020603050405020304" pitchFamily="18" charset="0"/>
              </a:rPr>
              <a:t>Background Information:</a:t>
            </a:r>
          </a:p>
          <a:p>
            <a:pPr marL="0" marR="0">
              <a:spcBef>
                <a:spcPts val="0"/>
              </a:spcBef>
              <a:spcAft>
                <a:spcPts val="0"/>
              </a:spcAft>
            </a:pPr>
            <a:r>
              <a:rPr lang="en-US" b="0" dirty="0">
                <a:effectLst/>
                <a:ea typeface="Times New Roman" panose="02020603050405020304" pitchFamily="18" charset="0"/>
              </a:rPr>
              <a:t>The guiding principles for the Visual and Performing Arts domain can be found on pages 42-45 of the Preschool Curriculum Framework, Volume 2.</a:t>
            </a:r>
          </a:p>
          <a:p>
            <a:pPr marL="0" marR="0">
              <a:spcBef>
                <a:spcPts val="0"/>
              </a:spcBef>
              <a:spcAft>
                <a:spcPts val="0"/>
              </a:spcAft>
            </a:pPr>
            <a:endParaRPr lang="en-US" b="1" dirty="0">
              <a:effectLst/>
              <a:ea typeface="Times New Roman" panose="02020603050405020304" pitchFamily="18" charset="0"/>
            </a:endParaRPr>
          </a:p>
          <a:p>
            <a:pPr marL="0" marR="0">
              <a:spcBef>
                <a:spcPts val="0"/>
              </a:spcBef>
              <a:spcAft>
                <a:spcPts val="0"/>
              </a:spcAft>
            </a:pPr>
            <a:r>
              <a:rPr lang="en-US" b="1" dirty="0">
                <a:ea typeface="Times New Roman" panose="02020603050405020304" pitchFamily="18" charset="0"/>
              </a:rPr>
              <a:t>Presenter Remarks:</a:t>
            </a:r>
          </a:p>
          <a:p>
            <a:pPr marL="0" marR="0">
              <a:spcBef>
                <a:spcPts val="0"/>
              </a:spcBef>
              <a:spcAft>
                <a:spcPts val="0"/>
              </a:spcAft>
            </a:pPr>
            <a:r>
              <a:rPr lang="en-US" dirty="0">
                <a:ea typeface="Times New Roman" panose="02020603050405020304" pitchFamily="18" charset="0"/>
              </a:rPr>
              <a:t>Let’s look at the Guiding Principles‒Connections to Music.</a:t>
            </a:r>
          </a:p>
          <a:p>
            <a:pPr>
              <a:spcBef>
                <a:spcPts val="0"/>
              </a:spcBef>
              <a:spcAft>
                <a:spcPts val="0"/>
              </a:spcAft>
            </a:pPr>
            <a:endParaRPr lang="en-US" b="1" cap="all" dirty="0"/>
          </a:p>
          <a:p>
            <a:pPr>
              <a:spcBef>
                <a:spcPts val="0"/>
              </a:spcBef>
              <a:spcAft>
                <a:spcPts val="0"/>
              </a:spcAft>
            </a:pPr>
            <a:r>
              <a:rPr lang="en-US" b="1" cap="all" dirty="0"/>
              <a:t>intent: </a:t>
            </a:r>
            <a:endParaRPr lang="en-US" dirty="0"/>
          </a:p>
          <a:p>
            <a:pPr>
              <a:spcBef>
                <a:spcPts val="0"/>
              </a:spcBef>
              <a:spcAft>
                <a:spcPts val="0"/>
              </a:spcAft>
            </a:pPr>
            <a:r>
              <a:rPr lang="en-US" dirty="0"/>
              <a:t>Inspire and engage participants with key visual and performing arts guiding principles. Make specific connections to music and apply the experience for use with children. </a:t>
            </a:r>
          </a:p>
          <a:p>
            <a:pPr>
              <a:spcBef>
                <a:spcPts val="0"/>
              </a:spcBef>
              <a:spcAft>
                <a:spcPts val="0"/>
              </a:spcAft>
            </a:pPr>
            <a:r>
              <a:rPr lang="en-US" b="1" dirty="0"/>
              <a:t> </a:t>
            </a:r>
            <a:endParaRPr lang="en-US" dirty="0"/>
          </a:p>
          <a:p>
            <a:pPr>
              <a:spcBef>
                <a:spcPts val="0"/>
              </a:spcBef>
              <a:spcAft>
                <a:spcPts val="0"/>
              </a:spcAft>
            </a:pPr>
            <a:r>
              <a:rPr lang="en-US" b="1" dirty="0"/>
              <a:t>OUTCOMES: </a:t>
            </a:r>
            <a:endParaRPr lang="en-US" dirty="0"/>
          </a:p>
          <a:p>
            <a:pPr>
              <a:spcBef>
                <a:spcPts val="0"/>
              </a:spcBef>
              <a:spcAft>
                <a:spcPts val="0"/>
              </a:spcAft>
            </a:pPr>
            <a:r>
              <a:rPr lang="en-US" dirty="0"/>
              <a:t>Participants will be able to use the guiding principles to evaluate and inform their music curricular choices. Participants will be able to use/adapt the composition portion of the activity to support children’s learning in the Music </a:t>
            </a:r>
            <a:r>
              <a:rPr lang="en-US" dirty="0" err="1"/>
              <a:t>substrand</a:t>
            </a:r>
            <a:r>
              <a:rPr lang="en-US" dirty="0"/>
              <a:t>, Create, Invent, and Express.</a:t>
            </a:r>
          </a:p>
          <a:p>
            <a:pPr>
              <a:spcBef>
                <a:spcPts val="0"/>
              </a:spcBef>
              <a:spcAft>
                <a:spcPts val="0"/>
              </a:spcAft>
            </a:pPr>
            <a:r>
              <a:rPr lang="en-US" b="1" cap="all" dirty="0"/>
              <a:t> </a:t>
            </a:r>
            <a:endParaRPr lang="en-US" dirty="0"/>
          </a:p>
          <a:p>
            <a:pPr>
              <a:spcBef>
                <a:spcPts val="0"/>
              </a:spcBef>
              <a:spcAft>
                <a:spcPts val="0"/>
              </a:spcAft>
            </a:pPr>
            <a:r>
              <a:rPr lang="en-US" b="1" cap="all" dirty="0"/>
              <a:t>Materials Required: </a:t>
            </a:r>
            <a:endParaRPr lang="en-US" dirty="0"/>
          </a:p>
          <a:p>
            <a:pPr marL="171450" lvl="0" indent="-171450">
              <a:spcBef>
                <a:spcPts val="0"/>
              </a:spcBef>
              <a:spcAft>
                <a:spcPts val="0"/>
              </a:spcAft>
              <a:buFont typeface="Arial" panose="020B0604020202020204" pitchFamily="34" charset="0"/>
              <a:buChar char="•"/>
            </a:pPr>
            <a:r>
              <a:rPr lang="en-US" dirty="0"/>
              <a:t>VPA Guiding Principles‒Connections to Music from </a:t>
            </a:r>
            <a:r>
              <a:rPr lang="en-US" b="0" dirty="0">
                <a:effectLst/>
                <a:ea typeface="Times New Roman" panose="02020603050405020304" pitchFamily="18" charset="0"/>
              </a:rPr>
              <a:t>pages 42-45 of the Preschool Curriculum Framework, Volume 2</a:t>
            </a:r>
            <a:endParaRPr lang="en-US" dirty="0"/>
          </a:p>
          <a:p>
            <a:pPr marL="171450" lvl="0" indent="-171450">
              <a:spcBef>
                <a:spcPts val="0"/>
              </a:spcBef>
              <a:spcAft>
                <a:spcPts val="0"/>
              </a:spcAft>
              <a:buFont typeface="Arial" panose="020B0604020202020204" pitchFamily="34" charset="0"/>
              <a:buChar char="•"/>
            </a:pPr>
            <a:r>
              <a:rPr lang="en-US" dirty="0"/>
              <a:t>Guiding Principle cards</a:t>
            </a:r>
          </a:p>
          <a:p>
            <a:pPr marL="171450" lvl="0" indent="-171450">
              <a:spcBef>
                <a:spcPts val="0"/>
              </a:spcBef>
              <a:spcAft>
                <a:spcPts val="0"/>
              </a:spcAft>
              <a:buFont typeface="Arial" panose="020B0604020202020204" pitchFamily="34" charset="0"/>
              <a:buChar char="•"/>
            </a:pPr>
            <a:r>
              <a:rPr lang="en-US" dirty="0"/>
              <a:t>Xylophone/Glockenspiel</a:t>
            </a:r>
          </a:p>
          <a:p>
            <a:pPr marL="171450" lvl="0" indent="-171450">
              <a:spcBef>
                <a:spcPts val="0"/>
              </a:spcBef>
              <a:spcAft>
                <a:spcPts val="0"/>
              </a:spcAft>
              <a:buFont typeface="Arial" panose="020B0604020202020204" pitchFamily="34" charset="0"/>
              <a:buChar char="•"/>
            </a:pPr>
            <a:r>
              <a:rPr lang="en-US" dirty="0"/>
              <a:t>3-5 colored musical “notes” on each table</a:t>
            </a:r>
          </a:p>
          <a:p>
            <a:pPr marL="171450" lvl="0" indent="-171450">
              <a:spcBef>
                <a:spcPts val="0"/>
              </a:spcBef>
              <a:spcAft>
                <a:spcPts val="0"/>
              </a:spcAft>
              <a:buFont typeface="Arial" panose="020B0604020202020204" pitchFamily="34" charset="0"/>
              <a:buChar char="•"/>
            </a:pPr>
            <a:r>
              <a:rPr lang="en-US" dirty="0"/>
              <a:t>Oversized strip of musical staff paper</a:t>
            </a:r>
          </a:p>
          <a:p>
            <a:pPr marL="171450" lvl="0" indent="-171450">
              <a:spcBef>
                <a:spcPts val="0"/>
              </a:spcBef>
              <a:spcAft>
                <a:spcPts val="0"/>
              </a:spcAft>
              <a:buFont typeface="Arial" panose="020B0604020202020204" pitchFamily="34" charset="0"/>
              <a:buChar char="•"/>
            </a:pPr>
            <a:r>
              <a:rPr lang="en-US" dirty="0"/>
              <a:t>Photo of xylophone on tables</a:t>
            </a:r>
          </a:p>
          <a:p>
            <a:pPr>
              <a:spcBef>
                <a:spcPts val="0"/>
              </a:spcBef>
              <a:spcAft>
                <a:spcPts val="0"/>
              </a:spcAft>
            </a:pPr>
            <a:r>
              <a:rPr lang="en-US" b="1" dirty="0"/>
              <a:t> </a:t>
            </a:r>
            <a:endParaRPr lang="en-US" dirty="0"/>
          </a:p>
          <a:p>
            <a:pPr>
              <a:spcBef>
                <a:spcPts val="0"/>
              </a:spcBef>
              <a:spcAft>
                <a:spcPts val="0"/>
              </a:spcAft>
            </a:pPr>
            <a:r>
              <a:rPr lang="en-US" b="1" cap="all" dirty="0"/>
              <a:t>Time:</a:t>
            </a:r>
            <a:r>
              <a:rPr lang="en-US" dirty="0"/>
              <a:t> 30 minutes</a:t>
            </a:r>
          </a:p>
          <a:p>
            <a:pPr>
              <a:spcBef>
                <a:spcPts val="0"/>
              </a:spcBef>
              <a:spcAft>
                <a:spcPts val="0"/>
              </a:spcAft>
            </a:pPr>
            <a:endParaRPr lang="en-US" b="1" cap="all" dirty="0"/>
          </a:p>
          <a:p>
            <a:pPr>
              <a:spcBef>
                <a:spcPts val="0"/>
              </a:spcBef>
              <a:spcAft>
                <a:spcPts val="0"/>
              </a:spcAft>
            </a:pPr>
            <a:r>
              <a:rPr lang="en-US" b="1" cap="all" dirty="0"/>
              <a:t>Process: </a:t>
            </a:r>
            <a:r>
              <a:rPr lang="en-US" dirty="0"/>
              <a:t> </a:t>
            </a:r>
          </a:p>
          <a:p>
            <a:pPr lvl="0">
              <a:spcBef>
                <a:spcPts val="0"/>
              </a:spcBef>
              <a:spcAft>
                <a:spcPts val="0"/>
              </a:spcAft>
            </a:pPr>
            <a:r>
              <a:rPr lang="en-US" dirty="0"/>
              <a:t>This is a jigsaw activity. Each table group needs one of nine Guiding Principle cards, 3-5 colored musical notes, pens, and a photo of a typical glockenspiel/xylophone found in classrooms. The musical staff paper is posted on the wall. Use this paper to create a “composition” with the musical note highlights that are placed on the paper as reporters share out.</a:t>
            </a:r>
          </a:p>
          <a:p>
            <a:pPr>
              <a:spcBef>
                <a:spcPts val="0"/>
              </a:spcBef>
              <a:spcAft>
                <a:spcPts val="0"/>
              </a:spcAft>
            </a:pPr>
            <a:r>
              <a:rPr lang="en-US" dirty="0"/>
              <a:t> </a:t>
            </a:r>
          </a:p>
          <a:p>
            <a:pPr lvl="0">
              <a:spcBef>
                <a:spcPts val="0"/>
              </a:spcBef>
              <a:spcAft>
                <a:spcPts val="0"/>
              </a:spcAft>
            </a:pPr>
            <a:r>
              <a:rPr lang="en-US" dirty="0"/>
              <a:t>This activity is an opportunity to inspire participants about the significant role of the arts and music in our lives and that the Music domain is uniquely suited to supporting connections with the family, home language development and English learners, inclusion, diversity, and other learning domains.</a:t>
            </a:r>
          </a:p>
          <a:p>
            <a:pPr>
              <a:spcBef>
                <a:spcPts val="0"/>
              </a:spcBef>
              <a:spcAft>
                <a:spcPts val="0"/>
              </a:spcAft>
            </a:pPr>
            <a:r>
              <a:rPr lang="en-US" dirty="0"/>
              <a:t> </a:t>
            </a:r>
          </a:p>
          <a:p>
            <a:pPr lvl="0">
              <a:spcBef>
                <a:spcPts val="0"/>
              </a:spcBef>
              <a:spcAft>
                <a:spcPts val="0"/>
              </a:spcAft>
            </a:pPr>
            <a:r>
              <a:rPr lang="en-US" dirty="0"/>
              <a:t>Presenter says: “With your table partners, read and discuss the Guiding Principle you have been given and determine 1-3 key points that all participants need to know as they plan for music in their classrooms. As you read, reflect on how the arts and music are important to the human spirit, capacities, and expression and notice how music is uniquely suited to supporting connections with the family, home language development and English language learners, inclusion, diversity, and other learning domains.”</a:t>
            </a:r>
          </a:p>
          <a:p>
            <a:pPr>
              <a:spcBef>
                <a:spcPts val="0"/>
              </a:spcBef>
              <a:spcAft>
                <a:spcPts val="0"/>
              </a:spcAft>
            </a:pPr>
            <a:r>
              <a:rPr lang="en-US" dirty="0"/>
              <a:t> </a:t>
            </a:r>
          </a:p>
          <a:p>
            <a:pPr lvl="0">
              <a:spcBef>
                <a:spcPts val="0"/>
              </a:spcBef>
              <a:spcAft>
                <a:spcPts val="0"/>
              </a:spcAft>
            </a:pPr>
            <a:r>
              <a:rPr lang="en-US" dirty="0"/>
              <a:t>Instruct participants to record their highlights on the colored musical notes - one highlight per note. Each table needs to identify a reporter who will share the highlights with the large group. Presenter then says: “The notes will be used to create a simple composition using the glockenspiel/xylophone that is found in many early childhood classrooms. As you report your highlights, I will place the notes on the musical staff. Once everyone has shared, the composition will be played.” </a:t>
            </a:r>
            <a:r>
              <a:rPr lang="en-US" i="1" dirty="0"/>
              <a:t>10 minutes</a:t>
            </a:r>
          </a:p>
          <a:p>
            <a:pPr>
              <a:spcBef>
                <a:spcPts val="0"/>
              </a:spcBef>
              <a:spcAft>
                <a:spcPts val="0"/>
              </a:spcAft>
            </a:pPr>
            <a:r>
              <a:rPr lang="en-US" dirty="0"/>
              <a:t> </a:t>
            </a:r>
          </a:p>
          <a:p>
            <a:pPr lvl="0">
              <a:spcBef>
                <a:spcPts val="0"/>
              </a:spcBef>
              <a:spcAft>
                <a:spcPts val="0"/>
              </a:spcAft>
            </a:pPr>
            <a:r>
              <a:rPr lang="en-US" dirty="0"/>
              <a:t>One at a time, presenter calls on each table group’s reporter to share their highlights and insights on how it informs music curricular practices. Presenter may add to or facilitate discussion that may arise and highlight supporting connections with the family, home language development and English language learners, inclusion, diversity, and other learning domains. Presenter collects the musical notes from the table reporter after highlights are shared. The musical notes are placed in a line on the musical staff that is on the wall.  </a:t>
            </a:r>
          </a:p>
          <a:p>
            <a:pPr>
              <a:spcBef>
                <a:spcPts val="0"/>
              </a:spcBef>
              <a:spcAft>
                <a:spcPts val="0"/>
              </a:spcAft>
            </a:pPr>
            <a:r>
              <a:rPr lang="en-US" dirty="0"/>
              <a:t> </a:t>
            </a:r>
          </a:p>
          <a:p>
            <a:pPr lvl="0">
              <a:spcBef>
                <a:spcPts val="0"/>
              </a:spcBef>
              <a:spcAft>
                <a:spcPts val="0"/>
              </a:spcAft>
            </a:pPr>
            <a:r>
              <a:rPr lang="en-US" dirty="0"/>
              <a:t>Once all table reporters have shared their highlights and all the “composition” is completed, presenter plays the composition on the glockenspiel/xylophone following the color coded musical notes. Participants can “follow” along with the glockenspiel/xylophone photo that is on their table. Presenter sums up this composing activity by telling participants that children can create simple compositions using these materials, or children can create on their own by writing/coloring/drawing/painting notes and musical staff.  </a:t>
            </a:r>
          </a:p>
          <a:p>
            <a:pPr>
              <a:spcBef>
                <a:spcPts val="0"/>
              </a:spcBef>
              <a:spcAft>
                <a:spcPts val="0"/>
              </a:spcAft>
            </a:pPr>
            <a:r>
              <a:rPr lang="en-US" dirty="0"/>
              <a:t> </a:t>
            </a:r>
          </a:p>
          <a:p>
            <a:pPr>
              <a:spcBef>
                <a:spcPts val="0"/>
              </a:spcBef>
              <a:spcAft>
                <a:spcPts val="0"/>
              </a:spcAft>
            </a:pPr>
            <a:r>
              <a:rPr lang="en-US" dirty="0"/>
              <a:t>See article </a:t>
            </a:r>
            <a:r>
              <a:rPr lang="en-US" i="1" dirty="0"/>
              <a:t>Music from Inside Out: Promoting Emergent Composition with Young Children</a:t>
            </a:r>
            <a:r>
              <a:rPr lang="en-US" dirty="0"/>
              <a:t> by Jennifer </a:t>
            </a:r>
            <a:r>
              <a:rPr lang="en-US" dirty="0" err="1"/>
              <a:t>Ohman</a:t>
            </a:r>
            <a:r>
              <a:rPr lang="en-US" dirty="0"/>
              <a:t>-Rodriguez. Young Children July 2004.</a:t>
            </a:r>
          </a:p>
          <a:p>
            <a:pPr>
              <a:spcBef>
                <a:spcPts val="0"/>
              </a:spcBef>
              <a:spcAft>
                <a:spcPts val="0"/>
              </a:spcAft>
            </a:pPr>
            <a:endParaRPr lang="en-US" dirty="0"/>
          </a:p>
          <a:p>
            <a:pPr>
              <a:spcBef>
                <a:spcPts val="0"/>
              </a:spcBef>
              <a:spcAft>
                <a:spcPts val="0"/>
              </a:spcAft>
            </a:pPr>
            <a:endParaRPr lang="en-US" dirty="0"/>
          </a:p>
          <a:p>
            <a:pPr>
              <a:spcBef>
                <a:spcPts val="0"/>
              </a:spcBef>
              <a:spcAft>
                <a:spcPts val="0"/>
              </a:spcAft>
            </a:pPr>
            <a:endParaRPr lang="en-US" dirty="0"/>
          </a:p>
        </p:txBody>
      </p:sp>
      <p:sp>
        <p:nvSpPr>
          <p:cNvPr id="2" name="Slide Number Placeholder 1"/>
          <p:cNvSpPr>
            <a:spLocks noGrp="1"/>
          </p:cNvSpPr>
          <p:nvPr>
            <p:ph type="sldNum" sz="quarter" idx="10"/>
          </p:nvPr>
        </p:nvSpPr>
        <p:spPr/>
        <p:txBody>
          <a:bodyPr/>
          <a:lstStyle/>
          <a:p>
            <a:fld id="{EF32236E-DBDE-4F84-8A8D-B4FE3BF401E9}" type="slidenum">
              <a:rPr lang="en-US" altLang="en-US" smtClean="0"/>
              <a:pPr/>
              <a:t>39</a:t>
            </a:fld>
            <a:endParaRPr lang="en-US" altLang="en-US"/>
          </a:p>
        </p:txBody>
      </p:sp>
    </p:spTree>
    <p:extLst>
      <p:ext uri="{BB962C8B-B14F-4D97-AF65-F5344CB8AC3E}">
        <p14:creationId xmlns:p14="http://schemas.microsoft.com/office/powerpoint/2010/main" val="2162843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685800" y="4138179"/>
            <a:ext cx="5486400" cy="4609649"/>
          </a:xfrm>
        </p:spPr>
        <p:txBody>
          <a:bodyPr>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rPr>
              <a:t>Presenter Remarks: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b="0" i="0" u="none" strike="noStrike" kern="1200" cap="none" spc="0" normalizeH="0" baseline="0" noProof="0" dirty="0">
                <a:ln>
                  <a:noFill/>
                </a:ln>
                <a:solidFill>
                  <a:prstClr val="black"/>
                </a:solidFill>
                <a:effectLst/>
                <a:uLnTx/>
                <a:uFillTx/>
                <a:ea typeface="ＭＳ Ｐゴシック" pitchFamily="34" charset="-128"/>
              </a:rPr>
              <a:t>The </a:t>
            </a:r>
            <a:r>
              <a:rPr kumimoji="0" lang="en-US" altLang="en-US" b="0" i="0" u="none" strike="noStrike" kern="1200" cap="none" spc="0" normalizeH="0" baseline="0" noProof="0" dirty="0">
                <a:ln>
                  <a:noFill/>
                </a:ln>
                <a:solidFill>
                  <a:srgbClr val="000000"/>
                </a:solidFill>
                <a:effectLst/>
                <a:uLnTx/>
                <a:uFillTx/>
                <a:ea typeface="ＭＳ Ｐゴシック" pitchFamily="34" charset="-128"/>
              </a:rPr>
              <a:t>California Department of Education has developed many publications, resources, and supports that enable teachers to facilitate the most positive outcomes for students.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500" b="0" i="0" u="none" strike="noStrike" kern="1200" cap="none" spc="0" normalizeH="0" baseline="0" noProof="0" dirty="0">
              <a:ln>
                <a:noFill/>
              </a:ln>
              <a:solidFill>
                <a:srgbClr val="000000"/>
              </a:solidFill>
              <a:effectLst/>
              <a:uLnTx/>
              <a:uFillTx/>
              <a:ea typeface="ＭＳ Ｐゴシック"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b="0" i="0" u="none" strike="noStrike" kern="1200" cap="none" spc="0" normalizeH="0" baseline="0" noProof="0" dirty="0">
                <a:ln>
                  <a:noFill/>
                </a:ln>
                <a:solidFill>
                  <a:srgbClr val="000000"/>
                </a:solidFill>
                <a:effectLst/>
                <a:uLnTx/>
                <a:uFillTx/>
                <a:ea typeface="ＭＳ Ｐゴシック" pitchFamily="34" charset="-128"/>
              </a:rPr>
              <a:t>Today our main focus will be on the Preschool Learning Foundations and the Preschool Curriculum Framework, Volume 2—Visual and Performing Arts domain.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700" b="0" i="0" u="none" strike="noStrike" kern="1200" cap="none" spc="0" normalizeH="0" baseline="0" noProof="0" dirty="0">
              <a:ln>
                <a:noFill/>
              </a:ln>
              <a:solidFill>
                <a:srgbClr val="000000"/>
              </a:solidFill>
              <a:effectLst/>
              <a:uLnTx/>
              <a:uFillTx/>
              <a:ea typeface="ＭＳ Ｐゴシック" pitchFamily="34" charset="-128"/>
            </a:endParaRPr>
          </a:p>
          <a:p>
            <a:pPr marL="0" marR="0" lvl="0" indent="0" algn="l" defTabSz="455613"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b="0" i="0" u="none" strike="noStrike" kern="1200" cap="none" spc="0" normalizeH="0" baseline="0" noProof="0" dirty="0">
                <a:ln>
                  <a:noFill/>
                </a:ln>
                <a:solidFill>
                  <a:srgbClr val="000000"/>
                </a:solidFill>
                <a:effectLst/>
                <a:uLnTx/>
                <a:uFillTx/>
                <a:ea typeface="ＭＳ Ｐゴシック" pitchFamily="34" charset="-128"/>
              </a:rPr>
              <a:t>There are additional key resources that support </a:t>
            </a:r>
            <a:r>
              <a:rPr lang="en-US" dirty="0">
                <a:effectLst/>
                <a:latin typeface="Arial" panose="020B0604020202020204" pitchFamily="34" charset="0"/>
                <a:ea typeface="Times New Roman" panose="02020603050405020304" pitchFamily="18" charset="0"/>
              </a:rPr>
              <a:t>dance development </a:t>
            </a:r>
            <a:r>
              <a:rPr kumimoji="0" lang="en-US" altLang="en-US" b="0" i="0" u="none" strike="noStrike" kern="1200" cap="none" spc="0" normalizeH="0" baseline="0" noProof="0" dirty="0">
                <a:ln>
                  <a:noFill/>
                </a:ln>
                <a:solidFill>
                  <a:srgbClr val="000000"/>
                </a:solidFill>
                <a:effectLst/>
                <a:uLnTx/>
                <a:uFillTx/>
                <a:ea typeface="ＭＳ Ｐゴシック" pitchFamily="34" charset="-128"/>
              </a:rPr>
              <a:t>in young children. We will also discuss alignment with CA standards and make connections to additional resources pictured in the graphic (name and hold up each resource): </a:t>
            </a:r>
          </a:p>
          <a:p>
            <a:pPr marL="171450" marR="0" lvl="0" indent="-17145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0" i="1" u="none" strike="noStrike" kern="1200" cap="none" spc="0" normalizeH="0" baseline="0" noProof="0" dirty="0">
                <a:ln>
                  <a:noFill/>
                </a:ln>
                <a:solidFill>
                  <a:prstClr val="black"/>
                </a:solidFill>
                <a:effectLst/>
                <a:uLnTx/>
                <a:uFillTx/>
                <a:ea typeface="ＭＳ Ｐゴシック" pitchFamily="34" charset="-128"/>
              </a:rPr>
              <a:t>The Alignment of the California Preschool Learning Foundations with Key Early Education Resources </a:t>
            </a:r>
            <a:r>
              <a:rPr kumimoji="0" lang="en-US" altLang="en-US" b="0" i="0" u="none" strike="noStrike" kern="1200" cap="none" spc="0" normalizeH="0" baseline="0" noProof="0" dirty="0">
                <a:ln>
                  <a:noFill/>
                </a:ln>
                <a:solidFill>
                  <a:srgbClr val="000000"/>
                </a:solidFill>
                <a:effectLst/>
                <a:uLnTx/>
                <a:uFillTx/>
                <a:ea typeface="ＭＳ Ｐゴシック" pitchFamily="34" charset="-128"/>
              </a:rPr>
              <a:t>(Alignment Document)</a:t>
            </a:r>
            <a:endParaRPr kumimoji="0" lang="en-US" altLang="en-US" b="0" i="1" u="none" strike="noStrike" kern="1200" cap="none" spc="0" normalizeH="0" baseline="0" noProof="0" dirty="0">
              <a:ln>
                <a:noFill/>
              </a:ln>
              <a:solidFill>
                <a:prstClr val="black"/>
              </a:solidFill>
              <a:effectLst/>
              <a:uLnTx/>
              <a:uFillTx/>
              <a:ea typeface="ＭＳ Ｐゴシック" pitchFamily="34" charset="-128"/>
            </a:endParaRPr>
          </a:p>
          <a:p>
            <a:pPr marL="171450" marR="0" lvl="0" indent="-17145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srgbClr val="000000"/>
                </a:solidFill>
                <a:effectLst/>
                <a:uLnTx/>
                <a:uFillTx/>
                <a:ea typeface="ＭＳ Ｐゴシック" pitchFamily="34" charset="-128"/>
              </a:rPr>
              <a:t>California Common Core State Standards (CA CCSS)</a:t>
            </a:r>
          </a:p>
          <a:p>
            <a:pPr marL="171450" marR="0" lvl="0" indent="-17145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b="0" i="1" kern="1200" dirty="0"/>
              <a:t>Visual and Performing Arts </a:t>
            </a:r>
            <a:r>
              <a:rPr lang="en-US" i="1" kern="1200" baseline="0" dirty="0">
                <a:solidFill>
                  <a:schemeClr val="tx1"/>
                </a:solidFill>
                <a:latin typeface="Arial" pitchFamily="34" charset="0"/>
                <a:ea typeface="ＭＳ Ｐゴシック" pitchFamily="34" charset="-128"/>
                <a:cs typeface="Arial" pitchFamily="34" charset="0"/>
              </a:rPr>
              <a:t>Content Standards for California Public Schools, Kindergarten Through Grade Twelve </a:t>
            </a:r>
            <a:r>
              <a:rPr lang="en-US" altLang="en-US" b="0" i="1" dirty="0">
                <a:solidFill>
                  <a:srgbClr val="000000"/>
                </a:solidFill>
              </a:rPr>
              <a:t>(CA VPA Standards)</a:t>
            </a:r>
            <a:endParaRPr lang="en-US" dirty="0"/>
          </a:p>
          <a:p>
            <a:pPr marL="171450" marR="0" lvl="0" indent="-17145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b="0" i="1" u="none" strike="noStrike" kern="1200" cap="none" spc="0" normalizeH="0" baseline="0" noProof="0" dirty="0">
                <a:ln>
                  <a:noFill/>
                </a:ln>
                <a:solidFill>
                  <a:srgbClr val="000000"/>
                </a:solidFill>
                <a:effectLst/>
                <a:uLnTx/>
                <a:uFillTx/>
                <a:latin typeface="Arial" charset="0"/>
                <a:ea typeface="ＭＳ Ｐゴシック" panose="020B0600070205080204" pitchFamily="34" charset="-128"/>
              </a:rPr>
              <a:t>Preschool English Learners: Principles and Practices to Promote Language, Literacy, and Learning—A Resource Guide (Second Edition) </a:t>
            </a:r>
            <a:r>
              <a:rPr kumimoji="0" lang="en-US" b="0" i="0" u="none" strike="noStrike" kern="1200" cap="none" spc="0" normalizeH="0" baseline="0" noProof="0" dirty="0">
                <a:ln>
                  <a:noFill/>
                </a:ln>
                <a:solidFill>
                  <a:srgbClr val="000000"/>
                </a:solidFill>
                <a:effectLst/>
                <a:uLnTx/>
                <a:uFillTx/>
                <a:latin typeface="Arial" charset="0"/>
                <a:ea typeface="ＭＳ Ｐゴシック" panose="020B0600070205080204" pitchFamily="34" charset="-128"/>
              </a:rPr>
              <a:t>(PEL Resource Guide)</a:t>
            </a:r>
          </a:p>
          <a:p>
            <a:pPr marL="171450" marR="0" lvl="0" indent="-17145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0" i="1" u="none" strike="noStrike" kern="1200" cap="none" spc="0" normalizeH="0" baseline="0" noProof="0" dirty="0">
                <a:ln>
                  <a:noFill/>
                </a:ln>
                <a:solidFill>
                  <a:srgbClr val="000000"/>
                </a:solidFill>
                <a:effectLst/>
                <a:uLnTx/>
                <a:uFillTx/>
                <a:ea typeface="ＭＳ Ｐゴシック" pitchFamily="34" charset="-128"/>
              </a:rPr>
              <a:t>Visual and Performing Arts Framework for California Public Schools, Kindergarten Through Grade Twelve </a:t>
            </a:r>
            <a:r>
              <a:rPr kumimoji="0" lang="en-US" altLang="en-US" b="0" i="0" u="none" strike="noStrike" kern="1200" cap="none" spc="0" normalizeH="0" baseline="0" noProof="0" dirty="0">
                <a:ln>
                  <a:noFill/>
                </a:ln>
                <a:solidFill>
                  <a:srgbClr val="000000"/>
                </a:solidFill>
                <a:effectLst/>
                <a:uLnTx/>
                <a:uFillTx/>
                <a:ea typeface="ＭＳ Ｐゴシック" pitchFamily="34" charset="-128"/>
              </a:rPr>
              <a:t>(VPA Framework)</a:t>
            </a:r>
            <a:endParaRPr kumimoji="0" lang="en-US" altLang="en-US" b="0" i="1" u="none" strike="noStrike" kern="1200" cap="none" spc="0" normalizeH="0" baseline="0" noProof="0" dirty="0">
              <a:ln>
                <a:noFill/>
              </a:ln>
              <a:solidFill>
                <a:srgbClr val="000000"/>
              </a:solidFill>
              <a:effectLst/>
              <a:uLnTx/>
              <a:uFillTx/>
              <a:ea typeface="ＭＳ Ｐゴシック" pitchFamily="34" charset="-128"/>
            </a:endParaRPr>
          </a:p>
          <a:p>
            <a:pPr marL="171450" marR="0" lvl="0" indent="-17145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srgbClr val="000000"/>
                </a:solidFill>
                <a:effectLst/>
                <a:uLnTx/>
                <a:uFillTx/>
                <a:ea typeface="ＭＳ Ｐゴシック" pitchFamily="34" charset="-128"/>
              </a:rPr>
              <a:t>Desired Results Developmental Profile—Kindergarten (2015): A Developmental Continuum for Kindergarten (DRDP-K [2015])</a:t>
            </a:r>
          </a:p>
          <a:p>
            <a:pPr marL="171450" marR="0" lvl="0" indent="-17145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0" i="1" u="none" strike="noStrike" kern="1200" cap="none" spc="0" normalizeH="0" baseline="0" noProof="0" dirty="0">
                <a:ln>
                  <a:noFill/>
                </a:ln>
                <a:solidFill>
                  <a:srgbClr val="000000"/>
                </a:solidFill>
                <a:effectLst/>
                <a:uLnTx/>
                <a:uFillTx/>
                <a:ea typeface="ＭＳ Ｐゴシック" pitchFamily="34" charset="-128"/>
              </a:rPr>
              <a:t>Transitional Kindergarten Implementation Guide – A Resource for Public School District Administrators and Teachers </a:t>
            </a:r>
            <a:r>
              <a:rPr kumimoji="0" lang="en-US" altLang="en-US" b="0" i="0" u="none" strike="noStrike" kern="1200" cap="none" spc="0" normalizeH="0" baseline="0" noProof="0" dirty="0">
                <a:ln>
                  <a:noFill/>
                </a:ln>
                <a:solidFill>
                  <a:srgbClr val="000000"/>
                </a:solidFill>
                <a:effectLst/>
                <a:uLnTx/>
                <a:uFillTx/>
                <a:ea typeface="ＭＳ Ｐゴシック" pitchFamily="34" charset="-128"/>
              </a:rPr>
              <a:t>(TK Implementation Guide)</a:t>
            </a:r>
          </a:p>
          <a:p>
            <a:pPr marL="0" marR="0" lvl="0" indent="0" algn="l" defTabSz="457200" rtl="0" eaLnBrk="1" fontAlgn="base" latinLnBrk="0" hangingPunct="1">
              <a:lnSpc>
                <a:spcPct val="100000"/>
              </a:lnSpc>
              <a:spcBef>
                <a:spcPts val="0"/>
              </a:spcBef>
              <a:spcAft>
                <a:spcPct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charset="0"/>
              <a:ea typeface="MS PGothic" charset="0"/>
            </a:endParaRPr>
          </a:p>
        </p:txBody>
      </p:sp>
      <p:sp>
        <p:nvSpPr>
          <p:cNvPr id="29699"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4400A56-6546-4966-8364-8CD5F366C37F}" type="slidenum">
              <a:rPr lang="en-US" altLang="en-US" sz="1200">
                <a:cs typeface="Arial" panose="020B0604020202020204" pitchFamily="34" charset="0"/>
              </a:rPr>
              <a:pPr/>
              <a:t>4</a:t>
            </a:fld>
            <a:endParaRPr lang="en-US" altLang="en-US" sz="1200">
              <a:cs typeface="Arial" panose="020B0604020202020204" pitchFamily="34" charset="0"/>
            </a:endParaRPr>
          </a:p>
        </p:txBody>
      </p:sp>
    </p:spTree>
    <p:extLst>
      <p:ext uri="{BB962C8B-B14F-4D97-AF65-F5344CB8AC3E}">
        <p14:creationId xmlns:p14="http://schemas.microsoft.com/office/powerpoint/2010/main" val="32430252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a:ln/>
        </p:spPr>
      </p:sp>
      <p:sp>
        <p:nvSpPr>
          <p:cNvPr id="67586" name="Notes Placeholder 2"/>
          <p:cNvSpPr>
            <a:spLocks noGrp="1"/>
          </p:cNvSpPr>
          <p:nvPr>
            <p:ph type="body" idx="1"/>
          </p:nvPr>
        </p:nvSpPr>
        <p:spPr>
          <a:xfrm>
            <a:off x="685800" y="4289562"/>
            <a:ext cx="5486400" cy="4617720"/>
          </a:xfrm>
          <a:noFill/>
          <a:ln/>
        </p:spPr>
        <p:txBody>
          <a:bodyPr>
            <a:noAutofit/>
          </a:bodyPr>
          <a:lstStyle/>
          <a:p>
            <a:pPr marL="0" marR="0" indent="0" algn="l" defTabSz="914400" rtl="0" eaLnBrk="0" fontAlgn="base" latinLnBrk="0" hangingPunct="0">
              <a:spcBef>
                <a:spcPts val="0"/>
              </a:spcBef>
              <a:spcAft>
                <a:spcPct val="0"/>
              </a:spcAft>
              <a:buClrTx/>
              <a:buSzTx/>
              <a:buFontTx/>
              <a:buNone/>
              <a:tabLst/>
              <a:defRPr/>
            </a:pPr>
            <a:r>
              <a:rPr lang="en-US" b="1" dirty="0">
                <a:latin typeface="Arial" charset="0"/>
                <a:cs typeface="Arial" charset="0"/>
              </a:rPr>
              <a:t>Presenter Remarks:  </a:t>
            </a:r>
          </a:p>
          <a:p>
            <a:pPr>
              <a:spcBef>
                <a:spcPts val="0"/>
              </a:spcBef>
            </a:pPr>
            <a:r>
              <a:rPr lang="en-US" dirty="0">
                <a:latin typeface="Arial" charset="0"/>
                <a:cs typeface="Arial" charset="0"/>
              </a:rPr>
              <a:t>This activity is one that can be used as an inspiration</a:t>
            </a:r>
            <a:r>
              <a:rPr lang="en-US" baseline="0" dirty="0">
                <a:latin typeface="Arial" charset="0"/>
                <a:cs typeface="Arial" charset="0"/>
              </a:rPr>
              <a:t> to encourage children to develop their own compositions using color coded musical notes or children’s own colored musical note drawings on staff paper. </a:t>
            </a:r>
          </a:p>
          <a:p>
            <a:pPr>
              <a:spcBef>
                <a:spcPts val="0"/>
              </a:spcBef>
            </a:pPr>
            <a:endParaRPr lang="en-US" baseline="0" dirty="0">
              <a:latin typeface="Arial" charset="0"/>
              <a:cs typeface="Arial" charset="0"/>
            </a:endParaRPr>
          </a:p>
          <a:p>
            <a:pPr>
              <a:spcBef>
                <a:spcPts val="0"/>
              </a:spcBef>
            </a:pPr>
            <a:r>
              <a:rPr lang="en-US" baseline="0" dirty="0">
                <a:latin typeface="Arial" charset="0"/>
                <a:cs typeface="Arial" charset="0"/>
              </a:rPr>
              <a:t>Melody bracelets—made using beads and yarn—are </a:t>
            </a:r>
            <a:r>
              <a:rPr lang="en-US" dirty="0">
                <a:latin typeface="Arial" charset="0"/>
                <a:cs typeface="Arial" charset="0"/>
              </a:rPr>
              <a:t>another way for all children in your class to compose their own music</a:t>
            </a:r>
            <a:r>
              <a:rPr lang="en-US" baseline="0" dirty="0">
                <a:latin typeface="Arial" charset="0"/>
                <a:cs typeface="Arial" charset="0"/>
              </a:rPr>
              <a:t> and </a:t>
            </a:r>
            <a:r>
              <a:rPr lang="en-US" dirty="0">
                <a:latin typeface="Arial" charset="0"/>
                <a:cs typeface="Arial" charset="0"/>
              </a:rPr>
              <a:t>contribute to the musical community of the classroom. </a:t>
            </a:r>
          </a:p>
          <a:p>
            <a:pPr>
              <a:spcBef>
                <a:spcPts val="0"/>
              </a:spcBef>
            </a:pPr>
            <a:endParaRPr lang="en-US" dirty="0">
              <a:latin typeface="Arial" charset="0"/>
              <a:cs typeface="Arial" charset="0"/>
            </a:endParaRPr>
          </a:p>
          <a:p>
            <a:pPr>
              <a:spcBef>
                <a:spcPts val="0"/>
              </a:spcBef>
            </a:pPr>
            <a:r>
              <a:rPr lang="en-US" dirty="0">
                <a:latin typeface="Arial" charset="0"/>
                <a:cs typeface="Arial" charset="0"/>
              </a:rPr>
              <a:t>As an adaptation, colored blocks can be lined up in various ways. Blocks are easier</a:t>
            </a:r>
            <a:r>
              <a:rPr lang="en-US" baseline="0" dirty="0">
                <a:latin typeface="Arial" charset="0"/>
                <a:cs typeface="Arial" charset="0"/>
              </a:rPr>
              <a:t> to grasp and manipulate for children with special needs or those at an early level of fine motor development.</a:t>
            </a:r>
            <a:r>
              <a:rPr lang="en-US" dirty="0">
                <a:latin typeface="Arial" charset="0"/>
                <a:cs typeface="Arial" charset="0"/>
              </a:rPr>
              <a:t> </a:t>
            </a:r>
          </a:p>
          <a:p>
            <a:pPr>
              <a:spcBef>
                <a:spcPts val="0"/>
              </a:spcBef>
            </a:pPr>
            <a:endParaRPr lang="en-US" dirty="0">
              <a:latin typeface="Arial" charset="0"/>
              <a:cs typeface="Arial" charset="0"/>
            </a:endParaRPr>
          </a:p>
          <a:p>
            <a:pPr>
              <a:spcBef>
                <a:spcPts val="0"/>
              </a:spcBef>
            </a:pPr>
            <a:r>
              <a:rPr lang="en-US" dirty="0">
                <a:latin typeface="Arial" charset="0"/>
                <a:cs typeface="Arial" charset="0"/>
              </a:rPr>
              <a:t>English</a:t>
            </a:r>
            <a:r>
              <a:rPr lang="en-US" baseline="0" dirty="0">
                <a:latin typeface="Arial" charset="0"/>
                <a:cs typeface="Arial" charset="0"/>
              </a:rPr>
              <a:t> learners can comfortably participate because the activity isn’t dependent upon their state of second language acquisition.</a:t>
            </a:r>
          </a:p>
          <a:p>
            <a:pPr>
              <a:spcBef>
                <a:spcPts val="0"/>
              </a:spcBef>
            </a:pPr>
            <a:endParaRPr lang="en-US" dirty="0">
              <a:latin typeface="Arial" charset="0"/>
              <a:cs typeface="Arial" charset="0"/>
            </a:endParaRPr>
          </a:p>
          <a:p>
            <a:pPr>
              <a:spcBef>
                <a:spcPts val="0"/>
              </a:spcBef>
            </a:pPr>
            <a:r>
              <a:rPr lang="en-US" dirty="0">
                <a:latin typeface="Arial" charset="0"/>
                <a:cs typeface="Arial" charset="0"/>
              </a:rPr>
              <a:t>Compositions also can be “written” down (drawn) in order of the notes and then played by other children. This way, children can experience being composers and sharing creations</a:t>
            </a:r>
            <a:r>
              <a:rPr lang="en-US" baseline="0" dirty="0">
                <a:latin typeface="Arial" charset="0"/>
                <a:cs typeface="Arial" charset="0"/>
              </a:rPr>
              <a:t> with each other</a:t>
            </a:r>
            <a:r>
              <a:rPr lang="en-US" dirty="0">
                <a:latin typeface="Arial" charset="0"/>
                <a:cs typeface="Arial" charset="0"/>
              </a:rPr>
              <a:t>! </a:t>
            </a:r>
          </a:p>
          <a:p>
            <a:pPr>
              <a:spcBef>
                <a:spcPts val="0"/>
              </a:spcBef>
            </a:pPr>
            <a:endParaRPr lang="en-US" dirty="0">
              <a:latin typeface="Arial" charset="0"/>
              <a:cs typeface="Arial" charset="0"/>
            </a:endParaRPr>
          </a:p>
          <a:p>
            <a:pPr>
              <a:spcBef>
                <a:spcPts val="0"/>
              </a:spcBef>
            </a:pPr>
            <a:r>
              <a:rPr lang="en-US" b="1" dirty="0">
                <a:latin typeface="Arial" charset="0"/>
                <a:cs typeface="Arial" charset="0"/>
              </a:rPr>
              <a:t>Extra Notes:</a:t>
            </a:r>
          </a:p>
          <a:p>
            <a:pPr>
              <a:spcBef>
                <a:spcPts val="0"/>
              </a:spcBef>
            </a:pPr>
            <a:r>
              <a:rPr lang="en-US" dirty="0">
                <a:latin typeface="Arial" charset="0"/>
                <a:cs typeface="Arial" charset="0"/>
              </a:rPr>
              <a:t>The melody bracelet activity was taken from the article </a:t>
            </a:r>
            <a:r>
              <a:rPr lang="en-US" i="1" u="none" dirty="0">
                <a:latin typeface="Arial" charset="0"/>
                <a:cs typeface="Arial" charset="0"/>
              </a:rPr>
              <a:t>Four Steps for Becoming Familiar with Early Music Standards </a:t>
            </a:r>
            <a:r>
              <a:rPr lang="en-US" dirty="0">
                <a:latin typeface="Arial" charset="0"/>
                <a:cs typeface="Arial" charset="0"/>
              </a:rPr>
              <a:t>by Jinyoung Kim and Helen </a:t>
            </a:r>
            <a:r>
              <a:rPr lang="en-US" dirty="0" err="1">
                <a:latin typeface="Arial" charset="0"/>
                <a:cs typeface="Arial" charset="0"/>
              </a:rPr>
              <a:t>Mele</a:t>
            </a:r>
            <a:r>
              <a:rPr lang="en-US" dirty="0">
                <a:latin typeface="Arial" charset="0"/>
                <a:cs typeface="Arial" charset="0"/>
              </a:rPr>
              <a:t> Robinson. It can be found on page 64 of the March 2010 issue of </a:t>
            </a:r>
            <a:r>
              <a:rPr lang="en-US" i="1" dirty="0">
                <a:latin typeface="Arial" charset="0"/>
                <a:cs typeface="Arial" charset="0"/>
              </a:rPr>
              <a:t>Young Children</a:t>
            </a:r>
            <a:r>
              <a:rPr lang="en-US" dirty="0">
                <a:latin typeface="Arial" charset="0"/>
                <a:cs typeface="Arial" charset="0"/>
              </a:rPr>
              <a:t>, Volume 65.</a:t>
            </a:r>
          </a:p>
        </p:txBody>
      </p:sp>
      <p:sp>
        <p:nvSpPr>
          <p:cNvPr id="67587" name="Slide Number Placeholder 3"/>
          <p:cNvSpPr>
            <a:spLocks noGrp="1"/>
          </p:cNvSpPr>
          <p:nvPr>
            <p:ph type="sldNum" sz="quarter" idx="5"/>
          </p:nvPr>
        </p:nvSpPr>
        <p:spPr>
          <a:noFill/>
        </p:spPr>
        <p:txBody>
          <a:bodyPr/>
          <a:lstStyle/>
          <a:p>
            <a:fld id="{D7865BFB-36AD-4253-9F2D-75F21A085734}" type="slidenum">
              <a:rPr lang="en-US" smtClean="0">
                <a:latin typeface="Arial" charset="0"/>
                <a:ea typeface="ＭＳ Ｐゴシック" charset="-128"/>
                <a:cs typeface="ＭＳ Ｐゴシック" charset="-128"/>
              </a:rPr>
              <a:pPr/>
              <a:t>40</a:t>
            </a:fld>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4028337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a:ln/>
        </p:spPr>
      </p:sp>
      <p:sp>
        <p:nvSpPr>
          <p:cNvPr id="69634" name="Notes Placeholder 2"/>
          <p:cNvSpPr>
            <a:spLocks noGrp="1"/>
          </p:cNvSpPr>
          <p:nvPr>
            <p:ph type="body" idx="1"/>
          </p:nvPr>
        </p:nvSpPr>
        <p:spPr>
          <a:noFill/>
          <a:ln/>
        </p:spPr>
        <p:txBody>
          <a:bodyPr/>
          <a:lstStyle/>
          <a:p>
            <a:pPr>
              <a:spcBef>
                <a:spcPts val="0"/>
              </a:spcBef>
            </a:pPr>
            <a:r>
              <a:rPr lang="en-US" b="1" dirty="0">
                <a:latin typeface="Arial" charset="0"/>
                <a:cs typeface="Arial" charset="0"/>
              </a:rPr>
              <a:t>Background Information:</a:t>
            </a:r>
          </a:p>
          <a:p>
            <a:pPr>
              <a:spcBef>
                <a:spcPts val="0"/>
              </a:spcBef>
            </a:pPr>
            <a:r>
              <a:rPr lang="en-US" dirty="0">
                <a:latin typeface="Arial" charset="0"/>
                <a:cs typeface="Arial" charset="0"/>
              </a:rPr>
              <a:t>This slide presents a group singing/movement brain break.</a:t>
            </a:r>
          </a:p>
          <a:p>
            <a:pPr>
              <a:spcBef>
                <a:spcPts val="0"/>
              </a:spcBef>
            </a:pPr>
            <a:endParaRPr lang="en-US" dirty="0">
              <a:latin typeface="Arial" charset="0"/>
              <a:cs typeface="Arial" charset="0"/>
            </a:endParaRPr>
          </a:p>
          <a:p>
            <a:pPr marL="0" marR="0" indent="0" algn="l" defTabSz="914400" rtl="0" eaLnBrk="0" fontAlgn="base" latinLnBrk="0" hangingPunct="0">
              <a:spcBef>
                <a:spcPts val="0"/>
              </a:spcBef>
              <a:spcAft>
                <a:spcPct val="0"/>
              </a:spcAft>
              <a:buClrTx/>
              <a:buSzTx/>
              <a:buFontTx/>
              <a:buNone/>
              <a:tabLst/>
              <a:defRPr/>
            </a:pPr>
            <a:r>
              <a:rPr lang="en-US" sz="1200" b="1" dirty="0">
                <a:latin typeface="Arial" charset="0"/>
                <a:cs typeface="Arial" charset="0"/>
              </a:rPr>
              <a:t>Presenter Remarks:  </a:t>
            </a:r>
          </a:p>
          <a:p>
            <a:pPr>
              <a:spcBef>
                <a:spcPts val="0"/>
              </a:spcBef>
            </a:pPr>
            <a:r>
              <a:rPr lang="en-US" baseline="0" dirty="0">
                <a:latin typeface="Arial" charset="0"/>
                <a:cs typeface="Arial" charset="0"/>
              </a:rPr>
              <a:t>Let’s take a brain break! Stand up with me while we sing and move to this song—the lyrics on the slide. </a:t>
            </a:r>
          </a:p>
          <a:p>
            <a:pPr>
              <a:spcBef>
                <a:spcPts val="0"/>
              </a:spcBef>
            </a:pPr>
            <a:endParaRPr lang="en-US" baseline="0" dirty="0">
              <a:latin typeface="Arial" charset="0"/>
              <a:cs typeface="Arial" charset="0"/>
            </a:endParaRPr>
          </a:p>
          <a:p>
            <a:pPr>
              <a:spcBef>
                <a:spcPts val="0"/>
              </a:spcBef>
            </a:pPr>
            <a:r>
              <a:rPr lang="en-US" i="1" baseline="0" dirty="0">
                <a:latin typeface="Arial" charset="0"/>
                <a:cs typeface="Arial" charset="0"/>
              </a:rPr>
              <a:t>Lead the audience by singing </a:t>
            </a:r>
            <a:r>
              <a:rPr lang="en-US" i="1" dirty="0">
                <a:latin typeface="Arial" charset="0"/>
                <a:cs typeface="Arial" charset="0"/>
              </a:rPr>
              <a:t>this song while clapping rhythmically. Repeat</a:t>
            </a:r>
            <a:r>
              <a:rPr lang="en-US" i="1" baseline="0" dirty="0">
                <a:latin typeface="Arial" charset="0"/>
                <a:cs typeface="Arial" charset="0"/>
              </a:rPr>
              <a:t> the verse</a:t>
            </a:r>
            <a:r>
              <a:rPr lang="en-US" i="1" dirty="0">
                <a:latin typeface="Arial" charset="0"/>
                <a:cs typeface="Arial" charset="0"/>
              </a:rPr>
              <a:t> several</a:t>
            </a:r>
            <a:r>
              <a:rPr lang="en-US" i="1" baseline="0" dirty="0">
                <a:latin typeface="Arial" charset="0"/>
                <a:cs typeface="Arial" charset="0"/>
              </a:rPr>
              <a:t> times, with the participants choosing a new item to be “purchased” on each round. Model singing the first letter sound of each new item at the appropriate line, such as popcorn…p, p, p popcorn.   </a:t>
            </a:r>
          </a:p>
          <a:p>
            <a:pPr>
              <a:spcBef>
                <a:spcPts val="0"/>
              </a:spcBef>
            </a:pPr>
            <a:endParaRPr lang="en-US" baseline="0" dirty="0">
              <a:latin typeface="Arial" charset="0"/>
              <a:cs typeface="Arial" charset="0"/>
            </a:endParaRPr>
          </a:p>
          <a:p>
            <a:pPr>
              <a:spcBef>
                <a:spcPts val="0"/>
              </a:spcBef>
            </a:pPr>
            <a:r>
              <a:rPr lang="en-US" baseline="0" dirty="0">
                <a:latin typeface="Arial" charset="0"/>
                <a:cs typeface="Arial" charset="0"/>
              </a:rPr>
              <a:t>This song supports English learners by exposing them to, and giving them fun practice with, English phonemes.  It also supports the Develop Skills in Music and the Notice, Respond, and Engage substrands.</a:t>
            </a:r>
          </a:p>
          <a:p>
            <a:pPr>
              <a:spcBef>
                <a:spcPts val="0"/>
              </a:spcBef>
            </a:pPr>
            <a:endParaRPr lang="en-US" dirty="0">
              <a:latin typeface="Arial" charset="0"/>
              <a:cs typeface="Arial" charset="0"/>
            </a:endParaRPr>
          </a:p>
        </p:txBody>
      </p:sp>
      <p:sp>
        <p:nvSpPr>
          <p:cNvPr id="69635" name="Slide Number Placeholder 3"/>
          <p:cNvSpPr>
            <a:spLocks noGrp="1"/>
          </p:cNvSpPr>
          <p:nvPr>
            <p:ph type="sldNum" sz="quarter" idx="5"/>
          </p:nvPr>
        </p:nvSpPr>
        <p:spPr>
          <a:noFill/>
        </p:spPr>
        <p:txBody>
          <a:bodyPr/>
          <a:lstStyle/>
          <a:p>
            <a:fld id="{F16CA0BD-2314-4849-A20D-6D8AFEFD8809}" type="slidenum">
              <a:rPr lang="en-US" smtClean="0">
                <a:latin typeface="Arial" charset="0"/>
                <a:ea typeface="ＭＳ Ｐゴシック" charset="-128"/>
                <a:cs typeface="ＭＳ Ｐゴシック" charset="-128"/>
              </a:rPr>
              <a:pPr/>
              <a:t>41</a:t>
            </a:fld>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0517896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ln/>
        </p:spPr>
      </p:sp>
      <p:sp>
        <p:nvSpPr>
          <p:cNvPr id="71682" name="Rectangle 3"/>
          <p:cNvSpPr>
            <a:spLocks noGrp="1" noChangeArrowheads="1"/>
          </p:cNvSpPr>
          <p:nvPr>
            <p:ph type="body" idx="1"/>
          </p:nvPr>
        </p:nvSpPr>
        <p:spPr>
          <a:xfrm>
            <a:off x="679268" y="4312805"/>
            <a:ext cx="5486400" cy="3608433"/>
          </a:xfrm>
          <a:noFill/>
          <a:ln/>
        </p:spPr>
        <p:txBody>
          <a:bodyPr>
            <a:noAutofit/>
          </a:bodyPr>
          <a:lstStyle/>
          <a:p>
            <a:pPr marL="0" marR="0" indent="0" algn="l" defTabSz="939800" rtl="0" eaLnBrk="0" fontAlgn="base" latinLnBrk="0" hangingPunct="0">
              <a:spcBef>
                <a:spcPts val="0"/>
              </a:spcBef>
              <a:spcAft>
                <a:spcPct val="0"/>
              </a:spcAft>
              <a:buClrTx/>
              <a:buSzTx/>
              <a:buFont typeface="Arial" pitchFamily="34" charset="0"/>
              <a:buNone/>
              <a:tabLst/>
              <a:defRPr/>
            </a:pPr>
            <a:r>
              <a:rPr lang="en-US" b="1" dirty="0">
                <a:latin typeface="Arial" charset="0"/>
                <a:cs typeface="Arial" charset="0"/>
              </a:rPr>
              <a:t>Presenter Remarks:  </a:t>
            </a:r>
          </a:p>
          <a:p>
            <a:pPr marL="0" indent="0">
              <a:spcBef>
                <a:spcPts val="0"/>
              </a:spcBef>
              <a:buFontTx/>
              <a:buNone/>
            </a:pPr>
            <a:r>
              <a:rPr lang="en-US" dirty="0">
                <a:latin typeface="Arial" charset="0"/>
                <a:cs typeface="Arial" charset="0"/>
              </a:rPr>
              <a:t>(Read the slide or invite a participant to read it.) </a:t>
            </a:r>
            <a:r>
              <a:rPr lang="en-US" i="1" dirty="0"/>
              <a:t>“Singing is a joyful activity that builds community, social interaction, and self-esteem”  </a:t>
            </a:r>
            <a:r>
              <a:rPr lang="en-US" dirty="0"/>
              <a:t>(PCF, Vol. 2, p. 83).</a:t>
            </a:r>
          </a:p>
          <a:p>
            <a:pPr marL="0" indent="0">
              <a:spcBef>
                <a:spcPts val="0"/>
              </a:spcBef>
              <a:buFont typeface="Arial" panose="020B0604020202020204" pitchFamily="34" charset="0"/>
              <a:buNone/>
            </a:pPr>
            <a:endParaRPr lang="en-US" dirty="0">
              <a:latin typeface="Arial" charset="0"/>
              <a:cs typeface="Arial" charset="0"/>
            </a:endParaRPr>
          </a:p>
          <a:p>
            <a:pPr marL="0" indent="0">
              <a:spcBef>
                <a:spcPts val="0"/>
              </a:spcBef>
              <a:buFont typeface="Arial" panose="020B0604020202020204" pitchFamily="34" charset="0"/>
              <a:buNone/>
            </a:pPr>
            <a:r>
              <a:rPr lang="en-US" dirty="0">
                <a:latin typeface="Arial" charset="0"/>
                <a:cs typeface="Arial" charset="0"/>
              </a:rPr>
              <a:t>Singing</a:t>
            </a:r>
            <a:r>
              <a:rPr lang="en-US" baseline="0" dirty="0">
                <a:latin typeface="Arial" charset="0"/>
                <a:cs typeface="Arial" charset="0"/>
              </a:rPr>
              <a:t> together creates a sense of belonging and naturally lends to including families as, “The family setting is where generations of songs are passed along and preserved” (PCF, Vol. 2, p. 85).</a:t>
            </a:r>
          </a:p>
          <a:p>
            <a:pPr marL="0" indent="0">
              <a:spcBef>
                <a:spcPts val="0"/>
              </a:spcBef>
              <a:buFont typeface="Arial" panose="020B0604020202020204" pitchFamily="34" charset="0"/>
              <a:buNone/>
            </a:pPr>
            <a:endParaRPr lang="en-US" baseline="0" dirty="0">
              <a:latin typeface="Arial" charset="0"/>
              <a:cs typeface="Arial" charset="0"/>
            </a:endParaRPr>
          </a:p>
          <a:p>
            <a:pPr marL="0" indent="0">
              <a:spcBef>
                <a:spcPts val="0"/>
              </a:spcBef>
              <a:buFont typeface="Arial" panose="020B0604020202020204" pitchFamily="34" charset="0"/>
              <a:buNone/>
            </a:pPr>
            <a:r>
              <a:rPr lang="en-US" baseline="0" dirty="0">
                <a:latin typeface="Arial" charset="0"/>
                <a:cs typeface="Arial" charset="0"/>
              </a:rPr>
              <a:t>Songs communicate our history, traditions, and values which reflect the collective and individual human experience and the communities to which we all belong. </a:t>
            </a:r>
          </a:p>
          <a:p>
            <a:pPr marL="0" indent="0">
              <a:spcBef>
                <a:spcPts val="0"/>
              </a:spcBef>
              <a:buFont typeface="Arial" panose="020B0604020202020204" pitchFamily="34" charset="0"/>
              <a:buNone/>
            </a:pPr>
            <a:endParaRPr lang="en-US" dirty="0"/>
          </a:p>
          <a:p>
            <a:pPr marL="0" marR="0" lvl="0" indent="0" algn="l" defTabSz="457200" rtl="0" eaLnBrk="0" fontAlgn="base" latinLnBrk="0" hangingPunct="0">
              <a:spcBef>
                <a:spcPts val="0"/>
              </a:spcBef>
              <a:spcAft>
                <a:spcPct val="0"/>
              </a:spcAft>
              <a:buClrTx/>
              <a:buSzTx/>
              <a:buFont typeface="Arial" panose="020B0604020202020204" pitchFamily="34" charset="0"/>
              <a:buNone/>
              <a:tabLst/>
              <a:defRPr/>
            </a:pPr>
            <a:r>
              <a:rPr lang="en-US" dirty="0"/>
              <a:t>“For many children today, stress blocks learning avenues. We can relieve much of that stress through daily listening and singing experiences, moving to music, and exploring instrument sounds. We can help create that safe feeling of being a caring ‘classroom family’ through the songs and singing games we lead” (</a:t>
            </a:r>
            <a:r>
              <a:rPr lang="en-US" b="0" baseline="0" dirty="0">
                <a:latin typeface="Arial" charset="0"/>
                <a:cs typeface="Arial" charset="0"/>
              </a:rPr>
              <a:t>Elizabeth Carlton</a:t>
            </a:r>
            <a:r>
              <a:rPr lang="en-US" dirty="0"/>
              <a:t>, "</a:t>
            </a:r>
            <a:r>
              <a:rPr lang="en-US" b="0" i="0" u="none" baseline="0" dirty="0">
                <a:latin typeface="Arial" charset="0"/>
                <a:cs typeface="Arial" charset="0"/>
              </a:rPr>
              <a:t>Learning Through Music: The Support of Brain Research</a:t>
            </a:r>
            <a:r>
              <a:rPr lang="en-US" dirty="0"/>
              <a:t>," in </a:t>
            </a:r>
            <a:r>
              <a:rPr lang="en-US" b="0" i="1" dirty="0"/>
              <a:t>Curriculum: Art, Music, Movement, Drama: a Beginnings Workshop Book</a:t>
            </a:r>
            <a:r>
              <a:rPr lang="en-US" dirty="0"/>
              <a:t>, ed. </a:t>
            </a:r>
            <a:r>
              <a:rPr lang="en-US" b="0" baseline="0" dirty="0">
                <a:latin typeface="Arial" charset="0"/>
                <a:cs typeface="Arial" charset="0"/>
              </a:rPr>
              <a:t>Bonnie </a:t>
            </a:r>
            <a:r>
              <a:rPr lang="en-US" b="0" baseline="0" dirty="0" err="1">
                <a:latin typeface="Arial" charset="0"/>
                <a:cs typeface="Arial" charset="0"/>
              </a:rPr>
              <a:t>Neugebauer</a:t>
            </a:r>
            <a:r>
              <a:rPr lang="en-US" dirty="0"/>
              <a:t>, p. 55).</a:t>
            </a:r>
            <a:r>
              <a:rPr lang="en-US" kern="1200" dirty="0">
                <a:solidFill>
                  <a:schemeClr val="tx1"/>
                </a:solidFill>
                <a:effectLst/>
                <a:latin typeface="Arial" pitchFamily="34" charset="0"/>
                <a:ea typeface="ＭＳ Ｐゴシック" pitchFamily="34" charset="-128"/>
                <a:cs typeface="Arial" pitchFamily="34" charset="0"/>
              </a:rPr>
              <a:t> </a:t>
            </a:r>
          </a:p>
          <a:p>
            <a:pPr marL="0" marR="0" lvl="0" indent="0" algn="l" defTabSz="457200" rtl="0" eaLnBrk="0" fontAlgn="base" latinLnBrk="0" hangingPunct="0">
              <a:spcBef>
                <a:spcPts val="0"/>
              </a:spcBef>
              <a:spcAft>
                <a:spcPct val="0"/>
              </a:spcAft>
              <a:buClrTx/>
              <a:buSzTx/>
              <a:buFont typeface="Arial" panose="020B0604020202020204" pitchFamily="34" charset="0"/>
              <a:buNone/>
              <a:tabLst/>
              <a:defRPr/>
            </a:pPr>
            <a:endParaRPr lang="en-US" dirty="0"/>
          </a:p>
          <a:p>
            <a:pPr marL="0" marR="0" lvl="0" indent="0" algn="l" defTabSz="457200" rtl="0" eaLnBrk="0" fontAlgn="base" latinLnBrk="0" hangingPunct="0">
              <a:spcBef>
                <a:spcPts val="0"/>
              </a:spcBef>
              <a:spcAft>
                <a:spcPct val="0"/>
              </a:spcAft>
              <a:buClrTx/>
              <a:buSzTx/>
              <a:buFont typeface="Arial" panose="020B0604020202020204" pitchFamily="34" charset="0"/>
              <a:buNone/>
              <a:tabLst/>
              <a:defRPr/>
            </a:pPr>
            <a:r>
              <a:rPr lang="en-US" baseline="0" dirty="0">
                <a:latin typeface="Arial" charset="0"/>
                <a:cs typeface="Arial" charset="0"/>
              </a:rPr>
              <a:t>It is important to remember that learning is strongly influenced by emotion, </a:t>
            </a:r>
            <a:r>
              <a:rPr lang="en-US" dirty="0"/>
              <a:t>“…[Music] often wraps feelings or emotions around a song that enhances learning experiences…Think of the pride instilled when singing patriotic songs, the peace experienced singing campfire songs, the religious connections strengthened when singing great hymns of faith. Learning is strongly influenced by emotion – ‘the stronger the emotion connected with the experience, the stronger the memory of that experience’ (Jensen, 1998, p. 73)” (</a:t>
            </a:r>
            <a:r>
              <a:rPr lang="en-US" b="0" baseline="0" dirty="0">
                <a:latin typeface="Arial" charset="0"/>
                <a:cs typeface="Arial" charset="0"/>
              </a:rPr>
              <a:t>Elizabeth Carlton</a:t>
            </a:r>
            <a:r>
              <a:rPr lang="en-US" dirty="0"/>
              <a:t>, "</a:t>
            </a:r>
            <a:r>
              <a:rPr lang="en-US" b="0" i="0" u="none" baseline="0" dirty="0">
                <a:latin typeface="Arial" charset="0"/>
                <a:cs typeface="Arial" charset="0"/>
              </a:rPr>
              <a:t>Learning Through Music: The Support of Brain Research</a:t>
            </a:r>
            <a:r>
              <a:rPr lang="en-US" dirty="0"/>
              <a:t>," in </a:t>
            </a:r>
            <a:r>
              <a:rPr lang="en-US" b="0" i="1" dirty="0"/>
              <a:t>Curriculum: Art, Music, Movement, Drama: a Beginnings Workshop Book</a:t>
            </a:r>
            <a:r>
              <a:rPr lang="en-US" dirty="0"/>
              <a:t>, ed. </a:t>
            </a:r>
            <a:r>
              <a:rPr lang="en-US" b="0" baseline="0" dirty="0">
                <a:latin typeface="Arial" charset="0"/>
                <a:cs typeface="Arial" charset="0"/>
              </a:rPr>
              <a:t>Bonnie </a:t>
            </a:r>
            <a:r>
              <a:rPr lang="en-US" b="0" baseline="0" dirty="0" err="1">
                <a:latin typeface="Arial" charset="0"/>
                <a:cs typeface="Arial" charset="0"/>
              </a:rPr>
              <a:t>Neugebauer</a:t>
            </a:r>
            <a:r>
              <a:rPr lang="en-US" dirty="0"/>
              <a:t>, p. 55).</a:t>
            </a:r>
            <a:r>
              <a:rPr lang="en-US" kern="1200" dirty="0">
                <a:solidFill>
                  <a:schemeClr val="tx1"/>
                </a:solidFill>
                <a:effectLst/>
                <a:latin typeface="Arial" pitchFamily="34" charset="0"/>
                <a:ea typeface="ＭＳ Ｐゴシック" pitchFamily="34" charset="-128"/>
                <a:cs typeface="Arial" pitchFamily="34" charset="0"/>
              </a:rPr>
              <a:t> </a:t>
            </a:r>
          </a:p>
          <a:p>
            <a:pPr marL="0" marR="0" lvl="0" indent="0" algn="l" defTabSz="457200" rtl="0" eaLnBrk="0" fontAlgn="base" latinLnBrk="0" hangingPunct="0">
              <a:spcBef>
                <a:spcPts val="0"/>
              </a:spcBef>
              <a:spcAft>
                <a:spcPct val="0"/>
              </a:spcAft>
              <a:buClrTx/>
              <a:buSzTx/>
              <a:buFont typeface="Arial" panose="020B0604020202020204" pitchFamily="34" charset="0"/>
              <a:buNone/>
              <a:tabLst/>
              <a:defRPr/>
            </a:pPr>
            <a:endParaRPr lang="en-US" kern="1200" baseline="0" dirty="0">
              <a:solidFill>
                <a:schemeClr val="tx1"/>
              </a:solidFill>
              <a:effectLst/>
              <a:latin typeface="Arial" pitchFamily="34" charset="0"/>
              <a:ea typeface="ＭＳ Ｐゴシック" pitchFamily="34" charset="-128"/>
              <a:cs typeface="Arial" pitchFamily="34" charset="0"/>
            </a:endParaRPr>
          </a:p>
          <a:p>
            <a:pPr marL="0" marR="0" lvl="0" indent="0" algn="l" defTabSz="457200" rtl="0" eaLnBrk="0" fontAlgn="base" latinLnBrk="0" hangingPunct="0">
              <a:spcBef>
                <a:spcPts val="0"/>
              </a:spcBef>
              <a:spcAft>
                <a:spcPct val="0"/>
              </a:spcAft>
              <a:buClrTx/>
              <a:buSzTx/>
              <a:buFont typeface="Arial" panose="020B0604020202020204" pitchFamily="34" charset="0"/>
              <a:buNone/>
              <a:tabLst/>
              <a:defRPr/>
            </a:pPr>
            <a:r>
              <a:rPr lang="en-US" kern="1200" baseline="0" dirty="0">
                <a:solidFill>
                  <a:schemeClr val="tx1"/>
                </a:solidFill>
                <a:effectLst/>
                <a:latin typeface="Arial" pitchFamily="34" charset="0"/>
                <a:ea typeface="ＭＳ Ｐゴシック" pitchFamily="34" charset="-128"/>
                <a:cs typeface="Arial" pitchFamily="34" charset="0"/>
              </a:rPr>
              <a:t>Here are some classroom tips from the Preschool Curriculum Framework:</a:t>
            </a:r>
            <a:endParaRPr lang="en-US" baseline="0" dirty="0">
              <a:latin typeface="Arial" charset="0"/>
              <a:cs typeface="Arial" charset="0"/>
            </a:endParaRPr>
          </a:p>
          <a:p>
            <a:pPr marL="171450" marR="0" lvl="0" indent="-171450" algn="l" defTabSz="939800" rtl="0" eaLnBrk="0" fontAlgn="base" latinLnBrk="0" hangingPunct="0">
              <a:spcBef>
                <a:spcPts val="0"/>
              </a:spcBef>
              <a:spcAft>
                <a:spcPct val="0"/>
              </a:spcAft>
              <a:buClrTx/>
              <a:buSzTx/>
              <a:buFont typeface="Arial" panose="020B0604020202020204" pitchFamily="34" charset="0"/>
              <a:buChar char="•"/>
              <a:tabLst/>
              <a:defRPr/>
            </a:pPr>
            <a:r>
              <a:rPr lang="en-US" dirty="0">
                <a:latin typeface="Arial" charset="0"/>
                <a:cs typeface="Arial" charset="0"/>
              </a:rPr>
              <a:t>“Set aside time each day for group singing—this builds a repertoire of songs that the whole class knows. Group singing can be done at various times, not only while ‘sitting in circle.” Singing outside, singing in small groups, and singing while waiting are all opportunities to incorporate music into the children’s day” (PCF, Vol. 2, p. 83).</a:t>
            </a:r>
          </a:p>
          <a:p>
            <a:pPr marL="171450" indent="-171450" defTabSz="939800">
              <a:spcBef>
                <a:spcPts val="0"/>
              </a:spcBef>
              <a:buFont typeface="Arial" panose="020B0604020202020204" pitchFamily="34" charset="0"/>
              <a:buChar char="•"/>
            </a:pPr>
            <a:r>
              <a:rPr lang="en-US" dirty="0">
                <a:latin typeface="Arial" charset="0"/>
                <a:cs typeface="Arial" charset="0"/>
              </a:rPr>
              <a:t>“Make a chart of all the known songs.  Add a picture, or other representation, along with the words” (PCF, Vol. 2, p. 83).</a:t>
            </a:r>
          </a:p>
          <a:p>
            <a:pPr marL="171450" indent="-171450" defTabSz="939800">
              <a:spcBef>
                <a:spcPts val="0"/>
              </a:spcBef>
              <a:buFont typeface="Arial" panose="020B0604020202020204" pitchFamily="34" charset="0"/>
              <a:buChar char="•"/>
            </a:pPr>
            <a:r>
              <a:rPr lang="en-US" dirty="0">
                <a:latin typeface="Arial" charset="0"/>
                <a:cs typeface="Arial" charset="0"/>
              </a:rPr>
              <a:t>“When appropriate, use recordings of child voices singing” (PCF, Vol. 2, p. 83).</a:t>
            </a:r>
          </a:p>
          <a:p>
            <a:pPr defTabSz="939800">
              <a:spcBef>
                <a:spcPts val="0"/>
              </a:spcBef>
              <a:buFont typeface="Arial" pitchFamily="34" charset="0"/>
              <a:buNone/>
            </a:pPr>
            <a:endParaRPr lang="en-US" b="0" dirty="0">
              <a:latin typeface="Arial" charset="0"/>
              <a:cs typeface="Arial" charset="0"/>
            </a:endParaRPr>
          </a:p>
          <a:p>
            <a:pPr defTabSz="939800">
              <a:spcBef>
                <a:spcPts val="0"/>
              </a:spcBef>
              <a:buFont typeface="Arial" pitchFamily="34" charset="0"/>
              <a:buNone/>
            </a:pPr>
            <a:r>
              <a:rPr lang="en-US" b="0" baseline="0" dirty="0">
                <a:latin typeface="Arial" charset="0"/>
                <a:cs typeface="Arial" charset="0"/>
              </a:rPr>
              <a:t>Let’s look at some of the strategies for engaging families from the Preschool Curriculum Framework: </a:t>
            </a:r>
          </a:p>
          <a:p>
            <a:pPr marL="171450" indent="-171450" defTabSz="939800">
              <a:spcBef>
                <a:spcPts val="0"/>
              </a:spcBef>
              <a:buFont typeface="Arial" panose="020B0604020202020204" pitchFamily="34" charset="0"/>
              <a:buChar char="•"/>
            </a:pPr>
            <a:r>
              <a:rPr lang="en-US" dirty="0">
                <a:latin typeface="Arial" charset="0"/>
                <a:cs typeface="Arial" charset="0"/>
              </a:rPr>
              <a:t>“Encourage</a:t>
            </a:r>
            <a:r>
              <a:rPr lang="en-US" baseline="0" dirty="0">
                <a:latin typeface="Arial" charset="0"/>
                <a:cs typeface="Arial" charset="0"/>
              </a:rPr>
              <a:t> children to bring their favorite songs and music from home.  These selections can bridge and invite participation in other music activities” (PCF, Vol. 2, p. 85).</a:t>
            </a:r>
          </a:p>
          <a:p>
            <a:pPr marL="171450" indent="-171450" defTabSz="939800">
              <a:spcBef>
                <a:spcPts val="0"/>
              </a:spcBef>
              <a:buFont typeface="Arial" panose="020B0604020202020204" pitchFamily="34" charset="0"/>
              <a:buChar char="•"/>
            </a:pPr>
            <a:r>
              <a:rPr lang="en-US" baseline="0" dirty="0">
                <a:latin typeface="Arial" charset="0"/>
                <a:cs typeface="Arial" charset="0"/>
              </a:rPr>
              <a:t>“Teachers can advocate greater family involvement. They send song sheets home with the child, share information about a community concert, invite families to come to the preschool [or TK] program and play music instruments, present small music “</a:t>
            </a:r>
            <a:r>
              <a:rPr lang="en-US" baseline="0" dirty="0" err="1">
                <a:latin typeface="Arial" charset="0"/>
                <a:cs typeface="Arial" charset="0"/>
              </a:rPr>
              <a:t>informance</a:t>
            </a:r>
            <a:r>
              <a:rPr lang="en-US" baseline="0" dirty="0">
                <a:latin typeface="Arial" charset="0"/>
                <a:cs typeface="Arial" charset="0"/>
              </a:rPr>
              <a:t>” presentations for families, and simply talk about the child’s interest and participation in music activities” (PCF, Vol. 2, p. 85).</a:t>
            </a:r>
            <a:endParaRPr lang="en-US" dirty="0">
              <a:latin typeface="Arial" charset="0"/>
              <a:cs typeface="Arial" charset="0"/>
            </a:endParaRPr>
          </a:p>
          <a:p>
            <a:pPr defTabSz="939800">
              <a:spcBef>
                <a:spcPts val="0"/>
              </a:spcBef>
            </a:pPr>
            <a:endParaRPr lang="en-US" dirty="0">
              <a:latin typeface="Arial" charset="0"/>
              <a:cs typeface="Arial" charset="0"/>
            </a:endParaRPr>
          </a:p>
        </p:txBody>
      </p:sp>
      <p:sp>
        <p:nvSpPr>
          <p:cNvPr id="2" name="Slide Number Placeholder 1"/>
          <p:cNvSpPr>
            <a:spLocks noGrp="1"/>
          </p:cNvSpPr>
          <p:nvPr>
            <p:ph type="sldNum" sz="quarter" idx="10"/>
          </p:nvPr>
        </p:nvSpPr>
        <p:spPr/>
        <p:txBody>
          <a:bodyPr/>
          <a:lstStyle/>
          <a:p>
            <a:fld id="{EF32236E-DBDE-4F84-8A8D-B4FE3BF401E9}" type="slidenum">
              <a:rPr lang="en-US" altLang="en-US" smtClean="0"/>
              <a:pPr/>
              <a:t>42</a:t>
            </a:fld>
            <a:endParaRPr lang="en-US" altLang="en-US"/>
          </a:p>
        </p:txBody>
      </p:sp>
    </p:spTree>
    <p:extLst>
      <p:ext uri="{BB962C8B-B14F-4D97-AF65-F5344CB8AC3E}">
        <p14:creationId xmlns:p14="http://schemas.microsoft.com/office/powerpoint/2010/main" val="25833891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altLang="en-US" b="1" dirty="0"/>
              <a:t>Presenter Remarks: </a:t>
            </a:r>
          </a:p>
          <a:p>
            <a:pPr>
              <a:spcBef>
                <a:spcPts val="0"/>
              </a:spcBef>
            </a:pPr>
            <a:r>
              <a:rPr lang="en-US" dirty="0"/>
              <a:t>In order to effectively build on children's existing strengths, we must understand them. To do this, we need to </a:t>
            </a:r>
            <a:r>
              <a:rPr lang="en-US" dirty="0">
                <a:latin typeface="Arial" charset="0"/>
                <a:ea typeface="MS PGothic" charset="0"/>
              </a:rPr>
              <a:t>partner with families to learn about their children’s strengths.</a:t>
            </a:r>
          </a:p>
          <a:p>
            <a:pPr>
              <a:spcBef>
                <a:spcPts val="0"/>
              </a:spcBef>
            </a:pPr>
            <a:endParaRPr lang="en-US" dirty="0"/>
          </a:p>
          <a:p>
            <a:pPr>
              <a:spcBef>
                <a:spcPts val="0"/>
              </a:spcBef>
            </a:pPr>
            <a:r>
              <a:rPr lang="en-US" dirty="0"/>
              <a:t>The resources on this slide are specifically beneficial for partnering with families. You may want to take a picture of this slide and refer to it later. </a:t>
            </a:r>
          </a:p>
          <a:p>
            <a:pPr>
              <a:spcBef>
                <a:spcPts val="0"/>
              </a:spcBef>
            </a:pPr>
            <a:endParaRPr lang="en-US" altLang="en-US" dirty="0"/>
          </a:p>
          <a:p>
            <a:pPr>
              <a:spcBef>
                <a:spcPts val="0"/>
              </a:spcBef>
            </a:pPr>
            <a:r>
              <a:rPr lang="en-US" altLang="en-US" b="1" dirty="0"/>
              <a:t>Optional: </a:t>
            </a:r>
          </a:p>
          <a:p>
            <a:pPr>
              <a:spcBef>
                <a:spcPts val="0"/>
              </a:spcBef>
            </a:pPr>
            <a:r>
              <a:rPr lang="en-US" altLang="en-US" dirty="0"/>
              <a:t>Create a gallery table and have examples of documents there.</a:t>
            </a:r>
          </a:p>
          <a:p>
            <a:pPr>
              <a:spcBef>
                <a:spcPts val="0"/>
              </a:spcBef>
            </a:pPr>
            <a:endParaRPr lang="en-US" altLang="en-US" dirty="0"/>
          </a:p>
          <a:p>
            <a:pPr>
              <a:spcBef>
                <a:spcPts val="0"/>
              </a:spcBef>
            </a:pPr>
            <a:r>
              <a:rPr lang="en-US" altLang="en-US" b="1" dirty="0"/>
              <a:t>Extra Notes: </a:t>
            </a:r>
          </a:p>
          <a:p>
            <a:pPr>
              <a:spcBef>
                <a:spcPts val="0"/>
              </a:spcBef>
            </a:pPr>
            <a:r>
              <a:rPr lang="en-US" altLang="en-US" dirty="0"/>
              <a:t>The resources are hyperlinked. If Wi-Fi access is available, display the resources and do a walkthrough.</a:t>
            </a:r>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43</a:t>
            </a:fld>
            <a:endParaRPr lang="en-US" dirty="0"/>
          </a:p>
        </p:txBody>
      </p:sp>
    </p:spTree>
    <p:extLst>
      <p:ext uri="{BB962C8B-B14F-4D97-AF65-F5344CB8AC3E}">
        <p14:creationId xmlns:p14="http://schemas.microsoft.com/office/powerpoint/2010/main" val="4491658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003766"/>
          </a:xfrm>
        </p:spPr>
        <p:txBody>
          <a:bodyPr>
            <a:noAutofit/>
          </a:bodyPr>
          <a:lstStyle/>
          <a:p>
            <a:pPr>
              <a:spcBef>
                <a:spcPts val="0"/>
              </a:spcBef>
            </a:pPr>
            <a:r>
              <a:rPr lang="en-US" b="1" dirty="0"/>
              <a:t>Presenter</a:t>
            </a:r>
            <a:r>
              <a:rPr lang="en-US" b="1" baseline="0" dirty="0"/>
              <a:t> Remarks:</a:t>
            </a:r>
          </a:p>
          <a:p>
            <a:pPr>
              <a:spcBef>
                <a:spcPts val="0"/>
              </a:spcBef>
            </a:pPr>
            <a:r>
              <a:rPr lang="en-US" b="0" i="1" baseline="0" dirty="0"/>
              <a:t>Read the slide or invite a participant to read it. </a:t>
            </a:r>
          </a:p>
          <a:p>
            <a:pPr>
              <a:spcBef>
                <a:spcPts val="0"/>
              </a:spcBef>
            </a:pPr>
            <a:endParaRPr lang="en-US" b="0" i="1" baseline="0" dirty="0"/>
          </a:p>
          <a:p>
            <a:pPr>
              <a:spcBef>
                <a:spcPts val="0"/>
              </a:spcBef>
            </a:pPr>
            <a:r>
              <a:rPr lang="en-US" dirty="0"/>
              <a:t>“The woods would be very silent if no birds sang except those that sing best.” - Henry David Thoreau</a:t>
            </a:r>
            <a:br>
              <a:rPr lang="en-US" dirty="0"/>
            </a:br>
            <a:endParaRPr lang="en-US" dirty="0"/>
          </a:p>
          <a:p>
            <a:pPr>
              <a:spcBef>
                <a:spcPts val="0"/>
              </a:spcBef>
            </a:pPr>
            <a:r>
              <a:rPr lang="en-US" b="0" baseline="0" dirty="0"/>
              <a:t>How do you feel about this quote?</a:t>
            </a:r>
          </a:p>
          <a:p>
            <a:pPr>
              <a:spcBef>
                <a:spcPts val="0"/>
              </a:spcBef>
            </a:pPr>
            <a:endParaRPr lang="en-US" b="0" baseline="0" dirty="0"/>
          </a:p>
          <a:p>
            <a:pPr>
              <a:spcBef>
                <a:spcPts val="0"/>
              </a:spcBef>
            </a:pPr>
            <a:r>
              <a:rPr lang="en-US" dirty="0"/>
              <a:t>Singing is</a:t>
            </a:r>
            <a:r>
              <a:rPr lang="en-US" baseline="0" dirty="0"/>
              <a:t> for everyone! </a:t>
            </a:r>
            <a:r>
              <a:rPr lang="en-US" dirty="0"/>
              <a:t>The Preschool Learning Foundations support this statement with the guidance that, “Instruction in singing for preschool [and TK] children means singing to them, with them, and for them” (PLF, Vol. 2, p. 23). </a:t>
            </a:r>
          </a:p>
          <a:p>
            <a:pPr>
              <a:spcBef>
                <a:spcPts val="0"/>
              </a:spcBef>
            </a:pPr>
            <a:endParaRPr lang="en-US" dirty="0"/>
          </a:p>
          <a:p>
            <a:pPr>
              <a:spcBef>
                <a:spcPts val="0"/>
              </a:spcBef>
            </a:pPr>
            <a:r>
              <a:rPr lang="en-US" dirty="0"/>
              <a:t>It is therefore important to, “</a:t>
            </a:r>
            <a:r>
              <a:rPr lang="en-US" b="1" dirty="0"/>
              <a:t>Minimize the use of recorded music when the goal is singing. </a:t>
            </a:r>
            <a:r>
              <a:rPr lang="en-US" dirty="0"/>
              <a:t>Recorded children’s music is a good way for the teacher to learn new songs. However, the recorded songs often move quickly and do not have enough repetition for young children who are learning to sing. It is more effective to sing the song “a cappella” (without accompaniment) or to use a simple accompaniment such as a guitar or auto-harp. In that way, the teacher can match the children’s pace, encourage their participation, and repeat the song multiple times. Additionally, since teachers may have a different vocal range from the children, it is important that the teacher ﬁnd a way to get the starting note in a </a:t>
            </a:r>
            <a:r>
              <a:rPr lang="en-US" dirty="0" err="1"/>
              <a:t>singable</a:t>
            </a:r>
            <a:r>
              <a:rPr lang="en-US" dirty="0"/>
              <a:t> </a:t>
            </a:r>
            <a:r>
              <a:rPr lang="en-US" b="1" dirty="0"/>
              <a:t>key</a:t>
            </a:r>
            <a:r>
              <a:rPr lang="en-US" dirty="0"/>
              <a:t>, usually between middle C and A.  A pitch pipe, keyboard, or other instrument can be used” (PCF, Vol. 2, p. 74). </a:t>
            </a:r>
          </a:p>
          <a:p>
            <a:pPr>
              <a:spcBef>
                <a:spcPts val="0"/>
              </a:spcBef>
            </a:pPr>
            <a:endParaRPr lang="en-US" dirty="0"/>
          </a:p>
          <a:p>
            <a:pPr>
              <a:spcBef>
                <a:spcPts val="0"/>
              </a:spcBef>
            </a:pPr>
            <a:r>
              <a:rPr lang="en-US" dirty="0"/>
              <a:t>Children’s voices are naturally higher than the adult singing range and it may feel uncomfortable at first but it’s important that the children are able to easily participate and develop their voices and experience the joy of singing together! </a:t>
            </a:r>
          </a:p>
          <a:p>
            <a:pPr>
              <a:spcBef>
                <a:spcPts val="0"/>
              </a:spcBef>
            </a:pPr>
            <a:endParaRPr lang="en-US" dirty="0"/>
          </a:p>
        </p:txBody>
      </p:sp>
      <p:sp>
        <p:nvSpPr>
          <p:cNvPr id="4" name="Slide Number Placeholder 3"/>
          <p:cNvSpPr>
            <a:spLocks noGrp="1"/>
          </p:cNvSpPr>
          <p:nvPr>
            <p:ph type="sldNum" sz="quarter" idx="10"/>
          </p:nvPr>
        </p:nvSpPr>
        <p:spPr/>
        <p:txBody>
          <a:bodyPr/>
          <a:lstStyle/>
          <a:p>
            <a:pPr>
              <a:defRPr/>
            </a:pPr>
            <a:fld id="{84114098-3B3C-4B07-987C-1B4F2F6B5B2E}" type="slidenum">
              <a:rPr lang="en-US" smtClean="0"/>
              <a:pPr>
                <a:defRPr/>
              </a:pPr>
              <a:t>44</a:t>
            </a:fld>
            <a:endParaRPr lang="en-US"/>
          </a:p>
        </p:txBody>
      </p:sp>
    </p:spTree>
    <p:extLst>
      <p:ext uri="{BB962C8B-B14F-4D97-AF65-F5344CB8AC3E}">
        <p14:creationId xmlns:p14="http://schemas.microsoft.com/office/powerpoint/2010/main" val="22072105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a:ln/>
        </p:spPr>
      </p:sp>
      <p:sp>
        <p:nvSpPr>
          <p:cNvPr id="74754" name="Notes Placeholder 2"/>
          <p:cNvSpPr>
            <a:spLocks noGrp="1"/>
          </p:cNvSpPr>
          <p:nvPr>
            <p:ph type="body" idx="1"/>
          </p:nvPr>
        </p:nvSpPr>
        <p:spPr>
          <a:xfrm>
            <a:off x="685800" y="4343400"/>
            <a:ext cx="5486400" cy="3807823"/>
          </a:xfrm>
          <a:noFill/>
          <a:ln/>
        </p:spPr>
        <p:txBody>
          <a:bodyPr>
            <a:noAutofit/>
          </a:bodyPr>
          <a:lstStyle/>
          <a:p>
            <a:pPr>
              <a:spcBef>
                <a:spcPts val="0"/>
              </a:spcBef>
              <a:spcAft>
                <a:spcPts val="0"/>
              </a:spcAft>
            </a:pPr>
            <a:r>
              <a:rPr lang="en-US" b="1" dirty="0">
                <a:ea typeface="Times New Roman" panose="02020603050405020304" pitchFamily="18" charset="0"/>
              </a:rPr>
              <a:t>Activity 5: Vocal Play </a:t>
            </a:r>
          </a:p>
          <a:p>
            <a:pPr marL="0" marR="0">
              <a:spcBef>
                <a:spcPts val="0"/>
              </a:spcBef>
              <a:spcAft>
                <a:spcPts val="0"/>
              </a:spcAft>
            </a:pPr>
            <a:endParaRPr lang="en-US" b="1" dirty="0">
              <a:effectLst/>
              <a:ea typeface="Times New Roman" panose="02020603050405020304" pitchFamily="18" charset="0"/>
            </a:endParaRPr>
          </a:p>
          <a:p>
            <a:pPr marL="0" marR="0">
              <a:spcBef>
                <a:spcPts val="0"/>
              </a:spcBef>
              <a:spcAft>
                <a:spcPts val="0"/>
              </a:spcAft>
            </a:pPr>
            <a:r>
              <a:rPr lang="en-US" b="1" dirty="0">
                <a:effectLst/>
                <a:ea typeface="Times New Roman" panose="02020603050405020304" pitchFamily="18" charset="0"/>
              </a:rPr>
              <a:t>Presenter Remarks:</a:t>
            </a:r>
          </a:p>
          <a:p>
            <a:pPr marL="0" marR="0">
              <a:spcBef>
                <a:spcPts val="0"/>
              </a:spcBef>
              <a:spcAft>
                <a:spcPts val="0"/>
              </a:spcAft>
            </a:pPr>
            <a:r>
              <a:rPr lang="en-US" b="0" dirty="0">
                <a:effectLst/>
                <a:ea typeface="Times New Roman" panose="02020603050405020304" pitchFamily="18" charset="0"/>
              </a:rPr>
              <a:t>It’s time for our next activity!</a:t>
            </a:r>
          </a:p>
          <a:p>
            <a:pPr marL="0" marR="0">
              <a:spcBef>
                <a:spcPts val="0"/>
              </a:spcBef>
              <a:spcAft>
                <a:spcPts val="0"/>
              </a:spcAft>
            </a:pPr>
            <a:endParaRPr lang="en-US" b="1" cap="none" dirty="0">
              <a:effectLst/>
              <a:ea typeface="Times New Roman" panose="02020603050405020304" pitchFamily="18" charset="0"/>
            </a:endParaRPr>
          </a:p>
          <a:p>
            <a:pPr>
              <a:spcBef>
                <a:spcPts val="0"/>
              </a:spcBef>
              <a:spcAft>
                <a:spcPts val="0"/>
              </a:spcAft>
            </a:pPr>
            <a:r>
              <a:rPr lang="en-US" b="1" cap="all" dirty="0"/>
              <a:t>intent: </a:t>
            </a:r>
            <a:br>
              <a:rPr lang="en-US" b="1" cap="all" dirty="0"/>
            </a:br>
            <a:r>
              <a:rPr lang="en-US" dirty="0"/>
              <a:t>Engage participants in a playful activity from the Preschool Curriculum Framework (PCF), Volume 2, that supports the development of pitch capabilities and vocal inflections for preschoolers.</a:t>
            </a:r>
          </a:p>
          <a:p>
            <a:pPr>
              <a:spcBef>
                <a:spcPts val="0"/>
              </a:spcBef>
              <a:spcAft>
                <a:spcPts val="0"/>
              </a:spcAft>
            </a:pPr>
            <a:r>
              <a:rPr lang="en-US" b="1" dirty="0"/>
              <a:t> </a:t>
            </a:r>
            <a:endParaRPr lang="en-US" dirty="0"/>
          </a:p>
          <a:p>
            <a:pPr>
              <a:spcBef>
                <a:spcPts val="0"/>
              </a:spcBef>
              <a:spcAft>
                <a:spcPts val="0"/>
              </a:spcAft>
            </a:pPr>
            <a:r>
              <a:rPr lang="en-US" b="1" dirty="0"/>
              <a:t>OUTCOMES: </a:t>
            </a:r>
            <a:br>
              <a:rPr lang="en-US" b="1" dirty="0"/>
            </a:br>
            <a:r>
              <a:rPr lang="en-US" dirty="0"/>
              <a:t>Participants will learn and be able to use this activity with children to playfully support the development of pitch capabilities and vocal inflections.</a:t>
            </a:r>
          </a:p>
          <a:p>
            <a:pPr>
              <a:spcBef>
                <a:spcPts val="0"/>
              </a:spcBef>
              <a:spcAft>
                <a:spcPts val="0"/>
              </a:spcAft>
            </a:pPr>
            <a:r>
              <a:rPr lang="en-US" b="1" cap="all" dirty="0"/>
              <a:t> </a:t>
            </a:r>
            <a:endParaRPr lang="en-US" dirty="0"/>
          </a:p>
          <a:p>
            <a:pPr>
              <a:spcBef>
                <a:spcPts val="0"/>
              </a:spcBef>
              <a:spcAft>
                <a:spcPts val="0"/>
              </a:spcAft>
            </a:pPr>
            <a:r>
              <a:rPr lang="en-US" b="1" cap="all" dirty="0"/>
              <a:t>Materials Required: </a:t>
            </a:r>
            <a:endParaRPr lang="en-US" dirty="0"/>
          </a:p>
          <a:p>
            <a:pPr marL="171450" lvl="0" indent="-171450">
              <a:spcBef>
                <a:spcPts val="0"/>
              </a:spcBef>
              <a:spcAft>
                <a:spcPts val="0"/>
              </a:spcAft>
              <a:buFont typeface="Arial" panose="020B0604020202020204" pitchFamily="34" charset="0"/>
              <a:buChar char="•"/>
            </a:pPr>
            <a:r>
              <a:rPr lang="en-US" dirty="0"/>
              <a:t>Slide whistle</a:t>
            </a:r>
          </a:p>
          <a:p>
            <a:pPr marL="171450" lvl="0" indent="-171450">
              <a:spcBef>
                <a:spcPts val="0"/>
              </a:spcBef>
              <a:spcAft>
                <a:spcPts val="0"/>
              </a:spcAft>
              <a:buFont typeface="Arial" panose="020B0604020202020204" pitchFamily="34" charset="0"/>
              <a:buChar char="•"/>
            </a:pPr>
            <a:r>
              <a:rPr lang="en-US" dirty="0"/>
              <a:t>Optional: Candlestick</a:t>
            </a:r>
          </a:p>
          <a:p>
            <a:pPr>
              <a:spcBef>
                <a:spcPts val="0"/>
              </a:spcBef>
              <a:spcAft>
                <a:spcPts val="0"/>
              </a:spcAft>
            </a:pPr>
            <a:r>
              <a:rPr lang="en-US" b="1" cap="all" dirty="0"/>
              <a:t> </a:t>
            </a:r>
          </a:p>
          <a:p>
            <a:pPr>
              <a:spcBef>
                <a:spcPts val="0"/>
              </a:spcBef>
              <a:spcAft>
                <a:spcPts val="0"/>
              </a:spcAft>
            </a:pPr>
            <a:r>
              <a:rPr lang="en-US" b="1" cap="all" dirty="0"/>
              <a:t>Time:</a:t>
            </a:r>
            <a:r>
              <a:rPr lang="en-US" dirty="0"/>
              <a:t> 5-7 minutes</a:t>
            </a:r>
          </a:p>
          <a:p>
            <a:pPr>
              <a:spcBef>
                <a:spcPts val="0"/>
              </a:spcBef>
              <a:spcAft>
                <a:spcPts val="0"/>
              </a:spcAft>
            </a:pPr>
            <a:endParaRPr lang="en-US" b="1" cap="all" dirty="0"/>
          </a:p>
          <a:p>
            <a:pPr>
              <a:spcBef>
                <a:spcPts val="0"/>
              </a:spcBef>
              <a:spcAft>
                <a:spcPts val="0"/>
              </a:spcAft>
            </a:pPr>
            <a:r>
              <a:rPr lang="en-US" b="1" cap="all" dirty="0"/>
              <a:t>Process: </a:t>
            </a:r>
            <a:endParaRPr lang="en-US" dirty="0"/>
          </a:p>
          <a:p>
            <a:pPr marL="171450" lvl="0" indent="-171450">
              <a:spcBef>
                <a:spcPts val="0"/>
              </a:spcBef>
              <a:spcAft>
                <a:spcPts val="0"/>
              </a:spcAft>
              <a:buFont typeface="Arial" panose="020B0604020202020204" pitchFamily="34" charset="0"/>
              <a:buChar char="•"/>
            </a:pPr>
            <a:r>
              <a:rPr lang="en-US" dirty="0"/>
              <a:t>Invite participants to stand up, telling them it’s time to play with our voices! Remind them that standing up provides better diaphragm support, reducing stress on vocal chords.  </a:t>
            </a:r>
          </a:p>
          <a:p>
            <a:pPr lvl="0">
              <a:spcBef>
                <a:spcPts val="0"/>
              </a:spcBef>
              <a:spcAft>
                <a:spcPts val="0"/>
              </a:spcAft>
            </a:pPr>
            <a:endParaRPr lang="en-US" dirty="0"/>
          </a:p>
          <a:p>
            <a:pPr marL="171450" lvl="0" indent="-171450">
              <a:spcBef>
                <a:spcPts val="0"/>
              </a:spcBef>
              <a:spcAft>
                <a:spcPts val="0"/>
              </a:spcAft>
              <a:buFont typeface="Arial" panose="020B0604020202020204" pitchFamily="34" charset="0"/>
              <a:buChar char="•"/>
            </a:pPr>
            <a:r>
              <a:rPr lang="en-US" dirty="0"/>
              <a:t>Presenter says: “Vocal play warms up the vocal muscles needed for the more exact task of singing songs on pitch and supports expanding the range of notes they can sing.” </a:t>
            </a:r>
          </a:p>
          <a:p>
            <a:pPr lvl="0">
              <a:spcBef>
                <a:spcPts val="0"/>
              </a:spcBef>
              <a:spcAft>
                <a:spcPts val="0"/>
              </a:spcAft>
            </a:pPr>
            <a:endParaRPr lang="en-US" dirty="0"/>
          </a:p>
          <a:p>
            <a:pPr marL="171450" lvl="0" indent="-171450">
              <a:spcBef>
                <a:spcPts val="0"/>
              </a:spcBef>
              <a:spcAft>
                <a:spcPts val="0"/>
              </a:spcAft>
              <a:buFont typeface="Arial" panose="020B0604020202020204" pitchFamily="34" charset="0"/>
              <a:buChar char="•"/>
            </a:pPr>
            <a:r>
              <a:rPr lang="en-US" dirty="0"/>
              <a:t>Instruct participants to place their hands on their chest, feeling the chest rise and fall with each breath. Together, make a low “</a:t>
            </a:r>
            <a:r>
              <a:rPr lang="en-US" dirty="0" err="1"/>
              <a:t>ahhhhhhh</a:t>
            </a:r>
            <a:r>
              <a:rPr lang="en-US" dirty="0"/>
              <a:t>” sound, patting the chest and feeling the sound vibrating in the body. Participants can play with various vocal sounds. </a:t>
            </a:r>
            <a:r>
              <a:rPr lang="en-US" b="1" dirty="0"/>
              <a:t>Emphasize attention to feeling the resonation in the body and where sounds arise from.</a:t>
            </a:r>
          </a:p>
          <a:p>
            <a:pPr lvl="0">
              <a:spcBef>
                <a:spcPts val="0"/>
              </a:spcBef>
              <a:spcAft>
                <a:spcPts val="0"/>
              </a:spcAft>
            </a:pPr>
            <a:endParaRPr lang="en-US" dirty="0"/>
          </a:p>
          <a:p>
            <a:pPr marL="171450" lvl="0" indent="-171450">
              <a:spcBef>
                <a:spcPts val="0"/>
              </a:spcBef>
              <a:spcAft>
                <a:spcPts val="0"/>
              </a:spcAft>
              <a:buFont typeface="Arial" panose="020B0604020202020204" pitchFamily="34" charset="0"/>
              <a:buChar char="•"/>
            </a:pPr>
            <a:r>
              <a:rPr lang="en-US" dirty="0"/>
              <a:t>Use the slide whistle to regain attention of participants. Play the slide whistle sound again and say, “On my cue, we are going to slowly imitate the whistle sounds together.” Then presenter instructs and demonstrates, “Keep your hands on your chest, take a deep breath. Fill up your chest and belly with air, then as you make the whistle sound, squeeze your belly in, pushing the air up through your chest as you make the whistle sound. You’ll feel the sound resonate as it moves up through your chest, passes through the vocal cords and out your mouth. Play with that sound a few times.”</a:t>
            </a:r>
          </a:p>
          <a:p>
            <a:pPr lvl="0">
              <a:spcBef>
                <a:spcPts val="0"/>
              </a:spcBef>
              <a:spcAft>
                <a:spcPts val="0"/>
              </a:spcAft>
            </a:pPr>
            <a:endParaRPr lang="en-US" dirty="0"/>
          </a:p>
          <a:p>
            <a:pPr marL="171450" lvl="0" indent="-171450">
              <a:spcBef>
                <a:spcPts val="0"/>
              </a:spcBef>
              <a:spcAft>
                <a:spcPts val="0"/>
              </a:spcAft>
              <a:buFont typeface="Arial" panose="020B0604020202020204" pitchFamily="34" charset="0"/>
              <a:buChar char="•"/>
            </a:pPr>
            <a:r>
              <a:rPr lang="en-US" dirty="0"/>
              <a:t>Presenter says: “Now let’s bring it to the classroom… Together, we’ll say the nursery rhyme, “Jack be nimble, jack be quick…” As Jack/Jill jumps over the candle stick use your voice to say… </a:t>
            </a:r>
            <a:r>
              <a:rPr lang="en-US" dirty="0" err="1"/>
              <a:t>WOOOOOOoooooop</a:t>
            </a:r>
            <a:r>
              <a:rPr lang="en-US" dirty="0"/>
              <a:t>!  As he/she jumps make your voice go up and down like a roller coaster. Start in a low voice, bend over arms low…  go up high with your voice, raise your arms, then slide back down to low for the final part of ‘</a:t>
            </a:r>
            <a:r>
              <a:rPr lang="en-US" dirty="0" err="1"/>
              <a:t>woop</a:t>
            </a:r>
            <a:r>
              <a:rPr lang="en-US" dirty="0"/>
              <a:t>.’   </a:t>
            </a:r>
          </a:p>
          <a:p>
            <a:pPr>
              <a:spcBef>
                <a:spcPts val="0"/>
              </a:spcBef>
              <a:spcAft>
                <a:spcPts val="0"/>
              </a:spcAft>
            </a:pPr>
            <a:r>
              <a:rPr lang="en-US" b="1" dirty="0"/>
              <a:t> </a:t>
            </a:r>
            <a:endParaRPr lang="en-US" dirty="0"/>
          </a:p>
          <a:p>
            <a:pPr>
              <a:spcBef>
                <a:spcPts val="0"/>
              </a:spcBef>
              <a:spcAft>
                <a:spcPts val="0"/>
              </a:spcAft>
            </a:pPr>
            <a:r>
              <a:rPr lang="en-US" b="1" dirty="0"/>
              <a:t>OPTIONAL: </a:t>
            </a:r>
            <a:br>
              <a:rPr lang="en-US" b="1" dirty="0"/>
            </a:br>
            <a:r>
              <a:rPr lang="en-US" dirty="0"/>
              <a:t>Engage several participants in being “Jack” or “Jill” as he/she jumps over the candlestick.</a:t>
            </a:r>
          </a:p>
          <a:p>
            <a:pPr>
              <a:spcBef>
                <a:spcPts val="0"/>
              </a:spcBef>
              <a:spcAft>
                <a:spcPts val="0"/>
              </a:spcAft>
            </a:pPr>
            <a:endParaRPr lang="en-US" dirty="0"/>
          </a:p>
        </p:txBody>
      </p:sp>
      <p:sp>
        <p:nvSpPr>
          <p:cNvPr id="74755" name="Slide Number Placeholder 3"/>
          <p:cNvSpPr>
            <a:spLocks noGrp="1"/>
          </p:cNvSpPr>
          <p:nvPr>
            <p:ph type="sldNum" sz="quarter" idx="5"/>
          </p:nvPr>
        </p:nvSpPr>
        <p:spPr>
          <a:noFill/>
        </p:spPr>
        <p:txBody>
          <a:bodyPr/>
          <a:lstStyle/>
          <a:p>
            <a:fld id="{5921A5C3-3A82-4924-840F-63F0A56C0B80}" type="slidenum">
              <a:rPr lang="en-US" smtClean="0">
                <a:latin typeface="Arial" charset="0"/>
                <a:ea typeface="ＭＳ Ｐゴシック" charset="-128"/>
                <a:cs typeface="ＭＳ Ｐゴシック" charset="-128"/>
              </a:rPr>
              <a:pPr/>
              <a:t>45</a:t>
            </a:fld>
            <a:endParaRPr lang="en-US" dirty="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7158071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a:ln/>
        </p:spPr>
      </p:sp>
      <p:sp>
        <p:nvSpPr>
          <p:cNvPr id="76802" name="Notes Placeholder 2"/>
          <p:cNvSpPr>
            <a:spLocks noGrp="1"/>
          </p:cNvSpPr>
          <p:nvPr>
            <p:ph type="body" idx="1"/>
          </p:nvPr>
        </p:nvSpPr>
        <p:spPr>
          <a:noFill/>
          <a:ln/>
        </p:spPr>
        <p:txBody>
          <a:bodyPr>
            <a:normAutofit/>
          </a:bodyPr>
          <a:lstStyle/>
          <a:p>
            <a:pPr marL="0" marR="0" indent="0" algn="l" defTabSz="914400" rtl="0" eaLnBrk="0" fontAlgn="base" latinLnBrk="0" hangingPunct="0">
              <a:spcBef>
                <a:spcPts val="0"/>
              </a:spcBef>
              <a:spcAft>
                <a:spcPct val="0"/>
              </a:spcAft>
              <a:buClrTx/>
              <a:buSzTx/>
              <a:buFontTx/>
              <a:buNone/>
              <a:tabLst/>
              <a:defRPr/>
            </a:pPr>
            <a:r>
              <a:rPr lang="en-US" b="1" dirty="0"/>
              <a:t>Presenter</a:t>
            </a:r>
            <a:r>
              <a:rPr lang="en-US" b="1" baseline="0" dirty="0"/>
              <a:t> Remarks:</a:t>
            </a:r>
            <a:endParaRPr lang="en-US" b="1" dirty="0"/>
          </a:p>
          <a:p>
            <a:pPr marL="0" marR="0" lvl="0" indent="0" algn="l" defTabSz="457200" rtl="0" eaLnBrk="0" fontAlgn="base" latinLnBrk="0" hangingPunct="0">
              <a:spcBef>
                <a:spcPts val="0"/>
              </a:spcBef>
              <a:spcAft>
                <a:spcPct val="0"/>
              </a:spcAft>
              <a:buClrTx/>
              <a:buSzTx/>
              <a:buFontTx/>
              <a:buNone/>
              <a:tabLst/>
              <a:defRPr/>
            </a:pPr>
            <a:r>
              <a:rPr lang="en-US" dirty="0">
                <a:latin typeface="Arial" charset="0"/>
                <a:cs typeface="Arial" charset="0"/>
              </a:rPr>
              <a:t>“… [T]he preschool [and TK] years are the ones when language skills are developing rapidly; singing skills, another form of language, should develop as well” </a:t>
            </a:r>
            <a:r>
              <a:rPr lang="en-US" kern="1200" dirty="0">
                <a:solidFill>
                  <a:schemeClr val="tx1"/>
                </a:solidFill>
                <a:effectLst/>
              </a:rPr>
              <a:t>(</a:t>
            </a:r>
            <a:r>
              <a:rPr lang="en-US" dirty="0">
                <a:latin typeface="Arial" charset="0"/>
                <a:cs typeface="Arial" charset="0"/>
              </a:rPr>
              <a:t>McDonald and Simons </a:t>
            </a:r>
            <a:r>
              <a:rPr lang="en-US" kern="1200" dirty="0">
                <a:solidFill>
                  <a:schemeClr val="tx1"/>
                </a:solidFill>
                <a:effectLst/>
              </a:rPr>
              <a:t>as cited in PLF, Vol. 2, p. 23).</a:t>
            </a:r>
          </a:p>
          <a:p>
            <a:pPr>
              <a:spcBef>
                <a:spcPts val="0"/>
              </a:spcBef>
            </a:pPr>
            <a:endParaRPr lang="en-US" dirty="0">
              <a:latin typeface="Arial" charset="0"/>
              <a:cs typeface="Arial" charset="0"/>
            </a:endParaRPr>
          </a:p>
          <a:p>
            <a:pPr marL="0" marR="0" lvl="0" indent="0" algn="l" defTabSz="457200" rtl="0" eaLnBrk="0" fontAlgn="base" latinLnBrk="0" hangingPunct="0">
              <a:spcBef>
                <a:spcPts val="0"/>
              </a:spcBef>
              <a:spcAft>
                <a:spcPct val="0"/>
              </a:spcAft>
              <a:buClrTx/>
              <a:buSzTx/>
              <a:buFontTx/>
              <a:buNone/>
              <a:tabLst/>
              <a:defRPr/>
            </a:pPr>
            <a:r>
              <a:rPr lang="en-US" dirty="0">
                <a:latin typeface="Arial" charset="0"/>
                <a:cs typeface="Arial" charset="0"/>
              </a:rPr>
              <a:t>Take</a:t>
            </a:r>
            <a:r>
              <a:rPr lang="en-US" baseline="0" dirty="0">
                <a:latin typeface="Arial" charset="0"/>
                <a:cs typeface="Arial" charset="0"/>
              </a:rPr>
              <a:t> a moment to read the quote on the slide, </a:t>
            </a:r>
            <a:r>
              <a:rPr lang="en-US" dirty="0"/>
              <a:t>“Singing songs reinforces learning new vocabulary, sequencing of events, contextual word meaning, pronunciation, and fluency” (PCF, Vol. 2, p. 72). </a:t>
            </a:r>
            <a:r>
              <a:rPr lang="en-US" baseline="0" dirty="0">
                <a:latin typeface="Arial" charset="0"/>
                <a:cs typeface="Arial" charset="0"/>
              </a:rPr>
              <a:t>This statement is one we can use to support arts in the classroom. </a:t>
            </a:r>
          </a:p>
          <a:p>
            <a:pPr>
              <a:spcBef>
                <a:spcPts val="0"/>
              </a:spcBef>
            </a:pPr>
            <a:endParaRPr lang="en-US" dirty="0">
              <a:latin typeface="Arial" charset="0"/>
              <a:cs typeface="Arial" charset="0"/>
            </a:endParaRPr>
          </a:p>
          <a:p>
            <a:pPr>
              <a:spcBef>
                <a:spcPts val="0"/>
              </a:spcBef>
            </a:pPr>
            <a:r>
              <a:rPr lang="en-US" dirty="0">
                <a:latin typeface="Arial" charset="0"/>
                <a:cs typeface="Arial" charset="0"/>
              </a:rPr>
              <a:t>Songs can really be a potent form of storytelling in that they communicate our hopes, dreams, and deepest emotions—</a:t>
            </a:r>
            <a:r>
              <a:rPr lang="en-US" baseline="0" dirty="0">
                <a:latin typeface="Arial" charset="0"/>
                <a:cs typeface="Arial" charset="0"/>
              </a:rPr>
              <a:t>the range of human experiences. Songs provide a rich opportunity to support the development of language and literacy for all learners. </a:t>
            </a:r>
          </a:p>
          <a:p>
            <a:pPr>
              <a:spcBef>
                <a:spcPts val="0"/>
              </a:spcBef>
            </a:pPr>
            <a:endParaRPr lang="en-US" baseline="0" dirty="0">
              <a:latin typeface="Arial" charset="0"/>
              <a:cs typeface="Arial" charset="0"/>
            </a:endParaRPr>
          </a:p>
          <a:p>
            <a:pPr>
              <a:spcBef>
                <a:spcPts val="0"/>
              </a:spcBef>
            </a:pPr>
            <a:r>
              <a:rPr lang="en-US" baseline="0" dirty="0">
                <a:latin typeface="Arial" charset="0"/>
                <a:cs typeface="Arial" charset="0"/>
              </a:rPr>
              <a:t>In this photo can you guess which song the young girl is singing? It is itsy bitsy spider. </a:t>
            </a:r>
          </a:p>
        </p:txBody>
      </p:sp>
      <p:sp>
        <p:nvSpPr>
          <p:cNvPr id="76803" name="Slide Number Placeholder 3"/>
          <p:cNvSpPr>
            <a:spLocks noGrp="1"/>
          </p:cNvSpPr>
          <p:nvPr>
            <p:ph type="sldNum" sz="quarter" idx="5"/>
          </p:nvPr>
        </p:nvSpPr>
        <p:spPr>
          <a:noFill/>
        </p:spPr>
        <p:txBody>
          <a:bodyPr/>
          <a:lstStyle/>
          <a:p>
            <a:fld id="{568A5E04-6EF0-4156-BD7A-762F1FF1C95D}" type="slidenum">
              <a:rPr lang="en-US" smtClean="0">
                <a:latin typeface="Arial" charset="0"/>
                <a:ea typeface="ＭＳ Ｐゴシック" charset="-128"/>
                <a:cs typeface="ＭＳ Ｐゴシック" charset="-128"/>
              </a:rPr>
              <a:pPr/>
              <a:t>46</a:t>
            </a:fld>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816389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2330" y="4451350"/>
            <a:ext cx="5473339" cy="4104821"/>
          </a:xfrm>
        </p:spPr>
        <p:txBody>
          <a:bodyPr>
            <a:noAutofit/>
          </a:bodyPr>
          <a:lstStyle/>
          <a:p>
            <a:pPr marL="0" marR="0" indent="0" algn="l" defTabSz="914400" rtl="0" eaLnBrk="0" fontAlgn="base" latinLnBrk="0" hangingPunct="0">
              <a:spcBef>
                <a:spcPts val="0"/>
              </a:spcBef>
              <a:spcAft>
                <a:spcPct val="0"/>
              </a:spcAft>
              <a:buClrTx/>
              <a:buSzTx/>
              <a:buFontTx/>
              <a:buNone/>
              <a:tabLst/>
              <a:defRPr/>
            </a:pPr>
            <a:r>
              <a:rPr lang="en-US" b="1" dirty="0"/>
              <a:t>Presenter</a:t>
            </a:r>
            <a:r>
              <a:rPr lang="en-US" b="1" baseline="0" dirty="0"/>
              <a:t> Remarks:</a:t>
            </a:r>
          </a:p>
          <a:p>
            <a:pPr marL="0" marR="0" indent="0" algn="l" defTabSz="914400" rtl="0" eaLnBrk="0" fontAlgn="base" latinLnBrk="0" hangingPunct="0">
              <a:spcBef>
                <a:spcPts val="0"/>
              </a:spcBef>
              <a:spcAft>
                <a:spcPct val="0"/>
              </a:spcAft>
              <a:buClrTx/>
              <a:buSzTx/>
              <a:buFontTx/>
              <a:buNone/>
              <a:tabLst/>
              <a:defRPr/>
            </a:pPr>
            <a:r>
              <a:rPr lang="en-US" baseline="0" dirty="0"/>
              <a:t>Let’s review the stages of sequential bilingual language development:</a:t>
            </a:r>
          </a:p>
          <a:p>
            <a:pPr marL="171450" indent="-171450">
              <a:spcBef>
                <a:spcPts val="0"/>
              </a:spcBef>
              <a:buFont typeface="Arial" panose="020B0604020202020204" pitchFamily="34" charset="0"/>
              <a:buChar char="•"/>
            </a:pPr>
            <a:r>
              <a:rPr lang="en-US" dirty="0"/>
              <a:t>Home language use</a:t>
            </a:r>
          </a:p>
          <a:p>
            <a:pPr marL="171450" indent="-171450">
              <a:spcBef>
                <a:spcPts val="0"/>
              </a:spcBef>
              <a:buFont typeface="Arial" panose="020B0604020202020204" pitchFamily="34" charset="0"/>
              <a:buChar char="•"/>
            </a:pPr>
            <a:r>
              <a:rPr lang="en-US" dirty="0"/>
              <a:t>Observational and listening period</a:t>
            </a:r>
          </a:p>
          <a:p>
            <a:pPr marL="171450" indent="-171450">
              <a:spcBef>
                <a:spcPts val="0"/>
              </a:spcBef>
              <a:buFont typeface="Arial" panose="020B0604020202020204" pitchFamily="34" charset="0"/>
              <a:buChar char="•"/>
            </a:pPr>
            <a:r>
              <a:rPr lang="en-US" dirty="0"/>
              <a:t>Telegraphic and formulaic speech</a:t>
            </a:r>
          </a:p>
          <a:p>
            <a:pPr marL="171450" indent="-171450">
              <a:spcBef>
                <a:spcPts val="0"/>
              </a:spcBef>
              <a:buFont typeface="Arial" panose="020B0604020202020204" pitchFamily="34" charset="0"/>
              <a:buChar char="•"/>
            </a:pPr>
            <a:r>
              <a:rPr lang="en-US" dirty="0"/>
              <a:t>Fluid language use</a:t>
            </a:r>
          </a:p>
          <a:p>
            <a:pPr marL="0" marR="0" indent="0" algn="l" defTabSz="914400" rtl="0" eaLnBrk="0" fontAlgn="base" latinLnBrk="0" hangingPunct="0">
              <a:spcBef>
                <a:spcPts val="0"/>
              </a:spcBef>
              <a:spcAft>
                <a:spcPct val="0"/>
              </a:spcAft>
              <a:buClrTx/>
              <a:buSzTx/>
              <a:buFont typeface="Arial" panose="020B0604020202020204" pitchFamily="34" charset="0"/>
              <a:buNone/>
              <a:tabLst/>
              <a:defRPr/>
            </a:pPr>
            <a:endParaRPr lang="en-US" baseline="0" dirty="0"/>
          </a:p>
          <a:p>
            <a:pPr marL="0" marR="0" indent="0" algn="l" defTabSz="914400" rtl="0" eaLnBrk="0" fontAlgn="base" latinLnBrk="0" hangingPunct="0">
              <a:spcBef>
                <a:spcPts val="0"/>
              </a:spcBef>
              <a:spcAft>
                <a:spcPct val="0"/>
              </a:spcAft>
              <a:buClrTx/>
              <a:buSzTx/>
              <a:buFont typeface="Arial" panose="020B0604020202020204" pitchFamily="34" charset="0"/>
              <a:buNone/>
              <a:tabLst/>
              <a:defRPr/>
            </a:pPr>
            <a:r>
              <a:rPr lang="en-US" dirty="0"/>
              <a:t>Think about the children in your class who are English learners and what stage of language acquisition they may be at. Then consider their level of participation and engagement in singing activities. Brainstorm ways you can support the participation these children in your classroom.</a:t>
            </a:r>
          </a:p>
          <a:p>
            <a:pPr>
              <a:spcBef>
                <a:spcPts val="0"/>
              </a:spcBef>
            </a:pPr>
            <a:endParaRPr lang="en-US" dirty="0"/>
          </a:p>
          <a:p>
            <a:pPr>
              <a:spcBef>
                <a:spcPts val="0"/>
              </a:spcBef>
            </a:pPr>
            <a:r>
              <a:rPr lang="en-US" i="1" dirty="0"/>
              <a:t>The following information can be found in chapter five of the PEL Resource Guide, “Stages and Strategies in Second-Language Acquisition.”</a:t>
            </a:r>
          </a:p>
          <a:p>
            <a:pPr>
              <a:spcBef>
                <a:spcPts val="0"/>
              </a:spcBef>
            </a:pPr>
            <a:endParaRPr lang="en-US" dirty="0"/>
          </a:p>
          <a:p>
            <a:pPr>
              <a:spcBef>
                <a:spcPts val="0"/>
              </a:spcBef>
            </a:pPr>
            <a:r>
              <a:rPr lang="en-US" dirty="0"/>
              <a:t>Children do not necessarily follow these stages in a linear fashion.</a:t>
            </a:r>
            <a:r>
              <a:rPr lang="en-US" baseline="0" dirty="0"/>
              <a:t> T</a:t>
            </a:r>
            <a:r>
              <a:rPr lang="en-US" dirty="0"/>
              <a:t>hey often move in and out of these stages depending on the types of supports available to them in any particular interaction or setting:</a:t>
            </a:r>
          </a:p>
          <a:p>
            <a:pPr marL="171450" indent="-171450">
              <a:spcBef>
                <a:spcPts val="0"/>
              </a:spcBef>
              <a:buFont typeface="Arial" panose="020B0604020202020204" pitchFamily="34" charset="0"/>
              <a:buChar char="•"/>
            </a:pPr>
            <a:r>
              <a:rPr lang="en-US" dirty="0"/>
              <a:t>Home Language Use</a:t>
            </a:r>
          </a:p>
          <a:p>
            <a:pPr marL="342900" lvl="1" indent="-171450">
              <a:spcBef>
                <a:spcPts val="0"/>
              </a:spcBef>
              <a:buFont typeface="Wingdings" panose="05000000000000000000" pitchFamily="2" charset="2"/>
              <a:buChar char="§"/>
            </a:pPr>
            <a:r>
              <a:rPr lang="en-US" dirty="0"/>
              <a:t>Children use home language</a:t>
            </a:r>
          </a:p>
          <a:p>
            <a:pPr marL="342900" lvl="1" indent="-171450">
              <a:spcBef>
                <a:spcPts val="0"/>
              </a:spcBef>
              <a:buFont typeface="Wingdings" panose="05000000000000000000" pitchFamily="2" charset="2"/>
              <a:buChar char="§"/>
            </a:pPr>
            <a:r>
              <a:rPr lang="en-US" dirty="0"/>
              <a:t>Teaching Tip: Activities should focus on listening comprehension</a:t>
            </a:r>
          </a:p>
          <a:p>
            <a:pPr marL="342900" lvl="1" indent="-171450">
              <a:spcBef>
                <a:spcPts val="0"/>
              </a:spcBef>
              <a:buFont typeface="Wingdings" panose="05000000000000000000" pitchFamily="2" charset="2"/>
              <a:buChar char="§"/>
            </a:pPr>
            <a:r>
              <a:rPr lang="en-US" dirty="0"/>
              <a:t>Teaching Tip: Activities should build receptive vocabulary</a:t>
            </a:r>
          </a:p>
          <a:p>
            <a:pPr marL="171450" indent="-171450">
              <a:spcBef>
                <a:spcPts val="0"/>
              </a:spcBef>
              <a:buFont typeface="Arial" panose="020B0604020202020204" pitchFamily="34" charset="0"/>
              <a:buChar char="•"/>
            </a:pPr>
            <a:r>
              <a:rPr lang="en-US" dirty="0"/>
              <a:t>Observational and Listening Period</a:t>
            </a:r>
          </a:p>
          <a:p>
            <a:pPr marL="342900" lvl="1" indent="-171450">
              <a:spcBef>
                <a:spcPts val="0"/>
              </a:spcBef>
              <a:buFont typeface="Wingdings" panose="05000000000000000000" pitchFamily="2" charset="2"/>
              <a:buChar char="§"/>
            </a:pPr>
            <a:r>
              <a:rPr lang="en-US" dirty="0"/>
              <a:t>Children communicate with gestures and actions</a:t>
            </a:r>
          </a:p>
          <a:p>
            <a:pPr marL="342900" lvl="1" indent="-171450">
              <a:spcBef>
                <a:spcPts val="0"/>
              </a:spcBef>
              <a:buFont typeface="Wingdings" panose="05000000000000000000" pitchFamily="2" charset="2"/>
              <a:buChar char="§"/>
            </a:pPr>
            <a:r>
              <a:rPr lang="en-US" dirty="0"/>
              <a:t>Teaching Tip: Activities should expand receptive vocabulary</a:t>
            </a:r>
          </a:p>
          <a:p>
            <a:pPr marL="342900" lvl="1" indent="-171450">
              <a:spcBef>
                <a:spcPts val="0"/>
              </a:spcBef>
              <a:buFont typeface="Wingdings" panose="05000000000000000000" pitchFamily="2" charset="2"/>
              <a:buChar char="§"/>
            </a:pPr>
            <a:r>
              <a:rPr lang="en-US" dirty="0"/>
              <a:t>Teaching Tip: Activities should be designed to motivate children to produce vocabulary which they already understand</a:t>
            </a:r>
          </a:p>
          <a:p>
            <a:pPr marL="171450" indent="-171450">
              <a:spcBef>
                <a:spcPts val="0"/>
              </a:spcBef>
              <a:buFont typeface="Arial" panose="020B0604020202020204" pitchFamily="34" charset="0"/>
              <a:buChar char="•"/>
            </a:pPr>
            <a:r>
              <a:rPr lang="en-US" dirty="0"/>
              <a:t>Telegraphic and Formulaic Speech</a:t>
            </a:r>
          </a:p>
          <a:p>
            <a:pPr marL="342900" lvl="1" indent="-171450">
              <a:spcBef>
                <a:spcPts val="0"/>
              </a:spcBef>
              <a:buFont typeface="Wingdings" panose="05000000000000000000" pitchFamily="2" charset="2"/>
              <a:buChar char="§"/>
            </a:pPr>
            <a:r>
              <a:rPr lang="en-US" dirty="0"/>
              <a:t>Children speak using one or two words or short phrases</a:t>
            </a:r>
          </a:p>
          <a:p>
            <a:pPr marL="342900" lvl="1" indent="-171450">
              <a:spcBef>
                <a:spcPts val="0"/>
              </a:spcBef>
              <a:buFont typeface="Wingdings" panose="05000000000000000000" pitchFamily="2" charset="2"/>
              <a:buChar char="§"/>
            </a:pPr>
            <a:r>
              <a:rPr lang="en-US" dirty="0"/>
              <a:t>Teaching Tip: Activities should expand receptive vocabulary </a:t>
            </a:r>
          </a:p>
          <a:p>
            <a:pPr marL="342900" lvl="1" indent="-171450">
              <a:spcBef>
                <a:spcPts val="0"/>
              </a:spcBef>
              <a:buFont typeface="Wingdings" panose="05000000000000000000" pitchFamily="2" charset="2"/>
              <a:buChar char="§"/>
            </a:pPr>
            <a:r>
              <a:rPr lang="en-US" dirty="0"/>
              <a:t>Teaching Tip: Activities are designed to develop higher levels of language use</a:t>
            </a:r>
          </a:p>
          <a:p>
            <a:pPr marL="342900" lvl="1" indent="-171450">
              <a:spcBef>
                <a:spcPts val="0"/>
              </a:spcBef>
              <a:buFont typeface="Wingdings" panose="05000000000000000000" pitchFamily="2" charset="2"/>
              <a:buChar char="§"/>
            </a:pPr>
            <a:r>
              <a:rPr lang="en-US" dirty="0"/>
              <a:t>Teaching Tip: Introduce language experience activities</a:t>
            </a:r>
          </a:p>
          <a:p>
            <a:pPr marL="171450" indent="-171450">
              <a:spcBef>
                <a:spcPts val="0"/>
              </a:spcBef>
              <a:buFont typeface="Arial" panose="020B0604020202020204" pitchFamily="34" charset="0"/>
              <a:buChar char="•"/>
            </a:pPr>
            <a:r>
              <a:rPr lang="en-US" dirty="0"/>
              <a:t>Fluid Language Use</a:t>
            </a:r>
          </a:p>
          <a:p>
            <a:pPr marL="342900" lvl="1" indent="-171450">
              <a:spcBef>
                <a:spcPts val="0"/>
              </a:spcBef>
              <a:buFont typeface="Wingdings" panose="05000000000000000000" pitchFamily="2" charset="2"/>
              <a:buChar char="§"/>
            </a:pPr>
            <a:r>
              <a:rPr lang="en-US" dirty="0"/>
              <a:t>Children speak in longer phrases and complete sentences</a:t>
            </a:r>
          </a:p>
          <a:p>
            <a:pPr marL="342900" lvl="1" indent="-171450">
              <a:spcBef>
                <a:spcPts val="0"/>
              </a:spcBef>
              <a:buFont typeface="Wingdings" panose="05000000000000000000" pitchFamily="2" charset="2"/>
              <a:buChar char="§"/>
            </a:pPr>
            <a:r>
              <a:rPr lang="en-US" dirty="0"/>
              <a:t>Teaching Tip: Activities should expand receptive vocabulary</a:t>
            </a:r>
          </a:p>
          <a:p>
            <a:pPr marL="342900" lvl="1" indent="-171450">
              <a:spcBef>
                <a:spcPts val="0"/>
              </a:spcBef>
              <a:buFont typeface="Wingdings" panose="05000000000000000000" pitchFamily="2" charset="2"/>
              <a:buChar char="§"/>
            </a:pPr>
            <a:r>
              <a:rPr lang="en-US" baseline="0" dirty="0"/>
              <a:t>Teaching Tip: Activities are designed to develop higher levels of language use in content areas.</a:t>
            </a:r>
            <a:endParaRPr lang="en-US" dirty="0"/>
          </a:p>
          <a:p>
            <a:pPr>
              <a:spcBef>
                <a:spcPts val="0"/>
              </a:spcBef>
            </a:pPr>
            <a:endParaRPr lang="en-US" dirty="0"/>
          </a:p>
          <a:p>
            <a:pPr>
              <a:spcBef>
                <a:spcPts val="0"/>
              </a:spcBef>
            </a:pPr>
            <a:endParaRPr lang="en-US" dirty="0"/>
          </a:p>
          <a:p>
            <a:pPr>
              <a:spcBef>
                <a:spcPts val="0"/>
              </a:spcBef>
            </a:pPr>
            <a:endParaRPr lang="en-US" dirty="0"/>
          </a:p>
        </p:txBody>
      </p:sp>
      <p:sp>
        <p:nvSpPr>
          <p:cNvPr id="4" name="Slide Number Placeholder 3"/>
          <p:cNvSpPr>
            <a:spLocks noGrp="1"/>
          </p:cNvSpPr>
          <p:nvPr>
            <p:ph type="sldNum" sz="quarter" idx="10"/>
          </p:nvPr>
        </p:nvSpPr>
        <p:spPr/>
        <p:txBody>
          <a:bodyPr/>
          <a:lstStyle/>
          <a:p>
            <a:pPr>
              <a:defRPr/>
            </a:pPr>
            <a:fld id="{84114098-3B3C-4B07-987C-1B4F2F6B5B2E}" type="slidenum">
              <a:rPr lang="en-US" smtClean="0"/>
              <a:pPr>
                <a:defRPr/>
              </a:pPr>
              <a:t>47</a:t>
            </a:fld>
            <a:endParaRPr lang="en-US"/>
          </a:p>
        </p:txBody>
      </p:sp>
    </p:spTree>
    <p:extLst>
      <p:ext uri="{BB962C8B-B14F-4D97-AF65-F5344CB8AC3E}">
        <p14:creationId xmlns:p14="http://schemas.microsoft.com/office/powerpoint/2010/main" val="4109358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a:ln/>
        </p:spPr>
      </p:sp>
      <p:sp>
        <p:nvSpPr>
          <p:cNvPr id="78850" name="Notes Placeholder 2"/>
          <p:cNvSpPr>
            <a:spLocks noGrp="1"/>
          </p:cNvSpPr>
          <p:nvPr>
            <p:ph type="body" idx="1"/>
          </p:nvPr>
        </p:nvSpPr>
        <p:spPr>
          <a:xfrm>
            <a:off x="685800" y="4343400"/>
            <a:ext cx="5486400" cy="3990703"/>
          </a:xfrm>
          <a:noFill/>
          <a:ln/>
        </p:spPr>
        <p:txBody>
          <a:bodyPr>
            <a:noAutofit/>
          </a:bodyPr>
          <a:lstStyle/>
          <a:p>
            <a:pPr marL="0" marR="0" indent="0" algn="l" defTabSz="939800" rtl="0" eaLnBrk="0" fontAlgn="base" latinLnBrk="0" hangingPunct="0">
              <a:spcBef>
                <a:spcPts val="0"/>
              </a:spcBef>
              <a:spcAft>
                <a:spcPct val="0"/>
              </a:spcAft>
              <a:buClrTx/>
              <a:buSzTx/>
              <a:buFontTx/>
              <a:buNone/>
              <a:tabLst/>
              <a:defRPr/>
            </a:pPr>
            <a:r>
              <a:rPr lang="en-US" b="1" dirty="0"/>
              <a:t>Presenter</a:t>
            </a:r>
            <a:r>
              <a:rPr lang="en-US" b="1" baseline="0" dirty="0"/>
              <a:t> Remarks:</a:t>
            </a:r>
            <a:endParaRPr lang="en-US" b="1" dirty="0"/>
          </a:p>
          <a:p>
            <a:pPr defTabSz="939800">
              <a:spcBef>
                <a:spcPts val="0"/>
              </a:spcBef>
            </a:pPr>
            <a:r>
              <a:rPr lang="en-US" dirty="0">
                <a:latin typeface="Arial" charset="0"/>
                <a:cs typeface="Arial" charset="0"/>
              </a:rPr>
              <a:t>Now</a:t>
            </a:r>
            <a:r>
              <a:rPr lang="en-US" baseline="0" dirty="0">
                <a:latin typeface="Arial" charset="0"/>
                <a:cs typeface="Arial" charset="0"/>
              </a:rPr>
              <a:t> that you’ve considered the stages of second language development, let’s look at what the PEL Resource Guide recommends for supporting English language development and the correlations to music and singing. </a:t>
            </a:r>
          </a:p>
          <a:p>
            <a:pPr defTabSz="939800">
              <a:spcBef>
                <a:spcPts val="0"/>
              </a:spcBef>
            </a:pPr>
            <a:endParaRPr lang="en-US" baseline="0" dirty="0">
              <a:latin typeface="Arial" charset="0"/>
              <a:cs typeface="Arial" charset="0"/>
            </a:endParaRPr>
          </a:p>
          <a:p>
            <a:pPr defTabSz="939800">
              <a:spcBef>
                <a:spcPts val="0"/>
              </a:spcBef>
            </a:pPr>
            <a:r>
              <a:rPr lang="en-US" i="1" baseline="0" dirty="0">
                <a:latin typeface="Arial" charset="0"/>
                <a:cs typeface="Arial" charset="0"/>
              </a:rPr>
              <a:t>Read the slide or invite a participant to read it. </a:t>
            </a:r>
            <a:r>
              <a:rPr lang="en-US" kern="0" dirty="0">
                <a:solidFill>
                  <a:schemeClr val="tx1"/>
                </a:solidFill>
                <a:latin typeface="Arial" pitchFamily="34" charset="0"/>
                <a:ea typeface="Arial" charset="0"/>
                <a:cs typeface="Arial" pitchFamily="34" charset="0"/>
              </a:rPr>
              <a:t>“</a:t>
            </a:r>
            <a:r>
              <a:rPr lang="en-US" b="1" kern="0" dirty="0">
                <a:solidFill>
                  <a:schemeClr val="tx1"/>
                </a:solidFill>
                <a:latin typeface="Arial" pitchFamily="34" charset="0"/>
                <a:ea typeface="Arial" charset="0"/>
                <a:cs typeface="Arial" pitchFamily="34" charset="0"/>
              </a:rPr>
              <a:t>Continued use and development of the child’s home language will beneﬁt the child as he or she acquires English</a:t>
            </a:r>
            <a:r>
              <a:rPr lang="en-US" kern="0" dirty="0">
                <a:solidFill>
                  <a:schemeClr val="tx1"/>
                </a:solidFill>
                <a:latin typeface="Arial" pitchFamily="34" charset="0"/>
                <a:ea typeface="Arial" charset="0"/>
                <a:cs typeface="Arial" pitchFamily="34" charset="0"/>
              </a:rPr>
              <a:t>” (Preschool English Learners: Principles and Practices to Promote Language, Literacy, and Learning—A Resource Guide (Second Edition) [CDE], p. 43). </a:t>
            </a:r>
          </a:p>
          <a:p>
            <a:pPr defTabSz="939800">
              <a:spcBef>
                <a:spcPts val="0"/>
              </a:spcBef>
            </a:pPr>
            <a:endParaRPr lang="en-US" kern="0" dirty="0">
              <a:solidFill>
                <a:schemeClr val="tx1"/>
              </a:solidFill>
              <a:latin typeface="Arial" pitchFamily="34" charset="0"/>
              <a:cs typeface="Arial" pitchFamily="34" charset="0"/>
            </a:endParaRPr>
          </a:p>
          <a:p>
            <a:pPr defTabSz="939800">
              <a:spcBef>
                <a:spcPts val="0"/>
              </a:spcBef>
            </a:pPr>
            <a:r>
              <a:rPr lang="en-US" dirty="0">
                <a:latin typeface="Arial" charset="0"/>
                <a:cs typeface="Arial" charset="0"/>
              </a:rPr>
              <a:t>“Offer a rich variety of purposeful, playful, multisensory experiences with literacy and language, such as repetition accompanied by music or clapping” (U.S. Department of Education as cited in PEL Resource Guide, p. 85).</a:t>
            </a:r>
          </a:p>
          <a:p>
            <a:pPr defTabSz="939800">
              <a:spcBef>
                <a:spcPts val="0"/>
              </a:spcBef>
            </a:pPr>
            <a:endParaRPr lang="en-US" dirty="0">
              <a:latin typeface="Arial" charset="0"/>
              <a:cs typeface="Arial" charset="0"/>
            </a:endParaRPr>
          </a:p>
          <a:p>
            <a:pPr defTabSz="939800">
              <a:spcBef>
                <a:spcPts val="0"/>
              </a:spcBef>
            </a:pPr>
            <a:r>
              <a:rPr lang="en-US" dirty="0">
                <a:latin typeface="Arial" charset="0"/>
                <a:cs typeface="Arial" charset="0"/>
              </a:rPr>
              <a:t>Children love to play with language. When talking to themselves and with others, they experiment with phrases and sounds. Correcting inaccurate language may hamper their tendency to experiment. Learning language is an important part of children’s cognitive development. One way in which TK teachers can help children acquire English as a second language is to support the continued development of their home language.  </a:t>
            </a:r>
          </a:p>
          <a:p>
            <a:pPr defTabSz="939800">
              <a:spcBef>
                <a:spcPts val="0"/>
              </a:spcBef>
            </a:pPr>
            <a:endParaRPr lang="en-US" dirty="0">
              <a:latin typeface="Arial" charset="0"/>
              <a:cs typeface="Arial" charset="0"/>
            </a:endParaRPr>
          </a:p>
          <a:p>
            <a:pPr defTabSz="939800">
              <a:spcBef>
                <a:spcPts val="0"/>
              </a:spcBef>
            </a:pPr>
            <a:r>
              <a:rPr lang="en-US" b="1" dirty="0">
                <a:latin typeface="Arial" charset="0"/>
                <a:cs typeface="Arial" charset="0"/>
              </a:rPr>
              <a:t>Extra Notes:</a:t>
            </a:r>
          </a:p>
          <a:p>
            <a:pPr defTabSz="939800">
              <a:spcBef>
                <a:spcPts val="0"/>
              </a:spcBef>
            </a:pPr>
            <a:r>
              <a:rPr lang="en-US" dirty="0">
                <a:latin typeface="Arial" charset="0"/>
                <a:cs typeface="Arial" charset="0"/>
              </a:rPr>
              <a:t>A good activity to illustrate these principles can be found on page 73 of the Preschool Curriculum Framework. </a:t>
            </a:r>
          </a:p>
          <a:p>
            <a:pPr defTabSz="939800">
              <a:spcBef>
                <a:spcPts val="0"/>
              </a:spcBef>
            </a:pPr>
            <a:endParaRPr lang="en-US" dirty="0">
              <a:latin typeface="Arial" charset="0"/>
              <a:cs typeface="Arial" charset="0"/>
            </a:endParaRPr>
          </a:p>
          <a:p>
            <a:pPr marL="0" marR="0" lvl="0" indent="0" algn="l" defTabSz="939800" rtl="0" eaLnBrk="0" fontAlgn="base" latinLnBrk="0" hangingPunct="0">
              <a:spcBef>
                <a:spcPts val="0"/>
              </a:spcBef>
              <a:spcAft>
                <a:spcPct val="0"/>
              </a:spcAft>
              <a:buClrTx/>
              <a:buSzTx/>
              <a:buFontTx/>
              <a:buNone/>
              <a:tabLst/>
              <a:defRPr/>
            </a:pPr>
            <a:r>
              <a:rPr lang="en-US" dirty="0">
                <a:latin typeface="Arial" charset="0"/>
                <a:cs typeface="Arial" charset="0"/>
              </a:rPr>
              <a:t>Use </a:t>
            </a:r>
            <a:r>
              <a:rPr lang="en-US" kern="1200" dirty="0">
                <a:solidFill>
                  <a:schemeClr val="tx1"/>
                </a:solidFill>
                <a:effectLst/>
                <a:latin typeface="Arial" pitchFamily="34" charset="0"/>
                <a:ea typeface="ＭＳ Ｐゴシック" pitchFamily="34" charset="-128"/>
                <a:cs typeface="Arial" pitchFamily="34" charset="0"/>
              </a:rPr>
              <a:t>Handout 7: English-Language Development Strategies </a:t>
            </a:r>
            <a:r>
              <a:rPr lang="en-US" dirty="0">
                <a:latin typeface="Arial" charset="0"/>
                <a:cs typeface="Arial" charset="0"/>
              </a:rPr>
              <a:t>to provide examples.</a:t>
            </a:r>
          </a:p>
          <a:p>
            <a:pPr defTabSz="939800">
              <a:spcBef>
                <a:spcPts val="0"/>
              </a:spcBef>
            </a:pPr>
            <a:endParaRPr lang="en-US" dirty="0">
              <a:latin typeface="Arial" charset="0"/>
              <a:cs typeface="Arial" charset="0"/>
            </a:endParaRPr>
          </a:p>
          <a:p>
            <a:pPr defTabSz="939800">
              <a:spcBef>
                <a:spcPts val="0"/>
              </a:spcBef>
            </a:pPr>
            <a:r>
              <a:rPr lang="en-US" dirty="0">
                <a:latin typeface="Arial" charset="0"/>
                <a:cs typeface="Arial" charset="0"/>
              </a:rPr>
              <a:t>Optional: Show the “Music and Movement” video clip from the </a:t>
            </a:r>
            <a:r>
              <a:rPr lang="en-US" i="1" u="none" dirty="0">
                <a:latin typeface="Arial" charset="0"/>
                <a:cs typeface="Arial" charset="0"/>
              </a:rPr>
              <a:t>Successful Language Development Strategies in the Early Childhood Classroom </a:t>
            </a:r>
            <a:r>
              <a:rPr lang="en-US" i="0" u="none" dirty="0">
                <a:latin typeface="Arial" charset="0"/>
                <a:cs typeface="Arial" charset="0"/>
              </a:rPr>
              <a:t>DVD</a:t>
            </a:r>
            <a:r>
              <a:rPr lang="en-US" i="1" u="none" dirty="0">
                <a:latin typeface="Arial" charset="0"/>
                <a:cs typeface="Arial" charset="0"/>
              </a:rPr>
              <a:t>, </a:t>
            </a:r>
            <a:r>
              <a:rPr lang="en-US" i="0" u="none" dirty="0">
                <a:latin typeface="Arial" charset="0"/>
                <a:cs typeface="Arial" charset="0"/>
              </a:rPr>
              <a:t>p</a:t>
            </a:r>
            <a:r>
              <a:rPr lang="en-US" i="0" u="none" baseline="0" dirty="0">
                <a:latin typeface="Arial" charset="0"/>
                <a:cs typeface="Arial" charset="0"/>
              </a:rPr>
              <a:t>ublished by Educational Activities, Inc.</a:t>
            </a:r>
            <a:endParaRPr lang="en-US" i="1" u="sng" dirty="0">
              <a:latin typeface="Arial" charset="0"/>
              <a:cs typeface="Arial" charset="0"/>
            </a:endParaRPr>
          </a:p>
          <a:p>
            <a:pPr defTabSz="939800">
              <a:spcBef>
                <a:spcPts val="0"/>
              </a:spcBef>
            </a:pPr>
            <a:endParaRPr lang="en-US" dirty="0">
              <a:latin typeface="Arial" charset="0"/>
              <a:cs typeface="Arial" charset="0"/>
            </a:endParaRPr>
          </a:p>
        </p:txBody>
      </p:sp>
      <p:sp>
        <p:nvSpPr>
          <p:cNvPr id="78851" name="Slide Number Placeholder 3"/>
          <p:cNvSpPr>
            <a:spLocks noGrp="1"/>
          </p:cNvSpPr>
          <p:nvPr>
            <p:ph type="sldNum" sz="quarter" idx="5"/>
          </p:nvPr>
        </p:nvSpPr>
        <p:spPr>
          <a:noFill/>
        </p:spPr>
        <p:txBody>
          <a:bodyPr/>
          <a:lstStyle/>
          <a:p>
            <a:fld id="{A7EE1748-476B-46EE-9B2C-42F14DE0FBD5}" type="slidenum">
              <a:rPr lang="en-US" smtClean="0">
                <a:latin typeface="Arial" charset="0"/>
                <a:ea typeface="ＭＳ Ｐゴシック" charset="-128"/>
                <a:cs typeface="ＭＳ Ｐゴシック" charset="-128"/>
              </a:rPr>
              <a:pPr/>
              <a:t>48</a:t>
            </a:fld>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41300839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a:ln/>
        </p:spPr>
      </p:sp>
      <p:sp>
        <p:nvSpPr>
          <p:cNvPr id="66562" name="Notes Placeholder 2"/>
          <p:cNvSpPr>
            <a:spLocks noGrp="1"/>
          </p:cNvSpPr>
          <p:nvPr>
            <p:ph type="body" idx="1"/>
          </p:nvPr>
        </p:nvSpPr>
        <p:spPr>
          <a:xfrm>
            <a:off x="685800" y="4275269"/>
            <a:ext cx="5486400" cy="438426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a:spcBef>
                <a:spcPts val="0"/>
              </a:spcBef>
            </a:pPr>
            <a:r>
              <a:rPr lang="en-US" b="1" dirty="0"/>
              <a:t>Presenter Remarks:</a:t>
            </a:r>
          </a:p>
          <a:p>
            <a:pPr marL="0" marR="0" indent="0" algn="l" defTabSz="914400" rtl="0" eaLnBrk="0" fontAlgn="base" latinLnBrk="0" hangingPunct="0">
              <a:spcBef>
                <a:spcPts val="0"/>
              </a:spcBef>
              <a:spcAft>
                <a:spcPct val="0"/>
              </a:spcAft>
              <a:buClrTx/>
              <a:buSzTx/>
              <a:buFontTx/>
              <a:buNone/>
              <a:tabLst/>
              <a:defRPr/>
            </a:pPr>
            <a:r>
              <a:rPr lang="en-US" dirty="0">
                <a:latin typeface="Arial" charset="0"/>
                <a:cs typeface="Arial" charset="0"/>
              </a:rPr>
              <a:t>One </a:t>
            </a:r>
            <a:r>
              <a:rPr lang="en-US" baseline="0" dirty="0">
                <a:latin typeface="Arial" charset="0"/>
                <a:cs typeface="Arial" charset="0"/>
              </a:rPr>
              <a:t>resource that is used to support children’s development is the </a:t>
            </a:r>
            <a:r>
              <a:rPr lang="en-US" altLang="en-US" dirty="0">
                <a:solidFill>
                  <a:srgbClr val="000000"/>
                </a:solidFill>
                <a:ea typeface="Arial" panose="020B0604020202020204" pitchFamily="34" charset="0"/>
              </a:rPr>
              <a:t>Desired Results Developmental Profile—Kindergarten (2015): A Developmental Continuum for Kindergarten </a:t>
            </a:r>
            <a:r>
              <a:rPr lang="en-US" baseline="0" dirty="0"/>
              <a:t>(DRDP-K [2015])</a:t>
            </a:r>
            <a:r>
              <a:rPr lang="en-US" baseline="0" dirty="0">
                <a:latin typeface="Arial" charset="0"/>
                <a:cs typeface="Arial" charset="0"/>
              </a:rPr>
              <a:t>. This is especially helpful for English Learners.</a:t>
            </a:r>
            <a:endParaRPr lang="en-US" dirty="0">
              <a:latin typeface="Arial" charset="0"/>
              <a:cs typeface="Arial" charset="0"/>
            </a:endParaRPr>
          </a:p>
          <a:p>
            <a:pPr>
              <a:spcBef>
                <a:spcPts val="0"/>
              </a:spcBef>
            </a:pPr>
            <a:endParaRPr lang="en-US" dirty="0"/>
          </a:p>
          <a:p>
            <a:pPr>
              <a:spcBef>
                <a:spcPts val="0"/>
              </a:spcBef>
            </a:pPr>
            <a:r>
              <a:rPr lang="en-US" dirty="0"/>
              <a:t>The </a:t>
            </a:r>
            <a:r>
              <a:rPr lang="en-US" baseline="0" dirty="0"/>
              <a:t>DRDP-K (2015) in</a:t>
            </a:r>
            <a:r>
              <a:rPr lang="en-US" dirty="0"/>
              <a:t>forms teachers’ understanding of the</a:t>
            </a:r>
            <a:r>
              <a:rPr lang="en-US" baseline="0" dirty="0"/>
              <a:t> d</a:t>
            </a:r>
            <a:r>
              <a:rPr lang="en-US" dirty="0"/>
              <a:t>evelopmental continuum. It can be</a:t>
            </a:r>
            <a:r>
              <a:rPr lang="en-US" baseline="0" dirty="0"/>
              <a:t> used with the Alignment Document to expand upon the developmental continuum.</a:t>
            </a:r>
            <a:endParaRPr lang="en-US" b="1" dirty="0"/>
          </a:p>
          <a:p>
            <a:pPr>
              <a:spcBef>
                <a:spcPts val="0"/>
              </a:spcBef>
            </a:pPr>
            <a:endParaRPr lang="en-US" dirty="0"/>
          </a:p>
          <a:p>
            <a:pPr>
              <a:spcBef>
                <a:spcPts val="0"/>
              </a:spcBef>
            </a:pPr>
            <a:r>
              <a:rPr lang="en-US" dirty="0"/>
              <a:t>One key feature of the </a:t>
            </a:r>
            <a:r>
              <a:rPr lang="en-US" baseline="0" dirty="0"/>
              <a:t>DRDP-K (2015)</a:t>
            </a:r>
            <a:r>
              <a:rPr lang="en-US" dirty="0"/>
              <a:t> to consider is that it is an observation-based assessment and not a test. It is used to support children’s learning. Observing and documenting children's progress provides teachers the information needed to differentiate instruction and experiences. It also provides information to individualize.</a:t>
            </a:r>
          </a:p>
          <a:p>
            <a:pPr>
              <a:spcBef>
                <a:spcPts val="0"/>
              </a:spcBef>
            </a:pPr>
            <a:endParaRPr lang="en-US" b="1" dirty="0"/>
          </a:p>
          <a:p>
            <a:pPr eaLnBrk="1" hangingPunct="1">
              <a:spcBef>
                <a:spcPts val="0"/>
              </a:spcBef>
            </a:pPr>
            <a:r>
              <a:rPr lang="en-US" dirty="0"/>
              <a:t>Observational tools are preferred over criterion-referenced tools because the information gathered by observation more accurately reflects what children are able to do.</a:t>
            </a:r>
          </a:p>
          <a:p>
            <a:pPr>
              <a:spcBef>
                <a:spcPts val="0"/>
              </a:spcBef>
              <a:buFontTx/>
              <a:buNone/>
            </a:pPr>
            <a:endParaRPr lang="en-US" dirty="0"/>
          </a:p>
          <a:p>
            <a:pPr>
              <a:spcBef>
                <a:spcPts val="0"/>
              </a:spcBef>
              <a:buFontTx/>
              <a:buNone/>
            </a:pPr>
            <a:r>
              <a:rPr lang="en-US" dirty="0"/>
              <a:t>Documentation provides concrete evidence of what children are able to do. With</a:t>
            </a:r>
            <a:r>
              <a:rPr lang="en-US" baseline="0" dirty="0"/>
              <a:t> this documentation, w</a:t>
            </a:r>
            <a:r>
              <a:rPr lang="en-US" dirty="0"/>
              <a:t>e are then able to better plan activities that will meet and appropriately challenge children's developmental needs.</a:t>
            </a:r>
          </a:p>
          <a:p>
            <a:pPr marL="228600" lvl="1">
              <a:spcBef>
                <a:spcPts val="0"/>
              </a:spcBef>
            </a:pPr>
            <a:endParaRPr lang="en-US" dirty="0"/>
          </a:p>
          <a:p>
            <a:pPr>
              <a:spcBef>
                <a:spcPts val="0"/>
              </a:spcBef>
            </a:pPr>
            <a:r>
              <a:rPr lang="en-US" dirty="0"/>
              <a:t>The DRDP-K (2015) also includes the following features:</a:t>
            </a:r>
          </a:p>
          <a:p>
            <a:pPr marL="171450" indent="-171450">
              <a:spcBef>
                <a:spcPts val="0"/>
              </a:spcBef>
              <a:buFont typeface="Arial" panose="020B0604020202020204" pitchFamily="34" charset="0"/>
              <a:buChar char="•"/>
            </a:pPr>
            <a:r>
              <a:rPr lang="en-US" dirty="0"/>
              <a:t>It is an individual child assessment that can be shared with families. </a:t>
            </a:r>
          </a:p>
          <a:p>
            <a:pPr marL="171450" indent="-171450">
              <a:spcBef>
                <a:spcPts val="0"/>
              </a:spcBef>
              <a:buFont typeface="Arial" panose="020B0604020202020204" pitchFamily="34" charset="0"/>
              <a:buChar char="•"/>
            </a:pPr>
            <a:r>
              <a:rPr lang="en-US" dirty="0"/>
              <a:t>It</a:t>
            </a:r>
            <a:r>
              <a:rPr lang="en-US" baseline="0" dirty="0"/>
              <a:t> is </a:t>
            </a:r>
            <a:r>
              <a:rPr lang="en-US" dirty="0"/>
              <a:t>aligned with the Preschool Learning Foundations. </a:t>
            </a:r>
          </a:p>
          <a:p>
            <a:pPr marL="171450" indent="-171450">
              <a:spcBef>
                <a:spcPts val="0"/>
              </a:spcBef>
              <a:buFont typeface="Arial" panose="020B0604020202020204" pitchFamily="34" charset="0"/>
              <a:buChar char="•"/>
            </a:pPr>
            <a:r>
              <a:rPr lang="en-US" dirty="0"/>
              <a:t>It</a:t>
            </a:r>
            <a:r>
              <a:rPr lang="en-US" baseline="0" dirty="0"/>
              <a:t> </a:t>
            </a:r>
            <a:r>
              <a:rPr lang="en-US" dirty="0"/>
              <a:t>opens up the opportunity for articulation between preschool and TK teachers. </a:t>
            </a:r>
          </a:p>
          <a:p>
            <a:pPr marL="628650" lvl="1" indent="-171450">
              <a:spcBef>
                <a:spcPts val="0"/>
              </a:spcBef>
              <a:buFontTx/>
              <a:buChar char="-"/>
            </a:pPr>
            <a:r>
              <a:rPr lang="en-US" dirty="0"/>
              <a:t>Sharing information as to where children are on the developmental continuum can better prepare the TK teacher to work with students.</a:t>
            </a:r>
          </a:p>
          <a:p>
            <a:pPr marL="628650" lvl="1" indent="-171450">
              <a:spcBef>
                <a:spcPts val="0"/>
              </a:spcBef>
              <a:buFontTx/>
              <a:buChar char="-"/>
            </a:pPr>
            <a:r>
              <a:rPr lang="en-US" dirty="0"/>
              <a:t>A teacher can include a request form for previous records as part of the TK registration to help support the relationship between preschool, family, and TK.</a:t>
            </a:r>
          </a:p>
          <a:p>
            <a:pPr>
              <a:spcBef>
                <a:spcPts val="0"/>
              </a:spcBef>
              <a:buFontTx/>
              <a:buChar char="•"/>
            </a:pPr>
            <a:endParaRPr lang="en-US" dirty="0"/>
          </a:p>
          <a:p>
            <a:pPr eaLnBrk="1" hangingPunct="1">
              <a:spcBef>
                <a:spcPts val="0"/>
              </a:spcBef>
            </a:pPr>
            <a:r>
              <a:rPr lang="en-US" dirty="0"/>
              <a:t>The DRDP-K (2015) has been developed with world renowned experts. It is based on research and knowledge of what is most important for predicting school success.</a:t>
            </a:r>
          </a:p>
          <a:p>
            <a:pPr eaLnBrk="1" hangingPunct="1">
              <a:spcBef>
                <a:spcPts val="0"/>
              </a:spcBef>
            </a:pPr>
            <a:endParaRPr lang="en-US" dirty="0"/>
          </a:p>
          <a:p>
            <a:pPr eaLnBrk="1" hangingPunct="1">
              <a:spcBef>
                <a:spcPts val="0"/>
              </a:spcBef>
            </a:pPr>
            <a:endParaRPr lang="en-US" dirty="0"/>
          </a:p>
        </p:txBody>
      </p:sp>
      <p:sp>
        <p:nvSpPr>
          <p:cNvPr id="665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2930D78D-AC3C-CB42-A1E4-90EC367EB041}" type="slidenum">
              <a:rPr lang="en-US">
                <a:solidFill>
                  <a:srgbClr val="000000"/>
                </a:solidFill>
                <a:latin typeface="Arial" panose="020B0604020202020204" pitchFamily="34" charset="0"/>
                <a:cs typeface="Arial" panose="020B0604020202020204" pitchFamily="34" charset="0"/>
              </a:rPr>
              <a:pPr/>
              <a:t>49</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5572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spcBef>
                <a:spcPct val="0"/>
              </a:spcBef>
              <a:spcAft>
                <a:spcPts val="0"/>
              </a:spcAft>
              <a:defRPr/>
            </a:pPr>
            <a:r>
              <a:rPr lang="en-US" b="1" dirty="0">
                <a:latin typeface="Arial" charset="0"/>
                <a:ea typeface="Arial" charset="0"/>
                <a:cs typeface="Arial" charset="0"/>
              </a:rPr>
              <a:t>Presenter Remarks:</a:t>
            </a:r>
          </a:p>
          <a:p>
            <a:pPr marL="0" marR="0" lvl="0" indent="0" algn="l" defTabSz="457200" rtl="0" eaLnBrk="1" fontAlgn="auto" latinLnBrk="0" hangingPunct="1">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The TK Implementation Guide is a resource that focuses on the essential components for school district administrators and teachers to consider for TK programs. The TK Implementation Guide, published by the California Department of Education, is a resource to support implementation of comprehensive TK programs. </a:t>
            </a:r>
          </a:p>
          <a:p>
            <a:pPr marL="0" marR="0" lvl="0" indent="0" algn="l" defTabSz="457200" rtl="0" eaLnBrk="1" fontAlgn="auto" latinLnBrk="0" hangingPunct="1">
              <a:spcBef>
                <a:spcPct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endParaRPr>
          </a:p>
          <a:p>
            <a:pPr marL="0" marR="0" lvl="0" indent="0" algn="l" defTabSz="457200" rtl="0" eaLnBrk="1" fontAlgn="auto" latinLnBrk="0" hangingPunct="1">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This publication provides resources and guidance in the areas of program design, curriculum, instruction, assessment, and family/community partnerships.</a:t>
            </a:r>
          </a:p>
        </p:txBody>
      </p:sp>
      <p:sp>
        <p:nvSpPr>
          <p:cNvPr id="4" name="Slide Number Placeholder 3"/>
          <p:cNvSpPr>
            <a:spLocks noGrp="1"/>
          </p:cNvSpPr>
          <p:nvPr>
            <p:ph type="sldNum" sz="quarter" idx="10"/>
          </p:nvPr>
        </p:nvSpPr>
        <p:spPr/>
        <p:txBody>
          <a:bodyPr/>
          <a:lstStyle/>
          <a:p>
            <a:fld id="{C97BDEB4-3C8D-4D4E-BA50-91D785A10A5F}" type="slidenum">
              <a:rPr lang="en-US" smtClean="0"/>
              <a:pPr/>
              <a:t>5</a:t>
            </a:fld>
            <a:endParaRPr lang="en-US"/>
          </a:p>
        </p:txBody>
      </p:sp>
    </p:spTree>
    <p:extLst>
      <p:ext uri="{BB962C8B-B14F-4D97-AF65-F5344CB8AC3E}">
        <p14:creationId xmlns:p14="http://schemas.microsoft.com/office/powerpoint/2010/main" val="662454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ln/>
        </p:spPr>
      </p:sp>
      <p:sp>
        <p:nvSpPr>
          <p:cNvPr id="6861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b="1" dirty="0"/>
              <a:t>Presenter Remarks:</a:t>
            </a:r>
            <a:endParaRPr lang="en-US" dirty="0"/>
          </a:p>
          <a:p>
            <a:pPr>
              <a:spcBef>
                <a:spcPts val="0"/>
              </a:spcBef>
              <a:buFontTx/>
              <a:buNone/>
            </a:pPr>
            <a:r>
              <a:rPr lang="en-US" dirty="0"/>
              <a:t>The </a:t>
            </a:r>
            <a:r>
              <a:rPr lang="en-US" baseline="0" dirty="0"/>
              <a:t>DRDP-K (2015)</a:t>
            </a:r>
            <a:r>
              <a:rPr lang="en-US" dirty="0"/>
              <a:t> gives TK teachers a lens to measure the developing capacity of TK children to understand details and ideas from age-appropriate text presented by adults. </a:t>
            </a:r>
          </a:p>
          <a:p>
            <a:pPr>
              <a:spcBef>
                <a:spcPts val="0"/>
              </a:spcBef>
              <a:buFontTx/>
              <a:buNone/>
            </a:pPr>
            <a:endParaRPr lang="en-US" altLang="ja-JP" dirty="0"/>
          </a:p>
          <a:p>
            <a:pPr marL="0" marR="0" lvl="0" indent="0" algn="l" defTabSz="457200" rtl="0" eaLnBrk="0" fontAlgn="base" latinLnBrk="0" hangingPunct="0">
              <a:spcBef>
                <a:spcPts val="0"/>
              </a:spcBef>
              <a:spcAft>
                <a:spcPct val="0"/>
              </a:spcAft>
              <a:buClrTx/>
              <a:buSzTx/>
              <a:buFontTx/>
              <a:buNone/>
              <a:tabLst/>
              <a:defRPr/>
            </a:pPr>
            <a:r>
              <a:rPr lang="en-US" sz="1200" kern="1200" dirty="0">
                <a:solidFill>
                  <a:schemeClr val="tx1"/>
                </a:solidFill>
                <a:effectLst/>
                <a:latin typeface="Arial" pitchFamily="34" charset="0"/>
                <a:ea typeface="ＭＳ Ｐゴシック" pitchFamily="34" charset="-128"/>
                <a:cs typeface="Arial" pitchFamily="34" charset="0"/>
              </a:rPr>
              <a:t>Take out Handout 2: Alignment Document and DRDP-K Measure VPA 2.</a:t>
            </a:r>
            <a:r>
              <a:rPr lang="en-US" sz="1200" kern="1200" baseline="0" dirty="0">
                <a:solidFill>
                  <a:schemeClr val="tx1"/>
                </a:solidFill>
                <a:effectLst/>
                <a:latin typeface="Arial" pitchFamily="34" charset="0"/>
                <a:ea typeface="ＭＳ Ｐゴシック" pitchFamily="34" charset="-128"/>
                <a:cs typeface="Arial" pitchFamily="34" charset="0"/>
              </a:rPr>
              <a:t> The last page of this handout</a:t>
            </a:r>
            <a:r>
              <a:rPr lang="en-US" altLang="ja-JP" dirty="0"/>
              <a:t> is a copy of the DRDP-K (2015) measure that most closely relates to the foundations for music.</a:t>
            </a:r>
          </a:p>
          <a:p>
            <a:pPr>
              <a:spcBef>
                <a:spcPts val="0"/>
              </a:spcBef>
              <a:buFontTx/>
              <a:buNone/>
            </a:pPr>
            <a:endParaRPr lang="en-US" altLang="ja-JP" dirty="0"/>
          </a:p>
          <a:p>
            <a:pPr>
              <a:spcBef>
                <a:spcPts val="0"/>
              </a:spcBef>
              <a:buFontTx/>
              <a:buNone/>
            </a:pPr>
            <a:r>
              <a:rPr lang="en-US" altLang="ja-JP" dirty="0"/>
              <a:t>Look closely at this DRDP-K</a:t>
            </a:r>
            <a:r>
              <a:rPr lang="en-US" altLang="ja-JP" baseline="0" dirty="0"/>
              <a:t> (2015) </a:t>
            </a:r>
            <a:r>
              <a:rPr lang="en-US" altLang="ja-JP" dirty="0"/>
              <a:t>measure.</a:t>
            </a:r>
            <a:r>
              <a:rPr lang="en-US" altLang="ja-JP" baseline="0" dirty="0"/>
              <a:t> T</a:t>
            </a:r>
            <a:r>
              <a:rPr lang="en-US" altLang="ja-JP" dirty="0"/>
              <a:t>ake a few minutes</a:t>
            </a:r>
            <a:r>
              <a:rPr lang="en-US" altLang="ja-JP" baseline="0" dirty="0"/>
              <a:t> </a:t>
            </a:r>
            <a:r>
              <a:rPr lang="en-US" altLang="ja-JP" dirty="0"/>
              <a:t>to read each stage along with a few of the examples. Underline examples that you have seen in your classroom.</a:t>
            </a:r>
          </a:p>
          <a:p>
            <a:pPr>
              <a:spcBef>
                <a:spcPts val="0"/>
              </a:spcBef>
            </a:pPr>
            <a:endParaRPr lang="en-US" altLang="ja-JP" dirty="0"/>
          </a:p>
        </p:txBody>
      </p:sp>
      <p:sp>
        <p:nvSpPr>
          <p:cNvPr id="2" name="Slide Number Placeholder 1"/>
          <p:cNvSpPr>
            <a:spLocks noGrp="1"/>
          </p:cNvSpPr>
          <p:nvPr>
            <p:ph type="sldNum" sz="quarter" idx="10"/>
          </p:nvPr>
        </p:nvSpPr>
        <p:spPr/>
        <p:txBody>
          <a:bodyPr/>
          <a:lstStyle/>
          <a:p>
            <a:fld id="{EF32236E-DBDE-4F84-8A8D-B4FE3BF401E9}" type="slidenum">
              <a:rPr lang="en-US" altLang="en-US" smtClean="0"/>
              <a:pPr/>
              <a:t>50</a:t>
            </a:fld>
            <a:endParaRPr lang="en-US" altLang="en-US"/>
          </a:p>
        </p:txBody>
      </p:sp>
    </p:spTree>
    <p:extLst>
      <p:ext uri="{BB962C8B-B14F-4D97-AF65-F5344CB8AC3E}">
        <p14:creationId xmlns:p14="http://schemas.microsoft.com/office/powerpoint/2010/main" val="27471402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a:ln/>
        </p:spPr>
      </p:sp>
      <p:sp>
        <p:nvSpPr>
          <p:cNvPr id="84994" name="Notes Placeholder 2"/>
          <p:cNvSpPr>
            <a:spLocks noGrp="1"/>
          </p:cNvSpPr>
          <p:nvPr>
            <p:ph type="body" idx="1"/>
          </p:nvPr>
        </p:nvSpPr>
        <p:spPr>
          <a:xfrm>
            <a:off x="685800" y="4343400"/>
            <a:ext cx="5486400" cy="4238898"/>
          </a:xfrm>
          <a:noFill/>
          <a:ln/>
        </p:spPr>
        <p:txBody>
          <a:bodyPr>
            <a:noAutofit/>
          </a:bodyPr>
          <a:lstStyle/>
          <a:p>
            <a:pPr>
              <a:spcBef>
                <a:spcPts val="0"/>
              </a:spcBef>
            </a:pPr>
            <a:r>
              <a:rPr lang="en-US" b="1" dirty="0">
                <a:latin typeface="Arial" charset="0"/>
                <a:cs typeface="Arial" charset="0"/>
              </a:rPr>
              <a:t>Background Information:</a:t>
            </a:r>
          </a:p>
          <a:p>
            <a:pPr marL="0" marR="0" lvl="0" indent="0" algn="l" defTabSz="457200" rtl="0" eaLnBrk="0" fontAlgn="base" latinLnBrk="0" hangingPunct="0">
              <a:spcBef>
                <a:spcPts val="0"/>
              </a:spcBef>
              <a:spcAft>
                <a:spcPct val="0"/>
              </a:spcAft>
              <a:buClrTx/>
              <a:buSzTx/>
              <a:buFontTx/>
              <a:buNone/>
              <a:tabLst/>
              <a:defRPr/>
            </a:pPr>
            <a:r>
              <a:rPr lang="en-US" b="0" dirty="0">
                <a:latin typeface="Arial" charset="0"/>
                <a:cs typeface="Arial" charset="0"/>
              </a:rPr>
              <a:t>The following glossary definitions can be found on pages 28-30 of the Preschool Learning Foundations, Volume 2.</a:t>
            </a:r>
          </a:p>
          <a:p>
            <a:pPr>
              <a:spcBef>
                <a:spcPts val="0"/>
              </a:spcBef>
            </a:pPr>
            <a:endParaRPr lang="en-US" b="1" dirty="0">
              <a:latin typeface="Arial" charset="0"/>
              <a:cs typeface="Arial" charset="0"/>
            </a:endParaRPr>
          </a:p>
          <a:p>
            <a:pPr>
              <a:spcBef>
                <a:spcPts val="0"/>
              </a:spcBef>
            </a:pPr>
            <a:r>
              <a:rPr lang="en-US" b="1" dirty="0">
                <a:latin typeface="Arial" charset="0"/>
                <a:cs typeface="Arial" charset="0"/>
              </a:rPr>
              <a:t>Presenter Remarks: </a:t>
            </a:r>
          </a:p>
          <a:p>
            <a:pPr>
              <a:spcBef>
                <a:spcPts val="0"/>
              </a:spcBef>
            </a:pPr>
            <a:r>
              <a:rPr lang="en-US" b="0" dirty="0">
                <a:latin typeface="Arial" charset="0"/>
                <a:cs typeface="Arial" charset="0"/>
              </a:rPr>
              <a:t>Let’s review some key vocabulary concepts that are used in describing the Music strand foundations by referring to previous activities:</a:t>
            </a:r>
          </a:p>
          <a:p>
            <a:pPr>
              <a:spcBef>
                <a:spcPts val="0"/>
              </a:spcBef>
            </a:pPr>
            <a:endParaRPr lang="en-US" b="1" dirty="0">
              <a:latin typeface="Arial" charset="0"/>
              <a:cs typeface="Arial" charset="0"/>
            </a:endParaRPr>
          </a:p>
          <a:p>
            <a:pPr>
              <a:spcBef>
                <a:spcPts val="0"/>
              </a:spcBef>
            </a:pPr>
            <a:r>
              <a:rPr lang="en-US" b="1" dirty="0">
                <a:latin typeface="Arial" charset="0"/>
                <a:cs typeface="Arial" charset="0"/>
              </a:rPr>
              <a:t>Beat: </a:t>
            </a:r>
            <a:r>
              <a:rPr lang="en-US" dirty="0">
                <a:latin typeface="Arial" charset="0"/>
                <a:cs typeface="Arial" charset="0"/>
              </a:rPr>
              <a:t>The beat or pulse in a piece of music is the regular rhythmic pattern of the music. </a:t>
            </a:r>
          </a:p>
          <a:p>
            <a:pPr marL="290513" indent="-179388">
              <a:spcBef>
                <a:spcPts val="0"/>
              </a:spcBef>
              <a:buFont typeface="Arial" panose="020B0604020202020204" pitchFamily="34" charset="0"/>
              <a:buChar char="•"/>
              <a:defRPr/>
            </a:pPr>
            <a:r>
              <a:rPr lang="en-US" dirty="0">
                <a:latin typeface="Arial" charset="0"/>
                <a:cs typeface="Arial" charset="0"/>
              </a:rPr>
              <a:t>Activity 1: Going on a Bear Hunt</a:t>
            </a:r>
            <a:endParaRPr lang="en-US" b="0" dirty="0">
              <a:latin typeface="Arial" charset="0"/>
              <a:cs typeface="Arial" charset="0"/>
            </a:endParaRPr>
          </a:p>
          <a:p>
            <a:pPr>
              <a:spcBef>
                <a:spcPts val="0"/>
              </a:spcBef>
            </a:pPr>
            <a:r>
              <a:rPr lang="en-US" b="1" dirty="0">
                <a:latin typeface="Arial" charset="0"/>
                <a:cs typeface="Arial" charset="0"/>
              </a:rPr>
              <a:t>Rhythm: </a:t>
            </a:r>
            <a:r>
              <a:rPr lang="en-US" b="0" dirty="0">
                <a:latin typeface="Arial" charset="0"/>
                <a:cs typeface="Arial" charset="0"/>
              </a:rPr>
              <a:t>The rhythm is the controlled movement of music in time. </a:t>
            </a:r>
            <a:r>
              <a:rPr lang="en-US" b="1" i="1" dirty="0">
                <a:latin typeface="Arial" charset="0"/>
                <a:cs typeface="Arial" charset="0"/>
              </a:rPr>
              <a:t>Rhythm Patterns</a:t>
            </a:r>
            <a:r>
              <a:rPr lang="en-US" b="1" dirty="0">
                <a:latin typeface="Arial" charset="0"/>
                <a:cs typeface="Arial" charset="0"/>
              </a:rPr>
              <a:t>: </a:t>
            </a:r>
            <a:r>
              <a:rPr lang="en-US" dirty="0">
                <a:latin typeface="Arial" charset="0"/>
                <a:cs typeface="Arial" charset="0"/>
              </a:rPr>
              <a:t>A repeating pattern of beats and accents (loud and soft sounds) in music. </a:t>
            </a:r>
            <a:r>
              <a:rPr lang="en-US" b="1" i="1" dirty="0">
                <a:latin typeface="Arial" charset="0"/>
                <a:cs typeface="Arial" charset="0"/>
              </a:rPr>
              <a:t>Rhythmic Skills:</a:t>
            </a:r>
            <a:r>
              <a:rPr lang="en-US" dirty="0">
                <a:latin typeface="Arial" charset="0"/>
                <a:cs typeface="Arial" charset="0"/>
              </a:rPr>
              <a:t> The abilities to recognize and/or reproduce repeating pattern of beats and accents (loud/soft sounds) in music. </a:t>
            </a:r>
          </a:p>
          <a:p>
            <a:pPr marL="290513" indent="-179388">
              <a:spcBef>
                <a:spcPts val="0"/>
              </a:spcBef>
              <a:buFont typeface="Arial" panose="020B0604020202020204" pitchFamily="34" charset="0"/>
              <a:buChar char="•"/>
            </a:pPr>
            <a:r>
              <a:rPr lang="en-US" dirty="0">
                <a:latin typeface="Arial" charset="0"/>
                <a:cs typeface="Arial" charset="0"/>
              </a:rPr>
              <a:t>Activity 1: Going on a Bear Hunt</a:t>
            </a:r>
            <a:endParaRPr lang="en-US" b="0" dirty="0">
              <a:latin typeface="Arial" charset="0"/>
              <a:cs typeface="Arial" charset="0"/>
            </a:endParaRPr>
          </a:p>
          <a:p>
            <a:pPr>
              <a:spcBef>
                <a:spcPts val="0"/>
              </a:spcBef>
            </a:pPr>
            <a:r>
              <a:rPr lang="en-US" b="1" dirty="0">
                <a:latin typeface="Arial" charset="0"/>
                <a:cs typeface="Arial" charset="0"/>
              </a:rPr>
              <a:t>Melody: </a:t>
            </a:r>
            <a:r>
              <a:rPr lang="en-US" dirty="0">
                <a:latin typeface="Arial" charset="0"/>
                <a:cs typeface="Arial" charset="0"/>
              </a:rPr>
              <a:t>The melody is the “tune” you remember:</a:t>
            </a:r>
            <a:r>
              <a:rPr lang="en-US" baseline="0" dirty="0">
                <a:latin typeface="Arial" charset="0"/>
                <a:cs typeface="Arial" charset="0"/>
              </a:rPr>
              <a:t> p</a:t>
            </a:r>
            <a:r>
              <a:rPr lang="en-US" dirty="0">
                <a:latin typeface="Arial" charset="0"/>
                <a:cs typeface="Arial" charset="0"/>
              </a:rPr>
              <a:t>itches that are arranged in a tuneful manner;</a:t>
            </a:r>
            <a:r>
              <a:rPr lang="en-US" baseline="0" dirty="0">
                <a:latin typeface="Arial" charset="0"/>
                <a:cs typeface="Arial" charset="0"/>
              </a:rPr>
              <a:t> </a:t>
            </a:r>
            <a:r>
              <a:rPr lang="en-US" dirty="0">
                <a:latin typeface="Arial" charset="0"/>
                <a:cs typeface="Arial" charset="0"/>
              </a:rPr>
              <a:t>a succession of single tones or pitches perceived by the mind as a unity,</a:t>
            </a:r>
            <a:r>
              <a:rPr lang="en-US" baseline="0" dirty="0">
                <a:latin typeface="Arial" charset="0"/>
                <a:cs typeface="Arial" charset="0"/>
              </a:rPr>
              <a:t> etc.</a:t>
            </a:r>
            <a:r>
              <a:rPr lang="en-US" dirty="0">
                <a:latin typeface="Arial" charset="0"/>
                <a:cs typeface="Arial" charset="0"/>
              </a:rPr>
              <a:t> </a:t>
            </a:r>
          </a:p>
          <a:p>
            <a:pPr marL="290513" indent="-179388">
              <a:spcBef>
                <a:spcPts val="0"/>
              </a:spcBef>
              <a:buFont typeface="Arial" panose="020B0604020202020204" pitchFamily="34" charset="0"/>
              <a:buChar char="•"/>
            </a:pPr>
            <a:r>
              <a:rPr lang="en-US" kern="1200" dirty="0">
                <a:solidFill>
                  <a:schemeClr val="tx1"/>
                </a:solidFill>
                <a:effectLst/>
                <a:latin typeface="Arial" pitchFamily="34" charset="0"/>
                <a:ea typeface="ＭＳ Ｐゴシック" pitchFamily="34" charset="-128"/>
                <a:cs typeface="Arial" pitchFamily="34" charset="0"/>
              </a:rPr>
              <a:t>Activity 6: Teacher as Songwriter</a:t>
            </a:r>
          </a:p>
          <a:p>
            <a:pPr>
              <a:spcBef>
                <a:spcPts val="0"/>
              </a:spcBef>
            </a:pPr>
            <a:r>
              <a:rPr lang="en-US" b="1" dirty="0">
                <a:latin typeface="Arial" charset="0"/>
                <a:cs typeface="Arial" charset="0"/>
              </a:rPr>
              <a:t>Time/Tempo: </a:t>
            </a:r>
            <a:r>
              <a:rPr lang="en-US" dirty="0">
                <a:latin typeface="Arial" charset="0"/>
                <a:cs typeface="Arial" charset="0"/>
              </a:rPr>
              <a:t>Time/tempo is the speed of music or a dance: fast, slow gradually changing; music styles with different time/tempos: waltz, march, merengue, salsa, etc.</a:t>
            </a:r>
          </a:p>
          <a:p>
            <a:pPr marL="290513" indent="-179388">
              <a:spcBef>
                <a:spcPts val="0"/>
              </a:spcBef>
              <a:buFont typeface="Arial" panose="020B0604020202020204" pitchFamily="34" charset="0"/>
              <a:buChar char="•"/>
            </a:pPr>
            <a:r>
              <a:rPr lang="en-US" dirty="0">
                <a:latin typeface="Arial" charset="0"/>
                <a:cs typeface="Arial" charset="0"/>
              </a:rPr>
              <a:t>Activity 1: Going on a Bear Hunt</a:t>
            </a:r>
          </a:p>
          <a:p>
            <a:pPr>
              <a:spcBef>
                <a:spcPts val="0"/>
              </a:spcBef>
            </a:pPr>
            <a:r>
              <a:rPr lang="en-US" b="1" dirty="0">
                <a:latin typeface="Arial" charset="0"/>
                <a:cs typeface="Arial" charset="0"/>
              </a:rPr>
              <a:t>Timbre: </a:t>
            </a:r>
            <a:r>
              <a:rPr lang="en-US" dirty="0">
                <a:latin typeface="Arial" charset="0"/>
                <a:cs typeface="Arial" charset="0"/>
              </a:rPr>
              <a:t>The timbre is the characteristic and distinct sound of each individual instrument or voice. </a:t>
            </a:r>
          </a:p>
          <a:p>
            <a:pPr marL="290513" indent="-179388">
              <a:spcBef>
                <a:spcPts val="0"/>
              </a:spcBef>
              <a:buFont typeface="Arial" panose="020B0604020202020204" pitchFamily="34" charset="0"/>
              <a:buChar char="•"/>
            </a:pPr>
            <a:r>
              <a:rPr lang="en-US" dirty="0">
                <a:latin typeface="Arial" charset="0"/>
                <a:cs typeface="Arial" charset="0"/>
              </a:rPr>
              <a:t>Activity 1: Going on a Bear Hunt</a:t>
            </a:r>
            <a:endParaRPr lang="en-US" b="0" dirty="0">
              <a:latin typeface="Arial" charset="0"/>
              <a:cs typeface="Arial" charset="0"/>
            </a:endParaRPr>
          </a:p>
          <a:p>
            <a:pPr>
              <a:spcBef>
                <a:spcPts val="0"/>
              </a:spcBef>
            </a:pPr>
            <a:r>
              <a:rPr lang="en-US" b="1" dirty="0">
                <a:latin typeface="Arial" charset="0"/>
                <a:cs typeface="Arial" charset="0"/>
              </a:rPr>
              <a:t>Dynamics:</a:t>
            </a:r>
            <a:r>
              <a:rPr lang="en-US" dirty="0">
                <a:latin typeface="Arial" charset="0"/>
                <a:cs typeface="Arial" charset="0"/>
              </a:rPr>
              <a:t> Dynamics is</a:t>
            </a:r>
            <a:r>
              <a:rPr lang="en-US" baseline="0" dirty="0">
                <a:latin typeface="Arial" charset="0"/>
                <a:cs typeface="Arial" charset="0"/>
              </a:rPr>
              <a:t> a</a:t>
            </a:r>
            <a:r>
              <a:rPr lang="en-US" dirty="0">
                <a:latin typeface="Arial" charset="0"/>
                <a:cs typeface="Arial" charset="0"/>
              </a:rPr>
              <a:t>n element of musical expression relating to the degree of loudness or softness, or volume, of a sound. </a:t>
            </a:r>
          </a:p>
          <a:p>
            <a:pPr marL="290513" indent="-179388">
              <a:spcBef>
                <a:spcPts val="0"/>
              </a:spcBef>
              <a:buFont typeface="Arial" panose="020B0604020202020204" pitchFamily="34" charset="0"/>
              <a:buChar char="•"/>
            </a:pPr>
            <a:r>
              <a:rPr lang="en-US" dirty="0">
                <a:latin typeface="Arial" charset="0"/>
                <a:cs typeface="Arial" charset="0"/>
              </a:rPr>
              <a:t>Activity 1: Going on a Bear Hunt </a:t>
            </a:r>
          </a:p>
          <a:p>
            <a:pPr marL="290513" indent="-179388">
              <a:spcBef>
                <a:spcPts val="0"/>
              </a:spcBef>
              <a:buFont typeface="Arial" panose="020B0604020202020204" pitchFamily="34" charset="0"/>
              <a:buChar char="•"/>
            </a:pPr>
            <a:r>
              <a:rPr lang="en-US" dirty="0">
                <a:latin typeface="Arial" charset="0"/>
                <a:cs typeface="Arial" charset="0"/>
              </a:rPr>
              <a:t>Activity 5: Vocal Play</a:t>
            </a:r>
          </a:p>
        </p:txBody>
      </p:sp>
      <p:sp>
        <p:nvSpPr>
          <p:cNvPr id="84995" name="Slide Number Placeholder 3"/>
          <p:cNvSpPr>
            <a:spLocks noGrp="1"/>
          </p:cNvSpPr>
          <p:nvPr>
            <p:ph type="sldNum" sz="quarter" idx="5"/>
          </p:nvPr>
        </p:nvSpPr>
        <p:spPr>
          <a:noFill/>
        </p:spPr>
        <p:txBody>
          <a:bodyPr/>
          <a:lstStyle/>
          <a:p>
            <a:fld id="{F9043066-AAF3-4242-A36A-9E54AC2FC0C9}" type="slidenum">
              <a:rPr lang="en-US" smtClean="0">
                <a:latin typeface="Arial" charset="0"/>
                <a:ea typeface="ＭＳ Ｐゴシック" charset="-128"/>
                <a:cs typeface="ＭＳ Ｐゴシック" charset="-128"/>
              </a:rPr>
              <a:pPr/>
              <a:t>51</a:t>
            </a:fld>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562383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a:ln/>
        </p:spPr>
      </p:sp>
      <p:sp>
        <p:nvSpPr>
          <p:cNvPr id="82946" name="Notes Placeholder 2"/>
          <p:cNvSpPr>
            <a:spLocks noGrp="1"/>
          </p:cNvSpPr>
          <p:nvPr>
            <p:ph type="body" idx="1"/>
          </p:nvPr>
        </p:nvSpPr>
        <p:spPr>
          <a:xfrm>
            <a:off x="592585" y="4232728"/>
            <a:ext cx="5672830" cy="4691063"/>
          </a:xfrm>
          <a:noFill/>
          <a:ln/>
        </p:spPr>
        <p:txBody>
          <a:bodyPr>
            <a:noAutofit/>
          </a:bodyPr>
          <a:lstStyle/>
          <a:p>
            <a:pPr marL="0" marR="0">
              <a:spcBef>
                <a:spcPts val="0"/>
              </a:spcBef>
              <a:spcAft>
                <a:spcPts val="0"/>
              </a:spcAft>
            </a:pPr>
            <a:r>
              <a:rPr lang="en-US" b="1" dirty="0">
                <a:effectLst/>
                <a:ea typeface="Times New Roman" panose="02020603050405020304" pitchFamily="18" charset="0"/>
              </a:rPr>
              <a:t>Activity 6: Teacher as Songwriter</a:t>
            </a:r>
            <a:endParaRPr lang="en-US" b="1" cap="none" dirty="0">
              <a:effectLst/>
              <a:ea typeface="Times New Roman" panose="02020603050405020304" pitchFamily="18" charset="0"/>
            </a:endParaRPr>
          </a:p>
          <a:p>
            <a:pPr marL="0" marR="0">
              <a:spcBef>
                <a:spcPts val="0"/>
              </a:spcBef>
              <a:spcAft>
                <a:spcPts val="0"/>
              </a:spcAft>
            </a:pPr>
            <a:endParaRPr lang="en-US" b="1" cap="none" dirty="0">
              <a:effectLst/>
              <a:ea typeface="Times New Roman" panose="02020603050405020304" pitchFamily="18" charset="0"/>
            </a:endParaRPr>
          </a:p>
          <a:p>
            <a:pPr>
              <a:spcBef>
                <a:spcPts val="0"/>
              </a:spcBef>
              <a:spcAft>
                <a:spcPts val="0"/>
              </a:spcAft>
            </a:pPr>
            <a:r>
              <a:rPr lang="en-US" b="1" dirty="0">
                <a:latin typeface="Arial" charset="0"/>
                <a:cs typeface="Arial" charset="0"/>
              </a:rPr>
              <a:t>Presenter Remarks: </a:t>
            </a:r>
          </a:p>
          <a:p>
            <a:pPr>
              <a:spcBef>
                <a:spcPts val="0"/>
              </a:spcBef>
              <a:spcAft>
                <a:spcPts val="0"/>
              </a:spcAft>
            </a:pPr>
            <a:r>
              <a:rPr lang="en-US" dirty="0"/>
              <a:t>Now we are going to create songs to support smooth transitions.</a:t>
            </a:r>
          </a:p>
          <a:p>
            <a:pPr>
              <a:spcBef>
                <a:spcPts val="0"/>
              </a:spcBef>
              <a:spcAft>
                <a:spcPts val="0"/>
              </a:spcAft>
            </a:pPr>
            <a:endParaRPr lang="en-US" b="1" cap="all" dirty="0"/>
          </a:p>
          <a:p>
            <a:pPr>
              <a:spcBef>
                <a:spcPts val="0"/>
              </a:spcBef>
              <a:spcAft>
                <a:spcPts val="0"/>
              </a:spcAft>
            </a:pPr>
            <a:r>
              <a:rPr lang="en-US" b="1" cap="all" dirty="0"/>
              <a:t>intent: </a:t>
            </a:r>
            <a:r>
              <a:rPr lang="en-US" dirty="0"/>
              <a:t> </a:t>
            </a:r>
          </a:p>
          <a:p>
            <a:pPr>
              <a:spcBef>
                <a:spcPts val="0"/>
              </a:spcBef>
              <a:spcAft>
                <a:spcPts val="0"/>
              </a:spcAft>
            </a:pPr>
            <a:r>
              <a:rPr lang="en-US" dirty="0"/>
              <a:t>Engage teachers in a process of creating their own song lyrics based on familiar tunes that can be used to support smooth transitions, English learners, memory, cooperation, and other learning domains based on needs of students.  </a:t>
            </a:r>
          </a:p>
          <a:p>
            <a:pPr>
              <a:spcBef>
                <a:spcPts val="0"/>
              </a:spcBef>
              <a:spcAft>
                <a:spcPts val="0"/>
              </a:spcAft>
            </a:pPr>
            <a:r>
              <a:rPr lang="en-US" b="1" dirty="0"/>
              <a:t> </a:t>
            </a:r>
            <a:endParaRPr lang="en-US" dirty="0"/>
          </a:p>
          <a:p>
            <a:pPr>
              <a:spcBef>
                <a:spcPts val="0"/>
              </a:spcBef>
              <a:spcAft>
                <a:spcPts val="0"/>
              </a:spcAft>
            </a:pPr>
            <a:r>
              <a:rPr lang="en-US" b="1" dirty="0"/>
              <a:t>OUTCOME: </a:t>
            </a:r>
            <a:endParaRPr lang="en-US" dirty="0"/>
          </a:p>
          <a:p>
            <a:pPr>
              <a:spcBef>
                <a:spcPts val="0"/>
              </a:spcBef>
              <a:spcAft>
                <a:spcPts val="0"/>
              </a:spcAft>
            </a:pPr>
            <a:r>
              <a:rPr lang="en-US" dirty="0"/>
              <a:t>Participants create and use their own songs to enhance learning for children and support positive classroom management strategies.</a:t>
            </a:r>
          </a:p>
          <a:p>
            <a:pPr>
              <a:spcBef>
                <a:spcPts val="0"/>
              </a:spcBef>
              <a:spcAft>
                <a:spcPts val="0"/>
              </a:spcAft>
            </a:pPr>
            <a:endParaRPr lang="en-US" dirty="0"/>
          </a:p>
          <a:p>
            <a:pPr>
              <a:spcBef>
                <a:spcPts val="0"/>
              </a:spcBef>
              <a:spcAft>
                <a:spcPts val="0"/>
              </a:spcAft>
            </a:pPr>
            <a:r>
              <a:rPr lang="en-US" b="1" cap="all" dirty="0"/>
              <a:t>Materials Required: </a:t>
            </a:r>
            <a:endParaRPr lang="en-US" dirty="0"/>
          </a:p>
          <a:p>
            <a:pPr marL="171450" lvl="0" indent="-171450">
              <a:spcBef>
                <a:spcPts val="0"/>
              </a:spcBef>
              <a:spcAft>
                <a:spcPts val="0"/>
              </a:spcAft>
              <a:buFont typeface="Arial" panose="020B0604020202020204" pitchFamily="34" charset="0"/>
              <a:buChar char="•"/>
            </a:pPr>
            <a:r>
              <a:rPr lang="en-US" dirty="0"/>
              <a:t>Chart paper/markers for each table group</a:t>
            </a:r>
          </a:p>
          <a:p>
            <a:pPr marL="171450" lvl="0" indent="-171450">
              <a:spcBef>
                <a:spcPts val="0"/>
              </a:spcBef>
              <a:spcAft>
                <a:spcPts val="0"/>
              </a:spcAft>
              <a:buFont typeface="Arial" panose="020B0604020202020204" pitchFamily="34" charset="0"/>
              <a:buChar char="•"/>
            </a:pPr>
            <a:r>
              <a:rPr lang="en-US" dirty="0"/>
              <a:t>Cards with sample songs</a:t>
            </a:r>
          </a:p>
          <a:p>
            <a:pPr>
              <a:spcBef>
                <a:spcPts val="0"/>
              </a:spcBef>
              <a:spcAft>
                <a:spcPts val="0"/>
              </a:spcAft>
            </a:pPr>
            <a:r>
              <a:rPr lang="en-US" b="1" dirty="0"/>
              <a:t> </a:t>
            </a:r>
            <a:endParaRPr lang="en-US" dirty="0"/>
          </a:p>
          <a:p>
            <a:pPr>
              <a:spcBef>
                <a:spcPts val="0"/>
              </a:spcBef>
              <a:spcAft>
                <a:spcPts val="0"/>
              </a:spcAft>
            </a:pPr>
            <a:r>
              <a:rPr lang="en-US" b="1" cap="all" dirty="0"/>
              <a:t>Time:</a:t>
            </a:r>
            <a:r>
              <a:rPr lang="en-US" dirty="0"/>
              <a:t> 15-30 minutes</a:t>
            </a:r>
          </a:p>
          <a:p>
            <a:pPr>
              <a:spcBef>
                <a:spcPts val="0"/>
              </a:spcBef>
              <a:spcAft>
                <a:spcPts val="0"/>
              </a:spcAft>
            </a:pPr>
            <a:r>
              <a:rPr lang="en-US" b="1" cap="all" dirty="0"/>
              <a:t> </a:t>
            </a:r>
            <a:endParaRPr lang="en-US" dirty="0"/>
          </a:p>
          <a:p>
            <a:pPr>
              <a:spcBef>
                <a:spcPts val="0"/>
              </a:spcBef>
              <a:spcAft>
                <a:spcPts val="0"/>
              </a:spcAft>
            </a:pPr>
            <a:r>
              <a:rPr lang="en-US" b="1" cap="all" dirty="0"/>
              <a:t>Process: </a:t>
            </a:r>
            <a:endParaRPr lang="en-US" dirty="0"/>
          </a:p>
          <a:p>
            <a:pPr marL="228600" lvl="0" indent="-228600">
              <a:spcBef>
                <a:spcPts val="0"/>
              </a:spcBef>
              <a:spcAft>
                <a:spcPts val="0"/>
              </a:spcAft>
              <a:buFont typeface="+mj-lt"/>
              <a:buAutoNum type="arabicPeriod"/>
            </a:pPr>
            <a:r>
              <a:rPr lang="en-US" dirty="0"/>
              <a:t>Distribute song card samples to each table group. </a:t>
            </a:r>
          </a:p>
          <a:p>
            <a:pPr marL="228600" lvl="0" indent="-228600">
              <a:spcBef>
                <a:spcPts val="0"/>
              </a:spcBef>
              <a:spcAft>
                <a:spcPts val="0"/>
              </a:spcAft>
              <a:buFont typeface="+mj-lt"/>
              <a:buAutoNum type="arabicPeriod"/>
            </a:pPr>
            <a:r>
              <a:rPr lang="en-US" dirty="0"/>
              <a:t>Presenter introduces activity by saying, “Writing your own song lyrics allow the teacher to personalize a song to meet the particular needs of his/her group of children. All parts of your daily schedule can be connected by using simple, familiar melodies such as “Where is </a:t>
            </a:r>
            <a:r>
              <a:rPr lang="en-US" dirty="0" err="1"/>
              <a:t>Thumbkin</a:t>
            </a:r>
            <a:r>
              <a:rPr lang="en-US" dirty="0"/>
              <a:t>?” or “Are You Sleeping?”  with specific verses to meet the needs of your class.” This strategy supports transitions/classroom management, self-regulation, group participation, cooperation and responsibility, English language development, sequencing and memory, and vocabulary development. It’s also a stress reliever and increases the joy in any activity!</a:t>
            </a:r>
          </a:p>
          <a:p>
            <a:pPr>
              <a:spcBef>
                <a:spcPts val="0"/>
              </a:spcBef>
              <a:spcAft>
                <a:spcPts val="0"/>
              </a:spcAft>
            </a:pPr>
            <a:r>
              <a:rPr lang="en-US" dirty="0"/>
              <a:t> </a:t>
            </a:r>
          </a:p>
          <a:p>
            <a:pPr>
              <a:spcBef>
                <a:spcPts val="0"/>
              </a:spcBef>
              <a:spcAft>
                <a:spcPts val="0"/>
              </a:spcAft>
            </a:pPr>
            <a:r>
              <a:rPr lang="en-US" dirty="0"/>
              <a:t>Reference: </a:t>
            </a:r>
            <a:r>
              <a:rPr lang="en-US" i="1" dirty="0"/>
              <a:t>Learning through Music:  The Support of Brain Research by Elizabeth Carlton.  Exchange, Curriculum: Art, Music, Movement, Drama A Beginnings Workshop Book</a:t>
            </a:r>
            <a:r>
              <a:rPr lang="en-US" dirty="0"/>
              <a:t>, pp. 45-48, edited by Bonnie </a:t>
            </a:r>
            <a:r>
              <a:rPr lang="en-US" dirty="0" err="1"/>
              <a:t>Neugebauer</a:t>
            </a:r>
            <a:r>
              <a:rPr lang="en-US" dirty="0"/>
              <a:t>. </a:t>
            </a:r>
          </a:p>
          <a:p>
            <a:pPr>
              <a:spcBef>
                <a:spcPts val="0"/>
              </a:spcBef>
              <a:spcAft>
                <a:spcPts val="0"/>
              </a:spcAft>
            </a:pPr>
            <a:r>
              <a:rPr lang="en-US" dirty="0"/>
              <a:t> </a:t>
            </a:r>
          </a:p>
          <a:p>
            <a:pPr lvl="0">
              <a:spcBef>
                <a:spcPts val="0"/>
              </a:spcBef>
              <a:spcAft>
                <a:spcPts val="0"/>
              </a:spcAft>
            </a:pPr>
            <a:r>
              <a:rPr lang="en-US" dirty="0"/>
              <a:t>Instruct participants to: </a:t>
            </a:r>
          </a:p>
          <a:p>
            <a:pPr marL="171450" lvl="0" indent="-171450">
              <a:spcBef>
                <a:spcPts val="0"/>
              </a:spcBef>
              <a:spcAft>
                <a:spcPts val="0"/>
              </a:spcAft>
              <a:buFont typeface="Arial" panose="020B0604020202020204" pitchFamily="34" charset="0"/>
              <a:buChar char="•"/>
            </a:pPr>
            <a:r>
              <a:rPr lang="en-US" dirty="0"/>
              <a:t>Choose a familiar melody and a purpose for your song. (Participants may use the Song Card samples for inspiration or a personal favorite. Songs can be in any language.)</a:t>
            </a:r>
          </a:p>
          <a:p>
            <a:pPr marL="171450" lvl="0" indent="-171450">
              <a:spcBef>
                <a:spcPts val="0"/>
              </a:spcBef>
              <a:spcAft>
                <a:spcPts val="0"/>
              </a:spcAft>
              <a:buFont typeface="Arial" panose="020B0604020202020204" pitchFamily="34" charset="0"/>
              <a:buChar char="•"/>
            </a:pPr>
            <a:r>
              <a:rPr lang="en-US" dirty="0"/>
              <a:t>Work as a table group to create lyrics set to that tune.  </a:t>
            </a:r>
          </a:p>
          <a:p>
            <a:pPr marL="171450" lvl="0" indent="-171450">
              <a:spcBef>
                <a:spcPts val="0"/>
              </a:spcBef>
              <a:spcAft>
                <a:spcPts val="0"/>
              </a:spcAft>
              <a:buFont typeface="Arial" panose="020B0604020202020204" pitchFamily="34" charset="0"/>
              <a:buChar char="•"/>
            </a:pPr>
            <a:r>
              <a:rPr lang="en-US" dirty="0"/>
              <a:t>Using the chart paper, write your purpose, the tune and your lyrics. Place chart on the wall.</a:t>
            </a:r>
          </a:p>
          <a:p>
            <a:pPr marL="171450" lvl="0" indent="-171450">
              <a:spcBef>
                <a:spcPts val="0"/>
              </a:spcBef>
              <a:spcAft>
                <a:spcPts val="0"/>
              </a:spcAft>
              <a:buFont typeface="Arial" panose="020B0604020202020204" pitchFamily="34" charset="0"/>
              <a:buChar char="•"/>
            </a:pPr>
            <a:r>
              <a:rPr lang="en-US" dirty="0"/>
              <a:t>Rehearse your song.</a:t>
            </a:r>
            <a:r>
              <a:rPr lang="en-US" baseline="0" dirty="0"/>
              <a:t> B</a:t>
            </a:r>
            <a:r>
              <a:rPr lang="en-US" dirty="0"/>
              <a:t>e ready to share with the whole group.</a:t>
            </a:r>
          </a:p>
          <a:p>
            <a:pPr>
              <a:spcBef>
                <a:spcPts val="0"/>
              </a:spcBef>
              <a:spcAft>
                <a:spcPts val="0"/>
              </a:spcAft>
            </a:pPr>
            <a:r>
              <a:rPr lang="en-US" dirty="0"/>
              <a:t> </a:t>
            </a:r>
          </a:p>
          <a:p>
            <a:pPr>
              <a:spcBef>
                <a:spcPts val="0"/>
              </a:spcBef>
              <a:spcAft>
                <a:spcPts val="0"/>
              </a:spcAft>
            </a:pPr>
            <a:r>
              <a:rPr lang="en-US" dirty="0"/>
              <a:t>For reporting back to whole group, have as many groups share their songs as time allows. Leave the charts around the room so participants can take a gallery walk at a break or after the workshop.  </a:t>
            </a:r>
          </a:p>
          <a:p>
            <a:pPr>
              <a:spcBef>
                <a:spcPts val="0"/>
              </a:spcBef>
              <a:spcAft>
                <a:spcPts val="0"/>
              </a:spcAft>
            </a:pPr>
            <a:r>
              <a:rPr lang="en-US" dirty="0"/>
              <a:t> </a:t>
            </a:r>
          </a:p>
          <a:p>
            <a:pPr>
              <a:spcBef>
                <a:spcPts val="0"/>
              </a:spcBef>
              <a:spcAft>
                <a:spcPts val="0"/>
              </a:spcAft>
            </a:pPr>
            <a:r>
              <a:rPr lang="en-US" b="1" dirty="0"/>
              <a:t>OPTIONAL:  </a:t>
            </a:r>
            <a:endParaRPr lang="en-US" dirty="0"/>
          </a:p>
          <a:p>
            <a:pPr>
              <a:spcBef>
                <a:spcPts val="0"/>
              </a:spcBef>
              <a:spcAft>
                <a:spcPts val="0"/>
              </a:spcAft>
            </a:pPr>
            <a:r>
              <a:rPr lang="en-US" dirty="0"/>
              <a:t>To provide an opportunity for participants to get up and move during this activity, place chart paper on the walls spaced around the room. Direct table groups to select a chart paper and then follow the instructions to create their song.</a:t>
            </a:r>
          </a:p>
          <a:p>
            <a:pPr>
              <a:spcBef>
                <a:spcPts val="0"/>
              </a:spcBef>
              <a:spcAft>
                <a:spcPts val="0"/>
              </a:spcAft>
            </a:pPr>
            <a:r>
              <a:rPr lang="en-US" dirty="0"/>
              <a:t> </a:t>
            </a:r>
          </a:p>
          <a:p>
            <a:pPr>
              <a:spcBef>
                <a:spcPts val="0"/>
              </a:spcBef>
              <a:spcAft>
                <a:spcPts val="0"/>
              </a:spcAft>
            </a:pPr>
            <a:r>
              <a:rPr lang="en-US" b="1" dirty="0"/>
              <a:t> </a:t>
            </a:r>
            <a:endParaRPr lang="en-US" dirty="0"/>
          </a:p>
          <a:p>
            <a:pPr>
              <a:spcBef>
                <a:spcPts val="0"/>
              </a:spcBef>
              <a:spcAft>
                <a:spcPts val="0"/>
              </a:spcAft>
            </a:pPr>
            <a:r>
              <a:rPr lang="en-US" dirty="0"/>
              <a:t> </a:t>
            </a:r>
          </a:p>
          <a:p>
            <a:pPr>
              <a:spcBef>
                <a:spcPts val="0"/>
              </a:spcBef>
              <a:spcAft>
                <a:spcPts val="0"/>
              </a:spcAft>
            </a:pPr>
            <a:r>
              <a:rPr lang="en-US" dirty="0"/>
              <a:t> </a:t>
            </a:r>
          </a:p>
          <a:p>
            <a:pPr>
              <a:spcBef>
                <a:spcPts val="0"/>
              </a:spcBef>
              <a:spcAft>
                <a:spcPts val="0"/>
              </a:spcAft>
            </a:pPr>
            <a:r>
              <a:rPr lang="en-US" dirty="0"/>
              <a:t> </a:t>
            </a:r>
          </a:p>
          <a:p>
            <a:pPr>
              <a:spcBef>
                <a:spcPts val="0"/>
              </a:spcBef>
              <a:spcAft>
                <a:spcPts val="0"/>
              </a:spcAft>
            </a:pPr>
            <a:r>
              <a:rPr lang="en-US" dirty="0"/>
              <a:t> </a:t>
            </a:r>
          </a:p>
          <a:p>
            <a:pPr>
              <a:spcBef>
                <a:spcPts val="0"/>
              </a:spcBef>
              <a:spcAft>
                <a:spcPts val="0"/>
              </a:spcAft>
            </a:pPr>
            <a:r>
              <a:rPr lang="en-US" dirty="0"/>
              <a:t> </a:t>
            </a:r>
          </a:p>
          <a:p>
            <a:pPr>
              <a:spcBef>
                <a:spcPts val="0"/>
              </a:spcBef>
              <a:spcAft>
                <a:spcPts val="0"/>
              </a:spcAft>
            </a:pPr>
            <a:r>
              <a:rPr lang="en-US" dirty="0"/>
              <a:t> </a:t>
            </a:r>
          </a:p>
          <a:p>
            <a:pPr>
              <a:spcBef>
                <a:spcPts val="0"/>
              </a:spcBef>
              <a:spcAft>
                <a:spcPts val="0"/>
              </a:spcAft>
            </a:pPr>
            <a:r>
              <a:rPr lang="en-US" dirty="0"/>
              <a:t> </a:t>
            </a:r>
          </a:p>
          <a:p>
            <a:pPr>
              <a:spcBef>
                <a:spcPts val="0"/>
              </a:spcBef>
              <a:spcAft>
                <a:spcPts val="0"/>
              </a:spcAft>
            </a:pPr>
            <a:r>
              <a:rPr lang="en-US" dirty="0"/>
              <a:t> </a:t>
            </a:r>
          </a:p>
          <a:p>
            <a:pPr>
              <a:spcBef>
                <a:spcPts val="0"/>
              </a:spcBef>
              <a:spcAft>
                <a:spcPts val="0"/>
              </a:spcAft>
            </a:pPr>
            <a:r>
              <a:rPr lang="en-US" dirty="0"/>
              <a:t> </a:t>
            </a:r>
          </a:p>
          <a:p>
            <a:pPr>
              <a:spcBef>
                <a:spcPts val="0"/>
              </a:spcBef>
              <a:spcAft>
                <a:spcPts val="0"/>
              </a:spcAft>
            </a:pPr>
            <a:r>
              <a:rPr lang="en-US" dirty="0"/>
              <a:t> </a:t>
            </a:r>
          </a:p>
          <a:p>
            <a:pPr>
              <a:spcBef>
                <a:spcPts val="0"/>
              </a:spcBef>
              <a:spcAft>
                <a:spcPts val="0"/>
              </a:spcAft>
            </a:pPr>
            <a:r>
              <a:rPr lang="en-US" dirty="0"/>
              <a:t> </a:t>
            </a:r>
          </a:p>
          <a:p>
            <a:pPr>
              <a:spcBef>
                <a:spcPts val="0"/>
              </a:spcBef>
              <a:spcAft>
                <a:spcPts val="0"/>
              </a:spcAft>
            </a:pPr>
            <a:r>
              <a:rPr lang="en-US" dirty="0"/>
              <a:t> </a:t>
            </a:r>
          </a:p>
          <a:p>
            <a:pPr>
              <a:spcBef>
                <a:spcPts val="0"/>
              </a:spcBef>
              <a:spcAft>
                <a:spcPts val="0"/>
              </a:spcAft>
            </a:pPr>
            <a:r>
              <a:rPr lang="en-US" dirty="0"/>
              <a:t> </a:t>
            </a:r>
          </a:p>
          <a:p>
            <a:pPr>
              <a:spcBef>
                <a:spcPts val="0"/>
              </a:spcBef>
              <a:spcAft>
                <a:spcPts val="0"/>
              </a:spcAft>
            </a:pPr>
            <a:r>
              <a:rPr lang="en-US" dirty="0"/>
              <a:t> </a:t>
            </a:r>
          </a:p>
          <a:p>
            <a:pPr>
              <a:spcBef>
                <a:spcPts val="0"/>
              </a:spcBef>
              <a:spcAft>
                <a:spcPts val="0"/>
              </a:spcAft>
            </a:pPr>
            <a:r>
              <a:rPr lang="en-US" dirty="0"/>
              <a:t> </a:t>
            </a:r>
          </a:p>
          <a:p>
            <a:pPr>
              <a:spcBef>
                <a:spcPts val="0"/>
              </a:spcBef>
              <a:spcAft>
                <a:spcPts val="0"/>
              </a:spcAft>
            </a:pPr>
            <a:r>
              <a:rPr lang="en-US" dirty="0"/>
              <a:t> </a:t>
            </a:r>
          </a:p>
          <a:p>
            <a:pPr>
              <a:spcBef>
                <a:spcPts val="0"/>
              </a:spcBef>
              <a:spcAft>
                <a:spcPts val="0"/>
              </a:spcAft>
            </a:pPr>
            <a:r>
              <a:rPr lang="en-US" dirty="0"/>
              <a:t> </a:t>
            </a:r>
          </a:p>
          <a:p>
            <a:pPr>
              <a:spcBef>
                <a:spcPts val="0"/>
              </a:spcBef>
              <a:spcAft>
                <a:spcPts val="0"/>
              </a:spcAft>
            </a:pPr>
            <a:r>
              <a:rPr lang="en-US" dirty="0"/>
              <a:t> </a:t>
            </a:r>
          </a:p>
          <a:p>
            <a:pPr>
              <a:spcBef>
                <a:spcPts val="0"/>
              </a:spcBef>
              <a:spcAft>
                <a:spcPts val="0"/>
              </a:spcAft>
            </a:pPr>
            <a:r>
              <a:rPr lang="en-US" dirty="0"/>
              <a:t> </a:t>
            </a:r>
          </a:p>
          <a:p>
            <a:pPr>
              <a:spcBef>
                <a:spcPts val="0"/>
              </a:spcBef>
              <a:spcAft>
                <a:spcPts val="0"/>
              </a:spcAft>
            </a:pPr>
            <a:r>
              <a:rPr lang="en-US" dirty="0"/>
              <a:t> </a:t>
            </a:r>
          </a:p>
          <a:p>
            <a:pPr>
              <a:spcBef>
                <a:spcPts val="0"/>
              </a:spcBef>
              <a:spcAft>
                <a:spcPts val="0"/>
              </a:spcAft>
            </a:pPr>
            <a:r>
              <a:rPr lang="en-US" dirty="0"/>
              <a:t> </a:t>
            </a:r>
          </a:p>
          <a:p>
            <a:pPr>
              <a:spcBef>
                <a:spcPts val="0"/>
              </a:spcBef>
              <a:spcAft>
                <a:spcPts val="0"/>
              </a:spcAft>
            </a:pPr>
            <a:r>
              <a:rPr lang="en-US" dirty="0"/>
              <a:t> </a:t>
            </a:r>
          </a:p>
          <a:p>
            <a:pPr>
              <a:spcBef>
                <a:spcPts val="0"/>
              </a:spcBef>
              <a:spcAft>
                <a:spcPts val="0"/>
              </a:spcAft>
            </a:pPr>
            <a:r>
              <a:rPr lang="en-US" dirty="0"/>
              <a:t> </a:t>
            </a:r>
          </a:p>
          <a:p>
            <a:pPr>
              <a:spcBef>
                <a:spcPts val="0"/>
              </a:spcBef>
              <a:spcAft>
                <a:spcPts val="0"/>
              </a:spcAft>
            </a:pPr>
            <a:endParaRPr lang="en-US" dirty="0"/>
          </a:p>
          <a:p>
            <a:pPr>
              <a:spcBef>
                <a:spcPts val="0"/>
              </a:spcBef>
              <a:spcAft>
                <a:spcPts val="0"/>
              </a:spcAft>
            </a:pPr>
            <a:endParaRPr lang="en-US" dirty="0"/>
          </a:p>
          <a:p>
            <a:pPr>
              <a:spcBef>
                <a:spcPts val="0"/>
              </a:spcBef>
              <a:spcAft>
                <a:spcPts val="0"/>
              </a:spcAft>
            </a:pPr>
            <a:endParaRPr lang="en-US" dirty="0"/>
          </a:p>
          <a:p>
            <a:pPr>
              <a:spcBef>
                <a:spcPts val="0"/>
              </a:spcBef>
              <a:spcAft>
                <a:spcPts val="0"/>
              </a:spcAft>
            </a:pPr>
            <a:endParaRPr lang="en-US" dirty="0"/>
          </a:p>
          <a:p>
            <a:pPr>
              <a:spcBef>
                <a:spcPts val="0"/>
              </a:spcBef>
              <a:spcAft>
                <a:spcPts val="0"/>
              </a:spcAft>
            </a:pPr>
            <a:endParaRPr lang="en-US" dirty="0"/>
          </a:p>
        </p:txBody>
      </p:sp>
      <p:sp>
        <p:nvSpPr>
          <p:cNvPr id="82947" name="Slide Number Placeholder 3"/>
          <p:cNvSpPr>
            <a:spLocks noGrp="1"/>
          </p:cNvSpPr>
          <p:nvPr>
            <p:ph type="sldNum" sz="quarter" idx="5"/>
          </p:nvPr>
        </p:nvSpPr>
        <p:spPr>
          <a:noFill/>
        </p:spPr>
        <p:txBody>
          <a:bodyPr/>
          <a:lstStyle/>
          <a:p>
            <a:fld id="{73AA8C44-E2A7-4550-94C4-85E3706F2BED}" type="slidenum">
              <a:rPr lang="en-US" smtClean="0">
                <a:latin typeface="Arial" charset="0"/>
                <a:ea typeface="ＭＳ Ｐゴシック" charset="-128"/>
                <a:cs typeface="ＭＳ Ｐゴシック" charset="-128"/>
              </a:rPr>
              <a:pPr/>
              <a:t>52</a:t>
            </a:fld>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8015511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b="1" dirty="0"/>
              <a:t>Presenter Remarks:</a:t>
            </a:r>
          </a:p>
          <a:p>
            <a:pPr marL="0" marR="0" indent="0" algn="l" defTabSz="914400" rtl="0" eaLnBrk="0" fontAlgn="base" latinLnBrk="0" hangingPunct="0">
              <a:spcBef>
                <a:spcPts val="0"/>
              </a:spcBef>
              <a:spcAft>
                <a:spcPct val="0"/>
              </a:spcAft>
              <a:buClrTx/>
              <a:buSzTx/>
              <a:buFontTx/>
              <a:buNone/>
              <a:tabLst/>
              <a:defRPr/>
            </a:pPr>
            <a:r>
              <a:rPr lang="en-US" b="0" dirty="0"/>
              <a:t>Write</a:t>
            </a:r>
            <a:r>
              <a:rPr lang="en-US" b="0" baseline="0" dirty="0"/>
              <a:t> one or two “key notes” you want to remember from today on </a:t>
            </a:r>
            <a:r>
              <a:rPr lang="en-US" b="0" dirty="0"/>
              <a:t>the colored musical notes on your table.</a:t>
            </a:r>
          </a:p>
          <a:p>
            <a:pPr marL="0" marR="0" indent="0" algn="l" defTabSz="914400" rtl="0" eaLnBrk="0" fontAlgn="base" latinLnBrk="0" hangingPunct="0">
              <a:spcBef>
                <a:spcPts val="0"/>
              </a:spcBef>
              <a:spcAft>
                <a:spcPct val="0"/>
              </a:spcAft>
              <a:buClrTx/>
              <a:buSzTx/>
              <a:buFontTx/>
              <a:buNone/>
              <a:tabLst/>
              <a:defRPr/>
            </a:pPr>
            <a:endParaRPr lang="en-US" b="0" dirty="0"/>
          </a:p>
          <a:p>
            <a:pPr marL="0" marR="0" indent="0" algn="l" defTabSz="914400" rtl="0" eaLnBrk="0" fontAlgn="base" latinLnBrk="0" hangingPunct="0">
              <a:spcBef>
                <a:spcPts val="0"/>
              </a:spcBef>
              <a:spcAft>
                <a:spcPct val="0"/>
              </a:spcAft>
              <a:buClrTx/>
              <a:buSzTx/>
              <a:buFontTx/>
              <a:buNone/>
              <a:tabLst/>
              <a:defRPr/>
            </a:pPr>
            <a:r>
              <a:rPr lang="en-US" b="0" baseline="0" dirty="0"/>
              <a:t>When finished, share your key notes with your elbow partner. </a:t>
            </a:r>
            <a:endParaRPr lang="en-US" b="0" dirty="0"/>
          </a:p>
        </p:txBody>
      </p:sp>
      <p:sp>
        <p:nvSpPr>
          <p:cNvPr id="4" name="Slide Number Placeholder 3"/>
          <p:cNvSpPr>
            <a:spLocks noGrp="1"/>
          </p:cNvSpPr>
          <p:nvPr>
            <p:ph type="sldNum" sz="quarter" idx="10"/>
          </p:nvPr>
        </p:nvSpPr>
        <p:spPr/>
        <p:txBody>
          <a:bodyPr/>
          <a:lstStyle/>
          <a:p>
            <a:pPr>
              <a:defRPr/>
            </a:pPr>
            <a:fld id="{84114098-3B3C-4B07-987C-1B4F2F6B5B2E}" type="slidenum">
              <a:rPr lang="en-US" smtClean="0"/>
              <a:pPr>
                <a:defRPr/>
              </a:pPr>
              <a:t>53</a:t>
            </a:fld>
            <a:endParaRPr lang="en-US"/>
          </a:p>
        </p:txBody>
      </p:sp>
    </p:spTree>
    <p:extLst>
      <p:ext uri="{BB962C8B-B14F-4D97-AF65-F5344CB8AC3E}">
        <p14:creationId xmlns:p14="http://schemas.microsoft.com/office/powerpoint/2010/main" val="34611317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b="1" dirty="0"/>
              <a:t>Presenter Remarks:</a:t>
            </a:r>
          </a:p>
          <a:p>
            <a:pPr>
              <a:spcBef>
                <a:spcPts val="0"/>
              </a:spcBef>
            </a:pPr>
            <a:r>
              <a:rPr lang="en-US" altLang="en-US" dirty="0"/>
              <a:t>Thank you for your participation and engagement in today’s Music in Transitional Kindergarten training!</a:t>
            </a:r>
          </a:p>
        </p:txBody>
      </p:sp>
      <p:sp>
        <p:nvSpPr>
          <p:cNvPr id="4" name="Slide Number Placeholder 3"/>
          <p:cNvSpPr>
            <a:spLocks noGrp="1"/>
          </p:cNvSpPr>
          <p:nvPr>
            <p:ph type="sldNum" sz="quarter" idx="10"/>
          </p:nvPr>
        </p:nvSpPr>
        <p:spPr/>
        <p:txBody>
          <a:bodyPr/>
          <a:lstStyle/>
          <a:p>
            <a:pPr>
              <a:defRPr/>
            </a:pPr>
            <a:fld id="{84114098-3B3C-4B07-987C-1B4F2F6B5B2E}" type="slidenum">
              <a:rPr lang="en-US" smtClean="0"/>
              <a:pPr>
                <a:defRPr/>
              </a:pPr>
              <a:t>54</a:t>
            </a:fld>
            <a:endParaRPr lang="en-US"/>
          </a:p>
        </p:txBody>
      </p:sp>
    </p:spTree>
    <p:extLst>
      <p:ext uri="{BB962C8B-B14F-4D97-AF65-F5344CB8AC3E}">
        <p14:creationId xmlns:p14="http://schemas.microsoft.com/office/powerpoint/2010/main" val="29530680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endParaRPr lang="en-US" dirty="0"/>
          </a:p>
        </p:txBody>
      </p:sp>
      <p:sp>
        <p:nvSpPr>
          <p:cNvPr id="4" name="Slide Number Placeholder 3"/>
          <p:cNvSpPr>
            <a:spLocks noGrp="1"/>
          </p:cNvSpPr>
          <p:nvPr>
            <p:ph type="sldNum" sz="quarter" idx="10"/>
          </p:nvPr>
        </p:nvSpPr>
        <p:spPr/>
        <p:txBody>
          <a:bodyPr/>
          <a:lstStyle/>
          <a:p>
            <a:pPr>
              <a:defRPr/>
            </a:pPr>
            <a:fld id="{5D3C4FBD-C711-A849-8589-3F2561AFF9A3}" type="slidenum">
              <a:rPr lang="en-US" smtClean="0"/>
              <a:pPr>
                <a:defRPr/>
              </a:pPr>
              <a:t>55</a:t>
            </a:fld>
            <a:endParaRPr lang="en-US"/>
          </a:p>
        </p:txBody>
      </p:sp>
    </p:spTree>
    <p:extLst>
      <p:ext uri="{BB962C8B-B14F-4D97-AF65-F5344CB8AC3E}">
        <p14:creationId xmlns:p14="http://schemas.microsoft.com/office/powerpoint/2010/main" val="2734629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799013"/>
          </a:xfrm>
        </p:spPr>
        <p:txBody>
          <a:bodyPr>
            <a:noAutofit/>
          </a:bodyPr>
          <a:lstStyle/>
          <a:p>
            <a:pPr fontAlgn="ctr">
              <a:spcBef>
                <a:spcPts val="0"/>
              </a:spcBef>
            </a:pPr>
            <a:r>
              <a:rPr lang="en-US" b="1" dirty="0">
                <a:latin typeface="Arial" charset="0"/>
                <a:ea typeface="Arial" charset="0"/>
                <a:cs typeface="Arial" charset="0"/>
              </a:rPr>
              <a:t>Presenter Remarks:</a:t>
            </a:r>
          </a:p>
          <a:p>
            <a:pPr fontAlgn="ctr">
              <a:spcBef>
                <a:spcPts val="0"/>
              </a:spcBef>
            </a:pPr>
            <a:r>
              <a:rPr lang="en-US" dirty="0">
                <a:latin typeface="Arial" charset="0"/>
                <a:ea typeface="Arial" charset="0"/>
                <a:cs typeface="Arial" charset="0"/>
              </a:rPr>
              <a:t>The TK Implementation Guide is organized into the following two sections: </a:t>
            </a:r>
          </a:p>
          <a:p>
            <a:pPr marL="171450" indent="-171450" fontAlgn="ctr">
              <a:spcBef>
                <a:spcPts val="0"/>
              </a:spcBef>
              <a:buFont typeface="Arial" panose="020B0604020202020204" pitchFamily="34" charset="0"/>
              <a:buChar char="•"/>
            </a:pPr>
            <a:r>
              <a:rPr lang="en-US" dirty="0">
                <a:latin typeface="Arial" charset="0"/>
                <a:ea typeface="Arial" charset="0"/>
                <a:cs typeface="Arial" charset="0"/>
              </a:rPr>
              <a:t>Section 1 is covered in Chapter 1.</a:t>
            </a:r>
            <a:r>
              <a:rPr lang="en-US" baseline="0" dirty="0">
                <a:latin typeface="Arial" charset="0"/>
                <a:ea typeface="Arial" charset="0"/>
                <a:cs typeface="Arial" charset="0"/>
              </a:rPr>
              <a:t> </a:t>
            </a:r>
            <a:r>
              <a:rPr lang="en-US" dirty="0">
                <a:latin typeface="Arial" charset="0"/>
                <a:ea typeface="Arial" charset="0"/>
                <a:cs typeface="Arial" charset="0"/>
              </a:rPr>
              <a:t> The information in this section was developed with the administrator in mind and focuses on the program structure and design.</a:t>
            </a:r>
          </a:p>
          <a:p>
            <a:pPr marL="171450" indent="-171450" fontAlgn="ctr">
              <a:spcBef>
                <a:spcPts val="0"/>
              </a:spcBef>
              <a:buFont typeface="Arial" panose="020B0604020202020204" pitchFamily="34" charset="0"/>
              <a:buChar char="•"/>
            </a:pPr>
            <a:r>
              <a:rPr lang="en-US" dirty="0">
                <a:latin typeface="Arial" charset="0"/>
                <a:ea typeface="Arial" charset="0"/>
                <a:cs typeface="Arial" charset="0"/>
              </a:rPr>
              <a:t>Section 2 is covered in Chapters 2-8. This section is a resource for both teachers and administrators and focuses on building a comprehensive TK programs by addressing curriculum, instruction environment, assessment and partnership with families and community.</a:t>
            </a:r>
          </a:p>
          <a:p>
            <a:pPr fontAlgn="ctr">
              <a:spcBef>
                <a:spcPts val="0"/>
              </a:spcBef>
            </a:pPr>
            <a:endParaRPr lang="en-US" dirty="0">
              <a:latin typeface="Arial" charset="0"/>
              <a:ea typeface="Arial" charset="0"/>
              <a:cs typeface="Arial" charset="0"/>
            </a:endParaRPr>
          </a:p>
          <a:p>
            <a:pPr fontAlgn="ctr">
              <a:spcBef>
                <a:spcPts val="0"/>
              </a:spcBef>
            </a:pPr>
            <a:r>
              <a:rPr lang="en-US" dirty="0">
                <a:latin typeface="Arial" charset="0"/>
                <a:ea typeface="Arial" charset="0"/>
                <a:cs typeface="Arial" charset="0"/>
              </a:rPr>
              <a:t>Within each of these chapters, vignettes, highlighted boxes, and resource boxes are included to illustrate examples of the information covered in each of the chapters.</a:t>
            </a:r>
          </a:p>
          <a:p>
            <a:pPr fontAlgn="ctr">
              <a:spcBef>
                <a:spcPts val="0"/>
              </a:spcBef>
            </a:pPr>
            <a:endParaRPr lang="en-US" dirty="0">
              <a:latin typeface="Arial" charset="0"/>
              <a:ea typeface="Arial" charset="0"/>
              <a:cs typeface="Arial" charset="0"/>
            </a:endParaRPr>
          </a:p>
          <a:p>
            <a:pPr fontAlgn="ctr">
              <a:spcBef>
                <a:spcPts val="0"/>
              </a:spcBef>
            </a:pPr>
            <a:r>
              <a:rPr lang="en-US" dirty="0">
                <a:latin typeface="Arial" charset="0"/>
                <a:ea typeface="Arial" charset="0"/>
                <a:cs typeface="Arial" charset="0"/>
              </a:rPr>
              <a:t>A PDF copy of the document can be accessed at the California Department of Education Web page (</a:t>
            </a:r>
            <a:r>
              <a:rPr lang="en-US" b="1" dirty="0">
                <a:latin typeface="Arial" charset="0"/>
                <a:ea typeface="Arial" charset="0"/>
                <a:cs typeface="Arial" charset="0"/>
              </a:rPr>
              <a:t>www.cde.ca.gov/ci/gs/em/documents/tkguide.pdf</a:t>
            </a:r>
            <a:r>
              <a:rPr lang="en-US" b="0" dirty="0">
                <a:latin typeface="Arial" charset="0"/>
                <a:ea typeface="Arial" charset="0"/>
                <a:cs typeface="Arial" charset="0"/>
              </a:rPr>
              <a:t>).</a:t>
            </a:r>
          </a:p>
          <a:p>
            <a:pPr>
              <a:spcBef>
                <a:spcPts val="0"/>
              </a:spcBef>
            </a:pPr>
            <a:endParaRPr lang="en-US" dirty="0">
              <a:latin typeface="Arial" charset="0"/>
              <a:ea typeface="Arial" charset="0"/>
              <a:cs typeface="Arial" charset="0"/>
            </a:endParaRPr>
          </a:p>
          <a:p>
            <a:pPr>
              <a:spcBef>
                <a:spcPts val="0"/>
              </a:spcBef>
            </a:pPr>
            <a:r>
              <a:rPr lang="en-US" dirty="0">
                <a:latin typeface="Arial" charset="0"/>
                <a:ea typeface="Arial" charset="0"/>
                <a:cs typeface="Arial" charset="0"/>
              </a:rPr>
              <a:t>Video footage for each chapter can be accessed at the California Department of Education.</a:t>
            </a:r>
            <a:r>
              <a:rPr lang="en-US" baseline="0" dirty="0">
                <a:latin typeface="Arial" charset="0"/>
                <a:ea typeface="Arial" charset="0"/>
                <a:cs typeface="Arial" charset="0"/>
              </a:rPr>
              <a:t>  The video clips include footage of TK classrooms and interviews with teachers, administrators, and parents.</a:t>
            </a:r>
            <a:r>
              <a:rPr lang="en-US" dirty="0">
                <a:latin typeface="Arial" charset="0"/>
                <a:ea typeface="Arial" charset="0"/>
                <a:cs typeface="Arial" charset="0"/>
              </a:rPr>
              <a:t> </a:t>
            </a:r>
            <a:r>
              <a:rPr lang="en-US" b="1" dirty="0">
                <a:latin typeface="Arial" charset="0"/>
                <a:ea typeface="Arial" charset="0"/>
                <a:cs typeface="Arial" charset="0"/>
              </a:rPr>
              <a:t>https://</a:t>
            </a:r>
            <a:r>
              <a:rPr lang="en-US" b="1" dirty="0" err="1">
                <a:latin typeface="Arial" charset="0"/>
                <a:ea typeface="Arial" charset="0"/>
                <a:cs typeface="Arial" charset="0"/>
              </a:rPr>
              <a:t>www.youtube.com</a:t>
            </a:r>
            <a:r>
              <a:rPr lang="en-US" b="1" dirty="0">
                <a:latin typeface="Arial" charset="0"/>
                <a:ea typeface="Arial" charset="0"/>
                <a:cs typeface="Arial" charset="0"/>
              </a:rPr>
              <a:t>/user/</a:t>
            </a:r>
            <a:r>
              <a:rPr lang="en-US" b="1" dirty="0" err="1">
                <a:latin typeface="Arial" charset="0"/>
                <a:ea typeface="Arial" charset="0"/>
                <a:cs typeface="Arial" charset="0"/>
              </a:rPr>
              <a:t>caeducation</a:t>
            </a:r>
            <a:br>
              <a:rPr lang="en-US" b="1" dirty="0">
                <a:latin typeface="Arial" charset="0"/>
                <a:ea typeface="Arial" charset="0"/>
                <a:cs typeface="Arial" charset="0"/>
              </a:rPr>
            </a:br>
            <a:r>
              <a:rPr lang="en-US" b="1" dirty="0">
                <a:latin typeface="Arial" charset="0"/>
                <a:ea typeface="Arial" charset="0"/>
                <a:cs typeface="Arial" charset="0"/>
              </a:rPr>
              <a:t>https://</a:t>
            </a:r>
            <a:r>
              <a:rPr lang="en-US" b="1" dirty="0" err="1">
                <a:latin typeface="Arial" charset="0"/>
                <a:ea typeface="Arial" charset="0"/>
                <a:cs typeface="Arial" charset="0"/>
              </a:rPr>
              <a:t>www.youtube.com</a:t>
            </a:r>
            <a:r>
              <a:rPr lang="en-US" b="1" dirty="0">
                <a:latin typeface="Arial" charset="0"/>
                <a:ea typeface="Arial" charset="0"/>
                <a:cs typeface="Arial" charset="0"/>
              </a:rPr>
              <a:t>/</a:t>
            </a:r>
            <a:r>
              <a:rPr lang="en-US" b="1" dirty="0" err="1">
                <a:latin typeface="Arial" charset="0"/>
                <a:ea typeface="Arial" charset="0"/>
                <a:cs typeface="Arial" charset="0"/>
              </a:rPr>
              <a:t>results?search_query</a:t>
            </a:r>
            <a:r>
              <a:rPr lang="en-US" b="1" dirty="0">
                <a:latin typeface="Arial" charset="0"/>
                <a:ea typeface="Arial" charset="0"/>
                <a:cs typeface="Arial" charset="0"/>
              </a:rPr>
              <a:t>=</a:t>
            </a:r>
            <a:r>
              <a:rPr lang="en-US" b="1" dirty="0" err="1">
                <a:latin typeface="Arial" charset="0"/>
                <a:ea typeface="Arial" charset="0"/>
                <a:cs typeface="Arial" charset="0"/>
              </a:rPr>
              <a:t>tk+implmentation+guide</a:t>
            </a:r>
            <a:endParaRPr lang="en-US" b="1"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C97BDEB4-3C8D-4D4E-BA50-91D785A10A5F}" type="slidenum">
              <a:rPr lang="en-US" smtClean="0"/>
              <a:pPr/>
              <a:t>6</a:t>
            </a:fld>
            <a:endParaRPr lang="en-US"/>
          </a:p>
        </p:txBody>
      </p:sp>
    </p:spTree>
    <p:extLst>
      <p:ext uri="{BB962C8B-B14F-4D97-AF65-F5344CB8AC3E}">
        <p14:creationId xmlns:p14="http://schemas.microsoft.com/office/powerpoint/2010/main" val="1690420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9091" name="Notes Placeholder 2"/>
          <p:cNvSpPr>
            <a:spLocks noGrp="1"/>
          </p:cNvSpPr>
          <p:nvPr>
            <p:ph type="body" idx="1"/>
          </p:nvPr>
        </p:nvSpPr>
        <p:spPr bwMode="auto">
          <a:xfrm>
            <a:off x="685800" y="4376738"/>
            <a:ext cx="5486400" cy="4046537"/>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defRPr/>
            </a:pPr>
            <a:r>
              <a:rPr lang="en-US" b="1" dirty="0">
                <a:latin typeface="Arial" charset="0"/>
                <a:ea typeface="MS PGothic" charset="0"/>
                <a:cs typeface="Arial" charset="0"/>
              </a:rPr>
              <a:t>Background Information: </a:t>
            </a:r>
          </a:p>
          <a:p>
            <a:pPr>
              <a:spcBef>
                <a:spcPts val="0"/>
              </a:spcBef>
              <a:defRPr/>
            </a:pPr>
            <a:r>
              <a:rPr lang="en-US" dirty="0" err="1">
                <a:latin typeface="Arial" charset="0"/>
                <a:ea typeface="MS PGothic" charset="0"/>
                <a:cs typeface="Arial" charset="0"/>
              </a:rPr>
              <a:t>CDE.CA.gov</a:t>
            </a:r>
            <a:r>
              <a:rPr lang="en-US" dirty="0">
                <a:latin typeface="Arial" charset="0"/>
                <a:ea typeface="MS PGothic" charset="0"/>
                <a:cs typeface="Arial" charset="0"/>
              </a:rPr>
              <a:t>/ci/</a:t>
            </a:r>
            <a:r>
              <a:rPr lang="en-US" dirty="0" err="1">
                <a:latin typeface="Arial" charset="0"/>
                <a:ea typeface="MS PGothic" charset="0"/>
                <a:cs typeface="Arial" charset="0"/>
              </a:rPr>
              <a:t>gs</a:t>
            </a:r>
            <a:r>
              <a:rPr lang="en-US" dirty="0">
                <a:latin typeface="Arial" charset="0"/>
                <a:ea typeface="MS PGothic" charset="0"/>
                <a:cs typeface="Arial" charset="0"/>
              </a:rPr>
              <a:t>/</a:t>
            </a:r>
            <a:r>
              <a:rPr lang="en-US" dirty="0" err="1">
                <a:latin typeface="Arial" charset="0"/>
                <a:ea typeface="MS PGothic" charset="0"/>
                <a:cs typeface="Arial" charset="0"/>
              </a:rPr>
              <a:t>em</a:t>
            </a:r>
            <a:r>
              <a:rPr lang="en-US" dirty="0">
                <a:latin typeface="Arial" charset="0"/>
                <a:ea typeface="MS PGothic" charset="0"/>
                <a:cs typeface="Arial" charset="0"/>
              </a:rPr>
              <a:t>/</a:t>
            </a:r>
            <a:r>
              <a:rPr lang="en-US" dirty="0" err="1">
                <a:latin typeface="Arial" charset="0"/>
                <a:ea typeface="MS PGothic" charset="0"/>
                <a:cs typeface="Arial" charset="0"/>
              </a:rPr>
              <a:t>kinderfaq.asp#program</a:t>
            </a:r>
            <a:r>
              <a:rPr lang="en-US" dirty="0">
                <a:latin typeface="Arial" charset="0"/>
                <a:ea typeface="MS PGothic" charset="0"/>
                <a:cs typeface="Arial" charset="0"/>
              </a:rPr>
              <a:t> </a:t>
            </a:r>
          </a:p>
          <a:p>
            <a:pPr>
              <a:spcBef>
                <a:spcPts val="0"/>
              </a:spcBef>
              <a:defRPr/>
            </a:pPr>
            <a:endParaRPr lang="en-US" dirty="0">
              <a:latin typeface="Arial" charset="0"/>
              <a:ea typeface="MS PGothic" charset="0"/>
              <a:cs typeface="Arial" charset="0"/>
            </a:endParaRPr>
          </a:p>
          <a:p>
            <a:pPr>
              <a:spcBef>
                <a:spcPts val="0"/>
              </a:spcBef>
              <a:defRPr/>
            </a:pPr>
            <a:r>
              <a:rPr lang="en-US" b="1" dirty="0">
                <a:latin typeface="Arial" charset="0"/>
                <a:ea typeface="MS PGothic" charset="0"/>
                <a:cs typeface="Arial" charset="0"/>
              </a:rPr>
              <a:t>Presenter Remarks:</a:t>
            </a:r>
          </a:p>
          <a:p>
            <a:pPr>
              <a:spcBef>
                <a:spcPts val="0"/>
              </a:spcBef>
              <a:buFont typeface="Arial"/>
              <a:buNone/>
              <a:defRPr/>
            </a:pPr>
            <a:r>
              <a:rPr lang="en-US" dirty="0"/>
              <a:t>The state of California provides guidance on utilizing the Preschool Learning Foundations and the Preschool Curriculum</a:t>
            </a:r>
            <a:r>
              <a:rPr lang="en-US" baseline="0" dirty="0"/>
              <a:t> </a:t>
            </a:r>
            <a:r>
              <a:rPr lang="en-US" dirty="0"/>
              <a:t>Framework as planning and curriculum resources in the TK classroom.</a:t>
            </a:r>
          </a:p>
          <a:p>
            <a:pPr>
              <a:spcBef>
                <a:spcPts val="0"/>
              </a:spcBef>
              <a:defRPr/>
            </a:pPr>
            <a:endParaRPr lang="en-US" dirty="0">
              <a:ea typeface="MS PGothic" pitchFamily="34" charset="-128"/>
            </a:endParaRPr>
          </a:p>
          <a:p>
            <a:pPr>
              <a:spcBef>
                <a:spcPts val="0"/>
              </a:spcBef>
              <a:defRPr/>
            </a:pPr>
            <a:r>
              <a:rPr lang="en-US" dirty="0">
                <a:ea typeface="MS PGothic" pitchFamily="34" charset="-128"/>
              </a:rPr>
              <a:t>In addition, the following publications and resources </a:t>
            </a:r>
            <a:r>
              <a:rPr lang="en-US" sz="1200" kern="1200" dirty="0">
                <a:solidFill>
                  <a:schemeClr val="tx1"/>
                </a:solidFill>
                <a:effectLst/>
                <a:latin typeface="Arial" pitchFamily="34" charset="0"/>
                <a:ea typeface="ＭＳ Ｐゴシック" pitchFamily="34" charset="-128"/>
                <a:cs typeface="Arial" pitchFamily="34" charset="0"/>
              </a:rPr>
              <a:t>are available to support age and developmentally appropriate TK curriculum</a:t>
            </a:r>
            <a:r>
              <a:rPr lang="en-US" dirty="0">
                <a:ea typeface="MS PGothic" pitchFamily="34" charset="-128"/>
              </a:rPr>
              <a:t>:</a:t>
            </a:r>
          </a:p>
          <a:p>
            <a:pPr marL="181240" indent="-181240">
              <a:spcBef>
                <a:spcPts val="0"/>
              </a:spcBef>
              <a:buFont typeface="Arial"/>
              <a:buChar char="•"/>
              <a:defRPr/>
            </a:pPr>
            <a:r>
              <a:rPr lang="en-US" altLang="en-US" dirty="0">
                <a:solidFill>
                  <a:srgbClr val="000000"/>
                </a:solidFill>
              </a:rPr>
              <a:t>Alignment</a:t>
            </a:r>
            <a:r>
              <a:rPr lang="en-US" altLang="en-US" baseline="0" dirty="0">
                <a:solidFill>
                  <a:srgbClr val="000000"/>
                </a:solidFill>
              </a:rPr>
              <a:t> Document</a:t>
            </a:r>
          </a:p>
          <a:p>
            <a:pPr marL="181240" indent="-181240">
              <a:spcBef>
                <a:spcPts val="0"/>
              </a:spcBef>
              <a:buFont typeface="Arial"/>
              <a:buChar char="•"/>
              <a:defRPr/>
            </a:pPr>
            <a:r>
              <a:rPr lang="en-US" altLang="en-US" dirty="0">
                <a:solidFill>
                  <a:srgbClr val="000000"/>
                </a:solidFill>
              </a:rPr>
              <a:t>TK Implementation Guide</a:t>
            </a:r>
          </a:p>
          <a:p>
            <a:pPr marL="181240" indent="-181240">
              <a:spcBef>
                <a:spcPts val="0"/>
              </a:spcBef>
              <a:buFont typeface="Arial"/>
              <a:buChar char="•"/>
              <a:defRPr/>
            </a:pPr>
            <a:r>
              <a:rPr lang="en-US" dirty="0">
                <a:solidFill>
                  <a:prstClr val="black"/>
                </a:solidFill>
                <a:ea typeface="MS PGothic" panose="020B0600070205080204" pitchFamily="34" charset="-128"/>
              </a:rPr>
              <a:t>DRDP-K (2015)</a:t>
            </a:r>
          </a:p>
          <a:p>
            <a:pPr marL="181240" indent="-181240">
              <a:spcBef>
                <a:spcPts val="0"/>
              </a:spcBef>
              <a:buFont typeface="Arial"/>
              <a:buChar char="•"/>
              <a:defRPr/>
            </a:pPr>
            <a:r>
              <a:rPr lang="en-US" b="0" i="0" baseline="0" dirty="0">
                <a:solidFill>
                  <a:prstClr val="black"/>
                </a:solidFill>
                <a:ea typeface="MS PGothic" panose="020B0600070205080204" pitchFamily="34" charset="-128"/>
              </a:rPr>
              <a:t>VPA Framework</a:t>
            </a:r>
          </a:p>
          <a:p>
            <a:pPr marL="181240" indent="-181240">
              <a:spcBef>
                <a:spcPts val="0"/>
              </a:spcBef>
              <a:buFont typeface="Arial"/>
              <a:buChar char="•"/>
              <a:defRPr/>
            </a:pPr>
            <a:r>
              <a:rPr lang="en-US" altLang="en-US" dirty="0">
                <a:solidFill>
                  <a:srgbClr val="000000"/>
                </a:solidFill>
              </a:rPr>
              <a:t>CA CCSS</a:t>
            </a:r>
          </a:p>
          <a:p>
            <a:pPr marL="181240" indent="-181240">
              <a:spcBef>
                <a:spcPts val="0"/>
              </a:spcBef>
              <a:buFont typeface="Arial"/>
              <a:buChar char="•"/>
              <a:defRPr/>
            </a:pPr>
            <a:endParaRPr lang="en-US" dirty="0">
              <a:ea typeface="MS PGothic" pitchFamily="34" charset="-128"/>
            </a:endParaRPr>
          </a:p>
          <a:p>
            <a:pPr>
              <a:spcBef>
                <a:spcPts val="0"/>
              </a:spcBef>
              <a:defRPr/>
            </a:pPr>
            <a:endParaRPr lang="en-US" dirty="0">
              <a:latin typeface="Arial" charset="0"/>
              <a:ea typeface="MS PGothic" charset="0"/>
              <a:cs typeface="Arial" charset="0"/>
            </a:endParaRPr>
          </a:p>
          <a:p>
            <a:pPr>
              <a:spcBef>
                <a:spcPts val="0"/>
              </a:spcBef>
              <a:defRPr/>
            </a:pPr>
            <a:endParaRPr lang="en-US" dirty="0">
              <a:latin typeface="Arial" charset="0"/>
              <a:ea typeface="MS PGothic" charset="0"/>
              <a:cs typeface="Arial" charset="0"/>
            </a:endParaRPr>
          </a:p>
        </p:txBody>
      </p:sp>
      <p:sp>
        <p:nvSpPr>
          <p:cNvPr id="675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2F43FC3-B18E-48B7-B9E9-4381331EFDE6}" type="slidenum">
              <a:rPr lang="en-US" altLang="en-US" sz="1200"/>
              <a:pPr eaLnBrk="1" hangingPunct="1"/>
              <a:t>7</a:t>
            </a:fld>
            <a:endParaRPr lang="en-US" altLang="en-US" sz="1200"/>
          </a:p>
        </p:txBody>
      </p:sp>
    </p:spTree>
    <p:extLst>
      <p:ext uri="{BB962C8B-B14F-4D97-AF65-F5344CB8AC3E}">
        <p14:creationId xmlns:p14="http://schemas.microsoft.com/office/powerpoint/2010/main" val="3266771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339" name="Rectangle 3"/>
          <p:cNvSpPr>
            <a:spLocks noGrp="1" noChangeArrowheads="1"/>
          </p:cNvSpPr>
          <p:nvPr>
            <p:ph type="body" idx="1"/>
          </p:nvPr>
        </p:nvSpPr>
        <p:spPr>
          <a:xfrm>
            <a:off x="731838" y="4529138"/>
            <a:ext cx="5486400" cy="3504519"/>
          </a:xfrm>
          <a:ln/>
          <a:extLst/>
        </p:spPr>
        <p:txBody>
          <a:bodyPr>
            <a:noAutofit/>
          </a:bodyPr>
          <a:lstStyle/>
          <a:p>
            <a:pPr eaLnBrk="1" hangingPunct="1">
              <a:spcBef>
                <a:spcPts val="0"/>
              </a:spcBef>
              <a:spcAft>
                <a:spcPts val="0"/>
              </a:spcAft>
              <a:defRPr/>
            </a:pPr>
            <a:r>
              <a:rPr lang="en-US" b="1" dirty="0"/>
              <a:t>Presenter Remarks: </a:t>
            </a:r>
            <a:endParaRPr lang="en-US" b="1" dirty="0">
              <a:cs typeface="Arial" charset="0"/>
            </a:endParaRPr>
          </a:p>
          <a:p>
            <a:pPr eaLnBrk="1" hangingPunct="1">
              <a:spcBef>
                <a:spcPts val="0"/>
              </a:spcBef>
              <a:spcAft>
                <a:spcPts val="0"/>
              </a:spcAft>
              <a:defRPr/>
            </a:pPr>
            <a:r>
              <a:rPr lang="en-US" dirty="0">
                <a:cs typeface="Arial" charset="0"/>
              </a:rPr>
              <a:t>The purposes of the Preschool Learning Foundations are to promote a common understanding of TK children'</a:t>
            </a:r>
            <a:r>
              <a:rPr lang="en-US" altLang="ja-JP" dirty="0">
                <a:cs typeface="Arial" charset="0"/>
              </a:rPr>
              <a:t>s learning and to guide instructional practice.</a:t>
            </a:r>
            <a:r>
              <a:rPr lang="en-US" altLang="ja-JP" baseline="0" dirty="0">
                <a:cs typeface="Arial" charset="0"/>
              </a:rPr>
              <a:t> T</a:t>
            </a:r>
            <a:r>
              <a:rPr lang="en-US" altLang="ja-JP" dirty="0">
                <a:cs typeface="Arial" charset="0"/>
              </a:rPr>
              <a:t>hey describe the knowledge and skills that young children typically develop when provided with developmentally, culturally, and linguistically appropriate learning experiences. </a:t>
            </a:r>
          </a:p>
          <a:p>
            <a:pPr eaLnBrk="1" hangingPunct="1">
              <a:spcBef>
                <a:spcPts val="0"/>
              </a:spcBef>
              <a:spcAft>
                <a:spcPts val="0"/>
              </a:spcAft>
              <a:defRPr/>
            </a:pPr>
            <a:endParaRPr lang="en-US" altLang="ja-JP" dirty="0">
              <a:cs typeface="Arial" charset="0"/>
            </a:endParaRPr>
          </a:p>
          <a:p>
            <a:pPr eaLnBrk="1" hangingPunct="1">
              <a:spcBef>
                <a:spcPts val="0"/>
              </a:spcBef>
              <a:spcAft>
                <a:spcPts val="0"/>
              </a:spcAft>
              <a:defRPr/>
            </a:pPr>
            <a:r>
              <a:rPr lang="en-US" altLang="ja-JP" dirty="0">
                <a:cs typeface="Arial" charset="0"/>
              </a:rPr>
              <a:t>T</a:t>
            </a:r>
            <a:r>
              <a:rPr lang="en-US" altLang="ja-JP" dirty="0"/>
              <a:t>he Preschool Curriculum Framework </a:t>
            </a:r>
            <a:r>
              <a:rPr lang="en-US" altLang="ja-JP" dirty="0">
                <a:cs typeface="Arial" charset="0"/>
              </a:rPr>
              <a:t>was created as a companion to the Preschool Learning Foundations. </a:t>
            </a:r>
            <a:r>
              <a:rPr lang="en-US" altLang="ja-JP" dirty="0"/>
              <a:t>The framework ". . . presents strategies and information to enrich learning and development opportunities for all children" (PCF, Vol. 2, </a:t>
            </a:r>
            <a:r>
              <a:rPr lang="en-US" dirty="0">
                <a:latin typeface="Arial" pitchFamily="-1" charset="0"/>
                <a:ea typeface="ＭＳ Ｐゴシック" pitchFamily="-1" charset="-128"/>
                <a:cs typeface="ＭＳ Ｐゴシック" pitchFamily="-1" charset="-128"/>
              </a:rPr>
              <a:t>p. </a:t>
            </a:r>
            <a:r>
              <a:rPr lang="en-US" altLang="ja-JP" dirty="0"/>
              <a:t>v). </a:t>
            </a:r>
          </a:p>
          <a:p>
            <a:pPr eaLnBrk="1" hangingPunct="1">
              <a:spcBef>
                <a:spcPts val="0"/>
              </a:spcBef>
              <a:spcAft>
                <a:spcPts val="0"/>
              </a:spcAft>
              <a:defRPr/>
            </a:pPr>
            <a:endParaRPr lang="en-US" dirty="0">
              <a:cs typeface="Arial" charset="0"/>
            </a:endParaRPr>
          </a:p>
          <a:p>
            <a:pPr eaLnBrk="1" hangingPunct="1">
              <a:spcBef>
                <a:spcPts val="0"/>
              </a:spcBef>
              <a:spcAft>
                <a:spcPts val="0"/>
              </a:spcAft>
              <a:defRPr/>
            </a:pPr>
            <a:r>
              <a:rPr lang="en-US" dirty="0">
                <a:cs typeface="Arial" charset="0"/>
              </a:rPr>
              <a:t>The Preschool Learning Foundations and the Preschool Curriculum Framework are designed to work together. While the foundations provide the background information to understand children's developing knowledge and skills (the "what"), the framework offers guidance on how teachers and programs can support the learning and development that are described in the foundations (the "how").</a:t>
            </a:r>
          </a:p>
          <a:p>
            <a:pPr>
              <a:spcBef>
                <a:spcPts val="0"/>
              </a:spcBef>
              <a:spcAft>
                <a:spcPts val="0"/>
              </a:spcAft>
              <a:defRPr/>
            </a:pPr>
            <a:endParaRPr lang="en-US" b="1" dirty="0"/>
          </a:p>
          <a:p>
            <a:pPr>
              <a:spcBef>
                <a:spcPts val="0"/>
              </a:spcBef>
              <a:spcAft>
                <a:spcPts val="0"/>
              </a:spcAft>
              <a:defRPr/>
            </a:pPr>
            <a:r>
              <a:rPr lang="en-US" b="1" dirty="0"/>
              <a:t>Extra Notes:</a:t>
            </a:r>
            <a:endParaRPr lang="en-US" dirty="0"/>
          </a:p>
          <a:p>
            <a:pPr eaLnBrk="1" hangingPunct="1">
              <a:spcBef>
                <a:spcPts val="0"/>
              </a:spcBef>
              <a:spcAft>
                <a:spcPts val="0"/>
              </a:spcAft>
              <a:defRPr/>
            </a:pPr>
            <a:r>
              <a:rPr lang="en-US" dirty="0"/>
              <a:t>The Preschool Learning Foundations were developed with research-based evidence and are enhanced with expert practitioners' suggestions and examples. All foundations were written by a team of researchers with expertise in the given domain. A complete reference list of the source materials, along with detailed bibliographic notes for each of the developmental domains, can be found in the Preschool Learning Foundations. Sources used in the development of the foundations include: </a:t>
            </a:r>
          </a:p>
          <a:p>
            <a:pPr marL="171450" indent="-171450" eaLnBrk="1" hangingPunct="1">
              <a:spcBef>
                <a:spcPts val="0"/>
              </a:spcBef>
              <a:spcAft>
                <a:spcPts val="0"/>
              </a:spcAft>
              <a:buFont typeface="Arial" panose="020B0604020202020204" pitchFamily="34" charset="0"/>
              <a:buChar char="•"/>
              <a:defRPr/>
            </a:pPr>
            <a:r>
              <a:rPr lang="en-US" dirty="0"/>
              <a:t>Documents from the California Department of Education, such as the </a:t>
            </a:r>
            <a:r>
              <a:rPr lang="en-US" i="1" dirty="0"/>
              <a:t>English-Language Arts Content Standards for California Public Schools, Kindergarten Through Grade Twelve</a:t>
            </a:r>
            <a:r>
              <a:rPr lang="en-US" dirty="0"/>
              <a:t> (Language and Literacy, Introduction, p. 48, left column).</a:t>
            </a:r>
          </a:p>
          <a:p>
            <a:pPr marL="171450" indent="-171450" eaLnBrk="1" hangingPunct="1">
              <a:spcBef>
                <a:spcPts val="0"/>
              </a:spcBef>
              <a:spcAft>
                <a:spcPts val="0"/>
              </a:spcAft>
              <a:buFont typeface="Arial" panose="020B0604020202020204" pitchFamily="34" charset="0"/>
              <a:buChar char="•"/>
              <a:defRPr/>
            </a:pPr>
            <a:r>
              <a:rPr lang="en-US" dirty="0"/>
              <a:t>Well-validated assessment tools such as the </a:t>
            </a:r>
            <a:r>
              <a:rPr lang="en-US" i="1" dirty="0"/>
              <a:t>Ages &amp; Stages Questionnaires (ASQ): A Parent-Completed, Child-Monitoring System</a:t>
            </a:r>
            <a:r>
              <a:rPr lang="en-US" dirty="0"/>
              <a:t> (Social-Emotional, References and Source Materials, p. 36).</a:t>
            </a:r>
          </a:p>
          <a:p>
            <a:pPr marL="171450" indent="-171450" eaLnBrk="1" hangingPunct="1">
              <a:spcBef>
                <a:spcPts val="0"/>
              </a:spcBef>
              <a:spcAft>
                <a:spcPts val="0"/>
              </a:spcAft>
              <a:buFont typeface="Arial" panose="020B0604020202020204" pitchFamily="34" charset="0"/>
              <a:buChar char="•"/>
              <a:defRPr/>
            </a:pPr>
            <a:r>
              <a:rPr lang="en-US" dirty="0"/>
              <a:t>General sources such as the </a:t>
            </a:r>
            <a:r>
              <a:rPr lang="en-US" i="1" dirty="0"/>
              <a:t>Report of the National Reading Panel 2000</a:t>
            </a:r>
            <a:r>
              <a:rPr lang="en-US" dirty="0"/>
              <a:t> (Language and Literacy, Introduction, p. 73, left column).</a:t>
            </a:r>
          </a:p>
          <a:p>
            <a:pPr marL="171450" indent="-171450" eaLnBrk="1" hangingPunct="1">
              <a:spcBef>
                <a:spcPts val="0"/>
              </a:spcBef>
              <a:spcAft>
                <a:spcPts val="0"/>
              </a:spcAft>
              <a:buFont typeface="Arial" panose="020B0604020202020204" pitchFamily="34" charset="0"/>
              <a:buChar char="•"/>
              <a:defRPr/>
            </a:pPr>
            <a:r>
              <a:rPr lang="en-US" dirty="0"/>
              <a:t>Early childhood education standards from other states such as Hawaii and Texas (Social-Emotional, Introduction, p. 5, footnote).</a:t>
            </a:r>
          </a:p>
        </p:txBody>
      </p:sp>
      <p:sp>
        <p:nvSpPr>
          <p:cNvPr id="36869" name="Slide Number Placeholder 1"/>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84225" indent="-30162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208088" indent="-2413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90688" indent="-2413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174875" indent="-2413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632075" indent="-241300" defTabSz="4572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3089275" indent="-241300" defTabSz="4572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546475" indent="-241300" defTabSz="4572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4003675" indent="-241300" defTabSz="4572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pPr>
            <a:fld id="{67FB1BB6-B87A-4D92-AAB4-FDC89C54E249}" type="slidenum">
              <a:rPr lang="en-US" altLang="en-US" sz="1300" smtClean="0"/>
              <a:pPr>
                <a:spcBef>
                  <a:spcPct val="0"/>
                </a:spcBef>
              </a:pPr>
              <a:t>8</a:t>
            </a:fld>
            <a:endParaRPr lang="en-US" altLang="en-US" sz="1300"/>
          </a:p>
        </p:txBody>
      </p:sp>
    </p:spTree>
    <p:extLst>
      <p:ext uri="{BB962C8B-B14F-4D97-AF65-F5344CB8AC3E}">
        <p14:creationId xmlns:p14="http://schemas.microsoft.com/office/powerpoint/2010/main" val="3474347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ln/>
        </p:spPr>
      </p:sp>
      <p:sp>
        <p:nvSpPr>
          <p:cNvPr id="22530" name="Rectangle 3"/>
          <p:cNvSpPr>
            <a:spLocks noGrp="1" noChangeArrowheads="1"/>
          </p:cNvSpPr>
          <p:nvPr>
            <p:ph type="body" idx="1"/>
          </p:nvPr>
        </p:nvSpPr>
        <p:spPr>
          <a:xfrm>
            <a:off x="685800" y="4343400"/>
            <a:ext cx="5486400" cy="38731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Presenter Remarks: </a:t>
            </a: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The Preschool Learning Foundations describe what children should know and be able to do at around 48 months (4 years old) and 60 months (5 years old).</a:t>
            </a:r>
          </a:p>
          <a:p>
            <a:pPr marL="0" marR="0" lvl="0" indent="0" algn="l" defTabSz="457200" rtl="0" eaLnBrk="1" fontAlgn="base" latinLnBrk="0" hangingPunct="1">
              <a:lnSpc>
                <a:spcPct val="100000"/>
              </a:lnSpc>
              <a:spcBef>
                <a:spcPts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a:p>
            <a:pPr marL="0" marR="0" lvl="0" indent="0" algn="l" defTabSz="4572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The foundations also assume that children have access to appropriate support in high quality programs that include the following aspects: </a:t>
            </a:r>
          </a:p>
          <a:p>
            <a:pPr marL="171450" marR="0" lvl="0" indent="-171450" algn="l"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Environments and experiences that encourage active, playful exploration and experimentation</a:t>
            </a:r>
          </a:p>
          <a:p>
            <a:pPr marL="171450" marR="0" lvl="0" indent="-171450"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Clearly defined learning centers where materials are rotated</a:t>
            </a:r>
          </a:p>
          <a:p>
            <a:pPr marL="171450" marR="0" lvl="0" indent="-171450"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Purposeful teaching to help children gain knowledge and skills</a:t>
            </a:r>
          </a:p>
          <a:p>
            <a:pPr marL="171450" marR="0" lvl="0" indent="-171450"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Predictable schedules and routines with large blocks of time for play and skillful integration of curriculum with an intentional focus on content</a:t>
            </a:r>
          </a:p>
          <a:p>
            <a:pPr marL="171450" marR="0" lvl="0" indent="-171450"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Specific support for English learners with staff that have knowledge of the stages of English-language acquisition</a:t>
            </a:r>
          </a:p>
          <a:p>
            <a:pPr marL="171450" marR="0" lvl="0" indent="-171450"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Accommodations and adaptations for children with disabilities and additional support when needed</a:t>
            </a:r>
          </a:p>
          <a:p>
            <a:pPr marL="0" marR="0" lvl="0" indent="0" algn="l" defTabSz="457200" rtl="0" eaLnBrk="1" fontAlgn="base" latinLnBrk="0" hangingPunct="1">
              <a:lnSpc>
                <a:spcPct val="100000"/>
              </a:lnSpc>
              <a:spcBef>
                <a:spcPts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Let’s take a closer look at one of the foundations for an example. Open the Preschool Learning Foundations and find a page where the age levels appear. This is an example of a foundation page. </a:t>
            </a:r>
          </a:p>
          <a:p>
            <a:pPr marL="0" marR="0" lvl="0" indent="0" algn="l" defTabSz="457200" rtl="0" eaLnBrk="1" fontAlgn="base" latinLnBrk="0" hangingPunct="1">
              <a:lnSpc>
                <a:spcPct val="100000"/>
              </a:lnSpc>
              <a:spcBef>
                <a:spcPts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Look across the page at the developmental progression at around 48 months. Notice the changes at 60 months of age. </a:t>
            </a:r>
            <a:r>
              <a:rPr kumimoji="0" lang="en-US" sz="1200" b="0" i="1"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Solicit a few participants to read what they see.</a:t>
            </a:r>
          </a:p>
          <a:p>
            <a:pPr marL="0" marR="0" lvl="0" indent="0" algn="l" defTabSz="457200" rtl="0" eaLnBrk="0" fontAlgn="base" latinLnBrk="0" hangingPunct="0">
              <a:lnSpc>
                <a:spcPct val="100000"/>
              </a:lnSpc>
              <a:spcBef>
                <a:spcPts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a:p>
            <a:pPr marL="0" marR="0" lvl="0" indent="0" algn="l" defTabSz="457200" rtl="0" eaLnBrk="0" fontAlgn="base" latinLnBrk="0" hangingPunct="0">
              <a:lnSpc>
                <a:spcPct val="100000"/>
              </a:lnSpc>
              <a:spcBef>
                <a:spcPts val="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Summarize the exploration with the following key note:</a:t>
            </a:r>
          </a:p>
          <a:p>
            <a:pPr marL="0" marR="0" lvl="0" indent="0" algn="l" defTabSz="4572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Because children develop at different rates, the foundations were designed to support the belief that certain stages of development will occur at different times for all students. Notice “at around” in the description. It is important to remember this variability occurs.</a:t>
            </a:r>
          </a:p>
          <a:p>
            <a:pPr>
              <a:buFontTx/>
              <a:buNone/>
            </a:pPr>
            <a:endParaRPr lang="en-US" dirty="0"/>
          </a:p>
          <a:p>
            <a:pPr eaLnBrk="1" hangingPunct="1"/>
            <a:endParaRPr lang="en-US" dirty="0"/>
          </a:p>
        </p:txBody>
      </p:sp>
      <p:sp>
        <p:nvSpPr>
          <p:cNvPr id="2" name="Slide Number Placeholder 1"/>
          <p:cNvSpPr>
            <a:spLocks noGrp="1"/>
          </p:cNvSpPr>
          <p:nvPr>
            <p:ph type="sldNum" sz="quarter" idx="10"/>
          </p:nvPr>
        </p:nvSpPr>
        <p:spPr/>
        <p:txBody>
          <a:bodyPr/>
          <a:lstStyle/>
          <a:p>
            <a:fld id="{EF32236E-DBDE-4F84-8A8D-B4FE3BF401E9}" type="slidenum">
              <a:rPr lang="en-US" altLang="en-US" smtClean="0"/>
              <a:pPr/>
              <a:t>9</a:t>
            </a:fld>
            <a:endParaRPr lang="en-US" altLang="en-US"/>
          </a:p>
        </p:txBody>
      </p:sp>
    </p:spTree>
    <p:extLst>
      <p:ext uri="{BB962C8B-B14F-4D97-AF65-F5344CB8AC3E}">
        <p14:creationId xmlns:p14="http://schemas.microsoft.com/office/powerpoint/2010/main" val="1213320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ED0E7F5C-50C5-48AB-BD90-37A63540FAA2}" type="slidenum">
              <a:rPr lang="en-US" altLang="en-US"/>
              <a:pPr/>
              <a:t>‹#›</a:t>
            </a:fld>
            <a:endParaRPr lang="en-US" altLang="en-US"/>
          </a:p>
        </p:txBody>
      </p:sp>
    </p:spTree>
    <p:extLst>
      <p:ext uri="{BB962C8B-B14F-4D97-AF65-F5344CB8AC3E}">
        <p14:creationId xmlns:p14="http://schemas.microsoft.com/office/powerpoint/2010/main" val="4244208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6D369E1C-8686-4F42-B98D-FC8297E87B57}" type="slidenum">
              <a:rPr lang="en-US" altLang="en-US"/>
              <a:pPr/>
              <a:t>‹#›</a:t>
            </a:fld>
            <a:endParaRPr lang="en-US" altLang="en-US"/>
          </a:p>
        </p:txBody>
      </p:sp>
    </p:spTree>
    <p:extLst>
      <p:ext uri="{BB962C8B-B14F-4D97-AF65-F5344CB8AC3E}">
        <p14:creationId xmlns:p14="http://schemas.microsoft.com/office/powerpoint/2010/main" val="67225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501A35B3-B121-451B-ADF3-755E498ADE08}" type="slidenum">
              <a:rPr lang="en-US" altLang="en-US"/>
              <a:pPr/>
              <a:t>‹#›</a:t>
            </a:fld>
            <a:endParaRPr lang="en-US" altLang="en-US"/>
          </a:p>
        </p:txBody>
      </p:sp>
    </p:spTree>
    <p:extLst>
      <p:ext uri="{BB962C8B-B14F-4D97-AF65-F5344CB8AC3E}">
        <p14:creationId xmlns:p14="http://schemas.microsoft.com/office/powerpoint/2010/main" val="1749908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501A35B3-B121-451B-ADF3-755E498ADE08}" type="slidenum">
              <a:rPr lang="en-US" altLang="en-US"/>
              <a:pPr/>
              <a:t>‹#›</a:t>
            </a:fld>
            <a:endParaRPr lang="en-US" altLang="en-US"/>
          </a:p>
        </p:txBody>
      </p:sp>
    </p:spTree>
    <p:extLst>
      <p:ext uri="{BB962C8B-B14F-4D97-AF65-F5344CB8AC3E}">
        <p14:creationId xmlns:p14="http://schemas.microsoft.com/office/powerpoint/2010/main" val="2741238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a:xfrm>
            <a:off x="8686800" y="0"/>
            <a:ext cx="457200" cy="365125"/>
          </a:xfrm>
        </p:spPr>
        <p:txBody>
          <a:bodyPr/>
          <a:lstStyle>
            <a:lvl1pPr>
              <a:defRPr/>
            </a:lvl1pPr>
          </a:lstStyle>
          <a:p>
            <a:fld id="{501A35B3-B121-451B-ADF3-755E498ADE08}" type="slidenum">
              <a:rPr lang="en-US" altLang="en-US"/>
              <a:pPr/>
              <a:t>‹#›</a:t>
            </a:fld>
            <a:endParaRPr lang="en-US" altLang="en-US"/>
          </a:p>
        </p:txBody>
      </p:sp>
    </p:spTree>
    <p:extLst>
      <p:ext uri="{BB962C8B-B14F-4D97-AF65-F5344CB8AC3E}">
        <p14:creationId xmlns:p14="http://schemas.microsoft.com/office/powerpoint/2010/main" val="3237110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ED0E7F5C-50C5-48AB-BD90-37A63540FAA2}" type="slidenum">
              <a:rPr lang="en-US" altLang="en-US"/>
              <a:pPr/>
              <a:t>‹#›</a:t>
            </a:fld>
            <a:endParaRPr lang="en-US" altLang="en-US"/>
          </a:p>
        </p:txBody>
      </p:sp>
    </p:spTree>
    <p:extLst>
      <p:ext uri="{BB962C8B-B14F-4D97-AF65-F5344CB8AC3E}">
        <p14:creationId xmlns:p14="http://schemas.microsoft.com/office/powerpoint/2010/main" val="217139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894E3918-0C58-4BC1-A1C2-4C804A6662F9}" type="slidenum">
              <a:rPr lang="en-US" altLang="en-US"/>
              <a:pPr/>
              <a:t>‹#›</a:t>
            </a:fld>
            <a:endParaRPr lang="en-US" altLang="en-US"/>
          </a:p>
        </p:txBody>
      </p:sp>
    </p:spTree>
    <p:extLst>
      <p:ext uri="{BB962C8B-B14F-4D97-AF65-F5344CB8AC3E}">
        <p14:creationId xmlns:p14="http://schemas.microsoft.com/office/powerpoint/2010/main" val="1364724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B6D7C7A5-D3C0-4437-9029-B9338502B159}" type="slidenum">
              <a:rPr lang="en-US" altLang="en-US"/>
              <a:pPr/>
              <a:t>‹#›</a:t>
            </a:fld>
            <a:endParaRPr lang="en-US" altLang="en-US"/>
          </a:p>
        </p:txBody>
      </p:sp>
    </p:spTree>
    <p:extLst>
      <p:ext uri="{BB962C8B-B14F-4D97-AF65-F5344CB8AC3E}">
        <p14:creationId xmlns:p14="http://schemas.microsoft.com/office/powerpoint/2010/main" val="332604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11EEF7C2-6334-4E7A-B967-5F31FD9C23C6}" type="slidenum">
              <a:rPr lang="en-US" altLang="en-US"/>
              <a:pPr/>
              <a:t>‹#›</a:t>
            </a:fld>
            <a:endParaRPr lang="en-US" altLang="en-US"/>
          </a:p>
        </p:txBody>
      </p:sp>
    </p:spTree>
    <p:extLst>
      <p:ext uri="{BB962C8B-B14F-4D97-AF65-F5344CB8AC3E}">
        <p14:creationId xmlns:p14="http://schemas.microsoft.com/office/powerpoint/2010/main" val="42399083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FEAA68F5-73B9-48FE-95FB-B19BB1BE5E8F}" type="slidenum">
              <a:rPr lang="en-US" altLang="en-US"/>
              <a:pPr/>
              <a:t>‹#›</a:t>
            </a:fld>
            <a:endParaRPr lang="en-US" altLang="en-US"/>
          </a:p>
        </p:txBody>
      </p:sp>
    </p:spTree>
    <p:extLst>
      <p:ext uri="{BB962C8B-B14F-4D97-AF65-F5344CB8AC3E}">
        <p14:creationId xmlns:p14="http://schemas.microsoft.com/office/powerpoint/2010/main" val="10647670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D6CCE7D2-43B9-41BA-BF80-4F75C74B10FB}" type="slidenum">
              <a:rPr lang="en-US" altLang="en-US"/>
              <a:pPr/>
              <a:t>‹#›</a:t>
            </a:fld>
            <a:endParaRPr lang="en-US" altLang="en-US"/>
          </a:p>
        </p:txBody>
      </p:sp>
    </p:spTree>
    <p:extLst>
      <p:ext uri="{BB962C8B-B14F-4D97-AF65-F5344CB8AC3E}">
        <p14:creationId xmlns:p14="http://schemas.microsoft.com/office/powerpoint/2010/main" val="4070967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894E3918-0C58-4BC1-A1C2-4C804A6662F9}" type="slidenum">
              <a:rPr lang="en-US" altLang="en-US"/>
              <a:pPr/>
              <a:t>‹#›</a:t>
            </a:fld>
            <a:endParaRPr lang="en-US" altLang="en-US"/>
          </a:p>
        </p:txBody>
      </p:sp>
    </p:spTree>
    <p:extLst>
      <p:ext uri="{BB962C8B-B14F-4D97-AF65-F5344CB8AC3E}">
        <p14:creationId xmlns:p14="http://schemas.microsoft.com/office/powerpoint/2010/main" val="1267012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36855A53-724D-4C18-A99B-900FC3412C72}" type="slidenum">
              <a:rPr lang="en-US" altLang="en-US"/>
              <a:pPr/>
              <a:t>‹#›</a:t>
            </a:fld>
            <a:endParaRPr lang="en-US" altLang="en-US"/>
          </a:p>
        </p:txBody>
      </p:sp>
    </p:spTree>
    <p:extLst>
      <p:ext uri="{BB962C8B-B14F-4D97-AF65-F5344CB8AC3E}">
        <p14:creationId xmlns:p14="http://schemas.microsoft.com/office/powerpoint/2010/main" val="1520101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2D3E623D-8797-4944-8FDD-B94CAE4A5CB6}" type="slidenum">
              <a:rPr lang="en-US" altLang="en-US"/>
              <a:pPr/>
              <a:t>‹#›</a:t>
            </a:fld>
            <a:endParaRPr lang="en-US" altLang="en-US"/>
          </a:p>
        </p:txBody>
      </p:sp>
    </p:spTree>
    <p:extLst>
      <p:ext uri="{BB962C8B-B14F-4D97-AF65-F5344CB8AC3E}">
        <p14:creationId xmlns:p14="http://schemas.microsoft.com/office/powerpoint/2010/main" val="40905043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D17650BB-1C89-46FA-900F-6C9E307835F8}" type="slidenum">
              <a:rPr lang="en-US" altLang="en-US"/>
              <a:pPr/>
              <a:t>‹#›</a:t>
            </a:fld>
            <a:endParaRPr lang="en-US" altLang="en-US"/>
          </a:p>
        </p:txBody>
      </p:sp>
    </p:spTree>
    <p:extLst>
      <p:ext uri="{BB962C8B-B14F-4D97-AF65-F5344CB8AC3E}">
        <p14:creationId xmlns:p14="http://schemas.microsoft.com/office/powerpoint/2010/main" val="374404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6D369E1C-8686-4F42-B98D-FC8297E87B57}" type="slidenum">
              <a:rPr lang="en-US" altLang="en-US"/>
              <a:pPr/>
              <a:t>‹#›</a:t>
            </a:fld>
            <a:endParaRPr lang="en-US" altLang="en-US"/>
          </a:p>
        </p:txBody>
      </p:sp>
    </p:spTree>
    <p:extLst>
      <p:ext uri="{BB962C8B-B14F-4D97-AF65-F5344CB8AC3E}">
        <p14:creationId xmlns:p14="http://schemas.microsoft.com/office/powerpoint/2010/main" val="1928089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501A35B3-B121-451B-ADF3-755E498ADE08}" type="slidenum">
              <a:rPr lang="en-US" altLang="en-US"/>
              <a:pPr/>
              <a:t>‹#›</a:t>
            </a:fld>
            <a:endParaRPr lang="en-US" altLang="en-US"/>
          </a:p>
        </p:txBody>
      </p:sp>
    </p:spTree>
    <p:extLst>
      <p:ext uri="{BB962C8B-B14F-4D97-AF65-F5344CB8AC3E}">
        <p14:creationId xmlns:p14="http://schemas.microsoft.com/office/powerpoint/2010/main" val="34890543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501A35B3-B121-451B-ADF3-755E498ADE08}" type="slidenum">
              <a:rPr lang="en-US" altLang="en-US"/>
              <a:pPr/>
              <a:t>‹#›</a:t>
            </a:fld>
            <a:endParaRPr lang="en-US" altLang="en-US"/>
          </a:p>
        </p:txBody>
      </p:sp>
    </p:spTree>
    <p:extLst>
      <p:ext uri="{BB962C8B-B14F-4D97-AF65-F5344CB8AC3E}">
        <p14:creationId xmlns:p14="http://schemas.microsoft.com/office/powerpoint/2010/main" val="4169672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DEE39765-9165-4EDE-B73B-1203A30619C1}" type="slidenum">
              <a:rPr lang="en-US" altLang="en-US"/>
              <a:pPr/>
              <a:t>‹#›</a:t>
            </a:fld>
            <a:endParaRPr lang="en-US" altLang="en-US"/>
          </a:p>
        </p:txBody>
      </p:sp>
    </p:spTree>
    <p:extLst>
      <p:ext uri="{BB962C8B-B14F-4D97-AF65-F5344CB8AC3E}">
        <p14:creationId xmlns:p14="http://schemas.microsoft.com/office/powerpoint/2010/main" val="41258096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44049BAC-A97C-413E-94E5-BB7DA9E08D6F}" type="slidenum">
              <a:rPr lang="en-US" altLang="en-US"/>
              <a:pPr/>
              <a:t>‹#›</a:t>
            </a:fld>
            <a:endParaRPr lang="en-US" altLang="en-US"/>
          </a:p>
        </p:txBody>
      </p:sp>
    </p:spTree>
    <p:extLst>
      <p:ext uri="{BB962C8B-B14F-4D97-AF65-F5344CB8AC3E}">
        <p14:creationId xmlns:p14="http://schemas.microsoft.com/office/powerpoint/2010/main" val="517506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19DDB359-8346-4EEA-9551-5EEF62681280}" type="slidenum">
              <a:rPr lang="en-US" altLang="en-US"/>
              <a:pPr/>
              <a:t>‹#›</a:t>
            </a:fld>
            <a:endParaRPr lang="en-US" altLang="en-US"/>
          </a:p>
        </p:txBody>
      </p:sp>
    </p:spTree>
    <p:extLst>
      <p:ext uri="{BB962C8B-B14F-4D97-AF65-F5344CB8AC3E}">
        <p14:creationId xmlns:p14="http://schemas.microsoft.com/office/powerpoint/2010/main" val="17142669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AD68ED27-BCB1-4427-9B44-D0C0782744CC}" type="slidenum">
              <a:rPr lang="en-US" altLang="en-US"/>
              <a:pPr/>
              <a:t>‹#›</a:t>
            </a:fld>
            <a:endParaRPr lang="en-US" altLang="en-US"/>
          </a:p>
        </p:txBody>
      </p:sp>
    </p:spTree>
    <p:extLst>
      <p:ext uri="{BB962C8B-B14F-4D97-AF65-F5344CB8AC3E}">
        <p14:creationId xmlns:p14="http://schemas.microsoft.com/office/powerpoint/2010/main" val="3045910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B6D7C7A5-D3C0-4437-9029-B9338502B159}" type="slidenum">
              <a:rPr lang="en-US" altLang="en-US"/>
              <a:pPr/>
              <a:t>‹#›</a:t>
            </a:fld>
            <a:endParaRPr lang="en-US" altLang="en-US"/>
          </a:p>
        </p:txBody>
      </p:sp>
    </p:spTree>
    <p:extLst>
      <p:ext uri="{BB962C8B-B14F-4D97-AF65-F5344CB8AC3E}">
        <p14:creationId xmlns:p14="http://schemas.microsoft.com/office/powerpoint/2010/main" val="22645155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82BFA3BC-1043-465B-89AE-15F261BCC681}" type="slidenum">
              <a:rPr lang="en-US" altLang="en-US"/>
              <a:pPr/>
              <a:t>‹#›</a:t>
            </a:fld>
            <a:endParaRPr lang="en-US" altLang="en-US"/>
          </a:p>
        </p:txBody>
      </p:sp>
    </p:spTree>
    <p:extLst>
      <p:ext uri="{BB962C8B-B14F-4D97-AF65-F5344CB8AC3E}">
        <p14:creationId xmlns:p14="http://schemas.microsoft.com/office/powerpoint/2010/main" val="3647136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B0DD9E21-3102-48F6-9F88-AE3C7F2A225E}" type="slidenum">
              <a:rPr lang="en-US" altLang="en-US"/>
              <a:pPr/>
              <a:t>‹#›</a:t>
            </a:fld>
            <a:endParaRPr lang="en-US" altLang="en-US"/>
          </a:p>
        </p:txBody>
      </p:sp>
    </p:spTree>
    <p:extLst>
      <p:ext uri="{BB962C8B-B14F-4D97-AF65-F5344CB8AC3E}">
        <p14:creationId xmlns:p14="http://schemas.microsoft.com/office/powerpoint/2010/main" val="6926169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DBC61EC6-EC67-4023-B842-EA68D71D7925}" type="slidenum">
              <a:rPr lang="en-US" altLang="en-US"/>
              <a:pPr/>
              <a:t>‹#›</a:t>
            </a:fld>
            <a:endParaRPr lang="en-US" altLang="en-US"/>
          </a:p>
        </p:txBody>
      </p:sp>
    </p:spTree>
    <p:extLst>
      <p:ext uri="{BB962C8B-B14F-4D97-AF65-F5344CB8AC3E}">
        <p14:creationId xmlns:p14="http://schemas.microsoft.com/office/powerpoint/2010/main" val="31190520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520CC484-39B2-49B8-A41C-632EBA76B393}" type="slidenum">
              <a:rPr lang="en-US" altLang="en-US"/>
              <a:pPr/>
              <a:t>‹#›</a:t>
            </a:fld>
            <a:endParaRPr lang="en-US" altLang="en-US"/>
          </a:p>
        </p:txBody>
      </p:sp>
    </p:spTree>
    <p:extLst>
      <p:ext uri="{BB962C8B-B14F-4D97-AF65-F5344CB8AC3E}">
        <p14:creationId xmlns:p14="http://schemas.microsoft.com/office/powerpoint/2010/main" val="1464919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86B89ABC-E229-4FAA-9996-C42633A4BA8D}" type="slidenum">
              <a:rPr lang="en-US" altLang="en-US"/>
              <a:pPr/>
              <a:t>‹#›</a:t>
            </a:fld>
            <a:endParaRPr lang="en-US" altLang="en-US"/>
          </a:p>
        </p:txBody>
      </p:sp>
    </p:spTree>
    <p:extLst>
      <p:ext uri="{BB962C8B-B14F-4D97-AF65-F5344CB8AC3E}">
        <p14:creationId xmlns:p14="http://schemas.microsoft.com/office/powerpoint/2010/main" val="30437388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6163C8B2-4CFD-46BE-90DC-EC92AAA94DE0}" type="slidenum">
              <a:rPr lang="en-US" altLang="en-US"/>
              <a:pPr/>
              <a:t>‹#›</a:t>
            </a:fld>
            <a:endParaRPr lang="en-US" altLang="en-US"/>
          </a:p>
        </p:txBody>
      </p:sp>
    </p:spTree>
    <p:extLst>
      <p:ext uri="{BB962C8B-B14F-4D97-AF65-F5344CB8AC3E}">
        <p14:creationId xmlns:p14="http://schemas.microsoft.com/office/powerpoint/2010/main" val="481473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1265AE9D-C1E6-4ABD-8E61-EA12B69BFE85}" type="slidenum">
              <a:rPr lang="en-US" altLang="en-US"/>
              <a:pPr/>
              <a:t>‹#›</a:t>
            </a:fld>
            <a:endParaRPr lang="en-US" altLang="en-US"/>
          </a:p>
        </p:txBody>
      </p:sp>
    </p:spTree>
    <p:extLst>
      <p:ext uri="{BB962C8B-B14F-4D97-AF65-F5344CB8AC3E}">
        <p14:creationId xmlns:p14="http://schemas.microsoft.com/office/powerpoint/2010/main" val="35858578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501A35B3-B121-451B-ADF3-755E498ADE08}" type="slidenum">
              <a:rPr lang="en-US" altLang="en-US"/>
              <a:pPr/>
              <a:t>‹#›</a:t>
            </a:fld>
            <a:endParaRPr lang="en-US" altLang="en-US"/>
          </a:p>
        </p:txBody>
      </p:sp>
    </p:spTree>
    <p:extLst>
      <p:ext uri="{BB962C8B-B14F-4D97-AF65-F5344CB8AC3E}">
        <p14:creationId xmlns:p14="http://schemas.microsoft.com/office/powerpoint/2010/main" val="263253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DEE39765-9165-4EDE-B73B-1203A30619C1}" type="slidenum">
              <a:rPr lang="en-US" altLang="en-US"/>
              <a:pPr/>
              <a:t>‹#›</a:t>
            </a:fld>
            <a:endParaRPr lang="en-US" altLang="en-US"/>
          </a:p>
        </p:txBody>
      </p:sp>
    </p:spTree>
    <p:extLst>
      <p:ext uri="{BB962C8B-B14F-4D97-AF65-F5344CB8AC3E}">
        <p14:creationId xmlns:p14="http://schemas.microsoft.com/office/powerpoint/2010/main" val="15932071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44049BAC-A97C-413E-94E5-BB7DA9E08D6F}" type="slidenum">
              <a:rPr lang="en-US" altLang="en-US"/>
              <a:pPr/>
              <a:t>‹#›</a:t>
            </a:fld>
            <a:endParaRPr lang="en-US" altLang="en-US"/>
          </a:p>
        </p:txBody>
      </p:sp>
    </p:spTree>
    <p:extLst>
      <p:ext uri="{BB962C8B-B14F-4D97-AF65-F5344CB8AC3E}">
        <p14:creationId xmlns:p14="http://schemas.microsoft.com/office/powerpoint/2010/main" val="3820647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11EEF7C2-6334-4E7A-B967-5F31FD9C23C6}" type="slidenum">
              <a:rPr lang="en-US" altLang="en-US"/>
              <a:pPr/>
              <a:t>‹#›</a:t>
            </a:fld>
            <a:endParaRPr lang="en-US" altLang="en-US"/>
          </a:p>
        </p:txBody>
      </p:sp>
    </p:spTree>
    <p:extLst>
      <p:ext uri="{BB962C8B-B14F-4D97-AF65-F5344CB8AC3E}">
        <p14:creationId xmlns:p14="http://schemas.microsoft.com/office/powerpoint/2010/main" val="9707349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19DDB359-8346-4EEA-9551-5EEF62681280}" type="slidenum">
              <a:rPr lang="en-US" altLang="en-US"/>
              <a:pPr/>
              <a:t>‹#›</a:t>
            </a:fld>
            <a:endParaRPr lang="en-US" altLang="en-US"/>
          </a:p>
        </p:txBody>
      </p:sp>
    </p:spTree>
    <p:extLst>
      <p:ext uri="{BB962C8B-B14F-4D97-AF65-F5344CB8AC3E}">
        <p14:creationId xmlns:p14="http://schemas.microsoft.com/office/powerpoint/2010/main" val="31872701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AD68ED27-BCB1-4427-9B44-D0C0782744CC}" type="slidenum">
              <a:rPr lang="en-US" altLang="en-US"/>
              <a:pPr/>
              <a:t>‹#›</a:t>
            </a:fld>
            <a:endParaRPr lang="en-US" altLang="en-US"/>
          </a:p>
        </p:txBody>
      </p:sp>
    </p:spTree>
    <p:extLst>
      <p:ext uri="{BB962C8B-B14F-4D97-AF65-F5344CB8AC3E}">
        <p14:creationId xmlns:p14="http://schemas.microsoft.com/office/powerpoint/2010/main" val="18581708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82BFA3BC-1043-465B-89AE-15F261BCC681}" type="slidenum">
              <a:rPr lang="en-US" altLang="en-US"/>
              <a:pPr/>
              <a:t>‹#›</a:t>
            </a:fld>
            <a:endParaRPr lang="en-US" altLang="en-US"/>
          </a:p>
        </p:txBody>
      </p:sp>
    </p:spTree>
    <p:extLst>
      <p:ext uri="{BB962C8B-B14F-4D97-AF65-F5344CB8AC3E}">
        <p14:creationId xmlns:p14="http://schemas.microsoft.com/office/powerpoint/2010/main" val="24701753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B0DD9E21-3102-48F6-9F88-AE3C7F2A225E}" type="slidenum">
              <a:rPr lang="en-US" altLang="en-US"/>
              <a:pPr/>
              <a:t>‹#›</a:t>
            </a:fld>
            <a:endParaRPr lang="en-US" altLang="en-US"/>
          </a:p>
        </p:txBody>
      </p:sp>
    </p:spTree>
    <p:extLst>
      <p:ext uri="{BB962C8B-B14F-4D97-AF65-F5344CB8AC3E}">
        <p14:creationId xmlns:p14="http://schemas.microsoft.com/office/powerpoint/2010/main" val="25190872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DBC61EC6-EC67-4023-B842-EA68D71D7925}" type="slidenum">
              <a:rPr lang="en-US" altLang="en-US"/>
              <a:pPr/>
              <a:t>‹#›</a:t>
            </a:fld>
            <a:endParaRPr lang="en-US" altLang="en-US"/>
          </a:p>
        </p:txBody>
      </p:sp>
    </p:spTree>
    <p:extLst>
      <p:ext uri="{BB962C8B-B14F-4D97-AF65-F5344CB8AC3E}">
        <p14:creationId xmlns:p14="http://schemas.microsoft.com/office/powerpoint/2010/main" val="342861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520CC484-39B2-49B8-A41C-632EBA76B393}" type="slidenum">
              <a:rPr lang="en-US" altLang="en-US"/>
              <a:pPr/>
              <a:t>‹#›</a:t>
            </a:fld>
            <a:endParaRPr lang="en-US" altLang="en-US"/>
          </a:p>
        </p:txBody>
      </p:sp>
    </p:spTree>
    <p:extLst>
      <p:ext uri="{BB962C8B-B14F-4D97-AF65-F5344CB8AC3E}">
        <p14:creationId xmlns:p14="http://schemas.microsoft.com/office/powerpoint/2010/main" val="20273335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86B89ABC-E229-4FAA-9996-C42633A4BA8D}" type="slidenum">
              <a:rPr lang="en-US" altLang="en-US"/>
              <a:pPr/>
              <a:t>‹#›</a:t>
            </a:fld>
            <a:endParaRPr lang="en-US" altLang="en-US"/>
          </a:p>
        </p:txBody>
      </p:sp>
    </p:spTree>
    <p:extLst>
      <p:ext uri="{BB962C8B-B14F-4D97-AF65-F5344CB8AC3E}">
        <p14:creationId xmlns:p14="http://schemas.microsoft.com/office/powerpoint/2010/main" val="2864935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6163C8B2-4CFD-46BE-90DC-EC92AAA94DE0}" type="slidenum">
              <a:rPr lang="en-US" altLang="en-US"/>
              <a:pPr/>
              <a:t>‹#›</a:t>
            </a:fld>
            <a:endParaRPr lang="en-US" altLang="en-US"/>
          </a:p>
        </p:txBody>
      </p:sp>
    </p:spTree>
    <p:extLst>
      <p:ext uri="{BB962C8B-B14F-4D97-AF65-F5344CB8AC3E}">
        <p14:creationId xmlns:p14="http://schemas.microsoft.com/office/powerpoint/2010/main" val="29946351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1265AE9D-C1E6-4ABD-8E61-EA12B69BFE85}" type="slidenum">
              <a:rPr lang="en-US" altLang="en-US"/>
              <a:pPr/>
              <a:t>‹#›</a:t>
            </a:fld>
            <a:endParaRPr lang="en-US" altLang="en-US"/>
          </a:p>
        </p:txBody>
      </p:sp>
    </p:spTree>
    <p:extLst>
      <p:ext uri="{BB962C8B-B14F-4D97-AF65-F5344CB8AC3E}">
        <p14:creationId xmlns:p14="http://schemas.microsoft.com/office/powerpoint/2010/main" val="12249231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hasCustomPrompt="1"/>
          </p:nvPr>
        </p:nvSpPr>
        <p:spPr>
          <a:xfrm>
            <a:off x="457200" y="1600201"/>
            <a:ext cx="4038600" cy="543232"/>
          </a:xfrm>
        </p:spPr>
        <p:txBody>
          <a:bodyPr/>
          <a:lstStyle/>
          <a:p>
            <a:pPr lvl="0"/>
            <a:r>
              <a:rPr lang="en-US" dirty="0"/>
              <a:t>Click to edit Master</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501A35B3-B121-451B-ADF3-755E498ADE08}" type="slidenum">
              <a:rPr lang="en-US" altLang="en-US"/>
              <a:pPr/>
              <a:t>‹#›</a:t>
            </a:fld>
            <a:endParaRPr lang="en-US" altLang="en-US"/>
          </a:p>
        </p:txBody>
      </p:sp>
      <p:sp>
        <p:nvSpPr>
          <p:cNvPr id="8" name="Content Placeholder 2"/>
          <p:cNvSpPr>
            <a:spLocks noGrp="1"/>
          </p:cNvSpPr>
          <p:nvPr>
            <p:ph sz="quarter" idx="11" hasCustomPrompt="1"/>
          </p:nvPr>
        </p:nvSpPr>
        <p:spPr>
          <a:xfrm>
            <a:off x="4648200" y="1600201"/>
            <a:ext cx="4038600" cy="543232"/>
          </a:xfrm>
        </p:spPr>
        <p:txBody>
          <a:bodyPr/>
          <a:lstStyle/>
          <a:p>
            <a:pPr lvl="0"/>
            <a:r>
              <a:rPr lang="en-US" dirty="0"/>
              <a:t>Click to edit Master</a:t>
            </a:r>
          </a:p>
        </p:txBody>
      </p:sp>
      <p:sp>
        <p:nvSpPr>
          <p:cNvPr id="9" name="Content Placeholder 2"/>
          <p:cNvSpPr>
            <a:spLocks noGrp="1"/>
          </p:cNvSpPr>
          <p:nvPr>
            <p:ph sz="quarter" idx="12" hasCustomPrompt="1"/>
          </p:nvPr>
        </p:nvSpPr>
        <p:spPr>
          <a:xfrm>
            <a:off x="457200" y="2291584"/>
            <a:ext cx="4038600" cy="543232"/>
          </a:xfrm>
        </p:spPr>
        <p:txBody>
          <a:bodyPr/>
          <a:lstStyle/>
          <a:p>
            <a:pPr lvl="0"/>
            <a:r>
              <a:rPr lang="en-US" dirty="0"/>
              <a:t>Click to edit Master</a:t>
            </a:r>
          </a:p>
        </p:txBody>
      </p:sp>
      <p:sp>
        <p:nvSpPr>
          <p:cNvPr id="10" name="Content Placeholder 2"/>
          <p:cNvSpPr>
            <a:spLocks noGrp="1"/>
          </p:cNvSpPr>
          <p:nvPr>
            <p:ph sz="quarter" idx="13" hasCustomPrompt="1"/>
          </p:nvPr>
        </p:nvSpPr>
        <p:spPr>
          <a:xfrm>
            <a:off x="4648200" y="2331579"/>
            <a:ext cx="4038600" cy="543232"/>
          </a:xfrm>
        </p:spPr>
        <p:txBody>
          <a:bodyPr/>
          <a:lstStyle/>
          <a:p>
            <a:pPr lvl="0"/>
            <a:r>
              <a:rPr lang="en-US" dirty="0"/>
              <a:t>Click to edit Master</a:t>
            </a:r>
          </a:p>
        </p:txBody>
      </p:sp>
      <p:sp>
        <p:nvSpPr>
          <p:cNvPr id="11" name="Content Placeholder 2"/>
          <p:cNvSpPr>
            <a:spLocks noGrp="1"/>
          </p:cNvSpPr>
          <p:nvPr>
            <p:ph sz="quarter" idx="14" hasCustomPrompt="1"/>
          </p:nvPr>
        </p:nvSpPr>
        <p:spPr>
          <a:xfrm>
            <a:off x="457200" y="2982967"/>
            <a:ext cx="4038600" cy="543232"/>
          </a:xfrm>
        </p:spPr>
        <p:txBody>
          <a:bodyPr/>
          <a:lstStyle/>
          <a:p>
            <a:pPr lvl="0"/>
            <a:r>
              <a:rPr lang="en-US" dirty="0"/>
              <a:t>Click to edit Master</a:t>
            </a:r>
          </a:p>
        </p:txBody>
      </p:sp>
      <p:sp>
        <p:nvSpPr>
          <p:cNvPr id="12" name="Content Placeholder 2"/>
          <p:cNvSpPr>
            <a:spLocks noGrp="1"/>
          </p:cNvSpPr>
          <p:nvPr>
            <p:ph sz="quarter" idx="15" hasCustomPrompt="1"/>
          </p:nvPr>
        </p:nvSpPr>
        <p:spPr>
          <a:xfrm>
            <a:off x="4648200" y="2978052"/>
            <a:ext cx="4038600" cy="543232"/>
          </a:xfrm>
        </p:spPr>
        <p:txBody>
          <a:bodyPr/>
          <a:lstStyle/>
          <a:p>
            <a:pPr lvl="0"/>
            <a:r>
              <a:rPr lang="en-US" dirty="0"/>
              <a:t>Click to edit Master</a:t>
            </a:r>
          </a:p>
        </p:txBody>
      </p:sp>
      <p:sp>
        <p:nvSpPr>
          <p:cNvPr id="13" name="Content Placeholder 2"/>
          <p:cNvSpPr>
            <a:spLocks noGrp="1"/>
          </p:cNvSpPr>
          <p:nvPr>
            <p:ph sz="quarter" idx="16" hasCustomPrompt="1"/>
          </p:nvPr>
        </p:nvSpPr>
        <p:spPr>
          <a:xfrm>
            <a:off x="457200" y="3694682"/>
            <a:ext cx="4038600" cy="543232"/>
          </a:xfrm>
        </p:spPr>
        <p:txBody>
          <a:bodyPr/>
          <a:lstStyle/>
          <a:p>
            <a:pPr lvl="0"/>
            <a:r>
              <a:rPr lang="en-US" dirty="0"/>
              <a:t>Click to edit Master</a:t>
            </a:r>
          </a:p>
        </p:txBody>
      </p:sp>
      <p:sp>
        <p:nvSpPr>
          <p:cNvPr id="14" name="Content Placeholder 2"/>
          <p:cNvSpPr>
            <a:spLocks noGrp="1"/>
          </p:cNvSpPr>
          <p:nvPr>
            <p:ph sz="quarter" idx="17" hasCustomPrompt="1"/>
          </p:nvPr>
        </p:nvSpPr>
        <p:spPr>
          <a:xfrm>
            <a:off x="4638368" y="3694682"/>
            <a:ext cx="4038600" cy="543232"/>
          </a:xfrm>
        </p:spPr>
        <p:txBody>
          <a:bodyPr/>
          <a:lstStyle/>
          <a:p>
            <a:pPr lvl="0"/>
            <a:r>
              <a:rPr lang="en-US" dirty="0"/>
              <a:t>Click to edit Master</a:t>
            </a:r>
          </a:p>
        </p:txBody>
      </p:sp>
      <p:sp>
        <p:nvSpPr>
          <p:cNvPr id="15" name="Content Placeholder 2"/>
          <p:cNvSpPr>
            <a:spLocks noGrp="1"/>
          </p:cNvSpPr>
          <p:nvPr>
            <p:ph sz="quarter" idx="18" hasCustomPrompt="1"/>
          </p:nvPr>
        </p:nvSpPr>
        <p:spPr>
          <a:xfrm>
            <a:off x="457200" y="4407065"/>
            <a:ext cx="4038600" cy="543232"/>
          </a:xfrm>
        </p:spPr>
        <p:txBody>
          <a:bodyPr/>
          <a:lstStyle/>
          <a:p>
            <a:pPr lvl="0"/>
            <a:r>
              <a:rPr lang="en-US" dirty="0"/>
              <a:t>Click to edit Master</a:t>
            </a:r>
          </a:p>
        </p:txBody>
      </p:sp>
      <p:sp>
        <p:nvSpPr>
          <p:cNvPr id="16" name="Content Placeholder 2"/>
          <p:cNvSpPr>
            <a:spLocks noGrp="1"/>
          </p:cNvSpPr>
          <p:nvPr>
            <p:ph sz="quarter" idx="19" hasCustomPrompt="1"/>
          </p:nvPr>
        </p:nvSpPr>
        <p:spPr>
          <a:xfrm>
            <a:off x="4648200" y="4407065"/>
            <a:ext cx="4038600" cy="543232"/>
          </a:xfrm>
        </p:spPr>
        <p:txBody>
          <a:bodyPr/>
          <a:lstStyle/>
          <a:p>
            <a:pPr lvl="0"/>
            <a:r>
              <a:rPr lang="en-US" dirty="0"/>
              <a:t>Click to edit Master</a:t>
            </a:r>
          </a:p>
        </p:txBody>
      </p:sp>
      <p:sp>
        <p:nvSpPr>
          <p:cNvPr id="17" name="Content Placeholder 2"/>
          <p:cNvSpPr>
            <a:spLocks noGrp="1"/>
          </p:cNvSpPr>
          <p:nvPr>
            <p:ph sz="quarter" idx="20" hasCustomPrompt="1"/>
          </p:nvPr>
        </p:nvSpPr>
        <p:spPr>
          <a:xfrm>
            <a:off x="457200" y="5121575"/>
            <a:ext cx="4038600" cy="543232"/>
          </a:xfrm>
        </p:spPr>
        <p:txBody>
          <a:bodyPr/>
          <a:lstStyle/>
          <a:p>
            <a:pPr lvl="0"/>
            <a:r>
              <a:rPr lang="en-US" dirty="0"/>
              <a:t>Click to edit Master</a:t>
            </a:r>
          </a:p>
        </p:txBody>
      </p:sp>
      <p:sp>
        <p:nvSpPr>
          <p:cNvPr id="18" name="Content Placeholder 2"/>
          <p:cNvSpPr>
            <a:spLocks noGrp="1"/>
          </p:cNvSpPr>
          <p:nvPr>
            <p:ph sz="quarter" idx="21" hasCustomPrompt="1"/>
          </p:nvPr>
        </p:nvSpPr>
        <p:spPr>
          <a:xfrm>
            <a:off x="4648200" y="5119448"/>
            <a:ext cx="4038600" cy="543232"/>
          </a:xfrm>
        </p:spPr>
        <p:txBody>
          <a:bodyPr/>
          <a:lstStyle/>
          <a:p>
            <a:pPr lvl="0"/>
            <a:r>
              <a:rPr lang="en-US" dirty="0"/>
              <a:t>Click to edit Master</a:t>
            </a:r>
          </a:p>
        </p:txBody>
      </p:sp>
      <p:sp>
        <p:nvSpPr>
          <p:cNvPr id="19" name="Content Placeholder 2"/>
          <p:cNvSpPr>
            <a:spLocks noGrp="1"/>
          </p:cNvSpPr>
          <p:nvPr>
            <p:ph sz="quarter" idx="22" hasCustomPrompt="1"/>
          </p:nvPr>
        </p:nvSpPr>
        <p:spPr>
          <a:xfrm>
            <a:off x="457200" y="5836085"/>
            <a:ext cx="4038600" cy="543232"/>
          </a:xfrm>
        </p:spPr>
        <p:txBody>
          <a:bodyPr/>
          <a:lstStyle/>
          <a:p>
            <a:pPr lvl="0"/>
            <a:r>
              <a:rPr lang="en-US" dirty="0"/>
              <a:t>Click to edit Master</a:t>
            </a:r>
          </a:p>
        </p:txBody>
      </p:sp>
      <p:sp>
        <p:nvSpPr>
          <p:cNvPr id="20" name="Content Placeholder 2"/>
          <p:cNvSpPr>
            <a:spLocks noGrp="1"/>
          </p:cNvSpPr>
          <p:nvPr>
            <p:ph sz="quarter" idx="23" hasCustomPrompt="1"/>
          </p:nvPr>
        </p:nvSpPr>
        <p:spPr>
          <a:xfrm>
            <a:off x="4648200" y="5838212"/>
            <a:ext cx="4038600" cy="543232"/>
          </a:xfrm>
        </p:spPr>
        <p:txBody>
          <a:bodyPr/>
          <a:lstStyle/>
          <a:p>
            <a:pPr lvl="0"/>
            <a:r>
              <a:rPr lang="en-US" dirty="0"/>
              <a:t>Click to edit Master</a:t>
            </a:r>
          </a:p>
        </p:txBody>
      </p:sp>
    </p:spTree>
    <p:extLst>
      <p:ext uri="{BB962C8B-B14F-4D97-AF65-F5344CB8AC3E}">
        <p14:creationId xmlns:p14="http://schemas.microsoft.com/office/powerpoint/2010/main" val="3050359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FEAA68F5-73B9-48FE-95FB-B19BB1BE5E8F}" type="slidenum">
              <a:rPr lang="en-US" altLang="en-US"/>
              <a:pPr/>
              <a:t>‹#›</a:t>
            </a:fld>
            <a:endParaRPr lang="en-US" altLang="en-US"/>
          </a:p>
        </p:txBody>
      </p:sp>
    </p:spTree>
    <p:extLst>
      <p:ext uri="{BB962C8B-B14F-4D97-AF65-F5344CB8AC3E}">
        <p14:creationId xmlns:p14="http://schemas.microsoft.com/office/powerpoint/2010/main" val="1287805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D6CCE7D2-43B9-41BA-BF80-4F75C74B10FB}" type="slidenum">
              <a:rPr lang="en-US" altLang="en-US"/>
              <a:pPr/>
              <a:t>‹#›</a:t>
            </a:fld>
            <a:endParaRPr lang="en-US" altLang="en-US"/>
          </a:p>
        </p:txBody>
      </p:sp>
    </p:spTree>
    <p:extLst>
      <p:ext uri="{BB962C8B-B14F-4D97-AF65-F5344CB8AC3E}">
        <p14:creationId xmlns:p14="http://schemas.microsoft.com/office/powerpoint/2010/main" val="3995731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36855A53-724D-4C18-A99B-900FC3412C72}" type="slidenum">
              <a:rPr lang="en-US" altLang="en-US"/>
              <a:pPr/>
              <a:t>‹#›</a:t>
            </a:fld>
            <a:endParaRPr lang="en-US" altLang="en-US"/>
          </a:p>
        </p:txBody>
      </p:sp>
    </p:spTree>
    <p:extLst>
      <p:ext uri="{BB962C8B-B14F-4D97-AF65-F5344CB8AC3E}">
        <p14:creationId xmlns:p14="http://schemas.microsoft.com/office/powerpoint/2010/main" val="657635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2D3E623D-8797-4944-8FDD-B94CAE4A5CB6}" type="slidenum">
              <a:rPr lang="en-US" altLang="en-US"/>
              <a:pPr/>
              <a:t>‹#›</a:t>
            </a:fld>
            <a:endParaRPr lang="en-US" altLang="en-US"/>
          </a:p>
        </p:txBody>
      </p:sp>
    </p:spTree>
    <p:extLst>
      <p:ext uri="{BB962C8B-B14F-4D97-AF65-F5344CB8AC3E}">
        <p14:creationId xmlns:p14="http://schemas.microsoft.com/office/powerpoint/2010/main" val="4057986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D17650BB-1C89-46FA-900F-6C9E307835F8}" type="slidenum">
              <a:rPr lang="en-US" altLang="en-US"/>
              <a:pPr/>
              <a:t>‹#›</a:t>
            </a:fld>
            <a:endParaRPr lang="en-US" altLang="en-US"/>
          </a:p>
        </p:txBody>
      </p:sp>
    </p:spTree>
    <p:extLst>
      <p:ext uri="{BB962C8B-B14F-4D97-AF65-F5344CB8AC3E}">
        <p14:creationId xmlns:p14="http://schemas.microsoft.com/office/powerpoint/2010/main" val="3092237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D7C9E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319548"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6B27BDFF-B587-4EEA-A448-189492BD34EE}" type="slidenum">
              <a:rPr lang="en-US" altLang="en-US"/>
              <a:pPr/>
              <a:t>‹#›</a:t>
            </a:fld>
            <a:endParaRPr lang="en-US" altLang="en-US"/>
          </a:p>
        </p:txBody>
      </p:sp>
      <p:sp>
        <p:nvSpPr>
          <p:cNvPr id="5" name="Rectangle 5"/>
          <p:cNvSpPr>
            <a:spLocks noChangeArrowheads="1"/>
          </p:cNvSpPr>
          <p:nvPr/>
        </p:nvSpPr>
        <p:spPr bwMode="auto">
          <a:xfrm>
            <a:off x="0" y="6619875"/>
            <a:ext cx="9144000" cy="238125"/>
          </a:xfrm>
          <a:prstGeom prst="rect">
            <a:avLst/>
          </a:prstGeom>
          <a:noFill/>
          <a:ln w="9525">
            <a:noFill/>
            <a:miter lim="800000"/>
            <a:headEnd/>
            <a:tailEnd/>
          </a:ln>
          <a:effectLst/>
        </p:spPr>
        <p:txBody>
          <a:bodyPr anchor="ctr">
            <a:spAutoFit/>
          </a:bodyPr>
          <a:lstStyle/>
          <a:p>
            <a:pPr algn="ctr" eaLnBrk="0" hangingPunct="0">
              <a:defRPr/>
            </a:pPr>
            <a:r>
              <a:rPr lang="en-US" sz="900" dirty="0">
                <a:latin typeface="Arial" pitchFamily="-83" charset="0"/>
                <a:ea typeface="Times New Roman" pitchFamily="-83" charset="0"/>
                <a:cs typeface="Times New Roman" pitchFamily="-83" charset="0"/>
              </a:rPr>
              <a:t>©2017 California Department of Education</a:t>
            </a:r>
            <a:endParaRPr lang="en-US" sz="900" dirty="0">
              <a:latin typeface="Arial" pitchFamily="-83" charset="0"/>
              <a:ea typeface="Arial" pitchFamily="-83" charset="0"/>
              <a:cs typeface="Arial" pitchFamily="-83" charset="0"/>
            </a:endParaRPr>
          </a:p>
        </p:txBody>
      </p:sp>
      <p:pic>
        <p:nvPicPr>
          <p:cNvPr id="2" name="Picture 1"/>
          <p:cNvPicPr>
            <a:picLocks noChangeAspect="1"/>
          </p:cNvPicPr>
          <p:nvPr/>
        </p:nvPicPr>
        <p:blipFill rotWithShape="1">
          <a:blip r:embed="rId15">
            <a:extLst>
              <a:ext uri="{28A0092B-C50C-407E-A947-70E740481C1C}">
                <a14:useLocalDpi xmlns:a14="http://schemas.microsoft.com/office/drawing/2010/main" val="0"/>
              </a:ext>
            </a:extLst>
          </a:blip>
          <a:srcRect l="5563" t="8659" r="6046" b="5093"/>
          <a:stretch/>
        </p:blipFill>
        <p:spPr>
          <a:xfrm>
            <a:off x="1" y="6126164"/>
            <a:ext cx="824035" cy="731836"/>
          </a:xfrm>
          <a:prstGeom prst="rect">
            <a:avLst/>
          </a:prstGeom>
        </p:spPr>
      </p:pic>
    </p:spTree>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 id="2147484295" r:id="rId12"/>
    <p:sldLayoutId id="2147484323" r:id="rId13"/>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7C9E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319548"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6B27BDFF-B587-4EEA-A448-189492BD34EE}" type="slidenum">
              <a:rPr lang="en-US" altLang="en-US"/>
              <a:pPr/>
              <a:t>‹#›</a:t>
            </a:fld>
            <a:endParaRPr lang="en-US" altLang="en-US"/>
          </a:p>
        </p:txBody>
      </p:sp>
      <p:pic>
        <p:nvPicPr>
          <p:cNvPr id="2" name="Picture 1"/>
          <p:cNvPicPr>
            <a:picLocks noChangeAspect="1"/>
          </p:cNvPicPr>
          <p:nvPr/>
        </p:nvPicPr>
        <p:blipFill rotWithShape="1">
          <a:blip r:embed="rId14">
            <a:extLst>
              <a:ext uri="{28A0092B-C50C-407E-A947-70E740481C1C}">
                <a14:useLocalDpi xmlns:a14="http://schemas.microsoft.com/office/drawing/2010/main" val="0"/>
              </a:ext>
            </a:extLst>
          </a:blip>
          <a:srcRect l="5563" t="8659" r="6046" b="5093"/>
          <a:stretch/>
        </p:blipFill>
        <p:spPr>
          <a:xfrm>
            <a:off x="1" y="6126164"/>
            <a:ext cx="824035" cy="731836"/>
          </a:xfrm>
          <a:prstGeom prst="rect">
            <a:avLst/>
          </a:prstGeom>
        </p:spPr>
      </p:pic>
    </p:spTree>
    <p:extLst>
      <p:ext uri="{BB962C8B-B14F-4D97-AF65-F5344CB8AC3E}">
        <p14:creationId xmlns:p14="http://schemas.microsoft.com/office/powerpoint/2010/main" val="1829512623"/>
      </p:ext>
    </p:extLst>
  </p:cSld>
  <p:clrMap bg1="lt1" tx1="dk1" bg2="lt2" tx2="dk2" accent1="accent1" accent2="accent2" accent3="accent3" accent4="accent4" accent5="accent5" accent6="accent6" hlink="hlink" folHlink="folHlink"/>
  <p:sldLayoutIdLst>
    <p:sldLayoutId id="2147484298" r:id="rId1"/>
    <p:sldLayoutId id="2147484299" r:id="rId2"/>
    <p:sldLayoutId id="2147484300" r:id="rId3"/>
    <p:sldLayoutId id="2147484301" r:id="rId4"/>
    <p:sldLayoutId id="2147484302" r:id="rId5"/>
    <p:sldLayoutId id="2147484303" r:id="rId6"/>
    <p:sldLayoutId id="2147484304" r:id="rId7"/>
    <p:sldLayoutId id="2147484305" r:id="rId8"/>
    <p:sldLayoutId id="2147484306" r:id="rId9"/>
    <p:sldLayoutId id="2147484307" r:id="rId10"/>
    <p:sldLayoutId id="2147484308" r:id="rId11"/>
    <p:sldLayoutId id="2147484309" r:id="rId12"/>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7C9E1">
            <a:alpha val="71000"/>
          </a:srgbClr>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40381AC7-0233-40F2-9296-00F98D28EE4E}" type="slidenum">
              <a:rPr lang="en-US" altLang="en-US"/>
              <a:pPr/>
              <a:t>‹#›</a:t>
            </a:fld>
            <a:endParaRPr lang="en-US" altLang="en-US"/>
          </a:p>
        </p:txBody>
      </p:sp>
      <p:sp>
        <p:nvSpPr>
          <p:cNvPr id="5" name="Rectangle 5"/>
          <p:cNvSpPr>
            <a:spLocks noChangeArrowheads="1"/>
          </p:cNvSpPr>
          <p:nvPr/>
        </p:nvSpPr>
        <p:spPr bwMode="auto">
          <a:xfrm>
            <a:off x="0" y="6619875"/>
            <a:ext cx="9144000" cy="238125"/>
          </a:xfrm>
          <a:prstGeom prst="rect">
            <a:avLst/>
          </a:prstGeom>
          <a:noFill/>
          <a:ln w="9525">
            <a:noFill/>
            <a:miter lim="800000"/>
            <a:headEnd/>
            <a:tailEnd/>
          </a:ln>
          <a:effectLst/>
        </p:spPr>
        <p:txBody>
          <a:bodyPr anchor="ctr">
            <a:spAutoFit/>
          </a:bodyPr>
          <a:lstStyle/>
          <a:p>
            <a:pPr algn="ctr" eaLnBrk="0" hangingPunct="0">
              <a:defRPr/>
            </a:pPr>
            <a:r>
              <a:rPr lang="en-US" sz="900" dirty="0">
                <a:latin typeface="Arial" pitchFamily="-83" charset="0"/>
                <a:ea typeface="Times New Roman" pitchFamily="-83" charset="0"/>
                <a:cs typeface="Times New Roman" pitchFamily="-83" charset="0"/>
              </a:rPr>
              <a:t>©2017 California Department of Education</a:t>
            </a:r>
            <a:endParaRPr lang="en-US" sz="900" dirty="0">
              <a:latin typeface="Arial" pitchFamily="-83" charset="0"/>
              <a:ea typeface="Arial" pitchFamily="-83" charset="0"/>
              <a:cs typeface="Arial" pitchFamily="-83" charset="0"/>
            </a:endParaRPr>
          </a:p>
        </p:txBody>
      </p:sp>
    </p:spTree>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 id="2147484296" r:id="rId12"/>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D7C9E1">
            <a:alpha val="71000"/>
          </a:srgbClr>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40381AC7-0233-40F2-9296-00F98D28EE4E}" type="slidenum">
              <a:rPr lang="en-US" altLang="en-US"/>
              <a:pPr/>
              <a:t>‹#›</a:t>
            </a:fld>
            <a:endParaRPr lang="en-US" altLang="en-US"/>
          </a:p>
        </p:txBody>
      </p:sp>
    </p:spTree>
    <p:extLst>
      <p:ext uri="{BB962C8B-B14F-4D97-AF65-F5344CB8AC3E}">
        <p14:creationId xmlns:p14="http://schemas.microsoft.com/office/powerpoint/2010/main" val="2275173044"/>
      </p:ext>
    </p:extLst>
  </p:cSld>
  <p:clrMap bg1="lt1" tx1="dk1" bg2="lt2" tx2="dk2" accent1="accent1" accent2="accent2" accent3="accent3" accent4="accent4" accent5="accent5" accent6="accent6" hlink="hlink" folHlink="folHlink"/>
  <p:sldLayoutIdLst>
    <p:sldLayoutId id="2147484311" r:id="rId1"/>
    <p:sldLayoutId id="2147484312" r:id="rId2"/>
    <p:sldLayoutId id="2147484313" r:id="rId3"/>
    <p:sldLayoutId id="2147484314" r:id="rId4"/>
    <p:sldLayoutId id="2147484315" r:id="rId5"/>
    <p:sldLayoutId id="2147484316" r:id="rId6"/>
    <p:sldLayoutId id="2147484317" r:id="rId7"/>
    <p:sldLayoutId id="2147484318" r:id="rId8"/>
    <p:sldLayoutId id="2147484319" r:id="rId9"/>
    <p:sldLayoutId id="2147484320" r:id="rId10"/>
    <p:sldLayoutId id="2147484321" r:id="rId11"/>
    <p:sldLayoutId id="2147484322" r:id="rId12"/>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7.jpeg"/><Relationship Id="rId7"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8.jpeg"/><Relationship Id="rId4" Type="http://schemas.microsoft.com/office/2007/relationships/hdphoto" Target="../media/hdphoto1.wdp"/><Relationship Id="rId9"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hyperlink" Target="https://www.google.com/url?sa=t&amp;rct=j&amp;q=&amp;esrc=s&amp;source=web&amp;cd=1&amp;cad=rja&amp;uact=8&amp;ved=0ahUKEwjluf-Wv7fOAhVU-GMKHZy0ChcQFggcMAA&amp;url=http://www.cde.ca.gov/ci/gs/em/documents/tkguide.pdf&amp;usg=AFQjCNGLkZjjCSncKT0z-jzu9UjYFR5yfQ&amp;bvm=bv.129389765,d.cGc"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hyperlink" Target="https://www.google.com/url?sa=t&amp;rct=j&amp;q=&amp;esrc=s&amp;source=web&amp;cd=1&amp;cad=rja&amp;uact=8&amp;ved=0ahUKEwjvuJOtv7fOAhUK32MKHb-cCDsQFgghMAA&amp;url=http://www.cde.ca.gov/sp/cd/re/documents/familypartnerships.pdf&amp;usg=AFQjCNE4pI6AWAIjG4YTNT4JE4KiR_Xa0g&amp;bvm=bv.129389765,d.cGc" TargetMode="External"/><Relationship Id="rId5" Type="http://schemas.openxmlformats.org/officeDocument/2006/relationships/hyperlink" Target="https://www.google.com/url?sa=t&amp;rct=j&amp;q=&amp;esrc=s&amp;source=web&amp;cd=1&amp;cad=rja&amp;uact=8&amp;ved=0ahUKEwjqlfOBv7fOAhUCKGMKHcYjCBoQFggcMAA&amp;url=https://allaboutyoungchildren.org/english/&amp;usg=AFQjCNGZjAeHHuqyd4jwZ4mjXsYkX4jnYQ&amp;bvm=bv.129389765,d.cGc" TargetMode="External"/><Relationship Id="rId4" Type="http://schemas.microsoft.com/office/2007/relationships/hdphoto" Target="../media/hdphoto4.wdp"/></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ctrTitle"/>
          </p:nvPr>
        </p:nvSpPr>
        <p:spPr/>
        <p:txBody>
          <a:bodyPr/>
          <a:lstStyle/>
          <a:p>
            <a:r>
              <a:rPr lang="en-US" dirty="0">
                <a:latin typeface="Arial" charset="0"/>
                <a:cs typeface="ＭＳ Ｐゴシック" charset="0"/>
              </a:rPr>
              <a:t>Title Slide</a:t>
            </a:r>
          </a:p>
        </p:txBody>
      </p:sp>
      <p:sp>
        <p:nvSpPr>
          <p:cNvPr id="5122" name="Subtitle 2"/>
          <p:cNvSpPr>
            <a:spLocks noGrp="1"/>
          </p:cNvSpPr>
          <p:nvPr>
            <p:ph type="subTitle" idx="1"/>
          </p:nvPr>
        </p:nvSpPr>
        <p:spPr>
          <a:xfrm>
            <a:off x="1" y="4514850"/>
            <a:ext cx="9144000" cy="2343150"/>
          </a:xfrm>
        </p:spPr>
        <p:txBody>
          <a:bodyPr/>
          <a:lstStyle/>
          <a:p>
            <a:r>
              <a:rPr lang="en-US" sz="2800" dirty="0">
                <a:solidFill>
                  <a:schemeClr val="tx1"/>
                </a:solidFill>
                <a:latin typeface="Arial" charset="0"/>
                <a:cs typeface="ＭＳ Ｐゴシック" charset="0"/>
              </a:rPr>
              <a:t>Visual and Performing Arts: </a:t>
            </a:r>
          </a:p>
          <a:p>
            <a:r>
              <a:rPr lang="en-US" sz="4000" b="1" dirty="0">
                <a:solidFill>
                  <a:schemeClr val="tx1"/>
                </a:solidFill>
                <a:latin typeface="Arial" charset="0"/>
                <a:cs typeface="ＭＳ Ｐゴシック" charset="0"/>
              </a:rPr>
              <a:t>Music in Transitional Kindergarten</a:t>
            </a:r>
          </a:p>
          <a:p>
            <a:pPr lvl="0">
              <a:defRPr/>
            </a:pPr>
            <a:endParaRPr lang="en-US" altLang="en-US" sz="1000" i="1" dirty="0">
              <a:solidFill>
                <a:prstClr val="black"/>
              </a:solidFill>
              <a:ea typeface="MS PGothic" panose="020B0600070205080204" pitchFamily="34" charset="-128"/>
              <a:cs typeface="Arial" panose="020B0604020202020204" pitchFamily="34" charset="0"/>
            </a:endParaRPr>
          </a:p>
          <a:p>
            <a:pPr lvl="0">
              <a:defRPr/>
            </a:pPr>
            <a:r>
              <a:rPr lang="en-US" altLang="en-US" sz="1600" i="1" dirty="0">
                <a:solidFill>
                  <a:prstClr val="black"/>
                </a:solidFill>
                <a:ea typeface="MS PGothic" panose="020B0600070205080204" pitchFamily="34" charset="-128"/>
                <a:cs typeface="Arial" panose="020B0604020202020204" pitchFamily="34" charset="0"/>
              </a:rPr>
              <a:t>California Preschool Learning Foundations, Volume 2 </a:t>
            </a:r>
          </a:p>
          <a:p>
            <a:pPr lvl="0">
              <a:defRPr/>
            </a:pPr>
            <a:r>
              <a:rPr lang="en-US" altLang="en-US" sz="1600" i="1" dirty="0">
                <a:solidFill>
                  <a:prstClr val="black"/>
                </a:solidFill>
                <a:ea typeface="MS PGothic" panose="020B0600070205080204" pitchFamily="34" charset="-128"/>
                <a:cs typeface="Arial" panose="020B0604020202020204" pitchFamily="34" charset="0"/>
              </a:rPr>
              <a:t>California Preschool Curriculum Framework, Volume 2 </a:t>
            </a:r>
            <a:br>
              <a:rPr lang="en-US" altLang="en-US" sz="1600" dirty="0">
                <a:solidFill>
                  <a:prstClr val="black"/>
                </a:solidFill>
                <a:ea typeface="MS PGothic" panose="020B0600070205080204" pitchFamily="34" charset="-128"/>
                <a:cs typeface="Arial" panose="020B0604020202020204" pitchFamily="34" charset="0"/>
              </a:rPr>
            </a:br>
            <a:endParaRPr lang="en-US" sz="2000" dirty="0">
              <a:solidFill>
                <a:schemeClr val="tx1"/>
              </a:solidFill>
              <a:latin typeface="Arial" charset="0"/>
              <a:cs typeface="ＭＳ Ｐゴシック" charset="0"/>
            </a:endParaRPr>
          </a:p>
        </p:txBody>
      </p:sp>
      <p:pic>
        <p:nvPicPr>
          <p:cNvPr id="2" name="Picture 1" descr="Playing drum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9776" y="328321"/>
            <a:ext cx="6064448" cy="4046123"/>
          </a:xfrm>
          <a:prstGeom prst="rect">
            <a:avLst/>
          </a:prstGeom>
          <a:ln>
            <a:solidFill>
              <a:schemeClr val="tx1"/>
            </a:solidFill>
          </a:ln>
        </p:spPr>
      </p:pic>
    </p:spTree>
    <p:extLst>
      <p:ext uri="{BB962C8B-B14F-4D97-AF65-F5344CB8AC3E}">
        <p14:creationId xmlns:p14="http://schemas.microsoft.com/office/powerpoint/2010/main" val="2116206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5162" y="274638"/>
            <a:ext cx="4061637" cy="1143000"/>
          </a:xfrm>
        </p:spPr>
        <p:txBody>
          <a:bodyPr anchor="t" anchorCtr="0">
            <a:normAutofit/>
          </a:bodyPr>
          <a:lstStyle/>
          <a:p>
            <a:pPr algn="l"/>
            <a:br>
              <a:rPr lang="en-US" sz="2300" dirty="0">
                <a:effectLst>
                  <a:outerShdw blurRad="38100" dist="38100" dir="2700000" algn="tl">
                    <a:srgbClr val="FFFFFF"/>
                  </a:outerShdw>
                </a:effectLst>
                <a:latin typeface="Arial" charset="0"/>
                <a:cs typeface="ＭＳ Ｐゴシック" charset="0"/>
              </a:rPr>
            </a:br>
            <a:r>
              <a:rPr lang="en-US" sz="2300" dirty="0">
                <a:effectLst>
                  <a:outerShdw blurRad="38100" dist="38100" dir="2700000" algn="tl">
                    <a:srgbClr val="FFFFFF"/>
                  </a:outerShdw>
                </a:effectLst>
                <a:latin typeface="Arial" charset="0"/>
                <a:cs typeface="ＭＳ Ｐゴシック" charset="0"/>
              </a:rPr>
              <a:t>Purpose of the Foundations</a:t>
            </a:r>
            <a:endParaRPr lang="en-US" sz="2300" dirty="0">
              <a:latin typeface="Arial" charset="0"/>
              <a:cs typeface="ＭＳ Ｐゴシック" charset="0"/>
            </a:endParaRPr>
          </a:p>
        </p:txBody>
      </p:sp>
      <p:pic>
        <p:nvPicPr>
          <p:cNvPr id="8" name="Content Placeholder 7"/>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a:stretch/>
        </p:blipFill>
        <p:spPr>
          <a:xfrm>
            <a:off x="3848986" y="0"/>
            <a:ext cx="5295013" cy="6918522"/>
          </a:xfrm>
          <a:prstGeom prst="rect">
            <a:avLst/>
          </a:prstGeom>
          <a:ln>
            <a:solidFill>
              <a:schemeClr val="tx1"/>
            </a:solidFill>
          </a:ln>
        </p:spPr>
      </p:pic>
      <p:sp>
        <p:nvSpPr>
          <p:cNvPr id="5" name="Content Placeholder 4"/>
          <p:cNvSpPr>
            <a:spLocks noGrp="1"/>
          </p:cNvSpPr>
          <p:nvPr>
            <p:ph sz="half" idx="2"/>
          </p:nvPr>
        </p:nvSpPr>
        <p:spPr>
          <a:xfrm>
            <a:off x="-111149" y="394970"/>
            <a:ext cx="3762015" cy="5067477"/>
          </a:xfrm>
          <a:noFill/>
        </p:spPr>
        <p:txBody>
          <a:bodyPr/>
          <a:lstStyle/>
          <a:p>
            <a:pPr marL="396875" indent="0">
              <a:buNone/>
            </a:pPr>
            <a:r>
              <a:rPr lang="en-US" altLang="en-US" dirty="0">
                <a:cs typeface="Arial" panose="020B0604020202020204" pitchFamily="34" charset="0"/>
              </a:rPr>
              <a:t>The purpose of the Preschool Learning Foundations is to promote a common understanding of young children’</a:t>
            </a:r>
            <a:r>
              <a:rPr lang="en-US" altLang="ja-JP" dirty="0">
                <a:cs typeface="Arial" panose="020B0604020202020204" pitchFamily="34" charset="0"/>
              </a:rPr>
              <a:t>s learning and to guide instructional practice.</a:t>
            </a:r>
            <a:endParaRPr lang="en-US" dirty="0"/>
          </a:p>
          <a:p>
            <a:pPr marL="396875" indent="0">
              <a:buNone/>
            </a:pPr>
            <a:br>
              <a:rPr lang="en-US" dirty="0">
                <a:latin typeface="Arial" charset="0"/>
                <a:cs typeface="ＭＳ Ｐゴシック" charset="0"/>
              </a:rPr>
            </a:br>
            <a:br>
              <a:rPr lang="en-US" altLang="ja-JP" sz="2000" dirty="0">
                <a:latin typeface="Arial" charset="0"/>
                <a:cs typeface="ＭＳ Ｐゴシック" charset="0"/>
              </a:rPr>
            </a:br>
            <a:endParaRPr lang="en-US" dirty="0"/>
          </a:p>
        </p:txBody>
      </p:sp>
      <p:sp>
        <p:nvSpPr>
          <p:cNvPr id="17411" name="Slide Number Placeholder 2"/>
          <p:cNvSpPr>
            <a:spLocks noGrp="1"/>
          </p:cNvSpPr>
          <p:nvPr>
            <p:ph type="sldNum" sz="quarter" idx="10"/>
          </p:nvPr>
        </p:nvSpPr>
        <p:spPr bwMode="auto">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fld id="{2DB298EB-602A-3E4D-8F74-15ED7F94F2B2}" type="slidenum">
              <a:rPr lang="en-US" sz="1200" b="1">
                <a:solidFill>
                  <a:schemeClr val="bg1"/>
                </a:solidFill>
                <a:effectLst>
                  <a:outerShdw blurRad="38100" dist="38100" dir="2700000" algn="tl">
                    <a:srgbClr val="000000">
                      <a:alpha val="43137"/>
                    </a:srgbClr>
                  </a:outerShdw>
                </a:effectLst>
                <a:cs typeface="Arial" charset="0"/>
              </a:rPr>
              <a:pPr eaLnBrk="1" hangingPunct="1"/>
              <a:t>10</a:t>
            </a:fld>
            <a:endParaRPr lang="en-US" sz="1200" b="1" dirty="0">
              <a:solidFill>
                <a:schemeClr val="bg1"/>
              </a:solidFill>
              <a:effectLst>
                <a:outerShdw blurRad="38100" dist="38100" dir="2700000" algn="tl">
                  <a:srgbClr val="000000">
                    <a:alpha val="43137"/>
                  </a:srgbClr>
                </a:outerShdw>
              </a:effectLst>
              <a:cs typeface="Arial" charset="0"/>
            </a:endParaRPr>
          </a:p>
        </p:txBody>
      </p:sp>
      <p:sp>
        <p:nvSpPr>
          <p:cNvPr id="6" name="Rectangle 5"/>
          <p:cNvSpPr>
            <a:spLocks noChangeArrowheads="1"/>
          </p:cNvSpPr>
          <p:nvPr/>
        </p:nvSpPr>
        <p:spPr bwMode="auto">
          <a:xfrm>
            <a:off x="3848986" y="6619875"/>
            <a:ext cx="5295013" cy="238125"/>
          </a:xfrm>
          <a:prstGeom prst="rect">
            <a:avLst/>
          </a:prstGeom>
          <a:noFill/>
          <a:ln w="9525">
            <a:noFill/>
            <a:miter lim="800000"/>
            <a:headEnd/>
            <a:tailEnd/>
          </a:ln>
          <a:effectLst/>
        </p:spPr>
        <p:txBody>
          <a:bodyPr wrap="square" anchor="ctr">
            <a:spAutoFit/>
          </a:bodyPr>
          <a:lstStyle/>
          <a:p>
            <a:pPr algn="ctr" eaLnBrk="0" hangingPunct="0">
              <a:defRPr/>
            </a:pPr>
            <a:r>
              <a:rPr lang="en-US" sz="900" b="1" dirty="0">
                <a:solidFill>
                  <a:schemeClr val="bg1"/>
                </a:solidFill>
                <a:effectLst>
                  <a:outerShdw blurRad="38100" dist="38100" dir="2700000" algn="tl">
                    <a:srgbClr val="000000">
                      <a:alpha val="43137"/>
                    </a:srgbClr>
                  </a:outerShdw>
                </a:effectLst>
                <a:latin typeface="Arial" pitchFamily="-83" charset="0"/>
                <a:ea typeface="Times New Roman" pitchFamily="-83" charset="0"/>
                <a:cs typeface="Times New Roman" pitchFamily="-83" charset="0"/>
              </a:rPr>
              <a:t>©2017 California Department of Education</a:t>
            </a:r>
            <a:endParaRPr lang="en-US" sz="900" b="1" dirty="0">
              <a:solidFill>
                <a:schemeClr val="bg1"/>
              </a:solidFill>
              <a:effectLst>
                <a:outerShdw blurRad="38100" dist="38100" dir="2700000" algn="tl">
                  <a:srgbClr val="000000">
                    <a:alpha val="43137"/>
                  </a:srgbClr>
                </a:outerShdw>
              </a:effectLst>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689306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2"/>
          <p:cNvSpPr>
            <a:spLocks noGrp="1"/>
          </p:cNvSpPr>
          <p:nvPr>
            <p:ph type="title"/>
          </p:nvPr>
        </p:nvSpPr>
        <p:spPr>
          <a:xfrm>
            <a:off x="457200" y="350203"/>
            <a:ext cx="8229600" cy="1143000"/>
          </a:xfrm>
        </p:spPr>
        <p:txBody>
          <a:bodyPr/>
          <a:lstStyle/>
          <a:p>
            <a:pPr eaLnBrk="1" hangingPunct="1"/>
            <a:r>
              <a:rPr lang="en-US" altLang="en-US" dirty="0">
                <a:ea typeface="MS PGothic" charset="-128"/>
              </a:rPr>
              <a:t>Domain Organization</a:t>
            </a:r>
          </a:p>
        </p:txBody>
      </p:sp>
      <p:sp>
        <p:nvSpPr>
          <p:cNvPr id="35843"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MS PGothic" charset="-128"/>
              </a:defRPr>
            </a:lvl1pPr>
            <a:lvl2pPr marL="742950" indent="-285750">
              <a:spcBef>
                <a:spcPct val="20000"/>
              </a:spcBef>
              <a:buFont typeface="Arial" charset="0"/>
              <a:buChar char="–"/>
              <a:defRPr sz="2800">
                <a:solidFill>
                  <a:schemeClr val="tx1"/>
                </a:solidFill>
                <a:latin typeface="Arial" charset="0"/>
                <a:ea typeface="MS PGothic" charset="-128"/>
                <a:cs typeface="ＭＳ Ｐゴシック" charset="-128"/>
              </a:defRPr>
            </a:lvl2pPr>
            <a:lvl3pPr marL="1143000" indent="-228600">
              <a:spcBef>
                <a:spcPct val="20000"/>
              </a:spcBef>
              <a:buFont typeface="Arial" charset="0"/>
              <a:buChar char="•"/>
              <a:defRPr sz="2400">
                <a:solidFill>
                  <a:schemeClr val="tx1"/>
                </a:solidFill>
                <a:latin typeface="Arial" charset="0"/>
                <a:ea typeface="MS PGothic" charset="-128"/>
                <a:cs typeface="ＭＳ Ｐゴシック" charset="-128"/>
              </a:defRPr>
            </a:lvl3pPr>
            <a:lvl4pPr marL="1600200" indent="-228600">
              <a:spcBef>
                <a:spcPct val="20000"/>
              </a:spcBef>
              <a:buFont typeface="Arial" charset="0"/>
              <a:buChar char="–"/>
              <a:defRPr sz="2000">
                <a:solidFill>
                  <a:schemeClr val="tx1"/>
                </a:solidFill>
                <a:latin typeface="Arial" charset="0"/>
                <a:ea typeface="MS PGothic" charset="-128"/>
                <a:cs typeface="ＭＳ Ｐゴシック" charset="-128"/>
              </a:defRPr>
            </a:lvl4pPr>
            <a:lvl5pPr marL="2057400" indent="-228600">
              <a:spcBef>
                <a:spcPct val="20000"/>
              </a:spcBef>
              <a:buFont typeface="Arial" charset="0"/>
              <a:buChar char="»"/>
              <a:defRPr sz="2000">
                <a:solidFill>
                  <a:schemeClr val="tx1"/>
                </a:solidFill>
                <a:latin typeface="Arial" charset="0"/>
                <a:ea typeface="MS PGothic"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MS PGothic"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MS PGothic"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MS PGothic"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MS PGothic" charset="-128"/>
                <a:cs typeface="ＭＳ Ｐゴシック" charset="-128"/>
              </a:defRPr>
            </a:lvl9pPr>
          </a:lstStyle>
          <a:p>
            <a:pPr>
              <a:spcBef>
                <a:spcPct val="0"/>
              </a:spcBef>
              <a:buFontTx/>
              <a:buNone/>
            </a:pPr>
            <a:fld id="{E1C2FE61-75FB-0D4C-9575-615CA35DFBEA}" type="slidenum">
              <a:rPr lang="en-US" altLang="en-US" sz="1200"/>
              <a:pPr>
                <a:spcBef>
                  <a:spcPct val="0"/>
                </a:spcBef>
                <a:buFontTx/>
                <a:buNone/>
              </a:pPr>
              <a:t>11</a:t>
            </a:fld>
            <a:endParaRPr lang="en-US" altLang="en-US" sz="1200"/>
          </a:p>
        </p:txBody>
      </p:sp>
      <p:pic>
        <p:nvPicPr>
          <p:cNvPr id="19" name="Content Placeholder 18"/>
          <p:cNvPicPr>
            <a:picLocks noGrp="1" noChangeAspect="1"/>
          </p:cNvPicPr>
          <p:nvPr>
            <p:ph idx="1"/>
          </p:nvPr>
        </p:nvPicPr>
        <p:blipFill>
          <a:blip r:embed="rId3"/>
          <a:stretch>
            <a:fillRect/>
          </a:stretch>
        </p:blipFill>
        <p:spPr>
          <a:xfrm>
            <a:off x="788277" y="1408448"/>
            <a:ext cx="7898523" cy="4880244"/>
          </a:xfrm>
        </p:spPr>
      </p:pic>
    </p:spTree>
    <p:extLst>
      <p:ext uri="{BB962C8B-B14F-4D97-AF65-F5344CB8AC3E}">
        <p14:creationId xmlns:p14="http://schemas.microsoft.com/office/powerpoint/2010/main" val="3383103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flipH="1">
            <a:off x="4626756" y="3447498"/>
            <a:ext cx="4517244" cy="3410502"/>
          </a:xfrm>
          <a:prstGeom prst="rect">
            <a:avLst/>
          </a:prstGeom>
          <a:ln>
            <a:solidFill>
              <a:schemeClr val="tx1"/>
            </a:solidFill>
          </a:ln>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flipH="1">
            <a:off x="-11882" y="3477027"/>
            <a:ext cx="4634607" cy="3380973"/>
          </a:xfrm>
          <a:prstGeom prst="rect">
            <a:avLst/>
          </a:prstGeom>
          <a:ln>
            <a:solidFill>
              <a:schemeClr val="tx1"/>
            </a:solidFill>
          </a:ln>
        </p:spPr>
      </p:pic>
      <p:sp>
        <p:nvSpPr>
          <p:cNvPr id="244740" name="Rectangle 4"/>
          <p:cNvSpPr>
            <a:spLocks noGrp="1" noChangeArrowheads="1"/>
          </p:cNvSpPr>
          <p:nvPr>
            <p:ph type="title" sz="quarter" idx="4294967295"/>
          </p:nvPr>
        </p:nvSpPr>
        <p:spPr>
          <a:xfrm>
            <a:off x="0" y="274638"/>
            <a:ext cx="8229600" cy="1143000"/>
          </a:xfrm>
        </p:spPr>
        <p:txBody>
          <a:bodyPr/>
          <a:lstStyle/>
          <a:p>
            <a:pPr eaLnBrk="1" hangingPunct="1"/>
            <a:r>
              <a:rPr lang="en-US" sz="4000" dirty="0"/>
              <a:t>What are the Visual and Performing Arts</a:t>
            </a: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30786" y="0"/>
            <a:ext cx="4517244" cy="3521430"/>
          </a:xfrm>
          <a:prstGeom prst="rect">
            <a:avLst/>
          </a:prstGeom>
          <a:ln>
            <a:solidFill>
              <a:schemeClr val="tx1"/>
            </a:solidFill>
          </a:ln>
        </p:spPr>
      </p:pic>
      <p:sp>
        <p:nvSpPr>
          <p:cNvPr id="16" name="TextBox 15"/>
          <p:cNvSpPr txBox="1"/>
          <p:nvPr/>
        </p:nvSpPr>
        <p:spPr>
          <a:xfrm>
            <a:off x="7311568" y="2766945"/>
            <a:ext cx="1840492" cy="707886"/>
          </a:xfrm>
          <a:prstGeom prst="rect">
            <a:avLst/>
          </a:prstGeom>
          <a:noFill/>
        </p:spPr>
        <p:txBody>
          <a:bodyPr wrap="square" rtlCol="0">
            <a:spAutoFit/>
          </a:bodyPr>
          <a:lstStyle/>
          <a:p>
            <a:pPr algn="r"/>
            <a:r>
              <a:rPr lang="en-US" sz="4000" b="1" dirty="0">
                <a:solidFill>
                  <a:schemeClr val="bg1"/>
                </a:solidFill>
                <a:effectLst>
                  <a:outerShdw blurRad="38100" dist="38100" dir="2700000" algn="tl">
                    <a:srgbClr val="000000">
                      <a:alpha val="43137"/>
                    </a:srgbClr>
                  </a:outerShdw>
                </a:effectLst>
              </a:rPr>
              <a:t>Music</a:t>
            </a:r>
          </a:p>
        </p:txBody>
      </p:sp>
      <p:sp>
        <p:nvSpPr>
          <p:cNvPr id="9" name="Slide Number Placeholder 8"/>
          <p:cNvSpPr>
            <a:spLocks noGrp="1"/>
          </p:cNvSpPr>
          <p:nvPr>
            <p:ph type="sldNum" sz="quarter" idx="10"/>
          </p:nvPr>
        </p:nvSpPr>
        <p:spPr/>
        <p:txBody>
          <a:bodyPr/>
          <a:lstStyle/>
          <a:p>
            <a:pPr>
              <a:defRPr/>
            </a:pPr>
            <a:fld id="{17EE7E7E-0767-41D5-BE19-E81C81B5ABD6}" type="slidenum">
              <a:rPr lang="en-US" smtClean="0"/>
              <a:pPr>
                <a:defRPr/>
              </a:pPr>
              <a:t>12</a:t>
            </a:fld>
            <a:endParaRPr lang="en-US"/>
          </a:p>
        </p:txBody>
      </p:sp>
      <p:sp>
        <p:nvSpPr>
          <p:cNvPr id="4" name="TextBox 3"/>
          <p:cNvSpPr txBox="1"/>
          <p:nvPr/>
        </p:nvSpPr>
        <p:spPr>
          <a:xfrm>
            <a:off x="7339199" y="6168727"/>
            <a:ext cx="1840492" cy="707886"/>
          </a:xfrm>
          <a:prstGeom prst="rect">
            <a:avLst/>
          </a:prstGeom>
          <a:noFill/>
        </p:spPr>
        <p:txBody>
          <a:bodyPr wrap="square" rtlCol="0">
            <a:spAutoFit/>
          </a:bodyPr>
          <a:lstStyle/>
          <a:p>
            <a:pPr algn="r"/>
            <a:r>
              <a:rPr lang="en-US" sz="4000" b="1" dirty="0">
                <a:solidFill>
                  <a:schemeClr val="bg1"/>
                </a:solidFill>
                <a:effectLst>
                  <a:outerShdw blurRad="38100" dist="38100" dir="2700000" algn="tl">
                    <a:srgbClr val="000000">
                      <a:alpha val="43137"/>
                    </a:srgbClr>
                  </a:outerShdw>
                </a:effectLst>
              </a:rPr>
              <a:t>Dance</a:t>
            </a:r>
          </a:p>
        </p:txBody>
      </p:sp>
      <p:sp>
        <p:nvSpPr>
          <p:cNvPr id="12" name="TextBox 11"/>
          <p:cNvSpPr txBox="1"/>
          <p:nvPr/>
        </p:nvSpPr>
        <p:spPr>
          <a:xfrm>
            <a:off x="23809" y="6146425"/>
            <a:ext cx="1840492" cy="707886"/>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Drama</a:t>
            </a:r>
          </a:p>
        </p:txBody>
      </p:sp>
      <p:pic>
        <p:nvPicPr>
          <p:cNvPr id="5" name="Picture 4"/>
          <p:cNvPicPr>
            <a:picLocks noChangeAspect="1"/>
          </p:cNvPicPr>
          <p:nvPr/>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5156" t="14891" r="8859" b="-363"/>
          <a:stretch/>
        </p:blipFill>
        <p:spPr>
          <a:xfrm>
            <a:off x="-15913" y="0"/>
            <a:ext cx="4638638" cy="3521430"/>
          </a:xfrm>
          <a:prstGeom prst="rect">
            <a:avLst/>
          </a:prstGeom>
          <a:ln>
            <a:solidFill>
              <a:schemeClr val="tx1"/>
            </a:solidFill>
          </a:ln>
        </p:spPr>
      </p:pic>
      <p:sp>
        <p:nvSpPr>
          <p:cNvPr id="13" name="TextBox 12"/>
          <p:cNvSpPr txBox="1"/>
          <p:nvPr/>
        </p:nvSpPr>
        <p:spPr>
          <a:xfrm>
            <a:off x="-11881" y="2730976"/>
            <a:ext cx="2808312" cy="707886"/>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Visual Art</a:t>
            </a:r>
          </a:p>
        </p:txBody>
      </p:sp>
      <p:sp>
        <p:nvSpPr>
          <p:cNvPr id="14" name="Rectangle 13"/>
          <p:cNvSpPr>
            <a:spLocks noChangeArrowheads="1"/>
          </p:cNvSpPr>
          <p:nvPr/>
        </p:nvSpPr>
        <p:spPr bwMode="auto">
          <a:xfrm>
            <a:off x="0" y="6619875"/>
            <a:ext cx="9144000" cy="238125"/>
          </a:xfrm>
          <a:prstGeom prst="rect">
            <a:avLst/>
          </a:prstGeom>
          <a:noFill/>
          <a:ln w="9525">
            <a:noFill/>
            <a:miter lim="800000"/>
            <a:headEnd/>
            <a:tailEnd/>
          </a:ln>
          <a:effectLst/>
        </p:spPr>
        <p:txBody>
          <a:bodyPr anchor="ctr">
            <a:spAutoFit/>
          </a:bodyPr>
          <a:lstStyle/>
          <a:p>
            <a:pPr algn="ctr" eaLnBrk="0" hangingPunct="0">
              <a:defRPr/>
            </a:pPr>
            <a:r>
              <a:rPr lang="en-US" sz="900" b="1" dirty="0">
                <a:solidFill>
                  <a:schemeClr val="bg1"/>
                </a:solidFill>
                <a:effectLst>
                  <a:outerShdw blurRad="38100" dist="38100" dir="2700000" algn="tl">
                    <a:srgbClr val="000000">
                      <a:alpha val="43137"/>
                    </a:srgbClr>
                  </a:outerShdw>
                </a:effectLst>
                <a:latin typeface="Arial" pitchFamily="-83" charset="0"/>
                <a:ea typeface="Times New Roman" pitchFamily="-83" charset="0"/>
                <a:cs typeface="Times New Roman" pitchFamily="-83" charset="0"/>
              </a:rPr>
              <a:t>©2017 California Department of Education</a:t>
            </a:r>
            <a:endParaRPr lang="en-US" sz="900" b="1" dirty="0">
              <a:solidFill>
                <a:schemeClr val="bg1"/>
              </a:solidFill>
              <a:effectLst>
                <a:outerShdw blurRad="38100" dist="38100" dir="2700000" algn="tl">
                  <a:srgbClr val="000000">
                    <a:alpha val="43137"/>
                  </a:srgbClr>
                </a:outerShdw>
              </a:effectLst>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324913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24474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0" grpId="0"/>
      <p:bldP spid="16" grpId="0"/>
      <p:bldP spid="4"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529"/>
          <a:stretch/>
        </p:blipFill>
        <p:spPr>
          <a:xfrm>
            <a:off x="2133600" y="777616"/>
            <a:ext cx="5123511" cy="5749290"/>
          </a:xfrm>
          <a:prstGeom prst="rect">
            <a:avLst/>
          </a:prstGeom>
          <a:ln>
            <a:solidFill>
              <a:schemeClr val="tx1"/>
            </a:solidFill>
          </a:ln>
        </p:spPr>
      </p:pic>
      <p:sp>
        <p:nvSpPr>
          <p:cNvPr id="33795" name="AutoShape 3"/>
          <p:cNvSpPr>
            <a:spLocks noChangeArrowheads="1"/>
          </p:cNvSpPr>
          <p:nvPr/>
        </p:nvSpPr>
        <p:spPr bwMode="auto">
          <a:xfrm>
            <a:off x="2743200" y="909320"/>
            <a:ext cx="990600" cy="381000"/>
          </a:xfrm>
          <a:prstGeom prst="wedgeRectCallout">
            <a:avLst>
              <a:gd name="adj1" fmla="val 93904"/>
              <a:gd name="adj2" fmla="val 68437"/>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Strand</a:t>
            </a:r>
          </a:p>
        </p:txBody>
      </p:sp>
      <p:sp>
        <p:nvSpPr>
          <p:cNvPr id="33796" name="AutoShape 4"/>
          <p:cNvSpPr>
            <a:spLocks noChangeArrowheads="1"/>
          </p:cNvSpPr>
          <p:nvPr/>
        </p:nvSpPr>
        <p:spPr bwMode="auto">
          <a:xfrm>
            <a:off x="1113109" y="1952395"/>
            <a:ext cx="762000" cy="304800"/>
          </a:xfrm>
          <a:prstGeom prst="wedgeRectCallout">
            <a:avLst>
              <a:gd name="adj1" fmla="val 104675"/>
              <a:gd name="adj2" fmla="val -16082"/>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Age</a:t>
            </a:r>
          </a:p>
        </p:txBody>
      </p:sp>
      <p:sp>
        <p:nvSpPr>
          <p:cNvPr id="33797" name="AutoShape 5"/>
          <p:cNvSpPr>
            <a:spLocks noChangeArrowheads="1"/>
          </p:cNvSpPr>
          <p:nvPr/>
        </p:nvSpPr>
        <p:spPr bwMode="auto">
          <a:xfrm>
            <a:off x="7543800" y="2657298"/>
            <a:ext cx="1143000" cy="381000"/>
          </a:xfrm>
          <a:prstGeom prst="wedgeRectCallout">
            <a:avLst>
              <a:gd name="adj1" fmla="val -83648"/>
              <a:gd name="adj2" fmla="val -26991"/>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Domain</a:t>
            </a:r>
          </a:p>
        </p:txBody>
      </p:sp>
      <p:sp>
        <p:nvSpPr>
          <p:cNvPr id="33799" name="AutoShape 7"/>
          <p:cNvSpPr>
            <a:spLocks noChangeArrowheads="1"/>
          </p:cNvSpPr>
          <p:nvPr/>
        </p:nvSpPr>
        <p:spPr bwMode="auto">
          <a:xfrm>
            <a:off x="772455" y="1302285"/>
            <a:ext cx="1295400" cy="304800"/>
          </a:xfrm>
          <a:prstGeom prst="wedgeRectCallout">
            <a:avLst>
              <a:gd name="adj1" fmla="val 84278"/>
              <a:gd name="adj2" fmla="val 104085"/>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Substrand</a:t>
            </a:r>
          </a:p>
        </p:txBody>
      </p:sp>
      <p:sp>
        <p:nvSpPr>
          <p:cNvPr id="33800" name="AutoShape 8"/>
          <p:cNvSpPr>
            <a:spLocks noChangeArrowheads="1"/>
          </p:cNvSpPr>
          <p:nvPr/>
        </p:nvSpPr>
        <p:spPr bwMode="auto">
          <a:xfrm>
            <a:off x="554309" y="3497495"/>
            <a:ext cx="1447800" cy="381000"/>
          </a:xfrm>
          <a:prstGeom prst="wedgeRectCallout">
            <a:avLst>
              <a:gd name="adj1" fmla="val 71339"/>
              <a:gd name="adj2" fmla="val -164830"/>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Examples</a:t>
            </a:r>
          </a:p>
        </p:txBody>
      </p:sp>
      <p:sp>
        <p:nvSpPr>
          <p:cNvPr id="33801" name="AutoShape 9"/>
          <p:cNvSpPr>
            <a:spLocks noChangeArrowheads="1"/>
          </p:cNvSpPr>
          <p:nvPr/>
        </p:nvSpPr>
        <p:spPr bwMode="auto">
          <a:xfrm>
            <a:off x="6850122" y="4195821"/>
            <a:ext cx="1676400" cy="381000"/>
          </a:xfrm>
          <a:prstGeom prst="wedgeRectCallout">
            <a:avLst>
              <a:gd name="adj1" fmla="val -79038"/>
              <a:gd name="adj2" fmla="val -39410"/>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Foundation</a:t>
            </a:r>
          </a:p>
        </p:txBody>
      </p:sp>
      <p:sp>
        <p:nvSpPr>
          <p:cNvPr id="33802" name="AutoShape 10"/>
          <p:cNvSpPr>
            <a:spLocks noChangeArrowheads="1"/>
          </p:cNvSpPr>
          <p:nvPr/>
        </p:nvSpPr>
        <p:spPr bwMode="auto">
          <a:xfrm>
            <a:off x="234269" y="2552290"/>
            <a:ext cx="1676400" cy="381000"/>
          </a:xfrm>
          <a:prstGeom prst="wedgeRectCallout">
            <a:avLst>
              <a:gd name="adj1" fmla="val 82199"/>
              <a:gd name="adj2" fmla="val -43697"/>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Foundation</a:t>
            </a:r>
          </a:p>
        </p:txBody>
      </p:sp>
      <p:sp>
        <p:nvSpPr>
          <p:cNvPr id="16395" name="Title 13"/>
          <p:cNvSpPr>
            <a:spLocks noGrp="1"/>
          </p:cNvSpPr>
          <p:nvPr>
            <p:ph type="title"/>
          </p:nvPr>
        </p:nvSpPr>
        <p:spPr>
          <a:xfrm>
            <a:off x="457200" y="-33813"/>
            <a:ext cx="8229600" cy="811429"/>
          </a:xfrm>
        </p:spPr>
        <p:txBody>
          <a:bodyPr/>
          <a:lstStyle/>
          <a:p>
            <a:r>
              <a:rPr lang="en-US" sz="4000" dirty="0">
                <a:latin typeface="Arial" charset="0"/>
                <a:ea typeface="ＭＳ Ｐゴシック" charset="0"/>
                <a:cs typeface="ＭＳ Ｐゴシック" charset="0"/>
              </a:rPr>
              <a:t>Map of the Foundations</a:t>
            </a:r>
          </a:p>
        </p:txBody>
      </p:sp>
      <p:sp>
        <p:nvSpPr>
          <p:cNvPr id="12" name="AutoShape 10"/>
          <p:cNvSpPr>
            <a:spLocks noChangeArrowheads="1"/>
          </p:cNvSpPr>
          <p:nvPr/>
        </p:nvSpPr>
        <p:spPr bwMode="auto">
          <a:xfrm>
            <a:off x="457200" y="5418385"/>
            <a:ext cx="1326469" cy="381000"/>
          </a:xfrm>
          <a:prstGeom prst="wedgeRectCallout">
            <a:avLst>
              <a:gd name="adj1" fmla="val 77489"/>
              <a:gd name="adj2" fmla="val 67944"/>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Footnotes</a:t>
            </a:r>
          </a:p>
        </p:txBody>
      </p:sp>
      <p:sp>
        <p:nvSpPr>
          <p:cNvPr id="3" name="Slide Number Placeholder 2"/>
          <p:cNvSpPr>
            <a:spLocks noGrp="1"/>
          </p:cNvSpPr>
          <p:nvPr>
            <p:ph type="sldNum" sz="quarter" idx="10"/>
          </p:nvPr>
        </p:nvSpPr>
        <p:spPr/>
        <p:txBody>
          <a:bodyPr/>
          <a:lstStyle/>
          <a:p>
            <a:fld id="{57C10AFF-D030-4D16-8C5E-CED78E88AD20}" type="slidenum">
              <a:rPr lang="en-US" altLang="en-US" smtClean="0"/>
              <a:pPr/>
              <a:t>13</a:t>
            </a:fld>
            <a:endParaRPr lang="en-US" altLang="en-US"/>
          </a:p>
        </p:txBody>
      </p:sp>
    </p:spTree>
    <p:extLst>
      <p:ext uri="{BB962C8B-B14F-4D97-AF65-F5344CB8AC3E}">
        <p14:creationId xmlns:p14="http://schemas.microsoft.com/office/powerpoint/2010/main" val="339866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797"/>
                                        </p:tgtEl>
                                        <p:attrNameLst>
                                          <p:attrName>style.visibility</p:attrName>
                                        </p:attrNameLst>
                                      </p:cBhvr>
                                      <p:to>
                                        <p:strVal val="visible"/>
                                      </p:to>
                                    </p:set>
                                    <p:animEffect transition="in" filter="fade">
                                      <p:cBhvr>
                                        <p:cTn id="7" dur="1000"/>
                                        <p:tgtEl>
                                          <p:spTgt spid="33797"/>
                                        </p:tgtEl>
                                      </p:cBhvr>
                                    </p:animEffect>
                                    <p:anim calcmode="lin" valueType="num">
                                      <p:cBhvr>
                                        <p:cTn id="8" dur="1000" fill="hold"/>
                                        <p:tgtEl>
                                          <p:spTgt spid="33797"/>
                                        </p:tgtEl>
                                        <p:attrNameLst>
                                          <p:attrName>ppt_x</p:attrName>
                                        </p:attrNameLst>
                                      </p:cBhvr>
                                      <p:tavLst>
                                        <p:tav tm="0">
                                          <p:val>
                                            <p:strVal val="#ppt_x"/>
                                          </p:val>
                                        </p:tav>
                                        <p:tav tm="100000">
                                          <p:val>
                                            <p:strVal val="#ppt_x"/>
                                          </p:val>
                                        </p:tav>
                                      </p:tavLst>
                                    </p:anim>
                                    <p:anim calcmode="lin" valueType="num">
                                      <p:cBhvr>
                                        <p:cTn id="9" dur="1000" fill="hold"/>
                                        <p:tgtEl>
                                          <p:spTgt spid="3379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3795"/>
                                        </p:tgtEl>
                                        <p:attrNameLst>
                                          <p:attrName>style.visibility</p:attrName>
                                        </p:attrNameLst>
                                      </p:cBhvr>
                                      <p:to>
                                        <p:strVal val="visible"/>
                                      </p:to>
                                    </p:set>
                                    <p:animEffect transition="in" filter="fade">
                                      <p:cBhvr>
                                        <p:cTn id="14" dur="1000"/>
                                        <p:tgtEl>
                                          <p:spTgt spid="33795"/>
                                        </p:tgtEl>
                                      </p:cBhvr>
                                    </p:animEffect>
                                    <p:anim calcmode="lin" valueType="num">
                                      <p:cBhvr>
                                        <p:cTn id="15" dur="1000" fill="hold"/>
                                        <p:tgtEl>
                                          <p:spTgt spid="33795"/>
                                        </p:tgtEl>
                                        <p:attrNameLst>
                                          <p:attrName>ppt_x</p:attrName>
                                        </p:attrNameLst>
                                      </p:cBhvr>
                                      <p:tavLst>
                                        <p:tav tm="0">
                                          <p:val>
                                            <p:strVal val="#ppt_x"/>
                                          </p:val>
                                        </p:tav>
                                        <p:tav tm="100000">
                                          <p:val>
                                            <p:strVal val="#ppt_x"/>
                                          </p:val>
                                        </p:tav>
                                      </p:tavLst>
                                    </p:anim>
                                    <p:anim calcmode="lin" valueType="num">
                                      <p:cBhvr>
                                        <p:cTn id="16" dur="1000" fill="hold"/>
                                        <p:tgtEl>
                                          <p:spTgt spid="3379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3799"/>
                                        </p:tgtEl>
                                        <p:attrNameLst>
                                          <p:attrName>style.visibility</p:attrName>
                                        </p:attrNameLst>
                                      </p:cBhvr>
                                      <p:to>
                                        <p:strVal val="visible"/>
                                      </p:to>
                                    </p:set>
                                    <p:animEffect transition="in" filter="fade">
                                      <p:cBhvr>
                                        <p:cTn id="21" dur="1000"/>
                                        <p:tgtEl>
                                          <p:spTgt spid="33799"/>
                                        </p:tgtEl>
                                      </p:cBhvr>
                                    </p:animEffect>
                                    <p:anim calcmode="lin" valueType="num">
                                      <p:cBhvr>
                                        <p:cTn id="22" dur="1000" fill="hold"/>
                                        <p:tgtEl>
                                          <p:spTgt spid="33799"/>
                                        </p:tgtEl>
                                        <p:attrNameLst>
                                          <p:attrName>ppt_x</p:attrName>
                                        </p:attrNameLst>
                                      </p:cBhvr>
                                      <p:tavLst>
                                        <p:tav tm="0">
                                          <p:val>
                                            <p:strVal val="#ppt_x"/>
                                          </p:val>
                                        </p:tav>
                                        <p:tav tm="100000">
                                          <p:val>
                                            <p:strVal val="#ppt_x"/>
                                          </p:val>
                                        </p:tav>
                                      </p:tavLst>
                                    </p:anim>
                                    <p:anim calcmode="lin" valueType="num">
                                      <p:cBhvr>
                                        <p:cTn id="23" dur="1000" fill="hold"/>
                                        <p:tgtEl>
                                          <p:spTgt spid="3379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3796"/>
                                        </p:tgtEl>
                                        <p:attrNameLst>
                                          <p:attrName>style.visibility</p:attrName>
                                        </p:attrNameLst>
                                      </p:cBhvr>
                                      <p:to>
                                        <p:strVal val="visible"/>
                                      </p:to>
                                    </p:set>
                                    <p:animEffect transition="in" filter="fade">
                                      <p:cBhvr>
                                        <p:cTn id="28" dur="1000"/>
                                        <p:tgtEl>
                                          <p:spTgt spid="33796"/>
                                        </p:tgtEl>
                                      </p:cBhvr>
                                    </p:animEffect>
                                    <p:anim calcmode="lin" valueType="num">
                                      <p:cBhvr>
                                        <p:cTn id="29" dur="1000" fill="hold"/>
                                        <p:tgtEl>
                                          <p:spTgt spid="33796"/>
                                        </p:tgtEl>
                                        <p:attrNameLst>
                                          <p:attrName>ppt_x</p:attrName>
                                        </p:attrNameLst>
                                      </p:cBhvr>
                                      <p:tavLst>
                                        <p:tav tm="0">
                                          <p:val>
                                            <p:strVal val="#ppt_x"/>
                                          </p:val>
                                        </p:tav>
                                        <p:tav tm="100000">
                                          <p:val>
                                            <p:strVal val="#ppt_x"/>
                                          </p:val>
                                        </p:tav>
                                      </p:tavLst>
                                    </p:anim>
                                    <p:anim calcmode="lin" valueType="num">
                                      <p:cBhvr>
                                        <p:cTn id="30" dur="1000" fill="hold"/>
                                        <p:tgtEl>
                                          <p:spTgt spid="3379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3801"/>
                                        </p:tgtEl>
                                        <p:attrNameLst>
                                          <p:attrName>style.visibility</p:attrName>
                                        </p:attrNameLst>
                                      </p:cBhvr>
                                      <p:to>
                                        <p:strVal val="visible"/>
                                      </p:to>
                                    </p:set>
                                    <p:animEffect transition="in" filter="fade">
                                      <p:cBhvr>
                                        <p:cTn id="35" dur="1000"/>
                                        <p:tgtEl>
                                          <p:spTgt spid="33801"/>
                                        </p:tgtEl>
                                      </p:cBhvr>
                                    </p:animEffect>
                                    <p:anim calcmode="lin" valueType="num">
                                      <p:cBhvr>
                                        <p:cTn id="36" dur="1000" fill="hold"/>
                                        <p:tgtEl>
                                          <p:spTgt spid="33801"/>
                                        </p:tgtEl>
                                        <p:attrNameLst>
                                          <p:attrName>ppt_x</p:attrName>
                                        </p:attrNameLst>
                                      </p:cBhvr>
                                      <p:tavLst>
                                        <p:tav tm="0">
                                          <p:val>
                                            <p:strVal val="#ppt_x"/>
                                          </p:val>
                                        </p:tav>
                                        <p:tav tm="100000">
                                          <p:val>
                                            <p:strVal val="#ppt_x"/>
                                          </p:val>
                                        </p:tav>
                                      </p:tavLst>
                                    </p:anim>
                                    <p:anim calcmode="lin" valueType="num">
                                      <p:cBhvr>
                                        <p:cTn id="37" dur="1000" fill="hold"/>
                                        <p:tgtEl>
                                          <p:spTgt spid="33801"/>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42" presetClass="entr" presetSubtype="0" fill="hold" grpId="0" nodeType="afterEffect">
                                  <p:stCondLst>
                                    <p:cond delay="0"/>
                                  </p:stCondLst>
                                  <p:childTnLst>
                                    <p:set>
                                      <p:cBhvr>
                                        <p:cTn id="40" dur="1" fill="hold">
                                          <p:stCondLst>
                                            <p:cond delay="0"/>
                                          </p:stCondLst>
                                        </p:cTn>
                                        <p:tgtEl>
                                          <p:spTgt spid="33802"/>
                                        </p:tgtEl>
                                        <p:attrNameLst>
                                          <p:attrName>style.visibility</p:attrName>
                                        </p:attrNameLst>
                                      </p:cBhvr>
                                      <p:to>
                                        <p:strVal val="visible"/>
                                      </p:to>
                                    </p:set>
                                    <p:animEffect transition="in" filter="fade">
                                      <p:cBhvr>
                                        <p:cTn id="41" dur="1000"/>
                                        <p:tgtEl>
                                          <p:spTgt spid="33802"/>
                                        </p:tgtEl>
                                      </p:cBhvr>
                                    </p:animEffect>
                                    <p:anim calcmode="lin" valueType="num">
                                      <p:cBhvr>
                                        <p:cTn id="42" dur="1000" fill="hold"/>
                                        <p:tgtEl>
                                          <p:spTgt spid="33802"/>
                                        </p:tgtEl>
                                        <p:attrNameLst>
                                          <p:attrName>ppt_x</p:attrName>
                                        </p:attrNameLst>
                                      </p:cBhvr>
                                      <p:tavLst>
                                        <p:tav tm="0">
                                          <p:val>
                                            <p:strVal val="#ppt_x"/>
                                          </p:val>
                                        </p:tav>
                                        <p:tav tm="100000">
                                          <p:val>
                                            <p:strVal val="#ppt_x"/>
                                          </p:val>
                                        </p:tav>
                                      </p:tavLst>
                                    </p:anim>
                                    <p:anim calcmode="lin" valueType="num">
                                      <p:cBhvr>
                                        <p:cTn id="43" dur="1000" fill="hold"/>
                                        <p:tgtEl>
                                          <p:spTgt spid="3380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3800"/>
                                        </p:tgtEl>
                                        <p:attrNameLst>
                                          <p:attrName>style.visibility</p:attrName>
                                        </p:attrNameLst>
                                      </p:cBhvr>
                                      <p:to>
                                        <p:strVal val="visible"/>
                                      </p:to>
                                    </p:set>
                                    <p:animEffect transition="in" filter="fade">
                                      <p:cBhvr>
                                        <p:cTn id="48" dur="1000"/>
                                        <p:tgtEl>
                                          <p:spTgt spid="33800"/>
                                        </p:tgtEl>
                                      </p:cBhvr>
                                    </p:animEffect>
                                    <p:anim calcmode="lin" valueType="num">
                                      <p:cBhvr>
                                        <p:cTn id="49" dur="1000" fill="hold"/>
                                        <p:tgtEl>
                                          <p:spTgt spid="33800"/>
                                        </p:tgtEl>
                                        <p:attrNameLst>
                                          <p:attrName>ppt_x</p:attrName>
                                        </p:attrNameLst>
                                      </p:cBhvr>
                                      <p:tavLst>
                                        <p:tav tm="0">
                                          <p:val>
                                            <p:strVal val="#ppt_x"/>
                                          </p:val>
                                        </p:tav>
                                        <p:tav tm="100000">
                                          <p:val>
                                            <p:strVal val="#ppt_x"/>
                                          </p:val>
                                        </p:tav>
                                      </p:tavLst>
                                    </p:anim>
                                    <p:anim calcmode="lin" valueType="num">
                                      <p:cBhvr>
                                        <p:cTn id="50" dur="1000" fill="hold"/>
                                        <p:tgtEl>
                                          <p:spTgt spid="3380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nimBg="1"/>
      <p:bldP spid="33796" grpId="0" animBg="1"/>
      <p:bldP spid="33797" grpId="0" animBg="1"/>
      <p:bldP spid="33799" grpId="0" animBg="1"/>
      <p:bldP spid="33800" grpId="0" animBg="1"/>
      <p:bldP spid="33801" grpId="0" animBg="1"/>
      <p:bldP spid="33802"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Grp="1" noChangeArrowheads="1"/>
          </p:cNvSpPr>
          <p:nvPr>
            <p:ph type="title"/>
          </p:nvPr>
        </p:nvSpPr>
        <p:spPr>
          <a:xfrm>
            <a:off x="457200" y="1"/>
            <a:ext cx="8229600" cy="914400"/>
          </a:xfrm>
        </p:spPr>
        <p:txBody>
          <a:bodyPr/>
          <a:lstStyle/>
          <a:p>
            <a:r>
              <a:rPr lang="en-US" altLang="en-US" sz="3200" dirty="0">
                <a:ea typeface="ＭＳ Ｐゴシック" panose="020B0600070205080204" pitchFamily="34" charset="-128"/>
              </a:rPr>
              <a:t>Alignment Document</a:t>
            </a:r>
          </a:p>
        </p:txBody>
      </p:sp>
      <p:sp>
        <p:nvSpPr>
          <p:cNvPr id="53250"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38101EB-4C34-4C33-BD87-D34F30B0180D}" type="slidenum">
              <a:rPr lang="en-US" altLang="en-US" sz="1200"/>
              <a:pPr/>
              <a:t>14</a:t>
            </a:fld>
            <a:endParaRPr lang="en-US" altLang="en-US" sz="1200"/>
          </a:p>
        </p:txBody>
      </p:sp>
      <p:pic>
        <p:nvPicPr>
          <p:cNvPr id="5325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37581" y="914401"/>
            <a:ext cx="4668837" cy="5712814"/>
          </a:xfrm>
          <a:ln>
            <a:solidFill>
              <a:schemeClr val="tx1"/>
            </a:solidFill>
            <a:miter lim="800000"/>
            <a:headEnd/>
            <a:tailEnd/>
          </a:ln>
        </p:spPr>
      </p:pic>
    </p:spTree>
    <p:extLst>
      <p:ext uri="{BB962C8B-B14F-4D97-AF65-F5344CB8AC3E}">
        <p14:creationId xmlns:p14="http://schemas.microsoft.com/office/powerpoint/2010/main" val="4126829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2"/>
          <p:cNvSpPr>
            <a:spLocks noGrp="1"/>
          </p:cNvSpPr>
          <p:nvPr>
            <p:ph type="title"/>
          </p:nvPr>
        </p:nvSpPr>
        <p:spPr/>
        <p:txBody>
          <a:bodyPr>
            <a:normAutofit fontScale="90000"/>
          </a:bodyPr>
          <a:lstStyle/>
          <a:p>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Alignment Document: Table 1.13</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 </a:t>
            </a:r>
          </a:p>
        </p:txBody>
      </p:sp>
      <p:pic>
        <p:nvPicPr>
          <p:cNvPr id="5" name="Content Placeholder 4"/>
          <p:cNvPicPr>
            <a:picLocks noGrp="1" noChangeAspect="1"/>
          </p:cNvPicPr>
          <p:nvPr>
            <p:ph sz="half" idx="1"/>
          </p:nvPr>
        </p:nvPicPr>
        <p:blipFill>
          <a:blip r:embed="rId3"/>
          <a:stretch>
            <a:fillRect/>
          </a:stretch>
        </p:blipFill>
        <p:spPr>
          <a:xfrm>
            <a:off x="1720815" y="1423926"/>
            <a:ext cx="5854769" cy="4537685"/>
          </a:xfrm>
          <a:prstGeom prst="rect">
            <a:avLst/>
          </a:prstGeom>
        </p:spPr>
      </p:pic>
      <p:sp>
        <p:nvSpPr>
          <p:cNvPr id="8" name="Content Placeholder 7"/>
          <p:cNvSpPr>
            <a:spLocks noGrp="1"/>
          </p:cNvSpPr>
          <p:nvPr>
            <p:ph sz="half" idx="2"/>
          </p:nvPr>
        </p:nvSpPr>
        <p:spPr>
          <a:xfrm>
            <a:off x="1720815" y="6031949"/>
            <a:ext cx="5854769" cy="415742"/>
          </a:xfrm>
        </p:spPr>
        <p:txBody>
          <a:bodyPr/>
          <a:lstStyle/>
          <a:p>
            <a:pPr marL="0" indent="0" algn="ctr">
              <a:buNone/>
            </a:pPr>
            <a:r>
              <a:rPr lang="en-US" altLang="en-US" sz="1200" dirty="0">
                <a:solidFill>
                  <a:prstClr val="black"/>
                </a:solidFill>
                <a:latin typeface="Arial" pitchFamily="34" charset="0"/>
                <a:cs typeface="Arial" pitchFamily="34" charset="0"/>
              </a:rPr>
              <a:t>(</a:t>
            </a:r>
            <a:r>
              <a:rPr lang="en-US" altLang="en-US" sz="1200" i="1" dirty="0">
                <a:solidFill>
                  <a:prstClr val="black"/>
                </a:solidFill>
                <a:latin typeface="Arial" pitchFamily="34" charset="0"/>
                <a:cs typeface="Arial" pitchFamily="34" charset="0"/>
              </a:rPr>
              <a:t>The Alignment of the California Preschool Learning Foundations with Key Early Education Resources </a:t>
            </a:r>
            <a:r>
              <a:rPr lang="en-US" altLang="en-US" sz="1200" dirty="0">
                <a:solidFill>
                  <a:prstClr val="black"/>
                </a:solidFill>
                <a:latin typeface="Arial" pitchFamily="34" charset="0"/>
                <a:cs typeface="Arial" pitchFamily="34" charset="0"/>
              </a:rPr>
              <a:t>[CDE], p. 105)</a:t>
            </a:r>
            <a:endParaRPr lang="en-US" dirty="0"/>
          </a:p>
        </p:txBody>
      </p:sp>
      <p:sp>
        <p:nvSpPr>
          <p:cNvPr id="2" name="Slide Number Placeholder 1"/>
          <p:cNvSpPr>
            <a:spLocks noGrp="1"/>
          </p:cNvSpPr>
          <p:nvPr>
            <p:ph type="sldNum" sz="quarter" idx="10"/>
          </p:nvPr>
        </p:nvSpPr>
        <p:spPr/>
        <p:txBody>
          <a:bodyPr/>
          <a:lstStyle/>
          <a:p>
            <a:fld id="{894E3918-0C58-4BC1-A1C2-4C804A6662F9}" type="slidenum">
              <a:rPr lang="en-US" altLang="en-US" smtClean="0"/>
              <a:pPr/>
              <a:t>15</a:t>
            </a:fld>
            <a:endParaRPr lang="en-US" altLang="en-US"/>
          </a:p>
        </p:txBody>
      </p:sp>
    </p:spTree>
    <p:extLst>
      <p:ext uri="{BB962C8B-B14F-4D97-AF65-F5344CB8AC3E}">
        <p14:creationId xmlns:p14="http://schemas.microsoft.com/office/powerpoint/2010/main" val="1884663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2"/>
          <p:cNvSpPr>
            <a:spLocks noGrp="1"/>
          </p:cNvSpPr>
          <p:nvPr>
            <p:ph type="title"/>
          </p:nvPr>
        </p:nvSpPr>
        <p:spPr/>
        <p:txBody>
          <a:bodyPr>
            <a:normAutofit fontScale="90000"/>
          </a:bodyPr>
          <a:lstStyle/>
          <a:p>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Alignment Document: Table 1.13 Continued</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 </a:t>
            </a:r>
          </a:p>
        </p:txBody>
      </p:sp>
      <p:pic>
        <p:nvPicPr>
          <p:cNvPr id="5" name="Content Placeholder 4"/>
          <p:cNvPicPr>
            <a:picLocks noGrp="1" noChangeAspect="1"/>
          </p:cNvPicPr>
          <p:nvPr>
            <p:ph sz="half" idx="1"/>
          </p:nvPr>
        </p:nvPicPr>
        <p:blipFill>
          <a:blip r:embed="rId3"/>
          <a:stretch>
            <a:fillRect/>
          </a:stretch>
        </p:blipFill>
        <p:spPr>
          <a:xfrm>
            <a:off x="1559198" y="1499735"/>
            <a:ext cx="5778468" cy="4469061"/>
          </a:xfrm>
          <a:prstGeom prst="rect">
            <a:avLst/>
          </a:prstGeom>
        </p:spPr>
      </p:pic>
      <p:sp>
        <p:nvSpPr>
          <p:cNvPr id="10" name="Content Placeholder 9"/>
          <p:cNvSpPr>
            <a:spLocks noGrp="1"/>
          </p:cNvSpPr>
          <p:nvPr>
            <p:ph sz="half" idx="2"/>
          </p:nvPr>
        </p:nvSpPr>
        <p:spPr>
          <a:xfrm>
            <a:off x="1506682" y="6050893"/>
            <a:ext cx="6130636" cy="548005"/>
          </a:xfrm>
        </p:spPr>
        <p:txBody>
          <a:bodyPr/>
          <a:lstStyle/>
          <a:p>
            <a:pPr marL="0" lvl="0" indent="0" algn="ctr">
              <a:buNone/>
            </a:pPr>
            <a:r>
              <a:rPr lang="en-US" altLang="en-US" sz="1200" dirty="0">
                <a:solidFill>
                  <a:prstClr val="black"/>
                </a:solidFill>
                <a:latin typeface="Arial" pitchFamily="34" charset="0"/>
                <a:cs typeface="Arial" pitchFamily="34" charset="0"/>
              </a:rPr>
              <a:t>(</a:t>
            </a:r>
            <a:r>
              <a:rPr lang="en-US" altLang="en-US" sz="1200" i="1" dirty="0">
                <a:solidFill>
                  <a:prstClr val="black"/>
                </a:solidFill>
                <a:latin typeface="Arial" pitchFamily="34" charset="0"/>
                <a:cs typeface="Arial" pitchFamily="34" charset="0"/>
              </a:rPr>
              <a:t>The Alignment of the California Preschool Learning Foundations with Key Early Education Resources </a:t>
            </a:r>
            <a:r>
              <a:rPr lang="en-US" altLang="en-US" sz="1200" dirty="0">
                <a:solidFill>
                  <a:prstClr val="black"/>
                </a:solidFill>
                <a:latin typeface="Arial" pitchFamily="34" charset="0"/>
                <a:cs typeface="Arial" pitchFamily="34" charset="0"/>
              </a:rPr>
              <a:t>[CDE], p. 106)</a:t>
            </a:r>
            <a:endParaRPr lang="en-US" dirty="0">
              <a:solidFill>
                <a:prstClr val="black"/>
              </a:solidFill>
            </a:endParaRPr>
          </a:p>
          <a:p>
            <a:endParaRPr lang="en-US" dirty="0"/>
          </a:p>
        </p:txBody>
      </p:sp>
      <p:sp>
        <p:nvSpPr>
          <p:cNvPr id="2" name="Slide Number Placeholder 1"/>
          <p:cNvSpPr>
            <a:spLocks noGrp="1"/>
          </p:cNvSpPr>
          <p:nvPr>
            <p:ph type="sldNum" sz="quarter" idx="10"/>
          </p:nvPr>
        </p:nvSpPr>
        <p:spPr/>
        <p:txBody>
          <a:bodyPr/>
          <a:lstStyle/>
          <a:p>
            <a:fld id="{894E3918-0C58-4BC1-A1C2-4C804A6662F9}" type="slidenum">
              <a:rPr lang="en-US" altLang="en-US" smtClean="0"/>
              <a:pPr/>
              <a:t>16</a:t>
            </a:fld>
            <a:endParaRPr lang="en-US" altLang="en-US"/>
          </a:p>
        </p:txBody>
      </p:sp>
      <p:sp>
        <p:nvSpPr>
          <p:cNvPr id="9" name="Oval 8"/>
          <p:cNvSpPr/>
          <p:nvPr/>
        </p:nvSpPr>
        <p:spPr>
          <a:xfrm>
            <a:off x="1161535" y="1878227"/>
            <a:ext cx="6573795" cy="1176700"/>
          </a:xfrm>
          <a:prstGeom prst="ellipse">
            <a:avLst/>
          </a:prstGeom>
          <a:noFill/>
          <a:ln>
            <a:solidFill>
              <a:srgbClr val="FF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0284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457200" y="14764"/>
            <a:ext cx="8229600" cy="816768"/>
          </a:xfrm>
        </p:spPr>
        <p:txBody>
          <a:bodyPr/>
          <a:lstStyle/>
          <a:p>
            <a:r>
              <a:rPr lang="en-US" dirty="0"/>
              <a:t>Music in Your Classroom</a:t>
            </a:r>
          </a:p>
        </p:txBody>
      </p:sp>
      <p:sp>
        <p:nvSpPr>
          <p:cNvPr id="45058" name="Rectangle 3"/>
          <p:cNvSpPr>
            <a:spLocks noGrp="1" noChangeArrowheads="1"/>
          </p:cNvSpPr>
          <p:nvPr>
            <p:ph sz="half" idx="1"/>
          </p:nvPr>
        </p:nvSpPr>
        <p:spPr>
          <a:xfrm>
            <a:off x="213360" y="831532"/>
            <a:ext cx="8930640" cy="5929154"/>
          </a:xfrm>
        </p:spPr>
        <p:txBody>
          <a:bodyPr/>
          <a:lstStyle/>
          <a:p>
            <a:pPr marL="0" indent="0">
              <a:spcBef>
                <a:spcPts val="0"/>
              </a:spcBef>
              <a:spcAft>
                <a:spcPts val="600"/>
              </a:spcAft>
              <a:buFontTx/>
              <a:buNone/>
            </a:pPr>
            <a:r>
              <a:rPr lang="en-US" sz="2600" b="1" dirty="0"/>
              <a:t>Part 1:</a:t>
            </a:r>
          </a:p>
          <a:p>
            <a:pPr>
              <a:spcBef>
                <a:spcPts val="0"/>
              </a:spcBef>
              <a:spcAft>
                <a:spcPts val="600"/>
              </a:spcAft>
            </a:pPr>
            <a:r>
              <a:rPr lang="en-US" sz="2600" dirty="0"/>
              <a:t>Read the table tent definitions of each </a:t>
            </a:r>
            <a:r>
              <a:rPr lang="en-US" sz="2600" dirty="0" err="1"/>
              <a:t>substrand</a:t>
            </a:r>
            <a:r>
              <a:rPr lang="en-US" sz="2600" dirty="0"/>
              <a:t> with your table group and reflect on the following questions:</a:t>
            </a:r>
          </a:p>
          <a:p>
            <a:pPr lvl="1">
              <a:spcBef>
                <a:spcPts val="0"/>
              </a:spcBef>
              <a:spcAft>
                <a:spcPts val="600"/>
              </a:spcAft>
            </a:pPr>
            <a:r>
              <a:rPr lang="en-US" sz="2600" dirty="0"/>
              <a:t>How do you currently engage children with music?  </a:t>
            </a:r>
          </a:p>
          <a:p>
            <a:pPr lvl="1">
              <a:spcBef>
                <a:spcPts val="0"/>
              </a:spcBef>
              <a:spcAft>
                <a:spcPts val="600"/>
              </a:spcAft>
            </a:pPr>
            <a:r>
              <a:rPr lang="en-US" sz="2600" dirty="0"/>
              <a:t>What music skills do you focus on?  </a:t>
            </a:r>
          </a:p>
          <a:p>
            <a:pPr lvl="1">
              <a:spcBef>
                <a:spcPts val="0"/>
              </a:spcBef>
              <a:spcAft>
                <a:spcPts val="600"/>
              </a:spcAft>
            </a:pPr>
            <a:r>
              <a:rPr lang="en-US" sz="2600" dirty="0"/>
              <a:t>What opportunities are available for children to create, invent, and express themselves through music? </a:t>
            </a:r>
          </a:p>
          <a:p>
            <a:pPr marL="0" indent="0">
              <a:spcBef>
                <a:spcPts val="0"/>
              </a:spcBef>
              <a:spcAft>
                <a:spcPts val="600"/>
              </a:spcAft>
              <a:buNone/>
            </a:pPr>
            <a:r>
              <a:rPr lang="en-US" sz="2600" b="1" dirty="0"/>
              <a:t>Part 2:</a:t>
            </a:r>
          </a:p>
          <a:p>
            <a:pPr>
              <a:spcBef>
                <a:spcPts val="0"/>
              </a:spcBef>
              <a:spcAft>
                <a:spcPts val="600"/>
              </a:spcAft>
            </a:pPr>
            <a:r>
              <a:rPr lang="en-US" sz="2600" dirty="0"/>
              <a:t>Read and review the music foundations on Handout 1: Foundations Map.</a:t>
            </a:r>
          </a:p>
          <a:p>
            <a:pPr>
              <a:spcBef>
                <a:spcPts val="0"/>
              </a:spcBef>
              <a:spcAft>
                <a:spcPts val="600"/>
              </a:spcAft>
            </a:pPr>
            <a:r>
              <a:rPr lang="en-US" sz="2600" dirty="0"/>
              <a:t>Use Handout 3: Take "Note" of Ideas to record ideas, reflections, and action plans.</a:t>
            </a:r>
          </a:p>
          <a:p>
            <a:pPr lvl="1">
              <a:spcBef>
                <a:spcPts val="0"/>
              </a:spcBef>
              <a:spcAft>
                <a:spcPts val="600"/>
              </a:spcAft>
            </a:pPr>
            <a:endParaRPr lang="en-US" sz="2600" dirty="0"/>
          </a:p>
          <a:p>
            <a:pPr>
              <a:lnSpc>
                <a:spcPct val="80000"/>
              </a:lnSpc>
              <a:buFontTx/>
              <a:buNone/>
            </a:pPr>
            <a:endParaRPr lang="en-US" sz="2600" dirty="0"/>
          </a:p>
        </p:txBody>
      </p:sp>
      <p:sp>
        <p:nvSpPr>
          <p:cNvPr id="4" name="Slide Number Placeholder 3"/>
          <p:cNvSpPr>
            <a:spLocks noGrp="1"/>
          </p:cNvSpPr>
          <p:nvPr>
            <p:ph type="sldNum" sz="quarter" idx="10"/>
          </p:nvPr>
        </p:nvSpPr>
        <p:spPr/>
        <p:txBody>
          <a:bodyPr/>
          <a:lstStyle/>
          <a:p>
            <a:pPr>
              <a:defRPr/>
            </a:pPr>
            <a:fld id="{A7344D21-6E66-42E7-BA2B-F0B944AC4F5E}" type="slidenum">
              <a:rPr lang="en-US" smtClean="0"/>
              <a:pPr>
                <a:defRPr/>
              </a:pPr>
              <a:t>17</a:t>
            </a:fld>
            <a:endParaRPr lang="en-US"/>
          </a:p>
        </p:txBody>
      </p:sp>
    </p:spTree>
    <p:extLst>
      <p:ext uri="{BB962C8B-B14F-4D97-AF65-F5344CB8AC3E}">
        <p14:creationId xmlns:p14="http://schemas.microsoft.com/office/powerpoint/2010/main" val="2102742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150373"/>
          </a:xfrm>
        </p:spPr>
        <p:txBody>
          <a:bodyPr/>
          <a:lstStyle/>
          <a:p>
            <a:br>
              <a:rPr lang="en-US" dirty="0"/>
            </a:br>
            <a:br>
              <a:rPr lang="en-US" dirty="0"/>
            </a:br>
            <a:br>
              <a:rPr lang="en-US" dirty="0"/>
            </a:br>
            <a:br>
              <a:rPr lang="en-US" dirty="0"/>
            </a:br>
            <a:r>
              <a:rPr lang="en-US" dirty="0"/>
              <a:t>Music In Action</a:t>
            </a:r>
            <a:br>
              <a:rPr lang="en-US" dirty="0"/>
            </a:br>
            <a:br>
              <a:rPr lang="en-US" sz="7200" dirty="0"/>
            </a:br>
            <a:endParaRPr lang="en-US" sz="7200" dirty="0"/>
          </a:p>
        </p:txBody>
      </p:sp>
      <p:sp>
        <p:nvSpPr>
          <p:cNvPr id="3" name="Content Placeholder 2"/>
          <p:cNvSpPr>
            <a:spLocks noGrp="1"/>
          </p:cNvSpPr>
          <p:nvPr>
            <p:ph idx="1"/>
          </p:nvPr>
        </p:nvSpPr>
        <p:spPr>
          <a:xfrm>
            <a:off x="3451122" y="1609981"/>
            <a:ext cx="2241755" cy="317141"/>
          </a:xfrm>
        </p:spPr>
        <p:txBody>
          <a:bodyPr/>
          <a:lstStyle/>
          <a:p>
            <a:pPr algn="ctr">
              <a:buNone/>
            </a:pPr>
            <a:r>
              <a:rPr lang="en-US" sz="800" dirty="0"/>
              <a:t>Video Clip:  Trumpet Jingle Bells</a:t>
            </a:r>
          </a:p>
        </p:txBody>
      </p:sp>
      <p:sp>
        <p:nvSpPr>
          <p:cNvPr id="5" name="Slide Number Placeholder 4"/>
          <p:cNvSpPr>
            <a:spLocks noGrp="1"/>
          </p:cNvSpPr>
          <p:nvPr>
            <p:ph type="sldNum" sz="quarter" idx="10"/>
          </p:nvPr>
        </p:nvSpPr>
        <p:spPr/>
        <p:txBody>
          <a:bodyPr/>
          <a:lstStyle/>
          <a:p>
            <a:pPr>
              <a:defRPr/>
            </a:pPr>
            <a:fld id="{AC578BF8-ED91-4EE4-8E4D-9BF0F2AC6385}" type="slidenum">
              <a:rPr lang="en-US" smtClean="0"/>
              <a:pPr>
                <a:defRPr/>
              </a:pPr>
              <a:t>18</a:t>
            </a:fld>
            <a:endParaRPr lang="en-US"/>
          </a:p>
        </p:txBody>
      </p:sp>
      <p:pic>
        <p:nvPicPr>
          <p:cNvPr id="8" name="Content Placeholder 7" descr="trumpet.jpg"/>
          <p:cNvPicPr>
            <a:picLocks noGrp="1" noChangeAspect="1"/>
          </p:cNvPicPr>
          <p:nvPr>
            <p:ph sz="half" idx="4294967295"/>
          </p:nvPr>
        </p:nvPicPr>
        <p:blipFill>
          <a:blip r:embed="rId3" cstate="screen">
            <a:extLst>
              <a:ext uri="{28A0092B-C50C-407E-A947-70E740481C1C}">
                <a14:useLocalDpi xmlns:a14="http://schemas.microsoft.com/office/drawing/2010/main" val="0"/>
              </a:ext>
            </a:extLst>
          </a:blip>
          <a:srcRect/>
          <a:stretch>
            <a:fillRect/>
          </a:stretch>
        </p:blipFill>
        <p:spPr>
          <a:xfrm>
            <a:off x="1427486" y="1354341"/>
            <a:ext cx="6289025" cy="4702329"/>
          </a:xfrm>
          <a:ln>
            <a:solidFill>
              <a:schemeClr val="tx1"/>
            </a:solidFill>
          </a:ln>
        </p:spPr>
      </p:pic>
    </p:spTree>
    <p:extLst>
      <p:ext uri="{BB962C8B-B14F-4D97-AF65-F5344CB8AC3E}">
        <p14:creationId xmlns:p14="http://schemas.microsoft.com/office/powerpoint/2010/main" val="3592588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ChangeArrowheads="1"/>
          </p:cNvSpPr>
          <p:nvPr>
            <p:ph type="title"/>
          </p:nvPr>
        </p:nvSpPr>
        <p:spPr>
          <a:xfrm>
            <a:off x="457200" y="0"/>
            <a:ext cx="8229600" cy="1143000"/>
          </a:xfrm>
        </p:spPr>
        <p:txBody>
          <a:bodyPr/>
          <a:lstStyle/>
          <a:p>
            <a:r>
              <a:rPr lang="en-US" sz="4000" dirty="0"/>
              <a:t>Notice, Respond, and Engage</a:t>
            </a:r>
            <a:endParaRPr lang="en-US" sz="4000" i="1" dirty="0"/>
          </a:p>
        </p:txBody>
      </p:sp>
      <p:sp>
        <p:nvSpPr>
          <p:cNvPr id="86018" name="Rectangle 3"/>
          <p:cNvSpPr>
            <a:spLocks noGrp="1" noChangeArrowheads="1"/>
          </p:cNvSpPr>
          <p:nvPr>
            <p:ph sz="half" idx="1"/>
          </p:nvPr>
        </p:nvSpPr>
        <p:spPr>
          <a:xfrm>
            <a:off x="292100" y="1257300"/>
            <a:ext cx="4577442" cy="4525963"/>
          </a:xfrm>
        </p:spPr>
        <p:txBody>
          <a:bodyPr/>
          <a:lstStyle/>
          <a:p>
            <a:pPr marL="0" indent="0">
              <a:buFontTx/>
              <a:buNone/>
            </a:pPr>
            <a:r>
              <a:rPr lang="en-US" sz="2400" dirty="0"/>
              <a:t> </a:t>
            </a:r>
            <a:r>
              <a:rPr lang="en-US" sz="3200" dirty="0"/>
              <a:t>“They are curious about environmental sounds and musical instruments in the classroom and will respond to music they hear” </a:t>
            </a:r>
            <a:r>
              <a:rPr lang="en-US" sz="1800" dirty="0"/>
              <a:t>(PCF, Vol. 2, p. 64)</a:t>
            </a:r>
            <a:r>
              <a:rPr lang="en-US" dirty="0"/>
              <a:t>.</a:t>
            </a:r>
            <a:endParaRPr lang="en-US" sz="1800" dirty="0"/>
          </a:p>
        </p:txBody>
      </p:sp>
      <p:sp>
        <p:nvSpPr>
          <p:cNvPr id="5" name="Slide Number Placeholder 4"/>
          <p:cNvSpPr>
            <a:spLocks noGrp="1"/>
          </p:cNvSpPr>
          <p:nvPr>
            <p:ph type="sldNum" sz="quarter" idx="10"/>
          </p:nvPr>
        </p:nvSpPr>
        <p:spPr/>
        <p:txBody>
          <a:bodyPr/>
          <a:lstStyle/>
          <a:p>
            <a:pPr>
              <a:defRPr/>
            </a:pPr>
            <a:fld id="{AC578BF8-ED91-4EE4-8E4D-9BF0F2AC6385}" type="slidenum">
              <a:rPr lang="en-US" smtClean="0"/>
              <a:pPr>
                <a:defRPr/>
              </a:pPr>
              <a:t>19</a:t>
            </a:fld>
            <a:endParaRPr lang="en-US"/>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74342" y="1384300"/>
            <a:ext cx="3332376" cy="5006386"/>
          </a:xfrm>
          <a:ln>
            <a:solidFill>
              <a:schemeClr val="tx1"/>
            </a:solidFill>
          </a:ln>
        </p:spPr>
      </p:pic>
    </p:spTree>
    <p:extLst>
      <p:ext uri="{BB962C8B-B14F-4D97-AF65-F5344CB8AC3E}">
        <p14:creationId xmlns:p14="http://schemas.microsoft.com/office/powerpoint/2010/main" val="1308685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952500"/>
            <a:ext cx="9144000" cy="5905500"/>
          </a:xfrm>
          <a:prstGeom prst="rect">
            <a:avLst/>
          </a:prstGeom>
          <a:ln>
            <a:solidFill>
              <a:schemeClr val="tx1"/>
            </a:solidFill>
          </a:ln>
        </p:spPr>
      </p:pic>
      <p:sp>
        <p:nvSpPr>
          <p:cNvPr id="30723" name="Rectangle 4"/>
          <p:cNvSpPr>
            <a:spLocks noGrp="1" noChangeArrowheads="1"/>
          </p:cNvSpPr>
          <p:nvPr>
            <p:ph type="title" idx="4294967295"/>
          </p:nvPr>
        </p:nvSpPr>
        <p:spPr>
          <a:xfrm>
            <a:off x="0" y="0"/>
            <a:ext cx="9144000" cy="952500"/>
          </a:xfrm>
          <a:noFill/>
        </p:spPr>
        <p:txBody>
          <a:bodyPr>
            <a:normAutofit/>
          </a:bodyPr>
          <a:lstStyle/>
          <a:p>
            <a:pPr eaLnBrk="1" hangingPunct="1">
              <a:defRPr/>
            </a:pPr>
            <a:r>
              <a:rPr lang="en-US" b="1" dirty="0">
                <a:solidFill>
                  <a:schemeClr val="tx1"/>
                </a:solidFill>
              </a:rPr>
              <a:t>Going on a Bear Hunt</a:t>
            </a:r>
          </a:p>
        </p:txBody>
      </p:sp>
      <p:sp>
        <p:nvSpPr>
          <p:cNvPr id="5" name="Slide Number Placeholder 4"/>
          <p:cNvSpPr>
            <a:spLocks noGrp="1"/>
          </p:cNvSpPr>
          <p:nvPr>
            <p:ph type="sldNum" sz="quarter" idx="10"/>
          </p:nvPr>
        </p:nvSpPr>
        <p:spPr/>
        <p:txBody>
          <a:bodyPr/>
          <a:lstStyle/>
          <a:p>
            <a:pPr>
              <a:defRPr/>
            </a:pPr>
            <a:fld id="{17EE7E7E-0767-41D5-BE19-E81C81B5ABD6}" type="slidenum">
              <a:rPr lang="en-US" smtClean="0"/>
              <a:pPr>
                <a:defRPr/>
              </a:pPr>
              <a:t>2</a:t>
            </a:fld>
            <a:endParaRPr lang="en-US"/>
          </a:p>
        </p:txBody>
      </p:sp>
      <p:sp>
        <p:nvSpPr>
          <p:cNvPr id="6" name="Rectangle 5"/>
          <p:cNvSpPr>
            <a:spLocks noChangeArrowheads="1"/>
          </p:cNvSpPr>
          <p:nvPr/>
        </p:nvSpPr>
        <p:spPr bwMode="auto">
          <a:xfrm>
            <a:off x="0" y="6619875"/>
            <a:ext cx="9144000" cy="238125"/>
          </a:xfrm>
          <a:prstGeom prst="rect">
            <a:avLst/>
          </a:prstGeom>
          <a:noFill/>
          <a:ln w="9525">
            <a:noFill/>
            <a:miter lim="800000"/>
            <a:headEnd/>
            <a:tailEnd/>
          </a:ln>
          <a:effectLst/>
        </p:spPr>
        <p:txBody>
          <a:bodyPr anchor="ctr">
            <a:spAutoFit/>
          </a:bodyPr>
          <a:lstStyle/>
          <a:p>
            <a:pPr algn="ctr" eaLnBrk="0" hangingPunct="0">
              <a:defRPr/>
            </a:pPr>
            <a:r>
              <a:rPr lang="en-US" sz="900" b="1" dirty="0">
                <a:solidFill>
                  <a:schemeClr val="bg1"/>
                </a:solidFill>
                <a:effectLst>
                  <a:outerShdw blurRad="38100" dist="38100" dir="2700000" algn="tl">
                    <a:srgbClr val="000000">
                      <a:alpha val="43137"/>
                    </a:srgbClr>
                  </a:outerShdw>
                </a:effectLst>
                <a:latin typeface="Arial" pitchFamily="-83" charset="0"/>
                <a:ea typeface="Times New Roman" pitchFamily="-83" charset="0"/>
                <a:cs typeface="Times New Roman" pitchFamily="-83" charset="0"/>
              </a:rPr>
              <a:t>©2017 California Department of Education</a:t>
            </a:r>
            <a:endParaRPr lang="en-US" sz="900" b="1" dirty="0">
              <a:solidFill>
                <a:schemeClr val="bg1"/>
              </a:solidFill>
              <a:effectLst>
                <a:outerShdw blurRad="38100" dist="38100" dir="2700000" algn="tl">
                  <a:srgbClr val="000000">
                    <a:alpha val="43137"/>
                  </a:srgbClr>
                </a:outerShdw>
              </a:effectLst>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95187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ChangeArrowheads="1"/>
          </p:cNvSpPr>
          <p:nvPr>
            <p:ph type="title"/>
          </p:nvPr>
        </p:nvSpPr>
        <p:spPr>
          <a:xfrm>
            <a:off x="0" y="1"/>
            <a:ext cx="9144000" cy="1528916"/>
          </a:xfrm>
        </p:spPr>
        <p:txBody>
          <a:bodyPr/>
          <a:lstStyle/>
          <a:p>
            <a:br>
              <a:rPr lang="en-US" sz="4000" dirty="0"/>
            </a:br>
            <a:r>
              <a:rPr lang="en-US" sz="4000" dirty="0"/>
              <a:t>Develop Skills in Music</a:t>
            </a:r>
            <a:br>
              <a:rPr lang="en-US" sz="4000" dirty="0"/>
            </a:br>
            <a:endParaRPr lang="en-US" sz="4000" dirty="0"/>
          </a:p>
        </p:txBody>
      </p:sp>
      <p:sp>
        <p:nvSpPr>
          <p:cNvPr id="88066" name="Rectangle 3"/>
          <p:cNvSpPr>
            <a:spLocks noGrp="1" noChangeArrowheads="1"/>
          </p:cNvSpPr>
          <p:nvPr>
            <p:ph sz="half" idx="1"/>
          </p:nvPr>
        </p:nvSpPr>
        <p:spPr>
          <a:xfrm>
            <a:off x="313184" y="1391816"/>
            <a:ext cx="4258816" cy="4353347"/>
          </a:xfrm>
        </p:spPr>
        <p:txBody>
          <a:bodyPr/>
          <a:lstStyle/>
          <a:p>
            <a:pPr marL="0" indent="0">
              <a:spcBef>
                <a:spcPts val="0"/>
              </a:spcBef>
              <a:buFontTx/>
              <a:buNone/>
            </a:pPr>
            <a:r>
              <a:rPr lang="en-US" sz="3200" dirty="0"/>
              <a:t>“This </a:t>
            </a:r>
            <a:r>
              <a:rPr lang="en-US" sz="3200" dirty="0" err="1"/>
              <a:t>substrand</a:t>
            </a:r>
            <a:r>
              <a:rPr lang="en-US" sz="3200" dirty="0"/>
              <a:t> refers to the basic skills of</a:t>
            </a:r>
          </a:p>
          <a:p>
            <a:pPr marL="0" indent="0">
              <a:spcBef>
                <a:spcPts val="0"/>
              </a:spcBef>
              <a:buFontTx/>
              <a:buNone/>
            </a:pPr>
            <a:r>
              <a:rPr lang="en-US" sz="3200" dirty="0"/>
              <a:t>performing, inventing,</a:t>
            </a:r>
          </a:p>
          <a:p>
            <a:pPr marL="0" indent="0">
              <a:spcBef>
                <a:spcPts val="0"/>
              </a:spcBef>
              <a:buFontTx/>
              <a:buNone/>
            </a:pPr>
            <a:r>
              <a:rPr lang="en-US" sz="3200" dirty="0"/>
              <a:t>and creating through the arts” </a:t>
            </a:r>
            <a:r>
              <a:rPr lang="en-US" sz="1800" dirty="0"/>
              <a:t>(PLF, Vol. 2, p. 4)</a:t>
            </a:r>
            <a:r>
              <a:rPr lang="en-US" sz="3200" dirty="0"/>
              <a:t>.</a:t>
            </a:r>
            <a:endParaRPr lang="en-US" sz="2400" dirty="0"/>
          </a:p>
          <a:p>
            <a:pPr algn="ctr">
              <a:buFontTx/>
              <a:buNone/>
            </a:pPr>
            <a:endParaRPr lang="en-US" sz="2400" dirty="0"/>
          </a:p>
          <a:p>
            <a:pPr algn="ctr">
              <a:buFontTx/>
              <a:buNone/>
            </a:pPr>
            <a:endParaRPr lang="en-US" sz="2400" dirty="0"/>
          </a:p>
          <a:p>
            <a:pPr algn="ctr">
              <a:buFontTx/>
              <a:buNone/>
            </a:pPr>
            <a:endParaRPr lang="en-US" sz="2400" dirty="0"/>
          </a:p>
          <a:p>
            <a:pPr algn="ctr">
              <a:buFontTx/>
              <a:buNone/>
            </a:pPr>
            <a:endParaRPr lang="en-US" sz="2400" dirty="0"/>
          </a:p>
          <a:p>
            <a:pPr algn="ctr">
              <a:buFontTx/>
              <a:buNone/>
            </a:pPr>
            <a:endParaRPr lang="en-US" sz="2400" dirty="0"/>
          </a:p>
          <a:p>
            <a:pPr algn="ctr">
              <a:buFontTx/>
              <a:buNone/>
            </a:pPr>
            <a:endParaRPr lang="en-US" sz="2400" dirty="0"/>
          </a:p>
          <a:p>
            <a:pPr algn="ctr">
              <a:buFontTx/>
              <a:buNone/>
            </a:pPr>
            <a:endParaRPr lang="en-US" sz="2400" dirty="0"/>
          </a:p>
        </p:txBody>
      </p:sp>
      <p:sp>
        <p:nvSpPr>
          <p:cNvPr id="5" name="Slide Number Placeholder 4"/>
          <p:cNvSpPr>
            <a:spLocks noGrp="1"/>
          </p:cNvSpPr>
          <p:nvPr>
            <p:ph type="sldNum" sz="quarter" idx="10"/>
          </p:nvPr>
        </p:nvSpPr>
        <p:spPr/>
        <p:txBody>
          <a:bodyPr/>
          <a:lstStyle/>
          <a:p>
            <a:pPr>
              <a:defRPr/>
            </a:pPr>
            <a:fld id="{AC578BF8-ED91-4EE4-8E4D-9BF0F2AC6385}" type="slidenum">
              <a:rPr lang="en-US" smtClean="0"/>
              <a:pPr>
                <a:defRPr/>
              </a:pPr>
              <a:t>20</a:t>
            </a:fld>
            <a:endParaRPr lang="en-US"/>
          </a:p>
        </p:txBody>
      </p:sp>
      <p:pic>
        <p:nvPicPr>
          <p:cNvPr id="7"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16016" y="1528917"/>
            <a:ext cx="3933428" cy="4841143"/>
          </a:xfrm>
          <a:ln>
            <a:solidFill>
              <a:schemeClr val="tx1"/>
            </a:solidFill>
          </a:ln>
        </p:spPr>
      </p:pic>
    </p:spTree>
    <p:extLst>
      <p:ext uri="{BB962C8B-B14F-4D97-AF65-F5344CB8AC3E}">
        <p14:creationId xmlns:p14="http://schemas.microsoft.com/office/powerpoint/2010/main" val="1244584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a:xfrm>
            <a:off x="0" y="25256"/>
            <a:ext cx="9144000" cy="1143000"/>
          </a:xfrm>
        </p:spPr>
        <p:txBody>
          <a:bodyPr/>
          <a:lstStyle/>
          <a:p>
            <a:r>
              <a:rPr lang="en-US" sz="4000" dirty="0"/>
              <a:t>Create, Invent, Express</a:t>
            </a:r>
          </a:p>
        </p:txBody>
      </p:sp>
      <p:sp>
        <p:nvSpPr>
          <p:cNvPr id="90114" name="Rectangle 3"/>
          <p:cNvSpPr>
            <a:spLocks noGrp="1" noChangeArrowheads="1"/>
          </p:cNvSpPr>
          <p:nvPr>
            <p:ph sz="half" idx="1"/>
          </p:nvPr>
        </p:nvSpPr>
        <p:spPr>
          <a:xfrm>
            <a:off x="510638" y="1160855"/>
            <a:ext cx="4433329" cy="4353347"/>
          </a:xfrm>
        </p:spPr>
        <p:txBody>
          <a:bodyPr/>
          <a:lstStyle/>
          <a:p>
            <a:pPr marL="0" indent="0">
              <a:spcBef>
                <a:spcPts val="0"/>
              </a:spcBef>
              <a:buFontTx/>
              <a:buNone/>
            </a:pPr>
            <a:r>
              <a:rPr lang="en-US" sz="3200" dirty="0"/>
              <a:t>“Helping and encouraging [children] to create, invent, and express themselves musically can be an eye-opening experience for the teacher” </a:t>
            </a:r>
            <a:r>
              <a:rPr lang="en-US" sz="1800" dirty="0"/>
              <a:t>(PCF, Vol. 2, p. 80)</a:t>
            </a:r>
            <a:r>
              <a:rPr lang="en-US" sz="3200" dirty="0"/>
              <a:t>. </a:t>
            </a:r>
            <a:endParaRPr lang="en-US" sz="1800" dirty="0"/>
          </a:p>
        </p:txBody>
      </p:sp>
      <p:sp>
        <p:nvSpPr>
          <p:cNvPr id="5" name="Slide Number Placeholder 4"/>
          <p:cNvSpPr>
            <a:spLocks noGrp="1"/>
          </p:cNvSpPr>
          <p:nvPr>
            <p:ph type="sldNum" sz="quarter" idx="10"/>
          </p:nvPr>
        </p:nvSpPr>
        <p:spPr/>
        <p:txBody>
          <a:bodyPr/>
          <a:lstStyle/>
          <a:p>
            <a:pPr>
              <a:defRPr/>
            </a:pPr>
            <a:fld id="{AC578BF8-ED91-4EE4-8E4D-9BF0F2AC6385}" type="slidenum">
              <a:rPr lang="en-US" smtClean="0"/>
              <a:pPr>
                <a:defRPr/>
              </a:pPr>
              <a:t>21</a:t>
            </a:fld>
            <a:endParaRPr lang="en-US"/>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43967" y="1193512"/>
            <a:ext cx="3493451" cy="5236087"/>
          </a:xfrm>
          <a:ln>
            <a:solidFill>
              <a:schemeClr val="tx1"/>
            </a:solidFill>
          </a:ln>
        </p:spPr>
      </p:pic>
    </p:spTree>
    <p:extLst>
      <p:ext uri="{BB962C8B-B14F-4D97-AF65-F5344CB8AC3E}">
        <p14:creationId xmlns:p14="http://schemas.microsoft.com/office/powerpoint/2010/main" val="787205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Music in Action</a:t>
            </a:r>
          </a:p>
        </p:txBody>
      </p:sp>
      <p:sp>
        <p:nvSpPr>
          <p:cNvPr id="6" name="Slide Number Placeholder 5"/>
          <p:cNvSpPr>
            <a:spLocks noGrp="1"/>
          </p:cNvSpPr>
          <p:nvPr>
            <p:ph type="sldNum" sz="quarter" idx="10"/>
          </p:nvPr>
        </p:nvSpPr>
        <p:spPr/>
        <p:txBody>
          <a:bodyPr/>
          <a:lstStyle/>
          <a:p>
            <a:pPr>
              <a:defRPr/>
            </a:pPr>
            <a:fld id="{A7344D21-6E66-42E7-BA2B-F0B944AC4F5E}" type="slidenum">
              <a:rPr lang="en-US" smtClean="0"/>
              <a:pPr>
                <a:defRPr/>
              </a:pPr>
              <a:t>22</a:t>
            </a:fld>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5040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Music in Action</a:t>
            </a:r>
          </a:p>
        </p:txBody>
      </p:sp>
      <p:sp>
        <p:nvSpPr>
          <p:cNvPr id="4" name="Slide Number Placeholder 3"/>
          <p:cNvSpPr>
            <a:spLocks noGrp="1"/>
          </p:cNvSpPr>
          <p:nvPr>
            <p:ph type="sldNum" sz="quarter" idx="10"/>
          </p:nvPr>
        </p:nvSpPr>
        <p:spPr/>
        <p:txBody>
          <a:bodyPr/>
          <a:lstStyle/>
          <a:p>
            <a:pPr>
              <a:defRPr/>
            </a:pPr>
            <a:fld id="{AC578BF8-ED91-4EE4-8E4D-9BF0F2AC6385}" type="slidenum">
              <a:rPr lang="en-US" smtClean="0"/>
              <a:pPr>
                <a:defRPr/>
              </a:pPr>
              <a:t>23</a:t>
            </a:fld>
            <a:endParaRPr lang="en-US"/>
          </a:p>
        </p:txBody>
      </p:sp>
      <p:sp>
        <p:nvSpPr>
          <p:cNvPr id="3" name="Content Placeholder 2"/>
          <p:cNvSpPr>
            <a:spLocks noGrp="1"/>
          </p:cNvSpPr>
          <p:nvPr>
            <p:ph sz="half" idx="1"/>
          </p:nvPr>
        </p:nvSpPr>
        <p:spPr/>
        <p:txBody>
          <a:bodyPr/>
          <a:lstStyle/>
          <a:p>
            <a:endParaRPr lang="en-US"/>
          </a:p>
        </p:txBody>
      </p:sp>
    </p:spTree>
    <p:extLst>
      <p:ext uri="{BB962C8B-B14F-4D97-AF65-F5344CB8AC3E}">
        <p14:creationId xmlns:p14="http://schemas.microsoft.com/office/powerpoint/2010/main" val="1301573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Music In Action</a:t>
            </a:r>
          </a:p>
        </p:txBody>
      </p:sp>
      <p:sp>
        <p:nvSpPr>
          <p:cNvPr id="4" name="Slide Number Placeholder 3"/>
          <p:cNvSpPr>
            <a:spLocks noGrp="1"/>
          </p:cNvSpPr>
          <p:nvPr>
            <p:ph type="sldNum" sz="quarter" idx="10"/>
          </p:nvPr>
        </p:nvSpPr>
        <p:spPr/>
        <p:txBody>
          <a:bodyPr/>
          <a:lstStyle/>
          <a:p>
            <a:pPr>
              <a:defRPr/>
            </a:pPr>
            <a:fld id="{AC578BF8-ED91-4EE4-8E4D-9BF0F2AC6385}" type="slidenum">
              <a:rPr lang="en-US" smtClean="0"/>
              <a:pPr>
                <a:defRPr/>
              </a:pPr>
              <a:t>24</a:t>
            </a:fld>
            <a:endParaRPr lang="en-US"/>
          </a:p>
        </p:txBody>
      </p:sp>
      <p:sp>
        <p:nvSpPr>
          <p:cNvPr id="3" name="Content Placeholder 2"/>
          <p:cNvSpPr>
            <a:spLocks noGrp="1"/>
          </p:cNvSpPr>
          <p:nvPr>
            <p:ph sz="half" idx="1"/>
          </p:nvPr>
        </p:nvSpPr>
        <p:spPr/>
        <p:txBody>
          <a:bodyPr/>
          <a:lstStyle/>
          <a:p>
            <a:endParaRPr lang="en-US"/>
          </a:p>
        </p:txBody>
      </p:sp>
    </p:spTree>
    <p:extLst>
      <p:ext uri="{BB962C8B-B14F-4D97-AF65-F5344CB8AC3E}">
        <p14:creationId xmlns:p14="http://schemas.microsoft.com/office/powerpoint/2010/main" val="1002575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a:xfrm>
            <a:off x="0" y="0"/>
            <a:ext cx="9144000" cy="1326776"/>
          </a:xfrm>
        </p:spPr>
        <p:txBody>
          <a:bodyPr>
            <a:noAutofit/>
          </a:bodyPr>
          <a:lstStyle/>
          <a:p>
            <a:pPr marL="114300" eaLnBrk="1" hangingPunct="1"/>
            <a:r>
              <a:rPr lang="en-US" dirty="0">
                <a:solidFill>
                  <a:schemeClr val="tx1"/>
                </a:solidFill>
                <a:latin typeface="Arial" charset="0"/>
                <a:ea typeface="ＭＳ Ｐゴシック" charset="0"/>
                <a:cs typeface="Arial" charset="0"/>
              </a:rPr>
              <a:t>Preschool Curriculum Framework</a:t>
            </a:r>
          </a:p>
        </p:txBody>
      </p:sp>
      <p:sp>
        <p:nvSpPr>
          <p:cNvPr id="53250" name="Rectangle 3"/>
          <p:cNvSpPr>
            <a:spLocks noGrp="1" noChangeArrowheads="1"/>
          </p:cNvSpPr>
          <p:nvPr>
            <p:ph type="body" sz="half" idx="1"/>
          </p:nvPr>
        </p:nvSpPr>
        <p:spPr>
          <a:xfrm>
            <a:off x="309862" y="1353446"/>
            <a:ext cx="4577604" cy="4312024"/>
          </a:xfrm>
        </p:spPr>
        <p:txBody>
          <a:bodyPr>
            <a:normAutofit/>
          </a:bodyPr>
          <a:lstStyle/>
          <a:p>
            <a:pPr marL="0" indent="0" defTabSz="914400" eaLnBrk="1" fontAlgn="auto" hangingPunct="1">
              <a:spcBef>
                <a:spcPts val="0"/>
              </a:spcBef>
              <a:spcAft>
                <a:spcPts val="0"/>
              </a:spcAft>
              <a:buNone/>
              <a:defRPr/>
            </a:pPr>
            <a:r>
              <a:rPr lang="en-US" altLang="ja-JP" sz="2800" dirty="0"/>
              <a:t>The Preschool Curriculum Framework, “…presents strategies and information to enrich learning and development opportunities for all children” </a:t>
            </a:r>
            <a:r>
              <a:rPr lang="en-US" altLang="ja-JP" sz="1900" dirty="0"/>
              <a:t>(PCF, Vol. 1, p. v)</a:t>
            </a:r>
            <a:r>
              <a:rPr lang="en-US" altLang="ja-JP" dirty="0"/>
              <a:t>. </a:t>
            </a:r>
          </a:p>
          <a:p>
            <a:pPr marL="228600" indent="0" eaLnBrk="1" hangingPunct="1">
              <a:buFontTx/>
              <a:buNone/>
            </a:pPr>
            <a:endParaRPr lang="en-US" sz="1600" dirty="0">
              <a:latin typeface="Arial" charset="0"/>
              <a:ea typeface="ＭＳ Ｐゴシック" charset="0"/>
              <a:cs typeface="Arial" charset="0"/>
            </a:endParaRPr>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51296" y="1524000"/>
            <a:ext cx="3810000" cy="3690937"/>
          </a:xfrm>
          <a:ln>
            <a:solidFill>
              <a:schemeClr val="tx1"/>
            </a:solidFill>
          </a:ln>
        </p:spPr>
      </p:pic>
      <p:sp>
        <p:nvSpPr>
          <p:cNvPr id="2" name="Slide Number Placeholder 1"/>
          <p:cNvSpPr>
            <a:spLocks noGrp="1"/>
          </p:cNvSpPr>
          <p:nvPr>
            <p:ph type="sldNum" sz="quarter" idx="10"/>
          </p:nvPr>
        </p:nvSpPr>
        <p:spPr/>
        <p:txBody>
          <a:bodyPr/>
          <a:lstStyle/>
          <a:p>
            <a:fld id="{501A35B3-B121-451B-ADF3-755E498ADE08}" type="slidenum">
              <a:rPr lang="en-US" altLang="en-US" smtClean="0"/>
              <a:pPr/>
              <a:t>25</a:t>
            </a:fld>
            <a:endParaRPr lang="en-US" altLang="en-US"/>
          </a:p>
        </p:txBody>
      </p:sp>
    </p:spTree>
    <p:extLst>
      <p:ext uri="{BB962C8B-B14F-4D97-AF65-F5344CB8AC3E}">
        <p14:creationId xmlns:p14="http://schemas.microsoft.com/office/powerpoint/2010/main" val="605876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a:xfrm>
            <a:off x="0" y="0"/>
            <a:ext cx="9144000" cy="1417638"/>
          </a:xfrm>
        </p:spPr>
        <p:txBody>
          <a:bodyPr/>
          <a:lstStyle/>
          <a:p>
            <a:r>
              <a:rPr lang="en-US" altLang="en-US" dirty="0"/>
              <a:t>Framework Strategies</a:t>
            </a:r>
          </a:p>
        </p:txBody>
      </p:sp>
      <p:sp>
        <p:nvSpPr>
          <p:cNvPr id="57346" name="Rectangle 3"/>
          <p:cNvSpPr>
            <a:spLocks noGrp="1" noChangeArrowheads="1"/>
          </p:cNvSpPr>
          <p:nvPr>
            <p:ph sz="half" idx="1"/>
          </p:nvPr>
        </p:nvSpPr>
        <p:spPr>
          <a:xfrm>
            <a:off x="398463" y="1465679"/>
            <a:ext cx="4302125" cy="4836267"/>
          </a:xfrm>
        </p:spPr>
        <p:txBody>
          <a:bodyPr/>
          <a:lstStyle/>
          <a:p>
            <a:pPr>
              <a:spcBef>
                <a:spcPts val="672"/>
              </a:spcBef>
            </a:pPr>
            <a:r>
              <a:rPr lang="en-US" altLang="en-US" sz="3200" dirty="0">
                <a:solidFill>
                  <a:srgbClr val="000000"/>
                </a:solidFill>
              </a:rPr>
              <a:t>Developmentally appropriate</a:t>
            </a:r>
          </a:p>
          <a:p>
            <a:pPr>
              <a:spcBef>
                <a:spcPts val="672"/>
              </a:spcBef>
            </a:pPr>
            <a:r>
              <a:rPr lang="en-US" altLang="en-US" sz="3200" dirty="0">
                <a:solidFill>
                  <a:srgbClr val="000000"/>
                </a:solidFill>
              </a:rPr>
              <a:t>Reflective and intentional</a:t>
            </a:r>
          </a:p>
          <a:p>
            <a:pPr>
              <a:spcBef>
                <a:spcPts val="672"/>
              </a:spcBef>
            </a:pPr>
            <a:r>
              <a:rPr lang="en-US" altLang="en-US" sz="3200" dirty="0">
                <a:solidFill>
                  <a:srgbClr val="000000"/>
                </a:solidFill>
              </a:rPr>
              <a:t>Individually and culturally meaningful</a:t>
            </a:r>
          </a:p>
          <a:p>
            <a:pPr>
              <a:spcBef>
                <a:spcPts val="672"/>
              </a:spcBef>
            </a:pPr>
            <a:r>
              <a:rPr lang="en-US" altLang="en-US" sz="3200" dirty="0">
                <a:solidFill>
                  <a:srgbClr val="000000"/>
                </a:solidFill>
              </a:rPr>
              <a:t>Inclusive</a:t>
            </a:r>
            <a:r>
              <a:rPr lang="en-US" sz="3200" dirty="0"/>
              <a:t> of children with disabilities or other special needs </a:t>
            </a:r>
            <a:endParaRPr lang="en-US" altLang="en-US" sz="3200" dirty="0">
              <a:solidFill>
                <a:srgbClr val="000000"/>
              </a:solidFill>
            </a:endParaRPr>
          </a:p>
          <a:p>
            <a:pPr>
              <a:spcBef>
                <a:spcPts val="672"/>
              </a:spcBef>
            </a:pPr>
            <a:endParaRPr lang="en-US" altLang="en-US" sz="3200" dirty="0">
              <a:solidFill>
                <a:srgbClr val="000000"/>
              </a:solidFill>
            </a:endParaRPr>
          </a:p>
        </p:txBody>
      </p:sp>
      <p:pic>
        <p:nvPicPr>
          <p:cNvPr id="8" name="Picture 3"/>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29268" y="1600200"/>
            <a:ext cx="3476464" cy="45259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3927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Grp="1" noChangeArrowheads="1"/>
          </p:cNvSpPr>
          <p:nvPr>
            <p:ph type="title"/>
          </p:nvPr>
        </p:nvSpPr>
        <p:spPr>
          <a:xfrm>
            <a:off x="457200" y="-1"/>
            <a:ext cx="8229600" cy="1309589"/>
          </a:xfrm>
        </p:spPr>
        <p:txBody>
          <a:bodyPr/>
          <a:lstStyle/>
          <a:p>
            <a:pPr eaLnBrk="1" hangingPunct="1"/>
            <a:r>
              <a:rPr lang="en-US" altLang="en-US" dirty="0">
                <a:solidFill>
                  <a:srgbClr val="000000"/>
                </a:solidFill>
                <a:ea typeface="ＭＳ Ｐゴシック" panose="020B0600070205080204" pitchFamily="34" charset="-128"/>
              </a:rPr>
              <a:t>Universal Design for Learning</a:t>
            </a:r>
          </a:p>
        </p:txBody>
      </p:sp>
      <p:sp>
        <p:nvSpPr>
          <p:cNvPr id="88066" name="Rectangle 4"/>
          <p:cNvSpPr>
            <a:spLocks noGrp="1" noChangeArrowheads="1"/>
          </p:cNvSpPr>
          <p:nvPr>
            <p:ph sz="half" idx="1"/>
          </p:nvPr>
        </p:nvSpPr>
        <p:spPr>
          <a:xfrm>
            <a:off x="457200" y="1203768"/>
            <a:ext cx="3565808" cy="4916952"/>
          </a:xfrm>
        </p:spPr>
        <p:txBody>
          <a:bodyPr/>
          <a:lstStyle/>
          <a:p>
            <a:pPr marL="0" indent="0">
              <a:buFont typeface="Arial" charset="0"/>
              <a:buNone/>
              <a:defRPr/>
            </a:pPr>
            <a:r>
              <a:rPr lang="en-US" dirty="0">
                <a:solidFill>
                  <a:srgbClr val="000000"/>
                </a:solidFill>
                <a:ea typeface="MS PGothic" charset="0"/>
                <a:cs typeface="MS PGothic" charset="0"/>
              </a:rPr>
              <a:t>Multiple means of:</a:t>
            </a:r>
          </a:p>
          <a:p>
            <a:pPr>
              <a:defRPr/>
            </a:pPr>
            <a:r>
              <a:rPr lang="en-US" dirty="0">
                <a:solidFill>
                  <a:srgbClr val="000000"/>
                </a:solidFill>
                <a:ea typeface="MS PGothic" charset="0"/>
                <a:cs typeface="MS PGothic" charset="0"/>
              </a:rPr>
              <a:t>Representation</a:t>
            </a:r>
          </a:p>
          <a:p>
            <a:pPr>
              <a:defRPr/>
            </a:pPr>
            <a:r>
              <a:rPr lang="en-US" sz="2800" dirty="0">
                <a:solidFill>
                  <a:srgbClr val="000000"/>
                </a:solidFill>
                <a:ea typeface="MS PGothic" charset="0"/>
                <a:cs typeface="MS PGothic" charset="0"/>
              </a:rPr>
              <a:t>Action and Expression	</a:t>
            </a:r>
          </a:p>
          <a:p>
            <a:pPr>
              <a:defRPr/>
            </a:pPr>
            <a:r>
              <a:rPr lang="en-US" sz="2800" dirty="0">
                <a:solidFill>
                  <a:srgbClr val="000000"/>
                </a:solidFill>
                <a:ea typeface="MS PGothic" charset="0"/>
                <a:cs typeface="MS PGothic" charset="0"/>
              </a:rPr>
              <a:t>Engagement</a:t>
            </a:r>
            <a:endParaRPr lang="en-US" dirty="0">
              <a:solidFill>
                <a:srgbClr val="000000"/>
              </a:solidFill>
              <a:ea typeface="MS PGothic" charset="0"/>
              <a:cs typeface="MS PGothic" charset="0"/>
            </a:endParaRPr>
          </a:p>
          <a:p>
            <a:pPr>
              <a:buFont typeface="Arial" charset="0"/>
              <a:buChar char="•"/>
              <a:defRPr/>
            </a:pPr>
            <a:endParaRPr lang="en-US" sz="2400" dirty="0">
              <a:solidFill>
                <a:srgbClr val="000000"/>
              </a:solidFill>
              <a:ea typeface="MS PGothic" charset="0"/>
              <a:cs typeface="MS PGothic" charset="0"/>
            </a:endParaRPr>
          </a:p>
        </p:txBody>
      </p:sp>
      <p:sp>
        <p:nvSpPr>
          <p:cNvPr id="67589"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8FD4EF4-9386-41AE-958B-AE1C9B6A8E35}" type="slidenum">
              <a:rPr lang="en-US" altLang="en-US" sz="1200"/>
              <a:pPr/>
              <a:t>27</a:t>
            </a:fld>
            <a:endParaRPr lang="en-US" altLang="en-US" sz="1200"/>
          </a:p>
        </p:txBody>
      </p:sp>
      <p:pic>
        <p:nvPicPr>
          <p:cNvPr id="8" name="Content Placeholder 7"/>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4146551" y="1309588"/>
            <a:ext cx="4340505" cy="5117116"/>
          </a:xfrm>
          <a:prstGeom prst="rect">
            <a:avLst/>
          </a:prstGeom>
          <a:ln>
            <a:solidFill>
              <a:srgbClr val="000000"/>
            </a:solidFill>
          </a:ln>
        </p:spPr>
      </p:pic>
    </p:spTree>
    <p:extLst>
      <p:ext uri="{BB962C8B-B14F-4D97-AF65-F5344CB8AC3E}">
        <p14:creationId xmlns:p14="http://schemas.microsoft.com/office/powerpoint/2010/main" val="2047048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Grp="1" noChangeArrowheads="1"/>
          </p:cNvSpPr>
          <p:nvPr>
            <p:ph type="title"/>
          </p:nvPr>
        </p:nvSpPr>
        <p:spPr>
          <a:xfrm>
            <a:off x="457200" y="182562"/>
            <a:ext cx="8229600" cy="1143000"/>
          </a:xfrm>
        </p:spPr>
        <p:txBody>
          <a:bodyPr/>
          <a:lstStyle/>
          <a:p>
            <a:r>
              <a:rPr lang="en-US" sz="3600" dirty="0">
                <a:solidFill>
                  <a:srgbClr val="1F1F1B"/>
                </a:solidFill>
                <a:ea typeface="ＭＳ Ｐゴシック" charset="-128"/>
                <a:cs typeface="ＭＳ Ｐゴシック" charset="-128"/>
              </a:rPr>
              <a:t>Discover Strategies</a:t>
            </a:r>
          </a:p>
        </p:txBody>
      </p:sp>
      <p:pic>
        <p:nvPicPr>
          <p:cNvPr id="9" name="Content Placeholder 3"/>
          <p:cNvPicPr>
            <a:picLocks noGrp="1"/>
          </p:cNvPicPr>
          <p:nvPr>
            <p:ph sz="half" idx="1"/>
          </p:nvPr>
        </p:nvPicPr>
        <p:blipFill>
          <a:blip r:embed="rId3" cstate="screen">
            <a:extLst>
              <a:ext uri="{28A0092B-C50C-407E-A947-70E740481C1C}">
                <a14:useLocalDpi xmlns:a14="http://schemas.microsoft.com/office/drawing/2010/main" val="0"/>
              </a:ext>
            </a:extLst>
          </a:blip>
          <a:srcRect/>
          <a:stretch>
            <a:fillRect/>
          </a:stretch>
        </p:blipFill>
        <p:spPr bwMode="auto">
          <a:xfrm>
            <a:off x="457200" y="1508124"/>
            <a:ext cx="2890664" cy="3553691"/>
          </a:xfrm>
          <a:prstGeom prst="rect">
            <a:avLst/>
          </a:prstGeom>
          <a:noFill/>
          <a:ln w="9525">
            <a:solidFill>
              <a:schemeClr val="tx1"/>
            </a:solidFill>
            <a:miter lim="800000"/>
            <a:headEnd/>
            <a:tailEnd/>
          </a:ln>
        </p:spPr>
      </p:pic>
      <p:sp>
        <p:nvSpPr>
          <p:cNvPr id="405509" name="Rectangle 5"/>
          <p:cNvSpPr>
            <a:spLocks noGrp="1" noChangeArrowheads="1"/>
          </p:cNvSpPr>
          <p:nvPr>
            <p:ph sz="half" idx="2"/>
          </p:nvPr>
        </p:nvSpPr>
        <p:spPr>
          <a:xfrm>
            <a:off x="3682314" y="1325562"/>
            <a:ext cx="5118786" cy="4816158"/>
          </a:xfrm>
          <a:noFill/>
        </p:spPr>
        <p:txBody>
          <a:bodyPr/>
          <a:lstStyle/>
          <a:p>
            <a:pPr marL="0" indent="0" eaLnBrk="1" hangingPunct="1">
              <a:buNone/>
            </a:pPr>
            <a:r>
              <a:rPr lang="en-US" dirty="0">
                <a:latin typeface="Arial" charset="0"/>
                <a:ea typeface="ＭＳ Ｐゴシック" charset="-128"/>
                <a:cs typeface="ＭＳ Ｐゴシック" charset="-128"/>
              </a:rPr>
              <a:t>Discover strategies to assist in the following tasks:</a:t>
            </a:r>
          </a:p>
          <a:p>
            <a:pPr eaLnBrk="1" hangingPunct="1">
              <a:buFontTx/>
              <a:buChar char="•"/>
            </a:pPr>
            <a:r>
              <a:rPr lang="en-US" dirty="0">
                <a:latin typeface="Arial" charset="0"/>
                <a:ea typeface="ＭＳ Ｐゴシック" charset="-128"/>
                <a:cs typeface="ＭＳ Ｐゴシック" charset="-128"/>
              </a:rPr>
              <a:t>Setting up environments </a:t>
            </a:r>
          </a:p>
          <a:p>
            <a:pPr eaLnBrk="1" hangingPunct="1">
              <a:buFontTx/>
              <a:buChar char="•"/>
            </a:pPr>
            <a:r>
              <a:rPr lang="en-US" dirty="0">
                <a:latin typeface="Arial" charset="0"/>
                <a:ea typeface="ＭＳ Ｐゴシック" charset="-128"/>
                <a:cs typeface="ＭＳ Ｐゴシック" charset="-128"/>
              </a:rPr>
              <a:t>Encouraging and expanding self-initiated play</a:t>
            </a:r>
          </a:p>
          <a:p>
            <a:pPr eaLnBrk="1" hangingPunct="1">
              <a:buFontTx/>
              <a:buChar char="•"/>
            </a:pPr>
            <a:r>
              <a:rPr lang="en-US" dirty="0">
                <a:latin typeface="Arial" charset="0"/>
                <a:ea typeface="ＭＳ Ｐゴシック" charset="-128"/>
                <a:cs typeface="ＭＳ Ｐゴシック" charset="-128"/>
              </a:rPr>
              <a:t>Selecting appropriate materials</a:t>
            </a:r>
          </a:p>
          <a:p>
            <a:pPr eaLnBrk="1" hangingPunct="1">
              <a:buFontTx/>
              <a:buChar char="•"/>
            </a:pPr>
            <a:r>
              <a:rPr lang="en-US" dirty="0">
                <a:latin typeface="Arial" charset="0"/>
                <a:ea typeface="ＭＳ Ｐゴシック" charset="-128"/>
                <a:cs typeface="ＭＳ Ｐゴシック" charset="-128"/>
              </a:rPr>
              <a:t>Planning and implementing teacher-guided learning activities</a:t>
            </a:r>
          </a:p>
        </p:txBody>
      </p:sp>
      <p:sp>
        <p:nvSpPr>
          <p:cNvPr id="47110" name="Slide Number Placeholder 4"/>
          <p:cNvSpPr txBox="1">
            <a:spLocks noGrp="1"/>
          </p:cNvSpPr>
          <p:nvPr/>
        </p:nvSpPr>
        <p:spPr bwMode="auto">
          <a:xfrm>
            <a:off x="8458200" y="0"/>
            <a:ext cx="685800" cy="476250"/>
          </a:xfrm>
          <a:prstGeom prst="rect">
            <a:avLst/>
          </a:prstGeom>
          <a:noFill/>
          <a:ln w="9525">
            <a:noFill/>
            <a:miter lim="800000"/>
            <a:headEnd/>
            <a:tailEnd/>
          </a:ln>
        </p:spPr>
        <p:txBody>
          <a:bodyPr>
            <a:prstTxWarp prst="textNoShape">
              <a:avLst/>
            </a:prstTxWarp>
          </a:bodyPr>
          <a:lstStyle/>
          <a:p>
            <a:pPr algn="r"/>
            <a:fld id="{B32D5390-838C-4492-8084-FAB4B94B5111}" type="slidenum">
              <a:rPr lang="en-US" sz="1400"/>
              <a:pPr algn="r"/>
              <a:t>28</a:t>
            </a:fld>
            <a:endParaRPr lang="en-US" sz="1400"/>
          </a:p>
        </p:txBody>
      </p:sp>
    </p:spTree>
    <p:extLst>
      <p:ext uri="{BB962C8B-B14F-4D97-AF65-F5344CB8AC3E}">
        <p14:creationId xmlns:p14="http://schemas.microsoft.com/office/powerpoint/2010/main" val="245025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550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550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550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550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550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Content Placeholder 6" descr="IMAG1271.jpg"/>
          <p:cNvPicPr>
            <a:picLocks noGrp="1" noChangeAspect="1"/>
          </p:cNvPicPr>
          <p:nvPr>
            <p:ph idx="1"/>
          </p:nvPr>
        </p:nvPicPr>
        <p:blipFill rotWithShape="1">
          <a:blip r:embed="rId3" cstate="screen">
            <a:extLst>
              <a:ext uri="{28A0092B-C50C-407E-A947-70E740481C1C}">
                <a14:useLocalDpi xmlns:a14="http://schemas.microsoft.com/office/drawing/2010/main" val="0"/>
              </a:ext>
            </a:extLst>
          </a:blip>
          <a:srcRect/>
          <a:stretch/>
        </p:blipFill>
        <p:spPr>
          <a:xfrm>
            <a:off x="0" y="1315844"/>
            <a:ext cx="9144000" cy="5542156"/>
          </a:xfrm>
          <a:ln>
            <a:solidFill>
              <a:schemeClr val="tx1"/>
            </a:solidFill>
          </a:ln>
        </p:spPr>
      </p:pic>
      <p:sp>
        <p:nvSpPr>
          <p:cNvPr id="49153" name="Rectangle 2"/>
          <p:cNvSpPr>
            <a:spLocks noGrp="1" noChangeArrowheads="1"/>
          </p:cNvSpPr>
          <p:nvPr>
            <p:ph type="title"/>
          </p:nvPr>
        </p:nvSpPr>
        <p:spPr>
          <a:xfrm>
            <a:off x="0" y="2"/>
            <a:ext cx="9144000" cy="1315842"/>
          </a:xfrm>
          <a:noFill/>
        </p:spPr>
        <p:txBody>
          <a:bodyPr/>
          <a:lstStyle/>
          <a:p>
            <a:br>
              <a:rPr lang="en-US" sz="4400" dirty="0"/>
            </a:br>
            <a:r>
              <a:rPr lang="en-US" sz="3200" dirty="0"/>
              <a:t>The Environment:</a:t>
            </a:r>
            <a:br>
              <a:rPr lang="en-US" dirty="0"/>
            </a:br>
            <a:r>
              <a:rPr lang="en-US" dirty="0"/>
              <a:t>Inviting Musical Engagement </a:t>
            </a:r>
            <a:br>
              <a:rPr lang="en-US" sz="4400" dirty="0"/>
            </a:br>
            <a:endParaRPr lang="en-US" sz="4400" dirty="0"/>
          </a:p>
        </p:txBody>
      </p:sp>
      <p:sp>
        <p:nvSpPr>
          <p:cNvPr id="4" name="Slide Number Placeholder 3"/>
          <p:cNvSpPr>
            <a:spLocks noGrp="1"/>
          </p:cNvSpPr>
          <p:nvPr>
            <p:ph type="sldNum" sz="quarter" idx="10"/>
          </p:nvPr>
        </p:nvSpPr>
        <p:spPr/>
        <p:txBody>
          <a:bodyPr/>
          <a:lstStyle/>
          <a:p>
            <a:pPr>
              <a:defRPr/>
            </a:pPr>
            <a:fld id="{A7344D21-6E66-42E7-BA2B-F0B944AC4F5E}" type="slidenum">
              <a:rPr lang="en-US" smtClean="0"/>
              <a:pPr>
                <a:defRPr/>
              </a:pPr>
              <a:t>29</a:t>
            </a:fld>
            <a:endParaRPr lang="en-US"/>
          </a:p>
        </p:txBody>
      </p:sp>
      <p:sp>
        <p:nvSpPr>
          <p:cNvPr id="5" name="Rectangle 4"/>
          <p:cNvSpPr>
            <a:spLocks noChangeArrowheads="1"/>
          </p:cNvSpPr>
          <p:nvPr/>
        </p:nvSpPr>
        <p:spPr bwMode="auto">
          <a:xfrm>
            <a:off x="0" y="6619875"/>
            <a:ext cx="9144000" cy="238125"/>
          </a:xfrm>
          <a:prstGeom prst="rect">
            <a:avLst/>
          </a:prstGeom>
          <a:noFill/>
          <a:ln w="9525">
            <a:noFill/>
            <a:miter lim="800000"/>
            <a:headEnd/>
            <a:tailEnd/>
          </a:ln>
          <a:effectLst/>
        </p:spPr>
        <p:txBody>
          <a:bodyPr anchor="ctr">
            <a:spAutoFit/>
          </a:bodyPr>
          <a:lstStyle/>
          <a:p>
            <a:pPr algn="ctr" eaLnBrk="0" hangingPunct="0">
              <a:defRPr/>
            </a:pPr>
            <a:r>
              <a:rPr lang="en-US" sz="900" b="1" dirty="0">
                <a:solidFill>
                  <a:schemeClr val="bg1"/>
                </a:solidFill>
                <a:effectLst>
                  <a:outerShdw blurRad="38100" dist="38100" dir="2700000" algn="tl">
                    <a:srgbClr val="000000">
                      <a:alpha val="43137"/>
                    </a:srgbClr>
                  </a:outerShdw>
                </a:effectLst>
                <a:latin typeface="Arial" pitchFamily="-83" charset="0"/>
                <a:ea typeface="Times New Roman" pitchFamily="-83" charset="0"/>
                <a:cs typeface="Times New Roman" pitchFamily="-83" charset="0"/>
              </a:rPr>
              <a:t>©2017 California Department of Education</a:t>
            </a:r>
            <a:endParaRPr lang="en-US" sz="900" b="1" dirty="0">
              <a:solidFill>
                <a:schemeClr val="bg1"/>
              </a:solidFill>
              <a:effectLst>
                <a:outerShdw blurRad="38100" dist="38100" dir="2700000" algn="tl">
                  <a:srgbClr val="000000">
                    <a:alpha val="43137"/>
                  </a:srgbClr>
                </a:outerShdw>
              </a:effectLst>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3017944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73394"/>
          </a:xfrm>
        </p:spPr>
        <p:txBody>
          <a:bodyPr/>
          <a:lstStyle/>
          <a:p>
            <a:r>
              <a:rPr lang="en-US" dirty="0"/>
              <a:t>Objectives</a:t>
            </a:r>
          </a:p>
        </p:txBody>
      </p:sp>
      <p:sp>
        <p:nvSpPr>
          <p:cNvPr id="3" name="Content Placeholder 2"/>
          <p:cNvSpPr>
            <a:spLocks noGrp="1"/>
          </p:cNvSpPr>
          <p:nvPr>
            <p:ph idx="1"/>
          </p:nvPr>
        </p:nvSpPr>
        <p:spPr>
          <a:xfrm>
            <a:off x="388374" y="973394"/>
            <a:ext cx="8229600" cy="5053780"/>
          </a:xfrm>
        </p:spPr>
        <p:txBody>
          <a:bodyPr/>
          <a:lstStyle/>
          <a:p>
            <a:pPr lvl="0"/>
            <a:r>
              <a:rPr lang="en-US" altLang="en-US" sz="2400" dirty="0">
                <a:solidFill>
                  <a:prstClr val="black"/>
                </a:solidFill>
                <a:ea typeface="MS PGothic" panose="020B0600070205080204" pitchFamily="34" charset="-128"/>
              </a:rPr>
              <a:t>Gain understanding of key concepts from the </a:t>
            </a:r>
            <a:r>
              <a:rPr lang="en-US" altLang="en-US" sz="2400" i="1" dirty="0">
                <a:solidFill>
                  <a:prstClr val="black"/>
                </a:solidFill>
                <a:ea typeface="MS PGothic" panose="020B0600070205080204" pitchFamily="34" charset="-128"/>
              </a:rPr>
              <a:t>California Preschool Learning Foundations, Volume 2  and the California Preschool Curriculum Framework, Volume 2—</a:t>
            </a:r>
            <a:r>
              <a:rPr lang="en-US" altLang="en-US" sz="2400" dirty="0">
                <a:solidFill>
                  <a:prstClr val="black"/>
                </a:solidFill>
                <a:ea typeface="MS PGothic" panose="020B0600070205080204" pitchFamily="34" charset="-128"/>
              </a:rPr>
              <a:t>Visual and Performing Arts domain, Music strand.</a:t>
            </a:r>
          </a:p>
          <a:p>
            <a:pPr lvl="0"/>
            <a:r>
              <a:rPr lang="en-US" altLang="en-US" sz="2400" dirty="0">
                <a:solidFill>
                  <a:prstClr val="black"/>
                </a:solidFill>
                <a:ea typeface="MS PGothic" panose="020B0600070205080204" pitchFamily="34" charset="-128"/>
              </a:rPr>
              <a:t>Observe, read, and discuss the developmental continuum for music and develop strategies that will guide instruction and learning in Transitional Kindergarten (TK).</a:t>
            </a:r>
          </a:p>
          <a:p>
            <a:r>
              <a:rPr lang="en-US" altLang="en-US" sz="2400" dirty="0">
                <a:solidFill>
                  <a:prstClr val="black"/>
                </a:solidFill>
                <a:ea typeface="MS PGothic" panose="020B0600070205080204" pitchFamily="34" charset="-128"/>
              </a:rPr>
              <a:t>Practice using the Preschool Learning Foundations and Preschool Curriculum Framework to intentionally plan developmentally appropriate, cultural, and inclusive strategies that promote the development of </a:t>
            </a:r>
            <a:r>
              <a:rPr lang="en-US" sz="2400" dirty="0"/>
              <a:t>skills, knowledge, and behaviors related to music.</a:t>
            </a:r>
          </a:p>
          <a:p>
            <a:pPr lvl="0"/>
            <a:endParaRPr lang="en-US" altLang="en-US" sz="2400" dirty="0">
              <a:solidFill>
                <a:prstClr val="black"/>
              </a:solidFill>
              <a:ea typeface="MS PGothic" panose="020B0600070205080204" pitchFamily="34" charset="-128"/>
            </a:endParaRPr>
          </a:p>
          <a:p>
            <a:endParaRPr lang="en-US" dirty="0"/>
          </a:p>
        </p:txBody>
      </p:sp>
      <p:sp>
        <p:nvSpPr>
          <p:cNvPr id="4" name="Slide Number Placeholder 3"/>
          <p:cNvSpPr>
            <a:spLocks noGrp="1"/>
          </p:cNvSpPr>
          <p:nvPr>
            <p:ph type="sldNum" sz="quarter" idx="10"/>
          </p:nvPr>
        </p:nvSpPr>
        <p:spPr/>
        <p:txBody>
          <a:bodyPr/>
          <a:lstStyle/>
          <a:p>
            <a:fld id="{894E3918-0C58-4BC1-A1C2-4C804A6662F9}" type="slidenum">
              <a:rPr lang="en-US" altLang="en-US" smtClean="0"/>
              <a:pPr/>
              <a:t>3</a:t>
            </a:fld>
            <a:endParaRPr lang="en-US" altLang="en-US"/>
          </a:p>
        </p:txBody>
      </p:sp>
    </p:spTree>
    <p:extLst>
      <p:ext uri="{BB962C8B-B14F-4D97-AF65-F5344CB8AC3E}">
        <p14:creationId xmlns:p14="http://schemas.microsoft.com/office/powerpoint/2010/main" val="12029803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Content Placeholder 6" descr="ERU Feb 2011 027.jpg"/>
          <p:cNvPicPr>
            <a:picLocks noGrp="1" noChangeAspect="1"/>
          </p:cNvPicPr>
          <p:nvPr>
            <p:ph sz="half" idx="2"/>
          </p:nvPr>
        </p:nvPicPr>
        <p:blipFill rotWithShape="1">
          <a:blip r:embed="rId3" cstate="screen">
            <a:extLst>
              <a:ext uri="{28A0092B-C50C-407E-A947-70E740481C1C}">
                <a14:useLocalDpi xmlns:a14="http://schemas.microsoft.com/office/drawing/2010/main" val="0"/>
              </a:ext>
            </a:extLst>
          </a:blip>
          <a:srcRect/>
          <a:stretch/>
        </p:blipFill>
        <p:spPr>
          <a:xfrm>
            <a:off x="4320031" y="1233787"/>
            <a:ext cx="4823970" cy="5624213"/>
          </a:xfrm>
          <a:noFill/>
          <a:ln>
            <a:solidFill>
              <a:schemeClr val="tx1"/>
            </a:solidFill>
          </a:ln>
        </p:spPr>
      </p:pic>
      <p:pic>
        <p:nvPicPr>
          <p:cNvPr id="51202" name="Content Placeholder 3" descr="IMAG1270ppt.jpg"/>
          <p:cNvPicPr>
            <a:picLocks noGrp="1" noChangeAspect="1"/>
          </p:cNvPicPr>
          <p:nvPr>
            <p:ph sz="half" idx="1"/>
          </p:nvPr>
        </p:nvPicPr>
        <p:blipFill rotWithShape="1">
          <a:blip r:embed="rId4" cstate="screen">
            <a:extLst>
              <a:ext uri="{28A0092B-C50C-407E-A947-70E740481C1C}">
                <a14:useLocalDpi xmlns:a14="http://schemas.microsoft.com/office/drawing/2010/main" val="0"/>
              </a:ext>
            </a:extLst>
          </a:blip>
          <a:srcRect/>
          <a:stretch/>
        </p:blipFill>
        <p:spPr>
          <a:xfrm>
            <a:off x="0" y="1233787"/>
            <a:ext cx="4788024" cy="5624213"/>
          </a:xfrm>
          <a:ln>
            <a:solidFill>
              <a:schemeClr val="tx1"/>
            </a:solidFill>
          </a:ln>
        </p:spPr>
      </p:pic>
      <p:sp>
        <p:nvSpPr>
          <p:cNvPr id="51201" name="Title 4"/>
          <p:cNvSpPr>
            <a:spLocks noGrp="1"/>
          </p:cNvSpPr>
          <p:nvPr>
            <p:ph type="title"/>
          </p:nvPr>
        </p:nvSpPr>
        <p:spPr>
          <a:xfrm>
            <a:off x="0" y="-13653"/>
            <a:ext cx="9144000" cy="1247440"/>
          </a:xfrm>
          <a:noFill/>
        </p:spPr>
        <p:txBody>
          <a:bodyPr/>
          <a:lstStyle/>
          <a:p>
            <a:r>
              <a:rPr lang="en-US" sz="3200" dirty="0">
                <a:solidFill>
                  <a:prstClr val="black"/>
                </a:solidFill>
              </a:rPr>
              <a:t>Environmental Examples:</a:t>
            </a:r>
            <a:br>
              <a:rPr lang="en-US" dirty="0">
                <a:solidFill>
                  <a:prstClr val="black"/>
                </a:solidFill>
              </a:rPr>
            </a:br>
            <a:r>
              <a:rPr lang="en-US" dirty="0">
                <a:solidFill>
                  <a:prstClr val="black"/>
                </a:solidFill>
              </a:rPr>
              <a:t>Inviting Musical Engagement</a:t>
            </a:r>
            <a:endParaRPr lang="en-US" sz="4000" dirty="0"/>
          </a:p>
        </p:txBody>
      </p:sp>
      <p:sp>
        <p:nvSpPr>
          <p:cNvPr id="5" name="Slide Number Placeholder 4"/>
          <p:cNvSpPr>
            <a:spLocks noGrp="1"/>
          </p:cNvSpPr>
          <p:nvPr>
            <p:ph type="sldNum" sz="quarter" idx="10"/>
          </p:nvPr>
        </p:nvSpPr>
        <p:spPr/>
        <p:txBody>
          <a:bodyPr/>
          <a:lstStyle/>
          <a:p>
            <a:pPr>
              <a:defRPr/>
            </a:pPr>
            <a:fld id="{AC578BF8-ED91-4EE4-8E4D-9BF0F2AC6385}" type="slidenum">
              <a:rPr lang="en-US" smtClean="0"/>
              <a:pPr>
                <a:defRPr/>
              </a:pPr>
              <a:t>30</a:t>
            </a:fld>
            <a:endParaRPr lang="en-US"/>
          </a:p>
        </p:txBody>
      </p:sp>
      <p:sp>
        <p:nvSpPr>
          <p:cNvPr id="6" name="Rectangle 5"/>
          <p:cNvSpPr>
            <a:spLocks noChangeArrowheads="1"/>
          </p:cNvSpPr>
          <p:nvPr/>
        </p:nvSpPr>
        <p:spPr bwMode="auto">
          <a:xfrm>
            <a:off x="0" y="6619875"/>
            <a:ext cx="9144000" cy="238125"/>
          </a:xfrm>
          <a:prstGeom prst="rect">
            <a:avLst/>
          </a:prstGeom>
          <a:noFill/>
          <a:ln w="9525">
            <a:noFill/>
            <a:miter lim="800000"/>
            <a:headEnd/>
            <a:tailEnd/>
          </a:ln>
          <a:effectLst/>
        </p:spPr>
        <p:txBody>
          <a:bodyPr anchor="ctr">
            <a:spAutoFit/>
          </a:bodyPr>
          <a:lstStyle/>
          <a:p>
            <a:pPr algn="ctr" eaLnBrk="0" hangingPunct="0">
              <a:defRPr/>
            </a:pPr>
            <a:r>
              <a:rPr lang="en-US" sz="900" b="1" dirty="0">
                <a:solidFill>
                  <a:schemeClr val="bg1"/>
                </a:solidFill>
                <a:effectLst>
                  <a:outerShdw blurRad="38100" dist="38100" dir="2700000" algn="tl">
                    <a:srgbClr val="000000">
                      <a:alpha val="43137"/>
                    </a:srgbClr>
                  </a:outerShdw>
                </a:effectLst>
                <a:latin typeface="Arial" pitchFamily="-83" charset="0"/>
                <a:ea typeface="Times New Roman" pitchFamily="-83" charset="0"/>
                <a:cs typeface="Times New Roman" pitchFamily="-83" charset="0"/>
              </a:rPr>
              <a:t>©2017 California Department of Education</a:t>
            </a:r>
            <a:endParaRPr lang="en-US" sz="900" b="1" dirty="0">
              <a:solidFill>
                <a:schemeClr val="bg1"/>
              </a:solidFill>
              <a:effectLst>
                <a:outerShdw blurRad="38100" dist="38100" dir="2700000" algn="tl">
                  <a:srgbClr val="000000">
                    <a:alpha val="43137"/>
                  </a:srgbClr>
                </a:outerShdw>
              </a:effectLst>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31344574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5"/>
          <p:cNvSpPr>
            <a:spLocks noGrp="1"/>
          </p:cNvSpPr>
          <p:nvPr>
            <p:ph type="title"/>
          </p:nvPr>
        </p:nvSpPr>
        <p:spPr>
          <a:xfrm>
            <a:off x="457200" y="0"/>
            <a:ext cx="8229600" cy="1143000"/>
          </a:xfrm>
          <a:noFill/>
        </p:spPr>
        <p:txBody>
          <a:bodyPr/>
          <a:lstStyle/>
          <a:p>
            <a:r>
              <a:rPr lang="en-US" sz="3200" dirty="0">
                <a:solidFill>
                  <a:prstClr val="black"/>
                </a:solidFill>
              </a:rPr>
              <a:t>Environmental Examples:</a:t>
            </a:r>
            <a:br>
              <a:rPr lang="en-US" dirty="0">
                <a:solidFill>
                  <a:prstClr val="black"/>
                </a:solidFill>
              </a:rPr>
            </a:br>
            <a:r>
              <a:rPr lang="en-US" dirty="0">
                <a:solidFill>
                  <a:prstClr val="black"/>
                </a:solidFill>
              </a:rPr>
              <a:t>Inviting Musical Engagement</a:t>
            </a:r>
            <a:endParaRPr lang="en-US" sz="4000" dirty="0"/>
          </a:p>
        </p:txBody>
      </p:sp>
      <p:pic>
        <p:nvPicPr>
          <p:cNvPr id="52226" name="Content Placeholder 4" descr="9412796348_bc3c45ee0c.jpg"/>
          <p:cNvPicPr>
            <a:picLocks noGrp="1" noChangeAspect="1"/>
          </p:cNvPicPr>
          <p:nvPr>
            <p:ph idx="1"/>
          </p:nvPr>
        </p:nvPicPr>
        <p:blipFill rotWithShape="1">
          <a:blip r:embed="rId3" cstate="screen">
            <a:lum bright="-7000" contrast="7000"/>
            <a:extLst>
              <a:ext uri="{28A0092B-C50C-407E-A947-70E740481C1C}">
                <a14:useLocalDpi xmlns:a14="http://schemas.microsoft.com/office/drawing/2010/main" val="0"/>
              </a:ext>
            </a:extLst>
          </a:blip>
          <a:srcRect/>
          <a:stretch/>
        </p:blipFill>
        <p:spPr>
          <a:xfrm>
            <a:off x="0" y="1143000"/>
            <a:ext cx="9144000" cy="5715000"/>
          </a:xfrm>
          <a:ln>
            <a:solidFill>
              <a:schemeClr val="tx1"/>
            </a:solidFill>
          </a:ln>
        </p:spPr>
      </p:pic>
      <p:sp>
        <p:nvSpPr>
          <p:cNvPr id="4" name="Slide Number Placeholder 3"/>
          <p:cNvSpPr>
            <a:spLocks noGrp="1"/>
          </p:cNvSpPr>
          <p:nvPr>
            <p:ph type="sldNum" sz="quarter" idx="10"/>
          </p:nvPr>
        </p:nvSpPr>
        <p:spPr/>
        <p:txBody>
          <a:bodyPr/>
          <a:lstStyle/>
          <a:p>
            <a:pPr>
              <a:defRPr/>
            </a:pPr>
            <a:fld id="{A7344D21-6E66-42E7-BA2B-F0B944AC4F5E}" type="slidenum">
              <a:rPr lang="en-US" smtClean="0"/>
              <a:pPr>
                <a:defRPr/>
              </a:pPr>
              <a:t>31</a:t>
            </a:fld>
            <a:endParaRPr lang="en-US"/>
          </a:p>
        </p:txBody>
      </p:sp>
      <p:sp>
        <p:nvSpPr>
          <p:cNvPr id="5" name="Rectangle 4"/>
          <p:cNvSpPr>
            <a:spLocks noChangeArrowheads="1"/>
          </p:cNvSpPr>
          <p:nvPr/>
        </p:nvSpPr>
        <p:spPr bwMode="auto">
          <a:xfrm>
            <a:off x="0" y="6619875"/>
            <a:ext cx="9144000" cy="238125"/>
          </a:xfrm>
          <a:prstGeom prst="rect">
            <a:avLst/>
          </a:prstGeom>
          <a:noFill/>
          <a:ln w="9525">
            <a:noFill/>
            <a:miter lim="800000"/>
            <a:headEnd/>
            <a:tailEnd/>
          </a:ln>
          <a:effectLst/>
        </p:spPr>
        <p:txBody>
          <a:bodyPr anchor="ctr">
            <a:spAutoFit/>
          </a:bodyPr>
          <a:lstStyle/>
          <a:p>
            <a:pPr algn="ctr" eaLnBrk="0" hangingPunct="0">
              <a:defRPr/>
            </a:pPr>
            <a:r>
              <a:rPr lang="en-US" sz="900" b="1" dirty="0">
                <a:solidFill>
                  <a:schemeClr val="bg1"/>
                </a:solidFill>
                <a:effectLst>
                  <a:outerShdw blurRad="38100" dist="38100" dir="2700000" algn="tl">
                    <a:srgbClr val="000000">
                      <a:alpha val="43137"/>
                    </a:srgbClr>
                  </a:outerShdw>
                </a:effectLst>
                <a:latin typeface="Arial" pitchFamily="-83" charset="0"/>
                <a:ea typeface="Times New Roman" pitchFamily="-83" charset="0"/>
                <a:cs typeface="Times New Roman" pitchFamily="-83" charset="0"/>
              </a:rPr>
              <a:t>©2017 California Department of Education</a:t>
            </a:r>
            <a:endParaRPr lang="en-US" sz="900" b="1" dirty="0">
              <a:solidFill>
                <a:schemeClr val="bg1"/>
              </a:solidFill>
              <a:effectLst>
                <a:outerShdw blurRad="38100" dist="38100" dir="2700000" algn="tl">
                  <a:srgbClr val="000000">
                    <a:alpha val="43137"/>
                  </a:srgbClr>
                </a:outerShdw>
              </a:effectLst>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13563270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4"/>
          <p:cNvSpPr>
            <a:spLocks noGrp="1"/>
          </p:cNvSpPr>
          <p:nvPr>
            <p:ph type="title"/>
          </p:nvPr>
        </p:nvSpPr>
        <p:spPr>
          <a:xfrm>
            <a:off x="457200" y="0"/>
            <a:ext cx="8229600" cy="1143000"/>
          </a:xfrm>
          <a:noFill/>
        </p:spPr>
        <p:txBody>
          <a:bodyPr/>
          <a:lstStyle/>
          <a:p>
            <a:r>
              <a:rPr lang="en-US" sz="3200" dirty="0">
                <a:solidFill>
                  <a:prstClr val="black"/>
                </a:solidFill>
              </a:rPr>
              <a:t>Environmental Examples:</a:t>
            </a:r>
            <a:br>
              <a:rPr lang="en-US" dirty="0">
                <a:solidFill>
                  <a:prstClr val="black"/>
                </a:solidFill>
              </a:rPr>
            </a:br>
            <a:r>
              <a:rPr lang="en-US" dirty="0">
                <a:solidFill>
                  <a:prstClr val="black"/>
                </a:solidFill>
              </a:rPr>
              <a:t>Inviting Musical Engagement</a:t>
            </a:r>
            <a:endParaRPr lang="en-US" sz="4000" dirty="0"/>
          </a:p>
        </p:txBody>
      </p:sp>
      <p:pic>
        <p:nvPicPr>
          <p:cNvPr id="53250" name="Content Placeholder 6" descr="9466525375_8d15831979.jpg"/>
          <p:cNvPicPr>
            <a:picLocks noGrp="1" noChangeAspect="1"/>
          </p:cNvPicPr>
          <p:nvPr>
            <p:ph idx="1"/>
          </p:nvPr>
        </p:nvPicPr>
        <p:blipFill rotWithShape="1">
          <a:blip r:embed="rId3" cstate="screen">
            <a:extLst>
              <a:ext uri="{28A0092B-C50C-407E-A947-70E740481C1C}">
                <a14:useLocalDpi xmlns:a14="http://schemas.microsoft.com/office/drawing/2010/main" val="0"/>
              </a:ext>
            </a:extLst>
          </a:blip>
          <a:srcRect/>
          <a:stretch/>
        </p:blipFill>
        <p:spPr>
          <a:xfrm>
            <a:off x="0" y="1143000"/>
            <a:ext cx="9144000" cy="5715000"/>
          </a:xfrm>
          <a:ln>
            <a:solidFill>
              <a:schemeClr val="tx1"/>
            </a:solidFill>
          </a:ln>
        </p:spPr>
      </p:pic>
      <p:sp>
        <p:nvSpPr>
          <p:cNvPr id="4" name="Slide Number Placeholder 3"/>
          <p:cNvSpPr>
            <a:spLocks noGrp="1"/>
          </p:cNvSpPr>
          <p:nvPr>
            <p:ph type="sldNum" sz="quarter" idx="10"/>
          </p:nvPr>
        </p:nvSpPr>
        <p:spPr/>
        <p:txBody>
          <a:bodyPr/>
          <a:lstStyle/>
          <a:p>
            <a:pPr>
              <a:defRPr/>
            </a:pPr>
            <a:fld id="{A7344D21-6E66-42E7-BA2B-F0B944AC4F5E}" type="slidenum">
              <a:rPr lang="en-US" smtClean="0"/>
              <a:pPr>
                <a:defRPr/>
              </a:pPr>
              <a:t>32</a:t>
            </a:fld>
            <a:endParaRPr lang="en-US"/>
          </a:p>
        </p:txBody>
      </p:sp>
      <p:sp>
        <p:nvSpPr>
          <p:cNvPr id="5" name="Rectangle 4"/>
          <p:cNvSpPr>
            <a:spLocks noChangeArrowheads="1"/>
          </p:cNvSpPr>
          <p:nvPr/>
        </p:nvSpPr>
        <p:spPr bwMode="auto">
          <a:xfrm>
            <a:off x="0" y="6619875"/>
            <a:ext cx="9144000" cy="238125"/>
          </a:xfrm>
          <a:prstGeom prst="rect">
            <a:avLst/>
          </a:prstGeom>
          <a:noFill/>
          <a:ln w="9525">
            <a:noFill/>
            <a:miter lim="800000"/>
            <a:headEnd/>
            <a:tailEnd/>
          </a:ln>
          <a:effectLst/>
        </p:spPr>
        <p:txBody>
          <a:bodyPr anchor="ctr">
            <a:spAutoFit/>
          </a:bodyPr>
          <a:lstStyle/>
          <a:p>
            <a:pPr algn="ctr" eaLnBrk="0" hangingPunct="0">
              <a:defRPr/>
            </a:pPr>
            <a:r>
              <a:rPr lang="en-US" sz="900" b="1" dirty="0">
                <a:solidFill>
                  <a:schemeClr val="bg1"/>
                </a:solidFill>
                <a:effectLst>
                  <a:outerShdw blurRad="38100" dist="38100" dir="2700000" algn="tl">
                    <a:srgbClr val="000000">
                      <a:alpha val="43137"/>
                    </a:srgbClr>
                  </a:outerShdw>
                </a:effectLst>
                <a:latin typeface="Arial" pitchFamily="-83" charset="0"/>
                <a:ea typeface="Times New Roman" pitchFamily="-83" charset="0"/>
                <a:cs typeface="Times New Roman" pitchFamily="-83" charset="0"/>
              </a:rPr>
              <a:t>©2017 California Department of Education</a:t>
            </a:r>
            <a:endParaRPr lang="en-US" sz="900" b="1" dirty="0">
              <a:solidFill>
                <a:schemeClr val="bg1"/>
              </a:solidFill>
              <a:effectLst>
                <a:outerShdw blurRad="38100" dist="38100" dir="2700000" algn="tl">
                  <a:srgbClr val="000000">
                    <a:alpha val="43137"/>
                  </a:srgbClr>
                </a:outerShdw>
              </a:effectLst>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2403908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a:xfrm>
            <a:off x="457200" y="0"/>
            <a:ext cx="8229600" cy="1143000"/>
          </a:xfrm>
          <a:noFill/>
        </p:spPr>
        <p:txBody>
          <a:bodyPr/>
          <a:lstStyle/>
          <a:p>
            <a:r>
              <a:rPr lang="en-US" sz="3200" dirty="0">
                <a:solidFill>
                  <a:prstClr val="black"/>
                </a:solidFill>
              </a:rPr>
              <a:t>Environmental Examples:</a:t>
            </a:r>
            <a:br>
              <a:rPr lang="en-US" dirty="0">
                <a:solidFill>
                  <a:prstClr val="black"/>
                </a:solidFill>
              </a:rPr>
            </a:br>
            <a:r>
              <a:rPr lang="en-US" dirty="0">
                <a:solidFill>
                  <a:prstClr val="black"/>
                </a:solidFill>
              </a:rPr>
              <a:t>Inviting Musical Engagement</a:t>
            </a:r>
            <a:endParaRPr lang="en-US" sz="4000" dirty="0">
              <a:solidFill>
                <a:srgbClr val="FFFFFF"/>
              </a:solidFill>
            </a:endParaRPr>
          </a:p>
        </p:txBody>
      </p:sp>
      <p:pic>
        <p:nvPicPr>
          <p:cNvPr id="54274" name="Content Placeholder 3" descr="IMAG1275ppt.jpg"/>
          <p:cNvPicPr>
            <a:picLocks noGrp="1" noChangeAspect="1"/>
          </p:cNvPicPr>
          <p:nvPr>
            <p:ph idx="1"/>
          </p:nvPr>
        </p:nvPicPr>
        <p:blipFill rotWithShape="1">
          <a:blip r:embed="rId3" cstate="screen">
            <a:lum bright="-2000" contrast="9000"/>
            <a:extLst>
              <a:ext uri="{28A0092B-C50C-407E-A947-70E740481C1C}">
                <a14:useLocalDpi xmlns:a14="http://schemas.microsoft.com/office/drawing/2010/main" val="0"/>
              </a:ext>
            </a:extLst>
          </a:blip>
          <a:srcRect/>
          <a:stretch/>
        </p:blipFill>
        <p:spPr>
          <a:xfrm>
            <a:off x="0" y="1143000"/>
            <a:ext cx="9144000" cy="5715000"/>
          </a:xfrm>
          <a:ln>
            <a:solidFill>
              <a:schemeClr val="tx1"/>
            </a:solidFill>
          </a:ln>
        </p:spPr>
      </p:pic>
      <p:sp>
        <p:nvSpPr>
          <p:cNvPr id="4" name="Slide Number Placeholder 3"/>
          <p:cNvSpPr>
            <a:spLocks noGrp="1"/>
          </p:cNvSpPr>
          <p:nvPr>
            <p:ph type="sldNum" sz="quarter" idx="10"/>
          </p:nvPr>
        </p:nvSpPr>
        <p:spPr/>
        <p:txBody>
          <a:bodyPr/>
          <a:lstStyle/>
          <a:p>
            <a:pPr>
              <a:defRPr/>
            </a:pPr>
            <a:fld id="{A7344D21-6E66-42E7-BA2B-F0B944AC4F5E}" type="slidenum">
              <a:rPr lang="en-US" smtClean="0"/>
              <a:pPr>
                <a:defRPr/>
              </a:pPr>
              <a:t>33</a:t>
            </a:fld>
            <a:endParaRPr lang="en-US"/>
          </a:p>
        </p:txBody>
      </p:sp>
      <p:sp>
        <p:nvSpPr>
          <p:cNvPr id="5" name="Rectangle 4"/>
          <p:cNvSpPr>
            <a:spLocks noChangeArrowheads="1"/>
          </p:cNvSpPr>
          <p:nvPr/>
        </p:nvSpPr>
        <p:spPr bwMode="auto">
          <a:xfrm>
            <a:off x="0" y="6619875"/>
            <a:ext cx="9144000" cy="238125"/>
          </a:xfrm>
          <a:prstGeom prst="rect">
            <a:avLst/>
          </a:prstGeom>
          <a:noFill/>
          <a:ln w="9525">
            <a:noFill/>
            <a:miter lim="800000"/>
            <a:headEnd/>
            <a:tailEnd/>
          </a:ln>
          <a:effectLst/>
        </p:spPr>
        <p:txBody>
          <a:bodyPr anchor="ctr">
            <a:spAutoFit/>
          </a:bodyPr>
          <a:lstStyle/>
          <a:p>
            <a:pPr algn="ctr" eaLnBrk="0" hangingPunct="0">
              <a:defRPr/>
            </a:pPr>
            <a:r>
              <a:rPr lang="en-US" sz="900" b="1" dirty="0">
                <a:solidFill>
                  <a:schemeClr val="bg1"/>
                </a:solidFill>
                <a:effectLst>
                  <a:outerShdw blurRad="38100" dist="38100" dir="2700000" algn="tl">
                    <a:srgbClr val="000000">
                      <a:alpha val="43137"/>
                    </a:srgbClr>
                  </a:outerShdw>
                </a:effectLst>
                <a:latin typeface="Arial" pitchFamily="-83" charset="0"/>
                <a:ea typeface="Times New Roman" pitchFamily="-83" charset="0"/>
                <a:cs typeface="Times New Roman" pitchFamily="-83" charset="0"/>
              </a:rPr>
              <a:t>©2017 California Department of Education</a:t>
            </a:r>
            <a:endParaRPr lang="en-US" sz="900" b="1" dirty="0">
              <a:solidFill>
                <a:schemeClr val="bg1"/>
              </a:solidFill>
              <a:effectLst>
                <a:outerShdw blurRad="38100" dist="38100" dir="2700000" algn="tl">
                  <a:srgbClr val="000000">
                    <a:alpha val="43137"/>
                  </a:srgbClr>
                </a:outerShdw>
              </a:effectLst>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37075234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Content Placeholder 6" descr="9412074724_cbafeae00d.jpg"/>
          <p:cNvPicPr>
            <a:picLocks noGrp="1" noChangeAspect="1"/>
          </p:cNvPicPr>
          <p:nvPr>
            <p:ph sz="half" idx="2"/>
          </p:nvPr>
        </p:nvPicPr>
        <p:blipFill rotWithShape="1">
          <a:blip r:embed="rId3" cstate="screen">
            <a:lum bright="4000" contrast="7000"/>
            <a:extLst>
              <a:ext uri="{28A0092B-C50C-407E-A947-70E740481C1C}">
                <a14:useLocalDpi xmlns:a14="http://schemas.microsoft.com/office/drawing/2010/main" val="0"/>
              </a:ext>
            </a:extLst>
          </a:blip>
          <a:srcRect/>
          <a:stretch/>
        </p:blipFill>
        <p:spPr>
          <a:xfrm>
            <a:off x="4559316" y="1417638"/>
            <a:ext cx="4584684" cy="5427299"/>
          </a:xfrm>
          <a:ln>
            <a:solidFill>
              <a:schemeClr val="tx1"/>
            </a:solidFill>
          </a:ln>
        </p:spPr>
      </p:pic>
      <p:pic>
        <p:nvPicPr>
          <p:cNvPr id="55298" name="Content Placeholder 3" descr="9412168934_4cc7b42dd1.jpg"/>
          <p:cNvPicPr>
            <a:picLocks noGrp="1" noChangeAspect="1"/>
          </p:cNvPicPr>
          <p:nvPr>
            <p:ph sz="half" idx="1"/>
          </p:nvPr>
        </p:nvPicPr>
        <p:blipFill rotWithShape="1">
          <a:blip r:embed="rId4" cstate="screen">
            <a:lum bright="7000" contrast="9000"/>
            <a:extLst>
              <a:ext uri="{28A0092B-C50C-407E-A947-70E740481C1C}">
                <a14:useLocalDpi xmlns:a14="http://schemas.microsoft.com/office/drawing/2010/main" val="0"/>
              </a:ext>
            </a:extLst>
          </a:blip>
          <a:srcRect/>
          <a:stretch/>
        </p:blipFill>
        <p:spPr>
          <a:xfrm>
            <a:off x="0" y="1417638"/>
            <a:ext cx="4982628" cy="5427299"/>
          </a:xfrm>
          <a:ln>
            <a:solidFill>
              <a:schemeClr val="tx1"/>
            </a:solidFill>
          </a:ln>
        </p:spPr>
      </p:pic>
      <p:sp>
        <p:nvSpPr>
          <p:cNvPr id="55297" name="Title 4"/>
          <p:cNvSpPr>
            <a:spLocks noGrp="1"/>
          </p:cNvSpPr>
          <p:nvPr>
            <p:ph type="title"/>
          </p:nvPr>
        </p:nvSpPr>
        <p:spPr>
          <a:xfrm>
            <a:off x="0" y="0"/>
            <a:ext cx="9144000" cy="1417638"/>
          </a:xfrm>
          <a:noFill/>
        </p:spPr>
        <p:txBody>
          <a:bodyPr/>
          <a:lstStyle/>
          <a:p>
            <a:r>
              <a:rPr lang="en-US" sz="3200" dirty="0">
                <a:solidFill>
                  <a:prstClr val="black"/>
                </a:solidFill>
              </a:rPr>
              <a:t>Environmental Examples:</a:t>
            </a:r>
            <a:br>
              <a:rPr lang="en-US" dirty="0">
                <a:solidFill>
                  <a:prstClr val="black"/>
                </a:solidFill>
              </a:rPr>
            </a:br>
            <a:r>
              <a:rPr lang="en-US" dirty="0">
                <a:solidFill>
                  <a:prstClr val="black"/>
                </a:solidFill>
              </a:rPr>
              <a:t>Inviting Musical Engagement</a:t>
            </a:r>
            <a:endParaRPr lang="en-US" dirty="0">
              <a:solidFill>
                <a:srgbClr val="FFFFFF"/>
              </a:solidFill>
            </a:endParaRPr>
          </a:p>
        </p:txBody>
      </p:sp>
      <p:sp>
        <p:nvSpPr>
          <p:cNvPr id="5" name="Slide Number Placeholder 4"/>
          <p:cNvSpPr>
            <a:spLocks noGrp="1"/>
          </p:cNvSpPr>
          <p:nvPr>
            <p:ph type="sldNum" sz="quarter" idx="10"/>
          </p:nvPr>
        </p:nvSpPr>
        <p:spPr/>
        <p:txBody>
          <a:bodyPr/>
          <a:lstStyle/>
          <a:p>
            <a:pPr>
              <a:defRPr/>
            </a:pPr>
            <a:fld id="{AC578BF8-ED91-4EE4-8E4D-9BF0F2AC6385}" type="slidenum">
              <a:rPr lang="en-US" smtClean="0"/>
              <a:pPr>
                <a:defRPr/>
              </a:pPr>
              <a:t>34</a:t>
            </a:fld>
            <a:endParaRPr lang="en-US"/>
          </a:p>
        </p:txBody>
      </p:sp>
      <p:sp>
        <p:nvSpPr>
          <p:cNvPr id="6" name="Rectangle 5"/>
          <p:cNvSpPr>
            <a:spLocks noChangeArrowheads="1"/>
          </p:cNvSpPr>
          <p:nvPr/>
        </p:nvSpPr>
        <p:spPr bwMode="auto">
          <a:xfrm>
            <a:off x="0" y="6619875"/>
            <a:ext cx="9144000" cy="238125"/>
          </a:xfrm>
          <a:prstGeom prst="rect">
            <a:avLst/>
          </a:prstGeom>
          <a:noFill/>
          <a:ln w="9525">
            <a:noFill/>
            <a:miter lim="800000"/>
            <a:headEnd/>
            <a:tailEnd/>
          </a:ln>
          <a:effectLst/>
        </p:spPr>
        <p:txBody>
          <a:bodyPr anchor="ctr">
            <a:spAutoFit/>
          </a:bodyPr>
          <a:lstStyle/>
          <a:p>
            <a:pPr algn="ctr" eaLnBrk="0" hangingPunct="0">
              <a:defRPr/>
            </a:pPr>
            <a:r>
              <a:rPr lang="en-US" sz="900" b="1" dirty="0">
                <a:solidFill>
                  <a:schemeClr val="bg1"/>
                </a:solidFill>
                <a:effectLst>
                  <a:outerShdw blurRad="38100" dist="38100" dir="2700000" algn="tl">
                    <a:srgbClr val="000000">
                      <a:alpha val="43137"/>
                    </a:srgbClr>
                  </a:outerShdw>
                </a:effectLst>
                <a:latin typeface="Arial" pitchFamily="-83" charset="0"/>
                <a:ea typeface="Times New Roman" pitchFamily="-83" charset="0"/>
                <a:cs typeface="Times New Roman" pitchFamily="-83" charset="0"/>
              </a:rPr>
              <a:t>©2017 California Department of Education</a:t>
            </a:r>
            <a:endParaRPr lang="en-US" sz="900" b="1" dirty="0">
              <a:solidFill>
                <a:schemeClr val="bg1"/>
              </a:solidFill>
              <a:effectLst>
                <a:outerShdw blurRad="38100" dist="38100" dir="2700000" algn="tl">
                  <a:srgbClr val="000000">
                    <a:alpha val="43137"/>
                  </a:srgbClr>
                </a:outerShdw>
              </a:effectLst>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3036069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a:xfrm>
            <a:off x="457200" y="0"/>
            <a:ext cx="8229600" cy="1143000"/>
          </a:xfrm>
          <a:noFill/>
        </p:spPr>
        <p:txBody>
          <a:bodyPr/>
          <a:lstStyle/>
          <a:p>
            <a:r>
              <a:rPr lang="en-US" sz="3200" dirty="0">
                <a:solidFill>
                  <a:prstClr val="black"/>
                </a:solidFill>
              </a:rPr>
              <a:t>Environmental Examples:</a:t>
            </a:r>
            <a:br>
              <a:rPr lang="en-US" dirty="0">
                <a:solidFill>
                  <a:prstClr val="black"/>
                </a:solidFill>
              </a:rPr>
            </a:br>
            <a:r>
              <a:rPr lang="en-US" dirty="0">
                <a:solidFill>
                  <a:prstClr val="black"/>
                </a:solidFill>
              </a:rPr>
              <a:t>Inviting Musical Engagement</a:t>
            </a:r>
            <a:endParaRPr lang="en-US" dirty="0">
              <a:solidFill>
                <a:srgbClr val="FFFFFF"/>
              </a:solidFill>
            </a:endParaRPr>
          </a:p>
        </p:txBody>
      </p:sp>
      <p:pic>
        <p:nvPicPr>
          <p:cNvPr id="56322" name="Content Placeholder 3" descr="Copy (2) of IMAG0263.jpg"/>
          <p:cNvPicPr>
            <a:picLocks noGrp="1" noChangeAspect="1"/>
          </p:cNvPicPr>
          <p:nvPr>
            <p:ph idx="1"/>
          </p:nvPr>
        </p:nvPicPr>
        <p:blipFill rotWithShape="1">
          <a:blip r:embed="rId3" cstate="screen">
            <a:extLst>
              <a:ext uri="{28A0092B-C50C-407E-A947-70E740481C1C}">
                <a14:useLocalDpi xmlns:a14="http://schemas.microsoft.com/office/drawing/2010/main" val="0"/>
              </a:ext>
            </a:extLst>
          </a:blip>
          <a:srcRect r="-1"/>
          <a:stretch/>
        </p:blipFill>
        <p:spPr>
          <a:xfrm>
            <a:off x="0" y="1143000"/>
            <a:ext cx="9144000" cy="5715000"/>
          </a:xfrm>
          <a:ln>
            <a:solidFill>
              <a:schemeClr val="tx1"/>
            </a:solidFill>
          </a:ln>
        </p:spPr>
      </p:pic>
      <p:sp>
        <p:nvSpPr>
          <p:cNvPr id="4" name="Slide Number Placeholder 3"/>
          <p:cNvSpPr>
            <a:spLocks noGrp="1"/>
          </p:cNvSpPr>
          <p:nvPr>
            <p:ph type="sldNum" sz="quarter" idx="10"/>
          </p:nvPr>
        </p:nvSpPr>
        <p:spPr/>
        <p:txBody>
          <a:bodyPr/>
          <a:lstStyle/>
          <a:p>
            <a:pPr>
              <a:defRPr/>
            </a:pPr>
            <a:fld id="{A7344D21-6E66-42E7-BA2B-F0B944AC4F5E}" type="slidenum">
              <a:rPr lang="en-US" smtClean="0"/>
              <a:pPr>
                <a:defRPr/>
              </a:pPr>
              <a:t>35</a:t>
            </a:fld>
            <a:endParaRPr lang="en-US"/>
          </a:p>
        </p:txBody>
      </p:sp>
      <p:sp>
        <p:nvSpPr>
          <p:cNvPr id="5" name="Rectangle 4"/>
          <p:cNvSpPr>
            <a:spLocks noChangeArrowheads="1"/>
          </p:cNvSpPr>
          <p:nvPr/>
        </p:nvSpPr>
        <p:spPr bwMode="auto">
          <a:xfrm>
            <a:off x="0" y="6619875"/>
            <a:ext cx="9144000" cy="238125"/>
          </a:xfrm>
          <a:prstGeom prst="rect">
            <a:avLst/>
          </a:prstGeom>
          <a:noFill/>
          <a:ln w="9525">
            <a:noFill/>
            <a:miter lim="800000"/>
            <a:headEnd/>
            <a:tailEnd/>
          </a:ln>
          <a:effectLst/>
        </p:spPr>
        <p:txBody>
          <a:bodyPr anchor="ctr">
            <a:spAutoFit/>
          </a:bodyPr>
          <a:lstStyle/>
          <a:p>
            <a:pPr algn="ctr" eaLnBrk="0" hangingPunct="0">
              <a:defRPr/>
            </a:pPr>
            <a:r>
              <a:rPr lang="en-US" sz="900" b="1" dirty="0">
                <a:solidFill>
                  <a:schemeClr val="bg1"/>
                </a:solidFill>
                <a:effectLst>
                  <a:outerShdw blurRad="38100" dist="38100" dir="2700000" algn="tl">
                    <a:srgbClr val="000000">
                      <a:alpha val="43137"/>
                    </a:srgbClr>
                  </a:outerShdw>
                </a:effectLst>
                <a:latin typeface="Arial" pitchFamily="-83" charset="0"/>
                <a:ea typeface="Times New Roman" pitchFamily="-83" charset="0"/>
                <a:cs typeface="Times New Roman" pitchFamily="-83" charset="0"/>
              </a:rPr>
              <a:t>©2017 California Department of Education</a:t>
            </a:r>
            <a:endParaRPr lang="en-US" sz="900" b="1" dirty="0">
              <a:solidFill>
                <a:schemeClr val="bg1"/>
              </a:solidFill>
              <a:effectLst>
                <a:outerShdw blurRad="38100" dist="38100" dir="2700000" algn="tl">
                  <a:srgbClr val="000000">
                    <a:alpha val="43137"/>
                  </a:srgbClr>
                </a:outerShdw>
              </a:effectLst>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18419916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Content Placeholder 5" descr="Copy (2) of IMAG0266.jpg"/>
          <p:cNvPicPr>
            <a:picLocks noGrp="1" noChangeAspect="1"/>
          </p:cNvPicPr>
          <p:nvPr>
            <p:ph idx="1"/>
          </p:nvPr>
        </p:nvPicPr>
        <p:blipFill rotWithShape="1">
          <a:blip r:embed="rId3" cstate="screen">
            <a:lum contrast="22000"/>
            <a:extLst>
              <a:ext uri="{28A0092B-C50C-407E-A947-70E740481C1C}">
                <a14:useLocalDpi xmlns:a14="http://schemas.microsoft.com/office/drawing/2010/main" val="0"/>
              </a:ext>
            </a:extLst>
          </a:blip>
          <a:srcRect/>
          <a:stretch/>
        </p:blipFill>
        <p:spPr>
          <a:xfrm>
            <a:off x="1" y="1417638"/>
            <a:ext cx="9130608" cy="5440361"/>
          </a:xfrm>
          <a:ln>
            <a:solidFill>
              <a:schemeClr val="tx1"/>
            </a:solidFill>
          </a:ln>
        </p:spPr>
      </p:pic>
      <p:sp>
        <p:nvSpPr>
          <p:cNvPr id="57345" name="Title 3"/>
          <p:cNvSpPr>
            <a:spLocks noGrp="1"/>
          </p:cNvSpPr>
          <p:nvPr>
            <p:ph type="title"/>
          </p:nvPr>
        </p:nvSpPr>
        <p:spPr>
          <a:xfrm>
            <a:off x="1" y="0"/>
            <a:ext cx="9143999" cy="1417638"/>
          </a:xfrm>
          <a:noFill/>
        </p:spPr>
        <p:txBody>
          <a:bodyPr/>
          <a:lstStyle/>
          <a:p>
            <a:r>
              <a:rPr lang="en-US" sz="3200" dirty="0">
                <a:solidFill>
                  <a:prstClr val="black"/>
                </a:solidFill>
              </a:rPr>
              <a:t>Environmental Examples:</a:t>
            </a:r>
            <a:br>
              <a:rPr lang="en-US" dirty="0">
                <a:solidFill>
                  <a:prstClr val="black"/>
                </a:solidFill>
              </a:rPr>
            </a:br>
            <a:r>
              <a:rPr lang="en-US" dirty="0">
                <a:solidFill>
                  <a:prstClr val="black"/>
                </a:solidFill>
              </a:rPr>
              <a:t>Inviting Musical Engagement</a:t>
            </a:r>
            <a:endParaRPr lang="en-US" dirty="0">
              <a:solidFill>
                <a:srgbClr val="FFFFFF"/>
              </a:solidFill>
            </a:endParaRPr>
          </a:p>
        </p:txBody>
      </p:sp>
      <p:sp>
        <p:nvSpPr>
          <p:cNvPr id="4" name="Slide Number Placeholder 3"/>
          <p:cNvSpPr>
            <a:spLocks noGrp="1"/>
          </p:cNvSpPr>
          <p:nvPr>
            <p:ph type="sldNum" sz="quarter" idx="10"/>
          </p:nvPr>
        </p:nvSpPr>
        <p:spPr/>
        <p:txBody>
          <a:bodyPr/>
          <a:lstStyle/>
          <a:p>
            <a:pPr>
              <a:defRPr/>
            </a:pPr>
            <a:fld id="{A7344D21-6E66-42E7-BA2B-F0B944AC4F5E}" type="slidenum">
              <a:rPr lang="en-US" smtClean="0"/>
              <a:pPr>
                <a:defRPr/>
              </a:pPr>
              <a:t>36</a:t>
            </a:fld>
            <a:endParaRPr lang="en-US"/>
          </a:p>
        </p:txBody>
      </p:sp>
      <p:sp>
        <p:nvSpPr>
          <p:cNvPr id="5" name="Rectangle 4"/>
          <p:cNvSpPr>
            <a:spLocks noChangeArrowheads="1"/>
          </p:cNvSpPr>
          <p:nvPr/>
        </p:nvSpPr>
        <p:spPr bwMode="auto">
          <a:xfrm>
            <a:off x="0" y="6619875"/>
            <a:ext cx="9144000" cy="238125"/>
          </a:xfrm>
          <a:prstGeom prst="rect">
            <a:avLst/>
          </a:prstGeom>
          <a:noFill/>
          <a:ln w="9525">
            <a:noFill/>
            <a:miter lim="800000"/>
            <a:headEnd/>
            <a:tailEnd/>
          </a:ln>
          <a:effectLst/>
        </p:spPr>
        <p:txBody>
          <a:bodyPr anchor="ctr">
            <a:spAutoFit/>
          </a:bodyPr>
          <a:lstStyle/>
          <a:p>
            <a:pPr algn="ctr" eaLnBrk="0" hangingPunct="0">
              <a:defRPr/>
            </a:pPr>
            <a:r>
              <a:rPr lang="en-US" sz="900" b="1" dirty="0">
                <a:solidFill>
                  <a:schemeClr val="bg1"/>
                </a:solidFill>
                <a:effectLst>
                  <a:outerShdw blurRad="38100" dist="38100" dir="2700000" algn="tl">
                    <a:srgbClr val="000000">
                      <a:alpha val="43137"/>
                    </a:srgbClr>
                  </a:outerShdw>
                </a:effectLst>
                <a:latin typeface="Arial" pitchFamily="-83" charset="0"/>
                <a:ea typeface="Times New Roman" pitchFamily="-83" charset="0"/>
                <a:cs typeface="Times New Roman" pitchFamily="-83" charset="0"/>
              </a:rPr>
              <a:t>©2017 California Department of Education</a:t>
            </a:r>
            <a:endParaRPr lang="en-US" sz="900" b="1" dirty="0">
              <a:solidFill>
                <a:schemeClr val="bg1"/>
              </a:solidFill>
              <a:effectLst>
                <a:outerShdw blurRad="38100" dist="38100" dir="2700000" algn="tl">
                  <a:srgbClr val="000000">
                    <a:alpha val="43137"/>
                  </a:srgbClr>
                </a:outerShdw>
              </a:effectLst>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28084276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457200" y="0"/>
            <a:ext cx="8229600" cy="1417638"/>
          </a:xfrm>
          <a:noFill/>
        </p:spPr>
        <p:txBody>
          <a:bodyPr/>
          <a:lstStyle/>
          <a:p>
            <a:r>
              <a:rPr lang="en-US" dirty="0"/>
              <a:t>Musical Instruments</a:t>
            </a:r>
          </a:p>
        </p:txBody>
      </p:sp>
      <p:sp>
        <p:nvSpPr>
          <p:cNvPr id="58370" name="Content Placeholder 2"/>
          <p:cNvSpPr>
            <a:spLocks noGrp="1"/>
          </p:cNvSpPr>
          <p:nvPr>
            <p:ph sz="half" idx="1"/>
          </p:nvPr>
        </p:nvSpPr>
        <p:spPr>
          <a:xfrm>
            <a:off x="132734" y="1262364"/>
            <a:ext cx="3706761" cy="4525963"/>
          </a:xfrm>
          <a:noFill/>
        </p:spPr>
        <p:txBody>
          <a:bodyPr/>
          <a:lstStyle/>
          <a:p>
            <a:pPr>
              <a:buFontTx/>
              <a:buNone/>
            </a:pPr>
            <a:r>
              <a:rPr lang="en-US" dirty="0"/>
              <a:t>   “Children’s play environments should include musical instruments that are safe, durable, and of excellent sound quality”                             </a:t>
            </a:r>
            <a:r>
              <a:rPr lang="en-US" sz="1800" dirty="0"/>
              <a:t>(</a:t>
            </a:r>
            <a:r>
              <a:rPr lang="en-US" sz="2000" dirty="0"/>
              <a:t>PCF, Vol. 2, p. 74)</a:t>
            </a:r>
            <a:r>
              <a:rPr lang="en-US" dirty="0"/>
              <a:t>.</a:t>
            </a:r>
            <a:endParaRPr lang="en-US" sz="2000" dirty="0"/>
          </a:p>
        </p:txBody>
      </p:sp>
      <p:pic>
        <p:nvPicPr>
          <p:cNvPr id="58371" name="Content Placeholder 4" descr="9466528245_8fc44c572b.jpg"/>
          <p:cNvPicPr>
            <a:picLocks noGrp="1" noChangeAspect="1"/>
          </p:cNvPicPr>
          <p:nvPr>
            <p:ph sz="half" idx="2"/>
          </p:nvPr>
        </p:nvPicPr>
        <p:blipFill rotWithShape="1">
          <a:blip r:embed="rId3" cstate="screen">
            <a:extLst>
              <a:ext uri="{28A0092B-C50C-407E-A947-70E740481C1C}">
                <a14:useLocalDpi xmlns:a14="http://schemas.microsoft.com/office/drawing/2010/main" val="0"/>
              </a:ext>
            </a:extLst>
          </a:blip>
          <a:srcRect t="-122"/>
          <a:stretch/>
        </p:blipFill>
        <p:spPr>
          <a:xfrm>
            <a:off x="3834581" y="1417638"/>
            <a:ext cx="5176685" cy="4824042"/>
          </a:xfrm>
          <a:ln>
            <a:solidFill>
              <a:schemeClr val="tx1"/>
            </a:solidFill>
          </a:ln>
        </p:spPr>
      </p:pic>
      <p:sp>
        <p:nvSpPr>
          <p:cNvPr id="5" name="Slide Number Placeholder 4"/>
          <p:cNvSpPr>
            <a:spLocks noGrp="1"/>
          </p:cNvSpPr>
          <p:nvPr>
            <p:ph type="sldNum" sz="quarter" idx="10"/>
          </p:nvPr>
        </p:nvSpPr>
        <p:spPr/>
        <p:txBody>
          <a:bodyPr/>
          <a:lstStyle/>
          <a:p>
            <a:pPr>
              <a:defRPr/>
            </a:pPr>
            <a:fld id="{AC578BF8-ED91-4EE4-8E4D-9BF0F2AC6385}" type="slidenum">
              <a:rPr lang="en-US" smtClean="0"/>
              <a:pPr>
                <a:defRPr/>
              </a:pPr>
              <a:t>37</a:t>
            </a:fld>
            <a:endParaRPr lang="en-US"/>
          </a:p>
        </p:txBody>
      </p:sp>
    </p:spTree>
    <p:extLst>
      <p:ext uri="{BB962C8B-B14F-4D97-AF65-F5344CB8AC3E}">
        <p14:creationId xmlns:p14="http://schemas.microsoft.com/office/powerpoint/2010/main" val="23900227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sz="quarter"/>
          </p:nvPr>
        </p:nvSpPr>
        <p:spPr>
          <a:xfrm>
            <a:off x="457200" y="73770"/>
            <a:ext cx="8229600" cy="1143000"/>
          </a:xfrm>
        </p:spPr>
        <p:txBody>
          <a:bodyPr/>
          <a:lstStyle/>
          <a:p>
            <a:br>
              <a:rPr lang="en-US" sz="3600" dirty="0">
                <a:solidFill>
                  <a:schemeClr val="tx1"/>
                </a:solidFill>
              </a:rPr>
            </a:br>
            <a:r>
              <a:rPr lang="en-US" sz="4000" dirty="0">
                <a:solidFill>
                  <a:schemeClr val="tx1"/>
                </a:solidFill>
              </a:rPr>
              <a:t>Access to Learning</a:t>
            </a:r>
            <a:br>
              <a:rPr lang="en-US" dirty="0">
                <a:solidFill>
                  <a:srgbClr val="FFFFFF"/>
                </a:solidFill>
              </a:rPr>
            </a:br>
            <a:endParaRPr lang="en-US" dirty="0"/>
          </a:p>
        </p:txBody>
      </p:sp>
      <p:pic>
        <p:nvPicPr>
          <p:cNvPr id="11" name="Content Placeholder 10"/>
          <p:cNvPicPr>
            <a:picLocks noGrp="1" noChangeAspect="1"/>
          </p:cNvPicPr>
          <p:nvPr>
            <p:ph sz="quarter" idx="1"/>
          </p:nvPr>
        </p:nvPicPr>
        <p:blipFill rotWithShape="1">
          <a:blip r:embed="rId3">
            <a:extLst>
              <a:ext uri="{28A0092B-C50C-407E-A947-70E740481C1C}">
                <a14:useLocalDpi xmlns:a14="http://schemas.microsoft.com/office/drawing/2010/main" val="0"/>
              </a:ext>
            </a:extLst>
          </a:blip>
          <a:srcRect l="11330" r="3221"/>
          <a:stretch/>
        </p:blipFill>
        <p:spPr>
          <a:xfrm>
            <a:off x="850491" y="3279639"/>
            <a:ext cx="3392056" cy="2780619"/>
          </a:xfrm>
          <a:ln>
            <a:solidFill>
              <a:schemeClr val="tx1"/>
            </a:solidFill>
          </a:ln>
        </p:spPr>
      </p:pic>
      <p:sp>
        <p:nvSpPr>
          <p:cNvPr id="10" name="Content Placeholder 9"/>
          <p:cNvSpPr>
            <a:spLocks noGrp="1"/>
          </p:cNvSpPr>
          <p:nvPr>
            <p:ph sz="quarter" idx="2"/>
          </p:nvPr>
        </p:nvSpPr>
        <p:spPr>
          <a:xfrm>
            <a:off x="758963" y="1128251"/>
            <a:ext cx="3695050" cy="2185988"/>
          </a:xfrm>
        </p:spPr>
        <p:txBody>
          <a:bodyPr/>
          <a:lstStyle/>
          <a:p>
            <a:pPr marL="0" indent="0">
              <a:buNone/>
            </a:pPr>
            <a:r>
              <a:rPr lang="en-US" sz="2800" dirty="0"/>
              <a:t>It may be necessary to make special adaptations to create access to learning.</a:t>
            </a:r>
          </a:p>
        </p:txBody>
      </p:sp>
      <p:pic>
        <p:nvPicPr>
          <p:cNvPr id="13" name="Content Placeholder 12"/>
          <p:cNvPicPr>
            <a:picLocks noGrp="1" noChangeAspect="1"/>
          </p:cNvPicPr>
          <p:nvPr>
            <p:ph sz="quarter" idx="4"/>
          </p:nvPr>
        </p:nvPicPr>
        <p:blipFill rotWithShape="1">
          <a:blip r:embed="rId4">
            <a:extLst>
              <a:ext uri="{28A0092B-C50C-407E-A947-70E740481C1C}">
                <a14:useLocalDpi xmlns:a14="http://schemas.microsoft.com/office/drawing/2010/main" val="0"/>
              </a:ext>
            </a:extLst>
          </a:blip>
          <a:srcRect l="4634" t="8068" r="3063" b="9296"/>
          <a:stretch/>
        </p:blipFill>
        <p:spPr>
          <a:xfrm>
            <a:off x="4797563" y="1216770"/>
            <a:ext cx="3620811" cy="2244185"/>
          </a:xfrm>
          <a:ln>
            <a:solidFill>
              <a:schemeClr val="tx1"/>
            </a:solidFill>
          </a:ln>
        </p:spPr>
      </p:pic>
      <p:sp>
        <p:nvSpPr>
          <p:cNvPr id="5" name="Slide Number Placeholder 4"/>
          <p:cNvSpPr>
            <a:spLocks noGrp="1"/>
          </p:cNvSpPr>
          <p:nvPr>
            <p:ph type="sldNum" sz="quarter" idx="10"/>
          </p:nvPr>
        </p:nvSpPr>
        <p:spPr/>
        <p:txBody>
          <a:bodyPr/>
          <a:lstStyle/>
          <a:p>
            <a:pPr>
              <a:defRPr/>
            </a:pPr>
            <a:fld id="{AC578BF8-ED91-4EE4-8E4D-9BF0F2AC6385}" type="slidenum">
              <a:rPr lang="en-US" smtClean="0"/>
              <a:pPr>
                <a:defRPr/>
              </a:pPr>
              <a:t>38</a:t>
            </a:fld>
            <a:endParaRPr lang="en-US"/>
          </a:p>
        </p:txBody>
      </p:sp>
      <p:pic>
        <p:nvPicPr>
          <p:cNvPr id="12" name="Content Placeholder 11"/>
          <p:cNvPicPr>
            <a:picLocks noGrp="1" noChangeAspect="1"/>
          </p:cNvPicPr>
          <p:nvPr>
            <p:ph sz="quarter" idx="3"/>
          </p:nvPr>
        </p:nvPicPr>
        <p:blipFill rotWithShape="1">
          <a:blip r:embed="rId5">
            <a:extLst>
              <a:ext uri="{28A0092B-C50C-407E-A947-70E740481C1C}">
                <a14:useLocalDpi xmlns:a14="http://schemas.microsoft.com/office/drawing/2010/main" val="0"/>
              </a:ext>
            </a:extLst>
          </a:blip>
          <a:srcRect r="7573"/>
          <a:stretch/>
        </p:blipFill>
        <p:spPr>
          <a:xfrm>
            <a:off x="6191327" y="3205315"/>
            <a:ext cx="2126763" cy="3440881"/>
          </a:xfrm>
          <a:ln>
            <a:solidFill>
              <a:schemeClr val="tx1"/>
            </a:solidFill>
          </a:ln>
        </p:spPr>
      </p:pic>
    </p:spTree>
    <p:extLst>
      <p:ext uri="{BB962C8B-B14F-4D97-AF65-F5344CB8AC3E}">
        <p14:creationId xmlns:p14="http://schemas.microsoft.com/office/powerpoint/2010/main" val="3887435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a:xfrm>
            <a:off x="1" y="0"/>
            <a:ext cx="9143999" cy="1327448"/>
          </a:xfrm>
          <a:noFill/>
        </p:spPr>
        <p:txBody>
          <a:bodyPr/>
          <a:lstStyle/>
          <a:p>
            <a:br>
              <a:rPr lang="en-US" sz="3200" dirty="0"/>
            </a:br>
            <a:r>
              <a:rPr lang="en-US" sz="3600" dirty="0"/>
              <a:t>Guiding Principles: </a:t>
            </a:r>
            <a:br>
              <a:rPr lang="en-US" sz="3600" dirty="0"/>
            </a:br>
            <a:r>
              <a:rPr lang="en-US" sz="3600" dirty="0"/>
              <a:t>Connections to Music</a:t>
            </a:r>
            <a:br>
              <a:rPr lang="en-US" sz="2800" dirty="0"/>
            </a:br>
            <a:endParaRPr lang="en-US" sz="2800" dirty="0"/>
          </a:p>
        </p:txBody>
      </p:sp>
      <p:sp>
        <p:nvSpPr>
          <p:cNvPr id="4" name="Slide Number Placeholder 3"/>
          <p:cNvSpPr>
            <a:spLocks noGrp="1"/>
          </p:cNvSpPr>
          <p:nvPr>
            <p:ph type="sldNum" sz="quarter" idx="10"/>
          </p:nvPr>
        </p:nvSpPr>
        <p:spPr/>
        <p:txBody>
          <a:bodyPr/>
          <a:lstStyle/>
          <a:p>
            <a:pPr>
              <a:defRPr/>
            </a:pPr>
            <a:fld id="{AC578BF8-ED91-4EE4-8E4D-9BF0F2AC6385}" type="slidenum">
              <a:rPr lang="en-US" smtClean="0"/>
              <a:pPr>
                <a:defRPr/>
              </a:pPr>
              <a:t>39</a:t>
            </a:fld>
            <a:endParaRPr lang="en-US"/>
          </a:p>
        </p:txBody>
      </p:sp>
      <p:pic>
        <p:nvPicPr>
          <p:cNvPr id="8" name="Content Placeholder 11" descr="Dancing with props"/>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476500" y="1600200"/>
            <a:ext cx="4038600" cy="4525963"/>
          </a:xfrm>
        </p:spPr>
      </p:pic>
    </p:spTree>
    <p:extLst>
      <p:ext uri="{BB962C8B-B14F-4D97-AF65-F5344CB8AC3E}">
        <p14:creationId xmlns:p14="http://schemas.microsoft.com/office/powerpoint/2010/main" val="1422345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6285692" y="4790866"/>
            <a:ext cx="2457356" cy="1351091"/>
          </a:xfrm>
        </p:spPr>
        <p:txBody>
          <a:bodyPr>
            <a:normAutofit/>
          </a:bodyPr>
          <a:lstStyle/>
          <a:p>
            <a:pPr marL="111125" indent="-111125"/>
            <a:r>
              <a:rPr lang="en-US" sz="100" dirty="0"/>
              <a:t>Preschool Learning Foundations</a:t>
            </a:r>
          </a:p>
          <a:p>
            <a:pPr marL="111125" indent="-111125"/>
            <a:r>
              <a:rPr lang="en-US" sz="100" dirty="0"/>
              <a:t>California Common Core State Standards</a:t>
            </a:r>
          </a:p>
          <a:p>
            <a:pPr marL="111125" indent="-111125"/>
            <a:r>
              <a:rPr lang="en-US" sz="100" b="1" kern="1200" dirty="0">
                <a:solidFill>
                  <a:schemeClr val="tx1"/>
                </a:solidFill>
                <a:effectLst/>
              </a:rPr>
              <a:t>Visual and Performing Arts Framework for California Public Schools</a:t>
            </a:r>
            <a:endParaRPr lang="en-US" sz="100" dirty="0">
              <a:effectLst/>
            </a:endParaRPr>
          </a:p>
          <a:p>
            <a:pPr marL="111125" indent="-111125"/>
            <a:r>
              <a:rPr lang="en-US" sz="100" dirty="0"/>
              <a:t>Preschool Curriculum Frameworks</a:t>
            </a:r>
          </a:p>
          <a:p>
            <a:pPr marL="111125" indent="-111125"/>
            <a:r>
              <a:rPr lang="en-US" sz="100" dirty="0"/>
              <a:t>English Language Arts/English Language Development Framework</a:t>
            </a:r>
          </a:p>
          <a:p>
            <a:pPr marL="111125" indent="-111125"/>
            <a:r>
              <a:rPr lang="en-US" sz="100" dirty="0"/>
              <a:t>DRDP Specific to TK and K</a:t>
            </a:r>
          </a:p>
          <a:p>
            <a:pPr marL="111125" indent="-111125"/>
            <a:r>
              <a:rPr lang="en-US" sz="100" dirty="0"/>
              <a:t>Preschool Alignment Document</a:t>
            </a:r>
          </a:p>
          <a:p>
            <a:pPr marL="111125" indent="-111125"/>
            <a:r>
              <a:rPr lang="en-US" sz="100" dirty="0"/>
              <a:t>Preschool English Learners Guide</a:t>
            </a:r>
          </a:p>
          <a:p>
            <a:pPr marL="111125" indent="-111125"/>
            <a:r>
              <a:rPr lang="en-US" sz="100" dirty="0"/>
              <a:t>Transitional Kindergarten Implementation Guide</a:t>
            </a:r>
          </a:p>
          <a:p>
            <a:endParaRPr lang="en-US" sz="100" dirty="0"/>
          </a:p>
        </p:txBody>
      </p:sp>
      <p:grpSp>
        <p:nvGrpSpPr>
          <p:cNvPr id="8" name="Group 7"/>
          <p:cNvGrpSpPr/>
          <p:nvPr/>
        </p:nvGrpSpPr>
        <p:grpSpPr>
          <a:xfrm>
            <a:off x="61163" y="1081506"/>
            <a:ext cx="9021673" cy="5557840"/>
            <a:chOff x="35484" y="1081506"/>
            <a:chExt cx="9021673" cy="5557840"/>
          </a:xfrm>
        </p:grpSpPr>
        <p:sp>
          <p:nvSpPr>
            <p:cNvPr id="9" name="Rectangle 8"/>
            <p:cNvSpPr/>
            <p:nvPr/>
          </p:nvSpPr>
          <p:spPr>
            <a:xfrm>
              <a:off x="35484" y="1081506"/>
              <a:ext cx="9021673" cy="5557840"/>
            </a:xfrm>
            <a:prstGeom prst="rect">
              <a:avLst/>
            </a:prstGeom>
            <a:noFill/>
          </p:spPr>
        </p:sp>
        <p:sp>
          <p:nvSpPr>
            <p:cNvPr id="10" name="Freeform 9"/>
            <p:cNvSpPr/>
            <p:nvPr/>
          </p:nvSpPr>
          <p:spPr>
            <a:xfrm>
              <a:off x="1144024"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Learning Foundations</a:t>
              </a:r>
            </a:p>
          </p:txBody>
        </p:sp>
        <p:sp>
          <p:nvSpPr>
            <p:cNvPr id="11" name="Freeform 10"/>
            <p:cNvSpPr/>
            <p:nvPr/>
          </p:nvSpPr>
          <p:spPr>
            <a:xfrm>
              <a:off x="1119673"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Alignment Document</a:t>
              </a:r>
            </a:p>
          </p:txBody>
        </p:sp>
        <p:sp>
          <p:nvSpPr>
            <p:cNvPr id="13" name="Freeform 12"/>
            <p:cNvSpPr/>
            <p:nvPr/>
          </p:nvSpPr>
          <p:spPr>
            <a:xfrm>
              <a:off x="3522855"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California Common Core State Standards</a:t>
              </a:r>
            </a:p>
          </p:txBody>
        </p:sp>
        <p:sp>
          <p:nvSpPr>
            <p:cNvPr id="14" name="Freeform 13"/>
            <p:cNvSpPr/>
            <p:nvPr/>
          </p:nvSpPr>
          <p:spPr>
            <a:xfrm>
              <a:off x="5977642" y="158082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Visual and Performing Arts Framework for California Public Schools</a:t>
              </a:r>
            </a:p>
          </p:txBody>
        </p:sp>
        <p:sp>
          <p:nvSpPr>
            <p:cNvPr id="15" name="Freeform 14"/>
            <p:cNvSpPr/>
            <p:nvPr/>
          </p:nvSpPr>
          <p:spPr>
            <a:xfrm>
              <a:off x="1119673"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Curriculum Framework</a:t>
              </a:r>
            </a:p>
          </p:txBody>
        </p:sp>
        <p:sp>
          <p:nvSpPr>
            <p:cNvPr id="16" name="Freeform 15"/>
            <p:cNvSpPr/>
            <p:nvPr/>
          </p:nvSpPr>
          <p:spPr>
            <a:xfrm>
              <a:off x="3506347" y="307339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Aft>
                  <a:spcPct val="35000"/>
                </a:spcAft>
              </a:pPr>
              <a:r>
                <a:rPr lang="en-US" sz="1200" b="1" dirty="0"/>
                <a:t>Visual and Performing Arts Content Standards</a:t>
              </a:r>
              <a:endParaRPr lang="en-US" sz="1200" b="1" kern="1200" dirty="0"/>
            </a:p>
          </p:txBody>
        </p:sp>
        <p:sp>
          <p:nvSpPr>
            <p:cNvPr id="17" name="Freeform 16"/>
            <p:cNvSpPr/>
            <p:nvPr/>
          </p:nvSpPr>
          <p:spPr>
            <a:xfrm>
              <a:off x="5923931" y="453862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Transitional Kindergarten Implementation Guide</a:t>
              </a:r>
            </a:p>
          </p:txBody>
        </p:sp>
        <p:sp>
          <p:nvSpPr>
            <p:cNvPr id="18" name="Freeform 17"/>
            <p:cNvSpPr/>
            <p:nvPr/>
          </p:nvSpPr>
          <p:spPr>
            <a:xfrm>
              <a:off x="5923932"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a:t>DRDP Specific to TK and K</a:t>
              </a:r>
              <a:endParaRPr lang="en-US" sz="1200" b="1" kern="1200" dirty="0"/>
            </a:p>
          </p:txBody>
        </p:sp>
        <p:sp>
          <p:nvSpPr>
            <p:cNvPr id="20" name="Freeform 19"/>
            <p:cNvSpPr/>
            <p:nvPr/>
          </p:nvSpPr>
          <p:spPr>
            <a:xfrm>
              <a:off x="3501849"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English Learners Guide</a:t>
              </a:r>
            </a:p>
          </p:txBody>
        </p:sp>
      </p:grpSp>
      <p:sp>
        <p:nvSpPr>
          <p:cNvPr id="28673" name="Title 1"/>
          <p:cNvSpPr>
            <a:spLocks noGrp="1"/>
          </p:cNvSpPr>
          <p:nvPr>
            <p:ph type="title"/>
          </p:nvPr>
        </p:nvSpPr>
        <p:spPr/>
        <p:txBody>
          <a:bodyPr/>
          <a:lstStyle/>
          <a:p>
            <a:r>
              <a:rPr lang="en-US" altLang="en-US" sz="3200" dirty="0">
                <a:solidFill>
                  <a:srgbClr val="000000"/>
                </a:solidFill>
              </a:rPr>
              <a:t>CDE Publications and Resources that Support TK Implementation</a:t>
            </a:r>
          </a:p>
        </p:txBody>
      </p:sp>
      <p:sp>
        <p:nvSpPr>
          <p:cNvPr id="28675" name="Slide Number Placeholder 4"/>
          <p:cNvSpPr>
            <a:spLocks noGrp="1"/>
          </p:cNvSpPr>
          <p:nvPr>
            <p:ph type="sldNum" sz="quarter" idx="4294967295"/>
          </p:nvPr>
        </p:nvSpPr>
        <p:spPr bwMode="auto">
          <a:xfrm>
            <a:off x="8686800" y="14651"/>
            <a:ext cx="421716" cy="25998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fld id="{3054CF32-EC5E-41E2-8BB8-EDE8B489556B}" type="slidenum">
              <a:rPr lang="en-US" altLang="en-US" sz="1200"/>
              <a:pPr algn="ctr"/>
              <a:t>4</a:t>
            </a:fld>
            <a:endParaRPr lang="en-US" altLang="en-US" sz="1200" dirty="0"/>
          </a:p>
        </p:txBody>
      </p:sp>
      <p:pic>
        <p:nvPicPr>
          <p:cNvPr id="28677" name="Picture 7"/>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636930" y="4964933"/>
            <a:ext cx="704088" cy="924165"/>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28680" name="Picture 10"/>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1837777" y="5030993"/>
            <a:ext cx="704088" cy="923544"/>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12" name="Picture 1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492203" y="3481349"/>
            <a:ext cx="1003752" cy="777051"/>
          </a:xfrm>
          <a:prstGeom prst="rect">
            <a:avLst/>
          </a:prstGeom>
          <a:ln>
            <a:solidFill>
              <a:schemeClr val="tx1"/>
            </a:solidFill>
          </a:ln>
        </p:spPr>
      </p:pic>
      <p:pic>
        <p:nvPicPr>
          <p:cNvPr id="28683"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66857" y="2065393"/>
            <a:ext cx="1052293" cy="814790"/>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2" name="Picture 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193322" y="5080312"/>
            <a:ext cx="708050" cy="923544"/>
          </a:xfrm>
          <a:prstGeom prst="rect">
            <a:avLst/>
          </a:prstGeom>
          <a:ln>
            <a:solidFill>
              <a:schemeClr val="tx1"/>
            </a:solidFill>
          </a:ln>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6828" y="2176953"/>
            <a:ext cx="644190" cy="833204"/>
          </a:xfrm>
          <a:prstGeom prst="rect">
            <a:avLst/>
          </a:prstGeom>
          <a:ln>
            <a:solidFill>
              <a:schemeClr val="tx1"/>
            </a:solidFill>
          </a:ln>
        </p:spPr>
      </p:pic>
      <p:pic>
        <p:nvPicPr>
          <p:cNvPr id="109569" name="Picture 1"/>
          <p:cNvPicPr>
            <a:picLocks noChangeAspect="1" noChangeArrowheads="1"/>
          </p:cNvPicPr>
          <p:nvPr/>
        </p:nvPicPr>
        <p:blipFill>
          <a:blip r:embed="rId9"/>
          <a:srcRect/>
          <a:stretch>
            <a:fillRect/>
          </a:stretch>
        </p:blipFill>
        <p:spPr bwMode="auto">
          <a:xfrm>
            <a:off x="4191327" y="3481349"/>
            <a:ext cx="710045" cy="914400"/>
          </a:xfrm>
          <a:prstGeom prst="rect">
            <a:avLst/>
          </a:prstGeom>
          <a:noFill/>
          <a:ln w="9525">
            <a:noFill/>
            <a:miter lim="800000"/>
            <a:headEnd/>
            <a:tailEnd/>
          </a:ln>
        </p:spPr>
      </p:pic>
      <p:pic>
        <p:nvPicPr>
          <p:cNvPr id="25" name="Picture 10"/>
          <p:cNvPicPr>
            <a:picLocks noGrp="1" noChangeAspect="1" noChangeArrowheads="1"/>
          </p:cNvPicPr>
          <p:nvPr>
            <p:ph sz="half" idx="1"/>
          </p:nvPr>
        </p:nvPicPr>
        <p:blipFill>
          <a:blip r:embed="rId10">
            <a:extLst>
              <a:ext uri="{28A0092B-C50C-407E-A947-70E740481C1C}">
                <a14:useLocalDpi xmlns:a14="http://schemas.microsoft.com/office/drawing/2010/main" val="0"/>
              </a:ext>
            </a:extLst>
          </a:blip>
          <a:srcRect/>
          <a:stretch>
            <a:fillRect/>
          </a:stretch>
        </p:blipFill>
        <p:spPr bwMode="auto">
          <a:xfrm>
            <a:off x="1828051" y="1965440"/>
            <a:ext cx="713814" cy="923544"/>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Lst>
        </p:spPr>
      </p:pic>
      <p:pic>
        <p:nvPicPr>
          <p:cNvPr id="26" name="Content Placeholder 8"/>
          <p:cNvPicPr>
            <a:picLocks noChangeAspect="1"/>
          </p:cNvPicPr>
          <p:nvPr/>
        </p:nvPicPr>
        <p:blipFill>
          <a:blip r:embed="rId11">
            <a:extLst>
              <a:ext uri="{28A0092B-C50C-407E-A947-70E740481C1C}">
                <a14:useLocalDpi xmlns:a14="http://schemas.microsoft.com/office/drawing/2010/main" val="0"/>
              </a:ext>
            </a:extLst>
          </a:blip>
          <a:stretch>
            <a:fillRect/>
          </a:stretch>
        </p:blipFill>
        <p:spPr bwMode="auto">
          <a:xfrm>
            <a:off x="1826393" y="3494421"/>
            <a:ext cx="717130" cy="923544"/>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45373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a:xfrm>
            <a:off x="457200" y="0"/>
            <a:ext cx="8229600" cy="1417638"/>
          </a:xfrm>
          <a:noFill/>
        </p:spPr>
        <p:txBody>
          <a:bodyPr/>
          <a:lstStyle/>
          <a:p>
            <a:r>
              <a:rPr lang="en-US" dirty="0">
                <a:solidFill>
                  <a:schemeClr val="tx1"/>
                </a:solidFill>
              </a:rPr>
              <a:t>Melody Bracelet</a:t>
            </a:r>
          </a:p>
        </p:txBody>
      </p:sp>
      <p:pic>
        <p:nvPicPr>
          <p:cNvPr id="66562" name="Content Placeholder 4" descr="IMAG1278PPT.jpg"/>
          <p:cNvPicPr>
            <a:picLocks noGrp="1" noChangeAspect="1"/>
          </p:cNvPicPr>
          <p:nvPr>
            <p:ph sz="half" idx="1"/>
          </p:nvPr>
        </p:nvPicPr>
        <p:blipFill rotWithShape="1">
          <a:blip r:embed="rId3" cstate="screen">
            <a:extLst>
              <a:ext uri="{28A0092B-C50C-407E-A947-70E740481C1C}">
                <a14:useLocalDpi xmlns:a14="http://schemas.microsoft.com/office/drawing/2010/main" val="0"/>
              </a:ext>
            </a:extLst>
          </a:blip>
          <a:srcRect/>
          <a:stretch/>
        </p:blipFill>
        <p:spPr>
          <a:xfrm>
            <a:off x="457200" y="1417638"/>
            <a:ext cx="3898776" cy="4171602"/>
          </a:xfrm>
          <a:solidFill>
            <a:srgbClr val="660066"/>
          </a:solidFill>
          <a:ln>
            <a:solidFill>
              <a:schemeClr val="tx1"/>
            </a:solidFill>
          </a:ln>
        </p:spPr>
      </p:pic>
      <p:pic>
        <p:nvPicPr>
          <p:cNvPr id="66563" name="Content Placeholder 5" descr="IMAG1290PPT.jpg"/>
          <p:cNvPicPr>
            <a:picLocks noGrp="1" noChangeAspect="1"/>
          </p:cNvPicPr>
          <p:nvPr>
            <p:ph sz="half" idx="2"/>
          </p:nvPr>
        </p:nvPicPr>
        <p:blipFill>
          <a:blip r:embed="rId4" cstate="screen">
            <a:extLst>
              <a:ext uri="{28A0092B-C50C-407E-A947-70E740481C1C}">
                <a14:useLocalDpi xmlns:a14="http://schemas.microsoft.com/office/drawing/2010/main" val="0"/>
              </a:ext>
            </a:extLst>
          </a:blip>
          <a:srcRect/>
          <a:stretch>
            <a:fillRect/>
          </a:stretch>
        </p:blipFill>
        <p:spPr>
          <a:xfrm>
            <a:off x="5004047" y="1417638"/>
            <a:ext cx="3757386" cy="4171602"/>
          </a:xfrm>
          <a:ln>
            <a:solidFill>
              <a:schemeClr val="tx1"/>
            </a:solidFill>
          </a:ln>
        </p:spPr>
      </p:pic>
      <p:sp>
        <p:nvSpPr>
          <p:cNvPr id="5" name="Slide Number Placeholder 4"/>
          <p:cNvSpPr>
            <a:spLocks noGrp="1"/>
          </p:cNvSpPr>
          <p:nvPr>
            <p:ph type="sldNum" sz="quarter" idx="10"/>
          </p:nvPr>
        </p:nvSpPr>
        <p:spPr/>
        <p:txBody>
          <a:bodyPr/>
          <a:lstStyle/>
          <a:p>
            <a:pPr>
              <a:defRPr/>
            </a:pPr>
            <a:fld id="{AC578BF8-ED91-4EE4-8E4D-9BF0F2AC6385}" type="slidenum">
              <a:rPr lang="en-US" smtClean="0"/>
              <a:pPr>
                <a:defRPr/>
              </a:pPr>
              <a:t>40</a:t>
            </a:fld>
            <a:endParaRPr lang="en-US"/>
          </a:p>
        </p:txBody>
      </p:sp>
    </p:spTree>
    <p:extLst>
      <p:ext uri="{BB962C8B-B14F-4D97-AF65-F5344CB8AC3E}">
        <p14:creationId xmlns:p14="http://schemas.microsoft.com/office/powerpoint/2010/main" val="34042925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bwMode="auto">
          <a:xfrm>
            <a:off x="0" y="0"/>
            <a:ext cx="9144001" cy="6940354"/>
          </a:xfrm>
          <a:prstGeom prst="rect">
            <a:avLst/>
          </a:prstGeom>
          <a:noFill/>
          <a:extLst>
            <a:ext uri="{909E8E84-426E-40dd-AFC4-6F175D3DCCD1}">
              <a14:hiddenFill xmlns:a14="http://schemas.microsoft.com/office/drawing/2010/main" xmlns="">
                <a:solidFill>
                  <a:srgbClr val="FFFFFF"/>
                </a:solidFill>
              </a14:hiddenFill>
            </a:ext>
          </a:extLst>
        </p:spPr>
      </p:pic>
      <p:sp>
        <p:nvSpPr>
          <p:cNvPr id="68610" name="Title 3"/>
          <p:cNvSpPr>
            <a:spLocks noGrp="1"/>
          </p:cNvSpPr>
          <p:nvPr>
            <p:ph type="title"/>
          </p:nvPr>
        </p:nvSpPr>
        <p:spPr>
          <a:xfrm>
            <a:off x="0" y="0"/>
            <a:ext cx="9144000" cy="1482436"/>
          </a:xfrm>
          <a:solidFill>
            <a:schemeClr val="tx1">
              <a:alpha val="40000"/>
            </a:schemeClr>
          </a:solidFill>
        </p:spPr>
        <p:txBody>
          <a:bodyPr/>
          <a:lstStyle/>
          <a:p>
            <a:r>
              <a:rPr lang="en-US" sz="4800" dirty="0">
                <a:solidFill>
                  <a:schemeClr val="bg1"/>
                </a:solidFill>
                <a:effectLst>
                  <a:outerShdw blurRad="38100" dist="38100" dir="2700000" algn="tl">
                    <a:srgbClr val="000000">
                      <a:alpha val="43137"/>
                    </a:srgbClr>
                  </a:outerShdw>
                </a:effectLst>
              </a:rPr>
              <a:t>Let’s Sing!</a:t>
            </a:r>
          </a:p>
        </p:txBody>
      </p:sp>
      <p:sp>
        <p:nvSpPr>
          <p:cNvPr id="68609" name="Content Placeholder 2"/>
          <p:cNvSpPr>
            <a:spLocks noGrp="1"/>
          </p:cNvSpPr>
          <p:nvPr>
            <p:ph sz="half" idx="1"/>
          </p:nvPr>
        </p:nvSpPr>
        <p:spPr>
          <a:xfrm>
            <a:off x="11873" y="1482436"/>
            <a:ext cx="9144001" cy="5457918"/>
          </a:xfrm>
          <a:solidFill>
            <a:schemeClr val="tx1">
              <a:alpha val="40000"/>
            </a:schemeClr>
          </a:solidFill>
        </p:spPr>
        <p:txBody>
          <a:bodyPr/>
          <a:lstStyle/>
          <a:p>
            <a:pPr marL="0" indent="0" algn="ctr">
              <a:buNone/>
            </a:pPr>
            <a:r>
              <a:rPr lang="en-US" sz="4000" b="1" dirty="0">
                <a:solidFill>
                  <a:schemeClr val="bg1"/>
                </a:solidFill>
                <a:effectLst>
                  <a:outerShdw blurRad="38100" dist="38100" dir="2700000" algn="tl">
                    <a:srgbClr val="000000">
                      <a:alpha val="43137"/>
                    </a:srgbClr>
                  </a:outerShdw>
                </a:effectLst>
              </a:rPr>
              <a:t>“My Ma Gave Me a Nickel”</a:t>
            </a:r>
          </a:p>
          <a:p>
            <a:pPr marL="0" indent="0" algn="ctr">
              <a:spcBef>
                <a:spcPts val="2400"/>
              </a:spcBef>
              <a:buNone/>
            </a:pPr>
            <a:r>
              <a:rPr lang="en-US" sz="3200" b="1" dirty="0">
                <a:solidFill>
                  <a:schemeClr val="bg1"/>
                </a:solidFill>
                <a:effectLst>
                  <a:outerShdw blurRad="38100" dist="38100" dir="2700000" algn="tl">
                    <a:srgbClr val="000000">
                      <a:alpha val="43137"/>
                    </a:srgbClr>
                  </a:outerShdw>
                </a:effectLst>
              </a:rPr>
              <a:t>My Ma gave me a nickel</a:t>
            </a:r>
          </a:p>
          <a:p>
            <a:pPr marL="0" indent="0" algn="ctr">
              <a:buNone/>
            </a:pPr>
            <a:r>
              <a:rPr lang="en-US" sz="3200" b="1" dirty="0">
                <a:solidFill>
                  <a:schemeClr val="bg1"/>
                </a:solidFill>
                <a:effectLst>
                  <a:outerShdw blurRad="38100" dist="38100" dir="2700000" algn="tl">
                    <a:srgbClr val="000000">
                      <a:alpha val="43137"/>
                    </a:srgbClr>
                  </a:outerShdw>
                </a:effectLst>
              </a:rPr>
              <a:t>To buy a pickle</a:t>
            </a:r>
          </a:p>
          <a:p>
            <a:pPr marL="0" indent="0" algn="ctr">
              <a:buNone/>
            </a:pPr>
            <a:r>
              <a:rPr lang="en-US" sz="3200" b="1" dirty="0">
                <a:solidFill>
                  <a:schemeClr val="bg1"/>
                </a:solidFill>
                <a:effectLst>
                  <a:outerShdw blurRad="38100" dist="38100" dir="2700000" algn="tl">
                    <a:srgbClr val="000000">
                      <a:alpha val="43137"/>
                    </a:srgbClr>
                  </a:outerShdw>
                </a:effectLst>
              </a:rPr>
              <a:t>I didn’t buy a pickle, </a:t>
            </a:r>
          </a:p>
          <a:p>
            <a:pPr marL="0" indent="0" algn="ctr">
              <a:buNone/>
            </a:pPr>
            <a:r>
              <a:rPr lang="en-US" sz="3200" b="1" dirty="0">
                <a:solidFill>
                  <a:schemeClr val="bg1"/>
                </a:solidFill>
                <a:effectLst>
                  <a:outerShdw blurRad="38100" dist="38100" dir="2700000" algn="tl">
                    <a:srgbClr val="000000">
                      <a:alpha val="43137"/>
                    </a:srgbClr>
                  </a:outerShdw>
                </a:effectLst>
              </a:rPr>
              <a:t>I bought some bubble gum.</a:t>
            </a:r>
          </a:p>
          <a:p>
            <a:pPr marL="0" indent="0" algn="ctr">
              <a:buNone/>
            </a:pPr>
            <a:r>
              <a:rPr lang="en-US" sz="3200" b="1" dirty="0">
                <a:solidFill>
                  <a:schemeClr val="bg1"/>
                </a:solidFill>
                <a:effectLst>
                  <a:outerShdw blurRad="38100" dist="38100" dir="2700000" algn="tl">
                    <a:srgbClr val="000000">
                      <a:alpha val="43137"/>
                    </a:srgbClr>
                  </a:outerShdw>
                </a:effectLst>
              </a:rPr>
              <a:t>Some </a:t>
            </a:r>
            <a:r>
              <a:rPr lang="en-US" sz="3200" b="1" dirty="0" err="1">
                <a:solidFill>
                  <a:schemeClr val="bg1"/>
                </a:solidFill>
                <a:effectLst>
                  <a:outerShdw blurRad="38100" dist="38100" dir="2700000" algn="tl">
                    <a:srgbClr val="000000">
                      <a:alpha val="43137"/>
                    </a:srgbClr>
                  </a:outerShdw>
                </a:effectLst>
              </a:rPr>
              <a:t>buh</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buh</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buh</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buh</a:t>
            </a:r>
            <a:r>
              <a:rPr lang="en-US" sz="3200" b="1" dirty="0">
                <a:solidFill>
                  <a:schemeClr val="bg1"/>
                </a:solidFill>
                <a:effectLst>
                  <a:outerShdw blurRad="38100" dist="38100" dir="2700000" algn="tl">
                    <a:srgbClr val="000000">
                      <a:alpha val="43137"/>
                    </a:srgbClr>
                  </a:outerShdw>
                </a:effectLst>
              </a:rPr>
              <a:t> bubble gum</a:t>
            </a:r>
          </a:p>
          <a:p>
            <a:pPr marL="0" indent="0" algn="ctr">
              <a:buNone/>
            </a:pPr>
            <a:r>
              <a:rPr lang="en-US" sz="3200" b="1" dirty="0">
                <a:solidFill>
                  <a:schemeClr val="bg1"/>
                </a:solidFill>
                <a:effectLst>
                  <a:outerShdw blurRad="38100" dist="38100" dir="2700000" algn="tl">
                    <a:srgbClr val="000000">
                      <a:alpha val="43137"/>
                    </a:srgbClr>
                  </a:outerShdw>
                </a:effectLst>
              </a:rPr>
              <a:t>I bought some bubble gum.</a:t>
            </a:r>
            <a:endParaRPr lang="en-US" sz="3600" b="1" dirty="0">
              <a:solidFill>
                <a:schemeClr val="bg1"/>
              </a:solidFill>
              <a:effectLst>
                <a:outerShdw blurRad="38100" dist="38100" dir="2700000" algn="tl">
                  <a:srgbClr val="000000">
                    <a:alpha val="43137"/>
                  </a:srgbClr>
                </a:outerShdw>
              </a:effectLst>
            </a:endParaRPr>
          </a:p>
          <a:p>
            <a:pPr marL="0" indent="0" algn="ctr">
              <a:buNone/>
            </a:pPr>
            <a:endParaRPr lang="en-US" b="1" dirty="0">
              <a:solidFill>
                <a:schemeClr val="bg1"/>
              </a:solidFill>
              <a:effectLst>
                <a:outerShdw blurRad="38100" dist="38100" dir="2700000" algn="tl">
                  <a:srgbClr val="000000">
                    <a:alpha val="43137"/>
                  </a:srgbClr>
                </a:outerShdw>
              </a:effectLst>
            </a:endParaRPr>
          </a:p>
          <a:p>
            <a:pPr marL="0" indent="0">
              <a:buNone/>
            </a:pPr>
            <a:endParaRPr lang="en-US" b="1" dirty="0">
              <a:solidFill>
                <a:schemeClr val="bg1"/>
              </a:solidFill>
              <a:effectLst>
                <a:outerShdw blurRad="38100" dist="38100" dir="2700000" algn="tl">
                  <a:srgbClr val="000000">
                    <a:alpha val="43137"/>
                  </a:srgbClr>
                </a:outerShdw>
              </a:effectLst>
            </a:endParaRPr>
          </a:p>
          <a:p>
            <a:pPr marL="0" indent="0">
              <a:buNone/>
            </a:pPr>
            <a:endParaRPr lang="en-US" sz="3600" b="1" dirty="0">
              <a:solidFill>
                <a:schemeClr val="bg1"/>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0"/>
          </p:nvPr>
        </p:nvSpPr>
        <p:spPr/>
        <p:txBody>
          <a:bodyPr/>
          <a:lstStyle/>
          <a:p>
            <a:pPr>
              <a:defRPr/>
            </a:pPr>
            <a:fld id="{A7344D21-6E66-42E7-BA2B-F0B944AC4F5E}" type="slidenum">
              <a:rPr lang="en-US" smtClean="0"/>
              <a:pPr>
                <a:defRPr/>
              </a:pPr>
              <a:t>41</a:t>
            </a:fld>
            <a:endParaRPr lang="en-US"/>
          </a:p>
        </p:txBody>
      </p:sp>
      <p:sp>
        <p:nvSpPr>
          <p:cNvPr id="9" name="Rectangle 8"/>
          <p:cNvSpPr>
            <a:spLocks noChangeArrowheads="1"/>
          </p:cNvSpPr>
          <p:nvPr/>
        </p:nvSpPr>
        <p:spPr bwMode="auto">
          <a:xfrm>
            <a:off x="0" y="6619875"/>
            <a:ext cx="9144000" cy="238125"/>
          </a:xfrm>
          <a:prstGeom prst="rect">
            <a:avLst/>
          </a:prstGeom>
          <a:noFill/>
          <a:ln w="9525">
            <a:noFill/>
            <a:miter lim="800000"/>
            <a:headEnd/>
            <a:tailEnd/>
          </a:ln>
          <a:effectLst/>
        </p:spPr>
        <p:txBody>
          <a:bodyPr anchor="ctr">
            <a:spAutoFit/>
          </a:bodyPr>
          <a:lstStyle/>
          <a:p>
            <a:pPr algn="ctr" eaLnBrk="0" hangingPunct="0">
              <a:defRPr/>
            </a:pPr>
            <a:r>
              <a:rPr lang="en-US" sz="900" b="1" dirty="0">
                <a:solidFill>
                  <a:schemeClr val="bg1"/>
                </a:solidFill>
                <a:effectLst>
                  <a:outerShdw blurRad="38100" dist="38100" dir="2700000" algn="tl">
                    <a:srgbClr val="000000">
                      <a:alpha val="43137"/>
                    </a:srgbClr>
                  </a:outerShdw>
                </a:effectLst>
                <a:latin typeface="Arial" pitchFamily="-83" charset="0"/>
                <a:ea typeface="Times New Roman" pitchFamily="-83" charset="0"/>
                <a:cs typeface="Times New Roman" pitchFamily="-83" charset="0"/>
              </a:rPr>
              <a:t>©2017 California Department of Education</a:t>
            </a:r>
            <a:endParaRPr lang="en-US" sz="900" b="1" dirty="0">
              <a:solidFill>
                <a:schemeClr val="bg1"/>
              </a:solidFill>
              <a:effectLst>
                <a:outerShdw blurRad="38100" dist="38100" dir="2700000" algn="tl">
                  <a:srgbClr val="000000">
                    <a:alpha val="43137"/>
                  </a:srgbClr>
                </a:outerShdw>
              </a:effectLst>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8704274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a:xfrm>
            <a:off x="2843808" y="0"/>
            <a:ext cx="3276600" cy="731520"/>
          </a:xfrm>
        </p:spPr>
        <p:txBody>
          <a:bodyPr/>
          <a:lstStyle/>
          <a:p>
            <a:r>
              <a:rPr lang="en-US" dirty="0"/>
              <a:t>Singing</a:t>
            </a:r>
          </a:p>
        </p:txBody>
      </p:sp>
      <p:sp>
        <p:nvSpPr>
          <p:cNvPr id="70658" name="Rectangle 3"/>
          <p:cNvSpPr>
            <a:spLocks noGrp="1" noChangeArrowheads="1"/>
          </p:cNvSpPr>
          <p:nvPr>
            <p:ph sz="half" idx="1"/>
          </p:nvPr>
        </p:nvSpPr>
        <p:spPr>
          <a:xfrm>
            <a:off x="468546" y="731520"/>
            <a:ext cx="8027124" cy="1018903"/>
          </a:xfrm>
        </p:spPr>
        <p:txBody>
          <a:bodyPr/>
          <a:lstStyle/>
          <a:p>
            <a:pPr marL="0" indent="0">
              <a:spcBef>
                <a:spcPts val="0"/>
              </a:spcBef>
              <a:buFontTx/>
              <a:buNone/>
            </a:pPr>
            <a:r>
              <a:rPr lang="en-US" i="1" dirty="0"/>
              <a:t>“Singing is a joyful activity that builds community, social interaction, and self-esteem.” </a:t>
            </a:r>
            <a:r>
              <a:rPr lang="en-US" sz="1800" dirty="0"/>
              <a:t>(PCF, Vol. 2, p. 83)</a:t>
            </a:r>
            <a:r>
              <a:rPr lang="en-US" sz="2400" dirty="0"/>
              <a:t>.</a:t>
            </a:r>
            <a:endParaRPr lang="en-US" sz="1800" dirty="0"/>
          </a:p>
          <a:p>
            <a:pPr algn="ctr">
              <a:buFontTx/>
              <a:buNone/>
            </a:pPr>
            <a:endParaRPr lang="en-US" sz="1400" dirty="0"/>
          </a:p>
          <a:p>
            <a:pPr algn="ctr">
              <a:buFontTx/>
              <a:buNone/>
            </a:pPr>
            <a:endParaRPr lang="en-US" sz="1400" dirty="0"/>
          </a:p>
          <a:p>
            <a:pPr algn="ctr">
              <a:buFontTx/>
              <a:buNone/>
            </a:pPr>
            <a:endParaRPr lang="en-US" dirty="0"/>
          </a:p>
          <a:p>
            <a:endParaRPr lang="en-US" dirty="0"/>
          </a:p>
        </p:txBody>
      </p:sp>
      <p:sp>
        <p:nvSpPr>
          <p:cNvPr id="5" name="Slide Number Placeholder 4"/>
          <p:cNvSpPr>
            <a:spLocks noGrp="1"/>
          </p:cNvSpPr>
          <p:nvPr>
            <p:ph type="sldNum" sz="quarter" idx="10"/>
          </p:nvPr>
        </p:nvSpPr>
        <p:spPr/>
        <p:txBody>
          <a:bodyPr/>
          <a:lstStyle/>
          <a:p>
            <a:pPr>
              <a:defRPr/>
            </a:pPr>
            <a:fld id="{AC578BF8-ED91-4EE4-8E4D-9BF0F2AC6385}" type="slidenum">
              <a:rPr lang="en-US" smtClean="0"/>
              <a:pPr>
                <a:defRPr/>
              </a:pPr>
              <a:t>42</a:t>
            </a:fld>
            <a:endParaRPr lang="en-US"/>
          </a:p>
        </p:txBody>
      </p:sp>
      <p:pic>
        <p:nvPicPr>
          <p:cNvPr id="10" name="Content Placeholder 9"/>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
          <a:stretch/>
        </p:blipFill>
        <p:spPr>
          <a:xfrm>
            <a:off x="1498332" y="1750423"/>
            <a:ext cx="5764615" cy="4915838"/>
          </a:xfrm>
          <a:prstGeom prst="rect">
            <a:avLst/>
          </a:prstGeom>
          <a:ln>
            <a:solidFill>
              <a:schemeClr val="tx1"/>
            </a:solidFill>
          </a:ln>
        </p:spPr>
      </p:pic>
    </p:spTree>
    <p:extLst>
      <p:ext uri="{BB962C8B-B14F-4D97-AF65-F5344CB8AC3E}">
        <p14:creationId xmlns:p14="http://schemas.microsoft.com/office/powerpoint/2010/main" val="9748236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a:xfrm>
            <a:off x="0" y="13818"/>
            <a:ext cx="9131300" cy="1303748"/>
          </a:xfrm>
        </p:spPr>
        <p:txBody>
          <a:bodyPr>
            <a:noAutofit/>
          </a:bodyPr>
          <a:lstStyle/>
          <a:p>
            <a:r>
              <a:rPr lang="en-US" sz="4000" dirty="0">
                <a:latin typeface="Arial" charset="0"/>
                <a:ea typeface="MS PGothic" charset="0"/>
              </a:rPr>
              <a:t>Partner with Families</a:t>
            </a:r>
          </a:p>
        </p:txBody>
      </p:sp>
      <p:sp>
        <p:nvSpPr>
          <p:cNvPr id="73730" name="Content Placeholder 2"/>
          <p:cNvSpPr>
            <a:spLocks noGrp="1"/>
          </p:cNvSpPr>
          <p:nvPr>
            <p:ph sz="half" idx="1"/>
          </p:nvPr>
        </p:nvSpPr>
        <p:spPr>
          <a:xfrm>
            <a:off x="532912" y="1317566"/>
            <a:ext cx="4114800" cy="5105400"/>
          </a:xfrm>
        </p:spPr>
        <p:txBody>
          <a:bodyPr/>
          <a:lstStyle/>
          <a:p>
            <a:pPr>
              <a:spcAft>
                <a:spcPts val="0"/>
              </a:spcAft>
            </a:pPr>
            <a:r>
              <a:rPr lang="en-US" dirty="0">
                <a:latin typeface="Arial" charset="0"/>
                <a:ea typeface="MS PGothic" charset="0"/>
              </a:rPr>
              <a:t>Engaging Families: Preschool Curriculum Framework</a:t>
            </a:r>
            <a:endParaRPr lang="en-US" dirty="0">
              <a:latin typeface="Arial" charset="0"/>
              <a:ea typeface="MS PGothic" charset="0"/>
              <a:hlinkClick r:id=""/>
            </a:endParaRPr>
          </a:p>
          <a:p>
            <a:pPr>
              <a:spcAft>
                <a:spcPts val="0"/>
              </a:spcAft>
            </a:pPr>
            <a:r>
              <a:rPr lang="en-US" dirty="0">
                <a:latin typeface="Arial" charset="0"/>
                <a:ea typeface="MS PGothic" charset="0"/>
              </a:rPr>
              <a:t>All About Young Children</a:t>
            </a:r>
          </a:p>
          <a:p>
            <a:pPr>
              <a:spcAft>
                <a:spcPts val="0"/>
              </a:spcAft>
            </a:pPr>
            <a:r>
              <a:rPr lang="en-US" dirty="0">
                <a:latin typeface="Arial" charset="0"/>
                <a:ea typeface="MS PGothic" charset="0"/>
              </a:rPr>
              <a:t>Best Practices for Planning Curriculum: Family Partnerships and Culture</a:t>
            </a:r>
          </a:p>
          <a:p>
            <a:pPr>
              <a:spcAft>
                <a:spcPts val="0"/>
              </a:spcAft>
            </a:pPr>
            <a:r>
              <a:rPr lang="en-US" dirty="0">
                <a:latin typeface="Arial" charset="0"/>
                <a:ea typeface="MS PGothic" charset="0"/>
              </a:rPr>
              <a:t>TK Implementation Guide</a:t>
            </a:r>
          </a:p>
        </p:txBody>
      </p:sp>
      <p:pic>
        <p:nvPicPr>
          <p:cNvPr id="4" name="Content Placeholder 3"/>
          <p:cNvPicPr>
            <a:picLocks noGrp="1" noChangeAspect="1"/>
          </p:cNvPicPr>
          <p:nvPr>
            <p:ph sz="half" idx="2"/>
          </p:nvPr>
        </p:nvPicPr>
        <p:blipFill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8372" t="773" r="16087" b="1059"/>
          <a:stretch/>
        </p:blipFill>
        <p:spPr>
          <a:xfrm>
            <a:off x="4913616" y="1427045"/>
            <a:ext cx="3573379" cy="4131274"/>
          </a:xfrm>
          <a:ln>
            <a:solidFill>
              <a:schemeClr val="dk1"/>
            </a:solidFill>
          </a:ln>
        </p:spPr>
      </p:pic>
      <p:sp>
        <p:nvSpPr>
          <p:cNvPr id="2" name="Slide Number Placeholder 1"/>
          <p:cNvSpPr>
            <a:spLocks noGrp="1"/>
          </p:cNvSpPr>
          <p:nvPr>
            <p:ph type="sldNum" sz="quarter" idx="10"/>
          </p:nvPr>
        </p:nvSpPr>
        <p:spPr/>
        <p:txBody>
          <a:bodyPr/>
          <a:lstStyle/>
          <a:p>
            <a:fld id="{BEBBF190-489A-403C-B44B-DFF113AA7E88}" type="slidenum">
              <a:rPr lang="en-US" altLang="en-US" smtClean="0"/>
              <a:pPr/>
              <a:t>43</a:t>
            </a:fld>
            <a:endParaRPr lang="en-US" altLang="en-US"/>
          </a:p>
        </p:txBody>
      </p:sp>
      <p:sp>
        <p:nvSpPr>
          <p:cNvPr id="3" name="Rectangle 2">
            <a:hlinkClick r:id="rId5"/>
          </p:cNvPr>
          <p:cNvSpPr/>
          <p:nvPr/>
        </p:nvSpPr>
        <p:spPr>
          <a:xfrm>
            <a:off x="951470" y="2718486"/>
            <a:ext cx="2582562" cy="8402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hlinkClick r:id="rId6"/>
          </p:cNvPr>
          <p:cNvSpPr/>
          <p:nvPr/>
        </p:nvSpPr>
        <p:spPr>
          <a:xfrm>
            <a:off x="951470" y="3669957"/>
            <a:ext cx="3484606" cy="17175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hlinkClick r:id="rId7"/>
          </p:cNvPr>
          <p:cNvSpPr/>
          <p:nvPr/>
        </p:nvSpPr>
        <p:spPr>
          <a:xfrm>
            <a:off x="951470" y="5387546"/>
            <a:ext cx="3212757" cy="88968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98231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3"/>
          <p:cNvSpPr>
            <a:spLocks noGrp="1"/>
          </p:cNvSpPr>
          <p:nvPr>
            <p:ph type="title"/>
          </p:nvPr>
        </p:nvSpPr>
        <p:spPr>
          <a:solidFill>
            <a:schemeClr val="tx1">
              <a:alpha val="0"/>
            </a:schemeClr>
          </a:solidFill>
        </p:spPr>
        <p:txBody>
          <a:bodyPr/>
          <a:lstStyle/>
          <a:p>
            <a:r>
              <a:rPr lang="en-US" dirty="0"/>
              <a:t>Singing is for Everyone</a:t>
            </a:r>
          </a:p>
        </p:txBody>
      </p:sp>
      <p:pic>
        <p:nvPicPr>
          <p:cNvPr id="72707" name="Content Placeholder 5" descr="9501989223_44ff15ce95.jpg"/>
          <p:cNvPicPr>
            <a:picLocks noGrp="1" noChangeAspect="1"/>
          </p:cNvPicPr>
          <p:nvPr>
            <p:ph sz="half" idx="1"/>
          </p:nvPr>
        </p:nvPicPr>
        <p:blipFill>
          <a:blip r:embed="rId3" cstate="screen">
            <a:extLst>
              <a:ext uri="{28A0092B-C50C-407E-A947-70E740481C1C}">
                <a14:useLocalDpi xmlns:a14="http://schemas.microsoft.com/office/drawing/2010/main" val="0"/>
              </a:ext>
            </a:extLst>
          </a:blip>
          <a:stretch>
            <a:fillRect/>
          </a:stretch>
        </p:blipFill>
        <p:spPr>
          <a:xfrm>
            <a:off x="0" y="0"/>
            <a:ext cx="9139798" cy="6858000"/>
          </a:xfrm>
        </p:spPr>
      </p:pic>
      <p:sp>
        <p:nvSpPr>
          <p:cNvPr id="2" name="Content Placeholder 1"/>
          <p:cNvSpPr>
            <a:spLocks noGrp="1"/>
          </p:cNvSpPr>
          <p:nvPr>
            <p:ph sz="half" idx="2"/>
          </p:nvPr>
        </p:nvSpPr>
        <p:spPr>
          <a:xfrm>
            <a:off x="-4201" y="5292435"/>
            <a:ext cx="9144000" cy="1565565"/>
          </a:xfrm>
        </p:spPr>
        <p:txBody>
          <a:bodyPr/>
          <a:lstStyle/>
          <a:p>
            <a:pPr marL="111125" indent="0">
              <a:buNone/>
            </a:pPr>
            <a:r>
              <a:rPr lang="en-US" sz="3600" b="1" dirty="0">
                <a:solidFill>
                  <a:schemeClr val="bg1"/>
                </a:solidFill>
                <a:effectLst>
                  <a:outerShdw blurRad="38100" dist="38100" dir="2700000" algn="tl">
                    <a:srgbClr val="000000">
                      <a:alpha val="43137"/>
                    </a:srgbClr>
                  </a:outerShdw>
                </a:effectLst>
              </a:rPr>
              <a:t>“T</a:t>
            </a:r>
            <a:r>
              <a:rPr lang="en-US" sz="3600" b="1" dirty="0">
                <a:solidFill>
                  <a:srgbClr val="FFFFFF"/>
                </a:solidFill>
                <a:effectLst>
                  <a:outerShdw blurRad="38100" dist="38100" dir="2700000" algn="tl">
                    <a:srgbClr val="000000">
                      <a:alpha val="43137"/>
                    </a:srgbClr>
                  </a:outerShdw>
                </a:effectLst>
              </a:rPr>
              <a:t>he woods would be very silent if no birds sang except those that sing best.”</a:t>
            </a:r>
          </a:p>
          <a:p>
            <a:pPr marL="111125" indent="0" algn="r">
              <a:buNone/>
            </a:pPr>
            <a:r>
              <a:rPr lang="en-US" sz="2000" b="1" dirty="0">
                <a:solidFill>
                  <a:srgbClr val="FFFFFF"/>
                </a:solidFill>
                <a:effectLst>
                  <a:outerShdw blurRad="38100" dist="38100" dir="2700000" algn="tl">
                    <a:srgbClr val="000000">
                      <a:alpha val="43137"/>
                    </a:srgbClr>
                  </a:outerShdw>
                </a:effectLst>
              </a:rPr>
              <a:t>- Henry David Thoreau</a:t>
            </a:r>
            <a:endParaRPr lang="en-US" b="1" dirty="0"/>
          </a:p>
        </p:txBody>
      </p:sp>
      <p:sp>
        <p:nvSpPr>
          <p:cNvPr id="4" name="Slide Number Placeholder 3"/>
          <p:cNvSpPr>
            <a:spLocks noGrp="1"/>
          </p:cNvSpPr>
          <p:nvPr>
            <p:ph type="sldNum" sz="quarter" idx="10"/>
          </p:nvPr>
        </p:nvSpPr>
        <p:spPr/>
        <p:txBody>
          <a:bodyPr/>
          <a:lstStyle/>
          <a:p>
            <a:pPr>
              <a:defRPr/>
            </a:pPr>
            <a:fld id="{AC578BF8-ED91-4EE4-8E4D-9BF0F2AC6385}" type="slidenum">
              <a:rPr lang="en-US" smtClean="0"/>
              <a:pPr>
                <a:defRPr/>
              </a:pPr>
              <a:t>44</a:t>
            </a:fld>
            <a:endParaRPr lang="en-US"/>
          </a:p>
        </p:txBody>
      </p:sp>
      <p:sp>
        <p:nvSpPr>
          <p:cNvPr id="5" name="Rectangle 4"/>
          <p:cNvSpPr>
            <a:spLocks noChangeArrowheads="1"/>
          </p:cNvSpPr>
          <p:nvPr/>
        </p:nvSpPr>
        <p:spPr bwMode="auto">
          <a:xfrm>
            <a:off x="0" y="6619875"/>
            <a:ext cx="2992582" cy="238125"/>
          </a:xfrm>
          <a:prstGeom prst="rect">
            <a:avLst/>
          </a:prstGeom>
          <a:noFill/>
          <a:ln w="9525">
            <a:noFill/>
            <a:miter lim="800000"/>
            <a:headEnd/>
            <a:tailEnd/>
          </a:ln>
          <a:effectLst/>
        </p:spPr>
        <p:txBody>
          <a:bodyPr wrap="square" anchor="ctr">
            <a:spAutoFit/>
          </a:bodyPr>
          <a:lstStyle/>
          <a:p>
            <a:pPr algn="ctr" eaLnBrk="0" hangingPunct="0">
              <a:defRPr/>
            </a:pPr>
            <a:r>
              <a:rPr lang="en-US" sz="900" b="1" dirty="0">
                <a:solidFill>
                  <a:schemeClr val="bg1"/>
                </a:solidFill>
                <a:effectLst>
                  <a:outerShdw blurRad="38100" dist="38100" dir="2700000" algn="tl">
                    <a:srgbClr val="000000">
                      <a:alpha val="43137"/>
                    </a:srgbClr>
                  </a:outerShdw>
                </a:effectLst>
                <a:latin typeface="Arial" pitchFamily="-83" charset="0"/>
                <a:ea typeface="Times New Roman" pitchFamily="-83" charset="0"/>
                <a:cs typeface="Times New Roman" pitchFamily="-83" charset="0"/>
              </a:rPr>
              <a:t>©2017 California Department of Education</a:t>
            </a:r>
            <a:endParaRPr lang="en-US" sz="900" b="1" dirty="0">
              <a:solidFill>
                <a:schemeClr val="bg1"/>
              </a:solidFill>
              <a:effectLst>
                <a:outerShdw blurRad="38100" dist="38100" dir="2700000" algn="tl">
                  <a:srgbClr val="000000">
                    <a:alpha val="43137"/>
                  </a:srgbClr>
                </a:outerShdw>
              </a:effectLst>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16049948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a:xfrm>
            <a:off x="457200" y="0"/>
            <a:ext cx="8229600" cy="1417638"/>
          </a:xfrm>
        </p:spPr>
        <p:txBody>
          <a:bodyPr/>
          <a:lstStyle/>
          <a:p>
            <a:r>
              <a:rPr lang="en-US" dirty="0"/>
              <a:t>Vocal Play</a:t>
            </a:r>
          </a:p>
        </p:txBody>
      </p:sp>
      <p:sp>
        <p:nvSpPr>
          <p:cNvPr id="73730" name="Content Placeholder 2"/>
          <p:cNvSpPr>
            <a:spLocks noGrp="1"/>
          </p:cNvSpPr>
          <p:nvPr>
            <p:ph sz="half" idx="1"/>
          </p:nvPr>
        </p:nvSpPr>
        <p:spPr>
          <a:xfrm>
            <a:off x="209005" y="1254035"/>
            <a:ext cx="3466728" cy="4525963"/>
          </a:xfrm>
          <a:noFill/>
        </p:spPr>
        <p:txBody>
          <a:bodyPr/>
          <a:lstStyle/>
          <a:p>
            <a:pPr marL="0" indent="0">
              <a:spcBef>
                <a:spcPts val="0"/>
              </a:spcBef>
              <a:buNone/>
            </a:pPr>
            <a:r>
              <a:rPr lang="en-US" dirty="0"/>
              <a:t>“Dramatize poetry and nursery rhymes as a fun way to explore and develop vocal inflection and pitch capabilities in the young singer”  </a:t>
            </a:r>
            <a:r>
              <a:rPr lang="en-US" sz="1800" dirty="0"/>
              <a:t>(PCF, Vol. 2, p. 73)</a:t>
            </a:r>
            <a:r>
              <a:rPr lang="en-US" dirty="0"/>
              <a:t>.</a:t>
            </a:r>
          </a:p>
        </p:txBody>
      </p:sp>
      <p:sp>
        <p:nvSpPr>
          <p:cNvPr id="5" name="Slide Number Placeholder 4"/>
          <p:cNvSpPr>
            <a:spLocks noGrp="1"/>
          </p:cNvSpPr>
          <p:nvPr>
            <p:ph type="sldNum" sz="quarter" idx="10"/>
          </p:nvPr>
        </p:nvSpPr>
        <p:spPr/>
        <p:txBody>
          <a:bodyPr/>
          <a:lstStyle/>
          <a:p>
            <a:pPr>
              <a:defRPr/>
            </a:pPr>
            <a:fld id="{AC578BF8-ED91-4EE4-8E4D-9BF0F2AC6385}" type="slidenum">
              <a:rPr lang="en-US" smtClean="0"/>
              <a:pPr>
                <a:defRPr/>
              </a:pPr>
              <a:t>45</a:t>
            </a:fld>
            <a:endParaRPr lang="en-US"/>
          </a:p>
        </p:txBody>
      </p:sp>
      <p:pic>
        <p:nvPicPr>
          <p:cNvPr id="8" name="Content Placeholder 7"/>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25229"/>
          <a:stretch/>
        </p:blipFill>
        <p:spPr>
          <a:xfrm>
            <a:off x="3775166" y="1417638"/>
            <a:ext cx="5159829" cy="4633868"/>
          </a:xfrm>
          <a:prstGeom prst="rect">
            <a:avLst/>
          </a:prstGeom>
          <a:ln>
            <a:solidFill>
              <a:schemeClr val="tx1"/>
            </a:solidFill>
          </a:ln>
        </p:spPr>
      </p:pic>
    </p:spTree>
    <p:extLst>
      <p:ext uri="{BB962C8B-B14F-4D97-AF65-F5344CB8AC3E}">
        <p14:creationId xmlns:p14="http://schemas.microsoft.com/office/powerpoint/2010/main" val="35937652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a:noFill/>
        </p:spPr>
        <p:txBody>
          <a:bodyPr/>
          <a:lstStyle/>
          <a:p>
            <a:r>
              <a:rPr lang="en-US" sz="4000" dirty="0">
                <a:solidFill>
                  <a:schemeClr val="tx1"/>
                </a:solidFill>
              </a:rPr>
              <a:t>Singing and Language Development</a:t>
            </a:r>
          </a:p>
        </p:txBody>
      </p:sp>
      <p:sp>
        <p:nvSpPr>
          <p:cNvPr id="75778" name="Rectangle 3"/>
          <p:cNvSpPr>
            <a:spLocks noGrp="1" noChangeArrowheads="1"/>
          </p:cNvSpPr>
          <p:nvPr>
            <p:ph sz="half" idx="1"/>
          </p:nvPr>
        </p:nvSpPr>
        <p:spPr/>
        <p:txBody>
          <a:bodyPr/>
          <a:lstStyle/>
          <a:p>
            <a:pPr marL="0" indent="0">
              <a:buFontTx/>
              <a:buNone/>
            </a:pPr>
            <a:r>
              <a:rPr lang="en-US" dirty="0"/>
              <a:t>“Singing songs reinforces learning new vocabulary, sequencing of events, contextual word meaning, pronunciation, and fluency” </a:t>
            </a:r>
            <a:r>
              <a:rPr lang="en-US" sz="1800" dirty="0"/>
              <a:t>(PCF, Vol. 2, p. 72)</a:t>
            </a:r>
            <a:r>
              <a:rPr lang="en-US" sz="2600" dirty="0"/>
              <a:t>.</a:t>
            </a:r>
          </a:p>
        </p:txBody>
      </p:sp>
      <p:pic>
        <p:nvPicPr>
          <p:cNvPr id="3" name="Content Placeholder 2"/>
          <p:cNvPicPr>
            <a:picLocks noGrp="1" noChangeAspect="1"/>
          </p:cNvPicPr>
          <p:nvPr>
            <p:ph sz="half" idx="2"/>
          </p:nvPr>
        </p:nvPicPr>
        <p:blipFill rotWithShape="1">
          <a:blip r:embed="rId3">
            <a:extLst>
              <a:ext uri="{28A0092B-C50C-407E-A947-70E740481C1C}">
                <a14:useLocalDpi xmlns:a14="http://schemas.microsoft.com/office/drawing/2010/main" val="0"/>
              </a:ext>
            </a:extLst>
          </a:blip>
          <a:stretch/>
        </p:blipFill>
        <p:spPr>
          <a:xfrm>
            <a:off x="5176553" y="1600200"/>
            <a:ext cx="2981894" cy="4525963"/>
          </a:xfrm>
        </p:spPr>
      </p:pic>
      <p:sp>
        <p:nvSpPr>
          <p:cNvPr id="5" name="Slide Number Placeholder 4"/>
          <p:cNvSpPr>
            <a:spLocks noGrp="1"/>
          </p:cNvSpPr>
          <p:nvPr>
            <p:ph type="sldNum" sz="quarter" idx="10"/>
          </p:nvPr>
        </p:nvSpPr>
        <p:spPr/>
        <p:txBody>
          <a:bodyPr/>
          <a:lstStyle/>
          <a:p>
            <a:pPr>
              <a:defRPr/>
            </a:pPr>
            <a:fld id="{AC578BF8-ED91-4EE4-8E4D-9BF0F2AC6385}" type="slidenum">
              <a:rPr lang="en-US" smtClean="0"/>
              <a:pPr>
                <a:defRPr/>
              </a:pPr>
              <a:t>46</a:t>
            </a:fld>
            <a:endParaRPr lang="en-US"/>
          </a:p>
        </p:txBody>
      </p:sp>
    </p:spTree>
    <p:extLst>
      <p:ext uri="{BB962C8B-B14F-4D97-AF65-F5344CB8AC3E}">
        <p14:creationId xmlns:p14="http://schemas.microsoft.com/office/powerpoint/2010/main" val="5074305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00200"/>
          </a:xfrm>
        </p:spPr>
        <p:txBody>
          <a:bodyPr>
            <a:noAutofit/>
          </a:bodyPr>
          <a:lstStyle/>
          <a:p>
            <a:r>
              <a:rPr lang="en-US" dirty="0"/>
              <a:t>Stages of Sequential Bilingual Language Development </a:t>
            </a:r>
            <a:endParaRPr lang="en-US" sz="4000" dirty="0"/>
          </a:p>
        </p:txBody>
      </p:sp>
      <p:sp>
        <p:nvSpPr>
          <p:cNvPr id="3" name="Content Placeholder 2"/>
          <p:cNvSpPr>
            <a:spLocks noGrp="1"/>
          </p:cNvSpPr>
          <p:nvPr>
            <p:ph sz="half" idx="1"/>
          </p:nvPr>
        </p:nvSpPr>
        <p:spPr>
          <a:xfrm>
            <a:off x="235974" y="1692276"/>
            <a:ext cx="4038600" cy="4446729"/>
          </a:xfrm>
        </p:spPr>
        <p:txBody>
          <a:bodyPr/>
          <a:lstStyle/>
          <a:p>
            <a:r>
              <a:rPr lang="en-US" dirty="0"/>
              <a:t>Home language use</a:t>
            </a:r>
          </a:p>
          <a:p>
            <a:r>
              <a:rPr lang="en-US" dirty="0"/>
              <a:t>Observational and listening period</a:t>
            </a:r>
          </a:p>
          <a:p>
            <a:r>
              <a:rPr lang="en-US" dirty="0"/>
              <a:t>Telegraphic and formulaic speech</a:t>
            </a:r>
          </a:p>
          <a:p>
            <a:r>
              <a:rPr lang="en-US" dirty="0"/>
              <a:t>Fluid language use</a:t>
            </a:r>
          </a:p>
        </p:txBody>
      </p:sp>
      <p:sp>
        <p:nvSpPr>
          <p:cNvPr id="4" name="Content Placeholder 3"/>
          <p:cNvSpPr>
            <a:spLocks noGrp="1"/>
          </p:cNvSpPr>
          <p:nvPr>
            <p:ph sz="half" idx="2"/>
          </p:nvPr>
        </p:nvSpPr>
        <p:spPr/>
        <p:txBody>
          <a:bodyPr/>
          <a:lstStyle/>
          <a:p>
            <a:endParaRPr lang="en-US" dirty="0"/>
          </a:p>
          <a:p>
            <a:endParaRPr lang="en-US" dirty="0"/>
          </a:p>
        </p:txBody>
      </p:sp>
      <p:sp>
        <p:nvSpPr>
          <p:cNvPr id="6" name="Slide Number Placeholder 5"/>
          <p:cNvSpPr>
            <a:spLocks noGrp="1"/>
          </p:cNvSpPr>
          <p:nvPr>
            <p:ph type="sldNum" sz="quarter" idx="10"/>
          </p:nvPr>
        </p:nvSpPr>
        <p:spPr/>
        <p:txBody>
          <a:bodyPr/>
          <a:lstStyle/>
          <a:p>
            <a:pPr>
              <a:defRPr/>
            </a:pPr>
            <a:fld id="{AC578BF8-ED91-4EE4-8E4D-9BF0F2AC6385}" type="slidenum">
              <a:rPr lang="en-US" smtClean="0"/>
              <a:pPr>
                <a:defRPr/>
              </a:pPr>
              <a:t>47</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8587" y="1785658"/>
            <a:ext cx="4592196" cy="4581391"/>
          </a:xfrm>
          <a:prstGeom prst="rect">
            <a:avLst/>
          </a:prstGeom>
          <a:ln>
            <a:solidFill>
              <a:schemeClr val="tx1"/>
            </a:solidFill>
          </a:ln>
        </p:spPr>
      </p:pic>
    </p:spTree>
    <p:extLst>
      <p:ext uri="{BB962C8B-B14F-4D97-AF65-F5344CB8AC3E}">
        <p14:creationId xmlns:p14="http://schemas.microsoft.com/office/powerpoint/2010/main" val="31125939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a:xfrm>
            <a:off x="457200" y="0"/>
            <a:ext cx="8229600" cy="1417638"/>
          </a:xfrm>
        </p:spPr>
        <p:txBody>
          <a:bodyPr/>
          <a:lstStyle/>
          <a:p>
            <a:r>
              <a:rPr lang="en-US" dirty="0">
                <a:solidFill>
                  <a:schemeClr val="tx1"/>
                </a:solidFill>
              </a:rPr>
              <a:t>English Learners</a:t>
            </a:r>
          </a:p>
        </p:txBody>
      </p:sp>
      <p:sp>
        <p:nvSpPr>
          <p:cNvPr id="7" name="Rectangle 3"/>
          <p:cNvSpPr txBox="1">
            <a:spLocks noGrp="1" noChangeArrowheads="1"/>
          </p:cNvSpPr>
          <p:nvPr>
            <p:ph sz="half" idx="2"/>
          </p:nvPr>
        </p:nvSpPr>
        <p:spPr bwMode="auto">
          <a:xfrm>
            <a:off x="4552276" y="1219200"/>
            <a:ext cx="4065639" cy="54667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lvl="0" indent="0" defTabSz="914400">
              <a:spcAft>
                <a:spcPts val="600"/>
              </a:spcAft>
              <a:buNone/>
              <a:defRPr/>
            </a:pPr>
            <a:r>
              <a:rPr lang="en-US" kern="0" dirty="0">
                <a:ea typeface="Arial" charset="0"/>
                <a:cs typeface="+mn-cs"/>
              </a:rPr>
              <a:t>“Continued use and development of the child’s home language will beneﬁt the child as he or she acquires English” </a:t>
            </a:r>
            <a:r>
              <a:rPr lang="en-US" sz="1800" kern="0" dirty="0">
                <a:ea typeface="Arial" charset="0"/>
                <a:cs typeface="+mn-cs"/>
              </a:rPr>
              <a:t>(Preschool English Learners: Principles and Practices to Promote Language, Literacy, and Learning—A Resource Guide (Second Edition) [CDE], p. 43). </a:t>
            </a:r>
            <a:br>
              <a:rPr lang="en-US" sz="2000" dirty="0"/>
            </a:br>
            <a:endParaRPr kumimoji="0" lang="en-US" sz="1600" b="0" i="0" u="none" strike="noStrike" kern="0" cap="none" spc="0" normalizeH="0" baseline="0" noProof="0" dirty="0">
              <a:ln>
                <a:noFill/>
              </a:ln>
              <a:effectLst/>
              <a:uLnTx/>
              <a:uFillTx/>
              <a:latin typeface="+mn-lt"/>
              <a:ea typeface="Arial" charset="0"/>
              <a:cs typeface="+mn-cs"/>
            </a:endParaRPr>
          </a:p>
        </p:txBody>
      </p:sp>
      <p:sp>
        <p:nvSpPr>
          <p:cNvPr id="4" name="Slide Number Placeholder 3"/>
          <p:cNvSpPr>
            <a:spLocks noGrp="1"/>
          </p:cNvSpPr>
          <p:nvPr>
            <p:ph type="sldNum" sz="quarter" idx="10"/>
          </p:nvPr>
        </p:nvSpPr>
        <p:spPr/>
        <p:txBody>
          <a:bodyPr/>
          <a:lstStyle/>
          <a:p>
            <a:pPr>
              <a:defRPr/>
            </a:pPr>
            <a:fld id="{A7344D21-6E66-42E7-BA2B-F0B944AC4F5E}" type="slidenum">
              <a:rPr lang="en-US" smtClean="0"/>
              <a:pPr>
                <a:defRPr/>
              </a:pPr>
              <a:t>48</a:t>
            </a:fld>
            <a:endParaRPr lang="en-US"/>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rcRect t="5376" b="5376"/>
          <a:stretch>
            <a:fillRect/>
          </a:stretch>
        </p:blipFill>
        <p:spPr/>
      </p:pic>
    </p:spTree>
    <p:extLst>
      <p:ext uri="{BB962C8B-B14F-4D97-AF65-F5344CB8AC3E}">
        <p14:creationId xmlns:p14="http://schemas.microsoft.com/office/powerpoint/2010/main" val="32304610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2"/>
          <p:cNvSpPr>
            <a:spLocks noGrp="1"/>
          </p:cNvSpPr>
          <p:nvPr>
            <p:ph type="title"/>
          </p:nvPr>
        </p:nvSpPr>
        <p:spPr>
          <a:xfrm>
            <a:off x="0" y="274638"/>
            <a:ext cx="9144000" cy="1143000"/>
          </a:xfrm>
        </p:spPr>
        <p:txBody>
          <a:bodyPr/>
          <a:lstStyle/>
          <a:p>
            <a:r>
              <a:rPr lang="en-US" sz="4000" dirty="0">
                <a:solidFill>
                  <a:schemeClr val="tx1"/>
                </a:solidFill>
                <a:latin typeface="Arial" charset="0"/>
                <a:cs typeface="ＭＳ Ｐゴシック" charset="0"/>
              </a:rPr>
              <a:t>Key Features of the DRDP-K (2015)</a:t>
            </a:r>
          </a:p>
        </p:txBody>
      </p:sp>
      <p:sp>
        <p:nvSpPr>
          <p:cNvPr id="65538" name="Content Placeholder 1"/>
          <p:cNvSpPr>
            <a:spLocks noGrp="1"/>
          </p:cNvSpPr>
          <p:nvPr>
            <p:ph idx="1"/>
          </p:nvPr>
        </p:nvSpPr>
        <p:spPr/>
        <p:txBody>
          <a:bodyPr/>
          <a:lstStyle/>
          <a:p>
            <a:pPr marL="341313" indent="-341313">
              <a:spcAft>
                <a:spcPts val="600"/>
              </a:spcAft>
            </a:pPr>
            <a:r>
              <a:rPr lang="en-US" sz="2600" dirty="0">
                <a:latin typeface="Arial" charset="0"/>
                <a:cs typeface="ＭＳ Ｐゴシック" charset="0"/>
              </a:rPr>
              <a:t>An observation-based assessment tool, </a:t>
            </a:r>
            <a:br>
              <a:rPr lang="en-US" sz="2600" dirty="0">
                <a:latin typeface="Arial" charset="0"/>
                <a:cs typeface="ＭＳ Ｐゴシック" charset="0"/>
              </a:rPr>
            </a:br>
            <a:r>
              <a:rPr lang="en-US" sz="2600" b="1" i="1" dirty="0">
                <a:latin typeface="Arial" charset="0"/>
                <a:cs typeface="ＭＳ Ｐゴシック" charset="0"/>
              </a:rPr>
              <a:t>not</a:t>
            </a:r>
            <a:r>
              <a:rPr lang="en-US" sz="2600" i="1" dirty="0">
                <a:latin typeface="Arial" charset="0"/>
                <a:cs typeface="ＭＳ Ｐゴシック" charset="0"/>
              </a:rPr>
              <a:t> </a:t>
            </a:r>
            <a:r>
              <a:rPr lang="en-US" sz="2600" dirty="0">
                <a:latin typeface="Arial" charset="0"/>
                <a:cs typeface="ＭＳ Ｐゴシック" charset="0"/>
              </a:rPr>
              <a:t>a test</a:t>
            </a:r>
          </a:p>
          <a:p>
            <a:pPr marL="341313" indent="-341313">
              <a:spcAft>
                <a:spcPts val="600"/>
              </a:spcAft>
            </a:pPr>
            <a:r>
              <a:rPr lang="en-US" sz="2600" dirty="0">
                <a:latin typeface="Arial" charset="0"/>
                <a:cs typeface="ＭＳ Ｐゴシック" charset="0"/>
              </a:rPr>
              <a:t>Individual child assessment</a:t>
            </a:r>
          </a:p>
          <a:p>
            <a:pPr marL="341313" indent="-341313">
              <a:spcAft>
                <a:spcPts val="600"/>
              </a:spcAft>
            </a:pPr>
            <a:r>
              <a:rPr lang="en-US" sz="2600" dirty="0">
                <a:latin typeface="Arial" charset="0"/>
                <a:cs typeface="ＭＳ Ｐゴシック" charset="0"/>
              </a:rPr>
              <a:t>Completed by each child’</a:t>
            </a:r>
            <a:r>
              <a:rPr lang="en-US" altLang="ja-JP" sz="2600" dirty="0">
                <a:latin typeface="Arial" charset="0"/>
                <a:cs typeface="ＭＳ Ｐゴシック" charset="0"/>
              </a:rPr>
              <a:t>s teacher</a:t>
            </a:r>
          </a:p>
          <a:p>
            <a:pPr marL="341313" indent="-341313">
              <a:spcAft>
                <a:spcPts val="600"/>
              </a:spcAft>
            </a:pPr>
            <a:r>
              <a:rPr lang="en-US" sz="2600" dirty="0">
                <a:latin typeface="Arial" charset="0"/>
                <a:cs typeface="ＭＳ Ｐゴシック" charset="0"/>
              </a:rPr>
              <a:t>Based on developmental research and theory</a:t>
            </a:r>
          </a:p>
          <a:p>
            <a:pPr marL="341313" indent="-341313">
              <a:spcAft>
                <a:spcPts val="600"/>
              </a:spcAft>
            </a:pPr>
            <a:r>
              <a:rPr lang="en-US" sz="2600" dirty="0">
                <a:latin typeface="Arial" charset="0"/>
                <a:cs typeface="ＭＳ Ｐゴシック" charset="0"/>
              </a:rPr>
              <a:t>Includes developmental sequences of behaviors along a continuum</a:t>
            </a:r>
          </a:p>
          <a:p>
            <a:pPr marL="341313" indent="-341313">
              <a:spcAft>
                <a:spcPts val="600"/>
              </a:spcAft>
            </a:pPr>
            <a:r>
              <a:rPr lang="en-US" sz="2600" dirty="0">
                <a:latin typeface="Arial" charset="0"/>
                <a:cs typeface="ＭＳ Ｐゴシック" charset="0"/>
              </a:rPr>
              <a:t>Spans the developmental continuum of children in a two-year kindergarten program (TK)</a:t>
            </a:r>
          </a:p>
          <a:p>
            <a:pPr marL="341313" indent="-341313">
              <a:lnSpc>
                <a:spcPct val="80000"/>
              </a:lnSpc>
              <a:buFontTx/>
              <a:buNone/>
            </a:pPr>
            <a:endParaRPr lang="en-US" sz="2600" dirty="0">
              <a:latin typeface="Arial" charset="0"/>
              <a:cs typeface="ＭＳ Ｐゴシック" charset="0"/>
            </a:endParaRPr>
          </a:p>
        </p:txBody>
      </p:sp>
      <p:pic>
        <p:nvPicPr>
          <p:cNvPr id="65539" name="Picture 4"/>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58000" y="1600200"/>
            <a:ext cx="1987550" cy="1539875"/>
          </a:xfrm>
          <a:prstGeom prst="rect">
            <a:avLst/>
          </a:prstGeom>
          <a:noFill/>
          <a:ln>
            <a:solidFill>
              <a:schemeClr val="dk1">
                <a:hueOff val="0"/>
                <a:satOff val="0"/>
                <a:lumOff val="0"/>
              </a:schemeClr>
            </a:solidFill>
          </a:ln>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0"/>
          </p:nvPr>
        </p:nvSpPr>
        <p:spPr/>
        <p:txBody>
          <a:bodyPr/>
          <a:lstStyle/>
          <a:p>
            <a:fld id="{3DD1D8A4-18A6-4FF6-B04A-C7B283AD30F4}" type="slidenum">
              <a:rPr lang="en-US" altLang="en-US" smtClean="0"/>
              <a:pPr/>
              <a:t>49</a:t>
            </a:fld>
            <a:endParaRPr lang="en-US" altLang="en-US"/>
          </a:p>
        </p:txBody>
      </p:sp>
    </p:spTree>
    <p:extLst>
      <p:ext uri="{BB962C8B-B14F-4D97-AF65-F5344CB8AC3E}">
        <p14:creationId xmlns:p14="http://schemas.microsoft.com/office/powerpoint/2010/main" val="196562500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pPr algn="ctr"/>
            <a:r>
              <a:rPr lang="en-US" dirty="0">
                <a:latin typeface="Arial" charset="0"/>
                <a:cs typeface="Arial" charset="0"/>
              </a:rPr>
              <a:t> Transitional Kindergarten Implementation Guide</a:t>
            </a:r>
          </a:p>
        </p:txBody>
      </p:sp>
      <p:sp>
        <p:nvSpPr>
          <p:cNvPr id="5" name="Content Placeholder 4"/>
          <p:cNvSpPr>
            <a:spLocks noGrp="1"/>
          </p:cNvSpPr>
          <p:nvPr>
            <p:ph sz="half" idx="1"/>
          </p:nvPr>
        </p:nvSpPr>
        <p:spPr>
          <a:xfrm>
            <a:off x="311102" y="1738632"/>
            <a:ext cx="4953229" cy="2723313"/>
          </a:xfrm>
        </p:spPr>
        <p:txBody>
          <a:bodyPr>
            <a:normAutofit/>
          </a:bodyPr>
          <a:lstStyle/>
          <a:p>
            <a:pPr marL="0" indent="0" defTabSz="342900">
              <a:spcBef>
                <a:spcPct val="0"/>
              </a:spcBef>
              <a:buNone/>
              <a:defRPr/>
            </a:pPr>
            <a:r>
              <a:rPr lang="en-US" dirty="0">
                <a:latin typeface="Arial" charset="0"/>
                <a:ea typeface="Arial" charset="0"/>
                <a:cs typeface="Arial" charset="0"/>
              </a:rPr>
              <a:t>The TK Implementation Guide is a resource for California public school district administrators and teachers to support implementation of comprehensive TK programs.</a:t>
            </a:r>
          </a:p>
        </p:txBody>
      </p:sp>
      <p:sp>
        <p:nvSpPr>
          <p:cNvPr id="2" name="Slide Number Placeholder 1"/>
          <p:cNvSpPr>
            <a:spLocks noGrp="1"/>
          </p:cNvSpPr>
          <p:nvPr>
            <p:ph type="sldNum" sz="quarter" idx="10"/>
          </p:nvPr>
        </p:nvSpPr>
        <p:spPr/>
        <p:txBody>
          <a:bodyPr/>
          <a:lstStyle/>
          <a:p>
            <a:fld id="{11EEF7C2-6334-4E7A-B967-5F31FD9C23C6}" type="slidenum">
              <a:rPr lang="en-US" altLang="en-US" smtClean="0"/>
              <a:pPr/>
              <a:t>5</a:t>
            </a:fld>
            <a:endParaRPr lang="en-US" altLang="en-US"/>
          </a:p>
        </p:txBody>
      </p:sp>
      <p:pic>
        <p:nvPicPr>
          <p:cNvPr id="8" name="Picture 8"/>
          <p:cNvPicPr>
            <a:picLocks noGrp="1" noChangeAspect="1"/>
          </p:cNvPicPr>
          <p:nvPr>
            <p:ph sz="half" idx="2"/>
          </p:nvPr>
        </p:nvPicPr>
        <p:blipFill>
          <a:blip r:embed="rId3" cstate="email">
            <a:extLst>
              <a:ext uri="{28A0092B-C50C-407E-A947-70E740481C1C}">
                <a14:useLocalDpi xmlns:a14="http://schemas.microsoft.com/office/drawing/2010/main" val="0"/>
              </a:ext>
            </a:extLst>
          </a:blip>
          <a:srcRect/>
          <a:stretch>
            <a:fillRect/>
          </a:stretch>
        </p:blipFill>
        <p:spPr bwMode="auto">
          <a:xfrm>
            <a:off x="5523334" y="1838428"/>
            <a:ext cx="3248526" cy="4233657"/>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076671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4"/>
          <p:cNvSpPr>
            <a:spLocks noGrp="1" noChangeArrowheads="1"/>
          </p:cNvSpPr>
          <p:nvPr>
            <p:ph type="title"/>
          </p:nvPr>
        </p:nvSpPr>
        <p:spPr>
          <a:xfrm>
            <a:off x="457200" y="0"/>
            <a:ext cx="8229600" cy="793954"/>
          </a:xfrm>
        </p:spPr>
        <p:txBody>
          <a:bodyPr>
            <a:normAutofit/>
          </a:bodyPr>
          <a:lstStyle/>
          <a:p>
            <a:r>
              <a:rPr lang="en-US" dirty="0">
                <a:latin typeface="Arial" charset="0"/>
                <a:cs typeface="ＭＳ Ｐゴシック" charset="0"/>
              </a:rPr>
              <a:t>DRDP-K (2015)</a:t>
            </a:r>
          </a:p>
        </p:txBody>
      </p:sp>
      <p:sp>
        <p:nvSpPr>
          <p:cNvPr id="2" name="Slide Number Placeholder 1"/>
          <p:cNvSpPr>
            <a:spLocks noGrp="1"/>
          </p:cNvSpPr>
          <p:nvPr>
            <p:ph type="sldNum" sz="quarter" idx="10"/>
          </p:nvPr>
        </p:nvSpPr>
        <p:spPr/>
        <p:txBody>
          <a:bodyPr/>
          <a:lstStyle/>
          <a:p>
            <a:fld id="{3DD1D8A4-18A6-4FF6-B04A-C7B283AD30F4}" type="slidenum">
              <a:rPr lang="en-US" altLang="en-US" smtClean="0"/>
              <a:pPr/>
              <a:t>50</a:t>
            </a:fld>
            <a:endParaRPr lang="en-US" alt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0217" y="793954"/>
            <a:ext cx="7323566" cy="5663801"/>
          </a:xfrm>
          <a:prstGeom prst="rect">
            <a:avLst/>
          </a:prstGeom>
          <a:ln>
            <a:solidFill>
              <a:schemeClr val="tx1"/>
            </a:solidFill>
          </a:ln>
        </p:spPr>
      </p:pic>
    </p:spTree>
    <p:extLst>
      <p:ext uri="{BB962C8B-B14F-4D97-AF65-F5344CB8AC3E}">
        <p14:creationId xmlns:p14="http://schemas.microsoft.com/office/powerpoint/2010/main" val="17709064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392" y="0"/>
            <a:ext cx="9142608" cy="6858000"/>
          </a:xfrm>
          <a:solidFill>
            <a:schemeClr val="tx1"/>
          </a:solidFill>
        </p:spPr>
      </p:pic>
      <p:sp>
        <p:nvSpPr>
          <p:cNvPr id="83969" name="Rectangle 2"/>
          <p:cNvSpPr>
            <a:spLocks noGrp="1" noChangeArrowheads="1"/>
          </p:cNvSpPr>
          <p:nvPr>
            <p:ph type="title"/>
          </p:nvPr>
        </p:nvSpPr>
        <p:spPr>
          <a:xfrm>
            <a:off x="0" y="0"/>
            <a:ext cx="9144000" cy="1317524"/>
          </a:xfrm>
        </p:spPr>
        <p:txBody>
          <a:bodyPr/>
          <a:lstStyle/>
          <a:p>
            <a:r>
              <a:rPr lang="en-US" dirty="0">
                <a:effectLst>
                  <a:outerShdw blurRad="38100" dist="38100" dir="2700000" algn="tl">
                    <a:srgbClr val="000000">
                      <a:alpha val="43137"/>
                    </a:srgbClr>
                  </a:outerShdw>
                </a:effectLst>
              </a:rPr>
              <a:t> </a:t>
            </a:r>
            <a:r>
              <a:rPr lang="en-US" dirty="0">
                <a:solidFill>
                  <a:srgbClr val="FFFFFF"/>
                </a:solidFill>
                <a:effectLst>
                  <a:outerShdw blurRad="38100" dist="38100" dir="2700000" algn="tl">
                    <a:srgbClr val="000000">
                      <a:alpha val="43137"/>
                    </a:srgbClr>
                  </a:outerShdw>
                </a:effectLst>
              </a:rPr>
              <a:t>Musical Vocabulary</a:t>
            </a:r>
            <a:br>
              <a:rPr lang="en-US" dirty="0">
                <a:effectLst>
                  <a:outerShdw blurRad="38100" dist="38100" dir="2700000" algn="tl">
                    <a:srgbClr val="000000">
                      <a:alpha val="43137"/>
                    </a:srgbClr>
                  </a:outerShdw>
                </a:effectLst>
              </a:rPr>
            </a:br>
            <a:endParaRPr lang="en-US" sz="3200" dirty="0">
              <a:effectLst>
                <a:outerShdw blurRad="38100" dist="38100" dir="2700000" algn="tl">
                  <a:srgbClr val="000000">
                    <a:alpha val="43137"/>
                  </a:srgbClr>
                </a:outerShdw>
              </a:effectLst>
            </a:endParaRPr>
          </a:p>
        </p:txBody>
      </p:sp>
      <p:sp>
        <p:nvSpPr>
          <p:cNvPr id="83970" name="Rectangle 3"/>
          <p:cNvSpPr>
            <a:spLocks noGrp="1" noChangeArrowheads="1"/>
          </p:cNvSpPr>
          <p:nvPr>
            <p:ph sz="half" idx="1"/>
          </p:nvPr>
        </p:nvSpPr>
        <p:spPr>
          <a:xfrm>
            <a:off x="1392" y="4608050"/>
            <a:ext cx="9144000" cy="2118852"/>
          </a:xfrm>
          <a:solidFill>
            <a:schemeClr val="tx1">
              <a:alpha val="10000"/>
            </a:schemeClr>
          </a:solidFill>
        </p:spPr>
        <p:txBody>
          <a:bodyPr numCol="2"/>
          <a:lstStyle/>
          <a:p>
            <a:pPr marL="457200" indent="-230188"/>
            <a:r>
              <a:rPr lang="en-US" sz="3200" b="1" dirty="0">
                <a:solidFill>
                  <a:srgbClr val="FFFFFF"/>
                </a:solidFill>
                <a:effectLst>
                  <a:outerShdw blurRad="38100" dist="38100" dir="2700000" algn="tl">
                    <a:srgbClr val="000000">
                      <a:alpha val="43137"/>
                    </a:srgbClr>
                  </a:outerShdw>
                </a:effectLst>
              </a:rPr>
              <a:t>Beat and Rhythm Patterns</a:t>
            </a:r>
          </a:p>
          <a:p>
            <a:pPr marL="457200" indent="-230188"/>
            <a:r>
              <a:rPr lang="en-US" sz="3200" b="1" dirty="0">
                <a:solidFill>
                  <a:srgbClr val="FFFFFF"/>
                </a:solidFill>
                <a:effectLst>
                  <a:outerShdw blurRad="38100" dist="38100" dir="2700000" algn="tl">
                    <a:srgbClr val="000000">
                      <a:alpha val="43137"/>
                    </a:srgbClr>
                  </a:outerShdw>
                </a:effectLst>
              </a:rPr>
              <a:t>Melody </a:t>
            </a:r>
          </a:p>
          <a:p>
            <a:pPr marL="457200" indent="-230188"/>
            <a:r>
              <a:rPr lang="en-US" sz="3200" b="1" dirty="0">
                <a:solidFill>
                  <a:srgbClr val="FFFFFF"/>
                </a:solidFill>
                <a:effectLst>
                  <a:outerShdw blurRad="38100" dist="38100" dir="2700000" algn="tl">
                    <a:srgbClr val="000000">
                      <a:alpha val="43137"/>
                    </a:srgbClr>
                  </a:outerShdw>
                </a:effectLst>
              </a:rPr>
              <a:t>Time and Tempo</a:t>
            </a:r>
          </a:p>
          <a:p>
            <a:pPr marL="457200" indent="-230188"/>
            <a:r>
              <a:rPr lang="en-US" sz="3200" b="1" dirty="0">
                <a:solidFill>
                  <a:srgbClr val="FFFFFF"/>
                </a:solidFill>
                <a:effectLst>
                  <a:outerShdw blurRad="38100" dist="38100" dir="2700000" algn="tl">
                    <a:srgbClr val="000000">
                      <a:alpha val="43137"/>
                    </a:srgbClr>
                  </a:outerShdw>
                </a:effectLst>
              </a:rPr>
              <a:t>Timbre</a:t>
            </a:r>
          </a:p>
          <a:p>
            <a:pPr marL="457200" indent="-230188"/>
            <a:r>
              <a:rPr lang="en-US" sz="3200" b="1" dirty="0">
                <a:solidFill>
                  <a:srgbClr val="FFFFFF"/>
                </a:solidFill>
                <a:effectLst>
                  <a:outerShdw blurRad="38100" dist="38100" dir="2700000" algn="tl">
                    <a:srgbClr val="000000">
                      <a:alpha val="43137"/>
                    </a:srgbClr>
                  </a:outerShdw>
                </a:effectLst>
              </a:rPr>
              <a:t>Dynamics</a:t>
            </a:r>
          </a:p>
        </p:txBody>
      </p:sp>
      <p:sp>
        <p:nvSpPr>
          <p:cNvPr id="5" name="Slide Number Placeholder 4"/>
          <p:cNvSpPr>
            <a:spLocks noGrp="1"/>
          </p:cNvSpPr>
          <p:nvPr>
            <p:ph type="sldNum" sz="quarter" idx="10"/>
          </p:nvPr>
        </p:nvSpPr>
        <p:spPr/>
        <p:txBody>
          <a:bodyPr/>
          <a:lstStyle/>
          <a:p>
            <a:pPr>
              <a:defRPr/>
            </a:pPr>
            <a:fld id="{AC578BF8-ED91-4EE4-8E4D-9BF0F2AC6385}" type="slidenum">
              <a:rPr lang="en-US" smtClean="0"/>
              <a:pPr>
                <a:defRPr/>
              </a:pPr>
              <a:t>51</a:t>
            </a:fld>
            <a:endParaRPr lang="en-US"/>
          </a:p>
        </p:txBody>
      </p:sp>
      <p:sp>
        <p:nvSpPr>
          <p:cNvPr id="6" name="Rectangle 5"/>
          <p:cNvSpPr>
            <a:spLocks noChangeArrowheads="1"/>
          </p:cNvSpPr>
          <p:nvPr/>
        </p:nvSpPr>
        <p:spPr bwMode="auto">
          <a:xfrm>
            <a:off x="0" y="6619875"/>
            <a:ext cx="9144000" cy="238125"/>
          </a:xfrm>
          <a:prstGeom prst="rect">
            <a:avLst/>
          </a:prstGeom>
          <a:noFill/>
          <a:ln w="9525">
            <a:noFill/>
            <a:miter lim="800000"/>
            <a:headEnd/>
            <a:tailEnd/>
          </a:ln>
          <a:effectLst/>
        </p:spPr>
        <p:txBody>
          <a:bodyPr anchor="ctr">
            <a:spAutoFit/>
          </a:bodyPr>
          <a:lstStyle/>
          <a:p>
            <a:pPr algn="ctr" eaLnBrk="0" hangingPunct="0">
              <a:defRPr/>
            </a:pPr>
            <a:r>
              <a:rPr lang="en-US" sz="900" b="1" dirty="0">
                <a:solidFill>
                  <a:schemeClr val="bg1"/>
                </a:solidFill>
                <a:effectLst>
                  <a:outerShdw blurRad="38100" dist="38100" dir="2700000" algn="tl">
                    <a:srgbClr val="000000">
                      <a:alpha val="43137"/>
                    </a:srgbClr>
                  </a:outerShdw>
                </a:effectLst>
                <a:latin typeface="Arial" pitchFamily="-83" charset="0"/>
                <a:ea typeface="Times New Roman" pitchFamily="-83" charset="0"/>
                <a:cs typeface="Times New Roman" pitchFamily="-83" charset="0"/>
              </a:rPr>
              <a:t>©2017 California Department of Education</a:t>
            </a:r>
            <a:endParaRPr lang="en-US" sz="900" b="1" dirty="0">
              <a:solidFill>
                <a:schemeClr val="bg1"/>
              </a:solidFill>
              <a:effectLst>
                <a:outerShdw blurRad="38100" dist="38100" dir="2700000" algn="tl">
                  <a:srgbClr val="000000">
                    <a:alpha val="43137"/>
                  </a:srgbClr>
                </a:outerShdw>
              </a:effectLst>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9556778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title"/>
          </p:nvPr>
        </p:nvSpPr>
        <p:spPr/>
        <p:txBody>
          <a:bodyPr/>
          <a:lstStyle/>
          <a:p>
            <a:r>
              <a:rPr lang="en-US" sz="4000" dirty="0"/>
              <a:t>Teacher as Songwriter</a:t>
            </a:r>
          </a:p>
        </p:txBody>
      </p:sp>
      <p:sp>
        <p:nvSpPr>
          <p:cNvPr id="81922" name="Rectangle 3"/>
          <p:cNvSpPr>
            <a:spLocks noGrp="1" noChangeArrowheads="1"/>
          </p:cNvSpPr>
          <p:nvPr>
            <p:ph idx="1"/>
          </p:nvPr>
        </p:nvSpPr>
        <p:spPr>
          <a:xfrm>
            <a:off x="698090" y="1600200"/>
            <a:ext cx="7988710" cy="4525963"/>
          </a:xfrm>
        </p:spPr>
        <p:txBody>
          <a:bodyPr/>
          <a:lstStyle/>
          <a:p>
            <a:pPr marL="514350" lvl="1" indent="-514350">
              <a:spcBef>
                <a:spcPts val="600"/>
              </a:spcBef>
              <a:spcAft>
                <a:spcPts val="0"/>
              </a:spcAft>
              <a:buFont typeface="+mj-lt"/>
              <a:buAutoNum type="arabicPeriod"/>
            </a:pPr>
            <a:r>
              <a:rPr lang="en-US" dirty="0">
                <a:latin typeface="Arial" panose="020B0604020202020204" pitchFamily="34" charset="0"/>
                <a:ea typeface="Times New Roman" panose="02020603050405020304" pitchFamily="18" charset="0"/>
                <a:cs typeface="Arial" panose="020B0604020202020204" pitchFamily="34" charset="0"/>
              </a:rPr>
              <a:t>Choose a familiar melody and a purpose for your song. </a:t>
            </a:r>
          </a:p>
          <a:p>
            <a:pPr marL="514350" lvl="1" indent="-514350">
              <a:spcBef>
                <a:spcPts val="600"/>
              </a:spcBef>
              <a:spcAft>
                <a:spcPts val="0"/>
              </a:spcAft>
              <a:buFont typeface="+mj-lt"/>
              <a:buAutoNum type="arabicPeriod"/>
            </a:pPr>
            <a:r>
              <a:rPr lang="en-US" dirty="0">
                <a:latin typeface="Arial" panose="020B0604020202020204" pitchFamily="34" charset="0"/>
                <a:ea typeface="Times New Roman" panose="02020603050405020304" pitchFamily="18" charset="0"/>
                <a:cs typeface="Arial" panose="020B0604020202020204" pitchFamily="34" charset="0"/>
              </a:rPr>
              <a:t>Work as a table group to create lyrics set to that tune.  </a:t>
            </a:r>
          </a:p>
          <a:p>
            <a:pPr marL="514350" lvl="1" indent="-514350">
              <a:spcBef>
                <a:spcPts val="600"/>
              </a:spcBef>
              <a:spcAft>
                <a:spcPts val="0"/>
              </a:spcAft>
              <a:buFont typeface="+mj-lt"/>
              <a:buAutoNum type="arabicPeriod"/>
            </a:pPr>
            <a:r>
              <a:rPr lang="en-US" dirty="0">
                <a:latin typeface="Arial" panose="020B0604020202020204" pitchFamily="34" charset="0"/>
                <a:ea typeface="Times New Roman" panose="02020603050405020304" pitchFamily="18" charset="0"/>
                <a:cs typeface="Arial" panose="020B0604020202020204" pitchFamily="34" charset="0"/>
              </a:rPr>
              <a:t>Write your purpose, the tune, and your lyrics on the chart paper and place it on the wall.</a:t>
            </a:r>
          </a:p>
          <a:p>
            <a:pPr marL="514350" lvl="1" indent="-514350">
              <a:spcBef>
                <a:spcPts val="600"/>
              </a:spcBef>
              <a:spcAft>
                <a:spcPts val="0"/>
              </a:spcAft>
              <a:buFont typeface="+mj-lt"/>
              <a:buAutoNum type="arabicPeriod"/>
            </a:pPr>
            <a:r>
              <a:rPr lang="en-US" dirty="0">
                <a:latin typeface="Arial" panose="020B0604020202020204" pitchFamily="34" charset="0"/>
                <a:ea typeface="Times New Roman" panose="02020603050405020304" pitchFamily="18" charset="0"/>
                <a:cs typeface="Arial" panose="020B0604020202020204" pitchFamily="34" charset="0"/>
              </a:rPr>
              <a:t>Rehearse your song and be ready to share with the whole group. </a:t>
            </a:r>
            <a:endParaRPr lang="en-US" dirty="0">
              <a:latin typeface="Arial" panose="020B0604020202020204" pitchFamily="34" charset="0"/>
              <a:cs typeface="Arial" panose="020B0604020202020204" pitchFamily="34" charset="0"/>
            </a:endParaRPr>
          </a:p>
          <a:p>
            <a:pPr marL="514350" indent="-514350">
              <a:spcBef>
                <a:spcPts val="672"/>
              </a:spcBef>
              <a:buFontTx/>
              <a:buAutoNum type="arabicPeriod" startAt="2"/>
            </a:pPr>
            <a:endParaRPr lang="en-US" sz="2800" dirty="0">
              <a:latin typeface="Arial" panose="020B0604020202020204" pitchFamily="34" charset="0"/>
              <a:cs typeface="Arial" panose="020B0604020202020204" pitchFamily="34" charset="0"/>
            </a:endParaRPr>
          </a:p>
          <a:p>
            <a:pPr marL="514350" indent="-514350">
              <a:spcBef>
                <a:spcPts val="672"/>
              </a:spcBef>
              <a:buFontTx/>
              <a:buAutoNum type="arabicPeriod" startAt="2"/>
            </a:pPr>
            <a:endParaRPr lang="en-US" sz="2800" dirty="0">
              <a:latin typeface="Arial" panose="020B0604020202020204" pitchFamily="34" charset="0"/>
              <a:cs typeface="Arial" panose="020B0604020202020204" pitchFamily="34" charset="0"/>
            </a:endParaRPr>
          </a:p>
          <a:p>
            <a:pPr marL="514350" indent="-514350">
              <a:spcBef>
                <a:spcPts val="672"/>
              </a:spcBef>
              <a:buFontTx/>
              <a:buAutoNum type="arabicPeriod"/>
            </a:pPr>
            <a:endParaRPr lang="en-US" sz="28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0"/>
          </p:nvPr>
        </p:nvSpPr>
        <p:spPr/>
        <p:txBody>
          <a:bodyPr/>
          <a:lstStyle/>
          <a:p>
            <a:pPr>
              <a:defRPr/>
            </a:pPr>
            <a:fld id="{A7344D21-6E66-42E7-BA2B-F0B944AC4F5E}" type="slidenum">
              <a:rPr lang="en-US" smtClean="0"/>
              <a:pPr>
                <a:defRPr/>
              </a:pPr>
              <a:t>52</a:t>
            </a:fld>
            <a:endParaRPr lang="en-US"/>
          </a:p>
        </p:txBody>
      </p:sp>
    </p:spTree>
    <p:extLst>
      <p:ext uri="{BB962C8B-B14F-4D97-AF65-F5344CB8AC3E}">
        <p14:creationId xmlns:p14="http://schemas.microsoft.com/office/powerpoint/2010/main" val="25664663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lstStyle/>
          <a:p>
            <a:br>
              <a:rPr lang="en-US" dirty="0"/>
            </a:br>
            <a:r>
              <a:rPr lang="en-US" dirty="0"/>
              <a:t>Sharing Our “Key Notes”</a:t>
            </a:r>
            <a:br>
              <a:rPr lang="en-US" dirty="0"/>
            </a:br>
            <a:endParaRPr lang="en-US" dirty="0"/>
          </a:p>
        </p:txBody>
      </p:sp>
      <p:sp>
        <p:nvSpPr>
          <p:cNvPr id="7" name="Content Placeholder 6"/>
          <p:cNvSpPr>
            <a:spLocks noGrp="1"/>
          </p:cNvSpPr>
          <p:nvPr>
            <p:ph sz="half" idx="1"/>
          </p:nvPr>
        </p:nvSpPr>
        <p:spPr>
          <a:xfrm>
            <a:off x="200025" y="1421884"/>
            <a:ext cx="3316989" cy="4525963"/>
          </a:xfrm>
          <a:noFill/>
        </p:spPr>
        <p:txBody>
          <a:bodyPr/>
          <a:lstStyle/>
          <a:p>
            <a:r>
              <a:rPr lang="en-US" dirty="0"/>
              <a:t>Write one or two “key notes” from today’s training on the colored musical notes on your tabletop.</a:t>
            </a:r>
          </a:p>
          <a:p>
            <a:r>
              <a:rPr lang="en-US" dirty="0"/>
              <a:t>Share your “key notes” with your elbow partner.</a:t>
            </a:r>
          </a:p>
        </p:txBody>
      </p:sp>
      <p:pic>
        <p:nvPicPr>
          <p:cNvPr id="3" name="Content Placeholder 2"/>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3689608" y="1615300"/>
            <a:ext cx="5169786" cy="4139129"/>
          </a:xfrm>
          <a:ln>
            <a:solidFill>
              <a:schemeClr val="tx1"/>
            </a:solidFill>
          </a:ln>
        </p:spPr>
      </p:pic>
      <p:sp>
        <p:nvSpPr>
          <p:cNvPr id="6" name="Slide Number Placeholder 5"/>
          <p:cNvSpPr>
            <a:spLocks noGrp="1"/>
          </p:cNvSpPr>
          <p:nvPr>
            <p:ph type="sldNum" sz="quarter" idx="10"/>
          </p:nvPr>
        </p:nvSpPr>
        <p:spPr/>
        <p:txBody>
          <a:bodyPr/>
          <a:lstStyle/>
          <a:p>
            <a:pPr>
              <a:defRPr/>
            </a:pPr>
            <a:fld id="{AC578BF8-ED91-4EE4-8E4D-9BF0F2AC6385}" type="slidenum">
              <a:rPr lang="en-US" smtClean="0"/>
              <a:pPr>
                <a:defRPr/>
              </a:pPr>
              <a:t>53</a:t>
            </a:fld>
            <a:endParaRPr lang="en-US"/>
          </a:p>
        </p:txBody>
      </p:sp>
    </p:spTree>
    <p:extLst>
      <p:ext uri="{BB962C8B-B14F-4D97-AF65-F5344CB8AC3E}">
        <p14:creationId xmlns:p14="http://schemas.microsoft.com/office/powerpoint/2010/main" val="26982309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381" y="294302"/>
            <a:ext cx="2934929" cy="3815581"/>
          </a:xfrm>
        </p:spPr>
        <p:txBody>
          <a:bodyPr/>
          <a:lstStyle/>
          <a:p>
            <a:r>
              <a:rPr lang="en-US" dirty="0"/>
              <a:t>Thank You for Coming!</a:t>
            </a:r>
          </a:p>
        </p:txBody>
      </p:sp>
      <p:sp>
        <p:nvSpPr>
          <p:cNvPr id="4" name="Slide Number Placeholder 3"/>
          <p:cNvSpPr>
            <a:spLocks noGrp="1"/>
          </p:cNvSpPr>
          <p:nvPr>
            <p:ph type="sldNum" sz="quarter" idx="10"/>
          </p:nvPr>
        </p:nvSpPr>
        <p:spPr/>
        <p:txBody>
          <a:bodyPr/>
          <a:lstStyle/>
          <a:p>
            <a:pPr>
              <a:defRPr/>
            </a:pPr>
            <a:fld id="{AC578BF8-ED91-4EE4-8E4D-9BF0F2AC6385}" type="slidenum">
              <a:rPr lang="en-US" smtClean="0"/>
              <a:pPr>
                <a:defRPr/>
              </a:pPr>
              <a:t>54</a:t>
            </a:fld>
            <a:endParaRPr lang="en-US"/>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675892" y="560439"/>
            <a:ext cx="5124708" cy="5532056"/>
          </a:xfrm>
          <a:ln>
            <a:solidFill>
              <a:schemeClr val="tx1"/>
            </a:solidFill>
          </a:ln>
        </p:spPr>
      </p:pic>
    </p:spTree>
    <p:extLst>
      <p:ext uri="{BB962C8B-B14F-4D97-AF65-F5344CB8AC3E}">
        <p14:creationId xmlns:p14="http://schemas.microsoft.com/office/powerpoint/2010/main" val="5498214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30"/>
            <a:ext cx="9131300" cy="1143000"/>
          </a:xfrm>
        </p:spPr>
        <p:txBody>
          <a:bodyPr/>
          <a:lstStyle/>
          <a:p>
            <a:r>
              <a:rPr lang="en-US" sz="3200" dirty="0"/>
              <a:t>Reference Guide for PowerPoint Citations</a:t>
            </a:r>
          </a:p>
        </p:txBody>
      </p:sp>
      <p:sp>
        <p:nvSpPr>
          <p:cNvPr id="3" name="Content Placeholder 2"/>
          <p:cNvSpPr>
            <a:spLocks noGrp="1"/>
          </p:cNvSpPr>
          <p:nvPr>
            <p:ph idx="1"/>
          </p:nvPr>
        </p:nvSpPr>
        <p:spPr>
          <a:xfrm>
            <a:off x="479425" y="1131870"/>
            <a:ext cx="8172450" cy="4964130"/>
          </a:xfrm>
        </p:spPr>
        <p:txBody>
          <a:bodyPr/>
          <a:lstStyle/>
          <a:p>
            <a:pPr marL="233363" lvl="0" indent="-233363">
              <a:spcBef>
                <a:spcPts val="0"/>
              </a:spcBef>
              <a:spcAft>
                <a:spcPts val="1200"/>
              </a:spcAft>
              <a:buNone/>
            </a:pPr>
            <a:r>
              <a:rPr lang="en-US" sz="1400" dirty="0">
                <a:ea typeface="MS PGothic" panose="020B0600070205080204" pitchFamily="34" charset="-128"/>
                <a:cs typeface="Arial"/>
              </a:rPr>
              <a:t>California Department of Education. 2011. </a:t>
            </a:r>
            <a:r>
              <a:rPr lang="en-US" sz="1400" i="1" dirty="0">
                <a:ea typeface="MS PGothic" panose="020B0600070205080204" pitchFamily="34" charset="-128"/>
                <a:cs typeface="Arial"/>
              </a:rPr>
              <a:t>California Preschool Curriculum Framework, Volume 2</a:t>
            </a:r>
            <a:r>
              <a:rPr lang="en-US" sz="1400" dirty="0">
                <a:ea typeface="MS PGothic" panose="020B0600070205080204" pitchFamily="34" charset="-128"/>
                <a:cs typeface="Arial"/>
              </a:rPr>
              <a:t>. </a:t>
            </a:r>
            <a:r>
              <a:rPr lang="en-US" sz="1400" dirty="0"/>
              <a:t>http://www.cde.ca.gov/sp/cd/re/documents/psframeworkvol2.pdf </a:t>
            </a:r>
            <a:r>
              <a:rPr lang="en-US" sz="1400" dirty="0">
                <a:ea typeface="MS PGothic" panose="020B0600070205080204" pitchFamily="34" charset="-128"/>
                <a:cs typeface="Arial"/>
              </a:rPr>
              <a:t>(accessed January 6, 2017). </a:t>
            </a:r>
          </a:p>
          <a:p>
            <a:pPr marL="233363" indent="-233363">
              <a:spcBef>
                <a:spcPts val="0"/>
              </a:spcBef>
              <a:spcAft>
                <a:spcPts val="600"/>
              </a:spcAft>
              <a:buNone/>
            </a:pPr>
            <a:r>
              <a:rPr lang="en-US" sz="1400" dirty="0"/>
              <a:t>California Department of Education. 2008. </a:t>
            </a:r>
            <a:r>
              <a:rPr lang="en-US" sz="1400" i="1" dirty="0"/>
              <a:t>California Preschool Learning Foundations, Volume 2</a:t>
            </a:r>
            <a:r>
              <a:rPr lang="en-US" sz="1400" dirty="0"/>
              <a:t>. http://www.cde.ca.gov/sp/cd/re/documents/psfoundationsvol2.pdf (</a:t>
            </a:r>
            <a:r>
              <a:rPr lang="en-US" sz="1400" dirty="0">
                <a:ea typeface="MS PGothic" panose="020B0600070205080204" pitchFamily="34" charset="-128"/>
                <a:cs typeface="Arial"/>
              </a:rPr>
              <a:t>accessed January 6, 2017</a:t>
            </a:r>
            <a:r>
              <a:rPr lang="en-US" sz="1400" dirty="0"/>
              <a:t>).</a:t>
            </a:r>
          </a:p>
          <a:p>
            <a:pPr marL="233363" indent="-233363">
              <a:spcBef>
                <a:spcPts val="0"/>
              </a:spcBef>
              <a:spcAft>
                <a:spcPts val="1200"/>
              </a:spcAft>
              <a:buNone/>
            </a:pPr>
            <a:r>
              <a:rPr lang="en-US" sz="1400" dirty="0">
                <a:latin typeface="Arial" charset="0"/>
                <a:cs typeface="Arial" charset="0"/>
              </a:rPr>
              <a:t>Carlton</a:t>
            </a:r>
            <a:r>
              <a:rPr lang="en-US" sz="1400" dirty="0"/>
              <a:t>, </a:t>
            </a:r>
            <a:r>
              <a:rPr lang="en-US" sz="1400" dirty="0">
                <a:latin typeface="Arial" charset="0"/>
                <a:cs typeface="Arial" charset="0"/>
              </a:rPr>
              <a:t>Elizabeth. </a:t>
            </a:r>
            <a:r>
              <a:rPr lang="en-US" sz="1400" dirty="0"/>
              <a:t>"</a:t>
            </a:r>
            <a:r>
              <a:rPr lang="en-US" sz="1400" dirty="0">
                <a:latin typeface="Arial" charset="0"/>
                <a:cs typeface="Arial" charset="0"/>
              </a:rPr>
              <a:t>Learning Through Music: The Support of Brain Research.</a:t>
            </a:r>
            <a:r>
              <a:rPr lang="en-US" sz="1400" dirty="0"/>
              <a:t>" In </a:t>
            </a:r>
            <a:r>
              <a:rPr lang="en-US" sz="1400" i="1" dirty="0"/>
              <a:t>Curriculum: Art, Music, Movement, Drama: a Beginnings Workshop Book</a:t>
            </a:r>
            <a:r>
              <a:rPr lang="en-US" sz="1400" dirty="0"/>
              <a:t>, edited by </a:t>
            </a:r>
            <a:r>
              <a:rPr lang="en-US" sz="1400" dirty="0">
                <a:latin typeface="Arial" charset="0"/>
                <a:cs typeface="Arial" charset="0"/>
              </a:rPr>
              <a:t>Bonnie </a:t>
            </a:r>
            <a:r>
              <a:rPr lang="en-US" sz="1400" dirty="0" err="1">
                <a:latin typeface="Arial" charset="0"/>
                <a:cs typeface="Arial" charset="0"/>
              </a:rPr>
              <a:t>Neugebauer</a:t>
            </a:r>
            <a:r>
              <a:rPr lang="en-US" sz="1400" dirty="0">
                <a:latin typeface="Arial" charset="0"/>
                <a:cs typeface="Arial" charset="0"/>
              </a:rPr>
              <a:t>, 53-57. </a:t>
            </a:r>
            <a:r>
              <a:rPr lang="en-US" sz="1400" dirty="0"/>
              <a:t>Child Care Info Exchange, 2005.</a:t>
            </a:r>
          </a:p>
          <a:p>
            <a:pPr marL="233363" lvl="0" indent="-233363">
              <a:spcBef>
                <a:spcPts val="0"/>
              </a:spcBef>
              <a:spcAft>
                <a:spcPts val="1200"/>
              </a:spcAft>
              <a:buNone/>
            </a:pPr>
            <a:endParaRPr lang="en-US" sz="1400" dirty="0">
              <a:ea typeface="MS PGothic" panose="020B0600070205080204" pitchFamily="34" charset="-128"/>
              <a:cs typeface="Arial"/>
            </a:endParaRPr>
          </a:p>
        </p:txBody>
      </p:sp>
      <p:sp>
        <p:nvSpPr>
          <p:cNvPr id="4" name="Slide Number Placeholder 3"/>
          <p:cNvSpPr>
            <a:spLocks noGrp="1"/>
          </p:cNvSpPr>
          <p:nvPr>
            <p:ph type="sldNum" sz="quarter" idx="10"/>
          </p:nvPr>
        </p:nvSpPr>
        <p:spPr/>
        <p:txBody>
          <a:bodyPr/>
          <a:lstStyle/>
          <a:p>
            <a:fld id="{57C10AFF-D030-4D16-8C5E-CED78E88AD20}" type="slidenum">
              <a:rPr lang="en-US" altLang="en-US" smtClean="0"/>
              <a:pPr/>
              <a:t>55</a:t>
            </a:fld>
            <a:endParaRPr lang="en-US" altLang="en-US"/>
          </a:p>
        </p:txBody>
      </p:sp>
    </p:spTree>
    <p:extLst>
      <p:ext uri="{BB962C8B-B14F-4D97-AF65-F5344CB8AC3E}">
        <p14:creationId xmlns:p14="http://schemas.microsoft.com/office/powerpoint/2010/main" val="1070388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47517"/>
          </a:xfrm>
        </p:spPr>
        <p:txBody>
          <a:bodyPr>
            <a:normAutofit fontScale="90000"/>
          </a:bodyPr>
          <a:lstStyle/>
          <a:p>
            <a:r>
              <a:rPr lang="en-US" dirty="0">
                <a:solidFill>
                  <a:prstClr val="black"/>
                </a:solidFill>
                <a:latin typeface="Arial" charset="0"/>
                <a:cs typeface="Arial" charset="0"/>
              </a:rPr>
              <a:t> Overview of the Transitional Kindergarten Implementation Guide</a:t>
            </a:r>
            <a:endParaRPr lang="en-US" sz="2700" dirty="0">
              <a:latin typeface="Arial" charset="0"/>
              <a:cs typeface="Arial" charset="0"/>
            </a:endParaRPr>
          </a:p>
        </p:txBody>
      </p:sp>
      <p:sp>
        <p:nvSpPr>
          <p:cNvPr id="3" name="Content Placeholder 2"/>
          <p:cNvSpPr>
            <a:spLocks noGrp="1"/>
          </p:cNvSpPr>
          <p:nvPr>
            <p:ph sz="half" idx="1"/>
          </p:nvPr>
        </p:nvSpPr>
        <p:spPr>
          <a:xfrm>
            <a:off x="457200" y="1352034"/>
            <a:ext cx="8144539" cy="5229519"/>
          </a:xfrm>
        </p:spPr>
        <p:txBody>
          <a:bodyPr>
            <a:noAutofit/>
          </a:bodyPr>
          <a:lstStyle/>
          <a:p>
            <a:pPr marL="0" lvl="1" indent="0">
              <a:spcBef>
                <a:spcPts val="0"/>
              </a:spcBef>
              <a:buNone/>
            </a:pPr>
            <a:r>
              <a:rPr lang="en-US" sz="2800" b="1" dirty="0">
                <a:latin typeface="Arial" panose="020B0604020202020204" pitchFamily="34" charset="0"/>
                <a:cs typeface="Arial" panose="020B0604020202020204" pitchFamily="34" charset="0"/>
              </a:rPr>
              <a:t>Section One </a:t>
            </a:r>
          </a:p>
          <a:p>
            <a:pPr marL="457200" lvl="1" indent="-457200">
              <a:spcBef>
                <a:spcPts val="0"/>
              </a:spcBef>
              <a:buFont typeface="Arial" panose="020B0604020202020204" pitchFamily="34" charset="0"/>
              <a:buChar char="•"/>
            </a:pPr>
            <a:r>
              <a:rPr lang="en-US" sz="2800" dirty="0">
                <a:latin typeface="Arial" panose="020B0604020202020204" pitchFamily="34" charset="0"/>
                <a:cs typeface="Arial" panose="020B0604020202020204" pitchFamily="34" charset="0"/>
              </a:rPr>
              <a:t>Program Structure and Design</a:t>
            </a:r>
          </a:p>
          <a:p>
            <a:pPr marL="0" lvl="1" indent="0">
              <a:spcBef>
                <a:spcPts val="0"/>
              </a:spcBef>
              <a:buNone/>
            </a:pPr>
            <a:endParaRPr lang="en-US" sz="2800" b="1" dirty="0">
              <a:latin typeface="Arial" panose="020B0604020202020204" pitchFamily="34" charset="0"/>
              <a:cs typeface="Arial" panose="020B0604020202020204" pitchFamily="34" charset="0"/>
            </a:endParaRPr>
          </a:p>
          <a:p>
            <a:pPr marL="0" lvl="1" indent="0">
              <a:spcBef>
                <a:spcPts val="0"/>
              </a:spcBef>
              <a:buNone/>
            </a:pPr>
            <a:r>
              <a:rPr lang="en-US" sz="2800" b="1" dirty="0">
                <a:latin typeface="Arial" panose="020B0604020202020204" pitchFamily="34" charset="0"/>
                <a:cs typeface="Arial" panose="020B0604020202020204" pitchFamily="34" charset="0"/>
              </a:rPr>
              <a:t>Section Two </a:t>
            </a:r>
          </a:p>
          <a:p>
            <a:pPr marL="457200" lvl="1" indent="-457200">
              <a:spcBef>
                <a:spcPts val="0"/>
              </a:spcBef>
              <a:buFont typeface="Arial" panose="020B0604020202020204" pitchFamily="34" charset="0"/>
              <a:buChar char="•"/>
            </a:pPr>
            <a:r>
              <a:rPr lang="en-US" sz="2800" dirty="0">
                <a:latin typeface="Arial" panose="020B0604020202020204" pitchFamily="34" charset="0"/>
                <a:cs typeface="Arial" panose="020B0604020202020204" pitchFamily="34" charset="0"/>
              </a:rPr>
              <a:t>The TK Student</a:t>
            </a:r>
          </a:p>
          <a:p>
            <a:pPr marL="457200" lvl="1" indent="-457200">
              <a:spcBef>
                <a:spcPts val="0"/>
              </a:spcBef>
              <a:buFont typeface="Arial" panose="020B0604020202020204" pitchFamily="34" charset="0"/>
              <a:buChar char="•"/>
            </a:pPr>
            <a:r>
              <a:rPr lang="en-US" sz="2800" dirty="0">
                <a:latin typeface="Arial" panose="020B0604020202020204" pitchFamily="34" charset="0"/>
                <a:cs typeface="Arial" panose="020B0604020202020204" pitchFamily="34" charset="0"/>
              </a:rPr>
              <a:t>Curriculum in a TK Program</a:t>
            </a:r>
          </a:p>
          <a:p>
            <a:pPr marL="457200" lvl="1" indent="-457200">
              <a:spcBef>
                <a:spcPts val="0"/>
              </a:spcBef>
              <a:buFont typeface="Arial" panose="020B0604020202020204" pitchFamily="34" charset="0"/>
              <a:buChar char="•"/>
            </a:pPr>
            <a:r>
              <a:rPr lang="en-US" sz="2800" dirty="0">
                <a:latin typeface="Arial" panose="020B0604020202020204" pitchFamily="34" charset="0"/>
                <a:cs typeface="Arial" panose="020B0604020202020204" pitchFamily="34" charset="0"/>
              </a:rPr>
              <a:t>Effective Instruction in a TK Program</a:t>
            </a:r>
          </a:p>
          <a:p>
            <a:pPr marL="457200" lvl="1" indent="-457200">
              <a:spcBef>
                <a:spcPts val="0"/>
              </a:spcBef>
              <a:buFont typeface="Arial" panose="020B0604020202020204" pitchFamily="34" charset="0"/>
              <a:buChar char="•"/>
            </a:pPr>
            <a:r>
              <a:rPr lang="en-US" sz="2800" dirty="0">
                <a:latin typeface="Arial" panose="020B0604020202020204" pitchFamily="34" charset="0"/>
                <a:cs typeface="Arial" panose="020B0604020202020204" pitchFamily="34" charset="0"/>
              </a:rPr>
              <a:t>The TK Learning Environment</a:t>
            </a:r>
          </a:p>
          <a:p>
            <a:pPr marL="457200" lvl="1" indent="-457200">
              <a:spcBef>
                <a:spcPts val="0"/>
              </a:spcBef>
              <a:buFont typeface="Arial" panose="020B0604020202020204" pitchFamily="34" charset="0"/>
              <a:buChar char="•"/>
            </a:pPr>
            <a:r>
              <a:rPr lang="en-US" sz="2800" dirty="0">
                <a:latin typeface="Arial" panose="020B0604020202020204" pitchFamily="34" charset="0"/>
                <a:cs typeface="Arial" panose="020B0604020202020204" pitchFamily="34" charset="0"/>
              </a:rPr>
              <a:t>Assessment and Differentiated Instruction</a:t>
            </a:r>
          </a:p>
          <a:p>
            <a:pPr marL="457200" lvl="1" indent="-457200">
              <a:spcBef>
                <a:spcPts val="0"/>
              </a:spcBef>
              <a:buFont typeface="Arial" panose="020B0604020202020204" pitchFamily="34" charset="0"/>
              <a:buChar char="•"/>
            </a:pPr>
            <a:r>
              <a:rPr lang="en-US" sz="2800" dirty="0">
                <a:latin typeface="Arial" panose="020B0604020202020204" pitchFamily="34" charset="0"/>
                <a:cs typeface="Arial" panose="020B0604020202020204" pitchFamily="34" charset="0"/>
              </a:rPr>
              <a:t>Involving Families and Community Partners</a:t>
            </a:r>
          </a:p>
          <a:p>
            <a:pPr marL="457200" lvl="1" indent="-457200">
              <a:spcBef>
                <a:spcPts val="0"/>
              </a:spcBef>
              <a:buFont typeface="Arial" panose="020B0604020202020204" pitchFamily="34" charset="0"/>
              <a:buChar char="•"/>
            </a:pPr>
            <a:r>
              <a:rPr lang="en-US" sz="2800" dirty="0">
                <a:latin typeface="Arial" panose="020B0604020202020204" pitchFamily="34" charset="0"/>
                <a:cs typeface="Arial" panose="020B0604020202020204" pitchFamily="34" charset="0"/>
              </a:rPr>
              <a:t>Supporting TK Implementation</a:t>
            </a:r>
          </a:p>
          <a:p>
            <a:pPr>
              <a:spcBef>
                <a:spcPts val="0"/>
              </a:spcBef>
            </a:pPr>
            <a:endParaRPr lang="en-US" dirty="0"/>
          </a:p>
        </p:txBody>
      </p:sp>
      <p:sp>
        <p:nvSpPr>
          <p:cNvPr id="4" name="Slide Number Placeholder 3"/>
          <p:cNvSpPr>
            <a:spLocks noGrp="1"/>
          </p:cNvSpPr>
          <p:nvPr>
            <p:ph type="sldNum" sz="quarter" idx="10"/>
          </p:nvPr>
        </p:nvSpPr>
        <p:spPr/>
        <p:txBody>
          <a:bodyPr/>
          <a:lstStyle/>
          <a:p>
            <a:fld id="{894E3918-0C58-4BC1-A1C2-4C804A6662F9}" type="slidenum">
              <a:rPr lang="en-US" altLang="en-US" smtClean="0"/>
              <a:pPr/>
              <a:t>6</a:t>
            </a:fld>
            <a:endParaRPr lang="en-US" altLang="en-US"/>
          </a:p>
        </p:txBody>
      </p:sp>
      <p:pic>
        <p:nvPicPr>
          <p:cNvPr id="10" name="Picture 8"/>
          <p:cNvPicPr>
            <a:picLocks noGrp="1" noChangeAspect="1"/>
          </p:cNvPicPr>
          <p:nvPr>
            <p:ph sz="half" idx="2"/>
          </p:nvPr>
        </p:nvPicPr>
        <p:blipFill>
          <a:blip r:embed="rId3" cstate="email">
            <a:extLst>
              <a:ext uri="{28A0092B-C50C-407E-A947-70E740481C1C}">
                <a14:useLocalDpi xmlns:a14="http://schemas.microsoft.com/office/drawing/2010/main" val="0"/>
              </a:ext>
            </a:extLst>
          </a:blip>
          <a:srcRect/>
          <a:stretch>
            <a:fillRect/>
          </a:stretch>
        </p:blipFill>
        <p:spPr bwMode="auto">
          <a:xfrm>
            <a:off x="6602818" y="1417639"/>
            <a:ext cx="2083981" cy="25374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66425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r>
              <a:rPr lang="en-US" altLang="en-US" dirty="0">
                <a:ea typeface="ＭＳ Ｐゴシック" panose="020B0600070205080204" pitchFamily="34" charset="-128"/>
              </a:rPr>
              <a:t>Why Use the Preschool Learning Foundations for TK?</a:t>
            </a:r>
          </a:p>
        </p:txBody>
      </p:sp>
      <p:sp>
        <p:nvSpPr>
          <p:cNvPr id="3" name="Content Placeholder 2"/>
          <p:cNvSpPr>
            <a:spLocks noGrp="1"/>
          </p:cNvSpPr>
          <p:nvPr>
            <p:ph sz="half" idx="2"/>
          </p:nvPr>
        </p:nvSpPr>
        <p:spPr>
          <a:xfrm>
            <a:off x="457200" y="1765300"/>
            <a:ext cx="8077200" cy="4376738"/>
          </a:xfrm>
        </p:spPr>
        <p:txBody>
          <a:bodyPr>
            <a:noAutofit/>
          </a:bodyPr>
          <a:lstStyle/>
          <a:p>
            <a:pPr marL="347472" indent="-347472">
              <a:spcBef>
                <a:spcPts val="0"/>
              </a:spcBef>
              <a:spcAft>
                <a:spcPts val="600"/>
              </a:spcAft>
              <a:buNone/>
              <a:defRPr/>
            </a:pPr>
            <a:r>
              <a:rPr lang="en-US" dirty="0">
                <a:cs typeface="ＭＳ Ｐゴシック" charset="0"/>
              </a:rPr>
              <a:t>CA Law (EC 48000):</a:t>
            </a:r>
          </a:p>
          <a:p>
            <a:pPr marL="347472" indent="-347472">
              <a:spcBef>
                <a:spcPts val="0"/>
              </a:spcBef>
              <a:spcAft>
                <a:spcPts val="600"/>
              </a:spcAft>
              <a:defRPr/>
            </a:pPr>
            <a:r>
              <a:rPr lang="en-US" dirty="0">
                <a:cs typeface="ＭＳ Ｐゴシック" charset="0"/>
              </a:rPr>
              <a:t>Transitional kindergarten is the first year of a two-year kindergarten program that uses a modified kindergarten curriculum that is age and developmentally appropriate.</a:t>
            </a:r>
          </a:p>
          <a:p>
            <a:pPr marL="347472" indent="-347472">
              <a:spcBef>
                <a:spcPts val="0"/>
              </a:spcBef>
              <a:spcAft>
                <a:spcPts val="600"/>
              </a:spcAft>
              <a:defRPr/>
            </a:pPr>
            <a:r>
              <a:rPr lang="en-US" dirty="0">
                <a:cs typeface="ＭＳ Ｐゴシック" charset="0"/>
              </a:rPr>
              <a:t>Transitional kindergarten programs are intended,</a:t>
            </a:r>
            <a:r>
              <a:rPr lang="en-US" dirty="0"/>
              <a:t> by legislative action,</a:t>
            </a:r>
            <a:r>
              <a:rPr lang="en-US" dirty="0">
                <a:cs typeface="ＭＳ Ｐゴシック" charset="0"/>
              </a:rPr>
              <a:t> to be aligned to the California Preschool Learning Foundations developed by the California Department of Education.</a:t>
            </a:r>
            <a:endParaRPr lang="en-US" sz="2400" dirty="0">
              <a:ea typeface="ＭＳ Ｐゴシック" pitchFamily="34" charset="-128"/>
              <a:cs typeface="ＭＳ Ｐゴシック" charset="0"/>
            </a:endParaRPr>
          </a:p>
        </p:txBody>
      </p:sp>
      <p:sp>
        <p:nvSpPr>
          <p:cNvPr id="2" name="Slide Number Placeholder 1"/>
          <p:cNvSpPr>
            <a:spLocks noGrp="1"/>
          </p:cNvSpPr>
          <p:nvPr>
            <p:ph type="sldNum" sz="quarter" idx="10"/>
          </p:nvPr>
        </p:nvSpPr>
        <p:spPr/>
        <p:txBody>
          <a:bodyPr/>
          <a:lstStyle/>
          <a:p>
            <a:fld id="{BEBBF190-489A-403C-B44B-DFF113AA7E88}" type="slidenum">
              <a:rPr lang="en-US" altLang="en-US" smtClean="0"/>
              <a:pPr/>
              <a:t>7</a:t>
            </a:fld>
            <a:endParaRPr lang="en-US" altLang="en-US"/>
          </a:p>
        </p:txBody>
      </p:sp>
    </p:spTree>
    <p:extLst>
      <p:ext uri="{BB962C8B-B14F-4D97-AF65-F5344CB8AC3E}">
        <p14:creationId xmlns:p14="http://schemas.microsoft.com/office/powerpoint/2010/main" val="2227183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title"/>
          </p:nvPr>
        </p:nvSpPr>
        <p:spPr>
          <a:xfrm>
            <a:off x="0" y="1"/>
            <a:ext cx="9144000" cy="1341119"/>
          </a:xfrm>
        </p:spPr>
        <p:txBody>
          <a:bodyPr/>
          <a:lstStyle/>
          <a:p>
            <a:pPr eaLnBrk="1" hangingPunct="1"/>
            <a:r>
              <a:rPr lang="en-US" altLang="en-US" sz="3600" dirty="0"/>
              <a:t>Foundations and Framework, Volume 2</a:t>
            </a:r>
          </a:p>
        </p:txBody>
      </p:sp>
      <p:sp>
        <p:nvSpPr>
          <p:cNvPr id="2" name="Slide Number Placeholder 1"/>
          <p:cNvSpPr>
            <a:spLocks noGrp="1"/>
          </p:cNvSpPr>
          <p:nvPr>
            <p:ph type="sldNum" sz="quarter" idx="10"/>
          </p:nvPr>
        </p:nvSpPr>
        <p:spPr/>
        <p:txBody>
          <a:bodyPr/>
          <a:lstStyle/>
          <a:p>
            <a:pPr>
              <a:defRPr/>
            </a:pPr>
            <a:fld id="{F46A5A40-63EC-476F-A0E9-9E03980C44D0}" type="slidenum">
              <a:rPr lang="en-US" altLang="en-US" smtClean="0"/>
              <a:pPr>
                <a:defRPr/>
              </a:pPr>
              <a:t>8</a:t>
            </a:fld>
            <a:endParaRPr lang="en-US" altLang="en-US" dirty="0"/>
          </a:p>
        </p:txBody>
      </p:sp>
      <p:pic>
        <p:nvPicPr>
          <p:cNvPr id="7" name="Picture 1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27423" y="1341120"/>
            <a:ext cx="3498154" cy="4525963"/>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Lst>
        </p:spPr>
      </p:pic>
      <p:pic>
        <p:nvPicPr>
          <p:cNvPr id="9" name="Content Placeholder 8"/>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953000" y="1341120"/>
            <a:ext cx="3514399" cy="4525963"/>
          </a:xfrm>
          <a:prstGeom prst="rect">
            <a:avLst/>
          </a:prstGeom>
          <a:ln>
            <a:solidFill>
              <a:schemeClr val="tx1"/>
            </a:solidFill>
          </a:ln>
        </p:spPr>
      </p:pic>
      <p:sp>
        <p:nvSpPr>
          <p:cNvPr id="3" name="Right Arrow 2"/>
          <p:cNvSpPr/>
          <p:nvPr/>
        </p:nvSpPr>
        <p:spPr>
          <a:xfrm>
            <a:off x="111212" y="1341120"/>
            <a:ext cx="616212" cy="438253"/>
          </a:xfrm>
          <a:prstGeom prst="rightArrow">
            <a:avLst/>
          </a:prstGeom>
          <a:solidFill>
            <a:srgbClr val="936FAF"/>
          </a:solidFill>
          <a:ln>
            <a:solidFill>
              <a:srgbClr val="4F2DA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a:off x="4336788" y="1332882"/>
            <a:ext cx="616212" cy="446491"/>
          </a:xfrm>
          <a:prstGeom prst="rightArrow">
            <a:avLst/>
          </a:prstGeom>
          <a:solidFill>
            <a:srgbClr val="936FAF"/>
          </a:solidFill>
          <a:ln>
            <a:solidFill>
              <a:srgbClr val="4F2DA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6687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2"/>
          </p:nvPr>
        </p:nvPicPr>
        <p:blipFill rotWithShape="1">
          <a:blip r:embed="rId3">
            <a:extLst>
              <a:ext uri="{28A0092B-C50C-407E-A947-70E740481C1C}">
                <a14:useLocalDpi xmlns:a14="http://schemas.microsoft.com/office/drawing/2010/main" val="0"/>
              </a:ext>
            </a:extLst>
          </a:blip>
          <a:srcRect/>
          <a:stretch/>
        </p:blipFill>
        <p:spPr>
          <a:xfrm>
            <a:off x="1" y="-173269"/>
            <a:ext cx="9144000" cy="7031269"/>
          </a:xfrm>
        </p:spPr>
      </p:pic>
      <p:sp>
        <p:nvSpPr>
          <p:cNvPr id="21506" name="Rectangle 4"/>
          <p:cNvSpPr>
            <a:spLocks noGrp="1" noChangeArrowheads="1"/>
          </p:cNvSpPr>
          <p:nvPr>
            <p:ph type="title" sz="quarter"/>
          </p:nvPr>
        </p:nvSpPr>
        <p:spPr>
          <a:xfrm>
            <a:off x="457200" y="0"/>
            <a:ext cx="8229600" cy="894522"/>
          </a:xfrm>
        </p:spPr>
        <p:txBody>
          <a:bodyPr/>
          <a:lstStyle/>
          <a:p>
            <a:r>
              <a:rPr lang="en-US" dirty="0">
                <a:solidFill>
                  <a:schemeClr val="bg1"/>
                </a:solidFill>
                <a:effectLst>
                  <a:outerShdw blurRad="38100" dist="38100" dir="2700000" algn="tl">
                    <a:srgbClr val="000000">
                      <a:alpha val="43137"/>
                    </a:srgbClr>
                  </a:outerShdw>
                </a:effectLst>
                <a:latin typeface="Arial" charset="0"/>
                <a:cs typeface="ＭＳ Ｐゴシック" charset="0"/>
              </a:rPr>
              <a:t>Foundations</a:t>
            </a:r>
          </a:p>
        </p:txBody>
      </p:sp>
      <p:sp>
        <p:nvSpPr>
          <p:cNvPr id="3" name="Slide Number Placeholder 2"/>
          <p:cNvSpPr>
            <a:spLocks noGrp="1"/>
          </p:cNvSpPr>
          <p:nvPr>
            <p:ph type="sldNum" sz="quarter" idx="10"/>
          </p:nvPr>
        </p:nvSpPr>
        <p:spPr/>
        <p:txBody>
          <a:bodyPr/>
          <a:lstStyle/>
          <a:p>
            <a:fld id="{15410E3B-9162-4089-93EA-17B606053D97}" type="slidenum">
              <a:rPr lang="en-US" altLang="en-US" smtClean="0"/>
              <a:pPr/>
              <a:t>9</a:t>
            </a:fld>
            <a:endParaRPr lang="en-US" altLang="en-US"/>
          </a:p>
        </p:txBody>
      </p:sp>
      <p:sp>
        <p:nvSpPr>
          <p:cNvPr id="8" name="Content Placeholder 7"/>
          <p:cNvSpPr>
            <a:spLocks noGrp="1"/>
          </p:cNvSpPr>
          <p:nvPr>
            <p:ph sz="quarter" idx="1"/>
          </p:nvPr>
        </p:nvSpPr>
        <p:spPr>
          <a:xfrm>
            <a:off x="191729" y="1600200"/>
            <a:ext cx="3082413" cy="3424084"/>
          </a:xfrm>
        </p:spPr>
        <p:txBody>
          <a:bodyPr/>
          <a:lstStyle/>
          <a:p>
            <a:r>
              <a:rPr lang="en-US" b="1" dirty="0">
                <a:solidFill>
                  <a:schemeClr val="bg1"/>
                </a:solidFill>
                <a:effectLst>
                  <a:outerShdw blurRad="38100" dist="38100" dir="2700000" algn="tl">
                    <a:srgbClr val="000000">
                      <a:alpha val="43137"/>
                    </a:srgbClr>
                  </a:outerShdw>
                </a:effectLst>
              </a:rPr>
              <a:t>With appropriate support</a:t>
            </a:r>
          </a:p>
          <a:p>
            <a:pPr marL="0" indent="0">
              <a:buNone/>
            </a:pPr>
            <a:endParaRPr lang="en-US" b="1" dirty="0">
              <a:solidFill>
                <a:schemeClr val="bg1"/>
              </a:solidFill>
              <a:effectLst>
                <a:outerShdw blurRad="38100" dist="38100" dir="2700000" algn="tl">
                  <a:srgbClr val="000000">
                    <a:alpha val="43137"/>
                  </a:srgbClr>
                </a:outerShdw>
              </a:effectLst>
            </a:endParaRPr>
          </a:p>
          <a:p>
            <a:r>
              <a:rPr lang="en-US" b="1" dirty="0">
                <a:solidFill>
                  <a:schemeClr val="bg1"/>
                </a:solidFill>
                <a:effectLst>
                  <a:outerShdw blurRad="38100" dist="38100" dir="2700000" algn="tl">
                    <a:srgbClr val="000000">
                      <a:alpha val="43137"/>
                    </a:srgbClr>
                  </a:outerShdw>
                </a:effectLst>
              </a:rPr>
              <a:t>High-quality program</a:t>
            </a:r>
          </a:p>
          <a:p>
            <a:endParaRPr lang="en-US" b="1" dirty="0">
              <a:solidFill>
                <a:schemeClr val="bg1"/>
              </a:solidFill>
              <a:effectLst>
                <a:outerShdw blurRad="38100" dist="38100" dir="2700000" algn="tl">
                  <a:srgbClr val="000000">
                    <a:alpha val="43137"/>
                  </a:srgbClr>
                </a:outerShdw>
              </a:effectLst>
            </a:endParaRPr>
          </a:p>
        </p:txBody>
      </p:sp>
      <p:sp>
        <p:nvSpPr>
          <p:cNvPr id="11" name="Rectangle 10"/>
          <p:cNvSpPr>
            <a:spLocks noChangeArrowheads="1"/>
          </p:cNvSpPr>
          <p:nvPr/>
        </p:nvSpPr>
        <p:spPr bwMode="auto">
          <a:xfrm>
            <a:off x="0" y="6619875"/>
            <a:ext cx="9144000" cy="238125"/>
          </a:xfrm>
          <a:prstGeom prst="rect">
            <a:avLst/>
          </a:prstGeom>
          <a:noFill/>
          <a:ln w="9525">
            <a:noFill/>
            <a:miter lim="800000"/>
            <a:headEnd/>
            <a:tailEnd/>
          </a:ln>
          <a:effectLst/>
        </p:spPr>
        <p:txBody>
          <a:bodyPr anchor="ctr">
            <a:spAutoFit/>
          </a:bodyPr>
          <a:lstStyle/>
          <a:p>
            <a:pPr algn="ctr" eaLnBrk="0" hangingPunct="0">
              <a:defRPr/>
            </a:pPr>
            <a:r>
              <a:rPr lang="en-US" sz="900" b="1" dirty="0">
                <a:solidFill>
                  <a:schemeClr val="bg1"/>
                </a:solidFill>
                <a:effectLst>
                  <a:outerShdw blurRad="38100" dist="38100" dir="2700000" algn="tl">
                    <a:srgbClr val="000000">
                      <a:alpha val="43137"/>
                    </a:srgbClr>
                  </a:outerShdw>
                </a:effectLst>
                <a:latin typeface="Arial" pitchFamily="-83" charset="0"/>
                <a:ea typeface="Times New Roman" pitchFamily="-83" charset="0"/>
                <a:cs typeface="Times New Roman" pitchFamily="-83" charset="0"/>
              </a:rPr>
              <a:t>©2017 California Department of Education</a:t>
            </a:r>
            <a:endParaRPr lang="en-US" sz="900" b="1" dirty="0">
              <a:solidFill>
                <a:schemeClr val="bg1"/>
              </a:solidFill>
              <a:effectLst>
                <a:outerShdw blurRad="38100" dist="38100" dir="2700000" algn="tl">
                  <a:srgbClr val="000000">
                    <a:alpha val="43137"/>
                  </a:srgbClr>
                </a:outerShdw>
              </a:effectLst>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2066982255"/>
      </p:ext>
    </p:extLst>
  </p:cSld>
  <p:clrMapOvr>
    <a:masterClrMapping/>
  </p:clrMapOvr>
</p:sld>
</file>

<file path=ppt/theme/theme1.xml><?xml version="1.0" encoding="utf-8"?>
<a:theme xmlns:a="http://schemas.openxmlformats.org/drawingml/2006/main" name="1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9405</Words>
  <Application>Microsoft Office PowerPoint</Application>
  <PresentationFormat>On-screen Show (4:3)</PresentationFormat>
  <Paragraphs>1134</Paragraphs>
  <Slides>55</Slides>
  <Notes>55</Notes>
  <HiddenSlides>1</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55</vt:i4>
      </vt:variant>
    </vt:vector>
  </HeadingPairs>
  <TitlesOfParts>
    <vt:vector size="69" baseType="lpstr">
      <vt:lpstr>ＭＳ Ｐゴシック</vt:lpstr>
      <vt:lpstr>ＭＳ Ｐゴシック</vt:lpstr>
      <vt:lpstr>Arial</vt:lpstr>
      <vt:lpstr>Calibri</vt:lpstr>
      <vt:lpstr>Courier New</vt:lpstr>
      <vt:lpstr>Helvetica</vt:lpstr>
      <vt:lpstr>MS Pゴシック</vt:lpstr>
      <vt:lpstr>Times</vt:lpstr>
      <vt:lpstr>Times New Roman</vt:lpstr>
      <vt:lpstr>Wingdings</vt:lpstr>
      <vt:lpstr>1_Office Theme</vt:lpstr>
      <vt:lpstr>3_Office Theme</vt:lpstr>
      <vt:lpstr>2_Office Theme</vt:lpstr>
      <vt:lpstr>4_Office Theme</vt:lpstr>
      <vt:lpstr>Title Slide</vt:lpstr>
      <vt:lpstr>Going on a Bear Hunt</vt:lpstr>
      <vt:lpstr>Objectives</vt:lpstr>
      <vt:lpstr>CDE Publications and Resources that Support TK Implementation</vt:lpstr>
      <vt:lpstr> Transitional Kindergarten Implementation Guide</vt:lpstr>
      <vt:lpstr> Overview of the Transitional Kindergarten Implementation Guide</vt:lpstr>
      <vt:lpstr>Why Use the Preschool Learning Foundations for TK?</vt:lpstr>
      <vt:lpstr>Foundations and Framework, Volume 2</vt:lpstr>
      <vt:lpstr>Foundations</vt:lpstr>
      <vt:lpstr> Purpose of the Foundations</vt:lpstr>
      <vt:lpstr>Domain Organization</vt:lpstr>
      <vt:lpstr>What are the Visual and Performing Arts</vt:lpstr>
      <vt:lpstr>Map of the Foundations</vt:lpstr>
      <vt:lpstr>Alignment Document</vt:lpstr>
      <vt:lpstr> Alignment Document: Table 1.13  </vt:lpstr>
      <vt:lpstr> Alignment Document: Table 1.13 Continued  </vt:lpstr>
      <vt:lpstr>Music in Your Classroom</vt:lpstr>
      <vt:lpstr>    Music In Action  </vt:lpstr>
      <vt:lpstr>Notice, Respond, and Engage</vt:lpstr>
      <vt:lpstr> Develop Skills in Music </vt:lpstr>
      <vt:lpstr>Create, Invent, Express</vt:lpstr>
      <vt:lpstr>Music in Action</vt:lpstr>
      <vt:lpstr>Music in Action</vt:lpstr>
      <vt:lpstr>Music In Action</vt:lpstr>
      <vt:lpstr>Preschool Curriculum Framework</vt:lpstr>
      <vt:lpstr>Framework Strategies</vt:lpstr>
      <vt:lpstr>Universal Design for Learning</vt:lpstr>
      <vt:lpstr>Discover Strategies</vt:lpstr>
      <vt:lpstr> The Environment: Inviting Musical Engagement  </vt:lpstr>
      <vt:lpstr>Environmental Examples: Inviting Musical Engagement</vt:lpstr>
      <vt:lpstr>Environmental Examples: Inviting Musical Engagement</vt:lpstr>
      <vt:lpstr>Environmental Examples: Inviting Musical Engagement</vt:lpstr>
      <vt:lpstr>Environmental Examples: Inviting Musical Engagement</vt:lpstr>
      <vt:lpstr>Environmental Examples: Inviting Musical Engagement</vt:lpstr>
      <vt:lpstr>Environmental Examples: Inviting Musical Engagement</vt:lpstr>
      <vt:lpstr>Environmental Examples: Inviting Musical Engagement</vt:lpstr>
      <vt:lpstr>Musical Instruments</vt:lpstr>
      <vt:lpstr> Access to Learning </vt:lpstr>
      <vt:lpstr> Guiding Principles:  Connections to Music </vt:lpstr>
      <vt:lpstr>Melody Bracelet</vt:lpstr>
      <vt:lpstr>Let’s Sing!</vt:lpstr>
      <vt:lpstr>Singing</vt:lpstr>
      <vt:lpstr>Partner with Families</vt:lpstr>
      <vt:lpstr>Singing is for Everyone</vt:lpstr>
      <vt:lpstr>Vocal Play</vt:lpstr>
      <vt:lpstr>Singing and Language Development</vt:lpstr>
      <vt:lpstr>Stages of Sequential Bilingual Language Development </vt:lpstr>
      <vt:lpstr>English Learners</vt:lpstr>
      <vt:lpstr>Key Features of the DRDP-K (2015)</vt:lpstr>
      <vt:lpstr>DRDP-K (2015)</vt:lpstr>
      <vt:lpstr> Musical Vocabulary </vt:lpstr>
      <vt:lpstr>Teacher as Songwriter</vt:lpstr>
      <vt:lpstr> Sharing Our “Key Notes” </vt:lpstr>
      <vt:lpstr>Thank You for Coming!</vt:lpstr>
      <vt:lpstr>Reference Guide for PowerPoint Citations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2014-10-21T20:59:18Z</cp:lastPrinted>
  <dcterms:created xsi:type="dcterms:W3CDTF">2014-11-04T07:14:03Z</dcterms:created>
  <dcterms:modified xsi:type="dcterms:W3CDTF">2017-03-07T21:56:33Z</dcterms:modified>
</cp:coreProperties>
</file>