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Lst>
  <p:notesMasterIdLst>
    <p:notesMasterId r:id="rId61"/>
  </p:notesMasterIdLst>
  <p:handoutMasterIdLst>
    <p:handoutMasterId r:id="rId62"/>
  </p:handoutMasterIdLst>
  <p:sldIdLst>
    <p:sldId id="357" r:id="rId2"/>
    <p:sldId id="406" r:id="rId3"/>
    <p:sldId id="394" r:id="rId4"/>
    <p:sldId id="407" r:id="rId5"/>
    <p:sldId id="408" r:id="rId6"/>
    <p:sldId id="496" r:id="rId7"/>
    <p:sldId id="396" r:id="rId8"/>
    <p:sldId id="397" r:id="rId9"/>
    <p:sldId id="501" r:id="rId10"/>
    <p:sldId id="271" r:id="rId11"/>
    <p:sldId id="366" r:id="rId12"/>
    <p:sldId id="497" r:id="rId13"/>
    <p:sldId id="421" r:id="rId14"/>
    <p:sldId id="487" r:id="rId15"/>
    <p:sldId id="417" r:id="rId16"/>
    <p:sldId id="500" r:id="rId17"/>
    <p:sldId id="347" r:id="rId18"/>
    <p:sldId id="283" r:id="rId19"/>
    <p:sldId id="284" r:id="rId20"/>
    <p:sldId id="285" r:id="rId21"/>
    <p:sldId id="286" r:id="rId22"/>
    <p:sldId id="287" r:id="rId23"/>
    <p:sldId id="292" r:id="rId24"/>
    <p:sldId id="422" r:id="rId25"/>
    <p:sldId id="488" r:id="rId26"/>
    <p:sldId id="303" r:id="rId27"/>
    <p:sldId id="412" r:id="rId28"/>
    <p:sldId id="502" r:id="rId29"/>
    <p:sldId id="382" r:id="rId30"/>
    <p:sldId id="423" r:id="rId31"/>
    <p:sldId id="491" r:id="rId32"/>
    <p:sldId id="388" r:id="rId33"/>
    <p:sldId id="389" r:id="rId34"/>
    <p:sldId id="490" r:id="rId35"/>
    <p:sldId id="495" r:id="rId36"/>
    <p:sldId id="373" r:id="rId37"/>
    <p:sldId id="370" r:id="rId38"/>
    <p:sldId id="386" r:id="rId39"/>
    <p:sldId id="375" r:id="rId40"/>
    <p:sldId id="377" r:id="rId41"/>
    <p:sldId id="387" r:id="rId42"/>
    <p:sldId id="486" r:id="rId43"/>
    <p:sldId id="295" r:id="rId44"/>
    <p:sldId id="296" r:id="rId45"/>
    <p:sldId id="297" r:id="rId46"/>
    <p:sldId id="298" r:id="rId47"/>
    <p:sldId id="483" r:id="rId48"/>
    <p:sldId id="385" r:id="rId49"/>
    <p:sldId id="485" r:id="rId50"/>
    <p:sldId id="300" r:id="rId51"/>
    <p:sldId id="460" r:id="rId52"/>
    <p:sldId id="493" r:id="rId53"/>
    <p:sldId id="479" r:id="rId54"/>
    <p:sldId id="498" r:id="rId55"/>
    <p:sldId id="476" r:id="rId56"/>
    <p:sldId id="391" r:id="rId57"/>
    <p:sldId id="390" r:id="rId58"/>
    <p:sldId id="499" r:id="rId59"/>
    <p:sldId id="503" r:id="rId6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9BD5D4"/>
    <a:srgbClr val="65FF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62" autoAdjust="0"/>
    <p:restoredTop sz="70030" autoAdjust="0"/>
  </p:normalViewPr>
  <p:slideViewPr>
    <p:cSldViewPr>
      <p:cViewPr varScale="1">
        <p:scale>
          <a:sx n="59" d="100"/>
          <a:sy n="59" d="100"/>
        </p:scale>
        <p:origin x="1698" y="7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75" d="100"/>
        <a:sy n="75" d="100"/>
      </p:scale>
      <p:origin x="0" y="0"/>
    </p:cViewPr>
  </p:sorterViewPr>
  <p:notesViewPr>
    <p:cSldViewPr>
      <p:cViewPr>
        <p:scale>
          <a:sx n="100" d="100"/>
          <a:sy n="100" d="100"/>
        </p:scale>
        <p:origin x="2364" y="-36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2E0C6-3E1C-4A31-BE39-73C028B16878}" type="doc">
      <dgm:prSet loTypeId="urn:microsoft.com/office/officeart/2009/3/layout/HorizontalOrganizationChart" loCatId="list" qsTypeId="urn:microsoft.com/office/officeart/2005/8/quickstyle/simple3" qsCatId="simple" csTypeId="urn:microsoft.com/office/officeart/2005/8/colors/accent1_5" csCatId="accent1" phldr="1"/>
      <dgm:spPr/>
      <dgm:t>
        <a:bodyPr/>
        <a:lstStyle/>
        <a:p>
          <a:endParaRPr lang="en-US"/>
        </a:p>
      </dgm:t>
    </dgm:pt>
    <dgm:pt modelId="{C8809C66-B633-454C-99BE-3CE884E2B894}">
      <dgm:prSet phldrT="[Text]"/>
      <dgm:spPr/>
      <dgm:t>
        <a:bodyPr/>
        <a:lstStyle/>
        <a:p>
          <a:r>
            <a:rPr lang="en-US" b="1" dirty="0"/>
            <a:t>Domain: Mathematics</a:t>
          </a:r>
        </a:p>
      </dgm:t>
    </dgm:pt>
    <dgm:pt modelId="{524FC79A-150E-4A28-89EC-3B627B3DBA40}" type="parTrans" cxnId="{0B8432B5-5B5E-4313-856F-F6119002FA8F}">
      <dgm:prSet/>
      <dgm:spPr/>
      <dgm:t>
        <a:bodyPr/>
        <a:lstStyle/>
        <a:p>
          <a:endParaRPr lang="en-US"/>
        </a:p>
      </dgm:t>
    </dgm:pt>
    <dgm:pt modelId="{8316CC86-8D08-4321-B48F-1406D245BA9B}" type="sibTrans" cxnId="{0B8432B5-5B5E-4313-856F-F6119002FA8F}">
      <dgm:prSet/>
      <dgm:spPr/>
      <dgm:t>
        <a:bodyPr/>
        <a:lstStyle/>
        <a:p>
          <a:endParaRPr lang="en-US"/>
        </a:p>
      </dgm:t>
    </dgm:pt>
    <dgm:pt modelId="{FE31F774-01A8-4E84-8EB3-18175967EF85}">
      <dgm:prSet phldrT="[Text]" custT="1"/>
      <dgm:spPr/>
      <dgm:t>
        <a:bodyPr/>
        <a:lstStyle/>
        <a:p>
          <a:r>
            <a:rPr lang="en-US" sz="2800" b="0" dirty="0"/>
            <a:t>Strand: Number Sense</a:t>
          </a:r>
        </a:p>
      </dgm:t>
    </dgm:pt>
    <dgm:pt modelId="{D0C2C174-3EB7-4481-A200-97BB9D36AE07}" type="parTrans" cxnId="{534C18CF-1EFA-4515-9CCB-E4F5158DD0AD}">
      <dgm:prSet/>
      <dgm:spPr/>
      <dgm:t>
        <a:bodyPr/>
        <a:lstStyle/>
        <a:p>
          <a:endParaRPr lang="en-US"/>
        </a:p>
      </dgm:t>
    </dgm:pt>
    <dgm:pt modelId="{D6B4CF95-D3E6-4CA4-992F-9B076140EAD8}" type="sibTrans" cxnId="{534C18CF-1EFA-4515-9CCB-E4F5158DD0AD}">
      <dgm:prSet/>
      <dgm:spPr/>
      <dgm:t>
        <a:bodyPr/>
        <a:lstStyle/>
        <a:p>
          <a:endParaRPr lang="en-US"/>
        </a:p>
      </dgm:t>
    </dgm:pt>
    <dgm:pt modelId="{205476E7-019E-4A53-8C5D-52ED3DB37BC5}">
      <dgm:prSet phldrT="[Text]" custT="1"/>
      <dgm:spPr/>
      <dgm:t>
        <a:bodyPr/>
        <a:lstStyle/>
        <a:p>
          <a:r>
            <a:rPr lang="en-US" sz="2800" b="0" dirty="0"/>
            <a:t>Strand: Geometry</a:t>
          </a:r>
        </a:p>
      </dgm:t>
    </dgm:pt>
    <dgm:pt modelId="{8E97A144-AC8D-4029-A890-6C608CB170A8}" type="parTrans" cxnId="{46EF692E-219D-4251-86E5-63F402CE28D7}">
      <dgm:prSet/>
      <dgm:spPr/>
      <dgm:t>
        <a:bodyPr/>
        <a:lstStyle/>
        <a:p>
          <a:endParaRPr lang="en-US"/>
        </a:p>
      </dgm:t>
    </dgm:pt>
    <dgm:pt modelId="{F2DEBEC9-E825-47B2-AF5D-5DA30B39C37D}" type="sibTrans" cxnId="{46EF692E-219D-4251-86E5-63F402CE28D7}">
      <dgm:prSet/>
      <dgm:spPr/>
      <dgm:t>
        <a:bodyPr/>
        <a:lstStyle/>
        <a:p>
          <a:endParaRPr lang="en-US"/>
        </a:p>
      </dgm:t>
    </dgm:pt>
    <dgm:pt modelId="{0DBD51CD-DF5D-442A-8D3F-9D74C00D341D}">
      <dgm:prSet phldrT="[Text]" custT="1"/>
      <dgm:spPr/>
      <dgm:t>
        <a:bodyPr/>
        <a:lstStyle/>
        <a:p>
          <a:r>
            <a:rPr lang="en-US" sz="2800" b="0" dirty="0"/>
            <a:t>Strand: Algebra and Functions</a:t>
          </a:r>
        </a:p>
      </dgm:t>
    </dgm:pt>
    <dgm:pt modelId="{97D103B7-631B-4A67-A1F2-B257F886407C}" type="parTrans" cxnId="{A54E7AE2-4C4A-4BF9-BC2D-E9D433C6C361}">
      <dgm:prSet/>
      <dgm:spPr/>
      <dgm:t>
        <a:bodyPr/>
        <a:lstStyle/>
        <a:p>
          <a:endParaRPr lang="en-US"/>
        </a:p>
      </dgm:t>
    </dgm:pt>
    <dgm:pt modelId="{CA2F0643-6C3F-47AA-87C3-33E918902C39}" type="sibTrans" cxnId="{A54E7AE2-4C4A-4BF9-BC2D-E9D433C6C361}">
      <dgm:prSet/>
      <dgm:spPr/>
      <dgm:t>
        <a:bodyPr/>
        <a:lstStyle/>
        <a:p>
          <a:endParaRPr lang="en-US"/>
        </a:p>
      </dgm:t>
    </dgm:pt>
    <dgm:pt modelId="{D2B1BDE1-3671-4572-9475-387AB1AC5C88}">
      <dgm:prSet phldrT="[Text]" custT="1"/>
      <dgm:spPr/>
      <dgm:t>
        <a:bodyPr/>
        <a:lstStyle/>
        <a:p>
          <a:r>
            <a:rPr lang="en-US" sz="2800" b="0" dirty="0"/>
            <a:t>Strand: Measurement</a:t>
          </a:r>
        </a:p>
      </dgm:t>
    </dgm:pt>
    <dgm:pt modelId="{6B99DA1C-CB0E-493D-8ECD-8FA3328519BA}" type="parTrans" cxnId="{A142A300-180B-4A4D-8554-206E80DBAD33}">
      <dgm:prSet/>
      <dgm:spPr/>
      <dgm:t>
        <a:bodyPr/>
        <a:lstStyle/>
        <a:p>
          <a:endParaRPr lang="en-US"/>
        </a:p>
      </dgm:t>
    </dgm:pt>
    <dgm:pt modelId="{B19CF658-1E37-4D82-B057-420BE9E3C859}" type="sibTrans" cxnId="{A142A300-180B-4A4D-8554-206E80DBAD33}">
      <dgm:prSet/>
      <dgm:spPr/>
      <dgm:t>
        <a:bodyPr/>
        <a:lstStyle/>
        <a:p>
          <a:endParaRPr lang="en-US"/>
        </a:p>
      </dgm:t>
    </dgm:pt>
    <dgm:pt modelId="{32DAF7FC-2028-40FD-ADD9-8E8DFEEF168B}">
      <dgm:prSet phldrT="[Text]" custT="1"/>
      <dgm:spPr/>
      <dgm:t>
        <a:bodyPr/>
        <a:lstStyle/>
        <a:p>
          <a:r>
            <a:rPr lang="en-US" sz="2400" b="0" dirty="0"/>
            <a:t>Strand: Mathematical Reasoning</a:t>
          </a:r>
        </a:p>
      </dgm:t>
    </dgm:pt>
    <dgm:pt modelId="{34889A53-63BF-4B39-BF28-BB4015C5F339}" type="parTrans" cxnId="{582A9D85-74C0-42F4-BC82-29F88E40E04B}">
      <dgm:prSet/>
      <dgm:spPr/>
      <dgm:t>
        <a:bodyPr/>
        <a:lstStyle/>
        <a:p>
          <a:endParaRPr lang="en-US"/>
        </a:p>
      </dgm:t>
    </dgm:pt>
    <dgm:pt modelId="{063FE7C2-471B-4B11-A2C3-063BBDB156F1}" type="sibTrans" cxnId="{582A9D85-74C0-42F4-BC82-29F88E40E04B}">
      <dgm:prSet/>
      <dgm:spPr/>
      <dgm:t>
        <a:bodyPr/>
        <a:lstStyle/>
        <a:p>
          <a:endParaRPr lang="en-US"/>
        </a:p>
      </dgm:t>
    </dgm:pt>
    <dgm:pt modelId="{BA84EB48-2C10-4F48-B8CE-35D482065155}" type="pres">
      <dgm:prSet presAssocID="{1272E0C6-3E1C-4A31-BE39-73C028B16878}" presName="hierChild1" presStyleCnt="0">
        <dgm:presLayoutVars>
          <dgm:orgChart val="1"/>
          <dgm:chPref val="1"/>
          <dgm:dir/>
          <dgm:animOne val="branch"/>
          <dgm:animLvl val="lvl"/>
          <dgm:resizeHandles/>
        </dgm:presLayoutVars>
      </dgm:prSet>
      <dgm:spPr/>
    </dgm:pt>
    <dgm:pt modelId="{47A6E5B6-0AEF-4F4F-A343-7F7F8FC7944D}" type="pres">
      <dgm:prSet presAssocID="{C8809C66-B633-454C-99BE-3CE884E2B894}" presName="hierRoot1" presStyleCnt="0">
        <dgm:presLayoutVars>
          <dgm:hierBranch val="init"/>
        </dgm:presLayoutVars>
      </dgm:prSet>
      <dgm:spPr/>
    </dgm:pt>
    <dgm:pt modelId="{A4EFF286-1333-A44D-AF47-4C2A08100192}" type="pres">
      <dgm:prSet presAssocID="{C8809C66-B633-454C-99BE-3CE884E2B894}" presName="rootComposite1" presStyleCnt="0"/>
      <dgm:spPr/>
    </dgm:pt>
    <dgm:pt modelId="{5CD4310B-23B8-E842-8104-58C73E2351A6}" type="pres">
      <dgm:prSet presAssocID="{C8809C66-B633-454C-99BE-3CE884E2B894}" presName="rootText1" presStyleLbl="node0" presStyleIdx="0" presStyleCnt="1">
        <dgm:presLayoutVars>
          <dgm:chPref val="3"/>
        </dgm:presLayoutVars>
      </dgm:prSet>
      <dgm:spPr/>
    </dgm:pt>
    <dgm:pt modelId="{9943A9FC-0364-8540-A37E-197B0C411FA7}" type="pres">
      <dgm:prSet presAssocID="{C8809C66-B633-454C-99BE-3CE884E2B894}" presName="rootConnector1" presStyleLbl="node1" presStyleIdx="0" presStyleCnt="0"/>
      <dgm:spPr/>
    </dgm:pt>
    <dgm:pt modelId="{0B02EA74-DEC9-2541-A12B-F8970AF68CEB}" type="pres">
      <dgm:prSet presAssocID="{C8809C66-B633-454C-99BE-3CE884E2B894}" presName="hierChild2" presStyleCnt="0"/>
      <dgm:spPr/>
    </dgm:pt>
    <dgm:pt modelId="{9211CC19-BB02-CD4F-901A-D31ACE0112E3}" type="pres">
      <dgm:prSet presAssocID="{D0C2C174-3EB7-4481-A200-97BB9D36AE07}" presName="Name64" presStyleLbl="parChTrans1D2" presStyleIdx="0" presStyleCnt="5"/>
      <dgm:spPr/>
    </dgm:pt>
    <dgm:pt modelId="{8451D407-270F-0940-AF94-9FCFF68AB622}" type="pres">
      <dgm:prSet presAssocID="{FE31F774-01A8-4E84-8EB3-18175967EF85}" presName="hierRoot2" presStyleCnt="0">
        <dgm:presLayoutVars>
          <dgm:hierBranch val="init"/>
        </dgm:presLayoutVars>
      </dgm:prSet>
      <dgm:spPr/>
    </dgm:pt>
    <dgm:pt modelId="{14E3531B-88C3-F04A-BF02-8E197C0790F6}" type="pres">
      <dgm:prSet presAssocID="{FE31F774-01A8-4E84-8EB3-18175967EF85}" presName="rootComposite" presStyleCnt="0"/>
      <dgm:spPr/>
    </dgm:pt>
    <dgm:pt modelId="{153E19BB-6024-9A48-9D9E-BE85C4B6C9FC}" type="pres">
      <dgm:prSet presAssocID="{FE31F774-01A8-4E84-8EB3-18175967EF85}" presName="rootText" presStyleLbl="node2" presStyleIdx="0" presStyleCnt="5">
        <dgm:presLayoutVars>
          <dgm:chPref val="3"/>
        </dgm:presLayoutVars>
      </dgm:prSet>
      <dgm:spPr/>
    </dgm:pt>
    <dgm:pt modelId="{B3814EE8-B258-D649-84B1-01181392ADA4}" type="pres">
      <dgm:prSet presAssocID="{FE31F774-01A8-4E84-8EB3-18175967EF85}" presName="rootConnector" presStyleLbl="node2" presStyleIdx="0" presStyleCnt="5"/>
      <dgm:spPr/>
    </dgm:pt>
    <dgm:pt modelId="{E78796F2-216F-1549-900D-B343F81EA7B6}" type="pres">
      <dgm:prSet presAssocID="{FE31F774-01A8-4E84-8EB3-18175967EF85}" presName="hierChild4" presStyleCnt="0"/>
      <dgm:spPr/>
    </dgm:pt>
    <dgm:pt modelId="{897A0925-B05B-E243-937A-B2D6CD353290}" type="pres">
      <dgm:prSet presAssocID="{FE31F774-01A8-4E84-8EB3-18175967EF85}" presName="hierChild5" presStyleCnt="0"/>
      <dgm:spPr/>
    </dgm:pt>
    <dgm:pt modelId="{33C58E27-4FC1-594F-A60F-568C72A67C99}" type="pres">
      <dgm:prSet presAssocID="{97D103B7-631B-4A67-A1F2-B257F886407C}" presName="Name64" presStyleLbl="parChTrans1D2" presStyleIdx="1" presStyleCnt="5"/>
      <dgm:spPr/>
    </dgm:pt>
    <dgm:pt modelId="{985D2ECB-6586-A940-9CDD-FBC3744696D2}" type="pres">
      <dgm:prSet presAssocID="{0DBD51CD-DF5D-442A-8D3F-9D74C00D341D}" presName="hierRoot2" presStyleCnt="0">
        <dgm:presLayoutVars>
          <dgm:hierBranch val="init"/>
        </dgm:presLayoutVars>
      </dgm:prSet>
      <dgm:spPr/>
    </dgm:pt>
    <dgm:pt modelId="{302ACBC8-CC65-F645-A42E-C651538E24D7}" type="pres">
      <dgm:prSet presAssocID="{0DBD51CD-DF5D-442A-8D3F-9D74C00D341D}" presName="rootComposite" presStyleCnt="0"/>
      <dgm:spPr/>
    </dgm:pt>
    <dgm:pt modelId="{28122EB0-A0D3-A140-9706-8817E0728361}" type="pres">
      <dgm:prSet presAssocID="{0DBD51CD-DF5D-442A-8D3F-9D74C00D341D}" presName="rootText" presStyleLbl="node2" presStyleIdx="1" presStyleCnt="5">
        <dgm:presLayoutVars>
          <dgm:chPref val="3"/>
        </dgm:presLayoutVars>
      </dgm:prSet>
      <dgm:spPr/>
    </dgm:pt>
    <dgm:pt modelId="{C6925F9E-B372-CD4C-8317-B7C8CE37E1C9}" type="pres">
      <dgm:prSet presAssocID="{0DBD51CD-DF5D-442A-8D3F-9D74C00D341D}" presName="rootConnector" presStyleLbl="node2" presStyleIdx="1" presStyleCnt="5"/>
      <dgm:spPr/>
    </dgm:pt>
    <dgm:pt modelId="{DE5CF7BC-0B6D-7C4E-BE97-413B11687BC9}" type="pres">
      <dgm:prSet presAssocID="{0DBD51CD-DF5D-442A-8D3F-9D74C00D341D}" presName="hierChild4" presStyleCnt="0"/>
      <dgm:spPr/>
    </dgm:pt>
    <dgm:pt modelId="{793A888F-F62E-6344-9765-A26103F30C79}" type="pres">
      <dgm:prSet presAssocID="{0DBD51CD-DF5D-442A-8D3F-9D74C00D341D}" presName="hierChild5" presStyleCnt="0"/>
      <dgm:spPr/>
    </dgm:pt>
    <dgm:pt modelId="{0DFC6D86-4718-6342-9C53-CAF1FDD8BE18}" type="pres">
      <dgm:prSet presAssocID="{6B99DA1C-CB0E-493D-8ECD-8FA3328519BA}" presName="Name64" presStyleLbl="parChTrans1D2" presStyleIdx="2" presStyleCnt="5"/>
      <dgm:spPr/>
    </dgm:pt>
    <dgm:pt modelId="{5AD0B443-59AC-2F4F-AEEF-9821C441A725}" type="pres">
      <dgm:prSet presAssocID="{D2B1BDE1-3671-4572-9475-387AB1AC5C88}" presName="hierRoot2" presStyleCnt="0">
        <dgm:presLayoutVars>
          <dgm:hierBranch val="init"/>
        </dgm:presLayoutVars>
      </dgm:prSet>
      <dgm:spPr/>
    </dgm:pt>
    <dgm:pt modelId="{2BE316F6-BED1-B248-A3CE-5D88E41C9272}" type="pres">
      <dgm:prSet presAssocID="{D2B1BDE1-3671-4572-9475-387AB1AC5C88}" presName="rootComposite" presStyleCnt="0"/>
      <dgm:spPr/>
    </dgm:pt>
    <dgm:pt modelId="{183E8E1B-A393-0E45-B1BA-32FE93312B33}" type="pres">
      <dgm:prSet presAssocID="{D2B1BDE1-3671-4572-9475-387AB1AC5C88}" presName="rootText" presStyleLbl="node2" presStyleIdx="2" presStyleCnt="5">
        <dgm:presLayoutVars>
          <dgm:chPref val="3"/>
        </dgm:presLayoutVars>
      </dgm:prSet>
      <dgm:spPr/>
    </dgm:pt>
    <dgm:pt modelId="{6AF96747-C123-C249-A422-C153BEB20700}" type="pres">
      <dgm:prSet presAssocID="{D2B1BDE1-3671-4572-9475-387AB1AC5C88}" presName="rootConnector" presStyleLbl="node2" presStyleIdx="2" presStyleCnt="5"/>
      <dgm:spPr/>
    </dgm:pt>
    <dgm:pt modelId="{5D143FD2-48DF-9845-B02E-677949D7BB5F}" type="pres">
      <dgm:prSet presAssocID="{D2B1BDE1-3671-4572-9475-387AB1AC5C88}" presName="hierChild4" presStyleCnt="0"/>
      <dgm:spPr/>
    </dgm:pt>
    <dgm:pt modelId="{11F69620-1EDB-0A4D-B060-C5003DB0369D}" type="pres">
      <dgm:prSet presAssocID="{D2B1BDE1-3671-4572-9475-387AB1AC5C88}" presName="hierChild5" presStyleCnt="0"/>
      <dgm:spPr/>
    </dgm:pt>
    <dgm:pt modelId="{819C60A6-ACEE-2649-9D2A-8EBA5F4BF704}" type="pres">
      <dgm:prSet presAssocID="{8E97A144-AC8D-4029-A890-6C608CB170A8}" presName="Name64" presStyleLbl="parChTrans1D2" presStyleIdx="3" presStyleCnt="5"/>
      <dgm:spPr/>
    </dgm:pt>
    <dgm:pt modelId="{C530D0B5-2396-444C-B0EF-BBEABE59138C}" type="pres">
      <dgm:prSet presAssocID="{205476E7-019E-4A53-8C5D-52ED3DB37BC5}" presName="hierRoot2" presStyleCnt="0">
        <dgm:presLayoutVars>
          <dgm:hierBranch val="init"/>
        </dgm:presLayoutVars>
      </dgm:prSet>
      <dgm:spPr/>
    </dgm:pt>
    <dgm:pt modelId="{E3B43B9A-5438-BD48-98B2-6AE4DE5F00AE}" type="pres">
      <dgm:prSet presAssocID="{205476E7-019E-4A53-8C5D-52ED3DB37BC5}" presName="rootComposite" presStyleCnt="0"/>
      <dgm:spPr/>
    </dgm:pt>
    <dgm:pt modelId="{6593E650-4AAD-D340-A5CF-0BC3175615F3}" type="pres">
      <dgm:prSet presAssocID="{205476E7-019E-4A53-8C5D-52ED3DB37BC5}" presName="rootText" presStyleLbl="node2" presStyleIdx="3" presStyleCnt="5">
        <dgm:presLayoutVars>
          <dgm:chPref val="3"/>
        </dgm:presLayoutVars>
      </dgm:prSet>
      <dgm:spPr/>
    </dgm:pt>
    <dgm:pt modelId="{381071FF-BF64-5246-A1C5-E661F929837B}" type="pres">
      <dgm:prSet presAssocID="{205476E7-019E-4A53-8C5D-52ED3DB37BC5}" presName="rootConnector" presStyleLbl="node2" presStyleIdx="3" presStyleCnt="5"/>
      <dgm:spPr/>
    </dgm:pt>
    <dgm:pt modelId="{E5B2EE00-4C1C-B548-A03F-10BEAB953388}" type="pres">
      <dgm:prSet presAssocID="{205476E7-019E-4A53-8C5D-52ED3DB37BC5}" presName="hierChild4" presStyleCnt="0"/>
      <dgm:spPr/>
    </dgm:pt>
    <dgm:pt modelId="{15054476-93A2-1842-A770-B10E83E00599}" type="pres">
      <dgm:prSet presAssocID="{205476E7-019E-4A53-8C5D-52ED3DB37BC5}" presName="hierChild5" presStyleCnt="0"/>
      <dgm:spPr/>
    </dgm:pt>
    <dgm:pt modelId="{53A986BF-E387-9C4D-8183-4F1B00AECA1E}" type="pres">
      <dgm:prSet presAssocID="{34889A53-63BF-4B39-BF28-BB4015C5F339}" presName="Name64" presStyleLbl="parChTrans1D2" presStyleIdx="4" presStyleCnt="5"/>
      <dgm:spPr/>
    </dgm:pt>
    <dgm:pt modelId="{49A62572-6494-5B4B-9FA7-DCECDEFA7DD6}" type="pres">
      <dgm:prSet presAssocID="{32DAF7FC-2028-40FD-ADD9-8E8DFEEF168B}" presName="hierRoot2" presStyleCnt="0">
        <dgm:presLayoutVars>
          <dgm:hierBranch val="init"/>
        </dgm:presLayoutVars>
      </dgm:prSet>
      <dgm:spPr/>
    </dgm:pt>
    <dgm:pt modelId="{133F7A21-7D83-5149-9B54-E501219FB06D}" type="pres">
      <dgm:prSet presAssocID="{32DAF7FC-2028-40FD-ADD9-8E8DFEEF168B}" presName="rootComposite" presStyleCnt="0"/>
      <dgm:spPr/>
    </dgm:pt>
    <dgm:pt modelId="{F8500D57-61A8-A14C-8503-71E68F75864A}" type="pres">
      <dgm:prSet presAssocID="{32DAF7FC-2028-40FD-ADD9-8E8DFEEF168B}" presName="rootText" presStyleLbl="node2" presStyleIdx="4" presStyleCnt="5">
        <dgm:presLayoutVars>
          <dgm:chPref val="3"/>
        </dgm:presLayoutVars>
      </dgm:prSet>
      <dgm:spPr/>
    </dgm:pt>
    <dgm:pt modelId="{D9E62CD2-3098-C648-A3E5-6BD0B868ECBB}" type="pres">
      <dgm:prSet presAssocID="{32DAF7FC-2028-40FD-ADD9-8E8DFEEF168B}" presName="rootConnector" presStyleLbl="node2" presStyleIdx="4" presStyleCnt="5"/>
      <dgm:spPr/>
    </dgm:pt>
    <dgm:pt modelId="{CFBF7688-AE0B-9946-92BB-C9E94DF48DE2}" type="pres">
      <dgm:prSet presAssocID="{32DAF7FC-2028-40FD-ADD9-8E8DFEEF168B}" presName="hierChild4" presStyleCnt="0"/>
      <dgm:spPr/>
    </dgm:pt>
    <dgm:pt modelId="{4C4BCB7C-D4EE-704C-AD31-55CD2491AF5C}" type="pres">
      <dgm:prSet presAssocID="{32DAF7FC-2028-40FD-ADD9-8E8DFEEF168B}" presName="hierChild5" presStyleCnt="0"/>
      <dgm:spPr/>
    </dgm:pt>
    <dgm:pt modelId="{68FB350C-5D73-3C4C-91BF-604EE40E27C1}" type="pres">
      <dgm:prSet presAssocID="{C8809C66-B633-454C-99BE-3CE884E2B894}" presName="hierChild3" presStyleCnt="0"/>
      <dgm:spPr/>
    </dgm:pt>
  </dgm:ptLst>
  <dgm:cxnLst>
    <dgm:cxn modelId="{D0DE1D80-DFB3-5A47-B2A6-3C38B2C25BEE}" type="presOf" srcId="{97D103B7-631B-4A67-A1F2-B257F886407C}" destId="{33C58E27-4FC1-594F-A60F-568C72A67C99}" srcOrd="0" destOrd="0" presId="urn:microsoft.com/office/officeart/2009/3/layout/HorizontalOrganizationChart"/>
    <dgm:cxn modelId="{ADBAD271-3CBE-6641-8801-9EAFB4F6DEC3}" type="presOf" srcId="{0DBD51CD-DF5D-442A-8D3F-9D74C00D341D}" destId="{C6925F9E-B372-CD4C-8317-B7C8CE37E1C9}" srcOrd="1" destOrd="0" presId="urn:microsoft.com/office/officeart/2009/3/layout/HorizontalOrganizationChart"/>
    <dgm:cxn modelId="{EF176788-336F-8D40-9EB6-E8A930AAB834}" type="presOf" srcId="{6B99DA1C-CB0E-493D-8ECD-8FA3328519BA}" destId="{0DFC6D86-4718-6342-9C53-CAF1FDD8BE18}" srcOrd="0" destOrd="0" presId="urn:microsoft.com/office/officeart/2009/3/layout/HorizontalOrganizationChart"/>
    <dgm:cxn modelId="{A142A300-180B-4A4D-8554-206E80DBAD33}" srcId="{C8809C66-B633-454C-99BE-3CE884E2B894}" destId="{D2B1BDE1-3671-4572-9475-387AB1AC5C88}" srcOrd="2" destOrd="0" parTransId="{6B99DA1C-CB0E-493D-8ECD-8FA3328519BA}" sibTransId="{B19CF658-1E37-4D82-B057-420BE9E3C859}"/>
    <dgm:cxn modelId="{5478E8FA-ABD2-324A-AEFB-EAC01A7DDA69}" type="presOf" srcId="{C8809C66-B633-454C-99BE-3CE884E2B894}" destId="{9943A9FC-0364-8540-A37E-197B0C411FA7}" srcOrd="1" destOrd="0" presId="urn:microsoft.com/office/officeart/2009/3/layout/HorizontalOrganizationChart"/>
    <dgm:cxn modelId="{28E11E50-6F54-B44A-A100-58AD0CBD1892}" type="presOf" srcId="{205476E7-019E-4A53-8C5D-52ED3DB37BC5}" destId="{6593E650-4AAD-D340-A5CF-0BC3175615F3}" srcOrd="0" destOrd="0" presId="urn:microsoft.com/office/officeart/2009/3/layout/HorizontalOrganizationChart"/>
    <dgm:cxn modelId="{0DDC7727-486C-BE44-8DC5-92414D44D54E}" type="presOf" srcId="{32DAF7FC-2028-40FD-ADD9-8E8DFEEF168B}" destId="{F8500D57-61A8-A14C-8503-71E68F75864A}" srcOrd="0" destOrd="0" presId="urn:microsoft.com/office/officeart/2009/3/layout/HorizontalOrganizationChart"/>
    <dgm:cxn modelId="{FD3D649C-238F-6742-A715-25FB3EE7627F}" type="presOf" srcId="{FE31F774-01A8-4E84-8EB3-18175967EF85}" destId="{B3814EE8-B258-D649-84B1-01181392ADA4}" srcOrd="1" destOrd="0" presId="urn:microsoft.com/office/officeart/2009/3/layout/HorizontalOrganizationChart"/>
    <dgm:cxn modelId="{56448DB1-92A5-874E-B8E1-719DB324E1FD}" type="presOf" srcId="{C8809C66-B633-454C-99BE-3CE884E2B894}" destId="{5CD4310B-23B8-E842-8104-58C73E2351A6}" srcOrd="0" destOrd="0" presId="urn:microsoft.com/office/officeart/2009/3/layout/HorizontalOrganizationChart"/>
    <dgm:cxn modelId="{534C18CF-1EFA-4515-9CCB-E4F5158DD0AD}" srcId="{C8809C66-B633-454C-99BE-3CE884E2B894}" destId="{FE31F774-01A8-4E84-8EB3-18175967EF85}" srcOrd="0" destOrd="0" parTransId="{D0C2C174-3EB7-4481-A200-97BB9D36AE07}" sibTransId="{D6B4CF95-D3E6-4CA4-992F-9B076140EAD8}"/>
    <dgm:cxn modelId="{5CAADA2C-E8CB-8D4B-9A27-345BFCAF88E4}" type="presOf" srcId="{8E97A144-AC8D-4029-A890-6C608CB170A8}" destId="{819C60A6-ACEE-2649-9D2A-8EBA5F4BF704}" srcOrd="0" destOrd="0" presId="urn:microsoft.com/office/officeart/2009/3/layout/HorizontalOrganizationChart"/>
    <dgm:cxn modelId="{582A9D85-74C0-42F4-BC82-29F88E40E04B}" srcId="{C8809C66-B633-454C-99BE-3CE884E2B894}" destId="{32DAF7FC-2028-40FD-ADD9-8E8DFEEF168B}" srcOrd="4" destOrd="0" parTransId="{34889A53-63BF-4B39-BF28-BB4015C5F339}" sibTransId="{063FE7C2-471B-4B11-A2C3-063BBDB156F1}"/>
    <dgm:cxn modelId="{17F439E8-1D2E-C945-8DCA-DA5B8D068306}" type="presOf" srcId="{205476E7-019E-4A53-8C5D-52ED3DB37BC5}" destId="{381071FF-BF64-5246-A1C5-E661F929837B}" srcOrd="1" destOrd="0" presId="urn:microsoft.com/office/officeart/2009/3/layout/HorizontalOrganizationChart"/>
    <dgm:cxn modelId="{46EF692E-219D-4251-86E5-63F402CE28D7}" srcId="{C8809C66-B633-454C-99BE-3CE884E2B894}" destId="{205476E7-019E-4A53-8C5D-52ED3DB37BC5}" srcOrd="3" destOrd="0" parTransId="{8E97A144-AC8D-4029-A890-6C608CB170A8}" sibTransId="{F2DEBEC9-E825-47B2-AF5D-5DA30B39C37D}"/>
    <dgm:cxn modelId="{D2B8D07E-8B70-7641-A169-DDCBF0C3D711}" type="presOf" srcId="{D2B1BDE1-3671-4572-9475-387AB1AC5C88}" destId="{183E8E1B-A393-0E45-B1BA-32FE93312B33}" srcOrd="0" destOrd="0" presId="urn:microsoft.com/office/officeart/2009/3/layout/HorizontalOrganizationChart"/>
    <dgm:cxn modelId="{6C6D0C3A-51B7-6F42-9B0C-14F27DC0DEDE}" type="presOf" srcId="{D0C2C174-3EB7-4481-A200-97BB9D36AE07}" destId="{9211CC19-BB02-CD4F-901A-D31ACE0112E3}" srcOrd="0" destOrd="0" presId="urn:microsoft.com/office/officeart/2009/3/layout/HorizontalOrganizationChart"/>
    <dgm:cxn modelId="{06EA0D92-72F4-9945-A26F-A3C8A5664B0D}" type="presOf" srcId="{0DBD51CD-DF5D-442A-8D3F-9D74C00D341D}" destId="{28122EB0-A0D3-A140-9706-8817E0728361}" srcOrd="0" destOrd="0" presId="urn:microsoft.com/office/officeart/2009/3/layout/HorizontalOrganizationChart"/>
    <dgm:cxn modelId="{A54E7AE2-4C4A-4BF9-BC2D-E9D433C6C361}" srcId="{C8809C66-B633-454C-99BE-3CE884E2B894}" destId="{0DBD51CD-DF5D-442A-8D3F-9D74C00D341D}" srcOrd="1" destOrd="0" parTransId="{97D103B7-631B-4A67-A1F2-B257F886407C}" sibTransId="{CA2F0643-6C3F-47AA-87C3-33E918902C39}"/>
    <dgm:cxn modelId="{A3C8B751-E9C3-594A-8309-6856CD6BA3BE}" type="presOf" srcId="{32DAF7FC-2028-40FD-ADD9-8E8DFEEF168B}" destId="{D9E62CD2-3098-C648-A3E5-6BD0B868ECBB}" srcOrd="1" destOrd="0" presId="urn:microsoft.com/office/officeart/2009/3/layout/HorizontalOrganizationChart"/>
    <dgm:cxn modelId="{8D24585B-12BF-9E4A-BBB6-46C7EACAE42E}" type="presOf" srcId="{34889A53-63BF-4B39-BF28-BB4015C5F339}" destId="{53A986BF-E387-9C4D-8183-4F1B00AECA1E}" srcOrd="0" destOrd="0" presId="urn:microsoft.com/office/officeart/2009/3/layout/HorizontalOrganizationChart"/>
    <dgm:cxn modelId="{D2D46D4D-DD29-B24D-AA6B-3D65F2E17E7F}" type="presOf" srcId="{FE31F774-01A8-4E84-8EB3-18175967EF85}" destId="{153E19BB-6024-9A48-9D9E-BE85C4B6C9FC}" srcOrd="0" destOrd="0" presId="urn:microsoft.com/office/officeart/2009/3/layout/HorizontalOrganizationChart"/>
    <dgm:cxn modelId="{393B026B-9824-7243-A94E-BD6E080908B4}" type="presOf" srcId="{1272E0C6-3E1C-4A31-BE39-73C028B16878}" destId="{BA84EB48-2C10-4F48-B8CE-35D482065155}" srcOrd="0" destOrd="0" presId="urn:microsoft.com/office/officeart/2009/3/layout/HorizontalOrganizationChart"/>
    <dgm:cxn modelId="{179C6BB0-78AE-AA48-B675-0B42E105FACF}" type="presOf" srcId="{D2B1BDE1-3671-4572-9475-387AB1AC5C88}" destId="{6AF96747-C123-C249-A422-C153BEB20700}" srcOrd="1" destOrd="0" presId="urn:microsoft.com/office/officeart/2009/3/layout/HorizontalOrganizationChart"/>
    <dgm:cxn modelId="{0B8432B5-5B5E-4313-856F-F6119002FA8F}" srcId="{1272E0C6-3E1C-4A31-BE39-73C028B16878}" destId="{C8809C66-B633-454C-99BE-3CE884E2B894}" srcOrd="0" destOrd="0" parTransId="{524FC79A-150E-4A28-89EC-3B627B3DBA40}" sibTransId="{8316CC86-8D08-4321-B48F-1406D245BA9B}"/>
    <dgm:cxn modelId="{7A0BD67F-083A-8B42-9DF9-CEE54221A4FA}" type="presParOf" srcId="{BA84EB48-2C10-4F48-B8CE-35D482065155}" destId="{47A6E5B6-0AEF-4F4F-A343-7F7F8FC7944D}" srcOrd="0" destOrd="0" presId="urn:microsoft.com/office/officeart/2009/3/layout/HorizontalOrganizationChart"/>
    <dgm:cxn modelId="{E8B2D6B0-6B2E-DD4B-A02D-EDFD8914D6CB}" type="presParOf" srcId="{47A6E5B6-0AEF-4F4F-A343-7F7F8FC7944D}" destId="{A4EFF286-1333-A44D-AF47-4C2A08100192}" srcOrd="0" destOrd="0" presId="urn:microsoft.com/office/officeart/2009/3/layout/HorizontalOrganizationChart"/>
    <dgm:cxn modelId="{90AE2C77-7A02-3048-A3FD-858394F0CA05}" type="presParOf" srcId="{A4EFF286-1333-A44D-AF47-4C2A08100192}" destId="{5CD4310B-23B8-E842-8104-58C73E2351A6}" srcOrd="0" destOrd="0" presId="urn:microsoft.com/office/officeart/2009/3/layout/HorizontalOrganizationChart"/>
    <dgm:cxn modelId="{0D35209A-B0F5-4648-9FC3-FC0A858623D8}" type="presParOf" srcId="{A4EFF286-1333-A44D-AF47-4C2A08100192}" destId="{9943A9FC-0364-8540-A37E-197B0C411FA7}" srcOrd="1" destOrd="0" presId="urn:microsoft.com/office/officeart/2009/3/layout/HorizontalOrganizationChart"/>
    <dgm:cxn modelId="{95C81B04-1980-CE45-87BE-C8DDDED4C7B4}" type="presParOf" srcId="{47A6E5B6-0AEF-4F4F-A343-7F7F8FC7944D}" destId="{0B02EA74-DEC9-2541-A12B-F8970AF68CEB}" srcOrd="1" destOrd="0" presId="urn:microsoft.com/office/officeart/2009/3/layout/HorizontalOrganizationChart"/>
    <dgm:cxn modelId="{10D5C1E3-D5D7-4448-AD07-3E0ACBE324AA}" type="presParOf" srcId="{0B02EA74-DEC9-2541-A12B-F8970AF68CEB}" destId="{9211CC19-BB02-CD4F-901A-D31ACE0112E3}" srcOrd="0" destOrd="0" presId="urn:microsoft.com/office/officeart/2009/3/layout/HorizontalOrganizationChart"/>
    <dgm:cxn modelId="{3E610401-58D3-8046-BE00-F1539A7930C3}" type="presParOf" srcId="{0B02EA74-DEC9-2541-A12B-F8970AF68CEB}" destId="{8451D407-270F-0940-AF94-9FCFF68AB622}" srcOrd="1" destOrd="0" presId="urn:microsoft.com/office/officeart/2009/3/layout/HorizontalOrganizationChart"/>
    <dgm:cxn modelId="{14CC56B3-3447-FC46-8185-A3C20EAED466}" type="presParOf" srcId="{8451D407-270F-0940-AF94-9FCFF68AB622}" destId="{14E3531B-88C3-F04A-BF02-8E197C0790F6}" srcOrd="0" destOrd="0" presId="urn:microsoft.com/office/officeart/2009/3/layout/HorizontalOrganizationChart"/>
    <dgm:cxn modelId="{E93EAE25-4056-474B-BDB9-C9A4A54346A7}" type="presParOf" srcId="{14E3531B-88C3-F04A-BF02-8E197C0790F6}" destId="{153E19BB-6024-9A48-9D9E-BE85C4B6C9FC}" srcOrd="0" destOrd="0" presId="urn:microsoft.com/office/officeart/2009/3/layout/HorizontalOrganizationChart"/>
    <dgm:cxn modelId="{897FBF30-7120-C141-9E33-5923EC87A6F9}" type="presParOf" srcId="{14E3531B-88C3-F04A-BF02-8E197C0790F6}" destId="{B3814EE8-B258-D649-84B1-01181392ADA4}" srcOrd="1" destOrd="0" presId="urn:microsoft.com/office/officeart/2009/3/layout/HorizontalOrganizationChart"/>
    <dgm:cxn modelId="{752EFC1A-E9B5-9442-8636-278265F2CB54}" type="presParOf" srcId="{8451D407-270F-0940-AF94-9FCFF68AB622}" destId="{E78796F2-216F-1549-900D-B343F81EA7B6}" srcOrd="1" destOrd="0" presId="urn:microsoft.com/office/officeart/2009/3/layout/HorizontalOrganizationChart"/>
    <dgm:cxn modelId="{7D177F10-F8CA-EF47-8567-AA1F973D4B03}" type="presParOf" srcId="{8451D407-270F-0940-AF94-9FCFF68AB622}" destId="{897A0925-B05B-E243-937A-B2D6CD353290}" srcOrd="2" destOrd="0" presId="urn:microsoft.com/office/officeart/2009/3/layout/HorizontalOrganizationChart"/>
    <dgm:cxn modelId="{EFC318B7-929D-CB44-9887-CAA8D6E44290}" type="presParOf" srcId="{0B02EA74-DEC9-2541-A12B-F8970AF68CEB}" destId="{33C58E27-4FC1-594F-A60F-568C72A67C99}" srcOrd="2" destOrd="0" presId="urn:microsoft.com/office/officeart/2009/3/layout/HorizontalOrganizationChart"/>
    <dgm:cxn modelId="{DA4EF765-C8C4-9244-8159-E06FE8BB64C3}" type="presParOf" srcId="{0B02EA74-DEC9-2541-A12B-F8970AF68CEB}" destId="{985D2ECB-6586-A940-9CDD-FBC3744696D2}" srcOrd="3" destOrd="0" presId="urn:microsoft.com/office/officeart/2009/3/layout/HorizontalOrganizationChart"/>
    <dgm:cxn modelId="{F7F44DB7-DD6E-4648-8E59-CC705530117E}" type="presParOf" srcId="{985D2ECB-6586-A940-9CDD-FBC3744696D2}" destId="{302ACBC8-CC65-F645-A42E-C651538E24D7}" srcOrd="0" destOrd="0" presId="urn:microsoft.com/office/officeart/2009/3/layout/HorizontalOrganizationChart"/>
    <dgm:cxn modelId="{9F11F886-FA9B-1542-B8D9-5E97FCC22B85}" type="presParOf" srcId="{302ACBC8-CC65-F645-A42E-C651538E24D7}" destId="{28122EB0-A0D3-A140-9706-8817E0728361}" srcOrd="0" destOrd="0" presId="urn:microsoft.com/office/officeart/2009/3/layout/HorizontalOrganizationChart"/>
    <dgm:cxn modelId="{3945FC56-E290-F341-AA9D-DF592827B6D5}" type="presParOf" srcId="{302ACBC8-CC65-F645-A42E-C651538E24D7}" destId="{C6925F9E-B372-CD4C-8317-B7C8CE37E1C9}" srcOrd="1" destOrd="0" presId="urn:microsoft.com/office/officeart/2009/3/layout/HorizontalOrganizationChart"/>
    <dgm:cxn modelId="{C34E6556-9A06-394B-9C02-0B27411DF9E1}" type="presParOf" srcId="{985D2ECB-6586-A940-9CDD-FBC3744696D2}" destId="{DE5CF7BC-0B6D-7C4E-BE97-413B11687BC9}" srcOrd="1" destOrd="0" presId="urn:microsoft.com/office/officeart/2009/3/layout/HorizontalOrganizationChart"/>
    <dgm:cxn modelId="{122CB32F-7D42-904C-92D3-CE55E4A28C12}" type="presParOf" srcId="{985D2ECB-6586-A940-9CDD-FBC3744696D2}" destId="{793A888F-F62E-6344-9765-A26103F30C79}" srcOrd="2" destOrd="0" presId="urn:microsoft.com/office/officeart/2009/3/layout/HorizontalOrganizationChart"/>
    <dgm:cxn modelId="{7C101A1A-2182-AB4E-AB22-A87890CD39DF}" type="presParOf" srcId="{0B02EA74-DEC9-2541-A12B-F8970AF68CEB}" destId="{0DFC6D86-4718-6342-9C53-CAF1FDD8BE18}" srcOrd="4" destOrd="0" presId="urn:microsoft.com/office/officeart/2009/3/layout/HorizontalOrganizationChart"/>
    <dgm:cxn modelId="{3BE573AF-C0B5-CE4A-92A4-D2689637F2BC}" type="presParOf" srcId="{0B02EA74-DEC9-2541-A12B-F8970AF68CEB}" destId="{5AD0B443-59AC-2F4F-AEEF-9821C441A725}" srcOrd="5" destOrd="0" presId="urn:microsoft.com/office/officeart/2009/3/layout/HorizontalOrganizationChart"/>
    <dgm:cxn modelId="{6D4218F4-4DF1-924F-AEA5-B35027BF8E06}" type="presParOf" srcId="{5AD0B443-59AC-2F4F-AEEF-9821C441A725}" destId="{2BE316F6-BED1-B248-A3CE-5D88E41C9272}" srcOrd="0" destOrd="0" presId="urn:microsoft.com/office/officeart/2009/3/layout/HorizontalOrganizationChart"/>
    <dgm:cxn modelId="{3950D6AC-EEB7-3E42-B669-5DAAA2A187A1}" type="presParOf" srcId="{2BE316F6-BED1-B248-A3CE-5D88E41C9272}" destId="{183E8E1B-A393-0E45-B1BA-32FE93312B33}" srcOrd="0" destOrd="0" presId="urn:microsoft.com/office/officeart/2009/3/layout/HorizontalOrganizationChart"/>
    <dgm:cxn modelId="{F40D5F18-9637-4B4B-816F-292DAC7BAFDF}" type="presParOf" srcId="{2BE316F6-BED1-B248-A3CE-5D88E41C9272}" destId="{6AF96747-C123-C249-A422-C153BEB20700}" srcOrd="1" destOrd="0" presId="urn:microsoft.com/office/officeart/2009/3/layout/HorizontalOrganizationChart"/>
    <dgm:cxn modelId="{67A29363-BEFB-884F-B010-E4F6B2C191B9}" type="presParOf" srcId="{5AD0B443-59AC-2F4F-AEEF-9821C441A725}" destId="{5D143FD2-48DF-9845-B02E-677949D7BB5F}" srcOrd="1" destOrd="0" presId="urn:microsoft.com/office/officeart/2009/3/layout/HorizontalOrganizationChart"/>
    <dgm:cxn modelId="{4AFF2B61-EF22-4843-90DB-FBEDCFAD4EF0}" type="presParOf" srcId="{5AD0B443-59AC-2F4F-AEEF-9821C441A725}" destId="{11F69620-1EDB-0A4D-B060-C5003DB0369D}" srcOrd="2" destOrd="0" presId="urn:microsoft.com/office/officeart/2009/3/layout/HorizontalOrganizationChart"/>
    <dgm:cxn modelId="{38CA3EFD-6D9D-F54B-A1C2-B0113DBEAB50}" type="presParOf" srcId="{0B02EA74-DEC9-2541-A12B-F8970AF68CEB}" destId="{819C60A6-ACEE-2649-9D2A-8EBA5F4BF704}" srcOrd="6" destOrd="0" presId="urn:microsoft.com/office/officeart/2009/3/layout/HorizontalOrganizationChart"/>
    <dgm:cxn modelId="{B7D10FDC-891E-F142-98FA-524E0B360D7C}" type="presParOf" srcId="{0B02EA74-DEC9-2541-A12B-F8970AF68CEB}" destId="{C530D0B5-2396-444C-B0EF-BBEABE59138C}" srcOrd="7" destOrd="0" presId="urn:microsoft.com/office/officeart/2009/3/layout/HorizontalOrganizationChart"/>
    <dgm:cxn modelId="{FE11CEAD-33E9-5D41-A1A4-D77D5673A7DD}" type="presParOf" srcId="{C530D0B5-2396-444C-B0EF-BBEABE59138C}" destId="{E3B43B9A-5438-BD48-98B2-6AE4DE5F00AE}" srcOrd="0" destOrd="0" presId="urn:microsoft.com/office/officeart/2009/3/layout/HorizontalOrganizationChart"/>
    <dgm:cxn modelId="{4A6227B4-4EE7-764B-A007-F3652B7817B1}" type="presParOf" srcId="{E3B43B9A-5438-BD48-98B2-6AE4DE5F00AE}" destId="{6593E650-4AAD-D340-A5CF-0BC3175615F3}" srcOrd="0" destOrd="0" presId="urn:microsoft.com/office/officeart/2009/3/layout/HorizontalOrganizationChart"/>
    <dgm:cxn modelId="{69F1FDF3-1BA5-EE44-B43E-C7104151D3C5}" type="presParOf" srcId="{E3B43B9A-5438-BD48-98B2-6AE4DE5F00AE}" destId="{381071FF-BF64-5246-A1C5-E661F929837B}" srcOrd="1" destOrd="0" presId="urn:microsoft.com/office/officeart/2009/3/layout/HorizontalOrganizationChart"/>
    <dgm:cxn modelId="{AA360A4F-5CF8-8341-B595-C0B5468481E9}" type="presParOf" srcId="{C530D0B5-2396-444C-B0EF-BBEABE59138C}" destId="{E5B2EE00-4C1C-B548-A03F-10BEAB953388}" srcOrd="1" destOrd="0" presId="urn:microsoft.com/office/officeart/2009/3/layout/HorizontalOrganizationChart"/>
    <dgm:cxn modelId="{C27538CC-3A36-4C4B-8244-7B403CADCEA0}" type="presParOf" srcId="{C530D0B5-2396-444C-B0EF-BBEABE59138C}" destId="{15054476-93A2-1842-A770-B10E83E00599}" srcOrd="2" destOrd="0" presId="urn:microsoft.com/office/officeart/2009/3/layout/HorizontalOrganizationChart"/>
    <dgm:cxn modelId="{E003AF43-6037-6546-B4E2-742291C8C8E6}" type="presParOf" srcId="{0B02EA74-DEC9-2541-A12B-F8970AF68CEB}" destId="{53A986BF-E387-9C4D-8183-4F1B00AECA1E}" srcOrd="8" destOrd="0" presId="urn:microsoft.com/office/officeart/2009/3/layout/HorizontalOrganizationChart"/>
    <dgm:cxn modelId="{1F9253A2-AD34-914F-B93F-EF0B329F880E}" type="presParOf" srcId="{0B02EA74-DEC9-2541-A12B-F8970AF68CEB}" destId="{49A62572-6494-5B4B-9FA7-DCECDEFA7DD6}" srcOrd="9" destOrd="0" presId="urn:microsoft.com/office/officeart/2009/3/layout/HorizontalOrganizationChart"/>
    <dgm:cxn modelId="{F19436C9-9DAA-9549-8652-B42AE422CEE9}" type="presParOf" srcId="{49A62572-6494-5B4B-9FA7-DCECDEFA7DD6}" destId="{133F7A21-7D83-5149-9B54-E501219FB06D}" srcOrd="0" destOrd="0" presId="urn:microsoft.com/office/officeart/2009/3/layout/HorizontalOrganizationChart"/>
    <dgm:cxn modelId="{920174AA-0744-8643-9751-94813391865D}" type="presParOf" srcId="{133F7A21-7D83-5149-9B54-E501219FB06D}" destId="{F8500D57-61A8-A14C-8503-71E68F75864A}" srcOrd="0" destOrd="0" presId="urn:microsoft.com/office/officeart/2009/3/layout/HorizontalOrganizationChart"/>
    <dgm:cxn modelId="{F75424A5-1330-D143-8216-C9D9739964FF}" type="presParOf" srcId="{133F7A21-7D83-5149-9B54-E501219FB06D}" destId="{D9E62CD2-3098-C648-A3E5-6BD0B868ECBB}" srcOrd="1" destOrd="0" presId="urn:microsoft.com/office/officeart/2009/3/layout/HorizontalOrganizationChart"/>
    <dgm:cxn modelId="{893FD4ED-EC49-7F48-B7DB-51CCD716C586}" type="presParOf" srcId="{49A62572-6494-5B4B-9FA7-DCECDEFA7DD6}" destId="{CFBF7688-AE0B-9946-92BB-C9E94DF48DE2}" srcOrd="1" destOrd="0" presId="urn:microsoft.com/office/officeart/2009/3/layout/HorizontalOrganizationChart"/>
    <dgm:cxn modelId="{16DCCF15-4F11-724B-9920-53FD7B993D31}" type="presParOf" srcId="{49A62572-6494-5B4B-9FA7-DCECDEFA7DD6}" destId="{4C4BCB7C-D4EE-704C-AD31-55CD2491AF5C}" srcOrd="2" destOrd="0" presId="urn:microsoft.com/office/officeart/2009/3/layout/HorizontalOrganizationChart"/>
    <dgm:cxn modelId="{ECB4DEBC-52F9-3845-BE59-FB25F2ED6309}" type="presParOf" srcId="{47A6E5B6-0AEF-4F4F-A343-7F7F8FC7944D}" destId="{68FB350C-5D73-3C4C-91BF-604EE40E27C1}"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6AC38B-369F-9B4B-8B4A-27645FAEE94C}" type="doc">
      <dgm:prSet loTypeId="urn:microsoft.com/office/officeart/2005/8/layout/hProcess9" loCatId="list" qsTypeId="urn:microsoft.com/office/officeart/2005/8/quickstyle/simple3" qsCatId="simple" csTypeId="urn:microsoft.com/office/officeart/2005/8/colors/accent5_4" csCatId="accent5" phldr="1"/>
      <dgm:spPr/>
      <dgm:t>
        <a:bodyPr/>
        <a:lstStyle/>
        <a:p>
          <a:endParaRPr lang="en-US"/>
        </a:p>
      </dgm:t>
    </dgm:pt>
    <dgm:pt modelId="{D0FCA3EC-12C9-3E4B-B39A-AD209B598BB0}">
      <dgm:prSet phldrT="[Text]"/>
      <dgm:spPr/>
      <dgm:t>
        <a:bodyPr/>
        <a:lstStyle/>
        <a:p>
          <a:r>
            <a:rPr lang="en-US" b="1" u="sng" dirty="0"/>
            <a:t>At around 48 months:</a:t>
          </a:r>
        </a:p>
        <a:p>
          <a:r>
            <a:rPr lang="en-US" dirty="0"/>
            <a:t>Children begin to identify and use common shapes in their everyday environment</a:t>
          </a:r>
        </a:p>
      </dgm:t>
    </dgm:pt>
    <dgm:pt modelId="{0F17ABEA-45B6-1248-A1A4-4F57379DAB5A}" type="parTrans" cxnId="{DA0E57C3-2790-CD4F-B255-05CF16079336}">
      <dgm:prSet/>
      <dgm:spPr/>
      <dgm:t>
        <a:bodyPr/>
        <a:lstStyle/>
        <a:p>
          <a:endParaRPr lang="en-US"/>
        </a:p>
      </dgm:t>
    </dgm:pt>
    <dgm:pt modelId="{55F8C749-E803-8845-9B9F-F9A606FCEACF}" type="sibTrans" cxnId="{DA0E57C3-2790-CD4F-B255-05CF16079336}">
      <dgm:prSet/>
      <dgm:spPr/>
      <dgm:t>
        <a:bodyPr/>
        <a:lstStyle/>
        <a:p>
          <a:endParaRPr lang="en-US"/>
        </a:p>
      </dgm:t>
    </dgm:pt>
    <dgm:pt modelId="{9F8BB436-4C5F-9D42-8113-031EA4AABBE2}">
      <dgm:prSet phldrT="[Text]"/>
      <dgm:spPr/>
      <dgm:t>
        <a:bodyPr/>
        <a:lstStyle/>
        <a:p>
          <a:r>
            <a:rPr lang="en-US" b="1" u="sng" dirty="0"/>
            <a:t>At around 60 months:</a:t>
          </a:r>
        </a:p>
        <a:p>
          <a:r>
            <a:rPr lang="en-US" dirty="0"/>
            <a:t>Children identify and use a variety of shapes in their everyday environment</a:t>
          </a:r>
        </a:p>
      </dgm:t>
    </dgm:pt>
    <dgm:pt modelId="{AE0E5AAC-AE2C-9143-9C5A-7A27144744EC}" type="parTrans" cxnId="{ABB9CED6-818C-7D41-8F1D-F5C62E80F49F}">
      <dgm:prSet/>
      <dgm:spPr/>
      <dgm:t>
        <a:bodyPr/>
        <a:lstStyle/>
        <a:p>
          <a:endParaRPr lang="en-US"/>
        </a:p>
      </dgm:t>
    </dgm:pt>
    <dgm:pt modelId="{D5A03AD8-F27F-504E-B277-417B9B185ED6}" type="sibTrans" cxnId="{ABB9CED6-818C-7D41-8F1D-F5C62E80F49F}">
      <dgm:prSet/>
      <dgm:spPr/>
      <dgm:t>
        <a:bodyPr/>
        <a:lstStyle/>
        <a:p>
          <a:endParaRPr lang="en-US"/>
        </a:p>
      </dgm:t>
    </dgm:pt>
    <dgm:pt modelId="{56D92D24-B11C-9C40-A211-82B49AE7F9E9}">
      <dgm:prSet phldrT="[Text]" custT="1"/>
      <dgm:spPr/>
      <dgm:t>
        <a:bodyPr/>
        <a:lstStyle/>
        <a:p>
          <a:r>
            <a:rPr lang="en-US" sz="1800" b="1" u="sng" dirty="0"/>
            <a:t>By the end of kindergarten:</a:t>
          </a:r>
        </a:p>
        <a:p>
          <a:r>
            <a:rPr lang="en-US" sz="1600" dirty="0"/>
            <a:t>Identify and describe shapes; Analyze, compare, create and compose shapes </a:t>
          </a:r>
        </a:p>
      </dgm:t>
    </dgm:pt>
    <dgm:pt modelId="{C03A50DE-C972-114D-9D59-83DFC33C14F5}" type="parTrans" cxnId="{20959DE8-7351-D64E-AAC6-690C33303057}">
      <dgm:prSet/>
      <dgm:spPr/>
      <dgm:t>
        <a:bodyPr/>
        <a:lstStyle/>
        <a:p>
          <a:endParaRPr lang="en-US"/>
        </a:p>
      </dgm:t>
    </dgm:pt>
    <dgm:pt modelId="{7B60E540-424B-6541-AE06-C36E5B9C59EC}" type="sibTrans" cxnId="{20959DE8-7351-D64E-AAC6-690C33303057}">
      <dgm:prSet/>
      <dgm:spPr/>
      <dgm:t>
        <a:bodyPr/>
        <a:lstStyle/>
        <a:p>
          <a:endParaRPr lang="en-US"/>
        </a:p>
      </dgm:t>
    </dgm:pt>
    <dgm:pt modelId="{15C98A30-0A2F-BE46-9CDF-F56E6AC346AD}" type="pres">
      <dgm:prSet presAssocID="{526AC38B-369F-9B4B-8B4A-27645FAEE94C}" presName="CompostProcess" presStyleCnt="0">
        <dgm:presLayoutVars>
          <dgm:dir/>
          <dgm:resizeHandles val="exact"/>
        </dgm:presLayoutVars>
      </dgm:prSet>
      <dgm:spPr/>
    </dgm:pt>
    <dgm:pt modelId="{5C4CAE58-5BDD-4C44-B02C-EE20599C5A90}" type="pres">
      <dgm:prSet presAssocID="{526AC38B-369F-9B4B-8B4A-27645FAEE94C}" presName="arrow" presStyleLbl="bgShp" presStyleIdx="0" presStyleCnt="1" custScaleX="117647"/>
      <dgm:spPr>
        <a:solidFill>
          <a:schemeClr val="accent1">
            <a:lumMod val="75000"/>
          </a:schemeClr>
        </a:solidFill>
      </dgm:spPr>
    </dgm:pt>
    <dgm:pt modelId="{C5A93D75-BC9B-604B-96C1-0721D1A7A035}" type="pres">
      <dgm:prSet presAssocID="{526AC38B-369F-9B4B-8B4A-27645FAEE94C}" presName="linearProcess" presStyleCnt="0"/>
      <dgm:spPr/>
    </dgm:pt>
    <dgm:pt modelId="{3039DBA6-CB91-0D45-9DBE-19BC2BFCDF3F}" type="pres">
      <dgm:prSet presAssocID="{D0FCA3EC-12C9-3E4B-B39A-AD209B598BB0}" presName="textNode" presStyleLbl="node1" presStyleIdx="0" presStyleCnt="3">
        <dgm:presLayoutVars>
          <dgm:bulletEnabled val="1"/>
        </dgm:presLayoutVars>
      </dgm:prSet>
      <dgm:spPr/>
    </dgm:pt>
    <dgm:pt modelId="{AEEB0F6D-9DEA-5C43-BF85-25EED00D2463}" type="pres">
      <dgm:prSet presAssocID="{55F8C749-E803-8845-9B9F-F9A606FCEACF}" presName="sibTrans" presStyleCnt="0"/>
      <dgm:spPr/>
    </dgm:pt>
    <dgm:pt modelId="{4D5F634E-7C5F-3A4F-BEF1-D248109F944F}" type="pres">
      <dgm:prSet presAssocID="{9F8BB436-4C5F-9D42-8113-031EA4AABBE2}" presName="textNode" presStyleLbl="node1" presStyleIdx="1" presStyleCnt="3">
        <dgm:presLayoutVars>
          <dgm:bulletEnabled val="1"/>
        </dgm:presLayoutVars>
      </dgm:prSet>
      <dgm:spPr/>
    </dgm:pt>
    <dgm:pt modelId="{FB561EDE-343B-9B4C-97DB-98AF9FA25389}" type="pres">
      <dgm:prSet presAssocID="{D5A03AD8-F27F-504E-B277-417B9B185ED6}" presName="sibTrans" presStyleCnt="0"/>
      <dgm:spPr/>
    </dgm:pt>
    <dgm:pt modelId="{3ED6724D-5949-834B-97D0-3E28B324298E}" type="pres">
      <dgm:prSet presAssocID="{56D92D24-B11C-9C40-A211-82B49AE7F9E9}" presName="textNode" presStyleLbl="node1" presStyleIdx="2" presStyleCnt="3">
        <dgm:presLayoutVars>
          <dgm:bulletEnabled val="1"/>
        </dgm:presLayoutVars>
      </dgm:prSet>
      <dgm:spPr/>
    </dgm:pt>
  </dgm:ptLst>
  <dgm:cxnLst>
    <dgm:cxn modelId="{DA0E57C3-2790-CD4F-B255-05CF16079336}" srcId="{526AC38B-369F-9B4B-8B4A-27645FAEE94C}" destId="{D0FCA3EC-12C9-3E4B-B39A-AD209B598BB0}" srcOrd="0" destOrd="0" parTransId="{0F17ABEA-45B6-1248-A1A4-4F57379DAB5A}" sibTransId="{55F8C749-E803-8845-9B9F-F9A606FCEACF}"/>
    <dgm:cxn modelId="{13267997-CBBF-E54F-892C-9EB45165CD1D}" type="presOf" srcId="{56D92D24-B11C-9C40-A211-82B49AE7F9E9}" destId="{3ED6724D-5949-834B-97D0-3E28B324298E}" srcOrd="0" destOrd="0" presId="urn:microsoft.com/office/officeart/2005/8/layout/hProcess9"/>
    <dgm:cxn modelId="{ABB9CED6-818C-7D41-8F1D-F5C62E80F49F}" srcId="{526AC38B-369F-9B4B-8B4A-27645FAEE94C}" destId="{9F8BB436-4C5F-9D42-8113-031EA4AABBE2}" srcOrd="1" destOrd="0" parTransId="{AE0E5AAC-AE2C-9143-9C5A-7A27144744EC}" sibTransId="{D5A03AD8-F27F-504E-B277-417B9B185ED6}"/>
    <dgm:cxn modelId="{4B5F0C8B-CFBD-E54A-AEBC-0EC0D449919C}" type="presOf" srcId="{D0FCA3EC-12C9-3E4B-B39A-AD209B598BB0}" destId="{3039DBA6-CB91-0D45-9DBE-19BC2BFCDF3F}" srcOrd="0" destOrd="0" presId="urn:microsoft.com/office/officeart/2005/8/layout/hProcess9"/>
    <dgm:cxn modelId="{20959DE8-7351-D64E-AAC6-690C33303057}" srcId="{526AC38B-369F-9B4B-8B4A-27645FAEE94C}" destId="{56D92D24-B11C-9C40-A211-82B49AE7F9E9}" srcOrd="2" destOrd="0" parTransId="{C03A50DE-C972-114D-9D59-83DFC33C14F5}" sibTransId="{7B60E540-424B-6541-AE06-C36E5B9C59EC}"/>
    <dgm:cxn modelId="{27672595-9738-CB42-8446-0DB5AC2E456E}" type="presOf" srcId="{9F8BB436-4C5F-9D42-8113-031EA4AABBE2}" destId="{4D5F634E-7C5F-3A4F-BEF1-D248109F944F}" srcOrd="0" destOrd="0" presId="urn:microsoft.com/office/officeart/2005/8/layout/hProcess9"/>
    <dgm:cxn modelId="{37941B3A-6B57-9C4F-A035-135BCC426E53}" type="presOf" srcId="{526AC38B-369F-9B4B-8B4A-27645FAEE94C}" destId="{15C98A30-0A2F-BE46-9CDF-F56E6AC346AD}" srcOrd="0" destOrd="0" presId="urn:microsoft.com/office/officeart/2005/8/layout/hProcess9"/>
    <dgm:cxn modelId="{BF5DFB97-B925-2148-A419-96592D9AB4D6}" type="presParOf" srcId="{15C98A30-0A2F-BE46-9CDF-F56E6AC346AD}" destId="{5C4CAE58-5BDD-4C44-B02C-EE20599C5A90}" srcOrd="0" destOrd="0" presId="urn:microsoft.com/office/officeart/2005/8/layout/hProcess9"/>
    <dgm:cxn modelId="{31A3A3F4-5E6E-4149-9759-6C791CACBF4D}" type="presParOf" srcId="{15C98A30-0A2F-BE46-9CDF-F56E6AC346AD}" destId="{C5A93D75-BC9B-604B-96C1-0721D1A7A035}" srcOrd="1" destOrd="0" presId="urn:microsoft.com/office/officeart/2005/8/layout/hProcess9"/>
    <dgm:cxn modelId="{DBAF46B6-99AA-914D-B7E7-06E970F1DF8A}" type="presParOf" srcId="{C5A93D75-BC9B-604B-96C1-0721D1A7A035}" destId="{3039DBA6-CB91-0D45-9DBE-19BC2BFCDF3F}" srcOrd="0" destOrd="0" presId="urn:microsoft.com/office/officeart/2005/8/layout/hProcess9"/>
    <dgm:cxn modelId="{CFADE5F6-0B93-1F4D-B31E-01E3AC1EAD1E}" type="presParOf" srcId="{C5A93D75-BC9B-604B-96C1-0721D1A7A035}" destId="{AEEB0F6D-9DEA-5C43-BF85-25EED00D2463}" srcOrd="1" destOrd="0" presId="urn:microsoft.com/office/officeart/2005/8/layout/hProcess9"/>
    <dgm:cxn modelId="{D38FC814-CD51-214A-AE4A-C8F61B351E78}" type="presParOf" srcId="{C5A93D75-BC9B-604B-96C1-0721D1A7A035}" destId="{4D5F634E-7C5F-3A4F-BEF1-D248109F944F}" srcOrd="2" destOrd="0" presId="urn:microsoft.com/office/officeart/2005/8/layout/hProcess9"/>
    <dgm:cxn modelId="{6BBC4C55-B784-F445-96B9-20EFA5BCE658}" type="presParOf" srcId="{C5A93D75-BC9B-604B-96C1-0721D1A7A035}" destId="{FB561EDE-343B-9B4C-97DB-98AF9FA25389}" srcOrd="3" destOrd="0" presId="urn:microsoft.com/office/officeart/2005/8/layout/hProcess9"/>
    <dgm:cxn modelId="{0B750064-E3DB-5B4F-97D7-6C25953E3651}" type="presParOf" srcId="{C5A93D75-BC9B-604B-96C1-0721D1A7A035}" destId="{3ED6724D-5949-834B-97D0-3E28B324298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C613CF-8F52-A945-BA29-D01DD90279AA}" type="doc">
      <dgm:prSet loTypeId="urn:microsoft.com/office/officeart/2005/8/layout/arrow2" loCatId="" qsTypeId="urn:microsoft.com/office/officeart/2005/8/quickstyle/simple4" qsCatId="simple" csTypeId="urn:microsoft.com/office/officeart/2005/8/colors/accent2_2" csCatId="accent2" phldr="1"/>
      <dgm:spPr/>
    </dgm:pt>
    <dgm:pt modelId="{0DF8380E-47A4-9A49-8D1A-51AF54BA07F0}">
      <dgm:prSet phldrT="[Text]"/>
      <dgm:spPr/>
      <dgm:t>
        <a:bodyPr/>
        <a:lstStyle/>
        <a:p>
          <a:r>
            <a:rPr lang="en-US" dirty="0"/>
            <a:t>Basic Shape Matcher </a:t>
          </a:r>
        </a:p>
      </dgm:t>
    </dgm:pt>
    <dgm:pt modelId="{D62AE4D5-7F00-DF4F-B856-ECBE81A60082}" type="parTrans" cxnId="{042D6EAC-DF74-0A49-A725-406389BB4F88}">
      <dgm:prSet/>
      <dgm:spPr/>
      <dgm:t>
        <a:bodyPr/>
        <a:lstStyle/>
        <a:p>
          <a:endParaRPr lang="en-US"/>
        </a:p>
      </dgm:t>
    </dgm:pt>
    <dgm:pt modelId="{C39D9478-175F-1B41-9A93-6B561D1EA5EB}" type="sibTrans" cxnId="{042D6EAC-DF74-0A49-A725-406389BB4F88}">
      <dgm:prSet/>
      <dgm:spPr/>
      <dgm:t>
        <a:bodyPr/>
        <a:lstStyle/>
        <a:p>
          <a:endParaRPr lang="en-US"/>
        </a:p>
      </dgm:t>
    </dgm:pt>
    <dgm:pt modelId="{02F0FBC6-662E-D748-AF8F-5746C66A8AC3}">
      <dgm:prSet phldrT="[Text]"/>
      <dgm:spPr/>
      <dgm:t>
        <a:bodyPr/>
        <a:lstStyle/>
        <a:p>
          <a:r>
            <a:rPr lang="en-US" dirty="0"/>
            <a:t>Shape Identifier</a:t>
          </a:r>
        </a:p>
      </dgm:t>
    </dgm:pt>
    <dgm:pt modelId="{A0AB6108-7F55-9448-9FE3-267DFB864F1B}" type="parTrans" cxnId="{5EDD669A-6635-124D-8688-4071C12B0792}">
      <dgm:prSet/>
      <dgm:spPr/>
      <dgm:t>
        <a:bodyPr/>
        <a:lstStyle/>
        <a:p>
          <a:endParaRPr lang="en-US"/>
        </a:p>
      </dgm:t>
    </dgm:pt>
    <dgm:pt modelId="{990DE655-23B3-1D42-BB22-95799E6D2148}" type="sibTrans" cxnId="{5EDD669A-6635-124D-8688-4071C12B0792}">
      <dgm:prSet/>
      <dgm:spPr/>
      <dgm:t>
        <a:bodyPr/>
        <a:lstStyle/>
        <a:p>
          <a:endParaRPr lang="en-US"/>
        </a:p>
      </dgm:t>
    </dgm:pt>
    <dgm:pt modelId="{EF07BF19-A568-BF4D-9947-D9674FEEE6F5}">
      <dgm:prSet phldrT="[Text]"/>
      <dgm:spPr/>
      <dgm:t>
        <a:bodyPr/>
        <a:lstStyle/>
        <a:p>
          <a:r>
            <a:rPr lang="en-US" dirty="0"/>
            <a:t>Shape Matcher and Prototype Identifier</a:t>
          </a:r>
        </a:p>
      </dgm:t>
    </dgm:pt>
    <dgm:pt modelId="{0AB527B8-D266-474A-8A83-B9DF096C6248}" type="parTrans" cxnId="{F23E04A5-6E54-024A-802C-679B12CDF02D}">
      <dgm:prSet/>
      <dgm:spPr/>
      <dgm:t>
        <a:bodyPr/>
        <a:lstStyle/>
        <a:p>
          <a:endParaRPr lang="en-US"/>
        </a:p>
      </dgm:t>
    </dgm:pt>
    <dgm:pt modelId="{44859A99-61F7-5E4B-91ED-551D7215B287}" type="sibTrans" cxnId="{F23E04A5-6E54-024A-802C-679B12CDF02D}">
      <dgm:prSet/>
      <dgm:spPr/>
      <dgm:t>
        <a:bodyPr/>
        <a:lstStyle/>
        <a:p>
          <a:endParaRPr lang="en-US"/>
        </a:p>
      </dgm:t>
    </dgm:pt>
    <dgm:pt modelId="{A1D45FED-8352-C248-B199-B35828017341}">
      <dgm:prSet phldrT="[Text]"/>
      <dgm:spPr/>
      <dgm:t>
        <a:bodyPr/>
        <a:lstStyle/>
        <a:p>
          <a:r>
            <a:rPr lang="en-US" dirty="0"/>
            <a:t>Basic to Advanced Shape Recognizer</a:t>
          </a:r>
        </a:p>
      </dgm:t>
    </dgm:pt>
    <dgm:pt modelId="{6C22EDCA-4E31-FF47-881A-F71B00DDAB86}" type="parTrans" cxnId="{8944C43B-42AF-5A4E-BFFD-2B4588004F6C}">
      <dgm:prSet/>
      <dgm:spPr/>
      <dgm:t>
        <a:bodyPr/>
        <a:lstStyle/>
        <a:p>
          <a:endParaRPr lang="en-US"/>
        </a:p>
      </dgm:t>
    </dgm:pt>
    <dgm:pt modelId="{B7C79852-5D3F-CC40-A8C7-CCABD4F97FEE}" type="sibTrans" cxnId="{8944C43B-42AF-5A4E-BFFD-2B4588004F6C}">
      <dgm:prSet/>
      <dgm:spPr/>
      <dgm:t>
        <a:bodyPr/>
        <a:lstStyle/>
        <a:p>
          <a:endParaRPr lang="en-US"/>
        </a:p>
      </dgm:t>
    </dgm:pt>
    <dgm:pt modelId="{69AAFB17-0DB4-8F4E-8ACE-550EB03C5AFC}">
      <dgm:prSet phldrT="[Text]"/>
      <dgm:spPr/>
      <dgm:t>
        <a:bodyPr/>
        <a:lstStyle/>
        <a:p>
          <a:r>
            <a:rPr lang="en-US" dirty="0"/>
            <a:t>Shape Class Identifier</a:t>
          </a:r>
        </a:p>
      </dgm:t>
    </dgm:pt>
    <dgm:pt modelId="{F7D15AF8-717B-4D4B-8684-B0935513FB61}" type="parTrans" cxnId="{27DA7A66-A536-2045-8628-5F20EB457A90}">
      <dgm:prSet/>
      <dgm:spPr/>
      <dgm:t>
        <a:bodyPr/>
        <a:lstStyle/>
        <a:p>
          <a:endParaRPr lang="en-US"/>
        </a:p>
      </dgm:t>
    </dgm:pt>
    <dgm:pt modelId="{F40FF2DB-E3F6-B943-A5A2-6BC89198F9DB}" type="sibTrans" cxnId="{27DA7A66-A536-2045-8628-5F20EB457A90}">
      <dgm:prSet/>
      <dgm:spPr/>
      <dgm:t>
        <a:bodyPr/>
        <a:lstStyle/>
        <a:p>
          <a:endParaRPr lang="en-US"/>
        </a:p>
      </dgm:t>
    </dgm:pt>
    <dgm:pt modelId="{27441DB2-0F3A-9745-8FC8-B091403CE953}" type="pres">
      <dgm:prSet presAssocID="{BAC613CF-8F52-A945-BA29-D01DD90279AA}" presName="arrowDiagram" presStyleCnt="0">
        <dgm:presLayoutVars>
          <dgm:chMax val="5"/>
          <dgm:dir/>
          <dgm:resizeHandles val="exact"/>
        </dgm:presLayoutVars>
      </dgm:prSet>
      <dgm:spPr/>
    </dgm:pt>
    <dgm:pt modelId="{E2562DE3-1290-FA4E-90D7-83C9D2A64F2F}" type="pres">
      <dgm:prSet presAssocID="{BAC613CF-8F52-A945-BA29-D01DD90279AA}" presName="arrow" presStyleLbl="bgShp" presStyleIdx="0" presStyleCnt="1"/>
      <dgm:spPr/>
    </dgm:pt>
    <dgm:pt modelId="{614BE333-04FC-7948-B195-3DA3D5C878A2}" type="pres">
      <dgm:prSet presAssocID="{BAC613CF-8F52-A945-BA29-D01DD90279AA}" presName="arrowDiagram5" presStyleCnt="0"/>
      <dgm:spPr/>
    </dgm:pt>
    <dgm:pt modelId="{5EDC4C55-F958-4648-8126-9E0FF91995D9}" type="pres">
      <dgm:prSet presAssocID="{0DF8380E-47A4-9A49-8D1A-51AF54BA07F0}" presName="bullet5a" presStyleLbl="node1" presStyleIdx="0" presStyleCnt="5"/>
      <dgm:spPr/>
    </dgm:pt>
    <dgm:pt modelId="{702EE88D-3E1C-2942-AE44-0F434A49DF99}" type="pres">
      <dgm:prSet presAssocID="{0DF8380E-47A4-9A49-8D1A-51AF54BA07F0}" presName="textBox5a" presStyleLbl="revTx" presStyleIdx="0" presStyleCnt="5">
        <dgm:presLayoutVars>
          <dgm:bulletEnabled val="1"/>
        </dgm:presLayoutVars>
      </dgm:prSet>
      <dgm:spPr/>
    </dgm:pt>
    <dgm:pt modelId="{0E1B644C-D7FC-C147-8D8D-2E1DDA40F61F}" type="pres">
      <dgm:prSet presAssocID="{EF07BF19-A568-BF4D-9947-D9674FEEE6F5}" presName="bullet5b" presStyleLbl="node1" presStyleIdx="1" presStyleCnt="5"/>
      <dgm:spPr/>
    </dgm:pt>
    <dgm:pt modelId="{C90172BE-6F09-1B4F-850E-0462B26789E5}" type="pres">
      <dgm:prSet presAssocID="{EF07BF19-A568-BF4D-9947-D9674FEEE6F5}" presName="textBox5b" presStyleLbl="revTx" presStyleIdx="1" presStyleCnt="5">
        <dgm:presLayoutVars>
          <dgm:bulletEnabled val="1"/>
        </dgm:presLayoutVars>
      </dgm:prSet>
      <dgm:spPr/>
    </dgm:pt>
    <dgm:pt modelId="{8D790CA4-3977-2C46-923C-5A848D8BC323}" type="pres">
      <dgm:prSet presAssocID="{A1D45FED-8352-C248-B199-B35828017341}" presName="bullet5c" presStyleLbl="node1" presStyleIdx="2" presStyleCnt="5"/>
      <dgm:spPr/>
    </dgm:pt>
    <dgm:pt modelId="{EDA13DBA-5AD1-8841-9A4D-1C4D9B01AE60}" type="pres">
      <dgm:prSet presAssocID="{A1D45FED-8352-C248-B199-B35828017341}" presName="textBox5c" presStyleLbl="revTx" presStyleIdx="2" presStyleCnt="5">
        <dgm:presLayoutVars>
          <dgm:bulletEnabled val="1"/>
        </dgm:presLayoutVars>
      </dgm:prSet>
      <dgm:spPr/>
    </dgm:pt>
    <dgm:pt modelId="{EAAB4F07-7602-154B-8416-26F133ABB5FA}" type="pres">
      <dgm:prSet presAssocID="{02F0FBC6-662E-D748-AF8F-5746C66A8AC3}" presName="bullet5d" presStyleLbl="node1" presStyleIdx="3" presStyleCnt="5"/>
      <dgm:spPr/>
    </dgm:pt>
    <dgm:pt modelId="{AD3DBED8-2962-5248-B3EB-9BD036765E38}" type="pres">
      <dgm:prSet presAssocID="{02F0FBC6-662E-D748-AF8F-5746C66A8AC3}" presName="textBox5d" presStyleLbl="revTx" presStyleIdx="3" presStyleCnt="5">
        <dgm:presLayoutVars>
          <dgm:bulletEnabled val="1"/>
        </dgm:presLayoutVars>
      </dgm:prSet>
      <dgm:spPr/>
    </dgm:pt>
    <dgm:pt modelId="{8435476B-8692-1D4A-A74F-246616D539B3}" type="pres">
      <dgm:prSet presAssocID="{69AAFB17-0DB4-8F4E-8ACE-550EB03C5AFC}" presName="bullet5e" presStyleLbl="node1" presStyleIdx="4" presStyleCnt="5"/>
      <dgm:spPr/>
    </dgm:pt>
    <dgm:pt modelId="{D948241F-89E7-EA4C-9A49-E9B697250A67}" type="pres">
      <dgm:prSet presAssocID="{69AAFB17-0DB4-8F4E-8ACE-550EB03C5AFC}" presName="textBox5e" presStyleLbl="revTx" presStyleIdx="4" presStyleCnt="5" custScaleY="47275" custLinFactNeighborX="3918" custLinFactNeighborY="-30321">
        <dgm:presLayoutVars>
          <dgm:bulletEnabled val="1"/>
        </dgm:presLayoutVars>
      </dgm:prSet>
      <dgm:spPr/>
    </dgm:pt>
  </dgm:ptLst>
  <dgm:cxnLst>
    <dgm:cxn modelId="{8944C43B-42AF-5A4E-BFFD-2B4588004F6C}" srcId="{BAC613CF-8F52-A945-BA29-D01DD90279AA}" destId="{A1D45FED-8352-C248-B199-B35828017341}" srcOrd="2" destOrd="0" parTransId="{6C22EDCA-4E31-FF47-881A-F71B00DDAB86}" sibTransId="{B7C79852-5D3F-CC40-A8C7-CCABD4F97FEE}"/>
    <dgm:cxn modelId="{0687B8B6-FF03-994B-B737-81785D35DDE0}" type="presOf" srcId="{BAC613CF-8F52-A945-BA29-D01DD90279AA}" destId="{27441DB2-0F3A-9745-8FC8-B091403CE953}" srcOrd="0" destOrd="0" presId="urn:microsoft.com/office/officeart/2005/8/layout/arrow2"/>
    <dgm:cxn modelId="{042D6EAC-DF74-0A49-A725-406389BB4F88}" srcId="{BAC613CF-8F52-A945-BA29-D01DD90279AA}" destId="{0DF8380E-47A4-9A49-8D1A-51AF54BA07F0}" srcOrd="0" destOrd="0" parTransId="{D62AE4D5-7F00-DF4F-B856-ECBE81A60082}" sibTransId="{C39D9478-175F-1B41-9A93-6B561D1EA5EB}"/>
    <dgm:cxn modelId="{F23E04A5-6E54-024A-802C-679B12CDF02D}" srcId="{BAC613CF-8F52-A945-BA29-D01DD90279AA}" destId="{EF07BF19-A568-BF4D-9947-D9674FEEE6F5}" srcOrd="1" destOrd="0" parTransId="{0AB527B8-D266-474A-8A83-B9DF096C6248}" sibTransId="{44859A99-61F7-5E4B-91ED-551D7215B287}"/>
    <dgm:cxn modelId="{802E96D6-07F2-BA48-AF8D-82F348DC44EB}" type="presOf" srcId="{A1D45FED-8352-C248-B199-B35828017341}" destId="{EDA13DBA-5AD1-8841-9A4D-1C4D9B01AE60}" srcOrd="0" destOrd="0" presId="urn:microsoft.com/office/officeart/2005/8/layout/arrow2"/>
    <dgm:cxn modelId="{3C51A3A4-1C1D-4B41-B8E7-304D6CB91D3E}" type="presOf" srcId="{EF07BF19-A568-BF4D-9947-D9674FEEE6F5}" destId="{C90172BE-6F09-1B4F-850E-0462B26789E5}" srcOrd="0" destOrd="0" presId="urn:microsoft.com/office/officeart/2005/8/layout/arrow2"/>
    <dgm:cxn modelId="{27DA7A66-A536-2045-8628-5F20EB457A90}" srcId="{BAC613CF-8F52-A945-BA29-D01DD90279AA}" destId="{69AAFB17-0DB4-8F4E-8ACE-550EB03C5AFC}" srcOrd="4" destOrd="0" parTransId="{F7D15AF8-717B-4D4B-8684-B0935513FB61}" sibTransId="{F40FF2DB-E3F6-B943-A5A2-6BC89198F9DB}"/>
    <dgm:cxn modelId="{906780AD-5665-BB4E-93FE-4A3FD4241041}" type="presOf" srcId="{02F0FBC6-662E-D748-AF8F-5746C66A8AC3}" destId="{AD3DBED8-2962-5248-B3EB-9BD036765E38}" srcOrd="0" destOrd="0" presId="urn:microsoft.com/office/officeart/2005/8/layout/arrow2"/>
    <dgm:cxn modelId="{5EDD669A-6635-124D-8688-4071C12B0792}" srcId="{BAC613CF-8F52-A945-BA29-D01DD90279AA}" destId="{02F0FBC6-662E-D748-AF8F-5746C66A8AC3}" srcOrd="3" destOrd="0" parTransId="{A0AB6108-7F55-9448-9FE3-267DFB864F1B}" sibTransId="{990DE655-23B3-1D42-BB22-95799E6D2148}"/>
    <dgm:cxn modelId="{8F1B9931-43EB-3640-AD80-85B8EA805987}" type="presOf" srcId="{69AAFB17-0DB4-8F4E-8ACE-550EB03C5AFC}" destId="{D948241F-89E7-EA4C-9A49-E9B697250A67}" srcOrd="0" destOrd="0" presId="urn:microsoft.com/office/officeart/2005/8/layout/arrow2"/>
    <dgm:cxn modelId="{C111FAFE-AF88-8942-AC77-CD420BB6F757}" type="presOf" srcId="{0DF8380E-47A4-9A49-8D1A-51AF54BA07F0}" destId="{702EE88D-3E1C-2942-AE44-0F434A49DF99}" srcOrd="0" destOrd="0" presId="urn:microsoft.com/office/officeart/2005/8/layout/arrow2"/>
    <dgm:cxn modelId="{B98B7CC6-46DA-BF45-B8D9-E10F4C94DF73}" type="presParOf" srcId="{27441DB2-0F3A-9745-8FC8-B091403CE953}" destId="{E2562DE3-1290-FA4E-90D7-83C9D2A64F2F}" srcOrd="0" destOrd="0" presId="urn:microsoft.com/office/officeart/2005/8/layout/arrow2"/>
    <dgm:cxn modelId="{8FB3787A-BAA1-154C-96F0-3C65113A3E75}" type="presParOf" srcId="{27441DB2-0F3A-9745-8FC8-B091403CE953}" destId="{614BE333-04FC-7948-B195-3DA3D5C878A2}" srcOrd="1" destOrd="0" presId="urn:microsoft.com/office/officeart/2005/8/layout/arrow2"/>
    <dgm:cxn modelId="{A2553F5C-112B-8545-BA06-086D827C9F1B}" type="presParOf" srcId="{614BE333-04FC-7948-B195-3DA3D5C878A2}" destId="{5EDC4C55-F958-4648-8126-9E0FF91995D9}" srcOrd="0" destOrd="0" presId="urn:microsoft.com/office/officeart/2005/8/layout/arrow2"/>
    <dgm:cxn modelId="{96E4CACA-6D89-D148-9FB4-0E838A3A5C1D}" type="presParOf" srcId="{614BE333-04FC-7948-B195-3DA3D5C878A2}" destId="{702EE88D-3E1C-2942-AE44-0F434A49DF99}" srcOrd="1" destOrd="0" presId="urn:microsoft.com/office/officeart/2005/8/layout/arrow2"/>
    <dgm:cxn modelId="{9A45437B-EF69-0B4E-8D12-2685FDCE9640}" type="presParOf" srcId="{614BE333-04FC-7948-B195-3DA3D5C878A2}" destId="{0E1B644C-D7FC-C147-8D8D-2E1DDA40F61F}" srcOrd="2" destOrd="0" presId="urn:microsoft.com/office/officeart/2005/8/layout/arrow2"/>
    <dgm:cxn modelId="{CC01E4A3-DAAE-7746-BFA7-27F85BFAAB53}" type="presParOf" srcId="{614BE333-04FC-7948-B195-3DA3D5C878A2}" destId="{C90172BE-6F09-1B4F-850E-0462B26789E5}" srcOrd="3" destOrd="0" presId="urn:microsoft.com/office/officeart/2005/8/layout/arrow2"/>
    <dgm:cxn modelId="{D0B1C039-C12E-F94E-978B-42108AC14A18}" type="presParOf" srcId="{614BE333-04FC-7948-B195-3DA3D5C878A2}" destId="{8D790CA4-3977-2C46-923C-5A848D8BC323}" srcOrd="4" destOrd="0" presId="urn:microsoft.com/office/officeart/2005/8/layout/arrow2"/>
    <dgm:cxn modelId="{6F702160-2900-524F-9763-33694B95DE17}" type="presParOf" srcId="{614BE333-04FC-7948-B195-3DA3D5C878A2}" destId="{EDA13DBA-5AD1-8841-9A4D-1C4D9B01AE60}" srcOrd="5" destOrd="0" presId="urn:microsoft.com/office/officeart/2005/8/layout/arrow2"/>
    <dgm:cxn modelId="{CA30D827-2617-4243-BD89-339F7C7967AC}" type="presParOf" srcId="{614BE333-04FC-7948-B195-3DA3D5C878A2}" destId="{EAAB4F07-7602-154B-8416-26F133ABB5FA}" srcOrd="6" destOrd="0" presId="urn:microsoft.com/office/officeart/2005/8/layout/arrow2"/>
    <dgm:cxn modelId="{66BBBB26-19EE-EE42-A513-53168DBAD75A}" type="presParOf" srcId="{614BE333-04FC-7948-B195-3DA3D5C878A2}" destId="{AD3DBED8-2962-5248-B3EB-9BD036765E38}" srcOrd="7" destOrd="0" presId="urn:microsoft.com/office/officeart/2005/8/layout/arrow2"/>
    <dgm:cxn modelId="{5E3A64BB-8160-124C-815D-F29F2B709A11}" type="presParOf" srcId="{614BE333-04FC-7948-B195-3DA3D5C878A2}" destId="{8435476B-8692-1D4A-A74F-246616D539B3}" srcOrd="8" destOrd="0" presId="urn:microsoft.com/office/officeart/2005/8/layout/arrow2"/>
    <dgm:cxn modelId="{C7554447-F457-DC42-97A1-53FDD154265C}" type="presParOf" srcId="{614BE333-04FC-7948-B195-3DA3D5C878A2}" destId="{D948241F-89E7-EA4C-9A49-E9B697250A67}"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2510D9-05AD-EA4D-9728-F2D65E6BAE8B}" type="doc">
      <dgm:prSet loTypeId="urn:microsoft.com/office/officeart/2005/8/layout/arrow2" loCatId="" qsTypeId="urn:microsoft.com/office/officeart/2005/8/quickstyle/simple4" qsCatId="simple" csTypeId="urn:microsoft.com/office/officeart/2005/8/colors/accent1_2" csCatId="accent1" phldr="1"/>
      <dgm:spPr/>
      <dgm:t>
        <a:bodyPr/>
        <a:lstStyle/>
        <a:p>
          <a:endParaRPr lang="en-US"/>
        </a:p>
      </dgm:t>
    </dgm:pt>
    <dgm:pt modelId="{34BB9E94-1C67-0F46-8E86-3D8F2AF7CF6A}">
      <dgm:prSet custT="1"/>
      <dgm:spPr/>
      <dgm:t>
        <a:bodyPr/>
        <a:lstStyle/>
        <a:p>
          <a:pPr rtl="0"/>
          <a:r>
            <a:rPr lang="en-US" sz="2400" dirty="0"/>
            <a:t>Visualization</a:t>
          </a:r>
        </a:p>
      </dgm:t>
    </dgm:pt>
    <dgm:pt modelId="{8C1FF096-9C7D-3D4E-8F99-3FD33ED476AA}" type="parTrans" cxnId="{EAAF0F4C-5F23-604B-9F1D-2BFED15119C6}">
      <dgm:prSet/>
      <dgm:spPr/>
      <dgm:t>
        <a:bodyPr/>
        <a:lstStyle/>
        <a:p>
          <a:endParaRPr lang="en-US"/>
        </a:p>
      </dgm:t>
    </dgm:pt>
    <dgm:pt modelId="{BBE19B3E-FB17-3240-B459-185F385C3E3E}" type="sibTrans" cxnId="{EAAF0F4C-5F23-604B-9F1D-2BFED15119C6}">
      <dgm:prSet/>
      <dgm:spPr/>
      <dgm:t>
        <a:bodyPr/>
        <a:lstStyle/>
        <a:p>
          <a:endParaRPr lang="en-US"/>
        </a:p>
      </dgm:t>
    </dgm:pt>
    <dgm:pt modelId="{1AB71DAA-1EE1-F74D-9214-76B322A223E1}">
      <dgm:prSet custT="1"/>
      <dgm:spPr/>
      <dgm:t>
        <a:bodyPr/>
        <a:lstStyle/>
        <a:p>
          <a:pPr rtl="0"/>
          <a:r>
            <a:rPr lang="en-US" sz="2400" dirty="0"/>
            <a:t>Analysis</a:t>
          </a:r>
        </a:p>
      </dgm:t>
    </dgm:pt>
    <dgm:pt modelId="{9930EB25-D16D-0448-8323-144A1B085F0E}" type="parTrans" cxnId="{D9DDBA20-5DA6-9C40-863B-96938F7BFF2B}">
      <dgm:prSet/>
      <dgm:spPr/>
      <dgm:t>
        <a:bodyPr/>
        <a:lstStyle/>
        <a:p>
          <a:endParaRPr lang="en-US"/>
        </a:p>
      </dgm:t>
    </dgm:pt>
    <dgm:pt modelId="{4269F4DC-1ACA-5543-B9DF-B9C84FC22A27}" type="sibTrans" cxnId="{D9DDBA20-5DA6-9C40-863B-96938F7BFF2B}">
      <dgm:prSet/>
      <dgm:spPr/>
      <dgm:t>
        <a:bodyPr/>
        <a:lstStyle/>
        <a:p>
          <a:endParaRPr lang="en-US"/>
        </a:p>
      </dgm:t>
    </dgm:pt>
    <dgm:pt modelId="{387A7ACE-CAA5-2C45-BB2A-CF364BD3EFF1}">
      <dgm:prSet custT="1"/>
      <dgm:spPr/>
      <dgm:t>
        <a:bodyPr/>
        <a:lstStyle/>
        <a:p>
          <a:pPr rtl="0"/>
          <a:r>
            <a:rPr lang="en-US" sz="2400" dirty="0"/>
            <a:t>Abstraction</a:t>
          </a:r>
        </a:p>
      </dgm:t>
    </dgm:pt>
    <dgm:pt modelId="{24BF927A-9901-F143-AB0C-DC3B97515609}" type="parTrans" cxnId="{E58F6230-89E1-0747-A471-574B4EA9BE49}">
      <dgm:prSet/>
      <dgm:spPr/>
      <dgm:t>
        <a:bodyPr/>
        <a:lstStyle/>
        <a:p>
          <a:endParaRPr lang="en-US"/>
        </a:p>
      </dgm:t>
    </dgm:pt>
    <dgm:pt modelId="{0EDEF73A-9D28-4545-9B20-B6B0ED2CBBC6}" type="sibTrans" cxnId="{E58F6230-89E1-0747-A471-574B4EA9BE49}">
      <dgm:prSet/>
      <dgm:spPr/>
      <dgm:t>
        <a:bodyPr/>
        <a:lstStyle/>
        <a:p>
          <a:endParaRPr lang="en-US"/>
        </a:p>
      </dgm:t>
    </dgm:pt>
    <dgm:pt modelId="{EEC4C2C6-390A-3849-BA5B-AD0D7C17E69B}">
      <dgm:prSet custT="1"/>
      <dgm:spPr/>
      <dgm:t>
        <a:bodyPr/>
        <a:lstStyle/>
        <a:p>
          <a:pPr rtl="0"/>
          <a:r>
            <a:rPr lang="en-US" sz="2400" dirty="0"/>
            <a:t>Deduction</a:t>
          </a:r>
        </a:p>
      </dgm:t>
    </dgm:pt>
    <dgm:pt modelId="{FBB36536-A9DF-2F43-A90C-92906BAFD6F9}" type="parTrans" cxnId="{42B6C085-C4B2-7941-982E-6DCB1F55A3C8}">
      <dgm:prSet/>
      <dgm:spPr/>
      <dgm:t>
        <a:bodyPr/>
        <a:lstStyle/>
        <a:p>
          <a:endParaRPr lang="en-US"/>
        </a:p>
      </dgm:t>
    </dgm:pt>
    <dgm:pt modelId="{1C4AC1F8-91D9-8B40-8944-D360AB67D904}" type="sibTrans" cxnId="{42B6C085-C4B2-7941-982E-6DCB1F55A3C8}">
      <dgm:prSet/>
      <dgm:spPr/>
      <dgm:t>
        <a:bodyPr/>
        <a:lstStyle/>
        <a:p>
          <a:endParaRPr lang="en-US"/>
        </a:p>
      </dgm:t>
    </dgm:pt>
    <dgm:pt modelId="{14DAEE4A-3EF4-384B-84AE-41DEBF0DCB63}">
      <dgm:prSet custT="1"/>
      <dgm:spPr/>
      <dgm:t>
        <a:bodyPr/>
        <a:lstStyle/>
        <a:p>
          <a:endParaRPr lang="en-US"/>
        </a:p>
      </dgm:t>
    </dgm:pt>
    <dgm:pt modelId="{11C59DD1-A0DA-A049-9D0B-9D652C040A3F}" type="parTrans" cxnId="{5A5D8CF8-B24D-FB49-B582-57823FC6F404}">
      <dgm:prSet/>
      <dgm:spPr/>
      <dgm:t>
        <a:bodyPr/>
        <a:lstStyle/>
        <a:p>
          <a:endParaRPr lang="en-US"/>
        </a:p>
      </dgm:t>
    </dgm:pt>
    <dgm:pt modelId="{E3C90492-81BC-2643-801A-904C39107299}" type="sibTrans" cxnId="{5A5D8CF8-B24D-FB49-B582-57823FC6F404}">
      <dgm:prSet/>
      <dgm:spPr/>
      <dgm:t>
        <a:bodyPr/>
        <a:lstStyle/>
        <a:p>
          <a:endParaRPr lang="en-US"/>
        </a:p>
      </dgm:t>
    </dgm:pt>
    <dgm:pt modelId="{C72FE965-EC53-574D-9571-F6E0FBE1F319}">
      <dgm:prSet custT="1"/>
      <dgm:spPr/>
      <dgm:t>
        <a:bodyPr/>
        <a:lstStyle/>
        <a:p>
          <a:endParaRPr lang="en-US"/>
        </a:p>
      </dgm:t>
    </dgm:pt>
    <dgm:pt modelId="{F2EB5C16-015E-214E-8813-C2BCF3159344}" type="parTrans" cxnId="{430B3782-6CAD-664A-8447-1BDE950CE566}">
      <dgm:prSet/>
      <dgm:spPr/>
      <dgm:t>
        <a:bodyPr/>
        <a:lstStyle/>
        <a:p>
          <a:endParaRPr lang="en-US"/>
        </a:p>
      </dgm:t>
    </dgm:pt>
    <dgm:pt modelId="{2E11299C-D5F1-F544-BA26-E67DA6B7EECC}" type="sibTrans" cxnId="{430B3782-6CAD-664A-8447-1BDE950CE566}">
      <dgm:prSet/>
      <dgm:spPr/>
      <dgm:t>
        <a:bodyPr/>
        <a:lstStyle/>
        <a:p>
          <a:endParaRPr lang="en-US"/>
        </a:p>
      </dgm:t>
    </dgm:pt>
    <dgm:pt modelId="{0F755819-950D-8941-947F-0546BD0D1381}">
      <dgm:prSet/>
      <dgm:spPr/>
      <dgm:t>
        <a:bodyPr/>
        <a:lstStyle/>
        <a:p>
          <a:endParaRPr lang="en-US" b="0" dirty="0">
            <a:latin typeface="Arial" charset="0"/>
            <a:ea typeface="ＭＳ Ｐゴシック" charset="0"/>
            <a:cs typeface="ＭＳ Ｐゴシック" charset="0"/>
          </a:endParaRPr>
        </a:p>
      </dgm:t>
    </dgm:pt>
    <dgm:pt modelId="{620D8940-30A9-4446-BFDE-EC0CC664E015}" type="parTrans" cxnId="{BCAB966D-AD41-B146-971E-818B432F8BAA}">
      <dgm:prSet/>
      <dgm:spPr/>
      <dgm:t>
        <a:bodyPr/>
        <a:lstStyle/>
        <a:p>
          <a:endParaRPr lang="en-US"/>
        </a:p>
      </dgm:t>
    </dgm:pt>
    <dgm:pt modelId="{8608D681-29AA-2D48-80FE-C884B0FC009F}" type="sibTrans" cxnId="{BCAB966D-AD41-B146-971E-818B432F8BAA}">
      <dgm:prSet/>
      <dgm:spPr/>
      <dgm:t>
        <a:bodyPr/>
        <a:lstStyle/>
        <a:p>
          <a:endParaRPr lang="en-US"/>
        </a:p>
      </dgm:t>
    </dgm:pt>
    <dgm:pt modelId="{9EB79958-89BC-1E47-8276-66B7777AAA65}">
      <dgm:prSet custT="1"/>
      <dgm:spPr/>
      <dgm:t>
        <a:bodyPr/>
        <a:lstStyle/>
        <a:p>
          <a:pPr rtl="0"/>
          <a:r>
            <a:rPr lang="en-US" sz="2400" dirty="0"/>
            <a:t>Rigor</a:t>
          </a:r>
        </a:p>
      </dgm:t>
    </dgm:pt>
    <dgm:pt modelId="{FCB765BE-A365-7842-9273-5AAEEDDEF29C}" type="parTrans" cxnId="{20A1CF0D-3538-C944-A43F-D49B7088A771}">
      <dgm:prSet/>
      <dgm:spPr/>
      <dgm:t>
        <a:bodyPr/>
        <a:lstStyle/>
        <a:p>
          <a:endParaRPr lang="en-US"/>
        </a:p>
      </dgm:t>
    </dgm:pt>
    <dgm:pt modelId="{F4608F78-FDC5-AC4E-A5AC-8A86D9010E16}" type="sibTrans" cxnId="{20A1CF0D-3538-C944-A43F-D49B7088A771}">
      <dgm:prSet/>
      <dgm:spPr/>
      <dgm:t>
        <a:bodyPr/>
        <a:lstStyle/>
        <a:p>
          <a:endParaRPr lang="en-US"/>
        </a:p>
      </dgm:t>
    </dgm:pt>
    <dgm:pt modelId="{D6BFBBAF-190F-264C-8B4F-96CD9D1E0C64}" type="pres">
      <dgm:prSet presAssocID="{D32510D9-05AD-EA4D-9728-F2D65E6BAE8B}" presName="arrowDiagram" presStyleCnt="0">
        <dgm:presLayoutVars>
          <dgm:chMax val="5"/>
          <dgm:dir/>
          <dgm:resizeHandles val="exact"/>
        </dgm:presLayoutVars>
      </dgm:prSet>
      <dgm:spPr/>
    </dgm:pt>
    <dgm:pt modelId="{0A99D4AF-AE27-5149-BCDA-597C1F1D4572}" type="pres">
      <dgm:prSet presAssocID="{D32510D9-05AD-EA4D-9728-F2D65E6BAE8B}" presName="arrow" presStyleLbl="bgShp" presStyleIdx="0" presStyleCnt="1" custScaleX="115385"/>
      <dgm:spPr>
        <a:solidFill>
          <a:schemeClr val="bg1">
            <a:lumMod val="75000"/>
          </a:schemeClr>
        </a:solidFill>
      </dgm:spPr>
    </dgm:pt>
    <dgm:pt modelId="{4F50E980-7E50-EB4B-8E3E-CEE7A152F336}" type="pres">
      <dgm:prSet presAssocID="{D32510D9-05AD-EA4D-9728-F2D65E6BAE8B}" presName="arrowDiagram5" presStyleCnt="0"/>
      <dgm:spPr/>
    </dgm:pt>
    <dgm:pt modelId="{AF766A61-F57E-D448-B112-05D48692948F}" type="pres">
      <dgm:prSet presAssocID="{34BB9E94-1C67-0F46-8E86-3D8F2AF7CF6A}" presName="bullet5a" presStyleLbl="node1" presStyleIdx="0" presStyleCnt="5" custLinFactY="-22791" custLinFactNeighborX="-79675" custLinFactNeighborY="-100000"/>
      <dgm:spPr>
        <a:solidFill>
          <a:srgbClr val="4F81BD"/>
        </a:solidFill>
      </dgm:spPr>
    </dgm:pt>
    <dgm:pt modelId="{18B798A3-38FA-194F-BF06-04973648F388}" type="pres">
      <dgm:prSet presAssocID="{34BB9E94-1C67-0F46-8E86-3D8F2AF7CF6A}" presName="textBox5a" presStyleLbl="revTx" presStyleIdx="0" presStyleCnt="5" custScaleX="239377" custScaleY="73402" custLinFactNeighborX="66073" custLinFactNeighborY="-30468">
        <dgm:presLayoutVars>
          <dgm:bulletEnabled val="1"/>
        </dgm:presLayoutVars>
      </dgm:prSet>
      <dgm:spPr/>
    </dgm:pt>
    <dgm:pt modelId="{76AB1C16-E43F-4A47-8C2D-0E0843EB6EE6}" type="pres">
      <dgm:prSet presAssocID="{1AB71DAA-1EE1-F74D-9214-76B322A223E1}" presName="bullet5b" presStyleLbl="node1" presStyleIdx="1" presStyleCnt="5" custLinFactNeighborY="-21732"/>
      <dgm:spPr>
        <a:solidFill>
          <a:srgbClr val="4F81BD"/>
        </a:solidFill>
      </dgm:spPr>
    </dgm:pt>
    <dgm:pt modelId="{64185538-253F-B641-893E-51C98A232CEB}" type="pres">
      <dgm:prSet presAssocID="{1AB71DAA-1EE1-F74D-9214-76B322A223E1}" presName="textBox5b" presStyleLbl="revTx" presStyleIdx="1" presStyleCnt="5" custScaleX="186862" custScaleY="62117" custLinFactNeighborX="40926" custLinFactNeighborY="-19431">
        <dgm:presLayoutVars>
          <dgm:bulletEnabled val="1"/>
        </dgm:presLayoutVars>
      </dgm:prSet>
      <dgm:spPr/>
    </dgm:pt>
    <dgm:pt modelId="{B65D6496-18FD-4B43-BC00-0CD37B89404B}" type="pres">
      <dgm:prSet presAssocID="{387A7ACE-CAA5-2C45-BB2A-CF364BD3EFF1}" presName="bullet5c" presStyleLbl="node1" presStyleIdx="2" presStyleCnt="5"/>
      <dgm:spPr>
        <a:solidFill>
          <a:srgbClr val="4F81BD"/>
        </a:solidFill>
      </dgm:spPr>
    </dgm:pt>
    <dgm:pt modelId="{6D69DC0F-F9A7-2142-9651-30D39A6CE0DD}" type="pres">
      <dgm:prSet presAssocID="{387A7ACE-CAA5-2C45-BB2A-CF364BD3EFF1}" presName="textBox5c" presStyleLbl="revTx" presStyleIdx="2" presStyleCnt="5" custScaleX="185692" custScaleY="60459" custLinFactNeighborX="49911" custLinFactNeighborY="-18624">
        <dgm:presLayoutVars>
          <dgm:bulletEnabled val="1"/>
        </dgm:presLayoutVars>
      </dgm:prSet>
      <dgm:spPr/>
    </dgm:pt>
    <dgm:pt modelId="{63FC55D8-4D39-E445-B574-8587CD4776F3}" type="pres">
      <dgm:prSet presAssocID="{EEC4C2C6-390A-3849-BA5B-AD0D7C17E69B}" presName="bullet5d" presStyleLbl="node1" presStyleIdx="3" presStyleCnt="5"/>
      <dgm:spPr>
        <a:solidFill>
          <a:srgbClr val="4F81BD"/>
        </a:solidFill>
      </dgm:spPr>
    </dgm:pt>
    <dgm:pt modelId="{C7FC6D91-CD3D-D44D-9C9A-CB8F442AB891}" type="pres">
      <dgm:prSet presAssocID="{EEC4C2C6-390A-3849-BA5B-AD0D7C17E69B}" presName="textBox5d" presStyleLbl="revTx" presStyleIdx="3" presStyleCnt="5" custScaleX="117460" custScaleY="62094" custLinFactNeighborX="13294" custLinFactNeighborY="-16086">
        <dgm:presLayoutVars>
          <dgm:bulletEnabled val="1"/>
        </dgm:presLayoutVars>
      </dgm:prSet>
      <dgm:spPr/>
    </dgm:pt>
    <dgm:pt modelId="{3778A668-7E88-AD48-98D5-225A5FC0781E}" type="pres">
      <dgm:prSet presAssocID="{9EB79958-89BC-1E47-8276-66B7777AAA65}" presName="bullet5e" presStyleLbl="node1" presStyleIdx="4" presStyleCnt="5"/>
      <dgm:spPr>
        <a:solidFill>
          <a:srgbClr val="4F81BD"/>
        </a:solidFill>
      </dgm:spPr>
    </dgm:pt>
    <dgm:pt modelId="{B64E45E6-1E1C-1E4D-8165-22C155FCF3A4}" type="pres">
      <dgm:prSet presAssocID="{9EB79958-89BC-1E47-8276-66B7777AAA65}" presName="textBox5e" presStyleLbl="revTx" presStyleIdx="4" presStyleCnt="5">
        <dgm:presLayoutVars>
          <dgm:bulletEnabled val="1"/>
        </dgm:presLayoutVars>
      </dgm:prSet>
      <dgm:spPr/>
    </dgm:pt>
  </dgm:ptLst>
  <dgm:cxnLst>
    <dgm:cxn modelId="{430B3782-6CAD-664A-8447-1BDE950CE566}" srcId="{D32510D9-05AD-EA4D-9728-F2D65E6BAE8B}" destId="{C72FE965-EC53-574D-9571-F6E0FBE1F319}" srcOrd="5" destOrd="0" parTransId="{F2EB5C16-015E-214E-8813-C2BCF3159344}" sibTransId="{2E11299C-D5F1-F544-BA26-E67DA6B7EECC}"/>
    <dgm:cxn modelId="{1284B23F-4F0F-344E-AA68-9EE140D73CEE}" type="presOf" srcId="{387A7ACE-CAA5-2C45-BB2A-CF364BD3EFF1}" destId="{6D69DC0F-F9A7-2142-9651-30D39A6CE0DD}" srcOrd="0" destOrd="0" presId="urn:microsoft.com/office/officeart/2005/8/layout/arrow2"/>
    <dgm:cxn modelId="{D5E34072-8529-284B-B9CA-DEC50634F4D5}" type="presOf" srcId="{1AB71DAA-1EE1-F74D-9214-76B322A223E1}" destId="{64185538-253F-B641-893E-51C98A232CEB}" srcOrd="0" destOrd="0" presId="urn:microsoft.com/office/officeart/2005/8/layout/arrow2"/>
    <dgm:cxn modelId="{5A5D8CF8-B24D-FB49-B582-57823FC6F404}" srcId="{D32510D9-05AD-EA4D-9728-F2D65E6BAE8B}" destId="{14DAEE4A-3EF4-384B-84AE-41DEBF0DCB63}" srcOrd="7" destOrd="0" parTransId="{11C59DD1-A0DA-A049-9D0B-9D652C040A3F}" sibTransId="{E3C90492-81BC-2643-801A-904C39107299}"/>
    <dgm:cxn modelId="{0F958B71-0F14-F849-BAAB-9CC2842E8427}" type="presOf" srcId="{34BB9E94-1C67-0F46-8E86-3D8F2AF7CF6A}" destId="{18B798A3-38FA-194F-BF06-04973648F388}" srcOrd="0" destOrd="0" presId="urn:microsoft.com/office/officeart/2005/8/layout/arrow2"/>
    <dgm:cxn modelId="{E58F6230-89E1-0747-A471-574B4EA9BE49}" srcId="{D32510D9-05AD-EA4D-9728-F2D65E6BAE8B}" destId="{387A7ACE-CAA5-2C45-BB2A-CF364BD3EFF1}" srcOrd="2" destOrd="0" parTransId="{24BF927A-9901-F143-AB0C-DC3B97515609}" sibTransId="{0EDEF73A-9D28-4545-9B20-B6B0ED2CBBC6}"/>
    <dgm:cxn modelId="{D9DDBA20-5DA6-9C40-863B-96938F7BFF2B}" srcId="{D32510D9-05AD-EA4D-9728-F2D65E6BAE8B}" destId="{1AB71DAA-1EE1-F74D-9214-76B322A223E1}" srcOrd="1" destOrd="0" parTransId="{9930EB25-D16D-0448-8323-144A1B085F0E}" sibTransId="{4269F4DC-1ACA-5543-B9DF-B9C84FC22A27}"/>
    <dgm:cxn modelId="{B693B0A1-81F4-3F45-B3E1-892188E3F238}" type="presOf" srcId="{EEC4C2C6-390A-3849-BA5B-AD0D7C17E69B}" destId="{C7FC6D91-CD3D-D44D-9C9A-CB8F442AB891}" srcOrd="0" destOrd="0" presId="urn:microsoft.com/office/officeart/2005/8/layout/arrow2"/>
    <dgm:cxn modelId="{746F230D-0CED-BD44-9F34-D3A88D6E9384}" type="presOf" srcId="{9EB79958-89BC-1E47-8276-66B7777AAA65}" destId="{B64E45E6-1E1C-1E4D-8165-22C155FCF3A4}" srcOrd="0" destOrd="0" presId="urn:microsoft.com/office/officeart/2005/8/layout/arrow2"/>
    <dgm:cxn modelId="{BCAB966D-AD41-B146-971E-818B432F8BAA}" srcId="{D32510D9-05AD-EA4D-9728-F2D65E6BAE8B}" destId="{0F755819-950D-8941-947F-0546BD0D1381}" srcOrd="6" destOrd="0" parTransId="{620D8940-30A9-4446-BFDE-EC0CC664E015}" sibTransId="{8608D681-29AA-2D48-80FE-C884B0FC009F}"/>
    <dgm:cxn modelId="{B3243352-BC57-8C4D-B766-123F1554C550}" type="presOf" srcId="{D32510D9-05AD-EA4D-9728-F2D65E6BAE8B}" destId="{D6BFBBAF-190F-264C-8B4F-96CD9D1E0C64}" srcOrd="0" destOrd="0" presId="urn:microsoft.com/office/officeart/2005/8/layout/arrow2"/>
    <dgm:cxn modelId="{20A1CF0D-3538-C944-A43F-D49B7088A771}" srcId="{D32510D9-05AD-EA4D-9728-F2D65E6BAE8B}" destId="{9EB79958-89BC-1E47-8276-66B7777AAA65}" srcOrd="4" destOrd="0" parTransId="{FCB765BE-A365-7842-9273-5AAEEDDEF29C}" sibTransId="{F4608F78-FDC5-AC4E-A5AC-8A86D9010E16}"/>
    <dgm:cxn modelId="{EAAF0F4C-5F23-604B-9F1D-2BFED15119C6}" srcId="{D32510D9-05AD-EA4D-9728-F2D65E6BAE8B}" destId="{34BB9E94-1C67-0F46-8E86-3D8F2AF7CF6A}" srcOrd="0" destOrd="0" parTransId="{8C1FF096-9C7D-3D4E-8F99-3FD33ED476AA}" sibTransId="{BBE19B3E-FB17-3240-B459-185F385C3E3E}"/>
    <dgm:cxn modelId="{42B6C085-C4B2-7941-982E-6DCB1F55A3C8}" srcId="{D32510D9-05AD-EA4D-9728-F2D65E6BAE8B}" destId="{EEC4C2C6-390A-3849-BA5B-AD0D7C17E69B}" srcOrd="3" destOrd="0" parTransId="{FBB36536-A9DF-2F43-A90C-92906BAFD6F9}" sibTransId="{1C4AC1F8-91D9-8B40-8944-D360AB67D904}"/>
    <dgm:cxn modelId="{763E125D-8EB0-424E-BAC5-387F6B38EB7B}" type="presParOf" srcId="{D6BFBBAF-190F-264C-8B4F-96CD9D1E0C64}" destId="{0A99D4AF-AE27-5149-BCDA-597C1F1D4572}" srcOrd="0" destOrd="0" presId="urn:microsoft.com/office/officeart/2005/8/layout/arrow2"/>
    <dgm:cxn modelId="{68AF990D-CB93-DA40-A4A5-51D21F9668AE}" type="presParOf" srcId="{D6BFBBAF-190F-264C-8B4F-96CD9D1E0C64}" destId="{4F50E980-7E50-EB4B-8E3E-CEE7A152F336}" srcOrd="1" destOrd="0" presId="urn:microsoft.com/office/officeart/2005/8/layout/arrow2"/>
    <dgm:cxn modelId="{1CAEF421-3466-6A4C-9947-F7D8980A4D12}" type="presParOf" srcId="{4F50E980-7E50-EB4B-8E3E-CEE7A152F336}" destId="{AF766A61-F57E-D448-B112-05D48692948F}" srcOrd="0" destOrd="0" presId="urn:microsoft.com/office/officeart/2005/8/layout/arrow2"/>
    <dgm:cxn modelId="{04826B16-52A7-9545-958A-102A45440412}" type="presParOf" srcId="{4F50E980-7E50-EB4B-8E3E-CEE7A152F336}" destId="{18B798A3-38FA-194F-BF06-04973648F388}" srcOrd="1" destOrd="0" presId="urn:microsoft.com/office/officeart/2005/8/layout/arrow2"/>
    <dgm:cxn modelId="{95509C97-AB0B-C947-AF1B-E252621C6F19}" type="presParOf" srcId="{4F50E980-7E50-EB4B-8E3E-CEE7A152F336}" destId="{76AB1C16-E43F-4A47-8C2D-0E0843EB6EE6}" srcOrd="2" destOrd="0" presId="urn:microsoft.com/office/officeart/2005/8/layout/arrow2"/>
    <dgm:cxn modelId="{4FEB3CFF-13C4-7D42-9F97-9A3C5DEF58DC}" type="presParOf" srcId="{4F50E980-7E50-EB4B-8E3E-CEE7A152F336}" destId="{64185538-253F-B641-893E-51C98A232CEB}" srcOrd="3" destOrd="0" presId="urn:microsoft.com/office/officeart/2005/8/layout/arrow2"/>
    <dgm:cxn modelId="{6268E660-0BED-A241-83A9-44204E0D14FB}" type="presParOf" srcId="{4F50E980-7E50-EB4B-8E3E-CEE7A152F336}" destId="{B65D6496-18FD-4B43-BC00-0CD37B89404B}" srcOrd="4" destOrd="0" presId="urn:microsoft.com/office/officeart/2005/8/layout/arrow2"/>
    <dgm:cxn modelId="{11AFD61D-DF58-BA43-9A1F-454A710294CD}" type="presParOf" srcId="{4F50E980-7E50-EB4B-8E3E-CEE7A152F336}" destId="{6D69DC0F-F9A7-2142-9651-30D39A6CE0DD}" srcOrd="5" destOrd="0" presId="urn:microsoft.com/office/officeart/2005/8/layout/arrow2"/>
    <dgm:cxn modelId="{D788D6AC-0542-6647-B3A5-EBBEFED34B85}" type="presParOf" srcId="{4F50E980-7E50-EB4B-8E3E-CEE7A152F336}" destId="{63FC55D8-4D39-E445-B574-8587CD4776F3}" srcOrd="6" destOrd="0" presId="urn:microsoft.com/office/officeart/2005/8/layout/arrow2"/>
    <dgm:cxn modelId="{37ECB6B0-80BA-C241-B1B8-11B2A5A5F79A}" type="presParOf" srcId="{4F50E980-7E50-EB4B-8E3E-CEE7A152F336}" destId="{C7FC6D91-CD3D-D44D-9C9A-CB8F442AB891}" srcOrd="7" destOrd="0" presId="urn:microsoft.com/office/officeart/2005/8/layout/arrow2"/>
    <dgm:cxn modelId="{F2F1E579-DF78-E34A-ADED-E020257F914C}" type="presParOf" srcId="{4F50E980-7E50-EB4B-8E3E-CEE7A152F336}" destId="{3778A668-7E88-AD48-98D5-225A5FC0781E}" srcOrd="8" destOrd="0" presId="urn:microsoft.com/office/officeart/2005/8/layout/arrow2"/>
    <dgm:cxn modelId="{D8884054-5059-E546-85C0-6879635DCBCD}" type="presParOf" srcId="{4F50E980-7E50-EB4B-8E3E-CEE7A152F336}" destId="{B64E45E6-1E1C-1E4D-8165-22C155FCF3A4}"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986BF-E387-9C4D-8183-4F1B00AECA1E}">
      <dsp:nvSpPr>
        <dsp:cNvPr id="0" name=""/>
        <dsp:cNvSpPr/>
      </dsp:nvSpPr>
      <dsp:spPr>
        <a:xfrm>
          <a:off x="3784215" y="2575791"/>
          <a:ext cx="508768" cy="2187706"/>
        </a:xfrm>
        <a:custGeom>
          <a:avLst/>
          <a:gdLst/>
          <a:ahLst/>
          <a:cxnLst/>
          <a:rect l="0" t="0" r="0" b="0"/>
          <a:pathLst>
            <a:path>
              <a:moveTo>
                <a:pt x="0" y="0"/>
              </a:moveTo>
              <a:lnTo>
                <a:pt x="254384" y="0"/>
              </a:lnTo>
              <a:lnTo>
                <a:pt x="254384" y="2187706"/>
              </a:lnTo>
              <a:lnTo>
                <a:pt x="508768" y="2187706"/>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9C60A6-ACEE-2649-9D2A-8EBA5F4BF704}">
      <dsp:nvSpPr>
        <dsp:cNvPr id="0" name=""/>
        <dsp:cNvSpPr/>
      </dsp:nvSpPr>
      <dsp:spPr>
        <a:xfrm>
          <a:off x="3784215" y="2575791"/>
          <a:ext cx="508768" cy="1093853"/>
        </a:xfrm>
        <a:custGeom>
          <a:avLst/>
          <a:gdLst/>
          <a:ahLst/>
          <a:cxnLst/>
          <a:rect l="0" t="0" r="0" b="0"/>
          <a:pathLst>
            <a:path>
              <a:moveTo>
                <a:pt x="0" y="0"/>
              </a:moveTo>
              <a:lnTo>
                <a:pt x="254384" y="0"/>
              </a:lnTo>
              <a:lnTo>
                <a:pt x="254384" y="1093853"/>
              </a:lnTo>
              <a:lnTo>
                <a:pt x="508768" y="1093853"/>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FC6D86-4718-6342-9C53-CAF1FDD8BE18}">
      <dsp:nvSpPr>
        <dsp:cNvPr id="0" name=""/>
        <dsp:cNvSpPr/>
      </dsp:nvSpPr>
      <dsp:spPr>
        <a:xfrm>
          <a:off x="3784215" y="2530071"/>
          <a:ext cx="508768" cy="91440"/>
        </a:xfrm>
        <a:custGeom>
          <a:avLst/>
          <a:gdLst/>
          <a:ahLst/>
          <a:cxnLst/>
          <a:rect l="0" t="0" r="0" b="0"/>
          <a:pathLst>
            <a:path>
              <a:moveTo>
                <a:pt x="0" y="45720"/>
              </a:moveTo>
              <a:lnTo>
                <a:pt x="508768" y="4572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C58E27-4FC1-594F-A60F-568C72A67C99}">
      <dsp:nvSpPr>
        <dsp:cNvPr id="0" name=""/>
        <dsp:cNvSpPr/>
      </dsp:nvSpPr>
      <dsp:spPr>
        <a:xfrm>
          <a:off x="3784215" y="1481937"/>
          <a:ext cx="508768" cy="1093853"/>
        </a:xfrm>
        <a:custGeom>
          <a:avLst/>
          <a:gdLst/>
          <a:ahLst/>
          <a:cxnLst/>
          <a:rect l="0" t="0" r="0" b="0"/>
          <a:pathLst>
            <a:path>
              <a:moveTo>
                <a:pt x="0" y="1093853"/>
              </a:moveTo>
              <a:lnTo>
                <a:pt x="254384" y="1093853"/>
              </a:lnTo>
              <a:lnTo>
                <a:pt x="254384" y="0"/>
              </a:lnTo>
              <a:lnTo>
                <a:pt x="508768"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11CC19-BB02-CD4F-901A-D31ACE0112E3}">
      <dsp:nvSpPr>
        <dsp:cNvPr id="0" name=""/>
        <dsp:cNvSpPr/>
      </dsp:nvSpPr>
      <dsp:spPr>
        <a:xfrm>
          <a:off x="3784215" y="388084"/>
          <a:ext cx="508768" cy="2187706"/>
        </a:xfrm>
        <a:custGeom>
          <a:avLst/>
          <a:gdLst/>
          <a:ahLst/>
          <a:cxnLst/>
          <a:rect l="0" t="0" r="0" b="0"/>
          <a:pathLst>
            <a:path>
              <a:moveTo>
                <a:pt x="0" y="2187706"/>
              </a:moveTo>
              <a:lnTo>
                <a:pt x="254384" y="2187706"/>
              </a:lnTo>
              <a:lnTo>
                <a:pt x="254384" y="0"/>
              </a:lnTo>
              <a:lnTo>
                <a:pt x="508768"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D4310B-23B8-E842-8104-58C73E2351A6}">
      <dsp:nvSpPr>
        <dsp:cNvPr id="0" name=""/>
        <dsp:cNvSpPr/>
      </dsp:nvSpPr>
      <dsp:spPr>
        <a:xfrm>
          <a:off x="1240370" y="2187854"/>
          <a:ext cx="2543844" cy="775872"/>
        </a:xfrm>
        <a:prstGeom prst="rect">
          <a:avLst/>
        </a:prstGeom>
        <a:gradFill rotWithShape="0">
          <a:gsLst>
            <a:gs pos="0">
              <a:schemeClr val="accent1">
                <a:alpha val="80000"/>
                <a:hueOff val="0"/>
                <a:satOff val="0"/>
                <a:lumOff val="0"/>
                <a:alphaOff val="0"/>
                <a:tint val="50000"/>
                <a:satMod val="300000"/>
              </a:schemeClr>
            </a:gs>
            <a:gs pos="35000">
              <a:schemeClr val="accent1">
                <a:alpha val="80000"/>
                <a:hueOff val="0"/>
                <a:satOff val="0"/>
                <a:lumOff val="0"/>
                <a:alphaOff val="0"/>
                <a:tint val="37000"/>
                <a:satMod val="300000"/>
              </a:schemeClr>
            </a:gs>
            <a:gs pos="100000">
              <a:schemeClr val="accent1">
                <a:alpha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t>Domain: Mathematics</a:t>
          </a:r>
        </a:p>
      </dsp:txBody>
      <dsp:txXfrm>
        <a:off x="1240370" y="2187854"/>
        <a:ext cx="2543844" cy="775872"/>
      </dsp:txXfrm>
    </dsp:sp>
    <dsp:sp modelId="{153E19BB-6024-9A48-9D9E-BE85C4B6C9FC}">
      <dsp:nvSpPr>
        <dsp:cNvPr id="0" name=""/>
        <dsp:cNvSpPr/>
      </dsp:nvSpPr>
      <dsp:spPr>
        <a:xfrm>
          <a:off x="4292984" y="148"/>
          <a:ext cx="2543844" cy="775872"/>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dirty="0"/>
            <a:t>Strand: Number Sense</a:t>
          </a:r>
        </a:p>
      </dsp:txBody>
      <dsp:txXfrm>
        <a:off x="4292984" y="148"/>
        <a:ext cx="2543844" cy="775872"/>
      </dsp:txXfrm>
    </dsp:sp>
    <dsp:sp modelId="{28122EB0-A0D3-A140-9706-8817E0728361}">
      <dsp:nvSpPr>
        <dsp:cNvPr id="0" name=""/>
        <dsp:cNvSpPr/>
      </dsp:nvSpPr>
      <dsp:spPr>
        <a:xfrm>
          <a:off x="4292984" y="1094001"/>
          <a:ext cx="2543844" cy="775872"/>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dirty="0"/>
            <a:t>Strand: Algebra and Functions</a:t>
          </a:r>
        </a:p>
      </dsp:txBody>
      <dsp:txXfrm>
        <a:off x="4292984" y="1094001"/>
        <a:ext cx="2543844" cy="775872"/>
      </dsp:txXfrm>
    </dsp:sp>
    <dsp:sp modelId="{183E8E1B-A393-0E45-B1BA-32FE93312B33}">
      <dsp:nvSpPr>
        <dsp:cNvPr id="0" name=""/>
        <dsp:cNvSpPr/>
      </dsp:nvSpPr>
      <dsp:spPr>
        <a:xfrm>
          <a:off x="4292984" y="2187854"/>
          <a:ext cx="2543844" cy="775872"/>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dirty="0"/>
            <a:t>Strand: Measurement</a:t>
          </a:r>
        </a:p>
      </dsp:txBody>
      <dsp:txXfrm>
        <a:off x="4292984" y="2187854"/>
        <a:ext cx="2543844" cy="775872"/>
      </dsp:txXfrm>
    </dsp:sp>
    <dsp:sp modelId="{6593E650-4AAD-D340-A5CF-0BC3175615F3}">
      <dsp:nvSpPr>
        <dsp:cNvPr id="0" name=""/>
        <dsp:cNvSpPr/>
      </dsp:nvSpPr>
      <dsp:spPr>
        <a:xfrm>
          <a:off x="4292984" y="3281707"/>
          <a:ext cx="2543844" cy="775872"/>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dirty="0"/>
            <a:t>Strand: Geometry</a:t>
          </a:r>
        </a:p>
      </dsp:txBody>
      <dsp:txXfrm>
        <a:off x="4292984" y="3281707"/>
        <a:ext cx="2543844" cy="775872"/>
      </dsp:txXfrm>
    </dsp:sp>
    <dsp:sp modelId="{F8500D57-61A8-A14C-8503-71E68F75864A}">
      <dsp:nvSpPr>
        <dsp:cNvPr id="0" name=""/>
        <dsp:cNvSpPr/>
      </dsp:nvSpPr>
      <dsp:spPr>
        <a:xfrm>
          <a:off x="4292984" y="4375561"/>
          <a:ext cx="2543844" cy="775872"/>
        </a:xfrm>
        <a:prstGeom prst="rect">
          <a:avLst/>
        </a:prstGeom>
        <a:gradFill rotWithShape="0">
          <a:gsLst>
            <a:gs pos="0">
              <a:schemeClr val="accent1">
                <a:alpha val="70000"/>
                <a:hueOff val="0"/>
                <a:satOff val="0"/>
                <a:lumOff val="0"/>
                <a:alphaOff val="0"/>
                <a:tint val="50000"/>
                <a:satMod val="300000"/>
              </a:schemeClr>
            </a:gs>
            <a:gs pos="35000">
              <a:schemeClr val="accent1">
                <a:alpha val="70000"/>
                <a:hueOff val="0"/>
                <a:satOff val="0"/>
                <a:lumOff val="0"/>
                <a:alphaOff val="0"/>
                <a:tint val="37000"/>
                <a:satMod val="300000"/>
              </a:schemeClr>
            </a:gs>
            <a:gs pos="100000">
              <a:schemeClr val="accent1">
                <a:alpha val="7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kern="1200" dirty="0"/>
            <a:t>Strand: Mathematical Reasoning</a:t>
          </a:r>
        </a:p>
      </dsp:txBody>
      <dsp:txXfrm>
        <a:off x="4292984" y="4375561"/>
        <a:ext cx="2543844" cy="775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CAE58-5BDD-4C44-B02C-EE20599C5A90}">
      <dsp:nvSpPr>
        <dsp:cNvPr id="0" name=""/>
        <dsp:cNvSpPr/>
      </dsp:nvSpPr>
      <dsp:spPr>
        <a:xfrm>
          <a:off x="2" y="0"/>
          <a:ext cx="8534395" cy="4419600"/>
        </a:xfrm>
        <a:prstGeom prst="rightArrow">
          <a:avLst/>
        </a:prstGeom>
        <a:solidFill>
          <a:schemeClr val="accent1">
            <a:lumMod val="75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3039DBA6-CB91-0D45-9DBE-19BC2BFCDF3F}">
      <dsp:nvSpPr>
        <dsp:cNvPr id="0" name=""/>
        <dsp:cNvSpPr/>
      </dsp:nvSpPr>
      <dsp:spPr>
        <a:xfrm>
          <a:off x="9167" y="1325880"/>
          <a:ext cx="2747010" cy="1767840"/>
        </a:xfrm>
        <a:prstGeom prst="roundRect">
          <a:avLst/>
        </a:prstGeom>
        <a:gradFill rotWithShape="0">
          <a:gsLst>
            <a:gs pos="0">
              <a:schemeClr val="accent5">
                <a:shade val="50000"/>
                <a:hueOff val="0"/>
                <a:satOff val="0"/>
                <a:lumOff val="0"/>
                <a:alphaOff val="0"/>
                <a:tint val="50000"/>
                <a:satMod val="300000"/>
              </a:schemeClr>
            </a:gs>
            <a:gs pos="35000">
              <a:schemeClr val="accent5">
                <a:shade val="50000"/>
                <a:hueOff val="0"/>
                <a:satOff val="0"/>
                <a:lumOff val="0"/>
                <a:alphaOff val="0"/>
                <a:tint val="37000"/>
                <a:satMod val="300000"/>
              </a:schemeClr>
            </a:gs>
            <a:gs pos="100000">
              <a:schemeClr val="accent5">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At around 48 months:</a:t>
          </a:r>
        </a:p>
        <a:p>
          <a:pPr marL="0" lvl="0" indent="0" algn="ctr" defTabSz="800100">
            <a:lnSpc>
              <a:spcPct val="90000"/>
            </a:lnSpc>
            <a:spcBef>
              <a:spcPct val="0"/>
            </a:spcBef>
            <a:spcAft>
              <a:spcPct val="35000"/>
            </a:spcAft>
            <a:buNone/>
          </a:pPr>
          <a:r>
            <a:rPr lang="en-US" sz="1800" kern="1200" dirty="0"/>
            <a:t>Children begin to identify and use common shapes in their everyday environment</a:t>
          </a:r>
        </a:p>
      </dsp:txBody>
      <dsp:txXfrm>
        <a:off x="95466" y="1412179"/>
        <a:ext cx="2574412" cy="1595242"/>
      </dsp:txXfrm>
    </dsp:sp>
    <dsp:sp modelId="{4D5F634E-7C5F-3A4F-BEF1-D248109F944F}">
      <dsp:nvSpPr>
        <dsp:cNvPr id="0" name=""/>
        <dsp:cNvSpPr/>
      </dsp:nvSpPr>
      <dsp:spPr>
        <a:xfrm>
          <a:off x="2893694" y="1325880"/>
          <a:ext cx="2747010" cy="1767840"/>
        </a:xfrm>
        <a:prstGeom prst="roundRect">
          <a:avLst/>
        </a:prstGeom>
        <a:gradFill rotWithShape="0">
          <a:gsLst>
            <a:gs pos="0">
              <a:schemeClr val="accent5">
                <a:shade val="50000"/>
                <a:hueOff val="6478"/>
                <a:satOff val="19609"/>
                <a:lumOff val="19170"/>
                <a:alphaOff val="0"/>
                <a:tint val="50000"/>
                <a:satMod val="300000"/>
              </a:schemeClr>
            </a:gs>
            <a:gs pos="35000">
              <a:schemeClr val="accent5">
                <a:shade val="50000"/>
                <a:hueOff val="6478"/>
                <a:satOff val="19609"/>
                <a:lumOff val="19170"/>
                <a:alphaOff val="0"/>
                <a:tint val="37000"/>
                <a:satMod val="300000"/>
              </a:schemeClr>
            </a:gs>
            <a:gs pos="100000">
              <a:schemeClr val="accent5">
                <a:shade val="50000"/>
                <a:hueOff val="6478"/>
                <a:satOff val="19609"/>
                <a:lumOff val="1917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At around 60 months:</a:t>
          </a:r>
        </a:p>
        <a:p>
          <a:pPr marL="0" lvl="0" indent="0" algn="ctr" defTabSz="800100">
            <a:lnSpc>
              <a:spcPct val="90000"/>
            </a:lnSpc>
            <a:spcBef>
              <a:spcPct val="0"/>
            </a:spcBef>
            <a:spcAft>
              <a:spcPct val="35000"/>
            </a:spcAft>
            <a:buNone/>
          </a:pPr>
          <a:r>
            <a:rPr lang="en-US" sz="1800" kern="1200" dirty="0"/>
            <a:t>Children identify and use a variety of shapes in their everyday environment</a:t>
          </a:r>
        </a:p>
      </dsp:txBody>
      <dsp:txXfrm>
        <a:off x="2979993" y="1412179"/>
        <a:ext cx="2574412" cy="1595242"/>
      </dsp:txXfrm>
    </dsp:sp>
    <dsp:sp modelId="{3ED6724D-5949-834B-97D0-3E28B324298E}">
      <dsp:nvSpPr>
        <dsp:cNvPr id="0" name=""/>
        <dsp:cNvSpPr/>
      </dsp:nvSpPr>
      <dsp:spPr>
        <a:xfrm>
          <a:off x="5778222" y="1325880"/>
          <a:ext cx="2747010" cy="1767840"/>
        </a:xfrm>
        <a:prstGeom prst="roundRect">
          <a:avLst/>
        </a:prstGeom>
        <a:gradFill rotWithShape="0">
          <a:gsLst>
            <a:gs pos="0">
              <a:schemeClr val="accent5">
                <a:shade val="50000"/>
                <a:hueOff val="6478"/>
                <a:satOff val="19609"/>
                <a:lumOff val="19170"/>
                <a:alphaOff val="0"/>
                <a:tint val="50000"/>
                <a:satMod val="300000"/>
              </a:schemeClr>
            </a:gs>
            <a:gs pos="35000">
              <a:schemeClr val="accent5">
                <a:shade val="50000"/>
                <a:hueOff val="6478"/>
                <a:satOff val="19609"/>
                <a:lumOff val="19170"/>
                <a:alphaOff val="0"/>
                <a:tint val="37000"/>
                <a:satMod val="300000"/>
              </a:schemeClr>
            </a:gs>
            <a:gs pos="100000">
              <a:schemeClr val="accent5">
                <a:shade val="50000"/>
                <a:hueOff val="6478"/>
                <a:satOff val="19609"/>
                <a:lumOff val="1917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By the end of kindergarten:</a:t>
          </a:r>
        </a:p>
        <a:p>
          <a:pPr marL="0" lvl="0" indent="0" algn="ctr" defTabSz="800100">
            <a:lnSpc>
              <a:spcPct val="90000"/>
            </a:lnSpc>
            <a:spcBef>
              <a:spcPct val="0"/>
            </a:spcBef>
            <a:spcAft>
              <a:spcPct val="35000"/>
            </a:spcAft>
            <a:buNone/>
          </a:pPr>
          <a:r>
            <a:rPr lang="en-US" sz="1600" kern="1200" dirty="0"/>
            <a:t>Identify and describe shapes; Analyze, compare, create and compose shapes </a:t>
          </a:r>
        </a:p>
      </dsp:txBody>
      <dsp:txXfrm>
        <a:off x="5864521" y="1412179"/>
        <a:ext cx="2574412" cy="1595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62DE3-1290-FA4E-90D7-83C9D2A64F2F}">
      <dsp:nvSpPr>
        <dsp:cNvPr id="0" name=""/>
        <dsp:cNvSpPr/>
      </dsp:nvSpPr>
      <dsp:spPr>
        <a:xfrm>
          <a:off x="259079" y="0"/>
          <a:ext cx="8168640" cy="5105400"/>
        </a:xfrm>
        <a:prstGeom prst="swooshArrow">
          <a:avLst>
            <a:gd name="adj1" fmla="val 25000"/>
            <a:gd name="adj2" fmla="val 2500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EDC4C55-F958-4648-8126-9E0FF91995D9}">
      <dsp:nvSpPr>
        <dsp:cNvPr id="0" name=""/>
        <dsp:cNvSpPr/>
      </dsp:nvSpPr>
      <dsp:spPr>
        <a:xfrm>
          <a:off x="1063691" y="3796375"/>
          <a:ext cx="187878" cy="187878"/>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2EE88D-3E1C-2942-AE44-0F434A49DF99}">
      <dsp:nvSpPr>
        <dsp:cNvPr id="0" name=""/>
        <dsp:cNvSpPr/>
      </dsp:nvSpPr>
      <dsp:spPr>
        <a:xfrm>
          <a:off x="1157630" y="3890314"/>
          <a:ext cx="1070091" cy="12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53" tIns="0" rIns="0" bIns="0" numCol="1" spcCol="1270" anchor="t" anchorCtr="0">
          <a:noAutofit/>
        </a:bodyPr>
        <a:lstStyle/>
        <a:p>
          <a:pPr marL="0" lvl="0" indent="0" algn="l" defTabSz="933450">
            <a:lnSpc>
              <a:spcPct val="90000"/>
            </a:lnSpc>
            <a:spcBef>
              <a:spcPct val="0"/>
            </a:spcBef>
            <a:spcAft>
              <a:spcPct val="35000"/>
            </a:spcAft>
            <a:buNone/>
          </a:pPr>
          <a:r>
            <a:rPr lang="en-US" sz="2100" kern="1200" dirty="0"/>
            <a:t>Basic Shape Matcher </a:t>
          </a:r>
        </a:p>
      </dsp:txBody>
      <dsp:txXfrm>
        <a:off x="1157630" y="3890314"/>
        <a:ext cx="1070091" cy="1215085"/>
      </dsp:txXfrm>
    </dsp:sp>
    <dsp:sp modelId="{0E1B644C-D7FC-C147-8D8D-2E1DDA40F61F}">
      <dsp:nvSpPr>
        <dsp:cNvPr id="0" name=""/>
        <dsp:cNvSpPr/>
      </dsp:nvSpPr>
      <dsp:spPr>
        <a:xfrm>
          <a:off x="2080686" y="2819201"/>
          <a:ext cx="294071" cy="294071"/>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90172BE-6F09-1B4F-850E-0462B26789E5}">
      <dsp:nvSpPr>
        <dsp:cNvPr id="0" name=""/>
        <dsp:cNvSpPr/>
      </dsp:nvSpPr>
      <dsp:spPr>
        <a:xfrm>
          <a:off x="2227722" y="2966237"/>
          <a:ext cx="1355994" cy="2139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822" tIns="0" rIns="0" bIns="0" numCol="1" spcCol="1270" anchor="t" anchorCtr="0">
          <a:noAutofit/>
        </a:bodyPr>
        <a:lstStyle/>
        <a:p>
          <a:pPr marL="0" lvl="0" indent="0" algn="l" defTabSz="933450">
            <a:lnSpc>
              <a:spcPct val="90000"/>
            </a:lnSpc>
            <a:spcBef>
              <a:spcPct val="0"/>
            </a:spcBef>
            <a:spcAft>
              <a:spcPct val="35000"/>
            </a:spcAft>
            <a:buNone/>
          </a:pPr>
          <a:r>
            <a:rPr lang="en-US" sz="2100" kern="1200" dirty="0"/>
            <a:t>Shape Matcher and Prototype Identifier</a:t>
          </a:r>
        </a:p>
      </dsp:txBody>
      <dsp:txXfrm>
        <a:off x="2227722" y="2966237"/>
        <a:ext cx="1355994" cy="2139162"/>
      </dsp:txXfrm>
    </dsp:sp>
    <dsp:sp modelId="{8D790CA4-3977-2C46-923C-5A848D8BC323}">
      <dsp:nvSpPr>
        <dsp:cNvPr id="0" name=""/>
        <dsp:cNvSpPr/>
      </dsp:nvSpPr>
      <dsp:spPr>
        <a:xfrm>
          <a:off x="3387669" y="2040117"/>
          <a:ext cx="392094" cy="392094"/>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A13DBA-5AD1-8841-9A4D-1C4D9B01AE60}">
      <dsp:nvSpPr>
        <dsp:cNvPr id="0" name=""/>
        <dsp:cNvSpPr/>
      </dsp:nvSpPr>
      <dsp:spPr>
        <a:xfrm>
          <a:off x="3583716" y="2236165"/>
          <a:ext cx="1576547" cy="2869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763" tIns="0" rIns="0" bIns="0" numCol="1" spcCol="1270" anchor="t" anchorCtr="0">
          <a:noAutofit/>
        </a:bodyPr>
        <a:lstStyle/>
        <a:p>
          <a:pPr marL="0" lvl="0" indent="0" algn="l" defTabSz="933450">
            <a:lnSpc>
              <a:spcPct val="90000"/>
            </a:lnSpc>
            <a:spcBef>
              <a:spcPct val="0"/>
            </a:spcBef>
            <a:spcAft>
              <a:spcPct val="35000"/>
            </a:spcAft>
            <a:buNone/>
          </a:pPr>
          <a:r>
            <a:rPr lang="en-US" sz="2100" kern="1200" dirty="0"/>
            <a:t>Basic to Advanced Shape Recognizer</a:t>
          </a:r>
        </a:p>
      </dsp:txBody>
      <dsp:txXfrm>
        <a:off x="3583716" y="2236165"/>
        <a:ext cx="1576547" cy="2869234"/>
      </dsp:txXfrm>
    </dsp:sp>
    <dsp:sp modelId="{EAAB4F07-7602-154B-8416-26F133ABB5FA}">
      <dsp:nvSpPr>
        <dsp:cNvPr id="0" name=""/>
        <dsp:cNvSpPr/>
      </dsp:nvSpPr>
      <dsp:spPr>
        <a:xfrm>
          <a:off x="4907036" y="1431554"/>
          <a:ext cx="506455" cy="506455"/>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3DBED8-2962-5248-B3EB-9BD036765E38}">
      <dsp:nvSpPr>
        <dsp:cNvPr id="0" name=""/>
        <dsp:cNvSpPr/>
      </dsp:nvSpPr>
      <dsp:spPr>
        <a:xfrm>
          <a:off x="5160264" y="1684781"/>
          <a:ext cx="1633728" cy="3420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360" tIns="0" rIns="0" bIns="0" numCol="1" spcCol="1270" anchor="t" anchorCtr="0">
          <a:noAutofit/>
        </a:bodyPr>
        <a:lstStyle/>
        <a:p>
          <a:pPr marL="0" lvl="0" indent="0" algn="l" defTabSz="933450">
            <a:lnSpc>
              <a:spcPct val="90000"/>
            </a:lnSpc>
            <a:spcBef>
              <a:spcPct val="0"/>
            </a:spcBef>
            <a:spcAft>
              <a:spcPct val="35000"/>
            </a:spcAft>
            <a:buNone/>
          </a:pPr>
          <a:r>
            <a:rPr lang="en-US" sz="2100" kern="1200" dirty="0"/>
            <a:t>Shape Identifier</a:t>
          </a:r>
        </a:p>
      </dsp:txBody>
      <dsp:txXfrm>
        <a:off x="5160264" y="1684781"/>
        <a:ext cx="1633728" cy="3420618"/>
      </dsp:txXfrm>
    </dsp:sp>
    <dsp:sp modelId="{8435476B-8692-1D4A-A74F-246616D539B3}">
      <dsp:nvSpPr>
        <dsp:cNvPr id="0" name=""/>
        <dsp:cNvSpPr/>
      </dsp:nvSpPr>
      <dsp:spPr>
        <a:xfrm>
          <a:off x="6471330" y="1025164"/>
          <a:ext cx="645322" cy="645322"/>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48241F-89E7-EA4C-9A49-E9B697250A67}">
      <dsp:nvSpPr>
        <dsp:cNvPr id="0" name=""/>
        <dsp:cNvSpPr/>
      </dsp:nvSpPr>
      <dsp:spPr>
        <a:xfrm>
          <a:off x="6858001" y="1199082"/>
          <a:ext cx="1633728" cy="1776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943" tIns="0" rIns="0" bIns="0" numCol="1" spcCol="1270" anchor="t" anchorCtr="0">
          <a:noAutofit/>
        </a:bodyPr>
        <a:lstStyle/>
        <a:p>
          <a:pPr marL="0" lvl="0" indent="0" algn="l" defTabSz="933450">
            <a:lnSpc>
              <a:spcPct val="90000"/>
            </a:lnSpc>
            <a:spcBef>
              <a:spcPct val="0"/>
            </a:spcBef>
            <a:spcAft>
              <a:spcPct val="35000"/>
            </a:spcAft>
            <a:buNone/>
          </a:pPr>
          <a:r>
            <a:rPr lang="en-US" sz="2100" kern="1200" dirty="0"/>
            <a:t>Shape Class Identifier</a:t>
          </a:r>
        </a:p>
      </dsp:txBody>
      <dsp:txXfrm>
        <a:off x="6858001" y="1199082"/>
        <a:ext cx="1633728" cy="1776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D4AF-AE27-5149-BCDA-597C1F1D4572}">
      <dsp:nvSpPr>
        <dsp:cNvPr id="0" name=""/>
        <dsp:cNvSpPr/>
      </dsp:nvSpPr>
      <dsp:spPr>
        <a:xfrm>
          <a:off x="181694" y="0"/>
          <a:ext cx="8018611" cy="4343400"/>
        </a:xfrm>
        <a:prstGeom prst="swooshArrow">
          <a:avLst>
            <a:gd name="adj1" fmla="val 25000"/>
            <a:gd name="adj2" fmla="val 25000"/>
          </a:avLst>
        </a:prstGeom>
        <a:solidFill>
          <a:schemeClr val="bg1">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F766A61-F57E-D448-B112-05D48692948F}">
      <dsp:nvSpPr>
        <dsp:cNvPr id="0" name=""/>
        <dsp:cNvSpPr/>
      </dsp:nvSpPr>
      <dsp:spPr>
        <a:xfrm>
          <a:off x="1273449" y="3033486"/>
          <a:ext cx="159837" cy="159837"/>
        </a:xfrm>
        <a:prstGeom prst="ellipse">
          <a:avLst/>
        </a:prstGeom>
        <a:solidFill>
          <a:srgbClr val="4F81B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8B798A3-38FA-194F-BF06-04973648F388}">
      <dsp:nvSpPr>
        <dsp:cNvPr id="0" name=""/>
        <dsp:cNvSpPr/>
      </dsp:nvSpPr>
      <dsp:spPr>
        <a:xfrm>
          <a:off x="1447803" y="3132189"/>
          <a:ext cx="2179232" cy="758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694" tIns="0" rIns="0" bIns="0" numCol="1" spcCol="1270" anchor="t" anchorCtr="0">
          <a:noAutofit/>
        </a:bodyPr>
        <a:lstStyle/>
        <a:p>
          <a:pPr marL="0" lvl="0" indent="0" algn="l" defTabSz="1066800" rtl="0">
            <a:lnSpc>
              <a:spcPct val="90000"/>
            </a:lnSpc>
            <a:spcBef>
              <a:spcPct val="0"/>
            </a:spcBef>
            <a:spcAft>
              <a:spcPct val="35000"/>
            </a:spcAft>
            <a:buNone/>
          </a:pPr>
          <a:r>
            <a:rPr lang="en-US" sz="2400" kern="1200" dirty="0"/>
            <a:t>Visualization</a:t>
          </a:r>
        </a:p>
      </dsp:txBody>
      <dsp:txXfrm>
        <a:off x="1447803" y="3132189"/>
        <a:ext cx="2179232" cy="758777"/>
      </dsp:txXfrm>
    </dsp:sp>
    <dsp:sp modelId="{76AB1C16-E43F-4A47-8C2D-0E0843EB6EE6}">
      <dsp:nvSpPr>
        <dsp:cNvPr id="0" name=""/>
        <dsp:cNvSpPr/>
      </dsp:nvSpPr>
      <dsp:spPr>
        <a:xfrm>
          <a:off x="2266005" y="2344056"/>
          <a:ext cx="250179" cy="250179"/>
        </a:xfrm>
        <a:prstGeom prst="ellipse">
          <a:avLst/>
        </a:prstGeom>
        <a:solidFill>
          <a:srgbClr val="4F81B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4185538-253F-B641-893E-51C98A232CEB}">
      <dsp:nvSpPr>
        <dsp:cNvPr id="0" name=""/>
        <dsp:cNvSpPr/>
      </dsp:nvSpPr>
      <dsp:spPr>
        <a:xfrm>
          <a:off x="2362197" y="2514607"/>
          <a:ext cx="2155653" cy="1130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65" tIns="0" rIns="0" bIns="0" numCol="1" spcCol="1270" anchor="t" anchorCtr="0">
          <a:noAutofit/>
        </a:bodyPr>
        <a:lstStyle/>
        <a:p>
          <a:pPr marL="0" lvl="0" indent="0" algn="l" defTabSz="1066800" rtl="0">
            <a:lnSpc>
              <a:spcPct val="90000"/>
            </a:lnSpc>
            <a:spcBef>
              <a:spcPct val="0"/>
            </a:spcBef>
            <a:spcAft>
              <a:spcPct val="35000"/>
            </a:spcAft>
            <a:buNone/>
          </a:pPr>
          <a:r>
            <a:rPr lang="en-US" sz="2400" kern="1200" dirty="0"/>
            <a:t>Analysis</a:t>
          </a:r>
        </a:p>
      </dsp:txBody>
      <dsp:txXfrm>
        <a:off x="2362197" y="2514607"/>
        <a:ext cx="2155653" cy="1130457"/>
      </dsp:txXfrm>
    </dsp:sp>
    <dsp:sp modelId="{B65D6496-18FD-4B43-BC00-0CD37B89404B}">
      <dsp:nvSpPr>
        <dsp:cNvPr id="0" name=""/>
        <dsp:cNvSpPr/>
      </dsp:nvSpPr>
      <dsp:spPr>
        <a:xfrm>
          <a:off x="3377915" y="1735622"/>
          <a:ext cx="333573" cy="333573"/>
        </a:xfrm>
        <a:prstGeom prst="ellipse">
          <a:avLst/>
        </a:prstGeom>
        <a:solidFill>
          <a:srgbClr val="4F81B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D69DC0F-F9A7-2142-9651-30D39A6CE0DD}">
      <dsp:nvSpPr>
        <dsp:cNvPr id="0" name=""/>
        <dsp:cNvSpPr/>
      </dsp:nvSpPr>
      <dsp:spPr>
        <a:xfrm>
          <a:off x="3639460" y="1930395"/>
          <a:ext cx="2490578" cy="147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753" tIns="0" rIns="0" bIns="0" numCol="1" spcCol="1270" anchor="t" anchorCtr="0">
          <a:noAutofit/>
        </a:bodyPr>
        <a:lstStyle/>
        <a:p>
          <a:pPr marL="0" lvl="0" indent="0" algn="l" defTabSz="1066800" rtl="0">
            <a:lnSpc>
              <a:spcPct val="90000"/>
            </a:lnSpc>
            <a:spcBef>
              <a:spcPct val="0"/>
            </a:spcBef>
            <a:spcAft>
              <a:spcPct val="35000"/>
            </a:spcAft>
            <a:buNone/>
          </a:pPr>
          <a:r>
            <a:rPr lang="en-US" sz="2400" kern="1200" dirty="0"/>
            <a:t>Abstraction</a:t>
          </a:r>
        </a:p>
      </dsp:txBody>
      <dsp:txXfrm>
        <a:off x="3639460" y="1930395"/>
        <a:ext cx="2490578" cy="1475798"/>
      </dsp:txXfrm>
    </dsp:sp>
    <dsp:sp modelId="{63FC55D8-4D39-E445-B574-8587CD4776F3}">
      <dsp:nvSpPr>
        <dsp:cNvPr id="0" name=""/>
        <dsp:cNvSpPr/>
      </dsp:nvSpPr>
      <dsp:spPr>
        <a:xfrm>
          <a:off x="4670511" y="1217889"/>
          <a:ext cx="430865" cy="430865"/>
        </a:xfrm>
        <a:prstGeom prst="ellipse">
          <a:avLst/>
        </a:prstGeom>
        <a:solidFill>
          <a:srgbClr val="4F81B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7FC6D91-CD3D-D44D-9C9A-CB8F442AB891}">
      <dsp:nvSpPr>
        <dsp:cNvPr id="0" name=""/>
        <dsp:cNvSpPr/>
      </dsp:nvSpPr>
      <dsp:spPr>
        <a:xfrm>
          <a:off x="4949378" y="1516753"/>
          <a:ext cx="1632562" cy="1806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30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dirty="0"/>
            <a:t>Deduction</a:t>
          </a:r>
        </a:p>
      </dsp:txBody>
      <dsp:txXfrm>
        <a:off x="4949378" y="1516753"/>
        <a:ext cx="1632562" cy="1806983"/>
      </dsp:txXfrm>
    </dsp:sp>
    <dsp:sp modelId="{3778A668-7E88-AD48-98D5-225A5FC0781E}">
      <dsp:nvSpPr>
        <dsp:cNvPr id="0" name=""/>
        <dsp:cNvSpPr/>
      </dsp:nvSpPr>
      <dsp:spPr>
        <a:xfrm>
          <a:off x="6001329" y="872154"/>
          <a:ext cx="549005" cy="549005"/>
        </a:xfrm>
        <a:prstGeom prst="ellipse">
          <a:avLst/>
        </a:prstGeom>
        <a:solidFill>
          <a:srgbClr val="4F81B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64E45E6-1E1C-1E4D-8165-22C155FCF3A4}">
      <dsp:nvSpPr>
        <dsp:cNvPr id="0" name=""/>
        <dsp:cNvSpPr/>
      </dsp:nvSpPr>
      <dsp:spPr>
        <a:xfrm>
          <a:off x="6275832" y="1146657"/>
          <a:ext cx="1389888" cy="3196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907" tIns="0" rIns="0" bIns="0" numCol="1" spcCol="1270" anchor="t" anchorCtr="0">
          <a:noAutofit/>
        </a:bodyPr>
        <a:lstStyle/>
        <a:p>
          <a:pPr marL="0" lvl="0" indent="0" algn="l" defTabSz="1066800" rtl="0">
            <a:lnSpc>
              <a:spcPct val="90000"/>
            </a:lnSpc>
            <a:spcBef>
              <a:spcPct val="0"/>
            </a:spcBef>
            <a:spcAft>
              <a:spcPct val="35000"/>
            </a:spcAft>
            <a:buNone/>
          </a:pPr>
          <a:r>
            <a:rPr lang="en-US" sz="2400" kern="1200" dirty="0"/>
            <a:t>Rigor</a:t>
          </a:r>
        </a:p>
      </dsp:txBody>
      <dsp:txXfrm>
        <a:off x="6275832" y="1146657"/>
        <a:ext cx="1389888" cy="3196742"/>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AC61BB3-6E8A-E142-81D6-93112FCD4EB0}" type="datetimeFigureOut">
              <a:rPr lang="en-US" smtClean="0"/>
              <a:t>11/18/2016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45BC4C2-9E12-8648-8361-4BCA8019C64E}" type="slidenum">
              <a:rPr lang="en-US" smtClean="0"/>
              <a:t>‹#›</a:t>
            </a:fld>
            <a:endParaRPr lang="en-US" dirty="0"/>
          </a:p>
        </p:txBody>
      </p:sp>
    </p:spTree>
    <p:extLst>
      <p:ext uri="{BB962C8B-B14F-4D97-AF65-F5344CB8AC3E}">
        <p14:creationId xmlns:p14="http://schemas.microsoft.com/office/powerpoint/2010/main" val="19641140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Arial" pitchFamily="-1"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pitchFamily="-1" charset="0"/>
                <a:ea typeface="+mn-ea"/>
                <a:cs typeface="+mn-cs"/>
              </a:defRPr>
            </a:lvl1pPr>
          </a:lstStyle>
          <a:p>
            <a:pPr>
              <a:defRPr/>
            </a:pPr>
            <a:endParaRPr lang="en-US" dirty="0"/>
          </a:p>
        </p:txBody>
      </p:sp>
      <p:sp>
        <p:nvSpPr>
          <p:cNvPr id="542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pitchFamily="-1"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fld id="{4138D05E-33AE-C244-9884-F6B8812B46EC}" type="slidenum">
              <a:rPr lang="en-US"/>
              <a:pPr/>
              <a:t>‹#›</a:t>
            </a:fld>
            <a:endParaRPr lang="en-US" dirty="0"/>
          </a:p>
        </p:txBody>
      </p:sp>
    </p:spTree>
    <p:extLst>
      <p:ext uri="{BB962C8B-B14F-4D97-AF65-F5344CB8AC3E}">
        <p14:creationId xmlns:p14="http://schemas.microsoft.com/office/powerpoint/2010/main" val="290853576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BA9C11-700C-7642-8862-06DB635E9612}" type="slidenum">
              <a:rPr lang="en-US"/>
              <a:pPr eaLnBrk="1" hangingPunct="1"/>
              <a:t>1</a:t>
            </a:fld>
            <a:endParaRPr lang="en-US"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ts val="0"/>
              </a:spcBef>
            </a:pPr>
            <a:r>
              <a:rPr lang="en-US" altLang="en-US" b="1" dirty="0">
                <a:ea typeface="ＭＳ Ｐゴシック" panose="020B0600070205080204" pitchFamily="34" charset="-128"/>
              </a:rPr>
              <a:t>Presenter Remarks: </a:t>
            </a:r>
          </a:p>
          <a:p>
            <a:pPr defTabSz="483306" eaLnBrk="1" hangingPunct="1">
              <a:spcBef>
                <a:spcPts val="0"/>
              </a:spcBef>
              <a:defRPr/>
            </a:pPr>
            <a:r>
              <a:rPr lang="en-US" dirty="0"/>
              <a:t>Welcome to the Transitional Kindergarten (TK)</a:t>
            </a:r>
            <a:r>
              <a:rPr lang="en-US" baseline="0" dirty="0"/>
              <a:t> </a:t>
            </a:r>
            <a:r>
              <a:rPr lang="en-US" dirty="0"/>
              <a:t>Mathematics presentation focusing on the California Department of Education’s (CDE) </a:t>
            </a:r>
            <a:r>
              <a:rPr lang="en-US" i="1" dirty="0"/>
              <a:t>California</a:t>
            </a:r>
            <a:r>
              <a:rPr lang="en-US" baseline="0" dirty="0"/>
              <a:t> </a:t>
            </a:r>
            <a:r>
              <a:rPr lang="en-US" i="1" dirty="0"/>
              <a:t>Preschool Learning Foundations </a:t>
            </a:r>
            <a:r>
              <a:rPr lang="en-US" dirty="0"/>
              <a:t>(PLF) and </a:t>
            </a:r>
            <a:r>
              <a:rPr lang="en-US" i="1" dirty="0"/>
              <a:t>California Preschool Curriculum Framework </a:t>
            </a:r>
            <a:r>
              <a:rPr lang="en-US" dirty="0"/>
              <a:t>(PCF) and other CDE resources. </a:t>
            </a:r>
          </a:p>
          <a:p>
            <a:pPr defTabSz="483306" eaLnBrk="1" hangingPunct="1">
              <a:spcBef>
                <a:spcPts val="0"/>
              </a:spcBef>
              <a:defRPr/>
            </a:pPr>
            <a:endParaRPr lang="en-US" altLang="en-US" dirty="0">
              <a:ea typeface="ＭＳ Ｐゴシック" panose="020B0600070205080204" pitchFamily="34" charset="-128"/>
            </a:endParaRPr>
          </a:p>
          <a:p>
            <a:pPr>
              <a:spcBef>
                <a:spcPts val="0"/>
              </a:spcBef>
            </a:pPr>
            <a:r>
              <a:rPr lang="en-US" dirty="0">
                <a:latin typeface="Arial" charset="0"/>
                <a:ea typeface="Arial" charset="0"/>
                <a:cs typeface="Arial" charset="0"/>
              </a:rPr>
              <a:t>This professional learning session is focused on </a:t>
            </a:r>
            <a:r>
              <a:rPr lang="en-US" baseline="0" dirty="0">
                <a:latin typeface="Arial" charset="0"/>
                <a:ea typeface="Arial" charset="0"/>
                <a:cs typeface="Arial" charset="0"/>
              </a:rPr>
              <a:t>the domain of Mathematics and the strand Geometry. This session is </a:t>
            </a:r>
            <a:r>
              <a:rPr lang="en-US" dirty="0">
                <a:latin typeface="Arial" charset="0"/>
                <a:ea typeface="Arial" charset="0"/>
                <a:cs typeface="Arial" charset="0"/>
              </a:rPr>
              <a:t>specifically designed to provide TK teachers and administrators with exposure to CDE resources that support TK curriculum planning, developmentally appropriate strategies, and classroom environment design recommendations that support the content area of geometry.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3FB032E-E403-094F-B472-809BBFD92AB7}" type="slidenum">
              <a:rPr lang="en-US"/>
              <a:pPr eaLnBrk="1" hangingPunct="1"/>
              <a:t>10</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eaLnBrk="1" hangingPunct="1">
              <a:spcBef>
                <a:spcPts val="0"/>
              </a:spcBef>
              <a:defRPr/>
            </a:pPr>
            <a:r>
              <a:rPr lang="en-US" b="1" dirty="0"/>
              <a:t>Presenter Remarks:</a:t>
            </a:r>
          </a:p>
          <a:p>
            <a:pPr defTabSz="966612" eaLnBrk="1" hangingPunct="1">
              <a:spcBef>
                <a:spcPts val="0"/>
              </a:spcBef>
              <a:defRPr/>
            </a:pPr>
            <a:r>
              <a:rPr lang="en-US" dirty="0"/>
              <a:t>Let's review </a:t>
            </a:r>
            <a:r>
              <a:rPr lang="en-US" b="0" dirty="0"/>
              <a:t>Handout</a:t>
            </a:r>
            <a:r>
              <a:rPr lang="en-US" b="0" baseline="0" dirty="0"/>
              <a:t> 1</a:t>
            </a:r>
            <a:r>
              <a:rPr lang="en-US" b="1" dirty="0"/>
              <a:t> </a:t>
            </a:r>
            <a:r>
              <a:rPr lang="en-US" dirty="0"/>
              <a:t>to illustrate the way the foundations are organized. </a:t>
            </a:r>
            <a:endParaRPr lang="en-US" sz="1200" b="1" u="sng" dirty="0"/>
          </a:p>
          <a:p>
            <a:pPr eaLnBrk="1" hangingPunct="1">
              <a:spcBef>
                <a:spcPts val="0"/>
              </a:spcBef>
            </a:pPr>
            <a:endParaRPr lang="en-US" b="1" dirty="0"/>
          </a:p>
          <a:p>
            <a:pPr eaLnBrk="1" hangingPunct="1">
              <a:spcBef>
                <a:spcPts val="0"/>
              </a:spcBef>
            </a:pPr>
            <a:r>
              <a:rPr lang="en-US" b="1" dirty="0"/>
              <a:t>Extra Notes:</a:t>
            </a:r>
          </a:p>
          <a:p>
            <a:pPr eaLnBrk="1" hangingPunct="1">
              <a:spcBef>
                <a:spcPts val="0"/>
              </a:spcBef>
            </a:pPr>
            <a:r>
              <a:rPr lang="en-US" dirty="0"/>
              <a:t>Ask participants to find the handout in the folder. </a:t>
            </a:r>
            <a:r>
              <a:rPr lang="en-US" dirty="0">
                <a:latin typeface="Arial" charset="0"/>
                <a:ea typeface="ＭＳ Ｐゴシック" charset="0"/>
                <a:cs typeface="ＭＳ Ｐゴシック" charset="0"/>
              </a:rPr>
              <a:t>Use a laser pointer to draw participants' eyes to each part of the page. Point out: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domain (Mathematics).</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strand at the top of the table (in this case, </a:t>
            </a:r>
            <a:r>
              <a:rPr lang="en-US" i="0" dirty="0">
                <a:latin typeface="Arial" charset="0"/>
                <a:ea typeface="ＭＳ Ｐゴシック" charset="0"/>
                <a:cs typeface="Arial" charset="0"/>
              </a:rPr>
              <a:t>Geometry</a:t>
            </a:r>
            <a:r>
              <a:rPr lang="en-US" dirty="0">
                <a:latin typeface="Arial" charset="0"/>
                <a:ea typeface="ＭＳ Ｐゴシック" charset="0"/>
                <a:cs typeface="Arial" charset="0"/>
              </a:rPr>
              <a:t>).</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substrand (Children identify and use a variety of shapes in their everyday environment). Note that substrands always end in ".0."</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 (at around 48 months and at around 60 months). Remind participants that the foundation describes typical behaviors at around 48 months and at around 60 months.</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foundations on this page.</a:t>
            </a:r>
            <a:r>
              <a:rPr lang="en-US" baseline="0" dirty="0">
                <a:latin typeface="Arial" charset="0"/>
                <a:ea typeface="ＭＳ Ｐゴシック" charset="0"/>
                <a:cs typeface="Arial" charset="0"/>
              </a:rPr>
              <a:t> T</a:t>
            </a:r>
            <a:r>
              <a:rPr lang="en-US" dirty="0">
                <a:latin typeface="Arial" charset="0"/>
                <a:ea typeface="ＭＳ Ｐゴシック" charset="0"/>
                <a:cs typeface="Arial" charset="0"/>
              </a:rPr>
              <a:t>here are TWO foundations on this page, ONE for each age level (1.1 for 48 months and 1.1 for 60 months; 1.2 for 48 months and 1.2 for 60 months).</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 on this page. (Emphasize that these are only a few of the ways that children may demonstrate the foundation.)</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Many</a:t>
            </a:r>
            <a:r>
              <a:rPr lang="en-US" baseline="0" dirty="0">
                <a:latin typeface="Arial" charset="0"/>
                <a:ea typeface="ＭＳ Ｐゴシック" charset="0"/>
                <a:cs typeface="Arial" charset="0"/>
              </a:rPr>
              <a:t> of the foundations have foot notes that include information specific to students with IEPs or who may have disabilities. This information sometimes includes adaptations or accommodations.</a:t>
            </a:r>
            <a:endParaRPr lang="en-US" dirty="0">
              <a:latin typeface="Arial" charset="0"/>
              <a:ea typeface="ＭＳ Ｐゴシック" charset="0"/>
              <a:cs typeface="ＭＳ Ｐゴシック" charset="0"/>
            </a:endParaRPr>
          </a:p>
          <a:p>
            <a:pPr eaLnBrk="1" hangingPunct="1">
              <a:spcBef>
                <a:spcPts val="0"/>
              </a:spcBef>
            </a:pPr>
            <a:r>
              <a:rPr lang="en-US" b="1" dirty="0">
                <a:latin typeface="Arial" charset="0"/>
                <a:ea typeface="ＭＳ Ｐゴシック" charset="0"/>
                <a:cs typeface="ＭＳ Ｐゴシック" charset="0"/>
              </a:rPr>
              <a:t>Ask participants to compare the difference between 48 and 60 months</a:t>
            </a:r>
            <a:r>
              <a:rPr lang="en-US" dirty="0">
                <a:latin typeface="Arial" charset="0"/>
                <a:ea typeface="ＭＳ Ｐゴシック" charset="0"/>
                <a:cs typeface="ＭＳ Ｐゴシック" charset="0"/>
              </a:rPr>
              <a:t>. </a:t>
            </a:r>
          </a:p>
          <a:p>
            <a:pPr eaLnBrk="1" hangingPunct="1">
              <a:spcBef>
                <a:spcPts val="0"/>
              </a:spcBef>
            </a:pPr>
            <a:r>
              <a:rPr lang="en-US" dirty="0">
                <a:latin typeface="Arial" charset="0"/>
                <a:ea typeface="ＭＳ Ｐゴシック" charset="0"/>
                <a:cs typeface="ＭＳ Ｐゴシック" charset="0"/>
              </a:rPr>
              <a:t>Notice: There is a developmental progression from four</a:t>
            </a:r>
            <a:r>
              <a:rPr lang="en-US" baseline="0" dirty="0">
                <a:latin typeface="Arial" charset="0"/>
                <a:ea typeface="ＭＳ Ｐゴシック" charset="0"/>
                <a:cs typeface="ＭＳ Ｐゴシック" charset="0"/>
              </a:rPr>
              <a:t> years old</a:t>
            </a:r>
            <a:r>
              <a:rPr lang="en-US" dirty="0">
                <a:latin typeface="Arial" charset="0"/>
                <a:ea typeface="ＭＳ Ｐゴシック" charset="0"/>
                <a:cs typeface="ＭＳ Ｐゴシック" charset="0"/>
              </a:rPr>
              <a:t> to five years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old within a substrand. The order in which the strands and substrands are presented is not meant to indicate a developmental progression.</a:t>
            </a:r>
          </a:p>
          <a:p>
            <a:pPr eaLnBrk="1" hangingPunct="1">
              <a:spcBef>
                <a:spcPts val="0"/>
              </a:spcBef>
            </a:pPr>
            <a:r>
              <a:rPr lang="en-US" dirty="0">
                <a:latin typeface="Arial" charset="0"/>
                <a:ea typeface="ＭＳ Ｐゴシック" charset="0"/>
                <a:cs typeface="ＭＳ Ｐゴシック" charset="0"/>
              </a:rPr>
              <a:t>Read the slide and then say, for example, in the Geometry substrand on page 158, "Children begin to understand positions in space" at around 48 months, and "Children expand their understanding of positions in space" at around 60 months.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ts val="0"/>
              </a:spcBef>
            </a:pPr>
            <a:r>
              <a:rPr lang="en-US" b="1" dirty="0"/>
              <a:t>Presenter Remarks: </a:t>
            </a:r>
          </a:p>
          <a:p>
            <a:pPr eaLnBrk="1" hangingPunct="1">
              <a:spcBef>
                <a:spcPts val="0"/>
              </a:spcBef>
              <a:buFontTx/>
              <a:buNone/>
            </a:pPr>
            <a:r>
              <a:rPr lang="en-US" dirty="0"/>
              <a:t>The foundations promote a common understanding of young children’</a:t>
            </a:r>
            <a:r>
              <a:rPr lang="en-US" altLang="ja-JP" dirty="0"/>
              <a:t>s learning and to guide instructional practice. </a:t>
            </a:r>
          </a:p>
          <a:p>
            <a:pPr eaLnBrk="1" hangingPunct="1">
              <a:spcBef>
                <a:spcPts val="0"/>
              </a:spcBef>
              <a:buFontTx/>
              <a:buChar char="•"/>
            </a:pPr>
            <a:endParaRPr lang="en-US" dirty="0"/>
          </a:p>
          <a:p>
            <a:pPr>
              <a:spcBef>
                <a:spcPts val="0"/>
              </a:spcBef>
              <a:buFontTx/>
              <a:buNone/>
            </a:pPr>
            <a:r>
              <a:rPr lang="en-US" dirty="0"/>
              <a:t>As teachers plan learning environments and experiences, the foundations—known as standards in the K-12 arena—provide the background information to help teachers understand children’s developing knowledge and skills.</a:t>
            </a:r>
          </a:p>
          <a:p>
            <a:pPr>
              <a:spcBef>
                <a:spcPts val="0"/>
              </a:spcBef>
              <a:buFontTx/>
              <a:buChar char="•"/>
            </a:pPr>
            <a:endParaRPr lang="en-US" dirty="0"/>
          </a:p>
          <a:p>
            <a:pPr eaLnBrk="1" hangingPunct="1">
              <a:spcBef>
                <a:spcPts val="0"/>
              </a:spcBef>
              <a:buFontTx/>
              <a:buNone/>
            </a:pPr>
            <a:r>
              <a:rPr lang="en-US" dirty="0"/>
              <a:t>The </a:t>
            </a:r>
            <a:r>
              <a:rPr lang="en-US" i="0" dirty="0"/>
              <a:t>Preschool Learning Foundations </a:t>
            </a:r>
            <a:r>
              <a:rPr lang="en-US" dirty="0"/>
              <a:t>were developed with research-based evidence and are enhanced with suggestions and examples</a:t>
            </a:r>
            <a:r>
              <a:rPr lang="en-US" baseline="0" dirty="0"/>
              <a:t> from </a:t>
            </a:r>
            <a:r>
              <a:rPr lang="en-US" dirty="0"/>
              <a:t>expert practitioners. All foundations were written by a team of researchers with expertise in the various domains. </a:t>
            </a:r>
          </a:p>
        </p:txBody>
      </p:sp>
      <p:sp>
        <p:nvSpPr>
          <p:cNvPr id="6451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0D74CB2-AB1B-E84C-9334-1573A4281102}" type="slidenum">
              <a:rPr lang="en-US"/>
              <a:pPr eaLnBrk="1" hangingPunct="1"/>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spcBef>
                <a:spcPts val="0"/>
              </a:spcBef>
              <a:defRPr/>
            </a:pPr>
            <a:r>
              <a:rPr lang="en-US" b="1" dirty="0">
                <a:latin typeface="Arial" charset="0"/>
                <a:ea typeface="Arial" charset="0"/>
                <a:cs typeface="Arial" charset="0"/>
              </a:rPr>
              <a:t>Presenter Remarks:</a:t>
            </a:r>
            <a:endParaRPr lang="en-US" dirty="0">
              <a:latin typeface="Arial" charset="0"/>
              <a:ea typeface="Arial" charset="0"/>
              <a:cs typeface="Arial" charset="0"/>
            </a:endParaRPr>
          </a:p>
          <a:p>
            <a:pPr marL="0" indent="0">
              <a:spcBef>
                <a:spcPts val="0"/>
              </a:spcBef>
              <a:buFont typeface="Arial"/>
              <a:buNone/>
              <a:defRPr/>
            </a:pPr>
            <a:r>
              <a:rPr lang="en-US" dirty="0">
                <a:latin typeface="Arial" charset="0"/>
                <a:ea typeface="Arial" charset="0"/>
                <a:cs typeface="Arial" charset="0"/>
              </a:rPr>
              <a:t>The </a:t>
            </a:r>
            <a:r>
              <a:rPr lang="en-US" baseline="0" dirty="0">
                <a:latin typeface="Arial" charset="0"/>
                <a:ea typeface="Arial" charset="0"/>
                <a:cs typeface="Arial" charset="0"/>
              </a:rPr>
              <a:t>Alignment Document </a:t>
            </a:r>
            <a:r>
              <a:rPr lang="en-US" dirty="0">
                <a:latin typeface="Arial" charset="0"/>
                <a:ea typeface="Arial" charset="0"/>
                <a:cs typeface="Arial" charset="0"/>
              </a:rPr>
              <a:t>is another resource that will help answer questions related to developmental progressions. </a:t>
            </a:r>
          </a:p>
          <a:p>
            <a:pPr marL="0" indent="0">
              <a:spcBef>
                <a:spcPts val="0"/>
              </a:spcBef>
              <a:buFont typeface="Arial"/>
              <a:buNone/>
              <a:defRPr/>
            </a:pPr>
            <a:endParaRPr lang="en-US" dirty="0">
              <a:latin typeface="Arial" charset="0"/>
              <a:ea typeface="Arial" charset="0"/>
              <a:cs typeface="Arial" charset="0"/>
            </a:endParaRPr>
          </a:p>
          <a:p>
            <a:pPr marL="0" indent="0">
              <a:spcBef>
                <a:spcPts val="0"/>
              </a:spcBef>
              <a:buFont typeface="Arial"/>
              <a:buNone/>
              <a:defRPr/>
            </a:pPr>
            <a:r>
              <a:rPr lang="en-US" dirty="0">
                <a:latin typeface="Arial" charset="0"/>
                <a:ea typeface="Arial" charset="0"/>
                <a:cs typeface="Arial" charset="0"/>
              </a:rPr>
              <a:t>Discuss the</a:t>
            </a:r>
            <a:r>
              <a:rPr lang="en-US" baseline="0" dirty="0">
                <a:latin typeface="Arial" charset="0"/>
                <a:ea typeface="Arial" charset="0"/>
                <a:cs typeface="Arial" charset="0"/>
              </a:rPr>
              <a:t> following questions with your table group (allow 3 minutes):</a:t>
            </a:r>
          </a:p>
          <a:p>
            <a:pPr marL="171450" indent="-171450">
              <a:spcBef>
                <a:spcPts val="0"/>
              </a:spcBef>
              <a:buFont typeface="Arial" panose="020B0604020202020204" pitchFamily="34" charset="0"/>
              <a:buChar char="•"/>
              <a:defRPr/>
            </a:pPr>
            <a:r>
              <a:rPr lang="en-US" dirty="0">
                <a:latin typeface="Arial" charset="0"/>
                <a:ea typeface="Arial" charset="0"/>
                <a:cs typeface="Arial" charset="0"/>
              </a:rPr>
              <a:t>What do you know about this document?</a:t>
            </a:r>
          </a:p>
          <a:p>
            <a:pPr marL="171450" indent="-171450">
              <a:spcBef>
                <a:spcPts val="0"/>
              </a:spcBef>
              <a:buFont typeface="Arial" panose="020B0604020202020204" pitchFamily="34" charset="0"/>
              <a:buChar char="•"/>
              <a:defRPr/>
            </a:pPr>
            <a:r>
              <a:rPr lang="en-US" dirty="0">
                <a:latin typeface="Arial" charset="0"/>
                <a:ea typeface="Arial" charset="0"/>
                <a:cs typeface="Arial" charset="0"/>
              </a:rPr>
              <a:t>How do you use it in your work now?</a:t>
            </a:r>
          </a:p>
          <a:p>
            <a:pPr>
              <a:spcBef>
                <a:spcPts val="0"/>
              </a:spcBef>
              <a:defRPr/>
            </a:pPr>
            <a:endParaRPr lang="en-US" b="1" dirty="0">
              <a:latin typeface="Arial" charset="0"/>
              <a:ea typeface="Arial" charset="0"/>
              <a:cs typeface="Arial" charset="0"/>
            </a:endParaRPr>
          </a:p>
          <a:p>
            <a:pPr>
              <a:spcBef>
                <a:spcPts val="0"/>
              </a:spcBef>
              <a:defRPr/>
            </a:pPr>
            <a:r>
              <a:rPr lang="en-US" b="1" dirty="0">
                <a:latin typeface="Arial" charset="0"/>
                <a:ea typeface="Arial" charset="0"/>
                <a:cs typeface="Arial" charset="0"/>
              </a:rPr>
              <a:t>Extra Notes:</a:t>
            </a:r>
          </a:p>
          <a:p>
            <a:pPr>
              <a:spcBef>
                <a:spcPts val="0"/>
              </a:spcBef>
              <a:defRPr/>
            </a:pPr>
            <a:r>
              <a:rPr lang="en-US" dirty="0">
                <a:latin typeface="Arial" charset="0"/>
                <a:ea typeface="Arial" charset="0"/>
                <a:cs typeface="Arial" charset="0"/>
              </a:rPr>
              <a:t>Depending on the size of your group, participants can share responses with tablemates</a:t>
            </a:r>
            <a:r>
              <a:rPr lang="en-US" baseline="0" dirty="0">
                <a:latin typeface="Arial" charset="0"/>
                <a:ea typeface="Arial" charset="0"/>
                <a:cs typeface="Arial" charset="0"/>
              </a:rPr>
              <a:t> </a:t>
            </a:r>
            <a:r>
              <a:rPr lang="en-US" dirty="0">
                <a:latin typeface="Arial" charset="0"/>
                <a:ea typeface="Arial" charset="0"/>
                <a:cs typeface="Arial" charset="0"/>
              </a:rPr>
              <a:t>or in pairs.  </a:t>
            </a:r>
          </a:p>
          <a:p>
            <a:pPr>
              <a:defRPr/>
            </a:pPr>
            <a:endParaRPr lang="en-US" dirty="0">
              <a:latin typeface="Arial" charset="0"/>
              <a:ea typeface="Arial" charset="0"/>
              <a:cs typeface="Arial"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AF363FC3-0E1E-8E47-A713-88BB1007340D}" type="slidenum">
              <a:rPr lang="en-US" sz="1300">
                <a:cs typeface="Arial" charset="0"/>
              </a:rPr>
              <a:pPr eaLnBrk="1" hangingPunct="1"/>
              <a:t>12</a:t>
            </a:fld>
            <a:endParaRPr lang="en-US" sz="1300" dirty="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sz="1200" b="1" dirty="0"/>
              <a:t>Background</a:t>
            </a:r>
            <a:r>
              <a:rPr lang="en-US" sz="1200" b="1" baseline="0" dirty="0"/>
              <a:t> Information:</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200" dirty="0"/>
              <a:t>Math Framework</a:t>
            </a:r>
            <a:r>
              <a:rPr lang="en-US" sz="1200" i="0" dirty="0"/>
              <a:t>,</a:t>
            </a:r>
            <a:r>
              <a:rPr lang="en-US" sz="1200" i="0" baseline="0" dirty="0"/>
              <a:t> </a:t>
            </a:r>
            <a:r>
              <a:rPr lang="en-US" sz="1200" dirty="0"/>
              <a:t>p. 37 </a:t>
            </a:r>
          </a:p>
          <a:p>
            <a:pPr>
              <a:spcBef>
                <a:spcPts val="0"/>
              </a:spcBef>
            </a:pPr>
            <a:endParaRPr lang="en-US" sz="1200" b="1" dirty="0"/>
          </a:p>
          <a:p>
            <a:pPr>
              <a:spcBef>
                <a:spcPts val="0"/>
              </a:spcBef>
            </a:pPr>
            <a:r>
              <a:rPr lang="en-US" sz="1200" b="1" dirty="0"/>
              <a:t>Presenter Remarks:</a:t>
            </a:r>
          </a:p>
          <a:p>
            <a:pPr>
              <a:spcBef>
                <a:spcPts val="0"/>
              </a:spcBef>
            </a:pPr>
            <a:r>
              <a:rPr lang="en-US" sz="1200" dirty="0"/>
              <a:t>The alignment illustrates a progression in learning and development of mathematical concepts and skills across age levels. For example, in the area of geometry, preschool children's ability to identify, describe, and construct a variety of shapes, as described by the PLF</a:t>
            </a:r>
            <a:r>
              <a:rPr lang="en-US" sz="1200" baseline="0" dirty="0"/>
              <a:t> </a:t>
            </a:r>
            <a:r>
              <a:rPr lang="en-US" sz="1200" dirty="0"/>
              <a:t>in geometry, continues to develop. By the end of kindergarten, as described in the kindergarten math standard, they correctly name shapes regardless of their orientation or overall size, and analyze and compare two- and three-dimensional shapes in different sizes and orientations. </a:t>
            </a:r>
          </a:p>
          <a:p>
            <a:pPr>
              <a:spcBef>
                <a:spcPts val="0"/>
              </a:spcBef>
            </a:pPr>
            <a:endParaRPr lang="en-US" sz="1200" b="1" dirty="0"/>
          </a:p>
          <a:p>
            <a:pPr>
              <a:spcBef>
                <a:spcPts val="0"/>
              </a:spcBef>
            </a:pPr>
            <a:r>
              <a:rPr lang="en-US" sz="1200" b="1" dirty="0"/>
              <a:t>Extra Notes:</a:t>
            </a:r>
          </a:p>
          <a:p>
            <a:pPr>
              <a:spcBef>
                <a:spcPts val="0"/>
              </a:spcBef>
            </a:pPr>
            <a:r>
              <a:rPr lang="en-US" sz="1200" dirty="0"/>
              <a:t>Refer to Handout 2:</a:t>
            </a:r>
            <a:r>
              <a:rPr lang="en-US" sz="1200" baseline="0" dirty="0"/>
              <a:t> Alignment of PLF and CA CCSS.</a:t>
            </a:r>
            <a:endParaRPr lang="en-US" sz="1200" dirty="0"/>
          </a:p>
          <a:p>
            <a:pPr>
              <a:spcBef>
                <a:spcPts val="0"/>
              </a:spcBef>
            </a:pPr>
            <a:r>
              <a:rPr lang="en-US" sz="1200" dirty="0"/>
              <a:t> </a:t>
            </a:r>
          </a:p>
          <a:p>
            <a:pPr>
              <a:spcBef>
                <a:spcPts val="0"/>
              </a:spcBef>
              <a:defRPr/>
            </a:pPr>
            <a:r>
              <a:rPr lang="en-US" sz="1200" dirty="0"/>
              <a:t>Invite participants to underline anything of interest.</a:t>
            </a:r>
            <a:r>
              <a:rPr lang="en-US" sz="1200" baseline="0" dirty="0"/>
              <a:t> </a:t>
            </a:r>
            <a:r>
              <a:rPr lang="en-US" sz="1200" i="0" dirty="0"/>
              <a:t>Allow 3–4 minutes for participants to read and underline.</a:t>
            </a:r>
          </a:p>
          <a:p>
            <a:pPr>
              <a:spcBef>
                <a:spcPts val="0"/>
              </a:spcBef>
              <a:defRPr/>
            </a:pPr>
            <a:r>
              <a:rPr lang="en-US" sz="1200" dirty="0"/>
              <a:t>Ask:</a:t>
            </a:r>
            <a:r>
              <a:rPr lang="en-US" sz="1200" baseline="0" dirty="0"/>
              <a:t> </a:t>
            </a:r>
            <a:r>
              <a:rPr lang="en-US" sz="1200" dirty="0"/>
              <a:t>Would anyone like to share out what they underlined or found interesting?</a:t>
            </a:r>
          </a:p>
          <a:p>
            <a:pPr>
              <a:spcBef>
                <a:spcPts val="0"/>
              </a:spcBef>
              <a:defRPr/>
            </a:pPr>
            <a:endParaRPr lang="en-US" sz="1200" dirty="0"/>
          </a:p>
          <a:p>
            <a:pPr>
              <a:spcBef>
                <a:spcPts val="0"/>
              </a:spcBef>
              <a:defRPr/>
            </a:pPr>
            <a:r>
              <a:rPr lang="en-US" sz="1200" dirty="0"/>
              <a:t>(Below are optional discussion questions if participants need prompting to start discussion.)</a:t>
            </a:r>
          </a:p>
          <a:p>
            <a:pPr marL="181240" indent="-181240">
              <a:spcBef>
                <a:spcPts val="0"/>
              </a:spcBef>
              <a:buFont typeface="Arial"/>
              <a:buChar char="•"/>
              <a:defRPr/>
            </a:pPr>
            <a:r>
              <a:rPr lang="en-US" sz="1200" dirty="0">
                <a:ea typeface="ＭＳ Ｐゴシック" pitchFamily="-1" charset="-128"/>
                <a:cs typeface="ＭＳ Ｐゴシック" pitchFamily="-1" charset="-128"/>
              </a:rPr>
              <a:t>What do you observe about the different expectations for children at around 48 months of age, 60 months of age, and the end of kindergarten? </a:t>
            </a:r>
          </a:p>
          <a:p>
            <a:pPr marL="181240" indent="-181240">
              <a:spcBef>
                <a:spcPts val="0"/>
              </a:spcBef>
              <a:buFont typeface="Arial"/>
              <a:buChar char="•"/>
              <a:defRPr/>
            </a:pPr>
            <a:r>
              <a:rPr lang="en-US" sz="1200" dirty="0">
                <a:ea typeface="ＭＳ Ｐゴシック" pitchFamily="-1" charset="-128"/>
                <a:cs typeface="ＭＳ Ｐゴシック" pitchFamily="-1" charset="-128"/>
              </a:rPr>
              <a:t>In recognition of these developmental stages, what are the implications for TK teachers in supporting children's developing ability to identify,</a:t>
            </a:r>
            <a:r>
              <a:rPr lang="en-US" sz="1200" baseline="0" dirty="0">
                <a:ea typeface="ＭＳ Ｐゴシック" pitchFamily="-1" charset="-128"/>
                <a:cs typeface="ＭＳ Ｐゴシック" pitchFamily="-1" charset="-128"/>
              </a:rPr>
              <a:t> compare, and make sense of shapes in their environment? </a:t>
            </a:r>
          </a:p>
        </p:txBody>
      </p:sp>
      <p:sp>
        <p:nvSpPr>
          <p:cNvPr id="2" name="Slide Number Placeholder 1"/>
          <p:cNvSpPr>
            <a:spLocks noGrp="1"/>
          </p:cNvSpPr>
          <p:nvPr>
            <p:ph type="sldNum" sz="quarter" idx="10"/>
          </p:nvPr>
        </p:nvSpPr>
        <p:spPr/>
        <p:txBody>
          <a:bodyPr/>
          <a:lstStyle/>
          <a:p>
            <a:fld id="{4138D05E-33AE-C244-9884-F6B8812B46E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US" sz="1200" b="1" u="none" dirty="0"/>
              <a:t>Background Information:</a:t>
            </a:r>
          </a:p>
          <a:p>
            <a:pPr marL="171450" indent="-171450">
              <a:spcBef>
                <a:spcPts val="0"/>
              </a:spcBef>
              <a:buFont typeface="Arial" panose="020B0604020202020204" pitchFamily="34" charset="0"/>
              <a:buChar char="•"/>
              <a:defRPr/>
            </a:pPr>
            <a:r>
              <a:rPr lang="en-US" sz="1200" baseline="0" dirty="0">
                <a:ea typeface="ＭＳ Ｐゴシック" pitchFamily="-1" charset="-128"/>
                <a:cs typeface="ＭＳ Ｐゴシック" pitchFamily="-1" charset="-128"/>
              </a:rPr>
              <a:t>Alignment Document, p. 80</a:t>
            </a:r>
            <a:endParaRPr lang="en-US" sz="1200" dirty="0">
              <a:ea typeface="ＭＳ Ｐゴシック" pitchFamily="-1" charset="-128"/>
              <a:cs typeface="ＭＳ Ｐゴシック" pitchFamily="-1" charset="-128"/>
            </a:endParaRPr>
          </a:p>
          <a:p>
            <a:pPr marL="171450" indent="-171450" defTabSz="966612">
              <a:spcBef>
                <a:spcPts val="0"/>
              </a:spcBef>
              <a:buFont typeface="Arial" panose="020B0604020202020204" pitchFamily="34" charset="0"/>
              <a:buChar char="•"/>
              <a:defRPr/>
            </a:pPr>
            <a:r>
              <a:rPr lang="en-US" sz="1200" dirty="0"/>
              <a:t>Math Framework, p. 36 (Transitional Kindergarten chapter)</a:t>
            </a:r>
          </a:p>
          <a:p>
            <a:pPr>
              <a:spcBef>
                <a:spcPts val="0"/>
              </a:spcBef>
              <a:defRPr/>
            </a:pPr>
            <a:endParaRPr lang="en-US" sz="1200" b="1" dirty="0">
              <a:ea typeface="Arial" charset="0"/>
              <a:cs typeface="Arial" charset="0"/>
            </a:endParaRPr>
          </a:p>
          <a:p>
            <a:pPr>
              <a:spcBef>
                <a:spcPts val="0"/>
              </a:spcBef>
              <a:defRPr/>
            </a:pPr>
            <a:r>
              <a:rPr lang="en-US" sz="1200" b="1" dirty="0">
                <a:ea typeface="Arial" charset="0"/>
                <a:cs typeface="Arial" charset="0"/>
              </a:rPr>
              <a:t>Presenter Remarks:</a:t>
            </a:r>
          </a:p>
          <a:p>
            <a:pPr defTabSz="966612">
              <a:spcBef>
                <a:spcPts val="0"/>
              </a:spcBef>
              <a:defRPr/>
            </a:pPr>
            <a:r>
              <a:rPr lang="en-US" sz="1200" dirty="0">
                <a:ea typeface="Arial" charset="0"/>
                <a:cs typeface="Arial" charset="0"/>
              </a:rPr>
              <a:t>Now look specifically at</a:t>
            </a:r>
            <a:r>
              <a:rPr lang="en-US" sz="1200" baseline="0" dirty="0">
                <a:ea typeface="Arial" charset="0"/>
                <a:cs typeface="Arial" charset="0"/>
              </a:rPr>
              <a:t> Handout 2: </a:t>
            </a:r>
            <a:r>
              <a:rPr lang="en-US" sz="1200" baseline="0" dirty="0"/>
              <a:t>Alignment of PLF and CA CCSS</a:t>
            </a:r>
            <a:r>
              <a:rPr lang="en-US" sz="1200" baseline="0" dirty="0">
                <a:ea typeface="Arial" charset="0"/>
                <a:cs typeface="Arial" charset="0"/>
              </a:rPr>
              <a:t>. You will see the same charts that are on the slide now. Notice the similarity in language and consistency between the Preschool </a:t>
            </a:r>
            <a:r>
              <a:rPr lang="en-US" sz="1200" kern="1200" dirty="0">
                <a:solidFill>
                  <a:schemeClr val="tx1"/>
                </a:solidFill>
                <a:effectLst/>
                <a:latin typeface="Arial" pitchFamily="-1" charset="0"/>
                <a:ea typeface="ＭＳ Ｐゴシック" pitchFamily="-1" charset="-128"/>
                <a:cs typeface="ＭＳ Ｐゴシック" pitchFamily="-1" charset="-128"/>
              </a:rPr>
              <a:t>Learning Foundations and kindergarten </a:t>
            </a:r>
            <a:r>
              <a:rPr lang="en-US" sz="1200" baseline="0" dirty="0">
                <a:ea typeface="Arial" charset="0"/>
                <a:cs typeface="Arial" charset="0"/>
              </a:rPr>
              <a:t>descriptions. </a:t>
            </a:r>
          </a:p>
          <a:p>
            <a:pPr marL="181240" indent="-181240" defTabSz="966612">
              <a:spcBef>
                <a:spcPts val="0"/>
              </a:spcBef>
              <a:buFont typeface="Arial"/>
              <a:buChar char="•"/>
              <a:defRPr/>
            </a:pPr>
            <a:r>
              <a:rPr lang="en-US" sz="1200" baseline="0" dirty="0">
                <a:ea typeface="Arial" charset="0"/>
                <a:cs typeface="Arial" charset="0"/>
              </a:rPr>
              <a:t>What else do you notice? </a:t>
            </a:r>
          </a:p>
          <a:p>
            <a:pPr marL="181240" indent="-181240" defTabSz="966612">
              <a:spcBef>
                <a:spcPts val="0"/>
              </a:spcBef>
              <a:buFont typeface="Arial"/>
              <a:buChar char="•"/>
              <a:defRPr/>
            </a:pPr>
            <a:r>
              <a:rPr lang="en-US" sz="1200" baseline="0" dirty="0">
                <a:ea typeface="Arial" charset="0"/>
                <a:cs typeface="Arial" charset="0"/>
              </a:rPr>
              <a:t>What questions do you have? </a:t>
            </a:r>
          </a:p>
          <a:p>
            <a:pPr marL="181240" indent="-181240" defTabSz="966612">
              <a:spcBef>
                <a:spcPts val="0"/>
              </a:spcBef>
              <a:buFont typeface="Arial"/>
              <a:buChar char="•"/>
              <a:defRPr/>
            </a:pPr>
            <a:endParaRPr lang="en-US" sz="1200" dirty="0">
              <a:ea typeface="Arial" charset="0"/>
              <a:cs typeface="Arial" charset="0"/>
            </a:endParaRPr>
          </a:p>
          <a:p>
            <a:pPr>
              <a:spcBef>
                <a:spcPts val="0"/>
              </a:spcBef>
              <a:defRPr/>
            </a:pPr>
            <a:r>
              <a:rPr lang="en-US" sz="1200" i="1" dirty="0">
                <a:ea typeface="Arial" charset="0"/>
                <a:cs typeface="Arial" charset="0"/>
              </a:rPr>
              <a:t>Allow 2–4 minutes to discuss as a whole group.)</a:t>
            </a:r>
            <a:endParaRPr lang="en-US" sz="1200" i="1" baseline="0" dirty="0">
              <a:ea typeface="Arial" charset="0"/>
              <a:cs typeface="Arial" charset="0"/>
            </a:endParaRPr>
          </a:p>
        </p:txBody>
      </p:sp>
      <p:sp>
        <p:nvSpPr>
          <p:cNvPr id="4" name="Slide Number Placeholder 3"/>
          <p:cNvSpPr>
            <a:spLocks noGrp="1"/>
          </p:cNvSpPr>
          <p:nvPr>
            <p:ph type="sldNum" sz="quarter" idx="10"/>
          </p:nvPr>
        </p:nvSpPr>
        <p:spPr/>
        <p:txBody>
          <a:bodyPr/>
          <a:lstStyle/>
          <a:p>
            <a:fld id="{4138D05E-33AE-C244-9884-F6B8812B46EC}" type="slidenum">
              <a:rPr lang="en-US" smtClean="0"/>
              <a:pPr/>
              <a:t>14</a:t>
            </a:fld>
            <a:endParaRPr lang="en-US" dirty="0"/>
          </a:p>
        </p:txBody>
      </p:sp>
    </p:spTree>
    <p:extLst>
      <p:ext uri="{BB962C8B-B14F-4D97-AF65-F5344CB8AC3E}">
        <p14:creationId xmlns:p14="http://schemas.microsoft.com/office/powerpoint/2010/main" val="1624678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dirty="0"/>
              <a:t>Background Information:</a:t>
            </a:r>
          </a:p>
          <a:p>
            <a:pPr>
              <a:spcBef>
                <a:spcPts val="0"/>
              </a:spcBef>
            </a:pPr>
            <a:r>
              <a:rPr lang="en-US" sz="1200" dirty="0"/>
              <a:t>Math Framework, p. 36</a:t>
            </a:r>
          </a:p>
          <a:p>
            <a:pPr defTabSz="966612">
              <a:spcBef>
                <a:spcPts val="0"/>
              </a:spcBef>
              <a:defRPr/>
            </a:pPr>
            <a:endParaRPr lang="en-US" sz="1200" b="1" dirty="0">
              <a:cs typeface="Arial" charset="0"/>
            </a:endParaRPr>
          </a:p>
          <a:p>
            <a:pPr defTabSz="966612">
              <a:spcBef>
                <a:spcPts val="0"/>
              </a:spcBef>
              <a:defRPr/>
            </a:pPr>
            <a:r>
              <a:rPr lang="en-US" sz="1200" b="1" dirty="0">
                <a:cs typeface="Arial" charset="0"/>
              </a:rPr>
              <a:t>Presenter Remarks: </a:t>
            </a:r>
          </a:p>
          <a:p>
            <a:pPr>
              <a:spcBef>
                <a:spcPts val="0"/>
              </a:spcBef>
            </a:pPr>
            <a:r>
              <a:rPr lang="en-US" sz="1200" dirty="0"/>
              <a:t>To build the foundation for success in traditional kindergarten and beyond, instructional time for mathematics in TK should focus on two critical areas: (1) representing, relating, and operating on whole numbers; and (2) geometry, with a focus on identifying and describing shapes and space, as well as analyzing, comparing, and composing shapes (California County Superintendents Educational Services Association [CCSESA] 2011b). To help students gain a deeper understanding of mathematics, the Standards for Mathematical Practice should be connected to content instruction (Math Framework,</a:t>
            </a:r>
            <a:r>
              <a:rPr lang="en-US" sz="1200" baseline="0" dirty="0"/>
              <a:t> </a:t>
            </a:r>
            <a:r>
              <a:rPr lang="en-US" sz="1200" dirty="0"/>
              <a:t>p. 36).</a:t>
            </a:r>
          </a:p>
          <a:p>
            <a:pPr>
              <a:spcBef>
                <a:spcPts val="0"/>
              </a:spcBef>
            </a:pPr>
            <a:endParaRPr lang="en-US" sz="1200" dirty="0"/>
          </a:p>
          <a:p>
            <a:pPr>
              <a:spcBef>
                <a:spcPts val="0"/>
              </a:spcBef>
            </a:pPr>
            <a:r>
              <a:rPr lang="en-US" sz="1200" dirty="0"/>
              <a:t>For this session, we will focus on the second critical area: geometry.</a:t>
            </a:r>
          </a:p>
        </p:txBody>
      </p:sp>
      <p:sp>
        <p:nvSpPr>
          <p:cNvPr id="4" name="Slide Number Placeholder 3"/>
          <p:cNvSpPr>
            <a:spLocks noGrp="1"/>
          </p:cNvSpPr>
          <p:nvPr>
            <p:ph type="sldNum" sz="quarter" idx="10"/>
          </p:nvPr>
        </p:nvSpPr>
        <p:spPr/>
        <p:txBody>
          <a:bodyPr/>
          <a:lstStyle/>
          <a:p>
            <a:fld id="{4138D05E-33AE-C244-9884-F6B8812B46EC}" type="slidenum">
              <a:rPr lang="en-US" smtClean="0"/>
              <a:pPr/>
              <a:t>15</a:t>
            </a:fld>
            <a:endParaRPr lang="en-US" dirty="0"/>
          </a:p>
        </p:txBody>
      </p:sp>
    </p:spTree>
    <p:extLst>
      <p:ext uri="{BB962C8B-B14F-4D97-AF65-F5344CB8AC3E}">
        <p14:creationId xmlns:p14="http://schemas.microsoft.com/office/powerpoint/2010/main" val="2706213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US" b="1" dirty="0">
                <a:cs typeface="Arial" charset="0"/>
              </a:rPr>
              <a:t>Presenter Remarks: </a:t>
            </a:r>
          </a:p>
          <a:p>
            <a:pPr marL="0" marR="0" indent="0" algn="l" defTabSz="914400" rtl="0" eaLnBrk="0" fontAlgn="base" latinLnBrk="0" hangingPunct="0">
              <a:spcBef>
                <a:spcPts val="0"/>
              </a:spcBef>
              <a:spcAft>
                <a:spcPct val="0"/>
              </a:spcAft>
              <a:buClrTx/>
              <a:buSzTx/>
              <a:buFontTx/>
              <a:buNone/>
              <a:tabLst/>
              <a:defRPr/>
            </a:pPr>
            <a:r>
              <a:rPr lang="en-US" b="0" dirty="0"/>
              <a:t>The </a:t>
            </a:r>
            <a:r>
              <a:rPr lang="en-US" b="0" dirty="0">
                <a:solidFill>
                  <a:prstClr val="black"/>
                </a:solidFill>
                <a:ea typeface="MS PGothic" panose="020B0600070205080204" pitchFamily="34" charset="-128"/>
              </a:rPr>
              <a:t>Math Framework includes play based strategies for TK classrooms.  For example,</a:t>
            </a:r>
            <a:r>
              <a:rPr lang="en-US" b="0" baseline="0" dirty="0">
                <a:solidFill>
                  <a:prstClr val="black"/>
                </a:solidFill>
                <a:ea typeface="MS PGothic" panose="020B0600070205080204" pitchFamily="34" charset="-128"/>
              </a:rPr>
              <a:t> </a:t>
            </a:r>
            <a:r>
              <a:rPr lang="en-US" b="0" dirty="0">
                <a:solidFill>
                  <a:prstClr val="black"/>
                </a:solidFill>
                <a:ea typeface="MS PGothic" panose="020B0600070205080204" pitchFamily="34" charset="-128"/>
              </a:rPr>
              <a:t>on the slide is an excerpt from Chapter</a:t>
            </a:r>
            <a:r>
              <a:rPr lang="en-US" b="0" baseline="0" dirty="0">
                <a:solidFill>
                  <a:prstClr val="black"/>
                </a:solidFill>
                <a:ea typeface="MS PGothic" panose="020B0600070205080204" pitchFamily="34" charset="-128"/>
              </a:rPr>
              <a:t> 3 with a visual model of block structure a teacher may choose to build with an interested student. </a:t>
            </a:r>
          </a:p>
          <a:p>
            <a:pPr marL="0" marR="0" indent="0" algn="l" defTabSz="914400" rtl="0" eaLnBrk="0" fontAlgn="base" latinLnBrk="0" hangingPunct="0">
              <a:spcBef>
                <a:spcPts val="0"/>
              </a:spcBef>
              <a:spcAft>
                <a:spcPct val="0"/>
              </a:spcAft>
              <a:buClrTx/>
              <a:buSzTx/>
              <a:buFontTx/>
              <a:buNone/>
              <a:tabLst/>
              <a:defRPr/>
            </a:pPr>
            <a:endParaRPr lang="en-US" b="0" baseline="0" dirty="0">
              <a:solidFill>
                <a:prstClr val="black"/>
              </a:solidFill>
              <a:ea typeface="MS PGothic" panose="020B0600070205080204" pitchFamily="34" charset="-128"/>
            </a:endParaRPr>
          </a:p>
          <a:p>
            <a:pPr marL="0" marR="0" indent="0" algn="l" defTabSz="914400" rtl="0" eaLnBrk="0" fontAlgn="base" latinLnBrk="0" hangingPunct="0">
              <a:spcBef>
                <a:spcPts val="0"/>
              </a:spcBef>
              <a:spcAft>
                <a:spcPct val="0"/>
              </a:spcAft>
              <a:buClrTx/>
              <a:buSzTx/>
              <a:buFontTx/>
              <a:buNone/>
              <a:tabLst/>
              <a:defRPr/>
            </a:pPr>
            <a:r>
              <a:rPr lang="en-US" b="0" i="1" baseline="0" dirty="0">
                <a:solidFill>
                  <a:prstClr val="black"/>
                </a:solidFill>
                <a:ea typeface="MS PGothic" panose="020B0600070205080204" pitchFamily="34" charset="-128"/>
              </a:rPr>
              <a:t>Pose this question and take two or three responses.</a:t>
            </a:r>
          </a:p>
          <a:p>
            <a:pPr marL="0" marR="0" indent="0" algn="l" defTabSz="914400" rtl="0" eaLnBrk="0" fontAlgn="base" latinLnBrk="0" hangingPunct="0">
              <a:spcBef>
                <a:spcPts val="0"/>
              </a:spcBef>
              <a:spcAft>
                <a:spcPct val="0"/>
              </a:spcAft>
              <a:buClrTx/>
              <a:buSzTx/>
              <a:buFontTx/>
              <a:buNone/>
              <a:tabLst/>
              <a:defRPr/>
            </a:pPr>
            <a:endParaRPr lang="en-US" b="0" i="1" baseline="0" dirty="0">
              <a:solidFill>
                <a:prstClr val="black"/>
              </a:solidFill>
              <a:ea typeface="MS PGothic" panose="020B0600070205080204" pitchFamily="34" charset="-128"/>
            </a:endParaRPr>
          </a:p>
          <a:p>
            <a:pPr marL="0" marR="0" indent="0" algn="l" defTabSz="914400" rtl="0" eaLnBrk="0" fontAlgn="base" latinLnBrk="0" hangingPunct="0">
              <a:spcBef>
                <a:spcPts val="0"/>
              </a:spcBef>
              <a:spcAft>
                <a:spcPct val="0"/>
              </a:spcAft>
              <a:buClrTx/>
              <a:buSzTx/>
              <a:buFontTx/>
              <a:buNone/>
              <a:tabLst/>
              <a:defRPr/>
            </a:pPr>
            <a:r>
              <a:rPr lang="en-US" b="0" baseline="0" dirty="0">
                <a:solidFill>
                  <a:prstClr val="black"/>
                </a:solidFill>
                <a:ea typeface="MS PGothic" panose="020B0600070205080204" pitchFamily="34" charset="-128"/>
              </a:rPr>
              <a:t>How does this quote demonstrate that </a:t>
            </a:r>
            <a:r>
              <a:rPr lang="en-US" b="0" dirty="0"/>
              <a:t>the </a:t>
            </a:r>
            <a:r>
              <a:rPr lang="en-US" b="0" dirty="0">
                <a:solidFill>
                  <a:prstClr val="black"/>
                </a:solidFill>
                <a:ea typeface="MS PGothic" panose="020B0600070205080204" pitchFamily="34" charset="-128"/>
              </a:rPr>
              <a:t>Math Framework</a:t>
            </a:r>
            <a:r>
              <a:rPr lang="en-US" b="0" baseline="0" dirty="0">
                <a:solidFill>
                  <a:prstClr val="black"/>
                </a:solidFill>
                <a:ea typeface="MS PGothic" panose="020B0600070205080204" pitchFamily="34" charset="-128"/>
              </a:rPr>
              <a:t> </a:t>
            </a:r>
            <a:r>
              <a:rPr lang="en-US" b="0" dirty="0">
                <a:solidFill>
                  <a:prstClr val="black"/>
                </a:solidFill>
                <a:ea typeface="MS PGothic" panose="020B0600070205080204" pitchFamily="34" charset="-128"/>
              </a:rPr>
              <a:t>includes play based strategies?</a:t>
            </a:r>
          </a:p>
          <a:p>
            <a:pPr marL="0" marR="0" indent="0" algn="l" defTabSz="914400" rtl="0" eaLnBrk="0" fontAlgn="base" latinLnBrk="0" hangingPunct="0">
              <a:spcBef>
                <a:spcPts val="0"/>
              </a:spcBef>
              <a:spcAft>
                <a:spcPct val="0"/>
              </a:spcAft>
              <a:buClrTx/>
              <a:buSzTx/>
              <a:buFontTx/>
              <a:buNone/>
              <a:tabLst/>
              <a:defRPr/>
            </a:pPr>
            <a:endParaRPr lang="en-US" b="0" i="1" dirty="0">
              <a:solidFill>
                <a:prstClr val="black"/>
              </a:solidFill>
              <a:ea typeface="MS PGothic" panose="020B0600070205080204" pitchFamily="34" charset="-128"/>
            </a:endParaRPr>
          </a:p>
          <a:p>
            <a:pPr marL="0" marR="0" indent="0" algn="l" defTabSz="914400" rtl="0" eaLnBrk="0" fontAlgn="base" latinLnBrk="0" hangingPunct="0">
              <a:spcBef>
                <a:spcPts val="0"/>
              </a:spcBef>
              <a:spcAft>
                <a:spcPct val="0"/>
              </a:spcAft>
              <a:buClrTx/>
              <a:buSzTx/>
              <a:buFontTx/>
              <a:buNone/>
              <a:tabLst/>
              <a:defRPr/>
            </a:pPr>
            <a:r>
              <a:rPr lang="en-US" b="0" i="1" dirty="0">
                <a:solidFill>
                  <a:prstClr val="black"/>
                </a:solidFill>
                <a:ea typeface="MS PGothic" panose="020B0600070205080204" pitchFamily="34" charset="-128"/>
              </a:rPr>
              <a:t>Potential Responses:</a:t>
            </a:r>
          </a:p>
          <a:p>
            <a:pPr marL="171450" marR="0" indent="-171450" algn="l" defTabSz="914400" rtl="0" eaLnBrk="0" fontAlgn="base" latinLnBrk="0" hangingPunct="0">
              <a:spcBef>
                <a:spcPts val="0"/>
              </a:spcBef>
              <a:spcAft>
                <a:spcPct val="0"/>
              </a:spcAft>
              <a:buClrTx/>
              <a:buSzTx/>
              <a:buFont typeface="Arial"/>
              <a:buChar char="•"/>
              <a:tabLst/>
              <a:defRPr/>
            </a:pPr>
            <a:r>
              <a:rPr lang="en-US" b="0" dirty="0">
                <a:solidFill>
                  <a:prstClr val="black"/>
                </a:solidFill>
                <a:ea typeface="MS PGothic" panose="020B0600070205080204" pitchFamily="34" charset="-128"/>
              </a:rPr>
              <a:t>Because</a:t>
            </a:r>
            <a:r>
              <a:rPr lang="en-US" b="0" baseline="0" dirty="0">
                <a:solidFill>
                  <a:prstClr val="black"/>
                </a:solidFill>
                <a:ea typeface="MS PGothic" panose="020B0600070205080204" pitchFamily="34" charset="-128"/>
              </a:rPr>
              <a:t> it says “some students enjoy”, it highlights that teachers should capitalize on what students enjoy.</a:t>
            </a:r>
          </a:p>
          <a:p>
            <a:pPr marL="171450" marR="0" indent="-171450" algn="l" defTabSz="914400" rtl="0" eaLnBrk="0" fontAlgn="base" latinLnBrk="0" hangingPunct="0">
              <a:spcBef>
                <a:spcPts val="0"/>
              </a:spcBef>
              <a:spcAft>
                <a:spcPct val="0"/>
              </a:spcAft>
              <a:buClrTx/>
              <a:buSzTx/>
              <a:buFont typeface="Arial"/>
              <a:buChar char="•"/>
              <a:tabLst/>
              <a:defRPr/>
            </a:pPr>
            <a:r>
              <a:rPr lang="en-US" b="0" baseline="0" dirty="0">
                <a:solidFill>
                  <a:prstClr val="black"/>
                </a:solidFill>
                <a:ea typeface="MS PGothic" panose="020B0600070205080204" pitchFamily="34" charset="-128"/>
              </a:rPr>
              <a:t>It guides to teachers to create structures with students which highlights teachers engaging with students and not only direct instruction.</a:t>
            </a:r>
          </a:p>
          <a:p>
            <a:pPr marL="171450" marR="0" indent="-171450" algn="l" defTabSz="914400" rtl="0" eaLnBrk="0" fontAlgn="base" latinLnBrk="0" hangingPunct="0">
              <a:spcBef>
                <a:spcPts val="0"/>
              </a:spcBef>
              <a:spcAft>
                <a:spcPct val="0"/>
              </a:spcAft>
              <a:buClrTx/>
              <a:buSzTx/>
              <a:buFont typeface="Arial"/>
              <a:buChar char="•"/>
              <a:tabLst/>
              <a:defRPr/>
            </a:pPr>
            <a:r>
              <a:rPr lang="en-US" b="0" baseline="0" dirty="0">
                <a:solidFill>
                  <a:prstClr val="black"/>
                </a:solidFill>
                <a:ea typeface="MS PGothic" panose="020B0600070205080204" pitchFamily="34" charset="-128"/>
              </a:rPr>
              <a:t>It identifies several fun materials to us ( building blocks, magnet builders).</a:t>
            </a:r>
            <a:endParaRPr lang="en-US" dirty="0"/>
          </a:p>
        </p:txBody>
      </p:sp>
      <p:sp>
        <p:nvSpPr>
          <p:cNvPr id="4" name="Slide Number Placeholder 3"/>
          <p:cNvSpPr>
            <a:spLocks noGrp="1"/>
          </p:cNvSpPr>
          <p:nvPr>
            <p:ph type="sldNum" sz="quarter" idx="10"/>
          </p:nvPr>
        </p:nvSpPr>
        <p:spPr/>
        <p:txBody>
          <a:bodyPr/>
          <a:lstStyle/>
          <a:p>
            <a:fld id="{4138D05E-33AE-C244-9884-F6B8812B46EC}" type="slidenum">
              <a:rPr lang="en-US" smtClean="0"/>
              <a:pPr/>
              <a:t>16</a:t>
            </a:fld>
            <a:endParaRPr lang="en-US" dirty="0"/>
          </a:p>
        </p:txBody>
      </p:sp>
    </p:spTree>
    <p:extLst>
      <p:ext uri="{BB962C8B-B14F-4D97-AF65-F5344CB8AC3E}">
        <p14:creationId xmlns:p14="http://schemas.microsoft.com/office/powerpoint/2010/main" val="2430172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98667BF-E1A1-1D49-91E6-1B450E337F86}" type="slidenum">
              <a:rPr lang="en-US"/>
              <a:pPr eaLnBrk="1" hangingPunct="1"/>
              <a:t>17</a:t>
            </a:fld>
            <a:endParaRPr lang="en-US" dirty="0"/>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eaLnBrk="1" hangingPunct="1">
              <a:spcBef>
                <a:spcPts val="0"/>
              </a:spcBef>
              <a:defRPr/>
            </a:pPr>
            <a:r>
              <a:rPr lang="en-US" sz="1200" b="1" dirty="0"/>
              <a:t>Background Information:</a:t>
            </a:r>
            <a:endParaRPr lang="en-US" sz="1200" dirty="0"/>
          </a:p>
          <a:p>
            <a:pPr marL="171450" indent="-171450" defTabSz="966612" eaLnBrk="1" hangingPunct="1">
              <a:spcBef>
                <a:spcPts val="0"/>
              </a:spcBef>
              <a:buFont typeface="Arial" panose="020B0604020202020204" pitchFamily="34" charset="0"/>
              <a:buChar char="•"/>
              <a:defRPr/>
            </a:pPr>
            <a:r>
              <a:rPr lang="en-US" i="1" dirty="0"/>
              <a:t>National Council of Teachers of Mathematics</a:t>
            </a:r>
            <a:r>
              <a:rPr lang="en-US" dirty="0"/>
              <a:t> (</a:t>
            </a:r>
            <a:r>
              <a:rPr lang="en-US" i="1" dirty="0"/>
              <a:t>NCTM</a:t>
            </a:r>
            <a:r>
              <a:rPr lang="en-US" dirty="0"/>
              <a:t>)</a:t>
            </a:r>
            <a:r>
              <a:rPr lang="en-US" sz="1200" dirty="0">
                <a:ea typeface="ＭＳ Ｐゴシック" pitchFamily="34" charset="-128"/>
              </a:rPr>
              <a:t>, </a:t>
            </a:r>
            <a:r>
              <a:rPr lang="en-US" sz="1200" kern="1200" dirty="0">
                <a:solidFill>
                  <a:schemeClr val="tx1"/>
                </a:solidFill>
                <a:effectLst/>
                <a:latin typeface="Arial" pitchFamily="-1" charset="0"/>
                <a:ea typeface="ＭＳ Ｐゴシック" pitchFamily="-1" charset="-128"/>
                <a:cs typeface="ＭＳ Ｐゴシック" pitchFamily="-1" charset="-128"/>
              </a:rPr>
              <a:t>p. </a:t>
            </a:r>
            <a:r>
              <a:rPr lang="en-US" sz="1200" dirty="0">
                <a:ea typeface="ＭＳ Ｐゴシック" pitchFamily="34" charset="-128"/>
              </a:rPr>
              <a:t>56–57.</a:t>
            </a:r>
          </a:p>
          <a:p>
            <a:pPr marL="171450" indent="-171450" defTabSz="966612" eaLnBrk="1" hangingPunct="1">
              <a:spcBef>
                <a:spcPts val="0"/>
              </a:spcBef>
              <a:buFont typeface="Arial" panose="020B0604020202020204" pitchFamily="34" charset="0"/>
              <a:buChar char="•"/>
              <a:defRPr/>
            </a:pPr>
            <a:r>
              <a:rPr lang="en-US" sz="1200" i="0" dirty="0"/>
              <a:t>PCF, Vol. 1,</a:t>
            </a:r>
            <a:r>
              <a:rPr lang="en-US" sz="1200" i="0" baseline="0" dirty="0"/>
              <a:t> </a:t>
            </a:r>
            <a:r>
              <a:rPr lang="en-US" sz="1200" kern="1200" dirty="0">
                <a:solidFill>
                  <a:schemeClr val="tx1"/>
                </a:solidFill>
                <a:effectLst/>
                <a:latin typeface="Arial" pitchFamily="-1" charset="0"/>
                <a:ea typeface="ＭＳ Ｐゴシック" pitchFamily="-1" charset="-128"/>
                <a:cs typeface="ＭＳ Ｐゴシック" pitchFamily="-1" charset="-128"/>
              </a:rPr>
              <a:t>p. </a:t>
            </a:r>
            <a:r>
              <a:rPr lang="en-US" sz="1200" dirty="0"/>
              <a:t>164.</a:t>
            </a:r>
          </a:p>
          <a:p>
            <a:pPr>
              <a:spcBef>
                <a:spcPts val="0"/>
              </a:spcBef>
            </a:pPr>
            <a:endParaRPr lang="en-US" sz="1200" b="1" dirty="0"/>
          </a:p>
          <a:p>
            <a:pPr>
              <a:spcBef>
                <a:spcPts val="0"/>
              </a:spcBef>
            </a:pPr>
            <a:r>
              <a:rPr lang="en-US" sz="1200" b="1" dirty="0"/>
              <a:t>Presenter Remarks:</a:t>
            </a:r>
            <a:endParaRPr lang="en-US" sz="1200" dirty="0"/>
          </a:p>
          <a:p>
            <a:pPr eaLnBrk="1" hangingPunct="1">
              <a:spcBef>
                <a:spcPts val="0"/>
              </a:spcBef>
            </a:pPr>
            <a:r>
              <a:rPr lang="en-US" sz="1200" dirty="0">
                <a:latin typeface="Arial" charset="0"/>
                <a:ea typeface="ＭＳ Ｐゴシック" charset="0"/>
                <a:cs typeface="ＭＳ Ｐゴシック" charset="0"/>
              </a:rPr>
              <a:t>"Shapes" refers to identifying shapes, naming shapes, and building shapes. Children learn about shapes during the preschool years and their mental models of shapes stabilize as early as age six. Shape knowledge involves not only recognition and naming but also an understanding of shape characteristics and properties. One way in which children demonstrate</a:t>
            </a:r>
            <a:r>
              <a:rPr lang="en-US" sz="1200" baseline="0" dirty="0">
                <a:latin typeface="Arial" charset="0"/>
                <a:ea typeface="ＭＳ Ｐゴシック" charset="0"/>
                <a:cs typeface="ＭＳ Ｐゴシック" charset="0"/>
              </a:rPr>
              <a:t> this understanding is through their ability </a:t>
            </a:r>
            <a:r>
              <a:rPr lang="en-US" sz="1200" kern="1200" dirty="0">
                <a:solidFill>
                  <a:schemeClr val="tx1"/>
                </a:solidFill>
                <a:effectLst/>
                <a:latin typeface="Arial" pitchFamily="-1" charset="0"/>
                <a:ea typeface="ＭＳ Ｐゴシック" pitchFamily="-1" charset="-128"/>
                <a:cs typeface="ＭＳ Ｐゴシック" pitchFamily="-1" charset="-128"/>
              </a:rPr>
              <a:t> to put shapes together to form new shapes.</a:t>
            </a:r>
            <a:r>
              <a:rPr lang="en-US" dirty="0">
                <a:effectLst/>
              </a:rPr>
              <a:t> </a:t>
            </a:r>
            <a:br>
              <a:rPr lang="en-US" dirty="0">
                <a:effectLst/>
              </a:rPr>
            </a:br>
            <a:endParaRPr lang="en-US" dirty="0">
              <a:effectLst/>
            </a:endParaRPr>
          </a:p>
          <a:p>
            <a:pPr eaLnBrk="1" hangingPunct="1">
              <a:spcBef>
                <a:spcPts val="0"/>
              </a:spcBef>
            </a:pPr>
            <a:r>
              <a:rPr lang="en-US" sz="1200" dirty="0">
                <a:latin typeface="Arial" charset="0"/>
                <a:ea typeface="ＭＳ Ｐゴシック" charset="0"/>
                <a:cs typeface="ＭＳ Ｐゴシック" charset="0"/>
              </a:rPr>
              <a:t>TK children explore space and learn about the properties and relationships of objects in their environments. How many of you have created or seen children create maps of the classroom or outside areas? Creating</a:t>
            </a:r>
            <a:r>
              <a:rPr lang="en-US" sz="1200" baseline="0" dirty="0">
                <a:latin typeface="Arial" charset="0"/>
                <a:ea typeface="ＭＳ Ｐゴシック" charset="0"/>
                <a:cs typeface="ＭＳ Ｐゴシック" charset="0"/>
              </a:rPr>
              <a:t> maps is an example of how children demonstrate their understanding of space and distance. </a:t>
            </a:r>
            <a:endParaRPr lang="en-US" sz="1200" dirty="0">
              <a:latin typeface="Arial" charset="0"/>
              <a:ea typeface="ＭＳ Ｐゴシック" charset="0"/>
              <a:cs typeface="ＭＳ Ｐゴシック" charset="0"/>
            </a:endParaRP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sz="1200" dirty="0">
                <a:latin typeface="Arial" charset="0"/>
                <a:ea typeface="ＭＳ Ｐゴシック" charset="0"/>
                <a:cs typeface="ＭＳ Ｐゴシック" charset="0"/>
              </a:rPr>
              <a:t>Spatial reasoning and visualization involve creating mental models of geometric objects, examining the objects mentally, and transforming them. We will do some activities related to this concept later in this session. </a:t>
            </a: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sz="1200" dirty="0">
                <a:latin typeface="Arial" charset="0"/>
                <a:ea typeface="ＭＳ Ｐゴシック" charset="0"/>
                <a:cs typeface="ＭＳ Ｐゴシック" charset="0"/>
              </a:rPr>
              <a:t>Transformation and symmetry can be seen when children build with geometric shapes. They slide, rotate, and flip shapes to determine whether the</a:t>
            </a:r>
            <a:r>
              <a:rPr lang="en-US" sz="1200" baseline="0" dirty="0">
                <a:latin typeface="Arial" charset="0"/>
                <a:ea typeface="ＭＳ Ｐゴシック" charset="0"/>
                <a:cs typeface="ＭＳ Ｐゴシック" charset="0"/>
              </a:rPr>
              <a:t> shapes</a:t>
            </a:r>
            <a:r>
              <a:rPr lang="en-US" sz="1200" dirty="0">
                <a:latin typeface="Arial" charset="0"/>
                <a:ea typeface="ＭＳ Ｐゴシック" charset="0"/>
                <a:cs typeface="ＭＳ Ｐゴシック" charset="0"/>
              </a:rPr>
              <a:t> match. Children use transformation when they solve puzzles that require them to build a shape from smaller shapes.</a:t>
            </a:r>
          </a:p>
          <a:p>
            <a:pPr eaLnBrk="1" hangingPunct="1">
              <a:spcBef>
                <a:spcPts val="0"/>
              </a:spcBef>
            </a:pPr>
            <a:endParaRPr lang="en-US" sz="1200" dirty="0">
              <a:latin typeface="Arial" charset="0"/>
              <a:ea typeface="ＭＳ Ｐゴシック" charset="0"/>
              <a:cs typeface="ＭＳ Ｐゴシック" charset="0"/>
            </a:endParaRPr>
          </a:p>
          <a:p>
            <a:pPr defTabSz="966612" eaLnBrk="1" hangingPunct="1">
              <a:spcBef>
                <a:spcPts val="0"/>
              </a:spcBef>
              <a:defRPr/>
            </a:pPr>
            <a:r>
              <a:rPr lang="en-US" sz="1200" b="1" dirty="0"/>
              <a:t>Extra Notes:</a:t>
            </a:r>
            <a:endParaRPr lang="en-US" sz="1200" dirty="0"/>
          </a:p>
          <a:p>
            <a:pPr eaLnBrk="1" hangingPunct="1">
              <a:spcBef>
                <a:spcPts val="0"/>
              </a:spcBef>
            </a:pPr>
            <a:r>
              <a:rPr lang="en-US" sz="1200" dirty="0">
                <a:latin typeface="Arial" charset="0"/>
                <a:ea typeface="ＭＳ Ｐゴシック" charset="0"/>
                <a:cs typeface="ＭＳ Ｐゴシック" charset="0"/>
              </a:rPr>
              <a:t>Spatial</a:t>
            </a:r>
            <a:r>
              <a:rPr lang="en-US" sz="1200" baseline="0" dirty="0">
                <a:latin typeface="Arial" charset="0"/>
                <a:ea typeface="ＭＳ Ｐゴシック" charset="0"/>
                <a:cs typeface="ＭＳ Ｐゴシック" charset="0"/>
              </a:rPr>
              <a:t> reasoning and visualization are in </a:t>
            </a:r>
            <a:r>
              <a:rPr lang="en-US" sz="1200" dirty="0">
                <a:latin typeface="Arial" charset="0"/>
                <a:ea typeface="ＭＳ Ｐゴシック" charset="0"/>
                <a:cs typeface="ＭＳ Ｐゴシック" charset="0"/>
              </a:rPr>
              <a:t>the feely box game and the showing-the-picture and having-them-draw-it activity.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2203EFE-AC47-434C-AE38-858FD487443D}" type="slidenum">
              <a:rPr lang="en-US"/>
              <a:pPr eaLnBrk="1" hangingPunct="1"/>
              <a:t>18</a:t>
            </a:fld>
            <a:endParaRPr lang="en-US" dirty="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731520" y="456005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eaLnBrk="1" hangingPunct="1">
              <a:spcBef>
                <a:spcPts val="0"/>
              </a:spcBef>
              <a:defRPr/>
            </a:pPr>
            <a:r>
              <a:rPr lang="en-US" sz="1200" b="1" dirty="0"/>
              <a:t>Background Information:</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Douglas H. Clements,</a:t>
            </a:r>
            <a:r>
              <a:rPr lang="en-US" baseline="0" dirty="0"/>
              <a:t> </a:t>
            </a:r>
            <a:r>
              <a:rPr lang="en-US" dirty="0"/>
              <a:t>Julie Sarama,</a:t>
            </a:r>
            <a:r>
              <a:rPr lang="en-US" baseline="0" dirty="0"/>
              <a:t> </a:t>
            </a:r>
            <a:r>
              <a:rPr lang="en-US" dirty="0"/>
              <a:t>Ann-Marie DiBiase, </a:t>
            </a:r>
            <a:r>
              <a:rPr lang="en-US" b="0" i="1" dirty="0"/>
              <a:t>Engaging Young Children in Mathematics: Standards for Early Childhood Mathematics Education.</a:t>
            </a:r>
            <a:endParaRPr lang="en-US" dirty="0"/>
          </a:p>
          <a:p>
            <a:pPr defTabSz="966612" eaLnBrk="1" hangingPunct="1">
              <a:spcBef>
                <a:spcPts val="0"/>
              </a:spcBef>
              <a:defRPr/>
            </a:pPr>
            <a:endParaRPr lang="en-US" sz="1200" b="1" dirty="0"/>
          </a:p>
          <a:p>
            <a:pPr defTabSz="966612" eaLnBrk="1" hangingPunct="1">
              <a:spcBef>
                <a:spcPts val="0"/>
              </a:spcBef>
              <a:defRPr/>
            </a:pPr>
            <a:r>
              <a:rPr lang="en-US" sz="1200" b="1" dirty="0"/>
              <a:t>Presenter Remarks:</a:t>
            </a:r>
            <a:endParaRPr lang="en-US" sz="1200" dirty="0"/>
          </a:p>
          <a:p>
            <a:pPr eaLnBrk="1" hangingPunct="1">
              <a:spcBef>
                <a:spcPts val="0"/>
              </a:spcBef>
            </a:pPr>
            <a:r>
              <a:rPr lang="en-US" sz="1200" kern="1200" dirty="0">
                <a:solidFill>
                  <a:schemeClr val="tx1"/>
                </a:solidFill>
                <a:effectLst/>
                <a:latin typeface="Arial" pitchFamily="-1" charset="0"/>
                <a:ea typeface="ＭＳ Ｐゴシック" pitchFamily="-1" charset="-128"/>
                <a:cs typeface="ＭＳ Ｐゴシック" pitchFamily="-1" charset="-128"/>
              </a:rPr>
              <a:t>We are going to look next a research study which was designed to understand more about mathematical thinking and learning.</a:t>
            </a:r>
            <a:r>
              <a:rPr lang="en-US" sz="1200" baseline="0" dirty="0">
                <a:latin typeface="Arial" charset="0"/>
                <a:ea typeface="ＭＳ Ｐゴシック" charset="0"/>
                <a:cs typeface="ＭＳ Ｐゴシック" charset="0"/>
              </a:rPr>
              <a:t> </a:t>
            </a:r>
            <a:r>
              <a:rPr lang="en-US" sz="1200" dirty="0">
                <a:latin typeface="Arial" charset="0"/>
                <a:ea typeface="ＭＳ Ｐゴシック" charset="0"/>
                <a:cs typeface="ＭＳ Ｐゴシック" charset="0"/>
              </a:rPr>
              <a:t>In this study, children aged three</a:t>
            </a:r>
            <a:r>
              <a:rPr lang="en-US" sz="1200" baseline="0" dirty="0">
                <a:latin typeface="Arial" charset="0"/>
                <a:ea typeface="ＭＳ Ｐゴシック" charset="0"/>
                <a:cs typeface="ＭＳ Ｐゴシック" charset="0"/>
              </a:rPr>
              <a:t> to </a:t>
            </a:r>
            <a:r>
              <a:rPr lang="en-US" sz="1200" dirty="0">
                <a:latin typeface="Arial" charset="0"/>
                <a:ea typeface="ＭＳ Ｐゴシック" charset="0"/>
                <a:cs typeface="ＭＳ Ｐゴシック" charset="0"/>
              </a:rPr>
              <a:t>six were given a task to identify shapes. This was the same task given to 1,500 six-</a:t>
            </a:r>
            <a:r>
              <a:rPr lang="en-US" sz="1200" baseline="0" dirty="0">
                <a:latin typeface="Arial" charset="0"/>
                <a:ea typeface="ＭＳ Ｐゴシック" charset="0"/>
                <a:cs typeface="ＭＳ Ｐゴシック" charset="0"/>
              </a:rPr>
              <a:t> to twelve-</a:t>
            </a:r>
            <a:r>
              <a:rPr lang="en-US" sz="1200" dirty="0">
                <a:latin typeface="Arial" charset="0"/>
                <a:ea typeface="ＭＳ Ｐゴシック" charset="0"/>
                <a:cs typeface="ＭＳ Ｐゴシック" charset="0"/>
              </a:rPr>
              <a:t>year olds.</a:t>
            </a: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sz="1200" dirty="0">
                <a:latin typeface="Arial" charset="0"/>
                <a:ea typeface="ＭＳ Ｐゴシック" charset="0"/>
                <a:cs typeface="ＭＳ Ｐゴシック" charset="0"/>
              </a:rPr>
              <a:t>The intent of the study was to compare three-</a:t>
            </a:r>
            <a:r>
              <a:rPr lang="en-US" sz="1200" baseline="0" dirty="0">
                <a:latin typeface="Arial" charset="0"/>
                <a:ea typeface="ＭＳ Ｐゴシック" charset="0"/>
                <a:cs typeface="ＭＳ Ｐゴシック" charset="0"/>
              </a:rPr>
              <a:t> to six-year-</a:t>
            </a:r>
            <a:r>
              <a:rPr lang="en-US" sz="1200" dirty="0">
                <a:latin typeface="Arial" charset="0"/>
                <a:ea typeface="ＭＳ Ｐゴシック" charset="0"/>
                <a:cs typeface="ＭＳ Ｐゴシック" charset="0"/>
              </a:rPr>
              <a:t>olds to older children.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18CF01B-3146-154C-9B37-40D9A5CA2201}" type="slidenum">
              <a:rPr lang="en-US"/>
              <a:pPr eaLnBrk="1" hangingPunct="1"/>
              <a:t>19</a:t>
            </a:fld>
            <a:endParaRPr 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xfrm>
            <a:off x="731520" y="4494134"/>
            <a:ext cx="5852160" cy="46405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eaLnBrk="1" hangingPunct="1">
              <a:spcBef>
                <a:spcPts val="0"/>
              </a:spcBef>
              <a:defRPr/>
            </a:pPr>
            <a:r>
              <a:rPr lang="en-US" sz="1200" b="1" dirty="0">
                <a:latin typeface="Arial" panose="020B0604020202020204" pitchFamily="34" charset="0"/>
                <a:cs typeface="Arial" panose="020B0604020202020204" pitchFamily="34" charset="0"/>
              </a:rPr>
              <a:t>Background Information:</a:t>
            </a: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lang="en-US" dirty="0"/>
              <a:t>Douglas H. Clements,</a:t>
            </a:r>
            <a:r>
              <a:rPr lang="en-US" baseline="0" dirty="0"/>
              <a:t> </a:t>
            </a:r>
            <a:r>
              <a:rPr lang="en-US" dirty="0"/>
              <a:t>Julie Sarama,</a:t>
            </a:r>
            <a:r>
              <a:rPr lang="en-US" baseline="0" dirty="0"/>
              <a:t> </a:t>
            </a:r>
            <a:r>
              <a:rPr lang="en-US" dirty="0"/>
              <a:t>Ann-Marie DiBiase, </a:t>
            </a:r>
            <a:r>
              <a:rPr lang="en-US" b="0" i="1" dirty="0"/>
              <a:t>Engaging Young Children in Mathematics: Standards for Early Childhood Mathematics Education.</a:t>
            </a:r>
            <a:endParaRPr lang="en-US" dirty="0"/>
          </a:p>
          <a:p>
            <a:pPr defTabSz="966612" eaLnBrk="1" hangingPunct="1">
              <a:spcBef>
                <a:spcPts val="0"/>
              </a:spcBef>
              <a:defRPr/>
            </a:pPr>
            <a:endParaRPr lang="en-US" sz="1200" b="1" dirty="0">
              <a:latin typeface="Arial" panose="020B0604020202020204" pitchFamily="34" charset="0"/>
              <a:cs typeface="Arial" panose="020B0604020202020204" pitchFamily="34" charset="0"/>
            </a:endParaRPr>
          </a:p>
          <a:p>
            <a:pPr defTabSz="966612" eaLnBrk="1" hangingPunct="1">
              <a:spcBef>
                <a:spcPts val="0"/>
              </a:spcBef>
              <a:defRPr/>
            </a:pPr>
            <a:r>
              <a:rPr lang="en-US" sz="1200" b="1" dirty="0">
                <a:latin typeface="Arial" panose="020B0604020202020204" pitchFamily="34" charset="0"/>
                <a:cs typeface="Arial" panose="020B0604020202020204" pitchFamily="34" charset="0"/>
              </a:rPr>
              <a:t>Presenter Remarks:</a:t>
            </a:r>
            <a:endParaRPr lang="en-US" sz="1200" dirty="0">
              <a:latin typeface="Arial" panose="020B0604020202020204" pitchFamily="34" charset="0"/>
              <a:cs typeface="Arial" panose="020B0604020202020204" pitchFamily="34" charset="0"/>
            </a:endParaRPr>
          </a:p>
          <a:p>
            <a:pPr eaLnBrk="1" hangingPunct="1">
              <a:spcBef>
                <a:spcPts val="0"/>
              </a:spcBef>
            </a:pPr>
            <a:r>
              <a:rPr lang="en-US" sz="1200" dirty="0">
                <a:latin typeface="Arial" panose="020B0604020202020204" pitchFamily="34" charset="0"/>
                <a:ea typeface="ＭＳ Ｐゴシック" charset="0"/>
                <a:cs typeface="Arial" panose="020B0604020202020204" pitchFamily="34" charset="0"/>
              </a:rPr>
              <a:t>Children were asked to find all the circles. In the preschool version, there were no numbers in the shapes. In the assessor's version, there were numbers.</a:t>
            </a:r>
          </a:p>
          <a:p>
            <a:pPr eaLnBrk="1" hangingPunct="1">
              <a:spcBef>
                <a:spcPts val="0"/>
              </a:spcBef>
            </a:pPr>
            <a:endParaRPr lang="en-US" sz="1200" dirty="0">
              <a:latin typeface="Arial" panose="020B0604020202020204" pitchFamily="34" charset="0"/>
              <a:ea typeface="ＭＳ Ｐゴシック" charset="0"/>
              <a:cs typeface="Arial" panose="020B0604020202020204" pitchFamily="34" charset="0"/>
            </a:endParaRPr>
          </a:p>
          <a:p>
            <a:pPr eaLnBrk="1" hangingPunct="1">
              <a:spcBef>
                <a:spcPts val="0"/>
              </a:spcBef>
            </a:pPr>
            <a:r>
              <a:rPr lang="en-US" sz="1200" dirty="0">
                <a:latin typeface="Arial" panose="020B0604020202020204" pitchFamily="34" charset="0"/>
                <a:ea typeface="ＭＳ Ｐゴシック" charset="0"/>
                <a:cs typeface="Arial" panose="020B0604020202020204" pitchFamily="34" charset="0"/>
              </a:rPr>
              <a:t>It was known that children can identify one shape correctly. For example, if I had a bowl and showed it to a child, the child would say it is a circle. When the child is given lots of shapes, it is harder to find all the circles.</a:t>
            </a:r>
          </a:p>
          <a:p>
            <a:pPr eaLnBrk="1" hangingPunct="1">
              <a:spcBef>
                <a:spcPts val="0"/>
              </a:spcBef>
            </a:pPr>
            <a:endParaRPr lang="en-US" sz="1200" dirty="0">
              <a:latin typeface="Arial" panose="020B0604020202020204" pitchFamily="34" charset="0"/>
              <a:ea typeface="ＭＳ Ｐゴシック" charset="0"/>
              <a:cs typeface="Arial" panose="020B0604020202020204" pitchFamily="34" charset="0"/>
            </a:endParaRPr>
          </a:p>
          <a:p>
            <a:pPr eaLnBrk="1" hangingPunct="1">
              <a:spcBef>
                <a:spcPts val="0"/>
              </a:spcBef>
            </a:pPr>
            <a:r>
              <a:rPr lang="en-US" sz="1200" dirty="0">
                <a:latin typeface="Arial" panose="020B0604020202020204" pitchFamily="34" charset="0"/>
                <a:ea typeface="ＭＳ Ｐゴシック" charset="0"/>
                <a:cs typeface="Arial" panose="020B0604020202020204" pitchFamily="34" charset="0"/>
              </a:rPr>
              <a:t>These children were from Buffalo, New York, and came from a lower socioeconomic background. </a:t>
            </a:r>
          </a:p>
          <a:p>
            <a:pPr eaLnBrk="1" hangingPunct="1">
              <a:spcBef>
                <a:spcPts val="0"/>
              </a:spcBef>
            </a:pPr>
            <a:endParaRPr lang="en-US" sz="1200" dirty="0">
              <a:latin typeface="Arial" panose="020B0604020202020204" pitchFamily="34" charset="0"/>
              <a:ea typeface="ＭＳ Ｐゴシック" charset="0"/>
              <a:cs typeface="Arial" panose="020B0604020202020204" pitchFamily="34" charset="0"/>
            </a:endParaRPr>
          </a:p>
          <a:p>
            <a:pPr eaLnBrk="1" hangingPunct="1">
              <a:spcBef>
                <a:spcPts val="0"/>
              </a:spcBef>
            </a:pPr>
            <a:r>
              <a:rPr lang="en-US" sz="1200" dirty="0">
                <a:latin typeface="Arial" panose="020B0604020202020204" pitchFamily="34" charset="0"/>
                <a:ea typeface="ＭＳ Ｐゴシック" charset="0"/>
                <a:cs typeface="Arial" panose="020B0604020202020204" pitchFamily="34" charset="0"/>
              </a:rPr>
              <a:t>92% represents the </a:t>
            </a:r>
            <a:r>
              <a:rPr lang="en-US" sz="1200" dirty="0">
                <a:latin typeface="Arial" charset="0"/>
                <a:ea typeface="ＭＳ Ｐゴシック" charset="0"/>
                <a:cs typeface="Arial" charset="0"/>
              </a:rPr>
              <a:t>percentage of correct responses </a:t>
            </a:r>
            <a:r>
              <a:rPr lang="en-US" sz="1200" dirty="0">
                <a:latin typeface="Arial" panose="020B0604020202020204" pitchFamily="34" charset="0"/>
                <a:ea typeface="ＭＳ Ｐゴシック" charset="0"/>
                <a:cs typeface="Arial" panose="020B0604020202020204" pitchFamily="34" charset="0"/>
              </a:rPr>
              <a:t>for four-year-olds to find all the circles, 96% for five-year-olds to find all the circles, and 99% for six-year-olds to find all the circles. The</a:t>
            </a:r>
            <a:r>
              <a:rPr lang="en-US" sz="1200" baseline="0" dirty="0">
                <a:latin typeface="Arial" panose="020B0604020202020204" pitchFamily="34" charset="0"/>
                <a:ea typeface="ＭＳ Ｐゴシック" charset="0"/>
                <a:cs typeface="Arial" panose="020B0604020202020204" pitchFamily="34" charset="0"/>
              </a:rPr>
              <a:t> y</a:t>
            </a:r>
            <a:r>
              <a:rPr lang="en-US" sz="1200" dirty="0">
                <a:latin typeface="Arial" panose="020B0604020202020204" pitchFamily="34" charset="0"/>
                <a:ea typeface="ＭＳ Ｐゴシック" charset="0"/>
                <a:cs typeface="Arial" panose="020B0604020202020204" pitchFamily="34" charset="0"/>
              </a:rPr>
              <a:t>ounger children</a:t>
            </a:r>
            <a:r>
              <a:rPr lang="en-US" sz="1200" baseline="0" dirty="0">
                <a:latin typeface="Arial" panose="020B0604020202020204" pitchFamily="34" charset="0"/>
                <a:ea typeface="ＭＳ Ｐゴシック" charset="0"/>
                <a:cs typeface="Arial" panose="020B0604020202020204" pitchFamily="34" charset="0"/>
              </a:rPr>
              <a:t> had not yet received </a:t>
            </a:r>
            <a:r>
              <a:rPr lang="en-US" sz="1200" dirty="0">
                <a:latin typeface="Arial" panose="020B0604020202020204" pitchFamily="34" charset="0"/>
                <a:ea typeface="ＭＳ Ｐゴシック" charset="0"/>
                <a:cs typeface="Arial" panose="020B0604020202020204" pitchFamily="34" charset="0"/>
              </a:rPr>
              <a:t>school instruction on shapes.</a:t>
            </a:r>
          </a:p>
          <a:p>
            <a:pPr eaLnBrk="1" hangingPunct="1">
              <a:spcBef>
                <a:spcPts val="0"/>
              </a:spcBef>
            </a:pPr>
            <a:endParaRPr lang="en-US" sz="1200" dirty="0">
              <a:latin typeface="Arial" panose="020B0604020202020204" pitchFamily="34" charset="0"/>
              <a:ea typeface="ＭＳ Ｐゴシック" charset="0"/>
              <a:cs typeface="Arial" panose="020B0604020202020204" pitchFamily="34" charset="0"/>
            </a:endParaRPr>
          </a:p>
          <a:p>
            <a:pPr eaLnBrk="1" hangingPunct="1">
              <a:spcBef>
                <a:spcPts val="0"/>
              </a:spcBef>
            </a:pPr>
            <a:r>
              <a:rPr lang="en-US" sz="1200" dirty="0">
                <a:latin typeface="Arial" panose="020B0604020202020204" pitchFamily="34" charset="0"/>
                <a:ea typeface="ＭＳ Ｐゴシック" charset="0"/>
                <a:cs typeface="Arial" panose="020B0604020202020204" pitchFamily="34" charset="0"/>
              </a:rPr>
              <a:t>Some of the errors included missing the little circles, or identifying example 11 as a circle. </a:t>
            </a:r>
            <a:r>
              <a:rPr lang="en-US" sz="1200" i="1" dirty="0">
                <a:latin typeface="Arial" panose="020B0604020202020204" pitchFamily="34" charset="0"/>
                <a:ea typeface="ＭＳ Ｐゴシック" charset="0"/>
                <a:cs typeface="Arial" panose="020B0604020202020204" pitchFamily="34" charset="0"/>
              </a:rPr>
              <a:t>(Laser point to #11 if you can.)</a:t>
            </a:r>
          </a:p>
          <a:p>
            <a:pPr eaLnBrk="1" hangingPunct="1">
              <a:spcBef>
                <a:spcPts val="0"/>
              </a:spcBef>
            </a:pPr>
            <a:endParaRPr lang="en-US" sz="1200" i="1" dirty="0">
              <a:latin typeface="Arial" panose="020B0604020202020204" pitchFamily="34" charset="0"/>
              <a:ea typeface="ＭＳ Ｐゴシック" charset="0"/>
              <a:cs typeface="Arial" panose="020B0604020202020204" pitchFamily="34" charset="0"/>
            </a:endParaRPr>
          </a:p>
          <a:p>
            <a:pPr marL="0" marR="0" indent="0" algn="l" defTabSz="914400" rtl="0" eaLnBrk="1" fontAlgn="base" latinLnBrk="0" hangingPunct="1">
              <a:spcBef>
                <a:spcPts val="0"/>
              </a:spcBef>
              <a:spcAft>
                <a:spcPct val="0"/>
              </a:spcAft>
              <a:buClrTx/>
              <a:buSzTx/>
              <a:buFontTx/>
              <a:buNone/>
              <a:tabLst/>
              <a:defRPr/>
            </a:pPr>
            <a:r>
              <a:rPr lang="en-US" sz="1200" dirty="0">
                <a:latin typeface="Arial" charset="0"/>
                <a:ea typeface="ＭＳ Ｐゴシック" charset="0"/>
                <a:cs typeface="Arial" charset="0"/>
              </a:rPr>
              <a:t>When asked to describe why a</a:t>
            </a:r>
            <a:r>
              <a:rPr lang="en-US" sz="1200" baseline="0" dirty="0">
                <a:latin typeface="Arial" charset="0"/>
                <a:ea typeface="ＭＳ Ｐゴシック" charset="0"/>
                <a:cs typeface="Arial" charset="0"/>
              </a:rPr>
              <a:t> shape was a circle the overwhelming majority response was because it is “round.” This shows that children 4-6 years of age seem to have an easier time visually recognizing a shape that describing a shape. This supports the need to use oral language strategies and precise descriptions of shapes. </a:t>
            </a:r>
            <a:r>
              <a:rPr lang="en-US" sz="1200" dirty="0">
                <a:latin typeface="Arial" charset="0"/>
                <a:ea typeface="ＭＳ Ｐゴシック" charset="0"/>
                <a:cs typeface="Arial" charset="0"/>
              </a:rPr>
              <a:t>Thus, the shapes are easily visually recognized, but difficult to describe. </a:t>
            </a:r>
          </a:p>
          <a:p>
            <a:pPr marL="0" marR="0" indent="0" algn="l" defTabSz="914400" rtl="0" eaLnBrk="1" fontAlgn="base" latinLnBrk="0" hangingPunct="1">
              <a:spcBef>
                <a:spcPts val="0"/>
              </a:spcBef>
              <a:spcAft>
                <a:spcPct val="0"/>
              </a:spcAft>
              <a:buClrTx/>
              <a:buSzTx/>
              <a:buFontTx/>
              <a:buNone/>
              <a:tabLst/>
              <a:defRPr/>
            </a:pPr>
            <a:endParaRPr lang="en-US" sz="1200" dirty="0">
              <a:latin typeface="Arial" charset="0"/>
              <a:ea typeface="ＭＳ Ｐゴシック" charset="0"/>
              <a:cs typeface="Arial" charset="0"/>
            </a:endParaRPr>
          </a:p>
          <a:p>
            <a:pPr marL="0" marR="0" indent="0" algn="l" defTabSz="914400" rtl="0" eaLnBrk="1" fontAlgn="base" latinLnBrk="0" hangingPunct="1">
              <a:spcBef>
                <a:spcPts val="0"/>
              </a:spcBef>
              <a:spcAft>
                <a:spcPct val="0"/>
              </a:spcAft>
              <a:buClrTx/>
              <a:buSzTx/>
              <a:buFontTx/>
              <a:buNone/>
              <a:tabLst/>
              <a:defRPr/>
            </a:pPr>
            <a:r>
              <a:rPr lang="en-US" sz="1200" i="1" dirty="0">
                <a:latin typeface="Arial" charset="0"/>
                <a:ea typeface="ＭＳ Ｐゴシック" charset="0"/>
                <a:cs typeface="Arial" charset="0"/>
              </a:rPr>
              <a:t>Pose</a:t>
            </a:r>
            <a:r>
              <a:rPr lang="en-US" sz="1200" i="1" baseline="0" dirty="0">
                <a:latin typeface="Arial" charset="0"/>
                <a:ea typeface="ＭＳ Ｐゴシック" charset="0"/>
                <a:cs typeface="Arial" charset="0"/>
              </a:rPr>
              <a:t> question.</a:t>
            </a:r>
          </a:p>
          <a:p>
            <a:pPr marL="0" marR="0" indent="0" algn="l" defTabSz="914400" rtl="0" eaLnBrk="1" fontAlgn="base" latinLnBrk="0" hangingPunct="1">
              <a:spcBef>
                <a:spcPts val="0"/>
              </a:spcBef>
              <a:spcAft>
                <a:spcPct val="0"/>
              </a:spcAft>
              <a:buClrTx/>
              <a:buSzTx/>
              <a:buFontTx/>
              <a:buNone/>
              <a:tabLst/>
              <a:defRPr/>
            </a:pPr>
            <a:r>
              <a:rPr lang="en-US" sz="1200" dirty="0">
                <a:latin typeface="Arial" charset="0"/>
                <a:ea typeface="ＭＳ Ｐゴシック" charset="0"/>
                <a:cs typeface="Arial" charset="0"/>
              </a:rPr>
              <a:t>Does this information make anyone think of a particular math practice</a:t>
            </a:r>
            <a:r>
              <a:rPr lang="en-US" sz="1200" baseline="0" dirty="0">
                <a:latin typeface="Arial" charset="0"/>
                <a:ea typeface="ＭＳ Ｐゴシック" charset="0"/>
                <a:cs typeface="Arial" charset="0"/>
              </a:rPr>
              <a:t> standard?</a:t>
            </a:r>
          </a:p>
          <a:p>
            <a:pPr marL="0" marR="0" indent="0" algn="l" defTabSz="914400" rtl="0" eaLnBrk="1" fontAlgn="base" latinLnBrk="0" hangingPunct="1">
              <a:spcBef>
                <a:spcPts val="0"/>
              </a:spcBef>
              <a:spcAft>
                <a:spcPct val="0"/>
              </a:spcAft>
              <a:buClrTx/>
              <a:buSzTx/>
              <a:buFontTx/>
              <a:buNone/>
              <a:tabLst/>
              <a:defRPr/>
            </a:pPr>
            <a:endParaRPr lang="en-US" sz="1200" baseline="0" dirty="0">
              <a:latin typeface="Arial" charset="0"/>
              <a:ea typeface="ＭＳ Ｐゴシック" charset="0"/>
              <a:cs typeface="Arial" charset="0"/>
            </a:endParaRPr>
          </a:p>
          <a:p>
            <a:pPr marL="0" marR="0" indent="0" algn="l" defTabSz="914400" rtl="0" eaLnBrk="1" fontAlgn="base" latinLnBrk="0" hangingPunct="1">
              <a:spcBef>
                <a:spcPts val="0"/>
              </a:spcBef>
              <a:spcAft>
                <a:spcPct val="0"/>
              </a:spcAft>
              <a:buClrTx/>
              <a:buSzTx/>
              <a:buFontTx/>
              <a:buNone/>
              <a:tabLst/>
              <a:defRPr/>
            </a:pPr>
            <a:r>
              <a:rPr lang="en-US" sz="1200" i="1" baseline="0" dirty="0">
                <a:latin typeface="Arial" charset="0"/>
                <a:ea typeface="ＭＳ Ｐゴシック" charset="0"/>
                <a:cs typeface="Arial" charset="0"/>
              </a:rPr>
              <a:t>Wait for responses.</a:t>
            </a:r>
          </a:p>
          <a:p>
            <a:pPr marL="0" marR="0" indent="0" algn="l" defTabSz="914400" rtl="0" eaLnBrk="1" fontAlgn="base" latinLnBrk="0" hangingPunct="1">
              <a:spcBef>
                <a:spcPts val="0"/>
              </a:spcBef>
              <a:spcAft>
                <a:spcPct val="0"/>
              </a:spcAft>
              <a:buClrTx/>
              <a:buSzTx/>
              <a:buFontTx/>
              <a:buNone/>
              <a:tabLst/>
              <a:defRPr/>
            </a:pPr>
            <a:r>
              <a:rPr lang="en-US" sz="1200" dirty="0">
                <a:latin typeface="Arial" charset="0"/>
                <a:ea typeface="ＭＳ Ｐゴシック" charset="0"/>
                <a:cs typeface="Arial" charset="0"/>
              </a:rPr>
              <a:t>One connection</a:t>
            </a:r>
            <a:r>
              <a:rPr lang="en-US" sz="1200" baseline="0" dirty="0">
                <a:latin typeface="Arial" charset="0"/>
                <a:ea typeface="ＭＳ Ｐゴシック" charset="0"/>
                <a:cs typeface="Arial" charset="0"/>
              </a:rPr>
              <a:t> would be to the Mathematical Practice Standard 6 Attend to Precision. In order for students to learn to communicate precisely about math and geometry they must be provided with models and opportunities to use the language. In a few slides there will be some key strategies and tools teachers can use to begin to build this precise language.</a:t>
            </a:r>
            <a:endParaRPr lang="en-US" sz="1200" i="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D7A8C24-83CA-9E49-814D-FBAA5A1392BB}" type="slidenum">
              <a:rPr lang="en-US"/>
              <a:pPr eaLnBrk="1" hangingPunct="1"/>
              <a:t>2</a:t>
            </a:fld>
            <a:endParaRPr lang="en-US" dirty="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731520" y="456005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eaLnBrk="1" hangingPunct="1">
              <a:spcBef>
                <a:spcPts val="0"/>
              </a:spcBef>
              <a:defRPr/>
            </a:pPr>
            <a:r>
              <a:rPr lang="en-US" sz="1200" b="1" dirty="0"/>
              <a:t>Background Information:</a:t>
            </a:r>
            <a:endParaRPr lang="en-US" sz="1200" dirty="0"/>
          </a:p>
          <a:p>
            <a:pPr defTabSz="966612" eaLnBrk="1" hangingPunct="1">
              <a:spcBef>
                <a:spcPts val="0"/>
              </a:spcBef>
              <a:defRPr/>
            </a:pPr>
            <a:r>
              <a:rPr lang="en-US" sz="1200" i="0" dirty="0"/>
              <a:t>PCF, Vol. 1, </a:t>
            </a:r>
            <a:r>
              <a:rPr lang="en-US" sz="1200" i="0" kern="1200" dirty="0">
                <a:solidFill>
                  <a:schemeClr val="tx1"/>
                </a:solidFill>
                <a:effectLst/>
                <a:latin typeface="Arial" pitchFamily="-1" charset="0"/>
                <a:ea typeface="ＭＳ Ｐゴシック" pitchFamily="-1" charset="-128"/>
                <a:cs typeface="ＭＳ Ｐゴシック" pitchFamily="-1" charset="-128"/>
              </a:rPr>
              <a:t>p. </a:t>
            </a:r>
            <a:r>
              <a:rPr lang="en-US" sz="1200" i="0" dirty="0"/>
              <a:t>164</a:t>
            </a:r>
          </a:p>
          <a:p>
            <a:pPr defTabSz="966612" eaLnBrk="1" hangingPunct="1">
              <a:spcBef>
                <a:spcPts val="0"/>
              </a:spcBef>
              <a:defRPr/>
            </a:pPr>
            <a:endParaRPr lang="en-US" sz="1200" b="1" dirty="0"/>
          </a:p>
          <a:p>
            <a:pPr defTabSz="966612" eaLnBrk="1" hangingPunct="1">
              <a:spcBef>
                <a:spcPts val="0"/>
              </a:spcBef>
              <a:defRPr/>
            </a:pPr>
            <a:r>
              <a:rPr lang="en-US" sz="1200" b="1" dirty="0"/>
              <a:t>Presenter Remarks:</a:t>
            </a:r>
          </a:p>
          <a:p>
            <a:pPr defTabSz="966612" eaLnBrk="1" hangingPunct="1">
              <a:spcBef>
                <a:spcPts val="0"/>
              </a:spcBef>
              <a:defRPr/>
            </a:pPr>
            <a:r>
              <a:rPr lang="en-US" sz="1200" kern="1200" dirty="0">
                <a:solidFill>
                  <a:schemeClr val="tx1"/>
                </a:solidFill>
                <a:effectLst/>
                <a:latin typeface="Arial" pitchFamily="-1" charset="0"/>
                <a:ea typeface="ＭＳ Ｐゴシック" pitchFamily="-1" charset="-128"/>
                <a:cs typeface="ＭＳ Ｐゴシック" pitchFamily="-1" charset="-128"/>
              </a:rPr>
              <a:t>Today our focus is on the Geometry strand in mathematics in TK.</a:t>
            </a:r>
            <a:r>
              <a:rPr lang="en-US" dirty="0">
                <a:effectLst/>
              </a:rPr>
              <a:t> </a:t>
            </a:r>
            <a:r>
              <a:rPr lang="en-US" sz="1200" dirty="0">
                <a:latin typeface="Arial" charset="0"/>
                <a:ea typeface="ＭＳ Ｐゴシック" charset="0"/>
                <a:cs typeface="ＭＳ Ｐゴシック" charset="0"/>
              </a:rPr>
              <a:t>Geometry is the study</a:t>
            </a:r>
            <a:r>
              <a:rPr lang="en-US" sz="1200" baseline="0" dirty="0">
                <a:latin typeface="Arial" charset="0"/>
                <a:ea typeface="ＭＳ Ｐゴシック" charset="0"/>
                <a:cs typeface="ＭＳ Ｐゴシック" charset="0"/>
              </a:rPr>
              <a:t> of space and shape. Geometry and spatial reasoning offer a way to describe, interpret, and imagine the world. They also provide an important tool for the study of mathematics and science. </a:t>
            </a:r>
            <a:endParaRPr lang="en-US" sz="1200"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AF96283-CD45-A342-AB89-65F0F43B0553}" type="slidenum">
              <a:rPr lang="en-US"/>
              <a:pPr eaLnBrk="1" hangingPunct="1"/>
              <a:t>20</a:t>
            </a:fld>
            <a:endParaRPr lang="en-US" dirty="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731520" y="456005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eaLnBrk="1" hangingPunct="1">
              <a:spcBef>
                <a:spcPts val="0"/>
              </a:spcBef>
              <a:defRPr/>
            </a:pPr>
            <a:r>
              <a:rPr lang="en-US" sz="1200" b="1" dirty="0"/>
              <a:t>Background Information:</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Douglas H. Clements,</a:t>
            </a:r>
            <a:r>
              <a:rPr lang="en-US" baseline="0" dirty="0"/>
              <a:t> </a:t>
            </a:r>
            <a:r>
              <a:rPr lang="en-US" dirty="0"/>
              <a:t>Julie Sarama,</a:t>
            </a:r>
            <a:r>
              <a:rPr lang="en-US" baseline="0" dirty="0"/>
              <a:t> </a:t>
            </a:r>
            <a:r>
              <a:rPr lang="en-US" dirty="0"/>
              <a:t>Ann-Marie DiBiase, </a:t>
            </a:r>
            <a:r>
              <a:rPr lang="en-US" b="0" i="1" dirty="0"/>
              <a:t>Engaging Young Children in Mathematics: Standards for Early Childhood Mathematics Education.</a:t>
            </a:r>
            <a:endParaRPr lang="en-US" dirty="0"/>
          </a:p>
          <a:p>
            <a:pPr defTabSz="966612" eaLnBrk="1" hangingPunct="1">
              <a:spcBef>
                <a:spcPts val="0"/>
              </a:spcBef>
              <a:defRPr/>
            </a:pPr>
            <a:endParaRPr lang="en-US" sz="1200" b="1" dirty="0"/>
          </a:p>
          <a:p>
            <a:pPr defTabSz="966612" eaLnBrk="1" hangingPunct="1">
              <a:spcBef>
                <a:spcPts val="0"/>
              </a:spcBef>
              <a:defRPr/>
            </a:pPr>
            <a:r>
              <a:rPr lang="en-US" sz="1200" b="1" dirty="0"/>
              <a:t>Presenter Remarks:</a:t>
            </a:r>
            <a:endParaRPr lang="en-US" sz="1200" dirty="0"/>
          </a:p>
          <a:p>
            <a:pPr eaLnBrk="1" hangingPunct="1">
              <a:spcBef>
                <a:spcPts val="0"/>
              </a:spcBef>
            </a:pPr>
            <a:r>
              <a:rPr lang="en-US" sz="1200" dirty="0">
                <a:latin typeface="Arial" charset="0"/>
                <a:ea typeface="ＭＳ Ｐゴシック" charset="0"/>
                <a:cs typeface="ＭＳ Ｐゴシック" charset="0"/>
              </a:rPr>
              <a:t>The scores were a little lower for squares.</a:t>
            </a:r>
            <a:r>
              <a:rPr lang="en-US" sz="1200" dirty="0">
                <a:latin typeface="Arial" charset="0"/>
                <a:ea typeface="ＭＳ Ｐゴシック" charset="0"/>
                <a:cs typeface="Arial" charset="0"/>
              </a:rPr>
              <a:t> The percentage of correct responses suggests</a:t>
            </a:r>
            <a:r>
              <a:rPr lang="en-US" sz="1200" baseline="0" dirty="0">
                <a:latin typeface="Arial" charset="0"/>
                <a:ea typeface="ＭＳ Ｐゴシック" charset="0"/>
                <a:cs typeface="Arial" charset="0"/>
              </a:rPr>
              <a:t> that </a:t>
            </a:r>
            <a:r>
              <a:rPr lang="en-US" sz="1200" kern="1200" baseline="0" dirty="0">
                <a:solidFill>
                  <a:schemeClr val="tx1"/>
                </a:solidFill>
                <a:effectLst/>
                <a:latin typeface="Arial" pitchFamily="-1" charset="0"/>
                <a:ea typeface="ＭＳ Ｐゴシック" pitchFamily="-1" charset="-128"/>
                <a:cs typeface="Arial" charset="0"/>
              </a:rPr>
              <a:t>y</a:t>
            </a:r>
            <a:r>
              <a:rPr lang="en-US" sz="1200" kern="1200" dirty="0">
                <a:solidFill>
                  <a:schemeClr val="tx1"/>
                </a:solidFill>
                <a:effectLst/>
                <a:latin typeface="Arial" pitchFamily="-1" charset="0"/>
                <a:ea typeface="ＭＳ Ｐゴシック" pitchFamily="-1" charset="-128"/>
                <a:cs typeface="ＭＳ Ｐゴシック" pitchFamily="-1" charset="-128"/>
              </a:rPr>
              <a:t>ounger children were only slightly less accurate in identifying squares as compared to the older children.</a:t>
            </a: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sz="1200" dirty="0">
                <a:latin typeface="Arial" charset="0"/>
                <a:ea typeface="ＭＳ Ｐゴシック" charset="0"/>
                <a:cs typeface="ＭＳ Ｐゴシック" charset="0"/>
              </a:rPr>
              <a:t>Some of the responses included:</a:t>
            </a:r>
          </a:p>
          <a:p>
            <a:pPr marL="171450" indent="-171450" eaLnBrk="1" hangingPunct="1">
              <a:spcBef>
                <a:spcPts val="0"/>
              </a:spcBef>
              <a:buFont typeface="Arial" panose="020B0604020202020204" pitchFamily="34" charset="0"/>
              <a:buChar char="•"/>
            </a:pPr>
            <a:r>
              <a:rPr lang="en-US" sz="1200" dirty="0">
                <a:latin typeface="Arial" charset="0"/>
                <a:ea typeface="ＭＳ Ｐゴシック" charset="0"/>
                <a:cs typeface="ＭＳ Ｐゴシック" charset="0"/>
              </a:rPr>
              <a:t>Children did not include #3 as a square. They would say it was a rhombus or a diamond.</a:t>
            </a:r>
          </a:p>
          <a:p>
            <a:pPr marL="171450" indent="-171450" eaLnBrk="1" hangingPunct="1">
              <a:spcBef>
                <a:spcPts val="0"/>
              </a:spcBef>
              <a:buFont typeface="Arial" panose="020B0604020202020204" pitchFamily="34" charset="0"/>
              <a:buChar char="•"/>
            </a:pPr>
            <a:r>
              <a:rPr lang="en-US" sz="1200" dirty="0">
                <a:latin typeface="Arial" charset="0"/>
                <a:ea typeface="ＭＳ Ｐゴシック" charset="0"/>
                <a:cs typeface="ＭＳ Ｐゴシック" charset="0"/>
              </a:rPr>
              <a:t>Older children would say #5 was a diamond. (It is a square turned on its </a:t>
            </a:r>
            <a:r>
              <a:rPr lang="en-US" dirty="0">
                <a:latin typeface="Arial" charset="0"/>
                <a:ea typeface="ＭＳ Ｐゴシック" charset="0"/>
                <a:cs typeface="ＭＳ Ｐゴシック" charset="0"/>
              </a:rPr>
              <a:t>side.)</a:t>
            </a:r>
            <a:endParaRPr lang="en-US" sz="1200"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87C097C-2EB1-F543-BA88-17DE765B6BAE}" type="slidenum">
              <a:rPr lang="en-US"/>
              <a:pPr eaLnBrk="1" hangingPunct="1"/>
              <a:t>21</a:t>
            </a:fld>
            <a:endParaRPr lang="en-US" dirty="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731520" y="456005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eaLnBrk="1" hangingPunct="1">
              <a:spcBef>
                <a:spcPts val="0"/>
              </a:spcBef>
              <a:defRPr/>
            </a:pPr>
            <a:r>
              <a:rPr lang="en-US" sz="1200" b="1" dirty="0"/>
              <a:t>Background Information:</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Douglas H. Clements,</a:t>
            </a:r>
            <a:r>
              <a:rPr lang="en-US" baseline="0" dirty="0"/>
              <a:t> </a:t>
            </a:r>
            <a:r>
              <a:rPr lang="en-US" dirty="0"/>
              <a:t>Julie Sarama,</a:t>
            </a:r>
            <a:r>
              <a:rPr lang="en-US" baseline="0" dirty="0"/>
              <a:t> </a:t>
            </a:r>
            <a:r>
              <a:rPr lang="en-US" dirty="0"/>
              <a:t>Ann-Marie DiBiase, </a:t>
            </a:r>
            <a:r>
              <a:rPr lang="en-US" b="0" i="1" dirty="0"/>
              <a:t>Engaging Young Children in Mathematics: Standards for Early Childhood Mathematics Education.</a:t>
            </a:r>
            <a:endParaRPr lang="en-US" dirty="0"/>
          </a:p>
          <a:p>
            <a:pPr defTabSz="966612" eaLnBrk="1" hangingPunct="1">
              <a:spcBef>
                <a:spcPts val="0"/>
              </a:spcBef>
              <a:defRPr/>
            </a:pPr>
            <a:endParaRPr lang="en-US" sz="1200" b="1" dirty="0"/>
          </a:p>
          <a:p>
            <a:pPr defTabSz="966612" eaLnBrk="1" hangingPunct="1">
              <a:spcBef>
                <a:spcPts val="0"/>
              </a:spcBef>
              <a:defRPr/>
            </a:pPr>
            <a:r>
              <a:rPr lang="en-US" sz="1200" b="1" dirty="0"/>
              <a:t>Presenter Remarks:</a:t>
            </a:r>
            <a:endParaRPr lang="en-US" sz="1200" dirty="0"/>
          </a:p>
          <a:p>
            <a:pPr eaLnBrk="1" hangingPunct="1">
              <a:spcBef>
                <a:spcPts val="0"/>
              </a:spcBef>
            </a:pPr>
            <a:r>
              <a:rPr lang="en-US" sz="1200" dirty="0">
                <a:latin typeface="Arial" charset="0"/>
                <a:ea typeface="ＭＳ Ｐゴシック" charset="0"/>
                <a:cs typeface="ＭＳ Ｐゴシック" charset="0"/>
              </a:rPr>
              <a:t>Triangle scores were lower.</a:t>
            </a: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sz="1200" dirty="0">
                <a:latin typeface="Arial" charset="0"/>
                <a:ea typeface="ＭＳ Ｐゴシック" charset="0"/>
                <a:cs typeface="ＭＳ Ｐゴシック" charset="0"/>
              </a:rPr>
              <a:t>For example, children said that #5 looked like a triangle even though it has squished sides. Only about 18 percent of children described the properties.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3533F1F-DF58-C24E-840B-1105DA69E38F}" type="slidenum">
              <a:rPr lang="en-US"/>
              <a:pPr eaLnBrk="1" hangingPunct="1"/>
              <a:t>22</a:t>
            </a:fld>
            <a:endParaRPr lang="en-US" dirty="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731520" y="456005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eaLnBrk="1" hangingPunct="1">
              <a:spcBef>
                <a:spcPts val="0"/>
              </a:spcBef>
              <a:defRPr/>
            </a:pPr>
            <a:r>
              <a:rPr lang="en-US" sz="1200" b="1" dirty="0"/>
              <a:t>Background Information:</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Douglas H. Clements,</a:t>
            </a:r>
            <a:r>
              <a:rPr lang="en-US" baseline="0" dirty="0"/>
              <a:t> </a:t>
            </a:r>
            <a:r>
              <a:rPr lang="en-US" dirty="0"/>
              <a:t>Julie Sarama,</a:t>
            </a:r>
            <a:r>
              <a:rPr lang="en-US" baseline="0" dirty="0"/>
              <a:t> </a:t>
            </a:r>
            <a:r>
              <a:rPr lang="en-US" dirty="0"/>
              <a:t>Ann-Marie DiBiase, </a:t>
            </a:r>
            <a:r>
              <a:rPr lang="en-US" b="0" i="1" dirty="0"/>
              <a:t>Engaging Young Children in Mathematics: Standards for Early Childhood Mathematics Education.</a:t>
            </a:r>
            <a:endParaRPr lang="en-US" dirty="0"/>
          </a:p>
          <a:p>
            <a:pPr defTabSz="966612" eaLnBrk="1" hangingPunct="1">
              <a:spcBef>
                <a:spcPts val="0"/>
              </a:spcBef>
              <a:defRPr/>
            </a:pPr>
            <a:endParaRPr lang="en-US" sz="1200" b="1" dirty="0"/>
          </a:p>
          <a:p>
            <a:pPr defTabSz="966612" eaLnBrk="1" hangingPunct="1">
              <a:spcBef>
                <a:spcPts val="0"/>
              </a:spcBef>
              <a:defRPr/>
            </a:pPr>
            <a:r>
              <a:rPr lang="en-US" sz="1200" b="1" dirty="0"/>
              <a:t>Presenter Remarks:</a:t>
            </a:r>
            <a:endParaRPr lang="en-US" sz="1200" dirty="0"/>
          </a:p>
          <a:p>
            <a:pPr eaLnBrk="1" hangingPunct="1">
              <a:spcBef>
                <a:spcPts val="0"/>
              </a:spcBef>
            </a:pPr>
            <a:r>
              <a:rPr lang="en-US" sz="1200" dirty="0">
                <a:latin typeface="Arial" charset="0"/>
                <a:ea typeface="ＭＳ Ｐゴシック" charset="0"/>
                <a:cs typeface="ＭＳ Ｐゴシック" charset="0"/>
              </a:rPr>
              <a:t>Rectangle</a:t>
            </a:r>
            <a:r>
              <a:rPr lang="en-US" sz="1200" baseline="0" dirty="0">
                <a:latin typeface="Arial" charset="0"/>
                <a:ea typeface="ＭＳ Ｐゴシック" charset="0"/>
                <a:cs typeface="ＭＳ Ｐゴシック" charset="0"/>
              </a:rPr>
              <a:t> scores were</a:t>
            </a:r>
            <a:r>
              <a:rPr lang="en-US" sz="1200" dirty="0">
                <a:latin typeface="Arial" charset="0"/>
                <a:ea typeface="ＭＳ Ｐゴシック" charset="0"/>
                <a:cs typeface="ＭＳ Ｐゴシック" charset="0"/>
              </a:rPr>
              <a:t> even lower that the other shapes (circles,</a:t>
            </a:r>
            <a:r>
              <a:rPr lang="en-US" sz="1200" baseline="0" dirty="0">
                <a:latin typeface="Arial" charset="0"/>
                <a:ea typeface="ＭＳ Ｐゴシック" charset="0"/>
                <a:cs typeface="ＭＳ Ｐゴシック" charset="0"/>
              </a:rPr>
              <a:t> triangles and squares)</a:t>
            </a:r>
            <a:r>
              <a:rPr lang="en-US" sz="1200" dirty="0">
                <a:latin typeface="Arial" charset="0"/>
                <a:ea typeface="ＭＳ Ｐゴシック" charset="0"/>
                <a:cs typeface="ＭＳ Ｐゴシック" charset="0"/>
              </a:rPr>
              <a:t>.</a:t>
            </a: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sz="1200" dirty="0">
                <a:latin typeface="Arial" charset="0"/>
                <a:ea typeface="ＭＳ Ｐゴシック" charset="0"/>
                <a:cs typeface="ＭＳ Ｐゴシック" charset="0"/>
              </a:rPr>
              <a:t>A common mistake was</a:t>
            </a:r>
            <a:r>
              <a:rPr lang="en-US" sz="1200" baseline="0" dirty="0">
                <a:latin typeface="Arial" charset="0"/>
                <a:ea typeface="ＭＳ Ｐゴシック" charset="0"/>
                <a:cs typeface="ＭＳ Ｐゴシック" charset="0"/>
              </a:rPr>
              <a:t> for c</a:t>
            </a:r>
            <a:r>
              <a:rPr lang="en-US" sz="1200" dirty="0">
                <a:latin typeface="Arial" charset="0"/>
                <a:ea typeface="ＭＳ Ｐゴシック" charset="0"/>
                <a:cs typeface="ＭＳ Ｐゴシック" charset="0"/>
              </a:rPr>
              <a:t>hildren to over identify and say # 6 is a rectangle. When</a:t>
            </a:r>
            <a:r>
              <a:rPr lang="en-US" sz="1200" baseline="0" dirty="0">
                <a:latin typeface="Arial" charset="0"/>
                <a:ea typeface="ＭＳ Ｐゴシック" charset="0"/>
                <a:cs typeface="ＭＳ Ｐゴシック" charset="0"/>
              </a:rPr>
              <a:t> asked to describe why a common response was </a:t>
            </a:r>
            <a:r>
              <a:rPr lang="en-US" sz="1200" dirty="0">
                <a:latin typeface="Arial" charset="0"/>
                <a:ea typeface="ＭＳ Ｐゴシック" charset="0"/>
                <a:cs typeface="ＭＳ Ｐゴシック" charset="0"/>
              </a:rPr>
              <a:t>“was just on its side.”</a:t>
            </a:r>
          </a:p>
          <a:p>
            <a:pPr eaLnBrk="1" hangingPunct="1">
              <a:spcBef>
                <a:spcPts val="0"/>
              </a:spcBef>
            </a:pPr>
            <a:r>
              <a:rPr lang="en-US" sz="1200" dirty="0">
                <a:latin typeface="Arial" charset="0"/>
                <a:ea typeface="ＭＳ Ｐゴシック" charset="0"/>
                <a:cs typeface="ＭＳ Ｐゴシック" charset="0"/>
              </a:rPr>
              <a:t>And</a:t>
            </a:r>
            <a:r>
              <a:rPr lang="en-US" sz="1200" baseline="0" dirty="0">
                <a:latin typeface="Arial" charset="0"/>
                <a:ea typeface="ＭＳ Ｐゴシック" charset="0"/>
                <a:cs typeface="ＭＳ Ｐゴシック" charset="0"/>
              </a:rPr>
              <a:t> when prompted to describe rectangles, p</a:t>
            </a:r>
            <a:r>
              <a:rPr lang="en-US" sz="1200" dirty="0">
                <a:latin typeface="Arial" charset="0"/>
                <a:ea typeface="ＭＳ Ｐゴシック" charset="0"/>
                <a:cs typeface="ＭＳ Ｐゴシック" charset="0"/>
              </a:rPr>
              <a:t>roperties were described less frequently.</a:t>
            </a: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sz="1200" dirty="0">
                <a:latin typeface="Arial" charset="0"/>
                <a:ea typeface="ＭＳ Ｐゴシック" charset="0"/>
                <a:cs typeface="ＭＳ Ｐゴシック" charset="0"/>
              </a:rPr>
              <a:t>Overall this information demonstrates</a:t>
            </a:r>
            <a:r>
              <a:rPr lang="en-US" sz="1200" baseline="0" dirty="0">
                <a:latin typeface="Arial" charset="0"/>
                <a:ea typeface="ＭＳ Ｐゴシック" charset="0"/>
                <a:cs typeface="ＭＳ Ｐゴシック" charset="0"/>
              </a:rPr>
              <a:t> the need to focus on </a:t>
            </a:r>
            <a:r>
              <a:rPr lang="en-US" sz="1200" baseline="0" dirty="0">
                <a:latin typeface="Arial" charset="0"/>
                <a:ea typeface="ＭＳ Ｐゴシック" charset="0"/>
                <a:cs typeface="Arial" charset="0"/>
              </a:rPr>
              <a:t>to the </a:t>
            </a:r>
            <a:r>
              <a:rPr lang="en-US" dirty="0">
                <a:latin typeface="Arial" charset="0"/>
                <a:ea typeface="ＭＳ Ｐゴシック" charset="0"/>
                <a:cs typeface="Arial" charset="0"/>
              </a:rPr>
              <a:t>Standards for Mathematical Practice–Attend to precision. </a:t>
            </a:r>
            <a:r>
              <a:rPr lang="en-US" sz="1200" baseline="0" dirty="0">
                <a:latin typeface="Arial" charset="0"/>
                <a:ea typeface="ＭＳ Ｐゴシック" charset="0"/>
                <a:cs typeface="Arial" charset="0"/>
              </a:rPr>
              <a:t>Think back to our opening activity. If as teachers we can practice naming and describing shapes with precision and detail, we can provide this model and language for the students in our classrooms.</a:t>
            </a:r>
            <a:endParaRPr lang="en-US" sz="1200" dirty="0">
              <a:latin typeface="Arial" charset="0"/>
              <a:ea typeface="ＭＳ Ｐゴシック" charset="0"/>
              <a:cs typeface="ＭＳ Ｐゴシック" charset="0"/>
            </a:endParaRP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endParaRPr lang="en-US" sz="1200"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B728F58-7843-2D40-BD2D-B0C27A47BC9B}" type="slidenum">
              <a:rPr lang="en-US"/>
              <a:pPr eaLnBrk="1" hangingPunct="1"/>
              <a:t>23</a:t>
            </a:fld>
            <a:endParaRPr lang="en-US" dirty="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731520" y="457529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eaLnBrk="1" hangingPunct="1">
              <a:spcBef>
                <a:spcPts val="0"/>
              </a:spcBef>
              <a:defRPr/>
            </a:pPr>
            <a:r>
              <a:rPr lang="en-US" sz="1200" b="1" dirty="0"/>
              <a:t>Background Information:</a:t>
            </a:r>
            <a:endParaRPr lang="en-US" sz="1200" dirty="0"/>
          </a:p>
          <a:p>
            <a:pPr eaLnBrk="1" hangingPunct="1">
              <a:spcBef>
                <a:spcPts val="0"/>
              </a:spcBef>
              <a:spcAft>
                <a:spcPts val="0"/>
              </a:spcAft>
            </a:pPr>
            <a:r>
              <a:rPr lang="en-US" sz="1200" dirty="0">
                <a:latin typeface="Arial" charset="0"/>
                <a:ea typeface="ＭＳ Ｐゴシック" charset="0"/>
                <a:cs typeface="ＭＳ Ｐゴシック" charset="0"/>
              </a:rPr>
              <a:t>PCF, Vol. 1, p. 282</a:t>
            </a:r>
          </a:p>
          <a:p>
            <a:pPr defTabSz="966612" eaLnBrk="1" hangingPunct="1">
              <a:spcBef>
                <a:spcPts val="0"/>
              </a:spcBef>
              <a:defRPr/>
            </a:pPr>
            <a:endParaRPr lang="en-US" sz="1200" b="1" dirty="0"/>
          </a:p>
          <a:p>
            <a:pPr defTabSz="966612" eaLnBrk="1" hangingPunct="1">
              <a:spcBef>
                <a:spcPts val="0"/>
              </a:spcBef>
              <a:defRPr/>
            </a:pPr>
            <a:r>
              <a:rPr lang="en-US" sz="1200" b="1" dirty="0"/>
              <a:t>Presenter Remarks:</a:t>
            </a:r>
            <a:endParaRPr lang="en-US" sz="1200" dirty="0"/>
          </a:p>
          <a:p>
            <a:pPr eaLnBrk="1" hangingPunct="1">
              <a:spcBef>
                <a:spcPts val="0"/>
              </a:spcBef>
            </a:pPr>
            <a:r>
              <a:rPr lang="en-US" sz="1200" dirty="0">
                <a:latin typeface="Arial" charset="0"/>
                <a:ea typeface="ＭＳ Ｐゴシック" charset="0"/>
                <a:cs typeface="ＭＳ Ｐゴシック" charset="0"/>
              </a:rPr>
              <a:t>Shape knowledge involves not only recognition and naming, but also</a:t>
            </a:r>
            <a:r>
              <a:rPr lang="en-US" sz="1200" baseline="0" dirty="0">
                <a:latin typeface="Arial" charset="0"/>
                <a:ea typeface="ＭＳ Ｐゴシック" charset="0"/>
                <a:cs typeface="ＭＳ Ｐゴシック" charset="0"/>
              </a:rPr>
              <a:t> an understanding of shape characteristics and properties. One way in which children demonstrate this understanding is through their ability to put shapes together to form new shapes. </a:t>
            </a:r>
            <a:endParaRPr lang="en-US" sz="1200" dirty="0">
              <a:latin typeface="Arial" charset="0"/>
              <a:ea typeface="ＭＳ Ｐゴシック" charset="0"/>
              <a:cs typeface="ＭＳ Ｐゴシック" charset="0"/>
            </a:endParaRP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sz="1200" dirty="0">
                <a:latin typeface="Arial" charset="0"/>
                <a:ea typeface="ＭＳ Ｐゴシック" charset="0"/>
                <a:cs typeface="ＭＳ Ｐゴシック" charset="0"/>
              </a:rPr>
              <a:t>Learning</a:t>
            </a:r>
            <a:r>
              <a:rPr lang="en-US" sz="1200" baseline="0" dirty="0">
                <a:latin typeface="Arial" charset="0"/>
                <a:ea typeface="ＭＳ Ｐゴシック" charset="0"/>
                <a:cs typeface="ＭＳ Ｐゴシック" charset="0"/>
              </a:rPr>
              <a:t> about shapes goes beyond merely knowing the names of common shapes. It involves the exploration, investigation, and discussion of shapes and structures in the classroom. </a:t>
            </a:r>
          </a:p>
          <a:p>
            <a:pPr eaLnBrk="1" hangingPunct="1">
              <a:spcBef>
                <a:spcPts val="0"/>
              </a:spcBef>
            </a:pPr>
            <a:endParaRPr lang="en-US" sz="1200" baseline="0" dirty="0">
              <a:latin typeface="Arial" charset="0"/>
              <a:ea typeface="ＭＳ Ｐゴシック" charset="0"/>
              <a:cs typeface="ＭＳ Ｐゴシック" charset="0"/>
            </a:endParaRPr>
          </a:p>
          <a:p>
            <a:pPr eaLnBrk="1" hangingPunct="1">
              <a:spcBef>
                <a:spcPts val="0"/>
              </a:spcBef>
            </a:pPr>
            <a:r>
              <a:rPr lang="en-US" sz="1200" baseline="0" dirty="0">
                <a:latin typeface="Arial" charset="0"/>
                <a:ea typeface="ＭＳ Ｐゴシック" charset="0"/>
                <a:cs typeface="ＭＳ Ｐゴシック" charset="0"/>
              </a:rPr>
              <a:t>Experiences with two- and three-dimensional shapes allow children to learn to notice individual attributes and characteristics of shapes and to identify similarities and differences among them. Rich experiences with shapes lay the foundation for more formal geometry in later years. </a:t>
            </a:r>
          </a:p>
          <a:p>
            <a:pPr eaLnBrk="1" hangingPunct="1">
              <a:spcBef>
                <a:spcPts val="0"/>
              </a:spcBef>
            </a:pPr>
            <a:br>
              <a:rPr lang="en-US" sz="1200" baseline="0" dirty="0">
                <a:latin typeface="Arial" charset="0"/>
                <a:ea typeface="ＭＳ Ｐゴシック" charset="0"/>
                <a:cs typeface="ＭＳ Ｐゴシック" charset="0"/>
              </a:rPr>
            </a:br>
            <a:r>
              <a:rPr lang="en-US" sz="1200" baseline="0" dirty="0">
                <a:latin typeface="Arial" charset="0"/>
                <a:ea typeface="ＭＳ Ｐゴシック" charset="0"/>
                <a:cs typeface="ＭＳ Ｐゴシック" charset="0"/>
              </a:rPr>
              <a:t>In TK classrooms, teachers should help children develop a deeper understanding of shapes by encouraging them to explore about and communicate about shapes and their attributes. This development will happen by teachers providing a range of opportunities for children to represent, build, perceive, and compare shapes in meaningful ways throughout the classroom environment. In order to appropriately scaffold the types of opportunities teachers provide, it is important to first examine the developmental continuums.</a:t>
            </a:r>
            <a:endParaRPr lang="en-US" sz="1200"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hangingPunct="1">
              <a:spcBef>
                <a:spcPts val="0"/>
              </a:spcBef>
              <a:defRPr/>
            </a:pPr>
            <a:r>
              <a:rPr lang="en-US" sz="1200" b="1" dirty="0"/>
              <a:t>Background Information:</a:t>
            </a:r>
            <a:endParaRPr lang="en-US" sz="1200" dirty="0"/>
          </a:p>
          <a:p>
            <a:pPr eaLnBrk="1" hangingPunct="1">
              <a:spcBef>
                <a:spcPts val="0"/>
              </a:spcBef>
            </a:pPr>
            <a:r>
              <a:rPr lang="en-US" sz="1200" dirty="0">
                <a:latin typeface="Arial" charset="0"/>
                <a:ea typeface="ＭＳ Ｐゴシック" charset="0"/>
                <a:cs typeface="ＭＳ Ｐゴシック" charset="0"/>
              </a:rPr>
              <a:t>PCF, Vol. 1, </a:t>
            </a:r>
            <a:r>
              <a:rPr lang="en-US" sz="1200" kern="1200" dirty="0">
                <a:solidFill>
                  <a:schemeClr val="tx1"/>
                </a:solidFill>
                <a:effectLst/>
              </a:rPr>
              <a:t>p. </a:t>
            </a:r>
            <a:r>
              <a:rPr lang="en-US" sz="1200" dirty="0">
                <a:latin typeface="Arial" charset="0"/>
                <a:ea typeface="ＭＳ Ｐゴシック" charset="0"/>
                <a:cs typeface="ＭＳ Ｐゴシック" charset="0"/>
              </a:rPr>
              <a:t>164</a:t>
            </a:r>
          </a:p>
          <a:p>
            <a:pPr defTabSz="966612" eaLnBrk="1" hangingPunct="1">
              <a:spcBef>
                <a:spcPts val="0"/>
              </a:spcBef>
              <a:defRPr/>
            </a:pPr>
            <a:endParaRPr lang="en-US" sz="1200" b="1" dirty="0"/>
          </a:p>
          <a:p>
            <a:pPr defTabSz="966612" eaLnBrk="1" hangingPunct="1">
              <a:spcBef>
                <a:spcPts val="0"/>
              </a:spcBef>
              <a:defRPr/>
            </a:pPr>
            <a:r>
              <a:rPr lang="en-US" sz="1200" b="1" dirty="0"/>
              <a:t>Presenter Remarks:</a:t>
            </a:r>
            <a:endParaRPr lang="en-US" sz="1200" dirty="0"/>
          </a:p>
          <a:p>
            <a:pPr eaLnBrk="1" hangingPunct="1">
              <a:spcBef>
                <a:spcPts val="0"/>
              </a:spcBef>
              <a:defRPr/>
            </a:pPr>
            <a:r>
              <a:rPr lang="en-US" sz="1200" dirty="0">
                <a:latin typeface="Arial" pitchFamily="34" charset="0"/>
                <a:ea typeface="ＭＳ Ｐゴシック" pitchFamily="34" charset="-128"/>
              </a:rPr>
              <a:t>The developmental</a:t>
            </a:r>
            <a:r>
              <a:rPr lang="en-US" sz="1200" baseline="0" dirty="0">
                <a:latin typeface="Arial" pitchFamily="34" charset="0"/>
                <a:ea typeface="ＭＳ Ｐゴシック" pitchFamily="34" charset="-128"/>
              </a:rPr>
              <a:t> trajectory for the composition of geometric figures evolves as children begin to use shapes individually to match and represent objects, progress to recognizing an outline with shapes, and eventually be able to combine shapes without an outline and make shape units (i.e., smaller shapes that make up a larger shape that is itself a part of a larger picture). </a:t>
            </a:r>
          </a:p>
          <a:p>
            <a:pPr eaLnBrk="1" hangingPunct="1">
              <a:spcBef>
                <a:spcPts val="0"/>
              </a:spcBef>
              <a:defRPr/>
            </a:pPr>
            <a:endParaRPr lang="en-US" sz="1200" baseline="0" dirty="0">
              <a:latin typeface="Arial" pitchFamily="34" charset="0"/>
              <a:ea typeface="ＭＳ Ｐゴシック" pitchFamily="34" charset="-128"/>
            </a:endParaRPr>
          </a:p>
          <a:p>
            <a:pPr eaLnBrk="1" hangingPunct="1">
              <a:spcBef>
                <a:spcPts val="0"/>
              </a:spcBef>
              <a:defRPr/>
            </a:pPr>
            <a:r>
              <a:rPr lang="en-US" sz="1200" baseline="0" dirty="0">
                <a:latin typeface="Arial" pitchFamily="34" charset="0"/>
                <a:ea typeface="ＭＳ Ｐゴシック" pitchFamily="34" charset="-128"/>
              </a:rPr>
              <a:t>To support TK children's learning trajectories of geometric figures, children must be given the opportunity to work with many varied examples of a particular shape and many "non-examples" of a particular shape. For example, children need to experience examples of triangles that are not just isosceles triangles, and then experience triangles that are skewed—that is, a triangle where the "top" is not in the "middle," as in an isosceles triangle. They also need to experience triangles with a varying aspect ratio—the ratio of height to base. Without the opportunity to experience a wide range of triangles, children may come to "expect" triangles to have an aspect ratio that is close to 1 and, consequently, often reject appropriate examples of triangles because they are too "pointy" or too "flat."</a:t>
            </a:r>
          </a:p>
          <a:p>
            <a:pPr defTabSz="966612" eaLnBrk="1" hangingPunct="1">
              <a:spcBef>
                <a:spcPts val="0"/>
              </a:spcBef>
              <a:defRPr/>
            </a:pPr>
            <a:endParaRPr lang="en-US" sz="1200" b="1" dirty="0"/>
          </a:p>
          <a:p>
            <a:pPr defTabSz="966612" eaLnBrk="1" hangingPunct="1">
              <a:spcBef>
                <a:spcPts val="0"/>
              </a:spcBef>
              <a:defRPr/>
            </a:pPr>
            <a:r>
              <a:rPr lang="en-US" sz="1200" b="1" dirty="0"/>
              <a:t>Extra Notes:</a:t>
            </a:r>
          </a:p>
          <a:p>
            <a:pPr defTabSz="966612" eaLnBrk="1" hangingPunct="1">
              <a:spcBef>
                <a:spcPts val="0"/>
              </a:spcBef>
              <a:defRPr/>
            </a:pPr>
            <a:r>
              <a:rPr lang="en-US" sz="1200" dirty="0"/>
              <a:t>Refer to </a:t>
            </a:r>
            <a:r>
              <a:rPr lang="en-US" sz="1200" b="0" dirty="0"/>
              <a:t>Handout 3: Math Toolbox Trajectories - Language and Games.</a:t>
            </a:r>
          </a:p>
        </p:txBody>
      </p:sp>
      <p:sp>
        <p:nvSpPr>
          <p:cNvPr id="4" name="Slide Number Placeholder 3"/>
          <p:cNvSpPr>
            <a:spLocks noGrp="1"/>
          </p:cNvSpPr>
          <p:nvPr>
            <p:ph type="sldNum" sz="quarter" idx="10"/>
          </p:nvPr>
        </p:nvSpPr>
        <p:spPr/>
        <p:txBody>
          <a:bodyPr/>
          <a:lstStyle/>
          <a:p>
            <a:fld id="{4138D05E-33AE-C244-9884-F6B8812B46EC}" type="slidenum">
              <a:rPr lang="en-US" smtClean="0"/>
              <a:pPr/>
              <a:t>24</a:t>
            </a:fld>
            <a:endParaRPr lang="en-US" dirty="0"/>
          </a:p>
        </p:txBody>
      </p:sp>
    </p:spTree>
    <p:extLst>
      <p:ext uri="{BB962C8B-B14F-4D97-AF65-F5344CB8AC3E}">
        <p14:creationId xmlns:p14="http://schemas.microsoft.com/office/powerpoint/2010/main" val="1226599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0"/>
              </a:spcBef>
              <a:defRPr/>
            </a:pPr>
            <a:r>
              <a:rPr lang="en-US" sz="1200" b="1" dirty="0"/>
              <a:t>Presenter Remarks:</a:t>
            </a:r>
            <a:endParaRPr lang="en-US" sz="1200" dirty="0"/>
          </a:p>
          <a:p>
            <a:pPr>
              <a:spcBef>
                <a:spcPts val="0"/>
              </a:spcBef>
            </a:pPr>
            <a:r>
              <a:rPr lang="en-US" sz="1200" dirty="0"/>
              <a:t>The first substrand of the </a:t>
            </a:r>
            <a:r>
              <a:rPr lang="en-US" sz="1200" i="0" dirty="0"/>
              <a:t>Preschool Learning Foundations</a:t>
            </a:r>
            <a:r>
              <a:rPr lang="en-US" sz="1200" dirty="0"/>
              <a:t> in Geometry is 1.0.</a:t>
            </a:r>
            <a:r>
              <a:rPr lang="en-US" sz="1200" baseline="0" dirty="0"/>
              <a:t> </a:t>
            </a:r>
            <a:r>
              <a:rPr lang="en-US" dirty="0"/>
              <a:t>T</a:t>
            </a:r>
            <a:r>
              <a:rPr lang="en-US" sz="1200" baseline="0" dirty="0"/>
              <a:t>here is only a slight difference between 48 and 60 months is "begin to identify" vs. "identify." </a:t>
            </a:r>
          </a:p>
          <a:p>
            <a:pPr>
              <a:spcBef>
                <a:spcPts val="0"/>
              </a:spcBef>
            </a:pPr>
            <a:endParaRPr lang="en-US" sz="1200" baseline="0" dirty="0"/>
          </a:p>
          <a:p>
            <a:pPr>
              <a:spcBef>
                <a:spcPts val="0"/>
              </a:spcBef>
            </a:pPr>
            <a:r>
              <a:rPr lang="en-US" sz="1200" baseline="0" dirty="0"/>
              <a:t>In this substrand, for both 48 and 60 months, there are foundations that address the learning trajectory we just discussed. Please turn to page 157 in Volume 1 of the Preschool Learning Foundations now and read both the foundations and the examples. </a:t>
            </a:r>
            <a:endParaRPr lang="en-US" sz="1200" dirty="0"/>
          </a:p>
        </p:txBody>
      </p:sp>
      <p:sp>
        <p:nvSpPr>
          <p:cNvPr id="4" name="Slide Number Placeholder 3"/>
          <p:cNvSpPr>
            <a:spLocks noGrp="1"/>
          </p:cNvSpPr>
          <p:nvPr>
            <p:ph type="sldNum" sz="quarter" idx="10"/>
          </p:nvPr>
        </p:nvSpPr>
        <p:spPr/>
        <p:txBody>
          <a:bodyPr/>
          <a:lstStyle/>
          <a:p>
            <a:fld id="{4138D05E-33AE-C244-9884-F6B8812B46EC}" type="slidenum">
              <a:rPr lang="en-US" smtClean="0"/>
              <a:pPr/>
              <a:t>25</a:t>
            </a:fld>
            <a:endParaRPr lang="en-US" dirty="0"/>
          </a:p>
        </p:txBody>
      </p:sp>
    </p:spTree>
    <p:extLst>
      <p:ext uri="{BB962C8B-B14F-4D97-AF65-F5344CB8AC3E}">
        <p14:creationId xmlns:p14="http://schemas.microsoft.com/office/powerpoint/2010/main" val="171672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EBE998A-A4E0-C941-9BE4-AB87403D5EB1}" type="slidenum">
              <a:rPr lang="en-US"/>
              <a:pPr eaLnBrk="1" hangingPunct="1"/>
              <a:t>26</a:t>
            </a:fld>
            <a:endParaRPr lang="en-US" dirty="0"/>
          </a:p>
        </p:txBody>
      </p:sp>
      <p:sp>
        <p:nvSpPr>
          <p:cNvPr id="100355"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731520" y="4560054"/>
            <a:ext cx="5852160" cy="4320540"/>
          </a:xfrm>
          <a:ln/>
        </p:spPr>
        <p:txBody>
          <a:bodyPr/>
          <a:lstStyle/>
          <a:p>
            <a:pPr marL="0" marR="0" lvl="0" indent="0" algn="l" defTabSz="914400" rtl="0" eaLnBrk="0" fontAlgn="base" latinLnBrk="0" hangingPunct="0">
              <a:spcBef>
                <a:spcPts val="0"/>
              </a:spcBef>
              <a:spcAft>
                <a:spcPct val="0"/>
              </a:spcAft>
              <a:buClrTx/>
              <a:buSzTx/>
              <a:buFontTx/>
              <a:buNone/>
              <a:tabLst/>
              <a:defRPr/>
            </a:pPr>
            <a:r>
              <a:rPr lang="en-US" sz="1200" b="1" kern="1200" dirty="0">
                <a:solidFill>
                  <a:schemeClr val="tx1"/>
                </a:solidFill>
                <a:effectLst/>
                <a:latin typeface="Arial" pitchFamily="-1" charset="0"/>
                <a:ea typeface="ＭＳ Ｐゴシック" pitchFamily="-1" charset="-128"/>
                <a:cs typeface="ＭＳ Ｐゴシック" pitchFamily="-1" charset="-128"/>
              </a:rPr>
              <a:t>Activity 2: Play It—Chart It—Share It</a:t>
            </a:r>
          </a:p>
          <a:p>
            <a:pPr lvl="0">
              <a:spcBef>
                <a:spcPts val="0"/>
              </a:spcBef>
            </a:pPr>
            <a:endParaRPr lang="en-US" b="1" dirty="0"/>
          </a:p>
          <a:p>
            <a:pPr lvl="0">
              <a:spcBef>
                <a:spcPts val="0"/>
              </a:spcBef>
            </a:pPr>
            <a:r>
              <a:rPr lang="en-US" b="1" dirty="0"/>
              <a:t>Presenter Remarks:</a:t>
            </a:r>
          </a:p>
          <a:p>
            <a:pPr lvl="0">
              <a:spcBef>
                <a:spcPts val="0"/>
              </a:spcBef>
            </a:pPr>
            <a:r>
              <a:rPr lang="en-US" dirty="0"/>
              <a:t>In this activity, we are going to have an opportunity to play games and then consider how the game is facilitating different types of learning, using Handout 3: Math Tools. Then we will use this information to consider how to scaffold children with the PLF and the DRDP-K (2015). </a:t>
            </a:r>
          </a:p>
          <a:p>
            <a:pPr lvl="0">
              <a:spcBef>
                <a:spcPts val="0"/>
              </a:spcBef>
            </a:pPr>
            <a:endParaRPr lang="en-US" dirty="0"/>
          </a:p>
          <a:p>
            <a:pPr lvl="0">
              <a:spcBef>
                <a:spcPts val="0"/>
              </a:spcBef>
            </a:pPr>
            <a:r>
              <a:rPr lang="en-US" dirty="0"/>
              <a:t>First we will model how to do this as a whole group, and then we will break up into smaller groups and do it again. </a:t>
            </a:r>
          </a:p>
          <a:p>
            <a:pPr lvl="0">
              <a:spcBef>
                <a:spcPts val="0"/>
              </a:spcBef>
            </a:pPr>
            <a:endParaRPr lang="en-US" dirty="0"/>
          </a:p>
          <a:p>
            <a:pPr lvl="0">
              <a:spcBef>
                <a:spcPts val="0"/>
              </a:spcBef>
            </a:pPr>
            <a:r>
              <a:rPr lang="en-US" dirty="0"/>
              <a:t>The first game we are going to play is the Shape Step Game. It is the first game in Handout 4: Game Packet. </a:t>
            </a:r>
          </a:p>
          <a:p>
            <a:pPr lvl="0">
              <a:spcBef>
                <a:spcPts val="0"/>
              </a:spcBef>
            </a:pPr>
            <a:endParaRPr lang="en-US" dirty="0"/>
          </a:p>
          <a:p>
            <a:pPr lvl="0">
              <a:spcBef>
                <a:spcPts val="0"/>
              </a:spcBef>
            </a:pPr>
            <a:r>
              <a:rPr lang="en-US" dirty="0"/>
              <a:t>Around the room, you notice shapes on the ground. When the music plays, wander around the room. When the music stops, you have to listen to my directions and go stand on a shape. </a:t>
            </a:r>
          </a:p>
          <a:p>
            <a:pPr lvl="0">
              <a:spcBef>
                <a:spcPts val="0"/>
              </a:spcBef>
            </a:pPr>
            <a:endParaRPr lang="en-US" dirty="0"/>
          </a:p>
          <a:p>
            <a:pPr lvl="0">
              <a:spcBef>
                <a:spcPts val="0"/>
              </a:spcBef>
            </a:pPr>
            <a:r>
              <a:rPr lang="en-US" dirty="0"/>
              <a:t>Everyone is invited to play this game, but please regulate your own body. </a:t>
            </a:r>
          </a:p>
          <a:p>
            <a:pPr lvl="0">
              <a:spcBef>
                <a:spcPts val="0"/>
              </a:spcBef>
            </a:pPr>
            <a:endParaRPr lang="en-US" dirty="0"/>
          </a:p>
          <a:p>
            <a:pPr lvl="0">
              <a:spcBef>
                <a:spcPts val="0"/>
              </a:spcBef>
            </a:pPr>
            <a:r>
              <a:rPr lang="en-US" dirty="0"/>
              <a:t>Now that we have done one game together, you may choose another game that you are interested in playing and do the same process with your table group. Please chart your responses as we did together using the chart paper at your table and be ready to share your chart when it is complete.</a:t>
            </a:r>
          </a:p>
          <a:p>
            <a:pPr lvl="0">
              <a:spcBef>
                <a:spcPts val="0"/>
              </a:spcBef>
            </a:pPr>
            <a:endParaRPr lang="en-US" dirty="0"/>
          </a:p>
          <a:p>
            <a:pPr lvl="0">
              <a:spcBef>
                <a:spcPts val="0"/>
              </a:spcBef>
            </a:pPr>
            <a:r>
              <a:rPr lang="en-US" b="1" dirty="0"/>
              <a:t>Extra Notes:</a:t>
            </a:r>
          </a:p>
          <a:p>
            <a:pPr lvl="0">
              <a:spcBef>
                <a:spcPts val="0"/>
              </a:spcBef>
            </a:pPr>
            <a:r>
              <a:rPr lang="en-US" dirty="0"/>
              <a:t>Presenter Note: Once everyone is standing on a shape, follow the directions of the Shape Step Game. Play the game for about 2–3 minutes. Then ask everyone to come back to their seats and lead them in a group discussion. You may choose to have a co-trainer or volunteer participant chart your discussion:</a:t>
            </a:r>
          </a:p>
          <a:p>
            <a:pPr lvl="1" indent="-171450">
              <a:spcBef>
                <a:spcPts val="0"/>
              </a:spcBef>
              <a:buFont typeface="Arial" panose="020B0604020202020204" pitchFamily="34" charset="0"/>
              <a:buChar char="•"/>
            </a:pPr>
            <a:r>
              <a:rPr lang="en-US" dirty="0"/>
              <a:t>What was fun about the game?</a:t>
            </a:r>
          </a:p>
          <a:p>
            <a:pPr lvl="1" indent="-171450">
              <a:spcBef>
                <a:spcPts val="0"/>
              </a:spcBef>
              <a:buFont typeface="Arial" panose="020B0604020202020204" pitchFamily="34" charset="0"/>
              <a:buChar char="•"/>
            </a:pPr>
            <a:r>
              <a:rPr lang="en-US" dirty="0"/>
              <a:t>What foundations were addressed in the game?</a:t>
            </a:r>
          </a:p>
          <a:p>
            <a:pPr lvl="1" indent="-171450">
              <a:spcBef>
                <a:spcPts val="0"/>
              </a:spcBef>
              <a:buFont typeface="Arial" panose="020B0604020202020204" pitchFamily="34" charset="0"/>
              <a:buChar char="•"/>
            </a:pPr>
            <a:r>
              <a:rPr lang="en-US" dirty="0"/>
              <a:t>What components of the learning trajectory are emphasized in the game?</a:t>
            </a:r>
          </a:p>
          <a:p>
            <a:pPr lvl="1" indent="-171450">
              <a:spcBef>
                <a:spcPts val="0"/>
              </a:spcBef>
              <a:buFont typeface="Arial" panose="020B0604020202020204" pitchFamily="34" charset="0"/>
              <a:buChar char="•"/>
            </a:pPr>
            <a:r>
              <a:rPr lang="en-US" dirty="0"/>
              <a:t>What might be important to consider for students learning more than one language?</a:t>
            </a:r>
          </a:p>
          <a:p>
            <a:pPr lvl="1" indent="-171450">
              <a:spcBef>
                <a:spcPts val="0"/>
              </a:spcBef>
              <a:buFont typeface="Arial" panose="020B0604020202020204" pitchFamily="34" charset="0"/>
              <a:buChar char="•"/>
            </a:pPr>
            <a:r>
              <a:rPr lang="en-US" dirty="0"/>
              <a:t>What other domains/content areas are addressed in the game? </a:t>
            </a:r>
            <a:endParaRPr lang="en-US" sz="1200" kern="1200" dirty="0">
              <a:solidFill>
                <a:schemeClr val="tx1"/>
              </a:solidFill>
              <a:effectLst/>
              <a:latin typeface="Arial" pitchFamily="-1" charset="0"/>
              <a:ea typeface="ＭＳ Ｐゴシック" pitchFamily="-1" charset="-128"/>
              <a:cs typeface="ＭＳ Ｐゴシック" pitchFamily="-1" charset="-128"/>
            </a:endParaRPr>
          </a:p>
          <a:p>
            <a:pPr>
              <a:spcBef>
                <a:spcPts val="0"/>
              </a:spcBef>
            </a:pPr>
            <a:endParaRPr lang="en-US" dirty="0"/>
          </a:p>
          <a:p>
            <a:pPr>
              <a:spcBef>
                <a:spcPts val="0"/>
              </a:spcBef>
            </a:pPr>
            <a:r>
              <a:rPr lang="en-US" b="1" cap="all" dirty="0"/>
              <a:t>intent: </a:t>
            </a:r>
            <a:endParaRPr lang="en-US" dirty="0"/>
          </a:p>
          <a:p>
            <a:pPr>
              <a:spcBef>
                <a:spcPts val="0"/>
              </a:spcBef>
            </a:pPr>
            <a:r>
              <a:rPr lang="en-US" dirty="0"/>
              <a:t>Practice geometry games, apply learning trajectories, and share other related ideas with the group.</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apply knowledge learned throughout the day. </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PowerPoint slide</a:t>
            </a:r>
          </a:p>
          <a:p>
            <a:pPr marL="171450" lvl="0" indent="-171450">
              <a:spcBef>
                <a:spcPts val="0"/>
              </a:spcBef>
              <a:buFont typeface="Arial" panose="020B0604020202020204" pitchFamily="34" charset="0"/>
              <a:buChar char="•"/>
            </a:pPr>
            <a:r>
              <a:rPr lang="en-US" dirty="0"/>
              <a:t>Handout 3: Math Toolbox</a:t>
            </a:r>
            <a:r>
              <a:rPr lang="en-US" baseline="0" dirty="0"/>
              <a:t> Trajectories</a:t>
            </a:r>
          </a:p>
          <a:p>
            <a:pPr marL="171450" lvl="0" indent="-171450">
              <a:spcBef>
                <a:spcPts val="0"/>
              </a:spcBef>
              <a:buFont typeface="Arial" panose="020B0604020202020204" pitchFamily="34" charset="0"/>
              <a:buChar char="•"/>
            </a:pPr>
            <a:r>
              <a:rPr lang="en-US" dirty="0"/>
              <a:t>Handout 4: Game Packet </a:t>
            </a:r>
          </a:p>
          <a:p>
            <a:pPr marL="171450" lvl="0" indent="-171450">
              <a:spcBef>
                <a:spcPts val="0"/>
              </a:spcBef>
              <a:buFont typeface="Arial" panose="020B0604020202020204" pitchFamily="34" charset="0"/>
              <a:buChar char="•"/>
            </a:pPr>
            <a:r>
              <a:rPr lang="en-US" dirty="0"/>
              <a:t>Chart paper</a:t>
            </a:r>
          </a:p>
          <a:p>
            <a:pPr>
              <a:spcBef>
                <a:spcPts val="0"/>
              </a:spcBef>
            </a:pPr>
            <a:r>
              <a:rPr lang="en-US" b="1" dirty="0"/>
              <a:t> </a:t>
            </a:r>
            <a:endParaRPr lang="en-US" dirty="0"/>
          </a:p>
          <a:p>
            <a:pPr>
              <a:spcBef>
                <a:spcPts val="0"/>
              </a:spcBef>
            </a:pPr>
            <a:r>
              <a:rPr lang="en-US" b="1" cap="all" dirty="0"/>
              <a:t>Time:</a:t>
            </a:r>
            <a:r>
              <a:rPr lang="en-US" dirty="0"/>
              <a:t> 20 minutes</a:t>
            </a:r>
          </a:p>
          <a:p>
            <a:pPr>
              <a:spcBef>
                <a:spcPts val="0"/>
              </a:spcBef>
            </a:pPr>
            <a:r>
              <a:rPr lang="en-US" b="1" cap="all" dirty="0"/>
              <a:t>Process: </a:t>
            </a:r>
            <a:endParaRPr lang="en-US" dirty="0"/>
          </a:p>
          <a:p>
            <a:pPr>
              <a:spcBef>
                <a:spcPts val="0"/>
              </a:spcBef>
            </a:pPr>
            <a:r>
              <a:rPr lang="en-US" dirty="0"/>
              <a:t>Prior to Training: </a:t>
            </a:r>
          </a:p>
          <a:p>
            <a:pPr marL="228600" lvl="0" indent="-228600">
              <a:spcBef>
                <a:spcPts val="0"/>
              </a:spcBef>
              <a:buFont typeface="+mj-lt"/>
              <a:buAutoNum type="arabicPeriod"/>
            </a:pPr>
            <a:r>
              <a:rPr lang="en-US" dirty="0"/>
              <a:t>Prepare 6-8 pieces of chart paper with the following questions: </a:t>
            </a:r>
          </a:p>
          <a:p>
            <a:pPr lvl="1" indent="-171450">
              <a:spcBef>
                <a:spcPts val="0"/>
              </a:spcBef>
              <a:buFont typeface="Arial" panose="020B0604020202020204" pitchFamily="34" charset="0"/>
              <a:buChar char="•"/>
            </a:pPr>
            <a:r>
              <a:rPr lang="en-US" dirty="0"/>
              <a:t>What was fun about the game?</a:t>
            </a:r>
          </a:p>
          <a:p>
            <a:pPr lvl="1" indent="-171450">
              <a:spcBef>
                <a:spcPts val="0"/>
              </a:spcBef>
              <a:buFont typeface="Arial" panose="020B0604020202020204" pitchFamily="34" charset="0"/>
              <a:buChar char="•"/>
            </a:pPr>
            <a:r>
              <a:rPr lang="en-US" dirty="0"/>
              <a:t>What foundations were addressed in the game?</a:t>
            </a:r>
          </a:p>
          <a:p>
            <a:pPr lvl="1" indent="-171450">
              <a:spcBef>
                <a:spcPts val="0"/>
              </a:spcBef>
              <a:buFont typeface="Arial" panose="020B0604020202020204" pitchFamily="34" charset="0"/>
              <a:buChar char="•"/>
            </a:pPr>
            <a:r>
              <a:rPr lang="en-US" dirty="0"/>
              <a:t>What components of the learning trajectory are emphasized in the game?</a:t>
            </a:r>
          </a:p>
          <a:p>
            <a:pPr lvl="1" indent="-171450">
              <a:spcBef>
                <a:spcPts val="0"/>
              </a:spcBef>
              <a:buFont typeface="Arial" panose="020B0604020202020204" pitchFamily="34" charset="0"/>
              <a:buChar char="•"/>
            </a:pPr>
            <a:r>
              <a:rPr lang="en-US" dirty="0"/>
              <a:t>What might be important to consider for students learning more than one language?</a:t>
            </a:r>
          </a:p>
          <a:p>
            <a:pPr lvl="1" indent="-171450">
              <a:spcBef>
                <a:spcPts val="0"/>
              </a:spcBef>
              <a:buFont typeface="Arial" panose="020B0604020202020204" pitchFamily="34" charset="0"/>
              <a:buChar char="•"/>
            </a:pPr>
            <a:r>
              <a:rPr lang="en-US" dirty="0"/>
              <a:t>What other domains/content areas are addressed in the game? </a:t>
            </a:r>
          </a:p>
          <a:p>
            <a:pPr marL="228600" lvl="0" indent="-228600">
              <a:buFont typeface="+mj-lt"/>
              <a:buAutoNum type="arabicPeriod"/>
            </a:pPr>
            <a:r>
              <a:rPr lang="en-US" dirty="0"/>
              <a:t>Use butcher paper, construction paper, or poster board to cut out 8-10 large shapes and tape them to the floor around the training room.</a:t>
            </a:r>
          </a:p>
          <a:p>
            <a:pPr marL="228600" lvl="0" indent="-228600">
              <a:buFont typeface="+mj-lt"/>
              <a:buAutoNum type="arabicPeriod"/>
            </a:pPr>
            <a:r>
              <a:rPr lang="en-US" dirty="0"/>
              <a:t>Trainer explains the following:</a:t>
            </a:r>
          </a:p>
          <a:p>
            <a:pPr lvl="1" indent="-171450">
              <a:buFont typeface="Arial" panose="020B0604020202020204" pitchFamily="34" charset="0"/>
              <a:buChar char="•"/>
            </a:pPr>
            <a:r>
              <a:rPr lang="en-US" dirty="0"/>
              <a:t>In this activity, we are going to have an opportunity to play games and then consider how the game is facilitating different types of learning using Handout 3: Math Toolbox Trajectories. Then we will use this information to consider how to scaffold children with the </a:t>
            </a:r>
            <a:r>
              <a:rPr lang="en-US" i="1" dirty="0"/>
              <a:t>California Preschool Learning Foundations</a:t>
            </a:r>
            <a:r>
              <a:rPr lang="en-US" dirty="0"/>
              <a:t> and the DRDP-K (2015). </a:t>
            </a:r>
          </a:p>
          <a:p>
            <a:pPr lvl="1" indent="-171450">
              <a:buFont typeface="Arial" panose="020B0604020202020204" pitchFamily="34" charset="0"/>
              <a:buChar char="•"/>
            </a:pPr>
            <a:r>
              <a:rPr lang="en-US" dirty="0"/>
              <a:t>First we will model how to do this as a whole group, and then we will break up into smaller groups and do it again. </a:t>
            </a:r>
          </a:p>
          <a:p>
            <a:pPr lvl="1" indent="-171450">
              <a:buFont typeface="Arial" panose="020B0604020202020204" pitchFamily="34" charset="0"/>
              <a:buChar char="•"/>
            </a:pPr>
            <a:r>
              <a:rPr lang="en-US" dirty="0"/>
              <a:t>The first game we are going to play is the Shape Step Game. It is the first game in Handout 4: Game Packet. </a:t>
            </a:r>
          </a:p>
          <a:p>
            <a:pPr lvl="1" indent="-171450">
              <a:buFont typeface="Arial" panose="020B0604020202020204" pitchFamily="34" charset="0"/>
              <a:buChar char="•"/>
            </a:pPr>
            <a:r>
              <a:rPr lang="en-US" dirty="0"/>
              <a:t>Around the room you notice shapes on the ground. When the music plays, wander around the room. When the music stops, listen to directions and go stand on a shape. </a:t>
            </a:r>
          </a:p>
          <a:p>
            <a:pPr lvl="1" indent="-171450">
              <a:buFont typeface="Arial" panose="020B0604020202020204" pitchFamily="34" charset="0"/>
              <a:buChar char="•"/>
            </a:pPr>
            <a:r>
              <a:rPr lang="en-US" dirty="0"/>
              <a:t>Everyone is invited to play this game, but please regulate your own body. </a:t>
            </a:r>
          </a:p>
          <a:p>
            <a:pPr marL="228600" lvl="0" indent="-228600">
              <a:buFont typeface="+mj-lt"/>
              <a:buAutoNum type="arabicPeriod"/>
            </a:pPr>
            <a:r>
              <a:rPr lang="en-US" dirty="0"/>
              <a:t>Presenter note: Once everyone is standing on a shape, follow the directions of the Shape Step Game. Play the game for about 2–3 minutes. Then ask everyone to come back to their seats and lead them in a group discussion. You may choose to have a co-trainer or volunteer participant chart your discussion:</a:t>
            </a:r>
          </a:p>
          <a:p>
            <a:pPr marL="457200" lvl="2" indent="-171450">
              <a:spcBef>
                <a:spcPts val="0"/>
              </a:spcBef>
              <a:buFont typeface="Arial" panose="020B0604020202020204" pitchFamily="34" charset="0"/>
              <a:buChar char="•"/>
            </a:pPr>
            <a:r>
              <a:rPr lang="en-US" dirty="0"/>
              <a:t>What was fun about the game?</a:t>
            </a:r>
          </a:p>
          <a:p>
            <a:pPr marL="457200" lvl="2" indent="-171450">
              <a:spcBef>
                <a:spcPts val="0"/>
              </a:spcBef>
              <a:buFont typeface="Arial" panose="020B0604020202020204" pitchFamily="34" charset="0"/>
              <a:buChar char="•"/>
            </a:pPr>
            <a:r>
              <a:rPr lang="en-US" dirty="0"/>
              <a:t>What foundations were addressed in the game?</a:t>
            </a:r>
          </a:p>
          <a:p>
            <a:pPr marL="457200" lvl="2" indent="-171450">
              <a:spcBef>
                <a:spcPts val="0"/>
              </a:spcBef>
              <a:buFont typeface="Arial" panose="020B0604020202020204" pitchFamily="34" charset="0"/>
              <a:buChar char="•"/>
            </a:pPr>
            <a:r>
              <a:rPr lang="en-US" dirty="0"/>
              <a:t>What components of the learning trajectory are emphasized in the game?</a:t>
            </a:r>
          </a:p>
          <a:p>
            <a:pPr marL="457200" lvl="2" indent="-171450">
              <a:spcBef>
                <a:spcPts val="0"/>
              </a:spcBef>
              <a:buFont typeface="Arial" panose="020B0604020202020204" pitchFamily="34" charset="0"/>
              <a:buChar char="•"/>
            </a:pPr>
            <a:r>
              <a:rPr lang="en-US" dirty="0"/>
              <a:t>What might be important to consider for students learning more than one language?</a:t>
            </a:r>
          </a:p>
          <a:p>
            <a:pPr lvl="1" indent="-171450">
              <a:spcBef>
                <a:spcPts val="0"/>
              </a:spcBef>
              <a:buFont typeface="Arial" panose="020B0604020202020204" pitchFamily="34" charset="0"/>
              <a:buChar char="•"/>
            </a:pPr>
            <a:r>
              <a:rPr lang="en-US" dirty="0"/>
              <a:t>What other domains/content areas are addressed in the game? </a:t>
            </a:r>
          </a:p>
          <a:p>
            <a:pPr marL="228600" lvl="0" indent="-228600">
              <a:buFont typeface="+mj-lt"/>
              <a:buAutoNum type="arabicPeriod"/>
            </a:pPr>
            <a:r>
              <a:rPr lang="en-US" dirty="0"/>
              <a:t>Trainer explains that participants may choose another game and do the same process with their table group. Participants should chart responses using the chart paper at the table and be ready to share when it is complete.</a:t>
            </a:r>
          </a:p>
          <a:p>
            <a:endParaRPr lang="en-US" b="1" dirty="0"/>
          </a:p>
          <a:p>
            <a:r>
              <a:rPr lang="en-US" b="1" dirty="0"/>
              <a:t>Optional Ways to Debrief: </a:t>
            </a:r>
            <a:endParaRPr lang="en-US" dirty="0"/>
          </a:p>
          <a:p>
            <a:pPr lvl="1" indent="-171450">
              <a:spcBef>
                <a:spcPts val="0"/>
              </a:spcBef>
              <a:buFont typeface="Arial" panose="020B0604020202020204" pitchFamily="34" charset="0"/>
              <a:buChar char="•"/>
            </a:pPr>
            <a:r>
              <a:rPr lang="en-US" dirty="0"/>
              <a:t>Invite participants to hang charts around the room so everyone can read the charts.</a:t>
            </a:r>
          </a:p>
          <a:p>
            <a:pPr lvl="1" indent="-171450">
              <a:spcBef>
                <a:spcPts val="0"/>
              </a:spcBef>
              <a:buFont typeface="Arial" panose="020B0604020202020204" pitchFamily="34" charset="0"/>
              <a:buChar char="•"/>
            </a:pPr>
            <a:r>
              <a:rPr lang="en-US" dirty="0"/>
              <a:t>Invite each group to share out the three key take-aways from this experience.</a:t>
            </a:r>
          </a:p>
          <a:p>
            <a:pPr lvl="1" indent="-171450">
              <a:spcBef>
                <a:spcPts val="0"/>
              </a:spcBef>
              <a:buFont typeface="Arial" panose="020B0604020202020204" pitchFamily="34" charset="0"/>
              <a:buChar char="•"/>
            </a:pPr>
            <a:r>
              <a:rPr lang="en-US" dirty="0"/>
              <a:t>Invite table groups to pair up and exchange thoughts with another groups who chose a different game.</a:t>
            </a:r>
          </a:p>
          <a:p>
            <a:r>
              <a:rPr lang="en-US" dirty="0"/>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xfrm>
            <a:off x="731520" y="4495800"/>
            <a:ext cx="5852160" cy="4250412"/>
          </a:xfrm>
          <a:ln/>
        </p:spPr>
        <p:txBody>
          <a:bodyPr/>
          <a:lstStyle/>
          <a:p>
            <a:pPr>
              <a:spcBef>
                <a:spcPts val="0"/>
              </a:spcBef>
              <a:spcAft>
                <a:spcPts val="0"/>
              </a:spcAft>
              <a:defRPr/>
            </a:pPr>
            <a:r>
              <a:rPr lang="en-US" b="1" dirty="0">
                <a:ea typeface="Arial" charset="0"/>
                <a:cs typeface="Arial" charset="0"/>
              </a:rPr>
              <a:t>Presenter Remarks:</a:t>
            </a:r>
          </a:p>
          <a:p>
            <a:pPr>
              <a:spcBef>
                <a:spcPts val="0"/>
              </a:spcBef>
              <a:spcAft>
                <a:spcPts val="0"/>
              </a:spcAft>
              <a:defRPr/>
            </a:pPr>
            <a:r>
              <a:rPr lang="en-US" dirty="0"/>
              <a:t>The Desired Results Developmental Profile—</a:t>
            </a:r>
            <a:r>
              <a:rPr lang="en-US" dirty="0">
                <a:latin typeface="Arial" pitchFamily="-107" charset="0"/>
                <a:ea typeface="ＭＳ Ｐゴシック" pitchFamily="-107" charset="-128"/>
                <a:cs typeface="Arial" pitchFamily="-107" charset="0"/>
              </a:rPr>
              <a:t>Kindergarten (2015)</a:t>
            </a:r>
            <a:r>
              <a:rPr lang="en-US" baseline="30000" dirty="0">
                <a:latin typeface="Arial" pitchFamily="-107" charset="0"/>
                <a:ea typeface="ＭＳ Ｐゴシック" pitchFamily="-107" charset="-128"/>
                <a:cs typeface="Arial" pitchFamily="-107" charset="0"/>
              </a:rPr>
              <a:t>© </a:t>
            </a:r>
            <a:r>
              <a:rPr lang="en-US" baseline="0" dirty="0">
                <a:latin typeface="Arial" pitchFamily="-107" charset="0"/>
                <a:ea typeface="ＭＳ Ｐゴシック" pitchFamily="-107" charset="-128"/>
                <a:cs typeface="Arial" pitchFamily="-107" charset="0"/>
              </a:rPr>
              <a:t>(DRDP-K)</a:t>
            </a:r>
            <a:r>
              <a:rPr lang="en-US" baseline="30000" dirty="0">
                <a:latin typeface="Arial" pitchFamily="-107" charset="0"/>
                <a:ea typeface="ＭＳ Ｐゴシック" pitchFamily="-107" charset="-128"/>
                <a:cs typeface="Arial" pitchFamily="-107" charset="0"/>
              </a:rPr>
              <a:t> </a:t>
            </a:r>
            <a:r>
              <a:rPr lang="en-US" baseline="0" dirty="0">
                <a:latin typeface="Arial" pitchFamily="-1" charset="0"/>
                <a:ea typeface="ＭＳ Ｐゴシック" pitchFamily="-1" charset="-128"/>
                <a:cs typeface="Arial" pitchFamily="-107" charset="0"/>
              </a:rPr>
              <a:t>i</a:t>
            </a:r>
            <a:r>
              <a:rPr lang="en-US" dirty="0"/>
              <a:t>nforms teachers' understanding of the developmental continuum.</a:t>
            </a:r>
            <a:endParaRPr lang="en-US" b="1" dirty="0">
              <a:ea typeface="Arial" charset="0"/>
              <a:cs typeface="Arial" charset="0"/>
            </a:endParaRPr>
          </a:p>
          <a:p>
            <a:pPr>
              <a:spcBef>
                <a:spcPts val="0"/>
              </a:spcBef>
              <a:spcAft>
                <a:spcPts val="0"/>
              </a:spcAft>
              <a:defRPr/>
            </a:pPr>
            <a:r>
              <a:rPr lang="en-US" dirty="0"/>
              <a:t>One key feature of the DRDP-K to consider is that it is an observation-based assessment </a:t>
            </a:r>
            <a:r>
              <a:rPr lang="en-US" dirty="0">
                <a:latin typeface="Arial" pitchFamily="-65" charset="0"/>
                <a:ea typeface="Arial" pitchFamily="-65" charset="0"/>
                <a:cs typeface="Arial" pitchFamily="-65" charset="0"/>
              </a:rPr>
              <a:t>and not a test. It is used to support children's learning. Observing and documenting children's progress provides teachers with the information that</a:t>
            </a:r>
            <a:r>
              <a:rPr lang="en-US" baseline="0" dirty="0">
                <a:latin typeface="Arial" pitchFamily="-65" charset="0"/>
                <a:ea typeface="Arial" pitchFamily="-65" charset="0"/>
                <a:cs typeface="Arial" pitchFamily="-65" charset="0"/>
              </a:rPr>
              <a:t> they need</a:t>
            </a:r>
            <a:r>
              <a:rPr lang="en-US" dirty="0">
                <a:latin typeface="Arial" pitchFamily="-65" charset="0"/>
                <a:ea typeface="Arial" pitchFamily="-65" charset="0"/>
                <a:cs typeface="Arial" pitchFamily="-65" charset="0"/>
              </a:rPr>
              <a:t> to differentiate instruction and experiences. It also provides information to individualize.</a:t>
            </a:r>
          </a:p>
          <a:p>
            <a:pPr>
              <a:spcBef>
                <a:spcPts val="0"/>
              </a:spcBef>
              <a:spcAft>
                <a:spcPts val="0"/>
              </a:spcAft>
              <a:defRPr/>
            </a:pPr>
            <a:endParaRPr lang="en-US" b="1" dirty="0">
              <a:ea typeface="Arial" charset="0"/>
              <a:cs typeface="Arial" charset="0"/>
            </a:endParaRPr>
          </a:p>
          <a:p>
            <a:pPr eaLnBrk="1" fontAlgn="auto" hangingPunct="1">
              <a:spcBef>
                <a:spcPts val="0"/>
              </a:spcBef>
              <a:spcAft>
                <a:spcPts val="0"/>
              </a:spcAft>
              <a:defRPr/>
            </a:pPr>
            <a:r>
              <a:rPr lang="en-US" dirty="0">
                <a:ea typeface="+mn-ea"/>
              </a:rPr>
              <a:t>Observational tools are preferred over criterion-referenced tools because the information gathered by observation more accurately reflects what children are able to do:</a:t>
            </a:r>
          </a:p>
          <a:p>
            <a:pPr marL="171450" indent="-171450">
              <a:spcBef>
                <a:spcPts val="0"/>
              </a:spcBef>
              <a:spcAft>
                <a:spcPts val="0"/>
              </a:spcAft>
              <a:buFont typeface="Arial" panose="020B0604020202020204" pitchFamily="34" charset="0"/>
              <a:buChar char="•"/>
              <a:defRPr/>
            </a:pPr>
            <a:r>
              <a:rPr lang="en-US" dirty="0">
                <a:ea typeface="+mn-ea"/>
              </a:rPr>
              <a:t>Documentation provides concrete evidence of what children are able to do. </a:t>
            </a:r>
          </a:p>
          <a:p>
            <a:pPr marL="171450" indent="-171450">
              <a:spcBef>
                <a:spcPts val="0"/>
              </a:spcBef>
              <a:spcAft>
                <a:spcPts val="0"/>
              </a:spcAft>
              <a:buFont typeface="Arial" panose="020B0604020202020204" pitchFamily="34" charset="0"/>
              <a:buChar char="•"/>
              <a:defRPr/>
            </a:pPr>
            <a:r>
              <a:rPr lang="en-US" dirty="0">
                <a:ea typeface="+mn-ea"/>
              </a:rPr>
              <a:t>We are then able to better plan activities that will meet and appropriately challenge children's developmental needs.</a:t>
            </a:r>
          </a:p>
          <a:p>
            <a:pPr indent="-241653">
              <a:spcBef>
                <a:spcPts val="0"/>
              </a:spcBef>
              <a:spcAft>
                <a:spcPts val="0"/>
              </a:spcAft>
              <a:defRPr/>
            </a:pPr>
            <a:endParaRPr lang="en-US" dirty="0">
              <a:ea typeface="+mn-ea"/>
            </a:endParaRPr>
          </a:p>
          <a:p>
            <a:pPr indent="-241653">
              <a:spcBef>
                <a:spcPts val="0"/>
              </a:spcBef>
              <a:spcAft>
                <a:spcPts val="0"/>
              </a:spcAft>
              <a:defRPr/>
            </a:pPr>
            <a:r>
              <a:rPr lang="en-US" dirty="0">
                <a:ea typeface="+mn-ea"/>
              </a:rPr>
              <a:t>Other features of the DRDP-K (2015) include:</a:t>
            </a:r>
          </a:p>
          <a:p>
            <a:pPr marL="181240" indent="-181240">
              <a:spcBef>
                <a:spcPts val="0"/>
              </a:spcBef>
              <a:spcAft>
                <a:spcPts val="0"/>
              </a:spcAft>
              <a:buFont typeface="Arial"/>
              <a:buChar char="•"/>
              <a:defRPr/>
            </a:pPr>
            <a:r>
              <a:rPr lang="en-US" dirty="0">
                <a:latin typeface="Arial" pitchFamily="-65" charset="0"/>
                <a:ea typeface="Arial" pitchFamily="-65" charset="0"/>
                <a:cs typeface="Arial" pitchFamily="-65" charset="0"/>
              </a:rPr>
              <a:t>It is an individual child assessment that can be shared with families. </a:t>
            </a:r>
          </a:p>
          <a:p>
            <a:pPr marL="181240" indent="-181240">
              <a:spcBef>
                <a:spcPts val="0"/>
              </a:spcBef>
              <a:spcAft>
                <a:spcPts val="0"/>
              </a:spcAft>
              <a:buFont typeface="Arial"/>
              <a:buChar char="•"/>
              <a:defRPr/>
            </a:pPr>
            <a:r>
              <a:rPr lang="en-US" dirty="0">
                <a:latin typeface="Arial" pitchFamily="-65" charset="0"/>
                <a:ea typeface="Arial" pitchFamily="-65" charset="0"/>
                <a:cs typeface="Arial" pitchFamily="-65" charset="0"/>
              </a:rPr>
              <a:t>It is aligned with the Preschool Learning Foundations. </a:t>
            </a:r>
          </a:p>
          <a:p>
            <a:pPr marL="181240" indent="-181240">
              <a:spcBef>
                <a:spcPts val="0"/>
              </a:spcBef>
              <a:spcAft>
                <a:spcPts val="0"/>
              </a:spcAft>
              <a:buFont typeface="Arial"/>
              <a:buChar char="•"/>
              <a:defRPr/>
            </a:pPr>
            <a:r>
              <a:rPr lang="en-US" dirty="0">
                <a:latin typeface="Arial" pitchFamily="-65" charset="0"/>
                <a:ea typeface="Arial" pitchFamily="-65" charset="0"/>
                <a:cs typeface="Arial" pitchFamily="-65" charset="0"/>
              </a:rPr>
              <a:t>It opens up the opportunity for articulation between preschool and TK teachers. Sharing information as to where children are on the developmental continuum can better prepare TK teachers to work with students. </a:t>
            </a:r>
          </a:p>
          <a:p>
            <a:pPr marL="181240" indent="-181240">
              <a:spcBef>
                <a:spcPts val="0"/>
              </a:spcBef>
              <a:spcAft>
                <a:spcPts val="0"/>
              </a:spcAft>
              <a:buFont typeface="Arial"/>
              <a:buChar char="•"/>
              <a:defRPr/>
            </a:pPr>
            <a:r>
              <a:rPr lang="en-US" dirty="0">
                <a:latin typeface="Arial" pitchFamily="-65" charset="0"/>
                <a:ea typeface="Arial" pitchFamily="-65" charset="0"/>
                <a:cs typeface="Arial" pitchFamily="-65" charset="0"/>
              </a:rPr>
              <a:t>A teacher can include a request form for previous records as part of TK registration to help support the relationships among preschool, family, and TK.</a:t>
            </a:r>
          </a:p>
          <a:p>
            <a:pPr eaLnBrk="1" fontAlgn="auto" hangingPunct="1">
              <a:spcBef>
                <a:spcPts val="0"/>
              </a:spcBef>
              <a:spcAft>
                <a:spcPts val="0"/>
              </a:spcAft>
              <a:defRPr/>
            </a:pPr>
            <a:endParaRPr lang="en-US" sz="500" dirty="0">
              <a:ea typeface="Arial" charset="0"/>
              <a:cs typeface="Arial" charset="0"/>
            </a:endParaRPr>
          </a:p>
          <a:p>
            <a:pPr eaLnBrk="1" fontAlgn="auto" hangingPunct="1">
              <a:spcBef>
                <a:spcPts val="0"/>
              </a:spcBef>
              <a:spcAft>
                <a:spcPts val="0"/>
              </a:spcAft>
              <a:defRPr/>
            </a:pPr>
            <a:r>
              <a:rPr lang="en-US" dirty="0">
                <a:ea typeface="Arial" charset="0"/>
                <a:cs typeface="Arial" charset="0"/>
              </a:rPr>
              <a:t>The DRDP-K (2015) has been developed with world-renowned experts. It is based on research and knowledge of what is most important for predicting school success.</a:t>
            </a: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200" b="1">
                <a:solidFill>
                  <a:schemeClr val="bg1"/>
                </a:solidFill>
                <a:latin typeface="Arial" charset="0"/>
                <a:ea typeface="ＭＳ Ｐゴシック" charset="0"/>
                <a:cs typeface="ＭＳ Ｐゴシック" charset="0"/>
              </a:defRPr>
            </a:lvl1pPr>
            <a:lvl2pPr marL="785372" indent="-302066" eaLnBrk="0" hangingPunct="0">
              <a:defRPr sz="4200" b="1">
                <a:solidFill>
                  <a:schemeClr val="bg1"/>
                </a:solidFill>
                <a:latin typeface="Arial" charset="0"/>
                <a:ea typeface="ＭＳ Ｐゴシック" charset="0"/>
              </a:defRPr>
            </a:lvl2pPr>
            <a:lvl3pPr marL="1208265" indent="-241653" eaLnBrk="0" hangingPunct="0">
              <a:defRPr sz="4200" b="1">
                <a:solidFill>
                  <a:schemeClr val="bg1"/>
                </a:solidFill>
                <a:latin typeface="Arial" charset="0"/>
                <a:ea typeface="ＭＳ Ｐゴシック" charset="0"/>
              </a:defRPr>
            </a:lvl3pPr>
            <a:lvl4pPr marL="1691571" indent="-241653" eaLnBrk="0" hangingPunct="0">
              <a:defRPr sz="4200" b="1">
                <a:solidFill>
                  <a:schemeClr val="bg1"/>
                </a:solidFill>
                <a:latin typeface="Arial" charset="0"/>
                <a:ea typeface="ＭＳ Ｐゴシック" charset="0"/>
              </a:defRPr>
            </a:lvl4pPr>
            <a:lvl5pPr marL="2174878" indent="-241653" eaLnBrk="0" hangingPunct="0">
              <a:defRPr sz="4200" b="1">
                <a:solidFill>
                  <a:schemeClr val="bg1"/>
                </a:solidFill>
                <a:latin typeface="Arial" charset="0"/>
                <a:ea typeface="ＭＳ Ｐゴシック" charset="0"/>
              </a:defRPr>
            </a:lvl5pPr>
            <a:lvl6pPr marL="2658184" indent="-241653" eaLnBrk="0" fontAlgn="base" hangingPunct="0">
              <a:spcBef>
                <a:spcPct val="0"/>
              </a:spcBef>
              <a:spcAft>
                <a:spcPct val="0"/>
              </a:spcAft>
              <a:defRPr sz="4200" b="1">
                <a:solidFill>
                  <a:schemeClr val="bg1"/>
                </a:solidFill>
                <a:latin typeface="Arial" charset="0"/>
                <a:ea typeface="ＭＳ Ｐゴシック" charset="0"/>
              </a:defRPr>
            </a:lvl6pPr>
            <a:lvl7pPr marL="3141490" indent="-241653" eaLnBrk="0" fontAlgn="base" hangingPunct="0">
              <a:spcBef>
                <a:spcPct val="0"/>
              </a:spcBef>
              <a:spcAft>
                <a:spcPct val="0"/>
              </a:spcAft>
              <a:defRPr sz="4200" b="1">
                <a:solidFill>
                  <a:schemeClr val="bg1"/>
                </a:solidFill>
                <a:latin typeface="Arial" charset="0"/>
                <a:ea typeface="ＭＳ Ｐゴシック" charset="0"/>
              </a:defRPr>
            </a:lvl7pPr>
            <a:lvl8pPr marL="3624796" indent="-241653" eaLnBrk="0" fontAlgn="base" hangingPunct="0">
              <a:spcBef>
                <a:spcPct val="0"/>
              </a:spcBef>
              <a:spcAft>
                <a:spcPct val="0"/>
              </a:spcAft>
              <a:defRPr sz="4200" b="1">
                <a:solidFill>
                  <a:schemeClr val="bg1"/>
                </a:solidFill>
                <a:latin typeface="Arial" charset="0"/>
                <a:ea typeface="ＭＳ Ｐゴシック" charset="0"/>
              </a:defRPr>
            </a:lvl8pPr>
            <a:lvl9pPr marL="4108102" indent="-241653" eaLnBrk="0" fontAlgn="base" hangingPunct="0">
              <a:spcBef>
                <a:spcPct val="0"/>
              </a:spcBef>
              <a:spcAft>
                <a:spcPct val="0"/>
              </a:spcAft>
              <a:defRPr sz="4200" b="1">
                <a:solidFill>
                  <a:schemeClr val="bg1"/>
                </a:solidFill>
                <a:latin typeface="Arial" charset="0"/>
                <a:ea typeface="ＭＳ Ｐゴシック" charset="0"/>
              </a:defRPr>
            </a:lvl9pPr>
          </a:lstStyle>
          <a:p>
            <a:pPr eaLnBrk="1" hangingPunct="1"/>
            <a:fld id="{0F71E74C-147C-E14C-BC4C-2918CAE4A6C9}" type="slidenum">
              <a:rPr lang="en-US" sz="1300" b="0">
                <a:solidFill>
                  <a:srgbClr val="000000"/>
                </a:solidFill>
                <a:latin typeface="Calibri" charset="0"/>
              </a:rPr>
              <a:pPr eaLnBrk="1" hangingPunct="1"/>
              <a:t>27</a:t>
            </a:fld>
            <a:endParaRPr lang="en-US" sz="1300" b="0" dirty="0">
              <a:solidFill>
                <a:srgbClr val="000000"/>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US" b="1" dirty="0">
                <a:latin typeface="Arial" panose="020B0604020202020204" pitchFamily="34" charset="0"/>
                <a:cs typeface="Arial" panose="020B0604020202020204" pitchFamily="34" charset="0"/>
              </a:rPr>
              <a:t>Background Information:</a:t>
            </a:r>
          </a:p>
          <a:p>
            <a:pPr>
              <a:spcBef>
                <a:spcPts val="0"/>
              </a:spcBef>
              <a:defRPr/>
            </a:pPr>
            <a:r>
              <a:rPr lang="en-US" altLang="ja-JP" dirty="0">
                <a:latin typeface="Arial" panose="020B0604020202020204" pitchFamily="34" charset="0"/>
                <a:cs typeface="Arial" panose="020B0604020202020204" pitchFamily="34" charset="0"/>
              </a:rPr>
              <a:t>DRDP-K (2015) (CDE), </a:t>
            </a:r>
            <a:r>
              <a:rPr lang="en-US" sz="1200" kern="1200" dirty="0">
                <a:solidFill>
                  <a:schemeClr val="tx1"/>
                </a:solidFill>
                <a:effectLst/>
              </a:rPr>
              <a:t>p. </a:t>
            </a:r>
            <a:r>
              <a:rPr lang="en-US" altLang="ja-JP" dirty="0">
                <a:latin typeface="Arial" panose="020B0604020202020204" pitchFamily="34" charset="0"/>
                <a:cs typeface="Arial" panose="020B0604020202020204" pitchFamily="34" charset="0"/>
              </a:rPr>
              <a:t>29.</a:t>
            </a:r>
          </a:p>
          <a:p>
            <a:pPr>
              <a:spcBef>
                <a:spcPts val="0"/>
              </a:spcBef>
              <a:defRPr/>
            </a:pPr>
            <a:endParaRPr lang="en-US" b="1" dirty="0">
              <a:latin typeface="Arial" panose="020B0604020202020204" pitchFamily="34" charset="0"/>
              <a:cs typeface="Arial" panose="020B0604020202020204" pitchFamily="34" charset="0"/>
            </a:endParaRPr>
          </a:p>
          <a:p>
            <a:pPr>
              <a:spcBef>
                <a:spcPts val="0"/>
              </a:spcBef>
              <a:defRPr/>
            </a:pPr>
            <a:r>
              <a:rPr lang="en-US" b="1" dirty="0">
                <a:latin typeface="Arial" panose="020B0604020202020204" pitchFamily="34" charset="0"/>
                <a:cs typeface="Arial" panose="020B0604020202020204" pitchFamily="34" charset="0"/>
              </a:rPr>
              <a:t>Presenter Remarks:</a:t>
            </a:r>
            <a:endParaRPr lang="en-US" dirty="0">
              <a:latin typeface="Arial" panose="020B0604020202020204" pitchFamily="34" charset="0"/>
              <a:cs typeface="Arial" panose="020B0604020202020204" pitchFamily="34" charset="0"/>
            </a:endParaRPr>
          </a:p>
          <a:p>
            <a:pPr marL="0" indent="0">
              <a:spcBef>
                <a:spcPts val="0"/>
              </a:spcBef>
              <a:buFont typeface="Arial"/>
              <a:buNone/>
              <a:defRPr/>
            </a:pPr>
            <a:r>
              <a:rPr lang="en-US" dirty="0">
                <a:latin typeface="Arial" panose="020B0604020202020204" pitchFamily="34" charset="0"/>
                <a:cs typeface="Arial" panose="020B0604020202020204" pitchFamily="34" charset="0"/>
              </a:rPr>
              <a:t>The DRDP-K (2015) gives TK teachers a lens to measure children's developing capacity to understand details and ideas from age-appropriate text presented by adults. </a:t>
            </a:r>
          </a:p>
          <a:p>
            <a:pPr marL="0" indent="0">
              <a:spcBef>
                <a:spcPts val="0"/>
              </a:spcBef>
              <a:buFont typeface="Arial"/>
              <a:buNone/>
              <a:defRPr/>
            </a:pPr>
            <a:endParaRPr lang="en-US" dirty="0">
              <a:latin typeface="Arial" panose="020B0604020202020204" pitchFamily="34" charset="0"/>
              <a:cs typeface="Arial" panose="020B0604020202020204" pitchFamily="34" charset="0"/>
            </a:endParaRPr>
          </a:p>
          <a:p>
            <a:pPr marL="0" indent="0">
              <a:spcBef>
                <a:spcPts val="0"/>
              </a:spcBef>
              <a:buFont typeface="Arial"/>
              <a:buNone/>
              <a:defRPr/>
            </a:pPr>
            <a:r>
              <a:rPr lang="en-US" dirty="0">
                <a:latin typeface="Arial" panose="020B0604020202020204" pitchFamily="34" charset="0"/>
                <a:cs typeface="Arial" panose="020B0604020202020204" pitchFamily="34" charset="0"/>
              </a:rPr>
              <a:t>The measurements show the "</a:t>
            </a:r>
            <a:r>
              <a:rPr lang="en-US" altLang="ja-JP" dirty="0">
                <a:latin typeface="Arial" panose="020B0604020202020204" pitchFamily="34" charset="0"/>
                <a:cs typeface="Arial" panose="020B0604020202020204" pitchFamily="34" charset="0"/>
              </a:rPr>
              <a:t>series of stages that ultimately lead to children's increasing knowledge of shapes and their characteristics."</a:t>
            </a:r>
          </a:p>
          <a:p>
            <a:pPr marL="0" indent="0">
              <a:spcBef>
                <a:spcPts val="0"/>
              </a:spcBef>
              <a:buFont typeface="Arial"/>
              <a:buNone/>
              <a:defRPr/>
            </a:pPr>
            <a:endParaRPr lang="en-US" altLang="ja-JP" dirty="0">
              <a:latin typeface="Arial" panose="020B0604020202020204" pitchFamily="34" charset="0"/>
              <a:cs typeface="Arial" panose="020B0604020202020204" pitchFamily="34" charset="0"/>
            </a:endParaRPr>
          </a:p>
          <a:p>
            <a:pPr marL="0" indent="0">
              <a:spcBef>
                <a:spcPts val="0"/>
              </a:spcBef>
              <a:buFont typeface="Arial"/>
              <a:buNone/>
              <a:defRPr/>
            </a:pPr>
            <a:r>
              <a:rPr lang="en-US" altLang="ja-JP" dirty="0">
                <a:latin typeface="Arial" panose="020B0604020202020204" pitchFamily="34" charset="0"/>
                <a:cs typeface="Arial" panose="020B0604020202020204" pitchFamily="34" charset="0"/>
              </a:rPr>
              <a:t>Find </a:t>
            </a:r>
            <a:r>
              <a:rPr lang="en-US" altLang="ja-JP" b="0" dirty="0">
                <a:latin typeface="Arial" panose="020B0604020202020204" pitchFamily="34" charset="0"/>
                <a:cs typeface="Arial" panose="020B0604020202020204" pitchFamily="34" charset="0"/>
              </a:rPr>
              <a:t>Handout 5: DRDP-K COG: MATH</a:t>
            </a:r>
            <a:r>
              <a:rPr lang="en-US" altLang="ja-JP" b="0" baseline="0" dirty="0">
                <a:latin typeface="Arial" panose="020B0604020202020204" pitchFamily="34" charset="0"/>
                <a:cs typeface="Arial" panose="020B0604020202020204" pitchFamily="34" charset="0"/>
              </a:rPr>
              <a:t> 6: Shapes. </a:t>
            </a:r>
            <a:r>
              <a:rPr lang="en-US" altLang="ja-JP" dirty="0">
                <a:latin typeface="Arial" panose="020B0604020202020204" pitchFamily="34" charset="0"/>
                <a:cs typeface="Arial" panose="020B0604020202020204" pitchFamily="34" charset="0"/>
              </a:rPr>
              <a:t>This is the measure that most closely relates to the Geometry strand.</a:t>
            </a:r>
          </a:p>
          <a:p>
            <a:pPr marL="0" indent="0">
              <a:spcBef>
                <a:spcPts val="0"/>
              </a:spcBef>
              <a:buFont typeface="Arial"/>
              <a:buNone/>
              <a:defRPr/>
            </a:pPr>
            <a:endParaRPr lang="en-US" altLang="ja-JP" dirty="0">
              <a:latin typeface="Arial" panose="020B0604020202020204" pitchFamily="34" charset="0"/>
              <a:cs typeface="Arial" panose="020B0604020202020204" pitchFamily="34" charset="0"/>
            </a:endParaRPr>
          </a:p>
          <a:p>
            <a:pPr marL="0" indent="0">
              <a:spcBef>
                <a:spcPts val="0"/>
              </a:spcBef>
              <a:buFont typeface="Arial"/>
              <a:buNone/>
              <a:defRPr/>
            </a:pPr>
            <a:r>
              <a:rPr lang="en-US" altLang="ja-JP" dirty="0">
                <a:latin typeface="Arial" panose="020B0604020202020204" pitchFamily="34" charset="0"/>
                <a:cs typeface="Arial" panose="020B0604020202020204" pitchFamily="34" charset="0"/>
              </a:rPr>
              <a:t>Take 3–4 minutes and read each stage along with a few of the examples. </a:t>
            </a:r>
          </a:p>
          <a:p>
            <a:pPr marL="0" indent="0">
              <a:spcBef>
                <a:spcPts val="0"/>
              </a:spcBef>
              <a:buFont typeface="Arial"/>
              <a:buNone/>
              <a:defRPr/>
            </a:pPr>
            <a:endParaRPr lang="en-US" altLang="ja-JP" dirty="0">
              <a:latin typeface="Arial" panose="020B0604020202020204" pitchFamily="34" charset="0"/>
              <a:cs typeface="Arial" panose="020B0604020202020204" pitchFamily="34" charset="0"/>
            </a:endParaRPr>
          </a:p>
          <a:p>
            <a:pPr marL="0" indent="0">
              <a:spcBef>
                <a:spcPts val="0"/>
              </a:spcBef>
              <a:buFont typeface="Arial"/>
              <a:buNone/>
              <a:defRPr/>
            </a:pPr>
            <a:r>
              <a:rPr lang="en-US" altLang="ja-JP" dirty="0">
                <a:latin typeface="Arial" panose="020B0604020202020204" pitchFamily="34" charset="0"/>
                <a:cs typeface="Arial" panose="020B0604020202020204" pitchFamily="34" charset="0"/>
              </a:rPr>
              <a:t>Take</a:t>
            </a:r>
            <a:r>
              <a:rPr lang="en-US" altLang="ja-JP" baseline="0" dirty="0">
                <a:latin typeface="Arial" panose="020B0604020202020204" pitchFamily="34" charset="0"/>
                <a:cs typeface="Arial" panose="020B0604020202020204" pitchFamily="34" charset="0"/>
              </a:rPr>
              <a:t> a moment and think to yourself about the game you just played with your group. How might you use the information from this measure to help you plan for individual students? </a:t>
            </a:r>
          </a:p>
          <a:p>
            <a:pPr marL="0" indent="0">
              <a:spcBef>
                <a:spcPts val="0"/>
              </a:spcBef>
              <a:buFont typeface="Arial"/>
              <a:buNone/>
              <a:defRPr/>
            </a:pPr>
            <a:endParaRPr lang="en-US" altLang="ja-JP" baseline="0" dirty="0">
              <a:latin typeface="Arial" panose="020B0604020202020204" pitchFamily="34" charset="0"/>
              <a:cs typeface="Arial" panose="020B0604020202020204" pitchFamily="34" charset="0"/>
            </a:endParaRPr>
          </a:p>
          <a:p>
            <a:pPr marL="0" indent="0">
              <a:spcBef>
                <a:spcPts val="0"/>
              </a:spcBef>
              <a:buFont typeface="Arial"/>
              <a:buNone/>
              <a:defRPr/>
            </a:pPr>
            <a:r>
              <a:rPr lang="en-US" altLang="ja-JP" baseline="0" dirty="0">
                <a:latin typeface="Arial" panose="020B0604020202020204" pitchFamily="34" charset="0"/>
                <a:cs typeface="Arial" panose="020B0604020202020204" pitchFamily="34" charset="0"/>
              </a:rPr>
              <a:t>Now, stand up and find someone who played a different game and exchange your thoughts. </a:t>
            </a:r>
            <a:endParaRPr lang="en-US" altLang="ja-JP" dirty="0">
              <a:latin typeface="Arial" panose="020B0604020202020204" pitchFamily="34" charset="0"/>
              <a:cs typeface="Arial" panose="020B0604020202020204" pitchFamily="34" charset="0"/>
            </a:endParaRPr>
          </a:p>
          <a:p>
            <a:pPr>
              <a:spcBef>
                <a:spcPts val="0"/>
              </a:spcBef>
            </a:pPr>
            <a:endParaRPr lang="en-US" dirty="0"/>
          </a:p>
        </p:txBody>
      </p:sp>
      <p:sp>
        <p:nvSpPr>
          <p:cNvPr id="4" name="Slide Number Placeholder 3"/>
          <p:cNvSpPr>
            <a:spLocks noGrp="1"/>
          </p:cNvSpPr>
          <p:nvPr>
            <p:ph type="sldNum" sz="quarter" idx="10"/>
          </p:nvPr>
        </p:nvSpPr>
        <p:spPr/>
        <p:txBody>
          <a:bodyPr/>
          <a:lstStyle/>
          <a:p>
            <a:fld id="{4138D05E-33AE-C244-9884-F6B8812B46EC}" type="slidenum">
              <a:rPr lang="en-US" smtClean="0"/>
              <a:pPr/>
              <a:t>28</a:t>
            </a:fld>
            <a:endParaRPr lang="en-US" dirty="0"/>
          </a:p>
        </p:txBody>
      </p:sp>
    </p:spTree>
    <p:extLst>
      <p:ext uri="{BB962C8B-B14F-4D97-AF65-F5344CB8AC3E}">
        <p14:creationId xmlns:p14="http://schemas.microsoft.com/office/powerpoint/2010/main" val="2826718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4143587" y="9117806"/>
            <a:ext cx="3169920" cy="481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AF84F52-49DC-C548-875C-FDFC949F0193}" type="slidenum">
              <a:rPr lang="en-US" sz="1300"/>
              <a:pPr algn="r" eaLnBrk="1" hangingPunct="1"/>
              <a:t>29</a:t>
            </a:fld>
            <a:endParaRPr lang="en-US" sz="1300" dirty="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spcBef>
                <a:spcPts val="0"/>
              </a:spcBef>
              <a:defRPr/>
            </a:pPr>
            <a:r>
              <a:rPr lang="en-US" sz="1200" b="1" dirty="0"/>
              <a:t>Presenter Remarks:</a:t>
            </a:r>
          </a:p>
          <a:p>
            <a:pPr defTabSz="966612">
              <a:spcBef>
                <a:spcPts val="0"/>
              </a:spcBef>
              <a:defRPr/>
            </a:pPr>
            <a:r>
              <a:rPr lang="en-US" sz="1200" i="1" kern="1200" dirty="0">
                <a:solidFill>
                  <a:schemeClr val="tx1"/>
                </a:solidFill>
                <a:effectLst/>
              </a:rPr>
              <a:t>Hold up the </a:t>
            </a:r>
            <a:r>
              <a:rPr lang="en-US" sz="1200" i="1" dirty="0"/>
              <a:t>Preschool Curriculum Framework </a:t>
            </a:r>
            <a:r>
              <a:rPr lang="en-US" sz="1200" i="1" kern="1200" dirty="0">
                <a:solidFill>
                  <a:schemeClr val="tx1"/>
                </a:solidFill>
                <a:effectLst/>
              </a:rPr>
              <a:t>while talking so participants know which book is being referenced. </a:t>
            </a:r>
          </a:p>
          <a:p>
            <a:pPr defTabSz="966612">
              <a:spcBef>
                <a:spcPts val="0"/>
              </a:spcBef>
              <a:defRPr/>
            </a:pPr>
            <a:endParaRPr lang="en-US" dirty="0"/>
          </a:p>
          <a:p>
            <a:pPr defTabSz="966612">
              <a:spcBef>
                <a:spcPts val="0"/>
              </a:spcBef>
              <a:defRPr/>
            </a:pPr>
            <a:r>
              <a:rPr lang="en-US" sz="1200" dirty="0"/>
              <a:t>The Preschool Curriculum Framework offers guidance on how</a:t>
            </a:r>
            <a:r>
              <a:rPr lang="en-US" sz="1200" baseline="0" dirty="0"/>
              <a:t> </a:t>
            </a:r>
            <a:r>
              <a:rPr lang="en-US" sz="1200" dirty="0"/>
              <a:t>teachers can support TK children's</a:t>
            </a:r>
            <a:r>
              <a:rPr lang="en-US" sz="1200" baseline="0" dirty="0"/>
              <a:t> learning trajectories for geometric figures.</a:t>
            </a:r>
            <a:r>
              <a:rPr lang="en-US" sz="1200" dirty="0">
                <a:latin typeface="Arial" charset="0"/>
                <a:ea typeface="ＭＳ Ｐゴシック" charset="0"/>
                <a:cs typeface="ＭＳ Ｐゴシック" charset="0"/>
              </a:rPr>
              <a:t> The </a:t>
            </a:r>
            <a:r>
              <a:rPr lang="en-US" dirty="0">
                <a:cs typeface="ＭＳ Ｐゴシック" charset="0"/>
              </a:rPr>
              <a:t>f</a:t>
            </a:r>
            <a:r>
              <a:rPr lang="en-US" sz="1200" dirty="0"/>
              <a:t>ramework </a:t>
            </a:r>
            <a:r>
              <a:rPr lang="en-US" sz="1200" dirty="0">
                <a:latin typeface="Arial" charset="0"/>
                <a:ea typeface="ＭＳ Ｐゴシック" charset="0"/>
                <a:cs typeface="ＭＳ Ｐゴシック" charset="0"/>
              </a:rPr>
              <a:t>takes an integrated approach to early learning and describes how curriculum planning considers the connections among different domains as children engage in teacher-guided learning activities</a:t>
            </a:r>
            <a:r>
              <a:rPr lang="en-US" sz="1200" baseline="0" dirty="0">
                <a:latin typeface="Arial" charset="0"/>
                <a:ea typeface="ＭＳ Ｐゴシック" charset="0"/>
                <a:cs typeface="ＭＳ Ｐゴシック" charset="0"/>
              </a:rPr>
              <a:t> and</a:t>
            </a:r>
            <a:r>
              <a:rPr lang="en-US" sz="1200" dirty="0">
                <a:latin typeface="Arial" charset="0"/>
                <a:ea typeface="ＭＳ Ｐゴシック" charset="0"/>
                <a:cs typeface="ＭＳ Ｐゴシック" charset="0"/>
              </a:rPr>
              <a:t> learn </a:t>
            </a:r>
            <a:r>
              <a:rPr lang="en-US" sz="1200" dirty="0"/>
              <a:t>through environments and materials that are developmentally appropriate, as well as through individually and culturally meaningful experiences that engage families.</a:t>
            </a:r>
          </a:p>
          <a:p>
            <a:pPr defTabSz="483306">
              <a:spcBef>
                <a:spcPts val="0"/>
              </a:spcBef>
            </a:pPr>
            <a:endParaRPr lang="en-US" sz="1200" dirty="0"/>
          </a:p>
          <a:p>
            <a:pPr defTabSz="483306">
              <a:spcBef>
                <a:spcPts val="0"/>
              </a:spcBef>
            </a:pPr>
            <a:r>
              <a:rPr lang="en-US" sz="1200" dirty="0"/>
              <a:t>Topics in the Preschool Curriculum Framework include guiding principles (in particular, the vital role of the family in early learning and development); the diversity of young children in California; and the ongoing cycle of observing, documenting, assessing, planning, and implementing curriculum. </a:t>
            </a:r>
          </a:p>
        </p:txBody>
      </p:sp>
      <p:sp>
        <p:nvSpPr>
          <p:cNvPr id="2" name="Slide Number Placeholder 1"/>
          <p:cNvSpPr>
            <a:spLocks noGrp="1"/>
          </p:cNvSpPr>
          <p:nvPr>
            <p:ph type="sldNum" sz="quarter" idx="10"/>
          </p:nvPr>
        </p:nvSpPr>
        <p:spPr/>
        <p:txBody>
          <a:bodyPr/>
          <a:lstStyle/>
          <a:p>
            <a:fld id="{4138D05E-33AE-C244-9884-F6B8812B46EC}"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ln/>
        </p:spPr>
      </p:sp>
      <p:sp>
        <p:nvSpPr>
          <p:cNvPr id="8194" name="Notes Placeholder 2"/>
          <p:cNvSpPr>
            <a:spLocks noGrp="1"/>
          </p:cNvSpPr>
          <p:nvPr>
            <p:ph type="body" idx="1"/>
          </p:nvPr>
        </p:nvSpPr>
        <p:spPr>
          <a:xfrm>
            <a:off x="731520" y="457529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sz="1200" b="1" dirty="0"/>
              <a:t>Background Information:</a:t>
            </a:r>
          </a:p>
          <a:p>
            <a:pPr>
              <a:spcBef>
                <a:spcPts val="0"/>
              </a:spcBef>
            </a:pPr>
            <a:r>
              <a:rPr lang="en-US" sz="1200" dirty="0"/>
              <a:t>PCF, Vol. 1,</a:t>
            </a:r>
            <a:r>
              <a:rPr lang="en-US" sz="1200" baseline="0" dirty="0"/>
              <a:t> </a:t>
            </a:r>
            <a:r>
              <a:rPr lang="en-US" sz="1200" kern="1200" dirty="0">
                <a:solidFill>
                  <a:schemeClr val="tx1"/>
                </a:solidFill>
                <a:effectLst/>
                <a:latin typeface="Arial" pitchFamily="-1" charset="0"/>
                <a:ea typeface="ＭＳ Ｐゴシック" pitchFamily="-1" charset="-128"/>
                <a:cs typeface="ＭＳ Ｐゴシック" pitchFamily="-1" charset="-128"/>
              </a:rPr>
              <a:t>p. </a:t>
            </a:r>
            <a:r>
              <a:rPr lang="en-US" sz="1200" dirty="0"/>
              <a:t>144</a:t>
            </a:r>
          </a:p>
          <a:p>
            <a:pPr eaLnBrk="1" hangingPunct="1">
              <a:spcBef>
                <a:spcPts val="0"/>
              </a:spcBef>
            </a:pPr>
            <a:endParaRPr lang="en-US" sz="1200" b="1" dirty="0"/>
          </a:p>
          <a:p>
            <a:pPr eaLnBrk="1" hangingPunct="1">
              <a:spcBef>
                <a:spcPts val="0"/>
              </a:spcBef>
            </a:pPr>
            <a:r>
              <a:rPr lang="en-US" sz="1200" b="1" dirty="0"/>
              <a:t>Presenter Remarks:</a:t>
            </a:r>
          </a:p>
          <a:p>
            <a:pPr eaLnBrk="1" hangingPunct="1">
              <a:spcBef>
                <a:spcPts val="0"/>
              </a:spcBef>
            </a:pPr>
            <a:r>
              <a:rPr lang="en-US" sz="1200" kern="1200" dirty="0">
                <a:solidFill>
                  <a:schemeClr val="tx1"/>
                </a:solidFill>
                <a:effectLst/>
                <a:latin typeface="Arial" pitchFamily="-1" charset="0"/>
                <a:ea typeface="ＭＳ Ｐゴシック" pitchFamily="-1" charset="-128"/>
                <a:cs typeface="ＭＳ Ｐゴシック" pitchFamily="-1" charset="-128"/>
              </a:rPr>
              <a:t>This module is focused on the </a:t>
            </a:r>
            <a:r>
              <a:rPr lang="en-US" sz="1200" i="1" kern="1200" dirty="0">
                <a:solidFill>
                  <a:schemeClr val="tx1"/>
                </a:solidFill>
                <a:effectLst/>
                <a:latin typeface="Arial" pitchFamily="-1" charset="0"/>
                <a:ea typeface="ＭＳ Ｐゴシック" pitchFamily="-1" charset="-128"/>
                <a:cs typeface="ＭＳ Ｐゴシック" pitchFamily="-1" charset="-128"/>
              </a:rPr>
              <a:t>California Preschool Learning Foundations, Volume 1, </a:t>
            </a:r>
            <a:r>
              <a:rPr lang="en-US" sz="1200" kern="1200" dirty="0">
                <a:solidFill>
                  <a:schemeClr val="tx1"/>
                </a:solidFill>
                <a:effectLst/>
                <a:latin typeface="Arial" pitchFamily="-1" charset="0"/>
                <a:ea typeface="ＭＳ Ｐゴシック" pitchFamily="-1" charset="-128"/>
                <a:cs typeface="ＭＳ Ｐゴシック" pitchFamily="-1" charset="-128"/>
              </a:rPr>
              <a:t>Geometry strand of the Mathematics domain.</a:t>
            </a:r>
            <a:r>
              <a:rPr lang="en-US" dirty="0">
                <a:effectLst/>
              </a:rPr>
              <a:t> </a:t>
            </a:r>
            <a:r>
              <a:rPr lang="en-US" sz="1200" dirty="0"/>
              <a:t>This domain is closely aligned with the California K–12 mathematics content standards. </a:t>
            </a:r>
          </a:p>
          <a:p>
            <a:pPr>
              <a:spcBef>
                <a:spcPts val="0"/>
              </a:spcBef>
            </a:pPr>
            <a:endParaRPr lang="en-US" sz="1200" dirty="0"/>
          </a:p>
          <a:p>
            <a:pPr>
              <a:spcBef>
                <a:spcPts val="0"/>
              </a:spcBef>
            </a:pPr>
            <a:r>
              <a:rPr lang="en-US" sz="1200" dirty="0"/>
              <a:t>During this session, we will: </a:t>
            </a:r>
          </a:p>
          <a:p>
            <a:pPr marL="171450" indent="-171450">
              <a:spcBef>
                <a:spcPts val="0"/>
              </a:spcBef>
              <a:spcAft>
                <a:spcPts val="0"/>
              </a:spcAft>
              <a:buFont typeface="Arial" panose="020B0604020202020204" pitchFamily="34" charset="0"/>
              <a:buChar char="•"/>
            </a:pPr>
            <a:r>
              <a:rPr lang="en-US" sz="1200" dirty="0">
                <a:latin typeface="Arial" charset="0"/>
                <a:cs typeface="ＭＳ Ｐゴシック" charset="0"/>
              </a:rPr>
              <a:t>Read, observe, and discuss resources that support TK Math: Geometry.</a:t>
            </a:r>
          </a:p>
          <a:p>
            <a:pPr marL="171450" indent="-171450">
              <a:spcBef>
                <a:spcPts val="0"/>
              </a:spcBef>
              <a:spcAft>
                <a:spcPts val="0"/>
              </a:spcAft>
              <a:buFont typeface="Arial" panose="020B0604020202020204" pitchFamily="34" charset="0"/>
              <a:buChar char="•"/>
            </a:pPr>
            <a:r>
              <a:rPr lang="en-US" sz="1200" dirty="0">
                <a:latin typeface="Arial" charset="0"/>
                <a:cs typeface="ＭＳ Ｐゴシック" charset="0"/>
              </a:rPr>
              <a:t>Identify and observe TK children's developmental continuum and learning trajectories in understanding geometry. </a:t>
            </a:r>
          </a:p>
          <a:p>
            <a:pPr marL="171450" indent="-171450">
              <a:spcBef>
                <a:spcPts val="0"/>
              </a:spcBef>
              <a:spcAft>
                <a:spcPts val="0"/>
              </a:spcAft>
              <a:buFont typeface="Arial" panose="020B0604020202020204" pitchFamily="34" charset="0"/>
              <a:buChar char="•"/>
            </a:pPr>
            <a:r>
              <a:rPr lang="en-US" sz="1200" dirty="0">
                <a:latin typeface="Arial" charset="0"/>
                <a:cs typeface="ＭＳ Ｐゴシック" charset="0"/>
              </a:rPr>
              <a:t>Apply strategies learned to support geometry in the environment with planned learning opportunities.</a:t>
            </a:r>
            <a:endParaRPr lang="en-US" sz="1200" dirty="0"/>
          </a:p>
          <a:p>
            <a:pPr eaLnBrk="1" hangingPunct="1">
              <a:spcBef>
                <a:spcPts val="0"/>
              </a:spcBef>
            </a:pPr>
            <a:endParaRPr lang="en-US" sz="1200" b="1" dirty="0"/>
          </a:p>
          <a:p>
            <a:pPr eaLnBrk="1" hangingPunct="1">
              <a:spcBef>
                <a:spcPts val="0"/>
              </a:spcBef>
            </a:pPr>
            <a:r>
              <a:rPr lang="en-US" sz="1200" b="1" dirty="0"/>
              <a:t>Extra Notes:</a:t>
            </a:r>
          </a:p>
          <a:p>
            <a:pPr marL="0" indent="0" eaLnBrk="1" hangingPunct="1">
              <a:spcBef>
                <a:spcPts val="0"/>
              </a:spcBef>
              <a:buFont typeface="Arial"/>
              <a:buNone/>
            </a:pPr>
            <a:r>
              <a:rPr lang="en-US" sz="1200" dirty="0"/>
              <a:t>Consider posting the outcomes on a chart for reference while going through each agenda item.</a:t>
            </a: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200" b="1">
                <a:solidFill>
                  <a:schemeClr val="bg1"/>
                </a:solidFill>
                <a:latin typeface="Arial" charset="0"/>
                <a:ea typeface="ＭＳ Ｐゴシック" charset="0"/>
                <a:cs typeface="ＭＳ Ｐゴシック" charset="0"/>
              </a:defRPr>
            </a:lvl1pPr>
            <a:lvl2pPr marL="785372" indent="-302066" eaLnBrk="0" hangingPunct="0">
              <a:defRPr sz="4200" b="1">
                <a:solidFill>
                  <a:schemeClr val="bg1"/>
                </a:solidFill>
                <a:latin typeface="Arial" charset="0"/>
                <a:ea typeface="ＭＳ Ｐゴシック" charset="0"/>
              </a:defRPr>
            </a:lvl2pPr>
            <a:lvl3pPr marL="1208265" indent="-241653" eaLnBrk="0" hangingPunct="0">
              <a:defRPr sz="4200" b="1">
                <a:solidFill>
                  <a:schemeClr val="bg1"/>
                </a:solidFill>
                <a:latin typeface="Arial" charset="0"/>
                <a:ea typeface="ＭＳ Ｐゴシック" charset="0"/>
              </a:defRPr>
            </a:lvl3pPr>
            <a:lvl4pPr marL="1691571" indent="-241653" eaLnBrk="0" hangingPunct="0">
              <a:defRPr sz="4200" b="1">
                <a:solidFill>
                  <a:schemeClr val="bg1"/>
                </a:solidFill>
                <a:latin typeface="Arial" charset="0"/>
                <a:ea typeface="ＭＳ Ｐゴシック" charset="0"/>
              </a:defRPr>
            </a:lvl4pPr>
            <a:lvl5pPr marL="2174878" indent="-241653" eaLnBrk="0" hangingPunct="0">
              <a:defRPr sz="4200" b="1">
                <a:solidFill>
                  <a:schemeClr val="bg1"/>
                </a:solidFill>
                <a:latin typeface="Arial" charset="0"/>
                <a:ea typeface="ＭＳ Ｐゴシック" charset="0"/>
              </a:defRPr>
            </a:lvl5pPr>
            <a:lvl6pPr marL="2658184" indent="-241653" eaLnBrk="0" fontAlgn="base" hangingPunct="0">
              <a:spcBef>
                <a:spcPct val="0"/>
              </a:spcBef>
              <a:spcAft>
                <a:spcPct val="0"/>
              </a:spcAft>
              <a:defRPr sz="4200" b="1">
                <a:solidFill>
                  <a:schemeClr val="bg1"/>
                </a:solidFill>
                <a:latin typeface="Arial" charset="0"/>
                <a:ea typeface="ＭＳ Ｐゴシック" charset="0"/>
              </a:defRPr>
            </a:lvl6pPr>
            <a:lvl7pPr marL="3141490" indent="-241653" eaLnBrk="0" fontAlgn="base" hangingPunct="0">
              <a:spcBef>
                <a:spcPct val="0"/>
              </a:spcBef>
              <a:spcAft>
                <a:spcPct val="0"/>
              </a:spcAft>
              <a:defRPr sz="4200" b="1">
                <a:solidFill>
                  <a:schemeClr val="bg1"/>
                </a:solidFill>
                <a:latin typeface="Arial" charset="0"/>
                <a:ea typeface="ＭＳ Ｐゴシック" charset="0"/>
              </a:defRPr>
            </a:lvl7pPr>
            <a:lvl8pPr marL="3624796" indent="-241653" eaLnBrk="0" fontAlgn="base" hangingPunct="0">
              <a:spcBef>
                <a:spcPct val="0"/>
              </a:spcBef>
              <a:spcAft>
                <a:spcPct val="0"/>
              </a:spcAft>
              <a:defRPr sz="4200" b="1">
                <a:solidFill>
                  <a:schemeClr val="bg1"/>
                </a:solidFill>
                <a:latin typeface="Arial" charset="0"/>
                <a:ea typeface="ＭＳ Ｐゴシック" charset="0"/>
              </a:defRPr>
            </a:lvl8pPr>
            <a:lvl9pPr marL="4108102" indent="-241653" eaLnBrk="0" fontAlgn="base" hangingPunct="0">
              <a:spcBef>
                <a:spcPct val="0"/>
              </a:spcBef>
              <a:spcAft>
                <a:spcPct val="0"/>
              </a:spcAft>
              <a:defRPr sz="4200" b="1">
                <a:solidFill>
                  <a:schemeClr val="bg1"/>
                </a:solidFill>
                <a:latin typeface="Arial" charset="0"/>
                <a:ea typeface="ＭＳ Ｐゴシック" charset="0"/>
              </a:defRPr>
            </a:lvl9pPr>
          </a:lstStyle>
          <a:p>
            <a:pPr eaLnBrk="1" hangingPunct="1"/>
            <a:fld id="{EDB00F7C-BB47-7D40-97D1-16EE53AE5748}" type="slidenum">
              <a:rPr lang="en-US" sz="1300" b="0">
                <a:solidFill>
                  <a:schemeClr val="tx1"/>
                </a:solidFill>
                <a:cs typeface="MS PGothic" charset="0"/>
              </a:rPr>
              <a:pPr eaLnBrk="1" hangingPunct="1"/>
              <a:t>3</a:t>
            </a:fld>
            <a:endParaRPr lang="en-US" sz="1300" b="0" dirty="0">
              <a:solidFill>
                <a:schemeClr val="tx1"/>
              </a:solidFill>
              <a:cs typeface="MS PGothic"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spcBef>
                <a:spcPts val="0"/>
              </a:spcBef>
              <a:defRPr/>
            </a:pPr>
            <a:r>
              <a:rPr lang="en-US" sz="1200" b="1" dirty="0"/>
              <a:t>Background Information:</a:t>
            </a:r>
            <a:endParaRPr lang="en-US" sz="1200" dirty="0"/>
          </a:p>
          <a:p>
            <a:pPr>
              <a:spcBef>
                <a:spcPts val="0"/>
              </a:spcBef>
            </a:pPr>
            <a:r>
              <a:rPr lang="en-US" sz="1200" dirty="0">
                <a:latin typeface="Arial" charset="0"/>
                <a:ea typeface="ＭＳ Ｐゴシック" charset="0"/>
                <a:cs typeface="ＭＳ Ｐゴシック" charset="0"/>
              </a:rPr>
              <a:t>PCF, Vol. 1, </a:t>
            </a:r>
            <a:r>
              <a:rPr lang="en-US" sz="1200" kern="1200" dirty="0">
                <a:solidFill>
                  <a:schemeClr val="tx1"/>
                </a:solidFill>
                <a:effectLst/>
                <a:latin typeface="Arial" pitchFamily="-1" charset="0"/>
                <a:ea typeface="ＭＳ Ｐゴシック" pitchFamily="-1" charset="-128"/>
                <a:cs typeface="ＭＳ Ｐゴシック" pitchFamily="-1" charset="-128"/>
              </a:rPr>
              <a:t>p. </a:t>
            </a:r>
            <a:r>
              <a:rPr lang="en-US" sz="1200" dirty="0">
                <a:latin typeface="Arial" charset="0"/>
                <a:ea typeface="ＭＳ Ｐゴシック" charset="0"/>
                <a:cs typeface="ＭＳ Ｐゴシック" charset="0"/>
              </a:rPr>
              <a:t>283.</a:t>
            </a:r>
          </a:p>
          <a:p>
            <a:pPr defTabSz="966612">
              <a:spcBef>
                <a:spcPts val="0"/>
              </a:spcBef>
              <a:defRPr/>
            </a:pPr>
            <a:endParaRPr lang="en-US" sz="1200" b="1" dirty="0"/>
          </a:p>
          <a:p>
            <a:pPr defTabSz="966612">
              <a:spcBef>
                <a:spcPts val="0"/>
              </a:spcBef>
              <a:defRPr/>
            </a:pPr>
            <a:r>
              <a:rPr lang="en-US" sz="1200" b="1" dirty="0"/>
              <a:t>Presenter Remarks:</a:t>
            </a:r>
            <a:endParaRPr lang="en-US" sz="1200" dirty="0"/>
          </a:p>
          <a:p>
            <a:pPr>
              <a:spcBef>
                <a:spcPts val="0"/>
              </a:spcBef>
            </a:pPr>
            <a:r>
              <a:rPr lang="en-US" sz="1200" b="0" dirty="0">
                <a:latin typeface="Arial" charset="0"/>
                <a:ea typeface="ＭＳ Ｐゴシック" charset="0"/>
                <a:cs typeface="ＭＳ Ｐゴシック" charset="0"/>
              </a:rPr>
              <a:t>TK children recognize geometric shapes by their overall physical appearance, but they do not yet think about the attributes</a:t>
            </a:r>
            <a:r>
              <a:rPr lang="en-US" sz="1200" b="0" baseline="0" dirty="0">
                <a:latin typeface="Arial" charset="0"/>
                <a:ea typeface="ＭＳ Ｐゴシック" charset="0"/>
                <a:cs typeface="ＭＳ Ｐゴシック" charset="0"/>
              </a:rPr>
              <a:t> or properties of shapes. Multiple opportunities to engage in conversations about shapes can develop children's ability to think and discuss shapes with precision in every day interactions. </a:t>
            </a:r>
          </a:p>
          <a:p>
            <a:pPr>
              <a:spcBef>
                <a:spcPts val="0"/>
              </a:spcBef>
            </a:pPr>
            <a:endParaRPr lang="en-US" sz="1200" b="0" baseline="0" dirty="0">
              <a:latin typeface="Arial" charset="0"/>
              <a:ea typeface="ＭＳ Ｐゴシック" charset="0"/>
              <a:cs typeface="ＭＳ Ｐゴシック" charset="0"/>
            </a:endParaRPr>
          </a:p>
          <a:p>
            <a:pPr>
              <a:spcBef>
                <a:spcPts val="0"/>
              </a:spcBef>
            </a:pPr>
            <a:r>
              <a:rPr lang="en-US" sz="1200" b="0" baseline="0" dirty="0">
                <a:latin typeface="Arial" charset="0"/>
                <a:ea typeface="ＭＳ Ｐゴシック" charset="0"/>
                <a:cs typeface="ＭＳ Ｐゴシック" charset="0"/>
              </a:rPr>
              <a:t>Remember that precision is important when you think about the research we discussed earlier. Handout 3: Math Toolbox Trajectories has a list of precisely how to describe shapes, and how not to describe shapes. </a:t>
            </a:r>
          </a:p>
          <a:p>
            <a:pPr defTabSz="966612">
              <a:spcBef>
                <a:spcPts val="0"/>
              </a:spcBef>
              <a:defRPr/>
            </a:pPr>
            <a:endParaRPr lang="en-US" altLang="ja-JP" sz="1200" b="0" baseline="0" dirty="0">
              <a:latin typeface="Arial" charset="0"/>
              <a:ea typeface="ＭＳ Ｐゴシック" charset="0"/>
              <a:cs typeface="ＭＳ Ｐゴシック" charset="0"/>
            </a:endParaRPr>
          </a:p>
          <a:p>
            <a:pPr defTabSz="966612">
              <a:spcBef>
                <a:spcPts val="0"/>
              </a:spcBef>
              <a:defRPr/>
            </a:pPr>
            <a:r>
              <a:rPr lang="en-US" altLang="ja-JP" sz="1200" b="0" baseline="0" dirty="0">
                <a:latin typeface="Arial" charset="0"/>
                <a:ea typeface="ＭＳ Ｐゴシック" charset="0"/>
                <a:cs typeface="ＭＳ Ｐゴシック" charset="0"/>
              </a:rPr>
              <a:t>By hearing others call objects by their geometric names, TK children not only learn to identify the shapes, but, over time, learn to describe a greater variety of 2-D and 3-D shapes (triangle, rectangle, hexagon, trapezoid, sphere, cube). </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Oral descriptions are particularly helpful for children with vision disabilities, as well as for those with visual-spatial challenges. Remember to use precision when describing shapes orally. </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Think about the</a:t>
            </a:r>
            <a:r>
              <a:rPr lang="en-US" sz="1200" baseline="0" dirty="0">
                <a:latin typeface="Arial" charset="0"/>
                <a:ea typeface="ＭＳ Ｐゴシック" charset="0"/>
                <a:cs typeface="ＭＳ Ｐゴシック" charset="0"/>
              </a:rPr>
              <a:t> environment in your classroom. Where would be an effective place to post this list of how to and how not to discuss shapes, where adults can reference it in natural shape discussions with children?</a:t>
            </a:r>
            <a:endParaRPr lang="en-US" sz="1200" dirty="0">
              <a:latin typeface="Arial" charset="0"/>
              <a:ea typeface="ＭＳ Ｐゴシック" charset="0"/>
              <a:cs typeface="ＭＳ Ｐゴシック"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42F95D-1F01-BE4F-9127-A3C460B1C507}" type="slidenum">
              <a:rPr lang="en-US"/>
              <a:pPr eaLnBrk="1" hangingPunct="1"/>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spcBef>
                <a:spcPts val="0"/>
              </a:spcBef>
              <a:defRPr/>
            </a:pPr>
            <a:r>
              <a:rPr lang="en-US" sz="1200" b="1" dirty="0"/>
              <a:t>Background Information:</a:t>
            </a:r>
          </a:p>
          <a:p>
            <a:pPr defTabSz="966612">
              <a:spcBef>
                <a:spcPts val="0"/>
              </a:spcBef>
              <a:defRPr/>
            </a:pPr>
            <a:r>
              <a:rPr lang="en-US" sz="1200" b="0" dirty="0"/>
              <a:t>PCF</a:t>
            </a:r>
            <a:r>
              <a:rPr lang="en-US" sz="1200" b="0" baseline="0" dirty="0"/>
              <a:t>, Vol. 1, 283.</a:t>
            </a:r>
            <a:endParaRPr lang="en-US" sz="1200" b="0" dirty="0"/>
          </a:p>
          <a:p>
            <a:pPr defTabSz="966612">
              <a:spcBef>
                <a:spcPts val="0"/>
              </a:spcBef>
              <a:defRPr/>
            </a:pPr>
            <a:endParaRPr lang="en-US" sz="1200" b="1" dirty="0"/>
          </a:p>
          <a:p>
            <a:pPr defTabSz="966612">
              <a:spcBef>
                <a:spcPts val="0"/>
              </a:spcBef>
              <a:defRPr/>
            </a:pPr>
            <a:r>
              <a:rPr lang="en-US" sz="1200" b="1" dirty="0"/>
              <a:t>Presenter Remarks:</a:t>
            </a:r>
          </a:p>
          <a:p>
            <a:pPr defTabSz="966612">
              <a:spcBef>
                <a:spcPts val="0"/>
              </a:spcBef>
              <a:defRPr/>
            </a:pPr>
            <a:r>
              <a:rPr lang="en-US" sz="1200" b="0" dirty="0"/>
              <a:t>In addition to discussing shapes with children, teachers should "e</a:t>
            </a:r>
            <a:r>
              <a:rPr lang="en-US" sz="1200" dirty="0"/>
              <a:t>ncourage children to observe and compare shapes"</a:t>
            </a:r>
            <a:r>
              <a:rPr lang="en-US" sz="1200" dirty="0">
                <a:latin typeface="Arial" charset="0"/>
                <a:ea typeface="ＭＳ Ｐゴシック" charset="0"/>
                <a:cs typeface="ＭＳ Ｐゴシック" charset="0"/>
              </a:rPr>
              <a:t> (PCF, Vol. 1, p. 283). </a:t>
            </a:r>
          </a:p>
          <a:p>
            <a:pPr defTabSz="966612">
              <a:spcBef>
                <a:spcPts val="0"/>
              </a:spcBef>
              <a:defRPr/>
            </a:pPr>
            <a:endParaRPr lang="en-US" sz="1200" dirty="0">
              <a:latin typeface="Arial" charset="0"/>
              <a:ea typeface="ＭＳ Ｐゴシック" charset="0"/>
              <a:cs typeface="ＭＳ Ｐゴシック" charset="0"/>
            </a:endParaRPr>
          </a:p>
          <a:p>
            <a:pPr defTabSz="966612">
              <a:spcBef>
                <a:spcPts val="0"/>
              </a:spcBef>
              <a:defRPr/>
            </a:pPr>
            <a:r>
              <a:rPr lang="en-US" sz="1200" dirty="0">
                <a:latin typeface="Arial" charset="0"/>
                <a:ea typeface="ＭＳ Ｐゴシック" charset="0"/>
                <a:cs typeface="ＭＳ Ｐゴシック" charset="0"/>
              </a:rPr>
              <a:t>Observation and comparison will engage mathematical reasoning skills as well. An environment that</a:t>
            </a:r>
            <a:r>
              <a:rPr lang="en-US" sz="1200" baseline="0" dirty="0">
                <a:latin typeface="Arial" charset="0"/>
                <a:ea typeface="ＭＳ Ｐゴシック" charset="0"/>
                <a:cs typeface="ＭＳ Ｐゴシック" charset="0"/>
              </a:rPr>
              <a:t> has a variety of shapes, including multiple sizes, colors, and purposes, creates meaningful opportunities for children to do this comparison. As displayed in the picture, the children used a variety of shapes to create something that is the same height as themselves. </a:t>
            </a:r>
          </a:p>
          <a:p>
            <a:pPr defTabSz="966612">
              <a:spcBef>
                <a:spcPts val="0"/>
              </a:spcBef>
              <a:defRPr/>
            </a:pPr>
            <a:endParaRPr lang="en-US" sz="1200" baseline="0" dirty="0">
              <a:latin typeface="Arial" charset="0"/>
              <a:ea typeface="ＭＳ Ｐゴシック" charset="0"/>
              <a:cs typeface="ＭＳ Ｐゴシック" charset="0"/>
            </a:endParaRPr>
          </a:p>
          <a:p>
            <a:pPr defTabSz="966612">
              <a:spcBef>
                <a:spcPts val="0"/>
              </a:spcBef>
              <a:defRPr/>
            </a:pPr>
            <a:r>
              <a:rPr lang="en-US" sz="1200" baseline="0" dirty="0">
                <a:latin typeface="Arial" charset="0"/>
                <a:ea typeface="ＭＳ Ｐゴシック" charset="0"/>
                <a:cs typeface="ＭＳ Ｐゴシック" charset="0"/>
              </a:rPr>
              <a:t>Children can engage with shapes in many ways such as seeing them, touching them, and describing them. Provide opportunities so that students can practice using some or all of their senses when observing and comparing shapes. This will specifically help students with disabilities.</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42F95D-1F01-BE4F-9127-A3C460B1C507}" type="slidenum">
              <a:rPr lang="en-US"/>
              <a:pPr eaLnBrk="1" hangingPunct="1"/>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095C5E5-CDB4-D24B-BEF9-9F483E407893}" type="slidenum">
              <a:rPr lang="en-US"/>
              <a:pPr eaLnBrk="1" hangingPunct="1"/>
              <a:t>32</a:t>
            </a:fld>
            <a:endParaRPr lang="en-US" dirty="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731520" y="456005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66612" eaLnBrk="1" hangingPunct="1">
              <a:spcBef>
                <a:spcPts val="0"/>
              </a:spcBef>
              <a:defRPr/>
            </a:pPr>
            <a:r>
              <a:rPr lang="en-US" sz="1200" b="1" dirty="0"/>
              <a:t>Presenter Remarks:</a:t>
            </a:r>
            <a:endParaRPr lang="en-US" sz="1200" dirty="0"/>
          </a:p>
          <a:p>
            <a:pPr defTabSz="966612" eaLnBrk="1" hangingPunct="1">
              <a:spcBef>
                <a:spcPts val="0"/>
              </a:spcBef>
              <a:defRPr/>
            </a:pPr>
            <a:r>
              <a:rPr lang="en-US" sz="1200" i="1" dirty="0"/>
              <a:t>Engaging and meaningful mathematics activities </a:t>
            </a:r>
            <a:r>
              <a:rPr lang="en-US" sz="1200" dirty="0"/>
              <a:t>are those that encourage students to think mathematically about the world around them. This slide is an example of how geometry discussions can happen naturally in the environment. </a:t>
            </a:r>
          </a:p>
          <a:p>
            <a:pPr defTabSz="966612" eaLnBrk="1" hangingPunct="1">
              <a:spcBef>
                <a:spcPts val="0"/>
              </a:spcBef>
              <a:defRPr/>
            </a:pPr>
            <a:endParaRPr lang="en-US" sz="1200" dirty="0"/>
          </a:p>
          <a:p>
            <a:pPr defTabSz="966612" eaLnBrk="1" hangingPunct="1">
              <a:spcBef>
                <a:spcPts val="0"/>
              </a:spcBef>
              <a:defRPr/>
            </a:pPr>
            <a:r>
              <a:rPr lang="en-US" sz="1200" dirty="0"/>
              <a:t>TK teachers must carefully plan activities to engage children to think about geometric shapes and spatial positions. For a student who is interested in bees, provide a real honeycomb or a picture of a honeycomb for a student to investigate its structure and perhaps reconstruct using magnet tiles. </a:t>
            </a:r>
          </a:p>
          <a:p>
            <a:pPr defTabSz="966612" eaLnBrk="1" hangingPunct="1">
              <a:spcBef>
                <a:spcPts val="0"/>
              </a:spcBef>
              <a:defRPr/>
            </a:pPr>
            <a:endParaRPr lang="en-US" sz="1200" dirty="0"/>
          </a:p>
          <a:p>
            <a:pPr defTabSz="966612" eaLnBrk="1" hangingPunct="1">
              <a:spcBef>
                <a:spcPts val="0"/>
              </a:spcBef>
              <a:defRPr/>
            </a:pPr>
            <a:r>
              <a:rPr lang="en-US" sz="1200" baseline="0" dirty="0">
                <a:latin typeface="Arial" charset="0"/>
                <a:ea typeface="ＭＳ Ｐゴシック" charset="0"/>
                <a:cs typeface="ＭＳ Ｐゴシック" charset="0"/>
              </a:rPr>
              <a:t>Let's take a look at this slide and the next slide as an example. "</a:t>
            </a:r>
            <a:r>
              <a:rPr lang="en-US" sz="1200" dirty="0">
                <a:latin typeface="Arial" charset="0"/>
                <a:ea typeface="ＭＳ Ｐゴシック" charset="0"/>
                <a:cs typeface="ＭＳ Ｐゴシック" charset="0"/>
                <a:sym typeface="Gill Sans" charset="0"/>
              </a:rPr>
              <a:t>Why do you think bees chose this shape?"</a:t>
            </a:r>
          </a:p>
          <a:p>
            <a:pPr defTabSz="966612" eaLnBrk="1" hangingPunct="1">
              <a:spcBef>
                <a:spcPts val="0"/>
              </a:spcBef>
              <a:defRPr/>
            </a:pPr>
            <a:endParaRPr lang="en-US" sz="1200" dirty="0"/>
          </a:p>
          <a:p>
            <a:pPr defTabSz="966612" eaLnBrk="1" hangingPunct="1">
              <a:spcBef>
                <a:spcPts val="0"/>
              </a:spcBef>
              <a:defRPr/>
            </a:pPr>
            <a:r>
              <a:rPr lang="en-US" sz="1200" dirty="0">
                <a:latin typeface="Arial" charset="0"/>
                <a:ea typeface="ＭＳ Ｐゴシック" charset="0"/>
                <a:cs typeface="ＭＳ Ｐゴシック" charset="0"/>
              </a:rPr>
              <a:t>Observe children thoughtfully,</a:t>
            </a:r>
            <a:r>
              <a:rPr lang="en-US" sz="1200" baseline="0" dirty="0">
                <a:latin typeface="Arial" charset="0"/>
                <a:ea typeface="ＭＳ Ｐゴシック" charset="0"/>
                <a:cs typeface="ＭＳ Ｐゴシック" charset="0"/>
              </a:rPr>
              <a:t> listen to their ideas, and talk with them. Close observation allows teachers to identify thought-provoking moments through everyday play. Mathematical concepts can be clarified, extended, and reinforced, and children can be prompted to make new discoveries. Observing and listening to children also allows teachers to learn about children's interests and attitudes and to assess children's mathematical knowledge and skills.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258C577-10FF-EA43-ABEF-08F48F41E804}" type="slidenum">
              <a:rPr lang="en-US"/>
              <a:pPr eaLnBrk="1" hangingPunct="1"/>
              <a:t>33</a:t>
            </a:fld>
            <a:endParaRPr lang="en-US"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731520" y="457529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679650" rtl="0" eaLnBrk="0" fontAlgn="base" latinLnBrk="0" hangingPunct="0">
              <a:lnSpc>
                <a:spcPct val="100000"/>
              </a:lnSpc>
              <a:spcBef>
                <a:spcPts val="0"/>
              </a:spcBef>
              <a:spcAft>
                <a:spcPct val="0"/>
              </a:spcAft>
              <a:buClrTx/>
              <a:buSzTx/>
              <a:buFontTx/>
              <a:buNone/>
              <a:tabLst/>
              <a:defRPr/>
            </a:pPr>
            <a:r>
              <a:rPr lang="en-US" sz="1200" b="1" dirty="0">
                <a:latin typeface="Arial" panose="020B0604020202020204" pitchFamily="34" charset="0"/>
                <a:cs typeface="Arial" panose="020B0604020202020204" pitchFamily="34" charset="0"/>
              </a:rPr>
              <a:t>Presenter Remarks:</a:t>
            </a:r>
            <a:r>
              <a:rPr lang="en-US" dirty="0">
                <a:latin typeface="Arial" panose="020B0604020202020204" pitchFamily="34" charset="0"/>
                <a:cs typeface="Arial" panose="020B0604020202020204" pitchFamily="34" charset="0"/>
              </a:rPr>
              <a:t> </a:t>
            </a:r>
          </a:p>
          <a:p>
            <a:pPr marL="0" marR="0" lvl="0" indent="0" algn="l" defTabSz="679650" rtl="0" eaLnBrk="0" fontAlgn="base" latinLnBrk="0" hangingPunct="0">
              <a:lnSpc>
                <a:spcPct val="100000"/>
              </a:lnSpc>
              <a:spcBef>
                <a:spcPts val="0"/>
              </a:spcBef>
              <a:spcAft>
                <a:spcPct val="0"/>
              </a:spcAft>
              <a:buClrTx/>
              <a:buSzTx/>
              <a:buFontTx/>
              <a:buNone/>
              <a:tabLst/>
              <a:defRPr/>
            </a:pPr>
            <a:r>
              <a:rPr lang="en-US" sz="1200" i="1" dirty="0">
                <a:latin typeface="Arial" panose="020B0604020202020204" pitchFamily="34" charset="0"/>
                <a:ea typeface="ＭＳ Ｐゴシック" charset="0"/>
                <a:cs typeface="Arial" panose="020B0604020202020204" pitchFamily="34" charset="0"/>
                <a:sym typeface="Gill Sans" charset="0"/>
              </a:rPr>
              <a:t>Read</a:t>
            </a:r>
            <a:r>
              <a:rPr lang="en-US" sz="1200" i="1" baseline="0" dirty="0">
                <a:latin typeface="Arial" panose="020B0604020202020204" pitchFamily="34" charset="0"/>
                <a:ea typeface="ＭＳ Ｐゴシック" charset="0"/>
                <a:cs typeface="Arial" panose="020B0604020202020204" pitchFamily="34" charset="0"/>
                <a:sym typeface="Gill Sans" charset="0"/>
              </a:rPr>
              <a:t> children's responses.</a:t>
            </a:r>
            <a:endParaRPr lang="en-US" sz="1200" dirty="0">
              <a:latin typeface="Arial" panose="020B0604020202020204" pitchFamily="34" charset="0"/>
              <a:ea typeface="ＭＳ Ｐゴシック" charset="0"/>
              <a:cs typeface="Arial" panose="020B0604020202020204" pitchFamily="34" charset="0"/>
              <a:sym typeface="Gill Sans" charset="0"/>
            </a:endParaRPr>
          </a:p>
          <a:p>
            <a:pPr defTabSz="679650">
              <a:spcBef>
                <a:spcPts val="0"/>
              </a:spcBef>
            </a:pPr>
            <a:endParaRPr lang="en-US" sz="1200" dirty="0">
              <a:latin typeface="Arial" panose="020B0604020202020204" pitchFamily="34" charset="0"/>
              <a:ea typeface="ＭＳ Ｐゴシック" charset="0"/>
              <a:cs typeface="Arial" panose="020B0604020202020204" pitchFamily="34" charset="0"/>
              <a:sym typeface="Gill Sans" charset="0"/>
            </a:endParaRPr>
          </a:p>
          <a:p>
            <a:pPr defTabSz="679650">
              <a:spcBef>
                <a:spcPts val="0"/>
              </a:spcBef>
            </a:pPr>
            <a:r>
              <a:rPr lang="en-US" sz="1200" dirty="0">
                <a:latin typeface="Arial" panose="020B0604020202020204" pitchFamily="34" charset="0"/>
                <a:ea typeface="ＭＳ Ｐゴシック" charset="0"/>
                <a:cs typeface="Arial" panose="020B0604020202020204" pitchFamily="34" charset="0"/>
                <a:sym typeface="Gill Sans" charset="0"/>
              </a:rPr>
              <a:t>First child: </a:t>
            </a:r>
            <a:r>
              <a:rPr lang="en-US" altLang="ja-JP" sz="1200" dirty="0">
                <a:latin typeface="Arial" panose="020B0604020202020204" pitchFamily="34" charset="0"/>
                <a:ea typeface="ＭＳ Ｐゴシック" charset="0"/>
                <a:cs typeface="Arial" panose="020B0604020202020204" pitchFamily="34" charset="0"/>
                <a:sym typeface="Gill Sans" charset="0"/>
              </a:rPr>
              <a:t>"</a:t>
            </a:r>
            <a:r>
              <a:rPr lang="en-US" sz="1200" dirty="0">
                <a:latin typeface="Arial" panose="020B0604020202020204" pitchFamily="34" charset="0"/>
                <a:ea typeface="ＭＳ Ｐゴシック" charset="0"/>
                <a:cs typeface="Arial" panose="020B0604020202020204" pitchFamily="34" charset="0"/>
                <a:sym typeface="Gill Sans" charset="0"/>
              </a:rPr>
              <a:t>It popped in their heads.</a:t>
            </a:r>
            <a:r>
              <a:rPr lang="en-US" altLang="ja-JP" sz="1200" dirty="0">
                <a:latin typeface="Arial" panose="020B0604020202020204" pitchFamily="34" charset="0"/>
                <a:ea typeface="ＭＳ Ｐゴシック" charset="0"/>
                <a:cs typeface="Arial" panose="020B0604020202020204" pitchFamily="34" charset="0"/>
                <a:sym typeface="Gill Sans" charset="0"/>
              </a:rPr>
              <a:t>"</a:t>
            </a:r>
            <a:endParaRPr lang="en-US" sz="1200" dirty="0">
              <a:latin typeface="Arial" panose="020B0604020202020204" pitchFamily="34" charset="0"/>
              <a:ea typeface="ＭＳ Ｐゴシック" charset="0"/>
              <a:cs typeface="Arial" panose="020B0604020202020204" pitchFamily="34" charset="0"/>
              <a:sym typeface="Gill Sans" charset="0"/>
            </a:endParaRPr>
          </a:p>
          <a:p>
            <a:pPr defTabSz="679650">
              <a:spcBef>
                <a:spcPts val="0"/>
              </a:spcBef>
            </a:pPr>
            <a:r>
              <a:rPr lang="en-US" sz="1200" dirty="0">
                <a:latin typeface="Arial" panose="020B0604020202020204" pitchFamily="34" charset="0"/>
                <a:ea typeface="ＭＳ Ｐゴシック" charset="0"/>
                <a:cs typeface="Arial" panose="020B0604020202020204" pitchFamily="34" charset="0"/>
                <a:sym typeface="Gill Sans" charset="0"/>
              </a:rPr>
              <a:t>Second child: </a:t>
            </a:r>
            <a:r>
              <a:rPr lang="en-US" altLang="ja-JP" sz="1200" dirty="0">
                <a:latin typeface="Arial" panose="020B0604020202020204" pitchFamily="34" charset="0"/>
                <a:ea typeface="ＭＳ Ｐゴシック" charset="0"/>
                <a:cs typeface="Arial" panose="020B0604020202020204" pitchFamily="34" charset="0"/>
                <a:sym typeface="Gill Sans" charset="0"/>
              </a:rPr>
              <a:t>"</a:t>
            </a:r>
            <a:r>
              <a:rPr lang="en-US" sz="1200" dirty="0">
                <a:latin typeface="Arial" panose="020B0604020202020204" pitchFamily="34" charset="0"/>
                <a:ea typeface="ＭＳ Ｐゴシック" charset="0"/>
                <a:cs typeface="Arial" panose="020B0604020202020204" pitchFamily="34" charset="0"/>
                <a:sym typeface="Gill Sans" charset="0"/>
              </a:rPr>
              <a:t>They found one under a tree.</a:t>
            </a:r>
            <a:r>
              <a:rPr lang="en-US" altLang="ja-JP" sz="1200" dirty="0">
                <a:latin typeface="Arial" panose="020B0604020202020204" pitchFamily="34" charset="0"/>
                <a:ea typeface="ＭＳ Ｐゴシック" charset="0"/>
                <a:cs typeface="Arial" panose="020B0604020202020204" pitchFamily="34" charset="0"/>
                <a:sym typeface="Gill Sans" charset="0"/>
              </a:rPr>
              <a:t>"</a:t>
            </a:r>
            <a:endParaRPr lang="en-US" sz="1200" dirty="0">
              <a:latin typeface="Arial" panose="020B0604020202020204" pitchFamily="34" charset="0"/>
              <a:ea typeface="ＭＳ Ｐゴシック" charset="0"/>
              <a:cs typeface="Arial" panose="020B0604020202020204" pitchFamily="34" charset="0"/>
              <a:sym typeface="Gill Sans" charset="0"/>
            </a:endParaRPr>
          </a:p>
          <a:p>
            <a:pPr defTabSz="679650">
              <a:spcBef>
                <a:spcPts val="0"/>
              </a:spcBef>
            </a:pPr>
            <a:r>
              <a:rPr lang="en-US" sz="1200" dirty="0">
                <a:latin typeface="Arial" panose="020B0604020202020204" pitchFamily="34" charset="0"/>
                <a:ea typeface="ＭＳ Ｐゴシック" charset="0"/>
                <a:cs typeface="Arial" panose="020B0604020202020204" pitchFamily="34" charset="0"/>
                <a:sym typeface="Gill Sans" charset="0"/>
              </a:rPr>
              <a:t>Third child: </a:t>
            </a:r>
            <a:r>
              <a:rPr lang="en-US" altLang="ja-JP" sz="1200" dirty="0">
                <a:latin typeface="Arial" panose="020B0604020202020204" pitchFamily="34" charset="0"/>
                <a:ea typeface="ＭＳ Ｐゴシック" charset="0"/>
                <a:cs typeface="Arial" panose="020B0604020202020204" pitchFamily="34" charset="0"/>
                <a:sym typeface="Gill Sans" charset="0"/>
              </a:rPr>
              <a:t>"</a:t>
            </a:r>
            <a:r>
              <a:rPr lang="en-US" sz="1200" dirty="0">
                <a:latin typeface="Arial" panose="020B0604020202020204" pitchFamily="34" charset="0"/>
                <a:ea typeface="ＭＳ Ｐゴシック" charset="0"/>
                <a:cs typeface="Arial" panose="020B0604020202020204" pitchFamily="34" charset="0"/>
                <a:sym typeface="Gill Sans" charset="0"/>
              </a:rPr>
              <a:t>They thought of all the shapes they knew and picked a hexagon because the sides fit together good.</a:t>
            </a:r>
            <a:r>
              <a:rPr lang="en-US" altLang="ja-JP" sz="1200" dirty="0">
                <a:latin typeface="Arial" panose="020B0604020202020204" pitchFamily="34" charset="0"/>
                <a:ea typeface="ＭＳ Ｐゴシック" charset="0"/>
                <a:cs typeface="Arial" panose="020B0604020202020204" pitchFamily="34" charset="0"/>
                <a:sym typeface="Gill Sans" charset="0"/>
              </a:rPr>
              <a:t>"</a:t>
            </a:r>
            <a:endParaRPr lang="en-US" sz="1200" dirty="0">
              <a:latin typeface="Arial" panose="020B0604020202020204" pitchFamily="34" charset="0"/>
              <a:ea typeface="ＭＳ Ｐゴシック" charset="0"/>
              <a:cs typeface="Arial" panose="020B0604020202020204" pitchFamily="34" charset="0"/>
              <a:sym typeface="Gill Sans" charset="0"/>
            </a:endParaRPr>
          </a:p>
          <a:p>
            <a:pPr defTabSz="679650">
              <a:spcBef>
                <a:spcPts val="0"/>
              </a:spcBef>
            </a:pPr>
            <a:endParaRPr lang="en-US" sz="1200" dirty="0">
              <a:latin typeface="Arial" panose="020B0604020202020204" pitchFamily="34" charset="0"/>
              <a:ea typeface="ＭＳ Ｐゴシック" charset="0"/>
              <a:cs typeface="Arial" panose="020B0604020202020204" pitchFamily="34" charset="0"/>
              <a:sym typeface="Gill Sans" charset="0"/>
            </a:endParaRPr>
          </a:p>
          <a:p>
            <a:pPr defTabSz="679650">
              <a:spcBef>
                <a:spcPts val="0"/>
              </a:spcBef>
            </a:pPr>
            <a:r>
              <a:rPr lang="en-US" sz="1200" dirty="0">
                <a:latin typeface="Arial" panose="020B0604020202020204" pitchFamily="34" charset="0"/>
                <a:ea typeface="ＭＳ Ｐゴシック" charset="0"/>
                <a:cs typeface="Arial" panose="020B0604020202020204" pitchFamily="34" charset="0"/>
                <a:sym typeface="Gill Sans" charset="0"/>
              </a:rPr>
              <a:t>These responses demonstrate children's mathematical reasoning using their knowledge</a:t>
            </a:r>
            <a:r>
              <a:rPr lang="en-US" sz="1200" baseline="0" dirty="0">
                <a:latin typeface="Arial" panose="020B0604020202020204" pitchFamily="34" charset="0"/>
                <a:ea typeface="ＭＳ Ｐゴシック" charset="0"/>
                <a:cs typeface="Arial" panose="020B0604020202020204" pitchFamily="34" charset="0"/>
                <a:sym typeface="Gill Sans" charset="0"/>
              </a:rPr>
              <a:t> about shapes. You can see in the photograph that this teacher provided a rich language and math opportunity for children to apply their shape knowledge in a meaningful way. This example also demonstrates the strong connection between science and math. Do you have a similar example of something you have done or seen done in a classroom? Find an elbow partner and share your example. </a:t>
            </a:r>
            <a:r>
              <a:rPr lang="en-US" sz="1200" i="1" baseline="0" dirty="0">
                <a:latin typeface="Arial" panose="020B0604020202020204" pitchFamily="34" charset="0"/>
                <a:ea typeface="ＭＳ Ｐゴシック" charset="0"/>
                <a:cs typeface="Arial" panose="020B0604020202020204" pitchFamily="34" charset="0"/>
                <a:sym typeface="Gill Sans" charset="0"/>
              </a:rPr>
              <a:t>Allow 3–5 minutes for sharing.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Background</a:t>
            </a:r>
            <a:r>
              <a:rPr lang="en-US" b="1" baseline="0" dirty="0"/>
              <a:t> Information</a:t>
            </a:r>
            <a:r>
              <a:rPr lang="en-US" b="0" baseline="0" dirty="0"/>
              <a:t>:</a:t>
            </a:r>
          </a:p>
          <a:p>
            <a:pPr>
              <a:spcBef>
                <a:spcPts val="0"/>
              </a:spcBef>
            </a:pPr>
            <a:r>
              <a:rPr lang="en-US" b="0" baseline="0" dirty="0"/>
              <a:t>PCF,</a:t>
            </a:r>
            <a:r>
              <a:rPr lang="en-US" b="0" dirty="0"/>
              <a:t> Vol. 1</a:t>
            </a:r>
            <a:r>
              <a:rPr lang="en-US" b="0" baseline="0" dirty="0"/>
              <a:t>, </a:t>
            </a:r>
            <a:r>
              <a:rPr lang="en-US" sz="1200" kern="1200" dirty="0">
                <a:solidFill>
                  <a:schemeClr val="tx1"/>
                </a:solidFill>
                <a:effectLst/>
                <a:latin typeface="Arial" pitchFamily="-1" charset="0"/>
                <a:ea typeface="ＭＳ Ｐゴシック" pitchFamily="-1" charset="-128"/>
                <a:cs typeface="ＭＳ Ｐゴシック" pitchFamily="-1" charset="-128"/>
              </a:rPr>
              <a:t>p. </a:t>
            </a:r>
            <a:r>
              <a:rPr lang="en-US" b="0" baseline="0" dirty="0"/>
              <a:t>283</a:t>
            </a:r>
            <a:endParaRPr lang="en-US" b="1" dirty="0"/>
          </a:p>
          <a:p>
            <a:pPr>
              <a:spcBef>
                <a:spcPts val="0"/>
              </a:spcBef>
            </a:pPr>
            <a:endParaRPr lang="en-US" b="1" dirty="0"/>
          </a:p>
          <a:p>
            <a:pPr>
              <a:spcBef>
                <a:spcPts val="0"/>
              </a:spcBef>
            </a:pPr>
            <a:r>
              <a:rPr lang="en-US" b="1" dirty="0"/>
              <a:t>Presenter Remarks: </a:t>
            </a:r>
          </a:p>
          <a:p>
            <a:pPr marL="0" indent="0" defTabSz="966612">
              <a:spcBef>
                <a:spcPts val="0"/>
              </a:spcBef>
              <a:buFont typeface="Arial"/>
              <a:buNone/>
              <a:defRPr/>
            </a:pPr>
            <a:r>
              <a:rPr lang="en-US" baseline="0" dirty="0"/>
              <a:t>It is especially important of teachers of students who are learning English as a second language to, “H</a:t>
            </a:r>
            <a:r>
              <a:rPr lang="en-US" dirty="0"/>
              <a:t>elp children understand mathematical terms by using extensive modeling</a:t>
            </a:r>
            <a:r>
              <a:rPr lang="en-US" baseline="0" dirty="0"/>
              <a:t> and</a:t>
            </a:r>
            <a:r>
              <a:rPr lang="en-US" dirty="0"/>
              <a:t> accompanying words with gestures (e.g., pointing, or tracing shapes in the air)” </a:t>
            </a:r>
            <a:r>
              <a:rPr lang="en-US" baseline="0" dirty="0"/>
              <a:t>(</a:t>
            </a:r>
            <a:r>
              <a:rPr lang="en-US" dirty="0"/>
              <a:t>PCF, Vol. 1, </a:t>
            </a:r>
            <a:r>
              <a:rPr lang="en-US" sz="1200" kern="1200" dirty="0">
                <a:solidFill>
                  <a:schemeClr val="tx1"/>
                </a:solidFill>
                <a:effectLst/>
                <a:latin typeface="Arial" pitchFamily="-1" charset="0"/>
                <a:ea typeface="ＭＳ Ｐゴシック" pitchFamily="-1" charset="-128"/>
                <a:cs typeface="ＭＳ Ｐゴシック" pitchFamily="-1" charset="-128"/>
              </a:rPr>
              <a:t>p. </a:t>
            </a:r>
            <a:r>
              <a:rPr lang="en-US" dirty="0"/>
              <a:t>283).  </a:t>
            </a:r>
          </a:p>
          <a:p>
            <a:pPr marL="0" indent="0" defTabSz="966612">
              <a:spcBef>
                <a:spcPts val="0"/>
              </a:spcBef>
              <a:buFont typeface="Arial"/>
              <a:buNone/>
              <a:defRPr/>
            </a:pPr>
            <a:endParaRPr lang="en-US" dirty="0"/>
          </a:p>
          <a:p>
            <a:pPr marL="0" indent="0" defTabSz="966612">
              <a:spcBef>
                <a:spcPts val="0"/>
              </a:spcBef>
              <a:buFont typeface="Arial"/>
              <a:buNone/>
              <a:defRPr/>
            </a:pPr>
            <a:r>
              <a:rPr lang="en-US" dirty="0"/>
              <a:t>Take a moment and read the bullet points on the screen. </a:t>
            </a:r>
          </a:p>
          <a:p>
            <a:pPr marL="0" indent="0" defTabSz="966612">
              <a:spcBef>
                <a:spcPts val="0"/>
              </a:spcBef>
              <a:buFont typeface="Arial"/>
              <a:buNone/>
              <a:defRPr/>
            </a:pPr>
            <a:endParaRPr lang="en-US" dirty="0"/>
          </a:p>
          <a:p>
            <a:pPr marL="0" indent="0" defTabSz="966612">
              <a:spcBef>
                <a:spcPts val="0"/>
              </a:spcBef>
              <a:buFont typeface="Arial"/>
              <a:buNone/>
              <a:defRPr/>
            </a:pPr>
            <a:r>
              <a:rPr lang="en-US" dirty="0"/>
              <a:t>When teachers use these strategies, all children in the classroom will benefit. The Preschool Curriculum Framework </a:t>
            </a:r>
            <a:r>
              <a:rPr lang="en-US" baseline="0" dirty="0"/>
              <a:t>has many ideas for strategies that include these concepts. </a:t>
            </a:r>
          </a:p>
          <a:p>
            <a:pPr marL="0" indent="0" defTabSz="966612">
              <a:spcBef>
                <a:spcPts val="0"/>
              </a:spcBef>
              <a:buFont typeface="Arial"/>
              <a:buNone/>
              <a:defRPr/>
            </a:pPr>
            <a:endParaRPr lang="en-US" dirty="0"/>
          </a:p>
          <a:p>
            <a:pPr marL="0" indent="0" defTabSz="966612">
              <a:spcBef>
                <a:spcPts val="0"/>
              </a:spcBef>
              <a:buFont typeface="Arial"/>
              <a:buNone/>
              <a:defRPr/>
            </a:pPr>
            <a:r>
              <a:rPr lang="en-US" baseline="0" dirty="0"/>
              <a:t>Next, we will read a vignette to think about this in terms of supporting geometry in the classroom.</a:t>
            </a:r>
            <a:endParaRPr lang="en-US" dirty="0"/>
          </a:p>
        </p:txBody>
      </p:sp>
      <p:sp>
        <p:nvSpPr>
          <p:cNvPr id="4" name="Slide Number Placeholder 3"/>
          <p:cNvSpPr>
            <a:spLocks noGrp="1"/>
          </p:cNvSpPr>
          <p:nvPr>
            <p:ph type="sldNum" sz="quarter" idx="10"/>
          </p:nvPr>
        </p:nvSpPr>
        <p:spPr/>
        <p:txBody>
          <a:bodyPr/>
          <a:lstStyle/>
          <a:p>
            <a:fld id="{4138D05E-33AE-C244-9884-F6B8812B46EC}" type="slidenum">
              <a:rPr lang="en-US" smtClean="0"/>
              <a:pPr/>
              <a:t>34</a:t>
            </a:fld>
            <a:endParaRPr lang="en-US" dirty="0"/>
          </a:p>
        </p:txBody>
      </p:sp>
    </p:spTree>
    <p:extLst>
      <p:ext uri="{BB962C8B-B14F-4D97-AF65-F5344CB8AC3E}">
        <p14:creationId xmlns:p14="http://schemas.microsoft.com/office/powerpoint/2010/main" val="1512537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dirty="0"/>
              <a:t>Presenter</a:t>
            </a:r>
            <a:r>
              <a:rPr lang="en-US" b="1" baseline="0" dirty="0"/>
              <a:t> Remarks: </a:t>
            </a:r>
          </a:p>
          <a:p>
            <a:pPr>
              <a:spcBef>
                <a:spcPts val="0"/>
              </a:spcBef>
              <a:spcAft>
                <a:spcPts val="0"/>
              </a:spcAft>
            </a:pPr>
            <a:r>
              <a:rPr lang="en-US" baseline="0" dirty="0"/>
              <a:t>Let's take a moment and reflect. </a:t>
            </a:r>
          </a:p>
          <a:p>
            <a:pPr>
              <a:spcBef>
                <a:spcPts val="0"/>
              </a:spcBef>
              <a:spcAft>
                <a:spcPts val="0"/>
              </a:spcAft>
            </a:pPr>
            <a:endParaRPr lang="en-US" baseline="0" dirty="0"/>
          </a:p>
          <a:p>
            <a:pPr>
              <a:spcBef>
                <a:spcPts val="0"/>
              </a:spcBef>
              <a:spcAft>
                <a:spcPts val="0"/>
              </a:spcAft>
            </a:pPr>
            <a:r>
              <a:rPr lang="en-US" sz="1200" dirty="0"/>
              <a:t>Which of today’s geometry experiences might be good strategies to use to support students whose home language is not English? </a:t>
            </a:r>
          </a:p>
          <a:p>
            <a:pPr>
              <a:spcBef>
                <a:spcPts val="0"/>
              </a:spcBef>
              <a:spcAft>
                <a:spcPts val="0"/>
              </a:spcAft>
            </a:pPr>
            <a:endParaRPr lang="en-US" sz="1200" dirty="0"/>
          </a:p>
          <a:p>
            <a:pPr>
              <a:spcBef>
                <a:spcPts val="0"/>
              </a:spcBef>
              <a:spcAft>
                <a:spcPts val="0"/>
              </a:spcAft>
            </a:pPr>
            <a:r>
              <a:rPr lang="en-US" sz="1200" dirty="0"/>
              <a:t>Use your fingers, arms, or legs to make a shape. Using both of your hands, for example, make a circle. </a:t>
            </a:r>
          </a:p>
          <a:p>
            <a:pPr>
              <a:spcBef>
                <a:spcPts val="0"/>
              </a:spcBef>
              <a:spcAft>
                <a:spcPts val="0"/>
              </a:spcAft>
            </a:pPr>
            <a:endParaRPr lang="en-US" sz="1200" dirty="0"/>
          </a:p>
          <a:p>
            <a:pPr>
              <a:spcBef>
                <a:spcPts val="0"/>
              </a:spcBef>
              <a:spcAft>
                <a:spcPts val="0"/>
              </a:spcAft>
            </a:pPr>
            <a:r>
              <a:rPr lang="en-US" sz="1200" dirty="0"/>
              <a:t>Find someone else in the room and share your shape and thoughts. </a:t>
            </a:r>
          </a:p>
          <a:p>
            <a:pPr defTabSz="966612">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4138D05E-33AE-C244-9884-F6B8812B46EC}" type="slidenum">
              <a:rPr lang="en-US" smtClean="0"/>
              <a:pPr/>
              <a:t>35</a:t>
            </a:fld>
            <a:endParaRPr lang="en-US" dirty="0"/>
          </a:p>
        </p:txBody>
      </p:sp>
    </p:spTree>
    <p:extLst>
      <p:ext uri="{BB962C8B-B14F-4D97-AF65-F5344CB8AC3E}">
        <p14:creationId xmlns:p14="http://schemas.microsoft.com/office/powerpoint/2010/main" val="3076604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xfrm>
            <a:off x="731520" y="4475719"/>
            <a:ext cx="5852160" cy="5040630"/>
          </a:xfrm>
          <a:ln/>
        </p:spPr>
        <p:txBody>
          <a:bodyPr/>
          <a:lstStyle/>
          <a:p>
            <a:pPr>
              <a:spcBef>
                <a:spcPts val="0"/>
              </a:spcBef>
            </a:pPr>
            <a:r>
              <a:rPr lang="en-US" sz="1200" b="1" kern="1200" dirty="0">
                <a:solidFill>
                  <a:schemeClr val="tx1"/>
                </a:solidFill>
                <a:effectLst/>
                <a:latin typeface="Arial" pitchFamily="-1" charset="0"/>
                <a:ea typeface="ＭＳ Ｐゴシック" pitchFamily="-1" charset="-128"/>
                <a:cs typeface="ＭＳ Ｐゴシック" pitchFamily="-1" charset="-128"/>
              </a:rPr>
              <a:t>Activity 3: Applied Vignette for Geometry</a:t>
            </a:r>
            <a:r>
              <a:rPr lang="en-US" b="1" dirty="0">
                <a:effectLst/>
              </a:rPr>
              <a:t> </a:t>
            </a:r>
            <a:r>
              <a:rPr lang="en-US" sz="1000" b="1" kern="1200" dirty="0">
                <a:solidFill>
                  <a:schemeClr val="tx1"/>
                </a:solidFill>
                <a:effectLst/>
                <a:latin typeface="Arial" pitchFamily="-1" charset="0"/>
                <a:ea typeface="ＭＳ Ｐゴシック" pitchFamily="-1" charset="-128"/>
                <a:cs typeface="ＭＳ Ｐゴシック" pitchFamily="-1" charset="-128"/>
              </a:rPr>
              <a:t> </a:t>
            </a:r>
          </a:p>
          <a:p>
            <a:pPr>
              <a:spcBef>
                <a:spcPts val="0"/>
              </a:spcBef>
            </a:pPr>
            <a:endParaRPr lang="en-US" dirty="0"/>
          </a:p>
          <a:p>
            <a:pPr>
              <a:spcBef>
                <a:spcPts val="0"/>
              </a:spcBef>
            </a:pPr>
            <a:r>
              <a:rPr lang="en-US" b="1" dirty="0"/>
              <a:t>Presenter Remarks:</a:t>
            </a:r>
          </a:p>
          <a:p>
            <a:pPr>
              <a:spcBef>
                <a:spcPts val="0"/>
              </a:spcBef>
            </a:pPr>
            <a:r>
              <a:rPr lang="en-US" dirty="0"/>
              <a:t>Now we will consider the needs of English language learners. What did you read in the interactions and strategies that would be meaningful for supporting English learners?</a:t>
            </a:r>
          </a:p>
          <a:p>
            <a:pPr>
              <a:spcBef>
                <a:spcPts val="0"/>
              </a:spcBef>
            </a:pPr>
            <a:endParaRPr lang="en-US" dirty="0"/>
          </a:p>
          <a:p>
            <a:pPr>
              <a:spcBef>
                <a:spcPts val="0"/>
              </a:spcBef>
            </a:pPr>
            <a:r>
              <a:rPr lang="en-US" dirty="0"/>
              <a:t>To fully understand, we need to think about two pieces of information. First, at what stage of acquisition is the child? And second, which strategies would best benefit a child at this stage? (</a:t>
            </a:r>
            <a:r>
              <a:rPr lang="en-US" i="1" dirty="0"/>
              <a:t>Guide participants to turn to Handout 7: Using English Speaking Peers and ELD Strategies.) </a:t>
            </a:r>
            <a:r>
              <a:rPr lang="en-US" dirty="0"/>
              <a:t>If we were to assume the child is at stage one or two, what are some strategies that might be meaningful? Use both handouts to fill in the third box on Handout 6.</a:t>
            </a:r>
          </a:p>
          <a:p>
            <a:pPr>
              <a:spcBef>
                <a:spcPts val="0"/>
              </a:spcBef>
            </a:pPr>
            <a:endParaRPr lang="en-US" dirty="0"/>
          </a:p>
          <a:p>
            <a:pPr>
              <a:spcBef>
                <a:spcPts val="0"/>
              </a:spcBef>
            </a:pPr>
            <a:r>
              <a:rPr lang="en-US" dirty="0"/>
              <a:t>Wrap-Up: It is important to remember that we all students learning more than one language in our classrooms, and we need to be thinking about two separate pieces of information in regards to their learning:</a:t>
            </a:r>
          </a:p>
          <a:p>
            <a:pPr marL="628650" lvl="1" indent="-171450">
              <a:spcBef>
                <a:spcPts val="0"/>
              </a:spcBef>
              <a:buFont typeface="Arial" panose="020B0604020202020204" pitchFamily="34" charset="0"/>
              <a:buChar char="•"/>
            </a:pPr>
            <a:r>
              <a:rPr lang="en-US" dirty="0"/>
              <a:t>What is the content you are trying to teach?</a:t>
            </a:r>
          </a:p>
          <a:p>
            <a:pPr marL="628650" lvl="1" indent="-171450">
              <a:spcBef>
                <a:spcPts val="0"/>
              </a:spcBef>
              <a:buFont typeface="Arial" panose="020B0604020202020204" pitchFamily="34" charset="0"/>
              <a:buChar char="•"/>
            </a:pPr>
            <a:r>
              <a:rPr lang="en-US" dirty="0"/>
              <a:t>At what level of language acquisition is the child?</a:t>
            </a:r>
            <a:endParaRPr lang="en-US" b="1" cap="all" dirty="0"/>
          </a:p>
          <a:p>
            <a:pPr>
              <a:spcBef>
                <a:spcPts val="0"/>
              </a:spcBef>
            </a:pPr>
            <a:endParaRPr lang="en-US" b="1" cap="all" dirty="0"/>
          </a:p>
          <a:p>
            <a:pPr>
              <a:spcBef>
                <a:spcPts val="0"/>
              </a:spcBef>
            </a:pPr>
            <a:r>
              <a:rPr lang="en-US" b="1" cap="all" dirty="0"/>
              <a:t>intent: </a:t>
            </a:r>
            <a:endParaRPr lang="en-US" dirty="0"/>
          </a:p>
          <a:p>
            <a:pPr>
              <a:spcBef>
                <a:spcPts val="0"/>
              </a:spcBef>
            </a:pPr>
            <a:r>
              <a:rPr lang="en-US" dirty="0"/>
              <a:t>Introduce the use and application of the vignette and the interactions and strategies sections of the </a:t>
            </a:r>
            <a:r>
              <a:rPr lang="en-US" i="1" dirty="0"/>
              <a:t>California Preschool Curriculum Framework </a:t>
            </a:r>
            <a:r>
              <a:rPr lang="en-US" dirty="0"/>
              <a:t>(PCF) </a:t>
            </a:r>
            <a:r>
              <a:rPr lang="en-US" i="1" dirty="0"/>
              <a:t>, Volume 1</a:t>
            </a:r>
            <a:r>
              <a:rPr lang="en-US" dirty="0"/>
              <a:t> in supporting English-language learners.</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read the vignette and analyze potential interactions and strategies that can be used with dual language learners. </a:t>
            </a:r>
            <a:endParaRPr lang="en-US" sz="1600" dirty="0"/>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PowerPoint slide</a:t>
            </a:r>
            <a:endParaRPr lang="en-US" sz="1600" dirty="0"/>
          </a:p>
          <a:p>
            <a:pPr marL="171450" lvl="0" indent="-171450">
              <a:spcBef>
                <a:spcPts val="0"/>
              </a:spcBef>
              <a:buFont typeface="Arial" panose="020B0604020202020204" pitchFamily="34" charset="0"/>
              <a:buChar char="•"/>
            </a:pPr>
            <a:r>
              <a:rPr lang="en-US" i="1" dirty="0"/>
              <a:t>California Preschool Curriculum Framework,</a:t>
            </a:r>
            <a:r>
              <a:rPr lang="en-US" dirty="0"/>
              <a:t> </a:t>
            </a:r>
            <a:r>
              <a:rPr lang="en-US" i="1" dirty="0"/>
              <a:t>Volume 1 </a:t>
            </a:r>
            <a:r>
              <a:rPr lang="en-US" dirty="0"/>
              <a:t>(PCF)</a:t>
            </a:r>
            <a:endParaRPr lang="en-US" sz="1600" dirty="0"/>
          </a:p>
          <a:p>
            <a:pPr marL="171450" lvl="0" indent="-171450">
              <a:spcBef>
                <a:spcPts val="0"/>
              </a:spcBef>
              <a:buFont typeface="Arial" panose="020B0604020202020204" pitchFamily="34" charset="0"/>
              <a:buChar char="•"/>
            </a:pPr>
            <a:r>
              <a:rPr lang="en-US" dirty="0"/>
              <a:t>Handout 6: Applied Vignette (Geometry) </a:t>
            </a:r>
            <a:endParaRPr lang="en-US" sz="1600" dirty="0"/>
          </a:p>
          <a:p>
            <a:pPr marL="171450" lvl="0" indent="-171450">
              <a:spcBef>
                <a:spcPts val="0"/>
              </a:spcBef>
              <a:buFont typeface="Arial" panose="020B0604020202020204" pitchFamily="34" charset="0"/>
              <a:buChar char="•"/>
            </a:pPr>
            <a:r>
              <a:rPr lang="en-US" dirty="0"/>
              <a:t>Handout 7: Using English Speaking Peers and ELD Strategies</a:t>
            </a:r>
            <a:endParaRPr lang="en-US" sz="1600" dirty="0"/>
          </a:p>
          <a:p>
            <a:pPr>
              <a:spcBef>
                <a:spcPts val="0"/>
              </a:spcBef>
            </a:pPr>
            <a:endParaRPr lang="en-US" b="1" cap="all" dirty="0"/>
          </a:p>
          <a:p>
            <a:pPr>
              <a:spcBef>
                <a:spcPts val="0"/>
              </a:spcBef>
            </a:pPr>
            <a:r>
              <a:rPr lang="en-US" b="1" cap="all" dirty="0"/>
              <a:t>Time:</a:t>
            </a:r>
            <a:r>
              <a:rPr lang="en-US" dirty="0"/>
              <a:t> 15 minutes</a:t>
            </a:r>
          </a:p>
          <a:p>
            <a:pPr>
              <a:spcBef>
                <a:spcPts val="0"/>
              </a:spcBef>
            </a:pPr>
            <a:endParaRPr lang="en-US" b="1" cap="all"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Participants read the vignette on page 286 of the PCF (Vol. 1) with an elbow partner.</a:t>
            </a:r>
          </a:p>
          <a:p>
            <a:pPr marL="228600" lvl="0" indent="-228600">
              <a:spcBef>
                <a:spcPts val="0"/>
              </a:spcBef>
              <a:buFont typeface="+mj-lt"/>
              <a:buAutoNum type="arabicPeriod"/>
            </a:pPr>
            <a:r>
              <a:rPr lang="en-US" dirty="0"/>
              <a:t>Guide participants to use Handout 6 and to sketch the vignette. </a:t>
            </a:r>
          </a:p>
          <a:p>
            <a:pPr marL="228600" lvl="0" indent="-228600">
              <a:spcBef>
                <a:spcPts val="0"/>
              </a:spcBef>
              <a:buFont typeface="+mj-lt"/>
              <a:buAutoNum type="arabicPeriod"/>
            </a:pPr>
            <a:r>
              <a:rPr lang="en-US" dirty="0"/>
              <a:t>Participants read the two interactions and strategies that follow the vignette and write down any important lessons on Handout 6: Applied Vignette.</a:t>
            </a:r>
          </a:p>
          <a:p>
            <a:pPr marL="228600" lvl="0" indent="-228600">
              <a:spcBef>
                <a:spcPts val="0"/>
              </a:spcBef>
              <a:buFont typeface="+mj-lt"/>
              <a:buAutoNum type="arabicPeriod"/>
            </a:pPr>
            <a:r>
              <a:rPr lang="en-US" dirty="0"/>
              <a:t>Trainer explains to participants:</a:t>
            </a:r>
          </a:p>
          <a:p>
            <a:pPr marL="628650" lvl="1" indent="-171450">
              <a:spcBef>
                <a:spcPts val="0"/>
              </a:spcBef>
              <a:buFont typeface="Arial" panose="020B0604020202020204" pitchFamily="34" charset="0"/>
              <a:buChar char="•"/>
            </a:pPr>
            <a:r>
              <a:rPr lang="en-US" dirty="0"/>
              <a:t>Now we will consider the needs of English language learners. What did you read in the interactions and strategies that would be meaningful for supporting English learners?</a:t>
            </a:r>
          </a:p>
          <a:p>
            <a:pPr marL="628650" lvl="1" indent="-171450">
              <a:spcBef>
                <a:spcPts val="0"/>
              </a:spcBef>
              <a:buFont typeface="Arial" panose="020B0604020202020204" pitchFamily="34" charset="0"/>
              <a:buChar char="•"/>
            </a:pPr>
            <a:r>
              <a:rPr lang="en-US" dirty="0"/>
              <a:t>To fully understand, we need to think about two pieces of information. First, at what stage of acquisition is the child? And second, which strategies would best benefit a child at this stage? (</a:t>
            </a:r>
            <a:r>
              <a:rPr lang="en-US" i="1" dirty="0"/>
              <a:t>Guide participants to turn to Handout 7: Using English Speaking Peers and ELD Strategies.) </a:t>
            </a:r>
            <a:r>
              <a:rPr lang="en-US" dirty="0"/>
              <a:t>If we were to assume the child is at stage one or two, what are some strategies that might be meaningful? Use both handouts to fill in the third box on Handout 6.</a:t>
            </a:r>
          </a:p>
          <a:p>
            <a:pPr marL="628650" lvl="1" indent="-171450">
              <a:spcBef>
                <a:spcPts val="0"/>
              </a:spcBef>
              <a:buFont typeface="Arial" panose="020B0604020202020204" pitchFamily="34" charset="0"/>
              <a:buChar char="•"/>
            </a:pPr>
            <a:r>
              <a:rPr lang="en-US" dirty="0"/>
              <a:t>Wrap-Up: It is important to remember that we all students learning more than one language in our classrooms, and we need to be thinking about two separate pieces of information in regards to their learning:</a:t>
            </a:r>
          </a:p>
          <a:p>
            <a:pPr marL="1085850" lvl="2" indent="-171450">
              <a:spcBef>
                <a:spcPts val="0"/>
              </a:spcBef>
              <a:buFont typeface="Wingdings" panose="05000000000000000000" pitchFamily="2" charset="2"/>
              <a:buChar char="§"/>
            </a:pPr>
            <a:r>
              <a:rPr lang="en-US" dirty="0"/>
              <a:t>What is the content you are trying to teach?</a:t>
            </a:r>
          </a:p>
          <a:p>
            <a:pPr marL="1085850" lvl="2" indent="-171450">
              <a:spcBef>
                <a:spcPts val="0"/>
              </a:spcBef>
              <a:buFont typeface="Wingdings" panose="05000000000000000000" pitchFamily="2" charset="2"/>
              <a:buChar char="§"/>
            </a:pPr>
            <a:r>
              <a:rPr lang="en-US" dirty="0"/>
              <a:t>At what level of language acquisition is the child?  </a:t>
            </a:r>
          </a:p>
          <a:p>
            <a:pPr>
              <a:spcBef>
                <a:spcPts val="0"/>
              </a:spcBef>
            </a:pPr>
            <a:r>
              <a:rPr lang="en-US" dirty="0"/>
              <a:t> </a:t>
            </a:r>
          </a:p>
          <a:p>
            <a:pPr>
              <a:spcBef>
                <a:spcPts val="0"/>
              </a:spcBef>
            </a:pPr>
            <a:endParaRPr lang="en-US" sz="1200" kern="1200" dirty="0">
              <a:solidFill>
                <a:schemeClr val="tx1"/>
              </a:solidFill>
              <a:effectLst/>
              <a:latin typeface="Arial" pitchFamily="-1" charset="0"/>
              <a:ea typeface="ＭＳ Ｐゴシック" pitchFamily="-1" charset="-128"/>
              <a:cs typeface="ＭＳ Ｐゴシック" pitchFamily="-1" charset="-128"/>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9347C1A-161D-A348-9D82-4DEBC5CDE850}" type="slidenum">
              <a:rPr lang="en-US"/>
              <a:pPr eaLnBrk="1" hangingPunct="1"/>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217613" y="685800"/>
            <a:ext cx="4543425" cy="3406775"/>
          </a:xfrm>
          <a:ln/>
        </p:spPr>
      </p:sp>
      <p:sp>
        <p:nvSpPr>
          <p:cNvPr id="90115" name="Notes Placeholder 2"/>
          <p:cNvSpPr>
            <a:spLocks noGrp="1"/>
          </p:cNvSpPr>
          <p:nvPr>
            <p:ph type="body" idx="1"/>
          </p:nvPr>
        </p:nvSpPr>
        <p:spPr>
          <a:xfrm>
            <a:off x="563245" y="4324072"/>
            <a:ext cx="5852160" cy="456390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spcBef>
                <a:spcPts val="0"/>
              </a:spcBef>
              <a:defRPr/>
            </a:pPr>
            <a:r>
              <a:rPr lang="en-US" sz="1200" b="1" dirty="0"/>
              <a:t>Background Information:</a:t>
            </a:r>
            <a:endParaRPr lang="en-US" sz="1200" dirty="0"/>
          </a:p>
          <a:p>
            <a:pPr>
              <a:spcBef>
                <a:spcPts val="0"/>
              </a:spcBef>
            </a:pPr>
            <a:r>
              <a:rPr lang="en-US" dirty="0"/>
              <a:t>Patton O. Tabors, </a:t>
            </a:r>
            <a:r>
              <a:rPr lang="en-US" i="1" dirty="0"/>
              <a:t>One Child, Two Languages: A Guide for Preschool Educators of Children Learning English as a Second Language</a:t>
            </a:r>
            <a:r>
              <a:rPr lang="en-US" sz="1200" dirty="0">
                <a:latin typeface="Arial" charset="0"/>
                <a:ea typeface="ＭＳ Ｐゴシック" charset="0"/>
                <a:cs typeface="ＭＳ Ｐゴシック" charset="0"/>
              </a:rPr>
              <a:t>, p. 102.</a:t>
            </a:r>
          </a:p>
          <a:p>
            <a:pPr>
              <a:spcBef>
                <a:spcPts val="0"/>
              </a:spcBef>
            </a:pPr>
            <a:r>
              <a:rPr lang="en-US" sz="1200" i="0" dirty="0">
                <a:latin typeface="Arial" charset="0"/>
                <a:ea typeface="ＭＳ Ｐゴシック" charset="0"/>
                <a:cs typeface="ＭＳ Ｐゴシック" charset="0"/>
              </a:rPr>
              <a:t>Preschool English Learners</a:t>
            </a:r>
            <a:r>
              <a:rPr lang="en-US" sz="1200" i="0" baseline="0" dirty="0">
                <a:latin typeface="Arial" charset="0"/>
                <a:ea typeface="ＭＳ Ｐゴシック" charset="0"/>
                <a:cs typeface="ＭＳ Ｐゴシック" charset="0"/>
              </a:rPr>
              <a:t> Guide,</a:t>
            </a:r>
            <a:r>
              <a:rPr lang="en-US" sz="1200" dirty="0">
                <a:latin typeface="Arial" charset="0"/>
                <a:ea typeface="ＭＳ Ｐゴシック" charset="0"/>
                <a:cs typeface="ＭＳ Ｐゴシック" charset="0"/>
              </a:rPr>
              <a:t> p. 54.</a:t>
            </a:r>
          </a:p>
          <a:p>
            <a:pPr defTabSz="966612">
              <a:spcBef>
                <a:spcPts val="0"/>
              </a:spcBef>
              <a:defRPr/>
            </a:pPr>
            <a:endParaRPr lang="en-US" sz="1200" b="1" dirty="0"/>
          </a:p>
          <a:p>
            <a:pPr>
              <a:spcBef>
                <a:spcPts val="0"/>
              </a:spcBef>
            </a:pPr>
            <a:r>
              <a:rPr lang="en-US" sz="1200" b="1" dirty="0">
                <a:latin typeface="Arial" charset="0"/>
                <a:ea typeface="ＭＳ Ｐゴシック" charset="0"/>
                <a:cs typeface="ＭＳ Ｐゴシック" charset="0"/>
              </a:rPr>
              <a:t>Presenter Remarks: </a:t>
            </a:r>
          </a:p>
          <a:p>
            <a:pPr>
              <a:spcBef>
                <a:spcPts val="0"/>
              </a:spcBef>
            </a:pPr>
            <a:r>
              <a:rPr lang="en-US" sz="1200" dirty="0">
                <a:latin typeface="Arial" charset="0"/>
                <a:ea typeface="ＭＳ Ｐゴシック" charset="0"/>
                <a:cs typeface="ＭＳ Ｐゴシック" charset="0"/>
              </a:rPr>
              <a:t>One major feature of successful communication with English learners is that </a:t>
            </a:r>
            <a:r>
              <a:rPr lang="en-US" sz="1200" i="0" dirty="0">
                <a:latin typeface="Arial" charset="0"/>
                <a:ea typeface="ＭＳ Ｐゴシック" charset="0"/>
                <a:cs typeface="ＭＳ Ｐゴシック" charset="0"/>
              </a:rPr>
              <a:t>it is grounded in the here and now. </a:t>
            </a:r>
            <a:r>
              <a:rPr lang="en-US" sz="1200" dirty="0">
                <a:latin typeface="Arial" charset="0"/>
                <a:ea typeface="ＭＳ Ｐゴシック" charset="0"/>
                <a:cs typeface="ＭＳ Ｐゴシック" charset="0"/>
              </a:rPr>
              <a:t>Talking about what is right there gives English learners a chance to:</a:t>
            </a:r>
          </a:p>
          <a:p>
            <a:pPr marL="171450" indent="-171450">
              <a:spcBef>
                <a:spcPts val="0"/>
              </a:spcBef>
              <a:buFont typeface="Arial" panose="020B0604020202020204" pitchFamily="34" charset="0"/>
              <a:buChar char="•"/>
            </a:pPr>
            <a:r>
              <a:rPr lang="en-US" sz="1200" dirty="0">
                <a:latin typeface="Arial" charset="0"/>
                <a:ea typeface="ＭＳ Ｐゴシック" charset="0"/>
                <a:cs typeface="ＭＳ Ｐゴシック" charset="0"/>
              </a:rPr>
              <a:t>Narrow down the field of what the conversation is about, and</a:t>
            </a:r>
          </a:p>
          <a:p>
            <a:pPr marL="171450" indent="-171450">
              <a:spcBef>
                <a:spcPts val="0"/>
              </a:spcBef>
              <a:buFont typeface="Arial" panose="020B0604020202020204" pitchFamily="34" charset="0"/>
              <a:buChar char="•"/>
            </a:pPr>
            <a:r>
              <a:rPr lang="en-US" sz="1200" dirty="0">
                <a:latin typeface="Arial" charset="0"/>
                <a:ea typeface="ＭＳ Ｐゴシック" charset="0"/>
                <a:cs typeface="ＭＳ Ｐゴシック" charset="0"/>
              </a:rPr>
              <a:t>Focus on a more restricted number of options for response. </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As English learners begin to use their productive abilities, the context in which the conversation is held also helps the teacher understand what they are talking about. Sharing the same physical space and having reference to the same information help to make a successful communicative experience, and give</a:t>
            </a:r>
            <a:r>
              <a:rPr lang="en-US" sz="1200" baseline="0" dirty="0">
                <a:latin typeface="Arial" charset="0"/>
                <a:ea typeface="ＭＳ Ｐゴシック" charset="0"/>
                <a:cs typeface="ＭＳ Ｐゴシック" charset="0"/>
              </a:rPr>
              <a:t> the</a:t>
            </a:r>
            <a:r>
              <a:rPr lang="en-US" sz="1200" dirty="0">
                <a:latin typeface="Arial" charset="0"/>
                <a:ea typeface="ＭＳ Ｐゴシック" charset="0"/>
                <a:cs typeface="ＭＳ Ｐゴシック" charset="0"/>
              </a:rPr>
              <a:t> teacher opportunities to provide some missing vocabulary information.</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A great way to apply</a:t>
            </a:r>
            <a:r>
              <a:rPr lang="en-US" sz="1200" baseline="0" dirty="0">
                <a:latin typeface="Arial" charset="0"/>
                <a:ea typeface="ＭＳ Ｐゴシック" charset="0"/>
                <a:cs typeface="ＭＳ Ｐゴシック" charset="0"/>
              </a:rPr>
              <a:t> this</a:t>
            </a:r>
            <a:r>
              <a:rPr lang="en-US" sz="1200" dirty="0">
                <a:latin typeface="Arial" charset="0"/>
                <a:ea typeface="ＭＳ Ｐゴシック" charset="0"/>
                <a:cs typeface="ＭＳ Ｐゴシック" charset="0"/>
              </a:rPr>
              <a:t> feature of communication</a:t>
            </a:r>
            <a:r>
              <a:rPr lang="en-US" sz="1200" baseline="0" dirty="0">
                <a:latin typeface="Arial" charset="0"/>
                <a:ea typeface="ＭＳ Ｐゴシック" charset="0"/>
                <a:cs typeface="ＭＳ Ｐゴシック" charset="0"/>
              </a:rPr>
              <a:t> while integrating geometry would be to observe what the child is doing and make connections to math. For example, if the child is using blocks to build, the teacher can engage in play with the child and say, “I see that you are</a:t>
            </a:r>
            <a:r>
              <a:rPr lang="en-US" sz="1200" dirty="0">
                <a:latin typeface="Arial" charset="0"/>
                <a:ea typeface="ＭＳ Ｐゴシック" charset="0"/>
                <a:cs typeface="ＭＳ Ｐゴシック" charset="0"/>
              </a:rPr>
              <a:t> </a:t>
            </a:r>
            <a:r>
              <a:rPr lang="en-US" sz="1200" baseline="0" dirty="0">
                <a:latin typeface="Arial" charset="0"/>
                <a:ea typeface="ＭＳ Ｐゴシック" charset="0"/>
                <a:cs typeface="ＭＳ Ｐゴシック" charset="0"/>
              </a:rPr>
              <a:t>using blocks to build. What did you make?” Once the child responds to the question, the teacher can then make connections to geometry by making connecting statements such as, the street looks like a rectangle.  </a:t>
            </a:r>
            <a:endParaRPr lang="en-US" sz="1200" dirty="0">
              <a:latin typeface="Arial" charset="0"/>
              <a:ea typeface="ＭＳ Ｐゴシック" charset="0"/>
              <a:cs typeface="ＭＳ Ｐゴシック" charset="0"/>
            </a:endParaRPr>
          </a:p>
          <a:p>
            <a:pPr>
              <a:spcBef>
                <a:spcPts val="0"/>
              </a:spcBef>
            </a:pPr>
            <a:endParaRPr lang="en-US" sz="1200" dirty="0">
              <a:latin typeface="Arial" charset="0"/>
              <a:ea typeface="ＭＳ Ｐゴシック" charset="0"/>
              <a:cs typeface="ＭＳ Ｐゴシック" charset="0"/>
            </a:endParaRPr>
          </a:p>
          <a:p>
            <a:pPr defTabSz="966612">
              <a:spcBef>
                <a:spcPts val="0"/>
              </a:spcBef>
              <a:defRPr/>
            </a:pPr>
            <a:r>
              <a:rPr lang="en-US" sz="1200" b="1" dirty="0"/>
              <a:t>Extra Notes:</a:t>
            </a:r>
            <a:endParaRPr lang="en-US" sz="1200" dirty="0"/>
          </a:p>
          <a:p>
            <a:pPr>
              <a:spcBef>
                <a:spcPts val="0"/>
              </a:spcBef>
            </a:pPr>
            <a:r>
              <a:rPr lang="en-US" sz="1200" dirty="0">
                <a:latin typeface="Arial" charset="0"/>
                <a:ea typeface="ＭＳ Ｐゴシック" charset="0"/>
                <a:cs typeface="ＭＳ Ｐゴシック" charset="0"/>
              </a:rPr>
              <a:t>Use of this slide as a debriefing tool is dependent upon the level of conversation that occurred during the debrief section of the activity. </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61AD0D-C384-9A43-851C-B9C900E0EEC1}" type="slidenum">
              <a:rPr lang="en-US"/>
              <a:pPr eaLnBrk="1" hangingPunct="1"/>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spcBef>
                <a:spcPts val="0"/>
              </a:spcBef>
              <a:defRPr/>
            </a:pPr>
            <a:r>
              <a:rPr lang="en-US" sz="1200" b="1" dirty="0">
                <a:latin typeface="Arial" panose="020B0604020202020204" pitchFamily="34" charset="0"/>
                <a:cs typeface="Arial" panose="020B0604020202020204" pitchFamily="34" charset="0"/>
              </a:rPr>
              <a:t>Background Information:</a:t>
            </a:r>
            <a:endParaRPr lang="en-US" sz="1200" dirty="0">
              <a:latin typeface="Arial" panose="020B0604020202020204" pitchFamily="34" charset="0"/>
              <a:cs typeface="Arial" panose="020B0604020202020204" pitchFamily="34" charset="0"/>
            </a:endParaRPr>
          </a:p>
          <a:p>
            <a:pPr>
              <a:spcBef>
                <a:spcPts val="0"/>
              </a:spcBef>
            </a:pPr>
            <a:r>
              <a:rPr lang="en-US" dirty="0"/>
              <a:t>Patton O. Tabors, </a:t>
            </a:r>
            <a:r>
              <a:rPr lang="en-US" i="1" dirty="0"/>
              <a:t>One Child, Two Languages: A Guide for Preschool Educators of Children Learning English as a Second Language</a:t>
            </a:r>
            <a:r>
              <a:rPr lang="en-US" dirty="0">
                <a:latin typeface="Arial" charset="0"/>
                <a:ea typeface="ＭＳ Ｐゴシック" charset="0"/>
                <a:cs typeface="ＭＳ Ｐゴシック" charset="0"/>
              </a:rPr>
              <a:t>, p. 102.</a:t>
            </a:r>
          </a:p>
          <a:p>
            <a:pPr>
              <a:spcBef>
                <a:spcPts val="0"/>
              </a:spcBef>
            </a:pPr>
            <a:r>
              <a:rPr lang="en-US" dirty="0">
                <a:latin typeface="Arial" charset="0"/>
                <a:ea typeface="ＭＳ Ｐゴシック" charset="0"/>
                <a:cs typeface="ＭＳ Ｐゴシック" charset="0"/>
              </a:rPr>
              <a:t>Preschool English Learners Guide, p. 54.</a:t>
            </a:r>
          </a:p>
          <a:p>
            <a:pPr defTabSz="966612">
              <a:spcBef>
                <a:spcPts val="0"/>
              </a:spcBef>
              <a:defRPr/>
            </a:pPr>
            <a:endParaRPr lang="en-US" sz="1200" b="1" dirty="0">
              <a:latin typeface="Arial" panose="020B0604020202020204" pitchFamily="34" charset="0"/>
              <a:cs typeface="Arial" panose="020B0604020202020204" pitchFamily="34" charset="0"/>
            </a:endParaRPr>
          </a:p>
          <a:p>
            <a:pPr defTabSz="966612">
              <a:spcBef>
                <a:spcPts val="0"/>
              </a:spcBef>
              <a:defRPr/>
            </a:pPr>
            <a:r>
              <a:rPr lang="en-US" sz="1200" b="1" dirty="0">
                <a:latin typeface="Arial" panose="020B0604020202020204" pitchFamily="34" charset="0"/>
                <a:cs typeface="Arial" panose="020B0604020202020204" pitchFamily="34" charset="0"/>
              </a:rPr>
              <a:t>Presenter Remarks:</a:t>
            </a:r>
          </a:p>
          <a:p>
            <a:pPr defTabSz="966612">
              <a:spcBef>
                <a:spcPts val="0"/>
              </a:spcBef>
              <a:defRPr/>
            </a:pPr>
            <a:r>
              <a:rPr lang="en-US" sz="1200" b="0" dirty="0">
                <a:latin typeface="Arial" panose="020B0604020202020204" pitchFamily="34" charset="0"/>
                <a:cs typeface="Arial" panose="020B0604020202020204" pitchFamily="34" charset="0"/>
              </a:rPr>
              <a:t>While</a:t>
            </a:r>
            <a:r>
              <a:rPr lang="en-US" sz="1200" b="0" baseline="0" dirty="0">
                <a:latin typeface="Arial" panose="020B0604020202020204" pitchFamily="34" charset="0"/>
                <a:cs typeface="Arial" panose="020B0604020202020204" pitchFamily="34" charset="0"/>
              </a:rPr>
              <a:t> children are engaged in play, helpers/buddies can be an effective way to help children leaning English learn from one another. For example, helpers</a:t>
            </a:r>
            <a:r>
              <a:rPr lang="en-US" sz="1200" b="0" i="0" dirty="0">
                <a:latin typeface="Arial" panose="020B0604020202020204" pitchFamily="34" charset="0"/>
                <a:ea typeface="ＭＳ Ｐゴシック" charset="0"/>
                <a:cs typeface="Arial" panose="020B0604020202020204" pitchFamily="34" charset="0"/>
              </a:rPr>
              <a:t>/buddies are taught to approach an English</a:t>
            </a:r>
            <a:r>
              <a:rPr lang="en-US" sz="1200" b="0" i="0" baseline="0" dirty="0">
                <a:latin typeface="Arial" panose="020B0604020202020204" pitchFamily="34" charset="0"/>
                <a:ea typeface="ＭＳ Ｐゴシック" charset="0"/>
                <a:cs typeface="Arial" panose="020B0604020202020204" pitchFamily="34" charset="0"/>
              </a:rPr>
              <a:t> learner</a:t>
            </a:r>
            <a:r>
              <a:rPr lang="en-US" sz="1200" b="0" i="0" dirty="0">
                <a:latin typeface="Arial" panose="020B0604020202020204" pitchFamily="34" charset="0"/>
                <a:ea typeface="ＭＳ Ｐゴシック" charset="0"/>
                <a:cs typeface="Arial" panose="020B0604020202020204" pitchFamily="34" charset="0"/>
              </a:rPr>
              <a:t>, establish eye contact, and ask the child to play with them or with a particular toy. Children can help one another build shapes</a:t>
            </a:r>
            <a:r>
              <a:rPr lang="en-US" sz="1200" b="0" i="0" baseline="0" dirty="0">
                <a:latin typeface="Arial" panose="020B0604020202020204" pitchFamily="34" charset="0"/>
                <a:ea typeface="ＭＳ Ｐゴシック" charset="0"/>
                <a:cs typeface="Arial" panose="020B0604020202020204" pitchFamily="34" charset="0"/>
              </a:rPr>
              <a:t> and structures together, and have conversations of what they are building and what may be happening during their play time.  </a:t>
            </a:r>
            <a:endParaRPr lang="en-US" sz="1200" b="0" i="0" dirty="0">
              <a:latin typeface="Arial" panose="020B0604020202020204" pitchFamily="34" charset="0"/>
              <a:ea typeface="ＭＳ Ｐゴシック" charset="0"/>
              <a:cs typeface="Arial" panose="020B0604020202020204" pitchFamily="34" charset="0"/>
            </a:endParaRPr>
          </a:p>
          <a:p>
            <a:pPr>
              <a:spcBef>
                <a:spcPts val="0"/>
              </a:spcBef>
            </a:pPr>
            <a:endParaRPr lang="en-US" sz="1200" dirty="0">
              <a:latin typeface="Arial" panose="020B0604020202020204" pitchFamily="34" charset="0"/>
              <a:ea typeface="ＭＳ Ｐゴシック" charset="0"/>
              <a:cs typeface="Arial" panose="020B0604020202020204" pitchFamily="34" charset="0"/>
            </a:endParaRPr>
          </a:p>
          <a:p>
            <a:pPr>
              <a:spcBef>
                <a:spcPts val="0"/>
              </a:spcBef>
            </a:pPr>
            <a:r>
              <a:rPr lang="en-US" sz="1200" dirty="0">
                <a:latin typeface="Arial" panose="020B0604020202020204" pitchFamily="34" charset="0"/>
                <a:ea typeface="ＭＳ Ｐゴシック" charset="0"/>
                <a:cs typeface="Arial" panose="020B0604020202020204" pitchFamily="34" charset="0"/>
              </a:rPr>
              <a:t>UDL Connection: If we were to think about this strategy through the lens of universal design, how might using helpers/buddies provide another option for children to engage in an activity? How might the helper/buddy strategy provide another opportunity for children to express themselves?</a:t>
            </a:r>
          </a:p>
          <a:p>
            <a:pPr>
              <a:spcBef>
                <a:spcPts val="0"/>
              </a:spcBef>
            </a:pPr>
            <a:endParaRPr lang="en-US" sz="1200" dirty="0">
              <a:latin typeface="Arial" panose="020B0604020202020204" pitchFamily="34" charset="0"/>
              <a:ea typeface="ＭＳ Ｐゴシック" charset="0"/>
              <a:cs typeface="Arial" panose="020B0604020202020204" pitchFamily="34" charset="0"/>
            </a:endParaRPr>
          </a:p>
          <a:p>
            <a:pPr defTabSz="966612">
              <a:spcBef>
                <a:spcPts val="0"/>
              </a:spcBef>
              <a:defRPr/>
            </a:pPr>
            <a:r>
              <a:rPr lang="en-US" sz="1200" b="1" dirty="0">
                <a:latin typeface="Arial" panose="020B0604020202020204" pitchFamily="34" charset="0"/>
                <a:cs typeface="Arial" panose="020B0604020202020204" pitchFamily="34" charset="0"/>
              </a:rPr>
              <a:t>Extra Notes:</a:t>
            </a:r>
            <a:endParaRPr lang="en-US" sz="1200" dirty="0">
              <a:latin typeface="Arial" panose="020B0604020202020204" pitchFamily="34" charset="0"/>
              <a:cs typeface="Arial" panose="020B0604020202020204" pitchFamily="34" charset="0"/>
            </a:endParaRPr>
          </a:p>
          <a:p>
            <a:pPr>
              <a:spcBef>
                <a:spcPts val="0"/>
              </a:spcBef>
            </a:pPr>
            <a:r>
              <a:rPr lang="en-US" sz="1200" dirty="0">
                <a:latin typeface="Arial" panose="020B0604020202020204" pitchFamily="34" charset="0"/>
                <a:ea typeface="ＭＳ Ｐゴシック" charset="0"/>
                <a:cs typeface="Arial" panose="020B0604020202020204" pitchFamily="34" charset="0"/>
              </a:rPr>
              <a:t>This strategy is explained in detail in Handout 7B: </a:t>
            </a:r>
            <a:r>
              <a:rPr lang="en-US" sz="1200" b="0" dirty="0">
                <a:latin typeface="Arial" panose="020B0604020202020204" pitchFamily="34" charset="0"/>
                <a:ea typeface="ＭＳ Ｐゴシック" charset="0"/>
                <a:cs typeface="Arial" panose="020B0604020202020204" pitchFamily="34" charset="0"/>
              </a:rPr>
              <a:t>Using English-Speaking Peers.</a:t>
            </a:r>
            <a:r>
              <a:rPr lang="en-US" sz="1200" dirty="0">
                <a:latin typeface="Arial" panose="020B0604020202020204" pitchFamily="34" charset="0"/>
                <a:ea typeface="ＭＳ Ｐゴシック" charset="0"/>
                <a:cs typeface="Arial" panose="020B0604020202020204" pitchFamily="34" charset="0"/>
              </a:rPr>
              <a:t> Let</a:t>
            </a:r>
            <a:r>
              <a:rPr lang="en-US" altLang="ja-JP" sz="1200" dirty="0">
                <a:latin typeface="Arial" panose="020B0604020202020204" pitchFamily="34" charset="0"/>
                <a:ea typeface="ＭＳ Ｐゴシック" charset="0"/>
                <a:cs typeface="Arial" panose="020B0604020202020204" pitchFamily="34" charset="0"/>
              </a:rPr>
              <a:t>'</a:t>
            </a:r>
            <a:r>
              <a:rPr lang="en-US" sz="1200" dirty="0">
                <a:latin typeface="Arial" panose="020B0604020202020204" pitchFamily="34" charset="0"/>
                <a:ea typeface="ＭＳ Ｐゴシック" charset="0"/>
                <a:cs typeface="Arial" panose="020B0604020202020204" pitchFamily="34" charset="0"/>
              </a:rPr>
              <a:t>s take a moment now to read through the handout and role play in table groups. </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A04194C-FB66-DE46-BA31-614A51615AEF}" type="slidenum">
              <a:rPr lang="en-US"/>
              <a:pPr eaLnBrk="1" hangingPunct="1"/>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2" defTabSz="966612">
              <a:spcBef>
                <a:spcPts val="0"/>
              </a:spcBef>
              <a:spcAft>
                <a:spcPts val="0"/>
              </a:spcAft>
              <a:defRPr/>
            </a:pPr>
            <a:r>
              <a:rPr lang="en-US" sz="1200" b="1" dirty="0">
                <a:latin typeface="Arial" panose="020B0604020202020204" pitchFamily="34" charset="0"/>
                <a:cs typeface="Arial" panose="020B0604020202020204" pitchFamily="34" charset="0"/>
              </a:rPr>
              <a:t>Background Information:</a:t>
            </a:r>
            <a:endParaRPr lang="en-US" sz="1200" dirty="0">
              <a:latin typeface="Arial" panose="020B0604020202020204" pitchFamily="34" charset="0"/>
              <a:cs typeface="Arial" panose="020B0604020202020204" pitchFamily="34" charset="0"/>
            </a:endParaRPr>
          </a:p>
          <a:p>
            <a:pPr marL="0" lvl="2">
              <a:spcBef>
                <a:spcPts val="0"/>
              </a:spcBef>
              <a:spcAft>
                <a:spcPts val="0"/>
              </a:spcAft>
              <a:defRPr/>
            </a:pPr>
            <a:r>
              <a:rPr lang="en-US" sz="1200" dirty="0">
                <a:latin typeface="Arial" panose="020B0604020202020204" pitchFamily="34" charset="0"/>
                <a:ea typeface="MS PGothic" charset="0"/>
                <a:cs typeface="Arial" panose="020B0604020202020204" pitchFamily="34" charset="0"/>
              </a:rPr>
              <a:t>PCF,</a:t>
            </a:r>
            <a:r>
              <a:rPr lang="en-US" sz="1200" baseline="0" dirty="0">
                <a:latin typeface="Arial" panose="020B0604020202020204" pitchFamily="34" charset="0"/>
                <a:ea typeface="MS PGothic" charset="0"/>
                <a:cs typeface="Arial" panose="020B0604020202020204" pitchFamily="34" charset="0"/>
              </a:rPr>
              <a:t> Vol. 1, </a:t>
            </a:r>
            <a:r>
              <a:rPr lang="en-US" sz="1200" kern="1200" dirty="0">
                <a:solidFill>
                  <a:schemeClr val="tx1"/>
                </a:solidFill>
                <a:effectLst/>
                <a:latin typeface="Arial" pitchFamily="-1" charset="0"/>
                <a:ea typeface="ＭＳ Ｐゴシック" pitchFamily="-1" charset="-128"/>
                <a:cs typeface="+mn-cs"/>
              </a:rPr>
              <a:t>p. </a:t>
            </a:r>
            <a:r>
              <a:rPr lang="en-US" sz="1200" baseline="0" dirty="0">
                <a:latin typeface="Arial" panose="020B0604020202020204" pitchFamily="34" charset="0"/>
                <a:ea typeface="MS PGothic" charset="0"/>
                <a:cs typeface="Arial" panose="020B0604020202020204" pitchFamily="34" charset="0"/>
              </a:rPr>
              <a:t>14</a:t>
            </a:r>
            <a:endParaRPr lang="en-US" sz="1200" dirty="0">
              <a:latin typeface="Arial" panose="020B0604020202020204" pitchFamily="34" charset="0"/>
              <a:ea typeface="MS PGothic" charset="0"/>
              <a:cs typeface="Arial" panose="020B0604020202020204" pitchFamily="34" charset="0"/>
            </a:endParaRPr>
          </a:p>
          <a:p>
            <a:pPr defTabSz="966612" eaLnBrk="1" hangingPunct="1">
              <a:spcBef>
                <a:spcPts val="0"/>
              </a:spcBef>
              <a:spcAft>
                <a:spcPts val="0"/>
              </a:spcAft>
              <a:defRPr/>
            </a:pPr>
            <a:endParaRPr lang="en-US" sz="1200" b="1" dirty="0">
              <a:latin typeface="Arial" panose="020B0604020202020204" pitchFamily="34" charset="0"/>
              <a:cs typeface="Arial" panose="020B0604020202020204" pitchFamily="34" charset="0"/>
            </a:endParaRPr>
          </a:p>
          <a:p>
            <a:pPr defTabSz="966612" eaLnBrk="1" hangingPunct="1">
              <a:spcBef>
                <a:spcPts val="0"/>
              </a:spcBef>
              <a:spcAft>
                <a:spcPts val="0"/>
              </a:spcAft>
              <a:defRPr/>
            </a:pPr>
            <a:r>
              <a:rPr lang="en-US" sz="1200" b="1" dirty="0">
                <a:latin typeface="Arial" panose="020B0604020202020204" pitchFamily="34" charset="0"/>
                <a:cs typeface="Arial" panose="020B0604020202020204" pitchFamily="34" charset="0"/>
              </a:rPr>
              <a:t>Presenter Remarks:</a:t>
            </a:r>
            <a:endParaRPr lang="en-US" sz="1200" dirty="0">
              <a:latin typeface="Arial" panose="020B0604020202020204" pitchFamily="34" charset="0"/>
              <a:ea typeface="ＭＳ Ｐゴシック" charset="0"/>
              <a:cs typeface="Arial" panose="020B0604020202020204" pitchFamily="34" charset="0"/>
            </a:endParaRPr>
          </a:p>
          <a:p>
            <a:pPr eaLnBrk="1" hangingPunct="1">
              <a:spcBef>
                <a:spcPts val="0"/>
              </a:spcBef>
              <a:spcAft>
                <a:spcPts val="0"/>
              </a:spcAft>
            </a:pPr>
            <a:r>
              <a:rPr lang="en-US" sz="1200" dirty="0">
                <a:latin typeface="Arial" panose="020B0604020202020204" pitchFamily="34" charset="0"/>
                <a:ea typeface="ＭＳ Ｐゴシック" charset="0"/>
                <a:cs typeface="Arial" panose="020B0604020202020204" pitchFamily="34" charset="0"/>
              </a:rPr>
              <a:t>Universal Design for Learning</a:t>
            </a:r>
            <a:r>
              <a:rPr lang="en-US" sz="1200" baseline="0" dirty="0">
                <a:latin typeface="Arial" panose="020B0604020202020204" pitchFamily="34" charset="0"/>
                <a:ea typeface="ＭＳ Ｐゴシック" charset="0"/>
                <a:cs typeface="Arial" panose="020B0604020202020204" pitchFamily="34" charset="0"/>
              </a:rPr>
              <a:t> </a:t>
            </a:r>
            <a:r>
              <a:rPr lang="en-US" sz="1200" dirty="0">
                <a:latin typeface="Arial" panose="020B0604020202020204" pitchFamily="34" charset="0"/>
                <a:ea typeface="ＭＳ Ｐゴシック" charset="0"/>
                <a:cs typeface="Arial" panose="020B0604020202020204" pitchFamily="34" charset="0"/>
              </a:rPr>
              <a:t>provides for multiple means of representation, multiple means of engagement, and multiple means of expression:</a:t>
            </a:r>
          </a:p>
          <a:p>
            <a:pPr marL="181240" indent="-181240" eaLnBrk="1" hangingPunct="1">
              <a:spcBef>
                <a:spcPts val="600"/>
              </a:spcBef>
              <a:spcAft>
                <a:spcPts val="0"/>
              </a:spcAft>
              <a:buFont typeface="Arial"/>
              <a:buChar char="•"/>
            </a:pPr>
            <a:r>
              <a:rPr lang="en-US" sz="1200" i="1" dirty="0">
                <a:latin typeface="Arial" panose="020B0604020202020204" pitchFamily="34" charset="0"/>
                <a:ea typeface="ＭＳ Ｐゴシック" charset="0"/>
                <a:cs typeface="Arial" panose="020B0604020202020204" pitchFamily="34" charset="0"/>
              </a:rPr>
              <a:t>Multiple means of representation </a:t>
            </a:r>
            <a:r>
              <a:rPr lang="en-US" sz="1200" dirty="0">
                <a:latin typeface="Arial" panose="020B0604020202020204" pitchFamily="34" charset="0"/>
                <a:ea typeface="ＭＳ Ｐゴシック" charset="0"/>
                <a:cs typeface="Arial" panose="020B0604020202020204" pitchFamily="34" charset="0"/>
              </a:rPr>
              <a:t>refers to providing information in a variety of ways so that the learning needs of all children are met. For example, it is important to speak clearly to children with auditory disabilities while also presenting information visually, such as with objects and pictures. </a:t>
            </a:r>
          </a:p>
          <a:p>
            <a:pPr marL="181240" indent="-181240" eaLnBrk="1" hangingPunct="1">
              <a:spcBef>
                <a:spcPts val="600"/>
              </a:spcBef>
              <a:spcAft>
                <a:spcPts val="0"/>
              </a:spcAft>
              <a:buFont typeface="Arial"/>
              <a:buChar char="•"/>
            </a:pPr>
            <a:r>
              <a:rPr lang="en-US" sz="1200" i="1" dirty="0">
                <a:latin typeface="Arial" panose="020B0604020202020204" pitchFamily="34" charset="0"/>
                <a:ea typeface="ＭＳ Ｐゴシック" charset="0"/>
                <a:cs typeface="Arial" panose="020B0604020202020204" pitchFamily="34" charset="0"/>
              </a:rPr>
              <a:t>Multiple means of expression </a:t>
            </a:r>
            <a:r>
              <a:rPr lang="en-US" sz="1200" dirty="0">
                <a:latin typeface="Arial" panose="020B0604020202020204" pitchFamily="34" charset="0"/>
                <a:ea typeface="ＭＳ Ｐゴシック" charset="0"/>
                <a:cs typeface="Arial" panose="020B0604020202020204" pitchFamily="34" charset="0"/>
              </a:rPr>
              <a:t>refers to allowing children to use alternative ways to communicate or demonstrate what they know or what they are feeling. For example, when a teacher seeks a verbal response, a child may respond in any language, including American Sign Language. </a:t>
            </a:r>
            <a:r>
              <a:rPr lang="en-US" sz="1200" dirty="0">
                <a:latin typeface="Arial" panose="020B0604020202020204" pitchFamily="34" charset="0"/>
                <a:ea typeface="MS PGothic" charset="0"/>
                <a:cs typeface="Arial" panose="020B0604020202020204" pitchFamily="34" charset="0"/>
              </a:rPr>
              <a:t>A child with special needs who cannot speak may also respond by pointing, by gazing, by gesturing, by using a picture system of communication, or by using any other form of alternative or augmented communication system.</a:t>
            </a:r>
          </a:p>
          <a:p>
            <a:pPr marL="181240" indent="-181240" eaLnBrk="1" hangingPunct="1">
              <a:spcBef>
                <a:spcPts val="600"/>
              </a:spcBef>
              <a:spcAft>
                <a:spcPts val="0"/>
              </a:spcAft>
              <a:buFont typeface="Arial"/>
              <a:buChar char="•"/>
            </a:pPr>
            <a:r>
              <a:rPr lang="en-US" sz="1200" i="1" dirty="0">
                <a:latin typeface="Arial" panose="020B0604020202020204" pitchFamily="34" charset="0"/>
                <a:ea typeface="MS PGothic" charset="0"/>
                <a:cs typeface="Arial" panose="020B0604020202020204" pitchFamily="34" charset="0"/>
              </a:rPr>
              <a:t>Multiple means of engagement </a:t>
            </a:r>
            <a:r>
              <a:rPr lang="en-US" sz="1200" dirty="0">
                <a:latin typeface="Arial" panose="020B0604020202020204" pitchFamily="34" charset="0"/>
                <a:ea typeface="MS PGothic" charset="0"/>
                <a:cs typeface="Arial" panose="020B0604020202020204" pitchFamily="34" charset="0"/>
              </a:rPr>
              <a:t>refers to providing choices in the setting or program that facilitate learning by building on children'</a:t>
            </a:r>
            <a:r>
              <a:rPr lang="en-US" altLang="ja-JP" sz="1200" dirty="0">
                <a:latin typeface="Arial" panose="020B0604020202020204" pitchFamily="34" charset="0"/>
                <a:ea typeface="MS PGothic" charset="0"/>
                <a:cs typeface="Arial" panose="020B0604020202020204" pitchFamily="34" charset="0"/>
              </a:rPr>
              <a:t>s interests. The information in this curriculum framework has been worded to incorporate multiple means of representation, expression, and engagement. </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81729BE-D1C1-5740-BD4C-B550CB57022E}" type="slidenum">
              <a:rPr lang="en-US"/>
              <a:pPr eaLnBrk="1" hangingPunct="1"/>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xfrm>
            <a:off x="731520" y="456005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spcBef>
                <a:spcPts val="0"/>
              </a:spcBef>
              <a:defRPr/>
            </a:pPr>
            <a:r>
              <a:rPr lang="en-US" sz="1200" b="1" dirty="0"/>
              <a:t>Presenter Remarks: </a:t>
            </a:r>
          </a:p>
          <a:p>
            <a:pPr defTabSz="966612">
              <a:spcBef>
                <a:spcPts val="0"/>
              </a:spcBef>
              <a:defRPr/>
            </a:pPr>
            <a:r>
              <a:rPr lang="en-US" sz="1200" dirty="0"/>
              <a:t>Now we are going to get into the groove of geometry by playing a little shape game called "Name Your Shape."</a:t>
            </a:r>
            <a:r>
              <a:rPr lang="en-US" sz="1200" baseline="0" dirty="0"/>
              <a:t> </a:t>
            </a:r>
            <a:r>
              <a:rPr lang="en-US" sz="1200" dirty="0"/>
              <a:t>Before we play, we need to make sure we all know our shapes, so we will do that next. As we play, you will see the importance of being specific with shape names.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B4C4B4F-8E79-6648-A37E-3C5376235C83}" type="slidenum">
              <a:rPr lang="en-US"/>
              <a:pPr eaLnBrk="1" hangingPunct="1"/>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31520" y="4398884"/>
            <a:ext cx="5852160" cy="4960620"/>
          </a:xfrm>
        </p:spPr>
        <p:txBody>
          <a:bodyPr/>
          <a:lstStyle/>
          <a:p>
            <a:pPr>
              <a:spcBef>
                <a:spcPts val="0"/>
              </a:spcBef>
              <a:spcAft>
                <a:spcPts val="0"/>
              </a:spcAft>
            </a:pPr>
            <a:r>
              <a:rPr lang="en-US" sz="1200" b="1" kern="1200" dirty="0">
                <a:solidFill>
                  <a:schemeClr val="tx1"/>
                </a:solidFill>
                <a:effectLst/>
                <a:latin typeface="Arial" pitchFamily="-1" charset="0"/>
                <a:ea typeface="ＭＳ Ｐゴシック" pitchFamily="-1" charset="-128"/>
                <a:cs typeface="ＭＳ Ｐゴシック" pitchFamily="-1" charset="-128"/>
              </a:rPr>
              <a:t>Activity 4: Experiencing Universal Design for Learning: Geometry</a:t>
            </a:r>
          </a:p>
          <a:p>
            <a:pPr>
              <a:spcBef>
                <a:spcPts val="0"/>
              </a:spcBef>
              <a:spcAft>
                <a:spcPts val="0"/>
              </a:spcAft>
            </a:pPr>
            <a:endParaRPr lang="en-US" b="1" dirty="0"/>
          </a:p>
          <a:p>
            <a:pPr>
              <a:spcBef>
                <a:spcPts val="0"/>
              </a:spcBef>
              <a:spcAft>
                <a:spcPts val="0"/>
              </a:spcAft>
            </a:pPr>
            <a:r>
              <a:rPr lang="en-US" b="1" dirty="0"/>
              <a:t>Presenter Remarks:</a:t>
            </a:r>
            <a:endParaRPr lang="en-US" sz="1200" b="1" kern="1200" dirty="0">
              <a:solidFill>
                <a:schemeClr val="tx1"/>
              </a:solidFill>
              <a:effectLst/>
              <a:latin typeface="Arial" pitchFamily="-1" charset="0"/>
              <a:ea typeface="ＭＳ Ｐゴシック" pitchFamily="-1" charset="-128"/>
              <a:cs typeface="ＭＳ Ｐゴシック" pitchFamily="-1" charset="-128"/>
            </a:endParaRPr>
          </a:p>
          <a:p>
            <a:pPr lvl="0">
              <a:spcBef>
                <a:spcPts val="0"/>
              </a:spcBef>
              <a:spcAft>
                <a:spcPts val="0"/>
              </a:spcAft>
            </a:pPr>
            <a:r>
              <a:rPr lang="en-US" dirty="0"/>
              <a:t>Let’s pretend that I am the teacher and I have decided to teach you all to identify a circle. </a:t>
            </a:r>
          </a:p>
          <a:p>
            <a:pPr lvl="0">
              <a:spcBef>
                <a:spcPts val="0"/>
              </a:spcBef>
              <a:spcAft>
                <a:spcPts val="0"/>
              </a:spcAft>
            </a:pPr>
            <a:r>
              <a:rPr lang="en-US" i="1" dirty="0"/>
              <a:t>The circle will appear on the second click. As the circle appears, the trainer continues by saying, in a comical manner, “Children, this is a circle!” Ask a few audience members, “What is this?” and elicit the response, “A circle.” </a:t>
            </a:r>
          </a:p>
          <a:p>
            <a:pPr lvl="0">
              <a:spcBef>
                <a:spcPts val="0"/>
              </a:spcBef>
              <a:spcAft>
                <a:spcPts val="0"/>
              </a:spcAft>
            </a:pPr>
            <a:endParaRPr lang="en-US" i="1" dirty="0"/>
          </a:p>
          <a:p>
            <a:pPr lvl="0">
              <a:spcBef>
                <a:spcPts val="0"/>
              </a:spcBef>
              <a:spcAft>
                <a:spcPts val="0"/>
              </a:spcAft>
            </a:pPr>
            <a:r>
              <a:rPr lang="en-US" dirty="0"/>
              <a:t>We will now focus on circles through the lens of Universal Design for Learning.</a:t>
            </a:r>
          </a:p>
          <a:p>
            <a:pPr lvl="0">
              <a:spcBef>
                <a:spcPts val="0"/>
              </a:spcBef>
              <a:spcAft>
                <a:spcPts val="0"/>
              </a:spcAft>
            </a:pPr>
            <a:r>
              <a:rPr lang="en-US" dirty="0"/>
              <a:t>Look around the room and find examples of circles. </a:t>
            </a:r>
          </a:p>
          <a:p>
            <a:pPr lvl="0">
              <a:spcBef>
                <a:spcPts val="0"/>
              </a:spcBef>
              <a:spcAft>
                <a:spcPts val="0"/>
              </a:spcAft>
            </a:pPr>
            <a:endParaRPr lang="en-US" b="1" cap="all" dirty="0"/>
          </a:p>
          <a:p>
            <a:pPr lvl="0">
              <a:spcBef>
                <a:spcPts val="0"/>
              </a:spcBef>
              <a:spcAft>
                <a:spcPts val="0"/>
              </a:spcAft>
            </a:pPr>
            <a:r>
              <a:rPr lang="en-US" altLang="en-US" dirty="0"/>
              <a:t>(See activity process for complete list of steps.)</a:t>
            </a:r>
          </a:p>
          <a:p>
            <a:pPr lvl="0">
              <a:spcBef>
                <a:spcPts val="0"/>
              </a:spcBef>
              <a:spcAft>
                <a:spcPts val="0"/>
              </a:spcAft>
            </a:pPr>
            <a:endParaRPr lang="en-US" b="1" cap="all" dirty="0"/>
          </a:p>
          <a:p>
            <a:pPr>
              <a:spcBef>
                <a:spcPts val="0"/>
              </a:spcBef>
              <a:spcAft>
                <a:spcPts val="0"/>
              </a:spcAft>
            </a:pPr>
            <a:r>
              <a:rPr lang="en-US" b="1" cap="all" dirty="0"/>
              <a:t>intent: </a:t>
            </a:r>
            <a:endParaRPr lang="en-US" dirty="0"/>
          </a:p>
          <a:p>
            <a:pPr>
              <a:spcBef>
                <a:spcPts val="0"/>
              </a:spcBef>
              <a:spcAft>
                <a:spcPts val="0"/>
              </a:spcAft>
            </a:pPr>
            <a:r>
              <a:rPr lang="en-US" dirty="0"/>
              <a:t>Introduce the concepts of Universal Design for Learning (UDL) in teaching and learning.</a:t>
            </a:r>
          </a:p>
          <a:p>
            <a:pPr>
              <a:spcBef>
                <a:spcPts val="0"/>
              </a:spcBef>
              <a:spcAft>
                <a:spcPts val="0"/>
              </a:spcAft>
            </a:pPr>
            <a:r>
              <a:rPr lang="en-US" b="1" dirty="0"/>
              <a:t> </a:t>
            </a:r>
            <a:endParaRPr lang="en-US" dirty="0"/>
          </a:p>
          <a:p>
            <a:pPr>
              <a:spcBef>
                <a:spcPts val="0"/>
              </a:spcBef>
              <a:spcAft>
                <a:spcPts val="0"/>
              </a:spcAft>
            </a:pPr>
            <a:r>
              <a:rPr lang="en-US" b="1" dirty="0"/>
              <a:t>OUTCOMES: </a:t>
            </a:r>
            <a:endParaRPr lang="en-US" dirty="0"/>
          </a:p>
          <a:p>
            <a:pPr>
              <a:spcBef>
                <a:spcPts val="0"/>
              </a:spcBef>
              <a:spcAft>
                <a:spcPts val="0"/>
              </a:spcAft>
            </a:pPr>
            <a:r>
              <a:rPr lang="en-US" dirty="0"/>
              <a:t>Participants experience how to engage, express, and represent information in multiple means through a simple teaching/learning activity. They explore how UDL principles support unique learning needs through the design of environments, materials, and teaching strategies.</a:t>
            </a:r>
          </a:p>
          <a:p>
            <a:pPr>
              <a:spcBef>
                <a:spcPts val="0"/>
              </a:spcBef>
              <a:spcAft>
                <a:spcPts val="0"/>
              </a:spcAft>
            </a:pPr>
            <a:r>
              <a:rPr lang="en-US" b="1" cap="all" dirty="0"/>
              <a:t> </a:t>
            </a:r>
            <a:endParaRPr lang="en-US" dirty="0"/>
          </a:p>
          <a:p>
            <a:pPr>
              <a:spcBef>
                <a:spcPts val="0"/>
              </a:spcBef>
              <a:spcAft>
                <a:spcPts val="0"/>
              </a:spcAft>
            </a:pPr>
            <a:r>
              <a:rPr lang="en-US" b="1" cap="all" dirty="0"/>
              <a:t>Materials Required: </a:t>
            </a:r>
            <a:endParaRPr lang="en-US" dirty="0"/>
          </a:p>
          <a:p>
            <a:pPr marL="171450" lvl="0" indent="-171450">
              <a:spcBef>
                <a:spcPts val="0"/>
              </a:spcBef>
              <a:spcAft>
                <a:spcPts val="0"/>
              </a:spcAft>
              <a:buFont typeface="Arial" panose="020B0604020202020204" pitchFamily="34" charset="0"/>
              <a:buChar char="•"/>
            </a:pPr>
            <a:r>
              <a:rPr lang="en-US" dirty="0"/>
              <a:t>PowerPoint slide</a:t>
            </a:r>
          </a:p>
          <a:p>
            <a:pPr marL="171450" lvl="0" indent="-171450">
              <a:spcBef>
                <a:spcPts val="0"/>
              </a:spcBef>
              <a:spcAft>
                <a:spcPts val="0"/>
              </a:spcAft>
              <a:buFont typeface="Arial" panose="020B0604020202020204" pitchFamily="34" charset="0"/>
              <a:buChar char="•"/>
            </a:pPr>
            <a:r>
              <a:rPr lang="en-US" dirty="0"/>
              <a:t>Handout 8: UDL Circle</a:t>
            </a:r>
          </a:p>
          <a:p>
            <a:pPr marL="171450" lvl="0" indent="-171450">
              <a:spcBef>
                <a:spcPts val="0"/>
              </a:spcBef>
              <a:spcAft>
                <a:spcPts val="0"/>
              </a:spcAft>
              <a:buFont typeface="Arial" panose="020B0604020202020204" pitchFamily="34" charset="0"/>
              <a:buChar char="•"/>
            </a:pPr>
            <a:r>
              <a:rPr lang="en-US" dirty="0"/>
              <a:t>Pencil </a:t>
            </a:r>
          </a:p>
          <a:p>
            <a:pPr marL="171450" lvl="0" indent="-171450">
              <a:spcBef>
                <a:spcPts val="0"/>
              </a:spcBef>
              <a:spcAft>
                <a:spcPts val="0"/>
              </a:spcAft>
              <a:buFont typeface="Arial" panose="020B0604020202020204" pitchFamily="34" charset="0"/>
              <a:buChar char="•"/>
            </a:pPr>
            <a:r>
              <a:rPr lang="en-US" dirty="0"/>
              <a:t>Blank pieces of paper</a:t>
            </a:r>
          </a:p>
          <a:p>
            <a:pPr marL="171450" lvl="0" indent="-171450">
              <a:spcBef>
                <a:spcPts val="0"/>
              </a:spcBef>
              <a:spcAft>
                <a:spcPts val="0"/>
              </a:spcAft>
              <a:buFont typeface="Arial" panose="020B0604020202020204" pitchFamily="34" charset="0"/>
              <a:buChar char="•"/>
            </a:pPr>
            <a:r>
              <a:rPr lang="en-US" dirty="0"/>
              <a:t>OPTIONAL: Display of common materials that could be used to teach about circles and roundness (hoops, rings, string, jump ropes, bubble soap, balls, paper/markers, sand trays, etc.) with a multisensory approach.</a:t>
            </a:r>
          </a:p>
          <a:p>
            <a:pPr>
              <a:spcBef>
                <a:spcPts val="0"/>
              </a:spcBef>
              <a:spcAft>
                <a:spcPts val="0"/>
              </a:spcAft>
            </a:pPr>
            <a:r>
              <a:rPr lang="en-US" b="1" dirty="0"/>
              <a:t> </a:t>
            </a:r>
            <a:endParaRPr lang="en-US" dirty="0"/>
          </a:p>
          <a:p>
            <a:pPr>
              <a:spcBef>
                <a:spcPts val="0"/>
              </a:spcBef>
              <a:spcAft>
                <a:spcPts val="0"/>
              </a:spcAft>
            </a:pPr>
            <a:r>
              <a:rPr lang="en-US" b="1" cap="all" dirty="0"/>
              <a:t>Time:</a:t>
            </a:r>
            <a:r>
              <a:rPr lang="en-US" dirty="0"/>
              <a:t> 15 minutes</a:t>
            </a:r>
          </a:p>
          <a:p>
            <a:pPr>
              <a:spcBef>
                <a:spcPts val="0"/>
              </a:spcBef>
              <a:spcAft>
                <a:spcPts val="0"/>
              </a:spcAft>
            </a:pPr>
            <a:r>
              <a:rPr lang="en-US" b="1" cap="all" dirty="0"/>
              <a:t> </a:t>
            </a:r>
            <a:endParaRPr lang="en-US" dirty="0"/>
          </a:p>
          <a:p>
            <a:pPr>
              <a:spcBef>
                <a:spcPts val="0"/>
              </a:spcBef>
              <a:spcAft>
                <a:spcPts val="0"/>
              </a:spcAft>
            </a:pPr>
            <a:r>
              <a:rPr lang="en-US" b="1" cap="all" dirty="0"/>
              <a:t>Process: </a:t>
            </a:r>
            <a:endParaRPr lang="en-US" dirty="0"/>
          </a:p>
          <a:p>
            <a:pPr marL="228600" lvl="0" indent="-228600">
              <a:spcBef>
                <a:spcPts val="0"/>
              </a:spcBef>
              <a:spcAft>
                <a:spcPts val="0"/>
              </a:spcAft>
              <a:buFont typeface="+mj-lt"/>
              <a:buAutoNum type="arabicPeriod"/>
            </a:pPr>
            <a:r>
              <a:rPr lang="en-US" dirty="0"/>
              <a:t>Trainer sets the stage by saying, “Let’s pretend that I am the teacher and I have decided to teach you all to identify a circle.” (The circle will appear on the second click.) As the circle appears, the trainer continues by saying, in a comical manner, “Children, this is a circle!” Ask a few audience members, “What is this?” and elicit the response, “A circle.” </a:t>
            </a:r>
          </a:p>
          <a:p>
            <a:pPr marL="228600" lvl="0" indent="-228600">
              <a:spcBef>
                <a:spcPts val="0"/>
              </a:spcBef>
              <a:spcAft>
                <a:spcPts val="0"/>
              </a:spcAft>
              <a:buFont typeface="+mj-lt"/>
              <a:buAutoNum type="arabicPeriod"/>
            </a:pPr>
            <a:r>
              <a:rPr lang="en-US" dirty="0"/>
              <a:t>Trainer transitions by saying “We will now focus on circles through the lens of Universal Design for Learning.”</a:t>
            </a:r>
          </a:p>
          <a:p>
            <a:pPr marL="228600" lvl="0" indent="-228600">
              <a:spcBef>
                <a:spcPts val="0"/>
              </a:spcBef>
              <a:spcAft>
                <a:spcPts val="0"/>
              </a:spcAft>
              <a:buFont typeface="+mj-lt"/>
              <a:buAutoNum type="arabicPeriod"/>
            </a:pPr>
            <a:r>
              <a:rPr lang="en-US" dirty="0"/>
              <a:t>Ask participants to find examples of circles around the room. Invite them to demonstrate “circles” with the four prompts on Handout 8: UDL Circle (draw one, find one, make one, show me). </a:t>
            </a:r>
          </a:p>
          <a:p>
            <a:pPr marL="228600" lvl="0" indent="-228600">
              <a:spcBef>
                <a:spcPts val="0"/>
              </a:spcBef>
              <a:spcAft>
                <a:spcPts val="0"/>
              </a:spcAft>
              <a:buFont typeface="+mj-lt"/>
              <a:buAutoNum type="arabicPeriod"/>
            </a:pPr>
            <a:r>
              <a:rPr lang="en-US" dirty="0"/>
              <a:t>Using Handout 8, participants brainstorm with the materials displayed to see how many ways they can think of to draw, find, make, or show a circle. </a:t>
            </a:r>
          </a:p>
          <a:p>
            <a:pPr marL="228600" lvl="0" indent="-228600">
              <a:spcBef>
                <a:spcPts val="0"/>
              </a:spcBef>
              <a:spcAft>
                <a:spcPts val="0"/>
              </a:spcAft>
              <a:buFont typeface="+mj-lt"/>
              <a:buAutoNum type="arabicPeriod"/>
            </a:pPr>
            <a:r>
              <a:rPr lang="en-US" dirty="0"/>
              <a:t>Invite each table group to take notes for a share-out. </a:t>
            </a:r>
          </a:p>
          <a:p>
            <a:pPr marL="228600" lvl="0" indent="-228600">
              <a:spcBef>
                <a:spcPts val="0"/>
              </a:spcBef>
              <a:spcAft>
                <a:spcPts val="0"/>
              </a:spcAft>
              <a:buFont typeface="+mj-lt"/>
              <a:buAutoNum type="arabicPeriod"/>
            </a:pPr>
            <a:r>
              <a:rPr lang="en-US" dirty="0"/>
              <a:t>Lead a brief discussion to collectively brainstorm various ways that children can use the four prompts in the handout to engage with circles.   </a:t>
            </a:r>
          </a:p>
          <a:p>
            <a:pPr marL="228600" lvl="0" indent="-228600">
              <a:spcBef>
                <a:spcPts val="0"/>
              </a:spcBef>
              <a:spcAft>
                <a:spcPts val="0"/>
              </a:spcAft>
              <a:buFont typeface="+mj-lt"/>
              <a:buAutoNum type="arabicPeriod"/>
            </a:pPr>
            <a:r>
              <a:rPr lang="en-US" dirty="0"/>
              <a:t>With the entire group, focus on children with special needs. How might a teacher gather information about circles from children with each of the following:</a:t>
            </a:r>
          </a:p>
          <a:p>
            <a:pPr marL="628650" lvl="1" indent="-171450">
              <a:spcBef>
                <a:spcPts val="0"/>
              </a:spcBef>
              <a:spcAft>
                <a:spcPts val="0"/>
              </a:spcAft>
              <a:buFont typeface="Arial" panose="020B0604020202020204" pitchFamily="34" charset="0"/>
              <a:buChar char="•"/>
            </a:pPr>
            <a:r>
              <a:rPr lang="en-US" dirty="0"/>
              <a:t>Hearing impairment?</a:t>
            </a:r>
          </a:p>
          <a:p>
            <a:pPr marL="628650" lvl="1" indent="-171450">
              <a:spcBef>
                <a:spcPts val="0"/>
              </a:spcBef>
              <a:spcAft>
                <a:spcPts val="0"/>
              </a:spcAft>
              <a:buFont typeface="Arial" panose="020B0604020202020204" pitchFamily="34" charset="0"/>
              <a:buChar char="•"/>
            </a:pPr>
            <a:r>
              <a:rPr lang="en-US" dirty="0"/>
              <a:t>Vision impairment?</a:t>
            </a:r>
          </a:p>
          <a:p>
            <a:pPr marL="628650" lvl="1" indent="-171450">
              <a:spcBef>
                <a:spcPts val="0"/>
              </a:spcBef>
              <a:spcAft>
                <a:spcPts val="0"/>
              </a:spcAft>
              <a:buFont typeface="Arial" panose="020B0604020202020204" pitchFamily="34" charset="0"/>
              <a:buChar char="•"/>
            </a:pPr>
            <a:r>
              <a:rPr lang="en-US" dirty="0"/>
              <a:t>Physical challenges?</a:t>
            </a:r>
          </a:p>
          <a:p>
            <a:pPr>
              <a:spcBef>
                <a:spcPts val="0"/>
              </a:spcBef>
              <a:spcAft>
                <a:spcPts val="0"/>
              </a:spcAft>
            </a:pPr>
            <a:r>
              <a:rPr lang="en-US" dirty="0"/>
              <a:t> </a:t>
            </a:r>
          </a:p>
          <a:p>
            <a:pPr>
              <a:spcBef>
                <a:spcPts val="0"/>
              </a:spcBef>
              <a:spcAft>
                <a:spcPts val="0"/>
              </a:spcAft>
            </a:pPr>
            <a:r>
              <a:rPr lang="en-US" b="1" dirty="0"/>
              <a:t>OPTIONS:</a:t>
            </a:r>
            <a:endParaRPr lang="en-US" dirty="0"/>
          </a:p>
          <a:p>
            <a:pPr marL="171450" lvl="0" indent="-171450">
              <a:spcBef>
                <a:spcPts val="0"/>
              </a:spcBef>
              <a:spcAft>
                <a:spcPts val="0"/>
              </a:spcAft>
              <a:buFont typeface="Arial" panose="020B0604020202020204" pitchFamily="34" charset="0"/>
              <a:buChar char="•"/>
            </a:pPr>
            <a:r>
              <a:rPr lang="en-US" dirty="0"/>
              <a:t>Instead of inviting all participants to demonstrate the activity, have trainers act out the activity in front of the group.</a:t>
            </a:r>
          </a:p>
          <a:p>
            <a:pPr marL="171450" lvl="0" indent="-171450">
              <a:spcBef>
                <a:spcPts val="0"/>
              </a:spcBef>
              <a:spcAft>
                <a:spcPts val="0"/>
              </a:spcAft>
              <a:buFont typeface="Arial" panose="020B0604020202020204" pitchFamily="34" charset="0"/>
              <a:buChar char="•"/>
            </a:pPr>
            <a:r>
              <a:rPr lang="en-US" dirty="0"/>
              <a:t>Instead of using a circle, use domain-related content to complete the activity. For example, use the idea of throwing a ball for physical development, or use a letter for writing. </a:t>
            </a:r>
          </a:p>
          <a:p>
            <a:pPr marL="171450" lvl="0" indent="-171450">
              <a:spcBef>
                <a:spcPts val="0"/>
              </a:spcBef>
              <a:spcAft>
                <a:spcPts val="0"/>
              </a:spcAft>
              <a:buFont typeface="Arial" panose="020B0604020202020204" pitchFamily="34" charset="0"/>
              <a:buChar char="•"/>
            </a:pPr>
            <a:r>
              <a:rPr lang="en-US" dirty="0"/>
              <a:t>After the circle lesson, connect back to the foundations by asking participants to identify domains that could be addressed through this activity (e.g., math, literacy, social-emotional, physical development).</a:t>
            </a:r>
          </a:p>
          <a:p>
            <a:pPr>
              <a:spcBef>
                <a:spcPts val="0"/>
              </a:spcBef>
              <a:spcAft>
                <a:spcPts val="0"/>
              </a:spcAft>
            </a:pPr>
            <a:endParaRPr lang="en-US" dirty="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5DD0347-EFF4-2045-9A95-F476669791B2}" type="slidenum">
              <a:rPr lang="en-US"/>
              <a:pPr eaLnBrk="1" hangingPunct="1"/>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spcBef>
                <a:spcPts val="0"/>
              </a:spcBef>
              <a:defRPr/>
            </a:pPr>
            <a:r>
              <a:rPr lang="en-US" sz="1200" b="1" dirty="0"/>
              <a:t>Background Information: </a:t>
            </a:r>
          </a:p>
          <a:p>
            <a:pPr defTabSz="966612">
              <a:spcBef>
                <a:spcPts val="0"/>
              </a:spcBef>
              <a:defRPr/>
            </a:pPr>
            <a:r>
              <a:rPr lang="en-US" sz="1200" dirty="0">
                <a:latin typeface="Arial" charset="0"/>
                <a:ea typeface="ＭＳ Ｐゴシック" charset="0"/>
                <a:cs typeface="ＭＳ Ｐゴシック" charset="0"/>
              </a:rPr>
              <a:t>Create an obstacle course using hula hoops, jump</a:t>
            </a:r>
            <a:r>
              <a:rPr lang="en-US" sz="1200" baseline="0" dirty="0">
                <a:latin typeface="Arial" charset="0"/>
                <a:ea typeface="ＭＳ Ｐゴシック" charset="0"/>
                <a:cs typeface="ＭＳ Ｐゴシック" charset="0"/>
              </a:rPr>
              <a:t> ropes, scarves, chairs, tables, etc.—whatever you have available to you in the training and dependent on the size of the room. </a:t>
            </a:r>
            <a:endParaRPr lang="en-US" sz="1200" dirty="0">
              <a:latin typeface="Arial" charset="0"/>
              <a:ea typeface="ＭＳ Ｐゴシック" charset="0"/>
              <a:cs typeface="ＭＳ Ｐゴシック" charset="0"/>
            </a:endParaRPr>
          </a:p>
          <a:p>
            <a:pPr defTabSz="966612">
              <a:spcBef>
                <a:spcPts val="0"/>
              </a:spcBef>
              <a:defRPr/>
            </a:pPr>
            <a:endParaRPr lang="en-US" sz="1200" b="1" dirty="0">
              <a:latin typeface="Arial" charset="0"/>
              <a:ea typeface="ＭＳ Ｐゴシック" charset="0"/>
              <a:cs typeface="ＭＳ Ｐゴシック" charset="0"/>
            </a:endParaRPr>
          </a:p>
          <a:p>
            <a:pPr defTabSz="966612">
              <a:spcBef>
                <a:spcPts val="0"/>
              </a:spcBef>
              <a:defRPr/>
            </a:pPr>
            <a:r>
              <a:rPr lang="en-US" sz="1200" b="1" dirty="0"/>
              <a:t>Presenter Remarks:</a:t>
            </a:r>
            <a:endParaRPr lang="en-US" sz="1200" dirty="0"/>
          </a:p>
          <a:p>
            <a:pPr>
              <a:spcBef>
                <a:spcPts val="0"/>
              </a:spcBef>
            </a:pPr>
            <a:r>
              <a:rPr lang="en-US" sz="1200" dirty="0">
                <a:latin typeface="Arial" charset="0"/>
                <a:ea typeface="ＭＳ Ｐゴシック" charset="0"/>
                <a:cs typeface="ＭＳ Ｐゴシック" charset="0"/>
              </a:rPr>
              <a:t>In keeping with Piaget and colleagues (1960), research indicates that geometric measuring concepts can be motivated through motion.</a:t>
            </a:r>
            <a:r>
              <a:rPr lang="en-US" sz="1200" baseline="0" dirty="0">
                <a:latin typeface="Arial" charset="0"/>
                <a:ea typeface="ＭＳ Ｐゴシック" charset="0"/>
                <a:cs typeface="ＭＳ Ｐゴシック" charset="0"/>
              </a:rPr>
              <a:t> Therefore, it is important for teachers to </a:t>
            </a:r>
            <a:r>
              <a:rPr lang="en-US" sz="1200" b="0" baseline="0" dirty="0">
                <a:latin typeface="Arial" pitchFamily="-1" charset="0"/>
                <a:ea typeface="ＭＳ Ｐゴシック" pitchFamily="-1" charset="-128"/>
                <a:cs typeface="ＭＳ Ｐゴシック" pitchFamily="-1" charset="-128"/>
              </a:rPr>
              <a:t>s</a:t>
            </a:r>
            <a:r>
              <a:rPr lang="en-US" sz="1200" b="0" dirty="0"/>
              <a:t>upport students</a:t>
            </a:r>
            <a:r>
              <a:rPr lang="en-US" sz="1200" b="0" baseline="0" dirty="0"/>
              <a:t> </a:t>
            </a:r>
            <a:r>
              <a:rPr lang="en-US" sz="1200" b="0" dirty="0"/>
              <a:t>spatial sense in everyday interactions and conversations.</a:t>
            </a:r>
          </a:p>
          <a:p>
            <a:pPr>
              <a:spcBef>
                <a:spcPts val="0"/>
              </a:spcBef>
            </a:pPr>
            <a:endParaRPr lang="en-US" sz="1200" b="0" dirty="0"/>
          </a:p>
          <a:p>
            <a:pPr>
              <a:spcBef>
                <a:spcPts val="0"/>
              </a:spcBef>
            </a:pPr>
            <a:r>
              <a:rPr lang="en-US" sz="1200" b="0" dirty="0"/>
              <a:t>One</a:t>
            </a:r>
            <a:r>
              <a:rPr lang="en-US" sz="1200" b="0" baseline="0" dirty="0"/>
              <a:t> way to do this, highlighted in the vignette on pag</a:t>
            </a:r>
            <a:r>
              <a:rPr lang="en-US" sz="1200" dirty="0">
                <a:latin typeface="Arial" charset="0"/>
                <a:ea typeface="ＭＳ Ｐゴシック" charset="0"/>
                <a:cs typeface="ＭＳ Ｐゴシック" charset="0"/>
              </a:rPr>
              <a:t>e 286 of the Preschool </a:t>
            </a:r>
            <a:r>
              <a:rPr lang="en-US" dirty="0">
                <a:latin typeface="Arial" charset="0"/>
                <a:ea typeface="ＭＳ Ｐゴシック" charset="0"/>
                <a:cs typeface="ＭＳ Ｐゴシック" charset="0"/>
              </a:rPr>
              <a:t>Curriculum Framework, </a:t>
            </a:r>
            <a:r>
              <a:rPr lang="en-US" sz="1200" dirty="0">
                <a:latin typeface="Arial" charset="0"/>
                <a:ea typeface="ＭＳ Ｐゴシック" charset="0"/>
                <a:cs typeface="ＭＳ Ｐゴシック" charset="0"/>
              </a:rPr>
              <a:t>Vol</a:t>
            </a:r>
            <a:r>
              <a:rPr lang="en-US" dirty="0">
                <a:latin typeface="Arial" charset="0"/>
                <a:ea typeface="ＭＳ Ｐゴシック" charset="0"/>
                <a:cs typeface="ＭＳ Ｐゴシック" charset="0"/>
              </a:rPr>
              <a:t>ume</a:t>
            </a:r>
            <a:r>
              <a:rPr lang="en-US" sz="1200" dirty="0">
                <a:latin typeface="Arial" charset="0"/>
                <a:ea typeface="ＭＳ Ｐゴシック" charset="0"/>
                <a:cs typeface="ＭＳ Ｐゴシック" charset="0"/>
              </a:rPr>
              <a:t> 1, </a:t>
            </a:r>
            <a:r>
              <a:rPr lang="en-US" sz="1200" baseline="0" dirty="0">
                <a:latin typeface="Arial" charset="0"/>
                <a:ea typeface="ＭＳ Ｐゴシック" charset="0"/>
                <a:cs typeface="ＭＳ Ｐゴシック" charset="0"/>
              </a:rPr>
              <a:t>is to create an obstacle course and have students experience positions in space. Let's take the opportunity to do this now. </a:t>
            </a:r>
          </a:p>
          <a:p>
            <a:pPr>
              <a:spcBef>
                <a:spcPts val="0"/>
              </a:spcBef>
            </a:pPr>
            <a:endParaRPr lang="en-US" dirty="0">
              <a:latin typeface="Arial" charset="0"/>
              <a:ea typeface="ＭＳ Ｐゴシック" charset="0"/>
              <a:cs typeface="ＭＳ Ｐゴシック" charset="0"/>
            </a:endParaRPr>
          </a:p>
          <a:p>
            <a:pPr>
              <a:spcBef>
                <a:spcPts val="0"/>
              </a:spcBef>
            </a:pPr>
            <a:r>
              <a:rPr lang="en-US" sz="1200" baseline="0" dirty="0">
                <a:latin typeface="Arial" charset="0"/>
                <a:ea typeface="ＭＳ Ｐゴシック" charset="0"/>
                <a:cs typeface="ＭＳ Ｐゴシック" charset="0"/>
              </a:rPr>
              <a:t>Would anyone care to join me in experiencing different positions in space by going through the obstacle course we set up? If your body allows you to, please join us now. </a:t>
            </a:r>
            <a:r>
              <a:rPr lang="en-US" sz="1200" i="1" baseline="0" dirty="0">
                <a:latin typeface="Arial" charset="0"/>
                <a:ea typeface="ＭＳ Ｐゴシック" charset="0"/>
                <a:cs typeface="ＭＳ Ｐゴシック" charset="0"/>
              </a:rPr>
              <a:t>Allow ample time for all participants to experience the obstacle course.</a:t>
            </a:r>
            <a:endParaRPr lang="en-US" sz="1200" baseline="0" dirty="0">
              <a:latin typeface="Arial" charset="0"/>
              <a:ea typeface="ＭＳ Ｐゴシック" charset="0"/>
              <a:cs typeface="ＭＳ Ｐゴシック" charset="0"/>
            </a:endParaRPr>
          </a:p>
          <a:p>
            <a:pPr>
              <a:spcBef>
                <a:spcPts val="0"/>
              </a:spcBef>
            </a:pPr>
            <a:endParaRPr lang="en-US" sz="1200" baseline="0" dirty="0">
              <a:latin typeface="Arial" charset="0"/>
              <a:ea typeface="ＭＳ Ｐゴシック" charset="0"/>
              <a:cs typeface="ＭＳ Ｐゴシック" charset="0"/>
            </a:endParaRPr>
          </a:p>
          <a:p>
            <a:pPr>
              <a:spcBef>
                <a:spcPts val="0"/>
              </a:spcBef>
            </a:pPr>
            <a:r>
              <a:rPr lang="en-US" sz="1200" baseline="0" dirty="0">
                <a:latin typeface="Arial" charset="0"/>
                <a:ea typeface="ＭＳ Ｐゴシック" charset="0"/>
                <a:cs typeface="ＭＳ Ｐゴシック" charset="0"/>
              </a:rPr>
              <a:t>Now, in your table groups, quickly brainstorm all of the ways that you experienced positions in space during this experience. Hold those thoughts while we read about the foundations of positions in space.</a:t>
            </a:r>
            <a:endParaRPr lang="en-US" sz="1200" dirty="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5D27088-AE13-2C43-81A9-4E7EC7CAB6EE}" type="slidenum">
              <a:rPr lang="en-US"/>
              <a:pPr eaLnBrk="1" hangingPunct="1"/>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Presenter Remarks:</a:t>
            </a:r>
          </a:p>
          <a:p>
            <a:pPr>
              <a:spcBef>
                <a:spcPts val="0"/>
              </a:spcBef>
            </a:pPr>
            <a:r>
              <a:rPr lang="en-US" dirty="0"/>
              <a:t>This slide shows foundation 2.1. Please turn to page 158 in the Preschool</a:t>
            </a:r>
            <a:r>
              <a:rPr lang="en-US" baseline="0" dirty="0"/>
              <a:t> Learning Foundations now</a:t>
            </a:r>
            <a:r>
              <a:rPr lang="en-US" dirty="0"/>
              <a:t>.</a:t>
            </a:r>
            <a:r>
              <a:rPr lang="en-US" baseline="0" dirty="0"/>
              <a:t> Read and compare the 48- and 60-months foundations. Underline the key words. Discuss your thoughts about this comparison with an elbow partner.</a:t>
            </a:r>
            <a:endParaRPr lang="en-US" dirty="0"/>
          </a:p>
        </p:txBody>
      </p:sp>
      <p:sp>
        <p:nvSpPr>
          <p:cNvPr id="4" name="Slide Number Placeholder 3"/>
          <p:cNvSpPr>
            <a:spLocks noGrp="1"/>
          </p:cNvSpPr>
          <p:nvPr>
            <p:ph type="sldNum" sz="quarter" idx="10"/>
          </p:nvPr>
        </p:nvSpPr>
        <p:spPr/>
        <p:txBody>
          <a:bodyPr/>
          <a:lstStyle/>
          <a:p>
            <a:fld id="{4138D05E-33AE-C244-9884-F6B8812B46EC}" type="slidenum">
              <a:rPr lang="en-US" smtClean="0"/>
              <a:pPr/>
              <a:t>42</a:t>
            </a:fld>
            <a:endParaRPr lang="en-US" dirty="0"/>
          </a:p>
        </p:txBody>
      </p:sp>
    </p:spTree>
    <p:extLst>
      <p:ext uri="{BB962C8B-B14F-4D97-AF65-F5344CB8AC3E}">
        <p14:creationId xmlns:p14="http://schemas.microsoft.com/office/powerpoint/2010/main" val="3005981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519F7BC-F255-9A48-9DC2-F8466479A940}" type="slidenum">
              <a:rPr lang="en-US"/>
              <a:pPr eaLnBrk="1" hangingPunct="1"/>
              <a:t>43</a:t>
            </a:fld>
            <a:endParaRPr 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731520" y="456005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eaLnBrk="1" hangingPunct="1">
              <a:spcBef>
                <a:spcPts val="0"/>
              </a:spcBef>
              <a:defRPr/>
            </a:pPr>
            <a:r>
              <a:rPr lang="en-US" sz="1200" b="1" dirty="0"/>
              <a:t>Presenter Remarks:</a:t>
            </a:r>
            <a:endParaRPr lang="en-US" sz="1200" dirty="0"/>
          </a:p>
          <a:p>
            <a:pPr eaLnBrk="1" hangingPunct="1">
              <a:spcBef>
                <a:spcPts val="0"/>
              </a:spcBef>
            </a:pPr>
            <a:r>
              <a:rPr lang="en-US" sz="1200" i="1" dirty="0">
                <a:latin typeface="Arial" charset="0"/>
                <a:ea typeface="ＭＳ Ｐゴシック" charset="0"/>
                <a:cs typeface="ＭＳ Ｐゴシック" charset="0"/>
              </a:rPr>
              <a:t>Remind the group that you spoke about spatial sense earlier when you talked about geometry being more than shapes. </a:t>
            </a:r>
            <a:r>
              <a:rPr lang="en-US" i="1" dirty="0">
                <a:latin typeface="Arial" charset="0"/>
                <a:ea typeface="ＭＳ Ｐゴシック" charset="0"/>
                <a:cs typeface="ＭＳ Ｐゴシック" charset="0"/>
              </a:rPr>
              <a:t>Ask participants to get a piece of paper. Inform participants that you are going to show them a picture for two seconds and that they will then draw what they see.</a:t>
            </a: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r>
              <a:rPr lang="en-US" sz="1200" dirty="0">
                <a:latin typeface="Arial" charset="0"/>
                <a:ea typeface="ＭＳ Ｐゴシック" charset="0"/>
                <a:cs typeface="ＭＳ Ｐゴシック" charset="0"/>
              </a:rPr>
              <a:t>Now we are really going to experience what this means.</a:t>
            </a: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sz="1200" b="1" dirty="0">
                <a:latin typeface="Arial" charset="0"/>
                <a:ea typeface="ＭＳ Ｐゴシック" charset="0"/>
                <a:cs typeface="ＭＳ Ｐゴシック" charset="0"/>
              </a:rPr>
              <a:t>Extra Notes: </a:t>
            </a:r>
          </a:p>
          <a:p>
            <a:pPr eaLnBrk="1" hangingPunct="1">
              <a:spcBef>
                <a:spcPts val="0"/>
              </a:spcBef>
            </a:pPr>
            <a:r>
              <a:rPr lang="en-US" sz="1200" dirty="0">
                <a:latin typeface="Arial" charset="0"/>
                <a:ea typeface="ＭＳ Ｐゴシック" charset="0"/>
                <a:cs typeface="ＭＳ Ｐゴシック" charset="0"/>
              </a:rPr>
              <a:t>When you click to the next slide, be ready to click backward to this slide. Only show the following slide for two</a:t>
            </a:r>
            <a:r>
              <a:rPr lang="en-US" sz="1200" baseline="0" dirty="0">
                <a:latin typeface="Arial" charset="0"/>
                <a:ea typeface="ＭＳ Ｐゴシック" charset="0"/>
                <a:cs typeface="ＭＳ Ｐゴシック" charset="0"/>
              </a:rPr>
              <a:t> to three</a:t>
            </a:r>
            <a:r>
              <a:rPr lang="en-US" sz="1200" dirty="0">
                <a:latin typeface="Arial" charset="0"/>
                <a:ea typeface="ＭＳ Ｐゴシック" charset="0"/>
                <a:cs typeface="ＭＳ Ｐゴシック" charset="0"/>
              </a:rPr>
              <a:t> seconds, and then return to this slide so that participants can draw from memory.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C16674E-818F-7048-9759-E47CCADA7D5A}" type="slidenum">
              <a:rPr lang="en-US"/>
              <a:pPr eaLnBrk="1" hangingPunct="1"/>
              <a:t>44</a:t>
            </a:fld>
            <a:endParaRPr lang="en-US" dirty="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731520" y="4495800"/>
            <a:ext cx="5852160" cy="3886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sz="1200" b="1" dirty="0">
                <a:latin typeface="Arial" charset="0"/>
                <a:ea typeface="ＭＳ Ｐゴシック" charset="0"/>
                <a:cs typeface="ＭＳ Ｐゴシック" charset="0"/>
              </a:rPr>
              <a:t>Background Information:</a:t>
            </a:r>
          </a:p>
          <a:p>
            <a:pPr eaLnBrk="1" hangingPunct="1">
              <a:spcBef>
                <a:spcPts val="0"/>
              </a:spcBef>
            </a:pPr>
            <a:r>
              <a:rPr lang="en-US" sz="1200" dirty="0">
                <a:latin typeface="Arial" charset="0"/>
                <a:ea typeface="ＭＳ Ｐゴシック" charset="0"/>
                <a:cs typeface="ＭＳ Ｐゴシック" charset="0"/>
              </a:rPr>
              <a:t>When you are in slide show mode, only the words will appear. You have to click to get the graphic.</a:t>
            </a:r>
          </a:p>
          <a:p>
            <a:pPr marL="171450" indent="-171450" eaLnBrk="1" hangingPunct="1">
              <a:spcBef>
                <a:spcPts val="0"/>
              </a:spcBef>
              <a:buFont typeface="Arial" panose="020B0604020202020204" pitchFamily="34" charset="0"/>
              <a:buChar char="•"/>
            </a:pPr>
            <a:r>
              <a:rPr lang="en-US" sz="1200" dirty="0">
                <a:latin typeface="Arial" charset="0"/>
                <a:ea typeface="ＭＳ Ｐゴシック" charset="0"/>
                <a:cs typeface="ＭＳ Ｐゴシック" charset="0"/>
              </a:rPr>
              <a:t>Show this slide for two seconds.</a:t>
            </a:r>
          </a:p>
          <a:p>
            <a:pPr marL="171450" indent="-171450" eaLnBrk="1" hangingPunct="1">
              <a:spcBef>
                <a:spcPts val="0"/>
              </a:spcBef>
              <a:buFont typeface="Arial" panose="020B0604020202020204" pitchFamily="34" charset="0"/>
              <a:buChar char="•"/>
            </a:pPr>
            <a:r>
              <a:rPr lang="en-US" sz="1200" dirty="0">
                <a:latin typeface="Arial" charset="0"/>
                <a:ea typeface="ＭＳ Ｐゴシック" charset="0"/>
                <a:cs typeface="ＭＳ Ｐゴシック" charset="0"/>
              </a:rPr>
              <a:t>Participants draw what they see.</a:t>
            </a:r>
          </a:p>
          <a:p>
            <a:pPr marL="171450" indent="-171450" eaLnBrk="1" hangingPunct="1">
              <a:spcBef>
                <a:spcPts val="0"/>
              </a:spcBef>
              <a:buFont typeface="Arial" panose="020B0604020202020204" pitchFamily="34" charset="0"/>
              <a:buChar char="•"/>
            </a:pPr>
            <a:r>
              <a:rPr lang="en-US" sz="1200" dirty="0">
                <a:latin typeface="Arial" charset="0"/>
                <a:ea typeface="ＭＳ Ｐゴシック" charset="0"/>
                <a:cs typeface="ＭＳ Ｐゴシック" charset="0"/>
              </a:rPr>
              <a:t>Ask them what they drew.</a:t>
            </a:r>
          </a:p>
          <a:p>
            <a:pPr marL="171450" indent="-171450" eaLnBrk="1" hangingPunct="1">
              <a:spcBef>
                <a:spcPts val="0"/>
              </a:spcBef>
              <a:buFont typeface="Arial" panose="020B0604020202020204" pitchFamily="34" charset="0"/>
              <a:buChar char="•"/>
            </a:pPr>
            <a:r>
              <a:rPr lang="en-US" sz="1200" dirty="0">
                <a:latin typeface="Arial" charset="0"/>
                <a:ea typeface="ＭＳ Ｐゴシック" charset="0"/>
                <a:cs typeface="ＭＳ Ｐゴシック" charset="0"/>
              </a:rPr>
              <a:t>Some people will say they saw three triangles, or an envelope, or one large triangle and two small triangles.</a:t>
            </a:r>
          </a:p>
          <a:p>
            <a:pPr marL="171450" indent="-171450" eaLnBrk="1" hangingPunct="1">
              <a:spcBef>
                <a:spcPts val="0"/>
              </a:spcBef>
              <a:buFont typeface="Arial" panose="020B0604020202020204" pitchFamily="34" charset="0"/>
              <a:buChar char="•"/>
            </a:pPr>
            <a:r>
              <a:rPr lang="en-US" sz="1200" dirty="0">
                <a:latin typeface="Arial" charset="0"/>
                <a:ea typeface="ＭＳ Ｐゴシック" charset="0"/>
                <a:cs typeface="ＭＳ Ｐゴシック" charset="0"/>
              </a:rPr>
              <a:t>Tell the audience that it is important to only show it for two seconds and </a:t>
            </a:r>
            <a:r>
              <a:rPr lang="en-US" sz="1200" b="1" dirty="0">
                <a:latin typeface="Arial" charset="0"/>
                <a:ea typeface="ＭＳ Ｐゴシック" charset="0"/>
                <a:cs typeface="ＭＳ Ｐゴシック" charset="0"/>
              </a:rPr>
              <a:t>then</a:t>
            </a:r>
            <a:r>
              <a:rPr lang="en-US" sz="1200" dirty="0">
                <a:latin typeface="Arial" charset="0"/>
                <a:ea typeface="ＭＳ Ｐゴシック" charset="0"/>
                <a:cs typeface="ＭＳ Ｐゴシック" charset="0"/>
              </a:rPr>
              <a:t> show it a second time. </a:t>
            </a: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b="1" dirty="0"/>
              <a:t>Presenter Remarks:</a:t>
            </a:r>
          </a:p>
          <a:p>
            <a:pPr eaLnBrk="1" hangingPunct="1">
              <a:spcBef>
                <a:spcPts val="0"/>
              </a:spcBef>
            </a:pPr>
            <a:r>
              <a:rPr lang="en-US" sz="1200" dirty="0">
                <a:latin typeface="Arial" charset="0"/>
                <a:ea typeface="ＭＳ Ｐゴシック" charset="0"/>
                <a:cs typeface="ＭＳ Ｐゴシック" charset="0"/>
              </a:rPr>
              <a:t>This is an activity that would be done with kindergarten and first-grade students. The intent is to get children to talk about what they see. Did they see it as line drawings or as shapes within the line drawing? This gets children thinking. It forces us, as adults, to see it differently. It forces us to reprocess information.</a:t>
            </a:r>
          </a:p>
          <a:p>
            <a:pPr eaLnBrk="1" hangingPunct="1">
              <a:spcBef>
                <a:spcPts val="0"/>
              </a:spcBef>
            </a:pPr>
            <a:endParaRPr lang="en-US" sz="1200" dirty="0">
              <a:latin typeface="Arial" charset="0"/>
              <a:ea typeface="ＭＳ Ｐゴシック" charset="0"/>
              <a:cs typeface="ＭＳ Ｐゴシック" charset="0"/>
            </a:endParaRPr>
          </a:p>
          <a:p>
            <a:pPr eaLnBrk="1" hangingPunct="1">
              <a:spcBef>
                <a:spcPts val="0"/>
              </a:spcBef>
            </a:pPr>
            <a:r>
              <a:rPr lang="en-US" sz="1200" b="1" dirty="0">
                <a:latin typeface="Arial" charset="0"/>
                <a:ea typeface="ＭＳ Ｐゴシック" charset="0"/>
                <a:cs typeface="ＭＳ Ｐゴシック" charset="0"/>
              </a:rPr>
              <a:t>Extra Notes:</a:t>
            </a:r>
          </a:p>
          <a:p>
            <a:pPr eaLnBrk="1" hangingPunct="1">
              <a:spcBef>
                <a:spcPts val="0"/>
              </a:spcBef>
            </a:pPr>
            <a:r>
              <a:rPr lang="en-US" sz="1200" dirty="0">
                <a:latin typeface="Arial" charset="0"/>
                <a:ea typeface="ＭＳ Ｐゴシック" charset="0"/>
                <a:cs typeface="ＭＳ Ｐゴシック" charset="0"/>
              </a:rPr>
              <a:t>Prepare participants for next slide by asking them to get out a few pattern blocks.</a:t>
            </a:r>
            <a:endParaRPr lang="en-US" dirty="0"/>
          </a:p>
          <a:p>
            <a:pPr eaLnBrk="1" hangingPunct="1">
              <a:spcBef>
                <a:spcPts val="0"/>
              </a:spcBef>
            </a:pPr>
            <a:endParaRPr lang="en-US" sz="1200" dirty="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5895F-2080-E647-83ED-BE6969331210}" type="slidenum">
              <a:rPr lang="en-US"/>
              <a:pPr eaLnBrk="1" hangingPunct="1"/>
              <a:t>45</a:t>
            </a:fld>
            <a:endParaRPr lang="en-US" dirty="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731520" y="4572000"/>
            <a:ext cx="5852160" cy="382143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0"/>
              </a:spcBef>
            </a:pPr>
            <a:r>
              <a:rPr lang="en-US" sz="1200" b="1" dirty="0">
                <a:latin typeface="Arial" panose="020B0604020202020204" pitchFamily="34" charset="0"/>
                <a:ea typeface="ＭＳ Ｐゴシック" charset="0"/>
                <a:cs typeface="Arial" panose="020B0604020202020204" pitchFamily="34" charset="0"/>
              </a:rPr>
              <a:t>Background Information:</a:t>
            </a:r>
          </a:p>
          <a:p>
            <a:pPr marL="171450" indent="-171450" eaLnBrk="1" hangingPunct="1">
              <a:spcBef>
                <a:spcPts val="0"/>
              </a:spcBef>
              <a:buFont typeface="Arial" panose="020B0604020202020204" pitchFamily="34" charset="0"/>
              <a:buChar char="•"/>
            </a:pPr>
            <a:r>
              <a:rPr lang="en-US" sz="1200" dirty="0">
                <a:latin typeface="Arial" panose="020B0604020202020204" pitchFamily="34" charset="0"/>
                <a:ea typeface="ＭＳ Ｐゴシック" charset="0"/>
                <a:cs typeface="Arial" panose="020B0604020202020204" pitchFamily="34" charset="0"/>
              </a:rPr>
              <a:t>Prompt</a:t>
            </a:r>
            <a:r>
              <a:rPr lang="en-US" sz="1200" baseline="0" dirty="0">
                <a:latin typeface="Arial" panose="020B0604020202020204" pitchFamily="34" charset="0"/>
                <a:ea typeface="ＭＳ Ｐゴシック" charset="0"/>
                <a:cs typeface="Arial" panose="020B0604020202020204" pitchFamily="34" charset="0"/>
              </a:rPr>
              <a:t> the participants to try this next activity. </a:t>
            </a:r>
          </a:p>
          <a:p>
            <a:pPr marL="171450" indent="-171450" eaLnBrk="1" hangingPunct="1">
              <a:spcBef>
                <a:spcPts val="0"/>
              </a:spcBef>
              <a:buFont typeface="Arial" panose="020B0604020202020204" pitchFamily="34" charset="0"/>
              <a:buChar char="•"/>
            </a:pPr>
            <a:r>
              <a:rPr lang="en-US" sz="1200" baseline="0" dirty="0">
                <a:latin typeface="Arial" panose="020B0604020202020204" pitchFamily="34" charset="0"/>
                <a:ea typeface="ＭＳ Ｐゴシック" charset="0"/>
                <a:cs typeface="Arial" panose="020B0604020202020204" pitchFamily="34" charset="0"/>
              </a:rPr>
              <a:t>T</a:t>
            </a:r>
            <a:r>
              <a:rPr lang="en-US" sz="1200" dirty="0">
                <a:latin typeface="Arial" panose="020B0604020202020204" pitchFamily="34" charset="0"/>
                <a:ea typeface="ＭＳ Ｐゴシック" charset="0"/>
                <a:cs typeface="Arial" panose="020B0604020202020204" pitchFamily="34" charset="0"/>
              </a:rPr>
              <a:t>he second clip brings the graphic up. To make the graphic disappear after two seconds, push the back button.</a:t>
            </a:r>
          </a:p>
          <a:p>
            <a:pPr marL="171450" indent="-171450" eaLnBrk="1" hangingPunct="1">
              <a:spcBef>
                <a:spcPts val="0"/>
              </a:spcBef>
              <a:buFont typeface="Arial" panose="020B0604020202020204" pitchFamily="34" charset="0"/>
              <a:buChar char="•"/>
            </a:pPr>
            <a:r>
              <a:rPr lang="en-US" sz="1200" dirty="0">
                <a:latin typeface="Arial" panose="020B0604020202020204" pitchFamily="34" charset="0"/>
                <a:ea typeface="ＭＳ Ｐゴシック" charset="0"/>
                <a:cs typeface="Arial" panose="020B0604020202020204" pitchFamily="34" charset="0"/>
              </a:rPr>
              <a:t>Show briefly. Ask the participants, </a:t>
            </a:r>
            <a:r>
              <a:rPr lang="en-US" altLang="ja-JP" sz="1200" dirty="0">
                <a:latin typeface="Arial" panose="020B0604020202020204" pitchFamily="34" charset="0"/>
                <a:ea typeface="ＭＳ Ｐゴシック" charset="0"/>
                <a:cs typeface="Arial" panose="020B0604020202020204" pitchFamily="34" charset="0"/>
              </a:rPr>
              <a:t>"</a:t>
            </a:r>
            <a:r>
              <a:rPr lang="en-US" sz="1200" dirty="0">
                <a:latin typeface="Arial" panose="020B0604020202020204" pitchFamily="34" charset="0"/>
                <a:ea typeface="ＭＳ Ｐゴシック" charset="0"/>
                <a:cs typeface="Arial" panose="020B0604020202020204" pitchFamily="34" charset="0"/>
              </a:rPr>
              <a:t>What did you see?" Then have them build what they saw with the pattern blocks.</a:t>
            </a:r>
          </a:p>
          <a:p>
            <a:pPr eaLnBrk="1" hangingPunct="1">
              <a:spcBef>
                <a:spcPts val="0"/>
              </a:spcBef>
            </a:pPr>
            <a:endParaRPr lang="en-US" b="1" dirty="0">
              <a:latin typeface="Arial" panose="020B0604020202020204" pitchFamily="34" charset="0"/>
              <a:ea typeface="ＭＳ Ｐゴシック" charset="0"/>
              <a:cs typeface="Arial" panose="020B0604020202020204" pitchFamily="34" charset="0"/>
            </a:endParaRPr>
          </a:p>
          <a:p>
            <a:pPr eaLnBrk="1" hangingPunct="1">
              <a:spcBef>
                <a:spcPts val="0"/>
              </a:spcBef>
            </a:pPr>
            <a:r>
              <a:rPr lang="en-US" b="1" dirty="0">
                <a:latin typeface="Arial" panose="020B0604020202020204" pitchFamily="34" charset="0"/>
                <a:cs typeface="Arial" panose="020B0604020202020204" pitchFamily="34" charset="0"/>
              </a:rPr>
              <a:t>Presenter Remarks:</a:t>
            </a:r>
            <a:endParaRPr lang="en-US" sz="1200" dirty="0">
              <a:latin typeface="Arial" panose="020B0604020202020204" pitchFamily="34" charset="0"/>
              <a:ea typeface="ＭＳ Ｐゴシック" charset="0"/>
              <a:cs typeface="Arial" panose="020B0604020202020204" pitchFamily="34" charset="0"/>
            </a:endParaRPr>
          </a:p>
          <a:p>
            <a:pPr eaLnBrk="1" hangingPunct="1">
              <a:spcBef>
                <a:spcPts val="0"/>
              </a:spcBef>
            </a:pPr>
            <a:r>
              <a:rPr lang="en-US" sz="1200" dirty="0">
                <a:latin typeface="Arial" panose="020B0604020202020204" pitchFamily="34" charset="0"/>
                <a:ea typeface="ＭＳ Ｐゴシック" charset="0"/>
                <a:cs typeface="Arial" panose="020B0604020202020204" pitchFamily="34" charset="0"/>
              </a:rPr>
              <a:t>This activity is done with a teacher and a small group of children. The pattern block design is on the floor or on a table with a towel over it.</a:t>
            </a:r>
            <a:r>
              <a:rPr lang="en-US" sz="1200" baseline="0" dirty="0">
                <a:latin typeface="Arial" panose="020B0604020202020204" pitchFamily="34" charset="0"/>
                <a:ea typeface="ＭＳ Ｐゴシック" charset="0"/>
                <a:cs typeface="Arial" panose="020B0604020202020204" pitchFamily="34" charset="0"/>
              </a:rPr>
              <a:t> </a:t>
            </a:r>
            <a:r>
              <a:rPr lang="en-US" sz="1200" dirty="0">
                <a:latin typeface="Arial" panose="020B0604020202020204" pitchFamily="34" charset="0"/>
                <a:ea typeface="ＭＳ Ｐゴシック" charset="0"/>
                <a:cs typeface="Arial" panose="020B0604020202020204" pitchFamily="34" charset="0"/>
              </a:rPr>
              <a:t>The towel is pulled back for two seconds. Give children two peeks. </a:t>
            </a:r>
          </a:p>
          <a:p>
            <a:pPr eaLnBrk="1" hangingPunct="1">
              <a:spcBef>
                <a:spcPts val="0"/>
              </a:spcBef>
            </a:pPr>
            <a:endParaRPr lang="en-US" sz="1200" dirty="0">
              <a:latin typeface="Arial" panose="020B0604020202020204" pitchFamily="34" charset="0"/>
              <a:ea typeface="ＭＳ Ｐゴシック" charset="0"/>
              <a:cs typeface="Arial" panose="020B0604020202020204" pitchFamily="34" charset="0"/>
            </a:endParaRPr>
          </a:p>
          <a:p>
            <a:pPr eaLnBrk="1" hangingPunct="1">
              <a:spcBef>
                <a:spcPts val="0"/>
              </a:spcBef>
            </a:pPr>
            <a:r>
              <a:rPr lang="en-US" sz="1200" dirty="0">
                <a:latin typeface="Arial" panose="020B0604020202020204" pitchFamily="34" charset="0"/>
                <a:ea typeface="ＭＳ Ｐゴシック" charset="0"/>
                <a:cs typeface="Arial" panose="020B0604020202020204" pitchFamily="34" charset="0"/>
              </a:rPr>
              <a:t>Some will say they saw a clown blowing a bubble, or a fish, or a person at a party blowing a horn. This is important because children are building imagery, just like in the previous activity. Use more than pattern blocks, as often children refer to them by color since hexagons are always yellow in pattern blocks,</a:t>
            </a:r>
            <a:r>
              <a:rPr lang="en-US" sz="1200" baseline="0" dirty="0">
                <a:latin typeface="Arial" panose="020B0604020202020204" pitchFamily="34" charset="0"/>
                <a:ea typeface="ＭＳ Ｐゴシック" charset="0"/>
                <a:cs typeface="Arial" panose="020B0604020202020204" pitchFamily="34" charset="0"/>
              </a:rPr>
              <a:t> s</a:t>
            </a:r>
            <a:r>
              <a:rPr lang="en-US" sz="1200" dirty="0">
                <a:latin typeface="Arial" panose="020B0604020202020204" pitchFamily="34" charset="0"/>
                <a:ea typeface="ＭＳ Ｐゴシック" charset="0"/>
                <a:cs typeface="Arial" panose="020B0604020202020204" pitchFamily="34" charset="0"/>
              </a:rPr>
              <a:t>o, instead of saying "hexagon," they say "the yellow one."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911DD68-1FD6-B247-B258-BEB30D66F63E}" type="slidenum">
              <a:rPr lang="en-US"/>
              <a:pPr eaLnBrk="1" hangingPunct="1"/>
              <a:t>46</a:t>
            </a:fld>
            <a:endParaRPr lang="en-US" dirty="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731520" y="4560054"/>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indent="-241653" eaLnBrk="1" hangingPunct="1">
              <a:spcBef>
                <a:spcPts val="0"/>
              </a:spcBef>
            </a:pPr>
            <a:r>
              <a:rPr lang="en-US" sz="1200" b="1" dirty="0">
                <a:latin typeface="Arial" charset="0"/>
                <a:ea typeface="ＭＳ Ｐゴシック" charset="0"/>
                <a:cs typeface="ＭＳ Ｐゴシック" charset="0"/>
              </a:rPr>
              <a:t>Background Information:</a:t>
            </a:r>
          </a:p>
          <a:p>
            <a:pPr indent="-241653" eaLnBrk="1" hangingPunct="1">
              <a:spcBef>
                <a:spcPts val="0"/>
              </a:spcBef>
            </a:pPr>
            <a:r>
              <a:rPr lang="en-US" sz="1200" b="0" i="0" dirty="0">
                <a:latin typeface="Arial" charset="0"/>
                <a:ea typeface="ＭＳ Ｐゴシック" charset="0"/>
                <a:cs typeface="ＭＳ Ｐゴシック" charset="0"/>
              </a:rPr>
              <a:t>PCF, Vol. 1</a:t>
            </a:r>
            <a:r>
              <a:rPr lang="en-US" sz="1200" b="0" i="1" dirty="0">
                <a:latin typeface="Arial" charset="0"/>
                <a:ea typeface="ＭＳ Ｐゴシック" charset="0"/>
                <a:cs typeface="ＭＳ Ｐゴシック" charset="0"/>
              </a:rPr>
              <a:t>,</a:t>
            </a:r>
            <a:r>
              <a:rPr lang="en-US" sz="1200" b="0" i="1" baseline="0" dirty="0">
                <a:latin typeface="Arial" charset="0"/>
                <a:ea typeface="ＭＳ Ｐゴシック" charset="0"/>
                <a:cs typeface="ＭＳ Ｐゴシック" charset="0"/>
              </a:rPr>
              <a:t> </a:t>
            </a:r>
            <a:r>
              <a:rPr lang="en-US" sz="1200" kern="1200" dirty="0">
                <a:solidFill>
                  <a:schemeClr val="tx1"/>
                </a:solidFill>
                <a:effectLst/>
                <a:latin typeface="Arial" pitchFamily="-1" charset="0"/>
                <a:ea typeface="ＭＳ Ｐゴシック" pitchFamily="-1" charset="-128"/>
                <a:cs typeface="ＭＳ Ｐゴシック" pitchFamily="-1" charset="-128"/>
              </a:rPr>
              <a:t>p. </a:t>
            </a:r>
            <a:r>
              <a:rPr lang="en-US" sz="1200" b="0" dirty="0">
                <a:latin typeface="Arial" charset="0"/>
                <a:ea typeface="ＭＳ Ｐゴシック" charset="0"/>
                <a:cs typeface="ＭＳ Ｐゴシック" charset="0"/>
              </a:rPr>
              <a:t>164</a:t>
            </a:r>
            <a:endParaRPr lang="en-US" sz="1200" b="1" dirty="0"/>
          </a:p>
          <a:p>
            <a:pPr marL="241653" indent="-241653" defTabSz="966612" eaLnBrk="1" hangingPunct="1">
              <a:spcBef>
                <a:spcPts val="0"/>
              </a:spcBef>
              <a:defRPr/>
            </a:pPr>
            <a:endParaRPr lang="en-US" sz="1200" b="1" dirty="0"/>
          </a:p>
          <a:p>
            <a:pPr marL="241653" indent="-241653" defTabSz="966612" eaLnBrk="1" hangingPunct="1">
              <a:spcBef>
                <a:spcPts val="0"/>
              </a:spcBef>
              <a:defRPr/>
            </a:pPr>
            <a:r>
              <a:rPr lang="en-US" sz="1200" b="1" dirty="0"/>
              <a:t>Presenter Remarks:</a:t>
            </a:r>
          </a:p>
          <a:p>
            <a:pPr marL="241653" indent="-241653" defTabSz="966612" eaLnBrk="1" hangingPunct="1">
              <a:spcBef>
                <a:spcPts val="0"/>
              </a:spcBef>
              <a:spcAft>
                <a:spcPts val="600"/>
              </a:spcAft>
              <a:defRPr/>
            </a:pPr>
            <a:r>
              <a:rPr lang="en-US" sz="1200" dirty="0"/>
              <a:t>Developing a sense of space is as important as developing spatial sense. </a:t>
            </a:r>
          </a:p>
          <a:p>
            <a:pPr indent="0" defTabSz="966612" eaLnBrk="1" hangingPunct="1">
              <a:spcBef>
                <a:spcPts val="0"/>
              </a:spcBef>
              <a:spcAft>
                <a:spcPts val="600"/>
              </a:spcAft>
              <a:defRPr/>
            </a:pPr>
            <a:r>
              <a:rPr lang="en-US" sz="1200" dirty="0"/>
              <a:t>Spatial sense allows people to get around the world and know the relative positions of artifacts in the physical environment. Spatial reasoning involves location, direction, distance, and identification of objects.</a:t>
            </a:r>
          </a:p>
          <a:p>
            <a:pPr indent="-241653" defTabSz="966612" eaLnBrk="1" hangingPunct="1">
              <a:spcBef>
                <a:spcPts val="0"/>
              </a:spcBef>
              <a:spcAft>
                <a:spcPts val="600"/>
              </a:spcAft>
              <a:defRPr/>
            </a:pPr>
            <a:r>
              <a:rPr lang="en-US" sz="1200" dirty="0"/>
              <a:t>In 1959, Van Hiele developed a hierarchy of ways of understanding spatial ideas. The hierarchy consists of the following levels: (1) Visualization, (2) Analysis, (3) Abstraction, (4) Deduction, and (5) Rigor.</a:t>
            </a:r>
            <a:endParaRPr lang="en-US" sz="1200" dirty="0">
              <a:latin typeface="Arial" charset="0"/>
              <a:ea typeface="ＭＳ Ｐゴシック" charset="0"/>
              <a:cs typeface="ＭＳ Ｐゴシック" charset="0"/>
            </a:endParaRPr>
          </a:p>
          <a:p>
            <a:pPr indent="-241653" eaLnBrk="1" hangingPunct="1">
              <a:spcBef>
                <a:spcPts val="0"/>
              </a:spcBef>
              <a:spcAft>
                <a:spcPts val="600"/>
              </a:spcAft>
            </a:pPr>
            <a:r>
              <a:rPr lang="en-US" sz="1200" dirty="0">
                <a:latin typeface="Arial" charset="0"/>
                <a:ea typeface="ＭＳ Ｐゴシック" charset="0"/>
                <a:cs typeface="ＭＳ Ｐゴシック" charset="0"/>
              </a:rPr>
              <a:t>Children's growth and understanding of space must be developed through education and experience rather than merely through maturational factors. Therefore, it is important not only to create a foundation for addressing this mathematics area, but also to encourage TK classrooms to provide</a:t>
            </a:r>
            <a:r>
              <a:rPr lang="en-US" sz="1200" baseline="0" dirty="0">
                <a:latin typeface="Arial" charset="0"/>
                <a:ea typeface="ＭＳ Ｐゴシック" charset="0"/>
                <a:cs typeface="ＭＳ Ｐゴシック" charset="0"/>
              </a:rPr>
              <a:t> children with plenty of rich and varied opportunities to engage with various aspects of geometry.</a:t>
            </a:r>
            <a:endParaRPr lang="en-US" sz="1200" dirty="0">
              <a:latin typeface="Arial" charset="0"/>
              <a:ea typeface="ＭＳ Ｐゴシック" charset="0"/>
              <a:cs typeface="ＭＳ Ｐゴシック" charset="0"/>
            </a:endParaRPr>
          </a:p>
          <a:p>
            <a:pPr marL="241653" indent="-241653" defTabSz="966612" eaLnBrk="1" hangingPunct="1">
              <a:spcBef>
                <a:spcPts val="0"/>
              </a:spcBef>
              <a:defRPr/>
            </a:pPr>
            <a:r>
              <a:rPr lang="en-US" sz="1200" b="1" dirty="0"/>
              <a:t>Extra Notes:</a:t>
            </a:r>
          </a:p>
          <a:p>
            <a:pPr indent="-241653" defTabSz="966612" eaLnBrk="1" hangingPunct="1">
              <a:spcBef>
                <a:spcPts val="0"/>
              </a:spcBef>
              <a:spcAft>
                <a:spcPts val="600"/>
              </a:spcAft>
              <a:defRPr/>
            </a:pPr>
            <a:r>
              <a:rPr lang="en-US" sz="1200" dirty="0"/>
              <a:t>Invite participants to share their memory of learning or ability to follow directions (driving/navigating, aiming, etc.). </a:t>
            </a:r>
          </a:p>
          <a:p>
            <a:pPr indent="-241653" defTabSz="966612" eaLnBrk="1" hangingPunct="1">
              <a:spcBef>
                <a:spcPts val="0"/>
              </a:spcBef>
              <a:spcAft>
                <a:spcPts val="600"/>
              </a:spcAft>
              <a:defRPr/>
            </a:pPr>
            <a:r>
              <a:rPr lang="en-US" sz="1200" dirty="0"/>
              <a:t>Pose the question, “How did you improve spatial accuracy or sense of direction?”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200" b="1" dirty="0">
                <a:latin typeface="Arial" panose="020B0604020202020204" pitchFamily="34" charset="0"/>
                <a:cs typeface="Arial" panose="020B0604020202020204" pitchFamily="34" charset="0"/>
              </a:rPr>
              <a:t>Presenter Remarks:</a:t>
            </a:r>
            <a:endParaRPr lang="en-US" sz="1200" dirty="0">
              <a:latin typeface="Arial" panose="020B0604020202020204" pitchFamily="34" charset="0"/>
              <a:cs typeface="Arial" panose="020B0604020202020204" pitchFamily="34" charset="0"/>
            </a:endParaRPr>
          </a:p>
          <a:p>
            <a:pPr eaLnBrk="1" hangingPunct="1">
              <a:spcBef>
                <a:spcPts val="0"/>
              </a:spcBef>
            </a:pPr>
            <a:r>
              <a:rPr lang="en-US" sz="1200" dirty="0">
                <a:latin typeface="Arial" charset="0"/>
                <a:ea typeface="ＭＳ Ｐゴシック" charset="0"/>
                <a:cs typeface="ＭＳ Ｐゴシック" charset="0"/>
              </a:rPr>
              <a:t>Let's take a moment to watch the</a:t>
            </a:r>
            <a:r>
              <a:rPr lang="en-US" sz="1200" baseline="0" dirty="0">
                <a:latin typeface="Arial" charset="0"/>
                <a:ea typeface="ＭＳ Ｐゴシック" charset="0"/>
                <a:cs typeface="ＭＳ Ｐゴシック" charset="0"/>
              </a:rPr>
              <a:t> following video </a:t>
            </a:r>
            <a:r>
              <a:rPr lang="en-US" sz="1200" dirty="0">
                <a:latin typeface="Arial" charset="0"/>
                <a:ea typeface="ＭＳ Ｐゴシック" charset="0"/>
                <a:cs typeface="ＭＳ Ｐゴシック" charset="0"/>
              </a:rPr>
              <a:t>to see geometry in action.  </a:t>
            </a: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r>
              <a:rPr lang="en-US" sz="1200" i="1" dirty="0">
                <a:latin typeface="Arial" charset="0"/>
                <a:ea typeface="ＭＳ Ｐゴシック" charset="0"/>
                <a:cs typeface="ＭＳ Ｐゴシック" charset="0"/>
              </a:rPr>
              <a:t>Show the foundations video examples 2.1 for 48</a:t>
            </a:r>
            <a:r>
              <a:rPr lang="en-US" sz="1200" i="1" baseline="0" dirty="0">
                <a:latin typeface="Arial" charset="0"/>
                <a:ea typeface="ＭＳ Ｐゴシック" charset="0"/>
                <a:cs typeface="ＭＳ Ｐゴシック" charset="0"/>
              </a:rPr>
              <a:t> and 60 months. </a:t>
            </a:r>
            <a:r>
              <a:rPr lang="en-US" sz="1200" i="1" dirty="0">
                <a:latin typeface="Arial" panose="020B0604020202020204" pitchFamily="34" charset="0"/>
                <a:cs typeface="Arial" panose="020B0604020202020204" pitchFamily="34" charset="0"/>
              </a:rPr>
              <a:t>Discuss how the teacher helps children identify and use a variety of shapes in their environment and identify positions of objects by asking: </a:t>
            </a:r>
          </a:p>
          <a:p>
            <a:pPr marL="171450" indent="-171450">
              <a:buFont typeface="Arial" panose="020B0604020202020204" pitchFamily="34" charset="0"/>
              <a:buChar char="•"/>
            </a:pPr>
            <a:r>
              <a:rPr lang="en-US" sz="1200" b="0" dirty="0">
                <a:latin typeface="Arial" panose="020B0604020202020204" pitchFamily="34" charset="0"/>
                <a:cs typeface="Arial" panose="020B0604020202020204" pitchFamily="34" charset="0"/>
              </a:rPr>
              <a:t>In</a:t>
            </a:r>
            <a:r>
              <a:rPr lang="en-US" sz="1200" b="0" baseline="0" dirty="0">
                <a:latin typeface="Arial" panose="020B0604020202020204" pitchFamily="34" charset="0"/>
                <a:cs typeface="Arial" panose="020B0604020202020204" pitchFamily="34" charset="0"/>
              </a:rPr>
              <a:t> what ways do you see teachers use positions of objects to support </a:t>
            </a:r>
            <a:r>
              <a:rPr lang="en-US" sz="1200" b="0" dirty="0">
                <a:latin typeface="Arial" panose="020B0604020202020204" pitchFamily="34" charset="0"/>
                <a:cs typeface="Arial" panose="020B0604020202020204" pitchFamily="34" charset="0"/>
              </a:rPr>
              <a:t>children's spatial sense in everyday interactions and conversations?</a:t>
            </a:r>
            <a:r>
              <a:rPr lang="en-US" sz="1200" b="0" baseline="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marL="171450" indent="-171450" defTabSz="483306" eaLnBrk="1" fontAlgn="auto" hangingPunct="1">
              <a:spcBef>
                <a:spcPts val="0"/>
              </a:spcBef>
              <a:spcAft>
                <a:spcPts val="0"/>
              </a:spcAft>
              <a:buFont typeface="Arial" panose="020B0604020202020204" pitchFamily="34" charset="0"/>
              <a:buChar char="•"/>
              <a:defRPr/>
            </a:pPr>
            <a:endParaRPr lang="en-US" sz="1200" dirty="0">
              <a:latin typeface="Arial" panose="020B0604020202020204" pitchFamily="34" charset="0"/>
              <a:cs typeface="Arial" panose="020B0604020202020204" pitchFamily="34" charset="0"/>
            </a:endParaRPr>
          </a:p>
          <a:p>
            <a:pPr marL="171450" indent="-171450" defTabSz="483306" eaLnBrk="1" fontAlgn="auto" hangingPunct="1">
              <a:spcBef>
                <a:spcPts val="0"/>
              </a:spcBef>
              <a:spcAft>
                <a:spcPts val="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How do you see teachers scaffold children's learning to develop their understanding of simple concepts (e.g., in, on, under, up, down) to more complex concepts and spatial vocabulary (e.g., in front, behind, beside, between)?</a:t>
            </a:r>
          </a:p>
          <a:p>
            <a:pPr marL="181240" indent="-181240" defTabSz="483306" eaLnBrk="1" fontAlgn="auto" hangingPunct="1">
              <a:spcBef>
                <a:spcPts val="0"/>
              </a:spcBef>
              <a:spcAft>
                <a:spcPts val="0"/>
              </a:spcAft>
              <a:buFont typeface="Arial"/>
              <a:buChar char="•"/>
              <a:defRPr/>
            </a:pPr>
            <a:endParaRPr lang="en-US" sz="1200" dirty="0">
              <a:latin typeface="Arial" panose="020B0604020202020204" pitchFamily="34" charset="0"/>
              <a:cs typeface="Arial" panose="020B0604020202020204" pitchFamily="34" charset="0"/>
            </a:endParaRPr>
          </a:p>
          <a:p>
            <a:pPr marL="181240" indent="-181240" defTabSz="483306" eaLnBrk="1" fontAlgn="auto" hangingPunct="1">
              <a:spcBef>
                <a:spcPts val="0"/>
              </a:spcBef>
              <a:spcAft>
                <a:spcPts val="0"/>
              </a:spcAft>
              <a:buFont typeface="Arial"/>
              <a:buChar char="•"/>
              <a:defRPr/>
            </a:pPr>
            <a:endParaRPr lang="en-US" sz="1200" dirty="0">
              <a:latin typeface="Arial" panose="020B0604020202020204" pitchFamily="34" charset="0"/>
              <a:cs typeface="Arial" panose="020B0604020202020204" pitchFamily="34" charset="0"/>
            </a:endParaRPr>
          </a:p>
          <a:p>
            <a:pPr defTabSz="483306" eaLnBrk="1" fontAlgn="auto" hangingPunct="1">
              <a:spcBef>
                <a:spcPts val="0"/>
              </a:spcBef>
              <a:spcAft>
                <a:spcPts val="0"/>
              </a:spcAft>
              <a:defRPr/>
            </a:pPr>
            <a:r>
              <a:rPr lang="en-US" sz="12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16531A88-787C-AC47-9078-D285A5C21418}"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spcBef>
                <a:spcPts val="0"/>
              </a:spcBef>
              <a:defRPr/>
            </a:pPr>
            <a:r>
              <a:rPr lang="en-US" sz="1200" b="1" dirty="0"/>
              <a:t>Background Information: </a:t>
            </a:r>
          </a:p>
          <a:p>
            <a:pPr defTabSz="966612">
              <a:spcBef>
                <a:spcPts val="0"/>
              </a:spcBef>
              <a:defRPr/>
            </a:pPr>
            <a:r>
              <a:rPr lang="en-US" sz="1200" dirty="0">
                <a:latin typeface="Arial" charset="0"/>
                <a:ea typeface="ＭＳ Ｐゴシック" charset="0"/>
                <a:cs typeface="ＭＳ Ｐゴシック" charset="0"/>
              </a:rPr>
              <a:t>Use the </a:t>
            </a:r>
            <a:r>
              <a:rPr lang="en-US" dirty="0">
                <a:latin typeface="Arial" charset="0"/>
                <a:ea typeface="ＭＳ Ｐゴシック" charset="0"/>
                <a:cs typeface="ＭＳ Ｐゴシック" charset="0"/>
              </a:rPr>
              <a:t>Handout 3: </a:t>
            </a:r>
            <a:r>
              <a:rPr lang="en-US" sz="1200" dirty="0">
                <a:latin typeface="Arial" charset="0"/>
                <a:ea typeface="ＭＳ Ｐゴシック" charset="0"/>
                <a:cs typeface="ＭＳ Ｐゴシック" charset="0"/>
              </a:rPr>
              <a:t>Math Toolbox Trajectories to review learning trajectories and consider the developmental level at which the child may be.</a:t>
            </a:r>
          </a:p>
          <a:p>
            <a:pPr defTabSz="966612">
              <a:spcBef>
                <a:spcPts val="0"/>
              </a:spcBef>
              <a:defRPr/>
            </a:pPr>
            <a:endParaRPr lang="en-US" sz="1200" b="1" dirty="0"/>
          </a:p>
          <a:p>
            <a:pPr>
              <a:spcBef>
                <a:spcPts val="0"/>
              </a:spcBef>
            </a:pPr>
            <a:r>
              <a:rPr lang="en-US" sz="1200" dirty="0">
                <a:latin typeface="Arial" charset="0"/>
                <a:ea typeface="ＭＳ Ｐゴシック" charset="0"/>
                <a:cs typeface="ＭＳ Ｐゴシック" charset="0"/>
              </a:rPr>
              <a:t>Invite</a:t>
            </a:r>
            <a:r>
              <a:rPr lang="en-US" sz="1200" baseline="0" dirty="0">
                <a:latin typeface="Arial" charset="0"/>
                <a:ea typeface="ＭＳ Ｐゴシック" charset="0"/>
                <a:cs typeface="ＭＳ Ｐゴシック" charset="0"/>
              </a:rPr>
              <a:t> </a:t>
            </a:r>
            <a:r>
              <a:rPr lang="en-US" sz="1200" dirty="0">
                <a:latin typeface="Arial" charset="0"/>
                <a:ea typeface="ＭＳ Ｐゴシック" charset="0"/>
                <a:cs typeface="ＭＳ Ｐゴシック" charset="0"/>
              </a:rPr>
              <a:t>participants to think about the interaction and strategy. </a:t>
            </a:r>
          </a:p>
          <a:p>
            <a:pPr>
              <a:spcBef>
                <a:spcPts val="0"/>
              </a:spcBef>
            </a:pPr>
            <a:endParaRPr lang="en-US" sz="1200" dirty="0">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ts val="0"/>
              </a:spcBef>
              <a:spcAft>
                <a:spcPts val="600"/>
              </a:spcAft>
              <a:buClrTx/>
              <a:buSzTx/>
              <a:buFontTx/>
              <a:buNone/>
              <a:tabLst/>
              <a:defRPr/>
            </a:pPr>
            <a:r>
              <a:rPr lang="en-US" sz="1200" b="1" dirty="0">
                <a:latin typeface="Arial" panose="020B0604020202020204" pitchFamily="34" charset="0"/>
                <a:cs typeface="Arial" panose="020B0604020202020204" pitchFamily="34" charset="0"/>
              </a:rPr>
              <a:t>Presenter Remarks:</a:t>
            </a:r>
            <a:r>
              <a:rPr lang="en-US" dirty="0">
                <a:latin typeface="Arial" panose="020B0604020202020204" pitchFamily="34" charset="0"/>
                <a:cs typeface="Arial" panose="020B0604020202020204" pitchFamily="34" charset="0"/>
              </a:rPr>
              <a:t> </a:t>
            </a:r>
            <a:r>
              <a:rPr lang="en-US" sz="1200" i="1" dirty="0">
                <a:latin typeface="Arial" charset="0"/>
                <a:ea typeface="ＭＳ Ｐゴシック" charset="0"/>
                <a:cs typeface="ＭＳ Ｐゴシック" charset="0"/>
              </a:rPr>
              <a:t>Ask…</a:t>
            </a:r>
          </a:p>
          <a:p>
            <a:pPr marL="181240" indent="-181240">
              <a:spcBef>
                <a:spcPts val="0"/>
              </a:spcBef>
              <a:buFont typeface="Arial"/>
              <a:buChar char="•"/>
            </a:pPr>
            <a:r>
              <a:rPr lang="en-US" sz="1200" dirty="0">
                <a:latin typeface="Arial" charset="0"/>
                <a:ea typeface="ＭＳ Ｐゴシック" charset="0"/>
                <a:cs typeface="ＭＳ Ｐゴシック" charset="0"/>
              </a:rPr>
              <a:t>What did you notice the teacher doing to elicit conversation about shapes? What else could the teacher have done?</a:t>
            </a:r>
          </a:p>
          <a:p>
            <a:pPr marL="181240" indent="-181240">
              <a:spcBef>
                <a:spcPts val="0"/>
              </a:spcBef>
              <a:buFont typeface="Arial"/>
              <a:buChar char="•"/>
            </a:pPr>
            <a:r>
              <a:rPr lang="en-US" sz="1200" dirty="0">
                <a:latin typeface="Arial" charset="0"/>
                <a:ea typeface="ＭＳ Ｐゴシック" charset="0"/>
                <a:cs typeface="ＭＳ Ｐゴシック" charset="0"/>
              </a:rPr>
              <a:t>Using the Handout 3: Math Toolbox for ideas, what other language could the teacher</a:t>
            </a:r>
            <a:r>
              <a:rPr lang="en-US" sz="1200" baseline="0" dirty="0">
                <a:latin typeface="Arial" charset="0"/>
                <a:ea typeface="ＭＳ Ｐゴシック" charset="0"/>
                <a:cs typeface="ＭＳ Ｐゴシック" charset="0"/>
              </a:rPr>
              <a:t> </a:t>
            </a:r>
            <a:r>
              <a:rPr lang="en-US" sz="1200" dirty="0">
                <a:latin typeface="Arial" charset="0"/>
                <a:ea typeface="ＭＳ Ｐゴシック" charset="0"/>
                <a:cs typeface="ＭＳ Ｐゴシック" charset="0"/>
              </a:rPr>
              <a:t>have used in this clip? </a:t>
            </a:r>
          </a:p>
          <a:p>
            <a:pPr marL="181240" indent="-181240">
              <a:spcBef>
                <a:spcPts val="0"/>
              </a:spcBef>
              <a:buFont typeface="Arial"/>
              <a:buChar char="•"/>
            </a:pPr>
            <a:r>
              <a:rPr lang="en-US" dirty="0">
                <a:latin typeface="Arial" charset="0"/>
                <a:ea typeface="ＭＳ Ｐゴシック" charset="0"/>
                <a:cs typeface="ＭＳ Ｐゴシック" charset="0"/>
              </a:rPr>
              <a:t>With </a:t>
            </a:r>
            <a:r>
              <a:rPr lang="en-US" sz="1200" dirty="0">
                <a:latin typeface="Arial" charset="0"/>
                <a:ea typeface="ＭＳ Ｐゴシック" charset="0"/>
                <a:cs typeface="ＭＳ Ｐゴシック" charset="0"/>
              </a:rPr>
              <a:t>UDL in mind, in what ways was the child engaged in the activity? In what ways was the child representing her knowledge? </a:t>
            </a:r>
          </a:p>
          <a:p>
            <a:pPr marL="181240" indent="-181240" defTabSz="966612">
              <a:spcBef>
                <a:spcPts val="0"/>
              </a:spcBef>
              <a:buFont typeface="Arial"/>
              <a:buChar char="•"/>
              <a:defRPr/>
            </a:pPr>
            <a:r>
              <a:rPr lang="en-US" sz="1200" dirty="0">
                <a:latin typeface="Arial" charset="0"/>
                <a:ea typeface="ＭＳ Ｐゴシック" charset="0"/>
                <a:cs typeface="ＭＳ Ｐゴシック" charset="0"/>
              </a:rPr>
              <a:t>This interaction focuses on the use of language.</a:t>
            </a:r>
            <a:r>
              <a:rPr lang="en-US" sz="1200" baseline="0" dirty="0">
                <a:latin typeface="Arial" charset="0"/>
                <a:ea typeface="ＭＳ Ｐゴシック" charset="0"/>
                <a:cs typeface="ＭＳ Ｐゴシック" charset="0"/>
              </a:rPr>
              <a:t> Wh</a:t>
            </a:r>
            <a:r>
              <a:rPr lang="en-US" sz="1200" dirty="0">
                <a:latin typeface="Arial" charset="0"/>
                <a:ea typeface="ＭＳ Ｐゴシック" charset="0"/>
                <a:cs typeface="ＭＳ Ｐゴシック" charset="0"/>
              </a:rPr>
              <a:t>at would we need to consider to effectively support a student learning more than one language? </a:t>
            </a:r>
            <a:r>
              <a:rPr lang="en-US" sz="1200" i="1" dirty="0">
                <a:latin typeface="Arial" charset="0"/>
                <a:ea typeface="ＭＳ Ｐゴシック" charset="0"/>
                <a:cs typeface="ＭＳ Ｐゴシック" charset="0"/>
              </a:rPr>
              <a:t>This is a transition to the next activity.</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474BF35-B60B-984D-A1FB-6EF21B6F9957}" type="slidenum">
              <a:rPr lang="en-US"/>
              <a:pPr eaLnBrk="1" hangingPunct="1"/>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xfrm>
            <a:off x="731520" y="4560570"/>
            <a:ext cx="5852160" cy="481203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spcBef>
                <a:spcPts val="0"/>
              </a:spcBef>
              <a:defRPr/>
            </a:pPr>
            <a:r>
              <a:rPr lang="en-US" sz="1200" b="1" dirty="0"/>
              <a:t>Presenter Remarks:</a:t>
            </a:r>
          </a:p>
          <a:p>
            <a:pPr defTabSz="966612">
              <a:spcBef>
                <a:spcPts val="0"/>
              </a:spcBef>
              <a:defRPr/>
            </a:pPr>
            <a:r>
              <a:rPr lang="en-US" sz="1200" dirty="0"/>
              <a:t>"Teachers can help children develop spatial vocabulary especially children who are English Learners by using and demonstrating the meaning of spatial words during daily activities" (PCF, Vol. 1, </a:t>
            </a:r>
            <a:r>
              <a:rPr lang="en-US" sz="1200" kern="1200" dirty="0">
                <a:solidFill>
                  <a:schemeClr val="tx1"/>
                </a:solidFill>
                <a:effectLst/>
                <a:latin typeface="Arial" pitchFamily="-1" charset="0"/>
                <a:ea typeface="ＭＳ Ｐゴシック" pitchFamily="-1" charset="-128"/>
                <a:cs typeface="ＭＳ Ｐゴシック" pitchFamily="-1" charset="-128"/>
              </a:rPr>
              <a:t>p. </a:t>
            </a:r>
            <a:r>
              <a:rPr lang="en-US" sz="1200" dirty="0"/>
              <a:t>286).</a:t>
            </a:r>
          </a:p>
          <a:p>
            <a:pPr defTabSz="966612">
              <a:spcBef>
                <a:spcPts val="0"/>
              </a:spcBef>
              <a:defRPr/>
            </a:pPr>
            <a:endParaRPr lang="en-US" sz="1200" b="0" dirty="0"/>
          </a:p>
          <a:p>
            <a:pPr defTabSz="966612">
              <a:spcBef>
                <a:spcPts val="0"/>
              </a:spcBef>
              <a:defRPr/>
            </a:pPr>
            <a:r>
              <a:rPr lang="en-US" sz="1200" b="0" dirty="0"/>
              <a:t>Some examples include: We are going to play inside</a:t>
            </a:r>
            <a:r>
              <a:rPr lang="en-US" sz="1200" b="0" baseline="0" dirty="0"/>
              <a:t> today because it’s raining outside;</a:t>
            </a:r>
            <a:r>
              <a:rPr lang="en-US" sz="1200" b="0" dirty="0"/>
              <a:t> c</a:t>
            </a:r>
            <a:r>
              <a:rPr lang="en-US" sz="1200" b="0" baseline="0" dirty="0"/>
              <a:t>an you look under the chair for your shoes? </a:t>
            </a:r>
          </a:p>
          <a:p>
            <a:pPr>
              <a:spcBef>
                <a:spcPts val="0"/>
              </a:spcBef>
            </a:pPr>
            <a:endParaRPr lang="en-US" sz="1200" dirty="0">
              <a:latin typeface="Arial" charset="0"/>
              <a:ea typeface="ＭＳ Ｐゴシック" charset="0"/>
              <a:cs typeface="ＭＳ Ｐゴシック" charset="0"/>
            </a:endParaRPr>
          </a:p>
          <a:p>
            <a:pPr defTabSz="966612">
              <a:spcBef>
                <a:spcPts val="0"/>
              </a:spcBef>
              <a:defRPr/>
            </a:pPr>
            <a:r>
              <a:rPr lang="en-US" sz="1200" dirty="0"/>
              <a:t>What are some other examples of everyday experiences that you use spatial vocabulary with children? </a:t>
            </a:r>
          </a:p>
          <a:p>
            <a:pPr defTabSz="966612">
              <a:spcBef>
                <a:spcPts val="0"/>
              </a:spcBef>
              <a:defRPr/>
            </a:pPr>
            <a:endParaRPr lang="en-US" dirty="0"/>
          </a:p>
          <a:p>
            <a:pPr defTabSz="966612">
              <a:spcBef>
                <a:spcPts val="0"/>
              </a:spcBef>
              <a:defRPr/>
            </a:pPr>
            <a:r>
              <a:rPr lang="en-US" sz="1200" i="1" dirty="0"/>
              <a:t>Ask participants to share their ideas either in</a:t>
            </a:r>
            <a:r>
              <a:rPr lang="en-US" sz="1200" i="1" baseline="0" dirty="0"/>
              <a:t> </a:t>
            </a:r>
            <a:r>
              <a:rPr lang="en-US" sz="1200" i="1" dirty="0"/>
              <a:t>table groups or with the whole group.</a:t>
            </a:r>
          </a:p>
          <a:p>
            <a:pPr defTabSz="966612">
              <a:spcBef>
                <a:spcPts val="0"/>
              </a:spcBef>
              <a:defRPr/>
            </a:pPr>
            <a:endParaRPr lang="en-US" sz="1200" dirty="0"/>
          </a:p>
          <a:p>
            <a:pPr defTabSz="966612">
              <a:spcBef>
                <a:spcPts val="0"/>
              </a:spcBef>
              <a:defRPr/>
            </a:pPr>
            <a:r>
              <a:rPr lang="en-US" sz="1200" dirty="0"/>
              <a:t>When providing</a:t>
            </a:r>
            <a:r>
              <a:rPr lang="en-US" sz="1200" baseline="0" dirty="0"/>
              <a:t> opportunities for children to learn about spatial vocabulary by movement remember to consider the physical abilities of your children. If you have children using assistive equipment to move make sure to provide ample space and time for them to participate. This may require more planning ahead of time, but will result in all your students accessing the curriculum.</a:t>
            </a:r>
            <a:endParaRPr lang="en-US" sz="1200" dirty="0"/>
          </a:p>
          <a:p>
            <a:pPr defTabSz="966612">
              <a:spcBef>
                <a:spcPts val="0"/>
              </a:spcBef>
              <a:defRPr/>
            </a:pPr>
            <a:endParaRPr lang="en-US" sz="1200" b="1" dirty="0"/>
          </a:p>
          <a:p>
            <a:pPr>
              <a:spcBef>
                <a:spcPts val="0"/>
              </a:spcBef>
            </a:pPr>
            <a:r>
              <a:rPr lang="en-US" sz="1200" b="1" dirty="0">
                <a:latin typeface="Arial" charset="0"/>
                <a:ea typeface="ＭＳ Ｐゴシック" charset="0"/>
                <a:cs typeface="ＭＳ Ｐゴシック" charset="0"/>
              </a:rPr>
              <a:t>Extra Notes:</a:t>
            </a:r>
          </a:p>
          <a:p>
            <a:pPr>
              <a:spcBef>
                <a:spcPts val="0"/>
              </a:spcBef>
            </a:pPr>
            <a:r>
              <a:rPr lang="en-US" sz="1200" dirty="0">
                <a:latin typeface="Arial" charset="0"/>
                <a:ea typeface="ＭＳ Ｐゴシック" charset="0"/>
                <a:cs typeface="ＭＳ Ｐゴシック" charset="0"/>
              </a:rPr>
              <a:t>Create a</a:t>
            </a:r>
            <a:r>
              <a:rPr lang="en-US" sz="1200" baseline="0" dirty="0">
                <a:latin typeface="Arial" charset="0"/>
                <a:ea typeface="ＭＳ Ｐゴシック" charset="0"/>
                <a:cs typeface="ＭＳ Ｐゴシック" charset="0"/>
              </a:rPr>
              <a:t> geometry scavenger hunt </a:t>
            </a:r>
            <a:r>
              <a:rPr lang="en-US" sz="1200" dirty="0">
                <a:latin typeface="Arial" charset="0"/>
                <a:ea typeface="ＭＳ Ｐゴシック" charset="0"/>
                <a:cs typeface="ＭＳ Ｐゴシック" charset="0"/>
              </a:rPr>
              <a:t>to allow participants to feel what children may feel as well as to provide a movement break. Show the</a:t>
            </a:r>
            <a:r>
              <a:rPr lang="en-US" sz="1200" baseline="0" dirty="0">
                <a:latin typeface="Arial" charset="0"/>
                <a:ea typeface="ＭＳ Ｐゴシック" charset="0"/>
                <a:cs typeface="ＭＳ Ｐゴシック" charset="0"/>
              </a:rPr>
              <a:t> participants a shape and tell them to go look for it throughout the room. You may choose to place triangles under a table so adults have to “go under,” or place hexagons above the water fountain so participants have to move through tables and chairs and then reach “over” the water fountain.</a:t>
            </a:r>
            <a:endParaRPr lang="en-US" sz="1200" dirty="0">
              <a:latin typeface="Arial" charset="0"/>
              <a:ea typeface="ＭＳ Ｐゴシック" charset="0"/>
              <a:cs typeface="ＭＳ Ｐゴシック"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5D27088-AE13-2C43-81A9-4E7EC7CAB6EE}" type="slidenum">
              <a:rPr lang="en-US"/>
              <a:pPr eaLnBrk="1" hangingPunct="1"/>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1C657E3-5759-E440-B44D-AA392105D36A}" type="slidenum">
              <a:rPr lang="en-US"/>
              <a:pPr eaLnBrk="1" hangingPunct="1"/>
              <a:t>5</a:t>
            </a:fld>
            <a:endParaRPr lang="en-US" dirty="0"/>
          </a:p>
        </p:txBody>
      </p:sp>
      <p:sp>
        <p:nvSpPr>
          <p:cNvPr id="62467"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731520" y="4638914"/>
            <a:ext cx="5852160" cy="4720590"/>
          </a:xfrm>
          <a:ln/>
        </p:spPr>
        <p:txBody>
          <a:bodyPr/>
          <a:lstStyle/>
          <a:p>
            <a:pPr>
              <a:spcBef>
                <a:spcPts val="0"/>
              </a:spcBef>
            </a:pPr>
            <a:r>
              <a:rPr lang="en-US" sz="1200" b="1" dirty="0">
                <a:latin typeface="Arial" charset="0"/>
                <a:ea typeface="ＭＳ Ｐゴシック" charset="0"/>
                <a:cs typeface="ＭＳ Ｐゴシック" charset="0"/>
              </a:rPr>
              <a:t>Activity 1:</a:t>
            </a:r>
            <a:r>
              <a:rPr lang="en-US" sz="1200" b="1" baseline="0" dirty="0">
                <a:latin typeface="Arial" charset="0"/>
                <a:ea typeface="ＭＳ Ｐゴシック" charset="0"/>
                <a:cs typeface="ＭＳ Ｐゴシック" charset="0"/>
              </a:rPr>
              <a:t> </a:t>
            </a:r>
            <a:r>
              <a:rPr lang="en-US" sz="1200" b="1" dirty="0">
                <a:latin typeface="Arial" charset="0"/>
                <a:ea typeface="ＭＳ Ｐゴシック" charset="0"/>
                <a:cs typeface="ＭＳ Ｐゴシック" charset="0"/>
              </a:rPr>
              <a:t>Name Your Shape</a:t>
            </a:r>
          </a:p>
          <a:p>
            <a:pPr>
              <a:spcBef>
                <a:spcPts val="0"/>
              </a:spcBef>
            </a:pPr>
            <a:endParaRPr lang="en-US" sz="1200" b="1" dirty="0">
              <a:latin typeface="Arial" charset="0"/>
              <a:ea typeface="ＭＳ Ｐゴシック" charset="0"/>
              <a:cs typeface="ＭＳ Ｐゴシック" charset="0"/>
            </a:endParaRPr>
          </a:p>
          <a:p>
            <a:pPr>
              <a:spcBef>
                <a:spcPts val="0"/>
              </a:spcBef>
            </a:pPr>
            <a:r>
              <a:rPr lang="en-US" sz="1200" b="1" dirty="0">
                <a:latin typeface="Arial" charset="0"/>
                <a:ea typeface="ＭＳ Ｐゴシック" charset="0"/>
                <a:cs typeface="ＭＳ Ｐゴシック" charset="0"/>
              </a:rPr>
              <a:t>Presenter Remarks: </a:t>
            </a:r>
          </a:p>
          <a:p>
            <a:pPr>
              <a:spcBef>
                <a:spcPts val="0"/>
              </a:spcBef>
            </a:pPr>
            <a:r>
              <a:rPr lang="en-US" sz="1200" dirty="0">
                <a:latin typeface="Arial" charset="0"/>
                <a:ea typeface="ＭＳ Ｐゴシック" charset="0"/>
                <a:cs typeface="ＭＳ Ｐゴシック" charset="0"/>
              </a:rPr>
              <a:t>Let's make sure we all know our shapes so that we can play the game. Starting at the top left hand corner, begin naming the 3-D shapes out loud. Ready, everyone? What is the first shape? </a:t>
            </a:r>
            <a:r>
              <a:rPr lang="en-US" sz="1200" i="1" dirty="0">
                <a:latin typeface="Arial" charset="0"/>
                <a:ea typeface="ＭＳ Ｐゴシック" charset="0"/>
                <a:cs typeface="ＭＳ Ｐゴシック" charset="0"/>
              </a:rPr>
              <a:t>(Click the arrow and the shape name</a:t>
            </a:r>
            <a:r>
              <a:rPr lang="en-US" sz="1200" i="1" baseline="0" dirty="0">
                <a:latin typeface="Arial" charset="0"/>
                <a:ea typeface="ＭＳ Ｐゴシック" charset="0"/>
                <a:cs typeface="ＭＳ Ｐゴシック" charset="0"/>
              </a:rPr>
              <a:t> will</a:t>
            </a:r>
            <a:r>
              <a:rPr lang="en-US" sz="1200" i="1" dirty="0">
                <a:latin typeface="Arial" charset="0"/>
                <a:ea typeface="ＭＳ Ｐゴシック" charset="0"/>
                <a:cs typeface="ＭＳ Ｐゴシック" charset="0"/>
              </a:rPr>
              <a:t> appear.)</a:t>
            </a:r>
            <a:r>
              <a:rPr lang="en-US" sz="1200" dirty="0">
                <a:latin typeface="Arial" charset="0"/>
                <a:ea typeface="ＭＳ Ｐゴシック" charset="0"/>
                <a:cs typeface="ＭＳ Ｐゴシック" charset="0"/>
              </a:rPr>
              <a:t> Sphere.</a:t>
            </a:r>
            <a:r>
              <a:rPr lang="en-US" sz="1200" baseline="0" dirty="0">
                <a:latin typeface="Arial" charset="0"/>
                <a:ea typeface="ＭＳ Ｐゴシック" charset="0"/>
                <a:cs typeface="ＭＳ Ｐゴシック" charset="0"/>
              </a:rPr>
              <a:t> W</a:t>
            </a:r>
            <a:r>
              <a:rPr lang="en-US" sz="1200" dirty="0">
                <a:latin typeface="Arial" charset="0"/>
                <a:ea typeface="ＭＳ Ｐゴシック" charset="0"/>
                <a:cs typeface="ＭＳ Ｐゴシック" charset="0"/>
              </a:rPr>
              <a:t>ere you correct? </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OK, second shape. What is the second shape? </a:t>
            </a:r>
            <a:r>
              <a:rPr lang="en-US" sz="1200" i="1" dirty="0">
                <a:latin typeface="Arial" charset="0"/>
                <a:ea typeface="ＭＳ Ｐゴシック" charset="0"/>
                <a:cs typeface="ＭＳ Ｐゴシック" charset="0"/>
              </a:rPr>
              <a:t>(Click the arrow and the shape name will appear.)</a:t>
            </a:r>
            <a:r>
              <a:rPr lang="en-US" sz="1200" dirty="0">
                <a:latin typeface="Arial" charset="0"/>
                <a:ea typeface="ＭＳ Ｐゴシック" charset="0"/>
                <a:cs typeface="ＭＳ Ｐゴシック" charset="0"/>
              </a:rPr>
              <a:t> Cone.</a:t>
            </a:r>
            <a:r>
              <a:rPr lang="en-US" sz="1200" baseline="0" dirty="0">
                <a:latin typeface="Arial" charset="0"/>
                <a:ea typeface="ＭＳ Ｐゴシック" charset="0"/>
                <a:cs typeface="ＭＳ Ｐゴシック" charset="0"/>
              </a:rPr>
              <a:t> W</a:t>
            </a:r>
            <a:r>
              <a:rPr lang="en-US" sz="1200" dirty="0">
                <a:latin typeface="Arial" charset="0"/>
                <a:ea typeface="ＭＳ Ｐゴシック" charset="0"/>
                <a:cs typeface="ＭＳ Ｐゴシック" charset="0"/>
              </a:rPr>
              <a:t>ere you correct?</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What is the third shape? </a:t>
            </a:r>
            <a:r>
              <a:rPr lang="en-US" sz="1200" i="1" dirty="0">
                <a:latin typeface="Arial" charset="0"/>
                <a:ea typeface="ＭＳ Ｐゴシック" charset="0"/>
                <a:cs typeface="ＭＳ Ｐゴシック" charset="0"/>
              </a:rPr>
              <a:t>(Click the arrow and the shape name will appear.)</a:t>
            </a:r>
            <a:r>
              <a:rPr lang="en-US" sz="1200" dirty="0">
                <a:latin typeface="Arial" charset="0"/>
                <a:ea typeface="ＭＳ Ｐゴシック" charset="0"/>
                <a:cs typeface="ＭＳ Ｐゴシック" charset="0"/>
              </a:rPr>
              <a:t> Triangular prism.</a:t>
            </a:r>
            <a:r>
              <a:rPr lang="en-US" sz="1200" baseline="0" dirty="0">
                <a:latin typeface="Arial" charset="0"/>
                <a:ea typeface="ＭＳ Ｐゴシック" charset="0"/>
                <a:cs typeface="ＭＳ Ｐゴシック" charset="0"/>
              </a:rPr>
              <a:t> W</a:t>
            </a:r>
            <a:r>
              <a:rPr lang="en-US" sz="1200" dirty="0">
                <a:latin typeface="Arial" charset="0"/>
                <a:ea typeface="ＭＳ Ｐゴシック" charset="0"/>
                <a:cs typeface="ＭＳ Ｐゴシック" charset="0"/>
              </a:rPr>
              <a:t>ere you correct? </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What is the fourth shape? </a:t>
            </a:r>
            <a:r>
              <a:rPr lang="en-US" sz="1200" i="1" dirty="0">
                <a:latin typeface="Arial" charset="0"/>
                <a:ea typeface="ＭＳ Ｐゴシック" charset="0"/>
                <a:cs typeface="ＭＳ Ｐゴシック" charset="0"/>
              </a:rPr>
              <a:t>(Click the arrow and the shape name will appear.)</a:t>
            </a:r>
            <a:r>
              <a:rPr lang="en-US" sz="1200" dirty="0">
                <a:latin typeface="Arial" charset="0"/>
                <a:ea typeface="ＭＳ Ｐゴシック" charset="0"/>
                <a:cs typeface="ＭＳ Ｐゴシック" charset="0"/>
              </a:rPr>
              <a:t> Cylinder.</a:t>
            </a:r>
            <a:r>
              <a:rPr lang="en-US" sz="1200" baseline="0" dirty="0">
                <a:latin typeface="Arial" charset="0"/>
                <a:ea typeface="ＭＳ Ｐゴシック" charset="0"/>
                <a:cs typeface="ＭＳ Ｐゴシック" charset="0"/>
              </a:rPr>
              <a:t> W</a:t>
            </a:r>
            <a:r>
              <a:rPr lang="en-US" sz="1200" dirty="0">
                <a:latin typeface="Arial" charset="0"/>
                <a:ea typeface="ＭＳ Ｐゴシック" charset="0"/>
                <a:cs typeface="ＭＳ Ｐゴシック" charset="0"/>
              </a:rPr>
              <a:t>ere you correct? </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What is the fifth shape? </a:t>
            </a:r>
            <a:r>
              <a:rPr lang="en-US" sz="1200" i="1" dirty="0">
                <a:latin typeface="Arial" charset="0"/>
                <a:ea typeface="ＭＳ Ｐゴシック" charset="0"/>
                <a:cs typeface="ＭＳ Ｐゴシック" charset="0"/>
              </a:rPr>
              <a:t>(Click the arrow and the shape name will appear.)</a:t>
            </a:r>
            <a:r>
              <a:rPr lang="en-US" sz="1200" dirty="0">
                <a:latin typeface="Arial" charset="0"/>
                <a:ea typeface="ＭＳ Ｐゴシック" charset="0"/>
                <a:cs typeface="ＭＳ Ｐゴシック" charset="0"/>
              </a:rPr>
              <a:t> Cube. Were you correct? </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What is the sixth shape? </a:t>
            </a:r>
            <a:r>
              <a:rPr lang="en-US" sz="1200" i="1" dirty="0">
                <a:latin typeface="Arial" charset="0"/>
                <a:ea typeface="ＭＳ Ｐゴシック" charset="0"/>
                <a:cs typeface="ＭＳ Ｐゴシック" charset="0"/>
              </a:rPr>
              <a:t>(Click the arrow and the shape name will appear.)</a:t>
            </a:r>
            <a:r>
              <a:rPr lang="en-US" sz="1200" dirty="0">
                <a:latin typeface="Arial" charset="0"/>
                <a:ea typeface="ＭＳ Ｐゴシック" charset="0"/>
                <a:cs typeface="ＭＳ Ｐゴシック" charset="0"/>
              </a:rPr>
              <a:t> Pyramid.</a:t>
            </a:r>
            <a:r>
              <a:rPr lang="en-US" sz="1200" baseline="0" dirty="0">
                <a:latin typeface="Arial" charset="0"/>
                <a:ea typeface="ＭＳ Ｐゴシック" charset="0"/>
                <a:cs typeface="ＭＳ Ｐゴシック" charset="0"/>
              </a:rPr>
              <a:t> W</a:t>
            </a:r>
            <a:r>
              <a:rPr lang="en-US" sz="1200" dirty="0">
                <a:latin typeface="Arial" charset="0"/>
                <a:ea typeface="ＭＳ Ｐゴシック" charset="0"/>
                <a:cs typeface="ＭＳ Ｐゴシック" charset="0"/>
              </a:rPr>
              <a:t>ere you correct? </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And finally, what is the last shape? </a:t>
            </a:r>
            <a:r>
              <a:rPr lang="en-US" sz="1200" i="1" dirty="0">
                <a:latin typeface="Arial" charset="0"/>
                <a:ea typeface="ＭＳ Ｐゴシック" charset="0"/>
                <a:cs typeface="ＭＳ Ｐゴシック" charset="0"/>
              </a:rPr>
              <a:t>(Click the arrow and the shape name will appear.)</a:t>
            </a:r>
            <a:r>
              <a:rPr lang="en-US" sz="1200" dirty="0">
                <a:latin typeface="Arial" charset="0"/>
                <a:ea typeface="ＭＳ Ｐゴシック" charset="0"/>
                <a:cs typeface="ＭＳ Ｐゴシック" charset="0"/>
              </a:rPr>
              <a:t> Cuboid.</a:t>
            </a:r>
            <a:r>
              <a:rPr lang="en-US" sz="1200" baseline="0" dirty="0">
                <a:latin typeface="Arial" charset="0"/>
                <a:ea typeface="ＭＳ Ｐゴシック" charset="0"/>
                <a:cs typeface="ＭＳ Ｐゴシック" charset="0"/>
              </a:rPr>
              <a:t> We</a:t>
            </a:r>
            <a:r>
              <a:rPr lang="en-US" sz="1200" dirty="0">
                <a:latin typeface="Arial" charset="0"/>
                <a:ea typeface="ＭＳ Ｐゴシック" charset="0"/>
                <a:cs typeface="ＭＳ Ｐゴシック" charset="0"/>
              </a:rPr>
              <a:t>re you correct? </a:t>
            </a:r>
            <a:r>
              <a:rPr lang="en-US" sz="1200" kern="1200" dirty="0">
                <a:solidFill>
                  <a:schemeClr val="tx1"/>
                </a:solidFill>
                <a:effectLst/>
                <a:latin typeface="Arial" pitchFamily="-1" charset="0"/>
                <a:ea typeface="ＭＳ Ｐゴシック" pitchFamily="-1" charset="-128"/>
                <a:cs typeface="ＭＳ Ｐゴシック" pitchFamily="-1" charset="-128"/>
              </a:rPr>
              <a:t>“Cuboid and rectangular prism are synonyms”.</a:t>
            </a:r>
            <a:r>
              <a:rPr lang="en-US" dirty="0">
                <a:effectLst/>
              </a:rPr>
              <a:t> </a:t>
            </a:r>
            <a:endParaRPr lang="en-US" sz="1200" dirty="0">
              <a:latin typeface="Arial" charset="0"/>
              <a:ea typeface="ＭＳ Ｐゴシック" charset="0"/>
              <a:cs typeface="ＭＳ Ｐゴシック" charset="0"/>
            </a:endParaRP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OK, now it is time for us to play the game with this knowledge. </a:t>
            </a:r>
          </a:p>
          <a:p>
            <a:pPr>
              <a:spcBef>
                <a:spcPts val="0"/>
              </a:spcBef>
            </a:pPr>
            <a:endParaRPr lang="en-US" sz="1200" dirty="0">
              <a:latin typeface="Arial" charset="0"/>
              <a:ea typeface="ＭＳ Ｐゴシック" charset="0"/>
              <a:cs typeface="ＭＳ Ｐゴシック" charset="0"/>
            </a:endParaRPr>
          </a:p>
          <a:p>
            <a:r>
              <a:rPr lang="en-US" sz="1200" b="1" kern="1200" cap="none" dirty="0">
                <a:solidFill>
                  <a:schemeClr val="tx1"/>
                </a:solidFill>
                <a:effectLst/>
                <a:latin typeface="Arial" pitchFamily="-1" charset="0"/>
                <a:ea typeface="ＭＳ Ｐゴシック" pitchFamily="-1" charset="-128"/>
                <a:cs typeface="ＭＳ Ｐゴシック" pitchFamily="-1" charset="-128"/>
              </a:rPr>
              <a:t>Background Information</a:t>
            </a:r>
          </a:p>
          <a:p>
            <a:pPr>
              <a:spcBef>
                <a:spcPts val="0"/>
              </a:spcBef>
            </a:pPr>
            <a:r>
              <a:rPr lang="en-US" b="1" cap="all" dirty="0"/>
              <a:t>intent: </a:t>
            </a:r>
            <a:endParaRPr lang="en-US" dirty="0"/>
          </a:p>
          <a:p>
            <a:pPr>
              <a:spcBef>
                <a:spcPts val="0"/>
              </a:spcBef>
            </a:pPr>
            <a:r>
              <a:rPr lang="en-US" dirty="0"/>
              <a:t>Stimulate the thought processes of the participants regarding the subject of geometry. </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interact as they describe shapes while playing a shape game.</a:t>
            </a:r>
            <a:endParaRPr lang="en-US" sz="1600" dirty="0"/>
          </a:p>
          <a:p>
            <a:pPr>
              <a:spcBef>
                <a:spcPts val="0"/>
              </a:spcBef>
            </a:pPr>
            <a:endParaRPr lang="en-US" b="1" cap="all"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Shape headbands (from construction paper)</a:t>
            </a:r>
            <a:endParaRPr lang="en-US" sz="1600" dirty="0"/>
          </a:p>
          <a:p>
            <a:pPr marL="171450" lvl="0" indent="-171450">
              <a:spcBef>
                <a:spcPts val="0"/>
              </a:spcBef>
              <a:buFont typeface="Arial" panose="020B0604020202020204" pitchFamily="34" charset="0"/>
              <a:buChar char="•"/>
            </a:pPr>
            <a:r>
              <a:rPr lang="en-US" dirty="0"/>
              <a:t>Paper shape cards</a:t>
            </a:r>
            <a:endParaRPr lang="en-US" sz="1600" dirty="0"/>
          </a:p>
          <a:p>
            <a:pPr marL="171450" lvl="0" indent="-171450">
              <a:spcBef>
                <a:spcPts val="0"/>
              </a:spcBef>
              <a:buFont typeface="Arial" panose="020B0604020202020204" pitchFamily="34" charset="0"/>
              <a:buChar char="•"/>
            </a:pPr>
            <a:r>
              <a:rPr lang="en-US" dirty="0"/>
              <a:t>PowerPoint</a:t>
            </a:r>
            <a:endParaRPr lang="en-US" sz="1600" dirty="0"/>
          </a:p>
          <a:p>
            <a:pPr lvl="0">
              <a:spcBef>
                <a:spcPts val="0"/>
              </a:spcBef>
            </a:pPr>
            <a:endParaRPr lang="en-US" b="1" cap="all" dirty="0"/>
          </a:p>
          <a:p>
            <a:pPr lvl="0">
              <a:spcBef>
                <a:spcPts val="0"/>
              </a:spcBef>
            </a:pPr>
            <a:r>
              <a:rPr lang="en-US" b="1" cap="all" dirty="0"/>
              <a:t>Time:</a:t>
            </a:r>
            <a:r>
              <a:rPr lang="en-US" dirty="0"/>
              <a:t> 5 minutes</a:t>
            </a:r>
          </a:p>
          <a:p>
            <a:pPr>
              <a:spcBef>
                <a:spcPts val="0"/>
              </a:spcBef>
            </a:pPr>
            <a:endParaRPr lang="en-US" b="1" cap="all"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Begin by quizzing the entire group about the shapes on the slide. For each shape, ask everyone to identify the shape, and then reveal the shape name.</a:t>
            </a:r>
          </a:p>
          <a:p>
            <a:pPr marL="228600" lvl="0" indent="-228600">
              <a:spcBef>
                <a:spcPts val="0"/>
              </a:spcBef>
              <a:buFont typeface="+mj-lt"/>
              <a:buAutoNum type="arabicPeriod"/>
            </a:pPr>
            <a:r>
              <a:rPr lang="en-US" dirty="0"/>
              <a:t>Once all shapes are revealed, request that everyone participate in the “Name Your Shape” game. </a:t>
            </a:r>
          </a:p>
          <a:p>
            <a:pPr marL="228600" lvl="0" indent="-228600">
              <a:spcBef>
                <a:spcPts val="0"/>
              </a:spcBef>
              <a:buFont typeface="+mj-lt"/>
              <a:buAutoNum type="arabicPeriod"/>
            </a:pPr>
            <a:r>
              <a:rPr lang="en-US" dirty="0"/>
              <a:t>Explain that the rules are similar to a card game they may have played in the past. Each participant will need a paper headband; have them choose one now. </a:t>
            </a:r>
          </a:p>
          <a:p>
            <a:pPr marL="228600" lvl="0" indent="-228600">
              <a:spcBef>
                <a:spcPts val="0"/>
              </a:spcBef>
              <a:buFont typeface="+mj-lt"/>
              <a:buAutoNum type="arabicPeriod"/>
            </a:pPr>
            <a:r>
              <a:rPr lang="en-US" dirty="0"/>
              <a:t>Have each participant take a shape card from the middle of the deck, without looking at it, and place it on their headband. </a:t>
            </a:r>
          </a:p>
          <a:p>
            <a:pPr marL="228600" lvl="0" indent="-228600">
              <a:spcBef>
                <a:spcPts val="0"/>
              </a:spcBef>
              <a:buFont typeface="+mj-lt"/>
              <a:buAutoNum type="arabicPeriod"/>
            </a:pPr>
            <a:r>
              <a:rPr lang="en-US" dirty="0"/>
              <a:t>Participants ask tablemates yes-or-no questions to try to determine which geometric shape is on their headband. </a:t>
            </a:r>
          </a:p>
          <a:p>
            <a:pPr marL="228600" lvl="0" indent="-228600">
              <a:spcBef>
                <a:spcPts val="0"/>
              </a:spcBef>
              <a:buFont typeface="+mj-lt"/>
              <a:buAutoNum type="arabicPeriod"/>
            </a:pPr>
            <a:r>
              <a:rPr lang="en-US" dirty="0"/>
              <a:t>Debrief:  </a:t>
            </a:r>
          </a:p>
          <a:p>
            <a:pPr marL="628650" lvl="1" indent="-171450">
              <a:spcBef>
                <a:spcPts val="0"/>
              </a:spcBef>
              <a:buFont typeface="Arial" panose="020B0604020202020204" pitchFamily="34" charset="0"/>
              <a:buChar char="•"/>
            </a:pPr>
            <a:r>
              <a:rPr lang="en-US" dirty="0"/>
              <a:t>Aside from having fun, what did you find interesting about this game?</a:t>
            </a:r>
          </a:p>
          <a:p>
            <a:pPr marL="628650" lvl="1" indent="-171450">
              <a:spcBef>
                <a:spcPts val="0"/>
              </a:spcBef>
              <a:buFont typeface="Arial" panose="020B0604020202020204" pitchFamily="34" charset="0"/>
              <a:buChar char="•"/>
            </a:pPr>
            <a:r>
              <a:rPr lang="en-US" dirty="0"/>
              <a:t>Was it surprising how much language you used to describe your shape in detail? </a:t>
            </a:r>
          </a:p>
          <a:p>
            <a:pPr marL="628650" lvl="1" indent="-171450">
              <a:spcBef>
                <a:spcPts val="0"/>
              </a:spcBef>
              <a:buFont typeface="Arial" panose="020B0604020202020204" pitchFamily="34" charset="0"/>
              <a:buChar char="•"/>
            </a:pPr>
            <a:r>
              <a:rPr lang="en-US" dirty="0"/>
              <a:t>What other forms of information did you use to guess your shape? (Connect this to the Universal Design for Learning (UDL) principle,</a:t>
            </a:r>
            <a:r>
              <a:rPr lang="en-US" i="1" dirty="0"/>
              <a:t> Multiple Means of Expression and Representation</a:t>
            </a:r>
            <a:r>
              <a:rPr lang="en-US" dirty="0"/>
              <a:t>.)</a:t>
            </a:r>
          </a:p>
          <a:p>
            <a:pPr>
              <a:spcBef>
                <a:spcPts val="0"/>
              </a:spcBef>
            </a:pPr>
            <a:r>
              <a:rPr lang="en-US" b="1" dirty="0"/>
              <a:t> </a:t>
            </a:r>
            <a:endParaRPr lang="en-US" dirty="0"/>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Play the game silently with participants acting out the shapes to each other.</a:t>
            </a:r>
          </a:p>
          <a:p>
            <a:pPr marL="171450" lvl="0" indent="-171450">
              <a:spcBef>
                <a:spcPts val="0"/>
              </a:spcBef>
              <a:buFont typeface="Arial" panose="020B0604020202020204" pitchFamily="34" charset="0"/>
              <a:buChar char="•"/>
            </a:pPr>
            <a:r>
              <a:rPr lang="en-US" dirty="0"/>
              <a:t>Play the game in pairs. Put a time limit on the clock and have only one partner talk at a time, switching when the time is up.</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D4ABCC0-02AA-7D4F-9DD0-1A8BB0FB1AAB}" type="slidenum">
              <a:rPr lang="en-US"/>
              <a:pPr eaLnBrk="1" hangingPunct="1"/>
              <a:t>50</a:t>
            </a:fld>
            <a:endParaRPr lang="en-US" dirty="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731520" y="4588629"/>
            <a:ext cx="5852160" cy="432054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spcBef>
                <a:spcPts val="0"/>
              </a:spcBef>
              <a:defRPr/>
            </a:pPr>
            <a:r>
              <a:rPr lang="en-US" sz="1200" b="1" dirty="0"/>
              <a:t>Presenter Remarks:</a:t>
            </a:r>
          </a:p>
          <a:p>
            <a:pPr defTabSz="966612">
              <a:spcBef>
                <a:spcPts val="0"/>
              </a:spcBef>
              <a:defRPr/>
            </a:pPr>
            <a:r>
              <a:rPr lang="en-US" sz="1200" dirty="0">
                <a:latin typeface="Arial" charset="0"/>
                <a:ea typeface="ＭＳ Ｐゴシック" charset="0"/>
                <a:cs typeface="ＭＳ Ｐゴシック" charset="0"/>
              </a:rPr>
              <a:t>Language is a critical element in understanding positions</a:t>
            </a:r>
            <a:r>
              <a:rPr lang="en-US" sz="1200" baseline="0" dirty="0">
                <a:latin typeface="Arial" charset="0"/>
                <a:ea typeface="ＭＳ Ｐゴシック" charset="0"/>
                <a:cs typeface="ＭＳ Ｐゴシック" charset="0"/>
              </a:rPr>
              <a:t> in space</a:t>
            </a:r>
            <a:r>
              <a:rPr lang="en-US" sz="1200" dirty="0">
                <a:latin typeface="Arial" charset="0"/>
                <a:ea typeface="ＭＳ Ｐゴシック" charset="0"/>
                <a:cs typeface="ＭＳ Ｐゴシック" charset="0"/>
              </a:rPr>
              <a:t>. Children should be introduced to mathematical vocabulary as well</a:t>
            </a:r>
            <a:r>
              <a:rPr lang="en-US" sz="1200" baseline="0" dirty="0">
                <a:latin typeface="Arial" charset="0"/>
                <a:ea typeface="ＭＳ Ｐゴシック" charset="0"/>
                <a:cs typeface="ＭＳ Ｐゴシック" charset="0"/>
              </a:rPr>
              <a:t> as</a:t>
            </a:r>
            <a:r>
              <a:rPr lang="en-US" sz="1200" dirty="0">
                <a:latin typeface="Arial" charset="0"/>
                <a:ea typeface="ＭＳ Ｐゴシック" charset="0"/>
                <a:cs typeface="ＭＳ Ｐゴシック" charset="0"/>
              </a:rPr>
              <a:t> to natural language in meaningful contexts. </a:t>
            </a:r>
          </a:p>
          <a:p>
            <a:pPr>
              <a:spcBef>
                <a:spcPts val="0"/>
              </a:spcBef>
            </a:pPr>
            <a:endParaRPr lang="en-US" sz="1200" dirty="0">
              <a:latin typeface="Arial" charset="0"/>
              <a:ea typeface="ＭＳ Ｐゴシック" charset="0"/>
              <a:cs typeface="ＭＳ Ｐゴシック" charset="0"/>
            </a:endParaRPr>
          </a:p>
          <a:p>
            <a:pPr>
              <a:spcBef>
                <a:spcPts val="0"/>
              </a:spcBef>
            </a:pPr>
            <a:r>
              <a:rPr lang="en-US" sz="1200" dirty="0">
                <a:latin typeface="Arial" charset="0"/>
                <a:ea typeface="ＭＳ Ｐゴシック" charset="0"/>
                <a:cs typeface="ＭＳ Ｐゴシック" charset="0"/>
              </a:rPr>
              <a:t>Take a moment to read the example on the slide, from the</a:t>
            </a:r>
            <a:r>
              <a:rPr lang="en-US" sz="1200" baseline="0" dirty="0">
                <a:latin typeface="Arial" charset="0"/>
                <a:ea typeface="ＭＳ Ｐゴシック" charset="0"/>
                <a:cs typeface="ＭＳ Ｐゴシック" charset="0"/>
              </a:rPr>
              <a:t> </a:t>
            </a:r>
            <a:r>
              <a:rPr lang="en-US" sz="1200" dirty="0"/>
              <a:t>Math Framework. </a:t>
            </a:r>
            <a:r>
              <a:rPr lang="en-US" sz="1200" baseline="0" dirty="0"/>
              <a:t>After you have read the slide to yourself, count how many words you see that relate to positions in space. Hold up your hand or hands with the number you counted. </a:t>
            </a:r>
          </a:p>
          <a:p>
            <a:pPr>
              <a:spcBef>
                <a:spcPts val="0"/>
              </a:spcBef>
            </a:pPr>
            <a:endParaRPr lang="en-US" i="1" dirty="0"/>
          </a:p>
          <a:p>
            <a:pPr>
              <a:spcBef>
                <a:spcPts val="0"/>
              </a:spcBef>
            </a:pPr>
            <a:r>
              <a:rPr lang="en-US" sz="1200" i="1" baseline="0" dirty="0"/>
              <a:t>Wait for participants to hold up hands. Note: Participants could count “above,” “below,” “inside,” and even “small.”</a:t>
            </a:r>
            <a:endParaRPr lang="en-US" sz="1200" baseline="0" dirty="0"/>
          </a:p>
          <a:p>
            <a:pPr>
              <a:spcBef>
                <a:spcPts val="0"/>
              </a:spcBef>
            </a:pPr>
            <a:endParaRPr lang="en-US" sz="1200" dirty="0">
              <a:latin typeface="Arial" charset="0"/>
              <a:ea typeface="ＭＳ Ｐゴシック" charset="0"/>
              <a:cs typeface="ＭＳ Ｐゴシック" charset="0"/>
            </a:endParaRPr>
          </a:p>
          <a:p>
            <a:pPr defTabSz="966612" eaLnBrk="1" hangingPunct="1">
              <a:spcBef>
                <a:spcPts val="0"/>
              </a:spcBef>
              <a:defRPr/>
            </a:pPr>
            <a:r>
              <a:rPr lang="en-US" sz="1200" i="0" dirty="0"/>
              <a:t>Frequent opportunities for mathematical discourse </a:t>
            </a:r>
            <a:r>
              <a:rPr lang="en-US" sz="1200" dirty="0"/>
              <a:t>and "math talk" build mathematical understanding and vocabulary. Think about your classroom; in what areas of your classroom are these conversations most likely to occur? Turn and tell a neighbor. </a:t>
            </a:r>
          </a:p>
          <a:p>
            <a:pPr defTabSz="966612" eaLnBrk="1" hangingPunct="1">
              <a:spcBef>
                <a:spcPts val="0"/>
              </a:spcBef>
              <a:defRPr/>
            </a:pPr>
            <a:endParaRPr lang="en-US" sz="1200" dirty="0"/>
          </a:p>
          <a:p>
            <a:pPr defTabSz="966612" eaLnBrk="1" hangingPunct="1">
              <a:spcBef>
                <a:spcPts val="0"/>
              </a:spcBef>
              <a:defRPr/>
            </a:pPr>
            <a:r>
              <a:rPr lang="en-US" sz="1200" dirty="0"/>
              <a:t>The environment plays a key role in facilitating discussions like the example on this slide. We are now going to focus the conversation on geometry in the environment.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0"/>
              </a:spcBef>
              <a:defRPr/>
            </a:pPr>
            <a:r>
              <a:rPr lang="en-US" sz="1200" b="1" dirty="0">
                <a:latin typeface="Arial" panose="020B0604020202020204" pitchFamily="34" charset="0"/>
                <a:cs typeface="Arial" panose="020B0604020202020204" pitchFamily="34" charset="0"/>
              </a:rPr>
              <a:t>Presenter Remarks:</a:t>
            </a:r>
            <a:r>
              <a:rPr lang="en-US" dirty="0">
                <a:latin typeface="Arial" panose="020B0604020202020204" pitchFamily="34" charset="0"/>
                <a:cs typeface="Arial" panose="020B0604020202020204" pitchFamily="34" charset="0"/>
              </a:rPr>
              <a:t> </a:t>
            </a:r>
            <a:r>
              <a:rPr lang="en-US" sz="1200" i="1" dirty="0">
                <a:latin typeface="Arial" panose="020B0604020202020204" pitchFamily="34" charset="0"/>
                <a:ea typeface="+mn-ea"/>
                <a:cs typeface="Arial" panose="020B0604020202020204" pitchFamily="34" charset="0"/>
              </a:rPr>
              <a:t>Ask the following questions in relation to the photographs on the slide.</a:t>
            </a:r>
          </a:p>
          <a:p>
            <a:pPr defTabSz="966612">
              <a:spcBef>
                <a:spcPts val="0"/>
              </a:spcBef>
              <a:defRPr/>
            </a:pPr>
            <a:endParaRPr lang="en-US" sz="1200" i="1" dirty="0">
              <a:latin typeface="Arial" panose="020B0604020202020204" pitchFamily="34" charset="0"/>
              <a:cs typeface="Arial" panose="020B0604020202020204" pitchFamily="34" charset="0"/>
            </a:endParaRPr>
          </a:p>
          <a:p>
            <a:pPr marL="114300" indent="-114300">
              <a:spcBef>
                <a:spcPts val="0"/>
              </a:spcBef>
              <a:buFontTx/>
              <a:buChar char="•"/>
            </a:pPr>
            <a:r>
              <a:rPr lang="en-US" sz="1200" dirty="0">
                <a:latin typeface="Arial" panose="020B0604020202020204" pitchFamily="34" charset="0"/>
                <a:ea typeface="+mn-ea"/>
                <a:cs typeface="Arial" panose="020B0604020202020204" pitchFamily="34" charset="0"/>
              </a:rPr>
              <a:t>Consider the pictures on the slide. What math learning could be taking place during these</a:t>
            </a:r>
            <a:r>
              <a:rPr lang="en-US" sz="1200" baseline="0" dirty="0">
                <a:latin typeface="Arial" panose="020B0604020202020204" pitchFamily="34" charset="0"/>
                <a:ea typeface="+mn-ea"/>
                <a:cs typeface="Arial" panose="020B0604020202020204" pitchFamily="34" charset="0"/>
              </a:rPr>
              <a:t> </a:t>
            </a:r>
            <a:r>
              <a:rPr lang="en-US" sz="1200" dirty="0">
                <a:latin typeface="Arial" panose="020B0604020202020204" pitchFamily="34" charset="0"/>
                <a:ea typeface="+mn-ea"/>
                <a:cs typeface="Arial" panose="020B0604020202020204" pitchFamily="34" charset="0"/>
              </a:rPr>
              <a:t>activities</a:t>
            </a:r>
            <a:r>
              <a:rPr lang="en-US" dirty="0">
                <a:latin typeface="Arial" panose="020B0604020202020204" pitchFamily="34" charset="0"/>
                <a:ea typeface="+mn-ea"/>
                <a:cs typeface="Arial" panose="020B0604020202020204" pitchFamily="34" charset="0"/>
              </a:rPr>
              <a:t>?</a:t>
            </a:r>
            <a:r>
              <a:rPr lang="en-US" sz="1200" dirty="0">
                <a:latin typeface="Arial" panose="020B0604020202020204" pitchFamily="34" charset="0"/>
                <a:ea typeface="+mn-ea"/>
                <a:cs typeface="Arial" panose="020B0604020202020204" pitchFamily="34" charset="0"/>
              </a:rPr>
              <a:t> </a:t>
            </a:r>
          </a:p>
          <a:p>
            <a:pPr marL="114300" indent="-114300">
              <a:spcBef>
                <a:spcPts val="0"/>
              </a:spcBef>
              <a:buFontTx/>
              <a:buChar char="•"/>
            </a:pPr>
            <a:r>
              <a:rPr lang="en-US" sz="1200" dirty="0">
                <a:latin typeface="Arial" panose="020B0604020202020204" pitchFamily="34" charset="0"/>
                <a:ea typeface="+mn-ea"/>
                <a:cs typeface="Arial" panose="020B0604020202020204" pitchFamily="34" charset="0"/>
              </a:rPr>
              <a:t>How can teachers mathematize their language to encourage geometric learning?</a:t>
            </a:r>
          </a:p>
          <a:p>
            <a:pPr marL="114300" indent="-114300">
              <a:spcBef>
                <a:spcPts val="0"/>
              </a:spcBef>
              <a:buFontTx/>
              <a:buChar char="•"/>
            </a:pPr>
            <a:r>
              <a:rPr lang="en-US" sz="1200" dirty="0">
                <a:latin typeface="Arial" panose="020B0604020202020204" pitchFamily="34" charset="0"/>
                <a:ea typeface="+mn-ea"/>
                <a:cs typeface="Arial" panose="020B0604020202020204" pitchFamily="34" charset="0"/>
              </a:rPr>
              <a:t>Which foundations of geometry do you see being addressed in this photograph? </a:t>
            </a:r>
          </a:p>
          <a:p>
            <a:pPr>
              <a:spcBef>
                <a:spcPts val="0"/>
              </a:spcBef>
            </a:pPr>
            <a:endParaRPr lang="en-US" sz="1200" dirty="0">
              <a:latin typeface="Arial" panose="020B0604020202020204" pitchFamily="34" charset="0"/>
              <a:ea typeface="+mn-ea"/>
              <a:cs typeface="Arial" panose="020B0604020202020204" pitchFamily="34" charset="0"/>
            </a:endParaRPr>
          </a:p>
          <a:p>
            <a:pPr>
              <a:spcBef>
                <a:spcPts val="0"/>
              </a:spcBef>
            </a:pPr>
            <a:r>
              <a:rPr lang="en-US" sz="1200" dirty="0">
                <a:latin typeface="Arial" panose="020B0604020202020204" pitchFamily="34" charset="0"/>
                <a:ea typeface="+mn-ea"/>
                <a:cs typeface="Arial" panose="020B0604020202020204" pitchFamily="34" charset="0"/>
              </a:rPr>
              <a:t>You may take out the Preschool Learning Foundations to help determine which</a:t>
            </a:r>
            <a:r>
              <a:rPr lang="en-US" sz="1200" baseline="0" dirty="0">
                <a:latin typeface="Arial" panose="020B0604020202020204" pitchFamily="34" charset="0"/>
                <a:ea typeface="+mn-ea"/>
                <a:cs typeface="Arial" panose="020B0604020202020204" pitchFamily="34" charset="0"/>
              </a:rPr>
              <a:t> foundations are being addressed.</a:t>
            </a:r>
            <a:endParaRPr lang="en-US" sz="1200" dirty="0">
              <a:latin typeface="Arial" panose="020B0604020202020204" pitchFamily="34" charset="0"/>
              <a:ea typeface="+mn-ea"/>
              <a:cs typeface="Arial" panose="020B0604020202020204" pitchFamily="34" charset="0"/>
            </a:endParaRPr>
          </a:p>
          <a:p>
            <a:pPr>
              <a:spcBef>
                <a:spcPts val="0"/>
              </a:spcBef>
            </a:pPr>
            <a:endParaRPr lang="en-US" b="1" dirty="0">
              <a:latin typeface="Arial" panose="020B0604020202020204" pitchFamily="34" charset="0"/>
              <a:ea typeface="+mn-ea"/>
              <a:cs typeface="Arial" panose="020B0604020202020204" pitchFamily="34" charset="0"/>
            </a:endParaRPr>
          </a:p>
          <a:p>
            <a:pPr>
              <a:spcBef>
                <a:spcPts val="0"/>
              </a:spcBef>
            </a:pPr>
            <a:r>
              <a:rPr lang="en-US" b="1" dirty="0">
                <a:latin typeface="Arial" panose="020B0604020202020204" pitchFamily="34" charset="0"/>
                <a:ea typeface="+mn-ea"/>
                <a:cs typeface="Arial" panose="020B0604020202020204" pitchFamily="34" charset="0"/>
              </a:rPr>
              <a:t>Extra Notes:</a:t>
            </a:r>
            <a:endParaRPr lang="en-US" sz="1200" b="1" dirty="0">
              <a:latin typeface="Arial" panose="020B0604020202020204" pitchFamily="34" charset="0"/>
              <a:ea typeface="+mn-ea"/>
              <a:cs typeface="Arial" panose="020B0604020202020204" pitchFamily="34" charset="0"/>
            </a:endParaRPr>
          </a:p>
          <a:p>
            <a:pPr>
              <a:spcBef>
                <a:spcPts val="0"/>
              </a:spcBef>
            </a:pPr>
            <a:r>
              <a:rPr lang="en-US" sz="1200" dirty="0">
                <a:latin typeface="Arial" panose="020B0604020202020204" pitchFamily="34" charset="0"/>
                <a:ea typeface="+mn-ea"/>
                <a:cs typeface="Arial" panose="020B0604020202020204" pitchFamily="34" charset="0"/>
              </a:rPr>
              <a:t>Discuss the participants' answers. </a:t>
            </a:r>
            <a:r>
              <a:rPr lang="en-US" sz="1200" dirty="0">
                <a:latin typeface="Arial" panose="020B0604020202020204" pitchFamily="34" charset="0"/>
                <a:cs typeface="Arial" panose="020B0604020202020204" pitchFamily="34" charset="0"/>
              </a:rPr>
              <a:t>Emphasize that there are many possible answers to these questions. </a:t>
            </a:r>
          </a:p>
          <a:p>
            <a:pPr>
              <a:spcBef>
                <a:spcPts val="0"/>
              </a:spcBef>
            </a:pPr>
            <a:endParaRPr lang="en-US" sz="1200" dirty="0">
              <a:latin typeface="Arial" panose="020B0604020202020204" pitchFamily="34" charset="0"/>
              <a:cs typeface="Arial" panose="020B0604020202020204" pitchFamily="34" charset="0"/>
            </a:endParaRPr>
          </a:p>
          <a:p>
            <a:pPr>
              <a:spcBef>
                <a:spcPts val="0"/>
              </a:spcBef>
            </a:pPr>
            <a:r>
              <a:rPr lang="en-US" sz="1200" dirty="0">
                <a:latin typeface="Arial" panose="020B0604020202020204" pitchFamily="34" charset="0"/>
                <a:cs typeface="Arial" panose="020B0604020202020204" pitchFamily="34" charset="0"/>
              </a:rPr>
              <a:t>Focus on vocabulary words, comments, and questions that foster mathematical development. </a:t>
            </a:r>
            <a:r>
              <a:rPr lang="en-US" sz="1200" kern="1200" dirty="0">
                <a:solidFill>
                  <a:schemeClr val="tx1"/>
                </a:solidFill>
                <a:effectLst/>
                <a:latin typeface="Arial" panose="020B0604020202020204" pitchFamily="34" charset="0"/>
                <a:ea typeface="ＭＳ Ｐゴシック" pitchFamily="-1" charset="-128"/>
                <a:cs typeface="Arial" panose="020B0604020202020204" pitchFamily="34" charset="0"/>
              </a:rPr>
              <a:t>For</a:t>
            </a:r>
            <a:r>
              <a:rPr lang="en-US" sz="1200" kern="1200" baseline="0" dirty="0">
                <a:solidFill>
                  <a:schemeClr val="tx1"/>
                </a:solidFill>
                <a:effectLst/>
                <a:latin typeface="Arial" panose="020B0604020202020204" pitchFamily="34" charset="0"/>
                <a:ea typeface="ＭＳ Ｐゴシック" pitchFamily="-1" charset="-128"/>
                <a:cs typeface="Arial" panose="020B0604020202020204" pitchFamily="34" charset="0"/>
              </a:rPr>
              <a:t> instance, in this photograph, </a:t>
            </a:r>
            <a:r>
              <a:rPr lang="en-US" dirty="0">
                <a:latin typeface="Arial" panose="020B0604020202020204" pitchFamily="34" charset="0"/>
                <a:cs typeface="Arial" panose="020B0604020202020204" pitchFamily="34" charset="0"/>
              </a:rPr>
              <a:t>g</a:t>
            </a:r>
            <a:r>
              <a:rPr lang="en-US" sz="1200" dirty="0">
                <a:latin typeface="Arial" panose="020B0604020202020204" pitchFamily="34" charset="0"/>
                <a:cs typeface="Arial" panose="020B0604020202020204" pitchFamily="34" charset="0"/>
              </a:rPr>
              <a:t>eometry</a:t>
            </a:r>
            <a:r>
              <a:rPr lang="en-US" sz="1200" baseline="0" dirty="0">
                <a:latin typeface="Arial" panose="020B0604020202020204" pitchFamily="34" charset="0"/>
                <a:cs typeface="Arial" panose="020B0604020202020204" pitchFamily="34" charset="0"/>
              </a:rPr>
              <a:t> (shapes </a:t>
            </a:r>
            <a:r>
              <a:rPr lang="en-US" sz="1200" dirty="0">
                <a:latin typeface="Arial" panose="020B0604020202020204" pitchFamily="34" charset="0"/>
                <a:cs typeface="Arial" panose="020B0604020202020204" pitchFamily="34" charset="0"/>
              </a:rPr>
              <a:t>&amp; spatial sense) and measurement can all be addressed, if teachers say:</a:t>
            </a:r>
          </a:p>
          <a:p>
            <a:pPr marL="233452" indent="-181240">
              <a:spcBef>
                <a:spcPts val="0"/>
              </a:spcBef>
              <a:buFont typeface="Arial"/>
              <a:buChar char="•"/>
            </a:pPr>
            <a:r>
              <a:rPr lang="en-US" dirty="0">
                <a:latin typeface="Arial" panose="020B0604020202020204" pitchFamily="34" charset="0"/>
                <a:cs typeface="Arial" panose="020B0604020202020204" pitchFamily="34" charset="0"/>
              </a:rPr>
              <a:t>"Look! The blocks are going up, higher and higher!" </a:t>
            </a:r>
          </a:p>
          <a:p>
            <a:pPr marL="233452" indent="-181240">
              <a:spcBef>
                <a:spcPts val="0"/>
              </a:spcBef>
              <a:buFont typeface="Arial"/>
              <a:buChar char="•"/>
            </a:pPr>
            <a:r>
              <a:rPr lang="en-US" dirty="0">
                <a:latin typeface="Arial" panose="020B0604020202020204" pitchFamily="34" charset="0"/>
                <a:cs typeface="Arial" panose="020B0604020202020204" pitchFamily="34" charset="0"/>
              </a:rPr>
              <a:t>“Tell me how you got the blocks to balance so they don't fall down.” (opportunity for math discourse)</a:t>
            </a:r>
          </a:p>
          <a:p>
            <a:pPr marL="1147852" lvl="2" indent="-181240">
              <a:spcBef>
                <a:spcPts val="0"/>
              </a:spcBef>
              <a:buFont typeface="Arial"/>
              <a:buChar cha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C72A1A9-FF59-064B-A825-B7704E1CE87E}" type="slidenum">
              <a:rPr lang="en-US" smtClean="0"/>
              <a:t>51</a:t>
            </a:fld>
            <a:endParaRPr lang="en-US" dirty="0"/>
          </a:p>
        </p:txBody>
      </p:sp>
    </p:spTree>
    <p:extLst>
      <p:ext uri="{BB962C8B-B14F-4D97-AF65-F5344CB8AC3E}">
        <p14:creationId xmlns:p14="http://schemas.microsoft.com/office/powerpoint/2010/main" val="2100019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kern="1200" dirty="0">
                <a:solidFill>
                  <a:schemeClr val="tx1"/>
                </a:solidFill>
                <a:effectLst/>
              </a:rPr>
              <a:t>Activity 5: Geometry Hunt for Five Fabulous Ideas</a:t>
            </a:r>
            <a:r>
              <a:rPr lang="en-US" b="1" dirty="0">
                <a:effectLst/>
              </a:rPr>
              <a:t> </a:t>
            </a:r>
            <a:r>
              <a:rPr lang="en-US" sz="1200" b="1" kern="1200" dirty="0">
                <a:solidFill>
                  <a:schemeClr val="tx1"/>
                </a:solidFill>
                <a:effectLst/>
              </a:rPr>
              <a:t> </a:t>
            </a:r>
          </a:p>
          <a:p>
            <a:pPr>
              <a:spcBef>
                <a:spcPts val="0"/>
              </a:spcBef>
            </a:pPr>
            <a:endParaRPr lang="en-US" sz="1200" b="1" kern="1200" dirty="0">
              <a:solidFill>
                <a:schemeClr val="tx1"/>
              </a:solidFill>
              <a:effectLst/>
            </a:endParaRPr>
          </a:p>
          <a:p>
            <a:pPr>
              <a:spcBef>
                <a:spcPts val="0"/>
              </a:spcBef>
            </a:pPr>
            <a:r>
              <a:rPr lang="en-US" b="1" dirty="0">
                <a:latin typeface="Arial" panose="020B0604020202020204" pitchFamily="34" charset="0"/>
                <a:cs typeface="Arial" panose="020B0604020202020204" pitchFamily="34" charset="0"/>
              </a:rPr>
              <a:t>Presenter Remarks:</a:t>
            </a:r>
            <a:endParaRPr lang="en-US" sz="1200" b="1" kern="1200" dirty="0">
              <a:solidFill>
                <a:schemeClr val="tx1"/>
              </a:solidFill>
              <a:effectLst/>
            </a:endParaRPr>
          </a:p>
          <a:p>
            <a:pPr>
              <a:spcBef>
                <a:spcPts val="0"/>
              </a:spcBef>
            </a:pPr>
            <a:r>
              <a:rPr lang="en-US" dirty="0"/>
              <a:t>For this activity, please follow these steps:</a:t>
            </a:r>
          </a:p>
          <a:p>
            <a:pPr marL="171450" indent="-171450">
              <a:spcBef>
                <a:spcPts val="0"/>
              </a:spcBef>
              <a:buFont typeface="Arial" panose="020B0604020202020204" pitchFamily="34" charset="0"/>
              <a:buChar char="•"/>
            </a:pPr>
            <a:r>
              <a:rPr lang="en-US" dirty="0"/>
              <a:t>Read and highlight ideas from handouts for adding geometry to the environment.</a:t>
            </a:r>
          </a:p>
          <a:p>
            <a:pPr marL="171450" indent="-171450">
              <a:spcBef>
                <a:spcPts val="0"/>
              </a:spcBef>
              <a:buFont typeface="Arial" panose="020B0604020202020204" pitchFamily="34" charset="0"/>
              <a:buChar char="•"/>
            </a:pPr>
            <a:r>
              <a:rPr lang="en-US" dirty="0"/>
              <a:t>Brainstorm a list of all of the ideas from today’s training and the reading for adding geometry to the environment. </a:t>
            </a:r>
          </a:p>
          <a:p>
            <a:pPr marL="171450" indent="-171450">
              <a:spcBef>
                <a:spcPts val="0"/>
              </a:spcBef>
              <a:buFont typeface="Arial" panose="020B0604020202020204" pitchFamily="34" charset="0"/>
              <a:buChar char="•"/>
            </a:pPr>
            <a:r>
              <a:rPr lang="en-US" dirty="0"/>
              <a:t>Come to agreement on the top five fabulous ideas to share. Write these ideas on chart paper and hang it on the wall.</a:t>
            </a:r>
          </a:p>
          <a:p>
            <a:pPr>
              <a:spcBef>
                <a:spcPts val="0"/>
              </a:spcBef>
            </a:pPr>
            <a:endParaRPr lang="en-US" b="1" dirty="0"/>
          </a:p>
          <a:p>
            <a:pPr>
              <a:spcBef>
                <a:spcPts val="0"/>
              </a:spcBef>
            </a:pPr>
            <a:r>
              <a:rPr lang="en-US" dirty="0"/>
              <a:t>You may want to take photographs of the charts.</a:t>
            </a:r>
            <a:endParaRPr lang="en-US" b="1" dirty="0"/>
          </a:p>
          <a:p>
            <a:pPr>
              <a:spcBef>
                <a:spcPts val="0"/>
              </a:spcBef>
            </a:pPr>
            <a:endParaRPr lang="en-US" b="1" dirty="0"/>
          </a:p>
          <a:p>
            <a:pPr>
              <a:spcBef>
                <a:spcPts val="0"/>
              </a:spcBef>
            </a:pPr>
            <a:r>
              <a:rPr lang="en-US" b="1" cap="all" dirty="0"/>
              <a:t>intent: </a:t>
            </a:r>
            <a:endParaRPr lang="en-US" dirty="0"/>
          </a:p>
          <a:p>
            <a:pPr>
              <a:spcBef>
                <a:spcPts val="0"/>
              </a:spcBef>
            </a:pPr>
            <a:r>
              <a:rPr lang="en-US" dirty="0"/>
              <a:t>Gather ideas for adding geometry to the environment.</a:t>
            </a:r>
          </a:p>
          <a:p>
            <a:pPr>
              <a:spcBef>
                <a:spcPts val="0"/>
              </a:spcBef>
            </a:pPr>
            <a:r>
              <a:rPr lang="en-US" b="1" dirty="0"/>
              <a:t> </a:t>
            </a:r>
            <a:endParaRPr lang="en-US" dirty="0"/>
          </a:p>
          <a:p>
            <a:pPr>
              <a:spcBef>
                <a:spcPts val="0"/>
              </a:spcBef>
            </a:pPr>
            <a:r>
              <a:rPr lang="en-US" b="1" dirty="0"/>
              <a:t>OUTCOMES: </a:t>
            </a:r>
            <a:endParaRPr lang="en-US" dirty="0"/>
          </a:p>
          <a:p>
            <a:pPr>
              <a:spcBef>
                <a:spcPts val="0"/>
              </a:spcBef>
            </a:pPr>
            <a:r>
              <a:rPr lang="en-US" dirty="0"/>
              <a:t>Participants will read excerpts from the TK chapter of </a:t>
            </a:r>
            <a:r>
              <a:rPr lang="en-US" i="1" dirty="0"/>
              <a:t>The</a:t>
            </a:r>
            <a:r>
              <a:rPr lang="en-US" dirty="0"/>
              <a:t> </a:t>
            </a:r>
            <a:r>
              <a:rPr lang="en-US" i="1" dirty="0"/>
              <a:t>Mathematics Framework for California Public Schools: Kindergarten Through Grade Twelve</a:t>
            </a:r>
            <a:r>
              <a:rPr lang="en-US" dirty="0"/>
              <a:t> (Math Framework), and the </a:t>
            </a:r>
            <a:r>
              <a:rPr lang="en-US" i="1" dirty="0"/>
              <a:t>California Preschool Curriculum Framework</a:t>
            </a:r>
            <a:r>
              <a:rPr lang="en-US" dirty="0"/>
              <a:t> (PCF) to find ideas for adding geometry to the environment.</a:t>
            </a:r>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Handout 9: Math Framework TK Chapter‒Geometry </a:t>
            </a:r>
          </a:p>
          <a:p>
            <a:pPr marL="171450" lvl="0" indent="-171450">
              <a:spcBef>
                <a:spcPts val="0"/>
              </a:spcBef>
              <a:buFont typeface="Arial" panose="020B0604020202020204" pitchFamily="34" charset="0"/>
              <a:buChar char="•"/>
            </a:pPr>
            <a:r>
              <a:rPr lang="en-US" dirty="0"/>
              <a:t>Handout 10: PCF Environments and Materials</a:t>
            </a:r>
          </a:p>
          <a:p>
            <a:pPr marL="171450" lvl="0" indent="-171450">
              <a:spcBef>
                <a:spcPts val="0"/>
              </a:spcBef>
              <a:buFont typeface="Arial" panose="020B0604020202020204" pitchFamily="34" charset="0"/>
              <a:buChar char="•"/>
            </a:pPr>
            <a:r>
              <a:rPr lang="en-US" dirty="0"/>
              <a:t>Chart paper</a:t>
            </a:r>
          </a:p>
          <a:p>
            <a:pPr marL="171450" lvl="0" indent="-171450">
              <a:spcBef>
                <a:spcPts val="0"/>
              </a:spcBef>
              <a:buFont typeface="Arial" panose="020B0604020202020204" pitchFamily="34" charset="0"/>
              <a:buChar char="•"/>
            </a:pPr>
            <a:r>
              <a:rPr lang="en-US" dirty="0"/>
              <a:t>Chart markers</a:t>
            </a:r>
          </a:p>
          <a:p>
            <a:pPr>
              <a:spcBef>
                <a:spcPts val="0"/>
              </a:spcBef>
            </a:pPr>
            <a:r>
              <a:rPr lang="en-US" dirty="0"/>
              <a:t> </a:t>
            </a:r>
          </a:p>
          <a:p>
            <a:pPr>
              <a:spcBef>
                <a:spcPts val="0"/>
              </a:spcBef>
            </a:pPr>
            <a:r>
              <a:rPr lang="en-US" b="1" cap="all" dirty="0"/>
              <a:t>Time:</a:t>
            </a:r>
            <a:r>
              <a:rPr lang="en-US" dirty="0"/>
              <a:t> 15 minutes</a:t>
            </a:r>
          </a:p>
          <a:p>
            <a:pPr>
              <a:spcBef>
                <a:spcPts val="0"/>
              </a:spcBef>
            </a:pPr>
            <a:endParaRPr lang="en-US"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Guide participants to find Handouts 9 and 10.</a:t>
            </a:r>
          </a:p>
          <a:p>
            <a:pPr marL="228600" lvl="0" indent="-228600">
              <a:spcBef>
                <a:spcPts val="0"/>
              </a:spcBef>
              <a:buFont typeface="+mj-lt"/>
              <a:buAutoNum type="arabicPeriod"/>
            </a:pPr>
            <a:r>
              <a:rPr lang="en-US" dirty="0"/>
              <a:t>Invite table groups to:</a:t>
            </a:r>
          </a:p>
          <a:p>
            <a:pPr marL="685800" lvl="1" indent="-228600">
              <a:spcBef>
                <a:spcPts val="0"/>
              </a:spcBef>
              <a:buFont typeface="Arial" panose="020B0604020202020204" pitchFamily="34" charset="0"/>
              <a:buChar char="•"/>
            </a:pPr>
            <a:r>
              <a:rPr lang="en-US" dirty="0"/>
              <a:t>Read and highlight ideas from handouts for adding geometry to the environment.</a:t>
            </a:r>
          </a:p>
          <a:p>
            <a:pPr marL="685800" lvl="1" indent="-228600">
              <a:spcBef>
                <a:spcPts val="0"/>
              </a:spcBef>
              <a:buFont typeface="Arial" panose="020B0604020202020204" pitchFamily="34" charset="0"/>
              <a:buChar char="•"/>
            </a:pPr>
            <a:r>
              <a:rPr lang="en-US" dirty="0"/>
              <a:t>Brainstorm a list of all of the ideas from today’s training and the reading for adding geometry to the environment. </a:t>
            </a:r>
          </a:p>
          <a:p>
            <a:pPr marL="685800" lvl="1" indent="-228600">
              <a:spcBef>
                <a:spcPts val="0"/>
              </a:spcBef>
              <a:buFont typeface="Arial" panose="020B0604020202020204" pitchFamily="34" charset="0"/>
              <a:buChar char="•"/>
            </a:pPr>
            <a:r>
              <a:rPr lang="en-US" dirty="0"/>
              <a:t>Come to agreement on the top five fabulous ideas to share. Put these ideas on chart paper and hang it on the wall.</a:t>
            </a:r>
          </a:p>
          <a:p>
            <a:pPr marL="228600" lvl="0" indent="-228600">
              <a:spcBef>
                <a:spcPts val="0"/>
              </a:spcBef>
              <a:buFont typeface="+mj-lt"/>
              <a:buAutoNum type="arabicPeriod"/>
            </a:pPr>
            <a:r>
              <a:rPr lang="en-US" dirty="0"/>
              <a:t>Once all groups have hung their chart paper, invite participants to view the fabulous ideas. Suggest they can take photographs of the charts.</a:t>
            </a:r>
          </a:p>
          <a:p>
            <a:pPr>
              <a:spcBef>
                <a:spcPts val="0"/>
              </a:spcBef>
            </a:pPr>
            <a:endParaRPr lang="en-US" sz="1200" b="1" kern="1200" dirty="0">
              <a:solidFill>
                <a:schemeClr val="tx1"/>
              </a:solidFill>
              <a:effectLst/>
            </a:endParaRPr>
          </a:p>
          <a:p>
            <a:pPr>
              <a:spcBef>
                <a:spcPts val="0"/>
              </a:spcBef>
            </a:pPr>
            <a:endParaRPr lang="en-US" sz="1200" kern="1200" dirty="0">
              <a:solidFill>
                <a:schemeClr val="tx1"/>
              </a:solidFill>
              <a:effectLst/>
              <a:latin typeface="Arial" pitchFamily="-1" charset="0"/>
              <a:ea typeface="ＭＳ Ｐゴシック" pitchFamily="-1" charset="-128"/>
              <a:cs typeface="ＭＳ Ｐゴシック" pitchFamily="-1" charset="-128"/>
            </a:endParaRPr>
          </a:p>
        </p:txBody>
      </p:sp>
      <p:sp>
        <p:nvSpPr>
          <p:cNvPr id="4" name="Slide Number Placeholder 3"/>
          <p:cNvSpPr>
            <a:spLocks noGrp="1"/>
          </p:cNvSpPr>
          <p:nvPr>
            <p:ph type="sldNum" sz="quarter" idx="10"/>
          </p:nvPr>
        </p:nvSpPr>
        <p:spPr/>
        <p:txBody>
          <a:bodyPr/>
          <a:lstStyle/>
          <a:p>
            <a:fld id="{4138D05E-33AE-C244-9884-F6B8812B46EC}" type="slidenum">
              <a:rPr lang="en-US" smtClean="0"/>
              <a:pPr/>
              <a:t>52</a:t>
            </a:fld>
            <a:endParaRPr lang="en-US" dirty="0"/>
          </a:p>
        </p:txBody>
      </p:sp>
    </p:spTree>
    <p:extLst>
      <p:ext uri="{BB962C8B-B14F-4D97-AF65-F5344CB8AC3E}">
        <p14:creationId xmlns:p14="http://schemas.microsoft.com/office/powerpoint/2010/main" val="27909203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560054"/>
            <a:ext cx="5852160" cy="4320540"/>
          </a:xfrm>
        </p:spPr>
        <p:txBody>
          <a:bodyPr/>
          <a:lstStyle/>
          <a:p>
            <a:pPr>
              <a:spcBef>
                <a:spcPts val="0"/>
              </a:spcBef>
            </a:pPr>
            <a:r>
              <a:rPr lang="en-US" sz="1200" b="1" dirty="0"/>
              <a:t>Presenter Remarks: </a:t>
            </a:r>
          </a:p>
          <a:p>
            <a:pPr>
              <a:spcBef>
                <a:spcPts val="0"/>
              </a:spcBef>
            </a:pPr>
            <a:r>
              <a:rPr lang="en-US" sz="1200" dirty="0"/>
              <a:t>In order</a:t>
            </a:r>
            <a:r>
              <a:rPr lang="en-US" sz="1200" baseline="0" dirty="0"/>
              <a:t> to effectively build on children's existing strengths, we must understand them. To do this, we need to </a:t>
            </a:r>
            <a:r>
              <a:rPr lang="en-US" sz="1200" dirty="0">
                <a:latin typeface="Arial" charset="0"/>
                <a:ea typeface="MS PGothic" charset="0"/>
              </a:rPr>
              <a:t>partner with families to learn about strengths.</a:t>
            </a:r>
          </a:p>
          <a:p>
            <a:pPr>
              <a:spcBef>
                <a:spcPts val="0"/>
              </a:spcBef>
            </a:pPr>
            <a:endParaRPr lang="en-US" sz="1200" dirty="0"/>
          </a:p>
          <a:p>
            <a:pPr>
              <a:spcBef>
                <a:spcPts val="0"/>
              </a:spcBef>
            </a:pPr>
            <a:r>
              <a:rPr lang="en-US" sz="1200" dirty="0"/>
              <a:t>These</a:t>
            </a:r>
            <a:r>
              <a:rPr lang="en-US" sz="1200" baseline="0" dirty="0"/>
              <a:t> resources are specifically beneficial for partnering with families. You may want to take a picture of this screen and remember it later. </a:t>
            </a:r>
          </a:p>
          <a:p>
            <a:pPr>
              <a:spcBef>
                <a:spcPts val="0"/>
              </a:spcBef>
            </a:pPr>
            <a:endParaRPr lang="en-US" sz="1200" baseline="0" dirty="0"/>
          </a:p>
          <a:p>
            <a:pPr>
              <a:spcBef>
                <a:spcPts val="0"/>
              </a:spcBef>
            </a:pPr>
            <a:r>
              <a:rPr lang="en-US" sz="1200" b="1" baseline="0" dirty="0"/>
              <a:t>Optional: </a:t>
            </a:r>
            <a:r>
              <a:rPr lang="en-US" sz="1200" baseline="0" dirty="0"/>
              <a:t>Create a gallery table and have examples of documents there.</a:t>
            </a:r>
          </a:p>
          <a:p>
            <a:pPr>
              <a:spcBef>
                <a:spcPts val="0"/>
              </a:spcBef>
            </a:pPr>
            <a:endParaRPr lang="en-US" sz="1200" baseline="0" dirty="0"/>
          </a:p>
          <a:p>
            <a:pPr>
              <a:spcBef>
                <a:spcPts val="0"/>
              </a:spcBef>
            </a:pPr>
            <a:r>
              <a:rPr lang="en-US" sz="1200" b="1" baseline="0" dirty="0"/>
              <a:t>Extra Notes: </a:t>
            </a:r>
          </a:p>
          <a:p>
            <a:pPr>
              <a:spcBef>
                <a:spcPts val="0"/>
              </a:spcBef>
            </a:pPr>
            <a:r>
              <a:rPr lang="en-US" sz="1200" baseline="0"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53</a:t>
            </a:fld>
            <a:endParaRPr lang="en-US" dirty="0"/>
          </a:p>
        </p:txBody>
      </p:sp>
    </p:spTree>
    <p:extLst>
      <p:ext uri="{BB962C8B-B14F-4D97-AF65-F5344CB8AC3E}">
        <p14:creationId xmlns:p14="http://schemas.microsoft.com/office/powerpoint/2010/main" val="677532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Presenter Remarks:</a:t>
            </a:r>
          </a:p>
          <a:p>
            <a:pPr>
              <a:spcBef>
                <a:spcPts val="0"/>
              </a:spcBef>
              <a:spcAft>
                <a:spcPts val="1200"/>
              </a:spcAft>
              <a:defRPr/>
            </a:pPr>
            <a:r>
              <a:rPr lang="en-US" dirty="0"/>
              <a:t>Read p. 288 in the Preschool Curriculum Framework.</a:t>
            </a:r>
            <a:r>
              <a:rPr lang="en-US" baseline="0" dirty="0"/>
              <a:t> Then, </a:t>
            </a:r>
            <a:r>
              <a:rPr lang="en-US" dirty="0"/>
              <a:t>with your table partners, write down one item that parents might bring from home to contribute to building castles. </a:t>
            </a:r>
          </a:p>
          <a:p>
            <a:pPr>
              <a:spcBef>
                <a:spcPts val="0"/>
              </a:spcBef>
            </a:pPr>
            <a:endParaRPr lang="en-US" b="1" dirty="0"/>
          </a:p>
        </p:txBody>
      </p:sp>
      <p:sp>
        <p:nvSpPr>
          <p:cNvPr id="4" name="Slide Number Placeholder 3"/>
          <p:cNvSpPr>
            <a:spLocks noGrp="1"/>
          </p:cNvSpPr>
          <p:nvPr>
            <p:ph type="sldNum" sz="quarter" idx="10"/>
          </p:nvPr>
        </p:nvSpPr>
        <p:spPr/>
        <p:txBody>
          <a:bodyPr/>
          <a:lstStyle/>
          <a:p>
            <a:fld id="{4138D05E-33AE-C244-9884-F6B8812B46EC}" type="slidenum">
              <a:rPr lang="en-US" smtClean="0"/>
              <a:pPr/>
              <a:t>54</a:t>
            </a:fld>
            <a:endParaRPr lang="en-US" dirty="0"/>
          </a:p>
        </p:txBody>
      </p:sp>
    </p:spTree>
    <p:extLst>
      <p:ext uri="{BB962C8B-B14F-4D97-AF65-F5344CB8AC3E}">
        <p14:creationId xmlns:p14="http://schemas.microsoft.com/office/powerpoint/2010/main" val="28914934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0"/>
              </a:spcBef>
              <a:defRPr/>
            </a:pPr>
            <a:r>
              <a:rPr lang="en-US" sz="1200" b="1" dirty="0"/>
              <a:t>Presenter</a:t>
            </a:r>
            <a:r>
              <a:rPr lang="en-US" sz="1200" b="1" baseline="0" dirty="0"/>
              <a:t> Remarks:</a:t>
            </a:r>
            <a:r>
              <a:rPr lang="en-US" dirty="0"/>
              <a:t> </a:t>
            </a:r>
          </a:p>
          <a:p>
            <a:pPr defTabSz="966612">
              <a:spcBef>
                <a:spcPts val="0"/>
              </a:spcBef>
              <a:defRPr/>
            </a:pPr>
            <a:r>
              <a:rPr lang="en-US" sz="1200" i="1" dirty="0"/>
              <a:t>Invite discussion on the following:</a:t>
            </a:r>
          </a:p>
          <a:p>
            <a:pPr defTabSz="966612">
              <a:spcBef>
                <a:spcPts val="0"/>
              </a:spcBef>
              <a:defRPr/>
            </a:pPr>
            <a:endParaRPr lang="en-US" sz="1200" i="1" dirty="0"/>
          </a:p>
          <a:p>
            <a:pPr defTabSz="966612">
              <a:spcBef>
                <a:spcPts val="0"/>
              </a:spcBef>
              <a:defRPr/>
            </a:pPr>
            <a:r>
              <a:rPr lang="en-US" sz="1200" dirty="0"/>
              <a:t>How could you start a dialogue with families about their child's developing understanding of math concepts? </a:t>
            </a:r>
          </a:p>
          <a:p>
            <a:pPr defTabSz="966612">
              <a:spcBef>
                <a:spcPts val="0"/>
              </a:spcBef>
              <a:defRPr/>
            </a:pPr>
            <a:endParaRPr lang="en-US" sz="1200" dirty="0"/>
          </a:p>
          <a:p>
            <a:pPr>
              <a:spcBef>
                <a:spcPts val="0"/>
              </a:spcBef>
            </a:pPr>
            <a:r>
              <a:rPr lang="en-US" sz="1200" dirty="0"/>
              <a:t>How might you encourage family members to:</a:t>
            </a:r>
          </a:p>
          <a:p>
            <a:pPr marL="197556" indent="-171450">
              <a:spcBef>
                <a:spcPts val="0"/>
              </a:spcBef>
              <a:buFont typeface="Arial" panose="020B0604020202020204" pitchFamily="34" charset="0"/>
              <a:buChar char="•"/>
            </a:pPr>
            <a:r>
              <a:rPr lang="en-US" dirty="0"/>
              <a:t>refer to shapes in the environment when talking with children? (PCF, Vol. 1, p. 288)</a:t>
            </a:r>
          </a:p>
          <a:p>
            <a:pPr marL="197556" indent="-171450">
              <a:spcBef>
                <a:spcPts val="0"/>
              </a:spcBef>
              <a:buFont typeface="Arial" panose="020B0604020202020204" pitchFamily="34" charset="0"/>
              <a:buChar char="•"/>
            </a:pPr>
            <a:r>
              <a:rPr lang="en-US" dirty="0"/>
              <a:t>use spatial words in everyday interactions with children? </a:t>
            </a:r>
            <a:r>
              <a:rPr lang="en-US" baseline="0" dirty="0"/>
              <a:t>(</a:t>
            </a:r>
            <a:r>
              <a:rPr lang="en-US" dirty="0"/>
              <a:t>PCF, Vol. 1, p. 289)</a:t>
            </a:r>
          </a:p>
        </p:txBody>
      </p:sp>
      <p:sp>
        <p:nvSpPr>
          <p:cNvPr id="4" name="Slide Number Placeholder 3"/>
          <p:cNvSpPr>
            <a:spLocks noGrp="1"/>
          </p:cNvSpPr>
          <p:nvPr>
            <p:ph type="sldNum" sz="quarter" idx="10"/>
          </p:nvPr>
        </p:nvSpPr>
        <p:spPr/>
        <p:txBody>
          <a:bodyPr/>
          <a:lstStyle/>
          <a:p>
            <a:fld id="{5C72A1A9-FF59-064B-A825-B7704E1CE87E}" type="slidenum">
              <a:rPr lang="en-US" smtClean="0"/>
              <a:t>55</a:t>
            </a:fld>
            <a:endParaRPr lang="en-US" dirty="0"/>
          </a:p>
        </p:txBody>
      </p:sp>
    </p:spTree>
    <p:extLst>
      <p:ext uri="{BB962C8B-B14F-4D97-AF65-F5344CB8AC3E}">
        <p14:creationId xmlns:p14="http://schemas.microsoft.com/office/powerpoint/2010/main" val="32470210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914400" y="4572000"/>
            <a:ext cx="5486400" cy="4960620"/>
          </a:xfrm>
        </p:spPr>
        <p:txBody>
          <a:bodyPr>
            <a:noAutofit/>
          </a:bodyPr>
          <a:lstStyle/>
          <a:p>
            <a:pPr defTabSz="966612">
              <a:spcBef>
                <a:spcPts val="0"/>
              </a:spcBef>
              <a:defRPr/>
            </a:pPr>
            <a:r>
              <a:rPr lang="en-US" sz="1100" b="1" dirty="0"/>
              <a:t>Activity 6: Geometry Suitcase  </a:t>
            </a:r>
          </a:p>
          <a:p>
            <a:pPr defTabSz="966612">
              <a:spcBef>
                <a:spcPts val="0"/>
              </a:spcBef>
              <a:defRPr/>
            </a:pPr>
            <a:endParaRPr lang="en-US" sz="1100" b="1" dirty="0"/>
          </a:p>
          <a:p>
            <a:pPr defTabSz="966612">
              <a:spcBef>
                <a:spcPts val="0"/>
              </a:spcBef>
              <a:defRPr/>
            </a:pPr>
            <a:r>
              <a:rPr lang="en-US" sz="1100" b="1" dirty="0"/>
              <a:t>Presenter Remarks:</a:t>
            </a:r>
            <a:endParaRPr lang="en-US" sz="1100" dirty="0"/>
          </a:p>
          <a:p>
            <a:pPr defTabSz="966612">
              <a:spcBef>
                <a:spcPts val="0"/>
              </a:spcBef>
              <a:defRPr/>
            </a:pPr>
            <a:r>
              <a:rPr lang="en-US" sz="1100" dirty="0">
                <a:latin typeface="Arial" charset="0"/>
                <a:ea typeface="ＭＳ Ｐゴシック" charset="0"/>
                <a:cs typeface="ＭＳ Ｐゴシック" charset="0"/>
              </a:rPr>
              <a:t>There are so many aspects of geometry that we have discussed today. Let's wrap up with a reflection and tool to help us fit it all together. </a:t>
            </a:r>
          </a:p>
          <a:p>
            <a:pPr>
              <a:spcBef>
                <a:spcPts val="0"/>
              </a:spcBef>
            </a:pPr>
            <a:endParaRPr lang="en-US" sz="1100" b="1" cap="all" dirty="0"/>
          </a:p>
          <a:p>
            <a:pPr>
              <a:spcBef>
                <a:spcPts val="0"/>
              </a:spcBef>
            </a:pPr>
            <a:r>
              <a:rPr lang="en-US" sz="1100" b="1" cap="all" dirty="0"/>
              <a:t>intent: </a:t>
            </a:r>
            <a:endParaRPr lang="en-US" sz="1100" dirty="0"/>
          </a:p>
          <a:p>
            <a:pPr>
              <a:spcBef>
                <a:spcPts val="0"/>
              </a:spcBef>
            </a:pPr>
            <a:r>
              <a:rPr lang="en-US" sz="1100" dirty="0"/>
              <a:t>Apply geometric information from multiple California Department of Education (CDE) resources to everyday interactions with children.</a:t>
            </a:r>
          </a:p>
          <a:p>
            <a:pPr>
              <a:spcBef>
                <a:spcPts val="0"/>
              </a:spcBef>
            </a:pPr>
            <a:r>
              <a:rPr lang="en-US" sz="1100" b="1" dirty="0"/>
              <a:t> </a:t>
            </a:r>
            <a:endParaRPr lang="en-US" sz="1100" dirty="0"/>
          </a:p>
          <a:p>
            <a:pPr>
              <a:spcBef>
                <a:spcPts val="0"/>
              </a:spcBef>
            </a:pPr>
            <a:r>
              <a:rPr lang="en-US" sz="1100" b="1" dirty="0"/>
              <a:t>OUTCOMES: </a:t>
            </a:r>
            <a:endParaRPr lang="en-US" sz="1100" dirty="0"/>
          </a:p>
          <a:p>
            <a:pPr>
              <a:spcBef>
                <a:spcPts val="0"/>
              </a:spcBef>
            </a:pPr>
            <a:r>
              <a:rPr lang="en-US" sz="1100" dirty="0"/>
              <a:t>Participants read the handout, share thoughts, and reflect on how to expand on their ideas in their classrooms. </a:t>
            </a:r>
          </a:p>
          <a:p>
            <a:pPr>
              <a:spcBef>
                <a:spcPts val="0"/>
              </a:spcBef>
            </a:pPr>
            <a:r>
              <a:rPr lang="en-US" sz="1100" dirty="0"/>
              <a:t> </a:t>
            </a:r>
          </a:p>
          <a:p>
            <a:pPr>
              <a:spcBef>
                <a:spcPts val="0"/>
              </a:spcBef>
            </a:pPr>
            <a:r>
              <a:rPr lang="en-US" sz="1100" b="1" cap="all" dirty="0"/>
              <a:t>Materials Required: </a:t>
            </a:r>
            <a:endParaRPr lang="en-US" sz="1100" dirty="0"/>
          </a:p>
          <a:p>
            <a:pPr marL="171450" lvl="0" indent="-171450">
              <a:spcBef>
                <a:spcPts val="0"/>
              </a:spcBef>
              <a:buFont typeface="Arial" panose="020B0604020202020204" pitchFamily="34" charset="0"/>
              <a:buChar char="•"/>
            </a:pPr>
            <a:r>
              <a:rPr lang="en-US" sz="1100" dirty="0"/>
              <a:t>Handout 11: Geometry Suitcase</a:t>
            </a:r>
          </a:p>
          <a:p>
            <a:pPr marL="171450" lvl="0" indent="-171450">
              <a:spcBef>
                <a:spcPts val="0"/>
              </a:spcBef>
              <a:buFont typeface="Arial" panose="020B0604020202020204" pitchFamily="34" charset="0"/>
              <a:buChar char="•"/>
            </a:pPr>
            <a:r>
              <a:rPr lang="en-US" sz="1100" i="1" dirty="0"/>
              <a:t>California Preschool Learning Foundations,</a:t>
            </a:r>
            <a:r>
              <a:rPr lang="en-US" sz="1100" dirty="0"/>
              <a:t> </a:t>
            </a:r>
            <a:r>
              <a:rPr lang="en-US" sz="1100" i="1" dirty="0"/>
              <a:t>Volume 1 </a:t>
            </a:r>
            <a:r>
              <a:rPr lang="en-US" sz="1100" dirty="0"/>
              <a:t>(PLF)</a:t>
            </a:r>
          </a:p>
          <a:p>
            <a:pPr marL="171450" lvl="0" indent="-171450">
              <a:spcBef>
                <a:spcPts val="0"/>
              </a:spcBef>
              <a:buFont typeface="Arial" panose="020B0604020202020204" pitchFamily="34" charset="0"/>
              <a:buChar char="•"/>
            </a:pPr>
            <a:r>
              <a:rPr lang="en-US" sz="1100" i="1" dirty="0"/>
              <a:t>California Preschool Curriculum Framework,</a:t>
            </a:r>
            <a:r>
              <a:rPr lang="en-US" sz="1100" dirty="0"/>
              <a:t> </a:t>
            </a:r>
            <a:r>
              <a:rPr lang="en-US" sz="1100" i="1" dirty="0"/>
              <a:t>Volume 1 </a:t>
            </a:r>
            <a:r>
              <a:rPr lang="en-US" sz="1100" dirty="0"/>
              <a:t>(PCF)</a:t>
            </a:r>
          </a:p>
          <a:p>
            <a:pPr>
              <a:spcBef>
                <a:spcPts val="0"/>
              </a:spcBef>
            </a:pPr>
            <a:endParaRPr lang="en-US" sz="1100" dirty="0"/>
          </a:p>
          <a:p>
            <a:pPr>
              <a:spcBef>
                <a:spcPts val="0"/>
              </a:spcBef>
            </a:pPr>
            <a:r>
              <a:rPr lang="en-US" sz="1100" b="1" cap="all" dirty="0"/>
              <a:t>Time:</a:t>
            </a:r>
            <a:r>
              <a:rPr lang="en-US" sz="1100" dirty="0"/>
              <a:t> 20 minutes</a:t>
            </a:r>
          </a:p>
          <a:p>
            <a:pPr>
              <a:spcBef>
                <a:spcPts val="0"/>
              </a:spcBef>
            </a:pPr>
            <a:endParaRPr lang="en-US" sz="1100" b="1" cap="all" dirty="0"/>
          </a:p>
          <a:p>
            <a:pPr>
              <a:spcBef>
                <a:spcPts val="0"/>
              </a:spcBef>
            </a:pPr>
            <a:r>
              <a:rPr lang="en-US" sz="1100" b="1" cap="all" dirty="0"/>
              <a:t>Process: </a:t>
            </a:r>
            <a:endParaRPr lang="en-US" sz="1100" dirty="0"/>
          </a:p>
          <a:p>
            <a:pPr marL="228600" lvl="0" indent="-228600">
              <a:spcBef>
                <a:spcPts val="0"/>
              </a:spcBef>
              <a:buFont typeface="+mj-lt"/>
              <a:buAutoNum type="arabicPeriod"/>
            </a:pPr>
            <a:r>
              <a:rPr lang="en-US" sz="1100" dirty="0"/>
              <a:t>Guide participants to find Handout 11: PCF Engaging Families and read the light gray boxes on the handout with an elbow partner.</a:t>
            </a:r>
          </a:p>
          <a:p>
            <a:pPr marL="228600" lvl="0" indent="-228600">
              <a:spcBef>
                <a:spcPts val="0"/>
              </a:spcBef>
              <a:buFont typeface="+mj-lt"/>
              <a:buAutoNum type="arabicPeriod"/>
            </a:pPr>
            <a:r>
              <a:rPr lang="en-US" sz="1100" dirty="0"/>
              <a:t>After reading, ask participants to work with their partner to come up with at least two other key strategies that might be used to support geometric development in the classroom.</a:t>
            </a:r>
          </a:p>
          <a:p>
            <a:pPr marL="228600" lvl="0" indent="-228600">
              <a:spcBef>
                <a:spcPts val="0"/>
              </a:spcBef>
              <a:buFont typeface="+mj-lt"/>
              <a:buAutoNum type="arabicPeriod"/>
            </a:pPr>
            <a:r>
              <a:rPr lang="en-US" sz="1100" dirty="0"/>
              <a:t>Finally, invite participants to circle one strategy they will implement in their classroom next week.</a:t>
            </a:r>
          </a:p>
          <a:p>
            <a:pPr>
              <a:spcBef>
                <a:spcPts val="0"/>
              </a:spcBef>
            </a:pPr>
            <a:r>
              <a:rPr lang="en-US" sz="1100" b="1" dirty="0"/>
              <a:t> </a:t>
            </a:r>
            <a:endParaRPr lang="en-US" sz="1100" dirty="0"/>
          </a:p>
          <a:p>
            <a:pPr>
              <a:spcBef>
                <a:spcPts val="0"/>
              </a:spcBef>
            </a:pPr>
            <a:r>
              <a:rPr lang="en-US" sz="1100" dirty="0"/>
              <a:t>. </a:t>
            </a:r>
          </a:p>
          <a:p>
            <a:pPr defTabSz="966612">
              <a:spcBef>
                <a:spcPts val="0"/>
              </a:spcBef>
              <a:defRPr/>
            </a:pPr>
            <a:endParaRPr lang="en-US" sz="1100" kern="1200" dirty="0">
              <a:solidFill>
                <a:schemeClr val="tx1"/>
              </a:solidFill>
              <a:effectLst/>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8579C82-CE1C-F248-B592-BF7AB2517C00}" type="slidenum">
              <a:rPr lang="en-US"/>
              <a:pPr eaLnBrk="1" hangingPunct="1"/>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t>Presenter Remarks:</a:t>
            </a:r>
            <a:endParaRPr lang="en-US" sz="1200" dirty="0"/>
          </a:p>
          <a:p>
            <a:r>
              <a:rPr lang="en-US" dirty="0">
                <a:latin typeface="Arial" charset="0"/>
                <a:ea typeface="ＭＳ Ｐゴシック" charset="0"/>
                <a:cs typeface="ＭＳ Ｐゴシック" charset="0"/>
              </a:rPr>
              <a:t>Thank you for coming!</a:t>
            </a:r>
            <a:endParaRPr lang="en-US" b="1" dirty="0">
              <a:latin typeface="Arial" charset="0"/>
              <a:ea typeface="ＭＳ Ｐゴシック" charset="0"/>
              <a:cs typeface="ＭＳ Ｐゴシック"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85372" indent="-302066" eaLnBrk="0" hangingPunct="0">
              <a:defRPr>
                <a:solidFill>
                  <a:schemeClr val="tx1"/>
                </a:solidFill>
                <a:latin typeface="Arial" charset="0"/>
                <a:ea typeface="ＭＳ Ｐゴシック" charset="0"/>
              </a:defRPr>
            </a:lvl2pPr>
            <a:lvl3pPr marL="1208265" indent="-241653" eaLnBrk="0" hangingPunct="0">
              <a:defRPr>
                <a:solidFill>
                  <a:schemeClr val="tx1"/>
                </a:solidFill>
                <a:latin typeface="Arial" charset="0"/>
                <a:ea typeface="ＭＳ Ｐゴシック" charset="0"/>
              </a:defRPr>
            </a:lvl3pPr>
            <a:lvl4pPr marL="1691571" indent="-241653" eaLnBrk="0" hangingPunct="0">
              <a:defRPr>
                <a:solidFill>
                  <a:schemeClr val="tx1"/>
                </a:solidFill>
                <a:latin typeface="Arial" charset="0"/>
                <a:ea typeface="ＭＳ Ｐゴシック" charset="0"/>
              </a:defRPr>
            </a:lvl4pPr>
            <a:lvl5pPr marL="2174878" indent="-241653" eaLnBrk="0" hangingPunct="0">
              <a:defRPr>
                <a:solidFill>
                  <a:schemeClr val="tx1"/>
                </a:solidFill>
                <a:latin typeface="Arial" charset="0"/>
                <a:ea typeface="ＭＳ Ｐゴシック" charset="0"/>
              </a:defRPr>
            </a:lvl5pPr>
            <a:lvl6pPr marL="2658184" indent="-241653" eaLnBrk="0" fontAlgn="base" hangingPunct="0">
              <a:spcBef>
                <a:spcPct val="0"/>
              </a:spcBef>
              <a:spcAft>
                <a:spcPct val="0"/>
              </a:spcAft>
              <a:defRPr>
                <a:solidFill>
                  <a:schemeClr val="tx1"/>
                </a:solidFill>
                <a:latin typeface="Arial" charset="0"/>
                <a:ea typeface="ＭＳ Ｐゴシック" charset="0"/>
              </a:defRPr>
            </a:lvl6pPr>
            <a:lvl7pPr marL="3141490" indent="-241653" eaLnBrk="0" fontAlgn="base" hangingPunct="0">
              <a:spcBef>
                <a:spcPct val="0"/>
              </a:spcBef>
              <a:spcAft>
                <a:spcPct val="0"/>
              </a:spcAft>
              <a:defRPr>
                <a:solidFill>
                  <a:schemeClr val="tx1"/>
                </a:solidFill>
                <a:latin typeface="Arial" charset="0"/>
                <a:ea typeface="ＭＳ Ｐゴシック" charset="0"/>
              </a:defRPr>
            </a:lvl7pPr>
            <a:lvl8pPr marL="3624796" indent="-241653" eaLnBrk="0" fontAlgn="base" hangingPunct="0">
              <a:spcBef>
                <a:spcPct val="0"/>
              </a:spcBef>
              <a:spcAft>
                <a:spcPct val="0"/>
              </a:spcAft>
              <a:defRPr>
                <a:solidFill>
                  <a:schemeClr val="tx1"/>
                </a:solidFill>
                <a:latin typeface="Arial" charset="0"/>
                <a:ea typeface="ＭＳ Ｐゴシック" charset="0"/>
              </a:defRPr>
            </a:lvl8pPr>
            <a:lvl9pPr marL="4108102" indent="-24165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A117151-714D-1746-A1BD-38DC36674B48}" type="slidenum">
              <a:rPr lang="en-US"/>
              <a:pPr eaLnBrk="1" hangingPunct="1"/>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38D05E-33AE-C244-9884-F6B8812B46EC}" type="slidenum">
              <a:rPr lang="en-US" smtClean="0"/>
              <a:pPr/>
              <a:t>58</a:t>
            </a:fld>
            <a:endParaRPr lang="en-US" dirty="0"/>
          </a:p>
        </p:txBody>
      </p:sp>
    </p:spTree>
    <p:extLst>
      <p:ext uri="{BB962C8B-B14F-4D97-AF65-F5344CB8AC3E}">
        <p14:creationId xmlns:p14="http://schemas.microsoft.com/office/powerpoint/2010/main" val="1616759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59</a:t>
            </a:fld>
            <a:endParaRPr lang="en-US" dirty="0"/>
          </a:p>
        </p:txBody>
      </p:sp>
    </p:spTree>
    <p:extLst>
      <p:ext uri="{BB962C8B-B14F-4D97-AF65-F5344CB8AC3E}">
        <p14:creationId xmlns:p14="http://schemas.microsoft.com/office/powerpoint/2010/main" val="1776249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731520" y="4590575"/>
            <a:ext cx="5852160" cy="4768929"/>
          </a:xfrm>
        </p:spPr>
        <p:txBody>
          <a:bodyPr>
            <a:noAutofit/>
          </a:bodyPr>
          <a:lstStyle/>
          <a:p>
            <a:pPr defTabSz="455613" eaLnBrk="1" hangingPunct="1">
              <a:spcBef>
                <a:spcPct val="0"/>
              </a:spcBef>
            </a:pPr>
            <a:r>
              <a:rPr lang="en-US" altLang="en-US" b="1" dirty="0">
                <a:solidFill>
                  <a:srgbClr val="000000"/>
                </a:solidFill>
              </a:rPr>
              <a:t>Presenter Remarks: </a:t>
            </a:r>
            <a:endParaRPr lang="en-US" altLang="en-US" dirty="0">
              <a:solidFill>
                <a:srgbClr val="000000"/>
              </a:solidFill>
            </a:endParaRPr>
          </a:p>
          <a:p>
            <a:pPr defTabSz="455613" eaLnBrk="1" hangingPunct="1">
              <a:spcBef>
                <a:spcPct val="0"/>
              </a:spcBef>
            </a:pPr>
            <a:r>
              <a:rPr lang="en-US" altLang="en-US" dirty="0"/>
              <a:t>The California Department of Education </a:t>
            </a:r>
            <a:r>
              <a:rPr lang="en-US" altLang="en-US" dirty="0">
                <a:solidFill>
                  <a:srgbClr val="000000"/>
                </a:solidFill>
              </a:rPr>
              <a:t>has developed many publications, resources, and supports that enable teachers to facilitate the most positive outcomes for students. </a:t>
            </a:r>
          </a:p>
          <a:p>
            <a:pPr defTabSz="455613" eaLnBrk="1" hangingPunct="1">
              <a:spcBef>
                <a:spcPct val="0"/>
              </a:spcBef>
            </a:pPr>
            <a:endParaRPr lang="en-US" altLang="en-US" dirty="0">
              <a:solidFill>
                <a:srgbClr val="000000"/>
              </a:solidFill>
              <a:ea typeface="MS PGothic" panose="020B0600070205080204" pitchFamily="34" charset="-128"/>
            </a:endParaRPr>
          </a:p>
          <a:p>
            <a:pPr defTabSz="455613" eaLnBrk="1" hangingPunct="1">
              <a:spcBef>
                <a:spcPct val="0"/>
              </a:spcBef>
            </a:pPr>
            <a:r>
              <a:rPr lang="en-US" altLang="en-US" dirty="0">
                <a:solidFill>
                  <a:srgbClr val="000000"/>
                </a:solidFill>
                <a:ea typeface="MS PGothic" panose="020B0600070205080204" pitchFamily="34" charset="-128"/>
              </a:rPr>
              <a:t>Today our main focus will be on Volume 1 of the Preschool Learning Foundations and the Preschool Curriculum Framework. In addition, there are other key resources that support math: the California Common Core State Standards (CA CCSS) </a:t>
            </a:r>
            <a:r>
              <a:rPr lang="en-US" altLang="en-US" dirty="0">
                <a:ea typeface="MS PGothic" panose="020B0600070205080204" pitchFamily="34" charset="-128"/>
              </a:rPr>
              <a:t>for Mathematics in kindergarten</a:t>
            </a:r>
            <a:r>
              <a:rPr lang="en-US" altLang="en-US" dirty="0">
                <a:solidFill>
                  <a:srgbClr val="000000"/>
                </a:solidFill>
                <a:ea typeface="MS PGothic" panose="020B0600070205080204" pitchFamily="34" charset="-128"/>
              </a:rPr>
              <a:t>, the TK chapter of the </a:t>
            </a:r>
            <a:r>
              <a:rPr lang="en-US" altLang="en-US" i="1" dirty="0">
                <a:solidFill>
                  <a:srgbClr val="000000"/>
                </a:solidFill>
                <a:ea typeface="MS PGothic" panose="020B0600070205080204" pitchFamily="34" charset="-128"/>
              </a:rPr>
              <a:t>Mathematics Framework for California Public Schools: Kindergarten Through Grade Twelve </a:t>
            </a:r>
            <a:r>
              <a:rPr lang="en-US" altLang="en-US" dirty="0">
                <a:solidFill>
                  <a:srgbClr val="000000"/>
                </a:solidFill>
                <a:ea typeface="MS PGothic" panose="020B0600070205080204" pitchFamily="34" charset="-128"/>
              </a:rPr>
              <a:t>(Math Framework), the </a:t>
            </a:r>
            <a:r>
              <a:rPr lang="en-US" altLang="en-US" i="1" dirty="0">
                <a:solidFill>
                  <a:srgbClr val="000000"/>
                </a:solidFill>
                <a:ea typeface="Arial" panose="020B0604020202020204" pitchFamily="34" charset="0"/>
              </a:rPr>
              <a:t>Transitional Kindergarten Implementation Guide</a:t>
            </a:r>
            <a:r>
              <a:rPr lang="en-US" altLang="en-US" dirty="0">
                <a:solidFill>
                  <a:srgbClr val="000000"/>
                </a:solidFill>
                <a:ea typeface="Arial" panose="020B0604020202020204" pitchFamily="34" charset="0"/>
              </a:rPr>
              <a:t>—</a:t>
            </a:r>
            <a:r>
              <a:rPr lang="en-US" altLang="en-US" i="1" dirty="0">
                <a:solidFill>
                  <a:srgbClr val="000000"/>
                </a:solidFill>
                <a:ea typeface="Arial" panose="020B0604020202020204" pitchFamily="34" charset="0"/>
              </a:rPr>
              <a:t>A Resource for Public School District Administrators and Teachers </a:t>
            </a:r>
            <a:r>
              <a:rPr lang="en-US" altLang="en-US" dirty="0">
                <a:solidFill>
                  <a:srgbClr val="000000"/>
                </a:solidFill>
                <a:ea typeface="Arial" panose="020B0604020202020204" pitchFamily="34" charset="0"/>
              </a:rPr>
              <a:t>(TK Implementation Guide), </a:t>
            </a:r>
            <a:r>
              <a:rPr lang="en-US" altLang="en-US" dirty="0">
                <a:solidFill>
                  <a:srgbClr val="000000"/>
                </a:solidFill>
                <a:ea typeface="MS PGothic" panose="020B0600070205080204" pitchFamily="34" charset="-128"/>
              </a:rPr>
              <a:t>and the </a:t>
            </a:r>
            <a:r>
              <a:rPr lang="en-US" altLang="en-US" dirty="0">
                <a:solidFill>
                  <a:srgbClr val="000000"/>
                </a:solidFill>
                <a:ea typeface="Arial" panose="020B0604020202020204" pitchFamily="34" charset="0"/>
              </a:rPr>
              <a:t>Desired Results Developmental Profile—Kindergarten (2015): A Developmental Continuum for Kindergarten (</a:t>
            </a:r>
            <a:r>
              <a:rPr lang="en-US" altLang="en-US" dirty="0">
                <a:solidFill>
                  <a:srgbClr val="000000"/>
                </a:solidFill>
                <a:ea typeface="MS PGothic" panose="020B0600070205080204" pitchFamily="34" charset="-128"/>
              </a:rPr>
              <a:t>DRDP-K [2015]).</a:t>
            </a:r>
          </a:p>
          <a:p>
            <a:pPr defTabSz="455613">
              <a:spcBef>
                <a:spcPct val="0"/>
              </a:spcBef>
            </a:pPr>
            <a:endParaRPr lang="en-US" altLang="en-US" dirty="0">
              <a:solidFill>
                <a:srgbClr val="000000"/>
              </a:solidFill>
            </a:endParaRPr>
          </a:p>
          <a:p>
            <a:pPr defTabSz="455613">
              <a:spcBef>
                <a:spcPct val="0"/>
              </a:spcBef>
            </a:pPr>
            <a:r>
              <a:rPr lang="en-US" altLang="en-US" dirty="0">
                <a:solidFill>
                  <a:srgbClr val="000000"/>
                </a:solidFill>
              </a:rPr>
              <a:t>(Name and hold up each resource.) The Preschool Learning Foundations, Volume 1, Volume 2, and Volume 3, and the Preschool Curriculum Framework, Volume 1, Volume 2, and Volume 3, are the center of the California Early Learning and Development System. </a:t>
            </a:r>
          </a:p>
          <a:p>
            <a:pPr defTabSz="455613">
              <a:spcBef>
                <a:spcPct val="0"/>
              </a:spcBef>
            </a:pPr>
            <a:endParaRPr lang="en-US" altLang="en-US" dirty="0">
              <a:solidFill>
                <a:srgbClr val="000000"/>
              </a:solidFill>
            </a:endParaRPr>
          </a:p>
          <a:p>
            <a:pPr defTabSz="455613">
              <a:spcBef>
                <a:spcPct val="0"/>
              </a:spcBef>
            </a:pPr>
            <a:r>
              <a:rPr lang="en-US" altLang="en-US" dirty="0">
                <a:solidFill>
                  <a:srgbClr val="000000"/>
                </a:solidFill>
              </a:rPr>
              <a:t>During additional professional learning opportunities we will also discuss alignment and make connections to all additional resources pictured in the graphic:</a:t>
            </a:r>
          </a:p>
          <a:p>
            <a:pPr marL="112713" lvl="1" defTabSz="455613">
              <a:spcBef>
                <a:spcPct val="0"/>
              </a:spcBef>
              <a:buFontTx/>
              <a:buChar char="•"/>
            </a:pPr>
            <a:r>
              <a:rPr lang="en-US" altLang="en-US" i="1" dirty="0">
                <a:solidFill>
                  <a:srgbClr val="000000"/>
                </a:solidFill>
                <a:ea typeface="Arial" panose="020B0604020202020204" pitchFamily="34" charset="0"/>
              </a:rPr>
              <a:t>The Alignment of the California Preschool Learning Foundations with Key Early Education Resources </a:t>
            </a:r>
            <a:r>
              <a:rPr lang="en-US" altLang="en-US" dirty="0">
                <a:solidFill>
                  <a:srgbClr val="000000"/>
                </a:solidFill>
                <a:ea typeface="Arial" panose="020B0604020202020204" pitchFamily="34" charset="0"/>
              </a:rPr>
              <a:t>(Alignment Document)</a:t>
            </a:r>
          </a:p>
          <a:p>
            <a:pPr marL="112713" lvl="1" defTabSz="455613">
              <a:spcBef>
                <a:spcPct val="0"/>
              </a:spcBef>
              <a:buFontTx/>
              <a:buChar char="•"/>
            </a:pPr>
            <a:r>
              <a:rPr lang="en-US" i="1" dirty="0"/>
              <a:t>Preschool English Learners</a:t>
            </a:r>
            <a:r>
              <a:rPr lang="en-US" i="0" dirty="0"/>
              <a:t>:</a:t>
            </a:r>
            <a:r>
              <a:rPr lang="en-US" i="0" baseline="0" dirty="0"/>
              <a:t> </a:t>
            </a:r>
            <a:r>
              <a:rPr lang="en-US" i="1" dirty="0"/>
              <a:t>Principles and Practices to Promote. Language, Literacy, and Learning. A Resource Guide. </a:t>
            </a:r>
            <a:r>
              <a:rPr lang="en-US" i="0" dirty="0"/>
              <a:t>(Preschool English Learner Guide)</a:t>
            </a:r>
            <a:endParaRPr lang="en-US" altLang="en-US" i="0" dirty="0">
              <a:solidFill>
                <a:srgbClr val="000000"/>
              </a:solidFill>
              <a:ea typeface="Arial" panose="020B0604020202020204" pitchFamily="34" charset="0"/>
            </a:endParaRPr>
          </a:p>
          <a:p>
            <a:pPr marL="112713" lvl="1" defTabSz="455613">
              <a:spcBef>
                <a:spcPct val="0"/>
              </a:spcBef>
              <a:buFontTx/>
              <a:buChar char="•"/>
            </a:pPr>
            <a:r>
              <a:rPr lang="en-US" altLang="en-US" dirty="0">
                <a:solidFill>
                  <a:srgbClr val="000000"/>
                </a:solidFill>
                <a:ea typeface="Arial" panose="020B0604020202020204" pitchFamily="34" charset="0"/>
              </a:rPr>
              <a:t>CA CCSS</a:t>
            </a:r>
            <a:endParaRPr lang="en-US" altLang="en-US" i="1" dirty="0">
              <a:solidFill>
                <a:srgbClr val="000000"/>
              </a:solidFill>
              <a:ea typeface="Arial" panose="020B0604020202020204" pitchFamily="34" charset="0"/>
            </a:endParaRPr>
          </a:p>
          <a:p>
            <a:pPr marL="112713" lvl="1" defTabSz="455613">
              <a:spcBef>
                <a:spcPct val="0"/>
              </a:spcBef>
              <a:buFontTx/>
              <a:buChar char="•"/>
            </a:pPr>
            <a:r>
              <a:rPr lang="en-US" altLang="en-US" dirty="0">
                <a:solidFill>
                  <a:srgbClr val="000000"/>
                </a:solidFill>
                <a:ea typeface="MS PGothic" panose="020B0600070205080204" pitchFamily="34" charset="-128"/>
              </a:rPr>
              <a:t>Math Framework</a:t>
            </a:r>
          </a:p>
          <a:p>
            <a:pPr marL="112713" lvl="1" defTabSz="455613">
              <a:spcBef>
                <a:spcPct val="0"/>
              </a:spcBef>
              <a:buFontTx/>
              <a:buChar char="•"/>
            </a:pPr>
            <a:r>
              <a:rPr lang="en-US" altLang="en-US" dirty="0">
                <a:solidFill>
                  <a:srgbClr val="000000"/>
                </a:solidFill>
                <a:ea typeface="Arial" panose="020B0604020202020204" pitchFamily="34" charset="0"/>
              </a:rPr>
              <a:t>TK Implementation Guide</a:t>
            </a:r>
          </a:p>
          <a:p>
            <a:pPr marL="112713" lvl="1" defTabSz="455613">
              <a:spcBef>
                <a:spcPct val="0"/>
              </a:spcBef>
              <a:buFontTx/>
              <a:buChar char="•"/>
            </a:pPr>
            <a:r>
              <a:rPr lang="en-US" altLang="en-US" dirty="0">
                <a:solidFill>
                  <a:srgbClr val="000000"/>
                </a:solidFill>
                <a:ea typeface="MS PGothic" panose="020B0600070205080204" pitchFamily="34" charset="-128"/>
              </a:rPr>
              <a:t>DRDP-K (2015)</a:t>
            </a: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85372" indent="-302066">
              <a:defRPr sz="2500">
                <a:solidFill>
                  <a:schemeClr val="tx1"/>
                </a:solidFill>
                <a:latin typeface="Arial" panose="020B0604020202020204" pitchFamily="34" charset="0"/>
                <a:ea typeface="MS PGothic" panose="020B0600070205080204" pitchFamily="34" charset="-128"/>
              </a:defRPr>
            </a:lvl2pPr>
            <a:lvl3pPr marL="1208265" indent="-241653">
              <a:defRPr sz="2500">
                <a:solidFill>
                  <a:schemeClr val="tx1"/>
                </a:solidFill>
                <a:latin typeface="Arial" panose="020B0604020202020204" pitchFamily="34" charset="0"/>
                <a:ea typeface="MS PGothic" panose="020B0600070205080204" pitchFamily="34" charset="-128"/>
              </a:defRPr>
            </a:lvl3pPr>
            <a:lvl4pPr marL="1691571" indent="-241653">
              <a:defRPr sz="2500">
                <a:solidFill>
                  <a:schemeClr val="tx1"/>
                </a:solidFill>
                <a:latin typeface="Arial" panose="020B0604020202020204" pitchFamily="34" charset="0"/>
                <a:ea typeface="MS PGothic" panose="020B0600070205080204" pitchFamily="34" charset="-128"/>
              </a:defRPr>
            </a:lvl4pPr>
            <a:lvl5pPr marL="2174878" indent="-241653">
              <a:defRPr sz="2500">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300">
                <a:cs typeface="Arial" panose="020B0604020202020204" pitchFamily="34" charset="0"/>
              </a:rPr>
              <a:pPr/>
              <a:t>6</a:t>
            </a:fld>
            <a:endParaRPr lang="en-US" altLang="en-US" sz="1300" dirty="0">
              <a:cs typeface="Arial" panose="020B0604020202020204" pitchFamily="34" charset="0"/>
            </a:endParaRPr>
          </a:p>
        </p:txBody>
      </p:sp>
    </p:spTree>
    <p:extLst>
      <p:ext uri="{BB962C8B-B14F-4D97-AF65-F5344CB8AC3E}">
        <p14:creationId xmlns:p14="http://schemas.microsoft.com/office/powerpoint/2010/main" val="236763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a:ln/>
        </p:spPr>
      </p:sp>
      <p:sp>
        <p:nvSpPr>
          <p:cNvPr id="12290" name="Notes Placeholder 2"/>
          <p:cNvSpPr>
            <a:spLocks noGrp="1"/>
          </p:cNvSpPr>
          <p:nvPr>
            <p:ph type="body" idx="1"/>
          </p:nvPr>
        </p:nvSpPr>
        <p:spPr>
          <a:xfrm>
            <a:off x="731520" y="4595307"/>
            <a:ext cx="5852160" cy="424876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defRPr/>
            </a:pPr>
            <a:r>
              <a:rPr lang="en-US" b="1" dirty="0">
                <a:latin typeface="Arial" charset="0"/>
                <a:ea typeface="MS PGothic" charset="0"/>
                <a:cs typeface="Arial" charset="0"/>
              </a:rPr>
              <a:t>Background Information: </a:t>
            </a:r>
          </a:p>
          <a:p>
            <a:pPr>
              <a:spcBef>
                <a:spcPts val="0"/>
              </a:spcBef>
              <a:defRPr/>
            </a:pPr>
            <a:r>
              <a:rPr lang="en-US" dirty="0">
                <a:latin typeface="Arial" charset="0"/>
                <a:ea typeface="MS PGothic" charset="0"/>
                <a:cs typeface="Arial" charset="0"/>
              </a:rPr>
              <a:t>CDE.CA.gov/ci/gs/em/kinderfaq.asp#program </a:t>
            </a:r>
          </a:p>
          <a:p>
            <a:pPr>
              <a:spcBef>
                <a:spcPts val="0"/>
              </a:spcBef>
              <a:defRPr/>
            </a:pPr>
            <a:endParaRPr lang="en-US" dirty="0">
              <a:latin typeface="Arial" charset="0"/>
              <a:ea typeface="MS PGothic" charset="0"/>
              <a:cs typeface="Arial" charset="0"/>
            </a:endParaRPr>
          </a:p>
          <a:p>
            <a:pPr>
              <a:spcBef>
                <a:spcPts val="0"/>
              </a:spcBef>
              <a:defRPr/>
            </a:pPr>
            <a:r>
              <a:rPr lang="en-US" b="1" dirty="0">
                <a:latin typeface="Arial" charset="0"/>
                <a:ea typeface="MS PGothic" charset="0"/>
                <a:cs typeface="Arial" charset="0"/>
              </a:rPr>
              <a:t>Presenter Remarks:</a:t>
            </a:r>
          </a:p>
          <a:p>
            <a:pPr>
              <a:spcBef>
                <a:spcPts val="0"/>
              </a:spcBef>
              <a:buFont typeface="Arial"/>
              <a:buNone/>
              <a:defRPr/>
            </a:pPr>
            <a:r>
              <a:rPr lang="en-US" dirty="0"/>
              <a:t>The state of California provides guidance on utilizing the Preschool Learning Foundations and the Preschool Curriculum</a:t>
            </a:r>
            <a:r>
              <a:rPr lang="en-US" baseline="0" dirty="0"/>
              <a:t> </a:t>
            </a:r>
            <a:r>
              <a:rPr lang="en-US" dirty="0"/>
              <a:t>Framework as planning and curriculum resources in the TK classroom.</a:t>
            </a:r>
          </a:p>
          <a:p>
            <a:pPr>
              <a:spcBef>
                <a:spcPts val="0"/>
              </a:spcBef>
              <a:defRPr/>
            </a:pPr>
            <a:endParaRPr lang="en-US" dirty="0">
              <a:ea typeface="MS PGothic" pitchFamily="34" charset="-128"/>
            </a:endParaRPr>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endParaRPr lang="en-US" dirty="0">
              <a:ea typeface="MS PGothic" pitchFamily="34" charset="-128"/>
            </a:endParaRP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indent="-171450">
              <a:spcBef>
                <a:spcPts val="0"/>
              </a:spcBef>
              <a:buFont typeface="Arial" panose="020B0604020202020204" pitchFamily="34" charset="0"/>
              <a:buChar char="•"/>
              <a:defRPr/>
            </a:pPr>
            <a:r>
              <a:rPr lang="en-US" dirty="0"/>
              <a:t>Math Framework</a:t>
            </a:r>
          </a:p>
          <a:p>
            <a:pPr marL="171450" indent="-171450">
              <a:spcBef>
                <a:spcPts val="0"/>
              </a:spcBef>
              <a:buFont typeface="Arial" panose="020B0604020202020204" pitchFamily="34" charset="0"/>
              <a:buChar char="•"/>
              <a:defRPr/>
            </a:pPr>
            <a:r>
              <a:rPr lang="en-US" dirty="0"/>
              <a:t>DRDP-K (2015)</a:t>
            </a:r>
          </a:p>
          <a:p>
            <a:endParaRPr lang="en-US" dirty="0"/>
          </a:p>
          <a:p>
            <a:r>
              <a:rPr lang="en-US" dirty="0"/>
              <a:t>Now we will look at how all these resources work together to support geometry.</a:t>
            </a:r>
          </a:p>
        </p:txBody>
      </p:sp>
      <p:sp>
        <p:nvSpPr>
          <p:cNvPr id="12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200" b="1">
                <a:solidFill>
                  <a:schemeClr val="bg1"/>
                </a:solidFill>
                <a:latin typeface="Arial" charset="0"/>
                <a:ea typeface="ＭＳ Ｐゴシック" charset="0"/>
                <a:cs typeface="ＭＳ Ｐゴシック" charset="0"/>
              </a:defRPr>
            </a:lvl1pPr>
            <a:lvl2pPr marL="785372" indent="-302066" eaLnBrk="0" hangingPunct="0">
              <a:defRPr sz="4200" b="1">
                <a:solidFill>
                  <a:schemeClr val="bg1"/>
                </a:solidFill>
                <a:latin typeface="Arial" charset="0"/>
                <a:ea typeface="ＭＳ Ｐゴシック" charset="0"/>
              </a:defRPr>
            </a:lvl2pPr>
            <a:lvl3pPr marL="1208265" indent="-241653" eaLnBrk="0" hangingPunct="0">
              <a:defRPr sz="4200" b="1">
                <a:solidFill>
                  <a:schemeClr val="bg1"/>
                </a:solidFill>
                <a:latin typeface="Arial" charset="0"/>
                <a:ea typeface="ＭＳ Ｐゴシック" charset="0"/>
              </a:defRPr>
            </a:lvl3pPr>
            <a:lvl4pPr marL="1691571" indent="-241653" eaLnBrk="0" hangingPunct="0">
              <a:defRPr sz="4200" b="1">
                <a:solidFill>
                  <a:schemeClr val="bg1"/>
                </a:solidFill>
                <a:latin typeface="Arial" charset="0"/>
                <a:ea typeface="ＭＳ Ｐゴシック" charset="0"/>
              </a:defRPr>
            </a:lvl4pPr>
            <a:lvl5pPr marL="2174878" indent="-241653" eaLnBrk="0" hangingPunct="0">
              <a:defRPr sz="4200" b="1">
                <a:solidFill>
                  <a:schemeClr val="bg1"/>
                </a:solidFill>
                <a:latin typeface="Arial" charset="0"/>
                <a:ea typeface="ＭＳ Ｐゴシック" charset="0"/>
              </a:defRPr>
            </a:lvl5pPr>
            <a:lvl6pPr marL="2658184" indent="-241653" eaLnBrk="0" fontAlgn="base" hangingPunct="0">
              <a:spcBef>
                <a:spcPct val="0"/>
              </a:spcBef>
              <a:spcAft>
                <a:spcPct val="0"/>
              </a:spcAft>
              <a:defRPr sz="4200" b="1">
                <a:solidFill>
                  <a:schemeClr val="bg1"/>
                </a:solidFill>
                <a:latin typeface="Arial" charset="0"/>
                <a:ea typeface="ＭＳ Ｐゴシック" charset="0"/>
              </a:defRPr>
            </a:lvl6pPr>
            <a:lvl7pPr marL="3141490" indent="-241653" eaLnBrk="0" fontAlgn="base" hangingPunct="0">
              <a:spcBef>
                <a:spcPct val="0"/>
              </a:spcBef>
              <a:spcAft>
                <a:spcPct val="0"/>
              </a:spcAft>
              <a:defRPr sz="4200" b="1">
                <a:solidFill>
                  <a:schemeClr val="bg1"/>
                </a:solidFill>
                <a:latin typeface="Arial" charset="0"/>
                <a:ea typeface="ＭＳ Ｐゴシック" charset="0"/>
              </a:defRPr>
            </a:lvl7pPr>
            <a:lvl8pPr marL="3624796" indent="-241653" eaLnBrk="0" fontAlgn="base" hangingPunct="0">
              <a:spcBef>
                <a:spcPct val="0"/>
              </a:spcBef>
              <a:spcAft>
                <a:spcPct val="0"/>
              </a:spcAft>
              <a:defRPr sz="4200" b="1">
                <a:solidFill>
                  <a:schemeClr val="bg1"/>
                </a:solidFill>
                <a:latin typeface="Arial" charset="0"/>
                <a:ea typeface="ＭＳ Ｐゴシック" charset="0"/>
              </a:defRPr>
            </a:lvl8pPr>
            <a:lvl9pPr marL="4108102" indent="-241653" eaLnBrk="0" fontAlgn="base" hangingPunct="0">
              <a:spcBef>
                <a:spcPct val="0"/>
              </a:spcBef>
              <a:spcAft>
                <a:spcPct val="0"/>
              </a:spcAft>
              <a:defRPr sz="4200" b="1">
                <a:solidFill>
                  <a:schemeClr val="bg1"/>
                </a:solidFill>
                <a:latin typeface="Arial" charset="0"/>
                <a:ea typeface="ＭＳ Ｐゴシック" charset="0"/>
              </a:defRPr>
            </a:lvl9pPr>
          </a:lstStyle>
          <a:p>
            <a:pPr eaLnBrk="1" hangingPunct="1"/>
            <a:fld id="{652274E3-5ED5-EC42-B33B-09C135C9BE5A}" type="slidenum">
              <a:rPr lang="en-US" sz="1300" b="0">
                <a:solidFill>
                  <a:schemeClr val="tx1"/>
                </a:solidFill>
              </a:rPr>
              <a:pPr eaLnBrk="1" hangingPunct="1"/>
              <a:t>7</a:t>
            </a:fld>
            <a:endParaRPr lang="en-US" sz="1300" b="0" dirty="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731520" y="4580525"/>
            <a:ext cx="5852160" cy="406318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1" fontAlgn="auto" hangingPunct="1">
              <a:spcBef>
                <a:spcPts val="0"/>
              </a:spcBef>
              <a:spcAft>
                <a:spcPts val="0"/>
              </a:spcAft>
              <a:buFont typeface="Arial"/>
              <a:buNone/>
              <a:defRPr/>
            </a:pPr>
            <a:r>
              <a:rPr lang="en-US" b="1" dirty="0"/>
              <a:t>Presenter Remarks: </a:t>
            </a:r>
            <a:endParaRPr lang="en-US" altLang="en-US" b="1" dirty="0">
              <a:latin typeface="Arial" charset="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latin typeface="Arial" charset="0"/>
                <a:ea typeface="Arial" charset="0"/>
                <a:cs typeface="Arial" charset="0"/>
              </a:rPr>
              <a:t>The purpose of the Preschool</a:t>
            </a:r>
            <a:r>
              <a:rPr lang="en-US" altLang="en-US" baseline="0" dirty="0">
                <a:latin typeface="Arial" charset="0"/>
                <a:ea typeface="Arial" charset="0"/>
                <a:cs typeface="Arial" charset="0"/>
              </a:rPr>
              <a:t> Learning Foundations </a:t>
            </a:r>
            <a:r>
              <a:rPr lang="en-US" altLang="en-US" dirty="0">
                <a:latin typeface="Arial" charset="0"/>
                <a:ea typeface="Arial" charset="0"/>
                <a:cs typeface="Arial" charset="0"/>
              </a:rPr>
              <a:t>is to promote a common understanding of preschool children’</a:t>
            </a:r>
            <a:r>
              <a:rPr lang="en-US" altLang="ja-JP" dirty="0">
                <a:latin typeface="Arial" charset="0"/>
                <a:ea typeface="Arial" charset="0"/>
                <a:cs typeface="Arial" charset="0"/>
              </a:rPr>
              <a:t>s learning and to guide instructional practice</a:t>
            </a:r>
            <a:r>
              <a:rPr lang="en-US" altLang="ja-JP" baseline="0" dirty="0">
                <a:latin typeface="Arial" charset="0"/>
                <a:ea typeface="Arial" charset="0"/>
                <a:cs typeface="Arial" charset="0"/>
              </a:rPr>
              <a:t>; they describe the knowledge and </a:t>
            </a:r>
            <a:r>
              <a:rPr lang="en-US" altLang="en-US" dirty="0">
                <a:latin typeface="Arial" charset="0"/>
                <a:ea typeface="Arial" charset="0"/>
                <a:cs typeface="Arial" charset="0"/>
              </a:rPr>
              <a:t>skills that young children typically develop when provided with developmentally, culturally, and linguistically appropriate learning experiences.</a:t>
            </a:r>
          </a:p>
          <a:p>
            <a:pPr marL="0" marR="0" indent="0" algn="l" defTabSz="914400" rtl="0" eaLnBrk="1" fontAlgn="auto" latinLnBrk="0" hangingPunct="1">
              <a:spcBef>
                <a:spcPts val="0"/>
              </a:spcBef>
              <a:spcAft>
                <a:spcPts val="0"/>
              </a:spcAft>
              <a:buClrTx/>
              <a:buSzTx/>
              <a:buFont typeface="Arial"/>
              <a:buNone/>
              <a:tabLst/>
              <a:defRPr/>
            </a:pPr>
            <a:endParaRPr lang="en-US" altLang="ja-JP" i="0" baseline="0" dirty="0">
              <a:latin typeface="Arial" charset="0"/>
              <a:ea typeface="ＭＳ Ｐゴシック" panose="020B0600070205080204" pitchFamily="34" charset="-128"/>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ja-JP" i="0" baseline="0" dirty="0">
                <a:latin typeface="Arial" charset="0"/>
                <a:ea typeface="ＭＳ Ｐゴシック" panose="020B0600070205080204" pitchFamily="34" charset="-128"/>
                <a:cs typeface="Arial" charset="0"/>
              </a:rPr>
              <a:t>T</a:t>
            </a:r>
            <a:r>
              <a:rPr lang="en-US" altLang="ja-JP" i="0" dirty="0">
                <a:ea typeface="ＭＳ Ｐゴシック" panose="020B0600070205080204" pitchFamily="34" charset="-128"/>
              </a:rPr>
              <a:t>he Preschool Curriculum</a:t>
            </a:r>
            <a:r>
              <a:rPr lang="en-US" altLang="ja-JP" i="0" baseline="0" dirty="0">
                <a:ea typeface="ＭＳ Ｐゴシック" panose="020B0600070205080204" pitchFamily="34" charset="-128"/>
              </a:rPr>
              <a:t> Framework</a:t>
            </a:r>
            <a:r>
              <a:rPr lang="en-US" altLang="ja-JP" i="1" dirty="0">
                <a:ea typeface="ＭＳ Ｐゴシック" panose="020B0600070205080204" pitchFamily="34" charset="-128"/>
              </a:rPr>
              <a:t> </a:t>
            </a:r>
            <a:r>
              <a:rPr lang="en-US" altLang="ja-JP" baseline="0" dirty="0">
                <a:latin typeface="Arial" charset="0"/>
                <a:ea typeface="Arial" charset="0"/>
                <a:cs typeface="Arial" charset="0"/>
              </a:rPr>
              <a:t>was created as a companion to the Preschool Learning Foundations. </a:t>
            </a:r>
            <a:r>
              <a:rPr lang="en-US" altLang="ja-JP" dirty="0">
                <a:ea typeface="ＭＳ Ｐゴシック" panose="020B0600070205080204" pitchFamily="34" charset="-128"/>
              </a:rPr>
              <a:t>The framework,</a:t>
            </a:r>
            <a:r>
              <a:rPr lang="en-US" altLang="ja-JP" baseline="0" dirty="0">
                <a:ea typeface="ＭＳ Ｐゴシック" panose="020B0600070205080204" pitchFamily="34" charset="-128"/>
              </a:rPr>
              <a:t> “…</a:t>
            </a:r>
            <a:r>
              <a:rPr lang="en-US" altLang="ja-JP" dirty="0">
                <a:ea typeface="ＭＳ Ｐゴシック" panose="020B0600070205080204" pitchFamily="34" charset="-128"/>
              </a:rPr>
              <a:t>presents strategies and information to enrich learning and development opportunities for all children” (PCF, Vol. 1, p. v). </a:t>
            </a:r>
          </a:p>
          <a:p>
            <a:pPr marL="0" marR="0" indent="0" algn="l" defTabSz="914400" rtl="0" eaLnBrk="1" fontAlgn="auto" latinLnBrk="0" hangingPunct="1">
              <a:spcBef>
                <a:spcPts val="0"/>
              </a:spcBef>
              <a:spcAft>
                <a:spcPts val="0"/>
              </a:spcAft>
              <a:buClrTx/>
              <a:buSzTx/>
              <a:buFont typeface="Arial"/>
              <a:buNone/>
              <a:tabLst/>
              <a:defRPr/>
            </a:pPr>
            <a:endParaRPr lang="en-US" altLang="en-US" dirty="0">
              <a:latin typeface="Arial" charset="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latin typeface="Arial" charset="0"/>
                <a:ea typeface="Arial" charset="0"/>
                <a:cs typeface="Arial" charset="0"/>
              </a:rPr>
              <a:t>The foundations and framework</a:t>
            </a:r>
            <a:r>
              <a:rPr lang="en-US" altLang="en-US" baseline="0" dirty="0">
                <a:latin typeface="Arial" charset="0"/>
                <a:ea typeface="Arial" charset="0"/>
                <a:cs typeface="Arial" charset="0"/>
              </a:rPr>
              <a:t> are designed to work together.  While the foundations—known as standards in the K-12 arena—provide the background information to understand children’s developing knowledge and skills (the </a:t>
            </a:r>
            <a:r>
              <a:rPr lang="en-US" altLang="en-US" i="1" baseline="0" dirty="0">
                <a:latin typeface="Arial" charset="0"/>
                <a:ea typeface="Arial" charset="0"/>
                <a:cs typeface="Arial" charset="0"/>
              </a:rPr>
              <a:t>what</a:t>
            </a:r>
            <a:r>
              <a:rPr lang="en-US" altLang="en-US" baseline="0" dirty="0">
                <a:latin typeface="Arial" charset="0"/>
                <a:ea typeface="Arial" charset="0"/>
                <a:cs typeface="Arial" charset="0"/>
              </a:rPr>
              <a:t>), the curriculum framework offers guidance on how teachers and programs can support the learning and development that are described in the foundations (the </a:t>
            </a:r>
            <a:r>
              <a:rPr lang="en-US" altLang="en-US" i="1" baseline="0" dirty="0">
                <a:latin typeface="Arial" charset="0"/>
                <a:ea typeface="Arial" charset="0"/>
                <a:cs typeface="Arial" charset="0"/>
              </a:rPr>
              <a:t>how</a:t>
            </a:r>
            <a:r>
              <a:rPr lang="en-US" altLang="en-US" baseline="0" dirty="0">
                <a:latin typeface="Arial" charset="0"/>
                <a:ea typeface="Arial" charset="0"/>
                <a:cs typeface="Arial" charset="0"/>
              </a:rPr>
              <a:t>).</a:t>
            </a:r>
            <a:endParaRPr lang="en-US" altLang="en-US" dirty="0">
              <a:latin typeface="Arial" charset="0"/>
              <a:ea typeface="Arial" charset="0"/>
              <a:cs typeface="Arial" charset="0"/>
            </a:endParaRPr>
          </a:p>
          <a:p>
            <a:pPr defTabSz="914400" eaLnBrk="1" fontAlgn="auto" hangingPunct="1">
              <a:spcBef>
                <a:spcPts val="0"/>
              </a:spcBef>
              <a:spcAft>
                <a:spcPts val="0"/>
              </a:spcAft>
              <a:buFont typeface="Arial"/>
              <a:buNone/>
              <a:defRPr/>
            </a:pPr>
            <a:endParaRPr lang="en-US" b="1" dirty="0">
              <a:latin typeface="Arial" charset="0"/>
            </a:endParaRPr>
          </a:p>
          <a:p>
            <a:pPr>
              <a:spcBef>
                <a:spcPts val="0"/>
              </a:spcBef>
              <a:spcAft>
                <a:spcPts val="0"/>
              </a:spcAft>
              <a:buFont typeface="Arial"/>
              <a:buNone/>
              <a:defRPr/>
            </a:pPr>
            <a:r>
              <a:rPr lang="en-US" b="1" dirty="0">
                <a:latin typeface="Arial" charset="0"/>
              </a:rPr>
              <a:t>Extra Notes:</a:t>
            </a:r>
            <a:endParaRPr lang="en-US" altLang="en-US" dirty="0">
              <a:latin typeface="Arial" charset="0"/>
              <a:ea typeface="ＭＳ Ｐゴシック" charset="-128"/>
            </a:endParaRPr>
          </a:p>
          <a:p>
            <a:pPr eaLnBrk="1" hangingPunct="1">
              <a:spcBef>
                <a:spcPts val="0"/>
              </a:spcBef>
              <a:spcAft>
                <a:spcPts val="0"/>
              </a:spcAft>
              <a:buFont typeface="Arial"/>
              <a:buNone/>
              <a:defRPr/>
            </a:pPr>
            <a:r>
              <a:rPr lang="en-US" dirty="0">
                <a:latin typeface="Arial" charset="0"/>
              </a:rPr>
              <a:t>The foundations were developed with research-based evidence and are enhanced with expert practitioners’ suggestions and examples.  All of the foundations were written by a team of researchers with expertise in that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Documents from CDE,</a:t>
            </a:r>
            <a:r>
              <a:rPr lang="en-US" baseline="0" dirty="0">
                <a:latin typeface="Arial" charset="0"/>
              </a:rPr>
              <a:t> </a:t>
            </a:r>
            <a:r>
              <a:rPr lang="en-US" dirty="0">
                <a:latin typeface="Arial" charset="0"/>
              </a:rPr>
              <a:t>such as the </a:t>
            </a:r>
            <a:r>
              <a:rPr lang="en-US" i="1" dirty="0">
                <a:latin typeface="Arial" charset="0"/>
              </a:rPr>
              <a:t>English-Language Arts Content Standards for California Public Schools, Kindergarten Through Grade Twelve</a:t>
            </a:r>
            <a:r>
              <a:rPr lang="en-US" dirty="0">
                <a:latin typeface="Arial" charset="0"/>
              </a:rPr>
              <a:t> (Language and Literacy, Introduction, page 48, left column).</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Well-validated assessment tools such as the </a:t>
            </a:r>
            <a:r>
              <a:rPr lang="en-US" i="1" dirty="0">
                <a:latin typeface="Arial" charset="0"/>
              </a:rPr>
              <a:t>Ages &amp; Stages Questionnaires (ASQ): A Parent-Completed, Child-Monitoring System</a:t>
            </a:r>
            <a:r>
              <a:rPr lang="en-US" dirty="0">
                <a:latin typeface="Arial" charset="0"/>
              </a:rPr>
              <a:t> (Social-Emotional, References and Source Materials, page 36).</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General sources such as the </a:t>
            </a:r>
            <a:r>
              <a:rPr lang="en-US" i="1" dirty="0">
                <a:latin typeface="Arial" charset="0"/>
              </a:rPr>
              <a:t>Report of the National Reading Panel 2000</a:t>
            </a:r>
            <a:r>
              <a:rPr lang="en-US" dirty="0">
                <a:latin typeface="Arial" charset="0"/>
              </a:rPr>
              <a:t> (Language and Literacy, Introduction, page 73, left column).</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Early childhood education standards from other states, such as Hawaii and Texas (Social-Emotional, Introduction, page 5, footnote).</a:t>
            </a:r>
          </a:p>
          <a:p>
            <a:pPr marL="171450" indent="-171450" eaLnBrk="1" hangingPunct="1">
              <a:spcBef>
                <a:spcPts val="0"/>
              </a:spcBef>
              <a:spcAft>
                <a:spcPts val="300"/>
              </a:spcAft>
              <a:buFont typeface="Arial" panose="020B0604020202020204" pitchFamily="34" charset="0"/>
              <a:buChar char="•"/>
            </a:pPr>
            <a:endParaRPr lang="en-US" dirty="0"/>
          </a:p>
        </p:txBody>
      </p:sp>
      <p:sp>
        <p:nvSpPr>
          <p:cNvPr id="14340"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200" b="1">
                <a:solidFill>
                  <a:schemeClr val="bg1"/>
                </a:solidFill>
                <a:latin typeface="Arial" charset="0"/>
                <a:ea typeface="ＭＳ Ｐゴシック" charset="0"/>
                <a:cs typeface="ＭＳ Ｐゴシック" charset="0"/>
              </a:defRPr>
            </a:lvl1pPr>
            <a:lvl2pPr marL="785372" indent="-302066" eaLnBrk="0" hangingPunct="0">
              <a:defRPr sz="4200" b="1">
                <a:solidFill>
                  <a:schemeClr val="bg1"/>
                </a:solidFill>
                <a:latin typeface="Arial" charset="0"/>
                <a:ea typeface="ＭＳ Ｐゴシック" charset="0"/>
              </a:defRPr>
            </a:lvl2pPr>
            <a:lvl3pPr marL="1208265" indent="-241653" eaLnBrk="0" hangingPunct="0">
              <a:defRPr sz="4200" b="1">
                <a:solidFill>
                  <a:schemeClr val="bg1"/>
                </a:solidFill>
                <a:latin typeface="Arial" charset="0"/>
                <a:ea typeface="ＭＳ Ｐゴシック" charset="0"/>
              </a:defRPr>
            </a:lvl3pPr>
            <a:lvl4pPr marL="1691571" indent="-241653" eaLnBrk="0" hangingPunct="0">
              <a:defRPr sz="4200" b="1">
                <a:solidFill>
                  <a:schemeClr val="bg1"/>
                </a:solidFill>
                <a:latin typeface="Arial" charset="0"/>
                <a:ea typeface="ＭＳ Ｐゴシック" charset="0"/>
              </a:defRPr>
            </a:lvl4pPr>
            <a:lvl5pPr marL="2174878" indent="-241653" eaLnBrk="0" hangingPunct="0">
              <a:defRPr sz="4200" b="1">
                <a:solidFill>
                  <a:schemeClr val="bg1"/>
                </a:solidFill>
                <a:latin typeface="Arial" charset="0"/>
                <a:ea typeface="ＭＳ Ｐゴシック" charset="0"/>
              </a:defRPr>
            </a:lvl5pPr>
            <a:lvl6pPr marL="2658184" indent="-241653" eaLnBrk="0" fontAlgn="base" hangingPunct="0">
              <a:spcBef>
                <a:spcPct val="0"/>
              </a:spcBef>
              <a:spcAft>
                <a:spcPct val="0"/>
              </a:spcAft>
              <a:defRPr sz="4200" b="1">
                <a:solidFill>
                  <a:schemeClr val="bg1"/>
                </a:solidFill>
                <a:latin typeface="Arial" charset="0"/>
                <a:ea typeface="ＭＳ Ｐゴシック" charset="0"/>
              </a:defRPr>
            </a:lvl6pPr>
            <a:lvl7pPr marL="3141490" indent="-241653" eaLnBrk="0" fontAlgn="base" hangingPunct="0">
              <a:spcBef>
                <a:spcPct val="0"/>
              </a:spcBef>
              <a:spcAft>
                <a:spcPct val="0"/>
              </a:spcAft>
              <a:defRPr sz="4200" b="1">
                <a:solidFill>
                  <a:schemeClr val="bg1"/>
                </a:solidFill>
                <a:latin typeface="Arial" charset="0"/>
                <a:ea typeface="ＭＳ Ｐゴシック" charset="0"/>
              </a:defRPr>
            </a:lvl7pPr>
            <a:lvl8pPr marL="3624796" indent="-241653" eaLnBrk="0" fontAlgn="base" hangingPunct="0">
              <a:spcBef>
                <a:spcPct val="0"/>
              </a:spcBef>
              <a:spcAft>
                <a:spcPct val="0"/>
              </a:spcAft>
              <a:defRPr sz="4200" b="1">
                <a:solidFill>
                  <a:schemeClr val="bg1"/>
                </a:solidFill>
                <a:latin typeface="Arial" charset="0"/>
                <a:ea typeface="ＭＳ Ｐゴシック" charset="0"/>
              </a:defRPr>
            </a:lvl8pPr>
            <a:lvl9pPr marL="4108102" indent="-241653" eaLnBrk="0" fontAlgn="base" hangingPunct="0">
              <a:spcBef>
                <a:spcPct val="0"/>
              </a:spcBef>
              <a:spcAft>
                <a:spcPct val="0"/>
              </a:spcAft>
              <a:defRPr sz="4200" b="1">
                <a:solidFill>
                  <a:schemeClr val="bg1"/>
                </a:solidFill>
                <a:latin typeface="Arial" charset="0"/>
                <a:ea typeface="ＭＳ Ｐゴシック" charset="0"/>
              </a:defRPr>
            </a:lvl9pPr>
          </a:lstStyle>
          <a:p>
            <a:pPr eaLnBrk="1" hangingPunct="1"/>
            <a:fld id="{5EB9F9AA-6DFA-B043-B97D-FDC94370858D}" type="slidenum">
              <a:rPr lang="en-US" sz="1300" b="0">
                <a:solidFill>
                  <a:schemeClr val="tx1"/>
                </a:solidFill>
              </a:rPr>
              <a:pPr eaLnBrk="1" hangingPunct="1"/>
              <a:t>8</a:t>
            </a:fld>
            <a:endParaRPr lang="en-US" sz="1300" b="0" dirty="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1" charset="0"/>
                <a:ea typeface="ＭＳ Ｐゴシック" pitchFamily="-1" charset="-128"/>
              </a:rPr>
              <a:t>Background Information: </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 charset="-128"/>
              </a:rPr>
              <a:t>PLF, Vol. 1, 144.</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1" charset="0"/>
              <a:ea typeface="ＭＳ Ｐゴシック" pitchFamily="-1"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1" charset="0"/>
                <a:ea typeface="ＭＳ Ｐゴシック" pitchFamily="-1" charset="-128"/>
              </a:rPr>
              <a:t>Presenter Remarks:</a:t>
            </a:r>
          </a:p>
          <a:p>
            <a:pPr marL="171450" marR="0" lvl="0" indent="-171450" algn="l" defTabSz="914400" rtl="0" eaLnBrk="1" fontAlgn="base" latinLnBrk="0" hangingPunct="1">
              <a:lnSpc>
                <a:spcPct val="100000"/>
              </a:lnSpc>
              <a:spcBef>
                <a:spcPts val="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PLF in Mathematics cover five main developmental strands: Number Sense, Algebra and Functions (Classification and Patterning), Measurement, Geometry, and Mathematical Reasoning. </a:t>
            </a:r>
          </a:p>
          <a:p>
            <a:pPr marL="171450" marR="0" lvl="0" indent="-171450" algn="l" defTabSz="914400" rtl="0" eaLnBrk="1" fontAlgn="base" latinLnBrk="0" hangingPunct="1">
              <a:lnSpc>
                <a:spcPct val="100000"/>
              </a:lnSpc>
              <a:spcBef>
                <a:spcPts val="0"/>
              </a:spcBef>
              <a:spcAft>
                <a:spcPct val="0"/>
              </a:spcAft>
              <a:buClrTx/>
              <a:buSzTx/>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These strands were identified after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 charset="-128"/>
                <a:cs typeface="ＭＳ Ｐゴシック" pitchFamily="-1" charset="-128"/>
              </a:rPr>
              <a:t>a careful review of research including National Council of Teachers on Mathematics (NCTM)</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the Principles and Standards for School Mathematics, and the </a:t>
            </a:r>
            <a:r>
              <a:rPr lang="en-US" i="1" dirty="0"/>
              <a:t>California Common Core State Standards: Mathematics </a:t>
            </a:r>
            <a:r>
              <a:rPr lang="en-US" dirty="0"/>
              <a:t>(CDE) (CA CCSSM).</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1" charset="0"/>
                <a:ea typeface="ＭＳ Ｐゴシック" pitchFamily="-1" charset="-128"/>
              </a:rPr>
              <a:t>Extra Notes:</a:t>
            </a:r>
          </a:p>
          <a:p>
            <a:pPr marL="0" marR="0" lvl="0" indent="0" algn="l" defTabSz="966612"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Review Handout 1: Map of the Foundations: Geometry.</a:t>
            </a:r>
          </a:p>
          <a:p>
            <a:endParaRPr lang="en-US" dirty="0"/>
          </a:p>
        </p:txBody>
      </p:sp>
      <p:sp>
        <p:nvSpPr>
          <p:cNvPr id="4" name="Slide Number Placeholder 3"/>
          <p:cNvSpPr>
            <a:spLocks noGrp="1"/>
          </p:cNvSpPr>
          <p:nvPr>
            <p:ph type="sldNum" sz="quarter" idx="10"/>
          </p:nvPr>
        </p:nvSpPr>
        <p:spPr/>
        <p:txBody>
          <a:bodyPr/>
          <a:lstStyle/>
          <a:p>
            <a:fld id="{4138D05E-33AE-C244-9884-F6B8812B46EC}" type="slidenum">
              <a:rPr lang="en-US" smtClean="0"/>
              <a:pPr/>
              <a:t>9</a:t>
            </a:fld>
            <a:endParaRPr lang="en-US" dirty="0"/>
          </a:p>
        </p:txBody>
      </p:sp>
    </p:spTree>
    <p:extLst>
      <p:ext uri="{BB962C8B-B14F-4D97-AF65-F5344CB8AC3E}">
        <p14:creationId xmlns:p14="http://schemas.microsoft.com/office/powerpoint/2010/main" val="121242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7706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20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28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51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2209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781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22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Tree>
    <p:extLst>
      <p:ext uri="{BB962C8B-B14F-4D97-AF65-F5344CB8AC3E}">
        <p14:creationId xmlns:p14="http://schemas.microsoft.com/office/powerpoint/2010/main" val="139805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a:p>
        </p:txBody>
      </p:sp>
    </p:spTree>
    <p:extLst>
      <p:ext uri="{BB962C8B-B14F-4D97-AF65-F5344CB8AC3E}">
        <p14:creationId xmlns:p14="http://schemas.microsoft.com/office/powerpoint/2010/main" val="305522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Tree>
    <p:extLst>
      <p:ext uri="{BB962C8B-B14F-4D97-AF65-F5344CB8AC3E}">
        <p14:creationId xmlns:p14="http://schemas.microsoft.com/office/powerpoint/2010/main" val="377845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2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445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6764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0" y="1676400"/>
            <a:ext cx="4114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062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71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500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38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0456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376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BD5D4">
            <a:alpha val="69000"/>
          </a:srgb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4800" y="321211"/>
            <a:ext cx="8382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1255" name="Text Box 7"/>
          <p:cNvSpPr txBox="1">
            <a:spLocks noChangeArrowheads="1"/>
          </p:cNvSpPr>
          <p:nvPr userDrawn="1"/>
        </p:nvSpPr>
        <p:spPr bwMode="auto">
          <a:xfrm>
            <a:off x="8458200" y="0"/>
            <a:ext cx="685800" cy="276225"/>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fld id="{D74AD515-764C-2F4E-8553-B29FBED775B7}" type="slidenum">
              <a:rPr lang="en-US" sz="1200"/>
              <a:pPr algn="r" eaLnBrk="1" hangingPunct="1">
                <a:spcBef>
                  <a:spcPct val="50000"/>
                </a:spcBef>
              </a:pPr>
              <a:t>‹#›</a:t>
            </a:fld>
            <a:endParaRPr lang="en-US" sz="1200" dirty="0"/>
          </a:p>
        </p:txBody>
      </p:sp>
      <p:sp>
        <p:nvSpPr>
          <p:cNvPr id="1030" name="Rectangle 6"/>
          <p:cNvSpPr>
            <a:spLocks noChangeArrowheads="1"/>
          </p:cNvSpPr>
          <p:nvPr userDrawn="1"/>
        </p:nvSpPr>
        <p:spPr bwMode="auto">
          <a:xfrm>
            <a:off x="533400" y="6602380"/>
            <a:ext cx="8394700" cy="230832"/>
          </a:xfrm>
          <a:prstGeom prst="rect">
            <a:avLst/>
          </a:prstGeom>
          <a:noFill/>
          <a:ln w="9525">
            <a:noFill/>
            <a:miter lim="800000"/>
            <a:headEnd/>
            <a:tailEnd/>
          </a:ln>
          <a:effectLst/>
        </p:spPr>
        <p:txBody>
          <a:bodyPr wrap="square" anchor="ctr">
            <a:spAutoFit/>
          </a:bodyPr>
          <a:lstStyle/>
          <a:p>
            <a:pPr algn="ctr" eaLnBrk="0" hangingPunct="0"/>
            <a:r>
              <a:rPr lang="en-US" sz="900" dirty="0">
                <a:solidFill>
                  <a:srgbClr val="333333"/>
                </a:solidFill>
                <a:cs typeface="Arial" charset="0"/>
              </a:rPr>
              <a:t>©2016 California Department of Education</a:t>
            </a:r>
            <a:endParaRPr lang="en-US" sz="900" dirty="0"/>
          </a:p>
        </p:txBody>
      </p:sp>
      <p:pic>
        <p:nvPicPr>
          <p:cNvPr id="6" name="Picture 6" descr="cpincolorlist.JPG"/>
          <p:cNvPicPr>
            <a:picLocks noChangeAspect="1"/>
          </p:cNvPicPr>
          <p:nvPr userDrawn="1"/>
        </p:nvPicPr>
        <p:blipFill>
          <a:blip r:embed="rId19" cstate="hqprint">
            <a:extLst>
              <a:ext uri="{28A0092B-C50C-407E-A947-70E740481C1C}">
                <a14:useLocalDpi xmlns:a14="http://schemas.microsoft.com/office/drawing/2010/main"/>
              </a:ext>
            </a:extLst>
          </a:blip>
          <a:srcRect/>
          <a:stretch>
            <a:fillRect/>
          </a:stretch>
        </p:blipFill>
        <p:spPr bwMode="auto">
          <a:xfrm>
            <a:off x="0" y="6172200"/>
            <a:ext cx="7493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400" b="1">
          <a:solidFill>
            <a:schemeClr val="tx2"/>
          </a:solidFill>
          <a:latin typeface="Arial"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400" b="1">
          <a:solidFill>
            <a:schemeClr val="tx2"/>
          </a:solidFill>
          <a:latin typeface="Arial"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400" b="1">
          <a:solidFill>
            <a:schemeClr val="tx2"/>
          </a:solidFill>
          <a:latin typeface="Arial" pitchFamily="-1"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7" Type="http://schemas.microsoft.com/office/2007/relationships/hdphoto" Target="../media/hdphoto4.wdp"/><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4"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microsoft.com/office/2007/relationships/hdphoto" Target="../media/hdphoto5.wdp"/></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21211"/>
            <a:ext cx="8686800" cy="1143000"/>
          </a:xfrm>
          <a:noFill/>
          <a:ln>
            <a:noFill/>
          </a:ln>
        </p:spPr>
        <p:txBody>
          <a:bodyPr/>
          <a:lstStyle/>
          <a:p>
            <a:pPr>
              <a:defRPr/>
            </a:pPr>
            <a:r>
              <a:rPr lang="en-US" sz="3400" dirty="0"/>
              <a:t>Transitional Kindergarten Mathematics: </a:t>
            </a:r>
            <a:r>
              <a:rPr lang="en-US" dirty="0"/>
              <a:t>Geometry</a:t>
            </a:r>
          </a:p>
        </p:txBody>
      </p:sp>
      <p:pic>
        <p:nvPicPr>
          <p:cNvPr id="5" name="Content Placeholder 4"/>
          <p:cNvPicPr>
            <a:picLocks noGrp="1" noChangeAspect="1"/>
          </p:cNvPicPr>
          <p:nvPr>
            <p:ph idx="1"/>
          </p:nvPr>
        </p:nvPicPr>
        <p:blipFill rotWithShape="1">
          <a:blip r:embed="rId3"/>
          <a:stretch/>
        </p:blipFill>
        <p:spPr>
          <a:xfrm>
            <a:off x="907421" y="1600200"/>
            <a:ext cx="7329157" cy="4860389"/>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990600"/>
            <a:ext cx="4214813"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AutoShape 3"/>
          <p:cNvSpPr>
            <a:spLocks noChangeArrowheads="1"/>
          </p:cNvSpPr>
          <p:nvPr/>
        </p:nvSpPr>
        <p:spPr bwMode="auto">
          <a:xfrm>
            <a:off x="1752600" y="914400"/>
            <a:ext cx="990600" cy="381000"/>
          </a:xfrm>
          <a:prstGeom prst="wedgeRectCallout">
            <a:avLst>
              <a:gd name="adj1" fmla="val 220194"/>
              <a:gd name="adj2" fmla="val 4750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Strand</a:t>
            </a:r>
          </a:p>
        </p:txBody>
      </p:sp>
      <p:sp>
        <p:nvSpPr>
          <p:cNvPr id="33796" name="AutoShape 4"/>
          <p:cNvSpPr>
            <a:spLocks noChangeArrowheads="1"/>
          </p:cNvSpPr>
          <p:nvPr/>
        </p:nvSpPr>
        <p:spPr bwMode="auto">
          <a:xfrm>
            <a:off x="990600" y="1524000"/>
            <a:ext cx="762000" cy="304800"/>
          </a:xfrm>
          <a:prstGeom prst="wedgeRectCallout">
            <a:avLst>
              <a:gd name="adj1" fmla="val 235208"/>
              <a:gd name="adj2" fmla="val -70315"/>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Age</a:t>
            </a:r>
          </a:p>
        </p:txBody>
      </p:sp>
      <p:sp>
        <p:nvSpPr>
          <p:cNvPr id="33797" name="AutoShape 5"/>
          <p:cNvSpPr>
            <a:spLocks noChangeArrowheads="1"/>
          </p:cNvSpPr>
          <p:nvPr/>
        </p:nvSpPr>
        <p:spPr bwMode="auto">
          <a:xfrm>
            <a:off x="6400800" y="762000"/>
            <a:ext cx="1143000" cy="381000"/>
          </a:xfrm>
          <a:prstGeom prst="wedgeRectCallout">
            <a:avLst>
              <a:gd name="adj1" fmla="val -126944"/>
              <a:gd name="adj2" fmla="val -4250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Domain</a:t>
            </a:r>
          </a:p>
        </p:txBody>
      </p:sp>
      <p:sp>
        <p:nvSpPr>
          <p:cNvPr id="16390" name="Rectangle 6"/>
          <p:cNvSpPr>
            <a:spLocks noChangeArrowheads="1"/>
          </p:cNvSpPr>
          <p:nvPr/>
        </p:nvSpPr>
        <p:spPr bwMode="auto">
          <a:xfrm>
            <a:off x="609600" y="152400"/>
            <a:ext cx="8153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br>
              <a:rPr lang="en-US" sz="2800" b="1" dirty="0"/>
            </a:br>
            <a:r>
              <a:rPr lang="en-US" sz="2000" b="1" dirty="0"/>
              <a:t>Mathematics</a:t>
            </a:r>
          </a:p>
        </p:txBody>
      </p:sp>
      <p:sp>
        <p:nvSpPr>
          <p:cNvPr id="33799" name="AutoShape 7"/>
          <p:cNvSpPr>
            <a:spLocks noChangeArrowheads="1"/>
          </p:cNvSpPr>
          <p:nvPr/>
        </p:nvSpPr>
        <p:spPr bwMode="auto">
          <a:xfrm>
            <a:off x="7543800" y="1219200"/>
            <a:ext cx="1295400" cy="304800"/>
          </a:xfrm>
          <a:prstGeom prst="wedgeRectCallout">
            <a:avLst>
              <a:gd name="adj1" fmla="val -146444"/>
              <a:gd name="adj2" fmla="val 81773"/>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Substrand</a:t>
            </a:r>
          </a:p>
        </p:txBody>
      </p:sp>
      <p:sp>
        <p:nvSpPr>
          <p:cNvPr id="33800" name="AutoShape 8"/>
          <p:cNvSpPr>
            <a:spLocks noChangeArrowheads="1"/>
          </p:cNvSpPr>
          <p:nvPr/>
        </p:nvSpPr>
        <p:spPr bwMode="auto">
          <a:xfrm>
            <a:off x="1143000" y="3124200"/>
            <a:ext cx="1447800" cy="381000"/>
          </a:xfrm>
          <a:prstGeom prst="wedgeRectCallout">
            <a:avLst>
              <a:gd name="adj1" fmla="val 88815"/>
              <a:gd name="adj2" fmla="val -70417"/>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Examples</a:t>
            </a:r>
          </a:p>
        </p:txBody>
      </p:sp>
      <p:sp>
        <p:nvSpPr>
          <p:cNvPr id="33801" name="AutoShape 9"/>
          <p:cNvSpPr>
            <a:spLocks noChangeArrowheads="1"/>
          </p:cNvSpPr>
          <p:nvPr/>
        </p:nvSpPr>
        <p:spPr bwMode="auto">
          <a:xfrm>
            <a:off x="6781800" y="1676400"/>
            <a:ext cx="1676400" cy="381000"/>
          </a:xfrm>
          <a:prstGeom prst="wedgeRectCallout">
            <a:avLst>
              <a:gd name="adj1" fmla="val -70264"/>
              <a:gd name="adj2" fmla="val 110417"/>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Foundation</a:t>
            </a:r>
          </a:p>
        </p:txBody>
      </p:sp>
      <p:sp>
        <p:nvSpPr>
          <p:cNvPr id="33802" name="AutoShape 10"/>
          <p:cNvSpPr>
            <a:spLocks noChangeArrowheads="1"/>
          </p:cNvSpPr>
          <p:nvPr/>
        </p:nvSpPr>
        <p:spPr bwMode="auto">
          <a:xfrm>
            <a:off x="533400" y="4267200"/>
            <a:ext cx="1676400" cy="381000"/>
          </a:xfrm>
          <a:prstGeom prst="wedgeRectCallout">
            <a:avLst>
              <a:gd name="adj1" fmla="val 113069"/>
              <a:gd name="adj2" fmla="val -12625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Foundation</a:t>
            </a:r>
          </a:p>
        </p:txBody>
      </p:sp>
      <p:sp>
        <p:nvSpPr>
          <p:cNvPr id="16395" name="Title 13"/>
          <p:cNvSpPr>
            <a:spLocks noGrp="1"/>
          </p:cNvSpPr>
          <p:nvPr>
            <p:ph type="title" idx="4294967295"/>
          </p:nvPr>
        </p:nvSpPr>
        <p:spPr>
          <a:xfrm>
            <a:off x="685800" y="0"/>
            <a:ext cx="7772400" cy="838200"/>
          </a:xfrm>
        </p:spPr>
        <p:txBody>
          <a:bodyPr/>
          <a:lstStyle/>
          <a:p>
            <a:r>
              <a:rPr lang="en-US" dirty="0">
                <a:latin typeface="Arial" charset="0"/>
                <a:ea typeface="ＭＳ Ｐゴシック" charset="0"/>
                <a:cs typeface="ＭＳ Ｐゴシック" charset="0"/>
              </a:rPr>
              <a:t>Map of the Foundations</a:t>
            </a:r>
          </a:p>
        </p:txBody>
      </p:sp>
      <p:sp>
        <p:nvSpPr>
          <p:cNvPr id="12" name="AutoShape 10"/>
          <p:cNvSpPr>
            <a:spLocks noChangeArrowheads="1"/>
          </p:cNvSpPr>
          <p:nvPr/>
        </p:nvSpPr>
        <p:spPr bwMode="auto">
          <a:xfrm>
            <a:off x="457200" y="4876800"/>
            <a:ext cx="1676400" cy="1143000"/>
          </a:xfrm>
          <a:prstGeom prst="wedgeRectCallout">
            <a:avLst>
              <a:gd name="adj1" fmla="val 115862"/>
              <a:gd name="adj2" fmla="val -22479"/>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dirty="0"/>
              <a:t>Adaptations for Children with Special Needs</a:t>
            </a:r>
            <a:endParaRPr lang="en-US" sz="1600" dirty="0">
              <a:latin typeface="Arial" pitchFamily="-1"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4"/>
          <p:cNvSpPr>
            <a:spLocks noGrp="1" noChangeArrowheads="1"/>
          </p:cNvSpPr>
          <p:nvPr>
            <p:ph type="title"/>
          </p:nvPr>
        </p:nvSpPr>
        <p:spPr/>
        <p:txBody>
          <a:bodyPr/>
          <a:lstStyle/>
          <a:p>
            <a:r>
              <a:rPr lang="en-US" dirty="0">
                <a:solidFill>
                  <a:schemeClr val="tx1"/>
                </a:solidFill>
                <a:latin typeface="Arial" charset="0"/>
                <a:ea typeface="ＭＳ Ｐゴシック" charset="0"/>
                <a:cs typeface="Arial" charset="0"/>
              </a:rPr>
              <a:t>Foundations</a:t>
            </a:r>
          </a:p>
        </p:txBody>
      </p:sp>
      <p:sp>
        <p:nvSpPr>
          <p:cNvPr id="2" name="Content Placeholder 1"/>
          <p:cNvSpPr>
            <a:spLocks noGrp="1"/>
          </p:cNvSpPr>
          <p:nvPr>
            <p:ph sz="half" idx="1"/>
          </p:nvPr>
        </p:nvSpPr>
        <p:spPr>
          <a:xfrm>
            <a:off x="319668" y="1464211"/>
            <a:ext cx="4114800" cy="4419600"/>
          </a:xfrm>
        </p:spPr>
        <p:txBody>
          <a:bodyPr/>
          <a:lstStyle/>
          <a:p>
            <a:pPr marL="0" indent="0" algn="ctr">
              <a:buNone/>
            </a:pPr>
            <a:r>
              <a:rPr lang="en-US" sz="3200" dirty="0">
                <a:latin typeface="Arial" charset="0"/>
                <a:cs typeface="ＭＳ Ｐゴシック" charset="0"/>
              </a:rPr>
              <a:t>The foundations promote a common understanding of young children’</a:t>
            </a:r>
            <a:r>
              <a:rPr lang="en-US" altLang="ja-JP" sz="3200" dirty="0">
                <a:latin typeface="Arial" charset="0"/>
                <a:cs typeface="ＭＳ Ｐゴシック" charset="0"/>
              </a:rPr>
              <a:t>s learning to guide instructional practice. </a:t>
            </a:r>
            <a:br>
              <a:rPr lang="en-US" dirty="0">
                <a:latin typeface="Arial" charset="0"/>
                <a:cs typeface="ＭＳ Ｐゴシック" charset="0"/>
              </a:rPr>
            </a:br>
            <a:endParaRPr lang="en-US" dirty="0"/>
          </a:p>
        </p:txBody>
      </p:sp>
      <p:pic>
        <p:nvPicPr>
          <p:cNvPr id="4" name="Content Placeholder 3"/>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tretch/>
        </p:blipFill>
        <p:spPr>
          <a:xfrm>
            <a:off x="5257800" y="1524000"/>
            <a:ext cx="3023615" cy="44196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solidFill>
                  <a:schemeClr val="tx1"/>
                </a:solidFill>
                <a:latin typeface="Arial" charset="0"/>
                <a:cs typeface="ＭＳ Ｐゴシック" charset="0"/>
              </a:rPr>
              <a:t>Alignment Document</a:t>
            </a:r>
            <a:endParaRPr lang="en-US" dirty="0">
              <a:latin typeface="Arial" charset="0"/>
              <a:ea typeface="ＭＳ Ｐゴシック" charset="0"/>
              <a:cs typeface="ＭＳ Ｐゴシック" charset="0"/>
            </a:endParaRPr>
          </a:p>
        </p:txBody>
      </p:sp>
      <p:pic>
        <p:nvPicPr>
          <p:cNvPr id="7" name="Content Placeholder 6" descr="cover"/>
          <p:cNvPicPr>
            <a:picLocks noGrp="1" noChangeAspect="1" noChangeArrowheads="1"/>
          </p:cNvPicPr>
          <p:nvPr>
            <p:ph idx="1"/>
          </p:nvPr>
        </p:nvPicPr>
        <p:blipFill rotWithShape="1">
          <a:blip r:embed="rId3" cstate="hqprint">
            <a:extLst>
              <a:ext uri="{28A0092B-C50C-407E-A947-70E740481C1C}">
                <a14:useLocalDpi xmlns:a14="http://schemas.microsoft.com/office/drawing/2010/main"/>
              </a:ext>
            </a:extLst>
          </a:blip>
          <a:stretch/>
        </p:blipFill>
        <p:spPr bwMode="auto">
          <a:xfrm>
            <a:off x="2705100" y="1464211"/>
            <a:ext cx="3581400" cy="457100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6908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277091" y="533400"/>
            <a:ext cx="8382000" cy="1143000"/>
          </a:xfrm>
        </p:spPr>
        <p:txBody>
          <a:bodyPr/>
          <a:lstStyle/>
          <a:p>
            <a:r>
              <a:rPr lang="en-US" sz="3600" b="1" dirty="0">
                <a:latin typeface="Arial" charset="0"/>
                <a:cs typeface="ＭＳ Ｐゴシック" charset="0"/>
              </a:rPr>
              <a:t>Alignment of the Preschool Learning Foundations with CA Standards: Geometry</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658936957"/>
              </p:ext>
            </p:extLst>
          </p:nvPr>
        </p:nvGraphicFramePr>
        <p:xfrm>
          <a:off x="304800" y="1464211"/>
          <a:ext cx="85344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
          <p:cNvSpPr>
            <a:spLocks noGrp="1"/>
          </p:cNvSpPr>
          <p:nvPr>
            <p:ph sz="half" idx="2"/>
          </p:nvPr>
        </p:nvSpPr>
        <p:spPr>
          <a:xfrm>
            <a:off x="1028700" y="5883811"/>
            <a:ext cx="7086600" cy="609600"/>
          </a:xfrm>
        </p:spPr>
        <p:txBody>
          <a:bodyPr/>
          <a:lstStyle/>
          <a:p>
            <a:pPr marL="0" indent="0" algn="ctr">
              <a:buNone/>
            </a:pPr>
            <a:r>
              <a:rPr lang="en-US" sz="1800" dirty="0">
                <a:solidFill>
                  <a:prstClr val="black"/>
                </a:solidFill>
                <a:ea typeface="MS PGothic" panose="020B0600070205080204" pitchFamily="34" charset="-128"/>
              </a:rPr>
              <a:t>(</a:t>
            </a:r>
            <a:r>
              <a:rPr lang="en-US" sz="1800" i="1" dirty="0">
                <a:solidFill>
                  <a:prstClr val="black"/>
                </a:solidFill>
                <a:ea typeface="MS PGothic" panose="020B0600070205080204" pitchFamily="34" charset="-128"/>
              </a:rPr>
              <a:t>Mathematics Framework for California Public Schools: Kindergarten Through Grade Twelve </a:t>
            </a:r>
            <a:r>
              <a:rPr lang="en-US" sz="1800" dirty="0">
                <a:solidFill>
                  <a:prstClr val="black"/>
                </a:solidFill>
                <a:ea typeface="MS PGothic" panose="020B0600070205080204" pitchFamily="34" charset="-128"/>
              </a:rPr>
              <a:t>[CDE], p. 37)</a:t>
            </a:r>
            <a:endParaRPr lang="en-US" sz="4000" dirty="0"/>
          </a:p>
        </p:txBody>
      </p:sp>
    </p:spTree>
    <p:extLst>
      <p:ext uri="{BB962C8B-B14F-4D97-AF65-F5344CB8AC3E}">
        <p14:creationId xmlns:p14="http://schemas.microsoft.com/office/powerpoint/2010/main" val="77902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20" y="98114"/>
            <a:ext cx="8382000" cy="1143000"/>
          </a:xfrm>
        </p:spPr>
        <p:txBody>
          <a:bodyPr/>
          <a:lstStyle/>
          <a:p>
            <a:r>
              <a:rPr lang="en-US" dirty="0"/>
              <a:t>Alignment Document</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1524000" y="1115438"/>
            <a:ext cx="5744378" cy="3708535"/>
          </a:xfrm>
        </p:spPr>
      </p:pic>
      <p:pic>
        <p:nvPicPr>
          <p:cNvPr id="6" name="Content Placeholder 5"/>
          <p:cNvPicPr>
            <a:picLocks noGrp="1" noChangeAspect="1"/>
          </p:cNvPicPr>
          <p:nvPr>
            <p:ph sz="half" idx="4294967295"/>
          </p:nvPr>
        </p:nvPicPr>
        <p:blipFill rotWithShape="1">
          <a:blip r:embed="rId4" cstate="screen">
            <a:extLst>
              <a:ext uri="{28A0092B-C50C-407E-A947-70E740481C1C}">
                <a14:useLocalDpi xmlns:a14="http://schemas.microsoft.com/office/drawing/2010/main"/>
              </a:ext>
            </a:extLst>
          </a:blip>
          <a:srcRect/>
          <a:stretch/>
        </p:blipFill>
        <p:spPr>
          <a:xfrm>
            <a:off x="1560262" y="4738072"/>
            <a:ext cx="5708116" cy="1103225"/>
          </a:xfrm>
        </p:spPr>
      </p:pic>
      <p:sp>
        <p:nvSpPr>
          <p:cNvPr id="5" name="TextBox 4"/>
          <p:cNvSpPr txBox="1"/>
          <p:nvPr/>
        </p:nvSpPr>
        <p:spPr>
          <a:xfrm>
            <a:off x="1043389" y="5956435"/>
            <a:ext cx="6705600" cy="646331"/>
          </a:xfrm>
          <a:prstGeom prst="rect">
            <a:avLst/>
          </a:prstGeom>
          <a:noFill/>
        </p:spPr>
        <p:txBody>
          <a:bodyPr wrap="square" rtlCol="0">
            <a:spAutoFit/>
          </a:bodyPr>
          <a:lstStyle/>
          <a:p>
            <a:pPr algn="ctr"/>
            <a:r>
              <a:rPr lang="en-US" dirty="0"/>
              <a:t>(</a:t>
            </a:r>
            <a:r>
              <a:rPr lang="en-US" i="1" dirty="0"/>
              <a:t>The Alignment of the California Preschool Learning Foundations with Key Early Education Resources </a:t>
            </a:r>
            <a:r>
              <a:rPr lang="en-US" dirty="0"/>
              <a:t>[CDE], p. 80)</a:t>
            </a:r>
          </a:p>
        </p:txBody>
      </p:sp>
    </p:spTree>
    <p:extLst>
      <p:ext uri="{BB962C8B-B14F-4D97-AF65-F5344CB8AC3E}">
        <p14:creationId xmlns:p14="http://schemas.microsoft.com/office/powerpoint/2010/main" val="174030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TK Chapter in the Math Framework</a:t>
            </a:r>
          </a:p>
        </p:txBody>
      </p:sp>
      <p:sp>
        <p:nvSpPr>
          <p:cNvPr id="3" name="Content Placeholder 2"/>
          <p:cNvSpPr>
            <a:spLocks noGrp="1"/>
          </p:cNvSpPr>
          <p:nvPr>
            <p:ph sz="half" idx="1"/>
          </p:nvPr>
        </p:nvSpPr>
        <p:spPr>
          <a:xfrm>
            <a:off x="4571999" y="1676400"/>
            <a:ext cx="4114800" cy="4419600"/>
          </a:xfrm>
        </p:spPr>
        <p:txBody>
          <a:bodyPr/>
          <a:lstStyle/>
          <a:p>
            <a:pPr marL="0" indent="0">
              <a:spcAft>
                <a:spcPts val="600"/>
              </a:spcAft>
              <a:buNone/>
            </a:pPr>
            <a:r>
              <a:rPr lang="en-US" sz="2600" dirty="0"/>
              <a:t>Two Critical Areas:</a:t>
            </a:r>
          </a:p>
          <a:p>
            <a:pPr marL="401638" indent="-344488">
              <a:spcAft>
                <a:spcPts val="600"/>
              </a:spcAft>
              <a:buFont typeface="+mj-lt"/>
              <a:buAutoNum type="arabicParenR"/>
            </a:pPr>
            <a:r>
              <a:rPr lang="en-US" sz="2600" dirty="0"/>
              <a:t>Representing, relating, and operating on whole numbers</a:t>
            </a:r>
          </a:p>
          <a:p>
            <a:pPr marL="401638" indent="-344488">
              <a:spcAft>
                <a:spcPts val="600"/>
              </a:spcAft>
              <a:buFont typeface="+mj-lt"/>
              <a:buAutoNum type="arabicParenR"/>
            </a:pPr>
            <a:r>
              <a:rPr lang="en-US" sz="2600" dirty="0"/>
              <a:t>Geometry—with a focus on </a:t>
            </a:r>
            <a:r>
              <a:rPr lang="en-US" sz="2600" kern="1200" dirty="0">
                <a:latin typeface="Arial" pitchFamily="-1" charset="0"/>
                <a:ea typeface="ＭＳ Ｐゴシック" pitchFamily="-1" charset="-128"/>
                <a:cs typeface="ＭＳ Ｐゴシック" pitchFamily="-1" charset="-128"/>
              </a:rPr>
              <a:t>identifying and describing shapes and space, as well as analyzing, comparing, and composing shapes </a:t>
            </a:r>
            <a:endParaRPr lang="en-US" sz="2600" dirty="0"/>
          </a:p>
        </p:txBody>
      </p:sp>
      <p:pic>
        <p:nvPicPr>
          <p:cNvPr id="6" name="Content Placeholder 5"/>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609601" y="1676399"/>
            <a:ext cx="3352800" cy="4442459"/>
          </a:xfrm>
          <a:prstGeom prst="rect">
            <a:avLst/>
          </a:prstGeom>
        </p:spPr>
      </p:pic>
      <p:sp>
        <p:nvSpPr>
          <p:cNvPr id="7" name="Right Arrow 1"/>
          <p:cNvSpPr>
            <a:spLocks noChangeArrowheads="1"/>
          </p:cNvSpPr>
          <p:nvPr/>
        </p:nvSpPr>
        <p:spPr bwMode="auto">
          <a:xfrm rot="20468696">
            <a:off x="3430365" y="4782257"/>
            <a:ext cx="1905000" cy="796331"/>
          </a:xfrm>
          <a:prstGeom prst="rightArrow">
            <a:avLst>
              <a:gd name="adj1" fmla="val 50000"/>
              <a:gd name="adj2" fmla="val 50017"/>
            </a:avLst>
          </a:prstGeom>
          <a:solidFill>
            <a:srgbClr val="FF0000"/>
          </a:solidFill>
          <a:ln w="9525">
            <a:solidFill>
              <a:srgbClr val="D34817"/>
            </a:solidFill>
            <a:round/>
            <a:headEnd/>
            <a:tailEnd/>
          </a:ln>
        </p:spPr>
        <p:txBody>
          <a:bodyPr/>
          <a:lstStyle/>
          <a:p>
            <a:pPr algn="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charset="0"/>
              </a:rPr>
              <a:t>Today's Focus</a:t>
            </a:r>
            <a:endParaRPr lang="en-US" sz="1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charset="0"/>
            </a:endParaRPr>
          </a:p>
        </p:txBody>
      </p:sp>
    </p:spTree>
    <p:extLst>
      <p:ext uri="{BB962C8B-B14F-4D97-AF65-F5344CB8AC3E}">
        <p14:creationId xmlns:p14="http://schemas.microsoft.com/office/powerpoint/2010/main" val="52267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77"/>
            <a:ext cx="8382000" cy="1143000"/>
          </a:xfrm>
        </p:spPr>
        <p:txBody>
          <a:bodyPr/>
          <a:lstStyle/>
          <a:p>
            <a:pPr lvl="1"/>
            <a:r>
              <a:rPr lang="en-US" dirty="0"/>
              <a:t>Play Based Strategies</a:t>
            </a:r>
          </a:p>
        </p:txBody>
      </p:sp>
      <p:sp>
        <p:nvSpPr>
          <p:cNvPr id="3" name="Content Placeholder 2"/>
          <p:cNvSpPr>
            <a:spLocks noGrp="1"/>
          </p:cNvSpPr>
          <p:nvPr>
            <p:ph sz="half" idx="1"/>
          </p:nvPr>
        </p:nvSpPr>
        <p:spPr>
          <a:xfrm>
            <a:off x="304800" y="1352576"/>
            <a:ext cx="8839200" cy="3600423"/>
          </a:xfrm>
        </p:spPr>
        <p:txBody>
          <a:bodyPr/>
          <a:lstStyle/>
          <a:p>
            <a:pPr marL="0" indent="0">
              <a:buNone/>
            </a:pPr>
            <a:r>
              <a:rPr lang="en-US" dirty="0"/>
              <a:t>“Some students enjoy the challenge of recreating structures with building blocks that connect or snap together or with magnetic builders (see figure TK-1). Create a structure with one of these sets, and ask a student to recreate it, including exact shapes, colors, and positions”</a:t>
            </a:r>
            <a:r>
              <a:rPr lang="en-US" sz="1800" dirty="0">
                <a:solidFill>
                  <a:prstClr val="black"/>
                </a:solidFill>
                <a:ea typeface="MS PGothic" panose="020B0600070205080204" pitchFamily="34" charset="-128"/>
              </a:rPr>
              <a:t>(</a:t>
            </a:r>
            <a:r>
              <a:rPr lang="en-US" sz="1800" i="1" dirty="0">
                <a:solidFill>
                  <a:prstClr val="black"/>
                </a:solidFill>
                <a:ea typeface="MS PGothic" panose="020B0600070205080204" pitchFamily="34" charset="-128"/>
              </a:rPr>
              <a:t>Mathematics Framework for California Public Schools: Kindergarten Through Grade Twelve </a:t>
            </a:r>
            <a:r>
              <a:rPr lang="en-US" sz="1800" dirty="0">
                <a:solidFill>
                  <a:prstClr val="black"/>
                </a:solidFill>
                <a:ea typeface="MS PGothic" panose="020B0600070205080204" pitchFamily="34" charset="-128"/>
              </a:rPr>
              <a:t>[CDE], p. 35).</a:t>
            </a:r>
            <a:endParaRPr lang="en-US" sz="1800" dirty="0"/>
          </a:p>
          <a:p>
            <a:endParaRPr lang="en-US" dirty="0"/>
          </a:p>
          <a:p>
            <a:endParaRPr lang="en-US" dirty="0"/>
          </a:p>
        </p:txBody>
      </p:sp>
      <p:pic>
        <p:nvPicPr>
          <p:cNvPr id="9" name="Content Placeholder 8"/>
          <p:cNvPicPr>
            <a:picLocks noGrp="1" noChangeAspect="1"/>
          </p:cNvPicPr>
          <p:nvPr>
            <p:ph sz="half" idx="2"/>
          </p:nvPr>
        </p:nvPicPr>
        <p:blipFill rotWithShape="1">
          <a:blip r:embed="rId3"/>
          <a:stretch/>
        </p:blipFill>
        <p:spPr>
          <a:xfrm>
            <a:off x="5334000" y="4343400"/>
            <a:ext cx="3333750" cy="2209248"/>
          </a:xfrm>
        </p:spPr>
      </p:pic>
    </p:spTree>
    <p:extLst>
      <p:ext uri="{BB962C8B-B14F-4D97-AF65-F5344CB8AC3E}">
        <p14:creationId xmlns:p14="http://schemas.microsoft.com/office/powerpoint/2010/main" val="303983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Grp="1" noChangeArrowheads="1"/>
          </p:cNvSpPr>
          <p:nvPr>
            <p:ph type="title"/>
          </p:nvPr>
        </p:nvSpPr>
        <p:spPr/>
        <p:txBody>
          <a:bodyPr/>
          <a:lstStyle/>
          <a:p>
            <a:pPr eaLnBrk="1" hangingPunct="1"/>
            <a:r>
              <a:rPr lang="en-US" dirty="0">
                <a:latin typeface="Arial" charset="0"/>
                <a:ea typeface="ＭＳ Ｐゴシック" charset="0"/>
                <a:cs typeface="Arial" charset="0"/>
              </a:rPr>
              <a:t>Geometry: It’s More than Shapes!</a:t>
            </a:r>
          </a:p>
        </p:txBody>
      </p:sp>
      <p:sp>
        <p:nvSpPr>
          <p:cNvPr id="61443" name="Rectangle 9"/>
          <p:cNvSpPr>
            <a:spLocks noGrp="1" noChangeArrowheads="1"/>
          </p:cNvSpPr>
          <p:nvPr>
            <p:ph idx="1"/>
          </p:nvPr>
        </p:nvSpPr>
        <p:spPr/>
        <p:txBody>
          <a:bodyPr/>
          <a:lstStyle/>
          <a:p>
            <a:pPr eaLnBrk="1" hangingPunct="1">
              <a:spcAft>
                <a:spcPts val="1200"/>
              </a:spcAft>
              <a:buFont typeface="Arial" pitchFamily="34" charset="0"/>
              <a:buChar char="•"/>
              <a:defRPr/>
            </a:pPr>
            <a:r>
              <a:rPr lang="en-US" dirty="0">
                <a:ea typeface="ＭＳ Ｐゴシック" pitchFamily="34" charset="-128"/>
              </a:rPr>
              <a:t>Shapes</a:t>
            </a:r>
          </a:p>
          <a:p>
            <a:pPr eaLnBrk="1" hangingPunct="1">
              <a:spcAft>
                <a:spcPts val="1200"/>
              </a:spcAft>
              <a:buFont typeface="Arial" pitchFamily="34" charset="0"/>
              <a:buChar char="•"/>
              <a:defRPr/>
            </a:pPr>
            <a:r>
              <a:rPr lang="en-US" dirty="0">
                <a:ea typeface="ＭＳ Ｐゴシック" pitchFamily="34" charset="-128"/>
              </a:rPr>
              <a:t>Locations, directions, and spatial orientation</a:t>
            </a:r>
          </a:p>
          <a:p>
            <a:pPr eaLnBrk="1" hangingPunct="1">
              <a:spcAft>
                <a:spcPts val="1200"/>
              </a:spcAft>
              <a:buFont typeface="Arial" pitchFamily="34" charset="0"/>
              <a:buChar char="•"/>
              <a:defRPr/>
            </a:pPr>
            <a:r>
              <a:rPr lang="en-US" dirty="0">
                <a:ea typeface="ＭＳ Ｐゴシック" pitchFamily="34" charset="-128"/>
              </a:rPr>
              <a:t>Visualization and spatial reasoning</a:t>
            </a:r>
          </a:p>
          <a:p>
            <a:pPr eaLnBrk="1" hangingPunct="1">
              <a:spcAft>
                <a:spcPts val="1200"/>
              </a:spcAft>
              <a:buFont typeface="Arial" pitchFamily="34" charset="0"/>
              <a:buChar char="•"/>
              <a:defRPr/>
            </a:pPr>
            <a:r>
              <a:rPr lang="en-US" dirty="0">
                <a:ea typeface="ＭＳ Ｐゴシック" pitchFamily="34" charset="-128"/>
              </a:rPr>
              <a:t>Transformation and symmetry</a:t>
            </a:r>
          </a:p>
          <a:p>
            <a:pPr marL="341313" indent="0" eaLnBrk="1" hangingPunct="1">
              <a:buFontTx/>
              <a:buNone/>
              <a:defRPr/>
            </a:pPr>
            <a:r>
              <a:rPr lang="en-US" sz="1800" dirty="0">
                <a:ea typeface="ＭＳ Ｐゴシック" pitchFamily="34" charset="-128"/>
              </a:rPr>
              <a:t>(</a:t>
            </a:r>
            <a:r>
              <a:rPr lang="en-US" sz="1800" i="1" dirty="0">
                <a:ea typeface="ＭＳ Ｐゴシック" pitchFamily="34" charset="-128"/>
              </a:rPr>
              <a:t>National Council of Teachers of Mathematics</a:t>
            </a:r>
            <a:r>
              <a:rPr lang="en-US" sz="1800" dirty="0">
                <a:ea typeface="ＭＳ Ｐゴシック" pitchFamily="34" charset="-128"/>
              </a:rPr>
              <a:t>, pp. 56–57)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solidFill>
                  <a:schemeClr val="tx1"/>
                </a:solidFill>
                <a:latin typeface="Arial" charset="0"/>
                <a:ea typeface="ＭＳ Ｐゴシック" charset="0"/>
                <a:cs typeface="ＭＳ Ｐゴシック" charset="0"/>
              </a:rPr>
              <a:t>What can we learn from the research about children and shapes?</a:t>
            </a:r>
            <a:endParaRPr lang="en-US" sz="3600" dirty="0"/>
          </a:p>
        </p:txBody>
      </p:sp>
      <p:pic>
        <p:nvPicPr>
          <p:cNvPr id="10" name="Picture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2550" y="1676400"/>
            <a:ext cx="6286500" cy="4346526"/>
          </a:xfrm>
          <a:ln>
            <a:solidFill>
              <a:srgbClr val="000000"/>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latin typeface="Arial" charset="0"/>
                <a:ea typeface="ＭＳ Ｐゴシック" charset="0"/>
                <a:cs typeface="Arial" charset="0"/>
              </a:rPr>
              <a:t>Circles</a:t>
            </a:r>
          </a:p>
        </p:txBody>
      </p:sp>
      <p:sp>
        <p:nvSpPr>
          <p:cNvPr id="25603" name="Rectangle 3"/>
          <p:cNvSpPr>
            <a:spLocks noGrp="1" noChangeArrowheads="1"/>
          </p:cNvSpPr>
          <p:nvPr>
            <p:ph sz="half" idx="1"/>
          </p:nvPr>
        </p:nvSpPr>
        <p:spPr>
          <a:xfrm>
            <a:off x="304800" y="1464211"/>
            <a:ext cx="5715000" cy="4631790"/>
          </a:xfrm>
        </p:spPr>
        <p:txBody>
          <a:bodyPr/>
          <a:lstStyle/>
          <a:p>
            <a:r>
              <a:rPr lang="en-US" sz="2400" dirty="0">
                <a:latin typeface="Arial" charset="0"/>
                <a:ea typeface="ＭＳ Ｐゴシック" charset="0"/>
                <a:cs typeface="Arial" charset="0"/>
              </a:rPr>
              <a:t>When asked to find all the circles:</a:t>
            </a:r>
          </a:p>
          <a:p>
            <a:pPr marL="457200" lvl="1" indent="0">
              <a:buNone/>
            </a:pPr>
            <a:r>
              <a:rPr lang="en-US" dirty="0">
                <a:latin typeface="Arial" charset="0"/>
                <a:ea typeface="ＭＳ Ｐゴシック" charset="0"/>
                <a:cs typeface="Arial" charset="0"/>
              </a:rPr>
              <a:t>4-year-olds - 92% correct</a:t>
            </a:r>
          </a:p>
          <a:p>
            <a:pPr marL="457200" lvl="1" indent="0">
              <a:buNone/>
            </a:pPr>
            <a:r>
              <a:rPr lang="en-US" dirty="0">
                <a:latin typeface="Arial" charset="0"/>
                <a:ea typeface="ＭＳ Ｐゴシック" charset="0"/>
                <a:cs typeface="Arial" charset="0"/>
              </a:rPr>
              <a:t>5-year-olds - 96% correct</a:t>
            </a:r>
          </a:p>
          <a:p>
            <a:pPr marL="457200" lvl="1" indent="0">
              <a:buNone/>
            </a:pPr>
            <a:r>
              <a:rPr lang="en-US" dirty="0">
                <a:latin typeface="Arial" charset="0"/>
                <a:ea typeface="ＭＳ Ｐゴシック" charset="0"/>
                <a:cs typeface="Arial" charset="0"/>
              </a:rPr>
              <a:t>6-year-olds - 99% correct</a:t>
            </a:r>
          </a:p>
          <a:p>
            <a:r>
              <a:rPr lang="en-US" sz="2400" dirty="0">
                <a:latin typeface="Arial" charset="0"/>
                <a:ea typeface="ＭＳ Ｐゴシック" charset="0"/>
                <a:cs typeface="Arial" charset="0"/>
              </a:rPr>
              <a:t>Common mistakes:</a:t>
            </a:r>
          </a:p>
          <a:p>
            <a:pPr marL="628650" lvl="1"/>
            <a:r>
              <a:rPr lang="en-US" dirty="0">
                <a:latin typeface="Arial" charset="0"/>
                <a:ea typeface="ＭＳ Ｐゴシック" charset="0"/>
                <a:cs typeface="Arial" charset="0"/>
              </a:rPr>
              <a:t>Younger children over identified ellipse and curved shapes as circles</a:t>
            </a:r>
          </a:p>
          <a:p>
            <a:r>
              <a:rPr lang="en-US" sz="2400" dirty="0">
                <a:latin typeface="Arial" charset="0"/>
                <a:ea typeface="ＭＳ Ｐゴシック" charset="0"/>
                <a:cs typeface="Arial" charset="0"/>
              </a:rPr>
              <a:t>When asked to verbally describe:</a:t>
            </a:r>
          </a:p>
          <a:p>
            <a:pPr marL="628650" lvl="1"/>
            <a:r>
              <a:rPr lang="en-US" dirty="0">
                <a:latin typeface="Arial" charset="0"/>
                <a:ea typeface="ＭＳ Ｐゴシック" charset="0"/>
                <a:cs typeface="Arial" charset="0"/>
              </a:rPr>
              <a:t>Majority of children answered "round"</a:t>
            </a:r>
          </a:p>
        </p:txBody>
      </p:sp>
      <p:pic>
        <p:nvPicPr>
          <p:cNvPr id="3" name="Content Placeholder 2"/>
          <p:cNvPicPr>
            <a:picLocks noGrp="1" noChangeAspect="1"/>
          </p:cNvPicPr>
          <p:nvPr>
            <p:ph sz="half" idx="2"/>
          </p:nvPr>
        </p:nvPicPr>
        <p:blipFill>
          <a:blip r:embed="rId3"/>
          <a:stretch>
            <a:fillRect/>
          </a:stretch>
        </p:blipFill>
        <p:spPr>
          <a:xfrm>
            <a:off x="5562600" y="1381198"/>
            <a:ext cx="3371536" cy="2452026"/>
          </a:xfrm>
          <a:prstGeom prst="rect">
            <a:avLst/>
          </a:prstGeom>
        </p:spPr>
      </p:pic>
      <p:sp>
        <p:nvSpPr>
          <p:cNvPr id="4" name="TextBox 3"/>
          <p:cNvSpPr txBox="1"/>
          <p:nvPr/>
        </p:nvSpPr>
        <p:spPr>
          <a:xfrm>
            <a:off x="714532" y="5886626"/>
            <a:ext cx="7562536" cy="584775"/>
          </a:xfrm>
          <a:prstGeom prst="rect">
            <a:avLst/>
          </a:prstGeom>
          <a:noFill/>
        </p:spPr>
        <p:txBody>
          <a:bodyPr wrap="square" rtlCol="0">
            <a:spAutoFit/>
          </a:bodyPr>
          <a:lstStyle/>
          <a:p>
            <a:pPr lvl="0" algn="ctr" eaLnBrk="0" hangingPunct="0">
              <a:spcBef>
                <a:spcPct val="30000"/>
              </a:spcBef>
              <a:defRPr/>
            </a:pPr>
            <a:r>
              <a:rPr lang="en-US" sz="1600" dirty="0"/>
              <a:t>Source: Douglas H. Clements, Julie Sarama, Ann-Marie DiBiase, </a:t>
            </a:r>
            <a:r>
              <a:rPr lang="en-US" sz="1600" i="1" dirty="0"/>
              <a:t>Engaging Young Children in Mathematics: Standards for Early Childhood Mathematics Education.</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
          <p:cNvSpPr>
            <a:spLocks noGrp="1" noChangeArrowheads="1"/>
          </p:cNvSpPr>
          <p:nvPr>
            <p:ph type="title"/>
          </p:nvPr>
        </p:nvSpPr>
        <p:spPr/>
        <p:txBody>
          <a:bodyPr/>
          <a:lstStyle/>
          <a:p>
            <a:pPr eaLnBrk="1" hangingPunct="1"/>
            <a:r>
              <a:rPr lang="en-US" dirty="0">
                <a:latin typeface="Arial" charset="0"/>
                <a:ea typeface="ＭＳ Ｐゴシック" charset="0"/>
                <a:cs typeface="Arial" charset="0"/>
              </a:rPr>
              <a:t>Geometry</a:t>
            </a:r>
          </a:p>
        </p:txBody>
      </p:sp>
      <p:sp>
        <p:nvSpPr>
          <p:cNvPr id="43011" name="Rectangle 11"/>
          <p:cNvSpPr>
            <a:spLocks noGrp="1" noChangeArrowheads="1"/>
          </p:cNvSpPr>
          <p:nvPr>
            <p:ph sz="half" idx="1"/>
          </p:nvPr>
        </p:nvSpPr>
        <p:spPr/>
        <p:txBody>
          <a:bodyPr/>
          <a:lstStyle/>
          <a:p>
            <a:pPr marL="0" indent="0" algn="ctr" eaLnBrk="1" hangingPunct="1">
              <a:buFontTx/>
              <a:buNone/>
            </a:pPr>
            <a:r>
              <a:rPr lang="en-US" sz="3200" dirty="0">
                <a:latin typeface="Arial" charset="0"/>
                <a:ea typeface="ＭＳ Ｐゴシック" charset="0"/>
                <a:cs typeface="Arial" charset="0"/>
              </a:rPr>
              <a:t>"Geometry is the study of space and shape. Geometry and spatial reasoning offer a way to describe, interpret, and imagine the world” </a:t>
            </a:r>
            <a:r>
              <a:rPr lang="en-US" sz="1800" dirty="0">
                <a:latin typeface="Arial" charset="0"/>
                <a:ea typeface="ＭＳ Ｐゴシック" charset="0"/>
                <a:cs typeface="Arial" charset="0"/>
              </a:rPr>
              <a:t>(PCF, Vol. 1, p.164).</a:t>
            </a:r>
            <a:endParaRPr lang="en-US" sz="2400" dirty="0">
              <a:latin typeface="Arial" charset="0"/>
              <a:ea typeface="ＭＳ Ｐゴシック" charset="0"/>
              <a:cs typeface="Arial" charset="0"/>
            </a:endParaRPr>
          </a:p>
          <a:p>
            <a:pPr eaLnBrk="1" hangingPunct="1"/>
            <a:endParaRPr lang="en-US" sz="2400" dirty="0">
              <a:latin typeface="Arial" charset="0"/>
              <a:ea typeface="ＭＳ Ｐゴシック" charset="0"/>
              <a:cs typeface="Arial" charset="0"/>
            </a:endParaRPr>
          </a:p>
          <a:p>
            <a:pPr eaLnBrk="1" hangingPunct="1"/>
            <a:endParaRPr lang="en-US" dirty="0">
              <a:latin typeface="Arial" charset="0"/>
              <a:ea typeface="ＭＳ Ｐゴシック" charset="0"/>
              <a:cs typeface="Arial" charset="0"/>
            </a:endParaRPr>
          </a:p>
        </p:txBody>
      </p:sp>
      <p:pic>
        <p:nvPicPr>
          <p:cNvPr id="3" name="Content Placeholder 2"/>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p:blipFill>
        <p:spPr>
          <a:xfrm>
            <a:off x="5012260" y="1676400"/>
            <a:ext cx="323428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044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latin typeface="Arial" charset="0"/>
                <a:ea typeface="ＭＳ Ｐゴシック" charset="0"/>
                <a:cs typeface="Arial" charset="0"/>
              </a:rPr>
              <a:t>Squares</a:t>
            </a:r>
          </a:p>
        </p:txBody>
      </p:sp>
      <p:sp>
        <p:nvSpPr>
          <p:cNvPr id="26627" name="Rectangle 3"/>
          <p:cNvSpPr>
            <a:spLocks noGrp="1" noChangeArrowheads="1"/>
          </p:cNvSpPr>
          <p:nvPr>
            <p:ph sz="half" idx="1"/>
          </p:nvPr>
        </p:nvSpPr>
        <p:spPr>
          <a:xfrm>
            <a:off x="304800" y="1676400"/>
            <a:ext cx="5105400" cy="4419600"/>
          </a:xfrm>
        </p:spPr>
        <p:txBody>
          <a:bodyPr/>
          <a:lstStyle/>
          <a:p>
            <a:r>
              <a:rPr lang="en-US" dirty="0">
                <a:latin typeface="Arial" charset="0"/>
                <a:ea typeface="ＭＳ Ｐゴシック" charset="0"/>
                <a:cs typeface="Arial" charset="0"/>
              </a:rPr>
              <a:t>When asked to find all the squares:</a:t>
            </a:r>
          </a:p>
          <a:p>
            <a:pPr lvl="1"/>
            <a:r>
              <a:rPr lang="en-US" dirty="0">
                <a:latin typeface="Arial" charset="0"/>
                <a:ea typeface="ＭＳ Ｐゴシック" charset="0"/>
                <a:cs typeface="Arial" charset="0"/>
              </a:rPr>
              <a:t>4-year-olds-82% correct</a:t>
            </a:r>
          </a:p>
          <a:p>
            <a:pPr lvl="1"/>
            <a:r>
              <a:rPr lang="en-US" dirty="0">
                <a:latin typeface="Arial" charset="0"/>
                <a:ea typeface="ＭＳ Ｐゴシック" charset="0"/>
                <a:cs typeface="Arial" charset="0"/>
              </a:rPr>
              <a:t>5-year-olds -86% correct</a:t>
            </a:r>
          </a:p>
          <a:p>
            <a:pPr lvl="1"/>
            <a:r>
              <a:rPr lang="en-US" dirty="0">
                <a:latin typeface="Arial" charset="0"/>
                <a:ea typeface="ＭＳ Ｐゴシック" charset="0"/>
                <a:cs typeface="Arial" charset="0"/>
              </a:rPr>
              <a:t>6-year-olds -91% correct</a:t>
            </a:r>
          </a:p>
          <a:p>
            <a:r>
              <a:rPr lang="en-US" sz="3200" dirty="0">
                <a:latin typeface="Arial" charset="0"/>
                <a:ea typeface="ＭＳ Ｐゴシック" charset="0"/>
                <a:cs typeface="Arial" charset="0"/>
              </a:rPr>
              <a:t>Common mistakes:</a:t>
            </a:r>
          </a:p>
          <a:p>
            <a:pPr lvl="1"/>
            <a:r>
              <a:rPr lang="en-US" dirty="0">
                <a:latin typeface="Arial" charset="0"/>
                <a:ea typeface="ＭＳ Ｐゴシック" charset="0"/>
                <a:cs typeface="Arial" charset="0"/>
              </a:rPr>
              <a:t>Omit # 3</a:t>
            </a:r>
          </a:p>
          <a:p>
            <a:pPr lvl="1"/>
            <a:r>
              <a:rPr lang="en-US" dirty="0">
                <a:latin typeface="Arial" charset="0"/>
                <a:ea typeface="ＭＳ Ｐゴシック" charset="0"/>
                <a:cs typeface="Arial" charset="0"/>
              </a:rPr>
              <a:t>Misidentify #3 as “diamond” or “rhombus”</a:t>
            </a:r>
          </a:p>
          <a:p>
            <a:pPr lvl="1"/>
            <a:endParaRPr lang="en-US" sz="2800" dirty="0">
              <a:latin typeface="Arial" charset="0"/>
              <a:ea typeface="ＭＳ Ｐゴシック" charset="0"/>
              <a:cs typeface="Arial" charset="0"/>
            </a:endParaRPr>
          </a:p>
          <a:p>
            <a:pPr marL="457200" lvl="1" indent="0">
              <a:buNone/>
            </a:pPr>
            <a:endParaRPr lang="en-US" sz="2800" dirty="0">
              <a:latin typeface="Arial" charset="0"/>
              <a:ea typeface="ＭＳ Ｐゴシック" charset="0"/>
              <a:cs typeface="Arial" charset="0"/>
            </a:endParaRPr>
          </a:p>
          <a:p>
            <a:pPr eaLnBrk="1" hangingPunct="1">
              <a:spcBef>
                <a:spcPct val="0"/>
              </a:spcBef>
              <a:spcAft>
                <a:spcPct val="35000"/>
              </a:spcAft>
            </a:pPr>
            <a:endParaRPr lang="en-US" sz="2400" dirty="0">
              <a:latin typeface="Arial" charset="0"/>
              <a:ea typeface="ＭＳ Ｐゴシック" charset="0"/>
              <a:cs typeface="Arial" charset="0"/>
            </a:endParaRPr>
          </a:p>
        </p:txBody>
      </p:sp>
      <p:pic>
        <p:nvPicPr>
          <p:cNvPr id="3" name="Content Placeholder 2"/>
          <p:cNvPicPr>
            <a:picLocks noGrp="1" noChangeAspect="1"/>
          </p:cNvPicPr>
          <p:nvPr>
            <p:ph sz="half" idx="2"/>
          </p:nvPr>
        </p:nvPicPr>
        <p:blipFill>
          <a:blip r:embed="rId3"/>
          <a:stretch>
            <a:fillRect/>
          </a:stretch>
        </p:blipFill>
        <p:spPr>
          <a:xfrm>
            <a:off x="5410200" y="1676400"/>
            <a:ext cx="3417685" cy="3349853"/>
          </a:xfrm>
          <a:prstGeom prst="rect">
            <a:avLst/>
          </a:prstGeom>
        </p:spPr>
      </p:pic>
      <p:sp>
        <p:nvSpPr>
          <p:cNvPr id="5" name="TextBox 4"/>
          <p:cNvSpPr txBox="1"/>
          <p:nvPr/>
        </p:nvSpPr>
        <p:spPr>
          <a:xfrm>
            <a:off x="676432" y="5822984"/>
            <a:ext cx="7638736" cy="584775"/>
          </a:xfrm>
          <a:prstGeom prst="rect">
            <a:avLst/>
          </a:prstGeom>
          <a:noFill/>
        </p:spPr>
        <p:txBody>
          <a:bodyPr wrap="square" rtlCol="0">
            <a:spAutoFit/>
          </a:bodyPr>
          <a:lstStyle/>
          <a:p>
            <a:pPr lvl="0" algn="ctr" eaLnBrk="0" hangingPunct="0">
              <a:spcBef>
                <a:spcPct val="30000"/>
              </a:spcBef>
              <a:defRPr/>
            </a:pPr>
            <a:r>
              <a:rPr lang="en-US" sz="1600" dirty="0"/>
              <a:t>Source: Douglas H. Clements, Julie Sarama, Ann-Marie DiBiase, </a:t>
            </a:r>
            <a:r>
              <a:rPr lang="en-US" sz="1600" i="1" dirty="0"/>
              <a:t>Engaging Young Children in Mathematics: Standards for Early Childhood Mathematics Education.</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a:latin typeface="Arial" charset="0"/>
                <a:ea typeface="ＭＳ Ｐゴシック" charset="0"/>
                <a:cs typeface="Arial" charset="0"/>
              </a:rPr>
              <a:t>Triangles Task</a:t>
            </a:r>
          </a:p>
        </p:txBody>
      </p:sp>
      <p:sp>
        <p:nvSpPr>
          <p:cNvPr id="27651" name="Rectangle 3"/>
          <p:cNvSpPr>
            <a:spLocks noGrp="1" noChangeArrowheads="1"/>
          </p:cNvSpPr>
          <p:nvPr>
            <p:ph sz="half" idx="1"/>
          </p:nvPr>
        </p:nvSpPr>
        <p:spPr>
          <a:xfrm>
            <a:off x="304800" y="1676400"/>
            <a:ext cx="4876800" cy="4419600"/>
          </a:xfrm>
        </p:spPr>
        <p:txBody>
          <a:bodyPr/>
          <a:lstStyle/>
          <a:p>
            <a:pPr eaLnBrk="1" hangingPunct="1">
              <a:spcBef>
                <a:spcPts val="0"/>
              </a:spcBef>
              <a:spcAft>
                <a:spcPts val="1200"/>
              </a:spcAft>
            </a:pPr>
            <a:r>
              <a:rPr lang="en-US" dirty="0">
                <a:latin typeface="Arial" charset="0"/>
                <a:ea typeface="ＭＳ Ｐゴシック" charset="0"/>
                <a:cs typeface="Arial" charset="0"/>
              </a:rPr>
              <a:t>Lower, but not low - about 60% </a:t>
            </a:r>
          </a:p>
          <a:p>
            <a:pPr eaLnBrk="1" hangingPunct="1">
              <a:spcBef>
                <a:spcPts val="0"/>
              </a:spcBef>
              <a:spcAft>
                <a:spcPts val="1200"/>
              </a:spcAft>
            </a:pPr>
            <a:r>
              <a:rPr lang="en-US" dirty="0">
                <a:latin typeface="Arial" charset="0"/>
                <a:ea typeface="ＭＳ Ｐゴシック" charset="0"/>
                <a:cs typeface="Arial" charset="0"/>
              </a:rPr>
              <a:t>Property responses present, but only 18%</a:t>
            </a:r>
          </a:p>
          <a:p>
            <a:pPr eaLnBrk="1" hangingPunct="1">
              <a:spcBef>
                <a:spcPts val="0"/>
              </a:spcBef>
              <a:spcAft>
                <a:spcPts val="1200"/>
              </a:spcAft>
            </a:pPr>
            <a:r>
              <a:rPr lang="en-US" dirty="0">
                <a:latin typeface="Arial" charset="0"/>
                <a:ea typeface="ＭＳ Ｐゴシック" charset="0"/>
                <a:cs typeface="Arial" charset="0"/>
              </a:rPr>
              <a:t>Inverse-U pattern: 5s more likely than 4s or 6s accept both non-standard triangles</a:t>
            </a:r>
            <a:br>
              <a:rPr lang="en-US" dirty="0">
                <a:latin typeface="Arial" charset="0"/>
                <a:ea typeface="ＭＳ Ｐゴシック" charset="0"/>
                <a:cs typeface="Arial" charset="0"/>
              </a:rPr>
            </a:br>
            <a:r>
              <a:rPr lang="en-US" dirty="0">
                <a:latin typeface="Arial" charset="0"/>
                <a:ea typeface="ＭＳ Ｐゴシック" charset="0"/>
                <a:cs typeface="Arial" charset="0"/>
              </a:rPr>
              <a:t>and those with curved sides</a:t>
            </a:r>
          </a:p>
        </p:txBody>
      </p:sp>
      <p:pic>
        <p:nvPicPr>
          <p:cNvPr id="3" name="Content Placeholder 2"/>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991477" y="1695450"/>
            <a:ext cx="2695323" cy="4034979"/>
          </a:xfrm>
          <a:prstGeom prst="rect">
            <a:avLst/>
          </a:prstGeom>
        </p:spPr>
      </p:pic>
      <p:sp>
        <p:nvSpPr>
          <p:cNvPr id="5" name="TextBox 4"/>
          <p:cNvSpPr txBox="1"/>
          <p:nvPr/>
        </p:nvSpPr>
        <p:spPr>
          <a:xfrm>
            <a:off x="638332" y="5961668"/>
            <a:ext cx="7714936" cy="584775"/>
          </a:xfrm>
          <a:prstGeom prst="rect">
            <a:avLst/>
          </a:prstGeom>
          <a:noFill/>
        </p:spPr>
        <p:txBody>
          <a:bodyPr wrap="square" rtlCol="0">
            <a:spAutoFit/>
          </a:bodyPr>
          <a:lstStyle/>
          <a:p>
            <a:pPr lvl="0" algn="ctr" eaLnBrk="0" hangingPunct="0">
              <a:spcBef>
                <a:spcPct val="30000"/>
              </a:spcBef>
              <a:defRPr/>
            </a:pPr>
            <a:r>
              <a:rPr lang="en-US" sz="1600" dirty="0"/>
              <a:t>Source: Douglas H. Clements, Julie Sarama, Ann-Marie DiBiase, </a:t>
            </a:r>
            <a:r>
              <a:rPr lang="en-US" sz="1600" i="1" dirty="0"/>
              <a:t>Engaging Young Children in Mathematics: Standards for Early Childhood Mathematics Education.</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latin typeface="Arial" charset="0"/>
                <a:ea typeface="ＭＳ Ｐゴシック" charset="0"/>
                <a:cs typeface="Arial" charset="0"/>
              </a:rPr>
              <a:t>Rectangles</a:t>
            </a:r>
          </a:p>
        </p:txBody>
      </p:sp>
      <p:sp>
        <p:nvSpPr>
          <p:cNvPr id="28675" name="Rectangle 3"/>
          <p:cNvSpPr>
            <a:spLocks noGrp="1" noChangeArrowheads="1"/>
          </p:cNvSpPr>
          <p:nvPr>
            <p:ph sz="half" idx="1"/>
          </p:nvPr>
        </p:nvSpPr>
        <p:spPr>
          <a:xfrm>
            <a:off x="304800" y="1676400"/>
            <a:ext cx="4648200" cy="4419600"/>
          </a:xfrm>
        </p:spPr>
        <p:txBody>
          <a:bodyPr/>
          <a:lstStyle/>
          <a:p>
            <a:pPr eaLnBrk="1" hangingPunct="1">
              <a:spcBef>
                <a:spcPts val="0"/>
              </a:spcBef>
              <a:spcAft>
                <a:spcPts val="600"/>
              </a:spcAft>
            </a:pPr>
            <a:r>
              <a:rPr lang="en-US" sz="2400" dirty="0">
                <a:latin typeface="Arial" charset="0"/>
                <a:ea typeface="ＭＳ Ｐゴシック" charset="0"/>
                <a:cs typeface="ＭＳ Ｐゴシック" charset="0"/>
              </a:rPr>
              <a:t>Properties were described less frequently.</a:t>
            </a:r>
          </a:p>
          <a:p>
            <a:pPr lvl="1" eaLnBrk="1" hangingPunct="1">
              <a:spcBef>
                <a:spcPts val="0"/>
              </a:spcBef>
              <a:spcAft>
                <a:spcPts val="1200"/>
              </a:spcAft>
            </a:pPr>
            <a:r>
              <a:rPr lang="en-US" sz="2200" dirty="0">
                <a:latin typeface="Arial" charset="0"/>
                <a:ea typeface="ＭＳ Ｐゴシック" charset="0"/>
                <a:cs typeface="Arial" charset="0"/>
              </a:rPr>
              <a:t>Slightly more than 50%</a:t>
            </a:r>
          </a:p>
          <a:p>
            <a:pPr eaLnBrk="1" hangingPunct="1">
              <a:spcBef>
                <a:spcPts val="0"/>
              </a:spcBef>
              <a:spcAft>
                <a:spcPts val="1200"/>
              </a:spcAft>
            </a:pPr>
            <a:r>
              <a:rPr lang="en-US" sz="2600" dirty="0">
                <a:latin typeface="Arial" charset="0"/>
                <a:ea typeface="ＭＳ Ｐゴシック" charset="0"/>
                <a:cs typeface="Arial" charset="0"/>
              </a:rPr>
              <a:t>Four-year-olds were more likely to accept the squares.</a:t>
            </a:r>
          </a:p>
          <a:p>
            <a:pPr eaLnBrk="1" hangingPunct="1">
              <a:spcBef>
                <a:spcPts val="0"/>
              </a:spcBef>
              <a:spcAft>
                <a:spcPts val="1200"/>
              </a:spcAft>
            </a:pPr>
            <a:r>
              <a:rPr lang="en-US" sz="2600" dirty="0">
                <a:latin typeface="Arial" charset="0"/>
                <a:ea typeface="ＭＳ Ｐゴシック" charset="0"/>
                <a:cs typeface="Arial" charset="0"/>
              </a:rPr>
              <a:t>All ages accepted "long" quads w/ pair of parallel sides (numbers 3, 6, 10, and 14). </a:t>
            </a:r>
          </a:p>
        </p:txBody>
      </p:sp>
      <p:pic>
        <p:nvPicPr>
          <p:cNvPr id="3" name="Content Placeholder 2"/>
          <p:cNvPicPr>
            <a:picLocks noGrp="1" noChangeAspect="1"/>
          </p:cNvPicPr>
          <p:nvPr>
            <p:ph sz="half" idx="2"/>
          </p:nvPr>
        </p:nvPicPr>
        <p:blipFill>
          <a:blip r:embed="rId3"/>
          <a:stretch>
            <a:fillRect/>
          </a:stretch>
        </p:blipFill>
        <p:spPr>
          <a:xfrm>
            <a:off x="5105400" y="1464211"/>
            <a:ext cx="3761558" cy="4224894"/>
          </a:xfrm>
          <a:prstGeom prst="rect">
            <a:avLst/>
          </a:prstGeom>
        </p:spPr>
      </p:pic>
      <p:sp>
        <p:nvSpPr>
          <p:cNvPr id="5" name="TextBox 4"/>
          <p:cNvSpPr txBox="1"/>
          <p:nvPr/>
        </p:nvSpPr>
        <p:spPr>
          <a:xfrm>
            <a:off x="685800" y="5923065"/>
            <a:ext cx="7791136" cy="584775"/>
          </a:xfrm>
          <a:prstGeom prst="rect">
            <a:avLst/>
          </a:prstGeom>
          <a:noFill/>
        </p:spPr>
        <p:txBody>
          <a:bodyPr wrap="square" rtlCol="0">
            <a:spAutoFit/>
          </a:bodyPr>
          <a:lstStyle/>
          <a:p>
            <a:pPr lvl="0" algn="ctr" eaLnBrk="0" hangingPunct="0">
              <a:spcBef>
                <a:spcPct val="30000"/>
              </a:spcBef>
              <a:defRPr/>
            </a:pPr>
            <a:r>
              <a:rPr lang="en-US" sz="1600" dirty="0"/>
              <a:t>Source: Douglas H. Clements, Julie Sarama, Ann-Marie DiBiase, </a:t>
            </a:r>
            <a:r>
              <a:rPr lang="en-US" sz="1600" i="1" dirty="0"/>
              <a:t>Engaging Young Children in Mathematics: Standards for Early Childhood Mathematics Education.</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sz="3600" dirty="0">
                <a:solidFill>
                  <a:schemeClr val="tx1"/>
                </a:solidFill>
                <a:latin typeface="Arial" charset="0"/>
                <a:ea typeface="ＭＳ Ｐゴシック" charset="0"/>
                <a:cs typeface="ＭＳ Ｐゴシック" charset="0"/>
              </a:rPr>
              <a:t>Geometry Must Move Beyond “Basic" Shape Naming to:</a:t>
            </a:r>
          </a:p>
        </p:txBody>
      </p:sp>
      <p:sp>
        <p:nvSpPr>
          <p:cNvPr id="32772" name="Rectangle 3"/>
          <p:cNvSpPr>
            <a:spLocks noGrp="1" noChangeArrowheads="1"/>
          </p:cNvSpPr>
          <p:nvPr>
            <p:ph sz="half" idx="1"/>
          </p:nvPr>
        </p:nvSpPr>
        <p:spPr>
          <a:xfrm>
            <a:off x="304800" y="1676400"/>
            <a:ext cx="4648200" cy="4419600"/>
          </a:xfrm>
        </p:spPr>
        <p:txBody>
          <a:bodyPr/>
          <a:lstStyle/>
          <a:p>
            <a:pPr eaLnBrk="1" hangingPunct="1">
              <a:spcBef>
                <a:spcPts val="0"/>
              </a:spcBef>
              <a:spcAft>
                <a:spcPts val="1200"/>
              </a:spcAft>
            </a:pPr>
            <a:r>
              <a:rPr lang="en-US" dirty="0">
                <a:latin typeface="Arial" charset="0"/>
                <a:ea typeface="ＭＳ Ｐゴシック" charset="0"/>
                <a:cs typeface="ＭＳ Ｐゴシック" charset="0"/>
              </a:rPr>
              <a:t>Understanding shape characteristics and attributes</a:t>
            </a:r>
          </a:p>
          <a:p>
            <a:pPr eaLnBrk="1" hangingPunct="1">
              <a:spcBef>
                <a:spcPts val="0"/>
              </a:spcBef>
              <a:spcAft>
                <a:spcPts val="1200"/>
              </a:spcAft>
            </a:pPr>
            <a:r>
              <a:rPr lang="en-US" dirty="0">
                <a:latin typeface="Arial" charset="0"/>
                <a:ea typeface="ＭＳ Ｐゴシック" charset="0"/>
                <a:cs typeface="ＭＳ Ｐゴシック" charset="0"/>
              </a:rPr>
              <a:t>Representation, mental images, and transformations of 2-D and 3-D shapes</a:t>
            </a:r>
          </a:p>
          <a:p>
            <a:pPr eaLnBrk="1" hangingPunct="1">
              <a:spcBef>
                <a:spcPts val="0"/>
              </a:spcBef>
              <a:spcAft>
                <a:spcPts val="0"/>
              </a:spcAft>
            </a:pPr>
            <a:r>
              <a:rPr lang="en-US" dirty="0">
                <a:latin typeface="Arial" charset="0"/>
                <a:ea typeface="ＭＳ Ｐゴシック" charset="0"/>
                <a:cs typeface="ＭＳ Ｐゴシック" charset="0"/>
              </a:rPr>
              <a:t>Comparing, creating, and deconstructing                           </a:t>
            </a:r>
            <a:r>
              <a:rPr lang="en-US" sz="1800" dirty="0">
                <a:latin typeface="Arial" charset="0"/>
                <a:ea typeface="ＭＳ Ｐゴシック" charset="0"/>
                <a:cs typeface="ＭＳ Ｐゴシック" charset="0"/>
              </a:rPr>
              <a:t>(PCF, Vol. 1, p. 282)</a:t>
            </a:r>
          </a:p>
          <a:p>
            <a:pPr marL="0" indent="0" eaLnBrk="1" hangingPunct="1">
              <a:spcAft>
                <a:spcPct val="50000"/>
              </a:spcAft>
              <a:buNone/>
            </a:pPr>
            <a:endParaRPr lang="en-US" sz="2400" dirty="0">
              <a:solidFill>
                <a:schemeClr val="bg1"/>
              </a:solidFill>
              <a:latin typeface="Arial" charset="0"/>
              <a:ea typeface="ＭＳ Ｐゴシック" charset="0"/>
              <a:cs typeface="ＭＳ Ｐゴシック" charset="0"/>
            </a:endParaRPr>
          </a:p>
        </p:txBody>
      </p:sp>
      <p:pic>
        <p:nvPicPr>
          <p:cNvPr id="4" name="Content Placeholder 3" descr="Screen Shot 2016-08-24 at 9.55.20 AM.png"/>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tretch/>
        </p:blipFill>
        <p:spPr>
          <a:xfrm>
            <a:off x="4953000" y="2057400"/>
            <a:ext cx="3874439" cy="2762159"/>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035211439"/>
              </p:ext>
            </p:extLst>
          </p:nvPr>
        </p:nvGraphicFramePr>
        <p:xfrm>
          <a:off x="228600" y="1295400"/>
          <a:ext cx="8686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113327" y="6031468"/>
            <a:ext cx="2971800" cy="369332"/>
          </a:xfrm>
          <a:prstGeom prst="rect">
            <a:avLst/>
          </a:prstGeom>
        </p:spPr>
        <p:txBody>
          <a:bodyPr wrap="square">
            <a:spAutoFit/>
          </a:bodyPr>
          <a:lstStyle/>
          <a:p>
            <a:pPr eaLnBrk="1" hangingPunct="1"/>
            <a:r>
              <a:rPr lang="en-US" dirty="0"/>
              <a:t>(PCF, Vol.1</a:t>
            </a:r>
            <a:r>
              <a:rPr lang="en-US" i="1" dirty="0"/>
              <a:t>, </a:t>
            </a:r>
            <a:r>
              <a:rPr lang="en-US" dirty="0"/>
              <a:t>p.164)</a:t>
            </a:r>
          </a:p>
        </p:txBody>
      </p:sp>
      <p:sp>
        <p:nvSpPr>
          <p:cNvPr id="5" name="Title 4"/>
          <p:cNvSpPr>
            <a:spLocks noGrp="1"/>
          </p:cNvSpPr>
          <p:nvPr>
            <p:ph type="title" idx="4294967295"/>
          </p:nvPr>
        </p:nvSpPr>
        <p:spPr>
          <a:xfrm>
            <a:off x="33577" y="228600"/>
            <a:ext cx="9131300" cy="1143000"/>
          </a:xfrm>
        </p:spPr>
        <p:txBody>
          <a:bodyPr/>
          <a:lstStyle/>
          <a:p>
            <a:r>
              <a:rPr lang="en-US" dirty="0"/>
              <a:t>Learning Trajectory</a:t>
            </a:r>
            <a:r>
              <a:rPr lang="en-US" baseline="0" dirty="0"/>
              <a:t> for Geometric Shapes</a:t>
            </a:r>
            <a:endParaRPr lang="en-US" dirty="0"/>
          </a:p>
        </p:txBody>
      </p:sp>
      <p:sp>
        <p:nvSpPr>
          <p:cNvPr id="3" name="TextBox 2"/>
          <p:cNvSpPr txBox="1"/>
          <p:nvPr/>
        </p:nvSpPr>
        <p:spPr>
          <a:xfrm>
            <a:off x="534390" y="4678072"/>
            <a:ext cx="838200" cy="369332"/>
          </a:xfrm>
          <a:prstGeom prst="rect">
            <a:avLst/>
          </a:prstGeom>
          <a:noFill/>
        </p:spPr>
        <p:txBody>
          <a:bodyPr wrap="square" rtlCol="0">
            <a:spAutoFit/>
          </a:bodyPr>
          <a:lstStyle/>
          <a:p>
            <a:r>
              <a:rPr lang="en-US" dirty="0"/>
              <a:t>Age 2</a:t>
            </a:r>
          </a:p>
        </p:txBody>
      </p:sp>
      <p:sp>
        <p:nvSpPr>
          <p:cNvPr id="6" name="TextBox 5"/>
          <p:cNvSpPr txBox="1"/>
          <p:nvPr/>
        </p:nvSpPr>
        <p:spPr>
          <a:xfrm>
            <a:off x="4343400" y="2125166"/>
            <a:ext cx="914425" cy="369332"/>
          </a:xfrm>
          <a:prstGeom prst="rect">
            <a:avLst/>
          </a:prstGeom>
          <a:noFill/>
        </p:spPr>
        <p:txBody>
          <a:bodyPr wrap="square" rtlCol="0">
            <a:spAutoFit/>
          </a:bodyPr>
          <a:lstStyle/>
          <a:p>
            <a:pPr algn="ctr"/>
            <a:r>
              <a:rPr lang="en-US" dirty="0"/>
              <a:t>Age 6</a:t>
            </a:r>
          </a:p>
        </p:txBody>
      </p:sp>
      <p:sp>
        <p:nvSpPr>
          <p:cNvPr id="7" name="TextBox 6"/>
          <p:cNvSpPr txBox="1"/>
          <p:nvPr/>
        </p:nvSpPr>
        <p:spPr>
          <a:xfrm>
            <a:off x="2895600" y="2743200"/>
            <a:ext cx="979727" cy="369332"/>
          </a:xfrm>
          <a:prstGeom prst="rect">
            <a:avLst/>
          </a:prstGeom>
          <a:noFill/>
        </p:spPr>
        <p:txBody>
          <a:bodyPr wrap="square" rtlCol="0">
            <a:spAutoFit/>
          </a:bodyPr>
          <a:lstStyle/>
          <a:p>
            <a:pPr algn="ctr"/>
            <a:r>
              <a:rPr lang="en-US" dirty="0"/>
              <a:t>Age 4</a:t>
            </a:r>
          </a:p>
        </p:txBody>
      </p:sp>
      <p:sp>
        <p:nvSpPr>
          <p:cNvPr id="8" name="TextBox 7"/>
          <p:cNvSpPr txBox="1"/>
          <p:nvPr/>
        </p:nvSpPr>
        <p:spPr>
          <a:xfrm>
            <a:off x="1372590" y="3637002"/>
            <a:ext cx="1143000" cy="369332"/>
          </a:xfrm>
          <a:prstGeom prst="rect">
            <a:avLst/>
          </a:prstGeom>
          <a:noFill/>
        </p:spPr>
        <p:txBody>
          <a:bodyPr wrap="square" rtlCol="0">
            <a:spAutoFit/>
          </a:bodyPr>
          <a:lstStyle/>
          <a:p>
            <a:pPr algn="ctr"/>
            <a:r>
              <a:rPr lang="en-US" dirty="0"/>
              <a:t>Age 3</a:t>
            </a:r>
          </a:p>
        </p:txBody>
      </p:sp>
      <p:sp>
        <p:nvSpPr>
          <p:cNvPr id="9" name="TextBox 8"/>
          <p:cNvSpPr txBox="1"/>
          <p:nvPr/>
        </p:nvSpPr>
        <p:spPr>
          <a:xfrm>
            <a:off x="6085127" y="1762030"/>
            <a:ext cx="813713" cy="369332"/>
          </a:xfrm>
          <a:prstGeom prst="rect">
            <a:avLst/>
          </a:prstGeom>
          <a:noFill/>
        </p:spPr>
        <p:txBody>
          <a:bodyPr wrap="square" rtlCol="0">
            <a:spAutoFit/>
          </a:bodyPr>
          <a:lstStyle/>
          <a:p>
            <a:pPr algn="ctr"/>
            <a:r>
              <a:rPr lang="en-US" dirty="0"/>
              <a:t>Age 8</a:t>
            </a:r>
          </a:p>
        </p:txBody>
      </p:sp>
    </p:spTree>
    <p:extLst>
      <p:ext uri="{BB962C8B-B14F-4D97-AF65-F5344CB8AC3E}">
        <p14:creationId xmlns:p14="http://schemas.microsoft.com/office/powerpoint/2010/main" val="116218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284807"/>
            <a:ext cx="9131300" cy="519582"/>
          </a:xfrm>
        </p:spPr>
        <p:txBody>
          <a:bodyPr/>
          <a:lstStyle/>
          <a:p>
            <a:r>
              <a:rPr lang="en-US" sz="3600" dirty="0"/>
              <a:t>Foundations 1.1 and 1.2</a:t>
            </a:r>
          </a:p>
        </p:txBody>
      </p:sp>
      <p:pic>
        <p:nvPicPr>
          <p:cNvPr id="5" name="Content Placeholder 4"/>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914400" y="1075379"/>
            <a:ext cx="6968562" cy="2321361"/>
          </a:xfrm>
        </p:spPr>
      </p:pic>
      <p:pic>
        <p:nvPicPr>
          <p:cNvPr id="6" name="Content Placeholder 5"/>
          <p:cNvPicPr>
            <a:picLocks noGrp="1" noChangeAspect="1"/>
          </p:cNvPicPr>
          <p:nvPr>
            <p:ph sz="half" idx="2"/>
          </p:nvPr>
        </p:nvPicPr>
        <p:blipFill rotWithShape="1">
          <a:blip r:embed="rId4" cstate="hqprint">
            <a:extLst>
              <a:ext uri="{28A0092B-C50C-407E-A947-70E740481C1C}">
                <a14:useLocalDpi xmlns:a14="http://schemas.microsoft.com/office/drawing/2010/main"/>
              </a:ext>
            </a:extLst>
          </a:blip>
          <a:srcRect/>
          <a:stretch/>
        </p:blipFill>
        <p:spPr>
          <a:xfrm>
            <a:off x="914400" y="3309032"/>
            <a:ext cx="6956830" cy="963988"/>
          </a:xfrm>
        </p:spPr>
      </p:pic>
      <p:sp>
        <p:nvSpPr>
          <p:cNvPr id="7" name="TextBox 6"/>
          <p:cNvSpPr txBox="1"/>
          <p:nvPr/>
        </p:nvSpPr>
        <p:spPr>
          <a:xfrm>
            <a:off x="0" y="4957852"/>
            <a:ext cx="9116786" cy="150810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Font typeface="+mj-lt"/>
              <a:buAutoNum type="arabicPeriod"/>
            </a:pPr>
            <a:r>
              <a:rPr lang="en-US" sz="2300" dirty="0"/>
              <a:t>Turn to the Preschool Learning Foundations</a:t>
            </a:r>
            <a:r>
              <a:rPr lang="en-US" sz="2300" i="1" dirty="0"/>
              <a:t>, </a:t>
            </a:r>
            <a:r>
              <a:rPr lang="en-US" sz="2300" dirty="0"/>
              <a:t>Volume 1, p. 157. </a:t>
            </a:r>
          </a:p>
          <a:p>
            <a:pPr marL="457200" indent="-457200">
              <a:buFont typeface="+mj-lt"/>
              <a:buAutoNum type="arabicPeriod"/>
            </a:pPr>
            <a:r>
              <a:rPr lang="en-US" sz="2300" dirty="0"/>
              <a:t>Read the foundations and the examples.</a:t>
            </a:r>
          </a:p>
          <a:p>
            <a:pPr marL="457200" indent="-457200">
              <a:buFont typeface="+mj-lt"/>
              <a:buAutoNum type="arabicPeriod"/>
            </a:pPr>
            <a:r>
              <a:rPr lang="en-US" sz="2300" dirty="0"/>
              <a:t>With your table group, share an example that you have experienced in your classroom.</a:t>
            </a:r>
          </a:p>
        </p:txBody>
      </p:sp>
      <p:sp>
        <p:nvSpPr>
          <p:cNvPr id="3" name="TextBox 2"/>
          <p:cNvSpPr txBox="1"/>
          <p:nvPr/>
        </p:nvSpPr>
        <p:spPr>
          <a:xfrm>
            <a:off x="2299272" y="4273020"/>
            <a:ext cx="5583690" cy="369332"/>
          </a:xfrm>
          <a:prstGeom prst="rect">
            <a:avLst/>
          </a:prstGeom>
          <a:noFill/>
        </p:spPr>
        <p:txBody>
          <a:bodyPr wrap="square" rtlCol="0">
            <a:spAutoFit/>
          </a:bodyPr>
          <a:lstStyle/>
          <a:p>
            <a:pPr algn="r"/>
            <a:r>
              <a:rPr lang="en-US" dirty="0"/>
              <a:t>(PCF, Vol.1, p.157)</a:t>
            </a:r>
          </a:p>
        </p:txBody>
      </p:sp>
    </p:spTree>
    <p:extLst>
      <p:ext uri="{BB962C8B-B14F-4D97-AF65-F5344CB8AC3E}">
        <p14:creationId xmlns:p14="http://schemas.microsoft.com/office/powerpoint/2010/main" val="419160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9"/>
          <p:cNvSpPr>
            <a:spLocks noGrp="1" noChangeArrowheads="1"/>
          </p:cNvSpPr>
          <p:nvPr>
            <p:ph type="title"/>
          </p:nvPr>
        </p:nvSpPr>
        <p:spPr>
          <a:xfrm>
            <a:off x="304800" y="152400"/>
            <a:ext cx="8382000" cy="1143000"/>
          </a:xfrm>
        </p:spPr>
        <p:txBody>
          <a:bodyPr/>
          <a:lstStyle/>
          <a:p>
            <a:pPr eaLnBrk="1" hangingPunct="1"/>
            <a:r>
              <a:rPr lang="en-US" dirty="0">
                <a:latin typeface="Arial" charset="0"/>
                <a:ea typeface="ＭＳ Ｐゴシック" charset="0"/>
                <a:cs typeface="ＭＳ Ｐゴシック" charset="0"/>
              </a:rPr>
              <a:t>Play It—Chart It—Share It</a:t>
            </a:r>
          </a:p>
        </p:txBody>
      </p:sp>
      <p:sp>
        <p:nvSpPr>
          <p:cNvPr id="49155" name="Rectangle 10"/>
          <p:cNvSpPr>
            <a:spLocks noGrp="1" noChangeArrowheads="1"/>
          </p:cNvSpPr>
          <p:nvPr>
            <p:ph idx="1"/>
          </p:nvPr>
        </p:nvSpPr>
        <p:spPr>
          <a:xfrm>
            <a:off x="304800" y="1143000"/>
            <a:ext cx="8382000" cy="5165189"/>
          </a:xfrm>
        </p:spPr>
        <p:style>
          <a:lnRef idx="2">
            <a:schemeClr val="dk1"/>
          </a:lnRef>
          <a:fillRef idx="1">
            <a:schemeClr val="lt1"/>
          </a:fillRef>
          <a:effectRef idx="0">
            <a:schemeClr val="dk1"/>
          </a:effectRef>
          <a:fontRef idx="minor">
            <a:schemeClr val="dk1"/>
          </a:fontRef>
        </p:style>
        <p:txBody>
          <a:bodyPr/>
          <a:lstStyle/>
          <a:p>
            <a:pPr marL="514350" indent="-514350" eaLnBrk="1" hangingPunct="1">
              <a:spcAft>
                <a:spcPct val="10000"/>
              </a:spcAft>
              <a:buFont typeface="+mj-lt"/>
              <a:buAutoNum type="arabicPeriod"/>
            </a:pPr>
            <a:r>
              <a:rPr lang="en-US" sz="2400" dirty="0">
                <a:latin typeface="Arial" charset="0"/>
                <a:ea typeface="ＭＳ Ｐゴシック" charset="0"/>
                <a:cs typeface="ＭＳ Ｐゴシック" charset="0"/>
              </a:rPr>
              <a:t>Find your chart. </a:t>
            </a:r>
          </a:p>
          <a:p>
            <a:pPr marL="514350" indent="-514350" eaLnBrk="1" hangingPunct="1">
              <a:spcAft>
                <a:spcPct val="10000"/>
              </a:spcAft>
              <a:buFont typeface="+mj-lt"/>
              <a:buAutoNum type="arabicPeriod"/>
            </a:pPr>
            <a:r>
              <a:rPr lang="en-US" sz="2400" dirty="0">
                <a:latin typeface="Arial" charset="0"/>
                <a:ea typeface="ＭＳ Ｐゴシック" charset="0"/>
                <a:cs typeface="ＭＳ Ｐゴシック" charset="0"/>
              </a:rPr>
              <a:t>Play your game.</a:t>
            </a:r>
          </a:p>
          <a:p>
            <a:pPr marL="514350" indent="-514350" eaLnBrk="1" hangingPunct="1">
              <a:spcAft>
                <a:spcPct val="10000"/>
              </a:spcAft>
              <a:buFont typeface="+mj-lt"/>
              <a:buAutoNum type="arabicPeriod"/>
            </a:pPr>
            <a:r>
              <a:rPr lang="en-US" sz="2400" dirty="0">
                <a:latin typeface="Arial" charset="0"/>
                <a:ea typeface="ＭＳ Ｐゴシック" charset="0"/>
                <a:cs typeface="ＭＳ Ｐゴシック" charset="0"/>
              </a:rPr>
              <a:t>As a group, answer the following questions on the chart paper:</a:t>
            </a:r>
          </a:p>
          <a:p>
            <a:pPr lvl="1"/>
            <a:r>
              <a:rPr lang="en-US" sz="2400" dirty="0">
                <a:ea typeface="ＭＳ Ｐゴシック" charset="0"/>
                <a:cs typeface="ＭＳ Ｐゴシック" charset="0"/>
              </a:rPr>
              <a:t>What was fun about the game?</a:t>
            </a:r>
          </a:p>
          <a:p>
            <a:pPr lvl="1"/>
            <a:r>
              <a:rPr lang="en-US" sz="2400" dirty="0">
                <a:ea typeface="ＭＳ Ｐゴシック" charset="0"/>
                <a:cs typeface="ＭＳ Ｐゴシック" charset="0"/>
              </a:rPr>
              <a:t>What foundations were addressed in the game?</a:t>
            </a:r>
          </a:p>
          <a:p>
            <a:pPr lvl="1"/>
            <a:r>
              <a:rPr lang="en-US" sz="2400" dirty="0">
                <a:ea typeface="ＭＳ Ｐゴシック" charset="0"/>
                <a:cs typeface="ＭＳ Ｐゴシック" charset="0"/>
              </a:rPr>
              <a:t>What components of the learning trajectory are emphasized in the game?</a:t>
            </a:r>
          </a:p>
          <a:p>
            <a:pPr lvl="1"/>
            <a:r>
              <a:rPr lang="en-US" sz="2400" dirty="0">
                <a:ea typeface="ＭＳ Ｐゴシック" charset="0"/>
                <a:cs typeface="ＭＳ Ｐゴシック" charset="0"/>
              </a:rPr>
              <a:t>What might be important to consider for students learning more than one language?</a:t>
            </a:r>
          </a:p>
          <a:p>
            <a:pPr lvl="1"/>
            <a:r>
              <a:rPr lang="en-US" sz="2400" dirty="0"/>
              <a:t>What other domains/content areas are addressed in the game? </a:t>
            </a:r>
            <a:endParaRPr lang="en-US" sz="2400" dirty="0">
              <a:ea typeface="ＭＳ Ｐゴシック" charset="0"/>
              <a:cs typeface="ＭＳ Ｐゴシック" charset="0"/>
            </a:endParaRPr>
          </a:p>
          <a:p>
            <a:pPr marL="514350" indent="-514350" eaLnBrk="1" hangingPunct="1">
              <a:spcAft>
                <a:spcPct val="10000"/>
              </a:spcAft>
              <a:buFont typeface="+mj-lt"/>
              <a:buAutoNum type="arabicPeriod"/>
            </a:pPr>
            <a:endParaRPr lang="en-US" sz="2400"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p:txBody>
          <a:bodyPr/>
          <a:lstStyle/>
          <a:p>
            <a:r>
              <a:rPr lang="en-US" dirty="0">
                <a:solidFill>
                  <a:schemeClr val="tx1"/>
                </a:solidFill>
                <a:latin typeface="Arial" charset="0"/>
                <a:cs typeface="Arial" charset="0"/>
              </a:rPr>
              <a:t>DRDP-K (2015)</a:t>
            </a:r>
          </a:p>
        </p:txBody>
      </p:sp>
      <p:sp>
        <p:nvSpPr>
          <p:cNvPr id="65538" name="Content Placeholder 1"/>
          <p:cNvSpPr>
            <a:spLocks noGrp="1"/>
          </p:cNvSpPr>
          <p:nvPr>
            <p:ph idx="1"/>
          </p:nvPr>
        </p:nvSpPr>
        <p:spPr>
          <a:xfrm>
            <a:off x="463550" y="1428116"/>
            <a:ext cx="8382000" cy="4343400"/>
          </a:xfrm>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 (TK)</a:t>
            </a:r>
          </a:p>
          <a:p>
            <a:pPr marL="341313" indent="-341313">
              <a:lnSpc>
                <a:spcPct val="80000"/>
              </a:lnSpc>
              <a:buFontTx/>
              <a:buNone/>
            </a:pPr>
            <a:endParaRPr lang="en-US" sz="2600" dirty="0">
              <a:latin typeface="Arial" charset="0"/>
              <a:cs typeface="ＭＳ Ｐゴシック" charset="0"/>
            </a:endParaRPr>
          </a:p>
        </p:txBody>
      </p:sp>
      <p:pic>
        <p:nvPicPr>
          <p:cNvPr id="65539" name="Picture 4"/>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877050" y="1752600"/>
            <a:ext cx="1987550" cy="153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451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DRDP-K (2015)</a:t>
            </a:r>
          </a:p>
        </p:txBody>
      </p:sp>
      <p:pic>
        <p:nvPicPr>
          <p:cNvPr id="4" name="Content Placeholder 6"/>
          <p:cNvPicPr>
            <a:picLocks noGrp="1" noChangeAspect="1"/>
          </p:cNvPicPr>
          <p:nvPr>
            <p:ph idx="1"/>
          </p:nvPr>
        </p:nvPicPr>
        <p:blipFill>
          <a:blip r:embed="rId3"/>
          <a:stretch>
            <a:fillRect/>
          </a:stretch>
        </p:blipFill>
        <p:spPr>
          <a:xfrm>
            <a:off x="726089" y="321211"/>
            <a:ext cx="7941661" cy="6136739"/>
          </a:xfrm>
        </p:spPr>
      </p:pic>
    </p:spTree>
    <p:extLst>
      <p:ext uri="{BB962C8B-B14F-4D97-AF65-F5344CB8AC3E}">
        <p14:creationId xmlns:p14="http://schemas.microsoft.com/office/powerpoint/2010/main" val="284386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4"/>
          <p:cNvSpPr>
            <a:spLocks noGrp="1" noChangeArrowheads="1"/>
          </p:cNvSpPr>
          <p:nvPr>
            <p:ph type="title"/>
          </p:nvPr>
        </p:nvSpPr>
        <p:spPr/>
        <p:txBody>
          <a:bodyPr anchor="b">
            <a:normAutofit/>
          </a:bodyPr>
          <a:lstStyle/>
          <a:p>
            <a:pPr>
              <a:tabLst>
                <a:tab pos="1087438" algn="l"/>
              </a:tabLst>
            </a:pPr>
            <a:r>
              <a:rPr lang="en-US" sz="4000" dirty="0">
                <a:solidFill>
                  <a:schemeClr val="tx1"/>
                </a:solidFill>
                <a:latin typeface="Arial" charset="0"/>
                <a:ea typeface="ＭＳ Ｐゴシック" charset="0"/>
                <a:cs typeface="Arial" charset="0"/>
              </a:rPr>
              <a:t>Preschool Curriculum Framework</a:t>
            </a:r>
          </a:p>
        </p:txBody>
      </p:sp>
      <p:sp>
        <p:nvSpPr>
          <p:cNvPr id="94212" name="Rectangle 5"/>
          <p:cNvSpPr>
            <a:spLocks noGrp="1" noChangeArrowheads="1"/>
          </p:cNvSpPr>
          <p:nvPr>
            <p:ph sz="half" idx="1"/>
          </p:nvPr>
        </p:nvSpPr>
        <p:spPr>
          <a:noFill/>
        </p:spPr>
        <p:txBody>
          <a:bodyPr/>
          <a:lstStyle/>
          <a:p>
            <a:pPr marL="566737" indent="-457200">
              <a:spcAft>
                <a:spcPct val="20000"/>
              </a:spcAft>
              <a:defRPr/>
            </a:pPr>
            <a:r>
              <a:rPr lang="en-US" sz="3200" dirty="0">
                <a:cs typeface="Arial" pitchFamily="34" charset="0"/>
              </a:rPr>
              <a:t>Interactions and Strategies</a:t>
            </a:r>
          </a:p>
          <a:p>
            <a:pPr marL="566737" indent="-457200">
              <a:spcAft>
                <a:spcPct val="20000"/>
              </a:spcAft>
              <a:defRPr/>
            </a:pPr>
            <a:r>
              <a:rPr lang="en-US" sz="3200" dirty="0">
                <a:cs typeface="Arial" pitchFamily="34" charset="0"/>
              </a:rPr>
              <a:t>Teaching Vignettes</a:t>
            </a:r>
          </a:p>
          <a:p>
            <a:pPr marL="566737" indent="-457200">
              <a:spcAft>
                <a:spcPct val="20000"/>
              </a:spcAft>
              <a:defRPr/>
            </a:pPr>
            <a:r>
              <a:rPr lang="en-US" sz="3200" dirty="0">
                <a:cs typeface="Arial" pitchFamily="34" charset="0"/>
              </a:rPr>
              <a:t>Teachable Moments</a:t>
            </a:r>
          </a:p>
          <a:p>
            <a:pPr marL="566737" indent="-457200">
              <a:spcAft>
                <a:spcPct val="20000"/>
              </a:spcAft>
              <a:defRPr/>
            </a:pPr>
            <a:r>
              <a:rPr lang="en-US" sz="3200" dirty="0">
                <a:cs typeface="Arial" pitchFamily="34" charset="0"/>
              </a:rPr>
              <a:t>Guiding Principles</a:t>
            </a:r>
          </a:p>
          <a:p>
            <a:pPr marL="0" indent="0">
              <a:spcAft>
                <a:spcPct val="20000"/>
              </a:spcAft>
              <a:buFontTx/>
              <a:buNone/>
              <a:defRPr/>
            </a:pPr>
            <a:endParaRPr lang="en-US" sz="2800" dirty="0">
              <a:cs typeface="Arial" pitchFamily="34" charset="0"/>
            </a:endParaRPr>
          </a:p>
          <a:p>
            <a:pPr marL="0" indent="0">
              <a:buFontTx/>
              <a:buNone/>
              <a:defRPr/>
            </a:pPr>
            <a:endParaRPr lang="en-US" sz="2400" dirty="0">
              <a:cs typeface="Arial" pitchFamily="34" charset="0"/>
            </a:endParaRPr>
          </a:p>
        </p:txBody>
      </p:sp>
      <p:pic>
        <p:nvPicPr>
          <p:cNvPr id="7" name="Content Placeholder 6"/>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tretch/>
        </p:blipFill>
        <p:spPr>
          <a:xfrm>
            <a:off x="4953001" y="1828800"/>
            <a:ext cx="3733800" cy="3701262"/>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dirty="0">
                <a:latin typeface="Arial" charset="0"/>
                <a:cs typeface="ＭＳ Ｐゴシック" charset="0"/>
              </a:rPr>
              <a:t>Objectives</a:t>
            </a:r>
          </a:p>
        </p:txBody>
      </p:sp>
      <p:sp>
        <p:nvSpPr>
          <p:cNvPr id="7170" name="Content Placeholder 2"/>
          <p:cNvSpPr>
            <a:spLocks noGrp="1"/>
          </p:cNvSpPr>
          <p:nvPr>
            <p:ph idx="1"/>
          </p:nvPr>
        </p:nvSpPr>
        <p:spPr/>
        <p:txBody>
          <a:bodyPr>
            <a:noAutofit/>
          </a:bodyPr>
          <a:lstStyle/>
          <a:p>
            <a:pPr>
              <a:spcAft>
                <a:spcPts val="1200"/>
              </a:spcAft>
            </a:pPr>
            <a:r>
              <a:rPr lang="en-US" sz="2800" dirty="0">
                <a:latin typeface="Arial" charset="0"/>
                <a:cs typeface="ＭＳ Ｐゴシック" charset="0"/>
              </a:rPr>
              <a:t>Read, observe, and discuss resources that support TK Math: Geometry.</a:t>
            </a:r>
          </a:p>
          <a:p>
            <a:pPr>
              <a:spcAft>
                <a:spcPts val="1200"/>
              </a:spcAft>
            </a:pPr>
            <a:r>
              <a:rPr lang="en-US" sz="2800" dirty="0">
                <a:latin typeface="Arial" charset="0"/>
                <a:cs typeface="ＭＳ Ｐゴシック" charset="0"/>
              </a:rPr>
              <a:t>Identify and observe TK children's developmental continuum and learning trajectories in understanding geometry. </a:t>
            </a:r>
          </a:p>
          <a:p>
            <a:pPr>
              <a:spcAft>
                <a:spcPts val="1200"/>
              </a:spcAft>
            </a:pPr>
            <a:r>
              <a:rPr lang="en-US" sz="2800" dirty="0">
                <a:latin typeface="Arial" charset="0"/>
                <a:cs typeface="ＭＳ Ｐゴシック" charset="0"/>
              </a:rPr>
              <a:t>Apply strategies learned to support geometry in the environment with planned learning opportunities.</a:t>
            </a:r>
          </a:p>
          <a:p>
            <a:pPr>
              <a:spcAft>
                <a:spcPts val="1200"/>
              </a:spcAft>
            </a:pPr>
            <a:endParaRPr lang="en-US" sz="2800" dirty="0">
              <a:latin typeface="Arial" charset="0"/>
              <a:cs typeface="ＭＳ Ｐゴシック" charset="0"/>
            </a:endParaRPr>
          </a:p>
        </p:txBody>
      </p:sp>
    </p:spTree>
    <p:extLst>
      <p:ext uri="{BB962C8B-B14F-4D97-AF65-F5344CB8AC3E}">
        <p14:creationId xmlns:p14="http://schemas.microsoft.com/office/powerpoint/2010/main" val="1206466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3"/>
          <p:cNvSpPr>
            <a:spLocks noGrp="1"/>
          </p:cNvSpPr>
          <p:nvPr>
            <p:ph type="title"/>
          </p:nvPr>
        </p:nvSpPr>
        <p:spPr/>
        <p:txBody>
          <a:bodyPr/>
          <a:lstStyle/>
          <a:p>
            <a:r>
              <a:rPr lang="en-US" dirty="0">
                <a:solidFill>
                  <a:schemeClr val="tx1"/>
                </a:solidFill>
                <a:latin typeface="Arial" charset="0"/>
                <a:ea typeface="ＭＳ Ｐゴシック" charset="0"/>
                <a:cs typeface="ＭＳ Ｐゴシック" charset="0"/>
              </a:rPr>
              <a:t>Interaction and Strategies</a:t>
            </a:r>
          </a:p>
        </p:txBody>
      </p:sp>
      <p:sp>
        <p:nvSpPr>
          <p:cNvPr id="5" name="Content Placeholder 4"/>
          <p:cNvSpPr>
            <a:spLocks noGrp="1"/>
          </p:cNvSpPr>
          <p:nvPr>
            <p:ph sz="half" idx="1"/>
          </p:nvPr>
        </p:nvSpPr>
        <p:spPr>
          <a:noFill/>
        </p:spPr>
        <p:txBody>
          <a:bodyPr/>
          <a:lstStyle/>
          <a:p>
            <a:pPr marL="109538" indent="0" algn="ctr">
              <a:buFontTx/>
              <a:buNone/>
              <a:defRPr/>
            </a:pPr>
            <a:r>
              <a:rPr lang="en-US" sz="3200" dirty="0"/>
              <a:t>"Engage children in conversations about shapes“ </a:t>
            </a:r>
            <a:r>
              <a:rPr lang="en-US" sz="1800" dirty="0"/>
              <a:t>(PCF, Vol. 1, p. 283).</a:t>
            </a:r>
          </a:p>
          <a:p>
            <a:pPr marL="0" indent="0">
              <a:buNone/>
              <a:defRPr/>
            </a:pPr>
            <a:endParaRPr lang="en-US" dirty="0"/>
          </a:p>
        </p:txBody>
      </p:sp>
      <p:pic>
        <p:nvPicPr>
          <p:cNvPr id="3" name="Content Placeholder 2"/>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4419600" y="1576956"/>
            <a:ext cx="4038600" cy="4618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228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3"/>
          <p:cNvSpPr>
            <a:spLocks noGrp="1"/>
          </p:cNvSpPr>
          <p:nvPr>
            <p:ph type="title"/>
          </p:nvPr>
        </p:nvSpPr>
        <p:spPr/>
        <p:txBody>
          <a:bodyPr/>
          <a:lstStyle/>
          <a:p>
            <a:r>
              <a:rPr lang="en-US" dirty="0">
                <a:solidFill>
                  <a:schemeClr val="tx1"/>
                </a:solidFill>
                <a:latin typeface="Arial" charset="0"/>
                <a:ea typeface="ＭＳ Ｐゴシック" charset="0"/>
                <a:cs typeface="ＭＳ Ｐゴシック" charset="0"/>
              </a:rPr>
              <a:t>Environment Interaction and Strategies, Continued</a:t>
            </a:r>
          </a:p>
        </p:txBody>
      </p:sp>
      <p:sp>
        <p:nvSpPr>
          <p:cNvPr id="5" name="Content Placeholder 4"/>
          <p:cNvSpPr>
            <a:spLocks noGrp="1"/>
          </p:cNvSpPr>
          <p:nvPr>
            <p:ph sz="half" idx="1"/>
          </p:nvPr>
        </p:nvSpPr>
        <p:spPr>
          <a:noFill/>
        </p:spPr>
        <p:txBody>
          <a:bodyPr/>
          <a:lstStyle/>
          <a:p>
            <a:pPr marL="109538" indent="0" algn="ctr">
              <a:buNone/>
              <a:defRPr/>
            </a:pPr>
            <a:r>
              <a:rPr lang="en-US" sz="3200" dirty="0"/>
              <a:t>"Encourage children to observe and compare shapes“ </a:t>
            </a:r>
            <a:r>
              <a:rPr lang="en-US" sz="1800" dirty="0"/>
              <a:t>(PCF, Vol. 1, p. 283).</a:t>
            </a:r>
          </a:p>
          <a:p>
            <a:pPr>
              <a:defRPr/>
            </a:pPr>
            <a:endParaRPr lang="en-US" dirty="0"/>
          </a:p>
        </p:txBody>
      </p:sp>
      <p:pic>
        <p:nvPicPr>
          <p:cNvPr id="3" name="Content Placeholder 2"/>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572000" y="1828800"/>
            <a:ext cx="3657600" cy="4296955"/>
          </a:xfrm>
        </p:spPr>
      </p:pic>
    </p:spTree>
    <p:extLst>
      <p:ext uri="{BB962C8B-B14F-4D97-AF65-F5344CB8AC3E}">
        <p14:creationId xmlns:p14="http://schemas.microsoft.com/office/powerpoint/2010/main" val="104546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p:cNvSpPr>
          <p:nvPr/>
        </p:nvSpPr>
        <p:spPr bwMode="auto">
          <a:xfrm>
            <a:off x="4876800" y="0"/>
            <a:ext cx="37338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defTabSz="642938">
              <a:lnSpc>
                <a:spcPct val="120000"/>
              </a:lnSpc>
              <a:spcBef>
                <a:spcPts val="563"/>
              </a:spcBef>
            </a:pPr>
            <a:endParaRPr lang="en-US" sz="2500" dirty="0">
              <a:sym typeface="Gill Sans" charset="0"/>
            </a:endParaRPr>
          </a:p>
        </p:txBody>
      </p:sp>
      <p:sp>
        <p:nvSpPr>
          <p:cNvPr id="47107" name="Title 5"/>
          <p:cNvSpPr>
            <a:spLocks noGrp="1"/>
          </p:cNvSpPr>
          <p:nvPr>
            <p:ph type="title"/>
          </p:nvPr>
        </p:nvSpPr>
        <p:spPr/>
        <p:txBody>
          <a:bodyPr/>
          <a:lstStyle/>
          <a:p>
            <a:r>
              <a:rPr lang="en-US" sz="4000" dirty="0">
                <a:latin typeface="Arial" charset="0"/>
                <a:ea typeface="ＭＳ Ｐゴシック" charset="0"/>
                <a:cs typeface="ＭＳ Ｐゴシック" charset="0"/>
              </a:rPr>
              <a:t>Example of Geometry in the Classroom Environment</a:t>
            </a: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533400" y="1785422"/>
            <a:ext cx="3746921" cy="4038600"/>
          </a:xfrm>
        </p:spPr>
      </p:pic>
      <p:sp>
        <p:nvSpPr>
          <p:cNvPr id="47108" name="Content Placeholder 10"/>
          <p:cNvSpPr>
            <a:spLocks noGrp="1"/>
          </p:cNvSpPr>
          <p:nvPr>
            <p:ph sz="half" idx="2"/>
          </p:nvPr>
        </p:nvSpPr>
        <p:spPr/>
        <p:txBody>
          <a:bodyPr/>
          <a:lstStyle/>
          <a:p>
            <a:pPr marL="0" indent="0" defTabSz="642938">
              <a:spcBef>
                <a:spcPts val="0"/>
              </a:spcBef>
              <a:spcAft>
                <a:spcPts val="0"/>
              </a:spcAft>
              <a:buNone/>
            </a:pPr>
            <a:r>
              <a:rPr lang="en-US" sz="3200" dirty="0">
                <a:latin typeface="Arial" charset="0"/>
                <a:ea typeface="ＭＳ Ｐゴシック" charset="0"/>
                <a:cs typeface="ＭＳ Ｐゴシック" charset="0"/>
                <a:sym typeface="Gill Sans" charset="0"/>
              </a:rPr>
              <a:t>While in a science area, children noticed that honeycombs are built of hexagons. </a:t>
            </a:r>
          </a:p>
          <a:p>
            <a:pPr marL="0" indent="0" defTabSz="642938">
              <a:spcBef>
                <a:spcPts val="0"/>
              </a:spcBef>
              <a:spcAft>
                <a:spcPts val="0"/>
              </a:spcAft>
              <a:buNone/>
            </a:pPr>
            <a:endParaRPr lang="en-US" sz="3200" dirty="0">
              <a:latin typeface="Arial" charset="0"/>
              <a:ea typeface="ＭＳ Ｐゴシック" charset="0"/>
              <a:cs typeface="ＭＳ Ｐゴシック" charset="0"/>
              <a:sym typeface="Gill Sans" charset="0"/>
            </a:endParaRPr>
          </a:p>
          <a:p>
            <a:pPr marL="0" indent="0" defTabSz="642938">
              <a:spcBef>
                <a:spcPts val="0"/>
              </a:spcBef>
              <a:spcAft>
                <a:spcPts val="0"/>
              </a:spcAft>
              <a:buNone/>
            </a:pPr>
            <a:r>
              <a:rPr lang="en-US" sz="3200" dirty="0">
                <a:latin typeface="Arial" charset="0"/>
                <a:ea typeface="ＭＳ Ｐゴシック" charset="0"/>
                <a:cs typeface="ＭＳ Ｐゴシック" charset="0"/>
                <a:sym typeface="Gill Sans" charset="0"/>
              </a:rPr>
              <a:t>Teacher: "Why do you think bees chose this shape?"</a:t>
            </a:r>
          </a:p>
          <a:p>
            <a:pPr defTabSz="642938">
              <a:buFontTx/>
              <a:buNone/>
            </a:pPr>
            <a:endParaRPr lang="en-US" sz="3200"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6"/>
          <p:cNvSpPr>
            <a:spLocks noGrp="1"/>
          </p:cNvSpPr>
          <p:nvPr>
            <p:ph type="title"/>
          </p:nvPr>
        </p:nvSpPr>
        <p:spPr/>
        <p:txBody>
          <a:bodyPr/>
          <a:lstStyle/>
          <a:p>
            <a:r>
              <a:rPr lang="en-US" sz="3600" dirty="0">
                <a:latin typeface="Arial" charset="0"/>
                <a:ea typeface="ＭＳ Ｐゴシック" charset="0"/>
                <a:cs typeface="ＭＳ Ｐゴシック" charset="0"/>
              </a:rPr>
              <a:t>Example of Geometry in the Classroom Environment </a:t>
            </a:r>
            <a:endParaRPr lang="en-US" sz="3600" dirty="0">
              <a:solidFill>
                <a:schemeClr val="tx1"/>
              </a:solidFill>
              <a:latin typeface="Arial" charset="0"/>
              <a:ea typeface="ＭＳ Ｐゴシック" charset="0"/>
              <a:cs typeface="ＭＳ Ｐゴシック" charset="0"/>
            </a:endParaRPr>
          </a:p>
        </p:txBody>
      </p:sp>
      <p:pic>
        <p:nvPicPr>
          <p:cNvPr id="48131" name="Picture 10" descr="Picture1"/>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a:ext>
            </a:extLst>
          </a:blip>
          <a:stretch/>
        </p:blipFill>
        <p:spPr>
          <a:xfrm>
            <a:off x="483379" y="1905000"/>
            <a:ext cx="3825385" cy="3132601"/>
          </a:xfrm>
          <a:noFill/>
        </p:spPr>
      </p:pic>
      <p:sp>
        <p:nvSpPr>
          <p:cNvPr id="2" name="Content Placeholder 1"/>
          <p:cNvSpPr>
            <a:spLocks noGrp="1"/>
          </p:cNvSpPr>
          <p:nvPr>
            <p:ph sz="half" idx="2"/>
          </p:nvPr>
        </p:nvSpPr>
        <p:spPr>
          <a:xfrm>
            <a:off x="4343400" y="1676400"/>
            <a:ext cx="4343400" cy="4419600"/>
          </a:xfrm>
        </p:spPr>
        <p:txBody>
          <a:bodyPr/>
          <a:lstStyle/>
          <a:p>
            <a:pPr marL="0" indent="0" defTabSz="642938">
              <a:spcBef>
                <a:spcPts val="0"/>
              </a:spcBef>
              <a:buNone/>
            </a:pPr>
            <a:r>
              <a:rPr lang="en-US" altLang="ja-JP" dirty="0">
                <a:latin typeface="Arial" charset="0"/>
                <a:ea typeface="ＭＳ Ｐゴシック" charset="0"/>
                <a:cs typeface="ＭＳ Ｐゴシック" charset="0"/>
                <a:sym typeface="Gill Sans" charset="0"/>
              </a:rPr>
              <a:t>Student answers:</a:t>
            </a:r>
          </a:p>
          <a:p>
            <a:pPr defTabSz="642938">
              <a:spcBef>
                <a:spcPts val="0"/>
              </a:spcBef>
            </a:pPr>
            <a:r>
              <a:rPr lang="en-US" dirty="0">
                <a:latin typeface="Arial" charset="0"/>
                <a:ea typeface="ＭＳ Ｐゴシック" charset="0"/>
                <a:cs typeface="ＭＳ Ｐゴシック" charset="0"/>
                <a:sym typeface="Gill Sans" charset="0"/>
              </a:rPr>
              <a:t>"It popped in their heads."</a:t>
            </a:r>
          </a:p>
          <a:p>
            <a:pPr defTabSz="642938">
              <a:spcBef>
                <a:spcPts val="0"/>
              </a:spcBef>
            </a:pPr>
            <a:r>
              <a:rPr lang="en-US" dirty="0">
                <a:latin typeface="Arial" charset="0"/>
                <a:ea typeface="ＭＳ Ｐゴシック" charset="0"/>
                <a:cs typeface="ＭＳ Ｐゴシック" charset="0"/>
                <a:sym typeface="Gill Sans" charset="0"/>
              </a:rPr>
              <a:t>"They found one under a tree."</a:t>
            </a:r>
          </a:p>
          <a:p>
            <a:pPr defTabSz="642938">
              <a:spcBef>
                <a:spcPts val="0"/>
              </a:spcBef>
            </a:pPr>
            <a:r>
              <a:rPr lang="en-US" dirty="0">
                <a:latin typeface="Arial" charset="0"/>
                <a:ea typeface="ＭＳ Ｐゴシック" charset="0"/>
                <a:cs typeface="ＭＳ Ｐゴシック" charset="0"/>
                <a:sym typeface="Gill Sans" charset="0"/>
              </a:rPr>
              <a:t>"They thought of all the shapes they knew and picked a hexagon because the sides fit together good."</a:t>
            </a:r>
          </a:p>
          <a:p>
            <a:pPr>
              <a:spcBef>
                <a:spcPts val="0"/>
              </a:spcBef>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Considerations for Students Learning English </a:t>
            </a:r>
          </a:p>
        </p:txBody>
      </p:sp>
      <p:sp>
        <p:nvSpPr>
          <p:cNvPr id="3" name="Content Placeholder 2"/>
          <p:cNvSpPr>
            <a:spLocks noGrp="1"/>
          </p:cNvSpPr>
          <p:nvPr>
            <p:ph sz="half" idx="1"/>
          </p:nvPr>
        </p:nvSpPr>
        <p:spPr/>
        <p:txBody>
          <a:bodyPr/>
          <a:lstStyle/>
          <a:p>
            <a:r>
              <a:rPr lang="en-US" dirty="0"/>
              <a:t>Rich oral descriptions </a:t>
            </a:r>
          </a:p>
          <a:p>
            <a:r>
              <a:rPr lang="en-US" dirty="0"/>
              <a:t>Gestures</a:t>
            </a:r>
          </a:p>
          <a:p>
            <a:r>
              <a:rPr lang="en-US" dirty="0"/>
              <a:t>Pointing to objects</a:t>
            </a:r>
          </a:p>
          <a:p>
            <a:r>
              <a:rPr lang="en-US" dirty="0"/>
              <a:t>Modeling</a:t>
            </a:r>
          </a:p>
          <a:p>
            <a:r>
              <a:rPr lang="en-US" dirty="0"/>
              <a:t>Acting out terms</a:t>
            </a:r>
          </a:p>
          <a:p>
            <a:r>
              <a:rPr lang="en-US" dirty="0"/>
              <a:t>Short, clear sentences</a:t>
            </a:r>
          </a:p>
          <a:p>
            <a:pPr marL="0" indent="0">
              <a:buNone/>
            </a:pPr>
            <a:r>
              <a:rPr lang="en-US" sz="1800" dirty="0"/>
              <a:t>(PCF, Vol. 1, p. 283) </a:t>
            </a:r>
          </a:p>
        </p:txBody>
      </p:sp>
      <p:pic>
        <p:nvPicPr>
          <p:cNvPr id="5" name="Content Placeholder 4"/>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18382" t="10345" b="6897"/>
          <a:stretch/>
        </p:blipFill>
        <p:spPr>
          <a:xfrm>
            <a:off x="4720390" y="1734531"/>
            <a:ext cx="3934326" cy="4303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003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 Reflection</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a:spcAft>
                <a:spcPts val="1200"/>
              </a:spcAft>
            </a:pPr>
            <a:r>
              <a:rPr lang="en-US" sz="2800" dirty="0"/>
              <a:t>Which of today’s geometry experiences might be good strategies to use to support students whose home language is not English? </a:t>
            </a:r>
          </a:p>
          <a:p>
            <a:pPr>
              <a:spcAft>
                <a:spcPts val="1200"/>
              </a:spcAft>
            </a:pPr>
            <a:r>
              <a:rPr lang="en-US" sz="2800" dirty="0"/>
              <a:t>Use your fingers, arms, or legs to make a shape. Using both of your hands, for example, make a circle. </a:t>
            </a:r>
          </a:p>
          <a:p>
            <a:pPr>
              <a:spcAft>
                <a:spcPts val="1200"/>
              </a:spcAft>
            </a:pPr>
            <a:r>
              <a:rPr lang="en-US" sz="2800" dirty="0"/>
              <a:t>Find someone else in the room and share your shape and thoughts. </a:t>
            </a:r>
          </a:p>
          <a:p>
            <a:endParaRPr lang="en-US" sz="2800" dirty="0"/>
          </a:p>
          <a:p>
            <a:endParaRPr lang="en-US" sz="2800" dirty="0"/>
          </a:p>
        </p:txBody>
      </p:sp>
    </p:spTree>
    <p:extLst>
      <p:ext uri="{BB962C8B-B14F-4D97-AF65-F5344CB8AC3E}">
        <p14:creationId xmlns:p14="http://schemas.microsoft.com/office/powerpoint/2010/main" val="309113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itle 1"/>
          <p:cNvSpPr>
            <a:spLocks noGrp="1"/>
          </p:cNvSpPr>
          <p:nvPr>
            <p:ph type="title"/>
          </p:nvPr>
        </p:nvSpPr>
        <p:spPr/>
        <p:txBody>
          <a:bodyPr/>
          <a:lstStyle/>
          <a:p>
            <a:r>
              <a:rPr lang="en-US" kern="1200" dirty="0">
                <a:solidFill>
                  <a:srgbClr val="000000"/>
                </a:solidFill>
                <a:latin typeface="Arial" pitchFamily="-1" charset="0"/>
                <a:ea typeface="ＭＳ Ｐゴシック" pitchFamily="-1" charset="-128"/>
                <a:cs typeface="ＭＳ Ｐゴシック" pitchFamily="-1" charset="-128"/>
              </a:rPr>
              <a:t>Activity: Applied Vignette for Geometry</a:t>
            </a:r>
            <a:r>
              <a:rPr lang="en-US" dirty="0">
                <a:solidFill>
                  <a:srgbClr val="000000"/>
                </a:solidFill>
              </a:rPr>
              <a:t> </a:t>
            </a:r>
          </a:p>
        </p:txBody>
      </p:sp>
      <p:pic>
        <p:nvPicPr>
          <p:cNvPr id="5" name="Content Placeholder 4"/>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t="7997" r="4464"/>
          <a:stretch/>
        </p:blipFill>
        <p:spPr>
          <a:xfrm>
            <a:off x="419100" y="1600200"/>
            <a:ext cx="8153400" cy="4950768"/>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pPr marL="107950">
              <a:defRPr/>
            </a:pPr>
            <a:r>
              <a:rPr lang="en-US" dirty="0">
                <a:solidFill>
                  <a:srgbClr val="000000"/>
                </a:solidFill>
                <a:cs typeface="Arial" pitchFamily="34" charset="0"/>
              </a:rPr>
              <a:t>Talk About the Here and Now</a:t>
            </a:r>
          </a:p>
        </p:txBody>
      </p:sp>
      <p:sp>
        <p:nvSpPr>
          <p:cNvPr id="14" name="Content Placeholder 13"/>
          <p:cNvSpPr>
            <a:spLocks noGrp="1"/>
          </p:cNvSpPr>
          <p:nvPr>
            <p:ph idx="1"/>
          </p:nvPr>
        </p:nvSpPr>
        <p:spPr>
          <a:noFill/>
        </p:spPr>
        <p:txBody>
          <a:bodyPr/>
          <a:lstStyle/>
          <a:p>
            <a:pPr>
              <a:defRPr/>
            </a:pPr>
            <a:r>
              <a:rPr lang="en-US" dirty="0">
                <a:latin typeface="Arial"/>
                <a:cs typeface="Arial"/>
              </a:rPr>
              <a:t>Narrows the conversation </a:t>
            </a:r>
          </a:p>
          <a:p>
            <a:pPr>
              <a:defRPr/>
            </a:pPr>
            <a:r>
              <a:rPr lang="en-US" dirty="0">
                <a:latin typeface="Arial"/>
                <a:cs typeface="Arial"/>
              </a:rPr>
              <a:t>Provides fewer options of response for the child</a:t>
            </a:r>
          </a:p>
          <a:p>
            <a:pPr>
              <a:defRPr/>
            </a:pPr>
            <a:r>
              <a:rPr lang="en-US" dirty="0">
                <a:latin typeface="Arial"/>
                <a:cs typeface="Arial"/>
              </a:rPr>
              <a:t>Share the same physical space and have reference to the same information</a:t>
            </a:r>
          </a:p>
          <a:p>
            <a:pPr>
              <a:defRPr/>
            </a:pPr>
            <a:r>
              <a:rPr lang="en-US" dirty="0">
                <a:latin typeface="Arial"/>
                <a:cs typeface="Arial"/>
              </a:rPr>
              <a:t>Allows the teacher to provide some missing vocabulary information</a:t>
            </a:r>
          </a:p>
          <a:p>
            <a:pPr marL="0" indent="0">
              <a:buNone/>
              <a:defRPr/>
            </a:pPr>
            <a:r>
              <a:rPr lang="en-US" sz="1800" dirty="0">
                <a:latin typeface="Arial" charset="0"/>
                <a:ea typeface="ＭＳ Ｐゴシック" charset="0"/>
                <a:cs typeface="ＭＳ Ｐゴシック" charset="0"/>
              </a:rPr>
              <a:t>(Patton O. Tabors, </a:t>
            </a:r>
            <a:r>
              <a:rPr lang="en-US" sz="1800" i="1" dirty="0">
                <a:latin typeface="Arial" charset="0"/>
                <a:ea typeface="ＭＳ Ｐゴシック" charset="0"/>
                <a:cs typeface="ＭＳ Ｐゴシック" charset="0"/>
              </a:rPr>
              <a:t>One Child, Two Languages</a:t>
            </a:r>
            <a:r>
              <a:rPr lang="en-US" sz="1800" dirty="0">
                <a:latin typeface="Arial" charset="0"/>
                <a:ea typeface="ＭＳ Ｐゴシック" charset="0"/>
                <a:cs typeface="ＭＳ Ｐゴシック" charset="0"/>
              </a:rPr>
              <a:t>, p. 102;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Preschool English Learners Guide [CDE], p. 54)</a:t>
            </a:r>
          </a:p>
          <a:p>
            <a:pPr>
              <a:defRPr/>
            </a:pPr>
            <a:endParaRPr lang="en-US" sz="3200" b="1" dirty="0">
              <a:effectLst>
                <a:outerShdw blurRad="38100" dist="38100" dir="2700000" algn="tl">
                  <a:srgbClr val="000000">
                    <a:alpha val="43137"/>
                  </a:srgbClr>
                </a:outerShdw>
              </a:effectLst>
              <a:cs typeface="Arial"/>
            </a:endParaRPr>
          </a:p>
          <a:p>
            <a:pPr>
              <a:defRPr/>
            </a:pPr>
            <a:endParaRPr lang="en-US" sz="32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7" descr="MathGeometry13.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0" y="0"/>
            <a:ext cx="9144000" cy="6858000"/>
          </a:xfrm>
        </p:spPr>
      </p:pic>
      <p:sp>
        <p:nvSpPr>
          <p:cNvPr id="104451" name="Title 1"/>
          <p:cNvSpPr>
            <a:spLocks noGrp="1"/>
          </p:cNvSpPr>
          <p:nvPr>
            <p:ph type="title"/>
          </p:nvPr>
        </p:nvSpPr>
        <p:spPr>
          <a:xfrm>
            <a:off x="0" y="0"/>
            <a:ext cx="6096000" cy="1447800"/>
          </a:xfrm>
        </p:spPr>
        <p:txBody>
          <a:bodyPr/>
          <a:lstStyle/>
          <a:p>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Helpers/Buddies </a:t>
            </a:r>
          </a:p>
        </p:txBody>
      </p:sp>
      <p:sp>
        <p:nvSpPr>
          <p:cNvPr id="6" name="Rectangle 6"/>
          <p:cNvSpPr>
            <a:spLocks noChangeArrowheads="1"/>
          </p:cNvSpPr>
          <p:nvPr/>
        </p:nvSpPr>
        <p:spPr bwMode="auto">
          <a:xfrm>
            <a:off x="0" y="6627168"/>
            <a:ext cx="9144000" cy="230832"/>
          </a:xfrm>
          <a:prstGeom prst="rect">
            <a:avLst/>
          </a:prstGeom>
          <a:noFill/>
          <a:ln w="9525">
            <a:noFill/>
            <a:miter lim="800000"/>
            <a:headEnd/>
            <a:tailEnd/>
          </a:ln>
          <a:effectLst/>
        </p:spPr>
        <p:txBody>
          <a:bodyPr wrap="square" anchor="ctr">
            <a:spAutoFit/>
          </a:bodyPr>
          <a:lstStyle/>
          <a:p>
            <a:pPr algn="ctr" eaLnBrk="0" hangingPunct="0"/>
            <a:r>
              <a:rPr lang="en-US" sz="900" dirty="0">
                <a:solidFill>
                  <a:schemeClr val="bg1"/>
                </a:solidFill>
                <a:cs typeface="Arial" charset="0"/>
              </a:rPr>
              <a:t>©2016 California Department of Education  </a:t>
            </a:r>
            <a:endParaRPr lang="en-US" sz="9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571636"/>
          </a:xfrm>
          <a:prstGeom prst="rect">
            <a:avLst/>
          </a:prstGeom>
        </p:spPr>
      </p:pic>
      <p:sp>
        <p:nvSpPr>
          <p:cNvPr id="14339" name="Title 1"/>
          <p:cNvSpPr>
            <a:spLocks noGrp="1"/>
          </p:cNvSpPr>
          <p:nvPr>
            <p:ph type="title"/>
          </p:nvPr>
        </p:nvSpPr>
        <p:spPr>
          <a:xfrm>
            <a:off x="0" y="0"/>
            <a:ext cx="9144000" cy="914400"/>
          </a:xfrm>
          <a:solidFill>
            <a:schemeClr val="accent1">
              <a:lumMod val="20000"/>
              <a:lumOff val="80000"/>
            </a:schemeClr>
          </a:solidFill>
        </p:spPr>
        <p:txBody>
          <a:bodyPr/>
          <a:lstStyle/>
          <a:p>
            <a:pPr eaLnBrk="1" hangingPunct="1">
              <a:defRPr/>
            </a:pPr>
            <a:r>
              <a:rPr lang="en-US" dirty="0"/>
              <a:t>Universal Design for Learning</a:t>
            </a:r>
          </a:p>
        </p:txBody>
      </p:sp>
      <p:sp>
        <p:nvSpPr>
          <p:cNvPr id="9" name="Content Placeholder 8"/>
          <p:cNvSpPr>
            <a:spLocks noGrp="1"/>
          </p:cNvSpPr>
          <p:nvPr>
            <p:ph sz="half" idx="1"/>
          </p:nvPr>
        </p:nvSpPr>
        <p:spPr>
          <a:xfrm>
            <a:off x="5791200" y="2895601"/>
            <a:ext cx="3352800" cy="3676036"/>
          </a:xfrm>
          <a:solidFill>
            <a:schemeClr val="accent1">
              <a:lumMod val="20000"/>
              <a:lumOff val="80000"/>
              <a:alpha val="58000"/>
            </a:schemeClr>
          </a:solidFill>
        </p:spPr>
        <p:txBody>
          <a:bodyPr/>
          <a:lstStyle/>
          <a:p>
            <a:pPr eaLnBrk="1" hangingPunct="1">
              <a:buFontTx/>
              <a:buNone/>
            </a:pPr>
            <a:r>
              <a:rPr lang="en-US" dirty="0">
                <a:latin typeface="Arial" charset="0"/>
                <a:ea typeface="ＭＳ Ｐゴシック" charset="0"/>
                <a:cs typeface="ＭＳ Ｐゴシック" charset="0"/>
              </a:rPr>
              <a:t>Provides for:</a:t>
            </a:r>
          </a:p>
          <a:p>
            <a:pPr eaLnBrk="1" hangingPunct="1"/>
            <a:r>
              <a:rPr lang="en-US" dirty="0">
                <a:latin typeface="Arial" charset="0"/>
                <a:ea typeface="ＭＳ Ｐゴシック" charset="0"/>
                <a:cs typeface="ＭＳ Ｐゴシック" charset="0"/>
              </a:rPr>
              <a:t>Multiple means of representation</a:t>
            </a:r>
          </a:p>
          <a:p>
            <a:pPr eaLnBrk="1" hangingPunct="1"/>
            <a:r>
              <a:rPr lang="en-US" dirty="0">
                <a:latin typeface="Arial" charset="0"/>
                <a:ea typeface="ＭＳ Ｐゴシック" charset="0"/>
                <a:cs typeface="ＭＳ Ｐゴシック" charset="0"/>
              </a:rPr>
              <a:t>Multiple means of engagement</a:t>
            </a:r>
          </a:p>
          <a:p>
            <a:pPr eaLnBrk="1" hangingPunct="1"/>
            <a:r>
              <a:rPr lang="en-US" dirty="0">
                <a:latin typeface="Arial" charset="0"/>
                <a:ea typeface="ＭＳ Ｐゴシック" charset="0"/>
                <a:cs typeface="ＭＳ Ｐゴシック" charset="0"/>
              </a:rPr>
              <a:t>Multiple means of expression</a:t>
            </a:r>
          </a:p>
          <a:p>
            <a:pPr marL="0" indent="0" eaLnBrk="1" hangingPunct="1">
              <a:buNone/>
            </a:pPr>
            <a:r>
              <a:rPr lang="en-US" sz="1800" dirty="0">
                <a:latin typeface="Arial" panose="020B0604020202020204" pitchFamily="34" charset="0"/>
                <a:ea typeface="MS PGothic" charset="0"/>
                <a:cs typeface="Arial" panose="020B0604020202020204" pitchFamily="34" charset="0"/>
              </a:rPr>
              <a:t>(PCF, Vol. 1, p. 14)</a:t>
            </a:r>
          </a:p>
          <a:p>
            <a:pPr eaLnBrk="1" hangingPunct="1"/>
            <a:endParaRPr lang="en-US" dirty="0">
              <a:latin typeface="Arial" charset="0"/>
              <a:ea typeface="ＭＳ Ｐゴシック" charset="0"/>
              <a:cs typeface="ＭＳ Ｐゴシック" charset="0"/>
            </a:endParaRPr>
          </a:p>
          <a:p>
            <a:pPr eaLnBrk="1" hangingPunct="1">
              <a:spcBef>
                <a:spcPct val="0"/>
              </a:spcBef>
            </a:pPr>
            <a:endParaRPr lang="en-US" dirty="0">
              <a:latin typeface="Arial" charset="0"/>
              <a:ea typeface="ＭＳ Ｐゴシック" charset="0"/>
              <a:cs typeface="ＭＳ Ｐゴシック" charset="0"/>
            </a:endParaRPr>
          </a:p>
          <a:p>
            <a:pPr eaLnBrk="1" hangingPunct="1">
              <a:buFontTx/>
              <a:buNone/>
            </a:pPr>
            <a:endParaRPr lang="en-US" sz="1600" b="1"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6-08-24 at 9.28.14 AM.png"/>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r="-2354"/>
          <a:stretch/>
        </p:blipFill>
        <p:spPr>
          <a:xfrm>
            <a:off x="-1" y="-21542"/>
            <a:ext cx="9358837" cy="6879542"/>
          </a:xfrm>
        </p:spPr>
      </p:pic>
      <p:sp>
        <p:nvSpPr>
          <p:cNvPr id="45059" name="Title 1"/>
          <p:cNvSpPr>
            <a:spLocks noGrp="1"/>
          </p:cNvSpPr>
          <p:nvPr>
            <p:ph type="title"/>
          </p:nvPr>
        </p:nvSpPr>
        <p:spPr>
          <a:xfrm>
            <a:off x="5562600" y="304800"/>
            <a:ext cx="3581400" cy="1143000"/>
          </a:xfrm>
        </p:spPr>
        <p:txBody>
          <a:bodyPr/>
          <a:lstStyle/>
          <a:p>
            <a:r>
              <a:rPr lang="en-US" sz="4000" dirty="0">
                <a:solidFill>
                  <a:schemeClr val="bg1"/>
                </a:solidFill>
                <a:effectLst>
                  <a:outerShdw blurRad="38100" dist="38100" dir="2700000" algn="tl">
                    <a:srgbClr val="000000"/>
                  </a:outerShdw>
                </a:effectLst>
                <a:latin typeface="Arial" charset="0"/>
                <a:ea typeface="ＭＳ Ｐゴシック" charset="0"/>
                <a:cs typeface="ＭＳ Ｐゴシック" charset="0"/>
              </a:rPr>
              <a:t>Name Your Shape!</a:t>
            </a:r>
          </a:p>
        </p:txBody>
      </p:sp>
      <p:sp>
        <p:nvSpPr>
          <p:cNvPr id="5" name="Rectangle 6"/>
          <p:cNvSpPr>
            <a:spLocks noChangeArrowheads="1"/>
          </p:cNvSpPr>
          <p:nvPr/>
        </p:nvSpPr>
        <p:spPr bwMode="auto">
          <a:xfrm>
            <a:off x="0" y="6627168"/>
            <a:ext cx="9144000" cy="230832"/>
          </a:xfrm>
          <a:prstGeom prst="rect">
            <a:avLst/>
          </a:prstGeom>
          <a:noFill/>
          <a:ln w="9525">
            <a:noFill/>
            <a:miter lim="800000"/>
            <a:headEnd/>
            <a:tailEnd/>
          </a:ln>
          <a:effectLst/>
        </p:spPr>
        <p:txBody>
          <a:bodyPr wrap="square" anchor="ctr">
            <a:spAutoFit/>
          </a:bodyPr>
          <a:lstStyle/>
          <a:p>
            <a:pPr algn="ctr" eaLnBrk="0" hangingPunct="0"/>
            <a:r>
              <a:rPr lang="en-US" sz="900" dirty="0">
                <a:solidFill>
                  <a:schemeClr val="bg1"/>
                </a:solidFill>
                <a:cs typeface="Arial" charset="0"/>
              </a:rPr>
              <a:t>©2016 California Department of Education </a:t>
            </a:r>
            <a:endParaRPr lang="en-US" sz="900" dirty="0">
              <a:solidFill>
                <a:schemeClr val="bg1"/>
              </a:solidFill>
            </a:endParaRPr>
          </a:p>
        </p:txBody>
      </p:sp>
    </p:spTree>
    <p:extLst>
      <p:ext uri="{BB962C8B-B14F-4D97-AF65-F5344CB8AC3E}">
        <p14:creationId xmlns:p14="http://schemas.microsoft.com/office/powerpoint/2010/main" val="100153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a:latin typeface="Arial" charset="0"/>
                <a:ea typeface="ＭＳ Ｐゴシック" charset="0"/>
                <a:cs typeface="Arial" charset="0"/>
              </a:rPr>
              <a:t>Today’s Lesson: The Circle</a:t>
            </a:r>
          </a:p>
        </p:txBody>
      </p:sp>
      <p:sp>
        <p:nvSpPr>
          <p:cNvPr id="2" name="Oval 1"/>
          <p:cNvSpPr/>
          <p:nvPr/>
        </p:nvSpPr>
        <p:spPr>
          <a:xfrm>
            <a:off x="1943100" y="1600200"/>
            <a:ext cx="5105400" cy="4648200"/>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3"/>
          <p:cNvSpPr>
            <a:spLocks noGrp="1"/>
          </p:cNvSpPr>
          <p:nvPr>
            <p:ph type="title"/>
          </p:nvPr>
        </p:nvSpPr>
        <p:spPr/>
        <p:txBody>
          <a:bodyPr/>
          <a:lstStyle/>
          <a:p>
            <a:r>
              <a:rPr lang="en-US" sz="3600" dirty="0">
                <a:latin typeface="Arial" charset="0"/>
                <a:ea typeface="ＭＳ Ｐゴシック" charset="0"/>
                <a:cs typeface="ＭＳ Ｐゴシック" charset="0"/>
              </a:rPr>
              <a:t>Geometry—It's More Than Space:</a:t>
            </a:r>
            <a:br>
              <a:rPr lang="en-US" sz="3600"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Example Obstacle Course</a:t>
            </a:r>
          </a:p>
        </p:txBody>
      </p:sp>
      <p:pic>
        <p:nvPicPr>
          <p:cNvPr id="3" name="Content Placeholder 2"/>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p:blipFill>
        <p:spPr>
          <a:xfrm>
            <a:off x="1276350" y="1676400"/>
            <a:ext cx="6438900" cy="487896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Preschool Learning Foundation 2.1</a:t>
            </a:r>
          </a:p>
        </p:txBody>
      </p:sp>
      <p:pic>
        <p:nvPicPr>
          <p:cNvPr id="5" name="Content Placeholder 4"/>
          <p:cNvPicPr>
            <a:picLocks noGrp="1" noChangeAspect="1"/>
          </p:cNvPicPr>
          <p:nvPr>
            <p:ph sz="half" idx="1"/>
          </p:nvPr>
        </p:nvPicPr>
        <p:blipFill rotWithShape="1">
          <a:blip r:embed="rId3" cstate="hqprint">
            <a:extLst>
              <a:ext uri="{28A0092B-C50C-407E-A947-70E740481C1C}">
                <a14:useLocalDpi xmlns:a14="http://schemas.microsoft.com/office/drawing/2010/main"/>
              </a:ext>
            </a:extLst>
          </a:blip>
          <a:stretch/>
        </p:blipFill>
        <p:spPr>
          <a:xfrm>
            <a:off x="419100" y="1464211"/>
            <a:ext cx="8153400" cy="2716356"/>
          </a:xfrm>
        </p:spPr>
      </p:pic>
      <p:sp>
        <p:nvSpPr>
          <p:cNvPr id="4" name="Content Placeholder 3"/>
          <p:cNvSpPr>
            <a:spLocks noGrp="1"/>
          </p:cNvSpPr>
          <p:nvPr>
            <p:ph sz="half" idx="2"/>
          </p:nvPr>
        </p:nvSpPr>
        <p:spPr>
          <a:xfrm>
            <a:off x="381000" y="4648200"/>
            <a:ext cx="8229600" cy="1828800"/>
          </a:xfrm>
        </p:spPr>
        <p:style>
          <a:lnRef idx="2">
            <a:schemeClr val="dk1"/>
          </a:lnRef>
          <a:fillRef idx="1">
            <a:schemeClr val="lt1"/>
          </a:fillRef>
          <a:effectRef idx="0">
            <a:schemeClr val="dk1"/>
          </a:effectRef>
          <a:fontRef idx="minor">
            <a:schemeClr val="dk1"/>
          </a:fontRef>
        </p:style>
        <p:txBody>
          <a:bodyPr/>
          <a:lstStyle/>
          <a:p>
            <a:pPr marL="398463" indent="-398463">
              <a:buFont typeface="+mj-lt"/>
              <a:buAutoNum type="arabicPeriod"/>
            </a:pPr>
            <a:r>
              <a:rPr lang="en-US" sz="2400" dirty="0"/>
              <a:t>Turn to the PLF, Vol. 1, p. 158. </a:t>
            </a:r>
          </a:p>
          <a:p>
            <a:pPr marL="398463" indent="-398463">
              <a:buFont typeface="+mj-lt"/>
              <a:buAutoNum type="arabicPeriod"/>
            </a:pPr>
            <a:r>
              <a:rPr lang="en-US" sz="2400" dirty="0"/>
              <a:t>Read the foundations and the examples.</a:t>
            </a:r>
          </a:p>
          <a:p>
            <a:pPr marL="398463" indent="-398463">
              <a:buFont typeface="+mj-lt"/>
              <a:buAutoNum type="arabicPeriod"/>
            </a:pPr>
            <a:r>
              <a:rPr lang="en-US" sz="2400" dirty="0"/>
              <a:t>Share with an elbow partner an example that you have experienced in your classroom.</a:t>
            </a:r>
          </a:p>
        </p:txBody>
      </p:sp>
      <p:sp>
        <p:nvSpPr>
          <p:cNvPr id="3" name="TextBox 2"/>
          <p:cNvSpPr txBox="1"/>
          <p:nvPr/>
        </p:nvSpPr>
        <p:spPr>
          <a:xfrm>
            <a:off x="3810000" y="4251592"/>
            <a:ext cx="4876800" cy="381000"/>
          </a:xfrm>
          <a:prstGeom prst="rect">
            <a:avLst/>
          </a:prstGeom>
          <a:noFill/>
        </p:spPr>
        <p:txBody>
          <a:bodyPr wrap="square" rtlCol="0">
            <a:spAutoFit/>
          </a:bodyPr>
          <a:lstStyle/>
          <a:p>
            <a:pPr algn="r"/>
            <a:r>
              <a:rPr lang="en-US" dirty="0"/>
              <a:t>(PLF, Vol. 1, p.158)</a:t>
            </a:r>
          </a:p>
        </p:txBody>
      </p:sp>
    </p:spTree>
    <p:extLst>
      <p:ext uri="{BB962C8B-B14F-4D97-AF65-F5344CB8AC3E}">
        <p14:creationId xmlns:p14="http://schemas.microsoft.com/office/powerpoint/2010/main" val="68390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81000" y="1905000"/>
            <a:ext cx="8382000" cy="1143000"/>
          </a:xfrm>
        </p:spPr>
        <p:txBody>
          <a:bodyPr/>
          <a:lstStyle/>
          <a:p>
            <a:pPr eaLnBrk="1" hangingPunct="1"/>
            <a:r>
              <a:rPr lang="en-US" dirty="0">
                <a:effectLst>
                  <a:outerShdw blurRad="38100" dist="38100" dir="2700000" algn="tl">
                    <a:srgbClr val="FFFFFF"/>
                  </a:outerShdw>
                </a:effectLst>
                <a:latin typeface="Arial" charset="0"/>
                <a:ea typeface="ＭＳ Ｐゴシック" charset="0"/>
                <a:cs typeface="Arial" charset="0"/>
              </a:rPr>
              <a:t>Geometry </a:t>
            </a:r>
            <a:r>
              <a:rPr lang="en-US" i="1" dirty="0">
                <a:effectLst>
                  <a:outerShdw blurRad="38100" dist="38100" dir="2700000" algn="tl">
                    <a:srgbClr val="FFFFFF"/>
                  </a:outerShdw>
                </a:effectLst>
                <a:latin typeface="Arial" charset="0"/>
                <a:ea typeface="ＭＳ Ｐゴシック" charset="0"/>
                <a:cs typeface="Arial" charset="0"/>
              </a:rPr>
              <a:t>and</a:t>
            </a:r>
            <a:r>
              <a:rPr lang="en-US" i="0" baseline="0" dirty="0">
                <a:effectLst>
                  <a:outerShdw blurRad="38100" dist="38100" dir="2700000" algn="tl">
                    <a:srgbClr val="FFFFFF"/>
                  </a:outerShdw>
                </a:effectLst>
                <a:latin typeface="Arial" charset="0"/>
                <a:ea typeface="ＭＳ Ｐゴシック" charset="0"/>
                <a:cs typeface="Arial" charset="0"/>
              </a:rPr>
              <a:t> </a:t>
            </a:r>
            <a:r>
              <a:rPr lang="en-US" dirty="0">
                <a:effectLst>
                  <a:outerShdw blurRad="38100" dist="38100" dir="2700000" algn="tl">
                    <a:srgbClr val="FFFFFF"/>
                  </a:outerShdw>
                </a:effectLst>
                <a:latin typeface="Arial" charset="0"/>
                <a:ea typeface="ＭＳ Ｐゴシック" charset="0"/>
                <a:cs typeface="Arial" charset="0"/>
              </a:rPr>
              <a:t>Spatial Sense</a:t>
            </a:r>
            <a:br>
              <a:rPr lang="en-US" dirty="0">
                <a:effectLst>
                  <a:outerShdw blurRad="38100" dist="38100" dir="2700000" algn="tl">
                    <a:srgbClr val="FFFFFF"/>
                  </a:outerShdw>
                </a:effectLst>
                <a:latin typeface="Arial" charset="0"/>
                <a:ea typeface="ＭＳ Ｐゴシック" charset="0"/>
                <a:cs typeface="Arial" charset="0"/>
              </a:rPr>
            </a:br>
            <a:br>
              <a:rPr lang="en-US" dirty="0">
                <a:effectLst>
                  <a:outerShdw blurRad="38100" dist="38100" dir="2700000" algn="tl">
                    <a:srgbClr val="FFFFFF"/>
                  </a:outerShdw>
                </a:effectLst>
                <a:latin typeface="Arial" charset="0"/>
                <a:ea typeface="ＭＳ Ｐゴシック" charset="0"/>
                <a:cs typeface="Arial" charset="0"/>
              </a:rPr>
            </a:br>
            <a:r>
              <a:rPr lang="en-US" dirty="0">
                <a:effectLst>
                  <a:outerShdw blurRad="38100" dist="38100" dir="2700000" algn="tl">
                    <a:srgbClr val="FFFFFF"/>
                  </a:outerShdw>
                </a:effectLst>
                <a:latin typeface="Arial" charset="0"/>
                <a:ea typeface="ＭＳ Ｐゴシック" charset="0"/>
                <a:cs typeface="Arial" charset="0"/>
              </a:rPr>
              <a:t>Get Ready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6"/>
          <p:cNvSpPr>
            <a:spLocks noGrp="1"/>
          </p:cNvSpPr>
          <p:nvPr>
            <p:ph type="title"/>
          </p:nvPr>
        </p:nvSpPr>
        <p:spPr>
          <a:xfrm>
            <a:off x="379633" y="4663444"/>
            <a:ext cx="8382000" cy="1143000"/>
          </a:xfrm>
        </p:spPr>
        <p:txBody>
          <a:bodyPr/>
          <a:lstStyle/>
          <a:p>
            <a:r>
              <a:rPr lang="en-US" dirty="0">
                <a:latin typeface="Arial" charset="0"/>
                <a:ea typeface="ＭＳ Ｐゴシック" charset="0"/>
                <a:cs typeface="Arial" charset="0"/>
                <a:sym typeface="Gill Sans" charset="0"/>
              </a:rPr>
              <a:t>Geometry Snapshots</a:t>
            </a:r>
            <a:br>
              <a:rPr lang="en-US" dirty="0">
                <a:latin typeface="Arial" charset="0"/>
                <a:ea typeface="ヒラギノ角ゴ Pro W3" charset="0"/>
                <a:cs typeface="ヒラギノ角ゴ Pro W3" charset="0"/>
                <a:sym typeface="Gill Sans" charset="0"/>
              </a:rPr>
            </a:br>
            <a:r>
              <a:rPr lang="en-US" dirty="0">
                <a:latin typeface="Arial" charset="0"/>
                <a:ea typeface="ヒラギノ角ゴ Pro W3" charset="0"/>
                <a:cs typeface="ヒラギノ角ゴ Pro W3" charset="0"/>
                <a:sym typeface="Gill Sans" charset="0"/>
              </a:rPr>
              <a:t>Ready</a:t>
            </a:r>
            <a:endParaRPr lang="en-US" dirty="0">
              <a:latin typeface="Arial" charset="0"/>
              <a:ea typeface="ＭＳ Ｐゴシック" charset="0"/>
              <a:cs typeface="Arial" charset="0"/>
            </a:endParaRPr>
          </a:p>
        </p:txBody>
      </p:sp>
      <p:grpSp>
        <p:nvGrpSpPr>
          <p:cNvPr id="11" name="Group 2"/>
          <p:cNvGrpSpPr>
            <a:grpSpLocks/>
          </p:cNvGrpSpPr>
          <p:nvPr/>
        </p:nvGrpSpPr>
        <p:grpSpPr bwMode="auto">
          <a:xfrm>
            <a:off x="2281458" y="299239"/>
            <a:ext cx="4578350" cy="4348163"/>
            <a:chOff x="0" y="0"/>
            <a:chExt cx="4032" cy="4032"/>
          </a:xfrm>
        </p:grpSpPr>
        <p:sp>
          <p:nvSpPr>
            <p:cNvPr id="12" name="Rectangle 3"/>
            <p:cNvSpPr>
              <a:spLocks/>
            </p:cNvSpPr>
            <p:nvPr/>
          </p:nvSpPr>
          <p:spPr bwMode="auto">
            <a:xfrm>
              <a:off x="6" y="6"/>
              <a:ext cx="4024" cy="4026"/>
            </a:xfrm>
            <a:prstGeom prst="rect">
              <a:avLst/>
            </a:prstGeom>
            <a:solidFill>
              <a:srgbClr val="4F81BD"/>
            </a:solidFill>
            <a:ln w="38100">
              <a:solidFill>
                <a:sysClr val="windowText" lastClr="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3" name="Line 4"/>
            <p:cNvSpPr>
              <a:spLocks noChangeShapeType="1"/>
            </p:cNvSpPr>
            <p:nvPr/>
          </p:nvSpPr>
          <p:spPr bwMode="auto">
            <a:xfrm>
              <a:off x="0" y="0"/>
              <a:ext cx="4024" cy="4024"/>
            </a:xfrm>
            <a:prstGeom prst="line">
              <a:avLst/>
            </a:prstGeom>
            <a:noFill/>
            <a:ln w="38100">
              <a:solidFill>
                <a:sysClr val="windowText" lastClr="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14" name="Line 5"/>
            <p:cNvSpPr>
              <a:spLocks noChangeShapeType="1"/>
            </p:cNvSpPr>
            <p:nvPr/>
          </p:nvSpPr>
          <p:spPr bwMode="auto">
            <a:xfrm flipH="1">
              <a:off x="2040" y="8"/>
              <a:ext cx="1992" cy="1991"/>
            </a:xfrm>
            <a:prstGeom prst="line">
              <a:avLst/>
            </a:prstGeom>
            <a:noFill/>
            <a:ln w="38100">
              <a:solidFill>
                <a:sysClr val="windowText" lastClr="000000"/>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title"/>
          </p:nvPr>
        </p:nvSpPr>
        <p:spPr>
          <a:xfrm>
            <a:off x="152400" y="321211"/>
            <a:ext cx="8534400" cy="1143000"/>
          </a:xfrm>
        </p:spPr>
        <p:txBody>
          <a:bodyPr/>
          <a:lstStyle/>
          <a:p>
            <a:br>
              <a:rPr lang="en-US" dirty="0">
                <a:latin typeface="Arial" charset="0"/>
                <a:ea typeface="ＭＳ Ｐゴシック" charset="0"/>
                <a:cs typeface="Arial" charset="0"/>
                <a:sym typeface="Gill Sans" charset="0"/>
              </a:rPr>
            </a:br>
            <a:r>
              <a:rPr lang="en-US" dirty="0">
                <a:latin typeface="Arial" charset="0"/>
                <a:ea typeface="ＭＳ Ｐゴシック" charset="0"/>
                <a:cs typeface="Arial" charset="0"/>
                <a:sym typeface="Gill Sans" charset="0"/>
              </a:rPr>
              <a:t>Snapshots with Pattern Blocks</a:t>
            </a:r>
            <a:br>
              <a:rPr lang="en-US" dirty="0">
                <a:latin typeface="Arial" charset="0"/>
                <a:ea typeface="ヒラギノ角ゴ Pro W3" charset="0"/>
                <a:cs typeface="ヒラギノ角ゴ Pro W3" charset="0"/>
                <a:sym typeface="Gill Sans" charset="0"/>
              </a:rPr>
            </a:br>
            <a:r>
              <a:rPr lang="en-US" dirty="0">
                <a:latin typeface="Arial" charset="0"/>
                <a:ea typeface="ヒラギノ角ゴ Pro W3" charset="0"/>
                <a:cs typeface="ヒラギノ角ゴ Pro W3" charset="0"/>
                <a:sym typeface="Gill Sans" charset="0"/>
              </a:rPr>
              <a:t>Ready, GO!</a:t>
            </a:r>
            <a:br>
              <a:rPr lang="en-US" dirty="0">
                <a:latin typeface="Arial" charset="0"/>
                <a:ea typeface="ＭＳ Ｐゴシック" charset="0"/>
                <a:cs typeface="Arial" charset="0"/>
                <a:sym typeface="Gill Sans" charset="0"/>
              </a:rPr>
            </a:br>
            <a:endParaRPr lang="en-US" dirty="0">
              <a:latin typeface="Arial" charset="0"/>
              <a:ea typeface="ＭＳ Ｐゴシック" charset="0"/>
              <a:cs typeface="Arial" charset="0"/>
            </a:endParaRPr>
          </a:p>
        </p:txBody>
      </p:sp>
      <p:pic>
        <p:nvPicPr>
          <p:cNvPr id="87042" name="Picture 2"/>
          <p:cNvPicPr>
            <a:picLocks noGrp="1" noChangeArrowheads="1"/>
          </p:cNvPicPr>
          <p:nvPr>
            <p:ph idx="1"/>
          </p:nvPr>
        </p:nvPicPr>
        <p:blipFill>
          <a:blip r:embed="rId3" cstate="print">
            <a:extLst>
              <a:ext uri="{28A0092B-C50C-407E-A947-70E740481C1C}">
                <a14:useLocalDpi xmlns:a14="http://schemas.microsoft.com/office/drawing/2010/main"/>
              </a:ext>
            </a:extLst>
          </a:blip>
          <a:stretch>
            <a:fillRect/>
          </a:stretch>
        </p:blipFill>
        <p:spPr>
          <a:xfrm>
            <a:off x="1371600" y="1752600"/>
            <a:ext cx="6096000" cy="4343400"/>
          </a:xfr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7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9"/>
          <p:cNvSpPr>
            <a:spLocks noGrp="1" noChangeArrowheads="1"/>
          </p:cNvSpPr>
          <p:nvPr>
            <p:ph type="title"/>
          </p:nvPr>
        </p:nvSpPr>
        <p:spPr/>
        <p:txBody>
          <a:bodyPr/>
          <a:lstStyle/>
          <a:p>
            <a:pPr eaLnBrk="1" hangingPunct="1"/>
            <a:r>
              <a:rPr lang="en-US" sz="4000" dirty="0">
                <a:latin typeface="Arial" charset="0"/>
                <a:ea typeface="ＭＳ Ｐゴシック" charset="0"/>
                <a:cs typeface="Arial" charset="0"/>
              </a:rPr>
              <a:t>Learning Trajectory for Understanding Spatial Ideas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480096334"/>
              </p:ext>
            </p:extLst>
          </p:nvPr>
        </p:nvGraphicFramePr>
        <p:xfrm>
          <a:off x="304800" y="1600200"/>
          <a:ext cx="83820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060" name="Rectangle 4"/>
          <p:cNvSpPr>
            <a:spLocks noChangeArrowheads="1"/>
          </p:cNvSpPr>
          <p:nvPr/>
        </p:nvSpPr>
        <p:spPr bwMode="auto">
          <a:xfrm>
            <a:off x="6986588" y="54911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sz="2400" dirty="0"/>
          </a:p>
        </p:txBody>
      </p:sp>
      <p:sp>
        <p:nvSpPr>
          <p:cNvPr id="3" name="TextBox 2"/>
          <p:cNvSpPr txBox="1"/>
          <p:nvPr/>
        </p:nvSpPr>
        <p:spPr>
          <a:xfrm>
            <a:off x="2895600" y="5948363"/>
            <a:ext cx="4275138" cy="369332"/>
          </a:xfrm>
          <a:prstGeom prst="rect">
            <a:avLst/>
          </a:prstGeom>
          <a:noFill/>
        </p:spPr>
        <p:txBody>
          <a:bodyPr wrap="square" rtlCol="0">
            <a:spAutoFit/>
          </a:bodyPr>
          <a:lstStyle/>
          <a:p>
            <a:r>
              <a:rPr lang="nl-NL" dirty="0"/>
              <a:t>(PCF, Vol. 1, p. 164)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b="1" dirty="0"/>
              <a:t>Geometry</a:t>
            </a:r>
            <a:r>
              <a:rPr lang="en-US" dirty="0"/>
              <a:t> Foundation Video Example 2.1: Positions in Space </a:t>
            </a:r>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317018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p:txBody>
          <a:bodyPr/>
          <a:lstStyle/>
          <a:p>
            <a:r>
              <a:rPr lang="en-US" dirty="0">
                <a:latin typeface="Arial" charset="0"/>
                <a:ea typeface="ＭＳ Ｐゴシック" charset="0"/>
                <a:cs typeface="ＭＳ Ｐゴシック" charset="0"/>
              </a:rPr>
              <a:t>Foundations Video Example Reflection</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0" indent="0">
              <a:spcAft>
                <a:spcPts val="1200"/>
              </a:spcAft>
              <a:buNone/>
            </a:pPr>
            <a:r>
              <a:rPr lang="en-US" sz="2800" dirty="0"/>
              <a:t>Discuss the following at your table group: </a:t>
            </a:r>
          </a:p>
          <a:p>
            <a:pPr marL="514350" indent="-338138">
              <a:spcAft>
                <a:spcPts val="1200"/>
              </a:spcAft>
            </a:pPr>
            <a:r>
              <a:rPr lang="en-US" sz="2800" dirty="0">
                <a:latin typeface="Arial" charset="0"/>
                <a:ea typeface="ＭＳ Ｐゴシック" charset="0"/>
                <a:cs typeface="ＭＳ Ｐゴシック" charset="0"/>
              </a:rPr>
              <a:t>What did you notice the teacher doing to elicit conversation about shapes?</a:t>
            </a:r>
          </a:p>
          <a:p>
            <a:pPr marL="514350" indent="-338138">
              <a:spcAft>
                <a:spcPts val="1200"/>
              </a:spcAft>
            </a:pPr>
            <a:r>
              <a:rPr lang="en-US" sz="2800" dirty="0">
                <a:latin typeface="Arial" charset="0"/>
                <a:ea typeface="ＭＳ Ｐゴシック" charset="0"/>
                <a:cs typeface="ＭＳ Ｐゴシック" charset="0"/>
              </a:rPr>
              <a:t>What else could the teacher have done?</a:t>
            </a:r>
          </a:p>
          <a:p>
            <a:pPr marL="514350" indent="-338138">
              <a:spcAft>
                <a:spcPts val="1200"/>
              </a:spcAft>
            </a:pPr>
            <a:r>
              <a:rPr lang="en-US" sz="2800" dirty="0">
                <a:latin typeface="Arial" charset="0"/>
                <a:ea typeface="ＭＳ Ｐゴシック" charset="0"/>
                <a:cs typeface="ＭＳ Ｐゴシック" charset="0"/>
              </a:rPr>
              <a:t>What would we need to consider to effectively support a student learning more than one language?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3"/>
          <p:cNvSpPr>
            <a:spLocks noGrp="1"/>
          </p:cNvSpPr>
          <p:nvPr>
            <p:ph type="title"/>
          </p:nvPr>
        </p:nvSpPr>
        <p:spPr/>
        <p:txBody>
          <a:bodyPr/>
          <a:lstStyle/>
          <a:p>
            <a:r>
              <a:rPr lang="en-US" dirty="0">
                <a:latin typeface="Arial" charset="0"/>
                <a:ea typeface="ＭＳ Ｐゴシック" charset="0"/>
                <a:cs typeface="ＭＳ Ｐゴシック" charset="0"/>
              </a:rPr>
              <a:t>Geometry: It’s More Than Space</a:t>
            </a:r>
          </a:p>
        </p:txBody>
      </p:sp>
      <p:sp>
        <p:nvSpPr>
          <p:cNvPr id="5" name="Content Placeholder 4"/>
          <p:cNvSpPr>
            <a:spLocks noGrp="1"/>
          </p:cNvSpPr>
          <p:nvPr>
            <p:ph sz="half" idx="1"/>
          </p:nvPr>
        </p:nvSpPr>
        <p:spPr>
          <a:xfrm>
            <a:off x="304800" y="1676400"/>
            <a:ext cx="4114800" cy="4419600"/>
          </a:xfrm>
        </p:spPr>
        <p:txBody>
          <a:bodyPr/>
          <a:lstStyle/>
          <a:p>
            <a:pPr marL="0" indent="0" algn="ctr">
              <a:buFontTx/>
              <a:buNone/>
              <a:defRPr/>
            </a:pPr>
            <a:r>
              <a:rPr lang="en-US" sz="3200" dirty="0"/>
              <a:t>“Geometric concepts can be motivated through motion”</a:t>
            </a:r>
          </a:p>
          <a:p>
            <a:pPr marL="0" indent="0" algn="ctr">
              <a:buFontTx/>
              <a:buNone/>
              <a:defRPr/>
            </a:pPr>
            <a:r>
              <a:rPr lang="en-US" sz="1600" dirty="0"/>
              <a:t>(PCF, Vol. 1, p. 286).</a:t>
            </a:r>
          </a:p>
        </p:txBody>
      </p:sp>
      <p:pic>
        <p:nvPicPr>
          <p:cNvPr id="40962" name="Content Placeholder 10" descr="health_ safety_ injury prevention 3.jpg"/>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4724400" y="1676400"/>
            <a:ext cx="3657599" cy="4495800"/>
          </a:xfrm>
        </p:spPr>
      </p:pic>
    </p:spTree>
    <p:extLst>
      <p:ext uri="{BB962C8B-B14F-4D97-AF65-F5344CB8AC3E}">
        <p14:creationId xmlns:p14="http://schemas.microsoft.com/office/powerpoint/2010/main" val="189855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val 6"/>
          <p:cNvSpPr>
            <a:spLocks noChangeArrowheads="1"/>
          </p:cNvSpPr>
          <p:nvPr/>
        </p:nvSpPr>
        <p:spPr bwMode="auto">
          <a:xfrm>
            <a:off x="1280077" y="1264810"/>
            <a:ext cx="1371600" cy="1143000"/>
          </a:xfrm>
          <a:prstGeom prst="ellipse">
            <a:avLst/>
          </a:prstGeom>
          <a:gradFill rotWithShape="1">
            <a:gsLst>
              <a:gs pos="0">
                <a:srgbClr val="FFFFFF"/>
              </a:gs>
              <a:gs pos="100000">
                <a:srgbClr val="767676"/>
              </a:gs>
            </a:gsLst>
            <a:lin ang="2700000" scaled="1"/>
          </a:gradFill>
          <a:ln w="9525">
            <a:solidFill>
              <a:srgbClr val="000000"/>
            </a:solidFill>
            <a:round/>
            <a:headEnd/>
            <a:tailEnd/>
          </a:ln>
        </p:spPr>
        <p:txBody>
          <a:bodyPr/>
          <a:lstStyle/>
          <a:p>
            <a:pPr algn="ctr"/>
            <a:endParaRPr lang="en-US" dirty="0"/>
          </a:p>
        </p:txBody>
      </p:sp>
      <p:sp>
        <p:nvSpPr>
          <p:cNvPr id="12291" name="Text Box 7"/>
          <p:cNvSpPr txBox="1">
            <a:spLocks noChangeArrowheads="1"/>
          </p:cNvSpPr>
          <p:nvPr/>
        </p:nvSpPr>
        <p:spPr bwMode="auto">
          <a:xfrm>
            <a:off x="1295400" y="2514600"/>
            <a:ext cx="1143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dirty="0"/>
              <a:t>sphere</a:t>
            </a:r>
          </a:p>
        </p:txBody>
      </p:sp>
      <p:sp>
        <p:nvSpPr>
          <p:cNvPr id="17416" name="Rectangle 8"/>
          <p:cNvSpPr>
            <a:spLocks noChangeArrowheads="1"/>
          </p:cNvSpPr>
          <p:nvPr/>
        </p:nvSpPr>
        <p:spPr bwMode="auto">
          <a:xfrm>
            <a:off x="1489213" y="2615333"/>
            <a:ext cx="990600" cy="3048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12293" name="Line 9"/>
          <p:cNvSpPr>
            <a:spLocks noChangeShapeType="1"/>
          </p:cNvSpPr>
          <p:nvPr/>
        </p:nvSpPr>
        <p:spPr bwMode="auto">
          <a:xfrm flipH="1">
            <a:off x="3902054" y="1220391"/>
            <a:ext cx="387392" cy="1156099"/>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294" name="Line 10"/>
          <p:cNvSpPr>
            <a:spLocks noChangeShapeType="1"/>
          </p:cNvSpPr>
          <p:nvPr/>
        </p:nvSpPr>
        <p:spPr bwMode="auto">
          <a:xfrm>
            <a:off x="4301337" y="1218224"/>
            <a:ext cx="381000" cy="114300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296" name="Text Box 12"/>
          <p:cNvSpPr txBox="1">
            <a:spLocks noChangeArrowheads="1"/>
          </p:cNvSpPr>
          <p:nvPr/>
        </p:nvSpPr>
        <p:spPr bwMode="auto">
          <a:xfrm>
            <a:off x="3826734" y="2559031"/>
            <a:ext cx="838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dirty="0"/>
              <a:t>cone</a:t>
            </a:r>
          </a:p>
        </p:txBody>
      </p:sp>
      <p:pic>
        <p:nvPicPr>
          <p:cNvPr id="12297" name="Picture 13" descr="prism"/>
          <p:cNvPicPr>
            <a:picLocks noChangeAspect="1" noChangeArrowheads="1"/>
          </p:cNvPicPr>
          <p:nvPr/>
        </p:nvPicPr>
        <p:blipFill>
          <a:blip r:embed="rId3">
            <a:clrChange>
              <a:clrFrom>
                <a:srgbClr val="FEFEFE"/>
              </a:clrFrom>
              <a:clrTo>
                <a:srgbClr val="FEFEFE">
                  <a:alpha val="0"/>
                </a:srgbClr>
              </a:clrTo>
            </a:clrChange>
            <a:grayscl/>
            <a:extLst>
              <a:ext uri="{28A0092B-C50C-407E-A947-70E740481C1C}">
                <a14:useLocalDpi xmlns:a14="http://schemas.microsoft.com/office/drawing/2010/main"/>
              </a:ext>
            </a:extLst>
          </a:blip>
          <a:srcRect/>
          <a:stretch>
            <a:fillRect/>
          </a:stretch>
        </p:blipFill>
        <p:spPr bwMode="auto">
          <a:xfrm>
            <a:off x="5849250" y="1335304"/>
            <a:ext cx="17145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2" name="Rectangle 14"/>
          <p:cNvSpPr>
            <a:spLocks noChangeArrowheads="1"/>
          </p:cNvSpPr>
          <p:nvPr/>
        </p:nvSpPr>
        <p:spPr bwMode="auto">
          <a:xfrm>
            <a:off x="3804075" y="2621209"/>
            <a:ext cx="990600" cy="3048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12299" name="Text Box 15"/>
          <p:cNvSpPr txBox="1">
            <a:spLocks noChangeArrowheads="1"/>
          </p:cNvSpPr>
          <p:nvPr/>
        </p:nvSpPr>
        <p:spPr bwMode="auto">
          <a:xfrm>
            <a:off x="5973348" y="2589198"/>
            <a:ext cx="914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dirty="0"/>
              <a:t>prism</a:t>
            </a:r>
          </a:p>
        </p:txBody>
      </p:sp>
      <p:sp>
        <p:nvSpPr>
          <p:cNvPr id="17424" name="Rectangle 16"/>
          <p:cNvSpPr>
            <a:spLocks noChangeArrowheads="1"/>
          </p:cNvSpPr>
          <p:nvPr/>
        </p:nvSpPr>
        <p:spPr bwMode="auto">
          <a:xfrm>
            <a:off x="5979536" y="2623680"/>
            <a:ext cx="990600" cy="3048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12301" name="AutoShape 17"/>
          <p:cNvSpPr>
            <a:spLocks noChangeArrowheads="1"/>
          </p:cNvSpPr>
          <p:nvPr/>
        </p:nvSpPr>
        <p:spPr bwMode="auto">
          <a:xfrm>
            <a:off x="772240" y="3414961"/>
            <a:ext cx="1109856" cy="1482425"/>
          </a:xfrm>
          <a:prstGeom prst="can">
            <a:avLst>
              <a:gd name="adj" fmla="val 36364"/>
            </a:avLst>
          </a:prstGeom>
          <a:gradFill rotWithShape="1">
            <a:gsLst>
              <a:gs pos="0">
                <a:srgbClr val="FFFFFF"/>
              </a:gs>
              <a:gs pos="100000">
                <a:srgbClr val="767676"/>
              </a:gs>
            </a:gsLst>
            <a:lin ang="0" scaled="1"/>
          </a:gradFill>
          <a:ln w="9525">
            <a:solidFill>
              <a:srgbClr val="000000"/>
            </a:solidFill>
            <a:round/>
            <a:headEnd/>
            <a:tailEnd/>
          </a:ln>
        </p:spPr>
        <p:txBody>
          <a:bodyPr/>
          <a:lstStyle/>
          <a:p>
            <a:pPr algn="ctr"/>
            <a:endParaRPr lang="en-US" dirty="0"/>
          </a:p>
        </p:txBody>
      </p:sp>
      <p:sp>
        <p:nvSpPr>
          <p:cNvPr id="12302" name="Text Box 18"/>
          <p:cNvSpPr txBox="1">
            <a:spLocks noChangeArrowheads="1"/>
          </p:cNvSpPr>
          <p:nvPr/>
        </p:nvSpPr>
        <p:spPr bwMode="auto">
          <a:xfrm>
            <a:off x="724451" y="5094270"/>
            <a:ext cx="1066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dirty="0"/>
              <a:t>cylinder</a:t>
            </a:r>
          </a:p>
        </p:txBody>
      </p:sp>
      <p:sp>
        <p:nvSpPr>
          <p:cNvPr id="17427" name="Rectangle 19"/>
          <p:cNvSpPr>
            <a:spLocks noChangeArrowheads="1"/>
          </p:cNvSpPr>
          <p:nvPr/>
        </p:nvSpPr>
        <p:spPr bwMode="auto">
          <a:xfrm>
            <a:off x="755234" y="5156183"/>
            <a:ext cx="991703" cy="3048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12304" name="AutoShape 20"/>
          <p:cNvSpPr>
            <a:spLocks noChangeArrowheads="1"/>
          </p:cNvSpPr>
          <p:nvPr/>
        </p:nvSpPr>
        <p:spPr bwMode="auto">
          <a:xfrm>
            <a:off x="2495550" y="3331153"/>
            <a:ext cx="1600200" cy="1371600"/>
          </a:xfrm>
          <a:prstGeom prst="cube">
            <a:avLst>
              <a:gd name="adj" fmla="val 25000"/>
            </a:avLst>
          </a:prstGeom>
          <a:solidFill>
            <a:srgbClr val="FFFFFF"/>
          </a:solidFill>
          <a:ln w="9525">
            <a:solidFill>
              <a:srgbClr val="000000"/>
            </a:solidFill>
            <a:miter lim="800000"/>
            <a:headEnd/>
            <a:tailEnd/>
          </a:ln>
        </p:spPr>
        <p:txBody>
          <a:bodyPr/>
          <a:lstStyle/>
          <a:p>
            <a:pPr algn="ctr"/>
            <a:endParaRPr lang="en-US" dirty="0"/>
          </a:p>
        </p:txBody>
      </p:sp>
      <p:sp>
        <p:nvSpPr>
          <p:cNvPr id="12305" name="Text Box 21"/>
          <p:cNvSpPr txBox="1">
            <a:spLocks noChangeArrowheads="1"/>
          </p:cNvSpPr>
          <p:nvPr/>
        </p:nvSpPr>
        <p:spPr bwMode="auto">
          <a:xfrm>
            <a:off x="2762808" y="5113370"/>
            <a:ext cx="990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dirty="0"/>
              <a:t>cube</a:t>
            </a:r>
          </a:p>
        </p:txBody>
      </p:sp>
      <p:sp>
        <p:nvSpPr>
          <p:cNvPr id="17430" name="Rectangle 22"/>
          <p:cNvSpPr>
            <a:spLocks noChangeArrowheads="1"/>
          </p:cNvSpPr>
          <p:nvPr/>
        </p:nvSpPr>
        <p:spPr bwMode="auto">
          <a:xfrm>
            <a:off x="2694325" y="5115074"/>
            <a:ext cx="990600" cy="304800"/>
          </a:xfrm>
          <a:prstGeom prst="rect">
            <a:avLst/>
          </a:prstGeom>
          <a:solidFill>
            <a:schemeClr val="accent1"/>
          </a:solidFill>
          <a:ln w="9525">
            <a:solidFill>
              <a:schemeClr val="tx1"/>
            </a:solidFill>
            <a:miter lim="800000"/>
            <a:headEnd/>
            <a:tailEnd/>
          </a:ln>
        </p:spPr>
        <p:txBody>
          <a:bodyPr wrap="none" anchor="ctr"/>
          <a:lstStyle/>
          <a:p>
            <a:endParaRPr lang="en-US" dirty="0"/>
          </a:p>
        </p:txBody>
      </p:sp>
      <p:grpSp>
        <p:nvGrpSpPr>
          <p:cNvPr id="12307" name="Group 23"/>
          <p:cNvGrpSpPr>
            <a:grpSpLocks noChangeAspect="1"/>
          </p:cNvGrpSpPr>
          <p:nvPr/>
        </p:nvGrpSpPr>
        <p:grpSpPr bwMode="auto">
          <a:xfrm>
            <a:off x="4390047" y="3300661"/>
            <a:ext cx="2171700" cy="1828800"/>
            <a:chOff x="2232" y="1152"/>
            <a:chExt cx="3420" cy="2880"/>
          </a:xfrm>
        </p:grpSpPr>
        <p:sp>
          <p:nvSpPr>
            <p:cNvPr id="12325" name="AutoShape 24"/>
            <p:cNvSpPr>
              <a:spLocks noChangeAspect="1" noChangeArrowheads="1"/>
            </p:cNvSpPr>
            <p:nvPr/>
          </p:nvSpPr>
          <p:spPr bwMode="auto">
            <a:xfrm>
              <a:off x="2232" y="1152"/>
              <a:ext cx="3420" cy="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2326" name="AutoShape 25"/>
            <p:cNvSpPr>
              <a:spLocks noChangeArrowheads="1"/>
            </p:cNvSpPr>
            <p:nvPr/>
          </p:nvSpPr>
          <p:spPr bwMode="auto">
            <a:xfrm rot="-586001">
              <a:off x="3132" y="1332"/>
              <a:ext cx="2026" cy="1980"/>
            </a:xfrm>
            <a:prstGeom prst="triangle">
              <a:avLst>
                <a:gd name="adj" fmla="val 50000"/>
              </a:avLst>
            </a:prstGeom>
            <a:solidFill>
              <a:srgbClr val="C0C0C0"/>
            </a:solidFill>
            <a:ln w="9525">
              <a:solidFill>
                <a:srgbClr val="000000"/>
              </a:solidFill>
              <a:miter lim="800000"/>
              <a:headEnd/>
              <a:tailEnd/>
            </a:ln>
          </p:spPr>
          <p:txBody>
            <a:bodyPr/>
            <a:lstStyle/>
            <a:p>
              <a:endParaRPr lang="en-US" dirty="0"/>
            </a:p>
          </p:txBody>
        </p:sp>
        <p:sp>
          <p:nvSpPr>
            <p:cNvPr id="12327" name="Line 26"/>
            <p:cNvSpPr>
              <a:spLocks noChangeShapeType="1"/>
            </p:cNvSpPr>
            <p:nvPr/>
          </p:nvSpPr>
          <p:spPr bwMode="auto">
            <a:xfrm flipH="1" flipV="1">
              <a:off x="2592" y="2592"/>
              <a:ext cx="720" cy="90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328" name="Line 27"/>
            <p:cNvSpPr>
              <a:spLocks noChangeShapeType="1"/>
            </p:cNvSpPr>
            <p:nvPr/>
          </p:nvSpPr>
          <p:spPr bwMode="auto">
            <a:xfrm flipV="1">
              <a:off x="2592" y="1332"/>
              <a:ext cx="1440" cy="126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grpSp>
      <p:sp>
        <p:nvSpPr>
          <p:cNvPr id="12308" name="Text Box 28"/>
          <p:cNvSpPr txBox="1">
            <a:spLocks noChangeArrowheads="1"/>
          </p:cNvSpPr>
          <p:nvPr/>
        </p:nvSpPr>
        <p:spPr bwMode="auto">
          <a:xfrm>
            <a:off x="4876800" y="5020979"/>
            <a:ext cx="1295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dirty="0"/>
              <a:t>pyramid</a:t>
            </a:r>
          </a:p>
        </p:txBody>
      </p:sp>
      <p:sp>
        <p:nvSpPr>
          <p:cNvPr id="17437" name="Rectangle 29"/>
          <p:cNvSpPr>
            <a:spLocks noChangeArrowheads="1"/>
          </p:cNvSpPr>
          <p:nvPr/>
        </p:nvSpPr>
        <p:spPr bwMode="auto">
          <a:xfrm>
            <a:off x="4852133" y="5094270"/>
            <a:ext cx="1066800" cy="304800"/>
          </a:xfrm>
          <a:prstGeom prst="rect">
            <a:avLst/>
          </a:prstGeom>
          <a:solidFill>
            <a:schemeClr val="accent1"/>
          </a:solidFill>
          <a:ln w="9525">
            <a:solidFill>
              <a:schemeClr val="tx1"/>
            </a:solidFill>
            <a:miter lim="800000"/>
            <a:headEnd/>
            <a:tailEnd/>
          </a:ln>
        </p:spPr>
        <p:txBody>
          <a:bodyPr wrap="none" anchor="ctr"/>
          <a:lstStyle/>
          <a:p>
            <a:endParaRPr lang="en-US" dirty="0"/>
          </a:p>
        </p:txBody>
      </p:sp>
      <p:grpSp>
        <p:nvGrpSpPr>
          <p:cNvPr id="12310" name="Group 30"/>
          <p:cNvGrpSpPr>
            <a:grpSpLocks noChangeAspect="1"/>
          </p:cNvGrpSpPr>
          <p:nvPr/>
        </p:nvGrpSpPr>
        <p:grpSpPr bwMode="auto">
          <a:xfrm>
            <a:off x="6276092" y="3284570"/>
            <a:ext cx="2674938" cy="1828800"/>
            <a:chOff x="4572" y="6186"/>
            <a:chExt cx="4212" cy="2880"/>
          </a:xfrm>
        </p:grpSpPr>
        <p:sp>
          <p:nvSpPr>
            <p:cNvPr id="12314" name="AutoShape 31"/>
            <p:cNvSpPr>
              <a:spLocks noChangeAspect="1" noChangeArrowheads="1"/>
            </p:cNvSpPr>
            <p:nvPr/>
          </p:nvSpPr>
          <p:spPr bwMode="auto">
            <a:xfrm>
              <a:off x="4572" y="6186"/>
              <a:ext cx="4212" cy="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2315" name="Line 32"/>
            <p:cNvSpPr>
              <a:spLocks noChangeShapeType="1"/>
            </p:cNvSpPr>
            <p:nvPr/>
          </p:nvSpPr>
          <p:spPr bwMode="auto">
            <a:xfrm>
              <a:off x="6012" y="7446"/>
              <a:ext cx="1" cy="108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316" name="Line 33"/>
            <p:cNvSpPr>
              <a:spLocks noChangeShapeType="1"/>
            </p:cNvSpPr>
            <p:nvPr/>
          </p:nvSpPr>
          <p:spPr bwMode="auto">
            <a:xfrm>
              <a:off x="7812" y="7086"/>
              <a:ext cx="1" cy="108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317" name="Line 34"/>
            <p:cNvSpPr>
              <a:spLocks noChangeShapeType="1"/>
            </p:cNvSpPr>
            <p:nvPr/>
          </p:nvSpPr>
          <p:spPr bwMode="auto">
            <a:xfrm>
              <a:off x="5112" y="6907"/>
              <a:ext cx="1" cy="1078"/>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318" name="Line 35"/>
            <p:cNvSpPr>
              <a:spLocks noChangeShapeType="1"/>
            </p:cNvSpPr>
            <p:nvPr/>
          </p:nvSpPr>
          <p:spPr bwMode="auto">
            <a:xfrm>
              <a:off x="6912" y="6546"/>
              <a:ext cx="900" cy="54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319" name="Line 36"/>
            <p:cNvSpPr>
              <a:spLocks noChangeShapeType="1"/>
            </p:cNvSpPr>
            <p:nvPr/>
          </p:nvSpPr>
          <p:spPr bwMode="auto">
            <a:xfrm>
              <a:off x="5112" y="6907"/>
              <a:ext cx="900" cy="539"/>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320" name="Line 37"/>
            <p:cNvSpPr>
              <a:spLocks noChangeShapeType="1"/>
            </p:cNvSpPr>
            <p:nvPr/>
          </p:nvSpPr>
          <p:spPr bwMode="auto">
            <a:xfrm>
              <a:off x="5112" y="7986"/>
              <a:ext cx="900" cy="54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321" name="Line 38"/>
            <p:cNvSpPr>
              <a:spLocks noChangeShapeType="1"/>
            </p:cNvSpPr>
            <p:nvPr/>
          </p:nvSpPr>
          <p:spPr bwMode="auto">
            <a:xfrm flipV="1">
              <a:off x="5112" y="6546"/>
              <a:ext cx="1800" cy="36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322" name="Line 39"/>
            <p:cNvSpPr>
              <a:spLocks noChangeShapeType="1"/>
            </p:cNvSpPr>
            <p:nvPr/>
          </p:nvSpPr>
          <p:spPr bwMode="auto">
            <a:xfrm flipV="1">
              <a:off x="6012" y="7086"/>
              <a:ext cx="1800" cy="36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323" name="Line 40"/>
            <p:cNvSpPr>
              <a:spLocks noChangeShapeType="1"/>
            </p:cNvSpPr>
            <p:nvPr/>
          </p:nvSpPr>
          <p:spPr bwMode="auto">
            <a:xfrm flipV="1">
              <a:off x="6012" y="8166"/>
              <a:ext cx="1800" cy="36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2324" name="Text Box 41"/>
            <p:cNvSpPr txBox="1">
              <a:spLocks noChangeArrowheads="1"/>
            </p:cNvSpPr>
            <p:nvPr/>
          </p:nvSpPr>
          <p:spPr bwMode="auto">
            <a:xfrm>
              <a:off x="5904" y="6726"/>
              <a:ext cx="1260" cy="360"/>
            </a:xfrm>
            <a:prstGeom prst="rect">
              <a:avLst/>
            </a:prstGeom>
            <a:solidFill>
              <a:srgbClr val="FFFFFF">
                <a:alpha val="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dirty="0"/>
            </a:p>
          </p:txBody>
        </p:sp>
      </p:grpSp>
      <p:sp>
        <p:nvSpPr>
          <p:cNvPr id="12311" name="Text Box 42"/>
          <p:cNvSpPr txBox="1">
            <a:spLocks noChangeArrowheads="1"/>
          </p:cNvSpPr>
          <p:nvPr/>
        </p:nvSpPr>
        <p:spPr bwMode="auto">
          <a:xfrm>
            <a:off x="7086600" y="5097179"/>
            <a:ext cx="1066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dirty="0"/>
              <a:t>cuboid</a:t>
            </a:r>
          </a:p>
        </p:txBody>
      </p:sp>
      <p:sp>
        <p:nvSpPr>
          <p:cNvPr id="17451" name="Rectangle 43"/>
          <p:cNvSpPr>
            <a:spLocks noChangeArrowheads="1"/>
          </p:cNvSpPr>
          <p:nvPr/>
        </p:nvSpPr>
        <p:spPr bwMode="auto">
          <a:xfrm>
            <a:off x="6915150" y="5115074"/>
            <a:ext cx="990600" cy="304800"/>
          </a:xfrm>
          <a:prstGeom prst="rect">
            <a:avLst/>
          </a:prstGeom>
          <a:solidFill>
            <a:schemeClr val="accent1"/>
          </a:solidFill>
          <a:ln w="9525">
            <a:solidFill>
              <a:schemeClr val="tx1"/>
            </a:solidFill>
            <a:miter lim="800000"/>
            <a:headEnd/>
            <a:tailEnd/>
          </a:ln>
        </p:spPr>
        <p:txBody>
          <a:bodyPr wrap="none" anchor="ctr"/>
          <a:lstStyle/>
          <a:p>
            <a:endParaRPr lang="en-US" dirty="0"/>
          </a:p>
        </p:txBody>
      </p:sp>
      <p:sp>
        <p:nvSpPr>
          <p:cNvPr id="12313" name="Title 43"/>
          <p:cNvSpPr>
            <a:spLocks noGrp="1"/>
          </p:cNvSpPr>
          <p:nvPr>
            <p:ph type="title"/>
          </p:nvPr>
        </p:nvSpPr>
        <p:spPr>
          <a:xfrm>
            <a:off x="304800" y="143600"/>
            <a:ext cx="8382000" cy="1143000"/>
          </a:xfrm>
        </p:spPr>
        <p:txBody>
          <a:bodyPr/>
          <a:lstStyle/>
          <a:p>
            <a:r>
              <a:rPr lang="en-US" dirty="0">
                <a:solidFill>
                  <a:schemeClr val="tx1"/>
                </a:solidFill>
                <a:latin typeface="Arial" charset="0"/>
                <a:ea typeface="ＭＳ Ｐゴシック" charset="0"/>
                <a:cs typeface="Arial" charset="0"/>
              </a:rPr>
              <a:t>Name Your Shape!</a:t>
            </a:r>
          </a:p>
        </p:txBody>
      </p:sp>
      <p:sp>
        <p:nvSpPr>
          <p:cNvPr id="2" name="Oval 1"/>
          <p:cNvSpPr/>
          <p:nvPr/>
        </p:nvSpPr>
        <p:spPr>
          <a:xfrm>
            <a:off x="3910573" y="2287081"/>
            <a:ext cx="775136" cy="233255"/>
          </a:xfrm>
          <a:prstGeom prst="ellipse">
            <a:avLst/>
          </a:prstGeom>
          <a:solidFill>
            <a:schemeClr val="bg2">
              <a:lumMod val="60000"/>
              <a:lumOff val="4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8110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416"/>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42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42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42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43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4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17422" grpId="0" animBg="1"/>
      <p:bldP spid="17424" grpId="0" animBg="1"/>
      <p:bldP spid="17427" grpId="0" animBg="1"/>
      <p:bldP spid="17430" grpId="0" animBg="1"/>
      <p:bldP spid="17437" grpId="0" animBg="1"/>
      <p:bldP spid="174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a:latin typeface="Arial" charset="0"/>
                <a:ea typeface="ＭＳ Ｐゴシック" charset="0"/>
                <a:cs typeface="Arial" charset="0"/>
              </a:rPr>
              <a:t>Spatial Vocabulary Example</a:t>
            </a:r>
            <a:endParaRPr lang="en-US" sz="2800" dirty="0">
              <a:latin typeface="Arial" charset="0"/>
              <a:ea typeface="ＭＳ Ｐゴシック" charset="0"/>
              <a:cs typeface="Arial" charset="0"/>
            </a:endParaRPr>
          </a:p>
        </p:txBody>
      </p:sp>
      <p:sp>
        <p:nvSpPr>
          <p:cNvPr id="46083" name="Rectangle 3"/>
          <p:cNvSpPr>
            <a:spLocks noGrp="1" noChangeArrowheads="1"/>
          </p:cNvSpPr>
          <p:nvPr>
            <p:ph idx="1"/>
          </p:nvPr>
        </p:nvSpPr>
        <p:spPr/>
        <p:txBody>
          <a:bodyPr/>
          <a:lstStyle/>
          <a:p>
            <a:pPr eaLnBrk="1" hangingPunct="1">
              <a:spcAft>
                <a:spcPts val="1200"/>
              </a:spcAft>
            </a:pPr>
            <a:r>
              <a:rPr lang="en-US" sz="2800" dirty="0">
                <a:latin typeface="Arial" charset="0"/>
                <a:ea typeface="ＭＳ Ｐゴシック" charset="0"/>
                <a:cs typeface="Arial" charset="0"/>
              </a:rPr>
              <a:t>In a discussion about the prepositions </a:t>
            </a:r>
            <a:r>
              <a:rPr lang="en-US" sz="2800" dirty="0">
                <a:solidFill>
                  <a:srgbClr val="FF0000"/>
                </a:solidFill>
                <a:latin typeface="Arial" charset="0"/>
                <a:ea typeface="ＭＳ Ｐゴシック" charset="0"/>
                <a:cs typeface="Arial" charset="0"/>
              </a:rPr>
              <a:t>above </a:t>
            </a:r>
            <a:r>
              <a:rPr lang="en-US" sz="2800" dirty="0">
                <a:latin typeface="Arial" charset="0"/>
                <a:ea typeface="ＭＳ Ｐゴシック" charset="0"/>
                <a:cs typeface="Arial" charset="0"/>
              </a:rPr>
              <a:t>and </a:t>
            </a:r>
            <a:r>
              <a:rPr lang="en-US" sz="2800" dirty="0">
                <a:solidFill>
                  <a:srgbClr val="FF0000"/>
                </a:solidFill>
                <a:latin typeface="Arial" charset="0"/>
                <a:ea typeface="ＭＳ Ｐゴシック" charset="0"/>
                <a:cs typeface="Arial" charset="0"/>
              </a:rPr>
              <a:t>below, </a:t>
            </a:r>
            <a:r>
              <a:rPr lang="en-US" sz="2800" dirty="0">
                <a:latin typeface="Arial" charset="0"/>
                <a:ea typeface="ＭＳ Ｐゴシック" charset="0"/>
                <a:cs typeface="Arial" charset="0"/>
              </a:rPr>
              <a:t>Cho says, "That's funny. Things can be both! Everything is above the floor and below the ceiling!"</a:t>
            </a:r>
          </a:p>
          <a:p>
            <a:pPr eaLnBrk="1" hangingPunct="1">
              <a:spcAft>
                <a:spcPts val="1200"/>
              </a:spcAft>
            </a:pPr>
            <a:r>
              <a:rPr lang="en-US" sz="2800" dirty="0">
                <a:latin typeface="Arial" charset="0"/>
                <a:ea typeface="ＭＳ Ｐゴシック" charset="0"/>
                <a:cs typeface="Arial" charset="0"/>
              </a:rPr>
              <a:t>“Look! The window is a </a:t>
            </a:r>
            <a:r>
              <a:rPr lang="en-US" sz="2800" dirty="0">
                <a:solidFill>
                  <a:srgbClr val="FF0000"/>
                </a:solidFill>
                <a:latin typeface="Arial" charset="0"/>
                <a:ea typeface="ＭＳ Ｐゴシック" charset="0"/>
                <a:cs typeface="Arial" charset="0"/>
              </a:rPr>
              <a:t>rectangle</a:t>
            </a:r>
            <a:r>
              <a:rPr lang="en-US" sz="2800" dirty="0">
                <a:latin typeface="Arial" charset="0"/>
                <a:ea typeface="ＭＳ Ｐゴシック" charset="0"/>
                <a:cs typeface="Arial" charset="0"/>
              </a:rPr>
              <a:t> and it has </a:t>
            </a:r>
            <a:r>
              <a:rPr lang="en-US" sz="2800" dirty="0">
                <a:solidFill>
                  <a:srgbClr val="FF0000"/>
                </a:solidFill>
                <a:latin typeface="Arial" charset="0"/>
                <a:ea typeface="ＭＳ Ｐゴシック" charset="0"/>
                <a:cs typeface="Arial" charset="0"/>
              </a:rPr>
              <a:t>small</a:t>
            </a:r>
            <a:r>
              <a:rPr lang="en-US" sz="2800" dirty="0">
                <a:latin typeface="Arial" charset="0"/>
                <a:ea typeface="ＭＳ Ｐゴシック" charset="0"/>
                <a:cs typeface="Arial" charset="0"/>
              </a:rPr>
              <a:t> rectangles </a:t>
            </a:r>
            <a:r>
              <a:rPr lang="en-US" sz="2800" dirty="0">
                <a:solidFill>
                  <a:srgbClr val="FF0000"/>
                </a:solidFill>
                <a:latin typeface="Arial" charset="0"/>
                <a:ea typeface="ＭＳ Ｐゴシック" charset="0"/>
                <a:cs typeface="Arial" charset="0"/>
              </a:rPr>
              <a:t>inside</a:t>
            </a:r>
            <a:r>
              <a:rPr lang="en-US" sz="2800" dirty="0">
                <a:latin typeface="Arial" charset="0"/>
                <a:ea typeface="ＭＳ Ｐゴシック" charset="0"/>
                <a:cs typeface="Arial" charset="0"/>
              </a:rPr>
              <a:t> it!“</a:t>
            </a:r>
          </a:p>
          <a:p>
            <a:pPr marL="0" lvl="0" indent="0" defTabSz="914400" eaLnBrk="1" hangingPunct="1">
              <a:spcBef>
                <a:spcPct val="0"/>
              </a:spcBef>
              <a:buNone/>
            </a:pPr>
            <a:r>
              <a:rPr lang="en-US" sz="1800" dirty="0">
                <a:solidFill>
                  <a:prstClr val="black"/>
                </a:solidFill>
                <a:latin typeface="Arial" charset="0"/>
                <a:ea typeface="ＭＳ Ｐゴシック" charset="0"/>
              </a:rPr>
              <a:t>      (Math Framework, p. 35)</a:t>
            </a:r>
          </a:p>
          <a:p>
            <a:pPr marL="0" indent="0" eaLnBrk="1" hangingPunct="1">
              <a:spcAft>
                <a:spcPts val="1200"/>
              </a:spcAft>
              <a:buNone/>
            </a:pPr>
            <a:endParaRPr lang="en-US" dirty="0">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78" y="1219200"/>
            <a:ext cx="2599739" cy="2860557"/>
          </a:xfrm>
          <a:prstGeom prst="rect">
            <a:avLst/>
          </a:prstGeom>
        </p:spPr>
      </p:pic>
      <p:pic>
        <p:nvPicPr>
          <p:cNvPr id="5"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2514600" y="1219200"/>
            <a:ext cx="2566179" cy="2838470"/>
          </a:xfrm>
        </p:spPr>
      </p:pic>
      <p:pic>
        <p:nvPicPr>
          <p:cNvPr id="7" name="Picture 6"/>
          <p:cNvPicPr/>
          <p:nvPr/>
        </p:nvPicPr>
        <p:blipFill rotWithShape="1">
          <a:blip r:embed="rId5" cstate="print">
            <a:extLst>
              <a:ext uri="{28A0092B-C50C-407E-A947-70E740481C1C}">
                <a14:useLocalDpi xmlns:a14="http://schemas.microsoft.com/office/drawing/2010/main"/>
              </a:ext>
            </a:extLst>
          </a:blip>
          <a:srcRect/>
          <a:stretch/>
        </p:blipFill>
        <p:spPr bwMode="auto">
          <a:xfrm>
            <a:off x="28780" y="4038600"/>
            <a:ext cx="5305220" cy="2514600"/>
          </a:xfrm>
          <a:prstGeom prst="rect">
            <a:avLst/>
          </a:prstGeom>
          <a:noFill/>
          <a:ln>
            <a:noFill/>
          </a:ln>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84143" y="1219200"/>
            <a:ext cx="4063705" cy="5334000"/>
          </a:xfrm>
          <a:prstGeom prst="rect">
            <a:avLst/>
          </a:prstGeom>
        </p:spPr>
      </p:pic>
      <p:sp>
        <p:nvSpPr>
          <p:cNvPr id="2" name="Title 1"/>
          <p:cNvSpPr>
            <a:spLocks noGrp="1"/>
          </p:cNvSpPr>
          <p:nvPr>
            <p:ph type="title"/>
          </p:nvPr>
        </p:nvSpPr>
        <p:spPr>
          <a:xfrm>
            <a:off x="12700" y="96033"/>
            <a:ext cx="9131300" cy="1143000"/>
          </a:xfrm>
        </p:spPr>
        <p:txBody>
          <a:bodyPr/>
          <a:lstStyle/>
          <a:p>
            <a:r>
              <a:rPr lang="en-US" dirty="0"/>
              <a:t>Geometry in the Environment</a:t>
            </a:r>
          </a:p>
        </p:txBody>
      </p:sp>
    </p:spTree>
    <p:extLst>
      <p:ext uri="{BB962C8B-B14F-4D97-AF65-F5344CB8AC3E}">
        <p14:creationId xmlns:p14="http://schemas.microsoft.com/office/powerpoint/2010/main" val="93616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Five Fabulous Ideas for Geometry in the Environment</a:t>
            </a:r>
          </a:p>
        </p:txBody>
      </p:sp>
      <p:sp>
        <p:nvSpPr>
          <p:cNvPr id="3" name="Content Placeholder 2"/>
          <p:cNvSpPr>
            <a:spLocks noGrp="1"/>
          </p:cNvSpPr>
          <p:nvPr>
            <p:ph sz="half" idx="1"/>
          </p:nvPr>
        </p:nvSpPr>
        <p:spPr>
          <a:xfrm>
            <a:off x="304800" y="1676400"/>
            <a:ext cx="4267200" cy="4572000"/>
          </a:xfrm>
        </p:spPr>
        <p:style>
          <a:lnRef idx="2">
            <a:schemeClr val="dk1"/>
          </a:lnRef>
          <a:fillRef idx="1">
            <a:schemeClr val="lt1"/>
          </a:fillRef>
          <a:effectRef idx="0">
            <a:schemeClr val="dk1"/>
          </a:effectRef>
          <a:fontRef idx="minor">
            <a:schemeClr val="dk1"/>
          </a:fontRef>
        </p:style>
        <p:txBody>
          <a:bodyPr/>
          <a:lstStyle/>
          <a:p>
            <a:pPr marL="223838" indent="-223838"/>
            <a:r>
              <a:rPr lang="en-US" dirty="0"/>
              <a:t>Find Handouts 9 and 10.</a:t>
            </a:r>
          </a:p>
          <a:p>
            <a:pPr marL="223838" indent="-223838"/>
            <a:r>
              <a:rPr lang="en-US" dirty="0"/>
              <a:t>With table groups:</a:t>
            </a:r>
          </a:p>
          <a:p>
            <a:pPr marL="512763" lvl="1" indent="-223838"/>
            <a:r>
              <a:rPr lang="en-US" dirty="0"/>
              <a:t>Read and highlight ideas for adding geometry to the environment.</a:t>
            </a:r>
          </a:p>
          <a:p>
            <a:pPr marL="512763" lvl="1" indent="-223838"/>
            <a:r>
              <a:rPr lang="en-US" dirty="0"/>
              <a:t>Create a list of five fabulous ideas to share.</a:t>
            </a:r>
          </a:p>
          <a:p>
            <a:pPr marL="512763" lvl="1" indent="-223838"/>
            <a:r>
              <a:rPr lang="en-US" dirty="0"/>
              <a:t>Post your list and walk around to read other ideas.</a:t>
            </a:r>
          </a:p>
        </p:txBody>
      </p:sp>
      <p:pic>
        <p:nvPicPr>
          <p:cNvPr id="5" name="Content Placeholder 5"/>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tretch/>
        </p:blipFill>
        <p:spPr>
          <a:xfrm>
            <a:off x="4953001" y="1676400"/>
            <a:ext cx="3668782" cy="4572000"/>
          </a:xfrm>
        </p:spPr>
      </p:pic>
    </p:spTree>
    <p:extLst>
      <p:ext uri="{BB962C8B-B14F-4D97-AF65-F5344CB8AC3E}">
        <p14:creationId xmlns:p14="http://schemas.microsoft.com/office/powerpoint/2010/main" val="52245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noAutofit/>
          </a:bodyPr>
          <a:lstStyle/>
          <a:p>
            <a:r>
              <a:rPr lang="en-US" sz="4000" dirty="0">
                <a:latin typeface="Arial" charset="0"/>
                <a:ea typeface="MS PGothic" charset="0"/>
              </a:rPr>
              <a:t>Partner with Families to Learn </a:t>
            </a:r>
            <a:br>
              <a:rPr lang="en-US" sz="4000" dirty="0">
                <a:latin typeface="Arial" charset="0"/>
                <a:ea typeface="MS PGothic" charset="0"/>
              </a:rPr>
            </a:br>
            <a:r>
              <a:rPr lang="en-US" sz="4000" dirty="0">
                <a:latin typeface="Arial" charset="0"/>
                <a:ea typeface="MS PGothic" charset="0"/>
              </a:rPr>
              <a:t>About Strengths</a:t>
            </a:r>
          </a:p>
        </p:txBody>
      </p:sp>
      <p:sp>
        <p:nvSpPr>
          <p:cNvPr id="73730" name="Content Placeholder 2"/>
          <p:cNvSpPr>
            <a:spLocks noGrp="1"/>
          </p:cNvSpPr>
          <p:nvPr>
            <p:ph sz="half" idx="1"/>
          </p:nvPr>
        </p:nvSpPr>
        <p:spPr>
          <a:xfrm>
            <a:off x="304800" y="1676400"/>
            <a:ext cx="4495800" cy="4419600"/>
          </a:xfrm>
        </p:spPr>
        <p:txBody>
          <a:bodyPr>
            <a:normAutofit fontScale="92500"/>
          </a:bodyPr>
          <a:lstStyle/>
          <a:p>
            <a:pPr marL="223838" indent="-223838">
              <a:spcAft>
                <a:spcPts val="1200"/>
              </a:spcAft>
            </a:pPr>
            <a:r>
              <a:rPr lang="en-US" dirty="0">
                <a:solidFill>
                  <a:schemeClr val="accent1">
                    <a:lumMod val="10000"/>
                  </a:schemeClr>
                </a:solidFill>
                <a:latin typeface="Arial" charset="0"/>
                <a:ea typeface="MS PGothic" charset="0"/>
                <a:hlinkClick r:id=""/>
              </a:rPr>
              <a:t>Preschool Curriculum Framework‒Engaging Families</a:t>
            </a:r>
          </a:p>
          <a:p>
            <a:pPr marL="223838" indent="-223838">
              <a:spcAft>
                <a:spcPts val="1200"/>
              </a:spcAft>
            </a:pPr>
            <a:r>
              <a:rPr lang="en-US" dirty="0">
                <a:solidFill>
                  <a:schemeClr val="accent1">
                    <a:lumMod val="10000"/>
                  </a:schemeClr>
                </a:solidFill>
                <a:latin typeface="Arial" charset="0"/>
                <a:ea typeface="MS PGothic" charset="0"/>
                <a:hlinkClick r:id="rId3"/>
              </a:rPr>
              <a:t>All About Young Children</a:t>
            </a:r>
            <a:endParaRPr lang="en-US" dirty="0">
              <a:solidFill>
                <a:schemeClr val="accent1">
                  <a:lumMod val="10000"/>
                </a:schemeClr>
              </a:solidFill>
              <a:latin typeface="Arial" charset="0"/>
              <a:ea typeface="MS PGothic" charset="0"/>
            </a:endParaRPr>
          </a:p>
          <a:p>
            <a:pPr marL="223838" indent="-223838">
              <a:spcAft>
                <a:spcPts val="1200"/>
              </a:spcAft>
            </a:pPr>
            <a:r>
              <a:rPr lang="en-US" i="1" dirty="0">
                <a:solidFill>
                  <a:schemeClr val="accent1">
                    <a:lumMod val="10000"/>
                  </a:schemeClr>
                </a:solidFill>
                <a:latin typeface="Arial" charset="0"/>
                <a:ea typeface="MS PGothic" charset="0"/>
                <a:hlinkClick r:id="rId4"/>
              </a:rPr>
              <a:t>Best Practices for Planning Curriculum: Family Partnerships and Culture</a:t>
            </a:r>
            <a:endParaRPr lang="en-US" i="1" dirty="0">
              <a:solidFill>
                <a:schemeClr val="accent1">
                  <a:lumMod val="10000"/>
                </a:schemeClr>
              </a:solidFill>
              <a:latin typeface="Arial" charset="0"/>
              <a:ea typeface="MS PGothic" charset="0"/>
            </a:endParaRPr>
          </a:p>
          <a:p>
            <a:pPr marL="223838" indent="-223838">
              <a:spcAft>
                <a:spcPts val="1200"/>
              </a:spcAft>
            </a:pPr>
            <a:r>
              <a:rPr lang="en-US" i="1" dirty="0">
                <a:solidFill>
                  <a:schemeClr val="accent1">
                    <a:lumMod val="10000"/>
                  </a:schemeClr>
                </a:solidFill>
                <a:latin typeface="Arial" charset="0"/>
                <a:ea typeface="MS PGothic" charset="0"/>
                <a:hlinkClick r:id="rId5"/>
              </a:rPr>
              <a:t>Transitional Kindergarten Implementation Guide</a:t>
            </a:r>
            <a:endParaRPr lang="en-US" i="1" dirty="0">
              <a:solidFill>
                <a:schemeClr val="accent1">
                  <a:lumMod val="10000"/>
                </a:schemeClr>
              </a:solidFill>
              <a:latin typeface="Arial" charset="0"/>
              <a:ea typeface="MS PGothic" charset="0"/>
            </a:endParaRPr>
          </a:p>
        </p:txBody>
      </p:sp>
      <p:pic>
        <p:nvPicPr>
          <p:cNvPr id="4" name="Content Placeholder 3"/>
          <p:cNvPicPr>
            <a:picLocks noGrp="1" noChangeAspect="1"/>
          </p:cNvPicPr>
          <p:nvPr>
            <p:ph sz="half" idx="2"/>
          </p:nvPr>
        </p:nvPicPr>
        <p:blipFill rotWithShape="1">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l="12963" r="12963"/>
          <a:stretch/>
        </p:blipFill>
        <p:spPr>
          <a:xfrm>
            <a:off x="5029200" y="1700463"/>
            <a:ext cx="3657600" cy="3811333"/>
          </a:xfrm>
        </p:spPr>
      </p:pic>
    </p:spTree>
    <p:extLst>
      <p:ext uri="{BB962C8B-B14F-4D97-AF65-F5344CB8AC3E}">
        <p14:creationId xmlns:p14="http://schemas.microsoft.com/office/powerpoint/2010/main" val="13758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Bringing It All Together </a:t>
            </a:r>
          </a:p>
        </p:txBody>
      </p:sp>
      <p:pic>
        <p:nvPicPr>
          <p:cNvPr id="5" name="Content Placeholder 4" descr="Screen Shot 2016-08-24 at 12.12.55 PM.png"/>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tretch/>
        </p:blipFill>
        <p:spPr>
          <a:xfrm>
            <a:off x="733162" y="1676400"/>
            <a:ext cx="3258075" cy="4419600"/>
          </a:xfrm>
        </p:spPr>
      </p:pic>
      <p:sp>
        <p:nvSpPr>
          <p:cNvPr id="4" name="Content Placeholder 3"/>
          <p:cNvSpPr>
            <a:spLocks noGrp="1"/>
          </p:cNvSpPr>
          <p:nvPr>
            <p:ph sz="half" idx="2"/>
          </p:nvPr>
        </p:nvSpPr>
        <p:spPr>
          <a:xfrm>
            <a:off x="4267200" y="1676400"/>
            <a:ext cx="4419600" cy="4419600"/>
          </a:xfrm>
        </p:spPr>
        <p:txBody>
          <a:bodyPr/>
          <a:lstStyle/>
          <a:p>
            <a:pPr marL="398463" indent="-398463">
              <a:spcBef>
                <a:spcPts val="0"/>
              </a:spcBef>
              <a:spcAft>
                <a:spcPts val="1200"/>
              </a:spcAft>
              <a:buFont typeface="+mj-lt"/>
              <a:buAutoNum type="arabicPeriod"/>
            </a:pPr>
            <a:r>
              <a:rPr lang="en-US" dirty="0"/>
              <a:t>Read p. 288 from Handout 11: Preschool Curriculum Framework–Engaging Families.</a:t>
            </a:r>
          </a:p>
          <a:p>
            <a:pPr marL="398463" indent="-398463">
              <a:spcBef>
                <a:spcPts val="0"/>
              </a:spcBef>
              <a:spcAft>
                <a:spcPts val="1200"/>
              </a:spcAft>
              <a:buFont typeface="+mj-lt"/>
              <a:buAutoNum type="arabicPeriod"/>
              <a:defRPr/>
            </a:pPr>
            <a:r>
              <a:rPr lang="en-US" dirty="0"/>
              <a:t>Write down one item that parents might bring from home to contribute to building castles. </a:t>
            </a:r>
          </a:p>
        </p:txBody>
      </p:sp>
    </p:spTree>
    <p:extLst>
      <p:ext uri="{BB962C8B-B14F-4D97-AF65-F5344CB8AC3E}">
        <p14:creationId xmlns:p14="http://schemas.microsoft.com/office/powerpoint/2010/main" val="375093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sz="half" idx="1"/>
          </p:nvPr>
        </p:nvSpPr>
        <p:spPr>
          <a:xfrm>
            <a:off x="304800" y="1676400"/>
            <a:ext cx="3581400" cy="4419600"/>
          </a:xfrm>
        </p:spPr>
        <p:style>
          <a:lnRef idx="2">
            <a:schemeClr val="dk1"/>
          </a:lnRef>
          <a:fillRef idx="1">
            <a:schemeClr val="lt1"/>
          </a:fillRef>
          <a:effectRef idx="0">
            <a:schemeClr val="dk1"/>
          </a:effectRef>
          <a:fontRef idx="minor">
            <a:schemeClr val="dk1"/>
          </a:fontRef>
        </p:style>
        <p:txBody>
          <a:bodyPr/>
          <a:lstStyle/>
          <a:p>
            <a:pPr marL="0" indent="0">
              <a:buNone/>
            </a:pPr>
            <a:r>
              <a:rPr lang="en-US" dirty="0"/>
              <a:t>How could you start a dialogue with families about their child's developing understanding of math concepts? </a:t>
            </a:r>
          </a:p>
        </p:txBody>
      </p:sp>
      <p:sp>
        <p:nvSpPr>
          <p:cNvPr id="4" name="Content Placeholder 3"/>
          <p:cNvSpPr>
            <a:spLocks noGrp="1"/>
          </p:cNvSpPr>
          <p:nvPr>
            <p:ph sz="half" idx="2"/>
          </p:nvPr>
        </p:nvSpPr>
        <p:spPr>
          <a:xfrm>
            <a:off x="4114800" y="1676400"/>
            <a:ext cx="4572000" cy="4419600"/>
          </a:xfrm>
        </p:spPr>
        <p:style>
          <a:lnRef idx="2">
            <a:schemeClr val="dk1"/>
          </a:lnRef>
          <a:fillRef idx="1">
            <a:schemeClr val="lt1"/>
          </a:fillRef>
          <a:effectRef idx="0">
            <a:schemeClr val="dk1"/>
          </a:effectRef>
          <a:fontRef idx="minor">
            <a:schemeClr val="dk1"/>
          </a:fontRef>
        </p:style>
        <p:txBody>
          <a:bodyPr/>
          <a:lstStyle/>
          <a:p>
            <a:pPr marL="0" indent="0">
              <a:buNone/>
            </a:pPr>
            <a:r>
              <a:rPr lang="en-US" kern="1200" dirty="0"/>
              <a:t>How might you build the capacity of family members to:</a:t>
            </a:r>
          </a:p>
          <a:p>
            <a:pPr indent="-230188"/>
            <a:r>
              <a:rPr lang="en-US" sz="2400" kern="1200" dirty="0"/>
              <a:t>Refer to shapes in the environment when talking with children? </a:t>
            </a:r>
            <a:r>
              <a:rPr lang="en-US" sz="1800" kern="1200" dirty="0"/>
              <a:t>(PCF, Vol. 1, </a:t>
            </a:r>
            <a:r>
              <a:rPr lang="en-US" sz="1800" dirty="0"/>
              <a:t>p. </a:t>
            </a:r>
            <a:r>
              <a:rPr lang="en-US" sz="1800" kern="1200" dirty="0"/>
              <a:t>288)</a:t>
            </a:r>
            <a:endParaRPr lang="en-US" sz="1800" dirty="0"/>
          </a:p>
          <a:p>
            <a:pPr indent="-230188"/>
            <a:r>
              <a:rPr lang="en-US" sz="2400" kern="1200" dirty="0"/>
              <a:t>Use spatial words in everyday interactions with children? </a:t>
            </a:r>
            <a:r>
              <a:rPr lang="en-US" sz="1800" kern="1200" dirty="0"/>
              <a:t>(PCF, Vol. 1, p. 289)</a:t>
            </a:r>
            <a:endParaRPr lang="en-US" sz="1800" dirty="0"/>
          </a:p>
          <a:p>
            <a:pPr lvl="1"/>
            <a:endParaRPr lang="en-US" kern="1200" dirty="0"/>
          </a:p>
          <a:p>
            <a:endParaRPr lang="en-US" dirty="0"/>
          </a:p>
        </p:txBody>
      </p:sp>
    </p:spTree>
    <p:extLst>
      <p:ext uri="{BB962C8B-B14F-4D97-AF65-F5344CB8AC3E}">
        <p14:creationId xmlns:p14="http://schemas.microsoft.com/office/powerpoint/2010/main" val="306897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a:latin typeface="Arial" charset="0"/>
                <a:ea typeface="ＭＳ Ｐゴシック" charset="0"/>
                <a:cs typeface="ＭＳ Ｐゴシック" charset="0"/>
              </a:rPr>
              <a:t>What Are You Packing for Home?</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pPr marL="622300" indent="-447675">
              <a:spcAft>
                <a:spcPts val="1200"/>
              </a:spcAft>
            </a:pPr>
            <a:r>
              <a:rPr lang="en-US" sz="2800" dirty="0"/>
              <a:t>Take out Handout 12: Geometry Suitcase.</a:t>
            </a:r>
          </a:p>
          <a:p>
            <a:pPr marL="622300" indent="-447675">
              <a:spcAft>
                <a:spcPts val="1200"/>
              </a:spcAft>
            </a:pPr>
            <a:r>
              <a:rPr lang="en-US" sz="2800" dirty="0"/>
              <a:t>Read the light gray boxes.</a:t>
            </a:r>
          </a:p>
          <a:p>
            <a:pPr marL="622300" indent="-447675">
              <a:spcAft>
                <a:spcPts val="1200"/>
              </a:spcAft>
            </a:pPr>
            <a:r>
              <a:rPr lang="en-US" sz="2800" dirty="0"/>
              <a:t>Work with an elbow partner to add two more key strategies.</a:t>
            </a:r>
          </a:p>
          <a:p>
            <a:pPr marL="622300" indent="-447675">
              <a:spcAft>
                <a:spcPts val="1200"/>
              </a:spcAft>
            </a:pPr>
            <a:r>
              <a:rPr lang="en-US" sz="2800" dirty="0"/>
              <a:t>Exchange thoughts.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itle 1"/>
          <p:cNvSpPr>
            <a:spLocks noGrp="1"/>
          </p:cNvSpPr>
          <p:nvPr>
            <p:ph type="title"/>
          </p:nvPr>
        </p:nvSpPr>
        <p:spPr/>
        <p:txBody>
          <a:bodyPr/>
          <a:lstStyle/>
          <a:p>
            <a:r>
              <a:rPr lang="en-US" dirty="0">
                <a:latin typeface="Arial" charset="0"/>
                <a:ea typeface="ＭＳ Ｐゴシック" charset="0"/>
                <a:cs typeface="ＭＳ Ｐゴシック" charset="0"/>
              </a:rPr>
              <a:t>Thank You for Coming!</a:t>
            </a:r>
          </a:p>
        </p:txBody>
      </p:sp>
      <p:sp>
        <p:nvSpPr>
          <p:cNvPr id="2" name="Content Placeholder 1"/>
          <p:cNvSpPr>
            <a:spLocks noGrp="1"/>
          </p:cNvSpPr>
          <p:nvPr>
            <p:ph sz="half" idx="1"/>
          </p:nvPr>
        </p:nvSpPr>
        <p:spPr>
          <a:xfrm>
            <a:off x="304800" y="1676400"/>
            <a:ext cx="3962400" cy="4419600"/>
          </a:xfrm>
          <a:noFill/>
          <a:ln>
            <a:noFill/>
          </a:ln>
        </p:spPr>
        <p:style>
          <a:lnRef idx="2">
            <a:schemeClr val="dk1"/>
          </a:lnRef>
          <a:fillRef idx="1">
            <a:schemeClr val="lt1"/>
          </a:fillRef>
          <a:effectRef idx="0">
            <a:schemeClr val="dk1"/>
          </a:effectRef>
          <a:fontRef idx="minor">
            <a:schemeClr val="dk1"/>
          </a:fontRef>
        </p:style>
        <p:txBody>
          <a:bodyPr/>
          <a:lstStyle/>
          <a:p>
            <a:pPr marL="0" indent="0" algn="ctr">
              <a:buNone/>
            </a:pPr>
            <a:r>
              <a:rPr lang="en-US" sz="3200" dirty="0"/>
              <a:t>"If I were again beginning my studies, I would follow the advice of Plato and start with mathematics.”</a:t>
            </a:r>
          </a:p>
          <a:p>
            <a:pPr marL="57150" indent="0" algn="ctr">
              <a:buNone/>
            </a:pPr>
            <a:r>
              <a:rPr lang="en-US" dirty="0"/>
              <a:t>—Galileo Galilei</a:t>
            </a:r>
          </a:p>
          <a:p>
            <a:endParaRPr lang="en-US" sz="2400" dirty="0"/>
          </a:p>
        </p:txBody>
      </p:sp>
      <p:pic>
        <p:nvPicPr>
          <p:cNvPr id="4" name="Content Placeholder 3"/>
          <p:cNvPicPr>
            <a:picLocks noGrp="1" noChangeAspect="1"/>
          </p:cNvPicPr>
          <p:nvPr>
            <p:ph sz="half" idx="2"/>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p:blipFill>
        <p:spPr>
          <a:xfrm>
            <a:off x="4267200" y="1760621"/>
            <a:ext cx="4554219" cy="384863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Figure TK-1 </a:t>
            </a:r>
          </a:p>
        </p:txBody>
      </p:sp>
      <p:pic>
        <p:nvPicPr>
          <p:cNvPr id="7" name="Content Placeholder 6" descr="Screen Shot 2016-09-16 at 1.09.26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3350" r="3273" b="6592"/>
          <a:stretch/>
        </p:blipFill>
        <p:spPr>
          <a:xfrm>
            <a:off x="990600" y="1371600"/>
            <a:ext cx="7370952" cy="4390692"/>
          </a:xfrm>
        </p:spPr>
      </p:pic>
    </p:spTree>
    <p:extLst>
      <p:ext uri="{BB962C8B-B14F-4D97-AF65-F5344CB8AC3E}">
        <p14:creationId xmlns:p14="http://schemas.microsoft.com/office/powerpoint/2010/main" val="210825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30"/>
            <a:ext cx="9131300" cy="1143000"/>
          </a:xfrm>
        </p:spPr>
        <p:txBody>
          <a:bodyPr/>
          <a:lstStyle/>
          <a:p>
            <a:r>
              <a:rPr lang="en-US" sz="3200" dirty="0"/>
              <a:t>Reference Guide for PowerPoint Citations</a:t>
            </a:r>
          </a:p>
        </p:txBody>
      </p:sp>
      <p:sp>
        <p:nvSpPr>
          <p:cNvPr id="3" name="Content Placeholder 2"/>
          <p:cNvSpPr>
            <a:spLocks noGrp="1"/>
          </p:cNvSpPr>
          <p:nvPr>
            <p:ph idx="1"/>
          </p:nvPr>
        </p:nvSpPr>
        <p:spPr>
          <a:xfrm>
            <a:off x="479425" y="1131869"/>
            <a:ext cx="8172450" cy="5119873"/>
          </a:xfrm>
        </p:spPr>
        <p:txBody>
          <a:bodyPr/>
          <a:lstStyle/>
          <a:p>
            <a:pPr marL="233363" indent="-233363">
              <a:spcBef>
                <a:spcPts val="0"/>
              </a:spcBef>
              <a:spcAft>
                <a:spcPts val="1200"/>
              </a:spcAft>
              <a:buNone/>
            </a:pPr>
            <a:r>
              <a:rPr lang="en-US" sz="1400" dirty="0">
                <a:latin typeface="Arial" panose="020B0604020202020204" pitchFamily="34" charset="0"/>
                <a:cs typeface="Arial" panose="020B0604020202020204" pitchFamily="34" charset="0"/>
              </a:rPr>
              <a:t>California Department of Education. 2010</a:t>
            </a:r>
            <a:r>
              <a:rPr lang="en-US" sz="1400" i="1" dirty="0">
                <a:latin typeface="Arial" panose="020B0604020202020204" pitchFamily="34" charset="0"/>
                <a:cs typeface="Arial" panose="020B0604020202020204" pitchFamily="34" charset="0"/>
              </a:rPr>
              <a:t>. California Preschool Curriculum Framework, Volume 1</a:t>
            </a:r>
            <a:r>
              <a:rPr lang="en-US" sz="1400" dirty="0">
                <a:latin typeface="Arial" panose="020B0604020202020204" pitchFamily="34" charset="0"/>
                <a:cs typeface="Arial" panose="020B0604020202020204" pitchFamily="34" charset="0"/>
              </a:rPr>
              <a:t>. http://www.cde.ca.gov/sp/cd/re/documents/psframeworkkvol1.pdf (accessed October 10, 2016).</a:t>
            </a:r>
          </a:p>
          <a:p>
            <a:pPr marL="233363" lvl="0" indent="-233363">
              <a:spcBef>
                <a:spcPts val="0"/>
              </a:spcBef>
              <a:spcAft>
                <a:spcPts val="1200"/>
              </a:spcAft>
              <a:buNone/>
            </a:pPr>
            <a:r>
              <a:rPr lang="en-US" sz="1400" dirty="0">
                <a:latin typeface="Arial" panose="020B0604020202020204" pitchFamily="34" charset="0"/>
                <a:cs typeface="Arial" panose="020B0604020202020204" pitchFamily="34" charset="0"/>
              </a:rPr>
              <a:t>California Department of Education. 2011. </a:t>
            </a:r>
            <a:r>
              <a:rPr lang="en-US" sz="1400" i="1" dirty="0">
                <a:latin typeface="Arial" panose="020B0604020202020204" pitchFamily="34" charset="0"/>
                <a:cs typeface="Arial" panose="020B0604020202020204" pitchFamily="34" charset="0"/>
              </a:rPr>
              <a:t>California Preschool Curriculum Framework, Volume 2</a:t>
            </a:r>
            <a:r>
              <a:rPr lang="en-US" sz="1400" dirty="0">
                <a:latin typeface="Arial" panose="020B0604020202020204" pitchFamily="34" charset="0"/>
                <a:cs typeface="Arial" panose="020B0604020202020204" pitchFamily="34" charset="0"/>
              </a:rPr>
              <a:t>. http://www.cde.ca.gov/sp/cd/re/documents/psframeworkvol2.pdf (accessed October 10, 2016).</a:t>
            </a:r>
          </a:p>
          <a:p>
            <a:pPr marL="233363" indent="-233363">
              <a:spcBef>
                <a:spcPts val="0"/>
              </a:spcBef>
              <a:spcAft>
                <a:spcPts val="1200"/>
              </a:spcAft>
              <a:buNone/>
            </a:pPr>
            <a:r>
              <a:rPr lang="en-US" sz="1400" dirty="0">
                <a:latin typeface="Arial" panose="020B0604020202020204" pitchFamily="34" charset="0"/>
                <a:cs typeface="Arial" panose="020B0604020202020204" pitchFamily="34" charset="0"/>
              </a:rPr>
              <a:t>California Department of Education. 2009. </a:t>
            </a:r>
            <a:r>
              <a:rPr lang="en-US" sz="1400" i="1" dirty="0">
                <a:latin typeface="Arial" panose="020B0604020202020204" pitchFamily="34" charset="0"/>
                <a:cs typeface="Arial" panose="020B0604020202020204" pitchFamily="34" charset="0"/>
              </a:rPr>
              <a:t>Preschool English Learners: Principles and Practices to Promote Language, Literacy, and Learning‒A Resource Guide (Second Edition). </a:t>
            </a:r>
            <a:r>
              <a:rPr lang="en-US" sz="1400" dirty="0">
                <a:latin typeface="Arial" panose="020B0604020202020204" pitchFamily="34" charset="0"/>
                <a:cs typeface="Arial" panose="020B0604020202020204" pitchFamily="34" charset="0"/>
              </a:rPr>
              <a:t>http://www.cde.ca.gov/sp/cd/re/documents/psenglearnersed2.pdf (accessed October 10, 2016).</a:t>
            </a:r>
            <a:endParaRPr lang="en-US" sz="1400" i="1" dirty="0">
              <a:latin typeface="Arial" panose="020B0604020202020204" pitchFamily="34" charset="0"/>
              <a:cs typeface="Arial" panose="020B0604020202020204" pitchFamily="34" charset="0"/>
            </a:endParaRPr>
          </a:p>
          <a:p>
            <a:pPr marL="233363" indent="-233363">
              <a:spcBef>
                <a:spcPts val="0"/>
              </a:spcBef>
              <a:spcAft>
                <a:spcPts val="1200"/>
              </a:spcAft>
              <a:buNone/>
            </a:pPr>
            <a:r>
              <a:rPr lang="en-US" altLang="en-US" sz="1400" dirty="0">
                <a:latin typeface="Arial" panose="020B0604020202020204" pitchFamily="34" charset="0"/>
                <a:cs typeface="Arial" panose="020B0604020202020204" pitchFamily="34" charset="0"/>
              </a:rPr>
              <a:t>Tabors, P. O. (2008). </a:t>
            </a:r>
            <a:r>
              <a:rPr lang="en-US" altLang="en-US" sz="1400" i="1" dirty="0">
                <a:latin typeface="Arial" panose="020B0604020202020204" pitchFamily="34" charset="0"/>
                <a:cs typeface="Arial" panose="020B0604020202020204" pitchFamily="34" charset="0"/>
              </a:rPr>
              <a:t>One Child, Two Languages: A Guide for Early Childhood Educators of Children Learning English as a Second Language, Second Edition</a:t>
            </a:r>
            <a:r>
              <a:rPr lang="en-US" altLang="en-US" sz="1400" dirty="0">
                <a:latin typeface="Arial" panose="020B0604020202020204" pitchFamily="34" charset="0"/>
                <a:cs typeface="Arial" panose="020B0604020202020204" pitchFamily="34" charset="0"/>
              </a:rPr>
              <a:t>. Baltimore: Paul H. Brookes Publishing Co., Inc. </a:t>
            </a:r>
            <a:endParaRPr lang="en-US" altLang="ja-JP" sz="1400" i="1" dirty="0">
              <a:solidFill>
                <a:srgbClr val="000000"/>
              </a:solidFill>
              <a:latin typeface="Arial" panose="020B0604020202020204" pitchFamily="34" charset="0"/>
              <a:cs typeface="Arial" panose="020B0604020202020204" pitchFamily="34" charset="0"/>
            </a:endParaRPr>
          </a:p>
          <a:p>
            <a:pPr marL="233363" indent="-233363">
              <a:spcBef>
                <a:spcPts val="0"/>
              </a:spcBef>
              <a:spcAft>
                <a:spcPts val="1200"/>
              </a:spcAft>
              <a:buNone/>
            </a:pPr>
            <a:endParaRPr lang="en-US" altLang="en-US" sz="1400" dirty="0"/>
          </a:p>
          <a:p>
            <a:pPr marL="233363" lvl="0" indent="-233363" defTabSz="457200">
              <a:spcBef>
                <a:spcPts val="0"/>
              </a:spcBef>
              <a:spcAft>
                <a:spcPts val="1200"/>
              </a:spcAft>
              <a:buNone/>
            </a:pPr>
            <a:endParaRPr lang="en-US" sz="1400" dirty="0">
              <a:ea typeface="MS PGothic" panose="020B0600070205080204" pitchFamily="34" charset="-128"/>
              <a:cs typeface="Arial"/>
            </a:endParaRPr>
          </a:p>
          <a:p>
            <a:endParaRPr lang="en-US" sz="1400" dirty="0"/>
          </a:p>
        </p:txBody>
      </p:sp>
    </p:spTree>
    <p:extLst>
      <p:ext uri="{BB962C8B-B14F-4D97-AF65-F5344CB8AC3E}">
        <p14:creationId xmlns:p14="http://schemas.microsoft.com/office/powerpoint/2010/main" val="351246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552829" y="4971649"/>
            <a:ext cx="2457356" cy="1351091"/>
          </a:xfrm>
        </p:spPr>
        <p:txBody>
          <a:bodyPr>
            <a:norm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Health Education Content Standards for California Public Schools</a:t>
            </a:r>
          </a:p>
          <a:p>
            <a:pPr marL="111125" indent="-111125"/>
            <a:r>
              <a:rPr lang="en-US" sz="200" dirty="0"/>
              <a:t>Preschool Curriculum Frameworks</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2457378"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4836209"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4CEFC"/>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Mathematics Framework</a:t>
              </a:r>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4CEFC"/>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4CEFC"/>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DRDP Specific to TK and K</a:t>
              </a:r>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A3CDFB"/>
                </a:gs>
                <a:gs pos="35000">
                  <a:srgbClr val="A4CEF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sp>
        <p:nvSpPr>
          <p:cNvPr id="28673" name="Title 1"/>
          <p:cNvSpPr>
            <a:spLocks noGrp="1"/>
          </p:cNvSpPr>
          <p:nvPr>
            <p:ph type="title"/>
          </p:nvPr>
        </p:nvSpPr>
        <p:spPr>
          <a:xfrm>
            <a:off x="228599" y="228879"/>
            <a:ext cx="8610601" cy="1143000"/>
          </a:xfrm>
        </p:spPr>
        <p:txBody>
          <a:bodyPr/>
          <a:lstStyle/>
          <a:p>
            <a:r>
              <a:rPr lang="en-US" altLang="en-US" sz="3200" dirty="0">
                <a:solidFill>
                  <a:srgbClr val="000000"/>
                </a:solidFill>
              </a:rPr>
              <a:t>CDE Publications and Resources that Support TK Implementation (MATH)</a:t>
            </a:r>
          </a:p>
        </p:txBody>
      </p:sp>
      <p:pic>
        <p:nvPicPr>
          <p:cNvPr id="28677" name="Picture 7"/>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172318" y="2063277"/>
            <a:ext cx="71041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7"/>
          <a:stretch>
            <a:fillRect/>
          </a:stretch>
        </p:blipFill>
        <p:spPr>
          <a:xfrm>
            <a:off x="6492203" y="3481349"/>
            <a:ext cx="1003752" cy="777051"/>
          </a:xfrm>
          <a:prstGeom prst="rect">
            <a:avLst/>
          </a:prstGeom>
          <a:ln>
            <a:solidFill>
              <a:schemeClr val="tx1"/>
            </a:solidFill>
          </a:ln>
        </p:spPr>
      </p:pic>
      <p:pic>
        <p:nvPicPr>
          <p:cNvPr id="28683" name="Picture 14"/>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380211" y="2040896"/>
            <a:ext cx="1052293" cy="81479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225615" y="5010477"/>
            <a:ext cx="708050" cy="923544"/>
          </a:xfrm>
          <a:prstGeom prst="rect">
            <a:avLst/>
          </a:prstGeom>
          <a:ln>
            <a:solidFill>
              <a:schemeClr val="tx1"/>
            </a:solidFill>
          </a:ln>
        </p:spPr>
      </p:pic>
      <p:pic>
        <p:nvPicPr>
          <p:cNvPr id="3" name="Picture 2"/>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168666" y="3356682"/>
            <a:ext cx="806664" cy="1040646"/>
          </a:xfrm>
          <a:prstGeom prst="rect">
            <a:avLst/>
          </a:prstGeom>
          <a:ln>
            <a:solidFill>
              <a:schemeClr val="tx1">
                <a:lumMod val="75000"/>
                <a:lumOff val="25000"/>
              </a:schemeClr>
            </a:solidFill>
          </a:ln>
        </p:spPr>
      </p:pic>
    </p:spTree>
    <p:extLst>
      <p:ext uri="{BB962C8B-B14F-4D97-AF65-F5344CB8AC3E}">
        <p14:creationId xmlns:p14="http://schemas.microsoft.com/office/powerpoint/2010/main" val="178924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endParaRPr lang="en-US" sz="4000" dirty="0">
              <a:latin typeface="Arial" charset="0"/>
              <a:cs typeface="ＭＳ Ｐゴシック" charset="0"/>
            </a:endParaRPr>
          </a:p>
        </p:txBody>
      </p:sp>
      <p:sp>
        <p:nvSpPr>
          <p:cNvPr id="3" name="Content Placeholder 2"/>
          <p:cNvSpPr>
            <a:spLocks noGrp="1"/>
          </p:cNvSpPr>
          <p:nvPr>
            <p:ph idx="1"/>
          </p:nvPr>
        </p:nvSpPr>
        <p:spPr/>
        <p:txBody>
          <a:bodyPr>
            <a:normAutofit fontScale="77500" lnSpcReduction="20000"/>
          </a:bodyPr>
          <a:lstStyle/>
          <a:p>
            <a:pPr marL="0" indent="0">
              <a:lnSpc>
                <a:spcPct val="120000"/>
              </a:lnSpc>
              <a:spcBef>
                <a:spcPts val="0"/>
              </a:spcBef>
              <a:spcAft>
                <a:spcPts val="1200"/>
              </a:spcAft>
              <a:buFontTx/>
              <a:buNone/>
              <a:defRPr/>
            </a:pPr>
            <a:r>
              <a:rPr lang="en-US" sz="4000" dirty="0"/>
              <a:t>CA Law (EC 48000):</a:t>
            </a:r>
          </a:p>
          <a:p>
            <a:pPr>
              <a:lnSpc>
                <a:spcPct val="120000"/>
              </a:lnSpc>
              <a:spcBef>
                <a:spcPts val="0"/>
              </a:spcBef>
              <a:spcAft>
                <a:spcPts val="1200"/>
              </a:spcAft>
              <a:defRPr/>
            </a:pPr>
            <a:r>
              <a:rPr lang="en-US" sz="3600" dirty="0"/>
              <a:t>Transitional kindergarten is the first year of a two-year kindergarten program that uses a modified kindergarten curriculum that is age and developmentally appropriate.</a:t>
            </a:r>
          </a:p>
          <a:p>
            <a:pPr>
              <a:lnSpc>
                <a:spcPct val="120000"/>
              </a:lnSpc>
              <a:spcBef>
                <a:spcPts val="0"/>
              </a:spcBef>
              <a:spcAft>
                <a:spcPts val="1200"/>
              </a:spcAft>
              <a:defRPr/>
            </a:pPr>
            <a:r>
              <a:rPr lang="en-US" sz="3600" dirty="0"/>
              <a:t>Transitional kindergarten programs are intended to be aligned to the </a:t>
            </a:r>
            <a:r>
              <a:rPr lang="en-US" sz="3600" i="1" dirty="0"/>
              <a:t>California Preschool Learning Foundations</a:t>
            </a:r>
            <a:r>
              <a:rPr lang="en-US" sz="3600" dirty="0"/>
              <a:t> developed by the CDE.</a:t>
            </a:r>
            <a:endParaRPr lang="en-US" sz="3200" i="1" dirty="0"/>
          </a:p>
        </p:txBody>
      </p:sp>
    </p:spTree>
    <p:extLst>
      <p:ext uri="{BB962C8B-B14F-4D97-AF65-F5344CB8AC3E}">
        <p14:creationId xmlns:p14="http://schemas.microsoft.com/office/powerpoint/2010/main" val="22192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p:cNvSpPr>
            <a:spLocks noGrp="1" noChangeArrowheads="1"/>
          </p:cNvSpPr>
          <p:nvPr>
            <p:ph type="title"/>
          </p:nvPr>
        </p:nvSpPr>
        <p:spPr/>
        <p:txBody>
          <a:bodyPr/>
          <a:lstStyle/>
          <a:p>
            <a:pPr eaLnBrk="1" hangingPunct="1"/>
            <a:r>
              <a:rPr lang="en-US" dirty="0">
                <a:latin typeface="Arial" charset="0"/>
                <a:cs typeface="ＭＳ Ｐゴシック" charset="0"/>
              </a:rPr>
              <a:t>PLF and PCF, Volume 1</a:t>
            </a:r>
          </a:p>
        </p:txBody>
      </p:sp>
      <p:pic>
        <p:nvPicPr>
          <p:cNvPr id="63491" name="Content Placeholder 3"/>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838200" y="1690687"/>
            <a:ext cx="3371850" cy="4391025"/>
          </a:xfrm>
          <a:ln>
            <a:solidFill>
              <a:srgbClr val="000000"/>
            </a:solidFill>
            <a:miter lim="800000"/>
            <a:headEnd/>
            <a:tailEnd/>
          </a:ln>
        </p:spPr>
      </p:pic>
      <p:pic>
        <p:nvPicPr>
          <p:cNvPr id="63492" name="Content Placeholder 4"/>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943475" y="1695450"/>
            <a:ext cx="3371850" cy="4381500"/>
          </a:xfrm>
          <a:ln>
            <a:solidFill>
              <a:srgbClr val="000000"/>
            </a:solidFill>
            <a:miter lim="800000"/>
            <a:headEnd/>
            <a:tailEnd/>
          </a:ln>
        </p:spPr>
      </p:pic>
    </p:spTree>
    <p:extLst>
      <p:ext uri="{BB962C8B-B14F-4D97-AF65-F5344CB8AC3E}">
        <p14:creationId xmlns:p14="http://schemas.microsoft.com/office/powerpoint/2010/main" val="65679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0133"/>
            <a:ext cx="8382000" cy="1075267"/>
          </a:xfrm>
        </p:spPr>
        <p:txBody>
          <a:bodyPr/>
          <a:lstStyle/>
          <a:p>
            <a:r>
              <a:rPr lang="en-US" dirty="0"/>
              <a:t>Preschool Learning Foundations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81727193"/>
              </p:ext>
            </p:extLst>
          </p:nvPr>
        </p:nvGraphicFramePr>
        <p:xfrm>
          <a:off x="762000" y="1295400"/>
          <a:ext cx="8077200" cy="5151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1"/>
          <p:cNvSpPr>
            <a:spLocks noChangeArrowheads="1"/>
          </p:cNvSpPr>
          <p:nvPr/>
        </p:nvSpPr>
        <p:spPr bwMode="auto">
          <a:xfrm rot="20468696">
            <a:off x="2973166" y="5010859"/>
            <a:ext cx="1905000" cy="796331"/>
          </a:xfrm>
          <a:prstGeom prst="rightArrow">
            <a:avLst>
              <a:gd name="adj1" fmla="val 50000"/>
              <a:gd name="adj2" fmla="val 50017"/>
            </a:avLst>
          </a:prstGeom>
          <a:solidFill>
            <a:srgbClr val="C00000"/>
          </a:solidFill>
          <a:ln w="9525">
            <a:solidFill>
              <a:srgbClr val="D34817"/>
            </a:solidFill>
            <a:round/>
            <a:headEnd/>
            <a:tailEnd/>
          </a:ln>
        </p:spPr>
        <p:txBody>
          <a:bodyPr/>
          <a:lstStyle/>
          <a:p>
            <a:pPr algn="r"/>
            <a:r>
              <a:rPr lang="en-US" dirty="0">
                <a:ln w="18415" cmpd="sng">
                  <a:solidFill>
                    <a:srgbClr val="FFFFFF"/>
                  </a:solidFill>
                  <a:prstDash val="solid"/>
                </a:ln>
                <a:solidFill>
                  <a:srgbClr val="FFFFFF"/>
                </a:solidFill>
                <a:effectLst>
                  <a:outerShdw blurRad="38100" dist="38100" dir="2700000" algn="tl">
                    <a:srgbClr val="000000">
                      <a:alpha val="43137"/>
                    </a:srgbClr>
                  </a:outerShdw>
                </a:effectLst>
                <a:cs typeface="Arial" charset="0"/>
              </a:rPr>
              <a:t>Today's Focus</a:t>
            </a:r>
            <a:endParaRPr lang="en-US" sz="1800" dirty="0">
              <a:ln w="18415" cmpd="sng">
                <a:solidFill>
                  <a:srgbClr val="FFFFFF"/>
                </a:solidFill>
                <a:prstDash val="solid"/>
              </a:ln>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298799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23591</TotalTime>
  <Words>10578</Words>
  <Application>Microsoft Office PowerPoint</Application>
  <PresentationFormat>On-screen Show (4:3)</PresentationFormat>
  <Paragraphs>1066</Paragraphs>
  <Slides>59</Slides>
  <Notes>59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MS PGothic</vt:lpstr>
      <vt:lpstr>MS PGothic</vt:lpstr>
      <vt:lpstr>Arial</vt:lpstr>
      <vt:lpstr>Calibri</vt:lpstr>
      <vt:lpstr>Gill Sans</vt:lpstr>
      <vt:lpstr>Wingdings</vt:lpstr>
      <vt:lpstr>ヒラギノ角ゴ Pro W3</vt:lpstr>
      <vt:lpstr>Blank Presentation</vt:lpstr>
      <vt:lpstr>Transitional Kindergarten Mathematics: Geometry</vt:lpstr>
      <vt:lpstr>Geometry</vt:lpstr>
      <vt:lpstr>Objectives</vt:lpstr>
      <vt:lpstr>Name Your Shape!</vt:lpstr>
      <vt:lpstr>Name Your Shape!</vt:lpstr>
      <vt:lpstr>CDE Publications and Resources that Support TK Implementation (MATH)</vt:lpstr>
      <vt:lpstr>Why Use the Preschool Learning Foundations for TK?</vt:lpstr>
      <vt:lpstr>PLF and PCF, Volume 1</vt:lpstr>
      <vt:lpstr>Preschool Learning Foundations</vt:lpstr>
      <vt:lpstr>Map of the Foundations</vt:lpstr>
      <vt:lpstr>Foundations</vt:lpstr>
      <vt:lpstr>Alignment Document</vt:lpstr>
      <vt:lpstr>Alignment of the Preschool Learning Foundations with CA Standards: Geometry</vt:lpstr>
      <vt:lpstr>Alignment Document</vt:lpstr>
      <vt:lpstr>TK Chapter in the Math Framework</vt:lpstr>
      <vt:lpstr>Play Based Strategies</vt:lpstr>
      <vt:lpstr>Geometry: It’s More than Shapes!</vt:lpstr>
      <vt:lpstr>What can we learn from the research about children and shapes?</vt:lpstr>
      <vt:lpstr>Circles</vt:lpstr>
      <vt:lpstr>Squares</vt:lpstr>
      <vt:lpstr>Triangles Task</vt:lpstr>
      <vt:lpstr>Rectangles</vt:lpstr>
      <vt:lpstr>Geometry Must Move Beyond “Basic" Shape Naming to:</vt:lpstr>
      <vt:lpstr>Learning Trajectory for Geometric Shapes</vt:lpstr>
      <vt:lpstr>Foundations 1.1 and 1.2</vt:lpstr>
      <vt:lpstr>Play It—Chart It—Share It</vt:lpstr>
      <vt:lpstr>DRDP-K (2015)</vt:lpstr>
      <vt:lpstr>DRDP-K (2015)</vt:lpstr>
      <vt:lpstr>Preschool Curriculum Framework</vt:lpstr>
      <vt:lpstr>Interaction and Strategies</vt:lpstr>
      <vt:lpstr>Environment Interaction and Strategies, Continued</vt:lpstr>
      <vt:lpstr>Example of Geometry in the Classroom Environment</vt:lpstr>
      <vt:lpstr>Example of Geometry in the Classroom Environment </vt:lpstr>
      <vt:lpstr>Considerations for Students Learning English </vt:lpstr>
      <vt:lpstr>Partner Reflection</vt:lpstr>
      <vt:lpstr>Activity: Applied Vignette for Geometry </vt:lpstr>
      <vt:lpstr>Talk About the Here and Now</vt:lpstr>
      <vt:lpstr>Helpers/Buddies </vt:lpstr>
      <vt:lpstr>Universal Design for Learning</vt:lpstr>
      <vt:lpstr>Today’s Lesson: The Circle</vt:lpstr>
      <vt:lpstr>Geometry—It's More Than Space: Example Obstacle Course</vt:lpstr>
      <vt:lpstr>Preschool Learning Foundation 2.1</vt:lpstr>
      <vt:lpstr>Geometry and Spatial Sense  Get Ready</vt:lpstr>
      <vt:lpstr>Geometry Snapshots Ready</vt:lpstr>
      <vt:lpstr> Snapshots with Pattern Blocks Ready, GO! </vt:lpstr>
      <vt:lpstr>Learning Trajectory for Understanding Spatial Ideas</vt:lpstr>
      <vt:lpstr>Geometry Foundation Video Example 2.1: Positions in Space </vt:lpstr>
      <vt:lpstr>Foundations Video Example Reflection</vt:lpstr>
      <vt:lpstr>Geometry: It’s More Than Space</vt:lpstr>
      <vt:lpstr>Spatial Vocabulary Example</vt:lpstr>
      <vt:lpstr>Geometry in the Environment</vt:lpstr>
      <vt:lpstr>Five Fabulous Ideas for Geometry in the Environment</vt:lpstr>
      <vt:lpstr>Partner with Families to Learn  About Strengths</vt:lpstr>
      <vt:lpstr>Bringing It All Together </vt:lpstr>
      <vt:lpstr>Discussion Questions</vt:lpstr>
      <vt:lpstr>What Are You Packing for Home?</vt:lpstr>
      <vt:lpstr>Thank You for Coming!</vt:lpstr>
      <vt:lpstr>Figure TK-1 </vt:lpstr>
      <vt:lpstr>Reference Guide for PowerPoint Citations</vt:lpstr>
    </vt:vector>
  </TitlesOfParts>
  <Company>kids from the inside out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jb</dc:creator>
  <cp:lastModifiedBy>stherri</cp:lastModifiedBy>
  <cp:revision>724</cp:revision>
  <cp:lastPrinted>2016-06-23T20:27:04Z</cp:lastPrinted>
  <dcterms:created xsi:type="dcterms:W3CDTF">2013-06-08T16:23:02Z</dcterms:created>
  <dcterms:modified xsi:type="dcterms:W3CDTF">2016-11-18T19:04:55Z</dcterms:modified>
</cp:coreProperties>
</file>