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2" r:id="rId1"/>
    <p:sldMasterId id="2147484900" r:id="rId2"/>
    <p:sldMasterId id="2147484914" r:id="rId3"/>
  </p:sldMasterIdLst>
  <p:notesMasterIdLst>
    <p:notesMasterId r:id="rId47"/>
  </p:notesMasterIdLst>
  <p:handoutMasterIdLst>
    <p:handoutMasterId r:id="rId48"/>
  </p:handoutMasterIdLst>
  <p:sldIdLst>
    <p:sldId id="451" r:id="rId4"/>
    <p:sldId id="415" r:id="rId5"/>
    <p:sldId id="398" r:id="rId6"/>
    <p:sldId id="388" r:id="rId7"/>
    <p:sldId id="429" r:id="rId8"/>
    <p:sldId id="457" r:id="rId9"/>
    <p:sldId id="430" r:id="rId10"/>
    <p:sldId id="452" r:id="rId11"/>
    <p:sldId id="401" r:id="rId12"/>
    <p:sldId id="344" r:id="rId13"/>
    <p:sldId id="405" r:id="rId14"/>
    <p:sldId id="424" r:id="rId15"/>
    <p:sldId id="442" r:id="rId16"/>
    <p:sldId id="371" r:id="rId17"/>
    <p:sldId id="374" r:id="rId18"/>
    <p:sldId id="393" r:id="rId19"/>
    <p:sldId id="423" r:id="rId20"/>
    <p:sldId id="428" r:id="rId21"/>
    <p:sldId id="453" r:id="rId22"/>
    <p:sldId id="403" r:id="rId23"/>
    <p:sldId id="377" r:id="rId24"/>
    <p:sldId id="407" r:id="rId25"/>
    <p:sldId id="439" r:id="rId26"/>
    <p:sldId id="392" r:id="rId27"/>
    <p:sldId id="438" r:id="rId28"/>
    <p:sldId id="437" r:id="rId29"/>
    <p:sldId id="364" r:id="rId30"/>
    <p:sldId id="379" r:id="rId31"/>
    <p:sldId id="445" r:id="rId32"/>
    <p:sldId id="448" r:id="rId33"/>
    <p:sldId id="363" r:id="rId34"/>
    <p:sldId id="361" r:id="rId35"/>
    <p:sldId id="454" r:id="rId36"/>
    <p:sldId id="426" r:id="rId37"/>
    <p:sldId id="435" r:id="rId38"/>
    <p:sldId id="441" r:id="rId39"/>
    <p:sldId id="455" r:id="rId40"/>
    <p:sldId id="433" r:id="rId41"/>
    <p:sldId id="447" r:id="rId42"/>
    <p:sldId id="449" r:id="rId43"/>
    <p:sldId id="446" r:id="rId44"/>
    <p:sldId id="357" r:id="rId45"/>
    <p:sldId id="45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L. Peeters" initials="JLP"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448E8C"/>
    <a:srgbClr val="56AEAC"/>
    <a:srgbClr val="FFFFFF"/>
    <a:srgbClr val="DDEFEF"/>
    <a:srgbClr val="B2DAD9"/>
    <a:srgbClr val="7DD7BB"/>
    <a:srgbClr val="CBBDA9"/>
    <a:srgbClr val="B2B2B2"/>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7" autoAdjust="0"/>
    <p:restoredTop sz="48841" autoAdjust="0"/>
  </p:normalViewPr>
  <p:slideViewPr>
    <p:cSldViewPr snapToObjects="1">
      <p:cViewPr varScale="1">
        <p:scale>
          <a:sx n="50" d="100"/>
          <a:sy n="50" d="100"/>
        </p:scale>
        <p:origin x="-2312" y="-96"/>
      </p:cViewPr>
      <p:guideLst>
        <p:guide orient="horz" pos="2160"/>
        <p:guide pos="2880"/>
      </p:guideLst>
    </p:cSldViewPr>
  </p:slideViewPr>
  <p:outlineViewPr>
    <p:cViewPr>
      <p:scale>
        <a:sx n="33" d="100"/>
        <a:sy n="33" d="100"/>
      </p:scale>
      <p:origin x="0" y="1068"/>
    </p:cViewPr>
  </p:outlineViewPr>
  <p:notesTextViewPr>
    <p:cViewPr>
      <p:scale>
        <a:sx n="100" d="100"/>
        <a:sy n="100" d="100"/>
      </p:scale>
      <p:origin x="0" y="0"/>
    </p:cViewPr>
  </p:notesTextViewPr>
  <p:sorterViewPr>
    <p:cViewPr varScale="1">
      <p:scale>
        <a:sx n="100" d="100"/>
        <a:sy n="100" d="100"/>
      </p:scale>
      <p:origin x="0" y="-1398"/>
    </p:cViewPr>
  </p:sorterViewPr>
  <p:notesViewPr>
    <p:cSldViewPr snapToObjects="1">
      <p:cViewPr varScale="1">
        <p:scale>
          <a:sx n="66" d="100"/>
          <a:sy n="66" d="100"/>
        </p:scale>
        <p:origin x="3252" y="72"/>
      </p:cViewPr>
      <p:guideLst>
        <p:guide orient="horz" pos="2880"/>
        <p:guide pos="2160"/>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38B6D751-76F4-43B3-9C84-27328B733721}" type="datetime1">
              <a:rPr lang="en-US" altLang="en-US"/>
              <a:pPr/>
              <a:t>11/8/16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5375095E-2A8A-472C-9BAD-C6B4EF75C777}" type="slidenum">
              <a:rPr lang="en-US" altLang="en-US"/>
              <a:pPr/>
              <a:t>‹#›</a:t>
            </a:fld>
            <a:endParaRPr lang="en-US" altLang="en-US"/>
          </a:p>
        </p:txBody>
      </p:sp>
    </p:spTree>
    <p:extLst>
      <p:ext uri="{BB962C8B-B14F-4D97-AF65-F5344CB8AC3E}">
        <p14:creationId xmlns:p14="http://schemas.microsoft.com/office/powerpoint/2010/main" val="1066643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Arial" pitchFamily="34"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494CF094-D402-4AEA-A83F-34B76503338D}" type="slidenum">
              <a:rPr lang="en-US" altLang="en-US"/>
              <a:pPr/>
              <a:t>‹#›</a:t>
            </a:fld>
            <a:endParaRPr lang="en-US" altLang="en-US"/>
          </a:p>
        </p:txBody>
      </p:sp>
    </p:spTree>
    <p:extLst>
      <p:ext uri="{BB962C8B-B14F-4D97-AF65-F5344CB8AC3E}">
        <p14:creationId xmlns:p14="http://schemas.microsoft.com/office/powerpoint/2010/main" val="36237543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0"/>
              </a:spcBef>
              <a:defRPr/>
            </a:pPr>
            <a:r>
              <a:rPr lang="en-US" b="1" dirty="0">
                <a:latin typeface="Arial" charset="0"/>
                <a:ea typeface="ＭＳ Ｐゴシック" charset="0"/>
              </a:rPr>
              <a:t>Presenter Remarks: </a:t>
            </a:r>
          </a:p>
          <a:p>
            <a:pPr marL="0" marR="0" lvl="0" indent="0" algn="l" defTabSz="483306" rtl="0" eaLnBrk="1" fontAlgn="base" latinLnBrk="0" hangingPunct="1">
              <a:spcBef>
                <a:spcPts val="0"/>
              </a:spcBef>
              <a:spcAft>
                <a:spcPct val="0"/>
              </a:spcAft>
              <a:buClrTx/>
              <a:buSzTx/>
              <a:buFontTx/>
              <a:buNone/>
              <a:tabLst/>
              <a:defRPr/>
            </a:pPr>
            <a:r>
              <a:rPr lang="en-US" dirty="0">
                <a:latin typeface="Arial" charset="0"/>
                <a:ea typeface="MS PGothic" charset="0"/>
              </a:rPr>
              <a:t>Welcome to Transitional Kindergarten</a:t>
            </a:r>
            <a:r>
              <a:rPr lang="en-US" baseline="0" dirty="0">
                <a:latin typeface="Arial" charset="0"/>
                <a:ea typeface="MS PGothic" charset="0"/>
              </a:rPr>
              <a:t> Mathematics: Mathematical Reasoning</a:t>
            </a:r>
            <a:r>
              <a:rPr lang="en-US" dirty="0">
                <a:latin typeface="Arial" charset="0"/>
                <a:ea typeface="MS PGothic" charset="0"/>
              </a:rPr>
              <a:t>—a presentation</a:t>
            </a:r>
            <a:r>
              <a:rPr lang="en-US" baseline="0" dirty="0">
                <a:latin typeface="Arial" charset="0"/>
                <a:ea typeface="MS PGothic" charset="0"/>
              </a:rPr>
              <a:t> </a:t>
            </a:r>
            <a:r>
              <a:rPr lang="en-US" dirty="0">
                <a:latin typeface="Arial" charset="0"/>
                <a:ea typeface="MS PGothic" charset="0"/>
              </a:rPr>
              <a:t>focusing on the </a:t>
            </a:r>
            <a:r>
              <a:rPr lang="en-US" i="1" dirty="0">
                <a:latin typeface="Arial" charset="0"/>
                <a:ea typeface="MS PGothic" charset="0"/>
              </a:rPr>
              <a:t>California Preschool Learning Foundations </a:t>
            </a:r>
            <a:r>
              <a:rPr lang="en-US" dirty="0">
                <a:latin typeface="Arial" charset="0"/>
                <a:ea typeface="MS PGothic" charset="0"/>
              </a:rPr>
              <a:t>(Preschool Learning Foundations or PLF), the </a:t>
            </a:r>
            <a:r>
              <a:rPr lang="en-US" i="1" dirty="0">
                <a:latin typeface="Arial" charset="0"/>
                <a:ea typeface="MS PGothic" charset="0"/>
              </a:rPr>
              <a:t>California Preschool Curriculum Framework</a:t>
            </a:r>
            <a:r>
              <a:rPr lang="en-US" i="1" baseline="0" dirty="0">
                <a:latin typeface="Arial" charset="0"/>
                <a:ea typeface="MS PGothic" charset="0"/>
              </a:rPr>
              <a:t> </a:t>
            </a:r>
            <a:r>
              <a:rPr lang="en-US" baseline="0" dirty="0">
                <a:latin typeface="Arial" charset="0"/>
                <a:ea typeface="MS PGothic" charset="0"/>
              </a:rPr>
              <a:t>(Preschool Curriculum Framework or PCF),</a:t>
            </a:r>
            <a:r>
              <a:rPr lang="en-US" dirty="0">
                <a:latin typeface="Arial" charset="0"/>
                <a:ea typeface="MS PGothic" charset="0"/>
              </a:rPr>
              <a:t> and other California Department of Education (CDE) resources in support of the Mathematics domain. </a:t>
            </a:r>
          </a:p>
          <a:p>
            <a:pPr marL="0" marR="0" lvl="0" indent="0" algn="l" defTabSz="483306" rtl="0" eaLnBrk="1" fontAlgn="base" latinLnBrk="0" hangingPunct="1">
              <a:spcBef>
                <a:spcPts val="0"/>
              </a:spcBef>
              <a:spcAft>
                <a:spcPct val="0"/>
              </a:spcAft>
              <a:buClrTx/>
              <a:buSzTx/>
              <a:buFontTx/>
              <a:buNone/>
              <a:tabLst/>
              <a:defRPr/>
            </a:pPr>
            <a:endParaRPr lang="en-US" altLang="en-US" dirty="0">
              <a:ea typeface="ＭＳ Ｐゴシック" panose="020B0600070205080204" pitchFamily="34" charset="-128"/>
            </a:endParaRPr>
          </a:p>
          <a:p>
            <a:pPr marL="0" marR="0" indent="0" algn="l" defTabSz="457200" rtl="0" eaLnBrk="0" fontAlgn="base" latinLnBrk="0" hangingPunct="0">
              <a:spcBef>
                <a:spcPts val="0"/>
              </a:spcBef>
              <a:spcAft>
                <a:spcPct val="0"/>
              </a:spcAft>
              <a:buClrTx/>
              <a:buSzTx/>
              <a:buFontTx/>
              <a:buNone/>
              <a:tabLst/>
              <a:defRPr/>
            </a:pPr>
            <a:r>
              <a:rPr lang="en-US" dirty="0">
                <a:latin typeface="Arial" charset="0"/>
                <a:ea typeface="Arial" charset="0"/>
                <a:cs typeface="Arial" charset="0"/>
              </a:rPr>
              <a:t>This professional learning session is specifically designed to provide TK teachers with exposure to CDE resources that support TK curriculum planning, developmentally appropriate strategies, and classroom environment design recommendations that support the content area of math reasoning.</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B581AD-B039-F54E-8E77-2D793CF90F8B}" type="slidenum">
              <a:rPr lang="en-US" sz="1200">
                <a:latin typeface="Calibri" charset="0"/>
                <a:cs typeface="Arial" charset="0"/>
              </a:rPr>
              <a:pPr eaLnBrk="1" hangingPunct="1"/>
              <a:t>1</a:t>
            </a:fld>
            <a:endParaRPr lang="en-US" sz="1200" dirty="0">
              <a:latin typeface="Calibri" charset="0"/>
              <a:cs typeface="Arial" charset="0"/>
            </a:endParaRPr>
          </a:p>
        </p:txBody>
      </p:sp>
    </p:spTree>
    <p:extLst>
      <p:ext uri="{BB962C8B-B14F-4D97-AF65-F5344CB8AC3E}">
        <p14:creationId xmlns:p14="http://schemas.microsoft.com/office/powerpoint/2010/main" val="37100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D4CD9C-B834-4713-9773-B49DCDEF42D5}" type="slidenum">
              <a:rPr lang="en-US" altLang="en-US" sz="1200"/>
              <a:pPr eaLnBrk="1" hangingPunct="1"/>
              <a:t>10</a:t>
            </a:fld>
            <a:endParaRPr lang="en-US" alt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altLang="en-US" b="1" dirty="0"/>
              <a:t>Presenter Remarks: </a:t>
            </a:r>
          </a:p>
          <a:p>
            <a:pPr>
              <a:spcBef>
                <a:spcPts val="0"/>
              </a:spcBef>
            </a:pPr>
            <a:r>
              <a:rPr lang="en-US" altLang="en-US" dirty="0"/>
              <a:t>Mathematical reasoning is the process of learning and developing mathematical knowledge in all areas of mathematics.  </a:t>
            </a:r>
          </a:p>
          <a:p>
            <a:pPr>
              <a:spcBef>
                <a:spcPts val="0"/>
              </a:spcBef>
            </a:pPr>
            <a:endParaRPr lang="en-US" altLang="en-US" dirty="0"/>
          </a:p>
          <a:p>
            <a:pPr>
              <a:spcBef>
                <a:spcPts val="0"/>
              </a:spcBef>
            </a:pPr>
            <a:r>
              <a:rPr lang="en-US" altLang="en-US" dirty="0"/>
              <a:t>Included in this strand is the child</a:t>
            </a:r>
            <a:r>
              <a:rPr lang="ja-JP" altLang="en-US" dirty="0"/>
              <a:t>’</a:t>
            </a:r>
            <a:r>
              <a:rPr lang="en-US" altLang="ja-JP" dirty="0"/>
              <a:t>s ability to reason and apply mathematical knowledge and skills to solve problems in the everyday environment.</a:t>
            </a:r>
          </a:p>
          <a:p>
            <a:pPr>
              <a:spcBef>
                <a:spcPts val="0"/>
              </a:spcBef>
            </a:pPr>
            <a:endParaRPr lang="en-US" altLang="en-US" dirty="0"/>
          </a:p>
          <a:p>
            <a:pPr>
              <a:spcBef>
                <a:spcPts val="0"/>
              </a:spcBef>
            </a:pPr>
            <a:r>
              <a:rPr lang="en-US" altLang="en-US" dirty="0"/>
              <a:t>“[Mathematical reasoning]</a:t>
            </a:r>
            <a:r>
              <a:rPr lang="en-US" altLang="en-US" baseline="0" dirty="0"/>
              <a:t> </a:t>
            </a:r>
            <a:r>
              <a:rPr lang="en-US" altLang="en-US" dirty="0"/>
              <a:t>involves the ability to think and reason logically, to apply mathematical knowledge in different problem-solving situations, and to come up with different solutions. Mathematical reasoning is natural to most young children as they explore the environment and make sense of the world around them” (PCF,</a:t>
            </a:r>
            <a:r>
              <a:rPr lang="en-US" altLang="en-US" baseline="0" dirty="0"/>
              <a:t> Vol. 1, p. 290).</a:t>
            </a:r>
            <a:endParaRPr lang="en-US" altLang="en-US" dirty="0"/>
          </a:p>
        </p:txBody>
      </p:sp>
    </p:spTree>
    <p:extLst>
      <p:ext uri="{BB962C8B-B14F-4D97-AF65-F5344CB8AC3E}">
        <p14:creationId xmlns:p14="http://schemas.microsoft.com/office/powerpoint/2010/main" val="149636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ts val="0"/>
              </a:spcBef>
            </a:pPr>
            <a:r>
              <a:rPr lang="en-US" altLang="en-US" b="1" dirty="0"/>
              <a:t>Presenter Remarks:</a:t>
            </a:r>
          </a:p>
          <a:p>
            <a:pPr eaLnBrk="1" hangingPunct="1">
              <a:spcBef>
                <a:spcPts val="0"/>
              </a:spcBef>
            </a:pPr>
            <a:r>
              <a:rPr lang="en-US" altLang="ja-JP" dirty="0"/>
              <a:t>The Preschool Curriculum Framework, “…presents strategies and information to enrich learning and development opportunities for all of California’s preschool children</a:t>
            </a:r>
            <a:r>
              <a:rPr lang="ja-JP" altLang="en-US" dirty="0"/>
              <a:t>”</a:t>
            </a:r>
            <a:r>
              <a:rPr lang="en-US" altLang="ja-JP" dirty="0"/>
              <a:t>(</a:t>
            </a:r>
            <a:r>
              <a:rPr lang="en-US" altLang="en-US" dirty="0"/>
              <a:t>PCF, Vol. 1, p. v).</a:t>
            </a:r>
          </a:p>
          <a:p>
            <a:pPr eaLnBrk="1" hangingPunct="1">
              <a:spcBef>
                <a:spcPts val="0"/>
              </a:spcBef>
            </a:pPr>
            <a:endParaRPr lang="en-US" altLang="en-US" dirty="0"/>
          </a:p>
          <a:p>
            <a:r>
              <a:rPr lang="en-US" sz="1200" kern="1200" dirty="0">
                <a:solidFill>
                  <a:schemeClr val="tx1"/>
                </a:solidFill>
                <a:effectLst/>
                <a:latin typeface="Arial" pitchFamily="34" charset="0"/>
                <a:ea typeface="MS PGothic" panose="020B0600070205080204" pitchFamily="34" charset="-128"/>
                <a:cs typeface="Arial" pitchFamily="34" charset="0"/>
              </a:rPr>
              <a:t>This resource provides teachers with the opportunity to gain ideas and expand their tool box of strategies to support mathematical reasoning in the classroom. </a:t>
            </a:r>
          </a:p>
          <a:p>
            <a:pPr eaLnBrk="1" hangingPunct="1">
              <a:spcBef>
                <a:spcPts val="0"/>
              </a:spcBef>
            </a:pPr>
            <a:endParaRPr lang="en-US" altLang="en-US" dirty="0"/>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288CA4-034F-4E7F-842D-7F920CFC1E3B}" type="slidenum">
              <a:rPr lang="en-US" altLang="en-US" sz="1200"/>
              <a:pPr eaLnBrk="1" hangingPunct="1"/>
              <a:t>11</a:t>
            </a:fld>
            <a:endParaRPr lang="en-US" altLang="en-US" sz="1200"/>
          </a:p>
        </p:txBody>
      </p:sp>
    </p:spTree>
    <p:extLst>
      <p:ext uri="{BB962C8B-B14F-4D97-AF65-F5344CB8AC3E}">
        <p14:creationId xmlns:p14="http://schemas.microsoft.com/office/powerpoint/2010/main" val="17023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a:spcBef>
                <a:spcPct val="0"/>
              </a:spcBef>
            </a:pPr>
            <a:r>
              <a:rPr lang="en-US" altLang="en-US" b="1" dirty="0"/>
              <a:t>Presenter Remarks: </a:t>
            </a:r>
          </a:p>
          <a:p>
            <a:pPr defTabSz="457200">
              <a:spcBef>
                <a:spcPct val="0"/>
              </a:spcBef>
            </a:pPr>
            <a:r>
              <a:rPr lang="en-US" altLang="en-US" dirty="0"/>
              <a:t>The Preschool Curriculum Framework offers guidance on how teachers—through planned</a:t>
            </a:r>
            <a:r>
              <a:rPr lang="en-US" altLang="en-US" baseline="0" dirty="0"/>
              <a:t> learning environments, materials, and experiences that are developmentally appropriate, individually and culturally meaningful, and engaging to families—</a:t>
            </a:r>
            <a:r>
              <a:rPr lang="en-US" altLang="en-US" dirty="0"/>
              <a:t>can support the learning and development described in the foundations.</a:t>
            </a:r>
          </a:p>
          <a:p>
            <a:pPr defTabSz="457200">
              <a:spcBef>
                <a:spcPct val="0"/>
              </a:spcBef>
            </a:pPr>
            <a:endParaRPr lang="en-US" altLang="en-US" dirty="0"/>
          </a:p>
          <a:p>
            <a:pPr defTabSz="457200">
              <a:spcBef>
                <a:spcPct val="0"/>
              </a:spcBef>
            </a:pPr>
            <a:r>
              <a:rPr lang="en-US" altLang="en-US" dirty="0"/>
              <a:t>“Teachers address ideas and concepts that children can grasp at their developmental level and then progressively build on what children already know and understand. This approach applies to all children, including children with various abilities, disabilities, or other special needs (such as delays in language, cognition, or physical ability)” (PCF, Vol. 2,</a:t>
            </a:r>
            <a:r>
              <a:rPr lang="en-US" altLang="en-US" baseline="0" dirty="0"/>
              <a:t> p. 227).</a:t>
            </a:r>
            <a:endParaRPr lang="en-US" altLang="en-US" dirty="0"/>
          </a:p>
          <a:p>
            <a:pPr defTabSz="457200">
              <a:spcBef>
                <a:spcPct val="0"/>
              </a:spcBef>
            </a:pPr>
            <a:endParaRPr lang="en-US" altLang="en-US" dirty="0"/>
          </a:p>
          <a:p>
            <a:pPr defTabSz="457200">
              <a:spcBef>
                <a:spcPct val="0"/>
              </a:spcBef>
            </a:pPr>
            <a:r>
              <a:rPr lang="en-US" altLang="en-US" dirty="0"/>
              <a:t>The Mathematics domain begins with guiding principles that set the tone for the entire chapter. Let’s take a moment to look at these guiding principles to</a:t>
            </a:r>
            <a:r>
              <a:rPr lang="en-US" altLang="en-US" baseline="0" dirty="0"/>
              <a:t> see </a:t>
            </a:r>
            <a:r>
              <a:rPr lang="en-US" altLang="en-US" dirty="0"/>
              <a:t>how they are: </a:t>
            </a:r>
          </a:p>
          <a:p>
            <a:pPr marL="171450" indent="-171450" defTabSz="457200">
              <a:spcBef>
                <a:spcPct val="0"/>
              </a:spcBef>
              <a:buFont typeface="Arial" panose="020B0604020202020204" pitchFamily="34" charset="0"/>
              <a:buChar char="•"/>
            </a:pPr>
            <a:r>
              <a:rPr lang="en-US" altLang="en-US" dirty="0">
                <a:solidFill>
                  <a:srgbClr val="000000"/>
                </a:solidFill>
                <a:effectLst>
                  <a:outerShdw blurRad="38100" dist="38100" dir="2700000" algn="tl">
                    <a:srgbClr val="C0C0C0"/>
                  </a:outerShdw>
                </a:effectLst>
              </a:rPr>
              <a:t>Developmentally appropriate</a:t>
            </a:r>
          </a:p>
          <a:p>
            <a:pPr marL="171450" indent="-171450" defTabSz="457200">
              <a:spcBef>
                <a:spcPct val="0"/>
              </a:spcBef>
              <a:buFont typeface="Arial" panose="020B0604020202020204" pitchFamily="34" charset="0"/>
              <a:buChar char="•"/>
            </a:pPr>
            <a:r>
              <a:rPr lang="en-US" altLang="en-US" dirty="0">
                <a:solidFill>
                  <a:srgbClr val="000000"/>
                </a:solidFill>
                <a:effectLst>
                  <a:outerShdw blurRad="38100" dist="38100" dir="2700000" algn="tl">
                    <a:srgbClr val="C0C0C0"/>
                  </a:outerShdw>
                </a:effectLst>
              </a:rPr>
              <a:t>Reflective and intentional</a:t>
            </a:r>
          </a:p>
          <a:p>
            <a:pPr marL="171450" indent="-171450" defTabSz="457200">
              <a:spcBef>
                <a:spcPct val="0"/>
              </a:spcBef>
              <a:buFont typeface="Arial" panose="020B0604020202020204" pitchFamily="34" charset="0"/>
              <a:buChar char="•"/>
            </a:pPr>
            <a:r>
              <a:rPr lang="en-US" altLang="en-US" dirty="0">
                <a:solidFill>
                  <a:srgbClr val="000000"/>
                </a:solidFill>
                <a:effectLst>
                  <a:outerShdw blurRad="38100" dist="38100" dir="2700000" algn="tl">
                    <a:srgbClr val="C0C0C0"/>
                  </a:outerShdw>
                </a:effectLst>
              </a:rPr>
              <a:t>Individually and culturally meaningful</a:t>
            </a:r>
          </a:p>
          <a:p>
            <a:pPr marL="171450" indent="-171450" defTabSz="457200">
              <a:spcBef>
                <a:spcPct val="0"/>
              </a:spcBef>
              <a:buFont typeface="Arial" panose="020B0604020202020204" pitchFamily="34" charset="0"/>
              <a:buChar char="•"/>
            </a:pPr>
            <a:r>
              <a:rPr lang="en-US" altLang="en-US" dirty="0">
                <a:solidFill>
                  <a:srgbClr val="000000"/>
                </a:solidFill>
                <a:effectLst>
                  <a:outerShdw blurRad="38100" dist="38100" dir="2700000" algn="tl">
                    <a:srgbClr val="C0C0C0"/>
                  </a:outerShdw>
                </a:effectLst>
              </a:rPr>
              <a:t>Inclusive</a:t>
            </a:r>
          </a:p>
        </p:txBody>
      </p:sp>
    </p:spTree>
    <p:extLst>
      <p:ext uri="{BB962C8B-B14F-4D97-AF65-F5344CB8AC3E}">
        <p14:creationId xmlns:p14="http://schemas.microsoft.com/office/powerpoint/2010/main" val="713931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12813">
              <a:spcBef>
                <a:spcPts val="0"/>
              </a:spcBef>
            </a:pPr>
            <a:r>
              <a:rPr lang="en-US" altLang="en-US" b="1" dirty="0">
                <a:ea typeface="Arial" panose="020B0604020202020204" pitchFamily="34" charset="0"/>
              </a:rPr>
              <a:t>Background Information:</a:t>
            </a:r>
            <a:endParaRPr lang="en-US" altLang="en-US" dirty="0">
              <a:ea typeface="Arial" panose="020B0604020202020204" pitchFamily="34" charset="0"/>
            </a:endParaRPr>
          </a:p>
          <a:p>
            <a:pPr marL="0" lvl="2" defTabSz="912813">
              <a:spcBef>
                <a:spcPts val="0"/>
              </a:spcBef>
            </a:pPr>
            <a:r>
              <a:rPr lang="en-US" altLang="en-US" dirty="0">
                <a:ea typeface="MS PGothic" panose="020B0600070205080204" pitchFamily="34" charset="-128"/>
              </a:rPr>
              <a:t>PCF, Vol. 1, p. 13</a:t>
            </a:r>
          </a:p>
          <a:p>
            <a:pPr marL="0" lvl="2" defTabSz="912813">
              <a:spcBef>
                <a:spcPts val="0"/>
              </a:spcBef>
            </a:pPr>
            <a:endParaRPr lang="en-US" altLang="en-US" b="1" dirty="0"/>
          </a:p>
          <a:p>
            <a:pPr defTabSz="912813" eaLnBrk="1" hangingPunct="1">
              <a:spcBef>
                <a:spcPts val="0"/>
              </a:spcBef>
            </a:pPr>
            <a:r>
              <a:rPr lang="en-US" altLang="en-US" b="1" dirty="0"/>
              <a:t>Presenter Remarks:</a:t>
            </a:r>
          </a:p>
          <a:p>
            <a:pPr defTabSz="912813" eaLnBrk="1" hangingPunct="1">
              <a:spcBef>
                <a:spcPts val="0"/>
              </a:spcBef>
            </a:pPr>
            <a:r>
              <a:rPr lang="en-US" altLang="en-US" dirty="0"/>
              <a:t>The strategies within the Preschool Curriculum Framework include the concept known as Universal Design for Learning (UDL). This means there are many suggestions incorporated</a:t>
            </a:r>
            <a:r>
              <a:rPr lang="en-US" altLang="en-US" baseline="0" dirty="0"/>
              <a:t> </a:t>
            </a:r>
            <a:r>
              <a:rPr lang="en-US" altLang="en-US" dirty="0"/>
              <a:t>to support learning that can be used to provide multiple means of representation, engagement, and expression. </a:t>
            </a:r>
          </a:p>
          <a:p>
            <a:pPr defTabSz="912813" eaLnBrk="1" hangingPunct="1">
              <a:spcBef>
                <a:spcPts val="0"/>
              </a:spcBef>
            </a:pPr>
            <a:endParaRPr lang="en-US" altLang="en-US" i="0" dirty="0"/>
          </a:p>
          <a:p>
            <a:pPr defTabSz="912813" eaLnBrk="1" hangingPunct="1">
              <a:spcBef>
                <a:spcPts val="0"/>
              </a:spcBef>
            </a:pPr>
            <a:r>
              <a:rPr lang="en-US" altLang="en-US" i="0" dirty="0"/>
              <a:t>(If participants are not familiar with Universal Design for Learning have them read the description on</a:t>
            </a:r>
            <a:r>
              <a:rPr lang="en-US" altLang="en-US" i="0" baseline="0" dirty="0"/>
              <a:t> </a:t>
            </a:r>
            <a:r>
              <a:rPr lang="en-US" altLang="en-US" i="0" dirty="0"/>
              <a:t>page 13</a:t>
            </a:r>
            <a:r>
              <a:rPr lang="en-US" altLang="en-US" i="0" baseline="0" dirty="0"/>
              <a:t> of the Preschool Curriculum Framework [Vol. 1].)</a:t>
            </a:r>
          </a:p>
          <a:p>
            <a:pPr defTabSz="912813" eaLnBrk="1" hangingPunct="1">
              <a:spcBef>
                <a:spcPts val="0"/>
              </a:spcBef>
            </a:pPr>
            <a:endParaRPr lang="en-US" altLang="en-US" i="0" baseline="0" dirty="0"/>
          </a:p>
          <a:p>
            <a:pPr defTabSz="912813" eaLnBrk="1" hangingPunct="1">
              <a:spcBef>
                <a:spcPts val="0"/>
              </a:spcBef>
            </a:pPr>
            <a:r>
              <a:rPr lang="en-US" altLang="en-US" i="0" baseline="0" dirty="0"/>
              <a:t>“</a:t>
            </a:r>
            <a:r>
              <a:rPr lang="en-US" altLang="en-US" dirty="0"/>
              <a:t>Universal design provides for multiple means of representation, multiple means of engagement, and multiple means of expression.</a:t>
            </a:r>
            <a:r>
              <a:rPr lang="en-US" altLang="en-US" baseline="0" dirty="0"/>
              <a:t> </a:t>
            </a:r>
            <a:r>
              <a:rPr lang="en-US" altLang="en-US" i="1" dirty="0"/>
              <a:t>Multiple means of representation </a:t>
            </a:r>
            <a:r>
              <a:rPr lang="en-US" altLang="en-US" dirty="0"/>
              <a:t>refers to providing information in a variety of ways so that the learning needs of all children are met. For example, it is important to speak clearly to children with auditory disabilities while also presenting information visually, such as with objects and pictures. </a:t>
            </a:r>
            <a:r>
              <a:rPr lang="en-US" altLang="en-US" i="1" dirty="0"/>
              <a:t>Multiple means of expression </a:t>
            </a:r>
            <a:r>
              <a:rPr lang="en-US" altLang="en-US" dirty="0"/>
              <a:t>refers to allowing children to use alternative ways to communicate or demonstrate what they know or what they are feeling. For example, when a teacher seeks a verbal response, a child may respond in any language, including American Sign Language. A child with special needs who cannot speak may also respond by pointing, by gazing, by gesturing, by using a picture system of communication, or by using any other form of alternative or augmented communication system.</a:t>
            </a:r>
            <a:r>
              <a:rPr lang="en-US" altLang="en-US" baseline="0" dirty="0"/>
              <a:t> </a:t>
            </a:r>
            <a:r>
              <a:rPr lang="en-US" altLang="en-US" i="1" dirty="0"/>
              <a:t>Multiple means of engagement </a:t>
            </a:r>
            <a:r>
              <a:rPr lang="en-US" altLang="en-US" dirty="0"/>
              <a:t>refers to providing choices in the setting or program that facilitate learning by building on children'</a:t>
            </a:r>
            <a:r>
              <a:rPr lang="en-US" altLang="ja-JP" dirty="0"/>
              <a:t>s interests. The information in this curriculum framework has been worded to incorporate multiple means of representation, expression, and engagement” (PCF, Vol. 1, p. 13).</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381C262-1A7E-4920-BA14-402A173921D5}" type="slidenum">
              <a:rPr lang="en-US" altLang="en-US" sz="1200"/>
              <a:pPr eaLnBrk="1" hangingPunct="1"/>
              <a:t>13</a:t>
            </a:fld>
            <a:endParaRPr lang="en-US" altLang="en-US" sz="1200"/>
          </a:p>
        </p:txBody>
      </p:sp>
    </p:spTree>
    <p:extLst>
      <p:ext uri="{BB962C8B-B14F-4D97-AF65-F5344CB8AC3E}">
        <p14:creationId xmlns:p14="http://schemas.microsoft.com/office/powerpoint/2010/main" val="106010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xfrm>
            <a:off x="685800" y="4343400"/>
            <a:ext cx="548640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b="1" kern="1200" dirty="0">
                <a:solidFill>
                  <a:schemeClr val="tx1"/>
                </a:solidFill>
                <a:effectLst/>
              </a:rPr>
              <a:t>Activity 2: Picture It – Guiding Principles</a:t>
            </a:r>
          </a:p>
          <a:p>
            <a:pPr>
              <a:spcBef>
                <a:spcPts val="0"/>
              </a:spcBef>
              <a:spcAft>
                <a:spcPts val="0"/>
              </a:spcAft>
            </a:pPr>
            <a:endParaRPr lang="en-US" altLang="en-US" b="1" dirty="0"/>
          </a:p>
          <a:p>
            <a:pPr>
              <a:spcBef>
                <a:spcPts val="0"/>
              </a:spcBef>
              <a:spcAft>
                <a:spcPts val="0"/>
              </a:spcAft>
            </a:pPr>
            <a:r>
              <a:rPr lang="en-US" altLang="en-US" b="1" dirty="0"/>
              <a:t>Presenter Remarks: </a:t>
            </a:r>
          </a:p>
          <a:p>
            <a:pPr>
              <a:spcBef>
                <a:spcPts val="0"/>
              </a:spcBef>
              <a:spcAft>
                <a:spcPts val="0"/>
              </a:spcAft>
            </a:pPr>
            <a:r>
              <a:rPr lang="en-US" altLang="en-US" dirty="0"/>
              <a:t>The guiding principles provide the developmentally appropriate lens through which to read the strategies in the Preschool Curriculum Framework. </a:t>
            </a:r>
          </a:p>
          <a:p>
            <a:pPr>
              <a:spcBef>
                <a:spcPts val="0"/>
              </a:spcBef>
              <a:spcAft>
                <a:spcPts val="0"/>
              </a:spcAft>
            </a:pPr>
            <a:endParaRPr lang="en-US" altLang="en-US" dirty="0"/>
          </a:p>
          <a:p>
            <a:pPr>
              <a:spcBef>
                <a:spcPts val="0"/>
              </a:spcBef>
              <a:spcAft>
                <a:spcPts val="0"/>
              </a:spcAft>
            </a:pPr>
            <a:r>
              <a:rPr lang="en-US" altLang="en-US" dirty="0"/>
              <a:t>Understanding the guiding principles is one way teachers can embed appropriate math reasoning learning opportunities throughout the day. </a:t>
            </a:r>
          </a:p>
          <a:p>
            <a:pPr>
              <a:spcBef>
                <a:spcPts val="0"/>
              </a:spcBef>
              <a:spcAft>
                <a:spcPts val="0"/>
              </a:spcAft>
            </a:pPr>
            <a:endParaRPr lang="en-US" altLang="en-US" dirty="0"/>
          </a:p>
          <a:p>
            <a:pPr>
              <a:spcBef>
                <a:spcPts val="0"/>
              </a:spcBef>
              <a:spcAft>
                <a:spcPts val="0"/>
              </a:spcAft>
            </a:pPr>
            <a:r>
              <a:rPr lang="en-US" altLang="en-US" dirty="0"/>
              <a:t>Let’s look at the guiding principles for math and think about how they relate to our discussion of math reasoning. </a:t>
            </a:r>
          </a:p>
          <a:p>
            <a:pPr>
              <a:spcBef>
                <a:spcPts val="0"/>
              </a:spcBef>
              <a:spcAft>
                <a:spcPts val="0"/>
              </a:spcAft>
            </a:pPr>
            <a:endParaRPr lang="en-US" altLang="en-US" dirty="0"/>
          </a:p>
          <a:p>
            <a:pPr>
              <a:spcBef>
                <a:spcPts val="0"/>
              </a:spcBef>
              <a:spcAft>
                <a:spcPts val="0"/>
              </a:spcAft>
            </a:pPr>
            <a:r>
              <a:rPr lang="en-US" altLang="en-US" dirty="0"/>
              <a:t>Please find the Guiding Principle envelope on your tabletop. Reach into and the envelope and pull out one card—this card shows half of a guiding principle. </a:t>
            </a:r>
          </a:p>
          <a:p>
            <a:pPr>
              <a:spcBef>
                <a:spcPts val="0"/>
              </a:spcBef>
              <a:spcAft>
                <a:spcPts val="0"/>
              </a:spcAft>
            </a:pPr>
            <a:endParaRPr lang="en-US" altLang="en-US" dirty="0"/>
          </a:p>
          <a:p>
            <a:pPr>
              <a:spcBef>
                <a:spcPts val="0"/>
              </a:spcBef>
              <a:spcAft>
                <a:spcPts val="0"/>
              </a:spcAft>
            </a:pPr>
            <a:r>
              <a:rPr lang="en-US" altLang="en-US" dirty="0"/>
              <a:t>Now walk around the room around meeting the other participants until you find the other half of your guiding principle card—the</a:t>
            </a:r>
            <a:r>
              <a:rPr lang="en-US" altLang="en-US" baseline="0" dirty="0"/>
              <a:t> person holding the other half of your card will be your partner.</a:t>
            </a:r>
          </a:p>
          <a:p>
            <a:pPr>
              <a:spcBef>
                <a:spcPts val="0"/>
              </a:spcBef>
              <a:spcAft>
                <a:spcPts val="0"/>
              </a:spcAft>
            </a:pPr>
            <a:endParaRPr lang="en-US" altLang="en-US" baseline="0" dirty="0"/>
          </a:p>
          <a:p>
            <a:pPr>
              <a:spcBef>
                <a:spcPts val="0"/>
              </a:spcBef>
              <a:spcAft>
                <a:spcPts val="0"/>
              </a:spcAft>
            </a:pPr>
            <a:r>
              <a:rPr lang="en-US" altLang="en-US" baseline="0" dirty="0"/>
              <a:t>Once you have a partner, read your full guiding principle and discuss the questions on the slide with them. </a:t>
            </a:r>
            <a:endParaRPr lang="en-US" altLang="en-US" b="1" dirty="0"/>
          </a:p>
          <a:p>
            <a:pPr marL="0" marR="0">
              <a:spcBef>
                <a:spcPts val="0"/>
              </a:spcBef>
              <a:spcAft>
                <a:spcPts val="0"/>
              </a:spcAft>
            </a:pPr>
            <a:endParaRPr lang="en-US" b="1" cap="all"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intent: </a:t>
            </a: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Become familiar with the guiding principles while interacting with each other.</a:t>
            </a:r>
          </a:p>
          <a:p>
            <a:pPr marL="0" marR="0">
              <a:spcBef>
                <a:spcPts val="0"/>
              </a:spcBef>
              <a:spcAft>
                <a:spcPts val="0"/>
              </a:spcAft>
            </a:pPr>
            <a:r>
              <a:rPr lang="en-US" b="1" dirty="0">
                <a:solidFill>
                  <a:srgbClr val="000000"/>
                </a:solidFill>
                <a:effectLst/>
                <a:ea typeface="Times New Roman" panose="02020603050405020304" pitchFamily="18" charset="0"/>
              </a:rPr>
              <a:t> </a:t>
            </a:r>
            <a:endParaRPr lang="en-US" dirty="0">
              <a:solidFill>
                <a:srgbClr val="000000"/>
              </a:solidFill>
              <a:effectLst/>
              <a:ea typeface="Times New Roman" panose="02020603050405020304" pitchFamily="18" charset="0"/>
            </a:endParaRPr>
          </a:p>
          <a:p>
            <a:pPr marL="0" marR="0">
              <a:spcBef>
                <a:spcPts val="0"/>
              </a:spcBef>
              <a:spcAft>
                <a:spcPts val="0"/>
              </a:spcAft>
            </a:pPr>
            <a:r>
              <a:rPr lang="en-US" b="1" dirty="0">
                <a:solidFill>
                  <a:srgbClr val="000000"/>
                </a:solidFill>
                <a:effectLst/>
                <a:ea typeface="Times New Roman" panose="02020603050405020304" pitchFamily="18" charset="0"/>
              </a:rPr>
              <a:t>OUTCOMES: </a:t>
            </a:r>
            <a:endParaRPr lang="en-US" b="0" dirty="0">
              <a:solidFill>
                <a:srgbClr val="000000"/>
              </a:solidFill>
              <a:effectLst/>
              <a:ea typeface="Times New Roman" panose="02020603050405020304" pitchFamily="18" charset="0"/>
            </a:endParaRPr>
          </a:p>
          <a:p>
            <a:pPr marL="0" marR="0">
              <a:spcBef>
                <a:spcPts val="0"/>
              </a:spcBef>
              <a:spcAft>
                <a:spcPts val="0"/>
              </a:spcAft>
            </a:pPr>
            <a:r>
              <a:rPr lang="en-US" dirty="0">
                <a:effectLst/>
                <a:ea typeface="Times" pitchFamily="18" charset="0"/>
              </a:rPr>
              <a:t>Participants will gain an understanding of the guiding principles for the Mathematics domain.</a:t>
            </a:r>
          </a:p>
          <a:p>
            <a:pPr marL="0" marR="0" algn="l">
              <a:spcBef>
                <a:spcPts val="0"/>
              </a:spcBef>
              <a:spcAft>
                <a:spcPts val="0"/>
              </a:spcAft>
              <a:tabLst>
                <a:tab pos="342900" algn="l"/>
                <a:tab pos="1143000" algn="l"/>
              </a:tabLst>
            </a:pPr>
            <a:r>
              <a:rPr lang="en-US" b="1" cap="all" dirty="0">
                <a:effectLst/>
                <a:ea typeface="Times" pitchFamily="18" charset="0"/>
              </a:rPr>
              <a:t> </a:t>
            </a:r>
            <a:endParaRPr lang="en-US" b="0" cap="none" dirty="0">
              <a:effectLst/>
              <a:ea typeface="Times" pitchFamily="18" charset="0"/>
            </a:endParaRPr>
          </a:p>
          <a:p>
            <a:pPr marL="0" marR="0" algn="l">
              <a:spcBef>
                <a:spcPts val="0"/>
              </a:spcBef>
              <a:spcAft>
                <a:spcPts val="0"/>
              </a:spcAft>
              <a:tabLst>
                <a:tab pos="342900" algn="l"/>
                <a:tab pos="1143000" algn="l"/>
              </a:tabLst>
            </a:pPr>
            <a:r>
              <a:rPr lang="en-US" b="1" cap="all" dirty="0">
                <a:effectLst/>
                <a:ea typeface="Times New Roman" panose="02020603050405020304" pitchFamily="18" charset="0"/>
              </a:rPr>
              <a:t>Materials Required: </a:t>
            </a:r>
            <a:endParaRPr lang="en-US" b="0" cap="none" dirty="0">
              <a:effectLst/>
              <a:ea typeface="Times New Roman" panose="02020603050405020304" pitchFamily="18" charset="0"/>
            </a:endParaRP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PPT notes</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Guiding Principles cards (laminated with photos on back) </a:t>
            </a:r>
          </a:p>
          <a:p>
            <a:pPr marL="628650" marR="0" lvl="1" indent="-171450" algn="l">
              <a:spcBef>
                <a:spcPts val="0"/>
              </a:spcBef>
              <a:spcAft>
                <a:spcPts val="0"/>
              </a:spcAft>
              <a:buFont typeface="Courier New" panose="02070309020205020404" pitchFamily="49" charset="0"/>
              <a:buChar char="o"/>
              <a:tabLst>
                <a:tab pos="342900" algn="l"/>
                <a:tab pos="1143000" algn="l"/>
              </a:tabLst>
            </a:pPr>
            <a:r>
              <a:rPr lang="en-US" dirty="0">
                <a:effectLst/>
                <a:ea typeface="Times New Roman" panose="02020603050405020304" pitchFamily="18" charset="0"/>
              </a:rPr>
              <a:t>Cards are cut in half so the guiding principle is unreadable</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Guiding Principles envelope</a:t>
            </a:r>
          </a:p>
          <a:p>
            <a:pPr marL="171450" marR="0" indent="-171450" algn="l">
              <a:spcBef>
                <a:spcPts val="0"/>
              </a:spcBef>
              <a:spcAft>
                <a:spcPts val="0"/>
              </a:spcAft>
              <a:buFont typeface="Arial" panose="020B0604020202020204" pitchFamily="34" charset="0"/>
              <a:buChar char="•"/>
              <a:tabLst>
                <a:tab pos="342900" algn="l"/>
                <a:tab pos="1143000" algn="l"/>
              </a:tabLst>
            </a:pPr>
            <a:endParaRPr lang="en-US" b="1" cap="all" dirty="0">
              <a:effectLst/>
              <a:ea typeface="Times New Roman" panose="02020603050405020304" pitchFamily="18" charset="0"/>
            </a:endParaRPr>
          </a:p>
          <a:p>
            <a:pPr marL="0" marR="0" indent="0" algn="l">
              <a:spcBef>
                <a:spcPts val="0"/>
              </a:spcBef>
              <a:spcAft>
                <a:spcPts val="0"/>
              </a:spcAft>
              <a:buFont typeface="Arial" panose="020B0604020202020204" pitchFamily="34" charset="0"/>
              <a:buNone/>
              <a:tabLst>
                <a:tab pos="342900" algn="l"/>
                <a:tab pos="1143000" algn="l"/>
              </a:tabLst>
            </a:pPr>
            <a:r>
              <a:rPr lang="en-US" b="1" cap="all" dirty="0">
                <a:effectLst/>
                <a:ea typeface="Times New Roman" panose="02020603050405020304" pitchFamily="18" charset="0"/>
              </a:rPr>
              <a:t>Time:</a:t>
            </a:r>
            <a:r>
              <a:rPr lang="en-US" dirty="0">
                <a:effectLst/>
                <a:ea typeface="Times New Roman" panose="02020603050405020304" pitchFamily="18" charset="0"/>
              </a:rPr>
              <a:t> 15 minutes</a:t>
            </a:r>
          </a:p>
          <a:p>
            <a:pPr marL="0" marR="0">
              <a:spcBef>
                <a:spcPts val="0"/>
              </a:spcBef>
              <a:spcAft>
                <a:spcPts val="0"/>
              </a:spcAft>
            </a:pPr>
            <a:endParaRPr lang="en-US" b="1" cap="all"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Process:</a:t>
            </a:r>
            <a:endParaRPr lang="en-US"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Direct participants to the Guiding Principles envelope.</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Have each participant reach into the Guiding Principles envelope and choose their half of a card.</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Invite participants to wander around the room until they find the other half of their card.</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Use the following questions to prompt discussion after participants have found their other half:</a:t>
            </a:r>
          </a:p>
          <a:p>
            <a:pPr marL="628650" marR="0" lvl="1" indent="-171450">
              <a:spcBef>
                <a:spcPts val="0"/>
              </a:spcBef>
              <a:spcAft>
                <a:spcPts val="0"/>
              </a:spcAft>
              <a:buFont typeface="Courier New" panose="02070309020205020404" pitchFamily="49" charset="0"/>
              <a:buChar char="o"/>
            </a:pPr>
            <a:r>
              <a:rPr lang="en-US" dirty="0">
                <a:effectLst/>
                <a:ea typeface="Times New Roman" panose="02020603050405020304" pitchFamily="18" charset="0"/>
              </a:rPr>
              <a:t>What immediate thoughts does this guiding principle inspire? </a:t>
            </a:r>
          </a:p>
          <a:p>
            <a:pPr marL="628650" marR="0" lvl="1" indent="-171450">
              <a:spcBef>
                <a:spcPts val="0"/>
              </a:spcBef>
              <a:spcAft>
                <a:spcPts val="0"/>
              </a:spcAft>
              <a:buFont typeface="Courier New" panose="02070309020205020404" pitchFamily="49" charset="0"/>
              <a:buChar char="o"/>
            </a:pPr>
            <a:r>
              <a:rPr lang="en-US" dirty="0">
                <a:effectLst/>
                <a:ea typeface="Times New Roman" panose="02020603050405020304" pitchFamily="18" charset="0"/>
              </a:rPr>
              <a:t>How do you see this guiding principle represented on a daily, weekly, or monthly basis?</a:t>
            </a:r>
          </a:p>
          <a:p>
            <a:pPr marL="628650" marR="0" lvl="1" indent="-171450">
              <a:spcBef>
                <a:spcPts val="0"/>
              </a:spcBef>
              <a:spcAft>
                <a:spcPts val="0"/>
              </a:spcAft>
              <a:buFont typeface="Courier New" panose="02070309020205020404" pitchFamily="49" charset="0"/>
              <a:buChar char="o"/>
            </a:pPr>
            <a:r>
              <a:rPr lang="en-US" dirty="0">
                <a:effectLst/>
                <a:ea typeface="Times New Roman" panose="02020603050405020304" pitchFamily="18" charset="0"/>
              </a:rPr>
              <a:t>What is one idea can you take from this guiding principle?</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Invite participants to share out their “aha” moments, or have them go back to their table groups and share with their tablemates.</a:t>
            </a:r>
          </a:p>
          <a:p>
            <a:pPr marL="0" marR="0">
              <a:spcBef>
                <a:spcPts val="0"/>
              </a:spcBef>
              <a:spcAft>
                <a:spcPts val="0"/>
              </a:spcAft>
            </a:pPr>
            <a:r>
              <a:rPr lang="en-US" b="1" cap="all" dirty="0">
                <a:effectLst/>
                <a:ea typeface="Times New Roman" panose="02020603050405020304" pitchFamily="18" charset="0"/>
              </a:rPr>
              <a:t> </a:t>
            </a:r>
            <a:endParaRPr lang="en-US" dirty="0">
              <a:effectLst/>
              <a:ea typeface="Times New Roman" panose="02020603050405020304" pitchFamily="18" charset="0"/>
            </a:endParaRPr>
          </a:p>
          <a:p>
            <a:pPr>
              <a:spcBef>
                <a:spcPts val="0"/>
              </a:spcBef>
              <a:spcAft>
                <a:spcPts val="0"/>
              </a:spcAft>
            </a:pPr>
            <a:endParaRPr lang="en-US" altLang="en-US" dirty="0"/>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61099F9-1DB0-4615-AEA1-0508E6696980}" type="slidenum">
              <a:rPr lang="en-US" altLang="en-US" sz="1200"/>
              <a:pPr eaLnBrk="1" hangingPunct="1"/>
              <a:t>14</a:t>
            </a:fld>
            <a:endParaRPr lang="en-US" altLang="en-US" sz="1200"/>
          </a:p>
        </p:txBody>
      </p:sp>
    </p:spTree>
    <p:extLst>
      <p:ext uri="{BB962C8B-B14F-4D97-AF65-F5344CB8AC3E}">
        <p14:creationId xmlns:p14="http://schemas.microsoft.com/office/powerpoint/2010/main" val="1673744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altLang="en-US" b="1" dirty="0"/>
              <a:t>Presenter Remarks: </a:t>
            </a:r>
          </a:p>
          <a:p>
            <a:pPr>
              <a:spcBef>
                <a:spcPts val="0"/>
              </a:spcBef>
            </a:pPr>
            <a:r>
              <a:rPr lang="en-US" altLang="en-US" dirty="0"/>
              <a:t>Across six longitudinal studies that examined</a:t>
            </a:r>
            <a:r>
              <a:rPr lang="en-US" altLang="en-US" baseline="0" dirty="0"/>
              <a:t> the link between three key elements of school readiness—school-entry academics, attention, and social-emotional skills—and later school reading and math achievement,</a:t>
            </a:r>
            <a:r>
              <a:rPr lang="en-US" altLang="en-US" dirty="0"/>
              <a:t> the strongest predictors of later achievement were, “…school-entry math, reading, and attention skills. A meta-analysis of the results shows that early math skills have the greatest predictive power, followed by reading and then attention skills” (</a:t>
            </a:r>
            <a:r>
              <a:rPr lang="en-US" altLang="en-US" sz="1200" dirty="0"/>
              <a:t>Greg J. Duncan et al., </a:t>
            </a:r>
            <a:r>
              <a:rPr lang="en-US" altLang="en-US" dirty="0"/>
              <a:t>“School</a:t>
            </a:r>
            <a:r>
              <a:rPr lang="en-US" altLang="en-US" baseline="0" dirty="0"/>
              <a:t> Readiness and Later Achievement,” p. 1428).</a:t>
            </a:r>
            <a:endParaRPr lang="en-US" altLang="en-US" dirty="0"/>
          </a:p>
          <a:p>
            <a:pPr marL="0" marR="0" lvl="0" indent="0" algn="l" defTabSz="914400" rtl="0" eaLnBrk="0" fontAlgn="base" latinLnBrk="0" hangingPunct="0">
              <a:spcBef>
                <a:spcPts val="0"/>
              </a:spcBef>
              <a:spcAft>
                <a:spcPct val="0"/>
              </a:spcAft>
              <a:buClrTx/>
              <a:buSzTx/>
              <a:buFontTx/>
              <a:buNone/>
              <a:tabLst/>
              <a:defRPr/>
            </a:pPr>
            <a:endParaRPr lang="en-US" altLang="en-US" dirty="0"/>
          </a:p>
          <a:p>
            <a:pPr marL="0" marR="0" lvl="0" indent="0" algn="l" defTabSz="914400" rtl="0" eaLnBrk="0" fontAlgn="base" latinLnBrk="0" hangingPunct="0">
              <a:spcBef>
                <a:spcPts val="0"/>
              </a:spcBef>
              <a:spcAft>
                <a:spcPct val="0"/>
              </a:spcAft>
              <a:buClrTx/>
              <a:buSzTx/>
              <a:buFontTx/>
              <a:buNone/>
              <a:tabLst/>
              <a:defRPr/>
            </a:pPr>
            <a:r>
              <a:rPr lang="en-US" altLang="en-US" dirty="0"/>
              <a:t>Consider the possible</a:t>
            </a:r>
            <a:r>
              <a:rPr lang="en-US" altLang="en-US" baseline="0" dirty="0"/>
              <a:t> implications of this research and discuss your thoughts with your tablemates.  Work together to come up with a statement—seven words or less—describing your conversation. </a:t>
            </a:r>
            <a:r>
              <a:rPr lang="en-US" altLang="en-US" dirty="0"/>
              <a:t>You have 3-5 minutes to converse and come up with your statement.  </a:t>
            </a:r>
          </a:p>
          <a:p>
            <a:pPr>
              <a:spcBef>
                <a:spcPts val="0"/>
              </a:spcBef>
            </a:pPr>
            <a:endParaRPr lang="en-US" altLang="en-US" dirty="0"/>
          </a:p>
          <a:p>
            <a:pPr>
              <a:spcBef>
                <a:spcPts val="0"/>
              </a:spcBef>
            </a:pPr>
            <a:r>
              <a:rPr lang="en-US" altLang="en-US" i="0" dirty="0"/>
              <a:t>Here are a few examples of what your</a:t>
            </a:r>
            <a:r>
              <a:rPr lang="en-US" altLang="en-US" i="0" baseline="0" dirty="0"/>
              <a:t> statement might look like: </a:t>
            </a:r>
          </a:p>
          <a:p>
            <a:pPr marL="171450" indent="-171450">
              <a:spcBef>
                <a:spcPts val="0"/>
              </a:spcBef>
              <a:buFont typeface="Arial" panose="020B0604020202020204" pitchFamily="34" charset="0"/>
              <a:buChar char="•"/>
            </a:pPr>
            <a:r>
              <a:rPr lang="en-US" altLang="en-US" dirty="0"/>
              <a:t>We must focus on math. (five words)</a:t>
            </a:r>
          </a:p>
          <a:p>
            <a:pPr marL="171450" indent="-171450">
              <a:spcBef>
                <a:spcPts val="0"/>
              </a:spcBef>
              <a:buFont typeface="Arial" panose="020B0604020202020204" pitchFamily="34" charset="0"/>
              <a:buChar char="•"/>
            </a:pPr>
            <a:r>
              <a:rPr lang="en-US" altLang="en-US" dirty="0"/>
              <a:t>We must focus on integration of math. (seven words)</a:t>
            </a:r>
          </a:p>
          <a:p>
            <a:pPr marL="171450" indent="-171450">
              <a:spcBef>
                <a:spcPts val="0"/>
              </a:spcBef>
              <a:buFont typeface="Arial" panose="020B0604020202020204" pitchFamily="34" charset="0"/>
              <a:buChar char="•"/>
            </a:pPr>
            <a:r>
              <a:rPr lang="en-US" altLang="en-US" dirty="0"/>
              <a:t>Math is important for all students. (six words)</a:t>
            </a:r>
          </a:p>
          <a:p>
            <a:pPr>
              <a:spcBef>
                <a:spcPts val="0"/>
              </a:spcBef>
            </a:pPr>
            <a:endParaRPr lang="en-US" altLang="en-US" dirty="0"/>
          </a:p>
          <a:p>
            <a:pPr>
              <a:spcBef>
                <a:spcPts val="0"/>
              </a:spcBef>
            </a:pPr>
            <a:endParaRPr lang="en-US" altLang="en-US" dirty="0"/>
          </a:p>
          <a:p>
            <a:pPr>
              <a:spcBef>
                <a:spcPts val="0"/>
              </a:spcBef>
            </a:pPr>
            <a:endParaRPr lang="en-US" altLang="en-US" dirty="0"/>
          </a:p>
          <a:p>
            <a:pPr>
              <a:spcBef>
                <a:spcPts val="0"/>
              </a:spcBef>
            </a:pPr>
            <a:endParaRPr lang="en-US" altLang="en-US" dirty="0"/>
          </a:p>
          <a:p>
            <a:pPr>
              <a:spcBef>
                <a:spcPts val="0"/>
              </a:spcBef>
            </a:pPr>
            <a:endParaRPr lang="en-US" altLang="en-US" dirty="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B75FAA-43FA-4329-ACE9-9AA3F0751FE9}" type="slidenum">
              <a:rPr lang="en-US" altLang="en-US" sz="1200"/>
              <a:pPr eaLnBrk="1" hangingPunct="1"/>
              <a:t>15</a:t>
            </a:fld>
            <a:endParaRPr lang="en-US" altLang="en-US" sz="1200"/>
          </a:p>
        </p:txBody>
      </p:sp>
    </p:spTree>
    <p:extLst>
      <p:ext uri="{BB962C8B-B14F-4D97-AF65-F5344CB8AC3E}">
        <p14:creationId xmlns:p14="http://schemas.microsoft.com/office/powerpoint/2010/main" val="73125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xfrm>
            <a:off x="685800" y="4342606"/>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altLang="en-US" b="1" dirty="0"/>
              <a:t>Presenter Remarks: </a:t>
            </a:r>
          </a:p>
          <a:p>
            <a:pPr eaLnBrk="1" hangingPunct="1">
              <a:spcBef>
                <a:spcPts val="0"/>
              </a:spcBef>
            </a:pPr>
            <a:r>
              <a:rPr lang="en-US" altLang="en-US" dirty="0"/>
              <a:t>We have discussed the value and importance of math; now let’s take a closer look at math reasoning and how it is described in the Preschool Learning Foundations. </a:t>
            </a:r>
          </a:p>
          <a:p>
            <a:pPr eaLnBrk="1" hangingPunct="1">
              <a:spcBef>
                <a:spcPts val="0"/>
              </a:spcBef>
            </a:pPr>
            <a:endParaRPr lang="en-US" altLang="en-US" dirty="0"/>
          </a:p>
          <a:p>
            <a:pPr>
              <a:spcBef>
                <a:spcPts val="0"/>
              </a:spcBef>
            </a:pPr>
            <a:r>
              <a:rPr lang="en-US" kern="1200" dirty="0">
                <a:solidFill>
                  <a:schemeClr val="tx1"/>
                </a:solidFill>
                <a:effectLst/>
              </a:rPr>
              <a:t>Please</a:t>
            </a:r>
            <a:r>
              <a:rPr lang="en-US" kern="1200" baseline="0" dirty="0">
                <a:solidFill>
                  <a:schemeClr val="tx1"/>
                </a:solidFill>
                <a:effectLst/>
              </a:rPr>
              <a:t> take out </a:t>
            </a:r>
            <a:r>
              <a:rPr lang="en-US" kern="1200" dirty="0">
                <a:solidFill>
                  <a:schemeClr val="tx1"/>
                </a:solidFill>
                <a:effectLst/>
              </a:rPr>
              <a:t>Handout 2: Mathematical Reasoning Foundations Map.</a:t>
            </a:r>
          </a:p>
          <a:p>
            <a:pPr eaLnBrk="1" hangingPunct="1">
              <a:spcBef>
                <a:spcPts val="0"/>
              </a:spcBef>
            </a:pPr>
            <a:endParaRPr lang="en-US" altLang="en-US" b="1" dirty="0"/>
          </a:p>
          <a:p>
            <a:pPr eaLnBrk="1" hangingPunct="1">
              <a:spcBef>
                <a:spcPts val="0"/>
              </a:spcBef>
            </a:pPr>
            <a:r>
              <a:rPr lang="en-US" altLang="en-US" dirty="0"/>
              <a:t>This foundation map provides a snapshot of the foundation organization. You may also turn to page 159 of the Preschool Learning Foundations (Vol. 1) to follow along. </a:t>
            </a:r>
          </a:p>
          <a:p>
            <a:pPr eaLnBrk="1" hangingPunct="1">
              <a:spcBef>
                <a:spcPts val="0"/>
              </a:spcBef>
            </a:pPr>
            <a:endParaRPr lang="en-US" altLang="en-US" dirty="0"/>
          </a:p>
          <a:p>
            <a:pPr eaLnBrk="1" hangingPunct="1">
              <a:spcBef>
                <a:spcPts val="0"/>
              </a:spcBef>
            </a:pPr>
            <a:r>
              <a:rPr lang="en-US" altLang="en-US" dirty="0"/>
              <a:t>The foundation chart provides another way to take notes on the foundations. Throughout the day we will continually return to this chart to add ideas and compare the foundation at 48 and 60 months. </a:t>
            </a:r>
          </a:p>
          <a:p>
            <a:pPr eaLnBrk="1" hangingPunct="1">
              <a:spcBef>
                <a:spcPts val="0"/>
              </a:spcBef>
            </a:pPr>
            <a:endParaRPr lang="en-US" altLang="en-US" b="1" dirty="0"/>
          </a:p>
          <a:p>
            <a:pPr eaLnBrk="1" hangingPunct="1">
              <a:spcBef>
                <a:spcPts val="0"/>
              </a:spcBef>
            </a:pPr>
            <a:endParaRPr lang="en-US" altLang="en-US" dirty="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2FBC01-7B02-4524-AF07-A1103009ED07}" type="slidenum">
              <a:rPr lang="en-US" altLang="en-US" sz="1200"/>
              <a:pPr eaLnBrk="1" hangingPunct="1"/>
              <a:t>16</a:t>
            </a:fld>
            <a:endParaRPr lang="en-US" altLang="en-US" sz="1200"/>
          </a:p>
        </p:txBody>
      </p:sp>
    </p:spTree>
    <p:extLst>
      <p:ext uri="{BB962C8B-B14F-4D97-AF65-F5344CB8AC3E}">
        <p14:creationId xmlns:p14="http://schemas.microsoft.com/office/powerpoint/2010/main" val="7772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Background</a:t>
            </a:r>
            <a:r>
              <a:rPr lang="en-US" altLang="en-US" b="1" baseline="0" dirty="0"/>
              <a:t> Information:</a:t>
            </a:r>
            <a:endParaRPr lang="en-US" altLang="en-US" b="1" dirty="0"/>
          </a:p>
          <a:p>
            <a:pPr>
              <a:spcBef>
                <a:spcPts val="0"/>
              </a:spcBef>
            </a:pPr>
            <a:r>
              <a:rPr lang="en-US" altLang="en-US" dirty="0"/>
              <a:t>Prior to training embed the Math Reasoning Foundation Video Example (both 48 and 60 month levels).</a:t>
            </a:r>
          </a:p>
          <a:p>
            <a:pPr marL="0" marR="0" lvl="0" indent="0" algn="l" defTabSz="914400" rtl="0" eaLnBrk="0" fontAlgn="base" latinLnBrk="0" hangingPunct="0">
              <a:spcBef>
                <a:spcPts val="0"/>
              </a:spcBef>
              <a:spcAft>
                <a:spcPct val="0"/>
              </a:spcAft>
              <a:buClrTx/>
              <a:buSzTx/>
              <a:buFontTx/>
              <a:buNone/>
              <a:tabLst/>
              <a:defRPr/>
            </a:pPr>
            <a:endParaRPr lang="en-US" altLang="en-US" b="1" dirty="0"/>
          </a:p>
          <a:p>
            <a:pPr>
              <a:spcBef>
                <a:spcPts val="0"/>
              </a:spcBef>
            </a:pPr>
            <a:r>
              <a:rPr lang="en-US" altLang="en-US" b="1" dirty="0"/>
              <a:t>Presenter Remarks: </a:t>
            </a:r>
          </a:p>
          <a:p>
            <a:pPr>
              <a:spcBef>
                <a:spcPts val="0"/>
              </a:spcBef>
            </a:pPr>
            <a:r>
              <a:rPr lang="en-US" altLang="en-US" dirty="0"/>
              <a:t>At 48 months young children, “Begin to apply simple mathematical strategies to solve problems in their environment” (PLF, Vol 1, p.</a:t>
            </a:r>
            <a:r>
              <a:rPr lang="en-US" altLang="en-US" baseline="0" dirty="0"/>
              <a:t> 159);</a:t>
            </a:r>
            <a:r>
              <a:rPr lang="en-US" altLang="en-US" dirty="0"/>
              <a:t> at 60 </a:t>
            </a:r>
            <a:r>
              <a:rPr lang="en-US" altLang="en-US" b="0" dirty="0"/>
              <a:t>months young</a:t>
            </a:r>
            <a:r>
              <a:rPr lang="en-US" altLang="en-US" b="0" baseline="0" dirty="0"/>
              <a:t> children, “I</a:t>
            </a:r>
            <a:r>
              <a:rPr lang="en-US" altLang="en-US" b="0" dirty="0"/>
              <a:t>dentify and apply a variety of mathematical strategies to solve problems in their environment” (PLF,</a:t>
            </a:r>
            <a:r>
              <a:rPr lang="en-US" altLang="en-US" b="0" baseline="0" dirty="0"/>
              <a:t> Vol. 1, p. 159).</a:t>
            </a:r>
          </a:p>
          <a:p>
            <a:pPr>
              <a:spcBef>
                <a:spcPts val="0"/>
              </a:spcBef>
            </a:pPr>
            <a:endParaRPr lang="en-US" altLang="en-US" b="0" baseline="0" dirty="0"/>
          </a:p>
          <a:p>
            <a:pPr>
              <a:spcBef>
                <a:spcPts val="0"/>
              </a:spcBef>
            </a:pPr>
            <a:r>
              <a:rPr lang="en-US" altLang="en-US" b="0" baseline="0" dirty="0"/>
              <a:t>Let’s watch a video example of this shift. </a:t>
            </a:r>
            <a:r>
              <a:rPr lang="en-US" sz="1200" b="0" kern="1200" dirty="0">
                <a:solidFill>
                  <a:schemeClr val="tx1"/>
                </a:solidFill>
                <a:effectLst/>
                <a:latin typeface="Arial" pitchFamily="34" charset="0"/>
                <a:ea typeface="MS PGothic" panose="020B0600070205080204" pitchFamily="34" charset="-128"/>
                <a:cs typeface="Arial" pitchFamily="34" charset="0"/>
              </a:rPr>
              <a:t>Be prepared to discuss what you observe.</a:t>
            </a:r>
            <a:r>
              <a:rPr lang="en-US" b="0" dirty="0">
                <a:effectLst/>
              </a:rPr>
              <a:t> </a:t>
            </a:r>
            <a:endParaRPr lang="en-US" altLang="en-US" b="0" dirty="0"/>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B50A9D2-5E1D-4446-B3E1-6CAA97C5BD74}" type="slidenum">
              <a:rPr lang="en-US" altLang="en-US" sz="1200"/>
              <a:pPr eaLnBrk="1" hangingPunct="1"/>
              <a:t>17</a:t>
            </a:fld>
            <a:endParaRPr lang="en-US" altLang="en-US" sz="1200"/>
          </a:p>
        </p:txBody>
      </p:sp>
    </p:spTree>
    <p:extLst>
      <p:ext uri="{BB962C8B-B14F-4D97-AF65-F5344CB8AC3E}">
        <p14:creationId xmlns:p14="http://schemas.microsoft.com/office/powerpoint/2010/main" val="58178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16179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dirty="0"/>
              <a:t>Background</a:t>
            </a:r>
            <a:r>
              <a:rPr lang="en-US" altLang="en-US" b="1" baseline="0" dirty="0"/>
              <a:t> Information</a:t>
            </a:r>
            <a:r>
              <a:rPr lang="en-US" altLang="en-US" b="1" dirty="0"/>
              <a:t>: </a:t>
            </a:r>
          </a:p>
          <a:p>
            <a:pPr>
              <a:spcBef>
                <a:spcPct val="0"/>
              </a:spcBef>
            </a:pPr>
            <a:r>
              <a:rPr lang="en-US" altLang="en-US" dirty="0"/>
              <a:t>Prior to the training,</a:t>
            </a:r>
            <a:r>
              <a:rPr lang="en-US" altLang="en-US" baseline="0" dirty="0"/>
              <a:t> place numbered bins on the tabletops. </a:t>
            </a:r>
            <a:r>
              <a:rPr lang="en-US" altLang="en-US" dirty="0"/>
              <a:t>Each bin should</a:t>
            </a:r>
            <a:r>
              <a:rPr lang="en-US" altLang="en-US" baseline="0" dirty="0"/>
              <a:t> be filled with enough numbers for each groupmate to have their own; for example, the table with the #1 bin will have a bucket with </a:t>
            </a:r>
            <a:r>
              <a:rPr lang="en-US" altLang="en-US" dirty="0"/>
              <a:t>six number 1s in it,</a:t>
            </a:r>
            <a:r>
              <a:rPr lang="en-US" altLang="en-US" baseline="0" dirty="0"/>
              <a:t> the table with the #2 bin will have a bucket with six number 2s in it, etc. </a:t>
            </a:r>
            <a:endParaRPr lang="en-US" altLang="en-US" b="1" dirty="0"/>
          </a:p>
          <a:p>
            <a:pPr>
              <a:spcBef>
                <a:spcPct val="0"/>
              </a:spcBef>
            </a:pPr>
            <a:endParaRPr lang="en-US" altLang="en-US" b="1" dirty="0"/>
          </a:p>
          <a:p>
            <a:pPr>
              <a:spcBef>
                <a:spcPct val="0"/>
              </a:spcBef>
            </a:pPr>
            <a:r>
              <a:rPr lang="en-US" altLang="en-US" b="1" dirty="0"/>
              <a:t>Presenter Remarks:</a:t>
            </a:r>
          </a:p>
          <a:p>
            <a:pPr>
              <a:spcBef>
                <a:spcPct val="0"/>
              </a:spcBef>
            </a:pPr>
            <a:r>
              <a:rPr lang="en-US" altLang="en-US" dirty="0"/>
              <a:t>The video we just watched had some excellent examples of the developmental shift</a:t>
            </a:r>
            <a:r>
              <a:rPr lang="en-US" altLang="en-US" baseline="0" dirty="0"/>
              <a:t> that occurs between four and five years old.</a:t>
            </a:r>
            <a:endParaRPr lang="is-IS" altLang="en-US" dirty="0"/>
          </a:p>
          <a:p>
            <a:pPr>
              <a:spcBef>
                <a:spcPct val="0"/>
              </a:spcBef>
            </a:pPr>
            <a:endParaRPr lang="en-US" altLang="en-US" dirty="0"/>
          </a:p>
          <a:p>
            <a:pPr>
              <a:spcBef>
                <a:spcPct val="0"/>
              </a:spcBef>
            </a:pPr>
            <a:r>
              <a:rPr lang="en-US" altLang="en-US" dirty="0"/>
              <a:t>Please take a moment to finish making notes on your Video Viewing</a:t>
            </a:r>
            <a:r>
              <a:rPr lang="en-US" altLang="en-US" baseline="0" dirty="0"/>
              <a:t> Guide</a:t>
            </a:r>
            <a:r>
              <a:rPr lang="en-US" altLang="en-US" dirty="0"/>
              <a:t>, then: </a:t>
            </a:r>
          </a:p>
          <a:p>
            <a:pPr marL="228600" indent="-228600">
              <a:spcBef>
                <a:spcPct val="0"/>
              </a:spcBef>
              <a:buFont typeface="+mj-lt"/>
              <a:buAutoNum type="arabicPeriod"/>
            </a:pPr>
            <a:r>
              <a:rPr lang="en-US" altLang="en-US" dirty="0"/>
              <a:t>Pull a number from the number bin on your table.</a:t>
            </a:r>
          </a:p>
          <a:p>
            <a:pPr marL="228600" indent="-228600">
              <a:spcBef>
                <a:spcPct val="0"/>
              </a:spcBef>
              <a:buFont typeface="+mj-lt"/>
              <a:buAutoNum type="arabicPeriod"/>
            </a:pPr>
            <a:r>
              <a:rPr lang="en-US" altLang="en-US" dirty="0"/>
              <a:t>Find someone with a different number than you and exchange thoughts about the discussion questions;</a:t>
            </a:r>
            <a:r>
              <a:rPr lang="en-US" altLang="en-US" baseline="0" dirty="0"/>
              <a:t> y</a:t>
            </a:r>
            <a:r>
              <a:rPr lang="en-US" altLang="en-US" dirty="0"/>
              <a:t>ou will have about five minutes for this discussion.</a:t>
            </a:r>
            <a:r>
              <a:rPr lang="en-US" altLang="en-US" baseline="0" dirty="0"/>
              <a:t> </a:t>
            </a:r>
          </a:p>
          <a:p>
            <a:pPr marL="0" indent="0">
              <a:spcBef>
                <a:spcPct val="0"/>
              </a:spcBef>
              <a:buFont typeface="+mj-lt"/>
              <a:buNone/>
            </a:pPr>
            <a:endParaRPr lang="en-US" altLang="en-US" i="0" baseline="0" dirty="0"/>
          </a:p>
          <a:p>
            <a:pPr marL="0" indent="0">
              <a:spcBef>
                <a:spcPct val="0"/>
              </a:spcBef>
              <a:buFont typeface="+mj-lt"/>
              <a:buNone/>
            </a:pPr>
            <a:r>
              <a:rPr lang="en-US" altLang="en-US" i="0" dirty="0"/>
              <a:t>(Invite everyone back to their seats</a:t>
            </a:r>
            <a:r>
              <a:rPr lang="en-US" altLang="en-US" i="0" baseline="0" dirty="0"/>
              <a:t> after five minutes.)</a:t>
            </a:r>
            <a:endParaRPr lang="en-US" altLang="en-US" i="0" dirty="0"/>
          </a:p>
          <a:p>
            <a:pPr>
              <a:spcBef>
                <a:spcPct val="0"/>
              </a:spcBef>
              <a:buFont typeface="+mj-lt" charset="0"/>
              <a:buNone/>
            </a:pPr>
            <a:endParaRPr lang="en-US" altLang="en-US" dirty="0"/>
          </a:p>
          <a:p>
            <a:pPr>
              <a:spcBef>
                <a:spcPct val="0"/>
              </a:spcBef>
              <a:buFont typeface="+mj-lt" charset="0"/>
              <a:buNone/>
            </a:pPr>
            <a:r>
              <a:rPr lang="en-US" altLang="en-US" dirty="0"/>
              <a:t>Would anyone like to share one interesting thought they discussed with their partner? </a:t>
            </a:r>
            <a:r>
              <a:rPr lang="en-US" altLang="en-US" i="0" dirty="0"/>
              <a:t>(Invite</a:t>
            </a:r>
            <a:r>
              <a:rPr lang="en-US" altLang="en-US" i="0" baseline="0" dirty="0"/>
              <a:t> 2-3 people to share.</a:t>
            </a:r>
            <a:r>
              <a:rPr lang="en-US" altLang="en-US" i="0" dirty="0"/>
              <a:t>)</a:t>
            </a:r>
          </a:p>
          <a:p>
            <a:pPr>
              <a:spcBef>
                <a:spcPct val="0"/>
              </a:spcBef>
              <a:buFont typeface="+mj-lt" charset="0"/>
              <a:buNone/>
            </a:pPr>
            <a:endParaRPr lang="en-US" altLang="en-US" dirty="0"/>
          </a:p>
          <a:p>
            <a:pPr>
              <a:spcBef>
                <a:spcPct val="0"/>
              </a:spcBef>
              <a:buFont typeface="+mj-lt" charset="0"/>
              <a:buNone/>
            </a:pPr>
            <a:r>
              <a:rPr lang="en-US" altLang="en-US" dirty="0"/>
              <a:t>This video showed the developmental shift </a:t>
            </a:r>
            <a:r>
              <a:rPr lang="en-US" sz="1200" kern="1200" dirty="0">
                <a:solidFill>
                  <a:schemeClr val="tx1"/>
                </a:solidFill>
                <a:effectLst/>
                <a:latin typeface="Arial" pitchFamily="34" charset="0"/>
                <a:ea typeface="MS PGothic" panose="020B0600070205080204" pitchFamily="34" charset="-128"/>
                <a:cs typeface="Arial" pitchFamily="34" charset="0"/>
              </a:rPr>
              <a:t>that occurs between 4 and 5 years old.</a:t>
            </a:r>
            <a:r>
              <a:rPr lang="en-US" sz="1200" kern="1200" baseline="0" dirty="0">
                <a:solidFill>
                  <a:schemeClr val="tx1"/>
                </a:solidFill>
                <a:effectLst/>
                <a:latin typeface="Arial" pitchFamily="34" charset="0"/>
                <a:ea typeface="MS PGothic" panose="020B0600070205080204" pitchFamily="34" charset="-128"/>
                <a:cs typeface="Arial" pitchFamily="34" charset="0"/>
              </a:rPr>
              <a:t> </a:t>
            </a:r>
            <a:r>
              <a:rPr lang="en-US" altLang="en-US" dirty="0"/>
              <a:t>We will use the Alignment</a:t>
            </a:r>
            <a:r>
              <a:rPr lang="en-US" altLang="en-US" baseline="0" dirty="0"/>
              <a:t> Document to help us </a:t>
            </a:r>
            <a:r>
              <a:rPr lang="en-US" altLang="en-US" dirty="0"/>
              <a:t>think about the next developmental shift.</a:t>
            </a:r>
            <a:endParaRPr lang="en-US" altLang="en-US" i="1" dirty="0"/>
          </a:p>
          <a:p>
            <a:pPr>
              <a:spcBef>
                <a:spcPct val="0"/>
              </a:spcBef>
              <a:buFont typeface="+mj-lt" charset="0"/>
              <a:buNone/>
            </a:pPr>
            <a:endParaRPr lang="en-US" altLang="en-US" i="1" dirty="0"/>
          </a:p>
          <a:p>
            <a:pPr>
              <a:spcBef>
                <a:spcPct val="0"/>
              </a:spcBef>
              <a:buFont typeface="+mj-lt" charset="0"/>
              <a:buNone/>
            </a:pPr>
            <a:endParaRPr lang="en-US" altLang="en-US" dirty="0"/>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DE9C33E-DAD0-49AD-A790-751494263452}" type="slidenum">
              <a:rPr lang="en-US" altLang="en-US" sz="1200"/>
              <a:pPr eaLnBrk="1" hangingPunct="1"/>
              <a:t>18</a:t>
            </a:fld>
            <a:endParaRPr lang="en-US" altLang="en-US" sz="1200"/>
          </a:p>
        </p:txBody>
      </p:sp>
    </p:spTree>
    <p:extLst>
      <p:ext uri="{BB962C8B-B14F-4D97-AF65-F5344CB8AC3E}">
        <p14:creationId xmlns:p14="http://schemas.microsoft.com/office/powerpoint/2010/main" val="50254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spcBef>
                <a:spcPts val="0"/>
              </a:spcBef>
              <a:defRPr/>
            </a:pPr>
            <a:r>
              <a:rPr lang="en-US" b="1" dirty="0">
                <a:latin typeface="Arial" charset="0"/>
                <a:ea typeface="Arial" charset="0"/>
                <a:cs typeface="Arial" charset="0"/>
              </a:rPr>
              <a:t>Presenter Remarks:</a:t>
            </a:r>
            <a:endParaRPr lang="en-US" dirty="0">
              <a:latin typeface="Arial" charset="0"/>
              <a:ea typeface="Arial" charset="0"/>
              <a:cs typeface="Arial" charset="0"/>
            </a:endParaRPr>
          </a:p>
          <a:p>
            <a:pPr marL="0" indent="0">
              <a:spcBef>
                <a:spcPts val="0"/>
              </a:spcBef>
              <a:buFont typeface="Arial"/>
              <a:buNone/>
              <a:defRPr/>
            </a:pPr>
            <a:r>
              <a:rPr lang="en-US" dirty="0">
                <a:latin typeface="Arial" charset="0"/>
                <a:ea typeface="Arial" charset="0"/>
                <a:cs typeface="Arial" charset="0"/>
              </a:rPr>
              <a:t>The </a:t>
            </a:r>
            <a:r>
              <a:rPr lang="en-US" baseline="0" dirty="0">
                <a:latin typeface="Arial" charset="0"/>
                <a:ea typeface="Arial" charset="0"/>
                <a:cs typeface="Arial" charset="0"/>
              </a:rPr>
              <a:t>Alignment Document </a:t>
            </a:r>
            <a:r>
              <a:rPr lang="en-US" dirty="0">
                <a:latin typeface="Arial" charset="0"/>
                <a:ea typeface="Arial" charset="0"/>
                <a:cs typeface="Arial" charset="0"/>
              </a:rPr>
              <a:t>is another resource that will help answer questions related to developmental progressions. </a:t>
            </a:r>
          </a:p>
          <a:p>
            <a:pPr marL="0" indent="0">
              <a:spcBef>
                <a:spcPts val="0"/>
              </a:spcBef>
              <a:buFont typeface="Arial"/>
              <a:buNone/>
              <a:defRPr/>
            </a:pPr>
            <a:endParaRPr lang="en-US" dirty="0">
              <a:latin typeface="Arial" charset="0"/>
              <a:ea typeface="Arial" charset="0"/>
              <a:cs typeface="Arial" charset="0"/>
            </a:endParaRPr>
          </a:p>
          <a:p>
            <a:pPr marL="0" indent="0">
              <a:spcBef>
                <a:spcPts val="0"/>
              </a:spcBef>
              <a:buFont typeface="Arial"/>
              <a:buNone/>
              <a:defRPr/>
            </a:pPr>
            <a:r>
              <a:rPr lang="en-US" dirty="0">
                <a:latin typeface="Arial" charset="0"/>
                <a:ea typeface="Arial" charset="0"/>
                <a:cs typeface="Arial" charset="0"/>
              </a:rPr>
              <a:t>Discuss the</a:t>
            </a:r>
            <a:r>
              <a:rPr lang="en-US" baseline="0" dirty="0">
                <a:latin typeface="Arial" charset="0"/>
                <a:ea typeface="Arial" charset="0"/>
                <a:cs typeface="Arial" charset="0"/>
              </a:rPr>
              <a:t> following questions with your table group (allow 3 minutes):</a:t>
            </a:r>
          </a:p>
          <a:p>
            <a:pPr marL="171450" indent="-171450">
              <a:spcBef>
                <a:spcPts val="0"/>
              </a:spcBef>
              <a:buFont typeface="Arial" panose="020B0604020202020204" pitchFamily="34" charset="0"/>
              <a:buChar char="•"/>
              <a:defRPr/>
            </a:pPr>
            <a:r>
              <a:rPr lang="en-US" dirty="0">
                <a:latin typeface="Arial" charset="0"/>
                <a:ea typeface="Arial" charset="0"/>
                <a:cs typeface="Arial" charset="0"/>
              </a:rPr>
              <a:t>What do you know about this document?</a:t>
            </a:r>
          </a:p>
          <a:p>
            <a:pPr marL="171450" indent="-171450">
              <a:spcBef>
                <a:spcPts val="0"/>
              </a:spcBef>
              <a:buFont typeface="Arial" panose="020B0604020202020204" pitchFamily="34" charset="0"/>
              <a:buChar char="•"/>
              <a:defRPr/>
            </a:pPr>
            <a:r>
              <a:rPr lang="en-US" dirty="0">
                <a:latin typeface="Arial" charset="0"/>
                <a:ea typeface="Arial" charset="0"/>
                <a:cs typeface="Arial" charset="0"/>
              </a:rPr>
              <a:t>How do you use it in your work now?</a:t>
            </a:r>
          </a:p>
          <a:p>
            <a:pPr>
              <a:spcBef>
                <a:spcPts val="0"/>
              </a:spcBef>
              <a:defRPr/>
            </a:pPr>
            <a:endParaRPr lang="en-US" b="1" dirty="0">
              <a:latin typeface="Arial" charset="0"/>
              <a:ea typeface="Arial" charset="0"/>
              <a:cs typeface="Arial" charset="0"/>
            </a:endParaRPr>
          </a:p>
          <a:p>
            <a:pPr>
              <a:spcBef>
                <a:spcPts val="0"/>
              </a:spcBef>
              <a:defRPr/>
            </a:pPr>
            <a:r>
              <a:rPr lang="en-US" b="1" dirty="0">
                <a:latin typeface="Arial" charset="0"/>
                <a:ea typeface="Arial" charset="0"/>
                <a:cs typeface="Arial" charset="0"/>
              </a:rPr>
              <a:t>Extra Notes:</a:t>
            </a:r>
          </a:p>
          <a:p>
            <a:pPr>
              <a:spcBef>
                <a:spcPts val="0"/>
              </a:spcBef>
              <a:defRPr/>
            </a:pPr>
            <a:r>
              <a:rPr lang="en-US" dirty="0">
                <a:latin typeface="Arial" charset="0"/>
                <a:ea typeface="Arial" charset="0"/>
                <a:cs typeface="Arial" charset="0"/>
              </a:rPr>
              <a:t>Depending on the size of your group, participants can share responses with tablemates</a:t>
            </a:r>
            <a:r>
              <a:rPr lang="en-US" baseline="0" dirty="0">
                <a:latin typeface="Arial" charset="0"/>
                <a:ea typeface="Arial" charset="0"/>
                <a:cs typeface="Arial" charset="0"/>
              </a:rPr>
              <a:t> </a:t>
            </a:r>
            <a:r>
              <a:rPr lang="en-US" dirty="0">
                <a:latin typeface="Arial" charset="0"/>
                <a:ea typeface="Arial" charset="0"/>
                <a:cs typeface="Arial" charset="0"/>
              </a:rPr>
              <a:t>or in pairs.  </a:t>
            </a:r>
          </a:p>
          <a:p>
            <a:pPr>
              <a:spcBef>
                <a:spcPts val="0"/>
              </a:spcBef>
              <a:defRPr/>
            </a:pPr>
            <a:endParaRPr lang="en-US" dirty="0">
              <a:latin typeface="Arial" charset="0"/>
              <a:ea typeface="Arial" charset="0"/>
              <a:cs typeface="Arial" charset="0"/>
            </a:endParaRPr>
          </a:p>
          <a:p>
            <a:pPr>
              <a:spcBef>
                <a:spcPts val="0"/>
              </a:spcBef>
              <a:defRPr/>
            </a:pPr>
            <a:endParaRPr lang="en-US" dirty="0">
              <a:latin typeface="Arial" charset="0"/>
              <a:ea typeface="Arial" charset="0"/>
              <a:cs typeface="Arial"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363FC3-0E1E-8E47-A713-88BB1007340D}" type="slidenum">
              <a:rPr lang="en-US" sz="1200">
                <a:cs typeface="Arial" charset="0"/>
              </a:rPr>
              <a:pPr eaLnBrk="1" hangingPunct="1"/>
              <a:t>19</a:t>
            </a:fld>
            <a:endParaRPr lang="en-US" sz="1200">
              <a:cs typeface="Arial" charset="0"/>
            </a:endParaRPr>
          </a:p>
        </p:txBody>
      </p:sp>
    </p:spTree>
    <p:extLst>
      <p:ext uri="{BB962C8B-B14F-4D97-AF65-F5344CB8AC3E}">
        <p14:creationId xmlns:p14="http://schemas.microsoft.com/office/powerpoint/2010/main" val="400018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altLang="en-US" b="1" dirty="0"/>
              <a:t>Presenter Remarks:</a:t>
            </a:r>
            <a:endParaRPr lang="en-US" altLang="en-US" b="0" dirty="0"/>
          </a:p>
          <a:p>
            <a:pPr eaLnBrk="1" hangingPunct="1">
              <a:spcBef>
                <a:spcPts val="0"/>
              </a:spcBef>
            </a:pPr>
            <a:r>
              <a:rPr lang="en-US" altLang="en-US" dirty="0"/>
              <a:t>“Mathematical reasoning is a key process in learning and developing mathematical knowledge in all areas of mathematics…” (PCF, Vol. 1, p. 290).</a:t>
            </a:r>
          </a:p>
          <a:p>
            <a:pPr eaLnBrk="1" hangingPunct="1">
              <a:spcBef>
                <a:spcPts val="0"/>
              </a:spcBef>
            </a:pPr>
            <a:endParaRPr lang="en-US" altLang="en-US" dirty="0"/>
          </a:p>
          <a:p>
            <a:pPr eaLnBrk="1" hangingPunct="1">
              <a:spcBef>
                <a:spcPts val="0"/>
              </a:spcBef>
            </a:pPr>
            <a:r>
              <a:rPr lang="en-US" altLang="en-US" dirty="0"/>
              <a:t>What words from this quote stand out to you? </a:t>
            </a:r>
          </a:p>
          <a:p>
            <a:pPr>
              <a:spcBef>
                <a:spcPts val="0"/>
              </a:spcBef>
            </a:pPr>
            <a:endParaRPr lang="en-US" altLang="en-US" dirty="0"/>
          </a:p>
          <a:p>
            <a:pPr>
              <a:spcBef>
                <a:spcPts val="0"/>
              </a:spcBef>
            </a:pPr>
            <a:r>
              <a:rPr lang="en-US" altLang="en-US" i="0" dirty="0"/>
              <a:t>(Participants may notice “key,” “process” or “all areas of mathematics.”</a:t>
            </a:r>
            <a:r>
              <a:rPr lang="en-US" altLang="en-US" i="0" baseline="0" dirty="0"/>
              <a:t> </a:t>
            </a:r>
            <a:r>
              <a:rPr lang="en-US" altLang="en-US" i="0" dirty="0"/>
              <a:t>Any of these words indicate the importance of math reasoning.)</a:t>
            </a:r>
          </a:p>
          <a:p>
            <a:pPr>
              <a:spcBef>
                <a:spcPts val="0"/>
              </a:spcBef>
            </a:pPr>
            <a:endParaRPr lang="en-US" altLang="en-US" i="1" dirty="0"/>
          </a:p>
          <a:p>
            <a:pPr>
              <a:spcBef>
                <a:spcPts val="0"/>
              </a:spcBef>
            </a:pPr>
            <a:r>
              <a:rPr lang="en-US" altLang="en-US" dirty="0"/>
              <a:t>There will be many opportunities today for us to consider how math reasoning connects not only to math content areas but also to other domains such as the Science, Social-Emotional, and Language and Literacy domains.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295F3CF-AB41-4D15-AB78-CDC207C52518}" type="slidenum">
              <a:rPr lang="en-US" altLang="en-US" sz="1200"/>
              <a:pPr eaLnBrk="1" hangingPunct="1"/>
              <a:t>2</a:t>
            </a:fld>
            <a:endParaRPr lang="en-US" altLang="en-US" sz="1200"/>
          </a:p>
        </p:txBody>
      </p:sp>
    </p:spTree>
    <p:extLst>
      <p:ext uri="{BB962C8B-B14F-4D97-AF65-F5344CB8AC3E}">
        <p14:creationId xmlns:p14="http://schemas.microsoft.com/office/powerpoint/2010/main" val="154622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a:t>
            </a:r>
            <a:r>
              <a:rPr lang="en-US" altLang="en-US" b="1" baseline="0" dirty="0"/>
              <a:t> Remarks:</a:t>
            </a:r>
            <a:endParaRPr lang="en-US" altLang="en-US" b="1" dirty="0"/>
          </a:p>
          <a:p>
            <a:pPr>
              <a:spcBef>
                <a:spcPts val="0"/>
              </a:spcBef>
            </a:pPr>
            <a:r>
              <a:rPr lang="en-US" altLang="en-US" dirty="0"/>
              <a:t>Please take out </a:t>
            </a:r>
            <a:r>
              <a:rPr lang="en-US" sz="1200" kern="1200" dirty="0">
                <a:solidFill>
                  <a:schemeClr val="tx1"/>
                </a:solidFill>
                <a:effectLst/>
                <a:latin typeface="Arial" pitchFamily="34" charset="0"/>
                <a:ea typeface="MS PGothic" panose="020B0600070205080204" pitchFamily="34" charset="-128"/>
                <a:cs typeface="Arial" pitchFamily="34" charset="0"/>
              </a:rPr>
              <a:t>Handout 3: Mathematical Reasoning Alignment. </a:t>
            </a:r>
          </a:p>
          <a:p>
            <a:pPr>
              <a:spcBef>
                <a:spcPts val="0"/>
              </a:spcBef>
            </a:pPr>
            <a:endParaRPr lang="en-US" altLang="en-US" dirty="0"/>
          </a:p>
          <a:p>
            <a:pPr>
              <a:spcBef>
                <a:spcPts val="0"/>
              </a:spcBef>
            </a:pPr>
            <a:r>
              <a:rPr lang="en-US" altLang="en-US" dirty="0"/>
              <a:t>The table on the slide details the alignment between specific preschool foundations and the eight</a:t>
            </a:r>
            <a:r>
              <a:rPr lang="en-US" altLang="en-US" baseline="0" dirty="0"/>
              <a:t> </a:t>
            </a:r>
            <a:r>
              <a:rPr lang="en-US" altLang="en-US" dirty="0"/>
              <a:t>mathematical practices that all teachers should be developing in their students’ mathematical thinking—regardless of the age of their students.  The alignment between</a:t>
            </a:r>
            <a:r>
              <a:rPr lang="en-US" altLang="en-US" baseline="0" dirty="0"/>
              <a:t> these foundations and mathematical practices communicates the need for teachers to begin supporting these practices in four and five year olds. </a:t>
            </a:r>
            <a:endParaRPr lang="en-US" altLang="en-US" dirty="0"/>
          </a:p>
          <a:p>
            <a:pPr>
              <a:spcBef>
                <a:spcPts val="0"/>
              </a:spcBef>
            </a:pPr>
            <a:endParaRPr lang="en-US" altLang="en-US" dirty="0"/>
          </a:p>
          <a:p>
            <a:pPr>
              <a:spcBef>
                <a:spcPts val="0"/>
              </a:spcBef>
            </a:pPr>
            <a:r>
              <a:rPr lang="en-US" altLang="en-US" b="1" dirty="0"/>
              <a:t>Extra Notes:  </a:t>
            </a:r>
            <a:endParaRPr lang="en-US" altLang="en-US" b="0" dirty="0"/>
          </a:p>
          <a:p>
            <a:pPr>
              <a:spcBef>
                <a:spcPts val="0"/>
              </a:spcBef>
            </a:pPr>
            <a:r>
              <a:rPr lang="en-US" altLang="en-US" b="0" dirty="0"/>
              <a:t>I</a:t>
            </a:r>
            <a:r>
              <a:rPr lang="en-US" altLang="en-US" dirty="0"/>
              <a:t>f you would like to go deeper into the Alignment</a:t>
            </a:r>
            <a:r>
              <a:rPr lang="en-US" altLang="en-US" baseline="0" dirty="0"/>
              <a:t> Document</a:t>
            </a:r>
            <a:r>
              <a:rPr lang="en-US" altLang="en-US" dirty="0"/>
              <a:t>, the following link will allow you to download the document:</a:t>
            </a:r>
            <a:r>
              <a:rPr lang="en-US" altLang="en-US" baseline="0" dirty="0"/>
              <a:t> http://www.cde.ca.gov/sp/cd/re/documents/psalignment.pdf </a:t>
            </a:r>
          </a:p>
          <a:p>
            <a:pPr>
              <a:spcBef>
                <a:spcPts val="0"/>
              </a:spcBef>
            </a:pPr>
            <a:endParaRPr lang="en-US" altLang="en-US" dirty="0"/>
          </a:p>
          <a:p>
            <a:pPr>
              <a:spcBef>
                <a:spcPts val="0"/>
              </a:spcBef>
            </a:pPr>
            <a:endParaRPr lang="en-US" altLang="en-US" dirty="0"/>
          </a:p>
          <a:p>
            <a:pPr>
              <a:spcBef>
                <a:spcPts val="0"/>
              </a:spcBef>
            </a:pPr>
            <a:endParaRPr lang="en-US" altLang="en-US" dirty="0"/>
          </a:p>
          <a:p>
            <a:pPr>
              <a:spcBef>
                <a:spcPts val="0"/>
              </a:spcBef>
            </a:pPr>
            <a:endParaRPr lang="en-US" altLang="en-US" dirty="0"/>
          </a:p>
          <a:p>
            <a:pPr>
              <a:spcBef>
                <a:spcPts val="0"/>
              </a:spcBef>
            </a:pPr>
            <a:endParaRPr lang="en-US" altLang="en-US" dirty="0"/>
          </a:p>
          <a:p>
            <a:pPr>
              <a:spcBef>
                <a:spcPts val="0"/>
              </a:spcBef>
            </a:pPr>
            <a:endParaRPr lang="en-US" altLang="en-US" dirty="0"/>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954E87D-4AF6-4515-BE12-0B90CB3A600B}" type="slidenum">
              <a:rPr lang="en-US" altLang="en-US" sz="1200"/>
              <a:pPr eaLnBrk="1" hangingPunct="1"/>
              <a:t>20</a:t>
            </a:fld>
            <a:endParaRPr lang="en-US" altLang="en-US" sz="1200"/>
          </a:p>
        </p:txBody>
      </p:sp>
    </p:spTree>
    <p:extLst>
      <p:ext uri="{BB962C8B-B14F-4D97-AF65-F5344CB8AC3E}">
        <p14:creationId xmlns:p14="http://schemas.microsoft.com/office/powerpoint/2010/main" val="48422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b="1" dirty="0">
                <a:effectLst/>
              </a:rPr>
              <a:t>Activity 3: Common Themes in Vignettes </a:t>
            </a:r>
            <a:r>
              <a:rPr lang="en-US" b="1" dirty="0">
                <a:effectLst/>
                <a:ea typeface="Times New Roman" panose="02020603050405020304" pitchFamily="18" charset="0"/>
              </a:rPr>
              <a:t> </a:t>
            </a:r>
          </a:p>
          <a:p>
            <a:pPr marL="0" marR="0">
              <a:spcBef>
                <a:spcPts val="0"/>
              </a:spcBef>
              <a:spcAft>
                <a:spcPts val="0"/>
              </a:spcAft>
            </a:pPr>
            <a:endParaRPr lang="en-US" b="1" dirty="0">
              <a:effectLst/>
              <a:ea typeface="Times New Roman" panose="02020603050405020304" pitchFamily="18" charset="0"/>
            </a:endParaRPr>
          </a:p>
          <a:p>
            <a:pPr marL="0" marR="0">
              <a:spcBef>
                <a:spcPts val="0"/>
              </a:spcBef>
              <a:spcAft>
                <a:spcPts val="0"/>
              </a:spcAft>
            </a:pPr>
            <a:r>
              <a:rPr lang="en-US" b="1" dirty="0">
                <a:effectLst/>
                <a:ea typeface="Times New Roman" panose="02020603050405020304" pitchFamily="18" charset="0"/>
              </a:rPr>
              <a:t>Background Information:</a:t>
            </a:r>
          </a:p>
          <a:p>
            <a:pPr marL="0" marR="0" lvl="0" indent="0" algn="l" defTabSz="914400" rtl="0" eaLnBrk="0" fontAlgn="base" latinLnBrk="0" hangingPunct="0">
              <a:spcBef>
                <a:spcPts val="0"/>
              </a:spcBef>
              <a:spcAft>
                <a:spcPts val="0"/>
              </a:spcAft>
              <a:buClrTx/>
              <a:buSzTx/>
              <a:buFontTx/>
              <a:buNone/>
              <a:tabLst/>
              <a:defRPr/>
            </a:pPr>
            <a:r>
              <a:rPr lang="en-US" dirty="0">
                <a:effectLst/>
                <a:ea typeface="Times New Roman" panose="02020603050405020304" pitchFamily="18" charset="0"/>
              </a:rPr>
              <a:t>Prior to activity, provide each table group with a chart paper labeled with a strand title: Number Sense, Algebra and Functions [Classification and Patterning], Measurement, or Geometry.</a:t>
            </a:r>
          </a:p>
          <a:p>
            <a:pPr marL="0" marR="0">
              <a:spcBef>
                <a:spcPts val="0"/>
              </a:spcBef>
              <a:spcAft>
                <a:spcPts val="0"/>
              </a:spcAft>
            </a:pPr>
            <a:endParaRPr lang="en-US" b="1" dirty="0">
              <a:effectLst/>
              <a:ea typeface="Times New Roman" panose="02020603050405020304" pitchFamily="18" charset="0"/>
            </a:endParaRPr>
          </a:p>
          <a:p>
            <a:pPr marL="0" marR="0">
              <a:spcBef>
                <a:spcPts val="0"/>
              </a:spcBef>
              <a:spcAft>
                <a:spcPts val="0"/>
              </a:spcAft>
            </a:pPr>
            <a:r>
              <a:rPr lang="en-US" b="1" dirty="0">
                <a:effectLst/>
                <a:ea typeface="Times New Roman" panose="02020603050405020304" pitchFamily="18" charset="0"/>
              </a:rPr>
              <a:t>Presenter Remarks:</a:t>
            </a:r>
            <a:endParaRPr lang="en-US" dirty="0">
              <a:effectLst/>
              <a:ea typeface="Times New Roman" panose="02020603050405020304" pitchFamily="18" charset="0"/>
            </a:endParaRPr>
          </a:p>
          <a:p>
            <a:pPr marL="0" marR="0" lvl="0" indent="0">
              <a:spcBef>
                <a:spcPts val="0"/>
              </a:spcBef>
              <a:spcAft>
                <a:spcPts val="0"/>
              </a:spcAft>
              <a:buFont typeface="Arial" panose="020B0604020202020204" pitchFamily="34" charset="0"/>
              <a:buNone/>
              <a:tabLst>
                <a:tab pos="571500" algn="l"/>
              </a:tabLst>
            </a:pPr>
            <a:r>
              <a:rPr lang="en-US" dirty="0">
                <a:effectLst/>
                <a:ea typeface="Times New Roman" panose="02020603050405020304" pitchFamily="18" charset="0"/>
              </a:rPr>
              <a:t>We are going to look at</a:t>
            </a:r>
            <a:r>
              <a:rPr lang="en-US" baseline="0" dirty="0">
                <a:effectLst/>
                <a:ea typeface="Times New Roman" panose="02020603050405020304" pitchFamily="18" charset="0"/>
              </a:rPr>
              <a:t> common themes found throughout the Mathematics domain.</a:t>
            </a:r>
          </a:p>
          <a:p>
            <a:pPr marL="0" marR="0" lvl="0" indent="0">
              <a:spcBef>
                <a:spcPts val="0"/>
              </a:spcBef>
              <a:spcAft>
                <a:spcPts val="0"/>
              </a:spcAft>
              <a:buFont typeface="Arial" panose="020B0604020202020204" pitchFamily="34" charset="0"/>
              <a:buNone/>
              <a:tabLst>
                <a:tab pos="571500" algn="l"/>
              </a:tabLst>
            </a:pPr>
            <a:endParaRPr lang="en-US" dirty="0">
              <a:effectLst/>
              <a:ea typeface="Times New Roman" panose="02020603050405020304" pitchFamily="18" charset="0"/>
            </a:endParaRPr>
          </a:p>
          <a:p>
            <a:pPr marL="0" marR="0" lvl="0" indent="0">
              <a:spcBef>
                <a:spcPts val="0"/>
              </a:spcBef>
              <a:spcAft>
                <a:spcPts val="0"/>
              </a:spcAft>
              <a:buFont typeface="Arial" panose="020B0604020202020204" pitchFamily="34" charset="0"/>
              <a:buNone/>
              <a:tabLst>
                <a:tab pos="571500" algn="l"/>
              </a:tabLst>
            </a:pPr>
            <a:r>
              <a:rPr lang="en-US" dirty="0">
                <a:effectLst/>
                <a:ea typeface="Times New Roman" panose="02020603050405020304" pitchFamily="18" charset="0"/>
              </a:rPr>
              <a:t>Please begin by reading through the vignettes in your assigned strand; you can read them all together or divide them up between group members. (Allow time for all vignettes to be read.)</a:t>
            </a:r>
          </a:p>
          <a:p>
            <a:pPr marL="0" marR="0" lvl="0" indent="0">
              <a:spcBef>
                <a:spcPts val="0"/>
              </a:spcBef>
              <a:spcAft>
                <a:spcPts val="0"/>
              </a:spcAft>
              <a:buFont typeface="Arial" panose="020B0604020202020204" pitchFamily="34" charset="0"/>
              <a:buNone/>
              <a:tabLst>
                <a:tab pos="571500" algn="l"/>
              </a:tabLst>
            </a:pPr>
            <a:endParaRPr lang="en-US" dirty="0">
              <a:effectLst/>
              <a:ea typeface="Times New Roman" panose="02020603050405020304" pitchFamily="18" charset="0"/>
            </a:endParaRPr>
          </a:p>
          <a:p>
            <a:pPr marL="0" marR="0" lvl="0" indent="0" algn="l" defTabSz="914400" rtl="0" eaLnBrk="0" fontAlgn="base" latinLnBrk="0" hangingPunct="0">
              <a:spcBef>
                <a:spcPts val="0"/>
              </a:spcBef>
              <a:spcAft>
                <a:spcPts val="0"/>
              </a:spcAft>
              <a:buClrTx/>
              <a:buSzTx/>
              <a:buFont typeface="Arial" panose="020B0604020202020204" pitchFamily="34" charset="0"/>
              <a:buNone/>
              <a:tabLst>
                <a:tab pos="571500" algn="l"/>
              </a:tabLst>
              <a:defRPr/>
            </a:pPr>
            <a:r>
              <a:rPr lang="en-US" dirty="0">
                <a:effectLst/>
                <a:ea typeface="Times New Roman" panose="02020603050405020304" pitchFamily="18" charset="0"/>
              </a:rPr>
              <a:t>(</a:t>
            </a:r>
            <a:r>
              <a:rPr lang="en-US" altLang="en-US" i="0" baseline="0" dirty="0"/>
              <a:t>See </a:t>
            </a:r>
            <a:r>
              <a:rPr lang="en-US" altLang="en-US" i="0" dirty="0"/>
              <a:t>activity process for full description of steps.)</a:t>
            </a:r>
            <a:endParaRPr lang="en-US" dirty="0">
              <a:ea typeface="Times New Roman" panose="02020603050405020304" pitchFamily="18" charset="0"/>
            </a:endParaRPr>
          </a:p>
          <a:p>
            <a:pPr marL="0" marR="0">
              <a:spcBef>
                <a:spcPts val="0"/>
              </a:spcBef>
              <a:spcAft>
                <a:spcPts val="0"/>
              </a:spcAft>
            </a:pPr>
            <a:endParaRPr lang="en-US" b="1"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intent: </a:t>
            </a: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Read through vignettes to find common themes.</a:t>
            </a:r>
          </a:p>
          <a:p>
            <a:pPr marL="0" marR="0">
              <a:spcBef>
                <a:spcPts val="0"/>
              </a:spcBef>
              <a:spcAft>
                <a:spcPts val="0"/>
              </a:spcAft>
            </a:pPr>
            <a:r>
              <a:rPr lang="en-US" b="1" dirty="0">
                <a:solidFill>
                  <a:srgbClr val="000000"/>
                </a:solidFill>
                <a:effectLst/>
                <a:ea typeface="Times New Roman" panose="02020603050405020304" pitchFamily="18" charset="0"/>
              </a:rPr>
              <a:t> </a:t>
            </a:r>
            <a:endParaRPr lang="en-US" dirty="0">
              <a:solidFill>
                <a:srgbClr val="000000"/>
              </a:solidFill>
              <a:effectLst/>
              <a:ea typeface="Times New Roman" panose="02020603050405020304" pitchFamily="18" charset="0"/>
            </a:endParaRPr>
          </a:p>
          <a:p>
            <a:pPr marL="0" marR="0">
              <a:spcBef>
                <a:spcPts val="0"/>
              </a:spcBef>
              <a:spcAft>
                <a:spcPts val="0"/>
              </a:spcAft>
            </a:pPr>
            <a:r>
              <a:rPr lang="en-US" b="1" dirty="0">
                <a:solidFill>
                  <a:srgbClr val="000000"/>
                </a:solidFill>
                <a:effectLst/>
                <a:ea typeface="Times New Roman" panose="02020603050405020304" pitchFamily="18" charset="0"/>
              </a:rPr>
              <a:t>OUTCOMES: </a:t>
            </a:r>
            <a:endParaRPr lang="en-US" b="0" dirty="0">
              <a:solidFill>
                <a:srgbClr val="000000"/>
              </a:solidFill>
              <a:effectLst/>
              <a:ea typeface="Times New Roman" panose="02020603050405020304" pitchFamily="18" charset="0"/>
            </a:endParaRPr>
          </a:p>
          <a:p>
            <a:pPr marL="0" marR="0">
              <a:spcBef>
                <a:spcPts val="0"/>
              </a:spcBef>
              <a:spcAft>
                <a:spcPts val="0"/>
              </a:spcAft>
            </a:pPr>
            <a:r>
              <a:rPr lang="en-US" dirty="0">
                <a:effectLst/>
                <a:ea typeface="Times" pitchFamily="18" charset="0"/>
              </a:rPr>
              <a:t>Participants will find common themes in the Mathematics domain and make connections to the eight mathematical practices.</a:t>
            </a:r>
          </a:p>
          <a:p>
            <a:pPr marL="0" marR="0">
              <a:spcBef>
                <a:spcPts val="0"/>
              </a:spcBef>
              <a:spcAft>
                <a:spcPts val="0"/>
              </a:spcAft>
            </a:pPr>
            <a:r>
              <a:rPr lang="en-US" b="1" cap="all" dirty="0">
                <a:effectLst/>
                <a:ea typeface="Times New Roman" panose="02020603050405020304" pitchFamily="18" charset="0"/>
              </a:rPr>
              <a:t> </a:t>
            </a:r>
            <a:endParaRPr lang="en-US" b="0" cap="none"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Materials Required: </a:t>
            </a:r>
            <a:endParaRPr lang="en-US" b="0" cap="none" dirty="0">
              <a:effectLst/>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Preschool Curriculum Framework (PCF)</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Sticky Wall</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Chart paper placed on edge of each table group table (Title each piece of chart paper with the name of one of four Mathematics strands: Number Sense, Algebra and Functions [Classification and Patterning], Measurement, or Geometry)</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Markers</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Handout 4: Math Practices</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Envelope labeled “Eight Mathematical Practices” containing the Eight Mathematical Practices cards (card stock sheet pre-cut by trainer into individual cards)</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Tape for each table group</a:t>
            </a:r>
            <a:r>
              <a:rPr lang="en-US" b="1" dirty="0">
                <a:effectLst/>
                <a:ea typeface="Times" pitchFamily="18" charset="0"/>
              </a:rPr>
              <a:t> </a:t>
            </a:r>
            <a:endParaRPr lang="en-US" b="0" dirty="0">
              <a:effectLst/>
              <a:ea typeface="Times" pitchFamily="18" charset="0"/>
            </a:endParaRPr>
          </a:p>
          <a:p>
            <a:pPr marL="171450" marR="0" indent="-171450">
              <a:spcBef>
                <a:spcPts val="0"/>
              </a:spcBef>
              <a:spcAft>
                <a:spcPts val="0"/>
              </a:spcAft>
              <a:buFont typeface="Arial" panose="020B0604020202020204" pitchFamily="34" charset="0"/>
              <a:buChar char="•"/>
            </a:pPr>
            <a:endParaRPr lang="en-US" b="0" cap="all" dirty="0">
              <a:effectLst/>
              <a:ea typeface="Times New Roman" panose="02020603050405020304" pitchFamily="18" charset="0"/>
            </a:endParaRPr>
          </a:p>
          <a:p>
            <a:pPr marL="0" marR="0" indent="0">
              <a:spcBef>
                <a:spcPts val="0"/>
              </a:spcBef>
              <a:spcAft>
                <a:spcPts val="0"/>
              </a:spcAft>
              <a:buFont typeface="Arial" panose="020B0604020202020204" pitchFamily="34" charset="0"/>
              <a:buNone/>
            </a:pPr>
            <a:r>
              <a:rPr lang="en-US" b="1" cap="all" dirty="0">
                <a:effectLst/>
                <a:ea typeface="Times New Roman" panose="02020603050405020304" pitchFamily="18" charset="0"/>
              </a:rPr>
              <a:t>Time:</a:t>
            </a:r>
            <a:r>
              <a:rPr lang="en-US" dirty="0">
                <a:effectLst/>
                <a:ea typeface="Times New Roman" panose="02020603050405020304" pitchFamily="18" charset="0"/>
              </a:rPr>
              <a:t> 30 minutes</a:t>
            </a:r>
          </a:p>
          <a:p>
            <a:pPr marL="0" marR="0">
              <a:spcBef>
                <a:spcPts val="0"/>
              </a:spcBef>
              <a:spcAft>
                <a:spcPts val="0"/>
              </a:spcAft>
            </a:pPr>
            <a:endParaRPr lang="en-US" b="1" cap="all"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Process: </a:t>
            </a:r>
            <a:endParaRPr lang="en-US"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571500" algn="l"/>
              </a:tabLst>
            </a:pPr>
            <a:r>
              <a:rPr lang="en-US" dirty="0">
                <a:effectLst/>
                <a:ea typeface="Times New Roman" panose="02020603050405020304" pitchFamily="18" charset="0"/>
              </a:rPr>
              <a:t>Prior to activity, provide each table group with a chart paper labeled with a strand title: Number Sense, Algebra and Functions [Classification and Patterning], Measurement, or Geometry.</a:t>
            </a:r>
          </a:p>
          <a:p>
            <a:pPr marL="0" marR="0" lvl="0" indent="0">
              <a:spcBef>
                <a:spcPts val="0"/>
              </a:spcBef>
              <a:spcAft>
                <a:spcPts val="0"/>
              </a:spcAft>
              <a:buFont typeface="Arial" panose="020B0604020202020204" pitchFamily="34" charset="0"/>
              <a:buNone/>
              <a:tabLst>
                <a:tab pos="571500" algn="l"/>
              </a:tabLst>
            </a:pPr>
            <a:r>
              <a:rPr lang="en-US" dirty="0">
                <a:effectLst/>
                <a:ea typeface="Times New Roman" panose="02020603050405020304" pitchFamily="18" charset="0"/>
              </a:rPr>
              <a:t>PART 1</a:t>
            </a:r>
          </a:p>
          <a:p>
            <a:pPr marL="171450" marR="0" lvl="0" indent="-171450">
              <a:spcBef>
                <a:spcPts val="0"/>
              </a:spcBef>
              <a:spcAft>
                <a:spcPts val="0"/>
              </a:spcAft>
              <a:buFont typeface="Arial" panose="020B0604020202020204" pitchFamily="34" charset="0"/>
              <a:buChar char="•"/>
              <a:tabLst>
                <a:tab pos="571500" algn="l"/>
              </a:tabLst>
            </a:pPr>
            <a:r>
              <a:rPr lang="en-US" dirty="0">
                <a:effectLst/>
                <a:ea typeface="Times New Roman" panose="02020603050405020304" pitchFamily="18" charset="0"/>
              </a:rPr>
              <a:t>Have tablemates to read through the vignettes in their assigned strand; they may decide to read them all together or divide them up between group members. (Allow time for all vignettes to be read.)</a:t>
            </a:r>
          </a:p>
          <a:p>
            <a:pPr marL="171450" marR="0" lvl="0" indent="-171450">
              <a:spcBef>
                <a:spcPts val="0"/>
              </a:spcBef>
              <a:spcAft>
                <a:spcPts val="0"/>
              </a:spcAft>
              <a:buFont typeface="Arial" panose="020B0604020202020204" pitchFamily="34" charset="0"/>
              <a:buChar char="•"/>
              <a:tabLst>
                <a:tab pos="571500" algn="l"/>
              </a:tabLst>
            </a:pPr>
            <a:r>
              <a:rPr lang="en-US" dirty="0">
                <a:effectLst/>
                <a:ea typeface="Times New Roman" panose="02020603050405020304" pitchFamily="18" charset="0"/>
              </a:rPr>
              <a:t>Ask groups to discuss the common themes they found. For example:</a:t>
            </a:r>
            <a:endParaRPr lang="en-US" dirty="0">
              <a:ea typeface="Times New Roman" panose="02020603050405020304" pitchFamily="18" charset="0"/>
            </a:endParaRPr>
          </a:p>
          <a:p>
            <a:pPr marL="628650" lvl="1" indent="-171450">
              <a:spcBef>
                <a:spcPts val="0"/>
              </a:spcBef>
              <a:spcAft>
                <a:spcPts val="0"/>
              </a:spcAft>
              <a:buFont typeface="Courier New" panose="02070309020205020404" pitchFamily="49" charset="0"/>
              <a:buChar char="o"/>
              <a:tabLst>
                <a:tab pos="571500" algn="l"/>
              </a:tabLst>
            </a:pPr>
            <a:r>
              <a:rPr lang="en-US" dirty="0">
                <a:effectLst/>
                <a:ea typeface="Times New Roman" panose="02020603050405020304" pitchFamily="18" charset="0"/>
              </a:rPr>
              <a:t>Does each vignette include play? </a:t>
            </a:r>
            <a:endParaRPr lang="en-US" dirty="0">
              <a:ea typeface="Times New Roman" panose="02020603050405020304" pitchFamily="18" charset="0"/>
            </a:endParaRPr>
          </a:p>
          <a:p>
            <a:pPr marL="628650" lvl="1" indent="-171450">
              <a:spcBef>
                <a:spcPts val="0"/>
              </a:spcBef>
              <a:spcAft>
                <a:spcPts val="0"/>
              </a:spcAft>
              <a:buFont typeface="Courier New" panose="02070309020205020404" pitchFamily="49" charset="0"/>
              <a:buChar char="o"/>
              <a:tabLst>
                <a:tab pos="571500" algn="l"/>
              </a:tabLst>
            </a:pPr>
            <a:r>
              <a:rPr lang="en-US" dirty="0">
                <a:effectLst/>
                <a:ea typeface="Times New Roman" panose="02020603050405020304" pitchFamily="18" charset="0"/>
              </a:rPr>
              <a:t>Does each vignette include problem solving? </a:t>
            </a:r>
            <a:endParaRPr lang="en-US" dirty="0">
              <a:ea typeface="Times New Roman" panose="02020603050405020304" pitchFamily="18" charset="0"/>
            </a:endParaRPr>
          </a:p>
          <a:p>
            <a:pPr marL="0" lvl="1">
              <a:spcBef>
                <a:spcPts val="0"/>
              </a:spcBef>
              <a:spcAft>
                <a:spcPts val="0"/>
              </a:spcAft>
              <a:tabLst>
                <a:tab pos="571500" algn="l"/>
              </a:tabLst>
            </a:pPr>
            <a:r>
              <a:rPr lang="en-US" dirty="0">
                <a:effectLst/>
                <a:ea typeface="Times New Roman" panose="02020603050405020304" pitchFamily="18" charset="0"/>
              </a:rPr>
              <a:t>PART 2</a:t>
            </a:r>
            <a:endParaRPr lang="en-US" dirty="0">
              <a:ea typeface="Times New Roman" panose="02020603050405020304" pitchFamily="18" charset="0"/>
            </a:endParaRPr>
          </a:p>
          <a:p>
            <a:pPr marL="171450" lvl="1" indent="-171450">
              <a:spcBef>
                <a:spcPts val="0"/>
              </a:spcBef>
              <a:spcAft>
                <a:spcPts val="0"/>
              </a:spcAft>
              <a:buFont typeface="Arial" panose="020B0604020202020204" pitchFamily="34" charset="0"/>
              <a:buChar char="•"/>
              <a:tabLst>
                <a:tab pos="571500" algn="l"/>
              </a:tabLst>
            </a:pPr>
            <a:r>
              <a:rPr lang="en-US" dirty="0">
                <a:effectLst/>
                <a:ea typeface="Times New Roman" panose="02020603050405020304" pitchFamily="18" charset="0"/>
              </a:rPr>
              <a:t>Invite participants to use words and/or pictures to create a visual representation of the common themes from their assigned vignette.  They may use any color markers they wish. (Allow time for groups to finish creating charts.)</a:t>
            </a:r>
          </a:p>
          <a:p>
            <a:pPr marR="0">
              <a:spcBef>
                <a:spcPts val="0"/>
              </a:spcBef>
              <a:spcAft>
                <a:spcPts val="0"/>
              </a:spcAft>
            </a:pPr>
            <a:r>
              <a:rPr lang="en-US" dirty="0">
                <a:effectLst/>
                <a:ea typeface="Times New Roman" panose="02020603050405020304" pitchFamily="18" charset="0"/>
              </a:rPr>
              <a:t>PART 3</a:t>
            </a:r>
            <a:endParaRPr lang="en-US" dirty="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Ask groups to find the envelope at their table labeled “Eight Mathematical Practices.” </a:t>
            </a:r>
            <a:endParaRPr lang="en-US" dirty="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Guide participants to open the envelope and look at the individual Eight Mathematical Practices cards. </a:t>
            </a:r>
            <a:endParaRPr lang="en-US" dirty="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Ask groups to consider the vignettes from their assigned strand and to select the mathematical practice cards that align with the vignettes and common themes represented on their chart; have them tape the cards they select to their chart.</a:t>
            </a:r>
          </a:p>
          <a:p>
            <a:pPr marR="0">
              <a:spcBef>
                <a:spcPts val="0"/>
              </a:spcBef>
              <a:spcAft>
                <a:spcPts val="0"/>
              </a:spcAft>
            </a:pPr>
            <a:r>
              <a:rPr lang="en-US" dirty="0">
                <a:effectLst/>
                <a:ea typeface="Times New Roman" panose="02020603050405020304" pitchFamily="18" charset="0"/>
              </a:rPr>
              <a:t>Debrief: </a:t>
            </a:r>
            <a:endParaRPr lang="en-US" dirty="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Invite groups to share briefly.</a:t>
            </a:r>
            <a:endParaRPr lang="en-US" dirty="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Highlight the connections between the vignettes that represent developmentally appropriate early childhood classroom experiences and the eight mathematical practices. </a:t>
            </a:r>
          </a:p>
          <a:p>
            <a:pPr marL="228600" marR="0">
              <a:spcBef>
                <a:spcPts val="0"/>
              </a:spcBef>
              <a:spcAft>
                <a:spcPts val="0"/>
              </a:spcAft>
            </a:pPr>
            <a:r>
              <a:rPr lang="en-US" dirty="0">
                <a:effectLst/>
                <a:ea typeface="Times New Roman" panose="02020603050405020304" pitchFamily="18" charset="0"/>
              </a:rPr>
              <a:t> </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A61CD3-AF38-4990-A7FB-529B9269F9FD}" type="slidenum">
              <a:rPr lang="en-US" altLang="en-US" sz="1200"/>
              <a:pPr eaLnBrk="1" hangingPunct="1"/>
              <a:t>21</a:t>
            </a:fld>
            <a:endParaRPr lang="en-US" altLang="en-US" sz="1200"/>
          </a:p>
        </p:txBody>
      </p:sp>
    </p:spTree>
    <p:extLst>
      <p:ext uri="{BB962C8B-B14F-4D97-AF65-F5344CB8AC3E}">
        <p14:creationId xmlns:p14="http://schemas.microsoft.com/office/powerpoint/2010/main" val="1490943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a:t>Background Information: </a:t>
            </a:r>
          </a:p>
          <a:p>
            <a:pPr eaLnBrk="1" hangingPunct="1">
              <a:spcBef>
                <a:spcPct val="0"/>
              </a:spcBef>
            </a:pPr>
            <a:r>
              <a:rPr lang="en-US" altLang="en-US" dirty="0"/>
              <a:t>Click on the blue words </a:t>
            </a:r>
            <a:r>
              <a:rPr lang="ja-JP" altLang="en-US" dirty="0"/>
              <a:t>“</a:t>
            </a:r>
            <a:r>
              <a:rPr lang="en-US" altLang="ja-JP" dirty="0"/>
              <a:t>Dr. Clements Says</a:t>
            </a:r>
            <a:r>
              <a:rPr lang="ja-JP" altLang="en-US" dirty="0"/>
              <a:t>”</a:t>
            </a:r>
            <a:r>
              <a:rPr lang="en-US" altLang="ja-JP" dirty="0"/>
              <a:t> to connect to a YouTube video</a:t>
            </a:r>
            <a:r>
              <a:rPr lang="en-US" altLang="ja-JP" baseline="0" dirty="0"/>
              <a:t> (</a:t>
            </a:r>
            <a:r>
              <a:rPr lang="en-US" altLang="en-US" dirty="0"/>
              <a:t>https://youtu.be/B2Z0djuCDKA).</a:t>
            </a:r>
          </a:p>
          <a:p>
            <a:pPr eaLnBrk="1" hangingPunct="1">
              <a:spcBef>
                <a:spcPct val="0"/>
              </a:spcBef>
            </a:pPr>
            <a:endParaRPr lang="en-US" altLang="en-US" dirty="0"/>
          </a:p>
          <a:p>
            <a:pPr eaLnBrk="1" hangingPunct="1">
              <a:spcBef>
                <a:spcPct val="0"/>
              </a:spcBef>
            </a:pPr>
            <a:r>
              <a:rPr lang="en-US" altLang="en-US" dirty="0"/>
              <a:t>Dr. Clements is a national researcher and expert in mathematics development. He is one of the authors of the Preschool Learning</a:t>
            </a:r>
            <a:r>
              <a:rPr lang="en-US" altLang="en-US" baseline="0" dirty="0"/>
              <a:t> Foundations and Preschool Curriculum Framework as well as the CA CCSS for Mathematics. </a:t>
            </a:r>
            <a:r>
              <a:rPr lang="en-US" altLang="en-US" dirty="0"/>
              <a:t> </a:t>
            </a:r>
          </a:p>
          <a:p>
            <a:pPr eaLnBrk="1" hangingPunct="1">
              <a:spcBef>
                <a:spcPct val="0"/>
              </a:spcBef>
            </a:pPr>
            <a:endParaRPr lang="en-US" altLang="en-US" b="1" dirty="0"/>
          </a:p>
          <a:p>
            <a:pPr eaLnBrk="1" hangingPunct="1">
              <a:spcBef>
                <a:spcPct val="0"/>
              </a:spcBef>
            </a:pPr>
            <a:r>
              <a:rPr lang="en-US" altLang="en-US" b="1" dirty="0"/>
              <a:t>Presenter Remarks:</a:t>
            </a:r>
          </a:p>
          <a:p>
            <a:pPr eaLnBrk="1" hangingPunct="1">
              <a:spcBef>
                <a:spcPct val="0"/>
              </a:spcBef>
            </a:pPr>
            <a:r>
              <a:rPr lang="en-US" altLang="en-US" dirty="0"/>
              <a:t>We will now watch a video clip of Dr. Clements.</a:t>
            </a:r>
            <a:r>
              <a:rPr lang="en-US" altLang="en-US" baseline="0" dirty="0"/>
              <a:t>  Afterwards, </a:t>
            </a:r>
            <a:r>
              <a:rPr lang="en-US" altLang="en-US" dirty="0"/>
              <a:t>we will discuss the statement, </a:t>
            </a:r>
            <a:r>
              <a:rPr lang="ja-JP" altLang="en-US" dirty="0"/>
              <a:t>“</a:t>
            </a:r>
            <a:r>
              <a:rPr lang="en-US" altLang="ja-JP" dirty="0"/>
              <a:t>Children like to play with math.</a:t>
            </a:r>
            <a:r>
              <a:rPr lang="ja-JP" altLang="en-US" dirty="0"/>
              <a:t>”</a:t>
            </a:r>
            <a:endParaRPr lang="en-US" altLang="ja-JP" dirty="0"/>
          </a:p>
          <a:p>
            <a:pPr eaLnBrk="1" hangingPunct="1">
              <a:spcBef>
                <a:spcPct val="0"/>
              </a:spcBef>
            </a:pPr>
            <a:endParaRPr lang="en-US" sz="1200" kern="1200" dirty="0">
              <a:solidFill>
                <a:schemeClr val="tx1"/>
              </a:solidFill>
              <a:effectLst/>
              <a:latin typeface="Arial" pitchFamily="34" charset="0"/>
              <a:ea typeface="MS PGothic" panose="020B0600070205080204" pitchFamily="34" charset="-128"/>
              <a:cs typeface="Arial" pitchFamily="34" charset="0"/>
            </a:endParaRPr>
          </a:p>
          <a:p>
            <a:pPr eaLnBrk="1" hangingPunct="1">
              <a:spcBef>
                <a:spcPct val="0"/>
              </a:spcBef>
            </a:pPr>
            <a:r>
              <a:rPr lang="en-US" sz="1200" kern="1200" dirty="0">
                <a:solidFill>
                  <a:schemeClr val="tx1"/>
                </a:solidFill>
                <a:effectLst/>
                <a:latin typeface="Arial" pitchFamily="34" charset="0"/>
                <a:ea typeface="MS PGothic" panose="020B0600070205080204" pitchFamily="34" charset="-128"/>
                <a:cs typeface="Arial" pitchFamily="34" charset="0"/>
              </a:rPr>
              <a:t>Do you see this type of play in your classroom?  What do you need to do to provide more of these child-initiated play-based opportunities?</a:t>
            </a:r>
            <a:endParaRPr lang="en-US" altLang="ja-JP" dirty="0"/>
          </a:p>
          <a:p>
            <a:pPr eaLnBrk="1" hangingPunct="1">
              <a:spcBef>
                <a:spcPct val="0"/>
              </a:spcBef>
            </a:pPr>
            <a:endParaRPr lang="en-US" altLang="en-US" dirty="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93188A-17E9-4EA2-B99E-D2E3BEB89145}" type="slidenum">
              <a:rPr lang="en-US" altLang="en-US" sz="1200"/>
              <a:pPr eaLnBrk="1" hangingPunct="1"/>
              <a:t>22</a:t>
            </a:fld>
            <a:endParaRPr lang="en-US" altLang="en-US" sz="1200"/>
          </a:p>
        </p:txBody>
      </p:sp>
    </p:spTree>
    <p:extLst>
      <p:ext uri="{BB962C8B-B14F-4D97-AF65-F5344CB8AC3E}">
        <p14:creationId xmlns:p14="http://schemas.microsoft.com/office/powerpoint/2010/main" val="144046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a:t>
            </a:r>
          </a:p>
          <a:p>
            <a:pPr>
              <a:spcBef>
                <a:spcPts val="0"/>
              </a:spcBef>
            </a:pPr>
            <a:r>
              <a:rPr lang="en-US" altLang="en-US" dirty="0"/>
              <a:t>One guiding principle that directly relates to the message we just heard form Dr. Clements is,</a:t>
            </a:r>
            <a:r>
              <a:rPr lang="en-US" altLang="en-US" baseline="0" dirty="0"/>
              <a:t> </a:t>
            </a:r>
            <a:r>
              <a:rPr lang="en-US" altLang="en-US" dirty="0"/>
              <a:t>“Use everyday activities as natural vehicles for developing preschool children’s mathematical knowledge“ (PCF, Vol. 1, p. 234).</a:t>
            </a:r>
          </a:p>
          <a:p>
            <a:pPr>
              <a:spcBef>
                <a:spcPts val="0"/>
              </a:spcBef>
            </a:pPr>
            <a:endParaRPr lang="en-US" altLang="en-US" dirty="0"/>
          </a:p>
          <a:p>
            <a:pPr>
              <a:spcBef>
                <a:spcPts val="0"/>
              </a:spcBef>
            </a:pPr>
            <a:r>
              <a:rPr lang="en-US" altLang="en-US" dirty="0"/>
              <a:t>“</a:t>
            </a:r>
            <a:r>
              <a:rPr lang="en-US" altLang="ja-JP" dirty="0"/>
              <a:t>Teachers should build upon the naturally occurring mathematics in children</a:t>
            </a:r>
            <a:r>
              <a:rPr lang="en-US" altLang="en-US" dirty="0"/>
              <a:t>’</a:t>
            </a:r>
            <a:r>
              <a:rPr lang="en-US" altLang="ja-JP" dirty="0"/>
              <a:t>s daily activities and capitalize on ‘teachable moments’ during such activities to extend children</a:t>
            </a:r>
            <a:r>
              <a:rPr lang="en-US" altLang="en-US" dirty="0"/>
              <a:t>’</a:t>
            </a:r>
            <a:r>
              <a:rPr lang="en-US" altLang="ja-JP" dirty="0"/>
              <a:t>s mathematical understanding and interest</a:t>
            </a:r>
            <a:r>
              <a:rPr lang="en-US" altLang="en-US" dirty="0"/>
              <a:t>”</a:t>
            </a:r>
            <a:r>
              <a:rPr lang="en-US" altLang="ja-JP" dirty="0"/>
              <a:t> (PCF,</a:t>
            </a:r>
            <a:r>
              <a:rPr lang="en-US" altLang="ja-JP" baseline="0" dirty="0"/>
              <a:t> Vol. 1, p. 234).</a:t>
            </a:r>
          </a:p>
          <a:p>
            <a:pPr>
              <a:spcBef>
                <a:spcPts val="0"/>
              </a:spcBef>
            </a:pPr>
            <a:endParaRPr lang="en-US" altLang="en-US" dirty="0"/>
          </a:p>
          <a:p>
            <a:pPr>
              <a:spcBef>
                <a:spcPts val="0"/>
              </a:spcBef>
            </a:pPr>
            <a:r>
              <a:rPr lang="en-US" altLang="en-US" dirty="0"/>
              <a:t>In order to have these rich teachable moments the environment needs to have rich materials for children to play and explore with. </a:t>
            </a:r>
          </a:p>
          <a:p>
            <a:pPr>
              <a:spcBef>
                <a:spcPts val="0"/>
              </a:spcBef>
            </a:pPr>
            <a:endParaRPr lang="en-US" altLang="en-US" dirty="0"/>
          </a:p>
          <a:p>
            <a:pPr>
              <a:spcBef>
                <a:spcPts val="0"/>
              </a:spcBef>
            </a:pPr>
            <a:r>
              <a:rPr lang="en-US" altLang="en-US" dirty="0"/>
              <a:t>The Preschool Curriculum Framework, Volume</a:t>
            </a:r>
            <a:r>
              <a:rPr lang="en-US" altLang="en-US" baseline="0" dirty="0"/>
              <a:t> 1, p. 237,</a:t>
            </a:r>
            <a:r>
              <a:rPr lang="en-US" altLang="en-US" dirty="0"/>
              <a:t> includes an entire section with ideas for environments and materials for increasing math development. Let’s take a look at this section now.</a:t>
            </a:r>
          </a:p>
          <a:p>
            <a:pPr>
              <a:spcBef>
                <a:spcPts val="0"/>
              </a:spcBef>
            </a:pPr>
            <a:endParaRPr lang="en-US" altLang="en-US" dirty="0"/>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85310D1-8504-4FB8-BEA0-C7C70F36B556}" type="slidenum">
              <a:rPr lang="en-US" altLang="en-US" sz="1200"/>
              <a:pPr eaLnBrk="1" hangingPunct="1"/>
              <a:t>23</a:t>
            </a:fld>
            <a:endParaRPr lang="en-US" altLang="en-US" sz="1200"/>
          </a:p>
        </p:txBody>
      </p:sp>
    </p:spTree>
    <p:extLst>
      <p:ext uri="{BB962C8B-B14F-4D97-AF65-F5344CB8AC3E}">
        <p14:creationId xmlns:p14="http://schemas.microsoft.com/office/powerpoint/2010/main" val="128314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“Use materials and objects that are relevant and meaningful to the children in your group.</a:t>
            </a:r>
            <a:r>
              <a:rPr lang="en-US" altLang="en-US" baseline="0" dirty="0"/>
              <a:t> </a:t>
            </a:r>
            <a:r>
              <a:rPr lang="en-US" altLang="en-US" dirty="0"/>
              <a:t>Mathematical concepts and skills such as counting, sorting, and measuring can be learned with different materials and in various contexts. It is valuable to introduce math in a context that is familiar and relevant to children</a:t>
            </a:r>
            <a:r>
              <a:rPr lang="ja-JP" altLang="en-US" dirty="0"/>
              <a:t>’</a:t>
            </a:r>
            <a:r>
              <a:rPr lang="en-US" altLang="ja-JP" dirty="0"/>
              <a:t>s life experiences. Use materials, books, and real-life settings that reflect the culture, ways of life, and languages of the children in the group. When mathematical concepts are embedded in a context that is personally relevant to individual children, experiences are more pleasurable and meaningful” (PCF, Vol. 1, p. 238).</a:t>
            </a:r>
          </a:p>
          <a:p>
            <a:pPr>
              <a:spcBef>
                <a:spcPts val="0"/>
              </a:spcBef>
            </a:pPr>
            <a:endParaRPr lang="en-US" altLang="ja-JP" dirty="0">
              <a:solidFill>
                <a:srgbClr val="FFFFFF"/>
              </a:solidFill>
            </a:endParaRPr>
          </a:p>
          <a:p>
            <a:pPr>
              <a:spcBef>
                <a:spcPts val="0"/>
              </a:spcBef>
            </a:pPr>
            <a:r>
              <a:rPr lang="en-US" altLang="ja-JP" dirty="0">
                <a:solidFill>
                  <a:srgbClr val="FFFFFF"/>
                </a:solidFill>
              </a:rPr>
              <a:t>This strategy is easily achieved if teachers and families have relationships. Inviting families to share the types of experiences that children enjoy at home will enable teachers to replicate these experiences at school. </a:t>
            </a:r>
          </a:p>
          <a:p>
            <a:pPr>
              <a:spcBef>
                <a:spcPts val="0"/>
              </a:spcBef>
            </a:pPr>
            <a:endParaRPr lang="en-US" altLang="ja-JP" dirty="0">
              <a:solidFill>
                <a:srgbClr val="FFFFFF"/>
              </a:solidFill>
            </a:endParaRPr>
          </a:p>
          <a:p>
            <a:pPr>
              <a:spcBef>
                <a:spcPts val="0"/>
              </a:spcBef>
            </a:pPr>
            <a:r>
              <a:rPr lang="en-US" altLang="ja-JP" dirty="0">
                <a:solidFill>
                  <a:srgbClr val="FFFFFF"/>
                </a:solidFill>
              </a:rPr>
              <a:t>This strategy may also be helpful to some students with a disabilities. All children are different; but teachers may find that children with disabilities are more apt to explore and interact with objects if they are familiar with them.</a:t>
            </a:r>
          </a:p>
          <a:p>
            <a:pPr>
              <a:spcBef>
                <a:spcPts val="0"/>
              </a:spcBef>
            </a:pPr>
            <a:endParaRPr lang="en-US" altLang="en-US" dirty="0">
              <a:solidFill>
                <a:srgbClr val="FFFFFF"/>
              </a:solidFill>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057A9DB-E322-46B0-9F20-EA4133A31EDE}" type="slidenum">
              <a:rPr lang="en-US" altLang="en-US" sz="1200"/>
              <a:pPr eaLnBrk="1" hangingPunct="1"/>
              <a:t>24</a:t>
            </a:fld>
            <a:endParaRPr lang="en-US" altLang="en-US" sz="1200"/>
          </a:p>
        </p:txBody>
      </p:sp>
    </p:spTree>
    <p:extLst>
      <p:ext uri="{BB962C8B-B14F-4D97-AF65-F5344CB8AC3E}">
        <p14:creationId xmlns:p14="http://schemas.microsoft.com/office/powerpoint/2010/main" val="768878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Background Information: </a:t>
            </a:r>
          </a:p>
          <a:p>
            <a:pPr>
              <a:spcBef>
                <a:spcPts val="0"/>
              </a:spcBef>
            </a:pPr>
            <a:r>
              <a:rPr lang="en-US" altLang="en-US" b="0" dirty="0"/>
              <a:t>If</a:t>
            </a:r>
            <a:r>
              <a:rPr lang="en-US" altLang="en-US" b="0" baseline="0" dirty="0"/>
              <a:t> presenter wishes to see what a tree cookie looks like in order to describe it during the training the following link may be used (</a:t>
            </a:r>
            <a:r>
              <a:rPr lang="en-US" altLang="en-US" b="0" dirty="0"/>
              <a:t>https://www.google.com/search?q=tree+cookies&amp;client=safari&amp;rls=en&amp;source=lnms&amp;tbm=isch&amp;sa=X&amp;ved=0ahUKEwiojfy54djPAhXHXD4KHe-TDQkQ_AUICSgC&amp;biw=1275&amp;bih=627#imgrc=ir5U_5SQ4z-o7M%3A).</a:t>
            </a:r>
          </a:p>
          <a:p>
            <a:pPr>
              <a:spcBef>
                <a:spcPts val="0"/>
              </a:spcBef>
            </a:pPr>
            <a:endParaRPr lang="en-US" altLang="en-US" b="1" dirty="0"/>
          </a:p>
          <a:p>
            <a:pPr>
              <a:spcBef>
                <a:spcPts val="0"/>
              </a:spcBef>
            </a:pPr>
            <a:r>
              <a:rPr lang="en-US" altLang="en-US" b="1" dirty="0"/>
              <a:t>Presenter Remarks:</a:t>
            </a:r>
          </a:p>
          <a:p>
            <a:pPr>
              <a:spcBef>
                <a:spcPts val="0"/>
              </a:spcBef>
            </a:pPr>
            <a:r>
              <a:rPr lang="en-US" altLang="en-US" dirty="0"/>
              <a:t>On the slide you see a small sample of materials that may provide opportunities for children to engage with math. </a:t>
            </a:r>
          </a:p>
          <a:p>
            <a:pPr>
              <a:spcBef>
                <a:spcPts val="0"/>
              </a:spcBef>
            </a:pPr>
            <a:endParaRPr lang="en-US" altLang="en-US" dirty="0"/>
          </a:p>
          <a:p>
            <a:pPr>
              <a:spcBef>
                <a:spcPts val="0"/>
              </a:spcBef>
            </a:pPr>
            <a:r>
              <a:rPr lang="en-US" altLang="en-US" dirty="0"/>
              <a:t>Look at the first three bullets (wooden blocks, tree cookies, and foam blocks).  By including three different types of building materials children are able to compare, notice differences, experiment, and build more intricate structures.  </a:t>
            </a:r>
          </a:p>
          <a:p>
            <a:pPr>
              <a:spcBef>
                <a:spcPts val="0"/>
              </a:spcBef>
            </a:pPr>
            <a:endParaRPr lang="en-US" altLang="en-US" dirty="0"/>
          </a:p>
          <a:p>
            <a:pPr>
              <a:spcBef>
                <a:spcPts val="0"/>
              </a:spcBef>
            </a:pPr>
            <a:r>
              <a:rPr lang="en-US" altLang="en-US" dirty="0"/>
              <a:t>Continuing down the list, the next four bullets (paper towel rolls, boxes, rocks,</a:t>
            </a:r>
            <a:r>
              <a:rPr lang="en-US" altLang="en-US" baseline="0" dirty="0"/>
              <a:t> and </a:t>
            </a:r>
            <a:r>
              <a:rPr lang="en-US" altLang="en-US" dirty="0"/>
              <a:t>acorns) are all essentially “free” items. It does not require spending an exorbitant amount of money at education stores to create a mathematically rich and diverse environment. Teachers can partner with families and the community to gather materials that can be sorted, counted, measured, and compared. </a:t>
            </a:r>
          </a:p>
          <a:p>
            <a:pPr>
              <a:spcBef>
                <a:spcPts val="0"/>
              </a:spcBef>
            </a:pPr>
            <a:endParaRPr lang="en-US" altLang="en-US" dirty="0"/>
          </a:p>
          <a:p>
            <a:pPr>
              <a:spcBef>
                <a:spcPts val="0"/>
              </a:spcBef>
            </a:pPr>
            <a:r>
              <a:rPr lang="en-US" altLang="en-US" dirty="0"/>
              <a:t>It is also important to consider how students will work with, manipulate, and move the materials in the environment. When looking at items that can be counted or organized, be sure to have multiple sizes so students who may have fine motor delays can choose to use the bigger items. Likewise, make sure to have items that can be manipulated while sitting down for children who use assistive devices to walk or stand.</a:t>
            </a:r>
          </a:p>
          <a:p>
            <a:pPr>
              <a:spcBef>
                <a:spcPts val="0"/>
              </a:spcBef>
            </a:pPr>
            <a:endParaRPr lang="en-US" altLang="en-US" dirty="0"/>
          </a:p>
          <a:p>
            <a:pPr>
              <a:spcBef>
                <a:spcPts val="0"/>
              </a:spcBef>
            </a:pPr>
            <a:r>
              <a:rPr lang="en-US" altLang="en-US" dirty="0"/>
              <a:t>“If children are receiving special education services, teachers should ask for ideas from the specialists and families” (PCF, Vol.</a:t>
            </a:r>
            <a:r>
              <a:rPr lang="en-US" altLang="en-US" baseline="0" dirty="0"/>
              <a:t> 1, pp. 236-237).</a:t>
            </a:r>
            <a:endParaRPr lang="en-US" altLang="en-US" dirty="0"/>
          </a:p>
          <a:p>
            <a:pPr>
              <a:spcBef>
                <a:spcPts val="0"/>
              </a:spcBef>
            </a:pPr>
            <a:endParaRPr lang="en-US" altLang="en-US" dirty="0"/>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FE30B9F-5D8C-4DA0-85D0-065FE0D6F342}"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133223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xfrm>
            <a:off x="685800" y="4343400"/>
            <a:ext cx="5486400" cy="4606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0"/>
              </a:spcBef>
              <a:spcAft>
                <a:spcPts val="0"/>
              </a:spcAft>
              <a:buClrTx/>
              <a:buSzTx/>
              <a:buFontTx/>
              <a:buNone/>
              <a:tabLst/>
              <a:defRPr/>
            </a:pPr>
            <a:r>
              <a:rPr lang="en-US" b="1" dirty="0">
                <a:effectLst/>
              </a:rPr>
              <a:t>Activity 4:</a:t>
            </a:r>
            <a:r>
              <a:rPr lang="en-US" b="1" baseline="0" dirty="0">
                <a:effectLst/>
              </a:rPr>
              <a:t> </a:t>
            </a:r>
            <a:r>
              <a:rPr lang="en-US" b="1" dirty="0">
                <a:effectLst/>
              </a:rPr>
              <a:t>Mathematizing the Environment </a:t>
            </a:r>
            <a:r>
              <a:rPr lang="en-US" b="1" dirty="0">
                <a:effectLst/>
                <a:ea typeface="Times New Roman" panose="02020603050405020304" pitchFamily="18" charset="0"/>
              </a:rPr>
              <a:t> </a:t>
            </a:r>
          </a:p>
          <a:p>
            <a:pPr>
              <a:spcBef>
                <a:spcPts val="0"/>
              </a:spcBef>
              <a:spcAft>
                <a:spcPts val="0"/>
              </a:spcAft>
            </a:pPr>
            <a:endParaRPr lang="en-US" altLang="en-US" b="1" dirty="0"/>
          </a:p>
          <a:p>
            <a:pPr>
              <a:spcBef>
                <a:spcPts val="0"/>
              </a:spcBef>
              <a:spcAft>
                <a:spcPts val="0"/>
              </a:spcAft>
            </a:pPr>
            <a:r>
              <a:rPr lang="en-US" altLang="en-US" b="1" dirty="0"/>
              <a:t>Presenter Remarks: </a:t>
            </a:r>
          </a:p>
          <a:p>
            <a:pPr>
              <a:spcBef>
                <a:spcPts val="0"/>
              </a:spcBef>
              <a:spcAft>
                <a:spcPts val="0"/>
              </a:spcAft>
            </a:pPr>
            <a:r>
              <a:rPr lang="en-US" altLang="en-US" b="0" dirty="0"/>
              <a:t>We will now read the Environments and Materials section from the Preschool Curriculum</a:t>
            </a:r>
            <a:r>
              <a:rPr lang="en-US" altLang="en-US" b="0" baseline="0" dirty="0"/>
              <a:t> Framework (Vol. 1)</a:t>
            </a:r>
            <a:r>
              <a:rPr lang="en-US" altLang="en-US" b="0" dirty="0"/>
              <a:t> and apply the </a:t>
            </a:r>
            <a:r>
              <a:rPr lang="en-US" altLang="en-US" dirty="0"/>
              <a:t>ideas to your classroom</a:t>
            </a:r>
            <a:r>
              <a:rPr lang="en-US" altLang="en-US" b="0" dirty="0">
                <a:solidFill>
                  <a:srgbClr val="FF0000"/>
                </a:solidFill>
              </a:rPr>
              <a:t> </a:t>
            </a:r>
            <a:r>
              <a:rPr lang="en-US" altLang="en-US" b="0" dirty="0"/>
              <a:t>environments. </a:t>
            </a:r>
          </a:p>
          <a:p>
            <a:pPr>
              <a:spcBef>
                <a:spcPts val="0"/>
              </a:spcBef>
              <a:spcAft>
                <a:spcPts val="0"/>
              </a:spcAft>
            </a:pPr>
            <a:endParaRPr lang="en-US" altLang="en-US" b="0" dirty="0"/>
          </a:p>
          <a:p>
            <a:pPr>
              <a:spcBef>
                <a:spcPts val="0"/>
              </a:spcBef>
              <a:spcAft>
                <a:spcPts val="0"/>
              </a:spcAft>
            </a:pPr>
            <a:r>
              <a:rPr lang="en-US" altLang="en-US" b="0" dirty="0"/>
              <a:t>Please take </a:t>
            </a:r>
            <a:r>
              <a:rPr lang="en-US" kern="1200" dirty="0">
                <a:solidFill>
                  <a:schemeClr val="tx1"/>
                </a:solidFill>
                <a:effectLst/>
              </a:rPr>
              <a:t>Handout 5: Math Environments and Materials</a:t>
            </a:r>
            <a:r>
              <a:rPr lang="en-US" kern="1200" baseline="0" dirty="0">
                <a:solidFill>
                  <a:schemeClr val="tx1"/>
                </a:solidFill>
                <a:effectLst/>
              </a:rPr>
              <a:t> and </a:t>
            </a:r>
            <a:r>
              <a:rPr lang="en-US" kern="1200" dirty="0">
                <a:solidFill>
                  <a:schemeClr val="tx1"/>
                </a:solidFill>
                <a:effectLst/>
              </a:rPr>
              <a:t>Handout 6: Creating Invitations Throughout the Environment—Taking Inventory.</a:t>
            </a:r>
          </a:p>
          <a:p>
            <a:pPr>
              <a:spcBef>
                <a:spcPts val="0"/>
              </a:spcBef>
              <a:spcAft>
                <a:spcPts val="0"/>
              </a:spcAft>
            </a:pPr>
            <a:endParaRPr lang="en-US" altLang="en-US" b="0" dirty="0"/>
          </a:p>
          <a:p>
            <a:pPr marL="0" marR="0" lvl="0" indent="0" algn="l" defTabSz="914400" rtl="0" eaLnBrk="0" fontAlgn="base" latinLnBrk="0" hangingPunct="0">
              <a:spcBef>
                <a:spcPts val="0"/>
              </a:spcBef>
              <a:spcAft>
                <a:spcPts val="0"/>
              </a:spcAft>
              <a:buClrTx/>
              <a:buSzTx/>
              <a:buFontTx/>
              <a:buNone/>
              <a:tabLst/>
              <a:defRPr/>
            </a:pPr>
            <a:r>
              <a:rPr lang="en-US" kern="1200" dirty="0">
                <a:solidFill>
                  <a:schemeClr val="tx1"/>
                </a:solidFill>
                <a:effectLst/>
              </a:rPr>
              <a:t>Read through Handout 5: Math Environments and Materials</a:t>
            </a:r>
            <a:r>
              <a:rPr lang="en-US" kern="1200" baseline="0" dirty="0">
                <a:solidFill>
                  <a:schemeClr val="tx1"/>
                </a:solidFill>
                <a:effectLst/>
              </a:rPr>
              <a:t> with an elbow partner; </a:t>
            </a:r>
            <a:r>
              <a:rPr lang="en-US" altLang="en-US" b="0" dirty="0"/>
              <a:t>write down any ideas you would like to add to your own classroom environment on </a:t>
            </a:r>
            <a:r>
              <a:rPr lang="en-US" kern="1200" dirty="0">
                <a:solidFill>
                  <a:schemeClr val="tx1"/>
                </a:solidFill>
                <a:effectLst/>
              </a:rPr>
              <a:t>Handout 6: Creating Invitations Throughout the Environment—Taking Inventory</a:t>
            </a:r>
            <a:r>
              <a:rPr lang="en-US" altLang="en-US" b="0" dirty="0"/>
              <a:t>. </a:t>
            </a:r>
            <a:r>
              <a:rPr lang="en-US" altLang="en-US" b="0" baseline="0" dirty="0"/>
              <a:t>F</a:t>
            </a:r>
            <a:r>
              <a:rPr lang="en-US" altLang="en-US" b="0" dirty="0"/>
              <a:t>eel free to also stand up and wander around the room to look at the various math materials we have here today for inspiration.</a:t>
            </a:r>
            <a:r>
              <a:rPr lang="en-US" altLang="en-US" b="0" dirty="0">
                <a:solidFill>
                  <a:srgbClr val="56AEAC"/>
                </a:solidFill>
              </a:rPr>
              <a:t> </a:t>
            </a:r>
            <a:r>
              <a:rPr lang="en-US" altLang="en-US" b="0" dirty="0"/>
              <a:t>(Allow time for participants</a:t>
            </a:r>
            <a:r>
              <a:rPr lang="en-US" altLang="en-US" b="0" baseline="0" dirty="0"/>
              <a:t> to finish.)</a:t>
            </a:r>
            <a:endParaRPr lang="en-US" altLang="en-US" b="0" dirty="0"/>
          </a:p>
          <a:p>
            <a:pPr>
              <a:spcBef>
                <a:spcPts val="0"/>
              </a:spcBef>
              <a:spcAft>
                <a:spcPts val="0"/>
              </a:spcAft>
            </a:pPr>
            <a:endParaRPr lang="en-US" altLang="en-US" b="0" dirty="0"/>
          </a:p>
          <a:p>
            <a:pPr marL="0" marR="0" lvl="0" indent="0" algn="l" defTabSz="914400" rtl="0" eaLnBrk="0" fontAlgn="base" latinLnBrk="0" hangingPunct="0">
              <a:spcBef>
                <a:spcPts val="0"/>
              </a:spcBef>
              <a:spcAft>
                <a:spcPts val="0"/>
              </a:spcAft>
              <a:buClrTx/>
              <a:buSzTx/>
              <a:buFontTx/>
              <a:buNone/>
              <a:tabLst/>
              <a:defRPr/>
            </a:pPr>
            <a:r>
              <a:rPr lang="en-US" altLang="en-US" b="0" dirty="0"/>
              <a:t>Review</a:t>
            </a:r>
            <a:r>
              <a:rPr lang="en-US" altLang="en-US" b="0" baseline="0" dirty="0"/>
              <a:t> the ideas that you wrote down. Circle the </a:t>
            </a:r>
            <a:r>
              <a:rPr lang="en-US" altLang="en-US" b="0" dirty="0"/>
              <a:t>two ideas that</a:t>
            </a:r>
            <a:r>
              <a:rPr lang="en-US" altLang="en-US" b="0" baseline="0" dirty="0"/>
              <a:t> you are most e</a:t>
            </a:r>
            <a:r>
              <a:rPr lang="en-US" altLang="en-US" b="0" dirty="0"/>
              <a:t>xcited to add to your </a:t>
            </a:r>
            <a:r>
              <a:rPr lang="en-US" altLang="en-US" dirty="0"/>
              <a:t>learning</a:t>
            </a:r>
            <a:r>
              <a:rPr lang="en-US" altLang="en-US" b="1" dirty="0">
                <a:solidFill>
                  <a:srgbClr val="FF0000"/>
                </a:solidFill>
              </a:rPr>
              <a:t> </a:t>
            </a:r>
            <a:r>
              <a:rPr lang="en-US" altLang="en-US" b="0" dirty="0"/>
              <a:t>environment</a:t>
            </a:r>
            <a:r>
              <a:rPr lang="en-US" altLang="en-US" b="0" baseline="0" dirty="0"/>
              <a:t> and </a:t>
            </a:r>
            <a:r>
              <a:rPr lang="en-US" altLang="en-US" b="0" dirty="0"/>
              <a:t>share</a:t>
            </a:r>
            <a:r>
              <a:rPr lang="en-US" altLang="en-US" b="0" baseline="0" dirty="0"/>
              <a:t> those ideas with your </a:t>
            </a:r>
            <a:r>
              <a:rPr lang="en-US" altLang="en-US" b="0" dirty="0"/>
              <a:t>table group. </a:t>
            </a:r>
            <a:r>
              <a:rPr lang="en-US" altLang="en-US" dirty="0"/>
              <a:t> </a:t>
            </a:r>
          </a:p>
          <a:p>
            <a:pPr>
              <a:spcBef>
                <a:spcPts val="0"/>
              </a:spcBef>
              <a:spcAft>
                <a:spcPts val="0"/>
              </a:spcAft>
            </a:pPr>
            <a:endParaRPr lang="en-US" altLang="en-US" dirty="0"/>
          </a:p>
          <a:p>
            <a:pPr marL="0" marR="0">
              <a:spcBef>
                <a:spcPts val="0"/>
              </a:spcBef>
              <a:spcAft>
                <a:spcPts val="0"/>
              </a:spcAft>
            </a:pPr>
            <a:r>
              <a:rPr lang="en-US" b="1" cap="all" dirty="0">
                <a:effectLst/>
                <a:ea typeface="Times New Roman" panose="02020603050405020304" pitchFamily="18" charset="0"/>
              </a:rPr>
              <a:t>intent: </a:t>
            </a: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Brainstorm ideas</a:t>
            </a:r>
            <a:r>
              <a:rPr lang="en-US" b="1" dirty="0">
                <a:solidFill>
                  <a:srgbClr val="56AEAC"/>
                </a:solidFill>
                <a:effectLst/>
                <a:ea typeface="Times New Roman" panose="02020603050405020304" pitchFamily="18" charset="0"/>
              </a:rPr>
              <a:t> </a:t>
            </a:r>
            <a:r>
              <a:rPr lang="en-US" dirty="0">
                <a:effectLst/>
                <a:ea typeface="Times New Roman" panose="02020603050405020304" pitchFamily="18" charset="0"/>
              </a:rPr>
              <a:t>for materials and activities intended for interest areas that support children’s development in each of the Mathematics strands.</a:t>
            </a:r>
          </a:p>
          <a:p>
            <a:pPr marL="0" marR="0">
              <a:spcBef>
                <a:spcPts val="0"/>
              </a:spcBef>
              <a:spcAft>
                <a:spcPts val="0"/>
              </a:spcAft>
            </a:pPr>
            <a:r>
              <a:rPr lang="en-US" b="1" dirty="0">
                <a:solidFill>
                  <a:srgbClr val="000000"/>
                </a:solidFill>
                <a:effectLst/>
                <a:ea typeface="Times New Roman" panose="02020603050405020304" pitchFamily="18" charset="0"/>
              </a:rPr>
              <a:t> </a:t>
            </a:r>
            <a:endParaRPr lang="en-US" b="0" dirty="0">
              <a:solidFill>
                <a:srgbClr val="000000"/>
              </a:solidFill>
              <a:effectLst/>
              <a:ea typeface="Times New Roman" panose="02020603050405020304" pitchFamily="18" charset="0"/>
            </a:endParaRPr>
          </a:p>
          <a:p>
            <a:pPr marL="0" marR="0">
              <a:spcBef>
                <a:spcPts val="0"/>
              </a:spcBef>
              <a:spcAft>
                <a:spcPts val="0"/>
              </a:spcAft>
            </a:pPr>
            <a:r>
              <a:rPr lang="en-US" b="1" dirty="0">
                <a:solidFill>
                  <a:srgbClr val="000000"/>
                </a:solidFill>
                <a:effectLst/>
                <a:ea typeface="Times New Roman" panose="02020603050405020304" pitchFamily="18" charset="0"/>
              </a:rPr>
              <a:t>OUTCOMES: </a:t>
            </a:r>
            <a:endParaRPr lang="en-US" b="0" dirty="0">
              <a:solidFill>
                <a:srgbClr val="000000"/>
              </a:solidFill>
              <a:effectLst/>
              <a:ea typeface="Times New Roman" panose="02020603050405020304" pitchFamily="18" charset="0"/>
            </a:endParaRPr>
          </a:p>
          <a:p>
            <a:pPr marL="0" marR="0" indent="0">
              <a:spcBef>
                <a:spcPts val="0"/>
              </a:spcBef>
              <a:spcAft>
                <a:spcPts val="0"/>
              </a:spcAft>
              <a:buFont typeface="Arial" panose="020B0604020202020204" pitchFamily="34" charset="0"/>
              <a:buNone/>
            </a:pPr>
            <a:r>
              <a:rPr lang="en-US" dirty="0">
                <a:solidFill>
                  <a:srgbClr val="000000"/>
                </a:solidFill>
                <a:effectLst/>
                <a:ea typeface="Times New Roman" panose="02020603050405020304" pitchFamily="18" charset="0"/>
              </a:rPr>
              <a:t>Participants will leave the training with: </a:t>
            </a:r>
          </a:p>
          <a:p>
            <a:pPr marL="171450" marR="0" indent="-171450">
              <a:spcBef>
                <a:spcPts val="0"/>
              </a:spcBef>
              <a:spcAft>
                <a:spcPts val="0"/>
              </a:spcAft>
              <a:buFont typeface="Arial" panose="020B0604020202020204" pitchFamily="34" charset="0"/>
              <a:buChar char="•"/>
            </a:pPr>
            <a:r>
              <a:rPr lang="en-US" dirty="0">
                <a:solidFill>
                  <a:srgbClr val="000000"/>
                </a:solidFill>
                <a:effectLst/>
                <a:ea typeface="Times New Roman" panose="02020603050405020304" pitchFamily="18" charset="0"/>
              </a:rPr>
              <a:t>Concrete material ideas for each math strand that will strengthen their interest areas</a:t>
            </a:r>
          </a:p>
          <a:p>
            <a:pPr marL="171450" marR="0" indent="-171450">
              <a:spcBef>
                <a:spcPts val="0"/>
              </a:spcBef>
              <a:spcAft>
                <a:spcPts val="0"/>
              </a:spcAft>
              <a:buFont typeface="Arial" panose="020B0604020202020204" pitchFamily="34" charset="0"/>
              <a:buChar char="•"/>
            </a:pPr>
            <a:r>
              <a:rPr lang="en-US" dirty="0">
                <a:solidFill>
                  <a:srgbClr val="000000"/>
                </a:solidFill>
                <a:effectLst/>
                <a:ea typeface="Times New Roman" panose="02020603050405020304" pitchFamily="18" charset="0"/>
              </a:rPr>
              <a:t>An</a:t>
            </a:r>
            <a:r>
              <a:rPr lang="en-US" b="1" dirty="0">
                <a:solidFill>
                  <a:srgbClr val="000000"/>
                </a:solidFill>
                <a:effectLst/>
                <a:ea typeface="Times New Roman" panose="02020603050405020304" pitchFamily="18" charset="0"/>
              </a:rPr>
              <a:t> </a:t>
            </a:r>
            <a:r>
              <a:rPr lang="en-US" dirty="0">
                <a:solidFill>
                  <a:srgbClr val="000000"/>
                </a:solidFill>
                <a:effectLst/>
                <a:ea typeface="Times New Roman" panose="02020603050405020304" pitchFamily="18" charset="0"/>
              </a:rPr>
              <a:t>inventory sheet that can be filled out upon return to their classrooms</a:t>
            </a:r>
          </a:p>
          <a:p>
            <a:pPr marL="0" marR="0">
              <a:spcBef>
                <a:spcPts val="0"/>
              </a:spcBef>
              <a:spcAft>
                <a:spcPts val="0"/>
              </a:spcAft>
            </a:pPr>
            <a:r>
              <a:rPr lang="en-US" b="1" cap="all" dirty="0">
                <a:effectLst/>
                <a:ea typeface="Times New Roman" panose="02020603050405020304" pitchFamily="18" charset="0"/>
              </a:rPr>
              <a:t> </a:t>
            </a:r>
            <a:endParaRPr lang="en-US" b="0" cap="none"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Materials Required: </a:t>
            </a:r>
            <a:endParaRPr lang="en-US"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Handout 6: Creating Invitations Throughout the Environment—Taking Inventory (two-sided handout, one side to be completed during training)</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Handout 5: Math Environments and Materials (PCF pages 237-240)</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PPT slides</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Optional: Math materials as samples on tabletops</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Optional: Math materials on display gallery table</a:t>
            </a:r>
          </a:p>
          <a:p>
            <a:pPr marL="0" marR="0" lvl="0" indent="0">
              <a:spcBef>
                <a:spcPts val="0"/>
              </a:spcBef>
              <a:spcAft>
                <a:spcPts val="0"/>
              </a:spcAft>
              <a:buFont typeface="Arial" panose="020B0604020202020204" pitchFamily="34" charset="0"/>
              <a:buNone/>
            </a:pPr>
            <a:endParaRPr lang="en-US" b="1" cap="all" dirty="0">
              <a:effectLst/>
              <a:ea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b="1" cap="all" dirty="0">
                <a:effectLst/>
                <a:ea typeface="Times New Roman" panose="02020603050405020304" pitchFamily="18" charset="0"/>
              </a:rPr>
              <a:t>Time:</a:t>
            </a:r>
            <a:r>
              <a:rPr lang="en-US" dirty="0">
                <a:effectLst/>
                <a:ea typeface="Times New Roman" panose="02020603050405020304" pitchFamily="18" charset="0"/>
              </a:rPr>
              <a:t> 20 minutes</a:t>
            </a:r>
          </a:p>
          <a:p>
            <a:pPr marL="0" marR="0">
              <a:spcBef>
                <a:spcPts val="0"/>
              </a:spcBef>
              <a:spcAft>
                <a:spcPts val="0"/>
              </a:spcAft>
            </a:pPr>
            <a:endParaRPr lang="en-US" b="1" cap="all"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Process: </a:t>
            </a:r>
            <a:endParaRPr lang="en-US"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Optional: Prior to the training set up a gallery table with sample math materials or place a tray with sample items on each tabletop. Use the list on the Environments and Materials PPT slide for ideas.</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Ask participants to read Handout 5: Math Environments and Materials.</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Direct participants</a:t>
            </a:r>
            <a:r>
              <a:rPr lang="en-US" b="1" dirty="0">
                <a:solidFill>
                  <a:srgbClr val="448E8C"/>
                </a:solidFill>
                <a:effectLst/>
                <a:ea typeface="Times New Roman" panose="02020603050405020304" pitchFamily="18" charset="0"/>
              </a:rPr>
              <a:t> </a:t>
            </a:r>
            <a:r>
              <a:rPr lang="en-US" dirty="0">
                <a:effectLst/>
                <a:ea typeface="Times New Roman" panose="02020603050405020304" pitchFamily="18" charset="0"/>
              </a:rPr>
              <a:t>to pair up with an elbow partner and brainstorm ideas for materials for each interest area that support children’s development in each of the Mathematics strands. Have them record ideas on Handout 6: Creating Invitations Throughout the Environment—Taking Inventory.</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(After 10 minutes) Ask participants to finish-up by circling two ideas they are most excited to add to their classroom environment.</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Have participants flip to the back side of the handout; point out that this can be used as an inventory list to help see what areas they might choose to focus on and add materials to in their own classrooms.</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Ask if anyone in the group would like to share something surprising they wrote on their handout.</a:t>
            </a:r>
          </a:p>
          <a:p>
            <a:pPr marL="0" marR="0">
              <a:spcBef>
                <a:spcPts val="0"/>
              </a:spcBef>
              <a:spcAft>
                <a:spcPts val="0"/>
              </a:spcAft>
            </a:pPr>
            <a:r>
              <a:rPr lang="en-US" b="1" dirty="0">
                <a:effectLst/>
                <a:ea typeface="Times New Roman" panose="02020603050405020304" pitchFamily="18" charset="0"/>
              </a:rPr>
              <a:t> </a:t>
            </a:r>
            <a:endParaRPr lang="en-US" dirty="0">
              <a:effectLst/>
              <a:ea typeface="Times New Roman" panose="02020603050405020304" pitchFamily="18" charset="0"/>
            </a:endParaRPr>
          </a:p>
          <a:p>
            <a:pPr marL="228600" marR="0">
              <a:spcBef>
                <a:spcPts val="0"/>
              </a:spcBef>
              <a:spcAft>
                <a:spcPts val="0"/>
              </a:spcAft>
            </a:pPr>
            <a:r>
              <a:rPr lang="en-US" dirty="0">
                <a:effectLst/>
                <a:ea typeface="Times New Roman" panose="02020603050405020304" pitchFamily="18" charset="0"/>
              </a:rPr>
              <a:t> </a:t>
            </a:r>
          </a:p>
          <a:p>
            <a:pPr>
              <a:spcBef>
                <a:spcPts val="0"/>
              </a:spcBef>
              <a:spcAft>
                <a:spcPts val="0"/>
              </a:spcAft>
            </a:pPr>
            <a:endParaRPr lang="en-US" altLang="en-US" dirty="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E82557-38CE-4EE3-95AA-E3EC388EFBB2}" type="slidenum">
              <a:rPr lang="en-US" altLang="en-US" sz="1200"/>
              <a:pPr eaLnBrk="1" hangingPunct="1"/>
              <a:t>26</a:t>
            </a:fld>
            <a:endParaRPr lang="en-US" altLang="en-US" sz="1200"/>
          </a:p>
        </p:txBody>
      </p:sp>
    </p:spTree>
    <p:extLst>
      <p:ext uri="{BB962C8B-B14F-4D97-AF65-F5344CB8AC3E}">
        <p14:creationId xmlns:p14="http://schemas.microsoft.com/office/powerpoint/2010/main" val="57840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“Provide an environment rich in language, and introduce preschool [and TK] children to the language of mathematics.</a:t>
            </a:r>
            <a:r>
              <a:rPr lang="en-US" altLang="en-US" baseline="0" dirty="0"/>
              <a:t> </a:t>
            </a:r>
            <a:r>
              <a:rPr lang="en-US" altLang="en-US" dirty="0"/>
              <a:t>Language is a critical element in mathematics. Children should be introduced to mathematical vocabulary as well</a:t>
            </a:r>
            <a:r>
              <a:rPr lang="en-US" altLang="en-US" baseline="0" dirty="0"/>
              <a:t> </a:t>
            </a:r>
            <a:r>
              <a:rPr lang="en-US" altLang="en-US" dirty="0"/>
              <a:t>as to natural language in meaningful contexts” (PCF, Vol. 1, p. 235).</a:t>
            </a:r>
          </a:p>
          <a:p>
            <a:pPr>
              <a:spcBef>
                <a:spcPts val="0"/>
              </a:spcBef>
            </a:pPr>
            <a:endParaRPr lang="en-US" altLang="en-US" dirty="0"/>
          </a:p>
          <a:p>
            <a:pPr>
              <a:spcBef>
                <a:spcPts val="0"/>
              </a:spcBef>
            </a:pPr>
            <a:r>
              <a:rPr lang="en-US" altLang="en-US" dirty="0"/>
              <a:t>Teachers can label items in the classroom to enhance children’s vocabulary. Turn to your elbow partner and discuss the following questions:</a:t>
            </a:r>
          </a:p>
          <a:p>
            <a:pPr marL="171450" indent="-171450">
              <a:spcBef>
                <a:spcPts val="0"/>
              </a:spcBef>
              <a:buFont typeface="Arial" panose="020B0604020202020204" pitchFamily="34" charset="0"/>
              <a:buChar char="•"/>
            </a:pPr>
            <a:r>
              <a:rPr lang="en-US" altLang="en-US" dirty="0"/>
              <a:t>How do you provide an environment that is rich in language?</a:t>
            </a:r>
          </a:p>
          <a:p>
            <a:pPr marL="171450" indent="-171450">
              <a:spcBef>
                <a:spcPts val="0"/>
              </a:spcBef>
              <a:buFont typeface="Arial" panose="020B0604020202020204" pitchFamily="34" charset="0"/>
              <a:buChar char="•"/>
            </a:pPr>
            <a:r>
              <a:rPr lang="en-US" altLang="en-US" dirty="0"/>
              <a:t>How do you provide an environment that is rich in language for English</a:t>
            </a:r>
            <a:r>
              <a:rPr lang="en-US" altLang="en-US" baseline="0" dirty="0"/>
              <a:t> learners</a:t>
            </a:r>
            <a:r>
              <a:rPr lang="en-US" altLang="en-US" dirty="0"/>
              <a:t>?  </a:t>
            </a:r>
          </a:p>
          <a:p>
            <a:pPr>
              <a:spcBef>
                <a:spcPts val="0"/>
              </a:spcBef>
            </a:pPr>
            <a:endParaRPr lang="en-US" altLang="en-US" dirty="0"/>
          </a:p>
          <a:p>
            <a:pPr>
              <a:spcBef>
                <a:spcPts val="0"/>
              </a:spcBef>
            </a:pPr>
            <a:endParaRPr lang="en-US" altLang="en-US" dirty="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218DF0D-BE67-4E1C-A71E-281488CEE170}" type="slidenum">
              <a:rPr lang="en-US" altLang="en-US" sz="1200"/>
              <a:pPr eaLnBrk="1" hangingPunct="1"/>
              <a:t>27</a:t>
            </a:fld>
            <a:endParaRPr lang="en-US" altLang="en-US" sz="1200"/>
          </a:p>
        </p:txBody>
      </p:sp>
    </p:spTree>
    <p:extLst>
      <p:ext uri="{BB962C8B-B14F-4D97-AF65-F5344CB8AC3E}">
        <p14:creationId xmlns:p14="http://schemas.microsoft.com/office/powerpoint/2010/main" val="1462372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0"/>
              </a:spcBef>
              <a:spcAft>
                <a:spcPts val="0"/>
              </a:spcAft>
              <a:buClrTx/>
              <a:buSzTx/>
              <a:buFontTx/>
              <a:buNone/>
              <a:tabLst/>
              <a:defRPr/>
            </a:pPr>
            <a:r>
              <a:rPr lang="en-US" b="1" dirty="0">
                <a:effectLst/>
              </a:rPr>
              <a:t>Activity</a:t>
            </a:r>
            <a:r>
              <a:rPr lang="en-US" b="1" baseline="0" dirty="0">
                <a:effectLst/>
              </a:rPr>
              <a:t> 5: L</a:t>
            </a:r>
            <a:r>
              <a:rPr lang="en-US" b="1" dirty="0">
                <a:effectLst/>
              </a:rPr>
              <a:t>anguage of Logic and Reasoning </a:t>
            </a:r>
            <a:r>
              <a:rPr lang="en-US" b="1" dirty="0">
                <a:effectLst/>
                <a:ea typeface="Times New Roman" panose="02020603050405020304" pitchFamily="18" charset="0"/>
              </a:rPr>
              <a:t> </a:t>
            </a:r>
          </a:p>
          <a:p>
            <a:pPr>
              <a:spcBef>
                <a:spcPts val="0"/>
              </a:spcBef>
              <a:spcAft>
                <a:spcPts val="0"/>
              </a:spcAft>
            </a:pPr>
            <a:endParaRPr lang="en-US" altLang="en-US" b="1" dirty="0"/>
          </a:p>
          <a:p>
            <a:pPr>
              <a:spcBef>
                <a:spcPts val="0"/>
              </a:spcBef>
              <a:spcAft>
                <a:spcPts val="0"/>
              </a:spcAft>
            </a:pPr>
            <a:r>
              <a:rPr lang="en-US" altLang="en-US" b="1" dirty="0"/>
              <a:t>Presenter Remarks:</a:t>
            </a:r>
          </a:p>
          <a:p>
            <a:pPr>
              <a:spcBef>
                <a:spcPts val="0"/>
              </a:spcBef>
              <a:spcAft>
                <a:spcPts val="0"/>
              </a:spcAft>
            </a:pPr>
            <a:r>
              <a:rPr lang="en-US" altLang="en-US" dirty="0"/>
              <a:t>Please take out </a:t>
            </a:r>
            <a:r>
              <a:rPr lang="en-US" kern="1200" dirty="0">
                <a:solidFill>
                  <a:schemeClr val="tx1"/>
                </a:solidFill>
                <a:effectLst/>
              </a:rPr>
              <a:t>Handout 7: Language of Logic and Reasoning.</a:t>
            </a:r>
          </a:p>
          <a:p>
            <a:pPr>
              <a:spcBef>
                <a:spcPts val="0"/>
              </a:spcBef>
              <a:spcAft>
                <a:spcPts val="0"/>
              </a:spcAft>
            </a:pPr>
            <a:endParaRPr lang="en-US" altLang="en-US" dirty="0"/>
          </a:p>
          <a:p>
            <a:pPr>
              <a:spcBef>
                <a:spcPts val="0"/>
              </a:spcBef>
              <a:spcAft>
                <a:spcPts val="0"/>
              </a:spcAft>
            </a:pPr>
            <a:r>
              <a:rPr lang="en-US" altLang="en-US" dirty="0"/>
              <a:t>One effective way to encourage transitional kindergarten children to think and reason mathematically is by asking questions that promote investigation and inquiry and challenge them to think through a problem and come up with a solution.</a:t>
            </a:r>
            <a:r>
              <a:rPr lang="en-US" altLang="en-US" baseline="0" dirty="0"/>
              <a:t>  For example:</a:t>
            </a:r>
          </a:p>
          <a:p>
            <a:pPr marL="171450" indent="-171450">
              <a:spcBef>
                <a:spcPts val="0"/>
              </a:spcBef>
              <a:spcAft>
                <a:spcPts val="0"/>
              </a:spcAft>
              <a:buFont typeface="Arial" panose="020B0604020202020204" pitchFamily="34" charset="0"/>
              <a:buChar char="•"/>
            </a:pPr>
            <a:r>
              <a:rPr lang="en-US" altLang="ja-JP" dirty="0"/>
              <a:t>How do you think we can find out who has more cars?</a:t>
            </a:r>
            <a:endParaRPr lang="en-US" altLang="ja-JP" baseline="0" dirty="0"/>
          </a:p>
          <a:p>
            <a:pPr marL="171450" indent="-171450">
              <a:spcBef>
                <a:spcPts val="0"/>
              </a:spcBef>
              <a:spcAft>
                <a:spcPts val="0"/>
              </a:spcAft>
              <a:buFont typeface="Arial" panose="020B0604020202020204" pitchFamily="34" charset="0"/>
              <a:buChar char="•"/>
            </a:pPr>
            <a:r>
              <a:rPr lang="en-US" altLang="ja-JP" dirty="0"/>
              <a:t>What is the class’ favorite kind of apple? </a:t>
            </a:r>
          </a:p>
          <a:p>
            <a:pPr marL="171450" indent="-171450">
              <a:spcBef>
                <a:spcPts val="0"/>
              </a:spcBef>
              <a:spcAft>
                <a:spcPts val="0"/>
              </a:spcAft>
              <a:buFont typeface="Arial" panose="020B0604020202020204" pitchFamily="34" charset="0"/>
              <a:buChar char="•"/>
            </a:pPr>
            <a:r>
              <a:rPr lang="en-US" altLang="ja-JP" dirty="0"/>
              <a:t>How can we find out …?</a:t>
            </a:r>
          </a:p>
          <a:p>
            <a:pPr marL="171450" indent="-171450">
              <a:spcBef>
                <a:spcPts val="0"/>
              </a:spcBef>
              <a:spcAft>
                <a:spcPts val="0"/>
              </a:spcAft>
              <a:buFont typeface="Arial" panose="020B0604020202020204" pitchFamily="34" charset="0"/>
              <a:buChar char="•"/>
            </a:pPr>
            <a:r>
              <a:rPr lang="en-US" altLang="ja-JP" dirty="0"/>
              <a:t>Which do you think is taller, the table or the tower?</a:t>
            </a:r>
          </a:p>
          <a:p>
            <a:pPr marL="171450" indent="-171450">
              <a:spcBef>
                <a:spcPts val="0"/>
              </a:spcBef>
              <a:spcAft>
                <a:spcPts val="0"/>
              </a:spcAft>
              <a:buFont typeface="Arial" panose="020B0604020202020204" pitchFamily="34" charset="0"/>
              <a:buChar char="•"/>
            </a:pPr>
            <a:r>
              <a:rPr lang="en-US" altLang="ja-JP" dirty="0"/>
              <a:t>What would happen if…? </a:t>
            </a:r>
          </a:p>
          <a:p>
            <a:pPr>
              <a:spcBef>
                <a:spcPts val="0"/>
              </a:spcBef>
              <a:spcAft>
                <a:spcPts val="0"/>
              </a:spcAft>
            </a:pPr>
            <a:endParaRPr lang="en-US" altLang="en-US" dirty="0"/>
          </a:p>
          <a:p>
            <a:pPr marL="0" marR="0" lvl="0" indent="0" algn="l" defTabSz="914400" rtl="0" eaLnBrk="0" fontAlgn="base" latinLnBrk="0" hangingPunct="0">
              <a:spcBef>
                <a:spcPts val="0"/>
              </a:spcBef>
              <a:spcAft>
                <a:spcPts val="0"/>
              </a:spcAft>
              <a:buClrTx/>
              <a:buSzTx/>
              <a:buFontTx/>
              <a:buNone/>
              <a:tabLst/>
              <a:defRPr/>
            </a:pPr>
            <a:r>
              <a:rPr lang="en-US" altLang="en-US" dirty="0"/>
              <a:t>We are going to focus</a:t>
            </a:r>
            <a:r>
              <a:rPr lang="en-US" altLang="en-US" baseline="0" dirty="0"/>
              <a:t> on the language of logic and reasoning.  First, </a:t>
            </a:r>
            <a:r>
              <a:rPr lang="en-US" altLang="en-US" dirty="0"/>
              <a:t>we will look at </a:t>
            </a:r>
            <a:r>
              <a:rPr lang="en-US" kern="1200" dirty="0">
                <a:solidFill>
                  <a:schemeClr val="tx1"/>
                </a:solidFill>
                <a:effectLst/>
              </a:rPr>
              <a:t>Handout 7: Language of Logic and Reasoning.</a:t>
            </a:r>
            <a:r>
              <a:rPr lang="en-US" kern="1200" baseline="0" dirty="0">
                <a:solidFill>
                  <a:schemeClr val="tx1"/>
                </a:solidFill>
                <a:effectLst/>
              </a:rPr>
              <a:t> Next, we will </a:t>
            </a:r>
            <a:r>
              <a:rPr lang="en-US" altLang="en-US" dirty="0"/>
              <a:t>make a sentence strip that will help remind us to use this language in the classroom. Lastly, we will practice using these questions and responses to reason about a problem. </a:t>
            </a:r>
            <a:r>
              <a:rPr lang="en-US" altLang="en-US" i="0" baseline="0" dirty="0"/>
              <a:t>(See </a:t>
            </a:r>
            <a:r>
              <a:rPr lang="en-US" altLang="en-US" i="0" dirty="0"/>
              <a:t>activity process for full description of steps.)</a:t>
            </a:r>
          </a:p>
          <a:p>
            <a:pPr>
              <a:spcBef>
                <a:spcPts val="0"/>
              </a:spcBef>
              <a:spcAft>
                <a:spcPts val="0"/>
              </a:spcAft>
            </a:pPr>
            <a:endParaRPr lang="en-US" altLang="en-US" dirty="0"/>
          </a:p>
          <a:p>
            <a:pPr marL="0" marR="0">
              <a:spcBef>
                <a:spcPts val="0"/>
              </a:spcBef>
              <a:spcAft>
                <a:spcPts val="0"/>
              </a:spcAft>
            </a:pPr>
            <a:r>
              <a:rPr lang="en-US" b="1" cap="all" dirty="0">
                <a:effectLst/>
                <a:ea typeface="Times New Roman" panose="02020603050405020304" pitchFamily="18" charset="0"/>
              </a:rPr>
              <a:t>intent: </a:t>
            </a: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Become familiar with vocabulary and questions that support mathematical reasoning across the Mathematics strands.</a:t>
            </a:r>
          </a:p>
          <a:p>
            <a:pPr marL="0" marR="0">
              <a:spcBef>
                <a:spcPts val="0"/>
              </a:spcBef>
              <a:spcAft>
                <a:spcPts val="0"/>
              </a:spcAft>
            </a:pPr>
            <a:r>
              <a:rPr lang="en-US" b="1" dirty="0">
                <a:solidFill>
                  <a:srgbClr val="000000"/>
                </a:solidFill>
                <a:effectLst/>
                <a:ea typeface="Times New Roman" panose="02020603050405020304" pitchFamily="18" charset="0"/>
              </a:rPr>
              <a:t> </a:t>
            </a:r>
            <a:endParaRPr lang="en-US" dirty="0">
              <a:solidFill>
                <a:srgbClr val="000000"/>
              </a:solidFill>
              <a:effectLst/>
              <a:ea typeface="Times New Roman" panose="02020603050405020304" pitchFamily="18" charset="0"/>
            </a:endParaRPr>
          </a:p>
          <a:p>
            <a:pPr marL="0" marR="0">
              <a:spcBef>
                <a:spcPts val="0"/>
              </a:spcBef>
              <a:spcAft>
                <a:spcPts val="0"/>
              </a:spcAft>
            </a:pPr>
            <a:r>
              <a:rPr lang="en-US" b="1" dirty="0">
                <a:solidFill>
                  <a:srgbClr val="000000"/>
                </a:solidFill>
                <a:effectLst/>
                <a:ea typeface="Times New Roman" panose="02020603050405020304" pitchFamily="18" charset="0"/>
              </a:rPr>
              <a:t>OUTCOMES: </a:t>
            </a:r>
            <a:endParaRPr lang="en-US" b="0" dirty="0">
              <a:solidFill>
                <a:srgbClr val="000000"/>
              </a:solidFill>
              <a:effectLst/>
              <a:ea typeface="Times New Roman" panose="02020603050405020304" pitchFamily="18" charset="0"/>
            </a:endParaRPr>
          </a:p>
          <a:p>
            <a:pPr marL="0" marR="0">
              <a:spcBef>
                <a:spcPts val="0"/>
              </a:spcBef>
              <a:spcAft>
                <a:spcPts val="0"/>
              </a:spcAft>
            </a:pPr>
            <a:r>
              <a:rPr lang="en-US" dirty="0">
                <a:effectLst/>
                <a:ea typeface="Times" pitchFamily="18" charset="0"/>
              </a:rPr>
              <a:t>Participants will gain a greater understanding of the types of questions and vocabulary used to support children’s mathematical reasoning.</a:t>
            </a:r>
          </a:p>
          <a:p>
            <a:pPr marL="0" marR="0" algn="l">
              <a:spcBef>
                <a:spcPts val="0"/>
              </a:spcBef>
              <a:spcAft>
                <a:spcPts val="0"/>
              </a:spcAft>
              <a:tabLst>
                <a:tab pos="342900" algn="l"/>
                <a:tab pos="1143000" algn="l"/>
              </a:tabLst>
            </a:pPr>
            <a:r>
              <a:rPr lang="en-US" b="1" cap="all" dirty="0">
                <a:effectLst/>
                <a:ea typeface="Times" pitchFamily="18" charset="0"/>
              </a:rPr>
              <a:t> </a:t>
            </a:r>
            <a:endParaRPr lang="en-US" b="0" cap="none" dirty="0">
              <a:effectLst/>
              <a:ea typeface="Times" pitchFamily="18" charset="0"/>
            </a:endParaRPr>
          </a:p>
          <a:p>
            <a:pPr marL="0" marR="0" algn="l">
              <a:spcBef>
                <a:spcPts val="0"/>
              </a:spcBef>
              <a:spcAft>
                <a:spcPts val="0"/>
              </a:spcAft>
              <a:tabLst>
                <a:tab pos="342900" algn="l"/>
                <a:tab pos="1143000" algn="l"/>
              </a:tabLst>
            </a:pPr>
            <a:r>
              <a:rPr lang="en-US" b="1" cap="all" dirty="0">
                <a:effectLst/>
                <a:ea typeface="Times New Roman" panose="02020603050405020304" pitchFamily="18" charset="0"/>
              </a:rPr>
              <a:t>Materials Required: </a:t>
            </a:r>
            <a:endParaRPr lang="en-US" b="0" cap="none" dirty="0">
              <a:effectLst/>
              <a:ea typeface="Times New Roman" panose="02020603050405020304" pitchFamily="18" charset="0"/>
            </a:endParaRP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PPT notes</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Handout 7: Language of Logic and Reasoning</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PPT slides</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Sentence strips (1-2 per person)</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Dark marker (1 per person)</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Highlighters</a:t>
            </a:r>
          </a:p>
          <a:p>
            <a:pPr marL="171450" marR="0" indent="-171450" algn="l">
              <a:spcBef>
                <a:spcPts val="0"/>
              </a:spcBef>
              <a:spcAft>
                <a:spcPts val="0"/>
              </a:spcAft>
              <a:buFont typeface="Arial" panose="020B0604020202020204" pitchFamily="34" charset="0"/>
              <a:buChar char="•"/>
              <a:tabLst>
                <a:tab pos="342900" algn="l"/>
                <a:tab pos="1143000" algn="l"/>
              </a:tabLst>
            </a:pPr>
            <a:r>
              <a:rPr lang="en-US" dirty="0">
                <a:effectLst/>
                <a:ea typeface="Times New Roman" panose="02020603050405020304" pitchFamily="18" charset="0"/>
              </a:rPr>
              <a:t>Sign for grouping people (Part 2 of activity)</a:t>
            </a:r>
          </a:p>
          <a:p>
            <a:pPr marL="171450" marR="0" indent="-171450" algn="l">
              <a:spcBef>
                <a:spcPts val="0"/>
              </a:spcBef>
              <a:spcAft>
                <a:spcPts val="0"/>
              </a:spcAft>
              <a:buFont typeface="Arial" panose="020B0604020202020204" pitchFamily="34" charset="0"/>
              <a:buChar char="•"/>
              <a:tabLst>
                <a:tab pos="342900" algn="l"/>
                <a:tab pos="1143000" algn="l"/>
              </a:tabLst>
            </a:pPr>
            <a:endParaRPr lang="en-US" b="1" cap="all" dirty="0">
              <a:effectLst/>
              <a:ea typeface="Times New Roman" panose="02020603050405020304" pitchFamily="18" charset="0"/>
            </a:endParaRPr>
          </a:p>
          <a:p>
            <a:pPr marL="0" marR="0" indent="0" algn="l">
              <a:spcBef>
                <a:spcPts val="0"/>
              </a:spcBef>
              <a:spcAft>
                <a:spcPts val="0"/>
              </a:spcAft>
              <a:buFont typeface="Arial" panose="020B0604020202020204" pitchFamily="34" charset="0"/>
              <a:buNone/>
              <a:tabLst>
                <a:tab pos="342900" algn="l"/>
                <a:tab pos="1143000" algn="l"/>
              </a:tabLst>
            </a:pPr>
            <a:r>
              <a:rPr lang="en-US" b="1" cap="all" dirty="0">
                <a:effectLst/>
                <a:ea typeface="Times New Roman" panose="02020603050405020304" pitchFamily="18" charset="0"/>
              </a:rPr>
              <a:t>Time:</a:t>
            </a:r>
            <a:r>
              <a:rPr lang="en-US" dirty="0">
                <a:effectLst/>
                <a:ea typeface="Times New Roman" panose="02020603050405020304" pitchFamily="18" charset="0"/>
              </a:rPr>
              <a:t> 15 minutes</a:t>
            </a:r>
          </a:p>
          <a:p>
            <a:pPr marL="0" marR="0">
              <a:spcBef>
                <a:spcPts val="0"/>
              </a:spcBef>
              <a:spcAft>
                <a:spcPts val="0"/>
              </a:spcAft>
            </a:pPr>
            <a:endParaRPr lang="en-US" b="1" cap="all"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Process: </a:t>
            </a:r>
            <a:endParaRPr lang="en-US" b="0" cap="none" dirty="0">
              <a:effectLst/>
              <a:ea typeface="Times New Roman" panose="02020603050405020304" pitchFamily="18" charset="0"/>
            </a:endParaRPr>
          </a:p>
          <a:p>
            <a:pPr marL="0" marR="0">
              <a:spcBef>
                <a:spcPts val="0"/>
              </a:spcBef>
              <a:spcAft>
                <a:spcPts val="0"/>
              </a:spcAft>
            </a:pPr>
            <a:r>
              <a:rPr lang="en-US" cap="all" dirty="0">
                <a:effectLst/>
                <a:ea typeface="Times New Roman" panose="02020603050405020304" pitchFamily="18" charset="0"/>
              </a:rPr>
              <a:t>Part 1</a:t>
            </a:r>
            <a:endParaRPr lang="en-US" cap="none" dirty="0">
              <a:effectLst/>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Direct participants to Handout 7: Language of Logic and Reasoning.</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Use echo reading, or another group reading strategy, to read through the handout.</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Direct participants to highlight one thing in each section that is of interest to them.</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Ask participants write one question on a sentence strip to take home to their classrooms.</a:t>
            </a:r>
          </a:p>
          <a:p>
            <a:pPr marL="0" marR="0" indent="0">
              <a:spcBef>
                <a:spcPts val="0"/>
              </a:spcBef>
              <a:spcAft>
                <a:spcPts val="0"/>
              </a:spcAft>
              <a:buFont typeface="Arial" panose="020B0604020202020204" pitchFamily="34" charset="0"/>
              <a:buNone/>
            </a:pPr>
            <a:r>
              <a:rPr lang="en-US" dirty="0">
                <a:effectLst/>
                <a:ea typeface="Times New Roman" panose="02020603050405020304" pitchFamily="18" charset="0"/>
              </a:rPr>
              <a:t>PART 2</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Have one participant from each table group either leave the room or close their eyes.  These participants will be the “observers.” </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Hold up a sign by which the remaining participants will self-sort. For example, the sign might read:</a:t>
            </a:r>
          </a:p>
          <a:p>
            <a:pPr marL="742950" marR="0" lvl="1" indent="-285750">
              <a:spcBef>
                <a:spcPts val="0"/>
              </a:spcBef>
              <a:spcAft>
                <a:spcPts val="0"/>
              </a:spcAft>
              <a:buFont typeface="Courier New" panose="02070309020205020404" pitchFamily="49" charset="0"/>
              <a:buChar char="o"/>
            </a:pPr>
            <a:r>
              <a:rPr lang="en-US" dirty="0">
                <a:effectLst/>
                <a:ea typeface="Times New Roman" panose="02020603050405020304" pitchFamily="18" charset="0"/>
              </a:rPr>
              <a:t>Boys vs. Girls</a:t>
            </a:r>
          </a:p>
          <a:p>
            <a:pPr marL="742950" marR="0" lvl="1" indent="-285750">
              <a:spcBef>
                <a:spcPts val="0"/>
              </a:spcBef>
              <a:spcAft>
                <a:spcPts val="0"/>
              </a:spcAft>
              <a:buFont typeface="Courier New" panose="02070309020205020404" pitchFamily="49" charset="0"/>
              <a:buChar char="o"/>
            </a:pPr>
            <a:r>
              <a:rPr lang="en-US" dirty="0">
                <a:effectLst/>
                <a:ea typeface="Times New Roman" panose="02020603050405020304" pitchFamily="18" charset="0"/>
              </a:rPr>
              <a:t>Slip-on shoes vs. Non slip-on shoes</a:t>
            </a:r>
          </a:p>
          <a:p>
            <a:pPr marL="742950" marR="0" lvl="1" indent="-285750">
              <a:spcBef>
                <a:spcPts val="0"/>
              </a:spcBef>
              <a:spcAft>
                <a:spcPts val="0"/>
              </a:spcAft>
              <a:buFont typeface="Courier New" panose="02070309020205020404" pitchFamily="49" charset="0"/>
              <a:buChar char="o"/>
            </a:pPr>
            <a:r>
              <a:rPr lang="en-US" dirty="0">
                <a:effectLst/>
                <a:ea typeface="Times New Roman" panose="02020603050405020304" pitchFamily="18" charset="0"/>
              </a:rPr>
              <a:t>Wavy hair vs. Straight hair</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Direct participants to organize themselves without talking. </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Have “observers” return to the room (or open their eyes).</a:t>
            </a:r>
          </a:p>
          <a:p>
            <a:pPr marL="171450" marR="0" lvl="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Use a series of questions from Handout 7: Language of Logic and Reasoning to guide a discussion with the “observers” until they come up with the correct answer as to how the groups are sorted. </a:t>
            </a:r>
          </a:p>
          <a:p>
            <a:pPr marL="0" marR="0">
              <a:spcBef>
                <a:spcPts val="0"/>
              </a:spcBef>
              <a:spcAft>
                <a:spcPts val="0"/>
              </a:spcAft>
            </a:pP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a:spcBef>
                <a:spcPts val="0"/>
              </a:spcBef>
              <a:spcAft>
                <a:spcPts val="0"/>
              </a:spcAft>
            </a:pPr>
            <a:r>
              <a:rPr lang="en-US" b="1" dirty="0">
                <a:effectLst/>
                <a:ea typeface="Times New Roman" panose="02020603050405020304" pitchFamily="18" charset="0"/>
              </a:rPr>
              <a:t>OPTION:</a:t>
            </a:r>
            <a:endParaRPr lang="en-US" b="0" dirty="0">
              <a:effectLst/>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Rearrange the group into a pattern and repeat the process using the information from Handout 7: Language of Logic and Reasoning.</a:t>
            </a:r>
          </a:p>
          <a:p>
            <a:pPr marL="171450" marR="0" indent="-171450">
              <a:spcBef>
                <a:spcPts val="0"/>
              </a:spcBef>
              <a:spcAft>
                <a:spcPts val="0"/>
              </a:spcAft>
              <a:buFont typeface="Arial" panose="020B0604020202020204" pitchFamily="34" charset="0"/>
              <a:buChar char="•"/>
            </a:pPr>
            <a:r>
              <a:rPr lang="en-US" dirty="0">
                <a:effectLst/>
                <a:ea typeface="Times New Roman" panose="02020603050405020304" pitchFamily="18" charset="0"/>
              </a:rPr>
              <a:t>Ask two-three table groups to pair up and repeat the activity with another attribute.  One person will become the “facilitator,” some group members will represent the “data,” and the others group members will be the “observers.” </a:t>
            </a:r>
          </a:p>
          <a:p>
            <a:pPr>
              <a:spcBef>
                <a:spcPts val="0"/>
              </a:spcBef>
              <a:spcAft>
                <a:spcPts val="0"/>
              </a:spcAft>
            </a:pPr>
            <a:endParaRPr lang="en-US" altLang="en-US" dirty="0"/>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B98928-AEFA-4415-8414-1C223516AE39}" type="slidenum">
              <a:rPr lang="en-US" altLang="en-US" sz="1200"/>
              <a:pPr eaLnBrk="1" hangingPunct="1"/>
              <a:t>28</a:t>
            </a:fld>
            <a:endParaRPr lang="en-US" altLang="en-US" sz="1200"/>
          </a:p>
        </p:txBody>
      </p:sp>
    </p:spTree>
    <p:extLst>
      <p:ext uri="{BB962C8B-B14F-4D97-AF65-F5344CB8AC3E}">
        <p14:creationId xmlns:p14="http://schemas.microsoft.com/office/powerpoint/2010/main" val="14477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In California, almost half of the children under the age of five speak a language other than English. </a:t>
            </a:r>
          </a:p>
          <a:p>
            <a:pPr>
              <a:spcBef>
                <a:spcPts val="0"/>
              </a:spcBef>
            </a:pPr>
            <a:endParaRPr lang="en-US" altLang="en-US" dirty="0"/>
          </a:p>
          <a:p>
            <a:pPr>
              <a:spcBef>
                <a:spcPts val="0"/>
              </a:spcBef>
            </a:pPr>
            <a:r>
              <a:rPr lang="en-US" altLang="en-US" dirty="0"/>
              <a:t>We must be prepared to support and individualize for these children. One way to do this is to, “</a:t>
            </a:r>
            <a:r>
              <a:rPr lang="en-US" altLang="ja-JP" dirty="0"/>
              <a:t>Scaffold communication by combining English words with some type of body gesture or visual cue</a:t>
            </a:r>
            <a:r>
              <a:rPr lang="en-US" altLang="en-US" dirty="0"/>
              <a:t>”</a:t>
            </a:r>
            <a:r>
              <a:rPr lang="en-US" altLang="en-US" baseline="0" dirty="0"/>
              <a:t> (</a:t>
            </a:r>
            <a:r>
              <a:rPr lang="en-US" altLang="en-US" dirty="0"/>
              <a:t>PCF, Vol.1, p. 199).</a:t>
            </a:r>
          </a:p>
          <a:p>
            <a:pPr>
              <a:spcBef>
                <a:spcPts val="0"/>
              </a:spcBef>
            </a:pPr>
            <a:endParaRPr lang="en-US" altLang="en-US" dirty="0"/>
          </a:p>
          <a:p>
            <a:pPr>
              <a:spcBef>
                <a:spcPts val="0"/>
              </a:spcBef>
            </a:pPr>
            <a:r>
              <a:rPr lang="en-US" altLang="en-US" dirty="0"/>
              <a:t>Look at the sentence strip</a:t>
            </a:r>
            <a:r>
              <a:rPr lang="en-US" altLang="en-US" baseline="0" dirty="0"/>
              <a:t> </a:t>
            </a:r>
            <a:r>
              <a:rPr lang="en-US" altLang="en-US" dirty="0"/>
              <a:t>you created</a:t>
            </a:r>
            <a:r>
              <a:rPr lang="en-US" altLang="en-US" baseline="0" dirty="0"/>
              <a:t> and </a:t>
            </a:r>
            <a:r>
              <a:rPr lang="en-US" altLang="en-US" dirty="0"/>
              <a:t>think of a way you could combine it with a gesture or visual cue.  Share your ideas with your tablemates</a:t>
            </a:r>
            <a:r>
              <a:rPr lang="en-US" altLang="en-US" baseline="0" dirty="0"/>
              <a:t> </a:t>
            </a:r>
            <a:r>
              <a:rPr lang="en-US" altLang="en-US" dirty="0"/>
              <a:t>and be prepared to share with the whole group.</a:t>
            </a: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D7E7C3C-EA00-43FE-B98E-07F5DB3B0648}" type="slidenum">
              <a:rPr lang="en-US" altLang="en-US" sz="1200"/>
              <a:pPr eaLnBrk="1" hangingPunct="1"/>
              <a:t>29</a:t>
            </a:fld>
            <a:endParaRPr lang="en-US" altLang="en-US" sz="1200"/>
          </a:p>
        </p:txBody>
      </p:sp>
    </p:spTree>
    <p:extLst>
      <p:ext uri="{BB962C8B-B14F-4D97-AF65-F5344CB8AC3E}">
        <p14:creationId xmlns:p14="http://schemas.microsoft.com/office/powerpoint/2010/main" val="8058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altLang="en-US" b="1" dirty="0"/>
              <a:t>Presenter Remarks: </a:t>
            </a:r>
          </a:p>
          <a:p>
            <a:pPr marL="171450" marR="0" lvl="0" indent="-171450" algn="l" defTabSz="914400" rtl="0" eaLnBrk="1" fontAlgn="base" latinLnBrk="0" hangingPunct="1">
              <a:spcBef>
                <a:spcPts val="0"/>
              </a:spcBef>
              <a:spcAft>
                <a:spcPct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srgbClr val="000000"/>
                </a:solidFill>
                <a:effectLst/>
                <a:uLnTx/>
                <a:uFillTx/>
                <a:latin typeface="Arial"/>
              </a:rPr>
              <a:t>Become aware of key concepts to be developed in the Mathematical Reasoning strand of the </a:t>
            </a:r>
            <a:r>
              <a:rPr kumimoji="0" lang="en-US" b="0" i="1" u="none" strike="noStrike" kern="0" cap="none" spc="0" normalizeH="0" baseline="0" noProof="0" dirty="0">
                <a:ln>
                  <a:noFill/>
                </a:ln>
                <a:solidFill>
                  <a:srgbClr val="000000"/>
                </a:solidFill>
                <a:effectLst/>
                <a:uLnTx/>
                <a:uFillTx/>
                <a:latin typeface="Arial"/>
              </a:rPr>
              <a:t>California Preschool Learning Foundations, Volume 1 </a:t>
            </a:r>
            <a:r>
              <a:rPr kumimoji="0" lang="en-US" b="0" i="0" u="none" strike="noStrike" kern="0" cap="none" spc="0" normalizeH="0" baseline="0" noProof="0" dirty="0">
                <a:ln>
                  <a:noFill/>
                </a:ln>
                <a:solidFill>
                  <a:srgbClr val="000000"/>
                </a:solidFill>
                <a:effectLst/>
                <a:uLnTx/>
                <a:uFillTx/>
                <a:latin typeface="Arial"/>
              </a:rPr>
              <a:t>(Preschool Learning Foundations or PLF). </a:t>
            </a:r>
          </a:p>
          <a:p>
            <a:pPr marL="171450" marR="0" lvl="0" indent="-171450" algn="l" defTabSz="914400" rtl="0" eaLnBrk="1" fontAlgn="base" latinLnBrk="0" hangingPunct="1">
              <a:spcBef>
                <a:spcPts val="0"/>
              </a:spcBef>
              <a:spcAft>
                <a:spcPct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srgbClr val="000000"/>
                </a:solidFill>
                <a:effectLst/>
                <a:uLnTx/>
                <a:uFillTx/>
                <a:latin typeface="Arial"/>
              </a:rPr>
              <a:t>Experience, read, and discuss key strategies in the </a:t>
            </a:r>
            <a:r>
              <a:rPr kumimoji="0" lang="en-US" b="0" i="1" u="none" strike="noStrike" kern="0" cap="none" spc="0" normalizeH="0" baseline="0" noProof="0" dirty="0">
                <a:ln>
                  <a:noFill/>
                </a:ln>
                <a:solidFill>
                  <a:srgbClr val="000000"/>
                </a:solidFill>
                <a:effectLst/>
                <a:uLnTx/>
                <a:uFillTx/>
                <a:latin typeface="Arial"/>
              </a:rPr>
              <a:t>California Preschool Curriculum Framework, Volume 1 </a:t>
            </a:r>
            <a:r>
              <a:rPr kumimoji="0" lang="en-US" b="0" i="0" u="none" strike="noStrike" kern="0" cap="none" spc="0" normalizeH="0" baseline="0" noProof="0" dirty="0">
                <a:ln>
                  <a:noFill/>
                </a:ln>
                <a:solidFill>
                  <a:srgbClr val="000000"/>
                </a:solidFill>
                <a:effectLst/>
                <a:uLnTx/>
                <a:uFillTx/>
                <a:latin typeface="Arial"/>
              </a:rPr>
              <a:t>(Preschool Curriculum Framework or PCF) </a:t>
            </a:r>
            <a:r>
              <a:rPr kumimoji="0" lang="en-US" altLang="en-US" b="0" i="0" u="none" strike="noStrike" kern="0" cap="none" spc="0" normalizeH="0" baseline="0" noProof="0" dirty="0">
                <a:ln>
                  <a:noFill/>
                </a:ln>
                <a:solidFill>
                  <a:srgbClr val="000000"/>
                </a:solidFill>
                <a:effectLst/>
                <a:uLnTx/>
                <a:uFillTx/>
                <a:latin typeface="Arial"/>
              </a:rPr>
              <a:t>regarding mathematical reasoning development.</a:t>
            </a:r>
          </a:p>
          <a:p>
            <a:pPr marL="171450" marR="0" lvl="0" indent="-171450" algn="l" defTabSz="914400" rtl="0" eaLnBrk="1" fontAlgn="base" latinLnBrk="0" hangingPunct="1">
              <a:spcBef>
                <a:spcPts val="0"/>
              </a:spcBef>
              <a:spcAft>
                <a:spcPct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srgbClr val="000000"/>
                </a:solidFill>
                <a:effectLst/>
                <a:uLnTx/>
                <a:uFillTx/>
                <a:latin typeface="Arial"/>
              </a:rPr>
              <a:t>Reflect and discuss how to support the development of mathematical reasoning foundations for children learning English as a second language.</a:t>
            </a:r>
          </a:p>
          <a:p>
            <a:pPr marL="171450" marR="0" lvl="0" indent="-171450" algn="l" defTabSz="914400" rtl="0" eaLnBrk="1" fontAlgn="base" latinLnBrk="0" hangingPunct="1">
              <a:spcBef>
                <a:spcPts val="0"/>
              </a:spcBef>
              <a:spcAft>
                <a:spcPct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srgbClr val="000000"/>
                </a:solidFill>
                <a:effectLst/>
                <a:uLnTx/>
                <a:uFillTx/>
                <a:latin typeface="Arial"/>
              </a:rPr>
              <a:t>Plan to adapt learning experiences to ensure access for children with varying needs.</a:t>
            </a:r>
          </a:p>
          <a:p>
            <a:pPr eaLnBrk="1" hangingPunct="1">
              <a:spcBef>
                <a:spcPts val="0"/>
              </a:spcBef>
            </a:pPr>
            <a:endParaRPr lang="en-US" altLang="en-US" dirty="0"/>
          </a:p>
          <a:p>
            <a:pPr eaLnBrk="1" hangingPunct="1">
              <a:spcBef>
                <a:spcPts val="0"/>
              </a:spcBef>
            </a:pPr>
            <a:r>
              <a:rPr lang="en-US" altLang="en-US" dirty="0"/>
              <a:t>The last two bullets will be interwoven throughout the presentation.</a:t>
            </a:r>
          </a:p>
          <a:p>
            <a:pPr>
              <a:spcBef>
                <a:spcPts val="0"/>
              </a:spcBef>
            </a:pPr>
            <a:endParaRPr lang="en-US" altLang="en-US" dirty="0"/>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504C7E-B3CE-4599-BD38-D9E7B76429E0}" type="slidenum">
              <a:rPr lang="en-US" altLang="en-US" sz="1200"/>
              <a:pPr eaLnBrk="1" hangingPunct="1"/>
              <a:t>3</a:t>
            </a:fld>
            <a:endParaRPr lang="en-US" altLang="en-US" sz="1200"/>
          </a:p>
        </p:txBody>
      </p:sp>
    </p:spTree>
    <p:extLst>
      <p:ext uri="{BB962C8B-B14F-4D97-AF65-F5344CB8AC3E}">
        <p14:creationId xmlns:p14="http://schemas.microsoft.com/office/powerpoint/2010/main" val="630280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The last activity demonstrated how closely linked mathematical reasoning and language can be. This demonstrates how crucial it is for teachers to plan how to support students who are learning English as a second language as they develop mathematical reasoning skills. </a:t>
            </a:r>
          </a:p>
          <a:p>
            <a:pPr>
              <a:spcBef>
                <a:spcPts val="0"/>
              </a:spcBef>
            </a:pPr>
            <a:endParaRPr lang="en-US" altLang="en-US" dirty="0"/>
          </a:p>
          <a:p>
            <a:pPr>
              <a:spcBef>
                <a:spcPts val="0"/>
              </a:spcBef>
            </a:pPr>
            <a:r>
              <a:rPr lang="en-US" altLang="en-US" dirty="0"/>
              <a:t>The chart on this slide shows the different types of questions and prompts that are especially helpful for students at various stages of English-language</a:t>
            </a:r>
            <a:r>
              <a:rPr lang="en-US" altLang="en-US" baseline="0" dirty="0"/>
              <a:t> development</a:t>
            </a:r>
            <a:r>
              <a:rPr lang="en-US" altLang="en-US" dirty="0"/>
              <a:t>. For more in-depth information about supporting varying stages of English-language</a:t>
            </a:r>
            <a:r>
              <a:rPr lang="en-US" altLang="en-US" baseline="0" dirty="0"/>
              <a:t> development, </a:t>
            </a:r>
            <a:r>
              <a:rPr lang="en-US" altLang="en-US" dirty="0"/>
              <a:t>you may be interested in reading </a:t>
            </a:r>
            <a:r>
              <a:rPr lang="en-US" altLang="en-US" i="1" dirty="0"/>
              <a:t>Preschool English Learners: Principles and Practices to Promote Language, Literacy, and Learning—A Resource Guide (Second Edition),</a:t>
            </a:r>
            <a:r>
              <a:rPr lang="en-US" altLang="en-US" i="1" baseline="0" dirty="0"/>
              <a:t> </a:t>
            </a:r>
            <a:r>
              <a:rPr lang="en-US" altLang="en-US" i="0" baseline="0" dirty="0"/>
              <a:t>published by the California Department of Education.</a:t>
            </a:r>
            <a:endParaRPr lang="en-US" altLang="en-US" i="0" dirty="0"/>
          </a:p>
          <a:p>
            <a:pPr>
              <a:spcBef>
                <a:spcPts val="0"/>
              </a:spcBef>
            </a:pPr>
            <a:endParaRPr lang="en-US" altLang="en-US" dirty="0"/>
          </a:p>
          <a:p>
            <a:pPr>
              <a:spcBef>
                <a:spcPts val="0"/>
              </a:spcBef>
            </a:pPr>
            <a:r>
              <a:rPr lang="en-US" altLang="en-US" dirty="0"/>
              <a:t>Let’s focus on how we can apply this information to mathematical reasoning. Look back at the questions on Handout 7: Language</a:t>
            </a:r>
            <a:r>
              <a:rPr lang="en-US" altLang="en-US" baseline="0" dirty="0"/>
              <a:t> of Logic and Reasoning</a:t>
            </a:r>
            <a:r>
              <a:rPr lang="en-US" altLang="en-US" dirty="0"/>
              <a:t>. Think about the students in your class right now. Using this chart,</a:t>
            </a:r>
            <a:r>
              <a:rPr lang="en-US" altLang="en-US" baseline="0" dirty="0"/>
              <a:t> </a:t>
            </a:r>
            <a:r>
              <a:rPr lang="en-US" altLang="en-US" dirty="0"/>
              <a:t>think about which prompts you should use with which children and make notes on Handout 7: Language</a:t>
            </a:r>
            <a:r>
              <a:rPr lang="en-US" altLang="en-US" baseline="0" dirty="0"/>
              <a:t> of Logic and Reasoning</a:t>
            </a:r>
            <a:r>
              <a:rPr lang="en-US" altLang="en-US" dirty="0"/>
              <a:t>. You may also want to adapt the questions or prompts. Think about this for a few minutes and then share your thoughts</a:t>
            </a:r>
            <a:r>
              <a:rPr lang="en-US" altLang="en-US" baseline="0" dirty="0"/>
              <a:t> with your tablemates.</a:t>
            </a:r>
            <a:r>
              <a:rPr lang="en-US" altLang="en-US" dirty="0"/>
              <a:t> </a:t>
            </a: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F42AB97-A7C6-420E-AD11-917E8B4A2F8A}" type="slidenum">
              <a:rPr lang="en-US" altLang="en-US" sz="1200"/>
              <a:pPr eaLnBrk="1" hangingPunct="1"/>
              <a:t>30</a:t>
            </a:fld>
            <a:endParaRPr lang="en-US" altLang="en-US" sz="1200"/>
          </a:p>
        </p:txBody>
      </p:sp>
    </p:spTree>
    <p:extLst>
      <p:ext uri="{BB962C8B-B14F-4D97-AF65-F5344CB8AC3E}">
        <p14:creationId xmlns:p14="http://schemas.microsoft.com/office/powerpoint/2010/main" val="1502843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a:t>
            </a:r>
          </a:p>
          <a:p>
            <a:pPr>
              <a:spcBef>
                <a:spcPts val="0"/>
              </a:spcBef>
            </a:pPr>
            <a:r>
              <a:rPr lang="en-US" altLang="en-US" dirty="0"/>
              <a:t>“Young children are eager and enthusiastic to search for solutions and apply different strategies, especially when the context is familiar and meaningful, the question or problem is understandable and important to them, and they have some knowledge base related to the problem. Effective teachers build on children’</a:t>
            </a:r>
            <a:r>
              <a:rPr lang="en-US" altLang="ja-JP" dirty="0"/>
              <a:t>s natural motivation for mathematical reasoning and problem solving” (PCF, Vol. 1, p. 290).</a:t>
            </a:r>
          </a:p>
          <a:p>
            <a:pPr>
              <a:spcBef>
                <a:spcPts val="0"/>
              </a:spcBef>
            </a:pPr>
            <a:endParaRPr lang="en-US" altLang="en-US" dirty="0"/>
          </a:p>
          <a:p>
            <a:pPr>
              <a:spcBef>
                <a:spcPts val="0"/>
              </a:spcBef>
            </a:pPr>
            <a:r>
              <a:rPr lang="en-US" sz="1200" kern="1200" dirty="0">
                <a:effectLst/>
              </a:rPr>
              <a:t>As teachers choose the specific concepts and context to teach mathematical reasoning,</a:t>
            </a:r>
            <a:r>
              <a:rPr lang="en-US" sz="1200" kern="1200" baseline="0" dirty="0">
                <a:effectLst/>
              </a:rPr>
              <a:t> </a:t>
            </a:r>
            <a:r>
              <a:rPr lang="en-US" sz="1200" kern="1200" dirty="0">
                <a:effectLst/>
              </a:rPr>
              <a:t>it is important for them to think about the personal experiences and interests of students. </a:t>
            </a:r>
            <a:r>
              <a:rPr lang="en-US" dirty="0"/>
              <a:t>E</a:t>
            </a:r>
            <a:r>
              <a:rPr lang="en-US" sz="1200" kern="1200" dirty="0">
                <a:effectLst/>
              </a:rPr>
              <a:t>xperiences for students should build on the past and be generalizable to their future.</a:t>
            </a:r>
            <a:endParaRPr lang="en-US" altLang="en-US" dirty="0"/>
          </a:p>
          <a:p>
            <a:pPr>
              <a:spcBef>
                <a:spcPts val="0"/>
              </a:spcBef>
            </a:pPr>
            <a:endParaRPr lang="en-US" altLang="en-US" dirty="0"/>
          </a:p>
          <a:p>
            <a:pPr>
              <a:spcBef>
                <a:spcPts val="0"/>
              </a:spcBef>
            </a:pPr>
            <a:endParaRPr lang="en-US" altLang="en-US" dirty="0"/>
          </a:p>
          <a:p>
            <a:pPr>
              <a:spcBef>
                <a:spcPts val="0"/>
              </a:spcBef>
            </a:pPr>
            <a:endParaRPr lang="en-US" altLang="en-US" dirty="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70AD781-A4CC-4A68-8B4E-975E122BA77B}" type="slidenum">
              <a:rPr lang="en-US" altLang="en-US" sz="1200"/>
              <a:pPr eaLnBrk="1" hangingPunct="1"/>
              <a:t>31</a:t>
            </a:fld>
            <a:endParaRPr lang="en-US" altLang="en-US" sz="1200"/>
          </a:p>
        </p:txBody>
      </p:sp>
    </p:spTree>
    <p:extLst>
      <p:ext uri="{BB962C8B-B14F-4D97-AF65-F5344CB8AC3E}">
        <p14:creationId xmlns:p14="http://schemas.microsoft.com/office/powerpoint/2010/main" val="173028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a:t>
            </a:r>
          </a:p>
          <a:p>
            <a:pPr>
              <a:spcBef>
                <a:spcPts val="0"/>
              </a:spcBef>
            </a:pPr>
            <a:r>
              <a:rPr lang="en-US" sz="1200" kern="1200" dirty="0">
                <a:solidFill>
                  <a:schemeClr val="tx1"/>
                </a:solidFill>
                <a:effectLst/>
                <a:latin typeface="Arial" pitchFamily="34" charset="0"/>
                <a:ea typeface="MS PGothic" panose="020B0600070205080204" pitchFamily="34" charset="-128"/>
                <a:cs typeface="Arial" pitchFamily="34" charset="0"/>
              </a:rPr>
              <a:t>Students who have a wide variety of experiences to solve similar problems are more able to generalize</a:t>
            </a:r>
            <a:r>
              <a:rPr lang="en-US" b="1" strike="dblStrike" dirty="0">
                <a:solidFill>
                  <a:srgbClr val="FF0000"/>
                </a:solidFill>
              </a:rPr>
              <a:t> </a:t>
            </a:r>
            <a:r>
              <a:rPr lang="en-US" sz="1200" kern="1200" dirty="0">
                <a:solidFill>
                  <a:schemeClr val="tx1"/>
                </a:solidFill>
                <a:effectLst/>
                <a:latin typeface="Arial" pitchFamily="34" charset="0"/>
                <a:ea typeface="MS PGothic" panose="020B0600070205080204" pitchFamily="34" charset="-128"/>
                <a:cs typeface="Arial" pitchFamily="34" charset="0"/>
              </a:rPr>
              <a:t>math reasoning to new situations.</a:t>
            </a:r>
          </a:p>
          <a:p>
            <a:pPr>
              <a:spcBef>
                <a:spcPts val="0"/>
              </a:spcBef>
            </a:pPr>
            <a:endParaRPr lang="en-US" altLang="ja-JP" dirty="0"/>
          </a:p>
          <a:p>
            <a:pPr>
              <a:spcBef>
                <a:spcPts val="0"/>
              </a:spcBef>
            </a:pPr>
            <a:r>
              <a:rPr lang="en-US" altLang="ja-JP" dirty="0"/>
              <a:t>The activity we did about increasing math in the environment is supported by the idea that children require more opportunities for repeating interactions with materials. </a:t>
            </a:r>
          </a:p>
          <a:p>
            <a:pPr>
              <a:spcBef>
                <a:spcPts val="0"/>
              </a:spcBef>
            </a:pPr>
            <a:endParaRPr lang="en-US" altLang="en-US" dirty="0"/>
          </a:p>
          <a:p>
            <a:pPr>
              <a:spcBef>
                <a:spcPts val="0"/>
              </a:spcBef>
            </a:pPr>
            <a:r>
              <a:rPr lang="en-US" altLang="en-US" dirty="0"/>
              <a:t>To support learning we need to understand the continuum of mathematical thinking. We began thinking about this when we looked at the Alignment Document earlier today. Another resource that provides more in depth information on the mathematical reasoning continuum is the DRDP-K (2015).</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74C90D-5A5F-4674-BDC4-8AA5EC789027}" type="slidenum">
              <a:rPr lang="en-US" altLang="en-US" sz="1200"/>
              <a:pPr eaLnBrk="1" hangingPunct="1"/>
              <a:t>32</a:t>
            </a:fld>
            <a:endParaRPr lang="en-US" altLang="en-US" sz="1200"/>
          </a:p>
        </p:txBody>
      </p:sp>
    </p:spTree>
    <p:extLst>
      <p:ext uri="{BB962C8B-B14F-4D97-AF65-F5344CB8AC3E}">
        <p14:creationId xmlns:p14="http://schemas.microsoft.com/office/powerpoint/2010/main" val="1880217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Notes Placeholder 2"/>
          <p:cNvSpPr>
            <a:spLocks noGrp="1"/>
          </p:cNvSpPr>
          <p:nvPr>
            <p:ph type="body" idx="1"/>
          </p:nvPr>
        </p:nvSpPr>
        <p:spPr bwMode="auto">
          <a:xfrm>
            <a:off x="685800" y="4394200"/>
            <a:ext cx="5486400"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altLang="en-US" b="1" dirty="0"/>
              <a:t>Presenter Remarks:</a:t>
            </a:r>
          </a:p>
          <a:p>
            <a:pPr>
              <a:spcBef>
                <a:spcPts val="0"/>
              </a:spcBef>
            </a:pPr>
            <a:r>
              <a:rPr lang="en-US" altLang="en-US" dirty="0"/>
              <a:t>The DRDP-K (2015)</a:t>
            </a:r>
            <a:r>
              <a:rPr lang="en-US" altLang="en-US" baseline="30000" dirty="0"/>
              <a:t> </a:t>
            </a:r>
            <a:r>
              <a:rPr lang="en-US" altLang="en-US" dirty="0"/>
              <a:t>informs teachers' understanding of the developmental continuum.</a:t>
            </a:r>
          </a:p>
          <a:p>
            <a:pPr>
              <a:spcBef>
                <a:spcPts val="0"/>
              </a:spcBef>
            </a:pPr>
            <a:r>
              <a:rPr lang="en-US" altLang="en-US" dirty="0"/>
              <a:t> </a:t>
            </a:r>
            <a:endParaRPr lang="en-US" altLang="en-US" b="1" dirty="0"/>
          </a:p>
          <a:p>
            <a:pPr>
              <a:spcBef>
                <a:spcPts val="0"/>
              </a:spcBef>
            </a:pPr>
            <a:r>
              <a:rPr lang="en-US" altLang="en-US" dirty="0"/>
              <a:t>One key feature of the DRDP-K to consider is that it is an observation-based assessment</a:t>
            </a:r>
            <a:r>
              <a:rPr lang="en-US" altLang="en-US" b="1" dirty="0">
                <a:solidFill>
                  <a:srgbClr val="FF0000"/>
                </a:solidFill>
              </a:rPr>
              <a:t> </a:t>
            </a:r>
            <a:r>
              <a:rPr lang="en-US" altLang="en-US" dirty="0"/>
              <a:t>tool</a:t>
            </a:r>
            <a:r>
              <a:rPr lang="en-US" altLang="en-US" b="1" dirty="0">
                <a:solidFill>
                  <a:srgbClr val="FF0000"/>
                </a:solidFill>
              </a:rPr>
              <a:t> </a:t>
            </a:r>
            <a:r>
              <a:rPr lang="en-US" altLang="en-US" dirty="0"/>
              <a:t>and </a:t>
            </a:r>
            <a:r>
              <a:rPr lang="en-US" altLang="en-US" b="1" dirty="0"/>
              <a:t>not </a:t>
            </a:r>
            <a:r>
              <a:rPr lang="en-US" altLang="en-US" dirty="0"/>
              <a:t>a test. It is used to support children's learning. </a:t>
            </a:r>
          </a:p>
          <a:p>
            <a:pPr>
              <a:spcBef>
                <a:spcPts val="0"/>
              </a:spcBef>
            </a:pPr>
            <a:endParaRPr lang="en-US" altLang="en-US" dirty="0"/>
          </a:p>
          <a:p>
            <a:pPr>
              <a:spcBef>
                <a:spcPts val="0"/>
              </a:spcBef>
            </a:pPr>
            <a:r>
              <a:rPr lang="en-US" altLang="en-US" dirty="0"/>
              <a:t>Observing and documenting children's progress provides teachers with information necessary to differentiate instruction and experiences. It also provides information to individualize.</a:t>
            </a:r>
          </a:p>
          <a:p>
            <a:pPr>
              <a:spcBef>
                <a:spcPts val="0"/>
              </a:spcBef>
            </a:pPr>
            <a:endParaRPr lang="en-US" altLang="en-US" b="1" dirty="0"/>
          </a:p>
          <a:p>
            <a:pPr eaLnBrk="1" hangingPunct="1">
              <a:spcBef>
                <a:spcPts val="0"/>
              </a:spcBef>
            </a:pPr>
            <a:r>
              <a:rPr lang="en-US" altLang="en-US" dirty="0"/>
              <a:t>Observational tools are preferred over criterion-referenced tools because the information gathered by observation more accurately reflects what children are able to do.</a:t>
            </a:r>
            <a:r>
              <a:rPr lang="en-US" altLang="en-US" baseline="0" dirty="0"/>
              <a:t> </a:t>
            </a:r>
            <a:r>
              <a:rPr lang="en-US" altLang="en-US" dirty="0"/>
              <a:t>Understanding</a:t>
            </a:r>
            <a:r>
              <a:rPr lang="en-US" altLang="en-US" baseline="0" dirty="0"/>
              <a:t> what children are able to do allows teachers to better </a:t>
            </a:r>
            <a:r>
              <a:rPr lang="en-US" altLang="en-US" dirty="0"/>
              <a:t>plan for activities that will meet and appropriately challenge children's developmental needs.</a:t>
            </a:r>
          </a:p>
          <a:p>
            <a:pPr marL="227013" lvl="1">
              <a:spcBef>
                <a:spcPts val="0"/>
              </a:spcBef>
            </a:pPr>
            <a:endParaRPr lang="en-US" altLang="en-US" dirty="0"/>
          </a:p>
          <a:p>
            <a:pPr>
              <a:spcBef>
                <a:spcPts val="0"/>
              </a:spcBef>
            </a:pPr>
            <a:r>
              <a:rPr lang="en-US" altLang="en-US" dirty="0"/>
              <a:t>Other features of the DRDP-K (2015)</a:t>
            </a:r>
            <a:r>
              <a:rPr lang="en-US" altLang="en-US" baseline="0" dirty="0"/>
              <a:t> </a:t>
            </a:r>
            <a:r>
              <a:rPr lang="en-US" altLang="en-US" dirty="0"/>
              <a:t>include:</a:t>
            </a:r>
          </a:p>
          <a:p>
            <a:pPr marL="171450" indent="-171450">
              <a:spcBef>
                <a:spcPts val="0"/>
              </a:spcBef>
              <a:buFont typeface="Arial" panose="020B0604020202020204" pitchFamily="34" charset="0"/>
              <a:buChar char="•"/>
            </a:pPr>
            <a:r>
              <a:rPr lang="en-US" altLang="en-US" dirty="0"/>
              <a:t>It is an individual child assessment that can be shared with families. </a:t>
            </a:r>
          </a:p>
          <a:p>
            <a:pPr marL="171450" indent="-171450">
              <a:spcBef>
                <a:spcPts val="0"/>
              </a:spcBef>
              <a:buFont typeface="Arial" panose="020B0604020202020204" pitchFamily="34" charset="0"/>
              <a:buChar char="•"/>
            </a:pPr>
            <a:r>
              <a:rPr lang="en-US" altLang="en-US" dirty="0"/>
              <a:t>It is aligned with the PLF. </a:t>
            </a:r>
          </a:p>
          <a:p>
            <a:pPr marL="171450" indent="-171450">
              <a:spcBef>
                <a:spcPts val="0"/>
              </a:spcBef>
              <a:buFont typeface="Arial" panose="020B0604020202020204" pitchFamily="34" charset="0"/>
              <a:buChar char="•"/>
            </a:pPr>
            <a:r>
              <a:rPr lang="en-US" altLang="en-US" dirty="0"/>
              <a:t>It opens up the opportunity for articulation between preschool and TK teachers. </a:t>
            </a:r>
          </a:p>
          <a:p>
            <a:pPr marL="628650" lvl="1" indent="-171450">
              <a:spcBef>
                <a:spcPts val="0"/>
              </a:spcBef>
              <a:buFont typeface="Wingdings" panose="05000000000000000000" pitchFamily="2" charset="2"/>
              <a:buChar char="§"/>
            </a:pPr>
            <a:r>
              <a:rPr lang="en-US" altLang="en-US" dirty="0"/>
              <a:t>Sharing information as to where children are on the developmental continuum can better prepare TK teachers to work with students. </a:t>
            </a:r>
          </a:p>
          <a:p>
            <a:pPr marL="171450" indent="-171450">
              <a:spcBef>
                <a:spcPts val="0"/>
              </a:spcBef>
              <a:buFont typeface="Arial" panose="020B0604020202020204" pitchFamily="34" charset="0"/>
              <a:buChar char="•"/>
            </a:pPr>
            <a:r>
              <a:rPr lang="en-US" altLang="en-US" dirty="0"/>
              <a:t>It allows teachers to include a request form for previous records as part of TK registration to help support the relationship</a:t>
            </a:r>
            <a:r>
              <a:rPr lang="en-US" altLang="en-US" baseline="0" dirty="0"/>
              <a:t>s between </a:t>
            </a:r>
            <a:r>
              <a:rPr lang="en-US" altLang="en-US" dirty="0"/>
              <a:t>preschool, family, and TK.</a:t>
            </a:r>
          </a:p>
          <a:p>
            <a:pPr>
              <a:spcBef>
                <a:spcPts val="0"/>
              </a:spcBef>
              <a:buFontTx/>
              <a:buChar char="•"/>
            </a:pPr>
            <a:endParaRPr lang="en-US" altLang="en-US" dirty="0"/>
          </a:p>
          <a:p>
            <a:pPr eaLnBrk="1" hangingPunct="1">
              <a:spcBef>
                <a:spcPts val="0"/>
              </a:spcBef>
            </a:pPr>
            <a:r>
              <a:rPr lang="en-US" altLang="en-US" dirty="0"/>
              <a:t>The DRDP-K (2015) has been developed with world-renowned experts. It is based on research and knowledge regarding what is most important for predicting school success.</a:t>
            </a: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83E410A-FD6F-4BE2-A606-D5C62EF0421E}" type="slidenum">
              <a:rPr lang="en-US" altLang="en-US" sz="1200">
                <a:solidFill>
                  <a:srgbClr val="000000"/>
                </a:solidFill>
                <a:latin typeface="Calibri" panose="020F0502020204030204" pitchFamily="34" charset="0"/>
              </a:rPr>
              <a:pPr eaLnBrk="1" hangingPunct="1"/>
              <a:t>33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644052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Notes:</a:t>
            </a:r>
          </a:p>
          <a:p>
            <a:pPr marL="0" marR="0" lvl="0" indent="0" algn="l" defTabSz="914400" rtl="0" eaLnBrk="0" fontAlgn="base" latinLnBrk="0" hangingPunct="0">
              <a:spcBef>
                <a:spcPts val="0"/>
              </a:spcBef>
              <a:spcAft>
                <a:spcPct val="0"/>
              </a:spcAft>
              <a:buClrTx/>
              <a:buSzTx/>
              <a:buFontTx/>
              <a:buNone/>
              <a:tabLst/>
              <a:defRPr/>
            </a:pPr>
            <a:r>
              <a:rPr lang="en-US" altLang="en-US" dirty="0"/>
              <a:t>Please read over </a:t>
            </a:r>
            <a:r>
              <a:rPr lang="en-US" sz="1200" kern="1200" dirty="0">
                <a:solidFill>
                  <a:schemeClr val="tx1"/>
                </a:solidFill>
                <a:effectLst/>
                <a:latin typeface="Arial" pitchFamily="34" charset="0"/>
                <a:ea typeface="MS PGothic" panose="020B0600070205080204" pitchFamily="34" charset="-128"/>
                <a:cs typeface="Arial" pitchFamily="34" charset="0"/>
              </a:rPr>
              <a:t>Handout 8: Mathematics Reasoning Measures</a:t>
            </a:r>
            <a:r>
              <a:rPr lang="en-US" sz="1200" kern="1200" baseline="0" dirty="0">
                <a:solidFill>
                  <a:schemeClr val="tx1"/>
                </a:solidFill>
                <a:effectLst/>
                <a:latin typeface="Arial" pitchFamily="34" charset="0"/>
                <a:ea typeface="MS PGothic" panose="020B0600070205080204" pitchFamily="34" charset="-128"/>
                <a:cs typeface="Arial" pitchFamily="34" charset="0"/>
              </a:rPr>
              <a:t> and consider </a:t>
            </a:r>
            <a:r>
              <a:rPr lang="en-US" altLang="en-US" dirty="0"/>
              <a:t>how you might use this math measure to plan multiple experiences that support the same level of thinking so that children can more</a:t>
            </a:r>
            <a:r>
              <a:rPr lang="en-US" altLang="en-US" baseline="0" dirty="0"/>
              <a:t> easily</a:t>
            </a:r>
            <a:r>
              <a:rPr lang="en-US" altLang="en-US" dirty="0"/>
              <a:t> learn to generalize their skill. </a:t>
            </a:r>
          </a:p>
          <a:p>
            <a:pPr>
              <a:spcBef>
                <a:spcPts val="0"/>
              </a:spcBef>
            </a:pPr>
            <a:endParaRPr lang="en-US" altLang="en-US" dirty="0"/>
          </a:p>
          <a:p>
            <a:pPr>
              <a:spcBef>
                <a:spcPts val="0"/>
              </a:spcBef>
            </a:pPr>
            <a:r>
              <a:rPr lang="en-US" altLang="en-US" dirty="0"/>
              <a:t>Turn to your table partner and share your thoughts. </a:t>
            </a:r>
          </a:p>
          <a:p>
            <a:pPr>
              <a:spcBef>
                <a:spcPts val="0"/>
              </a:spcBef>
            </a:pPr>
            <a:endParaRPr lang="en-US" altLang="en-US" b="1" dirty="0"/>
          </a:p>
          <a:p>
            <a:pPr>
              <a:spcBef>
                <a:spcPts val="0"/>
              </a:spcBef>
            </a:pPr>
            <a:endParaRPr lang="en-US" altLang="en-US" b="1" dirty="0"/>
          </a:p>
          <a:p>
            <a:pPr>
              <a:spcBef>
                <a:spcPts val="0"/>
              </a:spcBef>
            </a:pPr>
            <a:endParaRPr lang="en-US" altLang="en-US" dirty="0"/>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2F6F27-7400-48BD-A704-BD7EAC5E0D8F}" type="slidenum">
              <a:rPr lang="en-US" altLang="en-US" sz="1200"/>
              <a:pPr eaLnBrk="1" hangingPunct="1"/>
              <a:t>34</a:t>
            </a:fld>
            <a:endParaRPr lang="en-US" altLang="en-US" sz="1200"/>
          </a:p>
        </p:txBody>
      </p:sp>
    </p:spTree>
    <p:extLst>
      <p:ext uri="{BB962C8B-B14F-4D97-AF65-F5344CB8AC3E}">
        <p14:creationId xmlns:p14="http://schemas.microsoft.com/office/powerpoint/2010/main" val="937284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“Teachers can provide children with opportunities of mathematical reasoning, whether through spontaneous questioning and reasoning or through carefully planned experiences. Teachers may use everyday activities to initiate moments of mathematical reasoning” (PCF, Vol. 1, p. 292). </a:t>
            </a:r>
            <a:r>
              <a:rPr lang="en-US" altLang="en-US" dirty="0">
                <a:solidFill>
                  <a:schemeClr val="bg1"/>
                </a:solidFill>
              </a:rPr>
              <a:t> </a:t>
            </a:r>
            <a:r>
              <a:rPr lang="en-US" altLang="en-US" dirty="0" smtClean="0">
                <a:solidFill>
                  <a:schemeClr val="bg1"/>
                </a:solidFill>
              </a:rPr>
              <a:t>This</a:t>
            </a:r>
            <a:r>
              <a:rPr lang="en-US" altLang="en-US" baseline="0" dirty="0" smtClean="0">
                <a:solidFill>
                  <a:schemeClr val="bg1"/>
                </a:solidFill>
              </a:rPr>
              <a:t> photo is an example of an opportunity to integrate math opportunities with literacy opportunities. The more teachers can find time to capitalize on these moments the more mathematical reasoning become a part of children’s natural though process.</a:t>
            </a:r>
            <a:endParaRPr lang="en-US" altLang="en-US" dirty="0">
              <a:solidFill>
                <a:schemeClr val="bg1"/>
              </a:solidFill>
            </a:endParaRPr>
          </a:p>
          <a:p>
            <a:pPr>
              <a:spcBef>
                <a:spcPts val="0"/>
              </a:spcBef>
            </a:pPr>
            <a:endParaRPr lang="en-US" altLang="en-US" dirty="0">
              <a:solidFill>
                <a:schemeClr val="bg1"/>
              </a:solidFill>
            </a:endParaRPr>
          </a:p>
          <a:p>
            <a:pPr>
              <a:spcBef>
                <a:spcPts val="0"/>
              </a:spcBef>
            </a:pPr>
            <a:r>
              <a:rPr lang="en-US" altLang="en-US" dirty="0">
                <a:solidFill>
                  <a:schemeClr val="bg1"/>
                </a:solidFill>
              </a:rPr>
              <a:t>As we just discussed, using resources such as the DRDP-K will support teachers in planning learning experiences that target specific content and individualize learning for the variety of developmental levels in their classroom.  </a:t>
            </a:r>
          </a:p>
          <a:p>
            <a:pPr>
              <a:spcBef>
                <a:spcPts val="0"/>
              </a:spcBef>
            </a:pPr>
            <a:endParaRPr lang="en-US" altLang="en-US" dirty="0">
              <a:solidFill>
                <a:schemeClr val="bg1"/>
              </a:solidFill>
            </a:endParaRPr>
          </a:p>
          <a:p>
            <a:pPr>
              <a:spcBef>
                <a:spcPts val="0"/>
              </a:spcBef>
            </a:pPr>
            <a:endParaRPr lang="en-US" altLang="en-US" dirty="0">
              <a:solidFill>
                <a:schemeClr val="bg1"/>
              </a:solidFill>
            </a:endParaRP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332083-305A-4C73-B702-7AAD6DD27271}" type="slidenum">
              <a:rPr lang="en-US" altLang="en-US" sz="1200"/>
              <a:pPr eaLnBrk="1" hangingPunct="1"/>
              <a:t>35</a:t>
            </a:fld>
            <a:endParaRPr lang="en-US" altLang="en-US" sz="1200"/>
          </a:p>
        </p:txBody>
      </p:sp>
    </p:spTree>
    <p:extLst>
      <p:ext uri="{BB962C8B-B14F-4D97-AF65-F5344CB8AC3E}">
        <p14:creationId xmlns:p14="http://schemas.microsoft.com/office/powerpoint/2010/main" val="1147738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b="1" dirty="0">
                <a:effectLst/>
              </a:rPr>
              <a:t>Activity 6: Taking It Back to the Classroom </a:t>
            </a:r>
            <a:endParaRPr lang="en-US" altLang="en-US" b="1" dirty="0"/>
          </a:p>
          <a:p>
            <a:pPr>
              <a:spcBef>
                <a:spcPts val="0"/>
              </a:spcBef>
              <a:spcAft>
                <a:spcPts val="0"/>
              </a:spcAft>
            </a:pPr>
            <a:endParaRPr lang="en-US" altLang="en-US" b="1" dirty="0">
              <a:solidFill>
                <a:srgbClr val="FF0000"/>
              </a:solidFill>
            </a:endParaRPr>
          </a:p>
          <a:p>
            <a:pPr>
              <a:spcBef>
                <a:spcPts val="0"/>
              </a:spcBef>
              <a:spcAft>
                <a:spcPts val="0"/>
              </a:spcAft>
            </a:pPr>
            <a:r>
              <a:rPr lang="en-US" altLang="en-US" b="1" dirty="0"/>
              <a:t>Presenter Remarks: </a:t>
            </a:r>
          </a:p>
          <a:p>
            <a:pPr>
              <a:spcBef>
                <a:spcPts val="0"/>
              </a:spcBef>
              <a:spcAft>
                <a:spcPts val="0"/>
              </a:spcAft>
            </a:pPr>
            <a:r>
              <a:rPr lang="en-US" altLang="en-US" b="0" dirty="0"/>
              <a:t>Let’s</a:t>
            </a:r>
            <a:r>
              <a:rPr lang="en-US" altLang="en-US" b="1" dirty="0"/>
              <a:t> </a:t>
            </a:r>
            <a:r>
              <a:rPr lang="en-US" altLang="en-US" dirty="0"/>
              <a:t>think about the strategies and resources we have explored today and plan how to take them back to the classroom. </a:t>
            </a:r>
          </a:p>
          <a:p>
            <a:pPr>
              <a:spcBef>
                <a:spcPts val="0"/>
              </a:spcBef>
              <a:spcAft>
                <a:spcPts val="0"/>
              </a:spcAft>
            </a:pPr>
            <a:endParaRPr lang="en-US" altLang="en-US" dirty="0"/>
          </a:p>
          <a:p>
            <a:pPr>
              <a:spcBef>
                <a:spcPts val="0"/>
              </a:spcBef>
              <a:spcAft>
                <a:spcPts val="0"/>
              </a:spcAft>
            </a:pPr>
            <a:r>
              <a:rPr lang="en-US" altLang="en-US" dirty="0"/>
              <a:t>You will be adapting</a:t>
            </a:r>
            <a:r>
              <a:rPr lang="en-US" altLang="en-US" baseline="0" dirty="0"/>
              <a:t> a </a:t>
            </a:r>
            <a:r>
              <a:rPr lang="en-US" altLang="en-US" dirty="0"/>
              <a:t>lesson plan to your specific classroom and teaching practices. </a:t>
            </a:r>
          </a:p>
          <a:p>
            <a:pPr>
              <a:spcBef>
                <a:spcPts val="0"/>
              </a:spcBef>
              <a:spcAft>
                <a:spcPts val="0"/>
              </a:spcAft>
            </a:pPr>
            <a:endParaRPr lang="en-US" altLang="en-US" dirty="0"/>
          </a:p>
          <a:p>
            <a:pPr>
              <a:spcBef>
                <a:spcPts val="0"/>
              </a:spcBef>
              <a:spcAft>
                <a:spcPts val="0"/>
              </a:spcAft>
            </a:pPr>
            <a:r>
              <a:rPr lang="en-US" altLang="en-US" dirty="0"/>
              <a:t>You will also have an opportunity to create a make-n-take that you can use with the lesson plan. (See</a:t>
            </a:r>
            <a:r>
              <a:rPr lang="en-US" altLang="en-US" baseline="0" dirty="0"/>
              <a:t> activity process for complete list of steps.)</a:t>
            </a:r>
            <a:endParaRPr lang="en-US" altLang="en-US" dirty="0"/>
          </a:p>
          <a:p>
            <a:pPr marL="0" marR="0">
              <a:spcBef>
                <a:spcPts val="0"/>
              </a:spcBef>
              <a:spcAft>
                <a:spcPts val="0"/>
              </a:spcAft>
            </a:pPr>
            <a:r>
              <a:rPr lang="en-US" dirty="0">
                <a:effectLst/>
                <a:ea typeface="Times New Roman" panose="02020603050405020304" pitchFamily="18" charset="0"/>
              </a:rPr>
              <a:t> </a:t>
            </a:r>
          </a:p>
          <a:p>
            <a:pPr marL="0" marR="0">
              <a:spcBef>
                <a:spcPts val="0"/>
              </a:spcBef>
              <a:spcAft>
                <a:spcPts val="0"/>
              </a:spcAft>
            </a:pPr>
            <a:r>
              <a:rPr lang="en-US" b="1" cap="all" dirty="0">
                <a:effectLst/>
                <a:ea typeface="Times New Roman" panose="02020603050405020304" pitchFamily="18" charset="0"/>
              </a:rPr>
              <a:t>intent: </a:t>
            </a: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Create strategies on how to adapt a lesson plan for the classroom.</a:t>
            </a:r>
          </a:p>
          <a:p>
            <a:pPr marL="0" marR="0">
              <a:spcBef>
                <a:spcPts val="0"/>
              </a:spcBef>
              <a:spcAft>
                <a:spcPts val="0"/>
              </a:spcAft>
            </a:pPr>
            <a:r>
              <a:rPr lang="en-US" b="1" dirty="0">
                <a:solidFill>
                  <a:srgbClr val="000000"/>
                </a:solidFill>
                <a:effectLst/>
                <a:ea typeface="Times New Roman" panose="02020603050405020304" pitchFamily="18" charset="0"/>
              </a:rPr>
              <a:t> </a:t>
            </a:r>
            <a:endParaRPr lang="en-US" dirty="0">
              <a:solidFill>
                <a:srgbClr val="000000"/>
              </a:solidFill>
              <a:effectLst/>
              <a:ea typeface="Times New Roman" panose="02020603050405020304" pitchFamily="18" charset="0"/>
            </a:endParaRPr>
          </a:p>
          <a:p>
            <a:pPr marL="0" marR="0">
              <a:spcBef>
                <a:spcPts val="0"/>
              </a:spcBef>
              <a:spcAft>
                <a:spcPts val="0"/>
              </a:spcAft>
            </a:pPr>
            <a:r>
              <a:rPr lang="en-US" b="1" dirty="0">
                <a:solidFill>
                  <a:srgbClr val="000000"/>
                </a:solidFill>
                <a:effectLst/>
                <a:ea typeface="Times New Roman" panose="02020603050405020304" pitchFamily="18" charset="0"/>
              </a:rPr>
              <a:t>OUTCOMES: </a:t>
            </a:r>
            <a:endParaRPr lang="en-US" b="0" dirty="0">
              <a:solidFill>
                <a:srgbClr val="000000"/>
              </a:solidFill>
              <a:effectLst/>
              <a:ea typeface="Times New Roman" panose="02020603050405020304" pitchFamily="18" charset="0"/>
            </a:endParaRPr>
          </a:p>
          <a:p>
            <a:pPr marL="0" marR="0">
              <a:spcBef>
                <a:spcPts val="0"/>
              </a:spcBef>
              <a:spcAft>
                <a:spcPts val="0"/>
              </a:spcAft>
            </a:pPr>
            <a:r>
              <a:rPr lang="en-US" dirty="0">
                <a:effectLst/>
                <a:ea typeface="Times" pitchFamily="18" charset="0"/>
              </a:rPr>
              <a:t>Participants will:</a:t>
            </a:r>
          </a:p>
          <a:p>
            <a:pPr marL="342900" marR="0" lvl="0" indent="-342900" algn="l">
              <a:spcBef>
                <a:spcPts val="0"/>
              </a:spcBef>
              <a:spcAft>
                <a:spcPts val="0"/>
              </a:spcAft>
              <a:buFont typeface="Symbol" panose="05050102010706020507" pitchFamily="18" charset="2"/>
              <a:buChar char=""/>
              <a:tabLst>
                <a:tab pos="1257300" algn="l"/>
              </a:tabLst>
            </a:pPr>
            <a:r>
              <a:rPr lang="en-US" dirty="0">
                <a:effectLst/>
                <a:ea typeface="Times" pitchFamily="18" charset="0"/>
              </a:rPr>
              <a:t>Make a puppet for the lesson</a:t>
            </a:r>
          </a:p>
          <a:p>
            <a:pPr marL="342900" marR="0" lvl="0" indent="-342900" algn="l">
              <a:spcBef>
                <a:spcPts val="0"/>
              </a:spcBef>
              <a:spcAft>
                <a:spcPts val="0"/>
              </a:spcAft>
              <a:buFont typeface="Symbol" panose="05050102010706020507" pitchFamily="18" charset="2"/>
              <a:buChar char=""/>
              <a:tabLst>
                <a:tab pos="1257300" algn="l"/>
              </a:tabLst>
            </a:pPr>
            <a:r>
              <a:rPr lang="en-US" dirty="0">
                <a:effectLst/>
                <a:ea typeface="Times" pitchFamily="18" charset="0"/>
              </a:rPr>
              <a:t>Create strategies that involve math reasoning</a:t>
            </a:r>
          </a:p>
          <a:p>
            <a:pPr marL="342900" marR="0" lvl="0" indent="-342900" algn="l">
              <a:spcBef>
                <a:spcPts val="0"/>
              </a:spcBef>
              <a:spcAft>
                <a:spcPts val="0"/>
              </a:spcAft>
              <a:buFont typeface="Symbol" panose="05050102010706020507" pitchFamily="18" charset="2"/>
              <a:buChar char=""/>
              <a:tabLst>
                <a:tab pos="1257300" algn="l"/>
              </a:tabLst>
            </a:pPr>
            <a:r>
              <a:rPr lang="en-US" dirty="0">
                <a:effectLst/>
                <a:ea typeface="Times" pitchFamily="18" charset="0"/>
              </a:rPr>
              <a:t>Use strategies to adapt lesson plan for their classroom </a:t>
            </a:r>
          </a:p>
          <a:p>
            <a:pPr marL="0" marR="0">
              <a:spcBef>
                <a:spcPts val="0"/>
              </a:spcBef>
              <a:spcAft>
                <a:spcPts val="0"/>
              </a:spcAft>
            </a:pPr>
            <a:r>
              <a:rPr lang="en-US" b="1" cap="all" dirty="0">
                <a:effectLst/>
                <a:ea typeface="Times New Roman" panose="02020603050405020304" pitchFamily="18" charset="0"/>
              </a:rPr>
              <a:t> </a:t>
            </a:r>
            <a:endParaRPr lang="en-US" b="0" cap="none" dirty="0">
              <a:effectLst/>
              <a:ea typeface="Times New Roman" panose="02020603050405020304" pitchFamily="18" charset="0"/>
            </a:endParaRPr>
          </a:p>
          <a:p>
            <a:pPr marL="0" marR="0">
              <a:spcBef>
                <a:spcPts val="0"/>
              </a:spcBef>
              <a:spcAft>
                <a:spcPts val="0"/>
              </a:spcAft>
            </a:pPr>
            <a:r>
              <a:rPr lang="en-US" b="1" cap="all" dirty="0">
                <a:effectLst/>
                <a:ea typeface="Times New Roman" panose="02020603050405020304" pitchFamily="18" charset="0"/>
              </a:rPr>
              <a:t>Materials Required: </a:t>
            </a:r>
            <a:endParaRPr lang="en-US"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57350" algn="l"/>
              </a:tabLst>
            </a:pPr>
            <a:r>
              <a:rPr lang="en-US" dirty="0">
                <a:effectLst/>
                <a:ea typeface="Times New Roman" panose="02020603050405020304" pitchFamily="18" charset="0"/>
              </a:rPr>
              <a:t>PPT Notes</a:t>
            </a:r>
          </a:p>
          <a:p>
            <a:pPr marL="342900" marR="0" lvl="0" indent="-342900">
              <a:spcBef>
                <a:spcPts val="0"/>
              </a:spcBef>
              <a:spcAft>
                <a:spcPts val="0"/>
              </a:spcAft>
              <a:buFont typeface="Symbol" panose="05050102010706020507" pitchFamily="18" charset="2"/>
              <a:buChar char=""/>
              <a:tabLst>
                <a:tab pos="1657350" algn="l"/>
              </a:tabLst>
            </a:pPr>
            <a:r>
              <a:rPr lang="en-US" dirty="0">
                <a:effectLst/>
                <a:ea typeface="Times New Roman" panose="02020603050405020304" pitchFamily="18" charset="0"/>
              </a:rPr>
              <a:t>Handout 1: Taking It Back to the Classroom</a:t>
            </a:r>
          </a:p>
          <a:p>
            <a:pPr marL="342900" marR="0" lvl="0" indent="-342900">
              <a:spcBef>
                <a:spcPts val="0"/>
              </a:spcBef>
              <a:spcAft>
                <a:spcPts val="0"/>
              </a:spcAft>
              <a:buFont typeface="Symbol" panose="05050102010706020507" pitchFamily="18" charset="2"/>
              <a:buChar char=""/>
              <a:tabLst>
                <a:tab pos="1657350" algn="l"/>
              </a:tabLst>
            </a:pPr>
            <a:r>
              <a:rPr lang="en-US" dirty="0">
                <a:effectLst/>
                <a:ea typeface="Times New Roman" panose="02020603050405020304" pitchFamily="18" charset="0"/>
              </a:rPr>
              <a:t>Large chart paper (1-2 per table)</a:t>
            </a:r>
          </a:p>
          <a:p>
            <a:pPr marL="342900" marR="0" lvl="0" indent="-342900">
              <a:spcBef>
                <a:spcPts val="0"/>
              </a:spcBef>
              <a:spcAft>
                <a:spcPts val="0"/>
              </a:spcAft>
              <a:buFont typeface="Symbol" panose="05050102010706020507" pitchFamily="18" charset="2"/>
              <a:buChar char=""/>
              <a:tabLst>
                <a:tab pos="1657350" algn="l"/>
              </a:tabLst>
            </a:pPr>
            <a:r>
              <a:rPr lang="en-US" dirty="0">
                <a:effectLst/>
                <a:ea typeface="Times New Roman" panose="02020603050405020304" pitchFamily="18" charset="0"/>
              </a:rPr>
              <a:t>Materials table arranged with materials to create puppet:</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Paper bags (puppet base)</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Colorful markers </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Paper bags to make puppet</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Construction paper</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Glue sticks </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Yarn </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Decorative stickers </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Buttons</a:t>
            </a:r>
          </a:p>
          <a:p>
            <a:pPr marL="742950" marR="0" lvl="1" indent="-285750">
              <a:spcBef>
                <a:spcPts val="0"/>
              </a:spcBef>
              <a:spcAft>
                <a:spcPts val="0"/>
              </a:spcAft>
              <a:buFont typeface="Courier New" panose="02070309020205020404" pitchFamily="49" charset="0"/>
              <a:buChar char="o"/>
              <a:tabLst>
                <a:tab pos="1657350" algn="l"/>
              </a:tabLst>
            </a:pPr>
            <a:r>
              <a:rPr lang="en-US" dirty="0">
                <a:effectLst/>
                <a:ea typeface="Times New Roman" panose="02020603050405020304" pitchFamily="18" charset="0"/>
              </a:rPr>
              <a:t>Cloth or fabric </a:t>
            </a:r>
          </a:p>
          <a:p>
            <a:pPr marL="342900" marR="0" lvl="0" indent="-342900">
              <a:spcBef>
                <a:spcPts val="0"/>
              </a:spcBef>
              <a:spcAft>
                <a:spcPts val="0"/>
              </a:spcAft>
              <a:buFont typeface="Symbol" panose="05050102010706020507" pitchFamily="18" charset="2"/>
              <a:buChar char=""/>
              <a:tabLst>
                <a:tab pos="1657350" algn="l"/>
              </a:tabLst>
            </a:pPr>
            <a:r>
              <a:rPr lang="en-US" dirty="0">
                <a:effectLst/>
                <a:ea typeface="Times New Roman" panose="02020603050405020304" pitchFamily="18" charset="0"/>
              </a:rPr>
              <a:t>Timer or bell</a:t>
            </a:r>
          </a:p>
          <a:p>
            <a:pPr marL="0" marR="0" lvl="0" indent="0">
              <a:spcBef>
                <a:spcPts val="0"/>
              </a:spcBef>
              <a:spcAft>
                <a:spcPts val="0"/>
              </a:spcAft>
              <a:buFont typeface="Symbol" panose="05050102010706020507" pitchFamily="18" charset="2"/>
              <a:buNone/>
              <a:tabLst>
                <a:tab pos="1657350" algn="l"/>
              </a:tabLst>
            </a:pPr>
            <a:endParaRPr lang="en-US" b="1" dirty="0">
              <a:effectLst/>
              <a:ea typeface="Times New Roman" panose="02020603050405020304" pitchFamily="18" charset="0"/>
            </a:endParaRPr>
          </a:p>
          <a:p>
            <a:pPr marL="0" marR="0" lvl="0" indent="0">
              <a:spcBef>
                <a:spcPts val="0"/>
              </a:spcBef>
              <a:spcAft>
                <a:spcPts val="0"/>
              </a:spcAft>
              <a:buFont typeface="Symbol" panose="05050102010706020507" pitchFamily="18" charset="2"/>
              <a:buNone/>
              <a:tabLst>
                <a:tab pos="1657350" algn="l"/>
              </a:tabLst>
            </a:pPr>
            <a:r>
              <a:rPr lang="en-US" b="1" dirty="0">
                <a:effectLst/>
                <a:ea typeface="Times New Roman" panose="02020603050405020304" pitchFamily="18" charset="0"/>
              </a:rPr>
              <a:t>TIME</a:t>
            </a:r>
            <a:r>
              <a:rPr lang="en-US" dirty="0">
                <a:effectLst/>
                <a:ea typeface="Times New Roman" panose="02020603050405020304" pitchFamily="18" charset="0"/>
              </a:rPr>
              <a:t>: 30 minutes </a:t>
            </a:r>
          </a:p>
          <a:p>
            <a:pPr marL="0" marR="0" lvl="0" indent="0">
              <a:spcBef>
                <a:spcPts val="0"/>
              </a:spcBef>
              <a:spcAft>
                <a:spcPts val="0"/>
              </a:spcAft>
              <a:buFont typeface="Symbol" panose="05050102010706020507" pitchFamily="18" charset="2"/>
              <a:buNone/>
              <a:tabLst>
                <a:tab pos="1657350" algn="l"/>
              </a:tabLst>
            </a:pPr>
            <a:endParaRPr lang="en-US" b="1" cap="all" dirty="0">
              <a:effectLst/>
              <a:ea typeface="Times New Roman" panose="02020603050405020304" pitchFamily="18" charset="0"/>
            </a:endParaRPr>
          </a:p>
          <a:p>
            <a:pPr marL="0" marR="0" lvl="0" indent="0">
              <a:spcBef>
                <a:spcPts val="0"/>
              </a:spcBef>
              <a:spcAft>
                <a:spcPts val="0"/>
              </a:spcAft>
              <a:buFont typeface="Symbol" panose="05050102010706020507" pitchFamily="18" charset="2"/>
              <a:buNone/>
              <a:tabLst>
                <a:tab pos="1657350" algn="l"/>
              </a:tabLst>
            </a:pPr>
            <a:r>
              <a:rPr lang="en-US" b="1" cap="all" dirty="0">
                <a:effectLst/>
                <a:ea typeface="Times New Roman" panose="02020603050405020304" pitchFamily="18" charset="0"/>
              </a:rPr>
              <a:t>Process: </a:t>
            </a:r>
            <a:endParaRPr lang="en-US" b="0" cap="none" dirty="0">
              <a:effectLst/>
              <a:ea typeface="Times New Roman" panose="02020603050405020304" pitchFamily="18" charset="0"/>
            </a:endParaRPr>
          </a:p>
          <a:p>
            <a:pPr marL="0" marR="0" lvl="0" indent="0">
              <a:spcBef>
                <a:spcPts val="0"/>
              </a:spcBef>
              <a:spcAft>
                <a:spcPts val="0"/>
              </a:spcAft>
              <a:buFont typeface="Symbol" panose="05050102010706020507" pitchFamily="18" charset="2"/>
              <a:buNone/>
              <a:tabLst>
                <a:tab pos="1657350" algn="l"/>
              </a:tabLst>
            </a:pPr>
            <a:r>
              <a:rPr lang="en-US" cap="all" dirty="0">
                <a:effectLst/>
                <a:ea typeface="Times New Roman" panose="02020603050405020304" pitchFamily="18" charset="0"/>
              </a:rPr>
              <a:t>Part 1</a:t>
            </a:r>
            <a:endParaRPr lang="en-US"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Direct participants to find and read Handout 1: Taking It Back to the Classroom. (Allow five minutes to read handout.)</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Explain to participants that they will now make their own puppet using the supplies provided on the materials table; have them grab a paper bag base and gather any other materials they would like to bring back to their table to use. (Allow five minutes to create puppet.)</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Ask participants to refer to the activity #2 – Mr. Fur Ball from Handout 1: Taking It Back to the Classroom. </a:t>
            </a:r>
          </a:p>
          <a:p>
            <a:pPr marL="342900" marR="0" lvl="0" indent="-342900">
              <a:spcBef>
                <a:spcPts val="0"/>
              </a:spcBef>
              <a:spcAft>
                <a:spcPts val="0"/>
              </a:spcAft>
              <a:buFont typeface="Symbol" panose="05050102010706020507" pitchFamily="18" charset="2"/>
              <a:buChar char=""/>
              <a:tabLst>
                <a:tab pos="1314450" algn="l"/>
              </a:tabLst>
            </a:pPr>
            <a:r>
              <a:rPr lang="en-US" dirty="0">
                <a:effectLst/>
                <a:ea typeface="Times New Roman" panose="02020603050405020304" pitchFamily="18" charset="0"/>
              </a:rPr>
              <a:t>Have each table group work together to for 10 minutes create strategies to adapt the Mr. Fur Ball lesson plan to support the needs of the students in their classrooms. Remind groups to:</a:t>
            </a:r>
          </a:p>
          <a:p>
            <a:pPr marL="742950" marR="0" lvl="1" indent="-285750">
              <a:spcBef>
                <a:spcPts val="0"/>
              </a:spcBef>
              <a:spcAft>
                <a:spcPts val="0"/>
              </a:spcAft>
              <a:buFont typeface="Courier New" panose="02070309020205020404" pitchFamily="49" charset="0"/>
              <a:buChar char="o"/>
            </a:pPr>
            <a:r>
              <a:rPr lang="en-US" dirty="0">
                <a:effectLst/>
                <a:ea typeface="Times New Roman" panose="02020603050405020304" pitchFamily="18" charset="0"/>
              </a:rPr>
              <a:t>Consider children whose home language is something other than English </a:t>
            </a:r>
          </a:p>
          <a:p>
            <a:pPr marL="742950" marR="0" lvl="1" indent="-285750">
              <a:spcBef>
                <a:spcPts val="0"/>
              </a:spcBef>
              <a:spcAft>
                <a:spcPts val="0"/>
              </a:spcAft>
              <a:buFont typeface="Courier New" panose="02070309020205020404" pitchFamily="49" charset="0"/>
              <a:buChar char="o"/>
            </a:pPr>
            <a:r>
              <a:rPr lang="en-US" dirty="0">
                <a:effectLst/>
                <a:ea typeface="Times New Roman" panose="02020603050405020304" pitchFamily="18" charset="0"/>
              </a:rPr>
              <a:t>Consider children who may have IEPs or specified disabilities </a:t>
            </a:r>
          </a:p>
          <a:p>
            <a:pPr marL="742950" marR="0" lvl="1" indent="-285750">
              <a:spcBef>
                <a:spcPts val="0"/>
              </a:spcBef>
              <a:spcAft>
                <a:spcPts val="0"/>
              </a:spcAft>
              <a:buFont typeface="Courier New" panose="02070309020205020404" pitchFamily="49" charset="0"/>
              <a:buChar char="o"/>
            </a:pPr>
            <a:r>
              <a:rPr lang="en-US" dirty="0">
                <a:effectLst/>
                <a:ea typeface="Times New Roman" panose="02020603050405020304" pitchFamily="18" charset="0"/>
              </a:rPr>
              <a:t>Document their strategies on a large sheet of chart paper</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Ask each group to come to the front of the room to place their chart on the designated wall or area; they will then stay standing by their chart. </a:t>
            </a:r>
          </a:p>
          <a:p>
            <a:pPr marL="0" marR="0" lvl="0" indent="0">
              <a:spcBef>
                <a:spcPts val="0"/>
              </a:spcBef>
              <a:spcAft>
                <a:spcPts val="0"/>
              </a:spcAft>
              <a:buFont typeface="Symbol" panose="05050102010706020507" pitchFamily="18" charset="2"/>
              <a:buNone/>
            </a:pPr>
            <a:r>
              <a:rPr lang="en-US" cap="all" dirty="0">
                <a:effectLst/>
                <a:ea typeface="Times New Roman" panose="02020603050405020304" pitchFamily="18" charset="0"/>
              </a:rPr>
              <a:t>Part 2</a:t>
            </a:r>
            <a:endParaRPr lang="en-US"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Explain that participants will now do a gallery walk to obtain more ideas from their peers. Moving in table groups, they will look at each chart for a specified amount of time (Divide the number of groups into 10 minutes to come up with how much time will be spent at each chart.) Each time the bell or timer rings, groups will proceed to the next chart, moving clockwise. </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Remind participants to read through the strategies on each chart and to discuss how those strategies may help them in their classrooms.</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Ring the bell or timer to begin the activity.</a:t>
            </a:r>
            <a:r>
              <a:rPr lang="en-US" b="1" dirty="0">
                <a:solidFill>
                  <a:srgbClr val="FF0000"/>
                </a:solidFill>
                <a:effectLst/>
                <a:ea typeface="Times New Roman" panose="02020603050405020304" pitchFamily="18" charset="0"/>
              </a:rPr>
              <a:t>  </a:t>
            </a:r>
            <a:r>
              <a:rPr lang="en-US" dirty="0">
                <a:effectLst/>
                <a:ea typeface="Times New Roman" panose="02020603050405020304" pitchFamily="18" charset="0"/>
              </a:rPr>
              <a:t>(Groups move away from their own chart and proceed in a clockwise direction to the next chart.)</a:t>
            </a:r>
            <a:r>
              <a:rPr lang="en-US" b="1" dirty="0">
                <a:solidFill>
                  <a:srgbClr val="FF0000"/>
                </a:solidFill>
                <a:effectLst/>
                <a:ea typeface="Times New Roman" panose="02020603050405020304" pitchFamily="18" charset="0"/>
              </a:rPr>
              <a:t> </a:t>
            </a:r>
            <a:r>
              <a:rPr lang="en-US" dirty="0">
                <a:effectLst/>
                <a:ea typeface="Times New Roman" panose="02020603050405020304" pitchFamily="18" charset="0"/>
              </a:rPr>
              <a:t>(Allow 10 minutes to rotate through charts.)</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Bring the whole group back to their seats.</a:t>
            </a:r>
          </a:p>
          <a:p>
            <a:pPr marL="228600" marR="0">
              <a:spcBef>
                <a:spcPts val="0"/>
              </a:spcBef>
              <a:spcAft>
                <a:spcPts val="0"/>
              </a:spcAft>
            </a:pPr>
            <a:r>
              <a:rPr lang="en-US" dirty="0">
                <a:effectLst/>
                <a:ea typeface="Times New Roman" panose="02020603050405020304" pitchFamily="18" charset="0"/>
              </a:rPr>
              <a:t> </a:t>
            </a:r>
          </a:p>
          <a:p>
            <a:pPr>
              <a:spcBef>
                <a:spcPts val="0"/>
              </a:spcBef>
              <a:spcAft>
                <a:spcPts val="0"/>
              </a:spcAft>
            </a:pPr>
            <a:endParaRPr lang="en-US" altLang="en-US" b="1" dirty="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4C50B05-0FB7-4DB2-B001-C56FA8ADD4E1}" type="slidenum">
              <a:rPr lang="en-US" altLang="en-US" sz="1200"/>
              <a:pPr eaLnBrk="1" hangingPunct="1"/>
              <a:t>36</a:t>
            </a:fld>
            <a:endParaRPr lang="en-US" altLang="en-US" sz="1200"/>
          </a:p>
        </p:txBody>
      </p:sp>
    </p:spTree>
    <p:extLst>
      <p:ext uri="{BB962C8B-B14F-4D97-AF65-F5344CB8AC3E}">
        <p14:creationId xmlns:p14="http://schemas.microsoft.com/office/powerpoint/2010/main" val="1338297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dirty="0"/>
              <a:t>Presenter Remarks: </a:t>
            </a:r>
          </a:p>
          <a:p>
            <a:pPr>
              <a:spcBef>
                <a:spcPts val="0"/>
              </a:spcBef>
            </a:pPr>
            <a:r>
              <a:rPr lang="en-US" dirty="0"/>
              <a:t>In order to effectively build on children's existing strengths, we must understand them. To do this, we need to </a:t>
            </a:r>
            <a:r>
              <a:rPr lang="en-US" dirty="0">
                <a:latin typeface="Arial" charset="0"/>
                <a:ea typeface="MS PGothic" charset="0"/>
              </a:rPr>
              <a:t>partner with families to learn about their children’s strengths.</a:t>
            </a:r>
          </a:p>
          <a:p>
            <a:pPr>
              <a:spcBef>
                <a:spcPts val="0"/>
              </a:spcBef>
            </a:pPr>
            <a:endParaRPr lang="en-US" dirty="0"/>
          </a:p>
          <a:p>
            <a:pPr>
              <a:spcBef>
                <a:spcPts val="0"/>
              </a:spcBef>
            </a:pPr>
            <a:r>
              <a:rPr lang="en-US" dirty="0"/>
              <a:t>The resources on this slide are specifically beneficial for partnering with families. You may want to take a picture of this slide and refer to it later. </a:t>
            </a:r>
          </a:p>
          <a:p>
            <a:pPr>
              <a:spcBef>
                <a:spcPts val="0"/>
              </a:spcBef>
            </a:pPr>
            <a:endParaRPr lang="en-US" dirty="0"/>
          </a:p>
          <a:p>
            <a:pPr>
              <a:spcBef>
                <a:spcPts val="0"/>
              </a:spcBef>
            </a:pPr>
            <a:r>
              <a:rPr lang="en-US" dirty="0"/>
              <a:t>In our final activity, we’ll take a closer look at some of these resources</a:t>
            </a:r>
            <a:r>
              <a:rPr lang="en-US" baseline="0" dirty="0"/>
              <a:t>. </a:t>
            </a:r>
            <a:endParaRPr lang="en-US" dirty="0"/>
          </a:p>
          <a:p>
            <a:pPr>
              <a:spcBef>
                <a:spcPts val="0"/>
              </a:spcBef>
            </a:pPr>
            <a:endParaRPr lang="en-US" dirty="0"/>
          </a:p>
          <a:p>
            <a:pPr>
              <a:spcBef>
                <a:spcPts val="0"/>
              </a:spcBef>
            </a:pPr>
            <a:r>
              <a:rPr lang="en-US" b="1" dirty="0"/>
              <a:t>Optional: </a:t>
            </a:r>
          </a:p>
          <a:p>
            <a:pPr>
              <a:spcBef>
                <a:spcPts val="0"/>
              </a:spcBef>
            </a:pPr>
            <a:r>
              <a:rPr lang="en-US" dirty="0"/>
              <a:t>Create a gallery table and have examples of documents there.</a:t>
            </a:r>
          </a:p>
          <a:p>
            <a:pPr>
              <a:spcBef>
                <a:spcPts val="0"/>
              </a:spcBef>
            </a:pPr>
            <a:endParaRPr lang="en-US" dirty="0"/>
          </a:p>
          <a:p>
            <a:pPr>
              <a:spcBef>
                <a:spcPts val="0"/>
              </a:spcBef>
            </a:pPr>
            <a:r>
              <a:rPr lang="en-US" b="1" dirty="0"/>
              <a:t>Extra Notes: </a:t>
            </a:r>
          </a:p>
          <a:p>
            <a:pPr>
              <a:spcBef>
                <a:spcPts val="0"/>
              </a:spcBef>
            </a:pPr>
            <a:r>
              <a:rPr lang="en-US" dirty="0"/>
              <a:t>The resources are hyperlinked, so if you have Wi-Fi access, you can go directly to each</a:t>
            </a:r>
            <a:r>
              <a:rPr lang="en-US" baseline="0" dirty="0"/>
              <a:t> resource</a:t>
            </a:r>
            <a:r>
              <a:rPr lang="en-US" dirty="0"/>
              <a:t> and do a resource walkthrough.</a:t>
            </a:r>
          </a:p>
        </p:txBody>
      </p:sp>
      <p:sp>
        <p:nvSpPr>
          <p:cNvPr id="4" name="Slide Number Placeholder 3"/>
          <p:cNvSpPr>
            <a:spLocks noGrp="1"/>
          </p:cNvSpPr>
          <p:nvPr>
            <p:ph type="sldNum" sz="quarter" idx="10"/>
          </p:nvPr>
        </p:nvSpPr>
        <p:spPr/>
        <p:txBody>
          <a:bodyPr/>
          <a:lstStyle/>
          <a:p>
            <a:pPr>
              <a:defRPr/>
            </a:pPr>
            <a:fld id="{6B0F81F6-424E-5542-AF2E-A15900B00EFE}" type="slidenum">
              <a:rPr lang="en-US" smtClean="0"/>
              <a:pPr>
                <a:defRPr/>
              </a:pPr>
              <a:t>37</a:t>
            </a:fld>
            <a:endParaRPr lang="en-US" dirty="0"/>
          </a:p>
        </p:txBody>
      </p:sp>
    </p:spTree>
    <p:extLst>
      <p:ext uri="{BB962C8B-B14F-4D97-AF65-F5344CB8AC3E}">
        <p14:creationId xmlns:p14="http://schemas.microsoft.com/office/powerpoint/2010/main" val="2018495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a:t>
            </a:r>
          </a:p>
          <a:p>
            <a:pPr>
              <a:spcBef>
                <a:spcPts val="0"/>
              </a:spcBef>
            </a:pPr>
            <a:r>
              <a:rPr lang="en-US" altLang="en-US" dirty="0"/>
              <a:t>When families and schools work together children become more excited and eager to learn. </a:t>
            </a:r>
          </a:p>
          <a:p>
            <a:pPr>
              <a:spcBef>
                <a:spcPts val="0"/>
              </a:spcBef>
            </a:pPr>
            <a:endParaRPr lang="en-US" altLang="en-US" dirty="0"/>
          </a:p>
          <a:p>
            <a:pPr>
              <a:spcBef>
                <a:spcPts val="0"/>
              </a:spcBef>
            </a:pPr>
            <a:r>
              <a:rPr lang="en-US" altLang="en-US" dirty="0"/>
              <a:t>As teachers we need to engage parents as partners in supporting math in the classroom and at home. This can be especially true when supporting students with learning differences or an IEP. </a:t>
            </a:r>
          </a:p>
          <a:p>
            <a:pPr>
              <a:spcBef>
                <a:spcPts val="0"/>
              </a:spcBef>
            </a:pPr>
            <a:endParaRPr lang="en-US" altLang="en-US" dirty="0"/>
          </a:p>
          <a:p>
            <a:pPr>
              <a:spcBef>
                <a:spcPts val="0"/>
              </a:spcBef>
            </a:pPr>
            <a:r>
              <a:rPr lang="en-US" altLang="en-US" dirty="0"/>
              <a:t>Many of the strategies we discussed today are also beneficial for families. There are many resources that may support teachers in partnering with families. But first let’s talk about what we already do</a:t>
            </a:r>
            <a:r>
              <a:rPr lang="en-US" altLang="en-US" baseline="0" dirty="0"/>
              <a:t> to support the family-school connection.</a:t>
            </a:r>
            <a:endParaRPr lang="en-US" altLang="en-US" dirty="0"/>
          </a:p>
          <a:p>
            <a:pPr>
              <a:spcBef>
                <a:spcPts val="0"/>
              </a:spcBef>
            </a:pPr>
            <a:endParaRPr lang="en-US" altLang="en-US" dirty="0"/>
          </a:p>
          <a:p>
            <a:pPr>
              <a:spcBef>
                <a:spcPts val="0"/>
              </a:spcBef>
            </a:pPr>
            <a:r>
              <a:rPr lang="en-US" altLang="en-US" dirty="0"/>
              <a:t>Raise your hand or hands in the air and show the number of immediate family members you have. Keep your hand in the air and find someone with a similar number;</a:t>
            </a:r>
            <a:r>
              <a:rPr lang="en-US" altLang="en-US" baseline="0" dirty="0"/>
              <a:t> </a:t>
            </a:r>
            <a:r>
              <a:rPr lang="en-US" altLang="en-US" dirty="0"/>
              <a:t>use your math reasoning skills to determine what you define as similar. </a:t>
            </a:r>
          </a:p>
          <a:p>
            <a:pPr>
              <a:spcBef>
                <a:spcPts val="0"/>
              </a:spcBef>
            </a:pPr>
            <a:endParaRPr lang="en-US" altLang="en-US" dirty="0"/>
          </a:p>
          <a:p>
            <a:pPr>
              <a:spcBef>
                <a:spcPts val="0"/>
              </a:spcBef>
            </a:pPr>
            <a:r>
              <a:rPr lang="en-US" altLang="en-US" dirty="0"/>
              <a:t>Once you have found your partner, share one or two strategies you use or have seen used to partner with families in supporting math in the early childhood years.</a:t>
            </a:r>
            <a:r>
              <a:rPr lang="en-US" altLang="en-US" baseline="0" dirty="0"/>
              <a:t> </a:t>
            </a:r>
            <a:r>
              <a:rPr lang="en-US" altLang="en-US" i="0" dirty="0"/>
              <a:t>(Allow 5 minutes for discussion,</a:t>
            </a:r>
            <a:r>
              <a:rPr lang="en-US" altLang="en-US" i="0" baseline="0" dirty="0"/>
              <a:t> then send everyone back to their table groups.</a:t>
            </a:r>
            <a:r>
              <a:rPr lang="en-US" altLang="en-US" i="0" dirty="0"/>
              <a:t>)</a:t>
            </a:r>
          </a:p>
          <a:p>
            <a:pPr>
              <a:spcBef>
                <a:spcPts val="0"/>
              </a:spcBef>
            </a:pPr>
            <a:endParaRPr lang="en-US" altLang="en-US" dirty="0"/>
          </a:p>
          <a:p>
            <a:pPr>
              <a:spcBef>
                <a:spcPts val="0"/>
              </a:spcBef>
            </a:pPr>
            <a:r>
              <a:rPr lang="en-US" altLang="en-US" dirty="0"/>
              <a:t>Would anyone like to share one great new idea they learned? </a:t>
            </a:r>
            <a:r>
              <a:rPr lang="en-US" altLang="en-US" i="0" dirty="0"/>
              <a:t>(Invite 3-4 people to share.)</a:t>
            </a:r>
          </a:p>
          <a:p>
            <a:pPr>
              <a:spcBef>
                <a:spcPts val="0"/>
              </a:spcBef>
            </a:pPr>
            <a:endParaRPr lang="en-US" altLang="en-US" i="1" dirty="0"/>
          </a:p>
          <a:p>
            <a:pPr>
              <a:spcBef>
                <a:spcPts val="0"/>
              </a:spcBef>
            </a:pPr>
            <a:endParaRPr lang="en-US" altLang="en-US" i="1" dirty="0"/>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CF17D4A-1F17-411E-BEA6-4F5E9328F140}" type="slidenum">
              <a:rPr lang="en-US" altLang="en-US" sz="1200"/>
              <a:pPr eaLnBrk="1" hangingPunct="1"/>
              <a:t>38</a:t>
            </a:fld>
            <a:endParaRPr lang="en-US" altLang="en-US" sz="1200"/>
          </a:p>
        </p:txBody>
      </p:sp>
    </p:spTree>
    <p:extLst>
      <p:ext uri="{BB962C8B-B14F-4D97-AF65-F5344CB8AC3E}">
        <p14:creationId xmlns:p14="http://schemas.microsoft.com/office/powerpoint/2010/main" val="685265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The Preschool Curriculum Framework, Volume 1, p. 294, has many strategies to engage and partner with families in planning for and supporting mathematical development.</a:t>
            </a:r>
          </a:p>
          <a:p>
            <a:pPr>
              <a:spcBef>
                <a:spcPts val="0"/>
              </a:spcBef>
            </a:pPr>
            <a:endParaRPr lang="en-US" altLang="en-US" dirty="0"/>
          </a:p>
          <a:p>
            <a:pPr>
              <a:spcBef>
                <a:spcPts val="0"/>
              </a:spcBef>
            </a:pPr>
            <a:endParaRPr lang="en-US" altLang="en-US" dirty="0"/>
          </a:p>
          <a:p>
            <a:pPr>
              <a:spcBef>
                <a:spcPts val="0"/>
              </a:spcBef>
            </a:pPr>
            <a:r>
              <a:rPr lang="en-US" altLang="en-US" dirty="0"/>
              <a:t>Read the statements on the slide and decide which question you are most interested in considering. Hold that number of fingers above your head (1, 2, 3, 4, or</a:t>
            </a:r>
            <a:r>
              <a:rPr lang="en-US" altLang="en-US" baseline="0" dirty="0"/>
              <a:t> 5</a:t>
            </a:r>
            <a:r>
              <a:rPr lang="en-US" altLang="en-US" dirty="0"/>
              <a:t>). </a:t>
            </a:r>
          </a:p>
          <a:p>
            <a:pPr>
              <a:spcBef>
                <a:spcPts val="0"/>
              </a:spcBef>
            </a:pPr>
            <a:endParaRPr lang="en-US" altLang="en-US" dirty="0"/>
          </a:p>
          <a:p>
            <a:pPr>
              <a:spcBef>
                <a:spcPts val="0"/>
              </a:spcBef>
            </a:pPr>
            <a:r>
              <a:rPr lang="en-US" altLang="en-US" dirty="0"/>
              <a:t>Stand up and find someone who is interested in the same statement and reflect and brainstorm together. You will have about five minutes to think and talk. </a:t>
            </a:r>
          </a:p>
          <a:p>
            <a:pPr>
              <a:spcBef>
                <a:spcPts val="0"/>
              </a:spcBef>
            </a:pPr>
            <a:endParaRPr lang="en-US" altLang="en-US" dirty="0"/>
          </a:p>
          <a:p>
            <a:pPr>
              <a:spcBef>
                <a:spcPts val="0"/>
              </a:spcBef>
            </a:pPr>
            <a:r>
              <a:rPr lang="en-US" altLang="en-US" dirty="0"/>
              <a:t>(Invite everyone back to their seats.) Does anyone have a great idea they would like to share? </a:t>
            </a:r>
            <a:r>
              <a:rPr lang="en-US" altLang="en-US" i="0" dirty="0"/>
              <a:t>(Invite 2-3 partners to share out.)</a:t>
            </a:r>
          </a:p>
          <a:p>
            <a:pPr>
              <a:spcBef>
                <a:spcPts val="0"/>
              </a:spcBef>
            </a:pPr>
            <a:endParaRPr lang="en-US" altLang="en-US" dirty="0"/>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D2E4061-C8EE-4620-BF02-6ADE1AC4E2F8}" type="slidenum">
              <a:rPr lang="en-US" altLang="en-US" sz="1200"/>
              <a:pPr eaLnBrk="1" hangingPunct="1"/>
              <a:t>39</a:t>
            </a:fld>
            <a:endParaRPr lang="en-US" altLang="en-US" sz="1200"/>
          </a:p>
        </p:txBody>
      </p:sp>
    </p:spTree>
    <p:extLst>
      <p:ext uri="{BB962C8B-B14F-4D97-AF65-F5344CB8AC3E}">
        <p14:creationId xmlns:p14="http://schemas.microsoft.com/office/powerpoint/2010/main" val="31017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xfrm>
            <a:off x="685800" y="4343400"/>
            <a:ext cx="5486400" cy="43418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altLang="en-US" b="1" dirty="0"/>
              <a:t>Activity</a:t>
            </a:r>
            <a:r>
              <a:rPr lang="en-US" altLang="en-US" b="1" baseline="0" dirty="0"/>
              <a:t> 1: Daily Data</a:t>
            </a:r>
            <a:endParaRPr lang="en-US" altLang="en-US" b="1" dirty="0"/>
          </a:p>
          <a:p>
            <a:pPr>
              <a:spcBef>
                <a:spcPts val="0"/>
              </a:spcBef>
              <a:spcAft>
                <a:spcPts val="0"/>
              </a:spcAft>
            </a:pPr>
            <a:endParaRPr lang="en-US" altLang="en-US" b="1" dirty="0"/>
          </a:p>
          <a:p>
            <a:pPr>
              <a:spcBef>
                <a:spcPts val="0"/>
              </a:spcBef>
              <a:spcAft>
                <a:spcPts val="0"/>
              </a:spcAft>
            </a:pPr>
            <a:r>
              <a:rPr lang="en-US" altLang="en-US" b="1" dirty="0"/>
              <a:t>Presenter Remarks: </a:t>
            </a:r>
          </a:p>
          <a:p>
            <a:pPr>
              <a:spcBef>
                <a:spcPts val="0"/>
              </a:spcBef>
              <a:spcAft>
                <a:spcPts val="0"/>
              </a:spcAft>
            </a:pPr>
            <a:r>
              <a:rPr lang="en-US" altLang="en-US" b="0" dirty="0"/>
              <a:t>Observing and thinking about data is an important component of mathematical reasoning. </a:t>
            </a:r>
          </a:p>
          <a:p>
            <a:pPr>
              <a:spcBef>
                <a:spcPts val="0"/>
              </a:spcBef>
              <a:spcAft>
                <a:spcPts val="0"/>
              </a:spcAft>
            </a:pPr>
            <a:endParaRPr lang="en-US" altLang="en-US" b="0" dirty="0"/>
          </a:p>
          <a:p>
            <a:pPr>
              <a:spcBef>
                <a:spcPts val="0"/>
              </a:spcBef>
              <a:spcAft>
                <a:spcPts val="0"/>
              </a:spcAft>
            </a:pPr>
            <a:r>
              <a:rPr lang="en-US" altLang="en-US" dirty="0"/>
              <a:t>To begin let’s collect some of our own data to discuss. Please walk around the room and add your information/data to the Daily Data charts hung around the room. Once you have added information to all the charts</a:t>
            </a:r>
            <a:r>
              <a:rPr lang="en-US" altLang="en-US" baseline="0" dirty="0"/>
              <a:t> please take </a:t>
            </a:r>
            <a:r>
              <a:rPr lang="en-US" altLang="en-US" dirty="0"/>
              <a:t>a seat and discuss your thoughts regarding the charts with your groupmates. </a:t>
            </a:r>
          </a:p>
          <a:p>
            <a:pPr>
              <a:spcBef>
                <a:spcPts val="0"/>
              </a:spcBef>
              <a:spcAft>
                <a:spcPts val="0"/>
              </a:spcAft>
            </a:pPr>
            <a:endParaRPr lang="en-US" altLang="en-US" dirty="0"/>
          </a:p>
          <a:p>
            <a:pPr>
              <a:spcBef>
                <a:spcPts val="0"/>
              </a:spcBef>
              <a:spcAft>
                <a:spcPts val="0"/>
              </a:spcAft>
            </a:pPr>
            <a:r>
              <a:rPr lang="en-US" altLang="en-US" dirty="0"/>
              <a:t>When everyone is done adding their information to the charts we will look at our data to see what information we might be able to glean. </a:t>
            </a:r>
            <a:r>
              <a:rPr lang="en-US" altLang="en-US" baseline="0" dirty="0"/>
              <a:t> </a:t>
            </a:r>
            <a:r>
              <a:rPr lang="en-US" altLang="en-US" i="0" baseline="0" dirty="0"/>
              <a:t>(See </a:t>
            </a:r>
            <a:r>
              <a:rPr lang="en-US" altLang="en-US" i="0" dirty="0"/>
              <a:t>activity process for full description of steps.)</a:t>
            </a:r>
          </a:p>
          <a:p>
            <a:pPr marL="0" marR="0">
              <a:spcBef>
                <a:spcPts val="0"/>
              </a:spcBef>
              <a:spcAft>
                <a:spcPts val="0"/>
              </a:spcAft>
            </a:pPr>
            <a:endParaRPr lang="en-US" sz="1050" b="0" cap="none"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b="1" cap="all" dirty="0">
                <a:effectLst/>
                <a:latin typeface="Arial" panose="020B0604020202020204" pitchFamily="34" charset="0"/>
                <a:ea typeface="Times New Roman" panose="02020603050405020304" pitchFamily="18" charset="0"/>
              </a:rPr>
              <a:t>intent: </a:t>
            </a: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Begin thinking about math in the classroom and experience different ways to support math reasoning through graphing.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b="1"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OUTCOMES: </a:t>
            </a:r>
            <a:endParaRPr lang="en-US" sz="1200" b="0" dirty="0">
              <a:solidFill>
                <a:srgbClr val="000000"/>
              </a:solidFill>
              <a:effectLst/>
              <a:latin typeface="Helvetica" pitchFamily="34"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Participants will contribute to a welcome activity that involves math and will connect that activity to math concepts presented throughout the training.</a:t>
            </a:r>
            <a:endParaRPr lang="en-US" sz="1200" dirty="0">
              <a:solidFill>
                <a:srgbClr val="000000"/>
              </a:solidFill>
              <a:effectLst/>
              <a:latin typeface="Helvetica" pitchFamily="34" charset="0"/>
              <a:ea typeface="Times New Roman" panose="02020603050405020304" pitchFamily="18" charset="0"/>
            </a:endParaRPr>
          </a:p>
          <a:p>
            <a:pPr marL="0" marR="0">
              <a:spcBef>
                <a:spcPts val="0"/>
              </a:spcBef>
              <a:spcAft>
                <a:spcPts val="0"/>
              </a:spcAft>
            </a:pPr>
            <a:endParaRPr lang="en-US" sz="1200" b="1" cap="all"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b="1" cap="all" dirty="0">
                <a:effectLst/>
                <a:latin typeface="Arial" panose="020B0604020202020204" pitchFamily="34" charset="0"/>
                <a:ea typeface="Times New Roman" panose="02020603050405020304" pitchFamily="18" charset="0"/>
              </a:rPr>
              <a:t>Materials Required: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2-3 Daily Data charts (see example below)</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Times New Roman" panose="02020603050405020304" pitchFamily="18" charset="0"/>
              </a:rPr>
              <a:t>Facilitator can make up own questions - try to have at least two different types of charts (e.g., Venn diagram and t-chart).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PPT Notes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Handout 1: Taking It Back to the Classroom</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200" b="1" cap="all"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b="1" cap="all" dirty="0">
                <a:effectLst/>
                <a:latin typeface="Arial" panose="020B0604020202020204" pitchFamily="34" charset="0"/>
                <a:ea typeface="Times New Roman" panose="02020603050405020304" pitchFamily="18" charset="0"/>
              </a:rPr>
              <a:t>Time:</a:t>
            </a:r>
            <a:r>
              <a:rPr lang="en-US" sz="1200" dirty="0">
                <a:effectLst/>
                <a:latin typeface="Arial" panose="020B0604020202020204" pitchFamily="34" charset="0"/>
                <a:ea typeface="Times New Roman" panose="02020603050405020304" pitchFamily="18" charset="0"/>
              </a:rPr>
              <a:t> 10 minutes total (5 minutes at the beginning of day and 5 minutes near closing)</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b="1" cap="all"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b="1" cap="all" dirty="0">
                <a:effectLst/>
                <a:latin typeface="Arial" panose="020B0604020202020204" pitchFamily="34" charset="0"/>
                <a:ea typeface="Times New Roman" panose="02020603050405020304" pitchFamily="18" charset="0"/>
              </a:rPr>
              <a:t>Process: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14350" algn="l"/>
              </a:tabLst>
            </a:pPr>
            <a:r>
              <a:rPr lang="en-US" sz="1200" dirty="0">
                <a:effectLst/>
                <a:latin typeface="Arial" panose="020B0604020202020204" pitchFamily="34" charset="0"/>
                <a:ea typeface="Times New Roman" panose="02020603050405020304" pitchFamily="18" charset="0"/>
              </a:rPr>
              <a:t>Prior to the training: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120015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Put 2-3 daily data charts up in the room. Examples: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dirty="0">
                <a:effectLst/>
                <a:latin typeface="Arial" panose="020B0604020202020204" pitchFamily="34" charset="0"/>
                <a:ea typeface="Times New Roman" panose="02020603050405020304" pitchFamily="18" charset="0"/>
              </a:rPr>
              <a:t>A Venn Diagram with two circles overlapping: “I love math and can’t wait to learn more!” vs. “Math is my least favorite and I am scared you will give us a test today.”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dirty="0">
                <a:effectLst/>
                <a:latin typeface="Arial" panose="020B0604020202020204" pitchFamily="34" charset="0"/>
                <a:ea typeface="Times New Roman" panose="02020603050405020304" pitchFamily="18" charset="0"/>
              </a:rPr>
              <a:t>A t-chart with the title “I do more…” and two columns labeled “math songs” and “math stories.”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dirty="0">
                <a:effectLst/>
                <a:latin typeface="Arial" panose="020B0604020202020204" pitchFamily="34" charset="0"/>
                <a:ea typeface="Times New Roman" panose="02020603050405020304" pitchFamily="18" charset="0"/>
              </a:rPr>
              <a:t>A bar graph with numbers on the “Y” axis and the following four strands on the “X” axis: Numbers Sense, Geometry, Algebra and Function, and Measurement. Title the bar graph “Rate Your Ability in Each.”</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Begin the activity: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Welcome participants as they enter and ask them to put their responses on the charts. Point out the slide being projected with the 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Wander the room supporting conversation as participants provide their daily data.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Debrief:</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Say, “Let’s see what our daily data tells us.”  Potential information: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tabLst>
                <a:tab pos="2286000" algn="l"/>
              </a:tabLst>
            </a:pPr>
            <a:r>
              <a:rPr lang="en-US" sz="1200" dirty="0">
                <a:effectLst/>
                <a:latin typeface="Arial" panose="020B0604020202020204" pitchFamily="34" charset="0"/>
                <a:ea typeface="Times New Roman" panose="02020603050405020304" pitchFamily="18" charset="0"/>
              </a:rPr>
              <a:t>Our bias towards math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tabLst>
                <a:tab pos="2286000" algn="l"/>
              </a:tabLst>
            </a:pPr>
            <a:r>
              <a:rPr lang="en-US" sz="1200" dirty="0">
                <a:effectLst/>
                <a:latin typeface="Arial" panose="020B0604020202020204" pitchFamily="34" charset="0"/>
                <a:ea typeface="Times New Roman" panose="02020603050405020304" pitchFamily="18" charset="0"/>
              </a:rPr>
              <a:t>Our strengths in math</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Times New Roman" panose="02020603050405020304" pitchFamily="18" charset="0"/>
              </a:rPr>
              <a:t>Highlight that we are focusing on math reasoning; this means that we are looking all math content areas and can capitalize on any and all of our math strengths.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tabLst>
                <a:tab pos="2286000" algn="l"/>
              </a:tabLst>
            </a:pPr>
            <a:r>
              <a:rPr lang="en-US" sz="1200" dirty="0">
                <a:effectLst/>
                <a:latin typeface="Arial" panose="020B0604020202020204" pitchFamily="34" charset="0"/>
                <a:ea typeface="Times New Roman" panose="02020603050405020304" pitchFamily="18" charset="0"/>
              </a:rPr>
              <a:t>Point out the variety of responses (if there is variety) and emphasize that participants can use each other to expand their ideas.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142875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Ask participants how they currently use charts and or graphs in the classroom.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142875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Say, “Throughout the day we will deepen our understanding of math reasoning as it pertains to the Preschool Learning Foundations. Remember to think about how you may want to add graphs like those we just created to support this development in your classroom.”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dirty="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7F04A85-7E18-41BC-A2C0-7318EF9868AF}" type="slidenum">
              <a:rPr lang="en-US" altLang="en-US" sz="1200"/>
              <a:pPr eaLnBrk="1" hangingPunct="1"/>
              <a:t>4</a:t>
            </a:fld>
            <a:endParaRPr lang="en-US" altLang="en-US" sz="1200"/>
          </a:p>
        </p:txBody>
      </p:sp>
    </p:spTree>
    <p:extLst>
      <p:ext uri="{BB962C8B-B14F-4D97-AF65-F5344CB8AC3E}">
        <p14:creationId xmlns:p14="http://schemas.microsoft.com/office/powerpoint/2010/main" val="1739470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t>Language and math work together. Let’s play some games that are available on the CPIN.us Web site to experience this for ourselves. </a:t>
            </a:r>
          </a:p>
          <a:p>
            <a:pPr>
              <a:spcBef>
                <a:spcPts val="0"/>
              </a:spcBef>
            </a:pPr>
            <a:endParaRPr lang="en-US" altLang="en-US" dirty="0"/>
          </a:p>
          <a:p>
            <a:pPr>
              <a:spcBef>
                <a:spcPts val="0"/>
              </a:spcBef>
            </a:pPr>
            <a:r>
              <a:rPr lang="en-US" altLang="en-US" dirty="0"/>
              <a:t>Find the math game materials on your tabletop and play! Think about the questions</a:t>
            </a:r>
            <a:r>
              <a:rPr lang="en-US" altLang="en-US" baseline="0" dirty="0"/>
              <a:t> on the screen as and after you play:</a:t>
            </a:r>
          </a:p>
          <a:p>
            <a:pPr marL="171450" indent="-171450">
              <a:spcBef>
                <a:spcPts val="0"/>
              </a:spcBef>
              <a:buFont typeface="Arial" panose="020B0604020202020204" pitchFamily="34" charset="0"/>
              <a:buChar char="•"/>
            </a:pPr>
            <a:r>
              <a:rPr lang="en-US" altLang="en-US" dirty="0">
                <a:ea typeface="Arial" panose="020B0604020202020204" pitchFamily="34" charset="0"/>
              </a:rPr>
              <a:t>How could teacher language enhance the experience of this game for students?</a:t>
            </a:r>
          </a:p>
          <a:p>
            <a:pPr marL="171450" indent="-171450">
              <a:spcBef>
                <a:spcPts val="0"/>
              </a:spcBef>
              <a:buFont typeface="Arial" panose="020B0604020202020204" pitchFamily="34" charset="0"/>
              <a:buChar char="•"/>
            </a:pPr>
            <a:r>
              <a:rPr lang="en-US" altLang="en-US" dirty="0">
                <a:ea typeface="Arial" panose="020B0604020202020204" pitchFamily="34" charset="0"/>
              </a:rPr>
              <a:t>How might you support families to include this type of language in mathematical play?</a:t>
            </a:r>
          </a:p>
          <a:p>
            <a:pPr marL="171450" indent="-171450">
              <a:spcBef>
                <a:spcPts val="0"/>
              </a:spcBef>
              <a:buFont typeface="Arial" panose="020B0604020202020204" pitchFamily="34" charset="0"/>
              <a:buChar char="•"/>
            </a:pPr>
            <a:endParaRPr lang="en-US" altLang="en-US" dirty="0">
              <a:ea typeface="Arial" panose="020B0604020202020204" pitchFamily="34" charset="0"/>
            </a:endParaRPr>
          </a:p>
          <a:p>
            <a:pPr marL="0" indent="0">
              <a:spcBef>
                <a:spcPts val="0"/>
              </a:spcBef>
              <a:buFont typeface="Arial" panose="020B0604020202020204" pitchFamily="34" charset="0"/>
              <a:buNone/>
            </a:pPr>
            <a:r>
              <a:rPr lang="en-US" altLang="en-US" dirty="0">
                <a:ea typeface="Arial" panose="020B0604020202020204" pitchFamily="34" charset="0"/>
              </a:rPr>
              <a:t>(Allow 5-10 minutes for participants to play and discuss.)</a:t>
            </a:r>
          </a:p>
          <a:p>
            <a:pPr>
              <a:spcBef>
                <a:spcPts val="0"/>
              </a:spcBef>
            </a:pPr>
            <a:endParaRPr lang="en-US" altLang="en-US" dirty="0"/>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C130CD5-6D8F-4B19-82F1-A74B3E1A17A8}" type="slidenum">
              <a:rPr lang="en-US" altLang="en-US" sz="1200"/>
              <a:pPr eaLnBrk="1" hangingPunct="1"/>
              <a:t>40</a:t>
            </a:fld>
            <a:endParaRPr lang="en-US" altLang="en-US" sz="1200"/>
          </a:p>
        </p:txBody>
      </p:sp>
    </p:spTree>
    <p:extLst>
      <p:ext uri="{BB962C8B-B14F-4D97-AF65-F5344CB8AC3E}">
        <p14:creationId xmlns:p14="http://schemas.microsoft.com/office/powerpoint/2010/main" val="1152480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b="1" dirty="0"/>
              <a:t>Presenter Remarks:</a:t>
            </a:r>
          </a:p>
          <a:p>
            <a:pPr>
              <a:spcBef>
                <a:spcPts val="0"/>
              </a:spcBef>
            </a:pPr>
            <a:r>
              <a:rPr lang="en-US" altLang="en-US" dirty="0"/>
              <a:t>It is time to loop all the way back to the beginning of today’s training. Let’s take a second look at our Daily Data charts with your our newly expanded math reasoning lens. </a:t>
            </a:r>
          </a:p>
          <a:p>
            <a:pPr>
              <a:spcBef>
                <a:spcPts val="0"/>
              </a:spcBef>
            </a:pPr>
            <a:endParaRPr lang="en-US" altLang="en-US" dirty="0"/>
          </a:p>
          <a:p>
            <a:pPr>
              <a:spcBef>
                <a:spcPts val="0"/>
              </a:spcBef>
            </a:pPr>
            <a:r>
              <a:rPr lang="en-US" altLang="en-US" dirty="0"/>
              <a:t>Consider all the ideas and strategies we read, discussed, and experienced today. How will you add daily data to your classroom?</a:t>
            </a:r>
          </a:p>
          <a:p>
            <a:pPr>
              <a:spcBef>
                <a:spcPts val="0"/>
              </a:spcBef>
              <a:buFontTx/>
              <a:buChar char="•"/>
            </a:pPr>
            <a:endParaRPr lang="en-US" altLang="en-US" dirty="0"/>
          </a:p>
          <a:p>
            <a:pPr>
              <a:spcBef>
                <a:spcPts val="0"/>
              </a:spcBef>
            </a:pPr>
            <a:r>
              <a:rPr lang="en-US" altLang="en-US" dirty="0"/>
              <a:t>Use the 4-3-2-1 model</a:t>
            </a:r>
            <a:r>
              <a:rPr lang="en-US" altLang="en-US" baseline="0" dirty="0"/>
              <a:t> t</a:t>
            </a:r>
            <a:r>
              <a:rPr lang="en-US" altLang="en-US" dirty="0"/>
              <a:t>o complete the list on the slide. You can complete</a:t>
            </a:r>
            <a:r>
              <a:rPr lang="en-US" altLang="en-US" baseline="0" dirty="0"/>
              <a:t> the list by </a:t>
            </a:r>
            <a:r>
              <a:rPr lang="en-US" altLang="en-US" dirty="0"/>
              <a:t>discussing it with your table group</a:t>
            </a:r>
            <a:r>
              <a:rPr lang="en-US" altLang="en-US" baseline="0" dirty="0"/>
              <a:t> or an </a:t>
            </a:r>
            <a:r>
              <a:rPr lang="en-US" altLang="en-US" dirty="0"/>
              <a:t>elbow partner;</a:t>
            </a:r>
            <a:r>
              <a:rPr lang="en-US" altLang="en-US" baseline="0" dirty="0"/>
              <a:t> </a:t>
            </a:r>
            <a:r>
              <a:rPr lang="en-US" altLang="en-US" dirty="0"/>
              <a:t>or your can write it down individually. Choose the reflective method that works best for you.</a:t>
            </a:r>
          </a:p>
          <a:p>
            <a:pPr>
              <a:spcBef>
                <a:spcPts val="0"/>
              </a:spcBef>
            </a:pPr>
            <a:endParaRPr lang="en-US" altLang="en-US" i="1" dirty="0"/>
          </a:p>
          <a:p>
            <a:pPr>
              <a:spcBef>
                <a:spcPts val="0"/>
              </a:spcBef>
            </a:pPr>
            <a:r>
              <a:rPr lang="en-US" altLang="en-US" i="0" dirty="0"/>
              <a:t>(Walk around and support conversations;</a:t>
            </a:r>
            <a:r>
              <a:rPr lang="en-US" altLang="en-US" i="0" baseline="0" dirty="0"/>
              <a:t> y</a:t>
            </a:r>
            <a:r>
              <a:rPr lang="en-US" altLang="en-US" i="0" dirty="0"/>
              <a:t>ou may use the list of examples below to facilitate conversations as necessary.)</a:t>
            </a:r>
            <a:endParaRPr lang="en-US" altLang="en-US" dirty="0">
              <a:ea typeface="Arial" panose="020B0604020202020204" pitchFamily="34" charset="0"/>
            </a:endParaRPr>
          </a:p>
          <a:p>
            <a:pPr marL="114300" marR="0" lvl="0" indent="-114300" algn="l" defTabSz="914400" rtl="0" eaLnBrk="0" fontAlgn="base" latinLnBrk="0" hangingPunct="0">
              <a:spcBef>
                <a:spcPts val="0"/>
              </a:spcBef>
              <a:spcAft>
                <a:spcPct val="0"/>
              </a:spcAft>
              <a:buClrTx/>
              <a:buSzTx/>
              <a:buFont typeface="Arial" panose="020B0604020202020204" pitchFamily="34" charset="0"/>
              <a:buChar char="•"/>
              <a:tabLst/>
              <a:defRPr/>
            </a:pPr>
            <a:r>
              <a:rPr lang="en-US" altLang="en-US" sz="1400" b="1" i="0" dirty="0"/>
              <a:t>4</a:t>
            </a:r>
            <a:r>
              <a:rPr lang="en-US" altLang="en-US" i="0" dirty="0"/>
              <a:t> ways to add data in the math environment</a:t>
            </a:r>
            <a:r>
              <a:rPr lang="en-US" altLang="en-US" i="0" baseline="0" dirty="0"/>
              <a:t> (P</a:t>
            </a:r>
            <a:r>
              <a:rPr lang="en-US" altLang="en-US" i="0" dirty="0">
                <a:ea typeface="Arial" panose="020B0604020202020204" pitchFamily="34" charset="0"/>
              </a:rPr>
              <a:t>ost a Venn diagram as pictured in the slide in the library area for students to choose which they like the most.)</a:t>
            </a:r>
          </a:p>
          <a:p>
            <a:pPr marL="114300" marR="0" lvl="0" indent="-114300" algn="l" defTabSz="914400" rtl="0" eaLnBrk="0" fontAlgn="base" latinLnBrk="0" hangingPunct="0">
              <a:spcBef>
                <a:spcPts val="0"/>
              </a:spcBef>
              <a:spcAft>
                <a:spcPct val="0"/>
              </a:spcAft>
              <a:buClrTx/>
              <a:buSzTx/>
              <a:buFont typeface="Arial" panose="020B0604020202020204" pitchFamily="34" charset="0"/>
              <a:buChar char="•"/>
              <a:tabLst/>
              <a:defRPr/>
            </a:pPr>
            <a:r>
              <a:rPr lang="en-US" altLang="en-US" sz="1400" b="1" i="0" dirty="0"/>
              <a:t>3</a:t>
            </a:r>
            <a:r>
              <a:rPr lang="en-US" altLang="en-US" i="0" dirty="0"/>
              <a:t> ways to partner with families using daily data </a:t>
            </a:r>
            <a:r>
              <a:rPr lang="en-US" altLang="en-US" i="0" dirty="0">
                <a:ea typeface="Arial" panose="020B0604020202020204" pitchFamily="34" charset="0"/>
              </a:rPr>
              <a:t>(Invite families to complete a t-chart at home of their fruit</a:t>
            </a:r>
            <a:r>
              <a:rPr lang="en-US" altLang="en-US" i="0" baseline="0" dirty="0">
                <a:ea typeface="Arial" panose="020B0604020202020204" pitchFamily="34" charset="0"/>
              </a:rPr>
              <a:t> preferences</a:t>
            </a:r>
            <a:r>
              <a:rPr lang="en-US" altLang="en-US" i="0" dirty="0">
                <a:ea typeface="Arial" panose="020B0604020202020204" pitchFamily="34" charset="0"/>
              </a:rPr>
              <a:t>—bananas vs. apples—and bring it into class; then have each child share and make a class family chart of bananas vs. apples.)</a:t>
            </a:r>
          </a:p>
          <a:p>
            <a:pPr marL="114300" marR="0" lvl="0" indent="-114300" algn="l" defTabSz="914400" rtl="0" eaLnBrk="0" fontAlgn="base" latinLnBrk="0" hangingPunct="0">
              <a:spcBef>
                <a:spcPts val="0"/>
              </a:spcBef>
              <a:spcAft>
                <a:spcPct val="0"/>
              </a:spcAft>
              <a:buClrTx/>
              <a:buSzTx/>
              <a:buFont typeface="Arial" panose="020B0604020202020204" pitchFamily="34" charset="0"/>
              <a:buChar char="•"/>
              <a:tabLst/>
              <a:defRPr/>
            </a:pPr>
            <a:r>
              <a:rPr lang="en-US" altLang="en-US" sz="1400" b="1" i="0" dirty="0"/>
              <a:t>2</a:t>
            </a:r>
            <a:r>
              <a:rPr lang="en-US" altLang="en-US" i="0" dirty="0"/>
              <a:t> things to consider about the continuum of math reasoning when adding daily data </a:t>
            </a:r>
            <a:r>
              <a:rPr lang="en-US" altLang="en-US" i="0" dirty="0">
                <a:ea typeface="Arial" panose="020B0604020202020204" pitchFamily="34" charset="0"/>
              </a:rPr>
              <a:t>(Think about how to replicate the same concept several times;</a:t>
            </a:r>
            <a:r>
              <a:rPr lang="en-US" altLang="en-US" i="0" baseline="0" dirty="0">
                <a:ea typeface="Arial" panose="020B0604020202020204" pitchFamily="34" charset="0"/>
              </a:rPr>
              <a:t> for example, </a:t>
            </a:r>
            <a:r>
              <a:rPr lang="en-US" altLang="en-US" i="0" dirty="0">
                <a:ea typeface="Arial" panose="020B0604020202020204" pitchFamily="34" charset="0"/>
              </a:rPr>
              <a:t>place</a:t>
            </a:r>
            <a:r>
              <a:rPr lang="en-US" altLang="en-US" i="0" baseline="0" dirty="0">
                <a:ea typeface="Arial" panose="020B0604020202020204" pitchFamily="34" charset="0"/>
              </a:rPr>
              <a:t> V</a:t>
            </a:r>
            <a:r>
              <a:rPr lang="en-US" altLang="en-US" i="0" dirty="0">
                <a:ea typeface="Arial" panose="020B0604020202020204" pitchFamily="34" charset="0"/>
              </a:rPr>
              <a:t>enn diagrams in four different places in the environment instead of just one spot.</a:t>
            </a:r>
            <a:r>
              <a:rPr lang="en-US" altLang="en-US" i="0" baseline="0" dirty="0">
                <a:ea typeface="Arial" panose="020B0604020202020204" pitchFamily="34" charset="0"/>
              </a:rPr>
              <a:t> T</a:t>
            </a:r>
            <a:r>
              <a:rPr lang="en-US" altLang="en-US" i="0" dirty="0">
                <a:ea typeface="Arial" panose="020B0604020202020204" pitchFamily="34" charset="0"/>
              </a:rPr>
              <a:t>hink about how to ask questions to extend learning; create</a:t>
            </a:r>
            <a:r>
              <a:rPr lang="en-US" altLang="en-US" i="0" baseline="0" dirty="0">
                <a:ea typeface="Arial" panose="020B0604020202020204" pitchFamily="34" charset="0"/>
              </a:rPr>
              <a:t> </a:t>
            </a:r>
            <a:r>
              <a:rPr lang="en-US" altLang="en-US" i="0" dirty="0">
                <a:ea typeface="Arial" panose="020B0604020202020204" pitchFamily="34" charset="0"/>
              </a:rPr>
              <a:t>opened-ended prompts to extend for students who are ready.)</a:t>
            </a:r>
            <a:endParaRPr lang="en-US" altLang="en-US" i="0" dirty="0"/>
          </a:p>
          <a:p>
            <a:pPr marL="114300" marR="0" lvl="0" indent="-114300" algn="l" defTabSz="914400" rtl="0" eaLnBrk="0" fontAlgn="base" latinLnBrk="0" hangingPunct="0">
              <a:spcBef>
                <a:spcPts val="0"/>
              </a:spcBef>
              <a:spcAft>
                <a:spcPct val="0"/>
              </a:spcAft>
              <a:buClrTx/>
              <a:buSzTx/>
              <a:buFont typeface="Arial" panose="020B0604020202020204" pitchFamily="34" charset="0"/>
              <a:buChar char="•"/>
              <a:tabLst/>
              <a:defRPr/>
            </a:pPr>
            <a:r>
              <a:rPr lang="en-US" altLang="en-US" sz="1400" b="1" i="0" dirty="0"/>
              <a:t>1</a:t>
            </a:r>
            <a:r>
              <a:rPr lang="en-US" altLang="en-US" i="0" dirty="0"/>
              <a:t> planned learning opportunity for daily data</a:t>
            </a:r>
            <a:r>
              <a:rPr lang="en-US" altLang="en-US" i="0" baseline="0" dirty="0"/>
              <a:t> (U</a:t>
            </a:r>
            <a:r>
              <a:rPr lang="en-US" altLang="en-US" i="0" dirty="0">
                <a:ea typeface="Arial" panose="020B0604020202020204" pitchFamily="34" charset="0"/>
              </a:rPr>
              <a:t>se the Mr. Fur Ball idea but have students use their bodies to make a bar graph of their favorite time of the day.)</a:t>
            </a:r>
          </a:p>
          <a:p>
            <a:pPr>
              <a:spcBef>
                <a:spcPts val="0"/>
              </a:spcBef>
            </a:pPr>
            <a:endParaRPr lang="en-US" altLang="en-US" dirty="0"/>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C494B47-9BFE-4AC6-B393-D3B14ED24828}"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588028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2645BF5-5ADA-4DE0-904F-26B09A844728}" type="slidenum">
              <a:rPr lang="en-US" altLang="en-US" sz="1200"/>
              <a:pPr eaLnBrk="1" hangingPunct="1"/>
              <a:t>42</a:t>
            </a:fld>
            <a:endParaRPr lang="en-US" alt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altLang="en-US" b="1" dirty="0"/>
              <a:t>Presenter Remarks:</a:t>
            </a:r>
          </a:p>
          <a:p>
            <a:pPr eaLnBrk="1" hangingPunct="1">
              <a:spcBef>
                <a:spcPts val="0"/>
              </a:spcBef>
            </a:pPr>
            <a:r>
              <a:rPr lang="en-US" altLang="en-US" dirty="0"/>
              <a:t>Thank you for coming! </a:t>
            </a:r>
          </a:p>
        </p:txBody>
      </p:sp>
    </p:spTree>
    <p:extLst>
      <p:ext uri="{BB962C8B-B14F-4D97-AF65-F5344CB8AC3E}">
        <p14:creationId xmlns:p14="http://schemas.microsoft.com/office/powerpoint/2010/main" val="1069444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5D3C4FBD-C711-A849-8589-3F2561AFF9A3}" type="slidenum">
              <a:rPr lang="en-US" smtClean="0"/>
              <a:pPr>
                <a:defRPr/>
              </a:pPr>
              <a:t>43</a:t>
            </a:fld>
            <a:endParaRPr lang="en-US"/>
          </a:p>
        </p:txBody>
      </p:sp>
    </p:spTree>
    <p:extLst>
      <p:ext uri="{BB962C8B-B14F-4D97-AF65-F5344CB8AC3E}">
        <p14:creationId xmlns:p14="http://schemas.microsoft.com/office/powerpoint/2010/main" val="65305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xfrm>
            <a:off x="685800" y="4284663"/>
            <a:ext cx="5486400" cy="454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613" eaLnBrk="1" hangingPunct="1">
              <a:spcBef>
                <a:spcPct val="0"/>
              </a:spcBef>
            </a:pPr>
            <a:r>
              <a:rPr lang="en-US" altLang="en-US" b="1" dirty="0">
                <a:solidFill>
                  <a:srgbClr val="000000"/>
                </a:solidFill>
              </a:rPr>
              <a:t>Presenter Remarks: </a:t>
            </a:r>
            <a:endParaRPr lang="en-US" altLang="en-US" dirty="0">
              <a:solidFill>
                <a:srgbClr val="000000"/>
              </a:solidFill>
            </a:endParaRPr>
          </a:p>
          <a:p>
            <a:pPr defTabSz="455613" eaLnBrk="1" hangingPunct="1">
              <a:spcBef>
                <a:spcPct val="0"/>
              </a:spcBef>
            </a:pPr>
            <a:r>
              <a:rPr lang="en-US" altLang="en-US" dirty="0"/>
              <a:t>The California Department of Education </a:t>
            </a:r>
            <a:r>
              <a:rPr lang="en-US" altLang="en-US" dirty="0">
                <a:solidFill>
                  <a:srgbClr val="000000"/>
                </a:solidFill>
              </a:rPr>
              <a:t>has developed many publications, resources, and supports that enable teachers to facilitate the most positive outcomes for students. </a:t>
            </a:r>
          </a:p>
          <a:p>
            <a:pPr defTabSz="455613" eaLnBrk="1" hangingPunct="1">
              <a:spcBef>
                <a:spcPct val="0"/>
              </a:spcBef>
            </a:pPr>
            <a:endParaRPr lang="en-US" altLang="en-US" dirty="0">
              <a:solidFill>
                <a:srgbClr val="000000"/>
              </a:solidFill>
              <a:ea typeface="MS PGothic" panose="020B0600070205080204" pitchFamily="34" charset="-128"/>
            </a:endParaRPr>
          </a:p>
          <a:p>
            <a:pPr defTabSz="455613" eaLnBrk="1" hangingPunct="1">
              <a:spcBef>
                <a:spcPct val="0"/>
              </a:spcBef>
            </a:pPr>
            <a:r>
              <a:rPr lang="en-US" altLang="en-US" dirty="0">
                <a:solidFill>
                  <a:srgbClr val="000000"/>
                </a:solidFill>
                <a:ea typeface="MS PGothic" panose="020B0600070205080204" pitchFamily="34" charset="-128"/>
              </a:rPr>
              <a:t>Today our main focus will be on Volume 1 of the Preschool Learning Foundations and the Preschool Curriculum Framework. In addition, there are other key resources that support math: the California Common Core State Standards (CA CCSS) </a:t>
            </a:r>
            <a:r>
              <a:rPr lang="en-US" altLang="en-US" dirty="0">
                <a:ea typeface="MS PGothic" panose="020B0600070205080204" pitchFamily="34" charset="-128"/>
              </a:rPr>
              <a:t>for Mathematics in kindergarten</a:t>
            </a:r>
            <a:r>
              <a:rPr lang="en-US" altLang="en-US" dirty="0">
                <a:solidFill>
                  <a:srgbClr val="000000"/>
                </a:solidFill>
                <a:ea typeface="MS PGothic" panose="020B0600070205080204" pitchFamily="34" charset="-128"/>
              </a:rPr>
              <a:t>, the TK chapter of the </a:t>
            </a:r>
            <a:r>
              <a:rPr lang="en-US" altLang="en-US" i="1" dirty="0">
                <a:solidFill>
                  <a:srgbClr val="000000"/>
                </a:solidFill>
                <a:ea typeface="MS PGothic" panose="020B0600070205080204" pitchFamily="34" charset="-128"/>
              </a:rPr>
              <a:t>Mathematics Framework for California Public Schools: Kindergarten Through Grade Twelve </a:t>
            </a:r>
            <a:r>
              <a:rPr lang="en-US" altLang="en-US" dirty="0">
                <a:solidFill>
                  <a:srgbClr val="000000"/>
                </a:solidFill>
                <a:ea typeface="MS PGothic" panose="020B0600070205080204" pitchFamily="34" charset="-128"/>
              </a:rPr>
              <a:t>(Math Framework), the </a:t>
            </a:r>
            <a:r>
              <a:rPr lang="en-US" altLang="en-US" i="1" dirty="0">
                <a:solidFill>
                  <a:srgbClr val="000000"/>
                </a:solidFill>
                <a:ea typeface="Arial" panose="020B0604020202020204" pitchFamily="34" charset="0"/>
              </a:rPr>
              <a:t>Transitional Kindergarten Implementation Guide</a:t>
            </a:r>
            <a:r>
              <a:rPr lang="en-US" altLang="en-US" dirty="0">
                <a:solidFill>
                  <a:srgbClr val="000000"/>
                </a:solidFill>
                <a:ea typeface="Arial" panose="020B0604020202020204" pitchFamily="34" charset="0"/>
              </a:rPr>
              <a:t>—</a:t>
            </a:r>
            <a:r>
              <a:rPr lang="en-US" altLang="en-US" i="1" dirty="0">
                <a:solidFill>
                  <a:srgbClr val="000000"/>
                </a:solidFill>
                <a:ea typeface="Arial" panose="020B0604020202020204" pitchFamily="34" charset="0"/>
              </a:rPr>
              <a:t>A Resource for Public School District Administrators and Teachers </a:t>
            </a:r>
            <a:r>
              <a:rPr lang="en-US" altLang="en-US" dirty="0">
                <a:solidFill>
                  <a:srgbClr val="000000"/>
                </a:solidFill>
                <a:ea typeface="Arial" panose="020B0604020202020204" pitchFamily="34" charset="0"/>
              </a:rPr>
              <a:t>(TK Implementation Guide), </a:t>
            </a:r>
            <a:r>
              <a:rPr lang="en-US" altLang="en-US" dirty="0">
                <a:solidFill>
                  <a:srgbClr val="000000"/>
                </a:solidFill>
                <a:ea typeface="MS PGothic" panose="020B0600070205080204" pitchFamily="34" charset="-128"/>
              </a:rPr>
              <a:t>and the </a:t>
            </a:r>
            <a:r>
              <a:rPr lang="en-US" altLang="en-US" dirty="0">
                <a:solidFill>
                  <a:srgbClr val="000000"/>
                </a:solidFill>
                <a:ea typeface="Arial" panose="020B0604020202020204" pitchFamily="34" charset="0"/>
              </a:rPr>
              <a:t>Desired Results Developmental Profile—Kindergarten (2015): A Developmental Continuum for Kindergarten (</a:t>
            </a:r>
            <a:r>
              <a:rPr lang="en-US" altLang="en-US" dirty="0">
                <a:solidFill>
                  <a:srgbClr val="000000"/>
                </a:solidFill>
                <a:ea typeface="MS PGothic" panose="020B0600070205080204" pitchFamily="34" charset="-128"/>
              </a:rPr>
              <a:t>DRDP-K [2015]).</a:t>
            </a:r>
          </a:p>
          <a:p>
            <a:pPr defTabSz="455613">
              <a:spcBef>
                <a:spcPct val="0"/>
              </a:spcBef>
            </a:pPr>
            <a:endParaRPr lang="en-US" altLang="en-US" dirty="0">
              <a:solidFill>
                <a:srgbClr val="000000"/>
              </a:solidFill>
            </a:endParaRPr>
          </a:p>
          <a:p>
            <a:pPr defTabSz="455613">
              <a:spcBef>
                <a:spcPct val="0"/>
              </a:spcBef>
            </a:pPr>
            <a:r>
              <a:rPr lang="en-US" altLang="en-US" dirty="0">
                <a:solidFill>
                  <a:srgbClr val="000000"/>
                </a:solidFill>
              </a:rPr>
              <a:t>(Name and hold up each resource.) The Preschool Learning Foundations, Volume 1, Volume 2, and Volume 3, and the Preschool Curriculum Framework, Volume 1, Volume 2, and Volume 3, are the center of the California Early Learning and Development System. </a:t>
            </a:r>
          </a:p>
          <a:p>
            <a:pPr defTabSz="455613">
              <a:spcBef>
                <a:spcPct val="0"/>
              </a:spcBef>
            </a:pPr>
            <a:endParaRPr lang="en-US" altLang="en-US" dirty="0">
              <a:solidFill>
                <a:srgbClr val="000000"/>
              </a:solidFill>
            </a:endParaRPr>
          </a:p>
          <a:p>
            <a:pPr defTabSz="455613">
              <a:spcBef>
                <a:spcPct val="0"/>
              </a:spcBef>
            </a:pPr>
            <a:r>
              <a:rPr lang="en-US" altLang="en-US" dirty="0">
                <a:solidFill>
                  <a:srgbClr val="000000"/>
                </a:solidFill>
              </a:rPr>
              <a:t>During additional professional learning opportunities we will also discuss alignment and make connections to all additional resources pictured in the graphic:</a:t>
            </a:r>
          </a:p>
          <a:p>
            <a:pPr marL="112713" lvl="1" defTabSz="455613">
              <a:spcBef>
                <a:spcPct val="0"/>
              </a:spcBef>
              <a:buFontTx/>
              <a:buChar char="•"/>
            </a:pPr>
            <a:r>
              <a:rPr lang="en-US" altLang="en-US" i="1" dirty="0">
                <a:solidFill>
                  <a:srgbClr val="000000"/>
                </a:solidFill>
                <a:ea typeface="Arial" panose="020B0604020202020204" pitchFamily="34" charset="0"/>
              </a:rPr>
              <a:t>The Alignment of the California Preschool Learning Foundations with Key Early Education Resources </a:t>
            </a:r>
            <a:r>
              <a:rPr lang="en-US" altLang="en-US" dirty="0">
                <a:solidFill>
                  <a:srgbClr val="000000"/>
                </a:solidFill>
                <a:ea typeface="Arial" panose="020B0604020202020204" pitchFamily="34" charset="0"/>
              </a:rPr>
              <a:t>(Alignment Document)</a:t>
            </a:r>
            <a:endParaRPr lang="en-US" altLang="en-US" i="1" dirty="0">
              <a:solidFill>
                <a:srgbClr val="000000"/>
              </a:solidFill>
              <a:ea typeface="Arial" panose="020B0604020202020204" pitchFamily="34" charset="0"/>
            </a:endParaRPr>
          </a:p>
          <a:p>
            <a:pPr marL="112713" lvl="1" defTabSz="455613">
              <a:spcBef>
                <a:spcPct val="0"/>
              </a:spcBef>
              <a:buFontTx/>
              <a:buChar char="•"/>
            </a:pPr>
            <a:r>
              <a:rPr lang="en-US" altLang="en-US" dirty="0">
                <a:solidFill>
                  <a:srgbClr val="000000"/>
                </a:solidFill>
                <a:ea typeface="Arial" panose="020B0604020202020204" pitchFamily="34" charset="0"/>
              </a:rPr>
              <a:t>CA CCSS</a:t>
            </a:r>
            <a:endParaRPr lang="en-US" altLang="en-US" i="1" dirty="0">
              <a:solidFill>
                <a:srgbClr val="000000"/>
              </a:solidFill>
              <a:ea typeface="Arial" panose="020B0604020202020204" pitchFamily="34" charset="0"/>
            </a:endParaRPr>
          </a:p>
          <a:p>
            <a:pPr marL="112713" lvl="1" defTabSz="455613">
              <a:spcBef>
                <a:spcPct val="0"/>
              </a:spcBef>
              <a:buFontTx/>
              <a:buChar char="•"/>
            </a:pPr>
            <a:r>
              <a:rPr lang="en-US" altLang="en-US" dirty="0">
                <a:solidFill>
                  <a:srgbClr val="000000"/>
                </a:solidFill>
                <a:ea typeface="MS PGothic" panose="020B0600070205080204" pitchFamily="34" charset="-128"/>
              </a:rPr>
              <a:t>Math Framework</a:t>
            </a:r>
          </a:p>
          <a:p>
            <a:pPr marL="112713" lvl="1" defTabSz="455613">
              <a:spcBef>
                <a:spcPct val="0"/>
              </a:spcBef>
              <a:buFontTx/>
              <a:buChar char="•"/>
            </a:pPr>
            <a:r>
              <a:rPr lang="en-US" altLang="en-US" dirty="0">
                <a:solidFill>
                  <a:srgbClr val="000000"/>
                </a:solidFill>
                <a:ea typeface="Arial" panose="020B0604020202020204" pitchFamily="34" charset="0"/>
              </a:rPr>
              <a:t>TK Implementation Guide</a:t>
            </a:r>
          </a:p>
          <a:p>
            <a:pPr marL="112713" lvl="1" defTabSz="455613">
              <a:spcBef>
                <a:spcPct val="0"/>
              </a:spcBef>
              <a:buFontTx/>
              <a:buChar char="•"/>
            </a:pPr>
            <a:r>
              <a:rPr lang="en-US" altLang="en-US" dirty="0">
                <a:solidFill>
                  <a:srgbClr val="000000"/>
                </a:solidFill>
                <a:ea typeface="MS PGothic" panose="020B0600070205080204" pitchFamily="34" charset="-128"/>
              </a:rPr>
              <a:t>DRDP-K (2015)</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EE408A-98CB-496C-82D3-12A0009FB1DB}" type="slidenum">
              <a:rPr lang="en-US" altLang="en-US" sz="1200"/>
              <a:pPr eaLnBrk="1" hangingPunct="1"/>
              <a:t>5</a:t>
            </a:fld>
            <a:endParaRPr lang="en-US" altLang="en-US" sz="1200"/>
          </a:p>
        </p:txBody>
      </p:sp>
    </p:spTree>
    <p:extLst>
      <p:ext uri="{BB962C8B-B14F-4D97-AF65-F5344CB8AC3E}">
        <p14:creationId xmlns:p14="http://schemas.microsoft.com/office/powerpoint/2010/main" val="158330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5800" y="4376738"/>
            <a:ext cx="5486400" cy="40465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defRPr/>
            </a:pPr>
            <a:r>
              <a:rPr lang="en-US" b="1" dirty="0">
                <a:latin typeface="Arial" charset="0"/>
                <a:ea typeface="MS PGothic" charset="0"/>
                <a:cs typeface="Arial" charset="0"/>
              </a:rPr>
              <a:t>Background Information: </a:t>
            </a:r>
          </a:p>
          <a:p>
            <a:pPr>
              <a:spcBef>
                <a:spcPts val="0"/>
              </a:spcBef>
              <a:defRPr/>
            </a:pPr>
            <a:r>
              <a:rPr lang="en-US" dirty="0" err="1">
                <a:latin typeface="Arial" charset="0"/>
                <a:ea typeface="MS PGothic" charset="0"/>
                <a:cs typeface="Arial" charset="0"/>
              </a:rPr>
              <a:t>CDE.CA.gov</a:t>
            </a:r>
            <a:r>
              <a:rPr lang="en-US" dirty="0">
                <a:latin typeface="Arial" charset="0"/>
                <a:ea typeface="MS PGothic" charset="0"/>
                <a:cs typeface="Arial" charset="0"/>
              </a:rPr>
              <a:t>/ci/</a:t>
            </a:r>
            <a:r>
              <a:rPr lang="en-US" dirty="0" err="1">
                <a:latin typeface="Arial" charset="0"/>
                <a:ea typeface="MS PGothic" charset="0"/>
                <a:cs typeface="Arial" charset="0"/>
              </a:rPr>
              <a:t>gs</a:t>
            </a:r>
            <a:r>
              <a:rPr lang="en-US" dirty="0">
                <a:latin typeface="Arial" charset="0"/>
                <a:ea typeface="MS PGothic" charset="0"/>
                <a:cs typeface="Arial" charset="0"/>
              </a:rPr>
              <a:t>/</a:t>
            </a:r>
            <a:r>
              <a:rPr lang="en-US" dirty="0" err="1">
                <a:latin typeface="Arial" charset="0"/>
                <a:ea typeface="MS PGothic" charset="0"/>
                <a:cs typeface="Arial" charset="0"/>
              </a:rPr>
              <a:t>em</a:t>
            </a:r>
            <a:r>
              <a:rPr lang="en-US" dirty="0">
                <a:latin typeface="Arial" charset="0"/>
                <a:ea typeface="MS PGothic" charset="0"/>
                <a:cs typeface="Arial" charset="0"/>
              </a:rPr>
              <a:t>/</a:t>
            </a:r>
            <a:r>
              <a:rPr lang="en-US" dirty="0" err="1">
                <a:latin typeface="Arial" charset="0"/>
                <a:ea typeface="MS PGothic" charset="0"/>
                <a:cs typeface="Arial" charset="0"/>
              </a:rPr>
              <a:t>kinderfaq.asp#program</a:t>
            </a:r>
            <a:r>
              <a:rPr lang="en-US" dirty="0">
                <a:latin typeface="Arial" charset="0"/>
                <a:ea typeface="MS PGothic" charset="0"/>
                <a:cs typeface="Arial" charset="0"/>
              </a:rPr>
              <a:t> </a:t>
            </a:r>
          </a:p>
          <a:p>
            <a:pPr>
              <a:spcBef>
                <a:spcPts val="0"/>
              </a:spcBef>
              <a:defRPr/>
            </a:pPr>
            <a:endParaRPr lang="en-US" dirty="0">
              <a:latin typeface="Arial" charset="0"/>
              <a:ea typeface="MS PGothic" charset="0"/>
              <a:cs typeface="Arial" charset="0"/>
            </a:endParaRPr>
          </a:p>
          <a:p>
            <a:pPr>
              <a:spcBef>
                <a:spcPts val="0"/>
              </a:spcBef>
              <a:defRPr/>
            </a:pPr>
            <a:r>
              <a:rPr lang="en-US" b="1" dirty="0">
                <a:latin typeface="Arial" charset="0"/>
                <a:ea typeface="MS PGothic" charset="0"/>
                <a:cs typeface="Arial" charset="0"/>
              </a:rPr>
              <a:t>Presenter Remarks:</a:t>
            </a:r>
          </a:p>
          <a:p>
            <a:pPr>
              <a:spcBef>
                <a:spcPts val="0"/>
              </a:spcBef>
              <a:buFont typeface="Arial"/>
              <a:buNone/>
              <a:defRPr/>
            </a:pPr>
            <a:r>
              <a:rPr lang="en-US" dirty="0"/>
              <a:t>The state of California provides guidance on utilizing the Preschool Learning Foundations and the Preschool Curriculum</a:t>
            </a:r>
            <a:r>
              <a:rPr lang="en-US" baseline="0" dirty="0"/>
              <a:t> </a:t>
            </a:r>
            <a:r>
              <a:rPr lang="en-US" dirty="0"/>
              <a:t>Framework as planning and curriculum resources in the TK classroom.</a:t>
            </a:r>
          </a:p>
          <a:p>
            <a:pPr>
              <a:spcBef>
                <a:spcPts val="0"/>
              </a:spcBef>
              <a:defRPr/>
            </a:pPr>
            <a:endParaRPr lang="en-US" dirty="0">
              <a:ea typeface="MS PGothic" pitchFamily="34" charset="-128"/>
            </a:endParaRPr>
          </a:p>
          <a:p>
            <a:pPr>
              <a:spcBef>
                <a:spcPts val="0"/>
              </a:spcBef>
              <a:defRPr/>
            </a:pPr>
            <a:r>
              <a:rPr lang="en-US" dirty="0">
                <a:ea typeface="MS PGothic" pitchFamily="34" charset="-128"/>
              </a:rPr>
              <a:t>In addition, the following publications and resources </a:t>
            </a:r>
            <a:r>
              <a:rPr lang="en-US" sz="1200" kern="1200" dirty="0">
                <a:solidFill>
                  <a:schemeClr val="tx1"/>
                </a:solidFill>
                <a:effectLst/>
                <a:latin typeface="Arial" pitchFamily="34" charset="0"/>
                <a:ea typeface="ＭＳ Ｐゴシック" pitchFamily="34" charset="-128"/>
                <a:cs typeface="Arial" pitchFamily="34" charset="0"/>
              </a:rPr>
              <a:t>are available to support age and developmentally appropriate TK curriculum:</a:t>
            </a:r>
            <a:endParaRPr lang="en-US" dirty="0">
              <a:ea typeface="MS PGothic" pitchFamily="34" charset="-128"/>
            </a:endParaRPr>
          </a:p>
          <a:p>
            <a:pPr marL="171450" indent="-171450">
              <a:spcBef>
                <a:spcPts val="0"/>
              </a:spcBef>
              <a:buFont typeface="Arial" panose="020B0604020202020204" pitchFamily="34" charset="0"/>
              <a:buChar char="•"/>
              <a:defRPr/>
            </a:pPr>
            <a:r>
              <a:rPr lang="en-US" dirty="0"/>
              <a:t>TK Implementation Guide</a:t>
            </a:r>
          </a:p>
          <a:p>
            <a:pPr marL="171450" indent="-171450">
              <a:spcBef>
                <a:spcPts val="0"/>
              </a:spcBef>
              <a:buFont typeface="Arial" panose="020B0604020202020204" pitchFamily="34" charset="0"/>
              <a:buChar char="•"/>
              <a:defRPr/>
            </a:pPr>
            <a:r>
              <a:rPr lang="en-US" dirty="0"/>
              <a:t>Alignment Document</a:t>
            </a:r>
          </a:p>
          <a:p>
            <a:pPr marL="171450" indent="-171450">
              <a:spcBef>
                <a:spcPts val="0"/>
              </a:spcBef>
              <a:buFont typeface="Arial" panose="020B0604020202020204" pitchFamily="34" charset="0"/>
              <a:buChar char="•"/>
              <a:defRPr/>
            </a:pPr>
            <a:r>
              <a:rPr lang="en-US" dirty="0"/>
              <a:t>CA CCSS</a:t>
            </a:r>
          </a:p>
          <a:p>
            <a:pPr marL="171450" indent="-171450">
              <a:spcBef>
                <a:spcPts val="0"/>
              </a:spcBef>
              <a:buFont typeface="Arial" panose="020B0604020202020204" pitchFamily="34" charset="0"/>
              <a:buChar char="•"/>
              <a:defRPr/>
            </a:pPr>
            <a:r>
              <a:rPr lang="en-US" dirty="0"/>
              <a:t>Math Framework</a:t>
            </a:r>
          </a:p>
          <a:p>
            <a:pPr marL="171450" indent="-171450">
              <a:spcBef>
                <a:spcPts val="0"/>
              </a:spcBef>
              <a:buFont typeface="Arial" panose="020B0604020202020204" pitchFamily="34" charset="0"/>
              <a:buChar char="•"/>
              <a:defRPr/>
            </a:pPr>
            <a:r>
              <a:rPr lang="en-US" dirty="0"/>
              <a:t>DRDP-K</a:t>
            </a:r>
          </a:p>
          <a:p>
            <a:pPr marL="181240" indent="-181240">
              <a:spcBef>
                <a:spcPts val="0"/>
              </a:spcBef>
              <a:buFont typeface="Arial"/>
              <a:buChar char="•"/>
              <a:defRPr/>
            </a:pPr>
            <a:endParaRPr lang="en-US" dirty="0">
              <a:ea typeface="MS PGothic" pitchFamily="34" charset="-128"/>
            </a:endParaRPr>
          </a:p>
          <a:p>
            <a:pPr>
              <a:spcBef>
                <a:spcPts val="0"/>
              </a:spcBef>
              <a:defRPr/>
            </a:pPr>
            <a:endParaRPr lang="en-US" dirty="0">
              <a:latin typeface="Arial" charset="0"/>
              <a:ea typeface="MS PGothic" charset="0"/>
              <a:cs typeface="Arial" charset="0"/>
            </a:endParaRPr>
          </a:p>
          <a:p>
            <a:pPr>
              <a:spcBef>
                <a:spcPts val="0"/>
              </a:spcBef>
              <a:defRPr/>
            </a:pPr>
            <a:endParaRPr lang="en-US" dirty="0">
              <a:latin typeface="Arial" charset="0"/>
              <a:ea typeface="MS PGothic" charset="0"/>
              <a:cs typeface="Arial"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F43FC3-B18E-48B7-B9E9-4381331EFDE6}" type="slidenum">
              <a:rPr lang="en-US" altLang="en-US" sz="1200"/>
              <a:pPr eaLnBrk="1" hangingPunct="1"/>
              <a:t>6</a:t>
            </a:fld>
            <a:endParaRPr lang="en-US" altLang="en-US" sz="1200"/>
          </a:p>
        </p:txBody>
      </p:sp>
    </p:spTree>
    <p:extLst>
      <p:ext uri="{BB962C8B-B14F-4D97-AF65-F5344CB8AC3E}">
        <p14:creationId xmlns:p14="http://schemas.microsoft.com/office/powerpoint/2010/main" val="257470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91B26703-0CCF-4650-BA4A-CE51CB505EFC}" type="slidenum">
              <a:rPr lang="en-US" altLang="en-US" sz="1200">
                <a:cs typeface="Arial" panose="020B0604020202020204" pitchFamily="34" charset="0"/>
              </a:rPr>
              <a:pPr algn="r" eaLnBrk="1" hangingPunct="1"/>
              <a:t>7</a:t>
            </a:fld>
            <a:endParaRPr lang="en-US" altLang="en-US" sz="1200">
              <a:cs typeface="Arial" panose="020B0604020202020204" pitchFamily="34" charset="0"/>
            </a:endParaRPr>
          </a:p>
        </p:txBody>
      </p:sp>
      <p:sp>
        <p:nvSpPr>
          <p:cNvPr id="46082"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62450"/>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400" eaLnBrk="1" fontAlgn="auto" hangingPunct="1">
              <a:spcBef>
                <a:spcPts val="0"/>
              </a:spcBef>
              <a:spcAft>
                <a:spcPts val="0"/>
              </a:spcAft>
              <a:buFont typeface="Arial"/>
              <a:buNone/>
              <a:defRPr/>
            </a:pPr>
            <a:r>
              <a:rPr lang="en-US" b="1" dirty="0"/>
              <a:t>Presenter Remarks: </a:t>
            </a:r>
            <a:endParaRPr lang="en-US" altLang="en-US" b="1" dirty="0">
              <a:latin typeface="Arial" charset="0"/>
              <a:ea typeface="Arial" charset="0"/>
              <a:cs typeface="Arial" charset="0"/>
            </a:endParaRPr>
          </a:p>
          <a:p>
            <a:pPr marL="0" marR="0" indent="0" algn="l" defTabSz="914400" rtl="0" eaLnBrk="1" fontAlgn="auto" latinLnBrk="0" hangingPunct="1">
              <a:spcBef>
                <a:spcPts val="0"/>
              </a:spcBef>
              <a:spcAft>
                <a:spcPts val="0"/>
              </a:spcAft>
              <a:buClrTx/>
              <a:buSzTx/>
              <a:buFont typeface="Arial"/>
              <a:buNone/>
              <a:tabLst/>
              <a:defRPr/>
            </a:pPr>
            <a:r>
              <a:rPr lang="en-US" altLang="en-US" dirty="0">
                <a:latin typeface="Arial" charset="0"/>
                <a:ea typeface="Arial" charset="0"/>
                <a:cs typeface="Arial" charset="0"/>
              </a:rPr>
              <a:t>The purpose of the Preschool</a:t>
            </a:r>
            <a:r>
              <a:rPr lang="en-US" altLang="en-US" baseline="0" dirty="0">
                <a:latin typeface="Arial" charset="0"/>
                <a:ea typeface="Arial" charset="0"/>
                <a:cs typeface="Arial" charset="0"/>
              </a:rPr>
              <a:t> Learning Foundations </a:t>
            </a:r>
            <a:r>
              <a:rPr lang="en-US" altLang="en-US" dirty="0">
                <a:latin typeface="Arial" charset="0"/>
                <a:ea typeface="Arial" charset="0"/>
                <a:cs typeface="Arial" charset="0"/>
              </a:rPr>
              <a:t>is to promote a common understanding of preschool children’</a:t>
            </a:r>
            <a:r>
              <a:rPr lang="en-US" altLang="ja-JP" dirty="0">
                <a:latin typeface="Arial" charset="0"/>
                <a:ea typeface="Arial" charset="0"/>
                <a:cs typeface="Arial" charset="0"/>
              </a:rPr>
              <a:t>s learning and to guide instructional practice</a:t>
            </a:r>
            <a:r>
              <a:rPr lang="en-US" altLang="ja-JP" baseline="0" dirty="0">
                <a:latin typeface="Arial" charset="0"/>
                <a:ea typeface="Arial" charset="0"/>
                <a:cs typeface="Arial" charset="0"/>
              </a:rPr>
              <a:t>; they describe the knowledge and </a:t>
            </a:r>
            <a:r>
              <a:rPr lang="en-US" altLang="en-US" dirty="0">
                <a:latin typeface="Arial" charset="0"/>
                <a:ea typeface="Arial" charset="0"/>
                <a:cs typeface="Arial" charset="0"/>
              </a:rPr>
              <a:t>skills that young children typically develop when provided with developmentally, culturally, and linguistically appropriate learning experiences.</a:t>
            </a:r>
          </a:p>
          <a:p>
            <a:pPr marL="0" marR="0" indent="0" algn="l" defTabSz="914400" rtl="0" eaLnBrk="1" fontAlgn="auto" latinLnBrk="0" hangingPunct="1">
              <a:spcBef>
                <a:spcPts val="0"/>
              </a:spcBef>
              <a:spcAft>
                <a:spcPts val="0"/>
              </a:spcAft>
              <a:buClrTx/>
              <a:buSzTx/>
              <a:buFont typeface="Arial"/>
              <a:buNone/>
              <a:tabLst/>
              <a:defRPr/>
            </a:pPr>
            <a:endParaRPr lang="en-US" altLang="ja-JP" i="0" baseline="0" dirty="0">
              <a:latin typeface="Arial" charset="0"/>
              <a:ea typeface="ＭＳ Ｐゴシック" panose="020B0600070205080204" pitchFamily="34" charset="-128"/>
              <a:cs typeface="Arial" charset="0"/>
            </a:endParaRPr>
          </a:p>
          <a:p>
            <a:pPr marL="0" marR="0" indent="0" algn="l" defTabSz="914400" rtl="0" eaLnBrk="1" fontAlgn="auto" latinLnBrk="0" hangingPunct="1">
              <a:spcBef>
                <a:spcPts val="0"/>
              </a:spcBef>
              <a:spcAft>
                <a:spcPts val="0"/>
              </a:spcAft>
              <a:buClrTx/>
              <a:buSzTx/>
              <a:buFont typeface="Arial"/>
              <a:buNone/>
              <a:tabLst/>
              <a:defRPr/>
            </a:pPr>
            <a:r>
              <a:rPr lang="en-US" altLang="ja-JP" i="0" baseline="0" dirty="0">
                <a:latin typeface="Arial" charset="0"/>
                <a:ea typeface="ＭＳ Ｐゴシック" panose="020B0600070205080204" pitchFamily="34" charset="-128"/>
                <a:cs typeface="Arial" charset="0"/>
              </a:rPr>
              <a:t>T</a:t>
            </a:r>
            <a:r>
              <a:rPr lang="en-US" altLang="ja-JP" i="0" dirty="0">
                <a:ea typeface="ＭＳ Ｐゴシック" panose="020B0600070205080204" pitchFamily="34" charset="-128"/>
              </a:rPr>
              <a:t>he Preschool Curriculum</a:t>
            </a:r>
            <a:r>
              <a:rPr lang="en-US" altLang="ja-JP" i="0" baseline="0" dirty="0">
                <a:ea typeface="ＭＳ Ｐゴシック" panose="020B0600070205080204" pitchFamily="34" charset="-128"/>
              </a:rPr>
              <a:t> Framework</a:t>
            </a:r>
            <a:r>
              <a:rPr lang="en-US" altLang="ja-JP" i="1" dirty="0">
                <a:ea typeface="ＭＳ Ｐゴシック" panose="020B0600070205080204" pitchFamily="34" charset="-128"/>
              </a:rPr>
              <a:t> </a:t>
            </a:r>
            <a:r>
              <a:rPr lang="en-US" altLang="ja-JP" baseline="0" dirty="0">
                <a:latin typeface="Arial" charset="0"/>
                <a:ea typeface="Arial" charset="0"/>
                <a:cs typeface="Arial" charset="0"/>
              </a:rPr>
              <a:t>was created as a companion to the Preschool Learning Foundations. </a:t>
            </a:r>
            <a:r>
              <a:rPr lang="en-US" altLang="ja-JP" dirty="0">
                <a:ea typeface="ＭＳ Ｐゴシック" panose="020B0600070205080204" pitchFamily="34" charset="-128"/>
              </a:rPr>
              <a:t>The framework,</a:t>
            </a:r>
            <a:r>
              <a:rPr lang="en-US" altLang="ja-JP" baseline="0" dirty="0">
                <a:ea typeface="ＭＳ Ｐゴシック" panose="020B0600070205080204" pitchFamily="34" charset="-128"/>
              </a:rPr>
              <a:t> “…</a:t>
            </a:r>
            <a:r>
              <a:rPr lang="en-US" altLang="ja-JP" dirty="0">
                <a:ea typeface="ＭＳ Ｐゴシック" panose="020B0600070205080204" pitchFamily="34" charset="-128"/>
              </a:rPr>
              <a:t>presents strategies and information to enrich learning and development opportunities for all children” (PCF, Vol. 1, p. v). </a:t>
            </a:r>
          </a:p>
          <a:p>
            <a:pPr marL="0" marR="0" indent="0" algn="l" defTabSz="914400" rtl="0" eaLnBrk="1" fontAlgn="auto" latinLnBrk="0" hangingPunct="1">
              <a:spcBef>
                <a:spcPts val="0"/>
              </a:spcBef>
              <a:spcAft>
                <a:spcPts val="0"/>
              </a:spcAft>
              <a:buClrTx/>
              <a:buSzTx/>
              <a:buFont typeface="Arial"/>
              <a:buNone/>
              <a:tabLst/>
              <a:defRPr/>
            </a:pPr>
            <a:endParaRPr lang="en-US" altLang="en-US" dirty="0">
              <a:latin typeface="Arial" charset="0"/>
              <a:ea typeface="Arial" charset="0"/>
              <a:cs typeface="Arial" charset="0"/>
            </a:endParaRPr>
          </a:p>
          <a:p>
            <a:pPr marL="0" marR="0" indent="0" algn="l" defTabSz="914400" rtl="0" eaLnBrk="1" fontAlgn="auto" latinLnBrk="0" hangingPunct="1">
              <a:spcBef>
                <a:spcPts val="0"/>
              </a:spcBef>
              <a:spcAft>
                <a:spcPts val="0"/>
              </a:spcAft>
              <a:buClrTx/>
              <a:buSzTx/>
              <a:buFont typeface="Arial"/>
              <a:buNone/>
              <a:tabLst/>
              <a:defRPr/>
            </a:pPr>
            <a:r>
              <a:rPr lang="en-US" altLang="en-US" dirty="0">
                <a:latin typeface="Arial" charset="0"/>
                <a:ea typeface="Arial" charset="0"/>
                <a:cs typeface="Arial" charset="0"/>
              </a:rPr>
              <a:t>The foundations and framework</a:t>
            </a:r>
            <a:r>
              <a:rPr lang="en-US" altLang="en-US" baseline="0" dirty="0">
                <a:latin typeface="Arial" charset="0"/>
                <a:ea typeface="Arial" charset="0"/>
                <a:cs typeface="Arial" charset="0"/>
              </a:rPr>
              <a:t> are designed to work together.  While the foundations—known as standards in the K-12 arena—provide the background information to understand children’s developing knowledge and skills (the </a:t>
            </a:r>
            <a:r>
              <a:rPr lang="en-US" altLang="en-US" i="1" baseline="0" dirty="0">
                <a:latin typeface="Arial" charset="0"/>
                <a:ea typeface="Arial" charset="0"/>
                <a:cs typeface="Arial" charset="0"/>
              </a:rPr>
              <a:t>what</a:t>
            </a:r>
            <a:r>
              <a:rPr lang="en-US" altLang="en-US" baseline="0" dirty="0">
                <a:latin typeface="Arial" charset="0"/>
                <a:ea typeface="Arial" charset="0"/>
                <a:cs typeface="Arial" charset="0"/>
              </a:rPr>
              <a:t>), the curriculum framework offers guidance on how teachers and programs can support the learning and development that are described in the foundations (the </a:t>
            </a:r>
            <a:r>
              <a:rPr lang="en-US" altLang="en-US" i="1" baseline="0" dirty="0">
                <a:latin typeface="Arial" charset="0"/>
                <a:ea typeface="Arial" charset="0"/>
                <a:cs typeface="Arial" charset="0"/>
              </a:rPr>
              <a:t>how</a:t>
            </a:r>
            <a:r>
              <a:rPr lang="en-US" altLang="en-US" baseline="0" dirty="0">
                <a:latin typeface="Arial" charset="0"/>
                <a:ea typeface="Arial" charset="0"/>
                <a:cs typeface="Arial" charset="0"/>
              </a:rPr>
              <a:t>).</a:t>
            </a:r>
            <a:endParaRPr lang="en-US" altLang="en-US" dirty="0">
              <a:latin typeface="Arial" charset="0"/>
              <a:ea typeface="Arial" charset="0"/>
              <a:cs typeface="Arial" charset="0"/>
            </a:endParaRPr>
          </a:p>
          <a:p>
            <a:pPr defTabSz="914400" eaLnBrk="1" fontAlgn="auto" hangingPunct="1">
              <a:spcBef>
                <a:spcPts val="0"/>
              </a:spcBef>
              <a:spcAft>
                <a:spcPts val="0"/>
              </a:spcAft>
              <a:buFont typeface="Arial"/>
              <a:buNone/>
              <a:defRPr/>
            </a:pPr>
            <a:endParaRPr lang="en-US" b="1" dirty="0">
              <a:latin typeface="Arial" charset="0"/>
            </a:endParaRPr>
          </a:p>
          <a:p>
            <a:pPr>
              <a:spcBef>
                <a:spcPts val="0"/>
              </a:spcBef>
              <a:spcAft>
                <a:spcPts val="0"/>
              </a:spcAft>
              <a:buFont typeface="Arial"/>
              <a:buNone/>
              <a:defRPr/>
            </a:pPr>
            <a:r>
              <a:rPr lang="en-US" b="1" dirty="0">
                <a:latin typeface="Arial" charset="0"/>
              </a:rPr>
              <a:t>Extra Notes:</a:t>
            </a:r>
            <a:endParaRPr lang="en-US" altLang="en-US" dirty="0">
              <a:latin typeface="Arial" charset="0"/>
              <a:ea typeface="ＭＳ Ｐゴシック" charset="-128"/>
            </a:endParaRPr>
          </a:p>
          <a:p>
            <a:pPr eaLnBrk="1" hangingPunct="1">
              <a:spcBef>
                <a:spcPts val="0"/>
              </a:spcBef>
              <a:spcAft>
                <a:spcPts val="0"/>
              </a:spcAft>
              <a:buFont typeface="Arial"/>
              <a:buNone/>
              <a:defRPr/>
            </a:pPr>
            <a:r>
              <a:rPr lang="en-US" dirty="0">
                <a:latin typeface="Arial" charset="0"/>
              </a:rPr>
              <a:t>The foundations were developed with research-based evidence and are enhanced with expert practitioners’ suggestions and examples.  All of the foundations were written by a team of researchers with expertise in that domain. A complete reference list of the source materials, along with detailed bibliographic notes for each of the developmental domains, can be found in the Preschool Learning Foundations. Sources used in the development of the foundations include: </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Documents from CDE,</a:t>
            </a:r>
            <a:r>
              <a:rPr lang="en-US" baseline="0" dirty="0">
                <a:latin typeface="Arial" charset="0"/>
              </a:rPr>
              <a:t> </a:t>
            </a:r>
            <a:r>
              <a:rPr lang="en-US" dirty="0">
                <a:latin typeface="Arial" charset="0"/>
              </a:rPr>
              <a:t>such as the </a:t>
            </a:r>
            <a:r>
              <a:rPr lang="en-US" i="1" dirty="0">
                <a:latin typeface="Arial" charset="0"/>
              </a:rPr>
              <a:t>English-Language Arts Content Standards for California Public Schools, Kindergarten Through Grade Twelve</a:t>
            </a:r>
            <a:r>
              <a:rPr lang="en-US" dirty="0">
                <a:latin typeface="Arial" charset="0"/>
              </a:rPr>
              <a:t> (Language and Literacy, Introduction, page 48, left column).</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Well-validated assessment tools such as the </a:t>
            </a:r>
            <a:r>
              <a:rPr lang="en-US" i="1" dirty="0">
                <a:latin typeface="Arial" charset="0"/>
              </a:rPr>
              <a:t>Ages &amp; Stages Questionnaires (ASQ): A Parent-Completed, Child-Monitoring System</a:t>
            </a:r>
            <a:r>
              <a:rPr lang="en-US" dirty="0">
                <a:latin typeface="Arial" charset="0"/>
              </a:rPr>
              <a:t> (Social-Emotional, References and Source Materials, page 36).</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General sources such as the </a:t>
            </a:r>
            <a:r>
              <a:rPr lang="en-US" i="1" dirty="0">
                <a:latin typeface="Arial" charset="0"/>
              </a:rPr>
              <a:t>Report of the National Reading Panel 2000</a:t>
            </a:r>
            <a:r>
              <a:rPr lang="en-US" dirty="0">
                <a:latin typeface="Arial" charset="0"/>
              </a:rPr>
              <a:t> (Language and Literacy, Introduction, page 73, left column).</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Early childhood education standards from other states, such as Hawaii and Texas (Social-Emotional, Introduction, page 5, footnote).</a:t>
            </a:r>
          </a:p>
        </p:txBody>
      </p:sp>
    </p:spTree>
    <p:extLst>
      <p:ext uri="{BB962C8B-B14F-4D97-AF65-F5344CB8AC3E}">
        <p14:creationId xmlns:p14="http://schemas.microsoft.com/office/powerpoint/2010/main" val="3449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064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xfrm>
            <a:off x="649288" y="4325938"/>
            <a:ext cx="5486400"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noAutofit/>
          </a:bodyPr>
          <a:lstStyle/>
          <a:p>
            <a:pPr>
              <a:spcBef>
                <a:spcPct val="0"/>
              </a:spcBef>
            </a:pPr>
            <a:r>
              <a:rPr lang="en-US" b="1" dirty="0">
                <a:latin typeface="Arial" charset="0"/>
                <a:ea typeface="ＭＳ Ｐゴシック" charset="0"/>
              </a:rPr>
              <a:t>Presenter Remarks: </a:t>
            </a:r>
            <a:endParaRPr lang="en-US" dirty="0">
              <a:latin typeface="Arial" charset="0"/>
              <a:ea typeface="ＭＳ Ｐゴシック" charset="0"/>
            </a:endParaRPr>
          </a:p>
          <a:p>
            <a:pPr>
              <a:spcBef>
                <a:spcPct val="0"/>
              </a:spcBef>
            </a:pPr>
            <a:r>
              <a:rPr lang="en-US" dirty="0">
                <a:latin typeface="Arial" charset="0"/>
                <a:ea typeface="ＭＳ Ｐゴシック" charset="0"/>
              </a:rPr>
              <a:t>Volume 1 of the Preschool</a:t>
            </a:r>
            <a:r>
              <a:rPr lang="en-US" baseline="0" dirty="0">
                <a:latin typeface="Arial" charset="0"/>
                <a:ea typeface="ＭＳ Ｐゴシック" charset="0"/>
              </a:rPr>
              <a:t> Learning Foundations</a:t>
            </a:r>
            <a:r>
              <a:rPr lang="en-US" dirty="0">
                <a:latin typeface="Arial" charset="0"/>
                <a:ea typeface="ＭＳ Ｐゴシック" charset="0"/>
              </a:rPr>
              <a:t> addresses four domains: Social-Emotional Development, Language and Literacy, English-Language Development, and Mathematics. </a:t>
            </a:r>
          </a:p>
          <a:p>
            <a:pPr>
              <a:spcBef>
                <a:spcPct val="0"/>
              </a:spcBef>
            </a:pPr>
            <a:endParaRPr lang="en-US" dirty="0">
              <a:latin typeface="Arial" charset="0"/>
              <a:ea typeface="ＭＳ Ｐゴシック" charset="0"/>
            </a:endParaRPr>
          </a:p>
          <a:p>
            <a:pPr>
              <a:spcBef>
                <a:spcPct val="0"/>
              </a:spcBef>
            </a:pPr>
            <a:r>
              <a:rPr lang="en-US" dirty="0">
                <a:latin typeface="Arial" charset="0"/>
                <a:ea typeface="ＭＳ Ｐゴシック" charset="0"/>
              </a:rPr>
              <a:t>Today we are reviewing the chapter on mathematics. Let’s take a closer look at one foundation for an example:</a:t>
            </a:r>
          </a:p>
          <a:p>
            <a:pPr marL="0" indent="0" eaLnBrk="1" hangingPunct="1">
              <a:spcBef>
                <a:spcPct val="0"/>
              </a:spcBef>
              <a:buFont typeface="Arial" panose="020B0604020202020204" pitchFamily="34" charset="0"/>
              <a:buNone/>
            </a:pPr>
            <a:endParaRPr lang="en-US" dirty="0">
              <a:latin typeface="Arial" charset="0"/>
              <a:ea typeface="ＭＳ Ｐゴシック" charset="0"/>
            </a:endParaRPr>
          </a:p>
          <a:p>
            <a:pPr marL="0" indent="0" eaLnBrk="1" hangingPunct="1">
              <a:spcBef>
                <a:spcPct val="0"/>
              </a:spcBef>
              <a:buFont typeface="Arial" panose="020B0604020202020204" pitchFamily="34" charset="0"/>
              <a:buNone/>
            </a:pPr>
            <a:r>
              <a:rPr lang="en-US" dirty="0">
                <a:latin typeface="Arial" charset="0"/>
                <a:ea typeface="ＭＳ Ｐゴシック" charset="0"/>
              </a:rPr>
              <a:t>Open the Preschool Learning Foundations and find a page where the age levels appear. This is an example of a foundation page. Compare pages with your elbow partner (allow 1 minute).</a:t>
            </a:r>
          </a:p>
          <a:p>
            <a:pPr marL="0" indent="0" eaLnBrk="1" hangingPunct="1">
              <a:spcBef>
                <a:spcPct val="0"/>
              </a:spcBef>
              <a:buFont typeface="Arial" panose="020B0604020202020204" pitchFamily="34" charset="0"/>
              <a:buNone/>
            </a:pPr>
            <a:endParaRPr lang="en-US" dirty="0">
              <a:latin typeface="Arial" charset="0"/>
              <a:ea typeface="ＭＳ Ｐゴシック" charset="0"/>
            </a:endParaRPr>
          </a:p>
          <a:p>
            <a:pPr marL="0" indent="0" eaLnBrk="1" hangingPunct="1">
              <a:spcBef>
                <a:spcPct val="0"/>
              </a:spcBef>
              <a:buFont typeface="Arial" panose="020B0604020202020204" pitchFamily="34" charset="0"/>
              <a:buNone/>
            </a:pPr>
            <a:r>
              <a:rPr lang="en-US" dirty="0">
                <a:latin typeface="Arial" charset="0"/>
                <a:ea typeface="ＭＳ Ｐゴシック" charset="0"/>
              </a:rPr>
              <a:t>Let’s look at these pages together.</a:t>
            </a:r>
          </a:p>
          <a:p>
            <a:pPr marL="0" indent="0" eaLnBrk="1" hangingPunct="1">
              <a:spcBef>
                <a:spcPct val="0"/>
              </a:spcBef>
              <a:buFont typeface="Arial" panose="020B0604020202020204" pitchFamily="34" charset="0"/>
              <a:buNone/>
            </a:pPr>
            <a:endParaRPr lang="en-US" dirty="0">
              <a:latin typeface="Arial" charset="0"/>
              <a:ea typeface="ＭＳ Ｐゴシック" charset="0"/>
            </a:endParaRPr>
          </a:p>
          <a:p>
            <a:pPr marL="0" indent="0" eaLnBrk="1" hangingPunct="1">
              <a:spcBef>
                <a:spcPct val="0"/>
              </a:spcBef>
              <a:buFont typeface="Arial" panose="020B0604020202020204" pitchFamily="34" charset="0"/>
              <a:buNone/>
            </a:pPr>
            <a:r>
              <a:rPr lang="en-US" dirty="0">
                <a:latin typeface="Arial" charset="0"/>
                <a:ea typeface="ＭＳ Ｐゴシック" charset="0"/>
              </a:rPr>
              <a:t>Look across the page and notice the developmental progression at around 48 months and what changes at 60 months of age</a:t>
            </a:r>
            <a:r>
              <a:rPr lang="en-US" i="0" dirty="0">
                <a:latin typeface="Arial" charset="0"/>
                <a:ea typeface="ＭＳ Ｐゴシック" charset="0"/>
              </a:rPr>
              <a:t>. (Solicit a few participants to read what they see.) </a:t>
            </a:r>
          </a:p>
          <a:p>
            <a:pPr marL="0" indent="0" eaLnBrk="1" hangingPunct="1">
              <a:spcBef>
                <a:spcPct val="0"/>
              </a:spcBef>
              <a:buFont typeface="Arial" panose="020B0604020202020204" pitchFamily="34" charset="0"/>
              <a:buNone/>
            </a:pPr>
            <a:endParaRPr lang="en-US" i="0" dirty="0">
              <a:latin typeface="Arial" charset="0"/>
              <a:ea typeface="ＭＳ Ｐゴシック" charset="0"/>
            </a:endParaRPr>
          </a:p>
          <a:p>
            <a:pPr marL="0" indent="0" eaLnBrk="1" hangingPunct="1">
              <a:spcBef>
                <a:spcPct val="0"/>
              </a:spcBef>
              <a:buFont typeface="Arial" panose="020B0604020202020204" pitchFamily="34" charset="0"/>
              <a:buNone/>
            </a:pPr>
            <a:r>
              <a:rPr lang="en-US" i="0" dirty="0">
                <a:latin typeface="Arial" charset="0"/>
                <a:ea typeface="ＭＳ Ｐゴシック" charset="0"/>
              </a:rPr>
              <a:t>(Summarize the exploration with the following key note.) </a:t>
            </a:r>
            <a:r>
              <a:rPr lang="en-US" dirty="0">
                <a:latin typeface="Arial" charset="0"/>
                <a:ea typeface="ＭＳ Ｐゴシック" charset="0"/>
              </a:rPr>
              <a:t>Because children develop at different rates the foundations were designed to support the belief that certain stages of development will occur at different times for all students. You will notice “at around” in the description. It is important to remember that this variability occurs.</a:t>
            </a:r>
          </a:p>
          <a:p>
            <a:pPr marL="0" indent="0" eaLnBrk="1" hangingPunct="1">
              <a:spcBef>
                <a:spcPct val="0"/>
              </a:spcBef>
              <a:buFont typeface="Arial" panose="020B0604020202020204" pitchFamily="34" charset="0"/>
              <a:buNone/>
            </a:pPr>
            <a:endParaRPr lang="en-US" dirty="0">
              <a:latin typeface="Arial" charset="0"/>
              <a:ea typeface="ＭＳ Ｐゴシック" charset="0"/>
            </a:endParaRPr>
          </a:p>
          <a:p>
            <a:pPr marL="0" indent="0" eaLnBrk="1" hangingPunct="1">
              <a:spcBef>
                <a:spcPct val="0"/>
              </a:spcBef>
              <a:buFont typeface="Arial" panose="020B0604020202020204" pitchFamily="34" charset="0"/>
              <a:buNone/>
            </a:pPr>
            <a:r>
              <a:rPr lang="en-US" dirty="0">
                <a:latin typeface="Arial" charset="0"/>
                <a:ea typeface="ＭＳ Ｐゴシック" charset="0"/>
              </a:rPr>
              <a:t>The foundations also assume that children have access to appropriate support in high-quality programs. This includes:</a:t>
            </a:r>
          </a:p>
          <a:p>
            <a:pPr marL="171450" indent="-171450" eaLnBrk="1" hangingPunct="1">
              <a:spcBef>
                <a:spcPct val="0"/>
              </a:spcBef>
              <a:buFont typeface="Arial" panose="020B0604020202020204" pitchFamily="34" charset="0"/>
              <a:buChar char="•"/>
            </a:pPr>
            <a:r>
              <a:rPr lang="en-US" dirty="0">
                <a:latin typeface="Arial" charset="0"/>
                <a:ea typeface="ＭＳ Ｐゴシック" charset="0"/>
              </a:rPr>
              <a:t>Environments and experiences that encourage active, playful exploration and experimentation</a:t>
            </a:r>
          </a:p>
          <a:p>
            <a:pPr marL="171450" indent="-171450" eaLnBrk="1" hangingPunct="1">
              <a:spcBef>
                <a:spcPct val="0"/>
              </a:spcBef>
              <a:buFont typeface="Arial" panose="020B0604020202020204" pitchFamily="34" charset="0"/>
              <a:buChar char="•"/>
            </a:pPr>
            <a:r>
              <a:rPr lang="en-US" dirty="0">
                <a:latin typeface="Arial" charset="0"/>
                <a:ea typeface="ＭＳ Ｐゴシック" charset="0"/>
              </a:rPr>
              <a:t>Clearly defined learning centers where materials are rotated</a:t>
            </a:r>
          </a:p>
          <a:p>
            <a:pPr marL="171450" indent="-171450" eaLnBrk="1" hangingPunct="1">
              <a:spcBef>
                <a:spcPct val="0"/>
              </a:spcBef>
              <a:buFont typeface="Arial" panose="020B0604020202020204" pitchFamily="34" charset="0"/>
              <a:buChar char="•"/>
            </a:pPr>
            <a:r>
              <a:rPr lang="en-US" dirty="0">
                <a:latin typeface="Arial" charset="0"/>
                <a:ea typeface="ＭＳ Ｐゴシック" charset="0"/>
              </a:rPr>
              <a:t>Purposeful teaching to help children gain knowledge and skills</a:t>
            </a:r>
          </a:p>
          <a:p>
            <a:pPr marL="171450" indent="-171450" eaLnBrk="1" hangingPunct="1">
              <a:spcBef>
                <a:spcPct val="0"/>
              </a:spcBef>
              <a:buFont typeface="Arial" panose="020B0604020202020204" pitchFamily="34" charset="0"/>
              <a:buChar char="•"/>
            </a:pPr>
            <a:r>
              <a:rPr lang="en-US" dirty="0">
                <a:latin typeface="Arial" charset="0"/>
                <a:ea typeface="ＭＳ Ｐゴシック" charset="0"/>
              </a:rPr>
              <a:t>Predictable schedules and routines with large blocks of time for play and skillful integration of curriculum with an intentional focus on content</a:t>
            </a:r>
          </a:p>
          <a:p>
            <a:pPr marL="171450" indent="-171450" eaLnBrk="1" hangingPunct="1">
              <a:spcBef>
                <a:spcPct val="0"/>
              </a:spcBef>
              <a:buFont typeface="Arial" panose="020B0604020202020204" pitchFamily="34" charset="0"/>
              <a:buChar char="•"/>
            </a:pPr>
            <a:r>
              <a:rPr lang="en-US" dirty="0">
                <a:latin typeface="Arial" charset="0"/>
                <a:ea typeface="ＭＳ Ｐゴシック" charset="0"/>
              </a:rPr>
              <a:t>Specific support for English learners with staff that have knowledge of the stages of English-language acquisition</a:t>
            </a:r>
          </a:p>
          <a:p>
            <a:pPr marL="171450" indent="-171450" eaLnBrk="1" hangingPunct="1">
              <a:spcBef>
                <a:spcPct val="0"/>
              </a:spcBef>
              <a:buFont typeface="Arial" panose="020B0604020202020204" pitchFamily="34" charset="0"/>
              <a:buChar char="•"/>
            </a:pPr>
            <a:r>
              <a:rPr lang="en-US" dirty="0">
                <a:latin typeface="Arial" charset="0"/>
                <a:ea typeface="ＭＳ Ｐゴシック" charset="0"/>
              </a:rPr>
              <a:t>Accommodations and adaptations for children with disabilities and additional support when needed</a:t>
            </a:r>
          </a:p>
        </p:txBody>
      </p:sp>
      <p:sp>
        <p:nvSpPr>
          <p:cNvPr id="4813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168B5-5053-D44C-A266-798130713388}" type="slidenum">
              <a:rPr lang="en-US" sz="1200">
                <a:cs typeface="Arial" charset="0"/>
              </a:rPr>
              <a:pPr eaLnBrk="1" hangingPunct="1"/>
              <a:t>8</a:t>
            </a:fld>
            <a:endParaRPr lang="en-US" sz="1200" dirty="0">
              <a:cs typeface="Arial" charset="0"/>
            </a:endParaRPr>
          </a:p>
        </p:txBody>
      </p:sp>
    </p:spTree>
    <p:extLst>
      <p:ext uri="{BB962C8B-B14F-4D97-AF65-F5344CB8AC3E}">
        <p14:creationId xmlns:p14="http://schemas.microsoft.com/office/powerpoint/2010/main" val="175900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Presenter Remarks:</a:t>
            </a:r>
          </a:p>
          <a:p>
            <a:pPr marL="0" indent="0" eaLnBrk="1" hangingPunct="1">
              <a:spcBef>
                <a:spcPts val="0"/>
              </a:spcBef>
              <a:buFont typeface="Arial"/>
              <a:buNone/>
            </a:pPr>
            <a:r>
              <a:rPr lang="en-US" dirty="0">
                <a:ea typeface="ＭＳ Ｐゴシック" charset="0"/>
              </a:rPr>
              <a:t>The Preschool Learning Foundations</a:t>
            </a:r>
            <a:r>
              <a:rPr lang="en-US" baseline="0" dirty="0">
                <a:ea typeface="ＭＳ Ｐゴシック" charset="0"/>
              </a:rPr>
              <a:t> </a:t>
            </a:r>
            <a:r>
              <a:rPr lang="en-US" dirty="0">
                <a:ea typeface="ＭＳ Ｐゴシック" charset="0"/>
              </a:rPr>
              <a:t>in Mathematics</a:t>
            </a:r>
            <a:r>
              <a:rPr lang="en-US" baseline="0" dirty="0">
                <a:ea typeface="ＭＳ Ｐゴシック" charset="0"/>
              </a:rPr>
              <a:t> cover five main developmental strands: Number Sense, Algebra and Functions (Classification and Patterning), Measurement, Geometry, and Mathematical Reasoning. </a:t>
            </a:r>
          </a:p>
          <a:p>
            <a:pPr marL="0" indent="0" eaLnBrk="1" hangingPunct="1">
              <a:spcBef>
                <a:spcPts val="0"/>
              </a:spcBef>
              <a:buFont typeface="Arial"/>
              <a:buNone/>
            </a:pPr>
            <a:endParaRPr lang="en-US" baseline="0" dirty="0">
              <a:ea typeface="ＭＳ Ｐゴシック" charset="0"/>
            </a:endParaRPr>
          </a:p>
          <a:p>
            <a:pPr marL="0" indent="0" eaLnBrk="1" hangingPunct="1">
              <a:spcBef>
                <a:spcPts val="0"/>
              </a:spcBef>
              <a:buFont typeface="Arial"/>
              <a:buNone/>
            </a:pPr>
            <a:r>
              <a:rPr lang="en-US" baseline="0" dirty="0">
                <a:ea typeface="ＭＳ Ｐゴシック" charset="0"/>
              </a:rPr>
              <a:t>These strands were identified after </a:t>
            </a:r>
            <a:r>
              <a:rPr lang="en-US" dirty="0">
                <a:ea typeface="ＭＳ Ｐゴシック" pitchFamily="-1" charset="-128"/>
              </a:rPr>
              <a:t>a careful review of research</a:t>
            </a:r>
            <a:r>
              <a:rPr lang="en-US" baseline="0" dirty="0">
                <a:ea typeface="ＭＳ Ｐゴシック" pitchFamily="-1" charset="-128"/>
              </a:rPr>
              <a:t> </a:t>
            </a:r>
            <a:r>
              <a:rPr lang="en-US" dirty="0">
                <a:ea typeface="ＭＳ Ｐゴシック" pitchFamily="-1" charset="-128"/>
              </a:rPr>
              <a:t>including research</a:t>
            </a:r>
            <a:r>
              <a:rPr lang="en-US" baseline="0" dirty="0">
                <a:ea typeface="ＭＳ Ｐゴシック" pitchFamily="-1" charset="-128"/>
              </a:rPr>
              <a:t> by the </a:t>
            </a:r>
            <a:r>
              <a:rPr lang="en-US" dirty="0">
                <a:ea typeface="ＭＳ Ｐゴシック" pitchFamily="-1" charset="-128"/>
              </a:rPr>
              <a:t>National Council of Teachers on Mathematics</a:t>
            </a:r>
            <a:r>
              <a:rPr lang="en-US" baseline="0" dirty="0">
                <a:ea typeface="ＭＳ Ｐゴシック" charset="0"/>
              </a:rPr>
              <a:t>, the Principles and Standards for School Mathematics, and the California Mathematics Content Standards for Kindergarten through Grade 12 (K–12).  </a:t>
            </a:r>
          </a:p>
          <a:p>
            <a:pPr eaLnBrk="1" hangingPunct="1">
              <a:spcBef>
                <a:spcPts val="0"/>
              </a:spcBef>
            </a:pPr>
            <a:endParaRPr lang="en-US" altLang="en-US" dirty="0"/>
          </a:p>
          <a:p>
            <a:pPr eaLnBrk="1" hangingPunct="1">
              <a:spcBef>
                <a:spcPts val="0"/>
              </a:spcBef>
            </a:pPr>
            <a:r>
              <a:rPr lang="en-US" altLang="en-US" dirty="0"/>
              <a:t>Today’s focus will be on the</a:t>
            </a:r>
            <a:r>
              <a:rPr lang="en-US" altLang="en-US" baseline="0" dirty="0"/>
              <a:t> </a:t>
            </a:r>
            <a:r>
              <a:rPr lang="en-US" altLang="en-US" dirty="0"/>
              <a:t>Math Reasoning</a:t>
            </a:r>
            <a:r>
              <a:rPr lang="en-US" altLang="en-US" baseline="0" dirty="0"/>
              <a:t> strand.</a:t>
            </a:r>
            <a:r>
              <a:rPr lang="en-US" altLang="en-US" dirty="0"/>
              <a:t> </a:t>
            </a:r>
          </a:p>
          <a:p>
            <a:pPr eaLnBrk="1" hangingPunct="1">
              <a:spcBef>
                <a:spcPts val="0"/>
              </a:spcBef>
            </a:pPr>
            <a:endParaRPr lang="en-US" altLang="en-US" b="1" dirty="0"/>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5645A21-54EE-4D3B-BC1C-DAB1478F67C7}" type="slidenum">
              <a:rPr lang="en-US" altLang="en-US" sz="1200"/>
              <a:pPr eaLnBrk="1" hangingPunct="1"/>
              <a:t>9</a:t>
            </a:fld>
            <a:endParaRPr lang="en-US" altLang="en-US" sz="1200"/>
          </a:p>
        </p:txBody>
      </p:sp>
    </p:spTree>
    <p:extLst>
      <p:ext uri="{BB962C8B-B14F-4D97-AF65-F5344CB8AC3E}">
        <p14:creationId xmlns:p14="http://schemas.microsoft.com/office/powerpoint/2010/main" val="99352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3844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09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81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7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09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91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215857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2363478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Tree>
    <p:extLst>
      <p:ext uri="{BB962C8B-B14F-4D97-AF65-F5344CB8AC3E}">
        <p14:creationId xmlns:p14="http://schemas.microsoft.com/office/powerpoint/2010/main" val="257629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685800" y="4387898"/>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1"/>
          </p:nvPr>
        </p:nvSpPr>
        <p:spPr>
          <a:xfrm>
            <a:off x="4660900" y="4387898"/>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889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CE42341-E03A-4126-AE9C-8B2CDF38DE1D}"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F1160E38-81BA-4E40-BC7F-1C3DB28F31C7}" type="slidenum">
              <a:rPr lang="en-US" altLang="en-US"/>
              <a:pPr/>
              <a:t>‹#›</a:t>
            </a:fld>
            <a:endParaRPr lang="en-US" altLang="en-US"/>
          </a:p>
        </p:txBody>
      </p:sp>
    </p:spTree>
    <p:extLst>
      <p:ext uri="{BB962C8B-B14F-4D97-AF65-F5344CB8AC3E}">
        <p14:creationId xmlns:p14="http://schemas.microsoft.com/office/powerpoint/2010/main" val="385080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97" y="145401"/>
            <a:ext cx="8468230" cy="1143000"/>
          </a:xfrm>
        </p:spPr>
        <p:txBody>
          <a:bodyPr/>
          <a:lstStyle/>
          <a:p>
            <a:r>
              <a:rPr lang="en-US"/>
              <a:t>Click to edit Master title style</a:t>
            </a:r>
          </a:p>
        </p:txBody>
      </p:sp>
      <p:sp>
        <p:nvSpPr>
          <p:cNvPr id="3" name="Content Placeholder 2"/>
          <p:cNvSpPr>
            <a:spLocks noGrp="1"/>
          </p:cNvSpPr>
          <p:nvPr>
            <p:ph idx="1"/>
          </p:nvPr>
        </p:nvSpPr>
        <p:spPr>
          <a:xfrm>
            <a:off x="278336" y="1470362"/>
            <a:ext cx="8468230" cy="4608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260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12C5D8D-73B7-4DD7-9BB6-D40B3F3148A7}"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D88ABA8B-E984-4AB7-B3C1-16ECCA69B232}" type="slidenum">
              <a:rPr lang="en-US" altLang="en-US"/>
              <a:pPr/>
              <a:t>‹#›</a:t>
            </a:fld>
            <a:endParaRPr lang="en-US" altLang="en-US"/>
          </a:p>
        </p:txBody>
      </p:sp>
    </p:spTree>
    <p:extLst>
      <p:ext uri="{BB962C8B-B14F-4D97-AF65-F5344CB8AC3E}">
        <p14:creationId xmlns:p14="http://schemas.microsoft.com/office/powerpoint/2010/main" val="424937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AE30DA6-CF2A-470F-B738-8977B7663CD5}"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2FAA99B0-6325-4E0C-B0D7-1E0676233E0A}" type="slidenum">
              <a:rPr lang="en-US" altLang="en-US"/>
              <a:pPr/>
              <a:t>‹#›</a:t>
            </a:fld>
            <a:endParaRPr lang="en-US" altLang="en-US"/>
          </a:p>
        </p:txBody>
      </p:sp>
    </p:spTree>
    <p:extLst>
      <p:ext uri="{BB962C8B-B14F-4D97-AF65-F5344CB8AC3E}">
        <p14:creationId xmlns:p14="http://schemas.microsoft.com/office/powerpoint/2010/main" val="137691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358D7E8-618A-4CD3-94F9-095B2952BEC2}" type="datetime1">
              <a:rPr lang="en-US" altLang="en-US" smtClean="0"/>
              <a:t>11/8/16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fld id="{C8301793-FB26-4FCF-A03A-8CCD3E530901}" type="slidenum">
              <a:rPr lang="en-US" altLang="en-US"/>
              <a:pPr/>
              <a:t>‹#›</a:t>
            </a:fld>
            <a:endParaRPr lang="en-US" altLang="en-US"/>
          </a:p>
        </p:txBody>
      </p:sp>
    </p:spTree>
    <p:extLst>
      <p:ext uri="{BB962C8B-B14F-4D97-AF65-F5344CB8AC3E}">
        <p14:creationId xmlns:p14="http://schemas.microsoft.com/office/powerpoint/2010/main" val="2520517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5B48143-77A9-47FD-B346-19C5EE36B87C}" type="datetime1">
              <a:rPr lang="en-US" altLang="en-US" smtClean="0"/>
              <a:t>11/8/16</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5"/>
          <p:cNvSpPr>
            <a:spLocks noGrp="1"/>
          </p:cNvSpPr>
          <p:nvPr>
            <p:ph type="sldNum" sz="quarter" idx="12"/>
          </p:nvPr>
        </p:nvSpPr>
        <p:spPr>
          <a:xfrm>
            <a:off x="8723313" y="0"/>
            <a:ext cx="420687" cy="365125"/>
          </a:xfrm>
        </p:spPr>
        <p:txBody>
          <a:bodyPr/>
          <a:lstStyle>
            <a:lvl1pPr>
              <a:defRPr/>
            </a:lvl1pPr>
          </a:lstStyle>
          <a:p>
            <a:fld id="{13DC9F94-28DC-4930-8448-956F5544536A}" type="slidenum">
              <a:rPr lang="en-US" altLang="en-US"/>
              <a:pPr/>
              <a:t>‹#›</a:t>
            </a:fld>
            <a:endParaRPr lang="en-US" altLang="en-US"/>
          </a:p>
        </p:txBody>
      </p:sp>
    </p:spTree>
    <p:extLst>
      <p:ext uri="{BB962C8B-B14F-4D97-AF65-F5344CB8AC3E}">
        <p14:creationId xmlns:p14="http://schemas.microsoft.com/office/powerpoint/2010/main" val="3482047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AC18D74-8C7F-43E7-9AD6-FA99C870DF3E}" type="datetime1">
              <a:rPr lang="en-US" altLang="en-US" smtClean="0"/>
              <a:t>11/8/16</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a:xfrm>
            <a:off x="8723313" y="0"/>
            <a:ext cx="420687" cy="365125"/>
          </a:xfrm>
        </p:spPr>
        <p:txBody>
          <a:bodyPr/>
          <a:lstStyle>
            <a:lvl1pPr>
              <a:defRPr/>
            </a:lvl1pPr>
          </a:lstStyle>
          <a:p>
            <a:fld id="{7E390313-E1F0-498F-9A1E-3CD506164D91}" type="slidenum">
              <a:rPr lang="en-US" altLang="en-US"/>
              <a:pPr/>
              <a:t>‹#›</a:t>
            </a:fld>
            <a:endParaRPr lang="en-US" altLang="en-US"/>
          </a:p>
        </p:txBody>
      </p:sp>
    </p:spTree>
    <p:extLst>
      <p:ext uri="{BB962C8B-B14F-4D97-AF65-F5344CB8AC3E}">
        <p14:creationId xmlns:p14="http://schemas.microsoft.com/office/powerpoint/2010/main" val="90600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0EE69E7-B8CF-4EE6-9752-CB8CCC391E44}" type="datetime1">
              <a:rPr lang="en-US" altLang="en-US" smtClean="0"/>
              <a:t>11/8/16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5"/>
          <p:cNvSpPr>
            <a:spLocks noGrp="1"/>
          </p:cNvSpPr>
          <p:nvPr>
            <p:ph type="sldNum" sz="quarter" idx="12"/>
          </p:nvPr>
        </p:nvSpPr>
        <p:spPr>
          <a:xfrm>
            <a:off x="8723313" y="0"/>
            <a:ext cx="420687" cy="365125"/>
          </a:xfrm>
        </p:spPr>
        <p:txBody>
          <a:bodyPr/>
          <a:lstStyle>
            <a:lvl1pPr>
              <a:defRPr/>
            </a:lvl1pPr>
          </a:lstStyle>
          <a:p>
            <a:fld id="{F120524F-1D98-4E3B-BA67-4C9341CC3AF5}" type="slidenum">
              <a:rPr lang="en-US" altLang="en-US"/>
              <a:pPr/>
              <a:t>‹#›</a:t>
            </a:fld>
            <a:endParaRPr lang="en-US" altLang="en-US"/>
          </a:p>
        </p:txBody>
      </p:sp>
    </p:spTree>
    <p:extLst>
      <p:ext uri="{BB962C8B-B14F-4D97-AF65-F5344CB8AC3E}">
        <p14:creationId xmlns:p14="http://schemas.microsoft.com/office/powerpoint/2010/main" val="436999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4E63F59-BBF4-4D63-B2AB-E94C38A5DAEF}" type="datetime1">
              <a:rPr lang="en-US" altLang="en-US" smtClean="0"/>
              <a:t>11/8/16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fld id="{236FB7EC-9328-49B3-8E86-672542142FF2}" type="slidenum">
              <a:rPr lang="en-US" altLang="en-US"/>
              <a:pPr/>
              <a:t>‹#›</a:t>
            </a:fld>
            <a:endParaRPr lang="en-US" altLang="en-US"/>
          </a:p>
        </p:txBody>
      </p:sp>
    </p:spTree>
    <p:extLst>
      <p:ext uri="{BB962C8B-B14F-4D97-AF65-F5344CB8AC3E}">
        <p14:creationId xmlns:p14="http://schemas.microsoft.com/office/powerpoint/2010/main" val="1021042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8723313" y="0"/>
            <a:ext cx="420687" cy="36512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4194128-848B-4322-AA60-78C3B4E38A31}" type="slidenum">
              <a:rPr lang="en-US" altLang="en-US" sz="1200">
                <a:cs typeface="Arial" panose="020B0604020202020204" pitchFamily="34" charset="0"/>
              </a:rPr>
              <a:pPr eaLnBrk="1" hangingPunct="1"/>
              <a:t>‹#›</a:t>
            </a:fld>
            <a:endParaRPr lang="en-US" altLang="en-US" sz="1200">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3F9828B-2F56-4693-AA74-44D96A9B9B2A}" type="datetime1">
              <a:rPr lang="en-US" altLang="en-US" smtClean="0"/>
              <a:t>11/8/16</a:t>
            </a:fld>
            <a:endParaRPr lang="en-US" alt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Tree>
    <p:extLst>
      <p:ext uri="{BB962C8B-B14F-4D97-AF65-F5344CB8AC3E}">
        <p14:creationId xmlns:p14="http://schemas.microsoft.com/office/powerpoint/2010/main" val="22929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6B02868-E2F9-4ACB-B49D-BBB2DA609714}"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2F31B40E-B436-40A2-BEFE-63B1E76453E1}" type="slidenum">
              <a:rPr lang="en-US" altLang="en-US"/>
              <a:pPr/>
              <a:t>‹#›</a:t>
            </a:fld>
            <a:endParaRPr lang="en-US" altLang="en-US"/>
          </a:p>
        </p:txBody>
      </p:sp>
    </p:spTree>
    <p:extLst>
      <p:ext uri="{BB962C8B-B14F-4D97-AF65-F5344CB8AC3E}">
        <p14:creationId xmlns:p14="http://schemas.microsoft.com/office/powerpoint/2010/main" val="2115927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B7608EB-5019-4E33-841E-B585604545E6}"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6E6CD92B-DF88-431D-8A64-CF8EA6658C9B}" type="slidenum">
              <a:rPr lang="en-US" altLang="en-US"/>
              <a:pPr/>
              <a:t>‹#›</a:t>
            </a:fld>
            <a:endParaRPr lang="en-US" altLang="en-US"/>
          </a:p>
        </p:txBody>
      </p:sp>
    </p:spTree>
    <p:extLst>
      <p:ext uri="{BB962C8B-B14F-4D97-AF65-F5344CB8AC3E}">
        <p14:creationId xmlns:p14="http://schemas.microsoft.com/office/powerpoint/2010/main" val="386109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5521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8723313" y="0"/>
            <a:ext cx="420687" cy="365125"/>
          </a:xfrm>
        </p:spPr>
        <p:txBody>
          <a:bodyPr/>
          <a:lstStyle>
            <a:lvl1pPr>
              <a:defRPr/>
            </a:lvl1pPr>
          </a:lstStyle>
          <a:p>
            <a:fld id="{2B0667CE-F9A9-43DB-905E-ED05B45E2AAB}" type="slidenum">
              <a:rPr lang="en-US" altLang="en-US"/>
              <a:pPr/>
              <a:t>‹#›</a:t>
            </a:fld>
            <a:endParaRPr lang="en-US" altLang="en-US"/>
          </a:p>
        </p:txBody>
      </p:sp>
    </p:spTree>
    <p:extLst>
      <p:ext uri="{BB962C8B-B14F-4D97-AF65-F5344CB8AC3E}">
        <p14:creationId xmlns:p14="http://schemas.microsoft.com/office/powerpoint/2010/main" val="366112590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lgn="ctr">
              <a:defRPr/>
            </a:lvl1pPr>
          </a:lstStyle>
          <a:p>
            <a:fld id="{D579022A-62BF-4BC9-B9C7-B286878A9B97}" type="slidenum">
              <a:rPr lang="en-US" altLang="en-US"/>
              <a:pPr/>
              <a:t>‹#›</a:t>
            </a:fld>
            <a:endParaRPr lang="en-US" altLang="en-US"/>
          </a:p>
        </p:txBody>
      </p:sp>
    </p:spTree>
    <p:extLst>
      <p:ext uri="{BB962C8B-B14F-4D97-AF65-F5344CB8AC3E}">
        <p14:creationId xmlns:p14="http://schemas.microsoft.com/office/powerpoint/2010/main" val="3670415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1166D11-EE6A-49CC-BA3A-C851A3EDED4F}"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D1DD4341-ACA4-4BCB-8B49-A28E85E3EBBB}" type="slidenum">
              <a:rPr lang="en-US" altLang="en-US"/>
              <a:pPr/>
              <a:t>‹#›</a:t>
            </a:fld>
            <a:endParaRPr lang="en-US" altLang="en-US"/>
          </a:p>
        </p:txBody>
      </p:sp>
    </p:spTree>
    <p:extLst>
      <p:ext uri="{BB962C8B-B14F-4D97-AF65-F5344CB8AC3E}">
        <p14:creationId xmlns:p14="http://schemas.microsoft.com/office/powerpoint/2010/main" val="376996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5A478C4-104C-483D-B3CA-0318798E820D}"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C2999847-4960-40DB-A717-BEF26A4DF00E}" type="slidenum">
              <a:rPr lang="en-US" altLang="en-US"/>
              <a:pPr/>
              <a:t>‹#›</a:t>
            </a:fld>
            <a:endParaRPr lang="en-US" altLang="en-US"/>
          </a:p>
        </p:txBody>
      </p:sp>
    </p:spTree>
    <p:extLst>
      <p:ext uri="{BB962C8B-B14F-4D97-AF65-F5344CB8AC3E}">
        <p14:creationId xmlns:p14="http://schemas.microsoft.com/office/powerpoint/2010/main" val="3846892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A310522-B14A-47CB-9B9E-D3B7672974B8}"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0E6B5599-21F6-44A5-B27A-63102F809773}" type="slidenum">
              <a:rPr lang="en-US" altLang="en-US"/>
              <a:pPr/>
              <a:t>‹#›</a:t>
            </a:fld>
            <a:endParaRPr lang="en-US" altLang="en-US"/>
          </a:p>
        </p:txBody>
      </p:sp>
    </p:spTree>
    <p:extLst>
      <p:ext uri="{BB962C8B-B14F-4D97-AF65-F5344CB8AC3E}">
        <p14:creationId xmlns:p14="http://schemas.microsoft.com/office/powerpoint/2010/main" val="548134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6689C00-9807-40E6-99A5-0A9392D3B2E1}" type="datetime1">
              <a:rPr lang="en-US" altLang="en-US" smtClean="0"/>
              <a:t>11/8/16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fld id="{E0D7D206-39B0-415F-B90F-4337336D5292}" type="slidenum">
              <a:rPr lang="en-US" altLang="en-US"/>
              <a:pPr/>
              <a:t>‹#›</a:t>
            </a:fld>
            <a:endParaRPr lang="en-US" altLang="en-US"/>
          </a:p>
        </p:txBody>
      </p:sp>
    </p:spTree>
    <p:extLst>
      <p:ext uri="{BB962C8B-B14F-4D97-AF65-F5344CB8AC3E}">
        <p14:creationId xmlns:p14="http://schemas.microsoft.com/office/powerpoint/2010/main" val="3595782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6AA78A2-7771-4436-8E00-5591507DF572}" type="datetime1">
              <a:rPr lang="en-US" altLang="en-US" smtClean="0"/>
              <a:t>11/8/16</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5"/>
          <p:cNvSpPr>
            <a:spLocks noGrp="1"/>
          </p:cNvSpPr>
          <p:nvPr>
            <p:ph type="sldNum" sz="quarter" idx="12"/>
          </p:nvPr>
        </p:nvSpPr>
        <p:spPr>
          <a:xfrm>
            <a:off x="8723313" y="0"/>
            <a:ext cx="420687" cy="365125"/>
          </a:xfrm>
        </p:spPr>
        <p:txBody>
          <a:bodyPr/>
          <a:lstStyle>
            <a:lvl1pPr>
              <a:defRPr/>
            </a:lvl1pPr>
          </a:lstStyle>
          <a:p>
            <a:fld id="{7D4D745D-D683-4307-909F-049ED3A3C253}" type="slidenum">
              <a:rPr lang="en-US" altLang="en-US"/>
              <a:pPr/>
              <a:t>‹#›</a:t>
            </a:fld>
            <a:endParaRPr lang="en-US" altLang="en-US"/>
          </a:p>
        </p:txBody>
      </p:sp>
    </p:spTree>
    <p:extLst>
      <p:ext uri="{BB962C8B-B14F-4D97-AF65-F5344CB8AC3E}">
        <p14:creationId xmlns:p14="http://schemas.microsoft.com/office/powerpoint/2010/main" val="189158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B2E7B11-4D6B-4551-875F-EFF59A00E16E}" type="datetime1">
              <a:rPr lang="en-US" altLang="en-US" smtClean="0"/>
              <a:t>11/8/16</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a:xfrm>
            <a:off x="8723313" y="0"/>
            <a:ext cx="420687" cy="365125"/>
          </a:xfrm>
        </p:spPr>
        <p:txBody>
          <a:bodyPr/>
          <a:lstStyle>
            <a:lvl1pPr>
              <a:defRPr/>
            </a:lvl1pPr>
          </a:lstStyle>
          <a:p>
            <a:fld id="{97E5E1DC-672D-4F34-B748-B13EC780FCD7}" type="slidenum">
              <a:rPr lang="en-US" altLang="en-US"/>
              <a:pPr/>
              <a:t>‹#›</a:t>
            </a:fld>
            <a:endParaRPr lang="en-US" altLang="en-US"/>
          </a:p>
        </p:txBody>
      </p:sp>
    </p:spTree>
    <p:extLst>
      <p:ext uri="{BB962C8B-B14F-4D97-AF65-F5344CB8AC3E}">
        <p14:creationId xmlns:p14="http://schemas.microsoft.com/office/powerpoint/2010/main" val="1122818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A9B70B9-9625-40D1-A085-D14E86001F0F}" type="datetime1">
              <a:rPr lang="en-US" altLang="en-US" smtClean="0"/>
              <a:t>11/8/16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5"/>
          <p:cNvSpPr>
            <a:spLocks noGrp="1"/>
          </p:cNvSpPr>
          <p:nvPr>
            <p:ph type="sldNum" sz="quarter" idx="12"/>
          </p:nvPr>
        </p:nvSpPr>
        <p:spPr>
          <a:xfrm>
            <a:off x="8723313" y="0"/>
            <a:ext cx="420687" cy="365125"/>
          </a:xfrm>
        </p:spPr>
        <p:txBody>
          <a:bodyPr/>
          <a:lstStyle>
            <a:lvl1pPr>
              <a:defRPr/>
            </a:lvl1pPr>
          </a:lstStyle>
          <a:p>
            <a:fld id="{FD8AE6EA-2F40-466A-8697-5D10AC3A19FD}" type="slidenum">
              <a:rPr lang="en-US" altLang="en-US"/>
              <a:pPr/>
              <a:t>‹#›</a:t>
            </a:fld>
            <a:endParaRPr lang="en-US" altLang="en-US"/>
          </a:p>
        </p:txBody>
      </p:sp>
    </p:spTree>
    <p:extLst>
      <p:ext uri="{BB962C8B-B14F-4D97-AF65-F5344CB8AC3E}">
        <p14:creationId xmlns:p14="http://schemas.microsoft.com/office/powerpoint/2010/main" val="3386286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B0162FE-469F-4F76-B511-57341E6682A4}" type="datetime1">
              <a:rPr lang="en-US" altLang="en-US" smtClean="0"/>
              <a:t>11/8/16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fld id="{F9F23E8B-1F59-4A99-B0EB-E032C79B8FB0}" type="slidenum">
              <a:rPr lang="en-US" altLang="en-US"/>
              <a:pPr/>
              <a:t>‹#›</a:t>
            </a:fld>
            <a:endParaRPr lang="en-US" altLang="en-US"/>
          </a:p>
        </p:txBody>
      </p:sp>
    </p:spTree>
    <p:extLst>
      <p:ext uri="{BB962C8B-B14F-4D97-AF65-F5344CB8AC3E}">
        <p14:creationId xmlns:p14="http://schemas.microsoft.com/office/powerpoint/2010/main" val="87294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75" y="203008"/>
            <a:ext cx="8583444" cy="1143000"/>
          </a:xfrm>
        </p:spPr>
        <p:txBody>
          <a:bodyPr/>
          <a:lstStyle/>
          <a:p>
            <a:r>
              <a:rPr lang="en-US"/>
              <a:t>Click to edit Master title style</a:t>
            </a:r>
          </a:p>
        </p:txBody>
      </p:sp>
      <p:sp>
        <p:nvSpPr>
          <p:cNvPr id="3" name="Content Placeholder 2"/>
          <p:cNvSpPr>
            <a:spLocks noGrp="1"/>
          </p:cNvSpPr>
          <p:nvPr>
            <p:ph sz="half" idx="1"/>
          </p:nvPr>
        </p:nvSpPr>
        <p:spPr>
          <a:xfrm>
            <a:off x="251475" y="1470362"/>
            <a:ext cx="3974883" cy="4666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470363"/>
            <a:ext cx="4262919" cy="4666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226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8723313" y="0"/>
            <a:ext cx="420687" cy="36512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B3541B6-6688-40FE-890E-231B7414A16F}" type="slidenum">
              <a:rPr lang="en-US" altLang="en-US" sz="1200">
                <a:cs typeface="Arial" panose="020B0604020202020204" pitchFamily="34" charset="0"/>
              </a:rPr>
              <a:pPr eaLnBrk="1" hangingPunct="1"/>
              <a:t>‹#›</a:t>
            </a:fld>
            <a:endParaRPr lang="en-US" altLang="en-US" sz="1200">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6A2968B-6F58-440E-8401-2A06362FBCB1}" type="datetime1">
              <a:rPr lang="en-US" altLang="en-US" smtClean="0"/>
              <a:t>11/8/16</a:t>
            </a:fld>
            <a:endParaRPr lang="en-US" alt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Tree>
    <p:extLst>
      <p:ext uri="{BB962C8B-B14F-4D97-AF65-F5344CB8AC3E}">
        <p14:creationId xmlns:p14="http://schemas.microsoft.com/office/powerpoint/2010/main" val="2518887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8E08900-4A3C-4100-A567-E3C401538C8C}"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7DA009BF-21BE-445F-9F00-F30AFF15178B}" type="slidenum">
              <a:rPr lang="en-US" altLang="en-US"/>
              <a:pPr/>
              <a:t>‹#›</a:t>
            </a:fld>
            <a:endParaRPr lang="en-US" altLang="en-US"/>
          </a:p>
        </p:txBody>
      </p:sp>
    </p:spTree>
    <p:extLst>
      <p:ext uri="{BB962C8B-B14F-4D97-AF65-F5344CB8AC3E}">
        <p14:creationId xmlns:p14="http://schemas.microsoft.com/office/powerpoint/2010/main" val="557353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2EAB251-4ECD-4124-AF3D-9BD867562202}" type="datetime1">
              <a:rPr lang="en-US" altLang="en-US" smtClean="0"/>
              <a:t>11/8/16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fld id="{61501D76-BB2E-4048-9148-398F83800894}" type="slidenum">
              <a:rPr lang="en-US" altLang="en-US"/>
              <a:pPr/>
              <a:t>‹#›</a:t>
            </a:fld>
            <a:endParaRPr lang="en-US" altLang="en-US"/>
          </a:p>
        </p:txBody>
      </p:sp>
    </p:spTree>
    <p:extLst>
      <p:ext uri="{BB962C8B-B14F-4D97-AF65-F5344CB8AC3E}">
        <p14:creationId xmlns:p14="http://schemas.microsoft.com/office/powerpoint/2010/main" val="443143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8723313" y="0"/>
            <a:ext cx="420687" cy="365125"/>
          </a:xfrm>
        </p:spPr>
        <p:txBody>
          <a:bodyPr/>
          <a:lstStyle>
            <a:lvl1pPr>
              <a:defRPr/>
            </a:lvl1pPr>
          </a:lstStyle>
          <a:p>
            <a:fld id="{5DB94F36-E10B-468E-AC1C-636060874285}" type="slidenum">
              <a:rPr lang="en-US" altLang="en-US"/>
              <a:pPr/>
              <a:t>‹#›</a:t>
            </a:fld>
            <a:endParaRPr lang="en-US" altLang="en-US"/>
          </a:p>
        </p:txBody>
      </p:sp>
    </p:spTree>
    <p:extLst>
      <p:ext uri="{BB962C8B-B14F-4D97-AF65-F5344CB8AC3E}">
        <p14:creationId xmlns:p14="http://schemas.microsoft.com/office/powerpoint/2010/main" val="142291369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lgn="ctr">
              <a:defRPr/>
            </a:lvl1pPr>
          </a:lstStyle>
          <a:p>
            <a:fld id="{E7558CDA-CE0D-4533-9D34-18AD23282EE2}" type="slidenum">
              <a:rPr lang="en-US" altLang="en-US"/>
              <a:pPr/>
              <a:t>‹#›</a:t>
            </a:fld>
            <a:endParaRPr lang="en-US" altLang="en-US"/>
          </a:p>
        </p:txBody>
      </p:sp>
    </p:spTree>
    <p:extLst>
      <p:ext uri="{BB962C8B-B14F-4D97-AF65-F5344CB8AC3E}">
        <p14:creationId xmlns:p14="http://schemas.microsoft.com/office/powerpoint/2010/main" val="122010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79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372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40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35577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theme" Target="../theme/theme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BD5D4">
            <a:alpha val="6901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533400"/>
            <a:ext cx="9131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5" name="Text Box 7"/>
          <p:cNvSpPr txBox="1">
            <a:spLocks noChangeArrowheads="1"/>
          </p:cNvSpPr>
          <p:nvPr userDrawn="1"/>
        </p:nvSpPr>
        <p:spPr bwMode="auto">
          <a:xfrm>
            <a:off x="8458200" y="0"/>
            <a:ext cx="685800" cy="27622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F60B722C-52E7-4104-917D-2D6C5C81F7B2}" type="slidenum">
              <a:rPr lang="en-US" altLang="en-US" sz="1200"/>
              <a:pPr algn="r" eaLnBrk="1" hangingPunct="1">
                <a:spcBef>
                  <a:spcPct val="50000"/>
                </a:spcBef>
              </a:pPr>
              <a:t>‹#›</a:t>
            </a:fld>
            <a:endParaRPr lang="en-US" altLang="en-US" sz="1200"/>
          </a:p>
        </p:txBody>
      </p:sp>
      <p:sp>
        <p:nvSpPr>
          <p:cNvPr id="1029" name="Rectangle 6"/>
          <p:cNvSpPr>
            <a:spLocks noChangeArrowheads="1"/>
          </p:cNvSpPr>
          <p:nvPr userDrawn="1"/>
        </p:nvSpPr>
        <p:spPr bwMode="auto">
          <a:xfrm>
            <a:off x="0" y="662463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a:solidFill>
                  <a:srgbClr val="333333"/>
                </a:solidFill>
                <a:cs typeface="Arial" panose="020B0604020202020204" pitchFamily="34" charset="0"/>
              </a:rPr>
              <a:t>©2016 California Department of Education</a:t>
            </a:r>
            <a:endParaRPr lang="en-US" altLang="en-US" sz="900"/>
          </a:p>
        </p:txBody>
      </p:sp>
      <p:pic>
        <p:nvPicPr>
          <p:cNvPr id="1030" name="Picture 6" descr="cpincolorlist.JP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6172200"/>
            <a:ext cx="749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37" r:id="rId1"/>
    <p:sldLayoutId id="2147485438" r:id="rId2"/>
    <p:sldLayoutId id="2147485439" r:id="rId3"/>
    <p:sldLayoutId id="2147485440" r:id="rId4"/>
    <p:sldLayoutId id="2147485441" r:id="rId5"/>
    <p:sldLayoutId id="2147485442" r:id="rId6"/>
    <p:sldLayoutId id="2147485443" r:id="rId7"/>
    <p:sldLayoutId id="2147485444" r:id="rId8"/>
    <p:sldLayoutId id="2147485445" r:id="rId9"/>
    <p:sldLayoutId id="2147485446" r:id="rId10"/>
    <p:sldLayoutId id="2147485447" r:id="rId11"/>
    <p:sldLayoutId id="2147485448" r:id="rId12"/>
    <p:sldLayoutId id="2147485449" r:id="rId13"/>
    <p:sldLayoutId id="2147485450" r:id="rId14"/>
    <p:sldLayoutId id="2147485451" r:id="rId15"/>
    <p:sldLayoutId id="2147485452" r:id="rId16"/>
    <p:sldLayoutId id="2147485453" r:id="rId17"/>
    <p:sldLayoutId id="2147485480" r:id="rId18"/>
  </p:sldLayoutIdLst>
  <p:hf hdr="0" ftr="0" dt="0"/>
  <p:txStyles>
    <p:titleStyle>
      <a:lvl1pPr algn="ctr" rtl="0" eaLnBrk="0" fontAlgn="base" hangingPunct="0">
        <a:spcBef>
          <a:spcPct val="0"/>
        </a:spcBef>
        <a:spcAft>
          <a:spcPct val="0"/>
        </a:spcAft>
        <a:defRPr sz="4000" b="1">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ＭＳ Ｐゴシック" pitchFamily="-1" charset="-128"/>
        </a:defRPr>
      </a:lvl2pPr>
      <a:lvl3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ＭＳ Ｐゴシック" pitchFamily="-1" charset="-128"/>
        </a:defRPr>
      </a:lvl3pPr>
      <a:lvl4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ＭＳ Ｐゴシック" pitchFamily="-1" charset="-128"/>
        </a:defRPr>
      </a:lvl4pPr>
      <a:lvl5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BD5D4">
            <a:alpha val="69019"/>
          </a:srgb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defRPr sz="1200">
                <a:cs typeface="Arial" panose="020B0604020202020204" pitchFamily="34" charset="0"/>
              </a:defRPr>
            </a:lvl1pPr>
          </a:lstStyle>
          <a:p>
            <a:fld id="{0BFB3FB5-0F7B-47AE-A1A3-62C3CCE0D0C4}" type="slidenum">
              <a:rPr lang="en-US" altLang="en-US"/>
              <a:pPr/>
              <a:t>‹#›</a:t>
            </a:fld>
            <a:endParaRPr lang="en-US" altLang="en-US"/>
          </a:p>
        </p:txBody>
      </p:sp>
      <p:sp>
        <p:nvSpPr>
          <p:cNvPr id="2053" name="Rectangle 6"/>
          <p:cNvSpPr>
            <a:spLocks noChangeArrowheads="1"/>
          </p:cNvSpPr>
          <p:nvPr userDrawn="1"/>
        </p:nvSpPr>
        <p:spPr bwMode="auto">
          <a:xfrm>
            <a:off x="0" y="662463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a:solidFill>
                  <a:srgbClr val="333333"/>
                </a:solidFill>
                <a:cs typeface="Arial" panose="020B0604020202020204" pitchFamily="34" charset="0"/>
              </a:rPr>
              <a:t>©2016 California Department of Education</a:t>
            </a:r>
            <a:endParaRPr lang="en-US" altLang="en-US" sz="900"/>
          </a:p>
        </p:txBody>
      </p:sp>
    </p:spTree>
  </p:cSld>
  <p:clrMap bg1="lt1" tx1="dk1" bg2="lt2" tx2="dk2" accent1="accent1" accent2="accent2" accent3="accent3" accent4="accent4" accent5="accent5" accent6="accent6" hlink="hlink" folHlink="folHlink"/>
  <p:sldLayoutIdLst>
    <p:sldLayoutId id="2147485454" r:id="rId1"/>
    <p:sldLayoutId id="2147485455" r:id="rId2"/>
    <p:sldLayoutId id="2147485456" r:id="rId3"/>
    <p:sldLayoutId id="2147485457" r:id="rId4"/>
    <p:sldLayoutId id="2147485458" r:id="rId5"/>
    <p:sldLayoutId id="2147485459" r:id="rId6"/>
    <p:sldLayoutId id="2147485460" r:id="rId7"/>
    <p:sldLayoutId id="2147485461" r:id="rId8"/>
    <p:sldLayoutId id="2147485462" r:id="rId9"/>
    <p:sldLayoutId id="2147485463" r:id="rId10"/>
    <p:sldLayoutId id="2147485464" r:id="rId11"/>
    <p:sldLayoutId id="2147485465" r:id="rId12"/>
    <p:sldLayoutId id="2147485466" r:id="rId13"/>
  </p:sldLayoutIdLst>
  <p:hf hdr="0" ftr="0" dt="0"/>
  <p:txStyles>
    <p:titleStyle>
      <a:lvl1pPr algn="ctr" defTabSz="457200" rtl="0" eaLnBrk="0" fontAlgn="base" hangingPunct="0">
        <a:spcBef>
          <a:spcPct val="0"/>
        </a:spcBef>
        <a:spcAft>
          <a:spcPct val="0"/>
        </a:spcAft>
        <a:defRPr sz="4000" b="1" kern="1200">
          <a:solidFill>
            <a:schemeClr val="tx1"/>
          </a:solidFill>
          <a:latin typeface="Arial"/>
          <a:ea typeface="MS PGothic" panose="020B0600070205080204" pitchFamily="34" charset="-128"/>
          <a:cs typeface="ＭＳ Ｐゴシック" pitchFamily="-84" charset="-128"/>
        </a:defRPr>
      </a:lvl1pPr>
      <a:lvl2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2pPr>
      <a:lvl3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3pPr>
      <a:lvl4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4pPr>
      <a:lvl5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5pPr>
      <a:lvl6pPr marL="4572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pitchFamily="-8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BD5D4">
            <a:alpha val="69019"/>
          </a:srgbClr>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defRPr sz="1200">
                <a:cs typeface="Arial" panose="020B0604020202020204" pitchFamily="34" charset="0"/>
              </a:defRPr>
            </a:lvl1pPr>
          </a:lstStyle>
          <a:p>
            <a:fld id="{939AEADF-B8A0-4FAF-8295-9497C360BF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 id="2147485478" r:id="rId12"/>
    <p:sldLayoutId id="2147485479" r:id="rId13"/>
  </p:sldLayoutIdLst>
  <p:hf hdr="0" ftr="0" dt="0"/>
  <p:txStyles>
    <p:titleStyle>
      <a:lvl1pPr algn="ctr" defTabSz="457200" rtl="0" eaLnBrk="0" fontAlgn="base" hangingPunct="0">
        <a:spcBef>
          <a:spcPct val="0"/>
        </a:spcBef>
        <a:spcAft>
          <a:spcPct val="0"/>
        </a:spcAft>
        <a:defRPr sz="4000" b="1" kern="1200">
          <a:solidFill>
            <a:schemeClr val="tx1"/>
          </a:solidFill>
          <a:latin typeface="Arial"/>
          <a:ea typeface="MS PGothic" panose="020B0600070205080204" pitchFamily="34" charset="-128"/>
          <a:cs typeface="ＭＳ Ｐゴシック" pitchFamily="-84" charset="-128"/>
        </a:defRPr>
      </a:lvl1pPr>
      <a:lvl2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2pPr>
      <a:lvl3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3pPr>
      <a:lvl4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4pPr>
      <a:lvl5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ＭＳ Ｐゴシック" pitchFamily="-84" charset="-128"/>
        </a:defRPr>
      </a:lvl5pPr>
      <a:lvl6pPr marL="4572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pitchFamily="-8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cde.ca.gov/sp/cd/re/documents/psframeworkkvol1.pdf" TargetMode="External"/><Relationship Id="rId4"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youtu.be/B2Z0djuCDK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ahUKEwjqlfOBv7fOAhUCKGMKHcYjCBoQFggcMAA&amp;url=https://allaboutyoungchildren.org/english/&amp;usg=AFQjCNGZjAeHHuqyd4jwZ4mjXsYkX4jnYQ&amp;bvm=bv.129389765,d.cGc" TargetMode="External"/><Relationship Id="rId4" Type="http://schemas.openxmlformats.org/officeDocument/2006/relationships/hyperlink" Target="https://www.google.com/url?sa=t&amp;rct=j&amp;q=&amp;esrc=s&amp;source=web&amp;cd=1&amp;cad=rja&amp;uact=8&amp;ved=0ahUKEwjvuJOtv7fOAhUK32MKHb-cCDsQFgghMAA&amp;url=http://www.cde.ca.gov/sp/cd/re/documents/familypartnerships.pdf&amp;usg=AFQjCNE4pI6AWAIjG4YTNT4JE4KiR_Xa0g&amp;bvm=bv.129389765,d.cGc" TargetMode="External"/><Relationship Id="rId5" Type="http://schemas.openxmlformats.org/officeDocument/2006/relationships/hyperlink" Target="https://www.google.com/url?sa=t&amp;rct=j&amp;q=&amp;esrc=s&amp;source=web&amp;cd=1&amp;cad=rja&amp;uact=8&amp;ved=0ahUKEwjluf-Wv7fOAhVU-GMKHZy0ChcQFggcMAA&amp;url=http://www.cde.ca.gov/ci/gs/em/documents/tkguide.pdf&amp;usg=AFQjCNGLkZjjCSncKT0z-jzu9UjYFR5yfQ&amp;bvm=bv.129389765,d.cGc" TargetMode="External"/><Relationship Id="rId6" Type="http://schemas.openxmlformats.org/officeDocument/2006/relationships/image" Target="../media/image34.jpeg"/><Relationship Id="rId7"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cde.ca.gov/sp/cd/re/cddpublications.asp" TargetMode="External"/><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1300" cy="1470362"/>
          </a:xfrm>
          <a:solidFill>
            <a:srgbClr val="B2DAD9"/>
          </a:solidFill>
        </p:spPr>
        <p:txBody>
          <a:bodyPr/>
          <a:lstStyle/>
          <a:p>
            <a:r>
              <a:rPr lang="en-US" sz="3600" dirty="0"/>
              <a:t>Transitional Kindergarten Mathematics: </a:t>
            </a:r>
            <a:r>
              <a:rPr lang="en-US" sz="4400" dirty="0"/>
              <a:t>Mathematical Reasoning</a:t>
            </a:r>
            <a:endParaRPr lang="en-US" sz="3600" dirty="0"/>
          </a:p>
        </p:txBody>
      </p:sp>
      <p:sp>
        <p:nvSpPr>
          <p:cNvPr id="3" name="Content Placeholder 2"/>
          <p:cNvSpPr>
            <a:spLocks noGrp="1"/>
          </p:cNvSpPr>
          <p:nvPr>
            <p:ph sz="half" idx="2"/>
          </p:nvPr>
        </p:nvSpPr>
        <p:spPr>
          <a:xfrm>
            <a:off x="1412802" y="5733280"/>
            <a:ext cx="6305694" cy="891035"/>
          </a:xfrm>
        </p:spPr>
        <p:txBody>
          <a:bodyPr/>
          <a:lstStyle/>
          <a:p>
            <a:pPr marL="0" indent="0" algn="ctr">
              <a:buNone/>
            </a:pPr>
            <a:r>
              <a:rPr lang="en-US" altLang="en-US" sz="1800" i="1" dirty="0">
                <a:cs typeface="Arial" panose="020B0604020202020204" pitchFamily="34" charset="0"/>
              </a:rPr>
              <a:t>California Preschool Learning Foundations, Volume 1</a:t>
            </a:r>
          </a:p>
          <a:p>
            <a:pPr marL="0" indent="0" algn="ctr">
              <a:buNone/>
            </a:pPr>
            <a:r>
              <a:rPr lang="en-US" altLang="en-US" sz="1800" i="1" dirty="0">
                <a:cs typeface="Arial" panose="020B0604020202020204" pitchFamily="34" charset="0"/>
              </a:rPr>
              <a:t>California Preschool Curriculum Framework, Volume 1</a:t>
            </a:r>
            <a:endParaRPr lang="en-US" sz="1800" dirty="0"/>
          </a:p>
        </p:txBody>
      </p:sp>
      <p:pic>
        <p:nvPicPr>
          <p:cNvPr id="7" name="Content Placeholder 1" descr="Screen Shot 2016-09-28 at 1.46.18 PM.png"/>
          <p:cNvPicPr>
            <a:picLocks noGrp="1" noChangeAspect="1"/>
          </p:cNvPicPr>
          <p:nvPr>
            <p:ph sz="half" idx="1"/>
          </p:nvPr>
        </p:nvPicPr>
        <p:blipFill>
          <a:blip r:embed="rId3" cstate="email">
            <a:extLst>
              <a:ext uri="{28A0092B-C50C-407E-A947-70E740481C1C}">
                <a14:useLocalDpi xmlns:a14="http://schemas.microsoft.com/office/drawing/2010/main"/>
              </a:ext>
            </a:extLst>
          </a:blip>
          <a:srcRect t="10510" b="10510"/>
          <a:stretch>
            <a:fillRect/>
          </a:stretch>
        </p:blipFill>
        <p:spPr>
          <a:xfrm>
            <a:off x="702809" y="1495199"/>
            <a:ext cx="7725681" cy="4090097"/>
          </a:xfrm>
          <a:ln>
            <a:solidFill>
              <a:schemeClr val="tx1"/>
            </a:solidFill>
          </a:ln>
        </p:spPr>
      </p:pic>
    </p:spTree>
    <p:extLst>
      <p:ext uri="{BB962C8B-B14F-4D97-AF65-F5344CB8AC3E}">
        <p14:creationId xmlns:p14="http://schemas.microsoft.com/office/powerpoint/2010/main" val="404865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4"/>
          <p:cNvSpPr>
            <a:spLocks noGrp="1" noChangeArrowheads="1"/>
          </p:cNvSpPr>
          <p:nvPr>
            <p:ph type="title"/>
          </p:nvPr>
        </p:nvSpPr>
        <p:spPr>
          <a:xfrm>
            <a:off x="12700" y="-1"/>
            <a:ext cx="9131300" cy="1412755"/>
          </a:xfrm>
        </p:spPr>
        <p:txBody>
          <a:bodyPr/>
          <a:lstStyle/>
          <a:p>
            <a:pPr eaLnBrk="1" hangingPunct="1">
              <a:defRPr/>
            </a:pPr>
            <a:r>
              <a:rPr lang="en-US" dirty="0">
                <a:solidFill>
                  <a:srgbClr val="000000"/>
                </a:solidFill>
                <a:ea typeface="+mj-ea"/>
              </a:rPr>
              <a:t>Mathematical  Reasoning</a:t>
            </a:r>
          </a:p>
        </p:txBody>
      </p:sp>
      <p:sp>
        <p:nvSpPr>
          <p:cNvPr id="55300" name="Content Placeholder 6"/>
          <p:cNvSpPr>
            <a:spLocks noGrp="1"/>
          </p:cNvSpPr>
          <p:nvPr>
            <p:ph sz="half" idx="1"/>
          </p:nvPr>
        </p:nvSpPr>
        <p:spPr>
          <a:xfrm>
            <a:off x="366689" y="1412755"/>
            <a:ext cx="3407680" cy="4312828"/>
          </a:xfrm>
        </p:spPr>
        <p:txBody>
          <a:bodyPr/>
          <a:lstStyle/>
          <a:p>
            <a:pPr>
              <a:lnSpc>
                <a:spcPct val="120000"/>
              </a:lnSpc>
            </a:pPr>
            <a:r>
              <a:rPr lang="en-US" altLang="en-US" dirty="0">
                <a:cs typeface="Arial" panose="020B0604020202020204" pitchFamily="34" charset="0"/>
              </a:rPr>
              <a:t>Think</a:t>
            </a:r>
          </a:p>
          <a:p>
            <a:pPr>
              <a:lnSpc>
                <a:spcPct val="120000"/>
              </a:lnSpc>
            </a:pPr>
            <a:r>
              <a:rPr lang="en-US" altLang="en-US" dirty="0">
                <a:cs typeface="Arial" panose="020B0604020202020204" pitchFamily="34" charset="0"/>
              </a:rPr>
              <a:t>Reason logically</a:t>
            </a:r>
          </a:p>
          <a:p>
            <a:pPr>
              <a:lnSpc>
                <a:spcPct val="120000"/>
              </a:lnSpc>
            </a:pPr>
            <a:r>
              <a:rPr lang="en-US" altLang="en-US" dirty="0">
                <a:cs typeface="Arial" panose="020B0604020202020204" pitchFamily="34" charset="0"/>
              </a:rPr>
              <a:t>Apply math knowledge</a:t>
            </a:r>
          </a:p>
          <a:p>
            <a:pPr>
              <a:lnSpc>
                <a:spcPct val="120000"/>
              </a:lnSpc>
            </a:pPr>
            <a:r>
              <a:rPr lang="en-US" altLang="en-US" dirty="0">
                <a:cs typeface="Arial" panose="020B0604020202020204" pitchFamily="34" charset="0"/>
              </a:rPr>
              <a:t>Create different solutions</a:t>
            </a:r>
          </a:p>
        </p:txBody>
      </p:sp>
      <p:pic>
        <p:nvPicPr>
          <p:cNvPr id="51203" name="Content Placeholder 1" descr="Screen Shot 2016-09-28 at 2.13.45 PM.p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764964" y="1392694"/>
            <a:ext cx="5021084" cy="4973445"/>
          </a:xfr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053537" y="2"/>
            <a:ext cx="5090463" cy="1700788"/>
          </a:xfrm>
        </p:spPr>
        <p:txBody>
          <a:bodyPr/>
          <a:lstStyle/>
          <a:p>
            <a:pPr marL="114300" eaLnBrk="1" hangingPunct="1"/>
            <a:r>
              <a:rPr lang="en-US" altLang="en-US" sz="3600" dirty="0">
                <a:solidFill>
                  <a:schemeClr val="tx1"/>
                </a:solidFill>
                <a:cs typeface="Arial" panose="020B0604020202020204" pitchFamily="34" charset="0"/>
              </a:rPr>
              <a:t>Preschool Curriculum Framework</a:t>
            </a:r>
          </a:p>
        </p:txBody>
      </p:sp>
      <p:pic>
        <p:nvPicPr>
          <p:cNvPr id="53251" name="Content Placeholder 1" descr="Screen Shot 2016-09-26 at 12.59.42 PM.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r="10667"/>
          <a:stretch/>
        </p:blipFill>
        <p:spPr>
          <a:xfrm>
            <a:off x="-34505" y="1"/>
            <a:ext cx="4088042" cy="6858000"/>
          </a:xfrm>
          <a:ln>
            <a:solidFill>
              <a:schemeClr val="dk1"/>
            </a:solidFill>
          </a:ln>
        </p:spPr>
      </p:pic>
      <p:sp>
        <p:nvSpPr>
          <p:cNvPr id="53250" name="Rectangle 3"/>
          <p:cNvSpPr>
            <a:spLocks noGrp="1" noChangeArrowheads="1"/>
          </p:cNvSpPr>
          <p:nvPr>
            <p:ph sz="half" idx="2"/>
          </p:nvPr>
        </p:nvSpPr>
        <p:spPr>
          <a:xfrm>
            <a:off x="4283965" y="1806623"/>
            <a:ext cx="4578171" cy="4525963"/>
          </a:xfrm>
        </p:spPr>
        <p:txBody>
          <a:bodyPr/>
          <a:lstStyle/>
          <a:p>
            <a:pPr marL="0" indent="0" algn="ctr" eaLnBrk="1" hangingPunct="1">
              <a:spcBef>
                <a:spcPts val="0"/>
              </a:spcBef>
              <a:buFontTx/>
              <a:buNone/>
            </a:pPr>
            <a:r>
              <a:rPr lang="en-US" altLang="ja-JP" dirty="0">
                <a:cs typeface="Arial" panose="020B0604020202020204" pitchFamily="34" charset="0"/>
              </a:rPr>
              <a:t>The Preschool Curriculum Framework, “…presents strategies and information to enrich learning and development opportunities for all of California’s preschool children</a:t>
            </a:r>
            <a:r>
              <a:rPr lang="ja-JP" altLang="en-US" dirty="0">
                <a:cs typeface="Arial" panose="020B0604020202020204" pitchFamily="34" charset="0"/>
              </a:rPr>
              <a:t>”</a:t>
            </a:r>
            <a:endParaRPr lang="en-US" altLang="ja-JP" dirty="0">
              <a:cs typeface="Arial" panose="020B0604020202020204" pitchFamily="34" charset="0"/>
            </a:endParaRPr>
          </a:p>
          <a:p>
            <a:pPr marL="0" indent="0" algn="ctr" eaLnBrk="1" hangingPunct="1">
              <a:spcBef>
                <a:spcPts val="0"/>
              </a:spcBef>
              <a:buFontTx/>
              <a:buNone/>
            </a:pPr>
            <a:r>
              <a:rPr lang="en-US" altLang="ja-JP" sz="1800" dirty="0">
                <a:cs typeface="Arial" panose="020B0604020202020204" pitchFamily="34" charset="0"/>
              </a:rPr>
              <a:t>(</a:t>
            </a:r>
            <a:r>
              <a:rPr lang="en-US" altLang="en-US" sz="1800" dirty="0">
                <a:cs typeface="Arial" panose="020B0604020202020204" pitchFamily="34" charset="0"/>
              </a:rPr>
              <a:t>PCF, Vol. 1, p. v)</a:t>
            </a:r>
            <a:r>
              <a:rPr lang="en-US" altLang="en-US" dirty="0">
                <a:cs typeface="Arial" panose="020B0604020202020204" pitchFamily="34" charset="0"/>
              </a:rPr>
              <a:t>.</a:t>
            </a:r>
            <a:endParaRPr lang="en-US" altLang="en-US" sz="1800" dirty="0">
              <a:cs typeface="Arial" panose="020B0604020202020204" pitchFamily="34" charset="0"/>
            </a:endParaRPr>
          </a:p>
        </p:txBody>
      </p:sp>
      <p:sp>
        <p:nvSpPr>
          <p:cNvPr id="6" name="Rectangle 6"/>
          <p:cNvSpPr>
            <a:spLocks noChangeArrowheads="1"/>
          </p:cNvSpPr>
          <p:nvPr/>
        </p:nvSpPr>
        <p:spPr bwMode="auto">
          <a:xfrm>
            <a:off x="4604437" y="6596062"/>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2" name="Slide Number Placeholder 1"/>
          <p:cNvSpPr>
            <a:spLocks noGrp="1"/>
          </p:cNvSpPr>
          <p:nvPr>
            <p:ph type="sldNum" sz="quarter" idx="12"/>
          </p:nvPr>
        </p:nvSpPr>
        <p:spPr/>
        <p:txBody>
          <a:bodyPr/>
          <a:lstStyle/>
          <a:p>
            <a:fld id="{E0D7D206-39B0-415F-B90F-4337336D5292}"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0"/>
            <a:ext cx="9144000" cy="1417638"/>
          </a:xfrm>
        </p:spPr>
        <p:txBody>
          <a:bodyPr/>
          <a:lstStyle/>
          <a:p>
            <a:r>
              <a:rPr lang="en-US" altLang="en-US" dirty="0"/>
              <a:t>Mathematics Domain </a:t>
            </a:r>
            <a:br>
              <a:rPr lang="en-US" altLang="en-US" dirty="0"/>
            </a:br>
            <a:r>
              <a:rPr lang="en-US" altLang="en-US" dirty="0"/>
              <a:t>Framework Strategies</a:t>
            </a:r>
          </a:p>
        </p:txBody>
      </p:sp>
      <p:sp>
        <p:nvSpPr>
          <p:cNvPr id="57346" name="Rectangle 3"/>
          <p:cNvSpPr>
            <a:spLocks noGrp="1" noChangeArrowheads="1"/>
          </p:cNvSpPr>
          <p:nvPr>
            <p:ph sz="half" idx="1"/>
          </p:nvPr>
        </p:nvSpPr>
        <p:spPr>
          <a:xfrm>
            <a:off x="398463" y="1465679"/>
            <a:ext cx="4302125" cy="4525963"/>
          </a:xfrm>
        </p:spPr>
        <p:txBody>
          <a:bodyPr/>
          <a:lstStyle/>
          <a:p>
            <a:pPr>
              <a:lnSpc>
                <a:spcPct val="120000"/>
              </a:lnSpc>
            </a:pPr>
            <a:r>
              <a:rPr lang="en-US" altLang="en-US" sz="3200" dirty="0">
                <a:solidFill>
                  <a:srgbClr val="000000"/>
                </a:solidFill>
              </a:rPr>
              <a:t>Developmentally appropriate</a:t>
            </a:r>
          </a:p>
          <a:p>
            <a:pPr>
              <a:lnSpc>
                <a:spcPct val="120000"/>
              </a:lnSpc>
            </a:pPr>
            <a:r>
              <a:rPr lang="en-US" altLang="en-US" sz="3200" dirty="0">
                <a:solidFill>
                  <a:srgbClr val="000000"/>
                </a:solidFill>
              </a:rPr>
              <a:t>Reflective and intentional</a:t>
            </a:r>
          </a:p>
          <a:p>
            <a:pPr>
              <a:lnSpc>
                <a:spcPct val="120000"/>
              </a:lnSpc>
            </a:pPr>
            <a:r>
              <a:rPr lang="en-US" altLang="en-US" sz="3200" dirty="0">
                <a:solidFill>
                  <a:srgbClr val="000000"/>
                </a:solidFill>
              </a:rPr>
              <a:t>Individually and culturally meaningful</a:t>
            </a:r>
          </a:p>
          <a:p>
            <a:pPr>
              <a:lnSpc>
                <a:spcPct val="120000"/>
              </a:lnSpc>
            </a:pPr>
            <a:r>
              <a:rPr lang="en-US" altLang="en-US" sz="3200" dirty="0">
                <a:solidFill>
                  <a:srgbClr val="000000"/>
                </a:solidFill>
              </a:rPr>
              <a:t>Inclusive</a:t>
            </a:r>
          </a:p>
        </p:txBody>
      </p:sp>
      <p:pic>
        <p:nvPicPr>
          <p:cNvPr id="57347" name="Picture 40" descr="Cover_ppt">
            <a:hlinkClick r:id="rId3"/>
          </p:cNvPr>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032856" y="1467717"/>
            <a:ext cx="3643313" cy="4868863"/>
          </a:xfrm>
          <a:ln>
            <a:solidFill>
              <a:srgbClr val="0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3839" r="10463"/>
          <a:stretch/>
        </p:blipFill>
        <p:spPr bwMode="auto">
          <a:xfrm>
            <a:off x="-25191" y="-1536799"/>
            <a:ext cx="9169191" cy="8410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Title 1"/>
          <p:cNvSpPr>
            <a:spLocks noGrp="1"/>
          </p:cNvSpPr>
          <p:nvPr>
            <p:ph type="title"/>
          </p:nvPr>
        </p:nvSpPr>
        <p:spPr>
          <a:xfrm>
            <a:off x="-25191" y="-10844"/>
            <a:ext cx="7707969" cy="789922"/>
          </a:xfrm>
          <a:noFill/>
        </p:spPr>
        <p:txBody>
          <a:bodyPr/>
          <a:lstStyle/>
          <a:p>
            <a:pPr eaLnBrk="1" hangingPunct="1">
              <a:defRPr/>
            </a:pPr>
            <a:r>
              <a:rPr lang="en-US" dirty="0">
                <a:solidFill>
                  <a:srgbClr val="FFFFFF"/>
                </a:solidFill>
                <a:effectLst>
                  <a:outerShdw blurRad="38100" dist="38100" dir="2700000" algn="tl">
                    <a:srgbClr val="000000">
                      <a:alpha val="43137"/>
                    </a:srgbClr>
                  </a:outerShdw>
                </a:effectLst>
                <a:ea typeface="+mj-ea"/>
              </a:rPr>
              <a:t>Universal Design for Learning</a:t>
            </a:r>
          </a:p>
        </p:txBody>
      </p:sp>
      <p:sp>
        <p:nvSpPr>
          <p:cNvPr id="9" name="Content Placeholder 8"/>
          <p:cNvSpPr>
            <a:spLocks noGrp="1"/>
          </p:cNvSpPr>
          <p:nvPr>
            <p:ph sz="half" idx="1"/>
          </p:nvPr>
        </p:nvSpPr>
        <p:spPr>
          <a:xfrm>
            <a:off x="-25191" y="4293105"/>
            <a:ext cx="6383008" cy="2580977"/>
          </a:xfrm>
          <a:noFill/>
        </p:spPr>
        <p:txBody>
          <a:bodyPr/>
          <a:lstStyle/>
          <a:p>
            <a:pPr marL="0" indent="0" eaLnBrk="1" hangingPunct="1">
              <a:buFontTx/>
              <a:buNone/>
              <a:defRPr/>
            </a:pPr>
            <a:r>
              <a:rPr lang="en-US" b="1" dirty="0">
                <a:solidFill>
                  <a:srgbClr val="FFFFFF"/>
                </a:solidFill>
                <a:effectLst>
                  <a:outerShdw blurRad="38100" dist="38100" dir="2700000" algn="tl">
                    <a:srgbClr val="000000">
                      <a:alpha val="43137"/>
                    </a:srgbClr>
                  </a:outerShdw>
                </a:effectLst>
                <a:ea typeface="ＭＳ Ｐゴシック" charset="0"/>
              </a:rPr>
              <a:t>Universal design provides for:</a:t>
            </a:r>
          </a:p>
          <a:p>
            <a:pPr eaLnBrk="1" hangingPunct="1">
              <a:defRPr/>
            </a:pPr>
            <a:r>
              <a:rPr lang="en-US" b="1" dirty="0">
                <a:solidFill>
                  <a:srgbClr val="FFFFFF"/>
                </a:solidFill>
                <a:effectLst>
                  <a:outerShdw blurRad="38100" dist="38100" dir="2700000" algn="tl">
                    <a:srgbClr val="000000">
                      <a:alpha val="43137"/>
                    </a:srgbClr>
                  </a:outerShdw>
                </a:effectLst>
                <a:ea typeface="ＭＳ Ｐゴシック" charset="0"/>
              </a:rPr>
              <a:t>Multiple means of representation</a:t>
            </a:r>
          </a:p>
          <a:p>
            <a:pPr eaLnBrk="1" hangingPunct="1">
              <a:defRPr/>
            </a:pPr>
            <a:r>
              <a:rPr lang="en-US" b="1" dirty="0">
                <a:solidFill>
                  <a:srgbClr val="FFFFFF"/>
                </a:solidFill>
                <a:effectLst>
                  <a:outerShdw blurRad="38100" dist="38100" dir="2700000" algn="tl">
                    <a:srgbClr val="000000">
                      <a:alpha val="43137"/>
                    </a:srgbClr>
                  </a:outerShdw>
                </a:effectLst>
                <a:ea typeface="ＭＳ Ｐゴシック" charset="0"/>
              </a:rPr>
              <a:t>Multiple means of engagement</a:t>
            </a:r>
          </a:p>
          <a:p>
            <a:pPr eaLnBrk="1" hangingPunct="1">
              <a:defRPr/>
            </a:pPr>
            <a:r>
              <a:rPr lang="en-US" b="1" dirty="0">
                <a:solidFill>
                  <a:srgbClr val="FFFFFF"/>
                </a:solidFill>
                <a:effectLst>
                  <a:outerShdw blurRad="38100" dist="38100" dir="2700000" algn="tl">
                    <a:srgbClr val="000000">
                      <a:alpha val="43137"/>
                    </a:srgbClr>
                  </a:outerShdw>
                </a:effectLst>
                <a:ea typeface="ＭＳ Ｐゴシック" charset="0"/>
              </a:rPr>
              <a:t>Multiple means of expression</a:t>
            </a:r>
          </a:p>
          <a:p>
            <a:pPr marL="341313" indent="0" eaLnBrk="1" hangingPunct="1">
              <a:buNone/>
              <a:defRPr/>
            </a:pPr>
            <a:r>
              <a:rPr lang="en-US" sz="1800" dirty="0">
                <a:solidFill>
                  <a:srgbClr val="FFFFFF"/>
                </a:solidFill>
                <a:effectLst>
                  <a:outerShdw blurRad="38100" dist="38100" dir="2700000" algn="tl">
                    <a:srgbClr val="000000">
                      <a:alpha val="43137"/>
                    </a:srgbClr>
                  </a:outerShdw>
                </a:effectLst>
                <a:ea typeface="ＭＳ Ｐゴシック" charset="0"/>
              </a:rPr>
              <a:t>(Preschool Curriculum Framework, Volume 1, p. 13)</a:t>
            </a:r>
          </a:p>
          <a:p>
            <a:pPr eaLnBrk="1" hangingPunct="1">
              <a:spcBef>
                <a:spcPct val="0"/>
              </a:spcBef>
              <a:defRPr/>
            </a:pPr>
            <a:endParaRPr lang="en-US" dirty="0">
              <a:ea typeface="ＭＳ Ｐゴシック" charset="0"/>
            </a:endParaRPr>
          </a:p>
          <a:p>
            <a:pPr eaLnBrk="1" hangingPunct="1">
              <a:buFontTx/>
              <a:buNone/>
              <a:defRPr/>
            </a:pPr>
            <a:endParaRPr lang="en-US" sz="1600" b="1" dirty="0">
              <a:effectLst>
                <a:outerShdw blurRad="38100" dist="38100" dir="2700000" algn="tl">
                  <a:srgbClr val="DDDDDD"/>
                </a:outerShdw>
              </a:effectLst>
              <a:ea typeface="ＭＳ Ｐゴシック" charset="0"/>
            </a:endParaRPr>
          </a:p>
        </p:txBody>
      </p:sp>
      <p:sp>
        <p:nvSpPr>
          <p:cNvPr id="6" name="Rectangle 6"/>
          <p:cNvSpPr>
            <a:spLocks noChangeArrowheads="1"/>
          </p:cNvSpPr>
          <p:nvPr/>
        </p:nvSpPr>
        <p:spPr bwMode="auto">
          <a:xfrm>
            <a:off x="5915554" y="6605991"/>
            <a:ext cx="322844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4" name="Slide Number Placeholder 3"/>
          <p:cNvSpPr>
            <a:spLocks noGrp="1"/>
          </p:cNvSpPr>
          <p:nvPr>
            <p:ph type="sldNum" sz="quarter" idx="12"/>
          </p:nvPr>
        </p:nvSpPr>
        <p:spPr/>
        <p:txBody>
          <a:bodyPr/>
          <a:lstStyle/>
          <a:p>
            <a:fld id="{E0D7D206-39B0-415F-B90F-4337336D5292}"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9" descr="Girl surrounded by &quot;block road&quot;"/>
          <p:cNvPicPr>
            <a:picLocks noGrp="1" noChangeAspect="1"/>
          </p:cNvPicPr>
          <p:nvPr>
            <p:ph sz="half" idx="1"/>
          </p:nvPr>
        </p:nvPicPr>
        <p:blipFill rotWithShape="1">
          <a:blip r:embed="rId3">
            <a:extLst>
              <a:ext uri="{28A0092B-C50C-407E-A947-70E740481C1C}">
                <a14:useLocalDpi xmlns:a14="http://schemas.microsoft.com/office/drawing/2010/main"/>
              </a:ext>
            </a:extLst>
          </a:blip>
          <a:stretch/>
        </p:blipFill>
        <p:spPr>
          <a:xfrm>
            <a:off x="12093" y="-9878"/>
            <a:ext cx="9145593" cy="6859195"/>
          </a:xfrm>
          <a:solidFill>
            <a:srgbClr val="9BD5D4"/>
          </a:solidFill>
          <a:ln>
            <a:solidFill>
              <a:schemeClr val="dk1"/>
            </a:solidFill>
          </a:ln>
        </p:spPr>
      </p:pic>
      <p:sp>
        <p:nvSpPr>
          <p:cNvPr id="30" name="Title 29"/>
          <p:cNvSpPr>
            <a:spLocks noGrp="1"/>
          </p:cNvSpPr>
          <p:nvPr>
            <p:ph type="title"/>
          </p:nvPr>
        </p:nvSpPr>
        <p:spPr>
          <a:noFill/>
        </p:spPr>
        <p:txBody>
          <a:bodyPr/>
          <a:lstStyle/>
          <a:p>
            <a:r>
              <a:rPr lang="en-US" altLang="en-US" dirty="0">
                <a:solidFill>
                  <a:srgbClr val="FFFFFF"/>
                </a:solidFill>
                <a:effectLst>
                  <a:outerShdw blurRad="38100" dist="38100" dir="2700000" algn="tl">
                    <a:srgbClr val="000000">
                      <a:alpha val="43137"/>
                    </a:srgbClr>
                  </a:outerShdw>
                </a:effectLst>
                <a:cs typeface="Arial" panose="020B0604020202020204" pitchFamily="34" charset="0"/>
              </a:rPr>
              <a:t>Guiding Principles</a:t>
            </a:r>
          </a:p>
        </p:txBody>
      </p:sp>
      <p:sp>
        <p:nvSpPr>
          <p:cNvPr id="29" name="Content Placeholder 28"/>
          <p:cNvSpPr>
            <a:spLocks noGrp="1"/>
          </p:cNvSpPr>
          <p:nvPr>
            <p:ph sz="half" idx="2"/>
          </p:nvPr>
        </p:nvSpPr>
        <p:spPr>
          <a:xfrm>
            <a:off x="12093" y="4465926"/>
            <a:ext cx="9145593" cy="2392074"/>
          </a:xfrm>
          <a:solidFill>
            <a:srgbClr val="B2DAD9"/>
          </a:solidFill>
          <a:ln>
            <a:noFill/>
          </a:ln>
        </p:spPr>
        <p:style>
          <a:lnRef idx="2">
            <a:schemeClr val="dk1"/>
          </a:lnRef>
          <a:fillRef idx="1">
            <a:schemeClr val="lt1"/>
          </a:fillRef>
          <a:effectRef idx="0">
            <a:schemeClr val="dk1"/>
          </a:effectRef>
          <a:fontRef idx="minor">
            <a:schemeClr val="dk1"/>
          </a:fontRef>
        </p:style>
        <p:txBody>
          <a:bodyPr/>
          <a:lstStyle/>
          <a:p>
            <a:pPr marL="0" indent="0">
              <a:buNone/>
              <a:defRPr/>
            </a:pPr>
            <a:r>
              <a:rPr lang="en-US" sz="2400" dirty="0">
                <a:latin typeface="Arial" panose="020B0604020202020204" pitchFamily="34" charset="0"/>
                <a:cs typeface="Arial" panose="020B0604020202020204" pitchFamily="34" charset="0"/>
              </a:rPr>
              <a:t>Discuss with your partner:</a:t>
            </a:r>
          </a:p>
          <a:p>
            <a:pPr>
              <a:defRPr/>
            </a:pPr>
            <a:r>
              <a:rPr lang="en-US" sz="2400" dirty="0">
                <a:latin typeface="Arial" panose="020B0604020202020204" pitchFamily="34" charset="0"/>
                <a:cs typeface="Arial" panose="020B0604020202020204" pitchFamily="34" charset="0"/>
              </a:rPr>
              <a:t>What immediate thoughts does this guiding principle inspire? </a:t>
            </a:r>
          </a:p>
          <a:p>
            <a:pPr>
              <a:defRPr/>
            </a:pPr>
            <a:r>
              <a:rPr lang="en-US" sz="2400" dirty="0">
                <a:latin typeface="Arial" panose="020B0604020202020204" pitchFamily="34" charset="0"/>
                <a:cs typeface="Arial" panose="020B0604020202020204" pitchFamily="34" charset="0"/>
              </a:rPr>
              <a:t>How do you see this guiding principle represented on a daily, weekly, or monthly basis?</a:t>
            </a:r>
          </a:p>
          <a:p>
            <a:pPr>
              <a:defRPr/>
            </a:pPr>
            <a:r>
              <a:rPr lang="en-US" sz="2400" dirty="0">
                <a:latin typeface="Arial" panose="020B0604020202020204" pitchFamily="34" charset="0"/>
                <a:cs typeface="Arial" panose="020B0604020202020204" pitchFamily="34" charset="0"/>
              </a:rPr>
              <a:t>What is one idea can you take from this guiding principle?</a:t>
            </a:r>
          </a:p>
        </p:txBody>
      </p:sp>
      <p:sp>
        <p:nvSpPr>
          <p:cNvPr id="2" name="Slide Number Placeholder 1"/>
          <p:cNvSpPr>
            <a:spLocks noGrp="1"/>
          </p:cNvSpPr>
          <p:nvPr>
            <p:ph type="sldNum" sz="quarter" idx="12"/>
          </p:nvPr>
        </p:nvSpPr>
        <p:spPr/>
        <p:txBody>
          <a:bodyPr/>
          <a:lstStyle/>
          <a:p>
            <a:fld id="{E0D7D206-39B0-415F-B90F-4337336D5292}" type="slidenum">
              <a:rPr lang="en-US" altLang="en-US" smtClean="0"/>
              <a:pPr/>
              <a:t>14</a:t>
            </a:fld>
            <a:endParaRPr lang="en-US" altLang="en-US"/>
          </a:p>
        </p:txBody>
      </p:sp>
      <p:sp>
        <p:nvSpPr>
          <p:cNvPr id="6" name="Rectangle 6"/>
          <p:cNvSpPr>
            <a:spLocks noChangeArrowheads="1"/>
          </p:cNvSpPr>
          <p:nvPr/>
        </p:nvSpPr>
        <p:spPr bwMode="auto">
          <a:xfrm>
            <a:off x="6703459" y="6627168"/>
            <a:ext cx="24475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a:t>
            </a:r>
            <a:r>
              <a:rPr lang="en-US" altLang="en-US" sz="700" dirty="0">
                <a:solidFill>
                  <a:srgbClr val="333333"/>
                </a:solidFill>
                <a:cs typeface="Arial" panose="020B0604020202020204" pitchFamily="34" charset="0"/>
              </a:rPr>
              <a:t>Department</a:t>
            </a:r>
            <a:r>
              <a:rPr lang="en-US" altLang="en-US" sz="900" dirty="0">
                <a:solidFill>
                  <a:srgbClr val="333333"/>
                </a:solidFill>
                <a:cs typeface="Arial" panose="020B0604020202020204" pitchFamily="34" charset="0"/>
              </a:rPr>
              <a:t> of Education</a:t>
            </a:r>
            <a:endParaRPr lang="en-US" alt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Content Placeholder 7" descr="Boy with chopsticks and cups of raspberries"/>
          <p:cNvPicPr>
            <a:picLocks noGrp="1" noChangeAspect="1"/>
          </p:cNvPicPr>
          <p:nvPr>
            <p:ph sz="half" idx="2"/>
          </p:nvPr>
        </p:nvPicPr>
        <p:blipFill>
          <a:blip r:embed="rId3">
            <a:lum bright="4000"/>
            <a:extLst>
              <a:ext uri="{28A0092B-C50C-407E-A947-70E740481C1C}">
                <a14:useLocalDpi xmlns:a14="http://schemas.microsoft.com/office/drawing/2010/main"/>
              </a:ext>
            </a:extLst>
          </a:blip>
          <a:stretch>
            <a:fillRect/>
          </a:stretch>
        </p:blipFill>
        <p:spPr>
          <a:xfrm>
            <a:off x="23507" y="24555"/>
            <a:ext cx="4551074" cy="6833445"/>
          </a:xfrm>
          <a:ln>
            <a:solidFill>
              <a:schemeClr val="dk1"/>
            </a:solidFill>
          </a:ln>
        </p:spPr>
      </p:pic>
      <p:sp>
        <p:nvSpPr>
          <p:cNvPr id="61441" name="Title 1"/>
          <p:cNvSpPr>
            <a:spLocks noGrp="1"/>
          </p:cNvSpPr>
          <p:nvPr>
            <p:ph type="title"/>
          </p:nvPr>
        </p:nvSpPr>
        <p:spPr>
          <a:xfrm>
            <a:off x="4589316" y="24555"/>
            <a:ext cx="4495800" cy="1143000"/>
          </a:xfrm>
        </p:spPr>
        <p:txBody>
          <a:bodyPr/>
          <a:lstStyle/>
          <a:p>
            <a:r>
              <a:rPr lang="en-US" altLang="en-US" dirty="0">
                <a:cs typeface="Arial" panose="020B0604020202020204" pitchFamily="34" charset="0"/>
              </a:rPr>
              <a:t>Research Bite</a:t>
            </a:r>
          </a:p>
        </p:txBody>
      </p:sp>
      <p:sp>
        <p:nvSpPr>
          <p:cNvPr id="61442" name="Content Placeholder 2"/>
          <p:cNvSpPr>
            <a:spLocks noGrp="1"/>
          </p:cNvSpPr>
          <p:nvPr>
            <p:ph sz="half" idx="1"/>
          </p:nvPr>
        </p:nvSpPr>
        <p:spPr>
          <a:xfrm>
            <a:off x="4817916" y="1412755"/>
            <a:ext cx="4038600" cy="4788731"/>
          </a:xfrm>
        </p:spPr>
        <p:txBody>
          <a:bodyPr/>
          <a:lstStyle/>
          <a:p>
            <a:pPr marL="0" indent="0" algn="ctr">
              <a:buFontTx/>
              <a:buNone/>
            </a:pPr>
            <a:r>
              <a:rPr lang="en-US" altLang="en-US" dirty="0">
                <a:cs typeface="Arial" panose="020B0604020202020204" pitchFamily="34" charset="0"/>
              </a:rPr>
              <a:t>Recent research indicates that school-entry math skills have the greatest predictive power for later achievement in school, compared with reading, attention, and social-emotional skills.</a:t>
            </a:r>
          </a:p>
        </p:txBody>
      </p:sp>
      <p:sp>
        <p:nvSpPr>
          <p:cNvPr id="7" name="Rectangle 6"/>
          <p:cNvSpPr>
            <a:spLocks noChangeArrowheads="1"/>
          </p:cNvSpPr>
          <p:nvPr/>
        </p:nvSpPr>
        <p:spPr bwMode="auto">
          <a:xfrm>
            <a:off x="0" y="6627813"/>
            <a:ext cx="4648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2" name="Slide Number Placeholder 1"/>
          <p:cNvSpPr>
            <a:spLocks noGrp="1"/>
          </p:cNvSpPr>
          <p:nvPr>
            <p:ph type="sldNum" sz="quarter" idx="12"/>
          </p:nvPr>
        </p:nvSpPr>
        <p:spPr/>
        <p:txBody>
          <a:bodyPr/>
          <a:lstStyle/>
          <a:p>
            <a:fld id="{E0D7D206-39B0-415F-B90F-4337336D5292}"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tLang="en-US" dirty="0"/>
              <a:t>Map of the Foundations</a:t>
            </a: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30980" y="1288401"/>
            <a:ext cx="4745299" cy="5126867"/>
          </a:xfrm>
          <a:prstGeom prst="rect">
            <a:avLst/>
          </a:prstGeom>
          <a:ln>
            <a:solidFill>
              <a:schemeClr val="dk1"/>
            </a:solidFill>
          </a:ln>
        </p:spPr>
      </p:pic>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dirty="0">
                <a:cs typeface="Arial" panose="020B0604020202020204" pitchFamily="34" charset="0"/>
              </a:rPr>
              <a:t>Math Reasoning Foundation: </a:t>
            </a:r>
            <a:br>
              <a:rPr lang="en-US" altLang="en-US" dirty="0">
                <a:cs typeface="Arial" panose="020B0604020202020204" pitchFamily="34" charset="0"/>
              </a:rPr>
            </a:br>
            <a:r>
              <a:rPr lang="en-US" altLang="en-US" dirty="0">
                <a:cs typeface="Arial" panose="020B0604020202020204" pitchFamily="34" charset="0"/>
              </a:rPr>
              <a:t>Video Example</a:t>
            </a:r>
          </a:p>
        </p:txBody>
      </p:sp>
      <p:sp>
        <p:nvSpPr>
          <p:cNvPr id="2" name="Content Placeholder 1"/>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sz="3600" dirty="0">
                <a:cs typeface="Arial" panose="020B0604020202020204" pitchFamily="34" charset="0"/>
              </a:rPr>
              <a:t>Math Reasoning Foundations:</a:t>
            </a:r>
            <a:br>
              <a:rPr lang="en-US" altLang="en-US" sz="3600" dirty="0">
                <a:cs typeface="Arial" panose="020B0604020202020204" pitchFamily="34" charset="0"/>
              </a:rPr>
            </a:br>
            <a:r>
              <a:rPr lang="en-US" altLang="en-US" sz="3600" dirty="0">
                <a:cs typeface="Arial" panose="020B0604020202020204" pitchFamily="34" charset="0"/>
              </a:rPr>
              <a:t>Video Example</a:t>
            </a:r>
            <a:endParaRPr lang="en-US" altLang="en-US" sz="3600" dirty="0"/>
          </a:p>
        </p:txBody>
      </p:sp>
      <p:sp>
        <p:nvSpPr>
          <p:cNvPr id="104450" name="Content Placeholder 2"/>
          <p:cNvSpPr>
            <a:spLocks noGrp="1"/>
          </p:cNvSpPr>
          <p:nvPr>
            <p:ph sz="half" idx="1"/>
          </p:nvPr>
        </p:nvSpPr>
        <p:spPr>
          <a:xfrm>
            <a:off x="251475" y="1470362"/>
            <a:ext cx="4147704" cy="4666166"/>
          </a:xfrm>
        </p:spPr>
        <p:style>
          <a:lnRef idx="2">
            <a:schemeClr val="dk1"/>
          </a:lnRef>
          <a:fillRef idx="1">
            <a:schemeClr val="lt1"/>
          </a:fillRef>
          <a:effectRef idx="0">
            <a:schemeClr val="dk1"/>
          </a:effectRef>
          <a:fontRef idx="minor">
            <a:schemeClr val="dk1"/>
          </a:fontRef>
        </p:style>
        <p:txBody>
          <a:bodyPr/>
          <a:lstStyle/>
          <a:p>
            <a:pPr marL="514350" indent="-514350">
              <a:buFontTx/>
              <a:buAutoNum type="arabicPeriod"/>
              <a:defRPr/>
            </a:pPr>
            <a:r>
              <a:rPr lang="en-US" dirty="0">
                <a:solidFill>
                  <a:srgbClr val="000000"/>
                </a:solidFill>
              </a:rPr>
              <a:t>Pull a number from the number bin on your table.</a:t>
            </a:r>
          </a:p>
          <a:p>
            <a:pPr marL="514350" indent="-514350">
              <a:buFontTx/>
              <a:buAutoNum type="arabicPeriod"/>
              <a:defRPr/>
            </a:pPr>
            <a:r>
              <a:rPr lang="en-US" dirty="0">
                <a:solidFill>
                  <a:srgbClr val="000000"/>
                </a:solidFill>
              </a:rPr>
              <a:t>Find someone with a different number than you and exchange your thoughts about the discussion questions with them.</a:t>
            </a:r>
          </a:p>
        </p:txBody>
      </p:sp>
      <p:sp>
        <p:nvSpPr>
          <p:cNvPr id="2" name="Content Placeholder 1"/>
          <p:cNvSpPr>
            <a:spLocks noGrp="1"/>
          </p:cNvSpPr>
          <p:nvPr>
            <p:ph sz="half" idx="2"/>
          </p:nvPr>
        </p:nvSpPr>
        <p:spPr>
          <a:xfrm>
            <a:off x="4572000" y="1470363"/>
            <a:ext cx="4151376" cy="4666166"/>
          </a:xfrm>
          <a:solidFill>
            <a:srgbClr val="DDEFEF"/>
          </a:solidFill>
        </p:spPr>
        <p:style>
          <a:lnRef idx="2">
            <a:schemeClr val="dk1"/>
          </a:lnRef>
          <a:fillRef idx="1">
            <a:schemeClr val="lt1"/>
          </a:fillRef>
          <a:effectRef idx="0">
            <a:schemeClr val="dk1"/>
          </a:effectRef>
          <a:fontRef idx="minor">
            <a:schemeClr val="dk1"/>
          </a:fontRef>
        </p:style>
        <p:txBody>
          <a:bodyPr/>
          <a:lstStyle/>
          <a:p>
            <a:pPr marL="0" indent="0">
              <a:buFontTx/>
              <a:buNone/>
              <a:defRPr/>
            </a:pPr>
            <a:r>
              <a:rPr lang="en-US" dirty="0"/>
              <a:t>Questions:</a:t>
            </a:r>
          </a:p>
          <a:p>
            <a:pPr>
              <a:defRPr/>
            </a:pPr>
            <a:r>
              <a:rPr lang="en-US" dirty="0"/>
              <a:t>What observations did you make about the developmental shift</a:t>
            </a:r>
            <a:r>
              <a:rPr lang="is-IS" dirty="0"/>
              <a:t>?</a:t>
            </a:r>
          </a:p>
          <a:p>
            <a:pPr>
              <a:defRPr/>
            </a:pPr>
            <a:r>
              <a:rPr lang="en-US" dirty="0"/>
              <a:t>What did you find most interesting about the developmental shift examples in the video?</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4000" dirty="0">
                <a:latin typeface="Arial" charset="0"/>
                <a:ea typeface="ＭＳ Ｐゴシック" charset="0"/>
                <a:cs typeface="ＭＳ Ｐゴシック" charset="0"/>
              </a:rPr>
              <a:t>Alignment Document</a:t>
            </a:r>
          </a:p>
        </p:txBody>
      </p:sp>
      <p:sp>
        <p:nvSpPr>
          <p:cNvPr id="2" name="Content Placeholder 1"/>
          <p:cNvSpPr>
            <a:spLocks noGrp="1"/>
          </p:cNvSpPr>
          <p:nvPr>
            <p:ph sz="half" idx="2"/>
          </p:nvPr>
        </p:nvSpPr>
        <p:spPr/>
        <p:txBody>
          <a:bodyPr/>
          <a:lstStyle/>
          <a:p>
            <a:pPr marL="0" indent="0">
              <a:buNone/>
            </a:pPr>
            <a:r>
              <a:rPr lang="en-US" dirty="0"/>
              <a:t>http://www.cde.ca.gov/sp/cd/re/documents/psalignment.pdf</a:t>
            </a: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61352" y="1343951"/>
            <a:ext cx="3606511" cy="4667250"/>
          </a:xfrm>
        </p:spPr>
      </p:pic>
    </p:spTree>
    <p:extLst>
      <p:ext uri="{BB962C8B-B14F-4D97-AF65-F5344CB8AC3E}">
        <p14:creationId xmlns:p14="http://schemas.microsoft.com/office/powerpoint/2010/main" val="399214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4495800" cy="1355148"/>
          </a:xfrm>
        </p:spPr>
        <p:txBody>
          <a:bodyPr/>
          <a:lstStyle/>
          <a:p>
            <a:r>
              <a:rPr lang="en-US" altLang="en-US" dirty="0">
                <a:cs typeface="Arial" panose="020B0604020202020204" pitchFamily="34" charset="0"/>
              </a:rPr>
              <a:t>Math Reasoning </a:t>
            </a:r>
          </a:p>
        </p:txBody>
      </p:sp>
      <p:sp>
        <p:nvSpPr>
          <p:cNvPr id="4" name="Content Placeholder 3"/>
          <p:cNvSpPr>
            <a:spLocks noGrp="1"/>
          </p:cNvSpPr>
          <p:nvPr>
            <p:ph sz="half" idx="1"/>
          </p:nvPr>
        </p:nvSpPr>
        <p:spPr>
          <a:xfrm>
            <a:off x="366690" y="1355148"/>
            <a:ext cx="3802062" cy="4771015"/>
          </a:xfrm>
        </p:spPr>
        <p:txBody>
          <a:bodyPr/>
          <a:lstStyle/>
          <a:p>
            <a:pPr marL="0" indent="0">
              <a:buFontTx/>
              <a:buNone/>
            </a:pPr>
            <a:r>
              <a:rPr lang="en-US" altLang="en-US" dirty="0"/>
              <a:t>“Mathematical reasoning is a key process in learning and developing mathematical knowledge in all areas of mathematics…” </a:t>
            </a:r>
          </a:p>
          <a:p>
            <a:pPr marL="0" indent="0">
              <a:buFontTx/>
              <a:buNone/>
            </a:pPr>
            <a:r>
              <a:rPr lang="en-US" altLang="en-US" sz="1800" dirty="0"/>
              <a:t>(PCF, Vol. 1, p. 290).</a:t>
            </a:r>
          </a:p>
          <a:p>
            <a:pPr marL="0" indent="0"/>
            <a:endParaRPr lang="en-US" altLang="en-US" sz="2400" dirty="0"/>
          </a:p>
        </p:txBody>
      </p:sp>
      <p:pic>
        <p:nvPicPr>
          <p:cNvPr id="34819" name="Content Placeholder 5" descr="Screen Shot 2016-07-25 at 9.07.59 AM.pn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495800" y="-5484"/>
            <a:ext cx="4648200" cy="6860309"/>
          </a:xfrm>
          <a:ln>
            <a:solidFill>
              <a:schemeClr val="tx1"/>
            </a:solidFill>
          </a:ln>
        </p:spPr>
      </p:pic>
      <p:sp>
        <p:nvSpPr>
          <p:cNvPr id="5"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2" name="Slide Number Placeholder 1"/>
          <p:cNvSpPr>
            <a:spLocks noGrp="1"/>
          </p:cNvSpPr>
          <p:nvPr>
            <p:ph type="sldNum" sz="quarter" idx="12"/>
          </p:nvPr>
        </p:nvSpPr>
        <p:spPr/>
        <p:txBody>
          <a:bodyPr/>
          <a:lstStyle/>
          <a:p>
            <a:fld id="{E0D7D206-39B0-415F-B90F-4337336D5292}"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6"/>
          <p:cNvSpPr>
            <a:spLocks noGrp="1"/>
          </p:cNvSpPr>
          <p:nvPr>
            <p:ph type="title"/>
          </p:nvPr>
        </p:nvSpPr>
        <p:spPr/>
        <p:txBody>
          <a:bodyPr/>
          <a:lstStyle/>
          <a:p>
            <a:r>
              <a:rPr lang="en-US" altLang="en-US" dirty="0">
                <a:cs typeface="Arial" panose="020B0604020202020204" pitchFamily="34" charset="0"/>
              </a:rPr>
              <a:t>Alignment Document </a:t>
            </a:r>
          </a:p>
        </p:txBody>
      </p:sp>
      <p:sp>
        <p:nvSpPr>
          <p:cNvPr id="3" name="Content Placeholder 2"/>
          <p:cNvSpPr>
            <a:spLocks noGrp="1"/>
          </p:cNvSpPr>
          <p:nvPr>
            <p:ph sz="half" idx="2"/>
          </p:nvPr>
        </p:nvSpPr>
        <p:spPr>
          <a:xfrm>
            <a:off x="481904" y="5640684"/>
            <a:ext cx="8353016" cy="748890"/>
          </a:xfrm>
        </p:spPr>
        <p:txBody>
          <a:bodyPr/>
          <a:lstStyle/>
          <a:p>
            <a:pPr marL="0" indent="0">
              <a:buNone/>
            </a:pPr>
            <a:r>
              <a:rPr lang="en-US" altLang="en-US" sz="2400" dirty="0"/>
              <a:t>http://www.cde.ca.gov/sp/cd/re/documents/psalignment.pdf </a:t>
            </a:r>
          </a:p>
          <a:p>
            <a:pPr marL="0" indent="0">
              <a:buNone/>
            </a:pPr>
            <a:endParaRPr lang="en-US" sz="2400" dirty="0"/>
          </a:p>
        </p:txBody>
      </p:sp>
      <p:pic>
        <p:nvPicPr>
          <p:cNvPr id="6" name="Picture 8"/>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421300" y="1227506"/>
            <a:ext cx="8413619" cy="41601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31300" cy="1239933"/>
          </a:xfrm>
        </p:spPr>
        <p:txBody>
          <a:bodyPr>
            <a:normAutofit fontScale="90000"/>
          </a:bodyPr>
          <a:lstStyle/>
          <a:p>
            <a:r>
              <a:rPr lang="en-US" altLang="en-US" sz="4400" dirty="0"/>
              <a:t/>
            </a:r>
            <a:br>
              <a:rPr lang="en-US" altLang="en-US" sz="4400" dirty="0"/>
            </a:br>
            <a:r>
              <a:rPr lang="en-US" altLang="en-US" sz="4400" dirty="0"/>
              <a:t>Common Themes in Vignettes: </a:t>
            </a:r>
            <a:r>
              <a:rPr lang="en-US" altLang="en-US" sz="3200" dirty="0"/>
              <a:t/>
            </a:r>
            <a:br>
              <a:rPr lang="en-US" altLang="en-US" sz="3200" dirty="0"/>
            </a:br>
            <a:r>
              <a:rPr lang="en-US" altLang="en-US" sz="2800" dirty="0">
                <a:solidFill>
                  <a:schemeClr val="tx1"/>
                </a:solidFill>
              </a:rPr>
              <a:t>Making Connections Between Frameworks (PK-K/12)</a:t>
            </a:r>
            <a:r>
              <a:rPr lang="en-US" altLang="en-US" sz="2800" dirty="0">
                <a:solidFill>
                  <a:schemeClr val="tx1"/>
                </a:solidFill>
                <a:cs typeface="Arial" panose="020B0604020202020204" pitchFamily="34" charset="0"/>
              </a:rPr>
              <a:t> </a:t>
            </a:r>
            <a:br>
              <a:rPr lang="en-US" altLang="en-US" sz="2800" dirty="0">
                <a:solidFill>
                  <a:schemeClr val="tx1"/>
                </a:solidFill>
                <a:cs typeface="Arial" panose="020B0604020202020204" pitchFamily="34" charset="0"/>
              </a:rPr>
            </a:br>
            <a:endParaRPr lang="en-US" altLang="en-US" sz="2800" dirty="0">
              <a:solidFill>
                <a:schemeClr val="tx1"/>
              </a:solidFill>
            </a:endParaRPr>
          </a:p>
        </p:txBody>
      </p:sp>
      <p:sp>
        <p:nvSpPr>
          <p:cNvPr id="81922" name="Content Placeholder 2"/>
          <p:cNvSpPr>
            <a:spLocks noGrp="1"/>
          </p:cNvSpPr>
          <p:nvPr>
            <p:ph sz="half" idx="1"/>
          </p:nvPr>
        </p:nvSpPr>
        <p:spPr>
          <a:xfrm>
            <a:off x="257230" y="1585913"/>
            <a:ext cx="3911522" cy="4435402"/>
          </a:xfrm>
        </p:spPr>
        <p:style>
          <a:lnRef idx="2">
            <a:schemeClr val="dk1"/>
          </a:lnRef>
          <a:fillRef idx="1">
            <a:schemeClr val="lt1"/>
          </a:fillRef>
          <a:effectRef idx="0">
            <a:schemeClr val="dk1"/>
          </a:effectRef>
          <a:fontRef idx="minor">
            <a:schemeClr val="dk1"/>
          </a:fontRef>
        </p:style>
        <p:txBody>
          <a:bodyPr/>
          <a:lstStyle/>
          <a:p>
            <a:pPr marL="0" indent="0">
              <a:buFontTx/>
              <a:buNone/>
              <a:defRPr/>
            </a:pPr>
            <a:r>
              <a:rPr lang="en-US" dirty="0">
                <a:solidFill>
                  <a:srgbClr val="000000"/>
                </a:solidFill>
                <a:cs typeface="Arial" charset="0"/>
              </a:rPr>
              <a:t>First:</a:t>
            </a:r>
          </a:p>
          <a:p>
            <a:pPr>
              <a:buFont typeface="+mj-lt"/>
              <a:buAutoNum type="arabicPeriod"/>
              <a:defRPr/>
            </a:pPr>
            <a:r>
              <a:rPr lang="en-US" sz="2400" dirty="0">
                <a:solidFill>
                  <a:srgbClr val="000000"/>
                </a:solidFill>
                <a:cs typeface="Arial" charset="0"/>
              </a:rPr>
              <a:t>Find the labeled piece of chart paper on your tabletop.</a:t>
            </a:r>
          </a:p>
          <a:p>
            <a:pPr>
              <a:buFont typeface="+mj-lt"/>
              <a:buAutoNum type="arabicPeriod"/>
              <a:defRPr/>
            </a:pPr>
            <a:r>
              <a:rPr lang="en-US" sz="2400" dirty="0">
                <a:solidFill>
                  <a:srgbClr val="000000"/>
                </a:solidFill>
                <a:cs typeface="Arial" charset="0"/>
              </a:rPr>
              <a:t>Read each vignette in your strand.</a:t>
            </a:r>
          </a:p>
          <a:p>
            <a:pPr>
              <a:buFont typeface="+mj-lt"/>
              <a:buAutoNum type="arabicPeriod"/>
              <a:defRPr/>
            </a:pPr>
            <a:r>
              <a:rPr lang="en-US" sz="2400" dirty="0">
                <a:solidFill>
                  <a:srgbClr val="000000"/>
                </a:solidFill>
                <a:cs typeface="Arial" charset="0"/>
              </a:rPr>
              <a:t>Discuss and chart the common themes from the vignettes.</a:t>
            </a:r>
          </a:p>
          <a:p>
            <a:pPr marL="742950" lvl="2" indent="-342900">
              <a:buFont typeface="Arial" panose="020B0604020202020204" pitchFamily="34" charset="0"/>
              <a:buChar char="•"/>
              <a:defRPr/>
            </a:pPr>
            <a:r>
              <a:rPr lang="en-US" dirty="0">
                <a:solidFill>
                  <a:srgbClr val="000000"/>
                </a:solidFill>
                <a:cs typeface="Arial" charset="0"/>
              </a:rPr>
              <a:t>Use words or pictures</a:t>
            </a:r>
          </a:p>
        </p:txBody>
      </p:sp>
      <p:sp>
        <p:nvSpPr>
          <p:cNvPr id="5" name="Content Placeholder 4"/>
          <p:cNvSpPr>
            <a:spLocks noGrp="1"/>
          </p:cNvSpPr>
          <p:nvPr>
            <p:ph sz="half" idx="2"/>
          </p:nvPr>
        </p:nvSpPr>
        <p:spPr>
          <a:xfrm>
            <a:off x="4283965" y="1585913"/>
            <a:ext cx="4633023" cy="4435402"/>
          </a:xfrm>
          <a:solidFill>
            <a:srgbClr val="DDEFEF"/>
          </a:solidFill>
        </p:spPr>
        <p:style>
          <a:lnRef idx="2">
            <a:schemeClr val="dk1"/>
          </a:lnRef>
          <a:fillRef idx="1">
            <a:schemeClr val="lt1"/>
          </a:fillRef>
          <a:effectRef idx="0">
            <a:schemeClr val="dk1"/>
          </a:effectRef>
          <a:fontRef idx="minor">
            <a:schemeClr val="dk1"/>
          </a:fontRef>
        </p:style>
        <p:txBody>
          <a:bodyPr/>
          <a:lstStyle/>
          <a:p>
            <a:pPr marL="0" indent="0">
              <a:buFontTx/>
              <a:buNone/>
              <a:defRPr/>
            </a:pPr>
            <a:r>
              <a:rPr lang="en-US" dirty="0">
                <a:solidFill>
                  <a:srgbClr val="000000"/>
                </a:solidFill>
                <a:cs typeface="Arial" charset="0"/>
              </a:rPr>
              <a:t>Second: </a:t>
            </a:r>
          </a:p>
          <a:p>
            <a:pPr>
              <a:buFont typeface="+mj-lt"/>
              <a:buAutoNum type="arabicPeriod"/>
              <a:defRPr/>
            </a:pPr>
            <a:r>
              <a:rPr lang="en-US" sz="2400" dirty="0">
                <a:solidFill>
                  <a:srgbClr val="000000"/>
                </a:solidFill>
                <a:cs typeface="Arial" charset="0"/>
              </a:rPr>
              <a:t>Find your </a:t>
            </a:r>
            <a:r>
              <a:rPr lang="en-US" sz="2400" dirty="0">
                <a:latin typeface="Arial" panose="020B0604020202020204" pitchFamily="34" charset="0"/>
                <a:ea typeface="Times New Roman" panose="02020603050405020304" pitchFamily="18" charset="0"/>
              </a:rPr>
              <a:t>Eight Mathematical Practices envelope.</a:t>
            </a:r>
          </a:p>
          <a:p>
            <a:pPr>
              <a:buFont typeface="+mj-lt"/>
              <a:buAutoNum type="arabicPeriod"/>
              <a:defRPr/>
            </a:pPr>
            <a:r>
              <a:rPr lang="en-US" sz="2400" dirty="0">
                <a:latin typeface="Arial" panose="020B0604020202020204" pitchFamily="34" charset="0"/>
                <a:ea typeface="Times New Roman" panose="02020603050405020304" pitchFamily="18" charset="0"/>
              </a:rPr>
              <a:t>Tape to your chart the mathematical practice cards that align with the vignettes and common themes represented on your chart.</a:t>
            </a:r>
            <a:endParaRPr lang="en-US" sz="2400" dirty="0">
              <a:solidFill>
                <a:srgbClr val="000000"/>
              </a:solidFill>
              <a:cs typeface="Arial" charset="0"/>
            </a:endParaRPr>
          </a:p>
          <a:p>
            <a:pPr>
              <a:buFont typeface="+mj-lt"/>
              <a:buAutoNum type="arabicPeriod"/>
              <a:defRPr/>
            </a:pPr>
            <a:r>
              <a:rPr lang="en-US" sz="2400" dirty="0">
                <a:solidFill>
                  <a:srgbClr val="000000"/>
                </a:solidFill>
                <a:cs typeface="Arial" charset="0"/>
              </a:rPr>
              <a:t>Prepare to share what you notice with the whole group.</a:t>
            </a:r>
          </a:p>
          <a:p>
            <a:pPr marL="0" indent="0">
              <a:defRPr/>
            </a:pPr>
            <a:endParaRPr lang="en-US" sz="2400" dirty="0">
              <a:solidFill>
                <a:srgbClr val="000000"/>
              </a:solidFill>
              <a:cs typeface="Arial" charset="0"/>
            </a:endParaRPr>
          </a:p>
          <a:p>
            <a:pPr marL="0" indent="0">
              <a:defRPr/>
            </a:pPr>
            <a:endParaRPr lang="en-US"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pPr eaLnBrk="1" hangingPunct="1"/>
            <a:r>
              <a:rPr lang="en-US" sz="3600" dirty="0"/>
              <a:t>Why Early Childhood Is the Right Time to Start Learning Math</a:t>
            </a:r>
            <a:endParaRPr lang="en-US" altLang="en-US" sz="3600" dirty="0">
              <a:solidFill>
                <a:schemeClr val="tx1"/>
              </a:solidFill>
            </a:endParaRPr>
          </a:p>
        </p:txBody>
      </p:sp>
      <p:sp>
        <p:nvSpPr>
          <p:cNvPr id="75778" name="Content Placeholder 4"/>
          <p:cNvSpPr>
            <a:spLocks noGrp="1"/>
          </p:cNvSpPr>
          <p:nvPr>
            <p:ph idx="1"/>
          </p:nvPr>
        </p:nvSpPr>
        <p:spPr>
          <a:xfrm>
            <a:off x="280049" y="1585575"/>
            <a:ext cx="8468230" cy="4550953"/>
          </a:xfrm>
        </p:spPr>
        <p:txBody>
          <a:bodyPr/>
          <a:lstStyle/>
          <a:p>
            <a:pPr algn="ctr" eaLnBrk="1" hangingPunct="1">
              <a:lnSpc>
                <a:spcPct val="80000"/>
              </a:lnSpc>
              <a:buFontTx/>
              <a:buNone/>
            </a:pPr>
            <a:r>
              <a:rPr lang="en-US" altLang="en-US" sz="3600" b="1" dirty="0">
                <a:solidFill>
                  <a:schemeClr val="bg1"/>
                </a:solidFill>
                <a:latin typeface="+mj-lt"/>
                <a:hlinkClick r:id="rId3"/>
              </a:rPr>
              <a:t>Dr. Clements say</a:t>
            </a:r>
            <a:r>
              <a:rPr lang="en-US" altLang="en-US" sz="3600" b="1" dirty="0">
                <a:solidFill>
                  <a:srgbClr val="7DD7BB"/>
                </a:solidFill>
                <a:latin typeface="+mj-lt"/>
                <a:hlinkClick r:id="rId3"/>
              </a:rPr>
              <a:t>s</a:t>
            </a:r>
            <a:r>
              <a:rPr lang="en-US" altLang="en-US" sz="3600" b="1" dirty="0">
                <a:solidFill>
                  <a:schemeClr val="accent1">
                    <a:lumMod val="50000"/>
                  </a:schemeClr>
                </a:solidFill>
                <a:latin typeface="+mj-lt"/>
              </a:rPr>
              <a:t>:</a:t>
            </a:r>
            <a:endParaRPr lang="en-US" altLang="ja-JP" sz="3600" b="1" dirty="0">
              <a:latin typeface="+mj-lt"/>
            </a:endParaRPr>
          </a:p>
          <a:p>
            <a:pPr marL="0" indent="0" algn="ctr" eaLnBrk="1" hangingPunct="1">
              <a:spcBef>
                <a:spcPts val="1200"/>
              </a:spcBef>
              <a:buFontTx/>
              <a:buNone/>
            </a:pPr>
            <a:r>
              <a:rPr lang="en-US" altLang="ja-JP" sz="3600" dirty="0"/>
              <a:t>Children like to play with math!</a:t>
            </a:r>
          </a:p>
          <a:p>
            <a:pPr marL="0" indent="0" algn="ctr" eaLnBrk="1" hangingPunct="1">
              <a:spcBef>
                <a:spcPts val="0"/>
              </a:spcBef>
              <a:buFontTx/>
              <a:buNone/>
            </a:pPr>
            <a:endParaRPr lang="en-US" sz="3600" dirty="0"/>
          </a:p>
          <a:p>
            <a:pPr marL="0" indent="0" algn="ctr" eaLnBrk="1" hangingPunct="1">
              <a:spcBef>
                <a:spcPts val="0"/>
              </a:spcBef>
              <a:buFontTx/>
              <a:buNone/>
            </a:pPr>
            <a:endParaRPr lang="en-US" sz="3600" dirty="0"/>
          </a:p>
          <a:p>
            <a:pPr marL="0" indent="0" algn="ctr" eaLnBrk="1" hangingPunct="1">
              <a:spcBef>
                <a:spcPts val="0"/>
              </a:spcBef>
              <a:buFontTx/>
              <a:buNone/>
            </a:pPr>
            <a:endParaRPr lang="en-US" sz="3600" dirty="0"/>
          </a:p>
          <a:p>
            <a:pPr marL="0" indent="0" algn="ctr" eaLnBrk="1" hangingPunct="1">
              <a:spcBef>
                <a:spcPts val="0"/>
              </a:spcBef>
              <a:buFontTx/>
              <a:buNone/>
            </a:pPr>
            <a:r>
              <a:rPr lang="en-US" i="1" dirty="0"/>
              <a:t>What can you do to provide opportunities for this type of play?</a:t>
            </a:r>
            <a:endParaRPr lang="en-US" altLang="ja-JP" i="1" dirty="0"/>
          </a:p>
          <a:p>
            <a:pPr algn="ctr" eaLnBrk="1" hangingPunct="1">
              <a:lnSpc>
                <a:spcPct val="80000"/>
              </a:lnSpc>
              <a:buFontTx/>
              <a:buNone/>
            </a:pPr>
            <a:endParaRPr lang="en-US" altLang="en-US" sz="4000" dirty="0">
              <a:solidFill>
                <a:schemeClr val="accent1">
                  <a:lumMod val="50000"/>
                </a:schemeClr>
              </a:solidFill>
            </a:endParaRP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 y="186027"/>
            <a:ext cx="4779819" cy="1143000"/>
          </a:xfrm>
        </p:spPr>
        <p:txBody>
          <a:bodyPr/>
          <a:lstStyle/>
          <a:p>
            <a:r>
              <a:rPr lang="en-US" altLang="en-US" dirty="0"/>
              <a:t>Guiding Principle</a:t>
            </a:r>
            <a:endParaRPr lang="en-US" altLang="en-US" sz="1100" dirty="0"/>
          </a:p>
        </p:txBody>
      </p:sp>
      <p:pic>
        <p:nvPicPr>
          <p:cNvPr id="77826" name="Content Placeholder 2" descr="Screen Shot 2016-09-28 at 2.32.59 PM.p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779819" y="0"/>
            <a:ext cx="4364181" cy="6858000"/>
          </a:xfrm>
          <a:ln>
            <a:solidFill>
              <a:schemeClr val="dk1"/>
            </a:solidFill>
          </a:ln>
        </p:spPr>
      </p:pic>
      <p:sp>
        <p:nvSpPr>
          <p:cNvPr id="3" name="Content Placeholder 2"/>
          <p:cNvSpPr>
            <a:spLocks noGrp="1"/>
          </p:cNvSpPr>
          <p:nvPr>
            <p:ph sz="half" idx="2"/>
          </p:nvPr>
        </p:nvSpPr>
        <p:spPr>
          <a:xfrm>
            <a:off x="370609" y="1585576"/>
            <a:ext cx="4258997" cy="4525963"/>
          </a:xfrm>
        </p:spPr>
        <p:txBody>
          <a:bodyPr/>
          <a:lstStyle/>
          <a:p>
            <a:pPr marL="0" indent="0" algn="ctr">
              <a:buNone/>
            </a:pPr>
            <a:r>
              <a:rPr lang="en-US" altLang="en-US" dirty="0"/>
              <a:t>“Use everyday activities as natural vehicles for developing preschool [and TK] children’s mathematical knowledge” </a:t>
            </a:r>
            <a:r>
              <a:rPr lang="en-US" altLang="en-US" sz="1800" dirty="0"/>
              <a:t>(PCF, Vol. 1, p. 234).</a:t>
            </a:r>
          </a:p>
          <a:p>
            <a:pPr marL="0" indent="0" algn="ctr">
              <a:buNone/>
            </a:pPr>
            <a:endParaRPr lang="en-US" dirty="0"/>
          </a:p>
        </p:txBody>
      </p:sp>
      <p:sp>
        <p:nvSpPr>
          <p:cNvPr id="4"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5" name="Slide Number Placeholder 4"/>
          <p:cNvSpPr>
            <a:spLocks noGrp="1"/>
          </p:cNvSpPr>
          <p:nvPr>
            <p:ph type="sldNum" sz="quarter" idx="12"/>
          </p:nvPr>
        </p:nvSpPr>
        <p:spPr/>
        <p:txBody>
          <a:bodyPr/>
          <a:lstStyle/>
          <a:p>
            <a:fld id="{E0D7D206-39B0-415F-B90F-4337336D5292}"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marL="228600"/>
            <a:r>
              <a:rPr lang="en-US" altLang="en-US" dirty="0">
                <a:solidFill>
                  <a:srgbClr val="000000"/>
                </a:solidFill>
                <a:cs typeface="Arial" panose="020B0604020202020204" pitchFamily="34" charset="0"/>
              </a:rPr>
              <a:t>Environments and Materials</a:t>
            </a:r>
          </a:p>
        </p:txBody>
      </p:sp>
      <p:pic>
        <p:nvPicPr>
          <p:cNvPr id="79874" name="Content Placeholder 1" descr="Screen Shot 2016-09-29 at 8.43.40 AM.p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24296" y="1470363"/>
            <a:ext cx="4704049" cy="4425290"/>
          </a:xfrm>
          <a:ln>
            <a:solidFill>
              <a:schemeClr val="tx1"/>
            </a:solidFill>
          </a:ln>
        </p:spPr>
      </p:pic>
      <p:sp>
        <p:nvSpPr>
          <p:cNvPr id="2" name="Content Placeholder 1"/>
          <p:cNvSpPr>
            <a:spLocks noGrp="1"/>
          </p:cNvSpPr>
          <p:nvPr>
            <p:ph sz="half" idx="2"/>
          </p:nvPr>
        </p:nvSpPr>
        <p:spPr>
          <a:xfrm>
            <a:off x="5436105" y="1470363"/>
            <a:ext cx="3398814" cy="4666166"/>
          </a:xfrm>
        </p:spPr>
        <p:txBody>
          <a:bodyPr/>
          <a:lstStyle/>
          <a:p>
            <a:pPr marL="0" indent="0" algn="ctr">
              <a:buFontTx/>
              <a:buNone/>
              <a:defRPr/>
            </a:pPr>
            <a:r>
              <a:rPr lang="en-US" sz="3200" dirty="0">
                <a:solidFill>
                  <a:srgbClr val="000000"/>
                </a:solidFill>
                <a:ea typeface="+mn-ea"/>
                <a:cs typeface="Arial" charset="0"/>
              </a:rPr>
              <a:t>“Use materials and objects that are relevant and meaningful to the children in your group”</a:t>
            </a:r>
          </a:p>
          <a:p>
            <a:pPr marL="0" indent="0" algn="ctr">
              <a:buFontTx/>
              <a:buNone/>
              <a:defRPr/>
            </a:pPr>
            <a:r>
              <a:rPr lang="en-US" sz="1800" dirty="0">
                <a:solidFill>
                  <a:srgbClr val="000000"/>
                </a:solidFill>
                <a:ea typeface="+mn-ea"/>
                <a:cs typeface="Arial" charset="0"/>
              </a:rPr>
              <a:t>(PCF, Vol. 1, p. 238).</a:t>
            </a:r>
          </a:p>
          <a:p>
            <a:pPr>
              <a:defRPr/>
            </a:pPr>
            <a:endParaRPr lang="en-US" dirty="0">
              <a:solidFill>
                <a:srgbClr val="000000"/>
              </a:solidFill>
              <a:ea typeface="+mn-ea"/>
            </a:endParaRPr>
          </a:p>
        </p:txBody>
      </p:sp>
      <p:sp>
        <p:nvSpPr>
          <p:cNvPr id="5"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893763"/>
          </a:xfrm>
        </p:spPr>
        <p:txBody>
          <a:bodyPr/>
          <a:lstStyle/>
          <a:p>
            <a:r>
              <a:rPr lang="en-US" altLang="en-US" dirty="0">
                <a:cs typeface="Arial" panose="020B0604020202020204" pitchFamily="34" charset="0"/>
              </a:rPr>
              <a:t>Environment and Materials List</a:t>
            </a:r>
          </a:p>
        </p:txBody>
      </p:sp>
      <p:sp>
        <p:nvSpPr>
          <p:cNvPr id="81922" name="Content Placeholder 2"/>
          <p:cNvSpPr>
            <a:spLocks noGrp="1"/>
          </p:cNvSpPr>
          <p:nvPr>
            <p:ph sz="half" idx="2"/>
          </p:nvPr>
        </p:nvSpPr>
        <p:spPr>
          <a:xfrm>
            <a:off x="457200" y="893763"/>
            <a:ext cx="4040188" cy="5232400"/>
          </a:xfrm>
        </p:spPr>
        <p:txBody>
          <a:bodyPr/>
          <a:lstStyle/>
          <a:p>
            <a:r>
              <a:rPr lang="en-US" altLang="en-US" dirty="0"/>
              <a:t>Wooden blocks</a:t>
            </a:r>
          </a:p>
          <a:p>
            <a:r>
              <a:rPr lang="en-US" altLang="en-US" dirty="0"/>
              <a:t>Tree cookies</a:t>
            </a:r>
          </a:p>
          <a:p>
            <a:r>
              <a:rPr lang="en-US" altLang="en-US" dirty="0"/>
              <a:t>Geometric foam blocks</a:t>
            </a:r>
          </a:p>
          <a:p>
            <a:r>
              <a:rPr lang="en-US" altLang="en-US" dirty="0"/>
              <a:t>Paper towel rolls</a:t>
            </a:r>
          </a:p>
          <a:p>
            <a:r>
              <a:rPr lang="en-US" altLang="en-US" dirty="0"/>
              <a:t>Boxes</a:t>
            </a:r>
          </a:p>
          <a:p>
            <a:r>
              <a:rPr lang="en-US" altLang="en-US" dirty="0"/>
              <a:t>Rocks </a:t>
            </a:r>
          </a:p>
          <a:p>
            <a:r>
              <a:rPr lang="en-US" altLang="en-US" dirty="0"/>
              <a:t>Acorns</a:t>
            </a:r>
          </a:p>
          <a:p>
            <a:r>
              <a:rPr lang="en-US" altLang="en-US" dirty="0"/>
              <a:t>Beads</a:t>
            </a:r>
          </a:p>
          <a:p>
            <a:r>
              <a:rPr lang="en-US" altLang="en-US" dirty="0"/>
              <a:t>Cubes</a:t>
            </a:r>
          </a:p>
          <a:p>
            <a:r>
              <a:rPr lang="en-US" altLang="en-US" dirty="0"/>
              <a:t>Buttons</a:t>
            </a:r>
          </a:p>
          <a:p>
            <a:endParaRPr lang="en-US" altLang="en-US" dirty="0"/>
          </a:p>
          <a:p>
            <a:endParaRPr lang="en-US" altLang="en-US" dirty="0"/>
          </a:p>
        </p:txBody>
      </p:sp>
      <p:sp>
        <p:nvSpPr>
          <p:cNvPr id="81923" name="Content Placeholder 4"/>
          <p:cNvSpPr>
            <a:spLocks noGrp="1"/>
          </p:cNvSpPr>
          <p:nvPr>
            <p:ph sz="quarter" idx="4"/>
          </p:nvPr>
        </p:nvSpPr>
        <p:spPr>
          <a:xfrm>
            <a:off x="4645025" y="893763"/>
            <a:ext cx="4041775" cy="5646737"/>
          </a:xfrm>
        </p:spPr>
        <p:txBody>
          <a:bodyPr/>
          <a:lstStyle/>
          <a:p>
            <a:r>
              <a:rPr lang="en-US" altLang="en-US" dirty="0"/>
              <a:t>Numeral blocks</a:t>
            </a:r>
          </a:p>
          <a:p>
            <a:r>
              <a:rPr lang="en-US" altLang="en-US" dirty="0"/>
              <a:t>Felt pieces or finger puppets to go with the books</a:t>
            </a:r>
          </a:p>
          <a:p>
            <a:r>
              <a:rPr lang="en-US" altLang="en-US" dirty="0"/>
              <a:t>Counting games (chutes and ladders)</a:t>
            </a:r>
          </a:p>
          <a:p>
            <a:r>
              <a:rPr lang="en-US" altLang="en-US" dirty="0"/>
              <a:t>Dice</a:t>
            </a:r>
          </a:p>
          <a:p>
            <a:r>
              <a:rPr lang="en-US" altLang="en-US" dirty="0"/>
              <a:t>Spinners</a:t>
            </a:r>
          </a:p>
          <a:p>
            <a:r>
              <a:rPr lang="en-US" altLang="en-US" dirty="0"/>
              <a:t>Measuring cups </a:t>
            </a:r>
          </a:p>
          <a:p>
            <a:r>
              <a:rPr lang="en-US" altLang="en-US" dirty="0"/>
              <a:t>Spoons</a:t>
            </a:r>
          </a:p>
          <a:p>
            <a:r>
              <a:rPr lang="en-US" altLang="en-US" dirty="0"/>
              <a:t>Scale </a:t>
            </a:r>
          </a:p>
          <a:p>
            <a:r>
              <a:rPr lang="en-US" altLang="en-US" dirty="0"/>
              <a:t>Register, measuring tape</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0" y="0"/>
            <a:ext cx="8777288" cy="1143000"/>
          </a:xfrm>
        </p:spPr>
        <p:txBody>
          <a:bodyPr/>
          <a:lstStyle/>
          <a:p>
            <a:r>
              <a:rPr lang="en-US" altLang="en-US">
                <a:cs typeface="Arial" panose="020B0604020202020204" pitchFamily="34" charset="0"/>
              </a:rPr>
              <a:t>Mathematize Your Environment</a:t>
            </a:r>
          </a:p>
        </p:txBody>
      </p:sp>
      <p:sp>
        <p:nvSpPr>
          <p:cNvPr id="106500" name="Content Placeholder 1"/>
          <p:cNvSpPr>
            <a:spLocks noGrp="1"/>
          </p:cNvSpPr>
          <p:nvPr>
            <p:ph idx="1"/>
          </p:nvPr>
        </p:nvSpPr>
        <p:spPr>
          <a:xfrm>
            <a:off x="482600" y="1143000"/>
            <a:ext cx="8294688" cy="4838988"/>
          </a:xfrm>
        </p:spPr>
        <p:style>
          <a:lnRef idx="2">
            <a:schemeClr val="dk1"/>
          </a:lnRef>
          <a:fillRef idx="1">
            <a:schemeClr val="lt1"/>
          </a:fillRef>
          <a:effectRef idx="0">
            <a:schemeClr val="dk1"/>
          </a:effectRef>
          <a:fontRef idx="minor">
            <a:schemeClr val="dk1"/>
          </a:fontRef>
        </p:style>
        <p:txBody>
          <a:bodyPr/>
          <a:lstStyle/>
          <a:p>
            <a:pPr marL="514350" indent="-514350">
              <a:buFontTx/>
              <a:buAutoNum type="arabicPeriod"/>
              <a:defRPr/>
            </a:pPr>
            <a:r>
              <a:rPr lang="en-US" sz="2800" dirty="0">
                <a:latin typeface="Arial" panose="020B0604020202020204" pitchFamily="34" charset="0"/>
                <a:ea typeface="Times New Roman" panose="02020603050405020304" pitchFamily="18" charset="0"/>
              </a:rPr>
              <a:t>Read Handout 5: Math Environments and Materials with an elbow partner.</a:t>
            </a:r>
          </a:p>
          <a:p>
            <a:pPr marL="514350" indent="-514350">
              <a:buFontTx/>
              <a:buAutoNum type="arabicPeriod"/>
              <a:defRPr/>
            </a:pPr>
            <a:r>
              <a:rPr lang="en-US" sz="2800" dirty="0">
                <a:solidFill>
                  <a:srgbClr val="000000"/>
                </a:solidFill>
                <a:cs typeface="Arial" charset="0"/>
              </a:rPr>
              <a:t>Walk around the room to gather more ideas (if you so desire).</a:t>
            </a:r>
          </a:p>
          <a:p>
            <a:pPr marL="514350" indent="-514350">
              <a:buFontTx/>
              <a:buAutoNum type="arabicPeriod"/>
              <a:defRPr/>
            </a:pPr>
            <a:r>
              <a:rPr lang="en-US" sz="2800" dirty="0">
                <a:solidFill>
                  <a:srgbClr val="000000"/>
                </a:solidFill>
                <a:cs typeface="Arial" charset="0"/>
              </a:rPr>
              <a:t>Write down the ideas/items you would like to add to your classroom on </a:t>
            </a:r>
            <a:r>
              <a:rPr lang="en-US" sz="2800" kern="1200" dirty="0">
                <a:solidFill>
                  <a:schemeClr val="tx1"/>
                </a:solidFill>
                <a:latin typeface="Arial" pitchFamily="34" charset="0"/>
                <a:ea typeface="MS PGothic" panose="020B0600070205080204" pitchFamily="34" charset="-128"/>
                <a:cs typeface="Arial" pitchFamily="34" charset="0"/>
              </a:rPr>
              <a:t>Handout 6: Creating Invitations Throughout the Environment—Taking Inventory.</a:t>
            </a:r>
          </a:p>
          <a:p>
            <a:pPr marL="514350" indent="-514350">
              <a:buFontTx/>
              <a:buAutoNum type="arabicPeriod"/>
              <a:defRPr/>
            </a:pPr>
            <a:r>
              <a:rPr lang="en-US" sz="2800" dirty="0">
                <a:solidFill>
                  <a:srgbClr val="000000"/>
                </a:solidFill>
                <a:cs typeface="Arial" charset="0"/>
              </a:rPr>
              <a:t>Choose two of your favorite ideas to share with your table group.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5"/>
          <p:cNvSpPr>
            <a:spLocks noGrp="1"/>
          </p:cNvSpPr>
          <p:nvPr>
            <p:ph type="title"/>
          </p:nvPr>
        </p:nvSpPr>
        <p:spPr>
          <a:xfrm>
            <a:off x="0" y="0"/>
            <a:ext cx="9144000" cy="1066800"/>
          </a:xfrm>
        </p:spPr>
        <p:txBody>
          <a:bodyPr/>
          <a:lstStyle/>
          <a:p>
            <a:r>
              <a:rPr lang="en-US" altLang="en-US" dirty="0">
                <a:cs typeface="Arial" panose="020B0604020202020204" pitchFamily="34" charset="0"/>
              </a:rPr>
              <a:t>Guiding Principle</a:t>
            </a:r>
          </a:p>
        </p:txBody>
      </p:sp>
      <p:sp>
        <p:nvSpPr>
          <p:cNvPr id="84996" name="Content Placeholder 2"/>
          <p:cNvSpPr>
            <a:spLocks noGrp="1"/>
          </p:cNvSpPr>
          <p:nvPr>
            <p:ph sz="half" idx="1"/>
          </p:nvPr>
        </p:nvSpPr>
        <p:spPr>
          <a:xfrm>
            <a:off x="567444" y="1066800"/>
            <a:ext cx="3298315" cy="5357764"/>
          </a:xfrm>
        </p:spPr>
        <p:txBody>
          <a:bodyPr/>
          <a:lstStyle/>
          <a:p>
            <a:pPr marL="0" indent="0" algn="ctr">
              <a:buNone/>
            </a:pPr>
            <a:r>
              <a:rPr lang="en-US" altLang="en-US" sz="3200" dirty="0"/>
              <a:t>“Provide an environment rich in language, and introduce preschool [and TK] children to the language of mathematics” </a:t>
            </a:r>
            <a:r>
              <a:rPr lang="en-US" altLang="en-US" sz="1800" dirty="0"/>
              <a:t>(PCF, Vol. 1, p. 235).</a:t>
            </a:r>
          </a:p>
        </p:txBody>
      </p:sp>
      <p:pic>
        <p:nvPicPr>
          <p:cNvPr id="86019" name="Content Placeholder 5" descr="Screen Shot 2016-07-25 at 11.02.23 AM.pn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398267" y="1066800"/>
            <a:ext cx="4213225" cy="4551363"/>
          </a:xfrm>
          <a:ln>
            <a:solidFill>
              <a:schemeClr val="tx1"/>
            </a:solidFill>
          </a:ln>
        </p:spPr>
      </p:pic>
      <p:sp>
        <p:nvSpPr>
          <p:cNvPr id="5"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 y="0"/>
            <a:ext cx="9124950" cy="893763"/>
          </a:xfrm>
        </p:spPr>
        <p:txBody>
          <a:bodyPr>
            <a:normAutofit fontScale="90000"/>
          </a:bodyPr>
          <a:lstStyle/>
          <a:p>
            <a:pPr>
              <a:defRPr/>
            </a:pPr>
            <a:r>
              <a:rPr lang="en-US" dirty="0">
                <a:ea typeface="+mj-ea"/>
              </a:rPr>
              <a:t>Promote Investigation with Questions</a:t>
            </a:r>
          </a:p>
        </p:txBody>
      </p:sp>
      <p:sp>
        <p:nvSpPr>
          <p:cNvPr id="88066" name="Text Placeholder 4"/>
          <p:cNvSpPr>
            <a:spLocks noGrp="1"/>
          </p:cNvSpPr>
          <p:nvPr>
            <p:ph type="body" idx="1"/>
          </p:nvPr>
        </p:nvSpPr>
        <p:spPr>
          <a:xfrm>
            <a:off x="459772" y="784246"/>
            <a:ext cx="4040188" cy="639763"/>
          </a:xfrm>
        </p:spPr>
        <p:txBody>
          <a:bodyPr/>
          <a:lstStyle/>
          <a:p>
            <a:r>
              <a:rPr lang="en-US" altLang="en-US" dirty="0"/>
              <a:t>First: </a:t>
            </a:r>
          </a:p>
        </p:txBody>
      </p:sp>
      <p:sp>
        <p:nvSpPr>
          <p:cNvPr id="88067" name="Content Placeholder 1"/>
          <p:cNvSpPr>
            <a:spLocks noGrp="1"/>
          </p:cNvSpPr>
          <p:nvPr>
            <p:ph sz="half" idx="2"/>
          </p:nvPr>
        </p:nvSpPr>
        <p:spPr>
          <a:xfrm>
            <a:off x="424295" y="1373190"/>
            <a:ext cx="2937957" cy="4014448"/>
          </a:xfrm>
        </p:spPr>
        <p:style>
          <a:lnRef idx="2">
            <a:schemeClr val="dk1"/>
          </a:lnRef>
          <a:fillRef idx="1">
            <a:schemeClr val="lt1"/>
          </a:fillRef>
          <a:effectRef idx="0">
            <a:schemeClr val="dk1"/>
          </a:effectRef>
          <a:fontRef idx="minor">
            <a:schemeClr val="dk1"/>
          </a:fontRef>
        </p:style>
        <p:txBody>
          <a:bodyPr/>
          <a:lstStyle/>
          <a:p>
            <a:pPr marL="457200" indent="-457200">
              <a:buFontTx/>
              <a:buAutoNum type="arabicPeriod"/>
              <a:defRPr/>
            </a:pPr>
            <a:r>
              <a:rPr lang="en-US" dirty="0">
                <a:solidFill>
                  <a:srgbClr val="000000"/>
                </a:solidFill>
                <a:cs typeface="Arial" charset="0"/>
              </a:rPr>
              <a:t>Read </a:t>
            </a:r>
            <a:r>
              <a:rPr lang="en-US" dirty="0">
                <a:latin typeface="Arial" panose="020B0604020202020204" pitchFamily="34" charset="0"/>
                <a:ea typeface="Times New Roman" panose="02020603050405020304" pitchFamily="18" charset="0"/>
              </a:rPr>
              <a:t>Handout 7: Language of Logic and Reasoning </a:t>
            </a:r>
            <a:r>
              <a:rPr lang="en-US" dirty="0">
                <a:solidFill>
                  <a:srgbClr val="000000"/>
                </a:solidFill>
                <a:cs typeface="Arial" charset="0"/>
              </a:rPr>
              <a:t>and highlight something in each section.</a:t>
            </a:r>
          </a:p>
          <a:p>
            <a:pPr marL="457200" indent="-457200">
              <a:buFontTx/>
              <a:buAutoNum type="arabicPeriod"/>
              <a:defRPr/>
            </a:pPr>
            <a:r>
              <a:rPr lang="en-US" dirty="0">
                <a:solidFill>
                  <a:srgbClr val="000000"/>
                </a:solidFill>
                <a:cs typeface="Arial" charset="0"/>
              </a:rPr>
              <a:t>Write one of the questions on a sentence strip.</a:t>
            </a:r>
          </a:p>
        </p:txBody>
      </p:sp>
      <p:sp>
        <p:nvSpPr>
          <p:cNvPr id="88068" name="Text Placeholder 5"/>
          <p:cNvSpPr>
            <a:spLocks noGrp="1"/>
          </p:cNvSpPr>
          <p:nvPr>
            <p:ph type="body" sz="quarter" idx="3"/>
          </p:nvPr>
        </p:nvSpPr>
        <p:spPr>
          <a:xfrm>
            <a:off x="3535363" y="698499"/>
            <a:ext cx="4041775" cy="725510"/>
          </a:xfrm>
        </p:spPr>
        <p:txBody>
          <a:bodyPr/>
          <a:lstStyle/>
          <a:p>
            <a:r>
              <a:rPr lang="en-US" altLang="en-US" dirty="0"/>
              <a:t>Second:</a:t>
            </a:r>
          </a:p>
        </p:txBody>
      </p:sp>
      <p:sp>
        <p:nvSpPr>
          <p:cNvPr id="7" name="Content Placeholder 6"/>
          <p:cNvSpPr>
            <a:spLocks noGrp="1"/>
          </p:cNvSpPr>
          <p:nvPr>
            <p:ph sz="quarter" idx="4"/>
          </p:nvPr>
        </p:nvSpPr>
        <p:spPr>
          <a:xfrm>
            <a:off x="3535363" y="1373189"/>
            <a:ext cx="5299075" cy="4993768"/>
          </a:xfrm>
          <a:solidFill>
            <a:srgbClr val="DDEFEF"/>
          </a:solidFill>
        </p:spPr>
        <p:style>
          <a:lnRef idx="2">
            <a:schemeClr val="dk1"/>
          </a:lnRef>
          <a:fillRef idx="1">
            <a:schemeClr val="lt1"/>
          </a:fillRef>
          <a:effectRef idx="0">
            <a:schemeClr val="dk1"/>
          </a:effectRef>
          <a:fontRef idx="minor">
            <a:schemeClr val="dk1"/>
          </a:fontRef>
        </p:style>
        <p:txBody>
          <a:bodyPr/>
          <a:lstStyle/>
          <a:p>
            <a:pPr marL="457200" indent="-457200">
              <a:buFontTx/>
              <a:buAutoNum type="arabicPeriod"/>
              <a:defRPr/>
            </a:pPr>
            <a:r>
              <a:rPr lang="en-US" dirty="0">
                <a:solidFill>
                  <a:srgbClr val="000000"/>
                </a:solidFill>
              </a:rPr>
              <a:t>Select one participant from each table group to be the “observer.” </a:t>
            </a:r>
          </a:p>
          <a:p>
            <a:pPr marL="857250" lvl="1" indent="-457200">
              <a:buFont typeface="Arial" panose="020B0604020202020204" pitchFamily="34" charset="0"/>
              <a:buChar char="•"/>
              <a:defRPr/>
            </a:pPr>
            <a:r>
              <a:rPr lang="en-US" sz="2400" dirty="0">
                <a:solidFill>
                  <a:srgbClr val="000000"/>
                </a:solidFill>
              </a:rPr>
              <a:t>Observers will leave the room for one minute.</a:t>
            </a:r>
          </a:p>
          <a:p>
            <a:pPr marL="457200" indent="-457200">
              <a:buFont typeface="+mj-lt"/>
              <a:buAutoNum type="arabicPeriod"/>
              <a:defRPr/>
            </a:pPr>
            <a:r>
              <a:rPr lang="en-US" dirty="0">
                <a:solidFill>
                  <a:srgbClr val="000000"/>
                </a:solidFill>
              </a:rPr>
              <a:t>Look to the front of the room to find the directions to sort.</a:t>
            </a:r>
          </a:p>
          <a:p>
            <a:pPr marL="457200" indent="-457200">
              <a:buFontTx/>
              <a:buAutoNum type="arabicPeriod"/>
              <a:defRPr/>
            </a:pPr>
            <a:r>
              <a:rPr lang="en-US" dirty="0">
                <a:solidFill>
                  <a:srgbClr val="000000"/>
                </a:solidFill>
              </a:rPr>
              <a:t>Self-sort your table group according to the directions.</a:t>
            </a:r>
          </a:p>
          <a:p>
            <a:pPr marL="457200" indent="-457200">
              <a:buFontTx/>
              <a:buAutoNum type="arabicPeriod"/>
              <a:defRPr/>
            </a:pPr>
            <a:r>
              <a:rPr lang="en-US" dirty="0">
                <a:solidFill>
                  <a:srgbClr val="000000"/>
                </a:solidFill>
              </a:rPr>
              <a:t>Bring observers back; they will use questions to reason and determine how the groups are sorted.</a:t>
            </a:r>
          </a:p>
        </p:txBody>
      </p:sp>
      <p:sp>
        <p:nvSpPr>
          <p:cNvPr id="8"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398" y="12700"/>
            <a:ext cx="9131300" cy="1143000"/>
          </a:xfrm>
        </p:spPr>
        <p:txBody>
          <a:bodyPr/>
          <a:lstStyle/>
          <a:p>
            <a:r>
              <a:rPr lang="en-US" altLang="en-US" sz="3600" dirty="0">
                <a:solidFill>
                  <a:srgbClr val="000000"/>
                </a:solidFill>
                <a:cs typeface="Arial" panose="020B0604020202020204" pitchFamily="34" charset="0"/>
              </a:rPr>
              <a:t>Strategies for English Learners</a:t>
            </a:r>
          </a:p>
        </p:txBody>
      </p:sp>
      <p:sp>
        <p:nvSpPr>
          <p:cNvPr id="2" name="Content Placeholder 1"/>
          <p:cNvSpPr>
            <a:spLocks noGrp="1"/>
          </p:cNvSpPr>
          <p:nvPr>
            <p:ph sz="half" idx="1"/>
          </p:nvPr>
        </p:nvSpPr>
        <p:spPr>
          <a:xfrm>
            <a:off x="4578998" y="1193800"/>
            <a:ext cx="4371133" cy="5057943"/>
          </a:xfrm>
        </p:spPr>
        <p:style>
          <a:lnRef idx="2">
            <a:schemeClr val="dk1"/>
          </a:lnRef>
          <a:fillRef idx="1">
            <a:schemeClr val="lt1"/>
          </a:fillRef>
          <a:effectRef idx="0">
            <a:schemeClr val="dk1"/>
          </a:effectRef>
          <a:fontRef idx="minor">
            <a:schemeClr val="dk1"/>
          </a:fontRef>
        </p:style>
        <p:txBody>
          <a:bodyPr/>
          <a:lstStyle/>
          <a:p>
            <a:pPr marL="514350" indent="-514350">
              <a:buFontTx/>
              <a:buAutoNum type="arabicPeriod"/>
              <a:defRPr/>
            </a:pPr>
            <a:r>
              <a:rPr lang="en-US" dirty="0">
                <a:solidFill>
                  <a:srgbClr val="000000"/>
                </a:solidFill>
                <a:cs typeface="Arial" charset="0"/>
              </a:rPr>
              <a:t>Look back to the sentence strip you created. </a:t>
            </a:r>
          </a:p>
          <a:p>
            <a:pPr marL="514350" indent="-514350">
              <a:buFontTx/>
              <a:buAutoNum type="arabicPeriod"/>
              <a:defRPr/>
            </a:pPr>
            <a:r>
              <a:rPr lang="en-US" dirty="0">
                <a:solidFill>
                  <a:srgbClr val="000000"/>
                </a:solidFill>
                <a:cs typeface="Arial" charset="0"/>
              </a:rPr>
              <a:t>Consider how you will pair this question with one of the strategies on this slide.</a:t>
            </a:r>
          </a:p>
          <a:p>
            <a:pPr marL="514350" indent="-514350">
              <a:buFontTx/>
              <a:buAutoNum type="arabicPeriod"/>
              <a:defRPr/>
            </a:pPr>
            <a:r>
              <a:rPr lang="en-US" dirty="0">
                <a:solidFill>
                  <a:srgbClr val="000000"/>
                </a:solidFill>
                <a:cs typeface="Arial" charset="0"/>
              </a:rPr>
              <a:t>Share your ideas with your tablemates; be prepared to share with the whole group.</a:t>
            </a:r>
          </a:p>
          <a:p>
            <a:pPr marL="514350" indent="-514350">
              <a:buFontTx/>
              <a:buAutoNum type="arabicPeriod"/>
              <a:defRPr/>
            </a:pPr>
            <a:endParaRPr lang="en-US" dirty="0">
              <a:solidFill>
                <a:srgbClr val="000000"/>
              </a:solidFill>
            </a:endParaRPr>
          </a:p>
        </p:txBody>
      </p:sp>
      <p:sp>
        <p:nvSpPr>
          <p:cNvPr id="3" name="Text Placeholder 2"/>
          <p:cNvSpPr>
            <a:spLocks noGrp="1"/>
          </p:cNvSpPr>
          <p:nvPr>
            <p:ph sz="half" idx="2"/>
          </p:nvPr>
        </p:nvSpPr>
        <p:spPr>
          <a:xfrm>
            <a:off x="342623" y="1193800"/>
            <a:ext cx="3998949" cy="3502554"/>
          </a:xfrm>
          <a:solidFill>
            <a:srgbClr val="448E8C"/>
          </a:solidFill>
          <a:ln>
            <a:solidFill>
              <a:schemeClr val="tx1"/>
            </a:solidFill>
          </a:ln>
        </p:spPr>
        <p:style>
          <a:lnRef idx="2">
            <a:schemeClr val="accent3"/>
          </a:lnRef>
          <a:fillRef idx="1">
            <a:schemeClr val="lt1"/>
          </a:fillRef>
          <a:effectRef idx="0">
            <a:schemeClr val="accent3"/>
          </a:effectRef>
          <a:fontRef idx="minor">
            <a:schemeClr val="dk1"/>
          </a:fontRef>
        </p:style>
        <p:txBody>
          <a:bodyPr/>
          <a:lstStyle/>
          <a:p>
            <a:pPr marL="0" lvl="0" indent="0" algn="ctr">
              <a:buNone/>
            </a:pPr>
            <a:r>
              <a:rPr lang="is-IS" altLang="en-US" sz="3200" b="1" dirty="0">
                <a:solidFill>
                  <a:schemeClr val="bg1"/>
                </a:solidFill>
                <a:effectLst>
                  <a:outerShdw blurRad="38100" dist="38100" dir="2700000" algn="tl">
                    <a:srgbClr val="000000">
                      <a:alpha val="43137"/>
                    </a:srgbClr>
                  </a:outerShdw>
                </a:effectLst>
              </a:rPr>
              <a:t>“Scaffold communication by </a:t>
            </a:r>
            <a:r>
              <a:rPr lang="en-US" altLang="en-US" sz="3200" b="1" dirty="0">
                <a:solidFill>
                  <a:schemeClr val="bg1"/>
                </a:solidFill>
                <a:effectLst>
                  <a:outerShdw blurRad="38100" dist="38100" dir="2700000" algn="tl">
                    <a:srgbClr val="000000">
                      <a:alpha val="43137"/>
                    </a:srgbClr>
                  </a:outerShdw>
                </a:effectLst>
              </a:rPr>
              <a:t>combining English words with some type of body gesture or visual cue” </a:t>
            </a:r>
            <a:r>
              <a:rPr lang="en-US" altLang="en-US" sz="1800" dirty="0">
                <a:solidFill>
                  <a:schemeClr val="bg1"/>
                </a:solidFill>
                <a:effectLst>
                  <a:outerShdw blurRad="38100" dist="38100" dir="2700000" algn="tl">
                    <a:srgbClr val="000000">
                      <a:alpha val="43137"/>
                    </a:srgbClr>
                  </a:outerShdw>
                </a:effectLst>
              </a:rPr>
              <a:t>(PCF, Vol.1, p. 199).</a:t>
            </a:r>
          </a:p>
          <a:p>
            <a:endParaRPr lang="en-US" altLang="en-US" b="1" dirty="0">
              <a:solidFill>
                <a:schemeClr val="bg1"/>
              </a:solidFill>
              <a:effectLst>
                <a:outerShdw blurRad="38100" dist="38100" dir="2700000" algn="tl">
                  <a:srgbClr val="000000">
                    <a:alpha val="43137"/>
                  </a:srgbClr>
                </a:outerShdw>
              </a:effectLst>
            </a:endParaRPr>
          </a:p>
        </p:txBody>
      </p:sp>
      <p:sp>
        <p:nvSpPr>
          <p:cNvPr id="4" name="Text Placeholder 3"/>
          <p:cNvSpPr>
            <a:spLocks noGrp="1"/>
          </p:cNvSpPr>
          <p:nvPr>
            <p:ph sz="half" idx="10"/>
          </p:nvPr>
        </p:nvSpPr>
        <p:spPr>
          <a:xfrm>
            <a:off x="342623" y="4882503"/>
            <a:ext cx="3998949" cy="1094533"/>
          </a:xfrm>
          <a:solidFill>
            <a:srgbClr val="56AEAC"/>
          </a:solidFill>
          <a:ln>
            <a:solidFill>
              <a:schemeClr val="tx1"/>
            </a:solidFill>
          </a:ln>
        </p:spPr>
        <p:style>
          <a:lnRef idx="2">
            <a:schemeClr val="accent3"/>
          </a:lnRef>
          <a:fillRef idx="1">
            <a:schemeClr val="lt1"/>
          </a:fillRef>
          <a:effectRef idx="0">
            <a:schemeClr val="accent3"/>
          </a:effectRef>
          <a:fontRef idx="minor">
            <a:schemeClr val="dk1"/>
          </a:fontRef>
        </p:style>
        <p:txBody>
          <a:bodyPr/>
          <a:lstStyle/>
          <a:p>
            <a:pPr marL="0" indent="0" algn="ctr">
              <a:buNone/>
            </a:pPr>
            <a:r>
              <a:rPr lang="en-US" altLang="en-US" sz="3200" b="1" dirty="0">
                <a:solidFill>
                  <a:schemeClr val="bg1"/>
                </a:solidFill>
                <a:effectLst>
                  <a:outerShdw blurRad="38100" dist="38100" dir="2700000" algn="tl">
                    <a:srgbClr val="000000">
                      <a:alpha val="43137"/>
                    </a:srgbClr>
                  </a:outerShdw>
                </a:effectLst>
              </a:rPr>
              <a:t>“Allow for wait time” </a:t>
            </a:r>
            <a:r>
              <a:rPr lang="en-US" altLang="en-US" sz="1800" dirty="0">
                <a:solidFill>
                  <a:schemeClr val="bg1"/>
                </a:solidFill>
                <a:effectLst>
                  <a:outerShdw blurRad="38100" dist="38100" dir="2700000" algn="tl">
                    <a:srgbClr val="000000">
                      <a:alpha val="43137"/>
                    </a:srgbClr>
                  </a:outerShdw>
                </a:effectLst>
              </a:rPr>
              <a:t>(PCF, Vol.1, p. 199).</a:t>
            </a:r>
          </a:p>
          <a:p>
            <a:endParaRPr lang="en-US" altLang="en-US" b="1" dirty="0">
              <a:solidFill>
                <a:schemeClr val="bg1"/>
              </a:solidFill>
              <a:effectLst>
                <a:outerShdw blurRad="38100" dist="38100" dir="2700000" algn="tl">
                  <a:srgbClr val="000000">
                    <a:alpha val="43137"/>
                  </a:srgbClr>
                </a:outerShdw>
              </a:effectLst>
            </a:endParaRPr>
          </a:p>
        </p:txBody>
      </p:sp>
      <p:sp>
        <p:nvSpPr>
          <p:cNvPr id="6"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96838"/>
            <a:ext cx="8229600" cy="797455"/>
          </a:xfrm>
        </p:spPr>
        <p:txBody>
          <a:bodyPr/>
          <a:lstStyle/>
          <a:p>
            <a:pPr eaLnBrk="1" hangingPunct="1"/>
            <a:r>
              <a:rPr lang="en-US" altLang="en-US" dirty="0"/>
              <a:t>Objectives</a:t>
            </a:r>
          </a:p>
        </p:txBody>
      </p:sp>
      <p:sp>
        <p:nvSpPr>
          <p:cNvPr id="36866" name="Content Placeholder 2"/>
          <p:cNvSpPr>
            <a:spLocks noGrp="1"/>
          </p:cNvSpPr>
          <p:nvPr>
            <p:ph idx="1"/>
          </p:nvPr>
        </p:nvSpPr>
        <p:spPr>
          <a:xfrm>
            <a:off x="457200" y="894293"/>
            <a:ext cx="8229600" cy="5645486"/>
          </a:xfrm>
        </p:spPr>
        <p:txBody>
          <a:bodyPr/>
          <a:lstStyle/>
          <a:p>
            <a:pPr eaLnBrk="1" hangingPunct="1"/>
            <a:r>
              <a:rPr lang="en-US" altLang="en-US" sz="2600" dirty="0"/>
              <a:t>Become aware of key concepts to be developed in the Mathematical Reasoning strand of the </a:t>
            </a:r>
            <a:r>
              <a:rPr lang="en-US" sz="2600" i="1" dirty="0"/>
              <a:t>California Preschool Learning Foundations, Volume 1 </a:t>
            </a:r>
            <a:r>
              <a:rPr lang="en-US" sz="2600" dirty="0"/>
              <a:t>(Preschool Learning Foundations or PLF). </a:t>
            </a:r>
          </a:p>
          <a:p>
            <a:pPr eaLnBrk="1" hangingPunct="1"/>
            <a:r>
              <a:rPr lang="en-US" altLang="en-US" sz="2600" dirty="0"/>
              <a:t>Experience, read, and discuss key strategies in the </a:t>
            </a:r>
            <a:r>
              <a:rPr lang="en-US" sz="2600" i="1" dirty="0"/>
              <a:t>California Preschool Curriculum Framework, Volume 1 </a:t>
            </a:r>
            <a:r>
              <a:rPr lang="en-US" sz="2600" dirty="0"/>
              <a:t>(Preschool Curriculum Framework or PCF) </a:t>
            </a:r>
            <a:r>
              <a:rPr lang="en-US" altLang="en-US" sz="2600" dirty="0"/>
              <a:t>regarding mathematical reasoning development.</a:t>
            </a:r>
          </a:p>
          <a:p>
            <a:pPr eaLnBrk="1" hangingPunct="1"/>
            <a:r>
              <a:rPr lang="en-US" altLang="en-US" sz="2600" dirty="0"/>
              <a:t>Reflect and discuss how to support the development of mathematical reasoning foundations for English-language learners.</a:t>
            </a:r>
          </a:p>
          <a:p>
            <a:pPr eaLnBrk="1" hangingPunct="1"/>
            <a:r>
              <a:rPr lang="en-US" altLang="en-US" sz="2600" dirty="0"/>
              <a:t>Plan to adapt learning experiences to ensure access for children with varying needs.</a:t>
            </a:r>
          </a:p>
          <a:p>
            <a:pPr eaLnBrk="1" hangingPunct="1"/>
            <a:endParaRPr lang="en-US" altLang="en-US" sz="2400" dirty="0"/>
          </a:p>
        </p:txBody>
      </p:sp>
      <p:sp>
        <p:nvSpPr>
          <p:cNvPr id="36867" name="Slide Number Placeholder 3"/>
          <p:cNvSpPr>
            <a:spLocks noGrp="1"/>
          </p:cNvSpPr>
          <p:nvPr>
            <p:ph type="sldNum" sz="quarter" idx="4294967295"/>
          </p:nvPr>
        </p:nvSpPr>
        <p:spPr bwMode="auto">
          <a:xfrm>
            <a:off x="8458200" y="0"/>
            <a:ext cx="685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1B485A-7B55-41A0-BA3E-89A5FCC1EA25}" type="slidenum">
              <a:rPr lang="en-US" altLang="en-US" sz="1400"/>
              <a:pPr eaLnBrk="1" hangingPunct="1"/>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0" y="13381"/>
            <a:ext cx="9144000" cy="1143000"/>
          </a:xfrm>
        </p:spPr>
        <p:txBody>
          <a:bodyPr/>
          <a:lstStyle/>
          <a:p>
            <a:r>
              <a:rPr lang="en-US" altLang="en-US" sz="3600" dirty="0">
                <a:solidFill>
                  <a:srgbClr val="000000"/>
                </a:solidFill>
                <a:cs typeface="Arial" panose="020B0604020202020204" pitchFamily="34" charset="0"/>
              </a:rPr>
              <a:t>Plan to Support English Learners</a:t>
            </a:r>
            <a:endParaRPr lang="en-US" alt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017097847"/>
              </p:ext>
            </p:extLst>
          </p:nvPr>
        </p:nvGraphicFramePr>
        <p:xfrm>
          <a:off x="424296" y="1195473"/>
          <a:ext cx="8299016" cy="4638143"/>
        </p:xfrm>
        <a:graphic>
          <a:graphicData uri="http://schemas.openxmlformats.org/drawingml/2006/table">
            <a:tbl>
              <a:tblPr/>
              <a:tblGrid>
                <a:gridCol w="1440175">
                  <a:extLst>
                    <a:ext uri="{9D8B030D-6E8A-4147-A177-3AD203B41FA5}">
                      <a16:colId xmlns:a16="http://schemas.microsoft.com/office/drawing/2014/main" xmlns="" val="913028824"/>
                    </a:ext>
                  </a:extLst>
                </a:gridCol>
                <a:gridCol w="1794783">
                  <a:extLst>
                    <a:ext uri="{9D8B030D-6E8A-4147-A177-3AD203B41FA5}">
                      <a16:colId xmlns:a16="http://schemas.microsoft.com/office/drawing/2014/main" xmlns="" val="2734023759"/>
                    </a:ext>
                  </a:extLst>
                </a:gridCol>
                <a:gridCol w="1719244">
                  <a:extLst>
                    <a:ext uri="{9D8B030D-6E8A-4147-A177-3AD203B41FA5}">
                      <a16:colId xmlns:a16="http://schemas.microsoft.com/office/drawing/2014/main" xmlns="" val="2995637293"/>
                    </a:ext>
                  </a:extLst>
                </a:gridCol>
                <a:gridCol w="1750947">
                  <a:extLst>
                    <a:ext uri="{9D8B030D-6E8A-4147-A177-3AD203B41FA5}">
                      <a16:colId xmlns:a16="http://schemas.microsoft.com/office/drawing/2014/main" xmlns="" val="1134454582"/>
                    </a:ext>
                  </a:extLst>
                </a:gridCol>
                <a:gridCol w="1593867">
                  <a:extLst>
                    <a:ext uri="{9D8B030D-6E8A-4147-A177-3AD203B41FA5}">
                      <a16:colId xmlns:a16="http://schemas.microsoft.com/office/drawing/2014/main" xmlns="" val="3440879248"/>
                    </a:ext>
                  </a:extLst>
                </a:gridCol>
              </a:tblGrid>
              <a:tr h="1220740">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English-Language Development Stage</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6AEAC"/>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Home Language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6AEAC"/>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Observational/ Listening</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6AEAC"/>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Telegraphic</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6AEAC"/>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Fluid Use of English</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6AEAC"/>
                    </a:solidFill>
                  </a:tcPr>
                </a:tc>
                <a:extLst>
                  <a:ext uri="{0D108BD9-81ED-4DB2-BD59-A6C34878D82A}">
                    <a16:rowId xmlns:a16="http://schemas.microsoft.com/office/drawing/2014/main" xmlns="" val="4096270990"/>
                  </a:ext>
                </a:extLst>
              </a:tr>
              <a:tr h="2072414">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Example Questions: </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B"/>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Show me</a:t>
                      </a:r>
                      <a:r>
                        <a:rPr kumimoji="0" lang="is-I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t>
                      </a:r>
                    </a:p>
                    <a:p>
                      <a:pPr marL="0" marR="0" lvl="0" indent="0" algn="l" defTabSz="457200" rtl="0" eaLnBrk="1" fontAlgn="base" latinLnBrk="0" hangingPunct="1">
                        <a:lnSpc>
                          <a:spcPct val="100000"/>
                        </a:lnSpc>
                        <a:spcBef>
                          <a:spcPct val="0"/>
                        </a:spcBef>
                        <a:spcAft>
                          <a:spcPts val="600"/>
                        </a:spcAft>
                        <a:buClrTx/>
                        <a:buSzTx/>
                        <a:buFontTx/>
                        <a:buNone/>
                        <a:tabLst/>
                      </a:pPr>
                      <a:r>
                        <a:rPr kumimoji="0" lang="is-I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Point to...</a:t>
                      </a:r>
                    </a:p>
                    <a:p>
                      <a:pPr marL="0" marR="0" lvl="0" indent="0" algn="l" defTabSz="457200" rtl="0" eaLnBrk="1" fontAlgn="base" latinLnBrk="0" hangingPunct="1">
                        <a:lnSpc>
                          <a:spcPct val="100000"/>
                        </a:lnSpc>
                        <a:spcBef>
                          <a:spcPct val="0"/>
                        </a:spcBef>
                        <a:spcAft>
                          <a:spcPts val="600"/>
                        </a:spcAft>
                        <a:buClrTx/>
                        <a:buSzTx/>
                        <a:buFontTx/>
                        <a:buNone/>
                        <a:tabLst/>
                      </a:pPr>
                      <a:r>
                        <a:rPr kumimoji="0" lang="is-I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Who has...</a:t>
                      </a:r>
                      <a:endPar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Show me</a:t>
                      </a:r>
                      <a:r>
                        <a:rPr kumimoji="0" lang="is-I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t>
                      </a:r>
                    </a:p>
                    <a:p>
                      <a:pPr marL="0" marR="0" lvl="0" indent="0" algn="l" defTabSz="457200" rtl="0" eaLnBrk="1" fontAlgn="base" latinLnBrk="0" hangingPunct="1">
                        <a:lnSpc>
                          <a:spcPct val="100000"/>
                        </a:lnSpc>
                        <a:spcBef>
                          <a:spcPct val="0"/>
                        </a:spcBef>
                        <a:spcAft>
                          <a:spcPts val="600"/>
                        </a:spcAft>
                        <a:buClrTx/>
                        <a:buSzTx/>
                        <a:buFontTx/>
                        <a:buNone/>
                        <a:tabLst/>
                      </a:pPr>
                      <a:r>
                        <a:rPr kumimoji="0" lang="is-I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Point to...</a:t>
                      </a:r>
                    </a:p>
                    <a:p>
                      <a:pPr marL="0" marR="0" lvl="0" indent="0" algn="l" defTabSz="457200" rtl="0" eaLnBrk="1" fontAlgn="base" latinLnBrk="0" hangingPunct="1">
                        <a:lnSpc>
                          <a:spcPct val="100000"/>
                        </a:lnSpc>
                        <a:spcBef>
                          <a:spcPct val="0"/>
                        </a:spcBef>
                        <a:spcAft>
                          <a:spcPts val="600"/>
                        </a:spcAft>
                        <a:buClrTx/>
                        <a:buSzTx/>
                        <a:buFontTx/>
                        <a:buNone/>
                        <a:tabLst/>
                      </a:pPr>
                      <a:r>
                        <a:rPr kumimoji="0" lang="is-I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Who has</a:t>
                      </a: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Yes/No Questions</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Yes/No Questions</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Either/Or questions</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Who? Which? What? </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How?</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Why?</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Explain…</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Describe…</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3811412906"/>
                  </a:ext>
                </a:extLst>
              </a:tr>
              <a:tr h="1344755">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s-IS" altLang="en-US" sz="2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Types of Questions:</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B"/>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Known answer</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Closed</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Known answer</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Closed</a:t>
                      </a:r>
                    </a:p>
                    <a:p>
                      <a:pPr marL="0" marR="0" lvl="0" indent="0" algn="l" defTabSz="457200" rtl="0" eaLnBrk="1" fontAlgn="base" latinLnBrk="0" hangingPunct="1">
                        <a:lnSpc>
                          <a:spcPct val="100000"/>
                        </a:lnSpc>
                        <a:spcBef>
                          <a:spcPct val="0"/>
                        </a:spcBef>
                        <a:spcAft>
                          <a:spcPts val="60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Known answer</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Closed</a:t>
                      </a:r>
                    </a:p>
                    <a:p>
                      <a:pPr marL="0" marR="0" lvl="0" indent="0" algn="l" defTabSz="457200" rtl="0" eaLnBrk="1" fontAlgn="base" latinLnBrk="0" hangingPunct="1">
                        <a:lnSpc>
                          <a:spcPct val="100000"/>
                        </a:lnSpc>
                        <a:spcBef>
                          <a:spcPct val="0"/>
                        </a:spcBef>
                        <a:spcAft>
                          <a:spcPts val="60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Thought- provoking</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Open-ended</a:t>
                      </a:r>
                    </a:p>
                  </a:txBody>
                  <a:tcPr marL="20312" marR="2031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2397079431"/>
                  </a:ext>
                </a:extLst>
              </a:tr>
            </a:tbl>
          </a:graphicData>
        </a:graphic>
      </p:graphicFrame>
      <p:sp>
        <p:nvSpPr>
          <p:cNvPr id="2" name="Content Placeholder 1"/>
          <p:cNvSpPr>
            <a:spLocks noGrp="1"/>
          </p:cNvSpPr>
          <p:nvPr>
            <p:ph sz="half" idx="2"/>
          </p:nvPr>
        </p:nvSpPr>
        <p:spPr>
          <a:xfrm>
            <a:off x="460925" y="6195888"/>
            <a:ext cx="8222150" cy="587511"/>
          </a:xfrm>
        </p:spPr>
        <p:txBody>
          <a:bodyPr/>
          <a:lstStyle/>
          <a:p>
            <a:pPr marL="0" indent="0">
              <a:buNone/>
            </a:pPr>
            <a:r>
              <a:rPr lang="en-US" sz="1000" dirty="0"/>
              <a:t>(Patton O. Tabors, </a:t>
            </a:r>
            <a:r>
              <a:rPr lang="en-US" sz="1000" i="1" dirty="0"/>
              <a:t>One Child, Two Languages: A Guide for Early Childhood Educators of Children Learning English as a Second Language</a:t>
            </a:r>
            <a:r>
              <a:rPr lang="en-US" sz="1000" dirty="0"/>
              <a:t>)</a:t>
            </a:r>
          </a:p>
        </p:txBody>
      </p:sp>
      <p:sp>
        <p:nvSpPr>
          <p:cNvPr id="4" name="Rectangle 6"/>
          <p:cNvSpPr>
            <a:spLocks noChangeArrowheads="1"/>
          </p:cNvSpPr>
          <p:nvPr/>
        </p:nvSpPr>
        <p:spPr bwMode="auto">
          <a:xfrm>
            <a:off x="0" y="662463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3" name="Slide Number Placeholder 2"/>
          <p:cNvSpPr>
            <a:spLocks noGrp="1"/>
          </p:cNvSpPr>
          <p:nvPr>
            <p:ph type="sldNum" sz="quarter" idx="12"/>
          </p:nvPr>
        </p:nvSpPr>
        <p:spPr/>
        <p:txBody>
          <a:bodyPr/>
          <a:lstStyle/>
          <a:p>
            <a:fld id="{E0D7D206-39B0-415F-B90F-4337336D5292}"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Content Placeholder 9" descr="children measuring "/>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571999" y="1239934"/>
            <a:ext cx="4320526" cy="3499574"/>
          </a:xfrm>
          <a:ln>
            <a:solidFill>
              <a:schemeClr val="dk1"/>
            </a:solidFill>
          </a:ln>
        </p:spPr>
      </p:pic>
      <p:sp>
        <p:nvSpPr>
          <p:cNvPr id="78851" name="Title 3"/>
          <p:cNvSpPr>
            <a:spLocks noGrp="1"/>
          </p:cNvSpPr>
          <p:nvPr>
            <p:ph type="title"/>
          </p:nvPr>
        </p:nvSpPr>
        <p:spPr>
          <a:xfrm>
            <a:off x="-1" y="0"/>
            <a:ext cx="9144001" cy="1239934"/>
          </a:xfrm>
        </p:spPr>
        <p:txBody>
          <a:bodyPr/>
          <a:lstStyle/>
          <a:p>
            <a:r>
              <a:rPr lang="en-US" altLang="en-US" sz="3600" dirty="0">
                <a:solidFill>
                  <a:srgbClr val="000000"/>
                </a:solidFill>
                <a:cs typeface="Arial" panose="020B0604020202020204" pitchFamily="34" charset="0"/>
              </a:rPr>
              <a:t>Engaging in Mathematical Reasoning</a:t>
            </a:r>
          </a:p>
        </p:txBody>
      </p:sp>
      <p:sp>
        <p:nvSpPr>
          <p:cNvPr id="51204" name="Content Placeholder 5" descr="children using measuring cups"/>
          <p:cNvSpPr>
            <a:spLocks noGrp="1"/>
          </p:cNvSpPr>
          <p:nvPr>
            <p:ph sz="half" idx="2"/>
          </p:nvPr>
        </p:nvSpPr>
        <p:spPr>
          <a:xfrm>
            <a:off x="134720" y="1239934"/>
            <a:ext cx="4226360" cy="4632325"/>
          </a:xfrm>
        </p:spPr>
        <p:txBody>
          <a:bodyPr/>
          <a:lstStyle/>
          <a:p>
            <a:pPr marL="0" lvl="1" indent="0">
              <a:buNone/>
            </a:pPr>
            <a:r>
              <a:rPr lang="en-US" altLang="en-US" sz="2800" dirty="0">
                <a:solidFill>
                  <a:srgbClr val="000000"/>
                </a:solidFill>
                <a:cs typeface="Arial" panose="020B0604020202020204" pitchFamily="34" charset="0"/>
              </a:rPr>
              <a:t>Children eagerly engage in mathematical reasoning when:</a:t>
            </a:r>
          </a:p>
          <a:p>
            <a:pPr marL="234950" lvl="1" indent="-234950">
              <a:buFont typeface="Arial" panose="020B0604020202020204" pitchFamily="34" charset="0"/>
              <a:buChar char="•"/>
            </a:pPr>
            <a:r>
              <a:rPr lang="en-US" altLang="en-US" sz="2800" dirty="0">
                <a:solidFill>
                  <a:srgbClr val="000000"/>
                </a:solidFill>
                <a:cs typeface="Arial" panose="020B0604020202020204" pitchFamily="34" charset="0"/>
              </a:rPr>
              <a:t>The context is familiar.</a:t>
            </a:r>
          </a:p>
          <a:p>
            <a:pPr marL="234950" lvl="1" indent="-234950">
              <a:buFont typeface="Arial" panose="020B0604020202020204" pitchFamily="34" charset="0"/>
              <a:buChar char="•"/>
            </a:pPr>
            <a:r>
              <a:rPr lang="en-US" altLang="en-US" sz="2800" dirty="0">
                <a:solidFill>
                  <a:srgbClr val="000000"/>
                </a:solidFill>
                <a:cs typeface="Arial" panose="020B0604020202020204" pitchFamily="34" charset="0"/>
              </a:rPr>
              <a:t>The problem is meaningful.</a:t>
            </a:r>
          </a:p>
          <a:p>
            <a:pPr marL="234950" lvl="1" indent="-234950">
              <a:buFont typeface="Arial" panose="020B0604020202020204" pitchFamily="34" charset="0"/>
              <a:buChar char="•"/>
            </a:pPr>
            <a:r>
              <a:rPr lang="en-US" altLang="en-US" sz="2800" dirty="0">
                <a:solidFill>
                  <a:srgbClr val="000000"/>
                </a:solidFill>
                <a:cs typeface="Arial" panose="020B0604020202020204" pitchFamily="34" charset="0"/>
              </a:rPr>
              <a:t>They have an existing knowledge base.</a:t>
            </a:r>
            <a:endParaRPr lang="en-US" altLang="ja-JP" sz="1800" dirty="0"/>
          </a:p>
          <a:p>
            <a:pPr marL="341313" lvl="1" indent="0">
              <a:buNone/>
            </a:pPr>
            <a:r>
              <a:rPr lang="en-US" altLang="ja-JP" sz="1800" dirty="0"/>
              <a:t>(PCF, Vol. 1, p. 290)</a:t>
            </a:r>
            <a:endParaRPr lang="en-US" altLang="en-US" sz="1800" dirty="0">
              <a:solidFill>
                <a:srgbClr val="000000"/>
              </a:solidFill>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7"/>
          <p:cNvSpPr>
            <a:spLocks noGrp="1"/>
          </p:cNvSpPr>
          <p:nvPr>
            <p:ph type="title"/>
          </p:nvPr>
        </p:nvSpPr>
        <p:spPr>
          <a:xfrm>
            <a:off x="-33338" y="-1"/>
            <a:ext cx="9144001" cy="1297541"/>
          </a:xfrm>
        </p:spPr>
        <p:txBody>
          <a:bodyPr/>
          <a:lstStyle/>
          <a:p>
            <a:r>
              <a:rPr lang="en-US" altLang="en-US" dirty="0">
                <a:solidFill>
                  <a:srgbClr val="000000"/>
                </a:solidFill>
                <a:cs typeface="Arial" panose="020B0604020202020204" pitchFamily="34" charset="0"/>
              </a:rPr>
              <a:t>How Children Learn</a:t>
            </a:r>
          </a:p>
        </p:txBody>
      </p:sp>
      <p:sp>
        <p:nvSpPr>
          <p:cNvPr id="7" name="Text Placeholder 6"/>
          <p:cNvSpPr>
            <a:spLocks noGrp="1"/>
          </p:cNvSpPr>
          <p:nvPr>
            <p:ph sz="half" idx="2"/>
          </p:nvPr>
        </p:nvSpPr>
        <p:spPr>
          <a:xfrm>
            <a:off x="5090463" y="1297541"/>
            <a:ext cx="3836508" cy="4984750"/>
          </a:xfrm>
        </p:spPr>
        <p:txBody>
          <a:bodyPr/>
          <a:lstStyle/>
          <a:p>
            <a:pPr marL="0" indent="0">
              <a:buFontTx/>
              <a:buNone/>
              <a:defRPr/>
            </a:pPr>
            <a:r>
              <a:rPr lang="en-US" dirty="0">
                <a:solidFill>
                  <a:srgbClr val="000000"/>
                </a:solidFill>
                <a:ea typeface="+mn-ea"/>
              </a:rPr>
              <a:t>From longitudinal research we know that children learn from:</a:t>
            </a:r>
          </a:p>
          <a:p>
            <a:pPr>
              <a:defRPr/>
            </a:pPr>
            <a:r>
              <a:rPr lang="en-US" dirty="0">
                <a:solidFill>
                  <a:srgbClr val="000000"/>
                </a:solidFill>
                <a:ea typeface="+mn-ea"/>
              </a:rPr>
              <a:t>Generalizing solutions</a:t>
            </a:r>
          </a:p>
          <a:p>
            <a:pPr>
              <a:defRPr/>
            </a:pPr>
            <a:r>
              <a:rPr lang="en-US" dirty="0">
                <a:solidFill>
                  <a:srgbClr val="000000"/>
                </a:solidFill>
                <a:ea typeface="+mn-ea"/>
              </a:rPr>
              <a:t>Repeating activities</a:t>
            </a:r>
          </a:p>
          <a:p>
            <a:pPr>
              <a:defRPr/>
            </a:pPr>
            <a:r>
              <a:rPr lang="en-US" dirty="0">
                <a:solidFill>
                  <a:srgbClr val="000000"/>
                </a:solidFill>
                <a:ea typeface="+mn-ea"/>
              </a:rPr>
              <a:t>Practicing mental actions</a:t>
            </a:r>
          </a:p>
          <a:p>
            <a:pPr>
              <a:defRPr/>
            </a:pPr>
            <a:endParaRPr lang="en-US" b="1" dirty="0">
              <a:ea typeface="+mn-ea"/>
            </a:endParaRPr>
          </a:p>
        </p:txBody>
      </p:sp>
      <p:pic>
        <p:nvPicPr>
          <p:cNvPr id="8" name="Picture 4" descr="C:\Users\Patty\Desktop\WestEd TK 6-5-16\Tback TK pic 5-2014\IMG_6723.JPG"/>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181408" y="1297541"/>
            <a:ext cx="4598554" cy="4327525"/>
          </a:xfrm>
          <a:ln>
            <a:solidFill>
              <a:schemeClr val="dk1"/>
            </a:solidFill>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25"/>
            <a:ext cx="8229600" cy="1143000"/>
          </a:xfrm>
        </p:spPr>
        <p:txBody>
          <a:bodyPr/>
          <a:lstStyle/>
          <a:p>
            <a:r>
              <a:rPr lang="en-US" dirty="0"/>
              <a:t>DRDP-K (2015)</a:t>
            </a:r>
          </a:p>
        </p:txBody>
      </p:sp>
      <p:sp>
        <p:nvSpPr>
          <p:cNvPr id="168961" name="Content Placeholder 1"/>
          <p:cNvSpPr>
            <a:spLocks noGrp="1"/>
          </p:cNvSpPr>
          <p:nvPr>
            <p:ph idx="1"/>
          </p:nvPr>
        </p:nvSpPr>
        <p:spPr>
          <a:xfrm>
            <a:off x="457200" y="1166250"/>
            <a:ext cx="8229600" cy="4959913"/>
          </a:xfrm>
        </p:spPr>
        <p:txBody>
          <a:bodyPr/>
          <a:lstStyle/>
          <a:p>
            <a:pPr marL="341313" indent="-341313">
              <a:spcAft>
                <a:spcPts val="600"/>
              </a:spcAft>
            </a:pPr>
            <a:r>
              <a:rPr lang="en-US" altLang="en-US" sz="2600" dirty="0">
                <a:ea typeface="ＭＳ Ｐゴシック" panose="020B0600070205080204" pitchFamily="34" charset="-128"/>
              </a:rPr>
              <a:t>An observation-based assessment tool, </a:t>
            </a:r>
            <a:r>
              <a:rPr lang="en-US" altLang="en-US" sz="2600" b="1" i="1" dirty="0">
                <a:ea typeface="ＭＳ Ｐゴシック" panose="020B0600070205080204" pitchFamily="34" charset="-128"/>
              </a:rPr>
              <a:t>not</a:t>
            </a:r>
            <a:r>
              <a:rPr lang="en-US" altLang="en-US" sz="2600" i="1" dirty="0">
                <a:ea typeface="ＭＳ Ｐゴシック" panose="020B0600070205080204" pitchFamily="34" charset="-128"/>
              </a:rPr>
              <a:t> </a:t>
            </a:r>
            <a:r>
              <a:rPr lang="en-US" altLang="en-US" sz="2600" dirty="0">
                <a:ea typeface="ＭＳ Ｐゴシック" panose="020B0600070205080204" pitchFamily="34" charset="-128"/>
              </a:rPr>
              <a:t>a test</a:t>
            </a:r>
          </a:p>
          <a:p>
            <a:pPr marL="341313" indent="-341313">
              <a:spcAft>
                <a:spcPts val="600"/>
              </a:spcAft>
            </a:pPr>
            <a:r>
              <a:rPr lang="en-US" altLang="en-US" sz="2600" dirty="0">
                <a:ea typeface="ＭＳ Ｐゴシック" panose="020B0600070205080204" pitchFamily="34" charset="-128"/>
              </a:rPr>
              <a:t>Individual child assessment</a:t>
            </a:r>
          </a:p>
          <a:p>
            <a:pPr marL="341313" indent="-341313">
              <a:spcAft>
                <a:spcPts val="600"/>
              </a:spcAft>
            </a:pPr>
            <a:r>
              <a:rPr lang="en-US" altLang="en-US" sz="2600" dirty="0">
                <a:ea typeface="ＭＳ Ｐゴシック" panose="020B0600070205080204" pitchFamily="34" charset="-128"/>
              </a:rPr>
              <a:t>Completed by each child'</a:t>
            </a:r>
            <a:r>
              <a:rPr lang="en-US" altLang="ja-JP" sz="2600" dirty="0">
                <a:ea typeface="ＭＳ Ｐゴシック" panose="020B0600070205080204" pitchFamily="34" charset="-128"/>
              </a:rPr>
              <a:t>s teacher</a:t>
            </a:r>
          </a:p>
          <a:p>
            <a:pPr marL="341313" indent="-341313">
              <a:spcAft>
                <a:spcPts val="600"/>
              </a:spcAft>
            </a:pPr>
            <a:r>
              <a:rPr lang="en-US" altLang="en-US" sz="2600" dirty="0">
                <a:ea typeface="ＭＳ Ｐゴシック" panose="020B0600070205080204" pitchFamily="34" charset="-128"/>
              </a:rPr>
              <a:t>Based on developmental research and theory</a:t>
            </a:r>
          </a:p>
          <a:p>
            <a:pPr marL="341313" indent="-341313">
              <a:spcAft>
                <a:spcPts val="600"/>
              </a:spcAft>
            </a:pPr>
            <a:r>
              <a:rPr lang="en-US" altLang="en-US" sz="2600" dirty="0">
                <a:ea typeface="ＭＳ Ｐゴシック" panose="020B0600070205080204" pitchFamily="34" charset="-128"/>
              </a:rPr>
              <a:t>Includes developmental sequences of behaviors along a continuum</a:t>
            </a:r>
          </a:p>
          <a:p>
            <a:pPr marL="341313" indent="-341313">
              <a:spcAft>
                <a:spcPts val="600"/>
              </a:spcAft>
            </a:pPr>
            <a:r>
              <a:rPr lang="en-US" altLang="en-US" sz="2600" dirty="0">
                <a:ea typeface="ＭＳ Ｐゴシック" panose="020B0600070205080204" pitchFamily="34" charset="-128"/>
              </a:rPr>
              <a:t>Spans the developmental continuum of children in a two-year kindergarten program (TK)</a:t>
            </a:r>
          </a:p>
          <a:p>
            <a:pPr marL="341313" indent="-341313">
              <a:lnSpc>
                <a:spcPct val="80000"/>
              </a:lnSpc>
              <a:buFontTx/>
              <a:buNone/>
            </a:pPr>
            <a:endParaRPr lang="en-US" altLang="en-US" sz="2600" dirty="0">
              <a:ea typeface="ＭＳ Ｐゴシック" panose="020B0600070205080204" pitchFamily="34" charset="-128"/>
            </a:endParaRPr>
          </a:p>
        </p:txBody>
      </p:sp>
      <p:sp>
        <p:nvSpPr>
          <p:cNvPr id="2" name="Slide Number Placeholder 1"/>
          <p:cNvSpPr>
            <a:spLocks noGrp="1"/>
          </p:cNvSpPr>
          <p:nvPr>
            <p:ph type="sldNum" sz="quarter" idx="10"/>
          </p:nvPr>
        </p:nvSpPr>
        <p:spPr/>
        <p:txBody>
          <a:bodyPr/>
          <a:lstStyle/>
          <a:p>
            <a:endParaRPr lang="en-US" altLang="en-US" dirty="0"/>
          </a:p>
        </p:txBody>
      </p:sp>
      <p:pic>
        <p:nvPicPr>
          <p:cNvPr id="19558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9962" y="4860899"/>
            <a:ext cx="2327787" cy="180347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35751"/>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0" y="0"/>
            <a:ext cx="9131300" cy="1675606"/>
          </a:xfrm>
        </p:spPr>
        <p:txBody>
          <a:bodyPr/>
          <a:lstStyle/>
          <a:p>
            <a:r>
              <a:rPr lang="en-US" altLang="en-US" dirty="0">
                <a:cs typeface="Arial" panose="020B0604020202020204" pitchFamily="34" charset="0"/>
              </a:rPr>
              <a:t>DRDP-K (2015):</a:t>
            </a:r>
            <a:br>
              <a:rPr lang="en-US" altLang="en-US" dirty="0">
                <a:cs typeface="Arial" panose="020B0604020202020204" pitchFamily="34" charset="0"/>
              </a:rPr>
            </a:br>
            <a:r>
              <a:rPr lang="en-US" altLang="en-US" dirty="0">
                <a:cs typeface="Arial" panose="020B0604020202020204" pitchFamily="34" charset="0"/>
              </a:rPr>
              <a:t> Math Reasoning Measures</a:t>
            </a:r>
          </a:p>
        </p:txBody>
      </p:sp>
      <p:pic>
        <p:nvPicPr>
          <p:cNvPr id="100355" name="Content Placeholder 2" descr="Screen Shot 2016-09-23 at 2.25.53 PM.png"/>
          <p:cNvPicPr>
            <a:picLocks noGrp="1" noChangeAspect="1"/>
          </p:cNvPicPr>
          <p:nvPr>
            <p:ph sz="half" idx="2"/>
          </p:nvPr>
        </p:nvPicPr>
        <p:blipFill>
          <a:blip r:embed="rId3" cstate="email">
            <a:extLst>
              <a:ext uri="{28A0092B-C50C-407E-A947-70E740481C1C}">
                <a14:useLocalDpi xmlns:a14="http://schemas.microsoft.com/office/drawing/2010/main"/>
              </a:ext>
            </a:extLst>
          </a:blip>
          <a:srcRect l="211" r="642"/>
          <a:stretch>
            <a:fillRect/>
          </a:stretch>
        </p:blipFill>
        <p:spPr>
          <a:xfrm>
            <a:off x="2960233" y="1675606"/>
            <a:ext cx="5818187" cy="4525963"/>
          </a:xfrm>
          <a:ln>
            <a:solidFill>
              <a:srgbClr val="000000"/>
            </a:solidFill>
          </a:ln>
        </p:spPr>
      </p:pic>
      <p:sp>
        <p:nvSpPr>
          <p:cNvPr id="88066" name="Content Placeholder 2"/>
          <p:cNvSpPr>
            <a:spLocks noGrp="1"/>
          </p:cNvSpPr>
          <p:nvPr>
            <p:ph sz="half" idx="1"/>
          </p:nvPr>
        </p:nvSpPr>
        <p:spPr>
          <a:xfrm>
            <a:off x="309082" y="2141343"/>
            <a:ext cx="3211513" cy="2759122"/>
          </a:xfrm>
        </p:spPr>
        <p:style>
          <a:lnRef idx="2">
            <a:schemeClr val="dk1"/>
          </a:lnRef>
          <a:fillRef idx="1">
            <a:schemeClr val="lt1"/>
          </a:fillRef>
          <a:effectRef idx="0">
            <a:schemeClr val="dk1"/>
          </a:effectRef>
          <a:fontRef idx="minor">
            <a:schemeClr val="dk1"/>
          </a:fontRef>
        </p:style>
        <p:txBody>
          <a:bodyPr/>
          <a:lstStyle/>
          <a:p>
            <a:pPr marL="119063" indent="0">
              <a:buFontTx/>
              <a:buNone/>
              <a:defRPr/>
            </a:pPr>
            <a:r>
              <a:rPr lang="en-US" dirty="0">
                <a:cs typeface="Arial" charset="0"/>
              </a:rPr>
              <a:t>How might you use this measure to plan multiple experiences that support the same level of thinking?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2700" y="38824"/>
            <a:ext cx="9131300" cy="1143000"/>
          </a:xfrm>
        </p:spPr>
        <p:txBody>
          <a:bodyPr/>
          <a:lstStyle/>
          <a:p>
            <a:pPr algn="ct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Interaction and Strategies</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
            </a:r>
            <a:br>
              <a:rPr lang="en-US" altLang="en-US" sz="4000" dirty="0">
                <a:solidFill>
                  <a:schemeClr val="tx1"/>
                </a:solidFill>
                <a:cs typeface="Arial" panose="020B0604020202020204" pitchFamily="34" charset="0"/>
              </a:rPr>
            </a:br>
            <a:r>
              <a:rPr lang="en-US" altLang="en-US" sz="4000" dirty="0">
                <a:solidFill>
                  <a:schemeClr val="tx1"/>
                </a:solidFill>
                <a:cs typeface="Arial" panose="020B0604020202020204" pitchFamily="34" charset="0"/>
              </a:rPr>
              <a:t>Interaction And Strategy</a:t>
            </a:r>
            <a:br>
              <a:rPr lang="en-US" altLang="en-US" sz="4000" dirty="0">
                <a:solidFill>
                  <a:schemeClr val="tx1"/>
                </a:solidFill>
                <a:cs typeface="Arial" panose="020B0604020202020204" pitchFamily="34" charset="0"/>
              </a:rPr>
            </a:br>
            <a:endParaRPr lang="en-US" altLang="en-US" sz="4000" dirty="0">
              <a:solidFill>
                <a:schemeClr val="tx1"/>
              </a:solidFill>
              <a:cs typeface="Arial" panose="020B0604020202020204" pitchFamily="34" charset="0"/>
            </a:endParaRPr>
          </a:p>
        </p:txBody>
      </p:sp>
      <p:sp>
        <p:nvSpPr>
          <p:cNvPr id="102402" name="Content Placeholder 1"/>
          <p:cNvSpPr>
            <a:spLocks noGrp="1"/>
          </p:cNvSpPr>
          <p:nvPr>
            <p:ph sz="half" idx="1"/>
          </p:nvPr>
        </p:nvSpPr>
        <p:spPr>
          <a:xfrm>
            <a:off x="4580408" y="1181825"/>
            <a:ext cx="4090097" cy="5442814"/>
          </a:xfrm>
        </p:spPr>
        <p:txBody>
          <a:bodyPr/>
          <a:lstStyle/>
          <a:p>
            <a:pPr marL="0" indent="0" algn="ctr">
              <a:buFontTx/>
              <a:buNone/>
            </a:pPr>
            <a:r>
              <a:rPr lang="en-US" altLang="en-US" sz="3600" dirty="0">
                <a:cs typeface="Arial" panose="020B0604020202020204" pitchFamily="34" charset="0"/>
              </a:rPr>
              <a:t>“Identify and create opportunities for mathematical reasoning” </a:t>
            </a:r>
          </a:p>
          <a:p>
            <a:pPr marL="0" indent="0" algn="ctr">
              <a:buFontTx/>
              <a:buNone/>
            </a:pPr>
            <a:r>
              <a:rPr lang="en-US" altLang="en-US" sz="1800" dirty="0">
                <a:cs typeface="Arial" panose="020B0604020202020204" pitchFamily="34" charset="0"/>
              </a:rPr>
              <a:t>(PCF, Vol. 1, p. 292). </a:t>
            </a:r>
          </a:p>
          <a:p>
            <a:pPr marL="347472" indent="-347472" algn="ctr">
              <a:spcBef>
                <a:spcPts val="672"/>
              </a:spcBef>
              <a:buFontTx/>
              <a:buNone/>
            </a:pPr>
            <a:endParaRPr lang="en-US" altLang="en-US" sz="1800" dirty="0">
              <a:cs typeface="Arial" panose="020B0604020202020204" pitchFamily="34" charset="0"/>
            </a:endParaRPr>
          </a:p>
          <a:p>
            <a:pPr marL="0" indent="0" algn="ctr">
              <a:buFontTx/>
              <a:buNone/>
            </a:pPr>
            <a:r>
              <a:rPr lang="en-US" altLang="en-US" sz="1800" dirty="0" smtClean="0">
                <a:cs typeface="Arial" panose="020B0604020202020204" pitchFamily="34" charset="0"/>
              </a:rPr>
              <a:t>. </a:t>
            </a:r>
            <a:endParaRPr lang="en-US" altLang="en-US" sz="1800" dirty="0">
              <a:solidFill>
                <a:schemeClr val="bg1"/>
              </a:solidFill>
              <a:cs typeface="Arial" panose="020B0604020202020204" pitchFamily="34" charset="0"/>
            </a:endParaRPr>
          </a:p>
        </p:txBody>
      </p:sp>
      <p:sp>
        <p:nvSpPr>
          <p:cNvPr id="5" name="Rectangle 6"/>
          <p:cNvSpPr>
            <a:spLocks noChangeArrowheads="1"/>
          </p:cNvSpPr>
          <p:nvPr/>
        </p:nvSpPr>
        <p:spPr bwMode="auto">
          <a:xfrm>
            <a:off x="0" y="6624638"/>
            <a:ext cx="449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pic>
        <p:nvPicPr>
          <p:cNvPr id="7" name="Picture 4" descr="Screen Shot 2016-09-27 at 10.59.43 AM.pn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24296" y="1271916"/>
            <a:ext cx="3830442" cy="4351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p:cNvSpPr>
            <a:spLocks noGrp="1"/>
          </p:cNvSpPr>
          <p:nvPr>
            <p:ph type="title"/>
          </p:nvPr>
        </p:nvSpPr>
        <p:spPr>
          <a:xfrm>
            <a:off x="457200" y="-22542"/>
            <a:ext cx="8229600" cy="916834"/>
          </a:xfrm>
        </p:spPr>
        <p:txBody>
          <a:bodyPr/>
          <a:lstStyle/>
          <a:p>
            <a:r>
              <a:rPr lang="en-US" altLang="en-US" sz="3200" dirty="0">
                <a:cs typeface="Arial" panose="020B0604020202020204" pitchFamily="34" charset="0"/>
              </a:rPr>
              <a:t>Taking It Back to the Classroom</a:t>
            </a:r>
          </a:p>
        </p:txBody>
      </p:sp>
      <p:sp>
        <p:nvSpPr>
          <p:cNvPr id="2" name="Text Placeholder 1"/>
          <p:cNvSpPr>
            <a:spLocks noGrp="1"/>
          </p:cNvSpPr>
          <p:nvPr>
            <p:ph type="body" idx="1"/>
          </p:nvPr>
        </p:nvSpPr>
        <p:spPr>
          <a:xfrm>
            <a:off x="445780" y="745506"/>
            <a:ext cx="4040188" cy="639762"/>
          </a:xfrm>
        </p:spPr>
        <p:txBody>
          <a:bodyPr/>
          <a:lstStyle/>
          <a:p>
            <a:r>
              <a:rPr lang="en-US" dirty="0"/>
              <a:t>PART 1:</a:t>
            </a:r>
          </a:p>
        </p:txBody>
      </p:sp>
      <p:sp>
        <p:nvSpPr>
          <p:cNvPr id="94210" name="Content Placeholder 4"/>
          <p:cNvSpPr>
            <a:spLocks noGrp="1"/>
          </p:cNvSpPr>
          <p:nvPr>
            <p:ph sz="half" idx="2"/>
          </p:nvPr>
        </p:nvSpPr>
        <p:spPr>
          <a:xfrm>
            <a:off x="193868" y="1385268"/>
            <a:ext cx="3270351" cy="3951288"/>
          </a:xfrm>
          <a:solidFill>
            <a:srgbClr val="FFFFFF"/>
          </a:solidFill>
        </p:spPr>
        <p:style>
          <a:lnRef idx="2">
            <a:schemeClr val="dk1"/>
          </a:lnRef>
          <a:fillRef idx="1">
            <a:schemeClr val="lt1"/>
          </a:fillRef>
          <a:effectRef idx="0">
            <a:schemeClr val="dk1"/>
          </a:effectRef>
          <a:fontRef idx="minor">
            <a:schemeClr val="dk1"/>
          </a:fontRef>
        </p:style>
        <p:txBody>
          <a:bodyPr/>
          <a:lstStyle/>
          <a:p>
            <a:pPr marL="457200" indent="-457200">
              <a:buFont typeface="+mj-lt"/>
              <a:buAutoNum type="arabicPeriod"/>
              <a:defRPr/>
            </a:pPr>
            <a:r>
              <a:rPr lang="en-US" sz="2400" dirty="0">
                <a:latin typeface="Arial" panose="020B0604020202020204" pitchFamily="34" charset="0"/>
                <a:cs typeface="Arial" panose="020B0604020202020204" pitchFamily="34" charset="0"/>
              </a:rPr>
              <a:t>Read through </a:t>
            </a:r>
            <a:r>
              <a:rPr lang="en-US" sz="2400" dirty="0">
                <a:latin typeface="Arial" panose="020B0604020202020204" pitchFamily="34" charset="0"/>
                <a:ea typeface="Times New Roman" panose="02020603050405020304" pitchFamily="18" charset="0"/>
              </a:rPr>
              <a:t>Handout 1: Taking It Back to the Classroom</a:t>
            </a:r>
            <a:r>
              <a:rPr lang="en-US"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ook closely at number #2 – Mr. Fur Ball.</a:t>
            </a:r>
          </a:p>
          <a:p>
            <a:pPr marL="457200" indent="-457200">
              <a:buFontTx/>
              <a:buAutoNum type="arabicPeriod"/>
              <a:defRPr/>
            </a:pPr>
            <a:r>
              <a:rPr lang="en-US" sz="2400" dirty="0">
                <a:latin typeface="Arial" panose="020B0604020202020204" pitchFamily="34" charset="0"/>
                <a:cs typeface="Arial" panose="020B0604020202020204" pitchFamily="34" charset="0"/>
              </a:rPr>
              <a:t>Gather materials and start making your own puppet.</a:t>
            </a:r>
          </a:p>
        </p:txBody>
      </p:sp>
      <p:sp>
        <p:nvSpPr>
          <p:cNvPr id="3" name="Text Placeholder 2"/>
          <p:cNvSpPr>
            <a:spLocks noGrp="1"/>
          </p:cNvSpPr>
          <p:nvPr>
            <p:ph type="body" sz="quarter" idx="3"/>
          </p:nvPr>
        </p:nvSpPr>
        <p:spPr>
          <a:xfrm>
            <a:off x="3645257" y="745506"/>
            <a:ext cx="4041775" cy="639762"/>
          </a:xfrm>
        </p:spPr>
        <p:txBody>
          <a:bodyPr/>
          <a:lstStyle/>
          <a:p>
            <a:r>
              <a:rPr lang="en-US" dirty="0"/>
              <a:t>PART 2:</a:t>
            </a:r>
          </a:p>
        </p:txBody>
      </p:sp>
      <p:sp>
        <p:nvSpPr>
          <p:cNvPr id="4" name="Content Placeholder 3"/>
          <p:cNvSpPr>
            <a:spLocks noGrp="1"/>
          </p:cNvSpPr>
          <p:nvPr>
            <p:ph sz="quarter" idx="4"/>
          </p:nvPr>
        </p:nvSpPr>
        <p:spPr>
          <a:xfrm>
            <a:off x="3650288" y="1385268"/>
            <a:ext cx="5299843" cy="5239370"/>
          </a:xfrm>
          <a:solidFill>
            <a:srgbClr val="DDEFEF"/>
          </a:solidFill>
        </p:spPr>
        <p:style>
          <a:lnRef idx="2">
            <a:schemeClr val="dk1"/>
          </a:lnRef>
          <a:fillRef idx="1">
            <a:schemeClr val="lt1"/>
          </a:fillRef>
          <a:effectRef idx="0">
            <a:schemeClr val="dk1"/>
          </a:effectRef>
          <a:fontRef idx="minor">
            <a:schemeClr val="dk1"/>
          </a:fontRef>
        </p:style>
        <p:txBody>
          <a:bodyPr/>
          <a:lstStyle/>
          <a:p>
            <a:pPr marL="457200" indent="-457200">
              <a:buFontTx/>
              <a:buAutoNum type="arabicPeriod"/>
            </a:pPr>
            <a:r>
              <a:rPr lang="en-US" altLang="en-US" sz="2400" dirty="0">
                <a:solidFill>
                  <a:srgbClr val="000000"/>
                </a:solidFill>
                <a:latin typeface="Arial" panose="020B0604020202020204" pitchFamily="34" charset="0"/>
                <a:cs typeface="Arial" panose="020B0604020202020204" pitchFamily="34" charset="0"/>
              </a:rPr>
              <a:t>Discuss how you might change the language to enhance the experience for children:</a:t>
            </a:r>
          </a:p>
          <a:p>
            <a:pPr lvl="1" indent="-342900"/>
            <a:r>
              <a:rPr lang="en-US" sz="2400" dirty="0">
                <a:latin typeface="Arial" panose="020B0604020202020204" pitchFamily="34" charset="0"/>
                <a:cs typeface="Arial" panose="020B0604020202020204" pitchFamily="34" charset="0"/>
              </a:rPr>
              <a:t>Think about children whose home language is not English. </a:t>
            </a:r>
          </a:p>
          <a:p>
            <a:pPr lvl="1" indent="-342900"/>
            <a:r>
              <a:rPr lang="en-US" altLang="en-US" sz="2400" dirty="0">
                <a:solidFill>
                  <a:srgbClr val="000000"/>
                </a:solidFill>
                <a:latin typeface="Arial" panose="020B0604020202020204" pitchFamily="34" charset="0"/>
                <a:cs typeface="Arial" panose="020B0604020202020204" pitchFamily="34" charset="0"/>
              </a:rPr>
              <a:t>Think about children who may have IEPs or specified disabilities.</a:t>
            </a:r>
          </a:p>
          <a:p>
            <a:pPr lvl="1" indent="-342900"/>
            <a:r>
              <a:rPr lang="en-US" altLang="en-US" sz="2400" dirty="0">
                <a:solidFill>
                  <a:srgbClr val="000000"/>
                </a:solidFill>
                <a:latin typeface="Arial" panose="020B0604020202020204" pitchFamily="34" charset="0"/>
                <a:cs typeface="Arial" panose="020B0604020202020204" pitchFamily="34" charset="0"/>
              </a:rPr>
              <a:t>Use chart paper to write your strategies. </a:t>
            </a:r>
          </a:p>
          <a:p>
            <a:pPr marL="457200" indent="-457200">
              <a:buFontTx/>
              <a:buAutoNum type="arabicPeriod"/>
            </a:pPr>
            <a:r>
              <a:rPr lang="en-US" altLang="en-US" sz="2400" dirty="0">
                <a:solidFill>
                  <a:srgbClr val="000000"/>
                </a:solidFill>
                <a:latin typeface="Arial" panose="020B0604020202020204" pitchFamily="34" charset="0"/>
                <a:cs typeface="Arial" panose="020B0604020202020204" pitchFamily="34" charset="0"/>
              </a:rPr>
              <a:t>Post your chart paper.</a:t>
            </a:r>
          </a:p>
          <a:p>
            <a:pPr marL="457200" indent="-457200">
              <a:buFontTx/>
              <a:buAutoNum type="arabicPeriod"/>
            </a:pPr>
            <a:r>
              <a:rPr lang="en-US" altLang="en-US" sz="2400" dirty="0">
                <a:solidFill>
                  <a:srgbClr val="000000"/>
                </a:solidFill>
                <a:latin typeface="Arial" panose="020B0604020202020204" pitchFamily="34" charset="0"/>
                <a:cs typeface="Arial" panose="020B0604020202020204" pitchFamily="34" charset="0"/>
              </a:rPr>
              <a:t>Walk around the room, gather ideas, and take photos.</a:t>
            </a:r>
          </a:p>
          <a:p>
            <a:pPr marL="457200" indent="-457200"/>
            <a:endParaRPr lang="en-US" altLang="en-US" dirty="0">
              <a:solidFill>
                <a:srgbClr val="000000"/>
              </a:solidFill>
              <a:latin typeface="Arial" panose="020B0604020202020204" pitchFamily="34" charset="0"/>
              <a:cs typeface="Arial" panose="020B0604020202020204" pitchFamily="34" charset="0"/>
            </a:endParaRPr>
          </a:p>
        </p:txBody>
      </p:sp>
      <p:sp>
        <p:nvSpPr>
          <p:cNvPr id="5" name="Rectangle 6"/>
          <p:cNvSpPr>
            <a:spLocks noChangeArrowheads="1"/>
          </p:cNvSpPr>
          <p:nvPr/>
        </p:nvSpPr>
        <p:spPr bwMode="auto">
          <a:xfrm>
            <a:off x="0" y="662463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
        <p:nvSpPr>
          <p:cNvPr id="6" name="Slide Number Placeholder 5"/>
          <p:cNvSpPr>
            <a:spLocks noGrp="1"/>
          </p:cNvSpPr>
          <p:nvPr>
            <p:ph type="sldNum" sz="quarter" idx="12"/>
          </p:nvPr>
        </p:nvSpPr>
        <p:spPr/>
        <p:txBody>
          <a:bodyPr/>
          <a:lstStyle/>
          <a:p>
            <a:fld id="{7D4D745D-D683-4307-909F-049ED3A3C253}"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3818"/>
            <a:ext cx="9131300" cy="1303748"/>
          </a:xfrm>
        </p:spPr>
        <p:txBody>
          <a:bodyPr>
            <a:noAutofit/>
          </a:bodyPr>
          <a:lstStyle/>
          <a:p>
            <a:r>
              <a:rPr lang="en-US" sz="4000" dirty="0">
                <a:latin typeface="Arial" charset="0"/>
                <a:ea typeface="MS PGothic" charset="0"/>
              </a:rPr>
              <a:t>Partner with Families to </a:t>
            </a:r>
            <a:br>
              <a:rPr lang="en-US" sz="4000" dirty="0">
                <a:latin typeface="Arial" charset="0"/>
                <a:ea typeface="MS PGothic" charset="0"/>
              </a:rPr>
            </a:br>
            <a:r>
              <a:rPr lang="en-US" sz="4000" dirty="0">
                <a:latin typeface="Arial" charset="0"/>
                <a:ea typeface="MS PGothic" charset="0"/>
              </a:rPr>
              <a:t>Learn About Strengths</a:t>
            </a:r>
          </a:p>
        </p:txBody>
      </p:sp>
      <p:sp>
        <p:nvSpPr>
          <p:cNvPr id="73730" name="Content Placeholder 2"/>
          <p:cNvSpPr>
            <a:spLocks noGrp="1"/>
          </p:cNvSpPr>
          <p:nvPr>
            <p:ph sz="half" idx="1"/>
          </p:nvPr>
        </p:nvSpPr>
        <p:spPr>
          <a:xfrm>
            <a:off x="532912" y="1317566"/>
            <a:ext cx="4114800" cy="5105400"/>
          </a:xfrm>
        </p:spPr>
        <p:txBody>
          <a:bodyPr/>
          <a:lstStyle/>
          <a:p>
            <a:pPr>
              <a:spcAft>
                <a:spcPts val="0"/>
              </a:spcAft>
            </a:pPr>
            <a:r>
              <a:rPr lang="en-US" dirty="0">
                <a:solidFill>
                  <a:schemeClr val="accent1">
                    <a:lumMod val="10000"/>
                  </a:schemeClr>
                </a:solidFill>
                <a:latin typeface="Arial" charset="0"/>
                <a:ea typeface="MS PGothic" charset="0"/>
                <a:hlinkClick r:id=""/>
              </a:rPr>
              <a:t>Engaging Families: Preschool Curriculum Framework</a:t>
            </a:r>
          </a:p>
          <a:p>
            <a:pPr>
              <a:spcAft>
                <a:spcPts val="0"/>
              </a:spcAft>
            </a:pPr>
            <a:r>
              <a:rPr lang="en-US" dirty="0">
                <a:solidFill>
                  <a:schemeClr val="accent1">
                    <a:lumMod val="10000"/>
                  </a:schemeClr>
                </a:solidFill>
                <a:latin typeface="Arial" charset="0"/>
                <a:ea typeface="MS PGothic" charset="0"/>
                <a:hlinkClick r:id="rId3"/>
              </a:rPr>
              <a:t>All About Young Children</a:t>
            </a:r>
            <a:endParaRPr lang="en-US" dirty="0">
              <a:solidFill>
                <a:schemeClr val="accent1">
                  <a:lumMod val="10000"/>
                </a:schemeClr>
              </a:solidFill>
              <a:latin typeface="Arial" charset="0"/>
              <a:ea typeface="MS PGothic" charset="0"/>
            </a:endParaRPr>
          </a:p>
          <a:p>
            <a:pPr>
              <a:spcAft>
                <a:spcPts val="0"/>
              </a:spcAft>
            </a:pPr>
            <a:r>
              <a:rPr lang="en-US" dirty="0">
                <a:solidFill>
                  <a:schemeClr val="accent1">
                    <a:lumMod val="10000"/>
                  </a:schemeClr>
                </a:solidFill>
                <a:latin typeface="Arial" charset="0"/>
                <a:ea typeface="MS PGothic" charset="0"/>
                <a:hlinkClick r:id="rId4"/>
              </a:rPr>
              <a:t>Best Practices for Planning Curriculum: Family Partnerships and Culture</a:t>
            </a:r>
            <a:endParaRPr lang="en-US" dirty="0">
              <a:solidFill>
                <a:schemeClr val="accent1">
                  <a:lumMod val="10000"/>
                </a:schemeClr>
              </a:solidFill>
              <a:latin typeface="Arial" charset="0"/>
              <a:ea typeface="MS PGothic" charset="0"/>
            </a:endParaRPr>
          </a:p>
          <a:p>
            <a:pPr>
              <a:spcAft>
                <a:spcPts val="0"/>
              </a:spcAft>
            </a:pPr>
            <a:r>
              <a:rPr lang="en-US" dirty="0">
                <a:solidFill>
                  <a:schemeClr val="accent1">
                    <a:lumMod val="10000"/>
                  </a:schemeClr>
                </a:solidFill>
                <a:latin typeface="Arial" charset="0"/>
                <a:ea typeface="MS PGothic" charset="0"/>
                <a:hlinkClick r:id="rId5"/>
              </a:rPr>
              <a:t>TK Implementation Guide</a:t>
            </a:r>
            <a:endParaRPr lang="en-US" dirty="0">
              <a:solidFill>
                <a:schemeClr val="accent1">
                  <a:lumMod val="10000"/>
                </a:schemeClr>
              </a:solidFill>
              <a:latin typeface="Arial" charset="0"/>
              <a:ea typeface="MS PGothic" charset="0"/>
            </a:endParaRPr>
          </a:p>
        </p:txBody>
      </p:sp>
      <p:pic>
        <p:nvPicPr>
          <p:cNvPr id="4" name="Content Placeholder 3"/>
          <p:cNvPicPr>
            <a:picLocks noGrp="1" noChangeAspect="1"/>
          </p:cNvPicPr>
          <p:nvPr>
            <p:ph sz="half" idx="2"/>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l="18372" t="773" r="16087" b="1059"/>
          <a:stretch/>
        </p:blipFill>
        <p:spPr>
          <a:xfrm>
            <a:off x="4913616" y="1427045"/>
            <a:ext cx="3573379" cy="4131274"/>
          </a:xfrm>
          <a:ln>
            <a:solidFill>
              <a:schemeClr val="dk1"/>
            </a:solidFill>
          </a:ln>
        </p:spPr>
      </p:pic>
    </p:spTree>
    <p:extLst>
      <p:ext uri="{BB962C8B-B14F-4D97-AF65-F5344CB8AC3E}">
        <p14:creationId xmlns:p14="http://schemas.microsoft.com/office/powerpoint/2010/main" val="2040607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8528" y="0"/>
            <a:ext cx="9131300" cy="1143000"/>
          </a:xfrm>
        </p:spPr>
        <p:txBody>
          <a:bodyPr/>
          <a:lstStyle/>
          <a:p>
            <a:r>
              <a:rPr lang="en-US" altLang="en-US" dirty="0">
                <a:solidFill>
                  <a:schemeClr val="tx1"/>
                </a:solidFill>
                <a:cs typeface="Arial" panose="020B0604020202020204" pitchFamily="34" charset="0"/>
              </a:rPr>
              <a:t>Engaging Families</a:t>
            </a:r>
            <a:endParaRPr lang="en-US" altLang="en-US" sz="3200" dirty="0">
              <a:solidFill>
                <a:schemeClr val="tx1"/>
              </a:solidFill>
              <a:cs typeface="Arial" panose="020B0604020202020204" pitchFamily="34" charset="0"/>
            </a:endParaRPr>
          </a:p>
        </p:txBody>
      </p:sp>
      <p:pic>
        <p:nvPicPr>
          <p:cNvPr id="108545" name="Content Placeholder 1" descr="Screen Shot 2016-09-28 at 3.23.09 PM.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378498" y="1116675"/>
            <a:ext cx="3398813" cy="5460771"/>
          </a:xfrm>
          <a:ln>
            <a:solidFill>
              <a:schemeClr val="dk1"/>
            </a:solidFill>
          </a:ln>
        </p:spPr>
      </p:pic>
      <p:sp>
        <p:nvSpPr>
          <p:cNvPr id="2" name="Content Placeholder 1"/>
          <p:cNvSpPr>
            <a:spLocks noGrp="1"/>
          </p:cNvSpPr>
          <p:nvPr>
            <p:ph sz="half" idx="2"/>
          </p:nvPr>
        </p:nvSpPr>
        <p:spPr>
          <a:xfrm>
            <a:off x="539188" y="1067113"/>
            <a:ext cx="4306339" cy="4526094"/>
          </a:xfrm>
        </p:spPr>
        <p:txBody>
          <a:bodyPr/>
          <a:lstStyle/>
          <a:p>
            <a:pPr marL="0" indent="0" algn="ctr">
              <a:buNone/>
            </a:pPr>
            <a:r>
              <a:rPr lang="en-US" dirty="0"/>
              <a:t>“Encourage parents to engage children in mathematical reasoning” </a:t>
            </a:r>
            <a:r>
              <a:rPr lang="en-US" sz="1800" dirty="0"/>
              <a:t>(PCF, Vol. 1, p. 294)</a:t>
            </a:r>
            <a:r>
              <a:rPr lang="en-US"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0" y="-1"/>
            <a:ext cx="9131300" cy="1297541"/>
          </a:xfrm>
        </p:spPr>
        <p:txBody>
          <a:bodyPr/>
          <a:lstStyle/>
          <a:p>
            <a:r>
              <a:rPr lang="en-US" altLang="en-US" dirty="0"/>
              <a:t>Encouraging Families</a:t>
            </a:r>
          </a:p>
        </p:txBody>
      </p:sp>
      <p:sp>
        <p:nvSpPr>
          <p:cNvPr id="3" name="Content Placeholder 2"/>
          <p:cNvSpPr>
            <a:spLocks noGrp="1"/>
          </p:cNvSpPr>
          <p:nvPr>
            <p:ph sz="half" idx="1"/>
          </p:nvPr>
        </p:nvSpPr>
        <p:spPr>
          <a:xfrm>
            <a:off x="1005242" y="1297540"/>
            <a:ext cx="7120815" cy="4493346"/>
          </a:xfrm>
        </p:spPr>
        <p:style>
          <a:lnRef idx="2">
            <a:schemeClr val="dk1"/>
          </a:lnRef>
          <a:fillRef idx="1">
            <a:schemeClr val="lt1"/>
          </a:fillRef>
          <a:effectRef idx="0">
            <a:schemeClr val="dk1"/>
          </a:effectRef>
          <a:fontRef idx="minor">
            <a:schemeClr val="dk1"/>
          </a:fontRef>
        </p:style>
        <p:txBody>
          <a:bodyPr/>
          <a:lstStyle/>
          <a:p>
            <a:pPr marL="0" indent="0">
              <a:buNone/>
            </a:pPr>
            <a:r>
              <a:rPr lang="en-US" altLang="en-US" dirty="0">
                <a:solidFill>
                  <a:srgbClr val="000000"/>
                </a:solidFill>
              </a:rPr>
              <a:t>It is important to encourage families to:</a:t>
            </a:r>
          </a:p>
          <a:p>
            <a:pPr marL="514350" indent="-514350">
              <a:buFont typeface="+mj-lt"/>
              <a:buAutoNum type="arabicPeriod"/>
            </a:pPr>
            <a:r>
              <a:rPr lang="en-US" altLang="en-US" dirty="0">
                <a:solidFill>
                  <a:srgbClr val="000000"/>
                </a:solidFill>
              </a:rPr>
              <a:t>Recognize mathematics in daily events and interactions.</a:t>
            </a:r>
          </a:p>
          <a:p>
            <a:pPr marL="514350" indent="-514350">
              <a:buFont typeface="+mj-lt"/>
              <a:buAutoNum type="arabicPeriod"/>
            </a:pPr>
            <a:r>
              <a:rPr lang="en-US" altLang="en-US" dirty="0">
                <a:solidFill>
                  <a:srgbClr val="000000"/>
                </a:solidFill>
              </a:rPr>
              <a:t>Ask questions related to everyday situations.</a:t>
            </a:r>
          </a:p>
          <a:p>
            <a:pPr marL="514350" indent="-514350">
              <a:buFont typeface="+mj-lt"/>
              <a:buAutoNum type="arabicPeriod"/>
            </a:pPr>
            <a:r>
              <a:rPr lang="en-US" dirty="0"/>
              <a:t>Play mathematical games.</a:t>
            </a:r>
          </a:p>
          <a:p>
            <a:pPr marL="514350" indent="-514350">
              <a:buFont typeface="+mj-lt"/>
              <a:buAutoNum type="arabicPeriod"/>
            </a:pPr>
            <a:r>
              <a:rPr lang="en-US" dirty="0"/>
              <a:t>Ask children to explain their thinking. </a:t>
            </a:r>
          </a:p>
          <a:p>
            <a:pPr marL="514350" indent="-514350">
              <a:buFont typeface="+mj-lt"/>
              <a:buAutoNum type="arabicPeriod"/>
            </a:pPr>
            <a:r>
              <a:rPr lang="en-US" dirty="0"/>
              <a:t>Model solutions.</a:t>
            </a:r>
            <a:endParaRPr lang="en-US" altLang="en-US" sz="1400" dirty="0">
              <a:solidFill>
                <a:srgbClr val="000000"/>
              </a:solidFill>
            </a:endParaRPr>
          </a:p>
          <a:p>
            <a:pPr lvl="1"/>
            <a:endParaRPr lang="en-US" altLang="en-US" sz="14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a:cs typeface="Arial" panose="020B0604020202020204" pitchFamily="34" charset="0"/>
              </a:rPr>
              <a:t/>
            </a:r>
            <a:br>
              <a:rPr lang="en-US" altLang="en-US" dirty="0">
                <a:cs typeface="Arial" panose="020B0604020202020204" pitchFamily="34" charset="0"/>
              </a:rPr>
            </a:br>
            <a:r>
              <a:rPr lang="en-US" altLang="en-US" dirty="0">
                <a:cs typeface="Arial" panose="020B0604020202020204" pitchFamily="34" charset="0"/>
              </a:rPr>
              <a:t>Mathematical Reasoning Data Collection</a:t>
            </a:r>
            <a:br>
              <a:rPr lang="en-US" altLang="en-US" dirty="0">
                <a:cs typeface="Arial" panose="020B0604020202020204" pitchFamily="34" charset="0"/>
              </a:rPr>
            </a:br>
            <a:r>
              <a:rPr lang="en-US" altLang="en-US" dirty="0">
                <a:cs typeface="Arial" panose="020B0604020202020204" pitchFamily="34" charset="0"/>
              </a:rPr>
              <a:t>	</a:t>
            </a:r>
          </a:p>
        </p:txBody>
      </p:sp>
      <p:sp>
        <p:nvSpPr>
          <p:cNvPr id="37891" name="Content Placeholder 2"/>
          <p:cNvSpPr>
            <a:spLocks noGrp="1"/>
          </p:cNvSpPr>
          <p:nvPr>
            <p:ph sz="half" idx="1"/>
          </p:nvPr>
        </p:nvSpPr>
        <p:spPr>
          <a:xfrm>
            <a:off x="712331" y="2449681"/>
            <a:ext cx="3974883" cy="1843423"/>
          </a:xfrm>
        </p:spPr>
        <p:style>
          <a:lnRef idx="2">
            <a:schemeClr val="dk1"/>
          </a:lnRef>
          <a:fillRef idx="1">
            <a:schemeClr val="lt1"/>
          </a:fillRef>
          <a:effectRef idx="0">
            <a:schemeClr val="dk1"/>
          </a:effectRef>
          <a:fontRef idx="minor">
            <a:schemeClr val="dk1"/>
          </a:fontRef>
        </p:style>
        <p:txBody>
          <a:bodyPr/>
          <a:lstStyle/>
          <a:p>
            <a:pPr marL="117475" indent="0">
              <a:buFontTx/>
              <a:buNone/>
              <a:tabLst>
                <a:tab pos="1606550" algn="l"/>
              </a:tabLst>
              <a:defRPr/>
            </a:pPr>
            <a:r>
              <a:rPr lang="en-US" dirty="0"/>
              <a:t>Please walk around the room and add your information to the Daily Data charts.</a:t>
            </a:r>
          </a:p>
          <a:p>
            <a:pPr>
              <a:buFontTx/>
              <a:buNone/>
              <a:tabLst>
                <a:tab pos="292100" algn="l"/>
              </a:tabLst>
              <a:defRPr/>
            </a:pPr>
            <a:endParaRPr lang="en-US" dirty="0"/>
          </a:p>
        </p:txBody>
      </p:sp>
      <p:pic>
        <p:nvPicPr>
          <p:cNvPr id="38915" name="Content Placeholder 2"/>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5007682" y="1581036"/>
            <a:ext cx="3391074" cy="4445228"/>
          </a:xfr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0" y="14288"/>
            <a:ext cx="9131300" cy="1456074"/>
          </a:xfrm>
        </p:spPr>
        <p:txBody>
          <a:bodyPr/>
          <a:lstStyle/>
          <a:p>
            <a:r>
              <a:rPr lang="en-US" altLang="en-US" sz="3600" dirty="0"/>
              <a:t>Language, Math Games, and Families</a:t>
            </a:r>
          </a:p>
        </p:txBody>
      </p:sp>
      <p:sp>
        <p:nvSpPr>
          <p:cNvPr id="3" name="Content Placeholder 2"/>
          <p:cNvSpPr>
            <a:spLocks noGrp="1"/>
          </p:cNvSpPr>
          <p:nvPr>
            <p:ph sz="half" idx="1"/>
          </p:nvPr>
        </p:nvSpPr>
        <p:spPr>
          <a:xfrm>
            <a:off x="415240" y="1470362"/>
            <a:ext cx="8300820" cy="3974883"/>
          </a:xfrm>
        </p:spPr>
        <p:style>
          <a:lnRef idx="2">
            <a:schemeClr val="dk1"/>
          </a:lnRef>
          <a:fillRef idx="1">
            <a:schemeClr val="lt1"/>
          </a:fillRef>
          <a:effectRef idx="0">
            <a:schemeClr val="dk1"/>
          </a:effectRef>
          <a:fontRef idx="minor">
            <a:schemeClr val="dk1"/>
          </a:fontRef>
        </p:style>
        <p:txBody>
          <a:bodyPr/>
          <a:lstStyle/>
          <a:p>
            <a:pPr marL="514350" indent="-514350">
              <a:buFontTx/>
              <a:buAutoNum type="arabicPeriod"/>
              <a:defRPr/>
            </a:pPr>
            <a:r>
              <a:rPr lang="en-US" dirty="0">
                <a:solidFill>
                  <a:srgbClr val="000000"/>
                </a:solidFill>
              </a:rPr>
              <a:t>Find the math game materials on your tabletop.</a:t>
            </a:r>
          </a:p>
          <a:p>
            <a:pPr marL="514350" indent="-514350">
              <a:buFontTx/>
              <a:buAutoNum type="arabicPeriod"/>
              <a:defRPr/>
            </a:pPr>
            <a:r>
              <a:rPr lang="en-US" dirty="0">
                <a:solidFill>
                  <a:srgbClr val="000000"/>
                </a:solidFill>
              </a:rPr>
              <a:t>Take five minutes to play the game with your group.</a:t>
            </a:r>
          </a:p>
          <a:p>
            <a:pPr marL="514350" indent="-514350">
              <a:buFontTx/>
              <a:buAutoNum type="arabicPeriod"/>
              <a:defRPr/>
            </a:pPr>
            <a:r>
              <a:rPr lang="en-US" dirty="0">
                <a:solidFill>
                  <a:srgbClr val="000000"/>
                </a:solidFill>
              </a:rPr>
              <a:t>Consider the following questions:</a:t>
            </a:r>
          </a:p>
          <a:p>
            <a:pPr marL="914400" lvl="1" indent="-514350">
              <a:buFont typeface="Arial" panose="020B0604020202020204" pitchFamily="34" charset="0"/>
              <a:buChar char="•"/>
              <a:defRPr/>
            </a:pPr>
            <a:r>
              <a:rPr lang="en-US" altLang="en-US" sz="2800" dirty="0">
                <a:ea typeface="Arial" panose="020B0604020202020204" pitchFamily="34" charset="0"/>
              </a:rPr>
              <a:t>How could teacher language enhance the experience of this game for students?</a:t>
            </a:r>
          </a:p>
          <a:p>
            <a:pPr marL="914400" lvl="1" indent="-514350">
              <a:buFont typeface="Arial" panose="020B0604020202020204" pitchFamily="34" charset="0"/>
              <a:buChar char="•"/>
              <a:defRPr/>
            </a:pPr>
            <a:r>
              <a:rPr lang="en-US" altLang="en-US" sz="2800" dirty="0">
                <a:ea typeface="Arial" panose="020B0604020202020204" pitchFamily="34" charset="0"/>
              </a:rPr>
              <a:t>How might you support families to include this type of language in mathematical play?</a:t>
            </a:r>
          </a:p>
          <a:p>
            <a:pPr marL="514350" indent="-514350">
              <a:buFontTx/>
              <a:buAutoNum type="arabicPeriod"/>
              <a:defRPr/>
            </a:pPr>
            <a:endParaRPr lang="en-US"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cs typeface="Arial" panose="020B0604020202020204" pitchFamily="34" charset="0"/>
              </a:rPr>
              <a:t>4-3-2-1: Second Look at Daily Data</a:t>
            </a:r>
          </a:p>
        </p:txBody>
      </p:sp>
      <p:pic>
        <p:nvPicPr>
          <p:cNvPr id="114690" name="Content Placeholder 9" descr="graphing activities.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494146" y="2161646"/>
            <a:ext cx="3340773" cy="2647416"/>
          </a:xfrm>
          <a:ln>
            <a:solidFill>
              <a:schemeClr val="dk1"/>
            </a:solidFill>
          </a:ln>
        </p:spPr>
      </p:pic>
      <p:sp>
        <p:nvSpPr>
          <p:cNvPr id="114691" name="Content Placeholder 2"/>
          <p:cNvSpPr>
            <a:spLocks noGrp="1"/>
          </p:cNvSpPr>
          <p:nvPr>
            <p:ph sz="half" idx="2"/>
          </p:nvPr>
        </p:nvSpPr>
        <p:spPr>
          <a:xfrm>
            <a:off x="351920" y="1346008"/>
            <a:ext cx="5142225" cy="5078556"/>
          </a:xfrm>
        </p:spPr>
        <p:txBody>
          <a:bodyPr/>
          <a:lstStyle/>
          <a:p>
            <a:pPr marL="0" indent="0">
              <a:buNone/>
            </a:pPr>
            <a:r>
              <a:rPr lang="en-US" altLang="en-US" sz="2600" dirty="0"/>
              <a:t>How will you add daily data to your classroom? Consider…</a:t>
            </a:r>
          </a:p>
          <a:p>
            <a:r>
              <a:rPr lang="en-US" altLang="en-US" sz="2600" b="1" dirty="0"/>
              <a:t>4</a:t>
            </a:r>
            <a:r>
              <a:rPr lang="en-US" altLang="en-US" sz="2600" dirty="0"/>
              <a:t> ways to add data in the math environment.</a:t>
            </a:r>
          </a:p>
          <a:p>
            <a:r>
              <a:rPr lang="en-US" altLang="en-US" sz="2600" b="1" dirty="0"/>
              <a:t>3</a:t>
            </a:r>
            <a:r>
              <a:rPr lang="en-US" altLang="en-US" sz="2600" dirty="0"/>
              <a:t> ways to partner with families using daily data.</a:t>
            </a:r>
          </a:p>
          <a:p>
            <a:r>
              <a:rPr lang="en-US" altLang="en-US" sz="2600" b="1" dirty="0"/>
              <a:t>2</a:t>
            </a:r>
            <a:r>
              <a:rPr lang="en-US" altLang="en-US" sz="2600" dirty="0"/>
              <a:t> things to consider about the continuum of math reasoning when adding daily data.</a:t>
            </a:r>
          </a:p>
          <a:p>
            <a:r>
              <a:rPr lang="en-US" altLang="en-US" sz="2600" b="1" dirty="0"/>
              <a:t>1</a:t>
            </a:r>
            <a:r>
              <a:rPr lang="en-US" altLang="en-US" sz="2600" dirty="0"/>
              <a:t> planned learning opportunity for daily data.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Content Placeholder 3"/>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t="12356"/>
          <a:stretch/>
        </p:blipFill>
        <p:spPr>
          <a:xfrm>
            <a:off x="-2" y="-1"/>
            <a:ext cx="5666533" cy="6863833"/>
          </a:xfrm>
          <a:ln>
            <a:solidFill>
              <a:schemeClr val="dk1"/>
            </a:solidFill>
          </a:ln>
        </p:spPr>
      </p:pic>
      <p:sp>
        <p:nvSpPr>
          <p:cNvPr id="116737" name="Rectangle 2"/>
          <p:cNvSpPr>
            <a:spLocks noGrp="1" noChangeArrowheads="1"/>
          </p:cNvSpPr>
          <p:nvPr>
            <p:ph type="title"/>
          </p:nvPr>
        </p:nvSpPr>
        <p:spPr>
          <a:xfrm>
            <a:off x="-1" y="0"/>
            <a:ext cx="5666533" cy="1143000"/>
          </a:xfrm>
        </p:spPr>
        <p:txBody>
          <a:bodyPr/>
          <a:lstStyle/>
          <a:p>
            <a:pPr eaLnBrk="1" hangingPunct="1"/>
            <a:r>
              <a:rPr lang="en-US" altLang="en-US" dirty="0">
                <a:solidFill>
                  <a:srgbClr val="FFFFFF"/>
                </a:solidFill>
                <a:effectLst>
                  <a:outerShdw blurRad="38100" dist="38100" dir="2700000" algn="tl">
                    <a:srgbClr val="000000">
                      <a:alpha val="43137"/>
                    </a:srgbClr>
                  </a:outerShdw>
                </a:effectLst>
                <a:cs typeface="Arial" panose="020B0604020202020204" pitchFamily="34" charset="0"/>
              </a:rPr>
              <a:t>Thank you for coming!</a:t>
            </a:r>
          </a:p>
        </p:txBody>
      </p:sp>
      <p:sp>
        <p:nvSpPr>
          <p:cNvPr id="116739" name="Content Placeholder 2"/>
          <p:cNvSpPr>
            <a:spLocks noGrp="1"/>
          </p:cNvSpPr>
          <p:nvPr>
            <p:ph sz="half" idx="2"/>
          </p:nvPr>
        </p:nvSpPr>
        <p:spPr>
          <a:xfrm>
            <a:off x="5896961" y="951899"/>
            <a:ext cx="3020267" cy="5155729"/>
          </a:xfrm>
        </p:spPr>
        <p:txBody>
          <a:bodyPr/>
          <a:lstStyle/>
          <a:p>
            <a:pPr marL="0" indent="0" algn="ctr">
              <a:buFontTx/>
              <a:buNone/>
            </a:pPr>
            <a:r>
              <a:rPr lang="en-US" altLang="en-US" dirty="0"/>
              <a:t>We hope you gathered many ideas and resources to build mathematical reasoning in your classrooms.</a:t>
            </a:r>
          </a:p>
        </p:txBody>
      </p:sp>
      <p:sp>
        <p:nvSpPr>
          <p:cNvPr id="5" name="Rectangle 6"/>
          <p:cNvSpPr>
            <a:spLocks noChangeArrowheads="1"/>
          </p:cNvSpPr>
          <p:nvPr/>
        </p:nvSpPr>
        <p:spPr bwMode="auto">
          <a:xfrm>
            <a:off x="5666532" y="6609833"/>
            <a:ext cx="34774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rgbClr val="333333"/>
                </a:solidFill>
                <a:cs typeface="Arial" panose="020B0604020202020204" pitchFamily="34" charset="0"/>
              </a:rPr>
              <a:t>©2016 California Department of Education</a:t>
            </a:r>
            <a:endParaRPr lang="en-US" alt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0"/>
            <a:ext cx="9131300" cy="1143000"/>
          </a:xfrm>
        </p:spPr>
        <p:txBody>
          <a:bodyPr/>
          <a:lstStyle/>
          <a:p>
            <a:r>
              <a:rPr lang="en-US" sz="3200" dirty="0"/>
              <a:t>Reference Guide for PowerPoint Citations</a:t>
            </a:r>
          </a:p>
        </p:txBody>
      </p:sp>
      <p:sp>
        <p:nvSpPr>
          <p:cNvPr id="3" name="Content Placeholder 2"/>
          <p:cNvSpPr>
            <a:spLocks noGrp="1"/>
          </p:cNvSpPr>
          <p:nvPr>
            <p:ph idx="1"/>
          </p:nvPr>
        </p:nvSpPr>
        <p:spPr>
          <a:xfrm>
            <a:off x="479425" y="1131869"/>
            <a:ext cx="8172450" cy="5119873"/>
          </a:xfrm>
        </p:spPr>
        <p:txBody>
          <a:bodyPr/>
          <a:lstStyle/>
          <a:p>
            <a:pPr marL="233363" indent="-233363">
              <a:spcBef>
                <a:spcPts val="0"/>
              </a:spcBef>
              <a:spcAft>
                <a:spcPts val="1200"/>
              </a:spcAft>
              <a:buNone/>
            </a:pPr>
            <a:r>
              <a:rPr lang="en-US" sz="1400" dirty="0">
                <a:latin typeface="Arial" panose="020B0604020202020204" pitchFamily="34" charset="0"/>
                <a:cs typeface="Arial" panose="020B0604020202020204" pitchFamily="34" charset="0"/>
              </a:rPr>
              <a:t>California Department of Education. 2010</a:t>
            </a:r>
            <a:r>
              <a:rPr lang="en-US" sz="1400" i="1" dirty="0">
                <a:latin typeface="Arial" panose="020B0604020202020204" pitchFamily="34" charset="0"/>
                <a:cs typeface="Arial" panose="020B0604020202020204" pitchFamily="34" charset="0"/>
              </a:rPr>
              <a:t>. California Preschool Curriculum Framework, Volume 1</a:t>
            </a:r>
            <a:r>
              <a:rPr lang="en-US" sz="1400" dirty="0">
                <a:latin typeface="Arial" panose="020B0604020202020204" pitchFamily="34" charset="0"/>
                <a:cs typeface="Arial" panose="020B0604020202020204" pitchFamily="34" charset="0"/>
              </a:rPr>
              <a:t>. http://www.cde.ca.gov/sp/cd/re/documents/psframeworkkvol1.pdf (accessed October 10, 2016).</a:t>
            </a:r>
          </a:p>
          <a:p>
            <a:pPr marL="233363" lvl="0" indent="-233363">
              <a:spcBef>
                <a:spcPts val="0"/>
              </a:spcBef>
              <a:spcAft>
                <a:spcPts val="1200"/>
              </a:spcAft>
              <a:buNone/>
            </a:pPr>
            <a:r>
              <a:rPr lang="en-US" sz="1400" dirty="0">
                <a:latin typeface="Arial" panose="020B0604020202020204" pitchFamily="34" charset="0"/>
                <a:cs typeface="Arial" panose="020B0604020202020204" pitchFamily="34" charset="0"/>
              </a:rPr>
              <a:t>California Department of Education. 2011. </a:t>
            </a:r>
            <a:r>
              <a:rPr lang="en-US" sz="1400" i="1" dirty="0">
                <a:latin typeface="Arial" panose="020B0604020202020204" pitchFamily="34" charset="0"/>
                <a:cs typeface="Arial" panose="020B0604020202020204" pitchFamily="34" charset="0"/>
              </a:rPr>
              <a:t>California Preschool Curriculum Framework, Volume 2</a:t>
            </a:r>
            <a:r>
              <a:rPr lang="en-US" sz="1400" dirty="0">
                <a:latin typeface="Arial" panose="020B0604020202020204" pitchFamily="34" charset="0"/>
                <a:cs typeface="Arial" panose="020B0604020202020204" pitchFamily="34" charset="0"/>
              </a:rPr>
              <a:t>. http://www.cde.ca.gov/sp/cd/re/documents/psframeworkvol2.pdf (accessed October 10, 2016).</a:t>
            </a:r>
          </a:p>
          <a:p>
            <a:pPr marL="233363" indent="-233363">
              <a:spcBef>
                <a:spcPts val="0"/>
              </a:spcBef>
              <a:spcAft>
                <a:spcPts val="1200"/>
              </a:spcAft>
              <a:buNone/>
            </a:pPr>
            <a:r>
              <a:rPr lang="en-US" altLang="en-US" sz="1400" dirty="0">
                <a:latin typeface="Arial" panose="020B0604020202020204" pitchFamily="34" charset="0"/>
                <a:cs typeface="Arial" panose="020B0604020202020204" pitchFamily="34" charset="0"/>
              </a:rPr>
              <a:t>Duncan, Greg J., Chantelle J. </a:t>
            </a:r>
            <a:r>
              <a:rPr lang="en-US" altLang="en-US" sz="1400" dirty="0" err="1">
                <a:latin typeface="Arial" panose="020B0604020202020204" pitchFamily="34" charset="0"/>
                <a:cs typeface="Arial" panose="020B0604020202020204" pitchFamily="34" charset="0"/>
              </a:rPr>
              <a:t>Dowsett</a:t>
            </a:r>
            <a:r>
              <a:rPr lang="en-US" altLang="en-US" sz="1400" dirty="0">
                <a:latin typeface="Arial" panose="020B0604020202020204" pitchFamily="34" charset="0"/>
                <a:cs typeface="Arial" panose="020B0604020202020204" pitchFamily="34" charset="0"/>
              </a:rPr>
              <a:t>, Amy </a:t>
            </a:r>
            <a:r>
              <a:rPr lang="en-US" altLang="en-US" sz="1400" dirty="0" err="1">
                <a:latin typeface="Arial" panose="020B0604020202020204" pitchFamily="34" charset="0"/>
                <a:cs typeface="Arial" panose="020B0604020202020204" pitchFamily="34" charset="0"/>
              </a:rPr>
              <a:t>Claessens</a:t>
            </a:r>
            <a:r>
              <a:rPr lang="en-US" altLang="en-US" sz="1400" dirty="0">
                <a:latin typeface="Arial" panose="020B0604020202020204" pitchFamily="34" charset="0"/>
                <a:cs typeface="Arial" panose="020B0604020202020204" pitchFamily="34" charset="0"/>
              </a:rPr>
              <a:t>, Katherine Magnuson, </a:t>
            </a:r>
            <a:r>
              <a:rPr lang="en-US" altLang="en-US" sz="1400" dirty="0" err="1">
                <a:latin typeface="Arial" panose="020B0604020202020204" pitchFamily="34" charset="0"/>
                <a:cs typeface="Arial" panose="020B0604020202020204" pitchFamily="34" charset="0"/>
              </a:rPr>
              <a:t>Aletha</a:t>
            </a:r>
            <a:r>
              <a:rPr lang="en-US" altLang="en-US" sz="1400" dirty="0">
                <a:latin typeface="Arial" panose="020B0604020202020204" pitchFamily="34" charset="0"/>
                <a:cs typeface="Arial" panose="020B0604020202020204" pitchFamily="34" charset="0"/>
              </a:rPr>
              <a:t> C. Huston, Pamela </a:t>
            </a:r>
            <a:r>
              <a:rPr lang="en-US" altLang="en-US" sz="1400" dirty="0" err="1">
                <a:latin typeface="Arial" panose="020B0604020202020204" pitchFamily="34" charset="0"/>
                <a:cs typeface="Arial" panose="020B0604020202020204" pitchFamily="34" charset="0"/>
              </a:rPr>
              <a:t>Klebanov</a:t>
            </a:r>
            <a:r>
              <a:rPr lang="en-US" altLang="en-US" sz="1400" dirty="0">
                <a:latin typeface="Arial" panose="020B0604020202020204" pitchFamily="34" charset="0"/>
                <a:cs typeface="Arial" panose="020B0604020202020204" pitchFamily="34" charset="0"/>
              </a:rPr>
              <a:t>, Linda S. </a:t>
            </a:r>
            <a:r>
              <a:rPr lang="en-US" altLang="en-US" sz="1400" dirty="0" err="1">
                <a:latin typeface="Arial" panose="020B0604020202020204" pitchFamily="34" charset="0"/>
                <a:cs typeface="Arial" panose="020B0604020202020204" pitchFamily="34" charset="0"/>
              </a:rPr>
              <a:t>Pagani</a:t>
            </a:r>
            <a:r>
              <a:rPr lang="en-US" altLang="en-US" sz="1400" dirty="0">
                <a:latin typeface="Arial" panose="020B0604020202020204" pitchFamily="34" charset="0"/>
                <a:cs typeface="Arial" panose="020B0604020202020204" pitchFamily="34" charset="0"/>
              </a:rPr>
              <a:t>, Leon Feinstein, Mimi Engel, Jeanne Brooks-Gunn, Holly Sexton, Kathryn Duckworth, and Crista </a:t>
            </a:r>
            <a:r>
              <a:rPr lang="en-US" altLang="en-US" sz="1400" dirty="0" err="1">
                <a:latin typeface="Arial" panose="020B0604020202020204" pitchFamily="34" charset="0"/>
                <a:cs typeface="Arial" panose="020B0604020202020204" pitchFamily="34" charset="0"/>
              </a:rPr>
              <a:t>Japel</a:t>
            </a:r>
            <a:r>
              <a:rPr lang="en-US" altLang="en-US" sz="1400" dirty="0">
                <a:latin typeface="Arial" panose="020B0604020202020204" pitchFamily="34" charset="0"/>
                <a:cs typeface="Arial" panose="020B0604020202020204" pitchFamily="34" charset="0"/>
              </a:rPr>
              <a:t>. (2007). “School Readiness and Later Achievement,” </a:t>
            </a:r>
            <a:r>
              <a:rPr lang="en-US" altLang="en-US" sz="1400" i="1" dirty="0">
                <a:latin typeface="Arial" panose="020B0604020202020204" pitchFamily="34" charset="0"/>
                <a:cs typeface="Arial" panose="020B0604020202020204" pitchFamily="34" charset="0"/>
              </a:rPr>
              <a:t>Developmental Psychology </a:t>
            </a:r>
            <a:r>
              <a:rPr lang="en-US" altLang="en-US" sz="1400" dirty="0">
                <a:latin typeface="Arial" panose="020B0604020202020204" pitchFamily="34" charset="0"/>
                <a:cs typeface="Arial" panose="020B0604020202020204" pitchFamily="34" charset="0"/>
              </a:rPr>
              <a:t>43 (6): 1428-1446). https://www.apa.org/pubs/journals/releases/dev-4361428.pdf (accessed October 10, 2016).</a:t>
            </a:r>
          </a:p>
          <a:p>
            <a:pPr marL="233363" indent="-233363">
              <a:spcBef>
                <a:spcPts val="0"/>
              </a:spcBef>
              <a:spcAft>
                <a:spcPts val="1200"/>
              </a:spcAft>
              <a:buNone/>
            </a:pPr>
            <a:r>
              <a:rPr lang="en-US" altLang="en-US" sz="1400" dirty="0">
                <a:latin typeface="Arial" panose="020B0604020202020204" pitchFamily="34" charset="0"/>
                <a:cs typeface="Arial" panose="020B0604020202020204" pitchFamily="34" charset="0"/>
              </a:rPr>
              <a:t>Tabors, P. O. (2008). </a:t>
            </a:r>
            <a:r>
              <a:rPr lang="en-US" altLang="en-US" sz="1400" i="1" dirty="0">
                <a:latin typeface="Arial" panose="020B0604020202020204" pitchFamily="34" charset="0"/>
                <a:cs typeface="Arial" panose="020B0604020202020204" pitchFamily="34" charset="0"/>
              </a:rPr>
              <a:t>One Child, Two Languages: A Guide for Early Childhood Educators of Children Learning English as a Second Language, Second Edition</a:t>
            </a:r>
            <a:r>
              <a:rPr lang="en-US" altLang="en-US" sz="1400" dirty="0">
                <a:latin typeface="Arial" panose="020B0604020202020204" pitchFamily="34" charset="0"/>
                <a:cs typeface="Arial" panose="020B0604020202020204" pitchFamily="34" charset="0"/>
              </a:rPr>
              <a:t>. Baltimore: Paul H. Brookes Publishing Co., Inc. </a:t>
            </a:r>
            <a:endParaRPr lang="en-US" altLang="ja-JP" sz="1400" i="1" dirty="0">
              <a:solidFill>
                <a:srgbClr val="000000"/>
              </a:solidFill>
              <a:latin typeface="Arial" panose="020B0604020202020204" pitchFamily="34" charset="0"/>
              <a:cs typeface="Arial" panose="020B0604020202020204" pitchFamily="34" charset="0"/>
            </a:endParaRPr>
          </a:p>
          <a:p>
            <a:pPr marL="233363" indent="-233363">
              <a:spcBef>
                <a:spcPts val="0"/>
              </a:spcBef>
              <a:spcAft>
                <a:spcPts val="1200"/>
              </a:spcAft>
              <a:buNone/>
            </a:pPr>
            <a:endParaRPr lang="en-US" altLang="en-US" sz="1400" dirty="0"/>
          </a:p>
          <a:p>
            <a:pPr marL="233363" lvl="0" indent="-233363" defTabSz="457200">
              <a:spcBef>
                <a:spcPts val="0"/>
              </a:spcBef>
              <a:spcAft>
                <a:spcPts val="1200"/>
              </a:spcAft>
              <a:buNone/>
            </a:pPr>
            <a:endParaRPr lang="en-US" sz="1400" dirty="0">
              <a:ea typeface="MS PGothic" panose="020B0600070205080204" pitchFamily="34" charset="-128"/>
              <a:cs typeface="Arial"/>
            </a:endParaRPr>
          </a:p>
          <a:p>
            <a:endParaRPr lang="en-US" sz="1400" dirty="0"/>
          </a:p>
        </p:txBody>
      </p:sp>
    </p:spTree>
    <p:extLst>
      <p:ext uri="{BB962C8B-B14F-4D97-AF65-F5344CB8AC3E}">
        <p14:creationId xmlns:p14="http://schemas.microsoft.com/office/powerpoint/2010/main" val="4241645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7938"/>
            <a:ext cx="9131300" cy="1531938"/>
          </a:xfrm>
        </p:spPr>
        <p:txBody>
          <a:bodyPr/>
          <a:lstStyle/>
          <a:p>
            <a:r>
              <a:rPr lang="en-US" altLang="en-US" sz="3600">
                <a:solidFill>
                  <a:srgbClr val="000000"/>
                </a:solidFill>
                <a:cs typeface="Arial" panose="020B0604020202020204" pitchFamily="34" charset="0"/>
              </a:rPr>
              <a:t>CDE Publications and Resources that Support TK Math Implementation</a:t>
            </a:r>
          </a:p>
        </p:txBody>
      </p:sp>
      <p:sp>
        <p:nvSpPr>
          <p:cNvPr id="5" name="Content Placeholder 4"/>
          <p:cNvSpPr>
            <a:spLocks noGrp="1"/>
          </p:cNvSpPr>
          <p:nvPr>
            <p:ph sz="half" idx="1"/>
          </p:nvPr>
        </p:nvSpPr>
        <p:spPr>
          <a:xfrm>
            <a:off x="6553200" y="4972050"/>
            <a:ext cx="2457450" cy="1350963"/>
          </a:xfrm>
        </p:spPr>
        <p:txBody>
          <a:bodyPr>
            <a:normAutofit/>
          </a:bodyPr>
          <a:lstStyle/>
          <a:p>
            <a:pPr marL="111125" indent="-111125">
              <a:defRPr/>
            </a:pPr>
            <a:r>
              <a:rPr lang="en-US" sz="200" dirty="0">
                <a:ea typeface="+mn-ea"/>
              </a:rPr>
              <a:t>Preschool Learning Foundations</a:t>
            </a:r>
          </a:p>
          <a:p>
            <a:pPr marL="111125" indent="-111125">
              <a:defRPr/>
            </a:pPr>
            <a:r>
              <a:rPr lang="en-US" sz="200" dirty="0">
                <a:ea typeface="+mn-ea"/>
              </a:rPr>
              <a:t>California Common Core State Standards</a:t>
            </a:r>
          </a:p>
          <a:p>
            <a:pPr marL="111125" indent="-111125">
              <a:defRPr/>
            </a:pPr>
            <a:r>
              <a:rPr lang="en-US" sz="200" dirty="0">
                <a:ea typeface="+mn-ea"/>
              </a:rPr>
              <a:t>Preschool Curriculum Framework</a:t>
            </a:r>
          </a:p>
          <a:p>
            <a:pPr marL="111125" indent="-111125">
              <a:defRPr/>
            </a:pPr>
            <a:r>
              <a:rPr lang="en-US" sz="200" dirty="0">
                <a:ea typeface="+mn-ea"/>
              </a:rPr>
              <a:t>Mathematics Framework</a:t>
            </a:r>
          </a:p>
          <a:p>
            <a:pPr marL="111125" indent="-111125">
              <a:defRPr/>
            </a:pPr>
            <a:r>
              <a:rPr lang="en-US" sz="200" dirty="0">
                <a:ea typeface="+mn-ea"/>
              </a:rPr>
              <a:t>DRDP Specific to TK and K</a:t>
            </a:r>
          </a:p>
          <a:p>
            <a:pPr marL="111125" indent="-111125">
              <a:defRPr/>
            </a:pPr>
            <a:r>
              <a:rPr lang="en-US" sz="200" dirty="0">
                <a:ea typeface="+mn-ea"/>
              </a:rPr>
              <a:t>Alignment Document</a:t>
            </a:r>
          </a:p>
          <a:p>
            <a:pPr marL="111125" indent="-111125">
              <a:defRPr/>
            </a:pPr>
            <a:r>
              <a:rPr lang="en-US" sz="200" dirty="0">
                <a:ea typeface="+mn-ea"/>
              </a:rPr>
              <a:t>Preschool English Learners Guide</a:t>
            </a:r>
          </a:p>
          <a:p>
            <a:pPr marL="111125" indent="-111125">
              <a:defRPr/>
            </a:pPr>
            <a:r>
              <a:rPr lang="en-US" sz="200" dirty="0">
                <a:ea typeface="+mn-ea"/>
              </a:rPr>
              <a:t>Transitional Kindergarten Implementation Guide</a:t>
            </a:r>
          </a:p>
          <a:p>
            <a:pPr>
              <a:defRPr/>
            </a:pPr>
            <a:endParaRPr lang="en-US" sz="200" dirty="0">
              <a:ea typeface="+mn-ea"/>
            </a:endParaRPr>
          </a:p>
        </p:txBody>
      </p:sp>
      <p:grpSp>
        <p:nvGrpSpPr>
          <p:cNvPr id="40963" name="Group 7"/>
          <p:cNvGrpSpPr>
            <a:grpSpLocks/>
          </p:cNvGrpSpPr>
          <p:nvPr/>
        </p:nvGrpSpPr>
        <p:grpSpPr bwMode="auto">
          <a:xfrm>
            <a:off x="61913" y="1081088"/>
            <a:ext cx="9020175" cy="5557837"/>
            <a:chOff x="35484" y="1081506"/>
            <a:chExt cx="9021673" cy="5557840"/>
          </a:xfrm>
        </p:grpSpPr>
        <p:sp>
          <p:nvSpPr>
            <p:cNvPr id="40972" name="Rectangle 8"/>
            <p:cNvSpPr>
              <a:spLocks noChangeArrowheads="1"/>
            </p:cNvSpPr>
            <p:nvPr/>
          </p:nvSpPr>
          <p:spPr bwMode="auto">
            <a:xfrm>
              <a:off x="35484" y="1081506"/>
              <a:ext cx="9021673" cy="555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 name="Freeform 9"/>
            <p:cNvSpPr/>
            <p:nvPr/>
          </p:nvSpPr>
          <p:spPr>
            <a:xfrm>
              <a:off x="2457378"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Preschool Learning Foundations</a:t>
              </a:r>
            </a:p>
          </p:txBody>
        </p:sp>
        <p:sp>
          <p:nvSpPr>
            <p:cNvPr id="11" name="Freeform 10"/>
            <p:cNvSpPr/>
            <p:nvPr/>
          </p:nvSpPr>
          <p:spPr>
            <a:xfrm>
              <a:off x="1119673"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Alignment Document</a:t>
              </a:r>
            </a:p>
          </p:txBody>
        </p:sp>
        <p:sp>
          <p:nvSpPr>
            <p:cNvPr id="13" name="Freeform 12"/>
            <p:cNvSpPr/>
            <p:nvPr/>
          </p:nvSpPr>
          <p:spPr>
            <a:xfrm>
              <a:off x="4836209"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California Common Core State Standards</a:t>
              </a:r>
            </a:p>
          </p:txBody>
        </p:sp>
        <p:sp>
          <p:nvSpPr>
            <p:cNvPr id="15" name="Freeform 14"/>
            <p:cNvSpPr/>
            <p:nvPr/>
          </p:nvSpPr>
          <p:spPr>
            <a:xfrm>
              <a:off x="1119673"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Preschool Curriculum Framework</a:t>
              </a:r>
            </a:p>
          </p:txBody>
        </p:sp>
        <p:sp>
          <p:nvSpPr>
            <p:cNvPr id="16" name="Freeform 15"/>
            <p:cNvSpPr/>
            <p:nvPr/>
          </p:nvSpPr>
          <p:spPr>
            <a:xfrm>
              <a:off x="3506347" y="307339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Math Framework</a:t>
              </a:r>
            </a:p>
          </p:txBody>
        </p:sp>
        <p:sp>
          <p:nvSpPr>
            <p:cNvPr id="17" name="Freeform 16"/>
            <p:cNvSpPr/>
            <p:nvPr/>
          </p:nvSpPr>
          <p:spPr>
            <a:xfrm>
              <a:off x="5875327"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TK Implementation Guide</a:t>
              </a:r>
            </a:p>
          </p:txBody>
        </p:sp>
        <p:sp>
          <p:nvSpPr>
            <p:cNvPr id="18" name="Freeform 17"/>
            <p:cNvSpPr/>
            <p:nvPr/>
          </p:nvSpPr>
          <p:spPr>
            <a:xfrm>
              <a:off x="5923932" y="3073396"/>
              <a:ext cx="2088941" cy="1248805"/>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DRDP-K</a:t>
              </a:r>
            </a:p>
          </p:txBody>
        </p:sp>
        <p:sp>
          <p:nvSpPr>
            <p:cNvPr id="20" name="Freeform 19"/>
            <p:cNvSpPr/>
            <p:nvPr/>
          </p:nvSpPr>
          <p:spPr>
            <a:xfrm>
              <a:off x="3501849"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a:lnSpc>
                  <a:spcPct val="90000"/>
                </a:lnSpc>
                <a:spcAft>
                  <a:spcPct val="35000"/>
                </a:spcAft>
                <a:defRPr/>
              </a:pPr>
              <a:r>
                <a:rPr lang="en-US" sz="1200" b="1" dirty="0"/>
                <a:t>Preschool English Learners</a:t>
              </a:r>
            </a:p>
          </p:txBody>
        </p:sp>
      </p:grpSp>
      <p:pic>
        <p:nvPicPr>
          <p:cNvPr id="40964" name="Picture 7"/>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6553200" y="4908550"/>
            <a:ext cx="703263" cy="981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28800" y="3470275"/>
            <a:ext cx="722313" cy="922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71825" y="2063750"/>
            <a:ext cx="711200" cy="922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10"/>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1838325" y="4972050"/>
            <a:ext cx="703263" cy="982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8" name="Picture 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92875" y="3481388"/>
            <a:ext cx="10033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9" name="Picture 1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380038" y="2041525"/>
            <a:ext cx="1052512" cy="81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70"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25925" y="5010150"/>
            <a:ext cx="7080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8775" y="3355975"/>
            <a:ext cx="806450" cy="1041400"/>
          </a:xfrm>
          <a:prstGeom prst="rect">
            <a:avLst/>
          </a:prstGeom>
          <a:ln>
            <a:solidFill>
              <a:schemeClr val="tx1">
                <a:lumMod val="75000"/>
                <a:lumOff val="2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dirty="0">
                <a:ea typeface="ＭＳ Ｐゴシック" panose="020B0600070205080204" pitchFamily="34" charset="-128"/>
              </a:rPr>
              <a:t>Why Use the Preschool Learning Foundations for TK?</a:t>
            </a:r>
          </a:p>
        </p:txBody>
      </p:sp>
      <p:sp>
        <p:nvSpPr>
          <p:cNvPr id="3" name="Content Placeholder 2"/>
          <p:cNvSpPr>
            <a:spLocks noGrp="1"/>
          </p:cNvSpPr>
          <p:nvPr>
            <p:ph sz="half" idx="2"/>
          </p:nvPr>
        </p:nvSpPr>
        <p:spPr>
          <a:xfrm>
            <a:off x="457200" y="1765300"/>
            <a:ext cx="8077200" cy="4376738"/>
          </a:xfrm>
        </p:spPr>
        <p:txBody>
          <a:bodyPr>
            <a:normAutofit fontScale="77500" lnSpcReduction="20000"/>
          </a:bodyPr>
          <a:lstStyle/>
          <a:p>
            <a:pPr marL="347472" indent="-347472">
              <a:lnSpc>
                <a:spcPct val="120000"/>
              </a:lnSpc>
              <a:spcBef>
                <a:spcPts val="672"/>
              </a:spcBef>
              <a:buNone/>
              <a:defRPr/>
            </a:pPr>
            <a:r>
              <a:rPr lang="en-US" sz="3600" dirty="0">
                <a:cs typeface="ＭＳ Ｐゴシック" charset="0"/>
              </a:rPr>
              <a:t>CA Law (EC 48000):</a:t>
            </a:r>
          </a:p>
          <a:p>
            <a:pPr marL="347472" indent="-347472">
              <a:lnSpc>
                <a:spcPct val="120000"/>
              </a:lnSpc>
              <a:spcBef>
                <a:spcPts val="672"/>
              </a:spcBef>
              <a:defRPr/>
            </a:pPr>
            <a:r>
              <a:rPr lang="en-US" sz="3600" dirty="0">
                <a:cs typeface="ＭＳ Ｐゴシック" charset="0"/>
              </a:rPr>
              <a:t>Transitional kindergarten is the first year of a two-year kindergarten program that uses a modified kindergarten curriculum that is age and developmentally appropriate.</a:t>
            </a:r>
          </a:p>
          <a:p>
            <a:pPr marL="347472" indent="-347472">
              <a:lnSpc>
                <a:spcPct val="120000"/>
              </a:lnSpc>
              <a:spcBef>
                <a:spcPts val="672"/>
              </a:spcBef>
              <a:defRPr/>
            </a:pPr>
            <a:r>
              <a:rPr lang="en-US" sz="3600" dirty="0">
                <a:cs typeface="ＭＳ Ｐゴシック" charset="0"/>
              </a:rPr>
              <a:t>Transitional kindergarten programs are intended to be aligned to the California Preschool Learning Foundations developed by the CDE.</a:t>
            </a:r>
            <a:endParaRPr lang="en-US" sz="3200" dirty="0">
              <a:ea typeface="ＭＳ Ｐゴシック" pitchFamily="34" charset="-128"/>
              <a:cs typeface="ＭＳ Ｐゴシック" charset="0"/>
            </a:endParaRPr>
          </a:p>
        </p:txBody>
      </p:sp>
      <p:sp>
        <p:nvSpPr>
          <p:cNvPr id="2" name="Slide Number Placeholder 1"/>
          <p:cNvSpPr>
            <a:spLocks noGrp="1"/>
          </p:cNvSpPr>
          <p:nvPr>
            <p:ph type="sldNum" sz="quarter" idx="10"/>
          </p:nvPr>
        </p:nvSpPr>
        <p:spPr/>
        <p:txBody>
          <a:bodyPr/>
          <a:lstStyle/>
          <a:p>
            <a:fld id="{BEBBF190-489A-403C-B44B-DFF113AA7E88}" type="slidenum">
              <a:rPr lang="en-US" altLang="en-US" smtClean="0"/>
              <a:pPr/>
              <a:t>6</a:t>
            </a:fld>
            <a:endParaRPr lang="en-US" altLang="en-US"/>
          </a:p>
        </p:txBody>
      </p:sp>
    </p:spTree>
    <p:extLst>
      <p:ext uri="{BB962C8B-B14F-4D97-AF65-F5344CB8AC3E}">
        <p14:creationId xmlns:p14="http://schemas.microsoft.com/office/powerpoint/2010/main" val="59019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p:txBody>
          <a:bodyPr/>
          <a:lstStyle/>
          <a:p>
            <a:pPr eaLnBrk="1" hangingPunct="1"/>
            <a:r>
              <a:rPr lang="en-US" altLang="en-US" dirty="0"/>
              <a:t>Foundations and Framework, Volume 1</a:t>
            </a:r>
          </a:p>
        </p:txBody>
      </p:sp>
      <p:pic>
        <p:nvPicPr>
          <p:cNvPr id="63491"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52450" y="1608137"/>
            <a:ext cx="3371850" cy="4391025"/>
          </a:xfrm>
          <a:ln>
            <a:solidFill>
              <a:srgbClr val="000000"/>
            </a:solidFill>
            <a:miter lim="800000"/>
            <a:headEnd/>
            <a:tailEnd/>
          </a:ln>
        </p:spPr>
      </p:pic>
      <p:pic>
        <p:nvPicPr>
          <p:cNvPr id="63492" name="Content Placeholder 4"/>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017294" y="1612900"/>
            <a:ext cx="3371850" cy="4381500"/>
          </a:xfrm>
          <a:ln>
            <a:solidFill>
              <a:srgbClr val="000000"/>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title"/>
          </p:nvPr>
        </p:nvSpPr>
        <p:spPr>
          <a:xfrm>
            <a:off x="1295400" y="2070100"/>
            <a:ext cx="1592263" cy="533400"/>
          </a:xfrm>
        </p:spPr>
        <p:txBody>
          <a:bodyPr/>
          <a:lstStyle/>
          <a:p>
            <a:r>
              <a:rPr lang="en-US" sz="900" dirty="0">
                <a:latin typeface="Arial" charset="0"/>
                <a:ea typeface="ＭＳ Ｐゴシック" charset="0"/>
                <a:cs typeface="ＭＳ Ｐゴシック" charset="0"/>
              </a:rPr>
              <a:t>High Quality Programming and Appropriate Support</a:t>
            </a:r>
          </a:p>
        </p:txBody>
      </p:sp>
      <p:pic>
        <p:nvPicPr>
          <p:cNvPr id="47106" name="Picture 5" descr="Picture1">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512763" y="588963"/>
            <a:ext cx="4248150" cy="5257800"/>
          </a:xfrm>
        </p:spPr>
      </p:pic>
      <p:sp>
        <p:nvSpPr>
          <p:cNvPr id="47107" name="Rectangle 4"/>
          <p:cNvSpPr>
            <a:spLocks noGrp="1" noChangeArrowheads="1"/>
          </p:cNvSpPr>
          <p:nvPr>
            <p:ph type="body" sz="half" idx="2"/>
          </p:nvPr>
        </p:nvSpPr>
        <p:spPr>
          <a:xfrm>
            <a:off x="4964113" y="711200"/>
            <a:ext cx="3951287" cy="4579938"/>
          </a:xfrm>
        </p:spPr>
        <p:txBody>
          <a:bodyPr/>
          <a:lstStyle/>
          <a:p>
            <a:pPr>
              <a:spcAft>
                <a:spcPts val="0"/>
              </a:spcAft>
            </a:pPr>
            <a:r>
              <a:rPr lang="en-US" sz="2800" dirty="0">
                <a:latin typeface="Arial" charset="0"/>
                <a:ea typeface="ＭＳ Ｐゴシック" charset="0"/>
                <a:cs typeface="ＭＳ Ｐゴシック" charset="0"/>
              </a:rPr>
              <a:t>Describes what children should be able to do at around 48 and 60 months</a:t>
            </a:r>
          </a:p>
          <a:p>
            <a:pPr>
              <a:spcAft>
                <a:spcPts val="0"/>
              </a:spcAft>
            </a:pPr>
            <a:r>
              <a:rPr lang="en-US" sz="2800" dirty="0">
                <a:latin typeface="Arial" charset="0"/>
                <a:ea typeface="ＭＳ Ｐゴシック" charset="0"/>
                <a:cs typeface="ＭＳ Ｐゴシック" charset="0"/>
              </a:rPr>
              <a:t>Assumes children have access to appropriate support and high-quality programs</a:t>
            </a:r>
          </a:p>
          <a:p>
            <a:pPr>
              <a:spcAft>
                <a:spcPts val="0"/>
              </a:spcAft>
            </a:pPr>
            <a:endParaRPr lang="en-US" sz="2600" dirty="0">
              <a:latin typeface="Arial" charset="0"/>
              <a:ea typeface="ＭＳ Ｐゴシック" charset="0"/>
              <a:cs typeface="ＭＳ Ｐゴシック" charset="0"/>
            </a:endParaRPr>
          </a:p>
        </p:txBody>
      </p:sp>
      <p:sp>
        <p:nvSpPr>
          <p:cNvPr id="47108" name="Oval 13"/>
          <p:cNvSpPr>
            <a:spLocks noChangeArrowheads="1"/>
          </p:cNvSpPr>
          <p:nvPr/>
        </p:nvSpPr>
        <p:spPr bwMode="auto">
          <a:xfrm>
            <a:off x="436563" y="2198688"/>
            <a:ext cx="815975" cy="808037"/>
          </a:xfrm>
          <a:prstGeom prst="ellipse">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i="1" dirty="0"/>
          </a:p>
        </p:txBody>
      </p:sp>
    </p:spTree>
    <p:extLst>
      <p:ext uri="{BB962C8B-B14F-4D97-AF65-F5344CB8AC3E}">
        <p14:creationId xmlns:p14="http://schemas.microsoft.com/office/powerpoint/2010/main" val="566873769"/>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p:txBody>
          <a:bodyPr/>
          <a:lstStyle/>
          <a:p>
            <a:pPr eaLnBrk="1" hangingPunct="1"/>
            <a:r>
              <a:rPr lang="en-US" altLang="en-US" dirty="0">
                <a:solidFill>
                  <a:schemeClr val="tx1"/>
                </a:solidFill>
              </a:rPr>
              <a:t>Mathematics Strand and </a:t>
            </a:r>
            <a:r>
              <a:rPr lang="en-US" altLang="en-US" dirty="0" err="1">
                <a:solidFill>
                  <a:schemeClr val="tx1"/>
                </a:solidFill>
              </a:rPr>
              <a:t>Substrand</a:t>
            </a:r>
            <a:r>
              <a:rPr lang="en-US" altLang="en-US" dirty="0">
                <a:solidFill>
                  <a:schemeClr val="tx1"/>
                </a:solidFill>
              </a:rPr>
              <a:t> Chart</a:t>
            </a:r>
          </a:p>
        </p:txBody>
      </p:sp>
      <p:pic>
        <p:nvPicPr>
          <p:cNvPr id="8" name="Content Placeholder 7" descr="mtsubstrandtable.tiff"/>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bwMode="auto">
          <a:xfrm>
            <a:off x="250825" y="1906196"/>
            <a:ext cx="8469313" cy="3852059"/>
          </a:xfrm>
          <a:prstGeom prst="rect">
            <a:avLst/>
          </a:prstGeom>
          <a:noFill/>
          <a:ln w="9525">
            <a:solidFill>
              <a:schemeClr val="tx1">
                <a:alpha val="32941"/>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4294967295"/>
          </p:nvPr>
        </p:nvSpPr>
        <p:spPr>
          <a:xfrm>
            <a:off x="0" y="2573338"/>
            <a:ext cx="3810000" cy="1152525"/>
          </a:xfrm>
        </p:spPr>
        <p:txBody>
          <a:bodyPr/>
          <a:lstStyle/>
          <a:p>
            <a:r>
              <a:rPr lang="en-US" sz="400" dirty="0"/>
              <a:t>Number Sense</a:t>
            </a:r>
          </a:p>
          <a:p>
            <a:pPr lvl="1"/>
            <a:r>
              <a:rPr lang="en-US" sz="400" dirty="0"/>
              <a:t>Understanding Number and Quantity</a:t>
            </a:r>
          </a:p>
          <a:p>
            <a:pPr lvl="1"/>
            <a:r>
              <a:rPr lang="en-US" sz="400" dirty="0"/>
              <a:t>Understanding Number Relationships and Operations</a:t>
            </a:r>
          </a:p>
          <a:p>
            <a:r>
              <a:rPr lang="en-US" sz="400" dirty="0"/>
              <a:t>Algebra and Functions</a:t>
            </a:r>
          </a:p>
          <a:p>
            <a:pPr lvl="1"/>
            <a:r>
              <a:rPr lang="en-US" sz="200" dirty="0"/>
              <a:t>Classification</a:t>
            </a:r>
          </a:p>
          <a:p>
            <a:pPr lvl="1"/>
            <a:r>
              <a:rPr lang="en-US" sz="200" dirty="0"/>
              <a:t>Patterning</a:t>
            </a:r>
          </a:p>
          <a:p>
            <a:r>
              <a:rPr lang="en-US" sz="400" dirty="0"/>
              <a:t>Measurement</a:t>
            </a:r>
          </a:p>
          <a:p>
            <a:pPr lvl="1"/>
            <a:r>
              <a:rPr lang="en-US" sz="200" dirty="0"/>
              <a:t>Compare, Order, and Measure Objects</a:t>
            </a:r>
          </a:p>
          <a:p>
            <a:r>
              <a:rPr lang="en-US" sz="400" dirty="0"/>
              <a:t>Geometry</a:t>
            </a:r>
          </a:p>
          <a:p>
            <a:pPr lvl="1"/>
            <a:r>
              <a:rPr lang="en-US" sz="200" dirty="0"/>
              <a:t>Shapes</a:t>
            </a:r>
          </a:p>
          <a:p>
            <a:pPr lvl="1"/>
            <a:r>
              <a:rPr lang="en-US" sz="200" dirty="0"/>
              <a:t>Positions in Space</a:t>
            </a:r>
          </a:p>
          <a:p>
            <a:r>
              <a:rPr lang="en-US" sz="400" b="1" dirty="0"/>
              <a:t>Mathematical Reasoning</a:t>
            </a:r>
          </a:p>
          <a:p>
            <a:pPr lvl="1"/>
            <a:r>
              <a:rPr lang="en-US" sz="200" b="1" dirty="0"/>
              <a:t>Promoting Mathematical Reasoning and Problem Solving</a:t>
            </a:r>
          </a:p>
        </p:txBody>
      </p:sp>
      <p:sp>
        <p:nvSpPr>
          <p:cNvPr id="49154" name="Slide Number Placeholder 3"/>
          <p:cNvSpPr>
            <a:spLocks noGrp="1"/>
          </p:cNvSpPr>
          <p:nvPr>
            <p:ph type="sldNum" sz="quarter" idx="4294967295"/>
          </p:nvPr>
        </p:nvSpPr>
        <p:spPr bwMode="auto">
          <a:xfrm>
            <a:off x="8458200" y="0"/>
            <a:ext cx="685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E58003D-12DC-4065-A206-B30F70C436A2}" type="slidenum">
              <a:rPr lang="en-US" altLang="en-US" sz="1400"/>
              <a:pPr eaLnBrk="1" hangingPunct="1"/>
              <a:t>9</a:t>
            </a:fld>
            <a:endParaRPr lang="en-US" altLang="en-US" sz="1400"/>
          </a:p>
        </p:txBody>
      </p:sp>
      <p:sp>
        <p:nvSpPr>
          <p:cNvPr id="2" name="Donut 1"/>
          <p:cNvSpPr>
            <a:spLocks/>
          </p:cNvSpPr>
          <p:nvPr/>
        </p:nvSpPr>
        <p:spPr bwMode="auto">
          <a:xfrm>
            <a:off x="6941025" y="2164349"/>
            <a:ext cx="1860075" cy="3595494"/>
          </a:xfrm>
          <a:custGeom>
            <a:avLst/>
            <a:gdLst>
              <a:gd name="T0" fmla="*/ 0 w 1979612"/>
              <a:gd name="T1" fmla="*/ 1699419 h 3398837"/>
              <a:gd name="T2" fmla="*/ 989806 w 1979612"/>
              <a:gd name="T3" fmla="*/ 0 h 3398837"/>
              <a:gd name="T4" fmla="*/ 1979612 w 1979612"/>
              <a:gd name="T5" fmla="*/ 1699419 h 3398837"/>
              <a:gd name="T6" fmla="*/ 989806 w 1979612"/>
              <a:gd name="T7" fmla="*/ 3398838 h 3398837"/>
              <a:gd name="T8" fmla="*/ 0 w 1979612"/>
              <a:gd name="T9" fmla="*/ 1699419 h 3398837"/>
              <a:gd name="T10" fmla="*/ 29259 w 1979612"/>
              <a:gd name="T11" fmla="*/ 1699419 h 3398837"/>
              <a:gd name="T12" fmla="*/ 989806 w 1979612"/>
              <a:gd name="T13" fmla="*/ 3369579 h 3398837"/>
              <a:gd name="T14" fmla="*/ 1950353 w 1979612"/>
              <a:gd name="T15" fmla="*/ 1699419 h 3398837"/>
              <a:gd name="T16" fmla="*/ 989806 w 1979612"/>
              <a:gd name="T17" fmla="*/ 29259 h 3398837"/>
              <a:gd name="T18" fmla="*/ 29259 w 1979612"/>
              <a:gd name="T19" fmla="*/ 1699419 h 33988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9612" h="3398837">
                <a:moveTo>
                  <a:pt x="0" y="1699419"/>
                </a:moveTo>
                <a:cubicBezTo>
                  <a:pt x="0" y="760856"/>
                  <a:pt x="443151" y="0"/>
                  <a:pt x="989806" y="0"/>
                </a:cubicBezTo>
                <a:cubicBezTo>
                  <a:pt x="1536461" y="0"/>
                  <a:pt x="1979612" y="760856"/>
                  <a:pt x="1979612" y="1699419"/>
                </a:cubicBezTo>
                <a:cubicBezTo>
                  <a:pt x="1979612" y="2637982"/>
                  <a:pt x="1536461" y="3398838"/>
                  <a:pt x="989806" y="3398838"/>
                </a:cubicBezTo>
                <a:cubicBezTo>
                  <a:pt x="443151" y="3398838"/>
                  <a:pt x="0" y="2637982"/>
                  <a:pt x="0" y="1699419"/>
                </a:cubicBezTo>
                <a:close/>
                <a:moveTo>
                  <a:pt x="29259" y="1699419"/>
                </a:moveTo>
                <a:cubicBezTo>
                  <a:pt x="29259" y="2621823"/>
                  <a:pt x="459311" y="3369579"/>
                  <a:pt x="989806" y="3369579"/>
                </a:cubicBezTo>
                <a:cubicBezTo>
                  <a:pt x="1520301" y="3369579"/>
                  <a:pt x="1950353" y="2621823"/>
                  <a:pt x="1950353" y="1699419"/>
                </a:cubicBezTo>
                <a:cubicBezTo>
                  <a:pt x="1950353" y="777015"/>
                  <a:pt x="1520301" y="29259"/>
                  <a:pt x="989806" y="29259"/>
                </a:cubicBezTo>
                <a:cubicBezTo>
                  <a:pt x="459311" y="29259"/>
                  <a:pt x="29259" y="777015"/>
                  <a:pt x="29259" y="1699419"/>
                </a:cubicBezTo>
                <a:close/>
              </a:path>
            </a:pathLst>
          </a:custGeom>
          <a:solidFill>
            <a:srgbClr val="FF0000"/>
          </a:solidFill>
          <a:ln w="9525" cap="flat" cmpd="sng">
            <a:solidFill>
              <a:srgbClr val="C000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2">
      <a:dk1>
        <a:sysClr val="windowText" lastClr="000000"/>
      </a:dk1>
      <a:lt1>
        <a:srgbClr val="A2FDCE"/>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2">
      <a:dk1>
        <a:sysClr val="windowText" lastClr="000000"/>
      </a:dk1>
      <a:lt1>
        <a:srgbClr val="A2FDCE"/>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32961</TotalTime>
  <Words>8674</Words>
  <Application>Microsoft Macintosh PowerPoint</Application>
  <PresentationFormat>On-screen Show (4:3)</PresentationFormat>
  <Paragraphs>908</Paragraphs>
  <Slides>43</Slides>
  <Notes>43</Notes>
  <HiddenSlides>1</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Blank Presentation</vt:lpstr>
      <vt:lpstr>1_Office Theme</vt:lpstr>
      <vt:lpstr>2_Office Theme</vt:lpstr>
      <vt:lpstr>Transitional Kindergarten Mathematics: Mathematical Reasoning</vt:lpstr>
      <vt:lpstr>Math Reasoning </vt:lpstr>
      <vt:lpstr>Objectives</vt:lpstr>
      <vt:lpstr> Mathematical Reasoning Data Collection  </vt:lpstr>
      <vt:lpstr>CDE Publications and Resources that Support TK Math Implementation</vt:lpstr>
      <vt:lpstr>Why Use the Preschool Learning Foundations for TK?</vt:lpstr>
      <vt:lpstr>Foundations and Framework, Volume 1</vt:lpstr>
      <vt:lpstr>High Quality Programming and Appropriate Support</vt:lpstr>
      <vt:lpstr>Mathematics Strand and Substrand Chart</vt:lpstr>
      <vt:lpstr>Mathematical  Reasoning</vt:lpstr>
      <vt:lpstr>Preschool Curriculum Framework</vt:lpstr>
      <vt:lpstr>Mathematics Domain  Framework Strategies</vt:lpstr>
      <vt:lpstr>Universal Design for Learning</vt:lpstr>
      <vt:lpstr>Guiding Principles</vt:lpstr>
      <vt:lpstr>Research Bite</vt:lpstr>
      <vt:lpstr>Map of the Foundations</vt:lpstr>
      <vt:lpstr>Math Reasoning Foundation:  Video Example</vt:lpstr>
      <vt:lpstr>Math Reasoning Foundations: Video Example</vt:lpstr>
      <vt:lpstr>Alignment Document</vt:lpstr>
      <vt:lpstr>Alignment Document </vt:lpstr>
      <vt:lpstr> Common Themes in Vignettes:  Making Connections Between Frameworks (PK-K/12)  </vt:lpstr>
      <vt:lpstr>Why Early Childhood Is the Right Time to Start Learning Math</vt:lpstr>
      <vt:lpstr>Guiding Principle</vt:lpstr>
      <vt:lpstr>Environments and Materials</vt:lpstr>
      <vt:lpstr>Environment and Materials List</vt:lpstr>
      <vt:lpstr>Mathematize Your Environment</vt:lpstr>
      <vt:lpstr>Guiding Principle</vt:lpstr>
      <vt:lpstr>Promote Investigation with Questions</vt:lpstr>
      <vt:lpstr>Strategies for English Learners</vt:lpstr>
      <vt:lpstr>Plan to Support English Learners</vt:lpstr>
      <vt:lpstr>Engaging in Mathematical Reasoning</vt:lpstr>
      <vt:lpstr>How Children Learn</vt:lpstr>
      <vt:lpstr>DRDP-K (2015)</vt:lpstr>
      <vt:lpstr>DRDP-K (2015):  Math Reasoning Measures</vt:lpstr>
      <vt:lpstr>                                                                                           Interaction and Strategies                                                                                          Interaction And Strategy </vt:lpstr>
      <vt:lpstr>Taking It Back to the Classroom</vt:lpstr>
      <vt:lpstr>Partner with Families to  Learn About Strengths</vt:lpstr>
      <vt:lpstr>Engaging Families</vt:lpstr>
      <vt:lpstr>Encouraging Families</vt:lpstr>
      <vt:lpstr>Language, Math Games, and Families</vt:lpstr>
      <vt:lpstr>4-3-2-1: Second Look at Daily Data</vt:lpstr>
      <vt:lpstr>Thank you for coming!</vt:lpstr>
      <vt:lpstr>Reference Guide for PowerPoint 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and Performing Arts Foundations and Framework Volume 2</dc:title>
  <dc:creator>jenna</dc:creator>
  <cp:lastModifiedBy>Heidi Mendenhall</cp:lastModifiedBy>
  <cp:revision>646</cp:revision>
  <cp:lastPrinted>2016-09-29T17:04:46Z</cp:lastPrinted>
  <dcterms:created xsi:type="dcterms:W3CDTF">2013-09-05T17:40:12Z</dcterms:created>
  <dcterms:modified xsi:type="dcterms:W3CDTF">2016-11-08T17:38:50Z</dcterms:modified>
</cp:coreProperties>
</file>