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5195" r:id="rId1"/>
    <p:sldMasterId id="2147485213" r:id="rId2"/>
    <p:sldMasterId id="2147485227" r:id="rId3"/>
  </p:sldMasterIdLst>
  <p:notesMasterIdLst>
    <p:notesMasterId r:id="rId49"/>
  </p:notesMasterIdLst>
  <p:handoutMasterIdLst>
    <p:handoutMasterId r:id="rId50"/>
  </p:handoutMasterIdLst>
  <p:sldIdLst>
    <p:sldId id="256" r:id="rId4"/>
    <p:sldId id="290" r:id="rId5"/>
    <p:sldId id="291" r:id="rId6"/>
    <p:sldId id="318" r:id="rId7"/>
    <p:sldId id="346" r:id="rId8"/>
    <p:sldId id="320" r:id="rId9"/>
    <p:sldId id="321" r:id="rId10"/>
    <p:sldId id="323" r:id="rId11"/>
    <p:sldId id="358" r:id="rId12"/>
    <p:sldId id="351" r:id="rId13"/>
    <p:sldId id="350" r:id="rId14"/>
    <p:sldId id="365" r:id="rId15"/>
    <p:sldId id="325" r:id="rId16"/>
    <p:sldId id="367" r:id="rId17"/>
    <p:sldId id="368" r:id="rId18"/>
    <p:sldId id="359" r:id="rId19"/>
    <p:sldId id="257" r:id="rId20"/>
    <p:sldId id="260" r:id="rId21"/>
    <p:sldId id="289" r:id="rId22"/>
    <p:sldId id="271" r:id="rId23"/>
    <p:sldId id="272" r:id="rId24"/>
    <p:sldId id="270" r:id="rId25"/>
    <p:sldId id="275" r:id="rId26"/>
    <p:sldId id="276" r:id="rId27"/>
    <p:sldId id="354" r:id="rId28"/>
    <p:sldId id="334" r:id="rId29"/>
    <p:sldId id="342" r:id="rId30"/>
    <p:sldId id="343" r:id="rId31"/>
    <p:sldId id="360" r:id="rId32"/>
    <p:sldId id="297" r:id="rId33"/>
    <p:sldId id="287" r:id="rId34"/>
    <p:sldId id="303" r:id="rId35"/>
    <p:sldId id="347" r:id="rId36"/>
    <p:sldId id="370" r:id="rId37"/>
    <p:sldId id="353" r:id="rId38"/>
    <p:sldId id="355" r:id="rId39"/>
    <p:sldId id="356" r:id="rId40"/>
    <p:sldId id="357" r:id="rId41"/>
    <p:sldId id="335" r:id="rId42"/>
    <p:sldId id="277" r:id="rId43"/>
    <p:sldId id="300" r:id="rId44"/>
    <p:sldId id="361" r:id="rId45"/>
    <p:sldId id="337" r:id="rId46"/>
    <p:sldId id="285" r:id="rId47"/>
    <p:sldId id="362" r:id="rId48"/>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a L. Peeters" initials="JLP"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clrMode="bw"/>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CF2"/>
    <a:srgbClr val="FFCC66"/>
    <a:srgbClr val="D2EAE9"/>
    <a:srgbClr val="B2DAD9"/>
    <a:srgbClr val="FFFFFF"/>
    <a:srgbClr val="A2FDCE"/>
    <a:srgbClr val="2A9D67"/>
    <a:srgbClr val="54E79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793" autoAdjust="0"/>
    <p:restoredTop sz="61244" autoAdjust="0"/>
  </p:normalViewPr>
  <p:slideViewPr>
    <p:cSldViewPr snapToGrid="0" snapToObjects="1">
      <p:cViewPr varScale="1">
        <p:scale>
          <a:sx n="61" d="100"/>
          <a:sy n="61" d="100"/>
        </p:scale>
        <p:origin x="-2632" y="-112"/>
      </p:cViewPr>
      <p:guideLst>
        <p:guide orient="horz" pos="2160"/>
        <p:guide pos="2880"/>
      </p:guideLst>
    </p:cSldViewPr>
  </p:slideViewPr>
  <p:outlineViewPr>
    <p:cViewPr>
      <p:scale>
        <a:sx n="33" d="100"/>
        <a:sy n="33" d="100"/>
      </p:scale>
      <p:origin x="0" y="-952"/>
    </p:cViewPr>
  </p:outlineViewPr>
  <p:notesTextViewPr>
    <p:cViewPr>
      <p:scale>
        <a:sx n="100" d="100"/>
        <a:sy n="100" d="100"/>
      </p:scale>
      <p:origin x="0" y="0"/>
    </p:cViewPr>
  </p:notesTextViewPr>
  <p:sorterViewPr>
    <p:cViewPr>
      <p:scale>
        <a:sx n="66" d="100"/>
        <a:sy n="66" d="100"/>
      </p:scale>
      <p:origin x="0" y="520"/>
    </p:cViewPr>
  </p:sorterViewPr>
  <p:notesViewPr>
    <p:cSldViewPr snapToGrid="0" snapToObjects="1">
      <p:cViewPr varScale="1">
        <p:scale>
          <a:sx n="50" d="100"/>
          <a:sy n="50" d="100"/>
        </p:scale>
        <p:origin x="2640" y="2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50" Type="http://schemas.openxmlformats.org/officeDocument/2006/relationships/handoutMaster" Target="handoutMasters/handoutMaster1.xml"/><Relationship Id="rId51" Type="http://schemas.openxmlformats.org/officeDocument/2006/relationships/printerSettings" Target="printerSettings/printerSettings1.bin"/><Relationship Id="rId52" Type="http://schemas.openxmlformats.org/officeDocument/2006/relationships/commentAuthors" Target="commentAuthors.xml"/><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72E0C6-3E1C-4A31-BE39-73C028B16878}" type="doc">
      <dgm:prSet loTypeId="urn:microsoft.com/office/officeart/2009/3/layout/HorizontalOrganizationChart" loCatId="list" qsTypeId="urn:microsoft.com/office/officeart/2005/8/quickstyle/simple3" qsCatId="simple" csTypeId="urn:microsoft.com/office/officeart/2005/8/colors/accent1_5" csCatId="accent1" phldr="1"/>
      <dgm:spPr/>
      <dgm:t>
        <a:bodyPr/>
        <a:lstStyle/>
        <a:p>
          <a:endParaRPr lang="en-US"/>
        </a:p>
      </dgm:t>
    </dgm:pt>
    <dgm:pt modelId="{C8809C66-B633-454C-99BE-3CE884E2B894}">
      <dgm:prSet phldrT="[Text]" custT="1"/>
      <dgm:spPr/>
      <dgm:t>
        <a:bodyPr/>
        <a:lstStyle/>
        <a:p>
          <a:r>
            <a:rPr lang="en-US" sz="3200" b="0" dirty="0"/>
            <a:t>Domain:</a:t>
          </a:r>
          <a:r>
            <a:rPr lang="en-US" sz="3200" b="1" dirty="0"/>
            <a:t> Mathematics</a:t>
          </a:r>
        </a:p>
      </dgm:t>
    </dgm:pt>
    <dgm:pt modelId="{524FC79A-150E-4A28-89EC-3B627B3DBA40}" type="parTrans" cxnId="{0B8432B5-5B5E-4313-856F-F6119002FA8F}">
      <dgm:prSet/>
      <dgm:spPr/>
      <dgm:t>
        <a:bodyPr/>
        <a:lstStyle/>
        <a:p>
          <a:endParaRPr lang="en-US" sz="1600"/>
        </a:p>
      </dgm:t>
    </dgm:pt>
    <dgm:pt modelId="{8316CC86-8D08-4321-B48F-1406D245BA9B}" type="sibTrans" cxnId="{0B8432B5-5B5E-4313-856F-F6119002FA8F}">
      <dgm:prSet/>
      <dgm:spPr/>
      <dgm:t>
        <a:bodyPr/>
        <a:lstStyle/>
        <a:p>
          <a:endParaRPr lang="en-US" sz="1600"/>
        </a:p>
      </dgm:t>
    </dgm:pt>
    <dgm:pt modelId="{FE31F774-01A8-4E84-8EB3-18175967EF85}">
      <dgm:prSet phldrT="[Text]" custT="1"/>
      <dgm:spPr/>
      <dgm:t>
        <a:bodyPr/>
        <a:lstStyle/>
        <a:p>
          <a:pPr>
            <a:lnSpc>
              <a:spcPct val="100000"/>
            </a:lnSpc>
            <a:spcAft>
              <a:spcPts val="0"/>
            </a:spcAft>
          </a:pPr>
          <a:r>
            <a:rPr lang="en-US" sz="2400" b="0" dirty="0"/>
            <a:t>Strand: </a:t>
          </a:r>
        </a:p>
        <a:p>
          <a:pPr>
            <a:lnSpc>
              <a:spcPct val="100000"/>
            </a:lnSpc>
            <a:spcAft>
              <a:spcPts val="0"/>
            </a:spcAft>
          </a:pPr>
          <a:r>
            <a:rPr lang="en-US" sz="2400" b="1" dirty="0"/>
            <a:t>Number Sense</a:t>
          </a:r>
        </a:p>
      </dgm:t>
    </dgm:pt>
    <dgm:pt modelId="{D0C2C174-3EB7-4481-A200-97BB9D36AE07}" type="parTrans" cxnId="{534C18CF-1EFA-4515-9CCB-E4F5158DD0AD}">
      <dgm:prSet/>
      <dgm:spPr/>
      <dgm:t>
        <a:bodyPr/>
        <a:lstStyle/>
        <a:p>
          <a:endParaRPr lang="en-US" sz="1600"/>
        </a:p>
      </dgm:t>
    </dgm:pt>
    <dgm:pt modelId="{D6B4CF95-D3E6-4CA4-992F-9B076140EAD8}" type="sibTrans" cxnId="{534C18CF-1EFA-4515-9CCB-E4F5158DD0AD}">
      <dgm:prSet/>
      <dgm:spPr/>
      <dgm:t>
        <a:bodyPr/>
        <a:lstStyle/>
        <a:p>
          <a:endParaRPr lang="en-US" sz="1600"/>
        </a:p>
      </dgm:t>
    </dgm:pt>
    <dgm:pt modelId="{205476E7-019E-4A53-8C5D-52ED3DB37BC5}">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sz="2400" b="0" dirty="0"/>
        </a:p>
        <a:p>
          <a:pPr marL="0" marR="0" lvl="0" indent="0" defTabSz="914400" eaLnBrk="1" fontAlgn="auto" latinLnBrk="0" hangingPunct="1">
            <a:lnSpc>
              <a:spcPct val="100000"/>
            </a:lnSpc>
            <a:spcBef>
              <a:spcPts val="0"/>
            </a:spcBef>
            <a:spcAft>
              <a:spcPts val="0"/>
            </a:spcAft>
            <a:buClrTx/>
            <a:buSzTx/>
            <a:buFontTx/>
            <a:buNone/>
            <a:tabLst/>
            <a:defRPr/>
          </a:pPr>
          <a:r>
            <a:rPr lang="en-US" sz="2400" b="0" dirty="0"/>
            <a:t>Strand:</a:t>
          </a:r>
        </a:p>
        <a:p>
          <a:pPr marL="0" marR="0" lvl="0" indent="0" defTabSz="914400" eaLnBrk="1" fontAlgn="auto" latinLnBrk="0" hangingPunct="1">
            <a:lnSpc>
              <a:spcPct val="100000"/>
            </a:lnSpc>
            <a:spcBef>
              <a:spcPts val="0"/>
            </a:spcBef>
            <a:spcAft>
              <a:spcPts val="0"/>
            </a:spcAft>
            <a:buClrTx/>
            <a:buSzTx/>
            <a:buFontTx/>
            <a:buNone/>
            <a:tabLst/>
            <a:defRPr/>
          </a:pPr>
          <a:r>
            <a:rPr lang="en-US" sz="2400" b="1" dirty="0"/>
            <a:t>Geometry</a:t>
          </a:r>
        </a:p>
        <a:p>
          <a:pPr marL="0" lvl="0" defTabSz="1244600">
            <a:lnSpc>
              <a:spcPct val="100000"/>
            </a:lnSpc>
            <a:spcBef>
              <a:spcPts val="0"/>
            </a:spcBef>
            <a:spcAft>
              <a:spcPts val="0"/>
            </a:spcAft>
            <a:buNone/>
          </a:pPr>
          <a:r>
            <a:rPr lang="en-US" sz="2000" b="0" dirty="0"/>
            <a:t> </a:t>
          </a:r>
        </a:p>
      </dgm:t>
    </dgm:pt>
    <dgm:pt modelId="{8E97A144-AC8D-4029-A890-6C608CB170A8}" type="parTrans" cxnId="{46EF692E-219D-4251-86E5-63F402CE28D7}">
      <dgm:prSet/>
      <dgm:spPr/>
      <dgm:t>
        <a:bodyPr/>
        <a:lstStyle/>
        <a:p>
          <a:endParaRPr lang="en-US" sz="1600"/>
        </a:p>
      </dgm:t>
    </dgm:pt>
    <dgm:pt modelId="{F2DEBEC9-E825-47B2-AF5D-5DA30B39C37D}" type="sibTrans" cxnId="{46EF692E-219D-4251-86E5-63F402CE28D7}">
      <dgm:prSet/>
      <dgm:spPr/>
      <dgm:t>
        <a:bodyPr/>
        <a:lstStyle/>
        <a:p>
          <a:endParaRPr lang="en-US" sz="1600"/>
        </a:p>
      </dgm:t>
    </dgm:pt>
    <dgm:pt modelId="{0DBD51CD-DF5D-442A-8D3F-9D74C00D341D}">
      <dgm:prSet phldrT="[Text]" custT="1"/>
      <dgm:spPr/>
      <dgm:t>
        <a:bodyPr/>
        <a:lstStyle/>
        <a:p>
          <a:pPr>
            <a:lnSpc>
              <a:spcPct val="100000"/>
            </a:lnSpc>
            <a:spcAft>
              <a:spcPts val="0"/>
            </a:spcAft>
          </a:pPr>
          <a:r>
            <a:rPr lang="en-US" sz="2400" b="0" dirty="0"/>
            <a:t>Strand: </a:t>
          </a:r>
        </a:p>
        <a:p>
          <a:pPr>
            <a:lnSpc>
              <a:spcPct val="100000"/>
            </a:lnSpc>
            <a:spcAft>
              <a:spcPts val="0"/>
            </a:spcAft>
          </a:pPr>
          <a:r>
            <a:rPr lang="en-US" sz="2400" b="1" dirty="0"/>
            <a:t>Algebra and Functions</a:t>
          </a:r>
        </a:p>
      </dgm:t>
    </dgm:pt>
    <dgm:pt modelId="{97D103B7-631B-4A67-A1F2-B257F886407C}" type="parTrans" cxnId="{A54E7AE2-4C4A-4BF9-BC2D-E9D433C6C361}">
      <dgm:prSet/>
      <dgm:spPr/>
      <dgm:t>
        <a:bodyPr/>
        <a:lstStyle/>
        <a:p>
          <a:endParaRPr lang="en-US" sz="1600"/>
        </a:p>
      </dgm:t>
    </dgm:pt>
    <dgm:pt modelId="{CA2F0643-6C3F-47AA-87C3-33E918902C39}" type="sibTrans" cxnId="{A54E7AE2-4C4A-4BF9-BC2D-E9D433C6C361}">
      <dgm:prSet/>
      <dgm:spPr/>
      <dgm:t>
        <a:bodyPr/>
        <a:lstStyle/>
        <a:p>
          <a:endParaRPr lang="en-US" sz="1600"/>
        </a:p>
      </dgm:t>
    </dgm:pt>
    <dgm:pt modelId="{D2B1BDE1-3671-4572-9475-387AB1AC5C88}">
      <dgm:prSet phldrT="[Text]" custT="1"/>
      <dgm:spPr/>
      <dgm:t>
        <a:bodyPr/>
        <a:lstStyle/>
        <a:p>
          <a:pPr>
            <a:lnSpc>
              <a:spcPct val="100000"/>
            </a:lnSpc>
            <a:spcAft>
              <a:spcPts val="0"/>
            </a:spcAft>
          </a:pPr>
          <a:r>
            <a:rPr lang="en-US" sz="2400" b="0" dirty="0"/>
            <a:t>Strand: </a:t>
          </a:r>
        </a:p>
        <a:p>
          <a:pPr>
            <a:lnSpc>
              <a:spcPct val="100000"/>
            </a:lnSpc>
            <a:spcAft>
              <a:spcPts val="0"/>
            </a:spcAft>
          </a:pPr>
          <a:r>
            <a:rPr lang="en-US" sz="2400" b="1" dirty="0"/>
            <a:t>Measurement</a:t>
          </a:r>
        </a:p>
      </dgm:t>
    </dgm:pt>
    <dgm:pt modelId="{6B99DA1C-CB0E-493D-8ECD-8FA3328519BA}" type="parTrans" cxnId="{A142A300-180B-4A4D-8554-206E80DBAD33}">
      <dgm:prSet/>
      <dgm:spPr/>
      <dgm:t>
        <a:bodyPr/>
        <a:lstStyle/>
        <a:p>
          <a:endParaRPr lang="en-US" sz="1600"/>
        </a:p>
      </dgm:t>
    </dgm:pt>
    <dgm:pt modelId="{B19CF658-1E37-4D82-B057-420BE9E3C859}" type="sibTrans" cxnId="{A142A300-180B-4A4D-8554-206E80DBAD33}">
      <dgm:prSet/>
      <dgm:spPr/>
      <dgm:t>
        <a:bodyPr/>
        <a:lstStyle/>
        <a:p>
          <a:endParaRPr lang="en-US" sz="1600"/>
        </a:p>
      </dgm:t>
    </dgm:pt>
    <dgm:pt modelId="{32DAF7FC-2028-40FD-ADD9-8E8DFEEF168B}">
      <dgm:prSet phldrT="[Text]" custT="1"/>
      <dgm:spPr/>
      <dgm:t>
        <a:bodyPr/>
        <a:lstStyle/>
        <a:p>
          <a:pPr>
            <a:lnSpc>
              <a:spcPct val="100000"/>
            </a:lnSpc>
            <a:spcAft>
              <a:spcPts val="0"/>
            </a:spcAft>
          </a:pPr>
          <a:r>
            <a:rPr lang="en-US" sz="2400" b="0" dirty="0"/>
            <a:t>Strand: </a:t>
          </a:r>
        </a:p>
        <a:p>
          <a:pPr>
            <a:lnSpc>
              <a:spcPct val="100000"/>
            </a:lnSpc>
            <a:spcAft>
              <a:spcPts val="0"/>
            </a:spcAft>
          </a:pPr>
          <a:r>
            <a:rPr lang="en-US" sz="2400" b="1" dirty="0"/>
            <a:t>Mathematical Reasoning</a:t>
          </a:r>
        </a:p>
      </dgm:t>
    </dgm:pt>
    <dgm:pt modelId="{34889A53-63BF-4B39-BF28-BB4015C5F339}" type="parTrans" cxnId="{582A9D85-74C0-42F4-BC82-29F88E40E04B}">
      <dgm:prSet/>
      <dgm:spPr/>
      <dgm:t>
        <a:bodyPr/>
        <a:lstStyle/>
        <a:p>
          <a:endParaRPr lang="en-US" sz="1600"/>
        </a:p>
      </dgm:t>
    </dgm:pt>
    <dgm:pt modelId="{063FE7C2-471B-4B11-A2C3-063BBDB156F1}" type="sibTrans" cxnId="{582A9D85-74C0-42F4-BC82-29F88E40E04B}">
      <dgm:prSet/>
      <dgm:spPr/>
      <dgm:t>
        <a:bodyPr/>
        <a:lstStyle/>
        <a:p>
          <a:endParaRPr lang="en-US" sz="1600"/>
        </a:p>
      </dgm:t>
    </dgm:pt>
    <dgm:pt modelId="{BA84EB48-2C10-4F48-B8CE-35D482065155}" type="pres">
      <dgm:prSet presAssocID="{1272E0C6-3E1C-4A31-BE39-73C028B16878}" presName="hierChild1" presStyleCnt="0">
        <dgm:presLayoutVars>
          <dgm:orgChart val="1"/>
          <dgm:chPref val="1"/>
          <dgm:dir/>
          <dgm:animOne val="branch"/>
          <dgm:animLvl val="lvl"/>
          <dgm:resizeHandles/>
        </dgm:presLayoutVars>
      </dgm:prSet>
      <dgm:spPr/>
      <dgm:t>
        <a:bodyPr/>
        <a:lstStyle/>
        <a:p>
          <a:endParaRPr lang="en-US"/>
        </a:p>
      </dgm:t>
    </dgm:pt>
    <dgm:pt modelId="{47A6E5B6-0AEF-4F4F-A343-7F7F8FC7944D}" type="pres">
      <dgm:prSet presAssocID="{C8809C66-B633-454C-99BE-3CE884E2B894}" presName="hierRoot1" presStyleCnt="0">
        <dgm:presLayoutVars>
          <dgm:hierBranch val="init"/>
        </dgm:presLayoutVars>
      </dgm:prSet>
      <dgm:spPr/>
    </dgm:pt>
    <dgm:pt modelId="{A4EFF286-1333-A44D-AF47-4C2A08100192}" type="pres">
      <dgm:prSet presAssocID="{C8809C66-B633-454C-99BE-3CE884E2B894}" presName="rootComposite1" presStyleCnt="0"/>
      <dgm:spPr/>
    </dgm:pt>
    <dgm:pt modelId="{5CD4310B-23B8-E842-8104-58C73E2351A6}" type="pres">
      <dgm:prSet presAssocID="{C8809C66-B633-454C-99BE-3CE884E2B894}" presName="rootText1" presStyleLbl="node0" presStyleIdx="0" presStyleCnt="1">
        <dgm:presLayoutVars>
          <dgm:chPref val="3"/>
        </dgm:presLayoutVars>
      </dgm:prSet>
      <dgm:spPr/>
      <dgm:t>
        <a:bodyPr/>
        <a:lstStyle/>
        <a:p>
          <a:endParaRPr lang="en-US"/>
        </a:p>
      </dgm:t>
    </dgm:pt>
    <dgm:pt modelId="{9943A9FC-0364-8540-A37E-197B0C411FA7}" type="pres">
      <dgm:prSet presAssocID="{C8809C66-B633-454C-99BE-3CE884E2B894}" presName="rootConnector1" presStyleLbl="node1" presStyleIdx="0" presStyleCnt="0"/>
      <dgm:spPr/>
      <dgm:t>
        <a:bodyPr/>
        <a:lstStyle/>
        <a:p>
          <a:endParaRPr lang="en-US"/>
        </a:p>
      </dgm:t>
    </dgm:pt>
    <dgm:pt modelId="{0B02EA74-DEC9-2541-A12B-F8970AF68CEB}" type="pres">
      <dgm:prSet presAssocID="{C8809C66-B633-454C-99BE-3CE884E2B894}" presName="hierChild2" presStyleCnt="0"/>
      <dgm:spPr/>
    </dgm:pt>
    <dgm:pt modelId="{9211CC19-BB02-CD4F-901A-D31ACE0112E3}" type="pres">
      <dgm:prSet presAssocID="{D0C2C174-3EB7-4481-A200-97BB9D36AE07}" presName="Name64" presStyleLbl="parChTrans1D2" presStyleIdx="0" presStyleCnt="5"/>
      <dgm:spPr/>
      <dgm:t>
        <a:bodyPr/>
        <a:lstStyle/>
        <a:p>
          <a:endParaRPr lang="en-US"/>
        </a:p>
      </dgm:t>
    </dgm:pt>
    <dgm:pt modelId="{8451D407-270F-0940-AF94-9FCFF68AB622}" type="pres">
      <dgm:prSet presAssocID="{FE31F774-01A8-4E84-8EB3-18175967EF85}" presName="hierRoot2" presStyleCnt="0">
        <dgm:presLayoutVars>
          <dgm:hierBranch val="init"/>
        </dgm:presLayoutVars>
      </dgm:prSet>
      <dgm:spPr/>
    </dgm:pt>
    <dgm:pt modelId="{14E3531B-88C3-F04A-BF02-8E197C0790F6}" type="pres">
      <dgm:prSet presAssocID="{FE31F774-01A8-4E84-8EB3-18175967EF85}" presName="rootComposite" presStyleCnt="0"/>
      <dgm:spPr/>
    </dgm:pt>
    <dgm:pt modelId="{153E19BB-6024-9A48-9D9E-BE85C4B6C9FC}" type="pres">
      <dgm:prSet presAssocID="{FE31F774-01A8-4E84-8EB3-18175967EF85}" presName="rootText" presStyleLbl="node2" presStyleIdx="0" presStyleCnt="5">
        <dgm:presLayoutVars>
          <dgm:chPref val="3"/>
        </dgm:presLayoutVars>
      </dgm:prSet>
      <dgm:spPr/>
      <dgm:t>
        <a:bodyPr/>
        <a:lstStyle/>
        <a:p>
          <a:endParaRPr lang="en-US"/>
        </a:p>
      </dgm:t>
    </dgm:pt>
    <dgm:pt modelId="{B3814EE8-B258-D649-84B1-01181392ADA4}" type="pres">
      <dgm:prSet presAssocID="{FE31F774-01A8-4E84-8EB3-18175967EF85}" presName="rootConnector" presStyleLbl="node2" presStyleIdx="0" presStyleCnt="5"/>
      <dgm:spPr/>
      <dgm:t>
        <a:bodyPr/>
        <a:lstStyle/>
        <a:p>
          <a:endParaRPr lang="en-US"/>
        </a:p>
      </dgm:t>
    </dgm:pt>
    <dgm:pt modelId="{E78796F2-216F-1549-900D-B343F81EA7B6}" type="pres">
      <dgm:prSet presAssocID="{FE31F774-01A8-4E84-8EB3-18175967EF85}" presName="hierChild4" presStyleCnt="0"/>
      <dgm:spPr/>
    </dgm:pt>
    <dgm:pt modelId="{897A0925-B05B-E243-937A-B2D6CD353290}" type="pres">
      <dgm:prSet presAssocID="{FE31F774-01A8-4E84-8EB3-18175967EF85}" presName="hierChild5" presStyleCnt="0"/>
      <dgm:spPr/>
    </dgm:pt>
    <dgm:pt modelId="{33C58E27-4FC1-594F-A60F-568C72A67C99}" type="pres">
      <dgm:prSet presAssocID="{97D103B7-631B-4A67-A1F2-B257F886407C}" presName="Name64" presStyleLbl="parChTrans1D2" presStyleIdx="1" presStyleCnt="5"/>
      <dgm:spPr/>
      <dgm:t>
        <a:bodyPr/>
        <a:lstStyle/>
        <a:p>
          <a:endParaRPr lang="en-US"/>
        </a:p>
      </dgm:t>
    </dgm:pt>
    <dgm:pt modelId="{985D2ECB-6586-A940-9CDD-FBC3744696D2}" type="pres">
      <dgm:prSet presAssocID="{0DBD51CD-DF5D-442A-8D3F-9D74C00D341D}" presName="hierRoot2" presStyleCnt="0">
        <dgm:presLayoutVars>
          <dgm:hierBranch val="init"/>
        </dgm:presLayoutVars>
      </dgm:prSet>
      <dgm:spPr/>
    </dgm:pt>
    <dgm:pt modelId="{302ACBC8-CC65-F645-A42E-C651538E24D7}" type="pres">
      <dgm:prSet presAssocID="{0DBD51CD-DF5D-442A-8D3F-9D74C00D341D}" presName="rootComposite" presStyleCnt="0"/>
      <dgm:spPr/>
    </dgm:pt>
    <dgm:pt modelId="{28122EB0-A0D3-A140-9706-8817E0728361}" type="pres">
      <dgm:prSet presAssocID="{0DBD51CD-DF5D-442A-8D3F-9D74C00D341D}" presName="rootText" presStyleLbl="node2" presStyleIdx="1" presStyleCnt="5">
        <dgm:presLayoutVars>
          <dgm:chPref val="3"/>
        </dgm:presLayoutVars>
      </dgm:prSet>
      <dgm:spPr/>
      <dgm:t>
        <a:bodyPr/>
        <a:lstStyle/>
        <a:p>
          <a:endParaRPr lang="en-US"/>
        </a:p>
      </dgm:t>
    </dgm:pt>
    <dgm:pt modelId="{C6925F9E-B372-CD4C-8317-B7C8CE37E1C9}" type="pres">
      <dgm:prSet presAssocID="{0DBD51CD-DF5D-442A-8D3F-9D74C00D341D}" presName="rootConnector" presStyleLbl="node2" presStyleIdx="1" presStyleCnt="5"/>
      <dgm:spPr/>
      <dgm:t>
        <a:bodyPr/>
        <a:lstStyle/>
        <a:p>
          <a:endParaRPr lang="en-US"/>
        </a:p>
      </dgm:t>
    </dgm:pt>
    <dgm:pt modelId="{DE5CF7BC-0B6D-7C4E-BE97-413B11687BC9}" type="pres">
      <dgm:prSet presAssocID="{0DBD51CD-DF5D-442A-8D3F-9D74C00D341D}" presName="hierChild4" presStyleCnt="0"/>
      <dgm:spPr/>
    </dgm:pt>
    <dgm:pt modelId="{793A888F-F62E-6344-9765-A26103F30C79}" type="pres">
      <dgm:prSet presAssocID="{0DBD51CD-DF5D-442A-8D3F-9D74C00D341D}" presName="hierChild5" presStyleCnt="0"/>
      <dgm:spPr/>
    </dgm:pt>
    <dgm:pt modelId="{0DFC6D86-4718-6342-9C53-CAF1FDD8BE18}" type="pres">
      <dgm:prSet presAssocID="{6B99DA1C-CB0E-493D-8ECD-8FA3328519BA}" presName="Name64" presStyleLbl="parChTrans1D2" presStyleIdx="2" presStyleCnt="5"/>
      <dgm:spPr/>
      <dgm:t>
        <a:bodyPr/>
        <a:lstStyle/>
        <a:p>
          <a:endParaRPr lang="en-US"/>
        </a:p>
      </dgm:t>
    </dgm:pt>
    <dgm:pt modelId="{5AD0B443-59AC-2F4F-AEEF-9821C441A725}" type="pres">
      <dgm:prSet presAssocID="{D2B1BDE1-3671-4572-9475-387AB1AC5C88}" presName="hierRoot2" presStyleCnt="0">
        <dgm:presLayoutVars>
          <dgm:hierBranch val="init"/>
        </dgm:presLayoutVars>
      </dgm:prSet>
      <dgm:spPr/>
    </dgm:pt>
    <dgm:pt modelId="{2BE316F6-BED1-B248-A3CE-5D88E41C9272}" type="pres">
      <dgm:prSet presAssocID="{D2B1BDE1-3671-4572-9475-387AB1AC5C88}" presName="rootComposite" presStyleCnt="0"/>
      <dgm:spPr/>
    </dgm:pt>
    <dgm:pt modelId="{183E8E1B-A393-0E45-B1BA-32FE93312B33}" type="pres">
      <dgm:prSet presAssocID="{D2B1BDE1-3671-4572-9475-387AB1AC5C88}" presName="rootText" presStyleLbl="node2" presStyleIdx="2" presStyleCnt="5">
        <dgm:presLayoutVars>
          <dgm:chPref val="3"/>
        </dgm:presLayoutVars>
      </dgm:prSet>
      <dgm:spPr/>
      <dgm:t>
        <a:bodyPr/>
        <a:lstStyle/>
        <a:p>
          <a:endParaRPr lang="en-US"/>
        </a:p>
      </dgm:t>
    </dgm:pt>
    <dgm:pt modelId="{6AF96747-C123-C249-A422-C153BEB20700}" type="pres">
      <dgm:prSet presAssocID="{D2B1BDE1-3671-4572-9475-387AB1AC5C88}" presName="rootConnector" presStyleLbl="node2" presStyleIdx="2" presStyleCnt="5"/>
      <dgm:spPr/>
      <dgm:t>
        <a:bodyPr/>
        <a:lstStyle/>
        <a:p>
          <a:endParaRPr lang="en-US"/>
        </a:p>
      </dgm:t>
    </dgm:pt>
    <dgm:pt modelId="{5D143FD2-48DF-9845-B02E-677949D7BB5F}" type="pres">
      <dgm:prSet presAssocID="{D2B1BDE1-3671-4572-9475-387AB1AC5C88}" presName="hierChild4" presStyleCnt="0"/>
      <dgm:spPr/>
    </dgm:pt>
    <dgm:pt modelId="{11F69620-1EDB-0A4D-B060-C5003DB0369D}" type="pres">
      <dgm:prSet presAssocID="{D2B1BDE1-3671-4572-9475-387AB1AC5C88}" presName="hierChild5" presStyleCnt="0"/>
      <dgm:spPr/>
    </dgm:pt>
    <dgm:pt modelId="{819C60A6-ACEE-2649-9D2A-8EBA5F4BF704}" type="pres">
      <dgm:prSet presAssocID="{8E97A144-AC8D-4029-A890-6C608CB170A8}" presName="Name64" presStyleLbl="parChTrans1D2" presStyleIdx="3" presStyleCnt="5"/>
      <dgm:spPr/>
      <dgm:t>
        <a:bodyPr/>
        <a:lstStyle/>
        <a:p>
          <a:endParaRPr lang="en-US"/>
        </a:p>
      </dgm:t>
    </dgm:pt>
    <dgm:pt modelId="{C530D0B5-2396-444C-B0EF-BBEABE59138C}" type="pres">
      <dgm:prSet presAssocID="{205476E7-019E-4A53-8C5D-52ED3DB37BC5}" presName="hierRoot2" presStyleCnt="0">
        <dgm:presLayoutVars>
          <dgm:hierBranch val="init"/>
        </dgm:presLayoutVars>
      </dgm:prSet>
      <dgm:spPr/>
    </dgm:pt>
    <dgm:pt modelId="{E3B43B9A-5438-BD48-98B2-6AE4DE5F00AE}" type="pres">
      <dgm:prSet presAssocID="{205476E7-019E-4A53-8C5D-52ED3DB37BC5}" presName="rootComposite" presStyleCnt="0"/>
      <dgm:spPr/>
    </dgm:pt>
    <dgm:pt modelId="{6593E650-4AAD-D340-A5CF-0BC3175615F3}" type="pres">
      <dgm:prSet presAssocID="{205476E7-019E-4A53-8C5D-52ED3DB37BC5}" presName="rootText" presStyleLbl="node2" presStyleIdx="3" presStyleCnt="5">
        <dgm:presLayoutVars>
          <dgm:chPref val="3"/>
        </dgm:presLayoutVars>
      </dgm:prSet>
      <dgm:spPr/>
      <dgm:t>
        <a:bodyPr/>
        <a:lstStyle/>
        <a:p>
          <a:endParaRPr lang="en-US"/>
        </a:p>
      </dgm:t>
    </dgm:pt>
    <dgm:pt modelId="{381071FF-BF64-5246-A1C5-E661F929837B}" type="pres">
      <dgm:prSet presAssocID="{205476E7-019E-4A53-8C5D-52ED3DB37BC5}" presName="rootConnector" presStyleLbl="node2" presStyleIdx="3" presStyleCnt="5"/>
      <dgm:spPr/>
      <dgm:t>
        <a:bodyPr/>
        <a:lstStyle/>
        <a:p>
          <a:endParaRPr lang="en-US"/>
        </a:p>
      </dgm:t>
    </dgm:pt>
    <dgm:pt modelId="{E5B2EE00-4C1C-B548-A03F-10BEAB953388}" type="pres">
      <dgm:prSet presAssocID="{205476E7-019E-4A53-8C5D-52ED3DB37BC5}" presName="hierChild4" presStyleCnt="0"/>
      <dgm:spPr/>
    </dgm:pt>
    <dgm:pt modelId="{15054476-93A2-1842-A770-B10E83E00599}" type="pres">
      <dgm:prSet presAssocID="{205476E7-019E-4A53-8C5D-52ED3DB37BC5}" presName="hierChild5" presStyleCnt="0"/>
      <dgm:spPr/>
    </dgm:pt>
    <dgm:pt modelId="{53A986BF-E387-9C4D-8183-4F1B00AECA1E}" type="pres">
      <dgm:prSet presAssocID="{34889A53-63BF-4B39-BF28-BB4015C5F339}" presName="Name64" presStyleLbl="parChTrans1D2" presStyleIdx="4" presStyleCnt="5"/>
      <dgm:spPr/>
      <dgm:t>
        <a:bodyPr/>
        <a:lstStyle/>
        <a:p>
          <a:endParaRPr lang="en-US"/>
        </a:p>
      </dgm:t>
    </dgm:pt>
    <dgm:pt modelId="{49A62572-6494-5B4B-9FA7-DCECDEFA7DD6}" type="pres">
      <dgm:prSet presAssocID="{32DAF7FC-2028-40FD-ADD9-8E8DFEEF168B}" presName="hierRoot2" presStyleCnt="0">
        <dgm:presLayoutVars>
          <dgm:hierBranch val="init"/>
        </dgm:presLayoutVars>
      </dgm:prSet>
      <dgm:spPr/>
    </dgm:pt>
    <dgm:pt modelId="{133F7A21-7D83-5149-9B54-E501219FB06D}" type="pres">
      <dgm:prSet presAssocID="{32DAF7FC-2028-40FD-ADD9-8E8DFEEF168B}" presName="rootComposite" presStyleCnt="0"/>
      <dgm:spPr/>
    </dgm:pt>
    <dgm:pt modelId="{F8500D57-61A8-A14C-8503-71E68F75864A}" type="pres">
      <dgm:prSet presAssocID="{32DAF7FC-2028-40FD-ADD9-8E8DFEEF168B}" presName="rootText" presStyleLbl="node2" presStyleIdx="4" presStyleCnt="5">
        <dgm:presLayoutVars>
          <dgm:chPref val="3"/>
        </dgm:presLayoutVars>
      </dgm:prSet>
      <dgm:spPr/>
      <dgm:t>
        <a:bodyPr/>
        <a:lstStyle/>
        <a:p>
          <a:endParaRPr lang="en-US"/>
        </a:p>
      </dgm:t>
    </dgm:pt>
    <dgm:pt modelId="{D9E62CD2-3098-C648-A3E5-6BD0B868ECBB}" type="pres">
      <dgm:prSet presAssocID="{32DAF7FC-2028-40FD-ADD9-8E8DFEEF168B}" presName="rootConnector" presStyleLbl="node2" presStyleIdx="4" presStyleCnt="5"/>
      <dgm:spPr/>
      <dgm:t>
        <a:bodyPr/>
        <a:lstStyle/>
        <a:p>
          <a:endParaRPr lang="en-US"/>
        </a:p>
      </dgm:t>
    </dgm:pt>
    <dgm:pt modelId="{CFBF7688-AE0B-9946-92BB-C9E94DF48DE2}" type="pres">
      <dgm:prSet presAssocID="{32DAF7FC-2028-40FD-ADD9-8E8DFEEF168B}" presName="hierChild4" presStyleCnt="0"/>
      <dgm:spPr/>
    </dgm:pt>
    <dgm:pt modelId="{4C4BCB7C-D4EE-704C-AD31-55CD2491AF5C}" type="pres">
      <dgm:prSet presAssocID="{32DAF7FC-2028-40FD-ADD9-8E8DFEEF168B}" presName="hierChild5" presStyleCnt="0"/>
      <dgm:spPr/>
    </dgm:pt>
    <dgm:pt modelId="{68FB350C-5D73-3C4C-91BF-604EE40E27C1}" type="pres">
      <dgm:prSet presAssocID="{C8809C66-B633-454C-99BE-3CE884E2B894}" presName="hierChild3" presStyleCnt="0"/>
      <dgm:spPr/>
    </dgm:pt>
  </dgm:ptLst>
  <dgm:cxnLst>
    <dgm:cxn modelId="{FE7EBD35-2F2D-B943-8682-13088ED2AED4}" type="presOf" srcId="{1272E0C6-3E1C-4A31-BE39-73C028B16878}" destId="{BA84EB48-2C10-4F48-B8CE-35D482065155}" srcOrd="0" destOrd="0" presId="urn:microsoft.com/office/officeart/2009/3/layout/HorizontalOrganizationChart"/>
    <dgm:cxn modelId="{A142A300-180B-4A4D-8554-206E80DBAD33}" srcId="{C8809C66-B633-454C-99BE-3CE884E2B894}" destId="{D2B1BDE1-3671-4572-9475-387AB1AC5C88}" srcOrd="2" destOrd="0" parTransId="{6B99DA1C-CB0E-493D-8ECD-8FA3328519BA}" sibTransId="{B19CF658-1E37-4D82-B057-420BE9E3C859}"/>
    <dgm:cxn modelId="{5FE3874D-8E84-444C-A194-9DFFF8526585}" type="presOf" srcId="{FE31F774-01A8-4E84-8EB3-18175967EF85}" destId="{B3814EE8-B258-D649-84B1-01181392ADA4}" srcOrd="1" destOrd="0" presId="urn:microsoft.com/office/officeart/2009/3/layout/HorizontalOrganizationChart"/>
    <dgm:cxn modelId="{62D61A9D-06A3-284C-9630-F540C90ED9FC}" type="presOf" srcId="{205476E7-019E-4A53-8C5D-52ED3DB37BC5}" destId="{381071FF-BF64-5246-A1C5-E661F929837B}" srcOrd="1" destOrd="0" presId="urn:microsoft.com/office/officeart/2009/3/layout/HorizontalOrganizationChart"/>
    <dgm:cxn modelId="{93ED290B-42F4-A845-93A4-8B77C4DFBAF7}" type="presOf" srcId="{205476E7-019E-4A53-8C5D-52ED3DB37BC5}" destId="{6593E650-4AAD-D340-A5CF-0BC3175615F3}" srcOrd="0" destOrd="0" presId="urn:microsoft.com/office/officeart/2009/3/layout/HorizontalOrganizationChart"/>
    <dgm:cxn modelId="{5013A58F-A0AD-624D-B475-68E018E748E3}" type="presOf" srcId="{0DBD51CD-DF5D-442A-8D3F-9D74C00D341D}" destId="{C6925F9E-B372-CD4C-8317-B7C8CE37E1C9}" srcOrd="1" destOrd="0" presId="urn:microsoft.com/office/officeart/2009/3/layout/HorizontalOrganizationChart"/>
    <dgm:cxn modelId="{8B24C650-96FD-954B-B29E-88540A2554BB}" type="presOf" srcId="{D0C2C174-3EB7-4481-A200-97BB9D36AE07}" destId="{9211CC19-BB02-CD4F-901A-D31ACE0112E3}" srcOrd="0" destOrd="0" presId="urn:microsoft.com/office/officeart/2009/3/layout/HorizontalOrganizationChart"/>
    <dgm:cxn modelId="{A54E7AE2-4C4A-4BF9-BC2D-E9D433C6C361}" srcId="{C8809C66-B633-454C-99BE-3CE884E2B894}" destId="{0DBD51CD-DF5D-442A-8D3F-9D74C00D341D}" srcOrd="1" destOrd="0" parTransId="{97D103B7-631B-4A67-A1F2-B257F886407C}" sibTransId="{CA2F0643-6C3F-47AA-87C3-33E918902C39}"/>
    <dgm:cxn modelId="{DFAE970D-9F10-064C-9CD8-C97A2FD33B40}" type="presOf" srcId="{32DAF7FC-2028-40FD-ADD9-8E8DFEEF168B}" destId="{D9E62CD2-3098-C648-A3E5-6BD0B868ECBB}" srcOrd="1" destOrd="0" presId="urn:microsoft.com/office/officeart/2009/3/layout/HorizontalOrganizationChart"/>
    <dgm:cxn modelId="{129AADE1-04A9-4447-BF62-3E733281C5CF}" type="presOf" srcId="{34889A53-63BF-4B39-BF28-BB4015C5F339}" destId="{53A986BF-E387-9C4D-8183-4F1B00AECA1E}" srcOrd="0" destOrd="0" presId="urn:microsoft.com/office/officeart/2009/3/layout/HorizontalOrganizationChart"/>
    <dgm:cxn modelId="{D32B3044-102C-7C4B-831E-110142E354C7}" type="presOf" srcId="{D2B1BDE1-3671-4572-9475-387AB1AC5C88}" destId="{6AF96747-C123-C249-A422-C153BEB20700}" srcOrd="1" destOrd="0" presId="urn:microsoft.com/office/officeart/2009/3/layout/HorizontalOrganizationChart"/>
    <dgm:cxn modelId="{A3F72012-C7B0-7C43-9D9A-C46733FADE2D}" type="presOf" srcId="{8E97A144-AC8D-4029-A890-6C608CB170A8}" destId="{819C60A6-ACEE-2649-9D2A-8EBA5F4BF704}" srcOrd="0" destOrd="0" presId="urn:microsoft.com/office/officeart/2009/3/layout/HorizontalOrganizationChart"/>
    <dgm:cxn modelId="{9F096F7F-3804-984F-8D8A-09C1F8FE623E}" type="presOf" srcId="{0DBD51CD-DF5D-442A-8D3F-9D74C00D341D}" destId="{28122EB0-A0D3-A140-9706-8817E0728361}" srcOrd="0" destOrd="0" presId="urn:microsoft.com/office/officeart/2009/3/layout/HorizontalOrganizationChart"/>
    <dgm:cxn modelId="{0B8432B5-5B5E-4313-856F-F6119002FA8F}" srcId="{1272E0C6-3E1C-4A31-BE39-73C028B16878}" destId="{C8809C66-B633-454C-99BE-3CE884E2B894}" srcOrd="0" destOrd="0" parTransId="{524FC79A-150E-4A28-89EC-3B627B3DBA40}" sibTransId="{8316CC86-8D08-4321-B48F-1406D245BA9B}"/>
    <dgm:cxn modelId="{534C18CF-1EFA-4515-9CCB-E4F5158DD0AD}" srcId="{C8809C66-B633-454C-99BE-3CE884E2B894}" destId="{FE31F774-01A8-4E84-8EB3-18175967EF85}" srcOrd="0" destOrd="0" parTransId="{D0C2C174-3EB7-4481-A200-97BB9D36AE07}" sibTransId="{D6B4CF95-D3E6-4CA4-992F-9B076140EAD8}"/>
    <dgm:cxn modelId="{91B12F96-1F00-3042-BB85-29DC00AE3076}" type="presOf" srcId="{D2B1BDE1-3671-4572-9475-387AB1AC5C88}" destId="{183E8E1B-A393-0E45-B1BA-32FE93312B33}" srcOrd="0" destOrd="0" presId="urn:microsoft.com/office/officeart/2009/3/layout/HorizontalOrganizationChart"/>
    <dgm:cxn modelId="{46EF692E-219D-4251-86E5-63F402CE28D7}" srcId="{C8809C66-B633-454C-99BE-3CE884E2B894}" destId="{205476E7-019E-4A53-8C5D-52ED3DB37BC5}" srcOrd="3" destOrd="0" parTransId="{8E97A144-AC8D-4029-A890-6C608CB170A8}" sibTransId="{F2DEBEC9-E825-47B2-AF5D-5DA30B39C37D}"/>
    <dgm:cxn modelId="{233D8B0F-759B-454D-8991-FC6716E8E737}" type="presOf" srcId="{C8809C66-B633-454C-99BE-3CE884E2B894}" destId="{5CD4310B-23B8-E842-8104-58C73E2351A6}" srcOrd="0" destOrd="0" presId="urn:microsoft.com/office/officeart/2009/3/layout/HorizontalOrganizationChart"/>
    <dgm:cxn modelId="{F5B45063-729C-0E4C-A4B2-4C73E4F02B4E}" type="presOf" srcId="{32DAF7FC-2028-40FD-ADD9-8E8DFEEF168B}" destId="{F8500D57-61A8-A14C-8503-71E68F75864A}" srcOrd="0" destOrd="0" presId="urn:microsoft.com/office/officeart/2009/3/layout/HorizontalOrganizationChart"/>
    <dgm:cxn modelId="{582A9D85-74C0-42F4-BC82-29F88E40E04B}" srcId="{C8809C66-B633-454C-99BE-3CE884E2B894}" destId="{32DAF7FC-2028-40FD-ADD9-8E8DFEEF168B}" srcOrd="4" destOrd="0" parTransId="{34889A53-63BF-4B39-BF28-BB4015C5F339}" sibTransId="{063FE7C2-471B-4B11-A2C3-063BBDB156F1}"/>
    <dgm:cxn modelId="{3DF8A4D8-7D71-CC4C-AD11-489817F5D2F9}" type="presOf" srcId="{97D103B7-631B-4A67-A1F2-B257F886407C}" destId="{33C58E27-4FC1-594F-A60F-568C72A67C99}" srcOrd="0" destOrd="0" presId="urn:microsoft.com/office/officeart/2009/3/layout/HorizontalOrganizationChart"/>
    <dgm:cxn modelId="{BCB08B26-835D-7D4C-8976-0A16E2F2C151}" type="presOf" srcId="{FE31F774-01A8-4E84-8EB3-18175967EF85}" destId="{153E19BB-6024-9A48-9D9E-BE85C4B6C9FC}" srcOrd="0" destOrd="0" presId="urn:microsoft.com/office/officeart/2009/3/layout/HorizontalOrganizationChart"/>
    <dgm:cxn modelId="{554C09BE-D096-6349-899D-7128F6FD9605}" type="presOf" srcId="{6B99DA1C-CB0E-493D-8ECD-8FA3328519BA}" destId="{0DFC6D86-4718-6342-9C53-CAF1FDD8BE18}" srcOrd="0" destOrd="0" presId="urn:microsoft.com/office/officeart/2009/3/layout/HorizontalOrganizationChart"/>
    <dgm:cxn modelId="{D8D4F786-B494-AA49-B4F4-1F0FFBB178A3}" type="presOf" srcId="{C8809C66-B633-454C-99BE-3CE884E2B894}" destId="{9943A9FC-0364-8540-A37E-197B0C411FA7}" srcOrd="1" destOrd="0" presId="urn:microsoft.com/office/officeart/2009/3/layout/HorizontalOrganizationChart"/>
    <dgm:cxn modelId="{949ABE61-F259-4A43-AB1F-1C60E39055B8}" type="presParOf" srcId="{BA84EB48-2C10-4F48-B8CE-35D482065155}" destId="{47A6E5B6-0AEF-4F4F-A343-7F7F8FC7944D}" srcOrd="0" destOrd="0" presId="urn:microsoft.com/office/officeart/2009/3/layout/HorizontalOrganizationChart"/>
    <dgm:cxn modelId="{7FD37124-1757-AA42-BD24-477982AE4C9F}" type="presParOf" srcId="{47A6E5B6-0AEF-4F4F-A343-7F7F8FC7944D}" destId="{A4EFF286-1333-A44D-AF47-4C2A08100192}" srcOrd="0" destOrd="0" presId="urn:microsoft.com/office/officeart/2009/3/layout/HorizontalOrganizationChart"/>
    <dgm:cxn modelId="{2424E606-7A41-974E-B7BF-3800BB3CAFBD}" type="presParOf" srcId="{A4EFF286-1333-A44D-AF47-4C2A08100192}" destId="{5CD4310B-23B8-E842-8104-58C73E2351A6}" srcOrd="0" destOrd="0" presId="urn:microsoft.com/office/officeart/2009/3/layout/HorizontalOrganizationChart"/>
    <dgm:cxn modelId="{BD29B717-0C5B-C14B-8644-88AEF0570A62}" type="presParOf" srcId="{A4EFF286-1333-A44D-AF47-4C2A08100192}" destId="{9943A9FC-0364-8540-A37E-197B0C411FA7}" srcOrd="1" destOrd="0" presId="urn:microsoft.com/office/officeart/2009/3/layout/HorizontalOrganizationChart"/>
    <dgm:cxn modelId="{FF8F52A9-589C-9545-9DA2-2F2BE55C5BBA}" type="presParOf" srcId="{47A6E5B6-0AEF-4F4F-A343-7F7F8FC7944D}" destId="{0B02EA74-DEC9-2541-A12B-F8970AF68CEB}" srcOrd="1" destOrd="0" presId="urn:microsoft.com/office/officeart/2009/3/layout/HorizontalOrganizationChart"/>
    <dgm:cxn modelId="{B7E2D4ED-327B-E649-80B9-366CD18E8C12}" type="presParOf" srcId="{0B02EA74-DEC9-2541-A12B-F8970AF68CEB}" destId="{9211CC19-BB02-CD4F-901A-D31ACE0112E3}" srcOrd="0" destOrd="0" presId="urn:microsoft.com/office/officeart/2009/3/layout/HorizontalOrganizationChart"/>
    <dgm:cxn modelId="{66079B10-35CD-294E-A1B9-862AE470CF4C}" type="presParOf" srcId="{0B02EA74-DEC9-2541-A12B-F8970AF68CEB}" destId="{8451D407-270F-0940-AF94-9FCFF68AB622}" srcOrd="1" destOrd="0" presId="urn:microsoft.com/office/officeart/2009/3/layout/HorizontalOrganizationChart"/>
    <dgm:cxn modelId="{6A474082-F863-E14E-9608-131FB9213271}" type="presParOf" srcId="{8451D407-270F-0940-AF94-9FCFF68AB622}" destId="{14E3531B-88C3-F04A-BF02-8E197C0790F6}" srcOrd="0" destOrd="0" presId="urn:microsoft.com/office/officeart/2009/3/layout/HorizontalOrganizationChart"/>
    <dgm:cxn modelId="{F14E626E-89DD-254B-B10E-D6CA1A222AF4}" type="presParOf" srcId="{14E3531B-88C3-F04A-BF02-8E197C0790F6}" destId="{153E19BB-6024-9A48-9D9E-BE85C4B6C9FC}" srcOrd="0" destOrd="0" presId="urn:microsoft.com/office/officeart/2009/3/layout/HorizontalOrganizationChart"/>
    <dgm:cxn modelId="{D11D7A54-37DD-AB4E-9F43-C43CE799410E}" type="presParOf" srcId="{14E3531B-88C3-F04A-BF02-8E197C0790F6}" destId="{B3814EE8-B258-D649-84B1-01181392ADA4}" srcOrd="1" destOrd="0" presId="urn:microsoft.com/office/officeart/2009/3/layout/HorizontalOrganizationChart"/>
    <dgm:cxn modelId="{A6884BC7-422A-4B43-B60C-EE4C9FB13E2E}" type="presParOf" srcId="{8451D407-270F-0940-AF94-9FCFF68AB622}" destId="{E78796F2-216F-1549-900D-B343F81EA7B6}" srcOrd="1" destOrd="0" presId="urn:microsoft.com/office/officeart/2009/3/layout/HorizontalOrganizationChart"/>
    <dgm:cxn modelId="{640913A2-36D0-6C43-A7BD-53CB86F448B4}" type="presParOf" srcId="{8451D407-270F-0940-AF94-9FCFF68AB622}" destId="{897A0925-B05B-E243-937A-B2D6CD353290}" srcOrd="2" destOrd="0" presId="urn:microsoft.com/office/officeart/2009/3/layout/HorizontalOrganizationChart"/>
    <dgm:cxn modelId="{FA1D359A-0BD1-244C-910D-D6163BB9232B}" type="presParOf" srcId="{0B02EA74-DEC9-2541-A12B-F8970AF68CEB}" destId="{33C58E27-4FC1-594F-A60F-568C72A67C99}" srcOrd="2" destOrd="0" presId="urn:microsoft.com/office/officeart/2009/3/layout/HorizontalOrganizationChart"/>
    <dgm:cxn modelId="{CC280B3B-9CDE-BB46-A2EF-ACD7E98BC3A8}" type="presParOf" srcId="{0B02EA74-DEC9-2541-A12B-F8970AF68CEB}" destId="{985D2ECB-6586-A940-9CDD-FBC3744696D2}" srcOrd="3" destOrd="0" presId="urn:microsoft.com/office/officeart/2009/3/layout/HorizontalOrganizationChart"/>
    <dgm:cxn modelId="{EF3552DB-E1B9-EE46-9FDB-037B9B4B55EF}" type="presParOf" srcId="{985D2ECB-6586-A940-9CDD-FBC3744696D2}" destId="{302ACBC8-CC65-F645-A42E-C651538E24D7}" srcOrd="0" destOrd="0" presId="urn:microsoft.com/office/officeart/2009/3/layout/HorizontalOrganizationChart"/>
    <dgm:cxn modelId="{53CBBDBA-40F4-8842-B44F-52FB8FA38F63}" type="presParOf" srcId="{302ACBC8-CC65-F645-A42E-C651538E24D7}" destId="{28122EB0-A0D3-A140-9706-8817E0728361}" srcOrd="0" destOrd="0" presId="urn:microsoft.com/office/officeart/2009/3/layout/HorizontalOrganizationChart"/>
    <dgm:cxn modelId="{29FD96A8-62B7-664E-945D-B6974427B9EE}" type="presParOf" srcId="{302ACBC8-CC65-F645-A42E-C651538E24D7}" destId="{C6925F9E-B372-CD4C-8317-B7C8CE37E1C9}" srcOrd="1" destOrd="0" presId="urn:microsoft.com/office/officeart/2009/3/layout/HorizontalOrganizationChart"/>
    <dgm:cxn modelId="{A0B8D6AE-1F4A-9F4C-81F6-0E43E40C0E94}" type="presParOf" srcId="{985D2ECB-6586-A940-9CDD-FBC3744696D2}" destId="{DE5CF7BC-0B6D-7C4E-BE97-413B11687BC9}" srcOrd="1" destOrd="0" presId="urn:microsoft.com/office/officeart/2009/3/layout/HorizontalOrganizationChart"/>
    <dgm:cxn modelId="{B502FFB7-616F-D846-8FEC-F94F9E87D1EA}" type="presParOf" srcId="{985D2ECB-6586-A940-9CDD-FBC3744696D2}" destId="{793A888F-F62E-6344-9765-A26103F30C79}" srcOrd="2" destOrd="0" presId="urn:microsoft.com/office/officeart/2009/3/layout/HorizontalOrganizationChart"/>
    <dgm:cxn modelId="{74D30BED-D153-754D-A82E-54811D26ED62}" type="presParOf" srcId="{0B02EA74-DEC9-2541-A12B-F8970AF68CEB}" destId="{0DFC6D86-4718-6342-9C53-CAF1FDD8BE18}" srcOrd="4" destOrd="0" presId="urn:microsoft.com/office/officeart/2009/3/layout/HorizontalOrganizationChart"/>
    <dgm:cxn modelId="{3B77EF7E-BB04-6D40-8621-C6FB08EDC526}" type="presParOf" srcId="{0B02EA74-DEC9-2541-A12B-F8970AF68CEB}" destId="{5AD0B443-59AC-2F4F-AEEF-9821C441A725}" srcOrd="5" destOrd="0" presId="urn:microsoft.com/office/officeart/2009/3/layout/HorizontalOrganizationChart"/>
    <dgm:cxn modelId="{27A20245-095E-4B4A-8C76-C194985B444F}" type="presParOf" srcId="{5AD0B443-59AC-2F4F-AEEF-9821C441A725}" destId="{2BE316F6-BED1-B248-A3CE-5D88E41C9272}" srcOrd="0" destOrd="0" presId="urn:microsoft.com/office/officeart/2009/3/layout/HorizontalOrganizationChart"/>
    <dgm:cxn modelId="{93AC16BD-DCDE-1047-B7AC-1A1432793FA5}" type="presParOf" srcId="{2BE316F6-BED1-B248-A3CE-5D88E41C9272}" destId="{183E8E1B-A393-0E45-B1BA-32FE93312B33}" srcOrd="0" destOrd="0" presId="urn:microsoft.com/office/officeart/2009/3/layout/HorizontalOrganizationChart"/>
    <dgm:cxn modelId="{8587E72E-681D-A546-B1DC-2F26B49AD098}" type="presParOf" srcId="{2BE316F6-BED1-B248-A3CE-5D88E41C9272}" destId="{6AF96747-C123-C249-A422-C153BEB20700}" srcOrd="1" destOrd="0" presId="urn:microsoft.com/office/officeart/2009/3/layout/HorizontalOrganizationChart"/>
    <dgm:cxn modelId="{F88A21C4-348B-1341-9D2A-79050F675082}" type="presParOf" srcId="{5AD0B443-59AC-2F4F-AEEF-9821C441A725}" destId="{5D143FD2-48DF-9845-B02E-677949D7BB5F}" srcOrd="1" destOrd="0" presId="urn:microsoft.com/office/officeart/2009/3/layout/HorizontalOrganizationChart"/>
    <dgm:cxn modelId="{C4524741-7771-984E-B0BA-F9791821709A}" type="presParOf" srcId="{5AD0B443-59AC-2F4F-AEEF-9821C441A725}" destId="{11F69620-1EDB-0A4D-B060-C5003DB0369D}" srcOrd="2" destOrd="0" presId="urn:microsoft.com/office/officeart/2009/3/layout/HorizontalOrganizationChart"/>
    <dgm:cxn modelId="{928926EE-C17C-D349-BEBC-846E63377167}" type="presParOf" srcId="{0B02EA74-DEC9-2541-A12B-F8970AF68CEB}" destId="{819C60A6-ACEE-2649-9D2A-8EBA5F4BF704}" srcOrd="6" destOrd="0" presId="urn:microsoft.com/office/officeart/2009/3/layout/HorizontalOrganizationChart"/>
    <dgm:cxn modelId="{785E9D1A-D217-B744-9170-7163BBFF07FB}" type="presParOf" srcId="{0B02EA74-DEC9-2541-A12B-F8970AF68CEB}" destId="{C530D0B5-2396-444C-B0EF-BBEABE59138C}" srcOrd="7" destOrd="0" presId="urn:microsoft.com/office/officeart/2009/3/layout/HorizontalOrganizationChart"/>
    <dgm:cxn modelId="{BEA57BDB-55A3-C04C-8376-DABA5229DF42}" type="presParOf" srcId="{C530D0B5-2396-444C-B0EF-BBEABE59138C}" destId="{E3B43B9A-5438-BD48-98B2-6AE4DE5F00AE}" srcOrd="0" destOrd="0" presId="urn:microsoft.com/office/officeart/2009/3/layout/HorizontalOrganizationChart"/>
    <dgm:cxn modelId="{D20025BF-B14C-2343-AA87-F52EBDC665A1}" type="presParOf" srcId="{E3B43B9A-5438-BD48-98B2-6AE4DE5F00AE}" destId="{6593E650-4AAD-D340-A5CF-0BC3175615F3}" srcOrd="0" destOrd="0" presId="urn:microsoft.com/office/officeart/2009/3/layout/HorizontalOrganizationChart"/>
    <dgm:cxn modelId="{8868CDA4-9D65-704C-BC3E-81BB7911DBAB}" type="presParOf" srcId="{E3B43B9A-5438-BD48-98B2-6AE4DE5F00AE}" destId="{381071FF-BF64-5246-A1C5-E661F929837B}" srcOrd="1" destOrd="0" presId="urn:microsoft.com/office/officeart/2009/3/layout/HorizontalOrganizationChart"/>
    <dgm:cxn modelId="{2EB0F8EF-6AF0-D44E-8D1D-8842350DB586}" type="presParOf" srcId="{C530D0B5-2396-444C-B0EF-BBEABE59138C}" destId="{E5B2EE00-4C1C-B548-A03F-10BEAB953388}" srcOrd="1" destOrd="0" presId="urn:microsoft.com/office/officeart/2009/3/layout/HorizontalOrganizationChart"/>
    <dgm:cxn modelId="{A6112324-5F41-294F-9520-53BDD0CB94DD}" type="presParOf" srcId="{C530D0B5-2396-444C-B0EF-BBEABE59138C}" destId="{15054476-93A2-1842-A770-B10E83E00599}" srcOrd="2" destOrd="0" presId="urn:microsoft.com/office/officeart/2009/3/layout/HorizontalOrganizationChart"/>
    <dgm:cxn modelId="{A19073A2-5C58-1D46-BA4A-E81E40CD7D7E}" type="presParOf" srcId="{0B02EA74-DEC9-2541-A12B-F8970AF68CEB}" destId="{53A986BF-E387-9C4D-8183-4F1B00AECA1E}" srcOrd="8" destOrd="0" presId="urn:microsoft.com/office/officeart/2009/3/layout/HorizontalOrganizationChart"/>
    <dgm:cxn modelId="{1B36271D-238E-3949-9205-BF269087C78A}" type="presParOf" srcId="{0B02EA74-DEC9-2541-A12B-F8970AF68CEB}" destId="{49A62572-6494-5B4B-9FA7-DCECDEFA7DD6}" srcOrd="9" destOrd="0" presId="urn:microsoft.com/office/officeart/2009/3/layout/HorizontalOrganizationChart"/>
    <dgm:cxn modelId="{AF858194-7B80-AE46-A431-93905679E75A}" type="presParOf" srcId="{49A62572-6494-5B4B-9FA7-DCECDEFA7DD6}" destId="{133F7A21-7D83-5149-9B54-E501219FB06D}" srcOrd="0" destOrd="0" presId="urn:microsoft.com/office/officeart/2009/3/layout/HorizontalOrganizationChart"/>
    <dgm:cxn modelId="{A9434CBF-DBF5-F244-BBBF-4C9DF9A87260}" type="presParOf" srcId="{133F7A21-7D83-5149-9B54-E501219FB06D}" destId="{F8500D57-61A8-A14C-8503-71E68F75864A}" srcOrd="0" destOrd="0" presId="urn:microsoft.com/office/officeart/2009/3/layout/HorizontalOrganizationChart"/>
    <dgm:cxn modelId="{3ED54ECA-F48E-1E4F-A62A-323956C67708}" type="presParOf" srcId="{133F7A21-7D83-5149-9B54-E501219FB06D}" destId="{D9E62CD2-3098-C648-A3E5-6BD0B868ECBB}" srcOrd="1" destOrd="0" presId="urn:microsoft.com/office/officeart/2009/3/layout/HorizontalOrganizationChart"/>
    <dgm:cxn modelId="{D890484E-9EBC-184E-93A5-06D9855FD724}" type="presParOf" srcId="{49A62572-6494-5B4B-9FA7-DCECDEFA7DD6}" destId="{CFBF7688-AE0B-9946-92BB-C9E94DF48DE2}" srcOrd="1" destOrd="0" presId="urn:microsoft.com/office/officeart/2009/3/layout/HorizontalOrganizationChart"/>
    <dgm:cxn modelId="{51B04D3C-8640-7F4F-AF3A-41E58BEDD3CA}" type="presParOf" srcId="{49A62572-6494-5B4B-9FA7-DCECDEFA7DD6}" destId="{4C4BCB7C-D4EE-704C-AD31-55CD2491AF5C}" srcOrd="2" destOrd="0" presId="urn:microsoft.com/office/officeart/2009/3/layout/HorizontalOrganizationChart"/>
    <dgm:cxn modelId="{9632B060-81D9-F24B-917E-5092E39947BC}" type="presParOf" srcId="{47A6E5B6-0AEF-4F4F-A343-7F7F8FC7944D}" destId="{68FB350C-5D73-3C4C-91BF-604EE40E27C1}"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A986BF-E387-9C4D-8183-4F1B00AECA1E}">
      <dsp:nvSpPr>
        <dsp:cNvPr id="0" name=""/>
        <dsp:cNvSpPr/>
      </dsp:nvSpPr>
      <dsp:spPr>
        <a:xfrm>
          <a:off x="4174200" y="3065564"/>
          <a:ext cx="605526" cy="2603765"/>
        </a:xfrm>
        <a:custGeom>
          <a:avLst/>
          <a:gdLst/>
          <a:ahLst/>
          <a:cxnLst/>
          <a:rect l="0" t="0" r="0" b="0"/>
          <a:pathLst>
            <a:path>
              <a:moveTo>
                <a:pt x="0" y="0"/>
              </a:moveTo>
              <a:lnTo>
                <a:pt x="302763" y="0"/>
              </a:lnTo>
              <a:lnTo>
                <a:pt x="302763" y="2603765"/>
              </a:lnTo>
              <a:lnTo>
                <a:pt x="605526" y="2603765"/>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9C60A6-ACEE-2649-9D2A-8EBA5F4BF704}">
      <dsp:nvSpPr>
        <dsp:cNvPr id="0" name=""/>
        <dsp:cNvSpPr/>
      </dsp:nvSpPr>
      <dsp:spPr>
        <a:xfrm>
          <a:off x="4174200" y="3065564"/>
          <a:ext cx="605526" cy="1301882"/>
        </a:xfrm>
        <a:custGeom>
          <a:avLst/>
          <a:gdLst/>
          <a:ahLst/>
          <a:cxnLst/>
          <a:rect l="0" t="0" r="0" b="0"/>
          <a:pathLst>
            <a:path>
              <a:moveTo>
                <a:pt x="0" y="0"/>
              </a:moveTo>
              <a:lnTo>
                <a:pt x="302763" y="0"/>
              </a:lnTo>
              <a:lnTo>
                <a:pt x="302763" y="1301882"/>
              </a:lnTo>
              <a:lnTo>
                <a:pt x="605526" y="1301882"/>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FC6D86-4718-6342-9C53-CAF1FDD8BE18}">
      <dsp:nvSpPr>
        <dsp:cNvPr id="0" name=""/>
        <dsp:cNvSpPr/>
      </dsp:nvSpPr>
      <dsp:spPr>
        <a:xfrm>
          <a:off x="4174200" y="3019844"/>
          <a:ext cx="605526" cy="91440"/>
        </a:xfrm>
        <a:custGeom>
          <a:avLst/>
          <a:gdLst/>
          <a:ahLst/>
          <a:cxnLst/>
          <a:rect l="0" t="0" r="0" b="0"/>
          <a:pathLst>
            <a:path>
              <a:moveTo>
                <a:pt x="0" y="45720"/>
              </a:moveTo>
              <a:lnTo>
                <a:pt x="605526" y="45720"/>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C58E27-4FC1-594F-A60F-568C72A67C99}">
      <dsp:nvSpPr>
        <dsp:cNvPr id="0" name=""/>
        <dsp:cNvSpPr/>
      </dsp:nvSpPr>
      <dsp:spPr>
        <a:xfrm>
          <a:off x="4174200" y="1763681"/>
          <a:ext cx="605526" cy="1301882"/>
        </a:xfrm>
        <a:custGeom>
          <a:avLst/>
          <a:gdLst/>
          <a:ahLst/>
          <a:cxnLst/>
          <a:rect l="0" t="0" r="0" b="0"/>
          <a:pathLst>
            <a:path>
              <a:moveTo>
                <a:pt x="0" y="1301882"/>
              </a:moveTo>
              <a:lnTo>
                <a:pt x="302763" y="1301882"/>
              </a:lnTo>
              <a:lnTo>
                <a:pt x="302763" y="0"/>
              </a:lnTo>
              <a:lnTo>
                <a:pt x="605526" y="0"/>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211CC19-BB02-CD4F-901A-D31ACE0112E3}">
      <dsp:nvSpPr>
        <dsp:cNvPr id="0" name=""/>
        <dsp:cNvSpPr/>
      </dsp:nvSpPr>
      <dsp:spPr>
        <a:xfrm>
          <a:off x="4174200" y="461799"/>
          <a:ext cx="605526" cy="2603765"/>
        </a:xfrm>
        <a:custGeom>
          <a:avLst/>
          <a:gdLst/>
          <a:ahLst/>
          <a:cxnLst/>
          <a:rect l="0" t="0" r="0" b="0"/>
          <a:pathLst>
            <a:path>
              <a:moveTo>
                <a:pt x="0" y="2603765"/>
              </a:moveTo>
              <a:lnTo>
                <a:pt x="302763" y="2603765"/>
              </a:lnTo>
              <a:lnTo>
                <a:pt x="302763" y="0"/>
              </a:lnTo>
              <a:lnTo>
                <a:pt x="605526" y="0"/>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CD4310B-23B8-E842-8104-58C73E2351A6}">
      <dsp:nvSpPr>
        <dsp:cNvPr id="0" name=""/>
        <dsp:cNvSpPr/>
      </dsp:nvSpPr>
      <dsp:spPr>
        <a:xfrm>
          <a:off x="1146566" y="2603850"/>
          <a:ext cx="3027634" cy="923428"/>
        </a:xfrm>
        <a:prstGeom prst="rect">
          <a:avLst/>
        </a:prstGeom>
        <a:gradFill rotWithShape="0">
          <a:gsLst>
            <a:gs pos="0">
              <a:schemeClr val="accent1">
                <a:alpha val="80000"/>
                <a:hueOff val="0"/>
                <a:satOff val="0"/>
                <a:lumOff val="0"/>
                <a:alphaOff val="0"/>
                <a:tint val="50000"/>
                <a:satMod val="300000"/>
              </a:schemeClr>
            </a:gs>
            <a:gs pos="35000">
              <a:schemeClr val="accent1">
                <a:alpha val="80000"/>
                <a:hueOff val="0"/>
                <a:satOff val="0"/>
                <a:lumOff val="0"/>
                <a:alphaOff val="0"/>
                <a:tint val="37000"/>
                <a:satMod val="300000"/>
              </a:schemeClr>
            </a:gs>
            <a:gs pos="100000">
              <a:schemeClr val="accent1">
                <a:alpha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0" kern="1200" dirty="0"/>
            <a:t>Domain:</a:t>
          </a:r>
          <a:r>
            <a:rPr lang="en-US" sz="3200" b="1" kern="1200" dirty="0"/>
            <a:t> Mathematics</a:t>
          </a:r>
        </a:p>
      </dsp:txBody>
      <dsp:txXfrm>
        <a:off x="1146566" y="2603850"/>
        <a:ext cx="3027634" cy="923428"/>
      </dsp:txXfrm>
    </dsp:sp>
    <dsp:sp modelId="{153E19BB-6024-9A48-9D9E-BE85C4B6C9FC}">
      <dsp:nvSpPr>
        <dsp:cNvPr id="0" name=""/>
        <dsp:cNvSpPr/>
      </dsp:nvSpPr>
      <dsp:spPr>
        <a:xfrm>
          <a:off x="4779726" y="85"/>
          <a:ext cx="3027634" cy="923428"/>
        </a:xfrm>
        <a:prstGeom prst="rect">
          <a:avLst/>
        </a:prstGeom>
        <a:gradFill rotWithShape="0">
          <a:gsLst>
            <a:gs pos="0">
              <a:schemeClr val="accent1">
                <a:alpha val="70000"/>
                <a:hueOff val="0"/>
                <a:satOff val="0"/>
                <a:lumOff val="0"/>
                <a:alphaOff val="0"/>
                <a:tint val="50000"/>
                <a:satMod val="300000"/>
              </a:schemeClr>
            </a:gs>
            <a:gs pos="35000">
              <a:schemeClr val="accent1">
                <a:alpha val="70000"/>
                <a:hueOff val="0"/>
                <a:satOff val="0"/>
                <a:lumOff val="0"/>
                <a:alphaOff val="0"/>
                <a:tint val="37000"/>
                <a:satMod val="300000"/>
              </a:schemeClr>
            </a:gs>
            <a:gs pos="100000">
              <a:schemeClr val="accent1">
                <a:alpha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100000"/>
            </a:lnSpc>
            <a:spcBef>
              <a:spcPct val="0"/>
            </a:spcBef>
            <a:spcAft>
              <a:spcPts val="0"/>
            </a:spcAft>
          </a:pPr>
          <a:r>
            <a:rPr lang="en-US" sz="2400" b="0" kern="1200" dirty="0"/>
            <a:t>Strand: </a:t>
          </a:r>
        </a:p>
        <a:p>
          <a:pPr lvl="0" algn="ctr" defTabSz="1066800">
            <a:lnSpc>
              <a:spcPct val="100000"/>
            </a:lnSpc>
            <a:spcBef>
              <a:spcPct val="0"/>
            </a:spcBef>
            <a:spcAft>
              <a:spcPts val="0"/>
            </a:spcAft>
          </a:pPr>
          <a:r>
            <a:rPr lang="en-US" sz="2400" b="1" kern="1200" dirty="0"/>
            <a:t>Number Sense</a:t>
          </a:r>
        </a:p>
      </dsp:txBody>
      <dsp:txXfrm>
        <a:off x="4779726" y="85"/>
        <a:ext cx="3027634" cy="923428"/>
      </dsp:txXfrm>
    </dsp:sp>
    <dsp:sp modelId="{28122EB0-A0D3-A140-9706-8817E0728361}">
      <dsp:nvSpPr>
        <dsp:cNvPr id="0" name=""/>
        <dsp:cNvSpPr/>
      </dsp:nvSpPr>
      <dsp:spPr>
        <a:xfrm>
          <a:off x="4779726" y="1301967"/>
          <a:ext cx="3027634" cy="923428"/>
        </a:xfrm>
        <a:prstGeom prst="rect">
          <a:avLst/>
        </a:prstGeom>
        <a:gradFill rotWithShape="0">
          <a:gsLst>
            <a:gs pos="0">
              <a:schemeClr val="accent1">
                <a:alpha val="70000"/>
                <a:hueOff val="0"/>
                <a:satOff val="0"/>
                <a:lumOff val="0"/>
                <a:alphaOff val="0"/>
                <a:tint val="50000"/>
                <a:satMod val="300000"/>
              </a:schemeClr>
            </a:gs>
            <a:gs pos="35000">
              <a:schemeClr val="accent1">
                <a:alpha val="70000"/>
                <a:hueOff val="0"/>
                <a:satOff val="0"/>
                <a:lumOff val="0"/>
                <a:alphaOff val="0"/>
                <a:tint val="37000"/>
                <a:satMod val="300000"/>
              </a:schemeClr>
            </a:gs>
            <a:gs pos="100000">
              <a:schemeClr val="accent1">
                <a:alpha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100000"/>
            </a:lnSpc>
            <a:spcBef>
              <a:spcPct val="0"/>
            </a:spcBef>
            <a:spcAft>
              <a:spcPts val="0"/>
            </a:spcAft>
          </a:pPr>
          <a:r>
            <a:rPr lang="en-US" sz="2400" b="0" kern="1200" dirty="0"/>
            <a:t>Strand: </a:t>
          </a:r>
        </a:p>
        <a:p>
          <a:pPr lvl="0" algn="ctr" defTabSz="1066800">
            <a:lnSpc>
              <a:spcPct val="100000"/>
            </a:lnSpc>
            <a:spcBef>
              <a:spcPct val="0"/>
            </a:spcBef>
            <a:spcAft>
              <a:spcPts val="0"/>
            </a:spcAft>
          </a:pPr>
          <a:r>
            <a:rPr lang="en-US" sz="2400" b="1" kern="1200" dirty="0"/>
            <a:t>Algebra and Functions</a:t>
          </a:r>
        </a:p>
      </dsp:txBody>
      <dsp:txXfrm>
        <a:off x="4779726" y="1301967"/>
        <a:ext cx="3027634" cy="923428"/>
      </dsp:txXfrm>
    </dsp:sp>
    <dsp:sp modelId="{183E8E1B-A393-0E45-B1BA-32FE93312B33}">
      <dsp:nvSpPr>
        <dsp:cNvPr id="0" name=""/>
        <dsp:cNvSpPr/>
      </dsp:nvSpPr>
      <dsp:spPr>
        <a:xfrm>
          <a:off x="4779726" y="2603850"/>
          <a:ext cx="3027634" cy="923428"/>
        </a:xfrm>
        <a:prstGeom prst="rect">
          <a:avLst/>
        </a:prstGeom>
        <a:gradFill rotWithShape="0">
          <a:gsLst>
            <a:gs pos="0">
              <a:schemeClr val="accent1">
                <a:alpha val="70000"/>
                <a:hueOff val="0"/>
                <a:satOff val="0"/>
                <a:lumOff val="0"/>
                <a:alphaOff val="0"/>
                <a:tint val="50000"/>
                <a:satMod val="300000"/>
              </a:schemeClr>
            </a:gs>
            <a:gs pos="35000">
              <a:schemeClr val="accent1">
                <a:alpha val="70000"/>
                <a:hueOff val="0"/>
                <a:satOff val="0"/>
                <a:lumOff val="0"/>
                <a:alphaOff val="0"/>
                <a:tint val="37000"/>
                <a:satMod val="300000"/>
              </a:schemeClr>
            </a:gs>
            <a:gs pos="100000">
              <a:schemeClr val="accent1">
                <a:alpha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100000"/>
            </a:lnSpc>
            <a:spcBef>
              <a:spcPct val="0"/>
            </a:spcBef>
            <a:spcAft>
              <a:spcPts val="0"/>
            </a:spcAft>
          </a:pPr>
          <a:r>
            <a:rPr lang="en-US" sz="2400" b="0" kern="1200" dirty="0"/>
            <a:t>Strand: </a:t>
          </a:r>
        </a:p>
        <a:p>
          <a:pPr lvl="0" algn="ctr" defTabSz="1066800">
            <a:lnSpc>
              <a:spcPct val="100000"/>
            </a:lnSpc>
            <a:spcBef>
              <a:spcPct val="0"/>
            </a:spcBef>
            <a:spcAft>
              <a:spcPts val="0"/>
            </a:spcAft>
          </a:pPr>
          <a:r>
            <a:rPr lang="en-US" sz="2400" b="1" kern="1200" dirty="0"/>
            <a:t>Measurement</a:t>
          </a:r>
        </a:p>
      </dsp:txBody>
      <dsp:txXfrm>
        <a:off x="4779726" y="2603850"/>
        <a:ext cx="3027634" cy="923428"/>
      </dsp:txXfrm>
    </dsp:sp>
    <dsp:sp modelId="{6593E650-4AAD-D340-A5CF-0BC3175615F3}">
      <dsp:nvSpPr>
        <dsp:cNvPr id="0" name=""/>
        <dsp:cNvSpPr/>
      </dsp:nvSpPr>
      <dsp:spPr>
        <a:xfrm>
          <a:off x="4779726" y="3905732"/>
          <a:ext cx="3027634" cy="923428"/>
        </a:xfrm>
        <a:prstGeom prst="rect">
          <a:avLst/>
        </a:prstGeom>
        <a:gradFill rotWithShape="0">
          <a:gsLst>
            <a:gs pos="0">
              <a:schemeClr val="accent1">
                <a:alpha val="70000"/>
                <a:hueOff val="0"/>
                <a:satOff val="0"/>
                <a:lumOff val="0"/>
                <a:alphaOff val="0"/>
                <a:tint val="50000"/>
                <a:satMod val="300000"/>
              </a:schemeClr>
            </a:gs>
            <a:gs pos="35000">
              <a:schemeClr val="accent1">
                <a:alpha val="70000"/>
                <a:hueOff val="0"/>
                <a:satOff val="0"/>
                <a:lumOff val="0"/>
                <a:alphaOff val="0"/>
                <a:tint val="37000"/>
                <a:satMod val="300000"/>
              </a:schemeClr>
            </a:gs>
            <a:gs pos="100000">
              <a:schemeClr val="accent1">
                <a:alpha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US" sz="2400" b="0" kern="1200" dirty="0"/>
        </a:p>
        <a:p>
          <a:pPr marL="0" marR="0" lvl="0" indent="0" algn="ctr" defTabSz="914400" eaLnBrk="1" fontAlgn="auto" latinLnBrk="0" hangingPunct="1">
            <a:lnSpc>
              <a:spcPct val="100000"/>
            </a:lnSpc>
            <a:spcBef>
              <a:spcPct val="0"/>
            </a:spcBef>
            <a:spcAft>
              <a:spcPts val="0"/>
            </a:spcAft>
            <a:buClrTx/>
            <a:buSzTx/>
            <a:buFontTx/>
            <a:buNone/>
            <a:tabLst/>
            <a:defRPr/>
          </a:pPr>
          <a:r>
            <a:rPr lang="en-US" sz="2400" b="0" kern="1200" dirty="0"/>
            <a:t>Strand:</a:t>
          </a:r>
        </a:p>
        <a:p>
          <a:pPr marL="0" marR="0" lvl="0" indent="0" algn="ctr" defTabSz="914400" eaLnBrk="1" fontAlgn="auto" latinLnBrk="0" hangingPunct="1">
            <a:lnSpc>
              <a:spcPct val="100000"/>
            </a:lnSpc>
            <a:spcBef>
              <a:spcPct val="0"/>
            </a:spcBef>
            <a:spcAft>
              <a:spcPts val="0"/>
            </a:spcAft>
            <a:buClrTx/>
            <a:buSzTx/>
            <a:buFontTx/>
            <a:buNone/>
            <a:tabLst/>
            <a:defRPr/>
          </a:pPr>
          <a:r>
            <a:rPr lang="en-US" sz="2400" b="1" kern="1200" dirty="0"/>
            <a:t>Geometry</a:t>
          </a:r>
        </a:p>
        <a:p>
          <a:pPr marL="0" lvl="0" algn="ctr" defTabSz="1244600">
            <a:lnSpc>
              <a:spcPct val="100000"/>
            </a:lnSpc>
            <a:spcBef>
              <a:spcPct val="0"/>
            </a:spcBef>
            <a:spcAft>
              <a:spcPts val="0"/>
            </a:spcAft>
            <a:buNone/>
          </a:pPr>
          <a:r>
            <a:rPr lang="en-US" sz="2000" b="0" kern="1200" dirty="0"/>
            <a:t> </a:t>
          </a:r>
        </a:p>
      </dsp:txBody>
      <dsp:txXfrm>
        <a:off x="4779726" y="3905732"/>
        <a:ext cx="3027634" cy="923428"/>
      </dsp:txXfrm>
    </dsp:sp>
    <dsp:sp modelId="{F8500D57-61A8-A14C-8503-71E68F75864A}">
      <dsp:nvSpPr>
        <dsp:cNvPr id="0" name=""/>
        <dsp:cNvSpPr/>
      </dsp:nvSpPr>
      <dsp:spPr>
        <a:xfrm>
          <a:off x="4779726" y="5207615"/>
          <a:ext cx="3027634" cy="923428"/>
        </a:xfrm>
        <a:prstGeom prst="rect">
          <a:avLst/>
        </a:prstGeom>
        <a:gradFill rotWithShape="0">
          <a:gsLst>
            <a:gs pos="0">
              <a:schemeClr val="accent1">
                <a:alpha val="70000"/>
                <a:hueOff val="0"/>
                <a:satOff val="0"/>
                <a:lumOff val="0"/>
                <a:alphaOff val="0"/>
                <a:tint val="50000"/>
                <a:satMod val="300000"/>
              </a:schemeClr>
            </a:gs>
            <a:gs pos="35000">
              <a:schemeClr val="accent1">
                <a:alpha val="70000"/>
                <a:hueOff val="0"/>
                <a:satOff val="0"/>
                <a:lumOff val="0"/>
                <a:alphaOff val="0"/>
                <a:tint val="37000"/>
                <a:satMod val="300000"/>
              </a:schemeClr>
            </a:gs>
            <a:gs pos="100000">
              <a:schemeClr val="accent1">
                <a:alpha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100000"/>
            </a:lnSpc>
            <a:spcBef>
              <a:spcPct val="0"/>
            </a:spcBef>
            <a:spcAft>
              <a:spcPts val="0"/>
            </a:spcAft>
          </a:pPr>
          <a:r>
            <a:rPr lang="en-US" sz="2400" b="0" kern="1200" dirty="0"/>
            <a:t>Strand: </a:t>
          </a:r>
        </a:p>
        <a:p>
          <a:pPr lvl="0" algn="ctr" defTabSz="1066800">
            <a:lnSpc>
              <a:spcPct val="100000"/>
            </a:lnSpc>
            <a:spcBef>
              <a:spcPct val="0"/>
            </a:spcBef>
            <a:spcAft>
              <a:spcPts val="0"/>
            </a:spcAft>
          </a:pPr>
          <a:r>
            <a:rPr lang="en-US" sz="2400" b="1" kern="1200" dirty="0"/>
            <a:t>Mathematical Reasoning</a:t>
          </a:r>
        </a:p>
      </dsp:txBody>
      <dsp:txXfrm>
        <a:off x="4779726" y="5207615"/>
        <a:ext cx="3027634" cy="923428"/>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ea typeface="ＭＳ Ｐゴシック" pitchFamily="34" charset="-128"/>
                <a:cs typeface="+mn-cs"/>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6F179EE6-CF12-8046-8ADA-14ED677EFABF}" type="datetime1">
              <a:rPr lang="en-US"/>
              <a:pPr>
                <a:defRPr/>
              </a:pPr>
              <a:t>9/28/16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ea typeface="ＭＳ Ｐゴシック" pitchFamily="34" charset="-128"/>
                <a:cs typeface="+mn-cs"/>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22741A0B-6084-3D4B-B303-A571BEBCF7D0}" type="slidenum">
              <a:rPr lang="en-US"/>
              <a:pPr>
                <a:defRPr/>
              </a:pPr>
              <a:t>‹#›</a:t>
            </a:fld>
            <a:endParaRPr lang="en-US" dirty="0"/>
          </a:p>
        </p:txBody>
      </p:sp>
    </p:spTree>
    <p:extLst>
      <p:ext uri="{BB962C8B-B14F-4D97-AF65-F5344CB8AC3E}">
        <p14:creationId xmlns:p14="http://schemas.microsoft.com/office/powerpoint/2010/main" val="17214095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1EF698A3-FE4D-B04A-958E-53D3C2B4AD85}" type="datetime1">
              <a:rPr lang="en-US"/>
              <a:pPr>
                <a:defRPr/>
              </a:pPr>
              <a:t>9/28/16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cs typeface="Arial" charset="0"/>
              </a:defRPr>
            </a:lvl1pPr>
          </a:lstStyle>
          <a:p>
            <a:pPr>
              <a:defRPr/>
            </a:pPr>
            <a:fld id="{5D3C4FBD-C711-A849-8589-3F2561AFF9A3}" type="slidenum">
              <a:rPr lang="en-US"/>
              <a:pPr>
                <a:defRPr/>
              </a:pPr>
              <a:t>‹#›</a:t>
            </a:fld>
            <a:endParaRPr lang="en-US" dirty="0"/>
          </a:p>
        </p:txBody>
      </p:sp>
    </p:spTree>
    <p:extLst>
      <p:ext uri="{BB962C8B-B14F-4D97-AF65-F5344CB8AC3E}">
        <p14:creationId xmlns:p14="http://schemas.microsoft.com/office/powerpoint/2010/main" val="250428465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Arial" pitchFamily="34" charset="0"/>
        <a:ea typeface="ＭＳ Ｐゴシック" pitchFamily="-84" charset="-128"/>
        <a:cs typeface="Arial" pitchFamily="34" charset="0"/>
      </a:defRPr>
    </a:lvl1pPr>
    <a:lvl2pPr marL="4572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84" charset="-128"/>
        <a:cs typeface="Arial" pitchFamily="34" charset="0"/>
      </a:defRPr>
    </a:lvl2pPr>
    <a:lvl3pPr marL="9144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84" charset="-128"/>
        <a:cs typeface="Arial" pitchFamily="34" charset="0"/>
      </a:defRPr>
    </a:lvl3pPr>
    <a:lvl4pPr marL="13716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84" charset="-128"/>
        <a:cs typeface="Arial" pitchFamily="34" charset="0"/>
      </a:defRPr>
    </a:lvl4pPr>
    <a:lvl5pPr marL="18288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84" charset="-128"/>
        <a:cs typeface="Arial" pitchFamily="34"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ts val="0"/>
              </a:spcBef>
              <a:defRPr/>
            </a:pPr>
            <a:r>
              <a:rPr lang="en-US" b="1" dirty="0">
                <a:latin typeface="Arial" charset="0"/>
                <a:ea typeface="ＭＳ Ｐゴシック" charset="0"/>
              </a:rPr>
              <a:t>Presenter Remarks: </a:t>
            </a:r>
          </a:p>
          <a:p>
            <a:pPr marL="0" marR="0" lvl="0" indent="0" algn="l" defTabSz="483306" rtl="0" eaLnBrk="1" fontAlgn="base" latinLnBrk="0" hangingPunct="1">
              <a:spcBef>
                <a:spcPts val="0"/>
              </a:spcBef>
              <a:spcAft>
                <a:spcPct val="0"/>
              </a:spcAft>
              <a:buClrTx/>
              <a:buSzTx/>
              <a:buFontTx/>
              <a:buNone/>
              <a:tabLst/>
              <a:defRPr/>
            </a:pPr>
            <a:r>
              <a:rPr lang="en-US" dirty="0">
                <a:latin typeface="Arial" charset="0"/>
                <a:ea typeface="MS PGothic" charset="0"/>
              </a:rPr>
              <a:t>Welcome to Transitional Kindergarten</a:t>
            </a:r>
            <a:r>
              <a:rPr lang="en-US" baseline="0" dirty="0">
                <a:latin typeface="Arial" charset="0"/>
                <a:ea typeface="MS PGothic" charset="0"/>
              </a:rPr>
              <a:t> Mathematics: Number Sense</a:t>
            </a:r>
            <a:r>
              <a:rPr lang="en-US" dirty="0">
                <a:latin typeface="Arial" charset="0"/>
                <a:ea typeface="MS PGothic" charset="0"/>
              </a:rPr>
              <a:t>—a presentation</a:t>
            </a:r>
            <a:r>
              <a:rPr lang="en-US" baseline="0" dirty="0">
                <a:latin typeface="Arial" charset="0"/>
                <a:ea typeface="MS PGothic" charset="0"/>
              </a:rPr>
              <a:t> </a:t>
            </a:r>
            <a:r>
              <a:rPr lang="en-US" dirty="0">
                <a:latin typeface="Arial" charset="0"/>
                <a:ea typeface="MS PGothic" charset="0"/>
              </a:rPr>
              <a:t>focusing on the </a:t>
            </a:r>
            <a:r>
              <a:rPr lang="en-US" i="1" dirty="0">
                <a:latin typeface="Arial" charset="0"/>
                <a:ea typeface="MS PGothic" charset="0"/>
              </a:rPr>
              <a:t>California Preschool Learning Foundations </a:t>
            </a:r>
            <a:r>
              <a:rPr lang="en-US" dirty="0">
                <a:latin typeface="Arial" charset="0"/>
                <a:ea typeface="MS PGothic" charset="0"/>
              </a:rPr>
              <a:t>(Preschool Learning Foundations or PLF), the </a:t>
            </a:r>
            <a:r>
              <a:rPr lang="en-US" i="1" dirty="0">
                <a:latin typeface="Arial" charset="0"/>
                <a:ea typeface="MS PGothic" charset="0"/>
              </a:rPr>
              <a:t>California Preschool Curriculum Framework</a:t>
            </a:r>
            <a:r>
              <a:rPr lang="en-US" i="1" baseline="0" dirty="0">
                <a:latin typeface="Arial" charset="0"/>
                <a:ea typeface="MS PGothic" charset="0"/>
              </a:rPr>
              <a:t> </a:t>
            </a:r>
            <a:r>
              <a:rPr lang="en-US" baseline="0" dirty="0">
                <a:latin typeface="Arial" charset="0"/>
                <a:ea typeface="MS PGothic" charset="0"/>
              </a:rPr>
              <a:t>(Preschool Curriculum Framework or PCF),</a:t>
            </a:r>
            <a:r>
              <a:rPr lang="en-US" dirty="0">
                <a:latin typeface="Arial" charset="0"/>
                <a:ea typeface="MS PGothic" charset="0"/>
              </a:rPr>
              <a:t> and other California Department of Education (CDE) resources in support of the Mathematics domain.</a:t>
            </a:r>
          </a:p>
          <a:p>
            <a:pPr defTabSz="483306" eaLnBrk="1" hangingPunct="1">
              <a:spcBef>
                <a:spcPts val="0"/>
              </a:spcBef>
              <a:defRPr/>
            </a:pPr>
            <a:endParaRPr lang="en-US" altLang="en-US" dirty="0">
              <a:ea typeface="ＭＳ Ｐゴシック" panose="020B0600070205080204" pitchFamily="34" charset="-128"/>
            </a:endParaRPr>
          </a:p>
          <a:p>
            <a:pPr marL="0" marR="0" indent="0" algn="l" defTabSz="457200" rtl="0" eaLnBrk="0" fontAlgn="base" latinLnBrk="0" hangingPunct="0">
              <a:spcBef>
                <a:spcPts val="0"/>
              </a:spcBef>
              <a:spcAft>
                <a:spcPct val="0"/>
              </a:spcAft>
              <a:buClrTx/>
              <a:buSzTx/>
              <a:buFontTx/>
              <a:buNone/>
              <a:tabLst/>
              <a:defRPr/>
            </a:pPr>
            <a:r>
              <a:rPr lang="en-US" dirty="0">
                <a:latin typeface="Arial" charset="0"/>
                <a:ea typeface="Arial" charset="0"/>
                <a:cs typeface="Arial" charset="0"/>
              </a:rPr>
              <a:t>This professional learning session is specifically designed to provide TK teachers with exposure to CDE resources that support TK curriculum planning, developmentally appropriate strategies, and classroom environment design recommendations that support the content area of n</a:t>
            </a:r>
            <a:r>
              <a:rPr lang="en-US" dirty="0">
                <a:latin typeface="Arial" charset="0"/>
                <a:ea typeface="ＭＳ Ｐゴシック" charset="0"/>
                <a:cs typeface="ＭＳ Ｐゴシック" charset="0"/>
              </a:rPr>
              <a:t>umber sense</a:t>
            </a:r>
            <a:r>
              <a:rPr lang="en-US" dirty="0">
                <a:latin typeface="Arial" charset="0"/>
                <a:ea typeface="Arial" charset="0"/>
                <a:cs typeface="Arial" charset="0"/>
              </a:rPr>
              <a:t>.</a:t>
            </a:r>
          </a:p>
          <a:p>
            <a:pPr marL="0" marR="0" indent="0" algn="l" defTabSz="457200" rtl="0" eaLnBrk="0" fontAlgn="base" latinLnBrk="0" hangingPunct="0">
              <a:spcBef>
                <a:spcPts val="0"/>
              </a:spcBef>
              <a:spcAft>
                <a:spcPct val="0"/>
              </a:spcAft>
              <a:buClrTx/>
              <a:buSzTx/>
              <a:buFontTx/>
              <a:buNone/>
              <a:tabLst/>
              <a:defRPr/>
            </a:pPr>
            <a:endParaRPr lang="en-US" dirty="0">
              <a:latin typeface="Arial" charset="0"/>
              <a:ea typeface="Arial" charset="0"/>
              <a:cs typeface="Arial" charset="0"/>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CB581AD-B039-F54E-8E77-2D793CF90F8B}" type="slidenum">
              <a:rPr lang="en-US" sz="1200">
                <a:latin typeface="Calibri" charset="0"/>
                <a:cs typeface="Arial" charset="0"/>
              </a:rPr>
              <a:pPr eaLnBrk="1" hangingPunct="1"/>
              <a:t>1</a:t>
            </a:fld>
            <a:endParaRPr lang="en-US" sz="1200" dirty="0">
              <a:latin typeface="Calibri" charset="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883" indent="-285724" eaLnBrk="0" hangingPunct="0">
              <a:defRPr>
                <a:solidFill>
                  <a:schemeClr val="tx1"/>
                </a:solidFill>
                <a:latin typeface="Arial" charset="0"/>
                <a:ea typeface="ＭＳ Ｐゴシック" charset="0"/>
              </a:defRPr>
            </a:lvl2pPr>
            <a:lvl3pPr marL="1142898" indent="-228580" eaLnBrk="0" hangingPunct="0">
              <a:defRPr>
                <a:solidFill>
                  <a:schemeClr val="tx1"/>
                </a:solidFill>
                <a:latin typeface="Arial" charset="0"/>
                <a:ea typeface="ＭＳ Ｐゴシック" charset="0"/>
              </a:defRPr>
            </a:lvl3pPr>
            <a:lvl4pPr marL="1600057" indent="-228580" eaLnBrk="0" hangingPunct="0">
              <a:defRPr>
                <a:solidFill>
                  <a:schemeClr val="tx1"/>
                </a:solidFill>
                <a:latin typeface="Arial" charset="0"/>
                <a:ea typeface="ＭＳ Ｐゴシック" charset="0"/>
              </a:defRPr>
            </a:lvl4pPr>
            <a:lvl5pPr marL="2057217" indent="-228580" eaLnBrk="0" hangingPunct="0">
              <a:defRPr>
                <a:solidFill>
                  <a:schemeClr val="tx1"/>
                </a:solidFill>
                <a:latin typeface="Arial" charset="0"/>
                <a:ea typeface="ＭＳ Ｐゴシック" charset="0"/>
              </a:defRPr>
            </a:lvl5pPr>
            <a:lvl6pPr marL="2514376" indent="-228580" eaLnBrk="0" fontAlgn="base" hangingPunct="0">
              <a:spcBef>
                <a:spcPct val="0"/>
              </a:spcBef>
              <a:spcAft>
                <a:spcPct val="0"/>
              </a:spcAft>
              <a:defRPr>
                <a:solidFill>
                  <a:schemeClr val="tx1"/>
                </a:solidFill>
                <a:latin typeface="Arial" charset="0"/>
                <a:ea typeface="ＭＳ Ｐゴシック" charset="0"/>
              </a:defRPr>
            </a:lvl6pPr>
            <a:lvl7pPr marL="2971535" indent="-228580" eaLnBrk="0" fontAlgn="base" hangingPunct="0">
              <a:spcBef>
                <a:spcPct val="0"/>
              </a:spcBef>
              <a:spcAft>
                <a:spcPct val="0"/>
              </a:spcAft>
              <a:defRPr>
                <a:solidFill>
                  <a:schemeClr val="tx1"/>
                </a:solidFill>
                <a:latin typeface="Arial" charset="0"/>
                <a:ea typeface="ＭＳ Ｐゴシック" charset="0"/>
              </a:defRPr>
            </a:lvl7pPr>
            <a:lvl8pPr marL="3428695" indent="-228580" eaLnBrk="0" fontAlgn="base" hangingPunct="0">
              <a:spcBef>
                <a:spcPct val="0"/>
              </a:spcBef>
              <a:spcAft>
                <a:spcPct val="0"/>
              </a:spcAft>
              <a:defRPr>
                <a:solidFill>
                  <a:schemeClr val="tx1"/>
                </a:solidFill>
                <a:latin typeface="Arial" charset="0"/>
                <a:ea typeface="ＭＳ Ｐゴシック" charset="0"/>
              </a:defRPr>
            </a:lvl8pPr>
            <a:lvl9pPr marL="3885854" indent="-22858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3FB032E-E403-094F-B472-809BBFD92AB7}" type="slidenum">
              <a:rPr lang="en-US"/>
              <a:pPr eaLnBrk="1" hangingPunct="1"/>
              <a:t>10</a:t>
            </a:fld>
            <a:endParaRPr lang="en-US" dirty="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marL="0" marR="0" lvl="0" indent="0" algn="l" defTabSz="914318" rtl="0" eaLnBrk="1" fontAlgn="base" latinLnBrk="0" hangingPunct="1">
              <a:spcBef>
                <a:spcPts val="0"/>
              </a:spcBef>
              <a:spcAft>
                <a:spcPct val="0"/>
              </a:spcAft>
              <a:buClrTx/>
              <a:buSzTx/>
              <a:buFontTx/>
              <a:buNone/>
              <a:tabLst/>
              <a:defRPr/>
            </a:pPr>
            <a:r>
              <a:rPr lang="en-US" b="0" kern="1200" dirty="0">
                <a:solidFill>
                  <a:schemeClr val="tx1"/>
                </a:solidFill>
                <a:effectLst/>
              </a:rPr>
              <a:t>Activity 2: Foundations Map Explained in Numbers</a:t>
            </a:r>
            <a:endParaRPr lang="en-US" b="0" dirty="0"/>
          </a:p>
          <a:p>
            <a:pPr defTabSz="914318" eaLnBrk="1" hangingPunct="1">
              <a:spcBef>
                <a:spcPts val="0"/>
              </a:spcBef>
              <a:defRPr/>
            </a:pPr>
            <a:endParaRPr lang="en-US" b="1" dirty="0"/>
          </a:p>
          <a:p>
            <a:pPr defTabSz="914318" eaLnBrk="1" hangingPunct="1">
              <a:spcBef>
                <a:spcPts val="0"/>
              </a:spcBef>
              <a:defRPr/>
            </a:pPr>
            <a:r>
              <a:rPr lang="en-US" b="1" dirty="0"/>
              <a:t>Presenter Remarks:</a:t>
            </a:r>
          </a:p>
          <a:p>
            <a:pPr defTabSz="914318" eaLnBrk="1" hangingPunct="1">
              <a:spcBef>
                <a:spcPts val="0"/>
              </a:spcBef>
              <a:defRPr/>
            </a:pPr>
            <a:r>
              <a:rPr lang="en-US" b="0" dirty="0"/>
              <a:t>On</a:t>
            </a:r>
            <a:r>
              <a:rPr lang="en-US" b="1" baseline="0" dirty="0"/>
              <a:t> </a:t>
            </a:r>
            <a:r>
              <a:rPr lang="en-US" b="0" baseline="0" dirty="0"/>
              <a:t>the screen you can see an example of a foundation. </a:t>
            </a:r>
          </a:p>
          <a:p>
            <a:pPr defTabSz="914318" eaLnBrk="1" hangingPunct="1">
              <a:spcBef>
                <a:spcPts val="0"/>
              </a:spcBef>
              <a:defRPr/>
            </a:pPr>
            <a:endParaRPr lang="en-US" b="0" baseline="0" dirty="0"/>
          </a:p>
          <a:p>
            <a:pPr defTabSz="914318" eaLnBrk="1" hangingPunct="1">
              <a:spcBef>
                <a:spcPts val="0"/>
              </a:spcBef>
              <a:defRPr/>
            </a:pPr>
            <a:r>
              <a:rPr lang="en-US" b="0" baseline="0" dirty="0"/>
              <a:t>Each foundation in the Mathematics domain has key elements that will help you understand the organization of the foundations and how to best use the foundations to support students’ learning. </a:t>
            </a:r>
          </a:p>
          <a:p>
            <a:pPr defTabSz="914318" eaLnBrk="1" hangingPunct="1">
              <a:spcBef>
                <a:spcPts val="0"/>
              </a:spcBef>
              <a:defRPr/>
            </a:pPr>
            <a:endParaRPr lang="en-US" b="0" baseline="0" dirty="0"/>
          </a:p>
          <a:p>
            <a:pPr defTabSz="914318" eaLnBrk="1" hangingPunct="1">
              <a:spcBef>
                <a:spcPts val="0"/>
              </a:spcBef>
              <a:defRPr/>
            </a:pPr>
            <a:r>
              <a:rPr lang="en-US" b="0" baseline="0" dirty="0"/>
              <a:t>We are going to do a group activity now to help us take a closer look at the makeup of the mathematics foundations. </a:t>
            </a:r>
            <a:endParaRPr lang="en-US" b="0" dirty="0"/>
          </a:p>
          <a:p>
            <a:pPr>
              <a:spcBef>
                <a:spcPts val="0"/>
              </a:spcBef>
            </a:pPr>
            <a:endParaRPr lang="en-US" b="1" kern="1200" cap="all" dirty="0">
              <a:solidFill>
                <a:schemeClr val="tx1"/>
              </a:solidFill>
              <a:effectLst/>
            </a:endParaRPr>
          </a:p>
          <a:p>
            <a:pPr>
              <a:spcBef>
                <a:spcPts val="0"/>
              </a:spcBef>
            </a:pPr>
            <a:r>
              <a:rPr lang="en-US" b="1" kern="1200" cap="all" dirty="0">
                <a:solidFill>
                  <a:schemeClr val="tx1"/>
                </a:solidFill>
                <a:effectLst/>
              </a:rPr>
              <a:t>INTENT: </a:t>
            </a:r>
            <a:r>
              <a:rPr lang="en-US" b="0" kern="1200" cap="none" dirty="0">
                <a:solidFill>
                  <a:schemeClr val="tx1"/>
                </a:solidFill>
                <a:effectLst/>
              </a:rPr>
              <a:t>Explore</a:t>
            </a:r>
            <a:r>
              <a:rPr lang="en-US" b="0" kern="1200" cap="none" baseline="0" dirty="0">
                <a:solidFill>
                  <a:schemeClr val="tx1"/>
                </a:solidFill>
                <a:effectLst/>
              </a:rPr>
              <a:t> the math foundations with participants. </a:t>
            </a:r>
          </a:p>
          <a:p>
            <a:pPr>
              <a:spcBef>
                <a:spcPts val="0"/>
              </a:spcBef>
            </a:pPr>
            <a:endParaRPr lang="en-US" kern="1200" cap="none" dirty="0">
              <a:solidFill>
                <a:schemeClr val="tx1"/>
              </a:solidFill>
              <a:effectLst/>
            </a:endParaRPr>
          </a:p>
          <a:p>
            <a:pPr>
              <a:spcBef>
                <a:spcPts val="0"/>
              </a:spcBef>
            </a:pPr>
            <a:r>
              <a:rPr lang="en-US" b="1" kern="1200" cap="none" dirty="0">
                <a:solidFill>
                  <a:schemeClr val="tx1"/>
                </a:solidFill>
                <a:effectLst/>
              </a:rPr>
              <a:t>OUTCOMES:</a:t>
            </a:r>
            <a:r>
              <a:rPr lang="en-US" b="1" kern="1200" cap="none" baseline="0" dirty="0">
                <a:solidFill>
                  <a:schemeClr val="tx1"/>
                </a:solidFill>
                <a:effectLst/>
              </a:rPr>
              <a:t> </a:t>
            </a:r>
          </a:p>
          <a:p>
            <a:pPr marL="171450" indent="-171450">
              <a:spcBef>
                <a:spcPts val="0"/>
              </a:spcBef>
              <a:buFont typeface="Arial" panose="020B0604020202020204" pitchFamily="34" charset="0"/>
              <a:buChar char="•"/>
            </a:pPr>
            <a:r>
              <a:rPr lang="en-US" b="0" kern="1200" cap="none" baseline="0" dirty="0">
                <a:solidFill>
                  <a:schemeClr val="tx1"/>
                </a:solidFill>
                <a:effectLst/>
              </a:rPr>
              <a:t>Participants will examine a map of a foundation and become aware of the terminology used in the Preschool Learning Foundations.</a:t>
            </a:r>
          </a:p>
          <a:p>
            <a:pPr marL="171450" indent="-171450">
              <a:spcBef>
                <a:spcPts val="0"/>
              </a:spcBef>
              <a:buFont typeface="Arial" panose="020B0604020202020204" pitchFamily="34" charset="0"/>
              <a:buChar char="•"/>
            </a:pPr>
            <a:r>
              <a:rPr lang="en-US" b="0" kern="1200" cap="none" baseline="0" dirty="0">
                <a:solidFill>
                  <a:schemeClr val="tx1"/>
                </a:solidFill>
                <a:effectLst/>
              </a:rPr>
              <a:t>Participants will compare the age-level progression within the Preschool Learning Foundations.</a:t>
            </a:r>
          </a:p>
          <a:p>
            <a:pPr>
              <a:spcBef>
                <a:spcPts val="0"/>
              </a:spcBef>
            </a:pPr>
            <a:endParaRPr lang="en-US" b="1" kern="1200" cap="none" dirty="0">
              <a:solidFill>
                <a:schemeClr val="tx1"/>
              </a:solidFill>
              <a:effectLst/>
            </a:endParaRPr>
          </a:p>
          <a:p>
            <a:pPr>
              <a:spcBef>
                <a:spcPts val="0"/>
              </a:spcBef>
            </a:pPr>
            <a:r>
              <a:rPr lang="en-US" b="1" kern="1200" cap="all" dirty="0">
                <a:solidFill>
                  <a:schemeClr val="tx1"/>
                </a:solidFill>
                <a:effectLst/>
              </a:rPr>
              <a:t>Materials Required: </a:t>
            </a:r>
            <a:endParaRPr lang="en-US" kern="1200" dirty="0">
              <a:solidFill>
                <a:schemeClr val="tx1"/>
              </a:solidFill>
              <a:effectLst/>
            </a:endParaRPr>
          </a:p>
          <a:p>
            <a:pPr marL="171450" lvl="0" indent="-171450">
              <a:spcBef>
                <a:spcPts val="0"/>
              </a:spcBef>
              <a:buFont typeface="Arial" panose="020B0604020202020204" pitchFamily="34" charset="0"/>
              <a:buChar char="•"/>
            </a:pPr>
            <a:r>
              <a:rPr lang="en-US" kern="1200" dirty="0">
                <a:solidFill>
                  <a:schemeClr val="tx1"/>
                </a:solidFill>
                <a:effectLst/>
              </a:rPr>
              <a:t>Chart paper</a:t>
            </a:r>
            <a:endParaRPr lang="en-US" kern="1200" baseline="0" dirty="0">
              <a:solidFill>
                <a:schemeClr val="tx1"/>
              </a:solidFill>
              <a:effectLst/>
            </a:endParaRPr>
          </a:p>
          <a:p>
            <a:pPr marL="171450" lvl="0" indent="-171450">
              <a:spcBef>
                <a:spcPts val="0"/>
              </a:spcBef>
              <a:buFont typeface="Arial" panose="020B0604020202020204" pitchFamily="34" charset="0"/>
              <a:buChar char="•"/>
            </a:pPr>
            <a:r>
              <a:rPr lang="en-US" kern="1200" dirty="0">
                <a:solidFill>
                  <a:schemeClr val="tx1"/>
                </a:solidFill>
                <a:effectLst/>
              </a:rPr>
              <a:t>Handout 2: Foundation Map</a:t>
            </a:r>
          </a:p>
          <a:p>
            <a:pPr marL="171450" lvl="0" indent="-171450">
              <a:spcBef>
                <a:spcPts val="0"/>
              </a:spcBef>
              <a:buFont typeface="Arial" panose="020B0604020202020204" pitchFamily="34" charset="0"/>
              <a:buChar char="•"/>
            </a:pPr>
            <a:r>
              <a:rPr lang="en-US" kern="1200" dirty="0">
                <a:solidFill>
                  <a:schemeClr val="tx1"/>
                </a:solidFill>
                <a:effectLst/>
              </a:rPr>
              <a:t>Handout 3: Foundation Note Chart</a:t>
            </a:r>
          </a:p>
          <a:p>
            <a:pPr marL="171450" lvl="0" indent="-171450">
              <a:spcBef>
                <a:spcPts val="0"/>
              </a:spcBef>
              <a:buFont typeface="Arial" panose="020B0604020202020204" pitchFamily="34" charset="0"/>
              <a:buChar char="•"/>
            </a:pPr>
            <a:r>
              <a:rPr lang="en-US" kern="1200" dirty="0">
                <a:solidFill>
                  <a:schemeClr val="tx1"/>
                </a:solidFill>
                <a:effectLst/>
              </a:rPr>
              <a:t>PPT notes</a:t>
            </a:r>
          </a:p>
          <a:p>
            <a:pPr marL="171450" lvl="0" indent="-171450">
              <a:spcBef>
                <a:spcPts val="0"/>
              </a:spcBef>
              <a:buFont typeface="Arial" panose="020B0604020202020204" pitchFamily="34" charset="0"/>
              <a:buChar char="•"/>
            </a:pPr>
            <a:r>
              <a:rPr lang="en-US" kern="1200" dirty="0">
                <a:solidFill>
                  <a:schemeClr val="tx1"/>
                </a:solidFill>
                <a:effectLst/>
              </a:rPr>
              <a:t>Preschool Learning Foundations</a:t>
            </a:r>
            <a:r>
              <a:rPr lang="en-US" b="1" kern="1200" cap="all" dirty="0">
                <a:solidFill>
                  <a:schemeClr val="tx1"/>
                </a:solidFill>
                <a:effectLst/>
              </a:rPr>
              <a:t> </a:t>
            </a:r>
            <a:endParaRPr lang="en-US" kern="1200" dirty="0">
              <a:solidFill>
                <a:schemeClr val="tx1"/>
              </a:solidFill>
              <a:effectLst/>
            </a:endParaRPr>
          </a:p>
          <a:p>
            <a:pPr>
              <a:spcBef>
                <a:spcPts val="0"/>
              </a:spcBef>
            </a:pPr>
            <a:endParaRPr lang="en-US" b="1" kern="1200" cap="all" dirty="0">
              <a:solidFill>
                <a:schemeClr val="tx1"/>
              </a:solidFill>
              <a:effectLst/>
            </a:endParaRPr>
          </a:p>
          <a:p>
            <a:pPr>
              <a:spcBef>
                <a:spcPts val="0"/>
              </a:spcBef>
            </a:pPr>
            <a:r>
              <a:rPr lang="en-US" b="1" kern="1200" cap="all" dirty="0">
                <a:solidFill>
                  <a:schemeClr val="tx1"/>
                </a:solidFill>
                <a:effectLst/>
              </a:rPr>
              <a:t>Time:</a:t>
            </a:r>
            <a:r>
              <a:rPr lang="en-US" kern="1200" dirty="0">
                <a:solidFill>
                  <a:schemeClr val="tx1"/>
                </a:solidFill>
                <a:effectLst/>
              </a:rPr>
              <a:t> 15 minutes</a:t>
            </a:r>
          </a:p>
          <a:p>
            <a:pPr>
              <a:spcBef>
                <a:spcPts val="0"/>
              </a:spcBef>
            </a:pPr>
            <a:endParaRPr lang="en-US" b="1" kern="1200" cap="all" dirty="0">
              <a:solidFill>
                <a:schemeClr val="tx1"/>
              </a:solidFill>
              <a:effectLst/>
            </a:endParaRPr>
          </a:p>
          <a:p>
            <a:pPr>
              <a:spcBef>
                <a:spcPts val="0"/>
              </a:spcBef>
            </a:pPr>
            <a:r>
              <a:rPr lang="en-US" b="1" kern="1200" cap="all" dirty="0">
                <a:solidFill>
                  <a:schemeClr val="tx1"/>
                </a:solidFill>
                <a:effectLst/>
              </a:rPr>
              <a:t>Process: </a:t>
            </a:r>
            <a:endParaRPr lang="en-US" kern="1200" dirty="0">
              <a:solidFill>
                <a:schemeClr val="tx1"/>
              </a:solidFill>
              <a:effectLst/>
            </a:endParaRPr>
          </a:p>
          <a:p>
            <a:pPr marL="228600" lvl="0" indent="-228600">
              <a:spcBef>
                <a:spcPts val="0"/>
              </a:spcBef>
              <a:buFont typeface="+mj-lt"/>
              <a:buAutoNum type="arabicPeriod"/>
            </a:pPr>
            <a:r>
              <a:rPr lang="en-US" kern="1200" dirty="0">
                <a:solidFill>
                  <a:schemeClr val="tx1"/>
                </a:solidFill>
                <a:effectLst/>
              </a:rPr>
              <a:t>Prior to the training</a:t>
            </a:r>
            <a:r>
              <a:rPr lang="en-US" kern="1200" baseline="0" dirty="0">
                <a:solidFill>
                  <a:schemeClr val="tx1"/>
                </a:solidFill>
                <a:effectLst/>
              </a:rPr>
              <a:t> </a:t>
            </a:r>
            <a:r>
              <a:rPr lang="en-US" kern="1200" dirty="0">
                <a:solidFill>
                  <a:schemeClr val="tx1"/>
                </a:solidFill>
                <a:effectLst/>
              </a:rPr>
              <a:t>create one chart paper per table group with the outline of Foundation 1.2 of Number Sense. A photo example is included at the end of the activity plan. </a:t>
            </a:r>
          </a:p>
          <a:p>
            <a:pPr marL="228600" lvl="0" indent="-228600">
              <a:spcBef>
                <a:spcPts val="0"/>
              </a:spcBef>
              <a:buFont typeface="+mj-lt"/>
              <a:buAutoNum type="arabicPeriod"/>
            </a:pPr>
            <a:r>
              <a:rPr lang="en-US" kern="1200" dirty="0">
                <a:solidFill>
                  <a:schemeClr val="tx1"/>
                </a:solidFill>
                <a:effectLst/>
              </a:rPr>
              <a:t>Show participants this slide with the components of the map numbered 1–7. </a:t>
            </a:r>
          </a:p>
          <a:p>
            <a:pPr marL="228600" lvl="0" indent="-228600">
              <a:spcBef>
                <a:spcPts val="0"/>
              </a:spcBef>
              <a:buFont typeface="+mj-lt"/>
              <a:buAutoNum type="arabicPeriod"/>
            </a:pPr>
            <a:r>
              <a:rPr lang="en-US" kern="1200" dirty="0">
                <a:solidFill>
                  <a:schemeClr val="tx1"/>
                </a:solidFill>
                <a:effectLst/>
              </a:rPr>
              <a:t>Invite participants to work together to complete their foundation map on the chart paper with all seven components</a:t>
            </a:r>
            <a:r>
              <a:rPr lang="en-US" kern="1200" baseline="0" dirty="0">
                <a:solidFill>
                  <a:schemeClr val="tx1"/>
                </a:solidFill>
                <a:effectLst/>
              </a:rPr>
              <a:t> and t</a:t>
            </a:r>
            <a:r>
              <a:rPr lang="en-US" kern="1200" dirty="0">
                <a:solidFill>
                  <a:schemeClr val="tx1"/>
                </a:solidFill>
                <a:effectLst/>
              </a:rPr>
              <a:t>hen use their numbered labels to label the map. </a:t>
            </a:r>
          </a:p>
          <a:p>
            <a:pPr marL="228600" indent="-228600">
              <a:spcBef>
                <a:spcPts val="0"/>
              </a:spcBef>
              <a:buFont typeface="+mj-lt"/>
              <a:buAutoNum type="arabicPeriod"/>
            </a:pPr>
            <a:r>
              <a:rPr lang="en-US" kern="1200" dirty="0">
                <a:solidFill>
                  <a:schemeClr val="tx1"/>
                </a:solidFill>
                <a:effectLst/>
              </a:rPr>
              <a:t>As the groups work together walk around the room to listen to conversations. Take note of anything interesting that might benefit the whole group to hear. </a:t>
            </a:r>
          </a:p>
          <a:p>
            <a:pPr marL="228600" indent="-228600">
              <a:spcBef>
                <a:spcPts val="0"/>
              </a:spcBef>
              <a:buFont typeface="+mj-lt"/>
              <a:buAutoNum type="arabicPeriod"/>
            </a:pPr>
            <a:r>
              <a:rPr lang="en-US" kern="1200" dirty="0">
                <a:solidFill>
                  <a:schemeClr val="tx1"/>
                </a:solidFill>
                <a:effectLst/>
              </a:rPr>
              <a:t>After all groups have completed</a:t>
            </a:r>
            <a:r>
              <a:rPr lang="en-US" kern="1200" baseline="0" dirty="0">
                <a:solidFill>
                  <a:schemeClr val="tx1"/>
                </a:solidFill>
                <a:effectLst/>
              </a:rPr>
              <a:t> </a:t>
            </a:r>
            <a:r>
              <a:rPr lang="en-US" kern="1200" dirty="0">
                <a:solidFill>
                  <a:schemeClr val="tx1"/>
                </a:solidFill>
                <a:effectLst/>
              </a:rPr>
              <a:t>ask for any reflections</a:t>
            </a:r>
            <a:r>
              <a:rPr lang="en-US" kern="1200" baseline="0" dirty="0">
                <a:solidFill>
                  <a:schemeClr val="tx1"/>
                </a:solidFill>
                <a:effectLst/>
              </a:rPr>
              <a:t> </a:t>
            </a:r>
            <a:r>
              <a:rPr lang="en-US" kern="1200" dirty="0">
                <a:solidFill>
                  <a:schemeClr val="tx1"/>
                </a:solidFill>
                <a:effectLst/>
              </a:rPr>
              <a:t>and share what you wrote down while walking around (if beneficial). </a:t>
            </a:r>
          </a:p>
          <a:p>
            <a:pPr marL="228600" indent="-228600">
              <a:spcBef>
                <a:spcPts val="0"/>
              </a:spcBef>
              <a:buFont typeface="+mj-lt"/>
              <a:buAutoNum type="arabicPeriod"/>
            </a:pPr>
            <a:r>
              <a:rPr lang="en-US" kern="1200" dirty="0">
                <a:solidFill>
                  <a:schemeClr val="tx1"/>
                </a:solidFill>
                <a:effectLst/>
              </a:rPr>
              <a:t>Ask participants to look closely at Handout 2 and compare the growth between 48 and 60 months.</a:t>
            </a:r>
          </a:p>
          <a:p>
            <a:pPr marL="228600" lvl="0" indent="-228600">
              <a:spcBef>
                <a:spcPts val="0"/>
              </a:spcBef>
              <a:buFont typeface="+mj-lt"/>
              <a:buAutoNum type="arabicPeriod"/>
            </a:pPr>
            <a:r>
              <a:rPr lang="en-US" kern="1200" dirty="0">
                <a:solidFill>
                  <a:schemeClr val="tx1"/>
                </a:solidFill>
                <a:effectLst/>
              </a:rPr>
              <a:t>Have</a:t>
            </a:r>
            <a:r>
              <a:rPr lang="en-US" kern="1200" baseline="0" dirty="0">
                <a:solidFill>
                  <a:schemeClr val="tx1"/>
                </a:solidFill>
                <a:effectLst/>
              </a:rPr>
              <a:t> p</a:t>
            </a:r>
            <a:r>
              <a:rPr lang="en-US" kern="1200" dirty="0">
                <a:solidFill>
                  <a:schemeClr val="tx1"/>
                </a:solidFill>
                <a:effectLst/>
              </a:rPr>
              <a:t>articipants refer</a:t>
            </a:r>
            <a:r>
              <a:rPr lang="en-US" kern="1200" baseline="0" dirty="0">
                <a:solidFill>
                  <a:schemeClr val="tx1"/>
                </a:solidFill>
                <a:effectLst/>
              </a:rPr>
              <a:t> to</a:t>
            </a:r>
            <a:r>
              <a:rPr lang="en-US" kern="1200" dirty="0">
                <a:solidFill>
                  <a:schemeClr val="tx1"/>
                </a:solidFill>
                <a:effectLst/>
              </a:rPr>
              <a:t> Handout 3 and write down anything that they notice as important especially within the progression between 48</a:t>
            </a:r>
            <a:r>
              <a:rPr lang="en-US" kern="1200" baseline="0" dirty="0">
                <a:solidFill>
                  <a:schemeClr val="tx1"/>
                </a:solidFill>
                <a:effectLst/>
              </a:rPr>
              <a:t> and </a:t>
            </a:r>
            <a:r>
              <a:rPr lang="en-US" kern="1200" dirty="0">
                <a:solidFill>
                  <a:schemeClr val="tx1"/>
                </a:solidFill>
                <a:effectLst/>
              </a:rPr>
              <a:t>60 months.</a:t>
            </a:r>
          </a:p>
          <a:p>
            <a:pPr marL="228600" lvl="0" indent="-228600">
              <a:spcBef>
                <a:spcPts val="0"/>
              </a:spcBef>
              <a:buFont typeface="+mj-lt"/>
              <a:buAutoNum type="arabicPeriod"/>
            </a:pPr>
            <a:r>
              <a:rPr lang="en-US" kern="1200" dirty="0">
                <a:solidFill>
                  <a:schemeClr val="tx1"/>
                </a:solidFill>
                <a:effectLst/>
              </a:rPr>
              <a:t>Tell</a:t>
            </a:r>
            <a:r>
              <a:rPr lang="en-US" kern="1200" baseline="0" dirty="0">
                <a:solidFill>
                  <a:schemeClr val="tx1"/>
                </a:solidFill>
                <a:effectLst/>
              </a:rPr>
              <a:t> participants</a:t>
            </a:r>
            <a:r>
              <a:rPr lang="en-US" kern="1200" dirty="0">
                <a:solidFill>
                  <a:schemeClr val="tx1"/>
                </a:solidFill>
                <a:effectLst/>
              </a:rPr>
              <a:t> that Handout 3</a:t>
            </a:r>
            <a:r>
              <a:rPr lang="en-US" kern="1200" baseline="0" dirty="0">
                <a:solidFill>
                  <a:schemeClr val="tx1"/>
                </a:solidFill>
                <a:effectLst/>
              </a:rPr>
              <a:t> </a:t>
            </a:r>
            <a:r>
              <a:rPr lang="en-US" kern="1200" dirty="0">
                <a:solidFill>
                  <a:schemeClr val="tx1"/>
                </a:solidFill>
                <a:effectLst/>
              </a:rPr>
              <a:t>will be returned to frequently throughout the training. It can be used to take notes and save ideas about the foundations. </a:t>
            </a:r>
          </a:p>
          <a:p>
            <a:pPr marL="228600" lvl="0" indent="-228600">
              <a:spcBef>
                <a:spcPts val="0"/>
              </a:spcBef>
              <a:buFont typeface="+mj-lt"/>
              <a:buAutoNum type="arabicPeriod"/>
            </a:pPr>
            <a:r>
              <a:rPr lang="en-US" kern="1200" dirty="0">
                <a:solidFill>
                  <a:schemeClr val="tx1"/>
                </a:solidFill>
                <a:effectLst/>
              </a:rPr>
              <a:t>Provide three</a:t>
            </a:r>
            <a:r>
              <a:rPr lang="en-US" kern="1200" baseline="0" dirty="0">
                <a:solidFill>
                  <a:schemeClr val="tx1"/>
                </a:solidFill>
                <a:effectLst/>
              </a:rPr>
              <a:t> to </a:t>
            </a:r>
            <a:r>
              <a:rPr lang="en-US" kern="1200" dirty="0">
                <a:solidFill>
                  <a:schemeClr val="tx1"/>
                </a:solidFill>
                <a:effectLst/>
              </a:rPr>
              <a:t>five minutes of time for participants to navigate the map and the foundations, and to take notes. </a:t>
            </a:r>
          </a:p>
          <a:p>
            <a:pPr marL="228600" lvl="0" indent="-228600">
              <a:spcBef>
                <a:spcPts val="0"/>
              </a:spcBef>
              <a:buFont typeface="+mj-lt"/>
              <a:buAutoNum type="arabicPeriod"/>
            </a:pPr>
            <a:r>
              <a:rPr lang="en-US" kern="1200" dirty="0">
                <a:solidFill>
                  <a:schemeClr val="tx1"/>
                </a:solidFill>
                <a:effectLst/>
              </a:rPr>
              <a:t>Ask participants to share what they have noticed.</a:t>
            </a:r>
          </a:p>
          <a:p>
            <a:pPr>
              <a:spcBef>
                <a:spcPts val="0"/>
              </a:spcBef>
            </a:pPr>
            <a:endParaRPr lang="en-US" kern="1200" dirty="0">
              <a:solidFill>
                <a:schemeClr val="tx1"/>
              </a:solidFill>
              <a:effectLst/>
            </a:endParaRPr>
          </a:p>
          <a:p>
            <a:pPr>
              <a:spcBef>
                <a:spcPts val="0"/>
              </a:spcBef>
            </a:pPr>
            <a:r>
              <a:rPr lang="en-US" b="1" kern="1200" dirty="0">
                <a:solidFill>
                  <a:schemeClr val="tx1"/>
                </a:solidFill>
                <a:effectLst/>
              </a:rPr>
              <a:t>SUMMARY</a:t>
            </a:r>
            <a:r>
              <a:rPr lang="en-US" kern="1200" dirty="0">
                <a:solidFill>
                  <a:schemeClr val="tx1"/>
                </a:solidFill>
                <a:effectLst/>
              </a:rPr>
              <a:t>: Participants become familiar with the format</a:t>
            </a:r>
            <a:r>
              <a:rPr lang="en-US" kern="1200" baseline="0" dirty="0">
                <a:solidFill>
                  <a:schemeClr val="tx1"/>
                </a:solidFill>
                <a:effectLst/>
              </a:rPr>
              <a:t> of the f</a:t>
            </a:r>
            <a:r>
              <a:rPr lang="en-US" kern="1200" dirty="0">
                <a:solidFill>
                  <a:schemeClr val="tx1"/>
                </a:solidFill>
                <a:effectLst/>
              </a:rPr>
              <a:t>oundations.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883" indent="-285724" eaLnBrk="0" hangingPunct="0">
              <a:defRPr>
                <a:solidFill>
                  <a:schemeClr val="tx1"/>
                </a:solidFill>
                <a:latin typeface="Arial" charset="0"/>
                <a:ea typeface="ＭＳ Ｐゴシック" charset="0"/>
              </a:defRPr>
            </a:lvl2pPr>
            <a:lvl3pPr marL="1142898" indent="-228580" eaLnBrk="0" hangingPunct="0">
              <a:defRPr>
                <a:solidFill>
                  <a:schemeClr val="tx1"/>
                </a:solidFill>
                <a:latin typeface="Arial" charset="0"/>
                <a:ea typeface="ＭＳ Ｐゴシック" charset="0"/>
              </a:defRPr>
            </a:lvl3pPr>
            <a:lvl4pPr marL="1600057" indent="-228580" eaLnBrk="0" hangingPunct="0">
              <a:defRPr>
                <a:solidFill>
                  <a:schemeClr val="tx1"/>
                </a:solidFill>
                <a:latin typeface="Arial" charset="0"/>
                <a:ea typeface="ＭＳ Ｐゴシック" charset="0"/>
              </a:defRPr>
            </a:lvl4pPr>
            <a:lvl5pPr marL="2057217" indent="-228580" eaLnBrk="0" hangingPunct="0">
              <a:defRPr>
                <a:solidFill>
                  <a:schemeClr val="tx1"/>
                </a:solidFill>
                <a:latin typeface="Arial" charset="0"/>
                <a:ea typeface="ＭＳ Ｐゴシック" charset="0"/>
              </a:defRPr>
            </a:lvl5pPr>
            <a:lvl6pPr marL="2514376" indent="-228580" eaLnBrk="0" fontAlgn="base" hangingPunct="0">
              <a:spcBef>
                <a:spcPct val="0"/>
              </a:spcBef>
              <a:spcAft>
                <a:spcPct val="0"/>
              </a:spcAft>
              <a:defRPr>
                <a:solidFill>
                  <a:schemeClr val="tx1"/>
                </a:solidFill>
                <a:latin typeface="Arial" charset="0"/>
                <a:ea typeface="ＭＳ Ｐゴシック" charset="0"/>
              </a:defRPr>
            </a:lvl6pPr>
            <a:lvl7pPr marL="2971535" indent="-228580" eaLnBrk="0" fontAlgn="base" hangingPunct="0">
              <a:spcBef>
                <a:spcPct val="0"/>
              </a:spcBef>
              <a:spcAft>
                <a:spcPct val="0"/>
              </a:spcAft>
              <a:defRPr>
                <a:solidFill>
                  <a:schemeClr val="tx1"/>
                </a:solidFill>
                <a:latin typeface="Arial" charset="0"/>
                <a:ea typeface="ＭＳ Ｐゴシック" charset="0"/>
              </a:defRPr>
            </a:lvl7pPr>
            <a:lvl8pPr marL="3428695" indent="-228580" eaLnBrk="0" fontAlgn="base" hangingPunct="0">
              <a:spcBef>
                <a:spcPct val="0"/>
              </a:spcBef>
              <a:spcAft>
                <a:spcPct val="0"/>
              </a:spcAft>
              <a:defRPr>
                <a:solidFill>
                  <a:schemeClr val="tx1"/>
                </a:solidFill>
                <a:latin typeface="Arial" charset="0"/>
                <a:ea typeface="ＭＳ Ｐゴシック" charset="0"/>
              </a:defRPr>
            </a:lvl8pPr>
            <a:lvl9pPr marL="3885854" indent="-22858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3FB032E-E403-094F-B472-809BBFD92AB7}" type="slidenum">
              <a:rPr lang="en-US"/>
              <a:pPr eaLnBrk="1" hangingPunct="1"/>
              <a:t>11</a:t>
            </a:fld>
            <a:endParaRPr lang="en-US" dirty="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defTabSz="914318" eaLnBrk="1" hangingPunct="1">
              <a:spcBef>
                <a:spcPts val="0"/>
              </a:spcBef>
              <a:defRPr/>
            </a:pPr>
            <a:r>
              <a:rPr lang="en-US" b="1" dirty="0"/>
              <a:t>Presenter Remarks:</a:t>
            </a:r>
          </a:p>
          <a:p>
            <a:pPr marL="0" marR="0" lvl="0" indent="0" algn="l" defTabSz="914318" rtl="0" eaLnBrk="1" fontAlgn="base" latinLnBrk="0" hangingPunct="1">
              <a:lnSpc>
                <a:spcPct val="100000"/>
              </a:lnSpc>
              <a:spcBef>
                <a:spcPts val="0"/>
              </a:spcBef>
              <a:spcAft>
                <a:spcPct val="0"/>
              </a:spcAft>
              <a:buClrTx/>
              <a:buSzTx/>
              <a:buFontTx/>
              <a:buNone/>
              <a:tabLst/>
              <a:defRPr/>
            </a:pPr>
            <a:r>
              <a:rPr lang="en-US" dirty="0"/>
              <a:t>This slide should look similar</a:t>
            </a:r>
            <a:r>
              <a:rPr lang="en-US" baseline="0" dirty="0"/>
              <a:t> to everyone’s charts. Take a moment and compare your chart to the slide. You can follow along on your chart or on Handout 2: </a:t>
            </a:r>
            <a:r>
              <a:rPr lang="en-US" kern="1200" dirty="0">
                <a:solidFill>
                  <a:schemeClr val="tx1"/>
                </a:solidFill>
                <a:effectLst/>
              </a:rPr>
              <a:t>Foundation Map</a:t>
            </a:r>
            <a:r>
              <a:rPr lang="en-US" kern="1200" baseline="0" dirty="0">
                <a:solidFill>
                  <a:schemeClr val="tx1"/>
                </a:solidFill>
                <a:effectLst/>
              </a:rPr>
              <a:t> </a:t>
            </a:r>
            <a:r>
              <a:rPr lang="en-US" baseline="0" dirty="0"/>
              <a:t>while we discuss each component </a:t>
            </a:r>
            <a:r>
              <a:rPr lang="en-US" b="0" i="0" u="none" dirty="0"/>
              <a:t>(You can read the list quickly if the groups have already discussed the components, or ask group members to volunteer</a:t>
            </a:r>
            <a:r>
              <a:rPr lang="en-US" b="0" i="0" u="none" baseline="0" dirty="0"/>
              <a:t> to name and describe each component.):</a:t>
            </a:r>
            <a:endParaRPr lang="en-US" dirty="0">
              <a:latin typeface="Arial" charset="0"/>
              <a:ea typeface="ＭＳ Ｐゴシック" charset="0"/>
              <a:cs typeface="Arial" charset="0"/>
            </a:endParaRPr>
          </a:p>
          <a:p>
            <a:pPr marL="171450" indent="-171450" eaLnBrk="1" hangingPunct="1">
              <a:spcBef>
                <a:spcPts val="0"/>
              </a:spcBef>
              <a:buFont typeface="Arial" panose="020B0604020202020204" pitchFamily="34" charset="0"/>
              <a:buChar char="•"/>
            </a:pPr>
            <a:r>
              <a:rPr lang="en-US" dirty="0">
                <a:latin typeface="Arial" charset="0"/>
                <a:ea typeface="ＭＳ Ｐゴシック" charset="0"/>
                <a:cs typeface="Arial" charset="0"/>
              </a:rPr>
              <a:t>Th</a:t>
            </a:r>
            <a:r>
              <a:rPr lang="en-US" baseline="0" dirty="0">
                <a:latin typeface="Arial" charset="0"/>
                <a:ea typeface="ＭＳ Ｐゴシック" charset="0"/>
                <a:cs typeface="Arial" charset="0"/>
              </a:rPr>
              <a:t>e n</a:t>
            </a:r>
            <a:r>
              <a:rPr lang="en-US" dirty="0">
                <a:latin typeface="Arial" charset="0"/>
                <a:ea typeface="ＭＳ Ｐゴシック" charset="0"/>
                <a:cs typeface="Arial" charset="0"/>
              </a:rPr>
              <a:t>ame of the domain: Mathematics.</a:t>
            </a:r>
          </a:p>
          <a:p>
            <a:pPr marL="171450" marR="0" indent="-171450" algn="l" defTabSz="457200" rtl="0" eaLnBrk="1" fontAlgn="base" latinLnBrk="0" hangingPunct="1">
              <a:spcBef>
                <a:spcPts val="0"/>
              </a:spcBef>
              <a:spcAft>
                <a:spcPct val="0"/>
              </a:spcAft>
              <a:buClrTx/>
              <a:buSzTx/>
              <a:buFont typeface="Arial" panose="020B0604020202020204" pitchFamily="34" charset="0"/>
              <a:buChar char="•"/>
              <a:tabLst/>
              <a:defRPr/>
            </a:pPr>
            <a:r>
              <a:rPr lang="en-US" dirty="0">
                <a:latin typeface="Arial" charset="0"/>
                <a:ea typeface="ＭＳ Ｐゴシック" charset="0"/>
                <a:cs typeface="Arial" charset="0"/>
              </a:rPr>
              <a:t>The name of the strand: </a:t>
            </a:r>
            <a:r>
              <a:rPr lang="en-US" i="0" dirty="0">
                <a:latin typeface="Arial" charset="0"/>
                <a:ea typeface="ＭＳ Ｐゴシック" charset="0"/>
                <a:cs typeface="Arial" charset="0"/>
              </a:rPr>
              <a:t>Number</a:t>
            </a:r>
            <a:r>
              <a:rPr lang="en-US" i="0" baseline="0" dirty="0">
                <a:latin typeface="Arial" charset="0"/>
                <a:ea typeface="ＭＳ Ｐゴシック" charset="0"/>
                <a:cs typeface="Arial" charset="0"/>
              </a:rPr>
              <a:t> Sense</a:t>
            </a:r>
            <a:r>
              <a:rPr lang="en-US" i="0" dirty="0">
                <a:latin typeface="Arial" charset="0"/>
                <a:ea typeface="ＭＳ Ｐゴシック" charset="0"/>
                <a:cs typeface="Arial" charset="0"/>
              </a:rPr>
              <a:t> (</a:t>
            </a:r>
            <a:r>
              <a:rPr lang="en-US" dirty="0">
                <a:latin typeface="Arial" charset="0"/>
                <a:ea typeface="ＭＳ Ｐゴシック" charset="0"/>
                <a:cs typeface="Arial" charset="0"/>
              </a:rPr>
              <a:t>at the top of the table).</a:t>
            </a:r>
          </a:p>
          <a:p>
            <a:pPr marL="171450" indent="-171450" eaLnBrk="1" hangingPunct="1">
              <a:spcBef>
                <a:spcPts val="0"/>
              </a:spcBef>
              <a:buFont typeface="Arial" panose="020B0604020202020204" pitchFamily="34" charset="0"/>
              <a:buChar char="•"/>
            </a:pPr>
            <a:r>
              <a:rPr lang="en-US" dirty="0">
                <a:latin typeface="Arial" charset="0"/>
                <a:ea typeface="ＭＳ Ｐゴシック" charset="0"/>
                <a:cs typeface="Arial" charset="0"/>
              </a:rPr>
              <a:t>The name of a </a:t>
            </a:r>
            <a:r>
              <a:rPr lang="en-US" dirty="0" err="1">
                <a:latin typeface="Arial" charset="0"/>
                <a:ea typeface="ＭＳ Ｐゴシック" charset="0"/>
                <a:cs typeface="Arial" charset="0"/>
              </a:rPr>
              <a:t>substrand</a:t>
            </a:r>
            <a:r>
              <a:rPr lang="en-US" dirty="0">
                <a:latin typeface="Arial" charset="0"/>
                <a:ea typeface="ＭＳ Ｐゴシック" charset="0"/>
                <a:cs typeface="Arial" charset="0"/>
              </a:rPr>
              <a:t>: Children expand their understanding of numbers and quantities in their everyday environment.</a:t>
            </a:r>
          </a:p>
          <a:p>
            <a:pPr marL="628650" lvl="1" indent="-171450" eaLnBrk="1" hangingPunct="1">
              <a:spcBef>
                <a:spcPts val="0"/>
              </a:spcBef>
              <a:buFont typeface="Wingdings" panose="05000000000000000000" pitchFamily="2" charset="2"/>
              <a:buChar char="§"/>
            </a:pPr>
            <a:r>
              <a:rPr lang="en-US" dirty="0">
                <a:latin typeface="Arial" charset="0"/>
                <a:ea typeface="ＭＳ Ｐゴシック" charset="0"/>
                <a:cs typeface="Arial" charset="0"/>
              </a:rPr>
              <a:t>Note that </a:t>
            </a:r>
            <a:r>
              <a:rPr lang="en-US" dirty="0" err="1">
                <a:latin typeface="Arial" charset="0"/>
                <a:ea typeface="ＭＳ Ｐゴシック" charset="0"/>
                <a:cs typeface="Arial" charset="0"/>
              </a:rPr>
              <a:t>substrands</a:t>
            </a:r>
            <a:r>
              <a:rPr lang="en-US" dirty="0">
                <a:latin typeface="Arial" charset="0"/>
                <a:ea typeface="ＭＳ Ｐゴシック" charset="0"/>
                <a:cs typeface="Arial" charset="0"/>
              </a:rPr>
              <a:t> always end in ".0.“</a:t>
            </a:r>
          </a:p>
          <a:p>
            <a:pPr marL="171450" indent="-171450" eaLnBrk="1" hangingPunct="1">
              <a:spcBef>
                <a:spcPts val="0"/>
              </a:spcBef>
              <a:buFont typeface="Arial" panose="020B0604020202020204" pitchFamily="34" charset="0"/>
              <a:buChar char="•"/>
            </a:pPr>
            <a:r>
              <a:rPr lang="en-US" dirty="0">
                <a:latin typeface="Arial" charset="0"/>
                <a:ea typeface="ＭＳ Ｐゴシック" charset="0"/>
                <a:cs typeface="Arial" charset="0"/>
              </a:rPr>
              <a:t>The two age levels:</a:t>
            </a:r>
            <a:r>
              <a:rPr lang="en-US" baseline="0" dirty="0">
                <a:latin typeface="Arial" charset="0"/>
                <a:ea typeface="ＭＳ Ｐゴシック" charset="0"/>
                <a:cs typeface="Arial" charset="0"/>
              </a:rPr>
              <a:t> </a:t>
            </a:r>
            <a:r>
              <a:rPr lang="en-US" dirty="0">
                <a:latin typeface="Arial" charset="0"/>
                <a:ea typeface="ＭＳ Ｐゴシック" charset="0"/>
                <a:cs typeface="Arial" charset="0"/>
              </a:rPr>
              <a:t>at around 48 months and at around 60 months.</a:t>
            </a:r>
          </a:p>
          <a:p>
            <a:pPr marL="628650" lvl="1" indent="-171450" eaLnBrk="1" hangingPunct="1">
              <a:spcBef>
                <a:spcPts val="0"/>
              </a:spcBef>
              <a:buFont typeface="Wingdings" panose="05000000000000000000" pitchFamily="2" charset="2"/>
              <a:buChar char="§"/>
            </a:pPr>
            <a:r>
              <a:rPr lang="en-US" dirty="0">
                <a:latin typeface="Arial" charset="0"/>
                <a:ea typeface="ＭＳ Ｐゴシック" charset="0"/>
                <a:cs typeface="Arial" charset="0"/>
              </a:rPr>
              <a:t>Each foundation describes typical behaviors at around 48 months and at around 60 months or four to five</a:t>
            </a:r>
            <a:r>
              <a:rPr lang="en-US" baseline="0" dirty="0">
                <a:latin typeface="Arial" charset="0"/>
                <a:ea typeface="ＭＳ Ｐゴシック" charset="0"/>
                <a:cs typeface="Arial" charset="0"/>
              </a:rPr>
              <a:t> years old</a:t>
            </a:r>
            <a:r>
              <a:rPr lang="en-US" dirty="0">
                <a:latin typeface="Arial" charset="0"/>
                <a:ea typeface="ＭＳ Ｐゴシック" charset="0"/>
                <a:cs typeface="Arial" charset="0"/>
              </a:rPr>
              <a:t>.</a:t>
            </a:r>
          </a:p>
          <a:p>
            <a:pPr marL="171450" indent="-171450" eaLnBrk="1" hangingPunct="1">
              <a:spcBef>
                <a:spcPts val="0"/>
              </a:spcBef>
              <a:buFont typeface="Arial" panose="020B0604020202020204" pitchFamily="34" charset="0"/>
              <a:buChar char="•"/>
            </a:pPr>
            <a:r>
              <a:rPr lang="en-US" dirty="0">
                <a:latin typeface="Arial" charset="0"/>
                <a:ea typeface="ＭＳ Ｐゴシック" charset="0"/>
                <a:cs typeface="Arial" charset="0"/>
              </a:rPr>
              <a:t>The foundations</a:t>
            </a:r>
            <a:r>
              <a:rPr lang="en-US" baseline="0" dirty="0">
                <a:latin typeface="Arial" charset="0"/>
                <a:ea typeface="ＭＳ Ｐゴシック" charset="0"/>
                <a:cs typeface="Arial" charset="0"/>
              </a:rPr>
              <a:t>: Two for each age level (</a:t>
            </a:r>
            <a:r>
              <a:rPr lang="en-US" dirty="0">
                <a:latin typeface="Arial" charset="0"/>
                <a:ea typeface="ＭＳ Ｐゴシック" charset="0"/>
                <a:cs typeface="Arial" charset="0"/>
              </a:rPr>
              <a:t>1.1 for 48 months and 1.1 for 60 months,</a:t>
            </a:r>
            <a:r>
              <a:rPr lang="en-US" baseline="0" dirty="0">
                <a:latin typeface="Arial" charset="0"/>
                <a:ea typeface="ＭＳ Ｐゴシック" charset="0"/>
                <a:cs typeface="Arial" charset="0"/>
              </a:rPr>
              <a:t> </a:t>
            </a:r>
            <a:r>
              <a:rPr lang="en-US" dirty="0">
                <a:latin typeface="Arial" charset="0"/>
                <a:ea typeface="ＭＳ Ｐゴシック" charset="0"/>
                <a:cs typeface="Arial" charset="0"/>
              </a:rPr>
              <a:t>1.2 for 48 months and 1.2 for 60 months) on this page.</a:t>
            </a:r>
          </a:p>
          <a:p>
            <a:pPr marL="171450" indent="-171450" eaLnBrk="1" hangingPunct="1">
              <a:spcBef>
                <a:spcPts val="0"/>
              </a:spcBef>
              <a:buFont typeface="Arial" panose="020B0604020202020204" pitchFamily="34" charset="0"/>
              <a:buChar char="•"/>
            </a:pPr>
            <a:r>
              <a:rPr lang="en-US" dirty="0">
                <a:latin typeface="Arial" charset="0"/>
                <a:ea typeface="ＭＳ Ｐゴシック" charset="0"/>
                <a:cs typeface="Arial" charset="0"/>
              </a:rPr>
              <a:t>The examples:</a:t>
            </a:r>
            <a:r>
              <a:rPr lang="en-US" baseline="0" dirty="0">
                <a:latin typeface="Arial" charset="0"/>
                <a:ea typeface="ＭＳ Ｐゴシック" charset="0"/>
                <a:cs typeface="Arial" charset="0"/>
              </a:rPr>
              <a:t> T</a:t>
            </a:r>
            <a:r>
              <a:rPr lang="en-US" dirty="0">
                <a:latin typeface="Arial" charset="0"/>
                <a:ea typeface="ＭＳ Ｐゴシック" charset="0"/>
                <a:cs typeface="Arial" charset="0"/>
              </a:rPr>
              <a:t>hese are only a few of the ways that children may demonstrate the behavior in the foundation.</a:t>
            </a:r>
          </a:p>
          <a:p>
            <a:pPr marL="0" indent="0" eaLnBrk="1" hangingPunct="1">
              <a:spcBef>
                <a:spcPts val="0"/>
              </a:spcBef>
              <a:buFont typeface="Arial" panose="020B0604020202020204" pitchFamily="34" charset="0"/>
              <a:buNone/>
            </a:pPr>
            <a:endParaRPr lang="en-US" dirty="0">
              <a:latin typeface="Arial" charset="0"/>
              <a:ea typeface="ＭＳ Ｐゴシック" charset="0"/>
              <a:cs typeface="Arial" charset="0"/>
            </a:endParaRPr>
          </a:p>
          <a:p>
            <a:pPr marL="0" indent="0" eaLnBrk="1" hangingPunct="1">
              <a:spcBef>
                <a:spcPts val="0"/>
              </a:spcBef>
              <a:buFont typeface="Arial" panose="020B0604020202020204" pitchFamily="34" charset="0"/>
              <a:buNone/>
            </a:pPr>
            <a:r>
              <a:rPr lang="en-US" dirty="0">
                <a:latin typeface="Arial" charset="0"/>
                <a:ea typeface="ＭＳ Ｐゴシック" charset="0"/>
                <a:cs typeface="Arial" charset="0"/>
              </a:rPr>
              <a:t>Many</a:t>
            </a:r>
            <a:r>
              <a:rPr lang="en-US" baseline="0" dirty="0">
                <a:latin typeface="Arial" charset="0"/>
                <a:ea typeface="ＭＳ Ｐゴシック" charset="0"/>
                <a:cs typeface="Arial" charset="0"/>
              </a:rPr>
              <a:t> of the foundations have footnotes that include information specific to students with IEPs or students with disabilities, such as information about adaptations or accommodations.</a:t>
            </a:r>
            <a:endParaRPr lang="en-US" dirty="0">
              <a:latin typeface="Arial" charset="0"/>
              <a:ea typeface="ＭＳ Ｐゴシック" charset="0"/>
              <a:cs typeface="Arial" charset="0"/>
            </a:endParaRPr>
          </a:p>
          <a:p>
            <a:pPr eaLnBrk="1" hangingPunct="1">
              <a:spcBef>
                <a:spcPts val="0"/>
              </a:spcBef>
            </a:pPr>
            <a:endParaRPr lang="en-US" dirty="0">
              <a:latin typeface="Arial" charset="0"/>
              <a:ea typeface="ＭＳ Ｐゴシック" charset="0"/>
              <a:cs typeface="ＭＳ Ｐゴシック" charset="0"/>
            </a:endParaRPr>
          </a:p>
          <a:p>
            <a:pPr eaLnBrk="1" hangingPunct="1">
              <a:spcBef>
                <a:spcPts val="0"/>
              </a:spcBef>
            </a:pPr>
            <a:r>
              <a:rPr lang="en-US" b="0" i="0" dirty="0">
                <a:latin typeface="Arial" charset="0"/>
                <a:ea typeface="ＭＳ Ｐゴシック" charset="0"/>
                <a:cs typeface="ＭＳ Ｐゴシック" charset="0"/>
              </a:rPr>
              <a:t>Compare the difference between the foundation at 48 months and at 60 months. </a:t>
            </a:r>
          </a:p>
          <a:p>
            <a:pPr eaLnBrk="1" hangingPunct="1">
              <a:spcBef>
                <a:spcPts val="0"/>
              </a:spcBef>
            </a:pPr>
            <a:endParaRPr lang="en-US" dirty="0">
              <a:latin typeface="Arial" charset="0"/>
              <a:ea typeface="ＭＳ Ｐゴシック" charset="0"/>
              <a:cs typeface="ＭＳ Ｐゴシック" charset="0"/>
            </a:endParaRPr>
          </a:p>
          <a:p>
            <a:pPr eaLnBrk="1" hangingPunct="1">
              <a:spcBef>
                <a:spcPts val="0"/>
              </a:spcBef>
            </a:pPr>
            <a:r>
              <a:rPr lang="en-US" dirty="0">
                <a:latin typeface="Arial" charset="0"/>
                <a:ea typeface="ＭＳ Ｐゴシック" charset="0"/>
                <a:cs typeface="ＭＳ Ｐゴシック" charset="0"/>
              </a:rPr>
              <a:t>Notice</a:t>
            </a:r>
            <a:r>
              <a:rPr lang="en-US" baseline="0" dirty="0">
                <a:latin typeface="Arial" charset="0"/>
                <a:ea typeface="ＭＳ Ｐゴシック" charset="0"/>
                <a:cs typeface="ＭＳ Ｐゴシック" charset="0"/>
              </a:rPr>
              <a:t> that</a:t>
            </a:r>
            <a:r>
              <a:rPr lang="en-US" dirty="0">
                <a:latin typeface="Arial" charset="0"/>
                <a:ea typeface="ＭＳ Ｐゴシック" charset="0"/>
                <a:cs typeface="ＭＳ Ｐゴシック" charset="0"/>
              </a:rPr>
              <a:t> there is a developmental progression from four</a:t>
            </a:r>
            <a:r>
              <a:rPr lang="en-US" baseline="0" dirty="0">
                <a:latin typeface="Arial" charset="0"/>
                <a:ea typeface="ＭＳ Ｐゴシック" charset="0"/>
                <a:cs typeface="ＭＳ Ｐゴシック" charset="0"/>
              </a:rPr>
              <a:t> years old</a:t>
            </a:r>
            <a:r>
              <a:rPr lang="en-US" dirty="0">
                <a:latin typeface="Arial" charset="0"/>
                <a:ea typeface="ＭＳ Ｐゴシック" charset="0"/>
                <a:cs typeface="ＭＳ Ｐゴシック" charset="0"/>
              </a:rPr>
              <a:t> to five years</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old within a </a:t>
            </a:r>
            <a:r>
              <a:rPr lang="en-US" dirty="0" err="1">
                <a:latin typeface="Arial" charset="0"/>
                <a:ea typeface="ＭＳ Ｐゴシック" charset="0"/>
                <a:cs typeface="ＭＳ Ｐゴシック" charset="0"/>
              </a:rPr>
              <a:t>substrand</a:t>
            </a:r>
            <a:r>
              <a:rPr lang="en-US" dirty="0">
                <a:latin typeface="Arial" charset="0"/>
                <a:ea typeface="ＭＳ Ｐゴシック" charset="0"/>
                <a:cs typeface="ＭＳ Ｐゴシック" charset="0"/>
              </a:rPr>
              <a:t>. The order in which the strands and </a:t>
            </a:r>
            <a:r>
              <a:rPr lang="en-US" dirty="0" err="1">
                <a:latin typeface="Arial" charset="0"/>
                <a:ea typeface="ＭＳ Ｐゴシック" charset="0"/>
                <a:cs typeface="ＭＳ Ｐゴシック" charset="0"/>
              </a:rPr>
              <a:t>substrands</a:t>
            </a:r>
            <a:r>
              <a:rPr lang="en-US" dirty="0">
                <a:latin typeface="Arial" charset="0"/>
                <a:ea typeface="ＭＳ Ｐゴシック" charset="0"/>
                <a:cs typeface="ＭＳ Ｐゴシック" charset="0"/>
              </a:rPr>
              <a:t> are presented is not meant to indicate a developmental progression.</a:t>
            </a:r>
          </a:p>
          <a:p>
            <a:pPr eaLnBrk="1" hangingPunct="1">
              <a:spcBef>
                <a:spcPts val="0"/>
              </a:spcBef>
            </a:pPr>
            <a:endParaRPr lang="en-US" dirty="0">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87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a:latin typeface="Arial" charset="0"/>
                <a:ea typeface="ＭＳ Ｐゴシック" charset="0"/>
              </a:rPr>
              <a:t>Presenter Remarks: </a:t>
            </a:r>
            <a:endParaRPr lang="en-US" dirty="0">
              <a:latin typeface="Arial" charset="0"/>
              <a:ea typeface="ＭＳ Ｐゴシック" charset="0"/>
            </a:endParaRPr>
          </a:p>
          <a:p>
            <a:pPr eaLnBrk="1" hangingPunct="1">
              <a:spcBef>
                <a:spcPct val="0"/>
              </a:spcBef>
            </a:pPr>
            <a:r>
              <a:rPr lang="en-US" dirty="0">
                <a:latin typeface="Arial" charset="0"/>
                <a:ea typeface="ＭＳ Ｐゴシック" charset="0"/>
              </a:rPr>
              <a:t>“After one and two years of a preschool experience with math curriculum, language skills were assessed in kindergarten to determine if the extra time spent on math was harmful to language development.  Results demonstrate that language actually benefits, specifically the ability to produce independent language, produce complex grammar, and retell details of a story” (Douglas H. Clements and Julie </a:t>
            </a:r>
            <a:r>
              <a:rPr lang="en-US" dirty="0" err="1">
                <a:latin typeface="Arial" charset="0"/>
                <a:ea typeface="ＭＳ Ｐゴシック" charset="0"/>
              </a:rPr>
              <a:t>Sarama</a:t>
            </a:r>
            <a:r>
              <a:rPr lang="en-US" dirty="0">
                <a:latin typeface="Arial" charset="0"/>
                <a:ea typeface="ＭＳ Ｐゴシック" charset="0"/>
              </a:rPr>
              <a:t>, “</a:t>
            </a:r>
            <a:r>
              <a:rPr lang="en-US" dirty="0" err="1">
                <a:latin typeface="Arial" charset="0"/>
                <a:ea typeface="ＭＳ Ｐゴシック" charset="0"/>
              </a:rPr>
              <a:t>PreK</a:t>
            </a:r>
            <a:r>
              <a:rPr lang="en-US" dirty="0">
                <a:latin typeface="Arial" charset="0"/>
                <a:ea typeface="ＭＳ Ｐゴシック" charset="0"/>
              </a:rPr>
              <a:t> Mathematics Curriculum: Impacts on Early Literacy” [paper symposium, Society for Research and Child Development Biennial Meeting, Washington State Convention Center, Seattle, WA]).</a:t>
            </a:r>
          </a:p>
          <a:p>
            <a:pPr eaLnBrk="1" hangingPunct="1">
              <a:spcBef>
                <a:spcPct val="0"/>
              </a:spcBef>
            </a:pPr>
            <a:endParaRPr lang="en-US" dirty="0">
              <a:latin typeface="Arial" charset="0"/>
              <a:ea typeface="ＭＳ Ｐゴシック" charset="0"/>
            </a:endParaRPr>
          </a:p>
          <a:p>
            <a:pPr marL="0" marR="0" indent="0" algn="l" defTabSz="457200" rtl="0" eaLnBrk="1" fontAlgn="base" latinLnBrk="0" hangingPunct="1">
              <a:spcBef>
                <a:spcPct val="0"/>
              </a:spcBef>
              <a:spcAft>
                <a:spcPct val="0"/>
              </a:spcAft>
              <a:buClrTx/>
              <a:buSzTx/>
              <a:buFontTx/>
              <a:buNone/>
              <a:tabLst/>
              <a:defRPr/>
            </a:pPr>
            <a:r>
              <a:rPr lang="en-US" dirty="0">
                <a:latin typeface="Arial" charset="0"/>
                <a:ea typeface="ＭＳ Ｐゴシック" charset="0"/>
              </a:rPr>
              <a:t>These results highlight the importance of early mathematics exposure </a:t>
            </a:r>
            <a:r>
              <a:rPr lang="en-US" baseline="0" dirty="0">
                <a:latin typeface="Arial" charset="0"/>
                <a:ea typeface="ＭＳ Ｐゴシック" charset="0"/>
              </a:rPr>
              <a:t>within the preschool and transitional kindergarten years. </a:t>
            </a:r>
          </a:p>
        </p:txBody>
      </p:sp>
      <p:sp>
        <p:nvSpPr>
          <p:cNvPr id="1187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B04F246-BEEA-4446-ABD4-F030DA5DB383}" type="slidenum">
              <a:rPr lang="en-US" sz="1200">
                <a:cs typeface="Arial" charset="0"/>
              </a:rPr>
              <a:pPr eaLnBrk="1" hangingPunct="1"/>
              <a:t>12</a:t>
            </a:fld>
            <a:endParaRPr lang="en-US" sz="1200">
              <a:cs typeface="Arial" charset="0"/>
            </a:endParaRPr>
          </a:p>
        </p:txBody>
      </p:sp>
    </p:spTree>
    <p:extLst>
      <p:ext uri="{BB962C8B-B14F-4D97-AF65-F5344CB8AC3E}">
        <p14:creationId xmlns:p14="http://schemas.microsoft.com/office/powerpoint/2010/main" val="1712576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a:spcBef>
                <a:spcPts val="0"/>
              </a:spcBef>
              <a:defRPr/>
            </a:pPr>
            <a:r>
              <a:rPr lang="en-US" b="1" dirty="0">
                <a:latin typeface="Arial" charset="0"/>
                <a:ea typeface="Arial" charset="0"/>
                <a:cs typeface="Arial" charset="0"/>
              </a:rPr>
              <a:t>Presenter Remarks:</a:t>
            </a:r>
            <a:endParaRPr lang="en-US" dirty="0">
              <a:latin typeface="Arial" charset="0"/>
              <a:ea typeface="Arial" charset="0"/>
              <a:cs typeface="Arial" charset="0"/>
            </a:endParaRPr>
          </a:p>
          <a:p>
            <a:pPr marL="0" indent="0">
              <a:spcBef>
                <a:spcPts val="0"/>
              </a:spcBef>
              <a:buFont typeface="Arial"/>
              <a:buNone/>
              <a:defRPr/>
            </a:pPr>
            <a:r>
              <a:rPr lang="en-US" dirty="0">
                <a:latin typeface="Arial" charset="0"/>
                <a:ea typeface="Arial" charset="0"/>
                <a:cs typeface="Arial" charset="0"/>
              </a:rPr>
              <a:t>The </a:t>
            </a:r>
            <a:r>
              <a:rPr lang="en-US" baseline="0" dirty="0">
                <a:latin typeface="Arial" charset="0"/>
                <a:ea typeface="Arial" charset="0"/>
                <a:cs typeface="Arial" charset="0"/>
              </a:rPr>
              <a:t>Alignment Document </a:t>
            </a:r>
            <a:r>
              <a:rPr lang="en-US" dirty="0">
                <a:latin typeface="Arial" charset="0"/>
                <a:ea typeface="Arial" charset="0"/>
                <a:cs typeface="Arial" charset="0"/>
              </a:rPr>
              <a:t>is another resource that will help us to answer questions related to developmental progressions. </a:t>
            </a:r>
          </a:p>
          <a:p>
            <a:pPr marL="0" indent="0">
              <a:spcBef>
                <a:spcPts val="0"/>
              </a:spcBef>
              <a:buFont typeface="Arial"/>
              <a:buNone/>
              <a:defRPr/>
            </a:pPr>
            <a:endParaRPr lang="en-US" dirty="0">
              <a:latin typeface="Arial" charset="0"/>
              <a:ea typeface="Arial" charset="0"/>
              <a:cs typeface="Arial" charset="0"/>
            </a:endParaRPr>
          </a:p>
          <a:p>
            <a:pPr marL="0" indent="0">
              <a:spcBef>
                <a:spcPts val="0"/>
              </a:spcBef>
              <a:buFont typeface="Arial"/>
              <a:buNone/>
              <a:defRPr/>
            </a:pPr>
            <a:r>
              <a:rPr lang="en-US" dirty="0">
                <a:latin typeface="Arial" charset="0"/>
                <a:ea typeface="Arial" charset="0"/>
                <a:cs typeface="Arial" charset="0"/>
              </a:rPr>
              <a:t>Discuss the</a:t>
            </a:r>
            <a:r>
              <a:rPr lang="en-US" baseline="0" dirty="0">
                <a:latin typeface="Arial" charset="0"/>
                <a:ea typeface="Arial" charset="0"/>
                <a:cs typeface="Arial" charset="0"/>
              </a:rPr>
              <a:t> following questions with your table group (allow 3 minutes):</a:t>
            </a:r>
          </a:p>
          <a:p>
            <a:pPr marL="171450" indent="-171450">
              <a:spcBef>
                <a:spcPts val="0"/>
              </a:spcBef>
              <a:buFont typeface="Arial" panose="020B0604020202020204" pitchFamily="34" charset="0"/>
              <a:buChar char="•"/>
              <a:defRPr/>
            </a:pPr>
            <a:r>
              <a:rPr lang="en-US" dirty="0">
                <a:latin typeface="Arial" charset="0"/>
                <a:ea typeface="Arial" charset="0"/>
                <a:cs typeface="Arial" charset="0"/>
              </a:rPr>
              <a:t>What you know about this document?</a:t>
            </a:r>
          </a:p>
          <a:p>
            <a:pPr marL="171450" indent="-171450">
              <a:spcBef>
                <a:spcPts val="0"/>
              </a:spcBef>
              <a:buFont typeface="Arial" panose="020B0604020202020204" pitchFamily="34" charset="0"/>
              <a:buChar char="•"/>
              <a:defRPr/>
            </a:pPr>
            <a:r>
              <a:rPr lang="en-US" dirty="0">
                <a:latin typeface="Arial" charset="0"/>
                <a:ea typeface="Arial" charset="0"/>
                <a:cs typeface="Arial" charset="0"/>
              </a:rPr>
              <a:t>How do you use it in your work now?</a:t>
            </a:r>
          </a:p>
          <a:p>
            <a:pPr>
              <a:spcBef>
                <a:spcPts val="0"/>
              </a:spcBef>
              <a:defRPr/>
            </a:pPr>
            <a:endParaRPr lang="en-US" b="1" dirty="0">
              <a:latin typeface="Arial" charset="0"/>
              <a:ea typeface="Arial" charset="0"/>
              <a:cs typeface="Arial" charset="0"/>
            </a:endParaRPr>
          </a:p>
          <a:p>
            <a:pPr>
              <a:spcBef>
                <a:spcPts val="0"/>
              </a:spcBef>
              <a:defRPr/>
            </a:pPr>
            <a:r>
              <a:rPr lang="en-US" b="1" dirty="0">
                <a:latin typeface="Arial" charset="0"/>
                <a:ea typeface="Arial" charset="0"/>
                <a:cs typeface="Arial" charset="0"/>
              </a:rPr>
              <a:t>Extra Notes:</a:t>
            </a:r>
          </a:p>
          <a:p>
            <a:pPr>
              <a:spcBef>
                <a:spcPts val="0"/>
              </a:spcBef>
              <a:defRPr/>
            </a:pPr>
            <a:r>
              <a:rPr lang="en-US" dirty="0">
                <a:latin typeface="Arial" charset="0"/>
                <a:ea typeface="Arial" charset="0"/>
                <a:cs typeface="Arial" charset="0"/>
              </a:rPr>
              <a:t>Depending on the size of your group, participants can share responses with table partners or in pairs.  </a:t>
            </a:r>
          </a:p>
        </p:txBody>
      </p:sp>
      <p:sp>
        <p:nvSpPr>
          <p:cNvPr id="542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F363FC3-0E1E-8E47-A713-88BB1007340D}" type="slidenum">
              <a:rPr lang="en-US" sz="1200">
                <a:cs typeface="Arial" charset="0"/>
              </a:rPr>
              <a:pPr eaLnBrk="1" hangingPunct="1"/>
              <a:t>13</a:t>
            </a:fld>
            <a:endParaRPr lang="en-US" sz="1200">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63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b="1" dirty="0">
                <a:latin typeface="Arial" charset="0"/>
                <a:ea typeface="ＭＳ Ｐゴシック" charset="0"/>
              </a:rPr>
              <a:t>Presenter Remarks:</a:t>
            </a:r>
          </a:p>
          <a:p>
            <a:pPr>
              <a:spcBef>
                <a:spcPts val="0"/>
              </a:spcBef>
            </a:pPr>
            <a:r>
              <a:rPr lang="en-US" b="0" dirty="0">
                <a:latin typeface="Arial" charset="0"/>
                <a:ea typeface="ＭＳ Ｐゴシック" charset="0"/>
              </a:rPr>
              <a:t>Please refer to Handout 4:</a:t>
            </a:r>
            <a:r>
              <a:rPr lang="en-US" b="0" baseline="0" dirty="0">
                <a:latin typeface="Arial" charset="0"/>
                <a:ea typeface="ＭＳ Ｐゴシック" charset="0"/>
              </a:rPr>
              <a:t> </a:t>
            </a:r>
            <a:r>
              <a:rPr lang="fr-FR" b="0" baseline="0" dirty="0">
                <a:latin typeface="Arial" charset="0"/>
                <a:ea typeface="ＭＳ Ｐゴシック" charset="0"/>
              </a:rPr>
              <a:t>Alignment Document Tables 1.8 and 1.9.</a:t>
            </a:r>
            <a:endParaRPr lang="en-US" b="0" dirty="0">
              <a:latin typeface="Arial" charset="0"/>
              <a:ea typeface="ＭＳ Ｐゴシック" charset="0"/>
            </a:endParaRPr>
          </a:p>
          <a:p>
            <a:pPr>
              <a:spcBef>
                <a:spcPts val="0"/>
              </a:spcBef>
            </a:pPr>
            <a:endParaRPr lang="en-US" b="1" dirty="0">
              <a:latin typeface="Arial" charset="0"/>
              <a:ea typeface="ＭＳ Ｐゴシック" charset="0"/>
            </a:endParaRPr>
          </a:p>
          <a:p>
            <a:pPr>
              <a:spcBef>
                <a:spcPts val="0"/>
              </a:spcBef>
            </a:pPr>
            <a:r>
              <a:rPr lang="en-US" b="0" dirty="0">
                <a:latin typeface="Arial" charset="0"/>
                <a:ea typeface="ＭＳ Ｐゴシック" charset="0"/>
              </a:rPr>
              <a:t>Table 1.8</a:t>
            </a:r>
            <a:r>
              <a:rPr lang="en-US" b="1" dirty="0">
                <a:latin typeface="Arial" charset="0"/>
                <a:ea typeface="ＭＳ Ｐゴシック" charset="0"/>
              </a:rPr>
              <a:t> </a:t>
            </a:r>
            <a:r>
              <a:rPr lang="en-US" dirty="0">
                <a:latin typeface="Arial" charset="0"/>
                <a:ea typeface="ＭＳ Ｐゴシック" charset="0"/>
              </a:rPr>
              <a:t>shows the alignment between strands and </a:t>
            </a:r>
            <a:r>
              <a:rPr lang="en-US" dirty="0" err="1">
                <a:latin typeface="Arial" charset="0"/>
                <a:ea typeface="ＭＳ Ｐゴシック" charset="0"/>
              </a:rPr>
              <a:t>substrands</a:t>
            </a:r>
            <a:r>
              <a:rPr lang="en-US" dirty="0">
                <a:latin typeface="Arial" charset="0"/>
                <a:ea typeface="ＭＳ Ｐゴシック" charset="0"/>
              </a:rPr>
              <a:t> in the Preschool Learning Foundations and the content categories in the California Common Core State Standards (CA CCSS) for Mathematics. </a:t>
            </a:r>
          </a:p>
          <a:p>
            <a:pPr>
              <a:spcBef>
                <a:spcPts val="0"/>
              </a:spcBef>
            </a:pPr>
            <a:endParaRPr lang="en-US" b="0" dirty="0">
              <a:latin typeface="Arial" charset="0"/>
              <a:ea typeface="ＭＳ Ｐゴシック" charset="0"/>
            </a:endParaRPr>
          </a:p>
          <a:p>
            <a:pPr>
              <a:spcBef>
                <a:spcPts val="0"/>
              </a:spcBef>
            </a:pPr>
            <a:r>
              <a:rPr lang="en-US" b="0" dirty="0">
                <a:latin typeface="Arial" charset="0"/>
                <a:ea typeface="ＭＳ Ｐゴシック" charset="0"/>
              </a:rPr>
              <a:t>Table 1.9 </a:t>
            </a:r>
            <a:r>
              <a:rPr lang="en-US" dirty="0">
                <a:latin typeface="Arial" charset="0"/>
                <a:ea typeface="ＭＳ Ｐゴシック" charset="0"/>
              </a:rPr>
              <a:t>details alignment between specific preschool foundations and specific kindergarten standards in the CA CCSS for Mathematics. </a:t>
            </a:r>
          </a:p>
          <a:p>
            <a:pPr>
              <a:spcBef>
                <a:spcPts val="0"/>
              </a:spcBef>
            </a:pPr>
            <a:endParaRPr lang="en-US" dirty="0">
              <a:latin typeface="Arial" charset="0"/>
              <a:ea typeface="ＭＳ Ｐゴシック" charset="0"/>
            </a:endParaRPr>
          </a:p>
          <a:p>
            <a:pPr>
              <a:spcBef>
                <a:spcPts val="0"/>
              </a:spcBef>
            </a:pPr>
            <a:r>
              <a:rPr lang="en-US" dirty="0">
                <a:latin typeface="Arial" charset="0"/>
                <a:ea typeface="ＭＳ Ｐゴシック" charset="0"/>
              </a:rPr>
              <a:t>For every </a:t>
            </a:r>
            <a:r>
              <a:rPr lang="en-US" dirty="0" err="1">
                <a:latin typeface="Arial" charset="0"/>
                <a:ea typeface="ＭＳ Ｐゴシック" charset="0"/>
              </a:rPr>
              <a:t>substrand</a:t>
            </a:r>
            <a:r>
              <a:rPr lang="en-US" dirty="0">
                <a:latin typeface="Arial" charset="0"/>
                <a:ea typeface="ＭＳ Ｐゴシック" charset="0"/>
              </a:rPr>
              <a:t> of the Preschool Learning Foundations there is a category in the CA CCSS with corresponding content. </a:t>
            </a:r>
          </a:p>
          <a:p>
            <a:pPr>
              <a:spcBef>
                <a:spcPts val="0"/>
              </a:spcBef>
            </a:pPr>
            <a:endParaRPr lang="en-US" i="0" dirty="0">
              <a:latin typeface="Arial" charset="0"/>
              <a:ea typeface="ＭＳ Ｐゴシック" charset="0"/>
            </a:endParaRPr>
          </a:p>
          <a:p>
            <a:pPr>
              <a:spcBef>
                <a:spcPts val="0"/>
              </a:spcBef>
            </a:pPr>
            <a:r>
              <a:rPr lang="en-US" i="0" dirty="0">
                <a:latin typeface="Arial" charset="0"/>
                <a:ea typeface="ＭＳ Ｐゴシック" charset="0"/>
              </a:rPr>
              <a:t>As</a:t>
            </a:r>
            <a:r>
              <a:rPr lang="en-US" i="0" baseline="0" dirty="0">
                <a:latin typeface="Arial" charset="0"/>
                <a:ea typeface="ＭＳ Ｐゴシック" charset="0"/>
              </a:rPr>
              <a:t> shown in Table 1.8, t</a:t>
            </a:r>
            <a:r>
              <a:rPr lang="en-US" i="0" dirty="0">
                <a:latin typeface="Arial" charset="0"/>
                <a:ea typeface="ＭＳ Ｐゴシック" charset="0"/>
              </a:rPr>
              <a:t>he </a:t>
            </a:r>
            <a:r>
              <a:rPr lang="en-US" i="0" dirty="0" err="1">
                <a:latin typeface="Arial" charset="0"/>
                <a:ea typeface="ＭＳ Ｐゴシック" charset="0"/>
              </a:rPr>
              <a:t>substrands</a:t>
            </a:r>
            <a:r>
              <a:rPr lang="en-US" i="0" dirty="0">
                <a:latin typeface="Arial" charset="0"/>
                <a:ea typeface="ＭＳ Ｐゴシック" charset="0"/>
              </a:rPr>
              <a:t> under </a:t>
            </a:r>
            <a:r>
              <a:rPr lang="en-US" b="0" i="0" dirty="0">
                <a:latin typeface="Arial" charset="0"/>
                <a:ea typeface="ＭＳ Ｐゴシック" charset="0"/>
              </a:rPr>
              <a:t>Number</a:t>
            </a:r>
            <a:r>
              <a:rPr lang="en-US" b="0" i="0" baseline="0" dirty="0">
                <a:latin typeface="Arial" charset="0"/>
                <a:ea typeface="ＭＳ Ｐゴシック" charset="0"/>
              </a:rPr>
              <a:t> Sense</a:t>
            </a:r>
            <a:r>
              <a:rPr lang="en-US" i="0" dirty="0">
                <a:latin typeface="Arial" charset="0"/>
                <a:ea typeface="ＭＳ Ｐゴシック" charset="0"/>
              </a:rPr>
              <a:t>—</a:t>
            </a:r>
            <a:r>
              <a:rPr lang="en-US" i="1" dirty="0">
                <a:latin typeface="Arial" charset="0"/>
                <a:ea typeface="ＭＳ Ｐゴシック" charset="0"/>
              </a:rPr>
              <a:t>understanding numbers and quantities and understanding number relationships and operations</a:t>
            </a:r>
            <a:r>
              <a:rPr lang="en-US" i="0" dirty="0">
                <a:latin typeface="Arial" charset="0"/>
                <a:ea typeface="ＭＳ Ｐゴシック" charset="0"/>
              </a:rPr>
              <a:t>—correspond </a:t>
            </a:r>
            <a:r>
              <a:rPr lang="en-US" dirty="0">
                <a:latin typeface="Arial" charset="0"/>
                <a:ea typeface="ＭＳ Ｐゴシック" charset="0"/>
              </a:rPr>
              <a:t>directly to the CA CCSS in the categories of </a:t>
            </a:r>
            <a:r>
              <a:rPr lang="en-US" i="0" dirty="0">
                <a:latin typeface="Arial" charset="0"/>
                <a:ea typeface="ＭＳ Ｐゴシック" charset="0"/>
              </a:rPr>
              <a:t>Counting and Cardinality, and Operations and Algebraic Thinking</a:t>
            </a:r>
            <a:r>
              <a:rPr lang="en-US" dirty="0">
                <a:latin typeface="Arial" charset="0"/>
                <a:ea typeface="ＭＳ Ｐゴシック" charset="0"/>
              </a:rPr>
              <a:t>, respectively. </a:t>
            </a:r>
          </a:p>
          <a:p>
            <a:pPr>
              <a:spcBef>
                <a:spcPts val="0"/>
              </a:spcBef>
            </a:pPr>
            <a:endParaRPr lang="en-US" dirty="0">
              <a:latin typeface="Arial" charset="0"/>
              <a:ea typeface="ＭＳ Ｐゴシック" charset="0"/>
            </a:endParaRPr>
          </a:p>
          <a:p>
            <a:pPr>
              <a:spcBef>
                <a:spcPts val="0"/>
              </a:spcBef>
            </a:pPr>
            <a:r>
              <a:rPr lang="en-US" dirty="0">
                <a:latin typeface="Arial" charset="0"/>
                <a:ea typeface="ＭＳ Ｐゴシック" charset="0"/>
              </a:rPr>
              <a:t>Content in the CA CCSS</a:t>
            </a:r>
            <a:r>
              <a:rPr lang="en-US" baseline="0" dirty="0">
                <a:latin typeface="Arial" charset="0"/>
                <a:ea typeface="ＭＳ Ｐゴシック" charset="0"/>
              </a:rPr>
              <a:t> category of </a:t>
            </a:r>
            <a:r>
              <a:rPr lang="en-US" i="0" baseline="0" dirty="0">
                <a:latin typeface="Arial" charset="0"/>
                <a:ea typeface="ＭＳ Ｐゴシック" charset="0"/>
              </a:rPr>
              <a:t>N</a:t>
            </a:r>
            <a:r>
              <a:rPr lang="en-US" i="0" dirty="0">
                <a:latin typeface="Arial" charset="0"/>
                <a:ea typeface="ＭＳ Ｐゴシック" charset="0"/>
              </a:rPr>
              <a:t>umber and Operations in Base Ten</a:t>
            </a:r>
            <a:r>
              <a:rPr lang="en-US" i="1" dirty="0">
                <a:latin typeface="Arial" charset="0"/>
                <a:ea typeface="ＭＳ Ｐゴシック" charset="0"/>
              </a:rPr>
              <a:t> </a:t>
            </a:r>
            <a:r>
              <a:rPr lang="en-US" dirty="0">
                <a:latin typeface="Arial" charset="0"/>
                <a:ea typeface="ＭＳ Ｐゴシック" charset="0"/>
              </a:rPr>
              <a:t>is too advanced for there to be corresponding content in the Preschool Learning Foundations. </a:t>
            </a:r>
          </a:p>
          <a:p>
            <a:pPr>
              <a:spcBef>
                <a:spcPts val="0"/>
              </a:spcBef>
            </a:pPr>
            <a:endParaRPr lang="en-US" dirty="0">
              <a:latin typeface="Arial" charset="0"/>
              <a:ea typeface="ＭＳ Ｐゴシック" charset="0"/>
            </a:endParaRPr>
          </a:p>
          <a:p>
            <a:pPr>
              <a:spcBef>
                <a:spcPts val="0"/>
              </a:spcBef>
            </a:pPr>
            <a:r>
              <a:rPr lang="en-US" dirty="0">
                <a:latin typeface="Arial" charset="0"/>
                <a:ea typeface="ＭＳ Ｐゴシック" charset="0"/>
              </a:rPr>
              <a:t>The preschool </a:t>
            </a:r>
            <a:r>
              <a:rPr lang="en-US" dirty="0" err="1">
                <a:latin typeface="Arial" charset="0"/>
                <a:ea typeface="ＭＳ Ｐゴシック" charset="0"/>
              </a:rPr>
              <a:t>substrand</a:t>
            </a:r>
            <a:r>
              <a:rPr lang="en-US" dirty="0">
                <a:latin typeface="Arial" charset="0"/>
                <a:ea typeface="ＭＳ Ｐゴシック" charset="0"/>
              </a:rPr>
              <a:t> addressing </a:t>
            </a:r>
            <a:r>
              <a:rPr lang="en-US" i="1" dirty="0">
                <a:latin typeface="Arial" charset="0"/>
                <a:ea typeface="ＭＳ Ｐゴシック" charset="0"/>
              </a:rPr>
              <a:t>sorting and classifying objects </a:t>
            </a:r>
            <a:r>
              <a:rPr lang="en-US" dirty="0">
                <a:latin typeface="Arial" charset="0"/>
                <a:ea typeface="ＭＳ Ｐゴシック" charset="0"/>
              </a:rPr>
              <a:t>aligns with the </a:t>
            </a:r>
            <a:r>
              <a:rPr lang="en-US" i="0" dirty="0">
                <a:latin typeface="Arial" charset="0"/>
                <a:ea typeface="ＭＳ Ｐゴシック" charset="0"/>
              </a:rPr>
              <a:t>Measurement and Data</a:t>
            </a:r>
            <a:r>
              <a:rPr lang="en-US" i="0" baseline="0" dirty="0">
                <a:latin typeface="Arial" charset="0"/>
                <a:ea typeface="ＭＳ Ｐゴシック" charset="0"/>
              </a:rPr>
              <a:t> category</a:t>
            </a:r>
            <a:r>
              <a:rPr lang="en-US" dirty="0">
                <a:latin typeface="Arial" charset="0"/>
                <a:ea typeface="ＭＳ Ｐゴシック" charset="0"/>
              </a:rPr>
              <a:t> of the CA CCSS</a:t>
            </a:r>
            <a:r>
              <a:rPr lang="en-US" baseline="0" dirty="0">
                <a:latin typeface="Arial" charset="0"/>
                <a:ea typeface="ＭＳ Ｐゴシック" charset="0"/>
              </a:rPr>
              <a:t> (</a:t>
            </a:r>
            <a:r>
              <a:rPr lang="en-US" i="0" dirty="0">
                <a:latin typeface="Arial" charset="0"/>
                <a:ea typeface="ＭＳ Ｐゴシック" charset="0"/>
              </a:rPr>
              <a:t>Classify objects and count the number of objects in categories).</a:t>
            </a:r>
            <a:endParaRPr lang="en-US" i="1" dirty="0">
              <a:latin typeface="Arial" charset="0"/>
              <a:ea typeface="ＭＳ Ｐゴシック" charset="0"/>
            </a:endParaRPr>
          </a:p>
          <a:p>
            <a:pPr>
              <a:spcBef>
                <a:spcPts val="0"/>
              </a:spcBef>
            </a:pPr>
            <a:endParaRPr lang="en-US" b="1" dirty="0">
              <a:latin typeface="Arial" charset="0"/>
              <a:ea typeface="ＭＳ Ｐゴシック" charset="0"/>
            </a:endParaRPr>
          </a:p>
          <a:p>
            <a:pPr>
              <a:spcBef>
                <a:spcPts val="0"/>
              </a:spcBef>
            </a:pPr>
            <a:r>
              <a:rPr lang="en-US" b="0" dirty="0">
                <a:latin typeface="Arial" charset="0"/>
                <a:ea typeface="ＭＳ Ｐゴシック" charset="0"/>
              </a:rPr>
              <a:t>Table 1.9 </a:t>
            </a:r>
            <a:r>
              <a:rPr lang="en-US" dirty="0">
                <a:latin typeface="Arial" charset="0"/>
                <a:ea typeface="ＭＳ Ｐゴシック" charset="0"/>
              </a:rPr>
              <a:t>delineates the alignment between specific preschool foundations and specific CA CCSS in the Mathematics domain. Close inspection of this table reveals substantial similarities in content between these foundations and the CA CCSS. </a:t>
            </a:r>
          </a:p>
          <a:p>
            <a:pPr>
              <a:spcBef>
                <a:spcPts val="0"/>
              </a:spcBef>
            </a:pPr>
            <a:endParaRPr lang="en-US" dirty="0">
              <a:latin typeface="Arial" charset="0"/>
              <a:ea typeface="ＭＳ Ｐゴシック" charset="0"/>
            </a:endParaRPr>
          </a:p>
          <a:p>
            <a:pPr>
              <a:spcBef>
                <a:spcPts val="0"/>
              </a:spcBef>
            </a:pPr>
            <a:r>
              <a:rPr lang="en-US" dirty="0">
                <a:latin typeface="Arial" charset="0"/>
                <a:ea typeface="ＭＳ Ｐゴシック" charset="0"/>
              </a:rPr>
              <a:t>Reach into your number bin</a:t>
            </a:r>
            <a:r>
              <a:rPr lang="en-US" baseline="0" dirty="0">
                <a:latin typeface="Arial" charset="0"/>
                <a:ea typeface="ＭＳ Ｐゴシック" charset="0"/>
              </a:rPr>
              <a:t> and choose a number. Find one or two people with the same number and talk about what you find interesting in Handout 4: </a:t>
            </a:r>
            <a:r>
              <a:rPr lang="fr-FR" baseline="0" dirty="0">
                <a:latin typeface="Arial" charset="0"/>
                <a:ea typeface="ＭＳ Ｐゴシック" charset="0"/>
              </a:rPr>
              <a:t>Alignment Document Tables 1.8 and 1.9.</a:t>
            </a:r>
            <a:endParaRPr lang="en-US" dirty="0">
              <a:latin typeface="Arial" charset="0"/>
              <a:ea typeface="ＭＳ Ｐゴシック" charset="0"/>
            </a:endParaRPr>
          </a:p>
        </p:txBody>
      </p:sp>
      <p:sp>
        <p:nvSpPr>
          <p:cNvPr id="563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67275AF-3F31-FB4B-BDE4-036F47E771EE}" type="slidenum">
              <a:rPr lang="en-US" sz="1200">
                <a:cs typeface="Arial" charset="0"/>
              </a:rPr>
              <a:pPr eaLnBrk="1" hangingPunct="1"/>
              <a:t>14</a:t>
            </a:fld>
            <a:endParaRPr lang="en-US" sz="1200">
              <a:cs typeface="Arial" charset="0"/>
            </a:endParaRPr>
          </a:p>
        </p:txBody>
      </p:sp>
    </p:spTree>
    <p:extLst>
      <p:ext uri="{BB962C8B-B14F-4D97-AF65-F5344CB8AC3E}">
        <p14:creationId xmlns:p14="http://schemas.microsoft.com/office/powerpoint/2010/main" val="2955430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462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ts val="0"/>
              </a:spcBef>
              <a:defRPr/>
            </a:pPr>
            <a:r>
              <a:rPr lang="en-US" b="1" dirty="0">
                <a:latin typeface="Arial" charset="0"/>
                <a:ea typeface="Arial" charset="0"/>
                <a:cs typeface="Arial" charset="0"/>
              </a:rPr>
              <a:t>Presenter Remarks:</a:t>
            </a:r>
          </a:p>
          <a:p>
            <a:pPr>
              <a:spcBef>
                <a:spcPts val="0"/>
              </a:spcBef>
              <a:defRPr/>
            </a:pPr>
            <a:r>
              <a:rPr lang="en-US" b="0" dirty="0">
                <a:latin typeface="Arial" charset="0"/>
                <a:ea typeface="Arial" charset="0"/>
                <a:cs typeface="Arial" charset="0"/>
              </a:rPr>
              <a:t>Please refer to Handout 5: TK Mathematics Framework Table TK-2.</a:t>
            </a:r>
          </a:p>
          <a:p>
            <a:pPr>
              <a:spcBef>
                <a:spcPts val="0"/>
              </a:spcBef>
              <a:defRPr/>
            </a:pPr>
            <a:endParaRPr lang="en-US" b="1" dirty="0">
              <a:latin typeface="Arial" charset="0"/>
              <a:ea typeface="Arial" charset="0"/>
              <a:cs typeface="Arial" charset="0"/>
            </a:endParaRPr>
          </a:p>
          <a:p>
            <a:pPr marL="0" indent="0">
              <a:spcBef>
                <a:spcPts val="0"/>
              </a:spcBef>
              <a:buFont typeface="Arial"/>
              <a:buNone/>
              <a:defRPr/>
            </a:pPr>
            <a:r>
              <a:rPr lang="en-US" dirty="0">
                <a:latin typeface="Arial" charset="0"/>
                <a:ea typeface="Arial" charset="0"/>
                <a:cs typeface="Arial" charset="0"/>
              </a:rPr>
              <a:t>Table TK-2 further</a:t>
            </a:r>
            <a:r>
              <a:rPr lang="en-US" baseline="0" dirty="0">
                <a:latin typeface="Arial" charset="0"/>
                <a:ea typeface="Arial" charset="0"/>
                <a:cs typeface="Arial" charset="0"/>
              </a:rPr>
              <a:t> </a:t>
            </a:r>
            <a:r>
              <a:rPr lang="en-US" dirty="0">
                <a:latin typeface="Arial" charset="0"/>
                <a:ea typeface="Arial" charset="0"/>
                <a:cs typeface="Arial" charset="0"/>
              </a:rPr>
              <a:t>shows the alignment between the</a:t>
            </a:r>
            <a:r>
              <a:rPr lang="en-US" baseline="0" dirty="0">
                <a:latin typeface="Arial" charset="0"/>
                <a:ea typeface="Arial" charset="0"/>
                <a:cs typeface="Arial" charset="0"/>
              </a:rPr>
              <a:t> Preschool Learning Foundations and the CA CCSS</a:t>
            </a:r>
            <a:r>
              <a:rPr lang="en-US" dirty="0">
                <a:latin typeface="Arial" charset="0"/>
                <a:ea typeface="Arial" charset="0"/>
                <a:cs typeface="Arial" charset="0"/>
              </a:rPr>
              <a:t>. </a:t>
            </a:r>
          </a:p>
          <a:p>
            <a:pPr marL="0" indent="0">
              <a:spcBef>
                <a:spcPts val="0"/>
              </a:spcBef>
              <a:buFont typeface="Arial"/>
              <a:buNone/>
              <a:defRPr/>
            </a:pPr>
            <a:endParaRPr lang="en-US" dirty="0">
              <a:latin typeface="Arial" charset="0"/>
              <a:ea typeface="Arial" charset="0"/>
              <a:cs typeface="Arial" charset="0"/>
            </a:endParaRPr>
          </a:p>
          <a:p>
            <a:pPr marL="0" indent="0">
              <a:spcBef>
                <a:spcPts val="0"/>
              </a:spcBef>
              <a:buFont typeface="Arial"/>
              <a:buNone/>
              <a:defRPr/>
            </a:pPr>
            <a:r>
              <a:rPr lang="en-US" dirty="0">
                <a:latin typeface="Arial" charset="0"/>
                <a:ea typeface="Arial" charset="0"/>
                <a:cs typeface="Arial" charset="0"/>
              </a:rPr>
              <a:t>This table</a:t>
            </a:r>
            <a:r>
              <a:rPr lang="en-US" baseline="0" dirty="0">
                <a:latin typeface="Arial" charset="0"/>
                <a:ea typeface="Arial" charset="0"/>
                <a:cs typeface="Arial" charset="0"/>
              </a:rPr>
              <a:t> is from the Math Framework for K–12 public schools.</a:t>
            </a:r>
            <a:endParaRPr lang="en-US" dirty="0">
              <a:latin typeface="Arial" charset="0"/>
              <a:ea typeface="Arial" charset="0"/>
              <a:cs typeface="Arial" charset="0"/>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A8C3663-92FA-D645-B864-3AB0EF034296}" type="slidenum">
              <a:rPr lang="en-US" sz="1200">
                <a:cs typeface="Arial" charset="0"/>
              </a:rPr>
              <a:pPr eaLnBrk="1" hangingPunct="1"/>
              <a:t>15</a:t>
            </a:fld>
            <a:endParaRPr lang="en-US" sz="1200">
              <a:cs typeface="Arial" charset="0"/>
            </a:endParaRPr>
          </a:p>
        </p:txBody>
      </p:sp>
    </p:spTree>
    <p:extLst>
      <p:ext uri="{BB962C8B-B14F-4D97-AF65-F5344CB8AC3E}">
        <p14:creationId xmlns:p14="http://schemas.microsoft.com/office/powerpoint/2010/main" val="36438287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ChangeArrowheads="1" noTextEdit="1"/>
          </p:cNvSpPr>
          <p:nvPr>
            <p:ph type="sldImg"/>
          </p:nvPr>
        </p:nvSpPr>
        <p:spPr>
          <a:ln/>
        </p:spPr>
      </p:sp>
      <p:sp>
        <p:nvSpPr>
          <p:cNvPr id="6349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defTabSz="457200">
              <a:spcBef>
                <a:spcPts val="0"/>
              </a:spcBef>
            </a:pPr>
            <a:r>
              <a:rPr lang="en-US" b="1" dirty="0">
                <a:ea typeface="MS PGothic" charset="0"/>
              </a:rPr>
              <a:t>Presenter Remarks: </a:t>
            </a:r>
          </a:p>
          <a:p>
            <a:pPr defTabSz="457200">
              <a:spcBef>
                <a:spcPts val="0"/>
              </a:spcBef>
            </a:pPr>
            <a:r>
              <a:rPr lang="en-US" dirty="0">
                <a:ea typeface="MS PGothic" charset="0"/>
              </a:rPr>
              <a:t>The Preschool Curriculum Framework offers guidance on how teachers can support the learning and development described in the foundations, through environments, materials, and experiences that are developmentally appropriate, individually and culturally meaningful, and engaging to families.</a:t>
            </a:r>
          </a:p>
          <a:p>
            <a:pPr defTabSz="457200">
              <a:spcBef>
                <a:spcPts val="0"/>
              </a:spcBef>
            </a:pPr>
            <a:endParaRPr lang="en-US" dirty="0">
              <a:ea typeface="MS PGothic" charset="0"/>
            </a:endParaRPr>
          </a:p>
          <a:p>
            <a:pPr marL="0" marR="0" lvl="0" indent="0" algn="l" defTabSz="457200" rtl="0" eaLnBrk="0" fontAlgn="base" latinLnBrk="0" hangingPunct="0">
              <a:spcBef>
                <a:spcPts val="0"/>
              </a:spcBef>
              <a:spcAft>
                <a:spcPct val="0"/>
              </a:spcAft>
              <a:buClrTx/>
              <a:buSzTx/>
              <a:buFontTx/>
              <a:buNone/>
              <a:tabLst/>
              <a:defRPr/>
            </a:pPr>
            <a:r>
              <a:rPr lang="en-US" dirty="0">
                <a:ea typeface="MS PGothic" charset="0"/>
              </a:rPr>
              <a:t>“Teachers address ideas and concepts that children can grasp at their developmental level and then progressively build on what children already know and understand. This approach applies to all children, including children with various abilities, disabilities, or other special needs (such as delays in language, cognition, or physical ability)” (</a:t>
            </a:r>
            <a:r>
              <a:rPr lang="en-US" sz="1200" i="0" dirty="0">
                <a:solidFill>
                  <a:srgbClr val="000000"/>
                </a:solidFill>
                <a:latin typeface="Arial" pitchFamily="34" charset="0"/>
                <a:ea typeface="ＭＳ Ｐゴシック" pitchFamily="34" charset="-128"/>
              </a:rPr>
              <a:t>PCF, Vol. 2, p. </a:t>
            </a:r>
            <a:r>
              <a:rPr lang="en-US" dirty="0">
                <a:ea typeface="MS PGothic" charset="0"/>
              </a:rPr>
              <a:t>227).</a:t>
            </a:r>
          </a:p>
          <a:p>
            <a:pPr defTabSz="457200">
              <a:spcBef>
                <a:spcPts val="0"/>
              </a:spcBef>
            </a:pPr>
            <a:endParaRPr lang="en-US" dirty="0">
              <a:ea typeface="MS PGothic" charset="0"/>
            </a:endParaRPr>
          </a:p>
          <a:p>
            <a:pPr marL="0" indent="0" algn="l">
              <a:spcBef>
                <a:spcPts val="0"/>
              </a:spcBef>
              <a:buFont typeface="Arial"/>
              <a:buNone/>
              <a:defRPr/>
            </a:pPr>
            <a:r>
              <a:rPr lang="en-US" dirty="0">
                <a:ea typeface="MS PGothic" charset="0"/>
              </a:rPr>
              <a:t>The</a:t>
            </a:r>
            <a:r>
              <a:rPr lang="en-US" baseline="0" dirty="0">
                <a:ea typeface="MS PGothic" charset="0"/>
              </a:rPr>
              <a:t> Mathematics domain begins with guiding principles that set the tone for the entire chapter. Let’s take a moment to look at these guiding principles and see how they are: </a:t>
            </a:r>
          </a:p>
          <a:p>
            <a:pPr marL="171450" indent="-171450" algn="l">
              <a:spcBef>
                <a:spcPts val="0"/>
              </a:spcBef>
              <a:buFont typeface="Arial"/>
              <a:buChar char="•"/>
              <a:defRPr/>
            </a:pPr>
            <a:r>
              <a:rPr lang="en-US" dirty="0">
                <a:solidFill>
                  <a:srgbClr val="000000"/>
                </a:solidFill>
                <a:effectLst>
                  <a:outerShdw blurRad="38100" dist="38100" dir="2700000" algn="tl">
                    <a:srgbClr val="FFFFFF"/>
                  </a:outerShdw>
                </a:effectLst>
                <a:latin typeface="Arial" charset="0"/>
                <a:ea typeface="MS PGothic" charset="0"/>
                <a:cs typeface="MS PGothic" charset="0"/>
              </a:rPr>
              <a:t>Developmentally appropriate,</a:t>
            </a:r>
          </a:p>
          <a:p>
            <a:pPr marL="171450" indent="-171450" algn="l">
              <a:spcBef>
                <a:spcPts val="0"/>
              </a:spcBef>
              <a:buFont typeface="Arial"/>
              <a:buChar char="•"/>
              <a:defRPr/>
            </a:pPr>
            <a:r>
              <a:rPr lang="en-US" dirty="0">
                <a:solidFill>
                  <a:srgbClr val="000000"/>
                </a:solidFill>
                <a:effectLst>
                  <a:outerShdw blurRad="38100" dist="38100" dir="2700000" algn="tl">
                    <a:srgbClr val="FFFFFF"/>
                  </a:outerShdw>
                </a:effectLst>
                <a:latin typeface="Arial" charset="0"/>
                <a:ea typeface="MS PGothic" charset="0"/>
                <a:cs typeface="MS PGothic" charset="0"/>
              </a:rPr>
              <a:t>Reflective and intentional,</a:t>
            </a:r>
          </a:p>
          <a:p>
            <a:pPr marL="171450" indent="-171450" algn="l">
              <a:spcBef>
                <a:spcPts val="0"/>
              </a:spcBef>
              <a:buFont typeface="Arial"/>
              <a:buChar char="•"/>
              <a:defRPr/>
            </a:pPr>
            <a:r>
              <a:rPr lang="en-US" dirty="0">
                <a:solidFill>
                  <a:srgbClr val="000000"/>
                </a:solidFill>
                <a:effectLst>
                  <a:outerShdw blurRad="38100" dist="38100" dir="2700000" algn="tl">
                    <a:srgbClr val="FFFFFF"/>
                  </a:outerShdw>
                </a:effectLst>
                <a:latin typeface="Arial" charset="0"/>
                <a:ea typeface="MS PGothic" charset="0"/>
                <a:cs typeface="MS PGothic" charset="0"/>
              </a:rPr>
              <a:t>Individually and culturally meaningful, and </a:t>
            </a:r>
          </a:p>
          <a:p>
            <a:pPr marL="171450" indent="-171450" algn="l">
              <a:spcBef>
                <a:spcPts val="0"/>
              </a:spcBef>
              <a:buFont typeface="Arial"/>
              <a:buChar char="•"/>
              <a:defRPr/>
            </a:pPr>
            <a:r>
              <a:rPr lang="en-US" dirty="0">
                <a:solidFill>
                  <a:srgbClr val="000000"/>
                </a:solidFill>
                <a:effectLst>
                  <a:outerShdw blurRad="38100" dist="38100" dir="2700000" algn="tl">
                    <a:srgbClr val="FFFFFF"/>
                  </a:outerShdw>
                </a:effectLst>
                <a:latin typeface="Arial" charset="0"/>
                <a:ea typeface="MS PGothic" charset="0"/>
                <a:cs typeface="MS PGothic" charset="0"/>
              </a:rPr>
              <a:t>Inclusive.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88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marL="0" marR="0" lvl="0" indent="0" algn="l" defTabSz="457200" rtl="0" eaLnBrk="1" fontAlgn="base" latinLnBrk="0" hangingPunct="1">
              <a:spcBef>
                <a:spcPts val="0"/>
              </a:spcBef>
              <a:spcAft>
                <a:spcPct val="0"/>
              </a:spcAft>
              <a:buClrTx/>
              <a:buSzTx/>
              <a:buFontTx/>
              <a:buNone/>
              <a:tabLst/>
              <a:defRPr/>
            </a:pPr>
            <a:r>
              <a:rPr lang="en-US" b="0" kern="1200" dirty="0">
                <a:solidFill>
                  <a:schemeClr val="tx1"/>
                </a:solidFill>
                <a:effectLst/>
              </a:rPr>
              <a:t>Activity 3: Representing Guiding Principles</a:t>
            </a:r>
            <a:r>
              <a:rPr lang="en-US" b="0" dirty="0">
                <a:effectLst/>
              </a:rPr>
              <a:t> </a:t>
            </a:r>
            <a:r>
              <a:rPr lang="en-US" b="1" kern="1200" dirty="0">
                <a:solidFill>
                  <a:schemeClr val="tx1"/>
                </a:solidFill>
                <a:effectLst/>
              </a:rPr>
              <a:t> </a:t>
            </a:r>
          </a:p>
          <a:p>
            <a:pPr eaLnBrk="1" hangingPunct="1">
              <a:spcBef>
                <a:spcPts val="0"/>
              </a:spcBef>
            </a:pPr>
            <a:endParaRPr lang="en-US" b="1" dirty="0">
              <a:latin typeface="Arial" charset="0"/>
              <a:ea typeface="ＭＳ Ｐゴシック" charset="0"/>
            </a:endParaRPr>
          </a:p>
          <a:p>
            <a:pPr eaLnBrk="1" hangingPunct="1">
              <a:spcBef>
                <a:spcPts val="0"/>
              </a:spcBef>
            </a:pPr>
            <a:r>
              <a:rPr lang="en-US" b="1" dirty="0">
                <a:latin typeface="Arial" charset="0"/>
                <a:ea typeface="ＭＳ Ｐゴシック" charset="0"/>
              </a:rPr>
              <a:t>Presenter Remarks:</a:t>
            </a:r>
            <a:endParaRPr lang="en-US" dirty="0">
              <a:latin typeface="Arial" charset="0"/>
              <a:ea typeface="ＭＳ Ｐゴシック" charset="0"/>
            </a:endParaRPr>
          </a:p>
          <a:p>
            <a:pPr eaLnBrk="1" hangingPunct="1">
              <a:spcBef>
                <a:spcPts val="0"/>
              </a:spcBef>
            </a:pPr>
            <a:r>
              <a:rPr lang="en-US" dirty="0">
                <a:latin typeface="Arial" charset="0"/>
                <a:ea typeface="ＭＳ Ｐゴシック" charset="0"/>
              </a:rPr>
              <a:t>Take a moment to read the guiding principle on the slide. </a:t>
            </a:r>
          </a:p>
          <a:p>
            <a:pPr eaLnBrk="1" hangingPunct="1">
              <a:spcBef>
                <a:spcPts val="0"/>
              </a:spcBef>
            </a:pPr>
            <a:endParaRPr lang="en-US" dirty="0">
              <a:latin typeface="Arial" charset="0"/>
              <a:ea typeface="ＭＳ Ｐゴシック" charset="0"/>
            </a:endParaRPr>
          </a:p>
          <a:p>
            <a:pPr eaLnBrk="1" hangingPunct="1">
              <a:spcBef>
                <a:spcPts val="0"/>
              </a:spcBef>
            </a:pPr>
            <a:r>
              <a:rPr lang="en-US" dirty="0">
                <a:latin typeface="Arial" charset="0"/>
                <a:ea typeface="ＭＳ Ｐゴシック" charset="0"/>
              </a:rPr>
              <a:t>This is only one of the guiding principles at the beginning of the Mathematics domain. It highlights the importance of recognizing children’s natural motivation and current knowledge. </a:t>
            </a:r>
          </a:p>
          <a:p>
            <a:pPr eaLnBrk="1" hangingPunct="1">
              <a:spcBef>
                <a:spcPts val="0"/>
              </a:spcBef>
            </a:pPr>
            <a:endParaRPr lang="en-US" dirty="0">
              <a:latin typeface="Arial" charset="0"/>
              <a:ea typeface="ＭＳ Ｐゴシック" charset="0"/>
            </a:endParaRPr>
          </a:p>
          <a:p>
            <a:pPr marL="0" marR="0" lvl="0" indent="0" algn="l" defTabSz="457200" rtl="0" eaLnBrk="1" fontAlgn="base" latinLnBrk="0" hangingPunct="1">
              <a:spcBef>
                <a:spcPts val="0"/>
              </a:spcBef>
              <a:spcAft>
                <a:spcPct val="0"/>
              </a:spcAft>
              <a:buClrTx/>
              <a:buSzTx/>
              <a:buFontTx/>
              <a:buNone/>
              <a:tabLst/>
              <a:defRPr/>
            </a:pPr>
            <a:r>
              <a:rPr lang="en-US" dirty="0">
                <a:latin typeface="Arial" charset="0"/>
                <a:ea typeface="ＭＳ Ｐゴシック" charset="0"/>
              </a:rPr>
              <a:t>“Young children are mathematically competent, motivated, and naturally interested in exploring mathematical ideas and concepts. Teachers should recognize children</a:t>
            </a:r>
            <a:r>
              <a:rPr lang="ja-JP" altLang="en-US" dirty="0">
                <a:latin typeface="Arial" charset="0"/>
                <a:ea typeface="ＭＳ Ｐゴシック" charset="0"/>
              </a:rPr>
              <a:t>’</a:t>
            </a:r>
            <a:r>
              <a:rPr lang="en-US" altLang="ja-JP" dirty="0">
                <a:latin typeface="Arial" charset="0"/>
                <a:ea typeface="ＭＳ Ｐゴシック" charset="0"/>
              </a:rPr>
              <a:t>s early mathematical competence and build on children</a:t>
            </a:r>
            <a:r>
              <a:rPr lang="ja-JP" altLang="en-US" dirty="0">
                <a:latin typeface="Arial" charset="0"/>
                <a:ea typeface="ＭＳ Ｐゴシック" charset="0"/>
              </a:rPr>
              <a:t>’</a:t>
            </a:r>
            <a:r>
              <a:rPr lang="en-US" altLang="ja-JP" dirty="0">
                <a:latin typeface="Arial" charset="0"/>
                <a:ea typeface="ＭＳ Ｐゴシック" charset="0"/>
              </a:rPr>
              <a:t>s disposition to use mathematics as a way to make sense of their world” (</a:t>
            </a:r>
            <a:r>
              <a:rPr lang="en-US" sz="1200" i="0" dirty="0">
                <a:solidFill>
                  <a:srgbClr val="000000"/>
                </a:solidFill>
                <a:latin typeface="Arial" pitchFamily="34" charset="0"/>
                <a:ea typeface="ＭＳ Ｐゴシック" pitchFamily="34" charset="-128"/>
              </a:rPr>
              <a:t>PCF, Vol. 1,</a:t>
            </a:r>
            <a:r>
              <a:rPr lang="en-US" sz="1200" i="0" baseline="0" dirty="0">
                <a:solidFill>
                  <a:srgbClr val="000000"/>
                </a:solidFill>
                <a:latin typeface="Arial" pitchFamily="34" charset="0"/>
                <a:ea typeface="ＭＳ Ｐゴシック" pitchFamily="34" charset="-128"/>
              </a:rPr>
              <a:t> </a:t>
            </a:r>
            <a:r>
              <a:rPr lang="en-US" altLang="ja-JP" dirty="0">
                <a:latin typeface="Arial" charset="0"/>
                <a:ea typeface="ＭＳ Ｐゴシック" charset="0"/>
              </a:rPr>
              <a:t>p. 234).</a:t>
            </a:r>
          </a:p>
          <a:p>
            <a:pPr eaLnBrk="1" hangingPunct="1">
              <a:spcBef>
                <a:spcPts val="0"/>
              </a:spcBef>
            </a:pPr>
            <a:endParaRPr lang="en-US" dirty="0">
              <a:latin typeface="Arial" charset="0"/>
              <a:ea typeface="ＭＳ Ｐゴシック" charset="0"/>
            </a:endParaRPr>
          </a:p>
          <a:p>
            <a:pPr eaLnBrk="1" hangingPunct="1">
              <a:spcBef>
                <a:spcPts val="0"/>
              </a:spcBef>
            </a:pPr>
            <a:r>
              <a:rPr lang="en-US" dirty="0">
                <a:latin typeface="Arial" charset="0"/>
                <a:ea typeface="ＭＳ Ｐゴシック" charset="0"/>
              </a:rPr>
              <a:t>We will now take some time to get familiar</a:t>
            </a:r>
            <a:r>
              <a:rPr lang="en-US" baseline="0" dirty="0">
                <a:latin typeface="Arial" charset="0"/>
                <a:ea typeface="ＭＳ Ｐゴシック" charset="0"/>
              </a:rPr>
              <a:t> with the rest of the guiding principles. </a:t>
            </a:r>
            <a:endParaRPr lang="en-US" dirty="0">
              <a:latin typeface="Arial" charset="0"/>
              <a:ea typeface="ＭＳ Ｐゴシック" charset="0"/>
            </a:endParaRPr>
          </a:p>
          <a:p>
            <a:pPr>
              <a:spcBef>
                <a:spcPts val="0"/>
              </a:spcBef>
            </a:pPr>
            <a:r>
              <a:rPr lang="en-US" kern="1200" dirty="0">
                <a:solidFill>
                  <a:schemeClr val="tx1"/>
                </a:solidFill>
                <a:effectLst/>
              </a:rPr>
              <a:t> </a:t>
            </a:r>
            <a:endParaRPr lang="en-US" b="1" kern="1200" cap="all" dirty="0">
              <a:solidFill>
                <a:schemeClr val="tx1"/>
              </a:solidFill>
              <a:effectLst/>
            </a:endParaRPr>
          </a:p>
          <a:p>
            <a:pPr>
              <a:spcBef>
                <a:spcPts val="0"/>
              </a:spcBef>
            </a:pPr>
            <a:r>
              <a:rPr lang="en-US" b="1" kern="1200" cap="all" dirty="0">
                <a:solidFill>
                  <a:schemeClr val="tx1"/>
                </a:solidFill>
                <a:effectLst/>
              </a:rPr>
              <a:t>intent: </a:t>
            </a:r>
            <a:r>
              <a:rPr lang="en-US" kern="1200" dirty="0">
                <a:solidFill>
                  <a:schemeClr val="tx1"/>
                </a:solidFill>
                <a:effectLst/>
              </a:rPr>
              <a:t>Familiarize participants with the </a:t>
            </a:r>
            <a:r>
              <a:rPr lang="en-US" dirty="0">
                <a:latin typeface="Arial" charset="0"/>
                <a:ea typeface="ＭＳ Ｐゴシック" charset="0"/>
              </a:rPr>
              <a:t>guiding principles </a:t>
            </a:r>
            <a:r>
              <a:rPr lang="en-US" kern="1200" dirty="0">
                <a:solidFill>
                  <a:schemeClr val="tx1"/>
                </a:solidFill>
                <a:effectLst/>
              </a:rPr>
              <a:t>of the Mathematics domain.</a:t>
            </a:r>
          </a:p>
          <a:p>
            <a:pPr>
              <a:spcBef>
                <a:spcPts val="0"/>
              </a:spcBef>
            </a:pPr>
            <a:endParaRPr lang="en-US" kern="1200" dirty="0">
              <a:solidFill>
                <a:schemeClr val="tx1"/>
              </a:solidFill>
              <a:effectLst/>
            </a:endParaRPr>
          </a:p>
          <a:p>
            <a:pPr>
              <a:spcBef>
                <a:spcPts val="0"/>
              </a:spcBef>
            </a:pPr>
            <a:r>
              <a:rPr lang="en-US" b="1" kern="1200" dirty="0">
                <a:solidFill>
                  <a:schemeClr val="tx1"/>
                </a:solidFill>
                <a:effectLst/>
              </a:rPr>
              <a:t>OUTCOMES: </a:t>
            </a:r>
            <a:endParaRPr lang="en-US" kern="1200" dirty="0">
              <a:solidFill>
                <a:schemeClr val="tx1"/>
              </a:solidFill>
              <a:effectLst/>
            </a:endParaRPr>
          </a:p>
          <a:p>
            <a:pPr marL="171450" lvl="0" indent="-171450">
              <a:spcBef>
                <a:spcPts val="0"/>
              </a:spcBef>
              <a:buFont typeface="Arial" panose="020B0604020202020204" pitchFamily="34" charset="0"/>
              <a:buChar char="•"/>
            </a:pPr>
            <a:r>
              <a:rPr lang="en-US" kern="1200" dirty="0">
                <a:solidFill>
                  <a:schemeClr val="tx1"/>
                </a:solidFill>
                <a:effectLst/>
              </a:rPr>
              <a:t>Participants will read the guiding principles </a:t>
            </a:r>
          </a:p>
          <a:p>
            <a:pPr marL="171450" lvl="0" indent="-171450">
              <a:spcBef>
                <a:spcPts val="0"/>
              </a:spcBef>
              <a:buFont typeface="Arial" panose="020B0604020202020204" pitchFamily="34" charset="0"/>
              <a:buChar char="•"/>
            </a:pPr>
            <a:r>
              <a:rPr lang="en-US" kern="1200" dirty="0">
                <a:solidFill>
                  <a:schemeClr val="tx1"/>
                </a:solidFill>
                <a:effectLst/>
              </a:rPr>
              <a:t>Participants will reflect on how the guiding principles are represented in their classrooms.</a:t>
            </a:r>
          </a:p>
          <a:p>
            <a:pPr>
              <a:spcBef>
                <a:spcPts val="0"/>
              </a:spcBef>
            </a:pPr>
            <a:r>
              <a:rPr lang="en-US" b="1" kern="1200" cap="all" dirty="0">
                <a:solidFill>
                  <a:schemeClr val="tx1"/>
                </a:solidFill>
                <a:effectLst/>
              </a:rPr>
              <a:t> </a:t>
            </a:r>
            <a:endParaRPr lang="en-US" kern="1200" dirty="0">
              <a:solidFill>
                <a:schemeClr val="tx1"/>
              </a:solidFill>
              <a:effectLst/>
            </a:endParaRPr>
          </a:p>
          <a:p>
            <a:pPr>
              <a:spcBef>
                <a:spcPts val="0"/>
              </a:spcBef>
            </a:pPr>
            <a:r>
              <a:rPr lang="en-US" b="1" kern="1200" cap="all" dirty="0">
                <a:solidFill>
                  <a:schemeClr val="tx1"/>
                </a:solidFill>
                <a:effectLst/>
              </a:rPr>
              <a:t>Materials Required: </a:t>
            </a:r>
            <a:endParaRPr lang="en-US" kern="1200" dirty="0">
              <a:solidFill>
                <a:schemeClr val="tx1"/>
              </a:solidFill>
              <a:effectLst/>
            </a:endParaRPr>
          </a:p>
          <a:p>
            <a:pPr marL="171450" lvl="0" indent="-171450">
              <a:spcBef>
                <a:spcPts val="0"/>
              </a:spcBef>
              <a:buFont typeface="Arial" panose="020B0604020202020204" pitchFamily="34" charset="0"/>
              <a:buChar char="•"/>
            </a:pPr>
            <a:r>
              <a:rPr lang="en-US" kern="1200" dirty="0">
                <a:solidFill>
                  <a:schemeClr val="tx1"/>
                </a:solidFill>
                <a:effectLst/>
              </a:rPr>
              <a:t>Handout 6: Guiding Principles</a:t>
            </a:r>
          </a:p>
          <a:p>
            <a:pPr marL="171450" lvl="0" indent="-171450">
              <a:spcBef>
                <a:spcPts val="0"/>
              </a:spcBef>
              <a:buFont typeface="Arial" panose="020B0604020202020204" pitchFamily="34" charset="0"/>
              <a:buChar char="•"/>
            </a:pPr>
            <a:r>
              <a:rPr lang="en-US" kern="1200" dirty="0">
                <a:solidFill>
                  <a:schemeClr val="tx1"/>
                </a:solidFill>
                <a:effectLst/>
              </a:rPr>
              <a:t>Table-group buckets of numbers</a:t>
            </a:r>
          </a:p>
          <a:p>
            <a:pPr>
              <a:spcBef>
                <a:spcPts val="0"/>
              </a:spcBef>
            </a:pPr>
            <a:r>
              <a:rPr lang="en-US" kern="1200" dirty="0">
                <a:solidFill>
                  <a:schemeClr val="tx1"/>
                </a:solidFill>
                <a:effectLst/>
              </a:rPr>
              <a:t> </a:t>
            </a:r>
            <a:r>
              <a:rPr lang="en-US" b="1" kern="1200" dirty="0">
                <a:solidFill>
                  <a:schemeClr val="tx1"/>
                </a:solidFill>
                <a:effectLst/>
              </a:rPr>
              <a:t> </a:t>
            </a:r>
            <a:endParaRPr lang="en-US" kern="1200" dirty="0">
              <a:solidFill>
                <a:schemeClr val="tx1"/>
              </a:solidFill>
              <a:effectLst/>
            </a:endParaRPr>
          </a:p>
          <a:p>
            <a:pPr>
              <a:spcBef>
                <a:spcPts val="0"/>
              </a:spcBef>
            </a:pPr>
            <a:r>
              <a:rPr lang="en-US" b="1" kern="1200" cap="all" dirty="0">
                <a:solidFill>
                  <a:schemeClr val="tx1"/>
                </a:solidFill>
                <a:effectLst/>
              </a:rPr>
              <a:t>Time:</a:t>
            </a:r>
            <a:r>
              <a:rPr lang="en-US" kern="1200" dirty="0">
                <a:solidFill>
                  <a:schemeClr val="tx1"/>
                </a:solidFill>
                <a:effectLst/>
              </a:rPr>
              <a:t> 10 minutes</a:t>
            </a:r>
          </a:p>
          <a:p>
            <a:pPr>
              <a:spcBef>
                <a:spcPts val="0"/>
              </a:spcBef>
            </a:pPr>
            <a:endParaRPr lang="en-US" b="1" kern="1200" cap="all" dirty="0">
              <a:solidFill>
                <a:schemeClr val="tx1"/>
              </a:solidFill>
              <a:effectLst/>
            </a:endParaRPr>
          </a:p>
          <a:p>
            <a:pPr>
              <a:spcBef>
                <a:spcPts val="0"/>
              </a:spcBef>
            </a:pPr>
            <a:r>
              <a:rPr lang="en-US" b="1" kern="1200" cap="all" dirty="0">
                <a:solidFill>
                  <a:schemeClr val="tx1"/>
                </a:solidFill>
                <a:effectLst/>
              </a:rPr>
              <a:t>Process: </a:t>
            </a:r>
            <a:endParaRPr lang="en-US" kern="1200" dirty="0">
              <a:solidFill>
                <a:schemeClr val="tx1"/>
              </a:solidFill>
              <a:effectLst/>
            </a:endParaRPr>
          </a:p>
          <a:p>
            <a:pPr marL="228600" marR="0" lvl="0" indent="-228600" algn="l" defTabSz="457200" rtl="0" eaLnBrk="0" fontAlgn="base" latinLnBrk="0" hangingPunct="0">
              <a:spcBef>
                <a:spcPts val="0"/>
              </a:spcBef>
              <a:spcAft>
                <a:spcPct val="0"/>
              </a:spcAft>
              <a:buClrTx/>
              <a:buSzTx/>
              <a:buFont typeface="+mj-lt"/>
              <a:buAutoNum type="arabicPeriod"/>
              <a:tabLst/>
              <a:defRPr/>
            </a:pPr>
            <a:r>
              <a:rPr lang="en-US" kern="1200" dirty="0">
                <a:solidFill>
                  <a:schemeClr val="tx1"/>
                </a:solidFill>
                <a:effectLst/>
              </a:rPr>
              <a:t>Invite participants to locate and read</a:t>
            </a:r>
            <a:r>
              <a:rPr lang="en-US" kern="1200" baseline="0" dirty="0">
                <a:solidFill>
                  <a:schemeClr val="tx1"/>
                </a:solidFill>
                <a:effectLst/>
              </a:rPr>
              <a:t> </a:t>
            </a:r>
            <a:r>
              <a:rPr lang="en-US" kern="1200" dirty="0">
                <a:solidFill>
                  <a:schemeClr val="tx1"/>
                </a:solidFill>
                <a:effectLst/>
              </a:rPr>
              <a:t>Handout 6: Guiding Principles.</a:t>
            </a:r>
          </a:p>
          <a:p>
            <a:pPr marL="228600" lvl="0" indent="-228600">
              <a:spcBef>
                <a:spcPts val="0"/>
              </a:spcBef>
              <a:buFont typeface="+mj-lt"/>
              <a:buAutoNum type="arabicPeriod"/>
            </a:pPr>
            <a:r>
              <a:rPr lang="en-US" kern="1200" dirty="0">
                <a:solidFill>
                  <a:schemeClr val="tx1"/>
                </a:solidFill>
                <a:effectLst/>
              </a:rPr>
              <a:t>After participants read the principles, invite each participant to pull a number from the number bucket at the center of the table. </a:t>
            </a:r>
          </a:p>
          <a:p>
            <a:pPr marL="228600" lvl="0" indent="-228600">
              <a:spcBef>
                <a:spcPts val="0"/>
              </a:spcBef>
              <a:buFont typeface="+mj-lt"/>
              <a:buAutoNum type="arabicPeriod"/>
            </a:pPr>
            <a:r>
              <a:rPr lang="en-US" kern="1200" dirty="0">
                <a:solidFill>
                  <a:schemeClr val="tx1"/>
                </a:solidFill>
                <a:effectLst/>
              </a:rPr>
              <a:t>Guide participants to stand up and find someone with the same number from another table and share an example of an experience from their classroom that represents one of the guiding principles. </a:t>
            </a:r>
          </a:p>
          <a:p>
            <a:pPr marL="228600" lvl="0" indent="-228600">
              <a:spcBef>
                <a:spcPts val="0"/>
              </a:spcBef>
              <a:buFont typeface="+mj-lt"/>
              <a:buAutoNum type="arabicPeriod"/>
            </a:pPr>
            <a:r>
              <a:rPr lang="en-US" kern="1200" dirty="0">
                <a:solidFill>
                  <a:schemeClr val="tx1"/>
                </a:solidFill>
                <a:effectLst/>
              </a:rPr>
              <a:t>Allow 2–4 minutes for participants to share with one</a:t>
            </a:r>
            <a:r>
              <a:rPr lang="en-US" kern="1200" baseline="0" dirty="0">
                <a:solidFill>
                  <a:schemeClr val="tx1"/>
                </a:solidFill>
                <a:effectLst/>
              </a:rPr>
              <a:t> another</a:t>
            </a:r>
            <a:r>
              <a:rPr lang="en-US" kern="1200" dirty="0">
                <a:solidFill>
                  <a:schemeClr val="tx1"/>
                </a:solidFill>
                <a:effectLst/>
              </a:rPr>
              <a:t>.</a:t>
            </a:r>
          </a:p>
          <a:p>
            <a:pPr marL="228600" lvl="0" indent="-228600">
              <a:spcBef>
                <a:spcPts val="0"/>
              </a:spcBef>
              <a:buFont typeface="+mj-lt"/>
              <a:buAutoNum type="arabicPeriod"/>
            </a:pPr>
            <a:r>
              <a:rPr lang="en-US" kern="1200" dirty="0">
                <a:solidFill>
                  <a:schemeClr val="tx1"/>
                </a:solidFill>
                <a:effectLst/>
              </a:rPr>
              <a:t>Invite participants back to their table groups and ask if anyone has something they would like to share before moving on. </a:t>
            </a:r>
          </a:p>
          <a:p>
            <a:pPr marL="228600" lvl="0" indent="-228600">
              <a:spcBef>
                <a:spcPts val="0"/>
              </a:spcBef>
              <a:buFont typeface="+mj-lt"/>
              <a:buAutoNum type="arabicPeriod"/>
            </a:pPr>
            <a:r>
              <a:rPr lang="en-US" kern="1200" dirty="0">
                <a:solidFill>
                  <a:schemeClr val="tx1"/>
                </a:solidFill>
                <a:effectLst/>
              </a:rPr>
              <a:t>Wrap up by reminding participants that these guiding principles set the tone for all of the Mathematics domain and should be infused into all classroom activities. </a:t>
            </a:r>
          </a:p>
          <a:p>
            <a:pPr>
              <a:spcBef>
                <a:spcPts val="0"/>
              </a:spcBef>
            </a:pPr>
            <a:endParaRPr lang="en-US" b="1" kern="1200" dirty="0">
              <a:solidFill>
                <a:schemeClr val="tx1"/>
              </a:solidFill>
              <a:effectLst/>
            </a:endParaRPr>
          </a:p>
          <a:p>
            <a:pPr>
              <a:spcBef>
                <a:spcPts val="0"/>
              </a:spcBef>
            </a:pPr>
            <a:r>
              <a:rPr lang="en-US" b="1" kern="1200" dirty="0">
                <a:solidFill>
                  <a:schemeClr val="tx1"/>
                </a:solidFill>
                <a:effectLst/>
              </a:rPr>
              <a:t>SUMMARY</a:t>
            </a:r>
            <a:r>
              <a:rPr lang="en-US" kern="1200" dirty="0">
                <a:solidFill>
                  <a:schemeClr val="tx1"/>
                </a:solidFill>
                <a:effectLst/>
              </a:rPr>
              <a:t>: Participants become familiar with the guiding principles of the Mathematics domain.</a:t>
            </a:r>
          </a:p>
        </p:txBody>
      </p:sp>
      <p:sp>
        <p:nvSpPr>
          <p:cNvPr id="788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DD23CB2-1A5B-5F4D-AA86-8A6E96C0CDD8}" type="slidenum">
              <a:rPr lang="en-US" sz="1200">
                <a:cs typeface="Arial" charset="0"/>
              </a:rPr>
              <a:pPr eaLnBrk="1" hangingPunct="1"/>
              <a:t>17</a:t>
            </a:fld>
            <a:endParaRPr lang="en-US" sz="1200">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65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eaLnBrk="1" hangingPunct="1">
              <a:spcBef>
                <a:spcPts val="0"/>
              </a:spcBef>
            </a:pPr>
            <a:r>
              <a:rPr lang="en-US" b="1" dirty="0">
                <a:latin typeface="Arial" charset="0"/>
                <a:ea typeface="ＭＳ Ｐゴシック" charset="0"/>
              </a:rPr>
              <a:t>Presenter Remarks: </a:t>
            </a:r>
            <a:endParaRPr lang="en-US" dirty="0">
              <a:latin typeface="Arial" charset="0"/>
              <a:ea typeface="ＭＳ Ｐゴシック" charset="0"/>
            </a:endParaRPr>
          </a:p>
          <a:p>
            <a:pPr marL="0" marR="0" lvl="0" indent="0" algn="l" defTabSz="457200" rtl="0" eaLnBrk="1" fontAlgn="base" latinLnBrk="0" hangingPunct="1">
              <a:spcBef>
                <a:spcPts val="0"/>
              </a:spcBef>
              <a:spcAft>
                <a:spcPct val="0"/>
              </a:spcAft>
              <a:buClrTx/>
              <a:buSzTx/>
              <a:buFontTx/>
              <a:buNone/>
              <a:tabLst/>
              <a:defRPr/>
            </a:pPr>
            <a:r>
              <a:rPr lang="en-US" dirty="0">
                <a:ea typeface="ＭＳ Ｐゴシック" pitchFamily="34" charset="-128"/>
              </a:rPr>
              <a:t>“Children enter preschool [and</a:t>
            </a:r>
            <a:r>
              <a:rPr lang="en-US" baseline="0" dirty="0">
                <a:ea typeface="ＭＳ Ｐゴシック" pitchFamily="34" charset="-128"/>
              </a:rPr>
              <a:t> TK]</a:t>
            </a:r>
            <a:r>
              <a:rPr lang="en-US" dirty="0">
                <a:ea typeface="ＭＳ Ｐゴシック" pitchFamily="34" charset="-128"/>
              </a:rPr>
              <a:t> with an intuitive understanding of number and </a:t>
            </a:r>
            <a:r>
              <a:rPr lang="en-US" b="0" dirty="0">
                <a:ea typeface="ＭＳ Ｐゴシック" pitchFamily="34" charset="-128"/>
              </a:rPr>
              <a:t>operations</a:t>
            </a:r>
            <a:r>
              <a:rPr lang="en-US" b="1" dirty="0">
                <a:ea typeface="ＭＳ Ｐゴシック" pitchFamily="34" charset="-128"/>
              </a:rPr>
              <a:t> </a:t>
            </a:r>
            <a:r>
              <a:rPr lang="en-US" dirty="0">
                <a:ea typeface="ＭＳ Ｐゴシック" pitchFamily="34" charset="-128"/>
              </a:rPr>
              <a:t>and with a natural curiosity and eagerness to learn about numbers” (</a:t>
            </a:r>
            <a:r>
              <a:rPr lang="en-US" sz="1200" i="0" dirty="0">
                <a:solidFill>
                  <a:srgbClr val="000000"/>
                </a:solidFill>
                <a:latin typeface="Arial" pitchFamily="34" charset="0"/>
                <a:ea typeface="ＭＳ Ｐゴシック" pitchFamily="34" charset="-128"/>
              </a:rPr>
              <a:t>PCF, Vol.</a:t>
            </a:r>
            <a:r>
              <a:rPr lang="en-US" sz="1200" i="0" baseline="0" dirty="0">
                <a:solidFill>
                  <a:srgbClr val="000000"/>
                </a:solidFill>
                <a:latin typeface="Arial" pitchFamily="34" charset="0"/>
                <a:ea typeface="ＭＳ Ｐゴシック" pitchFamily="34" charset="-128"/>
              </a:rPr>
              <a:t> 1, </a:t>
            </a:r>
            <a:r>
              <a:rPr lang="en-US" altLang="ja-JP" dirty="0">
                <a:latin typeface="Arial" charset="0"/>
                <a:ea typeface="ＭＳ Ｐゴシック" charset="0"/>
              </a:rPr>
              <a:t>p. </a:t>
            </a:r>
            <a:r>
              <a:rPr lang="en-US" dirty="0">
                <a:ea typeface="ＭＳ Ｐゴシック" pitchFamily="34" charset="-128"/>
              </a:rPr>
              <a:t>241).</a:t>
            </a:r>
          </a:p>
          <a:p>
            <a:pPr marL="0" marR="0" indent="0" algn="l" defTabSz="457200" rtl="0" eaLnBrk="1" fontAlgn="base" latinLnBrk="0" hangingPunct="1">
              <a:spcBef>
                <a:spcPts val="0"/>
              </a:spcBef>
              <a:spcAft>
                <a:spcPct val="0"/>
              </a:spcAft>
              <a:buClrTx/>
              <a:buSzTx/>
              <a:buFontTx/>
              <a:buNone/>
              <a:tabLst/>
              <a:defRPr/>
            </a:pPr>
            <a:endParaRPr lang="en-US" baseline="0" dirty="0">
              <a:latin typeface="Arial" charset="0"/>
              <a:ea typeface="ＭＳ Ｐゴシック" charset="0"/>
            </a:endParaRPr>
          </a:p>
          <a:p>
            <a:pPr marL="0" marR="0" lvl="0" indent="0" algn="l" defTabSz="457200" rtl="0" eaLnBrk="1" fontAlgn="base" latinLnBrk="0" hangingPunct="1">
              <a:spcBef>
                <a:spcPts val="0"/>
              </a:spcBef>
              <a:spcAft>
                <a:spcPct val="0"/>
              </a:spcAft>
              <a:buClrTx/>
              <a:buSzTx/>
              <a:buFontTx/>
              <a:buNone/>
              <a:tabLst/>
              <a:defRPr/>
            </a:pPr>
            <a:r>
              <a:rPr lang="en-US" baseline="0" dirty="0">
                <a:latin typeface="Arial" charset="0"/>
                <a:ea typeface="ＭＳ Ｐゴシック" charset="0"/>
              </a:rPr>
              <a:t>“</a:t>
            </a:r>
            <a:r>
              <a:rPr lang="en-US" dirty="0">
                <a:latin typeface="Arial" charset="0"/>
                <a:ea typeface="ＭＳ Ｐゴシック" charset="0"/>
              </a:rPr>
              <a:t>Research indicates that the ability to reason about numbers starts as early as infancy. Five-month-olds show sensitivity to the effects of addition or subtraction of items on a small collection of objects. Toddlers viewing three balls put into a container, and then one being removed, know to search for a smaller number of balls, and many search for exactly two balls” (</a:t>
            </a:r>
            <a:r>
              <a:rPr lang="en-US" sz="1200" i="0" dirty="0">
                <a:solidFill>
                  <a:srgbClr val="000000"/>
                </a:solidFill>
                <a:latin typeface="Arial" pitchFamily="34" charset="0"/>
                <a:ea typeface="ＭＳ Ｐゴシック" pitchFamily="34" charset="-128"/>
              </a:rPr>
              <a:t>PCF, Vol. 1, </a:t>
            </a:r>
            <a:r>
              <a:rPr lang="en-US" altLang="ja-JP" dirty="0">
                <a:latin typeface="Arial" charset="0"/>
                <a:ea typeface="ＭＳ Ｐゴシック" charset="0"/>
              </a:rPr>
              <a:t>p. 251).</a:t>
            </a:r>
          </a:p>
          <a:p>
            <a:pPr eaLnBrk="1" hangingPunct="1">
              <a:spcBef>
                <a:spcPts val="0"/>
              </a:spcBef>
            </a:pPr>
            <a:endParaRPr lang="en-US" dirty="0">
              <a:latin typeface="Arial" charset="0"/>
              <a:ea typeface="ＭＳ Ｐゴシック" charset="0"/>
            </a:endParaRPr>
          </a:p>
          <a:p>
            <a:pPr marL="0" marR="0" lvl="0" indent="0" algn="l" defTabSz="457200" rtl="0" eaLnBrk="1" fontAlgn="base" latinLnBrk="0" hangingPunct="1">
              <a:spcBef>
                <a:spcPts val="0"/>
              </a:spcBef>
              <a:spcAft>
                <a:spcPct val="0"/>
              </a:spcAft>
              <a:buClrTx/>
              <a:buSzTx/>
              <a:buFontTx/>
              <a:buNone/>
              <a:tabLst/>
              <a:defRPr/>
            </a:pPr>
            <a:r>
              <a:rPr lang="en-US" dirty="0">
                <a:latin typeface="Arial" charset="0"/>
                <a:ea typeface="ＭＳ Ｐゴシック" charset="0"/>
              </a:rPr>
              <a:t>“By the time children are in preschool, prior to having any formal lesson in arithmetic, they use a variety of strategies to solve simple addition and subtraction problems. They may use manipulatives or fingers to represent the numbers in the problem and count out loud to find out the answer. As they get older, they rely less and less on finger counting. To solve an addition problem such as 4 + 2 presented with concrete objects (e.g., color crayons), the child may count all objects ‘</a:t>
            </a:r>
            <a:r>
              <a:rPr lang="en-US" altLang="ja-JP" dirty="0">
                <a:latin typeface="Arial" charset="0"/>
                <a:ea typeface="ＭＳ Ｐゴシック" charset="0"/>
              </a:rPr>
              <a:t>one, two, three, four’ and then continue with the second set of objects ‘five, six’ and find out there are a total of six. At a later stage, the child </a:t>
            </a:r>
            <a:r>
              <a:rPr lang="en-US" altLang="ja-JP" b="0" dirty="0">
                <a:latin typeface="Arial" charset="0"/>
                <a:ea typeface="ＭＳ Ｐゴシック" charset="0"/>
              </a:rPr>
              <a:t>may ‘count on’ </a:t>
            </a:r>
            <a:r>
              <a:rPr lang="en-US" altLang="ja-JP" dirty="0">
                <a:latin typeface="Arial" charset="0"/>
                <a:ea typeface="ＭＳ Ｐゴシック" charset="0"/>
              </a:rPr>
              <a:t>from the second set of objects. Knowing the number of objects in the first set (e.g., ‘four’), the child starts with ‘four’ and continues to count ‘five, six’ to find out the total number of objects, rather than starting to count from ‘one’ with the second set of objects” </a:t>
            </a:r>
            <a:r>
              <a:rPr lang="en-US" altLang="ja-JP" i="0" dirty="0">
                <a:latin typeface="Arial" charset="0"/>
                <a:ea typeface="ＭＳ Ｐゴシック" charset="0"/>
              </a:rPr>
              <a:t>(PCF,</a:t>
            </a:r>
            <a:r>
              <a:rPr lang="en-US" altLang="ja-JP" i="0" baseline="0" dirty="0">
                <a:latin typeface="Arial" charset="0"/>
                <a:ea typeface="ＭＳ Ｐゴシック" charset="0"/>
              </a:rPr>
              <a:t> Vol. 1, </a:t>
            </a:r>
            <a:r>
              <a:rPr lang="en-US" altLang="ja-JP" dirty="0">
                <a:latin typeface="Arial" charset="0"/>
                <a:ea typeface="ＭＳ Ｐゴシック" charset="0"/>
              </a:rPr>
              <a:t>p. 251).</a:t>
            </a:r>
          </a:p>
          <a:p>
            <a:pPr eaLnBrk="1" hangingPunct="1">
              <a:spcBef>
                <a:spcPts val="0"/>
              </a:spcBef>
            </a:pPr>
            <a:endParaRPr lang="en-US" altLang="ja-JP" dirty="0">
              <a:solidFill>
                <a:schemeClr val="tx1"/>
              </a:solidFill>
              <a:latin typeface="Arial" charset="0"/>
              <a:ea typeface="ＭＳ Ｐゴシック" charset="0"/>
            </a:endParaRPr>
          </a:p>
          <a:p>
            <a:pPr eaLnBrk="1" hangingPunct="1">
              <a:spcBef>
                <a:spcPts val="0"/>
              </a:spcBef>
            </a:pPr>
            <a:r>
              <a:rPr lang="en-US" altLang="ja-JP" dirty="0">
                <a:solidFill>
                  <a:schemeClr val="tx1"/>
                </a:solidFill>
                <a:latin typeface="Arial" charset="0"/>
                <a:ea typeface="ＭＳ Ｐゴシック" charset="0"/>
              </a:rPr>
              <a:t>Let’s look at an example of how</a:t>
            </a:r>
            <a:r>
              <a:rPr lang="en-US" altLang="ja-JP" baseline="0" dirty="0">
                <a:solidFill>
                  <a:schemeClr val="tx1"/>
                </a:solidFill>
                <a:latin typeface="Arial" charset="0"/>
                <a:ea typeface="ＭＳ Ｐゴシック" charset="0"/>
              </a:rPr>
              <a:t> an infant or toddler might demonstrate number sense ability. </a:t>
            </a:r>
            <a:endParaRPr lang="en-US" altLang="ja-JP" dirty="0">
              <a:solidFill>
                <a:schemeClr val="bg2"/>
              </a:solidFill>
              <a:latin typeface="Arial" charset="0"/>
              <a:ea typeface="ＭＳ Ｐゴシック" charset="0"/>
            </a:endParaRPr>
          </a:p>
        </p:txBody>
      </p:sp>
      <p:sp>
        <p:nvSpPr>
          <p:cNvPr id="665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D9EFBDA-A5AF-F74E-B531-50D68BEFBC6E}" type="slidenum">
              <a:rPr lang="en-US" sz="1200">
                <a:cs typeface="Arial" charset="0"/>
              </a:rPr>
              <a:pPr eaLnBrk="1" hangingPunct="1"/>
              <a:t>18</a:t>
            </a:fld>
            <a:endParaRPr lang="en-US" sz="1200">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9090" name="Rectangle 3"/>
          <p:cNvSpPr>
            <a:spLocks noGrp="1" noChangeArrowheads="1"/>
          </p:cNvSpPr>
          <p:nvPr>
            <p:ph type="body" idx="1"/>
          </p:nvPr>
        </p:nvSpPr>
        <p:spPr bwMode="auto">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a:latin typeface="Arial" charset="0"/>
                <a:ea typeface="ＭＳ Ｐゴシック" charset="0"/>
              </a:rPr>
              <a:t>Presenter Remarks:</a:t>
            </a:r>
          </a:p>
          <a:p>
            <a:pPr marL="0" marR="0" lvl="0" indent="0" algn="l" defTabSz="457200" rtl="0" eaLnBrk="1" fontAlgn="base" latinLnBrk="0" hangingPunct="1">
              <a:lnSpc>
                <a:spcPct val="100000"/>
              </a:lnSpc>
              <a:spcBef>
                <a:spcPct val="0"/>
              </a:spcBef>
              <a:spcAft>
                <a:spcPct val="0"/>
              </a:spcAft>
              <a:buClrTx/>
              <a:buSzTx/>
              <a:buFontTx/>
              <a:buNone/>
              <a:tabLst/>
              <a:defRPr/>
            </a:pPr>
            <a:r>
              <a:rPr lang="en-US" dirty="0">
                <a:latin typeface="Arial" charset="0"/>
                <a:ea typeface="ＭＳ Ｐゴシック" charset="0"/>
              </a:rPr>
              <a:t>Picture this. “Three pictures hang in front of a six-month-old child.  The first shows two dots, the others show one dot and three dots.  The infant hears</a:t>
            </a:r>
            <a:r>
              <a:rPr lang="en-US" baseline="0" dirty="0">
                <a:latin typeface="Arial" charset="0"/>
                <a:ea typeface="ＭＳ Ｐゴシック" charset="0"/>
              </a:rPr>
              <a:t> three drumbeats.  Her eyes move to the picture with three dots” (</a:t>
            </a:r>
            <a:r>
              <a:rPr lang="en-US" altLang="ja-JP" i="0" dirty="0">
                <a:latin typeface="Arial" charset="0"/>
                <a:ea typeface="ＭＳ Ｐゴシック" charset="0"/>
              </a:rPr>
              <a:t>Douglas H. Clements, “</a:t>
            </a:r>
            <a:r>
              <a:rPr lang="en-US" altLang="ja-JP" i="0" dirty="0" err="1">
                <a:latin typeface="Arial" charset="0"/>
                <a:ea typeface="ＭＳ Ｐゴシック" charset="0"/>
              </a:rPr>
              <a:t>Subitizing</a:t>
            </a:r>
            <a:r>
              <a:rPr lang="en-US" altLang="ja-JP" i="0" dirty="0">
                <a:latin typeface="Arial" charset="0"/>
                <a:ea typeface="ＭＳ Ｐゴシック" charset="0"/>
              </a:rPr>
              <a:t>: What is It? Why Teach It?” </a:t>
            </a:r>
            <a:r>
              <a:rPr lang="en-US" altLang="ja-JP" i="1" dirty="0">
                <a:latin typeface="Arial" charset="0"/>
                <a:ea typeface="ＭＳ Ｐゴシック" charset="0"/>
              </a:rPr>
              <a:t>Teaching Children Mathematics </a:t>
            </a:r>
            <a:r>
              <a:rPr lang="en-US" altLang="ja-JP" i="0" dirty="0">
                <a:latin typeface="Arial" charset="0"/>
                <a:ea typeface="ＭＳ Ｐゴシック" charset="0"/>
              </a:rPr>
              <a:t>5 (7) [March]: p. 400).</a:t>
            </a:r>
          </a:p>
          <a:p>
            <a:pPr eaLnBrk="1" hangingPunct="1">
              <a:spcBef>
                <a:spcPct val="0"/>
              </a:spcBef>
            </a:pPr>
            <a:endParaRPr lang="en-US" dirty="0">
              <a:latin typeface="Arial" charset="0"/>
              <a:ea typeface="ＭＳ Ｐゴシック" charset="0"/>
            </a:endParaRPr>
          </a:p>
          <a:p>
            <a:pPr eaLnBrk="1" hangingPunct="1">
              <a:spcBef>
                <a:spcPct val="0"/>
              </a:spcBef>
            </a:pPr>
            <a:r>
              <a:rPr lang="en-US" dirty="0">
                <a:latin typeface="Arial" charset="0"/>
                <a:ea typeface="ＭＳ Ｐゴシック" charset="0"/>
              </a:rPr>
              <a:t>“Young children spontaneously</a:t>
            </a:r>
            <a:r>
              <a:rPr lang="en-US" baseline="0" dirty="0">
                <a:latin typeface="Arial" charset="0"/>
                <a:ea typeface="ＭＳ Ｐゴシック" charset="0"/>
              </a:rPr>
              <a:t> use the ability to recognize and discriminate small numbers of objects” (Klein and Starkey as cited in “</a:t>
            </a:r>
            <a:r>
              <a:rPr lang="en-US" baseline="0" dirty="0" err="1">
                <a:latin typeface="Arial" charset="0"/>
                <a:ea typeface="ＭＳ Ｐゴシック" charset="0"/>
              </a:rPr>
              <a:t>Subitizing</a:t>
            </a:r>
            <a:r>
              <a:rPr lang="en-US" baseline="0" dirty="0">
                <a:latin typeface="Arial" charset="0"/>
                <a:ea typeface="ＭＳ Ｐゴシック" charset="0"/>
              </a:rPr>
              <a:t>: What is It? Why Teach It?” </a:t>
            </a:r>
            <a:r>
              <a:rPr lang="en-US" i="1" baseline="0" dirty="0">
                <a:latin typeface="Arial" charset="0"/>
                <a:ea typeface="ＭＳ Ｐゴシック" charset="0"/>
              </a:rPr>
              <a:t>Teaching Children Mathematics </a:t>
            </a:r>
            <a:r>
              <a:rPr lang="en-US" baseline="0" dirty="0">
                <a:latin typeface="Arial" charset="0"/>
                <a:ea typeface="ＭＳ Ｐゴシック" charset="0"/>
              </a:rPr>
              <a:t>5 (7) [March]: p. 400). </a:t>
            </a:r>
            <a:endParaRPr lang="en-US" dirty="0">
              <a:latin typeface="Arial" charset="0"/>
              <a:ea typeface="ＭＳ Ｐゴシック" charset="0"/>
            </a:endParaRPr>
          </a:p>
          <a:p>
            <a:pPr eaLnBrk="1" hangingPunct="1">
              <a:spcBef>
                <a:spcPct val="0"/>
              </a:spcBef>
            </a:pPr>
            <a:endParaRPr lang="en-US" dirty="0">
              <a:latin typeface="Arial" charset="0"/>
              <a:ea typeface="ＭＳ Ｐゴシック" charset="0"/>
            </a:endParaRPr>
          </a:p>
          <a:p>
            <a:pPr eaLnBrk="1" hangingPunct="1">
              <a:spcBef>
                <a:spcPct val="0"/>
              </a:spcBef>
            </a:pPr>
            <a:r>
              <a:rPr lang="en-US" dirty="0">
                <a:latin typeface="Arial" charset="0"/>
                <a:ea typeface="ＭＳ Ｐゴシック" charset="0"/>
              </a:rPr>
              <a:t>Preschoolers possess</a:t>
            </a:r>
            <a:r>
              <a:rPr lang="en-US" baseline="0" dirty="0">
                <a:latin typeface="Arial" charset="0"/>
                <a:ea typeface="ＭＳ Ｐゴシック" charset="0"/>
              </a:rPr>
              <a:t> this </a:t>
            </a:r>
            <a:r>
              <a:rPr lang="en-US" dirty="0">
                <a:latin typeface="Arial" charset="0"/>
                <a:ea typeface="ＭＳ Ｐゴシック" charset="0"/>
              </a:rPr>
              <a:t>and many other informal mathematical abilities (e.g., developing number and geometry abilities, counting objects, making shapes, and using math knowledge every day).  </a:t>
            </a:r>
          </a:p>
          <a:p>
            <a:pPr eaLnBrk="1" hangingPunct="1">
              <a:spcBef>
                <a:spcPct val="0"/>
              </a:spcBef>
            </a:pPr>
            <a:endParaRPr lang="en-US" dirty="0">
              <a:latin typeface="Arial" charset="0"/>
              <a:ea typeface="ＭＳ Ｐゴシック" charset="0"/>
            </a:endParaRPr>
          </a:p>
          <a:p>
            <a:pPr eaLnBrk="1" hangingPunct="1">
              <a:spcBef>
                <a:spcPct val="0"/>
              </a:spcBef>
            </a:pPr>
            <a:r>
              <a:rPr lang="en-US" dirty="0">
                <a:latin typeface="Arial" charset="0"/>
                <a:ea typeface="ＭＳ Ｐゴシック" charset="0"/>
              </a:rPr>
              <a:t>Educators must nurture these informal math abilities or risk missing opportunities to support children in the early stages of their mathematical development.</a:t>
            </a:r>
          </a:p>
        </p:txBody>
      </p:sp>
      <p:sp>
        <p:nvSpPr>
          <p:cNvPr id="890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C422ED0-825D-6D42-A5FD-F8FFE13598A3}" type="slidenum">
              <a:rPr lang="en-US" sz="1200">
                <a:cs typeface="Arial" charset="0"/>
              </a:rPr>
              <a:pPr eaLnBrk="1" hangingPunct="1"/>
              <a:t>19</a:t>
            </a:fld>
            <a:endParaRPr lang="en-US" sz="120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84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ts val="0"/>
              </a:spcBef>
              <a:defRPr/>
            </a:pPr>
            <a:r>
              <a:rPr lang="en-US" b="1" dirty="0">
                <a:latin typeface="Arial" charset="0"/>
                <a:ea typeface="ＭＳ Ｐゴシック" charset="0"/>
              </a:rPr>
              <a:t>Presenter Remarks: </a:t>
            </a:r>
            <a:endParaRPr lang="en-US" dirty="0">
              <a:latin typeface="Arial" charset="0"/>
              <a:ea typeface="ＭＳ Ｐゴシック" charset="0"/>
            </a:endParaRPr>
          </a:p>
          <a:p>
            <a:pPr>
              <a:spcBef>
                <a:spcPts val="0"/>
              </a:spcBef>
              <a:defRPr/>
            </a:pPr>
            <a:r>
              <a:rPr lang="en-US" dirty="0">
                <a:latin typeface="Arial" charset="0"/>
                <a:ea typeface="ＭＳ Ｐゴシック" charset="0"/>
              </a:rPr>
              <a:t>During this session we will:</a:t>
            </a:r>
          </a:p>
          <a:p>
            <a:pPr marL="171450" indent="-171450">
              <a:buFont typeface="Arial" panose="020B0604020202020204" pitchFamily="34" charset="0"/>
              <a:buChar char="•"/>
            </a:pPr>
            <a:r>
              <a:rPr lang="en-US" sz="1200" dirty="0"/>
              <a:t>Gain understanding of key concepts from the </a:t>
            </a:r>
            <a:r>
              <a:rPr lang="en-US" sz="1200" i="1" dirty="0"/>
              <a:t>California Preschool Learning Foundations, Volume 1 </a:t>
            </a:r>
            <a:r>
              <a:rPr lang="en-US" sz="1200" dirty="0"/>
              <a:t>(Preschool Learning Foundations or PLF)—Mathematics domain, Number Sense strand </a:t>
            </a:r>
          </a:p>
          <a:p>
            <a:pPr marL="171450" lvl="0" indent="-171450">
              <a:buFont typeface="Arial" panose="020B0604020202020204" pitchFamily="34" charset="0"/>
              <a:buChar char="•"/>
            </a:pPr>
            <a:r>
              <a:rPr lang="en-US" sz="1200" dirty="0"/>
              <a:t>Utilize the </a:t>
            </a:r>
            <a:r>
              <a:rPr lang="en-US" sz="1200" i="1" dirty="0"/>
              <a:t>California Preschool Curriculum Framework, Volume 1 </a:t>
            </a:r>
            <a:r>
              <a:rPr lang="en-US" sz="1200" dirty="0"/>
              <a:t>(Preschool Curriculum Framework or PCF) and other CDE documents to plan developmentally appropriate activities</a:t>
            </a:r>
          </a:p>
        </p:txBody>
      </p:sp>
      <p:sp>
        <p:nvSpPr>
          <p:cNvPr id="358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6494D4A-67E3-4B43-B79A-75B22EC86A61}" type="slidenum">
              <a:rPr lang="en-US" sz="1200">
                <a:cs typeface="Arial" charset="0"/>
              </a:rPr>
              <a:pPr eaLnBrk="1" hangingPunct="1"/>
              <a:t>2</a:t>
            </a:fld>
            <a:endParaRPr lang="en-US" sz="1200" dirty="0">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53A90A0-9BA1-DA44-B053-543478384129}" type="slidenum">
              <a:rPr lang="en-US" sz="1200">
                <a:cs typeface="Arial" charset="0"/>
              </a:rPr>
              <a:pPr eaLnBrk="1" hangingPunct="1"/>
              <a:t>20</a:t>
            </a:fld>
            <a:endParaRPr lang="en-US" sz="1200">
              <a:cs typeface="Arial" charset="0"/>
            </a:endParaRPr>
          </a:p>
        </p:txBody>
      </p:sp>
      <p:sp>
        <p:nvSpPr>
          <p:cNvPr id="931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31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a:latin typeface="Arial" charset="0"/>
                <a:ea typeface="ＭＳ Ｐゴシック" charset="0"/>
              </a:rPr>
              <a:t>Presenter Remarks:</a:t>
            </a:r>
          </a:p>
          <a:p>
            <a:pPr marL="0" marR="0" lvl="0" indent="0" algn="l" defTabSz="457200" rtl="0" eaLnBrk="1" fontAlgn="base" latinLnBrk="0" hangingPunct="1">
              <a:spcBef>
                <a:spcPct val="0"/>
              </a:spcBef>
              <a:spcAft>
                <a:spcPct val="0"/>
              </a:spcAft>
              <a:buClrTx/>
              <a:buSzTx/>
              <a:buFontTx/>
              <a:buNone/>
              <a:tabLst/>
              <a:defRPr/>
            </a:pPr>
            <a:r>
              <a:rPr lang="en-US" dirty="0">
                <a:latin typeface="Arial" charset="0"/>
                <a:ea typeface="ＭＳ Ｐゴシック" charset="0"/>
              </a:rPr>
              <a:t>“Number knowledge emerges surprisingly early in life and develops considerably during the first three years. Infants can discriminate among and match very small configurations (one to three) of objects. For example, when 6-month-old infants are shown a series of pictures that always depict three objects, albeit different types of objects from picture to picture, they gradually lose interest in the pictures” </a:t>
            </a:r>
            <a:r>
              <a:rPr lang="en-US" sz="1200" dirty="0">
                <a:solidFill>
                  <a:srgbClr val="000000"/>
                </a:solidFill>
                <a:latin typeface="Arial" panose="020B0604020202020204" pitchFamily="34" charset="0"/>
                <a:ea typeface="ＭＳ Ｐゴシック" charset="0"/>
                <a:cs typeface="Arial" panose="020B0604020202020204" pitchFamily="34" charset="0"/>
              </a:rPr>
              <a:t>(Douglas H. Clements and Julie </a:t>
            </a:r>
            <a:r>
              <a:rPr lang="en-US" sz="1200" dirty="0" err="1">
                <a:solidFill>
                  <a:srgbClr val="000000"/>
                </a:solidFill>
                <a:latin typeface="Arial" panose="020B0604020202020204" pitchFamily="34" charset="0"/>
                <a:ea typeface="ＭＳ Ｐゴシック" charset="0"/>
                <a:cs typeface="Arial" panose="020B0604020202020204" pitchFamily="34" charset="0"/>
              </a:rPr>
              <a:t>Sarama</a:t>
            </a:r>
            <a:r>
              <a:rPr lang="en-US" sz="1200" dirty="0">
                <a:solidFill>
                  <a:srgbClr val="000000"/>
                </a:solidFill>
                <a:latin typeface="Arial" panose="020B0604020202020204" pitchFamily="34" charset="0"/>
                <a:ea typeface="ＭＳ Ｐゴシック" charset="0"/>
                <a:cs typeface="Arial" panose="020B0604020202020204" pitchFamily="34" charset="0"/>
              </a:rPr>
              <a:t>, eds., </a:t>
            </a:r>
            <a:r>
              <a:rPr lang="en-US" sz="1200" i="1" dirty="0">
                <a:solidFill>
                  <a:srgbClr val="000000"/>
                </a:solidFill>
                <a:latin typeface="Arial" panose="020B0604020202020204" pitchFamily="34" charset="0"/>
                <a:ea typeface="ＭＳ Ｐゴシック" charset="0"/>
                <a:cs typeface="Arial" panose="020B0604020202020204" pitchFamily="34" charset="0"/>
              </a:rPr>
              <a:t>Engaging Young Children in Mathematics:</a:t>
            </a:r>
            <a:r>
              <a:rPr lang="en-US" sz="1200" i="1" baseline="0" dirty="0">
                <a:solidFill>
                  <a:srgbClr val="000000"/>
                </a:solidFill>
                <a:latin typeface="Arial" panose="020B0604020202020204" pitchFamily="34" charset="0"/>
                <a:ea typeface="ＭＳ Ｐゴシック" charset="0"/>
                <a:cs typeface="Arial" panose="020B0604020202020204" pitchFamily="34" charset="0"/>
              </a:rPr>
              <a:t> Standards for Early Childhood Mathematics Education</a:t>
            </a:r>
            <a:r>
              <a:rPr lang="en-US" sz="1200" dirty="0">
                <a:solidFill>
                  <a:srgbClr val="000000"/>
                </a:solidFill>
                <a:latin typeface="Arial" panose="020B0604020202020204" pitchFamily="34" charset="0"/>
                <a:ea typeface="ＭＳ Ｐゴシック" charset="0"/>
                <a:cs typeface="Arial" panose="020B0604020202020204" pitchFamily="34" charset="0"/>
              </a:rPr>
              <a:t>, p. 17).</a:t>
            </a:r>
            <a:endParaRPr lang="en-US" dirty="0">
              <a:latin typeface="Arial" charset="0"/>
              <a:ea typeface="ＭＳ Ｐゴシック" charset="0"/>
            </a:endParaRPr>
          </a:p>
          <a:p>
            <a:pPr eaLnBrk="1" hangingPunct="1">
              <a:spcBef>
                <a:spcPct val="0"/>
              </a:spcBef>
            </a:pPr>
            <a:endParaRPr lang="en-US" dirty="0">
              <a:latin typeface="Arial" charset="0"/>
              <a:ea typeface="ＭＳ Ｐゴシック" charset="0"/>
            </a:endParaRPr>
          </a:p>
          <a:p>
            <a:pPr eaLnBrk="1" hangingPunct="1">
              <a:spcBef>
                <a:spcPct val="0"/>
              </a:spcBef>
            </a:pPr>
            <a:r>
              <a:rPr lang="en-US" dirty="0">
                <a:latin typeface="Arial" charset="0"/>
                <a:ea typeface="ＭＳ Ｐゴシック" charset="0"/>
              </a:rPr>
              <a:t>However,</a:t>
            </a:r>
            <a:r>
              <a:rPr lang="en-US" baseline="0" dirty="0">
                <a:latin typeface="Arial" charset="0"/>
                <a:ea typeface="ＭＳ Ｐゴシック" charset="0"/>
              </a:rPr>
              <a:t> . . .</a:t>
            </a:r>
            <a:r>
              <a:rPr lang="en-US" dirty="0">
                <a:latin typeface="Arial" charset="0"/>
                <a:ea typeface="ＭＳ Ｐゴシック" charset="0"/>
              </a:rPr>
              <a:t> </a:t>
            </a:r>
            <a:r>
              <a:rPr lang="en-US" i="0" dirty="0">
                <a:latin typeface="Arial" charset="0"/>
                <a:ea typeface="ＭＳ Ｐゴシック" charset="0"/>
              </a:rPr>
              <a:t>(Click</a:t>
            </a:r>
            <a:r>
              <a:rPr lang="en-US" i="0" baseline="0" dirty="0">
                <a:latin typeface="Arial" charset="0"/>
                <a:ea typeface="ＭＳ Ｐゴシック" charset="0"/>
              </a:rPr>
              <a:t> to the next slide.)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217C8A8-8D77-2A4C-917D-AA0BE0A2703B}" type="slidenum">
              <a:rPr lang="en-US" sz="1200">
                <a:cs typeface="Arial" charset="0"/>
              </a:rPr>
              <a:pPr eaLnBrk="1" hangingPunct="1"/>
              <a:t>21</a:t>
            </a:fld>
            <a:endParaRPr lang="en-US" sz="1200">
              <a:cs typeface="Arial" charset="0"/>
            </a:endParaRPr>
          </a:p>
        </p:txBody>
      </p:sp>
      <p:sp>
        <p:nvSpPr>
          <p:cNvPr id="952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523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r>
              <a:rPr lang="en-US" b="1" dirty="0">
                <a:ea typeface="ＭＳ Ｐゴシック" charset="0"/>
              </a:rPr>
              <a:t>Presenter Remarks:</a:t>
            </a:r>
            <a:endParaRPr lang="en-US" dirty="0">
              <a:ea typeface="ＭＳ Ｐゴシック" charset="0"/>
            </a:endParaRPr>
          </a:p>
          <a:p>
            <a:pPr marL="0" marR="0" lvl="0" indent="0" algn="l" defTabSz="457200" rtl="0" eaLnBrk="1" fontAlgn="base" latinLnBrk="0" hangingPunct="1">
              <a:spcBef>
                <a:spcPct val="0"/>
              </a:spcBef>
              <a:spcAft>
                <a:spcPct val="0"/>
              </a:spcAft>
              <a:buClrTx/>
              <a:buSzTx/>
              <a:buFontTx/>
              <a:buNone/>
              <a:tabLst/>
              <a:defRPr/>
            </a:pPr>
            <a:r>
              <a:rPr lang="en-US" sz="1200" kern="1200" dirty="0">
                <a:solidFill>
                  <a:schemeClr val="tx1"/>
                </a:solidFill>
                <a:effectLst/>
                <a:latin typeface="Arial" pitchFamily="34" charset="0"/>
                <a:ea typeface="ＭＳ Ｐゴシック" charset="0"/>
                <a:cs typeface="Arial" pitchFamily="34" charset="0"/>
              </a:rPr>
              <a:t>“</a:t>
            </a:r>
            <a:r>
              <a:rPr lang="en-US" sz="1200" kern="1200" dirty="0">
                <a:solidFill>
                  <a:schemeClr val="tx1"/>
                </a:solidFill>
                <a:effectLst/>
                <a:latin typeface="Arial" pitchFamily="34" charset="0"/>
                <a:ea typeface="ＭＳ Ｐゴシック" pitchFamily="-84" charset="-128"/>
                <a:cs typeface="Arial" pitchFamily="34" charset="0"/>
              </a:rPr>
              <a:t>If the configuration of objects depicted in the pictures is then changed from three to two or four, infants notice the change and become interested again” (Starkey, </a:t>
            </a:r>
            <a:r>
              <a:rPr lang="en-US" sz="1200" kern="1200" dirty="0" err="1">
                <a:solidFill>
                  <a:schemeClr val="tx1"/>
                </a:solidFill>
                <a:effectLst/>
                <a:latin typeface="Arial" pitchFamily="34" charset="0"/>
                <a:ea typeface="ＭＳ Ｐゴシック" pitchFamily="-84" charset="-128"/>
                <a:cs typeface="Arial" pitchFamily="34" charset="0"/>
              </a:rPr>
              <a:t>Spelke</a:t>
            </a:r>
            <a:r>
              <a:rPr lang="en-US" sz="1200" kern="1200" dirty="0">
                <a:solidFill>
                  <a:schemeClr val="tx1"/>
                </a:solidFill>
                <a:effectLst/>
                <a:latin typeface="Arial" pitchFamily="34" charset="0"/>
                <a:ea typeface="ＭＳ Ｐゴシック" pitchFamily="-84" charset="-128"/>
                <a:cs typeface="Arial" pitchFamily="34" charset="0"/>
              </a:rPr>
              <a:t>, &amp; </a:t>
            </a:r>
            <a:r>
              <a:rPr lang="en-US" sz="1200" kern="1200" dirty="0" err="1">
                <a:solidFill>
                  <a:schemeClr val="tx1"/>
                </a:solidFill>
                <a:effectLst/>
                <a:latin typeface="Arial" pitchFamily="34" charset="0"/>
                <a:ea typeface="ＭＳ Ｐゴシック" pitchFamily="-84" charset="-128"/>
                <a:cs typeface="Arial" pitchFamily="34" charset="0"/>
              </a:rPr>
              <a:t>Gelman</a:t>
            </a:r>
            <a:r>
              <a:rPr lang="en-US" sz="1200" kern="1200" baseline="0" dirty="0">
                <a:solidFill>
                  <a:schemeClr val="tx1"/>
                </a:solidFill>
                <a:effectLst/>
                <a:latin typeface="Arial" pitchFamily="34" charset="0"/>
                <a:ea typeface="ＭＳ Ｐゴシック" pitchFamily="-84" charset="-128"/>
                <a:cs typeface="Arial" pitchFamily="34" charset="0"/>
              </a:rPr>
              <a:t> as cited in </a:t>
            </a:r>
            <a:r>
              <a:rPr lang="en-US" sz="1200" i="1" dirty="0">
                <a:solidFill>
                  <a:srgbClr val="000000"/>
                </a:solidFill>
                <a:latin typeface="Arial" panose="020B0604020202020204" pitchFamily="34" charset="0"/>
                <a:ea typeface="ＭＳ Ｐゴシック" charset="0"/>
                <a:cs typeface="Arial" panose="020B0604020202020204" pitchFamily="34" charset="0"/>
              </a:rPr>
              <a:t>Engaging Young Children in Mathematics:</a:t>
            </a:r>
            <a:r>
              <a:rPr lang="en-US" sz="1200" i="1" baseline="0" dirty="0">
                <a:solidFill>
                  <a:srgbClr val="000000"/>
                </a:solidFill>
                <a:latin typeface="Arial" panose="020B0604020202020204" pitchFamily="34" charset="0"/>
                <a:ea typeface="ＭＳ Ｐゴシック" charset="0"/>
                <a:cs typeface="Arial" panose="020B0604020202020204" pitchFamily="34" charset="0"/>
              </a:rPr>
              <a:t> Standards for Early Childhood Mathematics Education</a:t>
            </a:r>
            <a:r>
              <a:rPr lang="en-US" sz="1200" kern="1200" dirty="0">
                <a:solidFill>
                  <a:schemeClr val="tx1"/>
                </a:solidFill>
                <a:effectLst/>
                <a:latin typeface="Arial" pitchFamily="34" charset="0"/>
                <a:ea typeface="ＭＳ Ｐゴシック" pitchFamily="-84" charset="-128"/>
                <a:cs typeface="Arial" pitchFamily="34" charset="0"/>
              </a:rPr>
              <a:t>, p. 17). </a:t>
            </a:r>
          </a:p>
          <a:p>
            <a:pPr marL="0" marR="0" lvl="0" indent="0" algn="l" defTabSz="457200" rtl="0" eaLnBrk="1" fontAlgn="base" latinLnBrk="0" hangingPunct="1">
              <a:spcBef>
                <a:spcPct val="0"/>
              </a:spcBef>
              <a:spcAft>
                <a:spcPct val="0"/>
              </a:spcAft>
              <a:buClrTx/>
              <a:buSzTx/>
              <a:buFontTx/>
              <a:buNone/>
              <a:tabLst/>
              <a:defRPr/>
            </a:pPr>
            <a:endParaRPr lang="en-US" sz="1200" kern="1200" dirty="0">
              <a:solidFill>
                <a:schemeClr val="tx1"/>
              </a:solidFill>
              <a:effectLst/>
              <a:latin typeface="Arial" pitchFamily="34" charset="0"/>
              <a:ea typeface="ＭＳ Ｐゴシック" pitchFamily="-84" charset="-128"/>
              <a:cs typeface="Arial" pitchFamily="34" charset="0"/>
            </a:endParaRPr>
          </a:p>
          <a:p>
            <a:pPr marL="0" marR="0" lvl="0" indent="0" algn="l" defTabSz="457200" rtl="0" eaLnBrk="1" fontAlgn="base" latinLnBrk="0" hangingPunct="1">
              <a:spcBef>
                <a:spcPct val="0"/>
              </a:spcBef>
              <a:spcAft>
                <a:spcPct val="0"/>
              </a:spcAft>
              <a:buClrTx/>
              <a:buSzTx/>
              <a:buFontTx/>
              <a:buNone/>
              <a:tabLst/>
              <a:defRPr/>
            </a:pPr>
            <a:r>
              <a:rPr lang="en-US" sz="1200" kern="1200" dirty="0">
                <a:solidFill>
                  <a:schemeClr val="tx1"/>
                </a:solidFill>
                <a:effectLst/>
                <a:latin typeface="Arial" pitchFamily="34" charset="0"/>
                <a:ea typeface="ＭＳ Ｐゴシック" pitchFamily="-84" charset="-128"/>
                <a:cs typeface="Arial" pitchFamily="34" charset="0"/>
              </a:rPr>
              <a:t>“So, they can ‘see’ small configurations of objects nonverbally (called </a:t>
            </a:r>
            <a:r>
              <a:rPr lang="en-US" sz="1200" kern="1200" dirty="0" err="1">
                <a:solidFill>
                  <a:schemeClr val="tx1"/>
                </a:solidFill>
                <a:effectLst/>
                <a:latin typeface="Arial" pitchFamily="34" charset="0"/>
                <a:ea typeface="ＭＳ Ｐゴシック" pitchFamily="-84" charset="-128"/>
                <a:cs typeface="Arial" pitchFamily="34" charset="0"/>
              </a:rPr>
              <a:t>subitizing</a:t>
            </a:r>
            <a:r>
              <a:rPr lang="en-US" sz="1200" kern="1200" dirty="0">
                <a:solidFill>
                  <a:schemeClr val="tx1"/>
                </a:solidFill>
                <a:effectLst/>
                <a:latin typeface="Arial" pitchFamily="34" charset="0"/>
                <a:ea typeface="ＭＳ Ｐゴシック" pitchFamily="-84" charset="-128"/>
                <a:cs typeface="Arial" pitchFamily="34" charset="0"/>
              </a:rPr>
              <a:t>). By 18 months of age, infants can notice which of two collections contains more objects” (Cooper as cited in </a:t>
            </a:r>
            <a:r>
              <a:rPr lang="en-US" sz="1200" i="1" dirty="0">
                <a:solidFill>
                  <a:srgbClr val="000000"/>
                </a:solidFill>
                <a:latin typeface="Arial" panose="020B0604020202020204" pitchFamily="34" charset="0"/>
                <a:ea typeface="ＭＳ Ｐゴシック" charset="0"/>
                <a:cs typeface="Arial" panose="020B0604020202020204" pitchFamily="34" charset="0"/>
              </a:rPr>
              <a:t>Engaging Young Children in Mathematics:</a:t>
            </a:r>
            <a:r>
              <a:rPr lang="en-US" sz="1200" i="1" baseline="0" dirty="0">
                <a:solidFill>
                  <a:srgbClr val="000000"/>
                </a:solidFill>
                <a:latin typeface="Arial" panose="020B0604020202020204" pitchFamily="34" charset="0"/>
                <a:ea typeface="ＭＳ Ｐゴシック" charset="0"/>
                <a:cs typeface="Arial" panose="020B0604020202020204" pitchFamily="34" charset="0"/>
              </a:rPr>
              <a:t> Standards for Early Childhood Mathematics Education</a:t>
            </a:r>
            <a:r>
              <a:rPr lang="en-US" sz="1200" kern="1200" dirty="0">
                <a:solidFill>
                  <a:schemeClr val="tx1"/>
                </a:solidFill>
                <a:effectLst/>
                <a:latin typeface="Arial" pitchFamily="34" charset="0"/>
                <a:ea typeface="ＭＳ Ｐゴシック" pitchFamily="-84" charset="-128"/>
                <a:cs typeface="Arial" pitchFamily="34" charset="0"/>
              </a:rPr>
              <a:t>, p. 17). </a:t>
            </a:r>
          </a:p>
          <a:p>
            <a:pPr marL="0" marR="0" lvl="0" indent="0" algn="l" defTabSz="457200" rtl="0" eaLnBrk="1" fontAlgn="base" latinLnBrk="0" hangingPunct="1">
              <a:spcBef>
                <a:spcPct val="0"/>
              </a:spcBef>
              <a:spcAft>
                <a:spcPct val="0"/>
              </a:spcAft>
              <a:buClrTx/>
              <a:buSzTx/>
              <a:buFontTx/>
              <a:buNone/>
              <a:tabLst/>
              <a:defRPr/>
            </a:pPr>
            <a:endParaRPr lang="en-US" sz="1200" kern="1200" dirty="0">
              <a:solidFill>
                <a:schemeClr val="tx1"/>
              </a:solidFill>
              <a:effectLst/>
              <a:latin typeface="Arial" pitchFamily="34" charset="0"/>
              <a:ea typeface="ＭＳ Ｐゴシック" pitchFamily="-84" charset="-128"/>
              <a:cs typeface="Arial" pitchFamily="34" charset="0"/>
            </a:endParaRPr>
          </a:p>
          <a:p>
            <a:pPr marL="0" marR="0" lvl="0" indent="0" algn="l" defTabSz="457200" rtl="0" eaLnBrk="1" fontAlgn="base" latinLnBrk="0" hangingPunct="1">
              <a:spcBef>
                <a:spcPct val="0"/>
              </a:spcBef>
              <a:spcAft>
                <a:spcPct val="0"/>
              </a:spcAft>
              <a:buClrTx/>
              <a:buSzTx/>
              <a:buFontTx/>
              <a:buNone/>
              <a:tabLst/>
              <a:defRPr/>
            </a:pPr>
            <a:r>
              <a:rPr lang="en-US" sz="1200" kern="1200" dirty="0">
                <a:solidFill>
                  <a:schemeClr val="tx1"/>
                </a:solidFill>
                <a:effectLst/>
                <a:latin typeface="Arial" pitchFamily="34" charset="0"/>
                <a:ea typeface="ＭＳ Ｐゴシック" pitchFamily="-84" charset="-128"/>
                <a:cs typeface="Arial" pitchFamily="34" charset="0"/>
              </a:rPr>
              <a:t>“This provides an early perceptual basis for number, but it is not yet ‘number knowledge’” (</a:t>
            </a:r>
            <a:r>
              <a:rPr lang="en-US" sz="1200" dirty="0">
                <a:solidFill>
                  <a:srgbClr val="000000"/>
                </a:solidFill>
                <a:latin typeface="Arial" panose="020B0604020202020204" pitchFamily="34" charset="0"/>
                <a:ea typeface="ＭＳ Ｐゴシック" charset="0"/>
                <a:cs typeface="Arial" panose="020B0604020202020204" pitchFamily="34" charset="0"/>
              </a:rPr>
              <a:t>Douglas H. Clements and Julie </a:t>
            </a:r>
            <a:r>
              <a:rPr lang="en-US" sz="1200" dirty="0" err="1">
                <a:solidFill>
                  <a:srgbClr val="000000"/>
                </a:solidFill>
                <a:latin typeface="Arial" panose="020B0604020202020204" pitchFamily="34" charset="0"/>
                <a:ea typeface="ＭＳ Ｐゴシック" charset="0"/>
                <a:cs typeface="Arial" panose="020B0604020202020204" pitchFamily="34" charset="0"/>
              </a:rPr>
              <a:t>Sarama</a:t>
            </a:r>
            <a:r>
              <a:rPr lang="en-US" sz="1200" dirty="0">
                <a:solidFill>
                  <a:srgbClr val="000000"/>
                </a:solidFill>
                <a:latin typeface="Arial" panose="020B0604020202020204" pitchFamily="34" charset="0"/>
                <a:ea typeface="ＭＳ Ｐゴシック" charset="0"/>
                <a:cs typeface="Arial" panose="020B0604020202020204" pitchFamily="34" charset="0"/>
              </a:rPr>
              <a:t>, eds., </a:t>
            </a:r>
            <a:r>
              <a:rPr lang="en-US" sz="1200" i="1" dirty="0">
                <a:solidFill>
                  <a:srgbClr val="000000"/>
                </a:solidFill>
                <a:latin typeface="Arial" panose="020B0604020202020204" pitchFamily="34" charset="0"/>
                <a:ea typeface="ＭＳ Ｐゴシック" charset="0"/>
                <a:cs typeface="Arial" panose="020B0604020202020204" pitchFamily="34" charset="0"/>
              </a:rPr>
              <a:t>Engaging Young Children in Mathematics:</a:t>
            </a:r>
            <a:r>
              <a:rPr lang="en-US" sz="1200" i="1" baseline="0" dirty="0">
                <a:solidFill>
                  <a:srgbClr val="000000"/>
                </a:solidFill>
                <a:latin typeface="Arial" panose="020B0604020202020204" pitchFamily="34" charset="0"/>
                <a:ea typeface="ＭＳ Ｐゴシック" charset="0"/>
                <a:cs typeface="Arial" panose="020B0604020202020204" pitchFamily="34" charset="0"/>
              </a:rPr>
              <a:t> Standards for Early Childhood Mathematics Education</a:t>
            </a:r>
            <a:r>
              <a:rPr lang="en-US" sz="1200" dirty="0">
                <a:solidFill>
                  <a:srgbClr val="000000"/>
                </a:solidFill>
                <a:latin typeface="Arial" panose="020B0604020202020204" pitchFamily="34" charset="0"/>
                <a:ea typeface="ＭＳ Ｐゴシック" charset="0"/>
                <a:cs typeface="Arial" panose="020B0604020202020204" pitchFamily="34" charset="0"/>
              </a:rPr>
              <a:t>, p. 17</a:t>
            </a:r>
            <a:r>
              <a:rPr lang="en-US" sz="1200" kern="1200" dirty="0">
                <a:solidFill>
                  <a:schemeClr val="tx1"/>
                </a:solidFill>
                <a:effectLst/>
                <a:latin typeface="Arial" pitchFamily="34" charset="0"/>
                <a:ea typeface="ＭＳ Ｐゴシック" pitchFamily="-84" charset="-128"/>
                <a:cs typeface="Arial" pitchFamily="34" charset="0"/>
              </a:rPr>
              <a:t>). </a:t>
            </a:r>
          </a:p>
          <a:p>
            <a:pPr eaLnBrk="1" hangingPunct="1">
              <a:spcBef>
                <a:spcPct val="0"/>
              </a:spcBef>
            </a:pPr>
            <a:endParaRPr lang="en-US" altLang="ja-JP" dirty="0">
              <a:ea typeface="ＭＳ Ｐゴシック" charset="0"/>
            </a:endParaRPr>
          </a:p>
          <a:p>
            <a:pPr eaLnBrk="1" hangingPunct="1">
              <a:spcBef>
                <a:spcPct val="0"/>
              </a:spcBef>
            </a:pPr>
            <a:r>
              <a:rPr lang="en-US" altLang="ja-JP" dirty="0">
                <a:ea typeface="ＭＳ Ｐゴシック" charset="0"/>
              </a:rPr>
              <a:t>It is clear,</a:t>
            </a:r>
            <a:r>
              <a:rPr lang="en-US" altLang="ja-JP" baseline="0" dirty="0">
                <a:ea typeface="ＭＳ Ｐゴシック" charset="0"/>
              </a:rPr>
              <a:t> as the guiding principles suggests, that children come to us with a wealth of mathematical knowledge on which we can build. </a:t>
            </a:r>
          </a:p>
          <a:p>
            <a:pPr eaLnBrk="1" hangingPunct="1">
              <a:spcBef>
                <a:spcPct val="0"/>
              </a:spcBef>
            </a:pPr>
            <a:endParaRPr lang="en-US" altLang="ja-JP" baseline="0" dirty="0">
              <a:ea typeface="ＭＳ Ｐゴシック" charset="0"/>
            </a:endParaRPr>
          </a:p>
          <a:p>
            <a:pPr eaLnBrk="1" hangingPunct="1">
              <a:spcBef>
                <a:spcPct val="0"/>
              </a:spcBef>
            </a:pPr>
            <a:r>
              <a:rPr lang="en-US" altLang="ja-JP" baseline="0" dirty="0">
                <a:ea typeface="ＭＳ Ｐゴシック" charset="0"/>
              </a:rPr>
              <a:t>Let’s take a closer look at the makeup of the Number Sense foundations and think about what types of strategies we can use to build upon children’s mathematical knowledge.</a:t>
            </a:r>
            <a:endParaRPr lang="en-US" altLang="ja-JP" dirty="0">
              <a:ea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802B9A8-EB33-314E-B962-CA748CBB6F4C}" type="slidenum">
              <a:rPr lang="en-US" sz="1200">
                <a:cs typeface="Arial" charset="0"/>
              </a:rPr>
              <a:pPr eaLnBrk="1" hangingPunct="1"/>
              <a:t>22</a:t>
            </a:fld>
            <a:endParaRPr lang="en-US" sz="1200">
              <a:cs typeface="Arial" charset="0"/>
            </a:endParaRPr>
          </a:p>
        </p:txBody>
      </p:sp>
      <p:sp>
        <p:nvSpPr>
          <p:cNvPr id="91138"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1139" name="Rectangle 3"/>
          <p:cNvSpPr>
            <a:spLocks noGrp="1" noChangeArrowheads="1"/>
          </p:cNvSpPr>
          <p:nvPr>
            <p:ph type="body" idx="1"/>
          </p:nvPr>
        </p:nvSpPr>
        <p:spPr bwMode="auto">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r>
              <a:rPr lang="en-US" b="1" dirty="0">
                <a:ea typeface="ＭＳ Ｐゴシック" charset="0"/>
              </a:rPr>
              <a:t>Presenter Remarks:</a:t>
            </a:r>
          </a:p>
          <a:p>
            <a:pPr eaLnBrk="1" hangingPunct="1">
              <a:spcBef>
                <a:spcPct val="0"/>
              </a:spcBef>
            </a:pPr>
            <a:r>
              <a:rPr lang="en-US" b="0" dirty="0">
                <a:ea typeface="ＭＳ Ｐゴシック" charset="0"/>
              </a:rPr>
              <a:t>Look up the term “</a:t>
            </a:r>
            <a:r>
              <a:rPr lang="en-US" b="0" dirty="0" err="1">
                <a:ea typeface="ＭＳ Ｐゴシック" charset="0"/>
              </a:rPr>
              <a:t>subitizing</a:t>
            </a:r>
            <a:r>
              <a:rPr lang="en-US" b="0" dirty="0">
                <a:ea typeface="ＭＳ Ｐゴシック" charset="0"/>
              </a:rPr>
              <a:t>” on page </a:t>
            </a:r>
            <a:r>
              <a:rPr lang="en-US" b="0" kern="1200" dirty="0">
                <a:solidFill>
                  <a:schemeClr val="tx1"/>
                </a:solidFill>
                <a:effectLst/>
              </a:rPr>
              <a:t>326</a:t>
            </a:r>
            <a:r>
              <a:rPr lang="en-US" b="0" dirty="0">
                <a:effectLst/>
              </a:rPr>
              <a:t> of the Preschool Curriculum Framework.</a:t>
            </a:r>
            <a:r>
              <a:rPr lang="en-US" b="0" baseline="0" dirty="0">
                <a:effectLst/>
              </a:rPr>
              <a:t> </a:t>
            </a:r>
            <a:endParaRPr lang="en-US" b="0" dirty="0">
              <a:ea typeface="ＭＳ Ｐゴシック" charset="0"/>
            </a:endParaRPr>
          </a:p>
          <a:p>
            <a:pPr eaLnBrk="1" hangingPunct="1">
              <a:spcBef>
                <a:spcPct val="0"/>
              </a:spcBef>
            </a:pPr>
            <a:endParaRPr lang="en-US" b="0" dirty="0">
              <a:ea typeface="ＭＳ Ｐゴシック" charset="0"/>
            </a:endParaRPr>
          </a:p>
          <a:p>
            <a:pPr eaLnBrk="1" hangingPunct="1">
              <a:spcBef>
                <a:spcPct val="0"/>
              </a:spcBef>
            </a:pPr>
            <a:r>
              <a:rPr lang="en-US" dirty="0">
                <a:ea typeface="ＭＳ Ｐゴシック" charset="0"/>
              </a:rPr>
              <a:t>As we learned</a:t>
            </a:r>
            <a:r>
              <a:rPr lang="en-US" baseline="0" dirty="0">
                <a:ea typeface="ＭＳ Ｐゴシック" charset="0"/>
              </a:rPr>
              <a:t> in the last activity, ea</a:t>
            </a:r>
            <a:r>
              <a:rPr lang="en-US" dirty="0">
                <a:ea typeface="ＭＳ Ｐゴシック" charset="0"/>
              </a:rPr>
              <a:t>rly number sense is not counting but recognition of number. Recognition of number is often done by </a:t>
            </a:r>
            <a:r>
              <a:rPr lang="en-US" dirty="0" err="1">
                <a:ea typeface="ＭＳ Ｐゴシック" charset="0"/>
              </a:rPr>
              <a:t>subitizing</a:t>
            </a:r>
            <a:r>
              <a:rPr lang="en-US" dirty="0">
                <a:ea typeface="ＭＳ Ｐゴシック" charset="0"/>
              </a:rPr>
              <a:t>.  </a:t>
            </a:r>
          </a:p>
          <a:p>
            <a:pPr eaLnBrk="1" hangingPunct="1">
              <a:spcBef>
                <a:spcPct val="0"/>
              </a:spcBef>
            </a:pPr>
            <a:endParaRPr lang="en-US" dirty="0">
              <a:ea typeface="ＭＳ Ｐゴシック" charset="0"/>
            </a:endParaRPr>
          </a:p>
          <a:p>
            <a:pPr eaLnBrk="1" hangingPunct="1">
              <a:spcBef>
                <a:spcPct val="0"/>
              </a:spcBef>
            </a:pPr>
            <a:r>
              <a:rPr lang="en-US" dirty="0">
                <a:ea typeface="ＭＳ Ｐゴシック" charset="0"/>
              </a:rPr>
              <a:t>It is important to note that recognition of number is often misinterpreted as meaning reading numerals,</a:t>
            </a:r>
            <a:r>
              <a:rPr lang="en-US" baseline="0" dirty="0">
                <a:ea typeface="ＭＳ Ｐゴシック" charset="0"/>
              </a:rPr>
              <a:t> such as</a:t>
            </a:r>
            <a:r>
              <a:rPr lang="en-US" dirty="0">
                <a:ea typeface="ＭＳ Ｐゴシック" charset="0"/>
              </a:rPr>
              <a:t> </a:t>
            </a:r>
            <a:r>
              <a:rPr lang="ja-JP" altLang="en-US" dirty="0">
                <a:ea typeface="ＭＳ Ｐゴシック" charset="0"/>
              </a:rPr>
              <a:t>“</a:t>
            </a:r>
            <a:r>
              <a:rPr lang="en-US" altLang="ja-JP" dirty="0">
                <a:ea typeface="ＭＳ Ｐゴシック" charset="0"/>
              </a:rPr>
              <a:t>3</a:t>
            </a:r>
            <a:r>
              <a:rPr lang="ja-JP" altLang="en-US" dirty="0">
                <a:ea typeface="ＭＳ Ｐゴシック" charset="0"/>
              </a:rPr>
              <a:t>”</a:t>
            </a:r>
            <a:r>
              <a:rPr lang="en-US" altLang="ja-JP" dirty="0">
                <a:ea typeface="ＭＳ Ｐゴシック" charset="0"/>
              </a:rPr>
              <a:t> or </a:t>
            </a:r>
            <a:r>
              <a:rPr lang="ja-JP" altLang="en-US" dirty="0">
                <a:ea typeface="ＭＳ Ｐゴシック" charset="0"/>
              </a:rPr>
              <a:t>“</a:t>
            </a:r>
            <a:r>
              <a:rPr lang="en-US" altLang="ja-JP" dirty="0">
                <a:ea typeface="ＭＳ Ｐゴシック" charset="0"/>
              </a:rPr>
              <a:t>2.</a:t>
            </a:r>
            <a:r>
              <a:rPr lang="ja-JP" altLang="en-US" dirty="0">
                <a:ea typeface="ＭＳ Ｐゴシック" charset="0"/>
              </a:rPr>
              <a:t>”</a:t>
            </a:r>
            <a:r>
              <a:rPr lang="en-US" altLang="ja-JP" dirty="0">
                <a:ea typeface="ＭＳ Ｐゴシック" charset="0"/>
              </a:rPr>
              <a:t> Instead, it means seeing a small group of objects and understanding how many are in that group. </a:t>
            </a:r>
          </a:p>
          <a:p>
            <a:pPr eaLnBrk="1" hangingPunct="1">
              <a:spcBef>
                <a:spcPct val="0"/>
              </a:spcBef>
            </a:pPr>
            <a:endParaRPr lang="en-US" altLang="ja-JP" dirty="0">
              <a:ea typeface="ＭＳ Ｐゴシック" charset="0"/>
            </a:endParaRPr>
          </a:p>
          <a:p>
            <a:pPr eaLnBrk="1" hangingPunct="1">
              <a:spcBef>
                <a:spcPct val="0"/>
              </a:spcBef>
            </a:pPr>
            <a:r>
              <a:rPr lang="en-US" altLang="ja-JP" dirty="0">
                <a:ea typeface="ＭＳ Ｐゴシック" charset="0"/>
              </a:rPr>
              <a:t>It’s time for us to </a:t>
            </a:r>
            <a:r>
              <a:rPr lang="en-US" altLang="ja-JP" dirty="0" err="1">
                <a:ea typeface="ＭＳ Ｐゴシック" charset="0"/>
              </a:rPr>
              <a:t>subitize</a:t>
            </a:r>
            <a:r>
              <a:rPr lang="en-US" altLang="ja-JP" dirty="0">
                <a:ea typeface="ＭＳ Ｐゴシック" charset="0"/>
              </a:rPr>
              <a:t>! </a:t>
            </a:r>
            <a:r>
              <a:rPr lang="en-US" altLang="ja-JP" i="0" baseline="0" dirty="0">
                <a:ea typeface="ＭＳ Ｐゴシック" charset="0"/>
              </a:rPr>
              <a:t>(Click to the next slide.)</a:t>
            </a:r>
          </a:p>
          <a:p>
            <a:pPr eaLnBrk="1" hangingPunct="1">
              <a:spcBef>
                <a:spcPct val="0"/>
              </a:spcBef>
            </a:pPr>
            <a:endParaRPr lang="en-US" altLang="ja-JP" i="0" baseline="0" dirty="0">
              <a:ea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558E2BE-D94F-0949-9AD9-8E091C9EFC79}" type="slidenum">
              <a:rPr lang="en-US" sz="1200">
                <a:cs typeface="Arial" charset="0"/>
              </a:rPr>
              <a:pPr eaLnBrk="1" hangingPunct="1"/>
              <a:t>23</a:t>
            </a:fld>
            <a:endParaRPr lang="en-US" sz="1200">
              <a:cs typeface="Arial" charset="0"/>
            </a:endParaRPr>
          </a:p>
        </p:txBody>
      </p:sp>
      <p:sp>
        <p:nvSpPr>
          <p:cNvPr id="972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72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ts val="0"/>
              </a:spcBef>
            </a:pPr>
            <a:r>
              <a:rPr lang="en-US" sz="1200" b="1" kern="1200" dirty="0">
                <a:solidFill>
                  <a:schemeClr val="tx1"/>
                </a:solidFill>
                <a:effectLst/>
                <a:latin typeface="Arial" pitchFamily="34" charset="0"/>
                <a:ea typeface="ＭＳ Ｐゴシック" pitchFamily="-84" charset="-128"/>
                <a:cs typeface="Arial" pitchFamily="34" charset="0"/>
              </a:rPr>
              <a:t>Presenter</a:t>
            </a:r>
            <a:r>
              <a:rPr lang="en-US" sz="1200" b="1" kern="1200" baseline="0" dirty="0">
                <a:solidFill>
                  <a:schemeClr val="tx1"/>
                </a:solidFill>
                <a:effectLst/>
                <a:latin typeface="Arial" pitchFamily="34" charset="0"/>
                <a:ea typeface="ＭＳ Ｐゴシック" pitchFamily="-84" charset="-128"/>
                <a:cs typeface="Arial" pitchFamily="34" charset="0"/>
              </a:rPr>
              <a:t> Remarks</a:t>
            </a:r>
            <a:r>
              <a:rPr lang="en-US" sz="1200" kern="1200" baseline="0" dirty="0">
                <a:solidFill>
                  <a:schemeClr val="tx1"/>
                </a:solidFill>
                <a:effectLst/>
                <a:latin typeface="Arial" pitchFamily="34" charset="0"/>
                <a:ea typeface="ＭＳ Ｐゴシック" pitchFamily="-84" charset="-128"/>
                <a:cs typeface="Arial" pitchFamily="34" charset="0"/>
              </a:rPr>
              <a:t>: </a:t>
            </a:r>
          </a:p>
          <a:p>
            <a:pPr>
              <a:spcBef>
                <a:spcPts val="0"/>
              </a:spcBef>
            </a:pPr>
            <a:r>
              <a:rPr lang="en-US" sz="1200" i="0" kern="1200" dirty="0">
                <a:solidFill>
                  <a:schemeClr val="tx1"/>
                </a:solidFill>
                <a:effectLst/>
                <a:latin typeface="Arial" pitchFamily="34" charset="0"/>
                <a:ea typeface="ＭＳ Ｐゴシック" pitchFamily="-84" charset="-128"/>
                <a:cs typeface="Arial" pitchFamily="34" charset="0"/>
              </a:rPr>
              <a:t>(Flash this slide for three seconds. Then go back to the previous slide</a:t>
            </a:r>
            <a:r>
              <a:rPr lang="en-US" sz="1200" i="0" kern="1200" baseline="0" dirty="0">
                <a:solidFill>
                  <a:schemeClr val="tx1"/>
                </a:solidFill>
                <a:effectLst/>
                <a:latin typeface="Arial" pitchFamily="34" charset="0"/>
                <a:ea typeface="ＭＳ Ｐゴシック" pitchFamily="-84" charset="-128"/>
                <a:cs typeface="Arial" pitchFamily="34" charset="0"/>
              </a:rPr>
              <a:t> or </a:t>
            </a:r>
            <a:r>
              <a:rPr lang="en-US" sz="1200" i="0" kern="1200" dirty="0">
                <a:solidFill>
                  <a:schemeClr val="tx1"/>
                </a:solidFill>
                <a:effectLst/>
                <a:latin typeface="Arial" pitchFamily="34" charset="0"/>
                <a:ea typeface="ＭＳ Ｐゴシック" pitchFamily="-84" charset="-128"/>
                <a:cs typeface="Arial" pitchFamily="34" charset="0"/>
              </a:rPr>
              <a:t>cover the slide.)</a:t>
            </a:r>
          </a:p>
          <a:p>
            <a:pPr>
              <a:spcBef>
                <a:spcPts val="0"/>
              </a:spcBef>
            </a:pPr>
            <a:endParaRPr lang="en-US" sz="1200" kern="1200" baseline="0" dirty="0">
              <a:solidFill>
                <a:schemeClr val="tx1"/>
              </a:solidFill>
              <a:effectLst/>
              <a:latin typeface="Arial" pitchFamily="34" charset="0"/>
              <a:ea typeface="ＭＳ Ｐゴシック" pitchFamily="-84" charset="-128"/>
              <a:cs typeface="Arial" pitchFamily="34" charset="0"/>
            </a:endParaRPr>
          </a:p>
          <a:p>
            <a:pPr marL="0" indent="0">
              <a:spcBef>
                <a:spcPts val="0"/>
              </a:spcBef>
              <a:buFont typeface="Arial"/>
              <a:buNone/>
            </a:pPr>
            <a:r>
              <a:rPr lang="en-US" sz="1200" kern="1200" dirty="0">
                <a:solidFill>
                  <a:schemeClr val="tx1"/>
                </a:solidFill>
                <a:effectLst/>
                <a:latin typeface="Arial" pitchFamily="34" charset="0"/>
                <a:ea typeface="ＭＳ Ｐゴシック" pitchFamily="-84" charset="-128"/>
                <a:cs typeface="Arial" pitchFamily="34" charset="0"/>
              </a:rPr>
              <a:t>How many dots did you see? </a:t>
            </a:r>
          </a:p>
          <a:p>
            <a:pPr marL="0" indent="0">
              <a:spcBef>
                <a:spcPts val="0"/>
              </a:spcBef>
              <a:buFont typeface="Arial"/>
              <a:buNone/>
            </a:pPr>
            <a:endParaRPr lang="en-US" sz="1200" kern="1200" dirty="0">
              <a:solidFill>
                <a:schemeClr val="tx1"/>
              </a:solidFill>
              <a:effectLst/>
              <a:latin typeface="Arial" pitchFamily="34" charset="0"/>
              <a:ea typeface="ＭＳ Ｐゴシック" pitchFamily="-84" charset="-128"/>
              <a:cs typeface="Arial" pitchFamily="34" charset="0"/>
            </a:endParaRPr>
          </a:p>
          <a:p>
            <a:pPr marL="0" indent="0">
              <a:spcBef>
                <a:spcPts val="0"/>
              </a:spcBef>
              <a:buFont typeface="Arial"/>
              <a:buNone/>
            </a:pPr>
            <a:r>
              <a:rPr lang="en-US" sz="1200" kern="1200" dirty="0">
                <a:solidFill>
                  <a:schemeClr val="tx1"/>
                </a:solidFill>
                <a:effectLst/>
                <a:latin typeface="Arial" pitchFamily="34" charset="0"/>
                <a:ea typeface="ＭＳ Ｐゴシック" pitchFamily="-84" charset="-128"/>
                <a:cs typeface="Arial" pitchFamily="34" charset="0"/>
              </a:rPr>
              <a:t>How did you know?  </a:t>
            </a:r>
          </a:p>
          <a:p>
            <a:pPr marL="0" indent="0">
              <a:spcBef>
                <a:spcPts val="0"/>
              </a:spcBef>
              <a:buFont typeface="Arial"/>
              <a:buNone/>
            </a:pPr>
            <a:endParaRPr lang="en-US" sz="1200" kern="1200" dirty="0">
              <a:solidFill>
                <a:schemeClr val="tx1"/>
              </a:solidFill>
              <a:effectLst/>
              <a:latin typeface="Arial" pitchFamily="34" charset="0"/>
              <a:ea typeface="ＭＳ Ｐゴシック" pitchFamily="-84" charset="-128"/>
              <a:cs typeface="Arial" pitchFamily="34" charset="0"/>
            </a:endParaRPr>
          </a:p>
          <a:p>
            <a:pPr marL="0" indent="0">
              <a:spcBef>
                <a:spcPts val="0"/>
              </a:spcBef>
              <a:buFont typeface="Arial"/>
              <a:buNone/>
            </a:pPr>
            <a:r>
              <a:rPr lang="en-US" sz="1200" kern="1200" dirty="0">
                <a:solidFill>
                  <a:schemeClr val="tx1"/>
                </a:solidFill>
                <a:effectLst/>
                <a:latin typeface="Arial" pitchFamily="34" charset="0"/>
                <a:ea typeface="ＭＳ Ｐゴシック" pitchFamily="-84" charset="-128"/>
                <a:cs typeface="Arial" pitchFamily="34" charset="0"/>
              </a:rPr>
              <a:t>Did you count</a:t>
            </a:r>
            <a:r>
              <a:rPr lang="en-US" sz="1200" kern="1200" baseline="0" dirty="0">
                <a:solidFill>
                  <a:schemeClr val="tx1"/>
                </a:solidFill>
                <a:effectLst/>
                <a:latin typeface="Arial" pitchFamily="34" charset="0"/>
                <a:ea typeface="ＭＳ Ｐゴシック" pitchFamily="-84" charset="-128"/>
                <a:cs typeface="Arial" pitchFamily="34" charset="0"/>
              </a:rPr>
              <a:t> in your head, “1, 2, 3”?  </a:t>
            </a:r>
            <a:r>
              <a:rPr lang="en-US" sz="1200" i="0" kern="1200" baseline="0" dirty="0">
                <a:solidFill>
                  <a:schemeClr val="tx1"/>
                </a:solidFill>
                <a:effectLst/>
                <a:latin typeface="Arial" pitchFamily="34" charset="0"/>
                <a:ea typeface="ＭＳ Ｐゴシック" pitchFamily="-84" charset="-128"/>
                <a:cs typeface="Arial" pitchFamily="34" charset="0"/>
              </a:rPr>
              <a:t>(Most adults will answer “No,” they didn’t count) </a:t>
            </a:r>
          </a:p>
          <a:p>
            <a:pPr marL="0" indent="0">
              <a:spcBef>
                <a:spcPts val="0"/>
              </a:spcBef>
              <a:buFont typeface="Arial"/>
              <a:buNone/>
            </a:pPr>
            <a:endParaRPr lang="en-US" sz="1200" i="0" kern="1200" baseline="0" dirty="0">
              <a:solidFill>
                <a:schemeClr val="tx1"/>
              </a:solidFill>
              <a:effectLst/>
              <a:latin typeface="Arial" pitchFamily="34" charset="0"/>
              <a:ea typeface="ＭＳ Ｐゴシック" pitchFamily="-84" charset="-128"/>
              <a:cs typeface="Arial" pitchFamily="34" charset="0"/>
            </a:endParaRPr>
          </a:p>
          <a:p>
            <a:pPr marL="0" indent="0">
              <a:spcBef>
                <a:spcPts val="0"/>
              </a:spcBef>
              <a:buFont typeface="Arial"/>
              <a:buNone/>
            </a:pPr>
            <a:r>
              <a:rPr lang="en-US" sz="1200" kern="1200" baseline="0" dirty="0">
                <a:solidFill>
                  <a:schemeClr val="tx1"/>
                </a:solidFill>
                <a:effectLst/>
                <a:latin typeface="Arial" pitchFamily="34" charset="0"/>
                <a:ea typeface="ＭＳ Ｐゴシック" pitchFamily="-84" charset="-128"/>
                <a:cs typeface="Arial" pitchFamily="34" charset="0"/>
              </a:rPr>
              <a:t>No, you probably didn’t count. You knew automatically, because you can </a:t>
            </a:r>
            <a:r>
              <a:rPr lang="en-US" sz="1200" kern="1200" baseline="0" dirty="0" err="1">
                <a:solidFill>
                  <a:schemeClr val="tx1"/>
                </a:solidFill>
                <a:effectLst/>
                <a:latin typeface="Arial" pitchFamily="34" charset="0"/>
                <a:ea typeface="ＭＳ Ｐゴシック" pitchFamily="-84" charset="-128"/>
                <a:cs typeface="Arial" pitchFamily="34" charset="0"/>
              </a:rPr>
              <a:t>subitize</a:t>
            </a:r>
            <a:r>
              <a:rPr lang="en-US" sz="1200" kern="1200" baseline="0" dirty="0">
                <a:solidFill>
                  <a:schemeClr val="tx1"/>
                </a:solidFill>
                <a:effectLst/>
                <a:latin typeface="Arial" pitchFamily="34" charset="0"/>
                <a:ea typeface="ＭＳ Ｐゴシック" pitchFamily="-84" charset="-128"/>
                <a:cs typeface="Arial" pitchFamily="34" charset="0"/>
              </a:rPr>
              <a:t> three objects at a time. </a:t>
            </a:r>
          </a:p>
          <a:p>
            <a:pPr marL="0" indent="0">
              <a:spcBef>
                <a:spcPts val="0"/>
              </a:spcBef>
              <a:buFont typeface="Arial"/>
              <a:buNone/>
            </a:pPr>
            <a:endParaRPr lang="en-US" sz="1200" kern="1200" baseline="0" dirty="0">
              <a:solidFill>
                <a:schemeClr val="tx1"/>
              </a:solidFill>
              <a:effectLst/>
              <a:latin typeface="Arial" pitchFamily="34" charset="0"/>
              <a:ea typeface="ＭＳ Ｐゴシック" pitchFamily="-84" charset="-128"/>
              <a:cs typeface="Arial" pitchFamily="34" charset="0"/>
            </a:endParaRPr>
          </a:p>
          <a:p>
            <a:pPr marL="0" indent="0">
              <a:spcBef>
                <a:spcPts val="0"/>
              </a:spcBef>
              <a:buFont typeface="Arial"/>
              <a:buNone/>
            </a:pPr>
            <a:r>
              <a:rPr lang="en-US" sz="1200" kern="1200" baseline="0" dirty="0">
                <a:solidFill>
                  <a:schemeClr val="tx1"/>
                </a:solidFill>
                <a:effectLst/>
                <a:latin typeface="Arial" pitchFamily="34" charset="0"/>
                <a:ea typeface="ＭＳ Ｐゴシック" pitchFamily="-84" charset="-128"/>
                <a:cs typeface="Arial" pitchFamily="34" charset="0"/>
              </a:rPr>
              <a:t>As adults, you are capable of </a:t>
            </a:r>
            <a:r>
              <a:rPr lang="en-US" sz="1200" kern="1200" baseline="0" dirty="0" err="1">
                <a:solidFill>
                  <a:schemeClr val="tx1"/>
                </a:solidFill>
                <a:effectLst/>
                <a:latin typeface="Arial" pitchFamily="34" charset="0"/>
                <a:ea typeface="ＭＳ Ｐゴシック" pitchFamily="-84" charset="-128"/>
                <a:cs typeface="Arial" pitchFamily="34" charset="0"/>
              </a:rPr>
              <a:t>subitizing</a:t>
            </a:r>
            <a:r>
              <a:rPr lang="en-US" sz="1200" kern="1200" baseline="0" dirty="0">
                <a:solidFill>
                  <a:schemeClr val="tx1"/>
                </a:solidFill>
                <a:effectLst/>
                <a:latin typeface="Arial" pitchFamily="34" charset="0"/>
                <a:ea typeface="ＭＳ Ｐゴシック" pitchFamily="-84" charset="-128"/>
                <a:cs typeface="Arial" pitchFamily="34" charset="0"/>
              </a:rPr>
              <a:t> many more than three objects. </a:t>
            </a:r>
          </a:p>
          <a:p>
            <a:pPr marL="0" indent="0">
              <a:spcBef>
                <a:spcPts val="0"/>
              </a:spcBef>
              <a:buFont typeface="Arial"/>
              <a:buNone/>
            </a:pPr>
            <a:endParaRPr lang="en-US" sz="1200" kern="1200" baseline="0" dirty="0">
              <a:solidFill>
                <a:schemeClr val="tx1"/>
              </a:solidFill>
              <a:effectLst/>
              <a:latin typeface="Arial" pitchFamily="34" charset="0"/>
              <a:ea typeface="ＭＳ Ｐゴシック" pitchFamily="-84" charset="-128"/>
              <a:cs typeface="Arial" pitchFamily="34" charset="0"/>
            </a:endParaRPr>
          </a:p>
          <a:p>
            <a:pPr marL="0" indent="0">
              <a:spcBef>
                <a:spcPts val="0"/>
              </a:spcBef>
              <a:buFont typeface="Arial"/>
              <a:buNone/>
            </a:pPr>
            <a:r>
              <a:rPr lang="en-US" sz="1200" kern="1200" baseline="0" dirty="0">
                <a:solidFill>
                  <a:schemeClr val="tx1"/>
                </a:solidFill>
                <a:effectLst/>
                <a:latin typeface="Arial" pitchFamily="34" charset="0"/>
                <a:ea typeface="ＭＳ Ｐゴシック" pitchFamily="-84" charset="-128"/>
                <a:cs typeface="Arial" pitchFamily="34" charset="0"/>
              </a:rPr>
              <a:t>Let’s take a closer look at how </a:t>
            </a:r>
            <a:r>
              <a:rPr lang="en-US" sz="1200" kern="1200" baseline="0" dirty="0" err="1">
                <a:solidFill>
                  <a:schemeClr val="tx1"/>
                </a:solidFill>
                <a:effectLst/>
                <a:latin typeface="Arial" pitchFamily="34" charset="0"/>
                <a:ea typeface="ＭＳ Ｐゴシック" pitchFamily="-84" charset="-128"/>
                <a:cs typeface="Arial" pitchFamily="34" charset="0"/>
              </a:rPr>
              <a:t>subitizing</a:t>
            </a:r>
            <a:r>
              <a:rPr lang="en-US" sz="1200" kern="1200" baseline="0" dirty="0">
                <a:solidFill>
                  <a:schemeClr val="tx1"/>
                </a:solidFill>
                <a:effectLst/>
                <a:latin typeface="Arial" pitchFamily="34" charset="0"/>
                <a:ea typeface="ＭＳ Ｐゴシック" pitchFamily="-84" charset="-128"/>
                <a:cs typeface="Arial" pitchFamily="34" charset="0"/>
              </a:rPr>
              <a:t> develops on a continuum or learning trajectory.</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0E2529A-0F76-C742-A0B4-2ED35041A252}" type="slidenum">
              <a:rPr lang="en-US" sz="1200">
                <a:cs typeface="Arial" charset="0"/>
              </a:rPr>
              <a:pPr eaLnBrk="1" hangingPunct="1"/>
              <a:t>24</a:t>
            </a:fld>
            <a:endParaRPr lang="en-US" sz="1200">
              <a:cs typeface="Arial" charset="0"/>
            </a:endParaRPr>
          </a:p>
        </p:txBody>
      </p:sp>
      <p:sp>
        <p:nvSpPr>
          <p:cNvPr id="1024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6261"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151" tIns="46077" rIns="92151" bIns="46077" numCol="1" anchor="t" anchorCtr="0" compatLnSpc="1">
            <a:prstTxWarp prst="textNoShape">
              <a:avLst/>
            </a:prstTxWarp>
          </a:bodyPr>
          <a:lstStyle/>
          <a:p>
            <a:pPr eaLnBrk="1" hangingPunct="1">
              <a:spcBef>
                <a:spcPct val="0"/>
              </a:spcBef>
              <a:defRPr/>
            </a:pPr>
            <a:r>
              <a:rPr lang="en-US" b="1" dirty="0">
                <a:ea typeface="ＭＳ Ｐゴシック" pitchFamily="34" charset="-128"/>
              </a:rPr>
              <a:t>Presenter Remarks:</a:t>
            </a:r>
            <a:endParaRPr lang="en-US" dirty="0">
              <a:ea typeface="ＭＳ Ｐゴシック" pitchFamily="34" charset="-128"/>
            </a:endParaRPr>
          </a:p>
          <a:p>
            <a:pPr eaLnBrk="1" hangingPunct="1">
              <a:spcBef>
                <a:spcPct val="0"/>
              </a:spcBef>
              <a:defRPr/>
            </a:pPr>
            <a:r>
              <a:rPr lang="en-US" dirty="0">
                <a:ea typeface="ＭＳ Ｐゴシック" pitchFamily="34" charset="-128"/>
              </a:rPr>
              <a:t>When working on a skill, it is important to remember the trajectory, continuum, or developmental sequence for</a:t>
            </a:r>
            <a:r>
              <a:rPr lang="en-US" baseline="0" dirty="0">
                <a:ea typeface="ＭＳ Ｐゴシック" pitchFamily="34" charset="-128"/>
              </a:rPr>
              <a:t> that skill</a:t>
            </a:r>
            <a:r>
              <a:rPr lang="en-US" dirty="0">
                <a:ea typeface="ＭＳ Ｐゴシック" pitchFamily="34" charset="-128"/>
              </a:rPr>
              <a:t>. The trajectory for </a:t>
            </a:r>
            <a:r>
              <a:rPr lang="en-US" dirty="0" err="1">
                <a:ea typeface="ＭＳ Ｐゴシック" pitchFamily="34" charset="-128"/>
              </a:rPr>
              <a:t>subitizing</a:t>
            </a:r>
            <a:r>
              <a:rPr lang="en-US" dirty="0">
                <a:ea typeface="ＭＳ Ｐゴシック" pitchFamily="34" charset="-128"/>
              </a:rPr>
              <a:t> is listed on the screen </a:t>
            </a:r>
            <a:r>
              <a:rPr lang="en-US" sz="1200" b="0" dirty="0">
                <a:ea typeface="ＭＳ Ｐゴシック" pitchFamily="34" charset="-128"/>
              </a:rPr>
              <a:t>(from Doug Clements’ and Julie </a:t>
            </a:r>
            <a:r>
              <a:rPr lang="en-US" sz="1200" b="0" dirty="0" err="1">
                <a:ea typeface="ＭＳ Ｐゴシック" pitchFamily="34" charset="-128"/>
              </a:rPr>
              <a:t>Sarama’s</a:t>
            </a:r>
            <a:r>
              <a:rPr lang="en-US" sz="1200" b="0" dirty="0">
                <a:ea typeface="ＭＳ Ｐゴシック" pitchFamily="34" charset="-128"/>
              </a:rPr>
              <a:t> research)</a:t>
            </a:r>
            <a:r>
              <a:rPr lang="en-US" dirty="0">
                <a:ea typeface="ＭＳ Ｐゴシック" pitchFamily="34" charset="-128"/>
              </a:rPr>
              <a:t>:</a:t>
            </a:r>
          </a:p>
          <a:p>
            <a:pPr marL="228600" indent="-228600" eaLnBrk="1" hangingPunct="1">
              <a:spcBef>
                <a:spcPct val="0"/>
              </a:spcBef>
              <a:buFont typeface="+mj-lt"/>
              <a:buAutoNum type="arabicPeriod"/>
              <a:defRPr/>
            </a:pPr>
            <a:r>
              <a:rPr lang="en-US" dirty="0">
                <a:ea typeface="ＭＳ Ｐゴシック" pitchFamily="34" charset="-128"/>
              </a:rPr>
              <a:t>Can name small collection</a:t>
            </a:r>
          </a:p>
          <a:p>
            <a:pPr marL="228600" indent="-228600" eaLnBrk="1" hangingPunct="1">
              <a:spcBef>
                <a:spcPct val="0"/>
              </a:spcBef>
              <a:buFont typeface="+mj-lt"/>
              <a:buAutoNum type="arabicPeriod"/>
              <a:defRPr/>
            </a:pPr>
            <a:r>
              <a:rPr lang="en-US" dirty="0">
                <a:ea typeface="ＭＳ Ｐゴシック" pitchFamily="34" charset="-128"/>
              </a:rPr>
              <a:t>Can make small collection</a:t>
            </a:r>
          </a:p>
          <a:p>
            <a:pPr marL="228600" indent="-228600" eaLnBrk="1" hangingPunct="1">
              <a:spcBef>
                <a:spcPct val="0"/>
              </a:spcBef>
              <a:buFont typeface="+mj-lt"/>
              <a:buAutoNum type="arabicPeriod"/>
              <a:defRPr/>
            </a:pPr>
            <a:r>
              <a:rPr lang="en-US" dirty="0">
                <a:ea typeface="ＭＳ Ｐゴシック" pitchFamily="34" charset="-128"/>
              </a:rPr>
              <a:t>Can use pattern of group to determine the number (e.g., domino pattern)</a:t>
            </a:r>
          </a:p>
          <a:p>
            <a:pPr marL="228600" indent="-228600" eaLnBrk="1" hangingPunct="1">
              <a:spcBef>
                <a:spcPct val="0"/>
              </a:spcBef>
              <a:buFont typeface="+mj-lt"/>
              <a:buAutoNum type="arabicPeriod"/>
              <a:defRPr/>
            </a:pPr>
            <a:r>
              <a:rPr lang="en-US" dirty="0">
                <a:ea typeface="ＭＳ Ｐゴシック" pitchFamily="34" charset="-128"/>
              </a:rPr>
              <a:t>Can perceive group without counting</a:t>
            </a:r>
          </a:p>
          <a:p>
            <a:pPr marL="228600" indent="-228600" eaLnBrk="1" hangingPunct="1">
              <a:spcBef>
                <a:spcPct val="0"/>
              </a:spcBef>
              <a:buFont typeface="+mj-lt"/>
              <a:buAutoNum type="arabicPeriod"/>
              <a:defRPr/>
            </a:pPr>
            <a:endParaRPr lang="en-US" dirty="0">
              <a:ea typeface="ＭＳ Ｐゴシック" pitchFamily="34" charset="-128"/>
            </a:endParaRPr>
          </a:p>
          <a:p>
            <a:pPr marL="0" indent="0" eaLnBrk="1" hangingPunct="1">
              <a:spcBef>
                <a:spcPct val="0"/>
              </a:spcBef>
              <a:buFont typeface="+mj-lt"/>
              <a:buNone/>
              <a:defRPr/>
            </a:pPr>
            <a:r>
              <a:rPr lang="en-US" dirty="0">
                <a:ea typeface="ＭＳ Ｐゴシック" pitchFamily="34" charset="-128"/>
              </a:rPr>
              <a:t>The number represents the general age at which children</a:t>
            </a:r>
            <a:r>
              <a:rPr lang="en-US" baseline="0" dirty="0">
                <a:ea typeface="ＭＳ Ｐゴシック" pitchFamily="34" charset="-128"/>
              </a:rPr>
              <a:t> may be able to do </a:t>
            </a:r>
            <a:r>
              <a:rPr lang="en-US" baseline="0">
                <a:ea typeface="ＭＳ Ｐゴシック" pitchFamily="34" charset="-128"/>
              </a:rPr>
              <a:t>these skills.</a:t>
            </a:r>
            <a:endParaRPr lang="en-US" dirty="0">
              <a:ea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spcBef>
                <a:spcPts val="0"/>
              </a:spcBef>
              <a:spcAft>
                <a:spcPct val="0"/>
              </a:spcAft>
              <a:buClrTx/>
              <a:buSzTx/>
              <a:buFontTx/>
              <a:buNone/>
              <a:tabLst/>
              <a:defRPr/>
            </a:pPr>
            <a:r>
              <a:rPr lang="en-US" b="1" dirty="0">
                <a:latin typeface="Arial" charset="0"/>
                <a:ea typeface="ＭＳ Ｐゴシック" charset="0"/>
              </a:rPr>
              <a:t>Presenter Remarks:</a:t>
            </a:r>
            <a:endParaRPr lang="en-US" dirty="0"/>
          </a:p>
          <a:p>
            <a:pPr>
              <a:spcBef>
                <a:spcPts val="0"/>
              </a:spcBef>
            </a:pPr>
            <a:r>
              <a:rPr lang="en-US" dirty="0"/>
              <a:t>There</a:t>
            </a:r>
            <a:r>
              <a:rPr lang="en-US" baseline="0" dirty="0"/>
              <a:t> are two </a:t>
            </a:r>
            <a:r>
              <a:rPr lang="en-US" baseline="0" dirty="0" err="1"/>
              <a:t>substrands</a:t>
            </a:r>
            <a:r>
              <a:rPr lang="en-US" baseline="0" dirty="0"/>
              <a:t> in the Number Sense strand. The first is shown on the slide. </a:t>
            </a:r>
          </a:p>
          <a:p>
            <a:pPr>
              <a:spcBef>
                <a:spcPts val="0"/>
              </a:spcBef>
            </a:pPr>
            <a:endParaRPr lang="en-US" dirty="0"/>
          </a:p>
          <a:p>
            <a:pPr>
              <a:spcBef>
                <a:spcPts val="0"/>
              </a:spcBef>
            </a:pPr>
            <a:r>
              <a:rPr lang="en-US" dirty="0"/>
              <a:t>This slide shows all of the foundations within Number Sense </a:t>
            </a:r>
            <a:r>
              <a:rPr lang="en-US" dirty="0" err="1"/>
              <a:t>substrand</a:t>
            </a:r>
            <a:r>
              <a:rPr lang="en-US" dirty="0"/>
              <a:t> 1.0: </a:t>
            </a:r>
            <a:r>
              <a:rPr lang="en-US" sz="1200" b="0" dirty="0"/>
              <a:t>Children begin to and expand their ability to understand numbers and quantities in their everyday environment. </a:t>
            </a:r>
          </a:p>
          <a:p>
            <a:pPr>
              <a:spcBef>
                <a:spcPts val="0"/>
              </a:spcBef>
            </a:pPr>
            <a:endParaRPr lang="en-US" sz="1200" b="0" dirty="0"/>
          </a:p>
          <a:p>
            <a:pPr marL="0" marR="0" lvl="0" indent="0" algn="l" defTabSz="457200" rtl="0" eaLnBrk="0" fontAlgn="base" latinLnBrk="0" hangingPunct="0">
              <a:lnSpc>
                <a:spcPct val="100000"/>
              </a:lnSpc>
              <a:spcBef>
                <a:spcPts val="0"/>
              </a:spcBef>
              <a:spcAft>
                <a:spcPct val="0"/>
              </a:spcAft>
              <a:buClrTx/>
              <a:buSzTx/>
              <a:buFontTx/>
              <a:buNone/>
              <a:tabLst/>
              <a:defRPr/>
            </a:pPr>
            <a:r>
              <a:rPr lang="en-US" dirty="0"/>
              <a:t>Go back to Handout</a:t>
            </a:r>
            <a:r>
              <a:rPr lang="en-US" baseline="0" dirty="0"/>
              <a:t> 3: </a:t>
            </a:r>
            <a:r>
              <a:rPr lang="en-US" sz="1200" kern="1200" dirty="0">
                <a:solidFill>
                  <a:schemeClr val="tx1"/>
                </a:solidFill>
                <a:effectLst/>
                <a:latin typeface="Arial" pitchFamily="34" charset="0"/>
                <a:ea typeface="ＭＳ Ｐゴシック" pitchFamily="-84" charset="-128"/>
                <a:cs typeface="Arial" pitchFamily="34" charset="0"/>
              </a:rPr>
              <a:t>Foundation Note Chart.</a:t>
            </a:r>
            <a:r>
              <a:rPr lang="en-US" sz="1200" kern="1200" baseline="0" dirty="0">
                <a:solidFill>
                  <a:schemeClr val="tx1"/>
                </a:solidFill>
                <a:effectLst/>
                <a:latin typeface="Arial" pitchFamily="34" charset="0"/>
                <a:ea typeface="ＭＳ Ｐゴシック" pitchFamily="-84" charset="-128"/>
                <a:cs typeface="Arial" pitchFamily="34" charset="0"/>
              </a:rPr>
              <a:t> </a:t>
            </a:r>
            <a:r>
              <a:rPr lang="en-US" dirty="0"/>
              <a:t>Take a moment</a:t>
            </a:r>
            <a:r>
              <a:rPr lang="en-US" baseline="0" dirty="0"/>
              <a:t> and jot down any notes that you might have thus far. </a:t>
            </a:r>
          </a:p>
          <a:p>
            <a:pPr marL="0" marR="0" lvl="0" indent="0" algn="l" defTabSz="457200" rtl="0" eaLnBrk="0" fontAlgn="base" latinLnBrk="0" hangingPunct="0">
              <a:lnSpc>
                <a:spcPct val="100000"/>
              </a:lnSpc>
              <a:spcBef>
                <a:spcPts val="0"/>
              </a:spcBef>
              <a:spcAft>
                <a:spcPct val="0"/>
              </a:spcAft>
              <a:buClrTx/>
              <a:buSzTx/>
              <a:buFontTx/>
              <a:buNone/>
              <a:tabLst/>
              <a:defRPr/>
            </a:pPr>
            <a:endParaRPr lang="en-US" baseline="0" dirty="0"/>
          </a:p>
          <a:p>
            <a:pPr marL="0" marR="0" lvl="0" indent="0" algn="l" defTabSz="457200" rtl="0" eaLnBrk="0" fontAlgn="base" latinLnBrk="0" hangingPunct="0">
              <a:lnSpc>
                <a:spcPct val="100000"/>
              </a:lnSpc>
              <a:spcBef>
                <a:spcPts val="0"/>
              </a:spcBef>
              <a:spcAft>
                <a:spcPct val="0"/>
              </a:spcAft>
              <a:buClrTx/>
              <a:buSzTx/>
              <a:buFontTx/>
              <a:buNone/>
              <a:tabLst/>
              <a:defRPr/>
            </a:pPr>
            <a:r>
              <a:rPr lang="en-US" baseline="0" dirty="0"/>
              <a:t>Next, we are going to take a closer look at the developmental continuum. </a:t>
            </a:r>
          </a:p>
          <a:p>
            <a:pPr marL="0" marR="0" lvl="0" indent="0" algn="l" defTabSz="457200" rtl="0" eaLnBrk="0" fontAlgn="base" latinLnBrk="0" hangingPunct="0">
              <a:lnSpc>
                <a:spcPct val="100000"/>
              </a:lnSpc>
              <a:spcBef>
                <a:spcPts val="0"/>
              </a:spcBef>
              <a:spcAft>
                <a:spcPct val="0"/>
              </a:spcAft>
              <a:buClrTx/>
              <a:buSzTx/>
              <a:buFontTx/>
              <a:buNone/>
              <a:tabLst/>
              <a:defRPr/>
            </a:pPr>
            <a:endParaRPr lang="en-US" baseline="0" dirty="0"/>
          </a:p>
          <a:p>
            <a:pPr marL="0" marR="0" lvl="0" indent="0" algn="l" defTabSz="457200" rtl="0" eaLnBrk="0" fontAlgn="base" latinLnBrk="0" hangingPunct="0">
              <a:lnSpc>
                <a:spcPct val="100000"/>
              </a:lnSpc>
              <a:spcBef>
                <a:spcPts val="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5D3C4FBD-C711-A849-8589-3F2561AFF9A3}" type="slidenum">
              <a:rPr lang="en-US" smtClean="0"/>
              <a:pPr>
                <a:defRPr/>
              </a:pPr>
              <a:t>25</a:t>
            </a:fld>
            <a:endParaRPr lang="en-US"/>
          </a:p>
        </p:txBody>
      </p:sp>
    </p:spTree>
    <p:extLst>
      <p:ext uri="{BB962C8B-B14F-4D97-AF65-F5344CB8AC3E}">
        <p14:creationId xmlns:p14="http://schemas.microsoft.com/office/powerpoint/2010/main" val="6920503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b="0" dirty="0">
                <a:latin typeface="Arial" charset="0"/>
                <a:ea typeface="ＭＳ Ｐゴシック" charset="0"/>
              </a:rPr>
              <a:t>Activity 4: Developmental Sequence</a:t>
            </a:r>
          </a:p>
          <a:p>
            <a:pPr marL="0" marR="0" indent="0" algn="l" defTabSz="457200" rtl="0" eaLnBrk="0" fontAlgn="base" latinLnBrk="0" hangingPunct="0">
              <a:spcBef>
                <a:spcPts val="0"/>
              </a:spcBef>
              <a:spcAft>
                <a:spcPct val="0"/>
              </a:spcAft>
              <a:buClrTx/>
              <a:buSzTx/>
              <a:buFontTx/>
              <a:buNone/>
              <a:tabLst/>
              <a:defRPr/>
            </a:pPr>
            <a:endParaRPr lang="en-US" b="1" kern="1200" dirty="0">
              <a:solidFill>
                <a:schemeClr val="tx1"/>
              </a:solidFill>
              <a:effectLst/>
            </a:endParaRPr>
          </a:p>
          <a:p>
            <a:pPr marL="0" marR="0" indent="0" algn="l" defTabSz="457200" rtl="0" eaLnBrk="0" fontAlgn="base" latinLnBrk="0" hangingPunct="0">
              <a:spcBef>
                <a:spcPts val="0"/>
              </a:spcBef>
              <a:spcAft>
                <a:spcPct val="0"/>
              </a:spcAft>
              <a:buClrTx/>
              <a:buSzTx/>
              <a:buFontTx/>
              <a:buNone/>
              <a:tabLst/>
              <a:defRPr/>
            </a:pPr>
            <a:r>
              <a:rPr lang="en-US" b="1" kern="1200" dirty="0">
                <a:solidFill>
                  <a:schemeClr val="tx1"/>
                </a:solidFill>
                <a:effectLst/>
              </a:rPr>
              <a:t>Presenter</a:t>
            </a:r>
            <a:r>
              <a:rPr lang="en-US" b="1" kern="1200" baseline="0" dirty="0">
                <a:solidFill>
                  <a:schemeClr val="tx1"/>
                </a:solidFill>
                <a:effectLst/>
              </a:rPr>
              <a:t> Remarks:</a:t>
            </a:r>
            <a:endParaRPr lang="en-US" b="1" kern="1200" dirty="0">
              <a:solidFill>
                <a:schemeClr val="tx1"/>
              </a:solidFill>
              <a:effectLst/>
            </a:endParaRPr>
          </a:p>
          <a:p>
            <a:pPr marL="0" marR="0" lvl="0" indent="0" algn="l" defTabSz="457200" rtl="0" eaLnBrk="1" fontAlgn="base" latinLnBrk="0" hangingPunct="1">
              <a:spcBef>
                <a:spcPts val="0"/>
              </a:spcBef>
              <a:spcAft>
                <a:spcPct val="0"/>
              </a:spcAft>
              <a:buClrTx/>
              <a:buSzTx/>
              <a:buFontTx/>
              <a:buNone/>
              <a:tabLst/>
              <a:defRPr/>
            </a:pPr>
            <a:r>
              <a:rPr lang="en-US" b="0" kern="1200" dirty="0">
                <a:solidFill>
                  <a:schemeClr val="tx1"/>
                </a:solidFill>
                <a:effectLst/>
              </a:rPr>
              <a:t>“All children, whatever their socioeconomic or cultural backgrounds, have the tendency to count and reason about numbers</a:t>
            </a:r>
            <a:br>
              <a:rPr lang="en-US" b="0" kern="1200" dirty="0">
                <a:solidFill>
                  <a:schemeClr val="tx1"/>
                </a:solidFill>
                <a:effectLst/>
              </a:rPr>
            </a:br>
            <a:r>
              <a:rPr lang="en-US" b="0" kern="1200" dirty="0">
                <a:solidFill>
                  <a:schemeClr val="tx1"/>
                </a:solidFill>
                <a:effectLst/>
              </a:rPr>
              <a:t>in everyday life. Children’s intuitive sense of number does not imply, however, that everything they need to learn about numbers and operations comes naturally” (</a:t>
            </a:r>
            <a:r>
              <a:rPr lang="en-US" sz="1200" i="0" dirty="0">
                <a:solidFill>
                  <a:srgbClr val="000000"/>
                </a:solidFill>
                <a:latin typeface="Arial" pitchFamily="34" charset="0"/>
                <a:ea typeface="ＭＳ Ｐゴシック" pitchFamily="34" charset="-128"/>
              </a:rPr>
              <a:t>PCF, Vol. 1, </a:t>
            </a:r>
            <a:r>
              <a:rPr lang="en-US" altLang="ja-JP" dirty="0">
                <a:latin typeface="Arial" charset="0"/>
                <a:ea typeface="ＭＳ Ｐゴシック" charset="0"/>
              </a:rPr>
              <a:t>p. </a:t>
            </a:r>
            <a:r>
              <a:rPr lang="en-US" b="0" kern="1200" dirty="0">
                <a:solidFill>
                  <a:schemeClr val="tx1"/>
                </a:solidFill>
                <a:effectLst/>
              </a:rPr>
              <a:t>241).</a:t>
            </a:r>
            <a:endParaRPr lang="en-US" dirty="0"/>
          </a:p>
          <a:p>
            <a:pPr marL="0" marR="0" indent="0" algn="l" defTabSz="457200" rtl="0" eaLnBrk="0" fontAlgn="base" latinLnBrk="0" hangingPunct="0">
              <a:spcBef>
                <a:spcPts val="0"/>
              </a:spcBef>
              <a:spcAft>
                <a:spcPct val="0"/>
              </a:spcAft>
              <a:buClrTx/>
              <a:buSzTx/>
              <a:buFontTx/>
              <a:buNone/>
              <a:tabLst/>
              <a:defRPr/>
            </a:pPr>
            <a:endParaRPr lang="en-US" b="0" kern="1200" dirty="0">
              <a:solidFill>
                <a:schemeClr val="tx1"/>
              </a:solidFill>
              <a:effectLst/>
            </a:endParaRPr>
          </a:p>
          <a:p>
            <a:pPr marL="0" marR="0" indent="0" algn="l" defTabSz="457200" rtl="0" eaLnBrk="0" fontAlgn="base" latinLnBrk="0" hangingPunct="0">
              <a:spcBef>
                <a:spcPts val="0"/>
              </a:spcBef>
              <a:spcAft>
                <a:spcPct val="0"/>
              </a:spcAft>
              <a:buClrTx/>
              <a:buSzTx/>
              <a:buFontTx/>
              <a:buNone/>
              <a:tabLst/>
              <a:defRPr/>
            </a:pPr>
            <a:r>
              <a:rPr lang="en-US" b="0" kern="1200" dirty="0">
                <a:solidFill>
                  <a:schemeClr val="tx1"/>
                </a:solidFill>
                <a:effectLst/>
              </a:rPr>
              <a:t>It</a:t>
            </a:r>
            <a:r>
              <a:rPr lang="en-US" b="0" kern="1200" baseline="0" dirty="0">
                <a:solidFill>
                  <a:schemeClr val="tx1"/>
                </a:solidFill>
                <a:effectLst/>
              </a:rPr>
              <a:t> is important for teachers to understand the general developmental sequence of counting skills in order to support the developmental shifts in numbers sense. To refresh our memories and reflect about the information, we are going to do an activity. </a:t>
            </a:r>
          </a:p>
          <a:p>
            <a:pPr>
              <a:spcBef>
                <a:spcPts val="0"/>
              </a:spcBef>
            </a:pPr>
            <a:endParaRPr lang="en-US" dirty="0">
              <a:latin typeface="Arial" charset="0"/>
              <a:ea typeface="ＭＳ Ｐゴシック" charset="0"/>
            </a:endParaRPr>
          </a:p>
          <a:p>
            <a:pPr>
              <a:spcBef>
                <a:spcPts val="0"/>
              </a:spcBef>
            </a:pPr>
            <a:r>
              <a:rPr lang="en-US" b="1" dirty="0">
                <a:latin typeface="Arial" charset="0"/>
                <a:ea typeface="ＭＳ Ｐゴシック" charset="0"/>
              </a:rPr>
              <a:t>INTENT: </a:t>
            </a:r>
            <a:r>
              <a:rPr lang="en-US" b="0" dirty="0">
                <a:latin typeface="Arial" charset="0"/>
                <a:ea typeface="ＭＳ Ｐゴシック" charset="0"/>
              </a:rPr>
              <a:t>Improve</a:t>
            </a:r>
            <a:r>
              <a:rPr lang="en-US" b="0" baseline="0" dirty="0">
                <a:latin typeface="Arial" charset="0"/>
                <a:ea typeface="ＭＳ Ｐゴシック" charset="0"/>
              </a:rPr>
              <a:t> p</a:t>
            </a:r>
            <a:r>
              <a:rPr lang="en-US" dirty="0">
                <a:latin typeface="Arial" charset="0"/>
                <a:ea typeface="ＭＳ Ｐゴシック" charset="0"/>
              </a:rPr>
              <a:t>articipants’ understanding of the counting developmental sequence.</a:t>
            </a:r>
          </a:p>
          <a:p>
            <a:pPr>
              <a:spcBef>
                <a:spcPts val="0"/>
              </a:spcBef>
            </a:pPr>
            <a:endParaRPr lang="en-US" b="1" dirty="0">
              <a:latin typeface="Arial" charset="0"/>
              <a:ea typeface="ＭＳ Ｐゴシック" charset="0"/>
            </a:endParaRPr>
          </a:p>
          <a:p>
            <a:pPr>
              <a:spcBef>
                <a:spcPts val="0"/>
              </a:spcBef>
            </a:pPr>
            <a:r>
              <a:rPr lang="en-US" b="1" dirty="0">
                <a:latin typeface="Arial" charset="0"/>
                <a:ea typeface="ＭＳ Ｐゴシック" charset="0"/>
              </a:rPr>
              <a:t>OUTCOME: </a:t>
            </a:r>
            <a:r>
              <a:rPr lang="en-US" dirty="0">
                <a:latin typeface="Arial" charset="0"/>
                <a:ea typeface="ＭＳ Ｐゴシック" charset="0"/>
              </a:rPr>
              <a:t>Participants will practice identifying the counting developmental sequence.</a:t>
            </a:r>
          </a:p>
          <a:p>
            <a:pPr>
              <a:spcBef>
                <a:spcPts val="0"/>
              </a:spcBef>
            </a:pPr>
            <a:endParaRPr lang="en-US" dirty="0">
              <a:latin typeface="Arial" charset="0"/>
              <a:ea typeface="ＭＳ Ｐゴシック" charset="0"/>
            </a:endParaRPr>
          </a:p>
          <a:p>
            <a:pPr>
              <a:spcBef>
                <a:spcPts val="0"/>
              </a:spcBef>
            </a:pPr>
            <a:r>
              <a:rPr lang="en-US" b="1" dirty="0">
                <a:latin typeface="Arial" charset="0"/>
                <a:ea typeface="ＭＳ Ｐゴシック" charset="0"/>
              </a:rPr>
              <a:t>MATERIALS REQUIRED: </a:t>
            </a:r>
          </a:p>
          <a:p>
            <a:pPr marL="171450" indent="-171450">
              <a:spcBef>
                <a:spcPts val="0"/>
              </a:spcBef>
              <a:buFont typeface="Arial" panose="020B0604020202020204" pitchFamily="34" charset="0"/>
              <a:buChar char="•"/>
            </a:pPr>
            <a:r>
              <a:rPr lang="en-US" dirty="0">
                <a:latin typeface="Arial" charset="0"/>
                <a:ea typeface="ＭＳ Ｐゴシック" charset="0"/>
              </a:rPr>
              <a:t>Number line</a:t>
            </a:r>
          </a:p>
          <a:p>
            <a:pPr marL="171450" indent="-171450">
              <a:spcBef>
                <a:spcPts val="0"/>
              </a:spcBef>
              <a:buFont typeface="Arial" panose="020B0604020202020204" pitchFamily="34" charset="0"/>
              <a:buChar char="•"/>
            </a:pPr>
            <a:r>
              <a:rPr lang="en-US" dirty="0">
                <a:latin typeface="Arial" charset="0"/>
                <a:ea typeface="ＭＳ Ｐゴシック" charset="0"/>
              </a:rPr>
              <a:t>Preschool Curriculum Framework </a:t>
            </a:r>
          </a:p>
          <a:p>
            <a:pPr marL="171450" indent="-171450">
              <a:spcBef>
                <a:spcPts val="0"/>
              </a:spcBef>
              <a:buFont typeface="Arial" panose="020B0604020202020204" pitchFamily="34" charset="0"/>
              <a:buChar char="•"/>
            </a:pPr>
            <a:r>
              <a:rPr lang="en-US" dirty="0">
                <a:latin typeface="Arial" charset="0"/>
                <a:ea typeface="ＭＳ Ｐゴシック" charset="0"/>
              </a:rPr>
              <a:t>Table materials: </a:t>
            </a:r>
          </a:p>
          <a:p>
            <a:pPr marL="628650" lvl="1" indent="-171450">
              <a:spcBef>
                <a:spcPts val="0"/>
              </a:spcBef>
              <a:buFont typeface="Wingdings" panose="05000000000000000000" pitchFamily="2" charset="2"/>
              <a:buChar char="§"/>
            </a:pPr>
            <a:r>
              <a:rPr lang="en-US" dirty="0">
                <a:latin typeface="Arial" charset="0"/>
                <a:ea typeface="ＭＳ Ｐゴシック" charset="0"/>
              </a:rPr>
              <a:t>Developmental Sequence Envelope</a:t>
            </a:r>
          </a:p>
          <a:p>
            <a:pPr marL="628650" lvl="1" indent="-171450">
              <a:spcBef>
                <a:spcPts val="0"/>
              </a:spcBef>
              <a:buFont typeface="Wingdings" panose="05000000000000000000" pitchFamily="2" charset="2"/>
              <a:buChar char="§"/>
            </a:pPr>
            <a:r>
              <a:rPr lang="en-US" dirty="0">
                <a:latin typeface="Arial" charset="0"/>
                <a:ea typeface="ＭＳ Ｐゴシック" charset="0"/>
              </a:rPr>
              <a:t>Developmental Sequence Cards</a:t>
            </a:r>
          </a:p>
          <a:p>
            <a:pPr>
              <a:spcBef>
                <a:spcPts val="0"/>
              </a:spcBef>
            </a:pPr>
            <a:endParaRPr lang="en-US" dirty="0">
              <a:latin typeface="Arial" charset="0"/>
              <a:ea typeface="ＭＳ Ｐゴシック" charset="0"/>
            </a:endParaRPr>
          </a:p>
          <a:p>
            <a:pPr>
              <a:spcBef>
                <a:spcPts val="0"/>
              </a:spcBef>
            </a:pPr>
            <a:r>
              <a:rPr lang="en-US" b="1" dirty="0">
                <a:latin typeface="Arial" charset="0"/>
                <a:ea typeface="ＭＳ Ｐゴシック" charset="0"/>
              </a:rPr>
              <a:t>TIME: </a:t>
            </a:r>
            <a:r>
              <a:rPr lang="en-US" dirty="0">
                <a:latin typeface="Arial" charset="0"/>
                <a:ea typeface="ＭＳ Ｐゴシック" charset="0"/>
              </a:rPr>
              <a:t>10 minutes</a:t>
            </a:r>
          </a:p>
          <a:p>
            <a:pPr>
              <a:spcBef>
                <a:spcPts val="0"/>
              </a:spcBef>
            </a:pPr>
            <a:endParaRPr lang="en-US" dirty="0">
              <a:latin typeface="Arial" charset="0"/>
              <a:ea typeface="ＭＳ Ｐゴシック" charset="0"/>
            </a:endParaRPr>
          </a:p>
          <a:p>
            <a:pPr>
              <a:spcBef>
                <a:spcPts val="0"/>
              </a:spcBef>
            </a:pPr>
            <a:r>
              <a:rPr lang="en-US" b="1" dirty="0">
                <a:latin typeface="Arial" charset="0"/>
                <a:ea typeface="ＭＳ Ｐゴシック" charset="0"/>
              </a:rPr>
              <a:t>PROCESS: </a:t>
            </a:r>
          </a:p>
          <a:p>
            <a:pPr marL="228600" indent="-228600">
              <a:spcBef>
                <a:spcPts val="0"/>
              </a:spcBef>
              <a:buFont typeface="+mj-lt"/>
              <a:buAutoNum type="arabicPeriod"/>
            </a:pPr>
            <a:r>
              <a:rPr lang="en-US" dirty="0">
                <a:latin typeface="Arial" charset="0"/>
                <a:ea typeface="ＭＳ Ｐゴシック" charset="0"/>
              </a:rPr>
              <a:t>Invite participants to find the Developmental Sequence Envelope. </a:t>
            </a:r>
          </a:p>
          <a:p>
            <a:pPr marL="228600" indent="-228600">
              <a:spcBef>
                <a:spcPts val="0"/>
              </a:spcBef>
              <a:buFont typeface="+mj-lt"/>
              <a:buAutoNum type="arabicPeriod"/>
            </a:pPr>
            <a:r>
              <a:rPr lang="en-US" dirty="0">
                <a:latin typeface="Arial" charset="0"/>
                <a:ea typeface="ＭＳ Ｐゴシック" charset="0"/>
              </a:rPr>
              <a:t>Allow time for participants to put the Developmental Sequence Cards in order in table groups. </a:t>
            </a:r>
          </a:p>
          <a:p>
            <a:pPr marL="228600" indent="-228600">
              <a:spcBef>
                <a:spcPts val="0"/>
              </a:spcBef>
              <a:buFont typeface="+mj-lt"/>
              <a:buAutoNum type="arabicPeriod"/>
            </a:pPr>
            <a:r>
              <a:rPr lang="en-US" dirty="0">
                <a:latin typeface="Arial" charset="0"/>
                <a:ea typeface="ＭＳ Ｐゴシック" charset="0"/>
              </a:rPr>
              <a:t>When all tables have completed the task, invite participants to turn to page 242 of the Preschool Curriculum Framework to check their work. </a:t>
            </a:r>
          </a:p>
          <a:p>
            <a:pPr marL="228600" indent="-228600">
              <a:spcBef>
                <a:spcPts val="0"/>
              </a:spcBef>
              <a:buFont typeface="+mj-lt"/>
              <a:buAutoNum type="arabicPeriod"/>
            </a:pPr>
            <a:r>
              <a:rPr lang="en-US" dirty="0">
                <a:latin typeface="Arial" charset="0"/>
                <a:ea typeface="ＭＳ Ｐゴシック" charset="0"/>
              </a:rPr>
              <a:t>Highlight how this knowledge may help teachers in gathering better evidence for the DRDP-K measures.</a:t>
            </a:r>
          </a:p>
          <a:p>
            <a:pPr marL="228600" marR="0" lvl="0" indent="-228600" algn="l" defTabSz="457200" rtl="0" eaLnBrk="0" fontAlgn="base" latinLnBrk="0" hangingPunct="0">
              <a:spcBef>
                <a:spcPts val="0"/>
              </a:spcBef>
              <a:spcAft>
                <a:spcPct val="0"/>
              </a:spcAft>
              <a:buClrTx/>
              <a:buSzTx/>
              <a:buFont typeface="+mj-lt"/>
              <a:buAutoNum type="arabicPeriod"/>
              <a:tabLst/>
              <a:defRPr/>
            </a:pPr>
            <a:r>
              <a:rPr lang="en-US" dirty="0">
                <a:latin typeface="Arial" charset="0"/>
                <a:ea typeface="ＭＳ Ｐゴシック" charset="0"/>
              </a:rPr>
              <a:t>Share any interesting findings or discussion points from the group. </a:t>
            </a:r>
          </a:p>
          <a:p>
            <a:pPr marL="228600" indent="-228600">
              <a:spcBef>
                <a:spcPts val="0"/>
              </a:spcBef>
              <a:buFont typeface="+mj-lt"/>
              <a:buAutoNum type="arabicPeriod"/>
            </a:pPr>
            <a:r>
              <a:rPr lang="en-US" dirty="0">
                <a:latin typeface="Arial" charset="0"/>
                <a:ea typeface="ＭＳ Ｐゴシック" charset="0"/>
              </a:rPr>
              <a:t>Debrief: </a:t>
            </a:r>
          </a:p>
          <a:p>
            <a:pPr marL="628650" lvl="1" indent="-171450">
              <a:spcBef>
                <a:spcPts val="0"/>
              </a:spcBef>
              <a:buFont typeface="Arial" panose="020B0604020202020204" pitchFamily="34" charset="0"/>
              <a:buChar char="•"/>
            </a:pPr>
            <a:r>
              <a:rPr lang="en-US" dirty="0">
                <a:latin typeface="Arial" charset="0"/>
                <a:ea typeface="ＭＳ Ｐゴシック" charset="0"/>
              </a:rPr>
              <a:t>Discuss how children may represent these developmental sequence levels differently. </a:t>
            </a:r>
          </a:p>
          <a:p>
            <a:pPr marL="628650" lvl="1" indent="-171450">
              <a:spcBef>
                <a:spcPts val="0"/>
              </a:spcBef>
              <a:buFont typeface="Arial" panose="020B0604020202020204" pitchFamily="34" charset="0"/>
              <a:buChar char="•"/>
            </a:pPr>
            <a:r>
              <a:rPr lang="en-US" dirty="0">
                <a:latin typeface="Arial" charset="0"/>
                <a:ea typeface="ＭＳ Ｐゴシック" charset="0"/>
              </a:rPr>
              <a:t>Think back to the Number Rock activity. How might your experience with this activity impact how you consider the developmental sequence?</a:t>
            </a:r>
          </a:p>
          <a:p>
            <a:pPr>
              <a:spcBef>
                <a:spcPts val="0"/>
              </a:spcBef>
            </a:pPr>
            <a:endParaRPr lang="en-US" dirty="0">
              <a:latin typeface="Arial" charset="0"/>
              <a:ea typeface="ＭＳ Ｐゴシック" charset="0"/>
            </a:endParaRPr>
          </a:p>
          <a:p>
            <a:pPr>
              <a:spcBef>
                <a:spcPts val="0"/>
              </a:spcBef>
            </a:pPr>
            <a:r>
              <a:rPr lang="en-US" b="1" dirty="0">
                <a:latin typeface="Arial" charset="0"/>
                <a:ea typeface="ＭＳ Ｐゴシック" charset="0"/>
              </a:rPr>
              <a:t>SUMMARY: </a:t>
            </a:r>
            <a:r>
              <a:rPr lang="en-US" dirty="0">
                <a:latin typeface="Arial" charset="0"/>
                <a:ea typeface="ＭＳ Ｐゴシック" charset="0"/>
              </a:rPr>
              <a:t>Participants practice identifying</a:t>
            </a:r>
            <a:r>
              <a:rPr lang="en-US" baseline="0" dirty="0">
                <a:latin typeface="Arial" charset="0"/>
                <a:ea typeface="ＭＳ Ｐゴシック" charset="0"/>
              </a:rPr>
              <a:t> </a:t>
            </a:r>
            <a:r>
              <a:rPr lang="en-US" dirty="0">
                <a:latin typeface="Arial" charset="0"/>
                <a:ea typeface="ＭＳ Ｐゴシック" charset="0"/>
              </a:rPr>
              <a:t>the counting developmental sequence.</a:t>
            </a:r>
          </a:p>
        </p:txBody>
      </p:sp>
      <p:sp>
        <p:nvSpPr>
          <p:cNvPr id="1126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D0001BC-9B66-7746-8204-0EAAF299C2F4}" type="slidenum">
              <a:rPr lang="en-US" sz="1200">
                <a:cs typeface="Arial" charset="0"/>
              </a:rPr>
              <a:pPr eaLnBrk="1" hangingPunct="1"/>
              <a:t>26</a:t>
            </a:fld>
            <a:endParaRPr lang="en-US" sz="1200">
              <a:cs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93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b="1" dirty="0">
                <a:latin typeface="Arial" charset="0"/>
                <a:ea typeface="ＭＳ Ｐゴシック" charset="0"/>
              </a:rPr>
              <a:t>Background Information:</a:t>
            </a:r>
          </a:p>
          <a:p>
            <a:pPr>
              <a:spcBef>
                <a:spcPts val="0"/>
              </a:spcBef>
            </a:pPr>
            <a:r>
              <a:rPr lang="en-US" b="0" dirty="0">
                <a:latin typeface="Arial" charset="0"/>
                <a:ea typeface="ＭＳ Ｐゴシック" charset="0"/>
              </a:rPr>
              <a:t>Prior to the  training</a:t>
            </a:r>
            <a:r>
              <a:rPr lang="en-US" b="0" baseline="0" dirty="0">
                <a:latin typeface="Arial" charset="0"/>
                <a:ea typeface="ＭＳ Ｐゴシック" charset="0"/>
              </a:rPr>
              <a:t> embed the Preschool Learning Foundations video example 1.3.</a:t>
            </a:r>
          </a:p>
          <a:p>
            <a:pPr>
              <a:spcBef>
                <a:spcPts val="0"/>
              </a:spcBef>
            </a:pPr>
            <a:endParaRPr lang="en-US" b="1" dirty="0">
              <a:latin typeface="Arial" charset="0"/>
              <a:ea typeface="ＭＳ Ｐゴシック" charset="0"/>
            </a:endParaRPr>
          </a:p>
          <a:p>
            <a:pPr>
              <a:spcBef>
                <a:spcPts val="0"/>
              </a:spcBef>
            </a:pPr>
            <a:r>
              <a:rPr lang="en-US" b="1" dirty="0">
                <a:latin typeface="Arial" charset="0"/>
                <a:ea typeface="ＭＳ Ｐゴシック" charset="0"/>
              </a:rPr>
              <a:t>Presenter Remarks:</a:t>
            </a:r>
          </a:p>
          <a:p>
            <a:pPr>
              <a:spcBef>
                <a:spcPts val="0"/>
              </a:spcBef>
            </a:pPr>
            <a:r>
              <a:rPr lang="en-US" dirty="0">
                <a:latin typeface="Arial" charset="0"/>
                <a:ea typeface="ＭＳ Ｐゴシック" charset="0"/>
                <a:cs typeface="ＭＳ Ｐゴシック" charset="0"/>
              </a:rPr>
              <a:t>We will now watch the Preschool Learning Foundations Math Video Strand 1.3.</a:t>
            </a:r>
          </a:p>
          <a:p>
            <a:pPr>
              <a:spcBef>
                <a:spcPts val="0"/>
              </a:spcBef>
            </a:pPr>
            <a:endParaRPr lang="en-US" dirty="0">
              <a:latin typeface="Arial" charset="0"/>
              <a:ea typeface="ＭＳ Ｐゴシック" charset="0"/>
              <a:cs typeface="ＭＳ Ｐゴシック" charset="0"/>
            </a:endParaRPr>
          </a:p>
          <a:p>
            <a:pPr>
              <a:spcBef>
                <a:spcPts val="0"/>
              </a:spcBef>
            </a:pPr>
            <a:r>
              <a:rPr lang="en-US" dirty="0">
                <a:latin typeface="Arial" charset="0"/>
                <a:ea typeface="ＭＳ Ｐゴシック" charset="0"/>
                <a:cs typeface="ＭＳ Ｐゴシック" charset="0"/>
              </a:rPr>
              <a:t>Pay close attention to the example in the video and take notes</a:t>
            </a:r>
            <a:r>
              <a:rPr lang="en-US" baseline="0" dirty="0">
                <a:latin typeface="Arial" charset="0"/>
                <a:ea typeface="ＭＳ Ｐゴシック" charset="0"/>
                <a:cs typeface="ＭＳ Ｐゴシック" charset="0"/>
              </a:rPr>
              <a:t> on the Video Viewing Guide. </a:t>
            </a:r>
          </a:p>
          <a:p>
            <a:pPr>
              <a:spcBef>
                <a:spcPts val="0"/>
              </a:spcBef>
            </a:pPr>
            <a:endParaRPr lang="en-US" baseline="0" dirty="0">
              <a:latin typeface="Arial" charset="0"/>
              <a:ea typeface="ＭＳ Ｐゴシック" charset="0"/>
              <a:cs typeface="ＭＳ Ｐゴシック" charset="0"/>
            </a:endParaRPr>
          </a:p>
          <a:p>
            <a:pPr>
              <a:spcBef>
                <a:spcPts val="0"/>
              </a:spcBef>
            </a:pPr>
            <a:r>
              <a:rPr lang="en-US" baseline="0" dirty="0">
                <a:latin typeface="Arial" charset="0"/>
                <a:ea typeface="ＭＳ Ｐゴシック" charset="0"/>
                <a:cs typeface="ＭＳ Ｐゴシック" charset="0"/>
              </a:rPr>
              <a:t>The reflection questions on the guide are only to help narrow your observations. We will have an open-ended discussion after the video.</a:t>
            </a:r>
            <a:endParaRPr lang="en-US" dirty="0">
              <a:latin typeface="Arial" charset="0"/>
              <a:ea typeface="ＭＳ Ｐゴシック" charset="0"/>
              <a:cs typeface="ＭＳ Ｐゴシック" charset="0"/>
            </a:endParaRPr>
          </a:p>
        </p:txBody>
      </p:sp>
      <p:sp>
        <p:nvSpPr>
          <p:cNvPr id="993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EC0C017-21A0-7744-94A0-FD7CC0EA8876}" type="slidenum">
              <a:rPr lang="en-US" sz="1200">
                <a:cs typeface="Arial" charset="0"/>
              </a:rPr>
              <a:pPr eaLnBrk="1" hangingPunct="1"/>
              <a:t>27</a:t>
            </a:fld>
            <a:endParaRPr lang="en-US" sz="1200">
              <a:cs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1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b="1" dirty="0">
                <a:latin typeface="Arial" charset="0"/>
                <a:ea typeface="ＭＳ Ｐゴシック" charset="0"/>
              </a:rPr>
              <a:t>Presenter Remarks:</a:t>
            </a:r>
          </a:p>
          <a:p>
            <a:pPr>
              <a:spcBef>
                <a:spcPts val="0"/>
              </a:spcBef>
            </a:pPr>
            <a:r>
              <a:rPr lang="en-US" b="0" dirty="0">
                <a:latin typeface="Arial" charset="0"/>
                <a:ea typeface="ＭＳ Ｐゴシック" charset="0"/>
              </a:rPr>
              <a:t>The video that we just watched has</a:t>
            </a:r>
            <a:r>
              <a:rPr lang="en-US" b="0" baseline="0" dirty="0">
                <a:latin typeface="Arial" charset="0"/>
                <a:ea typeface="ＭＳ Ｐゴシック" charset="0"/>
              </a:rPr>
              <a:t> some excellent examples of </a:t>
            </a:r>
            <a:r>
              <a:rPr lang="en-US" b="0" baseline="0" dirty="0" err="1">
                <a:latin typeface="Arial" charset="0"/>
                <a:ea typeface="ＭＳ Ｐゴシック" charset="0"/>
              </a:rPr>
              <a:t>subitizing</a:t>
            </a:r>
            <a:r>
              <a:rPr lang="en-US" b="0" baseline="0" dirty="0">
                <a:latin typeface="Arial" charset="0"/>
                <a:ea typeface="ＭＳ Ｐゴシック" charset="0"/>
              </a:rPr>
              <a:t> in a natural environment. </a:t>
            </a:r>
          </a:p>
          <a:p>
            <a:pPr>
              <a:spcBef>
                <a:spcPts val="0"/>
              </a:spcBef>
            </a:pPr>
            <a:endParaRPr lang="en-US" b="0" baseline="0" dirty="0">
              <a:latin typeface="Arial" charset="0"/>
              <a:ea typeface="ＭＳ Ｐゴシック" charset="0"/>
            </a:endParaRPr>
          </a:p>
          <a:p>
            <a:pPr>
              <a:spcBef>
                <a:spcPts val="0"/>
              </a:spcBef>
            </a:pPr>
            <a:r>
              <a:rPr lang="en-US" b="0" baseline="0" dirty="0">
                <a:latin typeface="Arial" charset="0"/>
                <a:ea typeface="ＭＳ Ｐゴシック" charset="0"/>
              </a:rPr>
              <a:t>Please take a moment to finish making notes on your video viewing guide. </a:t>
            </a:r>
          </a:p>
          <a:p>
            <a:pPr>
              <a:spcBef>
                <a:spcPts val="0"/>
              </a:spcBef>
            </a:pPr>
            <a:endParaRPr lang="en-US" b="0" baseline="0" dirty="0">
              <a:latin typeface="Arial" charset="0"/>
              <a:ea typeface="ＭＳ Ｐゴシック" charset="0"/>
            </a:endParaRPr>
          </a:p>
          <a:p>
            <a:pPr>
              <a:spcBef>
                <a:spcPts val="0"/>
              </a:spcBef>
            </a:pPr>
            <a:r>
              <a:rPr lang="en-US" b="0" baseline="0" dirty="0">
                <a:latin typeface="Arial" charset="0"/>
                <a:ea typeface="ＭＳ Ｐゴシック" charset="0"/>
              </a:rPr>
              <a:t>When you are done, p</a:t>
            </a:r>
            <a:r>
              <a:rPr lang="en-US" dirty="0">
                <a:latin typeface="Arial" charset="0"/>
                <a:ea typeface="ＭＳ Ｐゴシック" charset="0"/>
                <a:cs typeface="ＭＳ Ｐゴシック" charset="0"/>
              </a:rPr>
              <a:t>ull a number from the table number bin.</a:t>
            </a:r>
            <a:r>
              <a:rPr lang="en-US" baseline="0" dirty="0">
                <a:latin typeface="Arial" charset="0"/>
                <a:ea typeface="ＭＳ Ｐゴシック" charset="0"/>
                <a:cs typeface="ＭＳ Ｐゴシック" charset="0"/>
              </a:rPr>
              <a:t>  Then f</a:t>
            </a:r>
            <a:r>
              <a:rPr lang="en-US" dirty="0">
                <a:latin typeface="Arial" charset="0"/>
                <a:ea typeface="ＭＳ Ｐゴシック" charset="0"/>
                <a:cs typeface="ＭＳ Ｐゴシック" charset="0"/>
              </a:rPr>
              <a:t>ind someone with a different number than you and exchange thoughts about the discussion questions. </a:t>
            </a:r>
          </a:p>
          <a:p>
            <a:pPr marL="0" indent="0">
              <a:spcBef>
                <a:spcPts val="0"/>
              </a:spcBef>
              <a:buFont typeface="+mj-lt"/>
              <a:buNone/>
              <a:defRPr/>
            </a:pPr>
            <a:endParaRPr lang="en-US" dirty="0">
              <a:latin typeface="Arial" charset="0"/>
              <a:ea typeface="ＭＳ Ｐゴシック" charset="0"/>
              <a:cs typeface="ＭＳ Ｐゴシック" charset="0"/>
            </a:endParaRPr>
          </a:p>
          <a:p>
            <a:pPr marL="0" indent="0">
              <a:spcBef>
                <a:spcPts val="0"/>
              </a:spcBef>
              <a:buFont typeface="+mj-lt"/>
              <a:buNone/>
              <a:defRPr/>
            </a:pPr>
            <a:r>
              <a:rPr lang="en-US" dirty="0">
                <a:latin typeface="Arial" charset="0"/>
                <a:ea typeface="ＭＳ Ｐゴシック" charset="0"/>
                <a:cs typeface="ＭＳ Ｐゴシック" charset="0"/>
              </a:rPr>
              <a:t>You will have about 5 minutes for this discussion.</a:t>
            </a:r>
          </a:p>
        </p:txBody>
      </p:sp>
      <p:sp>
        <p:nvSpPr>
          <p:cNvPr id="161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BCBEDFC-CE85-184C-A3E9-0DC7A241F612}" type="slidenum">
              <a:rPr lang="en-US" sz="1200">
                <a:cs typeface="Arial" charset="0"/>
              </a:rPr>
              <a:pPr eaLnBrk="1" hangingPunct="1"/>
              <a:t>28</a:t>
            </a:fld>
            <a:endParaRPr lang="en-US" sz="1200">
              <a:cs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ts val="0"/>
              </a:spcBef>
              <a:spcAft>
                <a:spcPct val="0"/>
              </a:spcAft>
              <a:buClrTx/>
              <a:buSzTx/>
              <a:buFontTx/>
              <a:buNone/>
              <a:tabLst/>
              <a:defRPr/>
            </a:pPr>
            <a:r>
              <a:rPr lang="en-US" sz="1200" b="1" kern="1200" dirty="0">
                <a:solidFill>
                  <a:schemeClr val="tx1"/>
                </a:solidFill>
                <a:effectLst/>
                <a:latin typeface="Arial" pitchFamily="34" charset="0"/>
                <a:ea typeface="ＭＳ Ｐゴシック" pitchFamily="-84" charset="-128"/>
                <a:cs typeface="Arial" pitchFamily="34" charset="0"/>
              </a:rPr>
              <a:t>Presenter</a:t>
            </a:r>
            <a:r>
              <a:rPr lang="en-US" sz="1200" b="1" kern="1200" baseline="0" dirty="0">
                <a:solidFill>
                  <a:schemeClr val="tx1"/>
                </a:solidFill>
                <a:effectLst/>
                <a:latin typeface="Arial" pitchFamily="34" charset="0"/>
                <a:ea typeface="ＭＳ Ｐゴシック" pitchFamily="-84" charset="-128"/>
                <a:cs typeface="Arial" pitchFamily="34" charset="0"/>
              </a:rPr>
              <a:t> Remarks:</a:t>
            </a:r>
            <a:endParaRPr lang="en-US" sz="1200" b="1" kern="1200" dirty="0">
              <a:solidFill>
                <a:schemeClr val="tx1"/>
              </a:solidFill>
              <a:effectLst/>
              <a:latin typeface="Arial" pitchFamily="34" charset="0"/>
              <a:ea typeface="ＭＳ Ｐゴシック" pitchFamily="-84" charset="-128"/>
              <a:cs typeface="Arial" pitchFamily="34" charset="0"/>
            </a:endParaRPr>
          </a:p>
          <a:p>
            <a:pPr marL="0" marR="0" lvl="0" indent="0" algn="l" defTabSz="457200" rtl="0" eaLnBrk="1" fontAlgn="base" latinLnBrk="0" hangingPunct="1">
              <a:lnSpc>
                <a:spcPct val="100000"/>
              </a:lnSpc>
              <a:spcBef>
                <a:spcPts val="0"/>
              </a:spcBef>
              <a:spcAft>
                <a:spcPct val="0"/>
              </a:spcAft>
              <a:buClrTx/>
              <a:buSzTx/>
              <a:buFontTx/>
              <a:buNone/>
              <a:tabLst/>
              <a:defRPr/>
            </a:pPr>
            <a:r>
              <a:rPr lang="en-US" sz="1200" b="0" kern="1200" dirty="0">
                <a:solidFill>
                  <a:schemeClr val="tx1"/>
                </a:solidFill>
                <a:effectLst/>
                <a:latin typeface="Arial" pitchFamily="34" charset="0"/>
                <a:ea typeface="ＭＳ Ｐゴシック" pitchFamily="-84" charset="-128"/>
                <a:cs typeface="Arial" pitchFamily="34" charset="0"/>
              </a:rPr>
              <a:t>“Preschool children gain a better sense of numbers as they come across different representations of numbers in their environment. For example, “three” can be represented with three objects, three fingers, a pictograph, a number symbol (3), tally marks (</a:t>
            </a:r>
            <a:r>
              <a:rPr lang="en-US" sz="1200" kern="1200" dirty="0">
                <a:solidFill>
                  <a:schemeClr val="tx1"/>
                </a:solidFill>
                <a:effectLst/>
                <a:latin typeface="Arial" pitchFamily="34" charset="0"/>
                <a:ea typeface="ＭＳ Ｐゴシック" pitchFamily="-84" charset="-128"/>
                <a:cs typeface="Arial" pitchFamily="34" charset="0"/>
              </a:rPr>
              <a:t>III</a:t>
            </a:r>
            <a:r>
              <a:rPr lang="en-US" sz="1200" b="0" kern="1200" dirty="0">
                <a:solidFill>
                  <a:schemeClr val="tx1"/>
                </a:solidFill>
                <a:effectLst/>
                <a:latin typeface="Arial" pitchFamily="34" charset="0"/>
                <a:ea typeface="ＭＳ Ｐゴシック" pitchFamily="-84" charset="-128"/>
                <a:cs typeface="Arial" pitchFamily="34" charset="0"/>
              </a:rPr>
              <a:t>), or a pattern of dots (</a:t>
            </a:r>
            <a:r>
              <a:rPr lang="en-US" sz="1200" kern="1200" dirty="0">
                <a:solidFill>
                  <a:schemeClr val="tx1"/>
                </a:solidFill>
                <a:effectLst/>
                <a:latin typeface="Arial" pitchFamily="34" charset="0"/>
                <a:ea typeface="ＭＳ Ｐゴシック" pitchFamily="-84" charset="-128"/>
                <a:cs typeface="Arial" pitchFamily="34" charset="0"/>
              </a:rPr>
              <a:t>● ● ●</a:t>
            </a:r>
            <a:r>
              <a:rPr lang="en-US" sz="1200" b="0" kern="1200" dirty="0">
                <a:solidFill>
                  <a:schemeClr val="tx1"/>
                </a:solidFill>
                <a:effectLst/>
                <a:latin typeface="Arial" pitchFamily="34" charset="0"/>
                <a:ea typeface="ＭＳ Ｐゴシック" pitchFamily="-84" charset="-128"/>
                <a:cs typeface="Arial" pitchFamily="34" charset="0"/>
              </a:rPr>
              <a:t>)” </a:t>
            </a:r>
            <a:r>
              <a:rPr lang="en-US" sz="1200" b="0" i="0" kern="1200" dirty="0">
                <a:solidFill>
                  <a:schemeClr val="tx1"/>
                </a:solidFill>
                <a:effectLst/>
                <a:latin typeface="Arial" pitchFamily="34" charset="0"/>
                <a:ea typeface="ＭＳ Ｐゴシック" pitchFamily="-84" charset="-128"/>
                <a:cs typeface="Arial" pitchFamily="34" charset="0"/>
              </a:rPr>
              <a:t>(PCF, Vol. 1, </a:t>
            </a:r>
            <a:r>
              <a:rPr lang="en-US" altLang="ja-JP" dirty="0">
                <a:latin typeface="Arial" charset="0"/>
                <a:ea typeface="ＭＳ Ｐゴシック" charset="0"/>
              </a:rPr>
              <a:t>p. </a:t>
            </a:r>
            <a:r>
              <a:rPr lang="en-US" sz="1200" b="0" kern="1200" dirty="0">
                <a:solidFill>
                  <a:schemeClr val="tx1"/>
                </a:solidFill>
                <a:effectLst/>
                <a:latin typeface="Arial" pitchFamily="34" charset="0"/>
                <a:ea typeface="ＭＳ Ｐゴシック" pitchFamily="-84" charset="-128"/>
                <a:cs typeface="Arial" pitchFamily="34" charset="0"/>
              </a:rPr>
              <a:t>249).</a:t>
            </a:r>
          </a:p>
          <a:p>
            <a:pPr marL="0" marR="0" indent="0" algn="l" defTabSz="457200" rtl="0" eaLnBrk="0" fontAlgn="base" latinLnBrk="0" hangingPunct="0">
              <a:lnSpc>
                <a:spcPct val="100000"/>
              </a:lnSpc>
              <a:spcBef>
                <a:spcPts val="0"/>
              </a:spcBef>
              <a:spcAft>
                <a:spcPct val="0"/>
              </a:spcAft>
              <a:buClrTx/>
              <a:buSzTx/>
              <a:buFontTx/>
              <a:buNone/>
              <a:tabLst/>
              <a:defRPr/>
            </a:pPr>
            <a:endParaRPr lang="en-US" sz="1200" b="0" kern="1200" dirty="0">
              <a:solidFill>
                <a:schemeClr val="tx1"/>
              </a:solidFill>
              <a:effectLst/>
              <a:latin typeface="Arial" pitchFamily="34" charset="0"/>
              <a:ea typeface="ＭＳ Ｐゴシック" pitchFamily="-84" charset="-128"/>
              <a:cs typeface="Arial" pitchFamily="34" charset="0"/>
            </a:endParaRPr>
          </a:p>
          <a:p>
            <a:pPr marL="0" marR="0" indent="0" algn="l" defTabSz="457200" rtl="0" eaLnBrk="0" fontAlgn="base" latinLnBrk="0" hangingPunct="0">
              <a:lnSpc>
                <a:spcPct val="100000"/>
              </a:lnSpc>
              <a:spcBef>
                <a:spcPts val="0"/>
              </a:spcBef>
              <a:spcAft>
                <a:spcPct val="0"/>
              </a:spcAft>
              <a:buClrTx/>
              <a:buSzTx/>
              <a:buFontTx/>
              <a:buNone/>
              <a:tabLst/>
              <a:defRPr/>
            </a:pPr>
            <a:r>
              <a:rPr lang="en-US" sz="1200" b="0" kern="1200" baseline="0" dirty="0">
                <a:solidFill>
                  <a:schemeClr val="tx1"/>
                </a:solidFill>
                <a:effectLst/>
                <a:latin typeface="Arial" pitchFamily="34" charset="0"/>
                <a:ea typeface="ＭＳ Ｐゴシック" pitchFamily="-84" charset="-128"/>
                <a:cs typeface="Arial" pitchFamily="34" charset="0"/>
              </a:rPr>
              <a:t>Providing children with opportunities to apply </a:t>
            </a:r>
            <a:r>
              <a:rPr lang="en-US" sz="1200" b="0" kern="1200" baseline="0" dirty="0" err="1">
                <a:solidFill>
                  <a:schemeClr val="tx1"/>
                </a:solidFill>
                <a:effectLst/>
                <a:latin typeface="Arial" pitchFamily="34" charset="0"/>
                <a:ea typeface="ＭＳ Ｐゴシック" pitchFamily="-84" charset="-128"/>
                <a:cs typeface="Arial" pitchFamily="34" charset="0"/>
              </a:rPr>
              <a:t>subitizing</a:t>
            </a:r>
            <a:r>
              <a:rPr lang="en-US" sz="1200" b="0" kern="1200" baseline="0" dirty="0">
                <a:solidFill>
                  <a:schemeClr val="tx1"/>
                </a:solidFill>
                <a:effectLst/>
                <a:latin typeface="Arial" pitchFamily="34" charset="0"/>
                <a:ea typeface="ＭＳ Ｐゴシック" pitchFamily="-84" charset="-128"/>
                <a:cs typeface="Arial" pitchFamily="34" charset="0"/>
              </a:rPr>
              <a:t> daily, and in natural settings, is key for supporting their </a:t>
            </a:r>
            <a:r>
              <a:rPr lang="en-US" sz="1200" b="0" kern="1200" baseline="0" dirty="0" err="1">
                <a:solidFill>
                  <a:schemeClr val="tx1"/>
                </a:solidFill>
                <a:effectLst/>
                <a:latin typeface="Arial" pitchFamily="34" charset="0"/>
                <a:ea typeface="ＭＳ Ｐゴシック" pitchFamily="-84" charset="-128"/>
                <a:cs typeface="Arial" pitchFamily="34" charset="0"/>
              </a:rPr>
              <a:t>subitizing</a:t>
            </a:r>
            <a:r>
              <a:rPr lang="en-US" sz="1200" b="0" kern="1200" baseline="0" dirty="0">
                <a:solidFill>
                  <a:schemeClr val="tx1"/>
                </a:solidFill>
                <a:effectLst/>
                <a:latin typeface="Arial" pitchFamily="34" charset="0"/>
                <a:ea typeface="ＭＳ Ｐゴシック" pitchFamily="-84" charset="-128"/>
                <a:cs typeface="Arial" pitchFamily="34" charset="0"/>
              </a:rPr>
              <a:t> skill. In this picture, the teacher could ask, “How many bowls do you have?” </a:t>
            </a:r>
          </a:p>
          <a:p>
            <a:pPr marL="0" marR="0" indent="0" algn="l" defTabSz="457200" rtl="0" eaLnBrk="0" fontAlgn="base" latinLnBrk="0" hangingPunct="0">
              <a:lnSpc>
                <a:spcPct val="100000"/>
              </a:lnSpc>
              <a:spcBef>
                <a:spcPts val="0"/>
              </a:spcBef>
              <a:spcAft>
                <a:spcPct val="0"/>
              </a:spcAft>
              <a:buClrTx/>
              <a:buSzTx/>
              <a:buFontTx/>
              <a:buNone/>
              <a:tabLst/>
              <a:defRPr/>
            </a:pPr>
            <a:endParaRPr lang="en-US" sz="1200" b="0" kern="1200" baseline="0" dirty="0">
              <a:solidFill>
                <a:schemeClr val="tx1"/>
              </a:solidFill>
              <a:effectLst/>
              <a:latin typeface="Arial" pitchFamily="34" charset="0"/>
              <a:ea typeface="ＭＳ Ｐゴシック" pitchFamily="-84" charset="-128"/>
              <a:cs typeface="Arial" pitchFamily="34" charset="0"/>
            </a:endParaRPr>
          </a:p>
          <a:p>
            <a:pPr marL="0" marR="0" indent="0" algn="l" defTabSz="457200" rtl="0" eaLnBrk="0" fontAlgn="base" latinLnBrk="0" hangingPunct="0">
              <a:lnSpc>
                <a:spcPct val="100000"/>
              </a:lnSpc>
              <a:spcBef>
                <a:spcPts val="0"/>
              </a:spcBef>
              <a:spcAft>
                <a:spcPct val="0"/>
              </a:spcAft>
              <a:buClrTx/>
              <a:buSzTx/>
              <a:buFontTx/>
              <a:buNone/>
              <a:tabLst/>
              <a:defRPr/>
            </a:pPr>
            <a:r>
              <a:rPr lang="en-US" sz="1200" b="0" kern="1200" baseline="0" dirty="0">
                <a:solidFill>
                  <a:schemeClr val="tx1"/>
                </a:solidFill>
                <a:effectLst/>
                <a:latin typeface="Arial" pitchFamily="34" charset="0"/>
                <a:ea typeface="ＭＳ Ｐゴシック" pitchFamily="-84" charset="-128"/>
                <a:cs typeface="Arial" pitchFamily="34" charset="0"/>
              </a:rPr>
              <a:t>Would anyone like to share an example of a time during the day when they frequently support </a:t>
            </a:r>
            <a:r>
              <a:rPr lang="en-US" sz="1200" b="0" kern="1200" baseline="0" dirty="0" err="1">
                <a:solidFill>
                  <a:schemeClr val="tx1"/>
                </a:solidFill>
                <a:effectLst/>
                <a:latin typeface="Arial" pitchFamily="34" charset="0"/>
                <a:ea typeface="ＭＳ Ｐゴシック" pitchFamily="-84" charset="-128"/>
                <a:cs typeface="Arial" pitchFamily="34" charset="0"/>
              </a:rPr>
              <a:t>subitizing</a:t>
            </a:r>
            <a:r>
              <a:rPr lang="en-US" sz="1200" b="0" kern="1200" baseline="0" dirty="0">
                <a:solidFill>
                  <a:schemeClr val="tx1"/>
                </a:solidFill>
                <a:effectLst/>
                <a:latin typeface="Arial" pitchFamily="34" charset="0"/>
                <a:ea typeface="ＭＳ Ｐゴシック" pitchFamily="-84" charset="-128"/>
                <a:cs typeface="Arial" pitchFamily="34" charset="0"/>
              </a:rPr>
              <a:t>? </a:t>
            </a:r>
            <a:r>
              <a:rPr lang="en-US" sz="1200" b="0" i="0" kern="1200" baseline="0" dirty="0">
                <a:solidFill>
                  <a:schemeClr val="tx1"/>
                </a:solidFill>
                <a:effectLst/>
                <a:latin typeface="Arial" pitchFamily="34" charset="0"/>
                <a:ea typeface="ＭＳ Ｐゴシック" pitchFamily="-84" charset="-128"/>
                <a:cs typeface="Arial" pitchFamily="34" charset="0"/>
              </a:rPr>
              <a:t>(Allow time for sharing.) </a:t>
            </a:r>
          </a:p>
          <a:p>
            <a:pPr marL="0" marR="0" indent="0" algn="l" defTabSz="457200" rtl="0" eaLnBrk="0" fontAlgn="base" latinLnBrk="0" hangingPunct="0">
              <a:lnSpc>
                <a:spcPct val="100000"/>
              </a:lnSpc>
              <a:spcBef>
                <a:spcPts val="0"/>
              </a:spcBef>
              <a:spcAft>
                <a:spcPct val="0"/>
              </a:spcAft>
              <a:buClrTx/>
              <a:buSzTx/>
              <a:buFontTx/>
              <a:buNone/>
              <a:tabLst/>
              <a:defRPr/>
            </a:pPr>
            <a:endParaRPr lang="en-US" sz="1200" b="0" kern="1200" baseline="0" dirty="0">
              <a:solidFill>
                <a:schemeClr val="tx1"/>
              </a:solidFill>
              <a:effectLst/>
              <a:latin typeface="Arial" pitchFamily="34" charset="0"/>
              <a:ea typeface="ＭＳ Ｐゴシック" pitchFamily="-84" charset="-128"/>
              <a:cs typeface="Arial" pitchFamily="34" charset="0"/>
            </a:endParaRPr>
          </a:p>
          <a:p>
            <a:pPr marL="0" marR="0" indent="0" algn="l" defTabSz="457200" rtl="0" eaLnBrk="0" fontAlgn="base" latinLnBrk="0" hangingPunct="0">
              <a:lnSpc>
                <a:spcPct val="100000"/>
              </a:lnSpc>
              <a:spcBef>
                <a:spcPts val="0"/>
              </a:spcBef>
              <a:spcAft>
                <a:spcPct val="0"/>
              </a:spcAft>
              <a:buClrTx/>
              <a:buSzTx/>
              <a:buFontTx/>
              <a:buNone/>
              <a:tabLst/>
              <a:defRPr/>
            </a:pPr>
            <a:r>
              <a:rPr lang="en-US" sz="1200" b="0" kern="1200" baseline="0" dirty="0">
                <a:solidFill>
                  <a:schemeClr val="tx1"/>
                </a:solidFill>
                <a:effectLst/>
                <a:latin typeface="Arial" pitchFamily="34" charset="0"/>
                <a:ea typeface="ＭＳ Ｐゴシック" pitchFamily="-84" charset="-128"/>
                <a:cs typeface="Arial" pitchFamily="34" charset="0"/>
              </a:rPr>
              <a:t>Next, we are going to play a few math games that provide opportunities for students to practice </a:t>
            </a:r>
            <a:r>
              <a:rPr lang="en-US" sz="1200" b="0" kern="1200" baseline="0" dirty="0" err="1">
                <a:solidFill>
                  <a:schemeClr val="tx1"/>
                </a:solidFill>
                <a:effectLst/>
                <a:latin typeface="Arial" pitchFamily="34" charset="0"/>
                <a:ea typeface="ＭＳ Ｐゴシック" pitchFamily="-84" charset="-128"/>
                <a:cs typeface="Arial" pitchFamily="34" charset="0"/>
              </a:rPr>
              <a:t>subitizing</a:t>
            </a:r>
            <a:r>
              <a:rPr lang="en-US" sz="1200" b="0" kern="1200" baseline="0" dirty="0">
                <a:solidFill>
                  <a:schemeClr val="tx1"/>
                </a:solidFill>
                <a:effectLst/>
                <a:latin typeface="Arial" pitchFamily="34" charset="0"/>
                <a:ea typeface="ＭＳ Ｐゴシック" pitchFamily="-84" charset="-128"/>
                <a:cs typeface="Arial" pitchFamily="34" charset="0"/>
              </a:rPr>
              <a:t>. We will also consider how we might individualize these games in our own classrooms.</a:t>
            </a:r>
            <a:endParaRPr lang="en-US" dirty="0"/>
          </a:p>
        </p:txBody>
      </p:sp>
      <p:sp>
        <p:nvSpPr>
          <p:cNvPr id="4" name="Slide Number Placeholder 3"/>
          <p:cNvSpPr>
            <a:spLocks noGrp="1"/>
          </p:cNvSpPr>
          <p:nvPr>
            <p:ph type="sldNum" sz="quarter" idx="10"/>
          </p:nvPr>
        </p:nvSpPr>
        <p:spPr/>
        <p:txBody>
          <a:bodyPr/>
          <a:lstStyle/>
          <a:p>
            <a:pPr>
              <a:defRPr/>
            </a:pPr>
            <a:fld id="{5D3C4FBD-C711-A849-8589-3F2561AFF9A3}" type="slidenum">
              <a:rPr lang="en-US" smtClean="0"/>
              <a:pPr>
                <a:defRPr/>
              </a:pPr>
              <a:t>29</a:t>
            </a:fld>
            <a:endParaRPr lang="en-US"/>
          </a:p>
        </p:txBody>
      </p:sp>
    </p:spTree>
    <p:extLst>
      <p:ext uri="{BB962C8B-B14F-4D97-AF65-F5344CB8AC3E}">
        <p14:creationId xmlns:p14="http://schemas.microsoft.com/office/powerpoint/2010/main" val="1686749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78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spcAft>
                <a:spcPts val="0"/>
              </a:spcAft>
            </a:pPr>
            <a:r>
              <a:rPr lang="en-US" dirty="0">
                <a:effectLst/>
              </a:rPr>
              <a:t>Activity 1: Who is here today? </a:t>
            </a:r>
          </a:p>
          <a:p>
            <a:pPr>
              <a:spcBef>
                <a:spcPts val="0"/>
              </a:spcBef>
              <a:spcAft>
                <a:spcPts val="0"/>
              </a:spcAft>
            </a:pPr>
            <a:endParaRPr lang="en-US" b="1" kern="1200" dirty="0">
              <a:solidFill>
                <a:schemeClr val="tx1"/>
              </a:solidFill>
              <a:effectLst/>
            </a:endParaRPr>
          </a:p>
          <a:p>
            <a:pPr>
              <a:spcBef>
                <a:spcPts val="0"/>
              </a:spcBef>
              <a:spcAft>
                <a:spcPts val="0"/>
              </a:spcAft>
            </a:pPr>
            <a:r>
              <a:rPr lang="en-US" b="1" kern="1200" dirty="0">
                <a:solidFill>
                  <a:schemeClr val="tx1"/>
                </a:solidFill>
                <a:effectLst/>
              </a:rPr>
              <a:t>Background Information:</a:t>
            </a:r>
            <a:br>
              <a:rPr lang="en-US" b="1" kern="1200" dirty="0">
                <a:solidFill>
                  <a:schemeClr val="tx1"/>
                </a:solidFill>
                <a:effectLst/>
              </a:rPr>
            </a:br>
            <a:r>
              <a:rPr lang="en-US" dirty="0"/>
              <a:t>Prior to the training, put the math character stick puppets on the tables. Keep the puppets that ARE NOT “present” at the front (e.g., Negative Nelly). </a:t>
            </a:r>
          </a:p>
          <a:p>
            <a:pPr>
              <a:spcBef>
                <a:spcPts val="0"/>
              </a:spcBef>
              <a:spcAft>
                <a:spcPts val="0"/>
              </a:spcAft>
            </a:pPr>
            <a:endParaRPr lang="en-US" b="1" kern="1200" dirty="0">
              <a:solidFill>
                <a:schemeClr val="tx1"/>
              </a:solidFill>
              <a:effectLst/>
            </a:endParaRPr>
          </a:p>
          <a:p>
            <a:pPr>
              <a:spcBef>
                <a:spcPts val="0"/>
              </a:spcBef>
              <a:spcAft>
                <a:spcPts val="0"/>
              </a:spcAft>
            </a:pPr>
            <a:r>
              <a:rPr lang="en-US" b="1" kern="1200" dirty="0">
                <a:solidFill>
                  <a:schemeClr val="tx1"/>
                </a:solidFill>
                <a:effectLst/>
              </a:rPr>
              <a:t>Presenter Remarks:</a:t>
            </a:r>
            <a:r>
              <a:rPr lang="en-US" b="1" dirty="0"/>
              <a:t> </a:t>
            </a:r>
          </a:p>
          <a:p>
            <a:pPr>
              <a:spcBef>
                <a:spcPts val="0"/>
              </a:spcBef>
              <a:spcAft>
                <a:spcPts val="0"/>
              </a:spcAft>
            </a:pPr>
            <a:r>
              <a:rPr lang="en-US" dirty="0"/>
              <a:t>Welcome to the</a:t>
            </a:r>
            <a:r>
              <a:rPr lang="en-US" baseline="0" dirty="0"/>
              <a:t> </a:t>
            </a:r>
            <a:r>
              <a:rPr lang="en-US" dirty="0"/>
              <a:t>training!</a:t>
            </a:r>
            <a:r>
              <a:rPr lang="en-US" baseline="0" dirty="0"/>
              <a:t> </a:t>
            </a:r>
            <a:r>
              <a:rPr lang="en-US" dirty="0"/>
              <a:t>The first thing we are going to do is take attendance.</a:t>
            </a:r>
            <a:r>
              <a:rPr lang="en-US" baseline="0" dirty="0"/>
              <a:t> </a:t>
            </a:r>
            <a:r>
              <a:rPr lang="en-US" dirty="0"/>
              <a:t>(Draw participants’ attention to the “Who is Here Today?” T-chart.)</a:t>
            </a:r>
          </a:p>
          <a:p>
            <a:pPr>
              <a:spcBef>
                <a:spcPts val="0"/>
              </a:spcBef>
              <a:spcAft>
                <a:spcPts val="0"/>
              </a:spcAft>
            </a:pPr>
            <a:endParaRPr lang="en-US" dirty="0"/>
          </a:p>
          <a:p>
            <a:pPr>
              <a:spcBef>
                <a:spcPts val="0"/>
              </a:spcBef>
              <a:spcAft>
                <a:spcPts val="0"/>
              </a:spcAft>
            </a:pPr>
            <a:r>
              <a:rPr lang="en-US" dirty="0"/>
              <a:t>I am going to call roll. If you can help me out by letting me know which characters are here for the math training today, I would appreciate it.</a:t>
            </a:r>
          </a:p>
          <a:p>
            <a:pPr>
              <a:spcBef>
                <a:spcPts val="0"/>
              </a:spcBef>
              <a:spcAft>
                <a:spcPts val="0"/>
              </a:spcAft>
            </a:pPr>
            <a:endParaRPr lang="en-US" dirty="0"/>
          </a:p>
          <a:p>
            <a:pPr>
              <a:spcBef>
                <a:spcPts val="0"/>
              </a:spcBef>
              <a:spcAft>
                <a:spcPts val="0"/>
              </a:spcAft>
            </a:pPr>
            <a:r>
              <a:rPr lang="en-US" dirty="0"/>
              <a:t>(Begin by modeling with a co-trainer. Ask out loud, “Is Ms. Marvel Math here today?” The co-trainer says, “Oh yes, here she is,” and takes the puppet to the T-chart.</a:t>
            </a:r>
            <a:r>
              <a:rPr lang="en-US" baseline="0" dirty="0"/>
              <a:t> </a:t>
            </a:r>
            <a:r>
              <a:rPr lang="en-US" dirty="0"/>
              <a:t>Continue asking who is here by reading down the character list, until all of the characters are placed on the T-chart. Integrate the characters who are NOT present—these will be in the front with you—into the roll call.)</a:t>
            </a:r>
          </a:p>
          <a:p>
            <a:pPr>
              <a:spcBef>
                <a:spcPts val="0"/>
              </a:spcBef>
              <a:spcAft>
                <a:spcPts val="0"/>
              </a:spcAft>
            </a:pPr>
            <a:endParaRPr lang="en-US" dirty="0"/>
          </a:p>
          <a:p>
            <a:pPr>
              <a:spcBef>
                <a:spcPts val="0"/>
              </a:spcBef>
              <a:spcAft>
                <a:spcPts val="0"/>
              </a:spcAft>
            </a:pPr>
            <a:r>
              <a:rPr lang="en-US" dirty="0"/>
              <a:t>Let’s count how many characters are here today for the math training.</a:t>
            </a:r>
            <a:r>
              <a:rPr lang="en-US" baseline="0" dirty="0"/>
              <a:t>  H</a:t>
            </a:r>
            <a:r>
              <a:rPr lang="en-US" dirty="0"/>
              <a:t>ow many characters aren’t here today?</a:t>
            </a:r>
          </a:p>
          <a:p>
            <a:pPr>
              <a:spcBef>
                <a:spcPts val="0"/>
              </a:spcBef>
              <a:spcAft>
                <a:spcPts val="0"/>
              </a:spcAft>
            </a:pPr>
            <a:endParaRPr lang="en-US" dirty="0"/>
          </a:p>
          <a:p>
            <a:pPr>
              <a:spcBef>
                <a:spcPts val="0"/>
              </a:spcBef>
              <a:spcAft>
                <a:spcPts val="0"/>
              </a:spcAft>
            </a:pPr>
            <a:r>
              <a:rPr lang="en-US" dirty="0"/>
              <a:t>What other math questions could be asked with your students?</a:t>
            </a:r>
          </a:p>
          <a:p>
            <a:pPr>
              <a:spcBef>
                <a:spcPts val="0"/>
              </a:spcBef>
              <a:spcAft>
                <a:spcPts val="0"/>
              </a:spcAft>
            </a:pPr>
            <a:endParaRPr lang="en-US" dirty="0"/>
          </a:p>
          <a:p>
            <a:pPr>
              <a:spcBef>
                <a:spcPts val="0"/>
              </a:spcBef>
              <a:spcAft>
                <a:spcPts val="0"/>
              </a:spcAft>
            </a:pPr>
            <a:r>
              <a:rPr lang="en-US" dirty="0"/>
              <a:t>How might you adjust this activity for your classroom?</a:t>
            </a:r>
          </a:p>
          <a:p>
            <a:pPr>
              <a:spcBef>
                <a:spcPts val="0"/>
              </a:spcBef>
              <a:spcAft>
                <a:spcPts val="0"/>
              </a:spcAft>
            </a:pPr>
            <a:endParaRPr lang="en-US" dirty="0"/>
          </a:p>
          <a:p>
            <a:pPr>
              <a:spcBef>
                <a:spcPts val="0"/>
              </a:spcBef>
              <a:spcAft>
                <a:spcPts val="0"/>
              </a:spcAft>
            </a:pPr>
            <a:r>
              <a:rPr lang="en-US" dirty="0"/>
              <a:t>What do you like about this activity? </a:t>
            </a:r>
          </a:p>
          <a:p>
            <a:pPr>
              <a:spcBef>
                <a:spcPts val="0"/>
              </a:spcBef>
              <a:spcAft>
                <a:spcPts val="0"/>
              </a:spcAft>
            </a:pPr>
            <a:endParaRPr lang="en-US" dirty="0"/>
          </a:p>
          <a:p>
            <a:pPr>
              <a:spcBef>
                <a:spcPts val="0"/>
              </a:spcBef>
              <a:spcAft>
                <a:spcPts val="0"/>
              </a:spcAft>
            </a:pPr>
            <a:r>
              <a:rPr lang="en-US" dirty="0"/>
              <a:t>This</a:t>
            </a:r>
            <a:r>
              <a:rPr lang="en-US" baseline="0" dirty="0"/>
              <a:t> </a:t>
            </a:r>
            <a:r>
              <a:rPr lang="en-US" dirty="0"/>
              <a:t>activity integrates a deeper level of math for calendar time and can be useful for all age levels.</a:t>
            </a:r>
          </a:p>
          <a:p>
            <a:pPr>
              <a:spcBef>
                <a:spcPts val="0"/>
              </a:spcBef>
              <a:spcAft>
                <a:spcPts val="0"/>
              </a:spcAft>
            </a:pPr>
            <a:endParaRPr lang="en-US" dirty="0"/>
          </a:p>
          <a:p>
            <a:pPr>
              <a:spcBef>
                <a:spcPts val="0"/>
              </a:spcBef>
              <a:spcAft>
                <a:spcPts val="0"/>
              </a:spcAft>
            </a:pPr>
            <a:r>
              <a:rPr lang="en-US" dirty="0"/>
              <a:t>(Refer to Handout</a:t>
            </a:r>
            <a:r>
              <a:rPr lang="en-US" baseline="0" dirty="0"/>
              <a:t> 1: </a:t>
            </a:r>
            <a:r>
              <a:rPr lang="en-US" dirty="0"/>
              <a:t>Who is Here Today Activity Plan for a specific example of how to do this in the classroom.) </a:t>
            </a:r>
          </a:p>
          <a:p>
            <a:pPr>
              <a:spcBef>
                <a:spcPts val="0"/>
              </a:spcBef>
              <a:spcAft>
                <a:spcPts val="0"/>
              </a:spcAft>
            </a:pPr>
            <a:endParaRPr lang="en-US" b="1" kern="1200" dirty="0">
              <a:solidFill>
                <a:schemeClr val="tx1"/>
              </a:solidFill>
              <a:effectLst/>
            </a:endParaRPr>
          </a:p>
          <a:p>
            <a:pPr marL="0" marR="0">
              <a:spcBef>
                <a:spcPts val="0"/>
              </a:spcBef>
              <a:spcAft>
                <a:spcPts val="0"/>
              </a:spcAft>
            </a:pPr>
            <a:r>
              <a:rPr lang="en-US" b="1" cap="all" dirty="0"/>
              <a:t>I</a:t>
            </a:r>
            <a:r>
              <a:rPr lang="en-US" b="1" cap="all" dirty="0">
                <a:effectLst/>
                <a:ea typeface="Times New Roman" panose="02020603050405020304" pitchFamily="18" charset="0"/>
              </a:rPr>
              <a:t>ntent: </a:t>
            </a:r>
            <a:endParaRPr lang="en-US" dirty="0">
              <a:effectLst/>
              <a:ea typeface="Times New Roman" panose="02020603050405020304" pitchFamily="18" charset="0"/>
            </a:endParaRPr>
          </a:p>
          <a:p>
            <a:pPr marL="0" marR="0">
              <a:spcBef>
                <a:spcPts val="0"/>
              </a:spcBef>
              <a:spcAft>
                <a:spcPts val="0"/>
              </a:spcAft>
            </a:pPr>
            <a:r>
              <a:rPr lang="en-US" dirty="0">
                <a:effectLst/>
                <a:ea typeface="Times New Roman" panose="02020603050405020304" pitchFamily="18" charset="0"/>
              </a:rPr>
              <a:t>Participants interact with one another and think about math during a warm-up activity.</a:t>
            </a:r>
          </a:p>
          <a:p>
            <a:pPr marL="0" marR="0">
              <a:spcBef>
                <a:spcPts val="0"/>
              </a:spcBef>
              <a:spcAft>
                <a:spcPts val="0"/>
              </a:spcAft>
            </a:pPr>
            <a:endParaRPr lang="en-US" dirty="0">
              <a:solidFill>
                <a:srgbClr val="000000"/>
              </a:solidFill>
              <a:effectLst/>
              <a:ea typeface="Times New Roman" panose="02020603050405020304" pitchFamily="18" charset="0"/>
            </a:endParaRPr>
          </a:p>
          <a:p>
            <a:pPr marL="0" marR="0">
              <a:spcBef>
                <a:spcPts val="0"/>
              </a:spcBef>
              <a:spcAft>
                <a:spcPts val="0"/>
              </a:spcAft>
            </a:pPr>
            <a:r>
              <a:rPr lang="en-US" b="1" dirty="0">
                <a:solidFill>
                  <a:srgbClr val="000000"/>
                </a:solidFill>
                <a:effectLst/>
                <a:ea typeface="Times New Roman" panose="02020603050405020304" pitchFamily="18" charset="0"/>
              </a:rPr>
              <a:t>OUTCOMES: </a:t>
            </a:r>
            <a:endParaRPr lang="en-US" dirty="0">
              <a:solidFill>
                <a:srgbClr val="000000"/>
              </a:solidFill>
              <a:effectLst/>
              <a:ea typeface="Times New Roman" panose="02020603050405020304" pitchFamily="18" charset="0"/>
            </a:endParaRPr>
          </a:p>
          <a:p>
            <a:pPr algn="l">
              <a:spcBef>
                <a:spcPts val="0"/>
              </a:spcBef>
              <a:spcAft>
                <a:spcPts val="0"/>
              </a:spcAft>
              <a:tabLst>
                <a:tab pos="342900" algn="l"/>
                <a:tab pos="1143000" algn="l"/>
              </a:tabLst>
            </a:pPr>
            <a:r>
              <a:rPr lang="en-US" dirty="0">
                <a:effectLst/>
              </a:rPr>
              <a:t>Participants observe a welcome activity that involves math and have the opportunity to connect that activity to</a:t>
            </a:r>
            <a:r>
              <a:rPr lang="en-US" baseline="0" dirty="0">
                <a:effectLst/>
              </a:rPr>
              <a:t> </a:t>
            </a:r>
            <a:r>
              <a:rPr lang="en-US" dirty="0">
                <a:effectLst/>
              </a:rPr>
              <a:t>math concepts.</a:t>
            </a:r>
          </a:p>
          <a:p>
            <a:pPr algn="l">
              <a:spcBef>
                <a:spcPts val="0"/>
              </a:spcBef>
              <a:spcAft>
                <a:spcPts val="0"/>
              </a:spcAft>
              <a:tabLst>
                <a:tab pos="342900" algn="l"/>
                <a:tab pos="1143000" algn="l"/>
              </a:tabLst>
            </a:pPr>
            <a:endParaRPr lang="en-US" dirty="0">
              <a:effectLst/>
            </a:endParaRPr>
          </a:p>
          <a:p>
            <a:pPr marL="0" marR="0">
              <a:spcBef>
                <a:spcPts val="0"/>
              </a:spcBef>
              <a:spcAft>
                <a:spcPts val="0"/>
              </a:spcAft>
            </a:pPr>
            <a:r>
              <a:rPr lang="en-US" b="1" cap="all" dirty="0">
                <a:effectLst/>
                <a:ea typeface="Times New Roman" panose="02020603050405020304" pitchFamily="18" charset="0"/>
              </a:rPr>
              <a:t>Materials Required: </a:t>
            </a:r>
            <a:endParaRPr lang="en-US" dirty="0">
              <a:effectLst/>
              <a:ea typeface="Times New Roman" panose="02020603050405020304" pitchFamily="18" charset="0"/>
            </a:endParaRPr>
          </a:p>
          <a:p>
            <a:pPr marL="342900" lvl="0" indent="-342900" algn="l">
              <a:spcBef>
                <a:spcPts val="0"/>
              </a:spcBef>
              <a:spcAft>
                <a:spcPts val="0"/>
              </a:spcAft>
              <a:buFont typeface="Symbol" panose="05050102010706020507" pitchFamily="18" charset="2"/>
              <a:buChar char=""/>
              <a:tabLst>
                <a:tab pos="457200" algn="l"/>
              </a:tabLst>
            </a:pPr>
            <a:r>
              <a:rPr lang="en-US" dirty="0">
                <a:effectLst/>
              </a:rPr>
              <a:t>Chart paper with “Who is Here Today?” T-chart</a:t>
            </a:r>
          </a:p>
          <a:p>
            <a:pPr marL="342900" lvl="0" indent="-342900" algn="l">
              <a:spcBef>
                <a:spcPts val="0"/>
              </a:spcBef>
              <a:spcAft>
                <a:spcPts val="0"/>
              </a:spcAft>
              <a:buFont typeface="Symbol" panose="05050102010706020507" pitchFamily="18" charset="2"/>
              <a:buChar char=""/>
              <a:tabLst>
                <a:tab pos="457200" algn="l"/>
              </a:tabLst>
            </a:pPr>
            <a:r>
              <a:rPr lang="en-US" dirty="0">
                <a:effectLst/>
              </a:rPr>
              <a:t>Character stick puppets</a:t>
            </a:r>
          </a:p>
          <a:p>
            <a:pPr marL="342900" lvl="0" indent="-342900" algn="l">
              <a:spcBef>
                <a:spcPts val="0"/>
              </a:spcBef>
              <a:spcAft>
                <a:spcPts val="0"/>
              </a:spcAft>
              <a:buFont typeface="Symbol" panose="05050102010706020507" pitchFamily="18" charset="2"/>
              <a:buChar char=""/>
              <a:tabLst>
                <a:tab pos="457200" algn="l"/>
              </a:tabLst>
            </a:pPr>
            <a:r>
              <a:rPr lang="en-US" dirty="0">
                <a:effectLst/>
              </a:rPr>
              <a:t>PowerPoint notes</a:t>
            </a:r>
          </a:p>
          <a:p>
            <a:pPr marL="342900" lvl="0" indent="-342900" algn="l">
              <a:spcBef>
                <a:spcPts val="0"/>
              </a:spcBef>
              <a:spcAft>
                <a:spcPts val="0"/>
              </a:spcAft>
              <a:buFont typeface="Symbol" panose="05050102010706020507" pitchFamily="18" charset="2"/>
              <a:buChar char=""/>
              <a:tabLst>
                <a:tab pos="457200" algn="l"/>
              </a:tabLst>
            </a:pPr>
            <a:r>
              <a:rPr lang="en-US" dirty="0">
                <a:effectLst/>
              </a:rPr>
              <a:t>Handout 1: Who is Here Today Activity Plan</a:t>
            </a:r>
          </a:p>
          <a:p>
            <a:pPr lvl="0" algn="l">
              <a:spcBef>
                <a:spcPts val="0"/>
              </a:spcBef>
              <a:spcAft>
                <a:spcPts val="0"/>
              </a:spcAft>
              <a:tabLst>
                <a:tab pos="457200" algn="l"/>
              </a:tabLst>
            </a:pPr>
            <a:endParaRPr lang="en-US" b="1" cap="all" dirty="0">
              <a:ea typeface="Times New Roman" panose="02020603050405020304" pitchFamily="18" charset="0"/>
            </a:endParaRPr>
          </a:p>
          <a:p>
            <a:pPr lvl="0" algn="l">
              <a:spcBef>
                <a:spcPts val="0"/>
              </a:spcBef>
              <a:spcAft>
                <a:spcPts val="0"/>
              </a:spcAft>
              <a:tabLst>
                <a:tab pos="457200" algn="l"/>
              </a:tabLst>
            </a:pPr>
            <a:r>
              <a:rPr lang="en-US" b="1" cap="all" dirty="0">
                <a:effectLst/>
                <a:ea typeface="Times New Roman" panose="02020603050405020304" pitchFamily="18" charset="0"/>
              </a:rPr>
              <a:t>Time:</a:t>
            </a:r>
            <a:r>
              <a:rPr lang="en-US" dirty="0">
                <a:effectLst/>
                <a:ea typeface="Times New Roman" panose="02020603050405020304" pitchFamily="18" charset="0"/>
              </a:rPr>
              <a:t> 10 minutes</a:t>
            </a:r>
          </a:p>
          <a:p>
            <a:pPr lvl="0" algn="l">
              <a:spcBef>
                <a:spcPts val="0"/>
              </a:spcBef>
              <a:spcAft>
                <a:spcPts val="0"/>
              </a:spcAft>
              <a:tabLst>
                <a:tab pos="457200" algn="l"/>
              </a:tabLst>
            </a:pPr>
            <a:endParaRPr lang="en-US" dirty="0">
              <a:effectLst/>
              <a:ea typeface="Times New Roman" panose="02020603050405020304" pitchFamily="18" charset="0"/>
            </a:endParaRPr>
          </a:p>
          <a:p>
            <a:pPr marL="0" marR="0">
              <a:spcBef>
                <a:spcPts val="0"/>
              </a:spcBef>
              <a:spcAft>
                <a:spcPts val="0"/>
              </a:spcAft>
            </a:pPr>
            <a:r>
              <a:rPr lang="en-US" b="1" cap="all" dirty="0">
                <a:effectLst/>
                <a:ea typeface="Times New Roman" panose="02020603050405020304" pitchFamily="18" charset="0"/>
              </a:rPr>
              <a:t>Process: </a:t>
            </a:r>
            <a:endParaRPr lang="en-US" dirty="0">
              <a:effectLst/>
              <a:ea typeface="Times New Roman" panose="02020603050405020304" pitchFamily="18" charset="0"/>
            </a:endParaRPr>
          </a:p>
          <a:p>
            <a:pPr marL="342900" marR="0" lvl="0" indent="-342900">
              <a:spcBef>
                <a:spcPts val="0"/>
              </a:spcBef>
              <a:spcAft>
                <a:spcPts val="0"/>
              </a:spcAft>
              <a:buFont typeface="+mj-lt"/>
              <a:buAutoNum type="arabicPeriod"/>
            </a:pPr>
            <a:r>
              <a:rPr lang="en-US" dirty="0">
                <a:effectLst/>
                <a:ea typeface="Times New Roman" panose="02020603050405020304" pitchFamily="18" charset="0"/>
              </a:rPr>
              <a:t>Prior to the training, put the math character stick puppets on the tables. Keep the puppets that ARE NOT “present” at the front (e.g., Negative Nelly). Welcome participants to the math training.</a:t>
            </a:r>
          </a:p>
          <a:p>
            <a:pPr marL="342900" marR="0" lvl="0" indent="-342900">
              <a:spcBef>
                <a:spcPts val="0"/>
              </a:spcBef>
              <a:spcAft>
                <a:spcPts val="0"/>
              </a:spcAft>
              <a:buFont typeface="+mj-lt"/>
              <a:buAutoNum type="arabicPeriod"/>
            </a:pPr>
            <a:r>
              <a:rPr lang="en-US" dirty="0">
                <a:effectLst/>
                <a:ea typeface="Times New Roman" panose="02020603050405020304" pitchFamily="18" charset="0"/>
              </a:rPr>
              <a:t>Tell participants, “The first thing we are going to do is take attendance.”</a:t>
            </a:r>
          </a:p>
          <a:p>
            <a:pPr marL="342900" marR="0" lvl="0" indent="-342900">
              <a:spcBef>
                <a:spcPts val="0"/>
              </a:spcBef>
              <a:spcAft>
                <a:spcPts val="0"/>
              </a:spcAft>
              <a:buFont typeface="+mj-lt"/>
              <a:buAutoNum type="arabicPeriod"/>
            </a:pPr>
            <a:r>
              <a:rPr lang="en-US" dirty="0">
                <a:effectLst/>
                <a:ea typeface="Times New Roman" panose="02020603050405020304" pitchFamily="18" charset="0"/>
              </a:rPr>
              <a:t>Draw participants’ attention to the “Who is Here Today?” T-chart. </a:t>
            </a:r>
          </a:p>
          <a:p>
            <a:pPr marL="342900" marR="0" lvl="0" indent="-342900">
              <a:spcBef>
                <a:spcPts val="0"/>
              </a:spcBef>
              <a:spcAft>
                <a:spcPts val="0"/>
              </a:spcAft>
              <a:buFont typeface="+mj-lt"/>
              <a:buAutoNum type="arabicPeriod"/>
            </a:pPr>
            <a:r>
              <a:rPr lang="en-US" dirty="0">
                <a:effectLst/>
                <a:ea typeface="Times New Roman" panose="02020603050405020304" pitchFamily="18" charset="0"/>
              </a:rPr>
              <a:t>Tell participants, “I am going to call roll. If you can help me out by letting me know which characters are here for the math training today, I would appreciate it.”</a:t>
            </a:r>
          </a:p>
          <a:p>
            <a:pPr marL="342900" marR="0" lvl="0" indent="-342900">
              <a:spcBef>
                <a:spcPts val="0"/>
              </a:spcBef>
              <a:spcAft>
                <a:spcPts val="0"/>
              </a:spcAft>
              <a:buFont typeface="+mj-lt"/>
              <a:buAutoNum type="arabicPeriod"/>
            </a:pPr>
            <a:r>
              <a:rPr lang="en-US" dirty="0">
                <a:effectLst/>
                <a:ea typeface="Times New Roman" panose="02020603050405020304" pitchFamily="18" charset="0"/>
              </a:rPr>
              <a:t>Begin by modeling with a co-trainer. Ask out loud, “Is Ms. Marvel Math here today?” The co-trainer says, “Oh yes, here she is,” and takes the puppet to the T-chart.</a:t>
            </a:r>
          </a:p>
          <a:p>
            <a:pPr marL="342900" marR="0" lvl="0" indent="-342900">
              <a:spcBef>
                <a:spcPts val="0"/>
              </a:spcBef>
              <a:spcAft>
                <a:spcPts val="0"/>
              </a:spcAft>
              <a:buFont typeface="+mj-lt"/>
              <a:buAutoNum type="arabicPeriod"/>
            </a:pPr>
            <a:r>
              <a:rPr lang="en-US" dirty="0">
                <a:effectLst/>
                <a:ea typeface="Times New Roman" panose="02020603050405020304" pitchFamily="18" charset="0"/>
              </a:rPr>
              <a:t>Continue asking who is here by reading down the character list, until all of the characters are placed on the T-chart. Integrate the characters who are NOT present (these will be in the front with you) into the roll call.</a:t>
            </a:r>
          </a:p>
          <a:p>
            <a:pPr marL="342900" marR="0" lvl="0" indent="-342900">
              <a:spcBef>
                <a:spcPts val="0"/>
              </a:spcBef>
              <a:spcAft>
                <a:spcPts val="0"/>
              </a:spcAft>
              <a:buFont typeface="+mj-lt"/>
              <a:buAutoNum type="arabicPeriod"/>
            </a:pPr>
            <a:r>
              <a:rPr lang="en-US" dirty="0">
                <a:effectLst/>
                <a:ea typeface="Times New Roman" panose="02020603050405020304" pitchFamily="18" charset="0"/>
              </a:rPr>
              <a:t>Debrief:</a:t>
            </a:r>
          </a:p>
          <a:p>
            <a:pPr marL="1143000" marR="0" lvl="2" indent="-228600">
              <a:spcBef>
                <a:spcPts val="0"/>
              </a:spcBef>
              <a:spcAft>
                <a:spcPts val="0"/>
              </a:spcAft>
              <a:buFont typeface="Wingdings" panose="05000000000000000000" pitchFamily="2" charset="2"/>
              <a:buChar char=""/>
              <a:tabLst>
                <a:tab pos="1143000" algn="l"/>
              </a:tabLst>
            </a:pPr>
            <a:r>
              <a:rPr lang="en-US" dirty="0">
                <a:effectLst/>
                <a:ea typeface="Times New Roman" panose="02020603050405020304" pitchFamily="18" charset="0"/>
              </a:rPr>
              <a:t>Following completion of the list, say, “Alright, let’s count how many characters are here today for the math training.  How many aren’t here?”</a:t>
            </a:r>
          </a:p>
          <a:p>
            <a:pPr marL="1143000" marR="0" lvl="2" indent="-228600">
              <a:spcBef>
                <a:spcPts val="0"/>
              </a:spcBef>
              <a:spcAft>
                <a:spcPts val="0"/>
              </a:spcAft>
              <a:buFont typeface="Wingdings" panose="05000000000000000000" pitchFamily="2" charset="2"/>
              <a:buChar char=""/>
              <a:tabLst>
                <a:tab pos="1143000" algn="l"/>
              </a:tabLst>
            </a:pPr>
            <a:r>
              <a:rPr lang="en-US" dirty="0">
                <a:effectLst/>
                <a:ea typeface="Times New Roman" panose="02020603050405020304" pitchFamily="18" charset="0"/>
              </a:rPr>
              <a:t>Have participants think about what other math questions could be asked with students.</a:t>
            </a:r>
          </a:p>
          <a:p>
            <a:pPr marL="1143000" marR="0" lvl="2" indent="-228600">
              <a:spcBef>
                <a:spcPts val="0"/>
              </a:spcBef>
              <a:spcAft>
                <a:spcPts val="0"/>
              </a:spcAft>
              <a:buFont typeface="Wingdings" panose="05000000000000000000" pitchFamily="2" charset="2"/>
              <a:buChar char=""/>
              <a:tabLst>
                <a:tab pos="1143000" algn="l"/>
              </a:tabLst>
            </a:pPr>
            <a:r>
              <a:rPr lang="en-US" dirty="0">
                <a:effectLst/>
                <a:ea typeface="Times New Roman" panose="02020603050405020304" pitchFamily="18" charset="0"/>
              </a:rPr>
              <a:t>How might participants adjust this activity for their classroom?</a:t>
            </a:r>
          </a:p>
          <a:p>
            <a:pPr marL="1143000" marR="0" lvl="2" indent="-228600">
              <a:spcBef>
                <a:spcPts val="0"/>
              </a:spcBef>
              <a:spcAft>
                <a:spcPts val="0"/>
              </a:spcAft>
              <a:buFont typeface="Wingdings" panose="05000000000000000000" pitchFamily="2" charset="2"/>
              <a:buChar char=""/>
              <a:tabLst>
                <a:tab pos="1143000" algn="l"/>
              </a:tabLst>
            </a:pPr>
            <a:r>
              <a:rPr lang="en-US" dirty="0">
                <a:effectLst/>
                <a:ea typeface="Times New Roman" panose="02020603050405020304" pitchFamily="18" charset="0"/>
              </a:rPr>
              <a:t>What do they like about it?</a:t>
            </a:r>
          </a:p>
          <a:p>
            <a:pPr marL="1143000" marR="0" lvl="2" indent="-228600">
              <a:spcBef>
                <a:spcPts val="0"/>
              </a:spcBef>
              <a:spcAft>
                <a:spcPts val="0"/>
              </a:spcAft>
              <a:buFont typeface="Wingdings" panose="05000000000000000000" pitchFamily="2" charset="2"/>
              <a:buChar char=""/>
              <a:tabLst>
                <a:tab pos="1143000" algn="l"/>
              </a:tabLst>
            </a:pPr>
            <a:r>
              <a:rPr lang="en-US" dirty="0">
                <a:effectLst/>
                <a:ea typeface="Times New Roman" panose="02020603050405020304" pitchFamily="18" charset="0"/>
              </a:rPr>
              <a:t>Explain how this activity integrates a deeper level of math for calendar time and that it can be useful for all age levels.</a:t>
            </a:r>
          </a:p>
          <a:p>
            <a:pPr marL="1143000" marR="0" lvl="2" indent="-228600">
              <a:spcBef>
                <a:spcPts val="0"/>
              </a:spcBef>
              <a:spcAft>
                <a:spcPts val="0"/>
              </a:spcAft>
              <a:buFont typeface="Wingdings" panose="05000000000000000000" pitchFamily="2" charset="2"/>
              <a:buChar char=""/>
              <a:tabLst>
                <a:tab pos="1143000" algn="l"/>
              </a:tabLst>
            </a:pPr>
            <a:r>
              <a:rPr lang="en-US" dirty="0">
                <a:effectLst/>
                <a:ea typeface="Times New Roman" panose="02020603050405020304" pitchFamily="18" charset="0"/>
              </a:rPr>
              <a:t>Refer to the Who is Here Today Activity Plan (Handout 1 for a specific example of how to do this in the classroom. </a:t>
            </a:r>
          </a:p>
          <a:p>
            <a:pPr marL="457200" marR="0">
              <a:spcBef>
                <a:spcPts val="0"/>
              </a:spcBef>
              <a:spcAft>
                <a:spcPts val="0"/>
              </a:spcAft>
            </a:pPr>
            <a:r>
              <a:rPr lang="en-US" b="1" dirty="0">
                <a:effectLst/>
                <a:ea typeface="Times New Roman" panose="02020603050405020304" pitchFamily="18" charset="0"/>
              </a:rPr>
              <a:t> </a:t>
            </a:r>
            <a:endParaRPr lang="en-US" dirty="0">
              <a:ea typeface="Times New Roman" panose="02020603050405020304" pitchFamily="18" charset="0"/>
            </a:endParaRPr>
          </a:p>
          <a:p>
            <a:pPr marR="0">
              <a:spcBef>
                <a:spcPts val="0"/>
              </a:spcBef>
              <a:spcAft>
                <a:spcPts val="0"/>
              </a:spcAft>
            </a:pPr>
            <a:r>
              <a:rPr lang="en-US" b="1" dirty="0">
                <a:effectLst/>
                <a:ea typeface="Times New Roman" panose="02020603050405020304" pitchFamily="18" charset="0"/>
              </a:rPr>
              <a:t>SUMMARY</a:t>
            </a:r>
            <a:r>
              <a:rPr lang="en-US" dirty="0">
                <a:effectLst/>
                <a:ea typeface="Times New Roman" panose="02020603050405020304" pitchFamily="18" charset="0"/>
              </a:rPr>
              <a:t>: </a:t>
            </a:r>
          </a:p>
          <a:p>
            <a:pPr marR="0">
              <a:spcBef>
                <a:spcPts val="0"/>
              </a:spcBef>
              <a:spcAft>
                <a:spcPts val="0"/>
              </a:spcAft>
            </a:pPr>
            <a:r>
              <a:rPr lang="en-US" dirty="0">
                <a:effectLst/>
                <a:ea typeface="Times New Roman" panose="02020603050405020304" pitchFamily="18" charset="0"/>
              </a:rPr>
              <a:t>Participants build community through number sense.</a:t>
            </a:r>
          </a:p>
          <a:p>
            <a:pPr>
              <a:spcBef>
                <a:spcPts val="0"/>
              </a:spcBef>
              <a:spcAft>
                <a:spcPts val="0"/>
              </a:spcAft>
            </a:pPr>
            <a:endParaRPr lang="en-US" b="1" kern="1200" dirty="0">
              <a:solidFill>
                <a:schemeClr val="tx1"/>
              </a:solidFill>
              <a:effectLst/>
            </a:endParaRP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4800C1C-44B3-C948-AFB0-CF981F420AE1}" type="slidenum">
              <a:rPr lang="en-US" sz="1200">
                <a:cs typeface="Arial" charset="0"/>
              </a:rPr>
              <a:pPr eaLnBrk="1" hangingPunct="1"/>
              <a:t>3</a:t>
            </a:fld>
            <a:endParaRPr lang="en-US" sz="1200" dirty="0">
              <a:cs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44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marL="0" marR="0" lvl="0" indent="0" algn="l" defTabSz="457200" rtl="0" eaLnBrk="1" fontAlgn="base" latinLnBrk="0" hangingPunct="1">
              <a:spcBef>
                <a:spcPts val="0"/>
              </a:spcBef>
              <a:spcAft>
                <a:spcPct val="0"/>
              </a:spcAft>
              <a:buClrTx/>
              <a:buSzTx/>
              <a:buFontTx/>
              <a:buNone/>
              <a:tabLst/>
              <a:defRPr/>
            </a:pPr>
            <a:r>
              <a:rPr lang="en-US" b="0" dirty="0">
                <a:latin typeface="Arial" charset="0"/>
                <a:ea typeface="ＭＳ Ｐゴシック" charset="0"/>
              </a:rPr>
              <a:t>Activity 5: </a:t>
            </a:r>
            <a:r>
              <a:rPr lang="en-US" b="0" dirty="0" err="1">
                <a:latin typeface="Arial" charset="0"/>
                <a:ea typeface="ＭＳ Ｐゴシック" charset="0"/>
              </a:rPr>
              <a:t>Subitizing</a:t>
            </a:r>
            <a:r>
              <a:rPr lang="en-US" b="0" dirty="0">
                <a:latin typeface="Arial" charset="0"/>
                <a:ea typeface="ＭＳ Ｐゴシック" charset="0"/>
              </a:rPr>
              <a:t>: Let</a:t>
            </a:r>
            <a:r>
              <a:rPr lang="ja-JP" altLang="en-US" b="0" dirty="0">
                <a:latin typeface="Arial" charset="0"/>
                <a:ea typeface="ＭＳ Ｐゴシック" charset="0"/>
              </a:rPr>
              <a:t>’</a:t>
            </a:r>
            <a:r>
              <a:rPr lang="en-US" altLang="ja-JP" b="0" dirty="0">
                <a:latin typeface="Arial" charset="0"/>
                <a:ea typeface="ＭＳ Ｐゴシック" charset="0"/>
              </a:rPr>
              <a:t>s Play</a:t>
            </a:r>
          </a:p>
          <a:p>
            <a:pPr eaLnBrk="1" hangingPunct="1">
              <a:spcBef>
                <a:spcPts val="0"/>
              </a:spcBef>
            </a:pPr>
            <a:endParaRPr lang="en-US" b="1" dirty="0">
              <a:latin typeface="Arial" charset="0"/>
              <a:ea typeface="ＭＳ Ｐゴシック" charset="0"/>
            </a:endParaRPr>
          </a:p>
          <a:p>
            <a:pPr eaLnBrk="1" hangingPunct="1">
              <a:spcBef>
                <a:spcPts val="0"/>
              </a:spcBef>
            </a:pPr>
            <a:r>
              <a:rPr lang="en-US" b="1" dirty="0">
                <a:latin typeface="Arial" charset="0"/>
                <a:ea typeface="ＭＳ Ｐゴシック" charset="0"/>
              </a:rPr>
              <a:t>Presenter</a:t>
            </a:r>
            <a:r>
              <a:rPr lang="en-US" b="1" baseline="0" dirty="0">
                <a:latin typeface="Arial" charset="0"/>
                <a:ea typeface="ＭＳ Ｐゴシック" charset="0"/>
              </a:rPr>
              <a:t> Remarks: </a:t>
            </a:r>
            <a:endParaRPr lang="en-US" b="0" baseline="0" dirty="0">
              <a:latin typeface="Arial" charset="0"/>
              <a:ea typeface="ＭＳ Ｐゴシック" charset="0"/>
            </a:endParaRPr>
          </a:p>
          <a:p>
            <a:pPr marL="0" indent="0">
              <a:spcBef>
                <a:spcPts val="0"/>
              </a:spcBef>
              <a:buFont typeface="Arial" panose="020B0604020202020204" pitchFamily="34" charset="0"/>
              <a:buNone/>
            </a:pPr>
            <a:r>
              <a:rPr lang="en-US" b="0" baseline="0" dirty="0">
                <a:latin typeface="Arial" charset="0"/>
                <a:ea typeface="ＭＳ Ｐゴシック" charset="0"/>
              </a:rPr>
              <a:t>Please take out </a:t>
            </a:r>
            <a:endParaRPr lang="en-US" b="0" dirty="0" smtClean="0">
              <a:latin typeface="Arial" charset="0"/>
              <a:ea typeface="ＭＳ Ｐゴシック" charset="0"/>
            </a:endParaRPr>
          </a:p>
          <a:p>
            <a:pPr marL="0" indent="0">
              <a:spcBef>
                <a:spcPts val="0"/>
              </a:spcBef>
              <a:buFont typeface="Arial" panose="020B0604020202020204" pitchFamily="34" charset="0"/>
              <a:buNone/>
            </a:pPr>
            <a:r>
              <a:rPr lang="en-US" b="0" baseline="0" dirty="0" smtClean="0">
                <a:latin typeface="Arial" charset="0"/>
                <a:ea typeface="ＭＳ Ｐゴシック" charset="0"/>
              </a:rPr>
              <a:t>: </a:t>
            </a:r>
            <a:r>
              <a:rPr lang="en-US" b="0" baseline="0" dirty="0">
                <a:latin typeface="Arial" charset="0"/>
                <a:ea typeface="ＭＳ Ｐゴシック" charset="0"/>
              </a:rPr>
              <a:t>Learning Trajectory: </a:t>
            </a:r>
            <a:r>
              <a:rPr lang="en-US" b="0" baseline="0" dirty="0" err="1">
                <a:latin typeface="Arial" charset="0"/>
                <a:ea typeface="ＭＳ Ｐゴシック" charset="0"/>
              </a:rPr>
              <a:t>Subitizing</a:t>
            </a:r>
            <a:r>
              <a:rPr lang="en-US" b="0" baseline="0" dirty="0">
                <a:latin typeface="Arial" charset="0"/>
                <a:ea typeface="ＭＳ Ｐゴシック" charset="0"/>
              </a:rPr>
              <a:t>, Handout 8: </a:t>
            </a:r>
            <a:r>
              <a:rPr lang="en-US" b="0" baseline="0" dirty="0" err="1">
                <a:latin typeface="Arial" charset="0"/>
                <a:ea typeface="ＭＳ Ｐゴシック" charset="0"/>
              </a:rPr>
              <a:t>Subitizing</a:t>
            </a:r>
            <a:r>
              <a:rPr lang="en-US" b="0" baseline="0" dirty="0">
                <a:latin typeface="Arial" charset="0"/>
                <a:ea typeface="ＭＳ Ｐゴシック" charset="0"/>
              </a:rPr>
              <a:t>: Let’s Play Worksheet, and Handout 9: Teacher Support Strategies.</a:t>
            </a:r>
          </a:p>
          <a:p>
            <a:pPr marL="0" indent="0">
              <a:spcBef>
                <a:spcPts val="0"/>
              </a:spcBef>
              <a:buFont typeface="Arial" panose="020B0604020202020204" pitchFamily="34" charset="0"/>
              <a:buNone/>
            </a:pPr>
            <a:endParaRPr lang="en-US" b="0" dirty="0">
              <a:latin typeface="Arial" charset="0"/>
              <a:ea typeface="ＭＳ Ｐゴシック" charset="0"/>
            </a:endParaRPr>
          </a:p>
          <a:p>
            <a:pPr eaLnBrk="1" hangingPunct="1">
              <a:spcBef>
                <a:spcPts val="0"/>
              </a:spcBef>
            </a:pPr>
            <a:r>
              <a:rPr lang="en-US" b="0" baseline="0" dirty="0">
                <a:latin typeface="Arial" charset="0"/>
                <a:ea typeface="ＭＳ Ｐゴシック" charset="0"/>
              </a:rPr>
              <a:t>The last two pages of Handout 8: </a:t>
            </a:r>
            <a:r>
              <a:rPr lang="en-US" b="0" baseline="0" dirty="0" err="1">
                <a:latin typeface="Arial" charset="0"/>
                <a:ea typeface="ＭＳ Ｐゴシック" charset="0"/>
              </a:rPr>
              <a:t>Subitizing</a:t>
            </a:r>
            <a:r>
              <a:rPr lang="en-US" b="0" baseline="0" dirty="0">
                <a:latin typeface="Arial" charset="0"/>
                <a:ea typeface="ＭＳ Ｐゴシック" charset="0"/>
              </a:rPr>
              <a:t>: Let’s Play Worksheet are games that you can plan to provide students with </a:t>
            </a:r>
            <a:r>
              <a:rPr lang="en-US" b="0" baseline="0" dirty="0" err="1">
                <a:latin typeface="Arial" charset="0"/>
                <a:ea typeface="ＭＳ Ｐゴシック" charset="0"/>
              </a:rPr>
              <a:t>subitizing</a:t>
            </a:r>
            <a:r>
              <a:rPr lang="en-US" b="0" baseline="0" dirty="0">
                <a:latin typeface="Arial" charset="0"/>
                <a:ea typeface="ＭＳ Ｐゴシック" charset="0"/>
              </a:rPr>
              <a:t> experience. </a:t>
            </a:r>
          </a:p>
          <a:p>
            <a:pPr eaLnBrk="1" hangingPunct="1">
              <a:spcBef>
                <a:spcPts val="0"/>
              </a:spcBef>
            </a:pPr>
            <a:endParaRPr lang="en-US" b="0" baseline="0" dirty="0">
              <a:latin typeface="Arial" charset="0"/>
              <a:ea typeface="ＭＳ Ｐゴシック" charset="0"/>
            </a:endParaRPr>
          </a:p>
          <a:p>
            <a:pPr marL="0" marR="0" lvl="0" indent="0" algn="l" defTabSz="457200" rtl="0" eaLnBrk="1" fontAlgn="base" latinLnBrk="0" hangingPunct="1">
              <a:spcBef>
                <a:spcPts val="0"/>
              </a:spcBef>
              <a:spcAft>
                <a:spcPct val="0"/>
              </a:spcAft>
              <a:buClrTx/>
              <a:buSzTx/>
              <a:buFontTx/>
              <a:buNone/>
              <a:tabLst/>
              <a:defRPr/>
            </a:pPr>
            <a:r>
              <a:rPr lang="en-US" b="0" baseline="0" dirty="0">
                <a:latin typeface="Arial" charset="0"/>
                <a:ea typeface="ＭＳ Ｐゴシック" charset="0"/>
              </a:rPr>
              <a:t>You will play one or both of these games with your table group and then complete the first page of Handout 8: </a:t>
            </a:r>
            <a:r>
              <a:rPr lang="en-US" b="0" baseline="0" dirty="0" err="1">
                <a:latin typeface="Arial" charset="0"/>
                <a:ea typeface="ＭＳ Ｐゴシック" charset="0"/>
              </a:rPr>
              <a:t>Subitizing</a:t>
            </a:r>
            <a:r>
              <a:rPr lang="en-US" b="0" baseline="0" dirty="0">
                <a:latin typeface="Arial" charset="0"/>
                <a:ea typeface="ＭＳ Ｐゴシック" charset="0"/>
              </a:rPr>
              <a:t>: Let’s Play Worksheet. Handout 9: Teacher Support Strategies includes strategies to support students learning English as a second language and may be helpful in completing this activity. </a:t>
            </a:r>
          </a:p>
          <a:p>
            <a:pPr>
              <a:spcBef>
                <a:spcPts val="0"/>
              </a:spcBef>
            </a:pPr>
            <a:endParaRPr lang="en-US" dirty="0">
              <a:latin typeface="Arial" charset="0"/>
              <a:ea typeface="ＭＳ Ｐゴシック" charset="0"/>
            </a:endParaRPr>
          </a:p>
          <a:p>
            <a:pPr>
              <a:spcBef>
                <a:spcPts val="0"/>
              </a:spcBef>
            </a:pPr>
            <a:r>
              <a:rPr lang="en-US" b="1" dirty="0">
                <a:latin typeface="Arial" charset="0"/>
                <a:ea typeface="ＭＳ Ｐゴシック" charset="0"/>
              </a:rPr>
              <a:t>INTENT: </a:t>
            </a:r>
            <a:r>
              <a:rPr lang="en-US" dirty="0">
                <a:latin typeface="Arial" charset="0"/>
                <a:ea typeface="ＭＳ Ｐゴシック" charset="0"/>
              </a:rPr>
              <a:t>Participants practice </a:t>
            </a:r>
            <a:r>
              <a:rPr lang="en-US" dirty="0" err="1">
                <a:latin typeface="Arial" charset="0"/>
                <a:ea typeface="ＭＳ Ｐゴシック" charset="0"/>
              </a:rPr>
              <a:t>subitizing</a:t>
            </a:r>
            <a:r>
              <a:rPr lang="en-US" dirty="0">
                <a:latin typeface="Arial" charset="0"/>
                <a:ea typeface="ＭＳ Ｐゴシック" charset="0"/>
              </a:rPr>
              <a:t> knowledge through game play and analyze games with regard to the Preschool Curriculum Framework, dual-language strategies, the DRDP-K, Universal Design for Learning, and the Alignment Document.</a:t>
            </a:r>
          </a:p>
          <a:p>
            <a:pPr>
              <a:spcBef>
                <a:spcPts val="0"/>
              </a:spcBef>
            </a:pPr>
            <a:endParaRPr lang="en-US" dirty="0">
              <a:latin typeface="Arial" charset="0"/>
              <a:ea typeface="ＭＳ Ｐゴシック" charset="0"/>
            </a:endParaRPr>
          </a:p>
          <a:p>
            <a:pPr>
              <a:spcBef>
                <a:spcPts val="0"/>
              </a:spcBef>
            </a:pPr>
            <a:r>
              <a:rPr lang="en-US" b="1" dirty="0">
                <a:latin typeface="Arial" charset="0"/>
                <a:ea typeface="ＭＳ Ｐゴシック" charset="0"/>
              </a:rPr>
              <a:t>OUTCOME:</a:t>
            </a:r>
            <a:r>
              <a:rPr lang="en-US" dirty="0">
                <a:latin typeface="Arial" charset="0"/>
                <a:ea typeface="ＭＳ Ｐゴシック" charset="0"/>
              </a:rPr>
              <a:t> Participants will practice multiple games to be used in a preschool classroom.</a:t>
            </a:r>
          </a:p>
          <a:p>
            <a:pPr>
              <a:spcBef>
                <a:spcPts val="0"/>
              </a:spcBef>
            </a:pPr>
            <a:endParaRPr lang="en-US" dirty="0">
              <a:latin typeface="Arial" charset="0"/>
              <a:ea typeface="ＭＳ Ｐゴシック" charset="0"/>
            </a:endParaRPr>
          </a:p>
          <a:p>
            <a:pPr>
              <a:spcBef>
                <a:spcPts val="0"/>
              </a:spcBef>
            </a:pPr>
            <a:r>
              <a:rPr lang="en-US" b="1" dirty="0">
                <a:latin typeface="Arial" charset="0"/>
                <a:ea typeface="ＭＳ Ｐゴシック" charset="0"/>
              </a:rPr>
              <a:t>MATERIALS REQUIRED: </a:t>
            </a:r>
          </a:p>
          <a:p>
            <a:pPr marL="171450" indent="-171450">
              <a:spcBef>
                <a:spcPts val="0"/>
              </a:spcBef>
              <a:buFont typeface="Arial" panose="020B0604020202020204" pitchFamily="34" charset="0"/>
              <a:buChar char="•"/>
            </a:pPr>
            <a:r>
              <a:rPr lang="en-US" b="0" dirty="0">
                <a:latin typeface="Arial" charset="0"/>
                <a:ea typeface="ＭＳ Ｐゴシック" charset="0"/>
              </a:rPr>
              <a:t>Handout</a:t>
            </a:r>
            <a:r>
              <a:rPr lang="en-US" b="0" baseline="0" dirty="0">
                <a:latin typeface="Arial" charset="0"/>
                <a:ea typeface="ＭＳ Ｐゴシック" charset="0"/>
              </a:rPr>
              <a:t> 7: Learning Trajectory: </a:t>
            </a:r>
            <a:r>
              <a:rPr lang="en-US" b="0" baseline="0" dirty="0" err="1">
                <a:latin typeface="Arial" charset="0"/>
                <a:ea typeface="ＭＳ Ｐゴシック" charset="0"/>
              </a:rPr>
              <a:t>Subitizing</a:t>
            </a:r>
            <a:endParaRPr lang="en-US" b="0" baseline="0" dirty="0">
              <a:latin typeface="Arial" charset="0"/>
              <a:ea typeface="ＭＳ Ｐゴシック" charset="0"/>
            </a:endParaRPr>
          </a:p>
          <a:p>
            <a:pPr marL="171450" indent="-171450">
              <a:spcBef>
                <a:spcPts val="0"/>
              </a:spcBef>
              <a:buFont typeface="Arial" panose="020B0604020202020204" pitchFamily="34" charset="0"/>
              <a:buChar char="•"/>
            </a:pPr>
            <a:r>
              <a:rPr lang="en-US" b="0" baseline="0" dirty="0">
                <a:latin typeface="Arial" charset="0"/>
                <a:ea typeface="ＭＳ Ｐゴシック" charset="0"/>
              </a:rPr>
              <a:t>Handout 8: </a:t>
            </a:r>
            <a:r>
              <a:rPr lang="en-US" b="0" baseline="0" dirty="0" err="1">
                <a:latin typeface="Arial" charset="0"/>
                <a:ea typeface="ＭＳ Ｐゴシック" charset="0"/>
              </a:rPr>
              <a:t>Subitizing</a:t>
            </a:r>
            <a:r>
              <a:rPr lang="en-US" b="0" baseline="0" dirty="0">
                <a:latin typeface="Arial" charset="0"/>
                <a:ea typeface="ＭＳ Ｐゴシック" charset="0"/>
              </a:rPr>
              <a:t>: Let’s Play Worksheet</a:t>
            </a:r>
          </a:p>
          <a:p>
            <a:pPr marL="171450" indent="-171450">
              <a:spcBef>
                <a:spcPts val="0"/>
              </a:spcBef>
              <a:buFont typeface="Arial" panose="020B0604020202020204" pitchFamily="34" charset="0"/>
              <a:buChar char="•"/>
            </a:pPr>
            <a:r>
              <a:rPr lang="en-US" b="0" baseline="0" dirty="0">
                <a:latin typeface="Arial" charset="0"/>
                <a:ea typeface="ＭＳ Ｐゴシック" charset="0"/>
              </a:rPr>
              <a:t>Handout 9: Teacher Support Strategies</a:t>
            </a:r>
            <a:endParaRPr lang="en-US" b="0" dirty="0">
              <a:latin typeface="Arial" charset="0"/>
              <a:ea typeface="ＭＳ Ｐゴシック" charset="0"/>
            </a:endParaRPr>
          </a:p>
          <a:p>
            <a:pPr marL="171450" indent="-171450">
              <a:spcBef>
                <a:spcPts val="0"/>
              </a:spcBef>
              <a:buFont typeface="Arial" panose="020B0604020202020204" pitchFamily="34" charset="0"/>
              <a:buChar char="•"/>
            </a:pPr>
            <a:r>
              <a:rPr lang="en-US" dirty="0">
                <a:latin typeface="Arial" charset="0"/>
                <a:ea typeface="ＭＳ Ｐゴシック" charset="0"/>
              </a:rPr>
              <a:t>Index cards with 1–5 dots, as described in the Peace Card Game (2 sets per table group)</a:t>
            </a:r>
          </a:p>
          <a:p>
            <a:pPr marL="171450" indent="-171450">
              <a:spcBef>
                <a:spcPts val="0"/>
              </a:spcBef>
              <a:buFont typeface="Arial" panose="020B0604020202020204" pitchFamily="34" charset="0"/>
              <a:buChar char="•"/>
            </a:pPr>
            <a:r>
              <a:rPr lang="en-US" dirty="0">
                <a:latin typeface="Arial" charset="0"/>
                <a:ea typeface="ＭＳ Ｐゴシック" charset="0"/>
              </a:rPr>
              <a:t>10 counters (e.g., acorns, plastic bears, plastic circles)</a:t>
            </a:r>
            <a:r>
              <a:rPr lang="en-US" baseline="0" dirty="0">
                <a:latin typeface="Arial" charset="0"/>
                <a:ea typeface="ＭＳ Ｐゴシック" charset="0"/>
              </a:rPr>
              <a:t> per table group</a:t>
            </a:r>
            <a:endParaRPr lang="en-US" dirty="0">
              <a:latin typeface="Arial" charset="0"/>
              <a:ea typeface="ＭＳ Ｐゴシック" charset="0"/>
            </a:endParaRPr>
          </a:p>
          <a:p>
            <a:pPr marL="171450" indent="-171450">
              <a:spcBef>
                <a:spcPts val="0"/>
              </a:spcBef>
              <a:buFont typeface="Arial" panose="020B0604020202020204" pitchFamily="34" charset="0"/>
              <a:buChar char="•"/>
            </a:pPr>
            <a:r>
              <a:rPr lang="en-US" dirty="0">
                <a:latin typeface="Arial" charset="0"/>
                <a:ea typeface="ＭＳ Ｐゴシック" charset="0"/>
              </a:rPr>
              <a:t>PPT notes</a:t>
            </a:r>
          </a:p>
          <a:p>
            <a:pPr>
              <a:spcBef>
                <a:spcPts val="0"/>
              </a:spcBef>
            </a:pPr>
            <a:endParaRPr lang="en-US" dirty="0">
              <a:latin typeface="Arial" charset="0"/>
              <a:ea typeface="ＭＳ Ｐゴシック" charset="0"/>
            </a:endParaRPr>
          </a:p>
          <a:p>
            <a:pPr>
              <a:spcBef>
                <a:spcPts val="0"/>
              </a:spcBef>
            </a:pPr>
            <a:r>
              <a:rPr lang="en-US" b="1" dirty="0">
                <a:latin typeface="Arial" charset="0"/>
                <a:ea typeface="ＭＳ Ｐゴシック" charset="0"/>
              </a:rPr>
              <a:t>TIME: </a:t>
            </a:r>
            <a:r>
              <a:rPr lang="en-US" dirty="0">
                <a:latin typeface="Arial" charset="0"/>
                <a:ea typeface="ＭＳ Ｐゴシック" charset="0"/>
              </a:rPr>
              <a:t>20 minutes</a:t>
            </a:r>
          </a:p>
          <a:p>
            <a:pPr>
              <a:spcBef>
                <a:spcPts val="0"/>
              </a:spcBef>
            </a:pPr>
            <a:endParaRPr lang="en-US" dirty="0">
              <a:latin typeface="Arial" charset="0"/>
              <a:ea typeface="ＭＳ Ｐゴシック" charset="0"/>
            </a:endParaRPr>
          </a:p>
          <a:p>
            <a:pPr>
              <a:spcBef>
                <a:spcPts val="0"/>
              </a:spcBef>
            </a:pPr>
            <a:r>
              <a:rPr lang="en-US" b="1" dirty="0">
                <a:latin typeface="Arial" charset="0"/>
                <a:ea typeface="ＭＳ Ｐゴシック" charset="0"/>
              </a:rPr>
              <a:t>PROCESS: </a:t>
            </a:r>
          </a:p>
          <a:p>
            <a:pPr marL="228600" indent="-228600">
              <a:spcBef>
                <a:spcPts val="0"/>
              </a:spcBef>
              <a:buFont typeface="+mj-lt"/>
              <a:buAutoNum type="arabicPeriod"/>
            </a:pPr>
            <a:r>
              <a:rPr lang="en-US" dirty="0">
                <a:latin typeface="Arial" charset="0"/>
                <a:ea typeface="ＭＳ Ｐゴシック" charset="0"/>
              </a:rPr>
              <a:t>Invite participants to read the last two pages of Handout 8 (</a:t>
            </a:r>
            <a:r>
              <a:rPr lang="en-US" dirty="0" err="1">
                <a:latin typeface="Arial" charset="0"/>
                <a:ea typeface="ＭＳ Ｐゴシック" charset="0"/>
              </a:rPr>
              <a:t>subitizing</a:t>
            </a:r>
            <a:r>
              <a:rPr lang="en-US" dirty="0">
                <a:latin typeface="Arial" charset="0"/>
                <a:ea typeface="ＭＳ Ｐゴシック" charset="0"/>
              </a:rPr>
              <a:t> games) and decide, with their table groups, which game to play. </a:t>
            </a:r>
          </a:p>
          <a:p>
            <a:pPr marL="228600" indent="-228600">
              <a:spcBef>
                <a:spcPts val="0"/>
              </a:spcBef>
              <a:buFont typeface="+mj-lt"/>
              <a:buAutoNum type="arabicPeriod"/>
            </a:pPr>
            <a:r>
              <a:rPr lang="en-US" dirty="0">
                <a:latin typeface="Arial" charset="0"/>
                <a:ea typeface="ＭＳ Ｐゴシック" charset="0"/>
              </a:rPr>
              <a:t>Walk around and provide support for participants to practice each game. Allow 10 to 12 minutes for this exploration. </a:t>
            </a:r>
          </a:p>
          <a:p>
            <a:pPr marL="228600" indent="-228600">
              <a:spcBef>
                <a:spcPts val="0"/>
              </a:spcBef>
              <a:buFont typeface="+mj-lt"/>
              <a:buAutoNum type="arabicPeriod"/>
            </a:pPr>
            <a:r>
              <a:rPr lang="en-US" dirty="0">
                <a:latin typeface="Arial" charset="0"/>
                <a:ea typeface="ＭＳ Ｐゴシック" charset="0"/>
              </a:rPr>
              <a:t>Regroup participants and demonstrate how to apply the game knowledge to the chart on the first page of Handout 8.</a:t>
            </a:r>
            <a:r>
              <a:rPr lang="en-US" altLang="ja-JP" dirty="0">
                <a:latin typeface="Arial" charset="0"/>
                <a:ea typeface="ＭＳ Ｐゴシック" charset="0"/>
              </a:rPr>
              <a:t> </a:t>
            </a:r>
          </a:p>
          <a:p>
            <a:pPr marL="228600" indent="-228600">
              <a:spcBef>
                <a:spcPts val="0"/>
              </a:spcBef>
              <a:buFont typeface="+mj-lt"/>
              <a:buAutoNum type="arabicPeriod"/>
            </a:pPr>
            <a:r>
              <a:rPr lang="en-US" altLang="ja-JP" dirty="0">
                <a:latin typeface="Arial" charset="0"/>
                <a:ea typeface="ＭＳ Ｐゴシック" charset="0"/>
              </a:rPr>
              <a:t>Walk around while participants think about and complete the first page of Handout</a:t>
            </a:r>
            <a:r>
              <a:rPr lang="en-US" altLang="ja-JP" baseline="0" dirty="0">
                <a:latin typeface="Arial" charset="0"/>
                <a:ea typeface="ＭＳ Ｐゴシック" charset="0"/>
              </a:rPr>
              <a:t> 8 with their groups</a:t>
            </a:r>
            <a:r>
              <a:rPr lang="en-US" altLang="ja-JP" dirty="0">
                <a:latin typeface="Arial" charset="0"/>
                <a:ea typeface="ＭＳ Ｐゴシック" charset="0"/>
              </a:rPr>
              <a:t>. </a:t>
            </a:r>
          </a:p>
          <a:p>
            <a:pPr marL="228600" indent="-228600">
              <a:spcBef>
                <a:spcPts val="0"/>
              </a:spcBef>
              <a:buFont typeface="+mj-lt"/>
              <a:buAutoNum type="arabicPeriod"/>
            </a:pPr>
            <a:r>
              <a:rPr lang="en-US" altLang="ja-JP" dirty="0">
                <a:latin typeface="Arial" charset="0"/>
                <a:ea typeface="ＭＳ Ｐゴシック" charset="0"/>
              </a:rPr>
              <a:t>Invite participants to share out their </a:t>
            </a:r>
            <a:r>
              <a:rPr lang="ja-JP" altLang="en-US" dirty="0">
                <a:latin typeface="Arial" charset="0"/>
                <a:ea typeface="ＭＳ Ｐゴシック" charset="0"/>
              </a:rPr>
              <a:t>“</a:t>
            </a:r>
            <a:r>
              <a:rPr lang="en-US" altLang="ja-JP" dirty="0">
                <a:latin typeface="Arial" charset="0"/>
                <a:ea typeface="ＭＳ Ｐゴシック" charset="0"/>
              </a:rPr>
              <a:t>aha</a:t>
            </a:r>
            <a:r>
              <a:rPr lang="ja-JP" altLang="en-US" dirty="0">
                <a:latin typeface="Arial" charset="0"/>
                <a:ea typeface="ＭＳ Ｐゴシック" charset="0"/>
              </a:rPr>
              <a:t>”</a:t>
            </a:r>
            <a:r>
              <a:rPr lang="en-US" altLang="ja-JP" dirty="0">
                <a:latin typeface="Arial" charset="0"/>
                <a:ea typeface="ＭＳ Ｐゴシック" charset="0"/>
              </a:rPr>
              <a:t> moments. Presenters can also share out </a:t>
            </a:r>
            <a:r>
              <a:rPr lang="ja-JP" altLang="en-US" dirty="0">
                <a:latin typeface="Arial" charset="0"/>
                <a:ea typeface="ＭＳ Ｐゴシック" charset="0"/>
              </a:rPr>
              <a:t>“</a:t>
            </a:r>
            <a:r>
              <a:rPr lang="en-US" altLang="ja-JP" dirty="0">
                <a:latin typeface="Arial" charset="0"/>
                <a:ea typeface="ＭＳ Ｐゴシック" charset="0"/>
              </a:rPr>
              <a:t>aha</a:t>
            </a:r>
            <a:r>
              <a:rPr lang="ja-JP" altLang="en-US" dirty="0">
                <a:latin typeface="Arial" charset="0"/>
                <a:ea typeface="ＭＳ Ｐゴシック" charset="0"/>
              </a:rPr>
              <a:t>”</a:t>
            </a:r>
            <a:r>
              <a:rPr lang="en-US" altLang="ja-JP" dirty="0">
                <a:latin typeface="Arial" charset="0"/>
                <a:ea typeface="ＭＳ Ｐゴシック" charset="0"/>
              </a:rPr>
              <a:t> moments that they heard while walking around. </a:t>
            </a:r>
          </a:p>
          <a:p>
            <a:pPr>
              <a:spcBef>
                <a:spcPts val="0"/>
              </a:spcBef>
            </a:pPr>
            <a:endParaRPr lang="en-US" dirty="0">
              <a:latin typeface="Arial" charset="0"/>
              <a:ea typeface="ＭＳ Ｐゴシック" charset="0"/>
            </a:endParaRPr>
          </a:p>
          <a:p>
            <a:pPr>
              <a:spcBef>
                <a:spcPts val="0"/>
              </a:spcBef>
            </a:pPr>
            <a:r>
              <a:rPr lang="en-US" b="1" dirty="0">
                <a:latin typeface="Arial" charset="0"/>
                <a:ea typeface="ＭＳ Ｐゴシック" charset="0"/>
              </a:rPr>
              <a:t>SUMMARY:</a:t>
            </a:r>
            <a:r>
              <a:rPr lang="en-US" dirty="0">
                <a:latin typeface="Arial" charset="0"/>
                <a:ea typeface="ＭＳ Ｐゴシック" charset="0"/>
              </a:rPr>
              <a:t> Participants play and</a:t>
            </a:r>
            <a:r>
              <a:rPr lang="en-US" baseline="0" dirty="0">
                <a:latin typeface="Arial" charset="0"/>
                <a:ea typeface="ＭＳ Ｐゴシック" charset="0"/>
              </a:rPr>
              <a:t> analyze </a:t>
            </a:r>
            <a:r>
              <a:rPr lang="en-US" dirty="0" err="1">
                <a:latin typeface="Arial" charset="0"/>
                <a:ea typeface="ＭＳ Ｐゴシック" charset="0"/>
              </a:rPr>
              <a:t>subitizing</a:t>
            </a:r>
            <a:r>
              <a:rPr lang="en-US" dirty="0">
                <a:latin typeface="Arial" charset="0"/>
                <a:ea typeface="ＭＳ Ｐゴシック" charset="0"/>
              </a:rPr>
              <a:t> games.</a:t>
            </a:r>
          </a:p>
        </p:txBody>
      </p:sp>
      <p:sp>
        <p:nvSpPr>
          <p:cNvPr id="10445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82F947C-D861-7245-96D8-15119EECCCC5}" type="slidenum">
              <a:rPr lang="en-US" sz="1200">
                <a:cs typeface="Arial" charset="0"/>
              </a:rPr>
              <a:pPr eaLnBrk="1" hangingPunct="1"/>
              <a:t>30</a:t>
            </a:fld>
            <a:endParaRPr lang="en-US" sz="1200">
              <a:cs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64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0"/>
              </a:spcBef>
            </a:pPr>
            <a:r>
              <a:rPr lang="en-US" b="1" dirty="0">
                <a:ea typeface="ＭＳ Ｐゴシック" charset="0"/>
              </a:rPr>
              <a:t>Presenter Remarks: </a:t>
            </a:r>
            <a:endParaRPr lang="en-US" dirty="0">
              <a:ea typeface="ＭＳ Ｐゴシック" charset="0"/>
            </a:endParaRPr>
          </a:p>
          <a:p>
            <a:pPr eaLnBrk="1" hangingPunct="1">
              <a:spcBef>
                <a:spcPts val="0"/>
              </a:spcBef>
            </a:pPr>
            <a:r>
              <a:rPr lang="en-US" dirty="0">
                <a:ea typeface="ＭＳ Ｐゴシック" charset="0"/>
              </a:rPr>
              <a:t>It is important to think specifically about the teachers role.</a:t>
            </a:r>
          </a:p>
          <a:p>
            <a:pPr eaLnBrk="1" hangingPunct="1">
              <a:spcBef>
                <a:spcPts val="0"/>
              </a:spcBef>
            </a:pPr>
            <a:endParaRPr lang="en-US" b="1" dirty="0">
              <a:ea typeface="ＭＳ Ｐゴシック" charset="0"/>
            </a:endParaRPr>
          </a:p>
          <a:p>
            <a:pPr marL="0" marR="0" lvl="0" indent="0" algn="l" defTabSz="457200" rtl="0" eaLnBrk="1" fontAlgn="base" latinLnBrk="0" hangingPunct="1">
              <a:spcBef>
                <a:spcPts val="0"/>
              </a:spcBef>
              <a:spcAft>
                <a:spcPct val="0"/>
              </a:spcAft>
              <a:buClrTx/>
              <a:buSzTx/>
              <a:buFontTx/>
              <a:buNone/>
              <a:tabLst/>
              <a:defRPr/>
            </a:pPr>
            <a:r>
              <a:rPr lang="en-US" b="1" dirty="0">
                <a:ea typeface="ＭＳ Ｐゴシック" charset="0"/>
              </a:rPr>
              <a:t>“Encourage counting during everyday interactions and routines</a:t>
            </a:r>
            <a:r>
              <a:rPr lang="en-US" b="0" dirty="0">
                <a:ea typeface="ＭＳ Ｐゴシック" charset="0"/>
              </a:rPr>
              <a:t>. </a:t>
            </a:r>
            <a:r>
              <a:rPr lang="en-US" dirty="0">
                <a:ea typeface="ＭＳ Ｐゴシック" charset="0"/>
              </a:rPr>
              <a:t>Learning the sequence of number words in English involves the rote learning of the first 13 number words and, later, the rules for producing the subsequent </a:t>
            </a:r>
            <a:r>
              <a:rPr lang="ja-JP" altLang="en-US" dirty="0">
                <a:ea typeface="ＭＳ Ｐゴシック" charset="0"/>
              </a:rPr>
              <a:t>“</a:t>
            </a:r>
            <a:r>
              <a:rPr lang="en-US" altLang="ja-JP" dirty="0">
                <a:ea typeface="ＭＳ Ｐゴシック" charset="0"/>
              </a:rPr>
              <a:t>teens</a:t>
            </a:r>
            <a:r>
              <a:rPr lang="ja-JP" altLang="en-US" dirty="0">
                <a:ea typeface="ＭＳ Ｐゴシック" charset="0"/>
              </a:rPr>
              <a:t>”</a:t>
            </a:r>
            <a:r>
              <a:rPr lang="en-US" altLang="ja-JP" dirty="0">
                <a:ea typeface="ＭＳ Ｐゴシック" charset="0"/>
              </a:rPr>
              <a:t> number words and the beyond-twenty number words. This may proceed slowly and require a lot of practice because learning number names in order takes practice”</a:t>
            </a:r>
            <a:r>
              <a:rPr lang="en-US" altLang="ja-JP" baseline="0" dirty="0">
                <a:ea typeface="ＭＳ Ｐゴシック" charset="0"/>
              </a:rPr>
              <a:t> </a:t>
            </a:r>
            <a:r>
              <a:rPr lang="en-US" altLang="ja-JP" i="0" baseline="0" dirty="0">
                <a:ea typeface="ＭＳ Ｐゴシック" charset="0"/>
              </a:rPr>
              <a:t>(</a:t>
            </a:r>
            <a:r>
              <a:rPr lang="en-US" sz="1200" i="0" dirty="0">
                <a:solidFill>
                  <a:srgbClr val="000000"/>
                </a:solidFill>
                <a:ea typeface="ＭＳ Ｐゴシック" pitchFamily="34" charset="-128"/>
              </a:rPr>
              <a:t>PCF, Vol. 1, </a:t>
            </a:r>
            <a:r>
              <a:rPr lang="en-US" altLang="ja-JP" dirty="0">
                <a:ea typeface="ＭＳ Ｐゴシック" charset="0"/>
              </a:rPr>
              <a:t>p. 244).</a:t>
            </a:r>
          </a:p>
        </p:txBody>
      </p:sp>
      <p:sp>
        <p:nvSpPr>
          <p:cNvPr id="1064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1C3BFEF-B03B-AF4A-B47C-8005B12D2158}" type="slidenum">
              <a:rPr lang="en-US" sz="1200">
                <a:cs typeface="Arial" charset="0"/>
              </a:rPr>
              <a:pPr eaLnBrk="1" hangingPunct="1"/>
              <a:t>31</a:t>
            </a:fld>
            <a:endParaRPr lang="en-US" sz="1200">
              <a:cs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05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b="1" dirty="0">
                <a:latin typeface="Arial" charset="0"/>
                <a:ea typeface="ＭＳ Ｐゴシック" charset="0"/>
              </a:rPr>
              <a:t>Presenter Remarks: </a:t>
            </a:r>
          </a:p>
          <a:p>
            <a:pPr marL="0" marR="0" lvl="0" indent="0" algn="l" defTabSz="457200" rtl="0" eaLnBrk="1" fontAlgn="base" latinLnBrk="0" hangingPunct="1">
              <a:spcBef>
                <a:spcPts val="0"/>
              </a:spcBef>
              <a:spcAft>
                <a:spcPct val="0"/>
              </a:spcAft>
              <a:buClrTx/>
              <a:buSzTx/>
              <a:buFontTx/>
              <a:buNone/>
              <a:tabLst/>
              <a:defRPr/>
            </a:pPr>
            <a:r>
              <a:rPr lang="en-US" dirty="0">
                <a:latin typeface="Arial" charset="0"/>
                <a:ea typeface="ＭＳ Ｐゴシック" charset="0"/>
              </a:rPr>
              <a:t>“As teachers observe the children throughout the day, they are likely to encounter a great deal of spontaneous counting and reasoning about numbers” </a:t>
            </a:r>
            <a:r>
              <a:rPr lang="en-US" sz="1200" b="0" dirty="0">
                <a:latin typeface="Arial" pitchFamily="34" charset="0"/>
                <a:ea typeface="ＭＳ Ｐゴシック" pitchFamily="34" charset="-128"/>
              </a:rPr>
              <a:t>(</a:t>
            </a:r>
            <a:r>
              <a:rPr lang="en-US" sz="1200" i="0" dirty="0">
                <a:solidFill>
                  <a:srgbClr val="000000"/>
                </a:solidFill>
                <a:latin typeface="Arial" pitchFamily="34" charset="0"/>
                <a:ea typeface="ＭＳ Ｐゴシック" pitchFamily="34" charset="-128"/>
              </a:rPr>
              <a:t>PCF, Vol. 1, </a:t>
            </a:r>
            <a:r>
              <a:rPr lang="en-US" altLang="ja-JP" dirty="0">
                <a:latin typeface="Arial" charset="0"/>
                <a:ea typeface="ＭＳ Ｐゴシック" charset="0"/>
              </a:rPr>
              <a:t>p. </a:t>
            </a:r>
            <a:r>
              <a:rPr lang="en-US" sz="1200" b="0" dirty="0">
                <a:latin typeface="Arial" pitchFamily="34" charset="0"/>
                <a:ea typeface="ＭＳ Ｐゴシック" pitchFamily="34" charset="-128"/>
              </a:rPr>
              <a:t>242).</a:t>
            </a:r>
          </a:p>
          <a:p>
            <a:pPr marL="0" marR="0" indent="0" algn="l" defTabSz="457200" rtl="0" eaLnBrk="0" fontAlgn="base" latinLnBrk="0" hangingPunct="0">
              <a:spcBef>
                <a:spcPts val="0"/>
              </a:spcBef>
              <a:spcAft>
                <a:spcPct val="0"/>
              </a:spcAft>
              <a:buClrTx/>
              <a:buSzTx/>
              <a:buFontTx/>
              <a:buNone/>
              <a:tabLst/>
              <a:defRPr/>
            </a:pPr>
            <a:endParaRPr lang="en-US" dirty="0">
              <a:latin typeface="Arial" charset="0"/>
              <a:ea typeface="ＭＳ Ｐゴシック" charset="0"/>
            </a:endParaRPr>
          </a:p>
          <a:p>
            <a:pPr>
              <a:spcBef>
                <a:spcPts val="0"/>
              </a:spcBef>
            </a:pPr>
            <a:r>
              <a:rPr lang="en-US" dirty="0">
                <a:latin typeface="Arial" charset="0"/>
                <a:ea typeface="ＭＳ Ｐゴシック" charset="0"/>
              </a:rPr>
              <a:t>This</a:t>
            </a:r>
            <a:r>
              <a:rPr lang="en-US" baseline="0" dirty="0">
                <a:latin typeface="Arial" charset="0"/>
                <a:ea typeface="ＭＳ Ｐゴシック" charset="0"/>
              </a:rPr>
              <a:t> is reinforced by the types of environments that teachers provide for students. It is important to provide a math-rich environment to support children’s natural curiosity with numbers. </a:t>
            </a:r>
          </a:p>
          <a:p>
            <a:pPr>
              <a:spcBef>
                <a:spcPts val="0"/>
              </a:spcBef>
            </a:pPr>
            <a:endParaRPr lang="en-US" baseline="0" dirty="0">
              <a:latin typeface="Arial" charset="0"/>
              <a:ea typeface="ＭＳ Ｐゴシック" charset="0"/>
            </a:endParaRPr>
          </a:p>
          <a:p>
            <a:pPr>
              <a:spcBef>
                <a:spcPts val="0"/>
              </a:spcBef>
            </a:pPr>
            <a:r>
              <a:rPr lang="en-US" baseline="0" dirty="0">
                <a:latin typeface="Arial" charset="0"/>
                <a:ea typeface="ＭＳ Ｐゴシック" charset="0"/>
              </a:rPr>
              <a:t>Many opportunities to count are integrated with other learning, such as science, as you can see in these photos.</a:t>
            </a:r>
            <a:endParaRPr lang="en-US" dirty="0">
              <a:latin typeface="Arial" charset="0"/>
              <a:ea typeface="ＭＳ Ｐゴシック" charset="0"/>
            </a:endParaRPr>
          </a:p>
        </p:txBody>
      </p:sp>
      <p:sp>
        <p:nvSpPr>
          <p:cNvPr id="1105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5C80912-FE58-744F-A1FC-92FA9D54CABA}" type="slidenum">
              <a:rPr lang="en-US" sz="1200">
                <a:cs typeface="Arial" charset="0"/>
              </a:rPr>
              <a:pPr eaLnBrk="1" hangingPunct="1"/>
              <a:t>32</a:t>
            </a:fld>
            <a:endParaRPr lang="en-US" sz="1200">
              <a:cs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base" latinLnBrk="0" hangingPunct="1">
              <a:spcBef>
                <a:spcPts val="0"/>
              </a:spcBef>
              <a:spcAft>
                <a:spcPct val="0"/>
              </a:spcAft>
              <a:buClrTx/>
              <a:buSzTx/>
              <a:buFontTx/>
              <a:buNone/>
              <a:tabLst/>
              <a:defRPr/>
            </a:pPr>
            <a:r>
              <a:rPr lang="en-US" b="1" dirty="0">
                <a:latin typeface="Arial" charset="0"/>
                <a:ea typeface="ＭＳ Ｐゴシック" charset="0"/>
              </a:rPr>
              <a:t>Presenter Remarks: </a:t>
            </a:r>
          </a:p>
          <a:p>
            <a:pPr marL="0" marR="0" lvl="0" indent="0" algn="l" defTabSz="457200" rtl="0" eaLnBrk="1" fontAlgn="base" latinLnBrk="0" hangingPunct="1">
              <a:spcBef>
                <a:spcPts val="0"/>
              </a:spcBef>
              <a:spcAft>
                <a:spcPct val="0"/>
              </a:spcAft>
              <a:buClrTx/>
              <a:buSzTx/>
              <a:buFontTx/>
              <a:buNone/>
              <a:tabLst/>
              <a:defRPr/>
            </a:pPr>
            <a:r>
              <a:rPr lang="en-US" b="0" dirty="0">
                <a:latin typeface="Arial" charset="0"/>
                <a:ea typeface="ＭＳ Ｐゴシック" charset="0"/>
              </a:rPr>
              <a:t>One way to provide a mathematically rich environment is to, “</a:t>
            </a:r>
            <a:r>
              <a:rPr lang="en-US" b="1" dirty="0">
                <a:latin typeface="Arial" charset="0"/>
                <a:ea typeface="ＭＳ Ｐゴシック" charset="0"/>
              </a:rPr>
              <a:t>Ask questions that encourage purposeful counting</a:t>
            </a:r>
            <a:r>
              <a:rPr lang="en-US" b="0" dirty="0">
                <a:latin typeface="Arial" charset="0"/>
                <a:ea typeface="ＭＳ Ｐゴシック" charset="0"/>
              </a:rPr>
              <a:t>” (</a:t>
            </a:r>
            <a:r>
              <a:rPr lang="en-US" sz="1200" i="0" dirty="0">
                <a:solidFill>
                  <a:srgbClr val="000000"/>
                </a:solidFill>
                <a:latin typeface="Arial" pitchFamily="34" charset="0"/>
                <a:ea typeface="ＭＳ Ｐゴシック" pitchFamily="34" charset="-128"/>
              </a:rPr>
              <a:t>PCF, Vol. 1, </a:t>
            </a:r>
            <a:r>
              <a:rPr lang="en-US" altLang="ja-JP" dirty="0">
                <a:latin typeface="Arial" charset="0"/>
                <a:ea typeface="ＭＳ Ｐゴシック" charset="0"/>
              </a:rPr>
              <a:t>p.</a:t>
            </a:r>
            <a:r>
              <a:rPr lang="en-US" altLang="ja-JP" b="0" dirty="0">
                <a:latin typeface="Arial" charset="0"/>
                <a:ea typeface="ＭＳ Ｐゴシック" charset="0"/>
              </a:rPr>
              <a:t> </a:t>
            </a:r>
            <a:r>
              <a:rPr lang="en-US" altLang="ja-JP" dirty="0">
                <a:latin typeface="Arial" charset="0"/>
                <a:ea typeface="ＭＳ Ｐゴシック" charset="0"/>
              </a:rPr>
              <a:t>245).</a:t>
            </a:r>
          </a:p>
          <a:p>
            <a:pPr eaLnBrk="1" hangingPunct="1">
              <a:spcBef>
                <a:spcPts val="0"/>
              </a:spcBef>
            </a:pPr>
            <a:endParaRPr lang="en-US" altLang="ja-JP" dirty="0">
              <a:latin typeface="Arial" charset="0"/>
              <a:ea typeface="ＭＳ Ｐゴシック" charset="0"/>
            </a:endParaRPr>
          </a:p>
          <a:p>
            <a:pPr eaLnBrk="1" hangingPunct="1">
              <a:spcBef>
                <a:spcPts val="0"/>
              </a:spcBef>
            </a:pPr>
            <a:r>
              <a:rPr lang="en-US" altLang="ja-JP" dirty="0">
                <a:latin typeface="Arial" charset="0"/>
                <a:ea typeface="ＭＳ Ｐゴシック" charset="0"/>
              </a:rPr>
              <a:t>On this slide are some examples of questions that encourage</a:t>
            </a:r>
            <a:r>
              <a:rPr lang="en-US" altLang="ja-JP" baseline="0" dirty="0">
                <a:latin typeface="Arial" charset="0"/>
                <a:ea typeface="ＭＳ Ｐゴシック" charset="0"/>
              </a:rPr>
              <a:t> purposeful counting. </a:t>
            </a:r>
          </a:p>
          <a:p>
            <a:pPr eaLnBrk="1" hangingPunct="1">
              <a:spcBef>
                <a:spcPts val="0"/>
              </a:spcBef>
            </a:pPr>
            <a:endParaRPr lang="en-US" altLang="ja-JP" baseline="0" dirty="0">
              <a:latin typeface="Arial" charset="0"/>
              <a:ea typeface="ＭＳ Ｐゴシック" charset="0"/>
            </a:endParaRPr>
          </a:p>
          <a:p>
            <a:pPr eaLnBrk="1" hangingPunct="1">
              <a:spcBef>
                <a:spcPts val="0"/>
              </a:spcBef>
            </a:pPr>
            <a:r>
              <a:rPr lang="en-US" altLang="ja-JP" b="1" baseline="0" dirty="0">
                <a:latin typeface="Arial" charset="0"/>
                <a:ea typeface="ＭＳ Ｐゴシック" charset="0"/>
              </a:rPr>
              <a:t>Extra Notes:</a:t>
            </a:r>
          </a:p>
          <a:p>
            <a:pPr eaLnBrk="1" hangingPunct="1">
              <a:spcBef>
                <a:spcPts val="0"/>
              </a:spcBef>
            </a:pPr>
            <a:r>
              <a:rPr lang="en-US" altLang="ja-JP" b="0" baseline="0" dirty="0">
                <a:latin typeface="Arial" charset="0"/>
                <a:ea typeface="ＭＳ Ｐゴシック" charset="0"/>
              </a:rPr>
              <a:t>Optional Make and Take: </a:t>
            </a:r>
            <a:r>
              <a:rPr lang="en-US" altLang="ja-JP" baseline="0" dirty="0">
                <a:latin typeface="Arial" charset="0"/>
                <a:ea typeface="ＭＳ Ｐゴシック" charset="0"/>
              </a:rPr>
              <a:t>Pass out colorful 3-by-5 cards and invite participants to think about their day and write down questions they could post in their classroom to remind them to ask questions that encourage purposeful counting. </a:t>
            </a:r>
            <a:endParaRPr lang="en-US" altLang="ja-JP" dirty="0">
              <a:latin typeface="Arial" charset="0"/>
              <a:ea typeface="ＭＳ Ｐゴシック" charset="0"/>
            </a:endParaRPr>
          </a:p>
        </p:txBody>
      </p:sp>
      <p:sp>
        <p:nvSpPr>
          <p:cNvPr id="4" name="Slide Number Placeholder 3"/>
          <p:cNvSpPr>
            <a:spLocks noGrp="1"/>
          </p:cNvSpPr>
          <p:nvPr>
            <p:ph type="sldNum" sz="quarter" idx="10"/>
          </p:nvPr>
        </p:nvSpPr>
        <p:spPr/>
        <p:txBody>
          <a:bodyPr/>
          <a:lstStyle/>
          <a:p>
            <a:pPr>
              <a:defRPr/>
            </a:pPr>
            <a:fld id="{5D3C4FBD-C711-A849-8589-3F2561AFF9A3}" type="slidenum">
              <a:rPr lang="en-US" smtClean="0"/>
              <a:pPr>
                <a:defRPr/>
              </a:pPr>
              <a:t>33</a:t>
            </a:fld>
            <a:endParaRPr lang="en-US"/>
          </a:p>
        </p:txBody>
      </p:sp>
    </p:spTree>
    <p:extLst>
      <p:ext uri="{BB962C8B-B14F-4D97-AF65-F5344CB8AC3E}">
        <p14:creationId xmlns:p14="http://schemas.microsoft.com/office/powerpoint/2010/main" val="7946708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indent="0" algn="l" defTabSz="457200" rtl="0" eaLnBrk="0" fontAlgn="base" latinLnBrk="0" hangingPunct="0">
              <a:spcBef>
                <a:spcPts val="0"/>
              </a:spcBef>
              <a:spcAft>
                <a:spcPct val="0"/>
              </a:spcAft>
              <a:buClrTx/>
              <a:buSzTx/>
              <a:buFontTx/>
              <a:buNone/>
              <a:tabLst/>
              <a:defRPr/>
            </a:pPr>
            <a:r>
              <a:rPr lang="en-US" b="1" dirty="0">
                <a:latin typeface="Arial" charset="0"/>
                <a:ea typeface="ＭＳ Ｐゴシック" charset="0"/>
              </a:rPr>
              <a:t>Presenter Remarks: </a:t>
            </a:r>
          </a:p>
          <a:p>
            <a:pPr marL="0" marR="0" lvl="0" indent="0" algn="l" defTabSz="457200" rtl="0" eaLnBrk="1" fontAlgn="base" latinLnBrk="0" hangingPunct="1">
              <a:spcBef>
                <a:spcPts val="0"/>
              </a:spcBef>
              <a:spcAft>
                <a:spcPct val="0"/>
              </a:spcAft>
              <a:buClrTx/>
              <a:buSzTx/>
              <a:buFontTx/>
              <a:buNone/>
              <a:tabLst/>
              <a:defRPr/>
            </a:pPr>
            <a:r>
              <a:rPr lang="en-US" b="0" kern="1200" dirty="0">
                <a:solidFill>
                  <a:schemeClr val="tx1"/>
                </a:solidFill>
                <a:effectLst/>
              </a:rPr>
              <a:t>“Young children actively construct mathematical knowledge through everyday interactions with their environment. Setting up a high-quality physical environment is essential for children’s mathematical development” (</a:t>
            </a:r>
            <a:r>
              <a:rPr lang="en-US" sz="1200" i="0" dirty="0">
                <a:solidFill>
                  <a:srgbClr val="000000"/>
                </a:solidFill>
                <a:latin typeface="Arial" pitchFamily="34" charset="0"/>
                <a:ea typeface="ＭＳ Ｐゴシック" pitchFamily="34" charset="-128"/>
              </a:rPr>
              <a:t>PCF, Vol. 1, </a:t>
            </a:r>
            <a:r>
              <a:rPr lang="en-US" altLang="ja-JP" dirty="0">
                <a:latin typeface="Arial" charset="0"/>
                <a:ea typeface="ＭＳ Ｐゴシック" charset="0"/>
              </a:rPr>
              <a:t>p. </a:t>
            </a:r>
            <a:r>
              <a:rPr lang="en-US" dirty="0"/>
              <a:t>237).</a:t>
            </a:r>
          </a:p>
          <a:p>
            <a:pPr>
              <a:spcBef>
                <a:spcPts val="0"/>
              </a:spcBef>
            </a:pPr>
            <a:endParaRPr lang="en-US" dirty="0"/>
          </a:p>
          <a:p>
            <a:pPr>
              <a:spcBef>
                <a:spcPts val="0"/>
              </a:spcBef>
            </a:pPr>
            <a:r>
              <a:rPr lang="en-US" dirty="0"/>
              <a:t>Read the list of suggestions on the slide for including</a:t>
            </a:r>
            <a:r>
              <a:rPr lang="en-US" baseline="0" dirty="0"/>
              <a:t> math throughout the environment. Take a moment and visualize your classroom. Do you have these items? What else do you want to add to your classroom? Do you have other great ideas you want to share with your table group? Take about five minutes and talk about this list with your table group. </a:t>
            </a:r>
            <a:r>
              <a:rPr lang="en-US" i="0" baseline="0" dirty="0"/>
              <a:t>(Allow 5 minutes for discussion.) </a:t>
            </a:r>
          </a:p>
          <a:p>
            <a:pPr>
              <a:spcBef>
                <a:spcPts val="0"/>
              </a:spcBef>
            </a:pPr>
            <a:endParaRPr lang="en-US" baseline="0" dirty="0"/>
          </a:p>
          <a:p>
            <a:pPr>
              <a:spcBef>
                <a:spcPts val="0"/>
              </a:spcBef>
            </a:pPr>
            <a:r>
              <a:rPr lang="en-US" baseline="0" dirty="0"/>
              <a:t>Does anyone have an idea they learned about that they would like to share? </a:t>
            </a:r>
            <a:r>
              <a:rPr lang="en-US" i="0" baseline="0" dirty="0"/>
              <a:t>(Allow time for sharing out.)</a:t>
            </a:r>
          </a:p>
          <a:p>
            <a:pPr>
              <a:spcBef>
                <a:spcPts val="0"/>
              </a:spcBef>
            </a:pPr>
            <a:endParaRPr lang="en-US" i="1" baseline="0" dirty="0"/>
          </a:p>
          <a:p>
            <a:pPr marL="0" marR="0" lvl="1" indent="0" algn="l" defTabSz="457200" rtl="0" eaLnBrk="0" fontAlgn="base" latinLnBrk="0" hangingPunct="0">
              <a:spcBef>
                <a:spcPts val="0"/>
              </a:spcBef>
              <a:spcAft>
                <a:spcPct val="0"/>
              </a:spcAft>
              <a:buClrTx/>
              <a:buSzTx/>
              <a:buFontTx/>
              <a:buNone/>
              <a:tabLst/>
              <a:defRPr/>
            </a:pPr>
            <a:r>
              <a:rPr lang="en-US" i="0" baseline="0" dirty="0">
                <a:solidFill>
                  <a:prstClr val="black"/>
                </a:solidFill>
                <a:latin typeface="Arial" charset="0"/>
                <a:ea typeface="Arial" charset="0"/>
                <a:cs typeface="Arial" charset="0"/>
              </a:rPr>
              <a:t>(Trainer hold up the TK Implementation Guide and opens to Chapter 5 while speaking). </a:t>
            </a:r>
            <a:r>
              <a:rPr lang="en-US" i="0" dirty="0">
                <a:solidFill>
                  <a:prstClr val="black"/>
                </a:solidFill>
                <a:latin typeface="Arial" charset="0"/>
                <a:ea typeface="Arial" charset="0"/>
                <a:cs typeface="Arial" charset="0"/>
              </a:rPr>
              <a:t>The</a:t>
            </a:r>
            <a:r>
              <a:rPr lang="en-US" i="1" dirty="0">
                <a:solidFill>
                  <a:prstClr val="black"/>
                </a:solidFill>
                <a:latin typeface="Arial" charset="0"/>
                <a:ea typeface="Arial" charset="0"/>
                <a:cs typeface="Arial" charset="0"/>
              </a:rPr>
              <a:t> </a:t>
            </a:r>
            <a:r>
              <a:rPr lang="en-US" dirty="0">
                <a:solidFill>
                  <a:prstClr val="black"/>
                </a:solidFill>
                <a:latin typeface="Arial" charset="0"/>
                <a:ea typeface="Arial" charset="0"/>
                <a:cs typeface="Arial" charset="0"/>
              </a:rPr>
              <a:t>TK</a:t>
            </a:r>
            <a:r>
              <a:rPr lang="en-US" baseline="0" dirty="0">
                <a:solidFill>
                  <a:prstClr val="black"/>
                </a:solidFill>
                <a:latin typeface="Arial" charset="0"/>
                <a:ea typeface="Arial" charset="0"/>
                <a:cs typeface="Arial" charset="0"/>
              </a:rPr>
              <a:t> Implementation Guide</a:t>
            </a:r>
            <a:r>
              <a:rPr lang="en-US" dirty="0">
                <a:solidFill>
                  <a:prstClr val="black"/>
                </a:solidFill>
                <a:latin typeface="Arial" charset="0"/>
                <a:ea typeface="Arial" charset="0"/>
                <a:cs typeface="Arial" charset="0"/>
              </a:rPr>
              <a:t> is another resource that has ideas for creating rich environments.</a:t>
            </a:r>
            <a:r>
              <a:rPr lang="en-US" baseline="0" dirty="0">
                <a:solidFill>
                  <a:prstClr val="black"/>
                </a:solidFill>
                <a:latin typeface="Arial" charset="0"/>
                <a:ea typeface="Arial" charset="0"/>
                <a:cs typeface="Arial" charset="0"/>
              </a:rPr>
              <a:t> </a:t>
            </a:r>
          </a:p>
          <a:p>
            <a:pPr marL="0" marR="0" lvl="1" indent="0" algn="l" defTabSz="457200" rtl="0" eaLnBrk="0" fontAlgn="base" latinLnBrk="0" hangingPunct="0">
              <a:spcBef>
                <a:spcPts val="0"/>
              </a:spcBef>
              <a:spcAft>
                <a:spcPct val="0"/>
              </a:spcAft>
              <a:buClrTx/>
              <a:buSzTx/>
              <a:buFontTx/>
              <a:buNone/>
              <a:tabLst/>
              <a:defRPr/>
            </a:pPr>
            <a:endParaRPr lang="en-US" baseline="0" dirty="0">
              <a:solidFill>
                <a:prstClr val="black"/>
              </a:solidFill>
              <a:latin typeface="Arial" charset="0"/>
              <a:ea typeface="Arial" charset="0"/>
              <a:cs typeface="Arial" charset="0"/>
            </a:endParaRPr>
          </a:p>
          <a:p>
            <a:pPr marL="0" marR="0" lvl="1" indent="0" algn="l" defTabSz="457200" rtl="0" eaLnBrk="0" fontAlgn="base" latinLnBrk="0" hangingPunct="0">
              <a:spcBef>
                <a:spcPts val="0"/>
              </a:spcBef>
              <a:spcAft>
                <a:spcPct val="0"/>
              </a:spcAft>
              <a:buClrTx/>
              <a:buSzTx/>
              <a:buFontTx/>
              <a:buNone/>
              <a:tabLst/>
              <a:defRPr/>
            </a:pPr>
            <a:r>
              <a:rPr lang="en-US" baseline="0" dirty="0">
                <a:solidFill>
                  <a:prstClr val="black"/>
                </a:solidFill>
                <a:latin typeface="Arial" charset="0"/>
                <a:ea typeface="Arial" charset="0"/>
                <a:cs typeface="Arial" charset="0"/>
              </a:rPr>
              <a:t>Chapter 5 is filled with strategies for creating an environment that supports TK students. You may want to make a note of this and explore this chapter on your own time. </a:t>
            </a:r>
            <a:endParaRPr lang="en-US" i="1" baseline="0" dirty="0"/>
          </a:p>
          <a:p>
            <a:pPr>
              <a:spcBef>
                <a:spcPts val="0"/>
              </a:spcBef>
            </a:pPr>
            <a:endParaRPr lang="en-US" baseline="0" dirty="0"/>
          </a:p>
          <a:p>
            <a:pPr>
              <a:spcBef>
                <a:spcPts val="0"/>
              </a:spcBef>
            </a:pPr>
            <a:r>
              <a:rPr lang="en-US" baseline="0" dirty="0"/>
              <a:t>Look at the last bullet on the slide. The word “accessible” can mean many different things. In order to make items accessible to students in your class, you need to know the unique abilities of your students. </a:t>
            </a:r>
          </a:p>
          <a:p>
            <a:pPr>
              <a:spcBef>
                <a:spcPts val="0"/>
              </a:spcBef>
            </a:pPr>
            <a:endParaRPr lang="en-US" baseline="0" dirty="0"/>
          </a:p>
          <a:p>
            <a:pPr>
              <a:spcBef>
                <a:spcPts val="0"/>
              </a:spcBef>
            </a:pPr>
            <a:r>
              <a:rPr lang="en-US" baseline="0" dirty="0"/>
              <a:t>Using the concept of Universal Design for Learning, we need to consider how to support children engaging with these materials in different ways. Let’s take some time now to think about this in depth. </a:t>
            </a:r>
          </a:p>
        </p:txBody>
      </p:sp>
      <p:sp>
        <p:nvSpPr>
          <p:cNvPr id="4" name="Slide Number Placeholder 3"/>
          <p:cNvSpPr>
            <a:spLocks noGrp="1"/>
          </p:cNvSpPr>
          <p:nvPr>
            <p:ph type="sldNum" sz="quarter" idx="10"/>
          </p:nvPr>
        </p:nvSpPr>
        <p:spPr/>
        <p:txBody>
          <a:bodyPr/>
          <a:lstStyle/>
          <a:p>
            <a:pPr>
              <a:defRPr/>
            </a:pPr>
            <a:fld id="{5D3C4FBD-C711-A849-8589-3F2561AFF9A3}" type="slidenum">
              <a:rPr lang="en-US" smtClean="0"/>
              <a:pPr>
                <a:defRPr/>
              </a:pPr>
              <a:t>34</a:t>
            </a:fld>
            <a:endParaRPr lang="en-US"/>
          </a:p>
        </p:txBody>
      </p:sp>
    </p:spTree>
    <p:extLst>
      <p:ext uri="{BB962C8B-B14F-4D97-AF65-F5344CB8AC3E}">
        <p14:creationId xmlns:p14="http://schemas.microsoft.com/office/powerpoint/2010/main" val="1435045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4994" name="Notes Placeholder 2"/>
          <p:cNvSpPr>
            <a:spLocks noGrp="1"/>
          </p:cNvSpPr>
          <p:nvPr>
            <p:ph type="body" idx="1"/>
          </p:nvPr>
        </p:nvSpPr>
        <p:spPr bwMode="auto">
          <a:xfrm>
            <a:off x="685800" y="4343400"/>
            <a:ext cx="5486400" cy="4341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marL="0" marR="0" lvl="0" indent="0" algn="l" defTabSz="457200" rtl="0" eaLnBrk="1" fontAlgn="base" latinLnBrk="0" hangingPunct="1">
              <a:lnSpc>
                <a:spcPct val="100000"/>
              </a:lnSpc>
              <a:spcBef>
                <a:spcPts val="0"/>
              </a:spcBef>
              <a:spcAft>
                <a:spcPct val="0"/>
              </a:spcAft>
              <a:buClrTx/>
              <a:buSzTx/>
              <a:buFontTx/>
              <a:buNone/>
              <a:tabLst/>
              <a:defRPr/>
            </a:pPr>
            <a:r>
              <a:rPr lang="en-US" b="0" dirty="0">
                <a:ea typeface="ＭＳ Ｐゴシック" charset="0"/>
              </a:rPr>
              <a:t>Activity 6: Number Rock</a:t>
            </a:r>
          </a:p>
          <a:p>
            <a:pPr eaLnBrk="1" hangingPunct="1">
              <a:spcBef>
                <a:spcPts val="0"/>
              </a:spcBef>
            </a:pPr>
            <a:endParaRPr lang="en-US" b="1" dirty="0">
              <a:ea typeface="ＭＳ Ｐゴシック" charset="0"/>
            </a:endParaRPr>
          </a:p>
          <a:p>
            <a:pPr eaLnBrk="1" hangingPunct="1">
              <a:spcBef>
                <a:spcPts val="0"/>
              </a:spcBef>
            </a:pPr>
            <a:r>
              <a:rPr lang="en-US" b="1" dirty="0">
                <a:ea typeface="ＭＳ Ｐゴシック" charset="0"/>
              </a:rPr>
              <a:t>Presenter Remarks:</a:t>
            </a:r>
            <a:endParaRPr lang="en-US" dirty="0">
              <a:ea typeface="ＭＳ Ｐゴシック" charset="0"/>
            </a:endParaRPr>
          </a:p>
          <a:p>
            <a:pPr marL="0" marR="0" lvl="0" indent="0" algn="l" defTabSz="457200" rtl="0" eaLnBrk="1" fontAlgn="base" latinLnBrk="0" hangingPunct="1">
              <a:spcBef>
                <a:spcPts val="0"/>
              </a:spcBef>
              <a:spcAft>
                <a:spcPct val="0"/>
              </a:spcAft>
              <a:buClrTx/>
              <a:buSzTx/>
              <a:buFontTx/>
              <a:buNone/>
              <a:tabLst/>
              <a:defRPr/>
            </a:pPr>
            <a:r>
              <a:rPr lang="en-US" dirty="0">
                <a:ea typeface="ＭＳ Ｐゴシック" charset="0"/>
              </a:rPr>
              <a:t>(From the Preschool Curriculum Framework) “Although this curriculum</a:t>
            </a:r>
            <a:r>
              <a:rPr lang="en-US" baseline="0" dirty="0">
                <a:ea typeface="ＭＳ Ｐゴシック" charset="0"/>
              </a:rPr>
              <a:t> framework </a:t>
            </a:r>
            <a:r>
              <a:rPr lang="en-US" dirty="0">
                <a:ea typeface="ＭＳ Ｐゴシック" charset="0"/>
              </a:rPr>
              <a:t>presents some ways of adapting or modifying an activity or approach, it cannot offer all possible variations to ensure that a curriculum meets the needs of a particular child. Of course, the first and best source of information about any child is the child’s family. Additionally, several resources are available to support inclusive practices for young children with disabilities or other special needs. The resources, Web sites, and books listed in Appendix D are recommended for teachers</a:t>
            </a:r>
            <a:r>
              <a:rPr lang="ja-JP" altLang="en-US" dirty="0">
                <a:ea typeface="ＭＳ Ｐゴシック" charset="0"/>
              </a:rPr>
              <a:t>’</a:t>
            </a:r>
            <a:r>
              <a:rPr lang="en-US" altLang="ja-JP" dirty="0">
                <a:ea typeface="ＭＳ Ｐゴシック" charset="0"/>
              </a:rPr>
              <a:t> use” (</a:t>
            </a:r>
            <a:r>
              <a:rPr lang="en-US" sz="1200" i="0" dirty="0">
                <a:solidFill>
                  <a:srgbClr val="000000"/>
                </a:solidFill>
                <a:ea typeface="ＭＳ Ｐゴシック" pitchFamily="34" charset="-128"/>
              </a:rPr>
              <a:t>PCF, Vol. 1, </a:t>
            </a:r>
            <a:r>
              <a:rPr lang="en-US" altLang="ja-JP" dirty="0">
                <a:ea typeface="ＭＳ Ｐゴシック" charset="0"/>
              </a:rPr>
              <a:t>p. 13).</a:t>
            </a:r>
          </a:p>
          <a:p>
            <a:pPr eaLnBrk="1" hangingPunct="1">
              <a:spcBef>
                <a:spcPts val="0"/>
              </a:spcBef>
            </a:pPr>
            <a:endParaRPr lang="en-US" dirty="0">
              <a:ea typeface="ＭＳ Ｐゴシック" charset="0"/>
            </a:endParaRPr>
          </a:p>
          <a:p>
            <a:pPr eaLnBrk="1" hangingPunct="1">
              <a:spcBef>
                <a:spcPts val="0"/>
              </a:spcBef>
            </a:pPr>
            <a:r>
              <a:rPr lang="en-US" dirty="0">
                <a:ea typeface="ＭＳ Ｐゴシック" charset="0"/>
              </a:rPr>
              <a:t>For more information on Universal Design for Learning, see http://www.CAST.org/.</a:t>
            </a:r>
          </a:p>
          <a:p>
            <a:pPr>
              <a:spcBef>
                <a:spcPts val="0"/>
              </a:spcBef>
            </a:pPr>
            <a:endParaRPr lang="en-US" dirty="0">
              <a:ea typeface="ＭＳ Ｐゴシック" charset="0"/>
            </a:endParaRPr>
          </a:p>
          <a:p>
            <a:pPr>
              <a:spcBef>
                <a:spcPts val="0"/>
              </a:spcBef>
            </a:pPr>
            <a:r>
              <a:rPr lang="en-US" b="1" dirty="0">
                <a:ea typeface="ＭＳ Ｐゴシック" charset="0"/>
              </a:rPr>
              <a:t>INTENT:</a:t>
            </a:r>
            <a:r>
              <a:rPr lang="en-US" dirty="0">
                <a:ea typeface="ＭＳ Ｐゴシック" charset="0"/>
              </a:rPr>
              <a:t> Participants take a </a:t>
            </a:r>
            <a:r>
              <a:rPr lang="ja-JP" altLang="en-US" dirty="0">
                <a:ea typeface="ＭＳ Ｐゴシック" charset="0"/>
              </a:rPr>
              <a:t>“</a:t>
            </a:r>
            <a:r>
              <a:rPr lang="en-US" altLang="ja-JP" dirty="0">
                <a:ea typeface="ＭＳ Ｐゴシック" charset="0"/>
              </a:rPr>
              <a:t>brain break</a:t>
            </a:r>
            <a:r>
              <a:rPr lang="ja-JP" altLang="en-US" dirty="0">
                <a:ea typeface="ＭＳ Ｐゴシック" charset="0"/>
              </a:rPr>
              <a:t>”</a:t>
            </a:r>
            <a:r>
              <a:rPr lang="en-US" altLang="ja-JP" dirty="0">
                <a:ea typeface="ＭＳ Ｐゴシック" charset="0"/>
              </a:rPr>
              <a:t> while experiencing an activity that illuminates Universal Design for Learning.</a:t>
            </a:r>
          </a:p>
          <a:p>
            <a:pPr>
              <a:spcBef>
                <a:spcPts val="0"/>
              </a:spcBef>
            </a:pPr>
            <a:endParaRPr lang="en-US" dirty="0">
              <a:ea typeface="ＭＳ Ｐゴシック" charset="0"/>
            </a:endParaRPr>
          </a:p>
          <a:p>
            <a:pPr>
              <a:spcBef>
                <a:spcPts val="0"/>
              </a:spcBef>
            </a:pPr>
            <a:r>
              <a:rPr lang="en-US" b="1" dirty="0">
                <a:ea typeface="ＭＳ Ｐゴシック" charset="0"/>
              </a:rPr>
              <a:t>OUTCOME:</a:t>
            </a:r>
            <a:r>
              <a:rPr lang="en-US" dirty="0">
                <a:ea typeface="ＭＳ Ｐゴシック" charset="0"/>
              </a:rPr>
              <a:t> Participants will experience multiple means of engagement and representation while dancing and/or singing to Steve and Greg</a:t>
            </a:r>
            <a:r>
              <a:rPr lang="ja-JP" altLang="en-US" dirty="0">
                <a:ea typeface="ＭＳ Ｐゴシック" charset="0"/>
              </a:rPr>
              <a:t>’</a:t>
            </a:r>
            <a:r>
              <a:rPr lang="en-US" altLang="ja-JP" dirty="0">
                <a:ea typeface="ＭＳ Ｐゴシック" charset="0"/>
              </a:rPr>
              <a:t>s “The Number Rock.”</a:t>
            </a:r>
          </a:p>
          <a:p>
            <a:pPr>
              <a:spcBef>
                <a:spcPts val="0"/>
              </a:spcBef>
            </a:pPr>
            <a:endParaRPr lang="en-US" dirty="0">
              <a:ea typeface="ＭＳ Ｐゴシック" charset="0"/>
            </a:endParaRPr>
          </a:p>
          <a:p>
            <a:pPr>
              <a:spcBef>
                <a:spcPts val="0"/>
              </a:spcBef>
            </a:pPr>
            <a:r>
              <a:rPr lang="en-US" b="1" dirty="0">
                <a:ea typeface="ＭＳ Ｐゴシック" charset="0"/>
              </a:rPr>
              <a:t>MATERIALS REQUIRED: </a:t>
            </a:r>
          </a:p>
          <a:p>
            <a:pPr marL="171450" indent="-171450">
              <a:spcBef>
                <a:spcPts val="0"/>
              </a:spcBef>
              <a:buFont typeface="Arial" panose="020B0604020202020204" pitchFamily="34" charset="0"/>
              <a:buChar char="•"/>
            </a:pPr>
            <a:r>
              <a:rPr lang="en-US" dirty="0">
                <a:ea typeface="ＭＳ Ｐゴシック" charset="0"/>
              </a:rPr>
              <a:t>Access to Steve and Greg</a:t>
            </a:r>
            <a:r>
              <a:rPr lang="ja-JP" altLang="en-US" dirty="0">
                <a:ea typeface="ＭＳ Ｐゴシック" charset="0"/>
              </a:rPr>
              <a:t>’</a:t>
            </a:r>
            <a:r>
              <a:rPr lang="en-US" altLang="ja-JP" dirty="0">
                <a:ea typeface="ＭＳ Ｐゴシック" charset="0"/>
              </a:rPr>
              <a:t>s “The Number Rock” (via YouTube or computer download) </a:t>
            </a:r>
          </a:p>
          <a:p>
            <a:pPr marL="171450" indent="-171450">
              <a:spcBef>
                <a:spcPts val="0"/>
              </a:spcBef>
              <a:buFont typeface="Arial" panose="020B0604020202020204" pitchFamily="34" charset="0"/>
              <a:buChar char="•"/>
            </a:pPr>
            <a:r>
              <a:rPr lang="en-US" altLang="ja-JP" dirty="0">
                <a:ea typeface="ＭＳ Ｐゴシック" charset="0"/>
              </a:rPr>
              <a:t>Number Rock Envelope with direction cards and necessary materials (scarves) </a:t>
            </a:r>
          </a:p>
          <a:p>
            <a:pPr marL="171450" indent="-171450">
              <a:spcBef>
                <a:spcPts val="0"/>
              </a:spcBef>
              <a:buFont typeface="Arial" panose="020B0604020202020204" pitchFamily="34" charset="0"/>
              <a:buChar char="•"/>
            </a:pPr>
            <a:r>
              <a:rPr lang="en-US" altLang="ja-JP" dirty="0">
                <a:ea typeface="ＭＳ Ｐゴシック" charset="0"/>
              </a:rPr>
              <a:t>PPT notes</a:t>
            </a:r>
          </a:p>
          <a:p>
            <a:pPr>
              <a:spcBef>
                <a:spcPts val="0"/>
              </a:spcBef>
            </a:pPr>
            <a:endParaRPr lang="en-US" dirty="0">
              <a:ea typeface="ＭＳ Ｐゴシック" charset="0"/>
            </a:endParaRPr>
          </a:p>
          <a:p>
            <a:pPr>
              <a:spcBef>
                <a:spcPts val="0"/>
              </a:spcBef>
            </a:pPr>
            <a:r>
              <a:rPr lang="en-US" b="1" dirty="0">
                <a:ea typeface="ＭＳ Ｐゴシック" charset="0"/>
              </a:rPr>
              <a:t>TIME:</a:t>
            </a:r>
            <a:r>
              <a:rPr lang="en-US" dirty="0">
                <a:ea typeface="ＭＳ Ｐゴシック" charset="0"/>
              </a:rPr>
              <a:t> 5 minutes</a:t>
            </a:r>
          </a:p>
          <a:p>
            <a:pPr>
              <a:spcBef>
                <a:spcPts val="0"/>
              </a:spcBef>
            </a:pPr>
            <a:endParaRPr lang="en-US" dirty="0">
              <a:ea typeface="ＭＳ Ｐゴシック" charset="0"/>
            </a:endParaRPr>
          </a:p>
          <a:p>
            <a:pPr>
              <a:spcBef>
                <a:spcPts val="0"/>
              </a:spcBef>
            </a:pPr>
            <a:r>
              <a:rPr lang="en-US" b="1" dirty="0">
                <a:ea typeface="ＭＳ Ｐゴシック" charset="0"/>
              </a:rPr>
              <a:t>PROCESS: </a:t>
            </a:r>
          </a:p>
          <a:p>
            <a:pPr marL="228600" indent="-228600">
              <a:spcBef>
                <a:spcPts val="0"/>
              </a:spcBef>
              <a:buFont typeface="+mj-lt"/>
              <a:buAutoNum type="arabicPeriod"/>
            </a:pPr>
            <a:r>
              <a:rPr lang="en-US" dirty="0">
                <a:ea typeface="ＭＳ Ｐゴシック" charset="0"/>
              </a:rPr>
              <a:t>Invite table groups to open the Number Rock Envelope on their table and read the direction card within. </a:t>
            </a:r>
          </a:p>
          <a:p>
            <a:pPr marL="228600" indent="-228600">
              <a:spcBef>
                <a:spcPts val="0"/>
              </a:spcBef>
              <a:buFont typeface="+mj-lt"/>
              <a:buAutoNum type="arabicPeriod"/>
            </a:pPr>
            <a:r>
              <a:rPr lang="en-US" dirty="0">
                <a:ea typeface="ＭＳ Ｐゴシック" charset="0"/>
              </a:rPr>
              <a:t>When participants are ready, let them know that we will be doing the Number Rock, but that we will all be engaging in different ways. </a:t>
            </a:r>
          </a:p>
          <a:p>
            <a:pPr marL="228600" indent="-228600">
              <a:spcBef>
                <a:spcPts val="0"/>
              </a:spcBef>
              <a:buFont typeface="+mj-lt"/>
              <a:buAutoNum type="arabicPeriod"/>
            </a:pPr>
            <a:r>
              <a:rPr lang="en-US" dirty="0">
                <a:ea typeface="ＭＳ Ｐゴシック" charset="0"/>
              </a:rPr>
              <a:t>Play the song and watch all participants as they engage with the song in different ways (some will be standing and dancing, some will be tapping along to the song with fingers, etc.).</a:t>
            </a:r>
          </a:p>
          <a:p>
            <a:pPr marL="228600" indent="-228600">
              <a:spcBef>
                <a:spcPts val="0"/>
              </a:spcBef>
              <a:buFont typeface="+mj-lt"/>
              <a:buAutoNum type="arabicPeriod"/>
            </a:pPr>
            <a:r>
              <a:rPr lang="en-US" dirty="0">
                <a:ea typeface="ＭＳ Ｐゴシック" charset="0"/>
              </a:rPr>
              <a:t>After the song, debrief with possible questions: </a:t>
            </a:r>
          </a:p>
          <a:p>
            <a:pPr marL="685800" lvl="1" indent="-228600">
              <a:spcBef>
                <a:spcPts val="0"/>
              </a:spcBef>
              <a:buFont typeface="Arial" panose="020B0604020202020204" pitchFamily="34" charset="0"/>
              <a:buChar char="•"/>
            </a:pPr>
            <a:r>
              <a:rPr lang="en-US" dirty="0">
                <a:ea typeface="ＭＳ Ｐゴシック" charset="0"/>
              </a:rPr>
              <a:t>How did this activity represent Universal Design for Learning? </a:t>
            </a:r>
          </a:p>
          <a:p>
            <a:pPr marL="685800" lvl="1" indent="-228600">
              <a:spcBef>
                <a:spcPts val="0"/>
              </a:spcBef>
              <a:buFont typeface="Arial" panose="020B0604020202020204" pitchFamily="34" charset="0"/>
              <a:buChar char="•"/>
            </a:pPr>
            <a:r>
              <a:rPr lang="en-US" dirty="0">
                <a:ea typeface="ＭＳ Ｐゴシック" charset="0"/>
              </a:rPr>
              <a:t>In</a:t>
            </a:r>
            <a:r>
              <a:rPr lang="en-US" baseline="0" dirty="0">
                <a:ea typeface="ＭＳ Ｐゴシック" charset="0"/>
              </a:rPr>
              <a:t> h</a:t>
            </a:r>
            <a:r>
              <a:rPr lang="en-US" dirty="0">
                <a:ea typeface="ＭＳ Ｐゴシック" charset="0"/>
              </a:rPr>
              <a:t>ow many different ways did we engage in this activity? </a:t>
            </a:r>
          </a:p>
          <a:p>
            <a:pPr marL="685800" lvl="1" indent="-228600">
              <a:spcBef>
                <a:spcPts val="0"/>
              </a:spcBef>
              <a:buFont typeface="Arial" panose="020B0604020202020204" pitchFamily="34" charset="0"/>
              <a:buChar char="•"/>
            </a:pPr>
            <a:r>
              <a:rPr lang="en-US" dirty="0">
                <a:ea typeface="ＭＳ Ｐゴシック" charset="0"/>
              </a:rPr>
              <a:t>In</a:t>
            </a:r>
            <a:r>
              <a:rPr lang="en-US" baseline="0" dirty="0">
                <a:ea typeface="ＭＳ Ｐゴシック" charset="0"/>
              </a:rPr>
              <a:t> h</a:t>
            </a:r>
            <a:r>
              <a:rPr lang="en-US" dirty="0">
                <a:ea typeface="ＭＳ Ｐゴシック" charset="0"/>
              </a:rPr>
              <a:t>ow many different ways did we represent numbers? </a:t>
            </a:r>
          </a:p>
          <a:p>
            <a:pPr marL="685800" lvl="1" indent="-228600">
              <a:spcBef>
                <a:spcPts val="0"/>
              </a:spcBef>
              <a:buFont typeface="Arial" panose="020B0604020202020204" pitchFamily="34" charset="0"/>
              <a:buChar char="•"/>
            </a:pPr>
            <a:r>
              <a:rPr lang="en-US" dirty="0">
                <a:ea typeface="ＭＳ Ｐゴシック" charset="0"/>
              </a:rPr>
              <a:t>If you did this activity without the direction cards, what forms of engagement and representation might you see in your classroom?</a:t>
            </a:r>
          </a:p>
          <a:p>
            <a:pPr>
              <a:spcBef>
                <a:spcPts val="0"/>
              </a:spcBef>
            </a:pPr>
            <a:endParaRPr lang="en-US" dirty="0">
              <a:ea typeface="ＭＳ Ｐゴシック" charset="0"/>
            </a:endParaRPr>
          </a:p>
          <a:p>
            <a:pPr>
              <a:spcBef>
                <a:spcPts val="0"/>
              </a:spcBef>
            </a:pPr>
            <a:r>
              <a:rPr lang="en-US" b="1" dirty="0">
                <a:ea typeface="ＭＳ Ｐゴシック" charset="0"/>
              </a:rPr>
              <a:t>SUMMARY:</a:t>
            </a:r>
            <a:r>
              <a:rPr lang="en-US" dirty="0">
                <a:ea typeface="ＭＳ Ｐゴシック" charset="0"/>
              </a:rPr>
              <a:t> Participants engage in an activity to illuminate</a:t>
            </a:r>
            <a:r>
              <a:rPr lang="en-US" baseline="0" dirty="0">
                <a:ea typeface="ＭＳ Ｐゴシック" charset="0"/>
              </a:rPr>
              <a:t> Universal Design for Learning</a:t>
            </a:r>
            <a:r>
              <a:rPr lang="en-US" dirty="0">
                <a:ea typeface="ＭＳ Ｐゴシック" charset="0"/>
              </a:rPr>
              <a:t>.</a:t>
            </a:r>
          </a:p>
        </p:txBody>
      </p:sp>
      <p:sp>
        <p:nvSpPr>
          <p:cNvPr id="849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AD2A1E8-58F6-B04F-BD3C-AEBC8727C436}" type="slidenum">
              <a:rPr lang="en-US" sz="1200">
                <a:cs typeface="Arial" charset="0"/>
              </a:rPr>
              <a:pPr eaLnBrk="1" hangingPunct="1"/>
              <a:t>35</a:t>
            </a:fld>
            <a:endParaRPr lang="en-US" sz="1200">
              <a:cs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b="1" dirty="0"/>
              <a:t>Presenter Remarks</a:t>
            </a:r>
            <a:r>
              <a:rPr lang="en-US" dirty="0"/>
              <a:t>: </a:t>
            </a:r>
          </a:p>
          <a:p>
            <a:pPr>
              <a:spcBef>
                <a:spcPts val="0"/>
              </a:spcBef>
            </a:pPr>
            <a:r>
              <a:rPr lang="en-US" dirty="0"/>
              <a:t>This</a:t>
            </a:r>
            <a:r>
              <a:rPr lang="en-US" baseline="0" dirty="0"/>
              <a:t> slide shows the Number Sense </a:t>
            </a:r>
            <a:r>
              <a:rPr lang="en-US" baseline="0" dirty="0" err="1"/>
              <a:t>substrand</a:t>
            </a:r>
            <a:r>
              <a:rPr lang="en-US" baseline="0" dirty="0"/>
              <a:t> 2.0: </a:t>
            </a:r>
            <a:r>
              <a:rPr lang="en-US" sz="1200" b="0" dirty="0"/>
              <a:t>Children begin to and expand their understanding of number relationships and operations in their everyday environment. </a:t>
            </a:r>
          </a:p>
          <a:p>
            <a:pPr>
              <a:spcBef>
                <a:spcPts val="0"/>
              </a:spcBef>
            </a:pPr>
            <a:endParaRPr lang="en-US" sz="1200" b="0" dirty="0"/>
          </a:p>
          <a:p>
            <a:pPr>
              <a:spcBef>
                <a:spcPts val="0"/>
              </a:spcBef>
            </a:pPr>
            <a:r>
              <a:rPr lang="en-US" sz="1200" b="0" dirty="0"/>
              <a:t>We have already discussed these</a:t>
            </a:r>
            <a:r>
              <a:rPr lang="en-US" sz="1200" b="0" baseline="0" dirty="0"/>
              <a:t> foundations while looking at the counting developmental continuum. </a:t>
            </a:r>
          </a:p>
          <a:p>
            <a:pPr>
              <a:spcBef>
                <a:spcPts val="0"/>
              </a:spcBef>
            </a:pPr>
            <a:endParaRPr lang="en-US" sz="1200" b="0" baseline="0" dirty="0"/>
          </a:p>
          <a:p>
            <a:pPr>
              <a:spcBef>
                <a:spcPts val="0"/>
              </a:spcBef>
            </a:pPr>
            <a:r>
              <a:rPr lang="en-US" sz="1200" b="0" baseline="0" dirty="0"/>
              <a:t>Next, we will take a closer look at these foundations by viewing a video example and taking note of the developmental shift represented.</a:t>
            </a:r>
            <a:endParaRPr lang="en-US" dirty="0"/>
          </a:p>
        </p:txBody>
      </p:sp>
      <p:sp>
        <p:nvSpPr>
          <p:cNvPr id="4" name="Slide Number Placeholder 3"/>
          <p:cNvSpPr>
            <a:spLocks noGrp="1"/>
          </p:cNvSpPr>
          <p:nvPr>
            <p:ph type="sldNum" sz="quarter" idx="10"/>
          </p:nvPr>
        </p:nvSpPr>
        <p:spPr/>
        <p:txBody>
          <a:bodyPr/>
          <a:lstStyle/>
          <a:p>
            <a:pPr>
              <a:defRPr/>
            </a:pPr>
            <a:fld id="{5D3C4FBD-C711-A849-8589-3F2561AFF9A3}" type="slidenum">
              <a:rPr lang="en-US" smtClean="0"/>
              <a:pPr>
                <a:defRPr/>
              </a:pPr>
              <a:t>36</a:t>
            </a:fld>
            <a:endParaRPr lang="en-US"/>
          </a:p>
        </p:txBody>
      </p:sp>
    </p:spTree>
    <p:extLst>
      <p:ext uri="{BB962C8B-B14F-4D97-AF65-F5344CB8AC3E}">
        <p14:creationId xmlns:p14="http://schemas.microsoft.com/office/powerpoint/2010/main" val="19466244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b="1" dirty="0"/>
              <a:t>Background Information:</a:t>
            </a:r>
          </a:p>
          <a:p>
            <a:pPr>
              <a:spcBef>
                <a:spcPts val="0"/>
              </a:spcBef>
            </a:pPr>
            <a:r>
              <a:rPr lang="en-US" b="0" dirty="0"/>
              <a:t>Prior to the training</a:t>
            </a:r>
            <a:r>
              <a:rPr lang="en-US" b="0" baseline="0" dirty="0"/>
              <a:t> </a:t>
            </a:r>
            <a:r>
              <a:rPr lang="en-US" b="0" dirty="0"/>
              <a:t>embed video example foundations 2.3.</a:t>
            </a:r>
          </a:p>
          <a:p>
            <a:pPr>
              <a:spcBef>
                <a:spcPts val="0"/>
              </a:spcBef>
            </a:pPr>
            <a:endParaRPr lang="en-US" b="0" dirty="0"/>
          </a:p>
          <a:p>
            <a:pPr>
              <a:spcBef>
                <a:spcPts val="0"/>
              </a:spcBef>
            </a:pPr>
            <a:r>
              <a:rPr lang="en-US" b="1" dirty="0"/>
              <a:t>Presenter Remarks: </a:t>
            </a:r>
          </a:p>
          <a:p>
            <a:pPr>
              <a:spcBef>
                <a:spcPts val="0"/>
              </a:spcBef>
            </a:pPr>
            <a:r>
              <a:rPr lang="en-US" dirty="0"/>
              <a:t>Now</a:t>
            </a:r>
            <a:r>
              <a:rPr lang="en-US" baseline="0" dirty="0"/>
              <a:t> let’s look at a video example of Number Sense foundation 2.3. </a:t>
            </a:r>
          </a:p>
          <a:p>
            <a:pPr>
              <a:spcBef>
                <a:spcPts val="0"/>
              </a:spcBef>
            </a:pPr>
            <a:endParaRPr lang="en-US" baseline="0" dirty="0"/>
          </a:p>
          <a:p>
            <a:pPr>
              <a:spcBef>
                <a:spcPts val="0"/>
              </a:spcBef>
            </a:pPr>
            <a:r>
              <a:rPr lang="en-US" baseline="0" dirty="0"/>
              <a:t>In your Video Viewing Guide, take note of the developmental shift occurring and the examples of the counting continuum that you observe.</a:t>
            </a:r>
            <a:endParaRPr lang="en-US" dirty="0"/>
          </a:p>
        </p:txBody>
      </p:sp>
      <p:sp>
        <p:nvSpPr>
          <p:cNvPr id="4" name="Slide Number Placeholder 3"/>
          <p:cNvSpPr>
            <a:spLocks noGrp="1"/>
          </p:cNvSpPr>
          <p:nvPr>
            <p:ph type="sldNum" sz="quarter" idx="10"/>
          </p:nvPr>
        </p:nvSpPr>
        <p:spPr/>
        <p:txBody>
          <a:bodyPr/>
          <a:lstStyle/>
          <a:p>
            <a:pPr>
              <a:defRPr/>
            </a:pPr>
            <a:fld id="{5D3C4FBD-C711-A849-8589-3F2561AFF9A3}" type="slidenum">
              <a:rPr lang="en-US" smtClean="0"/>
              <a:pPr>
                <a:defRPr/>
              </a:pPr>
              <a:t>37</a:t>
            </a:fld>
            <a:endParaRPr lang="en-US"/>
          </a:p>
        </p:txBody>
      </p:sp>
    </p:spTree>
    <p:extLst>
      <p:ext uri="{BB962C8B-B14F-4D97-AF65-F5344CB8AC3E}">
        <p14:creationId xmlns:p14="http://schemas.microsoft.com/office/powerpoint/2010/main" val="1133328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b="1" dirty="0"/>
              <a:t>Presenter Remarks:</a:t>
            </a:r>
            <a:r>
              <a:rPr lang="en-US" dirty="0"/>
              <a:t> </a:t>
            </a:r>
          </a:p>
          <a:p>
            <a:pPr>
              <a:spcBef>
                <a:spcPts val="0"/>
              </a:spcBef>
            </a:pPr>
            <a:r>
              <a:rPr lang="en-US" dirty="0"/>
              <a:t>Take a moment to discuss </a:t>
            </a:r>
            <a:r>
              <a:rPr lang="en-US"/>
              <a:t>the questions </a:t>
            </a:r>
            <a:r>
              <a:rPr lang="en-US" dirty="0"/>
              <a:t>on the slide with your table group.</a:t>
            </a:r>
          </a:p>
        </p:txBody>
      </p:sp>
      <p:sp>
        <p:nvSpPr>
          <p:cNvPr id="4" name="Slide Number Placeholder 3"/>
          <p:cNvSpPr>
            <a:spLocks noGrp="1"/>
          </p:cNvSpPr>
          <p:nvPr>
            <p:ph type="sldNum" sz="quarter" idx="10"/>
          </p:nvPr>
        </p:nvSpPr>
        <p:spPr/>
        <p:txBody>
          <a:bodyPr/>
          <a:lstStyle/>
          <a:p>
            <a:pPr>
              <a:defRPr/>
            </a:pPr>
            <a:fld id="{5D3C4FBD-C711-A849-8589-3F2561AFF9A3}" type="slidenum">
              <a:rPr lang="en-US" smtClean="0"/>
              <a:pPr>
                <a:defRPr/>
              </a:pPr>
              <a:t>38</a:t>
            </a:fld>
            <a:endParaRPr lang="en-US"/>
          </a:p>
        </p:txBody>
      </p:sp>
    </p:spTree>
    <p:extLst>
      <p:ext uri="{BB962C8B-B14F-4D97-AF65-F5344CB8AC3E}">
        <p14:creationId xmlns:p14="http://schemas.microsoft.com/office/powerpoint/2010/main" val="9963547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08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b="1" dirty="0">
                <a:latin typeface="Arial" charset="0"/>
                <a:ea typeface="ＭＳ Ｐゴシック" charset="0"/>
              </a:rPr>
              <a:t>Presenter Remarks: </a:t>
            </a:r>
          </a:p>
          <a:p>
            <a:pPr>
              <a:spcBef>
                <a:spcPts val="0"/>
              </a:spcBef>
            </a:pPr>
            <a:r>
              <a:rPr lang="en-US" b="0" dirty="0">
                <a:latin typeface="Arial" charset="0"/>
                <a:ea typeface="ＭＳ Ｐゴシック" charset="0"/>
              </a:rPr>
              <a:t>Let’s </a:t>
            </a:r>
            <a:r>
              <a:rPr lang="en-US" b="0" baseline="0" dirty="0">
                <a:latin typeface="Arial" charset="0"/>
                <a:ea typeface="ＭＳ Ｐゴシック" charset="0"/>
              </a:rPr>
              <a:t>look at the connection between the foundations that we just discussed and the CA CCSS. </a:t>
            </a:r>
          </a:p>
          <a:p>
            <a:pPr>
              <a:spcBef>
                <a:spcPts val="0"/>
              </a:spcBef>
            </a:pPr>
            <a:endParaRPr lang="en-US" b="0" baseline="0" dirty="0">
              <a:latin typeface="Arial" charset="0"/>
              <a:ea typeface="ＭＳ Ｐゴシック" charset="0"/>
            </a:endParaRPr>
          </a:p>
          <a:p>
            <a:pPr>
              <a:spcBef>
                <a:spcPts val="0"/>
              </a:spcBef>
            </a:pPr>
            <a:r>
              <a:rPr lang="en-US" b="0" baseline="0" dirty="0">
                <a:latin typeface="Arial" charset="0"/>
                <a:ea typeface="ＭＳ Ｐゴシック" charset="0"/>
              </a:rPr>
              <a:t>To do this, we will look at the </a:t>
            </a:r>
            <a:r>
              <a:rPr lang="en-US" sz="1200" b="0" i="0" dirty="0">
                <a:solidFill>
                  <a:prstClr val="black"/>
                </a:solidFill>
                <a:ea typeface="MS PGothic" panose="020B0600070205080204" pitchFamily="34" charset="-128"/>
              </a:rPr>
              <a:t>Math Framework</a:t>
            </a:r>
            <a:r>
              <a:rPr lang="en-US" sz="1200" b="0" dirty="0">
                <a:solidFill>
                  <a:prstClr val="black"/>
                </a:solidFill>
                <a:ea typeface="MS PGothic" panose="020B0600070205080204" pitchFamily="34" charset="-128"/>
              </a:rPr>
              <a:t>. This chapter has vignette</a:t>
            </a:r>
            <a:r>
              <a:rPr lang="en-US" sz="1200" b="0" baseline="0" dirty="0">
                <a:solidFill>
                  <a:prstClr val="black"/>
                </a:solidFill>
                <a:ea typeface="MS PGothic" panose="020B0600070205080204" pitchFamily="34" charset="-128"/>
              </a:rPr>
              <a:t> sections titled “What it looks like.” </a:t>
            </a:r>
          </a:p>
          <a:p>
            <a:pPr>
              <a:spcBef>
                <a:spcPts val="0"/>
              </a:spcBef>
            </a:pPr>
            <a:endParaRPr lang="en-US" sz="1200" b="0" baseline="0" dirty="0">
              <a:solidFill>
                <a:prstClr val="black"/>
              </a:solidFill>
              <a:ea typeface="MS PGothic" panose="020B0600070205080204" pitchFamily="34" charset="-128"/>
            </a:endParaRPr>
          </a:p>
          <a:p>
            <a:pPr>
              <a:spcBef>
                <a:spcPts val="0"/>
              </a:spcBef>
            </a:pPr>
            <a:r>
              <a:rPr lang="en-US" sz="1200" b="0" baseline="0" dirty="0">
                <a:solidFill>
                  <a:prstClr val="black"/>
                </a:solidFill>
                <a:ea typeface="MS PGothic" panose="020B0600070205080204" pitchFamily="34" charset="-128"/>
              </a:rPr>
              <a:t>Please find and read Handout 10: TK Vignette. </a:t>
            </a:r>
            <a:r>
              <a:rPr lang="en-US" sz="1200" b="0" baseline="0" dirty="0">
                <a:solidFill>
                  <a:schemeClr val="tx1"/>
                </a:solidFill>
                <a:latin typeface="Arial" charset="0"/>
                <a:ea typeface="ＭＳ Ｐゴシック" charset="0"/>
              </a:rPr>
              <a:t>T</a:t>
            </a:r>
            <a:r>
              <a:rPr lang="en-US" b="0" dirty="0">
                <a:latin typeface="Arial" charset="0"/>
                <a:ea typeface="ＭＳ Ｐゴシック" charset="0"/>
              </a:rPr>
              <a:t>his handout</a:t>
            </a:r>
            <a:r>
              <a:rPr lang="en-US" b="0" baseline="0" dirty="0">
                <a:latin typeface="Arial" charset="0"/>
                <a:ea typeface="ＭＳ Ｐゴシック" charset="0"/>
              </a:rPr>
              <a:t> </a:t>
            </a:r>
            <a:r>
              <a:rPr lang="en-US" b="0" dirty="0">
                <a:latin typeface="Arial" charset="0"/>
                <a:ea typeface="ＭＳ Ｐゴシック" charset="0"/>
              </a:rPr>
              <a:t>shows foundations (at 60 months of age) for Number Sense and the California</a:t>
            </a:r>
            <a:r>
              <a:rPr lang="en-US" b="0" baseline="0" dirty="0">
                <a:latin typeface="Arial" charset="0"/>
                <a:ea typeface="ＭＳ Ｐゴシック" charset="0"/>
              </a:rPr>
              <a:t> kindergarten standards </a:t>
            </a:r>
            <a:r>
              <a:rPr lang="en-US" b="0" dirty="0">
                <a:latin typeface="Arial" charset="0"/>
                <a:ea typeface="ＭＳ Ｐゴシック" charset="0"/>
              </a:rPr>
              <a:t>for Operations and Algebra. </a:t>
            </a:r>
          </a:p>
          <a:p>
            <a:pPr>
              <a:spcBef>
                <a:spcPts val="0"/>
              </a:spcBef>
            </a:pPr>
            <a:endParaRPr lang="en-US" b="0" dirty="0">
              <a:latin typeface="Arial" charset="0"/>
              <a:ea typeface="ＭＳ Ｐゴシック" charset="0"/>
            </a:endParaRPr>
          </a:p>
          <a:p>
            <a:pPr>
              <a:spcBef>
                <a:spcPts val="0"/>
              </a:spcBef>
            </a:pPr>
            <a:r>
              <a:rPr lang="en-US" b="0" dirty="0">
                <a:latin typeface="Arial" charset="0"/>
                <a:ea typeface="ＭＳ Ｐゴシック" charset="0"/>
              </a:rPr>
              <a:t>When</a:t>
            </a:r>
            <a:r>
              <a:rPr lang="en-US" b="0" baseline="0" dirty="0">
                <a:latin typeface="Arial" charset="0"/>
                <a:ea typeface="ＭＳ Ｐゴシック" charset="0"/>
              </a:rPr>
              <a:t> you have finished reading the handout, </a:t>
            </a:r>
            <a:r>
              <a:rPr lang="en-US" b="0" dirty="0">
                <a:latin typeface="Arial" charset="0"/>
                <a:ea typeface="ＭＳ Ｐゴシック" charset="0"/>
              </a:rPr>
              <a:t>choose one bullet from the “What it looks like” section, turn to a table partner, and discuss how you would support those students</a:t>
            </a:r>
            <a:r>
              <a:rPr lang="en-US" b="0" baseline="0" dirty="0">
                <a:latin typeface="Arial" charset="0"/>
                <a:ea typeface="ＭＳ Ｐゴシック" charset="0"/>
              </a:rPr>
              <a:t> if you were their teacher</a:t>
            </a:r>
            <a:r>
              <a:rPr lang="en-US" b="0" dirty="0">
                <a:latin typeface="Arial" charset="0"/>
                <a:ea typeface="ＭＳ Ｐゴシック" charset="0"/>
              </a:rPr>
              <a:t>.</a:t>
            </a:r>
          </a:p>
        </p:txBody>
      </p:sp>
      <p:sp>
        <p:nvSpPr>
          <p:cNvPr id="1208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02D852C-B6CB-4148-BA01-71417F3979F3}" type="slidenum">
              <a:rPr lang="en-US" sz="1200">
                <a:cs typeface="Arial" charset="0"/>
              </a:rPr>
              <a:pPr eaLnBrk="1" hangingPunct="1"/>
              <a:t>39</a:t>
            </a:fld>
            <a:endParaRPr lang="en-US" sz="120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b="1" dirty="0">
                <a:latin typeface="Arial" charset="0"/>
                <a:ea typeface="ＭＳ Ｐゴシック" charset="0"/>
              </a:rPr>
              <a:t>Presenter Remarks:</a:t>
            </a:r>
            <a:endParaRPr lang="en-US" i="1" dirty="0">
              <a:latin typeface="Arial" charset="0"/>
              <a:ea typeface="ＭＳ Ｐゴシック" charset="0"/>
            </a:endParaRPr>
          </a:p>
          <a:p>
            <a:pPr>
              <a:spcBef>
                <a:spcPts val="0"/>
              </a:spcBef>
            </a:pPr>
            <a:r>
              <a:rPr lang="en-US" i="1" dirty="0">
                <a:latin typeface="Arial" charset="0"/>
                <a:ea typeface="ＭＳ Ｐゴシック" charset="0"/>
              </a:rPr>
              <a:t>“Number sense </a:t>
            </a:r>
            <a:r>
              <a:rPr lang="en-US" i="0" dirty="0">
                <a:latin typeface="Arial" charset="0"/>
                <a:ea typeface="ＭＳ Ｐゴシック" charset="0"/>
              </a:rPr>
              <a:t>refers to </a:t>
            </a:r>
            <a:r>
              <a:rPr lang="en-US" dirty="0">
                <a:latin typeface="Arial" charset="0"/>
                <a:ea typeface="ＭＳ Ｐゴシック" charset="0"/>
              </a:rPr>
              <a:t>children’s concept of numbers and their relationships. It starts early on</a:t>
            </a:r>
            <a:r>
              <a:rPr lang="en-US" baseline="0" dirty="0">
                <a:latin typeface="Arial" charset="0"/>
                <a:ea typeface="ＭＳ Ｐゴシック" charset="0"/>
              </a:rPr>
              <a:t> </a:t>
            </a:r>
            <a:r>
              <a:rPr lang="en-US" dirty="0">
                <a:latin typeface="Arial" charset="0"/>
                <a:ea typeface="ＭＳ Ｐゴシック" charset="0"/>
              </a:rPr>
              <a:t>with an infant’s ability to visually recognize the number of elements in a small set</a:t>
            </a:r>
            <a:r>
              <a:rPr lang="en-US" baseline="0" dirty="0">
                <a:latin typeface="Arial" charset="0"/>
                <a:ea typeface="ＭＳ Ｐゴシック" charset="0"/>
              </a:rPr>
              <a:t> </a:t>
            </a:r>
            <a:r>
              <a:rPr lang="en-US" dirty="0">
                <a:latin typeface="Arial" charset="0"/>
                <a:ea typeface="ＭＳ Ｐゴシック" charset="0"/>
              </a:rPr>
              <a:t>and continues with children’s verbal counting as they further develop the sense of quantity, number relationships (e.g., less than, greater than), and the fundamental understanding of addition and subtraction” (PCF, Vol. 1, p. 241).</a:t>
            </a:r>
          </a:p>
        </p:txBody>
      </p:sp>
      <p:sp>
        <p:nvSpPr>
          <p:cNvPr id="39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4F45409-A2C6-B645-9BFE-1570F5F78940}" type="slidenum">
              <a:rPr lang="en-US" sz="1200">
                <a:cs typeface="Arial" charset="0"/>
              </a:rPr>
              <a:pPr eaLnBrk="1" hangingPunct="1"/>
              <a:t>4</a:t>
            </a:fld>
            <a:endParaRPr lang="en-US" sz="1200" dirty="0">
              <a:cs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B483A8C-FDCD-C046-BEB5-100E2B920A82}" type="slidenum">
              <a:rPr lang="en-US" sz="1200">
                <a:cs typeface="Arial" charset="0"/>
              </a:rPr>
              <a:pPr eaLnBrk="1" hangingPunct="1"/>
              <a:t>40</a:t>
            </a:fld>
            <a:endParaRPr lang="en-US" sz="1200">
              <a:cs typeface="Arial" charset="0"/>
            </a:endParaRPr>
          </a:p>
        </p:txBody>
      </p:sp>
      <p:sp>
        <p:nvSpPr>
          <p:cNvPr id="1167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43"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marL="0" marR="0" lvl="0" indent="0" algn="l" defTabSz="457200" rtl="0" eaLnBrk="1" fontAlgn="base" latinLnBrk="0" hangingPunct="1">
              <a:spcBef>
                <a:spcPts val="0"/>
              </a:spcBef>
              <a:spcAft>
                <a:spcPct val="0"/>
              </a:spcAft>
              <a:buClrTx/>
              <a:buSzTx/>
              <a:buFontTx/>
              <a:buNone/>
              <a:tabLst/>
              <a:defRPr/>
            </a:pPr>
            <a:r>
              <a:rPr lang="en-US" b="0" dirty="0">
                <a:latin typeface="Arial" charset="0"/>
                <a:ea typeface="ＭＳ Ｐゴシック" charset="0"/>
              </a:rPr>
              <a:t>Activity 7: Counting: Let’s Play</a:t>
            </a:r>
            <a:endParaRPr lang="en-US" b="0" kern="1200" dirty="0">
              <a:solidFill>
                <a:schemeClr val="tx1"/>
              </a:solidFill>
              <a:effectLst/>
            </a:endParaRPr>
          </a:p>
          <a:p>
            <a:pPr eaLnBrk="1" hangingPunct="1">
              <a:spcBef>
                <a:spcPts val="0"/>
              </a:spcBef>
              <a:defRPr/>
            </a:pPr>
            <a:endParaRPr lang="en-US" b="1" dirty="0">
              <a:latin typeface="Arial" charset="0"/>
              <a:ea typeface="ＭＳ Ｐゴシック" charset="0"/>
            </a:endParaRPr>
          </a:p>
          <a:p>
            <a:pPr eaLnBrk="1" hangingPunct="1">
              <a:spcBef>
                <a:spcPts val="0"/>
              </a:spcBef>
              <a:defRPr/>
            </a:pPr>
            <a:r>
              <a:rPr lang="en-US" b="1" dirty="0">
                <a:latin typeface="Arial" charset="0"/>
                <a:ea typeface="ＭＳ Ｐゴシック" charset="0"/>
              </a:rPr>
              <a:t>Presenter Remarks: </a:t>
            </a:r>
          </a:p>
          <a:p>
            <a:pPr eaLnBrk="1" hangingPunct="1">
              <a:spcBef>
                <a:spcPts val="0"/>
              </a:spcBef>
              <a:defRPr/>
            </a:pPr>
            <a:r>
              <a:rPr lang="en-US" b="0" dirty="0">
                <a:latin typeface="Arial" charset="0"/>
                <a:ea typeface="ＭＳ Ｐゴシック" charset="0"/>
              </a:rPr>
              <a:t>We</a:t>
            </a:r>
            <a:r>
              <a:rPr lang="en-US" b="0" baseline="0" dirty="0">
                <a:latin typeface="Arial" charset="0"/>
                <a:ea typeface="ＭＳ Ｐゴシック" charset="0"/>
              </a:rPr>
              <a:t> just read about what counting might look like in the classroom; now let’s experience counting by playing some games that can be used in the classroom. </a:t>
            </a:r>
            <a:endParaRPr lang="en-US" b="0" dirty="0">
              <a:latin typeface="Arial" charset="0"/>
              <a:ea typeface="ＭＳ Ｐゴシック" charset="0"/>
            </a:endParaRPr>
          </a:p>
          <a:p>
            <a:pPr>
              <a:spcBef>
                <a:spcPts val="0"/>
              </a:spcBef>
            </a:pPr>
            <a:endParaRPr lang="en-US" kern="1200" dirty="0">
              <a:solidFill>
                <a:schemeClr val="tx1"/>
              </a:solidFill>
              <a:effectLst/>
            </a:endParaRPr>
          </a:p>
          <a:p>
            <a:pPr>
              <a:spcBef>
                <a:spcPts val="0"/>
              </a:spcBef>
            </a:pPr>
            <a:r>
              <a:rPr lang="en-US" b="1" kern="1200" cap="all" dirty="0">
                <a:solidFill>
                  <a:schemeClr val="tx1"/>
                </a:solidFill>
                <a:effectLst/>
              </a:rPr>
              <a:t>intent: </a:t>
            </a:r>
            <a:r>
              <a:rPr lang="en-US" kern="1200" dirty="0">
                <a:solidFill>
                  <a:schemeClr val="tx1"/>
                </a:solidFill>
                <a:effectLst/>
              </a:rPr>
              <a:t>Practice counting knowledge through game play and analyze games with regard to the Preschool Curriculum Framework, dual-language strategies, and the DRDP-K. </a:t>
            </a:r>
          </a:p>
          <a:p>
            <a:pPr>
              <a:spcBef>
                <a:spcPts val="0"/>
              </a:spcBef>
            </a:pPr>
            <a:r>
              <a:rPr lang="en-US" b="1" kern="1200" dirty="0">
                <a:solidFill>
                  <a:schemeClr val="tx1"/>
                </a:solidFill>
                <a:effectLst/>
              </a:rPr>
              <a:t> </a:t>
            </a:r>
            <a:endParaRPr lang="en-US" kern="1200" dirty="0">
              <a:solidFill>
                <a:schemeClr val="tx1"/>
              </a:solidFill>
              <a:effectLst/>
            </a:endParaRPr>
          </a:p>
          <a:p>
            <a:pPr>
              <a:spcBef>
                <a:spcPts val="0"/>
              </a:spcBef>
            </a:pPr>
            <a:r>
              <a:rPr lang="en-US" b="1" kern="1200" dirty="0">
                <a:solidFill>
                  <a:schemeClr val="tx1"/>
                </a:solidFill>
                <a:effectLst/>
              </a:rPr>
              <a:t>OUTCOME: </a:t>
            </a:r>
            <a:r>
              <a:rPr lang="en-US" kern="1200" dirty="0">
                <a:solidFill>
                  <a:schemeClr val="tx1"/>
                </a:solidFill>
                <a:effectLst/>
              </a:rPr>
              <a:t>Participants will practice a game to be used in a TK</a:t>
            </a:r>
            <a:r>
              <a:rPr lang="en-US" kern="1200" baseline="0" dirty="0">
                <a:solidFill>
                  <a:schemeClr val="tx1"/>
                </a:solidFill>
                <a:effectLst/>
              </a:rPr>
              <a:t> </a:t>
            </a:r>
            <a:r>
              <a:rPr lang="en-US" kern="1200" dirty="0">
                <a:solidFill>
                  <a:schemeClr val="tx1"/>
                </a:solidFill>
                <a:effectLst/>
              </a:rPr>
              <a:t>classroom.</a:t>
            </a:r>
          </a:p>
          <a:p>
            <a:pPr>
              <a:spcBef>
                <a:spcPts val="0"/>
              </a:spcBef>
            </a:pPr>
            <a:endParaRPr lang="en-US" b="1" kern="1200" cap="all" dirty="0">
              <a:solidFill>
                <a:schemeClr val="tx1"/>
              </a:solidFill>
              <a:effectLst/>
            </a:endParaRPr>
          </a:p>
          <a:p>
            <a:pPr>
              <a:spcBef>
                <a:spcPts val="0"/>
              </a:spcBef>
            </a:pPr>
            <a:r>
              <a:rPr lang="en-US" b="1" kern="1200" cap="all" dirty="0">
                <a:solidFill>
                  <a:schemeClr val="tx1"/>
                </a:solidFill>
                <a:effectLst/>
              </a:rPr>
              <a:t>Materials Required: </a:t>
            </a:r>
            <a:endParaRPr lang="en-US" kern="1200" dirty="0">
              <a:solidFill>
                <a:schemeClr val="tx1"/>
              </a:solidFill>
              <a:effectLst/>
            </a:endParaRPr>
          </a:p>
          <a:p>
            <a:pPr marL="171450" lvl="0" indent="-171450">
              <a:spcBef>
                <a:spcPts val="0"/>
              </a:spcBef>
              <a:buFont typeface="Arial" panose="020B0604020202020204" pitchFamily="34" charset="0"/>
              <a:buChar char="•"/>
            </a:pPr>
            <a:r>
              <a:rPr lang="en-US" kern="1200" dirty="0">
                <a:solidFill>
                  <a:schemeClr val="tx1"/>
                </a:solidFill>
                <a:effectLst/>
              </a:rPr>
              <a:t>Counting Game Packet (Support Materials)</a:t>
            </a:r>
          </a:p>
          <a:p>
            <a:pPr marL="171450" lvl="0" indent="-171450">
              <a:spcBef>
                <a:spcPts val="0"/>
              </a:spcBef>
              <a:buFont typeface="Arial" panose="020B0604020202020204" pitchFamily="34" charset="0"/>
              <a:buChar char="•"/>
            </a:pPr>
            <a:r>
              <a:rPr lang="en-US" kern="1200" dirty="0">
                <a:solidFill>
                  <a:schemeClr val="tx1"/>
                </a:solidFill>
                <a:effectLst/>
              </a:rPr>
              <a:t>Materials for the Pizza Game (1 per table group)</a:t>
            </a:r>
          </a:p>
          <a:p>
            <a:pPr marL="171450" lvl="0" indent="-171450">
              <a:spcBef>
                <a:spcPts val="0"/>
              </a:spcBef>
              <a:buFont typeface="Arial" panose="020B0604020202020204" pitchFamily="34" charset="0"/>
              <a:buChar char="•"/>
            </a:pPr>
            <a:r>
              <a:rPr lang="en-US" kern="1200" dirty="0">
                <a:solidFill>
                  <a:schemeClr val="tx1"/>
                </a:solidFill>
                <a:effectLst/>
              </a:rPr>
              <a:t>Materials for Bears in a Cave (1 per table group)</a:t>
            </a:r>
          </a:p>
          <a:p>
            <a:pPr marL="171450" lvl="0" indent="-171450">
              <a:spcBef>
                <a:spcPts val="0"/>
              </a:spcBef>
              <a:buFont typeface="Arial" panose="020B0604020202020204" pitchFamily="34" charset="0"/>
              <a:buChar char="•"/>
            </a:pPr>
            <a:r>
              <a:rPr lang="en-US" kern="1200" dirty="0">
                <a:solidFill>
                  <a:schemeClr val="tx1"/>
                </a:solidFill>
                <a:effectLst/>
              </a:rPr>
              <a:t>Handout 11: Counting Games </a:t>
            </a:r>
          </a:p>
          <a:p>
            <a:pPr marL="171450" lvl="0" indent="-171450">
              <a:spcBef>
                <a:spcPts val="0"/>
              </a:spcBef>
              <a:buFont typeface="Arial" panose="020B0604020202020204" pitchFamily="34" charset="0"/>
              <a:buChar char="•"/>
            </a:pPr>
            <a:r>
              <a:rPr lang="en-US" kern="1200" dirty="0">
                <a:solidFill>
                  <a:schemeClr val="tx1"/>
                </a:solidFill>
                <a:effectLst/>
              </a:rPr>
              <a:t>Handout 12: DRDP-K Measures</a:t>
            </a:r>
          </a:p>
          <a:p>
            <a:pPr marL="171450" lvl="0" indent="-171450">
              <a:spcBef>
                <a:spcPts val="0"/>
              </a:spcBef>
              <a:buFont typeface="Arial" panose="020B0604020202020204" pitchFamily="34" charset="0"/>
              <a:buChar char="•"/>
            </a:pPr>
            <a:r>
              <a:rPr lang="en-US" kern="1200" dirty="0">
                <a:solidFill>
                  <a:schemeClr val="tx1"/>
                </a:solidFill>
                <a:effectLst/>
              </a:rPr>
              <a:t>PPT notes</a:t>
            </a:r>
          </a:p>
          <a:p>
            <a:pPr>
              <a:spcBef>
                <a:spcPts val="0"/>
              </a:spcBef>
            </a:pPr>
            <a:endParaRPr lang="en-US" b="1" kern="1200" cap="all" dirty="0">
              <a:solidFill>
                <a:schemeClr val="tx1"/>
              </a:solidFill>
              <a:effectLst/>
            </a:endParaRPr>
          </a:p>
          <a:p>
            <a:pPr>
              <a:spcBef>
                <a:spcPts val="0"/>
              </a:spcBef>
            </a:pPr>
            <a:r>
              <a:rPr lang="en-US" b="1" kern="1200" cap="all" dirty="0">
                <a:solidFill>
                  <a:schemeClr val="tx1"/>
                </a:solidFill>
                <a:effectLst/>
              </a:rPr>
              <a:t>Time:</a:t>
            </a:r>
            <a:r>
              <a:rPr lang="en-US" kern="1200" dirty="0">
                <a:solidFill>
                  <a:schemeClr val="tx1"/>
                </a:solidFill>
                <a:effectLst/>
              </a:rPr>
              <a:t> 20 minutes</a:t>
            </a:r>
          </a:p>
          <a:p>
            <a:pPr>
              <a:spcBef>
                <a:spcPts val="0"/>
              </a:spcBef>
            </a:pPr>
            <a:endParaRPr lang="en-US" b="1" kern="1200" cap="all" dirty="0">
              <a:solidFill>
                <a:schemeClr val="tx1"/>
              </a:solidFill>
              <a:effectLst/>
            </a:endParaRPr>
          </a:p>
          <a:p>
            <a:pPr>
              <a:spcBef>
                <a:spcPts val="0"/>
              </a:spcBef>
            </a:pPr>
            <a:r>
              <a:rPr lang="en-US" b="1" kern="1200" cap="all" dirty="0">
                <a:solidFill>
                  <a:schemeClr val="tx1"/>
                </a:solidFill>
                <a:effectLst/>
              </a:rPr>
              <a:t>Process: </a:t>
            </a:r>
            <a:endParaRPr lang="en-US" kern="1200" dirty="0">
              <a:solidFill>
                <a:schemeClr val="tx1"/>
              </a:solidFill>
              <a:effectLst/>
            </a:endParaRPr>
          </a:p>
          <a:p>
            <a:pPr marL="228600" lvl="0" indent="-228600">
              <a:spcBef>
                <a:spcPts val="0"/>
              </a:spcBef>
              <a:buFont typeface="+mj-lt"/>
              <a:buAutoNum type="arabicPeriod"/>
            </a:pPr>
            <a:r>
              <a:rPr lang="en-US" kern="1200" dirty="0">
                <a:solidFill>
                  <a:schemeClr val="tx1"/>
                </a:solidFill>
                <a:effectLst/>
              </a:rPr>
              <a:t>Invite participants to read through Handout 11: Counting Games.</a:t>
            </a:r>
          </a:p>
          <a:p>
            <a:pPr marL="228600" lvl="0" indent="-228600">
              <a:spcBef>
                <a:spcPts val="0"/>
              </a:spcBef>
              <a:buFont typeface="+mj-lt"/>
              <a:buAutoNum type="arabicPeriod"/>
            </a:pPr>
            <a:r>
              <a:rPr lang="en-US" kern="1200" dirty="0">
                <a:solidFill>
                  <a:schemeClr val="tx1"/>
                </a:solidFill>
                <a:effectLst/>
              </a:rPr>
              <a:t>Invite participants to choose to play the Pizza Game or Bears in a Cave with their table groups.</a:t>
            </a:r>
          </a:p>
          <a:p>
            <a:pPr marL="228600" lvl="0" indent="-228600">
              <a:spcBef>
                <a:spcPts val="0"/>
              </a:spcBef>
              <a:buFont typeface="+mj-lt"/>
              <a:buAutoNum type="arabicPeriod"/>
            </a:pPr>
            <a:r>
              <a:rPr lang="en-US" kern="1200" dirty="0">
                <a:solidFill>
                  <a:schemeClr val="tx1"/>
                </a:solidFill>
                <a:effectLst/>
              </a:rPr>
              <a:t>After table groups have played their chosen game, invite participants to read Handout 12: DRDP-K Measures, two math measure from the DRDP-K. </a:t>
            </a:r>
          </a:p>
          <a:p>
            <a:pPr marL="228600" lvl="0" indent="-228600">
              <a:spcBef>
                <a:spcPts val="0"/>
              </a:spcBef>
              <a:buFont typeface="+mj-lt"/>
              <a:buAutoNum type="arabicPeriod"/>
            </a:pPr>
            <a:r>
              <a:rPr lang="en-US" kern="1200" dirty="0">
                <a:solidFill>
                  <a:schemeClr val="tx1"/>
                </a:solidFill>
                <a:effectLst/>
              </a:rPr>
              <a:t>After participants have read the handout, invite table groups to discuss the questions on the slide: </a:t>
            </a:r>
          </a:p>
          <a:p>
            <a:pPr marL="685800" lvl="1" indent="-228600">
              <a:spcBef>
                <a:spcPts val="0"/>
              </a:spcBef>
              <a:buFont typeface="Arial" panose="020B0604020202020204" pitchFamily="34" charset="0"/>
              <a:buChar char="•"/>
            </a:pPr>
            <a:r>
              <a:rPr lang="en-US" kern="1200" dirty="0">
                <a:solidFill>
                  <a:schemeClr val="tx1"/>
                </a:solidFill>
                <a:effectLst/>
              </a:rPr>
              <a:t>How might you scaffold the game, depending on individual students?</a:t>
            </a:r>
          </a:p>
          <a:p>
            <a:pPr marL="685800" lvl="1" indent="-228600">
              <a:spcBef>
                <a:spcPts val="0"/>
              </a:spcBef>
              <a:buFont typeface="Arial" panose="020B0604020202020204" pitchFamily="34" charset="0"/>
              <a:buChar char="•"/>
            </a:pPr>
            <a:r>
              <a:rPr lang="en-US" kern="1200" dirty="0">
                <a:solidFill>
                  <a:schemeClr val="tx1"/>
                </a:solidFill>
                <a:effectLst/>
              </a:rPr>
              <a:t>How might you use these measures to support your teaching?</a:t>
            </a:r>
          </a:p>
          <a:p>
            <a:pPr marL="228600" lvl="0" indent="-228600">
              <a:spcBef>
                <a:spcPts val="0"/>
              </a:spcBef>
              <a:buFont typeface="+mj-lt"/>
              <a:buAutoNum type="arabicPeriod"/>
            </a:pPr>
            <a:r>
              <a:rPr lang="en-US" kern="1200" dirty="0">
                <a:solidFill>
                  <a:schemeClr val="tx1"/>
                </a:solidFill>
                <a:effectLst/>
              </a:rPr>
              <a:t>Allow five minutes for discussion. Walk around and listen to discussions, taking note of anything that you would like to share out or discuss with the whole group. </a:t>
            </a:r>
          </a:p>
          <a:p>
            <a:pPr marL="228600" lvl="0" indent="-228600">
              <a:spcBef>
                <a:spcPts val="0"/>
              </a:spcBef>
              <a:buFont typeface="+mj-lt"/>
              <a:buAutoNum type="arabicPeriod"/>
            </a:pPr>
            <a:r>
              <a:rPr lang="en-US" kern="1200" dirty="0">
                <a:solidFill>
                  <a:schemeClr val="tx1"/>
                </a:solidFill>
                <a:effectLst/>
              </a:rPr>
              <a:t>After the discussion, invite groups to share any conclusions or questions that they have about this experience.</a:t>
            </a:r>
          </a:p>
          <a:p>
            <a:pPr>
              <a:spcBef>
                <a:spcPts val="0"/>
              </a:spcBef>
            </a:pPr>
            <a:r>
              <a:rPr lang="en-US" b="1" kern="1200" dirty="0">
                <a:solidFill>
                  <a:schemeClr val="tx1"/>
                </a:solidFill>
                <a:effectLst/>
              </a:rPr>
              <a:t> </a:t>
            </a:r>
            <a:endParaRPr lang="en-US" kern="1200" dirty="0">
              <a:solidFill>
                <a:schemeClr val="tx1"/>
              </a:solidFill>
              <a:effectLst/>
            </a:endParaRPr>
          </a:p>
          <a:p>
            <a:pPr>
              <a:spcBef>
                <a:spcPts val="0"/>
              </a:spcBef>
            </a:pPr>
            <a:r>
              <a:rPr lang="en-US" b="1" kern="1200" dirty="0">
                <a:solidFill>
                  <a:schemeClr val="tx1"/>
                </a:solidFill>
                <a:effectLst/>
              </a:rPr>
              <a:t>SUMMARY</a:t>
            </a:r>
            <a:r>
              <a:rPr lang="en-US" kern="1200" dirty="0">
                <a:solidFill>
                  <a:schemeClr val="tx1"/>
                </a:solidFill>
                <a:effectLst/>
              </a:rPr>
              <a:t>: Participants play and analyze counting games.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28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eaLnBrk="1" hangingPunct="1">
              <a:spcBef>
                <a:spcPts val="0"/>
              </a:spcBef>
            </a:pPr>
            <a:r>
              <a:rPr lang="en-US" b="1" dirty="0">
                <a:latin typeface="Arial" charset="0"/>
                <a:ea typeface="ＭＳ Ｐゴシック" charset="0"/>
              </a:rPr>
              <a:t>Presenter Remarks:</a:t>
            </a:r>
          </a:p>
          <a:p>
            <a:pPr eaLnBrk="1" hangingPunct="1">
              <a:spcBef>
                <a:spcPts val="0"/>
              </a:spcBef>
            </a:pPr>
            <a:r>
              <a:rPr lang="en-US" b="0" dirty="0">
                <a:latin typeface="Arial" charset="0"/>
                <a:ea typeface="ＭＳ Ｐゴシック" charset="0"/>
              </a:rPr>
              <a:t>We just experienced some great games to make number relationships meaningful. Another way to</a:t>
            </a:r>
            <a:r>
              <a:rPr lang="en-US" b="0" baseline="0" dirty="0">
                <a:latin typeface="Arial" charset="0"/>
                <a:ea typeface="ＭＳ Ｐゴシック" charset="0"/>
              </a:rPr>
              <a:t> do this </a:t>
            </a:r>
            <a:r>
              <a:rPr lang="en-US" b="0" dirty="0">
                <a:latin typeface="Arial" charset="0"/>
                <a:ea typeface="ＭＳ Ｐゴシック" charset="0"/>
              </a:rPr>
              <a:t>is</a:t>
            </a:r>
            <a:r>
              <a:rPr lang="en-US" b="0" baseline="0" dirty="0">
                <a:latin typeface="Arial" charset="0"/>
                <a:ea typeface="ＭＳ Ｐゴシック" charset="0"/>
              </a:rPr>
              <a:t> to use songs and stories. We have also already used songs today, with our “Number Rock” experience. </a:t>
            </a:r>
          </a:p>
          <a:p>
            <a:pPr eaLnBrk="1" hangingPunct="1">
              <a:spcBef>
                <a:spcPts val="0"/>
              </a:spcBef>
            </a:pPr>
            <a:endParaRPr lang="en-US" b="0" baseline="0" dirty="0">
              <a:latin typeface="Arial" charset="0"/>
              <a:ea typeface="ＭＳ Ｐゴシック" charset="0"/>
            </a:endParaRPr>
          </a:p>
          <a:p>
            <a:pPr eaLnBrk="1" hangingPunct="1">
              <a:spcBef>
                <a:spcPts val="0"/>
              </a:spcBef>
            </a:pPr>
            <a:r>
              <a:rPr lang="en-US" b="0" baseline="0" dirty="0">
                <a:latin typeface="Arial" charset="0"/>
                <a:ea typeface="ＭＳ Ｐゴシック" charset="0"/>
              </a:rPr>
              <a:t>Let’s tap into our group knowledge! Please share-out your favorite stories to use in the classroom to make number relationships meaningful. (Allow time to share.) </a:t>
            </a:r>
          </a:p>
          <a:p>
            <a:pPr eaLnBrk="1" hangingPunct="1">
              <a:spcBef>
                <a:spcPts val="0"/>
              </a:spcBef>
            </a:pPr>
            <a:endParaRPr lang="en-US" b="0" baseline="0" dirty="0">
              <a:latin typeface="Arial" charset="0"/>
              <a:ea typeface="ＭＳ Ｐゴシック" charset="0"/>
            </a:endParaRPr>
          </a:p>
          <a:p>
            <a:pPr marL="0" marR="0" lvl="0" indent="0" algn="l" defTabSz="457200" rtl="0" eaLnBrk="1" fontAlgn="base" latinLnBrk="0" hangingPunct="1">
              <a:spcBef>
                <a:spcPts val="0"/>
              </a:spcBef>
              <a:spcAft>
                <a:spcPct val="0"/>
              </a:spcAft>
              <a:buClrTx/>
              <a:buSzTx/>
              <a:buFontTx/>
              <a:buNone/>
              <a:tabLst/>
              <a:defRPr/>
            </a:pPr>
            <a:r>
              <a:rPr lang="en-US" b="0" dirty="0">
                <a:latin typeface="Arial" charset="0"/>
                <a:ea typeface="ＭＳ Ｐゴシック" charset="0"/>
              </a:rPr>
              <a:t>The experiences</a:t>
            </a:r>
            <a:r>
              <a:rPr lang="en-US" b="0" baseline="0" dirty="0">
                <a:latin typeface="Arial" charset="0"/>
                <a:ea typeface="ＭＳ Ｐゴシック" charset="0"/>
              </a:rPr>
              <a:t> we create through stores and other activities are important! The Preschool Curriculum Framework recommends that teachers, </a:t>
            </a:r>
            <a:r>
              <a:rPr lang="en-US" b="0" dirty="0">
                <a:latin typeface="Arial" charset="0"/>
                <a:ea typeface="ＭＳ Ｐゴシック" charset="0"/>
              </a:rPr>
              <a:t>“Introduce preschool children to the concepts of addition and subtraction through literature, songs, and games. </a:t>
            </a:r>
            <a:r>
              <a:rPr lang="en-US" altLang="ja-JP" b="0" dirty="0">
                <a:latin typeface="Arial" charset="0"/>
                <a:ea typeface="ＭＳ Ｐゴシック" charset="0"/>
              </a:rPr>
              <a:t>Experiences with </a:t>
            </a:r>
            <a:r>
              <a:rPr lang="en-US" altLang="ja-JP" dirty="0">
                <a:latin typeface="Arial" charset="0"/>
                <a:ea typeface="ＭＳ Ｐゴシック" charset="0"/>
              </a:rPr>
              <a:t>concrete sets of objects, in particular, can illustrate for children addition and subtraction concepts and enable children to solve simple addition and subtraction problems by counting objects” (</a:t>
            </a:r>
            <a:r>
              <a:rPr lang="en-US" sz="1200" i="0" dirty="0">
                <a:solidFill>
                  <a:srgbClr val="000000"/>
                </a:solidFill>
                <a:latin typeface="Arial" pitchFamily="34" charset="0"/>
                <a:ea typeface="ＭＳ Ｐゴシック" pitchFamily="34" charset="-128"/>
              </a:rPr>
              <a:t>PCF, Vol. 1, </a:t>
            </a:r>
            <a:r>
              <a:rPr lang="en-US" altLang="ja-JP" dirty="0">
                <a:latin typeface="Arial" charset="0"/>
                <a:ea typeface="ＭＳ Ｐゴシック" charset="0"/>
              </a:rPr>
              <a:t>p.</a:t>
            </a:r>
            <a:r>
              <a:rPr lang="en-US" dirty="0">
                <a:latin typeface="Arial" charset="0"/>
                <a:ea typeface="ＭＳ Ｐゴシック" charset="0"/>
              </a:rPr>
              <a:t> 255).</a:t>
            </a:r>
          </a:p>
          <a:p>
            <a:pPr eaLnBrk="1" hangingPunct="1">
              <a:spcBef>
                <a:spcPts val="0"/>
              </a:spcBef>
            </a:pPr>
            <a:endParaRPr lang="en-US" dirty="0">
              <a:latin typeface="Arial" charset="0"/>
              <a:ea typeface="ＭＳ Ｐゴシック" charset="0"/>
            </a:endParaRPr>
          </a:p>
          <a:p>
            <a:pPr eaLnBrk="1" hangingPunct="1">
              <a:spcBef>
                <a:spcPts val="0"/>
              </a:spcBef>
            </a:pPr>
            <a:r>
              <a:rPr lang="en-US" dirty="0">
                <a:latin typeface="Arial" charset="0"/>
                <a:ea typeface="ＭＳ Ｐゴシック" charset="0"/>
              </a:rPr>
              <a:t>For</a:t>
            </a:r>
            <a:r>
              <a:rPr lang="en-US" baseline="0" dirty="0">
                <a:latin typeface="Arial" charset="0"/>
                <a:ea typeface="ＭＳ Ｐゴシック" charset="0"/>
              </a:rPr>
              <a:t> example, s</a:t>
            </a:r>
            <a:r>
              <a:rPr lang="en-US" dirty="0">
                <a:latin typeface="Arial" charset="0"/>
                <a:ea typeface="ＭＳ Ｐゴシック" charset="0"/>
              </a:rPr>
              <a:t>ongs like “Five Little Monkeys</a:t>
            </a:r>
            <a:r>
              <a:rPr lang="en-US" baseline="0" dirty="0">
                <a:latin typeface="Arial" charset="0"/>
                <a:ea typeface="ＭＳ Ｐゴシック" charset="0"/>
              </a:rPr>
              <a:t> Jumping on the Bed” provide a meaningful and playful way for children to use their bodies and songs to represent taking away.</a:t>
            </a:r>
            <a:endParaRPr lang="en-US" dirty="0">
              <a:latin typeface="Arial" charset="0"/>
              <a:ea typeface="ＭＳ Ｐゴシック" charset="0"/>
            </a:endParaRPr>
          </a:p>
          <a:p>
            <a:pPr eaLnBrk="1" hangingPunct="1">
              <a:spcBef>
                <a:spcPts val="0"/>
              </a:spcBef>
            </a:pPr>
            <a:endParaRPr lang="en-US" dirty="0">
              <a:latin typeface="Arial" charset="0"/>
              <a:ea typeface="ＭＳ Ｐゴシック" charset="0"/>
            </a:endParaRPr>
          </a:p>
          <a:p>
            <a:pPr eaLnBrk="1" hangingPunct="1">
              <a:spcBef>
                <a:spcPts val="0"/>
              </a:spcBef>
            </a:pPr>
            <a:r>
              <a:rPr lang="en-US" b="0" dirty="0">
                <a:latin typeface="Arial" charset="0"/>
                <a:ea typeface="ＭＳ Ｐゴシック" charset="0"/>
              </a:rPr>
              <a:t>Please find Hand</a:t>
            </a:r>
            <a:r>
              <a:rPr lang="en-US" dirty="0">
                <a:latin typeface="Arial" charset="0"/>
                <a:ea typeface="ＭＳ Ｐゴシック" charset="0"/>
              </a:rPr>
              <a:t>out 13: List of Books,</a:t>
            </a:r>
            <a:r>
              <a:rPr lang="en-US" baseline="0" dirty="0">
                <a:latin typeface="Arial" charset="0"/>
                <a:ea typeface="ＭＳ Ｐゴシック" charset="0"/>
              </a:rPr>
              <a:t> </a:t>
            </a:r>
            <a:r>
              <a:rPr lang="en-US" dirty="0">
                <a:latin typeface="Arial" charset="0"/>
                <a:ea typeface="ＭＳ Ｐゴシック" charset="0"/>
              </a:rPr>
              <a:t>which has a list of books that can provide ideas for how to use stories to support math. Take a moment and read over the list. </a:t>
            </a:r>
          </a:p>
          <a:p>
            <a:pPr eaLnBrk="1" hangingPunct="1">
              <a:spcBef>
                <a:spcPts val="0"/>
              </a:spcBef>
            </a:pPr>
            <a:endParaRPr lang="en-US" b="1" dirty="0">
              <a:latin typeface="Arial" charset="0"/>
              <a:ea typeface="ＭＳ Ｐゴシック" charset="0"/>
            </a:endParaRPr>
          </a:p>
          <a:p>
            <a:pPr>
              <a:spcBef>
                <a:spcPts val="0"/>
              </a:spcBef>
            </a:pPr>
            <a:r>
              <a:rPr lang="en-US" b="0" dirty="0">
                <a:latin typeface="Arial" charset="0"/>
                <a:ea typeface="ＭＳ Ｐゴシック" charset="0"/>
              </a:rPr>
              <a:t>Now fill out the “my favorite books” column on</a:t>
            </a:r>
            <a:r>
              <a:rPr lang="en-US" b="0" baseline="0" dirty="0">
                <a:latin typeface="Arial" charset="0"/>
                <a:ea typeface="ＭＳ Ｐゴシック" charset="0"/>
              </a:rPr>
              <a:t> the last page of the handout </a:t>
            </a:r>
            <a:r>
              <a:rPr lang="en-US" b="0" dirty="0">
                <a:latin typeface="Arial" charset="0"/>
                <a:ea typeface="ＭＳ Ｐゴシック" charset="0"/>
              </a:rPr>
              <a:t>with books</a:t>
            </a:r>
            <a:r>
              <a:rPr lang="en-US" b="0" baseline="0" dirty="0">
                <a:latin typeface="Arial" charset="0"/>
                <a:ea typeface="ＭＳ Ｐゴシック" charset="0"/>
              </a:rPr>
              <a:t> that you use or that you have seen used to support number sense. </a:t>
            </a:r>
            <a:r>
              <a:rPr lang="en-US" b="0" kern="1200" dirty="0">
                <a:solidFill>
                  <a:schemeClr val="tx1"/>
                </a:solidFill>
                <a:effectLst/>
              </a:rPr>
              <a:t>Once you have listed your favorite books, wait for the music to play, and go around the room asking other participants to share their favorite books and to list them under “Your favorite books.” Once the music stops, return to your seats. </a:t>
            </a:r>
          </a:p>
          <a:p>
            <a:pPr eaLnBrk="1" hangingPunct="1">
              <a:spcBef>
                <a:spcPts val="0"/>
              </a:spcBef>
            </a:pPr>
            <a:endParaRPr lang="en-US" b="0" dirty="0">
              <a:latin typeface="Arial" charset="0"/>
              <a:ea typeface="ＭＳ Ｐゴシック" charset="0"/>
            </a:endParaRPr>
          </a:p>
          <a:p>
            <a:pPr eaLnBrk="1" hangingPunct="1">
              <a:spcBef>
                <a:spcPts val="0"/>
              </a:spcBef>
            </a:pPr>
            <a:r>
              <a:rPr lang="en-US" b="1" dirty="0">
                <a:latin typeface="Arial" charset="0"/>
                <a:ea typeface="ＭＳ Ｐゴシック" charset="0"/>
              </a:rPr>
              <a:t>Extra</a:t>
            </a:r>
            <a:r>
              <a:rPr lang="en-US" b="1" baseline="0" dirty="0">
                <a:latin typeface="Arial" charset="0"/>
                <a:ea typeface="ＭＳ Ｐゴシック" charset="0"/>
              </a:rPr>
              <a:t> Notes</a:t>
            </a:r>
            <a:r>
              <a:rPr lang="en-US" b="0" baseline="0" dirty="0">
                <a:latin typeface="Arial" charset="0"/>
                <a:ea typeface="ＭＳ Ｐゴシック" charset="0"/>
              </a:rPr>
              <a:t>: </a:t>
            </a:r>
          </a:p>
          <a:p>
            <a:pPr eaLnBrk="1" hangingPunct="1">
              <a:spcBef>
                <a:spcPts val="0"/>
              </a:spcBef>
            </a:pPr>
            <a:r>
              <a:rPr lang="en-US" b="0" baseline="0" dirty="0">
                <a:latin typeface="Arial" charset="0"/>
                <a:ea typeface="ＭＳ Ｐゴシック" charset="0"/>
              </a:rPr>
              <a:t>If you do not do this activity, suggest that participants take this handout back to their classrooms and do the activity at a staff meeting, to learn about their colleagues’ favorite number-sense books.</a:t>
            </a:r>
            <a:endParaRPr lang="en-US" b="0" dirty="0">
              <a:latin typeface="Arial" charset="0"/>
              <a:ea typeface="ＭＳ Ｐゴシック" charset="0"/>
            </a:endParaRPr>
          </a:p>
        </p:txBody>
      </p:sp>
      <p:sp>
        <p:nvSpPr>
          <p:cNvPr id="1228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DCF69F4-8748-294E-BE86-9057ED6F57A0}" type="slidenum">
              <a:rPr lang="en-US" sz="1200">
                <a:cs typeface="Arial" charset="0"/>
              </a:rPr>
              <a:pPr eaLnBrk="1" hangingPunct="1"/>
              <a:t>41</a:t>
            </a:fld>
            <a:endParaRPr lang="en-US" sz="1200">
              <a:cs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pPr>
            <a:r>
              <a:rPr lang="en-US" b="1" dirty="0"/>
              <a:t>Presenter Remarks: </a:t>
            </a:r>
          </a:p>
          <a:p>
            <a:pPr>
              <a:spcBef>
                <a:spcPts val="0"/>
              </a:spcBef>
            </a:pPr>
            <a:r>
              <a:rPr lang="en-US" dirty="0"/>
              <a:t>In order to effectively build on children's existing strengths, we must understand them. To do this, we need to </a:t>
            </a:r>
            <a:r>
              <a:rPr lang="en-US" dirty="0">
                <a:latin typeface="Arial" charset="0"/>
                <a:ea typeface="MS PGothic" charset="0"/>
              </a:rPr>
              <a:t>partner with families to learn about their children’s strengths.</a:t>
            </a:r>
          </a:p>
          <a:p>
            <a:pPr>
              <a:spcBef>
                <a:spcPts val="0"/>
              </a:spcBef>
            </a:pPr>
            <a:endParaRPr lang="en-US" dirty="0"/>
          </a:p>
          <a:p>
            <a:pPr>
              <a:spcBef>
                <a:spcPts val="0"/>
              </a:spcBef>
            </a:pPr>
            <a:r>
              <a:rPr lang="en-US" dirty="0"/>
              <a:t>The resources on this slide are specifically beneficial for partnering with families. You may want to take a picture of this slide and refer to it later. </a:t>
            </a:r>
          </a:p>
          <a:p>
            <a:pPr>
              <a:spcBef>
                <a:spcPts val="0"/>
              </a:spcBef>
            </a:pPr>
            <a:endParaRPr lang="en-US" dirty="0"/>
          </a:p>
          <a:p>
            <a:pPr>
              <a:spcBef>
                <a:spcPts val="0"/>
              </a:spcBef>
            </a:pPr>
            <a:r>
              <a:rPr lang="en-US" dirty="0"/>
              <a:t>In our final activity, we’ll take a closer look at some of these resources</a:t>
            </a:r>
            <a:r>
              <a:rPr lang="en-US" baseline="0" dirty="0"/>
              <a:t>. </a:t>
            </a:r>
            <a:endParaRPr lang="en-US" dirty="0"/>
          </a:p>
          <a:p>
            <a:pPr>
              <a:spcBef>
                <a:spcPts val="0"/>
              </a:spcBef>
            </a:pPr>
            <a:endParaRPr lang="en-US" dirty="0"/>
          </a:p>
          <a:p>
            <a:pPr>
              <a:spcBef>
                <a:spcPts val="0"/>
              </a:spcBef>
            </a:pPr>
            <a:r>
              <a:rPr lang="en-US" b="1" dirty="0"/>
              <a:t>Optional: </a:t>
            </a:r>
          </a:p>
          <a:p>
            <a:pPr>
              <a:spcBef>
                <a:spcPts val="0"/>
              </a:spcBef>
            </a:pPr>
            <a:r>
              <a:rPr lang="en-US" dirty="0"/>
              <a:t>Create a gallery table and have examples of documents there.</a:t>
            </a:r>
          </a:p>
          <a:p>
            <a:pPr>
              <a:spcBef>
                <a:spcPts val="0"/>
              </a:spcBef>
            </a:pPr>
            <a:endParaRPr lang="en-US" dirty="0"/>
          </a:p>
          <a:p>
            <a:pPr>
              <a:spcBef>
                <a:spcPts val="0"/>
              </a:spcBef>
            </a:pPr>
            <a:r>
              <a:rPr lang="en-US" b="1" dirty="0"/>
              <a:t>Extra Notes: </a:t>
            </a:r>
          </a:p>
          <a:p>
            <a:pPr>
              <a:spcBef>
                <a:spcPts val="0"/>
              </a:spcBef>
            </a:pPr>
            <a:r>
              <a:rPr lang="en-US" dirty="0"/>
              <a:t>The resources are hyperlinked, so if you have Wi-Fi access, you can go directly to each</a:t>
            </a:r>
            <a:r>
              <a:rPr lang="en-US" baseline="0" dirty="0"/>
              <a:t> resource</a:t>
            </a:r>
            <a:r>
              <a:rPr lang="en-US" dirty="0"/>
              <a:t> and do a resource walkthrough.</a:t>
            </a:r>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42</a:t>
            </a:fld>
            <a:endParaRPr lang="en-US" dirty="0"/>
          </a:p>
        </p:txBody>
      </p:sp>
    </p:spTree>
    <p:extLst>
      <p:ext uri="{BB962C8B-B14F-4D97-AF65-F5344CB8AC3E}">
        <p14:creationId xmlns:p14="http://schemas.microsoft.com/office/powerpoint/2010/main" val="6775324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noAutofit/>
          </a:bodyPr>
          <a:lstStyle/>
          <a:p>
            <a:pPr>
              <a:spcBef>
                <a:spcPts val="0"/>
              </a:spcBef>
            </a:pPr>
            <a:r>
              <a:rPr lang="en-US" b="0" kern="1200" dirty="0">
                <a:solidFill>
                  <a:schemeClr val="tx1"/>
                </a:solidFill>
                <a:effectLst/>
              </a:rPr>
              <a:t>Activity 8: Engaging Families Blending Strategies!</a:t>
            </a:r>
            <a:r>
              <a:rPr lang="en-US" b="0" dirty="0">
                <a:effectLst/>
              </a:rPr>
              <a:t> </a:t>
            </a:r>
            <a:endParaRPr lang="en-US" b="0" kern="1200" dirty="0">
              <a:solidFill>
                <a:schemeClr val="tx1"/>
              </a:solidFill>
              <a:effectLst/>
            </a:endParaRPr>
          </a:p>
          <a:p>
            <a:pPr>
              <a:spcBef>
                <a:spcPts val="0"/>
              </a:spcBef>
            </a:pPr>
            <a:endParaRPr lang="en-US" b="1" kern="1200" cap="all" dirty="0">
              <a:solidFill>
                <a:schemeClr val="tx1"/>
              </a:solidFill>
              <a:effectLst/>
            </a:endParaRPr>
          </a:p>
          <a:p>
            <a:pPr>
              <a:spcBef>
                <a:spcPts val="0"/>
              </a:spcBef>
            </a:pPr>
            <a:r>
              <a:rPr lang="en-US" b="1" kern="1200" cap="all" dirty="0">
                <a:solidFill>
                  <a:schemeClr val="tx1"/>
                </a:solidFill>
                <a:effectLst/>
              </a:rPr>
              <a:t>intent: </a:t>
            </a:r>
            <a:r>
              <a:rPr lang="en-US" kern="1200" dirty="0">
                <a:solidFill>
                  <a:schemeClr val="tx1"/>
                </a:solidFill>
                <a:effectLst/>
              </a:rPr>
              <a:t>Share ideas on how to partner with and engage families with math.</a:t>
            </a:r>
          </a:p>
          <a:p>
            <a:pPr>
              <a:spcBef>
                <a:spcPts val="0"/>
              </a:spcBef>
            </a:pPr>
            <a:r>
              <a:rPr lang="en-US" b="1" kern="1200" dirty="0">
                <a:solidFill>
                  <a:schemeClr val="tx1"/>
                </a:solidFill>
                <a:effectLst/>
              </a:rPr>
              <a:t> </a:t>
            </a:r>
            <a:endParaRPr lang="en-US" kern="1200" dirty="0">
              <a:solidFill>
                <a:schemeClr val="tx1"/>
              </a:solidFill>
              <a:effectLst/>
            </a:endParaRPr>
          </a:p>
          <a:p>
            <a:pPr>
              <a:spcBef>
                <a:spcPts val="0"/>
              </a:spcBef>
            </a:pPr>
            <a:r>
              <a:rPr lang="en-US" b="1" kern="1200" dirty="0">
                <a:solidFill>
                  <a:schemeClr val="tx1"/>
                </a:solidFill>
                <a:effectLst/>
              </a:rPr>
              <a:t>OUTCOMES: </a:t>
            </a:r>
            <a:r>
              <a:rPr lang="en-US" kern="1200" dirty="0">
                <a:solidFill>
                  <a:schemeClr val="tx1"/>
                </a:solidFill>
                <a:effectLst/>
              </a:rPr>
              <a:t>Participants will become familiar with strategies for engaging families, gather ideas from one</a:t>
            </a:r>
            <a:r>
              <a:rPr lang="en-US" kern="1200" baseline="0" dirty="0">
                <a:solidFill>
                  <a:schemeClr val="tx1"/>
                </a:solidFill>
                <a:effectLst/>
              </a:rPr>
              <a:t> an</a:t>
            </a:r>
            <a:r>
              <a:rPr lang="en-US" kern="1200" dirty="0">
                <a:solidFill>
                  <a:schemeClr val="tx1"/>
                </a:solidFill>
                <a:effectLst/>
              </a:rPr>
              <a:t>other, and create strategies that will support them in engaging families. </a:t>
            </a:r>
          </a:p>
          <a:p>
            <a:pPr>
              <a:spcBef>
                <a:spcPts val="0"/>
              </a:spcBef>
            </a:pPr>
            <a:endParaRPr lang="en-US" b="1" kern="1200" cap="all" dirty="0">
              <a:solidFill>
                <a:schemeClr val="tx1"/>
              </a:solidFill>
              <a:effectLst/>
            </a:endParaRPr>
          </a:p>
          <a:p>
            <a:pPr>
              <a:spcBef>
                <a:spcPts val="0"/>
              </a:spcBef>
            </a:pPr>
            <a:r>
              <a:rPr lang="en-US" b="1" kern="1200" cap="all" dirty="0">
                <a:solidFill>
                  <a:schemeClr val="tx1"/>
                </a:solidFill>
                <a:effectLst/>
              </a:rPr>
              <a:t>Materials Required: </a:t>
            </a:r>
            <a:endParaRPr lang="en-US" kern="1200" dirty="0">
              <a:solidFill>
                <a:schemeClr val="tx1"/>
              </a:solidFill>
              <a:effectLst/>
            </a:endParaRPr>
          </a:p>
          <a:p>
            <a:pPr marL="171450" lvl="0" indent="-171450">
              <a:spcBef>
                <a:spcPts val="0"/>
              </a:spcBef>
              <a:buFont typeface="Arial" panose="020B0604020202020204" pitchFamily="34" charset="0"/>
              <a:buChar char="•"/>
            </a:pPr>
            <a:r>
              <a:rPr lang="en-US" kern="1200" dirty="0">
                <a:solidFill>
                  <a:schemeClr val="tx1"/>
                </a:solidFill>
                <a:effectLst/>
              </a:rPr>
              <a:t>Chart paper</a:t>
            </a:r>
          </a:p>
          <a:p>
            <a:pPr marL="171450" lvl="0" indent="-171450">
              <a:spcBef>
                <a:spcPts val="0"/>
              </a:spcBef>
              <a:buFont typeface="Arial" panose="020B0604020202020204" pitchFamily="34" charset="0"/>
              <a:buChar char="•"/>
            </a:pPr>
            <a:r>
              <a:rPr lang="en-US" kern="1200" dirty="0">
                <a:solidFill>
                  <a:schemeClr val="tx1"/>
                </a:solidFill>
                <a:effectLst/>
              </a:rPr>
              <a:t>Colored markers</a:t>
            </a:r>
          </a:p>
          <a:p>
            <a:pPr marL="171450" lvl="0" indent="-171450">
              <a:spcBef>
                <a:spcPts val="0"/>
              </a:spcBef>
              <a:buFont typeface="Arial" panose="020B0604020202020204" pitchFamily="34" charset="0"/>
              <a:buChar char="•"/>
            </a:pPr>
            <a:r>
              <a:rPr lang="en-US" kern="1200" dirty="0">
                <a:solidFill>
                  <a:schemeClr val="tx1"/>
                </a:solidFill>
                <a:effectLst/>
              </a:rPr>
              <a:t>Handout</a:t>
            </a:r>
            <a:r>
              <a:rPr lang="en-US" kern="1200" baseline="0" dirty="0">
                <a:solidFill>
                  <a:schemeClr val="tx1"/>
                </a:solidFill>
                <a:effectLst/>
              </a:rPr>
              <a:t> 14:</a:t>
            </a:r>
            <a:r>
              <a:rPr lang="en-US" kern="1200" dirty="0">
                <a:solidFill>
                  <a:schemeClr val="tx1"/>
                </a:solidFill>
                <a:effectLst/>
              </a:rPr>
              <a:t> All About Young Children</a:t>
            </a:r>
          </a:p>
          <a:p>
            <a:pPr marL="171450" lvl="0" indent="-171450">
              <a:spcBef>
                <a:spcPts val="0"/>
              </a:spcBef>
              <a:buFont typeface="Arial" panose="020B0604020202020204" pitchFamily="34" charset="0"/>
              <a:buChar char="•"/>
            </a:pPr>
            <a:r>
              <a:rPr lang="en-US" kern="1200" dirty="0">
                <a:solidFill>
                  <a:schemeClr val="tx1"/>
                </a:solidFill>
                <a:effectLst/>
              </a:rPr>
              <a:t>Handout</a:t>
            </a:r>
            <a:r>
              <a:rPr lang="en-US" kern="1200" baseline="0" dirty="0">
                <a:solidFill>
                  <a:schemeClr val="tx1"/>
                </a:solidFill>
                <a:effectLst/>
              </a:rPr>
              <a:t> 15:</a:t>
            </a:r>
            <a:r>
              <a:rPr lang="en-US" kern="1200" dirty="0">
                <a:solidFill>
                  <a:schemeClr val="tx1"/>
                </a:solidFill>
                <a:effectLst/>
              </a:rPr>
              <a:t> Engaging Families</a:t>
            </a:r>
          </a:p>
          <a:p>
            <a:pPr marL="171450" lvl="0" indent="-171450">
              <a:spcBef>
                <a:spcPts val="0"/>
              </a:spcBef>
              <a:buFont typeface="Arial" panose="020B0604020202020204" pitchFamily="34" charset="0"/>
              <a:buChar char="•"/>
            </a:pPr>
            <a:r>
              <a:rPr lang="en-US" kern="1200" dirty="0">
                <a:solidFill>
                  <a:schemeClr val="tx1"/>
                </a:solidFill>
                <a:effectLst/>
              </a:rPr>
              <a:t>Handout</a:t>
            </a:r>
            <a:r>
              <a:rPr lang="en-US" kern="1200" baseline="0" dirty="0">
                <a:solidFill>
                  <a:schemeClr val="tx1"/>
                </a:solidFill>
                <a:effectLst/>
              </a:rPr>
              <a:t> 16:</a:t>
            </a:r>
            <a:r>
              <a:rPr lang="en-US" kern="1200" dirty="0">
                <a:solidFill>
                  <a:schemeClr val="tx1"/>
                </a:solidFill>
                <a:effectLst/>
              </a:rPr>
              <a:t> Blender </a:t>
            </a:r>
          </a:p>
          <a:p>
            <a:pPr>
              <a:spcBef>
                <a:spcPts val="0"/>
              </a:spcBef>
            </a:pPr>
            <a:r>
              <a:rPr lang="en-US" kern="1200" dirty="0">
                <a:solidFill>
                  <a:schemeClr val="tx1"/>
                </a:solidFill>
                <a:effectLst/>
              </a:rPr>
              <a:t>  </a:t>
            </a:r>
          </a:p>
          <a:p>
            <a:pPr>
              <a:spcBef>
                <a:spcPts val="0"/>
              </a:spcBef>
            </a:pPr>
            <a:r>
              <a:rPr lang="en-US" b="1" kern="1200" cap="all" dirty="0">
                <a:solidFill>
                  <a:schemeClr val="tx1"/>
                </a:solidFill>
                <a:effectLst/>
              </a:rPr>
              <a:t>Time:</a:t>
            </a:r>
            <a:r>
              <a:rPr lang="en-US" kern="1200" dirty="0">
                <a:solidFill>
                  <a:schemeClr val="tx1"/>
                </a:solidFill>
                <a:effectLst/>
              </a:rPr>
              <a:t> 15 minutes</a:t>
            </a:r>
          </a:p>
          <a:p>
            <a:pPr>
              <a:spcBef>
                <a:spcPts val="0"/>
              </a:spcBef>
            </a:pPr>
            <a:endParaRPr lang="en-US" b="1" kern="1200" cap="all" dirty="0">
              <a:solidFill>
                <a:schemeClr val="tx1"/>
              </a:solidFill>
              <a:effectLst/>
            </a:endParaRPr>
          </a:p>
          <a:p>
            <a:pPr>
              <a:spcBef>
                <a:spcPts val="0"/>
              </a:spcBef>
            </a:pPr>
            <a:r>
              <a:rPr lang="en-US" b="1" kern="1200" cap="all" dirty="0">
                <a:solidFill>
                  <a:schemeClr val="tx1"/>
                </a:solidFill>
                <a:effectLst/>
              </a:rPr>
              <a:t>Process: </a:t>
            </a:r>
            <a:endParaRPr lang="en-US" kern="1200" dirty="0">
              <a:solidFill>
                <a:schemeClr val="tx1"/>
              </a:solidFill>
              <a:effectLst/>
            </a:endParaRPr>
          </a:p>
          <a:p>
            <a:pPr marL="228600" marR="0" lvl="0" indent="-228600" algn="l" defTabSz="457200" rtl="0" eaLnBrk="0" fontAlgn="base" latinLnBrk="0" hangingPunct="0">
              <a:lnSpc>
                <a:spcPct val="100000"/>
              </a:lnSpc>
              <a:spcBef>
                <a:spcPts val="0"/>
              </a:spcBef>
              <a:spcAft>
                <a:spcPct val="0"/>
              </a:spcAft>
              <a:buClrTx/>
              <a:buSzTx/>
              <a:buFont typeface="+mj-lt"/>
              <a:buAutoNum type="arabicPeriod"/>
              <a:tabLst/>
              <a:defRPr/>
            </a:pPr>
            <a:r>
              <a:rPr lang="en-US" kern="1200" dirty="0">
                <a:solidFill>
                  <a:schemeClr val="tx1"/>
                </a:solidFill>
                <a:effectLst/>
              </a:rPr>
              <a:t>Invite participants to read Handout 14: All About Young Children and Handout 15: Engaging Families. </a:t>
            </a:r>
          </a:p>
          <a:p>
            <a:pPr marL="228600" lvl="0" indent="-228600">
              <a:spcBef>
                <a:spcPts val="0"/>
              </a:spcBef>
              <a:buFont typeface="+mj-lt"/>
              <a:buAutoNum type="arabicPeriod"/>
            </a:pPr>
            <a:r>
              <a:rPr lang="en-US" kern="1200" dirty="0">
                <a:solidFill>
                  <a:schemeClr val="tx1"/>
                </a:solidFill>
                <a:effectLst/>
              </a:rPr>
              <a:t>Have</a:t>
            </a:r>
            <a:r>
              <a:rPr lang="en-US" kern="1200" baseline="0" dirty="0">
                <a:solidFill>
                  <a:schemeClr val="tx1"/>
                </a:solidFill>
                <a:effectLst/>
              </a:rPr>
              <a:t> participants, in </a:t>
            </a:r>
            <a:r>
              <a:rPr lang="en-US" kern="1200" dirty="0">
                <a:solidFill>
                  <a:schemeClr val="tx1"/>
                </a:solidFill>
                <a:effectLst/>
              </a:rPr>
              <a:t>table groups, identify at least two different strategies that they would like to use for engaging families in mathematics and write them on the chart paper. </a:t>
            </a:r>
          </a:p>
          <a:p>
            <a:pPr marL="228600" lvl="0" indent="-228600">
              <a:spcBef>
                <a:spcPts val="0"/>
              </a:spcBef>
              <a:buFont typeface="+mj-lt"/>
              <a:buAutoNum type="arabicPeriod"/>
            </a:pPr>
            <a:r>
              <a:rPr lang="en-US" kern="1200" dirty="0">
                <a:solidFill>
                  <a:schemeClr val="tx1"/>
                </a:solidFill>
                <a:effectLst/>
              </a:rPr>
              <a:t>Invite participants to think about all</a:t>
            </a:r>
            <a:r>
              <a:rPr lang="en-US" kern="1200" baseline="0" dirty="0">
                <a:solidFill>
                  <a:schemeClr val="tx1"/>
                </a:solidFill>
                <a:effectLst/>
              </a:rPr>
              <a:t> of</a:t>
            </a:r>
            <a:r>
              <a:rPr lang="en-US" kern="1200" dirty="0">
                <a:solidFill>
                  <a:schemeClr val="tx1"/>
                </a:solidFill>
                <a:effectLst/>
              </a:rPr>
              <a:t> the experiences and discussions that they have had today,</a:t>
            </a:r>
            <a:r>
              <a:rPr lang="en-US" kern="1200" baseline="0" dirty="0">
                <a:solidFill>
                  <a:schemeClr val="tx1"/>
                </a:solidFill>
                <a:effectLst/>
              </a:rPr>
              <a:t> and, a</a:t>
            </a:r>
            <a:r>
              <a:rPr lang="en-US" kern="1200" dirty="0">
                <a:solidFill>
                  <a:schemeClr val="tx1"/>
                </a:solidFill>
                <a:effectLst/>
              </a:rPr>
              <a:t>s a group, decide on 2–4 key things that they want to remember or try from today. </a:t>
            </a:r>
          </a:p>
          <a:p>
            <a:pPr marL="228600" lvl="0" indent="-228600">
              <a:spcBef>
                <a:spcPts val="0"/>
              </a:spcBef>
              <a:buFont typeface="+mj-lt"/>
              <a:buAutoNum type="arabicPeriod"/>
            </a:pPr>
            <a:r>
              <a:rPr lang="en-US" kern="1200" dirty="0">
                <a:solidFill>
                  <a:schemeClr val="tx1"/>
                </a:solidFill>
                <a:effectLst/>
              </a:rPr>
              <a:t>Invite participants to look at their chart paper with the ideas that they just wrote down for engaging families. Can they blend these ideas together and include families in the ideas that they want to try from the day?</a:t>
            </a:r>
          </a:p>
          <a:p>
            <a:pPr marL="228600" lvl="0" indent="-228600">
              <a:spcBef>
                <a:spcPts val="0"/>
              </a:spcBef>
              <a:buFont typeface="+mj-lt"/>
              <a:buAutoNum type="arabicPeriod"/>
            </a:pPr>
            <a:r>
              <a:rPr lang="en-US" kern="1200" dirty="0">
                <a:solidFill>
                  <a:schemeClr val="tx1"/>
                </a:solidFill>
                <a:effectLst/>
              </a:rPr>
              <a:t>Ask participants to discuss how they might blend these strategies together and to</a:t>
            </a:r>
            <a:r>
              <a:rPr lang="en-US" kern="1200" baseline="0" dirty="0">
                <a:solidFill>
                  <a:schemeClr val="tx1"/>
                </a:solidFill>
                <a:effectLst/>
              </a:rPr>
              <a:t> </a:t>
            </a:r>
            <a:r>
              <a:rPr lang="en-US" kern="1200" dirty="0">
                <a:solidFill>
                  <a:schemeClr val="tx1"/>
                </a:solidFill>
                <a:effectLst/>
              </a:rPr>
              <a:t>write down their ideas on the chart paper. They may also choose to take personal notes on Handout 16: Blender. </a:t>
            </a:r>
          </a:p>
          <a:p>
            <a:pPr marL="228600" lvl="0" indent="-228600">
              <a:spcBef>
                <a:spcPts val="0"/>
              </a:spcBef>
              <a:buFont typeface="+mj-lt"/>
              <a:buAutoNum type="arabicPeriod"/>
            </a:pPr>
            <a:r>
              <a:rPr lang="en-US" kern="1200" dirty="0">
                <a:solidFill>
                  <a:schemeClr val="tx1"/>
                </a:solidFill>
                <a:effectLst/>
              </a:rPr>
              <a:t>Invite participants to walk around the room gathering ideas from other groups. </a:t>
            </a:r>
          </a:p>
          <a:p>
            <a:pPr marL="228600" lvl="0" indent="-228600">
              <a:spcBef>
                <a:spcPts val="0"/>
              </a:spcBef>
              <a:buFont typeface="+mj-lt"/>
              <a:buAutoNum type="arabicPeriod"/>
            </a:pPr>
            <a:r>
              <a:rPr lang="en-US" kern="1200" dirty="0">
                <a:solidFill>
                  <a:schemeClr val="tx1"/>
                </a:solidFill>
                <a:effectLst/>
              </a:rPr>
              <a:t>Ask participants to discuss handout strategies with tablemates and come up with some of their own ideas, and to document them on their copies of Handout 16: Blender.</a:t>
            </a:r>
          </a:p>
          <a:p>
            <a:pPr marL="228600" lvl="0" indent="-228600">
              <a:spcBef>
                <a:spcPts val="0"/>
              </a:spcBef>
              <a:buFont typeface="+mj-lt"/>
              <a:buAutoNum type="arabicPeriod"/>
            </a:pPr>
            <a:endParaRPr lang="en-US" kern="1200" dirty="0">
              <a:solidFill>
                <a:schemeClr val="tx1"/>
              </a:solidFill>
              <a:effectLst/>
            </a:endParaRPr>
          </a:p>
          <a:p>
            <a:pPr marL="0" lvl="0" indent="0">
              <a:spcBef>
                <a:spcPts val="0"/>
              </a:spcBef>
              <a:buFont typeface="+mj-lt"/>
              <a:buNone/>
            </a:pPr>
            <a:r>
              <a:rPr lang="en-US" b="1" kern="1200" dirty="0">
                <a:solidFill>
                  <a:schemeClr val="tx1"/>
                </a:solidFill>
                <a:effectLst/>
              </a:rPr>
              <a:t>SUMMARY</a:t>
            </a:r>
            <a:r>
              <a:rPr lang="en-US" b="0" kern="1200" dirty="0">
                <a:solidFill>
                  <a:schemeClr val="tx1"/>
                </a:solidFill>
                <a:effectLst/>
              </a:rPr>
              <a:t>: Participants</a:t>
            </a:r>
            <a:r>
              <a:rPr lang="en-US" b="0" kern="1200" baseline="0" dirty="0">
                <a:solidFill>
                  <a:schemeClr val="tx1"/>
                </a:solidFill>
                <a:effectLst/>
              </a:rPr>
              <a:t> identify strategies for engaging families, create new ideas, and share their ideas with other participants.</a:t>
            </a:r>
            <a:endParaRPr lang="en-US" b="1" kern="1200" dirty="0">
              <a:solidFill>
                <a:schemeClr val="tx1"/>
              </a:solidFill>
              <a:effectLst/>
            </a:endParaRPr>
          </a:p>
        </p:txBody>
      </p:sp>
      <p:sp>
        <p:nvSpPr>
          <p:cNvPr id="1290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C799605-15F1-5E40-9EF7-78598732BAD2}" type="slidenum">
              <a:rPr lang="en-US" sz="1200">
                <a:cs typeface="Arial" charset="0"/>
              </a:rPr>
              <a:pPr eaLnBrk="1" hangingPunct="1"/>
              <a:t>43</a:t>
            </a:fld>
            <a:endParaRPr lang="en-US" sz="1200">
              <a:cs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312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a:latin typeface="Arial" charset="0"/>
                <a:ea typeface="ＭＳ Ｐゴシック" charset="0"/>
              </a:rPr>
              <a:t>Presenter Remarks:</a:t>
            </a:r>
          </a:p>
          <a:p>
            <a:pPr marL="0" marR="0" indent="0" algn="l" defTabSz="457200" rtl="0" eaLnBrk="1" fontAlgn="base" latinLnBrk="0" hangingPunct="1">
              <a:spcBef>
                <a:spcPct val="0"/>
              </a:spcBef>
              <a:spcAft>
                <a:spcPct val="0"/>
              </a:spcAft>
              <a:buClrTx/>
              <a:buSzTx/>
              <a:buFontTx/>
              <a:buNone/>
              <a:tabLst/>
              <a:defRPr/>
            </a:pPr>
            <a:r>
              <a:rPr lang="en-US" sz="1200" dirty="0">
                <a:latin typeface="Arial" charset="0"/>
                <a:ea typeface="ＭＳ Ｐゴシック" charset="0"/>
                <a:cs typeface="ＭＳ Ｐゴシック" charset="0"/>
              </a:rPr>
              <a:t>Thank you for coming!</a:t>
            </a:r>
            <a:r>
              <a:rPr lang="en-US" sz="1200" baseline="0" dirty="0">
                <a:latin typeface="Arial" charset="0"/>
                <a:ea typeface="ＭＳ Ｐゴシック" charset="0"/>
                <a:cs typeface="ＭＳ Ｐゴシック" charset="0"/>
              </a:rPr>
              <a:t> </a:t>
            </a:r>
          </a:p>
          <a:p>
            <a:pPr marL="0" marR="0" indent="0" algn="l" defTabSz="457200" rtl="0" eaLnBrk="1" fontAlgn="base" latinLnBrk="0" hangingPunct="1">
              <a:spcBef>
                <a:spcPct val="0"/>
              </a:spcBef>
              <a:spcAft>
                <a:spcPct val="0"/>
              </a:spcAft>
              <a:buClrTx/>
              <a:buSzTx/>
              <a:buFontTx/>
              <a:buNone/>
              <a:tabLst/>
              <a:defRPr/>
            </a:pPr>
            <a:endParaRPr lang="en-US" sz="1200" baseline="0" dirty="0">
              <a:latin typeface="Arial" charset="0"/>
              <a:ea typeface="ＭＳ Ｐゴシック" charset="0"/>
              <a:cs typeface="ＭＳ Ｐゴシック" charset="0"/>
            </a:endParaRPr>
          </a:p>
          <a:p>
            <a:pPr marL="0" marR="0" indent="0" algn="l" defTabSz="457200" rtl="0" eaLnBrk="1" fontAlgn="base" latinLnBrk="0" hangingPunct="1">
              <a:spcBef>
                <a:spcPct val="0"/>
              </a:spcBef>
              <a:spcAft>
                <a:spcPct val="0"/>
              </a:spcAft>
              <a:buClrTx/>
              <a:buSzTx/>
              <a:buFontTx/>
              <a:buNone/>
              <a:tabLst/>
              <a:defRPr/>
            </a:pPr>
            <a:r>
              <a:rPr lang="en-US" sz="1200" dirty="0">
                <a:latin typeface="Arial" charset="0"/>
                <a:ea typeface="ＭＳ Ｐゴシック" charset="0"/>
                <a:cs typeface="ＭＳ Ｐゴシック" charset="0"/>
              </a:rPr>
              <a:t>We hope you learned AT LEAST three new ideas.</a:t>
            </a:r>
            <a:endParaRPr lang="en-US" dirty="0">
              <a:latin typeface="Arial" charset="0"/>
              <a:ea typeface="ＭＳ Ｐゴシック" charset="0"/>
            </a:endParaRPr>
          </a:p>
        </p:txBody>
      </p:sp>
      <p:sp>
        <p:nvSpPr>
          <p:cNvPr id="1331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3CA036C-4523-2846-9A50-D215866411A1}" type="slidenum">
              <a:rPr lang="en-US" sz="1200">
                <a:cs typeface="Arial" charset="0"/>
              </a:rPr>
              <a:pPr eaLnBrk="1" hangingPunct="1"/>
              <a:t>44</a:t>
            </a:fld>
            <a:endParaRPr lang="en-US" sz="1200">
              <a:cs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endParaRPr lang="en-US" dirty="0"/>
          </a:p>
        </p:txBody>
      </p:sp>
      <p:sp>
        <p:nvSpPr>
          <p:cNvPr id="4" name="Slide Number Placeholder 3"/>
          <p:cNvSpPr>
            <a:spLocks noGrp="1"/>
          </p:cNvSpPr>
          <p:nvPr>
            <p:ph type="sldNum" sz="quarter" idx="10"/>
          </p:nvPr>
        </p:nvSpPr>
        <p:spPr/>
        <p:txBody>
          <a:bodyPr/>
          <a:lstStyle/>
          <a:p>
            <a:pPr>
              <a:defRPr/>
            </a:pPr>
            <a:fld id="{5D3C4FBD-C711-A849-8589-3F2561AFF9A3}" type="slidenum">
              <a:rPr lang="en-US" smtClean="0"/>
              <a:pPr>
                <a:defRPr/>
              </a:pPr>
              <a:t>45</a:t>
            </a:fld>
            <a:endParaRPr lang="en-US"/>
          </a:p>
        </p:txBody>
      </p:sp>
    </p:spTree>
    <p:extLst>
      <p:ext uri="{BB962C8B-B14F-4D97-AF65-F5344CB8AC3E}">
        <p14:creationId xmlns:p14="http://schemas.microsoft.com/office/powerpoint/2010/main" val="718043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685800" y="4284664"/>
            <a:ext cx="5486400" cy="4541837"/>
          </a:xfrm>
        </p:spPr>
        <p:txBody>
          <a:bodyPr>
            <a:noAutofit/>
          </a:bodyPr>
          <a:lstStyle/>
          <a:p>
            <a:pPr defTabSz="457159" eaLnBrk="1" hangingPunct="1">
              <a:spcBef>
                <a:spcPts val="0"/>
              </a:spcBef>
              <a:defRPr/>
            </a:pPr>
            <a:r>
              <a:rPr lang="en-US" b="1" dirty="0">
                <a:solidFill>
                  <a:srgbClr val="000000"/>
                </a:solidFill>
                <a:latin typeface="Arial" charset="0"/>
                <a:ea typeface="Arial" charset="0"/>
                <a:cs typeface="Arial" charset="0"/>
              </a:rPr>
              <a:t>Presenter Remarks: </a:t>
            </a:r>
            <a:endParaRPr lang="en-US" dirty="0">
              <a:solidFill>
                <a:prstClr val="black"/>
              </a:solidFill>
              <a:latin typeface="Arial" charset="0"/>
              <a:ea typeface="Arial" charset="0"/>
              <a:cs typeface="Arial" charset="0"/>
            </a:endParaRPr>
          </a:p>
          <a:p>
            <a:pPr defTabSz="457159" eaLnBrk="1" hangingPunct="1">
              <a:spcBef>
                <a:spcPts val="0"/>
              </a:spcBef>
              <a:defRPr/>
            </a:pPr>
            <a:r>
              <a:rPr lang="en-US" kern="1200" dirty="0">
                <a:solidFill>
                  <a:schemeClr val="tx1"/>
                </a:solidFill>
                <a:effectLst/>
              </a:rPr>
              <a:t>The California Department of Education </a:t>
            </a:r>
            <a:r>
              <a:rPr lang="en-US" dirty="0">
                <a:solidFill>
                  <a:prstClr val="black"/>
                </a:solidFill>
                <a:latin typeface="Arial" charset="0"/>
                <a:ea typeface="MS PGothic" charset="0"/>
              </a:rPr>
              <a:t>has developed many publications, resources, and supports that enable teachers to facilitate the most positive outcomes for students. </a:t>
            </a:r>
          </a:p>
          <a:p>
            <a:pPr marL="114290" lvl="1" indent="0" defTabSz="457159">
              <a:spcBef>
                <a:spcPts val="0"/>
              </a:spcBef>
              <a:buFont typeface="Arial" charset="0"/>
              <a:buNone/>
              <a:defRPr/>
            </a:pPr>
            <a:endParaRPr lang="en-US" dirty="0">
              <a:solidFill>
                <a:prstClr val="black"/>
              </a:solidFill>
              <a:latin typeface="Arial" charset="0"/>
              <a:ea typeface="MS PGothic" charset="0"/>
            </a:endParaRPr>
          </a:p>
          <a:p>
            <a:pPr marL="1588" lvl="1" indent="-1588" defTabSz="457159">
              <a:spcBef>
                <a:spcPts val="0"/>
              </a:spcBef>
              <a:buFont typeface="Arial" charset="0"/>
              <a:buNone/>
              <a:defRPr/>
            </a:pPr>
            <a:r>
              <a:rPr lang="en-US" dirty="0">
                <a:solidFill>
                  <a:prstClr val="black"/>
                </a:solidFill>
                <a:latin typeface="Arial" charset="0"/>
                <a:ea typeface="MS PGothic" charset="0"/>
              </a:rPr>
              <a:t>Today our main focus will be on Volume 1 of </a:t>
            </a:r>
            <a:r>
              <a:rPr lang="en-US" i="0" dirty="0">
                <a:solidFill>
                  <a:prstClr val="black"/>
                </a:solidFill>
                <a:latin typeface="Arial" charset="0"/>
                <a:ea typeface="MS PGothic" charset="0"/>
              </a:rPr>
              <a:t>the Preschool Learning Foundations and the Preschool Curriculum Framework</a:t>
            </a:r>
            <a:r>
              <a:rPr lang="en-US" dirty="0">
                <a:solidFill>
                  <a:prstClr val="black"/>
                </a:solidFill>
                <a:latin typeface="Arial" charset="0"/>
                <a:ea typeface="MS PGothic" charset="0"/>
              </a:rPr>
              <a:t>. In addition, there are other key resources that support math: the California Common Core State Standards (CA CCSS)</a:t>
            </a:r>
            <a:r>
              <a:rPr lang="en-US" baseline="0" dirty="0">
                <a:solidFill>
                  <a:prstClr val="black"/>
                </a:solidFill>
                <a:latin typeface="Arial" charset="0"/>
                <a:ea typeface="MS PGothic" charset="0"/>
              </a:rPr>
              <a:t> </a:t>
            </a:r>
            <a:r>
              <a:rPr lang="en-US" dirty="0">
                <a:latin typeface="Arial" pitchFamily="-1" charset="0"/>
                <a:ea typeface="ＭＳ Ｐゴシック" pitchFamily="-1" charset="-128"/>
                <a:cs typeface="ＭＳ Ｐゴシック" pitchFamily="-1" charset="-128"/>
              </a:rPr>
              <a:t>for Mathematics</a:t>
            </a:r>
            <a:r>
              <a:rPr lang="en-US" baseline="0" dirty="0">
                <a:latin typeface="Arial" pitchFamily="-1" charset="0"/>
                <a:ea typeface="ＭＳ Ｐゴシック" pitchFamily="-1" charset="-128"/>
                <a:cs typeface="ＭＳ Ｐゴシック" pitchFamily="-1" charset="-128"/>
              </a:rPr>
              <a:t> in </a:t>
            </a:r>
            <a:r>
              <a:rPr lang="en-US" dirty="0">
                <a:latin typeface="Arial" pitchFamily="-1" charset="0"/>
                <a:ea typeface="ＭＳ Ｐゴシック" pitchFamily="-1" charset="-128"/>
                <a:cs typeface="ＭＳ Ｐゴシック" pitchFamily="-1" charset="-128"/>
              </a:rPr>
              <a:t>kindergarten</a:t>
            </a:r>
            <a:r>
              <a:rPr lang="en-US" dirty="0">
                <a:solidFill>
                  <a:prstClr val="black"/>
                </a:solidFill>
                <a:latin typeface="Arial" charset="0"/>
                <a:ea typeface="MS PGothic" charset="0"/>
              </a:rPr>
              <a:t>, the</a:t>
            </a:r>
            <a:r>
              <a:rPr lang="en-US" baseline="0" dirty="0">
                <a:solidFill>
                  <a:prstClr val="black"/>
                </a:solidFill>
                <a:latin typeface="Arial" charset="0"/>
                <a:ea typeface="MS PGothic" charset="0"/>
              </a:rPr>
              <a:t> TK chapter of the </a:t>
            </a:r>
            <a:r>
              <a:rPr kumimoji="0" lang="en-US" sz="1200" b="0" i="1" u="none" strike="noStrike" kern="1200" cap="none" spc="0" normalizeH="0" baseline="0" noProof="0" dirty="0">
                <a:ln>
                  <a:noFill/>
                </a:ln>
                <a:solidFill>
                  <a:prstClr val="black"/>
                </a:solidFill>
                <a:effectLst/>
                <a:uLnTx/>
                <a:uFillTx/>
                <a:latin typeface="Arial" pitchFamily="34" charset="0"/>
                <a:ea typeface="MS PGothic" panose="020B0600070205080204" pitchFamily="34" charset="-128"/>
                <a:cs typeface="Arial" pitchFamily="34" charset="0"/>
              </a:rPr>
              <a:t>Mathematics Framework for California Public Schools: Kindergarten Through Grade Twelve </a:t>
            </a:r>
            <a:r>
              <a:rPr kumimoji="0" lang="en-US" sz="1200" b="0" i="0" u="none" strike="noStrike" kern="1200" cap="none" spc="0" normalizeH="0" baseline="0" noProof="0" dirty="0">
                <a:ln>
                  <a:noFill/>
                </a:ln>
                <a:solidFill>
                  <a:prstClr val="black"/>
                </a:solidFill>
                <a:effectLst/>
                <a:uLnTx/>
                <a:uFillTx/>
                <a:latin typeface="Arial" pitchFamily="34" charset="0"/>
                <a:ea typeface="MS PGothic" panose="020B0600070205080204" pitchFamily="34" charset="-128"/>
                <a:cs typeface="Arial" pitchFamily="34" charset="0"/>
              </a:rPr>
              <a:t>(Math Framework), </a:t>
            </a:r>
            <a:r>
              <a:rPr lang="en-US" baseline="0" dirty="0">
                <a:solidFill>
                  <a:prstClr val="black"/>
                </a:solidFill>
                <a:latin typeface="Arial" charset="0"/>
                <a:ea typeface="MS PGothic" charset="0"/>
              </a:rPr>
              <a:t>the </a:t>
            </a:r>
            <a:r>
              <a:rPr lang="en-US" i="1" dirty="0">
                <a:solidFill>
                  <a:prstClr val="black"/>
                </a:solidFill>
                <a:latin typeface="Arial" charset="0"/>
                <a:ea typeface="Arial" charset="0"/>
                <a:cs typeface="Arial" charset="0"/>
              </a:rPr>
              <a:t>Transitional Kindergarten Implementation Guide</a:t>
            </a:r>
            <a:r>
              <a:rPr lang="en-US" dirty="0">
                <a:solidFill>
                  <a:prstClr val="black"/>
                </a:solidFill>
                <a:latin typeface="Arial" charset="0"/>
                <a:ea typeface="Arial" charset="0"/>
                <a:cs typeface="Arial" charset="0"/>
              </a:rPr>
              <a:t>—</a:t>
            </a:r>
            <a:r>
              <a:rPr lang="en-US" i="1" dirty="0">
                <a:solidFill>
                  <a:prstClr val="black"/>
                </a:solidFill>
                <a:latin typeface="Arial" charset="0"/>
                <a:ea typeface="Arial" charset="0"/>
                <a:cs typeface="Arial" charset="0"/>
              </a:rPr>
              <a:t>A Resource for Public School District Administrators and Teachers </a:t>
            </a:r>
            <a:r>
              <a:rPr lang="en-US" dirty="0">
                <a:solidFill>
                  <a:prstClr val="black"/>
                </a:solidFill>
                <a:latin typeface="Arial" charset="0"/>
                <a:ea typeface="Arial" charset="0"/>
                <a:cs typeface="Arial" charset="0"/>
              </a:rPr>
              <a:t>(TK</a:t>
            </a:r>
            <a:r>
              <a:rPr lang="en-US" baseline="0" dirty="0">
                <a:solidFill>
                  <a:prstClr val="black"/>
                </a:solidFill>
                <a:latin typeface="Arial" charset="0"/>
                <a:ea typeface="Arial" charset="0"/>
                <a:cs typeface="Arial" charset="0"/>
              </a:rPr>
              <a:t> Implementation Guide</a:t>
            </a:r>
            <a:r>
              <a:rPr lang="en-US" dirty="0">
                <a:solidFill>
                  <a:prstClr val="black"/>
                </a:solidFill>
                <a:latin typeface="Arial" charset="0"/>
                <a:ea typeface="Arial" charset="0"/>
                <a:cs typeface="Arial" charset="0"/>
              </a:rPr>
              <a:t>),</a:t>
            </a:r>
            <a:r>
              <a:rPr lang="en-US" baseline="0" dirty="0">
                <a:solidFill>
                  <a:prstClr val="black"/>
                </a:solidFill>
                <a:latin typeface="Arial" charset="0"/>
                <a:ea typeface="Arial" charset="0"/>
                <a:cs typeface="Arial" charset="0"/>
              </a:rPr>
              <a:t> </a:t>
            </a:r>
            <a:r>
              <a:rPr lang="en-US" dirty="0">
                <a:solidFill>
                  <a:prstClr val="black"/>
                </a:solidFill>
                <a:latin typeface="Arial" charset="0"/>
                <a:ea typeface="MS PGothic" charset="0"/>
              </a:rPr>
              <a:t>and the </a:t>
            </a:r>
            <a:r>
              <a:rPr lang="en-US" i="0" dirty="0">
                <a:solidFill>
                  <a:prstClr val="black"/>
                </a:solidFill>
                <a:latin typeface="Arial" charset="0"/>
                <a:ea typeface="Arial" charset="0"/>
                <a:cs typeface="Arial" charset="0"/>
              </a:rPr>
              <a:t>Desired Results Developmental Profile—Kindergarten (2015): A Developmental Continuum for Kindergarten </a:t>
            </a:r>
            <a:r>
              <a:rPr lang="en-US" dirty="0">
                <a:solidFill>
                  <a:prstClr val="black"/>
                </a:solidFill>
                <a:latin typeface="Arial" charset="0"/>
                <a:ea typeface="Arial" charset="0"/>
                <a:cs typeface="Arial" charset="0"/>
              </a:rPr>
              <a:t>(</a:t>
            </a:r>
            <a:r>
              <a:rPr lang="en-US" dirty="0">
                <a:solidFill>
                  <a:prstClr val="black"/>
                </a:solidFill>
                <a:ea typeface="MS PGothic" panose="020B0600070205080204" pitchFamily="34" charset="-128"/>
              </a:rPr>
              <a:t>DRDP-K [2015]).</a:t>
            </a:r>
          </a:p>
          <a:p>
            <a:pPr defTabSz="457159">
              <a:spcBef>
                <a:spcPts val="0"/>
              </a:spcBef>
              <a:defRPr/>
            </a:pPr>
            <a:endParaRPr lang="en-US" dirty="0">
              <a:solidFill>
                <a:prstClr val="black"/>
              </a:solidFill>
              <a:latin typeface="Arial" charset="0"/>
              <a:ea typeface="Arial" charset="0"/>
              <a:cs typeface="Arial" charset="0"/>
            </a:endParaRPr>
          </a:p>
          <a:p>
            <a:pPr defTabSz="457159">
              <a:spcBef>
                <a:spcPts val="0"/>
              </a:spcBef>
              <a:defRPr/>
            </a:pPr>
            <a:r>
              <a:rPr lang="en-US" i="0" dirty="0">
                <a:solidFill>
                  <a:prstClr val="black"/>
                </a:solidFill>
                <a:latin typeface="Arial" charset="0"/>
                <a:ea typeface="Arial" charset="0"/>
                <a:cs typeface="Arial" charset="0"/>
              </a:rPr>
              <a:t>(Name and hold up each resource.) The</a:t>
            </a:r>
            <a:r>
              <a:rPr lang="en-US" i="0" baseline="0" dirty="0">
                <a:solidFill>
                  <a:prstClr val="black"/>
                </a:solidFill>
                <a:latin typeface="Arial" charset="0"/>
                <a:ea typeface="Arial" charset="0"/>
                <a:cs typeface="Arial" charset="0"/>
              </a:rPr>
              <a:t> Preschool Learning Foundations, </a:t>
            </a:r>
            <a:r>
              <a:rPr lang="en-US" i="0" dirty="0">
                <a:solidFill>
                  <a:prstClr val="black"/>
                </a:solidFill>
                <a:latin typeface="Arial" charset="0"/>
                <a:ea typeface="Arial" charset="0"/>
                <a:cs typeface="Arial" charset="0"/>
              </a:rPr>
              <a:t>Volume 1, Volume 2, and Volume 3, and the Preschool Curriculum Framework, Volume 1, Volume 2, and Volume 3, </a:t>
            </a:r>
            <a:r>
              <a:rPr lang="en-US" dirty="0">
                <a:solidFill>
                  <a:prstClr val="black"/>
                </a:solidFill>
                <a:latin typeface="Arial" charset="0"/>
                <a:ea typeface="Arial" charset="0"/>
                <a:cs typeface="Arial" charset="0"/>
              </a:rPr>
              <a:t>are the center of the California Early Learning and Development System. </a:t>
            </a:r>
          </a:p>
          <a:p>
            <a:pPr defTabSz="457159">
              <a:spcBef>
                <a:spcPts val="0"/>
              </a:spcBef>
              <a:defRPr/>
            </a:pPr>
            <a:endParaRPr lang="en-US" dirty="0">
              <a:solidFill>
                <a:prstClr val="black"/>
              </a:solidFill>
              <a:latin typeface="Arial" charset="0"/>
              <a:ea typeface="Arial" charset="0"/>
              <a:cs typeface="Arial" charset="0"/>
            </a:endParaRPr>
          </a:p>
          <a:p>
            <a:pPr marL="0" marR="0" lvl="0" indent="0" algn="l" defTabSz="457200" rtl="0" eaLnBrk="0" fontAlgn="base" latinLnBrk="0" hangingPunct="0">
              <a:spcBef>
                <a:spcPts val="0"/>
              </a:spcBef>
              <a:spcAft>
                <a:spcPct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charset="0"/>
                <a:ea typeface="Arial" charset="0"/>
                <a:cs typeface="Arial" charset="0"/>
              </a:rPr>
              <a:t>During additional professional learning opportunities we will also discuss alignment and make connections to all additional resources pictured in the graphic:</a:t>
            </a:r>
          </a:p>
          <a:p>
            <a:pPr marL="292074" lvl="1" indent="-177784" defTabSz="457159">
              <a:spcBef>
                <a:spcPts val="0"/>
              </a:spcBef>
              <a:buFont typeface="Arial" charset="0"/>
              <a:buChar char="•"/>
              <a:defRPr/>
            </a:pPr>
            <a:r>
              <a:rPr lang="en-US" i="1" dirty="0">
                <a:solidFill>
                  <a:prstClr val="black"/>
                </a:solidFill>
                <a:latin typeface="Arial" charset="0"/>
                <a:ea typeface="Arial" charset="0"/>
                <a:cs typeface="Arial" charset="0"/>
              </a:rPr>
              <a:t>The Alignment of the California Preschool Learning Foundations with Key Early Education Resources </a:t>
            </a:r>
            <a:r>
              <a:rPr lang="en-US" i="0" dirty="0">
                <a:solidFill>
                  <a:prstClr val="black"/>
                </a:solidFill>
                <a:latin typeface="Arial" charset="0"/>
                <a:ea typeface="Arial" charset="0"/>
                <a:cs typeface="Arial" charset="0"/>
              </a:rPr>
              <a:t>(</a:t>
            </a:r>
            <a:r>
              <a:rPr lang="en-US" i="0" baseline="0" dirty="0">
                <a:solidFill>
                  <a:prstClr val="black"/>
                </a:solidFill>
                <a:latin typeface="Arial" charset="0"/>
                <a:ea typeface="Arial" charset="0"/>
                <a:cs typeface="Arial" charset="0"/>
              </a:rPr>
              <a:t>Alignment Document)</a:t>
            </a:r>
            <a:endParaRPr lang="en-US" i="1" baseline="0" dirty="0">
              <a:solidFill>
                <a:prstClr val="black"/>
              </a:solidFill>
              <a:latin typeface="Arial" charset="0"/>
              <a:ea typeface="Arial" charset="0"/>
              <a:cs typeface="Arial" charset="0"/>
            </a:endParaRPr>
          </a:p>
          <a:p>
            <a:pPr marL="292074" lvl="1" indent="-177784" defTabSz="457159">
              <a:spcBef>
                <a:spcPts val="0"/>
              </a:spcBef>
              <a:buFont typeface="Arial" charset="0"/>
              <a:buChar char="•"/>
              <a:defRPr/>
            </a:pPr>
            <a:r>
              <a:rPr lang="en-US" i="0" dirty="0">
                <a:solidFill>
                  <a:prstClr val="black"/>
                </a:solidFill>
                <a:latin typeface="Arial" charset="0"/>
                <a:ea typeface="Arial" charset="0"/>
                <a:cs typeface="Arial" charset="0"/>
              </a:rPr>
              <a:t>CA CCSS</a:t>
            </a:r>
            <a:endParaRPr lang="en-US" i="1" dirty="0">
              <a:solidFill>
                <a:prstClr val="black"/>
              </a:solidFill>
              <a:latin typeface="Arial" charset="0"/>
              <a:ea typeface="Arial" charset="0"/>
              <a:cs typeface="Arial" charset="0"/>
            </a:endParaRPr>
          </a:p>
          <a:p>
            <a:pPr marL="292074" lvl="1" indent="-177784" defTabSz="457159">
              <a:spcBef>
                <a:spcPts val="0"/>
              </a:spcBef>
              <a:buFont typeface="Arial" charset="0"/>
              <a:buChar char="•"/>
              <a:defRPr/>
            </a:pPr>
            <a:r>
              <a:rPr lang="en-US" dirty="0">
                <a:solidFill>
                  <a:prstClr val="black"/>
                </a:solidFill>
                <a:ea typeface="MS PGothic" panose="020B0600070205080204" pitchFamily="34" charset="-128"/>
              </a:rPr>
              <a:t>Math</a:t>
            </a:r>
            <a:r>
              <a:rPr lang="en-US" baseline="0" dirty="0">
                <a:solidFill>
                  <a:prstClr val="black"/>
                </a:solidFill>
                <a:ea typeface="MS PGothic" panose="020B0600070205080204" pitchFamily="34" charset="-128"/>
              </a:rPr>
              <a:t> Framework</a:t>
            </a:r>
            <a:endParaRPr lang="en-US" dirty="0">
              <a:solidFill>
                <a:prstClr val="black"/>
              </a:solidFill>
              <a:ea typeface="MS PGothic" panose="020B0600070205080204" pitchFamily="34" charset="-128"/>
            </a:endParaRPr>
          </a:p>
          <a:p>
            <a:pPr marL="292074" lvl="1" indent="-177784" defTabSz="457159">
              <a:spcBef>
                <a:spcPts val="0"/>
              </a:spcBef>
              <a:buFont typeface="Arial" charset="0"/>
              <a:buChar char="•"/>
              <a:defRPr/>
            </a:pPr>
            <a:r>
              <a:rPr lang="en-US" dirty="0">
                <a:solidFill>
                  <a:prstClr val="black"/>
                </a:solidFill>
                <a:latin typeface="Arial" charset="0"/>
                <a:ea typeface="Arial" charset="0"/>
                <a:cs typeface="Arial" charset="0"/>
              </a:rPr>
              <a:t>TK</a:t>
            </a:r>
            <a:r>
              <a:rPr lang="en-US" baseline="0" dirty="0">
                <a:solidFill>
                  <a:prstClr val="black"/>
                </a:solidFill>
                <a:latin typeface="Arial" charset="0"/>
                <a:ea typeface="Arial" charset="0"/>
                <a:cs typeface="Arial" charset="0"/>
              </a:rPr>
              <a:t> Implementation Guide</a:t>
            </a:r>
            <a:endParaRPr lang="en-US" dirty="0">
              <a:solidFill>
                <a:prstClr val="black"/>
              </a:solidFill>
              <a:latin typeface="Arial" charset="0"/>
              <a:ea typeface="Arial" charset="0"/>
              <a:cs typeface="Arial" charset="0"/>
            </a:endParaRPr>
          </a:p>
          <a:p>
            <a:pPr marL="292074" lvl="1" indent="-177784" defTabSz="457159">
              <a:spcBef>
                <a:spcPts val="0"/>
              </a:spcBef>
              <a:buFont typeface="Arial" charset="0"/>
              <a:buChar char="•"/>
              <a:defRPr/>
            </a:pPr>
            <a:r>
              <a:rPr lang="en-US" dirty="0">
                <a:solidFill>
                  <a:prstClr val="black"/>
                </a:solidFill>
                <a:ea typeface="MS PGothic" panose="020B0600070205080204" pitchFamily="34" charset="-128"/>
              </a:rPr>
              <a:t>DRDP-K (2015)</a:t>
            </a:r>
          </a:p>
        </p:txBody>
      </p:sp>
      <p:sp>
        <p:nvSpPr>
          <p:cNvPr id="29699"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883" indent="-285724">
              <a:defRPr sz="2400">
                <a:solidFill>
                  <a:schemeClr val="tx1"/>
                </a:solidFill>
                <a:latin typeface="Arial" panose="020B0604020202020204" pitchFamily="34" charset="0"/>
                <a:ea typeface="MS PGothic" panose="020B0600070205080204" pitchFamily="34" charset="-128"/>
              </a:defRPr>
            </a:lvl2pPr>
            <a:lvl3pPr marL="1142898" indent="-228580">
              <a:defRPr sz="2400">
                <a:solidFill>
                  <a:schemeClr val="tx1"/>
                </a:solidFill>
                <a:latin typeface="Arial" panose="020B0604020202020204" pitchFamily="34" charset="0"/>
                <a:ea typeface="MS PGothic" panose="020B0600070205080204" pitchFamily="34" charset="-128"/>
              </a:defRPr>
            </a:lvl3pPr>
            <a:lvl4pPr marL="1600057" indent="-228580">
              <a:defRPr sz="2400">
                <a:solidFill>
                  <a:schemeClr val="tx1"/>
                </a:solidFill>
                <a:latin typeface="Arial" panose="020B0604020202020204" pitchFamily="34" charset="0"/>
                <a:ea typeface="MS PGothic" panose="020B0600070205080204" pitchFamily="34" charset="-128"/>
              </a:defRPr>
            </a:lvl4pPr>
            <a:lvl5pPr marL="2057217" indent="-228580">
              <a:defRPr sz="2400">
                <a:solidFill>
                  <a:schemeClr val="tx1"/>
                </a:solidFill>
                <a:latin typeface="Arial" panose="020B0604020202020204" pitchFamily="34" charset="0"/>
                <a:ea typeface="MS PGothic" panose="020B0600070205080204" pitchFamily="34" charset="-128"/>
              </a:defRPr>
            </a:lvl5pPr>
            <a:lvl6pPr marL="2514376" indent="-22858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535" indent="-22858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8695" indent="-22858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5854" indent="-22858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4400A56-6546-4966-8364-8CD5F366C37F}" type="slidenum">
              <a:rPr lang="en-US" altLang="en-US" sz="1200">
                <a:cs typeface="Arial" panose="020B0604020202020204" pitchFamily="34" charset="0"/>
              </a:rPr>
              <a:pPr/>
              <a:t>5</a:t>
            </a:fld>
            <a:endParaRPr lang="en-US" altLang="en-US" sz="1200" dirty="0">
              <a:cs typeface="Arial" panose="020B0604020202020204" pitchFamily="34" charset="0"/>
            </a:endParaRPr>
          </a:p>
        </p:txBody>
      </p:sp>
    </p:spTree>
    <p:extLst>
      <p:ext uri="{BB962C8B-B14F-4D97-AF65-F5344CB8AC3E}">
        <p14:creationId xmlns:p14="http://schemas.microsoft.com/office/powerpoint/2010/main" val="2367634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a:xfrm>
            <a:off x="685800" y="4376738"/>
            <a:ext cx="5486400" cy="4046537"/>
          </a:xfrm>
        </p:spPr>
        <p:txBody>
          <a:bodyPr>
            <a:noAutofit/>
          </a:bodyPr>
          <a:lstStyle/>
          <a:p>
            <a:pPr>
              <a:spcBef>
                <a:spcPts val="0"/>
              </a:spcBef>
              <a:defRPr/>
            </a:pPr>
            <a:r>
              <a:rPr lang="en-US" b="1" dirty="0"/>
              <a:t>Background Information: </a:t>
            </a:r>
          </a:p>
          <a:p>
            <a:pPr>
              <a:spcBef>
                <a:spcPts val="0"/>
              </a:spcBef>
              <a:buFont typeface="Arial"/>
              <a:buNone/>
              <a:defRPr/>
            </a:pPr>
            <a:r>
              <a:rPr lang="en-US" dirty="0"/>
              <a:t>http://cde.ca.gov/ci/gs/em/kinderfaq.asp#program </a:t>
            </a:r>
          </a:p>
          <a:p>
            <a:pPr>
              <a:spcBef>
                <a:spcPts val="0"/>
              </a:spcBef>
              <a:defRPr/>
            </a:pPr>
            <a:endParaRPr lang="en-US" b="1" dirty="0"/>
          </a:p>
          <a:p>
            <a:pPr>
              <a:spcBef>
                <a:spcPts val="0"/>
              </a:spcBef>
              <a:defRPr/>
            </a:pPr>
            <a:r>
              <a:rPr lang="en-US" b="1" dirty="0"/>
              <a:t>Presenter Remarks: </a:t>
            </a:r>
          </a:p>
          <a:p>
            <a:pPr>
              <a:spcBef>
                <a:spcPts val="0"/>
              </a:spcBef>
              <a:buFont typeface="Arial"/>
              <a:buNone/>
              <a:defRPr/>
            </a:pPr>
            <a:r>
              <a:rPr lang="en-US" dirty="0"/>
              <a:t>The state of California provides guidance on utilizing the Preschool Learning Foundations and the Preschool Curriculum</a:t>
            </a:r>
            <a:r>
              <a:rPr lang="en-US" baseline="0" dirty="0"/>
              <a:t> </a:t>
            </a:r>
            <a:r>
              <a:rPr lang="en-US" dirty="0"/>
              <a:t>Framework as planning and curriculum resources in the TK classroom.</a:t>
            </a:r>
          </a:p>
          <a:p>
            <a:pPr>
              <a:spcBef>
                <a:spcPts val="0"/>
              </a:spcBef>
              <a:buFont typeface="Arial"/>
              <a:buNone/>
              <a:defRPr/>
            </a:pPr>
            <a:endParaRPr lang="en-US" dirty="0"/>
          </a:p>
          <a:p>
            <a:pPr>
              <a:spcBef>
                <a:spcPts val="0"/>
              </a:spcBef>
              <a:buFont typeface="Arial" panose="020B0604020202020204" pitchFamily="34" charset="0"/>
              <a:buNone/>
              <a:defRPr/>
            </a:pPr>
            <a:r>
              <a:rPr lang="en-US" dirty="0"/>
              <a:t>In addition, the following publications and resources should be used:</a:t>
            </a:r>
          </a:p>
          <a:p>
            <a:pPr marL="171450" indent="-171450">
              <a:spcBef>
                <a:spcPts val="0"/>
              </a:spcBef>
              <a:buFont typeface="Arial" panose="020B0604020202020204" pitchFamily="34" charset="0"/>
              <a:buChar char="•"/>
              <a:defRPr/>
            </a:pPr>
            <a:r>
              <a:rPr lang="en-US" dirty="0"/>
              <a:t>TK Implementation Guide</a:t>
            </a:r>
          </a:p>
          <a:p>
            <a:pPr marL="171450" indent="-171450">
              <a:spcBef>
                <a:spcPts val="0"/>
              </a:spcBef>
              <a:buFont typeface="Arial" panose="020B0604020202020204" pitchFamily="34" charset="0"/>
              <a:buChar char="•"/>
              <a:defRPr/>
            </a:pPr>
            <a:r>
              <a:rPr lang="en-US" dirty="0"/>
              <a:t>Alignment Document</a:t>
            </a:r>
          </a:p>
          <a:p>
            <a:pPr marL="171450" indent="-171450">
              <a:spcBef>
                <a:spcPts val="0"/>
              </a:spcBef>
              <a:buFont typeface="Arial" panose="020B0604020202020204" pitchFamily="34" charset="0"/>
              <a:buChar char="•"/>
              <a:defRPr/>
            </a:pPr>
            <a:r>
              <a:rPr lang="en-US" dirty="0"/>
              <a:t>CA CCSS</a:t>
            </a:r>
          </a:p>
          <a:p>
            <a:pPr marL="171450" indent="-171450">
              <a:spcBef>
                <a:spcPts val="0"/>
              </a:spcBef>
              <a:buFont typeface="Arial" panose="020B0604020202020204" pitchFamily="34" charset="0"/>
              <a:buChar char="•"/>
              <a:defRPr/>
            </a:pPr>
            <a:r>
              <a:rPr lang="en-US" dirty="0"/>
              <a:t>Math Framework</a:t>
            </a:r>
          </a:p>
          <a:p>
            <a:pPr marL="171450" indent="-171450">
              <a:spcBef>
                <a:spcPts val="0"/>
              </a:spcBef>
              <a:buFont typeface="Arial" panose="020B0604020202020204" pitchFamily="34" charset="0"/>
              <a:buChar char="•"/>
              <a:defRPr/>
            </a:pPr>
            <a:r>
              <a:rPr lang="en-US" dirty="0"/>
              <a:t>DRDP-K</a:t>
            </a:r>
          </a:p>
          <a:p>
            <a:pPr>
              <a:spcBef>
                <a:spcPts val="0"/>
              </a:spcBef>
              <a:defRPr/>
            </a:pPr>
            <a:endParaRPr lang="en-US" dirty="0"/>
          </a:p>
          <a:p>
            <a:pPr>
              <a:spcBef>
                <a:spcPts val="0"/>
              </a:spcBef>
              <a:defRPr/>
            </a:pPr>
            <a:r>
              <a:rPr lang="en-US" dirty="0"/>
              <a:t>We will now look at how all of</a:t>
            </a:r>
            <a:r>
              <a:rPr lang="en-US" baseline="0" dirty="0"/>
              <a:t> </a:t>
            </a:r>
            <a:r>
              <a:rPr lang="en-US" dirty="0"/>
              <a:t>these resources work together to support Mathematics. </a:t>
            </a:r>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B1D9C39-C83A-5A4C-9277-FF4ABC2FC433}" type="slidenum">
              <a:rPr lang="en-US" sz="1200">
                <a:cs typeface="Arial" charset="0"/>
              </a:rPr>
              <a:pPr eaLnBrk="1" hangingPunct="1"/>
              <a:t>6</a:t>
            </a:fld>
            <a:endParaRPr lang="en-US" sz="1200" dirty="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D490EB59-41ED-BB45-8AF6-B51651BBCFCC}" type="slidenum">
              <a:rPr lang="en-US" sz="1200">
                <a:cs typeface="Arial" charset="0"/>
              </a:rPr>
              <a:pPr algn="r" eaLnBrk="1" hangingPunct="1"/>
              <a:t>7</a:t>
            </a:fld>
            <a:endParaRPr lang="en-US" sz="1200" dirty="0">
              <a:cs typeface="Arial" charset="0"/>
            </a:endParaRPr>
          </a:p>
        </p:txBody>
      </p:sp>
      <p:sp>
        <p:nvSpPr>
          <p:cNvPr id="460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4516" name="Rectangle 3"/>
          <p:cNvSpPr>
            <a:spLocks noGrp="1" noChangeArrowheads="1"/>
          </p:cNvSpPr>
          <p:nvPr>
            <p:ph type="body" idx="1"/>
          </p:nvPr>
        </p:nvSpPr>
        <p:spPr>
          <a:xfrm>
            <a:off x="685800" y="4362450"/>
            <a:ext cx="5486400"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defTabSz="914400" eaLnBrk="1" fontAlgn="auto" hangingPunct="1">
              <a:spcBef>
                <a:spcPts val="0"/>
              </a:spcBef>
              <a:spcAft>
                <a:spcPts val="0"/>
              </a:spcAft>
              <a:buFont typeface="Arial"/>
              <a:buNone/>
              <a:defRPr/>
            </a:pPr>
            <a:r>
              <a:rPr lang="en-US" b="1" dirty="0"/>
              <a:t>Presenter Remarks: </a:t>
            </a:r>
            <a:endParaRPr lang="en-US" altLang="en-US" b="1" dirty="0">
              <a:latin typeface="Arial" charset="0"/>
              <a:ea typeface="Arial" charset="0"/>
              <a:cs typeface="Arial" charset="0"/>
            </a:endParaRPr>
          </a:p>
          <a:p>
            <a:pPr marL="0" marR="0" indent="0" algn="l" defTabSz="914400" rtl="0" eaLnBrk="1" fontAlgn="auto" latinLnBrk="0" hangingPunct="1">
              <a:spcBef>
                <a:spcPts val="0"/>
              </a:spcBef>
              <a:spcAft>
                <a:spcPts val="0"/>
              </a:spcAft>
              <a:buClrTx/>
              <a:buSzTx/>
              <a:buFont typeface="Arial"/>
              <a:buNone/>
              <a:tabLst/>
              <a:defRPr/>
            </a:pPr>
            <a:r>
              <a:rPr lang="en-US" altLang="en-US" dirty="0">
                <a:latin typeface="Arial" charset="0"/>
                <a:ea typeface="Arial" charset="0"/>
                <a:cs typeface="Arial" charset="0"/>
              </a:rPr>
              <a:t>The purpose of the Preschool</a:t>
            </a:r>
            <a:r>
              <a:rPr lang="en-US" altLang="en-US" baseline="0" dirty="0">
                <a:latin typeface="Arial" charset="0"/>
                <a:ea typeface="Arial" charset="0"/>
                <a:cs typeface="Arial" charset="0"/>
              </a:rPr>
              <a:t> Learning Foundations </a:t>
            </a:r>
            <a:r>
              <a:rPr lang="en-US" altLang="en-US" dirty="0">
                <a:latin typeface="Arial" charset="0"/>
                <a:ea typeface="Arial" charset="0"/>
                <a:cs typeface="Arial" charset="0"/>
              </a:rPr>
              <a:t>is to promote a common understanding of preschool children’</a:t>
            </a:r>
            <a:r>
              <a:rPr lang="en-US" altLang="ja-JP" dirty="0">
                <a:latin typeface="Arial" charset="0"/>
                <a:ea typeface="Arial" charset="0"/>
                <a:cs typeface="Arial" charset="0"/>
              </a:rPr>
              <a:t>s learning and to guide instructional practice</a:t>
            </a:r>
            <a:r>
              <a:rPr lang="en-US" altLang="ja-JP" baseline="0" dirty="0">
                <a:latin typeface="Arial" charset="0"/>
                <a:ea typeface="Arial" charset="0"/>
                <a:cs typeface="Arial" charset="0"/>
              </a:rPr>
              <a:t>; they describe the knowledge and </a:t>
            </a:r>
            <a:r>
              <a:rPr lang="en-US" altLang="en-US" dirty="0">
                <a:latin typeface="Arial" charset="0"/>
                <a:ea typeface="Arial" charset="0"/>
                <a:cs typeface="Arial" charset="0"/>
              </a:rPr>
              <a:t>skills that young children typically develop when provided with developmentally, culturally, and linguistically appropriate learning experiences.</a:t>
            </a:r>
          </a:p>
          <a:p>
            <a:pPr marL="0" marR="0" indent="0" algn="l" defTabSz="914400" rtl="0" eaLnBrk="1" fontAlgn="auto" latinLnBrk="0" hangingPunct="1">
              <a:spcBef>
                <a:spcPts val="0"/>
              </a:spcBef>
              <a:spcAft>
                <a:spcPts val="0"/>
              </a:spcAft>
              <a:buClrTx/>
              <a:buSzTx/>
              <a:buFont typeface="Arial"/>
              <a:buNone/>
              <a:tabLst/>
              <a:defRPr/>
            </a:pPr>
            <a:endParaRPr lang="en-US" altLang="ja-JP" i="0" baseline="0" dirty="0">
              <a:latin typeface="Arial" charset="0"/>
              <a:ea typeface="ＭＳ Ｐゴシック" panose="020B0600070205080204" pitchFamily="34" charset="-128"/>
              <a:cs typeface="Arial" charset="0"/>
            </a:endParaRPr>
          </a:p>
          <a:p>
            <a:pPr marL="0" marR="0" indent="0" algn="l" defTabSz="914400" rtl="0" eaLnBrk="1" fontAlgn="auto" latinLnBrk="0" hangingPunct="1">
              <a:spcBef>
                <a:spcPts val="0"/>
              </a:spcBef>
              <a:spcAft>
                <a:spcPts val="0"/>
              </a:spcAft>
              <a:buClrTx/>
              <a:buSzTx/>
              <a:buFont typeface="Arial"/>
              <a:buNone/>
              <a:tabLst/>
              <a:defRPr/>
            </a:pPr>
            <a:r>
              <a:rPr lang="en-US" altLang="ja-JP" i="0" baseline="0" dirty="0">
                <a:latin typeface="Arial" charset="0"/>
                <a:ea typeface="ＭＳ Ｐゴシック" panose="020B0600070205080204" pitchFamily="34" charset="-128"/>
                <a:cs typeface="Arial" charset="0"/>
              </a:rPr>
              <a:t>T</a:t>
            </a:r>
            <a:r>
              <a:rPr lang="en-US" altLang="ja-JP" i="0" dirty="0">
                <a:ea typeface="ＭＳ Ｐゴシック" panose="020B0600070205080204" pitchFamily="34" charset="-128"/>
              </a:rPr>
              <a:t>he Preschool Curriculum</a:t>
            </a:r>
            <a:r>
              <a:rPr lang="en-US" altLang="ja-JP" i="0" baseline="0" dirty="0">
                <a:ea typeface="ＭＳ Ｐゴシック" panose="020B0600070205080204" pitchFamily="34" charset="-128"/>
              </a:rPr>
              <a:t> Framework</a:t>
            </a:r>
            <a:r>
              <a:rPr lang="en-US" altLang="ja-JP" i="1" dirty="0">
                <a:ea typeface="ＭＳ Ｐゴシック" panose="020B0600070205080204" pitchFamily="34" charset="-128"/>
              </a:rPr>
              <a:t> </a:t>
            </a:r>
            <a:r>
              <a:rPr lang="en-US" altLang="ja-JP" baseline="0" dirty="0">
                <a:latin typeface="Arial" charset="0"/>
                <a:ea typeface="Arial" charset="0"/>
                <a:cs typeface="Arial" charset="0"/>
              </a:rPr>
              <a:t>was created as a companion to the Preschool Learning Foundations. </a:t>
            </a:r>
            <a:r>
              <a:rPr lang="en-US" altLang="ja-JP" dirty="0">
                <a:ea typeface="ＭＳ Ｐゴシック" panose="020B0600070205080204" pitchFamily="34" charset="-128"/>
              </a:rPr>
              <a:t>The framework,</a:t>
            </a:r>
            <a:r>
              <a:rPr lang="en-US" altLang="ja-JP" baseline="0" dirty="0">
                <a:ea typeface="ＭＳ Ｐゴシック" panose="020B0600070205080204" pitchFamily="34" charset="-128"/>
              </a:rPr>
              <a:t> “…</a:t>
            </a:r>
            <a:r>
              <a:rPr lang="en-US" altLang="ja-JP" dirty="0">
                <a:ea typeface="ＭＳ Ｐゴシック" panose="020B0600070205080204" pitchFamily="34" charset="-128"/>
              </a:rPr>
              <a:t>presents strategies and information to enrich learning and development opportunities for all children” (PCF, Vol. 1, p. v). </a:t>
            </a:r>
          </a:p>
          <a:p>
            <a:pPr marL="0" marR="0" indent="0" algn="l" defTabSz="914400" rtl="0" eaLnBrk="1" fontAlgn="auto" latinLnBrk="0" hangingPunct="1">
              <a:spcBef>
                <a:spcPts val="0"/>
              </a:spcBef>
              <a:spcAft>
                <a:spcPts val="0"/>
              </a:spcAft>
              <a:buClrTx/>
              <a:buSzTx/>
              <a:buFont typeface="Arial"/>
              <a:buNone/>
              <a:tabLst/>
              <a:defRPr/>
            </a:pPr>
            <a:endParaRPr lang="en-US" altLang="en-US" dirty="0">
              <a:latin typeface="Arial" charset="0"/>
              <a:ea typeface="Arial" charset="0"/>
              <a:cs typeface="Arial" charset="0"/>
            </a:endParaRPr>
          </a:p>
          <a:p>
            <a:pPr marL="0" marR="0" indent="0" algn="l" defTabSz="914400" rtl="0" eaLnBrk="1" fontAlgn="auto" latinLnBrk="0" hangingPunct="1">
              <a:spcBef>
                <a:spcPts val="0"/>
              </a:spcBef>
              <a:spcAft>
                <a:spcPts val="0"/>
              </a:spcAft>
              <a:buClrTx/>
              <a:buSzTx/>
              <a:buFont typeface="Arial"/>
              <a:buNone/>
              <a:tabLst/>
              <a:defRPr/>
            </a:pPr>
            <a:r>
              <a:rPr lang="en-US" altLang="en-US" dirty="0">
                <a:latin typeface="Arial" charset="0"/>
                <a:ea typeface="Arial" charset="0"/>
                <a:cs typeface="Arial" charset="0"/>
              </a:rPr>
              <a:t>The foundations and framework</a:t>
            </a:r>
            <a:r>
              <a:rPr lang="en-US" altLang="en-US" baseline="0" dirty="0">
                <a:latin typeface="Arial" charset="0"/>
                <a:ea typeface="Arial" charset="0"/>
                <a:cs typeface="Arial" charset="0"/>
              </a:rPr>
              <a:t> are designed to work together.  While the foundations—known as standards in the K-12 arena—provide the background information to understand children’s developing knowledge and skills (the </a:t>
            </a:r>
            <a:r>
              <a:rPr lang="en-US" altLang="en-US" i="1" baseline="0" dirty="0">
                <a:latin typeface="Arial" charset="0"/>
                <a:ea typeface="Arial" charset="0"/>
                <a:cs typeface="Arial" charset="0"/>
              </a:rPr>
              <a:t>what</a:t>
            </a:r>
            <a:r>
              <a:rPr lang="en-US" altLang="en-US" baseline="0" dirty="0">
                <a:latin typeface="Arial" charset="0"/>
                <a:ea typeface="Arial" charset="0"/>
                <a:cs typeface="Arial" charset="0"/>
              </a:rPr>
              <a:t>), the curriculum framework offers guidance on how teachers and programs can support the learning and development that are described in the foundations (the </a:t>
            </a:r>
            <a:r>
              <a:rPr lang="en-US" altLang="en-US" i="1" baseline="0" dirty="0">
                <a:latin typeface="Arial" charset="0"/>
                <a:ea typeface="Arial" charset="0"/>
                <a:cs typeface="Arial" charset="0"/>
              </a:rPr>
              <a:t>how</a:t>
            </a:r>
            <a:r>
              <a:rPr lang="en-US" altLang="en-US" baseline="0" dirty="0">
                <a:latin typeface="Arial" charset="0"/>
                <a:ea typeface="Arial" charset="0"/>
                <a:cs typeface="Arial" charset="0"/>
              </a:rPr>
              <a:t>).</a:t>
            </a:r>
            <a:endParaRPr lang="en-US" altLang="en-US" dirty="0">
              <a:latin typeface="Arial" charset="0"/>
              <a:ea typeface="Arial" charset="0"/>
              <a:cs typeface="Arial" charset="0"/>
            </a:endParaRPr>
          </a:p>
          <a:p>
            <a:pPr defTabSz="914400" eaLnBrk="1" fontAlgn="auto" hangingPunct="1">
              <a:spcBef>
                <a:spcPts val="0"/>
              </a:spcBef>
              <a:spcAft>
                <a:spcPts val="0"/>
              </a:spcAft>
              <a:buFont typeface="Arial"/>
              <a:buNone/>
              <a:defRPr/>
            </a:pPr>
            <a:endParaRPr lang="en-US" b="1" dirty="0">
              <a:latin typeface="Arial" charset="0"/>
            </a:endParaRPr>
          </a:p>
          <a:p>
            <a:pPr>
              <a:spcBef>
                <a:spcPts val="0"/>
              </a:spcBef>
              <a:spcAft>
                <a:spcPts val="0"/>
              </a:spcAft>
              <a:buFont typeface="Arial"/>
              <a:buNone/>
              <a:defRPr/>
            </a:pPr>
            <a:r>
              <a:rPr lang="en-US" b="1" dirty="0">
                <a:latin typeface="Arial" charset="0"/>
              </a:rPr>
              <a:t>Extra Notes:</a:t>
            </a:r>
            <a:endParaRPr lang="en-US" altLang="en-US" dirty="0">
              <a:latin typeface="Arial" charset="0"/>
              <a:ea typeface="ＭＳ Ｐゴシック" charset="-128"/>
            </a:endParaRPr>
          </a:p>
          <a:p>
            <a:pPr eaLnBrk="1" hangingPunct="1">
              <a:spcBef>
                <a:spcPts val="0"/>
              </a:spcBef>
              <a:spcAft>
                <a:spcPts val="0"/>
              </a:spcAft>
              <a:buFont typeface="Arial"/>
              <a:buNone/>
              <a:defRPr/>
            </a:pPr>
            <a:r>
              <a:rPr lang="en-US" dirty="0">
                <a:latin typeface="Arial" charset="0"/>
              </a:rPr>
              <a:t>The foundations were developed with research-based evidence and are enhanced with expert practitioners’ suggestions and examples.  All of the foundations were written by a team of researchers with expertise in that domain. A complete reference list of the source materials, along with detailed bibliographic notes for each of the developmental domains, can be found in the Preschool Learning Foundations. Sources used in the development of the foundations include: </a:t>
            </a:r>
          </a:p>
          <a:p>
            <a:pPr marL="171450" indent="-171450" eaLnBrk="1" hangingPunct="1">
              <a:spcBef>
                <a:spcPts val="0"/>
              </a:spcBef>
              <a:spcAft>
                <a:spcPts val="0"/>
              </a:spcAft>
              <a:buFont typeface="Arial" panose="020B0604020202020204" pitchFamily="34" charset="0"/>
              <a:buChar char="•"/>
              <a:defRPr/>
            </a:pPr>
            <a:r>
              <a:rPr lang="en-US" dirty="0">
                <a:latin typeface="Arial" charset="0"/>
              </a:rPr>
              <a:t>Documents from CDE,</a:t>
            </a:r>
            <a:r>
              <a:rPr lang="en-US" baseline="0" dirty="0">
                <a:latin typeface="Arial" charset="0"/>
              </a:rPr>
              <a:t> </a:t>
            </a:r>
            <a:r>
              <a:rPr lang="en-US" dirty="0">
                <a:latin typeface="Arial" charset="0"/>
              </a:rPr>
              <a:t>such as the </a:t>
            </a:r>
            <a:r>
              <a:rPr lang="en-US" i="1" dirty="0">
                <a:latin typeface="Arial" charset="0"/>
              </a:rPr>
              <a:t>English-Language Arts Content Standards for California Public Schools, Kindergarten Through Grade Twelve</a:t>
            </a:r>
            <a:r>
              <a:rPr lang="en-US" dirty="0">
                <a:latin typeface="Arial" charset="0"/>
              </a:rPr>
              <a:t> (Language and Literacy, Introduction, page 48, left column).</a:t>
            </a:r>
          </a:p>
          <a:p>
            <a:pPr marL="171450" indent="-171450" eaLnBrk="1" hangingPunct="1">
              <a:spcBef>
                <a:spcPts val="0"/>
              </a:spcBef>
              <a:spcAft>
                <a:spcPts val="0"/>
              </a:spcAft>
              <a:buFont typeface="Arial" panose="020B0604020202020204" pitchFamily="34" charset="0"/>
              <a:buChar char="•"/>
              <a:defRPr/>
            </a:pPr>
            <a:r>
              <a:rPr lang="en-US" dirty="0">
                <a:latin typeface="Arial" charset="0"/>
              </a:rPr>
              <a:t>Well-validated assessment tools such as the </a:t>
            </a:r>
            <a:r>
              <a:rPr lang="en-US" i="1" dirty="0">
                <a:latin typeface="Arial" charset="0"/>
              </a:rPr>
              <a:t>Ages &amp; Stages Questionnaires (ASQ): A Parent-Completed, Child-Monitoring System</a:t>
            </a:r>
            <a:r>
              <a:rPr lang="en-US" dirty="0">
                <a:latin typeface="Arial" charset="0"/>
              </a:rPr>
              <a:t> (Social-Emotional, References and Source Materials, page 36).</a:t>
            </a:r>
          </a:p>
          <a:p>
            <a:pPr marL="171450" indent="-171450" eaLnBrk="1" hangingPunct="1">
              <a:spcBef>
                <a:spcPts val="0"/>
              </a:spcBef>
              <a:spcAft>
                <a:spcPts val="0"/>
              </a:spcAft>
              <a:buFont typeface="Arial" panose="020B0604020202020204" pitchFamily="34" charset="0"/>
              <a:buChar char="•"/>
              <a:defRPr/>
            </a:pPr>
            <a:r>
              <a:rPr lang="en-US" dirty="0">
                <a:latin typeface="Arial" charset="0"/>
              </a:rPr>
              <a:t>General sources such as the </a:t>
            </a:r>
            <a:r>
              <a:rPr lang="en-US" i="1" dirty="0">
                <a:latin typeface="Arial" charset="0"/>
              </a:rPr>
              <a:t>Report of the National Reading Panel 2000</a:t>
            </a:r>
            <a:r>
              <a:rPr lang="en-US" dirty="0">
                <a:latin typeface="Arial" charset="0"/>
              </a:rPr>
              <a:t> (Language and Literacy, Introduction, page 73, left column).</a:t>
            </a:r>
          </a:p>
          <a:p>
            <a:pPr marL="171450" indent="-171450" eaLnBrk="1" hangingPunct="1">
              <a:spcBef>
                <a:spcPts val="0"/>
              </a:spcBef>
              <a:spcAft>
                <a:spcPts val="0"/>
              </a:spcAft>
              <a:buFont typeface="Arial" panose="020B0604020202020204" pitchFamily="34" charset="0"/>
              <a:buChar char="•"/>
              <a:defRPr/>
            </a:pPr>
            <a:r>
              <a:rPr lang="en-US" dirty="0">
                <a:latin typeface="Arial" charset="0"/>
              </a:rPr>
              <a:t>Early childhood education standards from other states, such as Hawaii and Texas (Social-Emotional, Introduction, page 5, footnote).</a:t>
            </a:r>
          </a:p>
        </p:txBody>
      </p:sp>
      <p:sp>
        <p:nvSpPr>
          <p:cNvPr id="46084"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BF0DCDE-71EA-F14F-A74F-5B9E6BA51ED9}" type="slidenum">
              <a:rPr lang="en-US" sz="1200">
                <a:cs typeface="Arial" charset="0"/>
              </a:rPr>
              <a:pPr eaLnBrk="1" hangingPunct="1"/>
              <a:t>7</a:t>
            </a:fld>
            <a:endParaRPr lang="en-US" sz="1200" dirty="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97B80B00-59E7-A041-BC45-EBF33E7A93CA}" type="slidenum">
              <a:rPr lang="en-US" sz="1200"/>
              <a:pPr algn="r" eaLnBrk="1" hangingPunct="1"/>
              <a:t>8</a:t>
            </a:fld>
            <a:endParaRPr lang="en-US" sz="1200" dirty="0"/>
          </a:p>
        </p:txBody>
      </p:sp>
      <p:sp>
        <p:nvSpPr>
          <p:cNvPr id="48130" name="Slide Image Placeholder 1"/>
          <p:cNvSpPr>
            <a:spLocks noGrp="1" noRot="1" noChangeAspect="1" noTextEdit="1"/>
          </p:cNvSpPr>
          <p:nvPr>
            <p:ph type="sldImg"/>
          </p:nvPr>
        </p:nvSpPr>
        <p:spPr bwMode="auto">
          <a:xfrm>
            <a:off x="11064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131" name="Notes Placeholder 2"/>
          <p:cNvSpPr>
            <a:spLocks noGrp="1"/>
          </p:cNvSpPr>
          <p:nvPr>
            <p:ph type="body" idx="1"/>
          </p:nvPr>
        </p:nvSpPr>
        <p:spPr bwMode="auto">
          <a:xfrm>
            <a:off x="649288" y="4325938"/>
            <a:ext cx="5486400" cy="4048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numCol="1" anchor="t" anchorCtr="0" compatLnSpc="1">
            <a:prstTxWarp prst="textNoShape">
              <a:avLst/>
            </a:prstTxWarp>
            <a:noAutofit/>
          </a:bodyPr>
          <a:lstStyle/>
          <a:p>
            <a:pPr>
              <a:spcBef>
                <a:spcPct val="0"/>
              </a:spcBef>
            </a:pPr>
            <a:r>
              <a:rPr lang="en-US" b="1" dirty="0">
                <a:latin typeface="Arial" charset="0"/>
                <a:ea typeface="ＭＳ Ｐゴシック" charset="0"/>
              </a:rPr>
              <a:t>Presenter Remarks: </a:t>
            </a:r>
            <a:endParaRPr lang="en-US" dirty="0">
              <a:latin typeface="Arial" charset="0"/>
              <a:ea typeface="ＭＳ Ｐゴシック" charset="0"/>
            </a:endParaRPr>
          </a:p>
          <a:p>
            <a:pPr>
              <a:spcBef>
                <a:spcPct val="0"/>
              </a:spcBef>
            </a:pPr>
            <a:r>
              <a:rPr lang="en-US" dirty="0">
                <a:latin typeface="Arial" charset="0"/>
                <a:ea typeface="ＭＳ Ｐゴシック" charset="0"/>
              </a:rPr>
              <a:t>Volume 1 of the Preschool</a:t>
            </a:r>
            <a:r>
              <a:rPr lang="en-US" baseline="0" dirty="0">
                <a:latin typeface="Arial" charset="0"/>
                <a:ea typeface="ＭＳ Ｐゴシック" charset="0"/>
              </a:rPr>
              <a:t> Learning Foundations</a:t>
            </a:r>
            <a:r>
              <a:rPr lang="en-US" dirty="0">
                <a:latin typeface="Arial" charset="0"/>
                <a:ea typeface="ＭＳ Ｐゴシック" charset="0"/>
              </a:rPr>
              <a:t> addresses four domains: Social-Emotional Development, Language and Literacy, English-Language Development, and Mathematics. </a:t>
            </a:r>
          </a:p>
          <a:p>
            <a:pPr>
              <a:spcBef>
                <a:spcPct val="0"/>
              </a:spcBef>
            </a:pPr>
            <a:endParaRPr lang="en-US" dirty="0">
              <a:latin typeface="Arial" charset="0"/>
              <a:ea typeface="ＭＳ Ｐゴシック" charset="0"/>
            </a:endParaRPr>
          </a:p>
          <a:p>
            <a:pPr>
              <a:spcBef>
                <a:spcPct val="0"/>
              </a:spcBef>
            </a:pPr>
            <a:r>
              <a:rPr lang="en-US" dirty="0">
                <a:latin typeface="Arial" charset="0"/>
                <a:ea typeface="ＭＳ Ｐゴシック" charset="0"/>
              </a:rPr>
              <a:t>Today we are reviewing the chapter on mathematics. Let’s take a closer look at one foundation for an example:</a:t>
            </a:r>
          </a:p>
          <a:p>
            <a:pPr marL="0" indent="0" eaLnBrk="1" hangingPunct="1">
              <a:spcBef>
                <a:spcPct val="0"/>
              </a:spcBef>
              <a:buFont typeface="Arial" panose="020B0604020202020204" pitchFamily="34" charset="0"/>
              <a:buNone/>
            </a:pPr>
            <a:endParaRPr lang="en-US" dirty="0">
              <a:latin typeface="Arial" charset="0"/>
              <a:ea typeface="ＭＳ Ｐゴシック" charset="0"/>
            </a:endParaRPr>
          </a:p>
          <a:p>
            <a:pPr marL="0" indent="0" eaLnBrk="1" hangingPunct="1">
              <a:spcBef>
                <a:spcPct val="0"/>
              </a:spcBef>
              <a:buFont typeface="Arial" panose="020B0604020202020204" pitchFamily="34" charset="0"/>
              <a:buNone/>
            </a:pPr>
            <a:r>
              <a:rPr lang="en-US" dirty="0">
                <a:latin typeface="Arial" charset="0"/>
                <a:ea typeface="ＭＳ Ｐゴシック" charset="0"/>
              </a:rPr>
              <a:t>Open the Preschool Learning Foundations and find a page where the age levels appear. This is an example of a foundation page. Compare pages with your elbow partner (allow 1 minute).</a:t>
            </a:r>
          </a:p>
          <a:p>
            <a:pPr marL="0" indent="0" eaLnBrk="1" hangingPunct="1">
              <a:spcBef>
                <a:spcPct val="0"/>
              </a:spcBef>
              <a:buFont typeface="Arial" panose="020B0604020202020204" pitchFamily="34" charset="0"/>
              <a:buNone/>
            </a:pPr>
            <a:endParaRPr lang="en-US" dirty="0">
              <a:latin typeface="Arial" charset="0"/>
              <a:ea typeface="ＭＳ Ｐゴシック" charset="0"/>
            </a:endParaRPr>
          </a:p>
          <a:p>
            <a:pPr marL="0" indent="0" eaLnBrk="1" hangingPunct="1">
              <a:spcBef>
                <a:spcPct val="0"/>
              </a:spcBef>
              <a:buFont typeface="Arial" panose="020B0604020202020204" pitchFamily="34" charset="0"/>
              <a:buNone/>
            </a:pPr>
            <a:r>
              <a:rPr lang="en-US" dirty="0">
                <a:latin typeface="Arial" charset="0"/>
                <a:ea typeface="ＭＳ Ｐゴシック" charset="0"/>
              </a:rPr>
              <a:t>Let’s look at these pages together.</a:t>
            </a:r>
          </a:p>
          <a:p>
            <a:pPr marL="0" indent="0" eaLnBrk="1" hangingPunct="1">
              <a:spcBef>
                <a:spcPct val="0"/>
              </a:spcBef>
              <a:buFont typeface="Arial" panose="020B0604020202020204" pitchFamily="34" charset="0"/>
              <a:buNone/>
            </a:pPr>
            <a:endParaRPr lang="en-US" dirty="0">
              <a:latin typeface="Arial" charset="0"/>
              <a:ea typeface="ＭＳ Ｐゴシック" charset="0"/>
            </a:endParaRPr>
          </a:p>
          <a:p>
            <a:pPr marL="0" indent="0" eaLnBrk="1" hangingPunct="1">
              <a:spcBef>
                <a:spcPct val="0"/>
              </a:spcBef>
              <a:buFont typeface="Arial" panose="020B0604020202020204" pitchFamily="34" charset="0"/>
              <a:buNone/>
            </a:pPr>
            <a:r>
              <a:rPr lang="en-US" dirty="0">
                <a:latin typeface="Arial" charset="0"/>
                <a:ea typeface="ＭＳ Ｐゴシック" charset="0"/>
              </a:rPr>
              <a:t>Look across the page and notice the developmental progression at around 48 months and what changes at 60 months of age</a:t>
            </a:r>
            <a:r>
              <a:rPr lang="en-US" i="0" dirty="0">
                <a:latin typeface="Arial" charset="0"/>
                <a:ea typeface="ＭＳ Ｐゴシック" charset="0"/>
              </a:rPr>
              <a:t>. (Solicit a few participants to read what they see.) </a:t>
            </a:r>
          </a:p>
          <a:p>
            <a:pPr marL="0" indent="0" eaLnBrk="1" hangingPunct="1">
              <a:spcBef>
                <a:spcPct val="0"/>
              </a:spcBef>
              <a:buFont typeface="Arial" panose="020B0604020202020204" pitchFamily="34" charset="0"/>
              <a:buNone/>
            </a:pPr>
            <a:endParaRPr lang="en-US" i="0" dirty="0">
              <a:latin typeface="Arial" charset="0"/>
              <a:ea typeface="ＭＳ Ｐゴシック" charset="0"/>
            </a:endParaRPr>
          </a:p>
          <a:p>
            <a:pPr marL="0" indent="0" eaLnBrk="1" hangingPunct="1">
              <a:spcBef>
                <a:spcPct val="0"/>
              </a:spcBef>
              <a:buFont typeface="Arial" panose="020B0604020202020204" pitchFamily="34" charset="0"/>
              <a:buNone/>
            </a:pPr>
            <a:r>
              <a:rPr lang="en-US" i="0" dirty="0">
                <a:latin typeface="Arial" charset="0"/>
                <a:ea typeface="ＭＳ Ｐゴシック" charset="0"/>
              </a:rPr>
              <a:t>(Summarize the exploration with the following key note.) </a:t>
            </a:r>
            <a:r>
              <a:rPr lang="en-US" dirty="0">
                <a:latin typeface="Arial" charset="0"/>
                <a:ea typeface="ＭＳ Ｐゴシック" charset="0"/>
              </a:rPr>
              <a:t>Because children develop at different rates the foundations were designed to support the belief that certain stages of development will occur at different times for all students. You will notice “at around” in the description. It is important to remember that this variability occurs.</a:t>
            </a:r>
          </a:p>
          <a:p>
            <a:pPr marL="0" indent="0" eaLnBrk="1" hangingPunct="1">
              <a:spcBef>
                <a:spcPct val="0"/>
              </a:spcBef>
              <a:buFont typeface="Arial" panose="020B0604020202020204" pitchFamily="34" charset="0"/>
              <a:buNone/>
            </a:pPr>
            <a:endParaRPr lang="en-US" dirty="0">
              <a:latin typeface="Arial" charset="0"/>
              <a:ea typeface="ＭＳ Ｐゴシック" charset="0"/>
            </a:endParaRPr>
          </a:p>
          <a:p>
            <a:pPr marL="0" indent="0" eaLnBrk="1" hangingPunct="1">
              <a:spcBef>
                <a:spcPct val="0"/>
              </a:spcBef>
              <a:buFont typeface="Arial" panose="020B0604020202020204" pitchFamily="34" charset="0"/>
              <a:buNone/>
            </a:pPr>
            <a:r>
              <a:rPr lang="en-US" dirty="0">
                <a:latin typeface="Arial" charset="0"/>
                <a:ea typeface="ＭＳ Ｐゴシック" charset="0"/>
              </a:rPr>
              <a:t>The foundations also assume that children have access to appropriate support in high-quality programs. This includes:</a:t>
            </a:r>
          </a:p>
          <a:p>
            <a:pPr marL="171450" indent="-171450" eaLnBrk="1" hangingPunct="1">
              <a:spcBef>
                <a:spcPct val="0"/>
              </a:spcBef>
              <a:buFont typeface="Arial" panose="020B0604020202020204" pitchFamily="34" charset="0"/>
              <a:buChar char="•"/>
            </a:pPr>
            <a:r>
              <a:rPr lang="en-US" dirty="0">
                <a:latin typeface="Arial" charset="0"/>
                <a:ea typeface="ＭＳ Ｐゴシック" charset="0"/>
              </a:rPr>
              <a:t>Environments and experiences that encourage active, playful exploration and experimentation</a:t>
            </a:r>
          </a:p>
          <a:p>
            <a:pPr marL="171450" indent="-171450" eaLnBrk="1" hangingPunct="1">
              <a:spcBef>
                <a:spcPct val="0"/>
              </a:spcBef>
              <a:buFont typeface="Arial" panose="020B0604020202020204" pitchFamily="34" charset="0"/>
              <a:buChar char="•"/>
            </a:pPr>
            <a:r>
              <a:rPr lang="en-US" dirty="0">
                <a:latin typeface="Arial" charset="0"/>
                <a:ea typeface="ＭＳ Ｐゴシック" charset="0"/>
              </a:rPr>
              <a:t>Clearly defined learning centers where materials are rotated</a:t>
            </a:r>
          </a:p>
          <a:p>
            <a:pPr marL="171450" indent="-171450" eaLnBrk="1" hangingPunct="1">
              <a:spcBef>
                <a:spcPct val="0"/>
              </a:spcBef>
              <a:buFont typeface="Arial" panose="020B0604020202020204" pitchFamily="34" charset="0"/>
              <a:buChar char="•"/>
            </a:pPr>
            <a:r>
              <a:rPr lang="en-US" dirty="0">
                <a:latin typeface="Arial" charset="0"/>
                <a:ea typeface="ＭＳ Ｐゴシック" charset="0"/>
              </a:rPr>
              <a:t>Purposeful teaching to help children gain knowledge and skills</a:t>
            </a:r>
          </a:p>
          <a:p>
            <a:pPr marL="171450" indent="-171450" eaLnBrk="1" hangingPunct="1">
              <a:spcBef>
                <a:spcPct val="0"/>
              </a:spcBef>
              <a:buFont typeface="Arial" panose="020B0604020202020204" pitchFamily="34" charset="0"/>
              <a:buChar char="•"/>
            </a:pPr>
            <a:r>
              <a:rPr lang="en-US" dirty="0">
                <a:latin typeface="Arial" charset="0"/>
                <a:ea typeface="ＭＳ Ｐゴシック" charset="0"/>
              </a:rPr>
              <a:t>Predictable schedules and routines with large blocks of time for play and skillful integration of curriculum with an intentional focus on content</a:t>
            </a:r>
          </a:p>
          <a:p>
            <a:pPr marL="171450" indent="-171450" eaLnBrk="1" hangingPunct="1">
              <a:spcBef>
                <a:spcPct val="0"/>
              </a:spcBef>
              <a:buFont typeface="Arial" panose="020B0604020202020204" pitchFamily="34" charset="0"/>
              <a:buChar char="•"/>
            </a:pPr>
            <a:r>
              <a:rPr lang="en-US" dirty="0">
                <a:latin typeface="Arial" charset="0"/>
                <a:ea typeface="ＭＳ Ｐゴシック" charset="0"/>
              </a:rPr>
              <a:t>Specific support for English learners with staff that have knowledge of the stages of English-language acquisition</a:t>
            </a:r>
          </a:p>
          <a:p>
            <a:pPr marL="171450" indent="-171450" eaLnBrk="1" hangingPunct="1">
              <a:spcBef>
                <a:spcPct val="0"/>
              </a:spcBef>
              <a:buFont typeface="Arial" panose="020B0604020202020204" pitchFamily="34" charset="0"/>
              <a:buChar char="•"/>
            </a:pPr>
            <a:r>
              <a:rPr lang="en-US" dirty="0">
                <a:latin typeface="Arial" charset="0"/>
                <a:ea typeface="ＭＳ Ｐゴシック" charset="0"/>
              </a:rPr>
              <a:t>Accommodations and adaptations for children with disabilities and additional support when needed</a:t>
            </a:r>
          </a:p>
        </p:txBody>
      </p:sp>
      <p:sp>
        <p:nvSpPr>
          <p:cNvPr id="4813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BBC42615-593C-D349-8F80-7FDB9DD45E57}" type="slidenum">
              <a:rPr lang="en-US" sz="1200">
                <a:solidFill>
                  <a:schemeClr val="tx2"/>
                </a:solidFill>
              </a:rPr>
              <a:pPr algn="r" eaLnBrk="1" hangingPunct="1"/>
              <a:t>8</a:t>
            </a:fld>
            <a:endParaRPr lang="en-US" sz="1200" dirty="0">
              <a:solidFill>
                <a:schemeClr val="tx2"/>
              </a:solidFill>
            </a:endParaRPr>
          </a:p>
        </p:txBody>
      </p:sp>
      <p:sp>
        <p:nvSpPr>
          <p:cNvPr id="48133"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A5168B5-5053-D44C-A266-798130713388}" type="slidenum">
              <a:rPr lang="en-US" sz="1200">
                <a:cs typeface="Arial" charset="0"/>
              </a:rPr>
              <a:pPr eaLnBrk="1" hangingPunct="1"/>
              <a:t>8</a:t>
            </a:fld>
            <a:endParaRPr lang="en-US" sz="1200" dirty="0">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ln/>
        </p:spPr>
      </p:sp>
      <p:sp>
        <p:nvSpPr>
          <p:cNvPr id="2048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spcBef>
                <a:spcPts val="0"/>
              </a:spcBef>
            </a:pPr>
            <a:r>
              <a:rPr lang="en-US" b="1" dirty="0"/>
              <a:t>Background Information: </a:t>
            </a:r>
          </a:p>
          <a:p>
            <a:pPr>
              <a:spcBef>
                <a:spcPts val="0"/>
              </a:spcBef>
            </a:pPr>
            <a:r>
              <a:rPr lang="en-US" sz="1200" i="0" dirty="0">
                <a:solidFill>
                  <a:srgbClr val="000000"/>
                </a:solidFill>
                <a:latin typeface="Arial" pitchFamily="34" charset="0"/>
                <a:ea typeface="ＭＳ Ｐゴシック" pitchFamily="34" charset="-128"/>
              </a:rPr>
              <a:t>PLF, Vol. 1, p. </a:t>
            </a:r>
            <a:r>
              <a:rPr lang="en-US" i="0" baseline="0" dirty="0"/>
              <a:t>144</a:t>
            </a:r>
            <a:endParaRPr lang="en-US" i="0" dirty="0"/>
          </a:p>
          <a:p>
            <a:pPr>
              <a:spcBef>
                <a:spcPts val="0"/>
              </a:spcBef>
            </a:pPr>
            <a:endParaRPr lang="en-US" b="1" dirty="0"/>
          </a:p>
          <a:p>
            <a:pPr>
              <a:spcBef>
                <a:spcPts val="0"/>
              </a:spcBef>
            </a:pPr>
            <a:r>
              <a:rPr lang="en-US" b="1" dirty="0"/>
              <a:t>Presenter Remarks:</a:t>
            </a:r>
          </a:p>
          <a:p>
            <a:pPr marL="0" indent="0" eaLnBrk="1" hangingPunct="1">
              <a:spcBef>
                <a:spcPts val="0"/>
              </a:spcBef>
              <a:buFont typeface="Arial"/>
              <a:buNone/>
            </a:pPr>
            <a:r>
              <a:rPr lang="en-US" dirty="0">
                <a:ea typeface="ＭＳ Ｐゴシック" charset="0"/>
              </a:rPr>
              <a:t>The Preschool Learning Foundations</a:t>
            </a:r>
            <a:r>
              <a:rPr lang="en-US" baseline="0" dirty="0">
                <a:ea typeface="ＭＳ Ｐゴシック" charset="0"/>
              </a:rPr>
              <a:t> </a:t>
            </a:r>
            <a:r>
              <a:rPr lang="en-US" dirty="0">
                <a:ea typeface="ＭＳ Ｐゴシック" charset="0"/>
              </a:rPr>
              <a:t>in Mathematics</a:t>
            </a:r>
            <a:r>
              <a:rPr lang="en-US" baseline="0" dirty="0">
                <a:ea typeface="ＭＳ Ｐゴシック" charset="0"/>
              </a:rPr>
              <a:t> cover five main developmental strands: Number Sense, Algebra and Functions (Classification and Patterning), Measurement, Geometry, and Mathematical Reasoning. </a:t>
            </a:r>
          </a:p>
          <a:p>
            <a:pPr marL="0" indent="0" eaLnBrk="1" hangingPunct="1">
              <a:spcBef>
                <a:spcPts val="0"/>
              </a:spcBef>
              <a:buFont typeface="Arial"/>
              <a:buNone/>
            </a:pPr>
            <a:endParaRPr lang="en-US" baseline="0" dirty="0">
              <a:ea typeface="ＭＳ Ｐゴシック" charset="0"/>
            </a:endParaRPr>
          </a:p>
          <a:p>
            <a:pPr marL="0" indent="0" eaLnBrk="1" hangingPunct="1">
              <a:spcBef>
                <a:spcPts val="0"/>
              </a:spcBef>
              <a:buFont typeface="Arial"/>
              <a:buNone/>
            </a:pPr>
            <a:r>
              <a:rPr lang="en-US" baseline="0" dirty="0">
                <a:ea typeface="ＭＳ Ｐゴシック" charset="0"/>
              </a:rPr>
              <a:t>These strands were identified after </a:t>
            </a:r>
            <a:r>
              <a:rPr lang="en-US" dirty="0">
                <a:ea typeface="ＭＳ Ｐゴシック" pitchFamily="-1" charset="-128"/>
              </a:rPr>
              <a:t>a careful review of research</a:t>
            </a:r>
            <a:r>
              <a:rPr lang="en-US" baseline="0" dirty="0">
                <a:ea typeface="ＭＳ Ｐゴシック" pitchFamily="-1" charset="-128"/>
              </a:rPr>
              <a:t> </a:t>
            </a:r>
            <a:r>
              <a:rPr lang="en-US" dirty="0">
                <a:ea typeface="ＭＳ Ｐゴシック" pitchFamily="-1" charset="-128"/>
              </a:rPr>
              <a:t>including research</a:t>
            </a:r>
            <a:r>
              <a:rPr lang="en-US" baseline="0" dirty="0">
                <a:ea typeface="ＭＳ Ｐゴシック" pitchFamily="-1" charset="-128"/>
              </a:rPr>
              <a:t> by the </a:t>
            </a:r>
            <a:r>
              <a:rPr lang="en-US" dirty="0">
                <a:ea typeface="ＭＳ Ｐゴシック" pitchFamily="-1" charset="-128"/>
              </a:rPr>
              <a:t>National Council of Teachers on Mathematics</a:t>
            </a:r>
            <a:r>
              <a:rPr lang="en-US" baseline="0" dirty="0">
                <a:ea typeface="ＭＳ Ｐゴシック" charset="0"/>
              </a:rPr>
              <a:t>, the Principles and Standards for School Mathematics, and the California Mathematics Content Standards for Kindergarten through Grade 12 (K–12).  </a:t>
            </a:r>
          </a:p>
          <a:p>
            <a:pPr marL="0" indent="0" eaLnBrk="1" hangingPunct="1">
              <a:spcBef>
                <a:spcPts val="0"/>
              </a:spcBef>
              <a:buFont typeface="Arial"/>
              <a:buNone/>
            </a:pPr>
            <a:endParaRPr lang="en-US" baseline="0" dirty="0">
              <a:ea typeface="ＭＳ Ｐゴシック" charset="0"/>
            </a:endParaRPr>
          </a:p>
          <a:p>
            <a:pPr marL="0" indent="0" eaLnBrk="1" hangingPunct="1">
              <a:spcBef>
                <a:spcPts val="0"/>
              </a:spcBef>
              <a:buFont typeface="Arial"/>
              <a:buNone/>
            </a:pPr>
            <a:r>
              <a:rPr lang="en-US" baseline="0" dirty="0">
                <a:ea typeface="ＭＳ Ｐゴシック" charset="0"/>
              </a:rPr>
              <a:t>Today’s focus will be on the strand of Number Sense. </a:t>
            </a:r>
          </a:p>
          <a:p>
            <a:pPr marL="0" marR="0" indent="0" algn="l" defTabSz="457200" rtl="0" eaLnBrk="1" fontAlgn="base" latinLnBrk="0" hangingPunct="1">
              <a:lnSpc>
                <a:spcPct val="100000"/>
              </a:lnSpc>
              <a:spcBef>
                <a:spcPts val="0"/>
              </a:spcBef>
              <a:spcAft>
                <a:spcPct val="0"/>
              </a:spcAft>
              <a:buClrTx/>
              <a:buSzTx/>
              <a:buFont typeface="Arial"/>
              <a:buNone/>
              <a:tabLst/>
              <a:defRPr/>
            </a:pPr>
            <a:endParaRPr lang="en-US" b="1" dirty="0">
              <a:ea typeface="ＭＳ Ｐゴシック" charset="0"/>
            </a:endParaRPr>
          </a:p>
          <a:p>
            <a:pPr marL="0" marR="0" indent="0" algn="l" defTabSz="457200" rtl="0" eaLnBrk="1" fontAlgn="base" latinLnBrk="0" hangingPunct="1">
              <a:lnSpc>
                <a:spcPct val="100000"/>
              </a:lnSpc>
              <a:spcBef>
                <a:spcPts val="0"/>
              </a:spcBef>
              <a:spcAft>
                <a:spcPct val="0"/>
              </a:spcAft>
              <a:buClrTx/>
              <a:buSzTx/>
              <a:buFont typeface="Arial"/>
              <a:buNone/>
              <a:tabLst/>
              <a:defRPr/>
            </a:pPr>
            <a:r>
              <a:rPr lang="en-US" b="0" dirty="0">
                <a:ea typeface="ＭＳ Ｐゴシック" charset="0"/>
              </a:rPr>
              <a:t>“</a:t>
            </a:r>
            <a:r>
              <a:rPr lang="en-US" b="1" dirty="0">
                <a:ea typeface="ＭＳ Ｐゴシック" charset="0"/>
              </a:rPr>
              <a:t>The Number Sense strand </a:t>
            </a:r>
            <a:r>
              <a:rPr lang="en-US" dirty="0">
                <a:ea typeface="ＭＳ Ｐゴシック" charset="0"/>
              </a:rPr>
              <a:t>refers to concepts of numbers and their relationships. It includes the development of counting skills, the understanding</a:t>
            </a:r>
            <a:r>
              <a:rPr lang="en-US" baseline="0" dirty="0">
                <a:ea typeface="ＭＳ Ｐゴシック" charset="0"/>
              </a:rPr>
              <a:t> </a:t>
            </a:r>
            <a:r>
              <a:rPr lang="en-US" dirty="0">
                <a:ea typeface="ＭＳ Ｐゴシック" charset="0"/>
              </a:rPr>
              <a:t>of quantities, recognizing ordering relations (which has more, fewer, or less), part-whole relationships, and a basic understanding of ‘</a:t>
            </a:r>
            <a:r>
              <a:rPr lang="en-US" altLang="ja-JP" dirty="0">
                <a:ea typeface="ＭＳ Ｐゴシック" charset="0"/>
              </a:rPr>
              <a:t>adding to’ and ‘taking away’ operations”</a:t>
            </a:r>
            <a:r>
              <a:rPr lang="en-US" altLang="ja-JP" baseline="0" dirty="0">
                <a:ea typeface="ＭＳ Ｐゴシック" charset="0"/>
              </a:rPr>
              <a:t> (</a:t>
            </a:r>
            <a:r>
              <a:rPr lang="en-US" sz="1200" i="0" dirty="0">
                <a:solidFill>
                  <a:srgbClr val="000000"/>
                </a:solidFill>
                <a:latin typeface="Arial" pitchFamily="34" charset="0"/>
                <a:ea typeface="ＭＳ Ｐゴシック" pitchFamily="34" charset="-128"/>
              </a:rPr>
              <a:t>PCF, Vol. 1, p. </a:t>
            </a:r>
            <a:r>
              <a:rPr lang="en-US" altLang="ja-JP" dirty="0">
                <a:ea typeface="ＭＳ Ｐゴシック" charset="0"/>
              </a:rPr>
              <a:t>239).</a:t>
            </a:r>
            <a:endParaRPr lang="en-US" dirty="0">
              <a:ea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842581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528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1309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55385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 y="4114800"/>
            <a:ext cx="7772400" cy="2209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775252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6633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981200"/>
            <a:ext cx="3810000" cy="4114800"/>
          </a:xfrm>
        </p:spPr>
        <p:txBody>
          <a:bodyPr/>
          <a:lstStyle/>
          <a:p>
            <a:pPr lvl="0"/>
            <a:endParaRPr lang="en-US" noProof="0" dirty="0"/>
          </a:p>
        </p:txBody>
      </p:sp>
    </p:spTree>
    <p:extLst>
      <p:ext uri="{BB962C8B-B14F-4D97-AF65-F5344CB8AC3E}">
        <p14:creationId xmlns:p14="http://schemas.microsoft.com/office/powerpoint/2010/main" val="2756923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dirty="0"/>
          </a:p>
        </p:txBody>
      </p:sp>
    </p:spTree>
    <p:extLst>
      <p:ext uri="{BB962C8B-B14F-4D97-AF65-F5344CB8AC3E}">
        <p14:creationId xmlns:p14="http://schemas.microsoft.com/office/powerpoint/2010/main" val="27469892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dirty="0"/>
          </a:p>
        </p:txBody>
      </p:sp>
    </p:spTree>
    <p:extLst>
      <p:ext uri="{BB962C8B-B14F-4D97-AF65-F5344CB8AC3E}">
        <p14:creationId xmlns:p14="http://schemas.microsoft.com/office/powerpoint/2010/main" val="38719599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pPr>
              <a:defRPr/>
            </a:pPr>
            <a:fld id="{98BD7AC5-822E-4E08-9320-17B763E464EE}" type="datetime1">
              <a:rPr lang="en-US" smtClean="0"/>
              <a:t>9/28/16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dirty="0"/>
          </a:p>
        </p:txBody>
      </p:sp>
      <p:sp>
        <p:nvSpPr>
          <p:cNvPr id="6" name="Slide Number Placeholder 5"/>
          <p:cNvSpPr>
            <a:spLocks noGrp="1"/>
          </p:cNvSpPr>
          <p:nvPr>
            <p:ph type="sldNum" sz="quarter" idx="12"/>
          </p:nvPr>
        </p:nvSpPr>
        <p:spPr>
          <a:xfrm>
            <a:off x="8723313" y="0"/>
            <a:ext cx="420687" cy="365125"/>
          </a:xfrm>
        </p:spPr>
        <p:txBody>
          <a:bodyPr/>
          <a:lstStyle>
            <a:lvl1pPr>
              <a:defRPr/>
            </a:lvl1pPr>
          </a:lstStyle>
          <a:p>
            <a:pPr>
              <a:defRPr/>
            </a:pPr>
            <a:fld id="{F4462431-107F-F447-9F49-826B942ED3FF}" type="slidenum">
              <a:rPr lang="en-US"/>
              <a:pPr>
                <a:defRPr/>
              </a:pPr>
              <a:t>‹#›</a:t>
            </a:fld>
            <a:endParaRPr lang="en-US" dirty="0"/>
          </a:p>
        </p:txBody>
      </p:sp>
    </p:spTree>
    <p:extLst>
      <p:ext uri="{BB962C8B-B14F-4D97-AF65-F5344CB8AC3E}">
        <p14:creationId xmlns:p14="http://schemas.microsoft.com/office/powerpoint/2010/main" val="15163406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pPr>
              <a:defRPr/>
            </a:pPr>
            <a:fld id="{711EBEBA-1E1E-454A-9F1A-34C28D9FE5AD}" type="datetime1">
              <a:rPr lang="en-US" smtClean="0"/>
              <a:t>9/28/16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dirty="0"/>
          </a:p>
        </p:txBody>
      </p:sp>
      <p:sp>
        <p:nvSpPr>
          <p:cNvPr id="6" name="Slide Number Placeholder 5"/>
          <p:cNvSpPr>
            <a:spLocks noGrp="1"/>
          </p:cNvSpPr>
          <p:nvPr>
            <p:ph type="sldNum" sz="quarter" idx="12"/>
          </p:nvPr>
        </p:nvSpPr>
        <p:spPr>
          <a:xfrm>
            <a:off x="8723313" y="0"/>
            <a:ext cx="420687" cy="365125"/>
          </a:xfrm>
        </p:spPr>
        <p:txBody>
          <a:bodyPr/>
          <a:lstStyle>
            <a:lvl1pPr>
              <a:defRPr/>
            </a:lvl1pPr>
          </a:lstStyle>
          <a:p>
            <a:pPr>
              <a:defRPr/>
            </a:pPr>
            <a:fld id="{B94C63CD-FCF1-B343-9088-7E0557762C24}" type="slidenum">
              <a:rPr lang="en-US"/>
              <a:pPr>
                <a:defRPr/>
              </a:pPr>
              <a:t>‹#›</a:t>
            </a:fld>
            <a:endParaRPr lang="en-US" dirty="0"/>
          </a:p>
        </p:txBody>
      </p:sp>
    </p:spTree>
    <p:extLst>
      <p:ext uri="{BB962C8B-B14F-4D97-AF65-F5344CB8AC3E}">
        <p14:creationId xmlns:p14="http://schemas.microsoft.com/office/powerpoint/2010/main" val="567162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2239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pPr>
              <a:defRPr/>
            </a:pPr>
            <a:fld id="{3C349754-9226-487E-9ABE-30A210931309}" type="datetime1">
              <a:rPr lang="en-US" smtClean="0"/>
              <a:t>9/28/16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dirty="0"/>
          </a:p>
        </p:txBody>
      </p:sp>
      <p:sp>
        <p:nvSpPr>
          <p:cNvPr id="6" name="Slide Number Placeholder 5"/>
          <p:cNvSpPr>
            <a:spLocks noGrp="1"/>
          </p:cNvSpPr>
          <p:nvPr>
            <p:ph type="sldNum" sz="quarter" idx="12"/>
          </p:nvPr>
        </p:nvSpPr>
        <p:spPr>
          <a:xfrm>
            <a:off x="8723313" y="0"/>
            <a:ext cx="420687" cy="365125"/>
          </a:xfrm>
        </p:spPr>
        <p:txBody>
          <a:bodyPr/>
          <a:lstStyle>
            <a:lvl1pPr>
              <a:defRPr/>
            </a:lvl1pPr>
          </a:lstStyle>
          <a:p>
            <a:pPr>
              <a:defRPr/>
            </a:pPr>
            <a:fld id="{F9C52A4D-A991-3941-812A-B38BAB497D8C}" type="slidenum">
              <a:rPr lang="en-US"/>
              <a:pPr>
                <a:defRPr/>
              </a:pPr>
              <a:t>‹#›</a:t>
            </a:fld>
            <a:endParaRPr lang="en-US" dirty="0"/>
          </a:p>
        </p:txBody>
      </p:sp>
    </p:spTree>
    <p:extLst>
      <p:ext uri="{BB962C8B-B14F-4D97-AF65-F5344CB8AC3E}">
        <p14:creationId xmlns:p14="http://schemas.microsoft.com/office/powerpoint/2010/main" val="3381320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pPr>
              <a:defRPr/>
            </a:pPr>
            <a:fld id="{245CA6B5-3FB2-4243-BD91-8EA0CE08E99A}" type="datetime1">
              <a:rPr lang="en-US" smtClean="0"/>
              <a:t>9/28/16</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dirty="0"/>
          </a:p>
        </p:txBody>
      </p:sp>
      <p:sp>
        <p:nvSpPr>
          <p:cNvPr id="7" name="Slide Number Placeholder 5"/>
          <p:cNvSpPr>
            <a:spLocks noGrp="1"/>
          </p:cNvSpPr>
          <p:nvPr>
            <p:ph type="sldNum" sz="quarter" idx="12"/>
          </p:nvPr>
        </p:nvSpPr>
        <p:spPr>
          <a:xfrm>
            <a:off x="8723313" y="0"/>
            <a:ext cx="420687" cy="365125"/>
          </a:xfrm>
        </p:spPr>
        <p:txBody>
          <a:bodyPr/>
          <a:lstStyle>
            <a:lvl1pPr>
              <a:defRPr/>
            </a:lvl1pPr>
          </a:lstStyle>
          <a:p>
            <a:pPr>
              <a:defRPr/>
            </a:pPr>
            <a:fld id="{715DF4CC-8ECE-B24E-AAB9-DB90A2F577DF}" type="slidenum">
              <a:rPr lang="en-US"/>
              <a:pPr>
                <a:defRPr/>
              </a:pPr>
              <a:t>‹#›</a:t>
            </a:fld>
            <a:endParaRPr lang="en-US" dirty="0"/>
          </a:p>
        </p:txBody>
      </p:sp>
    </p:spTree>
    <p:extLst>
      <p:ext uri="{BB962C8B-B14F-4D97-AF65-F5344CB8AC3E}">
        <p14:creationId xmlns:p14="http://schemas.microsoft.com/office/powerpoint/2010/main" val="27552037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pPr>
              <a:defRPr/>
            </a:pPr>
            <a:fld id="{613EA7E8-514D-4E93-8D46-54CFA68B7ED1}" type="datetime1">
              <a:rPr lang="en-US" smtClean="0"/>
              <a:t>9/28/16</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dirty="0"/>
          </a:p>
        </p:txBody>
      </p:sp>
      <p:sp>
        <p:nvSpPr>
          <p:cNvPr id="9" name="Slide Number Placeholder 5"/>
          <p:cNvSpPr>
            <a:spLocks noGrp="1"/>
          </p:cNvSpPr>
          <p:nvPr>
            <p:ph type="sldNum" sz="quarter" idx="12"/>
          </p:nvPr>
        </p:nvSpPr>
        <p:spPr>
          <a:xfrm>
            <a:off x="8723313" y="0"/>
            <a:ext cx="420687" cy="365125"/>
          </a:xfrm>
        </p:spPr>
        <p:txBody>
          <a:bodyPr/>
          <a:lstStyle>
            <a:lvl1pPr>
              <a:defRPr/>
            </a:lvl1pPr>
          </a:lstStyle>
          <a:p>
            <a:pPr>
              <a:defRPr/>
            </a:pPr>
            <a:fld id="{1468DDB9-7DC4-694D-85AC-B99BB9B475FC}" type="slidenum">
              <a:rPr lang="en-US"/>
              <a:pPr>
                <a:defRPr/>
              </a:pPr>
              <a:t>‹#›</a:t>
            </a:fld>
            <a:endParaRPr lang="en-US" dirty="0"/>
          </a:p>
        </p:txBody>
      </p:sp>
    </p:spTree>
    <p:extLst>
      <p:ext uri="{BB962C8B-B14F-4D97-AF65-F5344CB8AC3E}">
        <p14:creationId xmlns:p14="http://schemas.microsoft.com/office/powerpoint/2010/main" val="30398766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pPr>
              <a:defRPr/>
            </a:pPr>
            <a:fld id="{C7C97749-EF9A-4789-B369-19876DA3666B}" type="datetime1">
              <a:rPr lang="en-US" smtClean="0"/>
              <a:t>9/28/16</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dirty="0"/>
          </a:p>
        </p:txBody>
      </p:sp>
      <p:sp>
        <p:nvSpPr>
          <p:cNvPr id="5" name="Slide Number Placeholder 5"/>
          <p:cNvSpPr>
            <a:spLocks noGrp="1"/>
          </p:cNvSpPr>
          <p:nvPr>
            <p:ph type="sldNum" sz="quarter" idx="12"/>
          </p:nvPr>
        </p:nvSpPr>
        <p:spPr>
          <a:xfrm>
            <a:off x="8723313" y="0"/>
            <a:ext cx="420687" cy="365125"/>
          </a:xfrm>
        </p:spPr>
        <p:txBody>
          <a:bodyPr/>
          <a:lstStyle>
            <a:lvl1pPr>
              <a:defRPr/>
            </a:lvl1pPr>
          </a:lstStyle>
          <a:p>
            <a:pPr>
              <a:defRPr/>
            </a:pPr>
            <a:fld id="{F3AD23AD-C8F9-EC4E-BE43-C2F38146185B}" type="slidenum">
              <a:rPr lang="en-US"/>
              <a:pPr>
                <a:defRPr/>
              </a:pPr>
              <a:t>‹#›</a:t>
            </a:fld>
            <a:endParaRPr lang="en-US" dirty="0"/>
          </a:p>
        </p:txBody>
      </p:sp>
    </p:spTree>
    <p:extLst>
      <p:ext uri="{BB962C8B-B14F-4D97-AF65-F5344CB8AC3E}">
        <p14:creationId xmlns:p14="http://schemas.microsoft.com/office/powerpoint/2010/main" val="11975889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pPr>
              <a:defRPr/>
            </a:pPr>
            <a:fld id="{B05EA30B-F397-469D-A9DE-9A13D9253FF4}" type="datetime1">
              <a:rPr lang="en-US" smtClean="0"/>
              <a:t>9/28/16</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dirty="0"/>
          </a:p>
        </p:txBody>
      </p:sp>
      <p:sp>
        <p:nvSpPr>
          <p:cNvPr id="4" name="Slide Number Placeholder 5"/>
          <p:cNvSpPr>
            <a:spLocks noGrp="1"/>
          </p:cNvSpPr>
          <p:nvPr>
            <p:ph type="sldNum" sz="quarter" idx="12"/>
          </p:nvPr>
        </p:nvSpPr>
        <p:spPr>
          <a:xfrm>
            <a:off x="8723313" y="0"/>
            <a:ext cx="420687" cy="365125"/>
          </a:xfrm>
        </p:spPr>
        <p:txBody>
          <a:bodyPr/>
          <a:lstStyle>
            <a:lvl1pPr>
              <a:defRPr/>
            </a:lvl1pPr>
          </a:lstStyle>
          <a:p>
            <a:pPr>
              <a:defRPr/>
            </a:pPr>
            <a:fld id="{24CBCD43-8EC2-6F43-9518-0B95882B8EDE}" type="slidenum">
              <a:rPr lang="en-US"/>
              <a:pPr>
                <a:defRPr/>
              </a:pPr>
              <a:t>‹#›</a:t>
            </a:fld>
            <a:endParaRPr lang="en-US" dirty="0"/>
          </a:p>
        </p:txBody>
      </p:sp>
    </p:spTree>
    <p:extLst>
      <p:ext uri="{BB962C8B-B14F-4D97-AF65-F5344CB8AC3E}">
        <p14:creationId xmlns:p14="http://schemas.microsoft.com/office/powerpoint/2010/main" val="37872211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pPr>
              <a:defRPr/>
            </a:pPr>
            <a:fld id="{DED11460-BF1C-49A7-9BFD-28FD4EE20812}" type="datetime1">
              <a:rPr lang="en-US" smtClean="0"/>
              <a:t>9/28/16</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dirty="0"/>
          </a:p>
        </p:txBody>
      </p:sp>
      <p:sp>
        <p:nvSpPr>
          <p:cNvPr id="7" name="Slide Number Placeholder 5"/>
          <p:cNvSpPr>
            <a:spLocks noGrp="1"/>
          </p:cNvSpPr>
          <p:nvPr>
            <p:ph type="sldNum" sz="quarter" idx="12"/>
          </p:nvPr>
        </p:nvSpPr>
        <p:spPr>
          <a:xfrm>
            <a:off x="8723313" y="0"/>
            <a:ext cx="420687" cy="365125"/>
          </a:xfrm>
        </p:spPr>
        <p:txBody>
          <a:bodyPr/>
          <a:lstStyle>
            <a:lvl1pPr>
              <a:defRPr/>
            </a:lvl1pPr>
          </a:lstStyle>
          <a:p>
            <a:pPr>
              <a:defRPr/>
            </a:pPr>
            <a:fld id="{9469A0A5-0CB4-F241-9DE8-2DB97A6BD6E5}" type="slidenum">
              <a:rPr lang="en-US"/>
              <a:pPr>
                <a:defRPr/>
              </a:pPr>
              <a:t>‹#›</a:t>
            </a:fld>
            <a:endParaRPr lang="en-US" dirty="0"/>
          </a:p>
        </p:txBody>
      </p:sp>
    </p:spTree>
    <p:extLst>
      <p:ext uri="{BB962C8B-B14F-4D97-AF65-F5344CB8AC3E}">
        <p14:creationId xmlns:p14="http://schemas.microsoft.com/office/powerpoint/2010/main" val="35394608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lide Number Placeholder 5"/>
          <p:cNvSpPr txBox="1">
            <a:spLocks/>
          </p:cNvSpPr>
          <p:nvPr userDrawn="1"/>
        </p:nvSpPr>
        <p:spPr>
          <a:xfrm>
            <a:off x="8723313" y="0"/>
            <a:ext cx="420687" cy="365125"/>
          </a:xfrm>
          <a:prstGeom prst="rect">
            <a:avLst/>
          </a:prstGeom>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3B03D0BA-B477-3E44-BD69-3D7E13957BE1}" type="slidenum">
              <a:rPr lang="en-US" sz="1200" smtClean="0">
                <a:cs typeface="Arial" charset="0"/>
              </a:rPr>
              <a:pPr eaLnBrk="1" hangingPunct="1">
                <a:defRPr/>
              </a:pPr>
              <a:t>‹#›</a:t>
            </a:fld>
            <a:endParaRPr lang="en-US" sz="1200" dirty="0">
              <a:cs typeface="Arial" charset="0"/>
            </a:endParaRP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pPr>
              <a:defRPr/>
            </a:pPr>
            <a:fld id="{2EA7ABAD-E6B2-4836-9A14-DBA88E2EA4CE}" type="datetime1">
              <a:rPr lang="en-US" smtClean="0"/>
              <a:t>9/28/16</a:t>
            </a:fld>
            <a:endParaRPr lang="en-US" dirty="0"/>
          </a:p>
        </p:txBody>
      </p:sp>
      <p:sp>
        <p:nvSpPr>
          <p:cNvPr id="7"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dirty="0"/>
          </a:p>
        </p:txBody>
      </p:sp>
    </p:spTree>
    <p:extLst>
      <p:ext uri="{BB962C8B-B14F-4D97-AF65-F5344CB8AC3E}">
        <p14:creationId xmlns:p14="http://schemas.microsoft.com/office/powerpoint/2010/main" val="33042370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pPr>
              <a:defRPr/>
            </a:pPr>
            <a:fld id="{64EE5987-6040-49EE-BBAD-F222D9F560B6}" type="datetime1">
              <a:rPr lang="en-US" smtClean="0"/>
              <a:t>9/28/16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dirty="0"/>
          </a:p>
        </p:txBody>
      </p:sp>
      <p:sp>
        <p:nvSpPr>
          <p:cNvPr id="6" name="Slide Number Placeholder 5"/>
          <p:cNvSpPr>
            <a:spLocks noGrp="1"/>
          </p:cNvSpPr>
          <p:nvPr>
            <p:ph type="sldNum" sz="quarter" idx="12"/>
          </p:nvPr>
        </p:nvSpPr>
        <p:spPr>
          <a:xfrm>
            <a:off x="8723313" y="0"/>
            <a:ext cx="420687" cy="365125"/>
          </a:xfrm>
        </p:spPr>
        <p:txBody>
          <a:bodyPr/>
          <a:lstStyle>
            <a:lvl1pPr>
              <a:defRPr/>
            </a:lvl1pPr>
          </a:lstStyle>
          <a:p>
            <a:pPr>
              <a:defRPr/>
            </a:pPr>
            <a:fld id="{DC51DFF8-16A0-5D4F-9150-1A3684EA24E1}" type="slidenum">
              <a:rPr lang="en-US"/>
              <a:pPr>
                <a:defRPr/>
              </a:pPr>
              <a:t>‹#›</a:t>
            </a:fld>
            <a:endParaRPr lang="en-US" dirty="0"/>
          </a:p>
        </p:txBody>
      </p:sp>
    </p:spTree>
    <p:extLst>
      <p:ext uri="{BB962C8B-B14F-4D97-AF65-F5344CB8AC3E}">
        <p14:creationId xmlns:p14="http://schemas.microsoft.com/office/powerpoint/2010/main" val="39821042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pPr>
              <a:defRPr/>
            </a:pPr>
            <a:fld id="{FABCCA59-B3A7-4C90-872E-C3501650776A}" type="datetime1">
              <a:rPr lang="en-US" smtClean="0"/>
              <a:t>9/28/16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dirty="0"/>
          </a:p>
        </p:txBody>
      </p:sp>
      <p:sp>
        <p:nvSpPr>
          <p:cNvPr id="6" name="Slide Number Placeholder 5"/>
          <p:cNvSpPr>
            <a:spLocks noGrp="1"/>
          </p:cNvSpPr>
          <p:nvPr>
            <p:ph type="sldNum" sz="quarter" idx="12"/>
          </p:nvPr>
        </p:nvSpPr>
        <p:spPr>
          <a:xfrm>
            <a:off x="8723313" y="0"/>
            <a:ext cx="420687" cy="365125"/>
          </a:xfrm>
        </p:spPr>
        <p:txBody>
          <a:bodyPr/>
          <a:lstStyle>
            <a:lvl1pPr>
              <a:defRPr/>
            </a:lvl1pPr>
          </a:lstStyle>
          <a:p>
            <a:pPr>
              <a:defRPr/>
            </a:pPr>
            <a:fld id="{E0CC54FC-5856-4341-9D3E-CF02EB4858B9}" type="slidenum">
              <a:rPr lang="en-US"/>
              <a:pPr>
                <a:defRPr/>
              </a:pPr>
              <a:t>‹#›</a:t>
            </a:fld>
            <a:endParaRPr lang="en-US" dirty="0"/>
          </a:p>
        </p:txBody>
      </p:sp>
    </p:spTree>
    <p:extLst>
      <p:ext uri="{BB962C8B-B14F-4D97-AF65-F5344CB8AC3E}">
        <p14:creationId xmlns:p14="http://schemas.microsoft.com/office/powerpoint/2010/main" val="42717975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a:xfrm>
            <a:off x="8723313" y="0"/>
            <a:ext cx="420687" cy="365125"/>
          </a:xfrm>
        </p:spPr>
        <p:txBody>
          <a:bodyPr/>
          <a:lstStyle>
            <a:lvl1pPr>
              <a:defRPr/>
            </a:lvl1pPr>
          </a:lstStyle>
          <a:p>
            <a:pPr>
              <a:defRPr/>
            </a:pPr>
            <a:fld id="{6286C660-6500-B145-B857-C3D444FB8F09}" type="slidenum">
              <a:rPr lang="en-US"/>
              <a:pPr>
                <a:defRPr/>
              </a:pPr>
              <a:t>‹#›</a:t>
            </a:fld>
            <a:endParaRPr lang="en-US" dirty="0"/>
          </a:p>
        </p:txBody>
      </p:sp>
    </p:spTree>
    <p:extLst>
      <p:ext uri="{BB962C8B-B14F-4D97-AF65-F5344CB8AC3E}">
        <p14:creationId xmlns:p14="http://schemas.microsoft.com/office/powerpoint/2010/main" val="1747434775"/>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263972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lgn="ctr" eaLnBrk="1" hangingPunct="1">
              <a:defRPr sz="1200">
                <a:cs typeface="Arial" panose="020B0604020202020204" pitchFamily="34" charset="0"/>
              </a:defRPr>
            </a:lvl1pPr>
          </a:lstStyle>
          <a:p>
            <a:pPr>
              <a:defRPr/>
            </a:pPr>
            <a:fld id="{72481A92-A36F-AC41-A3B1-5F7289B58762}" type="slidenum">
              <a:rPr lang="en-US" altLang="en-US"/>
              <a:pPr>
                <a:defRPr/>
              </a:pPr>
              <a:t>‹#›</a:t>
            </a:fld>
            <a:endParaRPr lang="en-US" altLang="en-US" dirty="0"/>
          </a:p>
        </p:txBody>
      </p:sp>
    </p:spTree>
    <p:extLst>
      <p:ext uri="{BB962C8B-B14F-4D97-AF65-F5344CB8AC3E}">
        <p14:creationId xmlns:p14="http://schemas.microsoft.com/office/powerpoint/2010/main" val="705279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pPr>
              <a:defRPr/>
            </a:pPr>
            <a:fld id="{AC70D16C-CDD9-4350-9E88-2DCA189FC9D8}" type="datetime1">
              <a:rPr lang="en-US" smtClean="0"/>
              <a:t>9/28/16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8723313" y="0"/>
            <a:ext cx="420687" cy="365125"/>
          </a:xfrm>
        </p:spPr>
        <p:txBody>
          <a:bodyPr/>
          <a:lstStyle>
            <a:lvl1pPr>
              <a:defRPr/>
            </a:lvl1pPr>
          </a:lstStyle>
          <a:p>
            <a:pPr>
              <a:defRPr/>
            </a:pPr>
            <a:fld id="{F4462431-107F-F447-9F49-826B942ED3FF}" type="slidenum">
              <a:rPr lang="en-US"/>
              <a:pPr>
                <a:defRPr/>
              </a:pPr>
              <a:t>‹#›</a:t>
            </a:fld>
            <a:endParaRPr lang="en-US"/>
          </a:p>
        </p:txBody>
      </p:sp>
    </p:spTree>
    <p:extLst>
      <p:ext uri="{BB962C8B-B14F-4D97-AF65-F5344CB8AC3E}">
        <p14:creationId xmlns:p14="http://schemas.microsoft.com/office/powerpoint/2010/main" val="22373779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pPr>
              <a:defRPr/>
            </a:pPr>
            <a:fld id="{B437AD00-8883-4C5D-9E11-3F162C686B1F}" type="datetime1">
              <a:rPr lang="en-US" smtClean="0"/>
              <a:t>9/28/16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8723313" y="0"/>
            <a:ext cx="420687" cy="365125"/>
          </a:xfrm>
        </p:spPr>
        <p:txBody>
          <a:bodyPr/>
          <a:lstStyle>
            <a:lvl1pPr>
              <a:defRPr/>
            </a:lvl1pPr>
          </a:lstStyle>
          <a:p>
            <a:pPr>
              <a:defRPr/>
            </a:pPr>
            <a:fld id="{B94C63CD-FCF1-B343-9088-7E0557762C24}" type="slidenum">
              <a:rPr lang="en-US"/>
              <a:pPr>
                <a:defRPr/>
              </a:pPr>
              <a:t>‹#›</a:t>
            </a:fld>
            <a:endParaRPr lang="en-US"/>
          </a:p>
        </p:txBody>
      </p:sp>
    </p:spTree>
    <p:extLst>
      <p:ext uri="{BB962C8B-B14F-4D97-AF65-F5344CB8AC3E}">
        <p14:creationId xmlns:p14="http://schemas.microsoft.com/office/powerpoint/2010/main" val="38630656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pPr>
              <a:defRPr/>
            </a:pPr>
            <a:fld id="{4D044588-F456-4725-B264-6366F342106C}" type="datetime1">
              <a:rPr lang="en-US" smtClean="0"/>
              <a:t>9/28/16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8723313" y="0"/>
            <a:ext cx="420687" cy="365125"/>
          </a:xfrm>
        </p:spPr>
        <p:txBody>
          <a:bodyPr/>
          <a:lstStyle>
            <a:lvl1pPr>
              <a:defRPr/>
            </a:lvl1pPr>
          </a:lstStyle>
          <a:p>
            <a:pPr>
              <a:defRPr/>
            </a:pPr>
            <a:fld id="{F9C52A4D-A991-3941-812A-B38BAB497D8C}" type="slidenum">
              <a:rPr lang="en-US"/>
              <a:pPr>
                <a:defRPr/>
              </a:pPr>
              <a:t>‹#›</a:t>
            </a:fld>
            <a:endParaRPr lang="en-US"/>
          </a:p>
        </p:txBody>
      </p:sp>
    </p:spTree>
    <p:extLst>
      <p:ext uri="{BB962C8B-B14F-4D97-AF65-F5344CB8AC3E}">
        <p14:creationId xmlns:p14="http://schemas.microsoft.com/office/powerpoint/2010/main" val="3513434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pPr>
              <a:defRPr/>
            </a:pPr>
            <a:fld id="{357E80BD-5E82-4BCA-9C40-B12236A32BC8}" type="datetime1">
              <a:rPr lang="en-US" smtClean="0"/>
              <a:t>9/28/16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5"/>
          <p:cNvSpPr>
            <a:spLocks noGrp="1"/>
          </p:cNvSpPr>
          <p:nvPr>
            <p:ph type="sldNum" sz="quarter" idx="12"/>
          </p:nvPr>
        </p:nvSpPr>
        <p:spPr>
          <a:xfrm>
            <a:off x="8723313" y="0"/>
            <a:ext cx="420687" cy="365125"/>
          </a:xfrm>
        </p:spPr>
        <p:txBody>
          <a:bodyPr/>
          <a:lstStyle>
            <a:lvl1pPr>
              <a:defRPr/>
            </a:lvl1pPr>
          </a:lstStyle>
          <a:p>
            <a:pPr>
              <a:defRPr/>
            </a:pPr>
            <a:fld id="{715DF4CC-8ECE-B24E-AAB9-DB90A2F577DF}" type="slidenum">
              <a:rPr lang="en-US"/>
              <a:pPr>
                <a:defRPr/>
              </a:pPr>
              <a:t>‹#›</a:t>
            </a:fld>
            <a:endParaRPr lang="en-US"/>
          </a:p>
        </p:txBody>
      </p:sp>
    </p:spTree>
    <p:extLst>
      <p:ext uri="{BB962C8B-B14F-4D97-AF65-F5344CB8AC3E}">
        <p14:creationId xmlns:p14="http://schemas.microsoft.com/office/powerpoint/2010/main" val="25791649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pPr>
              <a:defRPr/>
            </a:pPr>
            <a:fld id="{C3FA93B6-D704-4988-B48C-F5672BADA09F}" type="datetime1">
              <a:rPr lang="en-US" smtClean="0"/>
              <a:t>9/28/16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9" name="Slide Number Placeholder 5"/>
          <p:cNvSpPr>
            <a:spLocks noGrp="1"/>
          </p:cNvSpPr>
          <p:nvPr>
            <p:ph type="sldNum" sz="quarter" idx="12"/>
          </p:nvPr>
        </p:nvSpPr>
        <p:spPr>
          <a:xfrm>
            <a:off x="8723313" y="0"/>
            <a:ext cx="420687" cy="365125"/>
          </a:xfrm>
        </p:spPr>
        <p:txBody>
          <a:bodyPr/>
          <a:lstStyle>
            <a:lvl1pPr>
              <a:defRPr/>
            </a:lvl1pPr>
          </a:lstStyle>
          <a:p>
            <a:pPr>
              <a:defRPr/>
            </a:pPr>
            <a:fld id="{1468DDB9-7DC4-694D-85AC-B99BB9B475FC}" type="slidenum">
              <a:rPr lang="en-US"/>
              <a:pPr>
                <a:defRPr/>
              </a:pPr>
              <a:t>‹#›</a:t>
            </a:fld>
            <a:endParaRPr lang="en-US"/>
          </a:p>
        </p:txBody>
      </p:sp>
    </p:spTree>
    <p:extLst>
      <p:ext uri="{BB962C8B-B14F-4D97-AF65-F5344CB8AC3E}">
        <p14:creationId xmlns:p14="http://schemas.microsoft.com/office/powerpoint/2010/main" val="14568703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pPr>
              <a:defRPr/>
            </a:pPr>
            <a:fld id="{DFF10D0C-B895-433A-A4B0-C02D8A7CD64A}" type="datetime1">
              <a:rPr lang="en-US" smtClean="0"/>
              <a:t>9/28/16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Slide Number Placeholder 5"/>
          <p:cNvSpPr>
            <a:spLocks noGrp="1"/>
          </p:cNvSpPr>
          <p:nvPr>
            <p:ph type="sldNum" sz="quarter" idx="12"/>
          </p:nvPr>
        </p:nvSpPr>
        <p:spPr>
          <a:xfrm>
            <a:off x="8723313" y="0"/>
            <a:ext cx="420687" cy="365125"/>
          </a:xfrm>
        </p:spPr>
        <p:txBody>
          <a:bodyPr/>
          <a:lstStyle>
            <a:lvl1pPr>
              <a:defRPr/>
            </a:lvl1pPr>
          </a:lstStyle>
          <a:p>
            <a:pPr>
              <a:defRPr/>
            </a:pPr>
            <a:fld id="{F3AD23AD-C8F9-EC4E-BE43-C2F38146185B}" type="slidenum">
              <a:rPr lang="en-US"/>
              <a:pPr>
                <a:defRPr/>
              </a:pPr>
              <a:t>‹#›</a:t>
            </a:fld>
            <a:endParaRPr lang="en-US"/>
          </a:p>
        </p:txBody>
      </p:sp>
    </p:spTree>
    <p:extLst>
      <p:ext uri="{BB962C8B-B14F-4D97-AF65-F5344CB8AC3E}">
        <p14:creationId xmlns:p14="http://schemas.microsoft.com/office/powerpoint/2010/main" val="2092721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pPr>
              <a:defRPr/>
            </a:pPr>
            <a:fld id="{955E8DAF-5902-42A0-BA40-86603B68DFE6}" type="datetime1">
              <a:rPr lang="en-US" smtClean="0"/>
              <a:t>9/28/16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4" name="Slide Number Placeholder 5"/>
          <p:cNvSpPr>
            <a:spLocks noGrp="1"/>
          </p:cNvSpPr>
          <p:nvPr>
            <p:ph type="sldNum" sz="quarter" idx="12"/>
          </p:nvPr>
        </p:nvSpPr>
        <p:spPr>
          <a:xfrm>
            <a:off x="8723313" y="0"/>
            <a:ext cx="420687" cy="365125"/>
          </a:xfrm>
        </p:spPr>
        <p:txBody>
          <a:bodyPr/>
          <a:lstStyle>
            <a:lvl1pPr>
              <a:defRPr/>
            </a:lvl1pPr>
          </a:lstStyle>
          <a:p>
            <a:pPr>
              <a:defRPr/>
            </a:pPr>
            <a:fld id="{24CBCD43-8EC2-6F43-9518-0B95882B8EDE}" type="slidenum">
              <a:rPr lang="en-US"/>
              <a:pPr>
                <a:defRPr/>
              </a:pPr>
              <a:t>‹#›</a:t>
            </a:fld>
            <a:endParaRPr lang="en-US"/>
          </a:p>
        </p:txBody>
      </p:sp>
    </p:spTree>
    <p:extLst>
      <p:ext uri="{BB962C8B-B14F-4D97-AF65-F5344CB8AC3E}">
        <p14:creationId xmlns:p14="http://schemas.microsoft.com/office/powerpoint/2010/main" val="18004627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pPr>
              <a:defRPr/>
            </a:pPr>
            <a:fld id="{EA046423-7F0A-4072-98C8-07B5C280E1CC}" type="datetime1">
              <a:rPr lang="en-US" smtClean="0"/>
              <a:t>9/28/16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5"/>
          <p:cNvSpPr>
            <a:spLocks noGrp="1"/>
          </p:cNvSpPr>
          <p:nvPr>
            <p:ph type="sldNum" sz="quarter" idx="12"/>
          </p:nvPr>
        </p:nvSpPr>
        <p:spPr>
          <a:xfrm>
            <a:off x="8723313" y="0"/>
            <a:ext cx="420687" cy="365125"/>
          </a:xfrm>
        </p:spPr>
        <p:txBody>
          <a:bodyPr/>
          <a:lstStyle>
            <a:lvl1pPr>
              <a:defRPr/>
            </a:lvl1pPr>
          </a:lstStyle>
          <a:p>
            <a:pPr>
              <a:defRPr/>
            </a:pPr>
            <a:fld id="{9469A0A5-0CB4-F241-9DE8-2DB97A6BD6E5}" type="slidenum">
              <a:rPr lang="en-US"/>
              <a:pPr>
                <a:defRPr/>
              </a:pPr>
              <a:t>‹#›</a:t>
            </a:fld>
            <a:endParaRPr lang="en-US"/>
          </a:p>
        </p:txBody>
      </p:sp>
    </p:spTree>
    <p:extLst>
      <p:ext uri="{BB962C8B-B14F-4D97-AF65-F5344CB8AC3E}">
        <p14:creationId xmlns:p14="http://schemas.microsoft.com/office/powerpoint/2010/main" val="15357017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lide Number Placeholder 5"/>
          <p:cNvSpPr txBox="1">
            <a:spLocks/>
          </p:cNvSpPr>
          <p:nvPr userDrawn="1"/>
        </p:nvSpPr>
        <p:spPr>
          <a:xfrm>
            <a:off x="8723313" y="0"/>
            <a:ext cx="420687" cy="365125"/>
          </a:xfrm>
          <a:prstGeom prst="rect">
            <a:avLst/>
          </a:prstGeom>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3B03D0BA-B477-3E44-BD69-3D7E13957BE1}" type="slidenum">
              <a:rPr lang="en-US" sz="1200" smtClean="0">
                <a:cs typeface="Arial" charset="0"/>
              </a:rPr>
              <a:pPr eaLnBrk="1" hangingPunct="1">
                <a:defRPr/>
              </a:pPr>
              <a:t>‹#›</a:t>
            </a:fld>
            <a:endParaRPr lang="en-US" sz="1200">
              <a:cs typeface="Arial" charset="0"/>
            </a:endParaRP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pPr>
              <a:defRPr/>
            </a:pPr>
            <a:fld id="{04633A43-CAEA-48CB-9108-E8F69BF5C38B}" type="datetime1">
              <a:rPr lang="en-US" smtClean="0"/>
              <a:t>9/28/16</a:t>
            </a:fld>
            <a:endParaRPr lang="en-US"/>
          </a:p>
        </p:txBody>
      </p:sp>
      <p:sp>
        <p:nvSpPr>
          <p:cNvPr id="7"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Tree>
    <p:extLst>
      <p:ext uri="{BB962C8B-B14F-4D97-AF65-F5344CB8AC3E}">
        <p14:creationId xmlns:p14="http://schemas.microsoft.com/office/powerpoint/2010/main" val="1607146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263656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pPr>
              <a:defRPr/>
            </a:pPr>
            <a:fld id="{B6098F38-BAF7-48CB-B484-B4BAB14C13CA}" type="datetime1">
              <a:rPr lang="en-US" smtClean="0"/>
              <a:t>9/28/16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8723313" y="0"/>
            <a:ext cx="420687" cy="365125"/>
          </a:xfrm>
        </p:spPr>
        <p:txBody>
          <a:bodyPr/>
          <a:lstStyle>
            <a:lvl1pPr>
              <a:defRPr/>
            </a:lvl1pPr>
          </a:lstStyle>
          <a:p>
            <a:pPr>
              <a:defRPr/>
            </a:pPr>
            <a:fld id="{DC51DFF8-16A0-5D4F-9150-1A3684EA24E1}" type="slidenum">
              <a:rPr lang="en-US"/>
              <a:pPr>
                <a:defRPr/>
              </a:pPr>
              <a:t>‹#›</a:t>
            </a:fld>
            <a:endParaRPr lang="en-US"/>
          </a:p>
        </p:txBody>
      </p:sp>
    </p:spTree>
    <p:extLst>
      <p:ext uri="{BB962C8B-B14F-4D97-AF65-F5344CB8AC3E}">
        <p14:creationId xmlns:p14="http://schemas.microsoft.com/office/powerpoint/2010/main" val="26640131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pPr>
              <a:defRPr/>
            </a:pPr>
            <a:fld id="{DD73414E-9C58-4F23-8E26-426C5901FC5E}" type="datetime1">
              <a:rPr lang="en-US" smtClean="0"/>
              <a:t>9/28/16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8723313" y="0"/>
            <a:ext cx="420687" cy="365125"/>
          </a:xfrm>
        </p:spPr>
        <p:txBody>
          <a:bodyPr/>
          <a:lstStyle>
            <a:lvl1pPr>
              <a:defRPr/>
            </a:lvl1pPr>
          </a:lstStyle>
          <a:p>
            <a:pPr>
              <a:defRPr/>
            </a:pPr>
            <a:fld id="{E0CC54FC-5856-4341-9D3E-CF02EB4858B9}" type="slidenum">
              <a:rPr lang="en-US"/>
              <a:pPr>
                <a:defRPr/>
              </a:pPr>
              <a:t>‹#›</a:t>
            </a:fld>
            <a:endParaRPr lang="en-US"/>
          </a:p>
        </p:txBody>
      </p:sp>
    </p:spTree>
    <p:extLst>
      <p:ext uri="{BB962C8B-B14F-4D97-AF65-F5344CB8AC3E}">
        <p14:creationId xmlns:p14="http://schemas.microsoft.com/office/powerpoint/2010/main" val="22906718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a:xfrm>
            <a:off x="8723313" y="0"/>
            <a:ext cx="420687" cy="365125"/>
          </a:xfrm>
        </p:spPr>
        <p:txBody>
          <a:bodyPr/>
          <a:lstStyle>
            <a:lvl1pPr>
              <a:defRPr/>
            </a:lvl1pPr>
          </a:lstStyle>
          <a:p>
            <a:pPr>
              <a:defRPr/>
            </a:pPr>
            <a:fld id="{6286C660-6500-B145-B857-C3D444FB8F09}" type="slidenum">
              <a:rPr lang="en-US"/>
              <a:pPr>
                <a:defRPr/>
              </a:pPr>
              <a:t>‹#›</a:t>
            </a:fld>
            <a:endParaRPr lang="en-US"/>
          </a:p>
        </p:txBody>
      </p:sp>
    </p:spTree>
    <p:extLst>
      <p:ext uri="{BB962C8B-B14F-4D97-AF65-F5344CB8AC3E}">
        <p14:creationId xmlns:p14="http://schemas.microsoft.com/office/powerpoint/2010/main" val="3270021479"/>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lgn="ctr" eaLnBrk="1" hangingPunct="1">
              <a:defRPr sz="1200">
                <a:cs typeface="Arial" panose="020B0604020202020204" pitchFamily="34" charset="0"/>
              </a:defRPr>
            </a:lvl1pPr>
          </a:lstStyle>
          <a:p>
            <a:pPr>
              <a:defRPr/>
            </a:pPr>
            <a:fld id="{72481A92-A36F-AC41-A3B1-5F7289B58762}" type="slidenum">
              <a:rPr lang="en-US" altLang="en-US"/>
              <a:pPr>
                <a:defRPr/>
              </a:pPr>
              <a:t>‹#›</a:t>
            </a:fld>
            <a:endParaRPr lang="en-US" altLang="en-US" dirty="0"/>
          </a:p>
        </p:txBody>
      </p:sp>
    </p:spTree>
    <p:extLst>
      <p:ext uri="{BB962C8B-B14F-4D97-AF65-F5344CB8AC3E}">
        <p14:creationId xmlns:p14="http://schemas.microsoft.com/office/powerpoint/2010/main" val="946283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6918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72766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491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205627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5989694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8.xml"/><Relationship Id="rId12" Type="http://schemas.openxmlformats.org/officeDocument/2006/relationships/slideLayout" Target="../slideLayouts/slideLayout29.xml"/><Relationship Id="rId13" Type="http://schemas.openxmlformats.org/officeDocument/2006/relationships/slideLayout" Target="../slideLayouts/slideLayout30.xml"/><Relationship Id="rId14" Type="http://schemas.openxmlformats.org/officeDocument/2006/relationships/theme" Target="../theme/theme2.xml"/><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 Id="rId9" Type="http://schemas.openxmlformats.org/officeDocument/2006/relationships/slideLayout" Target="../slideLayouts/slideLayout26.xml"/><Relationship Id="rId10"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1.xml"/><Relationship Id="rId12" Type="http://schemas.openxmlformats.org/officeDocument/2006/relationships/slideLayout" Target="../slideLayouts/slideLayout42.xml"/><Relationship Id="rId13" Type="http://schemas.openxmlformats.org/officeDocument/2006/relationships/slideLayout" Target="../slideLayouts/slideLayout43.xml"/><Relationship Id="rId14" Type="http://schemas.openxmlformats.org/officeDocument/2006/relationships/theme" Target="../theme/theme3.xml"/><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5" Type="http://schemas.openxmlformats.org/officeDocument/2006/relationships/slideLayout" Target="../slideLayouts/slideLayout35.xml"/><Relationship Id="rId6" Type="http://schemas.openxmlformats.org/officeDocument/2006/relationships/slideLayout" Target="../slideLayouts/slideLayout36.xml"/><Relationship Id="rId7" Type="http://schemas.openxmlformats.org/officeDocument/2006/relationships/slideLayout" Target="../slideLayouts/slideLayout37.xml"/><Relationship Id="rId8" Type="http://schemas.openxmlformats.org/officeDocument/2006/relationships/slideLayout" Target="../slideLayouts/slideLayout38.xml"/><Relationship Id="rId9" Type="http://schemas.openxmlformats.org/officeDocument/2006/relationships/slideLayout" Target="../slideLayouts/slideLayout39.xml"/><Relationship Id="rId10"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9BD5D4">
            <a:alpha val="69000"/>
          </a:srgbClr>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0" y="533400"/>
            <a:ext cx="9131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1255" name="Text Box 7"/>
          <p:cNvSpPr txBox="1">
            <a:spLocks noChangeArrowheads="1"/>
          </p:cNvSpPr>
          <p:nvPr userDrawn="1"/>
        </p:nvSpPr>
        <p:spPr bwMode="auto">
          <a:xfrm>
            <a:off x="8458200" y="0"/>
            <a:ext cx="685800" cy="276225"/>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spcBef>
                <a:spcPct val="50000"/>
              </a:spcBef>
            </a:pPr>
            <a:fld id="{D74AD515-764C-2F4E-8553-B29FBED775B7}" type="slidenum">
              <a:rPr lang="en-US" sz="1200"/>
              <a:pPr algn="r" eaLnBrk="1" hangingPunct="1">
                <a:spcBef>
                  <a:spcPct val="50000"/>
                </a:spcBef>
              </a:pPr>
              <a:t>‹#›</a:t>
            </a:fld>
            <a:endParaRPr lang="en-US" sz="1200"/>
          </a:p>
        </p:txBody>
      </p:sp>
      <p:sp>
        <p:nvSpPr>
          <p:cNvPr id="1030" name="Rectangle 6"/>
          <p:cNvSpPr>
            <a:spLocks noChangeArrowheads="1"/>
          </p:cNvSpPr>
          <p:nvPr userDrawn="1"/>
        </p:nvSpPr>
        <p:spPr bwMode="auto">
          <a:xfrm>
            <a:off x="0" y="6624315"/>
            <a:ext cx="9144000" cy="230832"/>
          </a:xfrm>
          <a:prstGeom prst="rect">
            <a:avLst/>
          </a:prstGeom>
          <a:noFill/>
          <a:ln w="9525">
            <a:noFill/>
            <a:miter lim="800000"/>
            <a:headEnd/>
            <a:tailEnd/>
          </a:ln>
          <a:effectLst/>
        </p:spPr>
        <p:txBody>
          <a:bodyPr wrap="square" anchor="ctr">
            <a:spAutoFit/>
          </a:bodyPr>
          <a:lstStyle/>
          <a:p>
            <a:pPr algn="ctr" eaLnBrk="0" hangingPunct="0"/>
            <a:r>
              <a:rPr lang="en-US" sz="900" dirty="0">
                <a:solidFill>
                  <a:srgbClr val="333333"/>
                </a:solidFill>
                <a:cs typeface="Arial" charset="0"/>
              </a:rPr>
              <a:t>©2016 California Department of Education</a:t>
            </a:r>
            <a:endParaRPr lang="en-US" sz="900" dirty="0"/>
          </a:p>
        </p:txBody>
      </p:sp>
      <p:pic>
        <p:nvPicPr>
          <p:cNvPr id="6" name="Picture 6" descr="cpincolorlist.JPG"/>
          <p:cNvPicPr>
            <a:picLocks noChangeAspect="1"/>
          </p:cNvPicPr>
          <p:nvPr userDrawn="1"/>
        </p:nvPicPr>
        <p:blipFill>
          <a:blip r:embed="rId19">
            <a:extLst>
              <a:ext uri="{28A0092B-C50C-407E-A947-70E740481C1C}">
                <a14:useLocalDpi xmlns:a14="http://schemas.microsoft.com/office/drawing/2010/main" val="0"/>
              </a:ext>
            </a:extLst>
          </a:blip>
          <a:srcRect l="20477" t="51508" r="15359" b="39397"/>
          <a:stretch>
            <a:fillRect/>
          </a:stretch>
        </p:blipFill>
        <p:spPr bwMode="auto">
          <a:xfrm>
            <a:off x="0" y="6172200"/>
            <a:ext cx="749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0591421"/>
      </p:ext>
    </p:extLst>
  </p:cSld>
  <p:clrMap bg1="lt1" tx1="dk1" bg2="lt2" tx2="dk2" accent1="accent1" accent2="accent2" accent3="accent3" accent4="accent4" accent5="accent5" accent6="accent6" hlink="hlink" folHlink="folHlink"/>
  <p:sldLayoutIdLst>
    <p:sldLayoutId id="2147485196" r:id="rId1"/>
    <p:sldLayoutId id="2147485197" r:id="rId2"/>
    <p:sldLayoutId id="2147485198" r:id="rId3"/>
    <p:sldLayoutId id="2147485199" r:id="rId4"/>
    <p:sldLayoutId id="2147485200" r:id="rId5"/>
    <p:sldLayoutId id="2147485201" r:id="rId6"/>
    <p:sldLayoutId id="2147485202" r:id="rId7"/>
    <p:sldLayoutId id="2147485203" r:id="rId8"/>
    <p:sldLayoutId id="2147485204" r:id="rId9"/>
    <p:sldLayoutId id="2147485205" r:id="rId10"/>
    <p:sldLayoutId id="2147485206" r:id="rId11"/>
    <p:sldLayoutId id="2147485207" r:id="rId12"/>
    <p:sldLayoutId id="2147485208" r:id="rId13"/>
    <p:sldLayoutId id="2147485209" r:id="rId14"/>
    <p:sldLayoutId id="2147485210" r:id="rId15"/>
    <p:sldLayoutId id="2147485211" r:id="rId16"/>
    <p:sldLayoutId id="2147485212" r:id="rId17"/>
  </p:sldLayoutIdLst>
  <p:hf hdr="0" ftr="0" dt="0"/>
  <p:txStyles>
    <p:title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pitchFamily="-1" charset="0"/>
          <a:ea typeface="ＭＳ Ｐゴシック" pitchFamily="-1" charset="-128"/>
          <a:cs typeface="ＭＳ Ｐゴシック" pitchFamily="-1" charset="-128"/>
        </a:defRPr>
      </a:lvl2pPr>
      <a:lvl3pPr algn="ctr" rtl="0" eaLnBrk="0" fontAlgn="base" hangingPunct="0">
        <a:spcBef>
          <a:spcPct val="0"/>
        </a:spcBef>
        <a:spcAft>
          <a:spcPct val="0"/>
        </a:spcAft>
        <a:defRPr sz="4400" b="1">
          <a:solidFill>
            <a:schemeClr val="tx2"/>
          </a:solidFill>
          <a:latin typeface="Arial" pitchFamily="-1" charset="0"/>
          <a:ea typeface="ＭＳ Ｐゴシック" pitchFamily="-1" charset="-128"/>
          <a:cs typeface="ＭＳ Ｐゴシック" pitchFamily="-1" charset="-128"/>
        </a:defRPr>
      </a:lvl3pPr>
      <a:lvl4pPr algn="ctr" rtl="0" eaLnBrk="0" fontAlgn="base" hangingPunct="0">
        <a:spcBef>
          <a:spcPct val="0"/>
        </a:spcBef>
        <a:spcAft>
          <a:spcPct val="0"/>
        </a:spcAft>
        <a:defRPr sz="4400" b="1">
          <a:solidFill>
            <a:schemeClr val="tx2"/>
          </a:solidFill>
          <a:latin typeface="Arial" pitchFamily="-1" charset="0"/>
          <a:ea typeface="ＭＳ Ｐゴシック" pitchFamily="-1" charset="-128"/>
          <a:cs typeface="ＭＳ Ｐゴシック" pitchFamily="-1" charset="-128"/>
        </a:defRPr>
      </a:lvl4pPr>
      <a:lvl5pPr algn="ctr" rtl="0" eaLnBrk="0" fontAlgn="base" hangingPunct="0">
        <a:spcBef>
          <a:spcPct val="0"/>
        </a:spcBef>
        <a:spcAft>
          <a:spcPct val="0"/>
        </a:spcAft>
        <a:defRPr sz="4400" b="1">
          <a:solidFill>
            <a:schemeClr val="tx2"/>
          </a:solidFill>
          <a:latin typeface="Arial" pitchFamily="-1" charset="0"/>
          <a:ea typeface="ＭＳ Ｐゴシック" pitchFamily="-1" charset="-128"/>
          <a:cs typeface="ＭＳ Ｐゴシック" pitchFamily="-1" charset="-128"/>
        </a:defRPr>
      </a:lvl5pPr>
      <a:lvl6pPr marL="457200" algn="ctr" rtl="0" fontAlgn="base">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6pPr>
      <a:lvl7pPr marL="914400" algn="ctr" rtl="0" fontAlgn="base">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7pPr>
      <a:lvl8pPr marL="1371600" algn="ctr" rtl="0" fontAlgn="base">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8pPr>
      <a:lvl9pPr marL="1828800" algn="ctr" rtl="0" fontAlgn="base">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9BD5D4">
            <a:alpha val="69000"/>
          </a:srgbClr>
        </a:solidFill>
        <a:effectLst/>
      </p:bgPr>
    </p:bg>
    <p:spTree>
      <p:nvGrpSpPr>
        <p:cNvPr id="1" name=""/>
        <p:cNvGrpSpPr/>
        <p:nvPr/>
      </p:nvGrpSpPr>
      <p:grpSpPr>
        <a:xfrm>
          <a:off x="0" y="0"/>
          <a:ext cx="0" cy="0"/>
          <a:chOff x="0" y="0"/>
          <a:chExt cx="0" cy="0"/>
        </a:xfrm>
      </p:grpSpPr>
      <p:sp>
        <p:nvSpPr>
          <p:cNvPr id="163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defRPr sz="1200">
                <a:cs typeface="Arial" charset="0"/>
              </a:defRPr>
            </a:lvl1pPr>
          </a:lstStyle>
          <a:p>
            <a:pPr>
              <a:defRPr/>
            </a:pPr>
            <a:fld id="{D24656ED-34CD-154C-9714-37B90E6298AF}" type="slidenum">
              <a:rPr lang="en-US"/>
              <a:pPr>
                <a:defRPr/>
              </a:pPr>
              <a:t>‹#›</a:t>
            </a:fld>
            <a:endParaRPr lang="en-US" dirty="0"/>
          </a:p>
        </p:txBody>
      </p:sp>
      <p:sp>
        <p:nvSpPr>
          <p:cNvPr id="7" name="Rectangle 6"/>
          <p:cNvSpPr>
            <a:spLocks noChangeArrowheads="1"/>
          </p:cNvSpPr>
          <p:nvPr userDrawn="1"/>
        </p:nvSpPr>
        <p:spPr bwMode="auto">
          <a:xfrm>
            <a:off x="0" y="6624315"/>
            <a:ext cx="9144000" cy="230832"/>
          </a:xfrm>
          <a:prstGeom prst="rect">
            <a:avLst/>
          </a:prstGeom>
          <a:noFill/>
          <a:ln w="9525">
            <a:noFill/>
            <a:miter lim="800000"/>
            <a:headEnd/>
            <a:tailEnd/>
          </a:ln>
          <a:effectLst/>
        </p:spPr>
        <p:txBody>
          <a:bodyPr wrap="square" anchor="ctr">
            <a:spAutoFit/>
          </a:bodyPr>
          <a:lstStyle/>
          <a:p>
            <a:pPr algn="ctr" eaLnBrk="0" hangingPunct="0"/>
            <a:r>
              <a:rPr lang="en-US" sz="900" dirty="0">
                <a:solidFill>
                  <a:srgbClr val="333333"/>
                </a:solidFill>
                <a:cs typeface="Arial" charset="0"/>
              </a:rPr>
              <a:t>©2016 California Department of Education</a:t>
            </a:r>
            <a:endParaRPr lang="en-US" sz="900" dirty="0"/>
          </a:p>
        </p:txBody>
      </p:sp>
    </p:spTree>
    <p:extLst>
      <p:ext uri="{BB962C8B-B14F-4D97-AF65-F5344CB8AC3E}">
        <p14:creationId xmlns:p14="http://schemas.microsoft.com/office/powerpoint/2010/main" val="1763471599"/>
      </p:ext>
    </p:extLst>
  </p:cSld>
  <p:clrMap bg1="lt1" tx1="dk1" bg2="lt2" tx2="dk2" accent1="accent1" accent2="accent2" accent3="accent3" accent4="accent4" accent5="accent5" accent6="accent6" hlink="hlink" folHlink="folHlink"/>
  <p:sldLayoutIdLst>
    <p:sldLayoutId id="2147485214" r:id="rId1"/>
    <p:sldLayoutId id="2147485215" r:id="rId2"/>
    <p:sldLayoutId id="2147485216" r:id="rId3"/>
    <p:sldLayoutId id="2147485217" r:id="rId4"/>
    <p:sldLayoutId id="2147485218" r:id="rId5"/>
    <p:sldLayoutId id="2147485219" r:id="rId6"/>
    <p:sldLayoutId id="2147485220" r:id="rId7"/>
    <p:sldLayoutId id="2147485221" r:id="rId8"/>
    <p:sldLayoutId id="2147485222" r:id="rId9"/>
    <p:sldLayoutId id="2147485223" r:id="rId10"/>
    <p:sldLayoutId id="2147485224" r:id="rId11"/>
    <p:sldLayoutId id="2147485225" r:id="rId12"/>
    <p:sldLayoutId id="2147485226" r:id="rId13"/>
  </p:sldLayoutIdLst>
  <p:hf hdr="0" ftr="0" dt="0"/>
  <p:txStyles>
    <p:titleStyle>
      <a:lvl1pPr algn="ctr" defTabSz="457200" rtl="0" eaLnBrk="0" fontAlgn="base" hangingPunct="0">
        <a:spcBef>
          <a:spcPct val="0"/>
        </a:spcBef>
        <a:spcAft>
          <a:spcPct val="0"/>
        </a:spcAft>
        <a:defRPr sz="4000" b="1" kern="1200">
          <a:solidFill>
            <a:schemeClr val="tx1"/>
          </a:solidFill>
          <a:latin typeface="Arial"/>
          <a:ea typeface="ＭＳ Ｐゴシック" pitchFamily="-84" charset="-128"/>
          <a:cs typeface="ＭＳ Ｐゴシック" pitchFamily="-84" charset="-128"/>
        </a:defRPr>
      </a:lvl1pPr>
      <a:lvl2pPr algn="ctr" defTabSz="457200" rtl="0" eaLnBrk="0" fontAlgn="base" hangingPunct="0">
        <a:spcBef>
          <a:spcPct val="0"/>
        </a:spcBef>
        <a:spcAft>
          <a:spcPct val="0"/>
        </a:spcAft>
        <a:defRPr sz="4400" b="1">
          <a:solidFill>
            <a:schemeClr val="tx1"/>
          </a:solidFill>
          <a:latin typeface="Arial"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4400" b="1">
          <a:solidFill>
            <a:schemeClr val="tx1"/>
          </a:solidFill>
          <a:latin typeface="Arial"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4400" b="1">
          <a:solidFill>
            <a:schemeClr val="tx1"/>
          </a:solidFill>
          <a:latin typeface="Arial"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4400" b="1">
          <a:solidFill>
            <a:schemeClr val="tx1"/>
          </a:solidFill>
          <a:latin typeface="Arial" pitchFamily="-84" charset="0"/>
          <a:ea typeface="ＭＳ Ｐゴシック" pitchFamily="-84" charset="-128"/>
          <a:cs typeface="ＭＳ Ｐゴシック" pitchFamily="-84" charset="-128"/>
        </a:defRPr>
      </a:lvl5pPr>
      <a:lvl6pPr marL="457200" algn="ctr" defTabSz="457200" rtl="0" fontAlgn="base">
        <a:spcBef>
          <a:spcPct val="0"/>
        </a:spcBef>
        <a:spcAft>
          <a:spcPct val="0"/>
        </a:spcAft>
        <a:defRPr sz="4400">
          <a:solidFill>
            <a:schemeClr val="tx1"/>
          </a:solidFill>
          <a:latin typeface="Arial" pitchFamily="-84" charset="0"/>
          <a:ea typeface="ＭＳ Ｐゴシック" pitchFamily="-84" charset="-128"/>
          <a:cs typeface="ＭＳ Ｐゴシック" pitchFamily="-84" charset="-128"/>
        </a:defRPr>
      </a:lvl6pPr>
      <a:lvl7pPr marL="914400" algn="ctr" defTabSz="457200" rtl="0" fontAlgn="base">
        <a:spcBef>
          <a:spcPct val="0"/>
        </a:spcBef>
        <a:spcAft>
          <a:spcPct val="0"/>
        </a:spcAft>
        <a:defRPr sz="4400">
          <a:solidFill>
            <a:schemeClr val="tx1"/>
          </a:solidFill>
          <a:latin typeface="Arial" pitchFamily="-84" charset="0"/>
          <a:ea typeface="ＭＳ Ｐゴシック" pitchFamily="-84" charset="-128"/>
          <a:cs typeface="ＭＳ Ｐゴシック" pitchFamily="-84" charset="-128"/>
        </a:defRPr>
      </a:lvl7pPr>
      <a:lvl8pPr marL="1371600" algn="ctr" defTabSz="457200" rtl="0" fontAlgn="base">
        <a:spcBef>
          <a:spcPct val="0"/>
        </a:spcBef>
        <a:spcAft>
          <a:spcPct val="0"/>
        </a:spcAft>
        <a:defRPr sz="4400">
          <a:solidFill>
            <a:schemeClr val="tx1"/>
          </a:solidFill>
          <a:latin typeface="Arial" pitchFamily="-84" charset="0"/>
          <a:ea typeface="ＭＳ Ｐゴシック" pitchFamily="-84" charset="-128"/>
          <a:cs typeface="ＭＳ Ｐゴシック" pitchFamily="-84" charset="-128"/>
        </a:defRPr>
      </a:lvl8pPr>
      <a:lvl9pPr marL="1828800" algn="ctr" defTabSz="457200" rtl="0" fontAlgn="base">
        <a:spcBef>
          <a:spcPct val="0"/>
        </a:spcBef>
        <a:spcAft>
          <a:spcPct val="0"/>
        </a:spcAft>
        <a:defRPr sz="4400">
          <a:solidFill>
            <a:schemeClr val="tx1"/>
          </a:solidFill>
          <a:latin typeface="Arial" pitchFamily="-84" charset="0"/>
          <a:ea typeface="ＭＳ Ｐゴシック" pitchFamily="-84" charset="-128"/>
          <a:cs typeface="ＭＳ Ｐゴシック" pitchFamily="-84"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Arial"/>
          <a:ea typeface="ＭＳ Ｐゴシック" pitchFamily="-84" charset="-128"/>
          <a:cs typeface="ＭＳ Ｐゴシック" pitchFamily="-8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Arial"/>
          <a:ea typeface="ＭＳ Ｐゴシック" pitchFamily="-8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Arial"/>
          <a:ea typeface="ＭＳ Ｐゴシック" pitchFamily="-8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pitchFamily="-8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pitchFamily="-8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9BD5D4">
            <a:alpha val="69000"/>
          </a:srgbClr>
        </a:solidFill>
        <a:effectLst/>
      </p:bgPr>
    </p:bg>
    <p:spTree>
      <p:nvGrpSpPr>
        <p:cNvPr id="1" name=""/>
        <p:cNvGrpSpPr/>
        <p:nvPr/>
      </p:nvGrpSpPr>
      <p:grpSpPr>
        <a:xfrm>
          <a:off x="0" y="0"/>
          <a:ext cx="0" cy="0"/>
          <a:chOff x="0" y="0"/>
          <a:chExt cx="0" cy="0"/>
        </a:xfrm>
      </p:grpSpPr>
      <p:sp>
        <p:nvSpPr>
          <p:cNvPr id="163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defRPr sz="1200">
                <a:cs typeface="Arial" charset="0"/>
              </a:defRPr>
            </a:lvl1pPr>
          </a:lstStyle>
          <a:p>
            <a:pPr>
              <a:defRPr/>
            </a:pPr>
            <a:fld id="{D24656ED-34CD-154C-9714-37B90E6298AF}" type="slidenum">
              <a:rPr lang="en-US"/>
              <a:pPr>
                <a:defRPr/>
              </a:pPr>
              <a:t>‹#›</a:t>
            </a:fld>
            <a:endParaRPr lang="en-US"/>
          </a:p>
        </p:txBody>
      </p:sp>
    </p:spTree>
    <p:extLst>
      <p:ext uri="{BB962C8B-B14F-4D97-AF65-F5344CB8AC3E}">
        <p14:creationId xmlns:p14="http://schemas.microsoft.com/office/powerpoint/2010/main" val="491498387"/>
      </p:ext>
    </p:extLst>
  </p:cSld>
  <p:clrMap bg1="lt1" tx1="dk1" bg2="lt2" tx2="dk2" accent1="accent1" accent2="accent2" accent3="accent3" accent4="accent4" accent5="accent5" accent6="accent6" hlink="hlink" folHlink="folHlink"/>
  <p:sldLayoutIdLst>
    <p:sldLayoutId id="2147485228" r:id="rId1"/>
    <p:sldLayoutId id="2147485229" r:id="rId2"/>
    <p:sldLayoutId id="2147485230" r:id="rId3"/>
    <p:sldLayoutId id="2147485231" r:id="rId4"/>
    <p:sldLayoutId id="2147485232" r:id="rId5"/>
    <p:sldLayoutId id="2147485233" r:id="rId6"/>
    <p:sldLayoutId id="2147485234" r:id="rId7"/>
    <p:sldLayoutId id="2147485235" r:id="rId8"/>
    <p:sldLayoutId id="2147485236" r:id="rId9"/>
    <p:sldLayoutId id="2147485237" r:id="rId10"/>
    <p:sldLayoutId id="2147485238" r:id="rId11"/>
    <p:sldLayoutId id="2147485239" r:id="rId12"/>
    <p:sldLayoutId id="2147485240" r:id="rId13"/>
  </p:sldLayoutIdLst>
  <p:hf hdr="0" ftr="0" dt="0"/>
  <p:txStyles>
    <p:titleStyle>
      <a:lvl1pPr algn="ctr" defTabSz="457200" rtl="0" eaLnBrk="0" fontAlgn="base" hangingPunct="0">
        <a:spcBef>
          <a:spcPct val="0"/>
        </a:spcBef>
        <a:spcAft>
          <a:spcPct val="0"/>
        </a:spcAft>
        <a:defRPr sz="4000" b="1" kern="1200">
          <a:solidFill>
            <a:schemeClr val="tx1"/>
          </a:solidFill>
          <a:latin typeface="Arial"/>
          <a:ea typeface="ＭＳ Ｐゴシック" pitchFamily="-84" charset="-128"/>
          <a:cs typeface="ＭＳ Ｐゴシック" pitchFamily="-84" charset="-128"/>
        </a:defRPr>
      </a:lvl1pPr>
      <a:lvl2pPr algn="ctr" defTabSz="457200" rtl="0" eaLnBrk="0" fontAlgn="base" hangingPunct="0">
        <a:spcBef>
          <a:spcPct val="0"/>
        </a:spcBef>
        <a:spcAft>
          <a:spcPct val="0"/>
        </a:spcAft>
        <a:defRPr sz="4400" b="1">
          <a:solidFill>
            <a:schemeClr val="tx1"/>
          </a:solidFill>
          <a:latin typeface="Arial"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4400" b="1">
          <a:solidFill>
            <a:schemeClr val="tx1"/>
          </a:solidFill>
          <a:latin typeface="Arial"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4400" b="1">
          <a:solidFill>
            <a:schemeClr val="tx1"/>
          </a:solidFill>
          <a:latin typeface="Arial"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4400" b="1">
          <a:solidFill>
            <a:schemeClr val="tx1"/>
          </a:solidFill>
          <a:latin typeface="Arial" pitchFamily="-84" charset="0"/>
          <a:ea typeface="ＭＳ Ｐゴシック" pitchFamily="-84" charset="-128"/>
          <a:cs typeface="ＭＳ Ｐゴシック" pitchFamily="-84" charset="-128"/>
        </a:defRPr>
      </a:lvl5pPr>
      <a:lvl6pPr marL="457200" algn="ctr" defTabSz="457200" rtl="0" fontAlgn="base">
        <a:spcBef>
          <a:spcPct val="0"/>
        </a:spcBef>
        <a:spcAft>
          <a:spcPct val="0"/>
        </a:spcAft>
        <a:defRPr sz="4400">
          <a:solidFill>
            <a:schemeClr val="tx1"/>
          </a:solidFill>
          <a:latin typeface="Arial" pitchFamily="-84" charset="0"/>
          <a:ea typeface="ＭＳ Ｐゴシック" pitchFamily="-84" charset="-128"/>
          <a:cs typeface="ＭＳ Ｐゴシック" pitchFamily="-84" charset="-128"/>
        </a:defRPr>
      </a:lvl6pPr>
      <a:lvl7pPr marL="914400" algn="ctr" defTabSz="457200" rtl="0" fontAlgn="base">
        <a:spcBef>
          <a:spcPct val="0"/>
        </a:spcBef>
        <a:spcAft>
          <a:spcPct val="0"/>
        </a:spcAft>
        <a:defRPr sz="4400">
          <a:solidFill>
            <a:schemeClr val="tx1"/>
          </a:solidFill>
          <a:latin typeface="Arial" pitchFamily="-84" charset="0"/>
          <a:ea typeface="ＭＳ Ｐゴシック" pitchFamily="-84" charset="-128"/>
          <a:cs typeface="ＭＳ Ｐゴシック" pitchFamily="-84" charset="-128"/>
        </a:defRPr>
      </a:lvl7pPr>
      <a:lvl8pPr marL="1371600" algn="ctr" defTabSz="457200" rtl="0" fontAlgn="base">
        <a:spcBef>
          <a:spcPct val="0"/>
        </a:spcBef>
        <a:spcAft>
          <a:spcPct val="0"/>
        </a:spcAft>
        <a:defRPr sz="4400">
          <a:solidFill>
            <a:schemeClr val="tx1"/>
          </a:solidFill>
          <a:latin typeface="Arial" pitchFamily="-84" charset="0"/>
          <a:ea typeface="ＭＳ Ｐゴシック" pitchFamily="-84" charset="-128"/>
          <a:cs typeface="ＭＳ Ｐゴシック" pitchFamily="-84" charset="-128"/>
        </a:defRPr>
      </a:lvl8pPr>
      <a:lvl9pPr marL="1828800" algn="ctr" defTabSz="457200" rtl="0" fontAlgn="base">
        <a:spcBef>
          <a:spcPct val="0"/>
        </a:spcBef>
        <a:spcAft>
          <a:spcPct val="0"/>
        </a:spcAft>
        <a:defRPr sz="4400">
          <a:solidFill>
            <a:schemeClr val="tx1"/>
          </a:solidFill>
          <a:latin typeface="Arial" pitchFamily="-84" charset="0"/>
          <a:ea typeface="ＭＳ Ｐゴシック" pitchFamily="-84" charset="-128"/>
          <a:cs typeface="ＭＳ Ｐゴシック" pitchFamily="-84"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Arial"/>
          <a:ea typeface="ＭＳ Ｐゴシック" pitchFamily="-84" charset="-128"/>
          <a:cs typeface="ＭＳ Ｐゴシック" pitchFamily="-8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Arial"/>
          <a:ea typeface="ＭＳ Ｐゴシック" pitchFamily="-8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Arial"/>
          <a:ea typeface="ＭＳ Ｐゴシック" pitchFamily="-8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pitchFamily="-8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pitchFamily="-8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4" Type="http://schemas.microsoft.com/office/2007/relationships/hdphoto" Target="../media/hdphoto1.wdp"/><Relationship Id="rId1" Type="http://schemas.openxmlformats.org/officeDocument/2006/relationships/slideLayout" Target="../slideLayouts/slideLayout2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hyperlink" Target="http://www.cde.ca.gov/sp/cd/re/documents/psframeworkkvol1.pdf" TargetMode="External"/><Relationship Id="rId4" Type="http://schemas.openxmlformats.org/officeDocument/2006/relationships/image" Target="../media/image20.jpeg"/><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2.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2.w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2.w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5.xml"/><Relationship Id="rId3"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jpeg"/><Relationship Id="rId5" Type="http://schemas.microsoft.com/office/2007/relationships/hdphoto" Target="../media/hdphoto2.wdp"/><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4" Type="http://schemas.microsoft.com/office/2007/relationships/hdphoto" Target="../media/hdphoto3.wdp"/><Relationship Id="rId1" Type="http://schemas.openxmlformats.org/officeDocument/2006/relationships/slideLayout" Target="../slideLayouts/slideLayout2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hyperlink" Target="http://youtu.be/lvnwdojAaww" TargetMode="External"/><Relationship Id="rId4" Type="http://schemas.openxmlformats.org/officeDocument/2006/relationships/image" Target="../media/image30.png"/><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19.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9.xml"/><Relationship Id="rId3"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hyperlink" Target="https://www.google.com/url?sa=t&amp;rct=j&amp;q=&amp;esrc=s&amp;source=web&amp;cd=1&amp;cad=rja&amp;uact=8&amp;ved=0ahUKEwjqlfOBv7fOAhUCKGMKHcYjCBoQFggcMAA&amp;url=https://allaboutyoungchildren.org/english/&amp;usg=AFQjCNGZjAeHHuqyd4jwZ4mjXsYkX4jnYQ&amp;bvm=bv.129389765,d.cGc" TargetMode="External"/><Relationship Id="rId4" Type="http://schemas.openxmlformats.org/officeDocument/2006/relationships/hyperlink" Target="https://www.google.com/url?sa=t&amp;rct=j&amp;q=&amp;esrc=s&amp;source=web&amp;cd=1&amp;cad=rja&amp;uact=8&amp;ved=0ahUKEwjvuJOtv7fOAhUK32MKHb-cCDsQFgghMAA&amp;url=http://www.cde.ca.gov/sp/cd/re/documents/familypartnerships.pdf&amp;usg=AFQjCNE4pI6AWAIjG4YTNT4JE4KiR_Xa0g&amp;bvm=bv.129389765,d.cGc" TargetMode="External"/><Relationship Id="rId5" Type="http://schemas.openxmlformats.org/officeDocument/2006/relationships/hyperlink" Target="https://www.google.com/url?sa=t&amp;rct=j&amp;q=&amp;esrc=s&amp;source=web&amp;cd=1&amp;cad=rja&amp;uact=8&amp;ved=0ahUKEwjluf-Wv7fOAhVU-GMKHZy0ChcQFggcMAA&amp;url=http://www.cde.ca.gov/ci/gs/em/documents/tkguide.pdf&amp;usg=AFQjCNGLkZjjCSncKT0z-jzu9UjYFR5yfQ&amp;bvm=bv.129389765,d.cGc" TargetMode="External"/><Relationship Id="rId6" Type="http://schemas.openxmlformats.org/officeDocument/2006/relationships/image" Target="../media/image35.jpeg"/><Relationship Id="rId7" Type="http://schemas.microsoft.com/office/2007/relationships/hdphoto" Target="../media/hdphoto4.wdp"/><Relationship Id="rId1" Type="http://schemas.openxmlformats.org/officeDocument/2006/relationships/slideLayout" Target="../slideLayouts/slideLayout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3.xml"/><Relationship Id="rId3" Type="http://schemas.openxmlformats.org/officeDocument/2006/relationships/image" Target="../media/image36.png"/></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4" Type="http://schemas.microsoft.com/office/2007/relationships/hdphoto" Target="../media/hdphoto5.wdp"/><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jpeg"/><Relationship Id="rId8" Type="http://schemas.openxmlformats.org/officeDocument/2006/relationships/image" Target="../media/image9.jpeg"/><Relationship Id="rId9" Type="http://schemas.openxmlformats.org/officeDocument/2006/relationships/image" Target="../media/image10.jpeg"/><Relationship Id="rId10" Type="http://schemas.openxmlformats.org/officeDocument/2006/relationships/image" Target="../media/image11.jpe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hyperlink" Target="http://cde.ca.gov/sp/cd/re/cddpublications.asp" TargetMode="External"/><Relationship Id="rId4" Type="http://schemas.openxmlformats.org/officeDocument/2006/relationships/image" Target="../media/image14.pn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448655"/>
          </a:xfrm>
          <a:noFill/>
        </p:spPr>
        <p:txBody>
          <a:bodyPr/>
          <a:lstStyle/>
          <a:p>
            <a:r>
              <a:rPr lang="en-US" sz="3600" dirty="0"/>
              <a:t>Transitional Kindergarten Mathematics: </a:t>
            </a:r>
            <a:r>
              <a:rPr lang="en-US" sz="4400" dirty="0"/>
              <a:t>Number Sense</a:t>
            </a:r>
            <a:endParaRPr lang="en-US" sz="3600" dirty="0"/>
          </a:p>
        </p:txBody>
      </p:sp>
      <p:pic>
        <p:nvPicPr>
          <p:cNvPr id="4" name="Content Placeholder 3"/>
          <p:cNvPicPr>
            <a:picLocks noGrp="1" noChangeAspect="1"/>
          </p:cNvPicPr>
          <p:nvPr>
            <p:ph sz="half" idx="1"/>
          </p:nvPr>
        </p:nvPicPr>
        <p:blipFill rotWithShape="1">
          <a:blip r:embed="rId3"/>
          <a:srcRect l="7174" t="21629" r="4390"/>
          <a:stretch/>
        </p:blipFill>
        <p:spPr>
          <a:xfrm>
            <a:off x="1" y="1448656"/>
            <a:ext cx="9144000" cy="5406491"/>
          </a:xfrm>
          <a:ln>
            <a:solidFill>
              <a:schemeClr val="tx1"/>
            </a:solidFill>
          </a:ln>
        </p:spPr>
      </p:pic>
      <p:sp>
        <p:nvSpPr>
          <p:cNvPr id="5" name="Rectangle 4"/>
          <p:cNvSpPr>
            <a:spLocks noChangeArrowheads="1"/>
          </p:cNvSpPr>
          <p:nvPr/>
        </p:nvSpPr>
        <p:spPr bwMode="auto">
          <a:xfrm>
            <a:off x="0" y="6624315"/>
            <a:ext cx="9144000" cy="230832"/>
          </a:xfrm>
          <a:prstGeom prst="rect">
            <a:avLst/>
          </a:prstGeom>
          <a:noFill/>
          <a:ln w="9525">
            <a:noFill/>
            <a:miter lim="800000"/>
            <a:headEnd/>
            <a:tailEnd/>
          </a:ln>
          <a:effectLst/>
        </p:spPr>
        <p:txBody>
          <a:bodyPr wrap="square" anchor="ctr">
            <a:spAutoFit/>
          </a:bodyPr>
          <a:lstStyle/>
          <a:p>
            <a:pPr algn="ctr" eaLnBrk="0" hangingPunct="0"/>
            <a:r>
              <a:rPr lang="en-US" sz="900" b="1" dirty="0">
                <a:solidFill>
                  <a:srgbClr val="FFFFFF"/>
                </a:solidFill>
                <a:effectLst>
                  <a:outerShdw blurRad="38100" dist="38100" dir="2700000" algn="tl">
                    <a:srgbClr val="000000">
                      <a:alpha val="43137"/>
                    </a:srgbClr>
                  </a:outerShdw>
                </a:effectLst>
                <a:cs typeface="Arial" charset="0"/>
              </a:rPr>
              <a:t>©2016 California Department of Education</a:t>
            </a:r>
            <a:endParaRPr lang="en-US" sz="900" b="1" dirty="0">
              <a:solidFill>
                <a:srgbClr val="FFFFFF"/>
              </a:solidFill>
              <a:effectLst>
                <a:outerShdw blurRad="38100" dist="38100" dir="2700000" algn="tl">
                  <a:srgbClr val="000000">
                    <a:alpha val="43137"/>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62200" y="914400"/>
            <a:ext cx="4318407" cy="5667910"/>
          </a:xfrm>
          <a:prstGeom prst="rect">
            <a:avLst/>
          </a:prstGeom>
          <a:ln>
            <a:solidFill>
              <a:schemeClr val="tx1"/>
            </a:solidFill>
          </a:ln>
        </p:spPr>
      </p:pic>
      <p:sp>
        <p:nvSpPr>
          <p:cNvPr id="33795" name="AutoShape 3"/>
          <p:cNvSpPr>
            <a:spLocks noChangeArrowheads="1"/>
          </p:cNvSpPr>
          <p:nvPr/>
        </p:nvSpPr>
        <p:spPr bwMode="auto">
          <a:xfrm>
            <a:off x="1209639" y="957171"/>
            <a:ext cx="990600" cy="381000"/>
          </a:xfrm>
          <a:prstGeom prst="wedgeRectCallout">
            <a:avLst>
              <a:gd name="adj1" fmla="val 229528"/>
              <a:gd name="adj2" fmla="val 77163"/>
            </a:avLst>
          </a:prstGeom>
          <a:solidFill>
            <a:srgbClr val="FFFFCC"/>
          </a:solidFill>
          <a:ln w="9525">
            <a:solidFill>
              <a:schemeClr val="tx1"/>
            </a:solidFill>
            <a:miter lim="800000"/>
            <a:headEnd/>
            <a:tailEnd/>
          </a:ln>
          <a:effectLst>
            <a:outerShdw blurRad="63500" dist="107763" dir="2700000" algn="ctr" rotWithShape="0">
              <a:schemeClr val="bg2">
                <a:alpha val="74998"/>
              </a:schemeClr>
            </a:outerShdw>
          </a:effectLst>
        </p:spPr>
        <p:txBody>
          <a:bodyPr/>
          <a:lstStyle/>
          <a:p>
            <a:pPr algn="ctr">
              <a:defRPr/>
            </a:pPr>
            <a:r>
              <a:rPr lang="en-US" sz="1600" dirty="0">
                <a:latin typeface="Arial" pitchFamily="-1" charset="0"/>
                <a:ea typeface="+mn-ea"/>
                <a:cs typeface="+mn-cs"/>
              </a:rPr>
              <a:t>2</a:t>
            </a:r>
          </a:p>
        </p:txBody>
      </p:sp>
      <p:sp>
        <p:nvSpPr>
          <p:cNvPr id="33796" name="AutoShape 4"/>
          <p:cNvSpPr>
            <a:spLocks noChangeArrowheads="1"/>
          </p:cNvSpPr>
          <p:nvPr/>
        </p:nvSpPr>
        <p:spPr bwMode="auto">
          <a:xfrm>
            <a:off x="990600" y="1524000"/>
            <a:ext cx="762000" cy="304800"/>
          </a:xfrm>
          <a:prstGeom prst="wedgeRectCallout">
            <a:avLst>
              <a:gd name="adj1" fmla="val 206893"/>
              <a:gd name="adj2" fmla="val 13955"/>
            </a:avLst>
          </a:prstGeom>
          <a:solidFill>
            <a:srgbClr val="FFFFCC"/>
          </a:solidFill>
          <a:ln w="9525">
            <a:solidFill>
              <a:schemeClr val="tx1"/>
            </a:solidFill>
            <a:miter lim="800000"/>
            <a:headEnd/>
            <a:tailEnd/>
          </a:ln>
          <a:effectLst>
            <a:outerShdw blurRad="63500" dist="107763" dir="2700000" algn="ctr" rotWithShape="0">
              <a:schemeClr val="bg2">
                <a:alpha val="74998"/>
              </a:schemeClr>
            </a:outerShdw>
          </a:effectLst>
        </p:spPr>
        <p:txBody>
          <a:bodyPr/>
          <a:lstStyle/>
          <a:p>
            <a:pPr algn="ctr">
              <a:defRPr/>
            </a:pPr>
            <a:r>
              <a:rPr lang="en-US" sz="1600" dirty="0">
                <a:latin typeface="Arial" pitchFamily="-1" charset="0"/>
                <a:ea typeface="+mn-ea"/>
                <a:cs typeface="+mn-cs"/>
              </a:rPr>
              <a:t>3</a:t>
            </a:r>
          </a:p>
        </p:txBody>
      </p:sp>
      <p:sp>
        <p:nvSpPr>
          <p:cNvPr id="33797" name="AutoShape 5"/>
          <p:cNvSpPr>
            <a:spLocks noChangeArrowheads="1"/>
          </p:cNvSpPr>
          <p:nvPr/>
        </p:nvSpPr>
        <p:spPr bwMode="auto">
          <a:xfrm>
            <a:off x="660400" y="2307328"/>
            <a:ext cx="1143000" cy="381000"/>
          </a:xfrm>
          <a:prstGeom prst="wedgeRectCallout">
            <a:avLst>
              <a:gd name="adj1" fmla="val 102269"/>
              <a:gd name="adj2" fmla="val -34411"/>
            </a:avLst>
          </a:prstGeom>
          <a:solidFill>
            <a:srgbClr val="FFFFCC"/>
          </a:solidFill>
          <a:ln w="9525">
            <a:solidFill>
              <a:schemeClr val="tx1"/>
            </a:solidFill>
            <a:miter lim="800000"/>
            <a:headEnd/>
            <a:tailEnd/>
          </a:ln>
          <a:effectLst>
            <a:outerShdw blurRad="63500" dist="107763" dir="2700000" algn="ctr" rotWithShape="0">
              <a:schemeClr val="bg2">
                <a:alpha val="74998"/>
              </a:schemeClr>
            </a:outerShdw>
          </a:effectLst>
        </p:spPr>
        <p:txBody>
          <a:bodyPr/>
          <a:lstStyle/>
          <a:p>
            <a:pPr algn="ctr">
              <a:defRPr/>
            </a:pPr>
            <a:r>
              <a:rPr lang="en-US" sz="1600" dirty="0">
                <a:latin typeface="Arial" pitchFamily="-1" charset="0"/>
                <a:ea typeface="+mn-ea"/>
                <a:cs typeface="+mn-cs"/>
              </a:rPr>
              <a:t>1</a:t>
            </a:r>
          </a:p>
        </p:txBody>
      </p:sp>
      <p:sp>
        <p:nvSpPr>
          <p:cNvPr id="16390" name="Rectangle 6"/>
          <p:cNvSpPr>
            <a:spLocks noChangeArrowheads="1"/>
          </p:cNvSpPr>
          <p:nvPr/>
        </p:nvSpPr>
        <p:spPr bwMode="auto">
          <a:xfrm>
            <a:off x="609600" y="152400"/>
            <a:ext cx="8153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2000" b="1" dirty="0"/>
          </a:p>
        </p:txBody>
      </p:sp>
      <p:sp>
        <p:nvSpPr>
          <p:cNvPr id="33799" name="AutoShape 7"/>
          <p:cNvSpPr>
            <a:spLocks noChangeArrowheads="1"/>
          </p:cNvSpPr>
          <p:nvPr/>
        </p:nvSpPr>
        <p:spPr bwMode="auto">
          <a:xfrm>
            <a:off x="7543800" y="1219200"/>
            <a:ext cx="1295400" cy="304800"/>
          </a:xfrm>
          <a:prstGeom prst="wedgeRectCallout">
            <a:avLst>
              <a:gd name="adj1" fmla="val -149617"/>
              <a:gd name="adj2" fmla="val 196380"/>
            </a:avLst>
          </a:prstGeom>
          <a:solidFill>
            <a:srgbClr val="FFFFCC"/>
          </a:solidFill>
          <a:ln w="9525">
            <a:solidFill>
              <a:schemeClr val="tx1"/>
            </a:solidFill>
            <a:miter lim="800000"/>
            <a:headEnd/>
            <a:tailEnd/>
          </a:ln>
          <a:effectLst>
            <a:outerShdw blurRad="63500" dist="107763" dir="2700000" algn="ctr" rotWithShape="0">
              <a:schemeClr val="bg2">
                <a:alpha val="74998"/>
              </a:schemeClr>
            </a:outerShdw>
          </a:effectLst>
        </p:spPr>
        <p:txBody>
          <a:bodyPr/>
          <a:lstStyle/>
          <a:p>
            <a:pPr algn="ctr">
              <a:defRPr/>
            </a:pPr>
            <a:r>
              <a:rPr lang="en-US" sz="1600" dirty="0">
                <a:latin typeface="Arial" pitchFamily="-1" charset="0"/>
                <a:ea typeface="+mn-ea"/>
                <a:cs typeface="+mn-cs"/>
              </a:rPr>
              <a:t>4</a:t>
            </a:r>
          </a:p>
        </p:txBody>
      </p:sp>
      <p:sp>
        <p:nvSpPr>
          <p:cNvPr id="33800" name="AutoShape 8"/>
          <p:cNvSpPr>
            <a:spLocks noChangeArrowheads="1"/>
          </p:cNvSpPr>
          <p:nvPr/>
        </p:nvSpPr>
        <p:spPr bwMode="auto">
          <a:xfrm>
            <a:off x="1143000" y="3124200"/>
            <a:ext cx="1447800" cy="381000"/>
          </a:xfrm>
          <a:prstGeom prst="wedgeRectCallout">
            <a:avLst>
              <a:gd name="adj1" fmla="val 71784"/>
              <a:gd name="adj2" fmla="val -148619"/>
            </a:avLst>
          </a:prstGeom>
          <a:solidFill>
            <a:srgbClr val="FFFFCC"/>
          </a:solidFill>
          <a:ln w="9525">
            <a:solidFill>
              <a:schemeClr val="tx1"/>
            </a:solidFill>
            <a:miter lim="800000"/>
            <a:headEnd/>
            <a:tailEnd/>
          </a:ln>
          <a:effectLst>
            <a:outerShdw blurRad="63500" dist="107763" dir="2700000" algn="ctr" rotWithShape="0">
              <a:schemeClr val="bg2">
                <a:alpha val="74998"/>
              </a:schemeClr>
            </a:outerShdw>
          </a:effectLst>
        </p:spPr>
        <p:txBody>
          <a:bodyPr/>
          <a:lstStyle/>
          <a:p>
            <a:pPr algn="ctr">
              <a:defRPr/>
            </a:pPr>
            <a:r>
              <a:rPr lang="en-US" sz="1600" dirty="0">
                <a:latin typeface="Arial" pitchFamily="-1" charset="0"/>
                <a:ea typeface="+mn-ea"/>
                <a:cs typeface="+mn-cs"/>
              </a:rPr>
              <a:t>6</a:t>
            </a:r>
          </a:p>
        </p:txBody>
      </p:sp>
      <p:sp>
        <p:nvSpPr>
          <p:cNvPr id="33801" name="AutoShape 9"/>
          <p:cNvSpPr>
            <a:spLocks noChangeArrowheads="1"/>
          </p:cNvSpPr>
          <p:nvPr/>
        </p:nvSpPr>
        <p:spPr bwMode="auto">
          <a:xfrm>
            <a:off x="6883603" y="1990541"/>
            <a:ext cx="1676400" cy="381000"/>
          </a:xfrm>
          <a:prstGeom prst="wedgeRectCallout">
            <a:avLst>
              <a:gd name="adj1" fmla="val -84973"/>
              <a:gd name="adj2" fmla="val 69968"/>
            </a:avLst>
          </a:prstGeom>
          <a:solidFill>
            <a:srgbClr val="FFFFCC"/>
          </a:solidFill>
          <a:ln w="9525">
            <a:solidFill>
              <a:schemeClr val="tx1"/>
            </a:solidFill>
            <a:miter lim="800000"/>
            <a:headEnd/>
            <a:tailEnd/>
          </a:ln>
          <a:effectLst>
            <a:outerShdw blurRad="63500" dist="107763" dir="2700000" algn="ctr" rotWithShape="0">
              <a:schemeClr val="bg2">
                <a:alpha val="74998"/>
              </a:schemeClr>
            </a:outerShdw>
          </a:effectLst>
        </p:spPr>
        <p:txBody>
          <a:bodyPr/>
          <a:lstStyle/>
          <a:p>
            <a:pPr algn="ctr">
              <a:defRPr/>
            </a:pPr>
            <a:r>
              <a:rPr lang="en-US" sz="1600" dirty="0">
                <a:latin typeface="Arial" pitchFamily="-1" charset="0"/>
                <a:ea typeface="+mn-ea"/>
                <a:cs typeface="+mn-cs"/>
              </a:rPr>
              <a:t>5</a:t>
            </a:r>
          </a:p>
        </p:txBody>
      </p:sp>
      <p:sp>
        <p:nvSpPr>
          <p:cNvPr id="33802" name="AutoShape 10"/>
          <p:cNvSpPr>
            <a:spLocks noChangeArrowheads="1"/>
          </p:cNvSpPr>
          <p:nvPr/>
        </p:nvSpPr>
        <p:spPr bwMode="auto">
          <a:xfrm>
            <a:off x="393700" y="5499100"/>
            <a:ext cx="1676400" cy="381000"/>
          </a:xfrm>
          <a:prstGeom prst="wedgeRectCallout">
            <a:avLst>
              <a:gd name="adj1" fmla="val 100812"/>
              <a:gd name="adj2" fmla="val -215239"/>
            </a:avLst>
          </a:prstGeom>
          <a:solidFill>
            <a:srgbClr val="FFFFCC"/>
          </a:solidFill>
          <a:ln w="9525">
            <a:solidFill>
              <a:schemeClr val="tx1"/>
            </a:solidFill>
            <a:miter lim="800000"/>
            <a:headEnd/>
            <a:tailEnd/>
          </a:ln>
          <a:effectLst>
            <a:outerShdw blurRad="63500" dist="107763" dir="2700000" algn="ctr" rotWithShape="0">
              <a:schemeClr val="bg2">
                <a:alpha val="74998"/>
              </a:schemeClr>
            </a:outerShdw>
          </a:effectLst>
        </p:spPr>
        <p:txBody>
          <a:bodyPr/>
          <a:lstStyle/>
          <a:p>
            <a:pPr algn="ctr">
              <a:defRPr/>
            </a:pPr>
            <a:r>
              <a:rPr lang="en-US" sz="1600" dirty="0">
                <a:latin typeface="Arial" pitchFamily="-1" charset="0"/>
                <a:ea typeface="+mn-ea"/>
                <a:cs typeface="+mn-cs"/>
              </a:rPr>
              <a:t>7</a:t>
            </a:r>
          </a:p>
        </p:txBody>
      </p:sp>
      <p:sp>
        <p:nvSpPr>
          <p:cNvPr id="16395" name="Title 13"/>
          <p:cNvSpPr>
            <a:spLocks noGrp="1"/>
          </p:cNvSpPr>
          <p:nvPr>
            <p:ph type="title" idx="4294967295"/>
          </p:nvPr>
        </p:nvSpPr>
        <p:spPr>
          <a:xfrm>
            <a:off x="0" y="0"/>
            <a:ext cx="9144000" cy="914400"/>
          </a:xfrm>
        </p:spPr>
        <p:txBody>
          <a:bodyPr/>
          <a:lstStyle/>
          <a:p>
            <a:r>
              <a:rPr lang="en-US" sz="4000" dirty="0">
                <a:latin typeface="Arial" charset="0"/>
                <a:ea typeface="ＭＳ Ｐゴシック" charset="0"/>
                <a:cs typeface="ＭＳ Ｐゴシック" charset="0"/>
              </a:rPr>
              <a:t>Map of the Foundations</a:t>
            </a:r>
          </a:p>
        </p:txBody>
      </p:sp>
    </p:spTree>
    <p:extLst>
      <p:ext uri="{BB962C8B-B14F-4D97-AF65-F5344CB8AC3E}">
        <p14:creationId xmlns:p14="http://schemas.microsoft.com/office/powerpoint/2010/main" val="385939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2362200" y="914400"/>
            <a:ext cx="4318407" cy="5667910"/>
          </a:xfrm>
          <a:prstGeom prst="rect">
            <a:avLst/>
          </a:prstGeom>
          <a:ln>
            <a:solidFill>
              <a:schemeClr val="tx1"/>
            </a:solidFill>
          </a:ln>
        </p:spPr>
      </p:pic>
      <p:sp>
        <p:nvSpPr>
          <p:cNvPr id="33795" name="AutoShape 3"/>
          <p:cNvSpPr>
            <a:spLocks noChangeArrowheads="1"/>
          </p:cNvSpPr>
          <p:nvPr/>
        </p:nvSpPr>
        <p:spPr bwMode="auto">
          <a:xfrm>
            <a:off x="1752600" y="914400"/>
            <a:ext cx="990600" cy="381000"/>
          </a:xfrm>
          <a:prstGeom prst="wedgeRectCallout">
            <a:avLst>
              <a:gd name="adj1" fmla="val 178707"/>
              <a:gd name="adj2" fmla="val 87949"/>
            </a:avLst>
          </a:prstGeom>
          <a:solidFill>
            <a:srgbClr val="FFFFCC"/>
          </a:solidFill>
          <a:ln w="9525">
            <a:solidFill>
              <a:schemeClr val="tx1"/>
            </a:solidFill>
            <a:miter lim="800000"/>
            <a:headEnd/>
            <a:tailEnd/>
          </a:ln>
          <a:effectLst>
            <a:outerShdw blurRad="63500" dist="107763" dir="2700000" algn="ctr" rotWithShape="0">
              <a:schemeClr val="bg2">
                <a:alpha val="74998"/>
              </a:schemeClr>
            </a:outerShdw>
          </a:effectLst>
        </p:spPr>
        <p:txBody>
          <a:bodyPr/>
          <a:lstStyle/>
          <a:p>
            <a:pPr algn="ctr">
              <a:defRPr/>
            </a:pPr>
            <a:r>
              <a:rPr lang="en-US" sz="1600" dirty="0">
                <a:latin typeface="Arial" pitchFamily="-1" charset="0"/>
                <a:ea typeface="+mn-ea"/>
                <a:cs typeface="+mn-cs"/>
              </a:rPr>
              <a:t>Strand</a:t>
            </a:r>
          </a:p>
        </p:txBody>
      </p:sp>
      <p:sp>
        <p:nvSpPr>
          <p:cNvPr id="33796" name="AutoShape 4"/>
          <p:cNvSpPr>
            <a:spLocks noChangeArrowheads="1"/>
          </p:cNvSpPr>
          <p:nvPr/>
        </p:nvSpPr>
        <p:spPr bwMode="auto">
          <a:xfrm>
            <a:off x="990600" y="1524000"/>
            <a:ext cx="762000" cy="304800"/>
          </a:xfrm>
          <a:prstGeom prst="wedgeRectCallout">
            <a:avLst>
              <a:gd name="adj1" fmla="val 197455"/>
              <a:gd name="adj2" fmla="val 10584"/>
            </a:avLst>
          </a:prstGeom>
          <a:solidFill>
            <a:srgbClr val="FFFFCC"/>
          </a:solidFill>
          <a:ln w="9525">
            <a:solidFill>
              <a:schemeClr val="tx1"/>
            </a:solidFill>
            <a:miter lim="800000"/>
            <a:headEnd/>
            <a:tailEnd/>
          </a:ln>
          <a:effectLst>
            <a:outerShdw blurRad="63500" dist="107763" dir="2700000" algn="ctr" rotWithShape="0">
              <a:schemeClr val="bg2">
                <a:alpha val="74998"/>
              </a:schemeClr>
            </a:outerShdw>
          </a:effectLst>
        </p:spPr>
        <p:txBody>
          <a:bodyPr/>
          <a:lstStyle/>
          <a:p>
            <a:pPr algn="ctr">
              <a:defRPr/>
            </a:pPr>
            <a:r>
              <a:rPr lang="en-US" sz="1600" dirty="0">
                <a:latin typeface="Arial" pitchFamily="-1" charset="0"/>
                <a:ea typeface="+mn-ea"/>
                <a:cs typeface="+mn-cs"/>
              </a:rPr>
              <a:t>Age</a:t>
            </a:r>
          </a:p>
        </p:txBody>
      </p:sp>
      <p:sp>
        <p:nvSpPr>
          <p:cNvPr id="33797" name="AutoShape 5"/>
          <p:cNvSpPr>
            <a:spLocks noChangeArrowheads="1"/>
          </p:cNvSpPr>
          <p:nvPr/>
        </p:nvSpPr>
        <p:spPr bwMode="auto">
          <a:xfrm>
            <a:off x="800100" y="2209800"/>
            <a:ext cx="1143000" cy="381000"/>
          </a:xfrm>
          <a:prstGeom prst="wedgeRectCallout">
            <a:avLst>
              <a:gd name="adj1" fmla="val 89685"/>
              <a:gd name="adj2" fmla="val -4747"/>
            </a:avLst>
          </a:prstGeom>
          <a:solidFill>
            <a:srgbClr val="FFFFCC"/>
          </a:solidFill>
          <a:ln w="9525">
            <a:solidFill>
              <a:schemeClr val="tx1"/>
            </a:solidFill>
            <a:miter lim="800000"/>
            <a:headEnd/>
            <a:tailEnd/>
          </a:ln>
          <a:effectLst>
            <a:outerShdw blurRad="63500" dist="107763" dir="2700000" algn="ctr" rotWithShape="0">
              <a:schemeClr val="bg2">
                <a:alpha val="74998"/>
              </a:schemeClr>
            </a:outerShdw>
          </a:effectLst>
        </p:spPr>
        <p:txBody>
          <a:bodyPr/>
          <a:lstStyle/>
          <a:p>
            <a:pPr algn="ctr">
              <a:defRPr/>
            </a:pPr>
            <a:r>
              <a:rPr lang="en-US" sz="1600" dirty="0">
                <a:latin typeface="Arial" pitchFamily="-1" charset="0"/>
                <a:ea typeface="+mn-ea"/>
                <a:cs typeface="+mn-cs"/>
              </a:rPr>
              <a:t>Domain</a:t>
            </a:r>
          </a:p>
        </p:txBody>
      </p:sp>
      <p:sp>
        <p:nvSpPr>
          <p:cNvPr id="33799" name="AutoShape 7"/>
          <p:cNvSpPr>
            <a:spLocks noChangeArrowheads="1"/>
          </p:cNvSpPr>
          <p:nvPr/>
        </p:nvSpPr>
        <p:spPr bwMode="auto">
          <a:xfrm>
            <a:off x="7252107" y="1253019"/>
            <a:ext cx="1295400" cy="304800"/>
          </a:xfrm>
          <a:prstGeom prst="wedgeRectCallout">
            <a:avLst>
              <a:gd name="adj1" fmla="val -125823"/>
              <a:gd name="adj2" fmla="val 172784"/>
            </a:avLst>
          </a:prstGeom>
          <a:solidFill>
            <a:srgbClr val="FFFFCC"/>
          </a:solidFill>
          <a:ln w="9525">
            <a:solidFill>
              <a:schemeClr val="tx1"/>
            </a:solidFill>
            <a:miter lim="800000"/>
            <a:headEnd/>
            <a:tailEnd/>
          </a:ln>
          <a:effectLst>
            <a:outerShdw blurRad="63500" dist="107763" dir="2700000" algn="ctr" rotWithShape="0">
              <a:schemeClr val="bg2">
                <a:alpha val="74998"/>
              </a:schemeClr>
            </a:outerShdw>
          </a:effectLst>
        </p:spPr>
        <p:txBody>
          <a:bodyPr/>
          <a:lstStyle/>
          <a:p>
            <a:pPr algn="ctr">
              <a:defRPr/>
            </a:pPr>
            <a:r>
              <a:rPr lang="en-US" sz="1600" dirty="0">
                <a:latin typeface="Arial" pitchFamily="-1" charset="0"/>
                <a:ea typeface="+mn-ea"/>
                <a:cs typeface="+mn-cs"/>
              </a:rPr>
              <a:t>Substrand</a:t>
            </a:r>
          </a:p>
        </p:txBody>
      </p:sp>
      <p:sp>
        <p:nvSpPr>
          <p:cNvPr id="33800" name="AutoShape 8"/>
          <p:cNvSpPr>
            <a:spLocks noChangeArrowheads="1"/>
          </p:cNvSpPr>
          <p:nvPr/>
        </p:nvSpPr>
        <p:spPr bwMode="auto">
          <a:xfrm>
            <a:off x="1143000" y="3124200"/>
            <a:ext cx="1447800" cy="381000"/>
          </a:xfrm>
          <a:prstGeom prst="wedgeRectCallout">
            <a:avLst>
              <a:gd name="adj1" fmla="val 71784"/>
              <a:gd name="adj2" fmla="val -132440"/>
            </a:avLst>
          </a:prstGeom>
          <a:solidFill>
            <a:srgbClr val="FFFFCC"/>
          </a:solidFill>
          <a:ln w="9525">
            <a:solidFill>
              <a:schemeClr val="tx1"/>
            </a:solidFill>
            <a:miter lim="800000"/>
            <a:headEnd/>
            <a:tailEnd/>
          </a:ln>
          <a:effectLst>
            <a:outerShdw blurRad="63500" dist="107763" dir="2700000" algn="ctr" rotWithShape="0">
              <a:schemeClr val="bg2">
                <a:alpha val="74998"/>
              </a:schemeClr>
            </a:outerShdw>
          </a:effectLst>
        </p:spPr>
        <p:txBody>
          <a:bodyPr/>
          <a:lstStyle/>
          <a:p>
            <a:pPr algn="ctr">
              <a:defRPr/>
            </a:pPr>
            <a:r>
              <a:rPr lang="en-US" sz="1600" dirty="0">
                <a:latin typeface="Arial" pitchFamily="-1" charset="0"/>
                <a:ea typeface="+mn-ea"/>
                <a:cs typeface="+mn-cs"/>
              </a:rPr>
              <a:t>Examples</a:t>
            </a:r>
          </a:p>
        </p:txBody>
      </p:sp>
      <p:sp>
        <p:nvSpPr>
          <p:cNvPr id="33801" name="AutoShape 9"/>
          <p:cNvSpPr>
            <a:spLocks noChangeArrowheads="1"/>
          </p:cNvSpPr>
          <p:nvPr/>
        </p:nvSpPr>
        <p:spPr bwMode="auto">
          <a:xfrm>
            <a:off x="6896100" y="2016303"/>
            <a:ext cx="1676400" cy="381000"/>
          </a:xfrm>
          <a:prstGeom prst="wedgeRectCallout">
            <a:avLst>
              <a:gd name="adj1" fmla="val -84360"/>
              <a:gd name="adj2" fmla="val 48395"/>
            </a:avLst>
          </a:prstGeom>
          <a:solidFill>
            <a:srgbClr val="FFFFCC"/>
          </a:solidFill>
          <a:ln w="9525">
            <a:solidFill>
              <a:schemeClr val="tx1"/>
            </a:solidFill>
            <a:miter lim="800000"/>
            <a:headEnd/>
            <a:tailEnd/>
          </a:ln>
          <a:effectLst>
            <a:outerShdw blurRad="63500" dist="107763" dir="2700000" algn="ctr" rotWithShape="0">
              <a:schemeClr val="bg2">
                <a:alpha val="74998"/>
              </a:schemeClr>
            </a:outerShdw>
          </a:effectLst>
        </p:spPr>
        <p:txBody>
          <a:bodyPr/>
          <a:lstStyle/>
          <a:p>
            <a:pPr algn="ctr">
              <a:defRPr/>
            </a:pPr>
            <a:r>
              <a:rPr lang="en-US" sz="1600" dirty="0">
                <a:latin typeface="Arial" pitchFamily="-1" charset="0"/>
                <a:ea typeface="+mn-ea"/>
                <a:cs typeface="+mn-cs"/>
              </a:rPr>
              <a:t>Foundation</a:t>
            </a:r>
          </a:p>
        </p:txBody>
      </p:sp>
      <p:sp>
        <p:nvSpPr>
          <p:cNvPr id="33802" name="AutoShape 10"/>
          <p:cNvSpPr>
            <a:spLocks noChangeArrowheads="1"/>
          </p:cNvSpPr>
          <p:nvPr/>
        </p:nvSpPr>
        <p:spPr bwMode="auto">
          <a:xfrm>
            <a:off x="533400" y="4267200"/>
            <a:ext cx="1676400" cy="381000"/>
          </a:xfrm>
          <a:prstGeom prst="wedgeRectCallout">
            <a:avLst>
              <a:gd name="adj1" fmla="val 95296"/>
              <a:gd name="adj2" fmla="val -212542"/>
            </a:avLst>
          </a:prstGeom>
          <a:solidFill>
            <a:srgbClr val="FFFFCC"/>
          </a:solidFill>
          <a:ln w="9525">
            <a:solidFill>
              <a:schemeClr val="tx1"/>
            </a:solidFill>
            <a:miter lim="800000"/>
            <a:headEnd/>
            <a:tailEnd/>
          </a:ln>
          <a:effectLst>
            <a:outerShdw blurRad="63500" dist="107763" dir="2700000" algn="ctr" rotWithShape="0">
              <a:schemeClr val="bg2">
                <a:alpha val="74998"/>
              </a:schemeClr>
            </a:outerShdw>
          </a:effectLst>
        </p:spPr>
        <p:txBody>
          <a:bodyPr/>
          <a:lstStyle/>
          <a:p>
            <a:pPr algn="ctr">
              <a:defRPr/>
            </a:pPr>
            <a:r>
              <a:rPr lang="en-US" sz="1600" dirty="0">
                <a:latin typeface="Arial" pitchFamily="-1" charset="0"/>
                <a:ea typeface="+mn-ea"/>
                <a:cs typeface="+mn-cs"/>
              </a:rPr>
              <a:t>Foundation</a:t>
            </a:r>
          </a:p>
        </p:txBody>
      </p:sp>
      <p:sp>
        <p:nvSpPr>
          <p:cNvPr id="16395" name="Title 13"/>
          <p:cNvSpPr>
            <a:spLocks noGrp="1"/>
          </p:cNvSpPr>
          <p:nvPr>
            <p:ph type="title" idx="4294967295"/>
          </p:nvPr>
        </p:nvSpPr>
        <p:spPr>
          <a:xfrm>
            <a:off x="800100" y="0"/>
            <a:ext cx="7772400" cy="905838"/>
          </a:xfrm>
        </p:spPr>
        <p:txBody>
          <a:bodyPr/>
          <a:lstStyle/>
          <a:p>
            <a:r>
              <a:rPr lang="en-US" sz="4000" dirty="0">
                <a:latin typeface="Arial" charset="0"/>
                <a:ea typeface="ＭＳ Ｐゴシック" charset="0"/>
                <a:cs typeface="ＭＳ Ｐゴシック" charset="0"/>
              </a:rPr>
              <a:t>Map of the Foundations</a:t>
            </a:r>
          </a:p>
        </p:txBody>
      </p:sp>
      <p:sp>
        <p:nvSpPr>
          <p:cNvPr id="12" name="AutoShape 10"/>
          <p:cNvSpPr>
            <a:spLocks noChangeArrowheads="1"/>
          </p:cNvSpPr>
          <p:nvPr/>
        </p:nvSpPr>
        <p:spPr bwMode="auto">
          <a:xfrm>
            <a:off x="457200" y="5562600"/>
            <a:ext cx="1676400" cy="381000"/>
          </a:xfrm>
          <a:prstGeom prst="wedgeRectCallout">
            <a:avLst>
              <a:gd name="adj1" fmla="val 92667"/>
              <a:gd name="adj2" fmla="val -212056"/>
            </a:avLst>
          </a:prstGeom>
          <a:solidFill>
            <a:srgbClr val="FFFFCC"/>
          </a:solidFill>
          <a:ln w="9525">
            <a:solidFill>
              <a:schemeClr val="tx1"/>
            </a:solidFill>
            <a:miter lim="800000"/>
            <a:headEnd/>
            <a:tailEnd/>
          </a:ln>
          <a:effectLst>
            <a:outerShdw blurRad="63500" dist="107763" dir="2700000" algn="ctr" rotWithShape="0">
              <a:schemeClr val="bg2">
                <a:alpha val="74998"/>
              </a:schemeClr>
            </a:outerShdw>
          </a:effectLst>
        </p:spPr>
        <p:txBody>
          <a:bodyPr/>
          <a:lstStyle/>
          <a:p>
            <a:pPr algn="ctr">
              <a:defRPr/>
            </a:pPr>
            <a:r>
              <a:rPr lang="en-US" sz="1600" dirty="0">
                <a:latin typeface="Arial" pitchFamily="-1" charset="0"/>
                <a:ea typeface="+mn-ea"/>
                <a:cs typeface="+mn-cs"/>
              </a:rPr>
              <a:t>Footnotes</a:t>
            </a:r>
          </a:p>
        </p:txBody>
      </p:sp>
    </p:spTree>
    <p:extLst>
      <p:ext uri="{BB962C8B-B14F-4D97-AF65-F5344CB8AC3E}">
        <p14:creationId xmlns:p14="http://schemas.microsoft.com/office/powerpoint/2010/main" val="89617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5"/>
          <p:cNvSpPr>
            <a:spLocks noGrp="1"/>
          </p:cNvSpPr>
          <p:nvPr>
            <p:ph type="title"/>
          </p:nvPr>
        </p:nvSpPr>
        <p:spPr>
          <a:xfrm>
            <a:off x="12700" y="0"/>
            <a:ext cx="9131300" cy="1104181"/>
          </a:xfrm>
        </p:spPr>
        <p:txBody>
          <a:bodyPr/>
          <a:lstStyle/>
          <a:p>
            <a:pPr eaLnBrk="1" hangingPunct="1"/>
            <a:r>
              <a:rPr lang="en-US" dirty="0">
                <a:latin typeface="Arial" charset="0"/>
                <a:ea typeface="ＭＳ Ｐゴシック" charset="0"/>
                <a:cs typeface="ＭＳ Ｐゴシック" charset="0"/>
              </a:rPr>
              <a:t>Insights from Research</a:t>
            </a:r>
          </a:p>
        </p:txBody>
      </p:sp>
      <p:sp>
        <p:nvSpPr>
          <p:cNvPr id="4" name="Content Placeholder 3"/>
          <p:cNvSpPr>
            <a:spLocks noGrp="1"/>
          </p:cNvSpPr>
          <p:nvPr>
            <p:ph sz="half" idx="1"/>
          </p:nvPr>
        </p:nvSpPr>
        <p:spPr>
          <a:xfrm>
            <a:off x="258792" y="1104181"/>
            <a:ext cx="5522066" cy="5520906"/>
          </a:xfrm>
          <a:noFill/>
        </p:spPr>
        <p:txBody>
          <a:bodyPr>
            <a:noAutofit/>
          </a:bodyPr>
          <a:lstStyle/>
          <a:p>
            <a:pPr marL="0" marR="0" indent="0">
              <a:lnSpc>
                <a:spcPct val="107000"/>
              </a:lnSpc>
              <a:spcBef>
                <a:spcPts val="0"/>
              </a:spcBef>
              <a:spcAft>
                <a:spcPts val="800"/>
              </a:spcAft>
              <a:buNone/>
            </a:pPr>
            <a:r>
              <a:rPr lang="en-US" sz="3600" dirty="0">
                <a:solidFill>
                  <a:srgbClr val="000000"/>
                </a:solidFill>
                <a:latin typeface="Arial"/>
                <a:ea typeface="ＭＳ Ｐゴシック" pitchFamily="34" charset="-128"/>
                <a:cs typeface="Arial"/>
              </a:rPr>
              <a:t>“Exposure to preschool mathematics can increase language ability and has lasting effects into kindergarten” </a:t>
            </a:r>
          </a:p>
          <a:p>
            <a:pPr marL="0" marR="0" indent="0">
              <a:lnSpc>
                <a:spcPct val="107000"/>
              </a:lnSpc>
              <a:spcBef>
                <a:spcPts val="0"/>
              </a:spcBef>
              <a:spcAft>
                <a:spcPts val="800"/>
              </a:spcAft>
              <a:buNone/>
            </a:pPr>
            <a:r>
              <a:rPr lang="en-US" sz="1800" dirty="0">
                <a:solidFill>
                  <a:srgbClr val="000000"/>
                </a:solidFill>
                <a:latin typeface="Arial" panose="020B0604020202020204" pitchFamily="34" charset="0"/>
                <a:ea typeface="ＭＳ Ｐゴシック" pitchFamily="34" charset="-128"/>
                <a:cs typeface="Arial" panose="020B0604020202020204" pitchFamily="34" charset="0"/>
              </a:rPr>
              <a:t>(</a:t>
            </a:r>
            <a:r>
              <a:rPr lang="en-US" sz="1800" dirty="0">
                <a:latin typeface="Arial" panose="020B0604020202020204" pitchFamily="34" charset="0"/>
                <a:ea typeface="Calibri" panose="020F0502020204030204" pitchFamily="34" charset="0"/>
                <a:cs typeface="Arial" panose="020B0604020202020204" pitchFamily="34" charset="0"/>
              </a:rPr>
              <a:t>Douglas H. Clements and Julie </a:t>
            </a:r>
            <a:r>
              <a:rPr lang="en-US" sz="1800" dirty="0" err="1">
                <a:latin typeface="Arial" panose="020B0604020202020204" pitchFamily="34" charset="0"/>
                <a:ea typeface="Calibri" panose="020F0502020204030204" pitchFamily="34" charset="0"/>
                <a:cs typeface="Arial" panose="020B0604020202020204" pitchFamily="34" charset="0"/>
              </a:rPr>
              <a:t>Sarama</a:t>
            </a:r>
            <a:r>
              <a:rPr lang="en-US" sz="1800" dirty="0">
                <a:latin typeface="Arial" panose="020B0604020202020204" pitchFamily="34" charset="0"/>
                <a:ea typeface="Calibri" panose="020F0502020204030204" pitchFamily="34" charset="0"/>
                <a:cs typeface="Arial" panose="020B0604020202020204" pitchFamily="34" charset="0"/>
              </a:rPr>
              <a:t>,          “</a:t>
            </a:r>
            <a:r>
              <a:rPr lang="en-US" sz="1800" dirty="0" err="1">
                <a:latin typeface="Arial" panose="020B0604020202020204" pitchFamily="34" charset="0"/>
                <a:ea typeface="Calibri" panose="020F0502020204030204" pitchFamily="34" charset="0"/>
                <a:cs typeface="Arial" panose="020B0604020202020204" pitchFamily="34" charset="0"/>
              </a:rPr>
              <a:t>PreK</a:t>
            </a:r>
            <a:r>
              <a:rPr lang="en-US" sz="1800" dirty="0">
                <a:latin typeface="Arial" panose="020B0604020202020204" pitchFamily="34" charset="0"/>
                <a:ea typeface="Calibri" panose="020F0502020204030204" pitchFamily="34" charset="0"/>
                <a:cs typeface="Arial" panose="020B0604020202020204" pitchFamily="34" charset="0"/>
              </a:rPr>
              <a:t> Mathematics Curriculum: Impacts on                Early Literacy” [paper symposium, </a:t>
            </a:r>
            <a:r>
              <a:rPr lang="en-US" sz="1800" dirty="0">
                <a:solidFill>
                  <a:prstClr val="black"/>
                </a:solidFill>
                <a:latin typeface="Arial" panose="020B0604020202020204" pitchFamily="34" charset="0"/>
                <a:cs typeface="Arial" panose="020B0604020202020204" pitchFamily="34" charset="0"/>
              </a:rPr>
              <a:t>Society                 for Research and Child Development             Biennial Meeting, </a:t>
            </a:r>
            <a:r>
              <a:rPr lang="en-US" sz="1800" dirty="0">
                <a:latin typeface="Arial" panose="020B0604020202020204" pitchFamily="34" charset="0"/>
                <a:ea typeface="Calibri" panose="020F0502020204030204" pitchFamily="34" charset="0"/>
                <a:cs typeface="Arial" panose="020B0604020202020204" pitchFamily="34" charset="0"/>
              </a:rPr>
              <a:t>Washington State                  Convention Center, Seattle, WA]).</a:t>
            </a:r>
          </a:p>
        </p:txBody>
      </p:sp>
      <p:pic>
        <p:nvPicPr>
          <p:cNvPr id="6" name="Content Placeholder 5"/>
          <p:cNvPicPr>
            <a:picLocks noGrp="1" noChangeAspect="1"/>
          </p:cNvPicPr>
          <p:nvPr>
            <p:ph sz="half" idx="2"/>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73875" t="23683" r="110" b="32983"/>
          <a:stretch/>
        </p:blipFill>
        <p:spPr>
          <a:xfrm>
            <a:off x="5780858" y="1104181"/>
            <a:ext cx="3008892" cy="3320270"/>
          </a:xfrm>
          <a:ln>
            <a:solidFill>
              <a:schemeClr val="tx1"/>
            </a:solidFill>
          </a:ln>
        </p:spPr>
      </p:pic>
      <p:pic>
        <p:nvPicPr>
          <p:cNvPr id="5" name="Content Placeholder 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31752" t="23683" r="40860" b="32983"/>
          <a:stretch/>
        </p:blipFill>
        <p:spPr bwMode="auto">
          <a:xfrm>
            <a:off x="4831260" y="3519576"/>
            <a:ext cx="2962799" cy="310551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pic>
      <p:sp>
        <p:nvSpPr>
          <p:cNvPr id="2" name="Slide Number Placeholder 1"/>
          <p:cNvSpPr>
            <a:spLocks noGrp="1"/>
          </p:cNvSpPr>
          <p:nvPr>
            <p:ph type="sldNum" sz="quarter" idx="12"/>
          </p:nvPr>
        </p:nvSpPr>
        <p:spPr/>
        <p:txBody>
          <a:bodyPr/>
          <a:lstStyle/>
          <a:p>
            <a:pPr>
              <a:defRPr/>
            </a:pPr>
            <a:fld id="{715DF4CC-8ECE-B24E-AAB9-DB90A2F577DF}" type="slidenum">
              <a:rPr lang="en-US" smtClean="0"/>
              <a:pPr>
                <a:defRPr/>
              </a:pPr>
              <a:t>12</a:t>
            </a:fld>
            <a:endParaRPr lang="en-US" dirty="0"/>
          </a:p>
        </p:txBody>
      </p:sp>
    </p:spTree>
    <p:extLst>
      <p:ext uri="{BB962C8B-B14F-4D97-AF65-F5344CB8AC3E}">
        <p14:creationId xmlns:p14="http://schemas.microsoft.com/office/powerpoint/2010/main" val="701071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457200" y="-1"/>
            <a:ext cx="8229600" cy="1290919"/>
          </a:xfrm>
        </p:spPr>
        <p:txBody>
          <a:bodyPr/>
          <a:lstStyle/>
          <a:p>
            <a:r>
              <a:rPr lang="en-US" sz="4000" dirty="0">
                <a:latin typeface="Arial" charset="0"/>
                <a:ea typeface="ＭＳ Ｐゴシック" charset="0"/>
                <a:cs typeface="ＭＳ Ｐゴシック" charset="0"/>
              </a:rPr>
              <a:t>Alignment Document</a:t>
            </a:r>
          </a:p>
        </p:txBody>
      </p:sp>
      <p:pic>
        <p:nvPicPr>
          <p:cNvPr id="7" name="Content Placeholder 6" descr="cove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2273" r="1824" b="5743"/>
          <a:stretch/>
        </p:blipFill>
        <p:spPr bwMode="auto">
          <a:xfrm>
            <a:off x="2508250" y="1290919"/>
            <a:ext cx="4127500" cy="5002306"/>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2"/>
          <p:cNvSpPr>
            <a:spLocks noGrp="1"/>
          </p:cNvSpPr>
          <p:nvPr>
            <p:ph type="title"/>
          </p:nvPr>
        </p:nvSpPr>
        <p:spPr>
          <a:xfrm>
            <a:off x="0" y="0"/>
            <a:ext cx="9144000" cy="1074579"/>
          </a:xfrm>
        </p:spPr>
        <p:txBody>
          <a:bodyPr/>
          <a:lstStyle/>
          <a:p>
            <a:r>
              <a:rPr lang="en-US" dirty="0">
                <a:latin typeface="Arial" charset="0"/>
                <a:ea typeface="ＭＳ Ｐゴシック" charset="0"/>
                <a:cs typeface="ＭＳ Ｐゴシック" charset="0"/>
              </a:rPr>
              <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Alignment Document: Table 1.9</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 </a:t>
            </a:r>
          </a:p>
        </p:txBody>
      </p:sp>
      <p:pic>
        <p:nvPicPr>
          <p:cNvPr id="55301" name="Content Placeholder 18" descr="Screen Shot 2016-06-17 at 9.03.16 AM.png"/>
          <p:cNvPicPr>
            <a:picLocks noGrp="1" noChangeAspect="1"/>
          </p:cNvPicPr>
          <p:nvPr>
            <p:ph idx="1"/>
          </p:nvPr>
        </p:nvPicPr>
        <p:blipFill rotWithShape="1">
          <a:blip r:embed="rId3">
            <a:extLst>
              <a:ext uri="{28A0092B-C50C-407E-A947-70E740481C1C}">
                <a14:useLocalDpi xmlns:a14="http://schemas.microsoft.com/office/drawing/2010/main" val="0"/>
              </a:ext>
            </a:extLst>
          </a:blip>
          <a:srcRect t="-115" b="-29"/>
          <a:stretch/>
        </p:blipFill>
        <p:spPr>
          <a:xfrm>
            <a:off x="457200" y="1074579"/>
            <a:ext cx="8229600" cy="5461000"/>
          </a:xfrm>
          <a:ln>
            <a:solidFill>
              <a:schemeClr val="tx1"/>
            </a:solidFill>
          </a:ln>
        </p:spPr>
      </p:pic>
      <p:sp>
        <p:nvSpPr>
          <p:cNvPr id="2" name="Slide Number Placeholder 1"/>
          <p:cNvSpPr>
            <a:spLocks noGrp="1"/>
          </p:cNvSpPr>
          <p:nvPr>
            <p:ph type="sldNum" sz="quarter" idx="12"/>
          </p:nvPr>
        </p:nvSpPr>
        <p:spPr/>
        <p:txBody>
          <a:bodyPr/>
          <a:lstStyle/>
          <a:p>
            <a:pPr>
              <a:defRPr/>
            </a:pPr>
            <a:fld id="{B94C63CD-FCF1-B343-9088-7E0557762C24}" type="slidenum">
              <a:rPr lang="en-US" smtClean="0"/>
              <a:pPr>
                <a:defRPr/>
              </a:pPr>
              <a:t>14</a:t>
            </a:fld>
            <a:endParaRPr lang="en-US" dirty="0"/>
          </a:p>
        </p:txBody>
      </p:sp>
    </p:spTree>
    <p:extLst>
      <p:ext uri="{BB962C8B-B14F-4D97-AF65-F5344CB8AC3E}">
        <p14:creationId xmlns:p14="http://schemas.microsoft.com/office/powerpoint/2010/main" val="726391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4"/>
          <p:cNvSpPr>
            <a:spLocks noGrp="1"/>
          </p:cNvSpPr>
          <p:nvPr>
            <p:ph type="title"/>
          </p:nvPr>
        </p:nvSpPr>
        <p:spPr>
          <a:xfrm>
            <a:off x="0" y="-12700"/>
            <a:ext cx="9144000" cy="1143000"/>
          </a:xfrm>
        </p:spPr>
        <p:txBody>
          <a:bodyPr/>
          <a:lstStyle/>
          <a:p>
            <a:r>
              <a:rPr lang="en-US" sz="4000" dirty="0">
                <a:latin typeface="Arial" charset="0"/>
                <a:ea typeface="ＭＳ Ｐゴシック" charset="0"/>
                <a:cs typeface="ＭＳ Ｐゴシック" charset="0"/>
              </a:rPr>
              <a:t>TK Mathematics Framework Chapter</a:t>
            </a:r>
          </a:p>
        </p:txBody>
      </p:sp>
      <p:pic>
        <p:nvPicPr>
          <p:cNvPr id="57346" name="Content Placeholder 14" descr="Screen Shot 2016-05-20 at 3.17.21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t="83" b="409"/>
          <a:stretch/>
        </p:blipFill>
        <p:spPr>
          <a:xfrm>
            <a:off x="271436" y="1041399"/>
            <a:ext cx="8601127" cy="5561531"/>
          </a:xfrm>
          <a:ln>
            <a:solidFill>
              <a:schemeClr val="tx1"/>
            </a:solidFill>
          </a:ln>
        </p:spPr>
      </p:pic>
      <p:sp>
        <p:nvSpPr>
          <p:cNvPr id="57348" name="TextBox 1"/>
          <p:cNvSpPr txBox="1">
            <a:spLocks noChangeArrowheads="1"/>
          </p:cNvSpPr>
          <p:nvPr/>
        </p:nvSpPr>
        <p:spPr bwMode="auto">
          <a:xfrm>
            <a:off x="2235200" y="5588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2" name="Slide Number Placeholder 1"/>
          <p:cNvSpPr>
            <a:spLocks noGrp="1"/>
          </p:cNvSpPr>
          <p:nvPr>
            <p:ph type="sldNum" sz="quarter" idx="12"/>
          </p:nvPr>
        </p:nvSpPr>
        <p:spPr/>
        <p:txBody>
          <a:bodyPr/>
          <a:lstStyle/>
          <a:p>
            <a:pPr>
              <a:defRPr/>
            </a:pPr>
            <a:fld id="{B94C63CD-FCF1-B343-9088-7E0557762C24}" type="slidenum">
              <a:rPr lang="en-US" smtClean="0"/>
              <a:pPr>
                <a:defRPr/>
              </a:pPr>
              <a:t>15</a:t>
            </a:fld>
            <a:endParaRPr lang="en-US" dirty="0"/>
          </a:p>
        </p:txBody>
      </p:sp>
    </p:spTree>
    <p:extLst>
      <p:ext uri="{BB962C8B-B14F-4D97-AF65-F5344CB8AC3E}">
        <p14:creationId xmlns:p14="http://schemas.microsoft.com/office/powerpoint/2010/main" val="585394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0" y="0"/>
            <a:ext cx="9144000" cy="934948"/>
          </a:xfrm>
        </p:spPr>
        <p:txBody>
          <a:bodyPr/>
          <a:lstStyle/>
          <a:p>
            <a:pPr>
              <a:defRPr/>
            </a:pPr>
            <a:r>
              <a:rPr lang="en-US" sz="3200" dirty="0">
                <a:latin typeface="Arial" charset="0"/>
                <a:ea typeface="ＭＳ Ｐゴシック" charset="0"/>
                <a:cs typeface="ＭＳ Ｐゴシック" charset="0"/>
              </a:rPr>
              <a:t>Mathematics Domain Framework Strategies</a:t>
            </a:r>
            <a:endParaRPr lang="en-US" sz="3200" dirty="0">
              <a:latin typeface="Arial" charset="0"/>
              <a:ea typeface="MS PGothic" charset="0"/>
              <a:cs typeface="MS PGothic" charset="0"/>
            </a:endParaRPr>
          </a:p>
        </p:txBody>
      </p:sp>
      <p:sp>
        <p:nvSpPr>
          <p:cNvPr id="17412" name="Rectangle 3"/>
          <p:cNvSpPr>
            <a:spLocks noGrp="1" noChangeArrowheads="1"/>
          </p:cNvSpPr>
          <p:nvPr>
            <p:ph sz="half" idx="1"/>
          </p:nvPr>
        </p:nvSpPr>
        <p:spPr>
          <a:xfrm>
            <a:off x="457200" y="1112837"/>
            <a:ext cx="4038600" cy="4525963"/>
          </a:xfrm>
        </p:spPr>
        <p:txBody>
          <a:bodyPr/>
          <a:lstStyle/>
          <a:p>
            <a:pPr>
              <a:defRPr/>
            </a:pPr>
            <a:r>
              <a:rPr lang="en-US" dirty="0">
                <a:solidFill>
                  <a:srgbClr val="000000"/>
                </a:solidFill>
                <a:latin typeface="Arial" charset="0"/>
                <a:ea typeface="MS PGothic" charset="0"/>
                <a:cs typeface="MS PGothic" charset="0"/>
              </a:rPr>
              <a:t>Developmentally appropriate</a:t>
            </a:r>
          </a:p>
          <a:p>
            <a:pPr>
              <a:defRPr/>
            </a:pPr>
            <a:r>
              <a:rPr lang="en-US" dirty="0">
                <a:solidFill>
                  <a:srgbClr val="000000"/>
                </a:solidFill>
                <a:latin typeface="Arial" charset="0"/>
                <a:ea typeface="MS PGothic" charset="0"/>
                <a:cs typeface="MS PGothic" charset="0"/>
              </a:rPr>
              <a:t>Reflective and intentional</a:t>
            </a:r>
          </a:p>
          <a:p>
            <a:pPr>
              <a:defRPr/>
            </a:pPr>
            <a:r>
              <a:rPr lang="en-US" dirty="0">
                <a:solidFill>
                  <a:srgbClr val="000000"/>
                </a:solidFill>
                <a:latin typeface="Arial" charset="0"/>
                <a:ea typeface="MS PGothic" charset="0"/>
                <a:cs typeface="MS PGothic" charset="0"/>
              </a:rPr>
              <a:t>Individually and culturally meaningful</a:t>
            </a:r>
          </a:p>
          <a:p>
            <a:pPr>
              <a:defRPr/>
            </a:pPr>
            <a:r>
              <a:rPr lang="en-US" dirty="0">
                <a:solidFill>
                  <a:srgbClr val="000000"/>
                </a:solidFill>
                <a:latin typeface="Arial" charset="0"/>
                <a:ea typeface="MS PGothic" charset="0"/>
                <a:cs typeface="MS PGothic" charset="0"/>
              </a:rPr>
              <a:t>Inclusive</a:t>
            </a:r>
          </a:p>
        </p:txBody>
      </p:sp>
      <p:pic>
        <p:nvPicPr>
          <p:cNvPr id="62469" name="Picture 40" descr="Cover_ppt">
            <a:hlinkClick r:id="rId3"/>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t="1280" r="2313" b="-858"/>
          <a:stretch>
            <a:fillRect/>
          </a:stretch>
        </p:blipFill>
        <p:spPr>
          <a:xfrm>
            <a:off x="4741862" y="1112837"/>
            <a:ext cx="3944938" cy="5189538"/>
          </a:xfrm>
          <a:ln>
            <a:solidFill>
              <a:schemeClr val="dk1"/>
            </a:solidFill>
          </a:ln>
        </p:spPr>
      </p:pic>
    </p:spTree>
    <p:extLst>
      <p:ext uri="{BB962C8B-B14F-4D97-AF65-F5344CB8AC3E}">
        <p14:creationId xmlns:p14="http://schemas.microsoft.com/office/powerpoint/2010/main" val="3428093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a:xfrm>
            <a:off x="0" y="0"/>
            <a:ext cx="9131300" cy="1431636"/>
          </a:xfrm>
        </p:spPr>
        <p:txBody>
          <a:bodyPr/>
          <a:lstStyle/>
          <a:p>
            <a:pPr eaLnBrk="1" hangingPunct="1"/>
            <a:r>
              <a:rPr lang="en-US" dirty="0">
                <a:latin typeface="Arial" charset="0"/>
                <a:ea typeface="ＭＳ Ｐゴシック" charset="0"/>
                <a:cs typeface="ＭＳ Ｐゴシック" charset="0"/>
              </a:rPr>
              <a:t>Guiding Principles</a:t>
            </a:r>
          </a:p>
        </p:txBody>
      </p:sp>
      <p:sp>
        <p:nvSpPr>
          <p:cNvPr id="2" name="Content Placeholder 1"/>
          <p:cNvSpPr>
            <a:spLocks noGrp="1"/>
          </p:cNvSpPr>
          <p:nvPr>
            <p:ph sz="half" idx="2"/>
          </p:nvPr>
        </p:nvSpPr>
        <p:spPr>
          <a:xfrm>
            <a:off x="611211" y="1431636"/>
            <a:ext cx="7908878" cy="4334165"/>
          </a:xfrm>
        </p:spPr>
        <p:style>
          <a:lnRef idx="2">
            <a:schemeClr val="dk1"/>
          </a:lnRef>
          <a:fillRef idx="1">
            <a:schemeClr val="lt1"/>
          </a:fillRef>
          <a:effectRef idx="0">
            <a:schemeClr val="dk1"/>
          </a:effectRef>
          <a:fontRef idx="minor">
            <a:schemeClr val="dk1"/>
          </a:fontRef>
        </p:style>
        <p:txBody>
          <a:bodyPr/>
          <a:lstStyle/>
          <a:p>
            <a:pPr marL="347472" indent="-347472">
              <a:buFont typeface="+mj-lt"/>
              <a:buAutoNum type="arabicPeriod"/>
            </a:pPr>
            <a:r>
              <a:rPr lang="en-US" dirty="0">
                <a:latin typeface="Arial" panose="020B0604020202020204" pitchFamily="34" charset="0"/>
                <a:cs typeface="Arial" panose="020B0604020202020204" pitchFamily="34" charset="0"/>
              </a:rPr>
              <a:t>Take five minutes to read Handout 6: Guiding Principles.</a:t>
            </a:r>
          </a:p>
          <a:p>
            <a:pPr marL="347472" indent="-347472">
              <a:buFont typeface="+mj-lt"/>
              <a:buAutoNum type="arabicPeriod"/>
            </a:pPr>
            <a:r>
              <a:rPr lang="en-US" dirty="0">
                <a:latin typeface="Arial" panose="020B0604020202020204" pitchFamily="34" charset="0"/>
                <a:cs typeface="Arial" panose="020B0604020202020204" pitchFamily="34" charset="0"/>
              </a:rPr>
              <a:t>Choose a principle that speaks to you. </a:t>
            </a:r>
          </a:p>
          <a:p>
            <a:pPr marL="347472" indent="-347472">
              <a:buFont typeface="+mj-lt"/>
              <a:buAutoNum type="arabicPeriod"/>
            </a:pPr>
            <a:r>
              <a:rPr lang="en-US" dirty="0">
                <a:latin typeface="Arial" panose="020B0604020202020204" pitchFamily="34" charset="0"/>
                <a:cs typeface="Arial" panose="020B0604020202020204" pitchFamily="34" charset="0"/>
              </a:rPr>
              <a:t>Pull a number from your number bucket.</a:t>
            </a:r>
          </a:p>
          <a:p>
            <a:pPr marL="347472" indent="-347472">
              <a:buFont typeface="+mj-lt"/>
              <a:buAutoNum type="arabicPeriod"/>
            </a:pPr>
            <a:r>
              <a:rPr lang="en-US" dirty="0">
                <a:latin typeface="Arial" panose="020B0604020202020204" pitchFamily="34" charset="0"/>
                <a:cs typeface="Arial" panose="020B0604020202020204" pitchFamily="34" charset="0"/>
              </a:rPr>
              <a:t>Find a partner with the same number from another table.</a:t>
            </a:r>
          </a:p>
          <a:p>
            <a:pPr marL="347472" lvl="0" indent="-347472">
              <a:buFont typeface="+mj-lt"/>
              <a:buAutoNum type="arabicPeriod"/>
            </a:pPr>
            <a:r>
              <a:rPr lang="en-US" kern="1200" dirty="0">
                <a:latin typeface="Arial" pitchFamily="34" charset="0"/>
                <a:ea typeface="ＭＳ Ｐゴシック" pitchFamily="-84" charset="-128"/>
                <a:cs typeface="Arial" pitchFamily="34" charset="0"/>
              </a:rPr>
              <a:t>Share with your partner an example of an experience from their classroom that represents one of the guiding principles. </a:t>
            </a:r>
          </a:p>
          <a:p>
            <a:pPr marL="347472" indent="-347472">
              <a:buFont typeface="+mj-lt"/>
              <a:buAutoNum type="arabicPeriod"/>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a:xfrm>
            <a:off x="12700" y="0"/>
            <a:ext cx="9131300" cy="698644"/>
          </a:xfrm>
        </p:spPr>
        <p:txBody>
          <a:bodyPr/>
          <a:lstStyle/>
          <a:p>
            <a:pPr marL="290513" indent="0" eaLnBrk="1" hangingPunct="1">
              <a:defRPr/>
            </a:pPr>
            <a:r>
              <a:rPr lang="en-US" dirty="0">
                <a:solidFill>
                  <a:srgbClr val="000000"/>
                </a:solidFill>
                <a:ea typeface="ＭＳ Ｐゴシック" charset="0"/>
                <a:cs typeface="Arial"/>
              </a:rPr>
              <a:t>Guiding </a:t>
            </a:r>
            <a:r>
              <a:rPr lang="en-US" sz="4000" dirty="0">
                <a:solidFill>
                  <a:srgbClr val="000000"/>
                </a:solidFill>
                <a:ea typeface="ＭＳ Ｐゴシック" charset="0"/>
                <a:cs typeface="Arial"/>
              </a:rPr>
              <a:t>Principles</a:t>
            </a:r>
            <a:endParaRPr lang="en-US" dirty="0">
              <a:latin typeface="Arial" charset="0"/>
              <a:ea typeface="ＭＳ Ｐゴシック" charset="0"/>
              <a:cs typeface="ＭＳ Ｐゴシック" charset="0"/>
            </a:endParaRPr>
          </a:p>
        </p:txBody>
      </p:sp>
      <p:pic>
        <p:nvPicPr>
          <p:cNvPr id="4" name="Content Placeholder 3"/>
          <p:cNvPicPr>
            <a:picLocks noGrp="1" noChangeAspect="1"/>
          </p:cNvPicPr>
          <p:nvPr>
            <p:ph sz="half" idx="1"/>
          </p:nvPr>
        </p:nvPicPr>
        <p:blipFill rotWithShape="1">
          <a:blip r:embed="rId3"/>
          <a:srcRect l="2581" t="6964" r="1373" b="19976"/>
          <a:stretch/>
        </p:blipFill>
        <p:spPr>
          <a:xfrm>
            <a:off x="12700" y="2194805"/>
            <a:ext cx="9131300" cy="4974092"/>
          </a:xfrm>
          <a:ln>
            <a:solidFill>
              <a:schemeClr val="dk1"/>
            </a:solidFill>
          </a:ln>
        </p:spPr>
      </p:pic>
      <p:sp>
        <p:nvSpPr>
          <p:cNvPr id="5" name="Content Placeholder 4"/>
          <p:cNvSpPr>
            <a:spLocks noGrp="1"/>
          </p:cNvSpPr>
          <p:nvPr>
            <p:ph sz="half" idx="2"/>
          </p:nvPr>
        </p:nvSpPr>
        <p:spPr>
          <a:xfrm>
            <a:off x="593124" y="698644"/>
            <a:ext cx="8550876" cy="1496162"/>
          </a:xfrm>
        </p:spPr>
        <p:txBody>
          <a:bodyPr/>
          <a:lstStyle/>
          <a:p>
            <a:pPr marL="0" lvl="0" indent="0" defTabSz="457200" eaLnBrk="1" hangingPunct="1">
              <a:spcBef>
                <a:spcPts val="0"/>
              </a:spcBef>
              <a:buNone/>
              <a:defRPr/>
            </a:pPr>
            <a:r>
              <a:rPr lang="en-US" dirty="0">
                <a:solidFill>
                  <a:srgbClr val="000000"/>
                </a:solidFill>
                <a:ea typeface="ＭＳ Ｐゴシック" charset="0"/>
                <a:cs typeface="Arial"/>
              </a:rPr>
              <a:t>“Build on preschool children’s natural interest in mathematics and their intuitive and informal mathematical knowledge” </a:t>
            </a:r>
            <a:r>
              <a:rPr lang="en-US" sz="1400" dirty="0">
                <a:solidFill>
                  <a:srgbClr val="000000"/>
                </a:solidFill>
                <a:latin typeface="Arial" charset="0"/>
                <a:ea typeface="ＭＳ Ｐゴシック" charset="0"/>
                <a:cs typeface="ＭＳ Ｐゴシック" charset="0"/>
              </a:rPr>
              <a:t>(</a:t>
            </a:r>
            <a:r>
              <a:rPr lang="en-US" sz="1400" dirty="0">
                <a:solidFill>
                  <a:srgbClr val="000000"/>
                </a:solidFill>
                <a:latin typeface="Arial" pitchFamily="34" charset="0"/>
                <a:ea typeface="ＭＳ Ｐゴシック" pitchFamily="34" charset="-128"/>
              </a:rPr>
              <a:t>PCF, Vol. 1, </a:t>
            </a:r>
            <a:r>
              <a:rPr lang="en-US" altLang="ja-JP" sz="1400" dirty="0">
                <a:latin typeface="Arial" charset="0"/>
                <a:ea typeface="ＭＳ Ｐゴシック" charset="0"/>
              </a:rPr>
              <a:t>p. </a:t>
            </a:r>
            <a:r>
              <a:rPr lang="en-US" sz="1400" dirty="0">
                <a:solidFill>
                  <a:srgbClr val="000000"/>
                </a:solidFill>
                <a:latin typeface="Arial" charset="0"/>
                <a:ea typeface="ＭＳ Ｐゴシック" charset="0"/>
                <a:cs typeface="ＭＳ Ｐゴシック" charset="0"/>
              </a:rPr>
              <a:t>234)</a:t>
            </a:r>
            <a:endParaRPr lang="en-US" sz="14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title"/>
          </p:nvPr>
        </p:nvSpPr>
        <p:spPr>
          <a:xfrm>
            <a:off x="0" y="0"/>
            <a:ext cx="9131300" cy="1143000"/>
          </a:xfrm>
        </p:spPr>
        <p:txBody>
          <a:bodyPr/>
          <a:lstStyle/>
          <a:p>
            <a:pPr eaLnBrk="1" hangingPunct="1"/>
            <a:r>
              <a:rPr lang="en-US" dirty="0">
                <a:latin typeface="Arial" charset="0"/>
                <a:ea typeface="ＭＳ Ｐゴシック" charset="0"/>
                <a:cs typeface="ＭＳ Ｐゴシック" charset="0"/>
              </a:rPr>
              <a:t>Infant Example</a:t>
            </a:r>
          </a:p>
        </p:txBody>
      </p:sp>
      <p:grpSp>
        <p:nvGrpSpPr>
          <p:cNvPr id="88066" name="Group 17"/>
          <p:cNvGrpSpPr>
            <a:grpSpLocks/>
          </p:cNvGrpSpPr>
          <p:nvPr/>
        </p:nvGrpSpPr>
        <p:grpSpPr bwMode="auto">
          <a:xfrm>
            <a:off x="914400" y="1219200"/>
            <a:ext cx="7096125" cy="3971925"/>
            <a:chOff x="576" y="768"/>
            <a:chExt cx="4470" cy="2502"/>
          </a:xfrm>
        </p:grpSpPr>
        <p:pic>
          <p:nvPicPr>
            <p:cNvPr id="88068"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 y="1440"/>
              <a:ext cx="1062" cy="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 y="2208"/>
              <a:ext cx="1062" cy="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4" y="768"/>
              <a:ext cx="1062" cy="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Rectangle 11"/>
          <p:cNvSpPr>
            <a:spLocks noGrp="1" noChangeArrowheads="1"/>
          </p:cNvSpPr>
          <p:nvPr>
            <p:ph idx="1"/>
          </p:nvPr>
        </p:nvSpPr>
        <p:spPr>
          <a:xfrm>
            <a:off x="0" y="5693435"/>
            <a:ext cx="9131300" cy="412421"/>
          </a:xfrm>
        </p:spPr>
        <p:txBody>
          <a:bodyPr wrap="square">
            <a:spAutoFit/>
          </a:bodyPr>
          <a:lstStyle/>
          <a:p>
            <a:pPr marL="0" indent="0" algn="ctr">
              <a:lnSpc>
                <a:spcPct val="80000"/>
              </a:lnSpc>
              <a:spcBef>
                <a:spcPct val="50000"/>
              </a:spcBef>
              <a:buFont typeface="Arial" charset="0"/>
              <a:buNone/>
            </a:pPr>
            <a:r>
              <a:rPr lang="en-US" sz="1300" dirty="0">
                <a:latin typeface="Arial" panose="020B0604020202020204" pitchFamily="34" charset="0"/>
                <a:ea typeface="ＭＳ Ｐゴシック" charset="0"/>
                <a:cs typeface="Arial" panose="020B0604020202020204" pitchFamily="34" charset="0"/>
              </a:rPr>
              <a:t>Douglas H. Clements and Julie </a:t>
            </a:r>
            <a:r>
              <a:rPr lang="en-US" sz="1300" dirty="0" err="1">
                <a:latin typeface="Arial" panose="020B0604020202020204" pitchFamily="34" charset="0"/>
                <a:ea typeface="ＭＳ Ｐゴシック" charset="0"/>
                <a:cs typeface="Arial" panose="020B0604020202020204" pitchFamily="34" charset="0"/>
              </a:rPr>
              <a:t>Sarama</a:t>
            </a:r>
            <a:r>
              <a:rPr lang="en-US" sz="1300" dirty="0">
                <a:latin typeface="Arial" panose="020B0604020202020204" pitchFamily="34" charset="0"/>
                <a:ea typeface="ＭＳ Ｐゴシック" charset="0"/>
                <a:cs typeface="Arial" panose="020B0604020202020204" pitchFamily="34" charset="0"/>
              </a:rPr>
              <a:t>, eds., </a:t>
            </a:r>
            <a:r>
              <a:rPr lang="en-US" sz="1300" i="1" dirty="0">
                <a:latin typeface="Arial" panose="020B0604020202020204" pitchFamily="34" charset="0"/>
                <a:ea typeface="ＭＳ Ｐゴシック" charset="0"/>
                <a:cs typeface="Arial" panose="020B0604020202020204" pitchFamily="34" charset="0"/>
              </a:rPr>
              <a:t>Engaging Young Children in Mathematics:                                                  Standards for Early Childhood Mathematics Education</a:t>
            </a:r>
            <a:r>
              <a:rPr lang="en-US" sz="1300" dirty="0">
                <a:latin typeface="Arial" panose="020B0604020202020204" pitchFamily="34" charset="0"/>
                <a:ea typeface="ＭＳ Ｐゴシック" charset="0"/>
                <a:cs typeface="Arial" panose="020B0604020202020204" pitchFamily="34" charset="0"/>
              </a:rPr>
              <a:t>, p. 17)</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12700" y="0"/>
            <a:ext cx="9131300" cy="1143000"/>
          </a:xfrm>
        </p:spPr>
        <p:txBody>
          <a:bodyPr/>
          <a:lstStyle/>
          <a:p>
            <a:pPr eaLnBrk="1" hangingPunct="1"/>
            <a:r>
              <a:rPr lang="en-US" dirty="0">
                <a:latin typeface="Arial" charset="0"/>
                <a:ea typeface="ＭＳ Ｐゴシック" charset="0"/>
                <a:cs typeface="ＭＳ Ｐゴシック" charset="0"/>
              </a:rPr>
              <a:t>During this session we will:</a:t>
            </a:r>
          </a:p>
        </p:txBody>
      </p:sp>
      <p:sp>
        <p:nvSpPr>
          <p:cNvPr id="34818" name="Content Placeholder 2"/>
          <p:cNvSpPr>
            <a:spLocks noGrp="1"/>
          </p:cNvSpPr>
          <p:nvPr>
            <p:ph idx="1"/>
          </p:nvPr>
        </p:nvSpPr>
        <p:spPr>
          <a:xfrm>
            <a:off x="692150" y="1430214"/>
            <a:ext cx="7772400" cy="4779199"/>
          </a:xfrm>
        </p:spPr>
        <p:txBody>
          <a:bodyPr/>
          <a:lstStyle/>
          <a:p>
            <a:r>
              <a:rPr lang="en-US" sz="2800" dirty="0"/>
              <a:t>Gain understanding of key concepts from the </a:t>
            </a:r>
            <a:r>
              <a:rPr lang="en-US" sz="2800" i="1" dirty="0"/>
              <a:t>California Preschool Learning Foundations, Volume 1 </a:t>
            </a:r>
            <a:r>
              <a:rPr lang="en-US" sz="2800" dirty="0"/>
              <a:t>(Preschool Learning Foundations or PLF)—Mathematics domain, Number Sense strand </a:t>
            </a:r>
          </a:p>
          <a:p>
            <a:pPr lvl="0"/>
            <a:r>
              <a:rPr lang="en-US" sz="2800" dirty="0"/>
              <a:t>Utilize the </a:t>
            </a:r>
            <a:r>
              <a:rPr lang="en-US" sz="2800" i="1" dirty="0"/>
              <a:t>California Preschool Curriculum Framework, Volume 1 </a:t>
            </a:r>
            <a:r>
              <a:rPr lang="en-US" sz="2800" dirty="0"/>
              <a:t>(Preschool Curriculum Framework or PCF) and other CDE documents to plan developmentally appropriate activities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61" name="Group 17"/>
          <p:cNvGrpSpPr>
            <a:grpSpLocks/>
          </p:cNvGrpSpPr>
          <p:nvPr/>
        </p:nvGrpSpPr>
        <p:grpSpPr bwMode="auto">
          <a:xfrm>
            <a:off x="914400" y="1219200"/>
            <a:ext cx="7096125" cy="3971925"/>
            <a:chOff x="576" y="768"/>
            <a:chExt cx="4470" cy="2502"/>
          </a:xfrm>
        </p:grpSpPr>
        <p:pic>
          <p:nvPicPr>
            <p:cNvPr id="92165"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 y="1440"/>
              <a:ext cx="1062" cy="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6"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 y="2208"/>
              <a:ext cx="1062" cy="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7"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4" y="768"/>
              <a:ext cx="1062" cy="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2162" name="Title 10"/>
          <p:cNvSpPr>
            <a:spLocks noGrp="1"/>
          </p:cNvSpPr>
          <p:nvPr>
            <p:ph type="title"/>
          </p:nvPr>
        </p:nvSpPr>
        <p:spPr>
          <a:xfrm>
            <a:off x="87312" y="0"/>
            <a:ext cx="9131300" cy="1143000"/>
          </a:xfrm>
        </p:spPr>
        <p:txBody>
          <a:bodyPr/>
          <a:lstStyle/>
          <a:p>
            <a:r>
              <a:rPr lang="en-US" dirty="0">
                <a:solidFill>
                  <a:srgbClr val="000000"/>
                </a:solidFill>
                <a:latin typeface="Arial" charset="0"/>
                <a:ea typeface="ＭＳ Ｐゴシック" charset="0"/>
                <a:cs typeface="ＭＳ Ｐゴシック" charset="0"/>
              </a:rPr>
              <a:t>Six-Month-Old Example</a:t>
            </a:r>
          </a:p>
        </p:txBody>
      </p:sp>
      <p:sp>
        <p:nvSpPr>
          <p:cNvPr id="9" name="Rectangle 11"/>
          <p:cNvSpPr>
            <a:spLocks noGrp="1" noChangeArrowheads="1"/>
          </p:cNvSpPr>
          <p:nvPr>
            <p:ph idx="1"/>
          </p:nvPr>
        </p:nvSpPr>
        <p:spPr>
          <a:xfrm>
            <a:off x="0" y="5776822"/>
            <a:ext cx="9144000" cy="412421"/>
          </a:xfrm>
        </p:spPr>
        <p:txBody>
          <a:bodyPr wrap="square">
            <a:spAutoFit/>
          </a:bodyPr>
          <a:lstStyle/>
          <a:p>
            <a:pPr marL="0" indent="0" algn="ctr">
              <a:lnSpc>
                <a:spcPct val="80000"/>
              </a:lnSpc>
              <a:spcBef>
                <a:spcPct val="50000"/>
              </a:spcBef>
              <a:buFont typeface="Arial" charset="0"/>
              <a:buNone/>
            </a:pPr>
            <a:r>
              <a:rPr lang="en-US" sz="1300" dirty="0">
                <a:latin typeface="Arial" panose="020B0604020202020204" pitchFamily="34" charset="0"/>
                <a:ea typeface="ＭＳ Ｐゴシック" charset="0"/>
                <a:cs typeface="Arial" panose="020B0604020202020204" pitchFamily="34" charset="0"/>
              </a:rPr>
              <a:t>(</a:t>
            </a:r>
            <a:r>
              <a:rPr lang="en-US" sz="1300" dirty="0">
                <a:solidFill>
                  <a:srgbClr val="000000"/>
                </a:solidFill>
                <a:latin typeface="Arial" panose="020B0604020202020204" pitchFamily="34" charset="0"/>
                <a:ea typeface="ＭＳ Ｐゴシック" charset="0"/>
                <a:cs typeface="Arial" panose="020B0604020202020204" pitchFamily="34" charset="0"/>
              </a:rPr>
              <a:t>Douglas H. Clements and Julie </a:t>
            </a:r>
            <a:r>
              <a:rPr lang="en-US" sz="1300" dirty="0" err="1">
                <a:solidFill>
                  <a:srgbClr val="000000"/>
                </a:solidFill>
                <a:latin typeface="Arial" panose="020B0604020202020204" pitchFamily="34" charset="0"/>
                <a:ea typeface="ＭＳ Ｐゴシック" charset="0"/>
                <a:cs typeface="Arial" panose="020B0604020202020204" pitchFamily="34" charset="0"/>
              </a:rPr>
              <a:t>Sarama</a:t>
            </a:r>
            <a:r>
              <a:rPr lang="en-US" sz="1300" dirty="0">
                <a:solidFill>
                  <a:srgbClr val="000000"/>
                </a:solidFill>
                <a:latin typeface="Arial" panose="020B0604020202020204" pitchFamily="34" charset="0"/>
                <a:ea typeface="ＭＳ Ｐゴシック" charset="0"/>
                <a:cs typeface="Arial" panose="020B0604020202020204" pitchFamily="34" charset="0"/>
              </a:rPr>
              <a:t>, eds., </a:t>
            </a:r>
            <a:r>
              <a:rPr lang="en-US" sz="1300" i="1" dirty="0">
                <a:solidFill>
                  <a:srgbClr val="000000"/>
                </a:solidFill>
                <a:latin typeface="Arial" panose="020B0604020202020204" pitchFamily="34" charset="0"/>
                <a:ea typeface="ＭＳ Ｐゴシック" charset="0"/>
                <a:cs typeface="Arial" panose="020B0604020202020204" pitchFamily="34" charset="0"/>
              </a:rPr>
              <a:t>Engaging Young Children in Mathematics:                                                  Standards for Early Childhood Mathematics Education</a:t>
            </a:r>
            <a:r>
              <a:rPr lang="en-US" sz="1300" dirty="0">
                <a:solidFill>
                  <a:srgbClr val="000000"/>
                </a:solidFill>
                <a:latin typeface="Arial" panose="020B0604020202020204" pitchFamily="34" charset="0"/>
                <a:ea typeface="ＭＳ Ｐゴシック" charset="0"/>
                <a:cs typeface="Arial" panose="020B0604020202020204" pitchFamily="34" charset="0"/>
              </a:rPr>
              <a:t>, p. 17</a:t>
            </a:r>
            <a:r>
              <a:rPr lang="en-US" sz="1300" dirty="0">
                <a:latin typeface="Arial" panose="020B0604020202020204" pitchFamily="34" charset="0"/>
                <a:ea typeface="ＭＳ Ｐゴシック" charset="0"/>
                <a:cs typeface="Arial" panose="020B0604020202020204" pitchFamily="34" charset="0"/>
              </a:rPr>
              <a:t>)</a:t>
            </a:r>
          </a:p>
        </p:txBody>
      </p:sp>
    </p:spTree>
  </p:cSld>
  <p:clrMapOvr>
    <a:masterClrMapping/>
  </p:clrMapOvr>
  <p:transition xmlns:p14="http://schemas.microsoft.com/office/powerpoint/2010/mai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057400"/>
            <a:ext cx="1685925"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2057400"/>
            <a:ext cx="1685925"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3" name="Title 10"/>
          <p:cNvSpPr>
            <a:spLocks noGrp="1"/>
          </p:cNvSpPr>
          <p:nvPr>
            <p:ph type="title"/>
          </p:nvPr>
        </p:nvSpPr>
        <p:spPr>
          <a:xfrm>
            <a:off x="128953" y="0"/>
            <a:ext cx="9131300" cy="1143000"/>
          </a:xfrm>
        </p:spPr>
        <p:txBody>
          <a:bodyPr/>
          <a:lstStyle/>
          <a:p>
            <a:r>
              <a:rPr lang="en-US" dirty="0">
                <a:solidFill>
                  <a:srgbClr val="000000"/>
                </a:solidFill>
                <a:latin typeface="Arial" charset="0"/>
                <a:ea typeface="ＭＳ Ｐゴシック" charset="0"/>
                <a:cs typeface="ＭＳ Ｐゴシック" charset="0"/>
              </a:rPr>
              <a:t>Six-Month-Old Example</a:t>
            </a:r>
            <a:endParaRPr lang="en-US" sz="3200" dirty="0">
              <a:solidFill>
                <a:srgbClr val="000000"/>
              </a:solidFill>
              <a:latin typeface="Arial" charset="0"/>
              <a:ea typeface="ＭＳ Ｐゴシック" charset="0"/>
              <a:cs typeface="ＭＳ Ｐゴシック" charset="0"/>
            </a:endParaRPr>
          </a:p>
        </p:txBody>
      </p:sp>
      <p:sp>
        <p:nvSpPr>
          <p:cNvPr id="9" name="Rectangle 11"/>
          <p:cNvSpPr>
            <a:spLocks noGrp="1" noChangeArrowheads="1"/>
          </p:cNvSpPr>
          <p:nvPr>
            <p:ph idx="1"/>
          </p:nvPr>
        </p:nvSpPr>
        <p:spPr>
          <a:xfrm>
            <a:off x="-4517" y="5713229"/>
            <a:ext cx="9148517" cy="412421"/>
          </a:xfrm>
        </p:spPr>
        <p:txBody>
          <a:bodyPr wrap="square">
            <a:spAutoFit/>
          </a:bodyPr>
          <a:lstStyle/>
          <a:p>
            <a:pPr marL="0" indent="0" algn="ctr">
              <a:lnSpc>
                <a:spcPct val="80000"/>
              </a:lnSpc>
              <a:spcBef>
                <a:spcPct val="50000"/>
              </a:spcBef>
              <a:buFont typeface="Arial" charset="0"/>
              <a:buNone/>
            </a:pPr>
            <a:r>
              <a:rPr lang="en-US" sz="1300" dirty="0">
                <a:latin typeface="Arial" panose="020B0604020202020204" pitchFamily="34" charset="0"/>
                <a:ea typeface="ＭＳ Ｐゴシック" charset="0"/>
                <a:cs typeface="Arial" panose="020B0604020202020204" pitchFamily="34" charset="0"/>
              </a:rPr>
              <a:t>(Douglas H. Clements and Julie </a:t>
            </a:r>
            <a:r>
              <a:rPr lang="en-US" sz="1300" dirty="0" err="1">
                <a:latin typeface="Arial" panose="020B0604020202020204" pitchFamily="34" charset="0"/>
                <a:ea typeface="ＭＳ Ｐゴシック" charset="0"/>
                <a:cs typeface="Arial" panose="020B0604020202020204" pitchFamily="34" charset="0"/>
              </a:rPr>
              <a:t>Sarama</a:t>
            </a:r>
            <a:r>
              <a:rPr lang="en-US" sz="1300" dirty="0">
                <a:latin typeface="Arial" panose="020B0604020202020204" pitchFamily="34" charset="0"/>
                <a:ea typeface="ＭＳ Ｐゴシック" charset="0"/>
                <a:cs typeface="Arial" panose="020B0604020202020204" pitchFamily="34" charset="0"/>
              </a:rPr>
              <a:t>, eds., </a:t>
            </a:r>
            <a:r>
              <a:rPr lang="en-US" sz="1300" i="1" dirty="0">
                <a:latin typeface="Arial" panose="020B0604020202020204" pitchFamily="34" charset="0"/>
                <a:ea typeface="ＭＳ Ｐゴシック" charset="0"/>
                <a:cs typeface="Arial" panose="020B0604020202020204" pitchFamily="34" charset="0"/>
              </a:rPr>
              <a:t>Engaging Young Children in Mathematics:                                                  Standards for Early Childhood Mathematics Education</a:t>
            </a:r>
            <a:r>
              <a:rPr lang="en-US" sz="1300" dirty="0">
                <a:latin typeface="Arial" panose="020B0604020202020204" pitchFamily="34" charset="0"/>
                <a:ea typeface="ＭＳ Ｐゴシック" charset="0"/>
                <a:cs typeface="Arial" panose="020B0604020202020204" pitchFamily="34" charset="0"/>
              </a:rPr>
              <a:t>, p. 17)</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8"/>
          <p:cNvSpPr>
            <a:spLocks noGrp="1" noChangeArrowheads="1"/>
          </p:cNvSpPr>
          <p:nvPr>
            <p:ph type="title"/>
          </p:nvPr>
        </p:nvSpPr>
        <p:spPr>
          <a:xfrm>
            <a:off x="0" y="34636"/>
            <a:ext cx="9131300" cy="1143000"/>
          </a:xfrm>
        </p:spPr>
        <p:txBody>
          <a:bodyPr/>
          <a:lstStyle/>
          <a:p>
            <a:pPr eaLnBrk="1" hangingPunct="1"/>
            <a:r>
              <a:rPr lang="en-US" sz="4000" dirty="0" err="1">
                <a:latin typeface="Arial" charset="0"/>
                <a:ea typeface="ＭＳ Ｐゴシック" charset="0"/>
                <a:cs typeface="ＭＳ Ｐゴシック" charset="0"/>
              </a:rPr>
              <a:t>Subitizing</a:t>
            </a:r>
            <a:endParaRPr lang="en-US" sz="4000" dirty="0">
              <a:latin typeface="Arial" charset="0"/>
              <a:ea typeface="ＭＳ Ｐゴシック" charset="0"/>
              <a:cs typeface="ＭＳ Ｐゴシック" charset="0"/>
            </a:endParaRPr>
          </a:p>
        </p:txBody>
      </p:sp>
      <p:sp>
        <p:nvSpPr>
          <p:cNvPr id="90114" name="Content Placeholder 5"/>
          <p:cNvSpPr>
            <a:spLocks noGrp="1"/>
          </p:cNvSpPr>
          <p:nvPr>
            <p:ph sz="half" idx="1"/>
          </p:nvPr>
        </p:nvSpPr>
        <p:spPr>
          <a:xfrm>
            <a:off x="1281869" y="1177636"/>
            <a:ext cx="6885616" cy="2261303"/>
          </a:xfrm>
          <a:solidFill>
            <a:srgbClr val="FFFFFF"/>
          </a:solidFill>
          <a:ln>
            <a:solidFill>
              <a:schemeClr val="tx1"/>
            </a:solidFill>
          </a:ln>
        </p:spPr>
        <p:txBody>
          <a:bodyPr/>
          <a:lstStyle/>
          <a:p>
            <a:pPr indent="4763" eaLnBrk="1" hangingPunct="1">
              <a:buFont typeface="Arial" charset="0"/>
              <a:buNone/>
            </a:pPr>
            <a:r>
              <a:rPr lang="en-US" sz="3200" dirty="0">
                <a:latin typeface="Arial" charset="0"/>
                <a:ea typeface="ＭＳ Ｐゴシック" charset="0"/>
                <a:cs typeface="ＭＳ Ｐゴシック" charset="0"/>
              </a:rPr>
              <a:t>“</a:t>
            </a:r>
            <a:r>
              <a:rPr lang="en-US" sz="3200" dirty="0" err="1">
                <a:latin typeface="Arial" charset="0"/>
                <a:ea typeface="ＭＳ Ｐゴシック" charset="0"/>
                <a:cs typeface="ＭＳ Ｐゴシック" charset="0"/>
              </a:rPr>
              <a:t>Subitizing</a:t>
            </a:r>
            <a:r>
              <a:rPr lang="en-US" sz="3200" dirty="0">
                <a:latin typeface="Arial" charset="0"/>
                <a:ea typeface="ＭＳ Ｐゴシック" charset="0"/>
                <a:cs typeface="ＭＳ Ｐゴシック" charset="0"/>
              </a:rPr>
              <a:t> is a fundamental skill in the development of students’ understanding of number” </a:t>
            </a:r>
          </a:p>
          <a:p>
            <a:pPr indent="4763" eaLnBrk="1" hangingPunct="1">
              <a:buFont typeface="Arial" charset="0"/>
              <a:buNone/>
            </a:pPr>
            <a:r>
              <a:rPr lang="en-US" sz="1800" dirty="0">
                <a:latin typeface="Arial" charset="0"/>
                <a:ea typeface="ＭＳ Ｐゴシック" charset="0"/>
                <a:cs typeface="ＭＳ Ｐゴシック" charset="0"/>
              </a:rPr>
              <a:t>(</a:t>
            </a:r>
            <a:r>
              <a:rPr lang="en-US" sz="1800" dirty="0" err="1">
                <a:latin typeface="Arial" charset="0"/>
                <a:ea typeface="ＭＳ Ｐゴシック" charset="0"/>
                <a:cs typeface="ＭＳ Ｐゴシック" charset="0"/>
              </a:rPr>
              <a:t>Baroody</a:t>
            </a:r>
            <a:r>
              <a:rPr lang="en-US" sz="1800" dirty="0">
                <a:latin typeface="Arial" charset="0"/>
                <a:ea typeface="ＭＳ Ｐゴシック" charset="0"/>
                <a:cs typeface="ＭＳ Ｐゴシック" charset="0"/>
              </a:rPr>
              <a:t> as cited in “</a:t>
            </a:r>
            <a:r>
              <a:rPr lang="en-US" sz="1800" dirty="0" err="1">
                <a:latin typeface="Arial" charset="0"/>
                <a:ea typeface="ＭＳ Ｐゴシック" charset="0"/>
                <a:cs typeface="ＭＳ Ｐゴシック" charset="0"/>
              </a:rPr>
              <a:t>Subitizing</a:t>
            </a:r>
            <a:r>
              <a:rPr lang="en-US" sz="1800" dirty="0">
                <a:latin typeface="Arial" charset="0"/>
                <a:ea typeface="ＭＳ Ｐゴシック" charset="0"/>
                <a:cs typeface="ＭＳ Ｐゴシック" charset="0"/>
              </a:rPr>
              <a:t>: What is It? Why Teach It?” </a:t>
            </a:r>
            <a:r>
              <a:rPr lang="en-US" sz="1800" i="1" dirty="0">
                <a:latin typeface="Arial" charset="0"/>
                <a:ea typeface="ＭＳ Ｐゴシック" charset="0"/>
                <a:cs typeface="ＭＳ Ｐゴシック" charset="0"/>
              </a:rPr>
              <a:t>Teaching Children Mathematics </a:t>
            </a:r>
            <a:r>
              <a:rPr lang="en-US" sz="1800" dirty="0">
                <a:latin typeface="Arial" charset="0"/>
                <a:ea typeface="ＭＳ Ｐゴシック" charset="0"/>
                <a:cs typeface="ＭＳ Ｐゴシック" charset="0"/>
              </a:rPr>
              <a:t>5 (7): p. 404). </a:t>
            </a:r>
          </a:p>
          <a:p>
            <a:pPr indent="4763" eaLnBrk="1" hangingPunct="1">
              <a:buFont typeface="Arial" charset="0"/>
              <a:buNone/>
            </a:pPr>
            <a:endParaRPr lang="en-US" sz="2400" dirty="0">
              <a:latin typeface="Arial" charset="0"/>
              <a:ea typeface="ＭＳ Ｐゴシック" charset="0"/>
              <a:cs typeface="ＭＳ Ｐゴシック" charset="0"/>
            </a:endParaRPr>
          </a:p>
        </p:txBody>
      </p:sp>
      <p:sp>
        <p:nvSpPr>
          <p:cNvPr id="3" name="Content Placeholder 2"/>
          <p:cNvSpPr>
            <a:spLocks noGrp="1"/>
          </p:cNvSpPr>
          <p:nvPr>
            <p:ph sz="half" idx="2"/>
          </p:nvPr>
        </p:nvSpPr>
        <p:spPr>
          <a:xfrm>
            <a:off x="876577" y="3893127"/>
            <a:ext cx="7696200" cy="2964873"/>
          </a:xfrm>
        </p:spPr>
        <p:txBody>
          <a:bodyPr/>
          <a:lstStyle/>
          <a:p>
            <a:pPr marL="347472" indent="-347472">
              <a:buNone/>
            </a:pPr>
            <a:r>
              <a:rPr lang="en-US" dirty="0"/>
              <a:t>What does it mean to </a:t>
            </a:r>
            <a:r>
              <a:rPr lang="en-US" dirty="0" err="1"/>
              <a:t>subitize</a:t>
            </a:r>
            <a:r>
              <a:rPr lang="en-US" dirty="0"/>
              <a:t>?</a:t>
            </a:r>
          </a:p>
          <a:p>
            <a:pPr marL="347472" indent="-347472"/>
            <a:r>
              <a:rPr lang="en-US" dirty="0"/>
              <a:t>Look up </a:t>
            </a:r>
            <a:r>
              <a:rPr lang="en-US" dirty="0" err="1"/>
              <a:t>subitizing</a:t>
            </a:r>
            <a:r>
              <a:rPr lang="en-US" dirty="0"/>
              <a:t> in the Preschool Learning Foundations glossary.</a:t>
            </a:r>
          </a:p>
          <a:p>
            <a:pPr marL="347472" indent="-347472"/>
            <a:r>
              <a:rPr lang="en-US" dirty="0"/>
              <a:t>Discuss the definition with your elbow partner.</a:t>
            </a:r>
          </a:p>
        </p:txBody>
      </p:sp>
    </p:spTree>
  </p:cSld>
  <p:clrMapOvr>
    <a:masterClrMapping/>
  </p:clrMapOvr>
  <p:transition xmlns:p14="http://schemas.microsoft.com/office/powerpoint/2010/main"/>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01600" y="-3236"/>
            <a:ext cx="9131300" cy="1143000"/>
          </a:xfrm>
        </p:spPr>
        <p:txBody>
          <a:bodyPr/>
          <a:lstStyle/>
          <a:p>
            <a:pPr eaLnBrk="1" hangingPunct="1"/>
            <a:r>
              <a:rPr lang="en-US" sz="4000" dirty="0">
                <a:latin typeface="Arial" charset="0"/>
                <a:ea typeface="ＭＳ Ｐゴシック" charset="0"/>
                <a:cs typeface="ＭＳ Ｐゴシック" charset="0"/>
              </a:rPr>
              <a:t>How many dots do you see?</a:t>
            </a:r>
            <a:endParaRPr lang="en-US" sz="4000" dirty="0">
              <a:latin typeface="Comic Sans MS" charset="0"/>
              <a:ea typeface="ＭＳ Ｐゴシック" charset="0"/>
              <a:cs typeface="ＭＳ Ｐゴシック" charset="0"/>
            </a:endParaRPr>
          </a:p>
        </p:txBody>
      </p:sp>
      <p:sp>
        <p:nvSpPr>
          <p:cNvPr id="15" name="Text Box 9"/>
          <p:cNvSpPr>
            <a:spLocks noGrp="1" noChangeArrowheads="1"/>
          </p:cNvSpPr>
          <p:nvPr>
            <p:ph idx="1"/>
          </p:nvPr>
        </p:nvSpPr>
        <p:spPr>
          <a:xfrm>
            <a:off x="552450" y="5467411"/>
            <a:ext cx="8229600" cy="708025"/>
          </a:xfrm>
        </p:spPr>
        <p:txBody>
          <a:bodyPr>
            <a:spAutoFit/>
          </a:bodyPr>
          <a:lstStyle/>
          <a:p>
            <a:pPr marL="0" indent="0" algn="ctr" eaLnBrk="1" hangingPunct="1">
              <a:spcBef>
                <a:spcPct val="50000"/>
              </a:spcBef>
              <a:buFont typeface="Arial" charset="0"/>
              <a:buNone/>
            </a:pPr>
            <a:r>
              <a:rPr lang="en-US" sz="4000" dirty="0">
                <a:latin typeface="Arial" charset="0"/>
                <a:ea typeface="ＭＳ Ｐゴシック" charset="0"/>
                <a:cs typeface="Arial" charset="0"/>
              </a:rPr>
              <a:t>That’</a:t>
            </a:r>
            <a:r>
              <a:rPr lang="en-US" altLang="ja-JP" sz="4000" dirty="0">
                <a:latin typeface="Arial" charset="0"/>
                <a:ea typeface="ＭＳ Ｐゴシック" charset="0"/>
                <a:cs typeface="Arial" charset="0"/>
              </a:rPr>
              <a:t>s </a:t>
            </a:r>
            <a:r>
              <a:rPr lang="en-US" altLang="ja-JP" sz="4000" dirty="0" err="1">
                <a:latin typeface="Arial" charset="0"/>
                <a:ea typeface="ＭＳ Ｐゴシック" charset="0"/>
                <a:cs typeface="Arial" charset="0"/>
              </a:rPr>
              <a:t>subitizing</a:t>
            </a:r>
            <a:r>
              <a:rPr lang="en-US" altLang="ja-JP" sz="4000" dirty="0">
                <a:latin typeface="Arial" charset="0"/>
                <a:ea typeface="ＭＳ Ｐゴシック" charset="0"/>
                <a:cs typeface="Arial" charset="0"/>
              </a:rPr>
              <a:t>!</a:t>
            </a:r>
            <a:endParaRPr lang="en-US" sz="4000" dirty="0">
              <a:latin typeface="Arial" charset="0"/>
              <a:ea typeface="ＭＳ Ｐゴシック" charset="0"/>
              <a:cs typeface="Arial" charset="0"/>
            </a:endParaRPr>
          </a:p>
        </p:txBody>
      </p:sp>
      <p:sp>
        <p:nvSpPr>
          <p:cNvPr id="96258" name="Oval 16"/>
          <p:cNvSpPr>
            <a:spLocks noChangeArrowheads="1"/>
          </p:cNvSpPr>
          <p:nvPr/>
        </p:nvSpPr>
        <p:spPr bwMode="auto">
          <a:xfrm>
            <a:off x="1981200" y="2286000"/>
            <a:ext cx="1257300" cy="1143000"/>
          </a:xfrm>
          <a:prstGeom prst="ellipse">
            <a:avLst/>
          </a:prstGeom>
          <a:solidFill>
            <a:srgbClr val="000000"/>
          </a:solidFill>
          <a:ln w="9525">
            <a:solidFill>
              <a:srgbClr val="000000"/>
            </a:solidFill>
            <a:round/>
            <a:headEnd/>
            <a:tailEnd/>
          </a:ln>
        </p:spPr>
        <p:txBody>
          <a:bodyPr/>
          <a:lstStyle/>
          <a:p>
            <a:endParaRPr lang="en-US">
              <a:latin typeface="Calibri" charset="0"/>
            </a:endParaRPr>
          </a:p>
        </p:txBody>
      </p:sp>
      <p:sp>
        <p:nvSpPr>
          <p:cNvPr id="96259" name="Oval 17"/>
          <p:cNvSpPr>
            <a:spLocks noChangeArrowheads="1"/>
          </p:cNvSpPr>
          <p:nvPr/>
        </p:nvSpPr>
        <p:spPr bwMode="auto">
          <a:xfrm>
            <a:off x="5791200" y="2286000"/>
            <a:ext cx="1257300" cy="1143000"/>
          </a:xfrm>
          <a:prstGeom prst="ellipse">
            <a:avLst/>
          </a:prstGeom>
          <a:solidFill>
            <a:srgbClr val="000000"/>
          </a:solidFill>
          <a:ln w="9525">
            <a:solidFill>
              <a:srgbClr val="000000"/>
            </a:solidFill>
            <a:round/>
            <a:headEnd/>
            <a:tailEnd/>
          </a:ln>
        </p:spPr>
        <p:txBody>
          <a:bodyPr/>
          <a:lstStyle/>
          <a:p>
            <a:endParaRPr lang="en-US">
              <a:latin typeface="Calibri" charset="0"/>
            </a:endParaRPr>
          </a:p>
        </p:txBody>
      </p:sp>
      <p:sp>
        <p:nvSpPr>
          <p:cNvPr id="96260" name="Oval 18"/>
          <p:cNvSpPr>
            <a:spLocks noChangeArrowheads="1"/>
          </p:cNvSpPr>
          <p:nvPr/>
        </p:nvSpPr>
        <p:spPr bwMode="auto">
          <a:xfrm>
            <a:off x="4038600" y="3886200"/>
            <a:ext cx="1257300" cy="1143000"/>
          </a:xfrm>
          <a:prstGeom prst="ellipse">
            <a:avLst/>
          </a:prstGeom>
          <a:solidFill>
            <a:srgbClr val="000000"/>
          </a:solidFill>
          <a:ln w="9525">
            <a:solidFill>
              <a:srgbClr val="000000"/>
            </a:solidFill>
            <a:round/>
            <a:headEnd/>
            <a:tailEnd/>
          </a:ln>
        </p:spPr>
        <p:txBody>
          <a:bodyPr/>
          <a:lstStyle/>
          <a:p>
            <a:endParaRPr lang="en-US">
              <a:latin typeface="Calibr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082"/>
                                        </p:tgtEl>
                                        <p:attrNameLst>
                                          <p:attrName>style.visibility</p:attrName>
                                        </p:attrNameLst>
                                      </p:cBhvr>
                                      <p:to>
                                        <p:strVal val="visible"/>
                                      </p:to>
                                    </p:set>
                                    <p:animEffect transition="in" filter="fade">
                                      <p:cBhvr>
                                        <p:cTn id="7" dur="2000"/>
                                        <p:tgtEl>
                                          <p:spTgt spid="460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 calcmode="lin" valueType="num">
                                      <p:cBhvr additive="base">
                                        <p:cTn id="12"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6"/>
          <p:cNvSpPr>
            <a:spLocks noGrp="1" noChangeArrowheads="1"/>
          </p:cNvSpPr>
          <p:nvPr>
            <p:ph type="title"/>
          </p:nvPr>
        </p:nvSpPr>
        <p:spPr>
          <a:xfrm>
            <a:off x="336550" y="4862147"/>
            <a:ext cx="8496300" cy="1143000"/>
          </a:xfrm>
          <a:solidFill>
            <a:srgbClr val="009999"/>
          </a:solidFill>
          <a:ln>
            <a:solidFill>
              <a:schemeClr val="tx1"/>
            </a:solidFill>
            <a:miter lim="800000"/>
            <a:headEnd/>
            <a:tailEnd/>
          </a:ln>
          <a:effectLst>
            <a:outerShdw blurRad="63500" dist="127000" dir="3187806" algn="ctr" rotWithShape="0">
              <a:srgbClr val="B2B2B2">
                <a:alpha val="74998"/>
              </a:srgbClr>
            </a:outerShdw>
          </a:effectLst>
        </p:spPr>
        <p:txBody>
          <a:bodyPr wrap="none"/>
          <a:lstStyle/>
          <a:p>
            <a:pPr>
              <a:defRPr/>
            </a:pPr>
            <a:r>
              <a:rPr lang="en-US" b="0" dirty="0">
                <a:solidFill>
                  <a:schemeClr val="tx2"/>
                </a:solidFill>
                <a:latin typeface="Arial" charset="0"/>
                <a:ea typeface="ＭＳ Ｐゴシック" charset="0"/>
                <a:cs typeface="ＭＳ Ｐゴシック" charset="0"/>
              </a:rPr>
              <a:t/>
            </a:r>
            <a:br>
              <a:rPr lang="en-US" b="0" dirty="0">
                <a:solidFill>
                  <a:schemeClr val="tx2"/>
                </a:solidFill>
                <a:latin typeface="Arial" charset="0"/>
                <a:ea typeface="ＭＳ Ｐゴシック" charset="0"/>
                <a:cs typeface="ＭＳ Ｐゴシック" charset="0"/>
              </a:rPr>
            </a:br>
            <a:r>
              <a:rPr lang="en-US" b="0" dirty="0">
                <a:solidFill>
                  <a:schemeClr val="tx2"/>
                </a:solidFill>
                <a:latin typeface="Arial" charset="0"/>
                <a:ea typeface="ＭＳ Ｐゴシック" charset="0"/>
                <a:cs typeface="ＭＳ Ｐゴシック" charset="0"/>
              </a:rPr>
              <a:t/>
            </a:r>
            <a:br>
              <a:rPr lang="en-US" b="0" dirty="0">
                <a:solidFill>
                  <a:schemeClr val="tx2"/>
                </a:solidFill>
                <a:latin typeface="Arial" charset="0"/>
                <a:ea typeface="ＭＳ Ｐゴシック" charset="0"/>
                <a:cs typeface="ＭＳ Ｐゴシック" charset="0"/>
              </a:rPr>
            </a:br>
            <a:r>
              <a:rPr lang="en-US" sz="4000" b="0" dirty="0">
                <a:solidFill>
                  <a:schemeClr val="tx2"/>
                </a:solidFill>
                <a:latin typeface="Arial" charset="0"/>
                <a:ea typeface="ＭＳ Ｐゴシック" charset="0"/>
                <a:cs typeface="ＭＳ Ｐゴシック" charset="0"/>
              </a:rPr>
              <a:t>Learning Trajectory for </a:t>
            </a:r>
            <a:r>
              <a:rPr lang="en-US" sz="4000" b="0" dirty="0" err="1">
                <a:solidFill>
                  <a:schemeClr val="tx2"/>
                </a:solidFill>
                <a:latin typeface="Arial" charset="0"/>
                <a:ea typeface="ＭＳ Ｐゴシック" charset="0"/>
                <a:cs typeface="ＭＳ Ｐゴシック" charset="0"/>
              </a:rPr>
              <a:t>Subitizing</a:t>
            </a:r>
            <a:r>
              <a:rPr lang="en-US" b="0" dirty="0">
                <a:solidFill>
                  <a:schemeClr val="tx2"/>
                </a:solidFill>
                <a:latin typeface="Arial" charset="0"/>
                <a:ea typeface="ＭＳ Ｐゴシック" charset="0"/>
                <a:cs typeface="ＭＳ Ｐゴシック" charset="0"/>
              </a:rPr>
              <a:t/>
            </a:r>
            <a:br>
              <a:rPr lang="en-US" b="0" dirty="0">
                <a:solidFill>
                  <a:schemeClr val="tx2"/>
                </a:solidFill>
                <a:latin typeface="Arial" charset="0"/>
                <a:ea typeface="ＭＳ Ｐゴシック" charset="0"/>
                <a:cs typeface="ＭＳ Ｐゴシック" charset="0"/>
              </a:rPr>
            </a:br>
            <a:r>
              <a:rPr lang="en-US" sz="1600" b="0" dirty="0">
                <a:ea typeface="ＭＳ Ｐゴシック" pitchFamily="34" charset="-128"/>
              </a:rPr>
              <a:t>(Taken from Doug Clements’ and Julie </a:t>
            </a:r>
            <a:r>
              <a:rPr lang="en-US" sz="1600" b="0" dirty="0" err="1">
                <a:ea typeface="ＭＳ Ｐゴシック" pitchFamily="34" charset="-128"/>
              </a:rPr>
              <a:t>Sarama’s</a:t>
            </a:r>
            <a:r>
              <a:rPr lang="en-US" sz="1600" b="0" dirty="0">
                <a:ea typeface="ＭＳ Ｐゴシック" pitchFamily="34" charset="-128"/>
              </a:rPr>
              <a:t> research) </a:t>
            </a:r>
            <a:r>
              <a:rPr lang="en-US" dirty="0">
                <a:ea typeface="ＭＳ Ｐゴシック" pitchFamily="34" charset="-128"/>
              </a:rPr>
              <a:t/>
            </a:r>
            <a:br>
              <a:rPr lang="en-US" dirty="0">
                <a:ea typeface="ＭＳ Ｐゴシック" pitchFamily="34" charset="-128"/>
              </a:rPr>
            </a:br>
            <a:r>
              <a:rPr lang="en-US" b="0" dirty="0">
                <a:solidFill>
                  <a:schemeClr val="tx2"/>
                </a:solidFill>
                <a:latin typeface="Arial" charset="0"/>
                <a:ea typeface="ＭＳ Ｐゴシック" charset="0"/>
                <a:cs typeface="ＭＳ Ｐゴシック" charset="0"/>
              </a:rPr>
              <a:t/>
            </a:r>
            <a:br>
              <a:rPr lang="en-US" b="0" dirty="0">
                <a:solidFill>
                  <a:schemeClr val="tx2"/>
                </a:solidFill>
                <a:latin typeface="Arial" charset="0"/>
                <a:ea typeface="ＭＳ Ｐゴシック" charset="0"/>
                <a:cs typeface="ＭＳ Ｐゴシック" charset="0"/>
              </a:rPr>
            </a:br>
            <a:endParaRPr lang="en-US" b="0" dirty="0">
              <a:solidFill>
                <a:schemeClr val="tx2"/>
              </a:solidFill>
              <a:latin typeface="Arial" charset="0"/>
              <a:ea typeface="ＭＳ Ｐゴシック" charset="0"/>
              <a:cs typeface="ＭＳ Ｐゴシック" charset="0"/>
            </a:endParaRPr>
          </a:p>
        </p:txBody>
      </p:sp>
      <p:sp>
        <p:nvSpPr>
          <p:cNvPr id="47108" name="AutoShape 7"/>
          <p:cNvSpPr>
            <a:spLocks noChangeArrowheads="1"/>
          </p:cNvSpPr>
          <p:nvPr/>
        </p:nvSpPr>
        <p:spPr bwMode="auto">
          <a:xfrm rot="-5400000">
            <a:off x="-38100" y="2552700"/>
            <a:ext cx="2476500" cy="17907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B2B2B2"/>
          </a:solidFill>
          <a:ln w="9525">
            <a:solidFill>
              <a:schemeClr val="tx1"/>
            </a:solidFill>
            <a:miter lim="800000"/>
            <a:headEnd/>
            <a:tailEnd/>
          </a:ln>
          <a:effectLst>
            <a:outerShdw blurRad="63500" dist="68978" dir="1379351" algn="ctr" rotWithShape="0">
              <a:srgbClr val="009999">
                <a:alpha val="74997"/>
              </a:srgbClr>
            </a:outerShdw>
          </a:effectLst>
        </p:spPr>
        <p:txBody>
          <a:bodyPr vert="eaVert" wrap="none" anchor="ctr"/>
          <a:lstStyle/>
          <a:p>
            <a:pPr algn="ctr">
              <a:lnSpc>
                <a:spcPct val="90000"/>
              </a:lnSpc>
              <a:spcBef>
                <a:spcPct val="20000"/>
              </a:spcBef>
              <a:defRPr/>
            </a:pPr>
            <a:r>
              <a:rPr lang="en-US" sz="2000" dirty="0">
                <a:latin typeface="Arial" pitchFamily="34" charset="0"/>
                <a:ea typeface="ＭＳ Ｐゴシック" pitchFamily="34" charset="-128"/>
                <a:cs typeface="+mn-cs"/>
              </a:rPr>
              <a:t>1-2</a:t>
            </a:r>
            <a:endParaRPr lang="en-US" sz="1600" dirty="0">
              <a:latin typeface="Arial" pitchFamily="34" charset="0"/>
              <a:ea typeface="ＭＳ Ｐゴシック" pitchFamily="34" charset="-128"/>
              <a:cs typeface="+mn-cs"/>
            </a:endParaRPr>
          </a:p>
          <a:p>
            <a:pPr>
              <a:lnSpc>
                <a:spcPct val="90000"/>
              </a:lnSpc>
              <a:spcBef>
                <a:spcPct val="20000"/>
              </a:spcBef>
              <a:buFontTx/>
              <a:buChar char="•"/>
              <a:defRPr/>
            </a:pPr>
            <a:endParaRPr lang="en-US" sz="1600" dirty="0">
              <a:latin typeface="Arial" pitchFamily="34" charset="0"/>
              <a:ea typeface="ＭＳ Ｐゴシック" pitchFamily="34" charset="-128"/>
              <a:cs typeface="+mn-cs"/>
            </a:endParaRPr>
          </a:p>
          <a:p>
            <a:pPr>
              <a:lnSpc>
                <a:spcPct val="90000"/>
              </a:lnSpc>
              <a:spcBef>
                <a:spcPct val="20000"/>
              </a:spcBef>
              <a:defRPr/>
            </a:pPr>
            <a:r>
              <a:rPr lang="en-US" sz="1400" dirty="0">
                <a:latin typeface="Arial" pitchFamily="34" charset="0"/>
                <a:ea typeface="ＭＳ Ｐゴシック" pitchFamily="34" charset="-128"/>
                <a:cs typeface="+mn-cs"/>
              </a:rPr>
              <a:t>Can name small collection</a:t>
            </a:r>
          </a:p>
          <a:p>
            <a:pPr>
              <a:lnSpc>
                <a:spcPct val="90000"/>
              </a:lnSpc>
              <a:spcBef>
                <a:spcPct val="20000"/>
              </a:spcBef>
              <a:buFontTx/>
              <a:buChar char="•"/>
              <a:defRPr/>
            </a:pPr>
            <a:endParaRPr lang="es-MX" i="1" dirty="0">
              <a:latin typeface="Arial" pitchFamily="34" charset="0"/>
              <a:ea typeface="ＭＳ Ｐゴシック" pitchFamily="34" charset="-128"/>
              <a:cs typeface="+mn-cs"/>
            </a:endParaRPr>
          </a:p>
        </p:txBody>
      </p:sp>
      <p:sp>
        <p:nvSpPr>
          <p:cNvPr id="47109" name="AutoShape 8"/>
          <p:cNvSpPr>
            <a:spLocks noChangeArrowheads="1"/>
          </p:cNvSpPr>
          <p:nvPr/>
        </p:nvSpPr>
        <p:spPr bwMode="auto">
          <a:xfrm rot="-5400000">
            <a:off x="2247900" y="1943100"/>
            <a:ext cx="2476500" cy="17907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B2B2B2"/>
          </a:solidFill>
          <a:ln w="9525">
            <a:solidFill>
              <a:schemeClr val="tx1"/>
            </a:solidFill>
            <a:miter lim="800000"/>
            <a:headEnd/>
            <a:tailEnd/>
          </a:ln>
          <a:effectLst>
            <a:outerShdw blurRad="63500" dist="68978" dir="1379351" algn="ctr" rotWithShape="0">
              <a:srgbClr val="009999">
                <a:alpha val="74997"/>
              </a:srgbClr>
            </a:outerShdw>
          </a:effectLst>
        </p:spPr>
        <p:txBody>
          <a:bodyPr vert="eaVert" wrap="none" anchor="ctr"/>
          <a:lstStyle/>
          <a:p>
            <a:pPr algn="ctr">
              <a:lnSpc>
                <a:spcPct val="90000"/>
              </a:lnSpc>
              <a:spcBef>
                <a:spcPct val="20000"/>
              </a:spcBef>
              <a:defRPr/>
            </a:pPr>
            <a:r>
              <a:rPr lang="en-US" sz="2000" dirty="0">
                <a:latin typeface="Arial" pitchFamily="34" charset="0"/>
                <a:ea typeface="ＭＳ Ｐゴシック" pitchFamily="34" charset="-128"/>
                <a:cs typeface="+mn-cs"/>
              </a:rPr>
              <a:t>3</a:t>
            </a:r>
            <a:endParaRPr lang="en-US" sz="1600" dirty="0">
              <a:latin typeface="Arial" pitchFamily="34" charset="0"/>
              <a:ea typeface="ＭＳ Ｐゴシック" pitchFamily="34" charset="-128"/>
              <a:cs typeface="+mn-cs"/>
            </a:endParaRPr>
          </a:p>
          <a:p>
            <a:pPr>
              <a:lnSpc>
                <a:spcPct val="90000"/>
              </a:lnSpc>
              <a:spcBef>
                <a:spcPct val="20000"/>
              </a:spcBef>
              <a:buFontTx/>
              <a:buChar char="•"/>
              <a:defRPr/>
            </a:pPr>
            <a:endParaRPr lang="en-US" sz="1600" dirty="0">
              <a:latin typeface="Arial" pitchFamily="34" charset="0"/>
              <a:ea typeface="ＭＳ Ｐゴシック" pitchFamily="34" charset="-128"/>
              <a:cs typeface="+mn-cs"/>
            </a:endParaRPr>
          </a:p>
          <a:p>
            <a:pPr>
              <a:lnSpc>
                <a:spcPct val="90000"/>
              </a:lnSpc>
              <a:spcBef>
                <a:spcPct val="20000"/>
              </a:spcBef>
              <a:defRPr/>
            </a:pPr>
            <a:r>
              <a:rPr lang="en-US" sz="1400" dirty="0">
                <a:latin typeface="Arial" pitchFamily="34" charset="0"/>
                <a:ea typeface="ＭＳ Ｐゴシック" pitchFamily="34" charset="-128"/>
                <a:cs typeface="+mn-cs"/>
              </a:rPr>
              <a:t>Can make small collection</a:t>
            </a:r>
          </a:p>
          <a:p>
            <a:pPr>
              <a:defRPr/>
            </a:pPr>
            <a:endParaRPr lang="es-MX" dirty="0">
              <a:latin typeface="Arial" pitchFamily="34" charset="0"/>
              <a:ea typeface="ＭＳ Ｐゴシック" pitchFamily="34" charset="-128"/>
              <a:cs typeface="+mn-cs"/>
            </a:endParaRPr>
          </a:p>
        </p:txBody>
      </p:sp>
      <p:sp>
        <p:nvSpPr>
          <p:cNvPr id="47110" name="AutoShape 9"/>
          <p:cNvSpPr>
            <a:spLocks noChangeArrowheads="1"/>
          </p:cNvSpPr>
          <p:nvPr/>
        </p:nvSpPr>
        <p:spPr bwMode="auto">
          <a:xfrm rot="-5400000">
            <a:off x="4267200" y="1143000"/>
            <a:ext cx="2705100" cy="17907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B2B2B2"/>
          </a:solidFill>
          <a:ln w="9525">
            <a:solidFill>
              <a:schemeClr val="tx1"/>
            </a:solidFill>
            <a:miter lim="800000"/>
            <a:headEnd/>
            <a:tailEnd/>
          </a:ln>
          <a:effectLst>
            <a:outerShdw blurRad="63500" dist="68978" dir="1379351" algn="ctr" rotWithShape="0">
              <a:srgbClr val="009999">
                <a:alpha val="74997"/>
              </a:srgbClr>
            </a:outerShdw>
          </a:effectLst>
        </p:spPr>
        <p:txBody>
          <a:bodyPr vert="eaVert" wrap="none" anchor="ctr"/>
          <a:lstStyle/>
          <a:p>
            <a:pPr algn="ctr">
              <a:lnSpc>
                <a:spcPct val="90000"/>
              </a:lnSpc>
              <a:spcBef>
                <a:spcPct val="20000"/>
              </a:spcBef>
              <a:defRPr/>
            </a:pPr>
            <a:endParaRPr lang="en-US" sz="1400" dirty="0">
              <a:solidFill>
                <a:srgbClr val="333333"/>
              </a:solidFill>
              <a:latin typeface="Arial" pitchFamily="34" charset="0"/>
              <a:ea typeface="ＭＳ Ｐゴシック" pitchFamily="34" charset="-128"/>
              <a:cs typeface="+mn-cs"/>
            </a:endParaRPr>
          </a:p>
          <a:p>
            <a:pPr algn="ctr">
              <a:lnSpc>
                <a:spcPct val="90000"/>
              </a:lnSpc>
              <a:spcBef>
                <a:spcPct val="20000"/>
              </a:spcBef>
              <a:defRPr/>
            </a:pPr>
            <a:endParaRPr lang="en-US" sz="1400" dirty="0">
              <a:solidFill>
                <a:srgbClr val="333333"/>
              </a:solidFill>
              <a:latin typeface="Arial" pitchFamily="34" charset="0"/>
              <a:ea typeface="ＭＳ Ｐゴシック" pitchFamily="34" charset="-128"/>
              <a:cs typeface="+mn-cs"/>
            </a:endParaRPr>
          </a:p>
          <a:p>
            <a:pPr algn="ctr">
              <a:lnSpc>
                <a:spcPct val="90000"/>
              </a:lnSpc>
              <a:spcBef>
                <a:spcPct val="20000"/>
              </a:spcBef>
              <a:defRPr/>
            </a:pPr>
            <a:endParaRPr lang="en-US" sz="1400" dirty="0">
              <a:solidFill>
                <a:srgbClr val="333333"/>
              </a:solidFill>
              <a:latin typeface="Arial" pitchFamily="34" charset="0"/>
              <a:ea typeface="ＭＳ Ｐゴシック" pitchFamily="34" charset="-128"/>
              <a:cs typeface="+mn-cs"/>
            </a:endParaRPr>
          </a:p>
          <a:p>
            <a:pPr algn="ctr">
              <a:lnSpc>
                <a:spcPct val="90000"/>
              </a:lnSpc>
              <a:spcBef>
                <a:spcPct val="20000"/>
              </a:spcBef>
              <a:defRPr/>
            </a:pPr>
            <a:r>
              <a:rPr lang="en-US" sz="2000" dirty="0">
                <a:solidFill>
                  <a:srgbClr val="333333"/>
                </a:solidFill>
                <a:latin typeface="Arial" pitchFamily="34" charset="0"/>
                <a:ea typeface="ＭＳ Ｐゴシック" pitchFamily="34" charset="-128"/>
                <a:cs typeface="+mn-cs"/>
              </a:rPr>
              <a:t>4</a:t>
            </a:r>
            <a:endParaRPr lang="en-US" sz="1400" dirty="0">
              <a:solidFill>
                <a:srgbClr val="333333"/>
              </a:solidFill>
              <a:latin typeface="Arial" pitchFamily="34" charset="0"/>
              <a:ea typeface="ＭＳ Ｐゴシック" pitchFamily="34" charset="-128"/>
              <a:cs typeface="+mn-cs"/>
            </a:endParaRPr>
          </a:p>
          <a:p>
            <a:pPr>
              <a:lnSpc>
                <a:spcPct val="90000"/>
              </a:lnSpc>
              <a:spcBef>
                <a:spcPct val="20000"/>
              </a:spcBef>
              <a:defRPr/>
            </a:pPr>
            <a:endParaRPr lang="en-US" sz="1400" dirty="0">
              <a:solidFill>
                <a:srgbClr val="333333"/>
              </a:solidFill>
              <a:latin typeface="Arial" pitchFamily="34" charset="0"/>
              <a:ea typeface="ＭＳ Ｐゴシック" pitchFamily="34" charset="-128"/>
              <a:cs typeface="+mn-cs"/>
            </a:endParaRPr>
          </a:p>
          <a:p>
            <a:pPr>
              <a:lnSpc>
                <a:spcPct val="90000"/>
              </a:lnSpc>
              <a:spcBef>
                <a:spcPct val="20000"/>
              </a:spcBef>
              <a:defRPr/>
            </a:pPr>
            <a:r>
              <a:rPr lang="en-US" sz="1400" dirty="0">
                <a:solidFill>
                  <a:srgbClr val="333333"/>
                </a:solidFill>
                <a:latin typeface="Arial" pitchFamily="34" charset="0"/>
                <a:ea typeface="ＭＳ Ｐゴシック" pitchFamily="34" charset="-128"/>
                <a:cs typeface="+mn-cs"/>
              </a:rPr>
              <a:t>Can use pattern of group</a:t>
            </a:r>
            <a:endParaRPr lang="en-US" sz="1400" dirty="0">
              <a:latin typeface="Arial" pitchFamily="34" charset="0"/>
              <a:ea typeface="ＭＳ Ｐゴシック" pitchFamily="34" charset="-128"/>
              <a:cs typeface="Times New Roman" pitchFamily="18" charset="0"/>
            </a:endParaRPr>
          </a:p>
          <a:p>
            <a:pPr>
              <a:lnSpc>
                <a:spcPct val="90000"/>
              </a:lnSpc>
              <a:spcBef>
                <a:spcPct val="20000"/>
              </a:spcBef>
              <a:defRPr/>
            </a:pPr>
            <a:r>
              <a:rPr lang="en-US" sz="1400" dirty="0">
                <a:solidFill>
                  <a:srgbClr val="333333"/>
                </a:solidFill>
                <a:latin typeface="Arial" pitchFamily="34" charset="0"/>
                <a:ea typeface="ＭＳ Ｐゴシック" pitchFamily="34" charset="-128"/>
                <a:cs typeface="+mn-cs"/>
              </a:rPr>
              <a:t>to determine the number</a:t>
            </a:r>
          </a:p>
          <a:p>
            <a:pPr>
              <a:lnSpc>
                <a:spcPct val="90000"/>
              </a:lnSpc>
              <a:spcBef>
                <a:spcPct val="20000"/>
              </a:spcBef>
              <a:defRPr/>
            </a:pPr>
            <a:r>
              <a:rPr lang="en-US" sz="1400" dirty="0">
                <a:solidFill>
                  <a:srgbClr val="333333"/>
                </a:solidFill>
                <a:latin typeface="Arial" pitchFamily="34" charset="0"/>
                <a:ea typeface="ＭＳ Ｐゴシック" pitchFamily="34" charset="-128"/>
                <a:cs typeface="+mn-cs"/>
              </a:rPr>
              <a:t>(e.g., domino pattern)</a:t>
            </a:r>
          </a:p>
          <a:p>
            <a:pPr>
              <a:lnSpc>
                <a:spcPct val="90000"/>
              </a:lnSpc>
              <a:spcBef>
                <a:spcPct val="20000"/>
              </a:spcBef>
              <a:buFontTx/>
              <a:buChar char="•"/>
              <a:defRPr/>
            </a:pPr>
            <a:endParaRPr lang="en-US" sz="1400" dirty="0">
              <a:solidFill>
                <a:srgbClr val="333333"/>
              </a:solidFill>
              <a:latin typeface="Arial" pitchFamily="34" charset="0"/>
              <a:ea typeface="ＭＳ Ｐゴシック" pitchFamily="34" charset="-128"/>
              <a:cs typeface="Times New Roman" pitchFamily="18" charset="0"/>
            </a:endParaRPr>
          </a:p>
          <a:p>
            <a:pPr>
              <a:lnSpc>
                <a:spcPct val="90000"/>
              </a:lnSpc>
              <a:spcBef>
                <a:spcPct val="20000"/>
              </a:spcBef>
              <a:buFontTx/>
              <a:buChar char="•"/>
              <a:defRPr/>
            </a:pPr>
            <a:endParaRPr lang="en-US" sz="1600" dirty="0">
              <a:latin typeface="Arial" pitchFamily="34" charset="0"/>
              <a:ea typeface="ＭＳ Ｐゴシック" pitchFamily="34" charset="-128"/>
              <a:cs typeface="+mn-cs"/>
            </a:endParaRPr>
          </a:p>
          <a:p>
            <a:pPr>
              <a:defRPr/>
            </a:pPr>
            <a:endParaRPr lang="es-MX" i="1" dirty="0">
              <a:latin typeface="Arial" pitchFamily="34" charset="0"/>
              <a:ea typeface="ＭＳ Ｐゴシック" pitchFamily="34" charset="-128"/>
              <a:cs typeface="+mn-cs"/>
            </a:endParaRPr>
          </a:p>
        </p:txBody>
      </p:sp>
      <p:sp>
        <p:nvSpPr>
          <p:cNvPr id="47111" name="AutoShape 10"/>
          <p:cNvSpPr>
            <a:spLocks noChangeArrowheads="1"/>
          </p:cNvSpPr>
          <p:nvPr/>
        </p:nvSpPr>
        <p:spPr bwMode="auto">
          <a:xfrm rot="-5400000">
            <a:off x="6667500" y="342900"/>
            <a:ext cx="2476500" cy="17907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B2B2B2"/>
          </a:solidFill>
          <a:ln w="9525">
            <a:solidFill>
              <a:schemeClr val="tx1"/>
            </a:solidFill>
            <a:miter lim="800000"/>
            <a:headEnd/>
            <a:tailEnd/>
          </a:ln>
          <a:effectLst>
            <a:outerShdw blurRad="63500" dist="68978" dir="1379351" algn="ctr" rotWithShape="0">
              <a:srgbClr val="009999">
                <a:alpha val="74997"/>
              </a:srgbClr>
            </a:outerShdw>
          </a:effectLst>
        </p:spPr>
        <p:txBody>
          <a:bodyPr vert="eaVert" wrap="none" anchor="ctr"/>
          <a:lstStyle/>
          <a:p>
            <a:pPr algn="ctr">
              <a:lnSpc>
                <a:spcPct val="90000"/>
              </a:lnSpc>
              <a:spcBef>
                <a:spcPct val="20000"/>
              </a:spcBef>
              <a:defRPr/>
            </a:pPr>
            <a:r>
              <a:rPr lang="en-US" sz="2000" dirty="0">
                <a:latin typeface="Arial" pitchFamily="34" charset="0"/>
                <a:ea typeface="ＭＳ Ｐゴシック" pitchFamily="34" charset="-128"/>
                <a:cs typeface="+mn-cs"/>
              </a:rPr>
              <a:t>5</a:t>
            </a:r>
            <a:endParaRPr lang="en-US" sz="1400" dirty="0">
              <a:latin typeface="Arial" pitchFamily="34" charset="0"/>
              <a:ea typeface="ＭＳ Ｐゴシック" pitchFamily="34" charset="-128"/>
              <a:cs typeface="+mn-cs"/>
            </a:endParaRPr>
          </a:p>
          <a:p>
            <a:pPr>
              <a:lnSpc>
                <a:spcPct val="90000"/>
              </a:lnSpc>
              <a:spcBef>
                <a:spcPct val="20000"/>
              </a:spcBef>
              <a:defRPr/>
            </a:pPr>
            <a:endParaRPr lang="en-US" sz="1400" dirty="0">
              <a:latin typeface="Arial" pitchFamily="34" charset="0"/>
              <a:ea typeface="ＭＳ Ｐゴシック" pitchFamily="34" charset="-128"/>
              <a:cs typeface="+mn-cs"/>
            </a:endParaRPr>
          </a:p>
          <a:p>
            <a:pPr>
              <a:lnSpc>
                <a:spcPct val="90000"/>
              </a:lnSpc>
              <a:spcBef>
                <a:spcPct val="20000"/>
              </a:spcBef>
              <a:defRPr/>
            </a:pPr>
            <a:r>
              <a:rPr lang="en-US" sz="1400" dirty="0">
                <a:latin typeface="Arial" pitchFamily="34" charset="0"/>
                <a:ea typeface="ＭＳ Ｐゴシック" pitchFamily="34" charset="-128"/>
                <a:cs typeface="+mn-cs"/>
              </a:rPr>
              <a:t>Can perceive group </a:t>
            </a:r>
          </a:p>
          <a:p>
            <a:pPr>
              <a:lnSpc>
                <a:spcPct val="90000"/>
              </a:lnSpc>
              <a:spcBef>
                <a:spcPct val="20000"/>
              </a:spcBef>
              <a:defRPr/>
            </a:pPr>
            <a:r>
              <a:rPr lang="en-US" sz="1400" dirty="0">
                <a:latin typeface="Arial" pitchFamily="34" charset="0"/>
                <a:ea typeface="ＭＳ Ｐゴシック" pitchFamily="34" charset="-128"/>
                <a:cs typeface="+mn-cs"/>
              </a:rPr>
              <a:t>without counting</a:t>
            </a:r>
          </a:p>
          <a:p>
            <a:pPr>
              <a:defRPr/>
            </a:pPr>
            <a:endParaRPr lang="es-MX" sz="1400" dirty="0">
              <a:latin typeface="Arial" pitchFamily="34" charset="0"/>
              <a:ea typeface="ＭＳ Ｐゴシック" pitchFamily="34" charset="-128"/>
              <a:cs typeface="+mn-cs"/>
            </a:endParaRPr>
          </a:p>
        </p:txBody>
      </p:sp>
    </p:spTree>
  </p:cSld>
  <p:clrMapOvr>
    <a:masterClrMapping/>
  </p:clrMapOvr>
  <p:transition xmlns:p14="http://schemas.microsoft.com/office/powerpoint/2010/mai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141"/>
            <a:ext cx="9144000" cy="1580743"/>
          </a:xfrm>
        </p:spPr>
        <p:txBody>
          <a:bodyPr/>
          <a:lstStyle/>
          <a:p>
            <a:r>
              <a:rPr lang="en-US" sz="4000" dirty="0">
                <a:solidFill>
                  <a:srgbClr val="000000"/>
                </a:solidFill>
              </a:rPr>
              <a:t>Number Sense </a:t>
            </a:r>
            <a:r>
              <a:rPr lang="en-US" sz="4000" dirty="0" err="1">
                <a:solidFill>
                  <a:srgbClr val="000000"/>
                </a:solidFill>
              </a:rPr>
              <a:t>Substrand</a:t>
            </a:r>
            <a:r>
              <a:rPr lang="en-US" sz="4000" dirty="0">
                <a:solidFill>
                  <a:srgbClr val="000000"/>
                </a:solidFill>
              </a:rPr>
              <a:t> 1.0 </a:t>
            </a:r>
            <a:r>
              <a:rPr lang="en-US" sz="3200" b="0" dirty="0"/>
              <a:t/>
            </a:r>
            <a:br>
              <a:rPr lang="en-US" sz="3200" b="0" dirty="0"/>
            </a:br>
            <a:r>
              <a:rPr lang="en-US" sz="2400" b="0" dirty="0"/>
              <a:t>Children begin to understand and expand their ability to understand numbers and quantities in their everyday environment. </a:t>
            </a:r>
            <a:endParaRPr lang="en-US" sz="2600" b="0" dirty="0"/>
          </a:p>
        </p:txBody>
      </p:sp>
      <p:pic>
        <p:nvPicPr>
          <p:cNvPr id="5" name="Content Placeholder 4"/>
          <p:cNvPicPr>
            <a:picLocks noGrp="1" noChangeAspect="1"/>
          </p:cNvPicPr>
          <p:nvPr>
            <p:ph idx="1"/>
          </p:nvPr>
        </p:nvPicPr>
        <p:blipFill rotWithShape="1">
          <a:blip r:embed="rId3"/>
          <a:srcRect t="2005" b="2494"/>
          <a:stretch/>
        </p:blipFill>
        <p:spPr>
          <a:xfrm>
            <a:off x="946298" y="1594884"/>
            <a:ext cx="7102548" cy="4976037"/>
          </a:xfrm>
          <a:ln>
            <a:solidFill>
              <a:schemeClr val="dk1"/>
            </a:solidFill>
          </a:ln>
        </p:spPr>
      </p:pic>
      <p:sp>
        <p:nvSpPr>
          <p:cNvPr id="3" name="Slide Number Placeholder 2"/>
          <p:cNvSpPr>
            <a:spLocks noGrp="1"/>
          </p:cNvSpPr>
          <p:nvPr>
            <p:ph type="sldNum" sz="quarter" idx="12"/>
          </p:nvPr>
        </p:nvSpPr>
        <p:spPr/>
        <p:txBody>
          <a:bodyPr/>
          <a:lstStyle/>
          <a:p>
            <a:pPr>
              <a:defRPr/>
            </a:pPr>
            <a:fld id="{B94C63CD-FCF1-B343-9088-7E0557762C24}" type="slidenum">
              <a:rPr lang="en-US" smtClean="0"/>
              <a:pPr>
                <a:defRPr/>
              </a:pPr>
              <a:t>25</a:t>
            </a:fld>
            <a:endParaRPr lang="en-US" dirty="0"/>
          </a:p>
        </p:txBody>
      </p:sp>
    </p:spTree>
    <p:extLst>
      <p:ext uri="{BB962C8B-B14F-4D97-AF65-F5344CB8AC3E}">
        <p14:creationId xmlns:p14="http://schemas.microsoft.com/office/powerpoint/2010/main" val="395770265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p:cNvSpPr>
            <a:spLocks noGrp="1"/>
          </p:cNvSpPr>
          <p:nvPr>
            <p:ph type="title"/>
          </p:nvPr>
        </p:nvSpPr>
        <p:spPr>
          <a:xfrm>
            <a:off x="0" y="0"/>
            <a:ext cx="9131300" cy="977900"/>
          </a:xfrm>
        </p:spPr>
        <p:txBody>
          <a:bodyPr/>
          <a:lstStyle/>
          <a:p>
            <a:r>
              <a:rPr lang="en-US" dirty="0">
                <a:latin typeface="Arial" charset="0"/>
                <a:ea typeface="ＭＳ Ｐゴシック" charset="0"/>
                <a:cs typeface="ＭＳ Ｐゴシック" charset="0"/>
              </a:rPr>
              <a:t>Developmental Sequence </a:t>
            </a:r>
          </a:p>
        </p:txBody>
      </p:sp>
      <p:sp>
        <p:nvSpPr>
          <p:cNvPr id="2" name="Content Placeholder 1"/>
          <p:cNvSpPr>
            <a:spLocks noGrp="1"/>
          </p:cNvSpPr>
          <p:nvPr>
            <p:ph sz="half" idx="1"/>
          </p:nvPr>
        </p:nvSpPr>
        <p:spPr>
          <a:xfrm>
            <a:off x="389945" y="1130300"/>
            <a:ext cx="8351410" cy="4471603"/>
          </a:xfrm>
        </p:spPr>
        <p:style>
          <a:lnRef idx="2">
            <a:schemeClr val="dk1"/>
          </a:lnRef>
          <a:fillRef idx="1">
            <a:schemeClr val="lt1"/>
          </a:fillRef>
          <a:effectRef idx="0">
            <a:schemeClr val="dk1"/>
          </a:effectRef>
          <a:fontRef idx="minor">
            <a:schemeClr val="dk1"/>
          </a:fontRef>
        </p:style>
        <p:txBody>
          <a:bodyPr/>
          <a:lstStyle/>
          <a:p>
            <a:pPr marL="347472" indent="-347472">
              <a:spcBef>
                <a:spcPts val="672"/>
              </a:spcBef>
              <a:buFont typeface="+mj-lt"/>
              <a:buAutoNum type="arabicPeriod"/>
              <a:defRPr/>
            </a:pPr>
            <a:r>
              <a:rPr lang="en-US" dirty="0"/>
              <a:t>Find the Developmental Sequence Envelope.</a:t>
            </a:r>
          </a:p>
          <a:p>
            <a:pPr marL="347472" indent="-347472">
              <a:spcBef>
                <a:spcPts val="672"/>
              </a:spcBef>
              <a:buFont typeface="+mj-lt"/>
              <a:buAutoNum type="arabicPeriod"/>
              <a:defRPr/>
            </a:pPr>
            <a:r>
              <a:rPr lang="en-US" dirty="0"/>
              <a:t>Put the Developmental Sequence Cards in sequential order.</a:t>
            </a:r>
          </a:p>
          <a:p>
            <a:pPr marL="347472" indent="-347472">
              <a:spcBef>
                <a:spcPts val="672"/>
              </a:spcBef>
              <a:buFont typeface="+mj-lt"/>
              <a:buAutoNum type="arabicPeriod" startAt="3"/>
              <a:defRPr/>
            </a:pPr>
            <a:r>
              <a:rPr lang="en-US" dirty="0" smtClean="0"/>
              <a:t>Use page 242 in the Preschool Curriculum Framework to check your work.</a:t>
            </a:r>
          </a:p>
          <a:p>
            <a:pPr marL="347472" indent="-347472">
              <a:spcBef>
                <a:spcPts val="672"/>
              </a:spcBef>
              <a:buFont typeface="+mj-lt"/>
              <a:buAutoNum type="arabicPeriod" startAt="4"/>
              <a:defRPr/>
            </a:pPr>
            <a:r>
              <a:rPr lang="en-US" dirty="0" smtClean="0"/>
              <a:t>Discuss your reactions with your table group:</a:t>
            </a:r>
          </a:p>
          <a:p>
            <a:pPr marL="747522" lvl="1" indent="-347472">
              <a:spcBef>
                <a:spcPts val="672"/>
              </a:spcBef>
              <a:buFont typeface="Arial" panose="020B0604020202020204" pitchFamily="34" charset="0"/>
              <a:buChar char="•"/>
              <a:defRPr/>
            </a:pPr>
            <a:r>
              <a:rPr lang="en-US" sz="2800" dirty="0" smtClean="0"/>
              <a:t>How might you use this information in planning for your students?</a:t>
            </a:r>
          </a:p>
          <a:p>
            <a:pPr marL="747522" lvl="1" indent="-347472">
              <a:spcBef>
                <a:spcPts val="672"/>
              </a:spcBef>
              <a:buFont typeface="Arial" panose="020B0604020202020204" pitchFamily="34" charset="0"/>
              <a:buChar char="•"/>
              <a:defRPr/>
            </a:pPr>
            <a:r>
              <a:rPr lang="en-US" sz="2800" dirty="0" smtClean="0"/>
              <a:t>What further questions do you have?</a:t>
            </a:r>
          </a:p>
          <a:p>
            <a:pPr marL="347472" indent="-347472">
              <a:spcBef>
                <a:spcPts val="672"/>
              </a:spcBef>
              <a:buFont typeface="+mj-lt"/>
              <a:buAutoNum type="arabicPeriod"/>
              <a:defRPr/>
            </a:pPr>
            <a:endParaRPr lang="en-US" dirty="0"/>
          </a:p>
          <a:p>
            <a:pPr marL="347472" indent="-347472">
              <a:spcBef>
                <a:spcPts val="672"/>
              </a:spcBef>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a:xfrm>
            <a:off x="12700" y="17585"/>
            <a:ext cx="9131300" cy="1143000"/>
          </a:xfrm>
        </p:spPr>
        <p:txBody>
          <a:bodyPr/>
          <a:lstStyle/>
          <a:p>
            <a:r>
              <a:rPr lang="en-US" dirty="0">
                <a:latin typeface="Arial" charset="0"/>
                <a:ea typeface="ＭＳ Ｐゴシック" charset="0"/>
                <a:cs typeface="ＭＳ Ｐゴシック" charset="0"/>
              </a:rPr>
              <a:t>Foundation Video</a:t>
            </a:r>
          </a:p>
        </p:txBody>
      </p:sp>
      <p:sp>
        <p:nvSpPr>
          <p:cNvPr id="98306" name="Content Placeholder 2"/>
          <p:cNvSpPr>
            <a:spLocks noGrp="1"/>
          </p:cNvSpPr>
          <p:nvPr>
            <p:ph idx="1"/>
          </p:nvPr>
        </p:nvSpPr>
        <p:spPr/>
        <p:txBody>
          <a:bodyPr/>
          <a:lstStyle/>
          <a:p>
            <a:endParaRPr lang="en-US" dirty="0">
              <a:latin typeface="Arial" charset="0"/>
              <a:ea typeface="ＭＳ Ｐゴシック" charset="0"/>
              <a:cs typeface="ＭＳ Ｐゴシック"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a:xfrm>
            <a:off x="457200" y="14140"/>
            <a:ext cx="8229600" cy="1017218"/>
          </a:xfrm>
        </p:spPr>
        <p:txBody>
          <a:bodyPr/>
          <a:lstStyle/>
          <a:p>
            <a:r>
              <a:rPr lang="en-US" sz="4000" dirty="0">
                <a:latin typeface="Arial" charset="0"/>
                <a:ea typeface="ＭＳ Ｐゴシック" charset="0"/>
                <a:cs typeface="ＭＳ Ｐゴシック" charset="0"/>
              </a:rPr>
              <a:t>Focused Video Reflection</a:t>
            </a:r>
          </a:p>
        </p:txBody>
      </p:sp>
      <p:sp>
        <p:nvSpPr>
          <p:cNvPr id="104450" name="Content Placeholder 2"/>
          <p:cNvSpPr>
            <a:spLocks noGrp="1"/>
          </p:cNvSpPr>
          <p:nvPr>
            <p:ph sz="half" idx="1"/>
          </p:nvPr>
        </p:nvSpPr>
        <p:spPr>
          <a:xfrm>
            <a:off x="297712" y="1031357"/>
            <a:ext cx="2892055" cy="5124893"/>
          </a:xfrm>
          <a:solidFill>
            <a:srgbClr val="FFFFFF"/>
          </a:solidFill>
        </p:spPr>
        <p:style>
          <a:lnRef idx="2">
            <a:schemeClr val="dk1"/>
          </a:lnRef>
          <a:fillRef idx="1">
            <a:schemeClr val="lt1"/>
          </a:fillRef>
          <a:effectRef idx="0">
            <a:schemeClr val="dk1"/>
          </a:effectRef>
          <a:fontRef idx="minor">
            <a:schemeClr val="dk1"/>
          </a:fontRef>
        </p:style>
        <p:txBody>
          <a:bodyPr/>
          <a:lstStyle/>
          <a:p>
            <a:pPr marL="347472" indent="-347472">
              <a:buFont typeface="+mj-lt"/>
              <a:buAutoNum type="arabicPeriod"/>
              <a:defRPr/>
            </a:pPr>
            <a:r>
              <a:rPr lang="en-US" dirty="0">
                <a:latin typeface="Arial" charset="0"/>
                <a:ea typeface="ＭＳ Ｐゴシック" charset="0"/>
                <a:cs typeface="ＭＳ Ｐゴシック" charset="0"/>
              </a:rPr>
              <a:t>Pull a number from the table number bin.</a:t>
            </a:r>
          </a:p>
          <a:p>
            <a:pPr marL="347472" indent="-347472">
              <a:buFont typeface="+mj-lt"/>
              <a:buAutoNum type="arabicPeriod"/>
              <a:defRPr/>
            </a:pPr>
            <a:r>
              <a:rPr lang="en-US" dirty="0">
                <a:latin typeface="Arial" charset="0"/>
                <a:ea typeface="ＭＳ Ｐゴシック" charset="0"/>
                <a:cs typeface="ＭＳ Ｐゴシック" charset="0"/>
              </a:rPr>
              <a:t>Find someone with a different number than you and exchange thoughts about the discussion questions.</a:t>
            </a:r>
          </a:p>
        </p:txBody>
      </p:sp>
      <p:sp>
        <p:nvSpPr>
          <p:cNvPr id="2" name="Content Placeholder 1"/>
          <p:cNvSpPr>
            <a:spLocks noGrp="1"/>
          </p:cNvSpPr>
          <p:nvPr>
            <p:ph sz="half" idx="2"/>
          </p:nvPr>
        </p:nvSpPr>
        <p:spPr>
          <a:xfrm>
            <a:off x="3455581" y="1031358"/>
            <a:ext cx="5497033" cy="5124893"/>
          </a:xfrm>
          <a:solidFill>
            <a:srgbClr val="D2EAE9"/>
          </a:solidFill>
          <a:ln>
            <a:solidFill>
              <a:schemeClr val="tx1"/>
            </a:solidFill>
          </a:ln>
        </p:spPr>
        <p:style>
          <a:lnRef idx="2">
            <a:schemeClr val="dk1"/>
          </a:lnRef>
          <a:fillRef idx="1">
            <a:schemeClr val="lt1"/>
          </a:fillRef>
          <a:effectRef idx="0">
            <a:schemeClr val="dk1"/>
          </a:effectRef>
          <a:fontRef idx="minor">
            <a:schemeClr val="dk1"/>
          </a:fontRef>
        </p:style>
        <p:txBody>
          <a:bodyPr/>
          <a:lstStyle/>
          <a:p>
            <a:pPr marL="347472" indent="-347472">
              <a:buNone/>
            </a:pPr>
            <a:r>
              <a:rPr lang="en-US" dirty="0">
                <a:latin typeface="Arial" charset="0"/>
                <a:ea typeface="ＭＳ Ｐゴシック" charset="0"/>
                <a:cs typeface="ＭＳ Ｐゴシック" charset="0"/>
              </a:rPr>
              <a:t>Questions:</a:t>
            </a:r>
          </a:p>
          <a:p>
            <a:pPr>
              <a:buFont typeface="Arial" panose="020B0604020202020204" pitchFamily="34" charset="0"/>
              <a:buChar char="•"/>
            </a:pPr>
            <a:r>
              <a:rPr lang="en-US" dirty="0">
                <a:latin typeface="Arial" charset="0"/>
                <a:ea typeface="ＭＳ Ｐゴシック" charset="0"/>
                <a:cs typeface="ＭＳ Ｐゴシック" charset="0"/>
              </a:rPr>
              <a:t>What observations did you make about the learning trajectory examples for </a:t>
            </a:r>
            <a:r>
              <a:rPr lang="en-US" dirty="0" err="1">
                <a:latin typeface="Arial" charset="0"/>
                <a:ea typeface="ＭＳ Ｐゴシック" charset="0"/>
                <a:cs typeface="ＭＳ Ｐゴシック" charset="0"/>
              </a:rPr>
              <a:t>subitizing</a:t>
            </a:r>
            <a:r>
              <a:rPr lang="en-US" dirty="0">
                <a:latin typeface="Arial" charset="0"/>
                <a:ea typeface="ＭＳ Ｐゴシック" charset="0"/>
                <a:cs typeface="ＭＳ Ｐゴシック" charset="0"/>
              </a:rPr>
              <a:t>?</a:t>
            </a:r>
          </a:p>
          <a:p>
            <a:pPr>
              <a:buFont typeface="Arial" panose="020B0604020202020204" pitchFamily="34" charset="0"/>
              <a:buChar char="•"/>
            </a:pPr>
            <a:r>
              <a:rPr lang="en-US" dirty="0">
                <a:latin typeface="Arial" charset="0"/>
                <a:ea typeface="ＭＳ Ｐゴシック" charset="0"/>
                <a:cs typeface="ＭＳ Ｐゴシック" charset="0"/>
              </a:rPr>
              <a:t>What examples did you notice that included students learning English as a second language?</a:t>
            </a:r>
          </a:p>
          <a:p>
            <a:pPr>
              <a:buFont typeface="Arial" panose="020B0604020202020204" pitchFamily="34" charset="0"/>
              <a:buChar char="•"/>
            </a:pPr>
            <a:r>
              <a:rPr lang="en-US" dirty="0">
                <a:latin typeface="Arial" charset="0"/>
                <a:ea typeface="ＭＳ Ｐゴシック" charset="0"/>
                <a:cs typeface="ＭＳ Ｐゴシック" charset="0"/>
              </a:rPr>
              <a:t>What was most interesting to you in the video example?</a:t>
            </a:r>
          </a:p>
          <a:p>
            <a:pPr marL="347472" indent="-347472"/>
            <a:endParaRPr lang="en-US" dirty="0"/>
          </a:p>
        </p:txBody>
      </p:sp>
      <p:sp>
        <p:nvSpPr>
          <p:cNvPr id="3" name="Slide Number Placeholder 2"/>
          <p:cNvSpPr>
            <a:spLocks noGrp="1"/>
          </p:cNvSpPr>
          <p:nvPr>
            <p:ph type="sldNum" sz="quarter" idx="12"/>
          </p:nvPr>
        </p:nvSpPr>
        <p:spPr/>
        <p:txBody>
          <a:bodyPr/>
          <a:lstStyle/>
          <a:p>
            <a:pPr>
              <a:defRPr/>
            </a:pPr>
            <a:fld id="{715DF4CC-8ECE-B24E-AAB9-DB90A2F577DF}" type="slidenum">
              <a:rPr lang="en-US" smtClean="0"/>
              <a:pPr>
                <a:defRPr/>
              </a:pPr>
              <a:t>28</a:t>
            </a:fld>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rotWithShape="1">
          <a:blip r:embed="rId3"/>
          <a:srcRect l="7110" t="18850" b="13539"/>
          <a:stretch/>
        </p:blipFill>
        <p:spPr>
          <a:xfrm>
            <a:off x="0" y="2167003"/>
            <a:ext cx="9144000" cy="4690997"/>
          </a:xfrm>
          <a:prstGeom prst="rect">
            <a:avLst/>
          </a:prstGeom>
          <a:ln>
            <a:solidFill>
              <a:schemeClr val="dk1"/>
            </a:solidFill>
          </a:ln>
          <a:effectLst/>
        </p:spPr>
      </p:pic>
      <p:sp>
        <p:nvSpPr>
          <p:cNvPr id="2" name="Title 1"/>
          <p:cNvSpPr>
            <a:spLocks noGrp="1"/>
          </p:cNvSpPr>
          <p:nvPr>
            <p:ph type="title"/>
          </p:nvPr>
        </p:nvSpPr>
        <p:spPr>
          <a:xfrm>
            <a:off x="12700" y="0"/>
            <a:ext cx="9131300" cy="751562"/>
          </a:xfrm>
        </p:spPr>
        <p:txBody>
          <a:bodyPr/>
          <a:lstStyle/>
          <a:p>
            <a:r>
              <a:rPr lang="en-US" sz="3400" dirty="0"/>
              <a:t>Interactions and Strategies to Remember</a:t>
            </a:r>
          </a:p>
        </p:txBody>
      </p:sp>
      <p:sp>
        <p:nvSpPr>
          <p:cNvPr id="3" name="Content Placeholder 2"/>
          <p:cNvSpPr>
            <a:spLocks noGrp="1"/>
          </p:cNvSpPr>
          <p:nvPr>
            <p:ph sz="half" idx="1"/>
          </p:nvPr>
        </p:nvSpPr>
        <p:spPr>
          <a:xfrm>
            <a:off x="187890" y="649449"/>
            <a:ext cx="8755868" cy="1717970"/>
          </a:xfrm>
        </p:spPr>
        <p:txBody>
          <a:bodyPr/>
          <a:lstStyle/>
          <a:p>
            <a:r>
              <a:rPr lang="en-US" dirty="0"/>
              <a:t>“Expose preschool children to quantities represented in different forms” </a:t>
            </a:r>
            <a:r>
              <a:rPr lang="en-US" sz="1800" dirty="0"/>
              <a:t>(PCF, Vol. 1, p. 249)</a:t>
            </a:r>
            <a:r>
              <a:rPr lang="en-US" dirty="0"/>
              <a:t>.</a:t>
            </a:r>
          </a:p>
          <a:p>
            <a:r>
              <a:rPr lang="en-US" dirty="0"/>
              <a:t>“Promote use of the </a:t>
            </a:r>
            <a:r>
              <a:rPr lang="en-US" dirty="0" err="1"/>
              <a:t>subitizing</a:t>
            </a:r>
            <a:r>
              <a:rPr lang="en-US" dirty="0"/>
              <a:t> skill” </a:t>
            </a:r>
            <a:r>
              <a:rPr lang="en-US" sz="1800" dirty="0">
                <a:solidFill>
                  <a:srgbClr val="000000"/>
                </a:solidFill>
              </a:rPr>
              <a:t>(PCF, Vol. 1, p. 250)</a:t>
            </a:r>
            <a:r>
              <a:rPr lang="en-US" dirty="0">
                <a:solidFill>
                  <a:srgbClr val="000000"/>
                </a:solidFill>
              </a:rPr>
              <a:t>.</a:t>
            </a:r>
            <a:r>
              <a:rPr lang="en-US" sz="1200" kern="1200" dirty="0">
                <a:latin typeface="Arial" pitchFamily="34" charset="0"/>
                <a:ea typeface="ＭＳ Ｐゴシック" pitchFamily="-84" charset="-128"/>
                <a:cs typeface="Arial" pitchFamily="34" charset="0"/>
              </a:rPr>
              <a:t>        </a:t>
            </a:r>
            <a:endParaRPr lang="en-US" dirty="0"/>
          </a:p>
          <a:p>
            <a:pPr marL="347472" indent="-347472"/>
            <a:endParaRPr lang="en-US" dirty="0"/>
          </a:p>
        </p:txBody>
      </p:sp>
      <p:sp>
        <p:nvSpPr>
          <p:cNvPr id="6" name="Rectangle 6"/>
          <p:cNvSpPr>
            <a:spLocks noChangeArrowheads="1"/>
          </p:cNvSpPr>
          <p:nvPr/>
        </p:nvSpPr>
        <p:spPr bwMode="auto">
          <a:xfrm>
            <a:off x="0" y="6624315"/>
            <a:ext cx="9144000" cy="230832"/>
          </a:xfrm>
          <a:prstGeom prst="rect">
            <a:avLst/>
          </a:prstGeom>
          <a:noFill/>
          <a:ln w="9525">
            <a:noFill/>
            <a:miter lim="800000"/>
            <a:headEnd/>
            <a:tailEnd/>
          </a:ln>
          <a:effectLst/>
        </p:spPr>
        <p:txBody>
          <a:bodyPr wrap="square" anchor="ctr">
            <a:spAutoFit/>
          </a:bodyPr>
          <a:lstStyle/>
          <a:p>
            <a:pPr algn="ctr" eaLnBrk="0" hangingPunct="0"/>
            <a:r>
              <a:rPr lang="en-US" sz="900" dirty="0">
                <a:solidFill>
                  <a:srgbClr val="333333"/>
                </a:solidFill>
                <a:cs typeface="Arial" charset="0"/>
              </a:rPr>
              <a:t>©2016 California Department of Education</a:t>
            </a:r>
            <a:endParaRPr lang="en-US" sz="900" dirty="0"/>
          </a:p>
        </p:txBody>
      </p:sp>
    </p:spTree>
    <p:extLst>
      <p:ext uri="{BB962C8B-B14F-4D97-AF65-F5344CB8AC3E}">
        <p14:creationId xmlns:p14="http://schemas.microsoft.com/office/powerpoint/2010/main" val="3463724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a:xfrm>
            <a:off x="12700" y="0"/>
            <a:ext cx="9131300" cy="1143000"/>
          </a:xfrm>
        </p:spPr>
        <p:txBody>
          <a:bodyPr/>
          <a:lstStyle/>
          <a:p>
            <a:pPr eaLnBrk="1" hangingPunct="1"/>
            <a:r>
              <a:rPr lang="en-US" dirty="0">
                <a:latin typeface="Arial" charset="0"/>
                <a:ea typeface="ＭＳ Ｐゴシック" charset="0"/>
                <a:cs typeface="ＭＳ Ｐゴシック" charset="0"/>
              </a:rPr>
              <a:t>Who is here today?</a:t>
            </a:r>
          </a:p>
        </p:txBody>
      </p:sp>
      <p:graphicFrame>
        <p:nvGraphicFramePr>
          <p:cNvPr id="4" name="Content Placeholder 3"/>
          <p:cNvGraphicFramePr>
            <a:graphicFrameLocks noGrp="1"/>
          </p:cNvGraphicFramePr>
          <p:nvPr>
            <p:ph idx="1"/>
          </p:nvPr>
        </p:nvGraphicFramePr>
        <p:xfrm>
          <a:off x="457200" y="1436688"/>
          <a:ext cx="8229600" cy="2968625"/>
        </p:xfrm>
        <a:graphic>
          <a:graphicData uri="http://schemas.openxmlformats.org/drawingml/2006/table">
            <a:tbl>
              <a:tblPr/>
              <a:tblGrid>
                <a:gridCol w="4114800">
                  <a:extLst>
                    <a:ext uri="{9D8B030D-6E8A-4147-A177-3AD203B41FA5}">
                      <a16:colId xmlns="" xmlns:a16="http://schemas.microsoft.com/office/drawing/2014/main" val="20000"/>
                    </a:ext>
                  </a:extLst>
                </a:gridCol>
                <a:gridCol w="4114800">
                  <a:extLst>
                    <a:ext uri="{9D8B030D-6E8A-4147-A177-3AD203B41FA5}">
                      <a16:colId xmlns="" xmlns:a16="http://schemas.microsoft.com/office/drawing/2014/main" val="20001"/>
                    </a:ext>
                  </a:extLst>
                </a:gridCol>
              </a:tblGrid>
              <a:tr h="90646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dirty="0">
                          <a:ln>
                            <a:noFill/>
                          </a:ln>
                          <a:solidFill>
                            <a:srgbClr val="000000"/>
                          </a:solidFill>
                          <a:effectLst/>
                          <a:latin typeface="Arial" pitchFamily="34" charset="0"/>
                          <a:ea typeface="ＭＳ Ｐゴシック" pitchFamily="34" charset="-128"/>
                          <a:cs typeface="Arial" pitchFamily="34" charset="0"/>
                        </a:rPr>
                        <a:t>Present</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EDEAF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dirty="0">
                          <a:ln>
                            <a:noFill/>
                          </a:ln>
                          <a:solidFill>
                            <a:srgbClr val="000000"/>
                          </a:solidFill>
                          <a:effectLst/>
                          <a:latin typeface="Arial" pitchFamily="34" charset="0"/>
                          <a:ea typeface="ＭＳ Ｐゴシック" pitchFamily="34" charset="-128"/>
                          <a:cs typeface="Arial" pitchFamily="34" charset="0"/>
                        </a:rPr>
                        <a:t>Absent</a:t>
                      </a: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EDEAF0"/>
                    </a:solidFill>
                  </a:tcPr>
                </a:tc>
                <a:extLst>
                  <a:ext uri="{0D108BD9-81ED-4DB2-BD59-A6C34878D82A}">
                    <a16:rowId xmlns="" xmlns:a16="http://schemas.microsoft.com/office/drawing/2014/main" val="10000"/>
                  </a:ext>
                </a:extLst>
              </a:tr>
              <a:tr h="2062162">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Calibri" pitchFamily="34" charset="0"/>
                        <a:ea typeface="ＭＳ Ｐゴシック" pitchFamily="34" charset="-128"/>
                      </a:endParaRP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D8D3E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Calibri" pitchFamily="34" charset="0"/>
                        <a:ea typeface="ＭＳ Ｐゴシック" pitchFamily="34" charset="-128"/>
                      </a:endParaRPr>
                    </a:p>
                  </a:txBody>
                  <a:tcPr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D8D3E0"/>
                    </a:solidFill>
                  </a:tcPr>
                </a:tc>
                <a:extLst>
                  <a:ext uri="{0D108BD9-81ED-4DB2-BD59-A6C34878D82A}">
                    <a16:rowId xmlns="" xmlns:a16="http://schemas.microsoft.com/office/drawing/2014/main" val="10001"/>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a:xfrm>
            <a:off x="0" y="0"/>
            <a:ext cx="9131300" cy="1143000"/>
          </a:xfrm>
        </p:spPr>
        <p:txBody>
          <a:bodyPr/>
          <a:lstStyle/>
          <a:p>
            <a:pPr eaLnBrk="1" hangingPunct="1"/>
            <a:r>
              <a:rPr lang="en-US" dirty="0" err="1">
                <a:latin typeface="Arial" charset="0"/>
                <a:ea typeface="ＭＳ Ｐゴシック" charset="0"/>
                <a:cs typeface="ＭＳ Ｐゴシック" charset="0"/>
              </a:rPr>
              <a:t>Subitizing</a:t>
            </a:r>
            <a:r>
              <a:rPr lang="en-US" dirty="0">
                <a:latin typeface="Arial" charset="0"/>
                <a:ea typeface="ＭＳ Ｐゴシック" charset="0"/>
                <a:cs typeface="ＭＳ Ｐゴシック" charset="0"/>
              </a:rPr>
              <a:t> Games </a:t>
            </a:r>
          </a:p>
        </p:txBody>
      </p:sp>
      <p:sp>
        <p:nvSpPr>
          <p:cNvPr id="2" name="Content Placeholder 1"/>
          <p:cNvSpPr>
            <a:spLocks noGrp="1"/>
          </p:cNvSpPr>
          <p:nvPr>
            <p:ph idx="1"/>
          </p:nvPr>
        </p:nvSpPr>
        <p:spPr>
          <a:xfrm>
            <a:off x="374650" y="1143000"/>
            <a:ext cx="8382000" cy="3733800"/>
          </a:xfrm>
        </p:spPr>
        <p:style>
          <a:lnRef idx="2">
            <a:schemeClr val="dk1"/>
          </a:lnRef>
          <a:fillRef idx="1">
            <a:schemeClr val="lt1"/>
          </a:fillRef>
          <a:effectRef idx="0">
            <a:schemeClr val="dk1"/>
          </a:effectRef>
          <a:fontRef idx="minor">
            <a:schemeClr val="dk1"/>
          </a:fontRef>
        </p:style>
        <p:txBody>
          <a:bodyPr/>
          <a:lstStyle/>
          <a:p>
            <a:pPr marL="347472" indent="-347472">
              <a:buFont typeface="+mj-lt"/>
              <a:buAutoNum type="arabicPeriod"/>
            </a:pPr>
            <a:r>
              <a:rPr lang="en-US" sz="2800" dirty="0"/>
              <a:t>Find </a:t>
            </a:r>
            <a:r>
              <a:rPr lang="en-US" sz="2800" dirty="0">
                <a:latin typeface="Arial" charset="0"/>
                <a:ea typeface="ＭＳ Ｐゴシック" charset="0"/>
              </a:rPr>
              <a:t>Handout 8: </a:t>
            </a:r>
            <a:r>
              <a:rPr lang="en-US" sz="2800" dirty="0" err="1">
                <a:latin typeface="Arial" charset="0"/>
                <a:ea typeface="ＭＳ Ｐゴシック" charset="0"/>
              </a:rPr>
              <a:t>Subitizing</a:t>
            </a:r>
            <a:r>
              <a:rPr lang="en-US" sz="2800" dirty="0">
                <a:latin typeface="Arial" charset="0"/>
                <a:ea typeface="ＭＳ Ｐゴシック" charset="0"/>
              </a:rPr>
              <a:t>: Let’s Play Worksheet.</a:t>
            </a:r>
          </a:p>
          <a:p>
            <a:pPr marL="347472" indent="-347472">
              <a:buFont typeface="+mj-lt"/>
              <a:buAutoNum type="arabicPeriod"/>
            </a:pPr>
            <a:r>
              <a:rPr lang="en-US" sz="2800" dirty="0"/>
              <a:t>Read the last two pages (</a:t>
            </a:r>
            <a:r>
              <a:rPr lang="en-US" sz="2800" dirty="0" err="1"/>
              <a:t>subitizing</a:t>
            </a:r>
            <a:r>
              <a:rPr lang="en-US" sz="2800" dirty="0"/>
              <a:t> games).</a:t>
            </a:r>
          </a:p>
          <a:p>
            <a:pPr marL="347472" indent="-347472">
              <a:buFont typeface="+mj-lt"/>
              <a:buAutoNum type="arabicPeriod"/>
            </a:pPr>
            <a:r>
              <a:rPr lang="en-US" sz="2800" dirty="0"/>
              <a:t>Decide with your table group which game to play.</a:t>
            </a:r>
          </a:p>
          <a:p>
            <a:pPr marL="347472" indent="-347472">
              <a:buFont typeface="+mj-lt"/>
              <a:buAutoNum type="arabicPeriod"/>
            </a:pPr>
            <a:r>
              <a:rPr lang="en-US" sz="2800" dirty="0"/>
              <a:t>Play the game.</a:t>
            </a:r>
          </a:p>
          <a:p>
            <a:pPr marL="347472" indent="-347472">
              <a:buFont typeface="+mj-lt"/>
              <a:buAutoNum type="arabicPeriod"/>
            </a:pPr>
            <a:r>
              <a:rPr lang="en-US" sz="2800" dirty="0"/>
              <a:t>Complete the first page of </a:t>
            </a:r>
            <a:r>
              <a:rPr lang="en-US" sz="2800" dirty="0">
                <a:latin typeface="Arial" charset="0"/>
                <a:ea typeface="ＭＳ Ｐゴシック" charset="0"/>
              </a:rPr>
              <a:t>Handout 8: </a:t>
            </a:r>
            <a:r>
              <a:rPr lang="en-US" sz="2800" dirty="0" err="1">
                <a:latin typeface="Arial" charset="0"/>
                <a:ea typeface="ＭＳ Ｐゴシック" charset="0"/>
              </a:rPr>
              <a:t>Subitizing</a:t>
            </a:r>
            <a:r>
              <a:rPr lang="en-US" sz="2800" dirty="0">
                <a:latin typeface="Arial" charset="0"/>
                <a:ea typeface="ＭＳ Ｐゴシック" charset="0"/>
              </a:rPr>
              <a:t>: Let’s Play Worksheet </a:t>
            </a:r>
            <a:r>
              <a:rPr lang="en-US" sz="2800" dirty="0"/>
              <a:t>with your table group.</a:t>
            </a:r>
          </a:p>
          <a:p>
            <a:pPr marL="347472" indent="-347472">
              <a:buFont typeface="+mj-lt"/>
              <a:buAutoNum type="arabicPeriod"/>
            </a:pPr>
            <a:r>
              <a:rPr lang="en-US" sz="2800" dirty="0"/>
              <a:t>Be ready to share out.</a:t>
            </a:r>
          </a:p>
        </p:txBody>
      </p:sp>
    </p:spTree>
  </p:cSld>
  <p:clrMapOvr>
    <a:masterClrMapping/>
  </p:clrMapOvr>
  <p:transition xmlns:p14="http://schemas.microsoft.com/office/powerpoint/2010/mai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0" y="0"/>
            <a:ext cx="9131300" cy="819150"/>
          </a:xfrm>
        </p:spPr>
        <p:txBody>
          <a:bodyPr/>
          <a:lstStyle/>
          <a:p>
            <a:pPr eaLnBrk="1" hangingPunct="1"/>
            <a:r>
              <a:rPr lang="en-US" sz="4000" dirty="0">
                <a:latin typeface="Arial" charset="0"/>
                <a:ea typeface="ＭＳ Ｐゴシック" charset="0"/>
                <a:cs typeface="ＭＳ Ｐゴシック" charset="0"/>
              </a:rPr>
              <a:t>Teacher Role</a:t>
            </a:r>
          </a:p>
        </p:txBody>
      </p:sp>
      <p:pic>
        <p:nvPicPr>
          <p:cNvPr id="3" name="Content Placeholder 2"/>
          <p:cNvPicPr>
            <a:picLocks noGrp="1" noChangeAspect="1"/>
          </p:cNvPicPr>
          <p:nvPr>
            <p:ph sz="half" idx="2"/>
          </p:nvPr>
        </p:nvPicPr>
        <p:blipFill rotWithShape="1">
          <a:blip r:embed="rId3"/>
          <a:srcRect l="-95" r="9626"/>
          <a:stretch/>
        </p:blipFill>
        <p:spPr>
          <a:xfrm>
            <a:off x="0" y="0"/>
            <a:ext cx="9144000" cy="6858000"/>
          </a:xfrm>
          <a:prstGeom prst="rect">
            <a:avLst/>
          </a:prstGeom>
          <a:ln>
            <a:solidFill>
              <a:schemeClr val="dk1"/>
            </a:solidFill>
          </a:ln>
          <a:effectLst/>
        </p:spPr>
      </p:pic>
      <p:sp>
        <p:nvSpPr>
          <p:cNvPr id="84996" name="Content Placeholder 2"/>
          <p:cNvSpPr>
            <a:spLocks noGrp="1"/>
          </p:cNvSpPr>
          <p:nvPr>
            <p:ph sz="half" idx="1"/>
          </p:nvPr>
        </p:nvSpPr>
        <p:spPr>
          <a:xfrm>
            <a:off x="-12700" y="0"/>
            <a:ext cx="7582543" cy="1377387"/>
          </a:xfrm>
          <a:noFill/>
        </p:spPr>
        <p:txBody>
          <a:bodyPr/>
          <a:lstStyle/>
          <a:p>
            <a:pPr marL="63500" indent="4763" eaLnBrk="1" hangingPunct="1">
              <a:buFont typeface="Arial" charset="0"/>
              <a:buNone/>
              <a:defRPr/>
            </a:pPr>
            <a:r>
              <a:rPr lang="en-US" b="1"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Teachers have an extremely important role in supporting children’s understanding of number relationships and operations.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p:cNvSpPr>
            <a:spLocks noGrp="1"/>
          </p:cNvSpPr>
          <p:nvPr>
            <p:ph type="title"/>
          </p:nvPr>
        </p:nvSpPr>
        <p:spPr>
          <a:xfrm>
            <a:off x="0" y="195385"/>
            <a:ext cx="9131300" cy="2197100"/>
          </a:xfrm>
        </p:spPr>
        <p:txBody>
          <a:bodyPr/>
          <a:lstStyle/>
          <a:p>
            <a:pPr marL="119063" algn="l" eaLnBrk="1" hangingPunct="1">
              <a:defRPr/>
            </a:pPr>
            <a:r>
              <a:rPr lang="en-US" sz="2800" b="0" dirty="0">
                <a:latin typeface="Arial" pitchFamily="34" charset="0"/>
                <a:ea typeface="ＭＳ Ｐゴシック" pitchFamily="34" charset="-128"/>
              </a:rPr>
              <a:t>“As teachers observe the children throughout the day, they are likely to encounter a great deal of spontaneous counting and reasoning about numbers</a:t>
            </a:r>
            <a:r>
              <a:rPr lang="en-US" sz="1600" b="0" dirty="0">
                <a:latin typeface="Arial" pitchFamily="34" charset="0"/>
                <a:ea typeface="ＭＳ Ｐゴシック" pitchFamily="34" charset="-128"/>
              </a:rPr>
              <a:t>…</a:t>
            </a:r>
            <a:r>
              <a:rPr lang="en-US" sz="2800" b="0" dirty="0">
                <a:latin typeface="Arial" pitchFamily="34" charset="0"/>
                <a:ea typeface="ＭＳ Ｐゴシック" pitchFamily="34" charset="-128"/>
              </a:rPr>
              <a:t>”</a:t>
            </a:r>
            <a:r>
              <a:rPr lang="en-US" sz="1600" b="0" dirty="0">
                <a:latin typeface="Arial" pitchFamily="34" charset="0"/>
                <a:ea typeface="ＭＳ Ｐゴシック" pitchFamily="34" charset="-128"/>
              </a:rPr>
              <a:t> (PCF, Vol. 1, p. 242)</a:t>
            </a:r>
            <a:r>
              <a:rPr lang="en-US" sz="2800" b="0" dirty="0">
                <a:latin typeface="Arial" pitchFamily="34" charset="0"/>
                <a:ea typeface="ＭＳ Ｐゴシック" pitchFamily="34" charset="-128"/>
              </a:rPr>
              <a:t>.</a:t>
            </a:r>
            <a:r>
              <a:rPr lang="en-US" sz="1100" b="0" dirty="0">
                <a:latin typeface="Arial" pitchFamily="34" charset="0"/>
                <a:ea typeface="ＭＳ Ｐゴシック" pitchFamily="34" charset="-128"/>
              </a:rPr>
              <a:t/>
            </a:r>
            <a:br>
              <a:rPr lang="en-US" sz="1100" b="0" dirty="0">
                <a:latin typeface="Arial" pitchFamily="34" charset="0"/>
                <a:ea typeface="ＭＳ Ｐゴシック" pitchFamily="34" charset="-128"/>
              </a:rPr>
            </a:br>
            <a:endParaRPr lang="en-US" sz="1100" b="0" dirty="0">
              <a:latin typeface="Arial" charset="0"/>
              <a:ea typeface="ＭＳ Ｐゴシック" charset="0"/>
              <a:cs typeface="ＭＳ Ｐゴシック" charset="0"/>
            </a:endParaRPr>
          </a:p>
        </p:txBody>
      </p:sp>
      <p:pic>
        <p:nvPicPr>
          <p:cNvPr id="5" name="Content Placeholder 4"/>
          <p:cNvPicPr>
            <a:picLocks noGrp="1" noChangeAspect="1"/>
          </p:cNvPicPr>
          <p:nvPr>
            <p:ph sz="half" idx="2"/>
          </p:nvPr>
        </p:nvPicPr>
        <p:blipFill rotWithShape="1">
          <a:blip r:embed="rId3"/>
          <a:srcRect l="21331" t="1" r="15534" b="28000"/>
          <a:stretch/>
        </p:blipFill>
        <p:spPr>
          <a:xfrm>
            <a:off x="4648200" y="2387600"/>
            <a:ext cx="4343400" cy="3304701"/>
          </a:xfrm>
          <a:prstGeom prst="rect">
            <a:avLst/>
          </a:prstGeom>
          <a:ln>
            <a:solidFill>
              <a:schemeClr val="dk1"/>
            </a:solidFill>
          </a:ln>
          <a:effectLst/>
        </p:spPr>
      </p:pic>
      <p:sp>
        <p:nvSpPr>
          <p:cNvPr id="2" name="Text Placeholder 1"/>
          <p:cNvSpPr>
            <a:spLocks noGrp="1"/>
          </p:cNvSpPr>
          <p:nvPr>
            <p:ph type="body" idx="4294967295"/>
          </p:nvPr>
        </p:nvSpPr>
        <p:spPr>
          <a:xfrm>
            <a:off x="455612" y="2665413"/>
            <a:ext cx="4040188" cy="2579687"/>
          </a:xfrm>
        </p:spPr>
        <p:txBody>
          <a:bodyPr/>
          <a:lstStyle/>
          <a:p>
            <a:pPr marL="0" indent="0" eaLnBrk="1" hangingPunct="1">
              <a:buNone/>
              <a:defRPr/>
            </a:pPr>
            <a:r>
              <a:rPr lang="en-US" dirty="0">
                <a:latin typeface="Arial" pitchFamily="34" charset="0"/>
                <a:ea typeface="ＭＳ Ｐゴシック" pitchFamily="34" charset="-128"/>
              </a:rPr>
              <a:t> </a:t>
            </a:r>
            <a:endParaRPr lang="en-US" dirty="0"/>
          </a:p>
        </p:txBody>
      </p:sp>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31328" r="10116" b="30307"/>
          <a:stretch/>
        </p:blipFill>
        <p:spPr>
          <a:xfrm>
            <a:off x="243291" y="2387599"/>
            <a:ext cx="4161619" cy="3304701"/>
          </a:xfrm>
          <a:prstGeom prst="rect">
            <a:avLst/>
          </a:prstGeom>
          <a:ln>
            <a:solidFill>
              <a:schemeClr val="dk1"/>
            </a:solidFill>
          </a:ln>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 y="-1"/>
            <a:ext cx="9131300" cy="1406769"/>
          </a:xfrm>
        </p:spPr>
        <p:txBody>
          <a:bodyPr/>
          <a:lstStyle/>
          <a:p>
            <a:r>
              <a:rPr lang="en-US" sz="4000" dirty="0">
                <a:latin typeface="Arial" charset="0"/>
                <a:ea typeface="ＭＳ Ｐゴシック" charset="0"/>
              </a:rPr>
              <a:t>Ask questions that encourage </a:t>
            </a:r>
            <a:r>
              <a:rPr lang="en-US" sz="3600" dirty="0">
                <a:latin typeface="Arial" charset="0"/>
                <a:ea typeface="ＭＳ Ｐゴシック" charset="0"/>
              </a:rPr>
              <a:t>purposeful</a:t>
            </a:r>
            <a:r>
              <a:rPr lang="en-US" sz="4000" dirty="0">
                <a:latin typeface="Arial" charset="0"/>
                <a:ea typeface="ＭＳ Ｐゴシック" charset="0"/>
              </a:rPr>
              <a:t> counting.</a:t>
            </a:r>
            <a:endParaRPr lang="en-US" sz="4000" dirty="0"/>
          </a:p>
        </p:txBody>
      </p:sp>
      <p:sp>
        <p:nvSpPr>
          <p:cNvPr id="3" name="Content Placeholder 2"/>
          <p:cNvSpPr>
            <a:spLocks noGrp="1"/>
          </p:cNvSpPr>
          <p:nvPr>
            <p:ph sz="half" idx="1"/>
          </p:nvPr>
        </p:nvSpPr>
        <p:spPr>
          <a:xfrm>
            <a:off x="219862" y="1532712"/>
            <a:ext cx="5084520" cy="4397218"/>
          </a:xfrm>
        </p:spPr>
        <p:style>
          <a:lnRef idx="2">
            <a:schemeClr val="dk1"/>
          </a:lnRef>
          <a:fillRef idx="1">
            <a:schemeClr val="lt1"/>
          </a:fillRef>
          <a:effectRef idx="0">
            <a:schemeClr val="dk1"/>
          </a:effectRef>
          <a:fontRef idx="minor">
            <a:schemeClr val="dk1"/>
          </a:fontRef>
        </p:style>
        <p:txBody>
          <a:bodyPr/>
          <a:lstStyle/>
          <a:p>
            <a:pPr marL="347472" indent="-347472">
              <a:buNone/>
            </a:pPr>
            <a:r>
              <a:rPr lang="en-US" altLang="ja-JP" dirty="0">
                <a:latin typeface="Arial" charset="0"/>
                <a:ea typeface="ＭＳ Ｐゴシック" charset="0"/>
              </a:rPr>
              <a:t>Example questions: </a:t>
            </a:r>
          </a:p>
          <a:p>
            <a:pPr marL="347472" indent="-347472"/>
            <a:r>
              <a:rPr lang="en-US" altLang="ja-JP" dirty="0">
                <a:latin typeface="Arial" charset="0"/>
                <a:ea typeface="ＭＳ Ｐゴシック" charset="0"/>
              </a:rPr>
              <a:t>How many worms can you find in the dirt?</a:t>
            </a:r>
          </a:p>
          <a:p>
            <a:pPr marL="347472" indent="-347472"/>
            <a:r>
              <a:rPr lang="en-US" altLang="ja-JP" dirty="0">
                <a:latin typeface="Arial" charset="0"/>
                <a:ea typeface="ＭＳ Ｐゴシック" charset="0"/>
              </a:rPr>
              <a:t>How many scoops of dirt does it take to fill up your bag?</a:t>
            </a:r>
          </a:p>
          <a:p>
            <a:pPr marL="347472" indent="-347472"/>
            <a:r>
              <a:rPr lang="en-US" altLang="ja-JP" dirty="0">
                <a:latin typeface="Arial" charset="0"/>
                <a:ea typeface="ＭＳ Ｐゴシック" charset="0"/>
              </a:rPr>
              <a:t>How many different colors do you see in your bag of dirt?</a:t>
            </a:r>
          </a:p>
          <a:p>
            <a:pPr marL="347472" indent="-347472"/>
            <a:endParaRPr lang="en-US" dirty="0"/>
          </a:p>
        </p:txBody>
      </p:sp>
      <p:pic>
        <p:nvPicPr>
          <p:cNvPr id="9" name="Content Placeholder 8"/>
          <p:cNvPicPr>
            <a:picLocks noGrp="1" noChangeAspect="1"/>
          </p:cNvPicPr>
          <p:nvPr>
            <p:ph sz="half" idx="2"/>
          </p:nvPr>
        </p:nvPicPr>
        <p:blipFill>
          <a:blip r:embed="rId3"/>
          <a:srcRect t="8336" b="8336"/>
          <a:stretch>
            <a:fillRect/>
          </a:stretch>
        </p:blipFill>
        <p:spPr>
          <a:xfrm>
            <a:off x="5511543" y="1532712"/>
            <a:ext cx="3421334" cy="3695041"/>
          </a:xfrm>
          <a:ln>
            <a:solidFill>
              <a:schemeClr val="dk1"/>
            </a:solidFill>
          </a:ln>
        </p:spPr>
      </p:pic>
    </p:spTree>
    <p:extLst>
      <p:ext uri="{BB962C8B-B14F-4D97-AF65-F5344CB8AC3E}">
        <p14:creationId xmlns:p14="http://schemas.microsoft.com/office/powerpoint/2010/main" val="8810774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979715"/>
          </a:xfrm>
        </p:spPr>
        <p:txBody>
          <a:bodyPr/>
          <a:lstStyle/>
          <a:p>
            <a:r>
              <a:rPr lang="en-US" sz="3200" dirty="0"/>
              <a:t>Creating Mathematically Rich Environments</a:t>
            </a:r>
          </a:p>
        </p:txBody>
      </p:sp>
      <p:sp>
        <p:nvSpPr>
          <p:cNvPr id="3" name="Content Placeholder 2"/>
          <p:cNvSpPr>
            <a:spLocks noGrp="1"/>
          </p:cNvSpPr>
          <p:nvPr>
            <p:ph sz="half" idx="1"/>
          </p:nvPr>
        </p:nvSpPr>
        <p:spPr>
          <a:xfrm>
            <a:off x="216975" y="979714"/>
            <a:ext cx="8927025" cy="5878286"/>
          </a:xfrm>
        </p:spPr>
        <p:txBody>
          <a:bodyPr/>
          <a:lstStyle/>
          <a:p>
            <a:r>
              <a:rPr lang="en-US" dirty="0"/>
              <a:t>“Integrate math-related materials into all interest                                              areas in the classroom” </a:t>
            </a:r>
            <a:r>
              <a:rPr lang="en-US" sz="1600" dirty="0"/>
              <a:t>(PCF, Vol. 1, p. 237)</a:t>
            </a:r>
            <a:r>
              <a:rPr lang="en-US" dirty="0"/>
              <a:t>. </a:t>
            </a:r>
          </a:p>
          <a:p>
            <a:pPr marL="400050" lvl="1" indent="0">
              <a:buNone/>
            </a:pPr>
            <a:r>
              <a:rPr lang="en-US" sz="2800" dirty="0"/>
              <a:t>Examples:</a:t>
            </a:r>
          </a:p>
          <a:p>
            <a:pPr lvl="1"/>
            <a:r>
              <a:rPr lang="en-US" sz="2800" dirty="0"/>
              <a:t>Tape measure </a:t>
            </a:r>
          </a:p>
          <a:p>
            <a:pPr lvl="1"/>
            <a:r>
              <a:rPr lang="en-US" sz="2800" dirty="0"/>
              <a:t>Telephone</a:t>
            </a:r>
          </a:p>
          <a:p>
            <a:pPr lvl="1"/>
            <a:r>
              <a:rPr lang="en-US" sz="2800" dirty="0"/>
              <a:t>Calculator or scale</a:t>
            </a:r>
          </a:p>
          <a:p>
            <a:pPr lvl="1"/>
            <a:r>
              <a:rPr lang="en-US" sz="2800" dirty="0"/>
              <a:t>Puzzles, stickers, books,                                                    and cards with numbers </a:t>
            </a:r>
          </a:p>
          <a:p>
            <a:r>
              <a:rPr lang="en-US" dirty="0"/>
              <a:t>“Provide lots of objects to count” </a:t>
            </a:r>
            <a:r>
              <a:rPr lang="en-US" sz="1600" dirty="0"/>
              <a:t>(PCF, Vol. 1, p. 246)</a:t>
            </a:r>
            <a:r>
              <a:rPr lang="en-US" dirty="0"/>
              <a:t>.</a:t>
            </a:r>
          </a:p>
          <a:p>
            <a:r>
              <a:rPr lang="en-US" dirty="0"/>
              <a:t>“Make number-related games, books, and other materials accessible…” </a:t>
            </a:r>
            <a:r>
              <a:rPr lang="en-US" sz="1600" dirty="0"/>
              <a:t>(PCF, Vol. 1, p. 247)</a:t>
            </a:r>
            <a:r>
              <a:rPr lang="en-US" dirty="0"/>
              <a:t>.</a:t>
            </a:r>
          </a:p>
        </p:txBody>
      </p:sp>
      <p:pic>
        <p:nvPicPr>
          <p:cNvPr id="5" name="Content Placeholder 4"/>
          <p:cNvPicPr>
            <a:picLocks noGrp="1" noChangeAspect="1"/>
          </p:cNvPicPr>
          <p:nvPr>
            <p:ph sz="half" idx="2"/>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t="5664" b="6467"/>
          <a:stretch/>
        </p:blipFill>
        <p:spPr>
          <a:xfrm rot="16200000">
            <a:off x="5580720" y="1493562"/>
            <a:ext cx="2887071" cy="3818804"/>
          </a:xfrm>
          <a:prstGeom prst="rect">
            <a:avLst/>
          </a:prstGeom>
          <a:ln>
            <a:solidFill>
              <a:schemeClr val="dk1"/>
            </a:solidFill>
          </a:ln>
          <a:effectLst/>
        </p:spPr>
      </p:pic>
      <p:sp>
        <p:nvSpPr>
          <p:cNvPr id="4" name="Slide Number Placeholder 3"/>
          <p:cNvSpPr>
            <a:spLocks noGrp="1"/>
          </p:cNvSpPr>
          <p:nvPr>
            <p:ph type="sldNum" sz="quarter" idx="12"/>
          </p:nvPr>
        </p:nvSpPr>
        <p:spPr/>
        <p:txBody>
          <a:bodyPr/>
          <a:lstStyle/>
          <a:p>
            <a:pPr>
              <a:defRPr/>
            </a:pPr>
            <a:fld id="{715DF4CC-8ECE-B24E-AAB9-DB90A2F577DF}" type="slidenum">
              <a:rPr lang="en-US" smtClean="0"/>
              <a:pPr>
                <a:defRPr/>
              </a:pPr>
              <a:t>34</a:t>
            </a:fld>
            <a:endParaRPr lang="en-US" dirty="0"/>
          </a:p>
        </p:txBody>
      </p:sp>
    </p:spTree>
    <p:extLst>
      <p:ext uri="{BB962C8B-B14F-4D97-AF65-F5344CB8AC3E}">
        <p14:creationId xmlns:p14="http://schemas.microsoft.com/office/powerpoint/2010/main" val="4119853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6"/>
          <p:cNvSpPr>
            <a:spLocks noGrp="1"/>
          </p:cNvSpPr>
          <p:nvPr>
            <p:ph type="title"/>
          </p:nvPr>
        </p:nvSpPr>
        <p:spPr>
          <a:xfrm>
            <a:off x="12700" y="0"/>
            <a:ext cx="9131300" cy="1312985"/>
          </a:xfrm>
        </p:spPr>
        <p:txBody>
          <a:bodyPr/>
          <a:lstStyle/>
          <a:p>
            <a:pPr eaLnBrk="1" hangingPunct="1"/>
            <a:r>
              <a:rPr lang="en-US" dirty="0">
                <a:latin typeface="Arial" charset="0"/>
                <a:ea typeface="ＭＳ Ｐゴシック" charset="0"/>
                <a:cs typeface="ＭＳ Ｐゴシック" charset="0"/>
              </a:rPr>
              <a:t>Universal Design for Learning</a:t>
            </a:r>
          </a:p>
        </p:txBody>
      </p:sp>
      <p:sp>
        <p:nvSpPr>
          <p:cNvPr id="83970" name="Content Placeholder 3"/>
          <p:cNvSpPr>
            <a:spLocks noGrp="1"/>
          </p:cNvSpPr>
          <p:nvPr>
            <p:ph sz="half" idx="1"/>
          </p:nvPr>
        </p:nvSpPr>
        <p:spPr>
          <a:xfrm>
            <a:off x="1943100" y="1600200"/>
            <a:ext cx="5810250" cy="4525963"/>
          </a:xfrm>
        </p:spPr>
        <p:txBody>
          <a:bodyPr/>
          <a:lstStyle/>
          <a:p>
            <a:pPr eaLnBrk="1" hangingPunct="1">
              <a:lnSpc>
                <a:spcPct val="90000"/>
              </a:lnSpc>
            </a:pPr>
            <a:r>
              <a:rPr lang="en-US" sz="2600" i="1">
                <a:latin typeface="Arial" charset="0"/>
                <a:ea typeface="ＭＳ Ｐゴシック" charset="0"/>
                <a:cs typeface="ＭＳ Ｐゴシック" charset="0"/>
              </a:rPr>
              <a:t>Multiple means of representation</a:t>
            </a:r>
          </a:p>
          <a:p>
            <a:pPr eaLnBrk="1" hangingPunct="1">
              <a:lnSpc>
                <a:spcPct val="90000"/>
              </a:lnSpc>
            </a:pPr>
            <a:endParaRPr lang="en-US" sz="2600">
              <a:latin typeface="Arial" charset="0"/>
              <a:ea typeface="ＭＳ Ｐゴシック" charset="0"/>
              <a:cs typeface="ＭＳ Ｐゴシック" charset="0"/>
            </a:endParaRPr>
          </a:p>
          <a:p>
            <a:pPr eaLnBrk="1" hangingPunct="1">
              <a:lnSpc>
                <a:spcPct val="90000"/>
              </a:lnSpc>
            </a:pPr>
            <a:r>
              <a:rPr lang="en-US" sz="2600">
                <a:latin typeface="Arial" charset="0"/>
                <a:ea typeface="ＭＳ Ｐゴシック" charset="0"/>
                <a:cs typeface="ＭＳ Ｐゴシック" charset="0"/>
              </a:rPr>
              <a:t>Multiple means of engagement</a:t>
            </a:r>
          </a:p>
          <a:p>
            <a:pPr eaLnBrk="1" hangingPunct="1">
              <a:lnSpc>
                <a:spcPct val="90000"/>
              </a:lnSpc>
              <a:buFont typeface="Arial" charset="0"/>
              <a:buNone/>
            </a:pPr>
            <a:endParaRPr lang="en-US" sz="2600">
              <a:latin typeface="Arial" charset="0"/>
              <a:ea typeface="ＭＳ Ｐゴシック" charset="0"/>
              <a:cs typeface="ＭＳ Ｐゴシック" charset="0"/>
            </a:endParaRPr>
          </a:p>
          <a:p>
            <a:pPr eaLnBrk="1" hangingPunct="1">
              <a:lnSpc>
                <a:spcPct val="90000"/>
              </a:lnSpc>
            </a:pPr>
            <a:r>
              <a:rPr lang="en-US" sz="2600">
                <a:latin typeface="Arial" charset="0"/>
                <a:ea typeface="ＭＳ Ｐゴシック" charset="0"/>
                <a:cs typeface="ＭＳ Ｐゴシック" charset="0"/>
              </a:rPr>
              <a:t>Multiple means of expression</a:t>
            </a:r>
          </a:p>
          <a:p>
            <a:pPr eaLnBrk="1" hangingPunct="1">
              <a:lnSpc>
                <a:spcPct val="90000"/>
              </a:lnSpc>
            </a:pPr>
            <a:endParaRPr lang="en-US" sz="2600">
              <a:latin typeface="Arial" charset="0"/>
              <a:ea typeface="ＭＳ Ｐゴシック" charset="0"/>
              <a:cs typeface="ＭＳ Ｐゴシック" charset="0"/>
            </a:endParaRPr>
          </a:p>
        </p:txBody>
      </p:sp>
      <p:sp>
        <p:nvSpPr>
          <p:cNvPr id="83972" name="Content Placeholder 7"/>
          <p:cNvSpPr>
            <a:spLocks noGrp="1"/>
          </p:cNvSpPr>
          <p:nvPr>
            <p:ph sz="half" idx="2"/>
          </p:nvPr>
        </p:nvSpPr>
        <p:spPr>
          <a:xfrm>
            <a:off x="7753350" y="5973085"/>
            <a:ext cx="1390650" cy="871537"/>
          </a:xfrm>
        </p:spPr>
        <p:txBody>
          <a:bodyPr/>
          <a:lstStyle/>
          <a:p>
            <a:pPr eaLnBrk="1" hangingPunct="1">
              <a:lnSpc>
                <a:spcPct val="90000"/>
              </a:lnSpc>
              <a:buFont typeface="Arial" charset="0"/>
              <a:buNone/>
            </a:pPr>
            <a:r>
              <a:rPr lang="en-US" sz="2600" dirty="0">
                <a:latin typeface="Arial" charset="0"/>
                <a:ea typeface="ＭＳ Ｐゴシック" charset="0"/>
                <a:cs typeface="ＭＳ Ｐゴシック" charset="0"/>
                <a:hlinkClick r:id="rId3"/>
              </a:rPr>
              <a:t>Number Rock</a:t>
            </a:r>
            <a:endParaRPr lang="en-US" sz="2600" dirty="0">
              <a:latin typeface="Arial" charset="0"/>
              <a:ea typeface="ＭＳ Ｐゴシック" charset="0"/>
              <a:cs typeface="ＭＳ Ｐゴシック" charset="0"/>
            </a:endParaRPr>
          </a:p>
        </p:txBody>
      </p:sp>
      <p:pic>
        <p:nvPicPr>
          <p:cNvPr id="83971" name="Content Placeholder 3"/>
          <p:cNvPicPr>
            <a:picLocks/>
          </p:cNvPicPr>
          <p:nvPr/>
        </p:nvPicPr>
        <p:blipFill rotWithShape="1">
          <a:blip r:embed="rId4">
            <a:extLst>
              <a:ext uri="{28A0092B-C50C-407E-A947-70E740481C1C}">
                <a14:useLocalDpi xmlns:a14="http://schemas.microsoft.com/office/drawing/2010/main" val="0"/>
              </a:ext>
            </a:extLst>
          </a:blip>
          <a:srcRect r="2525"/>
          <a:stretch/>
        </p:blipFill>
        <p:spPr bwMode="auto">
          <a:xfrm>
            <a:off x="1184447" y="1312985"/>
            <a:ext cx="6759146" cy="4603750"/>
          </a:xfrm>
          <a:prstGeom prst="rect">
            <a:avLst/>
          </a:prstGeom>
          <a:noFill/>
          <a:ln>
            <a:solidFill>
              <a:schemeClr val="dk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75044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0"/>
            <a:ext cx="8229600" cy="1215342"/>
          </a:xfrm>
        </p:spPr>
        <p:txBody>
          <a:bodyPr/>
          <a:lstStyle/>
          <a:p>
            <a:r>
              <a:rPr lang="en-US" sz="4000" dirty="0">
                <a:solidFill>
                  <a:srgbClr val="000000"/>
                </a:solidFill>
              </a:rPr>
              <a:t>Number Sense </a:t>
            </a:r>
            <a:r>
              <a:rPr lang="en-US" sz="4000" dirty="0" err="1">
                <a:solidFill>
                  <a:srgbClr val="000000"/>
                </a:solidFill>
              </a:rPr>
              <a:t>Substrand</a:t>
            </a:r>
            <a:r>
              <a:rPr lang="en-US" sz="4000" dirty="0">
                <a:solidFill>
                  <a:srgbClr val="000000"/>
                </a:solidFill>
              </a:rPr>
              <a:t> 2.0</a:t>
            </a:r>
            <a:endParaRPr lang="en-US" sz="2800" b="0" dirty="0"/>
          </a:p>
        </p:txBody>
      </p:sp>
      <p:pic>
        <p:nvPicPr>
          <p:cNvPr id="3" name="Content Placeholder 2"/>
          <p:cNvPicPr>
            <a:picLocks noGrp="1" noChangeAspect="1"/>
          </p:cNvPicPr>
          <p:nvPr>
            <p:ph idx="1"/>
          </p:nvPr>
        </p:nvPicPr>
        <p:blipFill rotWithShape="1">
          <a:blip r:embed="rId3"/>
          <a:srcRect t="1717" b="42480"/>
          <a:stretch/>
        </p:blipFill>
        <p:spPr>
          <a:xfrm>
            <a:off x="212835" y="1307939"/>
            <a:ext cx="8718330" cy="3009418"/>
          </a:xfrm>
          <a:prstGeom prst="rect">
            <a:avLst/>
          </a:prstGeom>
          <a:ln>
            <a:solidFill>
              <a:schemeClr val="tx1"/>
            </a:solidFill>
          </a:ln>
        </p:spPr>
      </p:pic>
      <p:pic>
        <p:nvPicPr>
          <p:cNvPr id="4" name="Picture 3"/>
          <p:cNvPicPr>
            <a:picLocks noChangeAspect="1"/>
          </p:cNvPicPr>
          <p:nvPr/>
        </p:nvPicPr>
        <p:blipFill rotWithShape="1">
          <a:blip r:embed="rId4"/>
          <a:srcRect t="7458" r="1231" b="9931"/>
          <a:stretch/>
        </p:blipFill>
        <p:spPr>
          <a:xfrm>
            <a:off x="212834" y="4236334"/>
            <a:ext cx="8718331" cy="1296365"/>
          </a:xfrm>
          <a:prstGeom prst="rect">
            <a:avLst/>
          </a:prstGeom>
          <a:ln>
            <a:solidFill>
              <a:schemeClr val="tx1"/>
            </a:solidFill>
          </a:ln>
        </p:spPr>
      </p:pic>
      <p:sp>
        <p:nvSpPr>
          <p:cNvPr id="2" name="Slide Number Placeholder 1"/>
          <p:cNvSpPr>
            <a:spLocks noGrp="1"/>
          </p:cNvSpPr>
          <p:nvPr>
            <p:ph type="sldNum" sz="quarter" idx="12"/>
          </p:nvPr>
        </p:nvSpPr>
        <p:spPr/>
        <p:txBody>
          <a:bodyPr/>
          <a:lstStyle/>
          <a:p>
            <a:pPr>
              <a:defRPr/>
            </a:pPr>
            <a:fld id="{B94C63CD-FCF1-B343-9088-7E0557762C24}" type="slidenum">
              <a:rPr lang="en-US" smtClean="0"/>
              <a:pPr>
                <a:defRPr/>
              </a:pPr>
              <a:t>36</a:t>
            </a:fld>
            <a:endParaRPr lang="en-US" dirty="0"/>
          </a:p>
        </p:txBody>
      </p:sp>
    </p:spTree>
    <p:extLst>
      <p:ext uri="{BB962C8B-B14F-4D97-AF65-F5344CB8AC3E}">
        <p14:creationId xmlns:p14="http://schemas.microsoft.com/office/powerpoint/2010/main" val="357527423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31300" cy="1676400"/>
          </a:xfrm>
        </p:spPr>
        <p:txBody>
          <a:bodyPr/>
          <a:lstStyle/>
          <a:p>
            <a:r>
              <a:rPr lang="en-US" sz="4000" dirty="0"/>
              <a:t>Focused Foundation </a:t>
            </a:r>
            <a:br>
              <a:rPr lang="en-US" sz="4000" dirty="0"/>
            </a:br>
            <a:r>
              <a:rPr lang="en-US" sz="4000" dirty="0"/>
              <a:t>Video Example 2.3 </a:t>
            </a:r>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dirty="0"/>
          </a:p>
        </p:txBody>
      </p:sp>
    </p:spTree>
    <p:extLst>
      <p:ext uri="{BB962C8B-B14F-4D97-AF65-F5344CB8AC3E}">
        <p14:creationId xmlns:p14="http://schemas.microsoft.com/office/powerpoint/2010/main" val="282759636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 y="0"/>
            <a:ext cx="9131300" cy="1348154"/>
          </a:xfrm>
        </p:spPr>
        <p:txBody>
          <a:bodyPr/>
          <a:lstStyle/>
          <a:p>
            <a:r>
              <a:rPr lang="en-US" dirty="0"/>
              <a:t>Focused Discussion</a:t>
            </a:r>
          </a:p>
        </p:txBody>
      </p:sp>
      <p:sp>
        <p:nvSpPr>
          <p:cNvPr id="3" name="Content Placeholder 2"/>
          <p:cNvSpPr>
            <a:spLocks noGrp="1"/>
          </p:cNvSpPr>
          <p:nvPr>
            <p:ph sz="half" idx="1"/>
          </p:nvPr>
        </p:nvSpPr>
        <p:spPr>
          <a:xfrm>
            <a:off x="823885" y="1480305"/>
            <a:ext cx="7508929" cy="2853952"/>
          </a:xfrm>
        </p:spPr>
        <p:style>
          <a:lnRef idx="2">
            <a:schemeClr val="dk1"/>
          </a:lnRef>
          <a:fillRef idx="1">
            <a:schemeClr val="lt1"/>
          </a:fillRef>
          <a:effectRef idx="0">
            <a:schemeClr val="dk1"/>
          </a:effectRef>
          <a:fontRef idx="minor">
            <a:schemeClr val="dk1"/>
          </a:fontRef>
        </p:style>
        <p:txBody>
          <a:bodyPr/>
          <a:lstStyle/>
          <a:p>
            <a:pPr>
              <a:spcBef>
                <a:spcPts val="672"/>
              </a:spcBef>
              <a:spcAft>
                <a:spcPts val="0"/>
              </a:spcAft>
            </a:pPr>
            <a:endParaRPr lang="en-US" sz="800" dirty="0"/>
          </a:p>
          <a:p>
            <a:pPr>
              <a:spcBef>
                <a:spcPts val="672"/>
              </a:spcBef>
              <a:spcAft>
                <a:spcPts val="0"/>
              </a:spcAft>
            </a:pPr>
            <a:r>
              <a:rPr lang="en-US" dirty="0"/>
              <a:t>What did you notice in the developmental shift occurring between 48 months and 60 months? </a:t>
            </a:r>
          </a:p>
          <a:p>
            <a:pPr>
              <a:spcBef>
                <a:spcPts val="672"/>
              </a:spcBef>
              <a:spcAft>
                <a:spcPts val="0"/>
              </a:spcAft>
            </a:pPr>
            <a:r>
              <a:rPr lang="en-US" dirty="0"/>
              <a:t>What components of the counting developmental sequence did you notice?</a:t>
            </a:r>
            <a:endParaRPr lang="en-US" sz="3200" dirty="0"/>
          </a:p>
        </p:txBody>
      </p:sp>
    </p:spTree>
    <p:extLst>
      <p:ext uri="{BB962C8B-B14F-4D97-AF65-F5344CB8AC3E}">
        <p14:creationId xmlns:p14="http://schemas.microsoft.com/office/powerpoint/2010/main" val="15403620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itle 1"/>
          <p:cNvSpPr>
            <a:spLocks noGrp="1"/>
          </p:cNvSpPr>
          <p:nvPr>
            <p:ph type="title"/>
          </p:nvPr>
        </p:nvSpPr>
        <p:spPr>
          <a:xfrm>
            <a:off x="0" y="0"/>
            <a:ext cx="9144000" cy="1616626"/>
          </a:xfrm>
        </p:spPr>
        <p:txBody>
          <a:bodyPr/>
          <a:lstStyle/>
          <a:p>
            <a:r>
              <a:rPr lang="en-US" sz="3200" dirty="0">
                <a:solidFill>
                  <a:prstClr val="black"/>
                </a:solidFill>
                <a:ea typeface="MS PGothic" panose="020B0600070205080204" pitchFamily="34" charset="-128"/>
              </a:rPr>
              <a:t>TK Vignette from the </a:t>
            </a:r>
            <a:r>
              <a:rPr lang="en-US" sz="3200" i="1" dirty="0">
                <a:solidFill>
                  <a:prstClr val="black"/>
                </a:solidFill>
                <a:ea typeface="MS PGothic" panose="020B0600070205080204" pitchFamily="34" charset="-128"/>
              </a:rPr>
              <a:t>Mathematics Framework for California Public Schools: Kindergarten Through Grade Twelve</a:t>
            </a:r>
            <a:endParaRPr lang="en-US" sz="3200" dirty="0">
              <a:latin typeface="Arial" charset="0"/>
              <a:ea typeface="ＭＳ Ｐゴシック" charset="0"/>
              <a:cs typeface="ＭＳ Ｐゴシック" charset="0"/>
            </a:endParaRPr>
          </a:p>
        </p:txBody>
      </p:sp>
      <p:sp>
        <p:nvSpPr>
          <p:cNvPr id="2" name="Content Placeholder 1"/>
          <p:cNvSpPr>
            <a:spLocks noGrp="1"/>
          </p:cNvSpPr>
          <p:nvPr>
            <p:ph sz="half" idx="2"/>
          </p:nvPr>
        </p:nvSpPr>
        <p:spPr>
          <a:xfrm>
            <a:off x="253863" y="1618657"/>
            <a:ext cx="5415417" cy="4834974"/>
          </a:xfrm>
          <a:solidFill>
            <a:srgbClr val="FFFFFF"/>
          </a:solidFill>
          <a:ln>
            <a:solidFill>
              <a:schemeClr val="dk1"/>
            </a:solidFill>
          </a:ln>
        </p:spPr>
        <p:txBody>
          <a:bodyPr/>
          <a:lstStyle/>
          <a:p>
            <a:pPr marL="514350" indent="-514350">
              <a:buFont typeface="+mj-lt"/>
              <a:buAutoNum type="arabicPeriod"/>
              <a:defRPr/>
            </a:pPr>
            <a:r>
              <a:rPr lang="en-US" dirty="0"/>
              <a:t>Read Handout 10: TK Vignette. </a:t>
            </a:r>
          </a:p>
          <a:p>
            <a:pPr marL="514350" indent="-514350">
              <a:buFont typeface="+mj-lt"/>
              <a:buAutoNum type="arabicPeriod"/>
              <a:defRPr/>
            </a:pPr>
            <a:r>
              <a:rPr lang="en-US" dirty="0"/>
              <a:t>Refer to the “What it looks like” section at the bottom of the page. </a:t>
            </a:r>
          </a:p>
          <a:p>
            <a:pPr marL="514350" indent="-514350">
              <a:buFont typeface="+mj-lt"/>
              <a:buAutoNum type="arabicPeriod"/>
              <a:defRPr/>
            </a:pPr>
            <a:r>
              <a:rPr lang="en-US" dirty="0"/>
              <a:t>Choose one bullet, turn to a table partner, and discuss  the following question:</a:t>
            </a:r>
          </a:p>
          <a:p>
            <a:pPr lvl="1">
              <a:defRPr/>
            </a:pPr>
            <a:r>
              <a:rPr lang="en-US" sz="2800" dirty="0"/>
              <a:t>What would you do to support the students? </a:t>
            </a:r>
          </a:p>
          <a:p>
            <a:pPr marL="514350" indent="-514350">
              <a:buFont typeface="+mj-lt"/>
              <a:buAutoNum type="arabicPeriod"/>
              <a:defRPr/>
            </a:pPr>
            <a:endParaRPr lang="en-US" dirty="0"/>
          </a:p>
        </p:txBody>
      </p:sp>
      <p:pic>
        <p:nvPicPr>
          <p:cNvPr id="119810" name="Content Placeholder 2" descr="Screen Shot 2016-06-07 at 2.32.52 PM.png"/>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522976" y="1837322"/>
            <a:ext cx="3474720" cy="4397645"/>
          </a:xfrm>
          <a:ln>
            <a:solidFill>
              <a:schemeClr val="dk1"/>
            </a:solidFill>
          </a:ln>
        </p:spPr>
      </p:pic>
      <p:sp>
        <p:nvSpPr>
          <p:cNvPr id="3" name="Slide Number Placeholder 2"/>
          <p:cNvSpPr>
            <a:spLocks noGrp="1"/>
          </p:cNvSpPr>
          <p:nvPr>
            <p:ph type="sldNum" sz="quarter" idx="12"/>
          </p:nvPr>
        </p:nvSpPr>
        <p:spPr/>
        <p:txBody>
          <a:bodyPr/>
          <a:lstStyle/>
          <a:p>
            <a:pPr>
              <a:defRPr/>
            </a:pPr>
            <a:fld id="{715DF4CC-8ECE-B24E-AAB9-DB90A2F577DF}" type="slidenum">
              <a:rPr lang="en-US" smtClean="0"/>
              <a:pPr>
                <a:defRPr/>
              </a:pPr>
              <a:t>39</a:t>
            </a:fld>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0" y="0"/>
            <a:ext cx="9131300" cy="1143000"/>
          </a:xfrm>
        </p:spPr>
        <p:txBody>
          <a:bodyPr/>
          <a:lstStyle/>
          <a:p>
            <a:r>
              <a:rPr lang="en-US" dirty="0">
                <a:solidFill>
                  <a:srgbClr val="000000"/>
                </a:solidFill>
                <a:latin typeface="Arial" charset="0"/>
                <a:ea typeface="ＭＳ Ｐゴシック" charset="0"/>
                <a:cs typeface="ＭＳ Ｐゴシック" charset="0"/>
              </a:rPr>
              <a:t>What is </a:t>
            </a:r>
            <a:r>
              <a:rPr lang="en-US" i="1" dirty="0">
                <a:solidFill>
                  <a:srgbClr val="000000"/>
                </a:solidFill>
                <a:latin typeface="Arial" charset="0"/>
                <a:ea typeface="ＭＳ Ｐゴシック" charset="0"/>
                <a:cs typeface="ＭＳ Ｐゴシック" charset="0"/>
              </a:rPr>
              <a:t>number sense</a:t>
            </a:r>
            <a:r>
              <a:rPr lang="en-US" dirty="0">
                <a:solidFill>
                  <a:srgbClr val="000000"/>
                </a:solidFill>
                <a:latin typeface="Arial" charset="0"/>
                <a:ea typeface="ＭＳ Ｐゴシック" charset="0"/>
                <a:cs typeface="ＭＳ Ｐゴシック" charset="0"/>
              </a:rPr>
              <a:t>?</a:t>
            </a:r>
          </a:p>
        </p:txBody>
      </p:sp>
      <p:sp>
        <p:nvSpPr>
          <p:cNvPr id="2" name="Content Placeholder 2"/>
          <p:cNvSpPr>
            <a:spLocks noGrp="1"/>
          </p:cNvSpPr>
          <p:nvPr>
            <p:ph sz="half" idx="1"/>
          </p:nvPr>
        </p:nvSpPr>
        <p:spPr>
          <a:xfrm>
            <a:off x="215898" y="1143000"/>
            <a:ext cx="8678923" cy="4800600"/>
          </a:xfrm>
        </p:spPr>
        <p:txBody>
          <a:bodyPr/>
          <a:lstStyle/>
          <a:p>
            <a:pPr marL="119063" indent="-28575">
              <a:buNone/>
              <a:defRPr/>
            </a:pPr>
            <a:r>
              <a:rPr lang="en-US" i="1" dirty="0">
                <a:solidFill>
                  <a:srgbClr val="000000"/>
                </a:solidFill>
                <a:latin typeface="Arial" pitchFamily="34" charset="0"/>
                <a:ea typeface="ＭＳ Ｐゴシック" pitchFamily="34" charset="-128"/>
              </a:rPr>
              <a:t>“Number sense</a:t>
            </a:r>
            <a:r>
              <a:rPr lang="en-US" dirty="0">
                <a:solidFill>
                  <a:srgbClr val="000000"/>
                </a:solidFill>
                <a:latin typeface="Arial" pitchFamily="34" charset="0"/>
                <a:ea typeface="ＭＳ Ｐゴシック" pitchFamily="34" charset="-128"/>
              </a:rPr>
              <a:t> refers to children’s concept of numbers and their relationships” </a:t>
            </a:r>
            <a:r>
              <a:rPr lang="en-US" sz="1800" dirty="0">
                <a:solidFill>
                  <a:srgbClr val="000000"/>
                </a:solidFill>
                <a:latin typeface="Arial" pitchFamily="34" charset="0"/>
                <a:ea typeface="ＭＳ Ｐゴシック" pitchFamily="34" charset="-128"/>
              </a:rPr>
              <a:t>(PCF, Vol. 1, p. 241)</a:t>
            </a:r>
            <a:r>
              <a:rPr lang="en-US" dirty="0">
                <a:solidFill>
                  <a:srgbClr val="000000"/>
                </a:solidFill>
                <a:latin typeface="Arial" pitchFamily="34" charset="0"/>
                <a:ea typeface="ＭＳ Ｐゴシック" pitchFamily="34" charset="-128"/>
              </a:rPr>
              <a:t>:</a:t>
            </a:r>
          </a:p>
          <a:p>
            <a:pPr marL="347472" lvl="2" indent="-256032">
              <a:defRPr/>
            </a:pPr>
            <a:r>
              <a:rPr lang="en-US" sz="2800" dirty="0"/>
              <a:t>Visual recognition of numbers</a:t>
            </a:r>
          </a:p>
          <a:p>
            <a:pPr marL="347472" lvl="2" indent="-256032">
              <a:defRPr/>
            </a:pPr>
            <a:r>
              <a:rPr lang="en-US" sz="2800" dirty="0"/>
              <a:t>Counting of objects</a:t>
            </a:r>
          </a:p>
          <a:p>
            <a:pPr marL="347472" lvl="2" indent="-256032">
              <a:defRPr/>
            </a:pPr>
            <a:r>
              <a:rPr lang="en-US" sz="2800" dirty="0"/>
              <a:t>Sense of quantity</a:t>
            </a:r>
          </a:p>
          <a:p>
            <a:pPr marL="347472" lvl="2" indent="-256032">
              <a:defRPr/>
            </a:pPr>
            <a:r>
              <a:rPr lang="en-US" sz="2800" dirty="0"/>
              <a:t>Number relationships</a:t>
            </a:r>
          </a:p>
          <a:p>
            <a:pPr marL="347472" lvl="2" indent="-256032">
              <a:defRPr/>
            </a:pPr>
            <a:r>
              <a:rPr lang="en-US" sz="2800" dirty="0"/>
              <a:t>Addition and subtraction</a:t>
            </a:r>
          </a:p>
          <a:p>
            <a:pPr marL="347472" lvl="1" indent="-256032">
              <a:buNone/>
              <a:defRPr/>
            </a:pPr>
            <a:endParaRPr lang="en-US" sz="2800" dirty="0">
              <a:solidFill>
                <a:srgbClr val="000000"/>
              </a:solidFill>
              <a:effectLst>
                <a:outerShdw blurRad="38100" dist="38100" dir="2700000" algn="tl">
                  <a:srgbClr val="000000">
                    <a:alpha val="43137"/>
                  </a:srgbClr>
                </a:outerShdw>
              </a:effectLst>
              <a:latin typeface="Arial" pitchFamily="34" charset="0"/>
              <a:ea typeface="ＭＳ Ｐゴシック" pitchFamily="34" charset="-128"/>
            </a:endParaRPr>
          </a:p>
          <a:p>
            <a:pPr marL="347472" lvl="1" indent="-256032">
              <a:buFont typeface="Arial" charset="0"/>
              <a:buNone/>
              <a:defRPr/>
            </a:pPr>
            <a:endParaRPr lang="en-US" sz="2800" dirty="0">
              <a:solidFill>
                <a:srgbClr val="000000"/>
              </a:solidFill>
              <a:latin typeface="Arial" charset="0"/>
              <a:ea typeface="ＭＳ Ｐゴシック" charset="0"/>
              <a:cs typeface="ＭＳ Ｐゴシック" charset="0"/>
            </a:endParaRPr>
          </a:p>
        </p:txBody>
      </p:sp>
      <p:pic>
        <p:nvPicPr>
          <p:cNvPr id="3" name="Content Placeholder 2"/>
          <p:cNvPicPr>
            <a:picLocks noGrp="1" noChangeAspect="1"/>
          </p:cNvPicPr>
          <p:nvPr>
            <p:ph sz="half" idx="2"/>
          </p:nvPr>
        </p:nvPicPr>
        <p:blipFill rotWithShape="1">
          <a:blip r:embed="rId3"/>
          <a:srcRect l="53706" t="1235" r="372" b="41048"/>
          <a:stretch/>
        </p:blipFill>
        <p:spPr>
          <a:xfrm>
            <a:off x="4966399" y="2794038"/>
            <a:ext cx="3755894" cy="3149562"/>
          </a:xfrm>
          <a:ln>
            <a:solidFill>
              <a:schemeClr val="tx1"/>
            </a:solid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0"/>
            <a:ext cx="8229600" cy="996696"/>
          </a:xfrm>
        </p:spPr>
        <p:txBody>
          <a:bodyPr/>
          <a:lstStyle/>
          <a:p>
            <a:pPr eaLnBrk="1" hangingPunct="1"/>
            <a:r>
              <a:rPr lang="en-US" dirty="0">
                <a:latin typeface="Arial" charset="0"/>
                <a:ea typeface="ＭＳ Ｐゴシック" charset="0"/>
                <a:cs typeface="ＭＳ Ｐゴシック" charset="0"/>
              </a:rPr>
              <a:t>Counting Game</a:t>
            </a:r>
          </a:p>
        </p:txBody>
      </p:sp>
      <p:sp>
        <p:nvSpPr>
          <p:cNvPr id="2" name="Content Placeholder 1"/>
          <p:cNvSpPr>
            <a:spLocks noGrp="1"/>
          </p:cNvSpPr>
          <p:nvPr>
            <p:ph idx="1"/>
          </p:nvPr>
        </p:nvSpPr>
        <p:spPr>
          <a:xfrm>
            <a:off x="457200" y="996696"/>
            <a:ext cx="8229600" cy="5495544"/>
          </a:xfrm>
          <a:solidFill>
            <a:srgbClr val="FFFCF2"/>
          </a:solidFill>
        </p:spPr>
        <p:style>
          <a:lnRef idx="2">
            <a:schemeClr val="dk1"/>
          </a:lnRef>
          <a:fillRef idx="1">
            <a:schemeClr val="lt1"/>
          </a:fillRef>
          <a:effectRef idx="0">
            <a:schemeClr val="dk1"/>
          </a:effectRef>
          <a:fontRef idx="minor">
            <a:schemeClr val="dk1"/>
          </a:fontRef>
        </p:style>
        <p:txBody>
          <a:bodyPr/>
          <a:lstStyle/>
          <a:p>
            <a:pPr marL="347472" indent="-347472">
              <a:buFont typeface="+mj-lt"/>
              <a:buAutoNum type="arabicPeriod"/>
            </a:pPr>
            <a:r>
              <a:rPr lang="en-US" sz="2800" dirty="0">
                <a:latin typeface="Arial" panose="020B0604020202020204" pitchFamily="34" charset="0"/>
                <a:cs typeface="Arial" panose="020B0604020202020204" pitchFamily="34" charset="0"/>
              </a:rPr>
              <a:t>Read Handout 11: </a:t>
            </a:r>
            <a:r>
              <a:rPr lang="en-US" sz="2800" kern="1200" dirty="0">
                <a:solidFill>
                  <a:schemeClr val="tx1"/>
                </a:solidFill>
                <a:latin typeface="Arial" panose="020B0604020202020204" pitchFamily="34" charset="0"/>
                <a:cs typeface="Arial" panose="020B0604020202020204" pitchFamily="34" charset="0"/>
              </a:rPr>
              <a:t>Counting Games.</a:t>
            </a:r>
            <a:endParaRPr lang="en-US" sz="2800" dirty="0">
              <a:latin typeface="Arial" panose="020B0604020202020204" pitchFamily="34" charset="0"/>
              <a:cs typeface="Arial" panose="020B0604020202020204" pitchFamily="34" charset="0"/>
            </a:endParaRPr>
          </a:p>
          <a:p>
            <a:pPr marL="347472" indent="-347472">
              <a:buFont typeface="+mj-lt"/>
              <a:buAutoNum type="arabicPeriod"/>
            </a:pPr>
            <a:r>
              <a:rPr lang="en-US" sz="2800" dirty="0">
                <a:latin typeface="Arial" panose="020B0604020202020204" pitchFamily="34" charset="0"/>
                <a:cs typeface="Arial" panose="020B0604020202020204" pitchFamily="34" charset="0"/>
              </a:rPr>
              <a:t>Decide which game to play (Bears in a Cave or the Pizza Game).</a:t>
            </a:r>
          </a:p>
          <a:p>
            <a:pPr marL="347472" indent="-347472">
              <a:buFont typeface="+mj-lt"/>
              <a:buAutoNum type="arabicPeriod"/>
            </a:pPr>
            <a:r>
              <a:rPr lang="en-US" sz="2800" dirty="0">
                <a:latin typeface="Arial" panose="020B0604020202020204" pitchFamily="34" charset="0"/>
                <a:cs typeface="Arial" panose="020B0604020202020204" pitchFamily="34" charset="0"/>
              </a:rPr>
              <a:t>Play the game with your group.</a:t>
            </a:r>
          </a:p>
          <a:p>
            <a:pPr marL="347472" indent="-347472">
              <a:buFont typeface="+mj-lt"/>
              <a:buAutoNum type="arabicPeriod" startAt="4"/>
            </a:pPr>
            <a:r>
              <a:rPr lang="en-US" sz="2800" dirty="0">
                <a:latin typeface="Arial" panose="020B0604020202020204" pitchFamily="34" charset="0"/>
                <a:cs typeface="Arial" panose="020B0604020202020204" pitchFamily="34" charset="0"/>
              </a:rPr>
              <a:t>Read the developmental levels in each measure on Handout 12: </a:t>
            </a:r>
            <a:r>
              <a:rPr lang="en-US" sz="2800" kern="1200" dirty="0">
                <a:solidFill>
                  <a:schemeClr val="tx1"/>
                </a:solidFill>
                <a:latin typeface="Arial" panose="020B0604020202020204" pitchFamily="34" charset="0"/>
                <a:cs typeface="Arial" panose="020B0604020202020204" pitchFamily="34" charset="0"/>
              </a:rPr>
              <a:t>DRDP-K Measures.</a:t>
            </a:r>
            <a:endParaRPr lang="en-US" sz="2800" dirty="0">
              <a:latin typeface="Arial" panose="020B0604020202020204" pitchFamily="34" charset="0"/>
              <a:cs typeface="Arial" panose="020B0604020202020204" pitchFamily="34" charset="0"/>
            </a:endParaRPr>
          </a:p>
          <a:p>
            <a:pPr marL="347472" indent="-347472">
              <a:buFont typeface="+mj-lt"/>
              <a:buAutoNum type="arabicPeriod" startAt="4"/>
            </a:pPr>
            <a:r>
              <a:rPr lang="en-US" sz="2800" dirty="0">
                <a:latin typeface="Arial" panose="020B0604020202020204" pitchFamily="34" charset="0"/>
                <a:cs typeface="Arial" panose="020B0604020202020204" pitchFamily="34" charset="0"/>
              </a:rPr>
              <a:t>Discuss the following questions with your group:</a:t>
            </a:r>
          </a:p>
          <a:p>
            <a:pPr marL="747522" lvl="1" indent="-347472">
              <a:buFont typeface="Arial" panose="020B0604020202020204" pitchFamily="34" charset="0"/>
              <a:buChar char="•"/>
            </a:pPr>
            <a:r>
              <a:rPr lang="en-US" dirty="0">
                <a:latin typeface="Arial" panose="020B0604020202020204" pitchFamily="34" charset="0"/>
                <a:cs typeface="Arial" panose="020B0604020202020204" pitchFamily="34" charset="0"/>
              </a:rPr>
              <a:t>How might you scaffold the game—depending on individual students?</a:t>
            </a:r>
          </a:p>
          <a:p>
            <a:pPr marL="747522" lvl="1" indent="-347472">
              <a:buFont typeface="Arial" panose="020B0604020202020204" pitchFamily="34" charset="0"/>
              <a:buChar char="•"/>
            </a:pPr>
            <a:r>
              <a:rPr lang="en-US" dirty="0">
                <a:latin typeface="Arial" panose="020B0604020202020204" pitchFamily="34" charset="0"/>
                <a:cs typeface="Arial" panose="020B0604020202020204" pitchFamily="34" charset="0"/>
              </a:rPr>
              <a:t>How might you use these measures to support your teaching?</a:t>
            </a:r>
          </a:p>
          <a:p>
            <a:pPr marL="347472" indent="-347472">
              <a:buFont typeface="+mj-lt"/>
              <a:buAutoNum type="arabicPeriod"/>
            </a:pPr>
            <a:endParaRPr lang="en-US" sz="28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a:defRPr/>
            </a:pPr>
            <a:fld id="{B94C63CD-FCF1-B343-9088-7E0557762C24}" type="slidenum">
              <a:rPr lang="en-US" smtClean="0"/>
              <a:pPr>
                <a:defRPr/>
              </a:pPr>
              <a:t>40</a:t>
            </a:fld>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fade">
                                      <p:cBhvr>
                                        <p:cTn id="7" dur="2000"/>
                                        <p:tgtEl>
                                          <p:spTgt spid="35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a:xfrm>
            <a:off x="0" y="0"/>
            <a:ext cx="9131300" cy="1041400"/>
          </a:xfrm>
        </p:spPr>
        <p:txBody>
          <a:bodyPr/>
          <a:lstStyle/>
          <a:p>
            <a:pPr eaLnBrk="1" hangingPunct="1"/>
            <a:r>
              <a:rPr lang="en-US" sz="3600" dirty="0">
                <a:latin typeface="Arial" charset="0"/>
                <a:ea typeface="ＭＳ Ｐゴシック" charset="0"/>
                <a:cs typeface="ＭＳ Ｐゴシック" charset="0"/>
              </a:rPr>
              <a:t>Make Number Relationships Meaningful</a:t>
            </a:r>
          </a:p>
        </p:txBody>
      </p:sp>
      <p:sp>
        <p:nvSpPr>
          <p:cNvPr id="97285" name="Content Placeholder 2"/>
          <p:cNvSpPr>
            <a:spLocks noGrp="1"/>
          </p:cNvSpPr>
          <p:nvPr>
            <p:ph sz="half" idx="1"/>
          </p:nvPr>
        </p:nvSpPr>
        <p:spPr>
          <a:xfrm>
            <a:off x="0" y="1155700"/>
            <a:ext cx="4648200" cy="5703888"/>
          </a:xfrm>
          <a:noFill/>
        </p:spPr>
        <p:txBody>
          <a:bodyPr/>
          <a:lstStyle/>
          <a:p>
            <a:pPr eaLnBrk="1" hangingPunct="1">
              <a:buFont typeface="Arial" pitchFamily="34" charset="0"/>
              <a:buNone/>
              <a:defRPr/>
            </a:pPr>
            <a:r>
              <a:rPr lang="en-US" sz="3200" dirty="0">
                <a:solidFill>
                  <a:srgbClr val="FFFFFF"/>
                </a:solidFill>
                <a:latin typeface="Arial" pitchFamily="34" charset="0"/>
                <a:ea typeface="ＭＳ Ｐゴシック" pitchFamily="34" charset="-128"/>
              </a:rPr>
              <a:t>   </a:t>
            </a:r>
            <a:r>
              <a:rPr lang="en-US" sz="3200" dirty="0">
                <a:latin typeface="Arial" pitchFamily="34" charset="0"/>
                <a:ea typeface="ＭＳ Ｐゴシック" pitchFamily="34" charset="-128"/>
              </a:rPr>
              <a:t>“</a:t>
            </a:r>
            <a:r>
              <a:rPr lang="en-US" sz="3200" dirty="0">
                <a:latin typeface="Arial" charset="0"/>
                <a:ea typeface="ＭＳ Ｐゴシック" charset="0"/>
              </a:rPr>
              <a:t>Stories, songs, and games provide a playful way to introduce ‘</a:t>
            </a:r>
            <a:r>
              <a:rPr lang="en-US" altLang="ja-JP" sz="3200" dirty="0">
                <a:latin typeface="Arial" charset="0"/>
                <a:ea typeface="ＭＳ Ｐゴシック" charset="0"/>
              </a:rPr>
              <a:t>adding-to’ and ‘taking-away’ operations, and part–whole relationships”</a:t>
            </a:r>
            <a:r>
              <a:rPr lang="en-US" altLang="ja-JP" sz="3200" dirty="0">
                <a:solidFill>
                  <a:srgbClr val="FFFFFF"/>
                </a:solidFill>
                <a:latin typeface="Arial" pitchFamily="34" charset="0"/>
                <a:ea typeface="ＭＳ Ｐゴシック" pitchFamily="34" charset="-128"/>
              </a:rPr>
              <a:t> </a:t>
            </a:r>
            <a:r>
              <a:rPr lang="en-US" sz="1600" dirty="0">
                <a:latin typeface="Arial" pitchFamily="34" charset="0"/>
                <a:ea typeface="ＭＳ Ｐゴシック" pitchFamily="34" charset="-128"/>
              </a:rPr>
              <a:t>(</a:t>
            </a:r>
            <a:r>
              <a:rPr lang="en-US" sz="1600" dirty="0">
                <a:solidFill>
                  <a:srgbClr val="000000"/>
                </a:solidFill>
                <a:latin typeface="Arial" pitchFamily="34" charset="0"/>
                <a:ea typeface="ＭＳ Ｐゴシック" pitchFamily="34" charset="-128"/>
              </a:rPr>
              <a:t>PCF, Vol. 1, </a:t>
            </a:r>
            <a:r>
              <a:rPr lang="en-US" sz="1600" dirty="0">
                <a:latin typeface="Arial" pitchFamily="34" charset="0"/>
                <a:ea typeface="ＭＳ Ｐゴシック" pitchFamily="34" charset="-128"/>
              </a:rPr>
              <a:t>p. 255)</a:t>
            </a:r>
            <a:r>
              <a:rPr lang="en-US" dirty="0">
                <a:latin typeface="Arial" pitchFamily="34" charset="0"/>
                <a:ea typeface="ＭＳ Ｐゴシック" pitchFamily="34" charset="-128"/>
              </a:rPr>
              <a:t>.</a:t>
            </a:r>
            <a:endParaRPr lang="en-US" sz="1600" dirty="0">
              <a:latin typeface="Arial" pitchFamily="34" charset="0"/>
              <a:ea typeface="ＭＳ Ｐゴシック" pitchFamily="34" charset="-128"/>
            </a:endParaRPr>
          </a:p>
        </p:txBody>
      </p:sp>
      <p:pic>
        <p:nvPicPr>
          <p:cNvPr id="3" name="Content Placeholder 2"/>
          <p:cNvPicPr>
            <a:picLocks noGrp="1" noChangeAspect="1"/>
          </p:cNvPicPr>
          <p:nvPr>
            <p:ph sz="half" idx="2"/>
          </p:nvPr>
        </p:nvPicPr>
        <p:blipFill rotWithShape="1">
          <a:blip r:embed="rId3"/>
          <a:srcRect l="347" t="14166" r="7715" b="21755"/>
          <a:stretch/>
        </p:blipFill>
        <p:spPr>
          <a:xfrm>
            <a:off x="4869950" y="1041400"/>
            <a:ext cx="3934860" cy="5243513"/>
          </a:xfrm>
          <a:ln>
            <a:solidFill>
              <a:schemeClr val="dk1"/>
            </a:solid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a:xfrm>
            <a:off x="0" y="13818"/>
            <a:ext cx="9131300" cy="1303748"/>
          </a:xfrm>
        </p:spPr>
        <p:txBody>
          <a:bodyPr>
            <a:noAutofit/>
          </a:bodyPr>
          <a:lstStyle/>
          <a:p>
            <a:r>
              <a:rPr lang="en-US" sz="4000" dirty="0">
                <a:latin typeface="Arial" charset="0"/>
                <a:ea typeface="MS PGothic" charset="0"/>
              </a:rPr>
              <a:t>Partner with Families to </a:t>
            </a:r>
            <a:br>
              <a:rPr lang="en-US" sz="4000" dirty="0">
                <a:latin typeface="Arial" charset="0"/>
                <a:ea typeface="MS PGothic" charset="0"/>
              </a:rPr>
            </a:br>
            <a:r>
              <a:rPr lang="en-US" sz="4000" dirty="0">
                <a:latin typeface="Arial" charset="0"/>
                <a:ea typeface="MS PGothic" charset="0"/>
              </a:rPr>
              <a:t>Learn About Strengths</a:t>
            </a:r>
          </a:p>
        </p:txBody>
      </p:sp>
      <p:sp>
        <p:nvSpPr>
          <p:cNvPr id="73730" name="Content Placeholder 2"/>
          <p:cNvSpPr>
            <a:spLocks noGrp="1"/>
          </p:cNvSpPr>
          <p:nvPr>
            <p:ph sz="half" idx="1"/>
          </p:nvPr>
        </p:nvSpPr>
        <p:spPr>
          <a:xfrm>
            <a:off x="532912" y="1317566"/>
            <a:ext cx="4114800" cy="5105400"/>
          </a:xfrm>
        </p:spPr>
        <p:txBody>
          <a:bodyPr/>
          <a:lstStyle/>
          <a:p>
            <a:pPr>
              <a:spcAft>
                <a:spcPts val="0"/>
              </a:spcAft>
            </a:pPr>
            <a:r>
              <a:rPr lang="en-US" dirty="0">
                <a:solidFill>
                  <a:schemeClr val="accent1">
                    <a:lumMod val="10000"/>
                  </a:schemeClr>
                </a:solidFill>
                <a:latin typeface="Arial" charset="0"/>
                <a:ea typeface="MS PGothic" charset="0"/>
                <a:hlinkClick r:id=""/>
              </a:rPr>
              <a:t>Engaging Families: Preschool Curriculum Framework</a:t>
            </a:r>
          </a:p>
          <a:p>
            <a:pPr>
              <a:spcAft>
                <a:spcPts val="0"/>
              </a:spcAft>
            </a:pPr>
            <a:r>
              <a:rPr lang="en-US" dirty="0">
                <a:solidFill>
                  <a:schemeClr val="accent1">
                    <a:lumMod val="10000"/>
                  </a:schemeClr>
                </a:solidFill>
                <a:latin typeface="Arial" charset="0"/>
                <a:ea typeface="MS PGothic" charset="0"/>
                <a:hlinkClick r:id="rId3"/>
              </a:rPr>
              <a:t>All About Young Children</a:t>
            </a:r>
            <a:endParaRPr lang="en-US" dirty="0">
              <a:solidFill>
                <a:schemeClr val="accent1">
                  <a:lumMod val="10000"/>
                </a:schemeClr>
              </a:solidFill>
              <a:latin typeface="Arial" charset="0"/>
              <a:ea typeface="MS PGothic" charset="0"/>
            </a:endParaRPr>
          </a:p>
          <a:p>
            <a:pPr>
              <a:spcAft>
                <a:spcPts val="0"/>
              </a:spcAft>
            </a:pPr>
            <a:r>
              <a:rPr lang="en-US" dirty="0">
                <a:solidFill>
                  <a:schemeClr val="accent1">
                    <a:lumMod val="10000"/>
                  </a:schemeClr>
                </a:solidFill>
                <a:latin typeface="Arial" charset="0"/>
                <a:ea typeface="MS PGothic" charset="0"/>
                <a:hlinkClick r:id="rId4"/>
              </a:rPr>
              <a:t>Best Practices for Planning Curriculum: Family Partnerships and Culture</a:t>
            </a:r>
            <a:endParaRPr lang="en-US" dirty="0">
              <a:solidFill>
                <a:schemeClr val="accent1">
                  <a:lumMod val="10000"/>
                </a:schemeClr>
              </a:solidFill>
              <a:latin typeface="Arial" charset="0"/>
              <a:ea typeface="MS PGothic" charset="0"/>
            </a:endParaRPr>
          </a:p>
          <a:p>
            <a:pPr>
              <a:spcAft>
                <a:spcPts val="0"/>
              </a:spcAft>
            </a:pPr>
            <a:r>
              <a:rPr lang="en-US" dirty="0">
                <a:solidFill>
                  <a:schemeClr val="accent1">
                    <a:lumMod val="10000"/>
                  </a:schemeClr>
                </a:solidFill>
                <a:latin typeface="Arial" charset="0"/>
                <a:ea typeface="MS PGothic" charset="0"/>
                <a:hlinkClick r:id="rId5"/>
              </a:rPr>
              <a:t>TK Implementation Guide</a:t>
            </a:r>
            <a:endParaRPr lang="en-US" dirty="0">
              <a:solidFill>
                <a:schemeClr val="accent1">
                  <a:lumMod val="10000"/>
                </a:schemeClr>
              </a:solidFill>
              <a:latin typeface="Arial" charset="0"/>
              <a:ea typeface="MS PGothic" charset="0"/>
            </a:endParaRPr>
          </a:p>
        </p:txBody>
      </p:sp>
      <p:pic>
        <p:nvPicPr>
          <p:cNvPr id="4" name="Content Placeholder 3"/>
          <p:cNvPicPr>
            <a:picLocks noGrp="1" noChangeAspect="1"/>
          </p:cNvPicPr>
          <p:nvPr>
            <p:ph sz="half" idx="2"/>
          </p:nvPr>
        </p:nvPicPr>
        <p:blipFill rotWithShape="1">
          <a:blip r:embed="rId6" cstate="email">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rcRect l="18372" t="773" r="16087" b="1059"/>
          <a:stretch/>
        </p:blipFill>
        <p:spPr>
          <a:xfrm>
            <a:off x="4913616" y="1427045"/>
            <a:ext cx="3573379" cy="4131274"/>
          </a:xfrm>
          <a:ln>
            <a:solidFill>
              <a:schemeClr val="dk1"/>
            </a:solidFill>
          </a:ln>
        </p:spPr>
      </p:pic>
    </p:spTree>
    <p:extLst>
      <p:ext uri="{BB962C8B-B14F-4D97-AF65-F5344CB8AC3E}">
        <p14:creationId xmlns:p14="http://schemas.microsoft.com/office/powerpoint/2010/main" val="8938733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itle 1"/>
          <p:cNvSpPr>
            <a:spLocks noGrp="1"/>
          </p:cNvSpPr>
          <p:nvPr>
            <p:ph type="title"/>
          </p:nvPr>
        </p:nvSpPr>
        <p:spPr>
          <a:xfrm>
            <a:off x="0" y="-4495"/>
            <a:ext cx="9144000" cy="976943"/>
          </a:xfrm>
        </p:spPr>
        <p:txBody>
          <a:bodyPr/>
          <a:lstStyle/>
          <a:p>
            <a:r>
              <a:rPr lang="en-US" sz="3600" kern="1200" dirty="0">
                <a:solidFill>
                  <a:schemeClr val="tx1"/>
                </a:solidFill>
                <a:latin typeface="Arial" pitchFamily="34" charset="0"/>
                <a:ea typeface="ＭＳ Ｐゴシック" pitchFamily="-84" charset="-128"/>
                <a:cs typeface="Arial" pitchFamily="34" charset="0"/>
              </a:rPr>
              <a:t>Engaging Families Blending Strategies</a:t>
            </a:r>
            <a:r>
              <a:rPr lang="en-US" sz="3600" dirty="0">
                <a:solidFill>
                  <a:schemeClr val="tx1"/>
                </a:solidFill>
              </a:rPr>
              <a:t> </a:t>
            </a:r>
            <a:endParaRPr lang="en-US" sz="3600" kern="1200" dirty="0">
              <a:solidFill>
                <a:schemeClr val="tx1"/>
              </a:solidFill>
              <a:latin typeface="Arial" pitchFamily="34" charset="0"/>
              <a:ea typeface="ＭＳ Ｐゴシック" pitchFamily="-84" charset="-128"/>
              <a:cs typeface="Arial" pitchFamily="34" charset="0"/>
            </a:endParaRPr>
          </a:p>
        </p:txBody>
      </p:sp>
      <p:sp>
        <p:nvSpPr>
          <p:cNvPr id="2" name="Content Placeholder 1"/>
          <p:cNvSpPr>
            <a:spLocks noGrp="1"/>
          </p:cNvSpPr>
          <p:nvPr>
            <p:ph sz="half" idx="2"/>
          </p:nvPr>
        </p:nvSpPr>
        <p:spPr>
          <a:xfrm>
            <a:off x="210605" y="855023"/>
            <a:ext cx="4530360" cy="6002977"/>
          </a:xfrm>
          <a:noFill/>
          <a:ln>
            <a:noFill/>
          </a:ln>
        </p:spPr>
        <p:style>
          <a:lnRef idx="2">
            <a:schemeClr val="dk1"/>
          </a:lnRef>
          <a:fillRef idx="1">
            <a:schemeClr val="lt1"/>
          </a:fillRef>
          <a:effectRef idx="0">
            <a:schemeClr val="dk1"/>
          </a:effectRef>
          <a:fontRef idx="minor">
            <a:schemeClr val="dk1"/>
          </a:fontRef>
        </p:style>
        <p:txBody>
          <a:bodyPr/>
          <a:lstStyle/>
          <a:p>
            <a:pPr marL="347472" indent="-347472">
              <a:spcBef>
                <a:spcPts val="672"/>
              </a:spcBef>
              <a:buFont typeface="+mj-lt"/>
              <a:buAutoNum type="arabicPeriod"/>
            </a:pPr>
            <a:r>
              <a:rPr lang="en-US" sz="2150" dirty="0">
                <a:latin typeface="Arial" panose="020B0604020202020204" pitchFamily="34" charset="0"/>
                <a:cs typeface="Arial" panose="020B0604020202020204" pitchFamily="34" charset="0"/>
              </a:rPr>
              <a:t>Read Handout 14: </a:t>
            </a:r>
            <a:r>
              <a:rPr lang="en-US" sz="2150" dirty="0">
                <a:solidFill>
                  <a:schemeClr val="tx1"/>
                </a:solidFill>
                <a:latin typeface="Arial" panose="020B0604020202020204" pitchFamily="34" charset="0"/>
                <a:cs typeface="Arial" panose="020B0604020202020204" pitchFamily="34" charset="0"/>
              </a:rPr>
              <a:t>All About Young Children</a:t>
            </a:r>
            <a:r>
              <a:rPr lang="en-US" sz="2150" dirty="0">
                <a:latin typeface="Arial" panose="020B0604020202020204" pitchFamily="34" charset="0"/>
                <a:cs typeface="Arial" panose="020B0604020202020204" pitchFamily="34" charset="0"/>
              </a:rPr>
              <a:t> and Handout  15: Engaging Families.</a:t>
            </a:r>
          </a:p>
          <a:p>
            <a:pPr marL="347472" indent="-347472">
              <a:spcBef>
                <a:spcPts val="672"/>
              </a:spcBef>
              <a:buFont typeface="+mj-lt"/>
              <a:buAutoNum type="arabicPeriod"/>
            </a:pPr>
            <a:r>
              <a:rPr lang="en-US" sz="2150" dirty="0">
                <a:latin typeface="Arial" panose="020B0604020202020204" pitchFamily="34" charset="0"/>
                <a:cs typeface="Arial" panose="020B0604020202020204" pitchFamily="34" charset="0"/>
              </a:rPr>
              <a:t>With your table group, identify at least two strategies for engaging families in mathematics and write them on chart paper.</a:t>
            </a:r>
          </a:p>
          <a:p>
            <a:pPr marL="347472" indent="-347472">
              <a:spcBef>
                <a:spcPts val="672"/>
              </a:spcBef>
              <a:buFont typeface="+mj-lt"/>
              <a:buAutoNum type="arabicPeriod"/>
            </a:pPr>
            <a:r>
              <a:rPr lang="en-US" sz="2150" dirty="0">
                <a:latin typeface="Arial" panose="020B0604020202020204" pitchFamily="34" charset="0"/>
                <a:cs typeface="Arial" panose="020B0604020202020204" pitchFamily="34" charset="0"/>
              </a:rPr>
              <a:t>Reflect on the entire day:</a:t>
            </a:r>
          </a:p>
          <a:p>
            <a:pPr marL="747522" lvl="1" indent="-347472">
              <a:spcBef>
                <a:spcPts val="672"/>
              </a:spcBef>
              <a:buFont typeface="Arial" panose="020B0604020202020204" pitchFamily="34" charset="0"/>
              <a:buChar char="•"/>
            </a:pPr>
            <a:r>
              <a:rPr lang="en-US" sz="2150" dirty="0">
                <a:latin typeface="Arial" panose="020B0604020202020204" pitchFamily="34" charset="0"/>
                <a:cs typeface="Arial" panose="020B0604020202020204" pitchFamily="34" charset="0"/>
              </a:rPr>
              <a:t>What are your key                                           “take-away” thoughts?</a:t>
            </a:r>
          </a:p>
          <a:p>
            <a:pPr marL="747522" lvl="1" indent="-347472">
              <a:spcBef>
                <a:spcPts val="672"/>
              </a:spcBef>
              <a:buFont typeface="Arial" panose="020B0604020202020204" pitchFamily="34" charset="0"/>
              <a:buChar char="•"/>
            </a:pPr>
            <a:r>
              <a:rPr lang="en-US" sz="2150" dirty="0">
                <a:latin typeface="Arial" panose="020B0604020202020204" pitchFamily="34" charset="0"/>
                <a:cs typeface="Arial" panose="020B0604020202020204" pitchFamily="34" charset="0"/>
              </a:rPr>
              <a:t>How can you blend                         these key “take-</a:t>
            </a:r>
            <a:r>
              <a:rPr lang="en-US" sz="2150" dirty="0" err="1">
                <a:latin typeface="Arial" panose="020B0604020202020204" pitchFamily="34" charset="0"/>
                <a:cs typeface="Arial" panose="020B0604020202020204" pitchFamily="34" charset="0"/>
              </a:rPr>
              <a:t>aways</a:t>
            </a:r>
            <a:r>
              <a:rPr lang="en-US" sz="2150" dirty="0">
                <a:latin typeface="Arial" panose="020B0604020202020204" pitchFamily="34" charset="0"/>
                <a:cs typeface="Arial" panose="020B0604020202020204" pitchFamily="34" charset="0"/>
              </a:rPr>
              <a:t>” with the strategies for engaging                                          families?</a:t>
            </a:r>
          </a:p>
          <a:p>
            <a:pPr marL="347472" indent="-347472">
              <a:spcBef>
                <a:spcPts val="672"/>
              </a:spcBef>
              <a:buFont typeface="+mj-lt"/>
              <a:buAutoNum type="arabicPeriod"/>
            </a:pPr>
            <a:r>
              <a:rPr lang="en-US" sz="2150" dirty="0">
                <a:latin typeface="Arial" panose="020B0604020202020204" pitchFamily="34" charset="0"/>
                <a:cs typeface="Arial" panose="020B0604020202020204" pitchFamily="34" charset="0"/>
              </a:rPr>
              <a:t>Discuss and chart your ideas with your group.</a:t>
            </a:r>
          </a:p>
        </p:txBody>
      </p:sp>
      <p:pic>
        <p:nvPicPr>
          <p:cNvPr id="128002" name="Content Placeholder 2" descr="Screen Shot 2016-06-07 at 11.21.32 AM.png"/>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34010" r="12917"/>
          <a:stretch/>
        </p:blipFill>
        <p:spPr>
          <a:xfrm>
            <a:off x="4849366" y="972448"/>
            <a:ext cx="4056096" cy="5507865"/>
          </a:xfrm>
          <a:prstGeom prst="rect">
            <a:avLst/>
          </a:prstGeom>
          <a:ln>
            <a:solidFill>
              <a:schemeClr val="dk1"/>
            </a:solidFill>
          </a:ln>
          <a:effectLst/>
        </p:spPr>
      </p:pic>
      <p:sp>
        <p:nvSpPr>
          <p:cNvPr id="3" name="Slide Number Placeholder 2"/>
          <p:cNvSpPr>
            <a:spLocks noGrp="1"/>
          </p:cNvSpPr>
          <p:nvPr>
            <p:ph type="sldNum" sz="quarter" idx="12"/>
          </p:nvPr>
        </p:nvSpPr>
        <p:spPr/>
        <p:txBody>
          <a:bodyPr/>
          <a:lstStyle/>
          <a:p>
            <a:pPr>
              <a:defRPr/>
            </a:pPr>
            <a:fld id="{715DF4CC-8ECE-B24E-AAB9-DB90A2F577DF}" type="slidenum">
              <a:rPr lang="en-US" smtClean="0"/>
              <a:pPr>
                <a:defRPr/>
              </a:pPr>
              <a:t>43</a:t>
            </a:fld>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itle 7"/>
          <p:cNvSpPr>
            <a:spLocks noGrp="1"/>
          </p:cNvSpPr>
          <p:nvPr>
            <p:ph type="title"/>
          </p:nvPr>
        </p:nvSpPr>
        <p:spPr>
          <a:xfrm>
            <a:off x="0" y="0"/>
            <a:ext cx="9144001" cy="1413164"/>
          </a:xfrm>
        </p:spPr>
        <p:txBody>
          <a:bodyPr anchor="b">
            <a:normAutofit/>
          </a:bodyPr>
          <a:lstStyle/>
          <a:p>
            <a:pPr eaLnBrk="1" hangingPunct="1">
              <a:defRPr/>
            </a:pPr>
            <a:r>
              <a:rPr lang="en-US" dirty="0">
                <a:latin typeface="Arial" charset="0"/>
                <a:ea typeface="ＭＳ Ｐゴシック" charset="0"/>
                <a:cs typeface="ＭＳ Ｐゴシック" charset="0"/>
              </a:rPr>
              <a:t>Thank you for coming!</a:t>
            </a:r>
            <a:r>
              <a:rPr lang="en-US" sz="3600" dirty="0">
                <a:latin typeface="Arial" charset="0"/>
                <a:ea typeface="ＭＳ Ｐゴシック" charset="0"/>
                <a:cs typeface="ＭＳ Ｐゴシック" charset="0"/>
              </a:rPr>
              <a:t/>
            </a:r>
            <a:br>
              <a:rPr lang="en-US" sz="3600" dirty="0">
                <a:latin typeface="Arial" charset="0"/>
                <a:ea typeface="ＭＳ Ｐゴシック" charset="0"/>
                <a:cs typeface="ＭＳ Ｐゴシック" charset="0"/>
              </a:rPr>
            </a:br>
            <a:r>
              <a:rPr lang="en-US" sz="3100" b="0" dirty="0">
                <a:latin typeface="Arial" charset="0"/>
                <a:ea typeface="ＭＳ Ｐゴシック" charset="0"/>
                <a:cs typeface="ＭＳ Ｐゴシック" charset="0"/>
              </a:rPr>
              <a:t>We hope you learned AT LEAST three new ideas.</a:t>
            </a:r>
            <a:endParaRPr lang="en-US" sz="3600" b="0" dirty="0">
              <a:latin typeface="Arial" charset="0"/>
              <a:ea typeface="ＭＳ Ｐゴシック" charset="0"/>
              <a:cs typeface="ＭＳ Ｐゴシック" charset="0"/>
            </a:endParaRPr>
          </a:p>
        </p:txBody>
      </p:sp>
      <p:pic>
        <p:nvPicPr>
          <p:cNvPr id="7" name="Content Placeholder 6"/>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3758" t="16337" r="22713" b="19857"/>
          <a:stretch/>
        </p:blipFill>
        <p:spPr>
          <a:xfrm>
            <a:off x="1974595" y="1657820"/>
            <a:ext cx="5194807" cy="4813854"/>
          </a:xfrm>
          <a:prstGeom prst="rect">
            <a:avLst/>
          </a:prstGeom>
          <a:ln>
            <a:solidFill>
              <a:schemeClr val="dk1"/>
            </a:solidFill>
          </a:ln>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1130"/>
            <a:ext cx="9131300" cy="1143000"/>
          </a:xfrm>
        </p:spPr>
        <p:txBody>
          <a:bodyPr/>
          <a:lstStyle/>
          <a:p>
            <a:r>
              <a:rPr lang="en-US" sz="3200" dirty="0"/>
              <a:t>Reference Guide for PowerPoint Citations</a:t>
            </a:r>
          </a:p>
        </p:txBody>
      </p:sp>
      <p:sp>
        <p:nvSpPr>
          <p:cNvPr id="3" name="Content Placeholder 2"/>
          <p:cNvSpPr>
            <a:spLocks noGrp="1"/>
          </p:cNvSpPr>
          <p:nvPr>
            <p:ph idx="1"/>
          </p:nvPr>
        </p:nvSpPr>
        <p:spPr>
          <a:xfrm>
            <a:off x="479425" y="1131870"/>
            <a:ext cx="8172450" cy="4964130"/>
          </a:xfrm>
        </p:spPr>
        <p:txBody>
          <a:bodyPr/>
          <a:lstStyle/>
          <a:p>
            <a:pPr marL="233363" lvl="0" indent="-233363" defTabSz="457200">
              <a:spcBef>
                <a:spcPts val="0"/>
              </a:spcBef>
              <a:spcAft>
                <a:spcPts val="1200"/>
              </a:spcAft>
              <a:buNone/>
            </a:pPr>
            <a:r>
              <a:rPr lang="en-US" sz="1400" dirty="0">
                <a:ea typeface="MS PGothic" panose="020B0600070205080204" pitchFamily="34" charset="-128"/>
                <a:cs typeface="Arial"/>
              </a:rPr>
              <a:t>California Department of Education. 2010</a:t>
            </a:r>
            <a:r>
              <a:rPr lang="en-US" sz="1400" i="1" dirty="0">
                <a:ea typeface="MS PGothic" panose="020B0600070205080204" pitchFamily="34" charset="-128"/>
                <a:cs typeface="Arial"/>
              </a:rPr>
              <a:t>. California Preschool Curriculum Framework, Volume 1</a:t>
            </a:r>
            <a:r>
              <a:rPr lang="en-US" sz="1400" dirty="0">
                <a:ea typeface="MS PGothic" panose="020B0600070205080204" pitchFamily="34" charset="-128"/>
                <a:cs typeface="Arial"/>
              </a:rPr>
              <a:t>. http://www.cde.ca.gov/sp/cd/re/documents/psframeworkkvol1.pdf (accessed September 7, 2016).</a:t>
            </a:r>
          </a:p>
          <a:p>
            <a:pPr marL="233363" lvl="0" indent="-233363" defTabSz="457200">
              <a:spcBef>
                <a:spcPts val="0"/>
              </a:spcBef>
              <a:spcAft>
                <a:spcPts val="1200"/>
              </a:spcAft>
              <a:buNone/>
            </a:pPr>
            <a:r>
              <a:rPr lang="en-US" sz="1400" dirty="0">
                <a:ea typeface="MS PGothic" panose="020B0600070205080204" pitchFamily="34" charset="-128"/>
                <a:cs typeface="Arial"/>
              </a:rPr>
              <a:t>California Department of Education. 2011. </a:t>
            </a:r>
            <a:r>
              <a:rPr lang="en-US" sz="1400" i="1" dirty="0">
                <a:ea typeface="MS PGothic" panose="020B0600070205080204" pitchFamily="34" charset="-128"/>
                <a:cs typeface="Arial"/>
              </a:rPr>
              <a:t>California Preschool Curriculum Framework, Volume 2</a:t>
            </a:r>
            <a:r>
              <a:rPr lang="en-US" sz="1400" dirty="0">
                <a:ea typeface="MS PGothic" panose="020B0600070205080204" pitchFamily="34" charset="-128"/>
                <a:cs typeface="Arial"/>
              </a:rPr>
              <a:t>. </a:t>
            </a:r>
            <a:r>
              <a:rPr lang="en-US" sz="1400" dirty="0"/>
              <a:t>www.cde.ca.gov/</a:t>
            </a:r>
            <a:r>
              <a:rPr lang="en-US" sz="1400" dirty="0" err="1"/>
              <a:t>sp</a:t>
            </a:r>
            <a:r>
              <a:rPr lang="en-US" sz="1400" dirty="0"/>
              <a:t>/cd/re/.../psframeworkvol2.pdf</a:t>
            </a:r>
            <a:r>
              <a:rPr lang="en-US" sz="1400" dirty="0">
                <a:ea typeface="MS PGothic" panose="020B0600070205080204" pitchFamily="34" charset="-128"/>
                <a:cs typeface="Arial"/>
              </a:rPr>
              <a:t> (accessed May 10, 2016). </a:t>
            </a:r>
          </a:p>
          <a:p>
            <a:pPr marL="233363" indent="-233363" defTabSz="457200">
              <a:spcBef>
                <a:spcPts val="0"/>
              </a:spcBef>
              <a:spcAft>
                <a:spcPts val="1200"/>
              </a:spcAft>
              <a:buNone/>
            </a:pPr>
            <a:r>
              <a:rPr lang="en-US" sz="1400" dirty="0"/>
              <a:t>Clements, Douglas H. 1999. “</a:t>
            </a:r>
            <a:r>
              <a:rPr lang="en-US" sz="1400" dirty="0" err="1"/>
              <a:t>Subitizing</a:t>
            </a:r>
            <a:r>
              <a:rPr lang="en-US" sz="1400" dirty="0"/>
              <a:t>: What is It? Why Teach It?” </a:t>
            </a:r>
            <a:r>
              <a:rPr lang="en-US" sz="1400" i="1" dirty="0"/>
              <a:t>Teaching Children Mathematics</a:t>
            </a:r>
            <a:r>
              <a:rPr lang="en-US" sz="1400" dirty="0"/>
              <a:t> 5 (7) [March]: 400-05. http://gse.buffalo.edu/fas/clements/files/subitizing.pdf</a:t>
            </a:r>
            <a:endParaRPr lang="en-US" sz="1400" dirty="0">
              <a:ea typeface="MS PGothic" panose="020B0600070205080204" pitchFamily="34" charset="-128"/>
              <a:cs typeface="Arial"/>
            </a:endParaRPr>
          </a:p>
          <a:p>
            <a:pPr marL="233363" lvl="0" indent="-233363" defTabSz="457200">
              <a:spcBef>
                <a:spcPts val="0"/>
              </a:spcBef>
              <a:spcAft>
                <a:spcPts val="1200"/>
              </a:spcAft>
              <a:buNone/>
            </a:pPr>
            <a:r>
              <a:rPr lang="en-US" sz="1400" dirty="0">
                <a:ea typeface="MS PGothic" panose="020B0600070205080204" pitchFamily="34" charset="-128"/>
                <a:cs typeface="Arial"/>
              </a:rPr>
              <a:t>Clements, Douglas H., and Julie </a:t>
            </a:r>
            <a:r>
              <a:rPr lang="en-US" sz="1400" dirty="0" err="1">
                <a:ea typeface="MS PGothic" panose="020B0600070205080204" pitchFamily="34" charset="-128"/>
                <a:cs typeface="Arial"/>
              </a:rPr>
              <a:t>Sarama</a:t>
            </a:r>
            <a:r>
              <a:rPr lang="en-US" sz="1400" dirty="0">
                <a:ea typeface="MS PGothic" panose="020B0600070205080204" pitchFamily="34" charset="-128"/>
                <a:cs typeface="Arial"/>
              </a:rPr>
              <a:t>, eds. 2004. </a:t>
            </a:r>
            <a:r>
              <a:rPr lang="en-US" sz="1400" i="1" dirty="0">
                <a:ea typeface="MS PGothic" panose="020B0600070205080204" pitchFamily="34" charset="-128"/>
                <a:cs typeface="Arial"/>
              </a:rPr>
              <a:t>Engaging Young Children in Mathematics: Standards for Early Childhood Mathematics Education</a:t>
            </a:r>
            <a:r>
              <a:rPr lang="en-US" sz="1400" dirty="0">
                <a:ea typeface="MS PGothic" panose="020B0600070205080204" pitchFamily="34" charset="-128"/>
                <a:cs typeface="Arial"/>
              </a:rPr>
              <a:t>. Mahwah: Lawrence Erlbaum Associates, Inc., Publishers.</a:t>
            </a:r>
          </a:p>
          <a:p>
            <a:pPr marL="233363" lvl="0" indent="-233363" defTabSz="457200">
              <a:spcBef>
                <a:spcPts val="0"/>
              </a:spcBef>
              <a:spcAft>
                <a:spcPts val="1200"/>
              </a:spcAft>
              <a:buNone/>
            </a:pPr>
            <a:r>
              <a:rPr lang="en-US" sz="1400" dirty="0">
                <a:ea typeface="MS PGothic" panose="020B0600070205080204" pitchFamily="34" charset="-128"/>
                <a:cs typeface="Arial"/>
              </a:rPr>
              <a:t>Clements, Douglas H, and Julie </a:t>
            </a:r>
            <a:r>
              <a:rPr lang="en-US" sz="1400" dirty="0" err="1">
                <a:ea typeface="MS PGothic" panose="020B0600070205080204" pitchFamily="34" charset="-128"/>
                <a:cs typeface="Arial"/>
              </a:rPr>
              <a:t>Sarama</a:t>
            </a:r>
            <a:r>
              <a:rPr lang="en-US" sz="1400" dirty="0">
                <a:ea typeface="MS PGothic" panose="020B0600070205080204" pitchFamily="34" charset="-128"/>
                <a:cs typeface="Arial"/>
              </a:rPr>
              <a:t>. 2013. “</a:t>
            </a:r>
            <a:r>
              <a:rPr lang="en-US" sz="1400" dirty="0" err="1">
                <a:ea typeface="MS PGothic" panose="020B0600070205080204" pitchFamily="34" charset="-128"/>
                <a:cs typeface="Arial"/>
              </a:rPr>
              <a:t>PreK</a:t>
            </a:r>
            <a:r>
              <a:rPr lang="en-US" sz="1400" dirty="0">
                <a:ea typeface="MS PGothic" panose="020B0600070205080204" pitchFamily="34" charset="-128"/>
                <a:cs typeface="Arial"/>
              </a:rPr>
              <a:t> Mathematics Curriculum: Impacts on Early Literacy.” Paper presented at the Society for Research and Child Development Biennial Meeting, Seattle, WA.</a:t>
            </a:r>
          </a:p>
          <a:p>
            <a:pPr marL="233363" lvl="0" indent="-233363" defTabSz="457200">
              <a:spcBef>
                <a:spcPts val="0"/>
              </a:spcBef>
              <a:spcAft>
                <a:spcPts val="1200"/>
              </a:spcAft>
              <a:buNone/>
            </a:pPr>
            <a:endParaRPr lang="en-US" sz="1400" dirty="0">
              <a:ea typeface="MS PGothic" panose="020B0600070205080204" pitchFamily="34" charset="-128"/>
              <a:cs typeface="Arial"/>
            </a:endParaRPr>
          </a:p>
          <a:p>
            <a:pPr marL="233363" lvl="0" indent="-233363" defTabSz="457200">
              <a:spcBef>
                <a:spcPts val="0"/>
              </a:spcBef>
              <a:spcAft>
                <a:spcPts val="1200"/>
              </a:spcAft>
              <a:buNone/>
            </a:pPr>
            <a:endParaRPr lang="en-US" sz="1400" dirty="0">
              <a:ea typeface="MS PGothic" panose="020B0600070205080204" pitchFamily="34" charset="-128"/>
              <a:cs typeface="Arial"/>
            </a:endParaRPr>
          </a:p>
          <a:p>
            <a:endParaRPr lang="en-US" sz="1400" dirty="0"/>
          </a:p>
        </p:txBody>
      </p:sp>
    </p:spTree>
    <p:extLst>
      <p:ext uri="{BB962C8B-B14F-4D97-AF65-F5344CB8AC3E}">
        <p14:creationId xmlns:p14="http://schemas.microsoft.com/office/powerpoint/2010/main" val="5746788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0" y="-8237"/>
            <a:ext cx="9131300" cy="1532826"/>
          </a:xfrm>
        </p:spPr>
        <p:txBody>
          <a:bodyPr/>
          <a:lstStyle/>
          <a:p>
            <a:r>
              <a:rPr lang="en-US" altLang="en-US" sz="3600" dirty="0">
                <a:solidFill>
                  <a:srgbClr val="000000"/>
                </a:solidFill>
              </a:rPr>
              <a:t>CDE Publications and Resources that Support TK Math Implementation</a:t>
            </a:r>
          </a:p>
        </p:txBody>
      </p:sp>
      <p:sp>
        <p:nvSpPr>
          <p:cNvPr id="5" name="Content Placeholder 4"/>
          <p:cNvSpPr>
            <a:spLocks noGrp="1"/>
          </p:cNvSpPr>
          <p:nvPr>
            <p:ph sz="half" idx="1"/>
          </p:nvPr>
        </p:nvSpPr>
        <p:spPr>
          <a:xfrm>
            <a:off x="6552829" y="4971649"/>
            <a:ext cx="2457356" cy="1351091"/>
          </a:xfrm>
        </p:spPr>
        <p:txBody>
          <a:bodyPr>
            <a:normAutofit/>
          </a:bodyPr>
          <a:lstStyle/>
          <a:p>
            <a:pPr marL="111125" indent="-111125"/>
            <a:r>
              <a:rPr lang="en-US" sz="200" dirty="0"/>
              <a:t>Preschool Learning Foundations</a:t>
            </a:r>
          </a:p>
          <a:p>
            <a:pPr marL="111125" indent="-111125"/>
            <a:r>
              <a:rPr lang="en-US" sz="200" dirty="0"/>
              <a:t>California Common Core State Standards</a:t>
            </a:r>
          </a:p>
          <a:p>
            <a:pPr marL="111125" indent="-111125"/>
            <a:r>
              <a:rPr lang="en-US" sz="200" dirty="0"/>
              <a:t>Preschool Curriculum Framework</a:t>
            </a:r>
          </a:p>
          <a:p>
            <a:pPr marL="111125" indent="-111125"/>
            <a:r>
              <a:rPr lang="en-US" sz="200" dirty="0"/>
              <a:t>Mathematics</a:t>
            </a:r>
            <a:r>
              <a:rPr lang="en-US" sz="200" baseline="0" dirty="0"/>
              <a:t> Framework</a:t>
            </a:r>
            <a:endParaRPr lang="en-US" sz="200" dirty="0"/>
          </a:p>
          <a:p>
            <a:pPr marL="111125" indent="-111125"/>
            <a:r>
              <a:rPr lang="en-US" sz="200" dirty="0"/>
              <a:t>DRDP Specific to TK and K</a:t>
            </a:r>
          </a:p>
          <a:p>
            <a:pPr marL="111125" indent="-111125"/>
            <a:r>
              <a:rPr lang="en-US" sz="200" dirty="0"/>
              <a:t>Alignment Document</a:t>
            </a:r>
          </a:p>
          <a:p>
            <a:pPr marL="111125" indent="-111125"/>
            <a:r>
              <a:rPr lang="en-US" sz="200" dirty="0"/>
              <a:t>Preschool English Learners Guide</a:t>
            </a:r>
          </a:p>
          <a:p>
            <a:pPr marL="111125" indent="-111125"/>
            <a:r>
              <a:rPr lang="en-US" sz="200" dirty="0"/>
              <a:t>Transitional Kindergarten Implementation Guide</a:t>
            </a:r>
          </a:p>
          <a:p>
            <a:endParaRPr lang="en-US" sz="200" dirty="0"/>
          </a:p>
        </p:txBody>
      </p:sp>
      <p:grpSp>
        <p:nvGrpSpPr>
          <p:cNvPr id="8" name="Group 7"/>
          <p:cNvGrpSpPr/>
          <p:nvPr/>
        </p:nvGrpSpPr>
        <p:grpSpPr>
          <a:xfrm>
            <a:off x="61163" y="1081506"/>
            <a:ext cx="9021673" cy="5557840"/>
            <a:chOff x="35484" y="1081506"/>
            <a:chExt cx="9021673" cy="5557840"/>
          </a:xfrm>
        </p:grpSpPr>
        <p:sp>
          <p:nvSpPr>
            <p:cNvPr id="9" name="Rectangle 8"/>
            <p:cNvSpPr/>
            <p:nvPr/>
          </p:nvSpPr>
          <p:spPr>
            <a:xfrm>
              <a:off x="35484" y="1081506"/>
              <a:ext cx="9021673" cy="5557840"/>
            </a:xfrm>
            <a:prstGeom prst="rect">
              <a:avLst/>
            </a:prstGeom>
            <a:noFill/>
          </p:spPr>
        </p:sp>
        <p:sp>
          <p:nvSpPr>
            <p:cNvPr id="10" name="Freeform 9"/>
            <p:cNvSpPr/>
            <p:nvPr/>
          </p:nvSpPr>
          <p:spPr>
            <a:xfrm>
              <a:off x="2457378" y="1588390"/>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chemeClr val="accent1">
                    <a:lumMod val="75000"/>
                  </a:schemeClr>
                </a:gs>
                <a:gs pos="35000">
                  <a:schemeClr val="accent1"/>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Preschool Learning Foundations</a:t>
              </a:r>
            </a:p>
          </p:txBody>
        </p:sp>
        <p:sp>
          <p:nvSpPr>
            <p:cNvPr id="11" name="Freeform 10"/>
            <p:cNvSpPr/>
            <p:nvPr/>
          </p:nvSpPr>
          <p:spPr>
            <a:xfrm>
              <a:off x="1119673" y="4601711"/>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chemeClr val="accent1">
                    <a:lumMod val="75000"/>
                  </a:schemeClr>
                </a:gs>
                <a:gs pos="35000">
                  <a:schemeClr val="accent1"/>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Alignment Document</a:t>
              </a:r>
            </a:p>
          </p:txBody>
        </p:sp>
        <p:sp>
          <p:nvSpPr>
            <p:cNvPr id="13" name="Freeform 12"/>
            <p:cNvSpPr/>
            <p:nvPr/>
          </p:nvSpPr>
          <p:spPr>
            <a:xfrm>
              <a:off x="4836209" y="1588390"/>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chemeClr val="accent1">
                    <a:lumMod val="75000"/>
                  </a:schemeClr>
                </a:gs>
                <a:gs pos="35000">
                  <a:schemeClr val="accent1"/>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California Common Core State Standards</a:t>
              </a:r>
            </a:p>
          </p:txBody>
        </p:sp>
        <p:sp>
          <p:nvSpPr>
            <p:cNvPr id="15" name="Freeform 14"/>
            <p:cNvSpPr/>
            <p:nvPr/>
          </p:nvSpPr>
          <p:spPr>
            <a:xfrm>
              <a:off x="1119673" y="3097739"/>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chemeClr val="accent1">
                    <a:lumMod val="75000"/>
                  </a:schemeClr>
                </a:gs>
                <a:gs pos="35000">
                  <a:schemeClr val="accent1"/>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Preschool Curriculum Framework</a:t>
              </a:r>
            </a:p>
          </p:txBody>
        </p:sp>
        <p:sp>
          <p:nvSpPr>
            <p:cNvPr id="16" name="Freeform 15"/>
            <p:cNvSpPr/>
            <p:nvPr/>
          </p:nvSpPr>
          <p:spPr>
            <a:xfrm>
              <a:off x="3506347" y="3073396"/>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chemeClr val="accent1">
                    <a:lumMod val="75000"/>
                  </a:schemeClr>
                </a:gs>
                <a:gs pos="35000">
                  <a:schemeClr val="accent1"/>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Math Framework</a:t>
              </a:r>
            </a:p>
          </p:txBody>
        </p:sp>
        <p:sp>
          <p:nvSpPr>
            <p:cNvPr id="17" name="Freeform 16"/>
            <p:cNvSpPr/>
            <p:nvPr/>
          </p:nvSpPr>
          <p:spPr>
            <a:xfrm>
              <a:off x="5875327" y="4601711"/>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chemeClr val="accent1">
                    <a:lumMod val="75000"/>
                  </a:schemeClr>
                </a:gs>
                <a:gs pos="35000">
                  <a:schemeClr val="accent1"/>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TK Implementation Guide</a:t>
              </a:r>
            </a:p>
          </p:txBody>
        </p:sp>
        <p:sp>
          <p:nvSpPr>
            <p:cNvPr id="18" name="Freeform 17"/>
            <p:cNvSpPr/>
            <p:nvPr/>
          </p:nvSpPr>
          <p:spPr>
            <a:xfrm>
              <a:off x="5923932" y="3073396"/>
              <a:ext cx="2088941" cy="1248805"/>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chemeClr val="accent1">
                    <a:lumMod val="75000"/>
                  </a:schemeClr>
                </a:gs>
                <a:gs pos="35000">
                  <a:schemeClr val="accent1"/>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DRDP-K</a:t>
              </a:r>
            </a:p>
          </p:txBody>
        </p:sp>
        <p:sp>
          <p:nvSpPr>
            <p:cNvPr id="20" name="Freeform 19"/>
            <p:cNvSpPr/>
            <p:nvPr/>
          </p:nvSpPr>
          <p:spPr>
            <a:xfrm>
              <a:off x="3501849" y="4601711"/>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chemeClr val="accent1">
                    <a:lumMod val="75000"/>
                  </a:schemeClr>
                </a:gs>
                <a:gs pos="35000">
                  <a:schemeClr val="accent1"/>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Preschool English Learners</a:t>
              </a:r>
            </a:p>
          </p:txBody>
        </p:sp>
      </p:grpSp>
      <p:pic>
        <p:nvPicPr>
          <p:cNvPr id="28677" name="Picture 7"/>
          <p:cNvPicPr>
            <a:picLocks/>
          </p:cNvPicPr>
          <p:nvPr/>
        </p:nvPicPr>
        <p:blipFill>
          <a:blip r:embed="rId3">
            <a:extLst>
              <a:ext uri="{28A0092B-C50C-407E-A947-70E740481C1C}">
                <a14:useLocalDpi xmlns:a14="http://schemas.microsoft.com/office/drawing/2010/main"/>
              </a:ext>
            </a:extLst>
          </a:blip>
          <a:srcRect/>
          <a:stretch>
            <a:fillRect/>
          </a:stretch>
        </p:blipFill>
        <p:spPr bwMode="auto">
          <a:xfrm>
            <a:off x="6552829" y="4907847"/>
            <a:ext cx="704088" cy="9812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8678" name="Picture 8"/>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828320" y="3469857"/>
            <a:ext cx="723003" cy="9235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8679" name="Picture 9"/>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172318" y="2063277"/>
            <a:ext cx="710418" cy="9235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8680" name="Picture 10"/>
          <p:cNvPicPr>
            <a:picLocks/>
          </p:cNvPicPr>
          <p:nvPr/>
        </p:nvPicPr>
        <p:blipFill>
          <a:blip r:embed="rId6">
            <a:extLst>
              <a:ext uri="{28A0092B-C50C-407E-A947-70E740481C1C}">
                <a14:useLocalDpi xmlns:a14="http://schemas.microsoft.com/office/drawing/2010/main"/>
              </a:ext>
            </a:extLst>
          </a:blip>
          <a:srcRect/>
          <a:stretch>
            <a:fillRect/>
          </a:stretch>
        </p:blipFill>
        <p:spPr bwMode="auto">
          <a:xfrm>
            <a:off x="1837777" y="4971649"/>
            <a:ext cx="704088" cy="9828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7"/>
          <a:stretch>
            <a:fillRect/>
          </a:stretch>
        </p:blipFill>
        <p:spPr>
          <a:xfrm>
            <a:off x="6492203" y="3481349"/>
            <a:ext cx="1003752" cy="777051"/>
          </a:xfrm>
          <a:prstGeom prst="rect">
            <a:avLst/>
          </a:prstGeom>
          <a:ln>
            <a:solidFill>
              <a:schemeClr val="tx1"/>
            </a:solidFill>
          </a:ln>
        </p:spPr>
      </p:pic>
      <p:pic>
        <p:nvPicPr>
          <p:cNvPr id="28683" name="Picture 14"/>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5380211" y="2040896"/>
            <a:ext cx="1052293" cy="8147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225615" y="5010477"/>
            <a:ext cx="708050" cy="923544"/>
          </a:xfrm>
          <a:prstGeom prst="rect">
            <a:avLst/>
          </a:prstGeom>
          <a:ln>
            <a:solidFill>
              <a:schemeClr val="tx1"/>
            </a:solidFill>
          </a:ln>
        </p:spPr>
      </p:pic>
      <p:pic>
        <p:nvPicPr>
          <p:cNvPr id="3" name="Picture 2"/>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168666" y="3356682"/>
            <a:ext cx="806664" cy="1040646"/>
          </a:xfrm>
          <a:prstGeom prst="rect">
            <a:avLst/>
          </a:prstGeom>
          <a:ln>
            <a:solidFill>
              <a:schemeClr val="tx1">
                <a:lumMod val="75000"/>
                <a:lumOff val="25000"/>
              </a:schemeClr>
            </a:solidFill>
          </a:ln>
        </p:spPr>
      </p:pic>
    </p:spTree>
    <p:extLst>
      <p:ext uri="{BB962C8B-B14F-4D97-AF65-F5344CB8AC3E}">
        <p14:creationId xmlns:p14="http://schemas.microsoft.com/office/powerpoint/2010/main" val="4221653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a:xfrm>
            <a:off x="0" y="-17586"/>
            <a:ext cx="9131300" cy="1518139"/>
          </a:xfrm>
        </p:spPr>
        <p:txBody>
          <a:bodyPr/>
          <a:lstStyle/>
          <a:p>
            <a:r>
              <a:rPr lang="en-US" dirty="0">
                <a:latin typeface="Arial" charset="0"/>
                <a:ea typeface="ＭＳ Ｐゴシック" charset="0"/>
                <a:cs typeface="ＭＳ Ｐゴシック" charset="0"/>
              </a:rPr>
              <a:t>Why use the Preschool Learning Foundations for TK?</a:t>
            </a:r>
          </a:p>
        </p:txBody>
      </p:sp>
      <p:sp>
        <p:nvSpPr>
          <p:cNvPr id="3" name="Content Placeholder 2"/>
          <p:cNvSpPr>
            <a:spLocks noGrp="1"/>
          </p:cNvSpPr>
          <p:nvPr>
            <p:ph sz="half" idx="1"/>
          </p:nvPr>
        </p:nvSpPr>
        <p:spPr>
          <a:xfrm>
            <a:off x="457200" y="1765300"/>
            <a:ext cx="8077200" cy="4376738"/>
          </a:xfrm>
        </p:spPr>
        <p:txBody>
          <a:bodyPr>
            <a:normAutofit/>
          </a:bodyPr>
          <a:lstStyle/>
          <a:p>
            <a:pPr marL="347472" indent="-347472">
              <a:spcBef>
                <a:spcPts val="0"/>
              </a:spcBef>
              <a:spcAft>
                <a:spcPts val="0"/>
              </a:spcAft>
              <a:buFont typeface="Arial" charset="0"/>
              <a:buNone/>
              <a:defRPr/>
            </a:pPr>
            <a:r>
              <a:rPr lang="en-US" dirty="0"/>
              <a:t>CA Law (EC 48000):</a:t>
            </a:r>
          </a:p>
          <a:p>
            <a:pPr marL="347472" indent="-347472">
              <a:spcBef>
                <a:spcPts val="0"/>
              </a:spcBef>
              <a:spcAft>
                <a:spcPts val="0"/>
              </a:spcAft>
              <a:defRPr/>
            </a:pPr>
            <a:r>
              <a:rPr lang="en-US" dirty="0"/>
              <a:t>Transitional kindergarten is the first year of a two-year kindergarten program that uses a modified kindergarten curriculum that is age and developmentally appropriate.</a:t>
            </a:r>
          </a:p>
          <a:p>
            <a:pPr marL="347472" indent="-347472">
              <a:spcBef>
                <a:spcPts val="672"/>
              </a:spcBef>
              <a:spcAft>
                <a:spcPts val="0"/>
              </a:spcAft>
              <a:defRPr/>
            </a:pPr>
            <a:r>
              <a:rPr lang="en-US" dirty="0"/>
              <a:t>Transitional kindergarten curriculum is intended to be aligned to the California Preschool Learning Foundations.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4"/>
          <p:cNvSpPr>
            <a:spLocks noGrp="1" noChangeArrowheads="1"/>
          </p:cNvSpPr>
          <p:nvPr>
            <p:ph type="title"/>
          </p:nvPr>
        </p:nvSpPr>
        <p:spPr>
          <a:xfrm>
            <a:off x="0" y="0"/>
            <a:ext cx="9144000" cy="1328738"/>
          </a:xfrm>
        </p:spPr>
        <p:txBody>
          <a:bodyPr/>
          <a:lstStyle/>
          <a:p>
            <a:pPr eaLnBrk="1" hangingPunct="1"/>
            <a:r>
              <a:rPr lang="en-US" sz="3600" dirty="0">
                <a:latin typeface="Arial" charset="0"/>
                <a:ea typeface="ＭＳ Ｐゴシック" charset="0"/>
                <a:cs typeface="ＭＳ Ｐゴシック" charset="0"/>
              </a:rPr>
              <a:t>Foundations and Framework, Volume 1</a:t>
            </a:r>
          </a:p>
        </p:txBody>
      </p:sp>
      <p:pic>
        <p:nvPicPr>
          <p:cNvPr id="63491" name="Content Placeholder 3"/>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85800" y="1620838"/>
            <a:ext cx="3371850" cy="4387850"/>
          </a:xfrm>
          <a:ln>
            <a:solidFill>
              <a:srgbClr val="000000"/>
            </a:solidFill>
            <a:miter lim="800000"/>
            <a:headEnd/>
            <a:tailEnd/>
          </a:ln>
        </p:spPr>
      </p:pic>
      <p:pic>
        <p:nvPicPr>
          <p:cNvPr id="63492" name="Content Placeholder 4"/>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048250" y="1620838"/>
            <a:ext cx="3376613" cy="4387850"/>
          </a:xfrm>
          <a:ln>
            <a:solidFill>
              <a:srgbClr val="000000"/>
            </a:solid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34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34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3"/>
          <p:cNvSpPr>
            <a:spLocks noGrp="1" noChangeArrowheads="1"/>
          </p:cNvSpPr>
          <p:nvPr>
            <p:ph type="title"/>
          </p:nvPr>
        </p:nvSpPr>
        <p:spPr>
          <a:xfrm>
            <a:off x="1295400" y="2070100"/>
            <a:ext cx="1592263" cy="533400"/>
          </a:xfrm>
        </p:spPr>
        <p:txBody>
          <a:bodyPr/>
          <a:lstStyle/>
          <a:p>
            <a:r>
              <a:rPr lang="en-US" sz="900" dirty="0">
                <a:latin typeface="Arial" charset="0"/>
                <a:ea typeface="ＭＳ Ｐゴシック" charset="0"/>
                <a:cs typeface="ＭＳ Ｐゴシック" charset="0"/>
              </a:rPr>
              <a:t>High Quality Programming and Appropriate Support</a:t>
            </a:r>
          </a:p>
        </p:txBody>
      </p:sp>
      <p:pic>
        <p:nvPicPr>
          <p:cNvPr id="47106" name="Picture 5" descr="Picture1">
            <a:hlinkClick r:id="rId3"/>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512763" y="588963"/>
            <a:ext cx="4248150" cy="5257800"/>
          </a:xfrm>
        </p:spPr>
      </p:pic>
      <p:sp>
        <p:nvSpPr>
          <p:cNvPr id="47107" name="Rectangle 4"/>
          <p:cNvSpPr>
            <a:spLocks noGrp="1" noChangeArrowheads="1"/>
          </p:cNvSpPr>
          <p:nvPr>
            <p:ph type="body" sz="half" idx="2"/>
          </p:nvPr>
        </p:nvSpPr>
        <p:spPr>
          <a:xfrm>
            <a:off x="4964113" y="711200"/>
            <a:ext cx="3951287" cy="4579938"/>
          </a:xfrm>
        </p:spPr>
        <p:txBody>
          <a:bodyPr/>
          <a:lstStyle/>
          <a:p>
            <a:pPr>
              <a:spcAft>
                <a:spcPts val="0"/>
              </a:spcAft>
            </a:pPr>
            <a:r>
              <a:rPr lang="en-US" sz="2800" dirty="0">
                <a:latin typeface="Arial" charset="0"/>
                <a:ea typeface="ＭＳ Ｐゴシック" charset="0"/>
                <a:cs typeface="ＭＳ Ｐゴシック" charset="0"/>
              </a:rPr>
              <a:t>Describes what children should be able to do at around 48 and 60 months</a:t>
            </a:r>
          </a:p>
          <a:p>
            <a:pPr>
              <a:spcAft>
                <a:spcPts val="0"/>
              </a:spcAft>
            </a:pPr>
            <a:r>
              <a:rPr lang="en-US" sz="2800" dirty="0">
                <a:latin typeface="Arial" charset="0"/>
                <a:ea typeface="ＭＳ Ｐゴシック" charset="0"/>
                <a:cs typeface="ＭＳ Ｐゴシック" charset="0"/>
              </a:rPr>
              <a:t>Assumes children have access to appropriate support and high-quality programs</a:t>
            </a:r>
          </a:p>
          <a:p>
            <a:pPr>
              <a:spcAft>
                <a:spcPts val="0"/>
              </a:spcAft>
            </a:pPr>
            <a:endParaRPr lang="en-US" sz="2600" dirty="0">
              <a:latin typeface="Arial" charset="0"/>
              <a:ea typeface="ＭＳ Ｐゴシック" charset="0"/>
              <a:cs typeface="ＭＳ Ｐゴシック" charset="0"/>
            </a:endParaRPr>
          </a:p>
        </p:txBody>
      </p:sp>
      <p:sp>
        <p:nvSpPr>
          <p:cNvPr id="47108" name="Oval 13"/>
          <p:cNvSpPr>
            <a:spLocks noChangeArrowheads="1"/>
          </p:cNvSpPr>
          <p:nvPr/>
        </p:nvSpPr>
        <p:spPr bwMode="auto">
          <a:xfrm>
            <a:off x="436563" y="2198688"/>
            <a:ext cx="815975" cy="808037"/>
          </a:xfrm>
          <a:prstGeom prst="ellipse">
            <a:avLst/>
          </a:pr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i="1" dirty="0"/>
          </a:p>
        </p:txBody>
      </p:sp>
    </p:spTree>
  </p:cSld>
  <p:clrMapOvr>
    <a:masterClrMapping/>
  </p:clrMapOvr>
  <p:transition xmlns:p14="http://schemas.microsoft.com/office/powerpoint/2010/mai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253260941"/>
              </p:ext>
            </p:extLst>
          </p:nvPr>
        </p:nvGraphicFramePr>
        <p:xfrm>
          <a:off x="177372" y="228600"/>
          <a:ext cx="8953927" cy="61311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460" name="Right Arrow 1"/>
          <p:cNvSpPr>
            <a:spLocks noChangeArrowheads="1"/>
          </p:cNvSpPr>
          <p:nvPr/>
        </p:nvSpPr>
        <p:spPr bwMode="auto">
          <a:xfrm>
            <a:off x="2490565" y="403111"/>
            <a:ext cx="1905000" cy="796331"/>
          </a:xfrm>
          <a:prstGeom prst="rightArrow">
            <a:avLst>
              <a:gd name="adj1" fmla="val 50000"/>
              <a:gd name="adj2" fmla="val 50017"/>
            </a:avLst>
          </a:prstGeom>
          <a:solidFill>
            <a:srgbClr val="C00000"/>
          </a:solidFill>
          <a:ln w="9525">
            <a:solidFill>
              <a:srgbClr val="D34817"/>
            </a:solidFill>
            <a:round/>
            <a:headEnd/>
            <a:tailEnd/>
          </a:ln>
        </p:spPr>
        <p:txBody>
          <a:bodyPr/>
          <a:lstStyle/>
          <a:p>
            <a:pPr algn="r"/>
            <a:r>
              <a:rPr lang="en-US" dirty="0">
                <a:ln w="18415" cmpd="sng">
                  <a:solidFill>
                    <a:srgbClr val="FFFFFF"/>
                  </a:solidFill>
                  <a:prstDash val="solid"/>
                </a:ln>
                <a:cs typeface="Arial" charset="0"/>
              </a:rPr>
              <a:t>Today's Focus</a:t>
            </a:r>
            <a:endParaRPr lang="en-US" sz="1800" dirty="0">
              <a:ln w="18415" cmpd="sng">
                <a:solidFill>
                  <a:srgbClr val="FFFFFF"/>
                </a:solidFill>
                <a:prstDash val="solid"/>
              </a:ln>
              <a:cs typeface="Arial" charset="0"/>
            </a:endParaRPr>
          </a:p>
        </p:txBody>
      </p:sp>
      <p:sp>
        <p:nvSpPr>
          <p:cNvPr id="2" name="Title 1" hidden="1"/>
          <p:cNvSpPr>
            <a:spLocks noGrp="1"/>
          </p:cNvSpPr>
          <p:nvPr>
            <p:ph type="title"/>
          </p:nvPr>
        </p:nvSpPr>
        <p:spPr/>
        <p:txBody>
          <a:bodyPr/>
          <a:lstStyle/>
          <a:p>
            <a:r>
              <a:rPr lang="en-US" dirty="0"/>
              <a:t>Domain: Mathematics</a:t>
            </a:r>
          </a:p>
        </p:txBody>
      </p:sp>
    </p:spTree>
    <p:extLst>
      <p:ext uri="{BB962C8B-B14F-4D97-AF65-F5344CB8AC3E}">
        <p14:creationId xmlns:p14="http://schemas.microsoft.com/office/powerpoint/2010/main" val="875504783"/>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Custom 2">
      <a:dk1>
        <a:sysClr val="windowText" lastClr="000000"/>
      </a:dk1>
      <a:lt1>
        <a:srgbClr val="A2FDCE"/>
      </a:lt1>
      <a:dk2>
        <a:srgbClr val="000000"/>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Custom 2">
      <a:dk1>
        <a:sysClr val="windowText" lastClr="000000"/>
      </a:dk1>
      <a:lt1>
        <a:srgbClr val="A2FDCE"/>
      </a:lt1>
      <a:dk2>
        <a:srgbClr val="000000"/>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29064</TotalTime>
  <Words>8182</Words>
  <Application>Microsoft Macintosh PowerPoint</Application>
  <PresentationFormat>On-screen Show (4:3)</PresentationFormat>
  <Paragraphs>866</Paragraphs>
  <Slides>45</Slides>
  <Notes>45</Notes>
  <HiddenSlides>1</HiddenSlides>
  <MMClips>0</MMClips>
  <ScaleCrop>false</ScaleCrop>
  <HeadingPairs>
    <vt:vector size="4" baseType="variant">
      <vt:variant>
        <vt:lpstr>Theme</vt:lpstr>
      </vt:variant>
      <vt:variant>
        <vt:i4>3</vt:i4>
      </vt:variant>
      <vt:variant>
        <vt:lpstr>Slide Titles</vt:lpstr>
      </vt:variant>
      <vt:variant>
        <vt:i4>45</vt:i4>
      </vt:variant>
    </vt:vector>
  </HeadingPairs>
  <TitlesOfParts>
    <vt:vector size="48" baseType="lpstr">
      <vt:lpstr>Blank Presentation</vt:lpstr>
      <vt:lpstr>1_Office Theme</vt:lpstr>
      <vt:lpstr>2_Office Theme</vt:lpstr>
      <vt:lpstr>Transitional Kindergarten Mathematics: Number Sense</vt:lpstr>
      <vt:lpstr>During this session we will:</vt:lpstr>
      <vt:lpstr>Who is here today?</vt:lpstr>
      <vt:lpstr>What is number sense?</vt:lpstr>
      <vt:lpstr>CDE Publications and Resources that Support TK Math Implementation</vt:lpstr>
      <vt:lpstr>Why use the Preschool Learning Foundations for TK?</vt:lpstr>
      <vt:lpstr>Foundations and Framework, Volume 1</vt:lpstr>
      <vt:lpstr>High Quality Programming and Appropriate Support</vt:lpstr>
      <vt:lpstr>Domain: Mathematics</vt:lpstr>
      <vt:lpstr>Map of the Foundations</vt:lpstr>
      <vt:lpstr>Map of the Foundations</vt:lpstr>
      <vt:lpstr>Insights from Research</vt:lpstr>
      <vt:lpstr>Alignment Document</vt:lpstr>
      <vt:lpstr> Alignment Document: Table 1.9  </vt:lpstr>
      <vt:lpstr>TK Mathematics Framework Chapter</vt:lpstr>
      <vt:lpstr>Mathematics Domain Framework Strategies</vt:lpstr>
      <vt:lpstr>Guiding Principles</vt:lpstr>
      <vt:lpstr>Guiding Principles</vt:lpstr>
      <vt:lpstr>Infant Example</vt:lpstr>
      <vt:lpstr>Six-Month-Old Example</vt:lpstr>
      <vt:lpstr>Six-Month-Old Example</vt:lpstr>
      <vt:lpstr>Subitizing</vt:lpstr>
      <vt:lpstr>How many dots do you see?</vt:lpstr>
      <vt:lpstr>  Learning Trajectory for Subitizing (Taken from Doug Clements’ and Julie Sarama’s research)   </vt:lpstr>
      <vt:lpstr>Number Sense Substrand 1.0  Children begin to understand and expand their ability to understand numbers and quantities in their everyday environment. </vt:lpstr>
      <vt:lpstr>Developmental Sequence </vt:lpstr>
      <vt:lpstr>Foundation Video</vt:lpstr>
      <vt:lpstr>Focused Video Reflection</vt:lpstr>
      <vt:lpstr>Interactions and Strategies to Remember</vt:lpstr>
      <vt:lpstr>Subitizing Games </vt:lpstr>
      <vt:lpstr>Teacher Role</vt:lpstr>
      <vt:lpstr>“As teachers observe the children throughout the day, they are likely to encounter a great deal of spontaneous counting and reasoning about numbers…” (PCF, Vol. 1, p. 242). </vt:lpstr>
      <vt:lpstr>Ask questions that encourage purposeful counting.</vt:lpstr>
      <vt:lpstr>Creating Mathematically Rich Environments</vt:lpstr>
      <vt:lpstr>Universal Design for Learning</vt:lpstr>
      <vt:lpstr>Number Sense Substrand 2.0</vt:lpstr>
      <vt:lpstr>Focused Foundation  Video Example 2.3 </vt:lpstr>
      <vt:lpstr>Focused Discussion</vt:lpstr>
      <vt:lpstr>TK Vignette from the Mathematics Framework for California Public Schools: Kindergarten Through Grade Twelve</vt:lpstr>
      <vt:lpstr>Counting Game</vt:lpstr>
      <vt:lpstr>Make Number Relationships Meaningful</vt:lpstr>
      <vt:lpstr>Partner with Families to  Learn About Strengths</vt:lpstr>
      <vt:lpstr>Engaging Families Blending Strategies </vt:lpstr>
      <vt:lpstr>Thank you for coming! We hope you learned AT LEAST three new ideas.</vt:lpstr>
      <vt:lpstr>Reference Guide for PowerPoint Citations</vt:lpstr>
    </vt:vector>
  </TitlesOfParts>
  <Company>WestEd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 Framework To add to other presentations</dc:title>
  <dc:creator>Heidi Mendenhall</dc:creator>
  <cp:lastModifiedBy>Heidi Mendenhall</cp:lastModifiedBy>
  <cp:revision>485</cp:revision>
  <cp:lastPrinted>2016-06-20T15:40:23Z</cp:lastPrinted>
  <dcterms:created xsi:type="dcterms:W3CDTF">2013-04-18T22:51:51Z</dcterms:created>
  <dcterms:modified xsi:type="dcterms:W3CDTF">2016-09-29T19:33:43Z</dcterms:modified>
</cp:coreProperties>
</file>