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0"/>
  </p:notesMasterIdLst>
  <p:handoutMasterIdLst>
    <p:handoutMasterId r:id="rId21"/>
  </p:handoutMasterIdLst>
  <p:sldIdLst>
    <p:sldId id="1489" r:id="rId2"/>
    <p:sldId id="881" r:id="rId3"/>
    <p:sldId id="1181" r:id="rId4"/>
    <p:sldId id="1464" r:id="rId5"/>
    <p:sldId id="298" r:id="rId6"/>
    <p:sldId id="352" r:id="rId7"/>
    <p:sldId id="353" r:id="rId8"/>
    <p:sldId id="434" r:id="rId9"/>
    <p:sldId id="292" r:id="rId10"/>
    <p:sldId id="1515" r:id="rId11"/>
    <p:sldId id="1516" r:id="rId12"/>
    <p:sldId id="1517" r:id="rId13"/>
    <p:sldId id="446" r:id="rId14"/>
    <p:sldId id="364" r:id="rId15"/>
    <p:sldId id="431" r:id="rId16"/>
    <p:sldId id="1338" r:id="rId17"/>
    <p:sldId id="929" r:id="rId18"/>
    <p:sldId id="1207" r:id="rId1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6EDFC"/>
    <a:srgbClr val="57E4FB"/>
    <a:srgbClr val="FF9966"/>
    <a:srgbClr val="05B6D4"/>
    <a:srgbClr val="FFC000"/>
    <a:srgbClr val="FFF0D6"/>
    <a:srgbClr val="9E0000"/>
    <a:srgbClr val="FBE8DA"/>
    <a:srgbClr val="FEF3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74" autoAdjust="0"/>
    <p:restoredTop sz="82222" autoAdjust="0"/>
  </p:normalViewPr>
  <p:slideViewPr>
    <p:cSldViewPr snapToGrid="0" snapToObjects="1">
      <p:cViewPr varScale="1">
        <p:scale>
          <a:sx n="87" d="100"/>
          <a:sy n="87" d="100"/>
        </p:scale>
        <p:origin x="630"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2" d="100"/>
          <a:sy n="82" d="100"/>
        </p:scale>
        <p:origin x="38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2/24/2025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2/24/2025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language and literacy skills in a child’s first language is important for developing skills in a second language and, therefore, should be considered the first step in the range of expectations for children learning English as a second language.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t>Source: CDE, CA Preschool Learning Foundations, Volume 1, 2008,104</a:t>
            </a:r>
            <a:endParaRPr lang="en-US" dirty="0"/>
          </a:p>
          <a:p>
            <a:endParaRPr lang="es-MX"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extLst>
      <p:ext uri="{BB962C8B-B14F-4D97-AF65-F5344CB8AC3E}">
        <p14:creationId xmlns:p14="http://schemas.microsoft.com/office/powerpoint/2010/main" val="233360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As children learn the language used in early their education program, it’s important that they are supported in using the strengths they bring from their home language varieties.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Research shows the importance of recognizing and treating multilingualism as a strength:</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cs typeface="Arial" panose="020B0604020202020204" pitchFamily="34" charset="0"/>
              </a:rPr>
              <a:t>It supports children’s knowledge and skills in all their languages.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cs typeface="Arial" panose="020B0604020202020204" pitchFamily="34" charset="0"/>
              </a:rPr>
              <a:t>It supports their connection to their home culture.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rgbClr val="000000"/>
                </a:solidFill>
              </a:rPr>
              <a:t>Source: CA PTKLF: LLD, 2024, 11</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solidFill>
                <a:srgbClr val="000000"/>
              </a:solidFill>
              <a:effectLst/>
              <a:latin typeface="Arial" panose="020B0604020202020204" pitchFamily="34" charset="0"/>
              <a:cs typeface="Arial" panose="020B0604020202020204" pitchFamily="34" charset="0"/>
            </a:endParaRP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11</a:t>
            </a:fld>
            <a:endParaRPr lang="en-US" altLang="x-none"/>
          </a:p>
        </p:txBody>
      </p:sp>
    </p:spTree>
    <p:extLst>
      <p:ext uri="{BB962C8B-B14F-4D97-AF65-F5344CB8AC3E}">
        <p14:creationId xmlns:p14="http://schemas.microsoft.com/office/powerpoint/2010/main" val="317520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sym typeface="Calibri"/>
              </a:rPr>
              <a:t>About 59 percent of children aged birth to five in California live in homes where a language other than English is used. </a:t>
            </a:r>
          </a:p>
          <a:p>
            <a:pPr lvl="0"/>
            <a:r>
              <a:rPr lang="en-US" dirty="0">
                <a:sym typeface="Calibri"/>
              </a:rPr>
              <a:t>Source: CA PTKLF Language and Literacy Development (LLD), 2024, p. 4</a:t>
            </a: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12</a:t>
            </a:fld>
            <a:endParaRPr lang="en-US" altLang="x-none"/>
          </a:p>
        </p:txBody>
      </p:sp>
      <p:sp>
        <p:nvSpPr>
          <p:cNvPr id="7" name="Slide Image Placeholder 6">
            <a:extLst>
              <a:ext uri="{FF2B5EF4-FFF2-40B4-BE49-F238E27FC236}">
                <a16:creationId xmlns:a16="http://schemas.microsoft.com/office/drawing/2014/main" id="{633CBBF2-337A-D5EB-CFA7-9EF88017431F}"/>
              </a:ext>
            </a:extLst>
          </p:cNvPr>
          <p:cNvSpPr>
            <a:spLocks noGrp="1" noRot="1" noChangeAspect="1"/>
          </p:cNvSpPr>
          <p:nvPr>
            <p:ph type="sldImg"/>
          </p:nvPr>
        </p:nvSpPr>
        <p:spPr/>
      </p:sp>
    </p:spTree>
    <p:extLst>
      <p:ext uri="{BB962C8B-B14F-4D97-AF65-F5344CB8AC3E}">
        <p14:creationId xmlns:p14="http://schemas.microsoft.com/office/powerpoint/2010/main" val="250323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Notes Placeholder 2">
            <a:extLst>
              <a:ext uri="{FF2B5EF4-FFF2-40B4-BE49-F238E27FC236}">
                <a16:creationId xmlns:a16="http://schemas.microsoft.com/office/drawing/2014/main" id="{4414E241-A177-DD6A-17FD-4F6C49F55C49}"/>
              </a:ext>
            </a:extLst>
          </p:cNvPr>
          <p:cNvSpPr>
            <a:spLocks noGrp="1"/>
          </p:cNvSpPr>
          <p:nvPr>
            <p:ph type="body" idx="1"/>
          </p:nvPr>
        </p:nvSpPr>
        <p:spPr/>
        <p:txBody>
          <a:bodyPr/>
          <a:lstStyle/>
          <a:p>
            <a:r>
              <a:rPr lang="en-US" altLang="en-US" dirty="0"/>
              <a:t>Preschool English Learners: Principles and Practices to Promote Language, Literacy, and Learning, and the accompanying DVD: A World Full of Language, are available in English and Spanish.  These resources provide information on how young children acquire English as a second language, and feature research-based teacher strategies that can be used to support English learners. The DVD is closed-captioned and formatted so that viewers can see it in its entirety or in sections. </a:t>
            </a:r>
          </a:p>
        </p:txBody>
      </p:sp>
      <p:sp>
        <p:nvSpPr>
          <p:cNvPr id="3" name="Slide Image Placeholder 2">
            <a:extLst>
              <a:ext uri="{FF2B5EF4-FFF2-40B4-BE49-F238E27FC236}">
                <a16:creationId xmlns:a16="http://schemas.microsoft.com/office/drawing/2014/main" id="{E8C9480E-B0DE-2538-983C-8288727AD86D}"/>
              </a:ext>
            </a:extLst>
          </p:cNvPr>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75576D0-39AF-3A09-A73C-4897D6536A38}"/>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6F3B45E-572D-220F-5C2B-2EA69095E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spcAft>
                <a:spcPct val="50000"/>
              </a:spcAft>
              <a:buFontTx/>
              <a:buNone/>
            </a:pPr>
            <a:r>
              <a:rPr lang="en-US" altLang="en-US" sz="1200" dirty="0">
                <a:latin typeface="Arial" panose="020B0604020202020204" pitchFamily="34" charset="0"/>
                <a:cs typeface="Arial" panose="020B0604020202020204" pitchFamily="34" charset="0"/>
              </a:rPr>
              <a:t>Have participants turn to page 7 of the PEL Resource Guide, following along as you provide an overview of the sections contained in each chapter. </a:t>
            </a:r>
          </a:p>
          <a:p>
            <a:pPr eaLnBrk="1" hangingPunct="1">
              <a:spcBef>
                <a:spcPct val="0"/>
              </a:spcBef>
              <a:spcAft>
                <a:spcPct val="50000"/>
              </a:spcAft>
            </a:pPr>
            <a:r>
              <a:rPr lang="en-US" altLang="en-US" sz="1200" dirty="0">
                <a:latin typeface="Arial" panose="020B0604020202020204" pitchFamily="34" charset="0"/>
                <a:cs typeface="Arial" panose="020B0604020202020204" pitchFamily="34" charset="0"/>
              </a:rPr>
              <a:t>Call attention to each icon, formatting feature, and the </a:t>
            </a:r>
            <a:r>
              <a:rPr lang="en-US" altLang="en-US" sz="1200" b="1" dirty="0">
                <a:latin typeface="Arial" panose="020B0604020202020204" pitchFamily="34" charset="0"/>
                <a:cs typeface="Arial" panose="020B0604020202020204" pitchFamily="34" charset="0"/>
              </a:rPr>
              <a:t>Ask Yourself</a:t>
            </a:r>
            <a:r>
              <a:rPr lang="en-US" altLang="en-US" sz="1200" dirty="0">
                <a:latin typeface="Arial" panose="020B0604020202020204" pitchFamily="34" charset="0"/>
                <a:cs typeface="Arial" panose="020B0604020202020204" pitchFamily="34" charset="0"/>
              </a:rPr>
              <a:t> and </a:t>
            </a:r>
            <a:r>
              <a:rPr lang="en-US" altLang="en-US" sz="1200" b="1" dirty="0">
                <a:latin typeface="Arial" panose="020B0604020202020204" pitchFamily="34" charset="0"/>
                <a:cs typeface="Arial" panose="020B0604020202020204" pitchFamily="34" charset="0"/>
              </a:rPr>
              <a:t>Additional References</a:t>
            </a:r>
            <a:r>
              <a:rPr lang="en-US" altLang="en-US" sz="1200" dirty="0">
                <a:latin typeface="Arial" panose="020B0604020202020204" pitchFamily="34" charset="0"/>
                <a:cs typeface="Arial" panose="020B0604020202020204" pitchFamily="34" charset="0"/>
              </a:rPr>
              <a:t> sections on page 8 of the resource guide. Several resources in the guide are available via the Internet at no cost. Bring samples of these resources to display and/or distribute if possible</a:t>
            </a:r>
            <a:r>
              <a:rPr lang="en-US" altLang="en-US" dirty="0"/>
              <a:t>.</a:t>
            </a:r>
            <a:endParaRPr lang="en-US" altLang="en-US" sz="1200" dirty="0">
              <a:latin typeface="Arial" panose="020B0604020202020204" pitchFamily="34" charset="0"/>
              <a:cs typeface="Arial" panose="020B0604020202020204" pitchFamily="34" charset="0"/>
            </a:endParaRPr>
          </a:p>
          <a:p>
            <a:pPr eaLnBrk="1" hangingPunct="1">
              <a:spcBef>
                <a:spcPct val="0"/>
              </a:spcBef>
              <a:spcAft>
                <a:spcPct val="50000"/>
              </a:spcAft>
            </a:pPr>
            <a:r>
              <a:rPr lang="en-US" sz="1200" b="0" noProof="0" dirty="0"/>
              <a:t>Source: CDE, Preschool English Learners: A Resource Guide, 2009.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5F3452BB-3A19-C0C0-C1FF-759C32E5C9B3}"/>
              </a:ext>
            </a:extLst>
          </p:cNvPr>
          <p:cNvSpPr>
            <a:spLocks noGrp="1" noRot="1" noChangeAspect="1" noChangeArrowheads="1" noTextEdit="1"/>
          </p:cNvSpPr>
          <p:nvPr>
            <p:ph type="sldImg"/>
          </p:nvPr>
        </p:nvSpPr>
        <p:spPr>
          <a:ln/>
        </p:spPr>
      </p:sp>
      <p:sp>
        <p:nvSpPr>
          <p:cNvPr id="23556" name="Rectangle 5">
            <a:extLst>
              <a:ext uri="{FF2B5EF4-FFF2-40B4-BE49-F238E27FC236}">
                <a16:creationId xmlns:a16="http://schemas.microsoft.com/office/drawing/2014/main" id="{5D3487E0-821D-2E1F-99AA-E71EE5EB46CB}"/>
              </a:ext>
            </a:extLst>
          </p:cNvPr>
          <p:cNvSpPr>
            <a:spLocks noGrp="1" noChangeArrowheads="1"/>
          </p:cNvSpPr>
          <p:nvPr>
            <p:ph type="body" idx="1"/>
          </p:nvPr>
        </p:nvSpPr>
        <p:spPr>
          <a:ln/>
        </p:spPr>
        <p:txBody>
          <a:bodyPr/>
          <a:lstStyle/>
          <a:p>
            <a:pPr marL="0" indent="0" eaLnBrk="1" hangingPunct="1">
              <a:buFontTx/>
              <a:buNone/>
              <a:defRPr/>
            </a:pPr>
            <a:r>
              <a:rPr lang="en-US" sz="1200" dirty="0">
                <a:latin typeface="Arial" pitchFamily="34" charset="0"/>
                <a:cs typeface="Arial" pitchFamily="34" charset="0"/>
              </a:rPr>
              <a:t>Appendixes begin on page 91 in this order:</a:t>
            </a:r>
          </a:p>
          <a:p>
            <a:pPr eaLnBrk="1" hangingPunct="1">
              <a:defRPr/>
            </a:pPr>
            <a:r>
              <a:rPr lang="en-US" dirty="0">
                <a:latin typeface="Arial" pitchFamily="34" charset="0"/>
                <a:cs typeface="Arial" pitchFamily="34" charset="0"/>
              </a:rPr>
              <a:t>Appendix A, Principles for Promoting Language, Literacy, and Learning for Preschool English Learners--p. 93</a:t>
            </a:r>
          </a:p>
          <a:p>
            <a:pPr eaLnBrk="1" hangingPunct="1">
              <a:defRPr/>
            </a:pPr>
            <a:r>
              <a:rPr lang="en-US" dirty="0">
                <a:latin typeface="Arial" pitchFamily="34" charset="0"/>
                <a:cs typeface="Arial" pitchFamily="34" charset="0"/>
              </a:rPr>
              <a:t>Appendix B, Prekindergarten Learning and Development Guideline--p. 94</a:t>
            </a:r>
          </a:p>
          <a:p>
            <a:pPr eaLnBrk="1" hangingPunct="1">
              <a:defRPr/>
            </a:pPr>
            <a:r>
              <a:rPr lang="en-US" dirty="0">
                <a:latin typeface="Arial" pitchFamily="34" charset="0"/>
                <a:cs typeface="Arial" pitchFamily="34" charset="0"/>
              </a:rPr>
              <a:t>Appendix C, Desired Results for Children and Families--p. 99</a:t>
            </a:r>
          </a:p>
          <a:p>
            <a:pPr eaLnBrk="1" hangingPunct="1">
              <a:defRPr/>
            </a:pPr>
            <a:r>
              <a:rPr lang="en-US" dirty="0">
                <a:latin typeface="Arial" pitchFamily="34" charset="0"/>
                <a:cs typeface="Arial" pitchFamily="34" charset="0"/>
              </a:rPr>
              <a:t>Appendix D, California Preschool Learning Foundations--p. 102</a:t>
            </a:r>
          </a:p>
          <a:p>
            <a:pPr eaLnBrk="1" hangingPunct="1">
              <a:defRPr/>
            </a:pPr>
            <a:r>
              <a:rPr lang="en-US" dirty="0">
                <a:latin typeface="Arial" pitchFamily="34" charset="0"/>
                <a:cs typeface="Arial" pitchFamily="34" charset="0"/>
              </a:rPr>
              <a:t>Appendix E, Transition to Kindergarten or Elementary School--p. 114</a:t>
            </a:r>
          </a:p>
          <a:p>
            <a:pPr lvl="1" eaLnBrk="1" hangingPunct="1">
              <a:defRPr/>
            </a:pPr>
            <a:r>
              <a:rPr lang="en-US" dirty="0">
                <a:latin typeface="Arial" pitchFamily="34" charset="0"/>
                <a:cs typeface="Arial" pitchFamily="34" charset="0"/>
              </a:rPr>
              <a:t>Includes Kindergarten English Language Arts Content Standards and excerpts from Map to ELD and ELA Standards</a:t>
            </a:r>
          </a:p>
          <a:p>
            <a:pPr lvl="1" eaLnBrk="1" hangingPunct="1">
              <a:defRPr/>
            </a:pPr>
            <a:r>
              <a:rPr lang="en-US" dirty="0">
                <a:latin typeface="Arial" pitchFamily="34" charset="0"/>
                <a:cs typeface="Arial" pitchFamily="34" charset="0"/>
              </a:rPr>
              <a:t>It is </a:t>
            </a:r>
            <a:r>
              <a:rPr lang="en-US" dirty="0"/>
              <a:t>p</a:t>
            </a:r>
            <a:r>
              <a:rPr lang="en-US" dirty="0">
                <a:latin typeface="Arial" pitchFamily="34" charset="0"/>
                <a:cs typeface="Arial" pitchFamily="34" charset="0"/>
              </a:rPr>
              <a:t>articularly important as it reminds us of our goal of helping build a strong foundation so that our preschool English learners have future success within the school system.</a:t>
            </a:r>
          </a:p>
          <a:p>
            <a:pPr marL="0" indent="0" eaLnBrk="1" hangingPunct="1">
              <a:buFontTx/>
              <a:buNone/>
              <a:defRPr/>
            </a:pPr>
            <a:r>
              <a:rPr lang="en-US" sz="1200" dirty="0">
                <a:latin typeface="Arial" pitchFamily="34" charset="0"/>
                <a:cs typeface="Arial" pitchFamily="34" charset="0"/>
              </a:rPr>
              <a:t>The glossary is on p. 124.</a:t>
            </a:r>
          </a:p>
          <a:p>
            <a:pPr lvl="1" eaLnBrk="1" hangingPunct="1">
              <a:defRPr/>
            </a:pPr>
            <a:r>
              <a:rPr lang="en-US" sz="1200" dirty="0">
                <a:latin typeface="Arial" pitchFamily="34" charset="0"/>
                <a:cs typeface="Arial" pitchFamily="34" charset="0"/>
              </a:rPr>
              <a:t>The trainer may want participants to highlight a few key definitions.</a:t>
            </a:r>
          </a:p>
          <a:p>
            <a:pPr marL="0" indent="0" eaLnBrk="1" hangingPunct="1">
              <a:buFontTx/>
              <a:buNone/>
              <a:defRPr/>
            </a:pPr>
            <a:r>
              <a:rPr lang="en-US" sz="1200" dirty="0">
                <a:latin typeface="Arial" pitchFamily="34" charset="0"/>
                <a:cs typeface="Arial" pitchFamily="34" charset="0"/>
              </a:rPr>
              <a:t>The works cited are on p. 129.</a:t>
            </a:r>
          </a:p>
          <a:p>
            <a:pPr eaLnBrk="1" hangingPunct="1">
              <a:defRPr/>
            </a:pPr>
            <a:endParaRPr lang="en-US" dirty="0">
              <a:latin typeface="Times"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video demonstrates how we will engage the rest of the day together and in our classroom. We all need to be the learner first and lean into learning from all other language experiences around us, similar to the teacher in this video learning how to pronounce a word in Chinese. </a:t>
            </a:r>
          </a:p>
          <a:p>
            <a:r>
              <a:rPr lang="en-US" dirty="0"/>
              <a:t>Video link: https://</a:t>
            </a:r>
            <a:r>
              <a:rPr lang="en-US" dirty="0" err="1"/>
              <a:t>youtu.be</a:t>
            </a:r>
            <a:r>
              <a:rPr lang="en-US" dirty="0"/>
              <a:t>/lXGU0QfSynE?si=nACBdIIZdS-CUzz2</a:t>
            </a:r>
          </a:p>
        </p:txBody>
      </p:sp>
      <p:sp>
        <p:nvSpPr>
          <p:cNvPr id="5" name="Slide Number Placeholder 4"/>
          <p:cNvSpPr>
            <a:spLocks noGrp="1"/>
          </p:cNvSpPr>
          <p:nvPr>
            <p:ph type="sldNum" sz="quarter" idx="5"/>
          </p:nvPr>
        </p:nvSpPr>
        <p:spPr/>
        <p:txBody>
          <a:bodyPr/>
          <a:lstStyle/>
          <a:p>
            <a:fld id="{A0DD1268-FD5A-C249-B906-EF8ADE47EB13}" type="slidenum">
              <a:rPr lang="en-US" altLang="en-US" smtClean="0"/>
              <a:pPr/>
              <a:t>16</a:t>
            </a:fld>
            <a:endParaRPr lang="en-US" altLang="en-US"/>
          </a:p>
        </p:txBody>
      </p:sp>
      <p:sp>
        <p:nvSpPr>
          <p:cNvPr id="8" name="Slide Image Placeholder 7">
            <a:extLst>
              <a:ext uri="{FF2B5EF4-FFF2-40B4-BE49-F238E27FC236}">
                <a16:creationId xmlns:a16="http://schemas.microsoft.com/office/drawing/2014/main" id="{33F56140-08A6-D4F4-E08A-7EC7DA5B0463}"/>
              </a:ext>
            </a:extLst>
          </p:cNvPr>
          <p:cNvSpPr>
            <a:spLocks noGrp="1" noRot="1" noChangeAspect="1"/>
          </p:cNvSpPr>
          <p:nvPr>
            <p:ph type="sldImg"/>
          </p:nvPr>
        </p:nvSpPr>
        <p:spPr/>
      </p:sp>
    </p:spTree>
    <p:extLst>
      <p:ext uri="{BB962C8B-B14F-4D97-AF65-F5344CB8AC3E}">
        <p14:creationId xmlns:p14="http://schemas.microsoft.com/office/powerpoint/2010/main" val="174834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17</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18</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a:t>
            </a: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t>training explores Chapter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1: Introduction to the Resource Guide.</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96312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Ask participants to share with the large group a word or words that resonate with them. </a:t>
            </a:r>
          </a:p>
          <a:p>
            <a:pPr marL="0" indent="0">
              <a:buNone/>
            </a:pPr>
            <a:r>
              <a:rPr lang="en-US" sz="1200" i="1" dirty="0"/>
              <a:t> </a:t>
            </a:r>
          </a:p>
          <a:p>
            <a:pPr marL="0" indent="0">
              <a:buNone/>
            </a:pPr>
            <a:r>
              <a:rPr lang="en-US" sz="1200" i="1" dirty="0"/>
              <a:t>“Being exposed to two or more languages at a young age is a gift. It is a gift because children who are able to learn through two or more languages benefit cognitively, socially, and emotionally.” “Exposure to more than one language should be celebrated as a growth opportunity that offers many learning and social advantages. Children who are developing bilingual abilities are developing unique strengths that will add to the cultural and linguistic resources of California.”</a:t>
            </a:r>
          </a:p>
          <a:p>
            <a:pPr marL="0" indent="0">
              <a:buNone/>
            </a:pPr>
            <a:r>
              <a:rPr lang="en-US" sz="1200" dirty="0"/>
              <a:t>Source: CDE, California Preschool Curriculum Framework, Volume 1, 2010, 224.</a:t>
            </a:r>
            <a:endParaRPr lang="en-US" dirty="0"/>
          </a:p>
        </p:txBody>
      </p:sp>
      <p:sp>
        <p:nvSpPr>
          <p:cNvPr id="4" name="Slide Number Placeholder 3"/>
          <p:cNvSpPr>
            <a:spLocks noGrp="1"/>
          </p:cNvSpPr>
          <p:nvPr>
            <p:ph type="sldNum" sz="quarter" idx="5"/>
          </p:nvPr>
        </p:nvSpPr>
        <p:spPr/>
        <p:txBody>
          <a:bodyPr/>
          <a:lstStyle/>
          <a:p>
            <a:fld id="{442DCFEB-7EA7-7B43-A5BF-418E8D33CF72}" type="slidenum">
              <a:rPr lang="en-US" smtClean="0"/>
              <a:t>4</a:t>
            </a:fld>
            <a:endParaRPr lang="en-US"/>
          </a:p>
        </p:txBody>
      </p:sp>
    </p:spTree>
    <p:extLst>
      <p:ext uri="{BB962C8B-B14F-4D97-AF65-F5344CB8AC3E}">
        <p14:creationId xmlns:p14="http://schemas.microsoft.com/office/powerpoint/2010/main" val="138561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a:extLst>
              <a:ext uri="{FF2B5EF4-FFF2-40B4-BE49-F238E27FC236}">
                <a16:creationId xmlns:a16="http://schemas.microsoft.com/office/drawing/2014/main" id="{74EC032D-63BD-A80F-4820-D81BF5E95166}"/>
              </a:ext>
            </a:extLst>
          </p:cNvPr>
          <p:cNvSpPr>
            <a:spLocks noGrp="1" noChangeArrowheads="1"/>
          </p:cNvSpPr>
          <p:nvPr>
            <p:ph type="body" idx="1"/>
          </p:nvPr>
        </p:nvSpPr>
        <p:spPr/>
        <p:txBody>
          <a:bodyPr/>
          <a:lstStyle/>
          <a:p>
            <a:r>
              <a:rPr lang="en-US" altLang="en-US" dirty="0"/>
              <a:t>Preschool teachers will recognize that preschool English learners bring an array of language skills, cognitive abilities, family resources, and life experiences that can serve as the foundation from which to begin their journey toward academic English mastery. </a:t>
            </a:r>
          </a:p>
          <a:p>
            <a:endParaRPr lang="en-US" altLang="en-US" dirty="0"/>
          </a:p>
          <a:p>
            <a:r>
              <a:rPr lang="en-US" altLang="en-US" dirty="0"/>
              <a:t>This essence of this outcome is stated in the section Principles and Practices: Children as Active Learners (CDE, Preschool English Learners—A Resource Guide (PEL Guide), Second Edition, p. 4).</a:t>
            </a:r>
          </a:p>
          <a:p>
            <a:endParaRPr lang="en-US" altLang="en-US" dirty="0"/>
          </a:p>
        </p:txBody>
      </p:sp>
      <p:sp>
        <p:nvSpPr>
          <p:cNvPr id="4" name="Slide Image Placeholder 3">
            <a:extLst>
              <a:ext uri="{FF2B5EF4-FFF2-40B4-BE49-F238E27FC236}">
                <a16:creationId xmlns:a16="http://schemas.microsoft.com/office/drawing/2014/main" id="{4D5EF5B8-ED56-F280-7953-634A96270F45}"/>
              </a:ext>
            </a:extLst>
          </p:cNvPr>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8C754263-AFBE-53E4-B0F4-4F507ED7A1D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E5F7FB30-C1B3-593B-7FDC-D1EA5CBA8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tabLst>
                <a:tab pos="177800" algn="l"/>
              </a:tabLst>
            </a:pPr>
            <a:r>
              <a:rPr lang="en-US" altLang="en-US" sz="1200" dirty="0">
                <a:latin typeface="Arial" panose="020B0604020202020204" pitchFamily="34" charset="0"/>
                <a:cs typeface="Arial" panose="020B0604020202020204" pitchFamily="34" charset="0"/>
              </a:rPr>
              <a:t>Preschool teachers, administrators, consultants, and others playing a supporting role in the education of preschool English learners will gain knowledge and strategies that will enhance their programs in moving children toward academic English mastery.</a:t>
            </a:r>
          </a:p>
          <a:p>
            <a:pPr marL="0" indent="0" eaLnBrk="1" hangingPunct="1">
              <a:buFontTx/>
              <a:buNone/>
              <a:tabLst>
                <a:tab pos="177800" algn="l"/>
              </a:tabLst>
            </a:pPr>
            <a:r>
              <a:rPr lang="en-US" altLang="en-US" sz="1200" dirty="0">
                <a:latin typeface="Arial" panose="020B0604020202020204" pitchFamily="34" charset="0"/>
                <a:cs typeface="Arial" panose="020B0604020202020204" pitchFamily="34" charset="0"/>
              </a:rPr>
              <a:t>Review and discuss the outcomes of this training and explain that subsequent key points for each of the remaining chapters will tie back to these outcomes.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a:extLst>
              <a:ext uri="{FF2B5EF4-FFF2-40B4-BE49-F238E27FC236}">
                <a16:creationId xmlns:a16="http://schemas.microsoft.com/office/drawing/2014/main" id="{A148A405-2FC5-EB9A-6F77-34E294E3184C}"/>
              </a:ext>
            </a:extLst>
          </p:cNvPr>
          <p:cNvSpPr>
            <a:spLocks noGrp="1" noChangeArrowheads="1"/>
          </p:cNvSpPr>
          <p:nvPr>
            <p:ph type="body" idx="1"/>
          </p:nvPr>
        </p:nvSpPr>
        <p:spPr/>
        <p:txBody>
          <a:bodyPr/>
          <a:lstStyle/>
          <a:p>
            <a:r>
              <a:rPr lang="en-US" altLang="en-US" dirty="0"/>
              <a:t>Participants will become familiar with the resources available on this topic from the California Department of Education:</a:t>
            </a:r>
          </a:p>
          <a:p>
            <a:pPr marL="171450" indent="-171450">
              <a:buFont typeface="Arial" panose="020B0604020202020204" pitchFamily="34" charset="0"/>
              <a:buChar char="•"/>
            </a:pPr>
            <a:r>
              <a:rPr lang="en-US" altLang="en-US" dirty="0"/>
              <a:t>Preschool/Transitional Learning Foundations (PTKLF)</a:t>
            </a:r>
          </a:p>
          <a:p>
            <a:pPr marL="171450" indent="-171450">
              <a:buFont typeface="Arial" panose="020B0604020202020204" pitchFamily="34" charset="0"/>
              <a:buChar char="•"/>
            </a:pPr>
            <a:r>
              <a:rPr lang="en-US" altLang="en-US" dirty="0"/>
              <a:t>Preschool Curriculum Framework (PCF)</a:t>
            </a:r>
          </a:p>
          <a:p>
            <a:pPr marL="171450" indent="-171450">
              <a:buFont typeface="Arial" panose="020B0604020202020204" pitchFamily="34" charset="0"/>
              <a:buChar char="•"/>
            </a:pPr>
            <a:r>
              <a:rPr lang="en-US" altLang="en-US" dirty="0"/>
              <a:t>Preschool English Learners: A Resource Guide (PEL Guide) and DVD</a:t>
            </a:r>
          </a:p>
          <a:p>
            <a:pPr marL="171450" indent="-171450">
              <a:buFont typeface="Arial" panose="020B0604020202020204" pitchFamily="34" charset="0"/>
              <a:buChar char="•"/>
            </a:pPr>
            <a:r>
              <a:rPr lang="en-US" altLang="en-US" dirty="0"/>
              <a:t>CPIN website: www.cpin.us</a:t>
            </a:r>
          </a:p>
          <a:p>
            <a:pPr marL="171450" indent="-171450">
              <a:buFont typeface="Arial" panose="020B0604020202020204" pitchFamily="34" charset="0"/>
              <a:buChar char="•"/>
            </a:pPr>
            <a:r>
              <a:rPr lang="en-US" altLang="en-US" dirty="0"/>
              <a:t>Training materials</a:t>
            </a:r>
          </a:p>
          <a:p>
            <a:endParaRPr lang="en-US" altLang="en-US" dirty="0"/>
          </a:p>
        </p:txBody>
      </p:sp>
      <p:sp>
        <p:nvSpPr>
          <p:cNvPr id="3" name="Slide Image Placeholder 2">
            <a:extLst>
              <a:ext uri="{FF2B5EF4-FFF2-40B4-BE49-F238E27FC236}">
                <a16:creationId xmlns:a16="http://schemas.microsoft.com/office/drawing/2014/main" id="{BB69F62C-005F-1CC6-BDDA-8F68F4272913}"/>
              </a:ext>
            </a:extLst>
          </p:cNvPr>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CC21F7DB-6C1A-1CDC-45E4-8460C3ACAC73}"/>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360AABA-0AC5-92BB-0107-B5934E8A8F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spcAft>
                <a:spcPct val="50000"/>
              </a:spcAft>
              <a:buFontTx/>
              <a:buNone/>
            </a:pPr>
            <a:r>
              <a:rPr lang="en-US" altLang="en-US" sz="1200" dirty="0">
                <a:latin typeface="Arial" panose="020B0604020202020204" pitchFamily="34" charset="0"/>
                <a:cs typeface="Arial" panose="020B0604020202020204" pitchFamily="34" charset="0"/>
              </a:rPr>
              <a:t>The “Assumptions Wall” is to be completed as participants arrive during sign-in/registration.</a:t>
            </a:r>
          </a:p>
          <a:p>
            <a:pPr marL="0" indent="0" eaLnBrk="1" hangingPunct="1">
              <a:spcBef>
                <a:spcPct val="0"/>
              </a:spcBef>
              <a:spcAft>
                <a:spcPct val="50000"/>
              </a:spcAft>
              <a:buFontTx/>
              <a:buNone/>
            </a:pPr>
            <a:r>
              <a:rPr lang="en-US" altLang="en-US" sz="1200" dirty="0">
                <a:latin typeface="Arial" panose="020B0604020202020204" pitchFamily="34" charset="0"/>
                <a:cs typeface="Arial" panose="020B0604020202020204" pitchFamily="34" charset="0"/>
              </a:rPr>
              <a:t>To set the mood, the trainer might play soothing background music during sign-in/registration, referring participants to the “Assumptions Wall” once they have checked in. </a:t>
            </a:r>
          </a:p>
          <a:p>
            <a:pPr marL="0" indent="0" eaLnBrk="1" hangingPunct="1">
              <a:spcBef>
                <a:spcPct val="0"/>
              </a:spcBef>
              <a:spcAft>
                <a:spcPct val="50000"/>
              </a:spcAft>
              <a:buFontTx/>
              <a:buNone/>
            </a:pPr>
            <a:r>
              <a:rPr lang="en-US" altLang="en-US" sz="1200" dirty="0">
                <a:latin typeface="Arial" panose="020B0604020202020204" pitchFamily="34" charset="0"/>
                <a:cs typeface="Arial" panose="020B0604020202020204" pitchFamily="34" charset="0"/>
              </a:rPr>
              <a:t>You may want to guide participants in </a:t>
            </a:r>
            <a:r>
              <a:rPr lang="en-US" altLang="en-US" sz="1200" dirty="0">
                <a:solidFill>
                  <a:srgbClr val="000000"/>
                </a:solidFill>
                <a:latin typeface="Arial" panose="020B0604020202020204" pitchFamily="34" charset="0"/>
                <a:cs typeface="Arial" panose="020B0604020202020204" pitchFamily="34" charset="0"/>
              </a:rPr>
              <a:t>recording what they are learning and feeling on a notepad.</a:t>
            </a:r>
            <a:endParaRPr lang="en-US" altLang="en-US" sz="1200" dirty="0">
              <a:latin typeface="Arial" panose="020B0604020202020204" pitchFamily="34" charset="0"/>
              <a:cs typeface="Arial" panose="020B0604020202020204" pitchFamily="34" charset="0"/>
            </a:endParaRPr>
          </a:p>
          <a:p>
            <a:pPr marL="0" indent="0" eaLnBrk="1" hangingPunct="1">
              <a:spcBef>
                <a:spcPct val="0"/>
              </a:spcBef>
              <a:spcAft>
                <a:spcPct val="50000"/>
              </a:spcAft>
              <a:buFontTx/>
              <a:buNone/>
            </a:pPr>
            <a:r>
              <a:rPr lang="en-US" altLang="en-US" sz="1200" dirty="0">
                <a:latin typeface="Arial" panose="020B0604020202020204" pitchFamily="34" charset="0"/>
                <a:cs typeface="Arial" panose="020B0604020202020204" pitchFamily="34" charset="0"/>
              </a:rPr>
              <a:t>Adapted from: </a:t>
            </a:r>
            <a:r>
              <a:rPr lang="en-US" altLang="en-US" sz="1200" dirty="0" err="1">
                <a:latin typeface="Arial" panose="020B0604020202020204" pitchFamily="34" charset="0"/>
                <a:cs typeface="Arial" panose="020B0604020202020204" pitchFamily="34" charset="0"/>
              </a:rPr>
              <a:t>Garmston</a:t>
            </a:r>
            <a:r>
              <a:rPr lang="en-US" altLang="en-US" sz="1200" dirty="0">
                <a:latin typeface="Arial" panose="020B0604020202020204" pitchFamily="34" charset="0"/>
                <a:cs typeface="Arial" panose="020B0604020202020204" pitchFamily="34" charset="0"/>
              </a:rPr>
              <a:t>, R. &amp; Wellman, B. (1998). </a:t>
            </a:r>
            <a:r>
              <a:rPr lang="en-US" altLang="en-US" sz="1200" i="1" dirty="0">
                <a:latin typeface="Arial" panose="020B0604020202020204" pitchFamily="34" charset="0"/>
                <a:cs typeface="Arial" panose="020B0604020202020204" pitchFamily="34" charset="0"/>
              </a:rPr>
              <a:t>The Adaptive School: Developing and Facilitating Collaborative Groups.</a:t>
            </a:r>
            <a:r>
              <a:rPr lang="en-US" altLang="en-US" sz="1200" dirty="0">
                <a:latin typeface="Arial" panose="020B0604020202020204" pitchFamily="34" charset="0"/>
                <a:cs typeface="Arial" panose="020B0604020202020204" pitchFamily="34" charset="0"/>
              </a:rPr>
              <a:t>  El Dorado Hills, CA: Four Hats Seminars.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a:extLst>
              <a:ext uri="{FF2B5EF4-FFF2-40B4-BE49-F238E27FC236}">
                <a16:creationId xmlns:a16="http://schemas.microsoft.com/office/drawing/2014/main" id="{959DE32D-73B1-1B27-091D-DB0C4EA59678}"/>
              </a:ext>
            </a:extLst>
          </p:cNvPr>
          <p:cNvSpPr>
            <a:spLocks noGrp="1" noChangeArrowheads="1"/>
          </p:cNvSpPr>
          <p:nvPr>
            <p:ph type="body" idx="1"/>
          </p:nvPr>
        </p:nvSpPr>
        <p:spPr/>
        <p:txBody>
          <a:bodyPr/>
          <a:lstStyle/>
          <a:p>
            <a:r>
              <a:rPr lang="en-US" altLang="en-US" dirty="0"/>
              <a:t>Trainers introduce themselves and survey the group of participants regarding the type of program from which they come.</a:t>
            </a:r>
          </a:p>
          <a:p>
            <a:r>
              <a:rPr lang="en-US" altLang="en-US" dirty="0"/>
              <a:t>Refer participants’ attention to the “Assumptions Wall.”  Explain that some posted assumptions may change once we have explored and examined evidence to support or refute our beliefs.  With an activity such as this one, some participants may post assumptions that are not supported by current and confirmed research. Even with evidence, it may be difficult for some participants to let go of their long-held beliefs. This training will offer participants an opportunity to examine their assumptions, reinforcing or replacing them with what current and confirmed research says about educating preschool English learners.  </a:t>
            </a:r>
          </a:p>
          <a:p>
            <a:r>
              <a:rPr lang="en-US" altLang="en-US" dirty="0"/>
              <a:t>Remind participants that this activity should be more than a one-time examination of one’s assumptions.  It is truly about a stance towards one’s teaching and viewing oneself as a lifelong learner.</a:t>
            </a:r>
          </a:p>
        </p:txBody>
      </p:sp>
      <p:sp>
        <p:nvSpPr>
          <p:cNvPr id="4" name="Slide Image Placeholder 3">
            <a:extLst>
              <a:ext uri="{FF2B5EF4-FFF2-40B4-BE49-F238E27FC236}">
                <a16:creationId xmlns:a16="http://schemas.microsoft.com/office/drawing/2014/main" id="{42A087D5-4FDB-A6A4-4BC5-475D0B5BA993}"/>
              </a:ext>
            </a:extLst>
          </p:cNvPr>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©2024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32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553185"/>
            <a:ext cx="4343755" cy="4572979"/>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©2024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©2024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©2024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©2024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(2024)</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(2024)</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lnSpc>
                <a:spcPct val="100000"/>
              </a:lnSpc>
              <a:defRPr>
                <a:solidFill>
                  <a:srgbClr val="000000"/>
                </a:solidFill>
                <a:latin typeface="+mn-lt"/>
              </a:defRPr>
            </a:lvl1pPr>
            <a:lvl2pPr>
              <a:lnSpc>
                <a:spcPct val="100000"/>
              </a:lnSpc>
              <a:defRPr>
                <a:solidFill>
                  <a:srgbClr val="000000"/>
                </a:solidFill>
                <a:latin typeface="+mn-lt"/>
              </a:defRPr>
            </a:lvl2pPr>
            <a:lvl3pPr>
              <a:lnSpc>
                <a:spcPct val="100000"/>
              </a:lnSpc>
              <a:buClr>
                <a:srgbClr val="21544A"/>
              </a:buClr>
              <a:defRPr>
                <a:solidFill>
                  <a:srgbClr val="000000"/>
                </a:solidFill>
                <a:latin typeface="+mn-lt"/>
              </a:defRPr>
            </a:lvl3pPr>
            <a:lvl4pPr>
              <a:lnSpc>
                <a:spcPct val="100000"/>
              </a:lnSpc>
              <a:defRPr>
                <a:solidFill>
                  <a:srgbClr val="000000"/>
                </a:solidFill>
                <a:latin typeface="+mn-lt"/>
              </a:defRPr>
            </a:lvl4pPr>
            <a:lvl5pPr>
              <a:lnSpc>
                <a:spcPct val="100000"/>
              </a:lnSpc>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000" dirty="0">
                <a:solidFill>
                  <a:schemeClr val="bg1"/>
                </a:solidFill>
                <a:latin typeface="Arial" panose="020B0604020202020204" pitchFamily="34" charset="0"/>
                <a:cs typeface="Arial" panose="020B0604020202020204" pitchFamily="34"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3006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(2024)</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3" r:id="rId35"/>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ideo" Target="https://www.youtube.com/embed/lXGU0QfSynE?feature=oembed"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cpin.u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noProof="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noProof="0"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73C0-9367-8E7E-2FC9-7CFCAE057506}"/>
              </a:ext>
            </a:extLst>
          </p:cNvPr>
          <p:cNvSpPr>
            <a:spLocks noGrp="1"/>
          </p:cNvSpPr>
          <p:nvPr>
            <p:ph type="title"/>
          </p:nvPr>
        </p:nvSpPr>
        <p:spPr>
          <a:xfrm>
            <a:off x="612775" y="274638"/>
            <a:ext cx="10972801" cy="1143000"/>
          </a:xfrm>
        </p:spPr>
        <p:txBody>
          <a:bodyPr wrap="square" anchor="b">
            <a:normAutofit/>
          </a:bodyPr>
          <a:lstStyle/>
          <a:p>
            <a:r>
              <a:rPr lang="en-US" noProof="0" dirty="0"/>
              <a:t>Preschool English Learners</a:t>
            </a:r>
          </a:p>
        </p:txBody>
      </p:sp>
      <p:sp>
        <p:nvSpPr>
          <p:cNvPr id="4" name="Content Placeholder 3">
            <a:extLst>
              <a:ext uri="{FF2B5EF4-FFF2-40B4-BE49-F238E27FC236}">
                <a16:creationId xmlns:a16="http://schemas.microsoft.com/office/drawing/2014/main" id="{0EFEB72C-C05B-89AD-AE86-52B3EF14CEB4}"/>
              </a:ext>
            </a:extLst>
          </p:cNvPr>
          <p:cNvSpPr>
            <a:spLocks noGrp="1"/>
          </p:cNvSpPr>
          <p:nvPr>
            <p:ph sz="half" idx="1"/>
          </p:nvPr>
        </p:nvSpPr>
        <p:spPr>
          <a:xfrm>
            <a:off x="612775" y="1600199"/>
            <a:ext cx="5710809" cy="4434840"/>
          </a:xfrm>
        </p:spPr>
        <p:txBody>
          <a:bodyPr wrap="square" anchor="t">
            <a:normAutofit/>
          </a:bodyPr>
          <a:lstStyle/>
          <a:p>
            <a:pPr marL="0" indent="0">
              <a:lnSpc>
                <a:spcPct val="110000"/>
              </a:lnSpc>
              <a:buNone/>
            </a:pPr>
            <a:r>
              <a:rPr lang="en-US" sz="2400" noProof="0" dirty="0"/>
              <a:t>Developing language and literacy skills in a child’s first language is important for developing skills in a second language and, therefore, should be considered the first step in the range of expectations for children learning English as a second language.</a:t>
            </a:r>
            <a:endParaRPr lang="en-US" sz="2200" b="0" dirty="0"/>
          </a:p>
          <a:p>
            <a:pPr marL="0" indent="0" algn="r">
              <a:lnSpc>
                <a:spcPct val="110000"/>
              </a:lnSpc>
              <a:buNone/>
            </a:pPr>
            <a:r>
              <a:rPr lang="en-US" sz="2000" b="0" dirty="0"/>
              <a:t>Source: CDE, CA Preschool Learning Foundations, Volume 1, 2008,104</a:t>
            </a:r>
            <a:endParaRPr lang="en-US" sz="2000" b="0" noProof="0" dirty="0"/>
          </a:p>
        </p:txBody>
      </p:sp>
      <p:pic>
        <p:nvPicPr>
          <p:cNvPr id="7" name="Content Placeholder 6" descr="teachers playing with children">
            <a:extLst>
              <a:ext uri="{FF2B5EF4-FFF2-40B4-BE49-F238E27FC236}">
                <a16:creationId xmlns:a16="http://schemas.microsoft.com/office/drawing/2014/main" id="{1B153722-770E-9AA7-D421-28E1297FB560}"/>
              </a:ext>
            </a:extLst>
          </p:cNvPr>
          <p:cNvPicPr>
            <a:picLocks noGrp="1" noChangeAspect="1" noChangeArrowheads="1"/>
          </p:cNvPicPr>
          <p:nvPr>
            <p:ph sz="half" idx="12"/>
          </p:nvPr>
        </p:nvPicPr>
        <p:blipFill rotWithShape="1">
          <a:blip r:embed="rId3">
            <a:extLst>
              <a:ext uri="{28A0092B-C50C-407E-A947-70E740481C1C}">
                <a14:useLocalDpi xmlns:a14="http://schemas.microsoft.com/office/drawing/2010/main" val="0"/>
              </a:ext>
            </a:extLst>
          </a:blip>
          <a:srcRect l="5901" r="5012" b="5988"/>
          <a:stretch/>
        </p:blipFill>
        <p:spPr>
          <a:xfrm>
            <a:off x="6858000" y="1547870"/>
            <a:ext cx="4365171" cy="4299390"/>
          </a:xfrm>
          <a:noFill/>
        </p:spPr>
      </p:pic>
    </p:spTree>
    <p:extLst>
      <p:ext uri="{BB962C8B-B14F-4D97-AF65-F5344CB8AC3E}">
        <p14:creationId xmlns:p14="http://schemas.microsoft.com/office/powerpoint/2010/main" val="310032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76CD4-27D5-08D4-DEC2-9438FD627FB3}"/>
              </a:ext>
            </a:extLst>
          </p:cNvPr>
          <p:cNvSpPr>
            <a:spLocks noGrp="1"/>
          </p:cNvSpPr>
          <p:nvPr>
            <p:ph type="title"/>
          </p:nvPr>
        </p:nvSpPr>
        <p:spPr>
          <a:xfrm>
            <a:off x="609600" y="274638"/>
            <a:ext cx="10972800" cy="986889"/>
          </a:xfrm>
        </p:spPr>
        <p:txBody>
          <a:bodyPr/>
          <a:lstStyle/>
          <a:p>
            <a:r>
              <a:rPr lang="en-US" noProof="0" dirty="0"/>
              <a:t>Multilingualism as a Strength</a:t>
            </a:r>
          </a:p>
        </p:txBody>
      </p:sp>
      <p:sp>
        <p:nvSpPr>
          <p:cNvPr id="3" name="Content Placeholder 2">
            <a:extLst>
              <a:ext uri="{FF2B5EF4-FFF2-40B4-BE49-F238E27FC236}">
                <a16:creationId xmlns:a16="http://schemas.microsoft.com/office/drawing/2014/main" id="{115F5FD4-5CF3-5303-2CA9-EAAF2E969CA2}"/>
              </a:ext>
            </a:extLst>
          </p:cNvPr>
          <p:cNvSpPr>
            <a:spLocks noGrp="1"/>
          </p:cNvSpPr>
          <p:nvPr>
            <p:ph sz="half" idx="1"/>
          </p:nvPr>
        </p:nvSpPr>
        <p:spPr>
          <a:xfrm>
            <a:off x="609600" y="1347320"/>
            <a:ext cx="5549660" cy="4434840"/>
          </a:xfrm>
        </p:spPr>
        <p:txBody>
          <a:bodyPr/>
          <a:lstStyle/>
          <a:p>
            <a:pPr marL="0" indent="0">
              <a:lnSpc>
                <a:spcPct val="100000"/>
              </a:lnSpc>
              <a:buNone/>
            </a:pPr>
            <a:r>
              <a:rPr lang="en-US" noProof="0" dirty="0"/>
              <a:t>Recognizing and treating multilingualism as a strength is important:</a:t>
            </a:r>
          </a:p>
          <a:p>
            <a:pPr lvl="1"/>
            <a:r>
              <a:rPr lang="en-US" noProof="0" dirty="0"/>
              <a:t>It supports children’s knowledge and skills in all their languages.</a:t>
            </a:r>
          </a:p>
          <a:p>
            <a:pPr lvl="1"/>
            <a:r>
              <a:rPr lang="en-US" noProof="0" dirty="0"/>
              <a:t>It supports their connection to their home culture.</a:t>
            </a:r>
          </a:p>
          <a:p>
            <a:pPr marL="274320" lvl="1" indent="0" algn="r">
              <a:buNone/>
            </a:pPr>
            <a:endParaRPr lang="en-US" sz="2000" dirty="0">
              <a:solidFill>
                <a:srgbClr val="000000"/>
              </a:solidFill>
            </a:endParaRPr>
          </a:p>
          <a:p>
            <a:pPr marL="274320" lvl="1" indent="0" algn="r">
              <a:buNone/>
            </a:pPr>
            <a:r>
              <a:rPr lang="en-US" sz="2000" dirty="0">
                <a:solidFill>
                  <a:srgbClr val="000000"/>
                </a:solidFill>
              </a:rPr>
              <a:t>Source: CA PTKLF: Language and Literacy Development (LLD), 2024, 11</a:t>
            </a:r>
          </a:p>
        </p:txBody>
      </p:sp>
      <p:pic>
        <p:nvPicPr>
          <p:cNvPr id="2" name="Content Placeholder 4">
            <a:extLst>
              <a:ext uri="{FF2B5EF4-FFF2-40B4-BE49-F238E27FC236}">
                <a16:creationId xmlns:a16="http://schemas.microsoft.com/office/drawing/2014/main" id="{F93403EA-3F78-BFEF-7D20-F2FFD70A649F}"/>
              </a:ext>
              <a:ext uri="{C183D7F6-B498-43B3-948B-1728B52AA6E4}">
                <adec:decorative xmlns:adec="http://schemas.microsoft.com/office/drawing/2017/decorative" val="1"/>
              </a:ext>
            </a:extLst>
          </p:cNvPr>
          <p:cNvPicPr>
            <a:picLocks noGrp="1" noChangeAspect="1"/>
          </p:cNvPicPr>
          <p:nvPr>
            <p:ph sz="half" idx="12"/>
          </p:nvPr>
        </p:nvPicPr>
        <p:blipFill rotWithShape="1">
          <a:blip r:embed="rId3"/>
          <a:srcRect l="10911" r="4366" b="14175"/>
          <a:stretch/>
        </p:blipFill>
        <p:spPr>
          <a:xfrm>
            <a:off x="6322784" y="1567623"/>
            <a:ext cx="5422901" cy="3994233"/>
          </a:xfrm>
        </p:spPr>
      </p:pic>
    </p:spTree>
    <p:extLst>
      <p:ext uri="{BB962C8B-B14F-4D97-AF65-F5344CB8AC3E}">
        <p14:creationId xmlns:p14="http://schemas.microsoft.com/office/powerpoint/2010/main" val="4177186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C525-8C44-39BB-896B-0E72DD3D9C0C}"/>
              </a:ext>
            </a:extLst>
          </p:cNvPr>
          <p:cNvSpPr>
            <a:spLocks noGrp="1"/>
          </p:cNvSpPr>
          <p:nvPr>
            <p:ph type="title"/>
          </p:nvPr>
        </p:nvSpPr>
        <p:spPr>
          <a:xfrm>
            <a:off x="606114" y="273050"/>
            <a:ext cx="4343755" cy="1162050"/>
          </a:xfrm>
        </p:spPr>
        <p:txBody>
          <a:bodyPr/>
          <a:lstStyle/>
          <a:p>
            <a:r>
              <a:rPr lang="en-US" noProof="0" dirty="0"/>
              <a:t>Research Nugget: Multilingual Learners</a:t>
            </a:r>
          </a:p>
        </p:txBody>
      </p:sp>
      <p:sp>
        <p:nvSpPr>
          <p:cNvPr id="6" name="Text Placeholder 5">
            <a:extLst>
              <a:ext uri="{FF2B5EF4-FFF2-40B4-BE49-F238E27FC236}">
                <a16:creationId xmlns:a16="http://schemas.microsoft.com/office/drawing/2014/main" id="{0FE7B4C6-AE70-86C0-3DE6-EE72BC22845C}"/>
              </a:ext>
            </a:extLst>
          </p:cNvPr>
          <p:cNvSpPr>
            <a:spLocks noGrp="1"/>
          </p:cNvSpPr>
          <p:nvPr>
            <p:ph type="body" sz="half" idx="2"/>
          </p:nvPr>
        </p:nvSpPr>
        <p:spPr>
          <a:xfrm>
            <a:off x="606424" y="1435100"/>
            <a:ext cx="4945289" cy="4691063"/>
          </a:xfrm>
        </p:spPr>
        <p:txBody>
          <a:bodyPr/>
          <a:lstStyle/>
          <a:p>
            <a:pPr>
              <a:lnSpc>
                <a:spcPct val="100000"/>
              </a:lnSpc>
            </a:pPr>
            <a:r>
              <a:rPr lang="en-US" noProof="0" dirty="0">
                <a:sym typeface="Arial"/>
              </a:rPr>
              <a:t>About 59 percent of children age birth to five in California live in homes where a language other than English is used</a:t>
            </a:r>
            <a:r>
              <a:rPr lang="en-US" noProof="0" dirty="0"/>
              <a:t>.</a:t>
            </a:r>
          </a:p>
          <a:p>
            <a:pPr>
              <a:lnSpc>
                <a:spcPct val="100000"/>
              </a:lnSpc>
            </a:pPr>
            <a:endParaRPr lang="en-US" dirty="0"/>
          </a:p>
          <a:p>
            <a:pPr>
              <a:lnSpc>
                <a:spcPct val="100000"/>
              </a:lnSpc>
            </a:pPr>
            <a:endParaRPr lang="en-US" noProof="0" dirty="0"/>
          </a:p>
          <a:p>
            <a:pPr algn="r">
              <a:lnSpc>
                <a:spcPct val="100000"/>
              </a:lnSpc>
            </a:pPr>
            <a:endParaRPr lang="en-US" sz="2000" b="0" dirty="0"/>
          </a:p>
          <a:p>
            <a:pPr algn="r">
              <a:lnSpc>
                <a:spcPct val="100000"/>
              </a:lnSpc>
            </a:pPr>
            <a:r>
              <a:rPr lang="en-US" sz="2000" b="0" dirty="0">
                <a:solidFill>
                  <a:srgbClr val="000000"/>
                </a:solidFill>
              </a:rPr>
              <a:t>Source: CA PTKLF: LLD, 2024, 4</a:t>
            </a:r>
          </a:p>
        </p:txBody>
      </p:sp>
      <p:pic>
        <p:nvPicPr>
          <p:cNvPr id="7" name="Google Shape;621;g279c55a11db_0_3" descr="A group of children playing with a toy">
            <a:extLst>
              <a:ext uri="{FF2B5EF4-FFF2-40B4-BE49-F238E27FC236}">
                <a16:creationId xmlns:a16="http://schemas.microsoft.com/office/drawing/2014/main" id="{3336237A-5A9B-EC1F-BCD2-6820794E4D53}"/>
              </a:ext>
            </a:extLst>
          </p:cNvPr>
          <p:cNvPicPr preferRelativeResize="0">
            <a:picLocks noGrp="1"/>
          </p:cNvPicPr>
          <p:nvPr>
            <p:ph sz="quarter" idx="12"/>
          </p:nvPr>
        </p:nvPicPr>
        <p:blipFill rotWithShape="1">
          <a:blip r:embed="rId3">
            <a:alphaModFix/>
          </a:blip>
          <a:srcRect/>
          <a:stretch/>
        </p:blipFill>
        <p:spPr>
          <a:xfrm>
            <a:off x="6257925" y="1297698"/>
            <a:ext cx="5561013" cy="3933991"/>
          </a:xfrm>
          <a:noFill/>
          <a:ln>
            <a:noFill/>
          </a:ln>
        </p:spPr>
      </p:pic>
      <p:pic>
        <p:nvPicPr>
          <p:cNvPr id="8" name="Google Shape;171;p83">
            <a:extLst>
              <a:ext uri="{FF2B5EF4-FFF2-40B4-BE49-F238E27FC236}">
                <a16:creationId xmlns:a16="http://schemas.microsoft.com/office/drawing/2014/main" id="{97032328-E641-0CDD-30F2-A0A226DFA119}"/>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46158" y="103711"/>
            <a:ext cx="1587918" cy="999986"/>
          </a:xfrm>
          <a:prstGeom prst="rect">
            <a:avLst/>
          </a:prstGeom>
          <a:noFill/>
          <a:ln>
            <a:noFill/>
          </a:ln>
        </p:spPr>
      </p:pic>
    </p:spTree>
    <p:extLst>
      <p:ext uri="{BB962C8B-B14F-4D97-AF65-F5344CB8AC3E}">
        <p14:creationId xmlns:p14="http://schemas.microsoft.com/office/powerpoint/2010/main" val="271918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24A36E52-A087-B8E8-50F7-57DB45CF5F23}"/>
              </a:ext>
            </a:extLst>
          </p:cNvPr>
          <p:cNvSpPr>
            <a:spLocks noGrp="1" noChangeArrowheads="1"/>
          </p:cNvSpPr>
          <p:nvPr>
            <p:ph type="title"/>
          </p:nvPr>
        </p:nvSpPr>
        <p:spPr/>
        <p:txBody>
          <a:bodyPr/>
          <a:lstStyle/>
          <a:p>
            <a:r>
              <a:rPr lang="en-US" sz="3200" noProof="0" dirty="0"/>
              <a:t>Preschool English Learners: Principles and Practices to Promote Language, Literacy, and Learning </a:t>
            </a:r>
          </a:p>
        </p:txBody>
      </p:sp>
      <p:pic>
        <p:nvPicPr>
          <p:cNvPr id="23556" name="Picture 6" descr="0925_001">
            <a:extLst>
              <a:ext uri="{FF2B5EF4-FFF2-40B4-BE49-F238E27FC236}">
                <a16:creationId xmlns:a16="http://schemas.microsoft.com/office/drawing/2014/main" id="{46C3C6F1-6822-F68B-B6DA-3033CB0CAC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687286" y="1507330"/>
            <a:ext cx="3145064" cy="4349183"/>
          </a:xfrm>
          <a:noFill/>
        </p:spPr>
      </p:pic>
      <p:pic>
        <p:nvPicPr>
          <p:cNvPr id="23555" name="Picture 7" descr="worldfulloflang">
            <a:extLst>
              <a:ext uri="{FF2B5EF4-FFF2-40B4-BE49-F238E27FC236}">
                <a16:creationId xmlns:a16="http://schemas.microsoft.com/office/drawing/2014/main" id="{0F9523E0-1055-3F47-A242-67D4154193C9}"/>
              </a:ext>
            </a:extLst>
          </p:cNvPr>
          <p:cNvPicPr>
            <a:picLocks noGrp="1" noChangeArrowheads="1"/>
          </p:cNvPicPr>
          <p:nvPr>
            <p:ph sz="half" idx="12"/>
          </p:nvPr>
        </p:nvPicPr>
        <p:blipFill>
          <a:blip r:embed="rId4">
            <a:extLst>
              <a:ext uri="{28A0092B-C50C-407E-A947-70E740481C1C}">
                <a14:useLocalDpi xmlns:a14="http://schemas.microsoft.com/office/drawing/2010/main" val="0"/>
              </a:ext>
            </a:extLst>
          </a:blip>
          <a:stretch>
            <a:fillRect/>
          </a:stretch>
        </p:blipFill>
        <p:spPr>
          <a:xfrm>
            <a:off x="7151914" y="1522412"/>
            <a:ext cx="3235892" cy="4334101"/>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5C44471-241E-06DD-30AA-5418BE112BE0}"/>
              </a:ext>
            </a:extLst>
          </p:cNvPr>
          <p:cNvSpPr>
            <a:spLocks noGrp="1" noChangeArrowheads="1"/>
          </p:cNvSpPr>
          <p:nvPr>
            <p:ph type="title"/>
          </p:nvPr>
        </p:nvSpPr>
        <p:spPr/>
        <p:txBody>
          <a:bodyPr/>
          <a:lstStyle/>
          <a:p>
            <a:r>
              <a:rPr lang="en-US" noProof="0" dirty="0"/>
              <a:t>Organization of the Resource Guide</a:t>
            </a:r>
          </a:p>
        </p:txBody>
      </p:sp>
      <p:sp>
        <p:nvSpPr>
          <p:cNvPr id="24579" name="Rectangle 8">
            <a:extLst>
              <a:ext uri="{FF2B5EF4-FFF2-40B4-BE49-F238E27FC236}">
                <a16:creationId xmlns:a16="http://schemas.microsoft.com/office/drawing/2014/main" id="{CA61CEE1-8652-D13A-FD75-0D473BF2DCF0}"/>
              </a:ext>
            </a:extLst>
          </p:cNvPr>
          <p:cNvSpPr>
            <a:spLocks noGrp="1" noChangeArrowheads="1"/>
          </p:cNvSpPr>
          <p:nvPr>
            <p:ph idx="1"/>
          </p:nvPr>
        </p:nvSpPr>
        <p:spPr/>
        <p:txBody>
          <a:bodyPr/>
          <a:lstStyle/>
          <a:p>
            <a:r>
              <a:rPr lang="en-US" b="0" noProof="0" dirty="0"/>
              <a:t>Review the </a:t>
            </a:r>
            <a:r>
              <a:rPr lang="en-US" noProof="0" dirty="0"/>
              <a:t>Key to the Resource Guide </a:t>
            </a:r>
            <a:r>
              <a:rPr lang="en-US" b="0" noProof="0" dirty="0"/>
              <a:t>on page 7 to familiarize yourself with the icons used in the PEL Guide.</a:t>
            </a:r>
          </a:p>
          <a:p>
            <a:r>
              <a:rPr lang="en-US" b="0" noProof="0" dirty="0"/>
              <a:t>Read the </a:t>
            </a:r>
            <a:r>
              <a:rPr lang="en-US" noProof="0" dirty="0"/>
              <a:t>Ask Yourself </a:t>
            </a:r>
            <a:r>
              <a:rPr lang="en-US" b="0" noProof="0" dirty="0"/>
              <a:t>questions on page 8, noting that each chapter has questions to prompt self-reflection.</a:t>
            </a:r>
          </a:p>
          <a:p>
            <a:r>
              <a:rPr lang="en-US" b="0" noProof="0" dirty="0"/>
              <a:t>See the </a:t>
            </a:r>
            <a:r>
              <a:rPr lang="en-US" noProof="0" dirty="0"/>
              <a:t>Additional References </a:t>
            </a:r>
            <a:r>
              <a:rPr lang="en-US" b="0" noProof="0" dirty="0"/>
              <a:t>on page 8 and note that several are free and downloadable.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
            <a:extLst>
              <a:ext uri="{FF2B5EF4-FFF2-40B4-BE49-F238E27FC236}">
                <a16:creationId xmlns:a16="http://schemas.microsoft.com/office/drawing/2014/main" id="{750AEE83-D7FA-122B-D402-C75B80EBA190}"/>
              </a:ext>
            </a:extLst>
          </p:cNvPr>
          <p:cNvSpPr>
            <a:spLocks noGrp="1" noChangeArrowheads="1"/>
          </p:cNvSpPr>
          <p:nvPr>
            <p:ph type="title" idx="4294967295"/>
          </p:nvPr>
        </p:nvSpPr>
        <p:spPr/>
        <p:txBody>
          <a:bodyPr/>
          <a:lstStyle/>
          <a:p>
            <a:r>
              <a:rPr lang="en-US" noProof="0" dirty="0"/>
              <a:t>Organization of the Resource Guide (continued)</a:t>
            </a:r>
          </a:p>
        </p:txBody>
      </p:sp>
      <p:sp>
        <p:nvSpPr>
          <p:cNvPr id="25603" name="Rectangle 10">
            <a:extLst>
              <a:ext uri="{FF2B5EF4-FFF2-40B4-BE49-F238E27FC236}">
                <a16:creationId xmlns:a16="http://schemas.microsoft.com/office/drawing/2014/main" id="{EA79C22F-C5A2-4893-EBD8-F839A50108C4}"/>
              </a:ext>
            </a:extLst>
          </p:cNvPr>
          <p:cNvSpPr>
            <a:spLocks noGrp="1" noChangeArrowheads="1"/>
          </p:cNvSpPr>
          <p:nvPr>
            <p:ph type="body" idx="4294967295"/>
          </p:nvPr>
        </p:nvSpPr>
        <p:spPr/>
        <p:txBody>
          <a:bodyPr/>
          <a:lstStyle/>
          <a:p>
            <a:r>
              <a:rPr lang="en-US" noProof="0" dirty="0"/>
              <a:t>Refer to the last three sections:</a:t>
            </a:r>
          </a:p>
          <a:p>
            <a:pPr lvl="1"/>
            <a:r>
              <a:rPr lang="en-US" noProof="0" dirty="0"/>
              <a:t>Appendixes </a:t>
            </a:r>
          </a:p>
          <a:p>
            <a:pPr lvl="1"/>
            <a:r>
              <a:rPr lang="en-US" noProof="0" dirty="0"/>
              <a:t>Glossary</a:t>
            </a:r>
          </a:p>
          <a:p>
            <a:pPr lvl="1"/>
            <a:r>
              <a:rPr lang="en-US" noProof="0" dirty="0"/>
              <a:t>References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910639-093B-8746-B53C-8350F1D5063E}"/>
              </a:ext>
            </a:extLst>
          </p:cNvPr>
          <p:cNvSpPr>
            <a:spLocks noGrp="1"/>
          </p:cNvSpPr>
          <p:nvPr>
            <p:ph type="title"/>
          </p:nvPr>
        </p:nvSpPr>
        <p:spPr/>
        <p:txBody>
          <a:bodyPr wrap="square" anchor="ctr">
            <a:normAutofit/>
          </a:bodyPr>
          <a:lstStyle/>
          <a:p>
            <a:r>
              <a:rPr lang="en-US" noProof="0" dirty="0"/>
              <a:t>Be a learner first. Teach second.</a:t>
            </a:r>
          </a:p>
        </p:txBody>
      </p:sp>
      <p:sp>
        <p:nvSpPr>
          <p:cNvPr id="4" name="Slide Number Placeholder 3" hidden="1">
            <a:extLst>
              <a:ext uri="{FF2B5EF4-FFF2-40B4-BE49-F238E27FC236}">
                <a16:creationId xmlns:a16="http://schemas.microsoft.com/office/drawing/2014/main" id="{309E3762-A2E2-794E-F2EB-2118C84E155A}"/>
              </a:ext>
            </a:extLst>
          </p:cNvPr>
          <p:cNvSpPr>
            <a:spLocks noGrp="1"/>
          </p:cNvSpPr>
          <p:nvPr>
            <p:ph type="sldNum" sz="quarter" idx="4294967295"/>
          </p:nvPr>
        </p:nvSpPr>
        <p:spPr>
          <a:xfrm>
            <a:off x="9456738" y="6356350"/>
            <a:ext cx="2735262" cy="365125"/>
          </a:xfrm>
          <a:prstGeom prst="rect">
            <a:avLst/>
          </a:prstGeom>
        </p:spPr>
        <p:txBody>
          <a:bodyPr vert="horz" lIns="91440" tIns="45720" rIns="91440" bIns="45720" rtlCol="0" anchor="ctr"/>
          <a:lstStyle>
            <a:defPPr>
              <a:defRPr lang="en-US"/>
            </a:defPPr>
            <a:lvl1pPr marL="0" algn="r" defTabSz="457200" rtl="0" eaLnBrk="1" latinLnBrk="0" hangingPunct="1">
              <a:defRPr sz="1197" kern="1200">
                <a:solidFill>
                  <a:srgbClr val="14336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noProof="0" smtClean="0"/>
              <a:pPr>
                <a:spcAft>
                  <a:spcPts val="600"/>
                </a:spcAft>
              </a:pPr>
              <a:t>16</a:t>
            </a:fld>
            <a:endParaRPr lang="en-US" noProof="0" dirty="0"/>
          </a:p>
        </p:txBody>
      </p:sp>
      <p:pic>
        <p:nvPicPr>
          <p:cNvPr id="7" name="Online Media 7" descr="Dr. Linda Espinosa: A Commentary on BRAND NEW WORDS">
            <a:hlinkClick r:id="" action="ppaction://media"/>
            <a:extLst>
              <a:ext uri="{FF2B5EF4-FFF2-40B4-BE49-F238E27FC236}">
                <a16:creationId xmlns:a16="http://schemas.microsoft.com/office/drawing/2014/main" id="{4F7ACFAB-B59F-F8B7-E023-4EBF6D686AEB}"/>
              </a:ext>
            </a:extLst>
          </p:cNvPr>
          <p:cNvPicPr>
            <a:picLocks noGrp="1" noRot="1" noChangeAspect="1"/>
          </p:cNvPicPr>
          <p:nvPr>
            <p:ph idx="1"/>
            <a:videoFile r:link="rId1"/>
          </p:nvPr>
        </p:nvPicPr>
        <p:blipFill>
          <a:blip r:embed="rId4"/>
          <a:stretch>
            <a:fillRect/>
          </a:stretch>
        </p:blipFill>
        <p:spPr>
          <a:xfrm>
            <a:off x="2996142" y="1125538"/>
            <a:ext cx="6193366" cy="4645025"/>
          </a:xfrm>
          <a:prstGeom prst="rect">
            <a:avLst/>
          </a:prstGeom>
        </p:spPr>
      </p:pic>
    </p:spTree>
    <p:extLst>
      <p:ext uri="{BB962C8B-B14F-4D97-AF65-F5344CB8AC3E}">
        <p14:creationId xmlns:p14="http://schemas.microsoft.com/office/powerpoint/2010/main" val="241004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noProof="0" dirty="0"/>
              <a:t>Thank you!</a:t>
            </a:r>
          </a:p>
        </p:txBody>
      </p:sp>
    </p:spTree>
    <p:extLst>
      <p:ext uri="{BB962C8B-B14F-4D97-AF65-F5344CB8AC3E}">
        <p14:creationId xmlns:p14="http://schemas.microsoft.com/office/powerpoint/2010/main" val="87843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noProof="0"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noProof="0"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noProof="0"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noProof="0"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noProof="0"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noProof="0" dirty="0">
                <a:solidFill>
                  <a:srgbClr val="000000"/>
                </a:solidFill>
                <a:effectLst/>
              </a:rPr>
              <a:t>The California Department of Education (CDE) was given the authority in the 2021 Budget Bill to revise the Preschool Learning Foundations, which will now be known as the </a:t>
            </a:r>
            <a:r>
              <a:rPr lang="en-US" sz="2400" b="0" i="1" noProof="0" dirty="0">
                <a:solidFill>
                  <a:srgbClr val="000000"/>
                </a:solidFill>
                <a:effectLst/>
              </a:rPr>
              <a:t>California Preschool/Transitional Kindergarten Learning Foundations </a:t>
            </a:r>
            <a:r>
              <a:rPr lang="en-US" sz="2400" b="0" noProof="0" dirty="0">
                <a:solidFill>
                  <a:srgbClr val="000000"/>
                </a:solidFill>
                <a:effectLst/>
              </a:rPr>
              <a:t>(PTKLF). </a:t>
            </a:r>
            <a:r>
              <a:rPr lang="en-US" sz="2400" noProof="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8999085" y="3429000"/>
            <a:ext cx="2383743" cy="2389839"/>
          </a:xfrm>
        </p:spPr>
      </p:pic>
      <p:pic>
        <p:nvPicPr>
          <p:cNvPr id="5" name="Content Placeholder 4" descr="CDSS logo">
            <a:extLst>
              <a:ext uri="{FF2B5EF4-FFF2-40B4-BE49-F238E27FC236}">
                <a16:creationId xmlns:a16="http://schemas.microsoft.com/office/drawing/2014/main" id="{76AA641C-54FC-20F2-CA29-E387ECCF84F3}"/>
              </a:ext>
            </a:extLst>
          </p:cNvPr>
          <p:cNvPicPr>
            <a:picLocks noGrp="1" noChangeAspect="1"/>
          </p:cNvPicPr>
          <p:nvPr>
            <p:ph idx="12"/>
          </p:nvPr>
        </p:nvPicPr>
        <p:blipFill>
          <a:blip r:embed="rId4"/>
          <a:stretch>
            <a:fillRect/>
          </a:stretch>
        </p:blipFill>
        <p:spPr>
          <a:xfrm>
            <a:off x="9393612" y="103008"/>
            <a:ext cx="1594687" cy="3078810"/>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9BF758-A540-9179-8EB6-617E8067DCE2}"/>
              </a:ext>
            </a:extLst>
          </p:cNvPr>
          <p:cNvSpPr>
            <a:spLocks noGrp="1"/>
          </p:cNvSpPr>
          <p:nvPr>
            <p:ph type="title"/>
          </p:nvPr>
        </p:nvSpPr>
        <p:spPr>
          <a:xfrm>
            <a:off x="315583" y="618003"/>
            <a:ext cx="5437226" cy="2953987"/>
          </a:xfrm>
          <a:noFill/>
        </p:spPr>
        <p:txBody>
          <a:bodyPr/>
          <a:lstStyle/>
          <a:p>
            <a:pPr>
              <a:lnSpc>
                <a:spcPct val="100000"/>
              </a:lnSpc>
            </a:pPr>
            <a:r>
              <a:rPr lang="en-US" sz="3200" b="1" i="1" noProof="0" dirty="0"/>
              <a:t>Preschool English Learners: Principles and Practices to Promote Language, Literacy, and Learning—A Resource Guide (Second Edition)</a:t>
            </a:r>
          </a:p>
        </p:txBody>
      </p:sp>
      <p:sp>
        <p:nvSpPr>
          <p:cNvPr id="10" name="Text Placeholder 9">
            <a:extLst>
              <a:ext uri="{FF2B5EF4-FFF2-40B4-BE49-F238E27FC236}">
                <a16:creationId xmlns:a16="http://schemas.microsoft.com/office/drawing/2014/main" id="{8D1320A7-A61D-78EF-AE5E-B0159ECA6F34}"/>
              </a:ext>
            </a:extLst>
          </p:cNvPr>
          <p:cNvSpPr>
            <a:spLocks noGrp="1"/>
          </p:cNvSpPr>
          <p:nvPr>
            <p:ph type="body" idx="1"/>
          </p:nvPr>
        </p:nvSpPr>
        <p:spPr>
          <a:xfrm>
            <a:off x="315583" y="3812875"/>
            <a:ext cx="5437225" cy="1466492"/>
          </a:xfrm>
        </p:spPr>
        <p:txBody>
          <a:bodyPr anchor="ctr" anchorCtr="0"/>
          <a:lstStyle/>
          <a:p>
            <a:pPr>
              <a:spcBef>
                <a:spcPts val="600"/>
              </a:spcBef>
              <a:spcAft>
                <a:spcPts val="600"/>
              </a:spcAft>
            </a:pPr>
            <a:r>
              <a:rPr lang="en-US" sz="3600" noProof="0" dirty="0">
                <a:effectLst/>
              </a:rPr>
              <a:t>Chapter 1: Introduction to the Resource Guide</a:t>
            </a:r>
            <a:endParaRPr lang="en-US" sz="4800" noProof="0" dirty="0">
              <a:effectLst/>
            </a:endParaRPr>
          </a:p>
        </p:txBody>
      </p:sp>
      <p:pic>
        <p:nvPicPr>
          <p:cNvPr id="8" name="Content Placeholder 7">
            <a:extLst>
              <a:ext uri="{FF2B5EF4-FFF2-40B4-BE49-F238E27FC236}">
                <a16:creationId xmlns:a16="http://schemas.microsoft.com/office/drawing/2014/main" id="{428FBA1C-567A-50A4-766C-D3541B337FD8}"/>
              </a:ext>
              <a:ext uri="{C183D7F6-B498-43B3-948B-1728B52AA6E4}">
                <adec:decorative xmlns:adec="http://schemas.microsoft.com/office/drawing/2017/decorative" val="1"/>
              </a:ext>
            </a:extLst>
          </p:cNvPr>
          <p:cNvPicPr>
            <a:picLocks noGrp="1" noChangeAspect="1"/>
          </p:cNvPicPr>
          <p:nvPr>
            <p:ph idx="12"/>
          </p:nvPr>
        </p:nvPicPr>
        <p:blipFill rotWithShape="1">
          <a:blip r:embed="rId3"/>
          <a:srcRect l="3137" r="2672"/>
          <a:stretch/>
        </p:blipFill>
        <p:spPr>
          <a:xfrm>
            <a:off x="5803556" y="0"/>
            <a:ext cx="6388444" cy="5800725"/>
          </a:xfrm>
        </p:spPr>
      </p:pic>
    </p:spTree>
    <p:extLst>
      <p:ext uri="{BB962C8B-B14F-4D97-AF65-F5344CB8AC3E}">
        <p14:creationId xmlns:p14="http://schemas.microsoft.com/office/powerpoint/2010/main" val="232844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7BE313C-E92C-6DEE-C8F9-42C4E0E5BB7D}"/>
              </a:ext>
            </a:extLst>
          </p:cNvPr>
          <p:cNvSpPr>
            <a:spLocks noGrp="1"/>
          </p:cNvSpPr>
          <p:nvPr>
            <p:ph type="title" sz="quarter"/>
          </p:nvPr>
        </p:nvSpPr>
        <p:spPr/>
        <p:txBody>
          <a:bodyPr/>
          <a:lstStyle/>
          <a:p>
            <a:r>
              <a:rPr lang="en-US" sz="3600" noProof="0" dirty="0"/>
              <a:t>What do you hold in your head, heart, and hands?</a:t>
            </a:r>
          </a:p>
        </p:txBody>
      </p:sp>
      <p:sp>
        <p:nvSpPr>
          <p:cNvPr id="17" name="Content Placeholder 16">
            <a:extLst>
              <a:ext uri="{FF2B5EF4-FFF2-40B4-BE49-F238E27FC236}">
                <a16:creationId xmlns:a16="http://schemas.microsoft.com/office/drawing/2014/main" id="{91C798C3-56A9-EC2C-2AEE-F6EC5468D4A1}"/>
              </a:ext>
            </a:extLst>
          </p:cNvPr>
          <p:cNvSpPr>
            <a:spLocks noGrp="1"/>
          </p:cNvSpPr>
          <p:nvPr>
            <p:ph sz="quarter" idx="1"/>
          </p:nvPr>
        </p:nvSpPr>
        <p:spPr>
          <a:xfrm>
            <a:off x="615950" y="1755845"/>
            <a:ext cx="5114262" cy="3378971"/>
          </a:xfrm>
          <a:solidFill>
            <a:srgbClr val="96EDFC"/>
          </a:solidFill>
        </p:spPr>
        <p:txBody>
          <a:bodyPr/>
          <a:lstStyle/>
          <a:p>
            <a:pPr marL="0" indent="0">
              <a:lnSpc>
                <a:spcPct val="100000"/>
              </a:lnSpc>
              <a:spcBef>
                <a:spcPts val="2400"/>
              </a:spcBef>
              <a:buNone/>
            </a:pPr>
            <a:r>
              <a:rPr lang="en-US" sz="2400" b="0" noProof="0" dirty="0"/>
              <a:t>“Being exposed to two or more languages at a young age is a gift. It is a gift because children who are able to learn through two or more languages benefit cognitively, socially, and emotionally.”</a:t>
            </a:r>
            <a:br>
              <a:rPr lang="en-US" sz="2400" i="1" noProof="0" dirty="0"/>
            </a:br>
            <a:br>
              <a:rPr lang="en-US" sz="2400" i="1" noProof="0" dirty="0"/>
            </a:br>
            <a:endParaRPr lang="en-US" sz="2400" noProof="0" dirty="0"/>
          </a:p>
        </p:txBody>
      </p:sp>
      <p:sp>
        <p:nvSpPr>
          <p:cNvPr id="18" name="Content Placeholder 17">
            <a:extLst>
              <a:ext uri="{FF2B5EF4-FFF2-40B4-BE49-F238E27FC236}">
                <a16:creationId xmlns:a16="http://schemas.microsoft.com/office/drawing/2014/main" id="{4265FA9A-E837-4517-0CCB-D795EB1BE5E6}"/>
              </a:ext>
            </a:extLst>
          </p:cNvPr>
          <p:cNvSpPr>
            <a:spLocks noGrp="1"/>
          </p:cNvSpPr>
          <p:nvPr>
            <p:ph sz="quarter" idx="10"/>
          </p:nvPr>
        </p:nvSpPr>
        <p:spPr>
          <a:xfrm>
            <a:off x="6349548" y="1739515"/>
            <a:ext cx="5449794" cy="3378970"/>
          </a:xfrm>
          <a:solidFill>
            <a:srgbClr val="96EDFC"/>
          </a:solidFill>
        </p:spPr>
        <p:txBody>
          <a:bodyPr/>
          <a:lstStyle/>
          <a:p>
            <a:pPr marL="0" indent="0">
              <a:lnSpc>
                <a:spcPct val="100000"/>
              </a:lnSpc>
              <a:buNone/>
            </a:pPr>
            <a:r>
              <a:rPr lang="en-US" sz="2400" b="0" noProof="0" dirty="0"/>
              <a:t>“Exposure to more than one language should be celebrated as a growth opportunity that offers many learning and social advantages. Children who are developing bilingual abilities are developing unique strengths that will add to the cultural and linguistic resources of California.”</a:t>
            </a:r>
          </a:p>
        </p:txBody>
      </p:sp>
      <p:sp>
        <p:nvSpPr>
          <p:cNvPr id="5" name="Slide Number Placeholder 4">
            <a:extLst>
              <a:ext uri="{FF2B5EF4-FFF2-40B4-BE49-F238E27FC236}">
                <a16:creationId xmlns:a16="http://schemas.microsoft.com/office/drawing/2014/main" id="{D9C54C9B-2F35-5945-9EDA-AB555176EA43}"/>
              </a:ext>
            </a:extLst>
          </p:cNvPr>
          <p:cNvSpPr>
            <a:spLocks noGrp="1"/>
          </p:cNvSpPr>
          <p:nvPr>
            <p:ph type="sldNum" sz="quarter" idx="4294967295"/>
          </p:nvPr>
        </p:nvSpPr>
        <p:spPr>
          <a:xfrm>
            <a:off x="9456738" y="6356350"/>
            <a:ext cx="2735262"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197" kern="1200">
                <a:solidFill>
                  <a:srgbClr val="14336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450"/>
              </a:spcAft>
            </a:pPr>
            <a:fld id="{48F63A3B-78C7-47BE-AE5E-E10140E04643}" type="slidenum">
              <a:rPr lang="en-US" noProof="0" smtClean="0"/>
              <a:pPr>
                <a:spcAft>
                  <a:spcPts val="450"/>
                </a:spcAft>
              </a:pPr>
              <a:t>4</a:t>
            </a:fld>
            <a:endParaRPr lang="en-US" noProof="0" dirty="0"/>
          </a:p>
        </p:txBody>
      </p:sp>
      <p:sp>
        <p:nvSpPr>
          <p:cNvPr id="27" name="Speech Bubble: Oval 26">
            <a:extLst>
              <a:ext uri="{FF2B5EF4-FFF2-40B4-BE49-F238E27FC236}">
                <a16:creationId xmlns:a16="http://schemas.microsoft.com/office/drawing/2014/main" id="{451A31F6-6E52-32C2-2686-D4AB91EC84D9}"/>
              </a:ext>
              <a:ext uri="{C183D7F6-B498-43B3-948B-1728B52AA6E4}">
                <adec:decorative xmlns:adec="http://schemas.microsoft.com/office/drawing/2017/decorative" val="1"/>
              </a:ext>
            </a:extLst>
          </p:cNvPr>
          <p:cNvSpPr/>
          <p:nvPr/>
        </p:nvSpPr>
        <p:spPr>
          <a:xfrm>
            <a:off x="5334000" y="1466420"/>
            <a:ext cx="762000" cy="546190"/>
          </a:xfrm>
          <a:prstGeom prst="wedgeEllipseCallout">
            <a:avLst>
              <a:gd name="adj1" fmla="val -83159"/>
              <a:gd name="adj2" fmla="val 35169"/>
            </a:avLst>
          </a:prstGeom>
          <a:solidFill>
            <a:srgbClr val="FF9966"/>
          </a:solidFill>
          <a:effectLst>
            <a:innerShdw blurRad="63500" dist="50800" dir="18900000">
              <a:prstClr val="black">
                <a:alpha val="50000"/>
              </a:prstClr>
            </a:inn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3" name="Speech Bubble: Oval 2">
            <a:extLst>
              <a:ext uri="{FF2B5EF4-FFF2-40B4-BE49-F238E27FC236}">
                <a16:creationId xmlns:a16="http://schemas.microsoft.com/office/drawing/2014/main" id="{3A7ED0E6-3D19-B97B-C646-8A2EA7A5704D}"/>
              </a:ext>
              <a:ext uri="{C183D7F6-B498-43B3-948B-1728B52AA6E4}">
                <adec:decorative xmlns:adec="http://schemas.microsoft.com/office/drawing/2017/decorative" val="1"/>
              </a:ext>
            </a:extLst>
          </p:cNvPr>
          <p:cNvSpPr/>
          <p:nvPr/>
        </p:nvSpPr>
        <p:spPr>
          <a:xfrm>
            <a:off x="11041878" y="4861721"/>
            <a:ext cx="762000" cy="546190"/>
          </a:xfrm>
          <a:prstGeom prst="wedgeEllipseCallout">
            <a:avLst>
              <a:gd name="adj1" fmla="val -71730"/>
              <a:gd name="adj2" fmla="val -56510"/>
            </a:avLst>
          </a:prstGeom>
          <a:solidFill>
            <a:srgbClr val="FF9966"/>
          </a:solidFill>
          <a:effectLst>
            <a:innerShdw blurRad="63500" dist="50800" dir="18900000">
              <a:prstClr val="black">
                <a:alpha val="50000"/>
              </a:prstClr>
            </a:inn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8FB6135A-E278-F718-D501-9651C3DB046C}"/>
              </a:ext>
            </a:extLst>
          </p:cNvPr>
          <p:cNvSpPr txBox="1"/>
          <p:nvPr/>
        </p:nvSpPr>
        <p:spPr>
          <a:xfrm>
            <a:off x="3381283" y="5552751"/>
            <a:ext cx="8422595" cy="369332"/>
          </a:xfrm>
          <a:prstGeom prst="rect">
            <a:avLst/>
          </a:prstGeom>
          <a:noFill/>
        </p:spPr>
        <p:txBody>
          <a:bodyPr wrap="square">
            <a:spAutoFit/>
          </a:bodyPr>
          <a:lstStyle/>
          <a:p>
            <a:pPr algn="r"/>
            <a:r>
              <a:rPr lang="en-US" dirty="0">
                <a:solidFill>
                  <a:srgbClr val="000000"/>
                </a:solidFill>
              </a:rPr>
              <a:t>Source: </a:t>
            </a:r>
            <a:r>
              <a:rPr lang="en-US" sz="1800" dirty="0">
                <a:solidFill>
                  <a:srgbClr val="000000"/>
                </a:solidFill>
              </a:rPr>
              <a:t>CDE, California Preschool Curriculum Framework, Volume 1, 2010, 224</a:t>
            </a:r>
            <a:endParaRPr lang="es-MX" dirty="0">
              <a:solidFill>
                <a:srgbClr val="000000"/>
              </a:solidFill>
            </a:endParaRPr>
          </a:p>
        </p:txBody>
      </p:sp>
    </p:spTree>
    <p:extLst>
      <p:ext uri="{BB962C8B-B14F-4D97-AF65-F5344CB8AC3E}">
        <p14:creationId xmlns:p14="http://schemas.microsoft.com/office/powerpoint/2010/main" val="245860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2188E4A4-E521-7C4C-2CE1-2FF3BE4E2BA5}"/>
              </a:ext>
            </a:extLst>
          </p:cNvPr>
          <p:cNvSpPr>
            <a:spLocks noGrp="1" noChangeArrowheads="1"/>
          </p:cNvSpPr>
          <p:nvPr>
            <p:ph type="title"/>
          </p:nvPr>
        </p:nvSpPr>
        <p:spPr>
          <a:xfrm>
            <a:off x="615950" y="330200"/>
            <a:ext cx="10966450" cy="1106488"/>
          </a:xfrm>
        </p:spPr>
        <p:txBody>
          <a:bodyPr/>
          <a:lstStyle/>
          <a:p>
            <a:r>
              <a:rPr lang="en-US" noProof="0" dirty="0"/>
              <a:t>Training Outcome 1</a:t>
            </a:r>
          </a:p>
        </p:txBody>
      </p:sp>
      <p:sp>
        <p:nvSpPr>
          <p:cNvPr id="18435" name="Rectangle 3">
            <a:extLst>
              <a:ext uri="{FF2B5EF4-FFF2-40B4-BE49-F238E27FC236}">
                <a16:creationId xmlns:a16="http://schemas.microsoft.com/office/drawing/2014/main" id="{0532701C-D18A-F529-D1CA-9D105A007BF7}"/>
              </a:ext>
            </a:extLst>
          </p:cNvPr>
          <p:cNvSpPr>
            <a:spLocks noGrp="1" noChangeArrowheads="1"/>
          </p:cNvSpPr>
          <p:nvPr>
            <p:ph idx="1"/>
          </p:nvPr>
        </p:nvSpPr>
        <p:spPr>
          <a:xfrm>
            <a:off x="615950" y="1570557"/>
            <a:ext cx="10966450" cy="4200493"/>
          </a:xfrm>
        </p:spPr>
        <p:txBody>
          <a:bodyPr/>
          <a:lstStyle/>
          <a:p>
            <a:pPr marL="0" indent="0">
              <a:lnSpc>
                <a:spcPct val="100000"/>
              </a:lnSpc>
              <a:buNone/>
            </a:pPr>
            <a:r>
              <a:rPr lang="en-US" noProof="0" dirty="0"/>
              <a:t>Preschool teachers will recognize that preschool English learners bring an array of language skills, cognitive abilities, family resources, and life experiences that can serve as the foundation from which to begin their journey toward academic English mastery.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E977F987-0910-6D9D-1FA1-7ECDDFFDF36A}"/>
              </a:ext>
            </a:extLst>
          </p:cNvPr>
          <p:cNvSpPr>
            <a:spLocks noGrp="1" noChangeArrowheads="1"/>
          </p:cNvSpPr>
          <p:nvPr>
            <p:ph type="title"/>
          </p:nvPr>
        </p:nvSpPr>
        <p:spPr>
          <a:xfrm>
            <a:off x="615950" y="330200"/>
            <a:ext cx="10966450" cy="1106488"/>
          </a:xfrm>
        </p:spPr>
        <p:txBody>
          <a:bodyPr/>
          <a:lstStyle/>
          <a:p>
            <a:r>
              <a:rPr lang="en-US" noProof="0" dirty="0"/>
              <a:t>Training Outcome 2</a:t>
            </a:r>
          </a:p>
        </p:txBody>
      </p:sp>
      <p:sp>
        <p:nvSpPr>
          <p:cNvPr id="19459" name="Rectangle 3">
            <a:extLst>
              <a:ext uri="{FF2B5EF4-FFF2-40B4-BE49-F238E27FC236}">
                <a16:creationId xmlns:a16="http://schemas.microsoft.com/office/drawing/2014/main" id="{55A16D11-4E47-C449-D687-7BCA81187345}"/>
              </a:ext>
            </a:extLst>
          </p:cNvPr>
          <p:cNvSpPr>
            <a:spLocks noGrp="1" noChangeArrowheads="1"/>
          </p:cNvSpPr>
          <p:nvPr>
            <p:ph idx="1"/>
          </p:nvPr>
        </p:nvSpPr>
        <p:spPr>
          <a:xfrm>
            <a:off x="615950" y="1570557"/>
            <a:ext cx="10966450" cy="4200493"/>
          </a:xfrm>
        </p:spPr>
        <p:txBody>
          <a:bodyPr/>
          <a:lstStyle/>
          <a:p>
            <a:pPr marL="0" indent="0">
              <a:buNone/>
            </a:pPr>
            <a:r>
              <a:rPr lang="en-US" noProof="0" dirty="0"/>
              <a:t>Preschool teachers, administrators, consultants, and others playing a supporting role in the education of preschool English learners will gain knowledge and strategies that will enhance their programs in moving children toward academic English mastery.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39E51BA6-6CC8-1FBA-86C7-01257E84661A}"/>
              </a:ext>
            </a:extLst>
          </p:cNvPr>
          <p:cNvSpPr>
            <a:spLocks noGrp="1" noChangeArrowheads="1"/>
          </p:cNvSpPr>
          <p:nvPr>
            <p:ph type="title" idx="4294967295"/>
          </p:nvPr>
        </p:nvSpPr>
        <p:spPr/>
        <p:txBody>
          <a:bodyPr/>
          <a:lstStyle/>
          <a:p>
            <a:r>
              <a:rPr lang="en-US" noProof="0" dirty="0"/>
              <a:t>Training Outcome 3</a:t>
            </a:r>
          </a:p>
        </p:txBody>
      </p:sp>
      <p:sp>
        <p:nvSpPr>
          <p:cNvPr id="20483" name="Rectangle 3">
            <a:extLst>
              <a:ext uri="{FF2B5EF4-FFF2-40B4-BE49-F238E27FC236}">
                <a16:creationId xmlns:a16="http://schemas.microsoft.com/office/drawing/2014/main" id="{34A6EC77-7F0B-B3E5-7FEB-9E15678C2122}"/>
              </a:ext>
            </a:extLst>
          </p:cNvPr>
          <p:cNvSpPr>
            <a:spLocks noGrp="1" noChangeArrowheads="1"/>
          </p:cNvSpPr>
          <p:nvPr>
            <p:ph type="body" idx="1"/>
          </p:nvPr>
        </p:nvSpPr>
        <p:spPr>
          <a:xfrm>
            <a:off x="615950" y="1570557"/>
            <a:ext cx="10966450" cy="4536329"/>
          </a:xfrm>
        </p:spPr>
        <p:txBody>
          <a:bodyPr/>
          <a:lstStyle/>
          <a:p>
            <a:pPr marL="0" indent="0" eaLnBrk="1" hangingPunct="1">
              <a:buNone/>
            </a:pPr>
            <a:r>
              <a:rPr lang="en-US" noProof="0" dirty="0"/>
              <a:t>Participants will become familiar with the resources available on this topic from the California Department of Education:</a:t>
            </a:r>
          </a:p>
          <a:p>
            <a:pPr lvl="1" eaLnBrk="1" hangingPunct="1">
              <a:tabLst>
                <a:tab pos="454025" algn="l"/>
              </a:tabLst>
            </a:pPr>
            <a:r>
              <a:rPr lang="en-US" sz="2400" b="0" noProof="0" dirty="0"/>
              <a:t>Preschool/Transitional Learning Foundations (PTKLF)</a:t>
            </a:r>
          </a:p>
          <a:p>
            <a:pPr lvl="1" eaLnBrk="1" hangingPunct="1">
              <a:tabLst>
                <a:tab pos="454025" algn="l"/>
              </a:tabLst>
            </a:pPr>
            <a:r>
              <a:rPr lang="en-US" sz="2400" b="0" noProof="0" dirty="0"/>
              <a:t>Preschool Curriculum Framework (PCF)</a:t>
            </a:r>
          </a:p>
          <a:p>
            <a:pPr lvl="1" eaLnBrk="1" hangingPunct="1">
              <a:tabLst>
                <a:tab pos="454025" algn="l"/>
              </a:tabLst>
            </a:pPr>
            <a:r>
              <a:rPr lang="en-US" sz="2400" b="0" noProof="0" dirty="0"/>
              <a:t>Preschool English Learners: </a:t>
            </a:r>
            <a:r>
              <a:rPr lang="en-US" sz="2400" dirty="0"/>
              <a:t>A </a:t>
            </a:r>
            <a:r>
              <a:rPr lang="en-US" sz="2400" b="0" noProof="0" dirty="0"/>
              <a:t>Resource Guide (PEL Guide) and DVD</a:t>
            </a:r>
          </a:p>
          <a:p>
            <a:pPr lvl="1" eaLnBrk="1" hangingPunct="1">
              <a:tabLst>
                <a:tab pos="454025" algn="l"/>
              </a:tabLst>
            </a:pPr>
            <a:r>
              <a:rPr lang="en-US" sz="2400" b="0" noProof="0" dirty="0"/>
              <a:t>CPIN website: </a:t>
            </a:r>
            <a:r>
              <a:rPr lang="en-US" sz="2400" b="0" noProof="0" dirty="0">
                <a:hlinkClick r:id="rId3"/>
              </a:rPr>
              <a:t>www.cpin.us</a:t>
            </a:r>
            <a:endParaRPr lang="en-US" sz="2400" b="0" noProof="0" dirty="0"/>
          </a:p>
          <a:p>
            <a:pPr lvl="1" eaLnBrk="1" hangingPunct="1">
              <a:tabLst>
                <a:tab pos="454025" algn="l"/>
              </a:tabLst>
            </a:pPr>
            <a:r>
              <a:rPr lang="en-US" sz="2400" b="0" noProof="0" dirty="0"/>
              <a:t>Training materials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EB494AEC-9C02-2615-F92D-8A9945907156}"/>
              </a:ext>
            </a:extLst>
          </p:cNvPr>
          <p:cNvSpPr>
            <a:spLocks noGrp="1" noChangeArrowheads="1"/>
          </p:cNvSpPr>
          <p:nvPr>
            <p:ph type="title"/>
          </p:nvPr>
        </p:nvSpPr>
        <p:spPr/>
        <p:txBody>
          <a:bodyPr/>
          <a:lstStyle/>
          <a:p>
            <a:r>
              <a:rPr lang="en-US" noProof="0" dirty="0"/>
              <a:t>Assumptions Wall</a:t>
            </a:r>
          </a:p>
        </p:txBody>
      </p:sp>
      <p:sp>
        <p:nvSpPr>
          <p:cNvPr id="15363" name="Rectangle 3">
            <a:extLst>
              <a:ext uri="{FF2B5EF4-FFF2-40B4-BE49-F238E27FC236}">
                <a16:creationId xmlns:a16="http://schemas.microsoft.com/office/drawing/2014/main" id="{63804D2F-008E-FE11-8115-FBC6B889E1C6}"/>
              </a:ext>
            </a:extLst>
          </p:cNvPr>
          <p:cNvSpPr>
            <a:spLocks noGrp="1" noChangeArrowheads="1"/>
          </p:cNvSpPr>
          <p:nvPr>
            <p:ph sz="half" idx="1"/>
          </p:nvPr>
        </p:nvSpPr>
        <p:spPr>
          <a:xfrm>
            <a:off x="609600" y="1347320"/>
            <a:ext cx="10972800" cy="4434840"/>
          </a:xfrm>
          <a:noFill/>
        </p:spPr>
        <p:txBody>
          <a:bodyPr/>
          <a:lstStyle/>
          <a:p>
            <a:pPr>
              <a:lnSpc>
                <a:spcPct val="100000"/>
              </a:lnSpc>
            </a:pPr>
            <a:r>
              <a:rPr lang="en-US" noProof="0" dirty="0"/>
              <a:t>On a large </a:t>
            </a:r>
            <a:r>
              <a:rPr lang="en-US" noProof="0" dirty="0" err="1"/>
              <a:t>post-it</a:t>
            </a:r>
            <a:r>
              <a:rPr lang="en-US" noProof="0" dirty="0"/>
              <a:t> note, record the one assumption that most influences the way you interact with multilingual learners and their families.</a:t>
            </a:r>
          </a:p>
          <a:p>
            <a:pPr>
              <a:lnSpc>
                <a:spcPct val="100000"/>
              </a:lnSpc>
            </a:pPr>
            <a:r>
              <a:rPr lang="en-US" noProof="0" dirty="0"/>
              <a:t>Place your note on the “Assumptions Wall.”</a:t>
            </a:r>
          </a:p>
          <a:p>
            <a:pPr>
              <a:lnSpc>
                <a:spcPct val="100000"/>
              </a:lnSpc>
            </a:pPr>
            <a:r>
              <a:rPr lang="en-US" noProof="0" dirty="0"/>
              <a:t>Read and reflect on the other posted assumptions.</a:t>
            </a:r>
          </a:p>
        </p:txBody>
      </p:sp>
      <p:sp>
        <p:nvSpPr>
          <p:cNvPr id="2" name="Content Placeholder 1">
            <a:extLst>
              <a:ext uri="{FF2B5EF4-FFF2-40B4-BE49-F238E27FC236}">
                <a16:creationId xmlns:a16="http://schemas.microsoft.com/office/drawing/2014/main" id="{D8E8A04F-509C-437F-8BC1-323FF17B1F2D}"/>
              </a:ext>
            </a:extLst>
          </p:cNvPr>
          <p:cNvSpPr>
            <a:spLocks noGrp="1"/>
          </p:cNvSpPr>
          <p:nvPr>
            <p:ph sz="half" idx="12"/>
          </p:nvPr>
        </p:nvSpPr>
        <p:spPr>
          <a:xfrm>
            <a:off x="2590801" y="5355771"/>
            <a:ext cx="8991600" cy="648353"/>
          </a:xfrm>
        </p:spPr>
        <p:txBody>
          <a:bodyPr/>
          <a:lstStyle/>
          <a:p>
            <a:pPr marL="0" indent="0" algn="r">
              <a:buNone/>
            </a:pPr>
            <a:r>
              <a:rPr lang="en-US" sz="1800" b="0" dirty="0"/>
              <a:t>Adapted from: </a:t>
            </a:r>
            <a:r>
              <a:rPr lang="en-US" sz="1800" b="0" dirty="0" err="1"/>
              <a:t>Garmston</a:t>
            </a:r>
            <a:r>
              <a:rPr lang="en-US" sz="1800" b="0" dirty="0"/>
              <a:t>, R. &amp; Wellman, B. (1998). </a:t>
            </a:r>
            <a:r>
              <a:rPr lang="en-US" sz="1800" b="0" i="1" dirty="0"/>
              <a:t>The Adaptive School: Developing and Facilitating Collaborative Groups</a:t>
            </a:r>
            <a:r>
              <a:rPr lang="en-US" sz="1800" b="0" dirty="0"/>
              <a:t>. El Dorado Hills, CA: Four Hats Seminars.</a:t>
            </a:r>
          </a:p>
          <a:p>
            <a:pPr algn="r"/>
            <a:endParaRPr lang="es-MX"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01A194BC-486C-0440-FCD5-C8BEDB61149A}"/>
              </a:ext>
            </a:extLst>
          </p:cNvPr>
          <p:cNvSpPr>
            <a:spLocks noGrp="1" noChangeArrowheads="1"/>
          </p:cNvSpPr>
          <p:nvPr>
            <p:ph type="title"/>
          </p:nvPr>
        </p:nvSpPr>
        <p:spPr>
          <a:xfrm>
            <a:off x="615950" y="330552"/>
            <a:ext cx="10966450" cy="1105989"/>
          </a:xfrm>
        </p:spPr>
        <p:txBody>
          <a:bodyPr/>
          <a:lstStyle/>
          <a:p>
            <a:r>
              <a:rPr lang="en-US" noProof="0" dirty="0"/>
              <a:t>Welcome &amp; Introductions</a:t>
            </a:r>
          </a:p>
        </p:txBody>
      </p:sp>
      <p:sp>
        <p:nvSpPr>
          <p:cNvPr id="16387" name="Rectangle 3">
            <a:extLst>
              <a:ext uri="{FF2B5EF4-FFF2-40B4-BE49-F238E27FC236}">
                <a16:creationId xmlns:a16="http://schemas.microsoft.com/office/drawing/2014/main" id="{F5738F39-12FB-9489-3D75-B20A36E6655D}"/>
              </a:ext>
            </a:extLst>
          </p:cNvPr>
          <p:cNvSpPr>
            <a:spLocks noGrp="1" noChangeArrowheads="1"/>
          </p:cNvSpPr>
          <p:nvPr>
            <p:ph idx="1"/>
          </p:nvPr>
        </p:nvSpPr>
        <p:spPr>
          <a:xfrm>
            <a:off x="615950" y="1570557"/>
            <a:ext cx="10966450" cy="4200493"/>
          </a:xfrm>
          <a:noFill/>
        </p:spPr>
        <p:txBody>
          <a:bodyPr/>
          <a:lstStyle/>
          <a:p>
            <a:r>
              <a:rPr lang="en-US" noProof="0" dirty="0"/>
              <a:t>Trainers</a:t>
            </a:r>
          </a:p>
          <a:p>
            <a:r>
              <a:rPr lang="en-US" noProof="0" dirty="0"/>
              <a:t>Participants: Do you work at a _________ program?</a:t>
            </a:r>
          </a:p>
          <a:p>
            <a:pPr lvl="1">
              <a:spcBef>
                <a:spcPts val="0"/>
              </a:spcBef>
            </a:pPr>
            <a:r>
              <a:rPr lang="en-US" sz="2400" noProof="0" dirty="0"/>
              <a:t>State preschool </a:t>
            </a:r>
          </a:p>
          <a:p>
            <a:pPr lvl="1">
              <a:spcBef>
                <a:spcPts val="0"/>
              </a:spcBef>
            </a:pPr>
            <a:r>
              <a:rPr lang="en-US" sz="2400" noProof="0" dirty="0"/>
              <a:t>Head Start</a:t>
            </a:r>
          </a:p>
          <a:p>
            <a:pPr lvl="1">
              <a:spcBef>
                <a:spcPts val="0"/>
              </a:spcBef>
            </a:pPr>
            <a:r>
              <a:rPr lang="en-US" sz="2400" noProof="0" dirty="0"/>
              <a:t>Special Education</a:t>
            </a:r>
          </a:p>
          <a:p>
            <a:pPr lvl="1">
              <a:spcBef>
                <a:spcPts val="0"/>
              </a:spcBef>
            </a:pPr>
            <a:r>
              <a:rPr lang="en-US" sz="2400" noProof="0" dirty="0"/>
              <a:t>Even Start</a:t>
            </a:r>
          </a:p>
          <a:p>
            <a:pPr lvl="1">
              <a:spcBef>
                <a:spcPts val="0"/>
              </a:spcBef>
            </a:pPr>
            <a:r>
              <a:rPr lang="en-US" sz="2400" noProof="0" dirty="0"/>
              <a:t>First 5</a:t>
            </a:r>
          </a:p>
          <a:p>
            <a:pPr lvl="1">
              <a:spcBef>
                <a:spcPts val="0"/>
              </a:spcBef>
            </a:pPr>
            <a:r>
              <a:rPr lang="en-US" sz="2400" noProof="0" dirty="0"/>
              <a:t>Private</a:t>
            </a:r>
          </a:p>
          <a:p>
            <a:pPr lvl="1">
              <a:spcBef>
                <a:spcPts val="0"/>
              </a:spcBef>
            </a:pPr>
            <a:r>
              <a:rPr lang="en-US" sz="2400" noProof="0" dirty="0"/>
              <a:t>Other</a:t>
            </a:r>
            <a:endParaRPr lang="en-US" noProof="0" dirty="0"/>
          </a:p>
        </p:txBody>
      </p:sp>
    </p:spTree>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2138</Words>
  <Application>Microsoft Office PowerPoint</Application>
  <PresentationFormat>Widescreen</PresentationFormat>
  <Paragraphs>137</Paragraphs>
  <Slides>18</Slides>
  <Notes>18</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Courier New</vt:lpstr>
      <vt:lpstr>Times</vt:lpstr>
      <vt:lpstr>Wingdings</vt:lpstr>
      <vt:lpstr>3_Office Theme</vt:lpstr>
      <vt:lpstr>Funded by CDSS</vt:lpstr>
      <vt:lpstr>Partners in Early Learning</vt:lpstr>
      <vt:lpstr>Preschool English Learners: Principles and Practices to Promote Language, Literacy, and Learning—A Resource Guide (Second Edition)</vt:lpstr>
      <vt:lpstr>What do you hold in your head, heart, and hands?</vt:lpstr>
      <vt:lpstr>Training Outcome 1</vt:lpstr>
      <vt:lpstr>Training Outcome 2</vt:lpstr>
      <vt:lpstr>Training Outcome 3</vt:lpstr>
      <vt:lpstr>Assumptions Wall</vt:lpstr>
      <vt:lpstr>Welcome &amp; Introductions</vt:lpstr>
      <vt:lpstr>Preschool English Learners</vt:lpstr>
      <vt:lpstr>Multilingualism as a Strength</vt:lpstr>
      <vt:lpstr>Research Nugget: Multilingual Learners</vt:lpstr>
      <vt:lpstr>Preschool English Learners: Principles and Practices to Promote Language, Literacy, and Learning </vt:lpstr>
      <vt:lpstr>Organization of the Resource Guide</vt:lpstr>
      <vt:lpstr>Organization of the Resource Guide (continued)</vt:lpstr>
      <vt:lpstr>Be a learner first. Teach second.</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Guide Chapter 1</dc:title>
  <dc:creator/>
  <cp:lastModifiedBy/>
  <cp:revision>1</cp:revision>
  <cp:lastPrinted>2024-02-13T22:47:07Z</cp:lastPrinted>
  <dcterms:created xsi:type="dcterms:W3CDTF">2014-11-04T07:14:03Z</dcterms:created>
  <dcterms:modified xsi:type="dcterms:W3CDTF">2025-02-24T22:52:48Z</dcterms:modified>
</cp:coreProperties>
</file>