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1.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71" r:id="rId1"/>
  </p:sldMasterIdLst>
  <p:notesMasterIdLst>
    <p:notesMasterId r:id="rId22"/>
  </p:notesMasterIdLst>
  <p:handoutMasterIdLst>
    <p:handoutMasterId r:id="rId23"/>
  </p:handoutMasterIdLst>
  <p:sldIdLst>
    <p:sldId id="1489" r:id="rId2"/>
    <p:sldId id="1490" r:id="rId3"/>
    <p:sldId id="881" r:id="rId4"/>
    <p:sldId id="1446" r:id="rId5"/>
    <p:sldId id="530" r:id="rId6"/>
    <p:sldId id="533" r:id="rId7"/>
    <p:sldId id="470" r:id="rId8"/>
    <p:sldId id="1493" r:id="rId9"/>
    <p:sldId id="1494" r:id="rId10"/>
    <p:sldId id="521" r:id="rId11"/>
    <p:sldId id="531" r:id="rId12"/>
    <p:sldId id="500" r:id="rId13"/>
    <p:sldId id="1495" r:id="rId14"/>
    <p:sldId id="1463" r:id="rId15"/>
    <p:sldId id="1492" r:id="rId16"/>
    <p:sldId id="513" r:id="rId17"/>
    <p:sldId id="528" r:id="rId18"/>
    <p:sldId id="529" r:id="rId19"/>
    <p:sldId id="929" r:id="rId20"/>
    <p:sldId id="1207" r:id="rId21"/>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7C5DE"/>
    <a:srgbClr val="D5D4E0"/>
    <a:srgbClr val="CFDEB8"/>
    <a:srgbClr val="FBB8A1"/>
    <a:srgbClr val="A97863"/>
    <a:srgbClr val="FFE8BF"/>
    <a:srgbClr val="FFC000"/>
    <a:srgbClr val="FFF0D6"/>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65341" autoAdjust="0"/>
  </p:normalViewPr>
  <p:slideViewPr>
    <p:cSldViewPr snapToGrid="0" snapToObjects="1">
      <p:cViewPr varScale="1">
        <p:scale>
          <a:sx n="77" d="100"/>
          <a:sy n="77" d="100"/>
        </p:scale>
        <p:origin x="1448"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82" d="100"/>
          <a:sy n="82" d="100"/>
        </p:scale>
        <p:origin x="387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A001EEBE-5CD1-F346-9831-868BAB251734}" type="datetime1">
              <a:rPr lang="en-US"/>
              <a:pPr>
                <a:defRPr/>
              </a:pPr>
              <a:t>3/24/25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216C831-64CA-4A47-80A9-A1E4579EA614}" type="slidenum">
              <a:rPr lang="en-US" altLang="x-none"/>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64A4A831-9C36-7C45-B982-E2DEDA032506}" type="datetime1">
              <a:rPr lang="en-US"/>
              <a:pPr>
                <a:defRPr/>
              </a:pPr>
              <a:t>3/24/25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194CC6E-227E-8C4F-853D-39760C667CBA}"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funded by the California Department of Social Services. The materials included in this training include materials or products developed in part or wholly by the California Department of Education and produced by the California Department of Social Services.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194CC6E-227E-8C4F-853D-39760C667CBA}" type="slidenum">
              <a:rPr kumimoji="0" lang="en-US" altLang="x-none" sz="1200" b="0" i="0" u="none" strike="noStrike" kern="1200" cap="none" spc="0" normalizeH="0" baseline="0" noProof="0" smtClean="0">
                <a:ln>
                  <a:noFill/>
                </a:ln>
                <a:solidFill>
                  <a:prstClr val="black"/>
                </a:solidFill>
                <a:effectLst/>
                <a:uLnTx/>
                <a:uFillTx/>
                <a:latin typeface="Arial" charset="0"/>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x-none" sz="1200" b="0" i="0" u="none" strike="noStrike" kern="1200" cap="none" spc="0" normalizeH="0" baseline="0" noProof="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2241010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9B962988-C8C0-B393-3428-61464B60CC8A}"/>
              </a:ext>
            </a:extLst>
          </p:cNvPr>
          <p:cNvSpPr>
            <a:spLocks noGrp="1" noChangeArrowheads="1"/>
          </p:cNvSpPr>
          <p:nvPr>
            <p:ph type="sldNum" sz="quarter" idx="5"/>
          </p:nvPr>
        </p:nvSpPr>
        <p:spPr/>
        <p:txBody>
          <a:bodyPr/>
          <a:lstStyle>
            <a:lvl1pPr>
              <a:defRPr sz="2400">
                <a:solidFill>
                  <a:schemeClr val="tx1"/>
                </a:solidFill>
                <a:latin typeface="Times" charset="0"/>
                <a:ea typeface="MS Pゴシック" pitchFamily="-92" charset="-128"/>
              </a:defRPr>
            </a:lvl1pPr>
            <a:lvl2pPr marL="742950" indent="-285750">
              <a:defRPr sz="2400">
                <a:solidFill>
                  <a:schemeClr val="tx1"/>
                </a:solidFill>
                <a:latin typeface="Times" charset="0"/>
                <a:ea typeface="MS Pゴシック" pitchFamily="-92" charset="-128"/>
              </a:defRPr>
            </a:lvl2pPr>
            <a:lvl3pPr marL="1143000" indent="-228600">
              <a:defRPr sz="2400">
                <a:solidFill>
                  <a:schemeClr val="tx1"/>
                </a:solidFill>
                <a:latin typeface="Times" charset="0"/>
                <a:ea typeface="MS Pゴシック" pitchFamily="-92" charset="-128"/>
              </a:defRPr>
            </a:lvl3pPr>
            <a:lvl4pPr marL="1600200" indent="-228600">
              <a:defRPr sz="2400">
                <a:solidFill>
                  <a:schemeClr val="tx1"/>
                </a:solidFill>
                <a:latin typeface="Times" charset="0"/>
                <a:ea typeface="MS Pゴシック" pitchFamily="-92" charset="-128"/>
              </a:defRPr>
            </a:lvl4pPr>
            <a:lvl5pPr marL="2057400" indent="-228600">
              <a:defRPr sz="2400">
                <a:solidFill>
                  <a:schemeClr val="tx1"/>
                </a:solidFill>
                <a:latin typeface="Times" charset="0"/>
                <a:ea typeface="MS Pゴシック" pitchFamily="-92" charset="-128"/>
              </a:defRPr>
            </a:lvl5pPr>
            <a:lvl6pPr marL="2514600" indent="-2286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eaLnBrk="0" fontAlgn="base" hangingPunct="0">
              <a:spcBef>
                <a:spcPct val="0"/>
              </a:spcBef>
              <a:spcAft>
                <a:spcPct val="0"/>
              </a:spcAft>
              <a:defRPr sz="2400">
                <a:solidFill>
                  <a:schemeClr val="tx1"/>
                </a:solidFill>
                <a:latin typeface="Times" charset="0"/>
                <a:ea typeface="MS Pゴシック" pitchFamily="-92" charset="-128"/>
              </a:defRPr>
            </a:lvl9pPr>
          </a:lstStyle>
          <a:p>
            <a:fld id="{64C55D39-C056-8F40-9BCD-518640C9190D}" type="slidenum">
              <a:rPr lang="en-US" altLang="en-US" sz="1200"/>
              <a:pPr/>
              <a:t>10</a:t>
            </a:fld>
            <a:endParaRPr lang="en-US" altLang="en-US" sz="1200" dirty="0"/>
          </a:p>
        </p:txBody>
      </p:sp>
      <p:sp>
        <p:nvSpPr>
          <p:cNvPr id="15363" name="Rectangle 3">
            <a:extLst>
              <a:ext uri="{FF2B5EF4-FFF2-40B4-BE49-F238E27FC236}">
                <a16:creationId xmlns:a16="http://schemas.microsoft.com/office/drawing/2014/main" id="{03AD4C29-AC48-6E9A-F384-9661565F324F}"/>
              </a:ext>
            </a:extLst>
          </p:cNvPr>
          <p:cNvSpPr>
            <a:spLocks noGrp="1" noChangeArrowheads="1"/>
          </p:cNvSpPr>
          <p:nvPr>
            <p:ph type="body" idx="1"/>
          </p:nvPr>
        </p:nvSpPr>
        <p:spPr>
          <a:xfrm>
            <a:off x="685800" y="4343399"/>
            <a:ext cx="5486400" cy="4341813"/>
          </a:xfrm>
        </p:spPr>
        <p:txBody>
          <a:bodyPr>
            <a:normAutofit/>
          </a:bodyPr>
          <a:lstStyle/>
          <a:p>
            <a:r>
              <a:rPr lang="en-US" altLang="en-US" b="1" dirty="0"/>
              <a:t>Components of Language </a:t>
            </a:r>
          </a:p>
          <a:p>
            <a:r>
              <a:rPr lang="en-US" altLang="en-US" dirty="0"/>
              <a:t>Have participants locate the components of language in their PEL Resource Guide.</a:t>
            </a:r>
          </a:p>
          <a:p>
            <a:pPr marL="228600" lvl="0" indent="-228600">
              <a:buFont typeface="+mj-lt"/>
              <a:buAutoNum type="alphaUcPeriod"/>
            </a:pPr>
            <a:r>
              <a:rPr lang="en-US" altLang="en-US" dirty="0"/>
              <a:t>Phonology p. 22</a:t>
            </a:r>
          </a:p>
          <a:p>
            <a:pPr marL="228600" lvl="0" indent="-228600">
              <a:buFont typeface="+mj-lt"/>
              <a:buAutoNum type="alphaUcPeriod"/>
            </a:pPr>
            <a:r>
              <a:rPr lang="en-US" altLang="en-US" dirty="0"/>
              <a:t>Morphology p. 22</a:t>
            </a:r>
          </a:p>
          <a:p>
            <a:pPr marL="228600" lvl="0" indent="-228600">
              <a:buFont typeface="+mj-lt"/>
              <a:buAutoNum type="alphaUcPeriod"/>
            </a:pPr>
            <a:r>
              <a:rPr lang="en-US" altLang="en-US" dirty="0"/>
              <a:t>Syntax p. 23</a:t>
            </a:r>
          </a:p>
          <a:p>
            <a:pPr marL="228600" lvl="0" indent="-228600">
              <a:buFont typeface="+mj-lt"/>
              <a:buAutoNum type="alphaUcPeriod"/>
            </a:pPr>
            <a:r>
              <a:rPr lang="en-US" altLang="en-US" dirty="0"/>
              <a:t>Semantics p. 23</a:t>
            </a:r>
          </a:p>
          <a:p>
            <a:pPr marL="228600" indent="-228600">
              <a:buFont typeface="+mj-lt"/>
              <a:buAutoNum type="alphaUcPeriod"/>
            </a:pPr>
            <a:r>
              <a:rPr lang="en-US" altLang="en-US" dirty="0"/>
              <a:t>Pragmatics/Communicative Competence p. 23</a:t>
            </a:r>
          </a:p>
          <a:p>
            <a:r>
              <a:rPr lang="en-US" altLang="en-US" dirty="0"/>
              <a:t>Acknowledge that many preschool teachers know these concepts by using less technical terms, such as referring to phonology as “</a:t>
            </a:r>
            <a:r>
              <a:rPr lang="en-US" altLang="ja-JP" dirty="0"/>
              <a:t>the basic units of sound.”  With the increased attention given to student outcomes, program standards, and learning foundations, it is important to use technical terms. </a:t>
            </a:r>
          </a:p>
          <a:p>
            <a:r>
              <a:rPr lang="en-US" altLang="en-US" dirty="0"/>
              <a:t>Comment on the definitions and how they point to the enormous amount of learning that young children do as they learn the rules of language and experiment with language.  Use this opportunity to link the definitions to what the participants identified as things they heard and saw from three and four-year-old children.</a:t>
            </a:r>
          </a:p>
          <a:p>
            <a:r>
              <a:rPr lang="en-US" altLang="en-US" dirty="0"/>
              <a:t>All of these key terms reinforce that learning and language development occur through social interaction. </a:t>
            </a:r>
          </a:p>
          <a:p>
            <a:pPr lvl="0"/>
            <a:r>
              <a:rPr lang="en-US" dirty="0"/>
              <a:t>Source: CDE, PEL Resource Guide, 2009, 22</a:t>
            </a:r>
          </a:p>
          <a:p>
            <a:endParaRPr lang="en-US" altLang="en-US" dirty="0"/>
          </a:p>
        </p:txBody>
      </p:sp>
      <p:sp>
        <p:nvSpPr>
          <p:cNvPr id="4" name="Slide Image Placeholder 3">
            <a:extLst>
              <a:ext uri="{FF2B5EF4-FFF2-40B4-BE49-F238E27FC236}">
                <a16:creationId xmlns:a16="http://schemas.microsoft.com/office/drawing/2014/main" id="{CB1F7DDA-2A18-064E-FE00-76970377B552}"/>
              </a:ext>
            </a:extLst>
          </p:cNvPr>
          <p:cNvSpPr>
            <a:spLocks noGrp="1" noRot="1" noChangeAspect="1"/>
          </p:cNvSpPr>
          <p:nvPr>
            <p:ph type="sldImg"/>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3EC1F855-8A27-E88E-5320-08EA9BF03FC5}"/>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417B45C5-776E-41F7-187B-42496BB8A7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1200" dirty="0">
                <a:latin typeface="Arial" panose="020B0604020202020204" pitchFamily="34" charset="0"/>
                <a:cs typeface="Arial" panose="020B0604020202020204" pitchFamily="34" charset="0"/>
              </a:rPr>
              <a:t>This activity uses Table Activity 3A_Match Game. Print one copy for each table. Cut apart into cards for participants to match.</a:t>
            </a:r>
          </a:p>
          <a:p>
            <a:pPr marL="0" indent="0">
              <a:buFontTx/>
              <a:buNone/>
            </a:pPr>
            <a:r>
              <a:rPr lang="en-US" altLang="en-US" sz="1200" dirty="0">
                <a:latin typeface="Arial" panose="020B0604020202020204" pitchFamily="34" charset="0"/>
                <a:cs typeface="Arial" panose="020B0604020202020204" pitchFamily="34" charset="0"/>
              </a:rPr>
              <a:t>Invite all tables to participate in the word match game. </a:t>
            </a:r>
          </a:p>
          <a:p>
            <a:pPr marL="0" indent="0">
              <a:buFontTx/>
              <a:buNone/>
            </a:pPr>
            <a:r>
              <a:rPr lang="en-US" altLang="en-US" sz="1200" dirty="0">
                <a:latin typeface="Arial" panose="020B0604020202020204" pitchFamily="34" charset="0"/>
                <a:cs typeface="Arial" panose="020B0604020202020204" pitchFamily="34" charset="0"/>
              </a:rPr>
              <a:t>Give the first table to finish a prize.</a:t>
            </a:r>
          </a:p>
        </p:txBody>
      </p:sp>
      <p:sp>
        <p:nvSpPr>
          <p:cNvPr id="17411" name="Slide Number Placeholder 4">
            <a:extLst>
              <a:ext uri="{FF2B5EF4-FFF2-40B4-BE49-F238E27FC236}">
                <a16:creationId xmlns:a16="http://schemas.microsoft.com/office/drawing/2014/main" id="{F7E1A513-8E1C-3D84-37C2-C11B08EBF2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ゴシック" pitchFamily="-92" charset="-128"/>
              </a:defRPr>
            </a:lvl1pPr>
            <a:lvl2pPr marL="742950" indent="-285750">
              <a:defRPr sz="2400">
                <a:solidFill>
                  <a:schemeClr val="tx1"/>
                </a:solidFill>
                <a:latin typeface="Times" charset="0"/>
                <a:ea typeface="MS Pゴシック" pitchFamily="-92" charset="-128"/>
              </a:defRPr>
            </a:lvl2pPr>
            <a:lvl3pPr marL="1143000" indent="-228600">
              <a:defRPr sz="2400">
                <a:solidFill>
                  <a:schemeClr val="tx1"/>
                </a:solidFill>
                <a:latin typeface="Times" charset="0"/>
                <a:ea typeface="MS Pゴシック" pitchFamily="-92" charset="-128"/>
              </a:defRPr>
            </a:lvl3pPr>
            <a:lvl4pPr marL="1600200" indent="-228600">
              <a:defRPr sz="2400">
                <a:solidFill>
                  <a:schemeClr val="tx1"/>
                </a:solidFill>
                <a:latin typeface="Times" charset="0"/>
                <a:ea typeface="MS Pゴシック" pitchFamily="-92" charset="-128"/>
              </a:defRPr>
            </a:lvl4pPr>
            <a:lvl5pPr marL="2057400" indent="-228600">
              <a:defRPr sz="2400">
                <a:solidFill>
                  <a:schemeClr val="tx1"/>
                </a:solidFill>
                <a:latin typeface="Times" charset="0"/>
                <a:ea typeface="MS Pゴシック" pitchFamily="-92" charset="-128"/>
              </a:defRPr>
            </a:lvl5pPr>
            <a:lvl6pPr marL="2514600" indent="-2286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eaLnBrk="0" fontAlgn="base" hangingPunct="0">
              <a:spcBef>
                <a:spcPct val="0"/>
              </a:spcBef>
              <a:spcAft>
                <a:spcPct val="0"/>
              </a:spcAft>
              <a:defRPr sz="2400">
                <a:solidFill>
                  <a:schemeClr val="tx1"/>
                </a:solidFill>
                <a:latin typeface="Times" charset="0"/>
                <a:ea typeface="MS Pゴシック" pitchFamily="-92" charset="-128"/>
              </a:defRPr>
            </a:lvl9pPr>
          </a:lstStyle>
          <a:p>
            <a:fld id="{FBB0C597-366F-B748-A46D-F326826CF51F}" type="slidenum">
              <a:rPr lang="en-US" altLang="en-US" sz="1000">
                <a:latin typeface="Arial" panose="020B0604020202020204" pitchFamily="34" charset="0"/>
              </a:rPr>
              <a:pPr/>
              <a:t>11</a:t>
            </a:fld>
            <a:endParaRPr lang="en-US" altLang="en-US" sz="10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A4FFB9ED-39FA-5408-DFE4-F4AF756F35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ゴシック" pitchFamily="-92" charset="-128"/>
              </a:defRPr>
            </a:lvl1pPr>
            <a:lvl2pPr marL="742950" indent="-285750">
              <a:defRPr sz="2400">
                <a:solidFill>
                  <a:schemeClr val="tx1"/>
                </a:solidFill>
                <a:latin typeface="Times" charset="0"/>
                <a:ea typeface="MS Pゴシック" pitchFamily="-92" charset="-128"/>
              </a:defRPr>
            </a:lvl2pPr>
            <a:lvl3pPr marL="1143000" indent="-228600">
              <a:defRPr sz="2400">
                <a:solidFill>
                  <a:schemeClr val="tx1"/>
                </a:solidFill>
                <a:latin typeface="Times" charset="0"/>
                <a:ea typeface="MS Pゴシック" pitchFamily="-92" charset="-128"/>
              </a:defRPr>
            </a:lvl3pPr>
            <a:lvl4pPr marL="1600200" indent="-228600">
              <a:defRPr sz="2400">
                <a:solidFill>
                  <a:schemeClr val="tx1"/>
                </a:solidFill>
                <a:latin typeface="Times" charset="0"/>
                <a:ea typeface="MS Pゴシック" pitchFamily="-92" charset="-128"/>
              </a:defRPr>
            </a:lvl4pPr>
            <a:lvl5pPr marL="2057400" indent="-228600">
              <a:defRPr sz="2400">
                <a:solidFill>
                  <a:schemeClr val="tx1"/>
                </a:solidFill>
                <a:latin typeface="Times" charset="0"/>
                <a:ea typeface="MS Pゴシック" pitchFamily="-92" charset="-128"/>
              </a:defRPr>
            </a:lvl5pPr>
            <a:lvl6pPr marL="2514600" indent="-2286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eaLnBrk="0" fontAlgn="base" hangingPunct="0">
              <a:spcBef>
                <a:spcPct val="0"/>
              </a:spcBef>
              <a:spcAft>
                <a:spcPct val="0"/>
              </a:spcAft>
              <a:defRPr sz="2400">
                <a:solidFill>
                  <a:schemeClr val="tx1"/>
                </a:solidFill>
                <a:latin typeface="Times" charset="0"/>
                <a:ea typeface="MS Pゴシック" pitchFamily="-92" charset="-128"/>
              </a:defRPr>
            </a:lvl9pPr>
          </a:lstStyle>
          <a:p>
            <a:fld id="{DF7BD75C-56AC-6647-AEDD-A1E248DD9505}" type="slidenum">
              <a:rPr lang="en-US" altLang="en-US" sz="1000">
                <a:latin typeface="Arial" panose="020B0604020202020204" pitchFamily="34" charset="0"/>
              </a:rPr>
              <a:pPr/>
              <a:t>12</a:t>
            </a:fld>
            <a:endParaRPr lang="en-US" altLang="en-US" sz="1000">
              <a:latin typeface="Arial" panose="020B0604020202020204" pitchFamily="34" charset="0"/>
            </a:endParaRPr>
          </a:p>
        </p:txBody>
      </p:sp>
      <p:sp>
        <p:nvSpPr>
          <p:cNvPr id="25602" name="Rectangle 2">
            <a:extLst>
              <a:ext uri="{FF2B5EF4-FFF2-40B4-BE49-F238E27FC236}">
                <a16:creationId xmlns:a16="http://schemas.microsoft.com/office/drawing/2014/main" id="{B089C13E-633C-554A-25D5-9CBE2C336E5C}"/>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C792CAD7-1977-D127-7910-55482AB680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US" altLang="en-US" sz="1200" dirty="0">
                <a:latin typeface="Arial" panose="020B0604020202020204" pitchFamily="34" charset="0"/>
                <a:cs typeface="Arial" panose="020B0604020202020204" pitchFamily="34" charset="0"/>
              </a:rPr>
              <a:t>With songs, rhymes, finger plays, and all of the language-rich activities listed on this slide, it is important for teachers to be selective about the ones they will use so that they intentionally address skills and concepts that the children need to learn and review.</a:t>
            </a:r>
          </a:p>
          <a:p>
            <a:pPr marL="0" indent="0" eaLnBrk="1" hangingPunct="1">
              <a:buFontTx/>
              <a:buNone/>
            </a:pPr>
            <a:r>
              <a:rPr lang="en-US" altLang="en-US" sz="1200" dirty="0">
                <a:latin typeface="Arial" panose="020B0604020202020204" pitchFamily="34" charset="0"/>
                <a:cs typeface="Arial" panose="020B0604020202020204" pitchFamily="34" charset="0"/>
              </a:rPr>
              <a:t>Note that within homes, families engage in many of these activities in their home language. Teachers can use these experiences, in the home language and in English, to scaffold children’s English language learning.</a:t>
            </a:r>
          </a:p>
          <a:p>
            <a:pPr marL="0" indent="0" eaLnBrk="1" hangingPunct="1">
              <a:buFontTx/>
              <a:buNone/>
            </a:pPr>
            <a:endParaRPr lang="en-US" altLang="en-US" sz="1200" dirty="0">
              <a:latin typeface="Arial" panose="020B0604020202020204" pitchFamily="34" charset="0"/>
              <a:cs typeface="Arial" panose="020B0604020202020204" pitchFamily="34" charset="0"/>
            </a:endParaRPr>
          </a:p>
          <a:p>
            <a:pPr marL="0" indent="0" eaLnBrk="1" hangingPunct="1">
              <a:buFontTx/>
              <a:buNone/>
            </a:pPr>
            <a:r>
              <a:rPr lang="en-US" altLang="en-US" sz="1200" dirty="0">
                <a:latin typeface="Arial" panose="020B0604020202020204" pitchFamily="34" charset="0"/>
                <a:cs typeface="Arial" panose="020B0604020202020204" pitchFamily="34" charset="0"/>
              </a:rPr>
              <a:t>In one well-done preschool ethnographic study (Kenner 1999), for example, young DLL children’s reading and writing development was supported by incorporating elements familiar to children from their homes and communities, such as letter-writing to and from relatives, posters (e.g., from The Lion King), and recipes from a popular cooking program on television.</a:t>
            </a:r>
          </a:p>
          <a:p>
            <a:pPr marL="0" indent="0" eaLnBrk="1" hangingPunct="1">
              <a:buFontTx/>
              <a:buNone/>
            </a:pPr>
            <a:r>
              <a:rPr lang="en-US" altLang="en-US" sz="1200" dirty="0">
                <a:latin typeface="Arial" panose="020B0604020202020204" pitchFamily="34" charset="0"/>
                <a:cs typeface="Arial" panose="020B0604020202020204" pitchFamily="34" charset="0"/>
              </a:rPr>
              <a:t>Source: Claude Goldenberg, Karen Nemeth, Judy Hicks, Marlene Zepeda, and Luz Marina Cardona, “Program Elements and Teaching Practices to Support Young Dual Language Learners,” in </a:t>
            </a:r>
            <a:r>
              <a:rPr lang="en-US" altLang="en-US" sz="1200" i="1" dirty="0">
                <a:latin typeface="Arial" panose="020B0604020202020204" pitchFamily="34" charset="0"/>
                <a:cs typeface="Arial" panose="020B0604020202020204" pitchFamily="34" charset="0"/>
              </a:rPr>
              <a:t>California’s Best Practices for Young Dual Language Learners: Research Overview Papers</a:t>
            </a:r>
            <a:r>
              <a:rPr lang="en-US" altLang="en-US" sz="1200" dirty="0">
                <a:latin typeface="Arial" panose="020B0604020202020204" pitchFamily="34" charset="0"/>
                <a:cs typeface="Arial" panose="020B0604020202020204" pitchFamily="34" charset="0"/>
              </a:rPr>
              <a:t>, ed. Faye Ong and John McLean, in cooperation with Cecelia Fisher-Dahms (Sacramento, CA: Department of Education, 2013), 93.</a:t>
            </a:r>
          </a:p>
          <a:p>
            <a:pPr marL="0" indent="0" eaLnBrk="1" hangingPunct="1">
              <a:buFontTx/>
              <a:buNone/>
            </a:pPr>
            <a:endParaRPr lang="en-US" altLang="en-US" sz="1200" dirty="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 https://</a:t>
            </a:r>
            <a:r>
              <a:rPr lang="en-US" dirty="0" err="1"/>
              <a:t>wested.box.com</a:t>
            </a:r>
            <a:r>
              <a:rPr lang="en-US"/>
              <a:t>/s/a33qpkrwcnx4mz9c0vusnxni4iu956vu</a:t>
            </a:r>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13</a:t>
            </a:fld>
            <a:endParaRPr lang="en-US" altLang="x-none"/>
          </a:p>
        </p:txBody>
      </p:sp>
    </p:spTree>
    <p:extLst>
      <p:ext uri="{BB962C8B-B14F-4D97-AF65-F5344CB8AC3E}">
        <p14:creationId xmlns:p14="http://schemas.microsoft.com/office/powerpoint/2010/main" val="307280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r>
              <a:rPr lang="en-US" dirty="0"/>
              <a:t>Invite participants to stand and find someone they have not talked with yet today. Choose one or all of the questions to reflect on.</a:t>
            </a:r>
          </a:p>
          <a:p>
            <a:pPr marL="228600" indent="-228600">
              <a:buFont typeface="+mj-lt"/>
              <a:buAutoNum type="arabicPeriod"/>
            </a:pPr>
            <a:r>
              <a:rPr lang="en-US" dirty="0"/>
              <a:t>Do I look at each of my students as an individual who brings competencies to the learning situation or as a member of a group or category, such as English learners? </a:t>
            </a:r>
          </a:p>
          <a:p>
            <a:pPr marL="228600" indent="-228600">
              <a:buFont typeface="+mj-lt"/>
              <a:buAutoNum type="arabicPeriod"/>
            </a:pPr>
            <a:r>
              <a:rPr lang="en-US" dirty="0"/>
              <a:t>Am I familiar with how our program applies proven approaches to first- and second-language development and learning?</a:t>
            </a:r>
          </a:p>
          <a:p>
            <a:endParaRPr lang="en-US" dirty="0"/>
          </a:p>
        </p:txBody>
      </p:sp>
      <p:sp>
        <p:nvSpPr>
          <p:cNvPr id="5" name="Slide Number Placeholder 4"/>
          <p:cNvSpPr>
            <a:spLocks noGrp="1"/>
          </p:cNvSpPr>
          <p:nvPr>
            <p:ph type="sldNum" sz="quarter" idx="5"/>
          </p:nvPr>
        </p:nvSpPr>
        <p:spPr/>
        <p:txBody>
          <a:bodyPr/>
          <a:lstStyle/>
          <a:p>
            <a:fld id="{B967529E-AB7A-024B-9147-C31C36ADD5AC}" type="slidenum">
              <a:rPr lang="en-US" altLang="en-US" smtClean="0"/>
              <a:pPr/>
              <a:t>14</a:t>
            </a:fld>
            <a:endParaRPr lang="en-US" altLang="en-US"/>
          </a:p>
        </p:txBody>
      </p:sp>
    </p:spTree>
    <p:extLst>
      <p:ext uri="{BB962C8B-B14F-4D97-AF65-F5344CB8AC3E}">
        <p14:creationId xmlns:p14="http://schemas.microsoft.com/office/powerpoint/2010/main" val="89104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37699-8668-482F-D818-3A61B3C37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94A41-0A8D-682E-03EE-209AD8A4F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C6F2E-6B0B-449B-ADED-08CD35F23545}"/>
              </a:ext>
            </a:extLst>
          </p:cNvPr>
          <p:cNvSpPr>
            <a:spLocks noGrp="1"/>
          </p:cNvSpPr>
          <p:nvPr>
            <p:ph type="body" idx="1"/>
          </p:nvPr>
        </p:nvSpPr>
        <p:spPr/>
        <p:txBody>
          <a:bodyPr/>
          <a:lstStyle/>
          <a:p>
            <a:pPr defTabSz="914400" eaLnBrk="1" fontAlgn="auto" hangingPunct="1">
              <a:spcBef>
                <a:spcPts val="0"/>
              </a:spcBef>
              <a:spcAft>
                <a:spcPts val="0"/>
              </a:spcAft>
              <a:defRPr/>
            </a:pPr>
            <a:r>
              <a:rPr lang="en-US" b="1"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Select the image to go to the Multilingual Learning Toolkit: https://www.multilinguallearningtoolkit.org/vignette/classroom-environment-prek-transitional-kindergarten/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15 min SHARE KEY TAKE AWAY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Ask participants to break into three groups according to the age group they work with: PreK-TK, Kindergarten 1</a:t>
            </a:r>
            <a:r>
              <a:rPr lang="en-US" sz="1200" baseline="30000" dirty="0">
                <a:solidFill>
                  <a:srgbClr val="000000"/>
                </a:solidFill>
              </a:rPr>
              <a:t>st</a:t>
            </a:r>
            <a:r>
              <a:rPr lang="en-US" sz="1200" dirty="0">
                <a:solidFill>
                  <a:srgbClr val="000000"/>
                </a:solidFill>
              </a:rPr>
              <a:t>, 2</a:t>
            </a:r>
            <a:r>
              <a:rPr lang="en-US" sz="1200" baseline="30000" dirty="0">
                <a:solidFill>
                  <a:srgbClr val="000000"/>
                </a:solidFill>
              </a:rPr>
              <a:t>nd,</a:t>
            </a:r>
            <a:r>
              <a:rPr lang="en-US" sz="1200" dirty="0">
                <a:solidFill>
                  <a:srgbClr val="000000"/>
                </a:solidFill>
              </a:rPr>
              <a:t> and 3</a:t>
            </a:r>
            <a:r>
              <a:rPr lang="en-US" sz="1200" baseline="30000" dirty="0">
                <a:solidFill>
                  <a:srgbClr val="000000"/>
                </a:solidFill>
              </a:rPr>
              <a:t>rd</a:t>
            </a:r>
            <a:r>
              <a:rPr lang="en-US" sz="1200" dirty="0">
                <a:solidFill>
                  <a:srgbClr val="000000"/>
                </a:solidFill>
              </a:rPr>
              <a:t> grade. Have them read the scenarios for each age group and respond to the reflective questions on the handout. Make posters to share the responses they came up with as a team.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rPr>
              <a:t>Each Strategy in Action has its own set of reflective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636363"/>
              </a:solidFill>
              <a:effectLst/>
              <a:latin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636363"/>
              </a:solidFill>
              <a:effectLst/>
              <a:latin typeface="Poppins" pitchFamily="2" charset="77"/>
            </a:endParaRPr>
          </a:p>
          <a:p>
            <a:endParaRPr lang="en-US" dirty="0"/>
          </a:p>
        </p:txBody>
      </p:sp>
      <p:sp>
        <p:nvSpPr>
          <p:cNvPr id="4" name="Slide Number Placeholder 3">
            <a:extLst>
              <a:ext uri="{FF2B5EF4-FFF2-40B4-BE49-F238E27FC236}">
                <a16:creationId xmlns:a16="http://schemas.microsoft.com/office/drawing/2014/main" id="{C6C222CF-7AAA-E2EA-B830-F522003D2204}"/>
              </a:ext>
            </a:extLst>
          </p:cNvPr>
          <p:cNvSpPr>
            <a:spLocks noGrp="1"/>
          </p:cNvSpPr>
          <p:nvPr>
            <p:ph type="sldNum" sz="quarter" idx="5"/>
          </p:nvPr>
        </p:nvSpPr>
        <p:spPr/>
        <p:txBody>
          <a:bodyPr/>
          <a:lstStyle/>
          <a:p>
            <a:fld id="{36F88C27-BF53-4847-A118-6DF65AB73FE7}" type="slidenum">
              <a:rPr lang="en-US" smtClean="0"/>
              <a:t>15</a:t>
            </a:fld>
            <a:endParaRPr lang="en-US"/>
          </a:p>
        </p:txBody>
      </p:sp>
    </p:spTree>
    <p:extLst>
      <p:ext uri="{BB962C8B-B14F-4D97-AF65-F5344CB8AC3E}">
        <p14:creationId xmlns:p14="http://schemas.microsoft.com/office/powerpoint/2010/main" val="1125286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DD2BE65E-5C5F-74FA-E8F2-DB4ECFD051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ゴシック" pitchFamily="-92" charset="-128"/>
              </a:defRPr>
            </a:lvl1pPr>
            <a:lvl2pPr marL="742950" indent="-285750">
              <a:defRPr sz="2400">
                <a:solidFill>
                  <a:schemeClr val="tx1"/>
                </a:solidFill>
                <a:latin typeface="Times" charset="0"/>
                <a:ea typeface="MS Pゴシック" pitchFamily="-92" charset="-128"/>
              </a:defRPr>
            </a:lvl2pPr>
            <a:lvl3pPr marL="1143000" indent="-228600">
              <a:defRPr sz="2400">
                <a:solidFill>
                  <a:schemeClr val="tx1"/>
                </a:solidFill>
                <a:latin typeface="Times" charset="0"/>
                <a:ea typeface="MS Pゴシック" pitchFamily="-92" charset="-128"/>
              </a:defRPr>
            </a:lvl3pPr>
            <a:lvl4pPr marL="1600200" indent="-228600">
              <a:defRPr sz="2400">
                <a:solidFill>
                  <a:schemeClr val="tx1"/>
                </a:solidFill>
                <a:latin typeface="Times" charset="0"/>
                <a:ea typeface="MS Pゴシック" pitchFamily="-92" charset="-128"/>
              </a:defRPr>
            </a:lvl4pPr>
            <a:lvl5pPr marL="2057400" indent="-228600">
              <a:defRPr sz="2400">
                <a:solidFill>
                  <a:schemeClr val="tx1"/>
                </a:solidFill>
                <a:latin typeface="Times" charset="0"/>
                <a:ea typeface="MS Pゴシック" pitchFamily="-92" charset="-128"/>
              </a:defRPr>
            </a:lvl5pPr>
            <a:lvl6pPr marL="2514600" indent="-2286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eaLnBrk="0" fontAlgn="base" hangingPunct="0">
              <a:spcBef>
                <a:spcPct val="0"/>
              </a:spcBef>
              <a:spcAft>
                <a:spcPct val="0"/>
              </a:spcAft>
              <a:defRPr sz="2400">
                <a:solidFill>
                  <a:schemeClr val="tx1"/>
                </a:solidFill>
                <a:latin typeface="Times" charset="0"/>
                <a:ea typeface="MS Pゴシック" pitchFamily="-92" charset="-128"/>
              </a:defRPr>
            </a:lvl9pPr>
          </a:lstStyle>
          <a:p>
            <a:fld id="{D70E1DAC-F1B6-3541-8289-929EACE976D3}" type="slidenum">
              <a:rPr lang="en-US" altLang="en-US" sz="1000">
                <a:latin typeface="Arial" panose="020B0604020202020204" pitchFamily="34" charset="0"/>
              </a:rPr>
              <a:pPr/>
              <a:t>16</a:t>
            </a:fld>
            <a:endParaRPr lang="en-US" altLang="en-US" sz="1000">
              <a:latin typeface="Arial" panose="020B0604020202020204" pitchFamily="34" charset="0"/>
            </a:endParaRPr>
          </a:p>
        </p:txBody>
      </p:sp>
      <p:sp>
        <p:nvSpPr>
          <p:cNvPr id="19458" name="Rectangle 2">
            <a:extLst>
              <a:ext uri="{FF2B5EF4-FFF2-40B4-BE49-F238E27FC236}">
                <a16:creationId xmlns:a16="http://schemas.microsoft.com/office/drawing/2014/main" id="{19BA7F79-73D8-5243-C01C-CD899997A63D}"/>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355C5FE0-EDDA-A830-0784-779F60D872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Wingdings" pitchFamily="2" charset="2"/>
              <a:buNone/>
            </a:pPr>
            <a:r>
              <a:rPr lang="en-US" altLang="en-US" sz="1200" dirty="0">
                <a:latin typeface="Arial" panose="020B0604020202020204" pitchFamily="34" charset="0"/>
                <a:cs typeface="Arial" panose="020B0604020202020204" pitchFamily="34" charset="0"/>
              </a:rPr>
              <a:t> All the terms on the previous slide point to the following:</a:t>
            </a:r>
          </a:p>
          <a:p>
            <a:pPr marL="171450" lvl="0" indent="-171450">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The enormous amount of learning young children do as they learn the rules of language and experiment with language</a:t>
            </a:r>
          </a:p>
          <a:p>
            <a:pPr marL="171450" lvl="0" indent="-171450">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The linguistic foundation children bring to school</a:t>
            </a:r>
          </a:p>
          <a:p>
            <a:pPr marL="171450" lvl="0" indent="-171450">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Children</a:t>
            </a:r>
            <a:r>
              <a:rPr lang="en-US" altLang="en-US" dirty="0"/>
              <a:t>’</a:t>
            </a:r>
            <a:r>
              <a:rPr lang="en-US" altLang="ja-JP" sz="1200" dirty="0">
                <a:latin typeface="Arial" panose="020B0604020202020204" pitchFamily="34" charset="0"/>
                <a:cs typeface="Arial" panose="020B0604020202020204" pitchFamily="34" charset="0"/>
              </a:rPr>
              <a:t>s varied learning experiences in their home language and other languages</a:t>
            </a:r>
          </a:p>
          <a:p>
            <a:pPr marL="171450" lvl="0" indent="-171450">
              <a:buFont typeface="Arial" panose="020B0604020202020204" pitchFamily="34" charset="0"/>
              <a:buChar char="•"/>
            </a:pPr>
            <a:r>
              <a:rPr lang="en-US" altLang="en-US" sz="1200" dirty="0">
                <a:latin typeface="Arial" panose="020B0604020202020204" pitchFamily="34" charset="0"/>
                <a:cs typeface="Arial" panose="020B0604020202020204" pitchFamily="34" charset="0"/>
              </a:rPr>
              <a:t>Children</a:t>
            </a:r>
            <a:r>
              <a:rPr lang="en-US" altLang="en-US" dirty="0"/>
              <a:t>’</a:t>
            </a:r>
            <a:r>
              <a:rPr lang="en-US" altLang="ja-JP" sz="1200" dirty="0">
                <a:latin typeface="Arial" panose="020B0604020202020204" pitchFamily="34" charset="0"/>
                <a:cs typeface="Arial" panose="020B0604020202020204" pitchFamily="34" charset="0"/>
              </a:rPr>
              <a:t>s exposure to various languages spoken around them</a:t>
            </a:r>
          </a:p>
          <a:p>
            <a:pPr marL="0" indent="0"/>
            <a:endParaRPr lang="en-US" altLang="en-US" sz="1200" dirty="0">
              <a:latin typeface="Arial" panose="020B0604020202020204" pitchFamily="34" charset="0"/>
              <a:cs typeface="Arial" panose="020B0604020202020204" pitchFamily="34" charset="0"/>
            </a:endParaRPr>
          </a:p>
          <a:p>
            <a:pPr lvl="1"/>
            <a:endParaRPr lang="en-US" altLang="en-US" sz="1200" dirty="0">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5BA0A41E-30A4-A9A4-E22F-B891167E3F08}"/>
              </a:ext>
            </a:extLst>
          </p:cNvPr>
          <p:cNvSpPr>
            <a:spLocks noGrp="1" noRot="1" noChangeAspect="1" noChangeArrowheads="1" noTextEdit="1"/>
          </p:cNvSpPr>
          <p:nvPr>
            <p:ph type="sldImg"/>
          </p:nvPr>
        </p:nvSpPr>
        <p:spPr>
          <a:ln/>
        </p:spPr>
      </p:sp>
      <p:sp>
        <p:nvSpPr>
          <p:cNvPr id="53253" name="Rectangle 3">
            <a:extLst>
              <a:ext uri="{FF2B5EF4-FFF2-40B4-BE49-F238E27FC236}">
                <a16:creationId xmlns:a16="http://schemas.microsoft.com/office/drawing/2014/main" id="{101976F1-2195-5441-82BF-52E9BA841D24}"/>
              </a:ext>
            </a:extLst>
          </p:cNvPr>
          <p:cNvSpPr>
            <a:spLocks noGrp="1" noChangeArrowheads="1"/>
          </p:cNvSpPr>
          <p:nvPr>
            <p:ph type="body" idx="1"/>
          </p:nvPr>
        </p:nvSpPr>
        <p:spPr>
          <a:ln/>
        </p:spPr>
        <p:txBody>
          <a:bodyPr/>
          <a:lstStyle/>
          <a:p>
            <a:pPr algn="l" eaLnBrk="1" hangingPunct="1">
              <a:buFontTx/>
              <a:buNone/>
              <a:defRPr/>
            </a:pPr>
            <a:r>
              <a:rPr lang="en-US" sz="1200" b="1" i="0" dirty="0">
                <a:solidFill>
                  <a:srgbClr val="000000"/>
                </a:solidFill>
                <a:latin typeface="Arial" pitchFamily="34" charset="0"/>
                <a:cs typeface="Arial" pitchFamily="34" charset="0"/>
              </a:rPr>
              <a:t>Key Points (5 minutes)</a:t>
            </a:r>
          </a:p>
          <a:p>
            <a:pPr marL="0" indent="0" eaLnBrk="1" hangingPunct="1">
              <a:buFontTx/>
              <a:buNone/>
              <a:defRPr/>
            </a:pPr>
            <a:r>
              <a:rPr lang="en-US" sz="1200" dirty="0">
                <a:latin typeface="Arial" pitchFamily="34" charset="0"/>
                <a:cs typeface="Arial" pitchFamily="34" charset="0"/>
              </a:rPr>
              <a:t>Review and discuss the key points for this chapter, stopping to answer or clarify any questions participants may have regarding the key points.</a:t>
            </a:r>
          </a:p>
          <a:p>
            <a:pPr marL="171450" indent="-171450" eaLnBrk="1" hangingPunct="1">
              <a:buFont typeface="Arial" panose="020B0604020202020204" pitchFamily="34" charset="0"/>
              <a:buChar char="•"/>
              <a:defRPr/>
            </a:pPr>
            <a:r>
              <a:rPr lang="en-US" sz="1200" dirty="0">
                <a:latin typeface="Arial" pitchFamily="34" charset="0"/>
                <a:cs typeface="Arial" pitchFamily="34" charset="0"/>
              </a:rPr>
              <a:t>During the preschool years, children are continually in the process of developing their language(s). </a:t>
            </a:r>
          </a:p>
          <a:p>
            <a:pPr marL="171450" indent="-171450" eaLnBrk="1" hangingPunct="1">
              <a:buFont typeface="Arial" panose="020B0604020202020204" pitchFamily="34" charset="0"/>
              <a:buChar char="•"/>
              <a:defRPr/>
            </a:pPr>
            <a:r>
              <a:rPr lang="en-US" sz="1200" dirty="0">
                <a:latin typeface="Arial" pitchFamily="34" charset="0"/>
                <a:cs typeface="Arial" pitchFamily="34" charset="0"/>
              </a:rPr>
              <a:t>In learning to talk, children learn the components of language and how to use language in different social contexts. </a:t>
            </a:r>
          </a:p>
          <a:p>
            <a:pPr marL="171450" indent="-171450" eaLnBrk="1" hangingPunct="1">
              <a:buFont typeface="Arial" panose="020B0604020202020204" pitchFamily="34" charset="0"/>
              <a:buChar char="•"/>
              <a:defRPr/>
            </a:pPr>
            <a:r>
              <a:rPr lang="en-US" sz="1200" dirty="0">
                <a:latin typeface="Arial" pitchFamily="34" charset="0"/>
                <a:cs typeface="Arial" pitchFamily="34" charset="0"/>
              </a:rPr>
              <a:t>It is important for teachers to become familiar with the process of home language development and English language development. </a:t>
            </a:r>
          </a:p>
        </p:txBody>
      </p:sp>
      <p:sp>
        <p:nvSpPr>
          <p:cNvPr id="2" name="Slide Number Placeholder 1">
            <a:extLst>
              <a:ext uri="{FF2B5EF4-FFF2-40B4-BE49-F238E27FC236}">
                <a16:creationId xmlns:a16="http://schemas.microsoft.com/office/drawing/2014/main" id="{C20BBF55-2D06-5964-D0CD-6A327C9D4460}"/>
              </a:ext>
            </a:extLst>
          </p:cNvPr>
          <p:cNvSpPr>
            <a:spLocks noGrp="1"/>
          </p:cNvSpPr>
          <p:nvPr>
            <p:ph type="sldNum" sz="quarter" idx="5"/>
          </p:nvPr>
        </p:nvSpPr>
        <p:spPr/>
        <p:txBody>
          <a:bodyPr/>
          <a:lstStyle/>
          <a:p>
            <a:fld id="{E194CC6E-227E-8C4F-853D-39760C667CBA}" type="slidenum">
              <a:rPr lang="en-US" altLang="x-none" smtClean="0"/>
              <a:pPr/>
              <a:t>17</a:t>
            </a:fld>
            <a:endParaRPr lang="en-US" altLang="x-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CFD3A6E-BDF2-957C-FFFE-3B6B17CB96E9}"/>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2058CD10-4F1E-6811-59B3-18AAE0C7C6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altLang="en-US" dirty="0"/>
              <a:t>Children need opportunities and activities to use the languages they are learning and practice using them. </a:t>
            </a:r>
          </a:p>
          <a:p>
            <a:pPr marL="171450" indent="-171450" eaLnBrk="1" hangingPunct="1">
              <a:buFont typeface="Arial" panose="020B0604020202020204" pitchFamily="34" charset="0"/>
              <a:buChar char="•"/>
            </a:pPr>
            <a:r>
              <a:rPr lang="en-US" altLang="en-US" dirty="0"/>
              <a:t>Teachers are an important language model; more experienced peers can be effective language models for other children.</a:t>
            </a:r>
          </a:p>
          <a:p>
            <a:pPr eaLnBrk="1" hangingPunct="1">
              <a:buFontTx/>
              <a:buNone/>
            </a:pPr>
            <a:endParaRPr lang="en-US" altLang="en-US" sz="1200" dirty="0">
              <a:latin typeface="Arial" panose="020B0604020202020204" pitchFamily="34" charset="0"/>
              <a:cs typeface="Arial" panose="020B0604020202020204" pitchFamily="34" charset="0"/>
            </a:endParaRPr>
          </a:p>
          <a:p>
            <a:pPr eaLnBrk="1" hangingPunct="1"/>
            <a:r>
              <a:rPr lang="en-US" b="1" dirty="0"/>
              <a:t>Facilitator Notes:</a:t>
            </a:r>
          </a:p>
          <a:p>
            <a:pPr eaLnBrk="1" hangingPunct="1">
              <a:buFontTx/>
              <a:buNone/>
            </a:pPr>
            <a:r>
              <a:rPr lang="en-US" altLang="en-US" sz="1200" dirty="0">
                <a:latin typeface="Arial" panose="020B0604020202020204" pitchFamily="34" charset="0"/>
                <a:cs typeface="Arial" panose="020B0604020202020204" pitchFamily="34" charset="0"/>
              </a:rPr>
              <a:t>You might want to ask participants to take a moment and think about opportunities in their own settings that promote and support the valuing of multiple languages.</a:t>
            </a:r>
          </a:p>
        </p:txBody>
      </p:sp>
      <p:sp>
        <p:nvSpPr>
          <p:cNvPr id="2" name="Slide Number Placeholder 1">
            <a:extLst>
              <a:ext uri="{FF2B5EF4-FFF2-40B4-BE49-F238E27FC236}">
                <a16:creationId xmlns:a16="http://schemas.microsoft.com/office/drawing/2014/main" id="{DCA7DE99-57D1-B7F5-A4FD-C7AD160FFDEF}"/>
              </a:ext>
            </a:extLst>
          </p:cNvPr>
          <p:cNvSpPr>
            <a:spLocks noGrp="1"/>
          </p:cNvSpPr>
          <p:nvPr>
            <p:ph type="sldNum" sz="quarter" idx="5"/>
          </p:nvPr>
        </p:nvSpPr>
        <p:spPr/>
        <p:txBody>
          <a:bodyPr/>
          <a:lstStyle/>
          <a:p>
            <a:fld id="{E194CC6E-227E-8C4F-853D-39760C667CBA}" type="slidenum">
              <a:rPr lang="en-US" altLang="x-none" smtClean="0"/>
              <a:pPr/>
              <a:t>18</a:t>
            </a:fld>
            <a:endParaRPr lang="en-US" altLang="x-non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28522-544B-A583-A9B0-D1062CE120C9}"/>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126597AE-C816-1050-927A-2A078684AE38}"/>
              </a:ext>
            </a:extLst>
          </p:cNvPr>
          <p:cNvSpPr>
            <a:spLocks noGrp="1"/>
          </p:cNvSpPr>
          <p:nvPr>
            <p:ph type="body" idx="1"/>
          </p:nvPr>
        </p:nvSpPr>
        <p:spPr/>
        <p:txBody>
          <a:bodyPr/>
          <a:lstStyle/>
          <a:p>
            <a:r>
              <a:rPr lang="en-US" b="1" dirty="0"/>
              <a:t>Facilitator Notes: </a:t>
            </a:r>
          </a:p>
          <a:p>
            <a:r>
              <a:rPr lang="en-US" dirty="0"/>
              <a:t>Thank you!</a:t>
            </a:r>
          </a:p>
        </p:txBody>
      </p:sp>
      <p:sp>
        <p:nvSpPr>
          <p:cNvPr id="4" name="Slide Number Placeholder 3">
            <a:extLst>
              <a:ext uri="{FF2B5EF4-FFF2-40B4-BE49-F238E27FC236}">
                <a16:creationId xmlns:a16="http://schemas.microsoft.com/office/drawing/2014/main" id="{781680CC-B6F9-8771-C97E-A3127CFA7224}"/>
              </a:ext>
            </a:extLst>
          </p:cNvPr>
          <p:cNvSpPr>
            <a:spLocks noGrp="1"/>
          </p:cNvSpPr>
          <p:nvPr>
            <p:ph type="sldNum" sz="quarter" idx="5"/>
          </p:nvPr>
        </p:nvSpPr>
        <p:spPr/>
        <p:txBody>
          <a:bodyPr/>
          <a:lstStyle/>
          <a:p>
            <a:fld id="{CC671E4B-650C-1E4B-8010-D1B46ED7F77C}" type="slidenum">
              <a:rPr lang="en-US" smtClean="0"/>
              <a:pPr/>
              <a:t>19</a:t>
            </a:fld>
            <a:endParaRPr lang="en-US"/>
          </a:p>
        </p:txBody>
      </p:sp>
      <p:sp>
        <p:nvSpPr>
          <p:cNvPr id="7" name="Slide Image Placeholder 6">
            <a:extLst>
              <a:ext uri="{FF2B5EF4-FFF2-40B4-BE49-F238E27FC236}">
                <a16:creationId xmlns:a16="http://schemas.microsoft.com/office/drawing/2014/main" id="{CF6CB512-4627-3F04-01E9-6122E1B8A209}"/>
              </a:ext>
            </a:extLst>
          </p:cNvPr>
          <p:cNvSpPr>
            <a:spLocks noGrp="1" noRot="1" noChangeAspect="1"/>
          </p:cNvSpPr>
          <p:nvPr>
            <p:ph type="sldImg"/>
          </p:nvPr>
        </p:nvSpPr>
        <p:spPr/>
      </p:sp>
    </p:spTree>
    <p:extLst>
      <p:ext uri="{BB962C8B-B14F-4D97-AF65-F5344CB8AC3E}">
        <p14:creationId xmlns:p14="http://schemas.microsoft.com/office/powerpoint/2010/main" val="156671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21F56-CFBE-B3BC-318A-0230D08E81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C8236-5801-DEC1-CE42-ED79B3458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51EE7-2C68-FF07-91CA-3B992E9A100E}"/>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Facilitator Notes:</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Welcome! This Preschool English Learners: Principles and Practices to Promote Language, Literacy, and Learning—A Resource Guide, Second Edition (PEL Resource Guide) training was developed by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pitchFamily="34" charset="-128"/>
                <a:cs typeface="Arial" pitchFamily="34" charset="0"/>
              </a:rPr>
              <a:t>WestEd</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with funding from the California Department of Social Services (CDSS) Child Care and Development Division (CCDD). </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California Department of Education developed the PEL Resource Guide—copyright 2009.</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rPr>
              <a:t>This training explores </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Chapter 3: Connecting First and Second Language Development to Second Language Acquisition.</a:t>
            </a:r>
          </a:p>
        </p:txBody>
      </p:sp>
      <p:sp>
        <p:nvSpPr>
          <p:cNvPr id="4" name="Slide Number Placeholder 3">
            <a:extLst>
              <a:ext uri="{FF2B5EF4-FFF2-40B4-BE49-F238E27FC236}">
                <a16:creationId xmlns:a16="http://schemas.microsoft.com/office/drawing/2014/main" id="{0CF951F3-0BDC-52A0-E4BD-D142B03E7350}"/>
              </a:ext>
            </a:extLst>
          </p:cNvPr>
          <p:cNvSpPr>
            <a:spLocks noGrp="1"/>
          </p:cNvSpPr>
          <p:nvPr>
            <p:ph type="sldNum" sz="quarter" idx="5"/>
          </p:nvPr>
        </p:nvSpPr>
        <p:spPr/>
        <p:txBody>
          <a:bodyPr/>
          <a:lstStyle/>
          <a:p>
            <a:fld id="{E194CC6E-227E-8C4F-853D-39760C667CBA}" type="slidenum">
              <a:rPr lang="en-US" altLang="x-none" smtClean="0"/>
              <a:pPr/>
              <a:t>2</a:t>
            </a:fld>
            <a:endParaRPr lang="en-US" altLang="x-none"/>
          </a:p>
        </p:txBody>
      </p:sp>
    </p:spTree>
    <p:extLst>
      <p:ext uri="{BB962C8B-B14F-4D97-AF65-F5344CB8AC3E}">
        <p14:creationId xmlns:p14="http://schemas.microsoft.com/office/powerpoint/2010/main" val="217703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r>
              <a:rPr lang="en-US" dirty="0"/>
              <a:t>This is an introduction slide to be filled in by the presenter. </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20</a:t>
            </a:fld>
            <a:endParaRPr lang="en-US" altLang="x-none"/>
          </a:p>
        </p:txBody>
      </p:sp>
    </p:spTree>
    <p:extLst>
      <p:ext uri="{BB962C8B-B14F-4D97-AF65-F5344CB8AC3E}">
        <p14:creationId xmlns:p14="http://schemas.microsoft.com/office/powerpoint/2010/main" val="398060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rPr>
              <a:t>The California Department of Education (CDE) was given the authority in the 2021 Budget Bill to revise the Preschool Learning Foundations which will now be known as the </a:t>
            </a:r>
            <a:r>
              <a:rPr lang="en-US" sz="1200" b="0" i="1" dirty="0">
                <a:effectLst/>
              </a:rPr>
              <a:t>California Preschool/Transitional Kindergarten Learning Foundations </a:t>
            </a:r>
            <a:r>
              <a:rPr lang="en-US" sz="1200" b="0" dirty="0">
                <a:effectLst/>
              </a:rPr>
              <a:t>(PTKLF). </a:t>
            </a:r>
            <a:r>
              <a:rPr lang="en-US" sz="1200" dirty="0"/>
              <a:t>The California Department of Social Services (CDSS) is developing implementation materials and professional development. This partnership benefits all children regardless of funding sources.</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3</a:t>
            </a:fld>
            <a:endParaRPr lang="en-US" altLang="x-none"/>
          </a:p>
        </p:txBody>
      </p:sp>
    </p:spTree>
    <p:extLst>
      <p:ext uri="{BB962C8B-B14F-4D97-AF65-F5344CB8AC3E}">
        <p14:creationId xmlns:p14="http://schemas.microsoft.com/office/powerpoint/2010/main" val="150105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something that represents your classroom culture. </a:t>
            </a:r>
          </a:p>
          <a:p>
            <a:r>
              <a:rPr lang="en-US" dirty="0"/>
              <a:t>Introductions and getting to know each other (10 minutes)</a:t>
            </a:r>
          </a:p>
          <a:p>
            <a:r>
              <a:rPr lang="en-US" dirty="0"/>
              <a:t>Item to be shared in small groups at the tables. Why and how does this item represent the culture of your classroom? </a:t>
            </a:r>
          </a:p>
        </p:txBody>
      </p:sp>
      <p:sp>
        <p:nvSpPr>
          <p:cNvPr id="4" name="Slide Number Placeholder 3"/>
          <p:cNvSpPr>
            <a:spLocks noGrp="1"/>
          </p:cNvSpPr>
          <p:nvPr>
            <p:ph type="sldNum" sz="quarter" idx="5"/>
          </p:nvPr>
        </p:nvSpPr>
        <p:spPr/>
        <p:txBody>
          <a:bodyPr/>
          <a:lstStyle/>
          <a:p>
            <a:fld id="{36F88C27-BF53-4847-A118-6DF65AB73FE7}" type="slidenum">
              <a:rPr lang="en-US" smtClean="0"/>
              <a:t>4</a:t>
            </a:fld>
            <a:endParaRPr lang="en-US"/>
          </a:p>
        </p:txBody>
      </p:sp>
    </p:spTree>
    <p:extLst>
      <p:ext uri="{BB962C8B-B14F-4D97-AF65-F5344CB8AC3E}">
        <p14:creationId xmlns:p14="http://schemas.microsoft.com/office/powerpoint/2010/main" val="3624738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022F887D-3519-BB97-1CAB-FC753D83EF0A}"/>
              </a:ext>
            </a:extLst>
          </p:cNvPr>
          <p:cNvSpPr>
            <a:spLocks noGrp="1" noRot="1" noChangeAspect="1" noChangeArrowheads="1" noTextEdit="1"/>
          </p:cNvSpPr>
          <p:nvPr>
            <p:ph type="sldImg"/>
          </p:nvPr>
        </p:nvSpPr>
        <p:spPr>
          <a:ln/>
        </p:spPr>
      </p:sp>
      <p:sp>
        <p:nvSpPr>
          <p:cNvPr id="7170" name="Notes Placeholder 2">
            <a:extLst>
              <a:ext uri="{FF2B5EF4-FFF2-40B4-BE49-F238E27FC236}">
                <a16:creationId xmlns:a16="http://schemas.microsoft.com/office/drawing/2014/main" id="{EE6C69E2-0ACB-44F7-42CC-B581403E77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training aims to deliver the following outcomes:</a:t>
            </a:r>
          </a:p>
          <a:p>
            <a:pPr marL="171450" indent="-171450" eaLnBrk="1" hangingPunct="1">
              <a:buFont typeface="Arial" panose="020B0604020202020204" pitchFamily="34" charset="0"/>
              <a:buChar char="•"/>
            </a:pPr>
            <a:r>
              <a:rPr lang="en-US" altLang="en-US" dirty="0"/>
              <a:t>Be familiar with the components of language</a:t>
            </a:r>
          </a:p>
          <a:p>
            <a:pPr marL="171450" indent="-171450" eaLnBrk="1" hangingPunct="1">
              <a:buFont typeface="Arial" panose="020B0604020202020204" pitchFamily="34" charset="0"/>
              <a:buChar char="•"/>
            </a:pPr>
            <a:r>
              <a:rPr lang="en-US" altLang="en-US" dirty="0"/>
              <a:t>Be aware of cultural differences in language practices</a:t>
            </a:r>
          </a:p>
          <a:p>
            <a:pPr marL="171450" indent="-171450" eaLnBrk="1" hangingPunct="1">
              <a:buFont typeface="Arial" panose="020B0604020202020204" pitchFamily="34" charset="0"/>
              <a:buChar char="•"/>
            </a:pPr>
            <a:r>
              <a:rPr lang="en-US" altLang="en-US" dirty="0"/>
              <a:t>Recognize that, as part of family life, most families engage in literacy activities such as reading books, singing songs, and reading poetry</a:t>
            </a:r>
          </a:p>
          <a:p>
            <a:endParaRPr lang="en-US" altLang="en-US" dirty="0"/>
          </a:p>
        </p:txBody>
      </p:sp>
      <p:sp>
        <p:nvSpPr>
          <p:cNvPr id="7171" name="Slide Number Placeholder 4">
            <a:extLst>
              <a:ext uri="{FF2B5EF4-FFF2-40B4-BE49-F238E27FC236}">
                <a16:creationId xmlns:a16="http://schemas.microsoft.com/office/drawing/2014/main" id="{C69BFE90-F858-5301-5A14-69CC52BEE9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ゴシック" pitchFamily="-92" charset="-128"/>
              </a:defRPr>
            </a:lvl1pPr>
            <a:lvl2pPr marL="742950" indent="-285750">
              <a:defRPr sz="2400">
                <a:solidFill>
                  <a:schemeClr val="tx1"/>
                </a:solidFill>
                <a:latin typeface="Times" charset="0"/>
                <a:ea typeface="MS Pゴシック" pitchFamily="-92" charset="-128"/>
              </a:defRPr>
            </a:lvl2pPr>
            <a:lvl3pPr marL="1143000" indent="-228600">
              <a:defRPr sz="2400">
                <a:solidFill>
                  <a:schemeClr val="tx1"/>
                </a:solidFill>
                <a:latin typeface="Times" charset="0"/>
                <a:ea typeface="MS Pゴシック" pitchFamily="-92" charset="-128"/>
              </a:defRPr>
            </a:lvl3pPr>
            <a:lvl4pPr marL="1600200" indent="-228600">
              <a:defRPr sz="2400">
                <a:solidFill>
                  <a:schemeClr val="tx1"/>
                </a:solidFill>
                <a:latin typeface="Times" charset="0"/>
                <a:ea typeface="MS Pゴシック" pitchFamily="-92" charset="-128"/>
              </a:defRPr>
            </a:lvl4pPr>
            <a:lvl5pPr marL="2057400" indent="-228600">
              <a:defRPr sz="2400">
                <a:solidFill>
                  <a:schemeClr val="tx1"/>
                </a:solidFill>
                <a:latin typeface="Times" charset="0"/>
                <a:ea typeface="MS Pゴシック" pitchFamily="-92" charset="-128"/>
              </a:defRPr>
            </a:lvl5pPr>
            <a:lvl6pPr marL="2514600" indent="-2286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eaLnBrk="0" fontAlgn="base" hangingPunct="0">
              <a:spcBef>
                <a:spcPct val="0"/>
              </a:spcBef>
              <a:spcAft>
                <a:spcPct val="0"/>
              </a:spcAft>
              <a:defRPr sz="2400">
                <a:solidFill>
                  <a:schemeClr val="tx1"/>
                </a:solidFill>
                <a:latin typeface="Times" charset="0"/>
                <a:ea typeface="MS Pゴシック" pitchFamily="-92" charset="-128"/>
              </a:defRPr>
            </a:lvl9pPr>
          </a:lstStyle>
          <a:p>
            <a:fld id="{9F3EFF5C-40D1-954C-8B77-75EF3356BD45}" type="slidenum">
              <a:rPr lang="en-US" altLang="en-US" sz="1000">
                <a:latin typeface="Arial" panose="020B0604020202020204" pitchFamily="34" charset="0"/>
              </a:rPr>
              <a:pPr/>
              <a:t>5</a:t>
            </a:fld>
            <a:endParaRPr lang="en-US" altLang="en-US" sz="10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FB528BA5-BA20-02E3-D666-16180CB944D6}"/>
              </a:ext>
            </a:extLst>
          </p:cNvPr>
          <p:cNvSpPr>
            <a:spLocks noGrp="1" noRot="1" noChangeAspect="1" noChangeArrowheads="1" noTextEdit="1"/>
          </p:cNvSpPr>
          <p:nvPr>
            <p:ph type="sldImg"/>
          </p:nvPr>
        </p:nvSpPr>
        <p:spPr>
          <a:ln/>
        </p:spPr>
      </p:sp>
      <p:sp>
        <p:nvSpPr>
          <p:cNvPr id="9218" name="Notes Placeholder 2">
            <a:extLst>
              <a:ext uri="{FF2B5EF4-FFF2-40B4-BE49-F238E27FC236}">
                <a16:creationId xmlns:a16="http://schemas.microsoft.com/office/drawing/2014/main" id="{03515942-730E-1D11-068D-35C8A7F772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1200" dirty="0">
                <a:latin typeface="Arial" panose="020B0604020202020204" pitchFamily="34" charset="0"/>
                <a:cs typeface="Arial" panose="020B0604020202020204" pitchFamily="34" charset="0"/>
              </a:rPr>
              <a:t>Language and culture are highly integrated, so attention must be paid to cultural values and behaviors, which are embedded in both the language and communication style of the home language and the new language being learned. </a:t>
            </a:r>
          </a:p>
          <a:p>
            <a:pPr marL="0" indent="0">
              <a:buFontTx/>
              <a:buNone/>
            </a:pPr>
            <a:r>
              <a:rPr lang="en-US" altLang="en-US" sz="1200" dirty="0">
                <a:latin typeface="Arial" panose="020B0604020202020204" pitchFamily="34" charset="0"/>
                <a:cs typeface="Arial" panose="020B0604020202020204" pitchFamily="34" charset="0"/>
              </a:rPr>
              <a:t>Children benefit when their teachers understand cultural differences in language and communication use and incorporate them into their daily routine. Teachers must be understanding of how the child’s culture is reflected in his communication styles (e.g., the child waits for the adult to initiate the conversation, the child looks away from the adult). </a:t>
            </a:r>
          </a:p>
          <a:p>
            <a:pPr marL="0" indent="0">
              <a:buFontTx/>
              <a:buNone/>
            </a:pPr>
            <a:r>
              <a:rPr lang="en-US" altLang="en-US" sz="1200" dirty="0">
                <a:latin typeface="Arial" panose="020B0604020202020204" pitchFamily="34" charset="0"/>
                <a:cs typeface="Arial" panose="020B0604020202020204" pitchFamily="34" charset="0"/>
              </a:rPr>
              <a:t>Source: CDE, Preschool English Learners: A Resource Guide, 2009, 28.</a:t>
            </a:r>
          </a:p>
          <a:p>
            <a:pPr marL="0" indent="0">
              <a:buFontTx/>
              <a:buNone/>
            </a:pPr>
            <a:endParaRPr lang="en-US" altLang="en-US" sz="1200" dirty="0">
              <a:latin typeface="Arial" panose="020B0604020202020204" pitchFamily="34" charset="0"/>
              <a:cs typeface="Arial" panose="020B0604020202020204" pitchFamily="34" charset="0"/>
            </a:endParaRPr>
          </a:p>
          <a:p>
            <a:pPr marL="0" indent="0">
              <a:buFontTx/>
              <a:buNone/>
            </a:pPr>
            <a:r>
              <a:rPr lang="en-US" altLang="en-US" sz="1200" dirty="0">
                <a:latin typeface="Arial" panose="020B0604020202020204" pitchFamily="34" charset="0"/>
                <a:cs typeface="Arial" panose="020B0604020202020204" pitchFamily="34" charset="0"/>
              </a:rPr>
              <a:t>Play video: https://</a:t>
            </a:r>
            <a:r>
              <a:rPr lang="en-US" altLang="en-US" sz="1200" dirty="0" err="1">
                <a:latin typeface="Arial" panose="020B0604020202020204" pitchFamily="34" charset="0"/>
                <a:cs typeface="Arial" panose="020B0604020202020204" pitchFamily="34" charset="0"/>
              </a:rPr>
              <a:t>wested.box.com</a:t>
            </a:r>
            <a:r>
              <a:rPr lang="en-US" altLang="en-US" sz="1200" dirty="0">
                <a:latin typeface="Arial" panose="020B0604020202020204" pitchFamily="34" charset="0"/>
                <a:cs typeface="Arial" panose="020B0604020202020204" pitchFamily="34" charset="0"/>
              </a:rPr>
              <a:t>/s/yv1iyux3326rj5qs6ml3zm667srt7t82</a:t>
            </a:r>
          </a:p>
        </p:txBody>
      </p:sp>
      <p:sp>
        <p:nvSpPr>
          <p:cNvPr id="9219" name="Slide Number Placeholder 4">
            <a:extLst>
              <a:ext uri="{FF2B5EF4-FFF2-40B4-BE49-F238E27FC236}">
                <a16:creationId xmlns:a16="http://schemas.microsoft.com/office/drawing/2014/main" id="{28427349-1C3F-A299-4124-ED41E2B4A5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ゴシック" pitchFamily="-92" charset="-128"/>
              </a:defRPr>
            </a:lvl1pPr>
            <a:lvl2pPr marL="742950" indent="-285750">
              <a:defRPr sz="2400">
                <a:solidFill>
                  <a:schemeClr val="tx1"/>
                </a:solidFill>
                <a:latin typeface="Times" charset="0"/>
                <a:ea typeface="MS Pゴシック" pitchFamily="-92" charset="-128"/>
              </a:defRPr>
            </a:lvl2pPr>
            <a:lvl3pPr marL="1143000" indent="-228600">
              <a:defRPr sz="2400">
                <a:solidFill>
                  <a:schemeClr val="tx1"/>
                </a:solidFill>
                <a:latin typeface="Times" charset="0"/>
                <a:ea typeface="MS Pゴシック" pitchFamily="-92" charset="-128"/>
              </a:defRPr>
            </a:lvl3pPr>
            <a:lvl4pPr marL="1600200" indent="-228600">
              <a:defRPr sz="2400">
                <a:solidFill>
                  <a:schemeClr val="tx1"/>
                </a:solidFill>
                <a:latin typeface="Times" charset="0"/>
                <a:ea typeface="MS Pゴシック" pitchFamily="-92" charset="-128"/>
              </a:defRPr>
            </a:lvl4pPr>
            <a:lvl5pPr marL="2057400" indent="-228600">
              <a:defRPr sz="2400">
                <a:solidFill>
                  <a:schemeClr val="tx1"/>
                </a:solidFill>
                <a:latin typeface="Times" charset="0"/>
                <a:ea typeface="MS Pゴシック" pitchFamily="-92" charset="-128"/>
              </a:defRPr>
            </a:lvl5pPr>
            <a:lvl6pPr marL="2514600" indent="-2286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eaLnBrk="0" fontAlgn="base" hangingPunct="0">
              <a:spcBef>
                <a:spcPct val="0"/>
              </a:spcBef>
              <a:spcAft>
                <a:spcPct val="0"/>
              </a:spcAft>
              <a:defRPr sz="2400">
                <a:solidFill>
                  <a:schemeClr val="tx1"/>
                </a:solidFill>
                <a:latin typeface="Times" charset="0"/>
                <a:ea typeface="MS Pゴシック" pitchFamily="-92" charset="-128"/>
              </a:defRPr>
            </a:lvl9pPr>
          </a:lstStyle>
          <a:p>
            <a:fld id="{D40F2A48-7D1F-294A-B178-650691039079}" type="slidenum">
              <a:rPr lang="en-US" altLang="en-US" sz="1000">
                <a:latin typeface="Arial" panose="020B0604020202020204" pitchFamily="34" charset="0"/>
              </a:rPr>
              <a:pPr/>
              <a:t>6</a:t>
            </a:fld>
            <a:endParaRPr lang="en-US" altLang="en-US" sz="10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7FC6978B-79C2-2973-3EA4-F01C3A44E8E9}"/>
              </a:ext>
            </a:extLst>
          </p:cNvPr>
          <p:cNvSpPr>
            <a:spLocks noGrp="1" noChangeArrowheads="1"/>
          </p:cNvSpPr>
          <p:nvPr>
            <p:ph type="sldNum" sz="quarter" idx="5"/>
          </p:nvPr>
        </p:nvSpPr>
        <p:spPr/>
        <p:txBody>
          <a:bodyPr/>
          <a:lstStyle>
            <a:lvl1pPr>
              <a:defRPr sz="2400">
                <a:solidFill>
                  <a:schemeClr val="tx1"/>
                </a:solidFill>
                <a:latin typeface="Times" charset="0"/>
                <a:ea typeface="MS Pゴシック" pitchFamily="-92" charset="-128"/>
              </a:defRPr>
            </a:lvl1pPr>
            <a:lvl2pPr marL="742950" indent="-285750">
              <a:defRPr sz="2400">
                <a:solidFill>
                  <a:schemeClr val="tx1"/>
                </a:solidFill>
                <a:latin typeface="Times" charset="0"/>
                <a:ea typeface="MS Pゴシック" pitchFamily="-92" charset="-128"/>
              </a:defRPr>
            </a:lvl2pPr>
            <a:lvl3pPr marL="1143000" indent="-228600">
              <a:defRPr sz="2400">
                <a:solidFill>
                  <a:schemeClr val="tx1"/>
                </a:solidFill>
                <a:latin typeface="Times" charset="0"/>
                <a:ea typeface="MS Pゴシック" pitchFamily="-92" charset="-128"/>
              </a:defRPr>
            </a:lvl3pPr>
            <a:lvl4pPr marL="1600200" indent="-228600">
              <a:defRPr sz="2400">
                <a:solidFill>
                  <a:schemeClr val="tx1"/>
                </a:solidFill>
                <a:latin typeface="Times" charset="0"/>
                <a:ea typeface="MS Pゴシック" pitchFamily="-92" charset="-128"/>
              </a:defRPr>
            </a:lvl4pPr>
            <a:lvl5pPr marL="2057400" indent="-228600">
              <a:defRPr sz="2400">
                <a:solidFill>
                  <a:schemeClr val="tx1"/>
                </a:solidFill>
                <a:latin typeface="Times" charset="0"/>
                <a:ea typeface="MS Pゴシック" pitchFamily="-92" charset="-128"/>
              </a:defRPr>
            </a:lvl5pPr>
            <a:lvl6pPr marL="2514600" indent="-2286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eaLnBrk="0" fontAlgn="base" hangingPunct="0">
              <a:spcBef>
                <a:spcPct val="0"/>
              </a:spcBef>
              <a:spcAft>
                <a:spcPct val="0"/>
              </a:spcAft>
              <a:defRPr sz="2400">
                <a:solidFill>
                  <a:schemeClr val="tx1"/>
                </a:solidFill>
                <a:latin typeface="Times" charset="0"/>
                <a:ea typeface="MS Pゴシック" pitchFamily="-92" charset="-128"/>
              </a:defRPr>
            </a:lvl9pPr>
          </a:lstStyle>
          <a:p>
            <a:fld id="{90AA5361-DB16-5B42-B36B-12186A5F1D53}" type="slidenum">
              <a:rPr lang="en-US" altLang="en-US" sz="1200"/>
              <a:pPr/>
              <a:t>7</a:t>
            </a:fld>
            <a:endParaRPr lang="en-US" altLang="en-US" sz="1200" dirty="0"/>
          </a:p>
        </p:txBody>
      </p:sp>
      <p:sp>
        <p:nvSpPr>
          <p:cNvPr id="13315" name="Rectangle 3">
            <a:extLst>
              <a:ext uri="{FF2B5EF4-FFF2-40B4-BE49-F238E27FC236}">
                <a16:creationId xmlns:a16="http://schemas.microsoft.com/office/drawing/2014/main" id="{D5CD6946-6EEA-B366-EA28-AEBE4D4B412E}"/>
              </a:ext>
            </a:extLst>
          </p:cNvPr>
          <p:cNvSpPr>
            <a:spLocks noGrp="1" noChangeArrowheads="1"/>
          </p:cNvSpPr>
          <p:nvPr>
            <p:ph type="body" idx="1"/>
          </p:nvPr>
        </p:nvSpPr>
        <p:spPr/>
        <p:txBody>
          <a:bodyPr/>
          <a:lstStyle/>
          <a:p>
            <a:pPr marL="228600" indent="-228600">
              <a:buFont typeface="+mj-lt"/>
              <a:buAutoNum type="arabicPeriod"/>
            </a:pPr>
            <a:r>
              <a:rPr lang="en-US" altLang="en-US" dirty="0"/>
              <a:t>What do you hear from the three-year-olds you work with each day? What do you see them doing?</a:t>
            </a:r>
          </a:p>
          <a:p>
            <a:pPr marL="228600" indent="-228600">
              <a:buFont typeface="+mj-lt"/>
              <a:buAutoNum type="arabicPeriod"/>
            </a:pPr>
            <a:r>
              <a:rPr lang="en-US" altLang="en-US" dirty="0"/>
              <a:t>Compare what you hear and see to the list on page 21 of the PEL Resource Guide.</a:t>
            </a:r>
          </a:p>
        </p:txBody>
      </p:sp>
      <p:sp>
        <p:nvSpPr>
          <p:cNvPr id="4" name="Slide Image Placeholder 3">
            <a:extLst>
              <a:ext uri="{FF2B5EF4-FFF2-40B4-BE49-F238E27FC236}">
                <a16:creationId xmlns:a16="http://schemas.microsoft.com/office/drawing/2014/main" id="{E4626452-9185-520C-B51A-DBDC190B4FF9}"/>
              </a:ext>
            </a:extLst>
          </p:cNvPr>
          <p:cNvSpPr>
            <a:spLocks noGrp="1" noRot="1" noChangeAspect="1"/>
          </p:cNvSpPr>
          <p:nvPr>
            <p:ph type="sldImg"/>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rgbClr val="3F3F3F"/>
                </a:solidFill>
                <a:effectLst/>
                <a:latin typeface="Helvetica" pitchFamily="2" charset="0"/>
              </a:rPr>
              <a:t>There are many similarities between bilingual and monolingual language learning and processing, but also some differences. There is evidence that the differences arise from the cognitive demands that learning and processing two languages create for learners, including the need to selectively attend to each language’s sound patterns and grammatical rules, to inhibit the retrieval of words in one language when using the other language, to translate, and to process and produce mixed language input. </a:t>
            </a:r>
          </a:p>
          <a:p>
            <a:pPr marL="0" indent="0">
              <a:buFont typeface="Arial" panose="020B0604020202020204" pitchFamily="34" charset="0"/>
              <a:buNone/>
            </a:pPr>
            <a:r>
              <a:rPr lang="en-US" dirty="0">
                <a:solidFill>
                  <a:srgbClr val="3F3F3F"/>
                </a:solidFill>
                <a:effectLst/>
                <a:latin typeface="Helvetica" pitchFamily="2" charset="0"/>
              </a:rPr>
              <a:t>It is important that such differences are not viewed as deficits, but rather as opportunities for expanding the brain’s capacity. Networks in the brain become established for each language based on experience with that language; this process requires time and rich input in each language. </a:t>
            </a:r>
          </a:p>
          <a:p>
            <a:pPr marL="0" indent="0">
              <a:buFont typeface="Arial" panose="020B0604020202020204" pitchFamily="34" charset="0"/>
              <a:buNone/>
            </a:pPr>
            <a:r>
              <a:rPr lang="en-US" dirty="0">
                <a:solidFill>
                  <a:srgbClr val="3F3F3F"/>
                </a:solidFill>
                <a:effectLst/>
                <a:latin typeface="Helvetica" pitchFamily="2" charset="0"/>
              </a:rPr>
              <a:t>Developmental milestones are achieved at similar ages in DLLs as in monolingual learners but might be achieved in slightly different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olidFill>
                  <a:srgbClr val="3F3F3F"/>
                </a:solidFill>
                <a:effectLst/>
                <a:latin typeface="Helvetica" pitchFamily="2" charset="0"/>
              </a:rPr>
              <a:t>ways.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olidFill>
                  <a:srgbClr val="3F3F3F"/>
                </a:solidFill>
                <a:effectLst/>
                <a:latin typeface="Helvetica" pitchFamily="2" charset="0"/>
              </a:rPr>
              <a:t>Source: CDE, </a:t>
            </a:r>
            <a:r>
              <a:rPr lang="en-US" i="1" dirty="0">
                <a:solidFill>
                  <a:srgbClr val="3F3F3F"/>
                </a:solidFill>
                <a:effectLst/>
                <a:latin typeface="Helvetica" pitchFamily="2" charset="0"/>
              </a:rPr>
              <a:t>California’s Best Practices for Young Dual Language Learners: Research Overview Papers</a:t>
            </a:r>
            <a:r>
              <a:rPr lang="en-US" dirty="0">
                <a:solidFill>
                  <a:srgbClr val="3F3F3F"/>
                </a:solidFill>
                <a:effectLst/>
                <a:latin typeface="Helvetica" pitchFamily="2" charset="0"/>
              </a:rPr>
              <a:t>, 2013,129</a:t>
            </a:r>
          </a:p>
          <a:p>
            <a:endParaRPr lang="en-US" dirty="0">
              <a:solidFill>
                <a:srgbClr val="3F3F3F"/>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8</a:t>
            </a:fld>
            <a:endParaRPr lang="en-US" altLang="x-none"/>
          </a:p>
        </p:txBody>
      </p:sp>
    </p:spTree>
    <p:extLst>
      <p:ext uri="{BB962C8B-B14F-4D97-AF65-F5344CB8AC3E}">
        <p14:creationId xmlns:p14="http://schemas.microsoft.com/office/powerpoint/2010/main" val="2332698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en-US" sz="1200" dirty="0">
                <a:latin typeface="Arial" pitchFamily="34" charset="0"/>
                <a:cs typeface="Arial" pitchFamily="34" charset="0"/>
              </a:rPr>
              <a:t>Invite participants to turn to page 23 in their PEL Resource Guide. Have them read the research highlights on that page. When participants have completed reading, debrief with the following questions:</a:t>
            </a:r>
          </a:p>
          <a:p>
            <a:pPr>
              <a:defRPr/>
            </a:pPr>
            <a:r>
              <a:rPr lang="en-US" sz="1200" dirty="0">
                <a:latin typeface="Arial" pitchFamily="34" charset="0"/>
                <a:cs typeface="Arial" pitchFamily="34" charset="0"/>
              </a:rPr>
              <a:t>What new fact did you learn?</a:t>
            </a:r>
          </a:p>
          <a:p>
            <a:pPr>
              <a:defRPr/>
            </a:pPr>
            <a:r>
              <a:rPr lang="en-US" sz="1200" dirty="0">
                <a:latin typeface="Arial" pitchFamily="34" charset="0"/>
                <a:cs typeface="Arial" pitchFamily="34" charset="0"/>
              </a:rPr>
              <a:t>What was especially interesting  you?</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9</a:t>
            </a:fld>
            <a:endParaRPr lang="en-US" altLang="x-none"/>
          </a:p>
        </p:txBody>
      </p:sp>
    </p:spTree>
    <p:extLst>
      <p:ext uri="{BB962C8B-B14F-4D97-AF65-F5344CB8AC3E}">
        <p14:creationId xmlns:p14="http://schemas.microsoft.com/office/powerpoint/2010/main" val="804824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BC70F1E-F5B4-C737-53CB-6EE71E46D310}"/>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2" name="Rectangle 21">
            <a:extLst>
              <a:ext uri="{FF2B5EF4-FFF2-40B4-BE49-F238E27FC236}">
                <a16:creationId xmlns:a16="http://schemas.microsoft.com/office/drawing/2014/main" id="{F4395DAE-7CAB-1DFF-5467-A51B8D9198D6}"/>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 name="Title 1"/>
          <p:cNvSpPr>
            <a:spLocks noGrp="1"/>
          </p:cNvSpPr>
          <p:nvPr>
            <p:ph type="ctrTitle"/>
          </p:nvPr>
        </p:nvSpPr>
        <p:spPr>
          <a:xfrm>
            <a:off x="606425" y="1445489"/>
            <a:ext cx="10975975" cy="2386584"/>
          </a:xfrm>
          <a:effectLst/>
        </p:spPr>
        <p:txBody>
          <a:bodyPr/>
          <a:lstStyle>
            <a:lvl1pPr>
              <a:defRPr sz="5200" baseline="0">
                <a:solidFill>
                  <a:srgbClr val="000000"/>
                </a:solidFill>
                <a:latin typeface="+mn-lt"/>
              </a:defRPr>
            </a:lvl1pPr>
          </a:lstStyle>
          <a:p>
            <a:r>
              <a:rPr lang="en-US" dirty="0"/>
              <a:t>Click to edit Master title style</a:t>
            </a:r>
          </a:p>
        </p:txBody>
      </p:sp>
      <p:sp>
        <p:nvSpPr>
          <p:cNvPr id="3" name="Subtitle 2"/>
          <p:cNvSpPr>
            <a:spLocks noGrp="1"/>
          </p:cNvSpPr>
          <p:nvPr>
            <p:ph type="subTitle" idx="1"/>
          </p:nvPr>
        </p:nvSpPr>
        <p:spPr>
          <a:xfrm>
            <a:off x="606425" y="3923513"/>
            <a:ext cx="10975975" cy="1143000"/>
          </a:xfrm>
          <a:effectLst/>
        </p:spPr>
        <p:txBody>
          <a:bodyPr/>
          <a:lstStyle>
            <a:lvl1pPr marL="0" indent="0" algn="l">
              <a:buNone/>
              <a:defRPr b="1" i="0" baseline="0">
                <a:solidFill>
                  <a:srgbClr val="000000"/>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 Placeholder 6"/>
          <p:cNvSpPr>
            <a:spLocks noGrp="1"/>
          </p:cNvSpPr>
          <p:nvPr>
            <p:ph type="body" sz="quarter" idx="10"/>
          </p:nvPr>
        </p:nvSpPr>
        <p:spPr>
          <a:xfrm>
            <a:off x="914400" y="5243678"/>
            <a:ext cx="10363200" cy="749808"/>
          </a:xfrm>
          <a:effectLst/>
        </p:spPr>
        <p:txBody>
          <a:bodyPr/>
          <a:lstStyle>
            <a:lvl1pPr marL="0" indent="0">
              <a:spcBef>
                <a:spcPts val="0"/>
              </a:spcBef>
              <a:buNone/>
              <a:defRPr sz="2400" b="1" baseline="0">
                <a:solidFill>
                  <a:srgbClr val="000000"/>
                </a:solidFill>
                <a:latin typeface="+mn-lt"/>
              </a:defRPr>
            </a:lvl1pPr>
          </a:lstStyle>
          <a:p>
            <a:pPr lvl="0"/>
            <a:r>
              <a:rPr lang="en-US" dirty="0"/>
              <a:t>Click to edit Master text styles</a:t>
            </a:r>
          </a:p>
        </p:txBody>
      </p:sp>
      <p:sp>
        <p:nvSpPr>
          <p:cNvPr id="8" name="Rectangle 7"/>
          <p:cNvSpPr/>
          <p:nvPr userDrawn="1"/>
        </p:nvSpPr>
        <p:spPr>
          <a:xfrm>
            <a:off x="606425" y="3876236"/>
            <a:ext cx="10975975" cy="4727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23" name="Slide Number Placeholder 5">
            <a:extLst>
              <a:ext uri="{FF2B5EF4-FFF2-40B4-BE49-F238E27FC236}">
                <a16:creationId xmlns:a16="http://schemas.microsoft.com/office/drawing/2014/main" id="{EFCD2752-326B-C4CD-BC62-2FD1A5C472FF}"/>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24" name="Rectangle 23">
            <a:extLst>
              <a:ext uri="{FF2B5EF4-FFF2-40B4-BE49-F238E27FC236}">
                <a16:creationId xmlns:a16="http://schemas.microsoft.com/office/drawing/2014/main" id="{4C3F32CD-C978-9A02-0A54-88915D75594B}"/>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6" name="TextBox 5">
            <a:extLst>
              <a:ext uri="{FF2B5EF4-FFF2-40B4-BE49-F238E27FC236}">
                <a16:creationId xmlns:a16="http://schemas.microsoft.com/office/drawing/2014/main" id="{95DEDA7C-75B4-9789-DED2-23F05B6F8C0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489973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wo Content">
    <p:bg>
      <p:bgPr>
        <a:solidFill>
          <a:srgbClr val="9E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baseline="0">
                <a:solidFill>
                  <a:schemeClr val="bg1"/>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600199"/>
            <a:ext cx="5713984" cy="4434840"/>
          </a:xfrm>
          <a:noFill/>
        </p:spPr>
        <p:txBody>
          <a:bodyPr/>
          <a:lstStyle>
            <a:lvl1pPr>
              <a:defRPr sz="2800">
                <a:solidFill>
                  <a:schemeClr val="bg1"/>
                </a:solidFill>
                <a:latin typeface="+mn-lt"/>
              </a:defRPr>
            </a:lvl1pPr>
            <a:lvl2pPr>
              <a:defRPr sz="2800">
                <a:solidFill>
                  <a:schemeClr val="bg1"/>
                </a:solidFill>
                <a:latin typeface="+mn-lt"/>
              </a:defRPr>
            </a:lvl2pPr>
            <a:lvl3pPr>
              <a:defRPr sz="2800">
                <a:solidFill>
                  <a:schemeClr val="bg1"/>
                </a:solidFill>
                <a:latin typeface="+mn-lt"/>
              </a:defRPr>
            </a:lvl3pPr>
            <a:lvl4pPr>
              <a:defRPr sz="2800">
                <a:solidFill>
                  <a:schemeClr val="bg1"/>
                </a:solidFill>
                <a:latin typeface="+mn-lt"/>
              </a:defRPr>
            </a:lvl4pPr>
            <a:lvl5pPr>
              <a:defRPr sz="2800">
                <a:solidFill>
                  <a:schemeClr val="bg1"/>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055616" cy="4434840"/>
          </a:xfrm>
          <a:noFill/>
        </p:spPr>
        <p:txBody>
          <a:bodyPr/>
          <a:lstStyle>
            <a:lvl1pPr>
              <a:defRPr sz="2800">
                <a:solidFill>
                  <a:schemeClr val="bg1"/>
                </a:solidFill>
                <a:latin typeface="+mn-lt"/>
              </a:defRPr>
            </a:lvl1pPr>
            <a:lvl2pPr>
              <a:defRPr sz="2800">
                <a:solidFill>
                  <a:schemeClr val="bg1"/>
                </a:solidFill>
                <a:latin typeface="+mn-lt"/>
              </a:defRPr>
            </a:lvl2pPr>
            <a:lvl3pPr>
              <a:defRPr sz="2800">
                <a:solidFill>
                  <a:schemeClr val="bg1"/>
                </a:solidFill>
                <a:latin typeface="+mn-lt"/>
              </a:defRPr>
            </a:lvl3pPr>
            <a:lvl4pPr>
              <a:defRPr sz="2800">
                <a:solidFill>
                  <a:schemeClr val="bg1"/>
                </a:solidFill>
                <a:latin typeface="+mn-lt"/>
              </a:defRPr>
            </a:lvl4pPr>
            <a:lvl5pPr>
              <a:defRPr sz="2800">
                <a:solidFill>
                  <a:schemeClr val="bg1"/>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6546F13E-ED5A-2476-F402-0396A75195D4}"/>
              </a:ext>
            </a:extLst>
          </p:cNvPr>
          <p:cNvSpPr/>
          <p:nvPr userDrawn="1"/>
        </p:nvSpPr>
        <p:spPr>
          <a:xfrm>
            <a:off x="609600" y="144528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6" name="Rectangle 5">
            <a:extLst>
              <a:ext uri="{FF2B5EF4-FFF2-40B4-BE49-F238E27FC236}">
                <a16:creationId xmlns:a16="http://schemas.microsoft.com/office/drawing/2014/main" id="{184BF0FB-3DC5-8193-6253-F1062277957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26216912-CAB9-7F43-9EE6-35394D528326}"/>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2" name="Slide Number Placeholder 5">
            <a:extLst>
              <a:ext uri="{FF2B5EF4-FFF2-40B4-BE49-F238E27FC236}">
                <a16:creationId xmlns:a16="http://schemas.microsoft.com/office/drawing/2014/main" id="{7F9F605A-1D47-ABCF-8EBE-624192D8A720}"/>
              </a:ext>
            </a:extLst>
          </p:cNvPr>
          <p:cNvSpPr txBox="1">
            <a:spLocks/>
          </p:cNvSpPr>
          <p:nvPr userDrawn="1"/>
        </p:nvSpPr>
        <p:spPr>
          <a:xfrm>
            <a:off x="11142613" y="6165337"/>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47764B75-CC3C-7333-A867-53664B288229}"/>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F428B145-6BB5-B43F-D199-1C40AD00B15D}"/>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204970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12660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69153" y="12660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609600" y="1951814"/>
            <a:ext cx="5384800" cy="3858767"/>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169152" y="1951814"/>
            <a:ext cx="5384800" cy="3858767"/>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0817897-1A2E-CAA1-5A2F-85F14CE449BF}"/>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7" name="Rectangle 16">
            <a:extLst>
              <a:ext uri="{FF2B5EF4-FFF2-40B4-BE49-F238E27FC236}">
                <a16:creationId xmlns:a16="http://schemas.microsoft.com/office/drawing/2014/main" id="{01E912BE-6EAF-2A93-1D67-90EFB6BA1187}"/>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8" name="Slide Number Placeholder 5">
            <a:extLst>
              <a:ext uri="{FF2B5EF4-FFF2-40B4-BE49-F238E27FC236}">
                <a16:creationId xmlns:a16="http://schemas.microsoft.com/office/drawing/2014/main" id="{FD9DD331-F618-EC68-36F0-3868AF1C99EE}"/>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9" name="Rectangle 18">
            <a:extLst>
              <a:ext uri="{FF2B5EF4-FFF2-40B4-BE49-F238E27FC236}">
                <a16:creationId xmlns:a16="http://schemas.microsoft.com/office/drawing/2014/main" id="{3F274442-4DDE-122D-B595-E8FA592030C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 name="TextBox 19">
            <a:extLst>
              <a:ext uri="{FF2B5EF4-FFF2-40B4-BE49-F238E27FC236}">
                <a16:creationId xmlns:a16="http://schemas.microsoft.com/office/drawing/2014/main" id="{D0861DAA-251B-0CAD-ECCE-E992D7D40422}"/>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904369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12660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69153" y="12660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609600"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3"/>
          </p:nvPr>
        </p:nvSpPr>
        <p:spPr>
          <a:xfrm>
            <a:off x="6169152"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9" name="Text Placeholder 2">
            <a:extLst>
              <a:ext uri="{FF2B5EF4-FFF2-40B4-BE49-F238E27FC236}">
                <a16:creationId xmlns:a16="http://schemas.microsoft.com/office/drawing/2014/main" id="{76CA7446-68A5-E8F3-3AC5-067D9983B2FD}"/>
              </a:ext>
            </a:extLst>
          </p:cNvPr>
          <p:cNvSpPr>
            <a:spLocks noGrp="1"/>
          </p:cNvSpPr>
          <p:nvPr>
            <p:ph type="body" idx="14"/>
          </p:nvPr>
        </p:nvSpPr>
        <p:spPr>
          <a:xfrm>
            <a:off x="762000" y="14184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4">
            <a:extLst>
              <a:ext uri="{FF2B5EF4-FFF2-40B4-BE49-F238E27FC236}">
                <a16:creationId xmlns:a16="http://schemas.microsoft.com/office/drawing/2014/main" id="{9A01307C-289D-57B3-3B63-05D98063E741}"/>
              </a:ext>
            </a:extLst>
          </p:cNvPr>
          <p:cNvSpPr>
            <a:spLocks noGrp="1"/>
          </p:cNvSpPr>
          <p:nvPr>
            <p:ph type="body" sz="quarter" idx="15"/>
          </p:nvPr>
        </p:nvSpPr>
        <p:spPr>
          <a:xfrm>
            <a:off x="6321553" y="14184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1BB6ABB8-F39A-BD8B-130E-57956FC50F45}"/>
              </a:ext>
            </a:extLst>
          </p:cNvPr>
          <p:cNvSpPr>
            <a:spLocks noGrp="1"/>
          </p:cNvSpPr>
          <p:nvPr>
            <p:ph sz="half" idx="16"/>
          </p:nvPr>
        </p:nvSpPr>
        <p:spPr>
          <a:xfrm>
            <a:off x="762000"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55CBC482-9341-F8E8-D077-728E99D6D5A0}"/>
              </a:ext>
            </a:extLst>
          </p:cNvPr>
          <p:cNvSpPr>
            <a:spLocks noGrp="1"/>
          </p:cNvSpPr>
          <p:nvPr>
            <p:ph sz="half" idx="17"/>
          </p:nvPr>
        </p:nvSpPr>
        <p:spPr>
          <a:xfrm>
            <a:off x="6321552"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5" name="Text Placeholder 2">
            <a:extLst>
              <a:ext uri="{FF2B5EF4-FFF2-40B4-BE49-F238E27FC236}">
                <a16:creationId xmlns:a16="http://schemas.microsoft.com/office/drawing/2014/main" id="{0C4B8576-9610-7F96-DD80-BA5E8AE04EB7}"/>
              </a:ext>
            </a:extLst>
          </p:cNvPr>
          <p:cNvSpPr>
            <a:spLocks noGrp="1"/>
          </p:cNvSpPr>
          <p:nvPr>
            <p:ph type="body" idx="18"/>
          </p:nvPr>
        </p:nvSpPr>
        <p:spPr>
          <a:xfrm>
            <a:off x="914400" y="15708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a:extLst>
              <a:ext uri="{FF2B5EF4-FFF2-40B4-BE49-F238E27FC236}">
                <a16:creationId xmlns:a16="http://schemas.microsoft.com/office/drawing/2014/main" id="{1ADF1BAC-FA6F-FE41-3736-3B7B7DC4147E}"/>
              </a:ext>
            </a:extLst>
          </p:cNvPr>
          <p:cNvSpPr>
            <a:spLocks noGrp="1"/>
          </p:cNvSpPr>
          <p:nvPr>
            <p:ph type="body" sz="quarter" idx="19"/>
          </p:nvPr>
        </p:nvSpPr>
        <p:spPr>
          <a:xfrm>
            <a:off x="6473953" y="15708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6059F88-660A-B9DC-0400-42DDB3E8444A}"/>
              </a:ext>
            </a:extLst>
          </p:cNvPr>
          <p:cNvSpPr>
            <a:spLocks noGrp="1"/>
          </p:cNvSpPr>
          <p:nvPr>
            <p:ph sz="half" idx="20"/>
          </p:nvPr>
        </p:nvSpPr>
        <p:spPr>
          <a:xfrm>
            <a:off x="914400"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2D1E844B-83DF-4CDC-3A2F-4A0F3FC5B612}"/>
              </a:ext>
            </a:extLst>
          </p:cNvPr>
          <p:cNvSpPr>
            <a:spLocks noGrp="1"/>
          </p:cNvSpPr>
          <p:nvPr>
            <p:ph sz="half" idx="21"/>
          </p:nvPr>
        </p:nvSpPr>
        <p:spPr>
          <a:xfrm>
            <a:off x="6473952"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9" name="Text Placeholder 2">
            <a:extLst>
              <a:ext uri="{FF2B5EF4-FFF2-40B4-BE49-F238E27FC236}">
                <a16:creationId xmlns:a16="http://schemas.microsoft.com/office/drawing/2014/main" id="{28B839B8-52B7-5F2D-826C-F6F40B8B2F9E}"/>
              </a:ext>
            </a:extLst>
          </p:cNvPr>
          <p:cNvSpPr>
            <a:spLocks noGrp="1"/>
          </p:cNvSpPr>
          <p:nvPr>
            <p:ph type="body" idx="22"/>
          </p:nvPr>
        </p:nvSpPr>
        <p:spPr>
          <a:xfrm>
            <a:off x="1066800" y="17232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4">
            <a:extLst>
              <a:ext uri="{FF2B5EF4-FFF2-40B4-BE49-F238E27FC236}">
                <a16:creationId xmlns:a16="http://schemas.microsoft.com/office/drawing/2014/main" id="{6FE7CC9F-2FFA-70DD-F777-B84A7DB48BB8}"/>
              </a:ext>
            </a:extLst>
          </p:cNvPr>
          <p:cNvSpPr>
            <a:spLocks noGrp="1"/>
          </p:cNvSpPr>
          <p:nvPr>
            <p:ph type="body" sz="quarter" idx="23"/>
          </p:nvPr>
        </p:nvSpPr>
        <p:spPr>
          <a:xfrm>
            <a:off x="6626353" y="17232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0C7952C1-375B-993A-4993-96E53D716569}"/>
              </a:ext>
            </a:extLst>
          </p:cNvPr>
          <p:cNvSpPr>
            <a:spLocks noGrp="1"/>
          </p:cNvSpPr>
          <p:nvPr>
            <p:ph sz="half" idx="24"/>
          </p:nvPr>
        </p:nvSpPr>
        <p:spPr>
          <a:xfrm>
            <a:off x="1066800"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5" name="Content Placeholder 2">
            <a:extLst>
              <a:ext uri="{FF2B5EF4-FFF2-40B4-BE49-F238E27FC236}">
                <a16:creationId xmlns:a16="http://schemas.microsoft.com/office/drawing/2014/main" id="{09D8BA4D-8830-AD52-09BC-8A470C03B9AE}"/>
              </a:ext>
            </a:extLst>
          </p:cNvPr>
          <p:cNvSpPr>
            <a:spLocks noGrp="1"/>
          </p:cNvSpPr>
          <p:nvPr>
            <p:ph sz="half" idx="25"/>
          </p:nvPr>
        </p:nvSpPr>
        <p:spPr>
          <a:xfrm>
            <a:off x="6626352"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6" name="Rectangle 25">
            <a:extLst>
              <a:ext uri="{FF2B5EF4-FFF2-40B4-BE49-F238E27FC236}">
                <a16:creationId xmlns:a16="http://schemas.microsoft.com/office/drawing/2014/main" id="{39DF7368-5B01-2A96-EB4F-A4B587CDF5F8}"/>
              </a:ext>
            </a:extLst>
          </p:cNvPr>
          <p:cNvSpPr/>
          <p:nvPr userDrawn="1"/>
        </p:nvSpPr>
        <p:spPr>
          <a:xfrm>
            <a:off x="620361" y="85861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6" name="Rectangle 5">
            <a:extLst>
              <a:ext uri="{FF2B5EF4-FFF2-40B4-BE49-F238E27FC236}">
                <a16:creationId xmlns:a16="http://schemas.microsoft.com/office/drawing/2014/main" id="{4F4601B1-30F4-EFB7-234D-64DCBA008AE4}"/>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37B923C3-2D8E-F7F7-7F67-BCB878970B7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29" name="Slide Number Placeholder 5">
            <a:extLst>
              <a:ext uri="{FF2B5EF4-FFF2-40B4-BE49-F238E27FC236}">
                <a16:creationId xmlns:a16="http://schemas.microsoft.com/office/drawing/2014/main" id="{7059EA05-DBF4-3EB3-1F97-81BD2E921AA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30" name="Rectangle 29">
            <a:extLst>
              <a:ext uri="{FF2B5EF4-FFF2-40B4-BE49-F238E27FC236}">
                <a16:creationId xmlns:a16="http://schemas.microsoft.com/office/drawing/2014/main" id="{18972E70-2910-A694-8165-A747C32C322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1" name="TextBox 30">
            <a:extLst>
              <a:ext uri="{FF2B5EF4-FFF2-40B4-BE49-F238E27FC236}">
                <a16:creationId xmlns:a16="http://schemas.microsoft.com/office/drawing/2014/main" id="{FF4A2F0B-D414-F722-92E2-8820F5087D6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10844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13" name="Content Placeholder 2"/>
          <p:cNvSpPr>
            <a:spLocks noGrp="1"/>
          </p:cNvSpPr>
          <p:nvPr>
            <p:ph sz="half" idx="12"/>
          </p:nvPr>
        </p:nvSpPr>
        <p:spPr>
          <a:xfrm>
            <a:off x="609600"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3"/>
          </p:nvPr>
        </p:nvSpPr>
        <p:spPr>
          <a:xfrm>
            <a:off x="6169152"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1BB6ABB8-F39A-BD8B-130E-57956FC50F45}"/>
              </a:ext>
            </a:extLst>
          </p:cNvPr>
          <p:cNvSpPr>
            <a:spLocks noGrp="1"/>
          </p:cNvSpPr>
          <p:nvPr>
            <p:ph sz="half" idx="16"/>
          </p:nvPr>
        </p:nvSpPr>
        <p:spPr>
          <a:xfrm>
            <a:off x="762000"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55CBC482-9341-F8E8-D077-728E99D6D5A0}"/>
              </a:ext>
            </a:extLst>
          </p:cNvPr>
          <p:cNvSpPr>
            <a:spLocks noGrp="1"/>
          </p:cNvSpPr>
          <p:nvPr>
            <p:ph sz="half" idx="17"/>
          </p:nvPr>
        </p:nvSpPr>
        <p:spPr>
          <a:xfrm>
            <a:off x="6321552"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6059F88-660A-B9DC-0400-42DDB3E8444A}"/>
              </a:ext>
            </a:extLst>
          </p:cNvPr>
          <p:cNvSpPr>
            <a:spLocks noGrp="1"/>
          </p:cNvSpPr>
          <p:nvPr>
            <p:ph sz="half" idx="20"/>
          </p:nvPr>
        </p:nvSpPr>
        <p:spPr>
          <a:xfrm>
            <a:off x="914400"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2D1E844B-83DF-4CDC-3A2F-4A0F3FC5B612}"/>
              </a:ext>
            </a:extLst>
          </p:cNvPr>
          <p:cNvSpPr>
            <a:spLocks noGrp="1"/>
          </p:cNvSpPr>
          <p:nvPr>
            <p:ph sz="half" idx="21"/>
          </p:nvPr>
        </p:nvSpPr>
        <p:spPr>
          <a:xfrm>
            <a:off x="6473952"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0C7952C1-375B-993A-4993-96E53D716569}"/>
              </a:ext>
            </a:extLst>
          </p:cNvPr>
          <p:cNvSpPr>
            <a:spLocks noGrp="1"/>
          </p:cNvSpPr>
          <p:nvPr>
            <p:ph sz="half" idx="24"/>
          </p:nvPr>
        </p:nvSpPr>
        <p:spPr>
          <a:xfrm>
            <a:off x="1066800"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5" name="Content Placeholder 2">
            <a:extLst>
              <a:ext uri="{FF2B5EF4-FFF2-40B4-BE49-F238E27FC236}">
                <a16:creationId xmlns:a16="http://schemas.microsoft.com/office/drawing/2014/main" id="{09D8BA4D-8830-AD52-09BC-8A470C03B9AE}"/>
              </a:ext>
            </a:extLst>
          </p:cNvPr>
          <p:cNvSpPr>
            <a:spLocks noGrp="1"/>
          </p:cNvSpPr>
          <p:nvPr>
            <p:ph sz="half" idx="25"/>
          </p:nvPr>
        </p:nvSpPr>
        <p:spPr>
          <a:xfrm>
            <a:off x="6626352"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6" name="Rectangle 25">
            <a:extLst>
              <a:ext uri="{FF2B5EF4-FFF2-40B4-BE49-F238E27FC236}">
                <a16:creationId xmlns:a16="http://schemas.microsoft.com/office/drawing/2014/main" id="{39DF7368-5B01-2A96-EB4F-A4B587CDF5F8}"/>
              </a:ext>
            </a:extLst>
          </p:cNvPr>
          <p:cNvSpPr/>
          <p:nvPr userDrawn="1"/>
        </p:nvSpPr>
        <p:spPr>
          <a:xfrm>
            <a:off x="609597" y="120449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3" name="Rectangle 2">
            <a:extLst>
              <a:ext uri="{FF2B5EF4-FFF2-40B4-BE49-F238E27FC236}">
                <a16:creationId xmlns:a16="http://schemas.microsoft.com/office/drawing/2014/main" id="{37E41249-772B-3C5C-0B5E-A18DFC8A9F7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64CCA77C-6D16-819C-8AE0-7B7A5C44DFE6}"/>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AB86B266-63A3-AE26-5BCB-0569AE1B6F7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0" name="Rectangle 9">
            <a:extLst>
              <a:ext uri="{FF2B5EF4-FFF2-40B4-BE49-F238E27FC236}">
                <a16:creationId xmlns:a16="http://schemas.microsoft.com/office/drawing/2014/main" id="{9C01AA12-9F74-25E5-8528-16494E875CD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extBox 14">
            <a:extLst>
              <a:ext uri="{FF2B5EF4-FFF2-40B4-BE49-F238E27FC236}">
                <a16:creationId xmlns:a16="http://schemas.microsoft.com/office/drawing/2014/main" id="{BF2C0B22-4822-5622-ED1C-5AD7291D974F}"/>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697476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rgbClr val="DBE9DE"/>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28CA3F-5A7D-D37B-15FA-76EC49CD2589}"/>
              </a:ext>
            </a:extLst>
          </p:cNvPr>
          <p:cNvSpPr/>
          <p:nvPr userDrawn="1"/>
        </p:nvSpPr>
        <p:spPr>
          <a:xfrm>
            <a:off x="1" y="5807075"/>
            <a:ext cx="12192000" cy="936863"/>
          </a:xfrm>
          <a:prstGeom prst="rect">
            <a:avLst/>
          </a:prstGeom>
          <a:solidFill>
            <a:srgbClr val="0039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3" name="Rectangle 22">
            <a:extLst>
              <a:ext uri="{FF2B5EF4-FFF2-40B4-BE49-F238E27FC236}">
                <a16:creationId xmlns:a16="http://schemas.microsoft.com/office/drawing/2014/main" id="{12A80BA8-1EA0-753D-A709-3AED72E310DA}"/>
              </a:ext>
            </a:extLst>
          </p:cNvPr>
          <p:cNvSpPr/>
          <p:nvPr userDrawn="1"/>
        </p:nvSpPr>
        <p:spPr>
          <a:xfrm>
            <a:off x="0" y="5869475"/>
            <a:ext cx="12191997" cy="988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4" name="Slide Number Placeholder 5">
            <a:extLst>
              <a:ext uri="{FF2B5EF4-FFF2-40B4-BE49-F238E27FC236}">
                <a16:creationId xmlns:a16="http://schemas.microsoft.com/office/drawing/2014/main" id="{97C7B1FA-C94D-ABD5-AB7A-A41169973B9B}"/>
              </a:ext>
            </a:extLst>
          </p:cNvPr>
          <p:cNvSpPr txBox="1">
            <a:spLocks/>
          </p:cNvSpPr>
          <p:nvPr userDrawn="1"/>
        </p:nvSpPr>
        <p:spPr>
          <a:xfrm>
            <a:off x="9765895" y="6002017"/>
            <a:ext cx="1326948" cy="757558"/>
          </a:xfrm>
          <a:prstGeom prst="rect">
            <a:avLst/>
          </a:prstGeom>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fld id="{65A270E9-2EC0-8E4B-B2C5-CC25833D9F0C}" type="slidenum">
              <a:rPr lang="en-US" altLang="x-none" sz="2800" smtClean="0">
                <a:latin typeface="+mn-lt"/>
              </a:rPr>
              <a:pPr/>
              <a:t>‹#›</a:t>
            </a:fld>
            <a:endParaRPr lang="en-US" altLang="x-none" sz="2800" dirty="0">
              <a:latin typeface="+mn-lt"/>
            </a:endParaRPr>
          </a:p>
        </p:txBody>
      </p:sp>
      <p:sp>
        <p:nvSpPr>
          <p:cNvPr id="25" name="Rectangle 24">
            <a:extLst>
              <a:ext uri="{FF2B5EF4-FFF2-40B4-BE49-F238E27FC236}">
                <a16:creationId xmlns:a16="http://schemas.microsoft.com/office/drawing/2014/main" id="{FD1231A9-DDC4-A4BB-D904-C42CE6BA9A51}"/>
              </a:ext>
            </a:extLst>
          </p:cNvPr>
          <p:cNvSpPr/>
          <p:nvPr userDrawn="1"/>
        </p:nvSpPr>
        <p:spPr>
          <a:xfrm>
            <a:off x="-2" y="5856479"/>
            <a:ext cx="12191999" cy="45719"/>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26" name="Picture 25">
            <a:extLst>
              <a:ext uri="{FF2B5EF4-FFF2-40B4-BE49-F238E27FC236}">
                <a16:creationId xmlns:a16="http://schemas.microsoft.com/office/drawing/2014/main" id="{2CBA18A4-2AD6-6BBB-58F0-113A43AE5982}"/>
              </a:ext>
            </a:extLst>
          </p:cNvPr>
          <p:cNvPicPr>
            <a:picLocks noChangeAspect="1"/>
          </p:cNvPicPr>
          <p:nvPr userDrawn="1"/>
        </p:nvPicPr>
        <p:blipFill>
          <a:blip r:embed="rId2"/>
          <a:stretch>
            <a:fillRect/>
          </a:stretch>
        </p:blipFill>
        <p:spPr>
          <a:xfrm>
            <a:off x="11236749" y="6034308"/>
            <a:ext cx="780356" cy="688908"/>
          </a:xfrm>
          <a:prstGeom prst="rect">
            <a:avLst/>
          </a:prstGeom>
          <a:ln w="41275">
            <a:solidFill>
              <a:srgbClr val="0A3959"/>
            </a:solidFill>
          </a:ln>
        </p:spPr>
      </p:pic>
      <p:sp>
        <p:nvSpPr>
          <p:cNvPr id="27" name="Rectangle 26">
            <a:extLst>
              <a:ext uri="{FF2B5EF4-FFF2-40B4-BE49-F238E27FC236}">
                <a16:creationId xmlns:a16="http://schemas.microsoft.com/office/drawing/2014/main" id="{69D75915-2A9F-11E1-20BE-72C1CCFE65E5}"/>
              </a:ext>
            </a:extLst>
          </p:cNvPr>
          <p:cNvSpPr/>
          <p:nvPr userDrawn="1"/>
        </p:nvSpPr>
        <p:spPr>
          <a:xfrm>
            <a:off x="11092848" y="6002017"/>
            <a:ext cx="45719" cy="757558"/>
          </a:xfrm>
          <a:prstGeom prst="rect">
            <a:avLst/>
          </a:prstGeom>
          <a:solidFill>
            <a:srgbClr val="00395E"/>
          </a:solidFill>
          <a:ln>
            <a:solidFill>
              <a:srgbClr val="5DCA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4" name="TextBox 3">
            <a:extLst>
              <a:ext uri="{FF2B5EF4-FFF2-40B4-BE49-F238E27FC236}">
                <a16:creationId xmlns:a16="http://schemas.microsoft.com/office/drawing/2014/main" id="{318E33E5-1A14-2CCA-865D-1D0AED36BC1A}"/>
              </a:ext>
            </a:extLst>
          </p:cNvPr>
          <p:cNvSpPr txBox="1"/>
          <p:nvPr userDrawn="1"/>
        </p:nvSpPr>
        <p:spPr>
          <a:xfrm>
            <a:off x="540638" y="5915196"/>
            <a:ext cx="10094231" cy="942804"/>
          </a:xfrm>
          <a:prstGeom prst="rect">
            <a:avLst/>
          </a:prstGeom>
          <a:noFill/>
          <a:effectLst/>
        </p:spPr>
        <p:txBody>
          <a:bodyPr wrap="square" anchor="ctr" anchorCtr="0">
            <a:noAutofit/>
          </a:bodyPr>
          <a:lstStyle/>
          <a:p>
            <a:pPr marL="0" indent="0" algn="ctr"/>
            <a:r>
              <a:rPr lang="en-US" sz="1300" b="1" dirty="0">
                <a:solidFill>
                  <a:srgbClr val="00395E"/>
                </a:solidFill>
                <a:latin typeface="+mn-lt"/>
              </a:rPr>
              <a:t>©2025 California Department of Social Services (CDSS)</a:t>
            </a:r>
          </a:p>
          <a:p>
            <a:pPr marL="0" indent="0" algn="ctr"/>
            <a:r>
              <a:rPr lang="en-US" sz="1300" b="1" dirty="0">
                <a:solidFill>
                  <a:srgbClr val="00395E"/>
                </a:solidFill>
                <a:latin typeface="+mn-lt"/>
              </a:rPr>
              <a:t>California Preschool Instructional Network (CPIN) | www.cpin.us</a:t>
            </a:r>
          </a:p>
        </p:txBody>
      </p:sp>
      <p:sp>
        <p:nvSpPr>
          <p:cNvPr id="16" name="Rectangle 15">
            <a:extLst>
              <a:ext uri="{FF2B5EF4-FFF2-40B4-BE49-F238E27FC236}">
                <a16:creationId xmlns:a16="http://schemas.microsoft.com/office/drawing/2014/main" id="{99A0033A-093B-F2EE-60A6-118FFCE2EE71}"/>
              </a:ext>
            </a:extLst>
          </p:cNvPr>
          <p:cNvSpPr/>
          <p:nvPr userDrawn="1"/>
        </p:nvSpPr>
        <p:spPr>
          <a:xfrm>
            <a:off x="5" y="0"/>
            <a:ext cx="12191996" cy="6858000"/>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mn-lt"/>
            </a:endParaRPr>
          </a:p>
        </p:txBody>
      </p:sp>
      <p:sp>
        <p:nvSpPr>
          <p:cNvPr id="2" name="Title 1"/>
          <p:cNvSpPr>
            <a:spLocks noGrp="1"/>
          </p:cNvSpPr>
          <p:nvPr>
            <p:ph type="title"/>
          </p:nvPr>
        </p:nvSpPr>
        <p:spPr>
          <a:xfrm>
            <a:off x="938784" y="274638"/>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1490472"/>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498337" y="1490472"/>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938784" y="2176273"/>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498336" y="2176273"/>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3AA290AC-D090-B53A-EE00-B89A4D6D0CB9}"/>
              </a:ext>
            </a:extLst>
          </p:cNvPr>
          <p:cNvSpPr>
            <a:spLocks noGrp="1"/>
          </p:cNvSpPr>
          <p:nvPr>
            <p:ph type="body" idx="14"/>
          </p:nvPr>
        </p:nvSpPr>
        <p:spPr>
          <a:xfrm>
            <a:off x="1243409" y="2411387"/>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4">
            <a:extLst>
              <a:ext uri="{FF2B5EF4-FFF2-40B4-BE49-F238E27FC236}">
                <a16:creationId xmlns:a16="http://schemas.microsoft.com/office/drawing/2014/main" id="{DE8D038A-655C-CD6B-56AE-6477692DC61F}"/>
              </a:ext>
            </a:extLst>
          </p:cNvPr>
          <p:cNvSpPr>
            <a:spLocks noGrp="1"/>
          </p:cNvSpPr>
          <p:nvPr>
            <p:ph type="body" sz="quarter" idx="15"/>
          </p:nvPr>
        </p:nvSpPr>
        <p:spPr>
          <a:xfrm>
            <a:off x="6802962" y="2411387"/>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2">
            <a:extLst>
              <a:ext uri="{FF2B5EF4-FFF2-40B4-BE49-F238E27FC236}">
                <a16:creationId xmlns:a16="http://schemas.microsoft.com/office/drawing/2014/main" id="{FB896E50-E74E-4D90-2270-8BC83780FA3B}"/>
              </a:ext>
            </a:extLst>
          </p:cNvPr>
          <p:cNvSpPr>
            <a:spLocks noGrp="1"/>
          </p:cNvSpPr>
          <p:nvPr>
            <p:ph sz="half" idx="16"/>
          </p:nvPr>
        </p:nvSpPr>
        <p:spPr>
          <a:xfrm>
            <a:off x="1243409" y="3097188"/>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6B9EA3A-587B-C7BB-E9AF-CDA8E457AF3E}"/>
              </a:ext>
            </a:extLst>
          </p:cNvPr>
          <p:cNvSpPr>
            <a:spLocks noGrp="1"/>
          </p:cNvSpPr>
          <p:nvPr>
            <p:ph sz="half" idx="17"/>
          </p:nvPr>
        </p:nvSpPr>
        <p:spPr>
          <a:xfrm>
            <a:off x="6802961" y="3097188"/>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AF60120C-B789-D036-91A5-B149806ABCEB}"/>
              </a:ext>
            </a:extLst>
          </p:cNvPr>
          <p:cNvSpPr>
            <a:spLocks noGrp="1"/>
          </p:cNvSpPr>
          <p:nvPr>
            <p:ph type="body" idx="18"/>
          </p:nvPr>
        </p:nvSpPr>
        <p:spPr>
          <a:xfrm>
            <a:off x="1557131" y="3380166"/>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4">
            <a:extLst>
              <a:ext uri="{FF2B5EF4-FFF2-40B4-BE49-F238E27FC236}">
                <a16:creationId xmlns:a16="http://schemas.microsoft.com/office/drawing/2014/main" id="{276A4AAE-A48C-8AA5-6E7C-F674BB3A9C95}"/>
              </a:ext>
            </a:extLst>
          </p:cNvPr>
          <p:cNvSpPr>
            <a:spLocks noGrp="1"/>
          </p:cNvSpPr>
          <p:nvPr>
            <p:ph type="body" sz="quarter" idx="19"/>
          </p:nvPr>
        </p:nvSpPr>
        <p:spPr>
          <a:xfrm>
            <a:off x="7116684" y="3380166"/>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7317D661-C2BA-5994-E565-D704A9949699}"/>
              </a:ext>
            </a:extLst>
          </p:cNvPr>
          <p:cNvSpPr>
            <a:spLocks noGrp="1"/>
          </p:cNvSpPr>
          <p:nvPr>
            <p:ph sz="half" idx="20"/>
          </p:nvPr>
        </p:nvSpPr>
        <p:spPr>
          <a:xfrm>
            <a:off x="1557131" y="4065967"/>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4096CE2A-AA7D-561B-6551-99A81EC0BAC7}"/>
              </a:ext>
            </a:extLst>
          </p:cNvPr>
          <p:cNvSpPr>
            <a:spLocks noGrp="1"/>
          </p:cNvSpPr>
          <p:nvPr>
            <p:ph sz="half" idx="21"/>
          </p:nvPr>
        </p:nvSpPr>
        <p:spPr>
          <a:xfrm>
            <a:off x="7116683" y="4065967"/>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3005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5073156" y="298477"/>
            <a:ext cx="24384" cy="5853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5A3B11D2-087A-86D6-8246-F2427704FCE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0DA50F6A-4462-5E35-4446-311111F2FAC9}"/>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70EB32B3-8207-4D11-D118-A9A3E67CAC7E}"/>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E2DEC714-5285-5EDA-8658-BDC17D154477}"/>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3926ACCE-958B-DCD8-215B-5F339AB34E98}"/>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89707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flipH="1">
            <a:off x="3750078" y="839972"/>
            <a:ext cx="45719" cy="543859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E83507E-29DE-8DCC-DED2-29DA44853436}"/>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3E666834-4992-AAE1-13D2-CAA7C3C28C19}"/>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C8ACAA8C-85D5-C1D1-C881-84DC655B6AE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3726FAFC-AC3C-1682-95E7-D565FE28D010}"/>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9468D5D5-83C6-0825-B240-D5AF64918BF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4490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flipH="1">
            <a:off x="6045115" y="273052"/>
            <a:ext cx="50883" cy="587255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6258573" y="337484"/>
            <a:ext cx="5560131"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4014649-8160-4B4D-4B04-7D09693A1E5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E8B2DA59-A708-D2CD-3726-E8A15979DC6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7CB3A5E9-CFB7-6FAF-1775-3659DFC84D4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7F12839F-F8B2-7F18-1F38-3E72172EA12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5831992F-1DA6-43CE-6366-542EA10355D5}"/>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516336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615950" y="1299367"/>
            <a:ext cx="11295634"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Rectangle 4">
            <a:extLst>
              <a:ext uri="{FF2B5EF4-FFF2-40B4-BE49-F238E27FC236}">
                <a16:creationId xmlns:a16="http://schemas.microsoft.com/office/drawing/2014/main" id="{834E0003-936D-86A6-ADAB-3490F45BFE3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1A6C69AD-823D-9DB3-B48C-B634077469E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9307A1B4-D5D9-A796-AF31-D265BF3A29E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27DAE66E-A931-7CAC-747D-A2A773921675}"/>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70EB49E5-33C9-6F9C-37EB-684FF494C5F3}"/>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609316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615950" y="1299368"/>
            <a:ext cx="10971213" cy="551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Rectangle 4">
            <a:extLst>
              <a:ext uri="{FF2B5EF4-FFF2-40B4-BE49-F238E27FC236}">
                <a16:creationId xmlns:a16="http://schemas.microsoft.com/office/drawing/2014/main" id="{6AC077D8-3CCF-46C5-EF03-8A65D4ADCC7A}"/>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7765A546-4B6E-CAD9-5018-1C889E60FCE8}"/>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BD8B63A3-4DD6-AC92-F80B-CF3C81906C2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E7A669F2-6159-CB1D-CE0B-8489182BDC8B}"/>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28D858C2-D9CC-C8AB-9C68-7E27645F9D3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864687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6" name="Title 1"/>
          <p:cNvSpPr>
            <a:spLocks noGrp="1"/>
          </p:cNvSpPr>
          <p:nvPr>
            <p:ph type="ctrTitle"/>
          </p:nvPr>
        </p:nvSpPr>
        <p:spPr>
          <a:xfrm>
            <a:off x="612775" y="779914"/>
            <a:ext cx="5812409" cy="2387600"/>
          </a:xfrm>
          <a:effectLst/>
        </p:spPr>
        <p:txBody>
          <a:bodyPr anchor="b">
            <a:normAutofit/>
          </a:bodyPr>
          <a:lstStyle>
            <a:lvl1pPr algn="l">
              <a:defRPr sz="4800" baseline="0">
                <a:solidFill>
                  <a:srgbClr val="000000"/>
                </a:solidFill>
                <a:latin typeface="+mn-lt"/>
              </a:defRPr>
            </a:lvl1pPr>
          </a:lstStyle>
          <a:p>
            <a:r>
              <a:rPr lang="en-US" dirty="0"/>
              <a:t>Click to edit Master title style</a:t>
            </a:r>
          </a:p>
        </p:txBody>
      </p:sp>
      <p:sp>
        <p:nvSpPr>
          <p:cNvPr id="7" name="Subtitle 2"/>
          <p:cNvSpPr>
            <a:spLocks noGrp="1"/>
          </p:cNvSpPr>
          <p:nvPr>
            <p:ph type="subTitle" idx="1"/>
          </p:nvPr>
        </p:nvSpPr>
        <p:spPr>
          <a:xfrm>
            <a:off x="612775" y="3259588"/>
            <a:ext cx="5812409" cy="1809520"/>
          </a:xfrm>
          <a:effectLst/>
        </p:spPr>
        <p:txBody>
          <a:bodyPr/>
          <a:lstStyle>
            <a:lvl1pPr marL="0" indent="0" algn="l">
              <a:buNone/>
              <a:defRPr sz="28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p:cNvSpPr/>
          <p:nvPr userDrawn="1"/>
        </p:nvSpPr>
        <p:spPr>
          <a:xfrm>
            <a:off x="612775" y="3213744"/>
            <a:ext cx="581240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Picture Placeholder 11"/>
          <p:cNvSpPr>
            <a:spLocks noGrp="1"/>
          </p:cNvSpPr>
          <p:nvPr>
            <p:ph type="pic" sz="quarter" idx="10"/>
          </p:nvPr>
        </p:nvSpPr>
        <p:spPr>
          <a:xfrm>
            <a:off x="6726768" y="779124"/>
            <a:ext cx="5094817" cy="5137582"/>
          </a:xfrm>
          <a:effectLst/>
        </p:spPr>
        <p:txBody>
          <a:bodyPr/>
          <a:lstStyle>
            <a:lvl1pPr>
              <a:defRPr>
                <a:latin typeface="+mn-lt"/>
              </a:defRPr>
            </a:lvl1pPr>
          </a:lstStyle>
          <a:p>
            <a:endParaRPr lang="en-US" dirty="0"/>
          </a:p>
        </p:txBody>
      </p:sp>
      <p:sp>
        <p:nvSpPr>
          <p:cNvPr id="3" name="Text Placeholder 2"/>
          <p:cNvSpPr>
            <a:spLocks noGrp="1"/>
          </p:cNvSpPr>
          <p:nvPr>
            <p:ph type="body" sz="quarter" idx="12"/>
          </p:nvPr>
        </p:nvSpPr>
        <p:spPr>
          <a:xfrm>
            <a:off x="939800" y="5208589"/>
            <a:ext cx="5486400" cy="708025"/>
          </a:xfrm>
          <a:effectLst/>
        </p:spPr>
        <p:txBody>
          <a:bodyPr/>
          <a:lstStyle>
            <a:lvl1pPr marL="0" indent="0">
              <a:buFont typeface="Arial" charset="0"/>
              <a:buNone/>
              <a:defRPr sz="2400" b="1" baseline="0">
                <a:solidFill>
                  <a:srgbClr val="000000"/>
                </a:solidFill>
                <a:latin typeface="+mn-lt"/>
              </a:defRPr>
            </a:lvl1pPr>
            <a:lvl2pPr marL="0" indent="0">
              <a:spcBef>
                <a:spcPts val="0"/>
              </a:spcBef>
              <a:buFont typeface="Arial" charset="0"/>
              <a:buNone/>
              <a:defRPr sz="1800" b="1" baseline="0">
                <a:solidFill>
                  <a:srgbClr val="525E6E"/>
                </a:solidFill>
              </a:defRPr>
            </a:lvl2pPr>
            <a:lvl3pPr marL="548640" indent="0">
              <a:buNone/>
              <a:defRPr sz="1800" baseline="0"/>
            </a:lvl3pPr>
            <a:lvl4pPr marL="822960" indent="0">
              <a:buNone/>
              <a:defRPr sz="1800" baseline="0"/>
            </a:lvl4pPr>
            <a:lvl5pPr marL="1097280" indent="0">
              <a:buNone/>
              <a:defRPr sz="1800" baseline="0"/>
            </a:lvl5pPr>
          </a:lstStyle>
          <a:p>
            <a:pPr lvl="0"/>
            <a:r>
              <a:rPr lang="en-US" dirty="0"/>
              <a:t>Click to edit Master text styles</a:t>
            </a:r>
          </a:p>
        </p:txBody>
      </p:sp>
      <p:sp>
        <p:nvSpPr>
          <p:cNvPr id="15" name="Rectangle 14">
            <a:extLst>
              <a:ext uri="{FF2B5EF4-FFF2-40B4-BE49-F238E27FC236}">
                <a16:creationId xmlns:a16="http://schemas.microsoft.com/office/drawing/2014/main" id="{8FCF7F1D-E5D4-12BD-B855-11C425E6E82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6" name="Rectangle 15">
            <a:extLst>
              <a:ext uri="{FF2B5EF4-FFF2-40B4-BE49-F238E27FC236}">
                <a16:creationId xmlns:a16="http://schemas.microsoft.com/office/drawing/2014/main" id="{0DE37F86-72B7-AE58-3FEA-A7DD66D0560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7" name="Slide Number Placeholder 5">
            <a:extLst>
              <a:ext uri="{FF2B5EF4-FFF2-40B4-BE49-F238E27FC236}">
                <a16:creationId xmlns:a16="http://schemas.microsoft.com/office/drawing/2014/main" id="{EFC98A7A-F329-B97B-21DE-3085ABBD4F0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8" name="Rectangle 17">
            <a:extLst>
              <a:ext uri="{FF2B5EF4-FFF2-40B4-BE49-F238E27FC236}">
                <a16:creationId xmlns:a16="http://schemas.microsoft.com/office/drawing/2014/main" id="{44D69D26-9F11-738D-5203-BB3318B54E4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 name="TextBox 18">
            <a:extLst>
              <a:ext uri="{FF2B5EF4-FFF2-40B4-BE49-F238E27FC236}">
                <a16:creationId xmlns:a16="http://schemas.microsoft.com/office/drawing/2014/main" id="{8C54AA92-56CA-B6B7-B928-1F11AEA2426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45720"/>
            <a:ext cx="11295634" cy="817120"/>
          </a:xfrm>
        </p:spPr>
        <p:txBody>
          <a:bodyPr/>
          <a:lstStyle>
            <a:lvl1pPr>
              <a:defRPr>
                <a:latin typeface="+mn-lt"/>
              </a:defRPr>
            </a:lvl1pPr>
          </a:lstStyle>
          <a:p>
            <a:r>
              <a:rPr lang="en-US" dirty="0"/>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9" name="Content Placeholder 2">
            <a:extLst>
              <a:ext uri="{FF2B5EF4-FFF2-40B4-BE49-F238E27FC236}">
                <a16:creationId xmlns:a16="http://schemas.microsoft.com/office/drawing/2014/main" id="{6B42461E-A055-0FD5-B0B8-195EA65AF284}"/>
              </a:ext>
            </a:extLst>
          </p:cNvPr>
          <p:cNvSpPr>
            <a:spLocks noGrp="1"/>
          </p:cNvSpPr>
          <p:nvPr>
            <p:ph sz="quarter" idx="13"/>
          </p:nvPr>
        </p:nvSpPr>
        <p:spPr>
          <a:xfrm>
            <a:off x="615950" y="5823873"/>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580034D2-ED8B-C8F0-8A7A-216BD8BEE55A}"/>
              </a:ext>
            </a:extLst>
          </p:cNvPr>
          <p:cNvSpPr>
            <a:spLocks noGrp="1"/>
          </p:cNvSpPr>
          <p:nvPr>
            <p:ph sz="quarter" idx="14"/>
          </p:nvPr>
        </p:nvSpPr>
        <p:spPr>
          <a:xfrm>
            <a:off x="6520330" y="5823873"/>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30" name="Rectangle 29">
            <a:extLst>
              <a:ext uri="{FF2B5EF4-FFF2-40B4-BE49-F238E27FC236}">
                <a16:creationId xmlns:a16="http://schemas.microsoft.com/office/drawing/2014/main" id="{318E79CD-78F7-86D6-E5AD-1049FDDC9D7F}"/>
              </a:ext>
            </a:extLst>
          </p:cNvPr>
          <p:cNvSpPr/>
          <p:nvPr userDrawn="1"/>
        </p:nvSpPr>
        <p:spPr>
          <a:xfrm>
            <a:off x="343454" y="862839"/>
            <a:ext cx="11592607"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3">
            <a:extLst>
              <a:ext uri="{FF2B5EF4-FFF2-40B4-BE49-F238E27FC236}">
                <a16:creationId xmlns:a16="http://schemas.microsoft.com/office/drawing/2014/main" id="{9E9E279B-A99C-7486-0485-F97BBB890D6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99981881-F547-8E6B-06C6-08430F2299A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8" name="Slide Number Placeholder 5">
            <a:extLst>
              <a:ext uri="{FF2B5EF4-FFF2-40B4-BE49-F238E27FC236}">
                <a16:creationId xmlns:a16="http://schemas.microsoft.com/office/drawing/2014/main" id="{ACD555BC-A76E-420F-5288-8B4F9F50D182}"/>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14E2838F-F970-8472-8036-BE7B12A372D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F25B9C34-AEDA-F48E-753B-EB1BB17205D2}"/>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127165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rgbClr val="00000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5201E345-94F9-1C1A-E2EA-F556D934B08F}"/>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rgbClr val="000000"/>
                </a:solidFill>
                <a:latin typeface="+mn-lt"/>
                <a:ea typeface="Times New Roman" pitchFamily="-83" charset="0"/>
                <a:cs typeface="Times New Roman" pitchFamily="-83" charset="0"/>
              </a:rPr>
              <a:t>©2025 California Department of Social Services</a:t>
            </a:r>
            <a:endParaRPr lang="en-US" sz="1200" b="1" i="0" cap="all" spc="50" baseline="0" dirty="0">
              <a:solidFill>
                <a:srgbClr val="000000"/>
              </a:solidFill>
              <a:latin typeface="+mn-lt"/>
              <a:ea typeface="Arial" pitchFamily="-83" charset="0"/>
              <a:cs typeface="Arial" pitchFamily="-83" charset="0"/>
            </a:endParaRPr>
          </a:p>
        </p:txBody>
      </p:sp>
      <p:sp>
        <p:nvSpPr>
          <p:cNvPr id="7" name="Slide Number Placeholder 5">
            <a:extLst>
              <a:ext uri="{FF2B5EF4-FFF2-40B4-BE49-F238E27FC236}">
                <a16:creationId xmlns:a16="http://schemas.microsoft.com/office/drawing/2014/main" id="{AF703E51-2FFB-DC08-EB6B-44ABD0C0829F}"/>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000000"/>
                </a:solidFill>
                <a:latin typeface="+mn-lt"/>
              </a:defRPr>
            </a:lvl1pPr>
          </a:lstStyle>
          <a:p>
            <a:fld id="{65A270E9-2EC0-8E4B-B2C5-CC25833D9F0C}" type="slidenum">
              <a:rPr lang="en-US" altLang="x-none" smtClean="0"/>
              <a:pPr/>
              <a:t>‹#›</a:t>
            </a:fld>
            <a:endParaRPr lang="en-US" altLang="x-none" dirty="0"/>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1196C4AC-7805-6B5F-EB44-B0EED7D26DEC}"/>
              </a:ext>
            </a:extLst>
          </p:cNvPr>
          <p:cNvSpPr>
            <a:spLocks noChangeArrowheads="1"/>
          </p:cNvSpPr>
          <p:nvPr userDrawn="1"/>
        </p:nvSpPr>
        <p:spPr bwMode="auto">
          <a:xfrm>
            <a:off x="-1" y="6280422"/>
            <a:ext cx="12191999" cy="500531"/>
          </a:xfrm>
          <a:prstGeom prst="rect">
            <a:avLst/>
          </a:prstGeom>
          <a:solidFill>
            <a:srgbClr val="5DCAC9"/>
          </a:solidFill>
          <a:ln w="9525">
            <a:noFill/>
            <a:miter lim="800000"/>
            <a:headEnd/>
            <a:tailEnd/>
          </a:ln>
          <a:effectLst/>
        </p:spPr>
        <p:txBody>
          <a:bodyPr wrap="square" anchor="ctr">
            <a:noAutofit/>
          </a:bodyPr>
          <a:lstStyle/>
          <a:p>
            <a:pPr marL="457200" indent="-411480" algn="ctr" defTabSz="411480" eaLnBrk="0" hangingPunct="0">
              <a:lnSpc>
                <a:spcPct val="95000"/>
              </a:lnSpc>
              <a:tabLst/>
              <a:defRPr/>
            </a:pPr>
            <a:r>
              <a:rPr lang="en-US" sz="2400" baseline="0" dirty="0">
                <a:solidFill>
                  <a:srgbClr val="000000"/>
                </a:solidFill>
                <a:latin typeface="+mn-lt"/>
                <a:ea typeface="Times New Roman" pitchFamily="-83" charset="0"/>
                <a:cs typeface="Times New Roman" pitchFamily="-83" charset="0"/>
              </a:rPr>
              <a:t>©2025 CALIFORNIA DEPARTMENT OF SOCIAL SERVICES</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0" name="Rectangle 9">
            <a:extLst>
              <a:ext uri="{FF2B5EF4-FFF2-40B4-BE49-F238E27FC236}">
                <a16:creationId xmlns:a16="http://schemas.microsoft.com/office/drawing/2014/main" id="{6C738A4E-908C-52D7-4276-721CEED2C48C}"/>
              </a:ext>
            </a:extLst>
          </p:cNvPr>
          <p:cNvSpPr/>
          <p:nvPr userDrawn="1"/>
        </p:nvSpPr>
        <p:spPr>
          <a:xfrm>
            <a:off x="1" y="5807075"/>
            <a:ext cx="12191996" cy="93686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1" name="Rectangle 10">
            <a:extLst>
              <a:ext uri="{FF2B5EF4-FFF2-40B4-BE49-F238E27FC236}">
                <a16:creationId xmlns:a16="http://schemas.microsoft.com/office/drawing/2014/main" id="{991626E9-DE63-68A4-883D-CCAD30E93A5F}"/>
              </a:ext>
            </a:extLst>
          </p:cNvPr>
          <p:cNvSpPr/>
          <p:nvPr userDrawn="1"/>
        </p:nvSpPr>
        <p:spPr>
          <a:xfrm>
            <a:off x="0" y="5856479"/>
            <a:ext cx="12191999" cy="100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0" name="TextBox 19">
            <a:extLst>
              <a:ext uri="{FF2B5EF4-FFF2-40B4-BE49-F238E27FC236}">
                <a16:creationId xmlns:a16="http://schemas.microsoft.com/office/drawing/2014/main" id="{8797FFA9-0B54-91E1-1A03-1B969C42E27B}"/>
              </a:ext>
            </a:extLst>
          </p:cNvPr>
          <p:cNvSpPr txBox="1"/>
          <p:nvPr userDrawn="1"/>
        </p:nvSpPr>
        <p:spPr>
          <a:xfrm>
            <a:off x="-2" y="5906376"/>
            <a:ext cx="12191995" cy="955801"/>
          </a:xfrm>
          <a:prstGeom prst="rect">
            <a:avLst/>
          </a:prstGeom>
          <a:solidFill>
            <a:srgbClr val="9E0000"/>
          </a:solidFill>
          <a:effectLst/>
        </p:spPr>
        <p:txBody>
          <a:bodyPr wrap="square" anchor="ctr" anchorCtr="0">
            <a:noAutofit/>
          </a:bodyPr>
          <a:lstStyle/>
          <a:p>
            <a:pPr algn="ctr"/>
            <a:r>
              <a:rPr lang="en-US" sz="2400" b="1" dirty="0">
                <a:solidFill>
                  <a:schemeClr val="bg1"/>
                </a:solidFill>
                <a:latin typeface="+mn-lt"/>
              </a:rPr>
              <a:t> State of California Department of Social Services, Copyright (2025)</a:t>
            </a:r>
            <a:br>
              <a:rPr lang="en-US" sz="2400" b="1" dirty="0">
                <a:solidFill>
                  <a:schemeClr val="bg1"/>
                </a:solidFill>
                <a:latin typeface="+mn-lt"/>
              </a:rPr>
            </a:br>
            <a:r>
              <a:rPr lang="en-US" sz="2400" b="1" dirty="0">
                <a:solidFill>
                  <a:schemeClr val="bg1"/>
                </a:solidFill>
                <a:latin typeface="+mn-lt"/>
              </a:rPr>
              <a:t>California Preschool Instructional Network (CPIN) | www.cpin.us</a:t>
            </a:r>
          </a:p>
        </p:txBody>
      </p:sp>
      <p:sp>
        <p:nvSpPr>
          <p:cNvPr id="16" name="Rectangle 15">
            <a:extLst>
              <a:ext uri="{FF2B5EF4-FFF2-40B4-BE49-F238E27FC236}">
                <a16:creationId xmlns:a16="http://schemas.microsoft.com/office/drawing/2014/main" id="{BB5FFC2F-F85F-3A04-0413-3B005EF856C8}"/>
              </a:ext>
            </a:extLst>
          </p:cNvPr>
          <p:cNvSpPr/>
          <p:nvPr userDrawn="1"/>
        </p:nvSpPr>
        <p:spPr>
          <a:xfrm>
            <a:off x="-2" y="5856479"/>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7" name="Content Placeholder 16">
            <a:extLst>
              <a:ext uri="{FF2B5EF4-FFF2-40B4-BE49-F238E27FC236}">
                <a16:creationId xmlns:a16="http://schemas.microsoft.com/office/drawing/2014/main" id="{8215D9DF-631B-5437-96DA-B6150CEF01EB}"/>
              </a:ext>
            </a:extLst>
          </p:cNvPr>
          <p:cNvSpPr>
            <a:spLocks noGrp="1"/>
          </p:cNvSpPr>
          <p:nvPr>
            <p:ph sz="quarter" idx="14"/>
          </p:nvPr>
        </p:nvSpPr>
        <p:spPr>
          <a:xfrm>
            <a:off x="3706813" y="77788"/>
            <a:ext cx="914400" cy="9144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085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5201E345-94F9-1C1A-E2EA-F556D934B08F}"/>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rgbClr val="000000"/>
                </a:solidFill>
                <a:latin typeface="Arial" pitchFamily="-83" charset="0"/>
                <a:ea typeface="Times New Roman" pitchFamily="-83" charset="0"/>
                <a:cs typeface="Times New Roman" pitchFamily="-83" charset="0"/>
              </a:rPr>
              <a:t>©2025 California Department of Social Services</a:t>
            </a:r>
            <a:endParaRPr lang="en-US" sz="1200" b="1" i="0" cap="all" spc="50" baseline="0" dirty="0">
              <a:solidFill>
                <a:srgbClr val="000000"/>
              </a:solidFill>
              <a:latin typeface="Arial" pitchFamily="-83" charset="0"/>
              <a:ea typeface="Arial" pitchFamily="-83" charset="0"/>
              <a:cs typeface="Arial" pitchFamily="-83" charset="0"/>
            </a:endParaRPr>
          </a:p>
        </p:txBody>
      </p:sp>
      <p:sp>
        <p:nvSpPr>
          <p:cNvPr id="7" name="Slide Number Placeholder 5">
            <a:extLst>
              <a:ext uri="{FF2B5EF4-FFF2-40B4-BE49-F238E27FC236}">
                <a16:creationId xmlns:a16="http://schemas.microsoft.com/office/drawing/2014/main" id="{AF703E51-2FFB-DC08-EB6B-44ABD0C0829F}"/>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000000"/>
                </a:solidFill>
              </a:defRPr>
            </a:lvl1pPr>
          </a:lstStyle>
          <a:p>
            <a:fld id="{65A270E9-2EC0-8E4B-B2C5-CC25833D9F0C}" type="slidenum">
              <a:rPr lang="en-US" altLang="x-none" smtClean="0"/>
              <a:pPr/>
              <a:t>‹#›</a:t>
            </a:fld>
            <a:endParaRPr lang="en-US" altLang="x-none" dirty="0"/>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1196C4AC-7805-6B5F-EB44-B0EED7D26DEC}"/>
              </a:ext>
            </a:extLst>
          </p:cNvPr>
          <p:cNvSpPr>
            <a:spLocks noChangeArrowheads="1"/>
          </p:cNvSpPr>
          <p:nvPr userDrawn="1"/>
        </p:nvSpPr>
        <p:spPr bwMode="auto">
          <a:xfrm>
            <a:off x="-1" y="6280422"/>
            <a:ext cx="12191999" cy="500531"/>
          </a:xfrm>
          <a:prstGeom prst="rect">
            <a:avLst/>
          </a:prstGeom>
          <a:solidFill>
            <a:srgbClr val="5DCAC9"/>
          </a:solidFill>
          <a:ln w="9525">
            <a:noFill/>
            <a:miter lim="800000"/>
            <a:headEnd/>
            <a:tailEnd/>
          </a:ln>
          <a:effectLst/>
        </p:spPr>
        <p:txBody>
          <a:bodyPr wrap="square" anchor="ctr">
            <a:noAutofit/>
          </a:bodyPr>
          <a:lstStyle/>
          <a:p>
            <a:pPr marL="457200" indent="-411480" algn="ctr" defTabSz="411480" eaLnBrk="0" hangingPunct="0">
              <a:lnSpc>
                <a:spcPct val="95000"/>
              </a:lnSpc>
              <a:tabLst/>
              <a:defRPr/>
            </a:pPr>
            <a:r>
              <a:rPr lang="en-US" sz="2400" baseline="0" dirty="0">
                <a:solidFill>
                  <a:srgbClr val="000000"/>
                </a:solidFill>
                <a:latin typeface="Arial" pitchFamily="-83" charset="0"/>
                <a:ea typeface="Times New Roman" pitchFamily="-83" charset="0"/>
                <a:cs typeface="Times New Roman" pitchFamily="-83" charset="0"/>
              </a:rPr>
              <a:t>©2025 CALIFORNIA DEPARTMENT OF SOCIAL SERVICES</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 name="Rectangle 9">
            <a:extLst>
              <a:ext uri="{FF2B5EF4-FFF2-40B4-BE49-F238E27FC236}">
                <a16:creationId xmlns:a16="http://schemas.microsoft.com/office/drawing/2014/main" id="{6C738A4E-908C-52D7-4276-721CEED2C48C}"/>
              </a:ext>
            </a:extLst>
          </p:cNvPr>
          <p:cNvSpPr/>
          <p:nvPr userDrawn="1"/>
        </p:nvSpPr>
        <p:spPr>
          <a:xfrm>
            <a:off x="1" y="5807075"/>
            <a:ext cx="12191996" cy="93686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1" name="Rectangle 10">
            <a:extLst>
              <a:ext uri="{FF2B5EF4-FFF2-40B4-BE49-F238E27FC236}">
                <a16:creationId xmlns:a16="http://schemas.microsoft.com/office/drawing/2014/main" id="{991626E9-DE63-68A4-883D-CCAD30E93A5F}"/>
              </a:ext>
            </a:extLst>
          </p:cNvPr>
          <p:cNvSpPr/>
          <p:nvPr userDrawn="1"/>
        </p:nvSpPr>
        <p:spPr>
          <a:xfrm>
            <a:off x="0" y="5856479"/>
            <a:ext cx="12191999" cy="100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0" name="TextBox 19">
            <a:extLst>
              <a:ext uri="{FF2B5EF4-FFF2-40B4-BE49-F238E27FC236}">
                <a16:creationId xmlns:a16="http://schemas.microsoft.com/office/drawing/2014/main" id="{8797FFA9-0B54-91E1-1A03-1B969C42E27B}"/>
              </a:ext>
            </a:extLst>
          </p:cNvPr>
          <p:cNvSpPr txBox="1"/>
          <p:nvPr userDrawn="1"/>
        </p:nvSpPr>
        <p:spPr>
          <a:xfrm>
            <a:off x="-2" y="5906376"/>
            <a:ext cx="12191995" cy="955801"/>
          </a:xfrm>
          <a:prstGeom prst="rect">
            <a:avLst/>
          </a:prstGeom>
          <a:solidFill>
            <a:srgbClr val="9E0000"/>
          </a:solidFill>
          <a:effectLst/>
        </p:spPr>
        <p:txBody>
          <a:bodyPr wrap="square" anchor="ctr" anchorCtr="0">
            <a:noAutofit/>
          </a:bodyPr>
          <a:lstStyle/>
          <a:p>
            <a:pPr algn="ctr"/>
            <a:r>
              <a:rPr lang="en-US" sz="2400" b="1" dirty="0">
                <a:solidFill>
                  <a:schemeClr val="bg1"/>
                </a:solidFill>
              </a:rPr>
              <a:t> State of California Department of Social Services, Copyright (2025)</a:t>
            </a:r>
            <a:br>
              <a:rPr lang="en-US" sz="2400" b="1" dirty="0">
                <a:solidFill>
                  <a:schemeClr val="bg1"/>
                </a:solidFill>
              </a:rPr>
            </a:br>
            <a:r>
              <a:rPr lang="en-US" sz="2400" b="1" dirty="0">
                <a:solidFill>
                  <a:schemeClr val="bg1"/>
                </a:solidFill>
              </a:rPr>
              <a:t>California Preschool Instructional Network (CPIN) | www.cpin.us</a:t>
            </a:r>
          </a:p>
        </p:txBody>
      </p:sp>
      <p:sp>
        <p:nvSpPr>
          <p:cNvPr id="16" name="Rectangle 15">
            <a:extLst>
              <a:ext uri="{FF2B5EF4-FFF2-40B4-BE49-F238E27FC236}">
                <a16:creationId xmlns:a16="http://schemas.microsoft.com/office/drawing/2014/main" id="{BB5FFC2F-F85F-3A04-0413-3B005EF856C8}"/>
              </a:ext>
            </a:extLst>
          </p:cNvPr>
          <p:cNvSpPr/>
          <p:nvPr userDrawn="1"/>
        </p:nvSpPr>
        <p:spPr>
          <a:xfrm>
            <a:off x="-2" y="5856479"/>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Content Placeholder 16">
            <a:extLst>
              <a:ext uri="{FF2B5EF4-FFF2-40B4-BE49-F238E27FC236}">
                <a16:creationId xmlns:a16="http://schemas.microsoft.com/office/drawing/2014/main" id="{8215D9DF-631B-5437-96DA-B6150CEF01EB}"/>
              </a:ext>
            </a:extLst>
          </p:cNvPr>
          <p:cNvSpPr>
            <a:spLocks noGrp="1"/>
          </p:cNvSpPr>
          <p:nvPr>
            <p:ph sz="quarter" idx="14"/>
          </p:nvPr>
        </p:nvSpPr>
        <p:spPr>
          <a:xfrm>
            <a:off x="3706813" y="7778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000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18854"/>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483312"/>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028205A4-BCD6-669A-BC7B-0831138DD4C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2" name="Rectangle 11">
            <a:extLst>
              <a:ext uri="{FF2B5EF4-FFF2-40B4-BE49-F238E27FC236}">
                <a16:creationId xmlns:a16="http://schemas.microsoft.com/office/drawing/2014/main" id="{0792C134-453E-B862-71B9-E3BD0AEA294C}"/>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3" name="Slide Number Placeholder 5">
            <a:extLst>
              <a:ext uri="{FF2B5EF4-FFF2-40B4-BE49-F238E27FC236}">
                <a16:creationId xmlns:a16="http://schemas.microsoft.com/office/drawing/2014/main" id="{99963C5C-5CBB-147E-58EC-6E569B8D177D}"/>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4" name="Rectangle 13">
            <a:extLst>
              <a:ext uri="{FF2B5EF4-FFF2-40B4-BE49-F238E27FC236}">
                <a16:creationId xmlns:a16="http://schemas.microsoft.com/office/drawing/2014/main" id="{C67F0FEF-BEDD-3098-1728-BDA95DA045D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4B2A98E7-9F8B-67D0-1CAF-29706CE9366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816466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Section Header">
    <p:bg>
      <p:bgPr>
        <a:solidFill>
          <a:srgbClr val="003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496EA2F2-C861-2CF2-DDBA-A8DBF38EB535}"/>
              </a:ext>
            </a:extLst>
          </p:cNvPr>
          <p:cNvPicPr>
            <a:picLocks noChangeAspect="1"/>
          </p:cNvPicPr>
          <p:nvPr userDrawn="1"/>
        </p:nvPicPr>
        <p:blipFill rotWithShape="1">
          <a:blip r:embed="rId2"/>
          <a:srcRect l="2372" t="1743" r="7030" b="24308"/>
          <a:stretch/>
        </p:blipFill>
        <p:spPr>
          <a:xfrm>
            <a:off x="494415" y="567420"/>
            <a:ext cx="1656115" cy="2607928"/>
          </a:xfrm>
          <a:prstGeom prst="rect">
            <a:avLst/>
          </a:prstGeom>
        </p:spPr>
      </p:pic>
      <p:sp>
        <p:nvSpPr>
          <p:cNvPr id="13" name="Rectangle 12">
            <a:extLst>
              <a:ext uri="{FF2B5EF4-FFF2-40B4-BE49-F238E27FC236}">
                <a16:creationId xmlns:a16="http://schemas.microsoft.com/office/drawing/2014/main" id="{80E0223F-E7FE-3FD5-DE1B-79A292D824CB}"/>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4" name="Rectangle 13">
            <a:extLst>
              <a:ext uri="{FF2B5EF4-FFF2-40B4-BE49-F238E27FC236}">
                <a16:creationId xmlns:a16="http://schemas.microsoft.com/office/drawing/2014/main" id="{0E855192-F65A-A608-9DA1-0014E61E63E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7" name="Slide Number Placeholder 5">
            <a:extLst>
              <a:ext uri="{FF2B5EF4-FFF2-40B4-BE49-F238E27FC236}">
                <a16:creationId xmlns:a16="http://schemas.microsoft.com/office/drawing/2014/main" id="{77C8D555-9996-441F-9526-028B294C8C6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8" name="Rectangle 17">
            <a:extLst>
              <a:ext uri="{FF2B5EF4-FFF2-40B4-BE49-F238E27FC236}">
                <a16:creationId xmlns:a16="http://schemas.microsoft.com/office/drawing/2014/main" id="{A10B92F4-4C53-3E01-F1A7-428110BC15B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 name="TextBox 20">
            <a:extLst>
              <a:ext uri="{FF2B5EF4-FFF2-40B4-BE49-F238E27FC236}">
                <a16:creationId xmlns:a16="http://schemas.microsoft.com/office/drawing/2014/main" id="{EAEF9952-5449-3D4C-09DA-58807FBCC008}"/>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52424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Section Header">
    <p:bg>
      <p:bgPr>
        <a:solidFill>
          <a:srgbClr val="003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FA1E75AC-76A9-4B12-D9FE-0D0B68E0DCA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ED08CB3F-387F-F354-D525-436C7B0BA97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43C9286F-320D-DACD-07EB-4F366BC8D4A6}"/>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CB3E7DC9-A2A9-B066-FF56-6AA203F527ED}"/>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B70AA3CD-547F-CCBB-BDFE-6A425D4B3FC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59382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Section Header">
    <p:bg>
      <p:bgPr>
        <a:solidFill>
          <a:schemeClr val="bg1"/>
        </a:solid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8445260" y="326823"/>
            <a:ext cx="3490801"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8445260" y="3066949"/>
            <a:ext cx="3490801"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28660556-1518-CA01-DDB9-3AFDFFCAEC8C}"/>
              </a:ext>
            </a:extLst>
          </p:cNvPr>
          <p:cNvSpPr/>
          <p:nvPr userDrawn="1"/>
        </p:nvSpPr>
        <p:spPr>
          <a:xfrm>
            <a:off x="590347" y="1469439"/>
            <a:ext cx="7701710"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Title 10">
            <a:extLst>
              <a:ext uri="{FF2B5EF4-FFF2-40B4-BE49-F238E27FC236}">
                <a16:creationId xmlns:a16="http://schemas.microsoft.com/office/drawing/2014/main" id="{1ADC767B-17A6-C66F-46A3-C309BFDD6C89}"/>
              </a:ext>
            </a:extLst>
          </p:cNvPr>
          <p:cNvSpPr>
            <a:spLocks noGrp="1"/>
          </p:cNvSpPr>
          <p:nvPr>
            <p:ph type="title"/>
          </p:nvPr>
        </p:nvSpPr>
        <p:spPr>
          <a:xfrm>
            <a:off x="590347" y="274638"/>
            <a:ext cx="7701711" cy="535626"/>
          </a:xfrm>
        </p:spPr>
        <p:txBody>
          <a:bodyPr/>
          <a:lstStyle>
            <a:lvl1pPr>
              <a:defRPr sz="4400">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E9683ABC-84A3-6932-9113-21F312C87CFC}"/>
              </a:ext>
            </a:extLst>
          </p:cNvPr>
          <p:cNvSpPr>
            <a:spLocks noGrp="1"/>
          </p:cNvSpPr>
          <p:nvPr>
            <p:ph sz="quarter" idx="14"/>
          </p:nvPr>
        </p:nvSpPr>
        <p:spPr>
          <a:xfrm>
            <a:off x="540638" y="2945797"/>
            <a:ext cx="7701711" cy="2747215"/>
          </a:xfrm>
        </p:spPr>
        <p:txBody>
          <a:bodyPr/>
          <a:lstStyle>
            <a:lvl1pPr marL="0" indent="0">
              <a:lnSpc>
                <a:spcPts val="3000"/>
              </a:lnSpc>
              <a:buNone/>
              <a:defRPr b="0">
                <a:latin typeface="+mn-lt"/>
              </a:defRPr>
            </a:lvl1pPr>
          </a:lstStyle>
          <a:p>
            <a:pPr lvl="0"/>
            <a:r>
              <a:rPr lang="en-US" dirty="0"/>
              <a:t>Click to edit Master text styles</a:t>
            </a:r>
          </a:p>
        </p:txBody>
      </p:sp>
      <p:sp>
        <p:nvSpPr>
          <p:cNvPr id="2" name="Rectangle 1">
            <a:extLst>
              <a:ext uri="{FF2B5EF4-FFF2-40B4-BE49-F238E27FC236}">
                <a16:creationId xmlns:a16="http://schemas.microsoft.com/office/drawing/2014/main" id="{90D36DB6-165C-8E89-B19F-2861A585509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428A037A-5F5D-C058-C610-E11D04B39FD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29889078-6D75-C697-F74D-38314B02181B}"/>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99E93CDA-D7DE-7E28-CC49-4337507764B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7A2D51A3-C83A-7C36-9F7C-CEB9F973141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60048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776" y="671545"/>
            <a:ext cx="5907294" cy="2594207"/>
          </a:xfrm>
        </p:spPr>
        <p:txBody>
          <a:bodyPr anchor="b" anchorCtr="0"/>
          <a:lstStyle>
            <a:lvl1pPr algn="l">
              <a:defRPr sz="6000" b="0" i="0" cap="none" baseline="0">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12776" y="3338904"/>
            <a:ext cx="5907293" cy="1453896"/>
          </a:xfrm>
        </p:spPr>
        <p:txBody>
          <a:bodyPr anchor="t" anchorCtr="0"/>
          <a:lstStyle>
            <a:lvl1pPr marL="0" indent="0">
              <a:buNone/>
              <a:defRPr sz="2800" b="1" i="0" baseline="0">
                <a:solidFill>
                  <a:srgbClr val="00000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9308" y="293782"/>
            <a:ext cx="4285807" cy="2618975"/>
          </a:xfrm>
        </p:spPr>
        <p:txBody>
          <a:bodyPr/>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9308" y="3050428"/>
            <a:ext cx="4285807" cy="2618975"/>
          </a:xfrm>
        </p:spPr>
        <p:txBody>
          <a:bodyPr/>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5" name="Rectangle 4">
            <a:extLst>
              <a:ext uri="{FF2B5EF4-FFF2-40B4-BE49-F238E27FC236}">
                <a16:creationId xmlns:a16="http://schemas.microsoft.com/office/drawing/2014/main" id="{D8EF2318-7FB0-1849-0F7F-CA8959AC8CE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96A6D9F8-A9B9-4B90-372E-E16EDA3AB7E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8A881CD5-5EFE-F473-73AF-830B01B8271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03E56D84-C438-A70F-2E0A-DA32B535AD1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2FF42172-2810-D618-7D67-E1E5D1F8CB3A}"/>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421124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55D2AE-8373-EBE9-6839-9623305AAF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861" t="472" r="5861" b="-472"/>
          <a:stretch/>
        </p:blipFill>
        <p:spPr>
          <a:xfrm>
            <a:off x="3611880" y="-62105"/>
            <a:ext cx="8580117" cy="6236507"/>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14799" cy="6317543"/>
          </a:xfrm>
          <a:prstGeom prst="rect">
            <a:avLst/>
          </a:prstGeom>
          <a:solidFill>
            <a:srgbClr val="9E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66810" y="31410"/>
            <a:ext cx="3943876" cy="5613157"/>
          </a:xfrm>
          <a:noFill/>
        </p:spPr>
        <p:txBody>
          <a:bodyPr anchor="ctr" anchorCtr="0"/>
          <a:lstStyle>
            <a:lvl1pPr marL="115888" indent="0" algn="l">
              <a:defRPr sz="5400" b="0" i="0" cap="none" baseline="0">
                <a:solidFill>
                  <a:schemeClr val="bg1"/>
                </a:solidFill>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237490" y="4102027"/>
            <a:ext cx="361442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Rectangle 2">
            <a:extLst>
              <a:ext uri="{FF2B5EF4-FFF2-40B4-BE49-F238E27FC236}">
                <a16:creationId xmlns:a16="http://schemas.microsoft.com/office/drawing/2014/main" id="{A4180115-B0C7-1FEC-43A7-4AB8EA69A79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3A7D2145-B1A3-54C2-F639-608EF5E51E5B}"/>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FBB416B2-8014-21AB-F4E9-7A44A71FFDC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5" name="Rectangle 14">
            <a:extLst>
              <a:ext uri="{FF2B5EF4-FFF2-40B4-BE49-F238E27FC236}">
                <a16:creationId xmlns:a16="http://schemas.microsoft.com/office/drawing/2014/main" id="{887D28F1-3E56-4A31-7C38-FBD1F0AEA1F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B1D9BD2F-3BA6-E65B-C8DA-4FA7BEA5E91E}"/>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1155350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87529D-4367-D6F7-8F5E-51E9C6495A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59" t="-633" r="4459" b="633"/>
          <a:stretch/>
        </p:blipFill>
        <p:spPr>
          <a:xfrm>
            <a:off x="3733800" y="-55061"/>
            <a:ext cx="8458201" cy="6226714"/>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14799" cy="6200663"/>
          </a:xfrm>
          <a:prstGeom prst="rect">
            <a:avLst/>
          </a:prstGeom>
          <a:solidFill>
            <a:srgbClr val="9E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6413" y="69429"/>
            <a:ext cx="4108388" cy="5613157"/>
          </a:xfrm>
          <a:noFill/>
        </p:spPr>
        <p:txBody>
          <a:bodyPr anchor="ctr" anchorCtr="0"/>
          <a:lstStyle>
            <a:lvl1pPr marL="115888" indent="0" algn="l">
              <a:defRPr sz="5400" b="0" i="0" cap="none" baseline="0">
                <a:solidFill>
                  <a:schemeClr val="bg1"/>
                </a:solidFill>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237490" y="4102027"/>
            <a:ext cx="361442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Rectangle 2">
            <a:extLst>
              <a:ext uri="{FF2B5EF4-FFF2-40B4-BE49-F238E27FC236}">
                <a16:creationId xmlns:a16="http://schemas.microsoft.com/office/drawing/2014/main" id="{E4D07169-1BE5-09AB-57FE-B42C9321C24F}"/>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9" name="Rectangle 8">
            <a:extLst>
              <a:ext uri="{FF2B5EF4-FFF2-40B4-BE49-F238E27FC236}">
                <a16:creationId xmlns:a16="http://schemas.microsoft.com/office/drawing/2014/main" id="{47097B27-29FD-90C4-D9FD-C9D5CD8C11A5}"/>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5" name="Slide Number Placeholder 5">
            <a:extLst>
              <a:ext uri="{FF2B5EF4-FFF2-40B4-BE49-F238E27FC236}">
                <a16:creationId xmlns:a16="http://schemas.microsoft.com/office/drawing/2014/main" id="{43D85AC8-03F0-F4B9-68A8-50D7C15D0B0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54308655-0B21-CF1F-57FD-4333A257FBD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4FE21999-7D81-CF8B-1767-14BB6EE2959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125160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950" y="330552"/>
            <a:ext cx="10966450" cy="1105989"/>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15950" y="1570557"/>
            <a:ext cx="10966450" cy="4200493"/>
          </a:xfrm>
          <a:effectLst/>
        </p:spPr>
        <p:txBody>
          <a:bodyPr/>
          <a:lstStyle>
            <a:lvl1pPr>
              <a:defRPr>
                <a:solidFill>
                  <a:srgbClr val="000000"/>
                </a:solidFill>
                <a:latin typeface="+mn-lt"/>
              </a:defRPr>
            </a:lvl1pPr>
            <a:lvl2pPr>
              <a:defRPr>
                <a:solidFill>
                  <a:srgbClr val="000000"/>
                </a:solidFill>
                <a:latin typeface="+mn-lt"/>
              </a:defRPr>
            </a:lvl2pPr>
            <a:lvl3pPr>
              <a:buClr>
                <a:srgbClr val="21544A"/>
              </a:buCl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615950" y="1498293"/>
            <a:ext cx="10966450"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5" name="Rectangle 4">
            <a:extLst>
              <a:ext uri="{FF2B5EF4-FFF2-40B4-BE49-F238E27FC236}">
                <a16:creationId xmlns:a16="http://schemas.microsoft.com/office/drawing/2014/main" id="{ED4F9DA8-E1F7-665E-78C0-3E7161A1B0B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7" name="Rectangle 6">
            <a:extLst>
              <a:ext uri="{FF2B5EF4-FFF2-40B4-BE49-F238E27FC236}">
                <a16:creationId xmlns:a16="http://schemas.microsoft.com/office/drawing/2014/main" id="{9754E1FE-66C0-EFA9-A673-7D432E1B8804}"/>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132EBD77-3DC1-1373-FA8C-2EF674B3D9C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1D050B10-7C66-D4AF-5C74-F78122097CB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3" name="TextBox 12">
            <a:extLst>
              <a:ext uri="{FF2B5EF4-FFF2-40B4-BE49-F238E27FC236}">
                <a16:creationId xmlns:a16="http://schemas.microsoft.com/office/drawing/2014/main" id="{7AD5061F-0DF5-6FC6-A085-E3D3640E32F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530479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8B5DA3-41D3-CE75-A1B0-E982BA3E4A7C}"/>
              </a:ext>
            </a:extLst>
          </p:cNvPr>
          <p:cNvPicPr>
            <a:picLocks noChangeAspect="1"/>
          </p:cNvPicPr>
          <p:nvPr userDrawn="1"/>
        </p:nvPicPr>
        <p:blipFill>
          <a:blip r:embed="rId2"/>
          <a:stretch>
            <a:fillRect/>
          </a:stretch>
        </p:blipFill>
        <p:spPr>
          <a:xfrm>
            <a:off x="-14318" y="-51057"/>
            <a:ext cx="4910195" cy="6175632"/>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4397993" y="-55061"/>
            <a:ext cx="7794007" cy="6252000"/>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4578784" y="93762"/>
            <a:ext cx="7172613" cy="862611"/>
          </a:xfrm>
          <a:noFill/>
        </p:spPr>
        <p:txBody>
          <a:bodyPr anchor="ctr" anchorCtr="0"/>
          <a:lstStyle>
            <a:lvl1pPr marL="0" indent="0" algn="l">
              <a:defRPr sz="4000" b="0" i="0" cap="none" baseline="0">
                <a:solidFill>
                  <a:schemeClr val="bg1"/>
                </a:solidFill>
                <a:latin typeface="+mn-lt"/>
              </a:defRPr>
            </a:lvl1pPr>
          </a:lstStyle>
          <a:p>
            <a:r>
              <a:rPr lang="en-US" dirty="0"/>
              <a:t>Click to edit Master title style</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4605243" y="1160293"/>
            <a:ext cx="7146155" cy="4537413"/>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4578784" y="995821"/>
            <a:ext cx="7172613"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3" name="Rectangle 2">
            <a:extLst>
              <a:ext uri="{FF2B5EF4-FFF2-40B4-BE49-F238E27FC236}">
                <a16:creationId xmlns:a16="http://schemas.microsoft.com/office/drawing/2014/main" id="{DE73E0D6-1622-6D41-CE7D-8DFAE06518C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8B7F432B-8888-4346-2E86-B6A3CD99B3B0}"/>
              </a:ext>
            </a:extLst>
          </p:cNvPr>
          <p:cNvSpPr/>
          <p:nvPr userDrawn="1"/>
        </p:nvSpPr>
        <p:spPr>
          <a:xfrm>
            <a:off x="-14318"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5" name="Slide Number Placeholder 5">
            <a:extLst>
              <a:ext uri="{FF2B5EF4-FFF2-40B4-BE49-F238E27FC236}">
                <a16:creationId xmlns:a16="http://schemas.microsoft.com/office/drawing/2014/main" id="{84179B78-DF68-4A68-B002-43343D0AF31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9ED0D414-3FF1-E1E1-191F-085A09ED749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53104F0F-6998-2CD8-6A1E-DB74F254F0BE}"/>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491892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5073156" y="298477"/>
            <a:ext cx="24384" cy="5853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1EA1AC25-DC4D-5E03-A574-DD9F5C580300}"/>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6EF5F73D-0635-DBF5-EEE8-01F97ECBBB8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DBC868B0-F9C0-648B-1F5E-F9589B940F5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E4E0F908-7815-CFBA-06B2-6B3CEF3C6D9D}"/>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DC6E41FF-BB93-2D07-FCC4-634BD4216303}"/>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053836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2775" y="274638"/>
            <a:ext cx="10972801" cy="1143000"/>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12776" y="144528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Content Placeholder 2"/>
          <p:cNvSpPr>
            <a:spLocks noGrp="1"/>
          </p:cNvSpPr>
          <p:nvPr>
            <p:ph sz="half" idx="1"/>
          </p:nvPr>
        </p:nvSpPr>
        <p:spPr>
          <a:xfrm>
            <a:off x="612775" y="1600199"/>
            <a:ext cx="5710809"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058792"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C752765-DD70-73F3-6CD6-8F10C0C6BA3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0F8BEBE6-75C0-4D9A-36CA-25D5E704C7B4}"/>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91CF41EC-78CE-6B79-6D7F-0EF230A59BCD}"/>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0" name="Rectangle 9">
            <a:extLst>
              <a:ext uri="{FF2B5EF4-FFF2-40B4-BE49-F238E27FC236}">
                <a16:creationId xmlns:a16="http://schemas.microsoft.com/office/drawing/2014/main" id="{5C0B8468-7B9A-FF09-5C17-A02256F21688}"/>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TextBox 10">
            <a:extLst>
              <a:ext uri="{FF2B5EF4-FFF2-40B4-BE49-F238E27FC236}">
                <a16:creationId xmlns:a16="http://schemas.microsoft.com/office/drawing/2014/main" id="{786E9DE6-1F7B-2790-89F2-4195AB403314}"/>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099630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301984" cy="1143000"/>
          </a:xfrm>
        </p:spPr>
        <p:txBody>
          <a:bodyPr/>
          <a:lstStyle>
            <a:lvl1pPr>
              <a:defRPr baseline="0">
                <a:solidFill>
                  <a:srgbClr val="000000"/>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600199"/>
            <a:ext cx="5713984"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38480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C24AFD47-8B35-F76D-762A-03EA285192A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9" name="Rectangle 8">
            <a:extLst>
              <a:ext uri="{FF2B5EF4-FFF2-40B4-BE49-F238E27FC236}">
                <a16:creationId xmlns:a16="http://schemas.microsoft.com/office/drawing/2014/main" id="{833774FC-F9A2-929E-E87C-A60E135EFE93}"/>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E93B943D-5EA3-D3CC-BADA-A29CB5CCEF2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61C2F577-982A-71B1-FA19-CE506E8D592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18FCEAB9-AA76-EB9F-D124-F097EAFD31FD}"/>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172813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sp>
        <p:nvSpPr>
          <p:cNvPr id="5" name="Rectangle 4"/>
          <p:cNvSpPr/>
          <p:nvPr userDrawn="1"/>
        </p:nvSpPr>
        <p:spPr>
          <a:xfrm>
            <a:off x="1" y="-55061"/>
            <a:ext cx="12192000" cy="6858000"/>
          </a:xfrm>
          <a:prstGeom prst="rect">
            <a:avLst/>
          </a:prstGeom>
          <a:solidFill>
            <a:srgbClr val="E5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pic>
        <p:nvPicPr>
          <p:cNvPr id="7" name="Picture 6">
            <a:extLst>
              <a:ext uri="{FF2B5EF4-FFF2-40B4-BE49-F238E27FC236}">
                <a16:creationId xmlns:a16="http://schemas.microsoft.com/office/drawing/2014/main" id="{FD5AC64E-A487-5D9E-FDB8-990A4A150DED}"/>
              </a:ext>
            </a:extLst>
          </p:cNvPr>
          <p:cNvPicPr>
            <a:picLocks noChangeAspect="1"/>
          </p:cNvPicPr>
          <p:nvPr userDrawn="1"/>
        </p:nvPicPr>
        <p:blipFill rotWithShape="1">
          <a:blip r:embed="rId2"/>
          <a:srcRect l="-1801" t="385" r="9881" b="-385"/>
          <a:stretch/>
        </p:blipFill>
        <p:spPr>
          <a:xfrm>
            <a:off x="3440431" y="-55061"/>
            <a:ext cx="8751570" cy="6308122"/>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82429" cy="6317543"/>
          </a:xfrm>
          <a:prstGeom prst="rect">
            <a:avLst/>
          </a:prstGeom>
          <a:solidFill>
            <a:srgbClr val="00355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3587518" y="-128652"/>
            <a:ext cx="4114799" cy="5613157"/>
          </a:xfrm>
          <a:noFill/>
        </p:spPr>
        <p:txBody>
          <a:bodyPr anchor="ctr" anchorCtr="0"/>
          <a:lstStyle>
            <a:lvl1pPr marL="115888" indent="0" algn="l">
              <a:defRPr sz="6000" b="0" i="0" cap="none" baseline="0">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5329456" y="-55403"/>
            <a:ext cx="5907293" cy="1453896"/>
          </a:xfrm>
        </p:spPr>
        <p:txBody>
          <a:bodyPr anchor="t" anchorCtr="0"/>
          <a:lstStyle>
            <a:lvl1pPr marL="0" indent="0">
              <a:buNone/>
              <a:defRPr sz="2800" b="1" i="0" baseline="0">
                <a:solidFill>
                  <a:schemeClr val="tx1">
                    <a:lumMod val="75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5ED305A5-0F13-19A2-733B-D10EF393D95A}"/>
              </a:ext>
            </a:extLst>
          </p:cNvPr>
          <p:cNvSpPr>
            <a:spLocks noGrp="1"/>
          </p:cNvSpPr>
          <p:nvPr>
            <p:ph idx="14"/>
          </p:nvPr>
        </p:nvSpPr>
        <p:spPr>
          <a:xfrm>
            <a:off x="9227462" y="422420"/>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97D7F474-2941-779A-3EB6-360982F20159}"/>
              </a:ext>
            </a:extLst>
          </p:cNvPr>
          <p:cNvSpPr>
            <a:spLocks noGrp="1"/>
          </p:cNvSpPr>
          <p:nvPr>
            <p:ph idx="15"/>
          </p:nvPr>
        </p:nvSpPr>
        <p:spPr>
          <a:xfrm>
            <a:off x="9227462" y="3286878"/>
            <a:ext cx="4285807"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188645" y="3369274"/>
            <a:ext cx="3840121"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Slide Number Placeholder 5">
            <a:extLst>
              <a:ext uri="{FF2B5EF4-FFF2-40B4-BE49-F238E27FC236}">
                <a16:creationId xmlns:a16="http://schemas.microsoft.com/office/drawing/2014/main" id="{E4DBDDDF-C36A-AC45-6F8D-AE248378EE60}"/>
              </a:ext>
            </a:extLst>
          </p:cNvPr>
          <p:cNvSpPr txBox="1">
            <a:spLocks/>
          </p:cNvSpPr>
          <p:nvPr userDrawn="1"/>
        </p:nvSpPr>
        <p:spPr>
          <a:xfrm>
            <a:off x="9765895" y="6002017"/>
            <a:ext cx="1326948" cy="757558"/>
          </a:xfrm>
          <a:prstGeom prst="rect">
            <a:avLst/>
          </a:prstGeom>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fld id="{65A270E9-2EC0-8E4B-B2C5-CC25833D9F0C}" type="slidenum">
              <a:rPr lang="en-US" altLang="x-none" sz="2800" smtClean="0">
                <a:latin typeface="+mn-lt"/>
              </a:rPr>
              <a:pPr/>
              <a:t>‹#›</a:t>
            </a:fld>
            <a:endParaRPr lang="en-US" altLang="x-none" sz="2800" dirty="0">
              <a:latin typeface="+mn-lt"/>
            </a:endParaRPr>
          </a:p>
        </p:txBody>
      </p:sp>
      <p:pic>
        <p:nvPicPr>
          <p:cNvPr id="17" name="Content Placeholder 10" descr="California Department of Social Services (CDSS) logo">
            <a:extLst>
              <a:ext uri="{FF2B5EF4-FFF2-40B4-BE49-F238E27FC236}">
                <a16:creationId xmlns:a16="http://schemas.microsoft.com/office/drawing/2014/main" id="{E39216F0-5A2B-DB56-0D34-9E87B3A360B5}"/>
              </a:ext>
            </a:extLst>
          </p:cNvPr>
          <p:cNvPicPr>
            <a:picLocks noChangeAspect="1"/>
          </p:cNvPicPr>
          <p:nvPr userDrawn="1"/>
        </p:nvPicPr>
        <p:blipFill>
          <a:blip r:embed="rId3"/>
          <a:stretch>
            <a:fillRect/>
          </a:stretch>
        </p:blipFill>
        <p:spPr bwMode="auto">
          <a:xfrm>
            <a:off x="263287" y="3710933"/>
            <a:ext cx="1356671" cy="21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0" name="TextBox 19">
            <a:extLst>
              <a:ext uri="{FF2B5EF4-FFF2-40B4-BE49-F238E27FC236}">
                <a16:creationId xmlns:a16="http://schemas.microsoft.com/office/drawing/2014/main" id="{C9491ACF-13BD-55CF-7074-3FCD5DEA04C5}"/>
              </a:ext>
            </a:extLst>
          </p:cNvPr>
          <p:cNvSpPr txBox="1"/>
          <p:nvPr userDrawn="1"/>
        </p:nvSpPr>
        <p:spPr>
          <a:xfrm>
            <a:off x="1770658" y="3710933"/>
            <a:ext cx="2531762" cy="2082259"/>
          </a:xfrm>
          <a:prstGeom prst="rect">
            <a:avLst/>
          </a:prstGeom>
          <a:noFill/>
        </p:spPr>
        <p:txBody>
          <a:bodyPr wrap="square" rtlCol="0">
            <a:noAutofit/>
          </a:bodyPr>
          <a:lstStyle/>
          <a:p>
            <a:pPr>
              <a:lnSpc>
                <a:spcPts val="3800"/>
              </a:lnSpc>
            </a:pPr>
            <a:r>
              <a:rPr lang="en-US" sz="2800" dirty="0">
                <a:solidFill>
                  <a:schemeClr val="bg1"/>
                </a:solidFill>
                <a:latin typeface="Articulate Narrow" panose="02000506040000020004" pitchFamily="2" charset="0"/>
              </a:rPr>
              <a:t>California Department of Social Services, Copyright (2025)</a:t>
            </a:r>
          </a:p>
        </p:txBody>
      </p:sp>
      <p:sp>
        <p:nvSpPr>
          <p:cNvPr id="6" name="Rectangle 5">
            <a:extLst>
              <a:ext uri="{FF2B5EF4-FFF2-40B4-BE49-F238E27FC236}">
                <a16:creationId xmlns:a16="http://schemas.microsoft.com/office/drawing/2014/main" id="{3279863F-FAA0-567E-66A4-4981A80FCE5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8" name="Rectangle 17">
            <a:extLst>
              <a:ext uri="{FF2B5EF4-FFF2-40B4-BE49-F238E27FC236}">
                <a16:creationId xmlns:a16="http://schemas.microsoft.com/office/drawing/2014/main" id="{5B81E7B1-4165-E423-CFC4-40B33D7D7EA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23" name="Slide Number Placeholder 5">
            <a:extLst>
              <a:ext uri="{FF2B5EF4-FFF2-40B4-BE49-F238E27FC236}">
                <a16:creationId xmlns:a16="http://schemas.microsoft.com/office/drawing/2014/main" id="{81DAF303-C565-87F8-6D51-5E8236057004}"/>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24" name="Rectangle 23">
            <a:extLst>
              <a:ext uri="{FF2B5EF4-FFF2-40B4-BE49-F238E27FC236}">
                <a16:creationId xmlns:a16="http://schemas.microsoft.com/office/drawing/2014/main" id="{CD71FA56-BA4D-33BD-C36E-20D5498587C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5" name="TextBox 24">
            <a:extLst>
              <a:ext uri="{FF2B5EF4-FFF2-40B4-BE49-F238E27FC236}">
                <a16:creationId xmlns:a16="http://schemas.microsoft.com/office/drawing/2014/main" id="{66A4DF35-29EB-6C16-F28F-6EDE05DC0A27}"/>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69804208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5704589"/>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70020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7214"/>
            <a:ext cx="5384800" cy="4567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27214"/>
            <a:ext cx="5384800" cy="4567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8368284"/>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457200"/>
            <a:ext cx="10945284" cy="914400"/>
          </a:xfrm>
        </p:spPr>
        <p:txBody>
          <a:bodyPr/>
          <a:lstStyle/>
          <a:p>
            <a:r>
              <a:rPr lang="en-US"/>
              <a:t>Click to edit Master title style</a:t>
            </a:r>
          </a:p>
        </p:txBody>
      </p:sp>
      <p:sp>
        <p:nvSpPr>
          <p:cNvPr id="3" name="Text Placeholder 2"/>
          <p:cNvSpPr>
            <a:spLocks noGrp="1"/>
          </p:cNvSpPr>
          <p:nvPr>
            <p:ph type="body" sz="half" idx="1"/>
          </p:nvPr>
        </p:nvSpPr>
        <p:spPr>
          <a:xfrm>
            <a:off x="609600" y="1827214"/>
            <a:ext cx="5384800" cy="4567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7214"/>
            <a:ext cx="5384800" cy="4567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23195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950" y="365760"/>
            <a:ext cx="10966450" cy="1227909"/>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26711" y="1691387"/>
            <a:ext cx="10966450" cy="4079663"/>
          </a:xfrm>
          <a:effectLst/>
        </p:spPr>
        <p:txBody>
          <a:bodyPr/>
          <a:lstStyle>
            <a:lvl1pPr>
              <a:defRPr>
                <a:solidFill>
                  <a:srgbClr val="000000"/>
                </a:solidFill>
                <a:latin typeface="+mn-lt"/>
              </a:defRPr>
            </a:lvl1pPr>
            <a:lvl2pPr>
              <a:defRPr>
                <a:solidFill>
                  <a:srgbClr val="000000"/>
                </a:solidFill>
                <a:latin typeface="+mn-lt"/>
              </a:defRPr>
            </a:lvl2pPr>
            <a:lvl3pPr>
              <a:buClr>
                <a:srgbClr val="21544A"/>
              </a:buCl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D6C438E-CE08-0E21-EDE2-9EB34B3405F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6" name="Rectangle 5">
            <a:extLst>
              <a:ext uri="{FF2B5EF4-FFF2-40B4-BE49-F238E27FC236}">
                <a16:creationId xmlns:a16="http://schemas.microsoft.com/office/drawing/2014/main" id="{7EC73F9D-2B7B-65A5-CB43-256BA9547565}"/>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5A72CF9D-93D6-A0E5-C4EF-84BBDB7B61B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850E450B-F3DD-5C2B-F75E-891C9BBB15A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2" name="TextBox 11">
            <a:extLst>
              <a:ext uri="{FF2B5EF4-FFF2-40B4-BE49-F238E27FC236}">
                <a16:creationId xmlns:a16="http://schemas.microsoft.com/office/drawing/2014/main" id="{EABEA0E3-7B6C-01C9-CD91-35D588D0D26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73259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hort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6425" y="354367"/>
            <a:ext cx="10972799" cy="667512"/>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06424" y="1126224"/>
            <a:ext cx="10972799" cy="4644826"/>
          </a:xfrm>
          <a:effectLst/>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606425" y="1042417"/>
            <a:ext cx="109727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4318B338-36F6-33B4-8759-8FEA50C5DA9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4339630E-FD03-EE5C-025A-8F1E5D5F8BA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11EA0F10-71DE-32DE-E4FD-2B2DFC2AC1F8}"/>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0794B780-9768-D529-9122-3DDCC90896D4}"/>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988E5DCA-6FC5-6557-CB54-E74BB652343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86889"/>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128156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4464109"/>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70D076-AD26-1F93-7063-0B200A505F6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69819F6A-BD3F-D2F0-274D-C5B42A77E572}"/>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DEC7A155-D30C-7941-CD43-6FB16070EE2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8A8585CA-9197-E45B-6592-3CE32B314B2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CFE17D0B-FA02-D8DF-AA2C-FC383EE02BEA}"/>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36891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7228"/>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128156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3321077"/>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3342995"/>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ADFA64A5-ECD2-FF04-A4B5-FDAA6F846057}"/>
              </a:ext>
            </a:extLst>
          </p:cNvPr>
          <p:cNvSpPr>
            <a:spLocks noGrp="1"/>
          </p:cNvSpPr>
          <p:nvPr>
            <p:ph sz="half" idx="13"/>
          </p:nvPr>
        </p:nvSpPr>
        <p:spPr>
          <a:xfrm>
            <a:off x="445698" y="2652523"/>
            <a:ext cx="5549660" cy="3321077"/>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5A21F793-CD75-07C1-7A66-0F6DDC2C0E07}"/>
              </a:ext>
            </a:extLst>
          </p:cNvPr>
          <p:cNvSpPr>
            <a:spLocks noGrp="1"/>
          </p:cNvSpPr>
          <p:nvPr>
            <p:ph sz="half" idx="14"/>
          </p:nvPr>
        </p:nvSpPr>
        <p:spPr>
          <a:xfrm>
            <a:off x="6159260" y="2652523"/>
            <a:ext cx="5259238" cy="3342995"/>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A22A52F-4451-3FD2-5236-6739C7ADAE4B}"/>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4FE73AC7-5F22-04C8-EE8A-20447A31D50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2B149457-E5F5-7ED9-ED89-7A03B26336D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C6F9C36D-D4A7-7B12-5CB3-E8BD41A6E6A9}"/>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258FCB0B-3F1A-5C71-EF32-6E747076473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67958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7228"/>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997313"/>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4464109"/>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D6D005B-1695-22F8-EBC6-D48F05755CA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CCD38532-564D-0265-CC60-B967D03F1AB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9A881515-4ED5-C37A-6B63-03A6A67AB1B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F3F805D4-9973-F8EA-82D8-2DC9ACC30430}"/>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39D9A94F-460D-F72E-AFF9-F4533B3E13B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927395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01"/>
            <a:ext cx="10972800" cy="1047182"/>
          </a:xfrm>
        </p:spPr>
        <p:txBody>
          <a:bodyPr/>
          <a:lstStyle>
            <a:lvl1pPr>
              <a:defRPr baseline="0">
                <a:solidFill>
                  <a:srgbClr val="000000"/>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321820"/>
            <a:ext cx="548640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217920" y="1321820"/>
            <a:ext cx="536448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386EB4D-67E7-0592-F23A-D085CA04FFD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135682BB-7EBF-E929-8929-1B5813971E7E}"/>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E67E138F-2AC0-A8E3-069C-28043FC3FEEC}"/>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04703359-8DCB-467C-F0CB-4AE8DB782315}"/>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16F62698-D7C8-36AF-783C-56AA4B7637B5}"/>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2174014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x-none"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spTree>
  </p:cSld>
  <p:clrMap bg1="lt1" tx1="dk1" bg2="lt2" tx2="dk2" accent1="accent1" accent2="accent2" accent3="accent3" accent4="accent4" accent5="accent5" accent6="accent6" hlink="hlink" folHlink="folHlink"/>
  <p:sldLayoutIdLst>
    <p:sldLayoutId id="2147484287" r:id="rId1"/>
    <p:sldLayoutId id="2147484324" r:id="rId2"/>
    <p:sldLayoutId id="2147484288" r:id="rId3"/>
    <p:sldLayoutId id="2147484372" r:id="rId4"/>
    <p:sldLayoutId id="2147484323" r:id="rId5"/>
    <p:sldLayoutId id="2147484336" r:id="rId6"/>
    <p:sldLayoutId id="2147484463" r:id="rId7"/>
    <p:sldLayoutId id="2147484459" r:id="rId8"/>
    <p:sldLayoutId id="2147484356" r:id="rId9"/>
    <p:sldLayoutId id="2147484368" r:id="rId10"/>
    <p:sldLayoutId id="2147484291" r:id="rId11"/>
    <p:sldLayoutId id="2147484429" r:id="rId12"/>
    <p:sldLayoutId id="2147484458" r:id="rId13"/>
    <p:sldLayoutId id="2147484426" r:id="rId14"/>
    <p:sldLayoutId id="2147484294" r:id="rId15"/>
    <p:sldLayoutId id="2147484383" r:id="rId16"/>
    <p:sldLayoutId id="2147484462" r:id="rId17"/>
    <p:sldLayoutId id="2147484320" r:id="rId18"/>
    <p:sldLayoutId id="2147484466" r:id="rId19"/>
    <p:sldLayoutId id="2147484382" r:id="rId20"/>
    <p:sldLayoutId id="2147484381" r:id="rId21"/>
    <p:sldLayoutId id="2147484469" r:id="rId22"/>
    <p:sldLayoutId id="2147484468" r:id="rId23"/>
    <p:sldLayoutId id="2147484464" r:id="rId24"/>
    <p:sldLayoutId id="2147484465" r:id="rId25"/>
    <p:sldLayoutId id="2147484455" r:id="rId26"/>
    <p:sldLayoutId id="2147484352" r:id="rId27"/>
    <p:sldLayoutId id="2147484355" r:id="rId28"/>
    <p:sldLayoutId id="2147484364" r:id="rId29"/>
    <p:sldLayoutId id="2147484370" r:id="rId30"/>
    <p:sldLayoutId id="2147484427" r:id="rId31"/>
    <p:sldLayoutId id="2147484378" r:id="rId32"/>
    <p:sldLayoutId id="2147484461" r:id="rId33"/>
    <p:sldLayoutId id="2147484470" r:id="rId34"/>
    <p:sldLayoutId id="2147484471" r:id="rId35"/>
    <p:sldLayoutId id="2147484472" r:id="rId36"/>
    <p:sldLayoutId id="2147484473" r:id="rId37"/>
    <p:sldLayoutId id="2147484474" r:id="rId38"/>
  </p:sldLayoutIdLst>
  <p:hf hdr="0" ftr="0" dt="0"/>
  <p:txStyles>
    <p:titleStyle>
      <a:lvl1pPr algn="l" defTabSz="457200" rtl="0" eaLnBrk="0" fontAlgn="base" hangingPunct="0">
        <a:lnSpc>
          <a:spcPct val="85000"/>
        </a:lnSpc>
        <a:spcBef>
          <a:spcPct val="0"/>
        </a:spcBef>
        <a:spcAft>
          <a:spcPct val="0"/>
        </a:spcAft>
        <a:defRPr sz="4400" b="0" i="0" kern="1200" baseline="0">
          <a:solidFill>
            <a:srgbClr val="000000"/>
          </a:solidFill>
          <a:latin typeface="Arial" charset="0"/>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274320" indent="-274320" algn="l" defTabSz="457200" rtl="0" eaLnBrk="0" fontAlgn="base" hangingPunct="0">
        <a:lnSpc>
          <a:spcPct val="90000"/>
        </a:lnSpc>
        <a:spcBef>
          <a:spcPts val="1500"/>
        </a:spcBef>
        <a:spcAft>
          <a:spcPts val="500"/>
        </a:spcAft>
        <a:buFont typeface="Arial" charset="0"/>
        <a:buChar char="•"/>
        <a:defRPr sz="2800" b="1" kern="1200" baseline="0">
          <a:solidFill>
            <a:srgbClr val="000000"/>
          </a:solidFill>
          <a:latin typeface="Arial" charset="0"/>
          <a:ea typeface="ＭＳ Ｐゴシック" pitchFamily="34" charset="-128"/>
          <a:cs typeface="MS PGothic" pitchFamily="34" charset="-128"/>
        </a:defRPr>
      </a:lvl1pPr>
      <a:lvl2pPr marL="548640" indent="-274320" algn="l" defTabSz="457200" rtl="0" eaLnBrk="0" fontAlgn="base" hangingPunct="0">
        <a:lnSpc>
          <a:spcPct val="90000"/>
        </a:lnSpc>
        <a:spcBef>
          <a:spcPts val="1000"/>
        </a:spcBef>
        <a:spcAft>
          <a:spcPts val="500"/>
        </a:spcAft>
        <a:buFont typeface="Arial" charset="0"/>
        <a:buChar char="–"/>
        <a:defRPr sz="2800" b="0" i="0" kern="1200" baseline="0">
          <a:solidFill>
            <a:srgbClr val="000000"/>
          </a:solidFill>
          <a:latin typeface="Arial" charset="0"/>
          <a:ea typeface="ＭＳ Ｐゴシック" pitchFamily="34" charset="-128"/>
          <a:cs typeface="ＭＳ Ｐゴシック" pitchFamily="-1" charset="-128"/>
        </a:defRPr>
      </a:lvl2pPr>
      <a:lvl3pPr marL="822960" indent="-274320" algn="l" defTabSz="457200" rtl="0" eaLnBrk="0" fontAlgn="base" hangingPunct="0">
        <a:lnSpc>
          <a:spcPct val="90000"/>
        </a:lnSpc>
        <a:spcBef>
          <a:spcPts val="1000"/>
        </a:spcBef>
        <a:spcAft>
          <a:spcPts val="500"/>
        </a:spcAft>
        <a:buClr>
          <a:srgbClr val="21544A"/>
        </a:buClr>
        <a:buFont typeface="Courier New" charset="0"/>
        <a:buChar char="o"/>
        <a:defRPr sz="2800" kern="1200" baseline="0">
          <a:solidFill>
            <a:srgbClr val="000000"/>
          </a:solidFill>
          <a:latin typeface="Arial" charset="0"/>
          <a:ea typeface="ＭＳ Ｐゴシック" pitchFamily="34" charset="-128"/>
          <a:cs typeface="+mn-cs"/>
        </a:defRPr>
      </a:lvl3pPr>
      <a:lvl4pPr marL="1097280" indent="-274320" algn="l" defTabSz="457200" rtl="0" eaLnBrk="0" fontAlgn="base" hangingPunct="0">
        <a:lnSpc>
          <a:spcPct val="90000"/>
        </a:lnSpc>
        <a:spcBef>
          <a:spcPts val="1000"/>
        </a:spcBef>
        <a:spcAft>
          <a:spcPts val="500"/>
        </a:spcAft>
        <a:buFont typeface="Arial" charset="0"/>
        <a:buChar char="–"/>
        <a:defRPr sz="2800" kern="1200" baseline="0">
          <a:solidFill>
            <a:srgbClr val="000000"/>
          </a:solidFill>
          <a:latin typeface="Arial" charset="0"/>
          <a:ea typeface="ＭＳ Ｐゴシック" pitchFamily="34" charset="-128"/>
          <a:cs typeface="+mn-cs"/>
        </a:defRPr>
      </a:lvl4pPr>
      <a:lvl5pPr marL="1371600" indent="-274320" algn="l" defTabSz="457200" rtl="0" eaLnBrk="0" fontAlgn="base" hangingPunct="0">
        <a:lnSpc>
          <a:spcPct val="90000"/>
        </a:lnSpc>
        <a:spcBef>
          <a:spcPts val="1000"/>
        </a:spcBef>
        <a:spcAft>
          <a:spcPts val="500"/>
        </a:spcAft>
        <a:buFont typeface="Wingdings" charset="2"/>
        <a:buChar char="§"/>
        <a:defRPr sz="2800" kern="1200" baseline="0">
          <a:solidFill>
            <a:srgbClr val="000000"/>
          </a:solidFill>
          <a:latin typeface="Arial" charset="0"/>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multilinguallearningtoolkit.org/vignette/classroom-environment-prek-transitional-kindergarten/"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hyperlink" Target="https://creativecommons.org/licenses/by-nc-sa/3.0/" TargetMode="External"/><Relationship Id="rId4" Type="http://schemas.openxmlformats.org/officeDocument/2006/relationships/hyperlink" Target="https://www.peoplematters.in/article/culture/why-defining-an-organizational-culture-is-a-must-16575"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D04570-A4E4-960C-B7EB-080E2DC60B58}"/>
              </a:ext>
            </a:extLst>
          </p:cNvPr>
          <p:cNvSpPr>
            <a:spLocks noGrp="1"/>
          </p:cNvSpPr>
          <p:nvPr>
            <p:ph type="title"/>
          </p:nvPr>
        </p:nvSpPr>
        <p:spPr>
          <a:xfrm>
            <a:off x="938785" y="1106737"/>
            <a:ext cx="2109216" cy="1188227"/>
          </a:xfrm>
        </p:spPr>
        <p:txBody>
          <a:bodyPr anchor="t" anchorCtr="0"/>
          <a:lstStyle/>
          <a:p>
            <a:pPr>
              <a:lnSpc>
                <a:spcPts val="4500"/>
              </a:lnSpc>
            </a:pPr>
            <a:r>
              <a:rPr lang="en-US" sz="2400" dirty="0"/>
              <a:t>Funded by CDSS</a:t>
            </a:r>
          </a:p>
        </p:txBody>
      </p:sp>
      <p:pic>
        <p:nvPicPr>
          <p:cNvPr id="11" name="Content Placeholder 10" descr="California Department of Social Services (CDSS) logo">
            <a:extLst>
              <a:ext uri="{FF2B5EF4-FFF2-40B4-BE49-F238E27FC236}">
                <a16:creationId xmlns:a16="http://schemas.microsoft.com/office/drawing/2014/main" id="{11AF3FF2-87A5-520B-D866-607D0821B64E}"/>
              </a:ext>
            </a:extLst>
          </p:cNvPr>
          <p:cNvPicPr>
            <a:picLocks noGrp="1" noChangeAspect="1"/>
          </p:cNvPicPr>
          <p:nvPr>
            <p:ph idx="12"/>
          </p:nvPr>
        </p:nvPicPr>
        <p:blipFill>
          <a:blip r:embed="rId3"/>
          <a:stretch>
            <a:fillRect/>
          </a:stretch>
        </p:blipFill>
        <p:spPr>
          <a:xfrm>
            <a:off x="705702" y="828563"/>
            <a:ext cx="2590975" cy="4076974"/>
          </a:xfrm>
          <a:prstGeom prst="rect">
            <a:avLst/>
          </a:prstGeom>
        </p:spPr>
      </p:pic>
      <p:sp>
        <p:nvSpPr>
          <p:cNvPr id="2" name="Text Placeholder 1">
            <a:extLst>
              <a:ext uri="{FF2B5EF4-FFF2-40B4-BE49-F238E27FC236}">
                <a16:creationId xmlns:a16="http://schemas.microsoft.com/office/drawing/2014/main" id="{3FF1C2B5-DF1B-0EDC-B6F0-B97C9E9D9A49}"/>
              </a:ext>
            </a:extLst>
          </p:cNvPr>
          <p:cNvSpPr>
            <a:spLocks noGrp="1"/>
          </p:cNvSpPr>
          <p:nvPr>
            <p:ph type="body" idx="1"/>
          </p:nvPr>
        </p:nvSpPr>
        <p:spPr>
          <a:xfrm>
            <a:off x="3890683" y="828563"/>
            <a:ext cx="7906870" cy="4656263"/>
          </a:xfrm>
        </p:spPr>
        <p:txBody>
          <a:bodyPr/>
          <a:lstStyle/>
          <a:p>
            <a:pPr>
              <a:lnSpc>
                <a:spcPts val="4500"/>
              </a:lnSpc>
            </a:pPr>
            <a:r>
              <a:rPr kumimoji="0" lang="en-US" sz="3200" b="0" i="0" u="none" strike="noStrike" kern="1200" cap="none" spc="0" normalizeH="0" baseline="0" noProof="0" dirty="0">
                <a:ln>
                  <a:noFill/>
                </a:ln>
                <a:solidFill>
                  <a:srgbClr val="FFFFFF"/>
                </a:solidFill>
                <a:effectLst/>
                <a:uLnTx/>
                <a:uFillTx/>
                <a:latin typeface="Arial" charset="0"/>
                <a:ea typeface="ＭＳ Ｐゴシック" pitchFamily="34" charset="-128"/>
              </a:rPr>
              <a:t>This training is funded by the California Department of Social Services. The materials included in this training include materials or products developed in part or wholly by the California Department of Education and produced by the California Department of Social Services.</a:t>
            </a:r>
            <a:endParaRPr lang="en-US" dirty="0"/>
          </a:p>
        </p:txBody>
      </p:sp>
    </p:spTree>
    <p:extLst>
      <p:ext uri="{BB962C8B-B14F-4D97-AF65-F5344CB8AC3E}">
        <p14:creationId xmlns:p14="http://schemas.microsoft.com/office/powerpoint/2010/main" val="3464970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A07757E2-D9A8-B439-B23A-2ACBC004E282}"/>
              </a:ext>
            </a:extLst>
          </p:cNvPr>
          <p:cNvSpPr>
            <a:spLocks noGrp="1" noChangeArrowheads="1"/>
          </p:cNvSpPr>
          <p:nvPr>
            <p:ph type="title" sz="quarter"/>
          </p:nvPr>
        </p:nvSpPr>
        <p:spPr/>
        <p:txBody>
          <a:bodyPr/>
          <a:lstStyle/>
          <a:p>
            <a:pPr eaLnBrk="1" hangingPunct="1"/>
            <a:r>
              <a:rPr lang="en-US" altLang="en-US" dirty="0"/>
              <a:t>Components of Language</a:t>
            </a:r>
          </a:p>
        </p:txBody>
      </p:sp>
      <p:sp>
        <p:nvSpPr>
          <p:cNvPr id="7" name="Content Placeholder 6">
            <a:extLst>
              <a:ext uri="{FF2B5EF4-FFF2-40B4-BE49-F238E27FC236}">
                <a16:creationId xmlns:a16="http://schemas.microsoft.com/office/drawing/2014/main" id="{34D88681-6BA7-35F3-3067-D8C1747B4CA7}"/>
              </a:ext>
            </a:extLst>
          </p:cNvPr>
          <p:cNvSpPr>
            <a:spLocks noGrp="1"/>
          </p:cNvSpPr>
          <p:nvPr>
            <p:ph sz="quarter" idx="1"/>
          </p:nvPr>
        </p:nvSpPr>
        <p:spPr>
          <a:xfrm>
            <a:off x="615950" y="989065"/>
            <a:ext cx="10814050" cy="456215"/>
          </a:xfrm>
        </p:spPr>
        <p:txBody>
          <a:bodyPr/>
          <a:lstStyle/>
          <a:p>
            <a:pPr marL="0" indent="0" algn="ctr">
              <a:buNone/>
            </a:pPr>
            <a:r>
              <a:rPr lang="en-US" sz="2400" noProof="0" dirty="0"/>
              <a:t>Parts of Oral and Sign Language System </a:t>
            </a:r>
          </a:p>
        </p:txBody>
      </p:sp>
      <p:sp>
        <p:nvSpPr>
          <p:cNvPr id="2" name="Content Placeholder 1">
            <a:extLst>
              <a:ext uri="{FF2B5EF4-FFF2-40B4-BE49-F238E27FC236}">
                <a16:creationId xmlns:a16="http://schemas.microsoft.com/office/drawing/2014/main" id="{6E8EBDB1-723C-0813-E68A-8FEFB050EEEB}"/>
              </a:ext>
            </a:extLst>
          </p:cNvPr>
          <p:cNvSpPr>
            <a:spLocks noGrp="1"/>
          </p:cNvSpPr>
          <p:nvPr>
            <p:ph sz="quarter" idx="10"/>
          </p:nvPr>
        </p:nvSpPr>
        <p:spPr>
          <a:xfrm>
            <a:off x="3034519" y="1563879"/>
            <a:ext cx="2880693" cy="1816212"/>
          </a:xfrm>
          <a:solidFill>
            <a:srgbClr val="FFE8BF"/>
          </a:solidFill>
          <a:ln>
            <a:solidFill>
              <a:srgbClr val="000000"/>
            </a:solidFill>
          </a:ln>
        </p:spPr>
        <p:txBody>
          <a:bodyPr/>
          <a:lstStyle/>
          <a:p>
            <a:pPr marL="0" indent="0" algn="ctr">
              <a:buNone/>
            </a:pPr>
            <a:r>
              <a:rPr lang="en-US" sz="2400" noProof="0" dirty="0"/>
              <a:t>The Sound System </a:t>
            </a:r>
            <a:r>
              <a:rPr lang="en-US" sz="2400" b="0" noProof="0" dirty="0"/>
              <a:t>(Phonology)</a:t>
            </a:r>
          </a:p>
          <a:p>
            <a:pPr marL="0" indent="0" algn="ctr">
              <a:buNone/>
            </a:pPr>
            <a:endParaRPr lang="en-US" sz="2400" b="0" noProof="0" dirty="0"/>
          </a:p>
        </p:txBody>
      </p:sp>
      <p:sp>
        <p:nvSpPr>
          <p:cNvPr id="3" name="Content Placeholder 2">
            <a:extLst>
              <a:ext uri="{FF2B5EF4-FFF2-40B4-BE49-F238E27FC236}">
                <a16:creationId xmlns:a16="http://schemas.microsoft.com/office/drawing/2014/main" id="{3DD4F8D7-8528-34E2-2BC7-09091F98AB40}"/>
              </a:ext>
            </a:extLst>
          </p:cNvPr>
          <p:cNvSpPr>
            <a:spLocks noGrp="1"/>
          </p:cNvSpPr>
          <p:nvPr>
            <p:ph sz="quarter" idx="11"/>
          </p:nvPr>
        </p:nvSpPr>
        <p:spPr>
          <a:xfrm>
            <a:off x="6276790" y="1556952"/>
            <a:ext cx="2880693" cy="1816212"/>
          </a:xfrm>
          <a:solidFill>
            <a:srgbClr val="FBB8A1"/>
          </a:solidFill>
          <a:ln>
            <a:solidFill>
              <a:srgbClr val="000000"/>
            </a:solidFill>
          </a:ln>
        </p:spPr>
        <p:txBody>
          <a:bodyPr/>
          <a:lstStyle/>
          <a:p>
            <a:pPr marL="0" indent="0" algn="ctr">
              <a:buNone/>
            </a:pPr>
            <a:r>
              <a:rPr lang="en-US" sz="2400" noProof="0" dirty="0"/>
              <a:t>The Structure of Words </a:t>
            </a:r>
            <a:r>
              <a:rPr lang="en-US" sz="2400" b="0" noProof="0" dirty="0"/>
              <a:t>(Morphology) </a:t>
            </a:r>
          </a:p>
        </p:txBody>
      </p:sp>
      <p:sp>
        <p:nvSpPr>
          <p:cNvPr id="4" name="Content Placeholder 3">
            <a:extLst>
              <a:ext uri="{FF2B5EF4-FFF2-40B4-BE49-F238E27FC236}">
                <a16:creationId xmlns:a16="http://schemas.microsoft.com/office/drawing/2014/main" id="{D6763560-DD54-5FB9-FE10-DAA18C89BC53}"/>
              </a:ext>
            </a:extLst>
          </p:cNvPr>
          <p:cNvSpPr>
            <a:spLocks noGrp="1"/>
          </p:cNvSpPr>
          <p:nvPr>
            <p:ph sz="quarter" idx="12"/>
          </p:nvPr>
        </p:nvSpPr>
        <p:spPr>
          <a:xfrm>
            <a:off x="1565034" y="3477909"/>
            <a:ext cx="2880693" cy="1718394"/>
          </a:xfrm>
          <a:solidFill>
            <a:srgbClr val="CFDEB8"/>
          </a:solidFill>
          <a:ln>
            <a:solidFill>
              <a:srgbClr val="000000"/>
            </a:solidFill>
          </a:ln>
        </p:spPr>
        <p:txBody>
          <a:bodyPr/>
          <a:lstStyle/>
          <a:p>
            <a:pPr marL="0" indent="0" algn="ctr">
              <a:buNone/>
            </a:pPr>
            <a:r>
              <a:rPr lang="en-US" sz="2400" noProof="0" dirty="0"/>
              <a:t>The Rules of Grammar </a:t>
            </a:r>
            <a:br>
              <a:rPr lang="en-US" sz="2400" b="0" noProof="0" dirty="0"/>
            </a:br>
            <a:r>
              <a:rPr lang="en-US" sz="2400" b="0" noProof="0" dirty="0"/>
              <a:t>(Syntax) </a:t>
            </a:r>
          </a:p>
        </p:txBody>
      </p:sp>
      <p:sp>
        <p:nvSpPr>
          <p:cNvPr id="5" name="Content Placeholder 4">
            <a:extLst>
              <a:ext uri="{FF2B5EF4-FFF2-40B4-BE49-F238E27FC236}">
                <a16:creationId xmlns:a16="http://schemas.microsoft.com/office/drawing/2014/main" id="{5F92244F-0EA6-80C5-C39A-A8B3C5DBC44D}"/>
              </a:ext>
            </a:extLst>
          </p:cNvPr>
          <p:cNvSpPr>
            <a:spLocks noGrp="1"/>
          </p:cNvSpPr>
          <p:nvPr>
            <p:ph sz="quarter" idx="13"/>
          </p:nvPr>
        </p:nvSpPr>
        <p:spPr>
          <a:xfrm>
            <a:off x="4655653" y="3484836"/>
            <a:ext cx="2880693" cy="1718394"/>
          </a:xfrm>
          <a:solidFill>
            <a:srgbClr val="D5D4E0"/>
          </a:solidFill>
          <a:ln>
            <a:solidFill>
              <a:srgbClr val="000000"/>
            </a:solidFill>
          </a:ln>
        </p:spPr>
        <p:txBody>
          <a:bodyPr/>
          <a:lstStyle/>
          <a:p>
            <a:pPr marL="0" indent="0" algn="ctr">
              <a:buNone/>
            </a:pPr>
            <a:r>
              <a:rPr lang="en-US" sz="2400" noProof="0" dirty="0"/>
              <a:t>Meaning and Vocabulary </a:t>
            </a:r>
            <a:r>
              <a:rPr lang="en-US" sz="2400" b="0" noProof="0" dirty="0"/>
              <a:t>(Semantics) </a:t>
            </a:r>
          </a:p>
        </p:txBody>
      </p:sp>
      <p:sp>
        <p:nvSpPr>
          <p:cNvPr id="6" name="Content Placeholder 5">
            <a:extLst>
              <a:ext uri="{FF2B5EF4-FFF2-40B4-BE49-F238E27FC236}">
                <a16:creationId xmlns:a16="http://schemas.microsoft.com/office/drawing/2014/main" id="{3F9CFDE8-3D48-DF4A-094F-0D2BC98C8027}"/>
              </a:ext>
            </a:extLst>
          </p:cNvPr>
          <p:cNvSpPr>
            <a:spLocks noGrp="1"/>
          </p:cNvSpPr>
          <p:nvPr>
            <p:ph sz="quarter" idx="14"/>
          </p:nvPr>
        </p:nvSpPr>
        <p:spPr>
          <a:xfrm>
            <a:off x="7746272" y="3484836"/>
            <a:ext cx="2880693" cy="1718394"/>
          </a:xfrm>
          <a:solidFill>
            <a:srgbClr val="87C5DE"/>
          </a:solidFill>
          <a:ln>
            <a:solidFill>
              <a:srgbClr val="000000"/>
            </a:solidFill>
          </a:ln>
        </p:spPr>
        <p:txBody>
          <a:bodyPr/>
          <a:lstStyle/>
          <a:p>
            <a:pPr marL="0" indent="0" algn="ctr">
              <a:buNone/>
            </a:pPr>
            <a:r>
              <a:rPr lang="en-US" sz="2400" noProof="0" dirty="0"/>
              <a:t>Language Use in Social Context </a:t>
            </a:r>
            <a:r>
              <a:rPr lang="en-US" sz="2400" b="0" noProof="0" dirty="0"/>
              <a:t>(Pragmatics/ Communicative Competence) </a:t>
            </a:r>
          </a:p>
        </p:txBody>
      </p:sp>
      <p:sp>
        <p:nvSpPr>
          <p:cNvPr id="17" name="TextBox 16">
            <a:extLst>
              <a:ext uri="{FF2B5EF4-FFF2-40B4-BE49-F238E27FC236}">
                <a16:creationId xmlns:a16="http://schemas.microsoft.com/office/drawing/2014/main" id="{86766844-7767-8E46-6CBE-3846DE003884}"/>
              </a:ext>
            </a:extLst>
          </p:cNvPr>
          <p:cNvSpPr txBox="1"/>
          <p:nvPr/>
        </p:nvSpPr>
        <p:spPr>
          <a:xfrm>
            <a:off x="979469" y="5374278"/>
            <a:ext cx="9872230" cy="646331"/>
          </a:xfrm>
          <a:prstGeom prst="rect">
            <a:avLst/>
          </a:prstGeom>
          <a:noFill/>
        </p:spPr>
        <p:txBody>
          <a:bodyPr wrap="square" rtlCol="0">
            <a:spAutoFit/>
          </a:bodyPr>
          <a:lstStyle/>
          <a:p>
            <a:pPr algn="ctr"/>
            <a:r>
              <a:rPr lang="en-US" dirty="0">
                <a:solidFill>
                  <a:srgbClr val="000000"/>
                </a:solidFill>
              </a:rPr>
              <a:t>Adapted from “Even Start Research-based Early Childhood and Parenting Education Professional Development, 2003,” California Department of Education, Sacramento. </a:t>
            </a:r>
            <a:endParaRPr lang="es-MX" dirty="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5">
            <a:extLst>
              <a:ext uri="{FF2B5EF4-FFF2-40B4-BE49-F238E27FC236}">
                <a16:creationId xmlns:a16="http://schemas.microsoft.com/office/drawing/2014/main" id="{EA064460-91F2-9BDB-AAF2-7D8E0EC284C4}"/>
              </a:ext>
            </a:extLst>
          </p:cNvPr>
          <p:cNvSpPr>
            <a:spLocks noGrp="1" noChangeArrowheads="1"/>
          </p:cNvSpPr>
          <p:nvPr>
            <p:ph type="title"/>
          </p:nvPr>
        </p:nvSpPr>
        <p:spPr/>
        <p:txBody>
          <a:bodyPr/>
          <a:lstStyle/>
          <a:p>
            <a:pPr eaLnBrk="1" hangingPunct="1"/>
            <a:r>
              <a:rPr lang="en-US" altLang="en-US"/>
              <a:t>Match Time</a:t>
            </a:r>
          </a:p>
        </p:txBody>
      </p:sp>
      <p:sp>
        <p:nvSpPr>
          <p:cNvPr id="16386" name="Rectangle 6">
            <a:extLst>
              <a:ext uri="{FF2B5EF4-FFF2-40B4-BE49-F238E27FC236}">
                <a16:creationId xmlns:a16="http://schemas.microsoft.com/office/drawing/2014/main" id="{DA6FF6FF-A510-BC93-A9B5-C9636849F825}"/>
              </a:ext>
            </a:extLst>
          </p:cNvPr>
          <p:cNvSpPr>
            <a:spLocks noGrp="1" noChangeArrowheads="1"/>
          </p:cNvSpPr>
          <p:nvPr>
            <p:ph type="body" idx="1"/>
          </p:nvPr>
        </p:nvSpPr>
        <p:spPr/>
        <p:txBody>
          <a:bodyPr/>
          <a:lstStyle/>
          <a:p>
            <a:pPr eaLnBrk="1" hangingPunct="1"/>
            <a:r>
              <a:rPr lang="en-US" altLang="en-US" dirty="0"/>
              <a:t>Look for the words and definitions at the center of your table.</a:t>
            </a:r>
          </a:p>
          <a:p>
            <a:pPr eaLnBrk="1" hangingPunct="1"/>
            <a:r>
              <a:rPr lang="en-US" altLang="en-US" dirty="0"/>
              <a:t>Use your book and existing knowledge to match the meanings to the words.</a:t>
            </a:r>
          </a:p>
          <a:p>
            <a:pPr eaLnBrk="1" hangingPunct="1"/>
            <a:r>
              <a:rPr lang="en-US" altLang="en-US" dirty="0"/>
              <a:t>Stand up when you have completed the task.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F00E460D-D49A-D5FA-47B5-4BB3C46B6A59}"/>
              </a:ext>
            </a:extLst>
          </p:cNvPr>
          <p:cNvSpPr>
            <a:spLocks noGrp="1" noChangeArrowheads="1"/>
          </p:cNvSpPr>
          <p:nvPr>
            <p:ph type="title"/>
          </p:nvPr>
        </p:nvSpPr>
        <p:spPr>
          <a:xfrm>
            <a:off x="612775" y="274638"/>
            <a:ext cx="10972801" cy="1143000"/>
          </a:xfrm>
        </p:spPr>
        <p:txBody>
          <a:bodyPr wrap="square" anchor="b">
            <a:normAutofit fontScale="90000"/>
          </a:bodyPr>
          <a:lstStyle/>
          <a:p>
            <a:pPr eaLnBrk="1" hangingPunct="1"/>
            <a:r>
              <a:rPr lang="en-US" altLang="en-US" dirty="0"/>
              <a:t>Language-Rich Activities at Home and School</a:t>
            </a:r>
          </a:p>
        </p:txBody>
      </p:sp>
      <p:pic>
        <p:nvPicPr>
          <p:cNvPr id="3" name="Content Placeholder 2" descr="A person standing in a classroom with kids">
            <a:extLst>
              <a:ext uri="{FF2B5EF4-FFF2-40B4-BE49-F238E27FC236}">
                <a16:creationId xmlns:a16="http://schemas.microsoft.com/office/drawing/2014/main" id="{363AF38B-BEF7-9D3A-F8B8-39D25608DD0F}"/>
              </a:ext>
            </a:extLst>
          </p:cNvPr>
          <p:cNvPicPr>
            <a:picLocks noGrp="1" noChangeAspect="1"/>
          </p:cNvPicPr>
          <p:nvPr>
            <p:ph sz="half" idx="1"/>
          </p:nvPr>
        </p:nvPicPr>
        <p:blipFill>
          <a:blip r:embed="rId3"/>
          <a:stretch>
            <a:fillRect/>
          </a:stretch>
        </p:blipFill>
        <p:spPr>
          <a:xfrm>
            <a:off x="619711" y="1600200"/>
            <a:ext cx="5696366" cy="4435475"/>
          </a:xfrm>
          <a:prstGeom prst="rect">
            <a:avLst/>
          </a:prstGeom>
        </p:spPr>
      </p:pic>
      <p:sp>
        <p:nvSpPr>
          <p:cNvPr id="24579" name="Rectangle 3">
            <a:extLst>
              <a:ext uri="{FF2B5EF4-FFF2-40B4-BE49-F238E27FC236}">
                <a16:creationId xmlns:a16="http://schemas.microsoft.com/office/drawing/2014/main" id="{F37958F0-44C6-4E04-EC8A-1ED0F473C6C7}"/>
              </a:ext>
            </a:extLst>
          </p:cNvPr>
          <p:cNvSpPr>
            <a:spLocks noGrp="1" noChangeArrowheads="1"/>
          </p:cNvSpPr>
          <p:nvPr>
            <p:ph sz="half" idx="12"/>
          </p:nvPr>
        </p:nvSpPr>
        <p:spPr>
          <a:xfrm>
            <a:off x="6747164" y="1600199"/>
            <a:ext cx="4838412" cy="4434840"/>
          </a:xfrm>
        </p:spPr>
        <p:txBody>
          <a:bodyPr wrap="square" anchor="t">
            <a:normAutofit/>
          </a:bodyPr>
          <a:lstStyle/>
          <a:p>
            <a:pPr marL="230188" indent="-230188" eaLnBrk="1" hangingPunct="1">
              <a:lnSpc>
                <a:spcPct val="100000"/>
              </a:lnSpc>
              <a:spcBef>
                <a:spcPts val="600"/>
              </a:spcBef>
            </a:pPr>
            <a:r>
              <a:rPr lang="en-US" altLang="en-US" sz="2400" dirty="0"/>
              <a:t>Conversations</a:t>
            </a:r>
          </a:p>
          <a:p>
            <a:pPr marL="230188" indent="-230188" eaLnBrk="1" hangingPunct="1">
              <a:lnSpc>
                <a:spcPct val="100000"/>
              </a:lnSpc>
              <a:spcBef>
                <a:spcPts val="600"/>
              </a:spcBef>
            </a:pPr>
            <a:r>
              <a:rPr lang="en-US" altLang="en-US" sz="2400" dirty="0"/>
              <a:t>Songs</a:t>
            </a:r>
          </a:p>
          <a:p>
            <a:pPr marL="230188" indent="-230188" eaLnBrk="1" hangingPunct="1">
              <a:lnSpc>
                <a:spcPct val="100000"/>
              </a:lnSpc>
              <a:spcBef>
                <a:spcPts val="600"/>
              </a:spcBef>
            </a:pPr>
            <a:r>
              <a:rPr lang="en-US" altLang="en-US" sz="2400" dirty="0"/>
              <a:t>Tongue Twisters</a:t>
            </a:r>
          </a:p>
          <a:p>
            <a:pPr marL="230188" indent="-230188" eaLnBrk="1" hangingPunct="1">
              <a:lnSpc>
                <a:spcPct val="100000"/>
              </a:lnSpc>
              <a:spcBef>
                <a:spcPts val="600"/>
              </a:spcBef>
            </a:pPr>
            <a:r>
              <a:rPr lang="en-US" altLang="en-US" sz="2400" dirty="0"/>
              <a:t>Sayings or Proverbs</a:t>
            </a:r>
          </a:p>
          <a:p>
            <a:pPr marL="230188" indent="-230188" eaLnBrk="1" hangingPunct="1">
              <a:lnSpc>
                <a:spcPct val="100000"/>
              </a:lnSpc>
              <a:spcBef>
                <a:spcPts val="600"/>
              </a:spcBef>
            </a:pPr>
            <a:r>
              <a:rPr lang="en-US" altLang="en-US" sz="2400" dirty="0"/>
              <a:t>Finger Plays</a:t>
            </a:r>
          </a:p>
          <a:p>
            <a:pPr marL="230188" indent="-230188" eaLnBrk="1" hangingPunct="1">
              <a:lnSpc>
                <a:spcPct val="100000"/>
              </a:lnSpc>
              <a:spcBef>
                <a:spcPts val="600"/>
              </a:spcBef>
            </a:pPr>
            <a:r>
              <a:rPr lang="en-US" altLang="en-US" sz="2400" dirty="0"/>
              <a:t>Rhymes</a:t>
            </a:r>
          </a:p>
          <a:p>
            <a:pPr marL="230188" indent="-230188" eaLnBrk="1" hangingPunct="1">
              <a:lnSpc>
                <a:spcPct val="100000"/>
              </a:lnSpc>
              <a:spcBef>
                <a:spcPts val="600"/>
              </a:spcBef>
            </a:pPr>
            <a:r>
              <a:rPr lang="en-US" altLang="en-US" sz="2400" dirty="0"/>
              <a:t>Riddles</a:t>
            </a:r>
          </a:p>
          <a:p>
            <a:pPr marL="230188" indent="-230188" eaLnBrk="1" hangingPunct="1">
              <a:lnSpc>
                <a:spcPct val="100000"/>
              </a:lnSpc>
              <a:spcBef>
                <a:spcPts val="600"/>
              </a:spcBef>
            </a:pPr>
            <a:r>
              <a:rPr lang="en-US" altLang="en-US" sz="2400" dirty="0"/>
              <a:t>Games and Chants</a:t>
            </a:r>
          </a:p>
          <a:p>
            <a:pPr marL="230188" indent="-230188" eaLnBrk="1" hangingPunct="1">
              <a:lnSpc>
                <a:spcPct val="100000"/>
              </a:lnSpc>
              <a:spcBef>
                <a:spcPts val="600"/>
              </a:spcBef>
            </a:pPr>
            <a:endParaRPr lang="en-US" alt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028E-9C01-BB92-397B-653AAC7F844D}"/>
              </a:ext>
            </a:extLst>
          </p:cNvPr>
          <p:cNvSpPr>
            <a:spLocks noGrp="1"/>
          </p:cNvSpPr>
          <p:nvPr>
            <p:ph type="title"/>
          </p:nvPr>
        </p:nvSpPr>
        <p:spPr>
          <a:xfrm>
            <a:off x="615950" y="330552"/>
            <a:ext cx="10966450" cy="1105989"/>
          </a:xfrm>
        </p:spPr>
        <p:txBody>
          <a:bodyPr/>
          <a:lstStyle/>
          <a:p>
            <a:r>
              <a:rPr lang="en-US" sz="4000" dirty="0"/>
              <a:t>Build of Opportunities to Promote English Language Development</a:t>
            </a:r>
          </a:p>
        </p:txBody>
      </p:sp>
      <p:pic>
        <p:nvPicPr>
          <p:cNvPr id="4" name="Content Placeholder 3">
            <a:extLst>
              <a:ext uri="{FF2B5EF4-FFF2-40B4-BE49-F238E27FC236}">
                <a16:creationId xmlns:a16="http://schemas.microsoft.com/office/drawing/2014/main" id="{632B27A2-E7C5-A3A8-F490-0A949549DF14}"/>
              </a:ext>
            </a:extLst>
          </p:cNvPr>
          <p:cNvPicPr>
            <a:picLocks noGrp="1" noChangeAspect="1"/>
          </p:cNvPicPr>
          <p:nvPr>
            <p:ph idx="1"/>
          </p:nvPr>
        </p:nvPicPr>
        <p:blipFill>
          <a:blip r:embed="rId3"/>
          <a:stretch>
            <a:fillRect/>
          </a:stretch>
        </p:blipFill>
        <p:spPr>
          <a:xfrm>
            <a:off x="2497152" y="1887272"/>
            <a:ext cx="7197696" cy="4056328"/>
          </a:xfrm>
          <a:prstGeom prst="rect">
            <a:avLst/>
          </a:prstGeom>
        </p:spPr>
      </p:pic>
    </p:spTree>
    <p:extLst>
      <p:ext uri="{BB962C8B-B14F-4D97-AF65-F5344CB8AC3E}">
        <p14:creationId xmlns:p14="http://schemas.microsoft.com/office/powerpoint/2010/main" val="2515824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906B-3087-F472-5C2E-AAA220A28147}"/>
              </a:ext>
            </a:extLst>
          </p:cNvPr>
          <p:cNvSpPr>
            <a:spLocks noGrp="1"/>
          </p:cNvSpPr>
          <p:nvPr>
            <p:ph type="title"/>
          </p:nvPr>
        </p:nvSpPr>
        <p:spPr>
          <a:xfrm>
            <a:off x="615950" y="330552"/>
            <a:ext cx="10966450" cy="1105989"/>
          </a:xfrm>
        </p:spPr>
        <p:txBody>
          <a:bodyPr/>
          <a:lstStyle/>
          <a:p>
            <a:r>
              <a:rPr lang="en-US" dirty="0"/>
              <a:t>Time for Reflection</a:t>
            </a:r>
          </a:p>
        </p:txBody>
      </p:sp>
      <p:sp>
        <p:nvSpPr>
          <p:cNvPr id="3" name="Content Placeholder 2">
            <a:extLst>
              <a:ext uri="{FF2B5EF4-FFF2-40B4-BE49-F238E27FC236}">
                <a16:creationId xmlns:a16="http://schemas.microsoft.com/office/drawing/2014/main" id="{085E3F1D-AA9A-58CD-D0B6-95F5D19B1F5B}"/>
              </a:ext>
            </a:extLst>
          </p:cNvPr>
          <p:cNvSpPr>
            <a:spLocks noGrp="1"/>
          </p:cNvSpPr>
          <p:nvPr>
            <p:ph idx="1"/>
          </p:nvPr>
        </p:nvSpPr>
        <p:spPr>
          <a:xfrm>
            <a:off x="615950" y="1708584"/>
            <a:ext cx="10966450" cy="4200525"/>
          </a:xfrm>
          <a:solidFill>
            <a:schemeClr val="bg1">
              <a:lumMod val="95000"/>
            </a:schemeClr>
          </a:solidFill>
          <a:ln>
            <a:solidFill>
              <a:srgbClr val="000000"/>
            </a:solidFill>
          </a:ln>
        </p:spPr>
        <p:txBody>
          <a:bodyPr/>
          <a:lstStyle/>
          <a:p>
            <a:pPr marL="0" indent="0" algn="ctr">
              <a:lnSpc>
                <a:spcPct val="100000"/>
              </a:lnSpc>
              <a:spcAft>
                <a:spcPts val="1800"/>
              </a:spcAft>
              <a:buNone/>
            </a:pPr>
            <a:r>
              <a:rPr lang="en-US" dirty="0"/>
              <a:t>Ask Yourself </a:t>
            </a:r>
          </a:p>
          <a:p>
            <a:pPr marL="514350" indent="-514350">
              <a:lnSpc>
                <a:spcPct val="100000"/>
              </a:lnSpc>
              <a:spcAft>
                <a:spcPts val="1800"/>
              </a:spcAft>
              <a:buFont typeface="+mj-lt"/>
              <a:buAutoNum type="arabicPeriod"/>
            </a:pPr>
            <a:r>
              <a:rPr lang="en-US" b="0" dirty="0"/>
              <a:t>Do I look at each of my students as an individual who brings competencies to the learning situation or as a member of a group or category, such as English learners? </a:t>
            </a:r>
          </a:p>
          <a:p>
            <a:pPr marL="514350" indent="-514350">
              <a:lnSpc>
                <a:spcPct val="100000"/>
              </a:lnSpc>
              <a:spcAft>
                <a:spcPts val="1800"/>
              </a:spcAft>
              <a:buFont typeface="+mj-lt"/>
              <a:buAutoNum type="arabicPeriod"/>
            </a:pPr>
            <a:r>
              <a:rPr lang="en-US" b="0" dirty="0"/>
              <a:t>Am I familiar with how our program applies proven approaches to first- and second-language development and learning?</a:t>
            </a:r>
            <a:endParaRPr lang="es-MX" b="0" dirty="0"/>
          </a:p>
        </p:txBody>
      </p:sp>
    </p:spTree>
    <p:extLst>
      <p:ext uri="{BB962C8B-B14F-4D97-AF65-F5344CB8AC3E}">
        <p14:creationId xmlns:p14="http://schemas.microsoft.com/office/powerpoint/2010/main" val="4089665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299C5-E40B-4ECE-7349-FA7338859A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2E4FA32-9DD1-42EF-8943-B26281C21B21}"/>
              </a:ext>
            </a:extLst>
          </p:cNvPr>
          <p:cNvSpPr>
            <a:spLocks noGrp="1"/>
          </p:cNvSpPr>
          <p:nvPr>
            <p:ph type="title"/>
          </p:nvPr>
        </p:nvSpPr>
        <p:spPr>
          <a:xfrm>
            <a:off x="609600" y="274638"/>
            <a:ext cx="10972800" cy="986889"/>
          </a:xfrm>
        </p:spPr>
        <p:txBody>
          <a:bodyPr vert="horz" wrap="square" lIns="68580" tIns="34290" rIns="68580" bIns="34290" numCol="1" rtlCol="0" anchor="b" anchorCtr="0" compatLnSpc="1">
            <a:prstTxWarp prst="textNoShape">
              <a:avLst/>
            </a:prstTxWarp>
            <a:normAutofit/>
          </a:bodyPr>
          <a:lstStyle/>
          <a:p>
            <a:r>
              <a:rPr lang="en-US" dirty="0"/>
              <a:t>Strategies in Action</a:t>
            </a:r>
          </a:p>
        </p:txBody>
      </p:sp>
      <p:pic>
        <p:nvPicPr>
          <p:cNvPr id="16" name="Content Placeholder 15" descr="Multilingual Learning Toolkit website">
            <a:hlinkClick r:id="rId3"/>
            <a:extLst>
              <a:ext uri="{FF2B5EF4-FFF2-40B4-BE49-F238E27FC236}">
                <a16:creationId xmlns:a16="http://schemas.microsoft.com/office/drawing/2014/main" id="{7633ABB2-DBD3-D561-BA39-1A1D3EE0363A}"/>
              </a:ext>
            </a:extLst>
          </p:cNvPr>
          <p:cNvPicPr>
            <a:picLocks noGrp="1" noChangeAspect="1"/>
          </p:cNvPicPr>
          <p:nvPr>
            <p:ph sz="half" idx="1"/>
          </p:nvPr>
        </p:nvPicPr>
        <p:blipFill rotWithShape="1">
          <a:blip r:embed="rId4"/>
          <a:srcRect l="10639"/>
          <a:stretch/>
        </p:blipFill>
        <p:spPr>
          <a:xfrm>
            <a:off x="776270" y="1832588"/>
            <a:ext cx="4880067" cy="3529120"/>
          </a:xfrm>
          <a:ln>
            <a:solidFill>
              <a:srgbClr val="000000"/>
            </a:solidFill>
          </a:ln>
        </p:spPr>
      </p:pic>
      <p:sp>
        <p:nvSpPr>
          <p:cNvPr id="15" name="Content Placeholder 14">
            <a:extLst>
              <a:ext uri="{FF2B5EF4-FFF2-40B4-BE49-F238E27FC236}">
                <a16:creationId xmlns:a16="http://schemas.microsoft.com/office/drawing/2014/main" id="{955FD270-FC9A-7846-F4BB-3E34CC254F75}"/>
              </a:ext>
            </a:extLst>
          </p:cNvPr>
          <p:cNvSpPr>
            <a:spLocks noGrp="1"/>
          </p:cNvSpPr>
          <p:nvPr>
            <p:ph sz="half" idx="12"/>
          </p:nvPr>
        </p:nvSpPr>
        <p:spPr>
          <a:xfrm>
            <a:off x="5929746" y="1347788"/>
            <a:ext cx="5943168" cy="4464050"/>
          </a:xfrm>
        </p:spPr>
        <p:txBody>
          <a:bodyPr vert="horz" wrap="square" lIns="68580" tIns="34290" rIns="68580" bIns="34290" numCol="1" rtlCol="0" anchor="t" anchorCtr="0" compatLnSpc="1">
            <a:prstTxWarp prst="textNoShape">
              <a:avLst/>
            </a:prstTxWarp>
            <a:noAutofit/>
          </a:bodyPr>
          <a:lstStyle/>
          <a:p>
            <a:pPr>
              <a:lnSpc>
                <a:spcPct val="100000"/>
              </a:lnSpc>
              <a:spcBef>
                <a:spcPts val="600"/>
              </a:spcBef>
            </a:pPr>
            <a:r>
              <a:rPr lang="en-US" sz="2400" dirty="0"/>
              <a:t>Read the scenario from the Multilingual Learning Toolkit: </a:t>
            </a:r>
            <a:r>
              <a:rPr lang="en-US" sz="2400" dirty="0">
                <a:hlinkClick r:id="rId3"/>
              </a:rPr>
              <a:t>PreK Language Model: English Language Development with Home Language Support </a:t>
            </a:r>
            <a:r>
              <a:rPr lang="en-US" sz="2400" dirty="0"/>
              <a:t>by Dr. Linda Espinosa and Dr. Marlene Zepeda.</a:t>
            </a:r>
          </a:p>
          <a:p>
            <a:pPr>
              <a:lnSpc>
                <a:spcPct val="100000"/>
              </a:lnSpc>
              <a:spcBef>
                <a:spcPts val="600"/>
              </a:spcBef>
            </a:pPr>
            <a:r>
              <a:rPr lang="en-US" sz="2400" dirty="0"/>
              <a:t>As a group, discuss and respond to the reflective questions for your scenario.</a:t>
            </a:r>
          </a:p>
          <a:p>
            <a:pPr>
              <a:lnSpc>
                <a:spcPct val="100000"/>
              </a:lnSpc>
              <a:spcBef>
                <a:spcPts val="600"/>
              </a:spcBef>
            </a:pPr>
            <a:r>
              <a:rPr lang="en-US" sz="2400" dirty="0"/>
              <a:t>Make a poster to share your scenario and your team’s responses. </a:t>
            </a:r>
          </a:p>
          <a:p>
            <a:pPr>
              <a:lnSpc>
                <a:spcPct val="100000"/>
              </a:lnSpc>
              <a:spcBef>
                <a:spcPts val="600"/>
              </a:spcBef>
            </a:pPr>
            <a:endParaRPr lang="en-US" sz="2400" dirty="0"/>
          </a:p>
        </p:txBody>
      </p:sp>
    </p:spTree>
    <p:extLst>
      <p:ext uri="{BB962C8B-B14F-4D97-AF65-F5344CB8AC3E}">
        <p14:creationId xmlns:p14="http://schemas.microsoft.com/office/powerpoint/2010/main" val="4186934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3064E-1610-2302-5EAA-AD4497A654F3}"/>
              </a:ext>
            </a:extLst>
          </p:cNvPr>
          <p:cNvSpPr>
            <a:spLocks noGrp="1"/>
          </p:cNvSpPr>
          <p:nvPr>
            <p:ph type="title"/>
          </p:nvPr>
        </p:nvSpPr>
        <p:spPr/>
        <p:txBody>
          <a:bodyPr/>
          <a:lstStyle/>
          <a:p>
            <a:r>
              <a:rPr lang="en-US" altLang="en-US" sz="4400" dirty="0"/>
              <a:t>Reviewing Our Assumptions</a:t>
            </a:r>
            <a:endParaRPr lang="en-US" dirty="0"/>
          </a:p>
        </p:txBody>
      </p:sp>
      <p:pic>
        <p:nvPicPr>
          <p:cNvPr id="4" name="Content Placeholder 3" descr="Two girls sitting on stairs holding puppets">
            <a:extLst>
              <a:ext uri="{FF2B5EF4-FFF2-40B4-BE49-F238E27FC236}">
                <a16:creationId xmlns:a16="http://schemas.microsoft.com/office/drawing/2014/main" id="{17FEA2AA-B9B3-B95B-CC4E-70704C38B486}"/>
              </a:ext>
            </a:extLst>
          </p:cNvPr>
          <p:cNvPicPr>
            <a:picLocks noGrp="1" noChangeAspect="1"/>
          </p:cNvPicPr>
          <p:nvPr>
            <p:ph sz="half" idx="1"/>
          </p:nvPr>
        </p:nvPicPr>
        <p:blipFill>
          <a:blip r:embed="rId3"/>
          <a:stretch>
            <a:fillRect/>
          </a:stretch>
        </p:blipFill>
        <p:spPr>
          <a:xfrm>
            <a:off x="659463" y="1347788"/>
            <a:ext cx="5450173" cy="4433887"/>
          </a:xfrm>
          <a:prstGeom prst="rect">
            <a:avLst/>
          </a:prstGeom>
        </p:spPr>
      </p:pic>
      <p:sp>
        <p:nvSpPr>
          <p:cNvPr id="18434" name="Rectangle 7">
            <a:extLst>
              <a:ext uri="{FF2B5EF4-FFF2-40B4-BE49-F238E27FC236}">
                <a16:creationId xmlns:a16="http://schemas.microsoft.com/office/drawing/2014/main" id="{30B14FF9-7799-AEDE-D378-5217EA84EE93}"/>
              </a:ext>
            </a:extLst>
          </p:cNvPr>
          <p:cNvSpPr>
            <a:spLocks noGrp="1" noChangeArrowheads="1"/>
          </p:cNvSpPr>
          <p:nvPr>
            <p:ph sz="half" idx="12"/>
          </p:nvPr>
        </p:nvSpPr>
        <p:spPr/>
        <p:txBody>
          <a:bodyPr/>
          <a:lstStyle/>
          <a:p>
            <a:pPr eaLnBrk="1" hangingPunct="1"/>
            <a:r>
              <a:rPr lang="en-US" altLang="en-US" sz="2600" dirty="0"/>
              <a:t>Have any of the assumptions with which we started the day been challenged? </a:t>
            </a:r>
          </a:p>
          <a:p>
            <a:pPr eaLnBrk="1" hangingPunct="1"/>
            <a:r>
              <a:rPr lang="en-US" altLang="en-US" sz="2600" dirty="0"/>
              <a:t>Have any been reinforced? </a:t>
            </a:r>
          </a:p>
          <a:p>
            <a:pPr eaLnBrk="1" hangingPunct="1"/>
            <a:r>
              <a:rPr lang="en-US" altLang="en-US" sz="2600" dirty="0"/>
              <a:t>Have you changed your thinking about children</a:t>
            </a:r>
            <a:r>
              <a:rPr lang="ja-JP" altLang="en-US" sz="2600" dirty="0"/>
              <a:t>’</a:t>
            </a:r>
            <a:r>
              <a:rPr lang="en-US" altLang="ja-JP" sz="2600" dirty="0"/>
              <a:t>s abilities to learn language?</a:t>
            </a:r>
          </a:p>
          <a:p>
            <a:pPr lvl="1" eaLnBrk="1" hangingPunct="1"/>
            <a:endParaRPr lang="en-US" alt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a:extLst>
              <a:ext uri="{FF2B5EF4-FFF2-40B4-BE49-F238E27FC236}">
                <a16:creationId xmlns:a16="http://schemas.microsoft.com/office/drawing/2014/main" id="{67AC7730-D6AC-07CE-139A-6E9F045E18E0}"/>
              </a:ext>
            </a:extLst>
          </p:cNvPr>
          <p:cNvSpPr>
            <a:spLocks noGrp="1" noChangeArrowheads="1"/>
          </p:cNvSpPr>
          <p:nvPr>
            <p:ph type="title"/>
          </p:nvPr>
        </p:nvSpPr>
        <p:spPr/>
        <p:txBody>
          <a:bodyPr/>
          <a:lstStyle/>
          <a:p>
            <a:pPr eaLnBrk="1" hangingPunct="1"/>
            <a:r>
              <a:rPr lang="en-US" altLang="en-US"/>
              <a:t>Key Points</a:t>
            </a:r>
          </a:p>
        </p:txBody>
      </p:sp>
      <p:sp>
        <p:nvSpPr>
          <p:cNvPr id="28674" name="Rectangle 7">
            <a:extLst>
              <a:ext uri="{FF2B5EF4-FFF2-40B4-BE49-F238E27FC236}">
                <a16:creationId xmlns:a16="http://schemas.microsoft.com/office/drawing/2014/main" id="{7D74D71B-58EE-231A-A5BA-80439B24BAC1}"/>
              </a:ext>
            </a:extLst>
          </p:cNvPr>
          <p:cNvSpPr>
            <a:spLocks noGrp="1" noChangeArrowheads="1"/>
          </p:cNvSpPr>
          <p:nvPr>
            <p:ph type="body" idx="1"/>
          </p:nvPr>
        </p:nvSpPr>
        <p:spPr/>
        <p:txBody>
          <a:bodyPr/>
          <a:lstStyle/>
          <a:p>
            <a:pPr eaLnBrk="1" hangingPunct="1"/>
            <a:r>
              <a:rPr lang="en-US" altLang="en-US" dirty="0"/>
              <a:t>During the preschool years, children are continually in the process of developing their language(s). </a:t>
            </a:r>
          </a:p>
          <a:p>
            <a:pPr eaLnBrk="1" hangingPunct="1"/>
            <a:r>
              <a:rPr lang="en-US" altLang="en-US" dirty="0"/>
              <a:t>In learning to talk, children learn the components of language and how to use language in different social contexts. </a:t>
            </a:r>
          </a:p>
          <a:p>
            <a:pPr eaLnBrk="1" hangingPunct="1"/>
            <a:r>
              <a:rPr lang="en-US" altLang="en-US" dirty="0"/>
              <a:t>It is important for teachers to become familiar with the process of home language development and English language development.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6">
            <a:extLst>
              <a:ext uri="{FF2B5EF4-FFF2-40B4-BE49-F238E27FC236}">
                <a16:creationId xmlns:a16="http://schemas.microsoft.com/office/drawing/2014/main" id="{8E1A7CCB-2E3E-8325-7492-C89816038E8F}"/>
              </a:ext>
            </a:extLst>
          </p:cNvPr>
          <p:cNvSpPr>
            <a:spLocks noGrp="1" noChangeArrowheads="1"/>
          </p:cNvSpPr>
          <p:nvPr>
            <p:ph type="title"/>
          </p:nvPr>
        </p:nvSpPr>
        <p:spPr/>
        <p:txBody>
          <a:bodyPr/>
          <a:lstStyle/>
          <a:p>
            <a:pPr eaLnBrk="1" hangingPunct="1"/>
            <a:r>
              <a:rPr lang="en-US" altLang="en-US"/>
              <a:t>Key Points (continued)</a:t>
            </a:r>
          </a:p>
        </p:txBody>
      </p:sp>
      <p:sp>
        <p:nvSpPr>
          <p:cNvPr id="30722" name="Rectangle 7">
            <a:extLst>
              <a:ext uri="{FF2B5EF4-FFF2-40B4-BE49-F238E27FC236}">
                <a16:creationId xmlns:a16="http://schemas.microsoft.com/office/drawing/2014/main" id="{89042717-189E-4834-4578-66502D52EF01}"/>
              </a:ext>
            </a:extLst>
          </p:cNvPr>
          <p:cNvSpPr>
            <a:spLocks noGrp="1" noChangeArrowheads="1"/>
          </p:cNvSpPr>
          <p:nvPr>
            <p:ph type="body" idx="1"/>
          </p:nvPr>
        </p:nvSpPr>
        <p:spPr/>
        <p:txBody>
          <a:bodyPr/>
          <a:lstStyle/>
          <a:p>
            <a:pPr eaLnBrk="1" hangingPunct="1"/>
            <a:r>
              <a:rPr lang="en-US" altLang="en-US" dirty="0"/>
              <a:t>Children need opportunities and activities to use the languages they are learning and practice using them. </a:t>
            </a:r>
          </a:p>
          <a:p>
            <a:pPr eaLnBrk="1" hangingPunct="1"/>
            <a:r>
              <a:rPr lang="en-US" altLang="en-US" dirty="0"/>
              <a:t>Teachers are an important language model; more experienced peers can be effective language models for other children.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B0885-DECA-9A09-9077-F26B8B4CA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9D79C-737E-057B-390D-39C60C6D1BBB}"/>
              </a:ext>
            </a:extLst>
          </p:cNvPr>
          <p:cNvSpPr>
            <a:spLocks noGrp="1"/>
          </p:cNvSpPr>
          <p:nvPr>
            <p:ph type="title"/>
          </p:nvPr>
        </p:nvSpPr>
        <p:spPr>
          <a:xfrm>
            <a:off x="0" y="-128651"/>
            <a:ext cx="4184073" cy="3883234"/>
          </a:xfrm>
        </p:spPr>
        <p:txBody>
          <a:bodyPr/>
          <a:lstStyle/>
          <a:p>
            <a:pPr algn="ctr"/>
            <a:r>
              <a:rPr lang="en-US" sz="6600" noProof="0" dirty="0"/>
              <a:t>Thank you!</a:t>
            </a:r>
          </a:p>
        </p:txBody>
      </p:sp>
    </p:spTree>
    <p:extLst>
      <p:ext uri="{BB962C8B-B14F-4D97-AF65-F5344CB8AC3E}">
        <p14:creationId xmlns:p14="http://schemas.microsoft.com/office/powerpoint/2010/main" val="878434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DD205F-158C-5CEC-9D81-6161E2313BD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902875D-E4AF-DD74-D527-FC739FBE43BE}"/>
              </a:ext>
            </a:extLst>
          </p:cNvPr>
          <p:cNvSpPr>
            <a:spLocks noGrp="1"/>
          </p:cNvSpPr>
          <p:nvPr>
            <p:ph type="title"/>
          </p:nvPr>
        </p:nvSpPr>
        <p:spPr>
          <a:xfrm>
            <a:off x="514715" y="572961"/>
            <a:ext cx="5581285" cy="3040263"/>
          </a:xfrm>
          <a:noFill/>
        </p:spPr>
        <p:txBody>
          <a:bodyPr/>
          <a:lstStyle/>
          <a:p>
            <a:pPr>
              <a:lnSpc>
                <a:spcPct val="100000"/>
              </a:lnSpc>
            </a:pPr>
            <a:r>
              <a:rPr lang="en-US" sz="3200" b="1" i="1" dirty="0"/>
              <a:t>Preschool English Learners: Principles and Practices to Promote</a:t>
            </a:r>
            <a:br>
              <a:rPr lang="en-US" sz="3200" b="1" i="1" dirty="0"/>
            </a:br>
            <a:r>
              <a:rPr lang="en-US" sz="3200" b="1" i="1" dirty="0"/>
              <a:t>Language, Literacy, and Learning—A Resource Guide (Second Edition)</a:t>
            </a:r>
          </a:p>
        </p:txBody>
      </p:sp>
      <p:sp>
        <p:nvSpPr>
          <p:cNvPr id="10" name="Text Placeholder 9">
            <a:extLst>
              <a:ext uri="{FF2B5EF4-FFF2-40B4-BE49-F238E27FC236}">
                <a16:creationId xmlns:a16="http://schemas.microsoft.com/office/drawing/2014/main" id="{18FC9A12-FCA0-263F-6BD5-E4E5896D6B09}"/>
              </a:ext>
            </a:extLst>
          </p:cNvPr>
          <p:cNvSpPr>
            <a:spLocks noGrp="1"/>
          </p:cNvSpPr>
          <p:nvPr>
            <p:ph type="body" idx="1"/>
          </p:nvPr>
        </p:nvSpPr>
        <p:spPr>
          <a:xfrm>
            <a:off x="514714" y="3841824"/>
            <a:ext cx="5581285" cy="1453896"/>
          </a:xfrm>
        </p:spPr>
        <p:txBody>
          <a:bodyPr anchor="ctr" anchorCtr="0"/>
          <a:lstStyle/>
          <a:p>
            <a:pPr marL="52388">
              <a:spcBef>
                <a:spcPts val="600"/>
              </a:spcBef>
              <a:spcAft>
                <a:spcPts val="600"/>
              </a:spcAft>
            </a:pPr>
            <a:r>
              <a:rPr lang="en-US" altLang="en-US" dirty="0"/>
              <a:t>Chapter 3: Connecting First and Second Language Development to Second Language Acquisition</a:t>
            </a:r>
            <a:endParaRPr lang="en-US" dirty="0">
              <a:effectLst/>
            </a:endParaRPr>
          </a:p>
        </p:txBody>
      </p:sp>
      <p:pic>
        <p:nvPicPr>
          <p:cNvPr id="3" name="Picture 22" descr="teacher helping child with art">
            <a:extLst>
              <a:ext uri="{FF2B5EF4-FFF2-40B4-BE49-F238E27FC236}">
                <a16:creationId xmlns:a16="http://schemas.microsoft.com/office/drawing/2014/main" id="{FAFEFDBB-3C86-8BC1-5AB8-2A39B40FA651}"/>
              </a:ext>
            </a:extLst>
          </p:cNvPr>
          <p:cNvPicPr>
            <a:picLocks noGrp="1" noChangeAspect="1" noChangeArrowheads="1"/>
          </p:cNvPicPr>
          <p:nvPr>
            <p:ph idx="12"/>
          </p:nvPr>
        </p:nvPicPr>
        <p:blipFill>
          <a:blip r:embed="rId3">
            <a:extLst>
              <a:ext uri="{28A0092B-C50C-407E-A947-70E740481C1C}">
                <a14:useLocalDpi xmlns:a14="http://schemas.microsoft.com/office/drawing/2010/main" val="0"/>
              </a:ext>
            </a:extLst>
          </a:blip>
          <a:srcRect l="3125" t="1741" r="4688"/>
          <a:stretch>
            <a:fillRect/>
          </a:stretch>
        </p:blipFill>
        <p:spPr bwMode="auto">
          <a:xfrm>
            <a:off x="6095999" y="140678"/>
            <a:ext cx="5446620" cy="520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03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909CA3-EC56-FBE7-2D53-166A4FDFD38A}"/>
              </a:ext>
            </a:extLst>
          </p:cNvPr>
          <p:cNvSpPr>
            <a:spLocks noGrp="1"/>
          </p:cNvSpPr>
          <p:nvPr>
            <p:ph type="ctrTitle"/>
          </p:nvPr>
        </p:nvSpPr>
        <p:spPr/>
        <p:txBody>
          <a:bodyPr/>
          <a:lstStyle/>
          <a:p>
            <a:r>
              <a:rPr lang="en-US" dirty="0"/>
              <a:t>Presenter’s Name</a:t>
            </a:r>
          </a:p>
        </p:txBody>
      </p:sp>
      <p:sp>
        <p:nvSpPr>
          <p:cNvPr id="7" name="Subtitle 6">
            <a:extLst>
              <a:ext uri="{FF2B5EF4-FFF2-40B4-BE49-F238E27FC236}">
                <a16:creationId xmlns:a16="http://schemas.microsoft.com/office/drawing/2014/main" id="{364D8FC8-9A06-11BA-593E-7E1810C6F420}"/>
              </a:ext>
            </a:extLst>
          </p:cNvPr>
          <p:cNvSpPr>
            <a:spLocks noGrp="1"/>
          </p:cNvSpPr>
          <p:nvPr>
            <p:ph type="subTitle" idx="1"/>
          </p:nvPr>
        </p:nvSpPr>
        <p:spPr>
          <a:xfrm>
            <a:off x="612775" y="3429000"/>
            <a:ext cx="5812409" cy="981635"/>
          </a:xfrm>
        </p:spPr>
        <p:txBody>
          <a:bodyPr/>
          <a:lstStyle/>
          <a:p>
            <a:r>
              <a:rPr lang="en-US" dirty="0"/>
              <a:t>CPIN Region</a:t>
            </a:r>
          </a:p>
        </p:txBody>
      </p:sp>
      <p:sp>
        <p:nvSpPr>
          <p:cNvPr id="9" name="Text Placeholder 8">
            <a:extLst>
              <a:ext uri="{FF2B5EF4-FFF2-40B4-BE49-F238E27FC236}">
                <a16:creationId xmlns:a16="http://schemas.microsoft.com/office/drawing/2014/main" id="{DEF1EB1A-8CD7-D829-41E4-E6C9DBA0B920}"/>
              </a:ext>
            </a:extLst>
          </p:cNvPr>
          <p:cNvSpPr>
            <a:spLocks noGrp="1"/>
          </p:cNvSpPr>
          <p:nvPr>
            <p:ph type="body" sz="quarter" idx="12"/>
          </p:nvPr>
        </p:nvSpPr>
        <p:spPr>
          <a:xfrm>
            <a:off x="612775" y="4461543"/>
            <a:ext cx="5486400" cy="708025"/>
          </a:xfrm>
        </p:spPr>
        <p:txBody>
          <a:bodyPr/>
          <a:lstStyle/>
          <a:p>
            <a:r>
              <a:rPr lang="en-US" dirty="0"/>
              <a:t>Date</a:t>
            </a:r>
          </a:p>
        </p:txBody>
      </p:sp>
      <p:sp>
        <p:nvSpPr>
          <p:cNvPr id="8" name="Picture Placeholder 7">
            <a:extLst>
              <a:ext uri="{FF2B5EF4-FFF2-40B4-BE49-F238E27FC236}">
                <a16:creationId xmlns:a16="http://schemas.microsoft.com/office/drawing/2014/main" id="{C559445C-075B-CCAF-C408-02337022083F}"/>
              </a:ext>
            </a:extLst>
          </p:cNvPr>
          <p:cNvSpPr>
            <a:spLocks noGrp="1"/>
          </p:cNvSpPr>
          <p:nvPr>
            <p:ph type="pic" sz="quarter" idx="10"/>
          </p:nvPr>
        </p:nvSpPr>
        <p:spPr>
          <a:xfrm>
            <a:off x="7025640" y="779124"/>
            <a:ext cx="4553585" cy="4390444"/>
          </a:xfrm>
        </p:spPr>
        <p:txBody>
          <a:bodyPr/>
          <a:lstStyle/>
          <a:p>
            <a:r>
              <a:rPr lang="en-US" dirty="0"/>
              <a:t>Presenter’s Photo</a:t>
            </a:r>
          </a:p>
        </p:txBody>
      </p:sp>
    </p:spTree>
    <p:extLst>
      <p:ext uri="{BB962C8B-B14F-4D97-AF65-F5344CB8AC3E}">
        <p14:creationId xmlns:p14="http://schemas.microsoft.com/office/powerpoint/2010/main" val="1644266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B4356-902E-A353-CA38-9B40F43AFCD8}"/>
              </a:ext>
            </a:extLst>
          </p:cNvPr>
          <p:cNvSpPr>
            <a:spLocks noGrp="1"/>
          </p:cNvSpPr>
          <p:nvPr>
            <p:ph type="title"/>
          </p:nvPr>
        </p:nvSpPr>
        <p:spPr>
          <a:xfrm>
            <a:off x="590347" y="0"/>
            <a:ext cx="7701711" cy="1364775"/>
          </a:xfrm>
        </p:spPr>
        <p:txBody>
          <a:bodyPr/>
          <a:lstStyle/>
          <a:p>
            <a:r>
              <a:rPr lang="en-US" dirty="0"/>
              <a:t>Partners in Early Learning</a:t>
            </a:r>
          </a:p>
        </p:txBody>
      </p:sp>
      <p:sp>
        <p:nvSpPr>
          <p:cNvPr id="6" name="Text Placeholder 5">
            <a:extLst>
              <a:ext uri="{FF2B5EF4-FFF2-40B4-BE49-F238E27FC236}">
                <a16:creationId xmlns:a16="http://schemas.microsoft.com/office/drawing/2014/main" id="{DA07BE86-1A9B-9E8D-6754-C72806DF1F9C}"/>
              </a:ext>
            </a:extLst>
          </p:cNvPr>
          <p:cNvSpPr>
            <a:spLocks noGrp="1"/>
          </p:cNvSpPr>
          <p:nvPr>
            <p:ph sz="quarter" idx="14"/>
          </p:nvPr>
        </p:nvSpPr>
        <p:spPr>
          <a:xfrm>
            <a:off x="540639" y="1364775"/>
            <a:ext cx="7920974" cy="4328237"/>
          </a:xfrm>
        </p:spPr>
        <p:txBody>
          <a:bodyPr anchor="ctr" anchorCtr="0"/>
          <a:lstStyle/>
          <a:p>
            <a:r>
              <a:rPr lang="en-US" sz="2400" b="0" dirty="0">
                <a:solidFill>
                  <a:srgbClr val="000000"/>
                </a:solidFill>
                <a:effectLst/>
              </a:rPr>
              <a:t>The California Department of Education (CDE) was given the authority in the 2021 Budget Bill to revise the Preschool Learning Foundations which will now be known as the </a:t>
            </a:r>
            <a:r>
              <a:rPr lang="en-US" sz="2400" b="0" i="1" dirty="0">
                <a:solidFill>
                  <a:srgbClr val="000000"/>
                </a:solidFill>
                <a:effectLst/>
              </a:rPr>
              <a:t>California Preschool/Transitional Kindergarten Learning Foundations </a:t>
            </a:r>
            <a:r>
              <a:rPr lang="en-US" sz="2400" b="0" dirty="0">
                <a:solidFill>
                  <a:srgbClr val="000000"/>
                </a:solidFill>
                <a:effectLst/>
              </a:rPr>
              <a:t>(PTKLF). </a:t>
            </a:r>
            <a:r>
              <a:rPr lang="en-US" sz="2400" dirty="0">
                <a:solidFill>
                  <a:srgbClr val="000000"/>
                </a:solidFill>
                <a:latin typeface="+mn-lt"/>
              </a:rPr>
              <a:t>The California Department of Social Services (CDSS) is developing implementation materials and professional development. This partnership benefits all children regardless of funding sources.</a:t>
            </a:r>
          </a:p>
        </p:txBody>
      </p:sp>
      <p:pic>
        <p:nvPicPr>
          <p:cNvPr id="20" name="Content Placeholder 19" descr="California Department of Education seal">
            <a:extLst>
              <a:ext uri="{FF2B5EF4-FFF2-40B4-BE49-F238E27FC236}">
                <a16:creationId xmlns:a16="http://schemas.microsoft.com/office/drawing/2014/main" id="{E1160E66-AC6A-3BEC-8966-5D7556A5EE86}"/>
              </a:ext>
            </a:extLst>
          </p:cNvPr>
          <p:cNvPicPr>
            <a:picLocks noGrp="1" noChangeAspect="1"/>
          </p:cNvPicPr>
          <p:nvPr>
            <p:ph idx="13"/>
          </p:nvPr>
        </p:nvPicPr>
        <p:blipFill>
          <a:blip r:embed="rId3" cstate="screen">
            <a:extLst>
              <a:ext uri="{28A0092B-C50C-407E-A947-70E740481C1C}">
                <a14:useLocalDpi xmlns:a14="http://schemas.microsoft.com/office/drawing/2010/main"/>
              </a:ext>
            </a:extLst>
          </a:blip>
          <a:stretch>
            <a:fillRect/>
          </a:stretch>
        </p:blipFill>
        <p:spPr>
          <a:xfrm>
            <a:off x="8999085" y="3181818"/>
            <a:ext cx="2383743" cy="2389839"/>
          </a:xfrm>
        </p:spPr>
      </p:pic>
      <p:pic>
        <p:nvPicPr>
          <p:cNvPr id="4" name="Content Placeholder 4" descr="CDSS logo">
            <a:extLst>
              <a:ext uri="{FF2B5EF4-FFF2-40B4-BE49-F238E27FC236}">
                <a16:creationId xmlns:a16="http://schemas.microsoft.com/office/drawing/2014/main" id="{9CFD9A75-1164-7365-2D7C-138497F0D3A6}"/>
              </a:ext>
            </a:extLst>
          </p:cNvPr>
          <p:cNvPicPr>
            <a:picLocks noGrp="1" noChangeAspect="1"/>
          </p:cNvPicPr>
          <p:nvPr>
            <p:ph idx="12"/>
          </p:nvPr>
        </p:nvPicPr>
        <p:blipFill>
          <a:blip r:embed="rId4"/>
          <a:stretch>
            <a:fillRect/>
          </a:stretch>
        </p:blipFill>
        <p:spPr>
          <a:xfrm>
            <a:off x="9512596" y="327025"/>
            <a:ext cx="1356720" cy="2619375"/>
          </a:xfrm>
          <a:ln>
            <a:solidFill>
              <a:schemeClr val="accent1"/>
            </a:solidFill>
          </a:ln>
        </p:spPr>
      </p:pic>
    </p:spTree>
    <p:extLst>
      <p:ext uri="{BB962C8B-B14F-4D97-AF65-F5344CB8AC3E}">
        <p14:creationId xmlns:p14="http://schemas.microsoft.com/office/powerpoint/2010/main" val="3175837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EB4A-09A5-B997-72E6-198949E813A8}"/>
              </a:ext>
            </a:extLst>
          </p:cNvPr>
          <p:cNvSpPr>
            <a:spLocks noGrp="1"/>
          </p:cNvSpPr>
          <p:nvPr>
            <p:ph type="title"/>
          </p:nvPr>
        </p:nvSpPr>
        <p:spPr/>
        <p:txBody>
          <a:bodyPr vert="horz" wrap="square" lIns="68580" tIns="34290" rIns="68580" bIns="34290" numCol="1" rtlCol="0" anchor="ctr" anchorCtr="0" compatLnSpc="1">
            <a:prstTxWarp prst="textNoShape">
              <a:avLst/>
            </a:prstTxWarp>
            <a:noAutofit/>
          </a:bodyPr>
          <a:lstStyle/>
          <a:p>
            <a:r>
              <a:rPr lang="en-US" sz="3200" dirty="0"/>
              <a:t>Get to Know Each Other and Our Classrooms</a:t>
            </a:r>
          </a:p>
        </p:txBody>
      </p:sp>
      <p:sp>
        <p:nvSpPr>
          <p:cNvPr id="5" name="Text Placeholder 4">
            <a:extLst>
              <a:ext uri="{FF2B5EF4-FFF2-40B4-BE49-F238E27FC236}">
                <a16:creationId xmlns:a16="http://schemas.microsoft.com/office/drawing/2014/main" id="{8FB2C267-52B1-C144-A37D-72A88E32DA85}"/>
              </a:ext>
            </a:extLst>
          </p:cNvPr>
          <p:cNvSpPr>
            <a:spLocks noGrp="1"/>
          </p:cNvSpPr>
          <p:nvPr>
            <p:ph type="body" sz="half" idx="2"/>
          </p:nvPr>
        </p:nvSpPr>
        <p:spPr>
          <a:xfrm>
            <a:off x="606114" y="1759527"/>
            <a:ext cx="4343755" cy="4366637"/>
          </a:xfrm>
        </p:spPr>
        <p:txBody>
          <a:bodyPr/>
          <a:lstStyle/>
          <a:p>
            <a:pPr marL="342900" indent="-342900">
              <a:buFont typeface="Arial" panose="020B0604020202020204" pitchFamily="34" charset="0"/>
              <a:buChar char="•"/>
            </a:pPr>
            <a:r>
              <a:rPr lang="en-US" dirty="0"/>
              <a:t>Share an item that represents your classroom culture. </a:t>
            </a:r>
          </a:p>
          <a:p>
            <a:pPr marL="342900" indent="-342900">
              <a:buFont typeface="Arial" panose="020B0604020202020204" pitchFamily="34" charset="0"/>
              <a:buChar char="•"/>
            </a:pPr>
            <a:r>
              <a:rPr lang="en-US" dirty="0"/>
              <a:t>Why and how does this item represent your classroom culture? </a:t>
            </a:r>
            <a:endParaRPr lang="es-MX" dirty="0"/>
          </a:p>
        </p:txBody>
      </p:sp>
      <p:pic>
        <p:nvPicPr>
          <p:cNvPr id="8" name="Content Placeholder 7">
            <a:extLst>
              <a:ext uri="{FF2B5EF4-FFF2-40B4-BE49-F238E27FC236}">
                <a16:creationId xmlns:a16="http://schemas.microsoft.com/office/drawing/2014/main" id="{2E1547DF-C32F-0199-2968-FEF68D0CF9D2}"/>
              </a:ext>
              <a:ext uri="{C183D7F6-B498-43B3-948B-1728B52AA6E4}">
                <adec:decorative xmlns:adec="http://schemas.microsoft.com/office/drawing/2017/decorative" val="1"/>
              </a:ext>
            </a:extLst>
          </p:cNvPr>
          <p:cNvPicPr>
            <a:picLocks noGrp="1" noChangeAspect="1"/>
          </p:cNvPicPr>
          <p:nvPr>
            <p:ph sz="quarter" idx="12"/>
          </p:nvPr>
        </p:nvPicPr>
        <p:blipFill rotWithShape="1">
          <a:blip r:embed="rId3">
            <a:extLst>
              <a:ext uri="{837473B0-CC2E-450A-ABE3-18F120FF3D39}">
                <a1611:picAttrSrcUrl xmlns:a1611="http://schemas.microsoft.com/office/drawing/2016/11/main" r:id="rId4"/>
              </a:ext>
            </a:extLst>
          </a:blip>
          <a:srcRect l="15994" r="15008"/>
          <a:stretch/>
        </p:blipFill>
        <p:spPr>
          <a:xfrm>
            <a:off x="5377997" y="508578"/>
            <a:ext cx="6207889" cy="5060949"/>
          </a:xfrm>
        </p:spPr>
      </p:pic>
      <p:sp>
        <p:nvSpPr>
          <p:cNvPr id="9" name="TextBox 8">
            <a:extLst>
              <a:ext uri="{FF2B5EF4-FFF2-40B4-BE49-F238E27FC236}">
                <a16:creationId xmlns:a16="http://schemas.microsoft.com/office/drawing/2014/main" id="{159F4BF9-3A54-72DA-E49C-B3C84DADCD6F}"/>
              </a:ext>
            </a:extLst>
          </p:cNvPr>
          <p:cNvSpPr txBox="1"/>
          <p:nvPr/>
        </p:nvSpPr>
        <p:spPr>
          <a:xfrm>
            <a:off x="7010400" y="5770563"/>
            <a:ext cx="2369126" cy="253916"/>
          </a:xfrm>
          <a:prstGeom prst="rect">
            <a:avLst/>
          </a:prstGeom>
          <a:solidFill>
            <a:schemeClr val="bg1"/>
          </a:solidFill>
        </p:spPr>
        <p:txBody>
          <a:bodyPr wrap="square" rtlCol="0">
            <a:spAutoFit/>
          </a:bodyPr>
          <a:lstStyle/>
          <a:p>
            <a:pPr algn="r">
              <a:spcAft>
                <a:spcPts val="450"/>
              </a:spcAft>
            </a:pPr>
            <a:r>
              <a:rPr lang="en-US" sz="1050" dirty="0">
                <a:solidFill>
                  <a:srgbClr val="000000"/>
                </a:solidFill>
              </a:rPr>
              <a:t>Image licensed under </a:t>
            </a:r>
            <a:r>
              <a:rPr lang="en-US" sz="1050" dirty="0">
                <a:solidFill>
                  <a:srgbClr val="000000"/>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1050" dirty="0">
              <a:solidFill>
                <a:srgbClr val="000000"/>
              </a:solidFill>
            </a:endParaRPr>
          </a:p>
        </p:txBody>
      </p:sp>
    </p:spTree>
    <p:extLst>
      <p:ext uri="{BB962C8B-B14F-4D97-AF65-F5344CB8AC3E}">
        <p14:creationId xmlns:p14="http://schemas.microsoft.com/office/powerpoint/2010/main" val="1215900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a:extLst>
              <a:ext uri="{FF2B5EF4-FFF2-40B4-BE49-F238E27FC236}">
                <a16:creationId xmlns:a16="http://schemas.microsoft.com/office/drawing/2014/main" id="{B20EFA47-729E-57A6-495D-592030597D71}"/>
              </a:ext>
            </a:extLst>
          </p:cNvPr>
          <p:cNvSpPr>
            <a:spLocks noGrp="1" noChangeArrowheads="1"/>
          </p:cNvSpPr>
          <p:nvPr>
            <p:ph type="title"/>
          </p:nvPr>
        </p:nvSpPr>
        <p:spPr/>
        <p:txBody>
          <a:bodyPr/>
          <a:lstStyle/>
          <a:p>
            <a:pPr eaLnBrk="1" hangingPunct="1"/>
            <a:r>
              <a:rPr lang="en-US" altLang="en-US"/>
              <a:t>Training Outcomes</a:t>
            </a:r>
          </a:p>
        </p:txBody>
      </p:sp>
      <p:sp>
        <p:nvSpPr>
          <p:cNvPr id="6146" name="Rectangle 6">
            <a:extLst>
              <a:ext uri="{FF2B5EF4-FFF2-40B4-BE49-F238E27FC236}">
                <a16:creationId xmlns:a16="http://schemas.microsoft.com/office/drawing/2014/main" id="{39BFC726-E9FA-C42B-5ED0-9BFD9260DE1D}"/>
              </a:ext>
            </a:extLst>
          </p:cNvPr>
          <p:cNvSpPr>
            <a:spLocks noGrp="1" noChangeArrowheads="1"/>
          </p:cNvSpPr>
          <p:nvPr>
            <p:ph type="body" idx="1"/>
          </p:nvPr>
        </p:nvSpPr>
        <p:spPr/>
        <p:txBody>
          <a:bodyPr/>
          <a:lstStyle/>
          <a:p>
            <a:pPr eaLnBrk="1" hangingPunct="1"/>
            <a:r>
              <a:rPr lang="en-US" altLang="en-US" dirty="0"/>
              <a:t>Be familiar with the components of language</a:t>
            </a:r>
          </a:p>
          <a:p>
            <a:pPr eaLnBrk="1" hangingPunct="1"/>
            <a:r>
              <a:rPr lang="en-US" altLang="en-US" dirty="0"/>
              <a:t>Be aware of cultural differences in language practices</a:t>
            </a:r>
          </a:p>
          <a:p>
            <a:pPr eaLnBrk="1" hangingPunct="1"/>
            <a:r>
              <a:rPr lang="en-US" altLang="en-US" dirty="0"/>
              <a:t>Recognize that, as part of family life, most families engage in literacy activities such as reading books, singing songs, and reading poetry</a:t>
            </a:r>
          </a:p>
          <a:p>
            <a:pPr eaLnBrk="1" hangingPunct="1"/>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3">
            <a:extLst>
              <a:ext uri="{FF2B5EF4-FFF2-40B4-BE49-F238E27FC236}">
                <a16:creationId xmlns:a16="http://schemas.microsoft.com/office/drawing/2014/main" id="{944C6E31-4B47-C0FC-B785-CAA1EE1E7960}"/>
              </a:ext>
            </a:extLst>
          </p:cNvPr>
          <p:cNvSpPr>
            <a:spLocks noGrp="1" noChangeArrowheads="1"/>
          </p:cNvSpPr>
          <p:nvPr>
            <p:ph type="title"/>
          </p:nvPr>
        </p:nvSpPr>
        <p:spPr>
          <a:xfrm>
            <a:off x="186647" y="145148"/>
            <a:ext cx="3285296" cy="1173377"/>
          </a:xfrm>
        </p:spPr>
        <p:txBody>
          <a:bodyPr wrap="square" anchor="b">
            <a:normAutofit/>
          </a:bodyPr>
          <a:lstStyle/>
          <a:p>
            <a:pPr eaLnBrk="1" hangingPunct="1"/>
            <a:r>
              <a:rPr lang="en-US" altLang="en-US" dirty="0"/>
              <a:t>Framework </a:t>
            </a:r>
            <a:br>
              <a:rPr lang="en-US" altLang="en-US" dirty="0"/>
            </a:br>
            <a:r>
              <a:rPr lang="en-US" altLang="en-US" dirty="0"/>
              <a:t>Guiding Principle</a:t>
            </a:r>
          </a:p>
        </p:txBody>
      </p:sp>
      <p:sp>
        <p:nvSpPr>
          <p:cNvPr id="8195" name="Text Placeholder 5">
            <a:extLst>
              <a:ext uri="{FF2B5EF4-FFF2-40B4-BE49-F238E27FC236}">
                <a16:creationId xmlns:a16="http://schemas.microsoft.com/office/drawing/2014/main" id="{2AE776A7-808E-C608-99CE-F4674E7D36C6}"/>
              </a:ext>
            </a:extLst>
          </p:cNvPr>
          <p:cNvSpPr>
            <a:spLocks noGrp="1" noChangeArrowheads="1"/>
          </p:cNvSpPr>
          <p:nvPr>
            <p:ph type="body" sz="half" idx="2"/>
          </p:nvPr>
        </p:nvSpPr>
        <p:spPr>
          <a:xfrm>
            <a:off x="186647" y="1450598"/>
            <a:ext cx="3285296" cy="4691063"/>
          </a:xfrm>
        </p:spPr>
        <p:txBody>
          <a:bodyPr wrap="square" anchor="t">
            <a:normAutofit/>
          </a:bodyPr>
          <a:lstStyle/>
          <a:p>
            <a:pPr marL="0" indent="0" eaLnBrk="1" hangingPunct="1">
              <a:buNone/>
            </a:pPr>
            <a:r>
              <a:rPr lang="en-US" altLang="en-US" dirty="0"/>
              <a:t>Respect cultural values and behaviors reflected in the child’s language and communication.</a:t>
            </a:r>
          </a:p>
          <a:p>
            <a:pPr marL="0" indent="0" eaLnBrk="1" hangingPunct="1">
              <a:buNone/>
            </a:pPr>
            <a:r>
              <a:rPr lang="en-US" altLang="en-US" dirty="0"/>
              <a:t>PEL Resource Guide, Principle 2</a:t>
            </a:r>
            <a:br>
              <a:rPr lang="en-US" altLang="en-US" dirty="0"/>
            </a:br>
            <a:endParaRPr lang="en-US" altLang="en-US" dirty="0"/>
          </a:p>
          <a:p>
            <a:pPr marL="0" indent="0" eaLnBrk="1" hangingPunct="1">
              <a:buNone/>
            </a:pPr>
            <a:endParaRPr lang="en-US" altLang="en-US" dirty="0"/>
          </a:p>
        </p:txBody>
      </p:sp>
      <p:pic>
        <p:nvPicPr>
          <p:cNvPr id="4" name="Content Placeholder 3">
            <a:extLst>
              <a:ext uri="{FF2B5EF4-FFF2-40B4-BE49-F238E27FC236}">
                <a16:creationId xmlns:a16="http://schemas.microsoft.com/office/drawing/2014/main" id="{152F551D-B3AB-4331-3DC5-B4932CED5E19}"/>
              </a:ext>
            </a:extLst>
          </p:cNvPr>
          <p:cNvPicPr>
            <a:picLocks noGrp="1" noChangeAspect="1"/>
          </p:cNvPicPr>
          <p:nvPr>
            <p:ph sz="quarter" idx="12"/>
          </p:nvPr>
        </p:nvPicPr>
        <p:blipFill>
          <a:blip r:embed="rId3"/>
          <a:stretch>
            <a:fillRect/>
          </a:stretch>
        </p:blipFill>
        <p:spPr>
          <a:xfrm>
            <a:off x="4552598" y="1173938"/>
            <a:ext cx="6381670" cy="451012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a:extLst>
              <a:ext uri="{FF2B5EF4-FFF2-40B4-BE49-F238E27FC236}">
                <a16:creationId xmlns:a16="http://schemas.microsoft.com/office/drawing/2014/main" id="{F5C159E0-455A-6EA4-9646-DAA3343BAE59}"/>
              </a:ext>
            </a:extLst>
          </p:cNvPr>
          <p:cNvSpPr>
            <a:spLocks noGrp="1" noChangeArrowheads="1"/>
          </p:cNvSpPr>
          <p:nvPr>
            <p:ph type="title"/>
          </p:nvPr>
        </p:nvSpPr>
        <p:spPr>
          <a:xfrm>
            <a:off x="609600" y="274638"/>
            <a:ext cx="10972800" cy="986889"/>
          </a:xfrm>
        </p:spPr>
        <p:txBody>
          <a:bodyPr/>
          <a:lstStyle/>
          <a:p>
            <a:r>
              <a:rPr lang="en-US" altLang="en-US" sz="4000" dirty="0"/>
              <a:t>Linking Key Concepts to the Preschool Class</a:t>
            </a:r>
          </a:p>
        </p:txBody>
      </p:sp>
      <p:sp>
        <p:nvSpPr>
          <p:cNvPr id="2" name="Content Placeholder 1">
            <a:extLst>
              <a:ext uri="{FF2B5EF4-FFF2-40B4-BE49-F238E27FC236}">
                <a16:creationId xmlns:a16="http://schemas.microsoft.com/office/drawing/2014/main" id="{CEFCD70A-1F8D-ABAB-081A-9CC3711666C4}"/>
              </a:ext>
            </a:extLst>
          </p:cNvPr>
          <p:cNvSpPr>
            <a:spLocks noGrp="1"/>
          </p:cNvSpPr>
          <p:nvPr>
            <p:ph sz="half" idx="1"/>
          </p:nvPr>
        </p:nvSpPr>
        <p:spPr>
          <a:xfrm>
            <a:off x="609600" y="1347320"/>
            <a:ext cx="5549660" cy="4434840"/>
          </a:xfrm>
        </p:spPr>
        <p:txBody>
          <a:bodyPr/>
          <a:lstStyle/>
          <a:p>
            <a:pPr marL="514350" indent="-514350">
              <a:buFont typeface="+mj-lt"/>
              <a:buAutoNum type="arabicPeriod"/>
            </a:pPr>
            <a:r>
              <a:rPr lang="en-US" altLang="en-US" dirty="0"/>
              <a:t>What do you hear from the three-year-olds you work with each day? What do you see them doing?</a:t>
            </a:r>
          </a:p>
          <a:p>
            <a:pPr marL="514350" indent="-514350">
              <a:buFont typeface="+mj-lt"/>
              <a:buAutoNum type="arabicPeriod"/>
            </a:pPr>
            <a:r>
              <a:rPr lang="en-US" altLang="en-US" dirty="0"/>
              <a:t>Compare what you hear and see to the list on page 21 of the PEL Resource Guide.</a:t>
            </a:r>
          </a:p>
          <a:p>
            <a:endParaRPr lang="en-US" dirty="0"/>
          </a:p>
        </p:txBody>
      </p:sp>
      <p:pic>
        <p:nvPicPr>
          <p:cNvPr id="5" name="Content Placeholder 4" descr="A child playing with blocks">
            <a:extLst>
              <a:ext uri="{FF2B5EF4-FFF2-40B4-BE49-F238E27FC236}">
                <a16:creationId xmlns:a16="http://schemas.microsoft.com/office/drawing/2014/main" id="{41BB30C7-B999-C95E-065A-C93E81890BE8}"/>
              </a:ext>
            </a:extLst>
          </p:cNvPr>
          <p:cNvPicPr>
            <a:picLocks noGrp="1" noChangeAspect="1"/>
          </p:cNvPicPr>
          <p:nvPr>
            <p:ph sz="half" idx="12"/>
          </p:nvPr>
        </p:nvPicPr>
        <p:blipFill>
          <a:blip r:embed="rId3"/>
          <a:stretch>
            <a:fillRect/>
          </a:stretch>
        </p:blipFill>
        <p:spPr>
          <a:xfrm>
            <a:off x="6323013" y="1425448"/>
            <a:ext cx="5259387" cy="430873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C205F-1FF3-E2FD-85C8-A42137D6F639}"/>
              </a:ext>
            </a:extLst>
          </p:cNvPr>
          <p:cNvSpPr>
            <a:spLocks noGrp="1"/>
          </p:cNvSpPr>
          <p:nvPr>
            <p:ph type="title"/>
          </p:nvPr>
        </p:nvSpPr>
        <p:spPr>
          <a:xfrm>
            <a:off x="615950" y="330552"/>
            <a:ext cx="10966450" cy="1105989"/>
          </a:xfrm>
        </p:spPr>
        <p:txBody>
          <a:bodyPr/>
          <a:lstStyle/>
          <a:p>
            <a:r>
              <a:rPr lang="en-US" dirty="0"/>
              <a:t>Difference not Deficit</a:t>
            </a:r>
          </a:p>
        </p:txBody>
      </p:sp>
      <p:sp>
        <p:nvSpPr>
          <p:cNvPr id="5" name="Content Placeholder 4">
            <a:extLst>
              <a:ext uri="{FF2B5EF4-FFF2-40B4-BE49-F238E27FC236}">
                <a16:creationId xmlns:a16="http://schemas.microsoft.com/office/drawing/2014/main" id="{5CD2CDF7-F62D-C1CF-692F-7FC66C5DC6AD}"/>
              </a:ext>
            </a:extLst>
          </p:cNvPr>
          <p:cNvSpPr>
            <a:spLocks noGrp="1"/>
          </p:cNvSpPr>
          <p:nvPr>
            <p:ph idx="1"/>
          </p:nvPr>
        </p:nvSpPr>
        <p:spPr>
          <a:xfrm>
            <a:off x="615950" y="1570038"/>
            <a:ext cx="10966450" cy="4525962"/>
          </a:xfrm>
        </p:spPr>
        <p:txBody>
          <a:bodyPr/>
          <a:lstStyle/>
          <a:p>
            <a:pPr>
              <a:lnSpc>
                <a:spcPct val="100000"/>
              </a:lnSpc>
              <a:spcBef>
                <a:spcPts val="1200"/>
              </a:spcBef>
            </a:pPr>
            <a:r>
              <a:rPr lang="en-US" sz="2200" dirty="0"/>
              <a:t>There is evidence that the differences arise from the cognitive demands that learning and processing two languages create for learners, including the need to selectively attend to each language’s sound patterns and grammatical rules, to inhibit the retrieval of words in one language when using the other language, to translate, and to process and produce mixed language input.</a:t>
            </a:r>
          </a:p>
          <a:p>
            <a:pPr>
              <a:lnSpc>
                <a:spcPct val="100000"/>
              </a:lnSpc>
              <a:spcBef>
                <a:spcPts val="1200"/>
              </a:spcBef>
            </a:pPr>
            <a:r>
              <a:rPr lang="en-US" sz="2200" dirty="0"/>
              <a:t>It is important that such differences are not viewed as deficits, but rather as opportunities for expanding the brain’s capacity.</a:t>
            </a:r>
          </a:p>
          <a:p>
            <a:pPr>
              <a:lnSpc>
                <a:spcPct val="100000"/>
              </a:lnSpc>
              <a:spcBef>
                <a:spcPts val="1200"/>
              </a:spcBef>
            </a:pPr>
            <a:r>
              <a:rPr lang="en-US" sz="2200" dirty="0"/>
              <a:t>Developmental milestones are achieved at similar ages in DLLs as in monolingual learners but might be achieved in slightly different ways.</a:t>
            </a:r>
          </a:p>
          <a:p>
            <a:pPr marL="0" indent="0" algn="r">
              <a:lnSpc>
                <a:spcPct val="100000"/>
              </a:lnSpc>
              <a:spcBef>
                <a:spcPts val="1200"/>
              </a:spcBef>
              <a:buNone/>
            </a:pPr>
            <a:r>
              <a:rPr lang="en-US" sz="2000" b="0" dirty="0"/>
              <a:t>Source: CDE, California’s Best Practices for Young Dual Language Learners: Research Overview Papers, 2013,129</a:t>
            </a:r>
          </a:p>
          <a:p>
            <a:pPr>
              <a:lnSpc>
                <a:spcPct val="100000"/>
              </a:lnSpc>
              <a:spcBef>
                <a:spcPts val="1200"/>
              </a:spcBef>
            </a:pPr>
            <a:endParaRPr lang="en-US" sz="2400" dirty="0"/>
          </a:p>
        </p:txBody>
      </p:sp>
    </p:spTree>
    <p:extLst>
      <p:ext uri="{BB962C8B-B14F-4D97-AF65-F5344CB8AC3E}">
        <p14:creationId xmlns:p14="http://schemas.microsoft.com/office/powerpoint/2010/main" val="1982452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DC465-79F3-4ADF-8DF8-B3B03DD3ACED}"/>
              </a:ext>
            </a:extLst>
          </p:cNvPr>
          <p:cNvSpPr>
            <a:spLocks noGrp="1"/>
          </p:cNvSpPr>
          <p:nvPr>
            <p:ph type="title"/>
          </p:nvPr>
        </p:nvSpPr>
        <p:spPr/>
        <p:txBody>
          <a:bodyPr/>
          <a:lstStyle/>
          <a:p>
            <a:r>
              <a:rPr lang="en-US" dirty="0"/>
              <a:t>Research highlight</a:t>
            </a:r>
          </a:p>
        </p:txBody>
      </p:sp>
      <p:sp>
        <p:nvSpPr>
          <p:cNvPr id="3" name="Content Placeholder 2">
            <a:extLst>
              <a:ext uri="{FF2B5EF4-FFF2-40B4-BE49-F238E27FC236}">
                <a16:creationId xmlns:a16="http://schemas.microsoft.com/office/drawing/2014/main" id="{3B703119-1C22-CCCA-B52D-AC802B2FC096}"/>
              </a:ext>
            </a:extLst>
          </p:cNvPr>
          <p:cNvSpPr>
            <a:spLocks noGrp="1"/>
          </p:cNvSpPr>
          <p:nvPr>
            <p:ph sz="half" idx="1"/>
          </p:nvPr>
        </p:nvSpPr>
        <p:spPr>
          <a:xfrm>
            <a:off x="609600" y="1347319"/>
            <a:ext cx="5549660" cy="4734825"/>
          </a:xfrm>
        </p:spPr>
        <p:txBody>
          <a:bodyPr/>
          <a:lstStyle/>
          <a:p>
            <a:pPr marL="0" indent="0">
              <a:lnSpc>
                <a:spcPct val="100000"/>
              </a:lnSpc>
              <a:buNone/>
            </a:pPr>
            <a:r>
              <a:rPr lang="en-US" sz="2400" dirty="0">
                <a:effectLst/>
                <a:latin typeface="Helvetica" pitchFamily="2" charset="0"/>
              </a:rPr>
              <a:t>Learning the meanings of concepts and objects takes longer than learning labels for them. For example, learning that a cute furry animal is called a “cat” takes longer and is more difficult than recognizing that the word “cat” and “gato” (Spanish for cat) refer to the same thing (</a:t>
            </a:r>
            <a:r>
              <a:rPr lang="en-US" sz="2400" dirty="0" err="1">
                <a:effectLst/>
                <a:latin typeface="Helvetica" pitchFamily="2" charset="0"/>
              </a:rPr>
              <a:t>Peynircioglu</a:t>
            </a:r>
            <a:r>
              <a:rPr lang="en-US" sz="2400" dirty="0">
                <a:effectLst/>
                <a:latin typeface="Helvetica" pitchFamily="2" charset="0"/>
              </a:rPr>
              <a:t> and </a:t>
            </a:r>
            <a:r>
              <a:rPr lang="en-US" sz="2400" dirty="0" err="1">
                <a:effectLst/>
                <a:latin typeface="Helvetica" pitchFamily="2" charset="0"/>
              </a:rPr>
              <a:t>Durgunoglu</a:t>
            </a:r>
            <a:r>
              <a:rPr lang="en-US" sz="2400" dirty="0">
                <a:effectLst/>
                <a:latin typeface="Helvetica" pitchFamily="2" charset="0"/>
              </a:rPr>
              <a:t> 1993; </a:t>
            </a:r>
            <a:r>
              <a:rPr lang="en-US" sz="2400" dirty="0" err="1">
                <a:effectLst/>
                <a:latin typeface="Helvetica" pitchFamily="2" charset="0"/>
              </a:rPr>
              <a:t>Peynircioglu</a:t>
            </a:r>
            <a:r>
              <a:rPr lang="en-US" sz="2400" dirty="0">
                <a:effectLst/>
                <a:latin typeface="Helvetica" pitchFamily="2" charset="0"/>
              </a:rPr>
              <a:t> and </a:t>
            </a:r>
            <a:r>
              <a:rPr lang="en-US" sz="2400" dirty="0" err="1">
                <a:effectLst/>
                <a:latin typeface="Helvetica" pitchFamily="2" charset="0"/>
              </a:rPr>
              <a:t>Tekcan</a:t>
            </a:r>
            <a:r>
              <a:rPr lang="en-US" sz="2400" dirty="0">
                <a:effectLst/>
                <a:latin typeface="Helvetica" pitchFamily="2" charset="0"/>
              </a:rPr>
              <a:t> 1993).</a:t>
            </a:r>
            <a:endParaRPr lang="en-US" sz="2400" dirty="0">
              <a:latin typeface="Helvetica" pitchFamily="2" charset="0"/>
            </a:endParaRPr>
          </a:p>
          <a:p>
            <a:pPr marL="0" indent="0" algn="r">
              <a:buNone/>
            </a:pPr>
            <a:r>
              <a:rPr lang="en-US" sz="2000" b="0" dirty="0">
                <a:effectLst/>
              </a:rPr>
              <a:t>Source: CDE, PEL Resource Guide, 2009, 23</a:t>
            </a:r>
          </a:p>
          <a:p>
            <a:endParaRPr lang="en-US" dirty="0"/>
          </a:p>
        </p:txBody>
      </p:sp>
      <p:pic>
        <p:nvPicPr>
          <p:cNvPr id="5" name="Content Placeholder 4" descr="A person and a child sitting on the floor">
            <a:extLst>
              <a:ext uri="{FF2B5EF4-FFF2-40B4-BE49-F238E27FC236}">
                <a16:creationId xmlns:a16="http://schemas.microsoft.com/office/drawing/2014/main" id="{1BA91CEF-8B57-ECAD-C159-C676653D409C}"/>
              </a:ext>
            </a:extLst>
          </p:cNvPr>
          <p:cNvPicPr>
            <a:picLocks noGrp="1" noChangeAspect="1"/>
          </p:cNvPicPr>
          <p:nvPr>
            <p:ph sz="half" idx="12"/>
          </p:nvPr>
        </p:nvPicPr>
        <p:blipFill>
          <a:blip r:embed="rId3"/>
          <a:stretch>
            <a:fillRect/>
          </a:stretch>
        </p:blipFill>
        <p:spPr>
          <a:xfrm>
            <a:off x="6323013" y="1447275"/>
            <a:ext cx="5259387" cy="4265075"/>
          </a:xfrm>
          <a:prstGeom prst="rect">
            <a:avLst/>
          </a:prstGeom>
        </p:spPr>
      </p:pic>
    </p:spTree>
    <p:extLst>
      <p:ext uri="{BB962C8B-B14F-4D97-AF65-F5344CB8AC3E}">
        <p14:creationId xmlns:p14="http://schemas.microsoft.com/office/powerpoint/2010/main" val="1732297723"/>
      </p:ext>
    </p:extLst>
  </p:cSld>
  <p:clrMapOvr>
    <a:masterClrMapping/>
  </p:clrMapOvr>
</p:sld>
</file>

<file path=ppt/theme/theme1.xml><?xml version="1.0" encoding="utf-8"?>
<a:theme xmlns:a="http://schemas.openxmlformats.org/drawingml/2006/main" name="3_Office Theme">
  <a:themeElements>
    <a:clrScheme name="CDE Math">
      <a:dk1>
        <a:srgbClr val="515E6E"/>
      </a:dk1>
      <a:lt1>
        <a:srgbClr val="FFFFFF"/>
      </a:lt1>
      <a:dk2>
        <a:srgbClr val="205449"/>
      </a:dk2>
      <a:lt2>
        <a:srgbClr val="DFF1F1"/>
      </a:lt2>
      <a:accent1>
        <a:srgbClr val="1B3C6C"/>
      </a:accent1>
      <a:accent2>
        <a:srgbClr val="691E2C"/>
      </a:accent2>
      <a:accent3>
        <a:srgbClr val="B81F30"/>
      </a:accent3>
      <a:accent4>
        <a:srgbClr val="13866F"/>
      </a:accent4>
      <a:accent5>
        <a:srgbClr val="3468B2"/>
      </a:accent5>
      <a:accent6>
        <a:srgbClr val="B761A6"/>
      </a:accent6>
      <a:hlink>
        <a:srgbClr val="6654A3"/>
      </a:hlink>
      <a:folHlink>
        <a:srgbClr val="B81F3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2483</Words>
  <Application>Microsoft Macintosh PowerPoint</Application>
  <PresentationFormat>Widescreen</PresentationFormat>
  <Paragraphs>173</Paragraphs>
  <Slides>20</Slides>
  <Notes>20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Articulate Narrow</vt:lpstr>
      <vt:lpstr>Calibri</vt:lpstr>
      <vt:lpstr>Courier New</vt:lpstr>
      <vt:lpstr>Helvetica</vt:lpstr>
      <vt:lpstr>Poppins</vt:lpstr>
      <vt:lpstr>Wingdings</vt:lpstr>
      <vt:lpstr>3_Office Theme</vt:lpstr>
      <vt:lpstr>Funded by CDSS</vt:lpstr>
      <vt:lpstr>Preschool English Learners: Principles and Practices to Promote Language, Literacy, and Learning—A Resource Guide (Second Edition)</vt:lpstr>
      <vt:lpstr>Partners in Early Learning</vt:lpstr>
      <vt:lpstr>Get to Know Each Other and Our Classrooms</vt:lpstr>
      <vt:lpstr>Training Outcomes</vt:lpstr>
      <vt:lpstr>Framework  Guiding Principle</vt:lpstr>
      <vt:lpstr>Linking Key Concepts to the Preschool Class</vt:lpstr>
      <vt:lpstr>Difference not Deficit</vt:lpstr>
      <vt:lpstr>Research highlight</vt:lpstr>
      <vt:lpstr>Components of Language</vt:lpstr>
      <vt:lpstr>Match Time</vt:lpstr>
      <vt:lpstr>Language-Rich Activities at Home and School</vt:lpstr>
      <vt:lpstr>Build of Opportunities to Promote English Language Development</vt:lpstr>
      <vt:lpstr>Time for Reflection</vt:lpstr>
      <vt:lpstr>Strategies in Action</vt:lpstr>
      <vt:lpstr>Reviewing Our Assumptions</vt:lpstr>
      <vt:lpstr>Key Points</vt:lpstr>
      <vt:lpstr>Key Points (continued)</vt:lpstr>
      <vt:lpstr>Thank you!</vt:lpstr>
      <vt:lpstr>Presenter’s Name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PEL Guide training module</dc:title>
  <dc:creator/>
  <cp:lastModifiedBy/>
  <cp:revision>1</cp:revision>
  <cp:lastPrinted>2024-02-13T22:47:07Z</cp:lastPrinted>
  <dcterms:created xsi:type="dcterms:W3CDTF">2014-11-04T07:14:03Z</dcterms:created>
  <dcterms:modified xsi:type="dcterms:W3CDTF">2025-03-24T22:03:22Z</dcterms:modified>
</cp:coreProperties>
</file>