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BB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7"/>
  </p:notesMasterIdLst>
  <p:handoutMasterIdLst>
    <p:handoutMasterId r:id="rId28"/>
  </p:handoutMasterIdLst>
  <p:sldIdLst>
    <p:sldId id="1489" r:id="rId2"/>
    <p:sldId id="881" r:id="rId3"/>
    <p:sldId id="1490" r:id="rId4"/>
    <p:sldId id="1448" r:id="rId5"/>
    <p:sldId id="429" r:id="rId6"/>
    <p:sldId id="431" r:id="rId7"/>
    <p:sldId id="1491" r:id="rId8"/>
    <p:sldId id="1492" r:id="rId9"/>
    <p:sldId id="433" r:id="rId10"/>
    <p:sldId id="434" r:id="rId11"/>
    <p:sldId id="435" r:id="rId12"/>
    <p:sldId id="442" r:id="rId13"/>
    <p:sldId id="443" r:id="rId14"/>
    <p:sldId id="418" r:id="rId15"/>
    <p:sldId id="438" r:id="rId16"/>
    <p:sldId id="396" r:id="rId17"/>
    <p:sldId id="423" r:id="rId18"/>
    <p:sldId id="439" r:id="rId19"/>
    <p:sldId id="440" r:id="rId20"/>
    <p:sldId id="441" r:id="rId21"/>
    <p:sldId id="404" r:id="rId22"/>
    <p:sldId id="430" r:id="rId23"/>
    <p:sldId id="415" r:id="rId24"/>
    <p:sldId id="929" r:id="rId25"/>
    <p:sldId id="1207" r:id="rId26"/>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F0D6"/>
    <a:srgbClr val="9E0000"/>
    <a:srgbClr val="FBE8DA"/>
    <a:srgbClr val="FEF3C9"/>
    <a:srgbClr val="D47D0A"/>
    <a:srgbClr val="CC0000"/>
    <a:srgbClr val="DBE9DE"/>
    <a:srgbClr val="86B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61506" autoAdjust="0"/>
  </p:normalViewPr>
  <p:slideViewPr>
    <p:cSldViewPr snapToGrid="0" snapToObjects="1">
      <p:cViewPr varScale="1">
        <p:scale>
          <a:sx n="72" d="100"/>
          <a:sy n="72" d="100"/>
        </p:scale>
        <p:origin x="1656" y="200"/>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2" d="100"/>
          <a:sy n="82" d="100"/>
        </p:scale>
        <p:origin x="276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comments/modernComment_1BB_0.xml><?xml version="1.0" encoding="utf-8"?>
<p188:cmLst xmlns:a="http://schemas.openxmlformats.org/drawingml/2006/main" xmlns:r="http://schemas.openxmlformats.org/officeDocument/2006/relationships" xmlns:p188="http://schemas.microsoft.com/office/powerpoint/2018/8/main">
  <p188:cm id="{5FB1147D-4433-BB43-8FDB-AF4EBE1713DA}" authorId="{00000000-0000-0000-0000-000000000000}" status="resolved" created="2024-12-13T21:17:19.042">
    <ac:txMkLst xmlns:ac="http://schemas.microsoft.com/office/drawing/2013/main/command">
      <pc:docMk xmlns:pc="http://schemas.microsoft.com/office/powerpoint/2013/main/command"/>
      <pc:sldMk xmlns:pc="http://schemas.microsoft.com/office/powerpoint/2013/main/command" cId="0" sldId="443"/>
      <ac:spMk id="19458" creationId="{C477A4F8-59B9-15EC-5C4C-0DB69D5272D7}"/>
      <ac:txMk cp="142" len="29">
        <ac:context len="355" hash="4059981651"/>
      </ac:txMk>
    </ac:txMkLst>
    <p188:pos x="5589978" y="3166335"/>
    <p188:txBody>
      <a:bodyPr/>
      <a:lstStyle/>
      <a:p>
        <a:r>
          <a:rPr lang="en-US"/>
          <a:t>New edition of this book. </a:t>
        </a:r>
      </a:p>
    </p188:txBody>
    <p188:extLst>
      <p:ext xmlns:p="http://schemas.openxmlformats.org/presentationml/2006/main" uri="{5BB2D875-25FF-4072-B9AC-8F64D62656EB}">
        <p228:taskDetails xmlns:p228="http://schemas.microsoft.com/office/powerpoint/2022/08/main">
          <p228:history/>
        </p228:taskDetails>
      </p:ext>
    </p188:extLst>
  </p188:cm>
  <p188:cm id="{3D2E5A60-3E18-364F-A6B9-0BBCB10DE5DC}" authorId="{00000000-0000-0000-0000-000000000000}" status="resolved" created="2024-12-13T21:17:56.783">
    <pc:sldMkLst xmlns:pc="http://schemas.microsoft.com/office/powerpoint/2013/main/command">
      <pc:docMk/>
      <pc:sldMk cId="0" sldId="443"/>
    </pc:sldMkLst>
    <p188:replyLst>
      <p188:reply id="{6F42BE04-56D4-5C45-8CC0-E33EC448B828}" authorId="{00000000-0000-0000-0000-000000000000}" created="2025-01-31T23:09:46.856">
        <p188:txBody>
          <a:bodyPr/>
          <a:lstStyle/>
          <a:p>
            <a:r>
              <a:rPr lang="en-US"/>
              <a:t>Add new bullet</a:t>
            </a:r>
          </a:p>
        </p188:txBody>
      </p188:reply>
    </p188:replyLst>
    <p188:txBody>
      <a:bodyPr/>
      <a:lstStyle/>
      <a:p>
        <a:r>
          <a:rPr lang="en-US"/>
          <a:t>Update this slide with new citations from intro to LLD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0EB8B8-5A73-8545-B4AC-90B10CA34735}" type="doc">
      <dgm:prSet loTypeId="urn:microsoft.com/office/officeart/2005/8/layout/arrow5" loCatId="" qsTypeId="urn:microsoft.com/office/officeart/2005/8/quickstyle/simple2" qsCatId="simple" csTypeId="urn:microsoft.com/office/officeart/2005/8/colors/accent3_2" csCatId="accent3" phldr="1"/>
      <dgm:spPr/>
      <dgm:t>
        <a:bodyPr/>
        <a:lstStyle/>
        <a:p>
          <a:endParaRPr lang="en-US"/>
        </a:p>
      </dgm:t>
    </dgm:pt>
    <dgm:pt modelId="{CBDB0C2C-CCC0-154D-BD02-E0B82A221A05}">
      <dgm:prSet phldrT="[Text]"/>
      <dgm:spPr/>
      <dgm:t>
        <a:bodyPr/>
        <a:lstStyle/>
        <a:p>
          <a:r>
            <a:rPr lang="en-US" dirty="0"/>
            <a:t>L1 </a:t>
          </a:r>
        </a:p>
      </dgm:t>
    </dgm:pt>
    <dgm:pt modelId="{50266A89-6133-D148-B7CB-3079D807512D}" type="parTrans" cxnId="{D20BB6A1-6AD9-5540-9082-FA2A8A60CF88}">
      <dgm:prSet/>
      <dgm:spPr/>
      <dgm:t>
        <a:bodyPr/>
        <a:lstStyle/>
        <a:p>
          <a:endParaRPr lang="en-US"/>
        </a:p>
      </dgm:t>
    </dgm:pt>
    <dgm:pt modelId="{4B077AD9-3ADB-574A-AF17-37CC994CBC3B}" type="sibTrans" cxnId="{D20BB6A1-6AD9-5540-9082-FA2A8A60CF88}">
      <dgm:prSet/>
      <dgm:spPr/>
      <dgm:t>
        <a:bodyPr/>
        <a:lstStyle/>
        <a:p>
          <a:endParaRPr lang="en-US"/>
        </a:p>
      </dgm:t>
    </dgm:pt>
    <dgm:pt modelId="{1E6992A3-F5CD-FB4B-A629-24762977374A}">
      <dgm:prSet phldrT="[Text]"/>
      <dgm:spPr/>
      <dgm:t>
        <a:bodyPr/>
        <a:lstStyle/>
        <a:p>
          <a:r>
            <a:rPr lang="en-US" dirty="0"/>
            <a:t>L2</a:t>
          </a:r>
        </a:p>
      </dgm:t>
    </dgm:pt>
    <dgm:pt modelId="{1BC1BD2B-FACE-4B48-9EA4-E56B190BB51E}" type="parTrans" cxnId="{A4A25241-59B9-A044-80AA-2164C0AE7B47}">
      <dgm:prSet/>
      <dgm:spPr/>
      <dgm:t>
        <a:bodyPr/>
        <a:lstStyle/>
        <a:p>
          <a:endParaRPr lang="en-US"/>
        </a:p>
      </dgm:t>
    </dgm:pt>
    <dgm:pt modelId="{97FB7933-9195-6F4B-B64B-A11E62858C7D}" type="sibTrans" cxnId="{A4A25241-59B9-A044-80AA-2164C0AE7B47}">
      <dgm:prSet/>
      <dgm:spPr/>
      <dgm:t>
        <a:bodyPr/>
        <a:lstStyle/>
        <a:p>
          <a:endParaRPr lang="en-US"/>
        </a:p>
      </dgm:t>
    </dgm:pt>
    <dgm:pt modelId="{7B92AC85-76E6-2B4B-BF33-86250A7A5251}" type="pres">
      <dgm:prSet presAssocID="{300EB8B8-5A73-8545-B4AC-90B10CA34735}" presName="diagram" presStyleCnt="0">
        <dgm:presLayoutVars>
          <dgm:dir/>
          <dgm:resizeHandles val="exact"/>
        </dgm:presLayoutVars>
      </dgm:prSet>
      <dgm:spPr/>
    </dgm:pt>
    <dgm:pt modelId="{AA428034-EC6F-B641-8408-D723AE9A8E72}" type="pres">
      <dgm:prSet presAssocID="{CBDB0C2C-CCC0-154D-BD02-E0B82A221A05}" presName="arrow" presStyleLbl="node1" presStyleIdx="0" presStyleCnt="2">
        <dgm:presLayoutVars>
          <dgm:bulletEnabled val="1"/>
        </dgm:presLayoutVars>
      </dgm:prSet>
      <dgm:spPr/>
    </dgm:pt>
    <dgm:pt modelId="{3FD7E4A7-8043-BE49-A9D0-633F45A1673D}" type="pres">
      <dgm:prSet presAssocID="{1E6992A3-F5CD-FB4B-A629-24762977374A}" presName="arrow" presStyleLbl="node1" presStyleIdx="1" presStyleCnt="2">
        <dgm:presLayoutVars>
          <dgm:bulletEnabled val="1"/>
        </dgm:presLayoutVars>
      </dgm:prSet>
      <dgm:spPr/>
    </dgm:pt>
  </dgm:ptLst>
  <dgm:cxnLst>
    <dgm:cxn modelId="{A4A25241-59B9-A044-80AA-2164C0AE7B47}" srcId="{300EB8B8-5A73-8545-B4AC-90B10CA34735}" destId="{1E6992A3-F5CD-FB4B-A629-24762977374A}" srcOrd="1" destOrd="0" parTransId="{1BC1BD2B-FACE-4B48-9EA4-E56B190BB51E}" sibTransId="{97FB7933-9195-6F4B-B64B-A11E62858C7D}"/>
    <dgm:cxn modelId="{ACE1524F-3817-6D4E-9FEE-65E609A4B38A}" type="presOf" srcId="{1E6992A3-F5CD-FB4B-A629-24762977374A}" destId="{3FD7E4A7-8043-BE49-A9D0-633F45A1673D}" srcOrd="0" destOrd="0" presId="urn:microsoft.com/office/officeart/2005/8/layout/arrow5"/>
    <dgm:cxn modelId="{3B0C4086-A504-2C4B-9381-74170F0DFB29}" type="presOf" srcId="{300EB8B8-5A73-8545-B4AC-90B10CA34735}" destId="{7B92AC85-76E6-2B4B-BF33-86250A7A5251}" srcOrd="0" destOrd="0" presId="urn:microsoft.com/office/officeart/2005/8/layout/arrow5"/>
    <dgm:cxn modelId="{D20BB6A1-6AD9-5540-9082-FA2A8A60CF88}" srcId="{300EB8B8-5A73-8545-B4AC-90B10CA34735}" destId="{CBDB0C2C-CCC0-154D-BD02-E0B82A221A05}" srcOrd="0" destOrd="0" parTransId="{50266A89-6133-D148-B7CB-3079D807512D}" sibTransId="{4B077AD9-3ADB-574A-AF17-37CC994CBC3B}"/>
    <dgm:cxn modelId="{CE77DAA5-FEBA-CD45-93D3-D47DB7A40CFB}" type="presOf" srcId="{CBDB0C2C-CCC0-154D-BD02-E0B82A221A05}" destId="{AA428034-EC6F-B641-8408-D723AE9A8E72}" srcOrd="0" destOrd="0" presId="urn:microsoft.com/office/officeart/2005/8/layout/arrow5"/>
    <dgm:cxn modelId="{230F6821-0687-6343-9F6C-4AFB343D6F11}" type="presParOf" srcId="{7B92AC85-76E6-2B4B-BF33-86250A7A5251}" destId="{AA428034-EC6F-B641-8408-D723AE9A8E72}" srcOrd="0" destOrd="0" presId="urn:microsoft.com/office/officeart/2005/8/layout/arrow5"/>
    <dgm:cxn modelId="{F9F093AA-BBFD-C74C-9F8F-7A3EE6EB3C09}" type="presParOf" srcId="{7B92AC85-76E6-2B4B-BF33-86250A7A5251}" destId="{3FD7E4A7-8043-BE49-A9D0-633F45A1673D}"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E9FC9D-B434-8347-8F7C-98CC3AB616C4}" type="doc">
      <dgm:prSet loTypeId="urn:microsoft.com/office/officeart/2005/8/layout/equation1" loCatId="" qsTypeId="urn:microsoft.com/office/officeart/2005/8/quickstyle/simple4" qsCatId="simple" csTypeId="urn:microsoft.com/office/officeart/2005/8/colors/accent1_2" csCatId="accent1" phldr="1"/>
      <dgm:spPr/>
    </dgm:pt>
    <dgm:pt modelId="{D8C0E655-3844-2647-80C4-7EEC5765F6F9}">
      <dgm:prSet phldrT="[Text]"/>
      <dgm:spPr/>
      <dgm:t>
        <a:bodyPr/>
        <a:lstStyle/>
        <a:p>
          <a:r>
            <a:rPr lang="en-US" b="1" dirty="0"/>
            <a:t>L1</a:t>
          </a:r>
        </a:p>
      </dgm:t>
    </dgm:pt>
    <dgm:pt modelId="{E99E079D-DCF0-BB40-A678-DBF4E478AB61}" type="parTrans" cxnId="{453FC3F8-A2EA-F94C-AD24-11ACC79B6863}">
      <dgm:prSet/>
      <dgm:spPr/>
      <dgm:t>
        <a:bodyPr/>
        <a:lstStyle/>
        <a:p>
          <a:endParaRPr lang="en-US" b="1"/>
        </a:p>
      </dgm:t>
    </dgm:pt>
    <dgm:pt modelId="{466409E2-73E1-2C4C-9A63-69ED657369C6}" type="sibTrans" cxnId="{453FC3F8-A2EA-F94C-AD24-11ACC79B6863}">
      <dgm:prSet/>
      <dgm:spPr/>
      <dgm:t>
        <a:bodyPr/>
        <a:lstStyle/>
        <a:p>
          <a:endParaRPr lang="en-US" b="1"/>
        </a:p>
      </dgm:t>
    </dgm:pt>
    <dgm:pt modelId="{C4F7EE4B-5850-604A-A1A3-9AE4F6B507ED}">
      <dgm:prSet phldrT="[Text]"/>
      <dgm:spPr/>
      <dgm:t>
        <a:bodyPr/>
        <a:lstStyle/>
        <a:p>
          <a:r>
            <a:rPr lang="en-US" b="1"/>
            <a:t>L2</a:t>
          </a:r>
        </a:p>
      </dgm:t>
    </dgm:pt>
    <dgm:pt modelId="{52E6372F-1886-AE46-880B-46FBD4665D97}" type="parTrans" cxnId="{D32D6D09-8F17-874D-A50D-2597AF491BBC}">
      <dgm:prSet/>
      <dgm:spPr/>
      <dgm:t>
        <a:bodyPr/>
        <a:lstStyle/>
        <a:p>
          <a:endParaRPr lang="en-US" b="1"/>
        </a:p>
      </dgm:t>
    </dgm:pt>
    <dgm:pt modelId="{9B6ECB5A-AB6F-B845-99DC-61ABFF0252D1}" type="sibTrans" cxnId="{D32D6D09-8F17-874D-A50D-2597AF491BBC}">
      <dgm:prSet/>
      <dgm:spPr/>
      <dgm:t>
        <a:bodyPr/>
        <a:lstStyle/>
        <a:p>
          <a:endParaRPr lang="en-US" b="1"/>
        </a:p>
      </dgm:t>
    </dgm:pt>
    <dgm:pt modelId="{68C61028-F9D3-1447-B6B1-C4E8EB73C0A4}">
      <dgm:prSet phldrT="[Text]"/>
      <dgm:spPr/>
      <dgm:t>
        <a:bodyPr/>
        <a:lstStyle/>
        <a:p>
          <a:r>
            <a:rPr lang="en-US" b="1"/>
            <a:t>Benefits</a:t>
          </a:r>
        </a:p>
      </dgm:t>
    </dgm:pt>
    <dgm:pt modelId="{6DB2D955-7099-5C44-A278-2C000F74B017}" type="parTrans" cxnId="{6091C91C-1848-5040-A26F-45768C7F257F}">
      <dgm:prSet/>
      <dgm:spPr/>
      <dgm:t>
        <a:bodyPr/>
        <a:lstStyle/>
        <a:p>
          <a:endParaRPr lang="en-US" b="1"/>
        </a:p>
      </dgm:t>
    </dgm:pt>
    <dgm:pt modelId="{9A195005-2E05-F34F-B8D6-566003707AB9}" type="sibTrans" cxnId="{6091C91C-1848-5040-A26F-45768C7F257F}">
      <dgm:prSet/>
      <dgm:spPr/>
      <dgm:t>
        <a:bodyPr/>
        <a:lstStyle/>
        <a:p>
          <a:endParaRPr lang="en-US" b="1"/>
        </a:p>
      </dgm:t>
    </dgm:pt>
    <dgm:pt modelId="{1B440D00-97B7-714D-9DB5-0E0F840C678E}" type="pres">
      <dgm:prSet presAssocID="{E3E9FC9D-B434-8347-8F7C-98CC3AB616C4}" presName="linearFlow" presStyleCnt="0">
        <dgm:presLayoutVars>
          <dgm:dir/>
          <dgm:resizeHandles val="exact"/>
        </dgm:presLayoutVars>
      </dgm:prSet>
      <dgm:spPr/>
    </dgm:pt>
    <dgm:pt modelId="{1D2A20A1-B55B-9740-AFCD-7CDF7BDA36B8}" type="pres">
      <dgm:prSet presAssocID="{D8C0E655-3844-2647-80C4-7EEC5765F6F9}" presName="node" presStyleLbl="node1" presStyleIdx="0" presStyleCnt="3">
        <dgm:presLayoutVars>
          <dgm:bulletEnabled val="1"/>
        </dgm:presLayoutVars>
      </dgm:prSet>
      <dgm:spPr/>
    </dgm:pt>
    <dgm:pt modelId="{B73AB46A-8FA9-FC43-B3F4-50B59A2055EF}" type="pres">
      <dgm:prSet presAssocID="{466409E2-73E1-2C4C-9A63-69ED657369C6}" presName="spacerL" presStyleCnt="0"/>
      <dgm:spPr/>
    </dgm:pt>
    <dgm:pt modelId="{D03A65D4-AD8F-B848-9050-66C62FA177EB}" type="pres">
      <dgm:prSet presAssocID="{466409E2-73E1-2C4C-9A63-69ED657369C6}" presName="sibTrans" presStyleLbl="sibTrans2D1" presStyleIdx="0" presStyleCnt="2"/>
      <dgm:spPr/>
    </dgm:pt>
    <dgm:pt modelId="{94ADF8CD-E1F5-EC41-BB5A-3D40763DDCD8}" type="pres">
      <dgm:prSet presAssocID="{466409E2-73E1-2C4C-9A63-69ED657369C6}" presName="spacerR" presStyleCnt="0"/>
      <dgm:spPr/>
    </dgm:pt>
    <dgm:pt modelId="{4CB9C0C8-0FFB-7249-B560-99EC46B6311D}" type="pres">
      <dgm:prSet presAssocID="{C4F7EE4B-5850-604A-A1A3-9AE4F6B507ED}" presName="node" presStyleLbl="node1" presStyleIdx="1" presStyleCnt="3">
        <dgm:presLayoutVars>
          <dgm:bulletEnabled val="1"/>
        </dgm:presLayoutVars>
      </dgm:prSet>
      <dgm:spPr/>
    </dgm:pt>
    <dgm:pt modelId="{59AFA0C5-21FC-E340-93B5-970DEDD3CF61}" type="pres">
      <dgm:prSet presAssocID="{9B6ECB5A-AB6F-B845-99DC-61ABFF0252D1}" presName="spacerL" presStyleCnt="0"/>
      <dgm:spPr/>
    </dgm:pt>
    <dgm:pt modelId="{BFCFA034-747A-C54F-ADED-D1A254FBC3F9}" type="pres">
      <dgm:prSet presAssocID="{9B6ECB5A-AB6F-B845-99DC-61ABFF0252D1}" presName="sibTrans" presStyleLbl="sibTrans2D1" presStyleIdx="1" presStyleCnt="2"/>
      <dgm:spPr/>
    </dgm:pt>
    <dgm:pt modelId="{1D1936AD-FE16-704B-ADDA-C9613BC855D7}" type="pres">
      <dgm:prSet presAssocID="{9B6ECB5A-AB6F-B845-99DC-61ABFF0252D1}" presName="spacerR" presStyleCnt="0"/>
      <dgm:spPr/>
    </dgm:pt>
    <dgm:pt modelId="{FA909FE6-6445-6849-8597-F1294D0E4F21}" type="pres">
      <dgm:prSet presAssocID="{68C61028-F9D3-1447-B6B1-C4E8EB73C0A4}" presName="node" presStyleLbl="node1" presStyleIdx="2" presStyleCnt="3">
        <dgm:presLayoutVars>
          <dgm:bulletEnabled val="1"/>
        </dgm:presLayoutVars>
      </dgm:prSet>
      <dgm:spPr/>
    </dgm:pt>
  </dgm:ptLst>
  <dgm:cxnLst>
    <dgm:cxn modelId="{D32D6D09-8F17-874D-A50D-2597AF491BBC}" srcId="{E3E9FC9D-B434-8347-8F7C-98CC3AB616C4}" destId="{C4F7EE4B-5850-604A-A1A3-9AE4F6B507ED}" srcOrd="1" destOrd="0" parTransId="{52E6372F-1886-AE46-880B-46FBD4665D97}" sibTransId="{9B6ECB5A-AB6F-B845-99DC-61ABFF0252D1}"/>
    <dgm:cxn modelId="{6091C91C-1848-5040-A26F-45768C7F257F}" srcId="{E3E9FC9D-B434-8347-8F7C-98CC3AB616C4}" destId="{68C61028-F9D3-1447-B6B1-C4E8EB73C0A4}" srcOrd="2" destOrd="0" parTransId="{6DB2D955-7099-5C44-A278-2C000F74B017}" sibTransId="{9A195005-2E05-F34F-B8D6-566003707AB9}"/>
    <dgm:cxn modelId="{45AEDC70-ECCF-904E-A3E3-E809D464E98D}" type="presOf" srcId="{E3E9FC9D-B434-8347-8F7C-98CC3AB616C4}" destId="{1B440D00-97B7-714D-9DB5-0E0F840C678E}" srcOrd="0" destOrd="0" presId="urn:microsoft.com/office/officeart/2005/8/layout/equation1"/>
    <dgm:cxn modelId="{EEECEF71-F023-F44F-908E-44681190E139}" type="presOf" srcId="{9B6ECB5A-AB6F-B845-99DC-61ABFF0252D1}" destId="{BFCFA034-747A-C54F-ADED-D1A254FBC3F9}" srcOrd="0" destOrd="0" presId="urn:microsoft.com/office/officeart/2005/8/layout/equation1"/>
    <dgm:cxn modelId="{1BFDDDB1-D3C3-E643-8751-E4CCE92E3C45}" type="presOf" srcId="{466409E2-73E1-2C4C-9A63-69ED657369C6}" destId="{D03A65D4-AD8F-B848-9050-66C62FA177EB}" srcOrd="0" destOrd="0" presId="urn:microsoft.com/office/officeart/2005/8/layout/equation1"/>
    <dgm:cxn modelId="{B48E36D2-5DA0-2740-91FC-77FC58ABD9EB}" type="presOf" srcId="{C4F7EE4B-5850-604A-A1A3-9AE4F6B507ED}" destId="{4CB9C0C8-0FFB-7249-B560-99EC46B6311D}" srcOrd="0" destOrd="0" presId="urn:microsoft.com/office/officeart/2005/8/layout/equation1"/>
    <dgm:cxn modelId="{024EAAF5-B52F-E140-B695-CCB61684A23E}" type="presOf" srcId="{68C61028-F9D3-1447-B6B1-C4E8EB73C0A4}" destId="{FA909FE6-6445-6849-8597-F1294D0E4F21}" srcOrd="0" destOrd="0" presId="urn:microsoft.com/office/officeart/2005/8/layout/equation1"/>
    <dgm:cxn modelId="{453FC3F8-A2EA-F94C-AD24-11ACC79B6863}" srcId="{E3E9FC9D-B434-8347-8F7C-98CC3AB616C4}" destId="{D8C0E655-3844-2647-80C4-7EEC5765F6F9}" srcOrd="0" destOrd="0" parTransId="{E99E079D-DCF0-BB40-A678-DBF4E478AB61}" sibTransId="{466409E2-73E1-2C4C-9A63-69ED657369C6}"/>
    <dgm:cxn modelId="{1EBC17FF-E556-5240-810D-4892430EF075}" type="presOf" srcId="{D8C0E655-3844-2647-80C4-7EEC5765F6F9}" destId="{1D2A20A1-B55B-9740-AFCD-7CDF7BDA36B8}" srcOrd="0" destOrd="0" presId="urn:microsoft.com/office/officeart/2005/8/layout/equation1"/>
    <dgm:cxn modelId="{9CD39AA6-87ED-3846-899E-CBCCE29DBE93}" type="presParOf" srcId="{1B440D00-97B7-714D-9DB5-0E0F840C678E}" destId="{1D2A20A1-B55B-9740-AFCD-7CDF7BDA36B8}" srcOrd="0" destOrd="0" presId="urn:microsoft.com/office/officeart/2005/8/layout/equation1"/>
    <dgm:cxn modelId="{150F88FC-9E3D-1E47-9422-AC889DC2DB7B}" type="presParOf" srcId="{1B440D00-97B7-714D-9DB5-0E0F840C678E}" destId="{B73AB46A-8FA9-FC43-B3F4-50B59A2055EF}" srcOrd="1" destOrd="0" presId="urn:microsoft.com/office/officeart/2005/8/layout/equation1"/>
    <dgm:cxn modelId="{52767C60-86C1-8942-B80C-1636767A2E69}" type="presParOf" srcId="{1B440D00-97B7-714D-9DB5-0E0F840C678E}" destId="{D03A65D4-AD8F-B848-9050-66C62FA177EB}" srcOrd="2" destOrd="0" presId="urn:microsoft.com/office/officeart/2005/8/layout/equation1"/>
    <dgm:cxn modelId="{E702831B-CB02-374D-812A-1D90DE43D229}" type="presParOf" srcId="{1B440D00-97B7-714D-9DB5-0E0F840C678E}" destId="{94ADF8CD-E1F5-EC41-BB5A-3D40763DDCD8}" srcOrd="3" destOrd="0" presId="urn:microsoft.com/office/officeart/2005/8/layout/equation1"/>
    <dgm:cxn modelId="{592FC165-EE8C-7842-9DCB-7732C099BC10}" type="presParOf" srcId="{1B440D00-97B7-714D-9DB5-0E0F840C678E}" destId="{4CB9C0C8-0FFB-7249-B560-99EC46B6311D}" srcOrd="4" destOrd="0" presId="urn:microsoft.com/office/officeart/2005/8/layout/equation1"/>
    <dgm:cxn modelId="{116C6B1C-FB28-0241-B50A-E4EF47516312}" type="presParOf" srcId="{1B440D00-97B7-714D-9DB5-0E0F840C678E}" destId="{59AFA0C5-21FC-E340-93B5-970DEDD3CF61}" srcOrd="5" destOrd="0" presId="urn:microsoft.com/office/officeart/2005/8/layout/equation1"/>
    <dgm:cxn modelId="{17D3C57C-B542-8642-A978-492F9E8A75CE}" type="presParOf" srcId="{1B440D00-97B7-714D-9DB5-0E0F840C678E}" destId="{BFCFA034-747A-C54F-ADED-D1A254FBC3F9}" srcOrd="6" destOrd="0" presId="urn:microsoft.com/office/officeart/2005/8/layout/equation1"/>
    <dgm:cxn modelId="{9C01680E-C530-3F46-8CA2-38C1A0ABA702}" type="presParOf" srcId="{1B440D00-97B7-714D-9DB5-0E0F840C678E}" destId="{1D1936AD-FE16-704B-ADDA-C9613BC855D7}" srcOrd="7" destOrd="0" presId="urn:microsoft.com/office/officeart/2005/8/layout/equation1"/>
    <dgm:cxn modelId="{FB376BB2-3ADE-F94D-B548-7A9CC0378004}" type="presParOf" srcId="{1B440D00-97B7-714D-9DB5-0E0F840C678E}" destId="{FA909FE6-6445-6849-8597-F1294D0E4F2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28034-EC6F-B641-8408-D723AE9A8E72}">
      <dsp:nvSpPr>
        <dsp:cNvPr id="0" name=""/>
        <dsp:cNvSpPr/>
      </dsp:nvSpPr>
      <dsp:spPr>
        <a:xfrm rot="16200000">
          <a:off x="633" y="469172"/>
          <a:ext cx="1680629" cy="1680629"/>
        </a:xfrm>
        <a:prstGeom prst="downArrow">
          <a:avLst>
            <a:gd name="adj1" fmla="val 50000"/>
            <a:gd name="adj2" fmla="val 35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L1 </a:t>
          </a:r>
        </a:p>
      </dsp:txBody>
      <dsp:txXfrm rot="5400000">
        <a:off x="633" y="889329"/>
        <a:ext cx="1386519" cy="840315"/>
      </dsp:txXfrm>
    </dsp:sp>
    <dsp:sp modelId="{3FD7E4A7-8043-BE49-A9D0-633F45A1673D}">
      <dsp:nvSpPr>
        <dsp:cNvPr id="0" name=""/>
        <dsp:cNvSpPr/>
      </dsp:nvSpPr>
      <dsp:spPr>
        <a:xfrm rot="5400000">
          <a:off x="1809537" y="469172"/>
          <a:ext cx="1680629" cy="1680629"/>
        </a:xfrm>
        <a:prstGeom prst="downArrow">
          <a:avLst>
            <a:gd name="adj1" fmla="val 50000"/>
            <a:gd name="adj2" fmla="val 35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L2</a:t>
          </a:r>
        </a:p>
      </dsp:txBody>
      <dsp:txXfrm rot="-5400000">
        <a:off x="2103647" y="889329"/>
        <a:ext cx="1386519" cy="84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A20A1-B55B-9740-AFCD-7CDF7BDA36B8}">
      <dsp:nvSpPr>
        <dsp:cNvPr id="0" name=""/>
        <dsp:cNvSpPr/>
      </dsp:nvSpPr>
      <dsp:spPr>
        <a:xfrm>
          <a:off x="1282" y="405103"/>
          <a:ext cx="1699714" cy="16997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L1</a:t>
          </a:r>
        </a:p>
      </dsp:txBody>
      <dsp:txXfrm>
        <a:off x="250199" y="654020"/>
        <a:ext cx="1201880" cy="1201880"/>
      </dsp:txXfrm>
    </dsp:sp>
    <dsp:sp modelId="{D03A65D4-AD8F-B848-9050-66C62FA177EB}">
      <dsp:nvSpPr>
        <dsp:cNvPr id="0" name=""/>
        <dsp:cNvSpPr/>
      </dsp:nvSpPr>
      <dsp:spPr>
        <a:xfrm>
          <a:off x="1839014" y="762043"/>
          <a:ext cx="985834" cy="985834"/>
        </a:xfrm>
        <a:prstGeom prst="mathPlus">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a:off x="1969686" y="1139026"/>
        <a:ext cx="724490" cy="231868"/>
      </dsp:txXfrm>
    </dsp:sp>
    <dsp:sp modelId="{4CB9C0C8-0FFB-7249-B560-99EC46B6311D}">
      <dsp:nvSpPr>
        <dsp:cNvPr id="0" name=""/>
        <dsp:cNvSpPr/>
      </dsp:nvSpPr>
      <dsp:spPr>
        <a:xfrm>
          <a:off x="2962865" y="405103"/>
          <a:ext cx="1699714" cy="16997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t>L2</a:t>
          </a:r>
        </a:p>
      </dsp:txBody>
      <dsp:txXfrm>
        <a:off x="3211782" y="654020"/>
        <a:ext cx="1201880" cy="1201880"/>
      </dsp:txXfrm>
    </dsp:sp>
    <dsp:sp modelId="{BFCFA034-747A-C54F-ADED-D1A254FBC3F9}">
      <dsp:nvSpPr>
        <dsp:cNvPr id="0" name=""/>
        <dsp:cNvSpPr/>
      </dsp:nvSpPr>
      <dsp:spPr>
        <a:xfrm>
          <a:off x="4800597" y="762043"/>
          <a:ext cx="985834" cy="985834"/>
        </a:xfrm>
        <a:prstGeom prst="mathEqual">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US" sz="4400" b="1" kern="1200"/>
        </a:p>
      </dsp:txBody>
      <dsp:txXfrm>
        <a:off x="4931269" y="965125"/>
        <a:ext cx="724490" cy="579670"/>
      </dsp:txXfrm>
    </dsp:sp>
    <dsp:sp modelId="{FA909FE6-6445-6849-8597-F1294D0E4F21}">
      <dsp:nvSpPr>
        <dsp:cNvPr id="0" name=""/>
        <dsp:cNvSpPr/>
      </dsp:nvSpPr>
      <dsp:spPr>
        <a:xfrm>
          <a:off x="5924448" y="405103"/>
          <a:ext cx="1699714" cy="169971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t>Benefits</a:t>
          </a:r>
        </a:p>
      </dsp:txBody>
      <dsp:txXfrm>
        <a:off x="6173365" y="654020"/>
        <a:ext cx="1201880" cy="1201880"/>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3/24/25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3/24/25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3398194-97DC-D133-F132-4A14234927C3}"/>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5D25E11A-7769-02B6-A241-7B4545E10792}"/>
              </a:ext>
            </a:extLst>
          </p:cNvPr>
          <p:cNvSpPr>
            <a:spLocks noGrp="1"/>
          </p:cNvSpPr>
          <p:nvPr>
            <p:ph type="body" idx="1"/>
          </p:nvPr>
        </p:nvSpPr>
        <p:spPr>
          <a:xfrm>
            <a:off x="700088" y="4403725"/>
            <a:ext cx="5597525"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ormAutofit/>
          </a:bodyPr>
          <a:lstStyle/>
          <a:p>
            <a:pPr marL="0" indent="0" eaLnBrk="1" hangingPunct="1">
              <a:buFontTx/>
              <a:buNone/>
            </a:pPr>
            <a:r>
              <a:rPr lang="en-US" altLang="en-US" dirty="0">
                <a:latin typeface="Arial" panose="020B0604020202020204" pitchFamily="34" charset="0"/>
                <a:cs typeface="Arial" panose="020B0604020202020204" pitchFamily="34" charset="0"/>
              </a:rPr>
              <a:t>Some skills, background knowledge, and cognitive skills transfer from the home language to other languages.  For example, a child who has phonological awareness skills can transfer those skills to his/her second language. The same is true for certain concepts about print when languages share similar writing systems (e.g., alphabetic writing systems that are written and read in the same direction).</a:t>
            </a:r>
          </a:p>
          <a:p>
            <a:pPr marL="0" indent="0" eaLnBrk="1" hangingPunct="1">
              <a:buFontTx/>
              <a:buNone/>
            </a:pPr>
            <a:r>
              <a:rPr lang="en-US" altLang="en-US" dirty="0">
                <a:latin typeface="Arial" panose="020B0604020202020204" pitchFamily="34" charset="0"/>
                <a:cs typeface="Arial" panose="020B0604020202020204" pitchFamily="34" charset="0"/>
              </a:rPr>
              <a:t>Bilingual children tend to bring elements from the dominant language into the less-dominant language (</a:t>
            </a:r>
            <a:r>
              <a:rPr lang="en-US" altLang="en-US" dirty="0" err="1">
                <a:latin typeface="Arial" panose="020B0604020202020204" pitchFamily="34" charset="0"/>
                <a:cs typeface="Arial" panose="020B0604020202020204" pitchFamily="34" charset="0"/>
              </a:rPr>
              <a:t>Gawlitzek-Maiwald</a:t>
            </a:r>
            <a:r>
              <a:rPr lang="en-US" altLang="en-US" dirty="0">
                <a:latin typeface="Arial" panose="020B0604020202020204" pitchFamily="34" charset="0"/>
                <a:cs typeface="Arial" panose="020B0604020202020204" pitchFamily="34" charset="0"/>
              </a:rPr>
              <a:t> and Tracy 1996), although transfer is also possible to occur from the weaker to the stronger language. </a:t>
            </a:r>
          </a:p>
          <a:p>
            <a:pPr marL="0" indent="0" eaLnBrk="1" hangingPunct="1">
              <a:buFontTx/>
              <a:buNone/>
            </a:pPr>
            <a:r>
              <a:rPr lang="en-US" altLang="en-US" dirty="0">
                <a:latin typeface="Arial" panose="020B0604020202020204" pitchFamily="34" charset="0"/>
                <a:cs typeface="Arial" panose="020B0604020202020204" pitchFamily="34" charset="0"/>
              </a:rPr>
              <a:t>Source: Catherine </a:t>
            </a:r>
            <a:r>
              <a:rPr lang="en-US" altLang="en-US" dirty="0" err="1">
                <a:latin typeface="Arial" panose="020B0604020202020204" pitchFamily="34" charset="0"/>
                <a:cs typeface="Arial" panose="020B0604020202020204" pitchFamily="34" charset="0"/>
              </a:rPr>
              <a:t>Sandhofer</a:t>
            </a:r>
            <a:r>
              <a:rPr lang="en-US" altLang="en-US" dirty="0">
                <a:latin typeface="Arial" panose="020B0604020202020204" pitchFamily="34" charset="0"/>
                <a:cs typeface="Arial" panose="020B0604020202020204" pitchFamily="34" charset="0"/>
              </a:rPr>
              <a:t> and </a:t>
            </a:r>
            <a:r>
              <a:rPr lang="en-US" altLang="en-US" dirty="0" err="1">
                <a:latin typeface="Arial" panose="020B0604020202020204" pitchFamily="34" charset="0"/>
                <a:cs typeface="Arial" panose="020B0604020202020204" pitchFamily="34" charset="0"/>
              </a:rPr>
              <a:t>Yuuko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Uchikoshi</a:t>
            </a:r>
            <a:r>
              <a:rPr lang="en-US" altLang="en-US" dirty="0">
                <a:latin typeface="Arial" panose="020B0604020202020204" pitchFamily="34" charset="0"/>
                <a:cs typeface="Arial" panose="020B0604020202020204" pitchFamily="34" charset="0"/>
              </a:rPr>
              <a:t>, “Cognitive Consequences of Dual Language Learning: Cognitive Function, Language and Literacy, Science and Mathematics, and Social-Emotional Development,” in </a:t>
            </a:r>
            <a:r>
              <a:rPr lang="en-US" altLang="en-US" i="1" dirty="0">
                <a:latin typeface="Arial" panose="020B0604020202020204" pitchFamily="34" charset="0"/>
                <a:cs typeface="Arial" panose="020B0604020202020204" pitchFamily="34" charset="0"/>
              </a:rPr>
              <a:t>California’s Best Practices for Young Dual Language Learners: Research Overview Papers</a:t>
            </a:r>
            <a:r>
              <a:rPr lang="en-US" altLang="en-US" dirty="0">
                <a:latin typeface="Arial" panose="020B0604020202020204" pitchFamily="34" charset="0"/>
                <a:cs typeface="Arial" panose="020B0604020202020204" pitchFamily="34" charset="0"/>
              </a:rPr>
              <a:t>, ed. Faye Ong and John McLean, in cooperation with Cecelia Fisher-Dahms (Sacramento, CA: Department of Education, 2013), 65.</a:t>
            </a:r>
          </a:p>
          <a:p>
            <a:pPr marL="0" indent="0" eaLnBrk="1" hangingPunct="1">
              <a:buFontTx/>
              <a:buNone/>
            </a:pPr>
            <a:r>
              <a:rPr lang="en-US" altLang="en-US" dirty="0">
                <a:latin typeface="Arial" panose="020B0604020202020204" pitchFamily="34" charset="0"/>
                <a:cs typeface="Arial" panose="020B0604020202020204" pitchFamily="34" charset="0"/>
              </a:rPr>
              <a:t>Children are likely to apply the components of their home language to English while learning English.  Teachers will want to pay attention to the “errors” children make in English to determine if the “errors” are due to differences between the structures of the first and second languages.</a:t>
            </a:r>
          </a:p>
        </p:txBody>
      </p:sp>
      <p:sp>
        <p:nvSpPr>
          <p:cNvPr id="2" name="Slide Number Placeholder 1">
            <a:extLst>
              <a:ext uri="{FF2B5EF4-FFF2-40B4-BE49-F238E27FC236}">
                <a16:creationId xmlns:a16="http://schemas.microsoft.com/office/drawing/2014/main" id="{6ADE14A3-9CBC-8FA4-B132-CC8DDDA14224}"/>
              </a:ext>
            </a:extLst>
          </p:cNvPr>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otes Placeholder 2">
            <a:extLst>
              <a:ext uri="{FF2B5EF4-FFF2-40B4-BE49-F238E27FC236}">
                <a16:creationId xmlns:a16="http://schemas.microsoft.com/office/drawing/2014/main" id="{35C3A8AB-BF73-F8CA-4F7A-4D5612405F91}"/>
              </a:ext>
            </a:extLst>
          </p:cNvPr>
          <p:cNvSpPr>
            <a:spLocks noGrp="1"/>
          </p:cNvSpPr>
          <p:nvPr>
            <p:ph type="body" idx="1"/>
          </p:nvPr>
        </p:nvSpPr>
        <p:spPr>
          <a:xfrm>
            <a:off x="685800" y="4343399"/>
            <a:ext cx="5486400" cy="4462463"/>
          </a:xfrm>
        </p:spPr>
        <p:txBody>
          <a:bodyPr>
            <a:normAutofit/>
          </a:bodyPr>
          <a:lstStyle/>
          <a:p>
            <a:r>
              <a:rPr lang="en-US" altLang="en-US" dirty="0"/>
              <a:t>The threshold hypothesis provides the rationale for additive rather than subtractive bilingual programs.  </a:t>
            </a:r>
          </a:p>
          <a:p>
            <a:r>
              <a:rPr lang="en-US" altLang="en-US" dirty="0"/>
              <a:t>The hypothesis supports that individuals with high levels of proficiency in both languages experience advantages in terms of linguistic and cognitive flexibility; while low levels of proficiency in one or both languages can result in cognitive or linguistic deficits.  </a:t>
            </a:r>
          </a:p>
          <a:p>
            <a:r>
              <a:rPr lang="en-US" altLang="en-US" dirty="0"/>
              <a:t>Across multiple domains, the cognitive advantages of bilingualism were strongest when children were proficient with both languages, and there were no discernible benefits to dual language learning when children’s experience with one language was limited. For example, Carlson and Meltzoff (2009) found that six months of experience in a dual language immersion kindergarten program was not enough experience for children to demonstrate the benefits of dual language learning. </a:t>
            </a:r>
          </a:p>
          <a:p>
            <a:r>
              <a:rPr lang="en-US" altLang="en-US" dirty="0"/>
              <a:t>Source: Catherine </a:t>
            </a:r>
            <a:r>
              <a:rPr lang="en-US" altLang="en-US" dirty="0" err="1"/>
              <a:t>Sandhofer</a:t>
            </a:r>
            <a:r>
              <a:rPr lang="en-US" altLang="en-US" dirty="0"/>
              <a:t> and </a:t>
            </a:r>
            <a:r>
              <a:rPr lang="en-US" altLang="en-US" dirty="0" err="1"/>
              <a:t>Yuuko</a:t>
            </a:r>
            <a:r>
              <a:rPr lang="en-US" altLang="en-US" dirty="0"/>
              <a:t> </a:t>
            </a:r>
            <a:r>
              <a:rPr lang="en-US" altLang="en-US" dirty="0" err="1"/>
              <a:t>Uchikoshi</a:t>
            </a:r>
            <a:r>
              <a:rPr lang="en-US" altLang="en-US" dirty="0"/>
              <a:t>, “Cognitive Consequences of Dual Language Learning: Cognitive Function, Language and Literacy, Science and Mathematics, and Social–Emotional Development,” in California’s Best Practices for Young Dual Language Learners: Research Overview Papers, ed. Faye Ong and John McLean, in cooperation with Cecelia Fisher-Dahms (Sacramento, CA: Department of Education, 2013), 74.</a:t>
            </a:r>
          </a:p>
        </p:txBody>
      </p:sp>
      <p:sp>
        <p:nvSpPr>
          <p:cNvPr id="2" name="Slide Number Placeholder 1">
            <a:extLst>
              <a:ext uri="{FF2B5EF4-FFF2-40B4-BE49-F238E27FC236}">
                <a16:creationId xmlns:a16="http://schemas.microsoft.com/office/drawing/2014/main" id="{F5CD7898-2446-46CF-26BA-5A1080D671C1}"/>
              </a:ext>
            </a:extLst>
          </p:cNvPr>
          <p:cNvSpPr>
            <a:spLocks noGrp="1"/>
          </p:cNvSpPr>
          <p:nvPr>
            <p:ph type="sldNum" sz="quarter" idx="5"/>
          </p:nvPr>
        </p:nvSpPr>
        <p:spPr/>
        <p:txBody>
          <a:bodyPr/>
          <a:lstStyle/>
          <a:p>
            <a:fld id="{E194CC6E-227E-8C4F-853D-39760C667CBA}" type="slidenum">
              <a:rPr lang="en-US" altLang="x-none" smtClean="0"/>
              <a:pPr/>
              <a:t>11</a:t>
            </a:fld>
            <a:endParaRPr lang="en-US" altLang="x-none"/>
          </a:p>
        </p:txBody>
      </p:sp>
      <p:sp>
        <p:nvSpPr>
          <p:cNvPr id="5" name="Slide Image Placeholder 4">
            <a:extLst>
              <a:ext uri="{FF2B5EF4-FFF2-40B4-BE49-F238E27FC236}">
                <a16:creationId xmlns:a16="http://schemas.microsoft.com/office/drawing/2014/main" id="{0B52FEEA-C084-6E19-FB31-4FED8751D157}"/>
              </a:ext>
            </a:extLst>
          </p:cNvPr>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Maintaining the home language…</a:t>
            </a:r>
          </a:p>
          <a:p>
            <a:pPr marL="171450" indent="-171450">
              <a:buFont typeface="Arial" panose="020B0604020202020204" pitchFamily="34" charset="0"/>
              <a:buChar char="•"/>
            </a:pPr>
            <a:r>
              <a:rPr lang="en-US" dirty="0"/>
              <a:t>Socializes children into their families and communities </a:t>
            </a:r>
          </a:p>
          <a:p>
            <a:pPr marL="171450" indent="-171450">
              <a:buFont typeface="Arial" panose="020B0604020202020204" pitchFamily="34" charset="0"/>
              <a:buChar char="•"/>
            </a:pPr>
            <a:r>
              <a:rPr lang="en-US" dirty="0"/>
              <a:t>Provides a foundation for success in learning and literacy in English</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b="0" dirty="0"/>
              <a:t>Source: </a:t>
            </a:r>
            <a:r>
              <a:rPr lang="fr-FR" altLang="en-US" sz="1200" b="0" dirty="0"/>
              <a:t>CDE, PEL Resource Guide, 2009</a:t>
            </a:r>
            <a:endParaRPr lang="en-US" dirty="0"/>
          </a:p>
          <a:p>
            <a:endParaRPr lang="es-MX"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12</a:t>
            </a:fld>
            <a:endParaRPr lang="en-US" altLang="x-none"/>
          </a:p>
        </p:txBody>
      </p:sp>
    </p:spTree>
    <p:extLst>
      <p:ext uri="{BB962C8B-B14F-4D97-AF65-F5344CB8AC3E}">
        <p14:creationId xmlns:p14="http://schemas.microsoft.com/office/powerpoint/2010/main" val="55999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Conversations shared between parents and children serve as an important source of narrative scaffolding  (Schick &amp; Melzi, 2010).</a:t>
            </a:r>
          </a:p>
          <a:p>
            <a:endParaRPr lang="en-US" dirty="0">
              <a:solidFill>
                <a:srgbClr val="000000"/>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0000"/>
                </a:solidFill>
                <a:effectLst/>
              </a:rPr>
              <a:t>Schick, Adina, and </a:t>
            </a:r>
            <a:r>
              <a:rPr lang="en-US" dirty="0" err="1">
                <a:solidFill>
                  <a:srgbClr val="000000"/>
                </a:solidFill>
                <a:effectLst/>
              </a:rPr>
              <a:t>Gigliana</a:t>
            </a:r>
            <a:r>
              <a:rPr lang="en-US" dirty="0">
                <a:solidFill>
                  <a:srgbClr val="000000"/>
                </a:solidFill>
                <a:effectLst/>
              </a:rPr>
              <a:t> Melzi. 2010. “The Development of Children’s Oral Narratives Across Contexts.” Early Education and Development 21 (3): 293–317. </a:t>
            </a:r>
          </a:p>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13</a:t>
            </a:fld>
            <a:endParaRPr lang="en-US" altLang="x-none"/>
          </a:p>
        </p:txBody>
      </p:sp>
    </p:spTree>
    <p:extLst>
      <p:ext uri="{BB962C8B-B14F-4D97-AF65-F5344CB8AC3E}">
        <p14:creationId xmlns:p14="http://schemas.microsoft.com/office/powerpoint/2010/main" val="8897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B4FE838B-CB30-6A5A-C704-2B6EC568E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fld id="{A8C26791-909E-D747-A9C2-1A13A7340E89}" type="slidenum">
              <a:rPr lang="en-US" altLang="en-US" sz="1000">
                <a:latin typeface="Arial" panose="020B0604020202020204" pitchFamily="34" charset="0"/>
              </a:rPr>
              <a:pPr/>
              <a:t>14</a:t>
            </a:fld>
            <a:endParaRPr lang="en-US" altLang="en-US" sz="1000">
              <a:latin typeface="Arial" panose="020B0604020202020204" pitchFamily="34" charset="0"/>
            </a:endParaRPr>
          </a:p>
        </p:txBody>
      </p:sp>
      <p:sp>
        <p:nvSpPr>
          <p:cNvPr id="23554" name="Rectangle 1026">
            <a:extLst>
              <a:ext uri="{FF2B5EF4-FFF2-40B4-BE49-F238E27FC236}">
                <a16:creationId xmlns:a16="http://schemas.microsoft.com/office/drawing/2014/main" id="{5C7BB7BD-4FEB-C7CD-7E37-791DA3564D3A}"/>
              </a:ext>
            </a:extLst>
          </p:cNvPr>
          <p:cNvSpPr>
            <a:spLocks noGrp="1" noRot="1" noChangeAspect="1" noChangeArrowheads="1" noTextEdit="1"/>
          </p:cNvSpPr>
          <p:nvPr>
            <p:ph type="sldImg"/>
          </p:nvPr>
        </p:nvSpPr>
        <p:spPr>
          <a:ln/>
        </p:spPr>
      </p:sp>
      <p:sp>
        <p:nvSpPr>
          <p:cNvPr id="23555" name="Rectangle 1027">
            <a:extLst>
              <a:ext uri="{FF2B5EF4-FFF2-40B4-BE49-F238E27FC236}">
                <a16:creationId xmlns:a16="http://schemas.microsoft.com/office/drawing/2014/main" id="{25130531-B51E-EEB3-AC7B-B59EE2F42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noProof="0"/>
              <a:t>Connections to Principles and Practices</a:t>
            </a:r>
          </a:p>
          <a:p>
            <a:pPr marL="0" indent="0" eaLnBrk="1" hangingPunct="1">
              <a:lnSpc>
                <a:spcPct val="100000"/>
              </a:lnSpc>
              <a:spcAft>
                <a:spcPts val="1800"/>
              </a:spcAft>
              <a:buNone/>
            </a:pPr>
            <a:r>
              <a:rPr lang="en-US" noProof="0" dirty="0"/>
              <a:t>Principle 5: </a:t>
            </a:r>
            <a:r>
              <a:rPr lang="en-US" b="0" noProof="0" dirty="0"/>
              <a:t>Experimenting with the use, form, purpose, and intent of both the first and second language leads to growth in the acquisition of the second language.</a:t>
            </a:r>
          </a:p>
          <a:p>
            <a:pPr marL="0" indent="0" eaLnBrk="1" hangingPunct="1">
              <a:lnSpc>
                <a:spcPct val="100000"/>
              </a:lnSpc>
              <a:buNone/>
            </a:pPr>
            <a:r>
              <a:rPr lang="en-US" noProof="0" dirty="0"/>
              <a:t>Principle 6: </a:t>
            </a:r>
            <a:r>
              <a:rPr lang="en-US" b="0" noProof="0" dirty="0"/>
              <a:t>Continued use and development of the child’s home language will benefit the child as he or she acquires English.</a:t>
            </a:r>
          </a:p>
          <a:p>
            <a:pPr eaLnBrk="1" hangingPunct="1"/>
            <a:endParaRPr lang="en-US" noProof="0"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22CABC-3159-1824-1BEB-E8AA46C0C137}"/>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97186F29-C2C4-5DC0-C4EB-7FA3E7CEA5E4}"/>
              </a:ext>
            </a:extLst>
          </p:cNvPr>
          <p:cNvSpPr>
            <a:spLocks noGrp="1" noChangeArrowheads="1"/>
          </p:cNvSpPr>
          <p:nvPr>
            <p:ph type="body" idx="1"/>
          </p:nvPr>
        </p:nvSpPr>
        <p:spPr>
          <a:xfrm>
            <a:off x="700088" y="4403725"/>
            <a:ext cx="5597525"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p>
            <a:pPr marL="0" indent="0" algn="l" eaLnBrk="1" hangingPunct="1">
              <a:spcAft>
                <a:spcPts val="300"/>
              </a:spcAft>
              <a:buFontTx/>
              <a:buNone/>
            </a:pPr>
            <a:r>
              <a:rPr lang="en-US" altLang="en-US" b="1" i="1" dirty="0">
                <a:solidFill>
                  <a:srgbClr val="0000FF"/>
                </a:solidFill>
                <a:latin typeface="Arial" panose="020B0604020202020204" pitchFamily="34" charset="0"/>
                <a:cs typeface="Arial" panose="020B0604020202020204" pitchFamily="34" charset="0"/>
              </a:rPr>
              <a:t>Three Alternative Paths to Bilingualism (5 minutes)</a:t>
            </a:r>
          </a:p>
          <a:p>
            <a:pPr marL="0" indent="0" eaLnBrk="1" hangingPunct="1">
              <a:buFontTx/>
              <a:buNone/>
            </a:pPr>
            <a:r>
              <a:rPr lang="en-US" altLang="en-US" dirty="0">
                <a:latin typeface="Arial" panose="020B0604020202020204" pitchFamily="34" charset="0"/>
                <a:cs typeface="Arial" panose="020B0604020202020204" pitchFamily="34" charset="0"/>
              </a:rPr>
              <a:t>Refer participants to Handout 4B: Three Alternative Paths to Bilingualism. Using the following three slides, explain that there are three ways that a child can become bilingual.</a:t>
            </a:r>
          </a:p>
          <a:p>
            <a:pPr marL="0" indent="0" eaLnBrk="1" hangingPunct="1">
              <a:buFontTx/>
              <a:buNone/>
            </a:pPr>
            <a:r>
              <a:rPr lang="en-US" altLang="en-US" dirty="0">
                <a:latin typeface="Arial" panose="020B0604020202020204" pitchFamily="34" charset="0"/>
                <a:cs typeface="Arial" panose="020B0604020202020204" pitchFamily="34" charset="0"/>
              </a:rPr>
              <a:t>The first two terms, simultaneous and successive, focus on the child</a:t>
            </a:r>
            <a:r>
              <a:rPr lang="ja-JP"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exposure to a first and second language. The third term refers to the process of learning a second language with few opportunities to speak the second language. As you introduce each of these definitions, you may want to make a connection to the experiences shared by the participants during the opening conversation. Also, draw upon your own classroom experiences, both personal and professional, as you see fit. This helps to bring the definitions to life. For example, someone might have shared that his grandmother spoke to him in Urdu growing up and that he heard Urdu at family gatherings. He also may have shared that while he understands almost everything in Urdu, it is difficult for him to respond using Urdu. This would be an illustrative example to share when you elaborate on the definition of receptive bilingualism.</a:t>
            </a:r>
          </a:p>
          <a:p>
            <a:pPr marL="0" indent="0"/>
            <a:endParaRPr lang="en-US" alt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5BE207E-1957-A0C2-D0F9-2B8E9A705123}"/>
              </a:ext>
            </a:extLst>
          </p:cNvPr>
          <p:cNvSpPr>
            <a:spLocks noGrp="1"/>
          </p:cNvSpPr>
          <p:nvPr>
            <p:ph type="sldNum" sz="quarter" idx="5"/>
          </p:nvPr>
        </p:nvSpPr>
        <p:spPr/>
        <p:txBody>
          <a:bodyPr/>
          <a:lstStyle/>
          <a:p>
            <a:fld id="{E194CC6E-227E-8C4F-853D-39760C667CBA}" type="slidenum">
              <a:rPr lang="en-US" altLang="x-none" smtClean="0"/>
              <a:pPr/>
              <a:t>15</a:t>
            </a:fld>
            <a:endParaRPr lang="en-US"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A8C248E-DA53-55AF-E89B-EB134D2BE380}"/>
              </a:ext>
            </a:extLst>
          </p:cNvPr>
          <p:cNvSpPr>
            <a:spLocks noGrp="1" noChangeArrowheads="1"/>
          </p:cNvSpPr>
          <p:nvPr>
            <p:ph type="sldNum" sz="quarter" idx="5"/>
          </p:nvPr>
        </p:nvSpPr>
        <p:spPr/>
        <p:txBody>
          <a:bodyPr/>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fld id="{4CEF197C-697C-CE47-B5E0-1F91FC947ABB}" type="slidenum">
              <a:rPr lang="en-US" altLang="en-US" sz="1200">
                <a:latin typeface="Arial" panose="020B0604020202020204" pitchFamily="34" charset="0"/>
                <a:cs typeface="Arial" panose="020B0604020202020204" pitchFamily="34" charset="0"/>
              </a:rPr>
              <a:pPr/>
              <a:t>16</a:t>
            </a:fld>
            <a:endParaRPr lang="en-US" altLang="en-US" sz="1200">
              <a:latin typeface="Arial" panose="020B0604020202020204" pitchFamily="34" charset="0"/>
              <a:cs typeface="Arial" panose="020B0604020202020204" pitchFamily="34" charset="0"/>
            </a:endParaRPr>
          </a:p>
        </p:txBody>
      </p:sp>
      <p:sp>
        <p:nvSpPr>
          <p:cNvPr id="30724" name="Rectangle 3">
            <a:extLst>
              <a:ext uri="{FF2B5EF4-FFF2-40B4-BE49-F238E27FC236}">
                <a16:creationId xmlns:a16="http://schemas.microsoft.com/office/drawing/2014/main" id="{B086E926-EAB0-6247-AD76-E0F6209A673D}"/>
              </a:ext>
            </a:extLst>
          </p:cNvPr>
          <p:cNvSpPr>
            <a:spLocks noGrp="1" noChangeArrowheads="1"/>
          </p:cNvSpPr>
          <p:nvPr>
            <p:ph type="body" idx="1"/>
          </p:nvPr>
        </p:nvSpPr>
        <p:spPr/>
        <p:txBody>
          <a:bodyPr/>
          <a:lstStyle/>
          <a:p>
            <a:r>
              <a:rPr lang="en-US" dirty="0"/>
              <a:t>Video Viewing: A World Full of Language – Paths to Bilingualism </a:t>
            </a:r>
            <a:br>
              <a:rPr lang="en-US" dirty="0"/>
            </a:br>
            <a:r>
              <a:rPr lang="en-US" dirty="0"/>
              <a:t>(10 minutes)</a:t>
            </a:r>
          </a:p>
          <a:p>
            <a:r>
              <a:rPr lang="en-US" dirty="0"/>
              <a:t>Walk participants through the lens for video viewing, what they should reflect on, refer to, and how they should respond in writing on Handout 4B: Three Alternate Paths to Bilingualism.  </a:t>
            </a:r>
          </a:p>
          <a:p>
            <a:r>
              <a:rPr lang="en-US" dirty="0"/>
              <a:t>As participants watch the video, they should take notes on Handout 4B: Three Alternate Paths to Bilingualism, using the right-hand column that captures any additional ideas/concepts they have learned.  </a:t>
            </a:r>
          </a:p>
        </p:txBody>
      </p:sp>
      <p:sp>
        <p:nvSpPr>
          <p:cNvPr id="4" name="Slide Image Placeholder 3">
            <a:extLst>
              <a:ext uri="{FF2B5EF4-FFF2-40B4-BE49-F238E27FC236}">
                <a16:creationId xmlns:a16="http://schemas.microsoft.com/office/drawing/2014/main" id="{12E2FB09-1C8E-B5E5-0D4D-A659335BE99F}"/>
              </a:ext>
            </a:extLst>
          </p:cNvPr>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7AE668E0-E14E-6998-A0B9-F6288A5C88E4}"/>
              </a:ext>
            </a:extLst>
          </p:cNvPr>
          <p:cNvSpPr>
            <a:spLocks noGrp="1" noChangeArrowheads="1"/>
          </p:cNvSpPr>
          <p:nvPr>
            <p:ph type="sldNum" sz="quarter" idx="5"/>
          </p:nvPr>
        </p:nvSpPr>
        <p:spPr/>
        <p:txBody>
          <a:bodyPr/>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fld id="{0FF7A8DC-CD5D-8048-884F-C6DC8D9D51D0}" type="slidenum">
              <a:rPr lang="en-US" altLang="en-US" sz="1200">
                <a:latin typeface="Arial" panose="020B0604020202020204" pitchFamily="34" charset="0"/>
                <a:cs typeface="Arial" panose="020B0604020202020204" pitchFamily="34" charset="0"/>
              </a:rPr>
              <a:pPr/>
              <a:t>17</a:t>
            </a:fld>
            <a:endParaRPr lang="en-US" altLang="en-US" sz="1200">
              <a:latin typeface="Arial" panose="020B0604020202020204" pitchFamily="34" charset="0"/>
              <a:cs typeface="Arial" panose="020B0604020202020204" pitchFamily="34" charset="0"/>
            </a:endParaRPr>
          </a:p>
        </p:txBody>
      </p:sp>
      <p:sp>
        <p:nvSpPr>
          <p:cNvPr id="29699" name="Rectangle 3">
            <a:extLst>
              <a:ext uri="{FF2B5EF4-FFF2-40B4-BE49-F238E27FC236}">
                <a16:creationId xmlns:a16="http://schemas.microsoft.com/office/drawing/2014/main" id="{33DB0587-1308-E26C-A7AC-99CE07239177}"/>
              </a:ext>
            </a:extLst>
          </p:cNvPr>
          <p:cNvSpPr>
            <a:spLocks noGrp="1" noChangeArrowheads="1"/>
          </p:cNvSpPr>
          <p:nvPr>
            <p:ph type="body" idx="1"/>
          </p:nvPr>
        </p:nvSpPr>
        <p:spPr/>
        <p:txBody>
          <a:bodyPr/>
          <a:lstStyle/>
          <a:p>
            <a:r>
              <a:rPr lang="en-US" altLang="en-US" dirty="0"/>
              <a:t>We will now show the entire section about the three paths to bilingualism.</a:t>
            </a:r>
          </a:p>
          <a:p>
            <a:endParaRPr lang="en-US" altLang="en-US" dirty="0"/>
          </a:p>
          <a:p>
            <a:r>
              <a:rPr lang="en-US" altLang="en-US" dirty="0"/>
              <a:t>Play video: https://</a:t>
            </a:r>
            <a:r>
              <a:rPr lang="en-US" altLang="en-US" dirty="0" err="1"/>
              <a:t>wested.box.com</a:t>
            </a:r>
            <a:r>
              <a:rPr lang="en-US" altLang="en-US" dirty="0"/>
              <a:t>/s/p7lgfbphehh62lyhebi9emgtfdbg4q46</a:t>
            </a:r>
          </a:p>
        </p:txBody>
      </p:sp>
      <p:sp>
        <p:nvSpPr>
          <p:cNvPr id="4" name="Slide Image Placeholder 3">
            <a:extLst>
              <a:ext uri="{FF2B5EF4-FFF2-40B4-BE49-F238E27FC236}">
                <a16:creationId xmlns:a16="http://schemas.microsoft.com/office/drawing/2014/main" id="{248F781C-0EFE-1EB5-C499-4D7E31AC518C}"/>
              </a:ext>
            </a:extLst>
          </p:cNvPr>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6E04336-8276-A943-F0A0-EFAA4670BF14}"/>
              </a:ext>
            </a:extLst>
          </p:cNvPr>
          <p:cNvSpPr txBox="1">
            <a:spLocks noGrp="1" noChangeArrowheads="1"/>
          </p:cNvSpPr>
          <p:nvPr/>
        </p:nvSpPr>
        <p:spPr bwMode="auto">
          <a:xfrm>
            <a:off x="5410200" y="8610600"/>
            <a:ext cx="365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pPr algn="r"/>
            <a:fld id="{ABB35D88-04B0-8346-9BF3-836A77F47B27}" type="slidenum">
              <a:rPr lang="en-US" altLang="en-US" sz="1000">
                <a:latin typeface="Arial" panose="020B0604020202020204" pitchFamily="34" charset="0"/>
              </a:rPr>
              <a:pPr algn="r"/>
              <a:t>18</a:t>
            </a:fld>
            <a:endParaRPr lang="en-US" altLang="en-US" sz="1000">
              <a:latin typeface="Arial" panose="020B0604020202020204" pitchFamily="34" charset="0"/>
            </a:endParaRPr>
          </a:p>
        </p:txBody>
      </p:sp>
      <p:sp>
        <p:nvSpPr>
          <p:cNvPr id="31746" name="Rectangle 2">
            <a:extLst>
              <a:ext uri="{FF2B5EF4-FFF2-40B4-BE49-F238E27FC236}">
                <a16:creationId xmlns:a16="http://schemas.microsoft.com/office/drawing/2014/main" id="{9EBAE8F1-ECDD-43D3-4F14-D068E86A91FD}"/>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F3C0B074-8AAD-3145-B6E9-1FACA2CF2619}"/>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defRPr/>
            </a:pPr>
            <a:r>
              <a:rPr lang="en-US" dirty="0">
                <a:latin typeface="Arial" pitchFamily="34" charset="0"/>
                <a:cs typeface="Arial" pitchFamily="34" charset="0"/>
              </a:rPr>
              <a:t>Review what participants viewed in the video clip.</a:t>
            </a:r>
          </a:p>
          <a:p>
            <a:pPr marL="0" indent="0" eaLnBrk="1" hangingPunct="1">
              <a:buFontTx/>
              <a:buNone/>
              <a:defRPr/>
            </a:pPr>
            <a:r>
              <a:rPr lang="en-US" dirty="0">
                <a:latin typeface="Arial" pitchFamily="34" charset="0"/>
                <a:cs typeface="Arial" pitchFamily="34" charset="0"/>
              </a:rPr>
              <a:t>Give an example of how a young child might have a parent or family member in his/her home that speaks one language, and a sibling or other family member who speaks a different language.  That child would be exposed to two languages at a very early age and would acquire both languages simultaneously. </a:t>
            </a:r>
          </a:p>
          <a:p>
            <a:pPr marL="0" indent="0" eaLnBrk="1" hangingPunct="1">
              <a:buFontTx/>
              <a:buNone/>
              <a:defRPr/>
            </a:pPr>
            <a:r>
              <a:rPr lang="en-US" dirty="0">
                <a:latin typeface="Arial" pitchFamily="34" charset="0"/>
                <a:cs typeface="Arial" pitchFamily="34" charset="0"/>
              </a:rPr>
              <a:t>Executive functions for simultaneous bilinguals:</a:t>
            </a:r>
          </a:p>
          <a:p>
            <a:pPr marL="171450" indent="-171450" eaLnBrk="1" hangingPunct="1">
              <a:buFont typeface="Arial" panose="020B0604020202020204" pitchFamily="34" charset="0"/>
              <a:buChar char="•"/>
              <a:defRPr/>
            </a:pPr>
            <a:r>
              <a:rPr lang="en-US" dirty="0">
                <a:latin typeface="Arial" pitchFamily="34" charset="0"/>
                <a:cs typeface="Arial" pitchFamily="34" charset="0"/>
              </a:rPr>
              <a:t>Are more developed than those of monolinguals</a:t>
            </a:r>
          </a:p>
          <a:p>
            <a:pPr marL="171450" indent="-171450" eaLnBrk="1" hangingPunct="1">
              <a:buFont typeface="Arial" panose="020B0604020202020204" pitchFamily="34" charset="0"/>
              <a:buChar char="•"/>
              <a:defRPr/>
            </a:pPr>
            <a:r>
              <a:rPr lang="en-US" dirty="0">
                <a:latin typeface="Arial" pitchFamily="34" charset="0"/>
                <a:cs typeface="Arial" pitchFamily="34" charset="0"/>
              </a:rPr>
              <a:t>Show the largest advantages when children are more balanced in their bilingualism</a:t>
            </a:r>
          </a:p>
          <a:p>
            <a:pPr marL="0" indent="0" eaLnBrk="1" hangingPunct="1">
              <a:buFontTx/>
              <a:buNone/>
              <a:defRPr/>
            </a:pPr>
            <a:r>
              <a:rPr lang="en-US" dirty="0">
                <a:latin typeface="Arial" pitchFamily="34" charset="0"/>
                <a:cs typeface="Arial" pitchFamily="34" charset="0"/>
              </a:rPr>
              <a:t>Source: Catherine </a:t>
            </a:r>
            <a:r>
              <a:rPr lang="en-US" dirty="0" err="1">
                <a:latin typeface="Arial" pitchFamily="34" charset="0"/>
                <a:cs typeface="Arial" pitchFamily="34" charset="0"/>
              </a:rPr>
              <a:t>Sandhofer</a:t>
            </a:r>
            <a:r>
              <a:rPr lang="en-US" dirty="0">
                <a:latin typeface="Arial" pitchFamily="34" charset="0"/>
                <a:cs typeface="Arial" pitchFamily="34" charset="0"/>
              </a:rPr>
              <a:t> and </a:t>
            </a:r>
            <a:r>
              <a:rPr lang="en-US" dirty="0" err="1">
                <a:latin typeface="Arial" pitchFamily="34" charset="0"/>
                <a:cs typeface="Arial" pitchFamily="34" charset="0"/>
              </a:rPr>
              <a:t>Yuuko</a:t>
            </a:r>
            <a:r>
              <a:rPr lang="en-US" dirty="0">
                <a:latin typeface="Arial" pitchFamily="34" charset="0"/>
                <a:cs typeface="Arial" pitchFamily="34" charset="0"/>
              </a:rPr>
              <a:t> </a:t>
            </a:r>
            <a:r>
              <a:rPr lang="en-US" dirty="0" err="1">
                <a:latin typeface="Arial" pitchFamily="34" charset="0"/>
                <a:cs typeface="Arial" pitchFamily="34" charset="0"/>
              </a:rPr>
              <a:t>Uchikoshi</a:t>
            </a:r>
            <a:r>
              <a:rPr lang="en-US" dirty="0">
                <a:latin typeface="Arial" pitchFamily="34" charset="0"/>
                <a:cs typeface="Arial" pitchFamily="34" charset="0"/>
              </a:rPr>
              <a:t>, “Cognitive Consequences of Dual Language Learning: Cognitive Function, Language and Literacy, Science and Mathematics, and Social–Emotional Development,” in </a:t>
            </a:r>
            <a:r>
              <a:rPr lang="en-US" i="1" dirty="0">
                <a:latin typeface="Arial" pitchFamily="34" charset="0"/>
                <a:cs typeface="Arial" pitchFamily="34" charset="0"/>
              </a:rPr>
              <a:t>California’s Best Practices for Young Dual Language Learners: Research Overview Papers</a:t>
            </a:r>
            <a:r>
              <a:rPr lang="en-US" dirty="0">
                <a:latin typeface="Arial" pitchFamily="34" charset="0"/>
                <a:cs typeface="Arial" pitchFamily="34" charset="0"/>
              </a:rPr>
              <a:t>, ed. Faye Ong and John McLean, in cooperation with Cecelia Fisher-</a:t>
            </a:r>
            <a:r>
              <a:rPr lang="en-US" dirty="0" err="1">
                <a:latin typeface="Arial" pitchFamily="34" charset="0"/>
                <a:cs typeface="Arial" pitchFamily="34" charset="0"/>
              </a:rPr>
              <a:t>Dahms</a:t>
            </a:r>
            <a:r>
              <a:rPr lang="en-US" dirty="0">
                <a:latin typeface="Arial" pitchFamily="34" charset="0"/>
                <a:cs typeface="Arial" pitchFamily="34" charset="0"/>
              </a:rPr>
              <a:t> (Sacramento, CA: Department of Education, 2013), 57.</a:t>
            </a:r>
          </a:p>
        </p:txBody>
      </p:sp>
      <p:sp>
        <p:nvSpPr>
          <p:cNvPr id="2" name="Slide Number Placeholder 1">
            <a:extLst>
              <a:ext uri="{FF2B5EF4-FFF2-40B4-BE49-F238E27FC236}">
                <a16:creationId xmlns:a16="http://schemas.microsoft.com/office/drawing/2014/main" id="{5E48F24B-F501-EF96-78A9-65536D8E8461}"/>
              </a:ext>
            </a:extLst>
          </p:cNvPr>
          <p:cNvSpPr>
            <a:spLocks noGrp="1"/>
          </p:cNvSpPr>
          <p:nvPr>
            <p:ph type="sldNum" sz="quarter" idx="5"/>
          </p:nvPr>
        </p:nvSpPr>
        <p:spPr/>
        <p:txBody>
          <a:bodyPr/>
          <a:lstStyle/>
          <a:p>
            <a:fld id="{E194CC6E-227E-8C4F-853D-39760C667CBA}" type="slidenum">
              <a:rPr lang="en-US" altLang="x-none" smtClean="0"/>
              <a:pPr/>
              <a:t>18</a:t>
            </a:fld>
            <a:endParaRPr lang="en-US"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324E71C-2010-57E3-6017-DB1A7491C0AE}"/>
              </a:ext>
            </a:extLst>
          </p:cNvPr>
          <p:cNvSpPr>
            <a:spLocks noGrp="1" noRot="1" noChangeAspect="1" noChangeArrowheads="1" noTextEdit="1"/>
          </p:cNvSpPr>
          <p:nvPr>
            <p:ph type="sldImg"/>
          </p:nvPr>
        </p:nvSpPr>
        <p:spPr>
          <a:ln/>
        </p:spPr>
      </p:sp>
      <p:sp>
        <p:nvSpPr>
          <p:cNvPr id="57349" name="Rectangle 3">
            <a:extLst>
              <a:ext uri="{FF2B5EF4-FFF2-40B4-BE49-F238E27FC236}">
                <a16:creationId xmlns:a16="http://schemas.microsoft.com/office/drawing/2014/main" id="{EA135497-C896-6143-95F5-2A9828377919}"/>
              </a:ext>
            </a:extLst>
          </p:cNvPr>
          <p:cNvSpPr>
            <a:spLocks noGrp="1" noChangeArrowheads="1"/>
          </p:cNvSpPr>
          <p:nvPr>
            <p:ph type="body" idx="1"/>
          </p:nvPr>
        </p:nvSpPr>
        <p:spPr>
          <a:ln/>
        </p:spPr>
        <p:txBody>
          <a:bodyPr/>
          <a:lstStyle/>
          <a:p>
            <a:pPr marL="0" indent="0" eaLnBrk="1" hangingPunct="1">
              <a:buFontTx/>
              <a:buNone/>
              <a:defRPr/>
            </a:pPr>
            <a:r>
              <a:rPr lang="en-US" dirty="0">
                <a:latin typeface="Arial" pitchFamily="34" charset="0"/>
                <a:ea typeface="ＭＳ Ｐゴシック" charset="-128"/>
                <a:cs typeface="Arial" pitchFamily="34" charset="0"/>
              </a:rPr>
              <a:t>Review what participants viewed in the video clip.</a:t>
            </a:r>
          </a:p>
          <a:p>
            <a:pPr marL="0" indent="0" eaLnBrk="1" hangingPunct="1">
              <a:buFontTx/>
              <a:buNone/>
              <a:defRPr/>
            </a:pPr>
            <a:r>
              <a:rPr lang="en-US" dirty="0">
                <a:latin typeface="Arial" pitchFamily="34" charset="0"/>
                <a:ea typeface="ＭＳ Ｐゴシック" charset="-128"/>
                <a:cs typeface="Arial" pitchFamily="34" charset="0"/>
              </a:rPr>
              <a:t>Point out that a child who hears and speaks one language at home and in their neighborhood may not be exposed to a second language until they begin preschool.  This child would be on a sequential or successive path of second-language acquisition because they have achieved basic mastery of the first language before acquiring the second language.</a:t>
            </a:r>
          </a:p>
          <a:p>
            <a:pPr marL="0" indent="0" eaLnBrk="1" hangingPunct="1">
              <a:buFontTx/>
              <a:buNone/>
              <a:defRPr/>
            </a:pPr>
            <a:r>
              <a:rPr lang="en-US" altLang="ja-JP" dirty="0">
                <a:latin typeface="Arial" pitchFamily="34" charset="0"/>
                <a:ea typeface="ＭＳ Ｐゴシック" charset="-128"/>
                <a:cs typeface="Arial" pitchFamily="34" charset="0"/>
              </a:rPr>
              <a:t>Depending on the situation, children will often weave in and out of each stage.  PEL Resource Guide, Second Edition, p. 46</a:t>
            </a:r>
          </a:p>
          <a:p>
            <a:pPr marL="0" indent="0" eaLnBrk="1" hangingPunct="1">
              <a:buFontTx/>
              <a:buNone/>
              <a:defRPr/>
            </a:pPr>
            <a:r>
              <a:rPr lang="en-US" altLang="ja-JP" dirty="0">
                <a:latin typeface="Arial" pitchFamily="34" charset="0"/>
                <a:ea typeface="ＭＳ Ｐゴシック" charset="-128"/>
                <a:cs typeface="Arial" pitchFamily="34" charset="0"/>
              </a:rPr>
              <a:t>If desired, solicit examples from the group.</a:t>
            </a:r>
          </a:p>
          <a:p>
            <a:pPr marL="0" indent="0" eaLnBrk="1" hangingPunct="1">
              <a:buFontTx/>
              <a:buNone/>
              <a:defRPr/>
            </a:pPr>
            <a:r>
              <a:rPr lang="en-US" dirty="0">
                <a:latin typeface="Arial" pitchFamily="34" charset="0"/>
                <a:ea typeface="ＭＳ Ｐゴシック" charset="-128"/>
                <a:cs typeface="Arial" pitchFamily="34" charset="0"/>
              </a:rPr>
              <a:t>Moving through the four stages may take 6 months to 2 years. The length of time a child remains at a stage and the level of expectation for second language learning depends on several important characteristics of the child and their language environment:</a:t>
            </a:r>
          </a:p>
          <a:p>
            <a:pPr marL="171450" indent="-171450" eaLnBrk="1" hangingPunct="1">
              <a:buFont typeface="Arial" panose="020B0604020202020204" pitchFamily="34" charset="0"/>
              <a:buChar char="•"/>
              <a:defRPr/>
            </a:pPr>
            <a:r>
              <a:rPr lang="en-US" dirty="0">
                <a:ea typeface="ＭＳ Ｐゴシック" charset="-128"/>
              </a:rPr>
              <a:t>The </a:t>
            </a:r>
            <a:r>
              <a:rPr lang="en-US" noProof="0" dirty="0">
                <a:ea typeface="ＭＳ Ｐゴシック" charset="-128"/>
              </a:rPr>
              <a:t>age of the child</a:t>
            </a:r>
          </a:p>
          <a:p>
            <a:pPr marL="171450" indent="-171450" eaLnBrk="1" hangingPunct="1">
              <a:buFont typeface="Arial" panose="020B0604020202020204" pitchFamily="34" charset="0"/>
              <a:buChar char="•"/>
              <a:defRPr/>
            </a:pPr>
            <a:r>
              <a:rPr lang="en-US" noProof="0" dirty="0">
                <a:ea typeface="ＭＳ Ｐゴシック" charset="-128"/>
              </a:rPr>
              <a:t>The child’s temperament (introverted vs. extroverted)</a:t>
            </a:r>
          </a:p>
          <a:p>
            <a:pPr marL="171450" indent="-171450" eaLnBrk="1" hangingPunct="1">
              <a:buFont typeface="Arial" panose="020B0604020202020204" pitchFamily="34" charset="0"/>
              <a:buChar char="•"/>
              <a:defRPr/>
            </a:pPr>
            <a:r>
              <a:rPr lang="en-US" noProof="0" dirty="0">
                <a:ea typeface="ＭＳ Ｐゴシック" charset="-128"/>
              </a:rPr>
              <a:t>The quantity </a:t>
            </a:r>
            <a:r>
              <a:rPr lang="en-US" dirty="0">
                <a:ea typeface="ＭＳ Ｐゴシック" charset="-128"/>
              </a:rPr>
              <a:t>and quality of the language input at home and the school Source:  PLF, Vol. 1, p. 106</a:t>
            </a:r>
          </a:p>
        </p:txBody>
      </p:sp>
      <p:sp>
        <p:nvSpPr>
          <p:cNvPr id="2" name="Slide Number Placeholder 1">
            <a:extLst>
              <a:ext uri="{FF2B5EF4-FFF2-40B4-BE49-F238E27FC236}">
                <a16:creationId xmlns:a16="http://schemas.microsoft.com/office/drawing/2014/main" id="{A706066A-6F7B-A363-530C-4DA4070A6297}"/>
              </a:ext>
            </a:extLst>
          </p:cNvPr>
          <p:cNvSpPr>
            <a:spLocks noGrp="1"/>
          </p:cNvSpPr>
          <p:nvPr>
            <p:ph type="sldNum" sz="quarter" idx="5"/>
          </p:nvPr>
        </p:nvSpPr>
        <p:spPr/>
        <p:txBody>
          <a:bodyPr/>
          <a:lstStyle/>
          <a:p>
            <a:fld id="{E194CC6E-227E-8C4F-853D-39760C667CBA}" type="slidenum">
              <a:rPr lang="en-US" altLang="x-none" smtClean="0"/>
              <a:pPr/>
              <a:t>19</a:t>
            </a:fld>
            <a:endParaRPr lang="en-US"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FB561FD-C328-4D60-9129-AB5FB84542C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7DFF2CA-2670-FF26-B9AA-549EB80FF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dirty="0">
                <a:latin typeface="Arial" panose="020B0604020202020204" pitchFamily="34" charset="0"/>
                <a:cs typeface="Arial" panose="020B0604020202020204" pitchFamily="34" charset="0"/>
              </a:rPr>
              <a:t>Review what participants viewed in the video clip.</a:t>
            </a:r>
          </a:p>
          <a:p>
            <a:pPr marL="0" indent="0" eaLnBrk="1" hangingPunct="1">
              <a:buFontTx/>
              <a:buNone/>
            </a:pPr>
            <a:r>
              <a:rPr lang="en-US" altLang="en-US" dirty="0">
                <a:latin typeface="Arial" panose="020B0604020202020204" pitchFamily="34" charset="0"/>
                <a:cs typeface="Arial" panose="020B0604020202020204" pitchFamily="34" charset="0"/>
              </a:rPr>
              <a:t>Point out that a child may have extended family members who speak a second language but have little opportunity to use it themselves. These children might become receptive bilingual learners.  For example, many English learners experience English as the language of the larger social environment (on television for example), but they have little opportunity to use English before they enter preschool.</a:t>
            </a:r>
          </a:p>
        </p:txBody>
      </p:sp>
      <p:sp>
        <p:nvSpPr>
          <p:cNvPr id="2" name="Slide Number Placeholder 1">
            <a:extLst>
              <a:ext uri="{FF2B5EF4-FFF2-40B4-BE49-F238E27FC236}">
                <a16:creationId xmlns:a16="http://schemas.microsoft.com/office/drawing/2014/main" id="{FA8623A0-0623-B2BC-2291-6CF4ED91646F}"/>
              </a:ext>
            </a:extLst>
          </p:cNvPr>
          <p:cNvSpPr>
            <a:spLocks noGrp="1"/>
          </p:cNvSpPr>
          <p:nvPr>
            <p:ph type="sldNum" sz="quarter" idx="5"/>
          </p:nvPr>
        </p:nvSpPr>
        <p:spPr/>
        <p:txBody>
          <a:bodyPr/>
          <a:lstStyle/>
          <a:p>
            <a:fld id="{E194CC6E-227E-8C4F-853D-39760C667CBA}" type="slidenum">
              <a:rPr lang="en-US" altLang="x-none" smtClean="0"/>
              <a:pPr/>
              <a:t>20</a:t>
            </a:fld>
            <a:endParaRPr lang="en-US"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85227A80-E177-7CA0-0CEF-A307EA122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fld id="{FF61198A-A299-8F49-82E2-22E9B2F03533}" type="slidenum">
              <a:rPr lang="en-US" altLang="en-US" sz="1000">
                <a:latin typeface="Arial" panose="020B0604020202020204" pitchFamily="34" charset="0"/>
              </a:rPr>
              <a:pPr/>
              <a:t>21</a:t>
            </a:fld>
            <a:endParaRPr lang="en-US" altLang="en-US" sz="1000">
              <a:latin typeface="Arial" panose="020B0604020202020204" pitchFamily="34" charset="0"/>
            </a:endParaRPr>
          </a:p>
        </p:txBody>
      </p:sp>
      <p:sp>
        <p:nvSpPr>
          <p:cNvPr id="37890" name="Rectangle 2">
            <a:extLst>
              <a:ext uri="{FF2B5EF4-FFF2-40B4-BE49-F238E27FC236}">
                <a16:creationId xmlns:a16="http://schemas.microsoft.com/office/drawing/2014/main" id="{7BD5FA3F-B388-6385-C6DF-57F2898B515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FA326AAD-ED76-E7A0-0CD0-C7AFFDE4EE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50000"/>
              </a:spcBef>
              <a:buFontTx/>
              <a:buNone/>
            </a:pPr>
            <a:r>
              <a:rPr lang="en-US" altLang="en-US" dirty="0">
                <a:latin typeface="Arial" panose="020B0604020202020204" pitchFamily="34" charset="0"/>
                <a:cs typeface="Arial" panose="020B0604020202020204" pitchFamily="34" charset="0"/>
              </a:rPr>
              <a:t>Ask a volunteer to read Principle 4 in the PEL Resource Guide aloud.  Encourage participants to mark the page with a removable flag.  Repeat the process with Principles 5 and 6. </a:t>
            </a:r>
          </a:p>
          <a:p>
            <a:pPr marL="0" indent="0" eaLnBrk="1" hangingPunct="1">
              <a:spcBef>
                <a:spcPct val="50000"/>
              </a:spcBef>
              <a:buFontTx/>
              <a:buNone/>
            </a:pPr>
            <a:r>
              <a:rPr lang="en-US" altLang="en-US" dirty="0">
                <a:latin typeface="Arial" panose="020B0604020202020204" pitchFamily="34" charset="0"/>
                <a:cs typeface="Arial" panose="020B0604020202020204" pitchFamily="34" charset="0"/>
              </a:rPr>
              <a:t>Ask participants to work in small groups or table groups. Have each choose one of the three Principles (4, 5, or 6) and share a practice that will meet the needs of their specific English learners and why.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BAB2191-AED7-1172-34CC-237ECCD63E96}"/>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A0895C03-D755-556C-DD04-B8A9E0A8BA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Aft>
                <a:spcPts val="300"/>
              </a:spcAft>
              <a:buFont typeface="Arial" panose="020B0604020202020204" pitchFamily="34" charset="0"/>
              <a:buChar char="•"/>
            </a:pPr>
            <a:r>
              <a:rPr lang="en-US" altLang="en-US" dirty="0">
                <a:latin typeface="Arial" panose="020B0604020202020204" pitchFamily="34" charset="0"/>
                <a:cs typeface="Arial" panose="020B0604020202020204" pitchFamily="34" charset="0"/>
              </a:rPr>
              <a:t>There are many advantages of bilingualism.</a:t>
            </a:r>
          </a:p>
          <a:p>
            <a:pPr marL="171450" indent="-171450" eaLnBrk="1" hangingPunct="1">
              <a:spcAft>
                <a:spcPts val="300"/>
              </a:spcAft>
              <a:buFont typeface="Arial" panose="020B0604020202020204" pitchFamily="34" charset="0"/>
              <a:buChar char="•"/>
            </a:pPr>
            <a:r>
              <a:rPr lang="en-US" altLang="en-US" dirty="0">
                <a:latin typeface="Arial" panose="020B0604020202020204" pitchFamily="34" charset="0"/>
                <a:cs typeface="Arial" panose="020B0604020202020204" pitchFamily="34" charset="0"/>
              </a:rPr>
              <a:t>Cross-language transfer explains why maintaining the home language while acquiring a second language is important to a child’s language development.</a:t>
            </a:r>
          </a:p>
          <a:p>
            <a:pPr marL="171450" indent="-171450" eaLnBrk="1" hangingPunct="1">
              <a:spcAft>
                <a:spcPts val="300"/>
              </a:spcAft>
              <a:buFont typeface="Arial" panose="020B0604020202020204" pitchFamily="34" charset="0"/>
              <a:buChar char="•"/>
            </a:pPr>
            <a:r>
              <a:rPr lang="en-US" altLang="en-US" dirty="0">
                <a:latin typeface="Arial" panose="020B0604020202020204" pitchFamily="34" charset="0"/>
                <a:cs typeface="Arial" panose="020B0604020202020204" pitchFamily="34" charset="0"/>
              </a:rPr>
              <a:t>There are three alternative paths to achieving childhood bilingualism.</a:t>
            </a:r>
          </a:p>
          <a:p>
            <a:pPr eaLnBrk="1" hangingPunct="1">
              <a:spcAft>
                <a:spcPts val="300"/>
              </a:spcAft>
              <a:buFontTx/>
              <a:buNone/>
            </a:pPr>
            <a:endParaRPr lang="en-US" altLang="en-US" dirty="0">
              <a:latin typeface="Times" charset="0"/>
            </a:endParaRPr>
          </a:p>
        </p:txBody>
      </p:sp>
      <p:sp>
        <p:nvSpPr>
          <p:cNvPr id="2" name="Slide Number Placeholder 1">
            <a:extLst>
              <a:ext uri="{FF2B5EF4-FFF2-40B4-BE49-F238E27FC236}">
                <a16:creationId xmlns:a16="http://schemas.microsoft.com/office/drawing/2014/main" id="{4E8ECCF2-FBFE-2AD0-C55C-FD03F169BDA8}"/>
              </a:ext>
            </a:extLst>
          </p:cNvPr>
          <p:cNvSpPr>
            <a:spLocks noGrp="1"/>
          </p:cNvSpPr>
          <p:nvPr>
            <p:ph type="sldNum" sz="quarter" idx="5"/>
          </p:nvPr>
        </p:nvSpPr>
        <p:spPr/>
        <p:txBody>
          <a:bodyPr/>
          <a:lstStyle/>
          <a:p>
            <a:fld id="{E194CC6E-227E-8C4F-853D-39760C667CBA}" type="slidenum">
              <a:rPr lang="en-US" altLang="x-none" smtClean="0"/>
              <a:pPr/>
              <a:t>22</a:t>
            </a:fld>
            <a:endParaRPr lang="en-US"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179DB977-E7E0-7C73-213C-12BF964C583B}"/>
              </a:ext>
            </a:extLst>
          </p:cNvPr>
          <p:cNvSpPr>
            <a:spLocks noGrp="1" noChangeArrowheads="1"/>
          </p:cNvSpPr>
          <p:nvPr>
            <p:ph type="sldNum" sz="quarter" idx="5"/>
          </p:nvPr>
        </p:nvSpPr>
        <p:spPr/>
        <p:txBody>
          <a:bodyPr/>
          <a:lstStyle>
            <a:lvl1pPr defTabSz="928688">
              <a:defRPr sz="2400">
                <a:solidFill>
                  <a:schemeClr val="tx1"/>
                </a:solidFill>
                <a:latin typeface="Times" charset="0"/>
                <a:ea typeface="MS Pゴシック" pitchFamily="-92" charset="-128"/>
              </a:defRPr>
            </a:lvl1pPr>
            <a:lvl2pPr marL="742950" indent="-285750" defTabSz="928688">
              <a:defRPr sz="2400">
                <a:solidFill>
                  <a:schemeClr val="tx1"/>
                </a:solidFill>
                <a:latin typeface="Times" charset="0"/>
                <a:ea typeface="MS Pゴシック" pitchFamily="-92" charset="-128"/>
              </a:defRPr>
            </a:lvl2pPr>
            <a:lvl3pPr marL="1143000" indent="-228600" defTabSz="928688">
              <a:defRPr sz="2400">
                <a:solidFill>
                  <a:schemeClr val="tx1"/>
                </a:solidFill>
                <a:latin typeface="Times" charset="0"/>
                <a:ea typeface="MS Pゴシック" pitchFamily="-92" charset="-128"/>
              </a:defRPr>
            </a:lvl3pPr>
            <a:lvl4pPr marL="1600200" indent="-228600" defTabSz="928688">
              <a:defRPr sz="2400">
                <a:solidFill>
                  <a:schemeClr val="tx1"/>
                </a:solidFill>
                <a:latin typeface="Times" charset="0"/>
                <a:ea typeface="MS Pゴシック" pitchFamily="-92" charset="-128"/>
              </a:defRPr>
            </a:lvl4pPr>
            <a:lvl5pPr marL="2057400" indent="-228600" defTabSz="928688">
              <a:defRPr sz="2400">
                <a:solidFill>
                  <a:schemeClr val="tx1"/>
                </a:solidFill>
                <a:latin typeface="Times" charset="0"/>
                <a:ea typeface="MS Pゴシック" pitchFamily="-92" charset="-128"/>
              </a:defRPr>
            </a:lvl5pPr>
            <a:lvl6pPr marL="2514600" indent="-228600" defTabSz="928688"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28688"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28688"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28688" eaLnBrk="0" fontAlgn="base" hangingPunct="0">
              <a:spcBef>
                <a:spcPct val="0"/>
              </a:spcBef>
              <a:spcAft>
                <a:spcPct val="0"/>
              </a:spcAft>
              <a:defRPr sz="2400">
                <a:solidFill>
                  <a:schemeClr val="tx1"/>
                </a:solidFill>
                <a:latin typeface="Times" charset="0"/>
                <a:ea typeface="MS Pゴシック" pitchFamily="-92" charset="-128"/>
              </a:defRPr>
            </a:lvl9pPr>
          </a:lstStyle>
          <a:p>
            <a:fld id="{644AD408-B85E-9944-B433-9BC9B31E45C2}" type="slidenum">
              <a:rPr lang="en-US" altLang="en-US" sz="1200">
                <a:latin typeface="Arial" panose="020B0604020202020204" pitchFamily="34" charset="0"/>
                <a:cs typeface="Arial" panose="020B0604020202020204" pitchFamily="34" charset="0"/>
              </a:rPr>
              <a:pPr/>
              <a:t>23</a:t>
            </a:fld>
            <a:endParaRPr lang="en-US" altLang="en-US" sz="1200">
              <a:latin typeface="Arial" panose="020B0604020202020204" pitchFamily="34" charset="0"/>
              <a:cs typeface="Arial" panose="020B0604020202020204" pitchFamily="34" charset="0"/>
            </a:endParaRPr>
          </a:p>
        </p:txBody>
      </p:sp>
      <p:sp>
        <p:nvSpPr>
          <p:cNvPr id="41987" name="Rectangle 3">
            <a:extLst>
              <a:ext uri="{FF2B5EF4-FFF2-40B4-BE49-F238E27FC236}">
                <a16:creationId xmlns:a16="http://schemas.microsoft.com/office/drawing/2014/main" id="{33950295-146D-D9D1-4A71-81F7078715F8}"/>
              </a:ext>
            </a:extLst>
          </p:cNvPr>
          <p:cNvSpPr>
            <a:spLocks noGrp="1" noChangeArrowheads="1"/>
          </p:cNvSpPr>
          <p:nvPr>
            <p:ph type="body" idx="1"/>
          </p:nvPr>
        </p:nvSpPr>
        <p:spPr/>
        <p:txBody>
          <a:bodyPr/>
          <a:lstStyle/>
          <a:p>
            <a:r>
              <a:rPr lang="en-US" altLang="en-US" dirty="0"/>
              <a:t>Guide participants to Handout 4C_Reflection.</a:t>
            </a:r>
          </a:p>
          <a:p>
            <a:r>
              <a:rPr lang="en-US" altLang="en-US" dirty="0"/>
              <a:t>Turn to page 44 in the PEL Resource Guide and take the time to answer question 1 on the Reflection handout: How do I communicate to the children and their families the importance and benefits of learning more than one language?</a:t>
            </a:r>
          </a:p>
          <a:p>
            <a:endParaRPr lang="en-US" altLang="en-US" dirty="0"/>
          </a:p>
        </p:txBody>
      </p:sp>
      <p:sp>
        <p:nvSpPr>
          <p:cNvPr id="4" name="Slide Image Placeholder 3">
            <a:extLst>
              <a:ext uri="{FF2B5EF4-FFF2-40B4-BE49-F238E27FC236}">
                <a16:creationId xmlns:a16="http://schemas.microsoft.com/office/drawing/2014/main" id="{786146C3-DD80-F41B-22D7-AC060EA05B95}"/>
              </a:ext>
            </a:extLst>
          </p:cNvPr>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24</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25</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Today, we will explore Chapter 4: Paths to Bilingualism.</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/j9vWg2yMnzM</a:t>
            </a:r>
          </a:p>
          <a:p>
            <a:endParaRPr lang="en-US" dirty="0"/>
          </a:p>
          <a:p>
            <a:r>
              <a:rPr lang="en-US" b="1" dirty="0"/>
              <a:t>Facilitator Notes:</a:t>
            </a:r>
          </a:p>
          <a:p>
            <a:r>
              <a:rPr lang="en-US" dirty="0"/>
              <a:t>Ask participants to write down 1-2 ideas from the video that support teachers when multiple languages are present in the classroom. </a:t>
            </a:r>
          </a:p>
          <a:p>
            <a:endParaRPr lang="en-US" dirty="0"/>
          </a:p>
          <a:p>
            <a:r>
              <a:rPr lang="en-US" dirty="0"/>
              <a:t>How does your school build on the language resources children bring?</a:t>
            </a:r>
          </a:p>
        </p:txBody>
      </p:sp>
      <p:sp>
        <p:nvSpPr>
          <p:cNvPr id="4" name="Slide Number Placeholder 3"/>
          <p:cNvSpPr>
            <a:spLocks noGrp="1"/>
          </p:cNvSpPr>
          <p:nvPr>
            <p:ph type="sldNum" sz="quarter" idx="5"/>
          </p:nvPr>
        </p:nvSpPr>
        <p:spPr/>
        <p:txBody>
          <a:bodyPr/>
          <a:lstStyle/>
          <a:p>
            <a:fld id="{36F88C27-BF53-4847-A118-6DF65AB73FE7}" type="slidenum">
              <a:rPr lang="en-US" smtClean="0"/>
              <a:t>4</a:t>
            </a:fld>
            <a:endParaRPr lang="en-US"/>
          </a:p>
        </p:txBody>
      </p:sp>
    </p:spTree>
    <p:extLst>
      <p:ext uri="{BB962C8B-B14F-4D97-AF65-F5344CB8AC3E}">
        <p14:creationId xmlns:p14="http://schemas.microsoft.com/office/powerpoint/2010/main" val="140899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73E153E-08C1-CB4A-94A9-74801712B3EE}"/>
              </a:ext>
            </a:extLst>
          </p:cNvPr>
          <p:cNvSpPr>
            <a:spLocks noGrp="1" noChangeArrowheads="1"/>
          </p:cNvSpPr>
          <p:nvPr>
            <p:ph type="body" idx="1"/>
          </p:nvPr>
        </p:nvSpPr>
        <p:spPr/>
        <p:txBody>
          <a:bodyPr/>
          <a:lstStyle/>
          <a:p>
            <a:pPr lvl="0"/>
            <a:r>
              <a:rPr lang="en-US" b="1" dirty="0"/>
              <a:t>Facilitator Notes:</a:t>
            </a:r>
          </a:p>
          <a:p>
            <a:pPr marL="171450" indent="-171450">
              <a:buFont typeface="Arial" panose="020B0604020202020204" pitchFamily="34" charset="0"/>
              <a:buChar char="•"/>
            </a:pPr>
            <a:r>
              <a:rPr lang="en-US" altLang="en-US" dirty="0"/>
              <a:t>Briefly go over the outcomes for this section of the training.</a:t>
            </a:r>
          </a:p>
          <a:p>
            <a:pPr marL="171450" indent="-171450">
              <a:buFont typeface="Arial" panose="020B0604020202020204" pitchFamily="34" charset="0"/>
              <a:buChar char="•"/>
            </a:pPr>
            <a:r>
              <a:rPr lang="en-US" altLang="en-US" dirty="0"/>
              <a:t>Discuss the advantages of maintaining the home language and becoming bilingual.</a:t>
            </a:r>
          </a:p>
          <a:p>
            <a:pPr marL="171450" indent="-171450">
              <a:buFont typeface="Arial" panose="020B0604020202020204" pitchFamily="34" charset="0"/>
              <a:buChar char="•"/>
            </a:pPr>
            <a:r>
              <a:rPr lang="en-US" altLang="en-US" dirty="0"/>
              <a:t>Explain cross-language transfer.</a:t>
            </a:r>
          </a:p>
          <a:p>
            <a:pPr marL="171450" indent="-171450">
              <a:buFont typeface="Arial" panose="020B0604020202020204" pitchFamily="34" charset="0"/>
              <a:buChar char="•"/>
            </a:pPr>
            <a:r>
              <a:rPr lang="en-US" altLang="en-US" dirty="0"/>
              <a:t>Distinguish among the three paths to bilingualism.</a:t>
            </a:r>
          </a:p>
          <a:p>
            <a:endParaRPr lang="en-US" altLang="en-US" dirty="0"/>
          </a:p>
        </p:txBody>
      </p:sp>
      <p:sp>
        <p:nvSpPr>
          <p:cNvPr id="2" name="Slide Number Placeholder 1">
            <a:extLst>
              <a:ext uri="{FF2B5EF4-FFF2-40B4-BE49-F238E27FC236}">
                <a16:creationId xmlns:a16="http://schemas.microsoft.com/office/drawing/2014/main" id="{624E0515-8D8B-B16F-33D1-9D6100DC9C71}"/>
              </a:ext>
            </a:extLst>
          </p:cNvPr>
          <p:cNvSpPr>
            <a:spLocks noGrp="1"/>
          </p:cNvSpPr>
          <p:nvPr>
            <p:ph type="sldNum" sz="quarter" idx="5"/>
          </p:nvPr>
        </p:nvSpPr>
        <p:spPr/>
        <p:txBody>
          <a:bodyPr/>
          <a:lstStyle/>
          <a:p>
            <a:fld id="{E194CC6E-227E-8C4F-853D-39760C667CBA}" type="slidenum">
              <a:rPr lang="en-US" altLang="x-none" smtClean="0"/>
              <a:pPr/>
              <a:t>5</a:t>
            </a:fld>
            <a:endParaRPr lang="en-US" altLang="x-none"/>
          </a:p>
        </p:txBody>
      </p:sp>
      <p:sp>
        <p:nvSpPr>
          <p:cNvPr id="5" name="Slide Image Placeholder 4">
            <a:extLst>
              <a:ext uri="{FF2B5EF4-FFF2-40B4-BE49-F238E27FC236}">
                <a16:creationId xmlns:a16="http://schemas.microsoft.com/office/drawing/2014/main" id="{90B97D2D-041A-0772-1737-5B6443D252B6}"/>
              </a:ext>
            </a:extLst>
          </p:cNvPr>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CB96B3A-3149-84B0-91D9-8CF2808CE5B4}"/>
              </a:ext>
            </a:extLst>
          </p:cNvPr>
          <p:cNvSpPr>
            <a:spLocks noGrp="1" noRot="1" noChangeAspect="1" noChangeArrowheads="1" noTextEdit="1"/>
          </p:cNvSpPr>
          <p:nvPr>
            <p:ph type="sldImg"/>
          </p:nvPr>
        </p:nvSpPr>
        <p:spPr>
          <a:xfrm>
            <a:off x="441325" y="749300"/>
            <a:ext cx="6178550" cy="3476625"/>
          </a:xfrm>
          <a:ln/>
        </p:spPr>
      </p:sp>
      <p:sp>
        <p:nvSpPr>
          <p:cNvPr id="9219" name="Rectangle 3">
            <a:extLst>
              <a:ext uri="{FF2B5EF4-FFF2-40B4-BE49-F238E27FC236}">
                <a16:creationId xmlns:a16="http://schemas.microsoft.com/office/drawing/2014/main" id="{3D03B0D0-FAB6-F75F-8C84-2296B9E0B89A}"/>
              </a:ext>
            </a:extLst>
          </p:cNvPr>
          <p:cNvSpPr>
            <a:spLocks noGrp="1" noChangeArrowheads="1"/>
          </p:cNvSpPr>
          <p:nvPr>
            <p:ph type="body" idx="1"/>
          </p:nvPr>
        </p:nvSpPr>
        <p:spPr>
          <a:xfrm>
            <a:off x="700088" y="4403725"/>
            <a:ext cx="5597525"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a:t>Facilitator Notes:</a:t>
            </a:r>
          </a:p>
          <a:p>
            <a:pPr marL="0" indent="0" eaLnBrk="1" hangingPunct="1">
              <a:buFontTx/>
              <a:buNone/>
            </a:pPr>
            <a:r>
              <a:rPr lang="en-US" altLang="en-US" dirty="0">
                <a:latin typeface="Arial" panose="020B0604020202020204" pitchFamily="34" charset="0"/>
                <a:cs typeface="Arial" panose="020B0604020202020204" pitchFamily="34" charset="0"/>
              </a:rPr>
              <a:t>Break participants into pairs. Relying on their own experiences, have pairs discuss the benefits and advantages experienced by children and adults who know more than one language. Ask volunteers to share one or two examples with the group. </a:t>
            </a:r>
          </a:p>
        </p:txBody>
      </p:sp>
      <p:sp>
        <p:nvSpPr>
          <p:cNvPr id="2" name="Slide Number Placeholder 1">
            <a:extLst>
              <a:ext uri="{FF2B5EF4-FFF2-40B4-BE49-F238E27FC236}">
                <a16:creationId xmlns:a16="http://schemas.microsoft.com/office/drawing/2014/main" id="{5B86FEE9-E967-7E53-AA5C-DF7633485B52}"/>
              </a:ext>
            </a:extLst>
          </p:cNvPr>
          <p:cNvSpPr>
            <a:spLocks noGrp="1"/>
          </p:cNvSpPr>
          <p:nvPr>
            <p:ph type="sldNum" sz="quarter" idx="5"/>
          </p:nvPr>
        </p:nvSpPr>
        <p:spPr/>
        <p:txBody>
          <a:bodyPr/>
          <a:lstStyle/>
          <a:p>
            <a:fld id="{E194CC6E-227E-8C4F-853D-39760C667CBA}" type="slidenum">
              <a:rPr lang="en-US" altLang="x-none" smtClean="0"/>
              <a:pPr/>
              <a:t>6</a:t>
            </a:fld>
            <a:endParaRPr lang="en-US"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5815" y="4343399"/>
            <a:ext cx="5826369" cy="4659923"/>
          </a:xfrm>
        </p:spPr>
        <p:txBody>
          <a:bodyPr>
            <a:noAutofit/>
          </a:bodyPr>
          <a:lstStyle/>
          <a:p>
            <a:r>
              <a:rPr lang="en-US" sz="1100" dirty="0"/>
              <a:t>There are multiple benefits to being multilingual, multiliterate, and multicultural in today’s global society. Knowing more than one language from birth, acquiring a new language through school, or learning languages later in life can provide tangible advantages in many areas. From delaying cognitive signs of aging to earning college credits and getting a better job offer, multilingualism is an asset that can benefit English learners as well as native English speakers in a variety of ways. </a:t>
            </a:r>
          </a:p>
          <a:p>
            <a:pPr marL="171450" indent="-171450">
              <a:buFont typeface="Arial" panose="020B0604020202020204" pitchFamily="34" charset="0"/>
              <a:buChar char="•"/>
            </a:pPr>
            <a:r>
              <a:rPr lang="en-US" sz="1100" b="1" dirty="0"/>
              <a:t>Cognitive: </a:t>
            </a:r>
            <a:r>
              <a:rPr lang="en-US" sz="1100" dirty="0"/>
              <a:t>Executive function  (Attentional control &amp; Task switching (mental flexibility) ), May delay the onset of age-related cognitive decline and the onset of illnesses such as Alzheimer's disease,  Increased intellectual flexibility</a:t>
            </a:r>
          </a:p>
          <a:p>
            <a:pPr marL="171450" indent="-171450">
              <a:buFont typeface="Arial" panose="020B0604020202020204" pitchFamily="34" charset="0"/>
              <a:buChar char="•"/>
            </a:pPr>
            <a:r>
              <a:rPr lang="en-US" sz="1100" b="1" dirty="0"/>
              <a:t>Educational:</a:t>
            </a:r>
            <a:r>
              <a:rPr lang="en-US" sz="1100" dirty="0"/>
              <a:t> Comparable or higher academic achievement of students in dual language programs as compared to students in English-only programs, Improved learning outcomes in various subjects, Bilingualism associated with increased high school graduation rates among children of immigrants, Leads to increased levels of creativity, Promotes higher levels of abstract thought and reasoning, Engenders enhanced metalinguistic awareness to support the learning of languages in the future.</a:t>
            </a:r>
          </a:p>
          <a:p>
            <a:pPr marL="171450" indent="-171450">
              <a:buFont typeface="Arial" panose="020B0604020202020204" pitchFamily="34" charset="0"/>
              <a:buChar char="•"/>
            </a:pPr>
            <a:r>
              <a:rPr lang="en-US" sz="1100" b="1" dirty="0"/>
              <a:t>Economic: </a:t>
            </a:r>
            <a:r>
              <a:rPr lang="en-US" sz="1100" dirty="0"/>
              <a:t>Greater job opportunities in multiple public and private sectors, greater business opportunities, bilingualism raises the occupational status and earning potential, and language skills are in high demand for employment with the federal government.</a:t>
            </a:r>
          </a:p>
          <a:p>
            <a:pPr marL="171450" indent="-171450">
              <a:buFont typeface="Arial" panose="020B0604020202020204" pitchFamily="34" charset="0"/>
              <a:buChar char="•"/>
            </a:pPr>
            <a:r>
              <a:rPr lang="en-US" sz="1100" b="1" dirty="0"/>
              <a:t>Sociocultural: </a:t>
            </a:r>
            <a:r>
              <a:rPr lang="en-US" sz="1100" dirty="0"/>
              <a:t>Understanding of other world cultures, Increased empathy development, Enhanced connections to heritage cultures, Promotes global awareness, reduced discrimination, improved self-esteem, and stronger cross-group relationships</a:t>
            </a:r>
          </a:p>
          <a:p>
            <a:r>
              <a:rPr lang="en-US" sz="1100" dirty="0"/>
              <a:t>Use handout: https://</a:t>
            </a:r>
            <a:r>
              <a:rPr lang="en-US" sz="1100" dirty="0" err="1"/>
              <a:t>ncela.ed.gov</a:t>
            </a:r>
            <a:r>
              <a:rPr lang="en-US" sz="1100" dirty="0"/>
              <a:t>/sites/default/files/legacy/files/announcements/20200805-NCELAInfographic-508.pdf</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7</a:t>
            </a:fld>
            <a:endParaRPr lang="en-US" altLang="x-none"/>
          </a:p>
        </p:txBody>
      </p:sp>
    </p:spTree>
    <p:extLst>
      <p:ext uri="{BB962C8B-B14F-4D97-AF65-F5344CB8AC3E}">
        <p14:creationId xmlns:p14="http://schemas.microsoft.com/office/powerpoint/2010/main" val="3926898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343400"/>
            <a:ext cx="5486400" cy="4800600"/>
          </a:xfrm>
        </p:spPr>
        <p:txBody>
          <a:bodyPr>
            <a:noAutofit/>
          </a:bodyPr>
          <a:lstStyle/>
          <a:p>
            <a:r>
              <a:rPr lang="en-US" dirty="0"/>
              <a:t>Bilingual kids are at an advantage.</a:t>
            </a:r>
          </a:p>
          <a:p>
            <a:r>
              <a:rPr lang="en-US" dirty="0"/>
              <a:t>The good news is that young children worldwide can acquire two languages simultaneously. In many parts of the world, being bilingual is the norm rather than an exception.</a:t>
            </a:r>
          </a:p>
          <a:p>
            <a:pPr lvl="0"/>
            <a:r>
              <a:rPr lang="en-US" dirty="0"/>
              <a:t>It is now understood that the constant need to shift attention between languages leads to several cognitive advantages. Research has found that bilingual adults and children show improved executive functioning of the brain – that is, they are able to shift attention, switch between tasks, and solve problems more easily. Bilinguals have also been found to have increased metalinguistic skills (the ability to think about language per se and understand how it works). There is evidence that being bilingual makes learning a third language easier. Further, the accumulating effect of dual language experience is thought to translate into protective effects against cognitive decline with aging and the onset of Alzheimer’s disease.</a:t>
            </a:r>
          </a:p>
          <a:p>
            <a:r>
              <a:rPr lang="en-US" dirty="0"/>
              <a:t>So, if you want your child to know more than one language, it’s best to start at an early age, before she even starts speaking her first language. It won’t confuse your child, and it could even give her a boost in other forms of cognition.</a:t>
            </a:r>
          </a:p>
          <a:p>
            <a:pPr lvl="0"/>
            <a:r>
              <a:rPr lang="en-US" dirty="0"/>
              <a:t>Source: Ramirez, N. F. (2016, April 15). Why the baby brain can learn two languages at the same time. The Conversation. https://theconversation.com/why-the-baby-brain-can-learn-two-languages-at-the-same-time-57470#:~:text=Bilingual%20kids%20are%20at%20an,in%20other%20forms%20of%20cognition </a:t>
            </a: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8</a:t>
            </a:fld>
            <a:endParaRPr lang="en-US" altLang="x-none"/>
          </a:p>
        </p:txBody>
      </p:sp>
      <p:sp>
        <p:nvSpPr>
          <p:cNvPr id="7" name="Slide Image Placeholder 6">
            <a:extLst>
              <a:ext uri="{FF2B5EF4-FFF2-40B4-BE49-F238E27FC236}">
                <a16:creationId xmlns:a16="http://schemas.microsoft.com/office/drawing/2014/main" id="{46CF7C4F-5103-D2B8-C5D3-9BE2882285D5}"/>
              </a:ext>
            </a:extLst>
          </p:cNvPr>
          <p:cNvSpPr>
            <a:spLocks noGrp="1" noRot="1" noChangeAspect="1"/>
          </p:cNvSpPr>
          <p:nvPr>
            <p:ph type="sldImg"/>
          </p:nvPr>
        </p:nvSpPr>
        <p:spPr/>
      </p:sp>
    </p:spTree>
    <p:extLst>
      <p:ext uri="{BB962C8B-B14F-4D97-AF65-F5344CB8AC3E}">
        <p14:creationId xmlns:p14="http://schemas.microsoft.com/office/powerpoint/2010/main" val="243380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46A69484-019F-9BDE-B731-8432D60B636E}"/>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D7FC146D-E1F2-F5F1-E807-ECD9A394FB21}"/>
              </a:ext>
            </a:extLst>
          </p:cNvPr>
          <p:cNvSpPr>
            <a:spLocks noGrp="1" noChangeArrowheads="1"/>
          </p:cNvSpPr>
          <p:nvPr>
            <p:ph type="body" idx="1"/>
          </p:nvPr>
        </p:nvSpPr>
        <p:spPr>
          <a:xfrm>
            <a:off x="700088" y="4403725"/>
            <a:ext cx="5597525"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lstStyle/>
          <a:p>
            <a:pPr marL="0" indent="0" eaLnBrk="1" hangingPunct="1">
              <a:buFontTx/>
              <a:buNone/>
            </a:pPr>
            <a:r>
              <a:rPr lang="en-US" noProof="0">
                <a:latin typeface="Arial" panose="020B0604020202020204" pitchFamily="34" charset="0"/>
                <a:cs typeface="Arial" panose="020B0604020202020204" pitchFamily="34" charset="0"/>
              </a:rPr>
              <a:t>Children who have the skills to understand and communicate in their home language will transfer that knowledge to the learning of a second language resulting in a more effective and efficient second language learning process. </a:t>
            </a:r>
            <a:r>
              <a:rPr lang="en-US" noProof="0" dirty="0">
                <a:latin typeface="Arial" panose="020B0604020202020204" pitchFamily="34" charset="0"/>
                <a:cs typeface="Arial" panose="020B0604020202020204" pitchFamily="34" charset="0"/>
              </a:rPr>
              <a:t>(Cummins, 1979; Wong Fillmore, 1991) </a:t>
            </a:r>
          </a:p>
          <a:p>
            <a:pPr marL="0" indent="0" eaLnBrk="1" hangingPunct="1">
              <a:buFontTx/>
              <a:buNone/>
            </a:pPr>
            <a:r>
              <a:rPr lang="en-US" noProof="0" dirty="0">
                <a:latin typeface="Arial" panose="020B0604020202020204" pitchFamily="34" charset="0"/>
                <a:cs typeface="Arial" panose="020B0604020202020204" pitchFamily="34" charset="0"/>
              </a:rPr>
              <a:t>For example, building Spanish-speaking children’s language skills in their first language directly enhances their literacy development in English (Bialystok, 2001; Childhood Bilingualism, 2006; Preventing Reading Difficulties in Young Children, 1998).</a:t>
            </a:r>
          </a:p>
          <a:p>
            <a:pPr marL="0" indent="0" eaLnBrk="1" hangingPunct="1">
              <a:buFontTx/>
              <a:buNone/>
            </a:pPr>
            <a:endParaRPr lang="en-US" noProof="0" dirty="0">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b="1" noProof="0" dirty="0">
                <a:latin typeface="Arial" panose="020B0604020202020204" pitchFamily="34" charset="0"/>
                <a:cs typeface="Arial" panose="020B0604020202020204" pitchFamily="34" charset="0"/>
              </a:rPr>
              <a:t>Facilitator Notes:</a:t>
            </a:r>
            <a:endParaRPr lang="en-US" noProof="0" dirty="0">
              <a:latin typeface="Arial" panose="020B0604020202020204" pitchFamily="34" charset="0"/>
              <a:cs typeface="Arial" panose="020B0604020202020204" pitchFamily="34" charset="0"/>
            </a:endParaRPr>
          </a:p>
          <a:p>
            <a:pPr marL="0" indent="0" eaLnBrk="1" hangingPunct="1">
              <a:buFontTx/>
              <a:buNone/>
            </a:pPr>
            <a:r>
              <a:rPr lang="en-US" noProof="0" dirty="0">
                <a:latin typeface="Arial" panose="020B0604020202020204" pitchFamily="34" charset="0"/>
                <a:cs typeface="Arial" panose="020B0604020202020204" pitchFamily="34" charset="0"/>
              </a:rPr>
              <a:t>Trainers may want to use Handout</a:t>
            </a:r>
            <a:r>
              <a:rPr lang="en-US" i="1" noProof="0"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4A: Key Concepts from Theory on Second Language Acquisition, as background information to help explain the process of mastering two languages.  Refer to the bullet points for additional talking points.  These are complex, but important, so trainers should work through them with detail, as time allows, providing a thorough explanation of the key concepts.</a:t>
            </a:r>
          </a:p>
        </p:txBody>
      </p:sp>
      <p:sp>
        <p:nvSpPr>
          <p:cNvPr id="2" name="Slide Number Placeholder 1">
            <a:extLst>
              <a:ext uri="{FF2B5EF4-FFF2-40B4-BE49-F238E27FC236}">
                <a16:creationId xmlns:a16="http://schemas.microsoft.com/office/drawing/2014/main" id="{61AB50D5-A28E-D701-A22F-A1C093760636}"/>
              </a:ext>
            </a:extLst>
          </p:cNvPr>
          <p:cNvSpPr>
            <a:spLocks noGrp="1"/>
          </p:cNvSpPr>
          <p:nvPr>
            <p:ph type="sldNum" sz="quarter" idx="5"/>
          </p:nvPr>
        </p:nvSpPr>
        <p:spPr/>
        <p:txBody>
          <a:bodyPr/>
          <a:lstStyle/>
          <a:p>
            <a:fld id="{E194CC6E-227E-8C4F-853D-39760C667CBA}" type="slidenum">
              <a:rPr lang="en-US" altLang="x-none" smtClean="0"/>
              <a:pPr/>
              <a:t>9</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367720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19895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75185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Text Placeholder 2"/>
          <p:cNvSpPr>
            <a:spLocks noGrp="1"/>
          </p:cNvSpPr>
          <p:nvPr>
            <p:ph type="body" sz="half" idx="1"/>
          </p:nvPr>
        </p:nvSpPr>
        <p:spPr>
          <a:xfrm>
            <a:off x="609600" y="1827214"/>
            <a:ext cx="10972800" cy="220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4186238"/>
            <a:ext cx="10972800" cy="2208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55115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Text Placeholder 2"/>
          <p:cNvSpPr>
            <a:spLocks noGrp="1"/>
          </p:cNvSpPr>
          <p:nvPr>
            <p:ph type="body"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07934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661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1" r:id="rId35"/>
    <p:sldLayoutId id="2147484472" r:id="rId36"/>
    <p:sldLayoutId id="2147484473" r:id="rId37"/>
    <p:sldLayoutId id="2147484474" r:id="rId38"/>
    <p:sldLayoutId id="2147484475" r:id="rId39"/>
    <p:sldLayoutId id="2147484476" r:id="rId40"/>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BB_0.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j9vWg2yMnzM?feature=oembed"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1C36249-D173-1E22-05A1-392B75FC2598}"/>
              </a:ext>
            </a:extLst>
          </p:cNvPr>
          <p:cNvSpPr>
            <a:spLocks noGrp="1" noChangeArrowheads="1"/>
          </p:cNvSpPr>
          <p:nvPr>
            <p:ph type="title"/>
          </p:nvPr>
        </p:nvSpPr>
        <p:spPr>
          <a:xfrm>
            <a:off x="609600" y="274638"/>
            <a:ext cx="10972800" cy="986889"/>
          </a:xfrm>
        </p:spPr>
        <p:txBody>
          <a:bodyPr wrap="square" anchor="b">
            <a:normAutofit/>
          </a:bodyPr>
          <a:lstStyle/>
          <a:p>
            <a:r>
              <a:rPr lang="en-US" altLang="en-US" dirty="0"/>
              <a:t>Cross Language Transfer Theory </a:t>
            </a:r>
          </a:p>
        </p:txBody>
      </p:sp>
      <p:sp>
        <p:nvSpPr>
          <p:cNvPr id="14339" name="Rectangle 9">
            <a:extLst>
              <a:ext uri="{FF2B5EF4-FFF2-40B4-BE49-F238E27FC236}">
                <a16:creationId xmlns:a16="http://schemas.microsoft.com/office/drawing/2014/main" id="{8A100F08-0312-F566-8D0B-BE84616DA54B}"/>
              </a:ext>
            </a:extLst>
          </p:cNvPr>
          <p:cNvSpPr>
            <a:spLocks noGrp="1" noChangeArrowheads="1"/>
          </p:cNvSpPr>
          <p:nvPr>
            <p:ph sz="half" idx="1"/>
          </p:nvPr>
        </p:nvSpPr>
        <p:spPr>
          <a:xfrm>
            <a:off x="609600" y="1347320"/>
            <a:ext cx="5549660" cy="4434840"/>
          </a:xfrm>
        </p:spPr>
        <p:txBody>
          <a:bodyPr wrap="square" anchor="t">
            <a:normAutofit/>
          </a:bodyPr>
          <a:lstStyle/>
          <a:p>
            <a:pPr marL="0" indent="0">
              <a:buNone/>
            </a:pPr>
            <a:r>
              <a:rPr lang="en-US" dirty="0"/>
              <a:t>Skills, background knowledge, and cognitive strategies transfer between the first and second language. </a:t>
            </a:r>
          </a:p>
          <a:p>
            <a:pPr marL="0" indent="0" algn="r">
              <a:buNone/>
            </a:pPr>
            <a:r>
              <a:rPr lang="en-US" sz="2000" b="0" dirty="0"/>
              <a:t>Source: CDE, PEL Resource Guide, 2009, 34</a:t>
            </a:r>
            <a:endParaRPr lang="en-US" altLang="en-US" sz="2000" b="0" dirty="0"/>
          </a:p>
          <a:p>
            <a:pPr marL="0" indent="0">
              <a:buNone/>
            </a:pPr>
            <a:endParaRPr lang="en-US" altLang="en-US" dirty="0"/>
          </a:p>
        </p:txBody>
      </p:sp>
      <p:graphicFrame>
        <p:nvGraphicFramePr>
          <p:cNvPr id="8" name="Diagram 7">
            <a:extLst>
              <a:ext uri="{FF2B5EF4-FFF2-40B4-BE49-F238E27FC236}">
                <a16:creationId xmlns:a16="http://schemas.microsoft.com/office/drawing/2014/main" id="{FB5FE1FF-C69F-DF47-BC6B-6D866BD7B2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3539529"/>
              </p:ext>
            </p:extLst>
          </p:nvPr>
        </p:nvGraphicFramePr>
        <p:xfrm>
          <a:off x="7080694" y="1983737"/>
          <a:ext cx="3490801" cy="261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37A8D22-96D1-B605-5679-7B63BFBF66C4}"/>
              </a:ext>
            </a:extLst>
          </p:cNvPr>
          <p:cNvSpPr>
            <a:spLocks noGrp="1" noChangeArrowheads="1"/>
          </p:cNvSpPr>
          <p:nvPr>
            <p:ph type="title"/>
          </p:nvPr>
        </p:nvSpPr>
        <p:spPr>
          <a:xfrm>
            <a:off x="609600" y="274638"/>
            <a:ext cx="10972800" cy="986889"/>
          </a:xfrm>
        </p:spPr>
        <p:txBody>
          <a:bodyPr wrap="square" anchor="b">
            <a:normAutofit/>
          </a:bodyPr>
          <a:lstStyle/>
          <a:p>
            <a:pPr eaLnBrk="1" hangingPunct="1"/>
            <a:r>
              <a:rPr lang="en-US" altLang="en-US"/>
              <a:t>Threshold Hypotheses</a:t>
            </a:r>
          </a:p>
        </p:txBody>
      </p:sp>
      <p:sp>
        <p:nvSpPr>
          <p:cNvPr id="16386" name="Rectangle 8">
            <a:extLst>
              <a:ext uri="{FF2B5EF4-FFF2-40B4-BE49-F238E27FC236}">
                <a16:creationId xmlns:a16="http://schemas.microsoft.com/office/drawing/2014/main" id="{8CE01C59-2B78-05A1-33D3-6EDE0F2A4296}"/>
              </a:ext>
            </a:extLst>
          </p:cNvPr>
          <p:cNvSpPr>
            <a:spLocks noGrp="1" noChangeArrowheads="1"/>
          </p:cNvSpPr>
          <p:nvPr>
            <p:ph sz="half" idx="12"/>
          </p:nvPr>
        </p:nvSpPr>
        <p:spPr>
          <a:xfrm>
            <a:off x="609600" y="1347321"/>
            <a:ext cx="10972800" cy="1838332"/>
          </a:xfrm>
        </p:spPr>
        <p:txBody>
          <a:bodyPr wrap="square" anchor="t">
            <a:normAutofit/>
          </a:bodyPr>
          <a:lstStyle/>
          <a:p>
            <a:pPr marL="0" indent="0" eaLnBrk="1" hangingPunct="1">
              <a:buNone/>
            </a:pPr>
            <a:r>
              <a:rPr lang="en-US" altLang="en-US" dirty="0"/>
              <a:t>Before the benefits of bilingualism can be achieved, one must achieve minimum levels of proficiency in both his home language and in the second language.</a:t>
            </a:r>
          </a:p>
          <a:p>
            <a:pPr marL="0" indent="0" algn="r" eaLnBrk="1" hangingPunct="1">
              <a:buNone/>
            </a:pPr>
            <a:r>
              <a:rPr lang="en-US" altLang="en-US" sz="2000" b="0" dirty="0"/>
              <a:t>Source: </a:t>
            </a:r>
            <a:r>
              <a:rPr lang="fr-FR" altLang="en-US" sz="2000" b="0" dirty="0"/>
              <a:t>CDE, PEL Resource Guide, 2009, 34</a:t>
            </a:r>
          </a:p>
          <a:p>
            <a:pPr marL="0" indent="0" eaLnBrk="1" hangingPunct="1">
              <a:buNone/>
            </a:pPr>
            <a:endParaRPr lang="en-US" altLang="en-US" dirty="0"/>
          </a:p>
        </p:txBody>
      </p:sp>
      <p:graphicFrame>
        <p:nvGraphicFramePr>
          <p:cNvPr id="5" name="Diagram 4">
            <a:extLst>
              <a:ext uri="{FF2B5EF4-FFF2-40B4-BE49-F238E27FC236}">
                <a16:creationId xmlns:a16="http://schemas.microsoft.com/office/drawing/2014/main" id="{00A82EB4-0516-B241-ADB1-C409B492A4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9481298"/>
              </p:ext>
            </p:extLst>
          </p:nvPr>
        </p:nvGraphicFramePr>
        <p:xfrm>
          <a:off x="2064244" y="3271447"/>
          <a:ext cx="7625446" cy="2509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2E31633E-E89D-0F57-5965-19F6765B2216}"/>
              </a:ext>
            </a:extLst>
          </p:cNvPr>
          <p:cNvSpPr>
            <a:spLocks noGrp="1" noChangeArrowheads="1"/>
          </p:cNvSpPr>
          <p:nvPr>
            <p:ph type="title"/>
          </p:nvPr>
        </p:nvSpPr>
        <p:spPr>
          <a:xfrm>
            <a:off x="615950" y="330552"/>
            <a:ext cx="10966450" cy="1105989"/>
          </a:xfrm>
        </p:spPr>
        <p:txBody>
          <a:bodyPr/>
          <a:lstStyle/>
          <a:p>
            <a:r>
              <a:rPr lang="en-US" altLang="en-US" dirty="0"/>
              <a:t>Maintaining the home language…</a:t>
            </a:r>
          </a:p>
        </p:txBody>
      </p:sp>
      <p:sp>
        <p:nvSpPr>
          <p:cNvPr id="18434" name="Rectangle 3">
            <a:extLst>
              <a:ext uri="{FF2B5EF4-FFF2-40B4-BE49-F238E27FC236}">
                <a16:creationId xmlns:a16="http://schemas.microsoft.com/office/drawing/2014/main" id="{4A62AED5-D15F-E7EA-DED6-88AA679CD73E}"/>
              </a:ext>
            </a:extLst>
          </p:cNvPr>
          <p:cNvSpPr>
            <a:spLocks noGrp="1" noChangeArrowheads="1"/>
          </p:cNvSpPr>
          <p:nvPr>
            <p:ph idx="1"/>
          </p:nvPr>
        </p:nvSpPr>
        <p:spPr>
          <a:xfrm>
            <a:off x="615950" y="1570557"/>
            <a:ext cx="10966450" cy="4200493"/>
          </a:xfrm>
        </p:spPr>
        <p:txBody>
          <a:bodyPr/>
          <a:lstStyle/>
          <a:p>
            <a:r>
              <a:rPr lang="en-US" altLang="en-US" dirty="0"/>
              <a:t>Socializes children into their families and communities </a:t>
            </a:r>
          </a:p>
          <a:p>
            <a:r>
              <a:rPr lang="en-US" altLang="en-US" dirty="0"/>
              <a:t>Provides a foundation for success in learning and literacy in English</a:t>
            </a:r>
            <a:endParaRPr lang="en-US" altLang="en-US" b="0" dirty="0"/>
          </a:p>
          <a:p>
            <a:pPr marL="0" indent="0" algn="r">
              <a:buNone/>
            </a:pPr>
            <a:r>
              <a:rPr lang="en-US" altLang="en-US" sz="2000" b="0" dirty="0"/>
              <a:t>Source: </a:t>
            </a:r>
            <a:r>
              <a:rPr lang="fr-FR" altLang="en-US" sz="2000" b="0" dirty="0"/>
              <a:t>CDE, PEL Resource Guide, 2009</a:t>
            </a:r>
          </a:p>
          <a:p>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D32BA650-A49C-2D0B-F570-2A4EF75F1876}"/>
              </a:ext>
            </a:extLst>
          </p:cNvPr>
          <p:cNvSpPr>
            <a:spLocks noGrp="1" noChangeArrowheads="1"/>
          </p:cNvSpPr>
          <p:nvPr>
            <p:ph type="title"/>
          </p:nvPr>
        </p:nvSpPr>
        <p:spPr/>
        <p:txBody>
          <a:bodyPr/>
          <a:lstStyle/>
          <a:p>
            <a:pPr eaLnBrk="1" hangingPunct="1"/>
            <a:r>
              <a:rPr lang="en-US" altLang="en-US" dirty="0"/>
              <a:t>Results of Language Loss</a:t>
            </a:r>
          </a:p>
        </p:txBody>
      </p:sp>
      <p:sp>
        <p:nvSpPr>
          <p:cNvPr id="19458" name="Rectangle 3">
            <a:extLst>
              <a:ext uri="{FF2B5EF4-FFF2-40B4-BE49-F238E27FC236}">
                <a16:creationId xmlns:a16="http://schemas.microsoft.com/office/drawing/2014/main" id="{C477A4F8-59B9-15EC-5C4C-0DB69D5272D7}"/>
              </a:ext>
            </a:extLst>
          </p:cNvPr>
          <p:cNvSpPr>
            <a:spLocks noGrp="1" noChangeArrowheads="1"/>
          </p:cNvSpPr>
          <p:nvPr>
            <p:ph type="body" idx="1"/>
          </p:nvPr>
        </p:nvSpPr>
        <p:spPr/>
        <p:txBody>
          <a:bodyPr/>
          <a:lstStyle/>
          <a:p>
            <a:pPr eaLnBrk="1" hangingPunct="1">
              <a:lnSpc>
                <a:spcPct val="90000"/>
              </a:lnSpc>
            </a:pPr>
            <a:r>
              <a:rPr lang="en-US" altLang="en-US" sz="2600" dirty="0"/>
              <a:t>Diminished parent-child communication, socialization, and identity </a:t>
            </a:r>
            <a:r>
              <a:rPr lang="en-US" altLang="en-US" sz="1800" b="0" dirty="0"/>
              <a:t>Source: Wong Fillmore, 1991</a:t>
            </a:r>
          </a:p>
          <a:p>
            <a:pPr eaLnBrk="1" hangingPunct="1">
              <a:lnSpc>
                <a:spcPct val="90000"/>
              </a:lnSpc>
            </a:pPr>
            <a:r>
              <a:rPr lang="en-US" altLang="en-US" sz="2600" dirty="0"/>
              <a:t>Cultural and linguistic displacement </a:t>
            </a:r>
            <a:br>
              <a:rPr lang="en-US" altLang="en-US" sz="2600" dirty="0"/>
            </a:br>
            <a:r>
              <a:rPr lang="en-US" altLang="en-US" sz="1800" b="0" dirty="0"/>
              <a:t>Source: </a:t>
            </a:r>
            <a:r>
              <a:rPr lang="en-US" altLang="en-US" sz="2000" b="0" dirty="0"/>
              <a:t>Genesee, Paradis, and Crago, 2021</a:t>
            </a:r>
          </a:p>
          <a:p>
            <a:pPr eaLnBrk="1" hangingPunct="1">
              <a:lnSpc>
                <a:spcPct val="90000"/>
              </a:lnSpc>
            </a:pPr>
            <a:r>
              <a:rPr lang="en-US" altLang="en-US" sz="2600" dirty="0"/>
              <a:t>Reduced sense of self-efficacy, social, and cognitive development </a:t>
            </a:r>
            <a:r>
              <a:rPr lang="en-US" altLang="en-US" sz="1800" b="0" dirty="0"/>
              <a:t>Source: </a:t>
            </a:r>
            <a:r>
              <a:rPr lang="en-US" altLang="en-US" sz="2000" b="0" dirty="0"/>
              <a:t>Chang, 2007; Duke and Purcell-Gates, 2003; Moll, 1992; Riojas-Cortez, 2001; </a:t>
            </a:r>
            <a:r>
              <a:rPr lang="en-US" altLang="en-US" sz="2000" b="0" i="1" dirty="0"/>
              <a:t>Vygotsky and Education</a:t>
            </a:r>
            <a:r>
              <a:rPr lang="en-US" altLang="en-US" sz="2000" b="0" dirty="0"/>
              <a:t>, 1990</a:t>
            </a:r>
          </a:p>
          <a:p>
            <a:pPr eaLnBrk="1" hangingPunct="1">
              <a:lnSpc>
                <a:spcPct val="90000"/>
              </a:lnSpc>
            </a:pPr>
            <a:endParaRPr lang="en-US" altLang="en-US" sz="2400" dirty="0"/>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
            <a:extLst>
              <a:ext uri="{FF2B5EF4-FFF2-40B4-BE49-F238E27FC236}">
                <a16:creationId xmlns:a16="http://schemas.microsoft.com/office/drawing/2014/main" id="{C6139D8C-8343-CF22-C2E1-E7DAEA487D35}"/>
              </a:ext>
            </a:extLst>
          </p:cNvPr>
          <p:cNvSpPr>
            <a:spLocks noGrp="1" noChangeArrowheads="1"/>
          </p:cNvSpPr>
          <p:nvPr>
            <p:ph type="title"/>
          </p:nvPr>
        </p:nvSpPr>
        <p:spPr/>
        <p:txBody>
          <a:bodyPr/>
          <a:lstStyle/>
          <a:p>
            <a:pPr eaLnBrk="1" hangingPunct="1"/>
            <a:r>
              <a:rPr lang="en-US" altLang="en-US" dirty="0"/>
              <a:t>Connections to </a:t>
            </a:r>
            <a:r>
              <a:rPr lang="en-US" altLang="ja-JP" dirty="0"/>
              <a:t>Principles and Practices</a:t>
            </a:r>
            <a:endParaRPr lang="en-US" altLang="en-US" dirty="0"/>
          </a:p>
        </p:txBody>
      </p:sp>
      <p:sp>
        <p:nvSpPr>
          <p:cNvPr id="22530" name="Rectangle 7">
            <a:extLst>
              <a:ext uri="{FF2B5EF4-FFF2-40B4-BE49-F238E27FC236}">
                <a16:creationId xmlns:a16="http://schemas.microsoft.com/office/drawing/2014/main" id="{EA2A7020-BEC5-599B-91B7-639D9435332C}"/>
              </a:ext>
            </a:extLst>
          </p:cNvPr>
          <p:cNvSpPr>
            <a:spLocks noGrp="1" noChangeArrowheads="1"/>
          </p:cNvSpPr>
          <p:nvPr>
            <p:ph type="body" idx="1"/>
          </p:nvPr>
        </p:nvSpPr>
        <p:spPr/>
        <p:txBody>
          <a:bodyPr/>
          <a:lstStyle/>
          <a:p>
            <a:pPr marL="0" indent="0" eaLnBrk="1" hangingPunct="1">
              <a:lnSpc>
                <a:spcPct val="100000"/>
              </a:lnSpc>
              <a:spcAft>
                <a:spcPts val="1800"/>
              </a:spcAft>
              <a:buNone/>
            </a:pPr>
            <a:r>
              <a:rPr lang="en-US" altLang="en-US" dirty="0"/>
              <a:t>Principle 5: </a:t>
            </a:r>
            <a:r>
              <a:rPr lang="en-US" altLang="en-US" b="0" dirty="0"/>
              <a:t>Experimenting with the use, form, purpose, and intent of both the first and second language leads to growth in the acquisition of the second language.</a:t>
            </a:r>
          </a:p>
          <a:p>
            <a:pPr marL="0" indent="0" eaLnBrk="1" hangingPunct="1">
              <a:lnSpc>
                <a:spcPct val="100000"/>
              </a:lnSpc>
              <a:buNone/>
            </a:pPr>
            <a:r>
              <a:rPr lang="en-US" altLang="en-US" dirty="0"/>
              <a:t>Principle 6: </a:t>
            </a:r>
            <a:r>
              <a:rPr lang="en-US" altLang="en-US" b="0" dirty="0"/>
              <a:t>Continued use and development of the child</a:t>
            </a:r>
            <a:r>
              <a:rPr lang="ja-JP" altLang="en-US" b="0" dirty="0"/>
              <a:t>’</a:t>
            </a:r>
            <a:r>
              <a:rPr lang="en-US" altLang="ja-JP" b="0" dirty="0"/>
              <a:t>s home language will benefit the child as he or she acquires English.</a:t>
            </a:r>
            <a:endParaRPr lang="en-US" altLang="en-US" b="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2CF1C4A-C01B-49A3-0C26-6C6F84EC2916}"/>
              </a:ext>
            </a:extLst>
          </p:cNvPr>
          <p:cNvSpPr>
            <a:spLocks noGrp="1" noChangeArrowheads="1"/>
          </p:cNvSpPr>
          <p:nvPr>
            <p:ph type="title"/>
          </p:nvPr>
        </p:nvSpPr>
        <p:spPr>
          <a:xfrm>
            <a:off x="609600" y="274638"/>
            <a:ext cx="10972800" cy="986889"/>
          </a:xfrm>
        </p:spPr>
        <p:txBody>
          <a:bodyPr vert="horz" wrap="square" lIns="91440" tIns="45720" rIns="91440" bIns="45720" numCol="1" anchor="b" anchorCtr="0" compatLnSpc="1">
            <a:prstTxWarp prst="textNoShape">
              <a:avLst/>
            </a:prstTxWarp>
            <a:normAutofit/>
          </a:bodyPr>
          <a:lstStyle/>
          <a:p>
            <a:r>
              <a:rPr lang="en-US" altLang="en-US"/>
              <a:t>Three Paths to Bilingualism</a:t>
            </a:r>
          </a:p>
        </p:txBody>
      </p:sp>
      <p:sp>
        <p:nvSpPr>
          <p:cNvPr id="4" name="Content Placeholder 3">
            <a:extLst>
              <a:ext uri="{FF2B5EF4-FFF2-40B4-BE49-F238E27FC236}">
                <a16:creationId xmlns:a16="http://schemas.microsoft.com/office/drawing/2014/main" id="{AF2918E6-C4C4-20AC-EE7C-CE40BF329007}"/>
              </a:ext>
            </a:extLst>
          </p:cNvPr>
          <p:cNvSpPr>
            <a:spLocks noGrp="1"/>
          </p:cNvSpPr>
          <p:nvPr>
            <p:ph sz="half" idx="1"/>
          </p:nvPr>
        </p:nvSpPr>
        <p:spPr/>
        <p:txBody>
          <a:bodyPr/>
          <a:lstStyle/>
          <a:p>
            <a:pPr marL="514350" indent="-514350">
              <a:buFont typeface="+mj-lt"/>
              <a:buAutoNum type="arabicPeriod"/>
            </a:pPr>
            <a:r>
              <a:rPr lang="en-US" dirty="0"/>
              <a:t>Simultaneous</a:t>
            </a:r>
          </a:p>
          <a:p>
            <a:pPr marL="514350" indent="-514350">
              <a:buFont typeface="+mj-lt"/>
              <a:buAutoNum type="arabicPeriod"/>
            </a:pPr>
            <a:r>
              <a:rPr lang="en-US" dirty="0"/>
              <a:t>Successive</a:t>
            </a:r>
          </a:p>
          <a:p>
            <a:pPr marL="514350" indent="-514350">
              <a:buFont typeface="+mj-lt"/>
              <a:buAutoNum type="arabicPeriod"/>
            </a:pPr>
            <a:r>
              <a:rPr lang="en-US" dirty="0"/>
              <a:t>Receptive</a:t>
            </a:r>
          </a:p>
          <a:p>
            <a:endParaRPr lang="es-MX" dirty="0"/>
          </a:p>
        </p:txBody>
      </p:sp>
      <p:pic>
        <p:nvPicPr>
          <p:cNvPr id="5" name="Content Placeholder 4" descr="A couple of girls playing with toys">
            <a:extLst>
              <a:ext uri="{FF2B5EF4-FFF2-40B4-BE49-F238E27FC236}">
                <a16:creationId xmlns:a16="http://schemas.microsoft.com/office/drawing/2014/main" id="{F45DD67F-6995-06F1-0D12-1302B374E103}"/>
              </a:ext>
            </a:extLst>
          </p:cNvPr>
          <p:cNvPicPr>
            <a:picLocks noGrp="1" noChangeAspect="1" noChangeArrowheads="1"/>
          </p:cNvPicPr>
          <p:nvPr>
            <p:ph sz="half" idx="12"/>
          </p:nvPr>
        </p:nvPicPr>
        <p:blipFill>
          <a:blip r:embed="rId3"/>
          <a:srcRect l="3219" r="3219"/>
          <a:stretch/>
        </p:blipFill>
        <p:spPr bwMode="auto">
          <a:xfrm>
            <a:off x="6032741" y="1478357"/>
            <a:ext cx="5549660" cy="44348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a:extLst>
              <a:ext uri="{FF2B5EF4-FFF2-40B4-BE49-F238E27FC236}">
                <a16:creationId xmlns:a16="http://schemas.microsoft.com/office/drawing/2014/main" id="{2A496047-C400-8387-5D24-3E23ACFD4590}"/>
              </a:ext>
            </a:extLst>
          </p:cNvPr>
          <p:cNvSpPr>
            <a:spLocks noGrp="1" noChangeArrowheads="1"/>
          </p:cNvSpPr>
          <p:nvPr>
            <p:ph type="title"/>
          </p:nvPr>
        </p:nvSpPr>
        <p:spPr>
          <a:xfrm>
            <a:off x="615950" y="330552"/>
            <a:ext cx="10966450" cy="1105989"/>
          </a:xfrm>
        </p:spPr>
        <p:txBody>
          <a:bodyPr/>
          <a:lstStyle/>
          <a:p>
            <a:r>
              <a:rPr lang="en-US" altLang="en-US"/>
              <a:t>Lens on Video Viewing</a:t>
            </a:r>
          </a:p>
        </p:txBody>
      </p:sp>
      <p:sp>
        <p:nvSpPr>
          <p:cNvPr id="26626" name="Rectangle 6">
            <a:extLst>
              <a:ext uri="{FF2B5EF4-FFF2-40B4-BE49-F238E27FC236}">
                <a16:creationId xmlns:a16="http://schemas.microsoft.com/office/drawing/2014/main" id="{3C951503-52B9-F01C-D40F-DD827892F616}"/>
              </a:ext>
            </a:extLst>
          </p:cNvPr>
          <p:cNvSpPr>
            <a:spLocks noGrp="1" noChangeArrowheads="1"/>
          </p:cNvSpPr>
          <p:nvPr>
            <p:ph idx="1"/>
          </p:nvPr>
        </p:nvSpPr>
        <p:spPr>
          <a:xfrm>
            <a:off x="615950" y="1570557"/>
            <a:ext cx="10966450" cy="4200493"/>
          </a:xfrm>
        </p:spPr>
        <p:txBody>
          <a:bodyPr/>
          <a:lstStyle/>
          <a:p>
            <a:pPr>
              <a:lnSpc>
                <a:spcPct val="100000"/>
              </a:lnSpc>
              <a:spcAft>
                <a:spcPts val="1800"/>
              </a:spcAft>
            </a:pPr>
            <a:r>
              <a:rPr lang="en-US" altLang="en-US" sz="3600" dirty="0"/>
              <a:t>Reflect </a:t>
            </a:r>
            <a:r>
              <a:rPr lang="en-US" altLang="en-US" b="0" dirty="0"/>
              <a:t>on the key concepts of theory.</a:t>
            </a:r>
          </a:p>
          <a:p>
            <a:pPr>
              <a:lnSpc>
                <a:spcPct val="100000"/>
              </a:lnSpc>
              <a:spcAft>
                <a:spcPts val="1800"/>
              </a:spcAft>
            </a:pPr>
            <a:r>
              <a:rPr lang="en-US" altLang="en-US" sz="3600" dirty="0"/>
              <a:t>Refer </a:t>
            </a:r>
            <a:r>
              <a:rPr lang="en-US" altLang="en-US" b="0" dirty="0"/>
              <a:t>to Handout 4B: Three Alternative Paths to Bilingualism.</a:t>
            </a:r>
          </a:p>
          <a:p>
            <a:pPr>
              <a:lnSpc>
                <a:spcPct val="100000"/>
              </a:lnSpc>
              <a:spcAft>
                <a:spcPts val="1800"/>
              </a:spcAft>
            </a:pPr>
            <a:r>
              <a:rPr lang="en-US" altLang="en-US" sz="3600" dirty="0"/>
              <a:t>Respond </a:t>
            </a:r>
            <a:r>
              <a:rPr lang="en-US" altLang="en-US" b="0" dirty="0"/>
              <a:t>in writing on Handout 4B.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FF5A32-09FB-97E2-B2E3-172385D091F2}"/>
              </a:ext>
            </a:extLst>
          </p:cNvPr>
          <p:cNvSpPr>
            <a:spLocks noGrp="1"/>
          </p:cNvSpPr>
          <p:nvPr>
            <p:ph type="title"/>
          </p:nvPr>
        </p:nvSpPr>
        <p:spPr/>
        <p:txBody>
          <a:bodyPr/>
          <a:lstStyle/>
          <a:p>
            <a:r>
              <a:rPr lang="en-US" dirty="0"/>
              <a:t>Video</a:t>
            </a:r>
          </a:p>
        </p:txBody>
      </p:sp>
      <p:pic>
        <p:nvPicPr>
          <p:cNvPr id="3" name="Content Placeholder 2">
            <a:extLst>
              <a:ext uri="{FF2B5EF4-FFF2-40B4-BE49-F238E27FC236}">
                <a16:creationId xmlns:a16="http://schemas.microsoft.com/office/drawing/2014/main" id="{2B35F4AB-CF07-E25B-A6C9-CD2080E238E4}"/>
              </a:ext>
            </a:extLst>
          </p:cNvPr>
          <p:cNvPicPr>
            <a:picLocks noGrp="1" noChangeAspect="1"/>
          </p:cNvPicPr>
          <p:nvPr>
            <p:ph idx="1"/>
          </p:nvPr>
        </p:nvPicPr>
        <p:blipFill>
          <a:blip r:embed="rId3"/>
          <a:stretch>
            <a:fillRect/>
          </a:stretch>
        </p:blipFill>
        <p:spPr>
          <a:xfrm>
            <a:off x="3042668" y="1232623"/>
            <a:ext cx="6106663" cy="4791659"/>
          </a:xfrm>
          <a:prstGeom prst="rect">
            <a:avLst/>
          </a:prstGeom>
        </p:spPr>
      </p:pic>
    </p:spTree>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93375B1D-71C3-8FDD-A84C-8021EC4F6040}"/>
              </a:ext>
            </a:extLst>
          </p:cNvPr>
          <p:cNvSpPr>
            <a:spLocks noGrp="1" noChangeArrowheads="1"/>
          </p:cNvSpPr>
          <p:nvPr>
            <p:ph type="title"/>
          </p:nvPr>
        </p:nvSpPr>
        <p:spPr/>
        <p:txBody>
          <a:bodyPr/>
          <a:lstStyle/>
          <a:p>
            <a:pPr eaLnBrk="1" hangingPunct="1"/>
            <a:r>
              <a:rPr lang="en-US" altLang="en-US"/>
              <a:t>Simultaneous Bilingualism</a:t>
            </a:r>
          </a:p>
        </p:txBody>
      </p:sp>
      <p:sp>
        <p:nvSpPr>
          <p:cNvPr id="30722" name="Rectangle 6">
            <a:extLst>
              <a:ext uri="{FF2B5EF4-FFF2-40B4-BE49-F238E27FC236}">
                <a16:creationId xmlns:a16="http://schemas.microsoft.com/office/drawing/2014/main" id="{6F3C102F-AF00-B288-E92A-EC9DB5465885}"/>
              </a:ext>
            </a:extLst>
          </p:cNvPr>
          <p:cNvSpPr>
            <a:spLocks noGrp="1" noChangeArrowheads="1"/>
          </p:cNvSpPr>
          <p:nvPr>
            <p:ph type="body" idx="1"/>
          </p:nvPr>
        </p:nvSpPr>
        <p:spPr/>
        <p:txBody>
          <a:bodyPr/>
          <a:lstStyle/>
          <a:p>
            <a:pPr eaLnBrk="1" hangingPunct="1">
              <a:lnSpc>
                <a:spcPct val="90000"/>
              </a:lnSpc>
            </a:pPr>
            <a:r>
              <a:rPr lang="en-US" altLang="en-US" sz="2600" dirty="0"/>
              <a:t>The process of learning two or more languages within the same space of time, starting before age 3.</a:t>
            </a:r>
          </a:p>
          <a:p>
            <a:pPr eaLnBrk="1" hangingPunct="1">
              <a:lnSpc>
                <a:spcPct val="90000"/>
              </a:lnSpc>
            </a:pPr>
            <a:r>
              <a:rPr lang="en-US" altLang="en-US" sz="2600" dirty="0"/>
              <a:t>Children develop equally, or nearly equally, in both languages through exposure and opportunities to use both languages.</a:t>
            </a:r>
          </a:p>
          <a:p>
            <a:pPr eaLnBrk="1" hangingPunct="1">
              <a:lnSpc>
                <a:spcPct val="90000"/>
              </a:lnSpc>
            </a:pPr>
            <a:r>
              <a:rPr lang="en-US" altLang="en-US" sz="2600" dirty="0"/>
              <a:t>Also known as simultaneous language acquisition.</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a:extLst>
              <a:ext uri="{FF2B5EF4-FFF2-40B4-BE49-F238E27FC236}">
                <a16:creationId xmlns:a16="http://schemas.microsoft.com/office/drawing/2014/main" id="{C6EC637A-79B7-7A60-7A4E-5E86807BFFB1}"/>
              </a:ext>
            </a:extLst>
          </p:cNvPr>
          <p:cNvSpPr>
            <a:spLocks noGrp="1" noChangeArrowheads="1"/>
          </p:cNvSpPr>
          <p:nvPr>
            <p:ph type="title"/>
          </p:nvPr>
        </p:nvSpPr>
        <p:spPr/>
        <p:txBody>
          <a:bodyPr/>
          <a:lstStyle/>
          <a:p>
            <a:pPr eaLnBrk="1" hangingPunct="1"/>
            <a:r>
              <a:rPr lang="en-US" altLang="en-US"/>
              <a:t>Successive Bilingualism</a:t>
            </a:r>
          </a:p>
        </p:txBody>
      </p:sp>
      <p:sp>
        <p:nvSpPr>
          <p:cNvPr id="32770" name="Rectangle 6">
            <a:extLst>
              <a:ext uri="{FF2B5EF4-FFF2-40B4-BE49-F238E27FC236}">
                <a16:creationId xmlns:a16="http://schemas.microsoft.com/office/drawing/2014/main" id="{C61DFBCA-1ED3-0D7A-A99F-E36140A0769C}"/>
              </a:ext>
            </a:extLst>
          </p:cNvPr>
          <p:cNvSpPr>
            <a:spLocks noGrp="1" noChangeArrowheads="1"/>
          </p:cNvSpPr>
          <p:nvPr>
            <p:ph type="body" idx="1"/>
          </p:nvPr>
        </p:nvSpPr>
        <p:spPr/>
        <p:txBody>
          <a:bodyPr/>
          <a:lstStyle/>
          <a:p>
            <a:pPr eaLnBrk="1" hangingPunct="1"/>
            <a:r>
              <a:rPr lang="en-US" altLang="en-US"/>
              <a:t>Process of learning a second language after having reached at least basic mastery in the first language</a:t>
            </a:r>
          </a:p>
          <a:p>
            <a:pPr eaLnBrk="1" hangingPunct="1"/>
            <a:r>
              <a:rPr lang="en-US" altLang="en-US"/>
              <a:t>By age 3, most children have acquired most aspects of oral language</a:t>
            </a:r>
          </a:p>
          <a:p>
            <a:pPr eaLnBrk="1" hangingPunct="1"/>
            <a:r>
              <a:rPr lang="en-US" altLang="en-US"/>
              <a:t>Also known as sequential bilingualism or successive second language acquisition</a:t>
            </a:r>
          </a:p>
          <a:p>
            <a:pPr eaLnBrk="1" hangingPunct="1"/>
            <a:r>
              <a:rPr lang="en-US" altLang="en-US"/>
              <a:t>Explained in greater detail in Chapter 5</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dirty="0">
                <a:solidFill>
                  <a:srgbClr val="000000"/>
                </a:solidFill>
                <a:effectLst/>
              </a:rPr>
              <a:t>The California Department of Education (CDE) was given the authority in the 2021 Budget Bill to revise the Preschool Learning Foundations, which will now be known as the </a:t>
            </a:r>
            <a:r>
              <a:rPr lang="en-US" sz="2400" b="0" i="1" dirty="0">
                <a:solidFill>
                  <a:srgbClr val="000000"/>
                </a:solidFill>
                <a:effectLst/>
              </a:rPr>
              <a:t>California Preschool/Transitional Kindergarten Learning Foundations </a:t>
            </a:r>
            <a:r>
              <a:rPr lang="en-US" sz="2400" b="0" dirty="0">
                <a:solidFill>
                  <a:srgbClr val="000000"/>
                </a:solidFill>
                <a:effectLst/>
              </a:rPr>
              <a:t>(PTKLF). </a:t>
            </a:r>
            <a:r>
              <a:rPr lang="en-US" sz="240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8999085" y="3303173"/>
            <a:ext cx="2383743" cy="2389839"/>
          </a:xfrm>
        </p:spPr>
      </p:pic>
      <p:pic>
        <p:nvPicPr>
          <p:cNvPr id="4" name="Content Placeholder 4" descr="CDSS logo">
            <a:extLst>
              <a:ext uri="{FF2B5EF4-FFF2-40B4-BE49-F238E27FC236}">
                <a16:creationId xmlns:a16="http://schemas.microsoft.com/office/drawing/2014/main" id="{BB78C149-D557-5450-7C83-92116F85DF37}"/>
              </a:ext>
            </a:extLst>
          </p:cNvPr>
          <p:cNvPicPr>
            <a:picLocks noGrp="1" noChangeAspect="1"/>
          </p:cNvPicPr>
          <p:nvPr>
            <p:ph idx="12"/>
          </p:nvPr>
        </p:nvPicPr>
        <p:blipFill>
          <a:blip r:embed="rId4"/>
          <a:stretch>
            <a:fillRect/>
          </a:stretch>
        </p:blipFill>
        <p:spPr>
          <a:xfrm>
            <a:off x="9394723" y="327025"/>
            <a:ext cx="1474593" cy="2846949"/>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a:extLst>
              <a:ext uri="{FF2B5EF4-FFF2-40B4-BE49-F238E27FC236}">
                <a16:creationId xmlns:a16="http://schemas.microsoft.com/office/drawing/2014/main" id="{79F9C246-BA4B-D8E3-1FBA-80A231BC91E0}"/>
              </a:ext>
            </a:extLst>
          </p:cNvPr>
          <p:cNvSpPr>
            <a:spLocks noGrp="1" noChangeArrowheads="1"/>
          </p:cNvSpPr>
          <p:nvPr>
            <p:ph type="title"/>
          </p:nvPr>
        </p:nvSpPr>
        <p:spPr/>
        <p:txBody>
          <a:bodyPr/>
          <a:lstStyle/>
          <a:p>
            <a:pPr eaLnBrk="1" hangingPunct="1"/>
            <a:r>
              <a:rPr lang="en-US" altLang="en-US"/>
              <a:t>Receptive Bilingualism</a:t>
            </a:r>
          </a:p>
        </p:txBody>
      </p:sp>
      <p:sp>
        <p:nvSpPr>
          <p:cNvPr id="34818" name="Rectangle 6">
            <a:extLst>
              <a:ext uri="{FF2B5EF4-FFF2-40B4-BE49-F238E27FC236}">
                <a16:creationId xmlns:a16="http://schemas.microsoft.com/office/drawing/2014/main" id="{BE333918-344A-EAD3-0B77-9B37E7B5513A}"/>
              </a:ext>
            </a:extLst>
          </p:cNvPr>
          <p:cNvSpPr>
            <a:spLocks noGrp="1" noChangeArrowheads="1"/>
          </p:cNvSpPr>
          <p:nvPr>
            <p:ph type="body" idx="1"/>
          </p:nvPr>
        </p:nvSpPr>
        <p:spPr/>
        <p:txBody>
          <a:bodyPr/>
          <a:lstStyle/>
          <a:p>
            <a:pPr eaLnBrk="1" hangingPunct="1"/>
            <a:r>
              <a:rPr lang="en-US" altLang="en-US" dirty="0"/>
              <a:t>The process of learning a second language with few opportunities to speak it</a:t>
            </a:r>
          </a:p>
          <a:p>
            <a:pPr eaLnBrk="1" hangingPunct="1"/>
            <a:r>
              <a:rPr lang="en-US" altLang="en-US" dirty="0"/>
              <a:t>Children understand a great deal more than they are able to express in words</a:t>
            </a:r>
          </a:p>
          <a:p>
            <a:pPr eaLnBrk="1" hangingPunct="1"/>
            <a:r>
              <a:rPr lang="en-US" altLang="en-US" dirty="0"/>
              <a:t>Learning a second language through exposure, not active use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a:extLst>
              <a:ext uri="{FF2B5EF4-FFF2-40B4-BE49-F238E27FC236}">
                <a16:creationId xmlns:a16="http://schemas.microsoft.com/office/drawing/2014/main" id="{A98A01D7-6AC1-FFAD-DFEC-121ABACB6587}"/>
              </a:ext>
            </a:extLst>
          </p:cNvPr>
          <p:cNvSpPr>
            <a:spLocks noGrp="1" noChangeArrowheads="1"/>
          </p:cNvSpPr>
          <p:nvPr>
            <p:ph type="title"/>
          </p:nvPr>
        </p:nvSpPr>
        <p:spPr/>
        <p:txBody>
          <a:bodyPr/>
          <a:lstStyle/>
          <a:p>
            <a:pPr eaLnBrk="1" hangingPunct="1"/>
            <a:r>
              <a:rPr lang="en-US" noProof="0"/>
              <a:t>Connections to “Principles and Practices”</a:t>
            </a:r>
          </a:p>
        </p:txBody>
      </p:sp>
      <p:sp>
        <p:nvSpPr>
          <p:cNvPr id="36866" name="Rectangle 6">
            <a:extLst>
              <a:ext uri="{FF2B5EF4-FFF2-40B4-BE49-F238E27FC236}">
                <a16:creationId xmlns:a16="http://schemas.microsoft.com/office/drawing/2014/main" id="{E9C59FAF-E997-B977-E28B-40AC798B4F58}"/>
              </a:ext>
            </a:extLst>
          </p:cNvPr>
          <p:cNvSpPr>
            <a:spLocks noGrp="1" noChangeArrowheads="1"/>
          </p:cNvSpPr>
          <p:nvPr>
            <p:ph type="body" idx="1"/>
          </p:nvPr>
        </p:nvSpPr>
        <p:spPr/>
        <p:txBody>
          <a:bodyPr/>
          <a:lstStyle/>
          <a:p>
            <a:pPr eaLnBrk="1" hangingPunct="1"/>
            <a:r>
              <a:rPr lang="en-US" altLang="en-US" dirty="0"/>
              <a:t>Volunteers read aloud the following principles from the PEL Resource Guide:</a:t>
            </a:r>
          </a:p>
          <a:p>
            <a:pPr lvl="1" eaLnBrk="1" hangingPunct="1"/>
            <a:r>
              <a:rPr lang="en-US" altLang="en-US" dirty="0"/>
              <a:t>Principle 4, page 40</a:t>
            </a:r>
          </a:p>
          <a:p>
            <a:pPr lvl="1" eaLnBrk="1" hangingPunct="1"/>
            <a:r>
              <a:rPr lang="en-US" altLang="en-US" dirty="0"/>
              <a:t>Principle 5, page 41</a:t>
            </a:r>
          </a:p>
          <a:p>
            <a:pPr lvl="1" eaLnBrk="1" hangingPunct="1"/>
            <a:r>
              <a:rPr lang="en-US" altLang="en-US" dirty="0"/>
              <a:t>Principle 6, page 43</a:t>
            </a:r>
          </a:p>
          <a:p>
            <a:pPr eaLnBrk="1" hangingPunct="1"/>
            <a:r>
              <a:rPr lang="en-US" altLang="en-US" dirty="0"/>
              <a:t>At your table, share one practice from your selected principle to apply with the preschoolers you teach.</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6">
            <a:extLst>
              <a:ext uri="{FF2B5EF4-FFF2-40B4-BE49-F238E27FC236}">
                <a16:creationId xmlns:a16="http://schemas.microsoft.com/office/drawing/2014/main" id="{788C883E-571F-7FD1-51ED-57F571CACFE4}"/>
              </a:ext>
            </a:extLst>
          </p:cNvPr>
          <p:cNvSpPr>
            <a:spLocks noGrp="1" noChangeArrowheads="1"/>
          </p:cNvSpPr>
          <p:nvPr>
            <p:ph type="title"/>
          </p:nvPr>
        </p:nvSpPr>
        <p:spPr/>
        <p:txBody>
          <a:bodyPr/>
          <a:lstStyle/>
          <a:p>
            <a:pPr eaLnBrk="1" hangingPunct="1"/>
            <a:r>
              <a:rPr lang="en-US" altLang="en-US"/>
              <a:t>Key Points</a:t>
            </a:r>
          </a:p>
        </p:txBody>
      </p:sp>
      <p:sp>
        <p:nvSpPr>
          <p:cNvPr id="38914" name="Rectangle 7">
            <a:extLst>
              <a:ext uri="{FF2B5EF4-FFF2-40B4-BE49-F238E27FC236}">
                <a16:creationId xmlns:a16="http://schemas.microsoft.com/office/drawing/2014/main" id="{4E851A93-5575-39C1-C196-58F348EEEBDC}"/>
              </a:ext>
            </a:extLst>
          </p:cNvPr>
          <p:cNvSpPr>
            <a:spLocks noGrp="1" noChangeArrowheads="1"/>
          </p:cNvSpPr>
          <p:nvPr>
            <p:ph type="body" idx="1"/>
          </p:nvPr>
        </p:nvSpPr>
        <p:spPr/>
        <p:txBody>
          <a:bodyPr/>
          <a:lstStyle/>
          <a:p>
            <a:pPr eaLnBrk="1" hangingPunct="1"/>
            <a:r>
              <a:rPr lang="en-US" altLang="en-US" dirty="0"/>
              <a:t>There are many advantages of bilingualism.</a:t>
            </a:r>
          </a:p>
          <a:p>
            <a:pPr eaLnBrk="1" hangingPunct="1"/>
            <a:r>
              <a:rPr lang="en-US" altLang="en-US" dirty="0"/>
              <a:t>Cross-language transfer explains why maintaining the home language while acquiring a second language is important to a child’</a:t>
            </a:r>
            <a:r>
              <a:rPr lang="en-US" altLang="ja-JP" dirty="0"/>
              <a:t>s language development.</a:t>
            </a:r>
          </a:p>
          <a:p>
            <a:pPr eaLnBrk="1" hangingPunct="1"/>
            <a:r>
              <a:rPr lang="en-US" altLang="en-US" dirty="0"/>
              <a:t>There are three alternative paths to achieving childhood bilingualism.</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881A37B5-7191-EA71-9B3C-DAA3620AE27B}"/>
              </a:ext>
            </a:extLst>
          </p:cNvPr>
          <p:cNvSpPr>
            <a:spLocks noGrp="1" noChangeArrowheads="1"/>
          </p:cNvSpPr>
          <p:nvPr>
            <p:ph type="title"/>
          </p:nvPr>
        </p:nvSpPr>
        <p:spPr/>
        <p:txBody>
          <a:bodyPr/>
          <a:lstStyle/>
          <a:p>
            <a:pPr eaLnBrk="1" hangingPunct="1"/>
            <a:r>
              <a:rPr lang="en-US" altLang="en-US"/>
              <a:t>Reflection</a:t>
            </a:r>
          </a:p>
        </p:txBody>
      </p:sp>
      <p:sp>
        <p:nvSpPr>
          <p:cNvPr id="40962" name="Rectangle 7">
            <a:extLst>
              <a:ext uri="{FF2B5EF4-FFF2-40B4-BE49-F238E27FC236}">
                <a16:creationId xmlns:a16="http://schemas.microsoft.com/office/drawing/2014/main" id="{0AEC27B1-378B-C16C-7789-6446B58F7510}"/>
              </a:ext>
            </a:extLst>
          </p:cNvPr>
          <p:cNvSpPr>
            <a:spLocks noGrp="1" noChangeArrowheads="1"/>
          </p:cNvSpPr>
          <p:nvPr>
            <p:ph type="body" idx="1"/>
          </p:nvPr>
        </p:nvSpPr>
        <p:spPr/>
        <p:txBody>
          <a:bodyPr/>
          <a:lstStyle/>
          <a:p>
            <a:pPr marL="0" indent="0" eaLnBrk="1" hangingPunct="1">
              <a:buNone/>
            </a:pPr>
            <a:r>
              <a:rPr lang="en-US" altLang="en-US" dirty="0"/>
              <a:t>Turn to page 44 in the PEL Resource Guide and take the time to answer question 1 on the Reflection handout:</a:t>
            </a:r>
          </a:p>
          <a:p>
            <a:pPr lvl="1" eaLnBrk="1" hangingPunct="1"/>
            <a:r>
              <a:rPr lang="en-US" altLang="en-US" dirty="0"/>
              <a:t>How do I communicate to the children and their families the importance and benefits of learning more than one language?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a:t>Thank you!</a:t>
            </a:r>
          </a:p>
        </p:txBody>
      </p:sp>
    </p:spTree>
    <p:extLst>
      <p:ext uri="{BB962C8B-B14F-4D97-AF65-F5344CB8AC3E}">
        <p14:creationId xmlns:p14="http://schemas.microsoft.com/office/powerpoint/2010/main" val="878434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dirty="0"/>
              <a:t>Preschool English Learners: Principles and Practices to Promote</a:t>
            </a:r>
            <a:br>
              <a:rPr lang="en-US" sz="3200" b="1" i="1" dirty="0"/>
            </a:br>
            <a:r>
              <a:rPr lang="en-US" sz="3200" b="1" i="1"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altLang="en-US" sz="3600" dirty="0"/>
              <a:t>Chapter 4: Paths to Bilingualism</a:t>
            </a:r>
            <a:endParaRPr lang="en-US" sz="3600" dirty="0">
              <a:effectLst/>
            </a:endParaRPr>
          </a:p>
        </p:txBody>
      </p:sp>
      <p:pic>
        <p:nvPicPr>
          <p:cNvPr id="3" name="Picture 1" descr="children reading">
            <a:extLst>
              <a:ext uri="{FF2B5EF4-FFF2-40B4-BE49-F238E27FC236}">
                <a16:creationId xmlns:a16="http://schemas.microsoft.com/office/drawing/2014/main" id="{5E486E4D-507A-1E04-2510-FD589231D08D}"/>
              </a:ext>
            </a:extLst>
          </p:cNvPr>
          <p:cNvPicPr>
            <a:picLocks noGrp="1" noChangeAspect="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6804606" y="828412"/>
            <a:ext cx="5076486" cy="446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44B2B4-E2EC-57BF-84B6-A50A249A7C81}"/>
              </a:ext>
            </a:extLst>
          </p:cNvPr>
          <p:cNvSpPr>
            <a:spLocks noGrp="1"/>
          </p:cNvSpPr>
          <p:nvPr>
            <p:ph type="title"/>
          </p:nvPr>
        </p:nvSpPr>
        <p:spPr>
          <a:xfrm>
            <a:off x="615950" y="330552"/>
            <a:ext cx="10966450" cy="1105989"/>
          </a:xfrm>
        </p:spPr>
        <p:txBody>
          <a:bodyPr/>
          <a:lstStyle/>
          <a:p>
            <a:r>
              <a:rPr lang="en-US" dirty="0"/>
              <a:t>English, Spanish and Chinese too! </a:t>
            </a:r>
          </a:p>
        </p:txBody>
      </p:sp>
      <p:pic>
        <p:nvPicPr>
          <p:cNvPr id="7" name="Online Media 6" title="English, Spanish &amp; Chinese, Too | Teacher-Child Relationship">
            <a:hlinkClick r:id="" action="ppaction://media"/>
            <a:extLst>
              <a:ext uri="{FF2B5EF4-FFF2-40B4-BE49-F238E27FC236}">
                <a16:creationId xmlns:a16="http://schemas.microsoft.com/office/drawing/2014/main" id="{04ACC9DC-777E-83E8-3ED7-E77BF35F7169}"/>
              </a:ext>
            </a:extLst>
          </p:cNvPr>
          <p:cNvPicPr>
            <a:picLocks noGrp="1" noRot="1" noChangeAspect="1"/>
          </p:cNvPicPr>
          <p:nvPr>
            <p:ph idx="1"/>
            <a:videoFile r:link="rId1"/>
          </p:nvPr>
        </p:nvPicPr>
        <p:blipFill>
          <a:blip r:embed="rId4"/>
          <a:stretch>
            <a:fillRect/>
          </a:stretch>
        </p:blipFill>
        <p:spPr>
          <a:xfrm>
            <a:off x="3298825" y="1749920"/>
            <a:ext cx="5600700" cy="4200525"/>
          </a:xfrm>
          <a:prstGeom prst="rect">
            <a:avLst/>
          </a:prstGeom>
        </p:spPr>
      </p:pic>
    </p:spTree>
    <p:extLst>
      <p:ext uri="{BB962C8B-B14F-4D97-AF65-F5344CB8AC3E}">
        <p14:creationId xmlns:p14="http://schemas.microsoft.com/office/powerpoint/2010/main" val="4776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a:extLst>
              <a:ext uri="{FF2B5EF4-FFF2-40B4-BE49-F238E27FC236}">
                <a16:creationId xmlns:a16="http://schemas.microsoft.com/office/drawing/2014/main" id="{51F92AAA-191B-A892-CB0B-47B605F22BE7}"/>
              </a:ext>
            </a:extLst>
          </p:cNvPr>
          <p:cNvSpPr>
            <a:spLocks noGrp="1" noChangeArrowheads="1"/>
          </p:cNvSpPr>
          <p:nvPr>
            <p:ph type="title"/>
          </p:nvPr>
        </p:nvSpPr>
        <p:spPr/>
        <p:txBody>
          <a:bodyPr/>
          <a:lstStyle/>
          <a:p>
            <a:pPr eaLnBrk="1" hangingPunct="1"/>
            <a:r>
              <a:rPr lang="en-US" altLang="en-US"/>
              <a:t>Training Outcomes</a:t>
            </a:r>
          </a:p>
        </p:txBody>
      </p:sp>
      <p:sp>
        <p:nvSpPr>
          <p:cNvPr id="6146" name="Rectangle 6">
            <a:extLst>
              <a:ext uri="{FF2B5EF4-FFF2-40B4-BE49-F238E27FC236}">
                <a16:creationId xmlns:a16="http://schemas.microsoft.com/office/drawing/2014/main" id="{F93752CF-0FCC-2555-C172-0BD58C48EE20}"/>
              </a:ext>
            </a:extLst>
          </p:cNvPr>
          <p:cNvSpPr>
            <a:spLocks noGrp="1" noChangeArrowheads="1"/>
          </p:cNvSpPr>
          <p:nvPr>
            <p:ph type="body" idx="1"/>
          </p:nvPr>
        </p:nvSpPr>
        <p:spPr/>
        <p:txBody>
          <a:bodyPr/>
          <a:lstStyle/>
          <a:p>
            <a:pPr eaLnBrk="1" hangingPunct="1"/>
            <a:r>
              <a:rPr lang="en-US" altLang="en-US" dirty="0"/>
              <a:t>Discuss the advantages of maintaining the home language and becoming bilingual.</a:t>
            </a:r>
          </a:p>
          <a:p>
            <a:pPr eaLnBrk="1" hangingPunct="1"/>
            <a:r>
              <a:rPr lang="en-US" altLang="en-US" dirty="0"/>
              <a:t>Explain cross-language transfer.</a:t>
            </a:r>
          </a:p>
          <a:p>
            <a:pPr eaLnBrk="1" hangingPunct="1"/>
            <a:r>
              <a:rPr lang="en-US" altLang="en-US" dirty="0"/>
              <a:t>Distinguish among the three paths to bilingualism.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8A76815A-BCF3-518F-3B97-2A153CCB3400}"/>
              </a:ext>
            </a:extLst>
          </p:cNvPr>
          <p:cNvSpPr>
            <a:spLocks noGrp="1" noChangeArrowheads="1"/>
          </p:cNvSpPr>
          <p:nvPr>
            <p:ph type="title"/>
          </p:nvPr>
        </p:nvSpPr>
        <p:spPr/>
        <p:txBody>
          <a:bodyPr wrap="square" anchor="b">
            <a:normAutofit/>
          </a:bodyPr>
          <a:lstStyle/>
          <a:p>
            <a:pPr eaLnBrk="1" hangingPunct="1"/>
            <a:r>
              <a:rPr lang="en-US" altLang="en-US" dirty="0"/>
              <a:t>Why Two Languages?</a:t>
            </a:r>
          </a:p>
        </p:txBody>
      </p:sp>
      <p:sp>
        <p:nvSpPr>
          <p:cNvPr id="2" name="Content Placeholder 1">
            <a:extLst>
              <a:ext uri="{FF2B5EF4-FFF2-40B4-BE49-F238E27FC236}">
                <a16:creationId xmlns:a16="http://schemas.microsoft.com/office/drawing/2014/main" id="{9A4E08D2-0C7E-2594-2D1F-69A89A71903E}"/>
              </a:ext>
            </a:extLst>
          </p:cNvPr>
          <p:cNvSpPr>
            <a:spLocks noGrp="1"/>
          </p:cNvSpPr>
          <p:nvPr>
            <p:ph sz="half" idx="1"/>
          </p:nvPr>
        </p:nvSpPr>
        <p:spPr/>
        <p:txBody>
          <a:bodyPr/>
          <a:lstStyle/>
          <a:p>
            <a:pPr marL="0" indent="0">
              <a:buNone/>
            </a:pPr>
            <a:r>
              <a:rPr lang="en-US" dirty="0"/>
              <a:t>With a partner discuss the</a:t>
            </a:r>
            <a:r>
              <a:rPr lang="en-US" altLang="en-US" dirty="0">
                <a:latin typeface="Arial" panose="020B0604020202020204" pitchFamily="34" charset="0"/>
                <a:cs typeface="Arial" panose="020B0604020202020204" pitchFamily="34" charset="0"/>
              </a:rPr>
              <a:t> benefits and advantages experienced by children and adults who know more than one language. </a:t>
            </a:r>
            <a:r>
              <a:rPr lang="en-US" dirty="0"/>
              <a:t> </a:t>
            </a:r>
          </a:p>
        </p:txBody>
      </p:sp>
      <p:pic>
        <p:nvPicPr>
          <p:cNvPr id="4" name="Content Placeholder 3" descr="A group of children playing with toys">
            <a:extLst>
              <a:ext uri="{FF2B5EF4-FFF2-40B4-BE49-F238E27FC236}">
                <a16:creationId xmlns:a16="http://schemas.microsoft.com/office/drawing/2014/main" id="{28B111EC-371B-16FB-C856-2BA079AEEB44}"/>
              </a:ext>
            </a:extLst>
          </p:cNvPr>
          <p:cNvPicPr>
            <a:picLocks noGrp="1" noChangeAspect="1"/>
          </p:cNvPicPr>
          <p:nvPr>
            <p:ph sz="half" idx="12"/>
          </p:nvPr>
        </p:nvPicPr>
        <p:blipFill>
          <a:blip r:embed="rId3"/>
          <a:stretch>
            <a:fillRect/>
          </a:stretch>
        </p:blipFill>
        <p:spPr>
          <a:xfrm>
            <a:off x="6323013" y="1714782"/>
            <a:ext cx="5259387" cy="3730061"/>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7F38-E97C-2F33-084E-F966C6470257}"/>
              </a:ext>
            </a:extLst>
          </p:cNvPr>
          <p:cNvSpPr>
            <a:spLocks noGrp="1"/>
          </p:cNvSpPr>
          <p:nvPr>
            <p:ph type="title"/>
          </p:nvPr>
        </p:nvSpPr>
        <p:spPr/>
        <p:txBody>
          <a:bodyPr/>
          <a:lstStyle/>
          <a:p>
            <a:r>
              <a:rPr lang="en-US" dirty="0"/>
              <a:t>Benefits of Multilingualism </a:t>
            </a:r>
          </a:p>
        </p:txBody>
      </p:sp>
      <p:sp>
        <p:nvSpPr>
          <p:cNvPr id="3" name="Content Placeholder 2">
            <a:extLst>
              <a:ext uri="{FF2B5EF4-FFF2-40B4-BE49-F238E27FC236}">
                <a16:creationId xmlns:a16="http://schemas.microsoft.com/office/drawing/2014/main" id="{88A3370F-2AF8-0944-C48B-008D2C3AE835}"/>
              </a:ext>
            </a:extLst>
          </p:cNvPr>
          <p:cNvSpPr>
            <a:spLocks noGrp="1"/>
          </p:cNvSpPr>
          <p:nvPr>
            <p:ph idx="1"/>
          </p:nvPr>
        </p:nvSpPr>
        <p:spPr/>
        <p:txBody>
          <a:bodyPr/>
          <a:lstStyle/>
          <a:p>
            <a:r>
              <a:rPr lang="en-US" dirty="0"/>
              <a:t>Cognitive</a:t>
            </a:r>
          </a:p>
          <a:p>
            <a:r>
              <a:rPr lang="en-US" dirty="0"/>
              <a:t>Educational </a:t>
            </a:r>
          </a:p>
          <a:p>
            <a:r>
              <a:rPr lang="en-US" dirty="0"/>
              <a:t>Economic</a:t>
            </a:r>
          </a:p>
          <a:p>
            <a:r>
              <a:rPr lang="en-US" dirty="0"/>
              <a:t>Sociocultural</a:t>
            </a:r>
          </a:p>
        </p:txBody>
      </p:sp>
    </p:spTree>
    <p:extLst>
      <p:ext uri="{BB962C8B-B14F-4D97-AF65-F5344CB8AC3E}">
        <p14:creationId xmlns:p14="http://schemas.microsoft.com/office/powerpoint/2010/main" val="100527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3E943-9433-6C64-4EEC-85AF184C8292}"/>
              </a:ext>
            </a:extLst>
          </p:cNvPr>
          <p:cNvSpPr>
            <a:spLocks noGrp="1"/>
          </p:cNvSpPr>
          <p:nvPr>
            <p:ph type="title"/>
          </p:nvPr>
        </p:nvSpPr>
        <p:spPr/>
        <p:txBody>
          <a:bodyPr/>
          <a:lstStyle/>
          <a:p>
            <a:r>
              <a:rPr lang="en-US" dirty="0"/>
              <a:t>Challenging Common Myths</a:t>
            </a:r>
          </a:p>
        </p:txBody>
      </p:sp>
      <p:sp>
        <p:nvSpPr>
          <p:cNvPr id="3" name="Content Placeholder 2">
            <a:extLst>
              <a:ext uri="{FF2B5EF4-FFF2-40B4-BE49-F238E27FC236}">
                <a16:creationId xmlns:a16="http://schemas.microsoft.com/office/drawing/2014/main" id="{F642E773-D1D3-6753-3B7C-1C9AA1564E41}"/>
              </a:ext>
            </a:extLst>
          </p:cNvPr>
          <p:cNvSpPr>
            <a:spLocks noGrp="1"/>
          </p:cNvSpPr>
          <p:nvPr>
            <p:ph idx="1"/>
          </p:nvPr>
        </p:nvSpPr>
        <p:spPr>
          <a:xfrm>
            <a:off x="606424" y="1126223"/>
            <a:ext cx="11097896" cy="5007291"/>
          </a:xfrm>
        </p:spPr>
        <p:txBody>
          <a:bodyPr/>
          <a:lstStyle/>
          <a:p>
            <a:pPr marL="0" indent="0">
              <a:buNone/>
            </a:pPr>
            <a:r>
              <a:rPr lang="en-US" b="0" i="0" dirty="0">
                <a:effectLst/>
                <a:latin typeface="Arial" panose="020B0604020202020204" pitchFamily="34" charset="0"/>
                <a:cs typeface="Arial" panose="020B0604020202020204" pitchFamily="34" charset="0"/>
              </a:rPr>
              <a:t>It is now understood that the constant need to shift attention between languages leads to several cognitive advantages. Research has found that bilingual adults and children show improved executive functioning of the brain–that is, they are able to shift attention, switch between tasks, and solve problems more easily. Bilinguals have also been found to have increased metalinguistic skills (the ability to think about language per se and understand how it works). There is evidence that being bilingual makes learning a third language easier. Further, the accumulating effect of dual language experience is thought to translate into protective effects against cognitive decline with aging and the </a:t>
            </a:r>
            <a:r>
              <a:rPr lang="en-US" b="0" i="0" dirty="0">
                <a:solidFill>
                  <a:srgbClr val="000000"/>
                </a:solidFill>
                <a:effectLst/>
                <a:latin typeface="Arial" panose="020B0604020202020204" pitchFamily="34" charset="0"/>
                <a:cs typeface="Arial" panose="020B0604020202020204" pitchFamily="34" charset="0"/>
              </a:rPr>
              <a:t>onset of Alzheimer’s disease. </a:t>
            </a:r>
          </a:p>
          <a:p>
            <a:pPr marL="0" indent="0" algn="r">
              <a:lnSpc>
                <a:spcPct val="100000"/>
              </a:lnSpc>
              <a:spcBef>
                <a:spcPts val="600"/>
              </a:spcBef>
              <a:buNone/>
            </a:pPr>
            <a:r>
              <a:rPr lang="en-US" sz="2000" b="0" i="0" dirty="0">
                <a:effectLst/>
                <a:cs typeface="Arial" panose="020B0604020202020204" pitchFamily="34" charset="0"/>
              </a:rPr>
              <a:t>Source: Ramirez, </a:t>
            </a:r>
            <a:r>
              <a:rPr lang="en-US" sz="2000" b="0" i="1" dirty="0">
                <a:effectLst/>
              </a:rPr>
              <a:t>Why the baby brain can learn two languages at the same time</a:t>
            </a:r>
            <a:r>
              <a:rPr lang="en-US" sz="2000" b="0" i="0" dirty="0">
                <a:effectLst/>
              </a:rPr>
              <a:t>, </a:t>
            </a:r>
            <a:br>
              <a:rPr lang="en-US" sz="2000" b="0" i="0" dirty="0">
                <a:effectLst/>
              </a:rPr>
            </a:br>
            <a:r>
              <a:rPr lang="en-US" sz="2000" b="0" i="0" dirty="0">
                <a:effectLst/>
              </a:rPr>
              <a:t>The Conversation, 2016</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27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4">
            <a:extLst>
              <a:ext uri="{FF2B5EF4-FFF2-40B4-BE49-F238E27FC236}">
                <a16:creationId xmlns:a16="http://schemas.microsoft.com/office/drawing/2014/main" id="{0585C9FC-49ED-80C0-C100-711B0494D562}"/>
              </a:ext>
            </a:extLst>
          </p:cNvPr>
          <p:cNvSpPr>
            <a:spLocks noGrp="1" noChangeArrowheads="1"/>
          </p:cNvSpPr>
          <p:nvPr>
            <p:ph type="title"/>
          </p:nvPr>
        </p:nvSpPr>
        <p:spPr/>
        <p:txBody>
          <a:bodyPr wrap="square" anchor="b">
            <a:normAutofit/>
          </a:bodyPr>
          <a:lstStyle/>
          <a:p>
            <a:pPr eaLnBrk="1" hangingPunct="1"/>
            <a:r>
              <a:rPr lang="en-US" altLang="en-US"/>
              <a:t>Importance of Home Language</a:t>
            </a:r>
          </a:p>
        </p:txBody>
      </p:sp>
      <p:sp>
        <p:nvSpPr>
          <p:cNvPr id="4" name="Content Placeholder 3">
            <a:extLst>
              <a:ext uri="{FF2B5EF4-FFF2-40B4-BE49-F238E27FC236}">
                <a16:creationId xmlns:a16="http://schemas.microsoft.com/office/drawing/2014/main" id="{83F2A07A-8E6F-53C9-1C43-1499413CE627}"/>
              </a:ext>
            </a:extLst>
          </p:cNvPr>
          <p:cNvSpPr>
            <a:spLocks noGrp="1"/>
          </p:cNvSpPr>
          <p:nvPr>
            <p:ph sz="half" idx="1"/>
          </p:nvPr>
        </p:nvSpPr>
        <p:spPr/>
        <p:txBody>
          <a:bodyPr/>
          <a:lstStyle/>
          <a:p>
            <a:pPr marL="0" indent="0">
              <a:lnSpc>
                <a:spcPct val="100000"/>
              </a:lnSpc>
              <a:buNone/>
            </a:pPr>
            <a:r>
              <a:rPr lang="en-US" dirty="0"/>
              <a:t>Developing proficiency in the first language helps children learn a second language.</a:t>
            </a:r>
          </a:p>
          <a:p>
            <a:pPr marL="0" indent="0" algn="r">
              <a:lnSpc>
                <a:spcPct val="100000"/>
              </a:lnSpc>
              <a:buNone/>
            </a:pPr>
            <a:r>
              <a:rPr lang="en-US" sz="2000" b="0" dirty="0">
                <a:effectLst/>
              </a:rPr>
              <a:t>Source: CDE, PEL Resource Guide, 2009, 34</a:t>
            </a:r>
            <a:endParaRPr lang="en-US" sz="2000" dirty="0"/>
          </a:p>
          <a:p>
            <a:pPr marL="0" indent="0">
              <a:lnSpc>
                <a:spcPct val="100000"/>
              </a:lnSpc>
              <a:buNone/>
            </a:pPr>
            <a:endParaRPr lang="es-MX" dirty="0"/>
          </a:p>
        </p:txBody>
      </p:sp>
      <p:pic>
        <p:nvPicPr>
          <p:cNvPr id="8" name="Content Placeholder 4" descr="A person hugging a child">
            <a:extLst>
              <a:ext uri="{FF2B5EF4-FFF2-40B4-BE49-F238E27FC236}">
                <a16:creationId xmlns:a16="http://schemas.microsoft.com/office/drawing/2014/main" id="{1226D76F-FE53-C48F-BDFC-0276DB280F5D}"/>
              </a:ext>
            </a:extLst>
          </p:cNvPr>
          <p:cNvPicPr>
            <a:picLocks noGrp="1" noChangeAspect="1"/>
          </p:cNvPicPr>
          <p:nvPr>
            <p:ph sz="half" idx="12"/>
          </p:nvPr>
        </p:nvPicPr>
        <p:blipFill>
          <a:blip r:embed="rId3"/>
          <a:stretch>
            <a:fillRect/>
          </a:stretch>
        </p:blipFill>
        <p:spPr>
          <a:xfrm>
            <a:off x="7385538" y="1347320"/>
            <a:ext cx="3207433" cy="4671487"/>
          </a:xfrm>
          <a:prstGeom prst="rect">
            <a:avLst/>
          </a:prstGeom>
        </p:spPr>
      </p:pic>
    </p:spTree>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3520</Words>
  <Application>Microsoft Macintosh PowerPoint</Application>
  <PresentationFormat>Widescreen</PresentationFormat>
  <Paragraphs>200</Paragraphs>
  <Slides>25</Slides>
  <Notes>25</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Arial</vt:lpstr>
      <vt:lpstr>Articulate Narrow</vt:lpstr>
      <vt:lpstr>Calibri</vt:lpstr>
      <vt:lpstr>Courier New</vt:lpstr>
      <vt:lpstr>Times</vt:lpstr>
      <vt:lpstr>Wingdings</vt:lpstr>
      <vt:lpstr>3_Office Theme</vt:lpstr>
      <vt:lpstr>Funded by CDSS</vt:lpstr>
      <vt:lpstr>Partners in Early Learning</vt:lpstr>
      <vt:lpstr>Preschool English Learners: Principles and Practices to Promote Language, Literacy, and Learning—A Resource Guide (Second Edition)</vt:lpstr>
      <vt:lpstr>English, Spanish and Chinese too! </vt:lpstr>
      <vt:lpstr>Training Outcomes</vt:lpstr>
      <vt:lpstr>Why Two Languages?</vt:lpstr>
      <vt:lpstr>Benefits of Multilingualism </vt:lpstr>
      <vt:lpstr>Challenging Common Myths</vt:lpstr>
      <vt:lpstr>Importance of Home Language</vt:lpstr>
      <vt:lpstr>Cross Language Transfer Theory </vt:lpstr>
      <vt:lpstr>Threshold Hypotheses</vt:lpstr>
      <vt:lpstr>Maintaining the home language…</vt:lpstr>
      <vt:lpstr>Results of Language Loss</vt:lpstr>
      <vt:lpstr>Connections to Principles and Practices</vt:lpstr>
      <vt:lpstr>Three Paths to Bilingualism</vt:lpstr>
      <vt:lpstr>Lens on Video Viewing</vt:lpstr>
      <vt:lpstr>Video</vt:lpstr>
      <vt:lpstr>Simultaneous Bilingualism</vt:lpstr>
      <vt:lpstr>Successive Bilingualism</vt:lpstr>
      <vt:lpstr>Receptive Bilingualism</vt:lpstr>
      <vt:lpstr>Connections to “Principles and Practices”</vt:lpstr>
      <vt:lpstr>Key Points</vt:lpstr>
      <vt:lpstr>Reflection</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Preschool English Learner Guide module</dc:title>
  <dc:creator/>
  <cp:lastModifiedBy/>
  <cp:revision>1</cp:revision>
  <cp:lastPrinted>2024-02-13T22:47:07Z</cp:lastPrinted>
  <dcterms:created xsi:type="dcterms:W3CDTF">2014-11-04T07:14:03Z</dcterms:created>
  <dcterms:modified xsi:type="dcterms:W3CDTF">2025-03-24T22:23:44Z</dcterms:modified>
</cp:coreProperties>
</file>