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93_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71_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4271" r:id="rId1"/>
  </p:sldMasterIdLst>
  <p:notesMasterIdLst>
    <p:notesMasterId r:id="rId35"/>
  </p:notesMasterIdLst>
  <p:handoutMasterIdLst>
    <p:handoutMasterId r:id="rId36"/>
  </p:handoutMasterIdLst>
  <p:sldIdLst>
    <p:sldId id="1489" r:id="rId2"/>
    <p:sldId id="1490" r:id="rId3"/>
    <p:sldId id="881" r:id="rId4"/>
    <p:sldId id="1651" r:id="rId5"/>
    <p:sldId id="394" r:id="rId6"/>
    <p:sldId id="1640" r:id="rId7"/>
    <p:sldId id="1780" r:id="rId8"/>
    <p:sldId id="1685" r:id="rId9"/>
    <p:sldId id="403" r:id="rId10"/>
    <p:sldId id="377" r:id="rId11"/>
    <p:sldId id="404" r:id="rId12"/>
    <p:sldId id="405" r:id="rId13"/>
    <p:sldId id="406" r:id="rId14"/>
    <p:sldId id="407" r:id="rId15"/>
    <p:sldId id="369" r:id="rId16"/>
    <p:sldId id="370" r:id="rId17"/>
    <p:sldId id="408" r:id="rId18"/>
    <p:sldId id="409" r:id="rId19"/>
    <p:sldId id="410" r:id="rId20"/>
    <p:sldId id="383" r:id="rId21"/>
    <p:sldId id="411" r:id="rId22"/>
    <p:sldId id="412" r:id="rId23"/>
    <p:sldId id="384" r:id="rId24"/>
    <p:sldId id="402" r:id="rId25"/>
    <p:sldId id="1652" r:id="rId26"/>
    <p:sldId id="1653" r:id="rId27"/>
    <p:sldId id="1654" r:id="rId28"/>
    <p:sldId id="378" r:id="rId29"/>
    <p:sldId id="379" r:id="rId30"/>
    <p:sldId id="395" r:id="rId31"/>
    <p:sldId id="396" r:id="rId32"/>
    <p:sldId id="929" r:id="rId33"/>
    <p:sldId id="1207" r:id="rId34"/>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000"/>
    <a:srgbClr val="FFF0D6"/>
    <a:srgbClr val="9E0000"/>
    <a:srgbClr val="FBE8DA"/>
    <a:srgbClr val="FEF3C9"/>
    <a:srgbClr val="D47D0A"/>
    <a:srgbClr val="CC0000"/>
    <a:srgbClr val="DBE9DE"/>
    <a:srgbClr val="86B7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131" autoAdjust="0"/>
    <p:restoredTop sz="81424" autoAdjust="0"/>
  </p:normalViewPr>
  <p:slideViewPr>
    <p:cSldViewPr snapToGrid="0" snapToObjects="1">
      <p:cViewPr varScale="1">
        <p:scale>
          <a:sx n="86" d="100"/>
          <a:sy n="86" d="100"/>
        </p:scale>
        <p:origin x="672"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snapToObjects="1">
      <p:cViewPr varScale="1">
        <p:scale>
          <a:sx n="81" d="100"/>
          <a:sy n="81" d="100"/>
        </p:scale>
        <p:origin x="389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omments/modernComment_171_0.xml><?xml version="1.0" encoding="utf-8"?>
<p188:cmLst xmlns:a="http://schemas.openxmlformats.org/drawingml/2006/main" xmlns:r="http://schemas.openxmlformats.org/officeDocument/2006/relationships" xmlns:p188="http://schemas.microsoft.com/office/powerpoint/2018/8/main">
  <p188:cm id="{158FF33B-EC47-844D-B0C3-459772C602C6}" authorId="{00000000-0000-0000-0000-000000000000}" status="resolved" created="2024-12-13T21:29:17.574">
    <pc:sldMkLst xmlns:pc="http://schemas.microsoft.com/office/powerpoint/2013/main/command">
      <pc:docMk/>
      <pc:sldMk cId="0" sldId="369"/>
    </pc:sldMkLst>
    <p188:replyLst>
      <p188:reply id="{B3E15E4F-217F-1E4A-AB80-0E1E45E3D391}" authorId="{00000000-0000-0000-0000-000000000000}" created="2024-12-13T21:38:35.430">
        <p188:txBody>
          <a:bodyPr/>
          <a:lstStyle/>
          <a:p>
            <a:r>
              <a:rPr lang="en-US"/>
              <a:t>Change students to children</a:t>
            </a:r>
          </a:p>
        </p188:txBody>
      </p188:reply>
    </p188:replyLst>
    <p188:txBody>
      <a:bodyPr/>
      <a:lstStyle/>
      <a:p>
        <a:r>
          <a:rPr lang="en-US"/>
          <a:t>Emphasize that these are fluid. </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comments/modernComment_193_0.xml><?xml version="1.0" encoding="utf-8"?>
<p188:cmLst xmlns:a="http://schemas.openxmlformats.org/drawingml/2006/main" xmlns:r="http://schemas.openxmlformats.org/officeDocument/2006/relationships" xmlns:p188="http://schemas.microsoft.com/office/powerpoint/2018/8/main">
  <p188:cm id="{E9B7E8F9-F6A7-B04B-94E4-B429DA4EE989}" authorId="{00000000-0000-0000-0000-000000000000}" status="resolved" created="2024-12-13T21:25:41.472">
    <pc:sldMkLst xmlns:pc="http://schemas.microsoft.com/office/powerpoint/2013/main/command">
      <pc:docMk/>
      <pc:sldMk cId="0" sldId="403"/>
    </pc:sldMkLst>
    <p188:replyLst>
      <p188:reply id="{050DC956-7F5D-794F-9365-55399F1750E8}" authorId="{00000000-0000-0000-0000-000000000000}" created="2024-12-13T21:26:42.418">
        <p188:txBody>
          <a:bodyPr/>
          <a:lstStyle/>
          <a:p>
            <a:r>
              <a:rPr lang="en-US"/>
              <a:t>Add a recurring slide  talking about the most current research speaks about multilingualism. Add to talking notes as well.</a:t>
            </a:r>
          </a:p>
        </p188:txBody>
      </p188:reply>
    </p188:replyLst>
    <p188:txBody>
      <a:bodyPr/>
      <a:lstStyle/>
      <a:p>
        <a:r>
          <a:rPr lang="en-US"/>
          <a:t>Add to talking points at the beginning of  state that we are now talking about multilingualism(a child learning two or more languages) </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A001EEBE-5CD1-F346-9831-868BAB251734}" type="datetime1">
              <a:rPr lang="en-US"/>
              <a:pPr>
                <a:defRPr/>
              </a:pPr>
              <a:t>2/25/2025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216C831-64CA-4A47-80A9-A1E4579EA614}" type="slidenum">
              <a:rPr lang="en-US" altLang="x-none"/>
              <a:pPr/>
              <a:t>‹#›</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64A4A831-9C36-7C45-B982-E2DEDA032506}" type="datetime1">
              <a:rPr lang="en-US"/>
              <a:pPr>
                <a:defRPr/>
              </a:pPr>
              <a:t>2/25/2025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194CC6E-227E-8C4F-853D-39760C667CBA}"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WT9daxBNDr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is funded by the California Department of Social Services. The materials included in this training include materials or products developed in part or wholly by the California Department of Education and produced by the California Department of Social Services.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194CC6E-227E-8C4F-853D-39760C667CBA}" type="slidenum">
              <a:rPr kumimoji="0" lang="en-US" altLang="x-none" sz="1200" b="0" i="0" u="none" strike="noStrike" kern="1200" cap="none" spc="0" normalizeH="0" baseline="0" noProof="0" smtClean="0">
                <a:ln>
                  <a:noFill/>
                </a:ln>
                <a:solidFill>
                  <a:prstClr val="black"/>
                </a:solidFill>
                <a:effectLst/>
                <a:uLnTx/>
                <a:uFillTx/>
                <a:latin typeface="Arial" charset="0"/>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x-none" sz="1200" b="0" i="0" u="none" strike="noStrike" kern="1200" cap="none" spc="0" normalizeH="0" baseline="0" noProof="0">
              <a:ln>
                <a:noFill/>
              </a:ln>
              <a:solidFill>
                <a:prstClr val="black"/>
              </a:solidFill>
              <a:effectLst/>
              <a:uLnTx/>
              <a:uFillTx/>
              <a:latin typeface="Arial" charset="0"/>
              <a:cs typeface="Arial" charset="0"/>
            </a:endParaRPr>
          </a:p>
        </p:txBody>
      </p:sp>
    </p:spTree>
    <p:extLst>
      <p:ext uri="{BB962C8B-B14F-4D97-AF65-F5344CB8AC3E}">
        <p14:creationId xmlns:p14="http://schemas.microsoft.com/office/powerpoint/2010/main" val="2241010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F95017E3-370B-5062-F7AB-FE6474272D3D}"/>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EABEC13D-FA48-5E45-918C-B453BBAD71E0}"/>
              </a:ext>
            </a:extLst>
          </p:cNvPr>
          <p:cNvSpPr>
            <a:spLocks noGrp="1" noChangeArrowheads="1"/>
          </p:cNvSpPr>
          <p:nvPr>
            <p:ph type="body" idx="1"/>
          </p:nvPr>
        </p:nvSpPr>
        <p:spPr>
          <a:ln/>
        </p:spPr>
        <p:txBody>
          <a:bodyPr/>
          <a:lstStyle/>
          <a:p>
            <a:pPr algn="l" eaLnBrk="1" hangingPunct="1">
              <a:buFontTx/>
              <a:buNone/>
              <a:defRPr/>
            </a:pPr>
            <a:r>
              <a:rPr lang="en-US" b="1" i="1" dirty="0">
                <a:solidFill>
                  <a:srgbClr val="0000FF"/>
                </a:solidFill>
              </a:rPr>
              <a:t>Mini-Lecture: Stages of Second Language Acquisition  (five minutes)</a:t>
            </a:r>
          </a:p>
          <a:p>
            <a:pPr marL="0" indent="0" eaLnBrk="1" hangingPunct="1">
              <a:buFontTx/>
              <a:buNone/>
              <a:defRPr/>
            </a:pPr>
            <a:r>
              <a:rPr lang="en-US" dirty="0"/>
              <a:t>Review the four stages of second language acquisition using Handout 5A: Descriptions of the Stages of Second Language Acquisition. For additional information on each of the stages, direct participants to pages 46-51 in the PEL Resource Guide.  </a:t>
            </a:r>
            <a:endParaRPr lang="en-US" altLang="ja-JP" dirty="0"/>
          </a:p>
          <a:p>
            <a:pPr eaLnBrk="1" hangingPunct="1">
              <a:buFontTx/>
              <a:buNone/>
              <a:defRPr/>
            </a:pPr>
            <a:r>
              <a:rPr lang="en-US" dirty="0"/>
              <a:t>This information begins on page 45 of the PEL Resource Guide. </a:t>
            </a:r>
          </a:p>
          <a:p>
            <a:pPr marL="0" indent="0" eaLnBrk="1" hangingPunct="1">
              <a:buFontTx/>
              <a:buNone/>
              <a:defRPr/>
            </a:pPr>
            <a:r>
              <a:rPr lang="en-US" dirty="0"/>
              <a:t>It is important to remember that it can take children more than the short time they are in preschool to move from the home language stage to the fluid language stage. </a:t>
            </a:r>
          </a:p>
          <a:p>
            <a:pPr marL="0" indent="0" eaLnBrk="1" hangingPunct="1">
              <a:buFontTx/>
              <a:buNone/>
              <a:defRPr/>
            </a:pPr>
            <a:r>
              <a:rPr lang="en-US" dirty="0"/>
              <a:t>Note that the “fluid language use” stage is also known as “productive language use.”</a:t>
            </a:r>
            <a:endParaRPr lang="en-US" altLang="ja-JP" dirty="0"/>
          </a:p>
          <a:p>
            <a:pPr marL="0" indent="0" eaLnBrk="1" hangingPunct="1">
              <a:buFontTx/>
              <a:buNone/>
              <a:defRPr/>
            </a:pPr>
            <a:r>
              <a:rPr lang="en-US" altLang="ja-JP" dirty="0"/>
              <a:t>Remind participants that during chapter four, they watched a video segment from “A World Full of Language” that discussed the paths to bilingualism. The successive or sequential path involves the four stages identified above, and each was described in the video clip. Explain that you will briefly review the characteristics of each stage and that participants will then be using the information for an activity.</a:t>
            </a:r>
          </a:p>
          <a:p>
            <a:pPr eaLnBrk="1" hangingPunct="1">
              <a:defRPr/>
            </a:pPr>
            <a:endParaRPr lang="en-US" dirty="0"/>
          </a:p>
        </p:txBody>
      </p:sp>
      <p:sp>
        <p:nvSpPr>
          <p:cNvPr id="2" name="Slide Number Placeholder 1">
            <a:extLst>
              <a:ext uri="{FF2B5EF4-FFF2-40B4-BE49-F238E27FC236}">
                <a16:creationId xmlns:a16="http://schemas.microsoft.com/office/drawing/2014/main" id="{0D44B584-FF22-0215-3048-58952C8427D4}"/>
              </a:ext>
            </a:extLst>
          </p:cNvPr>
          <p:cNvSpPr>
            <a:spLocks noGrp="1"/>
          </p:cNvSpPr>
          <p:nvPr>
            <p:ph type="sldNum" sz="quarter" idx="5"/>
          </p:nvPr>
        </p:nvSpPr>
        <p:spPr/>
        <p:txBody>
          <a:bodyPr/>
          <a:lstStyle/>
          <a:p>
            <a:fld id="{E194CC6E-227E-8C4F-853D-39760C667CBA}" type="slidenum">
              <a:rPr lang="en-US" altLang="x-none" smtClean="0"/>
              <a:pPr/>
              <a:t>10</a:t>
            </a:fld>
            <a:endParaRPr lang="en-US" altLang="x-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6A99ABB-A15D-4E8E-EA55-C62B4ADAE544}"/>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7A8DD9FF-7E6D-D944-97D8-6F36C51D5138}"/>
              </a:ext>
            </a:extLst>
          </p:cNvPr>
          <p:cNvSpPr>
            <a:spLocks noGrp="1"/>
          </p:cNvSpPr>
          <p:nvPr>
            <p:ph type="body" idx="1"/>
          </p:nvPr>
        </p:nvSpPr>
        <p:spPr/>
        <p:txBody>
          <a:bodyPr/>
          <a:lstStyle/>
          <a:p>
            <a:pPr marL="0" indent="0" eaLnBrk="1" hangingPunct="1">
              <a:buFontTx/>
              <a:buNone/>
              <a:defRPr/>
            </a:pPr>
            <a:r>
              <a:rPr lang="en-US" dirty="0">
                <a:ea typeface="ＭＳ Ｐゴシック"/>
              </a:rPr>
              <a:t>Review each of the following slides. Link back to the video clip seen during Chapter 4, and/or provide additional examples as necessary.</a:t>
            </a:r>
          </a:p>
          <a:p>
            <a:pPr marL="0" indent="0" eaLnBrk="1" hangingPunct="1">
              <a:buFontTx/>
              <a:buNone/>
              <a:defRPr/>
            </a:pPr>
            <a:r>
              <a:rPr lang="en-US" dirty="0">
                <a:ea typeface="ＭＳ Ｐゴシック"/>
              </a:rPr>
              <a:t>When a child finds herself in a context where a language other than the home language is spoken, she may use the home language to communicate, especially with other children, even if they speak a different language.</a:t>
            </a:r>
          </a:p>
          <a:p>
            <a:pPr marL="0" indent="0" eaLnBrk="1" hangingPunct="1">
              <a:buFontTx/>
              <a:buNone/>
              <a:defRPr/>
            </a:pPr>
            <a:r>
              <a:rPr lang="en-US" dirty="0">
                <a:ea typeface="ＭＳ Ｐゴシック"/>
              </a:rPr>
              <a:t>Eventually, the child speaks the home language only with others who speak it or stop using it. This stage is the shortest of all the stages. </a:t>
            </a:r>
          </a:p>
          <a:p>
            <a:pPr>
              <a:defRPr/>
            </a:pPr>
            <a:endParaRPr lang="en-US" dirty="0">
              <a:ea typeface="ＭＳ Ｐゴシック" charset="-128"/>
            </a:endParaRPr>
          </a:p>
        </p:txBody>
      </p:sp>
      <p:sp>
        <p:nvSpPr>
          <p:cNvPr id="2" name="Slide Number Placeholder 1">
            <a:extLst>
              <a:ext uri="{FF2B5EF4-FFF2-40B4-BE49-F238E27FC236}">
                <a16:creationId xmlns:a16="http://schemas.microsoft.com/office/drawing/2014/main" id="{D2CEB127-775A-58EA-4906-223A0A1AD55D}"/>
              </a:ext>
            </a:extLst>
          </p:cNvPr>
          <p:cNvSpPr>
            <a:spLocks noGrp="1"/>
          </p:cNvSpPr>
          <p:nvPr>
            <p:ph type="sldNum" sz="quarter" idx="5"/>
          </p:nvPr>
        </p:nvSpPr>
        <p:spPr/>
        <p:txBody>
          <a:bodyPr/>
          <a:lstStyle/>
          <a:p>
            <a:fld id="{E194CC6E-227E-8C4F-853D-39760C667CBA}" type="slidenum">
              <a:rPr lang="en-US" altLang="x-none" smtClean="0"/>
              <a:pPr/>
              <a:t>11</a:t>
            </a:fld>
            <a:endParaRPr lang="en-US" altLang="x-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3">
            <a:extLst>
              <a:ext uri="{FF2B5EF4-FFF2-40B4-BE49-F238E27FC236}">
                <a16:creationId xmlns:a16="http://schemas.microsoft.com/office/drawing/2014/main" id="{9492C88A-D395-574E-8708-DD6CFB7BD4F0}"/>
              </a:ext>
            </a:extLst>
          </p:cNvPr>
          <p:cNvSpPr>
            <a:spLocks noGrp="1" noChangeArrowheads="1"/>
          </p:cNvSpPr>
          <p:nvPr>
            <p:ph type="body" idx="1"/>
          </p:nvPr>
        </p:nvSpPr>
        <p:spPr/>
        <p:txBody>
          <a:bodyPr/>
          <a:lstStyle/>
          <a:p>
            <a:r>
              <a:rPr lang="en-US" dirty="0"/>
              <a:t>Children in the observational/listening stage tend to watch what is happening and may or may not actively participate.</a:t>
            </a:r>
          </a:p>
          <a:p>
            <a:r>
              <a:rPr lang="en-US" dirty="0"/>
              <a:t>This stage usually follows the home language stage.</a:t>
            </a:r>
          </a:p>
          <a:p>
            <a:r>
              <a:rPr lang="en-US" dirty="0"/>
              <a:t>Children will observe what others do, how they behave in certain settings, and when they speak.</a:t>
            </a:r>
          </a:p>
          <a:p>
            <a:r>
              <a:rPr lang="en-US" dirty="0"/>
              <a:t>They to connect what is said with what is happening.</a:t>
            </a:r>
          </a:p>
          <a:p>
            <a:r>
              <a:rPr lang="en-US" dirty="0"/>
              <a:t>The child may choose to be quiet, even when they are usually quite verbal in the home language environment.</a:t>
            </a:r>
          </a:p>
          <a:p>
            <a:r>
              <a:rPr lang="en-US" dirty="0"/>
              <a:t>If a child is in the observational/listening stage, the teacher should provide him/her with frequent opportunities to participate at many different levels, and in many different ways.  A teacher could provide a low-risk activity for the child to participate in (e.g., group sing-along, group chants, making puppets available in a center for a child to retell a story, working with puzzles, etc.).</a:t>
            </a:r>
          </a:p>
        </p:txBody>
      </p:sp>
      <p:sp>
        <p:nvSpPr>
          <p:cNvPr id="19459" name="Rectangle 7">
            <a:extLst>
              <a:ext uri="{FF2B5EF4-FFF2-40B4-BE49-F238E27FC236}">
                <a16:creationId xmlns:a16="http://schemas.microsoft.com/office/drawing/2014/main" id="{DA422B35-A4D5-04B4-5C38-1ACC706CA30E}"/>
              </a:ext>
            </a:extLst>
          </p:cNvPr>
          <p:cNvSpPr>
            <a:spLocks noGrp="1" noChangeArrowheads="1"/>
          </p:cNvSpPr>
          <p:nvPr>
            <p:ph type="sldNum" sz="quarter" idx="5"/>
          </p:nvPr>
        </p:nvSpPr>
        <p:spPr/>
        <p:txBody>
          <a:bodyPr/>
          <a:lstStyle>
            <a:lvl1pPr defTabSz="965200">
              <a:defRPr sz="2400">
                <a:solidFill>
                  <a:schemeClr val="tx1"/>
                </a:solidFill>
                <a:latin typeface="Times" charset="0"/>
                <a:ea typeface="MS Pゴシック" pitchFamily="-92" charset="-128"/>
              </a:defRPr>
            </a:lvl1pPr>
            <a:lvl2pPr marL="742950" indent="-285750" defTabSz="965200">
              <a:defRPr sz="2400">
                <a:solidFill>
                  <a:schemeClr val="tx1"/>
                </a:solidFill>
                <a:latin typeface="Times" charset="0"/>
                <a:ea typeface="MS Pゴシック" pitchFamily="-92" charset="-128"/>
              </a:defRPr>
            </a:lvl2pPr>
            <a:lvl3pPr marL="1143000" indent="-228600" defTabSz="965200">
              <a:defRPr sz="2400">
                <a:solidFill>
                  <a:schemeClr val="tx1"/>
                </a:solidFill>
                <a:latin typeface="Times" charset="0"/>
                <a:ea typeface="MS Pゴシック" pitchFamily="-92" charset="-128"/>
              </a:defRPr>
            </a:lvl3pPr>
            <a:lvl4pPr marL="1600200" indent="-228600" defTabSz="965200">
              <a:defRPr sz="2400">
                <a:solidFill>
                  <a:schemeClr val="tx1"/>
                </a:solidFill>
                <a:latin typeface="Times" charset="0"/>
                <a:ea typeface="MS Pゴシック" pitchFamily="-92" charset="-128"/>
              </a:defRPr>
            </a:lvl4pPr>
            <a:lvl5pPr marL="2057400" indent="-228600" defTabSz="965200">
              <a:defRPr sz="2400">
                <a:solidFill>
                  <a:schemeClr val="tx1"/>
                </a:solidFill>
                <a:latin typeface="Times" charset="0"/>
                <a:ea typeface="MS Pゴシック" pitchFamily="-92" charset="-128"/>
              </a:defRPr>
            </a:lvl5pPr>
            <a:lvl6pPr marL="2514600" indent="-228600" defTabSz="9652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defTabSz="9652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defTabSz="9652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defTabSz="965200" eaLnBrk="0" fontAlgn="base" hangingPunct="0">
              <a:spcBef>
                <a:spcPct val="0"/>
              </a:spcBef>
              <a:spcAft>
                <a:spcPct val="0"/>
              </a:spcAft>
              <a:defRPr sz="2400">
                <a:solidFill>
                  <a:schemeClr val="tx1"/>
                </a:solidFill>
                <a:latin typeface="Times" charset="0"/>
                <a:ea typeface="MS Pゴシック" pitchFamily="-92" charset="-128"/>
              </a:defRPr>
            </a:lvl9pPr>
          </a:lstStyle>
          <a:p>
            <a:fld id="{5E26E3B3-34BC-9242-85FA-D67B59AB66FD}" type="slidenum">
              <a:rPr lang="en-US" altLang="en-US" sz="1200"/>
              <a:pPr/>
              <a:t>12</a:t>
            </a:fld>
            <a:endParaRPr lang="en-US" altLang="en-US" sz="1200"/>
          </a:p>
        </p:txBody>
      </p:sp>
      <p:sp>
        <p:nvSpPr>
          <p:cNvPr id="4" name="Slide Image Placeholder 3">
            <a:extLst>
              <a:ext uri="{FF2B5EF4-FFF2-40B4-BE49-F238E27FC236}">
                <a16:creationId xmlns:a16="http://schemas.microsoft.com/office/drawing/2014/main" id="{70301138-7618-0712-B888-C8B541D31349}"/>
              </a:ext>
            </a:extLst>
          </p:cNvPr>
          <p:cNvSpPr>
            <a:spLocks noGrp="1" noRot="1" noChangeAspect="1"/>
          </p:cNvSpPr>
          <p:nvPr>
            <p:ph type="sldImg"/>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DB67EFC4-158A-E274-DB90-DF4F98129CE4}"/>
              </a:ext>
            </a:extLst>
          </p:cNvPr>
          <p:cNvSpPr>
            <a:spLocks noGrp="1" noChangeArrowheads="1"/>
          </p:cNvSpPr>
          <p:nvPr>
            <p:ph type="body" idx="1"/>
          </p:nvPr>
        </p:nvSpPr>
        <p:spPr/>
        <p:txBody>
          <a:bodyPr/>
          <a:lstStyle/>
          <a:p>
            <a:r>
              <a:rPr lang="en-US" noProof="0" dirty="0"/>
              <a:t>Children in the telegraphic/formulaic stage may use short phrases, like a telegraph, to convey their messages.  They may also use chunks or formulas that they hear are frequently used.  These formulas may be misused at times.</a:t>
            </a:r>
          </a:p>
          <a:p>
            <a:r>
              <a:rPr lang="en-US" noProof="0" dirty="0"/>
              <a:t>Children will use a few content or function words (e.g., “Daddy shoe” or “Sara eat”).</a:t>
            </a:r>
          </a:p>
          <a:p>
            <a:r>
              <a:rPr lang="en-US" noProof="0" dirty="0"/>
              <a:t>Children rely on familiar or repetitive “chunks” or formulas, for example: </a:t>
            </a:r>
          </a:p>
          <a:p>
            <a:pPr marL="171450" indent="-171450">
              <a:buFont typeface="Arial" panose="020B0604020202020204" pitchFamily="34" charset="0"/>
              <a:buChar char="•"/>
            </a:pPr>
            <a:r>
              <a:rPr lang="en-US" noProof="0" dirty="0"/>
              <a:t>“Go __,” (“Go up” or “Go mommy”)</a:t>
            </a:r>
          </a:p>
          <a:p>
            <a:pPr marL="171450" indent="-171450">
              <a:buFont typeface="Arial" panose="020B0604020202020204" pitchFamily="34" charset="0"/>
              <a:buChar char="•"/>
            </a:pPr>
            <a:r>
              <a:rPr lang="en-US" noProof="0" dirty="0"/>
              <a:t>“Gimme ____,” (“Gimme book” or “Gimme juice”)</a:t>
            </a:r>
          </a:p>
          <a:p>
            <a:r>
              <a:rPr lang="en-US" noProof="0" dirty="0"/>
              <a:t>As teachers, we must observe and document a child’s progress OVER TIME.</a:t>
            </a:r>
          </a:p>
          <a:p>
            <a:r>
              <a:rPr lang="en-US" noProof="0" dirty="0"/>
              <a:t>Some ways to invite children to participate at this stage are to use chants during songs (refer to DVD) or to use puppets in a center area to “retell” a story (perhaps acting out the story first as a whole group activity).</a:t>
            </a:r>
          </a:p>
          <a:p>
            <a:r>
              <a:rPr lang="en-US" noProof="0" dirty="0"/>
              <a:t>Reference the video clip “No” example.</a:t>
            </a:r>
          </a:p>
          <a:p>
            <a:r>
              <a:rPr lang="en-US" noProof="0" dirty="0"/>
              <a:t>Telegraphic speech refers to the use of a few content words without functional words or certain grammatical markers that communicate, for example, action, possession, or location. Formulaic speech, or the use of formulas, is another strategy used by English learners observed by researchers (McLaughlin 1984; Tabors 1997).  Preschool English Language Learner Guide Vol. 2., pp 48-49</a:t>
            </a:r>
          </a:p>
          <a:p>
            <a:endParaRPr lang="en-US" noProof="0" dirty="0"/>
          </a:p>
          <a:p>
            <a:endParaRPr lang="en-US" noProof="0" dirty="0"/>
          </a:p>
          <a:p>
            <a:endParaRPr lang="en-US" noProof="0" dirty="0"/>
          </a:p>
        </p:txBody>
      </p:sp>
      <p:sp>
        <p:nvSpPr>
          <p:cNvPr id="21507" name="Rectangle 7">
            <a:extLst>
              <a:ext uri="{FF2B5EF4-FFF2-40B4-BE49-F238E27FC236}">
                <a16:creationId xmlns:a16="http://schemas.microsoft.com/office/drawing/2014/main" id="{7DF881EE-4A84-8500-CF8A-264C376DEFE2}"/>
              </a:ext>
            </a:extLst>
          </p:cNvPr>
          <p:cNvSpPr>
            <a:spLocks noGrp="1" noChangeArrowheads="1"/>
          </p:cNvSpPr>
          <p:nvPr>
            <p:ph type="sldNum" sz="quarter" idx="5"/>
          </p:nvPr>
        </p:nvSpPr>
        <p:spPr/>
        <p:txBody>
          <a:bodyPr/>
          <a:lstStyle>
            <a:lvl1pPr defTabSz="965200">
              <a:defRPr sz="2400">
                <a:solidFill>
                  <a:schemeClr val="tx1"/>
                </a:solidFill>
                <a:latin typeface="Times" charset="0"/>
                <a:ea typeface="MS Pゴシック" pitchFamily="-92" charset="-128"/>
              </a:defRPr>
            </a:lvl1pPr>
            <a:lvl2pPr marL="742950" indent="-285750" defTabSz="965200">
              <a:defRPr sz="2400">
                <a:solidFill>
                  <a:schemeClr val="tx1"/>
                </a:solidFill>
                <a:latin typeface="Times" charset="0"/>
                <a:ea typeface="MS Pゴシック" pitchFamily="-92" charset="-128"/>
              </a:defRPr>
            </a:lvl2pPr>
            <a:lvl3pPr marL="1143000" indent="-228600" defTabSz="965200">
              <a:defRPr sz="2400">
                <a:solidFill>
                  <a:schemeClr val="tx1"/>
                </a:solidFill>
                <a:latin typeface="Times" charset="0"/>
                <a:ea typeface="MS Pゴシック" pitchFamily="-92" charset="-128"/>
              </a:defRPr>
            </a:lvl3pPr>
            <a:lvl4pPr marL="1600200" indent="-228600" defTabSz="965200">
              <a:defRPr sz="2400">
                <a:solidFill>
                  <a:schemeClr val="tx1"/>
                </a:solidFill>
                <a:latin typeface="Times" charset="0"/>
                <a:ea typeface="MS Pゴシック" pitchFamily="-92" charset="-128"/>
              </a:defRPr>
            </a:lvl4pPr>
            <a:lvl5pPr marL="2057400" indent="-228600" defTabSz="965200">
              <a:defRPr sz="2400">
                <a:solidFill>
                  <a:schemeClr val="tx1"/>
                </a:solidFill>
                <a:latin typeface="Times" charset="0"/>
                <a:ea typeface="MS Pゴシック" pitchFamily="-92" charset="-128"/>
              </a:defRPr>
            </a:lvl5pPr>
            <a:lvl6pPr marL="2514600" indent="-228600" defTabSz="9652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defTabSz="9652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defTabSz="9652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defTabSz="965200" eaLnBrk="0" fontAlgn="base" hangingPunct="0">
              <a:spcBef>
                <a:spcPct val="0"/>
              </a:spcBef>
              <a:spcAft>
                <a:spcPct val="0"/>
              </a:spcAft>
              <a:defRPr sz="2400">
                <a:solidFill>
                  <a:schemeClr val="tx1"/>
                </a:solidFill>
                <a:latin typeface="Times" charset="0"/>
                <a:ea typeface="MS Pゴシック" pitchFamily="-92" charset="-128"/>
              </a:defRPr>
            </a:lvl9pPr>
          </a:lstStyle>
          <a:p>
            <a:fld id="{777D5910-2B68-7046-92CA-318F70933D57}" type="slidenum">
              <a:rPr lang="en-US" altLang="en-US" sz="1200">
                <a:latin typeface="Arial" panose="020B0604020202020204" pitchFamily="34" charset="0"/>
                <a:cs typeface="Arial" panose="020B0604020202020204" pitchFamily="34" charset="0"/>
              </a:rPr>
              <a:pPr/>
              <a:t>13</a:t>
            </a:fld>
            <a:endParaRPr lang="en-US" altLang="en-US" sz="1200">
              <a:latin typeface="Arial" panose="020B0604020202020204" pitchFamily="34" charset="0"/>
              <a:cs typeface="Arial" panose="020B0604020202020204" pitchFamily="34" charset="0"/>
            </a:endParaRPr>
          </a:p>
        </p:txBody>
      </p:sp>
      <p:sp>
        <p:nvSpPr>
          <p:cNvPr id="4" name="Slide Image Placeholder 3">
            <a:extLst>
              <a:ext uri="{FF2B5EF4-FFF2-40B4-BE49-F238E27FC236}">
                <a16:creationId xmlns:a16="http://schemas.microsoft.com/office/drawing/2014/main" id="{4E2A1AB6-F8D8-4597-5026-1EB6BC89BA65}"/>
              </a:ext>
            </a:extLst>
          </p:cNvPr>
          <p:cNvSpPr>
            <a:spLocks noGrp="1" noRot="1" noChangeAspect="1"/>
          </p:cNvSpPr>
          <p:nvPr>
            <p:ph type="sldImg"/>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a:extLst>
              <a:ext uri="{FF2B5EF4-FFF2-40B4-BE49-F238E27FC236}">
                <a16:creationId xmlns:a16="http://schemas.microsoft.com/office/drawing/2014/main" id="{5A94681A-7B20-7DEB-1E6C-C7CC5F6AB0CF}"/>
              </a:ext>
            </a:extLst>
          </p:cNvPr>
          <p:cNvSpPr>
            <a:spLocks noGrp="1" noChangeArrowheads="1"/>
          </p:cNvSpPr>
          <p:nvPr>
            <p:ph type="body" idx="1"/>
          </p:nvPr>
        </p:nvSpPr>
        <p:spPr/>
        <p:txBody>
          <a:bodyPr>
            <a:normAutofit/>
          </a:bodyPr>
          <a:lstStyle/>
          <a:p>
            <a:r>
              <a:rPr lang="en-US" altLang="en-US" dirty="0"/>
              <a:t>A child in the fluid stage:</a:t>
            </a:r>
          </a:p>
          <a:p>
            <a:pPr marL="171450" indent="-171450">
              <a:buFont typeface="Arial" panose="020B0604020202020204" pitchFamily="34" charset="0"/>
              <a:buChar char="•"/>
            </a:pPr>
            <a:r>
              <a:rPr lang="en-US" altLang="en-US" dirty="0"/>
              <a:t>Demonstrates understanding of the rules of English language</a:t>
            </a:r>
          </a:p>
          <a:p>
            <a:pPr marL="171450" indent="-171450">
              <a:buFont typeface="Arial" panose="020B0604020202020204" pitchFamily="34" charset="0"/>
              <a:buChar char="•"/>
            </a:pPr>
            <a:r>
              <a:rPr lang="en-US" altLang="en-US" dirty="0"/>
              <a:t>Uses new language more creatively</a:t>
            </a:r>
          </a:p>
          <a:p>
            <a:pPr marL="171450" indent="-171450">
              <a:buFont typeface="Arial" panose="020B0604020202020204" pitchFamily="34" charset="0"/>
              <a:buChar char="•"/>
            </a:pPr>
            <a:r>
              <a:rPr lang="en-US" altLang="en-US" dirty="0"/>
              <a:t>Uses social and academic English</a:t>
            </a:r>
          </a:p>
          <a:p>
            <a:r>
              <a:rPr lang="en-US" altLang="en-US" dirty="0"/>
              <a:t>Errors in language usage are common during this period as children experiment with their new language and learn its rules and structure.</a:t>
            </a:r>
          </a:p>
          <a:p>
            <a:r>
              <a:rPr lang="en-US" altLang="en-US" dirty="0"/>
              <a:t>Linda Espinosa and Vera Gutiérrez-</a:t>
            </a:r>
            <a:r>
              <a:rPr lang="en-US" altLang="en-US" dirty="0" err="1"/>
              <a:t>Clellen</a:t>
            </a:r>
            <a:r>
              <a:rPr lang="en-US" altLang="en-US" dirty="0"/>
              <a:t>, “Assessment of Young Dual Language Learners in Preschool,” in California’s Best Practices for Young Dual Language Learners: Research Overview Papers, ed. Faye Ong and John McLean, in cooperation with Cecelia Fisher-Dahms (Sacramento, CA: Department of Education, 2013), 180.</a:t>
            </a:r>
          </a:p>
          <a:p>
            <a:r>
              <a:rPr lang="en-US" altLang="en-US" dirty="0"/>
              <a:t>Remind participants that some children may not reach the fluid stage during their time in preschool, especially if they entered preschool as older four-year-olds.  However, it is important to recognize the fluid stage (or productive stage), as it is marked by the emergence of social and academic English which will be discussed later.</a:t>
            </a:r>
          </a:p>
          <a:p>
            <a:r>
              <a:rPr lang="en-US" altLang="en-US" dirty="0"/>
              <a:t>Note that this stage is also known as the “productive language stage.”  </a:t>
            </a:r>
          </a:p>
        </p:txBody>
      </p:sp>
      <p:sp>
        <p:nvSpPr>
          <p:cNvPr id="23555" name="Rectangle 7">
            <a:extLst>
              <a:ext uri="{FF2B5EF4-FFF2-40B4-BE49-F238E27FC236}">
                <a16:creationId xmlns:a16="http://schemas.microsoft.com/office/drawing/2014/main" id="{9FD470EC-F0E2-5011-34B4-1D40320622AA}"/>
              </a:ext>
            </a:extLst>
          </p:cNvPr>
          <p:cNvSpPr>
            <a:spLocks noGrp="1" noChangeArrowheads="1"/>
          </p:cNvSpPr>
          <p:nvPr>
            <p:ph type="sldNum" sz="quarter" idx="5"/>
          </p:nvPr>
        </p:nvSpPr>
        <p:spPr/>
        <p:txBody>
          <a:bodyPr/>
          <a:lstStyle>
            <a:lvl1pPr defTabSz="965200">
              <a:defRPr sz="2400">
                <a:solidFill>
                  <a:schemeClr val="tx1"/>
                </a:solidFill>
                <a:latin typeface="Times" charset="0"/>
                <a:ea typeface="MS Pゴシック" pitchFamily="-92" charset="-128"/>
              </a:defRPr>
            </a:lvl1pPr>
            <a:lvl2pPr marL="742950" indent="-285750" defTabSz="965200">
              <a:defRPr sz="2400">
                <a:solidFill>
                  <a:schemeClr val="tx1"/>
                </a:solidFill>
                <a:latin typeface="Times" charset="0"/>
                <a:ea typeface="MS Pゴシック" pitchFamily="-92" charset="-128"/>
              </a:defRPr>
            </a:lvl2pPr>
            <a:lvl3pPr marL="1143000" indent="-228600" defTabSz="965200">
              <a:defRPr sz="2400">
                <a:solidFill>
                  <a:schemeClr val="tx1"/>
                </a:solidFill>
                <a:latin typeface="Times" charset="0"/>
                <a:ea typeface="MS Pゴシック" pitchFamily="-92" charset="-128"/>
              </a:defRPr>
            </a:lvl3pPr>
            <a:lvl4pPr marL="1600200" indent="-228600" defTabSz="965200">
              <a:defRPr sz="2400">
                <a:solidFill>
                  <a:schemeClr val="tx1"/>
                </a:solidFill>
                <a:latin typeface="Times" charset="0"/>
                <a:ea typeface="MS Pゴシック" pitchFamily="-92" charset="-128"/>
              </a:defRPr>
            </a:lvl4pPr>
            <a:lvl5pPr marL="2057400" indent="-228600" defTabSz="965200">
              <a:defRPr sz="2400">
                <a:solidFill>
                  <a:schemeClr val="tx1"/>
                </a:solidFill>
                <a:latin typeface="Times" charset="0"/>
                <a:ea typeface="MS Pゴシック" pitchFamily="-92" charset="-128"/>
              </a:defRPr>
            </a:lvl5pPr>
            <a:lvl6pPr marL="2514600" indent="-228600" defTabSz="9652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defTabSz="9652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defTabSz="9652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defTabSz="965200" eaLnBrk="0" fontAlgn="base" hangingPunct="0">
              <a:spcBef>
                <a:spcPct val="0"/>
              </a:spcBef>
              <a:spcAft>
                <a:spcPct val="0"/>
              </a:spcAft>
              <a:defRPr sz="2400">
                <a:solidFill>
                  <a:schemeClr val="tx1"/>
                </a:solidFill>
                <a:latin typeface="Times" charset="0"/>
                <a:ea typeface="MS Pゴシック" pitchFamily="-92" charset="-128"/>
              </a:defRPr>
            </a:lvl9pPr>
          </a:lstStyle>
          <a:p>
            <a:fld id="{467DD0AC-36B3-CA40-A9E3-9D825ACFF874}" type="slidenum">
              <a:rPr lang="en-US" altLang="en-US" sz="1200">
                <a:latin typeface="Arial" panose="020B0604020202020204" pitchFamily="34" charset="0"/>
                <a:cs typeface="Arial" panose="020B0604020202020204" pitchFamily="34" charset="0"/>
              </a:rPr>
              <a:pPr/>
              <a:t>14</a:t>
            </a:fld>
            <a:endParaRPr lang="en-US" altLang="en-US" sz="1200">
              <a:latin typeface="Arial" panose="020B0604020202020204" pitchFamily="34" charset="0"/>
              <a:cs typeface="Arial" panose="020B0604020202020204" pitchFamily="34" charset="0"/>
            </a:endParaRPr>
          </a:p>
        </p:txBody>
      </p:sp>
      <p:sp>
        <p:nvSpPr>
          <p:cNvPr id="4" name="Slide Image Placeholder 3">
            <a:extLst>
              <a:ext uri="{FF2B5EF4-FFF2-40B4-BE49-F238E27FC236}">
                <a16:creationId xmlns:a16="http://schemas.microsoft.com/office/drawing/2014/main" id="{03CC94D6-9815-257A-D00C-FD1EDAD85DE6}"/>
              </a:ext>
            </a:extLst>
          </p:cNvPr>
          <p:cNvSpPr>
            <a:spLocks noGrp="1" noRot="1" noChangeAspect="1"/>
          </p:cNvSpPr>
          <p:nvPr>
            <p:ph type="sldImg"/>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3">
            <a:extLst>
              <a:ext uri="{FF2B5EF4-FFF2-40B4-BE49-F238E27FC236}">
                <a16:creationId xmlns:a16="http://schemas.microsoft.com/office/drawing/2014/main" id="{C80E7C0C-3694-C141-92A5-98C8680CE157}"/>
              </a:ext>
            </a:extLst>
          </p:cNvPr>
          <p:cNvSpPr>
            <a:spLocks noGrp="1" noChangeArrowheads="1"/>
          </p:cNvSpPr>
          <p:nvPr>
            <p:ph type="body" idx="1"/>
          </p:nvPr>
        </p:nvSpPr>
        <p:spPr/>
        <p:txBody>
          <a:bodyPr/>
          <a:lstStyle/>
          <a:p>
            <a:r>
              <a:rPr lang="en-US" b="1" dirty="0"/>
              <a:t>Small Group Work: Snapshots of Children at Various Stages of Second Language Acquisition (10 minutes)</a:t>
            </a:r>
          </a:p>
          <a:p>
            <a:r>
              <a:rPr lang="en-US" dirty="0"/>
              <a:t>Use the next five slides of the PowerPoint presentation as a guide for this activity. You may follow the grouping instructions on this slide to get participants up and moving for a while. Or, you can just have them work at their tables to save time. Distribute one corresponding laminated snapshot to each group from Handout 5B: Snapshot Activity. For example, a small group assigned the number one would receive a laminated snapshot of </a:t>
            </a:r>
            <a:r>
              <a:rPr lang="en-US" dirty="0" err="1"/>
              <a:t>Viviana</a:t>
            </a:r>
            <a:r>
              <a:rPr lang="en-US" dirty="0"/>
              <a:t>.</a:t>
            </a:r>
          </a:p>
          <a:p>
            <a:r>
              <a:rPr lang="en-US" dirty="0"/>
              <a:t>Each number-alike group will work with their corresponding snapshot (There may be more than one group per snapshot). Their task is to complete the following steps in ten minutes:</a:t>
            </a:r>
          </a:p>
          <a:p>
            <a:pPr marL="171450" indent="-171450">
              <a:buFont typeface="Arial" panose="020B0604020202020204" pitchFamily="34" charset="0"/>
              <a:buChar char="•"/>
            </a:pPr>
            <a:r>
              <a:rPr lang="en-US" dirty="0"/>
              <a:t>Review the assigned snapshot silently.</a:t>
            </a:r>
          </a:p>
          <a:p>
            <a:pPr marL="171450" indent="-171450">
              <a:buFont typeface="Arial" panose="020B0604020202020204" pitchFamily="34" charset="0"/>
              <a:buChar char="•"/>
            </a:pPr>
            <a:r>
              <a:rPr lang="en-US" dirty="0"/>
              <a:t>Using handout 5A as a resource, discuss the various stages of language acquisition in relation to the child described in the snapshot. (five minutes)</a:t>
            </a:r>
          </a:p>
          <a:p>
            <a:pPr marL="171450" indent="-171450">
              <a:buFont typeface="Arial" panose="020B0604020202020204" pitchFamily="34" charset="0"/>
              <a:buChar char="•"/>
            </a:pPr>
            <a:r>
              <a:rPr lang="en-US" dirty="0"/>
              <a:t>Ask groups to come to a consensus on which stage(s) of second language acquisition most appropriately describe(s) the child in the snapshot. (two minutes)</a:t>
            </a:r>
          </a:p>
        </p:txBody>
      </p:sp>
      <p:sp>
        <p:nvSpPr>
          <p:cNvPr id="25603" name="Rectangle 7">
            <a:extLst>
              <a:ext uri="{FF2B5EF4-FFF2-40B4-BE49-F238E27FC236}">
                <a16:creationId xmlns:a16="http://schemas.microsoft.com/office/drawing/2014/main" id="{38D94503-A877-265F-EFC8-C58E5AB6A11D}"/>
              </a:ext>
            </a:extLst>
          </p:cNvPr>
          <p:cNvSpPr>
            <a:spLocks noGrp="1" noChangeArrowheads="1"/>
          </p:cNvSpPr>
          <p:nvPr>
            <p:ph type="sldNum" sz="quarter" idx="5"/>
          </p:nvPr>
        </p:nvSpPr>
        <p:spPr/>
        <p:txBody>
          <a:bodyPr/>
          <a:lstStyle>
            <a:lvl1pPr defTabSz="965200">
              <a:defRPr sz="2400">
                <a:solidFill>
                  <a:schemeClr val="tx1"/>
                </a:solidFill>
                <a:latin typeface="Times" charset="0"/>
                <a:ea typeface="MS Pゴシック" pitchFamily="-92" charset="-128"/>
              </a:defRPr>
            </a:lvl1pPr>
            <a:lvl2pPr marL="742950" indent="-285750" defTabSz="965200">
              <a:defRPr sz="2400">
                <a:solidFill>
                  <a:schemeClr val="tx1"/>
                </a:solidFill>
                <a:latin typeface="Times" charset="0"/>
                <a:ea typeface="MS Pゴシック" pitchFamily="-92" charset="-128"/>
              </a:defRPr>
            </a:lvl2pPr>
            <a:lvl3pPr marL="1143000" indent="-228600" defTabSz="965200">
              <a:defRPr sz="2400">
                <a:solidFill>
                  <a:schemeClr val="tx1"/>
                </a:solidFill>
                <a:latin typeface="Times" charset="0"/>
                <a:ea typeface="MS Pゴシック" pitchFamily="-92" charset="-128"/>
              </a:defRPr>
            </a:lvl3pPr>
            <a:lvl4pPr marL="1600200" indent="-228600" defTabSz="965200">
              <a:defRPr sz="2400">
                <a:solidFill>
                  <a:schemeClr val="tx1"/>
                </a:solidFill>
                <a:latin typeface="Times" charset="0"/>
                <a:ea typeface="MS Pゴシック" pitchFamily="-92" charset="-128"/>
              </a:defRPr>
            </a:lvl4pPr>
            <a:lvl5pPr marL="2057400" indent="-228600" defTabSz="965200">
              <a:defRPr sz="2400">
                <a:solidFill>
                  <a:schemeClr val="tx1"/>
                </a:solidFill>
                <a:latin typeface="Times" charset="0"/>
                <a:ea typeface="MS Pゴシック" pitchFamily="-92" charset="-128"/>
              </a:defRPr>
            </a:lvl5pPr>
            <a:lvl6pPr marL="2514600" indent="-228600" defTabSz="9652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defTabSz="9652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defTabSz="9652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defTabSz="965200" eaLnBrk="0" fontAlgn="base" hangingPunct="0">
              <a:spcBef>
                <a:spcPct val="0"/>
              </a:spcBef>
              <a:spcAft>
                <a:spcPct val="0"/>
              </a:spcAft>
              <a:defRPr sz="2400">
                <a:solidFill>
                  <a:schemeClr val="tx1"/>
                </a:solidFill>
                <a:latin typeface="Times" charset="0"/>
                <a:ea typeface="MS Pゴシック" pitchFamily="-92" charset="-128"/>
              </a:defRPr>
            </a:lvl9pPr>
          </a:lstStyle>
          <a:p>
            <a:fld id="{2A94F330-C9F7-F244-89A6-2F4B8A3DFF56}" type="slidenum">
              <a:rPr lang="en-US" altLang="en-US" sz="1200">
                <a:latin typeface="Arial" panose="020B0604020202020204" pitchFamily="34" charset="0"/>
                <a:cs typeface="Arial" panose="020B0604020202020204" pitchFamily="34" charset="0"/>
              </a:rPr>
              <a:pPr/>
              <a:t>15</a:t>
            </a:fld>
            <a:endParaRPr lang="en-US" altLang="en-US" sz="1200">
              <a:latin typeface="Arial" panose="020B0604020202020204" pitchFamily="34" charset="0"/>
              <a:cs typeface="Arial" panose="020B0604020202020204" pitchFamily="34" charset="0"/>
            </a:endParaRPr>
          </a:p>
        </p:txBody>
      </p:sp>
      <p:sp>
        <p:nvSpPr>
          <p:cNvPr id="4" name="Slide Image Placeholder 3">
            <a:extLst>
              <a:ext uri="{FF2B5EF4-FFF2-40B4-BE49-F238E27FC236}">
                <a16:creationId xmlns:a16="http://schemas.microsoft.com/office/drawing/2014/main" id="{9F524A69-B303-C84C-6B1A-9D7A158E9B05}"/>
              </a:ext>
            </a:extLst>
          </p:cNvPr>
          <p:cNvSpPr>
            <a:spLocks noGrp="1" noRot="1" noChangeAspect="1"/>
          </p:cNvSpPr>
          <p:nvPr>
            <p:ph type="sldImg"/>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FEBB2214-1FF2-A8B0-C9DD-3FB38DDCA93B}"/>
              </a:ext>
            </a:extLst>
          </p:cNvPr>
          <p:cNvSpPr>
            <a:spLocks noGrp="1" noRot="1" noChangeAspect="1" noChangeArrowheads="1" noTextEdit="1"/>
          </p:cNvSpPr>
          <p:nvPr>
            <p:ph type="sldImg"/>
          </p:nvPr>
        </p:nvSpPr>
        <p:spPr>
          <a:ln/>
        </p:spPr>
      </p:sp>
      <p:sp>
        <p:nvSpPr>
          <p:cNvPr id="27650" name="Rectangle 3">
            <a:extLst>
              <a:ext uri="{FF2B5EF4-FFF2-40B4-BE49-F238E27FC236}">
                <a16:creationId xmlns:a16="http://schemas.microsoft.com/office/drawing/2014/main" id="{BA79019D-2CBB-3B86-9FA7-879A066592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buFontTx/>
              <a:buNone/>
            </a:pPr>
            <a:r>
              <a:rPr lang="en-US" altLang="en-US" dirty="0"/>
              <a:t>During the debriefing discussion be sure to address the following: </a:t>
            </a:r>
            <a:endParaRPr lang="en-US" altLang="en-US" dirty="0">
              <a:solidFill>
                <a:srgbClr val="000000"/>
              </a:solidFill>
            </a:endParaRPr>
          </a:p>
          <a:p>
            <a:pPr eaLnBrk="1" hangingPunct="1"/>
            <a:r>
              <a:rPr lang="en-US" altLang="en-US" dirty="0"/>
              <a:t>It may often be difficult to pinpoint the particular stage of second language development for a child. Obtaining additional information about the child</a:t>
            </a:r>
            <a:r>
              <a:rPr lang="ja-JP" altLang="en-US" dirty="0"/>
              <a:t>’</a:t>
            </a:r>
            <a:r>
              <a:rPr lang="en-US" altLang="ja-JP" dirty="0"/>
              <a:t>s language skills across multiple environments, and with various communication partners, will lead to a more accurate picture of child</a:t>
            </a:r>
            <a:r>
              <a:rPr lang="ja-JP" altLang="en-US" dirty="0"/>
              <a:t>’</a:t>
            </a:r>
            <a:r>
              <a:rPr lang="en-US" altLang="ja-JP" dirty="0"/>
              <a:t>s first and second language development (Refer to the next slide titled, </a:t>
            </a:r>
            <a:r>
              <a:rPr lang="ja-JP" altLang="en-US" dirty="0"/>
              <a:t>“</a:t>
            </a:r>
            <a:r>
              <a:rPr lang="en-US" altLang="ja-JP" dirty="0"/>
              <a:t>Keep in Mind</a:t>
            </a:r>
            <a:r>
              <a:rPr lang="ja-JP" altLang="en-US" dirty="0"/>
              <a:t>”</a:t>
            </a:r>
            <a:r>
              <a:rPr lang="en-US" altLang="ja-JP" dirty="0"/>
              <a:t>).</a:t>
            </a:r>
          </a:p>
          <a:p>
            <a:pPr eaLnBrk="1" hangingPunct="1"/>
            <a:r>
              <a:rPr lang="en-US" altLang="en-US" dirty="0"/>
              <a:t>Teaming with educators or specialists who are knowledgeable about second language acquisition will offer additional support to the teacher.</a:t>
            </a:r>
          </a:p>
          <a:p>
            <a:pPr eaLnBrk="1" hangingPunct="1"/>
            <a:r>
              <a:rPr lang="en-US" altLang="en-US" dirty="0"/>
              <a:t>Observing and documenting the child</a:t>
            </a:r>
            <a:r>
              <a:rPr lang="ja-JP" altLang="en-US" dirty="0"/>
              <a:t>’</a:t>
            </a:r>
            <a:r>
              <a:rPr lang="en-US" altLang="ja-JP" dirty="0"/>
              <a:t>s progress over time, and if possible, across contexts, often leads to a more complete picture of his/her language abilities than that which can be gained from a one-time assessment.</a:t>
            </a:r>
          </a:p>
          <a:p>
            <a:pPr eaLnBrk="1" hangingPunct="1"/>
            <a:r>
              <a:rPr lang="en-US" altLang="en-US" dirty="0"/>
              <a:t>You can also encourage teachers to collect </a:t>
            </a:r>
            <a:r>
              <a:rPr lang="ja-JP" altLang="en-US" dirty="0"/>
              <a:t>“</a:t>
            </a:r>
            <a:r>
              <a:rPr lang="en-US" altLang="ja-JP" dirty="0"/>
              <a:t>snapshots</a:t>
            </a:r>
            <a:r>
              <a:rPr lang="ja-JP" altLang="en-US" dirty="0"/>
              <a:t>”</a:t>
            </a:r>
            <a:r>
              <a:rPr lang="en-US" altLang="ja-JP" dirty="0"/>
              <a:t> of the English learners in their class over the course of the school year.  This will serve as another way to capture the process of second language acquisition and document both the noticeable progress and the subtle changes in their language use.</a:t>
            </a:r>
          </a:p>
          <a:p>
            <a:pPr eaLnBrk="1" hangingPunct="1"/>
            <a:endParaRPr lang="en-US" altLang="en-US" dirty="0"/>
          </a:p>
        </p:txBody>
      </p:sp>
      <p:sp>
        <p:nvSpPr>
          <p:cNvPr id="2" name="Slide Number Placeholder 1">
            <a:extLst>
              <a:ext uri="{FF2B5EF4-FFF2-40B4-BE49-F238E27FC236}">
                <a16:creationId xmlns:a16="http://schemas.microsoft.com/office/drawing/2014/main" id="{3F77C755-A759-A373-CC9C-17AF6618D512}"/>
              </a:ext>
            </a:extLst>
          </p:cNvPr>
          <p:cNvSpPr>
            <a:spLocks noGrp="1"/>
          </p:cNvSpPr>
          <p:nvPr>
            <p:ph type="sldNum" sz="quarter" idx="5"/>
          </p:nvPr>
        </p:nvSpPr>
        <p:spPr/>
        <p:txBody>
          <a:bodyPr/>
          <a:lstStyle/>
          <a:p>
            <a:fld id="{E194CC6E-227E-8C4F-853D-39760C667CBA}" type="slidenum">
              <a:rPr lang="en-US" altLang="x-none" smtClean="0"/>
              <a:pPr/>
              <a:t>16</a:t>
            </a:fld>
            <a:endParaRPr lang="en-US" altLang="x-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2D196660-1C98-E2EE-74CE-9879CD751979}"/>
              </a:ext>
            </a:extLst>
          </p:cNvPr>
          <p:cNvSpPr>
            <a:spLocks noGrp="1" noRot="1" noChangeAspect="1" noChangeArrowheads="1" noTextEdit="1"/>
          </p:cNvSpPr>
          <p:nvPr>
            <p:ph type="sldImg"/>
          </p:nvPr>
        </p:nvSpPr>
        <p:spPr>
          <a:ln/>
        </p:spPr>
      </p:sp>
      <p:sp>
        <p:nvSpPr>
          <p:cNvPr id="29698" name="Rectangle 3">
            <a:extLst>
              <a:ext uri="{FF2B5EF4-FFF2-40B4-BE49-F238E27FC236}">
                <a16:creationId xmlns:a16="http://schemas.microsoft.com/office/drawing/2014/main" id="{63B5DE24-1793-FF46-9852-A84B512BD2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US" altLang="en-US"/>
              <a:t>This slide may be used as a final debrief for the previous activity, and as a reminder of the complex nature of second language acquisition.  A number of variables impact children’s second language development, and it is critical to recognize each when assessing children’s growth.</a:t>
            </a:r>
          </a:p>
        </p:txBody>
      </p:sp>
      <p:sp>
        <p:nvSpPr>
          <p:cNvPr id="2" name="Slide Number Placeholder 1">
            <a:extLst>
              <a:ext uri="{FF2B5EF4-FFF2-40B4-BE49-F238E27FC236}">
                <a16:creationId xmlns:a16="http://schemas.microsoft.com/office/drawing/2014/main" id="{1E802216-8018-351C-40AC-74BB8B183497}"/>
              </a:ext>
            </a:extLst>
          </p:cNvPr>
          <p:cNvSpPr>
            <a:spLocks noGrp="1"/>
          </p:cNvSpPr>
          <p:nvPr>
            <p:ph type="sldNum" sz="quarter" idx="5"/>
          </p:nvPr>
        </p:nvSpPr>
        <p:spPr/>
        <p:txBody>
          <a:bodyPr/>
          <a:lstStyle/>
          <a:p>
            <a:fld id="{E194CC6E-227E-8C4F-853D-39760C667CBA}" type="slidenum">
              <a:rPr lang="en-US" altLang="x-none" smtClean="0"/>
              <a:pPr/>
              <a:t>17</a:t>
            </a:fld>
            <a:endParaRPr lang="en-US" altLang="x-non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3">
            <a:extLst>
              <a:ext uri="{FF2B5EF4-FFF2-40B4-BE49-F238E27FC236}">
                <a16:creationId xmlns:a16="http://schemas.microsoft.com/office/drawing/2014/main" id="{39D0CBC4-AD3B-CD46-88DD-28E072FE1398}"/>
              </a:ext>
            </a:extLst>
          </p:cNvPr>
          <p:cNvSpPr>
            <a:spLocks noGrp="1" noChangeArrowheads="1"/>
          </p:cNvSpPr>
          <p:nvPr>
            <p:ph type="body" idx="1"/>
          </p:nvPr>
        </p:nvSpPr>
        <p:spPr/>
        <p:txBody>
          <a:bodyPr/>
          <a:lstStyle/>
          <a:p>
            <a:r>
              <a:rPr lang="en-US" b="1" dirty="0"/>
              <a:t>Mini-Lecture: Focus on Fluid Language Use </a:t>
            </a:r>
            <a:r>
              <a:rPr lang="en-US" dirty="0"/>
              <a:t>(five minutes)</a:t>
            </a:r>
          </a:p>
          <a:p>
            <a:r>
              <a:rPr lang="en-US" dirty="0"/>
              <a:t>Overall, this activity introduces the complex process that children go through as they acquire a second language. Teachers of preschool English learners need to know as much as possible about children</a:t>
            </a:r>
            <a:r>
              <a:rPr lang="ja-JP" altLang="en-US" dirty="0"/>
              <a:t>’</a:t>
            </a:r>
            <a:r>
              <a:rPr lang="en-US" altLang="ja-JP" dirty="0"/>
              <a:t>s language development because this knowledge will guide their work with the children and their acquisition of English.  </a:t>
            </a:r>
          </a:p>
          <a:p>
            <a:r>
              <a:rPr lang="en-US" dirty="0"/>
              <a:t>Refer back to Handout 5A: Descriptions of the Stages of Second Language Acquisition. Tell participants that we are going to focus on key features of fluid language use: Social English and Academic English.  The difference between these terms is significant when considering a child</a:t>
            </a:r>
            <a:r>
              <a:rPr lang="ja-JP" altLang="en-US" dirty="0"/>
              <a:t>’</a:t>
            </a:r>
            <a:r>
              <a:rPr lang="en-US" altLang="ja-JP" dirty="0"/>
              <a:t>s fluency. Use PowerPoint slides 110-114 and Handout 5C: Focus on Fluid Language Use, to introduce concepts.  Examples of each are listed in the handout and the PowerPoint presentation.  For additional information, refer participants to pages 50-51 in the PEL Resource Guide.</a:t>
            </a:r>
          </a:p>
          <a:p>
            <a:endParaRPr lang="en-US" dirty="0"/>
          </a:p>
        </p:txBody>
      </p:sp>
      <p:sp>
        <p:nvSpPr>
          <p:cNvPr id="31747" name="Rectangle 7">
            <a:extLst>
              <a:ext uri="{FF2B5EF4-FFF2-40B4-BE49-F238E27FC236}">
                <a16:creationId xmlns:a16="http://schemas.microsoft.com/office/drawing/2014/main" id="{DB5F4443-4B88-916C-7F79-5DEDC523C6BC}"/>
              </a:ext>
            </a:extLst>
          </p:cNvPr>
          <p:cNvSpPr>
            <a:spLocks noGrp="1" noChangeArrowheads="1"/>
          </p:cNvSpPr>
          <p:nvPr>
            <p:ph type="sldNum" sz="quarter" idx="5"/>
          </p:nvPr>
        </p:nvSpPr>
        <p:spPr/>
        <p:txBody>
          <a:bodyPr/>
          <a:lstStyle>
            <a:lvl1pPr defTabSz="965200">
              <a:defRPr sz="2400">
                <a:solidFill>
                  <a:schemeClr val="tx1"/>
                </a:solidFill>
                <a:latin typeface="Times" charset="0"/>
                <a:ea typeface="MS Pゴシック" pitchFamily="-92" charset="-128"/>
              </a:defRPr>
            </a:lvl1pPr>
            <a:lvl2pPr marL="742950" indent="-285750" defTabSz="965200">
              <a:defRPr sz="2400">
                <a:solidFill>
                  <a:schemeClr val="tx1"/>
                </a:solidFill>
                <a:latin typeface="Times" charset="0"/>
                <a:ea typeface="MS Pゴシック" pitchFamily="-92" charset="-128"/>
              </a:defRPr>
            </a:lvl2pPr>
            <a:lvl3pPr marL="1143000" indent="-228600" defTabSz="965200">
              <a:defRPr sz="2400">
                <a:solidFill>
                  <a:schemeClr val="tx1"/>
                </a:solidFill>
                <a:latin typeface="Times" charset="0"/>
                <a:ea typeface="MS Pゴシック" pitchFamily="-92" charset="-128"/>
              </a:defRPr>
            </a:lvl3pPr>
            <a:lvl4pPr marL="1600200" indent="-228600" defTabSz="965200">
              <a:defRPr sz="2400">
                <a:solidFill>
                  <a:schemeClr val="tx1"/>
                </a:solidFill>
                <a:latin typeface="Times" charset="0"/>
                <a:ea typeface="MS Pゴシック" pitchFamily="-92" charset="-128"/>
              </a:defRPr>
            </a:lvl4pPr>
            <a:lvl5pPr marL="2057400" indent="-228600" defTabSz="965200">
              <a:defRPr sz="2400">
                <a:solidFill>
                  <a:schemeClr val="tx1"/>
                </a:solidFill>
                <a:latin typeface="Times" charset="0"/>
                <a:ea typeface="MS Pゴシック" pitchFamily="-92" charset="-128"/>
              </a:defRPr>
            </a:lvl5pPr>
            <a:lvl6pPr marL="2514600" indent="-228600" defTabSz="9652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defTabSz="9652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defTabSz="9652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defTabSz="965200" eaLnBrk="0" fontAlgn="base" hangingPunct="0">
              <a:spcBef>
                <a:spcPct val="0"/>
              </a:spcBef>
              <a:spcAft>
                <a:spcPct val="0"/>
              </a:spcAft>
              <a:defRPr sz="2400">
                <a:solidFill>
                  <a:schemeClr val="tx1"/>
                </a:solidFill>
                <a:latin typeface="Times" charset="0"/>
                <a:ea typeface="MS Pゴシック" pitchFamily="-92" charset="-128"/>
              </a:defRPr>
            </a:lvl9pPr>
          </a:lstStyle>
          <a:p>
            <a:fld id="{96C9F332-B7C0-5741-A623-723B5B8A39F4}" type="slidenum">
              <a:rPr lang="en-US" altLang="en-US" sz="1200">
                <a:latin typeface="Arial" panose="020B0604020202020204" pitchFamily="34" charset="0"/>
                <a:cs typeface="Arial" panose="020B0604020202020204" pitchFamily="34" charset="0"/>
              </a:rPr>
              <a:pPr/>
              <a:t>18</a:t>
            </a:fld>
            <a:endParaRPr lang="en-US" altLang="en-US" sz="1200">
              <a:latin typeface="Arial" panose="020B0604020202020204" pitchFamily="34" charset="0"/>
              <a:cs typeface="Arial" panose="020B0604020202020204" pitchFamily="34" charset="0"/>
            </a:endParaRPr>
          </a:p>
        </p:txBody>
      </p:sp>
      <p:sp>
        <p:nvSpPr>
          <p:cNvPr id="4" name="Slide Image Placeholder 3">
            <a:extLst>
              <a:ext uri="{FF2B5EF4-FFF2-40B4-BE49-F238E27FC236}">
                <a16:creationId xmlns:a16="http://schemas.microsoft.com/office/drawing/2014/main" id="{6712E05E-55CB-0FC2-B421-1650245828C9}"/>
              </a:ext>
            </a:extLst>
          </p:cNvPr>
          <p:cNvSpPr>
            <a:spLocks noGrp="1" noRot="1" noChangeAspect="1"/>
          </p:cNvSpPr>
          <p:nvPr>
            <p:ph type="sldImg"/>
          </p:nvPr>
        </p:nvSpPr>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A47EE130-2A78-0095-5909-3F19CD049E66}"/>
              </a:ext>
            </a:extLst>
          </p:cNvPr>
          <p:cNvSpPr>
            <a:spLocks noGrp="1" noChangeArrowheads="1"/>
          </p:cNvSpPr>
          <p:nvPr>
            <p:ph type="body" idx="1"/>
          </p:nvPr>
        </p:nvSpPr>
        <p:spPr/>
        <p:txBody>
          <a:bodyPr/>
          <a:lstStyle/>
          <a:p>
            <a:r>
              <a:rPr lang="en-US" altLang="en-US" dirty="0"/>
              <a:t>When using social English, a child will mostly rely on spoken language, using short, simple sentences.</a:t>
            </a:r>
          </a:p>
          <a:p>
            <a:r>
              <a:rPr lang="en-US" altLang="en-US" dirty="0"/>
              <a:t>Caution: A child’s proficiency in social English may mislead teachers/adults to think the child is ready to learn and comprehend complex concepts in a second language.</a:t>
            </a:r>
          </a:p>
          <a:p>
            <a:r>
              <a:rPr lang="en-US" altLang="en-US" dirty="0"/>
              <a:t>Social English is the variety of English initially used by most speakers learning English as a second language.  It is more informal than academic English, and it is used primarily in social situations. PEL Resource Guide, Second Edition, p. 128</a:t>
            </a:r>
          </a:p>
          <a:p>
            <a:endParaRPr lang="en-US" altLang="en-US" dirty="0"/>
          </a:p>
          <a:p>
            <a:endParaRPr lang="en-US" altLang="en-US" dirty="0"/>
          </a:p>
        </p:txBody>
      </p:sp>
      <p:sp>
        <p:nvSpPr>
          <p:cNvPr id="33795" name="Rectangle 7">
            <a:extLst>
              <a:ext uri="{FF2B5EF4-FFF2-40B4-BE49-F238E27FC236}">
                <a16:creationId xmlns:a16="http://schemas.microsoft.com/office/drawing/2014/main" id="{D0550A2E-CE1D-AA09-12F4-A67C87A3B3CE}"/>
              </a:ext>
            </a:extLst>
          </p:cNvPr>
          <p:cNvSpPr>
            <a:spLocks noGrp="1" noChangeArrowheads="1"/>
          </p:cNvSpPr>
          <p:nvPr>
            <p:ph type="sldNum" sz="quarter" idx="5"/>
          </p:nvPr>
        </p:nvSpPr>
        <p:spPr/>
        <p:txBody>
          <a:bodyPr/>
          <a:lstStyle>
            <a:lvl1pPr defTabSz="965200">
              <a:defRPr sz="2400">
                <a:solidFill>
                  <a:schemeClr val="tx1"/>
                </a:solidFill>
                <a:latin typeface="Times" charset="0"/>
                <a:ea typeface="MS Pゴシック" pitchFamily="-92" charset="-128"/>
              </a:defRPr>
            </a:lvl1pPr>
            <a:lvl2pPr marL="742950" indent="-285750" defTabSz="965200">
              <a:defRPr sz="2400">
                <a:solidFill>
                  <a:schemeClr val="tx1"/>
                </a:solidFill>
                <a:latin typeface="Times" charset="0"/>
                <a:ea typeface="MS Pゴシック" pitchFamily="-92" charset="-128"/>
              </a:defRPr>
            </a:lvl2pPr>
            <a:lvl3pPr marL="1143000" indent="-228600" defTabSz="965200">
              <a:defRPr sz="2400">
                <a:solidFill>
                  <a:schemeClr val="tx1"/>
                </a:solidFill>
                <a:latin typeface="Times" charset="0"/>
                <a:ea typeface="MS Pゴシック" pitchFamily="-92" charset="-128"/>
              </a:defRPr>
            </a:lvl3pPr>
            <a:lvl4pPr marL="1600200" indent="-228600" defTabSz="965200">
              <a:defRPr sz="2400">
                <a:solidFill>
                  <a:schemeClr val="tx1"/>
                </a:solidFill>
                <a:latin typeface="Times" charset="0"/>
                <a:ea typeface="MS Pゴシック" pitchFamily="-92" charset="-128"/>
              </a:defRPr>
            </a:lvl4pPr>
            <a:lvl5pPr marL="2057400" indent="-228600" defTabSz="965200">
              <a:defRPr sz="2400">
                <a:solidFill>
                  <a:schemeClr val="tx1"/>
                </a:solidFill>
                <a:latin typeface="Times" charset="0"/>
                <a:ea typeface="MS Pゴシック" pitchFamily="-92" charset="-128"/>
              </a:defRPr>
            </a:lvl5pPr>
            <a:lvl6pPr marL="2514600" indent="-228600" defTabSz="9652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defTabSz="9652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defTabSz="9652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defTabSz="965200" eaLnBrk="0" fontAlgn="base" hangingPunct="0">
              <a:spcBef>
                <a:spcPct val="0"/>
              </a:spcBef>
              <a:spcAft>
                <a:spcPct val="0"/>
              </a:spcAft>
              <a:defRPr sz="2400">
                <a:solidFill>
                  <a:schemeClr val="tx1"/>
                </a:solidFill>
                <a:latin typeface="Times" charset="0"/>
                <a:ea typeface="MS Pゴシック" pitchFamily="-92" charset="-128"/>
              </a:defRPr>
            </a:lvl9pPr>
          </a:lstStyle>
          <a:p>
            <a:fld id="{220C87FF-7C23-A24B-987D-7784B0EC2029}" type="slidenum">
              <a:rPr lang="en-US" altLang="en-US" sz="1200">
                <a:latin typeface="Arial" panose="020B0604020202020204" pitchFamily="34" charset="0"/>
                <a:cs typeface="Arial" panose="020B0604020202020204" pitchFamily="34" charset="0"/>
              </a:rPr>
              <a:pPr/>
              <a:t>19</a:t>
            </a:fld>
            <a:endParaRPr lang="en-US" altLang="en-US" sz="1200">
              <a:latin typeface="Arial" panose="020B0604020202020204" pitchFamily="34" charset="0"/>
              <a:cs typeface="Arial" panose="020B0604020202020204" pitchFamily="34" charset="0"/>
            </a:endParaRPr>
          </a:p>
        </p:txBody>
      </p:sp>
      <p:sp>
        <p:nvSpPr>
          <p:cNvPr id="4" name="Slide Image Placeholder 3">
            <a:extLst>
              <a:ext uri="{FF2B5EF4-FFF2-40B4-BE49-F238E27FC236}">
                <a16:creationId xmlns:a16="http://schemas.microsoft.com/office/drawing/2014/main" id="{CE04D6D2-5393-2D3E-B9E5-2279246CA882}"/>
              </a:ext>
            </a:extLst>
          </p:cNvPr>
          <p:cNvSpPr>
            <a:spLocks noGrp="1" noRot="1" noChangeAspect="1"/>
          </p:cNvSpPr>
          <p:nvPr>
            <p:ph type="sldImg"/>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21F56-CFBE-B3BC-318A-0230D08E81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C8236-5801-DEC1-CE42-ED79B3458D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51EE7-2C68-FF07-91CA-3B992E9A100E}"/>
              </a:ext>
            </a:extLst>
          </p:cNvPr>
          <p:cNvSpPr>
            <a:spLocks noGrp="1"/>
          </p:cNvSpPr>
          <p:nvPr>
            <p:ph type="body" idx="1"/>
          </p:nvPr>
        </p:nvSpPr>
        <p:spPr/>
        <p:txBody>
          <a:bodyPr>
            <a:normAutofit/>
          </a:bodyPr>
          <a:lstStyle/>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Facilitator Notes: </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Welcome! This Preschool English Learners: Principles and Practices to Promote Language, Literacy, and Learning—A Resource Guide, Second Edition (PEL Resource Guide) training was developed by </a:t>
            </a:r>
            <a:r>
              <a:rPr kumimoji="0" lang="en-US" sz="1200" b="0" i="0" u="none" strike="noStrike" kern="1200" cap="none" spc="0" normalizeH="0" baseline="0" noProof="0" dirty="0" err="1">
                <a:ln>
                  <a:noFill/>
                </a:ln>
                <a:solidFill>
                  <a:prstClr val="black"/>
                </a:solidFill>
                <a:effectLst/>
                <a:uLnTx/>
                <a:uFillTx/>
                <a:latin typeface="Arial" pitchFamily="34" charset="0"/>
                <a:ea typeface="ＭＳ Ｐゴシック" pitchFamily="34" charset="-128"/>
                <a:cs typeface="Arial" pitchFamily="34" charset="0"/>
              </a:rPr>
              <a:t>WestEd</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with funding from the California Department of Social Services (CDSS) Child Care and Development Division (CCDD). </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California Department of Education developed the PEL Resource Guide—copyright 2009.</a:t>
            </a: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This training </a:t>
            </a:r>
            <a:r>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rPr>
              <a:t>explores Chapter 5: Stages and Strategies in Second Language Acquisition</a:t>
            </a: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t>
            </a:r>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endParaRPr>
          </a:p>
        </p:txBody>
      </p:sp>
      <p:sp>
        <p:nvSpPr>
          <p:cNvPr id="4" name="Slide Number Placeholder 3">
            <a:extLst>
              <a:ext uri="{FF2B5EF4-FFF2-40B4-BE49-F238E27FC236}">
                <a16:creationId xmlns:a16="http://schemas.microsoft.com/office/drawing/2014/main" id="{0CF951F3-0BDC-52A0-E4BD-D142B03E7350}"/>
              </a:ext>
            </a:extLst>
          </p:cNvPr>
          <p:cNvSpPr>
            <a:spLocks noGrp="1"/>
          </p:cNvSpPr>
          <p:nvPr>
            <p:ph type="sldNum" sz="quarter" idx="5"/>
          </p:nvPr>
        </p:nvSpPr>
        <p:spPr/>
        <p:txBody>
          <a:bodyPr/>
          <a:lstStyle/>
          <a:p>
            <a:fld id="{E194CC6E-227E-8C4F-853D-39760C667CBA}" type="slidenum">
              <a:rPr lang="en-US" altLang="x-none" smtClean="0"/>
              <a:pPr/>
              <a:t>2</a:t>
            </a:fld>
            <a:endParaRPr lang="en-US" altLang="x-none"/>
          </a:p>
        </p:txBody>
      </p:sp>
    </p:spTree>
    <p:extLst>
      <p:ext uri="{BB962C8B-B14F-4D97-AF65-F5344CB8AC3E}">
        <p14:creationId xmlns:p14="http://schemas.microsoft.com/office/powerpoint/2010/main" val="217703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3FB42537-C185-892D-7F09-5F1BB8993C86}"/>
              </a:ext>
            </a:extLst>
          </p:cNvPr>
          <p:cNvSpPr>
            <a:spLocks noGrp="1" noRot="1" noChangeAspect="1" noChangeArrowheads="1" noTextEdit="1"/>
          </p:cNvSpPr>
          <p:nvPr>
            <p:ph type="sldImg"/>
          </p:nvPr>
        </p:nvSpPr>
        <p:spPr>
          <a:ln/>
        </p:spPr>
      </p:sp>
      <p:sp>
        <p:nvSpPr>
          <p:cNvPr id="35842" name="Rectangle 3">
            <a:extLst>
              <a:ext uri="{FF2B5EF4-FFF2-40B4-BE49-F238E27FC236}">
                <a16:creationId xmlns:a16="http://schemas.microsoft.com/office/drawing/2014/main" id="{DC128E4F-6AA8-9E94-9EA6-04639EFE52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US" altLang="en-US" dirty="0"/>
              <a:t>Social English requires a vocabulary used in social settings. The conversation structure is more informal and does not use the higher-level vocabulary required for success in school.</a:t>
            </a:r>
          </a:p>
        </p:txBody>
      </p:sp>
      <p:sp>
        <p:nvSpPr>
          <p:cNvPr id="2" name="Slide Number Placeholder 1">
            <a:extLst>
              <a:ext uri="{FF2B5EF4-FFF2-40B4-BE49-F238E27FC236}">
                <a16:creationId xmlns:a16="http://schemas.microsoft.com/office/drawing/2014/main" id="{0AA3A58F-35C6-BA48-088A-29FB11D425AC}"/>
              </a:ext>
            </a:extLst>
          </p:cNvPr>
          <p:cNvSpPr>
            <a:spLocks noGrp="1"/>
          </p:cNvSpPr>
          <p:nvPr>
            <p:ph type="sldNum" sz="quarter" idx="5"/>
          </p:nvPr>
        </p:nvSpPr>
        <p:spPr/>
        <p:txBody>
          <a:bodyPr/>
          <a:lstStyle/>
          <a:p>
            <a:fld id="{E194CC6E-227E-8C4F-853D-39760C667CBA}" type="slidenum">
              <a:rPr lang="en-US" altLang="x-none" smtClean="0"/>
              <a:pPr/>
              <a:t>20</a:t>
            </a:fld>
            <a:endParaRPr lang="en-US" altLang="x-non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37ABC1E-7F87-B26C-E802-686E19C24582}"/>
              </a:ext>
            </a:extLst>
          </p:cNvPr>
          <p:cNvSpPr>
            <a:spLocks noGrp="1" noRot="1" noChangeAspect="1" noChangeArrowheads="1" noTextEdit="1"/>
          </p:cNvSpPr>
          <p:nvPr>
            <p:ph type="sldImg"/>
          </p:nvPr>
        </p:nvSpPr>
        <p:spPr>
          <a:ln/>
        </p:spPr>
      </p:sp>
      <p:sp>
        <p:nvSpPr>
          <p:cNvPr id="37890" name="Rectangle 3">
            <a:extLst>
              <a:ext uri="{FF2B5EF4-FFF2-40B4-BE49-F238E27FC236}">
                <a16:creationId xmlns:a16="http://schemas.microsoft.com/office/drawing/2014/main" id="{83A363EF-FD01-DE20-DD63-85883C5E3E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spcBef>
                <a:spcPct val="0"/>
              </a:spcBef>
              <a:spcAft>
                <a:spcPct val="50000"/>
              </a:spcAft>
              <a:buFontTx/>
              <a:buNone/>
            </a:pPr>
            <a:r>
              <a:rPr lang="en-US" altLang="en-US" dirty="0"/>
              <a:t>Academic language is the language of school as spoken by teachers, administrators, and many children. It is more formal and utilizes a greater breadth of vocabulary.</a:t>
            </a:r>
          </a:p>
        </p:txBody>
      </p:sp>
      <p:sp>
        <p:nvSpPr>
          <p:cNvPr id="2" name="Slide Number Placeholder 1">
            <a:extLst>
              <a:ext uri="{FF2B5EF4-FFF2-40B4-BE49-F238E27FC236}">
                <a16:creationId xmlns:a16="http://schemas.microsoft.com/office/drawing/2014/main" id="{DCE01F8F-9871-231D-4BF1-FB6CA5CAA102}"/>
              </a:ext>
            </a:extLst>
          </p:cNvPr>
          <p:cNvSpPr>
            <a:spLocks noGrp="1"/>
          </p:cNvSpPr>
          <p:nvPr>
            <p:ph type="sldNum" sz="quarter" idx="5"/>
          </p:nvPr>
        </p:nvSpPr>
        <p:spPr/>
        <p:txBody>
          <a:bodyPr/>
          <a:lstStyle/>
          <a:p>
            <a:fld id="{E194CC6E-227E-8C4F-853D-39760C667CBA}" type="slidenum">
              <a:rPr lang="en-US" altLang="x-none" smtClean="0"/>
              <a:pPr/>
              <a:t>21</a:t>
            </a:fld>
            <a:endParaRPr lang="en-US" altLang="x-non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3">
            <a:extLst>
              <a:ext uri="{FF2B5EF4-FFF2-40B4-BE49-F238E27FC236}">
                <a16:creationId xmlns:a16="http://schemas.microsoft.com/office/drawing/2014/main" id="{685CF712-AE7E-0C4A-AA2F-BF771CB74270}"/>
              </a:ext>
            </a:extLst>
          </p:cNvPr>
          <p:cNvSpPr>
            <a:spLocks noGrp="1" noChangeArrowheads="1"/>
          </p:cNvSpPr>
          <p:nvPr>
            <p:ph type="body" idx="1"/>
          </p:nvPr>
        </p:nvSpPr>
        <p:spPr/>
        <p:txBody>
          <a:bodyPr/>
          <a:lstStyle/>
          <a:p>
            <a:r>
              <a:rPr lang="en-US" dirty="0"/>
              <a:t>Academic English:</a:t>
            </a:r>
          </a:p>
          <a:p>
            <a:pPr marL="171450" lvl="0" indent="-171450">
              <a:buFont typeface="Arial" panose="020B0604020202020204" pitchFamily="34" charset="0"/>
              <a:buChar char="•"/>
            </a:pPr>
            <a:r>
              <a:rPr lang="en-US" dirty="0"/>
              <a:t>Is used in many school activities and lessons</a:t>
            </a:r>
          </a:p>
          <a:p>
            <a:pPr marL="171450" lvl="0" indent="-171450">
              <a:buFont typeface="Arial" panose="020B0604020202020204" pitchFamily="34" charset="0"/>
              <a:buChar char="•"/>
            </a:pPr>
            <a:r>
              <a:rPr lang="en-US" dirty="0"/>
              <a:t>Requires written and spoken language, bigger and more complex vocabulary, etc.</a:t>
            </a:r>
          </a:p>
          <a:p>
            <a:pPr marL="171450" lvl="0" indent="-171450">
              <a:buFont typeface="Arial" panose="020B0604020202020204" pitchFamily="34" charset="0"/>
              <a:buChar char="•"/>
            </a:pPr>
            <a:r>
              <a:rPr lang="en-US" dirty="0"/>
              <a:t>Often offers fewer context clues for the child to grasp meaning</a:t>
            </a:r>
          </a:p>
          <a:p>
            <a:endParaRPr lang="en-US" dirty="0"/>
          </a:p>
        </p:txBody>
      </p:sp>
      <p:sp>
        <p:nvSpPr>
          <p:cNvPr id="39939" name="Rectangle 7">
            <a:extLst>
              <a:ext uri="{FF2B5EF4-FFF2-40B4-BE49-F238E27FC236}">
                <a16:creationId xmlns:a16="http://schemas.microsoft.com/office/drawing/2014/main" id="{60FC3AD7-EB90-5ADD-7749-90A72A100EC3}"/>
              </a:ext>
            </a:extLst>
          </p:cNvPr>
          <p:cNvSpPr>
            <a:spLocks noGrp="1" noChangeArrowheads="1"/>
          </p:cNvSpPr>
          <p:nvPr>
            <p:ph type="sldNum" sz="quarter" idx="5"/>
          </p:nvPr>
        </p:nvSpPr>
        <p:spPr/>
        <p:txBody>
          <a:bodyPr/>
          <a:lstStyle>
            <a:lvl1pPr defTabSz="965200">
              <a:defRPr sz="2400">
                <a:solidFill>
                  <a:schemeClr val="tx1"/>
                </a:solidFill>
                <a:latin typeface="Times" charset="0"/>
                <a:ea typeface="MS Pゴシック" pitchFamily="-92" charset="-128"/>
              </a:defRPr>
            </a:lvl1pPr>
            <a:lvl2pPr marL="742950" indent="-285750" defTabSz="965200">
              <a:defRPr sz="2400">
                <a:solidFill>
                  <a:schemeClr val="tx1"/>
                </a:solidFill>
                <a:latin typeface="Times" charset="0"/>
                <a:ea typeface="MS Pゴシック" pitchFamily="-92" charset="-128"/>
              </a:defRPr>
            </a:lvl2pPr>
            <a:lvl3pPr marL="1143000" indent="-228600" defTabSz="965200">
              <a:defRPr sz="2400">
                <a:solidFill>
                  <a:schemeClr val="tx1"/>
                </a:solidFill>
                <a:latin typeface="Times" charset="0"/>
                <a:ea typeface="MS Pゴシック" pitchFamily="-92" charset="-128"/>
              </a:defRPr>
            </a:lvl3pPr>
            <a:lvl4pPr marL="1600200" indent="-228600" defTabSz="965200">
              <a:defRPr sz="2400">
                <a:solidFill>
                  <a:schemeClr val="tx1"/>
                </a:solidFill>
                <a:latin typeface="Times" charset="0"/>
                <a:ea typeface="MS Pゴシック" pitchFamily="-92" charset="-128"/>
              </a:defRPr>
            </a:lvl4pPr>
            <a:lvl5pPr marL="2057400" indent="-228600" defTabSz="965200">
              <a:defRPr sz="2400">
                <a:solidFill>
                  <a:schemeClr val="tx1"/>
                </a:solidFill>
                <a:latin typeface="Times" charset="0"/>
                <a:ea typeface="MS Pゴシック" pitchFamily="-92" charset="-128"/>
              </a:defRPr>
            </a:lvl5pPr>
            <a:lvl6pPr marL="2514600" indent="-228600" defTabSz="9652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defTabSz="9652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defTabSz="9652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defTabSz="965200" eaLnBrk="0" fontAlgn="base" hangingPunct="0">
              <a:spcBef>
                <a:spcPct val="0"/>
              </a:spcBef>
              <a:spcAft>
                <a:spcPct val="0"/>
              </a:spcAft>
              <a:defRPr sz="2400">
                <a:solidFill>
                  <a:schemeClr val="tx1"/>
                </a:solidFill>
                <a:latin typeface="Times" charset="0"/>
                <a:ea typeface="MS Pゴシック" pitchFamily="-92" charset="-128"/>
              </a:defRPr>
            </a:lvl9pPr>
          </a:lstStyle>
          <a:p>
            <a:fld id="{AA72767E-BF45-4C46-8DFB-3D48CCCCF815}" type="slidenum">
              <a:rPr lang="en-US" altLang="en-US" sz="1200">
                <a:latin typeface="Arial" panose="020B0604020202020204" pitchFamily="34" charset="0"/>
                <a:cs typeface="Arial" panose="020B0604020202020204" pitchFamily="34" charset="0"/>
              </a:rPr>
              <a:pPr/>
              <a:t>22</a:t>
            </a:fld>
            <a:endParaRPr lang="en-US" altLang="en-US" sz="1200">
              <a:latin typeface="Arial" panose="020B0604020202020204" pitchFamily="34" charset="0"/>
              <a:cs typeface="Arial" panose="020B0604020202020204" pitchFamily="34" charset="0"/>
            </a:endParaRPr>
          </a:p>
        </p:txBody>
      </p:sp>
      <p:sp>
        <p:nvSpPr>
          <p:cNvPr id="4" name="Slide Image Placeholder 3">
            <a:extLst>
              <a:ext uri="{FF2B5EF4-FFF2-40B4-BE49-F238E27FC236}">
                <a16:creationId xmlns:a16="http://schemas.microsoft.com/office/drawing/2014/main" id="{EC401B02-01B6-F108-1CEE-50F1C5B2CF0D}"/>
              </a:ext>
            </a:extLst>
          </p:cNvPr>
          <p:cNvSpPr>
            <a:spLocks noGrp="1" noRot="1" noChangeAspect="1"/>
          </p:cNvSpPr>
          <p:nvPr>
            <p:ph type="sldImg"/>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6AF3F008-3079-4427-7C70-CA6C702D26C5}"/>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99499F66-935E-B942-840C-40BED06A12F2}"/>
              </a:ext>
            </a:extLst>
          </p:cNvPr>
          <p:cNvSpPr>
            <a:spLocks noGrp="1" noChangeArrowheads="1"/>
          </p:cNvSpPr>
          <p:nvPr>
            <p:ph type="body" idx="1"/>
          </p:nvPr>
        </p:nvSpPr>
        <p:spPr>
          <a:ln/>
        </p:spPr>
        <p:txBody>
          <a:bodyPr/>
          <a:lstStyle/>
          <a:p>
            <a:pPr marL="0" indent="0" eaLnBrk="1" hangingPunct="1">
              <a:buFontTx/>
              <a:buNone/>
              <a:defRPr/>
            </a:pPr>
            <a:r>
              <a:rPr lang="en-US" noProof="0" dirty="0"/>
              <a:t>Examples of Academic English</a:t>
            </a:r>
          </a:p>
          <a:p>
            <a:pPr marL="171450" indent="-171450" eaLnBrk="1" hangingPunct="1">
              <a:buFont typeface="Arial" panose="020B0604020202020204" pitchFamily="34" charset="0"/>
              <a:buChar char="•"/>
              <a:defRPr/>
            </a:pPr>
            <a:r>
              <a:rPr lang="en-US" noProof="0" dirty="0"/>
              <a:t>Maximillian describes the pattern he has created with pattern blocks to his teacher.</a:t>
            </a:r>
          </a:p>
          <a:p>
            <a:pPr marL="171450" indent="-171450" eaLnBrk="1" hangingPunct="1">
              <a:buFont typeface="Arial" panose="020B0604020202020204" pitchFamily="34" charset="0"/>
              <a:buChar char="•"/>
              <a:defRPr/>
            </a:pPr>
            <a:r>
              <a:rPr lang="en-US" noProof="0" dirty="0"/>
              <a:t>Ms. Delgado reads a book to the class. Luz Isabel retells the story prompted by the teacher’s questions about the characters.</a:t>
            </a:r>
          </a:p>
          <a:p>
            <a:pPr marL="0" indent="0" eaLnBrk="1" hangingPunct="1">
              <a:buFontTx/>
              <a:buNone/>
              <a:defRPr/>
            </a:pPr>
            <a:r>
              <a:rPr lang="en-US" noProof="0" dirty="0"/>
              <a:t>The goal is for children to perform in all four language skills addressed in school: listening, speaking, reading, and writing.</a:t>
            </a:r>
          </a:p>
          <a:p>
            <a:pPr marL="0" indent="0" eaLnBrk="1" hangingPunct="1">
              <a:buFontTx/>
              <a:buNone/>
              <a:defRPr/>
            </a:pPr>
            <a:endParaRPr lang="en-US" noProof="0" dirty="0"/>
          </a:p>
          <a:p>
            <a:pPr marL="0" indent="0" eaLnBrk="1" hangingPunct="1">
              <a:buFontTx/>
              <a:buNone/>
              <a:defRPr/>
            </a:pPr>
            <a:r>
              <a:rPr lang="en-US" dirty="0"/>
              <a:t>Teachers should plan ahead to help young English learners learn key academic vocabulary. It is important to identify keywords to be used in formal and informal activities prior to use. Connecting vocabulary words to a visual aid, gesture, or other known words will help foster academic English skills. Source: PCF, Vol. 1, p. 199</a:t>
            </a:r>
          </a:p>
          <a:p>
            <a:pPr eaLnBrk="1" hangingPunct="1">
              <a:buFontTx/>
              <a:buNone/>
              <a:defRPr/>
            </a:pPr>
            <a:endParaRPr lang="en-US" dirty="0"/>
          </a:p>
        </p:txBody>
      </p:sp>
      <p:sp>
        <p:nvSpPr>
          <p:cNvPr id="2" name="Slide Number Placeholder 1">
            <a:extLst>
              <a:ext uri="{FF2B5EF4-FFF2-40B4-BE49-F238E27FC236}">
                <a16:creationId xmlns:a16="http://schemas.microsoft.com/office/drawing/2014/main" id="{EFA5509E-C4F8-731D-B562-ADB7CFA0BD95}"/>
              </a:ext>
            </a:extLst>
          </p:cNvPr>
          <p:cNvSpPr>
            <a:spLocks noGrp="1"/>
          </p:cNvSpPr>
          <p:nvPr>
            <p:ph type="sldNum" sz="quarter" idx="5"/>
          </p:nvPr>
        </p:nvSpPr>
        <p:spPr/>
        <p:txBody>
          <a:bodyPr/>
          <a:lstStyle/>
          <a:p>
            <a:fld id="{E194CC6E-227E-8C4F-853D-39760C667CBA}" type="slidenum">
              <a:rPr lang="en-US" altLang="x-none" smtClean="0"/>
              <a:pPr/>
              <a:t>23</a:t>
            </a:fld>
            <a:endParaRPr lang="en-US" altLang="x-non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439F66DD-EAB5-E96B-8A21-474AA1C75B71}"/>
              </a:ext>
            </a:extLst>
          </p:cNvPr>
          <p:cNvSpPr>
            <a:spLocks noGrp="1" noRot="1" noChangeAspect="1" noChangeArrowheads="1" noTextEdit="1"/>
          </p:cNvSpPr>
          <p:nvPr>
            <p:ph type="sldImg"/>
          </p:nvPr>
        </p:nvSpPr>
        <p:spPr>
          <a:solidFill>
            <a:srgbClr val="FFFFFF"/>
          </a:solidFill>
          <a:ln/>
        </p:spPr>
      </p:sp>
      <p:sp>
        <p:nvSpPr>
          <p:cNvPr id="44034" name="Rectangle 3">
            <a:extLst>
              <a:ext uri="{FF2B5EF4-FFF2-40B4-BE49-F238E27FC236}">
                <a16:creationId xmlns:a16="http://schemas.microsoft.com/office/drawing/2014/main" id="{F0354149-886F-E108-30E2-4A4C52E81EB9}"/>
              </a:ext>
            </a:extLst>
          </p:cNvPr>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US" altLang="en-US" dirty="0"/>
              <a:t>Principle 4: Language development and learning are promoted when preschool teachers and children creatively and interactively use language.</a:t>
            </a:r>
          </a:p>
          <a:p>
            <a:pPr marL="171450" indent="-171450" eaLnBrk="1" hangingPunct="1">
              <a:buFont typeface="Arial" panose="020B0604020202020204" pitchFamily="34" charset="0"/>
              <a:buChar char="•"/>
            </a:pPr>
            <a:r>
              <a:rPr lang="en-US" altLang="en-US" dirty="0"/>
              <a:t>Principle 5: Experimenting with the use, form, purpose, and intent of the first and second languages leads to growth in acquiring the second language.</a:t>
            </a:r>
          </a:p>
          <a:p>
            <a:pPr marL="171450" indent="-171450" eaLnBrk="1" hangingPunct="1">
              <a:buFont typeface="Arial" panose="020B0604020202020204" pitchFamily="34" charset="0"/>
              <a:buChar char="•"/>
            </a:pPr>
            <a:r>
              <a:rPr lang="en-US" altLang="en-US" dirty="0"/>
              <a:t>Principle 6: Continued use and development of the child’s home language will benefit the child as he or she acquires English.</a:t>
            </a:r>
          </a:p>
          <a:p>
            <a:pPr marL="0" indent="0" eaLnBrk="1" hangingPunct="1">
              <a:buFontTx/>
              <a:buNone/>
            </a:pPr>
            <a:r>
              <a:rPr lang="en-US" altLang="en-US" dirty="0"/>
              <a:t>There are no new principles introduced in this chapter. However, participants may benefit from revisiting principles 4, 5, and 6, as covered in Chapter 4.</a:t>
            </a:r>
          </a:p>
        </p:txBody>
      </p:sp>
      <p:sp>
        <p:nvSpPr>
          <p:cNvPr id="2" name="Slide Number Placeholder 1">
            <a:extLst>
              <a:ext uri="{FF2B5EF4-FFF2-40B4-BE49-F238E27FC236}">
                <a16:creationId xmlns:a16="http://schemas.microsoft.com/office/drawing/2014/main" id="{9558D357-00B3-C0E0-3D51-BD04D1FE9F0D}"/>
              </a:ext>
            </a:extLst>
          </p:cNvPr>
          <p:cNvSpPr>
            <a:spLocks noGrp="1"/>
          </p:cNvSpPr>
          <p:nvPr>
            <p:ph type="sldNum" sz="quarter" idx="5"/>
          </p:nvPr>
        </p:nvSpPr>
        <p:spPr/>
        <p:txBody>
          <a:bodyPr/>
          <a:lstStyle/>
          <a:p>
            <a:fld id="{E194CC6E-227E-8C4F-853D-39760C667CBA}" type="slidenum">
              <a:rPr lang="en-US" altLang="x-none" smtClean="0"/>
              <a:pPr/>
              <a:t>24</a:t>
            </a:fld>
            <a:endParaRPr lang="en-US" altLang="x-non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Children’s experiences during regular routines and activities support the growth of vocabulary and grammar. Teachers can promote children’s development in their home languages by:</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Encouraging the use of home languages through everyday routines. For example, allow children to use their home languages while retelling, during play and other activities, and while interacting with another child who speaks the same language.</a:t>
            </a:r>
          </a:p>
          <a:p>
            <a:pPr marL="171450" indent="-171450">
              <a:buFont typeface="Arial" panose="020B0604020202020204" pitchFamily="34" charset="0"/>
              <a:buChar char="•"/>
            </a:pPr>
            <a:r>
              <a:rPr lang="en-US" dirty="0"/>
              <a:t>Making books available in children's home languages.</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25</a:t>
            </a:fld>
            <a:endParaRPr lang="en-US" altLang="x-none" dirty="0"/>
          </a:p>
        </p:txBody>
      </p:sp>
      <p:sp>
        <p:nvSpPr>
          <p:cNvPr id="7" name="Slide Image Placeholder 6">
            <a:extLst>
              <a:ext uri="{FF2B5EF4-FFF2-40B4-BE49-F238E27FC236}">
                <a16:creationId xmlns:a16="http://schemas.microsoft.com/office/drawing/2014/main" id="{75F000D5-CB4B-4BBA-7211-75A2CFAB7D83}"/>
              </a:ext>
            </a:extLst>
          </p:cNvPr>
          <p:cNvSpPr>
            <a:spLocks noGrp="1" noRot="1" noChangeAspect="1"/>
          </p:cNvSpPr>
          <p:nvPr>
            <p:ph type="sldImg"/>
          </p:nvPr>
        </p:nvSpPr>
        <p:spPr/>
      </p:sp>
    </p:spTree>
    <p:extLst>
      <p:ext uri="{BB962C8B-B14F-4D97-AF65-F5344CB8AC3E}">
        <p14:creationId xmlns:p14="http://schemas.microsoft.com/office/powerpoint/2010/main" val="1703719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Literacy development is supported by print-rich environments with many different types of written materials in English or the home language, such as books, posters, toys, signs, and labels.</a:t>
            </a:r>
          </a:p>
          <a:p>
            <a:pPr marL="171450" lvl="0" indent="-171450">
              <a:buFont typeface="Arial" panose="020B0604020202020204" pitchFamily="34" charset="0"/>
              <a:buChar char="•"/>
            </a:pPr>
            <a:r>
              <a:rPr lang="en-US" dirty="0"/>
              <a:t>Some ways to foster literacy development are to </a:t>
            </a:r>
            <a:r>
              <a:rPr lang="en-US" b="1" dirty="0"/>
              <a:t>label </a:t>
            </a:r>
            <a:r>
              <a:rPr lang="en-US" dirty="0"/>
              <a:t>classroom areas, such as shelves, bins, and play areas, with the children’s home language and </a:t>
            </a:r>
            <a:r>
              <a:rPr lang="en-US" b="1" dirty="0"/>
              <a:t>provide and read </a:t>
            </a:r>
            <a:r>
              <a:rPr lang="en-US" dirty="0"/>
              <a:t>books that reflect the children’s diverse cultures, family structures, and home languages.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For more information on learning opportunities, refer to pg. 129 of the California Preschool Curriculum Framework, Volume 1. </a:t>
            </a:r>
          </a:p>
          <a:p>
            <a:pPr lvl="0"/>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26</a:t>
            </a:fld>
            <a:endParaRPr lang="en-US" altLang="x-none" dirty="0"/>
          </a:p>
        </p:txBody>
      </p:sp>
      <p:sp>
        <p:nvSpPr>
          <p:cNvPr id="7" name="Slide Image Placeholder 6">
            <a:extLst>
              <a:ext uri="{FF2B5EF4-FFF2-40B4-BE49-F238E27FC236}">
                <a16:creationId xmlns:a16="http://schemas.microsoft.com/office/drawing/2014/main" id="{B7CC5925-500C-36FA-CB33-069D9881E535}"/>
              </a:ext>
            </a:extLst>
          </p:cNvPr>
          <p:cNvSpPr>
            <a:spLocks noGrp="1" noRot="1" noChangeAspect="1"/>
          </p:cNvSpPr>
          <p:nvPr>
            <p:ph type="sldImg"/>
          </p:nvPr>
        </p:nvSpPr>
        <p:spPr/>
      </p:sp>
    </p:spTree>
    <p:extLst>
      <p:ext uri="{BB962C8B-B14F-4D97-AF65-F5344CB8AC3E}">
        <p14:creationId xmlns:p14="http://schemas.microsoft.com/office/powerpoint/2010/main" val="3893227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Foster literacy development by </a:t>
            </a:r>
            <a:r>
              <a:rPr lang="en-US" sz="1200" dirty="0">
                <a:solidFill>
                  <a:srgbClr val="000000"/>
                </a:solidFill>
                <a:effectLst/>
                <a:latin typeface="Arial" panose="020B0604020202020204" pitchFamily="34" charset="0"/>
                <a:cs typeface="Arial" panose="020B0604020202020204" pitchFamily="34" charset="0"/>
              </a:rPr>
              <a:t>s</a:t>
            </a:r>
            <a:r>
              <a:rPr lang="en-US" sz="1200" dirty="0">
                <a:solidFill>
                  <a:srgbClr val="000000"/>
                </a:solidFill>
                <a:effectLst/>
                <a:latin typeface="Arial" panose="020B0604020202020204" pitchFamily="34" charset="0"/>
                <a:ea typeface="Arial" panose="020B0604020202020204" pitchFamily="34" charset="0"/>
                <a:cs typeface="Arial" panose="020B0604020202020204" pitchFamily="34" charset="0"/>
              </a:rPr>
              <a:t>etting up </a:t>
            </a:r>
            <a:r>
              <a:rPr lang="en-US" sz="1200" dirty="0">
                <a:solidFill>
                  <a:srgbClr val="000000"/>
                </a:solidFill>
                <a:latin typeface="Arial" panose="020B0604020202020204" pitchFamily="34" charset="0"/>
                <a:ea typeface="Arial" panose="020B0604020202020204" pitchFamily="34" charset="0"/>
                <a:cs typeface="Arial" panose="020B0604020202020204" pitchFamily="34" charset="0"/>
              </a:rPr>
              <a:t>cozy areas, indoors and outdoors, with a variety of books and comfortable mats for children to read and by providing</a:t>
            </a:r>
            <a:r>
              <a:rPr lang="en-US" sz="1200" b="0" i="0" dirty="0">
                <a:solidFill>
                  <a:srgbClr val="000000"/>
                </a:solidFill>
                <a:effectLst/>
                <a:latin typeface="Arial" panose="020B0604020202020204" pitchFamily="34" charset="0"/>
                <a:cs typeface="Arial" panose="020B0604020202020204" pitchFamily="34" charset="0"/>
              </a:rPr>
              <a:t> books in multiple languages to honor and support the home languages.</a:t>
            </a:r>
            <a:endParaRPr lang="en-US" sz="1200" dirty="0">
              <a:solidFill>
                <a:srgbClr val="000000"/>
              </a:solidFill>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solidFill>
                <a:srgbClr val="000000"/>
              </a:solidFill>
              <a:latin typeface="Arial" panose="020B060402020202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27</a:t>
            </a:fld>
            <a:endParaRPr lang="en-US" altLang="x-none" dirty="0"/>
          </a:p>
        </p:txBody>
      </p:sp>
      <p:sp>
        <p:nvSpPr>
          <p:cNvPr id="7" name="Slide Image Placeholder 6">
            <a:extLst>
              <a:ext uri="{FF2B5EF4-FFF2-40B4-BE49-F238E27FC236}">
                <a16:creationId xmlns:a16="http://schemas.microsoft.com/office/drawing/2014/main" id="{219A2B55-51D3-72E2-DAF8-6B0029C4DA22}"/>
              </a:ext>
            </a:extLst>
          </p:cNvPr>
          <p:cNvSpPr>
            <a:spLocks noGrp="1" noRot="1" noChangeAspect="1"/>
          </p:cNvSpPr>
          <p:nvPr>
            <p:ph type="sldImg"/>
          </p:nvPr>
        </p:nvSpPr>
        <p:spPr/>
      </p:sp>
    </p:spTree>
    <p:extLst>
      <p:ext uri="{BB962C8B-B14F-4D97-AF65-F5344CB8AC3E}">
        <p14:creationId xmlns:p14="http://schemas.microsoft.com/office/powerpoint/2010/main" val="1474544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3">
            <a:extLst>
              <a:ext uri="{FF2B5EF4-FFF2-40B4-BE49-F238E27FC236}">
                <a16:creationId xmlns:a16="http://schemas.microsoft.com/office/drawing/2014/main" id="{54C17D87-4CB0-444D-9DAE-5922B04EAF2A}"/>
              </a:ext>
            </a:extLst>
          </p:cNvPr>
          <p:cNvSpPr>
            <a:spLocks noGrp="1" noChangeArrowheads="1"/>
          </p:cNvSpPr>
          <p:nvPr>
            <p:ph type="body" idx="1"/>
          </p:nvPr>
        </p:nvSpPr>
        <p:spPr/>
        <p:txBody>
          <a:bodyPr/>
          <a:lstStyle/>
          <a:p>
            <a:r>
              <a:rPr lang="en-US" noProof="0" dirty="0"/>
              <a:t>To foster the growth of both social and academic English, it is important to implement the following practices associated with Principle 5: </a:t>
            </a:r>
          </a:p>
          <a:p>
            <a:pPr marL="171450" indent="-171450">
              <a:buFont typeface="Arial" panose="020B0604020202020204" pitchFamily="34" charset="0"/>
              <a:buChar char="•"/>
            </a:pPr>
            <a:r>
              <a:rPr lang="en-US" noProof="0" dirty="0"/>
              <a:t>Allow “trial and error” speech.</a:t>
            </a:r>
          </a:p>
          <a:p>
            <a:pPr marL="171450" indent="-171450">
              <a:buFont typeface="Arial" panose="020B0604020202020204" pitchFamily="34" charset="0"/>
              <a:buChar char="•"/>
            </a:pPr>
            <a:r>
              <a:rPr lang="en-US" noProof="0" dirty="0"/>
              <a:t>Celebrate a child’s attempts to use a new language. </a:t>
            </a:r>
          </a:p>
          <a:p>
            <a:pPr marL="171450" indent="-171450">
              <a:buFont typeface="Arial" panose="020B0604020202020204" pitchFamily="34" charset="0"/>
              <a:buChar char="•"/>
            </a:pPr>
            <a:r>
              <a:rPr lang="en-US" noProof="0" dirty="0"/>
              <a:t>Remember, mistakes in pronunciation, vocabulary, and grammar are really how a child experiments with sounds, as well as other components of the new language.</a:t>
            </a:r>
          </a:p>
          <a:p>
            <a:pPr marL="171450" indent="-171450">
              <a:buFont typeface="Arial" panose="020B0604020202020204" pitchFamily="34" charset="0"/>
              <a:buChar char="•"/>
            </a:pPr>
            <a:r>
              <a:rPr lang="en-US" noProof="0" dirty="0"/>
              <a:t>Serve as an English language model; repeat utterances with correct grammar and vocabulary. </a:t>
            </a:r>
          </a:p>
          <a:p>
            <a:r>
              <a:rPr lang="en-US" noProof="0" dirty="0"/>
              <a:t>Source: PEL Resource Guide, Second Edition, pp. 41-42</a:t>
            </a:r>
          </a:p>
        </p:txBody>
      </p:sp>
      <p:sp>
        <p:nvSpPr>
          <p:cNvPr id="46083" name="Rectangle 7">
            <a:extLst>
              <a:ext uri="{FF2B5EF4-FFF2-40B4-BE49-F238E27FC236}">
                <a16:creationId xmlns:a16="http://schemas.microsoft.com/office/drawing/2014/main" id="{902EDF5D-8E56-83BF-C712-7DEAA133762A}"/>
              </a:ext>
            </a:extLst>
          </p:cNvPr>
          <p:cNvSpPr>
            <a:spLocks noGrp="1" noChangeArrowheads="1"/>
          </p:cNvSpPr>
          <p:nvPr>
            <p:ph type="sldNum" sz="quarter" idx="5"/>
          </p:nvPr>
        </p:nvSpPr>
        <p:spPr/>
        <p:txBody>
          <a:bodyPr/>
          <a:lstStyle>
            <a:lvl1pPr defTabSz="965200">
              <a:defRPr sz="2400">
                <a:solidFill>
                  <a:schemeClr val="tx1"/>
                </a:solidFill>
                <a:latin typeface="Times" charset="0"/>
                <a:ea typeface="MS Pゴシック" pitchFamily="-92" charset="-128"/>
              </a:defRPr>
            </a:lvl1pPr>
            <a:lvl2pPr marL="742950" indent="-285750" defTabSz="965200">
              <a:defRPr sz="2400">
                <a:solidFill>
                  <a:schemeClr val="tx1"/>
                </a:solidFill>
                <a:latin typeface="Times" charset="0"/>
                <a:ea typeface="MS Pゴシック" pitchFamily="-92" charset="-128"/>
              </a:defRPr>
            </a:lvl2pPr>
            <a:lvl3pPr marL="1143000" indent="-228600" defTabSz="965200">
              <a:defRPr sz="2400">
                <a:solidFill>
                  <a:schemeClr val="tx1"/>
                </a:solidFill>
                <a:latin typeface="Times" charset="0"/>
                <a:ea typeface="MS Pゴシック" pitchFamily="-92" charset="-128"/>
              </a:defRPr>
            </a:lvl3pPr>
            <a:lvl4pPr marL="1600200" indent="-228600" defTabSz="965200">
              <a:defRPr sz="2400">
                <a:solidFill>
                  <a:schemeClr val="tx1"/>
                </a:solidFill>
                <a:latin typeface="Times" charset="0"/>
                <a:ea typeface="MS Pゴシック" pitchFamily="-92" charset="-128"/>
              </a:defRPr>
            </a:lvl4pPr>
            <a:lvl5pPr marL="2057400" indent="-228600" defTabSz="965200">
              <a:defRPr sz="2400">
                <a:solidFill>
                  <a:schemeClr val="tx1"/>
                </a:solidFill>
                <a:latin typeface="Times" charset="0"/>
                <a:ea typeface="MS Pゴシック" pitchFamily="-92" charset="-128"/>
              </a:defRPr>
            </a:lvl5pPr>
            <a:lvl6pPr marL="2514600" indent="-228600" defTabSz="9652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defTabSz="9652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defTabSz="9652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defTabSz="965200" eaLnBrk="0" fontAlgn="base" hangingPunct="0">
              <a:spcBef>
                <a:spcPct val="0"/>
              </a:spcBef>
              <a:spcAft>
                <a:spcPct val="0"/>
              </a:spcAft>
              <a:defRPr sz="2400">
                <a:solidFill>
                  <a:schemeClr val="tx1"/>
                </a:solidFill>
                <a:latin typeface="Times" charset="0"/>
                <a:ea typeface="MS Pゴシック" pitchFamily="-92" charset="-128"/>
              </a:defRPr>
            </a:lvl9pPr>
          </a:lstStyle>
          <a:p>
            <a:fld id="{76A2A4FD-CE1F-CB4B-8B5E-316367FA58A3}" type="slidenum">
              <a:rPr lang="en-US" sz="1200" noProof="0">
                <a:latin typeface="Arial" panose="020B0604020202020204" pitchFamily="34" charset="0"/>
                <a:cs typeface="Arial" panose="020B0604020202020204" pitchFamily="34" charset="0"/>
              </a:rPr>
              <a:pPr/>
              <a:t>28</a:t>
            </a:fld>
            <a:endParaRPr lang="en-US" sz="1200" noProof="0" dirty="0">
              <a:latin typeface="Arial" panose="020B0604020202020204" pitchFamily="34" charset="0"/>
              <a:cs typeface="Arial" panose="020B0604020202020204" pitchFamily="34" charset="0"/>
            </a:endParaRPr>
          </a:p>
        </p:txBody>
      </p:sp>
      <p:sp>
        <p:nvSpPr>
          <p:cNvPr id="4" name="Slide Image Placeholder 3">
            <a:extLst>
              <a:ext uri="{FF2B5EF4-FFF2-40B4-BE49-F238E27FC236}">
                <a16:creationId xmlns:a16="http://schemas.microsoft.com/office/drawing/2014/main" id="{40257B3C-C241-11F7-435F-6C5AB51A19F4}"/>
              </a:ext>
            </a:extLst>
          </p:cNvPr>
          <p:cNvSpPr>
            <a:spLocks noGrp="1" noRot="1" noChangeAspect="1"/>
          </p:cNvSpPr>
          <p:nvPr>
            <p:ph type="sldImg"/>
          </p:nvPr>
        </p:nvSpPr>
        <p:spPr/>
        <p:txBody>
          <a:bodyPr/>
          <a:lstStyle/>
          <a:p>
            <a:endParaRPr lang="en-US" noProof="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7C21B615-38DF-3F6D-E836-901CAEC57F06}"/>
              </a:ext>
            </a:extLst>
          </p:cNvPr>
          <p:cNvSpPr>
            <a:spLocks noGrp="1" noRot="1" noChangeAspect="1" noChangeArrowheads="1" noTextEdit="1"/>
          </p:cNvSpPr>
          <p:nvPr>
            <p:ph type="sldImg"/>
          </p:nvPr>
        </p:nvSpPr>
        <p:spPr>
          <a:ln/>
        </p:spPr>
        <p:txBody>
          <a:bodyPr/>
          <a:lstStyle/>
          <a:p>
            <a:endParaRPr lang="en-US" noProof="0" dirty="0"/>
          </a:p>
        </p:txBody>
      </p:sp>
      <p:sp>
        <p:nvSpPr>
          <p:cNvPr id="50178" name="Rectangle 3">
            <a:extLst>
              <a:ext uri="{FF2B5EF4-FFF2-40B4-BE49-F238E27FC236}">
                <a16:creationId xmlns:a16="http://schemas.microsoft.com/office/drawing/2014/main" id="{ECD0D3FB-50D1-D6EC-37FD-0F491990DE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Tx/>
              <a:buNone/>
            </a:pPr>
            <a:r>
              <a:rPr lang="en-US" noProof="0" dirty="0"/>
              <a:t>Responding to the Cognitive Strategies Used by Children (10-12 minutes)</a:t>
            </a:r>
          </a:p>
          <a:p>
            <a:pPr marL="0" indent="0" eaLnBrk="1" hangingPunct="1">
              <a:buFontTx/>
              <a:buNone/>
            </a:pPr>
            <a:r>
              <a:rPr lang="en-US" noProof="0" dirty="0"/>
              <a:t>Purpose: Review young children's cognitive strategies while learning a second language and identify the teaching strategies teachers can use to enhance young English learners' learning.</a:t>
            </a:r>
          </a:p>
          <a:p>
            <a:pPr marL="0" indent="0" eaLnBrk="1" hangingPunct="1">
              <a:buFontTx/>
              <a:buNone/>
            </a:pPr>
            <a:r>
              <a:rPr lang="en-US" noProof="0" dirty="0"/>
              <a:t>Ask participants to turn to pp. 52-53 in the PEL Resource Guide. Have them pair up as “A” and “B.”  The “A” partner will read the cognitive strategies used by children, and the “B” partner will read the teaching tips to match the strategy.  </a:t>
            </a:r>
          </a:p>
          <a:p>
            <a:pPr marL="0" indent="0" eaLnBrk="1" hangingPunct="1">
              <a:buFontTx/>
              <a:buNone/>
            </a:pPr>
            <a:r>
              <a:rPr lang="en-US" noProof="0" dirty="0"/>
              <a:t>When pairs have finished reading, ask them to discuss the questions on the slide with their partners.  Debrief as a whole group.  </a:t>
            </a:r>
          </a:p>
          <a:p>
            <a:pPr marL="0" indent="0" eaLnBrk="1" hangingPunct="1">
              <a:buFontTx/>
              <a:buNone/>
            </a:pPr>
            <a:r>
              <a:rPr lang="en-US" noProof="0" dirty="0"/>
              <a:t>Conclude the discussion by leading participants to pages 54-55 in the PEL Resource Guide.  Explain that they just read general strategies for working with young English learners.  To further differentiate strategies based on a child’s current stage(s) of English language development, use the chart on pp. 54-55.</a:t>
            </a:r>
          </a:p>
        </p:txBody>
      </p:sp>
      <p:sp>
        <p:nvSpPr>
          <p:cNvPr id="2" name="Slide Number Placeholder 1">
            <a:extLst>
              <a:ext uri="{FF2B5EF4-FFF2-40B4-BE49-F238E27FC236}">
                <a16:creationId xmlns:a16="http://schemas.microsoft.com/office/drawing/2014/main" id="{BDD790F1-1C07-0157-8EB3-107F8089CBF1}"/>
              </a:ext>
            </a:extLst>
          </p:cNvPr>
          <p:cNvSpPr>
            <a:spLocks noGrp="1"/>
          </p:cNvSpPr>
          <p:nvPr>
            <p:ph type="sldNum" sz="quarter" idx="5"/>
          </p:nvPr>
        </p:nvSpPr>
        <p:spPr/>
        <p:txBody>
          <a:bodyPr/>
          <a:lstStyle/>
          <a:p>
            <a:fld id="{E194CC6E-227E-8C4F-853D-39760C667CBA}" type="slidenum">
              <a:rPr lang="en-US" altLang="x-none" smtClean="0"/>
              <a:pPr/>
              <a:t>29</a:t>
            </a:fld>
            <a:endParaRPr lang="en-US" altLang="x-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effectLst/>
              </a:rPr>
              <a:t>The California Department of Education (CDE) was given the authority in the 2021 Budget Bill to revise the Preschool Learning Foundations which will now be known as the </a:t>
            </a:r>
            <a:r>
              <a:rPr lang="en-US" sz="1200" b="0" i="1" dirty="0">
                <a:effectLst/>
              </a:rPr>
              <a:t>California Preschool/Transitional Kindergarten Learning Foundations </a:t>
            </a:r>
            <a:r>
              <a:rPr lang="en-US" sz="1200" b="0" dirty="0">
                <a:effectLst/>
              </a:rPr>
              <a:t>(PTKLF). </a:t>
            </a:r>
            <a:r>
              <a:rPr lang="en-US" sz="1200" dirty="0"/>
              <a:t>The California Department of Social Services (CDSS) is developing implementation materials and professional development. This partnership benefits all children regardless of funding sources.</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3</a:t>
            </a:fld>
            <a:endParaRPr lang="en-US" altLang="x-none"/>
          </a:p>
        </p:txBody>
      </p:sp>
    </p:spTree>
    <p:extLst>
      <p:ext uri="{BB962C8B-B14F-4D97-AF65-F5344CB8AC3E}">
        <p14:creationId xmlns:p14="http://schemas.microsoft.com/office/powerpoint/2010/main" val="1501052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DFF87F67-0BC7-5E12-55B1-E1ECBB300137}"/>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94C99FF8-3C54-8649-9ACB-D6B7184E5C02}"/>
              </a:ext>
            </a:extLst>
          </p:cNvPr>
          <p:cNvSpPr>
            <a:spLocks noGrp="1" noChangeArrowheads="1"/>
          </p:cNvSpPr>
          <p:nvPr>
            <p:ph type="body" idx="1"/>
          </p:nvPr>
        </p:nvSpPr>
        <p:spPr>
          <a:ln/>
        </p:spPr>
        <p:txBody>
          <a:bodyPr/>
          <a:lstStyle/>
          <a:p>
            <a:pPr algn="l" eaLnBrk="1" hangingPunct="1">
              <a:buFontTx/>
              <a:buNone/>
              <a:defRPr/>
            </a:pPr>
            <a:r>
              <a:rPr lang="en-US" b="1" i="1" dirty="0">
                <a:solidFill>
                  <a:srgbClr val="0000FF"/>
                </a:solidFill>
              </a:rPr>
              <a:t>Key Points (two minutes)</a:t>
            </a:r>
          </a:p>
          <a:p>
            <a:pPr marL="171450" indent="-171450" eaLnBrk="1" hangingPunct="1">
              <a:buFont typeface="Arial" panose="020B0604020202020204" pitchFamily="34" charset="0"/>
              <a:buChar char="•"/>
              <a:defRPr/>
            </a:pPr>
            <a:r>
              <a:rPr lang="en-US" b="0" dirty="0"/>
              <a:t>Second language acquisition is a complex process. </a:t>
            </a:r>
          </a:p>
          <a:p>
            <a:pPr marL="171450" indent="-171450" eaLnBrk="1" hangingPunct="1">
              <a:buFont typeface="Arial" panose="020B0604020202020204" pitchFamily="34" charset="0"/>
              <a:buChar char="•"/>
              <a:defRPr/>
            </a:pPr>
            <a:r>
              <a:rPr lang="en-US" b="0" dirty="0"/>
              <a:t>Children move through four stages of second language acquisition: home language, observational/listening, telegraphic/formulaic, and fluid language use.</a:t>
            </a:r>
          </a:p>
          <a:p>
            <a:pPr marL="171450" indent="-171450" eaLnBrk="1" hangingPunct="1">
              <a:buFont typeface="Arial" panose="020B0604020202020204" pitchFamily="34" charset="0"/>
              <a:buChar char="•"/>
              <a:defRPr/>
            </a:pPr>
            <a:r>
              <a:rPr lang="en-US" b="0" dirty="0"/>
              <a:t>A child may appear to be in one or more of the four stages at any given time, depending on several factors.</a:t>
            </a:r>
          </a:p>
          <a:p>
            <a:pPr marL="0" indent="0" eaLnBrk="1" hangingPunct="1">
              <a:buFontTx/>
              <a:buNone/>
              <a:defRPr/>
            </a:pPr>
            <a:endParaRPr lang="en-US" b="1" dirty="0"/>
          </a:p>
          <a:p>
            <a:pPr marL="0" indent="0" eaLnBrk="1" hangingPunct="1">
              <a:buFontTx/>
              <a:buNone/>
              <a:defRPr/>
            </a:pPr>
            <a:r>
              <a:rPr lang="en-US" b="1" dirty="0"/>
              <a:t>Trainer Note</a:t>
            </a:r>
            <a:r>
              <a:rPr lang="en-US" dirty="0"/>
              <a:t>: Use this and the following slide to review and discuss the key points for this activity. Stop to answer or clarify participants’ questions regarding the key points. Explain that the key points will be elaborated upon throughout the activities for this chapter. This is just a brief overview to orient the group.</a:t>
            </a:r>
          </a:p>
          <a:p>
            <a:pPr marL="0" indent="0" eaLnBrk="1" hangingPunct="1">
              <a:buFontTx/>
              <a:buNone/>
              <a:defRPr/>
            </a:pPr>
            <a:r>
              <a:rPr lang="en-US" dirty="0"/>
              <a:t>Be sure to emphasize that this chapter focuses on children who have had little or no exposure to English before entering preschool. This further elaborates on what happens to children on the path to bilingualism, named </a:t>
            </a:r>
            <a:r>
              <a:rPr lang="en-US" i="1" dirty="0"/>
              <a:t>successive bilingualism, </a:t>
            </a:r>
            <a:r>
              <a:rPr lang="en-US" dirty="0"/>
              <a:t>also known as </a:t>
            </a:r>
            <a:r>
              <a:rPr lang="en-US" i="1" dirty="0"/>
              <a:t>sequential bilingualism</a:t>
            </a:r>
            <a:r>
              <a:rPr lang="en-US" dirty="0"/>
              <a:t>.</a:t>
            </a:r>
          </a:p>
          <a:p>
            <a:pPr eaLnBrk="1" hangingPunct="1">
              <a:defRPr/>
            </a:pPr>
            <a:endParaRPr lang="en-US" dirty="0"/>
          </a:p>
        </p:txBody>
      </p:sp>
      <p:sp>
        <p:nvSpPr>
          <p:cNvPr id="2" name="Slide Number Placeholder 1">
            <a:extLst>
              <a:ext uri="{FF2B5EF4-FFF2-40B4-BE49-F238E27FC236}">
                <a16:creationId xmlns:a16="http://schemas.microsoft.com/office/drawing/2014/main" id="{81BE82E9-18A6-2A22-50F2-D12C7F2A5F8E}"/>
              </a:ext>
            </a:extLst>
          </p:cNvPr>
          <p:cNvSpPr>
            <a:spLocks noGrp="1"/>
          </p:cNvSpPr>
          <p:nvPr>
            <p:ph type="sldNum" sz="quarter" idx="5"/>
          </p:nvPr>
        </p:nvSpPr>
        <p:spPr/>
        <p:txBody>
          <a:bodyPr/>
          <a:lstStyle/>
          <a:p>
            <a:fld id="{E194CC6E-227E-8C4F-853D-39760C667CBA}" type="slidenum">
              <a:rPr lang="en-US" altLang="x-none" smtClean="0"/>
              <a:pPr/>
              <a:t>30</a:t>
            </a:fld>
            <a:endParaRPr lang="en-US" altLang="x-non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6EF4A343-F7ED-F4A3-535C-3CE16A76E4BB}"/>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F7559797-D417-A71D-31FE-EAD35C5454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 typeface="Arial" panose="020B0604020202020204" pitchFamily="34" charset="0"/>
              <a:buNone/>
            </a:pPr>
            <a:r>
              <a:rPr lang="en-US" altLang="en-US" dirty="0"/>
              <a:t>Key Points continued</a:t>
            </a:r>
          </a:p>
          <a:p>
            <a:pPr marL="171450" indent="-171450" eaLnBrk="1" hangingPunct="1">
              <a:buFont typeface="Arial" panose="020B0604020202020204" pitchFamily="34" charset="0"/>
              <a:buChar char="•"/>
            </a:pPr>
            <a:r>
              <a:rPr lang="en-US" altLang="en-US" dirty="0"/>
              <a:t>Language development and learning are shaped by children’s experiences.</a:t>
            </a:r>
          </a:p>
          <a:p>
            <a:pPr marL="171450" indent="-171450" eaLnBrk="1" hangingPunct="1">
              <a:buFont typeface="Arial" panose="020B0604020202020204" pitchFamily="34" charset="0"/>
              <a:buChar char="•"/>
            </a:pPr>
            <a:r>
              <a:rPr lang="en-US" altLang="en-US" dirty="0"/>
              <a:t>Remember to celebrate children’s attempts at using a new language and, at the same time, model correct grammar and vocabulary in English.</a:t>
            </a:r>
          </a:p>
          <a:p>
            <a:pPr eaLnBrk="1" hangingPunct="1"/>
            <a:endParaRPr lang="en-US" altLang="en-US" dirty="0"/>
          </a:p>
        </p:txBody>
      </p:sp>
      <p:sp>
        <p:nvSpPr>
          <p:cNvPr id="2" name="Slide Number Placeholder 1">
            <a:extLst>
              <a:ext uri="{FF2B5EF4-FFF2-40B4-BE49-F238E27FC236}">
                <a16:creationId xmlns:a16="http://schemas.microsoft.com/office/drawing/2014/main" id="{FC15B857-969D-469B-1496-A735455A8D34}"/>
              </a:ext>
            </a:extLst>
          </p:cNvPr>
          <p:cNvSpPr>
            <a:spLocks noGrp="1"/>
          </p:cNvSpPr>
          <p:nvPr>
            <p:ph type="sldNum" sz="quarter" idx="5"/>
          </p:nvPr>
        </p:nvSpPr>
        <p:spPr/>
        <p:txBody>
          <a:bodyPr/>
          <a:lstStyle/>
          <a:p>
            <a:fld id="{E194CC6E-227E-8C4F-853D-39760C667CBA}" type="slidenum">
              <a:rPr lang="en-US" altLang="x-none" smtClean="0"/>
              <a:pPr/>
              <a:t>31</a:t>
            </a:fld>
            <a:endParaRPr lang="en-US" altLang="x-non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28522-544B-A583-A9B0-D1062CE120C9}"/>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126597AE-C816-1050-927A-2A078684AE38}"/>
              </a:ext>
            </a:extLst>
          </p:cNvPr>
          <p:cNvSpPr>
            <a:spLocks noGrp="1"/>
          </p:cNvSpPr>
          <p:nvPr>
            <p:ph type="body" idx="1"/>
          </p:nvPr>
        </p:nvSpPr>
        <p:spPr/>
        <p:txBody>
          <a:bodyPr/>
          <a:lstStyle/>
          <a:p>
            <a:r>
              <a:rPr lang="en-US" b="1" dirty="0"/>
              <a:t>Facilitator Notes: </a:t>
            </a:r>
          </a:p>
          <a:p>
            <a:r>
              <a:rPr lang="en-US" dirty="0"/>
              <a:t>Thank you!</a:t>
            </a:r>
          </a:p>
        </p:txBody>
      </p:sp>
      <p:sp>
        <p:nvSpPr>
          <p:cNvPr id="4" name="Slide Number Placeholder 3">
            <a:extLst>
              <a:ext uri="{FF2B5EF4-FFF2-40B4-BE49-F238E27FC236}">
                <a16:creationId xmlns:a16="http://schemas.microsoft.com/office/drawing/2014/main" id="{781680CC-B6F9-8771-C97E-A3127CFA7224}"/>
              </a:ext>
            </a:extLst>
          </p:cNvPr>
          <p:cNvSpPr>
            <a:spLocks noGrp="1"/>
          </p:cNvSpPr>
          <p:nvPr>
            <p:ph type="sldNum" sz="quarter" idx="5"/>
          </p:nvPr>
        </p:nvSpPr>
        <p:spPr/>
        <p:txBody>
          <a:bodyPr/>
          <a:lstStyle/>
          <a:p>
            <a:fld id="{CC671E4B-650C-1E4B-8010-D1B46ED7F77C}" type="slidenum">
              <a:rPr lang="en-US" smtClean="0"/>
              <a:pPr/>
              <a:t>32</a:t>
            </a:fld>
            <a:endParaRPr lang="en-US"/>
          </a:p>
        </p:txBody>
      </p:sp>
      <p:sp>
        <p:nvSpPr>
          <p:cNvPr id="7" name="Slide Image Placeholder 6">
            <a:extLst>
              <a:ext uri="{FF2B5EF4-FFF2-40B4-BE49-F238E27FC236}">
                <a16:creationId xmlns:a16="http://schemas.microsoft.com/office/drawing/2014/main" id="{CF6CB512-4627-3F04-01E9-6122E1B8A209}"/>
              </a:ext>
            </a:extLst>
          </p:cNvPr>
          <p:cNvSpPr>
            <a:spLocks noGrp="1" noRot="1" noChangeAspect="1"/>
          </p:cNvSpPr>
          <p:nvPr>
            <p:ph type="sldImg"/>
          </p:nvPr>
        </p:nvSpPr>
        <p:spPr/>
      </p:sp>
    </p:spTree>
    <p:extLst>
      <p:ext uri="{BB962C8B-B14F-4D97-AF65-F5344CB8AC3E}">
        <p14:creationId xmlns:p14="http://schemas.microsoft.com/office/powerpoint/2010/main" val="1566711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r>
              <a:rPr lang="en-US" dirty="0"/>
              <a:t>This is an introduction slide to be filled in by the presenter. </a:t>
            </a: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33</a:t>
            </a:fld>
            <a:endParaRPr lang="en-US" altLang="x-none"/>
          </a:p>
        </p:txBody>
      </p:sp>
    </p:spTree>
    <p:extLst>
      <p:ext uri="{BB962C8B-B14F-4D97-AF65-F5344CB8AC3E}">
        <p14:creationId xmlns:p14="http://schemas.microsoft.com/office/powerpoint/2010/main" val="3980606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0" dirty="0"/>
              <a:t>This video shows an example of supporting language and literacy </a:t>
            </a:r>
            <a:r>
              <a:rPr lang="en-US" b="0" dirty="0">
                <a:solidFill>
                  <a:schemeClr val="tx1">
                    <a:lumMod val="95000"/>
                    <a:lumOff val="5000"/>
                  </a:schemeClr>
                </a:solidFill>
              </a:rPr>
              <a:t>development by providing materials—such as a felt board—for children to use. </a:t>
            </a:r>
            <a:r>
              <a:rPr lang="en-US" sz="1200" kern="100" dirty="0">
                <a:solidFill>
                  <a:schemeClr val="tx1">
                    <a:lumMod val="95000"/>
                    <a:lumOff val="5000"/>
                  </a:schemeClr>
                </a:solidFill>
                <a:effectLst/>
                <a:ea typeface="Aptos" panose="020B0004020202020204" pitchFamily="34" charset="0"/>
              </a:rPr>
              <a:t>(</a:t>
            </a:r>
            <a:r>
              <a:rPr lang="en-US" sz="1200" u="sng" kern="100" dirty="0">
                <a:solidFill>
                  <a:schemeClr val="tx1">
                    <a:lumMod val="95000"/>
                    <a:lumOff val="5000"/>
                  </a:schemeClr>
                </a:solidFill>
                <a:effectLst/>
                <a:ea typeface="Aptos" panose="020B0004020202020204" pitchFamily="34" charset="0"/>
                <a:hlinkClick r:id="rId3">
                  <a:extLst>
                    <a:ext uri="{A12FA001-AC4F-418D-AE19-62706E023703}">
                      <ahyp:hlinkClr xmlns:ahyp="http://schemas.microsoft.com/office/drawing/2018/hyperlinkcolor" val="tx"/>
                    </a:ext>
                  </a:extLst>
                </a:hlinkClick>
              </a:rPr>
              <a:t>Video: A Felt Board Story | First &amp; Second Languages</a:t>
            </a:r>
            <a:r>
              <a:rPr lang="en-US" sz="1200" kern="100" dirty="0">
                <a:solidFill>
                  <a:schemeClr val="tx1">
                    <a:lumMod val="95000"/>
                    <a:lumOff val="5000"/>
                  </a:schemeClr>
                </a:solidFill>
                <a:effectLst/>
                <a:ea typeface="Aptos" panose="020B0004020202020204" pitchFamily="34" charset="0"/>
              </a:rPr>
              <a:t>)</a:t>
            </a:r>
            <a:endParaRPr lang="en-US" dirty="0">
              <a:solidFill>
                <a:schemeClr val="tx1">
                  <a:lumMod val="95000"/>
                  <a:lumOff val="5000"/>
                </a:schemeClr>
              </a:solidFill>
            </a:endParaRPr>
          </a:p>
          <a:p>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4</a:t>
            </a:fld>
            <a:endParaRPr lang="en-US" altLang="x-none"/>
          </a:p>
        </p:txBody>
      </p:sp>
    </p:spTree>
    <p:extLst>
      <p:ext uri="{BB962C8B-B14F-4D97-AF65-F5344CB8AC3E}">
        <p14:creationId xmlns:p14="http://schemas.microsoft.com/office/powerpoint/2010/main" val="2296042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F3451907-BC5A-0CAB-28E4-3CE0EED71AB7}"/>
              </a:ext>
            </a:extLst>
          </p:cNvPr>
          <p:cNvSpPr>
            <a:spLocks noGrp="1" noChangeArrowheads="1"/>
          </p:cNvSpPr>
          <p:nvPr>
            <p:ph type="body" idx="1"/>
          </p:nvPr>
        </p:nvSpPr>
        <p:spPr/>
        <p:txBody>
          <a:bodyPr/>
          <a:lstStyle/>
          <a:p>
            <a:r>
              <a:rPr lang="en-US" altLang="en-US" b="1" dirty="0"/>
              <a:t>Facilitator Notes:</a:t>
            </a:r>
          </a:p>
          <a:p>
            <a:r>
              <a:rPr lang="en-US" altLang="en-US" dirty="0"/>
              <a:t>Briefly go over the outcomes for this section of the training.</a:t>
            </a:r>
          </a:p>
          <a:p>
            <a:r>
              <a:rPr lang="en-US" altLang="en-US" dirty="0"/>
              <a:t>Become familiar with the English language development foundations for listening and speaking.</a:t>
            </a:r>
          </a:p>
          <a:p>
            <a:r>
              <a:rPr lang="en-US" altLang="en-US" dirty="0"/>
              <a:t>Discuss the stages of second language development for listening and speaking.</a:t>
            </a:r>
          </a:p>
          <a:p>
            <a:r>
              <a:rPr lang="en-US" altLang="en-US" dirty="0"/>
              <a:t>Describe teaching strategies to support children’s second language development in listening and speaking.</a:t>
            </a:r>
          </a:p>
          <a:p>
            <a:endParaRPr lang="en-US" altLang="en-US" dirty="0"/>
          </a:p>
        </p:txBody>
      </p:sp>
      <p:sp>
        <p:nvSpPr>
          <p:cNvPr id="7171" name="Rectangle 7">
            <a:extLst>
              <a:ext uri="{FF2B5EF4-FFF2-40B4-BE49-F238E27FC236}">
                <a16:creationId xmlns:a16="http://schemas.microsoft.com/office/drawing/2014/main" id="{9C891731-FFDE-5D4C-1FEA-EFEBABA36302}"/>
              </a:ext>
            </a:extLst>
          </p:cNvPr>
          <p:cNvSpPr>
            <a:spLocks noGrp="1" noChangeArrowheads="1"/>
          </p:cNvSpPr>
          <p:nvPr>
            <p:ph type="sldNum" sz="quarter" idx="5"/>
          </p:nvPr>
        </p:nvSpPr>
        <p:spPr/>
        <p:txBody>
          <a:bodyPr/>
          <a:lstStyle>
            <a:lvl1pPr defTabSz="965200">
              <a:defRPr sz="2400">
                <a:solidFill>
                  <a:schemeClr val="tx1"/>
                </a:solidFill>
                <a:latin typeface="Times" charset="0"/>
                <a:ea typeface="MS Pゴシック" pitchFamily="-92" charset="-128"/>
              </a:defRPr>
            </a:lvl1pPr>
            <a:lvl2pPr marL="742950" indent="-285750" defTabSz="965200">
              <a:defRPr sz="2400">
                <a:solidFill>
                  <a:schemeClr val="tx1"/>
                </a:solidFill>
                <a:latin typeface="Times" charset="0"/>
                <a:ea typeface="MS Pゴシック" pitchFamily="-92" charset="-128"/>
              </a:defRPr>
            </a:lvl2pPr>
            <a:lvl3pPr marL="1143000" indent="-228600" defTabSz="965200">
              <a:defRPr sz="2400">
                <a:solidFill>
                  <a:schemeClr val="tx1"/>
                </a:solidFill>
                <a:latin typeface="Times" charset="0"/>
                <a:ea typeface="MS Pゴシック" pitchFamily="-92" charset="-128"/>
              </a:defRPr>
            </a:lvl3pPr>
            <a:lvl4pPr marL="1600200" indent="-228600" defTabSz="965200">
              <a:defRPr sz="2400">
                <a:solidFill>
                  <a:schemeClr val="tx1"/>
                </a:solidFill>
                <a:latin typeface="Times" charset="0"/>
                <a:ea typeface="MS Pゴシック" pitchFamily="-92" charset="-128"/>
              </a:defRPr>
            </a:lvl4pPr>
            <a:lvl5pPr marL="2057400" indent="-228600" defTabSz="965200">
              <a:defRPr sz="2400">
                <a:solidFill>
                  <a:schemeClr val="tx1"/>
                </a:solidFill>
                <a:latin typeface="Times" charset="0"/>
                <a:ea typeface="MS Pゴシック" pitchFamily="-92" charset="-128"/>
              </a:defRPr>
            </a:lvl5pPr>
            <a:lvl6pPr marL="2514600" indent="-228600" defTabSz="965200" eaLnBrk="0" fontAlgn="base" hangingPunct="0">
              <a:spcBef>
                <a:spcPct val="0"/>
              </a:spcBef>
              <a:spcAft>
                <a:spcPct val="0"/>
              </a:spcAft>
              <a:defRPr sz="2400">
                <a:solidFill>
                  <a:schemeClr val="tx1"/>
                </a:solidFill>
                <a:latin typeface="Times" charset="0"/>
                <a:ea typeface="MS Pゴシック" pitchFamily="-92" charset="-128"/>
              </a:defRPr>
            </a:lvl6pPr>
            <a:lvl7pPr marL="2971800" indent="-228600" defTabSz="965200" eaLnBrk="0" fontAlgn="base" hangingPunct="0">
              <a:spcBef>
                <a:spcPct val="0"/>
              </a:spcBef>
              <a:spcAft>
                <a:spcPct val="0"/>
              </a:spcAft>
              <a:defRPr sz="2400">
                <a:solidFill>
                  <a:schemeClr val="tx1"/>
                </a:solidFill>
                <a:latin typeface="Times" charset="0"/>
                <a:ea typeface="MS Pゴシック" pitchFamily="-92" charset="-128"/>
              </a:defRPr>
            </a:lvl7pPr>
            <a:lvl8pPr marL="3429000" indent="-228600" defTabSz="965200" eaLnBrk="0" fontAlgn="base" hangingPunct="0">
              <a:spcBef>
                <a:spcPct val="0"/>
              </a:spcBef>
              <a:spcAft>
                <a:spcPct val="0"/>
              </a:spcAft>
              <a:defRPr sz="2400">
                <a:solidFill>
                  <a:schemeClr val="tx1"/>
                </a:solidFill>
                <a:latin typeface="Times" charset="0"/>
                <a:ea typeface="MS Pゴシック" pitchFamily="-92" charset="-128"/>
              </a:defRPr>
            </a:lvl8pPr>
            <a:lvl9pPr marL="3886200" indent="-228600" defTabSz="965200" eaLnBrk="0" fontAlgn="base" hangingPunct="0">
              <a:spcBef>
                <a:spcPct val="0"/>
              </a:spcBef>
              <a:spcAft>
                <a:spcPct val="0"/>
              </a:spcAft>
              <a:defRPr sz="2400">
                <a:solidFill>
                  <a:schemeClr val="tx1"/>
                </a:solidFill>
                <a:latin typeface="Times" charset="0"/>
                <a:ea typeface="MS Pゴシック" pitchFamily="-92" charset="-128"/>
              </a:defRPr>
            </a:lvl9pPr>
          </a:lstStyle>
          <a:p>
            <a:fld id="{B1153CC8-7E7A-8A44-A6A0-E7D0E9BAEBEC}" type="slidenum">
              <a:rPr lang="en-US" altLang="en-US" sz="1200">
                <a:latin typeface="Arial" panose="020B0604020202020204" pitchFamily="34" charset="0"/>
                <a:cs typeface="Arial" panose="020B0604020202020204" pitchFamily="34" charset="0"/>
              </a:rPr>
              <a:pPr/>
              <a:t>5</a:t>
            </a:fld>
            <a:endParaRPr lang="en-US" altLang="en-US" sz="1200">
              <a:latin typeface="Arial" panose="020B0604020202020204" pitchFamily="34" charset="0"/>
              <a:cs typeface="Arial" panose="020B0604020202020204" pitchFamily="34" charset="0"/>
            </a:endParaRPr>
          </a:p>
        </p:txBody>
      </p:sp>
      <p:sp>
        <p:nvSpPr>
          <p:cNvPr id="4" name="Slide Image Placeholder 3">
            <a:extLst>
              <a:ext uri="{FF2B5EF4-FFF2-40B4-BE49-F238E27FC236}">
                <a16:creationId xmlns:a16="http://schemas.microsoft.com/office/drawing/2014/main" id="{F4A56394-F5E1-7F8C-CAD6-950C71BF4291}"/>
              </a:ext>
            </a:extLst>
          </p:cNvPr>
          <p:cNvSpPr>
            <a:spLocks noGrp="1" noRot="1" noChangeAspect="1"/>
          </p:cNvSpPr>
          <p:nvPr>
            <p:ph type="sldImg"/>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15000"/>
              </a:lnSpc>
              <a:spcBef>
                <a:spcPts val="0"/>
              </a:spcBef>
              <a:spcAft>
                <a:spcPts val="0"/>
              </a:spcAft>
              <a:buClrTx/>
              <a:buSzTx/>
              <a:buFontTx/>
              <a:buNone/>
              <a:tabLst/>
              <a:defRPr/>
            </a:pPr>
            <a:r>
              <a:rPr lang="en-US" b="1" dirty="0"/>
              <a:t>Facilitator Notes:</a:t>
            </a:r>
          </a:p>
          <a:p>
            <a:pPr marL="0" marR="0" lvl="0" indent="0">
              <a:lnSpc>
                <a:spcPct val="115000"/>
              </a:lnSpc>
              <a:spcBef>
                <a:spcPts val="0"/>
              </a:spcBef>
              <a:spcAft>
                <a:spcPts val="0"/>
              </a:spcAft>
              <a:buFont typeface="Arial" panose="020B0604020202020204" pitchFamily="34" charset="0"/>
              <a:buNone/>
            </a:pPr>
            <a:r>
              <a:rPr lang="en-US" u="none" strike="noStrike" dirty="0">
                <a:effectLst/>
                <a:latin typeface="Arial" panose="020B0604020202020204" pitchFamily="34" charset="0"/>
                <a:ea typeface="Montserrat" pitchFamily="2" charset="77"/>
                <a:cs typeface="Arial" panose="020B0604020202020204" pitchFamily="34" charset="0"/>
              </a:rPr>
              <a:t>Children who are beginning to experience English may spend a period of time observing others around them. </a:t>
            </a:r>
            <a:endParaRPr lang="en-US" dirty="0">
              <a:effectLst/>
              <a:latin typeface="Arial" panose="020B0604020202020204" pitchFamily="34" charset="0"/>
              <a:ea typeface="Arial" panose="020B0604020202020204" pitchFamily="34" charset="0"/>
              <a:cs typeface="Arial" panose="020B0604020202020204" pitchFamily="34" charset="0"/>
            </a:endParaRPr>
          </a:p>
          <a:p>
            <a:pPr marL="0" marR="0" lvl="0" indent="0">
              <a:lnSpc>
                <a:spcPct val="115000"/>
              </a:lnSpc>
              <a:spcBef>
                <a:spcPts val="0"/>
              </a:spcBef>
              <a:spcAft>
                <a:spcPts val="0"/>
              </a:spcAft>
              <a:buFont typeface="Arial" panose="020B0604020202020204" pitchFamily="34" charset="0"/>
              <a:buNone/>
            </a:pPr>
            <a:r>
              <a:rPr lang="en-US" u="none" strike="noStrike" dirty="0">
                <a:effectLst/>
                <a:latin typeface="Arial" panose="020B0604020202020204" pitchFamily="34" charset="0"/>
                <a:ea typeface="Montserrat" pitchFamily="2" charset="77"/>
                <a:cs typeface="Arial" panose="020B0604020202020204" pitchFamily="34" charset="0"/>
              </a:rPr>
              <a:t>Even if they are not yet communicating in their new language environment, children learn through observation and other forms of active participation.</a:t>
            </a:r>
            <a:endParaRPr lang="en-US" dirty="0">
              <a:effectLst/>
              <a:latin typeface="Arial" panose="020B0604020202020204" pitchFamily="34" charset="0"/>
              <a:ea typeface="Montserrat" pitchFamily="2" charset="77"/>
              <a:cs typeface="Arial" panose="020B0604020202020204" pitchFamily="34" charset="0"/>
            </a:endParaRPr>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6</a:t>
            </a:fld>
            <a:endParaRPr lang="en-US" altLang="x-none"/>
          </a:p>
        </p:txBody>
      </p:sp>
    </p:spTree>
    <p:extLst>
      <p:ext uri="{BB962C8B-B14F-4D97-AF65-F5344CB8AC3E}">
        <p14:creationId xmlns:p14="http://schemas.microsoft.com/office/powerpoint/2010/main" val="138406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36498-CF0F-DD01-F803-B27B6521E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2504DC-79F7-192E-6A10-F8E64CC347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D0355-06DB-02A0-15B8-42DCB0EC6C9A}"/>
              </a:ext>
            </a:extLst>
          </p:cNvPr>
          <p:cNvSpPr>
            <a:spLocks noGrp="1"/>
          </p:cNvSpPr>
          <p:nvPr>
            <p:ph type="body" idx="1"/>
          </p:nvPr>
        </p:nvSpPr>
        <p:spPr/>
        <p:txBody>
          <a:bodyPr>
            <a:normAutofit/>
          </a:bodyPr>
          <a:lstStyle/>
          <a:p>
            <a:pPr marL="0" marR="12700">
              <a:lnSpc>
                <a:spcPct val="115000"/>
              </a:lnSpc>
              <a:spcBef>
                <a:spcPts val="0"/>
              </a:spcBef>
              <a:spcAft>
                <a:spcPts val="0"/>
              </a:spcAft>
            </a:pPr>
            <a:r>
              <a:rPr lang="en-US" sz="1200" b="1" dirty="0">
                <a:effectLst/>
                <a:ea typeface="Montserrat" pitchFamily="2" charset="77"/>
              </a:rPr>
              <a:t>Facilitator Notes:</a:t>
            </a:r>
          </a:p>
          <a:p>
            <a:pPr marL="0" marR="12700" indent="0">
              <a:lnSpc>
                <a:spcPct val="100000"/>
              </a:lnSpc>
              <a:spcBef>
                <a:spcPts val="0"/>
              </a:spcBef>
              <a:spcAft>
                <a:spcPts val="0"/>
              </a:spcAft>
              <a:buNone/>
            </a:pPr>
            <a:r>
              <a:rPr lang="en-US" sz="1200" i="0" dirty="0">
                <a:effectLst/>
                <a:latin typeface="Arial" panose="020B0604020202020204" pitchFamily="34" charset="0"/>
              </a:rPr>
              <a:t>Children express their thoughts through language, including spoken language, signed language, gestures, writing, pictures, and other augmentative and alternative communication (AAC) devices</a:t>
            </a:r>
            <a:r>
              <a:rPr lang="en-US" sz="1200" dirty="0">
                <a:latin typeface="Arial" panose="020B0604020202020204" pitchFamily="34" charset="0"/>
                <a:cs typeface="Arial" panose="020B0604020202020204" pitchFamily="34" charset="0"/>
              </a:rPr>
              <a:t>.</a:t>
            </a:r>
          </a:p>
          <a:p>
            <a:pPr marL="0" marR="12700" indent="0">
              <a:lnSpc>
                <a:spcPct val="100000"/>
              </a:lnSpc>
              <a:spcBef>
                <a:spcPts val="1200"/>
              </a:spcBef>
              <a:spcAft>
                <a:spcPts val="0"/>
              </a:spcAft>
              <a:buNone/>
            </a:pPr>
            <a:r>
              <a:rPr lang="en-US" sz="1200" i="0" dirty="0">
                <a:effectLst/>
                <a:latin typeface="Arial" panose="020B0604020202020204" pitchFamily="34" charset="0"/>
              </a:rPr>
              <a:t>Writing is an area of significant growth between preschool and third grade. </a:t>
            </a:r>
            <a:r>
              <a:rPr lang="en-US" sz="1200" i="0" dirty="0">
                <a:effectLst/>
                <a:latin typeface="Arial" panose="020B0604020202020204" pitchFamily="34" charset="0"/>
                <a:cs typeface="Arial" panose="020B0604020202020204" pitchFamily="34" charset="0"/>
              </a:rPr>
              <a:t>In early childhood settings, children learn pre-writing and dictate ideas to be written by an adult</a:t>
            </a:r>
            <a:r>
              <a:rPr lang="en-US" sz="1200" dirty="0">
                <a:latin typeface="Arial" panose="020B0604020202020204" pitchFamily="34" charset="0"/>
                <a:cs typeface="Arial" panose="020B0604020202020204" pitchFamily="34" charset="0"/>
              </a:rPr>
              <a:t>; </a:t>
            </a:r>
            <a:r>
              <a:rPr lang="en-US" sz="1200" i="0" dirty="0">
                <a:effectLst/>
                <a:latin typeface="Arial" panose="020B0604020202020204" pitchFamily="34" charset="0"/>
                <a:cs typeface="Arial" panose="020B0604020202020204" pitchFamily="34" charset="0"/>
              </a:rPr>
              <a:t>in the early grades, children begin to write their thoughts and ideas.</a:t>
            </a:r>
          </a:p>
          <a:p>
            <a:pPr marL="0" marR="12700" lvl="0" indent="0" algn="l" defTabSz="457200" rtl="0" eaLnBrk="0" fontAlgn="base" latinLnBrk="0" hangingPunct="0">
              <a:lnSpc>
                <a:spcPct val="115000"/>
              </a:lnSpc>
              <a:spcBef>
                <a:spcPts val="0"/>
              </a:spcBef>
              <a:spcAft>
                <a:spcPts val="0"/>
              </a:spcAft>
              <a:buClrTx/>
              <a:buSzTx/>
              <a:buFont typeface="Arial" panose="020B0604020202020204" pitchFamily="34" charset="0"/>
              <a:buNone/>
              <a:tabLst/>
              <a:defRPr/>
            </a:pPr>
            <a:r>
              <a:rPr lang="en-US" dirty="0"/>
              <a:t>The various ways children communicate their language and literacy knowledge and skills include the following:</a:t>
            </a:r>
          </a:p>
          <a:p>
            <a:pPr marL="171450" marR="12700" lvl="0" indent="-171450" algn="l" defTabSz="457200" rtl="0" eaLnBrk="0" fontAlgn="base" latinLnBrk="0" hangingPunct="0">
              <a:lnSpc>
                <a:spcPct val="115000"/>
              </a:lnSpc>
              <a:spcBef>
                <a:spcPts val="0"/>
              </a:spcBef>
              <a:spcAft>
                <a:spcPts val="0"/>
              </a:spcAft>
              <a:buClrTx/>
              <a:buSzTx/>
              <a:buFont typeface="Arial" panose="020B0604020202020204" pitchFamily="34" charset="0"/>
              <a:buChar char="•"/>
              <a:tabLst/>
              <a:defRPr/>
            </a:pPr>
            <a:r>
              <a:rPr lang="en-US" dirty="0"/>
              <a:t>In their home languages</a:t>
            </a:r>
          </a:p>
          <a:p>
            <a:pPr marL="171450" marR="12700" lvl="0" indent="-171450" algn="l" defTabSz="457200" rtl="0" eaLnBrk="0" fontAlgn="base" latinLnBrk="0" hangingPunct="0">
              <a:lnSpc>
                <a:spcPct val="115000"/>
              </a:lnSpc>
              <a:spcBef>
                <a:spcPts val="0"/>
              </a:spcBef>
              <a:spcAft>
                <a:spcPts val="0"/>
              </a:spcAft>
              <a:buClrTx/>
              <a:buSzTx/>
              <a:buFont typeface="Arial" panose="020B0604020202020204" pitchFamily="34" charset="0"/>
              <a:buChar char="•"/>
              <a:tabLst/>
              <a:defRPr/>
            </a:pPr>
            <a:r>
              <a:rPr lang="en-US" dirty="0"/>
              <a:t>In the language of instruction</a:t>
            </a:r>
          </a:p>
          <a:p>
            <a:pPr marL="171450" marR="12700" lvl="0" indent="-171450" algn="l" defTabSz="457200" rtl="0" eaLnBrk="0" fontAlgn="base" latinLnBrk="0" hangingPunct="0">
              <a:lnSpc>
                <a:spcPct val="115000"/>
              </a:lnSpc>
              <a:spcBef>
                <a:spcPts val="0"/>
              </a:spcBef>
              <a:spcAft>
                <a:spcPts val="0"/>
              </a:spcAft>
              <a:buClrTx/>
              <a:buSzTx/>
              <a:buFont typeface="Arial" panose="020B0604020202020204" pitchFamily="34" charset="0"/>
              <a:buChar char="•"/>
              <a:tabLst/>
              <a:defRPr/>
            </a:pPr>
            <a:r>
              <a:rPr lang="en-US" dirty="0"/>
              <a:t>In a combination of languages</a:t>
            </a:r>
          </a:p>
          <a:p>
            <a:pPr marL="171450" marR="12700" lvl="0" indent="-171450" algn="l" defTabSz="457200" rtl="0" eaLnBrk="0" fontAlgn="base" latinLnBrk="0" hangingPunct="0">
              <a:lnSpc>
                <a:spcPct val="115000"/>
              </a:lnSpc>
              <a:spcBef>
                <a:spcPts val="0"/>
              </a:spcBef>
              <a:spcAft>
                <a:spcPts val="0"/>
              </a:spcAft>
              <a:buClrTx/>
              <a:buSzTx/>
              <a:buFont typeface="Arial" panose="020B0604020202020204" pitchFamily="34" charset="0"/>
              <a:buChar char="•"/>
              <a:tabLst/>
              <a:defRPr/>
            </a:pPr>
            <a:r>
              <a:rPr lang="en-US" dirty="0"/>
              <a:t>Through the use of augmentative and alternative communication (AAC) devices</a:t>
            </a:r>
          </a:p>
          <a:p>
            <a:pPr marL="171450" marR="12700" lvl="0" indent="-171450" algn="l" defTabSz="457200" rtl="0" eaLnBrk="0" fontAlgn="base" latinLnBrk="0" hangingPunct="0">
              <a:lnSpc>
                <a:spcPct val="115000"/>
              </a:lnSpc>
              <a:spcBef>
                <a:spcPts val="0"/>
              </a:spcBef>
              <a:spcAft>
                <a:spcPts val="0"/>
              </a:spcAft>
              <a:buClrTx/>
              <a:buSzTx/>
              <a:buFont typeface="Arial" panose="020B0604020202020204" pitchFamily="34" charset="0"/>
              <a:buChar char="•"/>
              <a:tabLst/>
              <a:defRPr/>
            </a:pPr>
            <a:r>
              <a:rPr lang="en-US" dirty="0"/>
              <a:t>Through nonverbal ways of communicating:</a:t>
            </a:r>
          </a:p>
          <a:p>
            <a:pPr marL="628650" marR="12700" lvl="1" indent="-171450" algn="l" defTabSz="457200" rtl="0" eaLnBrk="0" fontAlgn="base" latinLnBrk="0" hangingPunct="0">
              <a:lnSpc>
                <a:spcPct val="115000"/>
              </a:lnSpc>
              <a:spcBef>
                <a:spcPts val="0"/>
              </a:spcBef>
              <a:spcAft>
                <a:spcPts val="0"/>
              </a:spcAft>
              <a:buClrTx/>
              <a:buSzTx/>
              <a:buFont typeface="Wingdings" panose="05000000000000000000" pitchFamily="2" charset="2"/>
              <a:buChar char="§"/>
              <a:tabLst/>
              <a:defRPr/>
            </a:pPr>
            <a:r>
              <a:rPr lang="en-US" dirty="0"/>
              <a:t>Drawing and modeling with different materials</a:t>
            </a:r>
          </a:p>
          <a:p>
            <a:pPr marL="628650" marR="12700" lvl="1" indent="-171450" algn="l" defTabSz="457200" rtl="0" eaLnBrk="0" fontAlgn="base" latinLnBrk="0" hangingPunct="0">
              <a:lnSpc>
                <a:spcPct val="115000"/>
              </a:lnSpc>
              <a:spcBef>
                <a:spcPts val="0"/>
              </a:spcBef>
              <a:spcAft>
                <a:spcPts val="0"/>
              </a:spcAft>
              <a:buClrTx/>
              <a:buSzTx/>
              <a:buFont typeface="Wingdings" panose="05000000000000000000" pitchFamily="2" charset="2"/>
              <a:buChar char="§"/>
              <a:tabLst/>
              <a:defRPr/>
            </a:pPr>
            <a:r>
              <a:rPr lang="en-US" dirty="0"/>
              <a:t>Expressing through movement, actions, or role-play</a:t>
            </a:r>
          </a:p>
          <a:p>
            <a:pPr marL="0" marR="12700" indent="0">
              <a:lnSpc>
                <a:spcPct val="100000"/>
              </a:lnSpc>
              <a:spcBef>
                <a:spcPts val="0"/>
              </a:spcBef>
              <a:spcAft>
                <a:spcPts val="0"/>
              </a:spcAft>
              <a:buNone/>
            </a:pPr>
            <a:endParaRPr lang="en-US" sz="1200" dirty="0">
              <a:latin typeface="Arial" panose="020B0604020202020204" pitchFamily="34" charset="0"/>
              <a:ea typeface="Montserrat" pitchFamily="2" charset="77"/>
              <a:cs typeface="Arial" panose="020B0604020202020204" pitchFamily="34" charset="0"/>
            </a:endParaRPr>
          </a:p>
        </p:txBody>
      </p:sp>
      <p:sp>
        <p:nvSpPr>
          <p:cNvPr id="4" name="Slide Number Placeholder 3">
            <a:extLst>
              <a:ext uri="{FF2B5EF4-FFF2-40B4-BE49-F238E27FC236}">
                <a16:creationId xmlns:a16="http://schemas.microsoft.com/office/drawing/2014/main" id="{9739CAA2-1E42-8126-1BB7-C9239CC2D889}"/>
              </a:ext>
            </a:extLst>
          </p:cNvPr>
          <p:cNvSpPr>
            <a:spLocks noGrp="1"/>
          </p:cNvSpPr>
          <p:nvPr>
            <p:ph type="sldNum" sz="quarter" idx="5"/>
          </p:nvPr>
        </p:nvSpPr>
        <p:spPr/>
        <p:txBody>
          <a:bodyPr/>
          <a:lstStyle/>
          <a:p>
            <a:fld id="{E194CC6E-227E-8C4F-853D-39760C667CBA}" type="slidenum">
              <a:rPr lang="en-US" altLang="x-none" smtClean="0"/>
              <a:pPr/>
              <a:t>7</a:t>
            </a:fld>
            <a:endParaRPr lang="en-US" altLang="x-none"/>
          </a:p>
        </p:txBody>
      </p:sp>
    </p:spTree>
    <p:extLst>
      <p:ext uri="{BB962C8B-B14F-4D97-AF65-F5344CB8AC3E}">
        <p14:creationId xmlns:p14="http://schemas.microsoft.com/office/powerpoint/2010/main" val="1936089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Arial" panose="020B0604020202020204" pitchFamily="34" charset="0"/>
              <a:buNone/>
            </a:pPr>
            <a:r>
              <a:rPr lang="en-US" sz="1200" dirty="0">
                <a:effectLst/>
                <a:latin typeface="Arial" panose="020B0604020202020204" pitchFamily="34" charset="0"/>
                <a:ea typeface="Montserrat" pitchFamily="2" charset="77"/>
                <a:cs typeface="Arial" panose="020B0604020202020204" pitchFamily="34" charset="0"/>
              </a:rPr>
              <a:t>Multilingual learners come to the classroom with a vocabulary foundation in their home language, which can contribute to their growth and development in English. </a:t>
            </a:r>
          </a:p>
          <a:p>
            <a:pPr marL="0" marR="0" lvl="0" indent="0" algn="l" defTabSz="457200" rtl="0" eaLnBrk="0" fontAlgn="base" latinLnBrk="0" hangingPunct="0">
              <a:lnSpc>
                <a:spcPct val="115000"/>
              </a:lnSpc>
              <a:spcBef>
                <a:spcPts val="0"/>
              </a:spcBef>
              <a:spcAft>
                <a:spcPts val="0"/>
              </a:spcAft>
              <a:buClrTx/>
              <a:buSzTx/>
              <a:buFont typeface="Arial" panose="020B0604020202020204" pitchFamily="34" charset="0"/>
              <a:buNone/>
              <a:tabLst/>
              <a:defRPr/>
            </a:pPr>
            <a:r>
              <a:rPr lang="en-US" sz="1200" b="0" noProof="0" dirty="0"/>
              <a:t>Source: California Department of Education (CDE), CA PTKLF: Language and Literacy Development (LLD), 2024, 85</a:t>
            </a:r>
            <a:endParaRPr lang="en-US" sz="1200" u="none" strike="noStrike" dirty="0">
              <a:effectLst/>
              <a:latin typeface="Arial" panose="020B060402020202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194CC6E-227E-8C4F-853D-39760C667CBA}" type="slidenum">
              <a:rPr lang="en-US" altLang="x-none" smtClean="0"/>
              <a:pPr/>
              <a:t>8</a:t>
            </a:fld>
            <a:endParaRPr lang="en-US" altLang="x-none"/>
          </a:p>
        </p:txBody>
      </p:sp>
    </p:spTree>
    <p:extLst>
      <p:ext uri="{BB962C8B-B14F-4D97-AF65-F5344CB8AC3E}">
        <p14:creationId xmlns:p14="http://schemas.microsoft.com/office/powerpoint/2010/main" val="3894115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28DB1A1C-ECF2-6F21-ECDA-ECBACE6D17FF}"/>
              </a:ext>
            </a:extLst>
          </p:cNvPr>
          <p:cNvSpPr>
            <a:spLocks noGrp="1" noRot="1" noChangeAspect="1" noChangeArrowheads="1" noTextEdit="1"/>
          </p:cNvSpPr>
          <p:nvPr>
            <p:ph type="sldImg"/>
          </p:nvPr>
        </p:nvSpPr>
        <p:spPr>
          <a:ln/>
        </p:spPr>
      </p:sp>
      <p:sp>
        <p:nvSpPr>
          <p:cNvPr id="13314" name="Notes Placeholder 2">
            <a:extLst>
              <a:ext uri="{FF2B5EF4-FFF2-40B4-BE49-F238E27FC236}">
                <a16:creationId xmlns:a16="http://schemas.microsoft.com/office/drawing/2014/main" id="{CDE6CFC9-6FAB-86D9-227D-F49AD33C50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dirty="0"/>
              <a:t>Research is now calling multilingual learners as children learning two or more languages. The new Preschool/Transitional Kindergarten Learning Foundations now refers to English language learners as multilingual learners.</a:t>
            </a:r>
          </a:p>
          <a:p>
            <a:pPr marL="0" indent="0">
              <a:buFontTx/>
              <a:buNone/>
            </a:pPr>
            <a:endParaRPr lang="en-US" altLang="en-US" dirty="0"/>
          </a:p>
          <a:p>
            <a:pPr marL="0" indent="0">
              <a:buFontTx/>
              <a:buNone/>
            </a:pPr>
            <a:r>
              <a:rPr lang="en-US" altLang="en-US" dirty="0"/>
              <a:t>Using this slide and the next, introduce the definition of </a:t>
            </a:r>
            <a:r>
              <a:rPr lang="en-US" altLang="en-US" i="1" dirty="0"/>
              <a:t>language learning</a:t>
            </a:r>
            <a:r>
              <a:rPr lang="en-US" altLang="en-US" dirty="0"/>
              <a:t> and the stages of second language acquisition.</a:t>
            </a:r>
          </a:p>
          <a:p>
            <a:pPr marL="0" indent="0">
              <a:buFontTx/>
              <a:buNone/>
            </a:pPr>
            <a:endParaRPr lang="en-US" altLang="en-US" dirty="0"/>
          </a:p>
          <a:p>
            <a:pPr marL="0" indent="0">
              <a:buFontTx/>
              <a:buNone/>
            </a:pPr>
            <a:r>
              <a:rPr lang="en-US" altLang="en-US" dirty="0"/>
              <a:t>Becoming proficient in a language is a complex and challenging process that takes many years for children of all ages (</a:t>
            </a:r>
            <a:r>
              <a:rPr lang="en-US" altLang="en-US" dirty="0" err="1"/>
              <a:t>Hakuta</a:t>
            </a:r>
            <a:r>
              <a:rPr lang="en-US" altLang="en-US" dirty="0"/>
              <a:t>, Bialystok, and Wiley, 2003). As with any type of learning, children will vary enormously in the rate at which they learn languages. The speed of language acquisition depends on factors within the child and in the child’s learning environment. The child’s personality, aptitude for languages, interest, and motivation interact with the quantity and quality of language inputs and opportunities for use to influence the rate and eventual fluency levels.</a:t>
            </a:r>
          </a:p>
          <a:p>
            <a:pPr marL="0" indent="0">
              <a:buFontTx/>
              <a:buNone/>
            </a:pPr>
            <a:r>
              <a:rPr lang="en-US" altLang="en-US" dirty="0"/>
              <a:t>Source: Linda Espinosa and Vera Gutiérrez-</a:t>
            </a:r>
            <a:r>
              <a:rPr lang="en-US" altLang="en-US" dirty="0" err="1"/>
              <a:t>Clellen</a:t>
            </a:r>
            <a:r>
              <a:rPr lang="en-US" altLang="en-US" dirty="0"/>
              <a:t>, “Assessment of Young Dual Language Learners in Preschool,” in </a:t>
            </a:r>
            <a:r>
              <a:rPr lang="en-US" altLang="en-US" i="1" dirty="0"/>
              <a:t>California’s Best Practices for Young Dual Language Learners: Research Overview Papers</a:t>
            </a:r>
            <a:r>
              <a:rPr lang="en-US" altLang="en-US" dirty="0"/>
              <a:t>, ed. Faye Ong and John McLean, in cooperation with Cecelia Fisher-Dahms (Sacramento, CA: Department of Education, 2013), 177.</a:t>
            </a:r>
          </a:p>
          <a:p>
            <a:pPr marL="0" indent="0">
              <a:buFontTx/>
              <a:buNone/>
            </a:pPr>
            <a:endParaRPr lang="en-US" altLang="en-US" dirty="0"/>
          </a:p>
        </p:txBody>
      </p:sp>
      <p:sp>
        <p:nvSpPr>
          <p:cNvPr id="2" name="Slide Number Placeholder 1">
            <a:extLst>
              <a:ext uri="{FF2B5EF4-FFF2-40B4-BE49-F238E27FC236}">
                <a16:creationId xmlns:a16="http://schemas.microsoft.com/office/drawing/2014/main" id="{0F8C58BC-0DED-93CC-5802-E14D974C14CE}"/>
              </a:ext>
            </a:extLst>
          </p:cNvPr>
          <p:cNvSpPr>
            <a:spLocks noGrp="1"/>
          </p:cNvSpPr>
          <p:nvPr>
            <p:ph type="sldNum" sz="quarter" idx="5"/>
          </p:nvPr>
        </p:nvSpPr>
        <p:spPr/>
        <p:txBody>
          <a:bodyPr/>
          <a:lstStyle/>
          <a:p>
            <a:fld id="{E194CC6E-227E-8C4F-853D-39760C667CBA}" type="slidenum">
              <a:rPr lang="en-US" altLang="x-none" smtClean="0"/>
              <a:pPr/>
              <a:t>9</a:t>
            </a:fld>
            <a:endParaRPr lang="en-US"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BC70F1E-F5B4-C737-53CB-6EE71E46D310}"/>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2" name="Rectangle 21">
            <a:extLst>
              <a:ext uri="{FF2B5EF4-FFF2-40B4-BE49-F238E27FC236}">
                <a16:creationId xmlns:a16="http://schemas.microsoft.com/office/drawing/2014/main" id="{F4395DAE-7CAB-1DFF-5467-A51B8D9198D6}"/>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 name="Title 1"/>
          <p:cNvSpPr>
            <a:spLocks noGrp="1"/>
          </p:cNvSpPr>
          <p:nvPr>
            <p:ph type="ctrTitle"/>
          </p:nvPr>
        </p:nvSpPr>
        <p:spPr>
          <a:xfrm>
            <a:off x="606425" y="1445489"/>
            <a:ext cx="10975975" cy="2386584"/>
          </a:xfrm>
          <a:effectLst/>
        </p:spPr>
        <p:txBody>
          <a:bodyPr/>
          <a:lstStyle>
            <a:lvl1pPr>
              <a:defRPr sz="5200" baseline="0">
                <a:solidFill>
                  <a:srgbClr val="000000"/>
                </a:solidFill>
                <a:latin typeface="+mn-lt"/>
              </a:defRPr>
            </a:lvl1pPr>
          </a:lstStyle>
          <a:p>
            <a:r>
              <a:rPr lang="en-US" dirty="0"/>
              <a:t>Click to edit Master title style</a:t>
            </a:r>
          </a:p>
        </p:txBody>
      </p:sp>
      <p:sp>
        <p:nvSpPr>
          <p:cNvPr id="3" name="Subtitle 2"/>
          <p:cNvSpPr>
            <a:spLocks noGrp="1"/>
          </p:cNvSpPr>
          <p:nvPr>
            <p:ph type="subTitle" idx="1"/>
          </p:nvPr>
        </p:nvSpPr>
        <p:spPr>
          <a:xfrm>
            <a:off x="606425" y="3923513"/>
            <a:ext cx="10975975" cy="1143000"/>
          </a:xfrm>
          <a:effectLst/>
        </p:spPr>
        <p:txBody>
          <a:bodyPr/>
          <a:lstStyle>
            <a:lvl1pPr marL="0" indent="0" algn="l">
              <a:buNone/>
              <a:defRPr b="1" i="0" baseline="0">
                <a:solidFill>
                  <a:srgbClr val="000000"/>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 Placeholder 6"/>
          <p:cNvSpPr>
            <a:spLocks noGrp="1"/>
          </p:cNvSpPr>
          <p:nvPr>
            <p:ph type="body" sz="quarter" idx="10"/>
          </p:nvPr>
        </p:nvSpPr>
        <p:spPr>
          <a:xfrm>
            <a:off x="914400" y="5243678"/>
            <a:ext cx="10363200" cy="749808"/>
          </a:xfrm>
          <a:effectLst/>
        </p:spPr>
        <p:txBody>
          <a:bodyPr/>
          <a:lstStyle>
            <a:lvl1pPr marL="0" indent="0">
              <a:spcBef>
                <a:spcPts val="0"/>
              </a:spcBef>
              <a:buNone/>
              <a:defRPr sz="2400" b="1" baseline="0">
                <a:solidFill>
                  <a:srgbClr val="000000"/>
                </a:solidFill>
                <a:latin typeface="+mn-lt"/>
              </a:defRPr>
            </a:lvl1pPr>
          </a:lstStyle>
          <a:p>
            <a:pPr lvl="0"/>
            <a:r>
              <a:rPr lang="en-US" dirty="0"/>
              <a:t>Click to edit Master text styles</a:t>
            </a:r>
          </a:p>
        </p:txBody>
      </p:sp>
      <p:sp>
        <p:nvSpPr>
          <p:cNvPr id="8" name="Rectangle 7"/>
          <p:cNvSpPr/>
          <p:nvPr userDrawn="1"/>
        </p:nvSpPr>
        <p:spPr>
          <a:xfrm>
            <a:off x="606425" y="3876236"/>
            <a:ext cx="10975975" cy="4727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23" name="Slide Number Placeholder 5">
            <a:extLst>
              <a:ext uri="{FF2B5EF4-FFF2-40B4-BE49-F238E27FC236}">
                <a16:creationId xmlns:a16="http://schemas.microsoft.com/office/drawing/2014/main" id="{EFCD2752-326B-C4CD-BC62-2FD1A5C472FF}"/>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24" name="Rectangle 23">
            <a:extLst>
              <a:ext uri="{FF2B5EF4-FFF2-40B4-BE49-F238E27FC236}">
                <a16:creationId xmlns:a16="http://schemas.microsoft.com/office/drawing/2014/main" id="{4C3F32CD-C978-9A02-0A54-88915D75594B}"/>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6" name="TextBox 5">
            <a:extLst>
              <a:ext uri="{FF2B5EF4-FFF2-40B4-BE49-F238E27FC236}">
                <a16:creationId xmlns:a16="http://schemas.microsoft.com/office/drawing/2014/main" id="{95DEDA7C-75B4-9789-DED2-23F05B6F8C0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489973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wo Content">
    <p:bg>
      <p:bgPr>
        <a:solidFill>
          <a:srgbClr val="9E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baseline="0">
                <a:solidFill>
                  <a:schemeClr val="bg1"/>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600199"/>
            <a:ext cx="5713984" cy="4434840"/>
          </a:xfrm>
          <a:noFill/>
        </p:spPr>
        <p:txBody>
          <a:bodyPr/>
          <a:lstStyle>
            <a:lvl1pPr>
              <a:defRPr sz="2800">
                <a:solidFill>
                  <a:schemeClr val="bg1"/>
                </a:solidFill>
                <a:latin typeface="+mn-lt"/>
              </a:defRPr>
            </a:lvl1pPr>
            <a:lvl2pPr>
              <a:defRPr sz="2800">
                <a:solidFill>
                  <a:schemeClr val="bg1"/>
                </a:solidFill>
                <a:latin typeface="+mn-lt"/>
              </a:defRPr>
            </a:lvl2pPr>
            <a:lvl3pPr>
              <a:defRPr sz="2800">
                <a:solidFill>
                  <a:schemeClr val="bg1"/>
                </a:solidFill>
                <a:latin typeface="+mn-lt"/>
              </a:defRPr>
            </a:lvl3pPr>
            <a:lvl4pPr>
              <a:defRPr sz="2800">
                <a:solidFill>
                  <a:schemeClr val="bg1"/>
                </a:solidFill>
                <a:latin typeface="+mn-lt"/>
              </a:defRPr>
            </a:lvl4pPr>
            <a:lvl5pPr>
              <a:defRPr sz="2800">
                <a:solidFill>
                  <a:schemeClr val="bg1"/>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055616" cy="4434840"/>
          </a:xfrm>
          <a:noFill/>
        </p:spPr>
        <p:txBody>
          <a:bodyPr/>
          <a:lstStyle>
            <a:lvl1pPr>
              <a:defRPr sz="2800">
                <a:solidFill>
                  <a:schemeClr val="bg1"/>
                </a:solidFill>
                <a:latin typeface="+mn-lt"/>
              </a:defRPr>
            </a:lvl1pPr>
            <a:lvl2pPr>
              <a:defRPr sz="2800">
                <a:solidFill>
                  <a:schemeClr val="bg1"/>
                </a:solidFill>
                <a:latin typeface="+mn-lt"/>
              </a:defRPr>
            </a:lvl2pPr>
            <a:lvl3pPr>
              <a:defRPr sz="2800">
                <a:solidFill>
                  <a:schemeClr val="bg1"/>
                </a:solidFill>
                <a:latin typeface="+mn-lt"/>
              </a:defRPr>
            </a:lvl3pPr>
            <a:lvl4pPr>
              <a:defRPr sz="2800">
                <a:solidFill>
                  <a:schemeClr val="bg1"/>
                </a:solidFill>
                <a:latin typeface="+mn-lt"/>
              </a:defRPr>
            </a:lvl4pPr>
            <a:lvl5pPr>
              <a:defRPr sz="2800">
                <a:solidFill>
                  <a:schemeClr val="bg1"/>
                </a:solidFill>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6546F13E-ED5A-2476-F402-0396A75195D4}"/>
              </a:ext>
            </a:extLst>
          </p:cNvPr>
          <p:cNvSpPr/>
          <p:nvPr userDrawn="1"/>
        </p:nvSpPr>
        <p:spPr>
          <a:xfrm>
            <a:off x="609600" y="144528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6" name="Rectangle 5">
            <a:extLst>
              <a:ext uri="{FF2B5EF4-FFF2-40B4-BE49-F238E27FC236}">
                <a16:creationId xmlns:a16="http://schemas.microsoft.com/office/drawing/2014/main" id="{184BF0FB-3DC5-8193-6253-F1062277957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26216912-CAB9-7F43-9EE6-35394D528326}"/>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2" name="Slide Number Placeholder 5">
            <a:extLst>
              <a:ext uri="{FF2B5EF4-FFF2-40B4-BE49-F238E27FC236}">
                <a16:creationId xmlns:a16="http://schemas.microsoft.com/office/drawing/2014/main" id="{7F9F605A-1D47-ABCF-8EBE-624192D8A720}"/>
              </a:ext>
            </a:extLst>
          </p:cNvPr>
          <p:cNvSpPr txBox="1">
            <a:spLocks/>
          </p:cNvSpPr>
          <p:nvPr userDrawn="1"/>
        </p:nvSpPr>
        <p:spPr>
          <a:xfrm>
            <a:off x="11142613" y="6165337"/>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47764B75-CC3C-7333-A867-53664B288229}"/>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F428B145-6BB5-B43F-D199-1C40AD00B15D}"/>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2049708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12660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69153" y="12660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609600" y="1951814"/>
            <a:ext cx="5384800" cy="3858767"/>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6169152" y="1951814"/>
            <a:ext cx="5384800" cy="3858767"/>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0817897-1A2E-CAA1-5A2F-85F14CE449BF}"/>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7" name="Rectangle 16">
            <a:extLst>
              <a:ext uri="{FF2B5EF4-FFF2-40B4-BE49-F238E27FC236}">
                <a16:creationId xmlns:a16="http://schemas.microsoft.com/office/drawing/2014/main" id="{01E912BE-6EAF-2A93-1D67-90EFB6BA1187}"/>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8" name="Slide Number Placeholder 5">
            <a:extLst>
              <a:ext uri="{FF2B5EF4-FFF2-40B4-BE49-F238E27FC236}">
                <a16:creationId xmlns:a16="http://schemas.microsoft.com/office/drawing/2014/main" id="{FD9DD331-F618-EC68-36F0-3868AF1C99EE}"/>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9" name="Rectangle 18">
            <a:extLst>
              <a:ext uri="{FF2B5EF4-FFF2-40B4-BE49-F238E27FC236}">
                <a16:creationId xmlns:a16="http://schemas.microsoft.com/office/drawing/2014/main" id="{3F274442-4DDE-122D-B595-E8FA592030C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 name="TextBox 19">
            <a:extLst>
              <a:ext uri="{FF2B5EF4-FFF2-40B4-BE49-F238E27FC236}">
                <a16:creationId xmlns:a16="http://schemas.microsoft.com/office/drawing/2014/main" id="{D0861DAA-251B-0CAD-ECCE-E992D7D40422}"/>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904369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09600" y="12660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69153" y="12660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609600"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3"/>
          </p:nvPr>
        </p:nvSpPr>
        <p:spPr>
          <a:xfrm>
            <a:off x="6169152"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9" name="Text Placeholder 2">
            <a:extLst>
              <a:ext uri="{FF2B5EF4-FFF2-40B4-BE49-F238E27FC236}">
                <a16:creationId xmlns:a16="http://schemas.microsoft.com/office/drawing/2014/main" id="{76CA7446-68A5-E8F3-3AC5-067D9983B2FD}"/>
              </a:ext>
            </a:extLst>
          </p:cNvPr>
          <p:cNvSpPr>
            <a:spLocks noGrp="1"/>
          </p:cNvSpPr>
          <p:nvPr>
            <p:ph type="body" idx="14"/>
          </p:nvPr>
        </p:nvSpPr>
        <p:spPr>
          <a:xfrm>
            <a:off x="762000" y="14184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4">
            <a:extLst>
              <a:ext uri="{FF2B5EF4-FFF2-40B4-BE49-F238E27FC236}">
                <a16:creationId xmlns:a16="http://schemas.microsoft.com/office/drawing/2014/main" id="{9A01307C-289D-57B3-3B63-05D98063E741}"/>
              </a:ext>
            </a:extLst>
          </p:cNvPr>
          <p:cNvSpPr>
            <a:spLocks noGrp="1"/>
          </p:cNvSpPr>
          <p:nvPr>
            <p:ph type="body" sz="quarter" idx="15"/>
          </p:nvPr>
        </p:nvSpPr>
        <p:spPr>
          <a:xfrm>
            <a:off x="6321553" y="14184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1BB6ABB8-F39A-BD8B-130E-57956FC50F45}"/>
              </a:ext>
            </a:extLst>
          </p:cNvPr>
          <p:cNvSpPr>
            <a:spLocks noGrp="1"/>
          </p:cNvSpPr>
          <p:nvPr>
            <p:ph sz="half" idx="16"/>
          </p:nvPr>
        </p:nvSpPr>
        <p:spPr>
          <a:xfrm>
            <a:off x="762000"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55CBC482-9341-F8E8-D077-728E99D6D5A0}"/>
              </a:ext>
            </a:extLst>
          </p:cNvPr>
          <p:cNvSpPr>
            <a:spLocks noGrp="1"/>
          </p:cNvSpPr>
          <p:nvPr>
            <p:ph sz="half" idx="17"/>
          </p:nvPr>
        </p:nvSpPr>
        <p:spPr>
          <a:xfrm>
            <a:off x="6321552"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5" name="Text Placeholder 2">
            <a:extLst>
              <a:ext uri="{FF2B5EF4-FFF2-40B4-BE49-F238E27FC236}">
                <a16:creationId xmlns:a16="http://schemas.microsoft.com/office/drawing/2014/main" id="{0C4B8576-9610-7F96-DD80-BA5E8AE04EB7}"/>
              </a:ext>
            </a:extLst>
          </p:cNvPr>
          <p:cNvSpPr>
            <a:spLocks noGrp="1"/>
          </p:cNvSpPr>
          <p:nvPr>
            <p:ph type="body" idx="18"/>
          </p:nvPr>
        </p:nvSpPr>
        <p:spPr>
          <a:xfrm>
            <a:off x="914400" y="15708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4">
            <a:extLst>
              <a:ext uri="{FF2B5EF4-FFF2-40B4-BE49-F238E27FC236}">
                <a16:creationId xmlns:a16="http://schemas.microsoft.com/office/drawing/2014/main" id="{1ADF1BAC-FA6F-FE41-3736-3B7B7DC4147E}"/>
              </a:ext>
            </a:extLst>
          </p:cNvPr>
          <p:cNvSpPr>
            <a:spLocks noGrp="1"/>
          </p:cNvSpPr>
          <p:nvPr>
            <p:ph type="body" sz="quarter" idx="19"/>
          </p:nvPr>
        </p:nvSpPr>
        <p:spPr>
          <a:xfrm>
            <a:off x="6473953" y="15708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26059F88-660A-B9DC-0400-42DDB3E8444A}"/>
              </a:ext>
            </a:extLst>
          </p:cNvPr>
          <p:cNvSpPr>
            <a:spLocks noGrp="1"/>
          </p:cNvSpPr>
          <p:nvPr>
            <p:ph sz="half" idx="20"/>
          </p:nvPr>
        </p:nvSpPr>
        <p:spPr>
          <a:xfrm>
            <a:off x="914400"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2D1E844B-83DF-4CDC-3A2F-4A0F3FC5B612}"/>
              </a:ext>
            </a:extLst>
          </p:cNvPr>
          <p:cNvSpPr>
            <a:spLocks noGrp="1"/>
          </p:cNvSpPr>
          <p:nvPr>
            <p:ph sz="half" idx="21"/>
          </p:nvPr>
        </p:nvSpPr>
        <p:spPr>
          <a:xfrm>
            <a:off x="6473952"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9" name="Text Placeholder 2">
            <a:extLst>
              <a:ext uri="{FF2B5EF4-FFF2-40B4-BE49-F238E27FC236}">
                <a16:creationId xmlns:a16="http://schemas.microsoft.com/office/drawing/2014/main" id="{28B839B8-52B7-5F2D-826C-F6F40B8B2F9E}"/>
              </a:ext>
            </a:extLst>
          </p:cNvPr>
          <p:cNvSpPr>
            <a:spLocks noGrp="1"/>
          </p:cNvSpPr>
          <p:nvPr>
            <p:ph type="body" idx="22"/>
          </p:nvPr>
        </p:nvSpPr>
        <p:spPr>
          <a:xfrm>
            <a:off x="1066800" y="1723214"/>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4">
            <a:extLst>
              <a:ext uri="{FF2B5EF4-FFF2-40B4-BE49-F238E27FC236}">
                <a16:creationId xmlns:a16="http://schemas.microsoft.com/office/drawing/2014/main" id="{6FE7CC9F-2FFA-70DD-F777-B84A7DB48BB8}"/>
              </a:ext>
            </a:extLst>
          </p:cNvPr>
          <p:cNvSpPr>
            <a:spLocks noGrp="1"/>
          </p:cNvSpPr>
          <p:nvPr>
            <p:ph type="body" sz="quarter" idx="23"/>
          </p:nvPr>
        </p:nvSpPr>
        <p:spPr>
          <a:xfrm>
            <a:off x="6626353" y="1723214"/>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2">
            <a:extLst>
              <a:ext uri="{FF2B5EF4-FFF2-40B4-BE49-F238E27FC236}">
                <a16:creationId xmlns:a16="http://schemas.microsoft.com/office/drawing/2014/main" id="{0C7952C1-375B-993A-4993-96E53D716569}"/>
              </a:ext>
            </a:extLst>
          </p:cNvPr>
          <p:cNvSpPr>
            <a:spLocks noGrp="1"/>
          </p:cNvSpPr>
          <p:nvPr>
            <p:ph sz="half" idx="24"/>
          </p:nvPr>
        </p:nvSpPr>
        <p:spPr>
          <a:xfrm>
            <a:off x="1066800"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5" name="Content Placeholder 2">
            <a:extLst>
              <a:ext uri="{FF2B5EF4-FFF2-40B4-BE49-F238E27FC236}">
                <a16:creationId xmlns:a16="http://schemas.microsoft.com/office/drawing/2014/main" id="{09D8BA4D-8830-AD52-09BC-8A470C03B9AE}"/>
              </a:ext>
            </a:extLst>
          </p:cNvPr>
          <p:cNvSpPr>
            <a:spLocks noGrp="1"/>
          </p:cNvSpPr>
          <p:nvPr>
            <p:ph sz="half" idx="25"/>
          </p:nvPr>
        </p:nvSpPr>
        <p:spPr>
          <a:xfrm>
            <a:off x="6626352"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6" name="Rectangle 25">
            <a:extLst>
              <a:ext uri="{FF2B5EF4-FFF2-40B4-BE49-F238E27FC236}">
                <a16:creationId xmlns:a16="http://schemas.microsoft.com/office/drawing/2014/main" id="{39DF7368-5B01-2A96-EB4F-A4B587CDF5F8}"/>
              </a:ext>
            </a:extLst>
          </p:cNvPr>
          <p:cNvSpPr/>
          <p:nvPr userDrawn="1"/>
        </p:nvSpPr>
        <p:spPr>
          <a:xfrm>
            <a:off x="620361" y="85861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6" name="Rectangle 5">
            <a:extLst>
              <a:ext uri="{FF2B5EF4-FFF2-40B4-BE49-F238E27FC236}">
                <a16:creationId xmlns:a16="http://schemas.microsoft.com/office/drawing/2014/main" id="{4F4601B1-30F4-EFB7-234D-64DCBA008AE4}"/>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37B923C3-2D8E-F7F7-7F67-BCB878970B7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29" name="Slide Number Placeholder 5">
            <a:extLst>
              <a:ext uri="{FF2B5EF4-FFF2-40B4-BE49-F238E27FC236}">
                <a16:creationId xmlns:a16="http://schemas.microsoft.com/office/drawing/2014/main" id="{7059EA05-DBF4-3EB3-1F97-81BD2E921AA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30" name="Rectangle 29">
            <a:extLst>
              <a:ext uri="{FF2B5EF4-FFF2-40B4-BE49-F238E27FC236}">
                <a16:creationId xmlns:a16="http://schemas.microsoft.com/office/drawing/2014/main" id="{18972E70-2910-A694-8165-A747C32C322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1" name="TextBox 30">
            <a:extLst>
              <a:ext uri="{FF2B5EF4-FFF2-40B4-BE49-F238E27FC236}">
                <a16:creationId xmlns:a16="http://schemas.microsoft.com/office/drawing/2014/main" id="{FF4A2F0B-D414-F722-92E2-8820F5087D6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10844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0180"/>
            <a:ext cx="10972800" cy="1143000"/>
          </a:xfrm>
        </p:spPr>
        <p:txBody>
          <a:bodyPr/>
          <a:lstStyle>
            <a:lvl1pPr>
              <a:defRPr>
                <a:solidFill>
                  <a:srgbClr val="000000"/>
                </a:solidFill>
                <a:latin typeface="+mn-lt"/>
              </a:defRPr>
            </a:lvl1pPr>
          </a:lstStyle>
          <a:p>
            <a:r>
              <a:rPr lang="en-US" dirty="0"/>
              <a:t>Click to edit Master title style</a:t>
            </a:r>
          </a:p>
        </p:txBody>
      </p:sp>
      <p:sp>
        <p:nvSpPr>
          <p:cNvPr id="13" name="Content Placeholder 2"/>
          <p:cNvSpPr>
            <a:spLocks noGrp="1"/>
          </p:cNvSpPr>
          <p:nvPr>
            <p:ph sz="half" idx="12"/>
          </p:nvPr>
        </p:nvSpPr>
        <p:spPr>
          <a:xfrm>
            <a:off x="609600"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4" name="Content Placeholder 2"/>
          <p:cNvSpPr>
            <a:spLocks noGrp="1"/>
          </p:cNvSpPr>
          <p:nvPr>
            <p:ph sz="half" idx="13"/>
          </p:nvPr>
        </p:nvSpPr>
        <p:spPr>
          <a:xfrm>
            <a:off x="6169152" y="19518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2">
            <a:extLst>
              <a:ext uri="{FF2B5EF4-FFF2-40B4-BE49-F238E27FC236}">
                <a16:creationId xmlns:a16="http://schemas.microsoft.com/office/drawing/2014/main" id="{1BB6ABB8-F39A-BD8B-130E-57956FC50F45}"/>
              </a:ext>
            </a:extLst>
          </p:cNvPr>
          <p:cNvSpPr>
            <a:spLocks noGrp="1"/>
          </p:cNvSpPr>
          <p:nvPr>
            <p:ph sz="half" idx="16"/>
          </p:nvPr>
        </p:nvSpPr>
        <p:spPr>
          <a:xfrm>
            <a:off x="762000"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55CBC482-9341-F8E8-D077-728E99D6D5A0}"/>
              </a:ext>
            </a:extLst>
          </p:cNvPr>
          <p:cNvSpPr>
            <a:spLocks noGrp="1"/>
          </p:cNvSpPr>
          <p:nvPr>
            <p:ph sz="half" idx="17"/>
          </p:nvPr>
        </p:nvSpPr>
        <p:spPr>
          <a:xfrm>
            <a:off x="6321552" y="21042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26059F88-660A-B9DC-0400-42DDB3E8444A}"/>
              </a:ext>
            </a:extLst>
          </p:cNvPr>
          <p:cNvSpPr>
            <a:spLocks noGrp="1"/>
          </p:cNvSpPr>
          <p:nvPr>
            <p:ph sz="half" idx="20"/>
          </p:nvPr>
        </p:nvSpPr>
        <p:spPr>
          <a:xfrm>
            <a:off x="914400"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2D1E844B-83DF-4CDC-3A2F-4A0F3FC5B612}"/>
              </a:ext>
            </a:extLst>
          </p:cNvPr>
          <p:cNvSpPr>
            <a:spLocks noGrp="1"/>
          </p:cNvSpPr>
          <p:nvPr>
            <p:ph sz="half" idx="21"/>
          </p:nvPr>
        </p:nvSpPr>
        <p:spPr>
          <a:xfrm>
            <a:off x="6473952" y="22566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1" name="Content Placeholder 2">
            <a:extLst>
              <a:ext uri="{FF2B5EF4-FFF2-40B4-BE49-F238E27FC236}">
                <a16:creationId xmlns:a16="http://schemas.microsoft.com/office/drawing/2014/main" id="{0C7952C1-375B-993A-4993-96E53D716569}"/>
              </a:ext>
            </a:extLst>
          </p:cNvPr>
          <p:cNvSpPr>
            <a:spLocks noGrp="1"/>
          </p:cNvSpPr>
          <p:nvPr>
            <p:ph sz="half" idx="24"/>
          </p:nvPr>
        </p:nvSpPr>
        <p:spPr>
          <a:xfrm>
            <a:off x="1066800"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5" name="Content Placeholder 2">
            <a:extLst>
              <a:ext uri="{FF2B5EF4-FFF2-40B4-BE49-F238E27FC236}">
                <a16:creationId xmlns:a16="http://schemas.microsoft.com/office/drawing/2014/main" id="{09D8BA4D-8830-AD52-09BC-8A470C03B9AE}"/>
              </a:ext>
            </a:extLst>
          </p:cNvPr>
          <p:cNvSpPr>
            <a:spLocks noGrp="1"/>
          </p:cNvSpPr>
          <p:nvPr>
            <p:ph sz="half" idx="25"/>
          </p:nvPr>
        </p:nvSpPr>
        <p:spPr>
          <a:xfrm>
            <a:off x="6626352" y="2409014"/>
            <a:ext cx="5384800" cy="936863"/>
          </a:xfrm>
          <a:solidFill>
            <a:schemeClr val="bg1"/>
          </a:solidFill>
        </p:spPr>
        <p:txBody>
          <a:bodyPr/>
          <a:lstStyle>
            <a:lvl1pPr>
              <a:defRPr sz="2800">
                <a:latin typeface="+mn-lt"/>
              </a:defRPr>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a:t>Click to edit Master text styles</a:t>
            </a:r>
          </a:p>
        </p:txBody>
      </p:sp>
      <p:sp>
        <p:nvSpPr>
          <p:cNvPr id="26" name="Rectangle 25">
            <a:extLst>
              <a:ext uri="{FF2B5EF4-FFF2-40B4-BE49-F238E27FC236}">
                <a16:creationId xmlns:a16="http://schemas.microsoft.com/office/drawing/2014/main" id="{39DF7368-5B01-2A96-EB4F-A4B587CDF5F8}"/>
              </a:ext>
            </a:extLst>
          </p:cNvPr>
          <p:cNvSpPr/>
          <p:nvPr userDrawn="1"/>
        </p:nvSpPr>
        <p:spPr>
          <a:xfrm>
            <a:off x="609597" y="120449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3" name="Rectangle 2">
            <a:extLst>
              <a:ext uri="{FF2B5EF4-FFF2-40B4-BE49-F238E27FC236}">
                <a16:creationId xmlns:a16="http://schemas.microsoft.com/office/drawing/2014/main" id="{37E41249-772B-3C5C-0B5E-A18DFC8A9F7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64CCA77C-6D16-819C-8AE0-7B7A5C44DFE6}"/>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AB86B266-63A3-AE26-5BCB-0569AE1B6F7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0" name="Rectangle 9">
            <a:extLst>
              <a:ext uri="{FF2B5EF4-FFF2-40B4-BE49-F238E27FC236}">
                <a16:creationId xmlns:a16="http://schemas.microsoft.com/office/drawing/2014/main" id="{9C01AA12-9F74-25E5-8528-16494E875CD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TextBox 14">
            <a:extLst>
              <a:ext uri="{FF2B5EF4-FFF2-40B4-BE49-F238E27FC236}">
                <a16:creationId xmlns:a16="http://schemas.microsoft.com/office/drawing/2014/main" id="{BF2C0B22-4822-5622-ED1C-5AD7291D974F}"/>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697476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rgbClr val="DBE9DE"/>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28CA3F-5A7D-D37B-15FA-76EC49CD2589}"/>
              </a:ext>
            </a:extLst>
          </p:cNvPr>
          <p:cNvSpPr/>
          <p:nvPr userDrawn="1"/>
        </p:nvSpPr>
        <p:spPr>
          <a:xfrm>
            <a:off x="1" y="5807075"/>
            <a:ext cx="12192000" cy="936863"/>
          </a:xfrm>
          <a:prstGeom prst="rect">
            <a:avLst/>
          </a:prstGeom>
          <a:solidFill>
            <a:srgbClr val="0039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3" name="Rectangle 22">
            <a:extLst>
              <a:ext uri="{FF2B5EF4-FFF2-40B4-BE49-F238E27FC236}">
                <a16:creationId xmlns:a16="http://schemas.microsoft.com/office/drawing/2014/main" id="{12A80BA8-1EA0-753D-A709-3AED72E310DA}"/>
              </a:ext>
            </a:extLst>
          </p:cNvPr>
          <p:cNvSpPr/>
          <p:nvPr userDrawn="1"/>
        </p:nvSpPr>
        <p:spPr>
          <a:xfrm>
            <a:off x="0" y="5869475"/>
            <a:ext cx="12191997" cy="988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4" name="Slide Number Placeholder 5">
            <a:extLst>
              <a:ext uri="{FF2B5EF4-FFF2-40B4-BE49-F238E27FC236}">
                <a16:creationId xmlns:a16="http://schemas.microsoft.com/office/drawing/2014/main" id="{97C7B1FA-C94D-ABD5-AB7A-A41169973B9B}"/>
              </a:ext>
            </a:extLst>
          </p:cNvPr>
          <p:cNvSpPr txBox="1">
            <a:spLocks/>
          </p:cNvSpPr>
          <p:nvPr userDrawn="1"/>
        </p:nvSpPr>
        <p:spPr>
          <a:xfrm>
            <a:off x="9765895" y="6002017"/>
            <a:ext cx="1326948" cy="757558"/>
          </a:xfrm>
          <a:prstGeom prst="rect">
            <a:avLst/>
          </a:prstGeom>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fld id="{65A270E9-2EC0-8E4B-B2C5-CC25833D9F0C}" type="slidenum">
              <a:rPr lang="en-US" altLang="x-none" sz="2800" smtClean="0">
                <a:latin typeface="+mn-lt"/>
              </a:rPr>
              <a:pPr/>
              <a:t>‹#›</a:t>
            </a:fld>
            <a:endParaRPr lang="en-US" altLang="x-none" sz="2800" dirty="0">
              <a:latin typeface="+mn-lt"/>
            </a:endParaRPr>
          </a:p>
        </p:txBody>
      </p:sp>
      <p:sp>
        <p:nvSpPr>
          <p:cNvPr id="25" name="Rectangle 24">
            <a:extLst>
              <a:ext uri="{FF2B5EF4-FFF2-40B4-BE49-F238E27FC236}">
                <a16:creationId xmlns:a16="http://schemas.microsoft.com/office/drawing/2014/main" id="{FD1231A9-DDC4-A4BB-D904-C42CE6BA9A51}"/>
              </a:ext>
            </a:extLst>
          </p:cNvPr>
          <p:cNvSpPr/>
          <p:nvPr userDrawn="1"/>
        </p:nvSpPr>
        <p:spPr>
          <a:xfrm>
            <a:off x="-2" y="5856479"/>
            <a:ext cx="12191999" cy="45719"/>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pic>
        <p:nvPicPr>
          <p:cNvPr id="26" name="Picture 25">
            <a:extLst>
              <a:ext uri="{FF2B5EF4-FFF2-40B4-BE49-F238E27FC236}">
                <a16:creationId xmlns:a16="http://schemas.microsoft.com/office/drawing/2014/main" id="{2CBA18A4-2AD6-6BBB-58F0-113A43AE5982}"/>
              </a:ext>
            </a:extLst>
          </p:cNvPr>
          <p:cNvPicPr>
            <a:picLocks noChangeAspect="1"/>
          </p:cNvPicPr>
          <p:nvPr userDrawn="1"/>
        </p:nvPicPr>
        <p:blipFill>
          <a:blip r:embed="rId2"/>
          <a:stretch>
            <a:fillRect/>
          </a:stretch>
        </p:blipFill>
        <p:spPr>
          <a:xfrm>
            <a:off x="11236749" y="6034308"/>
            <a:ext cx="780356" cy="688908"/>
          </a:xfrm>
          <a:prstGeom prst="rect">
            <a:avLst/>
          </a:prstGeom>
          <a:ln w="41275">
            <a:solidFill>
              <a:srgbClr val="0A3959"/>
            </a:solidFill>
          </a:ln>
        </p:spPr>
      </p:pic>
      <p:sp>
        <p:nvSpPr>
          <p:cNvPr id="27" name="Rectangle 26">
            <a:extLst>
              <a:ext uri="{FF2B5EF4-FFF2-40B4-BE49-F238E27FC236}">
                <a16:creationId xmlns:a16="http://schemas.microsoft.com/office/drawing/2014/main" id="{69D75915-2A9F-11E1-20BE-72C1CCFE65E5}"/>
              </a:ext>
            </a:extLst>
          </p:cNvPr>
          <p:cNvSpPr/>
          <p:nvPr userDrawn="1"/>
        </p:nvSpPr>
        <p:spPr>
          <a:xfrm>
            <a:off x="11092848" y="6002017"/>
            <a:ext cx="45719" cy="757558"/>
          </a:xfrm>
          <a:prstGeom prst="rect">
            <a:avLst/>
          </a:prstGeom>
          <a:solidFill>
            <a:srgbClr val="00395E"/>
          </a:solidFill>
          <a:ln>
            <a:solidFill>
              <a:srgbClr val="5DCAC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4" name="TextBox 3">
            <a:extLst>
              <a:ext uri="{FF2B5EF4-FFF2-40B4-BE49-F238E27FC236}">
                <a16:creationId xmlns:a16="http://schemas.microsoft.com/office/drawing/2014/main" id="{318E33E5-1A14-2CCA-865D-1D0AED36BC1A}"/>
              </a:ext>
            </a:extLst>
          </p:cNvPr>
          <p:cNvSpPr txBox="1"/>
          <p:nvPr userDrawn="1"/>
        </p:nvSpPr>
        <p:spPr>
          <a:xfrm>
            <a:off x="540638" y="5915196"/>
            <a:ext cx="10094231" cy="942804"/>
          </a:xfrm>
          <a:prstGeom prst="rect">
            <a:avLst/>
          </a:prstGeom>
          <a:noFill/>
          <a:effectLst/>
        </p:spPr>
        <p:txBody>
          <a:bodyPr wrap="square" anchor="ctr" anchorCtr="0">
            <a:noAutofit/>
          </a:bodyPr>
          <a:lstStyle/>
          <a:p>
            <a:pPr marL="0" indent="0" algn="ctr"/>
            <a:r>
              <a:rPr lang="en-US" sz="1300" b="1" dirty="0">
                <a:solidFill>
                  <a:srgbClr val="00395E"/>
                </a:solidFill>
                <a:latin typeface="+mn-lt"/>
              </a:rPr>
              <a:t>©2025 California Department of Social Services (CDSS)</a:t>
            </a:r>
          </a:p>
          <a:p>
            <a:pPr marL="0" indent="0" algn="ctr"/>
            <a:r>
              <a:rPr lang="en-US" sz="1300" b="1" dirty="0">
                <a:solidFill>
                  <a:srgbClr val="00395E"/>
                </a:solidFill>
                <a:latin typeface="+mn-lt"/>
              </a:rPr>
              <a:t>California Preschool Instructional Network (CPIN) | www.cpin.us</a:t>
            </a:r>
          </a:p>
        </p:txBody>
      </p:sp>
      <p:sp>
        <p:nvSpPr>
          <p:cNvPr id="16" name="Rectangle 15">
            <a:extLst>
              <a:ext uri="{FF2B5EF4-FFF2-40B4-BE49-F238E27FC236}">
                <a16:creationId xmlns:a16="http://schemas.microsoft.com/office/drawing/2014/main" id="{99A0033A-093B-F2EE-60A6-118FFCE2EE71}"/>
              </a:ext>
            </a:extLst>
          </p:cNvPr>
          <p:cNvSpPr/>
          <p:nvPr userDrawn="1"/>
        </p:nvSpPr>
        <p:spPr>
          <a:xfrm>
            <a:off x="5" y="0"/>
            <a:ext cx="12191996" cy="6858000"/>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mn-lt"/>
            </a:endParaRPr>
          </a:p>
        </p:txBody>
      </p:sp>
      <p:sp>
        <p:nvSpPr>
          <p:cNvPr id="2" name="Title 1"/>
          <p:cNvSpPr>
            <a:spLocks noGrp="1"/>
          </p:cNvSpPr>
          <p:nvPr>
            <p:ph type="title"/>
          </p:nvPr>
        </p:nvSpPr>
        <p:spPr>
          <a:xfrm>
            <a:off x="938784" y="274638"/>
            <a:ext cx="10972800" cy="1143000"/>
          </a:xfrm>
        </p:spPr>
        <p:txBody>
          <a:bodyPr/>
          <a:lstStyle>
            <a:lvl1pPr>
              <a:defRPr>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1490472"/>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498337" y="1490472"/>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p:cNvSpPr>
            <a:spLocks noGrp="1"/>
          </p:cNvSpPr>
          <p:nvPr>
            <p:ph sz="half" idx="12"/>
          </p:nvPr>
        </p:nvSpPr>
        <p:spPr>
          <a:xfrm>
            <a:off x="938784" y="2176273"/>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3"/>
          </p:nvPr>
        </p:nvSpPr>
        <p:spPr>
          <a:xfrm>
            <a:off x="6498336" y="2176273"/>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a:extLst>
              <a:ext uri="{FF2B5EF4-FFF2-40B4-BE49-F238E27FC236}">
                <a16:creationId xmlns:a16="http://schemas.microsoft.com/office/drawing/2014/main" id="{3AA290AC-D090-B53A-EE00-B89A4D6D0CB9}"/>
              </a:ext>
            </a:extLst>
          </p:cNvPr>
          <p:cNvSpPr>
            <a:spLocks noGrp="1"/>
          </p:cNvSpPr>
          <p:nvPr>
            <p:ph type="body" idx="14"/>
          </p:nvPr>
        </p:nvSpPr>
        <p:spPr>
          <a:xfrm>
            <a:off x="1243409" y="2411387"/>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4">
            <a:extLst>
              <a:ext uri="{FF2B5EF4-FFF2-40B4-BE49-F238E27FC236}">
                <a16:creationId xmlns:a16="http://schemas.microsoft.com/office/drawing/2014/main" id="{DE8D038A-655C-CD6B-56AE-6477692DC61F}"/>
              </a:ext>
            </a:extLst>
          </p:cNvPr>
          <p:cNvSpPr>
            <a:spLocks noGrp="1"/>
          </p:cNvSpPr>
          <p:nvPr>
            <p:ph type="body" sz="quarter" idx="15"/>
          </p:nvPr>
        </p:nvSpPr>
        <p:spPr>
          <a:xfrm>
            <a:off x="6802962" y="2411387"/>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2">
            <a:extLst>
              <a:ext uri="{FF2B5EF4-FFF2-40B4-BE49-F238E27FC236}">
                <a16:creationId xmlns:a16="http://schemas.microsoft.com/office/drawing/2014/main" id="{FB896E50-E74E-4D90-2270-8BC83780FA3B}"/>
              </a:ext>
            </a:extLst>
          </p:cNvPr>
          <p:cNvSpPr>
            <a:spLocks noGrp="1"/>
          </p:cNvSpPr>
          <p:nvPr>
            <p:ph sz="half" idx="16"/>
          </p:nvPr>
        </p:nvSpPr>
        <p:spPr>
          <a:xfrm>
            <a:off x="1243409" y="3097188"/>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36B9EA3A-587B-C7BB-E9AF-CDA8E457AF3E}"/>
              </a:ext>
            </a:extLst>
          </p:cNvPr>
          <p:cNvSpPr>
            <a:spLocks noGrp="1"/>
          </p:cNvSpPr>
          <p:nvPr>
            <p:ph sz="half" idx="17"/>
          </p:nvPr>
        </p:nvSpPr>
        <p:spPr>
          <a:xfrm>
            <a:off x="6802961" y="3097188"/>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AF60120C-B789-D036-91A5-B149806ABCEB}"/>
              </a:ext>
            </a:extLst>
          </p:cNvPr>
          <p:cNvSpPr>
            <a:spLocks noGrp="1"/>
          </p:cNvSpPr>
          <p:nvPr>
            <p:ph type="body" idx="18"/>
          </p:nvPr>
        </p:nvSpPr>
        <p:spPr>
          <a:xfrm>
            <a:off x="1557131" y="3380166"/>
            <a:ext cx="5386917"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4">
            <a:extLst>
              <a:ext uri="{FF2B5EF4-FFF2-40B4-BE49-F238E27FC236}">
                <a16:creationId xmlns:a16="http://schemas.microsoft.com/office/drawing/2014/main" id="{276A4AAE-A48C-8AA5-6E7C-F674BB3A9C95}"/>
              </a:ext>
            </a:extLst>
          </p:cNvPr>
          <p:cNvSpPr>
            <a:spLocks noGrp="1"/>
          </p:cNvSpPr>
          <p:nvPr>
            <p:ph type="body" sz="quarter" idx="19"/>
          </p:nvPr>
        </p:nvSpPr>
        <p:spPr>
          <a:xfrm>
            <a:off x="7116684" y="3380166"/>
            <a:ext cx="5389033" cy="685800"/>
          </a:xfrm>
          <a:solidFill>
            <a:srgbClr val="9E0000"/>
          </a:solidFill>
        </p:spPr>
        <p:txBody>
          <a:bodyPr lIns="45720" tIns="18288" rIns="45720" bIns="45720" anchor="b" anchorCtr="0"/>
          <a:lstStyle>
            <a:lvl1pPr marL="0" indent="0">
              <a:buNone/>
              <a:defRPr sz="2400" b="1" baseline="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7317D661-C2BA-5994-E565-D704A9949699}"/>
              </a:ext>
            </a:extLst>
          </p:cNvPr>
          <p:cNvSpPr>
            <a:spLocks noGrp="1"/>
          </p:cNvSpPr>
          <p:nvPr>
            <p:ph sz="half" idx="20"/>
          </p:nvPr>
        </p:nvSpPr>
        <p:spPr>
          <a:xfrm>
            <a:off x="1557131" y="4065967"/>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4096CE2A-AA7D-561B-6551-99A81EC0BAC7}"/>
              </a:ext>
            </a:extLst>
          </p:cNvPr>
          <p:cNvSpPr>
            <a:spLocks noGrp="1"/>
          </p:cNvSpPr>
          <p:nvPr>
            <p:ph sz="half" idx="21"/>
          </p:nvPr>
        </p:nvSpPr>
        <p:spPr>
          <a:xfrm>
            <a:off x="7116683" y="4065967"/>
            <a:ext cx="5384800" cy="2109220"/>
          </a:xfrm>
          <a:solidFill>
            <a:schemeClr val="bg1"/>
          </a:solid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3005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5073156" y="298477"/>
            <a:ext cx="24384" cy="5853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5A3B11D2-087A-86D6-8246-F2427704FCE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0DA50F6A-4462-5E35-4446-311111F2FAC9}"/>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70EB32B3-8207-4D11-D118-A9A3E67CAC7E}"/>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E2DEC714-5285-5EDA-8658-BDC17D154477}"/>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3926ACCE-958B-DCD8-215B-5F339AB34E98}"/>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89707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flipH="1">
            <a:off x="3750078" y="839972"/>
            <a:ext cx="45719" cy="5438591"/>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E83507E-29DE-8DCC-DED2-29DA44853436}"/>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3E666834-4992-AAE1-13D2-CAA7C3C28C19}"/>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C8ACAA8C-85D5-C1D1-C881-84DC655B6AE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3726FAFC-AC3C-1682-95E7-D565FE28D010}"/>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9468D5D5-83C6-0825-B240-D5AF64918BF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44905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flipH="1">
            <a:off x="6045115" y="273052"/>
            <a:ext cx="50883" cy="587255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6258573" y="337484"/>
            <a:ext cx="5560131"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4014649-8160-4B4D-4B04-7D09693A1E5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E8B2DA59-A708-D2CD-3726-E8A15979DC6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7CB3A5E9-CFB7-6FAF-1775-3659DFC84D4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7F12839F-F8B2-7F18-1F38-3E72172EA12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5831992F-1DA6-43CE-6366-542EA10355D5}"/>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516336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615950" y="1299367"/>
            <a:ext cx="11295634"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Rectangle 4">
            <a:extLst>
              <a:ext uri="{FF2B5EF4-FFF2-40B4-BE49-F238E27FC236}">
                <a16:creationId xmlns:a16="http://schemas.microsoft.com/office/drawing/2014/main" id="{834E0003-936D-86A6-ADAB-3490F45BFE3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1A6C69AD-823D-9DB3-B48C-B634077469E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9307A1B4-D5D9-A796-AF31-D265BF3A29E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27DAE66E-A931-7CAC-747D-A2A773921675}"/>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70EB49E5-33C9-6F9C-37EB-684FF494C5F3}"/>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609316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615950" y="1299368"/>
            <a:ext cx="10971213" cy="551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5" name="Rectangle 4">
            <a:extLst>
              <a:ext uri="{FF2B5EF4-FFF2-40B4-BE49-F238E27FC236}">
                <a16:creationId xmlns:a16="http://schemas.microsoft.com/office/drawing/2014/main" id="{6AC077D8-3CCF-46C5-EF03-8A65D4ADCC7A}"/>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7765A546-4B6E-CAD9-5018-1C889E60FCE8}"/>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BD8B63A3-4DD6-AC92-F80B-CF3C81906C2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E7A669F2-6159-CB1D-CE0B-8489182BDC8B}"/>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28D858C2-D9CC-C8AB-9C68-7E27645F9D3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864687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6" name="Title 1"/>
          <p:cNvSpPr>
            <a:spLocks noGrp="1"/>
          </p:cNvSpPr>
          <p:nvPr>
            <p:ph type="ctrTitle"/>
          </p:nvPr>
        </p:nvSpPr>
        <p:spPr>
          <a:xfrm>
            <a:off x="612775" y="779914"/>
            <a:ext cx="5812409" cy="2387600"/>
          </a:xfrm>
          <a:effectLst/>
        </p:spPr>
        <p:txBody>
          <a:bodyPr anchor="b">
            <a:normAutofit/>
          </a:bodyPr>
          <a:lstStyle>
            <a:lvl1pPr algn="l">
              <a:defRPr sz="4800" baseline="0">
                <a:solidFill>
                  <a:srgbClr val="000000"/>
                </a:solidFill>
                <a:latin typeface="+mn-lt"/>
              </a:defRPr>
            </a:lvl1pPr>
          </a:lstStyle>
          <a:p>
            <a:r>
              <a:rPr lang="en-US" dirty="0"/>
              <a:t>Click to edit Master title style</a:t>
            </a:r>
          </a:p>
        </p:txBody>
      </p:sp>
      <p:sp>
        <p:nvSpPr>
          <p:cNvPr id="7" name="Subtitle 2"/>
          <p:cNvSpPr>
            <a:spLocks noGrp="1"/>
          </p:cNvSpPr>
          <p:nvPr>
            <p:ph type="subTitle" idx="1"/>
          </p:nvPr>
        </p:nvSpPr>
        <p:spPr>
          <a:xfrm>
            <a:off x="612775" y="3259588"/>
            <a:ext cx="5812409" cy="1809520"/>
          </a:xfrm>
          <a:effectLst/>
        </p:spPr>
        <p:txBody>
          <a:bodyPr/>
          <a:lstStyle>
            <a:lvl1pPr marL="0" indent="0" algn="l">
              <a:buNone/>
              <a:defRPr sz="2800" b="1">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p:cNvSpPr/>
          <p:nvPr userDrawn="1"/>
        </p:nvSpPr>
        <p:spPr>
          <a:xfrm>
            <a:off x="612775" y="3213744"/>
            <a:ext cx="581240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Picture Placeholder 11"/>
          <p:cNvSpPr>
            <a:spLocks noGrp="1"/>
          </p:cNvSpPr>
          <p:nvPr>
            <p:ph type="pic" sz="quarter" idx="10"/>
          </p:nvPr>
        </p:nvSpPr>
        <p:spPr>
          <a:xfrm>
            <a:off x="6726768" y="779124"/>
            <a:ext cx="5094817" cy="5137582"/>
          </a:xfrm>
          <a:effectLst/>
        </p:spPr>
        <p:txBody>
          <a:bodyPr/>
          <a:lstStyle>
            <a:lvl1pPr>
              <a:defRPr>
                <a:latin typeface="+mn-lt"/>
              </a:defRPr>
            </a:lvl1pPr>
          </a:lstStyle>
          <a:p>
            <a:endParaRPr lang="en-US" dirty="0"/>
          </a:p>
        </p:txBody>
      </p:sp>
      <p:sp>
        <p:nvSpPr>
          <p:cNvPr id="3" name="Text Placeholder 2"/>
          <p:cNvSpPr>
            <a:spLocks noGrp="1"/>
          </p:cNvSpPr>
          <p:nvPr>
            <p:ph type="body" sz="quarter" idx="12"/>
          </p:nvPr>
        </p:nvSpPr>
        <p:spPr>
          <a:xfrm>
            <a:off x="939800" y="5208589"/>
            <a:ext cx="5486400" cy="708025"/>
          </a:xfrm>
          <a:effectLst/>
        </p:spPr>
        <p:txBody>
          <a:bodyPr/>
          <a:lstStyle>
            <a:lvl1pPr marL="0" indent="0">
              <a:buFont typeface="Arial" charset="0"/>
              <a:buNone/>
              <a:defRPr sz="2400" b="1" baseline="0">
                <a:solidFill>
                  <a:srgbClr val="000000"/>
                </a:solidFill>
                <a:latin typeface="+mn-lt"/>
              </a:defRPr>
            </a:lvl1pPr>
            <a:lvl2pPr marL="0" indent="0">
              <a:spcBef>
                <a:spcPts val="0"/>
              </a:spcBef>
              <a:buFont typeface="Arial" charset="0"/>
              <a:buNone/>
              <a:defRPr sz="1800" b="1" baseline="0">
                <a:solidFill>
                  <a:srgbClr val="525E6E"/>
                </a:solidFill>
              </a:defRPr>
            </a:lvl2pPr>
            <a:lvl3pPr marL="548640" indent="0">
              <a:buNone/>
              <a:defRPr sz="1800" baseline="0"/>
            </a:lvl3pPr>
            <a:lvl4pPr marL="822960" indent="0">
              <a:buNone/>
              <a:defRPr sz="1800" baseline="0"/>
            </a:lvl4pPr>
            <a:lvl5pPr marL="1097280" indent="0">
              <a:buNone/>
              <a:defRPr sz="1800" baseline="0"/>
            </a:lvl5pPr>
          </a:lstStyle>
          <a:p>
            <a:pPr lvl="0"/>
            <a:r>
              <a:rPr lang="en-US" dirty="0"/>
              <a:t>Click to edit Master text styles</a:t>
            </a:r>
          </a:p>
        </p:txBody>
      </p:sp>
      <p:sp>
        <p:nvSpPr>
          <p:cNvPr id="15" name="Rectangle 14">
            <a:extLst>
              <a:ext uri="{FF2B5EF4-FFF2-40B4-BE49-F238E27FC236}">
                <a16:creationId xmlns:a16="http://schemas.microsoft.com/office/drawing/2014/main" id="{8FCF7F1D-E5D4-12BD-B855-11C425E6E82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6" name="Rectangle 15">
            <a:extLst>
              <a:ext uri="{FF2B5EF4-FFF2-40B4-BE49-F238E27FC236}">
                <a16:creationId xmlns:a16="http://schemas.microsoft.com/office/drawing/2014/main" id="{0DE37F86-72B7-AE58-3FEA-A7DD66D0560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7" name="Slide Number Placeholder 5">
            <a:extLst>
              <a:ext uri="{FF2B5EF4-FFF2-40B4-BE49-F238E27FC236}">
                <a16:creationId xmlns:a16="http://schemas.microsoft.com/office/drawing/2014/main" id="{EFC98A7A-F329-B97B-21DE-3085ABBD4F0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8" name="Rectangle 17">
            <a:extLst>
              <a:ext uri="{FF2B5EF4-FFF2-40B4-BE49-F238E27FC236}">
                <a16:creationId xmlns:a16="http://schemas.microsoft.com/office/drawing/2014/main" id="{44D69D26-9F11-738D-5203-BB3318B54E4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 name="TextBox 18">
            <a:extLst>
              <a:ext uri="{FF2B5EF4-FFF2-40B4-BE49-F238E27FC236}">
                <a16:creationId xmlns:a16="http://schemas.microsoft.com/office/drawing/2014/main" id="{8C54AA92-56CA-B6B7-B928-1F11AEA2426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15950" y="128724"/>
            <a:ext cx="11295634" cy="1143000"/>
          </a:xfrm>
        </p:spPr>
        <p:txBody>
          <a:bodyPr/>
          <a:lstStyle>
            <a:lvl1pPr>
              <a:defRPr>
                <a:latin typeface="+mn-lt"/>
              </a:defRPr>
            </a:lvl1pPr>
          </a:lstStyle>
          <a:p>
            <a:r>
              <a:rPr lang="en-US" dirty="0"/>
              <a:t>Click to edit Master title style</a:t>
            </a:r>
          </a:p>
        </p:txBody>
      </p:sp>
      <p:sp>
        <p:nvSpPr>
          <p:cNvPr id="3" name="Content Placeholder 2"/>
          <p:cNvSpPr>
            <a:spLocks noGrp="1"/>
          </p:cNvSpPr>
          <p:nvPr>
            <p:ph sz="quarter" idx="1"/>
          </p:nvPr>
        </p:nvSpPr>
        <p:spPr>
          <a:xfrm>
            <a:off x="615950" y="1454286"/>
            <a:ext cx="5707634"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0"/>
          </p:nvPr>
        </p:nvSpPr>
        <p:spPr>
          <a:xfrm>
            <a:off x="6526784" y="1454286"/>
            <a:ext cx="5384800" cy="2185988"/>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2"/>
          <p:cNvSpPr>
            <a:spLocks noGrp="1"/>
          </p:cNvSpPr>
          <p:nvPr>
            <p:ph sz="quarter" idx="11"/>
          </p:nvPr>
        </p:nvSpPr>
        <p:spPr>
          <a:xfrm>
            <a:off x="622404" y="3670491"/>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7" name="Content Placeholder 2"/>
          <p:cNvSpPr>
            <a:spLocks noGrp="1"/>
          </p:cNvSpPr>
          <p:nvPr>
            <p:ph sz="quarter" idx="12"/>
          </p:nvPr>
        </p:nvSpPr>
        <p:spPr>
          <a:xfrm>
            <a:off x="6526784" y="3670491"/>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9" name="Content Placeholder 2">
            <a:extLst>
              <a:ext uri="{FF2B5EF4-FFF2-40B4-BE49-F238E27FC236}">
                <a16:creationId xmlns:a16="http://schemas.microsoft.com/office/drawing/2014/main" id="{6B42461E-A055-0FD5-B0B8-195EA65AF284}"/>
              </a:ext>
            </a:extLst>
          </p:cNvPr>
          <p:cNvSpPr>
            <a:spLocks noGrp="1"/>
          </p:cNvSpPr>
          <p:nvPr>
            <p:ph sz="quarter" idx="13"/>
          </p:nvPr>
        </p:nvSpPr>
        <p:spPr>
          <a:xfrm>
            <a:off x="615950" y="5823873"/>
            <a:ext cx="5707633"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marL="822960" indent="0">
              <a:spcBef>
                <a:spcPts val="800"/>
              </a:spcBef>
              <a:spcAft>
                <a:spcPts val="0"/>
              </a:spcAft>
              <a:buNone/>
              <a:defRPr sz="2800" baseline="0"/>
            </a:lvl4pPr>
            <a:lvl5pPr marL="1097280" indent="0">
              <a:spcBef>
                <a:spcPts val="800"/>
              </a:spcBef>
              <a:spcAft>
                <a:spcPts val="0"/>
              </a:spcAft>
              <a:buNone/>
              <a:defRPr sz="2800" baseline="0"/>
            </a:lvl5pPr>
          </a:lstStyle>
          <a:p>
            <a:pPr lvl="0"/>
            <a:r>
              <a:rPr lang="en-US" dirty="0"/>
              <a:t>Click to edit Master text styles</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580034D2-ED8B-C8F0-8A7A-216BD8BEE55A}"/>
              </a:ext>
            </a:extLst>
          </p:cNvPr>
          <p:cNvSpPr>
            <a:spLocks noGrp="1"/>
          </p:cNvSpPr>
          <p:nvPr>
            <p:ph sz="quarter" idx="14"/>
          </p:nvPr>
        </p:nvSpPr>
        <p:spPr>
          <a:xfrm>
            <a:off x="6520330" y="5823873"/>
            <a:ext cx="5384800" cy="2068254"/>
          </a:xfrm>
        </p:spPr>
        <p:txBody>
          <a:bodyPr/>
          <a:lstStyle>
            <a:lvl1pPr>
              <a:defRPr sz="2800" baseline="0">
                <a:latin typeface="+mn-lt"/>
              </a:defRPr>
            </a:lvl1pPr>
            <a:lvl2pPr>
              <a:spcBef>
                <a:spcPts val="800"/>
              </a:spcBef>
              <a:spcAft>
                <a:spcPts val="400"/>
              </a:spcAft>
              <a:defRPr sz="2800">
                <a:latin typeface="+mn-lt"/>
              </a:defRPr>
            </a:lvl2pPr>
            <a:lvl3pPr>
              <a:spcBef>
                <a:spcPts val="800"/>
              </a:spcBef>
              <a:spcAft>
                <a:spcPts val="0"/>
              </a:spcAft>
              <a:defRPr sz="2800" baseline="0">
                <a:latin typeface="+mn-lt"/>
              </a:defRPr>
            </a:lvl3pPr>
            <a:lvl4pPr>
              <a:spcBef>
                <a:spcPts val="800"/>
              </a:spcBef>
              <a:spcAft>
                <a:spcPts val="0"/>
              </a:spcAft>
              <a:defRPr sz="2800" baseline="0">
                <a:latin typeface="+mn-lt"/>
              </a:defRPr>
            </a:lvl4pPr>
            <a:lvl5pPr>
              <a:spcBef>
                <a:spcPts val="800"/>
              </a:spcBef>
              <a:spcAft>
                <a:spcPts val="0"/>
              </a:spcAft>
              <a:defRPr sz="2800" baseline="0"/>
            </a:lvl5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30" name="Rectangle 29">
            <a:extLst>
              <a:ext uri="{FF2B5EF4-FFF2-40B4-BE49-F238E27FC236}">
                <a16:creationId xmlns:a16="http://schemas.microsoft.com/office/drawing/2014/main" id="{318E79CD-78F7-86D6-E5AD-1049FDDC9D7F}"/>
              </a:ext>
            </a:extLst>
          </p:cNvPr>
          <p:cNvSpPr/>
          <p:nvPr userDrawn="1"/>
        </p:nvSpPr>
        <p:spPr>
          <a:xfrm>
            <a:off x="343454" y="862839"/>
            <a:ext cx="11592607"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3">
            <a:extLst>
              <a:ext uri="{FF2B5EF4-FFF2-40B4-BE49-F238E27FC236}">
                <a16:creationId xmlns:a16="http://schemas.microsoft.com/office/drawing/2014/main" id="{9E9E279B-A99C-7486-0485-F97BBB890D6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99981881-F547-8E6B-06C6-08430F2299A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8" name="Slide Number Placeholder 5">
            <a:extLst>
              <a:ext uri="{FF2B5EF4-FFF2-40B4-BE49-F238E27FC236}">
                <a16:creationId xmlns:a16="http://schemas.microsoft.com/office/drawing/2014/main" id="{ACD555BC-A76E-420F-5288-8B4F9F50D182}"/>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14E2838F-F970-8472-8036-BE7B12A372D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F25B9C34-AEDA-F48E-753B-EB1BB17205D2}"/>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127165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rgbClr val="000000"/>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Rectangle 3">
            <a:extLst>
              <a:ext uri="{FF2B5EF4-FFF2-40B4-BE49-F238E27FC236}">
                <a16:creationId xmlns:a16="http://schemas.microsoft.com/office/drawing/2014/main" id="{5201E345-94F9-1C1A-E2EA-F556D934B08F}"/>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solidFill>
                  <a:srgbClr val="000000"/>
                </a:solidFill>
                <a:latin typeface="+mn-lt"/>
                <a:ea typeface="Times New Roman" pitchFamily="-83" charset="0"/>
                <a:cs typeface="Times New Roman" pitchFamily="-83" charset="0"/>
              </a:rPr>
              <a:t>©2025 California Department of Social Services</a:t>
            </a:r>
            <a:endParaRPr lang="en-US" sz="1200" b="1" i="0" cap="all" spc="50" baseline="0" dirty="0">
              <a:solidFill>
                <a:srgbClr val="000000"/>
              </a:solidFill>
              <a:latin typeface="+mn-lt"/>
              <a:ea typeface="Arial" pitchFamily="-83" charset="0"/>
              <a:cs typeface="Arial" pitchFamily="-83" charset="0"/>
            </a:endParaRPr>
          </a:p>
        </p:txBody>
      </p:sp>
      <p:sp>
        <p:nvSpPr>
          <p:cNvPr id="7" name="Slide Number Placeholder 5">
            <a:extLst>
              <a:ext uri="{FF2B5EF4-FFF2-40B4-BE49-F238E27FC236}">
                <a16:creationId xmlns:a16="http://schemas.microsoft.com/office/drawing/2014/main" id="{AF703E51-2FFB-DC08-EB6B-44ABD0C0829F}"/>
              </a:ext>
            </a:extLst>
          </p:cNvPr>
          <p:cNvSpPr>
            <a:spLocks noGrp="1"/>
          </p:cNvSpPr>
          <p:nvPr>
            <p:ph type="sldNum" sz="quarter" idx="11"/>
          </p:nvPr>
        </p:nvSpPr>
        <p:spPr>
          <a:xfrm>
            <a:off x="11253216" y="6280423"/>
            <a:ext cx="938784" cy="450173"/>
          </a:xfrm>
          <a:prstGeom prst="rect">
            <a:avLst/>
          </a:prstGeom>
        </p:spPr>
        <p:txBody>
          <a:bodyPr/>
          <a:lstStyle>
            <a:lvl1pPr algn="l">
              <a:defRPr sz="2400" baseline="0">
                <a:solidFill>
                  <a:srgbClr val="000000"/>
                </a:solidFill>
                <a:latin typeface="+mn-lt"/>
              </a:defRPr>
            </a:lvl1pPr>
          </a:lstStyle>
          <a:p>
            <a:fld id="{65A270E9-2EC0-8E4B-B2C5-CC25833D9F0C}" type="slidenum">
              <a:rPr lang="en-US" altLang="x-none" smtClean="0"/>
              <a:pPr/>
              <a:t>‹#›</a:t>
            </a:fld>
            <a:endParaRPr lang="en-US" altLang="x-none" dirty="0"/>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1196C4AC-7805-6B5F-EB44-B0EED7D26DEC}"/>
              </a:ext>
            </a:extLst>
          </p:cNvPr>
          <p:cNvSpPr>
            <a:spLocks noChangeArrowheads="1"/>
          </p:cNvSpPr>
          <p:nvPr userDrawn="1"/>
        </p:nvSpPr>
        <p:spPr bwMode="auto">
          <a:xfrm>
            <a:off x="-1" y="6280422"/>
            <a:ext cx="12191999" cy="500531"/>
          </a:xfrm>
          <a:prstGeom prst="rect">
            <a:avLst/>
          </a:prstGeom>
          <a:solidFill>
            <a:srgbClr val="5DCAC9"/>
          </a:solidFill>
          <a:ln w="9525">
            <a:noFill/>
            <a:miter lim="800000"/>
            <a:headEnd/>
            <a:tailEnd/>
          </a:ln>
          <a:effectLst/>
        </p:spPr>
        <p:txBody>
          <a:bodyPr wrap="square" anchor="ctr">
            <a:noAutofit/>
          </a:bodyPr>
          <a:lstStyle/>
          <a:p>
            <a:pPr marL="457200" indent="-411480" algn="ctr" defTabSz="411480" eaLnBrk="0" hangingPunct="0">
              <a:lnSpc>
                <a:spcPct val="95000"/>
              </a:lnSpc>
              <a:tabLst/>
              <a:defRPr/>
            </a:pPr>
            <a:r>
              <a:rPr lang="en-US" sz="2400" baseline="0" dirty="0">
                <a:solidFill>
                  <a:srgbClr val="000000"/>
                </a:solidFill>
                <a:latin typeface="+mn-lt"/>
                <a:ea typeface="Times New Roman" pitchFamily="-83" charset="0"/>
                <a:cs typeface="Times New Roman" pitchFamily="-83" charset="0"/>
              </a:rPr>
              <a:t>©2025 CALIFORNIA DEPARTMENT OF SOCIAL SERVICES</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0" name="Rectangle 9">
            <a:extLst>
              <a:ext uri="{FF2B5EF4-FFF2-40B4-BE49-F238E27FC236}">
                <a16:creationId xmlns:a16="http://schemas.microsoft.com/office/drawing/2014/main" id="{6C738A4E-908C-52D7-4276-721CEED2C48C}"/>
              </a:ext>
            </a:extLst>
          </p:cNvPr>
          <p:cNvSpPr/>
          <p:nvPr userDrawn="1"/>
        </p:nvSpPr>
        <p:spPr>
          <a:xfrm>
            <a:off x="1" y="5807075"/>
            <a:ext cx="12191996" cy="93686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1" name="Rectangle 10">
            <a:extLst>
              <a:ext uri="{FF2B5EF4-FFF2-40B4-BE49-F238E27FC236}">
                <a16:creationId xmlns:a16="http://schemas.microsoft.com/office/drawing/2014/main" id="{991626E9-DE63-68A4-883D-CCAD30E93A5F}"/>
              </a:ext>
            </a:extLst>
          </p:cNvPr>
          <p:cNvSpPr/>
          <p:nvPr userDrawn="1"/>
        </p:nvSpPr>
        <p:spPr>
          <a:xfrm>
            <a:off x="0" y="5856479"/>
            <a:ext cx="12191999" cy="1001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20" name="TextBox 19">
            <a:extLst>
              <a:ext uri="{FF2B5EF4-FFF2-40B4-BE49-F238E27FC236}">
                <a16:creationId xmlns:a16="http://schemas.microsoft.com/office/drawing/2014/main" id="{8797FFA9-0B54-91E1-1A03-1B969C42E27B}"/>
              </a:ext>
            </a:extLst>
          </p:cNvPr>
          <p:cNvSpPr txBox="1"/>
          <p:nvPr userDrawn="1"/>
        </p:nvSpPr>
        <p:spPr>
          <a:xfrm>
            <a:off x="-2" y="5906376"/>
            <a:ext cx="12191995" cy="955801"/>
          </a:xfrm>
          <a:prstGeom prst="rect">
            <a:avLst/>
          </a:prstGeom>
          <a:solidFill>
            <a:srgbClr val="9E0000"/>
          </a:solidFill>
          <a:effectLst/>
        </p:spPr>
        <p:txBody>
          <a:bodyPr wrap="square" anchor="ctr" anchorCtr="0">
            <a:noAutofit/>
          </a:bodyPr>
          <a:lstStyle/>
          <a:p>
            <a:pPr algn="ctr"/>
            <a:r>
              <a:rPr lang="en-US" sz="2400" b="1" dirty="0">
                <a:solidFill>
                  <a:schemeClr val="bg1"/>
                </a:solidFill>
                <a:latin typeface="+mn-lt"/>
              </a:rPr>
              <a:t> State of California Department of Social Services, Copyright (2025)</a:t>
            </a:r>
            <a:br>
              <a:rPr lang="en-US" sz="2400" b="1" dirty="0">
                <a:solidFill>
                  <a:schemeClr val="bg1"/>
                </a:solidFill>
                <a:latin typeface="+mn-lt"/>
              </a:rPr>
            </a:br>
            <a:r>
              <a:rPr lang="en-US" sz="2400" b="1" dirty="0">
                <a:solidFill>
                  <a:schemeClr val="bg1"/>
                </a:solidFill>
                <a:latin typeface="+mn-lt"/>
              </a:rPr>
              <a:t>California Preschool Instructional Network (CPIN) | www.cpin.us</a:t>
            </a:r>
          </a:p>
        </p:txBody>
      </p:sp>
      <p:sp>
        <p:nvSpPr>
          <p:cNvPr id="16" name="Rectangle 15">
            <a:extLst>
              <a:ext uri="{FF2B5EF4-FFF2-40B4-BE49-F238E27FC236}">
                <a16:creationId xmlns:a16="http://schemas.microsoft.com/office/drawing/2014/main" id="{BB5FFC2F-F85F-3A04-0413-3B005EF856C8}"/>
              </a:ext>
            </a:extLst>
          </p:cNvPr>
          <p:cNvSpPr/>
          <p:nvPr userDrawn="1"/>
        </p:nvSpPr>
        <p:spPr>
          <a:xfrm>
            <a:off x="-2" y="5856479"/>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7" name="Content Placeholder 16">
            <a:extLst>
              <a:ext uri="{FF2B5EF4-FFF2-40B4-BE49-F238E27FC236}">
                <a16:creationId xmlns:a16="http://schemas.microsoft.com/office/drawing/2014/main" id="{8215D9DF-631B-5437-96DA-B6150CEF01EB}"/>
              </a:ext>
            </a:extLst>
          </p:cNvPr>
          <p:cNvSpPr>
            <a:spLocks noGrp="1"/>
          </p:cNvSpPr>
          <p:nvPr>
            <p:ph sz="quarter" idx="14"/>
          </p:nvPr>
        </p:nvSpPr>
        <p:spPr>
          <a:xfrm>
            <a:off x="3706813" y="77788"/>
            <a:ext cx="914400" cy="9144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085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Rectangle 3">
            <a:extLst>
              <a:ext uri="{FF2B5EF4-FFF2-40B4-BE49-F238E27FC236}">
                <a16:creationId xmlns:a16="http://schemas.microsoft.com/office/drawing/2014/main" id="{5201E345-94F9-1C1A-E2EA-F556D934B08F}"/>
              </a:ext>
            </a:extLst>
          </p:cNvPr>
          <p:cNvSpPr>
            <a:spLocks noChangeArrowheads="1"/>
          </p:cNvSpPr>
          <p:nvPr userDrawn="1"/>
        </p:nvSpPr>
        <p:spPr bwMode="auto">
          <a:xfrm>
            <a:off x="938784" y="6368138"/>
            <a:ext cx="10314432" cy="267766"/>
          </a:xfrm>
          <a:prstGeom prst="rect">
            <a:avLst/>
          </a:prstGeom>
          <a:noFill/>
          <a:ln w="9525">
            <a:noFill/>
            <a:miter lim="800000"/>
            <a:headEnd/>
            <a:tailEnd/>
          </a:ln>
          <a:effectLst/>
        </p:spPr>
        <p:txBody>
          <a:bodyPr wrap="square" anchor="ctr">
            <a:spAutoFit/>
          </a:bodyPr>
          <a:lstStyle/>
          <a:p>
            <a:pPr marL="457200" indent="-411480" algn="ctr" defTabSz="411480" eaLnBrk="0" hangingPunct="0">
              <a:lnSpc>
                <a:spcPct val="95000"/>
              </a:lnSpc>
              <a:tabLst/>
              <a:defRPr/>
            </a:pPr>
            <a:r>
              <a:rPr lang="en-US" sz="1200" b="1" i="0" cap="all" spc="50" baseline="0" dirty="0">
                <a:solidFill>
                  <a:srgbClr val="000000"/>
                </a:solidFill>
                <a:latin typeface="Arial" pitchFamily="-83" charset="0"/>
                <a:ea typeface="Times New Roman" pitchFamily="-83" charset="0"/>
                <a:cs typeface="Times New Roman" pitchFamily="-83" charset="0"/>
              </a:rPr>
              <a:t>©2025 California Department of Social Services</a:t>
            </a:r>
            <a:endParaRPr lang="en-US" sz="1200" b="1" i="0" cap="all" spc="50" baseline="0" dirty="0">
              <a:solidFill>
                <a:srgbClr val="000000"/>
              </a:solidFill>
              <a:latin typeface="Arial" pitchFamily="-83" charset="0"/>
              <a:ea typeface="Arial" pitchFamily="-83" charset="0"/>
              <a:cs typeface="Arial" pitchFamily="-83" charset="0"/>
            </a:endParaRPr>
          </a:p>
        </p:txBody>
      </p:sp>
      <p:sp>
        <p:nvSpPr>
          <p:cNvPr id="7" name="Slide Number Placeholder 5">
            <a:extLst>
              <a:ext uri="{FF2B5EF4-FFF2-40B4-BE49-F238E27FC236}">
                <a16:creationId xmlns:a16="http://schemas.microsoft.com/office/drawing/2014/main" id="{AF703E51-2FFB-DC08-EB6B-44ABD0C0829F}"/>
              </a:ext>
            </a:extLst>
          </p:cNvPr>
          <p:cNvSpPr>
            <a:spLocks noGrp="1"/>
          </p:cNvSpPr>
          <p:nvPr>
            <p:ph type="sldNum" sz="quarter" idx="11"/>
          </p:nvPr>
        </p:nvSpPr>
        <p:spPr>
          <a:xfrm>
            <a:off x="11253216" y="6280423"/>
            <a:ext cx="938784" cy="450173"/>
          </a:xfrm>
          <a:prstGeom prst="rect">
            <a:avLst/>
          </a:prstGeom>
        </p:spPr>
        <p:txBody>
          <a:bodyPr/>
          <a:lstStyle>
            <a:lvl1pPr algn="l">
              <a:defRPr sz="2400" baseline="0">
                <a:solidFill>
                  <a:srgbClr val="000000"/>
                </a:solidFill>
              </a:defRPr>
            </a:lvl1pPr>
          </a:lstStyle>
          <a:p>
            <a:fld id="{65A270E9-2EC0-8E4B-B2C5-CC25833D9F0C}" type="slidenum">
              <a:rPr lang="en-US" altLang="x-none" smtClean="0"/>
              <a:pPr/>
              <a:t>‹#›</a:t>
            </a:fld>
            <a:endParaRPr lang="en-US" altLang="x-none" dirty="0"/>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1196C4AC-7805-6B5F-EB44-B0EED7D26DEC}"/>
              </a:ext>
            </a:extLst>
          </p:cNvPr>
          <p:cNvSpPr>
            <a:spLocks noChangeArrowheads="1"/>
          </p:cNvSpPr>
          <p:nvPr userDrawn="1"/>
        </p:nvSpPr>
        <p:spPr bwMode="auto">
          <a:xfrm>
            <a:off x="-1" y="6280422"/>
            <a:ext cx="12191999" cy="500531"/>
          </a:xfrm>
          <a:prstGeom prst="rect">
            <a:avLst/>
          </a:prstGeom>
          <a:solidFill>
            <a:srgbClr val="5DCAC9"/>
          </a:solidFill>
          <a:ln w="9525">
            <a:noFill/>
            <a:miter lim="800000"/>
            <a:headEnd/>
            <a:tailEnd/>
          </a:ln>
          <a:effectLst/>
        </p:spPr>
        <p:txBody>
          <a:bodyPr wrap="square" anchor="ctr">
            <a:noAutofit/>
          </a:bodyPr>
          <a:lstStyle/>
          <a:p>
            <a:pPr marL="457200" indent="-411480" algn="ctr" defTabSz="411480" eaLnBrk="0" hangingPunct="0">
              <a:lnSpc>
                <a:spcPct val="95000"/>
              </a:lnSpc>
              <a:tabLst/>
              <a:defRPr/>
            </a:pPr>
            <a:r>
              <a:rPr lang="en-US" sz="2400" baseline="0" dirty="0">
                <a:solidFill>
                  <a:srgbClr val="000000"/>
                </a:solidFill>
                <a:latin typeface="Arial" pitchFamily="-83" charset="0"/>
                <a:ea typeface="Times New Roman" pitchFamily="-83" charset="0"/>
                <a:cs typeface="Times New Roman" pitchFamily="-83" charset="0"/>
              </a:rPr>
              <a:t>©2025 CALIFORNIA DEPARTMENT OF SOCIAL SERVICES</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 name="Rectangle 9">
            <a:extLst>
              <a:ext uri="{FF2B5EF4-FFF2-40B4-BE49-F238E27FC236}">
                <a16:creationId xmlns:a16="http://schemas.microsoft.com/office/drawing/2014/main" id="{6C738A4E-908C-52D7-4276-721CEED2C48C}"/>
              </a:ext>
            </a:extLst>
          </p:cNvPr>
          <p:cNvSpPr/>
          <p:nvPr userDrawn="1"/>
        </p:nvSpPr>
        <p:spPr>
          <a:xfrm>
            <a:off x="1" y="5807075"/>
            <a:ext cx="12191996" cy="93686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1" name="Rectangle 10">
            <a:extLst>
              <a:ext uri="{FF2B5EF4-FFF2-40B4-BE49-F238E27FC236}">
                <a16:creationId xmlns:a16="http://schemas.microsoft.com/office/drawing/2014/main" id="{991626E9-DE63-68A4-883D-CCAD30E93A5F}"/>
              </a:ext>
            </a:extLst>
          </p:cNvPr>
          <p:cNvSpPr/>
          <p:nvPr userDrawn="1"/>
        </p:nvSpPr>
        <p:spPr>
          <a:xfrm>
            <a:off x="0" y="5856479"/>
            <a:ext cx="12191999" cy="10015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0" name="TextBox 19">
            <a:extLst>
              <a:ext uri="{FF2B5EF4-FFF2-40B4-BE49-F238E27FC236}">
                <a16:creationId xmlns:a16="http://schemas.microsoft.com/office/drawing/2014/main" id="{8797FFA9-0B54-91E1-1A03-1B969C42E27B}"/>
              </a:ext>
            </a:extLst>
          </p:cNvPr>
          <p:cNvSpPr txBox="1"/>
          <p:nvPr userDrawn="1"/>
        </p:nvSpPr>
        <p:spPr>
          <a:xfrm>
            <a:off x="-2" y="5906376"/>
            <a:ext cx="12191995" cy="955801"/>
          </a:xfrm>
          <a:prstGeom prst="rect">
            <a:avLst/>
          </a:prstGeom>
          <a:solidFill>
            <a:srgbClr val="9E0000"/>
          </a:solidFill>
          <a:effectLst/>
        </p:spPr>
        <p:txBody>
          <a:bodyPr wrap="square" anchor="ctr" anchorCtr="0">
            <a:noAutofit/>
          </a:bodyPr>
          <a:lstStyle/>
          <a:p>
            <a:pPr algn="ctr"/>
            <a:r>
              <a:rPr lang="en-US" sz="2400" b="1" dirty="0">
                <a:solidFill>
                  <a:schemeClr val="bg1"/>
                </a:solidFill>
              </a:rPr>
              <a:t> State of California Department of Social Services, Copyright (2025)</a:t>
            </a:r>
            <a:br>
              <a:rPr lang="en-US" sz="2400" b="1" dirty="0">
                <a:solidFill>
                  <a:schemeClr val="bg1"/>
                </a:solidFill>
              </a:rPr>
            </a:br>
            <a:r>
              <a:rPr lang="en-US" sz="2400" b="1" dirty="0">
                <a:solidFill>
                  <a:schemeClr val="bg1"/>
                </a:solidFill>
              </a:rPr>
              <a:t>California Preschool Instructional Network (CPIN) | www.cpin.us</a:t>
            </a:r>
          </a:p>
        </p:txBody>
      </p:sp>
      <p:sp>
        <p:nvSpPr>
          <p:cNvPr id="16" name="Rectangle 15">
            <a:extLst>
              <a:ext uri="{FF2B5EF4-FFF2-40B4-BE49-F238E27FC236}">
                <a16:creationId xmlns:a16="http://schemas.microsoft.com/office/drawing/2014/main" id="{BB5FFC2F-F85F-3A04-0413-3B005EF856C8}"/>
              </a:ext>
            </a:extLst>
          </p:cNvPr>
          <p:cNvSpPr/>
          <p:nvPr userDrawn="1"/>
        </p:nvSpPr>
        <p:spPr>
          <a:xfrm>
            <a:off x="-2" y="5856479"/>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 name="Content Placeholder 16">
            <a:extLst>
              <a:ext uri="{FF2B5EF4-FFF2-40B4-BE49-F238E27FC236}">
                <a16:creationId xmlns:a16="http://schemas.microsoft.com/office/drawing/2014/main" id="{8215D9DF-631B-5437-96DA-B6150CEF01EB}"/>
              </a:ext>
            </a:extLst>
          </p:cNvPr>
          <p:cNvSpPr>
            <a:spLocks noGrp="1"/>
          </p:cNvSpPr>
          <p:nvPr>
            <p:ph sz="quarter" idx="14"/>
          </p:nvPr>
        </p:nvSpPr>
        <p:spPr>
          <a:xfrm>
            <a:off x="3706813" y="77788"/>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000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Section Header">
    <p:bg>
      <p:bgPr>
        <a:solidFill>
          <a:srgbClr val="00395E"/>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18854"/>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483312"/>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6F24D11D-894B-7145-AA46-FBCB3FB0428F}"/>
              </a:ext>
            </a:extLst>
          </p:cNvPr>
          <p:cNvSpPr/>
          <p:nvPr userDrawn="1"/>
        </p:nvSpPr>
        <p:spPr>
          <a:xfrm>
            <a:off x="0" y="6151589"/>
            <a:ext cx="12192000" cy="18288"/>
          </a:xfrm>
          <a:prstGeom prst="rect">
            <a:avLst/>
          </a:prstGeom>
          <a:solidFill>
            <a:srgbClr val="5D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028205A4-BCD6-669A-BC7B-0831138DD4C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2" name="Rectangle 11">
            <a:extLst>
              <a:ext uri="{FF2B5EF4-FFF2-40B4-BE49-F238E27FC236}">
                <a16:creationId xmlns:a16="http://schemas.microsoft.com/office/drawing/2014/main" id="{0792C134-453E-B862-71B9-E3BD0AEA294C}"/>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13" name="Slide Number Placeholder 5">
            <a:extLst>
              <a:ext uri="{FF2B5EF4-FFF2-40B4-BE49-F238E27FC236}">
                <a16:creationId xmlns:a16="http://schemas.microsoft.com/office/drawing/2014/main" id="{99963C5C-5CBB-147E-58EC-6E569B8D177D}"/>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4" name="Rectangle 13">
            <a:extLst>
              <a:ext uri="{FF2B5EF4-FFF2-40B4-BE49-F238E27FC236}">
                <a16:creationId xmlns:a16="http://schemas.microsoft.com/office/drawing/2014/main" id="{C67F0FEF-BEDD-3098-1728-BDA95DA045D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4B2A98E7-9F8B-67D0-1CAF-29706CE9366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816466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Section Header">
    <p:bg>
      <p:bgPr>
        <a:solidFill>
          <a:srgbClr val="003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496EA2F2-C861-2CF2-DDBA-A8DBF38EB535}"/>
              </a:ext>
            </a:extLst>
          </p:cNvPr>
          <p:cNvPicPr>
            <a:picLocks noChangeAspect="1"/>
          </p:cNvPicPr>
          <p:nvPr userDrawn="1"/>
        </p:nvPicPr>
        <p:blipFill rotWithShape="1">
          <a:blip r:embed="rId2"/>
          <a:srcRect l="2372" t="1743" r="7030" b="24308"/>
          <a:stretch/>
        </p:blipFill>
        <p:spPr>
          <a:xfrm>
            <a:off x="494415" y="567420"/>
            <a:ext cx="1656115" cy="2607928"/>
          </a:xfrm>
          <a:prstGeom prst="rect">
            <a:avLst/>
          </a:prstGeom>
        </p:spPr>
      </p:pic>
      <p:sp>
        <p:nvSpPr>
          <p:cNvPr id="13" name="Rectangle 12">
            <a:extLst>
              <a:ext uri="{FF2B5EF4-FFF2-40B4-BE49-F238E27FC236}">
                <a16:creationId xmlns:a16="http://schemas.microsoft.com/office/drawing/2014/main" id="{80E0223F-E7FE-3FD5-DE1B-79A292D824CB}"/>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4" name="Rectangle 13">
            <a:extLst>
              <a:ext uri="{FF2B5EF4-FFF2-40B4-BE49-F238E27FC236}">
                <a16:creationId xmlns:a16="http://schemas.microsoft.com/office/drawing/2014/main" id="{0E855192-F65A-A608-9DA1-0014E61E63E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7" name="Slide Number Placeholder 5">
            <a:extLst>
              <a:ext uri="{FF2B5EF4-FFF2-40B4-BE49-F238E27FC236}">
                <a16:creationId xmlns:a16="http://schemas.microsoft.com/office/drawing/2014/main" id="{77C8D555-9996-441F-9526-028B294C8C6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8" name="Rectangle 17">
            <a:extLst>
              <a:ext uri="{FF2B5EF4-FFF2-40B4-BE49-F238E27FC236}">
                <a16:creationId xmlns:a16="http://schemas.microsoft.com/office/drawing/2014/main" id="{A10B92F4-4C53-3E01-F1A7-428110BC15B1}"/>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1" name="TextBox 20">
            <a:extLst>
              <a:ext uri="{FF2B5EF4-FFF2-40B4-BE49-F238E27FC236}">
                <a16:creationId xmlns:a16="http://schemas.microsoft.com/office/drawing/2014/main" id="{EAEF9952-5449-3D4C-09DA-58807FBCC008}"/>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452424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1_Section Header">
    <p:bg>
      <p:bgPr>
        <a:solidFill>
          <a:srgbClr val="003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8784" y="671545"/>
            <a:ext cx="5581285" cy="2594207"/>
          </a:xfrm>
        </p:spPr>
        <p:txBody>
          <a:bodyPr anchor="b" anchorCtr="0"/>
          <a:lstStyle>
            <a:lvl1pPr algn="l">
              <a:defRPr sz="6000" b="0" i="0" cap="none"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p:nvPr>
        </p:nvSpPr>
        <p:spPr>
          <a:xfrm>
            <a:off x="938784" y="3338904"/>
            <a:ext cx="5581285" cy="1453896"/>
          </a:xfrm>
        </p:spPr>
        <p:txBody>
          <a:bodyPr anchor="t" anchorCtr="0"/>
          <a:lstStyle>
            <a:lvl1pPr marL="0" indent="0">
              <a:buNone/>
              <a:defRPr sz="2800" b="1" i="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FA1E75AC-76A9-4B12-D9FE-0D0B68E0DCA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ED08CB3F-387F-F354-D525-436C7B0BA97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43C9286F-320D-DACD-07EB-4F366BC8D4A6}"/>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CB3E7DC9-A2A9-B066-FF56-6AA203F527ED}"/>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B70AA3CD-547F-CCBB-BDFE-6A425D4B3FC6}"/>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593828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Section Header">
    <p:bg>
      <p:bgPr>
        <a:solidFill>
          <a:schemeClr val="bg1"/>
        </a:solid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8445260" y="326823"/>
            <a:ext cx="3490801"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8445260" y="3066949"/>
            <a:ext cx="3490801"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28660556-1518-CA01-DDB9-3AFDFFCAEC8C}"/>
              </a:ext>
            </a:extLst>
          </p:cNvPr>
          <p:cNvSpPr/>
          <p:nvPr userDrawn="1"/>
        </p:nvSpPr>
        <p:spPr>
          <a:xfrm>
            <a:off x="590347" y="1469439"/>
            <a:ext cx="7701710"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Title 10">
            <a:extLst>
              <a:ext uri="{FF2B5EF4-FFF2-40B4-BE49-F238E27FC236}">
                <a16:creationId xmlns:a16="http://schemas.microsoft.com/office/drawing/2014/main" id="{1ADC767B-17A6-C66F-46A3-C309BFDD6C89}"/>
              </a:ext>
            </a:extLst>
          </p:cNvPr>
          <p:cNvSpPr>
            <a:spLocks noGrp="1"/>
          </p:cNvSpPr>
          <p:nvPr>
            <p:ph type="title"/>
          </p:nvPr>
        </p:nvSpPr>
        <p:spPr>
          <a:xfrm>
            <a:off x="590347" y="274638"/>
            <a:ext cx="7701711" cy="535626"/>
          </a:xfrm>
        </p:spPr>
        <p:txBody>
          <a:bodyPr/>
          <a:lstStyle>
            <a:lvl1pPr>
              <a:defRPr sz="4400">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E9683ABC-84A3-6932-9113-21F312C87CFC}"/>
              </a:ext>
            </a:extLst>
          </p:cNvPr>
          <p:cNvSpPr>
            <a:spLocks noGrp="1"/>
          </p:cNvSpPr>
          <p:nvPr>
            <p:ph sz="quarter" idx="14"/>
          </p:nvPr>
        </p:nvSpPr>
        <p:spPr>
          <a:xfrm>
            <a:off x="540638" y="2945797"/>
            <a:ext cx="7701711" cy="2747215"/>
          </a:xfrm>
        </p:spPr>
        <p:txBody>
          <a:bodyPr/>
          <a:lstStyle>
            <a:lvl1pPr marL="0" indent="0">
              <a:lnSpc>
                <a:spcPts val="3000"/>
              </a:lnSpc>
              <a:buNone/>
              <a:defRPr b="0">
                <a:latin typeface="+mn-lt"/>
              </a:defRPr>
            </a:lvl1pPr>
          </a:lstStyle>
          <a:p>
            <a:pPr lvl="0"/>
            <a:r>
              <a:rPr lang="en-US" dirty="0"/>
              <a:t>Click to edit Master text styles</a:t>
            </a:r>
          </a:p>
        </p:txBody>
      </p:sp>
      <p:sp>
        <p:nvSpPr>
          <p:cNvPr id="2" name="Rectangle 1">
            <a:extLst>
              <a:ext uri="{FF2B5EF4-FFF2-40B4-BE49-F238E27FC236}">
                <a16:creationId xmlns:a16="http://schemas.microsoft.com/office/drawing/2014/main" id="{90D36DB6-165C-8E89-B19F-2861A585509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428A037A-5F5D-C058-C610-E11D04B39FD1}"/>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29889078-6D75-C697-F74D-38314B02181B}"/>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99E93CDA-D7DE-7E28-CC49-4337507764B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7A2D51A3-C83A-7C36-9F7C-CEB9F973141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60048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776" y="671545"/>
            <a:ext cx="5907294" cy="2594207"/>
          </a:xfrm>
        </p:spPr>
        <p:txBody>
          <a:bodyPr anchor="b" anchorCtr="0"/>
          <a:lstStyle>
            <a:lvl1pPr algn="l">
              <a:defRPr sz="6000" b="0" i="0" cap="none" baseline="0">
                <a:solidFill>
                  <a:srgbClr val="000000"/>
                </a:solidFill>
                <a:latin typeface="+mn-lt"/>
              </a:defRPr>
            </a:lvl1pPr>
          </a:lstStyle>
          <a:p>
            <a:r>
              <a:rPr lang="en-US" dirty="0"/>
              <a:t>Click to edit Master title style</a:t>
            </a:r>
          </a:p>
        </p:txBody>
      </p:sp>
      <p:sp>
        <p:nvSpPr>
          <p:cNvPr id="3" name="Text Placeholder 2"/>
          <p:cNvSpPr>
            <a:spLocks noGrp="1"/>
          </p:cNvSpPr>
          <p:nvPr>
            <p:ph type="body" idx="1"/>
          </p:nvPr>
        </p:nvSpPr>
        <p:spPr>
          <a:xfrm>
            <a:off x="612776" y="3338904"/>
            <a:ext cx="5907293" cy="1453896"/>
          </a:xfrm>
        </p:spPr>
        <p:txBody>
          <a:bodyPr anchor="t" anchorCtr="0"/>
          <a:lstStyle>
            <a:lvl1pPr marL="0" indent="0">
              <a:buNone/>
              <a:defRPr sz="2800" b="1" i="0" baseline="0">
                <a:solidFill>
                  <a:srgbClr val="000000"/>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9308" y="293782"/>
            <a:ext cx="4285807" cy="2618975"/>
          </a:xfrm>
        </p:spPr>
        <p:txBody>
          <a:bodyPr/>
          <a:lstStyle>
            <a:lvl1pPr>
              <a:defRPr>
                <a:latin typeface="+mn-lt"/>
              </a:defRPr>
            </a:lvl1pPr>
            <a:lvl2pPr>
              <a:defRPr>
                <a:latin typeface="+mn-lt"/>
              </a:defRPr>
            </a:lvl2pPr>
            <a:lvl3pPr>
              <a:defRPr>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9308" y="3050428"/>
            <a:ext cx="4285807" cy="2618975"/>
          </a:xfrm>
        </p:spPr>
        <p:txBody>
          <a:bodyPr/>
          <a:lstStyle>
            <a:lvl1pPr>
              <a:defRPr>
                <a:latin typeface="+mn-lt"/>
              </a:defRPr>
            </a:lvl1pPr>
            <a:lvl2pPr>
              <a:defRPr>
                <a:latin typeface="+mn-lt"/>
              </a:defRPr>
            </a:lvl2pPr>
            <a:lvl3pPr>
              <a:defRPr>
                <a:latin typeface="+mn-lt"/>
              </a:defRPr>
            </a:lvl3pPr>
          </a:lstStyle>
          <a:p>
            <a:pPr lvl="0"/>
            <a:r>
              <a:rPr lang="en-US" dirty="0"/>
              <a:t>Click to edit Master text styles</a:t>
            </a:r>
          </a:p>
          <a:p>
            <a:pPr lvl="1"/>
            <a:r>
              <a:rPr lang="en-US" dirty="0"/>
              <a:t>Second level</a:t>
            </a:r>
          </a:p>
          <a:p>
            <a:pPr lvl="2"/>
            <a:r>
              <a:rPr lang="en-US" dirty="0"/>
              <a:t>Third level</a:t>
            </a:r>
          </a:p>
        </p:txBody>
      </p:sp>
      <p:sp>
        <p:nvSpPr>
          <p:cNvPr id="5" name="Rectangle 4">
            <a:extLst>
              <a:ext uri="{FF2B5EF4-FFF2-40B4-BE49-F238E27FC236}">
                <a16:creationId xmlns:a16="http://schemas.microsoft.com/office/drawing/2014/main" id="{D8EF2318-7FB0-1849-0F7F-CA8959AC8CED}"/>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96A6D9F8-A9B9-4B90-372E-E16EDA3AB7E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8A881CD5-5EFE-F473-73AF-830B01B8271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03E56D84-C438-A70F-2E0A-DA32B535AD1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2FF42172-2810-D618-7D67-E1E5D1F8CB3A}"/>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421124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55D2AE-8373-EBE9-6839-9623305AAF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861" t="472" r="5861" b="-472"/>
          <a:stretch/>
        </p:blipFill>
        <p:spPr>
          <a:xfrm>
            <a:off x="3611880" y="-62105"/>
            <a:ext cx="8580117" cy="6236507"/>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14799" cy="6317543"/>
          </a:xfrm>
          <a:prstGeom prst="rect">
            <a:avLst/>
          </a:prstGeom>
          <a:solidFill>
            <a:srgbClr val="9E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66810" y="31410"/>
            <a:ext cx="3943876" cy="5613157"/>
          </a:xfrm>
          <a:noFill/>
        </p:spPr>
        <p:txBody>
          <a:bodyPr anchor="ctr" anchorCtr="0"/>
          <a:lstStyle>
            <a:lvl1pPr marL="115888" indent="0" algn="l">
              <a:defRPr sz="5400" b="0" i="0" cap="none" baseline="0">
                <a:solidFill>
                  <a:schemeClr val="bg1"/>
                </a:solidFill>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237490" y="4102027"/>
            <a:ext cx="361442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Rectangle 2">
            <a:extLst>
              <a:ext uri="{FF2B5EF4-FFF2-40B4-BE49-F238E27FC236}">
                <a16:creationId xmlns:a16="http://schemas.microsoft.com/office/drawing/2014/main" id="{A4180115-B0C7-1FEC-43A7-4AB8EA69A79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3A7D2145-B1A3-54C2-F639-608EF5E51E5B}"/>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FBB416B2-8014-21AB-F4E9-7A44A71FFDC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5" name="Rectangle 14">
            <a:extLst>
              <a:ext uri="{FF2B5EF4-FFF2-40B4-BE49-F238E27FC236}">
                <a16:creationId xmlns:a16="http://schemas.microsoft.com/office/drawing/2014/main" id="{887D28F1-3E56-4A31-7C38-FBD1F0AEA1F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B1D9BD2F-3BA6-E65B-C8DA-4FA7BEA5E91E}"/>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11553506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87529D-4367-D6F7-8F5E-51E9C6495A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459" t="-633" r="4459" b="633"/>
          <a:stretch/>
        </p:blipFill>
        <p:spPr>
          <a:xfrm>
            <a:off x="3733800" y="-55061"/>
            <a:ext cx="8458201" cy="6226714"/>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14799" cy="6200663"/>
          </a:xfrm>
          <a:prstGeom prst="rect">
            <a:avLst/>
          </a:prstGeom>
          <a:solidFill>
            <a:srgbClr val="9E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6413" y="69429"/>
            <a:ext cx="4108388" cy="5613157"/>
          </a:xfrm>
          <a:noFill/>
        </p:spPr>
        <p:txBody>
          <a:bodyPr anchor="ctr" anchorCtr="0"/>
          <a:lstStyle>
            <a:lvl1pPr marL="115888" indent="0" algn="l">
              <a:defRPr sz="5400" b="0" i="0" cap="none" baseline="0">
                <a:solidFill>
                  <a:schemeClr val="bg1"/>
                </a:solidFill>
                <a:latin typeface="+mn-lt"/>
              </a:defRPr>
            </a:lvl1pPr>
          </a:lstStyle>
          <a:p>
            <a:r>
              <a:rPr lang="en-US" dirty="0"/>
              <a:t>Click to edit Master title style</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237490" y="4102027"/>
            <a:ext cx="361442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 name="Rectangle 2">
            <a:extLst>
              <a:ext uri="{FF2B5EF4-FFF2-40B4-BE49-F238E27FC236}">
                <a16:creationId xmlns:a16="http://schemas.microsoft.com/office/drawing/2014/main" id="{E4D07169-1BE5-09AB-57FE-B42C9321C24F}"/>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9" name="Rectangle 8">
            <a:extLst>
              <a:ext uri="{FF2B5EF4-FFF2-40B4-BE49-F238E27FC236}">
                <a16:creationId xmlns:a16="http://schemas.microsoft.com/office/drawing/2014/main" id="{47097B27-29FD-90C4-D9FD-C9D5CD8C11A5}"/>
              </a:ext>
            </a:extLst>
          </p:cNvPr>
          <p:cNvSpPr/>
          <p:nvPr userDrawn="1"/>
        </p:nvSpPr>
        <p:spPr>
          <a:xfrm>
            <a:off x="0"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5" name="Slide Number Placeholder 5">
            <a:extLst>
              <a:ext uri="{FF2B5EF4-FFF2-40B4-BE49-F238E27FC236}">
                <a16:creationId xmlns:a16="http://schemas.microsoft.com/office/drawing/2014/main" id="{43D85AC8-03F0-F4B9-68A8-50D7C15D0B05}"/>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54308655-0B21-CF1F-57FD-4333A257FBD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4FE21999-7D81-CF8B-1767-14BB6EE2959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125160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950" y="330552"/>
            <a:ext cx="10966450" cy="1105989"/>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15950" y="1570557"/>
            <a:ext cx="10966450" cy="4200493"/>
          </a:xfrm>
          <a:effectLst/>
        </p:spPr>
        <p:txBody>
          <a:bodyPr/>
          <a:lstStyle>
            <a:lvl1pPr>
              <a:defRPr>
                <a:solidFill>
                  <a:srgbClr val="000000"/>
                </a:solidFill>
                <a:latin typeface="+mn-lt"/>
              </a:defRPr>
            </a:lvl1pPr>
            <a:lvl2pPr>
              <a:defRPr>
                <a:solidFill>
                  <a:srgbClr val="000000"/>
                </a:solidFill>
                <a:latin typeface="+mn-lt"/>
              </a:defRPr>
            </a:lvl2pPr>
            <a:lvl3pPr>
              <a:buClr>
                <a:srgbClr val="21544A"/>
              </a:buCl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615950" y="1498293"/>
            <a:ext cx="10966450"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5" name="Rectangle 4">
            <a:extLst>
              <a:ext uri="{FF2B5EF4-FFF2-40B4-BE49-F238E27FC236}">
                <a16:creationId xmlns:a16="http://schemas.microsoft.com/office/drawing/2014/main" id="{ED4F9DA8-E1F7-665E-78C0-3E7161A1B0B3}"/>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7" name="Rectangle 6">
            <a:extLst>
              <a:ext uri="{FF2B5EF4-FFF2-40B4-BE49-F238E27FC236}">
                <a16:creationId xmlns:a16="http://schemas.microsoft.com/office/drawing/2014/main" id="{9754E1FE-66C0-EFA9-A673-7D432E1B8804}"/>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132EBD77-3DC1-1373-FA8C-2EF674B3D9C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1D050B10-7C66-D4AF-5C74-F78122097CB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3" name="TextBox 12">
            <a:extLst>
              <a:ext uri="{FF2B5EF4-FFF2-40B4-BE49-F238E27FC236}">
                <a16:creationId xmlns:a16="http://schemas.microsoft.com/office/drawing/2014/main" id="{7AD5061F-0DF5-6FC6-A085-E3D3640E32F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530479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8B5DA3-41D3-CE75-A1B0-E982BA3E4A7C}"/>
              </a:ext>
            </a:extLst>
          </p:cNvPr>
          <p:cNvPicPr>
            <a:picLocks noChangeAspect="1"/>
          </p:cNvPicPr>
          <p:nvPr userDrawn="1"/>
        </p:nvPicPr>
        <p:blipFill>
          <a:blip r:embed="rId2"/>
          <a:stretch>
            <a:fillRect/>
          </a:stretch>
        </p:blipFill>
        <p:spPr>
          <a:xfrm>
            <a:off x="-14318" y="-51057"/>
            <a:ext cx="4910195" cy="6175632"/>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4397993" y="-55061"/>
            <a:ext cx="7794007" cy="6252000"/>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4578784" y="93762"/>
            <a:ext cx="7172613" cy="862611"/>
          </a:xfrm>
          <a:noFill/>
        </p:spPr>
        <p:txBody>
          <a:bodyPr anchor="ctr" anchorCtr="0"/>
          <a:lstStyle>
            <a:lvl1pPr marL="0" indent="0" algn="l">
              <a:defRPr sz="4000" b="0" i="0" cap="none" baseline="0">
                <a:solidFill>
                  <a:schemeClr val="bg1"/>
                </a:solidFill>
                <a:latin typeface="+mn-lt"/>
              </a:defRPr>
            </a:lvl1pPr>
          </a:lstStyle>
          <a:p>
            <a:r>
              <a:rPr lang="en-US" dirty="0"/>
              <a:t>Click to edit Master title style</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4605243" y="1160293"/>
            <a:ext cx="7146155" cy="4537413"/>
          </a:xfrm>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4578784" y="995821"/>
            <a:ext cx="7172613"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3" name="Rectangle 2">
            <a:extLst>
              <a:ext uri="{FF2B5EF4-FFF2-40B4-BE49-F238E27FC236}">
                <a16:creationId xmlns:a16="http://schemas.microsoft.com/office/drawing/2014/main" id="{DE73E0D6-1622-6D41-CE7D-8DFAE06518C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6" name="Rectangle 5">
            <a:extLst>
              <a:ext uri="{FF2B5EF4-FFF2-40B4-BE49-F238E27FC236}">
                <a16:creationId xmlns:a16="http://schemas.microsoft.com/office/drawing/2014/main" id="{8B7F432B-8888-4346-2E86-B6A3CD99B3B0}"/>
              </a:ext>
            </a:extLst>
          </p:cNvPr>
          <p:cNvSpPr/>
          <p:nvPr userDrawn="1"/>
        </p:nvSpPr>
        <p:spPr>
          <a:xfrm>
            <a:off x="-14318" y="6196941"/>
            <a:ext cx="12191997" cy="687348"/>
          </a:xfrm>
          <a:prstGeom prst="rect">
            <a:avLst/>
          </a:prstGeom>
          <a:solidFill>
            <a:srgbClr val="FFF0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5" name="Slide Number Placeholder 5">
            <a:extLst>
              <a:ext uri="{FF2B5EF4-FFF2-40B4-BE49-F238E27FC236}">
                <a16:creationId xmlns:a16="http://schemas.microsoft.com/office/drawing/2014/main" id="{84179B78-DF68-4A68-B002-43343D0AF31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rgbClr val="000000"/>
                </a:solidFill>
                <a:latin typeface="+mn-lt"/>
              </a:rPr>
              <a:pPr algn="ctr"/>
              <a:t>‹#›</a:t>
            </a:fld>
            <a:endParaRPr lang="en-US" altLang="x-none" sz="2800" dirty="0">
              <a:solidFill>
                <a:srgbClr val="000000"/>
              </a:solidFill>
              <a:latin typeface="+mn-lt"/>
            </a:endParaRPr>
          </a:p>
        </p:txBody>
      </p:sp>
      <p:sp>
        <p:nvSpPr>
          <p:cNvPr id="16" name="Rectangle 15">
            <a:extLst>
              <a:ext uri="{FF2B5EF4-FFF2-40B4-BE49-F238E27FC236}">
                <a16:creationId xmlns:a16="http://schemas.microsoft.com/office/drawing/2014/main" id="{9ED0D414-3FF1-E1E1-191F-085A09ED7492}"/>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7" name="TextBox 16">
            <a:extLst>
              <a:ext uri="{FF2B5EF4-FFF2-40B4-BE49-F238E27FC236}">
                <a16:creationId xmlns:a16="http://schemas.microsoft.com/office/drawing/2014/main" id="{53104F0F-6998-2CD8-6A1E-DB74F254F0BE}"/>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0000"/>
                </a:solidFill>
                <a:latin typeface="+mn-lt"/>
              </a:rPr>
              <a:t> State of California Department of Social Services, Copyright (2025)</a:t>
            </a:r>
          </a:p>
          <a:p>
            <a:pPr marL="0" indent="0" algn="ctr"/>
            <a:r>
              <a:rPr lang="en-US" sz="1300" b="1" dirty="0">
                <a:solidFill>
                  <a:srgbClr val="000000"/>
                </a:solidFill>
                <a:latin typeface="+mn-lt"/>
              </a:rPr>
              <a:t>California Preschool Instructional Network (CPIN) | www.cpin.us</a:t>
            </a:r>
          </a:p>
        </p:txBody>
      </p:sp>
    </p:spTree>
    <p:extLst>
      <p:ext uri="{BB962C8B-B14F-4D97-AF65-F5344CB8AC3E}">
        <p14:creationId xmlns:p14="http://schemas.microsoft.com/office/powerpoint/2010/main" val="491892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6114" y="273050"/>
            <a:ext cx="4343755" cy="1162050"/>
          </a:xfrm>
        </p:spPr>
        <p:txBody>
          <a:bodyPr anchor="b"/>
          <a:lstStyle>
            <a:lvl1pPr algn="l">
              <a:defRPr sz="2800" b="1">
                <a:solidFill>
                  <a:srgbClr val="000000"/>
                </a:solidFill>
                <a:latin typeface="+mn-lt"/>
              </a:defRPr>
            </a:lvl1pPr>
          </a:lstStyle>
          <a:p>
            <a:r>
              <a:rPr lang="en-US" dirty="0"/>
              <a:t>Click to edit Master title style</a:t>
            </a:r>
          </a:p>
        </p:txBody>
      </p:sp>
      <p:sp>
        <p:nvSpPr>
          <p:cNvPr id="4" name="Text Placeholder 3"/>
          <p:cNvSpPr>
            <a:spLocks noGrp="1"/>
          </p:cNvSpPr>
          <p:nvPr>
            <p:ph type="body" sz="half" idx="2"/>
          </p:nvPr>
        </p:nvSpPr>
        <p:spPr>
          <a:xfrm>
            <a:off x="606114" y="1435101"/>
            <a:ext cx="4343755" cy="4691063"/>
          </a:xfrm>
        </p:spPr>
        <p:txBody>
          <a:bodyPr/>
          <a:lstStyle>
            <a:lvl1pPr marL="0" indent="0">
              <a:buNone/>
              <a:defRPr sz="24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p:nvPr userDrawn="1"/>
        </p:nvSpPr>
        <p:spPr>
          <a:xfrm>
            <a:off x="5073156" y="298477"/>
            <a:ext cx="24384" cy="5853113"/>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1" name="Content Placeholder 10"/>
          <p:cNvSpPr>
            <a:spLocks noGrp="1"/>
          </p:cNvSpPr>
          <p:nvPr>
            <p:ph sz="quarter" idx="12"/>
          </p:nvPr>
        </p:nvSpPr>
        <p:spPr>
          <a:xfrm>
            <a:off x="5247217" y="273051"/>
            <a:ext cx="6571488" cy="585311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1EA1AC25-DC4D-5E03-A574-DD9F5C580300}"/>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6EF5F73D-0635-DBF5-EEE8-01F97ECBBB8A}"/>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DBC868B0-F9C0-648B-1F5E-F9589B940F51}"/>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3" name="Rectangle 12">
            <a:extLst>
              <a:ext uri="{FF2B5EF4-FFF2-40B4-BE49-F238E27FC236}">
                <a16:creationId xmlns:a16="http://schemas.microsoft.com/office/drawing/2014/main" id="{E4E0F908-7815-CFBA-06B2-6B3CEF3C6D9D}"/>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TextBox 13">
            <a:extLst>
              <a:ext uri="{FF2B5EF4-FFF2-40B4-BE49-F238E27FC236}">
                <a16:creationId xmlns:a16="http://schemas.microsoft.com/office/drawing/2014/main" id="{DC6E41FF-BB93-2D07-FCC4-634BD4216303}"/>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053836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2775" y="274638"/>
            <a:ext cx="10972801" cy="1143000"/>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12776" y="1445281"/>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Content Placeholder 2"/>
          <p:cNvSpPr>
            <a:spLocks noGrp="1"/>
          </p:cNvSpPr>
          <p:nvPr>
            <p:ph sz="half" idx="1"/>
          </p:nvPr>
        </p:nvSpPr>
        <p:spPr>
          <a:xfrm>
            <a:off x="612775" y="1600199"/>
            <a:ext cx="5710809"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058792"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C752765-DD70-73F3-6CD6-8F10C0C6BA3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0F8BEBE6-75C0-4D9A-36CA-25D5E704C7B4}"/>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9" name="Slide Number Placeholder 5">
            <a:extLst>
              <a:ext uri="{FF2B5EF4-FFF2-40B4-BE49-F238E27FC236}">
                <a16:creationId xmlns:a16="http://schemas.microsoft.com/office/drawing/2014/main" id="{91CF41EC-78CE-6B79-6D7F-0EF230A59BCD}"/>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0" name="Rectangle 9">
            <a:extLst>
              <a:ext uri="{FF2B5EF4-FFF2-40B4-BE49-F238E27FC236}">
                <a16:creationId xmlns:a16="http://schemas.microsoft.com/office/drawing/2014/main" id="{5C0B8468-7B9A-FF09-5C17-A02256F21688}"/>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TextBox 10">
            <a:extLst>
              <a:ext uri="{FF2B5EF4-FFF2-40B4-BE49-F238E27FC236}">
                <a16:creationId xmlns:a16="http://schemas.microsoft.com/office/drawing/2014/main" id="{786E9DE6-1F7B-2790-89F2-4195AB403314}"/>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099630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301984" cy="1143000"/>
          </a:xfrm>
        </p:spPr>
        <p:txBody>
          <a:bodyPr/>
          <a:lstStyle>
            <a:lvl1pPr>
              <a:defRPr baseline="0">
                <a:solidFill>
                  <a:srgbClr val="000000"/>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600199"/>
            <a:ext cx="5713984"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526784" y="1600199"/>
            <a:ext cx="538480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C24AFD47-8B35-F76D-762A-03EA285192A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9" name="Rectangle 8">
            <a:extLst>
              <a:ext uri="{FF2B5EF4-FFF2-40B4-BE49-F238E27FC236}">
                <a16:creationId xmlns:a16="http://schemas.microsoft.com/office/drawing/2014/main" id="{833774FC-F9A2-929E-E87C-A60E135EFE93}"/>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E93B943D-5EA3-D3CC-BADA-A29CB5CCEF2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61C2F577-982A-71B1-FA19-CE506E8D592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18FCEAB9-AA76-EB9F-D124-F097EAFD31FD}"/>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172813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Section Header">
    <p:spTree>
      <p:nvGrpSpPr>
        <p:cNvPr id="1" name=""/>
        <p:cNvGrpSpPr/>
        <p:nvPr/>
      </p:nvGrpSpPr>
      <p:grpSpPr>
        <a:xfrm>
          <a:off x="0" y="0"/>
          <a:ext cx="0" cy="0"/>
          <a:chOff x="0" y="0"/>
          <a:chExt cx="0" cy="0"/>
        </a:xfrm>
      </p:grpSpPr>
      <p:sp>
        <p:nvSpPr>
          <p:cNvPr id="5" name="Rectangle 4"/>
          <p:cNvSpPr/>
          <p:nvPr userDrawn="1"/>
        </p:nvSpPr>
        <p:spPr>
          <a:xfrm>
            <a:off x="1" y="-55061"/>
            <a:ext cx="12192000" cy="6858000"/>
          </a:xfrm>
          <a:prstGeom prst="rect">
            <a:avLst/>
          </a:prstGeom>
          <a:solidFill>
            <a:srgbClr val="E5F7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pic>
        <p:nvPicPr>
          <p:cNvPr id="7" name="Picture 6">
            <a:extLst>
              <a:ext uri="{FF2B5EF4-FFF2-40B4-BE49-F238E27FC236}">
                <a16:creationId xmlns:a16="http://schemas.microsoft.com/office/drawing/2014/main" id="{FD5AC64E-A487-5D9E-FDB8-990A4A150DED}"/>
              </a:ext>
            </a:extLst>
          </p:cNvPr>
          <p:cNvPicPr>
            <a:picLocks noChangeAspect="1"/>
          </p:cNvPicPr>
          <p:nvPr userDrawn="1"/>
        </p:nvPicPr>
        <p:blipFill rotWithShape="1">
          <a:blip r:embed="rId2"/>
          <a:srcRect l="-1801" t="385" r="9881" b="-385"/>
          <a:stretch/>
        </p:blipFill>
        <p:spPr>
          <a:xfrm>
            <a:off x="3440431" y="-55061"/>
            <a:ext cx="8751570" cy="6308122"/>
          </a:xfrm>
          <a:prstGeom prst="rect">
            <a:avLst/>
          </a:prstGeom>
        </p:spPr>
      </p:pic>
      <p:sp>
        <p:nvSpPr>
          <p:cNvPr id="8" name="Rectangle 7">
            <a:extLst>
              <a:ext uri="{FF2B5EF4-FFF2-40B4-BE49-F238E27FC236}">
                <a16:creationId xmlns:a16="http://schemas.microsoft.com/office/drawing/2014/main" id="{73FECF89-744D-90C9-43E4-7B8D5F3EBBEC}"/>
              </a:ext>
            </a:extLst>
          </p:cNvPr>
          <p:cNvSpPr/>
          <p:nvPr userDrawn="1"/>
        </p:nvSpPr>
        <p:spPr>
          <a:xfrm>
            <a:off x="1" y="-55061"/>
            <a:ext cx="4182429" cy="6317543"/>
          </a:xfrm>
          <a:prstGeom prst="rect">
            <a:avLst/>
          </a:prstGeom>
          <a:solidFill>
            <a:srgbClr val="00355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2" name="Title 1"/>
          <p:cNvSpPr>
            <a:spLocks noGrp="1"/>
          </p:cNvSpPr>
          <p:nvPr>
            <p:ph type="title"/>
          </p:nvPr>
        </p:nvSpPr>
        <p:spPr>
          <a:xfrm>
            <a:off x="3587518" y="-128652"/>
            <a:ext cx="4114799" cy="5613157"/>
          </a:xfrm>
          <a:noFill/>
        </p:spPr>
        <p:txBody>
          <a:bodyPr anchor="ctr" anchorCtr="0"/>
          <a:lstStyle>
            <a:lvl1pPr marL="115888" indent="0" algn="l">
              <a:defRPr sz="6000" b="0" i="0" cap="none" baseline="0">
                <a:solidFill>
                  <a:schemeClr val="bg1"/>
                </a:solidFill>
                <a:latin typeface="+mn-lt"/>
              </a:defRPr>
            </a:lvl1pPr>
          </a:lstStyle>
          <a:p>
            <a:r>
              <a:rPr lang="en-US"/>
              <a:t>Click to edit Master title style</a:t>
            </a:r>
          </a:p>
        </p:txBody>
      </p:sp>
      <p:sp>
        <p:nvSpPr>
          <p:cNvPr id="3" name="Text Placeholder 2"/>
          <p:cNvSpPr>
            <a:spLocks noGrp="1"/>
          </p:cNvSpPr>
          <p:nvPr>
            <p:ph type="body" idx="1"/>
          </p:nvPr>
        </p:nvSpPr>
        <p:spPr>
          <a:xfrm>
            <a:off x="5329456" y="-55403"/>
            <a:ext cx="5907293" cy="1453896"/>
          </a:xfrm>
        </p:spPr>
        <p:txBody>
          <a:bodyPr anchor="t" anchorCtr="0"/>
          <a:lstStyle>
            <a:lvl1pPr marL="0" indent="0">
              <a:buNone/>
              <a:defRPr sz="2800" b="1" i="0" baseline="0">
                <a:solidFill>
                  <a:schemeClr val="tx1">
                    <a:lumMod val="75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5" name="Content Placeholder 2">
            <a:extLst>
              <a:ext uri="{FF2B5EF4-FFF2-40B4-BE49-F238E27FC236}">
                <a16:creationId xmlns:a16="http://schemas.microsoft.com/office/drawing/2014/main" id="{95369818-941B-60DF-95A6-C01436CE034A}"/>
              </a:ext>
            </a:extLst>
          </p:cNvPr>
          <p:cNvSpPr>
            <a:spLocks noGrp="1"/>
          </p:cNvSpPr>
          <p:nvPr>
            <p:ph idx="12"/>
          </p:nvPr>
        </p:nvSpPr>
        <p:spPr>
          <a:xfrm>
            <a:off x="7084559" y="646778"/>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24294386-D024-9F4C-57E5-D54C03C180A2}"/>
              </a:ext>
            </a:extLst>
          </p:cNvPr>
          <p:cNvSpPr>
            <a:spLocks noGrp="1"/>
          </p:cNvSpPr>
          <p:nvPr>
            <p:ph idx="13"/>
          </p:nvPr>
        </p:nvSpPr>
        <p:spPr>
          <a:xfrm>
            <a:off x="7084559" y="3511236"/>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5ED305A5-0F13-19A2-733B-D10EF393D95A}"/>
              </a:ext>
            </a:extLst>
          </p:cNvPr>
          <p:cNvSpPr>
            <a:spLocks noGrp="1"/>
          </p:cNvSpPr>
          <p:nvPr>
            <p:ph idx="14"/>
          </p:nvPr>
        </p:nvSpPr>
        <p:spPr>
          <a:xfrm>
            <a:off x="9227462" y="422420"/>
            <a:ext cx="4285807" cy="26189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97D7F474-2941-779A-3EB6-360982F20159}"/>
              </a:ext>
            </a:extLst>
          </p:cNvPr>
          <p:cNvSpPr>
            <a:spLocks noGrp="1"/>
          </p:cNvSpPr>
          <p:nvPr>
            <p:ph idx="15"/>
          </p:nvPr>
        </p:nvSpPr>
        <p:spPr>
          <a:xfrm>
            <a:off x="9227462" y="3286878"/>
            <a:ext cx="4285807" cy="2618975"/>
          </a:xfrm>
          <a:effectLst/>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465E58F-DFD6-5F0B-B82D-3E4030BB093C}"/>
              </a:ext>
            </a:extLst>
          </p:cNvPr>
          <p:cNvSpPr/>
          <p:nvPr userDrawn="1"/>
        </p:nvSpPr>
        <p:spPr>
          <a:xfrm>
            <a:off x="188645" y="3369274"/>
            <a:ext cx="3840121"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Slide Number Placeholder 5">
            <a:extLst>
              <a:ext uri="{FF2B5EF4-FFF2-40B4-BE49-F238E27FC236}">
                <a16:creationId xmlns:a16="http://schemas.microsoft.com/office/drawing/2014/main" id="{E4DBDDDF-C36A-AC45-6F8D-AE248378EE60}"/>
              </a:ext>
            </a:extLst>
          </p:cNvPr>
          <p:cNvSpPr txBox="1">
            <a:spLocks/>
          </p:cNvSpPr>
          <p:nvPr userDrawn="1"/>
        </p:nvSpPr>
        <p:spPr>
          <a:xfrm>
            <a:off x="9765895" y="6002017"/>
            <a:ext cx="1326948" cy="757558"/>
          </a:xfrm>
          <a:prstGeom prst="rect">
            <a:avLst/>
          </a:prstGeom>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fld id="{65A270E9-2EC0-8E4B-B2C5-CC25833D9F0C}" type="slidenum">
              <a:rPr lang="en-US" altLang="x-none" sz="2800" smtClean="0">
                <a:latin typeface="+mn-lt"/>
              </a:rPr>
              <a:pPr/>
              <a:t>‹#›</a:t>
            </a:fld>
            <a:endParaRPr lang="en-US" altLang="x-none" sz="2800" dirty="0">
              <a:latin typeface="+mn-lt"/>
            </a:endParaRPr>
          </a:p>
        </p:txBody>
      </p:sp>
      <p:pic>
        <p:nvPicPr>
          <p:cNvPr id="17" name="Content Placeholder 10" descr="California Department of Social Services (CDSS) logo">
            <a:extLst>
              <a:ext uri="{FF2B5EF4-FFF2-40B4-BE49-F238E27FC236}">
                <a16:creationId xmlns:a16="http://schemas.microsoft.com/office/drawing/2014/main" id="{E39216F0-5A2B-DB56-0D34-9E87B3A360B5}"/>
              </a:ext>
            </a:extLst>
          </p:cNvPr>
          <p:cNvPicPr>
            <a:picLocks noChangeAspect="1"/>
          </p:cNvPicPr>
          <p:nvPr userDrawn="1"/>
        </p:nvPicPr>
        <p:blipFill>
          <a:blip r:embed="rId3"/>
          <a:stretch>
            <a:fillRect/>
          </a:stretch>
        </p:blipFill>
        <p:spPr bwMode="auto">
          <a:xfrm>
            <a:off x="263287" y="3710933"/>
            <a:ext cx="1356671" cy="213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0" name="TextBox 19">
            <a:extLst>
              <a:ext uri="{FF2B5EF4-FFF2-40B4-BE49-F238E27FC236}">
                <a16:creationId xmlns:a16="http://schemas.microsoft.com/office/drawing/2014/main" id="{C9491ACF-13BD-55CF-7074-3FCD5DEA04C5}"/>
              </a:ext>
            </a:extLst>
          </p:cNvPr>
          <p:cNvSpPr txBox="1"/>
          <p:nvPr userDrawn="1"/>
        </p:nvSpPr>
        <p:spPr>
          <a:xfrm>
            <a:off x="1770658" y="3710933"/>
            <a:ext cx="2531762" cy="2082259"/>
          </a:xfrm>
          <a:prstGeom prst="rect">
            <a:avLst/>
          </a:prstGeom>
          <a:noFill/>
        </p:spPr>
        <p:txBody>
          <a:bodyPr wrap="square" rtlCol="0">
            <a:noAutofit/>
          </a:bodyPr>
          <a:lstStyle/>
          <a:p>
            <a:pPr>
              <a:lnSpc>
                <a:spcPts val="3800"/>
              </a:lnSpc>
            </a:pPr>
            <a:r>
              <a:rPr lang="en-US" sz="2800" dirty="0">
                <a:solidFill>
                  <a:schemeClr val="bg1"/>
                </a:solidFill>
                <a:latin typeface="Articulate Narrow" panose="02000506040000020004" pitchFamily="2" charset="0"/>
              </a:rPr>
              <a:t>California Department of Social Services, Copyright (2025)</a:t>
            </a:r>
          </a:p>
        </p:txBody>
      </p:sp>
      <p:sp>
        <p:nvSpPr>
          <p:cNvPr id="6" name="Rectangle 5">
            <a:extLst>
              <a:ext uri="{FF2B5EF4-FFF2-40B4-BE49-F238E27FC236}">
                <a16:creationId xmlns:a16="http://schemas.microsoft.com/office/drawing/2014/main" id="{3279863F-FAA0-567E-66A4-4981A80FCE5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18" name="Rectangle 17">
            <a:extLst>
              <a:ext uri="{FF2B5EF4-FFF2-40B4-BE49-F238E27FC236}">
                <a16:creationId xmlns:a16="http://schemas.microsoft.com/office/drawing/2014/main" id="{5B81E7B1-4165-E423-CFC4-40B33D7D7EA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23" name="Slide Number Placeholder 5">
            <a:extLst>
              <a:ext uri="{FF2B5EF4-FFF2-40B4-BE49-F238E27FC236}">
                <a16:creationId xmlns:a16="http://schemas.microsoft.com/office/drawing/2014/main" id="{81DAF303-C565-87F8-6D51-5E8236057004}"/>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24" name="Rectangle 23">
            <a:extLst>
              <a:ext uri="{FF2B5EF4-FFF2-40B4-BE49-F238E27FC236}">
                <a16:creationId xmlns:a16="http://schemas.microsoft.com/office/drawing/2014/main" id="{CD71FA56-BA4D-33BD-C36E-20D5498587C6}"/>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5" name="TextBox 24">
            <a:extLst>
              <a:ext uri="{FF2B5EF4-FFF2-40B4-BE49-F238E27FC236}">
                <a16:creationId xmlns:a16="http://schemas.microsoft.com/office/drawing/2014/main" id="{66A4DF35-29EB-6C16-F28F-6EDE05DC0A27}"/>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69804208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7214"/>
            <a:ext cx="5384800" cy="4567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7214"/>
            <a:ext cx="5384800" cy="4567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74388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5950" y="365760"/>
            <a:ext cx="10966450" cy="1227909"/>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26711" y="1691387"/>
            <a:ext cx="10966450" cy="4079663"/>
          </a:xfrm>
          <a:effectLst/>
        </p:spPr>
        <p:txBody>
          <a:bodyPr/>
          <a:lstStyle>
            <a:lvl1pPr>
              <a:defRPr>
                <a:solidFill>
                  <a:srgbClr val="000000"/>
                </a:solidFill>
                <a:latin typeface="+mn-lt"/>
              </a:defRPr>
            </a:lvl1pPr>
            <a:lvl2pPr>
              <a:defRPr>
                <a:solidFill>
                  <a:srgbClr val="000000"/>
                </a:solidFill>
                <a:latin typeface="+mn-lt"/>
              </a:defRPr>
            </a:lvl2pPr>
            <a:lvl3pPr>
              <a:buClr>
                <a:srgbClr val="21544A"/>
              </a:buCl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D6C438E-CE08-0E21-EDE2-9EB34B3405F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latin typeface="+mn-lt"/>
            </a:endParaRPr>
          </a:p>
        </p:txBody>
      </p:sp>
      <p:sp>
        <p:nvSpPr>
          <p:cNvPr id="6" name="Rectangle 5">
            <a:extLst>
              <a:ext uri="{FF2B5EF4-FFF2-40B4-BE49-F238E27FC236}">
                <a16:creationId xmlns:a16="http://schemas.microsoft.com/office/drawing/2014/main" id="{7EC73F9D-2B7B-65A5-CB43-256BA9547565}"/>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5A72CF9D-93D6-A0E5-C4EF-84BBDB7B61B9}"/>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850E450B-F3DD-5C2B-F75E-891C9BBB15AE}"/>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mn-lt"/>
            </a:endParaRPr>
          </a:p>
        </p:txBody>
      </p:sp>
      <p:sp>
        <p:nvSpPr>
          <p:cNvPr id="12" name="TextBox 11">
            <a:extLst>
              <a:ext uri="{FF2B5EF4-FFF2-40B4-BE49-F238E27FC236}">
                <a16:creationId xmlns:a16="http://schemas.microsoft.com/office/drawing/2014/main" id="{EABEA0E3-7B6C-01C9-CD91-35D588D0D26C}"/>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chemeClr val="bg1"/>
                </a:solidFill>
                <a:latin typeface="+mn-lt"/>
              </a:rPr>
              <a:t> 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73259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hort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6425" y="354367"/>
            <a:ext cx="10972799" cy="667512"/>
          </a:xfrm>
          <a:effectLst/>
        </p:spPr>
        <p:txBody>
          <a:bodyPr/>
          <a:lstStyle>
            <a:lvl1pPr>
              <a:defRPr baseline="0">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606424" y="1126224"/>
            <a:ext cx="10972799" cy="4644826"/>
          </a:xfrm>
          <a:effectLst/>
        </p:spPr>
        <p:txBody>
          <a:bodyPr/>
          <a:lstStyle>
            <a:lvl1pPr>
              <a:defRPr>
                <a:solidFill>
                  <a:srgbClr val="000000"/>
                </a:solidFill>
                <a:latin typeface="+mn-lt"/>
              </a:defRPr>
            </a:lvl1pPr>
            <a:lvl2pPr>
              <a:defRPr>
                <a:solidFill>
                  <a:srgbClr val="000000"/>
                </a:solidFill>
                <a:latin typeface="+mn-lt"/>
              </a:defRPr>
            </a:lvl2pPr>
            <a:lvl3pPr>
              <a:defRPr>
                <a:solidFill>
                  <a:srgbClr val="000000"/>
                </a:solidFill>
                <a:latin typeface="+mn-lt"/>
              </a:defRPr>
            </a:lvl3pPr>
            <a:lvl4pPr>
              <a:defRPr>
                <a:solidFill>
                  <a:srgbClr val="000000"/>
                </a:solidFill>
                <a:latin typeface="+mn-lt"/>
              </a:defRPr>
            </a:lvl4pPr>
            <a:lvl5pPr>
              <a:defRPr>
                <a:solidFill>
                  <a:srgbClr val="00000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606425" y="1042417"/>
            <a:ext cx="109727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4318B338-36F6-33B4-8759-8FEA50C5DA99}"/>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7" name="Rectangle 6">
            <a:extLst>
              <a:ext uri="{FF2B5EF4-FFF2-40B4-BE49-F238E27FC236}">
                <a16:creationId xmlns:a16="http://schemas.microsoft.com/office/drawing/2014/main" id="{4339630E-FD03-EE5C-025A-8F1E5D5F8BA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11EA0F10-71DE-32DE-E4FD-2B2DFC2AC1F8}"/>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2" name="Rectangle 11">
            <a:extLst>
              <a:ext uri="{FF2B5EF4-FFF2-40B4-BE49-F238E27FC236}">
                <a16:creationId xmlns:a16="http://schemas.microsoft.com/office/drawing/2014/main" id="{0794B780-9768-D529-9122-3DDCC90896D4}"/>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TextBox 12">
            <a:extLst>
              <a:ext uri="{FF2B5EF4-FFF2-40B4-BE49-F238E27FC236}">
                <a16:creationId xmlns:a16="http://schemas.microsoft.com/office/drawing/2014/main" id="{988E5DCA-6FC5-6557-CB54-E74BB652343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86889"/>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128156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4434840"/>
          </a:xfrm>
          <a:noFill/>
        </p:spPr>
        <p:txBody>
          <a:bodyPr/>
          <a:lstStyle>
            <a:lvl1pPr>
              <a:lnSpc>
                <a:spcPct val="100000"/>
              </a:lnSpc>
              <a:defRPr sz="2800">
                <a:latin typeface="+mn-lt"/>
              </a:defRPr>
            </a:lvl1pPr>
            <a:lvl2pPr>
              <a:lnSpc>
                <a:spcPct val="100000"/>
              </a:lnSpc>
              <a:defRPr sz="2800">
                <a:latin typeface="+mn-lt"/>
              </a:defRPr>
            </a:lvl2pPr>
            <a:lvl3pPr>
              <a:lnSpc>
                <a:spcPct val="100000"/>
              </a:lnSpc>
              <a:defRPr sz="2800">
                <a:latin typeface="+mn-lt"/>
              </a:defRPr>
            </a:lvl3pPr>
            <a:lvl4pPr>
              <a:lnSpc>
                <a:spcPct val="100000"/>
              </a:lnSpc>
              <a:defRPr sz="2800">
                <a:latin typeface="+mn-lt"/>
              </a:defRPr>
            </a:lvl4pPr>
            <a:lvl5pPr>
              <a:lnSpc>
                <a:spcPct val="100000"/>
              </a:lnSpc>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4464109"/>
          </a:xfrm>
          <a:noFill/>
        </p:spPr>
        <p:txBody>
          <a:bodyPr/>
          <a:lstStyle>
            <a:lvl1pPr>
              <a:lnSpc>
                <a:spcPct val="100000"/>
              </a:lnSpc>
              <a:defRPr sz="2800">
                <a:latin typeface="+mn-lt"/>
              </a:defRPr>
            </a:lvl1pPr>
            <a:lvl2pPr>
              <a:lnSpc>
                <a:spcPct val="100000"/>
              </a:lnSpc>
              <a:defRPr sz="2800">
                <a:latin typeface="+mn-lt"/>
              </a:defRPr>
            </a:lvl2pPr>
            <a:lvl3pPr>
              <a:lnSpc>
                <a:spcPct val="100000"/>
              </a:lnSpc>
              <a:defRPr sz="2800">
                <a:latin typeface="+mn-lt"/>
              </a:defRPr>
            </a:lvl3pPr>
            <a:lvl4pPr>
              <a:lnSpc>
                <a:spcPct val="100000"/>
              </a:lnSpc>
              <a:defRPr sz="2800">
                <a:latin typeface="+mn-lt"/>
              </a:defRPr>
            </a:lvl4pPr>
            <a:lvl5pPr>
              <a:lnSpc>
                <a:spcPct val="100000"/>
              </a:lnSpc>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70D076-AD26-1F93-7063-0B200A505F62}"/>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69819F6A-BD3F-D2F0-274D-C5B42A77E572}"/>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DEC7A155-D30C-7941-CD43-6FB16070EE2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8A8585CA-9197-E45B-6592-3CE32B314B2A}"/>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CFE17D0B-FA02-D8DF-AA2C-FC383EE02BEA}"/>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36891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7228"/>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1281564"/>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3321077"/>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3342995"/>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ADFA64A5-ECD2-FF04-A4B5-FDAA6F846057}"/>
              </a:ext>
            </a:extLst>
          </p:cNvPr>
          <p:cNvSpPr>
            <a:spLocks noGrp="1"/>
          </p:cNvSpPr>
          <p:nvPr>
            <p:ph sz="half" idx="13"/>
          </p:nvPr>
        </p:nvSpPr>
        <p:spPr>
          <a:xfrm>
            <a:off x="445698" y="2652523"/>
            <a:ext cx="5549660" cy="3321077"/>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5A21F793-CD75-07C1-7A66-0F6DDC2C0E07}"/>
              </a:ext>
            </a:extLst>
          </p:cNvPr>
          <p:cNvSpPr>
            <a:spLocks noGrp="1"/>
          </p:cNvSpPr>
          <p:nvPr>
            <p:ph sz="half" idx="14"/>
          </p:nvPr>
        </p:nvSpPr>
        <p:spPr>
          <a:xfrm>
            <a:off x="6159260" y="2652523"/>
            <a:ext cx="5259238" cy="3342995"/>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A22A52F-4451-3FD2-5236-6739C7ADAE4B}"/>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4FE73AC7-5F22-04C8-EE8A-20447A31D500}"/>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2" name="Slide Number Placeholder 5">
            <a:extLst>
              <a:ext uri="{FF2B5EF4-FFF2-40B4-BE49-F238E27FC236}">
                <a16:creationId xmlns:a16="http://schemas.microsoft.com/office/drawing/2014/main" id="{2B149457-E5F5-7ED9-ED89-7A03B26336D0}"/>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C6F9C36D-D4A7-7B12-5CB3-E8BD41A6E6A9}"/>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258FCB0B-3F1A-5C71-EF32-6E7470764731}"/>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3679580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7228"/>
          </a:xfrm>
        </p:spPr>
        <p:txBody>
          <a:bodyPr/>
          <a:lstStyle>
            <a:lvl1pPr>
              <a:defRPr baseline="0">
                <a:solidFill>
                  <a:srgbClr val="000000"/>
                </a:solidFill>
                <a:latin typeface="+mn-lt"/>
              </a:defRPr>
            </a:lvl1pPr>
          </a:lstStyle>
          <a:p>
            <a:r>
              <a:rPr lang="en-US" dirty="0"/>
              <a:t>Click to edit Master title style</a:t>
            </a:r>
          </a:p>
        </p:txBody>
      </p:sp>
      <p:sp>
        <p:nvSpPr>
          <p:cNvPr id="6" name="Rectangle 5"/>
          <p:cNvSpPr/>
          <p:nvPr userDrawn="1"/>
        </p:nvSpPr>
        <p:spPr>
          <a:xfrm>
            <a:off x="609600" y="997313"/>
            <a:ext cx="10972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CAC9"/>
              </a:solidFill>
              <a:latin typeface="+mn-lt"/>
            </a:endParaRPr>
          </a:p>
        </p:txBody>
      </p:sp>
      <p:sp>
        <p:nvSpPr>
          <p:cNvPr id="13" name="Content Placeholder 2"/>
          <p:cNvSpPr>
            <a:spLocks noGrp="1"/>
          </p:cNvSpPr>
          <p:nvPr>
            <p:ph sz="half" idx="1"/>
          </p:nvPr>
        </p:nvSpPr>
        <p:spPr>
          <a:xfrm>
            <a:off x="609600" y="1347320"/>
            <a:ext cx="554966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323162" y="1347320"/>
            <a:ext cx="5259238" cy="4464109"/>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D6D005B-1695-22F8-EBC6-D48F05755CA1}"/>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5" name="Rectangle 4">
            <a:extLst>
              <a:ext uri="{FF2B5EF4-FFF2-40B4-BE49-F238E27FC236}">
                <a16:creationId xmlns:a16="http://schemas.microsoft.com/office/drawing/2014/main" id="{CCD38532-564D-0265-CC60-B967D03F1ABD}"/>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0" name="Slide Number Placeholder 5">
            <a:extLst>
              <a:ext uri="{FF2B5EF4-FFF2-40B4-BE49-F238E27FC236}">
                <a16:creationId xmlns:a16="http://schemas.microsoft.com/office/drawing/2014/main" id="{9A881515-4ED5-C37A-6B63-03A6A67AB1B7}"/>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1" name="Rectangle 10">
            <a:extLst>
              <a:ext uri="{FF2B5EF4-FFF2-40B4-BE49-F238E27FC236}">
                <a16:creationId xmlns:a16="http://schemas.microsoft.com/office/drawing/2014/main" id="{F3F805D4-9973-F8EA-82D8-2DC9ACC30430}"/>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Box 11">
            <a:extLst>
              <a:ext uri="{FF2B5EF4-FFF2-40B4-BE49-F238E27FC236}">
                <a16:creationId xmlns:a16="http://schemas.microsoft.com/office/drawing/2014/main" id="{39D9A94F-460D-F72E-AFF9-F4533B3E13B9}"/>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1927395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59001"/>
            <a:ext cx="10972800" cy="1047182"/>
          </a:xfrm>
        </p:spPr>
        <p:txBody>
          <a:bodyPr/>
          <a:lstStyle>
            <a:lvl1pPr>
              <a:defRPr baseline="0">
                <a:solidFill>
                  <a:srgbClr val="000000"/>
                </a:solidFill>
                <a:latin typeface="+mn-lt"/>
              </a:defRPr>
            </a:lvl1pPr>
          </a:lstStyle>
          <a:p>
            <a:r>
              <a:rPr lang="en-US" dirty="0"/>
              <a:t>Click to edit Master title style</a:t>
            </a:r>
          </a:p>
        </p:txBody>
      </p:sp>
      <p:sp>
        <p:nvSpPr>
          <p:cNvPr id="13" name="Content Placeholder 2"/>
          <p:cNvSpPr>
            <a:spLocks noGrp="1"/>
          </p:cNvSpPr>
          <p:nvPr>
            <p:ph sz="half" idx="1"/>
          </p:nvPr>
        </p:nvSpPr>
        <p:spPr>
          <a:xfrm>
            <a:off x="609600" y="1321820"/>
            <a:ext cx="548640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2"/>
          </p:nvPr>
        </p:nvSpPr>
        <p:spPr>
          <a:xfrm>
            <a:off x="6217920" y="1321820"/>
            <a:ext cx="5364480" cy="4434840"/>
          </a:xfrm>
          <a:noFill/>
        </p:spPr>
        <p:txBody>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386EB4D-67E7-0592-F23A-D085CA04FFD7}"/>
              </a:ext>
            </a:extLst>
          </p:cNvPr>
          <p:cNvSpPr/>
          <p:nvPr userDrawn="1"/>
        </p:nvSpPr>
        <p:spPr>
          <a:xfrm>
            <a:off x="1" y="6124575"/>
            <a:ext cx="12192000" cy="619362"/>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n-lt"/>
            </a:endParaRPr>
          </a:p>
        </p:txBody>
      </p:sp>
      <p:sp>
        <p:nvSpPr>
          <p:cNvPr id="8" name="Rectangle 7">
            <a:extLst>
              <a:ext uri="{FF2B5EF4-FFF2-40B4-BE49-F238E27FC236}">
                <a16:creationId xmlns:a16="http://schemas.microsoft.com/office/drawing/2014/main" id="{135682BB-7EBF-E929-8929-1B5813971E7E}"/>
              </a:ext>
            </a:extLst>
          </p:cNvPr>
          <p:cNvSpPr/>
          <p:nvPr userDrawn="1"/>
        </p:nvSpPr>
        <p:spPr>
          <a:xfrm>
            <a:off x="0" y="6196941"/>
            <a:ext cx="12191997" cy="687348"/>
          </a:xfrm>
          <a:prstGeom prst="rect">
            <a:avLst/>
          </a:prstGeom>
          <a:solidFill>
            <a:srgbClr val="9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mn-lt"/>
            </a:endParaRPr>
          </a:p>
        </p:txBody>
      </p:sp>
      <p:sp>
        <p:nvSpPr>
          <p:cNvPr id="11" name="Slide Number Placeholder 5">
            <a:extLst>
              <a:ext uri="{FF2B5EF4-FFF2-40B4-BE49-F238E27FC236}">
                <a16:creationId xmlns:a16="http://schemas.microsoft.com/office/drawing/2014/main" id="{E67E138F-2AC0-A8E3-069C-28043FC3FEEC}"/>
              </a:ext>
            </a:extLst>
          </p:cNvPr>
          <p:cNvSpPr txBox="1">
            <a:spLocks/>
          </p:cNvSpPr>
          <p:nvPr userDrawn="1"/>
        </p:nvSpPr>
        <p:spPr>
          <a:xfrm>
            <a:off x="11142617" y="6196940"/>
            <a:ext cx="1049384" cy="667613"/>
          </a:xfrm>
          <a:prstGeom prst="rect">
            <a:avLst/>
          </a:prstGeom>
          <a:effectLst/>
        </p:spPr>
        <p:txBody>
          <a:bodyPr anchor="ctr" anchorCtr="0"/>
          <a:lstStyle>
            <a:defPPr>
              <a:defRPr lang="en-US"/>
            </a:defPPr>
            <a:lvl1pPr algn="r" defTabSz="457200" rtl="0" fontAlgn="base">
              <a:spcBef>
                <a:spcPct val="0"/>
              </a:spcBef>
              <a:spcAft>
                <a:spcPct val="0"/>
              </a:spcAft>
              <a:defRPr sz="3200" kern="1200" baseline="0">
                <a:solidFill>
                  <a:srgbClr val="00395E"/>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a:lstStyle>
          <a:p>
            <a:pPr algn="ctr"/>
            <a:fld id="{65A270E9-2EC0-8E4B-B2C5-CC25833D9F0C}" type="slidenum">
              <a:rPr lang="en-US" altLang="x-none" sz="2800" smtClean="0">
                <a:solidFill>
                  <a:schemeClr val="bg1"/>
                </a:solidFill>
                <a:latin typeface="+mn-lt"/>
              </a:rPr>
              <a:pPr algn="ctr"/>
              <a:t>‹#›</a:t>
            </a:fld>
            <a:endParaRPr lang="en-US" altLang="x-none" sz="2800" dirty="0">
              <a:solidFill>
                <a:schemeClr val="bg1"/>
              </a:solidFill>
              <a:latin typeface="+mn-lt"/>
            </a:endParaRPr>
          </a:p>
        </p:txBody>
      </p:sp>
      <p:sp>
        <p:nvSpPr>
          <p:cNvPr id="15" name="Rectangle 14">
            <a:extLst>
              <a:ext uri="{FF2B5EF4-FFF2-40B4-BE49-F238E27FC236}">
                <a16:creationId xmlns:a16="http://schemas.microsoft.com/office/drawing/2014/main" id="{04703359-8DCB-467C-F0CB-4AE8DB782315}"/>
              </a:ext>
            </a:extLst>
          </p:cNvPr>
          <p:cNvSpPr/>
          <p:nvPr userDrawn="1"/>
        </p:nvSpPr>
        <p:spPr>
          <a:xfrm>
            <a:off x="2" y="6165337"/>
            <a:ext cx="12191999" cy="45719"/>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6" name="TextBox 15">
            <a:extLst>
              <a:ext uri="{FF2B5EF4-FFF2-40B4-BE49-F238E27FC236}">
                <a16:creationId xmlns:a16="http://schemas.microsoft.com/office/drawing/2014/main" id="{16F62698-D7C8-36AF-783C-56AA4B7637B5}"/>
              </a:ext>
            </a:extLst>
          </p:cNvPr>
          <p:cNvSpPr txBox="1"/>
          <p:nvPr userDrawn="1"/>
        </p:nvSpPr>
        <p:spPr>
          <a:xfrm>
            <a:off x="1436689" y="6196941"/>
            <a:ext cx="9315446" cy="667613"/>
          </a:xfrm>
          <a:prstGeom prst="rect">
            <a:avLst/>
          </a:prstGeom>
          <a:noFill/>
          <a:effectLst/>
        </p:spPr>
        <p:txBody>
          <a:bodyPr wrap="square" anchor="ctr" anchorCtr="0">
            <a:noAutofit/>
          </a:bodyPr>
          <a:lstStyle/>
          <a:p>
            <a:pPr marL="0" indent="0" algn="ctr"/>
            <a:r>
              <a:rPr lang="en-US" sz="1300" b="1" dirty="0">
                <a:solidFill>
                  <a:srgbClr val="00395E"/>
                </a:solidFill>
                <a:latin typeface="+mn-lt"/>
              </a:rPr>
              <a:t> </a:t>
            </a:r>
            <a:r>
              <a:rPr lang="en-US" sz="1300" b="1" dirty="0">
                <a:solidFill>
                  <a:schemeClr val="bg1"/>
                </a:solidFill>
                <a:latin typeface="+mn-lt"/>
              </a:rPr>
              <a:t>State of California Department of Social Services, Copyright (2025)</a:t>
            </a:r>
          </a:p>
          <a:p>
            <a:pPr marL="0" indent="0" algn="ctr"/>
            <a:r>
              <a:rPr lang="en-US" sz="1300" b="1" dirty="0">
                <a:solidFill>
                  <a:schemeClr val="bg1"/>
                </a:solidFill>
                <a:latin typeface="+mn-lt"/>
              </a:rPr>
              <a:t>California Preschool Instructional Network (CPIN) | www.cpin.us</a:t>
            </a:r>
          </a:p>
        </p:txBody>
      </p:sp>
    </p:spTree>
    <p:extLst>
      <p:ext uri="{BB962C8B-B14F-4D97-AF65-F5344CB8AC3E}">
        <p14:creationId xmlns:p14="http://schemas.microsoft.com/office/powerpoint/2010/main" val="22174014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x-none" dirty="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dirty="0"/>
              <a:t>Click to edit Master text styles</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p>
        </p:txBody>
      </p:sp>
    </p:spTree>
  </p:cSld>
  <p:clrMap bg1="lt1" tx1="dk1" bg2="lt2" tx2="dk2" accent1="accent1" accent2="accent2" accent3="accent3" accent4="accent4" accent5="accent5" accent6="accent6" hlink="hlink" folHlink="folHlink"/>
  <p:sldLayoutIdLst>
    <p:sldLayoutId id="2147484287" r:id="rId1"/>
    <p:sldLayoutId id="2147484324" r:id="rId2"/>
    <p:sldLayoutId id="2147484288" r:id="rId3"/>
    <p:sldLayoutId id="2147484372" r:id="rId4"/>
    <p:sldLayoutId id="2147484323" r:id="rId5"/>
    <p:sldLayoutId id="2147484336" r:id="rId6"/>
    <p:sldLayoutId id="2147484463" r:id="rId7"/>
    <p:sldLayoutId id="2147484459" r:id="rId8"/>
    <p:sldLayoutId id="2147484356" r:id="rId9"/>
    <p:sldLayoutId id="2147484368" r:id="rId10"/>
    <p:sldLayoutId id="2147484291" r:id="rId11"/>
    <p:sldLayoutId id="2147484429" r:id="rId12"/>
    <p:sldLayoutId id="2147484458" r:id="rId13"/>
    <p:sldLayoutId id="2147484426" r:id="rId14"/>
    <p:sldLayoutId id="2147484294" r:id="rId15"/>
    <p:sldLayoutId id="2147484383" r:id="rId16"/>
    <p:sldLayoutId id="2147484462" r:id="rId17"/>
    <p:sldLayoutId id="2147484320" r:id="rId18"/>
    <p:sldLayoutId id="2147484466" r:id="rId19"/>
    <p:sldLayoutId id="2147484382" r:id="rId20"/>
    <p:sldLayoutId id="2147484381" r:id="rId21"/>
    <p:sldLayoutId id="2147484469" r:id="rId22"/>
    <p:sldLayoutId id="2147484468" r:id="rId23"/>
    <p:sldLayoutId id="2147484464" r:id="rId24"/>
    <p:sldLayoutId id="2147484465" r:id="rId25"/>
    <p:sldLayoutId id="2147484455" r:id="rId26"/>
    <p:sldLayoutId id="2147484352" r:id="rId27"/>
    <p:sldLayoutId id="2147484355" r:id="rId28"/>
    <p:sldLayoutId id="2147484364" r:id="rId29"/>
    <p:sldLayoutId id="2147484370" r:id="rId30"/>
    <p:sldLayoutId id="2147484427" r:id="rId31"/>
    <p:sldLayoutId id="2147484378" r:id="rId32"/>
    <p:sldLayoutId id="2147484461" r:id="rId33"/>
    <p:sldLayoutId id="2147484470" r:id="rId34"/>
    <p:sldLayoutId id="2147484471" r:id="rId35"/>
  </p:sldLayoutIdLst>
  <p:hf hdr="0" ftr="0" dt="0"/>
  <p:txStyles>
    <p:titleStyle>
      <a:lvl1pPr algn="l" defTabSz="457200" rtl="0" eaLnBrk="0" fontAlgn="base" hangingPunct="0">
        <a:lnSpc>
          <a:spcPct val="85000"/>
        </a:lnSpc>
        <a:spcBef>
          <a:spcPct val="0"/>
        </a:spcBef>
        <a:spcAft>
          <a:spcPct val="0"/>
        </a:spcAft>
        <a:defRPr sz="4400" b="0" i="0" kern="1200" baseline="0">
          <a:solidFill>
            <a:srgbClr val="000000"/>
          </a:solidFill>
          <a:latin typeface="Arial" charset="0"/>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274320" indent="-274320" algn="l" defTabSz="457200" rtl="0" eaLnBrk="0" fontAlgn="base" hangingPunct="0">
        <a:lnSpc>
          <a:spcPct val="90000"/>
        </a:lnSpc>
        <a:spcBef>
          <a:spcPts val="1500"/>
        </a:spcBef>
        <a:spcAft>
          <a:spcPts val="500"/>
        </a:spcAft>
        <a:buFont typeface="Arial" charset="0"/>
        <a:buChar char="•"/>
        <a:defRPr sz="2800" b="1" kern="1200" baseline="0">
          <a:solidFill>
            <a:srgbClr val="000000"/>
          </a:solidFill>
          <a:latin typeface="Arial" charset="0"/>
          <a:ea typeface="ＭＳ Ｐゴシック" pitchFamily="34" charset="-128"/>
          <a:cs typeface="MS PGothic" pitchFamily="34" charset="-128"/>
        </a:defRPr>
      </a:lvl1pPr>
      <a:lvl2pPr marL="548640" indent="-274320" algn="l" defTabSz="457200" rtl="0" eaLnBrk="0" fontAlgn="base" hangingPunct="0">
        <a:lnSpc>
          <a:spcPct val="90000"/>
        </a:lnSpc>
        <a:spcBef>
          <a:spcPts val="1000"/>
        </a:spcBef>
        <a:spcAft>
          <a:spcPts val="500"/>
        </a:spcAft>
        <a:buFont typeface="Arial" charset="0"/>
        <a:buChar char="–"/>
        <a:defRPr sz="2800" b="0" i="0" kern="1200" baseline="0">
          <a:solidFill>
            <a:srgbClr val="000000"/>
          </a:solidFill>
          <a:latin typeface="Arial" charset="0"/>
          <a:ea typeface="ＭＳ Ｐゴシック" pitchFamily="34" charset="-128"/>
          <a:cs typeface="ＭＳ Ｐゴシック" pitchFamily="-1" charset="-128"/>
        </a:defRPr>
      </a:lvl2pPr>
      <a:lvl3pPr marL="822960" indent="-274320" algn="l" defTabSz="457200" rtl="0" eaLnBrk="0" fontAlgn="base" hangingPunct="0">
        <a:lnSpc>
          <a:spcPct val="90000"/>
        </a:lnSpc>
        <a:spcBef>
          <a:spcPts val="1000"/>
        </a:spcBef>
        <a:spcAft>
          <a:spcPts val="500"/>
        </a:spcAft>
        <a:buClr>
          <a:srgbClr val="21544A"/>
        </a:buClr>
        <a:buFont typeface="Courier New" charset="0"/>
        <a:buChar char="o"/>
        <a:defRPr sz="2800" kern="1200" baseline="0">
          <a:solidFill>
            <a:srgbClr val="000000"/>
          </a:solidFill>
          <a:latin typeface="Arial" charset="0"/>
          <a:ea typeface="ＭＳ Ｐゴシック" pitchFamily="34" charset="-128"/>
          <a:cs typeface="+mn-cs"/>
        </a:defRPr>
      </a:lvl3pPr>
      <a:lvl4pPr marL="1097280" indent="-274320" algn="l" defTabSz="457200" rtl="0" eaLnBrk="0" fontAlgn="base" hangingPunct="0">
        <a:lnSpc>
          <a:spcPct val="90000"/>
        </a:lnSpc>
        <a:spcBef>
          <a:spcPts val="1000"/>
        </a:spcBef>
        <a:spcAft>
          <a:spcPts val="500"/>
        </a:spcAft>
        <a:buFont typeface="Arial" charset="0"/>
        <a:buChar char="–"/>
        <a:defRPr sz="2800" kern="1200" baseline="0">
          <a:solidFill>
            <a:srgbClr val="000000"/>
          </a:solidFill>
          <a:latin typeface="Arial" charset="0"/>
          <a:ea typeface="ＭＳ Ｐゴシック" pitchFamily="34" charset="-128"/>
          <a:cs typeface="+mn-cs"/>
        </a:defRPr>
      </a:lvl4pPr>
      <a:lvl5pPr marL="1371600" indent="-274320" algn="l" defTabSz="457200" rtl="0" eaLnBrk="0" fontAlgn="base" hangingPunct="0">
        <a:lnSpc>
          <a:spcPct val="90000"/>
        </a:lnSpc>
        <a:spcBef>
          <a:spcPts val="1000"/>
        </a:spcBef>
        <a:spcAft>
          <a:spcPts val="500"/>
        </a:spcAft>
        <a:buFont typeface="Wingdings" charset="2"/>
        <a:buChar char="§"/>
        <a:defRPr sz="2800" kern="1200" baseline="0">
          <a:solidFill>
            <a:srgbClr val="000000"/>
          </a:solidFill>
          <a:latin typeface="Arial" charset="0"/>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71_0.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video" Target="https://www.youtube.com/embed/WT9daxBNDrA?feature=oembed" TargetMode="Externa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93_0.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D04570-A4E4-960C-B7EB-080E2DC60B58}"/>
              </a:ext>
            </a:extLst>
          </p:cNvPr>
          <p:cNvSpPr>
            <a:spLocks noGrp="1"/>
          </p:cNvSpPr>
          <p:nvPr>
            <p:ph type="title"/>
          </p:nvPr>
        </p:nvSpPr>
        <p:spPr>
          <a:xfrm>
            <a:off x="938785" y="1106737"/>
            <a:ext cx="2109216" cy="1188227"/>
          </a:xfrm>
        </p:spPr>
        <p:txBody>
          <a:bodyPr anchor="t" anchorCtr="0"/>
          <a:lstStyle/>
          <a:p>
            <a:pPr>
              <a:lnSpc>
                <a:spcPts val="4500"/>
              </a:lnSpc>
            </a:pPr>
            <a:r>
              <a:rPr lang="en-US" sz="2400" noProof="0" dirty="0"/>
              <a:t>Funded by CDSS</a:t>
            </a:r>
          </a:p>
        </p:txBody>
      </p:sp>
      <p:pic>
        <p:nvPicPr>
          <p:cNvPr id="11" name="Content Placeholder 10" descr="California Department of Social Services (CDSS) logo">
            <a:extLst>
              <a:ext uri="{FF2B5EF4-FFF2-40B4-BE49-F238E27FC236}">
                <a16:creationId xmlns:a16="http://schemas.microsoft.com/office/drawing/2014/main" id="{11AF3FF2-87A5-520B-D866-607D0821B64E}"/>
              </a:ext>
            </a:extLst>
          </p:cNvPr>
          <p:cNvPicPr>
            <a:picLocks noGrp="1" noChangeAspect="1"/>
          </p:cNvPicPr>
          <p:nvPr>
            <p:ph idx="12"/>
          </p:nvPr>
        </p:nvPicPr>
        <p:blipFill>
          <a:blip r:embed="rId3"/>
          <a:stretch>
            <a:fillRect/>
          </a:stretch>
        </p:blipFill>
        <p:spPr>
          <a:xfrm>
            <a:off x="705702" y="828563"/>
            <a:ext cx="2590975" cy="4076974"/>
          </a:xfrm>
          <a:prstGeom prst="rect">
            <a:avLst/>
          </a:prstGeom>
        </p:spPr>
      </p:pic>
      <p:sp>
        <p:nvSpPr>
          <p:cNvPr id="2" name="Text Placeholder 1">
            <a:extLst>
              <a:ext uri="{FF2B5EF4-FFF2-40B4-BE49-F238E27FC236}">
                <a16:creationId xmlns:a16="http://schemas.microsoft.com/office/drawing/2014/main" id="{3FF1C2B5-DF1B-0EDC-B6F0-B97C9E9D9A49}"/>
              </a:ext>
            </a:extLst>
          </p:cNvPr>
          <p:cNvSpPr>
            <a:spLocks noGrp="1"/>
          </p:cNvSpPr>
          <p:nvPr>
            <p:ph type="body" idx="1"/>
          </p:nvPr>
        </p:nvSpPr>
        <p:spPr>
          <a:xfrm>
            <a:off x="3890683" y="828563"/>
            <a:ext cx="7906870" cy="4656263"/>
          </a:xfrm>
        </p:spPr>
        <p:txBody>
          <a:bodyPr/>
          <a:lstStyle/>
          <a:p>
            <a:pPr>
              <a:lnSpc>
                <a:spcPts val="4500"/>
              </a:lnSpc>
            </a:pPr>
            <a:r>
              <a:rPr kumimoji="0" lang="en-US" sz="3200" b="0" i="0" u="none" strike="noStrike" kern="1200" cap="none" spc="0" normalizeH="0" baseline="0" noProof="0" dirty="0">
                <a:ln>
                  <a:noFill/>
                </a:ln>
                <a:solidFill>
                  <a:srgbClr val="FFFFFF"/>
                </a:solidFill>
                <a:effectLst/>
                <a:uLnTx/>
                <a:uFillTx/>
                <a:latin typeface="Arial" charset="0"/>
                <a:ea typeface="ＭＳ Ｐゴシック" pitchFamily="34" charset="-128"/>
              </a:rPr>
              <a:t>This training is funded by the California Department of Social Services. The materials included in this training include materials or products developed in part or wholly by the California Department of Education and produced by the California Department of Social Services.</a:t>
            </a:r>
            <a:endParaRPr lang="en-US" noProof="0" dirty="0"/>
          </a:p>
        </p:txBody>
      </p:sp>
    </p:spTree>
    <p:extLst>
      <p:ext uri="{BB962C8B-B14F-4D97-AF65-F5344CB8AC3E}">
        <p14:creationId xmlns:p14="http://schemas.microsoft.com/office/powerpoint/2010/main" val="3464970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6">
            <a:extLst>
              <a:ext uri="{FF2B5EF4-FFF2-40B4-BE49-F238E27FC236}">
                <a16:creationId xmlns:a16="http://schemas.microsoft.com/office/drawing/2014/main" id="{23577C9F-95FF-B549-A52E-B6038FE8D81B}"/>
              </a:ext>
            </a:extLst>
          </p:cNvPr>
          <p:cNvSpPr>
            <a:spLocks noGrp="1" noChangeArrowheads="1"/>
          </p:cNvSpPr>
          <p:nvPr>
            <p:ph type="title"/>
          </p:nvPr>
        </p:nvSpPr>
        <p:spPr>
          <a:xfrm>
            <a:off x="612775" y="274638"/>
            <a:ext cx="10972801" cy="1143000"/>
          </a:xfrm>
        </p:spPr>
        <p:txBody>
          <a:bodyPr wrap="square" anchor="b">
            <a:normAutofit fontScale="90000"/>
          </a:bodyPr>
          <a:lstStyle/>
          <a:p>
            <a:r>
              <a:rPr lang="en-US" noProof="0" dirty="0"/>
              <a:t>Second Language Acquisition at Age Three or Later</a:t>
            </a:r>
          </a:p>
        </p:txBody>
      </p:sp>
      <p:pic>
        <p:nvPicPr>
          <p:cNvPr id="3" name="Content Placeholder 2" descr="A group of young girls reading a book">
            <a:extLst>
              <a:ext uri="{FF2B5EF4-FFF2-40B4-BE49-F238E27FC236}">
                <a16:creationId xmlns:a16="http://schemas.microsoft.com/office/drawing/2014/main" id="{B7E00A57-A33D-F20A-7F82-121FD44D6FBA}"/>
              </a:ext>
            </a:extLst>
          </p:cNvPr>
          <p:cNvPicPr>
            <a:picLocks noGrp="1" noChangeAspect="1"/>
          </p:cNvPicPr>
          <p:nvPr>
            <p:ph sz="half" idx="1"/>
          </p:nvPr>
        </p:nvPicPr>
        <p:blipFill>
          <a:blip r:embed="rId3"/>
          <a:stretch>
            <a:fillRect/>
          </a:stretch>
        </p:blipFill>
        <p:spPr>
          <a:xfrm>
            <a:off x="612775" y="2014861"/>
            <a:ext cx="5710238" cy="3606152"/>
          </a:xfrm>
        </p:spPr>
      </p:pic>
      <p:sp>
        <p:nvSpPr>
          <p:cNvPr id="15366" name="Rectangle 6">
            <a:extLst>
              <a:ext uri="{FF2B5EF4-FFF2-40B4-BE49-F238E27FC236}">
                <a16:creationId xmlns:a16="http://schemas.microsoft.com/office/drawing/2014/main" id="{D888D6D2-F4A6-4A44-AA1C-3213063478AD}"/>
              </a:ext>
            </a:extLst>
          </p:cNvPr>
          <p:cNvSpPr>
            <a:spLocks noGrp="1" noChangeArrowheads="1"/>
          </p:cNvSpPr>
          <p:nvPr>
            <p:ph sz="half" idx="12"/>
          </p:nvPr>
        </p:nvSpPr>
        <p:spPr>
          <a:xfrm>
            <a:off x="6526784" y="1600199"/>
            <a:ext cx="5058792" cy="4434840"/>
          </a:xfrm>
        </p:spPr>
        <p:txBody>
          <a:bodyPr wrap="square" anchor="t">
            <a:normAutofit/>
          </a:bodyPr>
          <a:lstStyle/>
          <a:p>
            <a:r>
              <a:rPr lang="en-US" noProof="0" dirty="0"/>
              <a:t>Home language stage</a:t>
            </a:r>
          </a:p>
          <a:p>
            <a:r>
              <a:rPr lang="en-US" noProof="0" dirty="0"/>
              <a:t>Observational/listening stage</a:t>
            </a:r>
          </a:p>
          <a:p>
            <a:r>
              <a:rPr lang="en-US" noProof="0" dirty="0"/>
              <a:t>Telegraphic/formulaic speech stage</a:t>
            </a:r>
          </a:p>
          <a:p>
            <a:r>
              <a:rPr lang="en-US" noProof="0" dirty="0"/>
              <a:t>Fluid language use stage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0B39479-320D-084E-8C24-46F00DCBB426}"/>
              </a:ext>
            </a:extLst>
          </p:cNvPr>
          <p:cNvSpPr>
            <a:spLocks noGrp="1" noChangeArrowheads="1"/>
          </p:cNvSpPr>
          <p:nvPr>
            <p:ph type="title"/>
          </p:nvPr>
        </p:nvSpPr>
        <p:spPr>
          <a:xfrm>
            <a:off x="609600" y="274638"/>
            <a:ext cx="10972800" cy="986889"/>
          </a:xfrm>
        </p:spPr>
        <p:txBody>
          <a:bodyPr wrap="square" anchor="b">
            <a:normAutofit/>
          </a:bodyPr>
          <a:lstStyle/>
          <a:p>
            <a:r>
              <a:rPr lang="en-US" noProof="0" dirty="0"/>
              <a:t>Home Language Stage</a:t>
            </a:r>
          </a:p>
        </p:txBody>
      </p:sp>
      <p:pic>
        <p:nvPicPr>
          <p:cNvPr id="16385" name="Content Placeholder 4" descr="A child playing with food">
            <a:extLst>
              <a:ext uri="{FF2B5EF4-FFF2-40B4-BE49-F238E27FC236}">
                <a16:creationId xmlns:a16="http://schemas.microsoft.com/office/drawing/2014/main" id="{A8C2C0F9-EC57-0820-4A30-4AAD0432D9A3}"/>
              </a:ext>
            </a:extLst>
          </p:cNvPr>
          <p:cNvPicPr>
            <a:picLocks noGrp="1" noChangeAspect="1" noChangeArrowheads="1"/>
          </p:cNvPicPr>
          <p:nvPr>
            <p:ph sz="half" idx="1"/>
          </p:nvPr>
        </p:nvPicPr>
        <p:blipFill>
          <a:blip r:embed="rId3"/>
          <a:srcRect t="6292" b="6292"/>
          <a:stretch/>
        </p:blipFill>
        <p:spPr>
          <a:xfrm>
            <a:off x="609600" y="1347320"/>
            <a:ext cx="5549660" cy="4434840"/>
          </a:xfrm>
          <a:noFill/>
        </p:spPr>
      </p:pic>
      <p:sp>
        <p:nvSpPr>
          <p:cNvPr id="6" name="Rectangle 5">
            <a:extLst>
              <a:ext uri="{FF2B5EF4-FFF2-40B4-BE49-F238E27FC236}">
                <a16:creationId xmlns:a16="http://schemas.microsoft.com/office/drawing/2014/main" id="{0A71CCED-EF8D-F949-B2E6-87D4A878C71A}"/>
              </a:ext>
            </a:extLst>
          </p:cNvPr>
          <p:cNvSpPr>
            <a:spLocks noGrp="1" noChangeArrowheads="1"/>
          </p:cNvSpPr>
          <p:nvPr>
            <p:ph sz="half" idx="12"/>
          </p:nvPr>
        </p:nvSpPr>
        <p:spPr>
          <a:xfrm>
            <a:off x="6323162" y="1347320"/>
            <a:ext cx="5259238" cy="4464109"/>
          </a:xfrm>
        </p:spPr>
        <p:txBody>
          <a:bodyPr wrap="square" anchor="t">
            <a:normAutofit/>
          </a:bodyPr>
          <a:lstStyle/>
          <a:p>
            <a:r>
              <a:rPr lang="en-US" noProof="0" dirty="0"/>
              <a:t>May use home language with others</a:t>
            </a:r>
          </a:p>
          <a:p>
            <a:r>
              <a:rPr lang="en-US" noProof="0" dirty="0"/>
              <a:t>Will eventually only use home language with others who also speak it</a:t>
            </a:r>
          </a:p>
          <a:p>
            <a:r>
              <a:rPr lang="en-US" noProof="0" dirty="0"/>
              <a:t>May ultimately stop using home language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23E052B-09E3-FD49-8469-7CD1CBA105E5}"/>
              </a:ext>
            </a:extLst>
          </p:cNvPr>
          <p:cNvSpPr>
            <a:spLocks noGrp="1" noChangeArrowheads="1"/>
          </p:cNvSpPr>
          <p:nvPr>
            <p:ph type="title"/>
          </p:nvPr>
        </p:nvSpPr>
        <p:spPr>
          <a:xfrm>
            <a:off x="609600" y="274638"/>
            <a:ext cx="10972800" cy="986889"/>
          </a:xfrm>
        </p:spPr>
        <p:txBody>
          <a:bodyPr wrap="square" anchor="b">
            <a:normAutofit/>
          </a:bodyPr>
          <a:lstStyle/>
          <a:p>
            <a:r>
              <a:rPr lang="en-US" noProof="0" dirty="0"/>
              <a:t>Observational/Listening Stage</a:t>
            </a:r>
          </a:p>
        </p:txBody>
      </p:sp>
      <p:pic>
        <p:nvPicPr>
          <p:cNvPr id="18433" name="Content Placeholder 4" descr="A group of young girls playing with a doll">
            <a:extLst>
              <a:ext uri="{FF2B5EF4-FFF2-40B4-BE49-F238E27FC236}">
                <a16:creationId xmlns:a16="http://schemas.microsoft.com/office/drawing/2014/main" id="{98941D99-D923-628D-DF94-AB3AC8550B6F}"/>
              </a:ext>
            </a:extLst>
          </p:cNvPr>
          <p:cNvPicPr>
            <a:picLocks noGrp="1" noChangeAspect="1" noChangeArrowheads="1"/>
          </p:cNvPicPr>
          <p:nvPr>
            <p:ph sz="half" idx="1"/>
          </p:nvPr>
        </p:nvPicPr>
        <p:blipFill>
          <a:blip r:embed="rId3"/>
          <a:srcRect t="10510" b="10510"/>
          <a:stretch/>
        </p:blipFill>
        <p:spPr>
          <a:xfrm>
            <a:off x="609600" y="1347320"/>
            <a:ext cx="5549660" cy="4434840"/>
          </a:xfrm>
          <a:noFill/>
        </p:spPr>
      </p:pic>
      <p:sp>
        <p:nvSpPr>
          <p:cNvPr id="6" name="Rectangle 4">
            <a:extLst>
              <a:ext uri="{FF2B5EF4-FFF2-40B4-BE49-F238E27FC236}">
                <a16:creationId xmlns:a16="http://schemas.microsoft.com/office/drawing/2014/main" id="{65061CEC-8B13-0B4A-895D-E1656E0607DE}"/>
              </a:ext>
            </a:extLst>
          </p:cNvPr>
          <p:cNvSpPr>
            <a:spLocks noGrp="1" noChangeArrowheads="1"/>
          </p:cNvSpPr>
          <p:nvPr>
            <p:ph sz="half" idx="12"/>
          </p:nvPr>
        </p:nvSpPr>
        <p:spPr>
          <a:xfrm>
            <a:off x="6323162" y="1347320"/>
            <a:ext cx="5259238" cy="4464109"/>
          </a:xfrm>
        </p:spPr>
        <p:txBody>
          <a:bodyPr wrap="square" anchor="t">
            <a:normAutofit/>
          </a:bodyPr>
          <a:lstStyle/>
          <a:p>
            <a:r>
              <a:rPr lang="en-US" noProof="0" dirty="0"/>
              <a:t>Follows home language stage</a:t>
            </a:r>
          </a:p>
          <a:p>
            <a:r>
              <a:rPr lang="en-US" noProof="0" dirty="0"/>
              <a:t>Observes others</a:t>
            </a:r>
          </a:p>
          <a:p>
            <a:r>
              <a:rPr lang="en-US" noProof="0" dirty="0"/>
              <a:t>Tries to connect language with what’s happening</a:t>
            </a:r>
          </a:p>
          <a:p>
            <a:r>
              <a:rPr lang="en-US" noProof="0" dirty="0"/>
              <a:t>May be quiet when others are not speaking the home language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E6DBE0D6-44AC-364A-99AD-8ED9B263E9DE}"/>
              </a:ext>
            </a:extLst>
          </p:cNvPr>
          <p:cNvSpPr>
            <a:spLocks noGrp="1" noChangeArrowheads="1"/>
          </p:cNvSpPr>
          <p:nvPr>
            <p:ph type="title"/>
          </p:nvPr>
        </p:nvSpPr>
        <p:spPr>
          <a:xfrm>
            <a:off x="612775" y="274638"/>
            <a:ext cx="10972801" cy="1143000"/>
          </a:xfrm>
        </p:spPr>
        <p:txBody>
          <a:bodyPr wrap="square" anchor="b">
            <a:normAutofit/>
          </a:bodyPr>
          <a:lstStyle/>
          <a:p>
            <a:r>
              <a:rPr lang="en-US" noProof="0" dirty="0"/>
              <a:t>Telegraphic/Formulaic Speech Stage </a:t>
            </a:r>
          </a:p>
        </p:txBody>
      </p:sp>
      <p:pic>
        <p:nvPicPr>
          <p:cNvPr id="20481" name="Content Placeholder 4" descr="Two children playing with books on a table">
            <a:extLst>
              <a:ext uri="{FF2B5EF4-FFF2-40B4-BE49-F238E27FC236}">
                <a16:creationId xmlns:a16="http://schemas.microsoft.com/office/drawing/2014/main" id="{14E6F77C-25EE-0FD0-3715-A3AA729FB982}"/>
              </a:ext>
            </a:extLst>
          </p:cNvPr>
          <p:cNvPicPr>
            <a:picLocks noGrp="1" noChangeAspect="1" noChangeArrowheads="1"/>
          </p:cNvPicPr>
          <p:nvPr>
            <p:ph sz="half" idx="1"/>
          </p:nvPr>
        </p:nvPicPr>
        <p:blipFill>
          <a:blip r:embed="rId3"/>
          <a:srcRect/>
          <a:stretch/>
        </p:blipFill>
        <p:spPr>
          <a:xfrm>
            <a:off x="614585" y="1600200"/>
            <a:ext cx="5706617" cy="4435475"/>
          </a:xfrm>
          <a:noFill/>
        </p:spPr>
      </p:pic>
      <p:sp>
        <p:nvSpPr>
          <p:cNvPr id="6" name="Rectangle 5">
            <a:extLst>
              <a:ext uri="{FF2B5EF4-FFF2-40B4-BE49-F238E27FC236}">
                <a16:creationId xmlns:a16="http://schemas.microsoft.com/office/drawing/2014/main" id="{8EFEC133-121C-D54D-A6FF-7C387194C1A5}"/>
              </a:ext>
            </a:extLst>
          </p:cNvPr>
          <p:cNvSpPr>
            <a:spLocks noGrp="1" noChangeArrowheads="1"/>
          </p:cNvSpPr>
          <p:nvPr>
            <p:ph sz="half" idx="12"/>
          </p:nvPr>
        </p:nvSpPr>
        <p:spPr>
          <a:xfrm>
            <a:off x="6526784" y="1600199"/>
            <a:ext cx="5058792" cy="4434840"/>
          </a:xfrm>
        </p:spPr>
        <p:txBody>
          <a:bodyPr wrap="square" anchor="t">
            <a:normAutofit/>
          </a:bodyPr>
          <a:lstStyle/>
          <a:p>
            <a:pPr marL="0" indent="0">
              <a:buNone/>
            </a:pPr>
            <a:r>
              <a:rPr lang="en-US" noProof="0" dirty="0"/>
              <a:t>Uses familiar word chunks, such as:</a:t>
            </a:r>
          </a:p>
          <a:p>
            <a:pPr lvl="1"/>
            <a:r>
              <a:rPr lang="en-US" noProof="0" dirty="0"/>
              <a:t>“Go __,” (“Go up” or “Go mommy”)</a:t>
            </a:r>
          </a:p>
          <a:p>
            <a:pPr lvl="1"/>
            <a:r>
              <a:rPr lang="en-US" noProof="0" dirty="0"/>
              <a:t>“Gimme ____,” (“Gimme book” or “Gimme juice”)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08BC04E-26E0-5344-BD8D-3846BA65734C}"/>
              </a:ext>
            </a:extLst>
          </p:cNvPr>
          <p:cNvSpPr>
            <a:spLocks noGrp="1" noChangeArrowheads="1"/>
          </p:cNvSpPr>
          <p:nvPr>
            <p:ph type="title"/>
          </p:nvPr>
        </p:nvSpPr>
        <p:spPr>
          <a:xfrm>
            <a:off x="609600" y="274638"/>
            <a:ext cx="10972800" cy="986889"/>
          </a:xfrm>
        </p:spPr>
        <p:txBody>
          <a:bodyPr wrap="square" anchor="b">
            <a:normAutofit/>
          </a:bodyPr>
          <a:lstStyle/>
          <a:p>
            <a:r>
              <a:rPr lang="en-US" noProof="0" dirty="0"/>
              <a:t>Fluid Language Use</a:t>
            </a:r>
          </a:p>
        </p:txBody>
      </p:sp>
      <p:pic>
        <p:nvPicPr>
          <p:cNvPr id="22529" name="Picture 7" descr="two children in a toy house outside">
            <a:extLst>
              <a:ext uri="{FF2B5EF4-FFF2-40B4-BE49-F238E27FC236}">
                <a16:creationId xmlns:a16="http://schemas.microsoft.com/office/drawing/2014/main" id="{AE62F9A9-F4D0-703D-DC36-B9B05DCA16BD}"/>
              </a:ext>
            </a:extLst>
          </p:cNvPr>
          <p:cNvPicPr>
            <a:picLocks noGrp="1" noChangeAspect="1" noChangeArrowheads="1"/>
          </p:cNvPicPr>
          <p:nvPr>
            <p:ph sz="half" idx="1"/>
          </p:nvPr>
        </p:nvPicPr>
        <p:blipFill>
          <a:blip r:embed="rId3"/>
          <a:srcRect l="5669" r="5669"/>
          <a:stretch/>
        </p:blipFill>
        <p:spPr>
          <a:xfrm>
            <a:off x="609600" y="1347320"/>
            <a:ext cx="5549660" cy="4434840"/>
          </a:xfrm>
          <a:noFill/>
        </p:spPr>
      </p:pic>
      <p:sp>
        <p:nvSpPr>
          <p:cNvPr id="7" name="Rectangle 3">
            <a:extLst>
              <a:ext uri="{FF2B5EF4-FFF2-40B4-BE49-F238E27FC236}">
                <a16:creationId xmlns:a16="http://schemas.microsoft.com/office/drawing/2014/main" id="{23EAD2FC-A89A-2347-9349-8B8159601AF3}"/>
              </a:ext>
            </a:extLst>
          </p:cNvPr>
          <p:cNvSpPr>
            <a:spLocks noGrp="1" noChangeArrowheads="1"/>
          </p:cNvSpPr>
          <p:nvPr>
            <p:ph sz="half" idx="12"/>
          </p:nvPr>
        </p:nvSpPr>
        <p:spPr>
          <a:xfrm>
            <a:off x="6323162" y="1347320"/>
            <a:ext cx="5259238" cy="4464109"/>
          </a:xfrm>
        </p:spPr>
        <p:txBody>
          <a:bodyPr wrap="square" anchor="t">
            <a:normAutofit/>
          </a:bodyPr>
          <a:lstStyle/>
          <a:p>
            <a:r>
              <a:rPr lang="en-US" noProof="0" dirty="0"/>
              <a:t>Understands English language rules</a:t>
            </a:r>
          </a:p>
          <a:p>
            <a:r>
              <a:rPr lang="en-US" noProof="0" dirty="0"/>
              <a:t>Uses English more creatively</a:t>
            </a:r>
          </a:p>
          <a:p>
            <a:r>
              <a:rPr lang="en-US" noProof="0" dirty="0"/>
              <a:t>Uses social and academic English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5">
            <a:extLst>
              <a:ext uri="{FF2B5EF4-FFF2-40B4-BE49-F238E27FC236}">
                <a16:creationId xmlns:a16="http://schemas.microsoft.com/office/drawing/2014/main" id="{DCE23F45-49A8-217C-59BA-C762E81E7475}"/>
              </a:ext>
            </a:extLst>
          </p:cNvPr>
          <p:cNvSpPr>
            <a:spLocks noGrp="1" noChangeArrowheads="1"/>
          </p:cNvSpPr>
          <p:nvPr>
            <p:ph type="title"/>
          </p:nvPr>
        </p:nvSpPr>
        <p:spPr/>
        <p:txBody>
          <a:bodyPr/>
          <a:lstStyle/>
          <a:p>
            <a:pPr eaLnBrk="1" hangingPunct="1"/>
            <a:r>
              <a:rPr lang="en-US" noProof="0" dirty="0"/>
              <a:t>Snapshots of Children</a:t>
            </a:r>
          </a:p>
        </p:txBody>
      </p:sp>
      <p:sp>
        <p:nvSpPr>
          <p:cNvPr id="24578" name="Rectangle 6">
            <a:extLst>
              <a:ext uri="{FF2B5EF4-FFF2-40B4-BE49-F238E27FC236}">
                <a16:creationId xmlns:a16="http://schemas.microsoft.com/office/drawing/2014/main" id="{797B42AE-48A2-12C5-BFE6-3B4DD7FD734A}"/>
              </a:ext>
            </a:extLst>
          </p:cNvPr>
          <p:cNvSpPr>
            <a:spLocks noGrp="1" noChangeArrowheads="1"/>
          </p:cNvSpPr>
          <p:nvPr>
            <p:ph type="body" idx="1"/>
          </p:nvPr>
        </p:nvSpPr>
        <p:spPr/>
        <p:txBody>
          <a:bodyPr/>
          <a:lstStyle/>
          <a:p>
            <a:pPr eaLnBrk="1" hangingPunct="1"/>
            <a:r>
              <a:rPr lang="en-US" noProof="0" dirty="0"/>
              <a:t>Number off from 1-3.</a:t>
            </a:r>
          </a:p>
          <a:p>
            <a:pPr eaLnBrk="1" hangingPunct="1"/>
            <a:r>
              <a:rPr lang="en-US" noProof="0" dirty="0"/>
              <a:t>Reconvene in number-alike groups.</a:t>
            </a:r>
          </a:p>
          <a:p>
            <a:pPr eaLnBrk="1" hangingPunct="1"/>
            <a:r>
              <a:rPr lang="en-US" noProof="0" dirty="0"/>
              <a:t>Refer to Handout 5A: Descriptions of the Stages of Second Language Acquisition.</a:t>
            </a:r>
          </a:p>
          <a:p>
            <a:pPr eaLnBrk="1" hangingPunct="1"/>
            <a:r>
              <a:rPr lang="en-US" noProof="0" dirty="0"/>
              <a:t>Use the snapshot that corresponds to your number.</a:t>
            </a:r>
          </a:p>
        </p:txBody>
      </p:sp>
    </p:spTree>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5">
            <a:extLst>
              <a:ext uri="{FF2B5EF4-FFF2-40B4-BE49-F238E27FC236}">
                <a16:creationId xmlns:a16="http://schemas.microsoft.com/office/drawing/2014/main" id="{4C6484F4-53A3-66F5-8D47-6712F75CB3DE}"/>
              </a:ext>
            </a:extLst>
          </p:cNvPr>
          <p:cNvSpPr>
            <a:spLocks noGrp="1" noChangeArrowheads="1"/>
          </p:cNvSpPr>
          <p:nvPr>
            <p:ph type="title"/>
          </p:nvPr>
        </p:nvSpPr>
        <p:spPr/>
        <p:txBody>
          <a:bodyPr/>
          <a:lstStyle/>
          <a:p>
            <a:pPr eaLnBrk="1" hangingPunct="1"/>
            <a:r>
              <a:rPr lang="en-US" noProof="0" dirty="0"/>
              <a:t>Snapshots of Children (continued)</a:t>
            </a:r>
          </a:p>
        </p:txBody>
      </p:sp>
      <p:sp>
        <p:nvSpPr>
          <p:cNvPr id="26626" name="Rectangle 6">
            <a:extLst>
              <a:ext uri="{FF2B5EF4-FFF2-40B4-BE49-F238E27FC236}">
                <a16:creationId xmlns:a16="http://schemas.microsoft.com/office/drawing/2014/main" id="{8E2A44A7-E465-7C72-76A0-C68684BF8BB4}"/>
              </a:ext>
            </a:extLst>
          </p:cNvPr>
          <p:cNvSpPr>
            <a:spLocks noGrp="1" noChangeArrowheads="1"/>
          </p:cNvSpPr>
          <p:nvPr>
            <p:ph type="body" idx="1"/>
          </p:nvPr>
        </p:nvSpPr>
        <p:spPr/>
        <p:txBody>
          <a:bodyPr/>
          <a:lstStyle/>
          <a:p>
            <a:pPr eaLnBrk="1" hangingPunct="1"/>
            <a:r>
              <a:rPr lang="en-US" sz="2600" noProof="0" dirty="0"/>
              <a:t>Review the assigned snapshot.</a:t>
            </a:r>
          </a:p>
          <a:p>
            <a:pPr eaLnBrk="1" hangingPunct="1"/>
            <a:r>
              <a:rPr lang="en-US" sz="2600" noProof="0" dirty="0"/>
              <a:t>Discuss the various stages of language acquisition in relation to the child described in the snapshot. (five minutes)</a:t>
            </a:r>
          </a:p>
          <a:p>
            <a:pPr lvl="1" eaLnBrk="1" hangingPunct="1"/>
            <a:r>
              <a:rPr lang="en-US" sz="2400" noProof="0" dirty="0"/>
              <a:t>Use Handout 5A as a resource.</a:t>
            </a:r>
          </a:p>
          <a:p>
            <a:pPr eaLnBrk="1" hangingPunct="1"/>
            <a:r>
              <a:rPr lang="en-US" sz="2600" noProof="0" dirty="0"/>
              <a:t>Come to a consensus on which stage(s) of second language acquisition most appropriately describe(s) the child in the snapshot. (two minutes)</a:t>
            </a:r>
          </a:p>
          <a:p>
            <a:pPr eaLnBrk="1" hangingPunct="1"/>
            <a:r>
              <a:rPr lang="en-US" sz="2600" noProof="0" dirty="0"/>
              <a:t>Reconvene as a whole group to share your impressions.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5">
            <a:extLst>
              <a:ext uri="{FF2B5EF4-FFF2-40B4-BE49-F238E27FC236}">
                <a16:creationId xmlns:a16="http://schemas.microsoft.com/office/drawing/2014/main" id="{42A3B048-1633-981E-4DB6-FB110C24B0A4}"/>
              </a:ext>
            </a:extLst>
          </p:cNvPr>
          <p:cNvSpPr>
            <a:spLocks noGrp="1" noChangeArrowheads="1"/>
          </p:cNvSpPr>
          <p:nvPr>
            <p:ph type="title"/>
          </p:nvPr>
        </p:nvSpPr>
        <p:spPr/>
        <p:txBody>
          <a:bodyPr/>
          <a:lstStyle/>
          <a:p>
            <a:pPr eaLnBrk="1" hangingPunct="1"/>
            <a:r>
              <a:rPr lang="en-US" noProof="0" dirty="0"/>
              <a:t>Keep in Mind . . . </a:t>
            </a:r>
          </a:p>
        </p:txBody>
      </p:sp>
      <p:sp>
        <p:nvSpPr>
          <p:cNvPr id="28674" name="Rectangle 6">
            <a:extLst>
              <a:ext uri="{FF2B5EF4-FFF2-40B4-BE49-F238E27FC236}">
                <a16:creationId xmlns:a16="http://schemas.microsoft.com/office/drawing/2014/main" id="{9FA648A3-509A-7F9F-A61F-EAAC99072CA1}"/>
              </a:ext>
            </a:extLst>
          </p:cNvPr>
          <p:cNvSpPr>
            <a:spLocks noGrp="1" noChangeArrowheads="1"/>
          </p:cNvSpPr>
          <p:nvPr>
            <p:ph idx="1"/>
          </p:nvPr>
        </p:nvSpPr>
        <p:spPr/>
        <p:txBody>
          <a:bodyPr/>
          <a:lstStyle/>
          <a:p>
            <a:pPr marL="0" indent="0" eaLnBrk="1" hangingPunct="1">
              <a:buNone/>
            </a:pPr>
            <a:r>
              <a:rPr lang="en-US" noProof="0" dirty="0"/>
              <a:t>A child may appear to be in one or more of these stages depending on:</a:t>
            </a:r>
          </a:p>
          <a:p>
            <a:pPr lvl="1" eaLnBrk="1" hangingPunct="1"/>
            <a:r>
              <a:rPr lang="en-US" noProof="0" dirty="0"/>
              <a:t>Context</a:t>
            </a:r>
          </a:p>
          <a:p>
            <a:pPr lvl="1" eaLnBrk="1" hangingPunct="1"/>
            <a:r>
              <a:rPr lang="en-US" noProof="0" dirty="0"/>
              <a:t>Communication partners</a:t>
            </a:r>
          </a:p>
          <a:p>
            <a:pPr lvl="1" eaLnBrk="1" hangingPunct="1"/>
            <a:r>
              <a:rPr lang="en-US" noProof="0" dirty="0"/>
              <a:t>Language scaffolds available to them</a:t>
            </a:r>
          </a:p>
          <a:p>
            <a:pPr lvl="1" eaLnBrk="1" hangingPunct="1"/>
            <a:r>
              <a:rPr lang="en-US" noProof="0" dirty="0"/>
              <a:t>Opportunities provided by the teacher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B9AD9EA8-4EA1-D49C-A815-3773A4B2D769}"/>
              </a:ext>
            </a:extLst>
          </p:cNvPr>
          <p:cNvSpPr>
            <a:spLocks noGrp="1" noChangeArrowheads="1"/>
          </p:cNvSpPr>
          <p:nvPr>
            <p:ph type="title"/>
          </p:nvPr>
        </p:nvSpPr>
        <p:spPr/>
        <p:txBody>
          <a:bodyPr/>
          <a:lstStyle/>
          <a:p>
            <a:pPr eaLnBrk="1" hangingPunct="1"/>
            <a:r>
              <a:rPr lang="en-US" noProof="0" dirty="0"/>
              <a:t>Focus on Fluid Language Use</a:t>
            </a:r>
          </a:p>
        </p:txBody>
      </p:sp>
      <p:sp>
        <p:nvSpPr>
          <p:cNvPr id="30722" name="Rectangle 8">
            <a:extLst>
              <a:ext uri="{FF2B5EF4-FFF2-40B4-BE49-F238E27FC236}">
                <a16:creationId xmlns:a16="http://schemas.microsoft.com/office/drawing/2014/main" id="{E1FC2619-D152-BA58-37F9-BF1540D69FAC}"/>
              </a:ext>
            </a:extLst>
          </p:cNvPr>
          <p:cNvSpPr>
            <a:spLocks noGrp="1" noChangeArrowheads="1"/>
          </p:cNvSpPr>
          <p:nvPr>
            <p:ph idx="1"/>
          </p:nvPr>
        </p:nvSpPr>
        <p:spPr/>
        <p:txBody>
          <a:bodyPr/>
          <a:lstStyle/>
          <a:p>
            <a:pPr eaLnBrk="1" hangingPunct="1">
              <a:buFont typeface="Wingdings" pitchFamily="2" charset="2"/>
              <a:buNone/>
            </a:pPr>
            <a:r>
              <a:rPr lang="en-US" noProof="0" dirty="0"/>
              <a:t>Social English</a:t>
            </a:r>
          </a:p>
          <a:p>
            <a:pPr lvl="1" eaLnBrk="1" hangingPunct="1"/>
            <a:r>
              <a:rPr lang="en-US" noProof="0" dirty="0"/>
              <a:t>Used in relaxed interactions with peers and adults.</a:t>
            </a:r>
          </a:p>
          <a:p>
            <a:pPr eaLnBrk="1" hangingPunct="1">
              <a:buFont typeface="Wingdings" pitchFamily="2" charset="2"/>
              <a:buNone/>
            </a:pPr>
            <a:r>
              <a:rPr lang="en-US" noProof="0" dirty="0"/>
              <a:t>Academic English</a:t>
            </a:r>
          </a:p>
          <a:p>
            <a:pPr lvl="1" eaLnBrk="1" hangingPunct="1"/>
            <a:r>
              <a:rPr lang="en-US" noProof="0" dirty="0"/>
              <a:t>Used in many school activities and lessons.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2F19641D-D4DC-5943-8581-BE9062D7C30B}"/>
              </a:ext>
            </a:extLst>
          </p:cNvPr>
          <p:cNvSpPr>
            <a:spLocks noGrp="1" noChangeArrowheads="1"/>
          </p:cNvSpPr>
          <p:nvPr>
            <p:ph type="title"/>
          </p:nvPr>
        </p:nvSpPr>
        <p:spPr>
          <a:xfrm>
            <a:off x="612775" y="274638"/>
            <a:ext cx="10972801" cy="1143000"/>
          </a:xfrm>
        </p:spPr>
        <p:txBody>
          <a:bodyPr wrap="square" anchor="b">
            <a:normAutofit/>
          </a:bodyPr>
          <a:lstStyle/>
          <a:p>
            <a:r>
              <a:rPr lang="en-US" noProof="0" dirty="0"/>
              <a:t>Social English</a:t>
            </a:r>
          </a:p>
        </p:txBody>
      </p:sp>
      <p:pic>
        <p:nvPicPr>
          <p:cNvPr id="32769" name="Content Placeholder 5" descr="A child in glasses drinking juice talking to another child">
            <a:extLst>
              <a:ext uri="{FF2B5EF4-FFF2-40B4-BE49-F238E27FC236}">
                <a16:creationId xmlns:a16="http://schemas.microsoft.com/office/drawing/2014/main" id="{914A4B23-33F8-65A8-8EA6-5EF769792E94}"/>
              </a:ext>
            </a:extLst>
          </p:cNvPr>
          <p:cNvPicPr>
            <a:picLocks noGrp="1" noChangeAspect="1" noChangeArrowheads="1"/>
          </p:cNvPicPr>
          <p:nvPr>
            <p:ph sz="half" idx="1"/>
          </p:nvPr>
        </p:nvPicPr>
        <p:blipFill>
          <a:blip r:embed="rId3"/>
          <a:srcRect/>
          <a:stretch/>
        </p:blipFill>
        <p:spPr>
          <a:xfrm>
            <a:off x="740926" y="1600200"/>
            <a:ext cx="5453936" cy="4435475"/>
          </a:xfrm>
          <a:noFill/>
        </p:spPr>
      </p:pic>
      <p:sp>
        <p:nvSpPr>
          <p:cNvPr id="15" name="Rectangle 13">
            <a:extLst>
              <a:ext uri="{FF2B5EF4-FFF2-40B4-BE49-F238E27FC236}">
                <a16:creationId xmlns:a16="http://schemas.microsoft.com/office/drawing/2014/main" id="{2A9D8698-A915-3D4D-BE5E-5165676C9E61}"/>
              </a:ext>
            </a:extLst>
          </p:cNvPr>
          <p:cNvSpPr>
            <a:spLocks noGrp="1" noChangeArrowheads="1"/>
          </p:cNvSpPr>
          <p:nvPr>
            <p:ph sz="half" idx="12"/>
          </p:nvPr>
        </p:nvSpPr>
        <p:spPr>
          <a:xfrm>
            <a:off x="6526784" y="1600199"/>
            <a:ext cx="5058792" cy="4434840"/>
          </a:xfrm>
        </p:spPr>
        <p:txBody>
          <a:bodyPr wrap="square" anchor="t">
            <a:normAutofit/>
          </a:bodyPr>
          <a:lstStyle/>
          <a:p>
            <a:r>
              <a:rPr lang="en-US" noProof="0" dirty="0"/>
              <a:t>Relies mostly on spoken language using short, simple sentences</a:t>
            </a:r>
          </a:p>
          <a:p>
            <a:r>
              <a:rPr lang="en-US" noProof="0" dirty="0"/>
              <a:t>May mislead teachers/ adults to think that the child is ready to learn and comprehend new concepts in the second language</a:t>
            </a:r>
          </a:p>
          <a:p>
            <a:endParaRPr lang="en-US" noProof="0" dirty="0"/>
          </a:p>
          <a:p>
            <a:endParaRPr lang="en-US" noProof="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DD205F-158C-5CEC-9D81-6161E2313BD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902875D-E4AF-DD74-D527-FC739FBE43BE}"/>
              </a:ext>
            </a:extLst>
          </p:cNvPr>
          <p:cNvSpPr>
            <a:spLocks noGrp="1"/>
          </p:cNvSpPr>
          <p:nvPr>
            <p:ph type="title"/>
          </p:nvPr>
        </p:nvSpPr>
        <p:spPr>
          <a:xfrm>
            <a:off x="514715" y="572961"/>
            <a:ext cx="5581285" cy="3040263"/>
          </a:xfrm>
          <a:noFill/>
        </p:spPr>
        <p:txBody>
          <a:bodyPr/>
          <a:lstStyle/>
          <a:p>
            <a:pPr>
              <a:lnSpc>
                <a:spcPct val="100000"/>
              </a:lnSpc>
            </a:pPr>
            <a:r>
              <a:rPr lang="en-US" sz="3200" b="1" i="1" noProof="0" dirty="0"/>
              <a:t>Preschool English Learners: Principles and Practices to Promote</a:t>
            </a:r>
            <a:br>
              <a:rPr lang="en-US" sz="3200" b="1" i="1" noProof="0" dirty="0"/>
            </a:br>
            <a:r>
              <a:rPr lang="en-US" sz="3200" b="1" i="1" noProof="0" dirty="0"/>
              <a:t>Language, Literacy, and Learning—A Resource Guide (Second Edition)</a:t>
            </a:r>
          </a:p>
        </p:txBody>
      </p:sp>
      <p:sp>
        <p:nvSpPr>
          <p:cNvPr id="10" name="Text Placeholder 9">
            <a:extLst>
              <a:ext uri="{FF2B5EF4-FFF2-40B4-BE49-F238E27FC236}">
                <a16:creationId xmlns:a16="http://schemas.microsoft.com/office/drawing/2014/main" id="{18FC9A12-FCA0-263F-6BD5-E4E5896D6B09}"/>
              </a:ext>
            </a:extLst>
          </p:cNvPr>
          <p:cNvSpPr>
            <a:spLocks noGrp="1"/>
          </p:cNvSpPr>
          <p:nvPr>
            <p:ph type="body" idx="1"/>
          </p:nvPr>
        </p:nvSpPr>
        <p:spPr>
          <a:xfrm>
            <a:off x="514714" y="3841824"/>
            <a:ext cx="5581285" cy="1453896"/>
          </a:xfrm>
        </p:spPr>
        <p:txBody>
          <a:bodyPr anchor="ctr" anchorCtr="0"/>
          <a:lstStyle/>
          <a:p>
            <a:pPr marL="52388">
              <a:spcBef>
                <a:spcPts val="600"/>
              </a:spcBef>
              <a:spcAft>
                <a:spcPts val="600"/>
              </a:spcAft>
            </a:pPr>
            <a:r>
              <a:rPr lang="en-US" sz="3200" noProof="0" dirty="0"/>
              <a:t>Chapter 5: Stages and Strategies in Second Language Acquisition</a:t>
            </a:r>
            <a:endParaRPr lang="en-US" sz="3200" noProof="0" dirty="0">
              <a:effectLst/>
            </a:endParaRPr>
          </a:p>
        </p:txBody>
      </p:sp>
      <p:pic>
        <p:nvPicPr>
          <p:cNvPr id="3" name="Picture 3" descr="Screen Clipping">
            <a:extLst>
              <a:ext uri="{FF2B5EF4-FFF2-40B4-BE49-F238E27FC236}">
                <a16:creationId xmlns:a16="http://schemas.microsoft.com/office/drawing/2014/main" id="{C3B84C90-F1E1-D060-05BF-C21559D67A2F}"/>
              </a:ext>
            </a:extLst>
          </p:cNvPr>
          <p:cNvPicPr>
            <a:picLocks noGrp="1" noChangeAspect="1"/>
          </p:cNvPicPr>
          <p:nvPr>
            <p:ph idx="12"/>
          </p:nvPr>
        </p:nvPicPr>
        <p:blipFill>
          <a:blip r:embed="rId3">
            <a:extLst>
              <a:ext uri="{28A0092B-C50C-407E-A947-70E740481C1C}">
                <a14:useLocalDpi xmlns:a14="http://schemas.microsoft.com/office/drawing/2010/main" val="0"/>
              </a:ext>
            </a:extLst>
          </a:blip>
          <a:srcRect/>
          <a:stretch>
            <a:fillRect/>
          </a:stretch>
        </p:blipFill>
        <p:spPr bwMode="auto">
          <a:xfrm>
            <a:off x="6011176" y="691372"/>
            <a:ext cx="5407571" cy="464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03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a:extLst>
              <a:ext uri="{FF2B5EF4-FFF2-40B4-BE49-F238E27FC236}">
                <a16:creationId xmlns:a16="http://schemas.microsoft.com/office/drawing/2014/main" id="{59B51BA8-3BED-0799-56A0-A7F3CA5D1A08}"/>
              </a:ext>
            </a:extLst>
          </p:cNvPr>
          <p:cNvSpPr>
            <a:spLocks noGrp="1" noChangeArrowheads="1"/>
          </p:cNvSpPr>
          <p:nvPr>
            <p:ph type="title"/>
          </p:nvPr>
        </p:nvSpPr>
        <p:spPr/>
        <p:txBody>
          <a:bodyPr/>
          <a:lstStyle/>
          <a:p>
            <a:pPr eaLnBrk="1" hangingPunct="1"/>
            <a:r>
              <a:rPr lang="en-US" noProof="0" dirty="0"/>
              <a:t>Examples of Social English</a:t>
            </a:r>
          </a:p>
        </p:txBody>
      </p:sp>
      <p:sp>
        <p:nvSpPr>
          <p:cNvPr id="34819" name="Rectangle 7">
            <a:extLst>
              <a:ext uri="{FF2B5EF4-FFF2-40B4-BE49-F238E27FC236}">
                <a16:creationId xmlns:a16="http://schemas.microsoft.com/office/drawing/2014/main" id="{A4B34949-522F-3D86-EC49-451D380FA685}"/>
              </a:ext>
            </a:extLst>
          </p:cNvPr>
          <p:cNvSpPr>
            <a:spLocks noGrp="1" noChangeArrowheads="1"/>
          </p:cNvSpPr>
          <p:nvPr>
            <p:ph type="body" idx="1"/>
          </p:nvPr>
        </p:nvSpPr>
        <p:spPr/>
        <p:txBody>
          <a:bodyPr/>
          <a:lstStyle/>
          <a:p>
            <a:pPr eaLnBrk="1" hangingPunct="1"/>
            <a:r>
              <a:rPr lang="en-US" noProof="0" dirty="0"/>
              <a:t>Laura is talking with her friend Brianna outside during free play. Laura is telling Brianna to be the “baby” and that she will be the “mommy.”</a:t>
            </a:r>
          </a:p>
          <a:p>
            <a:pPr eaLnBrk="1" hangingPunct="1"/>
            <a:r>
              <a:rPr lang="en-US" noProof="0" dirty="0"/>
              <a:t>The teacher asks Juan what he did with his family on the weekend. Juan tells him about their trip to the beach.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6">
            <a:extLst>
              <a:ext uri="{FF2B5EF4-FFF2-40B4-BE49-F238E27FC236}">
                <a16:creationId xmlns:a16="http://schemas.microsoft.com/office/drawing/2014/main" id="{56377604-1F10-CEE7-DA2E-B88C306F57A4}"/>
              </a:ext>
            </a:extLst>
          </p:cNvPr>
          <p:cNvSpPr>
            <a:spLocks noGrp="1" noChangeArrowheads="1"/>
          </p:cNvSpPr>
          <p:nvPr>
            <p:ph type="title"/>
          </p:nvPr>
        </p:nvSpPr>
        <p:spPr/>
        <p:txBody>
          <a:bodyPr/>
          <a:lstStyle/>
          <a:p>
            <a:pPr eaLnBrk="1" hangingPunct="1"/>
            <a:r>
              <a:rPr lang="en-US" noProof="0" dirty="0"/>
              <a:t>Academic </a:t>
            </a:r>
            <a:r>
              <a:rPr lang="en-US" noProof="0" dirty="0" err="1"/>
              <a:t>English:The</a:t>
            </a:r>
            <a:r>
              <a:rPr lang="en-US" noProof="0" dirty="0"/>
              <a:t> Language of School</a:t>
            </a:r>
          </a:p>
        </p:txBody>
      </p:sp>
      <p:pic>
        <p:nvPicPr>
          <p:cNvPr id="36866" name="Picture 2" descr="A couple of young girls reading a book">
            <a:extLst>
              <a:ext uri="{FF2B5EF4-FFF2-40B4-BE49-F238E27FC236}">
                <a16:creationId xmlns:a16="http://schemas.microsoft.com/office/drawing/2014/main" id="{FA886D2C-8360-C72C-DE75-B2C53E92B27B}"/>
              </a:ext>
            </a:extLst>
          </p:cNvPr>
          <p:cNvPicPr>
            <a:picLocks noGrp="1" noChangeAspect="1" noChangeArrowheads="1"/>
          </p:cNvPicPr>
          <p:nvPr>
            <p:ph idx="1"/>
          </p:nvPr>
        </p:nvPicPr>
        <p:blipFill>
          <a:blip r:embed="rId3"/>
          <a:srcRect t="7807" b="7807"/>
          <a:stretch/>
        </p:blipFill>
        <p:spPr>
          <a:xfrm>
            <a:off x="1720497" y="1601839"/>
            <a:ext cx="8751006" cy="4415503"/>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a:extLst>
              <a:ext uri="{FF2B5EF4-FFF2-40B4-BE49-F238E27FC236}">
                <a16:creationId xmlns:a16="http://schemas.microsoft.com/office/drawing/2014/main" id="{37203584-86FF-E041-9F82-B6AFE76A4B86}"/>
              </a:ext>
            </a:extLst>
          </p:cNvPr>
          <p:cNvSpPr>
            <a:spLocks noGrp="1" noChangeArrowheads="1"/>
          </p:cNvSpPr>
          <p:nvPr>
            <p:ph type="title"/>
          </p:nvPr>
        </p:nvSpPr>
        <p:spPr>
          <a:xfrm>
            <a:off x="612775" y="274638"/>
            <a:ext cx="10972801" cy="1143000"/>
          </a:xfrm>
        </p:spPr>
        <p:txBody>
          <a:bodyPr wrap="square" anchor="b">
            <a:normAutofit/>
          </a:bodyPr>
          <a:lstStyle/>
          <a:p>
            <a:r>
              <a:rPr lang="en-US" noProof="0" dirty="0"/>
              <a:t>Academic English</a:t>
            </a:r>
          </a:p>
        </p:txBody>
      </p:sp>
      <p:pic>
        <p:nvPicPr>
          <p:cNvPr id="38913" name="Content Placeholder 4" descr="A person reading a book and a child sitting at a table">
            <a:extLst>
              <a:ext uri="{FF2B5EF4-FFF2-40B4-BE49-F238E27FC236}">
                <a16:creationId xmlns:a16="http://schemas.microsoft.com/office/drawing/2014/main" id="{2865F2BE-D834-ACD3-CE2F-DE9762EEFAA1}"/>
              </a:ext>
            </a:extLst>
          </p:cNvPr>
          <p:cNvPicPr>
            <a:picLocks noGrp="1" noChangeAspect="1" noChangeArrowheads="1"/>
          </p:cNvPicPr>
          <p:nvPr>
            <p:ph sz="half" idx="1"/>
          </p:nvPr>
        </p:nvPicPr>
        <p:blipFill>
          <a:blip r:embed="rId3"/>
          <a:srcRect/>
          <a:stretch/>
        </p:blipFill>
        <p:spPr>
          <a:xfrm>
            <a:off x="612775" y="1805758"/>
            <a:ext cx="5710238" cy="4024358"/>
          </a:xfrm>
          <a:noFill/>
        </p:spPr>
      </p:pic>
      <p:sp>
        <p:nvSpPr>
          <p:cNvPr id="8" name="Rectangle 11">
            <a:extLst>
              <a:ext uri="{FF2B5EF4-FFF2-40B4-BE49-F238E27FC236}">
                <a16:creationId xmlns:a16="http://schemas.microsoft.com/office/drawing/2014/main" id="{8143F5C5-FFE0-124C-9468-D5D9CA718199}"/>
              </a:ext>
            </a:extLst>
          </p:cNvPr>
          <p:cNvSpPr>
            <a:spLocks noGrp="1" noChangeArrowheads="1"/>
          </p:cNvSpPr>
          <p:nvPr>
            <p:ph sz="half" idx="12"/>
          </p:nvPr>
        </p:nvSpPr>
        <p:spPr>
          <a:xfrm>
            <a:off x="6526784" y="1600199"/>
            <a:ext cx="5058792" cy="4434840"/>
          </a:xfrm>
        </p:spPr>
        <p:txBody>
          <a:bodyPr wrap="square" anchor="t">
            <a:normAutofit/>
          </a:bodyPr>
          <a:lstStyle/>
          <a:p>
            <a:r>
              <a:rPr lang="en-US" noProof="0" dirty="0"/>
              <a:t>Is used in many school activities and lessons</a:t>
            </a:r>
          </a:p>
          <a:p>
            <a:r>
              <a:rPr lang="en-US" noProof="0" dirty="0"/>
              <a:t>Requires written and spoken language, bigger and more complex vocabulary, etc.</a:t>
            </a:r>
          </a:p>
          <a:p>
            <a:r>
              <a:rPr lang="en-US" noProof="0" dirty="0"/>
              <a:t>Often offers fewer context clues for the child to grasp meaning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6">
            <a:extLst>
              <a:ext uri="{FF2B5EF4-FFF2-40B4-BE49-F238E27FC236}">
                <a16:creationId xmlns:a16="http://schemas.microsoft.com/office/drawing/2014/main" id="{0EDB1E5F-4C5F-8488-255A-628B7A411105}"/>
              </a:ext>
            </a:extLst>
          </p:cNvPr>
          <p:cNvSpPr>
            <a:spLocks noGrp="1" noChangeArrowheads="1"/>
          </p:cNvSpPr>
          <p:nvPr>
            <p:ph type="title"/>
          </p:nvPr>
        </p:nvSpPr>
        <p:spPr>
          <a:xfrm>
            <a:off x="615950" y="330552"/>
            <a:ext cx="10966450" cy="1105989"/>
          </a:xfrm>
        </p:spPr>
        <p:txBody>
          <a:bodyPr/>
          <a:lstStyle/>
          <a:p>
            <a:r>
              <a:rPr lang="en-US" noProof="0" dirty="0"/>
              <a:t>Examples of Academic English</a:t>
            </a:r>
          </a:p>
        </p:txBody>
      </p:sp>
      <p:sp>
        <p:nvSpPr>
          <p:cNvPr id="40962" name="Rectangle 7">
            <a:extLst>
              <a:ext uri="{FF2B5EF4-FFF2-40B4-BE49-F238E27FC236}">
                <a16:creationId xmlns:a16="http://schemas.microsoft.com/office/drawing/2014/main" id="{75CE2B0F-E502-1C65-EAED-59090F16E319}"/>
              </a:ext>
            </a:extLst>
          </p:cNvPr>
          <p:cNvSpPr>
            <a:spLocks noGrp="1" noChangeArrowheads="1"/>
          </p:cNvSpPr>
          <p:nvPr>
            <p:ph idx="1"/>
          </p:nvPr>
        </p:nvSpPr>
        <p:spPr>
          <a:xfrm>
            <a:off x="615950" y="1570557"/>
            <a:ext cx="10966450" cy="4200493"/>
          </a:xfrm>
        </p:spPr>
        <p:txBody>
          <a:bodyPr/>
          <a:lstStyle/>
          <a:p>
            <a:r>
              <a:rPr lang="en-US" noProof="0" dirty="0"/>
              <a:t>Maximillian describes the pattern he has created with pattern blocks to his teacher.</a:t>
            </a:r>
          </a:p>
          <a:p>
            <a:r>
              <a:rPr lang="en-US" noProof="0" dirty="0"/>
              <a:t>Ms. Delgado reads a book to the class. Luz Isabel retells the story prompted by the teacher’s questions about the characters.</a:t>
            </a:r>
          </a:p>
          <a:p>
            <a:pPr marL="0" indent="0">
              <a:buNone/>
            </a:pPr>
            <a:r>
              <a:rPr lang="en-US" noProof="0" dirty="0"/>
              <a:t>The goal is for children to perform in all four of the language skills addressed in school: listening, speaking, reading, and writing.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a:extLst>
              <a:ext uri="{FF2B5EF4-FFF2-40B4-BE49-F238E27FC236}">
                <a16:creationId xmlns:a16="http://schemas.microsoft.com/office/drawing/2014/main" id="{AF0AD4BB-735D-E5F1-09DB-C8F6189F6DFA}"/>
              </a:ext>
            </a:extLst>
          </p:cNvPr>
          <p:cNvSpPr>
            <a:spLocks noGrp="1" noChangeArrowheads="1"/>
          </p:cNvSpPr>
          <p:nvPr>
            <p:ph type="title"/>
          </p:nvPr>
        </p:nvSpPr>
        <p:spPr>
          <a:xfrm>
            <a:off x="615950" y="330552"/>
            <a:ext cx="10966450" cy="1105989"/>
          </a:xfrm>
        </p:spPr>
        <p:txBody>
          <a:bodyPr/>
          <a:lstStyle/>
          <a:p>
            <a:r>
              <a:rPr lang="en-US" noProof="0" dirty="0"/>
              <a:t>Connections to “Principles and Practices”</a:t>
            </a:r>
          </a:p>
        </p:txBody>
      </p:sp>
      <p:sp>
        <p:nvSpPr>
          <p:cNvPr id="43011" name="Rectangle 7">
            <a:extLst>
              <a:ext uri="{FF2B5EF4-FFF2-40B4-BE49-F238E27FC236}">
                <a16:creationId xmlns:a16="http://schemas.microsoft.com/office/drawing/2014/main" id="{DD311FBC-6E7A-794A-A441-9102F0466AA8}"/>
              </a:ext>
            </a:extLst>
          </p:cNvPr>
          <p:cNvSpPr>
            <a:spLocks noGrp="1" noChangeArrowheads="1"/>
          </p:cNvSpPr>
          <p:nvPr>
            <p:ph idx="1"/>
          </p:nvPr>
        </p:nvSpPr>
        <p:spPr>
          <a:xfrm>
            <a:off x="615950" y="1570557"/>
            <a:ext cx="10966450" cy="4200493"/>
          </a:xfrm>
        </p:spPr>
        <p:txBody>
          <a:bodyPr/>
          <a:lstStyle/>
          <a:p>
            <a:r>
              <a:rPr lang="en-US" noProof="0" dirty="0"/>
              <a:t>Principle 4: Language development and learning are promoted when preschool teachers and children creatively and interactively use language.</a:t>
            </a:r>
          </a:p>
          <a:p>
            <a:r>
              <a:rPr lang="en-US" noProof="0" dirty="0"/>
              <a:t>Principle 5: Experimenting with the use, form, purpose, and intent of the first and second languages leads to growth in acquiring the second language.</a:t>
            </a:r>
          </a:p>
          <a:p>
            <a:r>
              <a:rPr lang="en-US" noProof="0" dirty="0"/>
              <a:t>Principle 6: Continued use and development of the child’s home language will benefit the child as he or she acquires English.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4A616-8FC9-4123-1B57-CDBDBE90590F}"/>
              </a:ext>
            </a:extLst>
          </p:cNvPr>
          <p:cNvSpPr>
            <a:spLocks noGrp="1"/>
          </p:cNvSpPr>
          <p:nvPr>
            <p:ph type="title"/>
          </p:nvPr>
        </p:nvSpPr>
        <p:spPr>
          <a:xfrm>
            <a:off x="609600" y="317922"/>
            <a:ext cx="10972800" cy="987425"/>
          </a:xfrm>
        </p:spPr>
        <p:txBody>
          <a:bodyPr/>
          <a:lstStyle/>
          <a:p>
            <a:r>
              <a:rPr lang="en-US" noProof="0" dirty="0"/>
              <a:t>Promote Learning through Routines and Interactions</a:t>
            </a:r>
          </a:p>
        </p:txBody>
      </p:sp>
      <p:sp>
        <p:nvSpPr>
          <p:cNvPr id="3" name="Content Placeholder 2">
            <a:extLst>
              <a:ext uri="{FF2B5EF4-FFF2-40B4-BE49-F238E27FC236}">
                <a16:creationId xmlns:a16="http://schemas.microsoft.com/office/drawing/2014/main" id="{9E7269A7-F183-AEC0-FCA8-4DE75FD1C7DE}"/>
              </a:ext>
            </a:extLst>
          </p:cNvPr>
          <p:cNvSpPr>
            <a:spLocks noGrp="1"/>
          </p:cNvSpPr>
          <p:nvPr>
            <p:ph sz="half" idx="1"/>
          </p:nvPr>
        </p:nvSpPr>
        <p:spPr>
          <a:xfrm>
            <a:off x="609599" y="1347788"/>
            <a:ext cx="6110689" cy="4433887"/>
          </a:xfrm>
        </p:spPr>
        <p:txBody>
          <a:bodyPr/>
          <a:lstStyle/>
          <a:p>
            <a:r>
              <a:rPr lang="en-US" noProof="0" dirty="0"/>
              <a:t>Encourage the use of home languages through everyday routines.</a:t>
            </a:r>
          </a:p>
          <a:p>
            <a:pPr lvl="1"/>
            <a:r>
              <a:rPr lang="en-US" sz="2400" noProof="0" dirty="0"/>
              <a:t>For example, allow children to use their home languages while retelling, during play and other activities, and while interacting with another child who speaks the same language.</a:t>
            </a:r>
          </a:p>
          <a:p>
            <a:r>
              <a:rPr lang="en-US" noProof="0" dirty="0"/>
              <a:t>Make books available in children's home languages.</a:t>
            </a:r>
          </a:p>
        </p:txBody>
      </p:sp>
      <p:pic>
        <p:nvPicPr>
          <p:cNvPr id="5" name="Content Placeholder 4" descr="A person pointing at a group of children">
            <a:extLst>
              <a:ext uri="{FF2B5EF4-FFF2-40B4-BE49-F238E27FC236}">
                <a16:creationId xmlns:a16="http://schemas.microsoft.com/office/drawing/2014/main" id="{16CE03BA-D9A3-D332-F4F0-ED8E42169AA4}"/>
              </a:ext>
            </a:extLst>
          </p:cNvPr>
          <p:cNvPicPr>
            <a:picLocks noGrp="1" noChangeAspect="1"/>
          </p:cNvPicPr>
          <p:nvPr>
            <p:ph sz="half" idx="12"/>
          </p:nvPr>
        </p:nvPicPr>
        <p:blipFill rotWithShape="1">
          <a:blip r:embed="rId3">
            <a:extLst>
              <a:ext uri="{28A0092B-C50C-407E-A947-70E740481C1C}">
                <a14:useLocalDpi xmlns:a14="http://schemas.microsoft.com/office/drawing/2010/main" val="0"/>
              </a:ext>
            </a:extLst>
          </a:blip>
          <a:srcRect l="4202" r="6772"/>
          <a:stretch/>
        </p:blipFill>
        <p:spPr>
          <a:xfrm>
            <a:off x="6808424" y="1944249"/>
            <a:ext cx="4682169" cy="3240964"/>
          </a:xfrm>
        </p:spPr>
      </p:pic>
    </p:spTree>
    <p:extLst>
      <p:ext uri="{BB962C8B-B14F-4D97-AF65-F5344CB8AC3E}">
        <p14:creationId xmlns:p14="http://schemas.microsoft.com/office/powerpoint/2010/main" val="1101431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18654-FA6B-00CA-3C8C-1C7F90D1F255}"/>
              </a:ext>
            </a:extLst>
          </p:cNvPr>
          <p:cNvSpPr>
            <a:spLocks noGrp="1"/>
          </p:cNvSpPr>
          <p:nvPr>
            <p:ph type="title"/>
          </p:nvPr>
        </p:nvSpPr>
        <p:spPr>
          <a:xfrm>
            <a:off x="609600" y="274638"/>
            <a:ext cx="10972800" cy="986889"/>
          </a:xfrm>
        </p:spPr>
        <p:txBody>
          <a:bodyPr/>
          <a:lstStyle/>
          <a:p>
            <a:r>
              <a:rPr lang="en-US" noProof="0" dirty="0"/>
              <a:t>Setting Up the Environment for Success: </a:t>
            </a:r>
            <a:br>
              <a:rPr lang="en-US" noProof="0" dirty="0"/>
            </a:br>
            <a:r>
              <a:rPr lang="en-US" noProof="0" dirty="0"/>
              <a:t>Label and Provide Books!</a:t>
            </a:r>
          </a:p>
        </p:txBody>
      </p:sp>
      <p:sp>
        <p:nvSpPr>
          <p:cNvPr id="3" name="Content Placeholder 2">
            <a:extLst>
              <a:ext uri="{FF2B5EF4-FFF2-40B4-BE49-F238E27FC236}">
                <a16:creationId xmlns:a16="http://schemas.microsoft.com/office/drawing/2014/main" id="{0E4E677E-C78E-33D0-7B97-53C01349EEFA}"/>
              </a:ext>
            </a:extLst>
          </p:cNvPr>
          <p:cNvSpPr>
            <a:spLocks noGrp="1"/>
          </p:cNvSpPr>
          <p:nvPr>
            <p:ph sz="half" idx="1"/>
          </p:nvPr>
        </p:nvSpPr>
        <p:spPr>
          <a:xfrm>
            <a:off x="609600" y="1347320"/>
            <a:ext cx="5549660" cy="4434840"/>
          </a:xfrm>
        </p:spPr>
        <p:txBody>
          <a:bodyPr/>
          <a:lstStyle/>
          <a:p>
            <a:r>
              <a:rPr lang="en-US" noProof="0" dirty="0"/>
              <a:t>Foster literacy development by:</a:t>
            </a:r>
          </a:p>
          <a:p>
            <a:pPr lvl="1"/>
            <a:r>
              <a:rPr lang="en-US" sz="2400" noProof="0" dirty="0"/>
              <a:t>Labeling areas of the classroom (such as shelves, bins, and play areas) with the children's home language</a:t>
            </a:r>
          </a:p>
          <a:p>
            <a:pPr lvl="1"/>
            <a:r>
              <a:rPr lang="en-US" sz="2400" noProof="0" dirty="0"/>
              <a:t>Providing and reading books that reflect children’s diverse cultures, family structures, and home languages</a:t>
            </a:r>
          </a:p>
        </p:txBody>
      </p:sp>
      <p:pic>
        <p:nvPicPr>
          <p:cNvPr id="7" name="Content Placeholder 3" descr="A sign with text on it">
            <a:extLst>
              <a:ext uri="{FF2B5EF4-FFF2-40B4-BE49-F238E27FC236}">
                <a16:creationId xmlns:a16="http://schemas.microsoft.com/office/drawing/2014/main" id="{F2F3F9CA-593A-FD5D-C8BA-53E95F00BBE4}"/>
              </a:ext>
            </a:extLst>
          </p:cNvPr>
          <p:cNvPicPr>
            <a:picLocks noGrp="1" noChangeAspect="1"/>
          </p:cNvPicPr>
          <p:nvPr>
            <p:ph sz="half" idx="12"/>
          </p:nvPr>
        </p:nvPicPr>
        <p:blipFill>
          <a:blip r:embed="rId3">
            <a:extLst>
              <a:ext uri="{28A0092B-C50C-407E-A947-70E740481C1C}">
                <a14:useLocalDpi xmlns:a14="http://schemas.microsoft.com/office/drawing/2010/main" val="0"/>
              </a:ext>
            </a:extLst>
          </a:blip>
          <a:stretch>
            <a:fillRect/>
          </a:stretch>
        </p:blipFill>
        <p:spPr>
          <a:xfrm>
            <a:off x="6466233" y="1753562"/>
            <a:ext cx="5259387" cy="3167757"/>
          </a:xfrm>
        </p:spPr>
      </p:pic>
    </p:spTree>
    <p:extLst>
      <p:ext uri="{BB962C8B-B14F-4D97-AF65-F5344CB8AC3E}">
        <p14:creationId xmlns:p14="http://schemas.microsoft.com/office/powerpoint/2010/main" val="1817585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18654-FA6B-00CA-3C8C-1C7F90D1F255}"/>
              </a:ext>
            </a:extLst>
          </p:cNvPr>
          <p:cNvSpPr>
            <a:spLocks noGrp="1"/>
          </p:cNvSpPr>
          <p:nvPr>
            <p:ph type="title"/>
          </p:nvPr>
        </p:nvSpPr>
        <p:spPr/>
        <p:txBody>
          <a:bodyPr/>
          <a:lstStyle/>
          <a:p>
            <a:r>
              <a:rPr lang="en-US" noProof="0" dirty="0"/>
              <a:t>Setting Up the Environment for Success: </a:t>
            </a:r>
            <a:br>
              <a:rPr lang="en-US" noProof="0" dirty="0"/>
            </a:br>
            <a:r>
              <a:rPr lang="en-US" noProof="0" dirty="0"/>
              <a:t>Create Spaces!</a:t>
            </a:r>
          </a:p>
        </p:txBody>
      </p:sp>
      <p:sp>
        <p:nvSpPr>
          <p:cNvPr id="3" name="Content Placeholder 2">
            <a:extLst>
              <a:ext uri="{FF2B5EF4-FFF2-40B4-BE49-F238E27FC236}">
                <a16:creationId xmlns:a16="http://schemas.microsoft.com/office/drawing/2014/main" id="{0E4E677E-C78E-33D0-7B97-53C01349EEFA}"/>
              </a:ext>
            </a:extLst>
          </p:cNvPr>
          <p:cNvSpPr>
            <a:spLocks noGrp="1"/>
          </p:cNvSpPr>
          <p:nvPr>
            <p:ph sz="half" idx="1"/>
          </p:nvPr>
        </p:nvSpPr>
        <p:spPr/>
        <p:txBody>
          <a:bodyPr/>
          <a:lstStyle/>
          <a:p>
            <a:pPr marL="0" indent="0">
              <a:lnSpc>
                <a:spcPct val="106000"/>
              </a:lnSpc>
              <a:spcBef>
                <a:spcPts val="0"/>
              </a:spcBef>
              <a:spcAft>
                <a:spcPts val="0"/>
              </a:spcAft>
              <a:buNone/>
            </a:pPr>
            <a:r>
              <a:rPr lang="en-US" sz="2400" i="0" noProof="0" dirty="0">
                <a:effectLst/>
                <a:latin typeface="Arial" panose="020B0604020202020204" pitchFamily="34" charset="0"/>
                <a:cs typeface="Arial" panose="020B0604020202020204" pitchFamily="34" charset="0"/>
              </a:rPr>
              <a:t>Foster literacy development by:</a:t>
            </a:r>
          </a:p>
          <a:p>
            <a:pPr lvl="1">
              <a:lnSpc>
                <a:spcPct val="106000"/>
              </a:lnSpc>
              <a:spcBef>
                <a:spcPts val="0"/>
              </a:spcBef>
              <a:spcAft>
                <a:spcPts val="0"/>
              </a:spcAft>
            </a:pPr>
            <a:r>
              <a:rPr lang="en-US" sz="240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Setting up </a:t>
            </a:r>
            <a:r>
              <a:rPr lang="en-US" sz="2400" noProof="0" dirty="0">
                <a:solidFill>
                  <a:srgbClr val="000000"/>
                </a:solidFill>
                <a:latin typeface="Arial" panose="020B0604020202020204" pitchFamily="34" charset="0"/>
                <a:ea typeface="Arial" panose="020B0604020202020204" pitchFamily="34" charset="0"/>
                <a:cs typeface="Arial" panose="020B0604020202020204" pitchFamily="34" charset="0"/>
              </a:rPr>
              <a:t>cozy areas, indoors and outdoors, with a variety of books and comfortable mats for children to read</a:t>
            </a:r>
          </a:p>
          <a:p>
            <a:pPr lvl="1">
              <a:lnSpc>
                <a:spcPct val="106000"/>
              </a:lnSpc>
              <a:spcBef>
                <a:spcPts val="0"/>
              </a:spcBef>
              <a:spcAft>
                <a:spcPts val="0"/>
              </a:spcAft>
            </a:pPr>
            <a:r>
              <a:rPr lang="en-US" sz="2400" b="0" i="0" noProof="0" dirty="0">
                <a:solidFill>
                  <a:srgbClr val="000000"/>
                </a:solidFill>
                <a:effectLst/>
                <a:latin typeface="Arial" panose="020B0604020202020204" pitchFamily="34" charset="0"/>
                <a:cs typeface="Arial" panose="020B0604020202020204" pitchFamily="34" charset="0"/>
              </a:rPr>
              <a:t>Providing books in multiple languages to honor and support the home languages </a:t>
            </a:r>
            <a:endParaRPr lang="en-US" sz="2400" noProof="0" dirty="0">
              <a:solidFill>
                <a:srgbClr val="000000"/>
              </a:solidFill>
              <a:latin typeface="Arial" panose="020B0604020202020204" pitchFamily="34" charset="0"/>
              <a:cs typeface="Arial" panose="020B0604020202020204" pitchFamily="34" charset="0"/>
            </a:endParaRPr>
          </a:p>
        </p:txBody>
      </p:sp>
      <p:pic>
        <p:nvPicPr>
          <p:cNvPr id="5" name="Content Placeholder 4" descr="A child sitting on a chair looking at a display of books">
            <a:extLst>
              <a:ext uri="{FF2B5EF4-FFF2-40B4-BE49-F238E27FC236}">
                <a16:creationId xmlns:a16="http://schemas.microsoft.com/office/drawing/2014/main" id="{32F6BEE5-5E88-765A-B69F-2342E41969FF}"/>
              </a:ext>
            </a:extLst>
          </p:cNvPr>
          <p:cNvPicPr>
            <a:picLocks noGrp="1" noChangeAspect="1"/>
          </p:cNvPicPr>
          <p:nvPr>
            <p:ph sz="half" idx="12"/>
          </p:nvPr>
        </p:nvPicPr>
        <p:blipFill>
          <a:blip r:embed="rId3">
            <a:extLst>
              <a:ext uri="{28A0092B-C50C-407E-A947-70E740481C1C}">
                <a14:useLocalDpi xmlns:a14="http://schemas.microsoft.com/office/drawing/2010/main" val="0"/>
              </a:ext>
            </a:extLst>
          </a:blip>
          <a:stretch>
            <a:fillRect/>
          </a:stretch>
        </p:blipFill>
        <p:spPr>
          <a:xfrm>
            <a:off x="6323013" y="1709539"/>
            <a:ext cx="5259387" cy="3740547"/>
          </a:xfrm>
          <a:prstGeom prst="rect">
            <a:avLst/>
          </a:prstGeom>
        </p:spPr>
      </p:pic>
    </p:spTree>
    <p:extLst>
      <p:ext uri="{BB962C8B-B14F-4D97-AF65-F5344CB8AC3E}">
        <p14:creationId xmlns:p14="http://schemas.microsoft.com/office/powerpoint/2010/main" val="2654326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7">
            <a:extLst>
              <a:ext uri="{FF2B5EF4-FFF2-40B4-BE49-F238E27FC236}">
                <a16:creationId xmlns:a16="http://schemas.microsoft.com/office/drawing/2014/main" id="{53484FD8-4858-8347-867A-7514A9487410}"/>
              </a:ext>
            </a:extLst>
          </p:cNvPr>
          <p:cNvSpPr>
            <a:spLocks noGrp="1" noChangeArrowheads="1"/>
          </p:cNvSpPr>
          <p:nvPr>
            <p:ph type="title"/>
          </p:nvPr>
        </p:nvSpPr>
        <p:spPr>
          <a:xfrm>
            <a:off x="612775" y="274638"/>
            <a:ext cx="10972801" cy="1143000"/>
          </a:xfrm>
        </p:spPr>
        <p:txBody>
          <a:bodyPr wrap="square" anchor="b">
            <a:normAutofit/>
          </a:bodyPr>
          <a:lstStyle/>
          <a:p>
            <a:r>
              <a:rPr lang="en-US" noProof="0" dirty="0"/>
              <a:t>Summary</a:t>
            </a:r>
          </a:p>
        </p:txBody>
      </p:sp>
      <p:pic>
        <p:nvPicPr>
          <p:cNvPr id="3" name="Content Placeholder 2" descr="A child holding a stuffed animal">
            <a:extLst>
              <a:ext uri="{FF2B5EF4-FFF2-40B4-BE49-F238E27FC236}">
                <a16:creationId xmlns:a16="http://schemas.microsoft.com/office/drawing/2014/main" id="{2A7F913A-C78B-9F50-2B0F-F0D8FF10549D}"/>
              </a:ext>
            </a:extLst>
          </p:cNvPr>
          <p:cNvPicPr>
            <a:picLocks noGrp="1" noChangeAspect="1"/>
          </p:cNvPicPr>
          <p:nvPr>
            <p:ph sz="half" idx="1"/>
          </p:nvPr>
        </p:nvPicPr>
        <p:blipFill>
          <a:blip r:embed="rId3"/>
          <a:srcRect r="2" b="35352"/>
          <a:stretch/>
        </p:blipFill>
        <p:spPr>
          <a:xfrm>
            <a:off x="612775" y="1601448"/>
            <a:ext cx="5710238" cy="4432979"/>
          </a:xfrm>
          <a:noFill/>
        </p:spPr>
      </p:pic>
      <p:sp>
        <p:nvSpPr>
          <p:cNvPr id="23556" name="Rectangle 8">
            <a:extLst>
              <a:ext uri="{FF2B5EF4-FFF2-40B4-BE49-F238E27FC236}">
                <a16:creationId xmlns:a16="http://schemas.microsoft.com/office/drawing/2014/main" id="{45DFDDBF-9A30-CA4F-842D-A5FC934A495C}"/>
              </a:ext>
            </a:extLst>
          </p:cNvPr>
          <p:cNvSpPr>
            <a:spLocks noGrp="1" noChangeArrowheads="1"/>
          </p:cNvSpPr>
          <p:nvPr>
            <p:ph sz="half" idx="12"/>
          </p:nvPr>
        </p:nvSpPr>
        <p:spPr>
          <a:xfrm>
            <a:off x="6526784" y="1600199"/>
            <a:ext cx="5058792" cy="4434840"/>
          </a:xfrm>
        </p:spPr>
        <p:txBody>
          <a:bodyPr wrap="square" anchor="t">
            <a:normAutofit/>
          </a:bodyPr>
          <a:lstStyle/>
          <a:p>
            <a:pPr marL="0" indent="0">
              <a:buNone/>
            </a:pPr>
            <a:r>
              <a:rPr lang="en-US" noProof="0" dirty="0"/>
              <a:t>Provide a comfortable and welcoming environment that allows for language experimentation and the acceptance of children’s efforts to communicate.</a:t>
            </a:r>
          </a:p>
          <a:p>
            <a:pPr marL="0" indent="0">
              <a:buNone/>
            </a:pPr>
            <a:r>
              <a:rPr lang="en-US" sz="2000" b="0" noProof="0" dirty="0"/>
              <a:t>Source: CA Preschool Curriculum Framework, Vol. 1, p. 196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55510451-175A-772B-9703-7F82942AB53E}"/>
              </a:ext>
            </a:extLst>
          </p:cNvPr>
          <p:cNvSpPr>
            <a:spLocks noGrp="1" noChangeArrowheads="1"/>
          </p:cNvSpPr>
          <p:nvPr>
            <p:ph type="title"/>
          </p:nvPr>
        </p:nvSpPr>
        <p:spPr/>
        <p:txBody>
          <a:bodyPr/>
          <a:lstStyle/>
          <a:p>
            <a:pPr eaLnBrk="1" hangingPunct="1"/>
            <a:r>
              <a:rPr lang="en-US" noProof="0" dirty="0"/>
              <a:t>Responding to the Cognitive Strategies Used by Children</a:t>
            </a:r>
          </a:p>
        </p:txBody>
      </p:sp>
      <p:sp>
        <p:nvSpPr>
          <p:cNvPr id="49154" name="Rectangle 6">
            <a:extLst>
              <a:ext uri="{FF2B5EF4-FFF2-40B4-BE49-F238E27FC236}">
                <a16:creationId xmlns:a16="http://schemas.microsoft.com/office/drawing/2014/main" id="{23B1AB8C-B5DA-C736-8AD8-052227612915}"/>
              </a:ext>
            </a:extLst>
          </p:cNvPr>
          <p:cNvSpPr>
            <a:spLocks noGrp="1" noChangeArrowheads="1"/>
          </p:cNvSpPr>
          <p:nvPr>
            <p:ph idx="1"/>
          </p:nvPr>
        </p:nvSpPr>
        <p:spPr/>
        <p:txBody>
          <a:bodyPr/>
          <a:lstStyle/>
          <a:p>
            <a:pPr eaLnBrk="1" hangingPunct="1"/>
            <a:r>
              <a:rPr lang="en-US" noProof="0" dirty="0"/>
              <a:t>Turn to pages 52-53 in the PEL Resource Guide.</a:t>
            </a:r>
          </a:p>
          <a:p>
            <a:pPr eaLnBrk="1" hangingPunct="1"/>
            <a:r>
              <a:rPr lang="en-US" noProof="0" dirty="0"/>
              <a:t>Create A and B pairs:</a:t>
            </a:r>
          </a:p>
          <a:p>
            <a:pPr lvl="1" eaLnBrk="1" hangingPunct="1"/>
            <a:r>
              <a:rPr lang="en-US" noProof="0" dirty="0"/>
              <a:t>“A” pairs read Cognitive Strategies</a:t>
            </a:r>
          </a:p>
          <a:p>
            <a:pPr lvl="1" eaLnBrk="1" hangingPunct="1"/>
            <a:r>
              <a:rPr lang="en-US" noProof="0" dirty="0"/>
              <a:t>“B” pairs read Teaching Tips</a:t>
            </a:r>
          </a:p>
          <a:p>
            <a:pPr eaLnBrk="1" hangingPunct="1"/>
            <a:r>
              <a:rPr lang="en-US" noProof="0" dirty="0"/>
              <a:t>Discuss: What did you notice? What strategies do you use most frequently? Which were new? How might these strategies be helpful?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B4356-902E-A353-CA38-9B40F43AFCD8}"/>
              </a:ext>
            </a:extLst>
          </p:cNvPr>
          <p:cNvSpPr>
            <a:spLocks noGrp="1"/>
          </p:cNvSpPr>
          <p:nvPr>
            <p:ph type="title"/>
          </p:nvPr>
        </p:nvSpPr>
        <p:spPr>
          <a:xfrm>
            <a:off x="590347" y="0"/>
            <a:ext cx="7701711" cy="1364775"/>
          </a:xfrm>
        </p:spPr>
        <p:txBody>
          <a:bodyPr/>
          <a:lstStyle/>
          <a:p>
            <a:r>
              <a:rPr lang="en-US" noProof="0" dirty="0"/>
              <a:t>Partners in Early Learning</a:t>
            </a:r>
          </a:p>
        </p:txBody>
      </p:sp>
      <p:sp>
        <p:nvSpPr>
          <p:cNvPr id="6" name="Text Placeholder 5">
            <a:extLst>
              <a:ext uri="{FF2B5EF4-FFF2-40B4-BE49-F238E27FC236}">
                <a16:creationId xmlns:a16="http://schemas.microsoft.com/office/drawing/2014/main" id="{DA07BE86-1A9B-9E8D-6754-C72806DF1F9C}"/>
              </a:ext>
            </a:extLst>
          </p:cNvPr>
          <p:cNvSpPr>
            <a:spLocks noGrp="1"/>
          </p:cNvSpPr>
          <p:nvPr>
            <p:ph sz="quarter" idx="14"/>
          </p:nvPr>
        </p:nvSpPr>
        <p:spPr>
          <a:xfrm>
            <a:off x="540639" y="1364775"/>
            <a:ext cx="7920974" cy="4328237"/>
          </a:xfrm>
        </p:spPr>
        <p:txBody>
          <a:bodyPr anchor="ctr" anchorCtr="0"/>
          <a:lstStyle/>
          <a:p>
            <a:r>
              <a:rPr lang="en-US" sz="2400" b="0" noProof="0">
                <a:solidFill>
                  <a:srgbClr val="000000"/>
                </a:solidFill>
                <a:effectLst/>
              </a:rPr>
              <a:t>The California Department of Education (CDE) was given the authority in the 2021 Budget Bill to revise the Preschool Learning Foundations which will now be known as the </a:t>
            </a:r>
            <a:r>
              <a:rPr lang="en-US" sz="2400" b="0" i="1" noProof="0">
                <a:solidFill>
                  <a:srgbClr val="000000"/>
                </a:solidFill>
                <a:effectLst/>
              </a:rPr>
              <a:t>California Preschool/Transitional Kindergarten Learning Foundations </a:t>
            </a:r>
            <a:r>
              <a:rPr lang="en-US" sz="2400" b="0" noProof="0">
                <a:solidFill>
                  <a:srgbClr val="000000"/>
                </a:solidFill>
                <a:effectLst/>
              </a:rPr>
              <a:t>(PTKLF). </a:t>
            </a:r>
            <a:r>
              <a:rPr lang="en-US" sz="2400" noProof="0">
                <a:solidFill>
                  <a:srgbClr val="000000"/>
                </a:solidFill>
                <a:latin typeface="+mn-lt"/>
              </a:rPr>
              <a:t>The California Department of Social Services (CDSS) is developing implementation materials and professional development. This partnership benefits all children regardless of funding sources.</a:t>
            </a:r>
            <a:endParaRPr lang="en-US" sz="2400" noProof="0" dirty="0">
              <a:solidFill>
                <a:srgbClr val="000000"/>
              </a:solidFill>
              <a:latin typeface="+mn-lt"/>
            </a:endParaRPr>
          </a:p>
        </p:txBody>
      </p:sp>
      <p:pic>
        <p:nvPicPr>
          <p:cNvPr id="20" name="Content Placeholder 19" descr="California Department of Education seal">
            <a:extLst>
              <a:ext uri="{FF2B5EF4-FFF2-40B4-BE49-F238E27FC236}">
                <a16:creationId xmlns:a16="http://schemas.microsoft.com/office/drawing/2014/main" id="{E1160E66-AC6A-3BEC-8966-5D7556A5EE86}"/>
              </a:ext>
            </a:extLst>
          </p:cNvPr>
          <p:cNvPicPr>
            <a:picLocks noGrp="1" noChangeAspect="1"/>
          </p:cNvPicPr>
          <p:nvPr>
            <p:ph idx="13"/>
          </p:nvPr>
        </p:nvPicPr>
        <p:blipFill>
          <a:blip r:embed="rId3" cstate="screen">
            <a:extLst>
              <a:ext uri="{28A0092B-C50C-407E-A947-70E740481C1C}">
                <a14:useLocalDpi xmlns:a14="http://schemas.microsoft.com/office/drawing/2010/main"/>
              </a:ext>
            </a:extLst>
          </a:blip>
          <a:stretch>
            <a:fillRect/>
          </a:stretch>
        </p:blipFill>
        <p:spPr>
          <a:xfrm>
            <a:off x="8999085" y="3303173"/>
            <a:ext cx="2383743" cy="2389839"/>
          </a:xfrm>
        </p:spPr>
      </p:pic>
      <p:pic>
        <p:nvPicPr>
          <p:cNvPr id="4" name="Content Placeholder 4" descr="CDSS logo">
            <a:extLst>
              <a:ext uri="{FF2B5EF4-FFF2-40B4-BE49-F238E27FC236}">
                <a16:creationId xmlns:a16="http://schemas.microsoft.com/office/drawing/2014/main" id="{1F0D5FC8-54A2-449A-B3A9-E8A81E8CE93E}"/>
              </a:ext>
            </a:extLst>
          </p:cNvPr>
          <p:cNvPicPr>
            <a:picLocks noGrp="1" noChangeAspect="1"/>
          </p:cNvPicPr>
          <p:nvPr>
            <p:ph idx="12"/>
          </p:nvPr>
        </p:nvPicPr>
        <p:blipFill>
          <a:blip r:embed="rId4"/>
          <a:stretch>
            <a:fillRect/>
          </a:stretch>
        </p:blipFill>
        <p:spPr>
          <a:xfrm>
            <a:off x="9432958" y="174625"/>
            <a:ext cx="1515996" cy="2926884"/>
          </a:xfrm>
          <a:ln>
            <a:solidFill>
              <a:schemeClr val="accent1"/>
            </a:solidFill>
          </a:ln>
        </p:spPr>
      </p:pic>
    </p:spTree>
    <p:extLst>
      <p:ext uri="{BB962C8B-B14F-4D97-AF65-F5344CB8AC3E}">
        <p14:creationId xmlns:p14="http://schemas.microsoft.com/office/powerpoint/2010/main" val="3175837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6">
            <a:extLst>
              <a:ext uri="{FF2B5EF4-FFF2-40B4-BE49-F238E27FC236}">
                <a16:creationId xmlns:a16="http://schemas.microsoft.com/office/drawing/2014/main" id="{A93DD034-07B7-6A2F-5874-C1C2243DD0E4}"/>
              </a:ext>
            </a:extLst>
          </p:cNvPr>
          <p:cNvSpPr>
            <a:spLocks noGrp="1" noChangeArrowheads="1"/>
          </p:cNvSpPr>
          <p:nvPr>
            <p:ph type="title"/>
          </p:nvPr>
        </p:nvSpPr>
        <p:spPr/>
        <p:txBody>
          <a:bodyPr/>
          <a:lstStyle/>
          <a:p>
            <a:pPr eaLnBrk="1" hangingPunct="1"/>
            <a:r>
              <a:rPr lang="en-US" noProof="0" dirty="0"/>
              <a:t>Key Points</a:t>
            </a:r>
          </a:p>
        </p:txBody>
      </p:sp>
      <p:sp>
        <p:nvSpPr>
          <p:cNvPr id="51202" name="Rectangle 7">
            <a:extLst>
              <a:ext uri="{FF2B5EF4-FFF2-40B4-BE49-F238E27FC236}">
                <a16:creationId xmlns:a16="http://schemas.microsoft.com/office/drawing/2014/main" id="{DF697491-2D2E-8196-BF16-E5DFEEC3B6AE}"/>
              </a:ext>
            </a:extLst>
          </p:cNvPr>
          <p:cNvSpPr>
            <a:spLocks noGrp="1" noChangeArrowheads="1"/>
          </p:cNvSpPr>
          <p:nvPr>
            <p:ph type="body" idx="1"/>
          </p:nvPr>
        </p:nvSpPr>
        <p:spPr/>
        <p:txBody>
          <a:bodyPr/>
          <a:lstStyle/>
          <a:p>
            <a:pPr eaLnBrk="1" hangingPunct="1"/>
            <a:r>
              <a:rPr lang="en-US" noProof="0" dirty="0"/>
              <a:t>Second language acquisition is a complex process. </a:t>
            </a:r>
          </a:p>
          <a:p>
            <a:pPr eaLnBrk="1" hangingPunct="1"/>
            <a:r>
              <a:rPr lang="en-US" noProof="0" dirty="0"/>
              <a:t>Children move through four stages of second language acquisition: home language, observational/listening, telegraphic/formulaic, and fluid language use.</a:t>
            </a:r>
          </a:p>
          <a:p>
            <a:pPr eaLnBrk="1" hangingPunct="1"/>
            <a:r>
              <a:rPr lang="en-US" noProof="0" dirty="0"/>
              <a:t>A child may appear to be in one or more of the four stages at any given point in time, depending on several factors.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6">
            <a:extLst>
              <a:ext uri="{FF2B5EF4-FFF2-40B4-BE49-F238E27FC236}">
                <a16:creationId xmlns:a16="http://schemas.microsoft.com/office/drawing/2014/main" id="{B1E329F4-EE5E-B63B-1D94-0DE6838385EF}"/>
              </a:ext>
            </a:extLst>
          </p:cNvPr>
          <p:cNvSpPr>
            <a:spLocks noGrp="1" noChangeArrowheads="1"/>
          </p:cNvSpPr>
          <p:nvPr>
            <p:ph type="title"/>
          </p:nvPr>
        </p:nvSpPr>
        <p:spPr/>
        <p:txBody>
          <a:bodyPr/>
          <a:lstStyle/>
          <a:p>
            <a:pPr eaLnBrk="1" hangingPunct="1"/>
            <a:r>
              <a:rPr lang="en-US" noProof="0" dirty="0"/>
              <a:t>Key Points (continued)</a:t>
            </a:r>
          </a:p>
        </p:txBody>
      </p:sp>
      <p:sp>
        <p:nvSpPr>
          <p:cNvPr id="53250" name="Rectangle 7">
            <a:extLst>
              <a:ext uri="{FF2B5EF4-FFF2-40B4-BE49-F238E27FC236}">
                <a16:creationId xmlns:a16="http://schemas.microsoft.com/office/drawing/2014/main" id="{837188BA-132F-B81E-B13C-1FAC82B09EDE}"/>
              </a:ext>
            </a:extLst>
          </p:cNvPr>
          <p:cNvSpPr>
            <a:spLocks noGrp="1" noChangeArrowheads="1"/>
          </p:cNvSpPr>
          <p:nvPr>
            <p:ph type="body" idx="1"/>
          </p:nvPr>
        </p:nvSpPr>
        <p:spPr/>
        <p:txBody>
          <a:bodyPr/>
          <a:lstStyle/>
          <a:p>
            <a:pPr eaLnBrk="1" hangingPunct="1"/>
            <a:r>
              <a:rPr lang="en-US" noProof="0" dirty="0"/>
              <a:t>Language development and learning are shaped by children’s experiences.</a:t>
            </a:r>
          </a:p>
          <a:p>
            <a:pPr eaLnBrk="1" hangingPunct="1"/>
            <a:r>
              <a:rPr lang="en-US" noProof="0" dirty="0"/>
              <a:t>Remember to celebrate children’s attempts at using a new language and, at the same time, model correct grammar and vocabulary in English.</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B0885-DECA-9A09-9077-F26B8B4CA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C9D79C-737E-057B-390D-39C60C6D1BBB}"/>
              </a:ext>
            </a:extLst>
          </p:cNvPr>
          <p:cNvSpPr>
            <a:spLocks noGrp="1"/>
          </p:cNvSpPr>
          <p:nvPr>
            <p:ph type="title"/>
          </p:nvPr>
        </p:nvSpPr>
        <p:spPr>
          <a:xfrm>
            <a:off x="0" y="-128651"/>
            <a:ext cx="4184073" cy="3883234"/>
          </a:xfrm>
        </p:spPr>
        <p:txBody>
          <a:bodyPr/>
          <a:lstStyle/>
          <a:p>
            <a:pPr algn="ctr"/>
            <a:r>
              <a:rPr lang="en-US" sz="6600" noProof="0" dirty="0"/>
              <a:t>Thank you!</a:t>
            </a:r>
          </a:p>
        </p:txBody>
      </p:sp>
    </p:spTree>
    <p:extLst>
      <p:ext uri="{BB962C8B-B14F-4D97-AF65-F5344CB8AC3E}">
        <p14:creationId xmlns:p14="http://schemas.microsoft.com/office/powerpoint/2010/main" val="878434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909CA3-EC56-FBE7-2D53-166A4FDFD38A}"/>
              </a:ext>
            </a:extLst>
          </p:cNvPr>
          <p:cNvSpPr>
            <a:spLocks noGrp="1"/>
          </p:cNvSpPr>
          <p:nvPr>
            <p:ph type="ctrTitle"/>
          </p:nvPr>
        </p:nvSpPr>
        <p:spPr/>
        <p:txBody>
          <a:bodyPr/>
          <a:lstStyle/>
          <a:p>
            <a:r>
              <a:rPr lang="en-US" noProof="0" dirty="0"/>
              <a:t>Presenter’s Name</a:t>
            </a:r>
          </a:p>
        </p:txBody>
      </p:sp>
      <p:sp>
        <p:nvSpPr>
          <p:cNvPr id="7" name="Subtitle 6">
            <a:extLst>
              <a:ext uri="{FF2B5EF4-FFF2-40B4-BE49-F238E27FC236}">
                <a16:creationId xmlns:a16="http://schemas.microsoft.com/office/drawing/2014/main" id="{364D8FC8-9A06-11BA-593E-7E1810C6F420}"/>
              </a:ext>
            </a:extLst>
          </p:cNvPr>
          <p:cNvSpPr>
            <a:spLocks noGrp="1"/>
          </p:cNvSpPr>
          <p:nvPr>
            <p:ph type="subTitle" idx="1"/>
          </p:nvPr>
        </p:nvSpPr>
        <p:spPr>
          <a:xfrm>
            <a:off x="612775" y="3429000"/>
            <a:ext cx="5812409" cy="981635"/>
          </a:xfrm>
        </p:spPr>
        <p:txBody>
          <a:bodyPr/>
          <a:lstStyle/>
          <a:p>
            <a:r>
              <a:rPr lang="en-US" noProof="0" dirty="0"/>
              <a:t>CPIN Region</a:t>
            </a:r>
          </a:p>
        </p:txBody>
      </p:sp>
      <p:sp>
        <p:nvSpPr>
          <p:cNvPr id="9" name="Text Placeholder 8">
            <a:extLst>
              <a:ext uri="{FF2B5EF4-FFF2-40B4-BE49-F238E27FC236}">
                <a16:creationId xmlns:a16="http://schemas.microsoft.com/office/drawing/2014/main" id="{DEF1EB1A-8CD7-D829-41E4-E6C9DBA0B920}"/>
              </a:ext>
            </a:extLst>
          </p:cNvPr>
          <p:cNvSpPr>
            <a:spLocks noGrp="1"/>
          </p:cNvSpPr>
          <p:nvPr>
            <p:ph type="body" sz="quarter" idx="12"/>
          </p:nvPr>
        </p:nvSpPr>
        <p:spPr>
          <a:xfrm>
            <a:off x="612775" y="4461543"/>
            <a:ext cx="5486400" cy="708025"/>
          </a:xfrm>
        </p:spPr>
        <p:txBody>
          <a:bodyPr/>
          <a:lstStyle/>
          <a:p>
            <a:r>
              <a:rPr lang="en-US" noProof="0" dirty="0"/>
              <a:t>Date</a:t>
            </a:r>
          </a:p>
        </p:txBody>
      </p:sp>
      <p:sp>
        <p:nvSpPr>
          <p:cNvPr id="8" name="Picture Placeholder 7">
            <a:extLst>
              <a:ext uri="{FF2B5EF4-FFF2-40B4-BE49-F238E27FC236}">
                <a16:creationId xmlns:a16="http://schemas.microsoft.com/office/drawing/2014/main" id="{C559445C-075B-CCAF-C408-02337022083F}"/>
              </a:ext>
            </a:extLst>
          </p:cNvPr>
          <p:cNvSpPr>
            <a:spLocks noGrp="1"/>
          </p:cNvSpPr>
          <p:nvPr>
            <p:ph type="pic" sz="quarter" idx="10"/>
          </p:nvPr>
        </p:nvSpPr>
        <p:spPr>
          <a:xfrm>
            <a:off x="7025640" y="779124"/>
            <a:ext cx="4553585" cy="4390444"/>
          </a:xfrm>
        </p:spPr>
        <p:txBody>
          <a:bodyPr/>
          <a:lstStyle/>
          <a:p>
            <a:r>
              <a:rPr lang="en-US" noProof="0" dirty="0"/>
              <a:t>Presenter’s Photo</a:t>
            </a:r>
          </a:p>
        </p:txBody>
      </p:sp>
    </p:spTree>
    <p:extLst>
      <p:ext uri="{BB962C8B-B14F-4D97-AF65-F5344CB8AC3E}">
        <p14:creationId xmlns:p14="http://schemas.microsoft.com/office/powerpoint/2010/main" val="1644266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A3873-08C9-8F8F-FE48-4C59C72C3ABA}"/>
              </a:ext>
            </a:extLst>
          </p:cNvPr>
          <p:cNvSpPr>
            <a:spLocks noGrp="1"/>
          </p:cNvSpPr>
          <p:nvPr>
            <p:ph type="title"/>
          </p:nvPr>
        </p:nvSpPr>
        <p:spPr/>
        <p:txBody>
          <a:bodyPr/>
          <a:lstStyle/>
          <a:p>
            <a:r>
              <a:rPr lang="en-US" noProof="0" dirty="0"/>
              <a:t>Felt Board Story</a:t>
            </a:r>
          </a:p>
        </p:txBody>
      </p:sp>
      <p:pic>
        <p:nvPicPr>
          <p:cNvPr id="4" name="Online Media 3" descr="A Felt Board Story | First &amp; Second Languages">
            <a:hlinkClick r:id="" action="ppaction://media"/>
            <a:extLst>
              <a:ext uri="{FF2B5EF4-FFF2-40B4-BE49-F238E27FC236}">
                <a16:creationId xmlns:a16="http://schemas.microsoft.com/office/drawing/2014/main" id="{6B885AF5-4EAA-215E-1279-C9093DC20988}"/>
              </a:ext>
            </a:extLst>
          </p:cNvPr>
          <p:cNvPicPr>
            <a:picLocks noGrp="1" noRot="1" noChangeAspect="1"/>
          </p:cNvPicPr>
          <p:nvPr>
            <p:ph idx="1"/>
            <a:videoFile r:link="rId1"/>
          </p:nvPr>
        </p:nvPicPr>
        <p:blipFill>
          <a:blip r:embed="rId4"/>
          <a:stretch>
            <a:fillRect/>
          </a:stretch>
        </p:blipFill>
        <p:spPr>
          <a:xfrm>
            <a:off x="3298825" y="1570038"/>
            <a:ext cx="5600700" cy="4200525"/>
          </a:xfrm>
          <a:prstGeom prst="rect">
            <a:avLst/>
          </a:prstGeom>
        </p:spPr>
      </p:pic>
    </p:spTree>
    <p:extLst>
      <p:ext uri="{BB962C8B-B14F-4D97-AF65-F5344CB8AC3E}">
        <p14:creationId xmlns:p14="http://schemas.microsoft.com/office/powerpoint/2010/main" val="398129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a:extLst>
              <a:ext uri="{FF2B5EF4-FFF2-40B4-BE49-F238E27FC236}">
                <a16:creationId xmlns:a16="http://schemas.microsoft.com/office/drawing/2014/main" id="{1EC6E4A2-CA2E-90BA-E9AD-E7D18D811481}"/>
              </a:ext>
            </a:extLst>
          </p:cNvPr>
          <p:cNvSpPr>
            <a:spLocks noGrp="1" noChangeArrowheads="1"/>
          </p:cNvSpPr>
          <p:nvPr>
            <p:ph type="title"/>
          </p:nvPr>
        </p:nvSpPr>
        <p:spPr/>
        <p:txBody>
          <a:bodyPr/>
          <a:lstStyle/>
          <a:p>
            <a:pPr eaLnBrk="1" hangingPunct="1"/>
            <a:r>
              <a:rPr lang="en-US" noProof="0" dirty="0"/>
              <a:t>Training Outcomes</a:t>
            </a:r>
          </a:p>
        </p:txBody>
      </p:sp>
      <p:sp>
        <p:nvSpPr>
          <p:cNvPr id="6146" name="Rectangle 6">
            <a:extLst>
              <a:ext uri="{FF2B5EF4-FFF2-40B4-BE49-F238E27FC236}">
                <a16:creationId xmlns:a16="http://schemas.microsoft.com/office/drawing/2014/main" id="{985BB156-7BF6-263B-8E1A-CA6E35B79584}"/>
              </a:ext>
            </a:extLst>
          </p:cNvPr>
          <p:cNvSpPr>
            <a:spLocks noGrp="1" noChangeArrowheads="1"/>
          </p:cNvSpPr>
          <p:nvPr>
            <p:ph type="body" idx="1"/>
          </p:nvPr>
        </p:nvSpPr>
        <p:spPr/>
        <p:txBody>
          <a:bodyPr/>
          <a:lstStyle/>
          <a:p>
            <a:pPr eaLnBrk="1" hangingPunct="1"/>
            <a:r>
              <a:rPr lang="en-US" noProof="0" dirty="0"/>
              <a:t>Become familiar with the English language development foundations for listening and speaking.</a:t>
            </a:r>
          </a:p>
          <a:p>
            <a:pPr eaLnBrk="1" hangingPunct="1"/>
            <a:r>
              <a:rPr lang="en-US" noProof="0" dirty="0"/>
              <a:t>Discuss the stages of second language development for listening and speaking.</a:t>
            </a:r>
          </a:p>
          <a:p>
            <a:pPr eaLnBrk="1" hangingPunct="1"/>
            <a:r>
              <a:rPr lang="en-US" noProof="0" dirty="0"/>
              <a:t>Describe teaching strategies to support children’s second language development in listening and speaking.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44A8A-A0DB-B466-CF7F-AF3F8510D300}"/>
              </a:ext>
            </a:extLst>
          </p:cNvPr>
          <p:cNvSpPr>
            <a:spLocks noGrp="1"/>
          </p:cNvSpPr>
          <p:nvPr>
            <p:ph type="title"/>
          </p:nvPr>
        </p:nvSpPr>
        <p:spPr>
          <a:xfrm>
            <a:off x="609600" y="274638"/>
            <a:ext cx="10972800" cy="986889"/>
          </a:xfrm>
        </p:spPr>
        <p:txBody>
          <a:bodyPr/>
          <a:lstStyle/>
          <a:p>
            <a:r>
              <a:rPr lang="en-US" sz="4000" noProof="0" dirty="0"/>
              <a:t>Diversity in English Language Development</a:t>
            </a:r>
          </a:p>
        </p:txBody>
      </p:sp>
      <p:sp>
        <p:nvSpPr>
          <p:cNvPr id="3" name="Content Placeholder 2">
            <a:extLst>
              <a:ext uri="{FF2B5EF4-FFF2-40B4-BE49-F238E27FC236}">
                <a16:creationId xmlns:a16="http://schemas.microsoft.com/office/drawing/2014/main" id="{99058F3C-4518-A725-C37A-B78CB5F4E668}"/>
              </a:ext>
            </a:extLst>
          </p:cNvPr>
          <p:cNvSpPr>
            <a:spLocks noGrp="1"/>
          </p:cNvSpPr>
          <p:nvPr>
            <p:ph sz="half" idx="1"/>
          </p:nvPr>
        </p:nvSpPr>
        <p:spPr>
          <a:xfrm>
            <a:off x="609600" y="1347320"/>
            <a:ext cx="5549660" cy="4434840"/>
          </a:xfrm>
        </p:spPr>
        <p:txBody>
          <a:bodyPr/>
          <a:lstStyle/>
          <a:p>
            <a:r>
              <a:rPr lang="en-US" sz="2400" noProof="0"/>
              <a:t>Children who are beginning to experience English may spend a period of time observing others around them. </a:t>
            </a:r>
          </a:p>
          <a:p>
            <a:r>
              <a:rPr lang="en-US" sz="2400" noProof="0"/>
              <a:t>Even if they are not yet communicating in their new language environment, children learn through observation and other forms of active participation.</a:t>
            </a:r>
            <a:endParaRPr lang="en-US" sz="2400" noProof="0" dirty="0"/>
          </a:p>
        </p:txBody>
      </p:sp>
      <p:pic>
        <p:nvPicPr>
          <p:cNvPr id="5" name="Content Placeholder 4" descr="Poster with the word Hello written in various languages in addition to English">
            <a:extLst>
              <a:ext uri="{FF2B5EF4-FFF2-40B4-BE49-F238E27FC236}">
                <a16:creationId xmlns:a16="http://schemas.microsoft.com/office/drawing/2014/main" id="{55F0D2D6-B8A9-840D-59B9-AFAB9A23DE97}"/>
              </a:ext>
            </a:extLst>
          </p:cNvPr>
          <p:cNvPicPr>
            <a:picLocks noGrp="1" noChangeAspect="1"/>
          </p:cNvPicPr>
          <p:nvPr>
            <p:ph sz="half" idx="12"/>
          </p:nvPr>
        </p:nvPicPr>
        <p:blipFill>
          <a:blip r:embed="rId3"/>
          <a:stretch>
            <a:fillRect/>
          </a:stretch>
        </p:blipFill>
        <p:spPr>
          <a:xfrm>
            <a:off x="6323013" y="1824036"/>
            <a:ext cx="5259387" cy="3511554"/>
          </a:xfrm>
        </p:spPr>
      </p:pic>
    </p:spTree>
    <p:extLst>
      <p:ext uri="{BB962C8B-B14F-4D97-AF65-F5344CB8AC3E}">
        <p14:creationId xmlns:p14="http://schemas.microsoft.com/office/powerpoint/2010/main" val="1544140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415C7-63FC-E0E3-9C99-4D9516E096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2F91F-609A-F80B-E8DC-71D214ED18D7}"/>
              </a:ext>
            </a:extLst>
          </p:cNvPr>
          <p:cNvSpPr>
            <a:spLocks noGrp="1"/>
          </p:cNvSpPr>
          <p:nvPr>
            <p:ph type="title"/>
          </p:nvPr>
        </p:nvSpPr>
        <p:spPr/>
        <p:txBody>
          <a:bodyPr/>
          <a:lstStyle/>
          <a:p>
            <a:r>
              <a:rPr lang="en-US" noProof="0" dirty="0">
                <a:latin typeface="Arial" panose="020B0604020202020204" pitchFamily="34" charset="0"/>
                <a:ea typeface="Montserrat" pitchFamily="2" charset="77"/>
                <a:cs typeface="Arial" panose="020B0604020202020204" pitchFamily="34" charset="0"/>
              </a:rPr>
              <a:t>Various Ways </a:t>
            </a:r>
            <a:r>
              <a:rPr lang="en-US" sz="4400" noProof="0" dirty="0">
                <a:effectLst/>
                <a:latin typeface="Arial" panose="020B0604020202020204" pitchFamily="34" charset="0"/>
                <a:ea typeface="Montserrat" pitchFamily="2" charset="77"/>
                <a:cs typeface="Arial" panose="020B0604020202020204" pitchFamily="34" charset="0"/>
              </a:rPr>
              <a:t>of Communicating</a:t>
            </a:r>
            <a:endParaRPr lang="en-US" noProof="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E753197-985A-9882-FEA5-CA3885A51430}"/>
              </a:ext>
            </a:extLst>
          </p:cNvPr>
          <p:cNvSpPr>
            <a:spLocks noGrp="1"/>
          </p:cNvSpPr>
          <p:nvPr>
            <p:ph sz="half" idx="1"/>
          </p:nvPr>
        </p:nvSpPr>
        <p:spPr>
          <a:xfrm>
            <a:off x="609599" y="1487427"/>
            <a:ext cx="7008985" cy="4434840"/>
          </a:xfrm>
        </p:spPr>
        <p:txBody>
          <a:bodyPr/>
          <a:lstStyle/>
          <a:p>
            <a:pPr marL="0" marR="12700" indent="0">
              <a:lnSpc>
                <a:spcPct val="100000"/>
              </a:lnSpc>
              <a:spcBef>
                <a:spcPts val="0"/>
              </a:spcBef>
              <a:spcAft>
                <a:spcPts val="0"/>
              </a:spcAft>
              <a:buNone/>
            </a:pPr>
            <a:r>
              <a:rPr lang="en-US" sz="2400" i="0" noProof="0" dirty="0">
                <a:effectLst/>
                <a:latin typeface="Arial" panose="020B0604020202020204" pitchFamily="34" charset="0"/>
              </a:rPr>
              <a:t>Children express their thoughts through language, including spoken language, signed language, gestures, writing, pictures, and other augmentative and alternative communication (AAC) devices</a:t>
            </a:r>
            <a:r>
              <a:rPr lang="en-US" sz="2400" noProof="0" dirty="0">
                <a:latin typeface="Arial" panose="020B0604020202020204" pitchFamily="34" charset="0"/>
                <a:cs typeface="Arial" panose="020B0604020202020204" pitchFamily="34" charset="0"/>
              </a:rPr>
              <a:t>.</a:t>
            </a:r>
          </a:p>
          <a:p>
            <a:pPr marL="0" marR="12700" indent="0">
              <a:lnSpc>
                <a:spcPct val="100000"/>
              </a:lnSpc>
              <a:spcBef>
                <a:spcPts val="1200"/>
              </a:spcBef>
              <a:spcAft>
                <a:spcPts val="0"/>
              </a:spcAft>
              <a:buNone/>
            </a:pPr>
            <a:r>
              <a:rPr lang="en-US" sz="2400" i="0" noProof="0" dirty="0">
                <a:effectLst/>
                <a:latin typeface="Arial" panose="020B0604020202020204" pitchFamily="34" charset="0"/>
              </a:rPr>
              <a:t>Writing is an area of significant growth between preschool and third grade. </a:t>
            </a:r>
            <a:r>
              <a:rPr lang="en-US" sz="2400" i="0" noProof="0" dirty="0">
                <a:effectLst/>
                <a:latin typeface="Arial" panose="020B0604020202020204" pitchFamily="34" charset="0"/>
                <a:cs typeface="Arial" panose="020B0604020202020204" pitchFamily="34" charset="0"/>
              </a:rPr>
              <a:t>In early childhood settings, children learn pre-writing and dictate ideas to be written by an adult</a:t>
            </a:r>
            <a:r>
              <a:rPr lang="en-US" sz="2400" noProof="0" dirty="0">
                <a:latin typeface="Arial" panose="020B0604020202020204" pitchFamily="34" charset="0"/>
                <a:cs typeface="Arial" panose="020B0604020202020204" pitchFamily="34" charset="0"/>
              </a:rPr>
              <a:t>; </a:t>
            </a:r>
            <a:r>
              <a:rPr lang="en-US" sz="2400" i="0" noProof="0" dirty="0">
                <a:effectLst/>
                <a:latin typeface="Arial" panose="020B0604020202020204" pitchFamily="34" charset="0"/>
                <a:cs typeface="Arial" panose="020B0604020202020204" pitchFamily="34" charset="0"/>
              </a:rPr>
              <a:t>in the early grades, children begin to write their own thoughts and ideas.</a:t>
            </a:r>
          </a:p>
        </p:txBody>
      </p:sp>
      <p:pic>
        <p:nvPicPr>
          <p:cNvPr id="5" name="Content Placeholder 4">
            <a:extLst>
              <a:ext uri="{FF2B5EF4-FFF2-40B4-BE49-F238E27FC236}">
                <a16:creationId xmlns:a16="http://schemas.microsoft.com/office/drawing/2014/main" id="{89B4CF48-5628-7FC9-D4C0-3A8268CA9A21}"/>
              </a:ext>
              <a:ext uri="{C183D7F6-B498-43B3-948B-1728B52AA6E4}">
                <adec:decorative xmlns:adec="http://schemas.microsoft.com/office/drawing/2017/decorative" val="1"/>
              </a:ext>
            </a:extLst>
          </p:cNvPr>
          <p:cNvPicPr>
            <a:picLocks noGrp="1" noChangeAspect="1"/>
          </p:cNvPicPr>
          <p:nvPr>
            <p:ph sz="half" idx="12"/>
          </p:nvPr>
        </p:nvPicPr>
        <p:blipFill rotWithShape="1">
          <a:blip r:embed="rId3"/>
          <a:srcRect l="4721" t="20521" r="12082" b="7946"/>
          <a:stretch/>
        </p:blipFill>
        <p:spPr>
          <a:xfrm>
            <a:off x="7618585" y="1591438"/>
            <a:ext cx="4287666" cy="3675124"/>
          </a:xfrm>
          <a:prstGeom prst="rect">
            <a:avLst/>
          </a:prstGeom>
        </p:spPr>
      </p:pic>
    </p:spTree>
    <p:extLst>
      <p:ext uri="{BB962C8B-B14F-4D97-AF65-F5344CB8AC3E}">
        <p14:creationId xmlns:p14="http://schemas.microsoft.com/office/powerpoint/2010/main" val="3939953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CCB97-538A-CE29-CA55-0B4E53FDC543}"/>
              </a:ext>
            </a:extLst>
          </p:cNvPr>
          <p:cNvSpPr>
            <a:spLocks noGrp="1"/>
          </p:cNvSpPr>
          <p:nvPr>
            <p:ph type="title"/>
          </p:nvPr>
        </p:nvSpPr>
        <p:spPr>
          <a:xfrm>
            <a:off x="609600" y="274638"/>
            <a:ext cx="10972800" cy="986889"/>
          </a:xfrm>
        </p:spPr>
        <p:txBody>
          <a:bodyPr/>
          <a:lstStyle/>
          <a:p>
            <a:r>
              <a:rPr lang="en-US" noProof="0" dirty="0"/>
              <a:t>Multilingual Learners</a:t>
            </a:r>
          </a:p>
        </p:txBody>
      </p:sp>
      <p:sp>
        <p:nvSpPr>
          <p:cNvPr id="3" name="Content Placeholder 2">
            <a:extLst>
              <a:ext uri="{FF2B5EF4-FFF2-40B4-BE49-F238E27FC236}">
                <a16:creationId xmlns:a16="http://schemas.microsoft.com/office/drawing/2014/main" id="{BCF8ACCD-8207-D03E-39C3-4077BEF45BB5}"/>
              </a:ext>
            </a:extLst>
          </p:cNvPr>
          <p:cNvSpPr>
            <a:spLocks noGrp="1"/>
          </p:cNvSpPr>
          <p:nvPr>
            <p:ph sz="half" idx="1"/>
          </p:nvPr>
        </p:nvSpPr>
        <p:spPr>
          <a:xfrm>
            <a:off x="609600" y="1347320"/>
            <a:ext cx="5549660" cy="4434840"/>
          </a:xfrm>
        </p:spPr>
        <p:txBody>
          <a:bodyPr/>
          <a:lstStyle/>
          <a:p>
            <a:pPr marL="0" indent="0">
              <a:buNone/>
            </a:pPr>
            <a:r>
              <a:rPr lang="en-US" noProof="0" dirty="0"/>
              <a:t>Multilingual learners come to the classroom with a vocabulary foundation in their home language, which can contribute to their growth and development in English. </a:t>
            </a:r>
          </a:p>
          <a:p>
            <a:pPr marL="0" indent="0" algn="r">
              <a:buNone/>
            </a:pPr>
            <a:r>
              <a:rPr lang="en-US" sz="2000" b="0" noProof="0" dirty="0"/>
              <a:t>Source</a:t>
            </a:r>
            <a:r>
              <a:rPr lang="en-US" sz="2000" b="0" noProof="0"/>
              <a:t>: CDE, </a:t>
            </a:r>
            <a:r>
              <a:rPr lang="en-US" sz="2000" b="0" noProof="0" dirty="0"/>
              <a:t>CA PTKLF: Language and Literacy Development (LLD), 2024, 85</a:t>
            </a:r>
          </a:p>
          <a:p>
            <a:pPr marL="0" indent="0">
              <a:buNone/>
            </a:pPr>
            <a:endParaRPr lang="en-US" noProof="0" dirty="0"/>
          </a:p>
        </p:txBody>
      </p:sp>
      <p:pic>
        <p:nvPicPr>
          <p:cNvPr id="5" name="Content Placeholder 4">
            <a:extLst>
              <a:ext uri="{FF2B5EF4-FFF2-40B4-BE49-F238E27FC236}">
                <a16:creationId xmlns:a16="http://schemas.microsoft.com/office/drawing/2014/main" id="{7856C254-2C84-E391-1313-A464CCC2CA58}"/>
              </a:ext>
              <a:ext uri="{C183D7F6-B498-43B3-948B-1728B52AA6E4}">
                <adec:decorative xmlns:adec="http://schemas.microsoft.com/office/drawing/2017/decorative" val="1"/>
              </a:ext>
            </a:extLst>
          </p:cNvPr>
          <p:cNvPicPr>
            <a:picLocks noGrp="1" noChangeAspect="1"/>
          </p:cNvPicPr>
          <p:nvPr>
            <p:ph sz="half" idx="12"/>
          </p:nvPr>
        </p:nvPicPr>
        <p:blipFill>
          <a:blip r:embed="rId3"/>
          <a:stretch>
            <a:fillRect/>
          </a:stretch>
        </p:blipFill>
        <p:spPr>
          <a:xfrm>
            <a:off x="6323013" y="1681719"/>
            <a:ext cx="5259387" cy="3796188"/>
          </a:xfrm>
        </p:spPr>
      </p:pic>
    </p:spTree>
    <p:extLst>
      <p:ext uri="{BB962C8B-B14F-4D97-AF65-F5344CB8AC3E}">
        <p14:creationId xmlns:p14="http://schemas.microsoft.com/office/powerpoint/2010/main" val="1627412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B9A9AF6B-1A75-795D-19FB-0864706DD6C8}"/>
              </a:ext>
            </a:extLst>
          </p:cNvPr>
          <p:cNvSpPr>
            <a:spLocks noGrp="1" noChangeArrowheads="1"/>
          </p:cNvSpPr>
          <p:nvPr>
            <p:ph type="title"/>
          </p:nvPr>
        </p:nvSpPr>
        <p:spPr/>
        <p:txBody>
          <a:bodyPr/>
          <a:lstStyle/>
          <a:p>
            <a:r>
              <a:rPr lang="en-US" noProof="0" dirty="0"/>
              <a:t>Definitions: Language Learning</a:t>
            </a:r>
          </a:p>
        </p:txBody>
      </p:sp>
      <p:sp>
        <p:nvSpPr>
          <p:cNvPr id="12290" name="Content Placeholder 2">
            <a:extLst>
              <a:ext uri="{FF2B5EF4-FFF2-40B4-BE49-F238E27FC236}">
                <a16:creationId xmlns:a16="http://schemas.microsoft.com/office/drawing/2014/main" id="{9E5C237B-DECE-A3FF-A039-3493BF3A2043}"/>
              </a:ext>
            </a:extLst>
          </p:cNvPr>
          <p:cNvSpPr>
            <a:spLocks noGrp="1" noChangeArrowheads="1"/>
          </p:cNvSpPr>
          <p:nvPr>
            <p:ph idx="1"/>
          </p:nvPr>
        </p:nvSpPr>
        <p:spPr/>
        <p:txBody>
          <a:bodyPr/>
          <a:lstStyle/>
          <a:p>
            <a:pPr eaLnBrk="1" hangingPunct="1"/>
            <a:r>
              <a:rPr lang="en-US" noProof="0" dirty="0"/>
              <a:t>Second language acquisition is the process that a child goes through in learning more than one language.</a:t>
            </a:r>
          </a:p>
          <a:p>
            <a:pPr eaLnBrk="1" hangingPunct="1"/>
            <a:r>
              <a:rPr lang="en-US" noProof="0" dirty="0"/>
              <a:t>Learning to understand and use language is a gradual and ongoing process that begins at birth and continues through the early childhood years and beyond.</a:t>
            </a:r>
          </a:p>
          <a:p>
            <a:endParaRPr lang="en-US" noProof="0" dirty="0"/>
          </a:p>
        </p:txBody>
      </p:sp>
    </p:spTree>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3_Office Theme">
  <a:themeElements>
    <a:clrScheme name="CDE Math">
      <a:dk1>
        <a:srgbClr val="515E6E"/>
      </a:dk1>
      <a:lt1>
        <a:srgbClr val="FFFFFF"/>
      </a:lt1>
      <a:dk2>
        <a:srgbClr val="205449"/>
      </a:dk2>
      <a:lt2>
        <a:srgbClr val="DFF1F1"/>
      </a:lt2>
      <a:accent1>
        <a:srgbClr val="1B3C6C"/>
      </a:accent1>
      <a:accent2>
        <a:srgbClr val="691E2C"/>
      </a:accent2>
      <a:accent3>
        <a:srgbClr val="B81F30"/>
      </a:accent3>
      <a:accent4>
        <a:srgbClr val="13866F"/>
      </a:accent4>
      <a:accent5>
        <a:srgbClr val="3468B2"/>
      </a:accent5>
      <a:accent6>
        <a:srgbClr val="B761A6"/>
      </a:accent6>
      <a:hlink>
        <a:srgbClr val="6654A3"/>
      </a:hlink>
      <a:folHlink>
        <a:srgbClr val="B81F3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4763</Words>
  <Application>Microsoft Office PowerPoint</Application>
  <PresentationFormat>Widescreen</PresentationFormat>
  <Paragraphs>287</Paragraphs>
  <Slides>33</Slides>
  <Notes>33</Notes>
  <HiddenSlides>1</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ＭＳ Ｐゴシック</vt:lpstr>
      <vt:lpstr>Aptos</vt:lpstr>
      <vt:lpstr>Arial</vt:lpstr>
      <vt:lpstr>Articulate Narrow</vt:lpstr>
      <vt:lpstr>Calibri</vt:lpstr>
      <vt:lpstr>Courier New</vt:lpstr>
      <vt:lpstr>Montserrat</vt:lpstr>
      <vt:lpstr>Wingdings</vt:lpstr>
      <vt:lpstr>3_Office Theme</vt:lpstr>
      <vt:lpstr>Funded by CDSS</vt:lpstr>
      <vt:lpstr>Preschool English Learners: Principles and Practices to Promote Language, Literacy, and Learning—A Resource Guide (Second Edition)</vt:lpstr>
      <vt:lpstr>Partners in Early Learning</vt:lpstr>
      <vt:lpstr>Felt Board Story</vt:lpstr>
      <vt:lpstr>Training Outcomes</vt:lpstr>
      <vt:lpstr>Diversity in English Language Development</vt:lpstr>
      <vt:lpstr>Various Ways of Communicating</vt:lpstr>
      <vt:lpstr>Multilingual Learners</vt:lpstr>
      <vt:lpstr>Definitions: Language Learning</vt:lpstr>
      <vt:lpstr>Second Language Acquisition at Age Three or Later</vt:lpstr>
      <vt:lpstr>Home Language Stage</vt:lpstr>
      <vt:lpstr>Observational/Listening Stage</vt:lpstr>
      <vt:lpstr>Telegraphic/Formulaic Speech Stage </vt:lpstr>
      <vt:lpstr>Fluid Language Use</vt:lpstr>
      <vt:lpstr>Snapshots of Children</vt:lpstr>
      <vt:lpstr>Snapshots of Children (continued)</vt:lpstr>
      <vt:lpstr>Keep in Mind . . . </vt:lpstr>
      <vt:lpstr>Focus on Fluid Language Use</vt:lpstr>
      <vt:lpstr>Social English</vt:lpstr>
      <vt:lpstr>Examples of Social English</vt:lpstr>
      <vt:lpstr>Academic English:The Language of School</vt:lpstr>
      <vt:lpstr>Academic English</vt:lpstr>
      <vt:lpstr>Examples of Academic English</vt:lpstr>
      <vt:lpstr>Connections to “Principles and Practices”</vt:lpstr>
      <vt:lpstr>Promote Learning through Routines and Interactions</vt:lpstr>
      <vt:lpstr>Setting Up the Environment for Success:  Label and Provide Books!</vt:lpstr>
      <vt:lpstr>Setting Up the Environment for Success:  Create Spaces!</vt:lpstr>
      <vt:lpstr>Summary</vt:lpstr>
      <vt:lpstr>Responding to the Cognitive Strategies Used by Children</vt:lpstr>
      <vt:lpstr>Key Points</vt:lpstr>
      <vt:lpstr>Key Points (continued)</vt:lpstr>
      <vt:lpstr>Thank you!</vt:lpstr>
      <vt:lpstr>Presenter’s Name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PEL Chapter 5</dc:title>
  <dc:creator/>
  <cp:lastModifiedBy/>
  <cp:revision>1</cp:revision>
  <cp:lastPrinted>2024-02-13T22:47:07Z</cp:lastPrinted>
  <dcterms:created xsi:type="dcterms:W3CDTF">2014-11-04T07:14:03Z</dcterms:created>
  <dcterms:modified xsi:type="dcterms:W3CDTF">2025-02-25T18:15:24Z</dcterms:modified>
</cp:coreProperties>
</file>