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21"/>
  </p:notesMasterIdLst>
  <p:handoutMasterIdLst>
    <p:handoutMasterId r:id="rId22"/>
  </p:handoutMasterIdLst>
  <p:sldIdLst>
    <p:sldId id="1489" r:id="rId2"/>
    <p:sldId id="881" r:id="rId3"/>
    <p:sldId id="1490" r:id="rId4"/>
    <p:sldId id="268" r:id="rId5"/>
    <p:sldId id="1648" r:id="rId6"/>
    <p:sldId id="1652" r:id="rId7"/>
    <p:sldId id="260" r:id="rId8"/>
    <p:sldId id="258" r:id="rId9"/>
    <p:sldId id="280" r:id="rId10"/>
    <p:sldId id="1651" r:id="rId11"/>
    <p:sldId id="1649" r:id="rId12"/>
    <p:sldId id="262" r:id="rId13"/>
    <p:sldId id="1646" r:id="rId14"/>
    <p:sldId id="270" r:id="rId15"/>
    <p:sldId id="274" r:id="rId16"/>
    <p:sldId id="1338" r:id="rId17"/>
    <p:sldId id="278" r:id="rId18"/>
    <p:sldId id="929" r:id="rId19"/>
    <p:sldId id="1207" r:id="rId2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F0D6"/>
    <a:srgbClr val="9E0000"/>
    <a:srgbClr val="FBE8DA"/>
    <a:srgbClr val="FEF3C9"/>
    <a:srgbClr val="D47D0A"/>
    <a:srgbClr val="CC0000"/>
    <a:srgbClr val="DBE9DE"/>
    <a:srgbClr val="86B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339" autoAdjust="0"/>
    <p:restoredTop sz="59048" autoAdjust="0"/>
  </p:normalViewPr>
  <p:slideViewPr>
    <p:cSldViewPr snapToGrid="0" snapToObjects="1">
      <p:cViewPr varScale="1">
        <p:scale>
          <a:sx n="72" d="100"/>
          <a:sy n="72" d="100"/>
        </p:scale>
        <p:origin x="456" y="2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81" d="100"/>
          <a:sy n="81" d="100"/>
        </p:scale>
        <p:origin x="307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001EEBE-5CD1-F346-9831-868BAB251734}" type="datetime1">
              <a:rPr lang="en-US"/>
              <a:pPr>
                <a:defRPr/>
              </a:pPr>
              <a:t>3/24/25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3/24/25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coe.net/seeds/resources/videos/zaca/zaca4.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94CC6E-227E-8C4F-853D-39760C667CBA}" type="slidenum">
              <a:rPr kumimoji="0" lang="en-US" altLang="x-none"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24101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Children with disabilities can learn more than one language! </a:t>
            </a:r>
          </a:p>
          <a:p>
            <a:pPr marL="0" indent="0">
              <a:buFont typeface="Arial" panose="020B0604020202020204" pitchFamily="34" charset="0"/>
              <a:buNone/>
            </a:pPr>
            <a:r>
              <a:rPr lang="en-US" dirty="0"/>
              <a:t>Similar to their typically developing peers, children with disabilities who are dual language learners (DLL) can learn multiple languages and should have the opportunity to maintain their home language while also learning English. </a:t>
            </a:r>
          </a:p>
          <a:p>
            <a:pPr marL="171450" indent="-171450">
              <a:buFont typeface="Arial" panose="020B0604020202020204" pitchFamily="34" charset="0"/>
              <a:buChar char="•"/>
            </a:pPr>
            <a:r>
              <a:rPr lang="en-US" dirty="0"/>
              <a:t>Children with disabilities who are DLLs and are taught in both or all their languages benefit more than their peers who are only taught in their second language. </a:t>
            </a:r>
          </a:p>
          <a:p>
            <a:pPr marL="171450" indent="-171450">
              <a:buFont typeface="Arial" panose="020B0604020202020204" pitchFamily="34" charset="0"/>
              <a:buChar char="•"/>
            </a:pPr>
            <a:r>
              <a:rPr lang="en-US" dirty="0"/>
              <a:t>Children who are DLLs and have a disability need both languages to develop and communicate effectively in all their environments.</a:t>
            </a:r>
          </a:p>
          <a:p>
            <a:pPr marL="171450" indent="-171450">
              <a:buFont typeface="Arial" panose="020B0604020202020204" pitchFamily="34" charset="0"/>
              <a:buChar char="•"/>
            </a:pPr>
            <a:r>
              <a:rPr lang="en-US" dirty="0"/>
              <a:t>Children who are DLLs and have a disability or a suspected delay may need individualized supports in their home language, in English, in sign language, or in other ways to help them learn and communicate effectively</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Source: CDE, PEL Resource Guide, 2009, 66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10</a:t>
            </a:fld>
            <a:endParaRPr lang="en-US" altLang="x-none"/>
          </a:p>
        </p:txBody>
      </p:sp>
    </p:spTree>
    <p:extLst>
      <p:ext uri="{BB962C8B-B14F-4D97-AF65-F5344CB8AC3E}">
        <p14:creationId xmlns:p14="http://schemas.microsoft.com/office/powerpoint/2010/main" val="1107265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Autofit/>
          </a:bodyPr>
          <a:lstStyle/>
          <a:p>
            <a:r>
              <a:rPr lang="en-US" b="1" dirty="0"/>
              <a:t>Learning Through Everyday Routines and Interactions </a:t>
            </a:r>
          </a:p>
          <a:p>
            <a:r>
              <a:rPr lang="en-US" dirty="0"/>
              <a:t>Children learn language daily, all day, in rich and varied interactions and learning experiences in the child’s home languages or English during regular routines. Children learn through practice, such as conversing with adults and other children and expressing their thoughts and opinions. Encourage children to use their home languages in the classroom, providing books in the home languages that children can access, and including children’s home languages on signs and labels along with pictures (for example, labeling a bin for blocks with both BLOCKS and BLOQUES).</a:t>
            </a:r>
          </a:p>
          <a:p>
            <a:r>
              <a:rPr lang="en-US" b="1" dirty="0"/>
              <a:t>Setting Up Environments and Materials </a:t>
            </a:r>
          </a:p>
          <a:p>
            <a:r>
              <a:rPr lang="en-US" dirty="0"/>
              <a:t>Literacy development is supported by print-rich environments, with many different types of written materials, such as books, posters, toys, signs, and labels, in English or the home language. Books representing children’s cultural, ethnic, and language backgrounds are especially valuable, as they can engage children’s interest in reading and support their comprehension.</a:t>
            </a:r>
          </a:p>
          <a:p>
            <a:r>
              <a:rPr lang="en-US" b="1" dirty="0"/>
              <a:t>Planning Instructional Activities</a:t>
            </a:r>
          </a:p>
          <a:p>
            <a:r>
              <a:rPr lang="en-US" dirty="0"/>
              <a:t>Literacy instruction should be play-based and developmentally appropriate. This instruction should be playful, including employing rhymes, active games, and hands-on materials. Teachers can offer various writing materials and surfaces to support writing development. Children can write using pencils on paper, sticks in sand, crayons on easels, chalk on sidewalks, or fingers in shaving foam, among many other possibilities. </a:t>
            </a:r>
          </a:p>
          <a:p>
            <a:r>
              <a:rPr lang="en-US" b="1" dirty="0"/>
              <a:t>Opportunities for Home Connections</a:t>
            </a:r>
          </a:p>
          <a:p>
            <a:r>
              <a:rPr lang="en-US" dirty="0"/>
              <a:t>Authentic, reciprocal communication between teachers and families fosters a strong home-school connection. Because children may demonstrate their language development in any languages or language varieties they speak—including languages or varieties their teacher may not know or use—communication with families is necessary if teachers and family members are to understand and support children’s development.  </a:t>
            </a:r>
          </a:p>
          <a:p>
            <a:r>
              <a:rPr lang="en-US" dirty="0"/>
              <a:t>Source: CDE, CA PTKLF: LLD, 2024,13-15)</a:t>
            </a:r>
          </a:p>
          <a:p>
            <a:pPr lvl="0"/>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11</a:t>
            </a:fld>
            <a:endParaRPr lang="en-US" altLang="x-none"/>
          </a:p>
        </p:txBody>
      </p:sp>
      <p:sp>
        <p:nvSpPr>
          <p:cNvPr id="7" name="Slide Image Placeholder 6">
            <a:extLst>
              <a:ext uri="{FF2B5EF4-FFF2-40B4-BE49-F238E27FC236}">
                <a16:creationId xmlns:a16="http://schemas.microsoft.com/office/drawing/2014/main" id="{26E6BB07-8934-A067-F164-8701C2F97160}"/>
              </a:ext>
            </a:extLst>
          </p:cNvPr>
          <p:cNvSpPr>
            <a:spLocks noGrp="1" noRot="1" noChangeAspect="1"/>
          </p:cNvSpPr>
          <p:nvPr>
            <p:ph type="sldImg"/>
          </p:nvPr>
        </p:nvSpPr>
        <p:spPr/>
      </p:sp>
    </p:spTree>
    <p:extLst>
      <p:ext uri="{BB962C8B-B14F-4D97-AF65-F5344CB8AC3E}">
        <p14:creationId xmlns:p14="http://schemas.microsoft.com/office/powerpoint/2010/main" val="248639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5"/>
          </p:nvPr>
        </p:nvSpPr>
        <p:spPr/>
        <p:txBody>
          <a:bodyPr/>
          <a:lstStyle/>
          <a:p>
            <a:fld id="{8FF5F20A-3ADB-4006-827A-706D6A570E75}" type="slidenum">
              <a:rPr lang="en-US"/>
              <a:pPr/>
              <a:t>12</a:t>
            </a:fld>
            <a:endParaRPr lang="en-US"/>
          </a:p>
        </p:txBody>
      </p:sp>
      <p:sp>
        <p:nvSpPr>
          <p:cNvPr id="27652" name="Notes Placeholder 2"/>
          <p:cNvSpPr>
            <a:spLocks noGrp="1"/>
          </p:cNvSpPr>
          <p:nvPr/>
        </p:nvSpPr>
        <p:spPr bwMode="auto">
          <a:xfrm>
            <a:off x="685800" y="4486275"/>
            <a:ext cx="5486400" cy="4114800"/>
          </a:xfrm>
          <a:prstGeom prst="rect">
            <a:avLst/>
          </a:prstGeom>
          <a:noFill/>
          <a:ln w="9525">
            <a:noFill/>
            <a:miter lim="800000"/>
            <a:headEnd/>
            <a:tailEnd/>
          </a:ln>
        </p:spPr>
        <p:txBody>
          <a:bodyPr/>
          <a:lstStyle/>
          <a:p>
            <a:pPr eaLnBrk="0" hangingPunct="0">
              <a:spcBef>
                <a:spcPct val="30000"/>
              </a:spcBef>
            </a:pPr>
            <a:endParaRPr lang="en-US" sz="1200" dirty="0">
              <a:ea typeface="MS PGothic" pitchFamily="34" charset="-128"/>
            </a:endParaRPr>
          </a:p>
        </p:txBody>
      </p:sp>
      <p:sp>
        <p:nvSpPr>
          <p:cNvPr id="5" name="Notes Placeholder 4">
            <a:extLst>
              <a:ext uri="{FF2B5EF4-FFF2-40B4-BE49-F238E27FC236}">
                <a16:creationId xmlns:a16="http://schemas.microsoft.com/office/drawing/2014/main" id="{BC367D28-6188-9001-5B66-53A4FC68B965}"/>
              </a:ext>
            </a:extLst>
          </p:cNvPr>
          <p:cNvSpPr>
            <a:spLocks noGrp="1"/>
          </p:cNvSpPr>
          <p:nvPr>
            <p:ph type="body" idx="1"/>
          </p:nvPr>
        </p:nvSpPr>
        <p:spPr/>
        <p:txBody>
          <a:bodyPr>
            <a:noAutofit/>
          </a:bodyPr>
          <a:lstStyle/>
          <a:p>
            <a:r>
              <a:rPr lang="en-US" dirty="0"/>
              <a:t>Refer participants to the handout 7A: Language Disorder or Language Difference. </a:t>
            </a:r>
          </a:p>
          <a:p>
            <a:r>
              <a:rPr lang="en-US" dirty="0"/>
              <a:t>“Differences across bilingual and monolingual children should not be interpreted as delay, but rather a distinct developmental pattern linked to experience in each language.” Source: CDE, California’s Best Practices for Young Dual Language Learners: Research Overview Papers, 2013, 15</a:t>
            </a:r>
          </a:p>
          <a:p>
            <a:r>
              <a:rPr lang="en-US" dirty="0"/>
              <a:t>Speech-language pathologists expect students to reach certain milestones on time and at an expected level of intelligibility. These developmental milestones remain consistent across multiple languages and for monolingual and bilingual children. For example, a kindergartener whose speech remains equally unintelligible in both of his languages raises concern because research suggests typically developing children retain some sound errors but are fully intelligible by age 4.</a:t>
            </a:r>
          </a:p>
          <a:p>
            <a:r>
              <a:rPr lang="en-US" dirty="0"/>
              <a:t>Language development follows a similar set of guidelines. Certain language building blocks develop in all children before and during early spoken language. Bilingual children develop early vocabulary at the same rate as monolingual children. Bilingual and monolingual children also meet one- and two-word milestones around the same time.</a:t>
            </a:r>
          </a:p>
          <a:p>
            <a:r>
              <a:rPr lang="en-US" dirty="0"/>
              <a:t>The environment influences a child’s word use, so a bilingual student might know his colors in English because they were taught at school. The same child identifies clothing articles in Spanish because he learned them at home. Conceptual scoring doesn’t mean giving extra credit if they know a word in both languages, such as “</a:t>
            </a:r>
            <a:r>
              <a:rPr lang="en-US" dirty="0" err="1"/>
              <a:t>hola</a:t>
            </a:r>
            <a:r>
              <a:rPr lang="en-US" dirty="0"/>
              <a:t>” and “hello.”</a:t>
            </a:r>
          </a:p>
          <a:p>
            <a:endParaRPr lang="es-MX" dirty="0"/>
          </a:p>
        </p:txBody>
      </p:sp>
      <p:sp>
        <p:nvSpPr>
          <p:cNvPr id="8" name="Slide Image Placeholder 7">
            <a:extLst>
              <a:ext uri="{FF2B5EF4-FFF2-40B4-BE49-F238E27FC236}">
                <a16:creationId xmlns:a16="http://schemas.microsoft.com/office/drawing/2014/main" id="{21210894-5E5C-3E25-737F-E4CDF9BAD290}"/>
              </a:ext>
            </a:extLst>
          </p:cNvPr>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Autofit/>
          </a:bodyPr>
          <a:lstStyle/>
          <a:p>
            <a:pPr lvl="0"/>
            <a:r>
              <a:rPr lang="en-US" dirty="0"/>
              <a:t>Select the image to go to website and show video https://iris.peabody.vanderbilt.edu/mcontent/screening-and-assessing-young-dual-language-learners-instructors-guide/</a:t>
            </a:r>
          </a:p>
          <a:p>
            <a:endParaRPr lang="en-US" dirty="0"/>
          </a:p>
          <a:p>
            <a:r>
              <a:rPr lang="en-US" dirty="0"/>
              <a:t>Have participants watch video and answer the following questions: </a:t>
            </a:r>
          </a:p>
          <a:p>
            <a:r>
              <a:rPr lang="en-US" b="1" dirty="0"/>
              <a:t>Questions/Discussion Topics</a:t>
            </a:r>
          </a:p>
          <a:p>
            <a:r>
              <a:rPr lang="en-US" dirty="0"/>
              <a:t>What should teachers consider when assessing young dual languages?</a:t>
            </a:r>
            <a:br>
              <a:rPr lang="en-US" dirty="0"/>
            </a:br>
            <a:r>
              <a:rPr lang="en-US" dirty="0"/>
              <a:t>Answers or discussions might include the following:</a:t>
            </a:r>
          </a:p>
          <a:p>
            <a:pPr marL="171450" indent="-171450">
              <a:buFont typeface="Arial" panose="020B0604020202020204" pitchFamily="34" charset="0"/>
              <a:buChar char="•"/>
            </a:pPr>
            <a:r>
              <a:rPr lang="en-US" dirty="0"/>
              <a:t>Assessment strategies should be age- and language-appropriate.</a:t>
            </a:r>
          </a:p>
          <a:p>
            <a:pPr marL="171450" indent="-171450">
              <a:buFont typeface="Arial" panose="020B0604020202020204" pitchFamily="34" charset="0"/>
              <a:buChar char="•"/>
            </a:pPr>
            <a:r>
              <a:rPr lang="en-US" dirty="0"/>
              <a:t>Assessments should include the child’s dominant language and any additional languages the child is learning.</a:t>
            </a:r>
          </a:p>
          <a:p>
            <a:pPr marL="171450" indent="-171450">
              <a:buFont typeface="Arial" panose="020B0604020202020204" pitchFamily="34" charset="0"/>
              <a:buChar char="•"/>
            </a:pPr>
            <a:r>
              <a:rPr lang="en-US" dirty="0"/>
              <a:t>Assessments should utilize a variety of different methods, including formal and informal assessment, observation and interviews, and they should gather assessment information from multiple sources, including families.</a:t>
            </a:r>
          </a:p>
          <a:p>
            <a:pPr marL="171450" indent="-171450">
              <a:buFont typeface="Arial" panose="020B0604020202020204" pitchFamily="34" charset="0"/>
              <a:buChar char="•"/>
            </a:pPr>
            <a:r>
              <a:rPr lang="en-US" dirty="0"/>
              <a:t>Assessments of young DLLs should consider how long the child has been speaking and exposed to his or her home language.</a:t>
            </a:r>
          </a:p>
          <a:p>
            <a:pPr marL="171450" indent="-171450">
              <a:buFont typeface="Arial" panose="020B0604020202020204" pitchFamily="34" charset="0"/>
              <a:buChar char="•"/>
            </a:pPr>
            <a:r>
              <a:rPr lang="en-US" dirty="0"/>
              <a:t>Assessments of young DLLs should consider how long the child has been speaking and exposed to English.</a:t>
            </a:r>
          </a:p>
          <a:p>
            <a:pPr marL="171450" indent="-171450">
              <a:buFont typeface="Arial" panose="020B0604020202020204" pitchFamily="34" charset="0"/>
              <a:buChar char="•"/>
            </a:pPr>
            <a:r>
              <a:rPr lang="en-US" dirty="0"/>
              <a:t>Assessments should determine whether the difficulties are present in both/all languages a young DLL speaks.</a:t>
            </a:r>
          </a:p>
          <a:p>
            <a:r>
              <a:rPr lang="en-US" dirty="0"/>
              <a:t>Why is it important to assess young DLLs both formally and informally both across the day and across the school year?</a:t>
            </a:r>
            <a:br>
              <a:rPr lang="en-US" dirty="0"/>
            </a:br>
            <a:r>
              <a:rPr lang="en-US" dirty="0"/>
              <a:t>Answers or discussions might include the following:</a:t>
            </a:r>
          </a:p>
          <a:p>
            <a:pPr marL="171450" indent="-171450">
              <a:buFont typeface="Arial" panose="020B0604020202020204" pitchFamily="34" charset="0"/>
              <a:buChar char="•"/>
            </a:pPr>
            <a:r>
              <a:rPr lang="en-US" dirty="0"/>
              <a:t>Assessment of young DLLs should be ongoing.</a:t>
            </a:r>
          </a:p>
          <a:p>
            <a:pPr marL="171450" indent="-171450">
              <a:buFont typeface="Arial" panose="020B0604020202020204" pitchFamily="34" charset="0"/>
              <a:buChar char="•"/>
            </a:pPr>
            <a:r>
              <a:rPr lang="en-US" dirty="0"/>
              <a:t>Teachers should not restrict their assessments of DLLs to only certain times of year.</a:t>
            </a:r>
          </a:p>
          <a:p>
            <a:pPr marL="171450" indent="-171450">
              <a:buFont typeface="Arial" panose="020B0604020202020204" pitchFamily="34" charset="0"/>
              <a:buChar char="•"/>
            </a:pPr>
            <a:r>
              <a:rPr lang="en-US" dirty="0"/>
              <a:t>Teachers should use informal and semi-formal assessment, along with periodic formal assessment, to decide what to work on and to decide what is supporting children’s learning and development.</a:t>
            </a:r>
          </a:p>
          <a:p>
            <a:pPr marL="171450" indent="-171450">
              <a:buFont typeface="Arial" panose="020B0604020202020204" pitchFamily="34" charset="0"/>
              <a:buChar char="•"/>
            </a:pPr>
            <a:r>
              <a:rPr lang="en-US" dirty="0"/>
              <a:t>Assessments can help determine whether what the teachers are doing is working for young DLLs.</a:t>
            </a: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13</a:t>
            </a:fld>
            <a:endParaRPr lang="en-US" altLang="x-none"/>
          </a:p>
        </p:txBody>
      </p:sp>
      <p:sp>
        <p:nvSpPr>
          <p:cNvPr id="7" name="Slide Image Placeholder 6">
            <a:extLst>
              <a:ext uri="{FF2B5EF4-FFF2-40B4-BE49-F238E27FC236}">
                <a16:creationId xmlns:a16="http://schemas.microsoft.com/office/drawing/2014/main" id="{73B1E67D-A8F5-E20F-6EE3-AB0BB6CCBA95}"/>
              </a:ext>
            </a:extLst>
          </p:cNvPr>
          <p:cNvSpPr>
            <a:spLocks noGrp="1" noRot="1" noChangeAspect="1"/>
          </p:cNvSpPr>
          <p:nvPr>
            <p:ph type="sldImg"/>
          </p:nvPr>
        </p:nvSpPr>
        <p:spPr/>
      </p:sp>
    </p:spTree>
    <p:extLst>
      <p:ext uri="{BB962C8B-B14F-4D97-AF65-F5344CB8AC3E}">
        <p14:creationId xmlns:p14="http://schemas.microsoft.com/office/powerpoint/2010/main" val="1292595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fld id="{7E886A40-EA8B-43A5-8EE2-6210201F57E4}" type="slidenum">
              <a:rPr lang="en-US"/>
              <a:pPr/>
              <a:t>14</a:t>
            </a:fld>
            <a:endParaRPr lang="en-US"/>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a:t>Multilingual learners with and without disabilities can begin to understand a new concept, or gain a deeper understanding of a familiar concept, when a variety of scaffolding strategies are used to support their learning. </a:t>
            </a:r>
          </a:p>
          <a:p>
            <a:pPr eaLnBrk="1" hangingPunct="1">
              <a:spcBef>
                <a:spcPct val="0"/>
              </a:spcBef>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ctr" eaLnBrk="1" hangingPunct="1">
              <a:spcBef>
                <a:spcPct val="0"/>
              </a:spcBef>
            </a:pPr>
            <a:r>
              <a:rPr lang="en-US" b="1" i="1" dirty="0">
                <a:solidFill>
                  <a:srgbClr val="0000FF"/>
                </a:solidFill>
              </a:rPr>
              <a:t>Video Viewing (10 minutes)</a:t>
            </a:r>
          </a:p>
          <a:p>
            <a:pPr algn="just" eaLnBrk="1" hangingPunct="1">
              <a:spcBef>
                <a:spcPct val="0"/>
              </a:spcBef>
            </a:pPr>
            <a:r>
              <a:rPr lang="en-US" dirty="0"/>
              <a:t>Video: https://</a:t>
            </a:r>
            <a:r>
              <a:rPr lang="en-US" dirty="0" err="1"/>
              <a:t>wested.box.com</a:t>
            </a:r>
            <a:r>
              <a:rPr lang="en-US" dirty="0"/>
              <a:t>/s/jxzoj7wks68gihld457ciwtif15u5na4</a:t>
            </a:r>
          </a:p>
          <a:p>
            <a:pPr algn="just" eaLnBrk="1" hangingPunct="1">
              <a:spcBef>
                <a:spcPct val="0"/>
              </a:spcBef>
            </a:pPr>
            <a:r>
              <a:rPr lang="en-US" dirty="0"/>
              <a:t>Show the section of the VHS/DVD, </a:t>
            </a:r>
            <a:r>
              <a:rPr lang="en-US" i="1" dirty="0"/>
              <a:t>A World of Full of Language,</a:t>
            </a:r>
            <a:r>
              <a:rPr lang="en-US" dirty="0"/>
              <a:t> that addresses scaffolding and multi-sensory supports. As they watch the video segment, instruct participants to consider the following prompts: </a:t>
            </a:r>
          </a:p>
          <a:p>
            <a:pPr marL="171450" indent="-171450" algn="just" eaLnBrk="1" hangingPunct="1">
              <a:spcBef>
                <a:spcPct val="0"/>
              </a:spcBef>
              <a:buFont typeface="Arial" panose="020B0604020202020204" pitchFamily="34" charset="0"/>
              <a:buChar char="•"/>
            </a:pPr>
            <a:r>
              <a:rPr lang="en-US" dirty="0"/>
              <a:t>Identify two to three examples of scaffolding in the video that would apply to your classroom or setting.</a:t>
            </a:r>
          </a:p>
          <a:p>
            <a:pPr marL="171450" indent="-171450" algn="just" eaLnBrk="1" hangingPunct="1">
              <a:spcBef>
                <a:spcPct val="0"/>
              </a:spcBef>
              <a:buFont typeface="Arial" panose="020B0604020202020204" pitchFamily="34" charset="0"/>
              <a:buChar char="•"/>
            </a:pPr>
            <a:r>
              <a:rPr lang="en-US" dirty="0"/>
              <a:t>From your own experience, provide two to three examples of unique ways to scaffold learning.</a:t>
            </a:r>
          </a:p>
          <a:p>
            <a:pPr eaLnBrk="1" hangingPunct="1">
              <a:spcBef>
                <a:spcPct val="0"/>
              </a:spcBef>
            </a:pPr>
            <a:endParaRPr lang="en-US" dirty="0"/>
          </a:p>
        </p:txBody>
      </p:sp>
      <p:sp>
        <p:nvSpPr>
          <p:cNvPr id="31748" name="Slide Number Placeholder 3"/>
          <p:cNvSpPr>
            <a:spLocks noGrp="1"/>
          </p:cNvSpPr>
          <p:nvPr>
            <p:ph type="sldNum" sz="quarter" idx="5"/>
          </p:nvPr>
        </p:nvSpPr>
        <p:spPr bwMode="auto">
          <a:noFill/>
          <a:ln>
            <a:miter lim="800000"/>
            <a:headEnd/>
            <a:tailEnd/>
          </a:ln>
        </p:spPr>
        <p:txBody>
          <a:bodyPr/>
          <a:lstStyle/>
          <a:p>
            <a:fld id="{F252AD3F-8E3B-4078-AD29-9C5DCF2A1162}"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spcAft>
                <a:spcPts val="563"/>
              </a:spcAft>
            </a:pPr>
            <a:r>
              <a:rPr lang="en-US" dirty="0"/>
              <a:t>Discuss the following questions with the group:</a:t>
            </a:r>
          </a:p>
          <a:p>
            <a:pPr marL="171450" indent="-171450" eaLnBrk="1" hangingPunct="1">
              <a:lnSpc>
                <a:spcPct val="90000"/>
              </a:lnSpc>
              <a:spcBef>
                <a:spcPct val="50000"/>
              </a:spcBef>
              <a:buFont typeface="Arial" panose="020B0604020202020204" pitchFamily="34" charset="0"/>
              <a:buChar char="•"/>
            </a:pPr>
            <a:r>
              <a:rPr lang="en-US" dirty="0"/>
              <a:t>What is one new fact you learned?</a:t>
            </a:r>
          </a:p>
          <a:p>
            <a:pPr marL="171450" indent="-171450" eaLnBrk="1" hangingPunct="1">
              <a:lnSpc>
                <a:spcPct val="90000"/>
              </a:lnSpc>
              <a:spcBef>
                <a:spcPct val="50000"/>
              </a:spcBef>
              <a:buFont typeface="Arial" panose="020B0604020202020204" pitchFamily="34" charset="0"/>
              <a:buChar char="•"/>
            </a:pPr>
            <a:r>
              <a:rPr lang="en-US" dirty="0"/>
              <a:t>What is a new perspective you pondered?</a:t>
            </a:r>
          </a:p>
          <a:p>
            <a:pPr marL="171450" indent="-171450" eaLnBrk="1" hangingPunct="1">
              <a:lnSpc>
                <a:spcPct val="90000"/>
              </a:lnSpc>
              <a:spcBef>
                <a:spcPct val="50000"/>
              </a:spcBef>
              <a:buFont typeface="Arial" panose="020B0604020202020204" pitchFamily="34" charset="0"/>
              <a:buChar char="•"/>
            </a:pPr>
            <a:r>
              <a:rPr lang="en-US" dirty="0"/>
              <a:t>What questions are you mulling over now?</a:t>
            </a:r>
          </a:p>
          <a:p>
            <a:pPr marL="171450" indent="-171450" eaLnBrk="1" hangingPunct="1">
              <a:lnSpc>
                <a:spcPct val="90000"/>
              </a:lnSpc>
              <a:spcBef>
                <a:spcPct val="50000"/>
              </a:spcBef>
              <a:buFont typeface="Arial" panose="020B0604020202020204" pitchFamily="34" charset="0"/>
              <a:buChar char="•"/>
            </a:pPr>
            <a:r>
              <a:rPr lang="en-US" dirty="0"/>
              <a:t>How will you further this information?</a:t>
            </a:r>
          </a:p>
          <a:p>
            <a:pPr marL="171450" indent="-171450" eaLnBrk="1" hangingPunct="1">
              <a:lnSpc>
                <a:spcPct val="90000"/>
              </a:lnSpc>
              <a:spcBef>
                <a:spcPct val="50000"/>
              </a:spcBef>
              <a:buFont typeface="Arial" panose="020B0604020202020204" pitchFamily="34" charset="0"/>
              <a:buChar char="•"/>
            </a:pPr>
            <a:endParaRPr lang="en-US" dirty="0"/>
          </a:p>
          <a:p>
            <a:pPr eaLnBrk="1" hangingPunct="1">
              <a:lnSpc>
                <a:spcPct val="90000"/>
              </a:lnSpc>
              <a:spcBef>
                <a:spcPct val="50000"/>
              </a:spcBef>
            </a:pPr>
            <a:r>
              <a:rPr lang="en-US" dirty="0"/>
              <a:t>Invite participants to share answers with their table group or the group entire. </a:t>
            </a:r>
          </a:p>
          <a:p>
            <a:pPr eaLnBrk="1" hangingPunct="1">
              <a:spcBef>
                <a:spcPct val="0"/>
              </a:spcBef>
              <a:spcAft>
                <a:spcPts val="563"/>
              </a:spcAft>
            </a:pPr>
            <a:endParaRPr lang="en-US" dirty="0"/>
          </a:p>
        </p:txBody>
      </p:sp>
      <p:sp>
        <p:nvSpPr>
          <p:cNvPr id="32772" name="Slide Number Placeholder 3"/>
          <p:cNvSpPr>
            <a:spLocks noGrp="1"/>
          </p:cNvSpPr>
          <p:nvPr>
            <p:ph type="sldNum" sz="quarter" idx="5"/>
          </p:nvPr>
        </p:nvSpPr>
        <p:spPr bwMode="auto">
          <a:noFill/>
          <a:ln>
            <a:miter lim="800000"/>
            <a:headEnd/>
            <a:tailEnd/>
          </a:ln>
        </p:spPr>
        <p:txBody>
          <a:bodyPr/>
          <a:lstStyle/>
          <a:p>
            <a:fld id="{51EE548B-8F66-4279-BE35-CA7D3690019F}" type="slidenum">
              <a:rPr lang="en-US"/>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8522-544B-A583-A9B0-D1062CE120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26597AE-C816-1050-927A-2A078684AE38}"/>
              </a:ext>
            </a:extLst>
          </p:cNvPr>
          <p:cNvSpPr>
            <a:spLocks noGrp="1"/>
          </p:cNvSpPr>
          <p:nvPr>
            <p:ph type="body" idx="1"/>
          </p:nvPr>
        </p:nvSpPr>
        <p:spPr/>
        <p:txBody>
          <a:bodyPr/>
          <a:lstStyle/>
          <a:p>
            <a:r>
              <a:rPr lang="en-US" b="1" dirty="0"/>
              <a:t>Facilitator Notes: </a:t>
            </a:r>
          </a:p>
          <a:p>
            <a:r>
              <a:rPr lang="en-US" dirty="0"/>
              <a:t>Thank you!</a:t>
            </a:r>
          </a:p>
        </p:txBody>
      </p:sp>
      <p:sp>
        <p:nvSpPr>
          <p:cNvPr id="4" name="Slide Number Placeholder 3">
            <a:extLst>
              <a:ext uri="{FF2B5EF4-FFF2-40B4-BE49-F238E27FC236}">
                <a16:creationId xmlns:a16="http://schemas.microsoft.com/office/drawing/2014/main" id="{781680CC-B6F9-8771-C97E-A3127CFA7224}"/>
              </a:ext>
            </a:extLst>
          </p:cNvPr>
          <p:cNvSpPr>
            <a:spLocks noGrp="1"/>
          </p:cNvSpPr>
          <p:nvPr>
            <p:ph type="sldNum" sz="quarter" idx="5"/>
          </p:nvPr>
        </p:nvSpPr>
        <p:spPr/>
        <p:txBody>
          <a:bodyPr/>
          <a:lstStyle/>
          <a:p>
            <a:fld id="{CC671E4B-650C-1E4B-8010-D1B46ED7F77C}" type="slidenum">
              <a:rPr lang="en-US" smtClean="0"/>
              <a:pPr/>
              <a:t>18</a:t>
            </a:fld>
            <a:endParaRPr lang="en-US"/>
          </a:p>
        </p:txBody>
      </p:sp>
      <p:sp>
        <p:nvSpPr>
          <p:cNvPr id="7" name="Slide Image Placeholder 6">
            <a:extLst>
              <a:ext uri="{FF2B5EF4-FFF2-40B4-BE49-F238E27FC236}">
                <a16:creationId xmlns:a16="http://schemas.microsoft.com/office/drawing/2014/main" id="{CF6CB512-4627-3F04-01E9-6122E1B8A209}"/>
              </a:ext>
            </a:extLst>
          </p:cNvPr>
          <p:cNvSpPr>
            <a:spLocks noGrp="1" noRot="1" noChangeAspect="1"/>
          </p:cNvSpPr>
          <p:nvPr>
            <p:ph type="sldImg"/>
          </p:nvPr>
        </p:nvSpPr>
        <p:spPr/>
      </p:sp>
    </p:spTree>
    <p:extLst>
      <p:ext uri="{BB962C8B-B14F-4D97-AF65-F5344CB8AC3E}">
        <p14:creationId xmlns:p14="http://schemas.microsoft.com/office/powerpoint/2010/main" val="156671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is an introduction slide to be filled in by the presenter.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19</a:t>
            </a:fld>
            <a:endParaRPr lang="en-US" altLang="x-none"/>
          </a:p>
        </p:txBody>
      </p:sp>
    </p:spTree>
    <p:extLst>
      <p:ext uri="{BB962C8B-B14F-4D97-AF65-F5344CB8AC3E}">
        <p14:creationId xmlns:p14="http://schemas.microsoft.com/office/powerpoint/2010/main" val="398060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rPr>
              <a:t>The California Department of Education (CDE) was given the authority in the 2021 Budget Bill to revise the Preschool Learning Foundations which will now be known as the </a:t>
            </a:r>
            <a:r>
              <a:rPr lang="en-US" sz="1200" b="0" i="1" dirty="0">
                <a:effectLst/>
              </a:rPr>
              <a:t>California Preschool/Transitional Kindergarten Learning Foundations </a:t>
            </a:r>
            <a:r>
              <a:rPr lang="en-US" sz="1200" b="0" dirty="0">
                <a:effectLst/>
              </a:rPr>
              <a:t>(PTKLF). </a:t>
            </a:r>
            <a:r>
              <a:rPr lang="en-US" sz="1200" dirty="0"/>
              <a:t>The California Department of Social Services (CDSS) is developing implementation materials and professional development. This partnership benefits all children regardless of funding sources.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a:t>
            </a:fld>
            <a:endParaRPr lang="en-US" altLang="x-none"/>
          </a:p>
        </p:txBody>
      </p:sp>
    </p:spTree>
    <p:extLst>
      <p:ext uri="{BB962C8B-B14F-4D97-AF65-F5344CB8AC3E}">
        <p14:creationId xmlns:p14="http://schemas.microsoft.com/office/powerpoint/2010/main" val="150105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1F56-CFBE-B3BC-318A-0230D08E8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C8236-5801-DEC1-CE42-ED79B345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1EE7-2C68-FF07-91CA-3B992E9A100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Notes: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Welcome! This Preschool English Learners: Principles and Practices to Promote Language, Literacy, and Learning—A Resource Guide, Second Edition (PEL Resource Guide) training was developed by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WestEd</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with funding from the California Department of Social Services (CDSS) Child Care and Development Division (CCDD).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California Department of Education developed the PEL Resource Guide—copyright 2009.</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This training explores Chapter 7: English Learners with Disabilities or Other Special Needs.</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4" name="Slide Number Placeholder 3">
            <a:extLst>
              <a:ext uri="{FF2B5EF4-FFF2-40B4-BE49-F238E27FC236}">
                <a16:creationId xmlns:a16="http://schemas.microsoft.com/office/drawing/2014/main" id="{0CF951F3-0BDC-52A0-E4BD-D142B03E7350}"/>
              </a:ext>
            </a:extLst>
          </p:cNvPr>
          <p:cNvSpPr>
            <a:spLocks noGrp="1"/>
          </p:cNvSpPr>
          <p:nvPr>
            <p:ph type="sldNum" sz="quarter" idx="5"/>
          </p:nvPr>
        </p:nvSpPr>
        <p:spPr/>
        <p:txBody>
          <a:bodyPr/>
          <a:lstStyle/>
          <a:p>
            <a:fld id="{E194CC6E-227E-8C4F-853D-39760C667CBA}" type="slidenum">
              <a:rPr lang="en-US" altLang="x-none" smtClean="0"/>
              <a:pPr/>
              <a:t>3</a:t>
            </a:fld>
            <a:endParaRPr lang="en-US" altLang="x-none"/>
          </a:p>
        </p:txBody>
      </p:sp>
    </p:spTree>
    <p:extLst>
      <p:ext uri="{BB962C8B-B14F-4D97-AF65-F5344CB8AC3E}">
        <p14:creationId xmlns:p14="http://schemas.microsoft.com/office/powerpoint/2010/main" val="21770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training outcomes for this chapter include the following:</a:t>
            </a:r>
          </a:p>
          <a:p>
            <a:pPr marL="171450" indent="-171450" eaLnBrk="1" hangingPunct="1">
              <a:spcBef>
                <a:spcPct val="0"/>
              </a:spcBef>
              <a:buFont typeface="Arial" panose="020B0604020202020204" pitchFamily="34" charset="0"/>
              <a:buChar char="•"/>
            </a:pPr>
            <a:r>
              <a:rPr lang="en-US" dirty="0"/>
              <a:t>Become familiar with the terminology necessary for supporting children with Individualized Education Programs (IEP) who are learning English as an additional language</a:t>
            </a:r>
          </a:p>
          <a:p>
            <a:pPr marL="171450" indent="-171450" eaLnBrk="1" hangingPunct="1">
              <a:spcBef>
                <a:spcPct val="0"/>
              </a:spcBef>
              <a:buFont typeface="Arial" panose="020B0604020202020204" pitchFamily="34" charset="0"/>
              <a:buChar char="•"/>
            </a:pPr>
            <a:r>
              <a:rPr lang="en-US" dirty="0"/>
              <a:t>Raise awareness of varying cultural experiences with regard to special education. </a:t>
            </a:r>
          </a:p>
          <a:p>
            <a:pPr marL="171450" indent="-171450" eaLnBrk="1" hangingPunct="1">
              <a:spcBef>
                <a:spcPct val="0"/>
              </a:spcBef>
              <a:buFont typeface="Arial" panose="020B0604020202020204" pitchFamily="34" charset="0"/>
              <a:buChar char="•"/>
            </a:pPr>
            <a:r>
              <a:rPr lang="en-US" dirty="0"/>
              <a:t>Become familiar with the resources to support children with an IEP who are learning English as a second language</a:t>
            </a:r>
          </a:p>
          <a:p>
            <a:pPr eaLnBrk="1" hangingPunct="1">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a:lstStyle/>
          <a:p>
            <a:fld id="{13664675-90F4-43AE-AE3A-2DAB9864C900}"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Facilitator Notes:</a:t>
            </a:r>
          </a:p>
          <a:p>
            <a:r>
              <a:rPr lang="en-US" dirty="0"/>
              <a:t>Children may have developmental differences that impact the path and pace at which they learn different aspects of language and the ways they demonstrate their knowledge.</a:t>
            </a:r>
          </a:p>
          <a:p>
            <a:r>
              <a:rPr lang="en-US" dirty="0"/>
              <a:t>Some children, for example, may understand language but may not speak.  </a:t>
            </a:r>
          </a:p>
          <a:p>
            <a:r>
              <a:rPr lang="en-US" dirty="0"/>
              <a:t>Source: CDE, CA PTKLF: Language and Literacy Development (LLD), 2024, 12</a:t>
            </a: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5</a:t>
            </a:fld>
            <a:endParaRPr lang="en-US" altLang="x-none" dirty="0"/>
          </a:p>
        </p:txBody>
      </p:sp>
      <p:sp>
        <p:nvSpPr>
          <p:cNvPr id="7" name="Slide Image Placeholder 6">
            <a:extLst>
              <a:ext uri="{FF2B5EF4-FFF2-40B4-BE49-F238E27FC236}">
                <a16:creationId xmlns:a16="http://schemas.microsoft.com/office/drawing/2014/main" id="{945A6CF4-7B80-A2AF-2348-8241A15BD4FA}"/>
              </a:ext>
            </a:extLst>
          </p:cNvPr>
          <p:cNvSpPr>
            <a:spLocks noGrp="1" noRot="1" noChangeAspect="1"/>
          </p:cNvSpPr>
          <p:nvPr>
            <p:ph type="sldImg"/>
          </p:nvPr>
        </p:nvSpPr>
        <p:spPr/>
      </p:sp>
    </p:spTree>
    <p:extLst>
      <p:ext uri="{BB962C8B-B14F-4D97-AF65-F5344CB8AC3E}">
        <p14:creationId xmlns:p14="http://schemas.microsoft.com/office/powerpoint/2010/main" val="4228508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B335-B707-B666-5A62-D3F4AE835674}"/>
            </a:ext>
          </a:extLst>
        </p:cNvPr>
        <p:cNvGrpSpPr/>
        <p:nvPr/>
      </p:nvGrpSpPr>
      <p:grpSpPr>
        <a:xfrm>
          <a:off x="0" y="0"/>
          <a:ext cx="0" cy="0"/>
          <a:chOff x="0" y="0"/>
          <a:chExt cx="0" cy="0"/>
        </a:xfrm>
      </p:grpSpPr>
      <p:sp>
        <p:nvSpPr>
          <p:cNvPr id="20483" name="Notes Placeholder 2">
            <a:extLst>
              <a:ext uri="{FF2B5EF4-FFF2-40B4-BE49-F238E27FC236}">
                <a16:creationId xmlns:a16="http://schemas.microsoft.com/office/drawing/2014/main" id="{C4760A80-12CF-DE78-233D-6D49988F89DD}"/>
              </a:ext>
            </a:extLst>
          </p:cNvPr>
          <p:cNvSpPr>
            <a:spLocks noGrp="1"/>
          </p:cNvSpPr>
          <p:nvPr>
            <p:ph type="body" idx="1"/>
          </p:nvPr>
        </p:nvSpPr>
        <p:spPr>
          <a:xfrm>
            <a:off x="685800" y="4343399"/>
            <a:ext cx="5486400" cy="4563095"/>
          </a:xfrm>
        </p:spPr>
        <p:txBody>
          <a:bodyPr>
            <a:normAutofit lnSpcReduction="10000"/>
          </a:bodyPr>
          <a:lstStyle/>
          <a:p>
            <a:r>
              <a:rPr lang="en-US" dirty="0"/>
              <a:t>Transition slide:</a:t>
            </a:r>
          </a:p>
          <a:p>
            <a:r>
              <a:rPr lang="en-US" dirty="0"/>
              <a:t>When working with culturally and linguistically diverse families, it is important to remember that there are other aspects of a family’s culture to consider. The next few slides address several points to consider. </a:t>
            </a:r>
          </a:p>
          <a:p>
            <a:r>
              <a:rPr lang="en-US" dirty="0"/>
              <a:t>“When the home language and culture are viewed as assets and resources, it becomes the foundation for enhanced learning.”</a:t>
            </a:r>
            <a:br>
              <a:rPr lang="en-US" dirty="0"/>
            </a:br>
            <a:r>
              <a:rPr lang="en-US" dirty="0"/>
              <a:t>Source: California Department of Education (CDE), California Preschool Curriculum Framework (PCF), Vol. 1, 185</a:t>
            </a:r>
          </a:p>
          <a:p>
            <a:r>
              <a:rPr lang="en-US" dirty="0"/>
              <a:t>The California Preschool Curriculum Framework highlights this in the English Language Development Guiding Principle: “Respect Cultural Values and Behaviors reflected in the child’s language and communication” (PCF, Vol. 1, 180).</a:t>
            </a:r>
          </a:p>
          <a:p>
            <a:r>
              <a:rPr lang="en-US" dirty="0"/>
              <a:t>Research indicates that many families of preschoolers with special needs value home language maintenance and bilingualism for their children. Given the significance of the culture of a family, parent-child interactions, a child’s sense of identity and belonging, and the parent’s sense of competence and confidence, families should be encouraged to maintain their home languages with their children.</a:t>
            </a:r>
          </a:p>
          <a:p>
            <a:r>
              <a:rPr lang="en-US" dirty="0"/>
              <a:t>Source: Deborah Chen and Vera Gutiérrez-</a:t>
            </a:r>
            <a:r>
              <a:rPr lang="en-US" dirty="0" err="1"/>
              <a:t>Clellen</a:t>
            </a:r>
            <a:r>
              <a:rPr lang="en-US" dirty="0"/>
              <a:t>, “Early Intervention and Young Dual Language Learners with Special Needs,” in California’s Best Practices for Young Dual Language Learners: Research Overview Papers, ed. Faye Ong and John McLean, in cooperation with Cecelia Fisher-</a:t>
            </a:r>
            <a:r>
              <a:rPr lang="en-US" dirty="0" err="1"/>
              <a:t>Dahms</a:t>
            </a:r>
            <a:r>
              <a:rPr lang="en-US" dirty="0"/>
              <a:t> (Sacramento, CA: Department of Education, 2013), 225.</a:t>
            </a:r>
          </a:p>
          <a:p>
            <a:endParaRPr lang="en-US" dirty="0"/>
          </a:p>
          <a:p>
            <a:endParaRPr lang="en-US" dirty="0"/>
          </a:p>
        </p:txBody>
      </p:sp>
      <p:sp>
        <p:nvSpPr>
          <p:cNvPr id="20484" name="Slide Number Placeholder 3">
            <a:extLst>
              <a:ext uri="{FF2B5EF4-FFF2-40B4-BE49-F238E27FC236}">
                <a16:creationId xmlns:a16="http://schemas.microsoft.com/office/drawing/2014/main" id="{DDCF4CEE-02EE-9907-75F9-8144FC927982}"/>
              </a:ext>
            </a:extLst>
          </p:cNvPr>
          <p:cNvSpPr>
            <a:spLocks noGrp="1"/>
          </p:cNvSpPr>
          <p:nvPr>
            <p:ph type="sldNum" sz="quarter" idx="5"/>
          </p:nvPr>
        </p:nvSpPr>
        <p:spPr/>
        <p:txBody>
          <a:bodyPr/>
          <a:lstStyle/>
          <a:p>
            <a:fld id="{34093872-71E0-41DC-9C21-024C9439ED21}" type="slidenum">
              <a:rPr lang="en-US"/>
              <a:pPr/>
              <a:t>6</a:t>
            </a:fld>
            <a:endParaRPr lang="en-US"/>
          </a:p>
        </p:txBody>
      </p:sp>
      <p:sp>
        <p:nvSpPr>
          <p:cNvPr id="4" name="Slide Image Placeholder 3">
            <a:extLst>
              <a:ext uri="{FF2B5EF4-FFF2-40B4-BE49-F238E27FC236}">
                <a16:creationId xmlns:a16="http://schemas.microsoft.com/office/drawing/2014/main" id="{D915C653-8AD5-F329-4B84-9A32F68E8C72}"/>
              </a:ext>
            </a:extLst>
          </p:cNvPr>
          <p:cNvSpPr>
            <a:spLocks noGrp="1" noRot="1" noChangeAspect="1"/>
          </p:cNvSpPr>
          <p:nvPr>
            <p:ph type="sldImg"/>
          </p:nvPr>
        </p:nvSpPr>
        <p:spPr/>
      </p:sp>
    </p:spTree>
    <p:extLst>
      <p:ext uri="{BB962C8B-B14F-4D97-AF65-F5344CB8AC3E}">
        <p14:creationId xmlns:p14="http://schemas.microsoft.com/office/powerpoint/2010/main" val="318070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Refer participants to Principle 8 in the PEL Resource Guide (p. 69). Next, read the paragraph under the overarching principle in the PCF (p. 7). </a:t>
            </a:r>
          </a:p>
          <a:p>
            <a:pPr eaLnBrk="1" hangingPunct="1">
              <a:spcBef>
                <a:spcPct val="0"/>
              </a:spcBef>
            </a:pPr>
            <a:endParaRPr lang="en-US" dirty="0"/>
          </a:p>
          <a:p>
            <a:pPr eaLnBrk="1" hangingPunct="1">
              <a:spcBef>
                <a:spcPct val="0"/>
              </a:spcBef>
            </a:pPr>
            <a:r>
              <a:rPr lang="en-US" dirty="0"/>
              <a:t>Invite participants to share their answers to the following questions with an elbow partner: </a:t>
            </a:r>
          </a:p>
          <a:p>
            <a:pPr marL="171450" indent="-171450" eaLnBrk="1" hangingPunct="1">
              <a:spcBef>
                <a:spcPct val="0"/>
              </a:spcBef>
              <a:buFont typeface="Arial" panose="020B0604020202020204" pitchFamily="34" charset="0"/>
              <a:buChar char="•"/>
            </a:pPr>
            <a:r>
              <a:rPr lang="en-US" dirty="0"/>
              <a:t>How do these two statements support each other? </a:t>
            </a:r>
          </a:p>
          <a:p>
            <a:pPr marL="171450" indent="-171450" eaLnBrk="1" hangingPunct="1">
              <a:spcBef>
                <a:spcPct val="0"/>
              </a:spcBef>
              <a:buFont typeface="Arial" panose="020B0604020202020204" pitchFamily="34" charset="0"/>
              <a:buChar char="•"/>
            </a:pPr>
            <a:r>
              <a:rPr lang="en-US" dirty="0"/>
              <a:t>What do you connect with most in these statements?</a:t>
            </a:r>
          </a:p>
          <a:p>
            <a:pPr eaLnBrk="1" hangingPunct="1">
              <a:spcBef>
                <a:spcPct val="0"/>
              </a:spcBef>
            </a:pPr>
            <a:endParaRPr lang="en-US" dirty="0"/>
          </a:p>
          <a:p>
            <a:pPr eaLnBrk="1" hangingPunct="1">
              <a:spcBef>
                <a:spcPct val="0"/>
              </a:spcBef>
            </a:pPr>
            <a:r>
              <a:rPr lang="en-US" dirty="0"/>
              <a:t>This is a reminder that the PEL Resource Guide contains Principle 8 and practical ideas to implement strategies that will support English learners with disabilities or special needs.  These ideas are supported by the overarching principle in the PCF.</a:t>
            </a:r>
          </a:p>
          <a:p>
            <a:pPr eaLnBrk="1" hangingPunct="1">
              <a:spcBef>
                <a:spcPct val="0"/>
              </a:spcBef>
            </a:pPr>
            <a:endParaRPr lang="en-US" dirty="0"/>
          </a:p>
        </p:txBody>
      </p:sp>
      <p:sp>
        <p:nvSpPr>
          <p:cNvPr id="21508" name="Slide Number Placeholder 3"/>
          <p:cNvSpPr>
            <a:spLocks noGrp="1"/>
          </p:cNvSpPr>
          <p:nvPr>
            <p:ph type="sldNum" sz="quarter" idx="5"/>
          </p:nvPr>
        </p:nvSpPr>
        <p:spPr bwMode="auto">
          <a:noFill/>
          <a:ln>
            <a:miter lim="800000"/>
            <a:headEnd/>
            <a:tailEnd/>
          </a:ln>
        </p:spPr>
        <p:txBody>
          <a:bodyPr/>
          <a:lstStyle/>
          <a:p>
            <a:fld id="{F099E1C3-FAE1-4FA6-AD2F-1086B6D52C88}"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xfrm>
            <a:off x="381000" y="684213"/>
            <a:ext cx="6094413" cy="3429000"/>
          </a:xfr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785813" y="4343400"/>
            <a:ext cx="5157787" cy="3525838"/>
          </a:xfrm>
          <a:solidFill>
            <a:srgbClr val="FFFFFF"/>
          </a:solidFill>
        </p:spPr>
        <p:txBody>
          <a:bodyPr wrap="square" numCol="1" anchor="t" anchorCtr="0" compatLnSpc="1">
            <a:prstTxWarp prst="textNoShape">
              <a:avLst/>
            </a:prstTxWarp>
          </a:bodyPr>
          <a:lstStyle/>
          <a:p>
            <a:pPr eaLnBrk="1" hangingPunct="1">
              <a:spcBef>
                <a:spcPct val="0"/>
              </a:spcBef>
              <a:spcAft>
                <a:spcPts val="563"/>
              </a:spcAft>
            </a:pPr>
            <a:r>
              <a:rPr lang="en-US" dirty="0"/>
              <a:t>This section of the law addresses placing preschool children in the least restrictive environment. The least restrictive environment must be the first setting considered, which means something different for each child. The least restrictive environment for a preschooler is a general education preschool program and the most restrictive environment may be a hospital setting or a home. </a:t>
            </a:r>
          </a:p>
          <a:p>
            <a:pPr eaLnBrk="1" hangingPunct="1">
              <a:spcBef>
                <a:spcPct val="0"/>
              </a:spcBef>
              <a:spcAft>
                <a:spcPts val="563"/>
              </a:spcAft>
            </a:pPr>
            <a:r>
              <a:rPr lang="en-US" b="1" dirty="0"/>
              <a:t>Background Information: </a:t>
            </a:r>
            <a:r>
              <a:rPr lang="en-US" dirty="0"/>
              <a:t>§ 300.116 also states:</a:t>
            </a:r>
          </a:p>
          <a:p>
            <a:pPr eaLnBrk="1" hangingPunct="1">
              <a:spcBef>
                <a:spcPct val="0"/>
              </a:spcBef>
              <a:spcAft>
                <a:spcPts val="563"/>
              </a:spcAft>
            </a:pPr>
            <a:r>
              <a:rPr lang="en-US" dirty="0"/>
              <a:t>(a)(3) Is as close as possible to the child’s home; unless the IEP of a child with a disability requires some other arrangement, the child is educated in the school that he or she would attend if nondisabled.</a:t>
            </a:r>
          </a:p>
          <a:p>
            <a:pPr eaLnBrk="1" hangingPunct="1">
              <a:spcBef>
                <a:spcPct val="0"/>
              </a:spcBef>
              <a:spcAft>
                <a:spcPts val="563"/>
              </a:spcAft>
            </a:pPr>
            <a:r>
              <a:rPr lang="en-US" dirty="0"/>
              <a:t>(e) A child with a disability is not removed from education in age-appropriate regular classrooms solely because of needed modifications in the general education curriculum.</a:t>
            </a:r>
          </a:p>
          <a:p>
            <a:pPr eaLnBrk="1" hangingPunct="1">
              <a:spcBef>
                <a:spcPct val="0"/>
              </a:spcBef>
              <a:spcAft>
                <a:spcPts val="563"/>
              </a:spcAft>
            </a:pPr>
            <a:r>
              <a:rPr lang="en-US" dirty="0"/>
              <a:t>Video trailer of the interview regarding Least Restrictive Environment/Inclusion SEEDS: </a:t>
            </a:r>
            <a:r>
              <a:rPr lang="en-US" dirty="0">
                <a:hlinkClick r:id="rId3"/>
              </a:rPr>
              <a:t>http://www.scoe.net/seeds/resources/videos/zaca/zaca4.html</a:t>
            </a:r>
            <a:endParaRPr lang="en-US" dirty="0"/>
          </a:p>
          <a:p>
            <a:pPr eaLnBrk="1" hangingPunct="1">
              <a:spcBef>
                <a:spcPct val="0"/>
              </a:spcBef>
              <a:spcAft>
                <a:spcPts val="563"/>
              </a:spcAft>
            </a:pPr>
            <a:endParaRPr lang="en-US" dirty="0"/>
          </a:p>
          <a:p>
            <a:pPr eaLnBrk="1" hangingPunct="1">
              <a:spcBef>
                <a:spcPct val="0"/>
              </a:spcBef>
              <a:spcAft>
                <a:spcPts val="563"/>
              </a:spcAft>
            </a:pPr>
            <a:endParaRPr lang="en-US" dirty="0"/>
          </a:p>
        </p:txBody>
      </p:sp>
      <p:sp>
        <p:nvSpPr>
          <p:cNvPr id="29700" name="Slide Number Placeholder 3"/>
          <p:cNvSpPr>
            <a:spLocks noGrp="1"/>
          </p:cNvSpPr>
          <p:nvPr>
            <p:ph type="sldNum" sz="quarter" idx="5"/>
          </p:nvPr>
        </p:nvSpPr>
        <p:spPr bwMode="auto">
          <a:noFill/>
          <a:ln>
            <a:miter lim="800000"/>
            <a:headEnd/>
            <a:tailEnd/>
          </a:ln>
        </p:spPr>
        <p:txBody>
          <a:bodyPr/>
          <a:lstStyle/>
          <a:p>
            <a:fld id="{AD1BE862-9755-4EF8-86AD-B838DEED4670}"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p:txBody>
          <a:bodyPr>
            <a:normAutofit lnSpcReduction="10000"/>
          </a:bodyPr>
          <a:lstStyle/>
          <a:p>
            <a:pPr lvl="0"/>
            <a:r>
              <a:rPr lang="en-US" dirty="0"/>
              <a:t>Add for article: https://www.cde.ca.gov/sp/ml/documents/mleleducation.pdf</a:t>
            </a:r>
            <a:br>
              <a:rPr lang="en-US" dirty="0"/>
            </a:br>
            <a:endParaRPr lang="en-US" dirty="0"/>
          </a:p>
          <a:p>
            <a:r>
              <a:rPr lang="en-US" dirty="0"/>
              <a:t>Language differences are attributable to growing up with two languages and language delays, which may require specialized language interventions.</a:t>
            </a:r>
          </a:p>
          <a:p>
            <a:r>
              <a:rPr lang="en-US" dirty="0"/>
              <a:t>Source: Espinosa, L. M., &amp; García, E. (2012). Working paper #1: Developmental assessment of young dual language learners with a focus on kindergarten entry assessment: Implications for state policies. Chapel Hill: The University of North Carolina, FPG Child Development Institute, Center for Early Care and Education Research-Dual Language Learners.</a:t>
            </a:r>
          </a:p>
          <a:p>
            <a:endParaRPr lang="en-US" dirty="0"/>
          </a:p>
          <a:p>
            <a:r>
              <a:rPr lang="en-US" dirty="0"/>
              <a:t>Developmental disorders are those that a child is born with, meaning their origins are genetic, which can be inherited or arise during neurodevelopment without a family link. Examples of developmental disorders that influence language communication and reading development are dyslexia, autism spectrum disorder (ASD), syndromes that include intellectual disabilities (e.g., Down syndrome, fragile X syndrome), or developmental language disorder (also known as specific language impairment). Disorders that are environmental in origin occur after a child is born and thus are not genetically determined. ( Paradis, Genesee, and Crago, 2011) </a:t>
            </a:r>
          </a:p>
          <a:p>
            <a:r>
              <a:rPr lang="en-US" dirty="0"/>
              <a:t>Source: Paradis, J., F. Genesee, and M. B. Crago. 2011. Dual Language Development and Disorders: A Handbook on Bilingualism and Second Language Learning. Baltimore, MD: Paul H. Brookes Publishing. </a:t>
            </a:r>
          </a:p>
          <a:p>
            <a:endParaRPr lang="en-US" dirty="0"/>
          </a:p>
        </p:txBody>
      </p:sp>
      <p:sp>
        <p:nvSpPr>
          <p:cNvPr id="26628" name="Slide Number Placeholder 3"/>
          <p:cNvSpPr>
            <a:spLocks noGrp="1"/>
          </p:cNvSpPr>
          <p:nvPr>
            <p:ph type="sldNum" sz="quarter" idx="5"/>
          </p:nvPr>
        </p:nvSpPr>
        <p:spPr/>
        <p:txBody>
          <a:bodyPr/>
          <a:lstStyle/>
          <a:p>
            <a:fld id="{AC7BB1B1-AEE5-44EE-92D3-6C03FE789DF6}" type="slidenum">
              <a:rPr lang="en-US"/>
              <a:pPr/>
              <a:t>9</a:t>
            </a:fld>
            <a:endParaRPr lang="en-US"/>
          </a:p>
        </p:txBody>
      </p:sp>
      <p:sp>
        <p:nvSpPr>
          <p:cNvPr id="4" name="Slide Image Placeholder 3">
            <a:extLst>
              <a:ext uri="{FF2B5EF4-FFF2-40B4-BE49-F238E27FC236}">
                <a16:creationId xmlns:a16="http://schemas.microsoft.com/office/drawing/2014/main" id="{EBC2F205-3C14-7151-C720-B0CF9C8BC80D}"/>
              </a:ext>
            </a:extLst>
          </p:cNvPr>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70F1E-F5B4-C737-53CB-6EE71E46D31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2" name="Rectangle 21">
            <a:extLst>
              <a:ext uri="{FF2B5EF4-FFF2-40B4-BE49-F238E27FC236}">
                <a16:creationId xmlns:a16="http://schemas.microsoft.com/office/drawing/2014/main" id="{F4395DAE-7CAB-1DFF-5467-A51B8D9198D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ctrTitle"/>
          </p:nvPr>
        </p:nvSpPr>
        <p:spPr>
          <a:xfrm>
            <a:off x="606425" y="1445489"/>
            <a:ext cx="10975975" cy="2386584"/>
          </a:xfrm>
          <a:effectLst/>
        </p:spPr>
        <p:txBody>
          <a:bodyPr/>
          <a:lstStyle>
            <a:lvl1pPr>
              <a:defRPr sz="5200" baseline="0">
                <a:solidFill>
                  <a:srgbClr val="000000"/>
                </a:solidFill>
                <a:latin typeface="+mn-lt"/>
              </a:defRPr>
            </a:lvl1pPr>
          </a:lstStyle>
          <a:p>
            <a:r>
              <a:rPr lang="en-US" dirty="0"/>
              <a:t>Click to edit Master title style</a:t>
            </a:r>
          </a:p>
        </p:txBody>
      </p:sp>
      <p:sp>
        <p:nvSpPr>
          <p:cNvPr id="3" name="Subtitle 2"/>
          <p:cNvSpPr>
            <a:spLocks noGrp="1"/>
          </p:cNvSpPr>
          <p:nvPr>
            <p:ph type="subTitle" idx="1"/>
          </p:nvPr>
        </p:nvSpPr>
        <p:spPr>
          <a:xfrm>
            <a:off x="606425" y="3923513"/>
            <a:ext cx="10975975" cy="1143000"/>
          </a:xfrm>
          <a:effectLst/>
        </p:spPr>
        <p:txBody>
          <a:bodyPr/>
          <a:lstStyle>
            <a:lvl1pPr marL="0" indent="0" algn="l">
              <a:buNone/>
              <a:defRPr b="1" i="0" baseline="0">
                <a:solidFill>
                  <a:srgbClr val="00000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a:effectLst/>
        </p:spPr>
        <p:txBody>
          <a:bodyPr/>
          <a:lstStyle>
            <a:lvl1pPr marL="0" indent="0">
              <a:spcBef>
                <a:spcPts val="0"/>
              </a:spcBef>
              <a:buNone/>
              <a:defRPr sz="2400" b="1" baseline="0">
                <a:solidFill>
                  <a:srgbClr val="000000"/>
                </a:solidFill>
                <a:latin typeface="+mn-lt"/>
              </a:defRPr>
            </a:lvl1pPr>
          </a:lstStyle>
          <a:p>
            <a:pPr lvl="0"/>
            <a:r>
              <a:rPr lang="en-US" dirty="0"/>
              <a:t>Click to edit Master text styles</a:t>
            </a:r>
          </a:p>
        </p:txBody>
      </p:sp>
      <p:sp>
        <p:nvSpPr>
          <p:cNvPr id="8" name="Rectangle 7"/>
          <p:cNvSpPr/>
          <p:nvPr userDrawn="1"/>
        </p:nvSpPr>
        <p:spPr>
          <a:xfrm>
            <a:off x="606425" y="3876236"/>
            <a:ext cx="10975975" cy="4727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23" name="Slide Number Placeholder 5">
            <a:extLst>
              <a:ext uri="{FF2B5EF4-FFF2-40B4-BE49-F238E27FC236}">
                <a16:creationId xmlns:a16="http://schemas.microsoft.com/office/drawing/2014/main" id="{EFCD2752-326B-C4CD-BC62-2FD1A5C472FF}"/>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4C3F32CD-C978-9A02-0A54-88915D75594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TextBox 5">
            <a:extLst>
              <a:ext uri="{FF2B5EF4-FFF2-40B4-BE49-F238E27FC236}">
                <a16:creationId xmlns:a16="http://schemas.microsoft.com/office/drawing/2014/main" id="{95DEDA7C-75B4-9789-DED2-23F05B6F8C0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rgbClr val="9E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aseline="0">
                <a:solidFill>
                  <a:schemeClr val="bg1"/>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5616"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46F13E-ED5A-2476-F402-0396A75195D4}"/>
              </a:ext>
            </a:extLst>
          </p:cNvPr>
          <p:cNvSpPr/>
          <p:nvPr userDrawn="1"/>
        </p:nvSpPr>
        <p:spPr>
          <a:xfrm>
            <a:off x="609600"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184BF0FB-3DC5-8193-6253-F1062277957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26216912-CAB9-7F43-9EE6-35394D528326}"/>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Slide Number Placeholder 5">
            <a:extLst>
              <a:ext uri="{FF2B5EF4-FFF2-40B4-BE49-F238E27FC236}">
                <a16:creationId xmlns:a16="http://schemas.microsoft.com/office/drawing/2014/main" id="{7F9F605A-1D47-ABCF-8EBE-624192D8A720}"/>
              </a:ext>
            </a:extLst>
          </p:cNvPr>
          <p:cNvSpPr txBox="1">
            <a:spLocks/>
          </p:cNvSpPr>
          <p:nvPr userDrawn="1"/>
        </p:nvSpPr>
        <p:spPr>
          <a:xfrm>
            <a:off x="11142613" y="6165337"/>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47764B75-CC3C-7333-A867-53664B28822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F428B145-6BB5-B43F-D199-1C40AD00B15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204970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169152"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0817897-1A2E-CAA1-5A2F-85F14CE449B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7" name="Rectangle 16">
            <a:extLst>
              <a:ext uri="{FF2B5EF4-FFF2-40B4-BE49-F238E27FC236}">
                <a16:creationId xmlns:a16="http://schemas.microsoft.com/office/drawing/2014/main" id="{01E912BE-6EAF-2A93-1D67-90EFB6BA1187}"/>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8" name="Slide Number Placeholder 5">
            <a:extLst>
              <a:ext uri="{FF2B5EF4-FFF2-40B4-BE49-F238E27FC236}">
                <a16:creationId xmlns:a16="http://schemas.microsoft.com/office/drawing/2014/main" id="{FD9DD331-F618-EC68-36F0-3868AF1C99E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9" name="Rectangle 18">
            <a:extLst>
              <a:ext uri="{FF2B5EF4-FFF2-40B4-BE49-F238E27FC236}">
                <a16:creationId xmlns:a16="http://schemas.microsoft.com/office/drawing/2014/main" id="{3F274442-4DDE-122D-B595-E8FA592030C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Box 19">
            <a:extLst>
              <a:ext uri="{FF2B5EF4-FFF2-40B4-BE49-F238E27FC236}">
                <a16:creationId xmlns:a16="http://schemas.microsoft.com/office/drawing/2014/main" id="{D0861DAA-251B-0CAD-ECCE-E992D7D4042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9" name="Text Placeholder 2">
            <a:extLst>
              <a:ext uri="{FF2B5EF4-FFF2-40B4-BE49-F238E27FC236}">
                <a16:creationId xmlns:a16="http://schemas.microsoft.com/office/drawing/2014/main" id="{76CA7446-68A5-E8F3-3AC5-067D9983B2FD}"/>
              </a:ext>
            </a:extLst>
          </p:cNvPr>
          <p:cNvSpPr>
            <a:spLocks noGrp="1"/>
          </p:cNvSpPr>
          <p:nvPr>
            <p:ph type="body" idx="14"/>
          </p:nvPr>
        </p:nvSpPr>
        <p:spPr>
          <a:xfrm>
            <a:off x="762000" y="14184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A01307C-289D-57B3-3B63-05D98063E741}"/>
              </a:ext>
            </a:extLst>
          </p:cNvPr>
          <p:cNvSpPr>
            <a:spLocks noGrp="1"/>
          </p:cNvSpPr>
          <p:nvPr>
            <p:ph type="body" sz="quarter" idx="15"/>
          </p:nvPr>
        </p:nvSpPr>
        <p:spPr>
          <a:xfrm>
            <a:off x="6321553" y="14184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5" name="Text Placeholder 2">
            <a:extLst>
              <a:ext uri="{FF2B5EF4-FFF2-40B4-BE49-F238E27FC236}">
                <a16:creationId xmlns:a16="http://schemas.microsoft.com/office/drawing/2014/main" id="{0C4B8576-9610-7F96-DD80-BA5E8AE04EB7}"/>
              </a:ext>
            </a:extLst>
          </p:cNvPr>
          <p:cNvSpPr>
            <a:spLocks noGrp="1"/>
          </p:cNvSpPr>
          <p:nvPr>
            <p:ph type="body" idx="18"/>
          </p:nvPr>
        </p:nvSpPr>
        <p:spPr>
          <a:xfrm>
            <a:off x="914400" y="15708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a:extLst>
              <a:ext uri="{FF2B5EF4-FFF2-40B4-BE49-F238E27FC236}">
                <a16:creationId xmlns:a16="http://schemas.microsoft.com/office/drawing/2014/main" id="{1ADF1BAC-FA6F-FE41-3736-3B7B7DC4147E}"/>
              </a:ext>
            </a:extLst>
          </p:cNvPr>
          <p:cNvSpPr>
            <a:spLocks noGrp="1"/>
          </p:cNvSpPr>
          <p:nvPr>
            <p:ph type="body" sz="quarter" idx="19"/>
          </p:nvPr>
        </p:nvSpPr>
        <p:spPr>
          <a:xfrm>
            <a:off x="6473953" y="15708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2">
            <a:extLst>
              <a:ext uri="{FF2B5EF4-FFF2-40B4-BE49-F238E27FC236}">
                <a16:creationId xmlns:a16="http://schemas.microsoft.com/office/drawing/2014/main" id="{28B839B8-52B7-5F2D-826C-F6F40B8B2F9E}"/>
              </a:ext>
            </a:extLst>
          </p:cNvPr>
          <p:cNvSpPr>
            <a:spLocks noGrp="1"/>
          </p:cNvSpPr>
          <p:nvPr>
            <p:ph type="body" idx="22"/>
          </p:nvPr>
        </p:nvSpPr>
        <p:spPr>
          <a:xfrm>
            <a:off x="1066800" y="17232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6FE7CC9F-2FFA-70DD-F777-B84A7DB48BB8}"/>
              </a:ext>
            </a:extLst>
          </p:cNvPr>
          <p:cNvSpPr>
            <a:spLocks noGrp="1"/>
          </p:cNvSpPr>
          <p:nvPr>
            <p:ph type="body" sz="quarter" idx="23"/>
          </p:nvPr>
        </p:nvSpPr>
        <p:spPr>
          <a:xfrm>
            <a:off x="6626353" y="17232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20361" y="85861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4F4601B1-30F4-EFB7-234D-64DCBA008AE4}"/>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7B923C3-2D8E-F7F7-7F67-BCB878970B7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9" name="Slide Number Placeholder 5">
            <a:extLst>
              <a:ext uri="{FF2B5EF4-FFF2-40B4-BE49-F238E27FC236}">
                <a16:creationId xmlns:a16="http://schemas.microsoft.com/office/drawing/2014/main" id="{7059EA05-DBF4-3EB3-1F97-81BD2E921AA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30" name="Rectangle 29">
            <a:extLst>
              <a:ext uri="{FF2B5EF4-FFF2-40B4-BE49-F238E27FC236}">
                <a16:creationId xmlns:a16="http://schemas.microsoft.com/office/drawing/2014/main" id="{18972E70-2910-A694-8165-A747C32C32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TextBox 30">
            <a:extLst>
              <a:ext uri="{FF2B5EF4-FFF2-40B4-BE49-F238E27FC236}">
                <a16:creationId xmlns:a16="http://schemas.microsoft.com/office/drawing/2014/main" id="{FF4A2F0B-D414-F722-92E2-8820F5087D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1084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09597" y="120449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3" name="Rectangle 2">
            <a:extLst>
              <a:ext uri="{FF2B5EF4-FFF2-40B4-BE49-F238E27FC236}">
                <a16:creationId xmlns:a16="http://schemas.microsoft.com/office/drawing/2014/main" id="{37E41249-772B-3C5C-0B5E-A18DFC8A9F7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4CCA77C-6D16-819C-8AE0-7B7A5C44DFE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AB86B266-63A3-AE26-5BCB-0569AE1B6F7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9C01AA12-9F74-25E5-8528-16494E875C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Box 14">
            <a:extLst>
              <a:ext uri="{FF2B5EF4-FFF2-40B4-BE49-F238E27FC236}">
                <a16:creationId xmlns:a16="http://schemas.microsoft.com/office/drawing/2014/main" id="{BF2C0B22-4822-5622-ED1C-5AD7291D974F}"/>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74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DBE9DE"/>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28CA3F-5A7D-D37B-15FA-76EC49CD2589}"/>
              </a:ext>
            </a:extLst>
          </p:cNvPr>
          <p:cNvSpPr/>
          <p:nvPr userDrawn="1"/>
        </p:nvSpPr>
        <p:spPr>
          <a:xfrm>
            <a:off x="1" y="5807075"/>
            <a:ext cx="12192000" cy="936863"/>
          </a:xfrm>
          <a:prstGeom prst="rect">
            <a:avLst/>
          </a:prstGeom>
          <a:solidFill>
            <a:srgbClr val="003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3" name="Rectangle 22">
            <a:extLst>
              <a:ext uri="{FF2B5EF4-FFF2-40B4-BE49-F238E27FC236}">
                <a16:creationId xmlns:a16="http://schemas.microsoft.com/office/drawing/2014/main" id="{12A80BA8-1EA0-753D-A709-3AED72E310DA}"/>
              </a:ext>
            </a:extLst>
          </p:cNvPr>
          <p:cNvSpPr/>
          <p:nvPr userDrawn="1"/>
        </p:nvSpPr>
        <p:spPr>
          <a:xfrm>
            <a:off x="0" y="5869475"/>
            <a:ext cx="12191997" cy="98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4" name="Slide Number Placeholder 5">
            <a:extLst>
              <a:ext uri="{FF2B5EF4-FFF2-40B4-BE49-F238E27FC236}">
                <a16:creationId xmlns:a16="http://schemas.microsoft.com/office/drawing/2014/main" id="{97C7B1FA-C94D-ABD5-AB7A-A41169973B9B}"/>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sp>
        <p:nvSpPr>
          <p:cNvPr id="25" name="Rectangle 24">
            <a:extLst>
              <a:ext uri="{FF2B5EF4-FFF2-40B4-BE49-F238E27FC236}">
                <a16:creationId xmlns:a16="http://schemas.microsoft.com/office/drawing/2014/main" id="{FD1231A9-DDC4-A4BB-D904-C42CE6BA9A51}"/>
              </a:ext>
            </a:extLst>
          </p:cNvPr>
          <p:cNvSpPr/>
          <p:nvPr userDrawn="1"/>
        </p:nvSpPr>
        <p:spPr>
          <a:xfrm>
            <a:off x="-2" y="5856479"/>
            <a:ext cx="12191999" cy="45719"/>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26" name="Picture 25">
            <a:extLst>
              <a:ext uri="{FF2B5EF4-FFF2-40B4-BE49-F238E27FC236}">
                <a16:creationId xmlns:a16="http://schemas.microsoft.com/office/drawing/2014/main" id="{2CBA18A4-2AD6-6BBB-58F0-113A43AE5982}"/>
              </a:ext>
            </a:extLst>
          </p:cNvPr>
          <p:cNvPicPr>
            <a:picLocks noChangeAspect="1"/>
          </p:cNvPicPr>
          <p:nvPr userDrawn="1"/>
        </p:nvPicPr>
        <p:blipFill>
          <a:blip r:embed="rId2"/>
          <a:stretch>
            <a:fillRect/>
          </a:stretch>
        </p:blipFill>
        <p:spPr>
          <a:xfrm>
            <a:off x="11236749" y="6034308"/>
            <a:ext cx="780356" cy="688908"/>
          </a:xfrm>
          <a:prstGeom prst="rect">
            <a:avLst/>
          </a:prstGeom>
          <a:ln w="41275">
            <a:solidFill>
              <a:srgbClr val="0A3959"/>
            </a:solidFill>
          </a:ln>
        </p:spPr>
      </p:pic>
      <p:sp>
        <p:nvSpPr>
          <p:cNvPr id="27" name="Rectangle 26">
            <a:extLst>
              <a:ext uri="{FF2B5EF4-FFF2-40B4-BE49-F238E27FC236}">
                <a16:creationId xmlns:a16="http://schemas.microsoft.com/office/drawing/2014/main" id="{69D75915-2A9F-11E1-20BE-72C1CCFE65E5}"/>
              </a:ext>
            </a:extLst>
          </p:cNvPr>
          <p:cNvSpPr/>
          <p:nvPr userDrawn="1"/>
        </p:nvSpPr>
        <p:spPr>
          <a:xfrm>
            <a:off x="11092848" y="6002017"/>
            <a:ext cx="45719" cy="757558"/>
          </a:xfrm>
          <a:prstGeom prst="rect">
            <a:avLst/>
          </a:prstGeom>
          <a:solidFill>
            <a:srgbClr val="00395E"/>
          </a:solidFill>
          <a:ln>
            <a:solidFill>
              <a:srgbClr val="5DCA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 name="TextBox 3">
            <a:extLst>
              <a:ext uri="{FF2B5EF4-FFF2-40B4-BE49-F238E27FC236}">
                <a16:creationId xmlns:a16="http://schemas.microsoft.com/office/drawing/2014/main" id="{318E33E5-1A14-2CCA-865D-1D0AED36BC1A}"/>
              </a:ext>
            </a:extLst>
          </p:cNvPr>
          <p:cNvSpPr txBox="1"/>
          <p:nvPr userDrawn="1"/>
        </p:nvSpPr>
        <p:spPr>
          <a:xfrm>
            <a:off x="540638" y="5915196"/>
            <a:ext cx="10094231" cy="942804"/>
          </a:xfrm>
          <a:prstGeom prst="rect">
            <a:avLst/>
          </a:prstGeom>
          <a:noFill/>
          <a:effectLst/>
        </p:spPr>
        <p:txBody>
          <a:bodyPr wrap="square" anchor="ctr" anchorCtr="0">
            <a:noAutofit/>
          </a:bodyPr>
          <a:lstStyle/>
          <a:p>
            <a:pPr marL="0" indent="0" algn="ctr"/>
            <a:r>
              <a:rPr lang="en-US" sz="1300" b="1" dirty="0">
                <a:solidFill>
                  <a:srgbClr val="00395E"/>
                </a:solidFill>
                <a:latin typeface="+mn-lt"/>
              </a:rPr>
              <a:t>©2025 California Department of Social Services (CDSS)</a:t>
            </a:r>
          </a:p>
          <a:p>
            <a:pPr marL="0" indent="0" algn="ctr"/>
            <a:r>
              <a:rPr lang="en-US" sz="1300" b="1" dirty="0">
                <a:solidFill>
                  <a:srgbClr val="00395E"/>
                </a:solidFill>
                <a:latin typeface="+mn-lt"/>
              </a:rPr>
              <a:t>California Preschool Instructional Network (CPIN) | www.cpin.us</a:t>
            </a:r>
          </a:p>
        </p:txBody>
      </p:sp>
      <p:sp>
        <p:nvSpPr>
          <p:cNvPr id="16" name="Rectangle 15">
            <a:extLst>
              <a:ext uri="{FF2B5EF4-FFF2-40B4-BE49-F238E27FC236}">
                <a16:creationId xmlns:a16="http://schemas.microsoft.com/office/drawing/2014/main" id="{99A0033A-093B-F2EE-60A6-118FFCE2EE71}"/>
              </a:ext>
            </a:extLst>
          </p:cNvPr>
          <p:cNvSpPr/>
          <p:nvPr userDrawn="1"/>
        </p:nvSpPr>
        <p:spPr>
          <a:xfrm>
            <a:off x="5" y="0"/>
            <a:ext cx="12191996" cy="6858000"/>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mn-lt"/>
            </a:endParaRPr>
          </a:p>
        </p:txBody>
      </p:sp>
      <p:sp>
        <p:nvSpPr>
          <p:cNvPr id="2" name="Title 1"/>
          <p:cNvSpPr>
            <a:spLocks noGrp="1"/>
          </p:cNvSpPr>
          <p:nvPr>
            <p:ph type="title"/>
          </p:nvPr>
        </p:nvSpPr>
        <p:spPr>
          <a:xfrm>
            <a:off x="938784" y="274638"/>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938784"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498336"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AA290AC-D090-B53A-EE00-B89A4D6D0CB9}"/>
              </a:ext>
            </a:extLst>
          </p:cNvPr>
          <p:cNvSpPr>
            <a:spLocks noGrp="1"/>
          </p:cNvSpPr>
          <p:nvPr>
            <p:ph type="body" idx="14"/>
          </p:nvPr>
        </p:nvSpPr>
        <p:spPr>
          <a:xfrm>
            <a:off x="1243409" y="2411387"/>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DE8D038A-655C-CD6B-56AE-6477692DC61F}"/>
              </a:ext>
            </a:extLst>
          </p:cNvPr>
          <p:cNvSpPr>
            <a:spLocks noGrp="1"/>
          </p:cNvSpPr>
          <p:nvPr>
            <p:ph type="body" sz="quarter" idx="15"/>
          </p:nvPr>
        </p:nvSpPr>
        <p:spPr>
          <a:xfrm>
            <a:off x="6802962" y="2411387"/>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B896E50-E74E-4D90-2270-8BC83780FA3B}"/>
              </a:ext>
            </a:extLst>
          </p:cNvPr>
          <p:cNvSpPr>
            <a:spLocks noGrp="1"/>
          </p:cNvSpPr>
          <p:nvPr>
            <p:ph sz="half" idx="16"/>
          </p:nvPr>
        </p:nvSpPr>
        <p:spPr>
          <a:xfrm>
            <a:off x="1243409"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6B9EA3A-587B-C7BB-E9AF-CDA8E457AF3E}"/>
              </a:ext>
            </a:extLst>
          </p:cNvPr>
          <p:cNvSpPr>
            <a:spLocks noGrp="1"/>
          </p:cNvSpPr>
          <p:nvPr>
            <p:ph sz="half" idx="17"/>
          </p:nvPr>
        </p:nvSpPr>
        <p:spPr>
          <a:xfrm>
            <a:off x="6802961"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F60120C-B789-D036-91A5-B149806ABCEB}"/>
              </a:ext>
            </a:extLst>
          </p:cNvPr>
          <p:cNvSpPr>
            <a:spLocks noGrp="1"/>
          </p:cNvSpPr>
          <p:nvPr>
            <p:ph type="body" idx="18"/>
          </p:nvPr>
        </p:nvSpPr>
        <p:spPr>
          <a:xfrm>
            <a:off x="1557131" y="3380166"/>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276A4AAE-A48C-8AA5-6E7C-F674BB3A9C95}"/>
              </a:ext>
            </a:extLst>
          </p:cNvPr>
          <p:cNvSpPr>
            <a:spLocks noGrp="1"/>
          </p:cNvSpPr>
          <p:nvPr>
            <p:ph type="body" sz="quarter" idx="19"/>
          </p:nvPr>
        </p:nvSpPr>
        <p:spPr>
          <a:xfrm>
            <a:off x="7116684" y="3380166"/>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7317D661-C2BA-5994-E565-D704A9949699}"/>
              </a:ext>
            </a:extLst>
          </p:cNvPr>
          <p:cNvSpPr>
            <a:spLocks noGrp="1"/>
          </p:cNvSpPr>
          <p:nvPr>
            <p:ph sz="half" idx="20"/>
          </p:nvPr>
        </p:nvSpPr>
        <p:spPr>
          <a:xfrm>
            <a:off x="1557131"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096CE2A-AA7D-561B-6551-99A81EC0BAC7}"/>
              </a:ext>
            </a:extLst>
          </p:cNvPr>
          <p:cNvSpPr>
            <a:spLocks noGrp="1"/>
          </p:cNvSpPr>
          <p:nvPr>
            <p:ph sz="half" idx="21"/>
          </p:nvPr>
        </p:nvSpPr>
        <p:spPr>
          <a:xfrm>
            <a:off x="7116683"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00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A3B11D2-087A-86D6-8246-F2427704FCE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0DA50F6A-4462-5E35-4446-311111F2FAC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0EB32B3-8207-4D11-D118-A9A3E67CAC7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2DEC714-5285-5EDA-8658-BDC17D154477}"/>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3926ACCE-958B-DCD8-215B-5F339AB34E9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8970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3750078" y="839972"/>
            <a:ext cx="45719" cy="54385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E83507E-29DE-8DCC-DED2-29DA44853436}"/>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E666834-4992-AAE1-13D2-CAA7C3C28C1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C8ACAA8C-85D5-C1D1-C881-84DC655B6AE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3726FAFC-AC3C-1682-95E7-D565FE28D01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9468D5D5-83C6-0825-B240-D5AF64918BF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4490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6045115" y="273052"/>
            <a:ext cx="50883" cy="58725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6258573" y="337484"/>
            <a:ext cx="5560131"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014649-8160-4B4D-4B04-7D09693A1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E8B2DA59-A708-D2CD-3726-E8A15979DC6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CB3A5E9-CFB7-6FAF-1775-3659DFC84D4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7F12839F-F8B2-7F18-1F38-3E72172EA12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5831992F-1DA6-43CE-6366-542EA10355D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16336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7"/>
            <a:ext cx="1129563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834E0003-936D-86A6-ADAB-3490F45BFE3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1A6C69AD-823D-9DB3-B48C-B634077469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9307A1B4-D5D9-A796-AF31-D265BF3A29E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27DAE66E-A931-7CAC-747D-A2A77392167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70EB49E5-33C9-6F9C-37EB-684FF494C5F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60931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8"/>
            <a:ext cx="10971213" cy="55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6AC077D8-3CCF-46C5-EF03-8A65D4ADCC7A}"/>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7765A546-4B6E-CAD9-5018-1C889E60FCE8}"/>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BD8B63A3-4DD6-AC92-F80B-CF3C81906C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E7A669F2-6159-CB1D-CE0B-8489182BDC8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28D858C2-D9CC-C8AB-9C68-7E27645F9D3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8646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6" name="Title 1"/>
          <p:cNvSpPr>
            <a:spLocks noGrp="1"/>
          </p:cNvSpPr>
          <p:nvPr>
            <p:ph type="ctrTitle"/>
          </p:nvPr>
        </p:nvSpPr>
        <p:spPr>
          <a:xfrm>
            <a:off x="612775" y="779914"/>
            <a:ext cx="5812409" cy="2387600"/>
          </a:xfrm>
          <a:effectLst/>
        </p:spPr>
        <p:txBody>
          <a:bodyPr anchor="b">
            <a:normAutofit/>
          </a:bodyPr>
          <a:lstStyle>
            <a:lvl1pPr algn="l">
              <a:defRPr sz="4800" baseline="0">
                <a:solidFill>
                  <a:srgbClr val="000000"/>
                </a:solidFill>
                <a:latin typeface="+mn-lt"/>
              </a:defRPr>
            </a:lvl1pPr>
          </a:lstStyle>
          <a:p>
            <a:r>
              <a:rPr lang="en-US" dirty="0"/>
              <a:t>Click to edit Master title style</a:t>
            </a:r>
          </a:p>
        </p:txBody>
      </p:sp>
      <p:sp>
        <p:nvSpPr>
          <p:cNvPr id="7" name="Subtitle 2"/>
          <p:cNvSpPr>
            <a:spLocks noGrp="1"/>
          </p:cNvSpPr>
          <p:nvPr>
            <p:ph type="subTitle" idx="1"/>
          </p:nvPr>
        </p:nvSpPr>
        <p:spPr>
          <a:xfrm>
            <a:off x="612775" y="3259588"/>
            <a:ext cx="5812409" cy="1809520"/>
          </a:xfrm>
          <a:effectLst/>
        </p:spPr>
        <p:txBody>
          <a:bodyPr/>
          <a:lstStyle>
            <a:lvl1pPr marL="0" indent="0" algn="l">
              <a:buNone/>
              <a:defRPr sz="28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612775" y="3213744"/>
            <a:ext cx="581240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Picture Placeholder 11"/>
          <p:cNvSpPr>
            <a:spLocks noGrp="1"/>
          </p:cNvSpPr>
          <p:nvPr>
            <p:ph type="pic" sz="quarter" idx="10"/>
          </p:nvPr>
        </p:nvSpPr>
        <p:spPr>
          <a:xfrm>
            <a:off x="6726768" y="779124"/>
            <a:ext cx="5094817" cy="5137582"/>
          </a:xfrm>
          <a:effectLst/>
        </p:spPr>
        <p:txBody>
          <a:bodyPr/>
          <a:lstStyle>
            <a:lvl1pPr>
              <a:defRPr>
                <a:latin typeface="+mn-lt"/>
              </a:defRPr>
            </a:lvl1pPr>
          </a:lstStyle>
          <a:p>
            <a:endParaRPr lang="en-US" dirty="0"/>
          </a:p>
        </p:txBody>
      </p:sp>
      <p:sp>
        <p:nvSpPr>
          <p:cNvPr id="3" name="Text Placeholder 2"/>
          <p:cNvSpPr>
            <a:spLocks noGrp="1"/>
          </p:cNvSpPr>
          <p:nvPr>
            <p:ph type="body" sz="quarter" idx="12"/>
          </p:nvPr>
        </p:nvSpPr>
        <p:spPr>
          <a:xfrm>
            <a:off x="939800" y="5208589"/>
            <a:ext cx="5486400" cy="708025"/>
          </a:xfrm>
          <a:effectLst/>
        </p:spPr>
        <p:txBody>
          <a:bodyPr/>
          <a:lstStyle>
            <a:lvl1pPr marL="0" indent="0">
              <a:buFont typeface="Arial" charset="0"/>
              <a:buNone/>
              <a:defRPr sz="2400" b="1" baseline="0">
                <a:solidFill>
                  <a:srgbClr val="000000"/>
                </a:solidFill>
                <a:latin typeface="+mn-lt"/>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15" name="Rectangle 14">
            <a:extLst>
              <a:ext uri="{FF2B5EF4-FFF2-40B4-BE49-F238E27FC236}">
                <a16:creationId xmlns:a16="http://schemas.microsoft.com/office/drawing/2014/main" id="{8FCF7F1D-E5D4-12BD-B855-11C425E6E82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6" name="Rectangle 15">
            <a:extLst>
              <a:ext uri="{FF2B5EF4-FFF2-40B4-BE49-F238E27FC236}">
                <a16:creationId xmlns:a16="http://schemas.microsoft.com/office/drawing/2014/main" id="{0DE37F86-72B7-AE58-3FEA-A7DD66D0560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EFC98A7A-F329-B97B-21DE-3085ABBD4F0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44D69D26-9F11-738D-5203-BB3318B54E4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Box 18">
            <a:extLst>
              <a:ext uri="{FF2B5EF4-FFF2-40B4-BE49-F238E27FC236}">
                <a16:creationId xmlns:a16="http://schemas.microsoft.com/office/drawing/2014/main" id="{8C54AA92-56CA-B6B7-B928-1F11AEA242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dirty="0"/>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9" name="Content Placeholder 2">
            <a:extLst>
              <a:ext uri="{FF2B5EF4-FFF2-40B4-BE49-F238E27FC236}">
                <a16:creationId xmlns:a16="http://schemas.microsoft.com/office/drawing/2014/main" id="{6B42461E-A055-0FD5-B0B8-195EA65AF284}"/>
              </a:ext>
            </a:extLst>
          </p:cNvPr>
          <p:cNvSpPr>
            <a:spLocks noGrp="1"/>
          </p:cNvSpPr>
          <p:nvPr>
            <p:ph sz="quarter" idx="13"/>
          </p:nvPr>
        </p:nvSpPr>
        <p:spPr>
          <a:xfrm>
            <a:off x="615950" y="5823873"/>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580034D2-ED8B-C8F0-8A7A-216BD8BEE55A}"/>
              </a:ext>
            </a:extLst>
          </p:cNvPr>
          <p:cNvSpPr>
            <a:spLocks noGrp="1"/>
          </p:cNvSpPr>
          <p:nvPr>
            <p:ph sz="quarter" idx="14"/>
          </p:nvPr>
        </p:nvSpPr>
        <p:spPr>
          <a:xfrm>
            <a:off x="6520330" y="5823873"/>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0" name="Rectangle 29">
            <a:extLst>
              <a:ext uri="{FF2B5EF4-FFF2-40B4-BE49-F238E27FC236}">
                <a16:creationId xmlns:a16="http://schemas.microsoft.com/office/drawing/2014/main" id="{318E79CD-78F7-86D6-E5AD-1049FDDC9D7F}"/>
              </a:ext>
            </a:extLst>
          </p:cNvPr>
          <p:cNvSpPr/>
          <p:nvPr userDrawn="1"/>
        </p:nvSpPr>
        <p:spPr>
          <a:xfrm>
            <a:off x="343454" y="862839"/>
            <a:ext cx="1159260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3">
            <a:extLst>
              <a:ext uri="{FF2B5EF4-FFF2-40B4-BE49-F238E27FC236}">
                <a16:creationId xmlns:a16="http://schemas.microsoft.com/office/drawing/2014/main" id="{9E9E279B-A99C-7486-0485-F97BBB890D6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99981881-F547-8E6B-06C6-08430F2299A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8" name="Slide Number Placeholder 5">
            <a:extLst>
              <a:ext uri="{FF2B5EF4-FFF2-40B4-BE49-F238E27FC236}">
                <a16:creationId xmlns:a16="http://schemas.microsoft.com/office/drawing/2014/main" id="{ACD555BC-A76E-420F-5288-8B4F9F50D182}"/>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14E2838F-F970-8472-8036-BE7B12A372D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F25B9C34-AEDA-F48E-753B-EB1BB17205D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12716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mn-lt"/>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mn-lt"/>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latin typeface="+mn-lt"/>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mn-lt"/>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latin typeface="+mn-lt"/>
              </a:rPr>
              <a:t> State of California Department of Social Services, Copyright (2025)</a:t>
            </a:r>
            <a:br>
              <a:rPr lang="en-US" sz="2400" b="1" dirty="0">
                <a:solidFill>
                  <a:schemeClr val="bg1"/>
                </a:solidFill>
                <a:latin typeface="+mn-lt"/>
              </a:rPr>
            </a:br>
            <a:r>
              <a:rPr lang="en-US" sz="2400" b="1" dirty="0">
                <a:solidFill>
                  <a:schemeClr val="bg1"/>
                </a:solidFill>
                <a:latin typeface="+mn-lt"/>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Arial" pitchFamily="-83" charset="0"/>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Arial" pitchFamily="-83" charset="0"/>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Arial" pitchFamily="-83" charset="0"/>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rPr>
              <a:t> State of California Department of Social Services, Copyright (2025)</a:t>
            </a:r>
            <a:br>
              <a:rPr lang="en-US" sz="2400" b="1" dirty="0">
                <a:solidFill>
                  <a:schemeClr val="bg1"/>
                </a:solidFill>
              </a:rPr>
            </a:br>
            <a:r>
              <a:rPr lang="en-US" sz="2400" b="1" dirty="0">
                <a:solidFill>
                  <a:schemeClr val="bg1"/>
                </a:solidFill>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0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18854"/>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483312"/>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28205A4-BCD6-669A-BC7B-0831138DD4C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2" name="Rectangle 11">
            <a:extLst>
              <a:ext uri="{FF2B5EF4-FFF2-40B4-BE49-F238E27FC236}">
                <a16:creationId xmlns:a16="http://schemas.microsoft.com/office/drawing/2014/main" id="{0792C134-453E-B862-71B9-E3BD0AEA294C}"/>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Slide Number Placeholder 5">
            <a:extLst>
              <a:ext uri="{FF2B5EF4-FFF2-40B4-BE49-F238E27FC236}">
                <a16:creationId xmlns:a16="http://schemas.microsoft.com/office/drawing/2014/main" id="{99963C5C-5CBB-147E-58EC-6E569B8D177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4" name="Rectangle 13">
            <a:extLst>
              <a:ext uri="{FF2B5EF4-FFF2-40B4-BE49-F238E27FC236}">
                <a16:creationId xmlns:a16="http://schemas.microsoft.com/office/drawing/2014/main" id="{C67F0FEF-BEDD-3098-1728-BDA95DA045D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B2A98E7-9F8B-67D0-1CAF-29706CE9366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81646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96EA2F2-C861-2CF2-DDBA-A8DBF38EB535}"/>
              </a:ext>
            </a:extLst>
          </p:cNvPr>
          <p:cNvPicPr>
            <a:picLocks noChangeAspect="1"/>
          </p:cNvPicPr>
          <p:nvPr userDrawn="1"/>
        </p:nvPicPr>
        <p:blipFill rotWithShape="1">
          <a:blip r:embed="rId2"/>
          <a:srcRect l="2372" t="1743" r="7030" b="24308"/>
          <a:stretch/>
        </p:blipFill>
        <p:spPr>
          <a:xfrm>
            <a:off x="494415" y="567420"/>
            <a:ext cx="1656115" cy="2607928"/>
          </a:xfrm>
          <a:prstGeom prst="rect">
            <a:avLst/>
          </a:prstGeom>
        </p:spPr>
      </p:pic>
      <p:sp>
        <p:nvSpPr>
          <p:cNvPr id="13" name="Rectangle 12">
            <a:extLst>
              <a:ext uri="{FF2B5EF4-FFF2-40B4-BE49-F238E27FC236}">
                <a16:creationId xmlns:a16="http://schemas.microsoft.com/office/drawing/2014/main" id="{80E0223F-E7FE-3FD5-DE1B-79A292D824C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a:extLst>
              <a:ext uri="{FF2B5EF4-FFF2-40B4-BE49-F238E27FC236}">
                <a16:creationId xmlns:a16="http://schemas.microsoft.com/office/drawing/2014/main" id="{0E855192-F65A-A608-9DA1-0014E61E63E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77C8D555-9996-441F-9526-028B294C8C6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A10B92F4-4C53-3E01-F1A7-428110BC15B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Box 20">
            <a:extLst>
              <a:ext uri="{FF2B5EF4-FFF2-40B4-BE49-F238E27FC236}">
                <a16:creationId xmlns:a16="http://schemas.microsoft.com/office/drawing/2014/main" id="{EAEF9952-5449-3D4C-09DA-58807FBCC00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5242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A1E75AC-76A9-4B12-D9FE-0D0B68E0DCA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ED08CB3F-387F-F354-D525-436C7B0BA97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43C9286F-320D-DACD-07EB-4F366BC8D4A6}"/>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CB3E7DC9-A2A9-B066-FF56-6AA203F527E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B70AA3CD-547F-CCBB-BDFE-6A425D4B3FC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9382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8445260" y="326823"/>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8445260" y="3066949"/>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28660556-1518-CA01-DDB9-3AFDFFCAEC8C}"/>
              </a:ext>
            </a:extLst>
          </p:cNvPr>
          <p:cNvSpPr/>
          <p:nvPr userDrawn="1"/>
        </p:nvSpPr>
        <p:spPr>
          <a:xfrm>
            <a:off x="590347" y="1469439"/>
            <a:ext cx="770171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itle 10">
            <a:extLst>
              <a:ext uri="{FF2B5EF4-FFF2-40B4-BE49-F238E27FC236}">
                <a16:creationId xmlns:a16="http://schemas.microsoft.com/office/drawing/2014/main" id="{1ADC767B-17A6-C66F-46A3-C309BFDD6C89}"/>
              </a:ext>
            </a:extLst>
          </p:cNvPr>
          <p:cNvSpPr>
            <a:spLocks noGrp="1"/>
          </p:cNvSpPr>
          <p:nvPr>
            <p:ph type="title"/>
          </p:nvPr>
        </p:nvSpPr>
        <p:spPr>
          <a:xfrm>
            <a:off x="590347" y="274638"/>
            <a:ext cx="7701711" cy="535626"/>
          </a:xfrm>
        </p:spPr>
        <p:txBody>
          <a:bodyPr/>
          <a:lstStyle>
            <a:lvl1pPr>
              <a:defRPr sz="4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9683ABC-84A3-6932-9113-21F312C87CFC}"/>
              </a:ext>
            </a:extLst>
          </p:cNvPr>
          <p:cNvSpPr>
            <a:spLocks noGrp="1"/>
          </p:cNvSpPr>
          <p:nvPr>
            <p:ph sz="quarter" idx="14"/>
          </p:nvPr>
        </p:nvSpPr>
        <p:spPr>
          <a:xfrm>
            <a:off x="540638" y="2945797"/>
            <a:ext cx="7701711" cy="2747215"/>
          </a:xfrm>
        </p:spPr>
        <p:txBody>
          <a:bodyPr/>
          <a:lstStyle>
            <a:lvl1pPr marL="0" indent="0">
              <a:lnSpc>
                <a:spcPts val="3000"/>
              </a:lnSpc>
              <a:buNone/>
              <a:defRPr b="0">
                <a:latin typeface="+mn-lt"/>
              </a:defRPr>
            </a:lvl1pPr>
          </a:lstStyle>
          <a:p>
            <a:pPr lvl="0"/>
            <a:r>
              <a:rPr lang="en-US" dirty="0"/>
              <a:t>Click to edit Master text styles</a:t>
            </a:r>
          </a:p>
        </p:txBody>
      </p:sp>
      <p:sp>
        <p:nvSpPr>
          <p:cNvPr id="2" name="Rectangle 1">
            <a:extLst>
              <a:ext uri="{FF2B5EF4-FFF2-40B4-BE49-F238E27FC236}">
                <a16:creationId xmlns:a16="http://schemas.microsoft.com/office/drawing/2014/main" id="{90D36DB6-165C-8E89-B19F-2861A585509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428A037A-5F5D-C058-C610-E11D04B39FD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29889078-6D75-C697-F74D-38314B02181B}"/>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99E93CDA-D7DE-7E28-CC49-4337507764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7A2D51A3-C83A-7C36-9F7C-CEB9F973141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00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6" y="671545"/>
            <a:ext cx="5907294"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12776" y="3338904"/>
            <a:ext cx="5907293"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9308" y="293782"/>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9308" y="3050428"/>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D8EF2318-7FB0-1849-0F7F-CA8959AC8CE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96A6D9F8-A9B9-4B90-372E-E16EDA3AB7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8A881CD5-5EFE-F473-73AF-830B01B8271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03E56D84-C438-A70F-2E0A-DA32B535AD1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2FF42172-2810-D618-7D67-E1E5D1F8CB3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211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5D2AE-8373-EBE9-6839-9623305AAF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1" t="472" r="5861" b="-472"/>
          <a:stretch/>
        </p:blipFill>
        <p:spPr>
          <a:xfrm>
            <a:off x="3611880" y="-62105"/>
            <a:ext cx="8580117" cy="6236507"/>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31754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6810" y="31410"/>
            <a:ext cx="3943876"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A4180115-B0C7-1FEC-43A7-4AB8EA69A7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3A7D2145-B1A3-54C2-F639-608EF5E51E5B}"/>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FBB416B2-8014-21AB-F4E9-7A44A71FFDC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5" name="Rectangle 14">
            <a:extLst>
              <a:ext uri="{FF2B5EF4-FFF2-40B4-BE49-F238E27FC236}">
                <a16:creationId xmlns:a16="http://schemas.microsoft.com/office/drawing/2014/main" id="{887D28F1-3E56-4A31-7C38-FBD1F0AEA1F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B1D9BD2F-3BA6-E65B-C8DA-4FA7BEA5E91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15535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87529D-4367-D6F7-8F5E-51E9C6495A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59" t="-633" r="4459" b="633"/>
          <a:stretch/>
        </p:blipFill>
        <p:spPr>
          <a:xfrm>
            <a:off x="3733800" y="-55061"/>
            <a:ext cx="8458201" cy="6226714"/>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20066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413" y="69429"/>
            <a:ext cx="4108388"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E4D07169-1BE5-09AB-57FE-B42C9321C24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47097B27-29FD-90C4-D9FD-C9D5CD8C11A5}"/>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43D85AC8-03F0-F4B9-68A8-50D7C15D0B0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54308655-0B21-CF1F-57FD-4333A257FB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FE21999-7D81-CF8B-1767-14BB6EE2959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2516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30552"/>
            <a:ext cx="10966450" cy="110598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15950" y="1570557"/>
            <a:ext cx="10966450" cy="420049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15950" y="1498293"/>
            <a:ext cx="1096645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5" name="Rectangle 4">
            <a:extLst>
              <a:ext uri="{FF2B5EF4-FFF2-40B4-BE49-F238E27FC236}">
                <a16:creationId xmlns:a16="http://schemas.microsoft.com/office/drawing/2014/main" id="{ED4F9DA8-E1F7-665E-78C0-3E7161A1B0B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7" name="Rectangle 6">
            <a:extLst>
              <a:ext uri="{FF2B5EF4-FFF2-40B4-BE49-F238E27FC236}">
                <a16:creationId xmlns:a16="http://schemas.microsoft.com/office/drawing/2014/main" id="{9754E1FE-66C0-EFA9-A673-7D432E1B880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132EBD77-3DC1-1373-FA8C-2EF674B3D9C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1D050B10-7C66-D4AF-5C74-F78122097C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TextBox 12">
            <a:extLst>
              <a:ext uri="{FF2B5EF4-FFF2-40B4-BE49-F238E27FC236}">
                <a16:creationId xmlns:a16="http://schemas.microsoft.com/office/drawing/2014/main" id="{7AD5061F-0DF5-6FC6-A085-E3D3640E32F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53047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B5DA3-41D3-CE75-A1B0-E982BA3E4A7C}"/>
              </a:ext>
            </a:extLst>
          </p:cNvPr>
          <p:cNvPicPr>
            <a:picLocks noChangeAspect="1"/>
          </p:cNvPicPr>
          <p:nvPr userDrawn="1"/>
        </p:nvPicPr>
        <p:blipFill>
          <a:blip r:embed="rId2"/>
          <a:stretch>
            <a:fillRect/>
          </a:stretch>
        </p:blipFill>
        <p:spPr>
          <a:xfrm>
            <a:off x="-14318" y="-51057"/>
            <a:ext cx="4910195" cy="617563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4397993" y="-55061"/>
            <a:ext cx="7794007" cy="6252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4578784" y="93762"/>
            <a:ext cx="7172613" cy="862611"/>
          </a:xfrm>
          <a:noFill/>
        </p:spPr>
        <p:txBody>
          <a:bodyPr anchor="ctr" anchorCtr="0"/>
          <a:lstStyle>
            <a:lvl1pPr marL="0" indent="0" algn="l">
              <a:defRPr sz="4000" b="0" i="0" cap="none" baseline="0">
                <a:solidFill>
                  <a:schemeClr val="bg1"/>
                </a:solidFill>
                <a:latin typeface="+mn-lt"/>
              </a:defRPr>
            </a:lvl1pPr>
          </a:lstStyle>
          <a:p>
            <a:r>
              <a:rPr lang="en-US" dirty="0"/>
              <a:t>Click to edit Master title style</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4605243" y="1160293"/>
            <a:ext cx="7146155" cy="4537413"/>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4578784" y="995821"/>
            <a:ext cx="717261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 name="Rectangle 2">
            <a:extLst>
              <a:ext uri="{FF2B5EF4-FFF2-40B4-BE49-F238E27FC236}">
                <a16:creationId xmlns:a16="http://schemas.microsoft.com/office/drawing/2014/main" id="{DE73E0D6-1622-6D41-CE7D-8DFAE06518C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8B7F432B-8888-4346-2E86-B6A3CD99B3B0}"/>
              </a:ext>
            </a:extLst>
          </p:cNvPr>
          <p:cNvSpPr/>
          <p:nvPr userDrawn="1"/>
        </p:nvSpPr>
        <p:spPr>
          <a:xfrm>
            <a:off x="-14318"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84179B78-DF68-4A68-B002-43343D0AF31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9ED0D414-3FF1-E1E1-191F-085A09ED749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53104F0F-6998-2CD8-6A1E-DB74F254F0B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49189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36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507466"/>
            <a:ext cx="4343755" cy="4618698"/>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EA1AC25-DC4D-5E03-A574-DD9F5C58030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6EF5F73D-0635-DBF5-EEE8-01F97ECBBB8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DBC868B0-F9C0-648B-1F5E-F9589B940F5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4E0F908-7815-CFBA-06B2-6B3CEF3C6D9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DC6E41FF-BB93-2D07-FCC4-634BD421630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0538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10972801" cy="1143000"/>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12776"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Content Placeholder 2"/>
          <p:cNvSpPr>
            <a:spLocks noGrp="1"/>
          </p:cNvSpPr>
          <p:nvPr>
            <p:ph sz="half" idx="1"/>
          </p:nvPr>
        </p:nvSpPr>
        <p:spPr>
          <a:xfrm>
            <a:off x="612775" y="1600199"/>
            <a:ext cx="5710809"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8792"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C752765-DD70-73F3-6CD6-8F10C0C6BA3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0F8BEBE6-75C0-4D9A-36CA-25D5E704C7B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91CF41EC-78CE-6B79-6D7F-0EF230A59BC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5C0B8468-7B9A-FF09-5C17-A02256F21688}"/>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extBox 10">
            <a:extLst>
              <a:ext uri="{FF2B5EF4-FFF2-40B4-BE49-F238E27FC236}">
                <a16:creationId xmlns:a16="http://schemas.microsoft.com/office/drawing/2014/main" id="{786E9DE6-1F7B-2790-89F2-4195AB403314}"/>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09963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01984" cy="1143000"/>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C24AFD47-8B35-F76D-762A-03EA285192A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833774FC-F9A2-929E-E87C-A60E135EFE93}"/>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E93B943D-5EA3-D3CC-BADA-A29CB5CCEF2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61C2F577-982A-71B1-FA19-CE506E8D592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8FCEAB9-AA76-EB9F-D124-F097EAFD31F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172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5" name="Rectangle 4"/>
          <p:cNvSpPr/>
          <p:nvPr userDrawn="1"/>
        </p:nvSpPr>
        <p:spPr>
          <a:xfrm>
            <a:off x="1" y="-55061"/>
            <a:ext cx="12192000" cy="6858000"/>
          </a:xfrm>
          <a:prstGeom prst="rect">
            <a:avLst/>
          </a:prstGeom>
          <a:solidFill>
            <a:srgbClr val="E5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FD5AC64E-A487-5D9E-FDB8-990A4A150DED}"/>
              </a:ext>
            </a:extLst>
          </p:cNvPr>
          <p:cNvPicPr>
            <a:picLocks noChangeAspect="1"/>
          </p:cNvPicPr>
          <p:nvPr userDrawn="1"/>
        </p:nvPicPr>
        <p:blipFill rotWithShape="1">
          <a:blip r:embed="rId2"/>
          <a:srcRect l="-1801" t="385" r="9881" b="-385"/>
          <a:stretch/>
        </p:blipFill>
        <p:spPr>
          <a:xfrm>
            <a:off x="3440431" y="-55061"/>
            <a:ext cx="8751570" cy="630812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82429" cy="6317543"/>
          </a:xfrm>
          <a:prstGeom prst="rect">
            <a:avLst/>
          </a:prstGeom>
          <a:solidFill>
            <a:srgbClr val="0035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3587518" y="-128652"/>
            <a:ext cx="4114799" cy="5613157"/>
          </a:xfrm>
          <a:noFill/>
        </p:spPr>
        <p:txBody>
          <a:bodyPr anchor="ctr" anchorCtr="0"/>
          <a:lstStyle>
            <a:lvl1pPr marL="115888" indent="0" algn="l">
              <a:defRPr sz="6000" b="0" i="0" cap="none" baseline="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5329456" y="-55403"/>
            <a:ext cx="5907293" cy="1453896"/>
          </a:xfrm>
        </p:spPr>
        <p:txBody>
          <a:bodyPr anchor="t" anchorCtr="0"/>
          <a:lstStyle>
            <a:lvl1pPr marL="0" indent="0">
              <a:buNone/>
              <a:defRPr sz="2800" b="1" i="0" baseline="0">
                <a:solidFill>
                  <a:schemeClr val="tx1">
                    <a:lumMod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ED305A5-0F13-19A2-733B-D10EF393D95A}"/>
              </a:ext>
            </a:extLst>
          </p:cNvPr>
          <p:cNvSpPr>
            <a:spLocks noGrp="1"/>
          </p:cNvSpPr>
          <p:nvPr>
            <p:ph idx="14"/>
          </p:nvPr>
        </p:nvSpPr>
        <p:spPr>
          <a:xfrm>
            <a:off x="9227462" y="422420"/>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97D7F474-2941-779A-3EB6-360982F20159}"/>
              </a:ext>
            </a:extLst>
          </p:cNvPr>
          <p:cNvSpPr>
            <a:spLocks noGrp="1"/>
          </p:cNvSpPr>
          <p:nvPr>
            <p:ph idx="15"/>
          </p:nvPr>
        </p:nvSpPr>
        <p:spPr>
          <a:xfrm>
            <a:off x="9227462" y="3286878"/>
            <a:ext cx="4285807"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188645" y="3369274"/>
            <a:ext cx="38401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Slide Number Placeholder 5">
            <a:extLst>
              <a:ext uri="{FF2B5EF4-FFF2-40B4-BE49-F238E27FC236}">
                <a16:creationId xmlns:a16="http://schemas.microsoft.com/office/drawing/2014/main" id="{E4DBDDDF-C36A-AC45-6F8D-AE248378EE60}"/>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pic>
        <p:nvPicPr>
          <p:cNvPr id="17" name="Content Placeholder 10" descr="California Department of Social Services (CDSS) logo">
            <a:extLst>
              <a:ext uri="{FF2B5EF4-FFF2-40B4-BE49-F238E27FC236}">
                <a16:creationId xmlns:a16="http://schemas.microsoft.com/office/drawing/2014/main" id="{E39216F0-5A2B-DB56-0D34-9E87B3A360B5}"/>
              </a:ext>
            </a:extLst>
          </p:cNvPr>
          <p:cNvPicPr>
            <a:picLocks noChangeAspect="1"/>
          </p:cNvPicPr>
          <p:nvPr userDrawn="1"/>
        </p:nvPicPr>
        <p:blipFill>
          <a:blip r:embed="rId3"/>
          <a:stretch>
            <a:fillRect/>
          </a:stretch>
        </p:blipFill>
        <p:spPr bwMode="auto">
          <a:xfrm>
            <a:off x="263287" y="3710933"/>
            <a:ext cx="1356671" cy="21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0" name="TextBox 19">
            <a:extLst>
              <a:ext uri="{FF2B5EF4-FFF2-40B4-BE49-F238E27FC236}">
                <a16:creationId xmlns:a16="http://schemas.microsoft.com/office/drawing/2014/main" id="{C9491ACF-13BD-55CF-7074-3FCD5DEA04C5}"/>
              </a:ext>
            </a:extLst>
          </p:cNvPr>
          <p:cNvSpPr txBox="1"/>
          <p:nvPr userDrawn="1"/>
        </p:nvSpPr>
        <p:spPr>
          <a:xfrm>
            <a:off x="1770658" y="3710933"/>
            <a:ext cx="2531762" cy="2082259"/>
          </a:xfrm>
          <a:prstGeom prst="rect">
            <a:avLst/>
          </a:prstGeom>
          <a:noFill/>
        </p:spPr>
        <p:txBody>
          <a:bodyPr wrap="square" rtlCol="0">
            <a:noAutofit/>
          </a:bodyPr>
          <a:lstStyle/>
          <a:p>
            <a:pPr>
              <a:lnSpc>
                <a:spcPts val="3800"/>
              </a:lnSpc>
            </a:pPr>
            <a:r>
              <a:rPr lang="en-US" sz="2800" dirty="0">
                <a:solidFill>
                  <a:schemeClr val="bg1"/>
                </a:solidFill>
                <a:latin typeface="Articulate Narrow" panose="02000506040000020004" pitchFamily="2" charset="0"/>
              </a:rPr>
              <a:t>California Department of Social Services, Copyright (2025)</a:t>
            </a:r>
          </a:p>
        </p:txBody>
      </p:sp>
      <p:sp>
        <p:nvSpPr>
          <p:cNvPr id="6" name="Rectangle 5">
            <a:extLst>
              <a:ext uri="{FF2B5EF4-FFF2-40B4-BE49-F238E27FC236}">
                <a16:creationId xmlns:a16="http://schemas.microsoft.com/office/drawing/2014/main" id="{3279863F-FAA0-567E-66A4-4981A80FC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8" name="Rectangle 17">
            <a:extLst>
              <a:ext uri="{FF2B5EF4-FFF2-40B4-BE49-F238E27FC236}">
                <a16:creationId xmlns:a16="http://schemas.microsoft.com/office/drawing/2014/main" id="{5B81E7B1-4165-E423-CFC4-40B33D7D7E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3" name="Slide Number Placeholder 5">
            <a:extLst>
              <a:ext uri="{FF2B5EF4-FFF2-40B4-BE49-F238E27FC236}">
                <a16:creationId xmlns:a16="http://schemas.microsoft.com/office/drawing/2014/main" id="{81DAF303-C565-87F8-6D51-5E8236057004}"/>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CD71FA56-BA4D-33BD-C36E-20D5498587C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 name="TextBox 24">
            <a:extLst>
              <a:ext uri="{FF2B5EF4-FFF2-40B4-BE49-F238E27FC236}">
                <a16:creationId xmlns:a16="http://schemas.microsoft.com/office/drawing/2014/main" id="{66A4DF35-29EB-6C16-F28F-6EDE05DC0A27}"/>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80420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02922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45284" cy="914400"/>
          </a:xfrm>
        </p:spPr>
        <p:txBody>
          <a:bodyPr/>
          <a:lstStyle/>
          <a:p>
            <a:r>
              <a:rPr lang="en-US"/>
              <a:t>Click to edit Master title style</a:t>
            </a:r>
          </a:p>
        </p:txBody>
      </p:sp>
      <p:sp>
        <p:nvSpPr>
          <p:cNvPr id="3" name="Text Placeholder 2"/>
          <p:cNvSpPr>
            <a:spLocks noGrp="1"/>
          </p:cNvSpPr>
          <p:nvPr>
            <p:ph type="body" sz="half" idx="1"/>
          </p:nvPr>
        </p:nvSpPr>
        <p:spPr>
          <a:xfrm>
            <a:off x="609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9981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Slide - Emphasized 2-column">
    <p:spTree>
      <p:nvGrpSpPr>
        <p:cNvPr id="1" name=""/>
        <p:cNvGrpSpPr/>
        <p:nvPr/>
      </p:nvGrpSpPr>
      <p:grpSpPr>
        <a:xfrm>
          <a:off x="0" y="0"/>
          <a:ext cx="0" cy="0"/>
          <a:chOff x="0" y="0"/>
          <a:chExt cx="0" cy="0"/>
        </a:xfrm>
      </p:grpSpPr>
      <p:sp>
        <p:nvSpPr>
          <p:cNvPr id="17" name="Content Placeholder 13">
            <a:extLst>
              <a:ext uri="{FF2B5EF4-FFF2-40B4-BE49-F238E27FC236}">
                <a16:creationId xmlns:a16="http://schemas.microsoft.com/office/drawing/2014/main" id="{C4DDD823-3E59-4F80-82A1-E1CDF7B51862}"/>
              </a:ext>
            </a:extLst>
          </p:cNvPr>
          <p:cNvSpPr>
            <a:spLocks noGrp="1"/>
          </p:cNvSpPr>
          <p:nvPr>
            <p:ph sz="quarter" idx="16"/>
          </p:nvPr>
        </p:nvSpPr>
        <p:spPr>
          <a:xfrm>
            <a:off x="5018495" y="674854"/>
            <a:ext cx="6207315" cy="4818193"/>
          </a:xfrm>
          <a:prstGeom prst="rect">
            <a:avLst/>
          </a:prstGeom>
        </p:spPr>
        <p:txBody>
          <a:bodyPr>
            <a:normAutofit/>
          </a:bodyPr>
          <a:lstStyle>
            <a:lvl1pPr>
              <a:lnSpc>
                <a:spcPct val="112000"/>
              </a:lnSpc>
              <a:spcBef>
                <a:spcPts val="1955"/>
              </a:spcBef>
              <a:spcAft>
                <a:spcPts val="301"/>
              </a:spcAft>
              <a:defRPr sz="2105" baseline="0">
                <a:solidFill>
                  <a:srgbClr val="0E4870"/>
                </a:solidFill>
                <a:latin typeface="Arial" panose="020B0604020202020204" pitchFamily="34" charset="0"/>
                <a:cs typeface="Arial" panose="020B0604020202020204" pitchFamily="34" charset="0"/>
              </a:defRPr>
            </a:lvl1pPr>
            <a:lvl2pPr marL="687470" indent="-343734">
              <a:lnSpc>
                <a:spcPct val="110000"/>
              </a:lnSpc>
              <a:spcAft>
                <a:spcPts val="301"/>
              </a:spcAft>
              <a:buClr>
                <a:srgbClr val="0E4870"/>
              </a:buClr>
              <a:buFont typeface="System Font Regular"/>
              <a:buChar char="•"/>
              <a:tabLst/>
              <a:defRPr sz="2105" baseline="0">
                <a:solidFill>
                  <a:srgbClr val="0E4870"/>
                </a:solidFill>
                <a:latin typeface="Arial" panose="020B0604020202020204" pitchFamily="34" charset="0"/>
                <a:cs typeface="Arial" panose="020B0604020202020204" pitchFamily="34" charset="0"/>
              </a:defRPr>
            </a:lvl2pPr>
            <a:lvl3pPr marL="1271818" indent="-357483">
              <a:lnSpc>
                <a:spcPct val="110000"/>
              </a:lnSpc>
              <a:spcBef>
                <a:spcPts val="1053"/>
              </a:spcBef>
              <a:spcAft>
                <a:spcPts val="301"/>
              </a:spcAft>
              <a:buClr>
                <a:srgbClr val="0E4870"/>
              </a:buClr>
              <a:buFont typeface="Wingdings" pitchFamily="2" charset="2"/>
              <a:buChar char="§"/>
              <a:tabLst/>
              <a:defRPr sz="2105" baseline="0">
                <a:solidFill>
                  <a:srgbClr val="0E4870"/>
                </a:solidFill>
                <a:latin typeface="Arial" panose="020B0604020202020204" pitchFamily="34" charset="0"/>
                <a:cs typeface="Arial" panose="020B0604020202020204" pitchFamily="34" charset="0"/>
              </a:defRPr>
            </a:lvl3pPr>
            <a:lvl4pPr marL="1649926" indent="-240614">
              <a:lnSpc>
                <a:spcPct val="110000"/>
              </a:lnSpc>
              <a:spcBef>
                <a:spcPts val="1053"/>
              </a:spcBef>
              <a:spcAft>
                <a:spcPts val="602"/>
              </a:spcAft>
              <a:buClr>
                <a:srgbClr val="0E4870"/>
              </a:buClr>
              <a:buFont typeface="System Font Regular"/>
              <a:buChar char="-"/>
              <a:tabLst/>
              <a:defRPr sz="2105" b="0" baseline="0">
                <a:solidFill>
                  <a:srgbClr val="0E4870"/>
                </a:solidFill>
                <a:latin typeface="Arial" panose="020B0604020202020204" pitchFamily="34" charset="0"/>
                <a:cs typeface="Arial" panose="020B0604020202020204" pitchFamily="34" charset="0"/>
              </a:defRPr>
            </a:lvl4pPr>
            <a:lvl5pPr marL="2199900" indent="-261239">
              <a:lnSpc>
                <a:spcPct val="110000"/>
              </a:lnSpc>
              <a:spcBef>
                <a:spcPts val="902"/>
              </a:spcBef>
              <a:buClr>
                <a:srgbClr val="0E4870"/>
              </a:buClr>
              <a:buSzPct val="100000"/>
              <a:buFont typeface="Arial" panose="020B0604020202020204" pitchFamily="34" charset="0"/>
              <a:buChar char="•"/>
              <a:tabLst/>
              <a:defRPr sz="2105" baseline="0">
                <a:solidFill>
                  <a:srgbClr val="0E487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8B725D64-F218-0B49-B844-28C0A2B1D1A6}"/>
              </a:ext>
            </a:extLst>
          </p:cNvPr>
          <p:cNvSpPr/>
          <p:nvPr userDrawn="1"/>
        </p:nvSpPr>
        <p:spPr>
          <a:xfrm>
            <a:off x="1" y="0"/>
            <a:ext cx="4597527" cy="6858000"/>
          </a:xfrm>
          <a:prstGeom prst="rect">
            <a:avLst/>
          </a:prstGeom>
          <a:solidFill>
            <a:srgbClr val="5B3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526185" y="681850"/>
            <a:ext cx="3738284" cy="2348732"/>
          </a:xfrm>
          <a:prstGeom prst="rect">
            <a:avLst/>
          </a:prstGeom>
        </p:spPr>
        <p:txBody>
          <a:bodyPr anchor="t" anchorCtr="0">
            <a:noAutofit/>
          </a:bodyPr>
          <a:lstStyle>
            <a:lvl1pPr>
              <a:lnSpc>
                <a:spcPct val="102000"/>
              </a:lnSpc>
              <a:defRPr sz="3308">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584961" y="378189"/>
            <a:ext cx="629729" cy="0"/>
          </a:xfrm>
          <a:prstGeom prst="line">
            <a:avLst/>
          </a:prstGeom>
          <a:ln w="139700">
            <a:solidFill>
              <a:srgbClr val="BC2B8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11338338" y="6525888"/>
            <a:ext cx="395573" cy="0"/>
          </a:xfrm>
          <a:prstGeom prst="line">
            <a:avLst/>
          </a:prstGeom>
          <a:ln w="63500">
            <a:solidFill>
              <a:srgbClr val="BC2B89"/>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5018498" y="378189"/>
            <a:ext cx="6194508" cy="0"/>
          </a:xfrm>
          <a:prstGeom prst="line">
            <a:avLst/>
          </a:prstGeom>
          <a:ln w="139700">
            <a:solidFill>
              <a:srgbClr val="5B388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6E9D92-86C8-46D0-98A0-575FCB7B8377}"/>
              </a:ext>
            </a:extLst>
          </p:cNvPr>
          <p:cNvPicPr>
            <a:picLocks noChangeAspect="1"/>
          </p:cNvPicPr>
          <p:nvPr userDrawn="1"/>
        </p:nvPicPr>
        <p:blipFill>
          <a:blip r:embed="rId2"/>
          <a:srcRect/>
          <a:stretch/>
        </p:blipFill>
        <p:spPr>
          <a:xfrm>
            <a:off x="458095" y="6105809"/>
            <a:ext cx="2786528" cy="629298"/>
          </a:xfrm>
          <a:prstGeom prst="rect">
            <a:avLst/>
          </a:prstGeom>
        </p:spPr>
      </p:pic>
    </p:spTree>
    <p:extLst>
      <p:ext uri="{BB962C8B-B14F-4D97-AF65-F5344CB8AC3E}">
        <p14:creationId xmlns:p14="http://schemas.microsoft.com/office/powerpoint/2010/main" val="2137553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65760"/>
            <a:ext cx="10966450" cy="122790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26711" y="1691387"/>
            <a:ext cx="10966450" cy="407966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D6C438E-CE08-0E21-EDE2-9EB34B3405F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Rectangle 5">
            <a:extLst>
              <a:ext uri="{FF2B5EF4-FFF2-40B4-BE49-F238E27FC236}">
                <a16:creationId xmlns:a16="http://schemas.microsoft.com/office/drawing/2014/main" id="{7EC73F9D-2B7B-65A5-CB43-256BA9547565}"/>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5A72CF9D-93D6-A0E5-C4EF-84BBDB7B61B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50E450B-F3DD-5C2B-F75E-891C9BBB15A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TextBox 11">
            <a:extLst>
              <a:ext uri="{FF2B5EF4-FFF2-40B4-BE49-F238E27FC236}">
                <a16:creationId xmlns:a16="http://schemas.microsoft.com/office/drawing/2014/main" id="{EABEA0E3-7B6C-01C9-CD91-35D588D0D26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7325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425" y="354367"/>
            <a:ext cx="10972799" cy="667512"/>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06424" y="1126224"/>
            <a:ext cx="10972799" cy="4644826"/>
          </a:xfrm>
          <a:effectLst/>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06425" y="1042417"/>
            <a:ext cx="109727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318B338-36F6-33B4-8759-8FEA50C5DA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4339630E-FD03-EE5C-025A-8F1E5D5F8B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11EA0F10-71DE-32DE-E4FD-2B2DFC2AC1F8}"/>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0794B780-9768-D529-9122-3DDCC90896D4}"/>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988E5DCA-6FC5-6557-CB54-E74BB652343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6889"/>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70D076-AD26-1F93-7063-0B200A505F6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9819F6A-BD3F-D2F0-274D-C5B42A77E572}"/>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DEC7A155-D30C-7941-CD43-6FB16070EE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A8585CA-9197-E45B-6592-3CE32B314B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CFE17D0B-FA02-D8DF-AA2C-FC383EE02BE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36891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DFA64A5-ECD2-FF04-A4B5-FDAA6F846057}"/>
              </a:ext>
            </a:extLst>
          </p:cNvPr>
          <p:cNvSpPr>
            <a:spLocks noGrp="1"/>
          </p:cNvSpPr>
          <p:nvPr>
            <p:ph sz="half" idx="13"/>
          </p:nvPr>
        </p:nvSpPr>
        <p:spPr>
          <a:xfrm>
            <a:off x="445698" y="2652523"/>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A21F793-CD75-07C1-7A66-0F6DDC2C0E07}"/>
              </a:ext>
            </a:extLst>
          </p:cNvPr>
          <p:cNvSpPr>
            <a:spLocks noGrp="1"/>
          </p:cNvSpPr>
          <p:nvPr>
            <p:ph sz="half" idx="14"/>
          </p:nvPr>
        </p:nvSpPr>
        <p:spPr>
          <a:xfrm>
            <a:off x="6159260" y="2652523"/>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22A52F-4451-3FD2-5236-6739C7ADAE4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FE73AC7-5F22-04C8-EE8A-20447A31D50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2B149457-E5F5-7ED9-ED89-7A03B26336D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C6F9C36D-D4A7-7B12-5CB3-E8BD41A6E6A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258FCB0B-3F1A-5C71-EF32-6E747076473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7958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997313"/>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6D005B-1695-22F8-EBC6-D48F05755CA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CCD38532-564D-0265-CC60-B967D03F1AB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9A881515-4ED5-C37A-6B63-03A6A67AB1B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F3F805D4-9973-F8EA-82D8-2DC9ACC3043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39D9A94F-460D-F72E-AFF9-F4533B3E13B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9273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01"/>
            <a:ext cx="10972800" cy="1047182"/>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321820"/>
            <a:ext cx="54864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17920" y="1321820"/>
            <a:ext cx="536448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386EB4D-67E7-0592-F23A-D085CA04FFD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135682BB-7EBF-E929-8929-1B5813971E7E}"/>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E67E138F-2AC0-A8E3-069C-28043FC3FEEC}"/>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04703359-8DCB-467C-F0CB-4AE8DB78231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6F62698-D7C8-36AF-783C-56AA4B7637B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217401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72" r:id="rId4"/>
    <p:sldLayoutId id="2147484323" r:id="rId5"/>
    <p:sldLayoutId id="2147484336" r:id="rId6"/>
    <p:sldLayoutId id="2147484463" r:id="rId7"/>
    <p:sldLayoutId id="2147484459" r:id="rId8"/>
    <p:sldLayoutId id="2147484356" r:id="rId9"/>
    <p:sldLayoutId id="2147484368" r:id="rId10"/>
    <p:sldLayoutId id="2147484291" r:id="rId11"/>
    <p:sldLayoutId id="2147484429" r:id="rId12"/>
    <p:sldLayoutId id="2147484458" r:id="rId13"/>
    <p:sldLayoutId id="2147484426" r:id="rId14"/>
    <p:sldLayoutId id="2147484294" r:id="rId15"/>
    <p:sldLayoutId id="2147484383" r:id="rId16"/>
    <p:sldLayoutId id="2147484462" r:id="rId17"/>
    <p:sldLayoutId id="2147484320" r:id="rId18"/>
    <p:sldLayoutId id="2147484466" r:id="rId19"/>
    <p:sldLayoutId id="2147484382" r:id="rId20"/>
    <p:sldLayoutId id="2147484381" r:id="rId21"/>
    <p:sldLayoutId id="2147484469" r:id="rId22"/>
    <p:sldLayoutId id="2147484468" r:id="rId23"/>
    <p:sldLayoutId id="2147484464" r:id="rId24"/>
    <p:sldLayoutId id="2147484465" r:id="rId25"/>
    <p:sldLayoutId id="2147484455" r:id="rId26"/>
    <p:sldLayoutId id="2147484352" r:id="rId27"/>
    <p:sldLayoutId id="2147484355" r:id="rId28"/>
    <p:sldLayoutId id="2147484364" r:id="rId29"/>
    <p:sldLayoutId id="2147484370" r:id="rId30"/>
    <p:sldLayoutId id="2147484427" r:id="rId31"/>
    <p:sldLayoutId id="2147484378" r:id="rId32"/>
    <p:sldLayoutId id="2147484461" r:id="rId33"/>
    <p:sldLayoutId id="2147484470" r:id="rId34"/>
    <p:sldLayoutId id="2147484472" r:id="rId35"/>
    <p:sldLayoutId id="2147484473" r:id="rId36"/>
    <p:sldLayoutId id="2147484474" r:id="rId37"/>
  </p:sldLayoutIdLst>
  <p:hf hdr="0" ftr="0" dt="0"/>
  <p:txStyles>
    <p:titleStyle>
      <a:lvl1pPr algn="l" defTabSz="457200" rtl="0" eaLnBrk="0" fontAlgn="base" hangingPunct="0">
        <a:lnSpc>
          <a:spcPct val="85000"/>
        </a:lnSpc>
        <a:spcBef>
          <a:spcPct val="0"/>
        </a:spcBef>
        <a:spcAft>
          <a:spcPct val="0"/>
        </a:spcAft>
        <a:defRPr sz="4400" b="0" i="0" kern="1200" baseline="0">
          <a:solidFill>
            <a:srgbClr val="000000"/>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000000"/>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000000"/>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21544A"/>
        </a:buClr>
        <a:buFont typeface="Courier New" charset="0"/>
        <a:buChar char="o"/>
        <a:defRPr sz="2800" kern="1200" baseline="0">
          <a:solidFill>
            <a:srgbClr val="000000"/>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000000"/>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000000"/>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iris.peabody.vanderbilt.edu/mcontent/screening-and-assessing-young-dual-language-learners-instructors-guide/"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file:////E//EL%20Shared/Pre-K%20Final/Chapter_7/Scaffolds_to_Language.wmv"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TeachatbOrg"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938785" y="1106737"/>
            <a:ext cx="2109216" cy="1188227"/>
          </a:xfrm>
        </p:spPr>
        <p:txBody>
          <a:bodyPr anchor="t" anchorCtr="0"/>
          <a:lstStyle/>
          <a:p>
            <a:pPr>
              <a:lnSpc>
                <a:spcPts val="4500"/>
              </a:lnSpc>
            </a:pPr>
            <a:r>
              <a:rPr lang="en-US" sz="2400" dirty="0"/>
              <a:t>Funded by CDSS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12"/>
          </p:nvPr>
        </p:nvPicPr>
        <p:blipFill>
          <a:blip r:embed="rId3"/>
          <a:stretch>
            <a:fillRect/>
          </a:stretch>
        </p:blipFill>
        <p:spPr>
          <a:xfrm>
            <a:off x="705702" y="828563"/>
            <a:ext cx="2590975" cy="4076974"/>
          </a:xfrm>
          <a:prstGeom prst="rect">
            <a:avLst/>
          </a:prstGeom>
        </p:spPr>
      </p:pic>
      <p:sp>
        <p:nvSpPr>
          <p:cNvPr id="2" name="Text Placeholder 1">
            <a:extLst>
              <a:ext uri="{FF2B5EF4-FFF2-40B4-BE49-F238E27FC236}">
                <a16:creationId xmlns:a16="http://schemas.microsoft.com/office/drawing/2014/main" id="{3FF1C2B5-DF1B-0EDC-B6F0-B97C9E9D9A49}"/>
              </a:ext>
            </a:extLst>
          </p:cNvPr>
          <p:cNvSpPr>
            <a:spLocks noGrp="1"/>
          </p:cNvSpPr>
          <p:nvPr>
            <p:ph type="body" idx="1"/>
          </p:nvPr>
        </p:nvSpPr>
        <p:spPr>
          <a:xfrm>
            <a:off x="3890683" y="828563"/>
            <a:ext cx="7906870" cy="4656263"/>
          </a:xfrm>
        </p:spPr>
        <p:txBody>
          <a:bodyPr/>
          <a:lstStyle/>
          <a:p>
            <a:pPr>
              <a:lnSpc>
                <a:spcPts val="4500"/>
              </a:lnSpc>
            </a:pPr>
            <a:r>
              <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rPr>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endParaRPr lang="en-US" dirty="0"/>
          </a:p>
        </p:txBody>
      </p:sp>
    </p:spTree>
    <p:extLst>
      <p:ext uri="{BB962C8B-B14F-4D97-AF65-F5344CB8AC3E}">
        <p14:creationId xmlns:p14="http://schemas.microsoft.com/office/powerpoint/2010/main" val="346497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51FF-043A-FA04-FE2C-B69C212C8D9B}"/>
              </a:ext>
            </a:extLst>
          </p:cNvPr>
          <p:cNvSpPr>
            <a:spLocks noGrp="1"/>
          </p:cNvSpPr>
          <p:nvPr>
            <p:ph type="title"/>
          </p:nvPr>
        </p:nvSpPr>
        <p:spPr/>
        <p:txBody>
          <a:bodyPr/>
          <a:lstStyle/>
          <a:p>
            <a:r>
              <a:rPr lang="en-US" dirty="0"/>
              <a:t>Children with disabilities can learn more than one language! </a:t>
            </a:r>
          </a:p>
        </p:txBody>
      </p:sp>
      <p:sp>
        <p:nvSpPr>
          <p:cNvPr id="3" name="Content Placeholder 2">
            <a:extLst>
              <a:ext uri="{FF2B5EF4-FFF2-40B4-BE49-F238E27FC236}">
                <a16:creationId xmlns:a16="http://schemas.microsoft.com/office/drawing/2014/main" id="{B08AE033-B2EF-6616-DA16-A80426815430}"/>
              </a:ext>
            </a:extLst>
          </p:cNvPr>
          <p:cNvSpPr>
            <a:spLocks noGrp="1"/>
          </p:cNvSpPr>
          <p:nvPr>
            <p:ph idx="1"/>
          </p:nvPr>
        </p:nvSpPr>
        <p:spPr>
          <a:xfrm>
            <a:off x="615950" y="1570557"/>
            <a:ext cx="10966450" cy="4546464"/>
          </a:xfrm>
        </p:spPr>
        <p:txBody>
          <a:bodyPr/>
          <a:lstStyle/>
          <a:p>
            <a:pPr marL="0" indent="0">
              <a:buNone/>
            </a:pPr>
            <a:r>
              <a:rPr lang="en-US" dirty="0"/>
              <a:t>Similar to their typically developing peers, children with disabilities who are multilingual learners may:</a:t>
            </a:r>
          </a:p>
          <a:p>
            <a:pPr lvl="1"/>
            <a:r>
              <a:rPr lang="en-US" dirty="0"/>
              <a:t>Learn multiple languages and should be able to maintain their home language while also learning English. </a:t>
            </a:r>
          </a:p>
          <a:p>
            <a:pPr lvl="1"/>
            <a:r>
              <a:rPr lang="en-US" dirty="0"/>
              <a:t>Need both languages to develop and communicate effectively in all their environments.</a:t>
            </a:r>
          </a:p>
          <a:p>
            <a:pPr lvl="1"/>
            <a:r>
              <a:rPr lang="en-US" dirty="0"/>
              <a:t>Require individualized supports in their home language, in English, in sign language, or in other ways to help them learn and communicate effectively</a:t>
            </a:r>
          </a:p>
          <a:p>
            <a:pPr marL="274320" lvl="1" indent="0" algn="r">
              <a:buNone/>
            </a:pPr>
            <a:r>
              <a:rPr lang="en-US" sz="2000" dirty="0"/>
              <a:t>Source: CDE, PEL Resource Guide, 2009, 66</a:t>
            </a:r>
          </a:p>
          <a:p>
            <a:endParaRPr lang="en-US" dirty="0"/>
          </a:p>
        </p:txBody>
      </p:sp>
    </p:spTree>
    <p:extLst>
      <p:ext uri="{BB962C8B-B14F-4D97-AF65-F5344CB8AC3E}">
        <p14:creationId xmlns:p14="http://schemas.microsoft.com/office/powerpoint/2010/main" val="71041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2566-145E-4089-899D-A7CD5A33D04F}"/>
              </a:ext>
            </a:extLst>
          </p:cNvPr>
          <p:cNvSpPr>
            <a:spLocks noGrp="1"/>
          </p:cNvSpPr>
          <p:nvPr>
            <p:ph type="title"/>
          </p:nvPr>
        </p:nvSpPr>
        <p:spPr/>
        <p:txBody>
          <a:bodyPr/>
          <a:lstStyle/>
          <a:p>
            <a:r>
              <a:rPr lang="en-US" dirty="0"/>
              <a:t>Scaffolding Strategies…Making Preschool Accessible</a:t>
            </a:r>
          </a:p>
        </p:txBody>
      </p:sp>
      <p:sp>
        <p:nvSpPr>
          <p:cNvPr id="3" name="Content Placeholder 2">
            <a:extLst>
              <a:ext uri="{FF2B5EF4-FFF2-40B4-BE49-F238E27FC236}">
                <a16:creationId xmlns:a16="http://schemas.microsoft.com/office/drawing/2014/main" id="{D823FE54-77E0-C262-2593-B3EE7974D2A5}"/>
              </a:ext>
            </a:extLst>
          </p:cNvPr>
          <p:cNvSpPr>
            <a:spLocks noGrp="1"/>
          </p:cNvSpPr>
          <p:nvPr>
            <p:ph idx="1"/>
          </p:nvPr>
        </p:nvSpPr>
        <p:spPr/>
        <p:txBody>
          <a:bodyPr/>
          <a:lstStyle/>
          <a:p>
            <a:r>
              <a:rPr lang="en-US" dirty="0">
                <a:effectLst/>
                <a:latin typeface="Arial" panose="020B0604020202020204" pitchFamily="34" charset="0"/>
                <a:cs typeface="Arial" panose="020B0604020202020204" pitchFamily="34" charset="0"/>
              </a:rPr>
              <a:t>Learning Through Everyday Routines and Interactions</a:t>
            </a:r>
          </a:p>
          <a:p>
            <a:r>
              <a:rPr lang="en-US" dirty="0">
                <a:effectLst/>
                <a:latin typeface="Arial" panose="020B0604020202020204" pitchFamily="34" charset="0"/>
                <a:cs typeface="Arial" panose="020B0604020202020204" pitchFamily="34" charset="0"/>
              </a:rPr>
              <a:t>Setting Up Environments and Materials</a:t>
            </a:r>
          </a:p>
          <a:p>
            <a:r>
              <a:rPr lang="en-US" dirty="0">
                <a:effectLst/>
                <a:latin typeface="Arial" panose="020B0604020202020204" pitchFamily="34" charset="0"/>
                <a:cs typeface="Arial" panose="020B0604020202020204" pitchFamily="34" charset="0"/>
              </a:rPr>
              <a:t>Planning Instructional</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Activities</a:t>
            </a:r>
          </a:p>
          <a:p>
            <a:r>
              <a:rPr lang="en-US" dirty="0">
                <a:effectLst/>
                <a:latin typeface="Arial" panose="020B0604020202020204" pitchFamily="34" charset="0"/>
                <a:cs typeface="Arial" panose="020B0604020202020204" pitchFamily="34" charset="0"/>
              </a:rPr>
              <a:t>Opportunities for Home Connections</a:t>
            </a:r>
          </a:p>
          <a:p>
            <a:pPr marL="0" indent="0">
              <a:buNone/>
            </a:pPr>
            <a:endParaRPr lang="en-US" dirty="0"/>
          </a:p>
        </p:txBody>
      </p:sp>
    </p:spTree>
    <p:extLst>
      <p:ext uri="{BB962C8B-B14F-4D97-AF65-F5344CB8AC3E}">
        <p14:creationId xmlns:p14="http://schemas.microsoft.com/office/powerpoint/2010/main" val="253217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8"/>
          <p:cNvSpPr>
            <a:spLocks noGrp="1" noChangeArrowheads="1"/>
          </p:cNvSpPr>
          <p:nvPr>
            <p:ph type="title"/>
          </p:nvPr>
        </p:nvSpPr>
        <p:spPr/>
        <p:txBody>
          <a:bodyPr wrap="square" anchor="b">
            <a:normAutofit fontScale="90000"/>
          </a:bodyPr>
          <a:lstStyle/>
          <a:p>
            <a:br>
              <a:rPr lang="en-US" dirty="0"/>
            </a:br>
            <a:r>
              <a:rPr lang="en-US" dirty="0"/>
              <a:t>Early Warning Signs for 3 to 5 Year Olds</a:t>
            </a:r>
          </a:p>
        </p:txBody>
      </p:sp>
      <p:pic>
        <p:nvPicPr>
          <p:cNvPr id="3" name="Content Placeholder 2" descr="A group of kids playing with paper">
            <a:extLst>
              <a:ext uri="{FF2B5EF4-FFF2-40B4-BE49-F238E27FC236}">
                <a16:creationId xmlns:a16="http://schemas.microsoft.com/office/drawing/2014/main" id="{9C8E2567-84D1-1CDF-2A77-AE866661546E}"/>
              </a:ext>
            </a:extLst>
          </p:cNvPr>
          <p:cNvPicPr>
            <a:picLocks noGrp="1" noChangeAspect="1"/>
          </p:cNvPicPr>
          <p:nvPr>
            <p:ph sz="half" idx="1"/>
          </p:nvPr>
        </p:nvPicPr>
        <p:blipFill>
          <a:blip r:embed="rId3"/>
          <a:stretch>
            <a:fillRect/>
          </a:stretch>
        </p:blipFill>
        <p:spPr>
          <a:xfrm>
            <a:off x="609600" y="1449538"/>
            <a:ext cx="4183117" cy="3188564"/>
          </a:xfrm>
        </p:spPr>
      </p:pic>
      <p:sp>
        <p:nvSpPr>
          <p:cNvPr id="57350" name="Rectangle 12"/>
          <p:cNvSpPr>
            <a:spLocks noGrp="1" noChangeArrowheads="1"/>
          </p:cNvSpPr>
          <p:nvPr>
            <p:ph sz="half" idx="12"/>
          </p:nvPr>
        </p:nvSpPr>
        <p:spPr>
          <a:xfrm>
            <a:off x="5044966" y="1347320"/>
            <a:ext cx="6537434" cy="4738170"/>
          </a:xfrm>
        </p:spPr>
        <p:txBody>
          <a:bodyPr wrap="square" anchor="t">
            <a:normAutofit fontScale="77500" lnSpcReduction="20000"/>
          </a:bodyPr>
          <a:lstStyle/>
          <a:p>
            <a:pPr marL="0" indent="0">
              <a:lnSpc>
                <a:spcPct val="120000"/>
              </a:lnSpc>
              <a:spcBef>
                <a:spcPts val="0"/>
              </a:spcBef>
              <a:spcAft>
                <a:spcPts val="0"/>
              </a:spcAft>
              <a:buNone/>
            </a:pPr>
            <a:r>
              <a:rPr lang="en-US" altLang="en-US" dirty="0"/>
              <a:t>Differences across bilingual and monolingual children should not be interpreted as delay but rather a distinct developmental pattern linked to experience in each language. </a:t>
            </a:r>
          </a:p>
          <a:p>
            <a:pPr marL="0" indent="0">
              <a:lnSpc>
                <a:spcPct val="120000"/>
              </a:lnSpc>
              <a:spcBef>
                <a:spcPts val="0"/>
              </a:spcBef>
              <a:spcAft>
                <a:spcPts val="0"/>
              </a:spcAft>
              <a:buNone/>
            </a:pPr>
            <a:r>
              <a:rPr lang="en-US" altLang="en-US" sz="2300" b="0" dirty="0"/>
              <a:t>Source: CDE, California’s Best Practices for Young Dual Language Learners: Research Overview Papers, 2013, 15</a:t>
            </a:r>
          </a:p>
          <a:p>
            <a:pPr marL="0" indent="0">
              <a:lnSpc>
                <a:spcPct val="120000"/>
              </a:lnSpc>
              <a:spcBef>
                <a:spcPts val="0"/>
              </a:spcBef>
              <a:spcAft>
                <a:spcPts val="0"/>
              </a:spcAft>
              <a:buNone/>
            </a:pPr>
            <a:endParaRPr lang="en-US" sz="2300" b="0" dirty="0"/>
          </a:p>
          <a:p>
            <a:pPr>
              <a:lnSpc>
                <a:spcPct val="120000"/>
              </a:lnSpc>
              <a:spcBef>
                <a:spcPts val="0"/>
              </a:spcBef>
            </a:pPr>
            <a:r>
              <a:rPr lang="en-US" dirty="0"/>
              <a:t>Shows difficulty following simple directions in either language</a:t>
            </a:r>
          </a:p>
          <a:p>
            <a:pPr>
              <a:lnSpc>
                <a:spcPct val="120000"/>
              </a:lnSpc>
              <a:spcBef>
                <a:spcPts val="0"/>
              </a:spcBef>
            </a:pPr>
            <a:r>
              <a:rPr lang="en-US" dirty="0"/>
              <a:t>Exhibits immature speech and language in both languages</a:t>
            </a:r>
          </a:p>
          <a:p>
            <a:pPr marL="0" indent="0">
              <a:lnSpc>
                <a:spcPct val="120000"/>
              </a:lnSpc>
              <a:spcBef>
                <a:spcPts val="0"/>
              </a:spcBef>
              <a:buNone/>
            </a:pPr>
            <a:r>
              <a:rPr lang="en-US" sz="2300" b="0" dirty="0"/>
              <a:t>Source: Dunlap, L. L. (2009), McLaughlin, S. (2006), Hamaguchi (2001), CDE brochure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A499-BE7D-D070-E1F9-F10AB6EF9219}"/>
              </a:ext>
            </a:extLst>
          </p:cNvPr>
          <p:cNvSpPr>
            <a:spLocks noGrp="1"/>
          </p:cNvSpPr>
          <p:nvPr>
            <p:ph type="title"/>
          </p:nvPr>
        </p:nvSpPr>
        <p:spPr>
          <a:xfrm>
            <a:off x="606425" y="354367"/>
            <a:ext cx="10972799" cy="667512"/>
          </a:xfrm>
        </p:spPr>
        <p:txBody>
          <a:bodyPr wrap="square" anchor="b">
            <a:normAutofit/>
          </a:bodyPr>
          <a:lstStyle/>
          <a:p>
            <a:r>
              <a:rPr lang="en-US" dirty="0"/>
              <a:t>Interview of Fred Genesee</a:t>
            </a:r>
          </a:p>
        </p:txBody>
      </p:sp>
      <p:pic>
        <p:nvPicPr>
          <p:cNvPr id="6" name="Content Placeholder 5" descr="Video Interview of Fred Genesee">
            <a:hlinkClick r:id="rId3"/>
            <a:extLst>
              <a:ext uri="{FF2B5EF4-FFF2-40B4-BE49-F238E27FC236}">
                <a16:creationId xmlns:a16="http://schemas.microsoft.com/office/drawing/2014/main" id="{28DC460C-8B27-1895-2285-E820DFE297ED}"/>
              </a:ext>
            </a:extLst>
          </p:cNvPr>
          <p:cNvPicPr>
            <a:picLocks noGrp="1" noChangeAspect="1"/>
          </p:cNvPicPr>
          <p:nvPr>
            <p:ph idx="1"/>
          </p:nvPr>
        </p:nvPicPr>
        <p:blipFill>
          <a:blip r:embed="rId4"/>
          <a:stretch>
            <a:fillRect/>
          </a:stretch>
        </p:blipFill>
        <p:spPr>
          <a:xfrm>
            <a:off x="2254469" y="1312587"/>
            <a:ext cx="8063355" cy="4394529"/>
          </a:xfrm>
        </p:spPr>
      </p:pic>
    </p:spTree>
    <p:extLst>
      <p:ext uri="{BB962C8B-B14F-4D97-AF65-F5344CB8AC3E}">
        <p14:creationId xmlns:p14="http://schemas.microsoft.com/office/powerpoint/2010/main" val="819421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Grp="1" noChangeArrowheads="1"/>
          </p:cNvSpPr>
          <p:nvPr>
            <p:ph type="title"/>
          </p:nvPr>
        </p:nvSpPr>
        <p:spPr>
          <a:xfrm>
            <a:off x="606114" y="273050"/>
            <a:ext cx="4343755" cy="1162050"/>
          </a:xfrm>
        </p:spPr>
        <p:txBody>
          <a:bodyPr wrap="square" anchor="b">
            <a:normAutofit/>
          </a:bodyPr>
          <a:lstStyle/>
          <a:p>
            <a:r>
              <a:rPr lang="en-US" sz="4000" dirty="0"/>
              <a:t>Key Points</a:t>
            </a:r>
          </a:p>
        </p:txBody>
      </p:sp>
      <p:sp>
        <p:nvSpPr>
          <p:cNvPr id="12291" name="Rectangle 9"/>
          <p:cNvSpPr>
            <a:spLocks noGrp="1" noChangeArrowheads="1"/>
          </p:cNvSpPr>
          <p:nvPr>
            <p:ph type="body" sz="half" idx="2"/>
          </p:nvPr>
        </p:nvSpPr>
        <p:spPr>
          <a:xfrm>
            <a:off x="606114" y="1435101"/>
            <a:ext cx="4343755" cy="4691063"/>
          </a:xfrm>
        </p:spPr>
        <p:txBody>
          <a:bodyPr wrap="square" anchor="t">
            <a:normAutofit/>
          </a:bodyPr>
          <a:lstStyle/>
          <a:p>
            <a:pPr>
              <a:lnSpc>
                <a:spcPct val="100000"/>
              </a:lnSpc>
            </a:pPr>
            <a:r>
              <a:rPr lang="en-US" dirty="0"/>
              <a:t>Multilingual learners with and without disabilities can begin to understand a new concept or gain a deeper understanding of a familiar concept when a variety of scaffolding strategies are used to support their learning. </a:t>
            </a:r>
          </a:p>
        </p:txBody>
      </p:sp>
      <p:pic>
        <p:nvPicPr>
          <p:cNvPr id="3" name="Content Placeholder 2" descr="A person holding a child">
            <a:extLst>
              <a:ext uri="{FF2B5EF4-FFF2-40B4-BE49-F238E27FC236}">
                <a16:creationId xmlns:a16="http://schemas.microsoft.com/office/drawing/2014/main" id="{F8E63627-9895-0C00-26A0-C97C729F2320}"/>
              </a:ext>
            </a:extLst>
          </p:cNvPr>
          <p:cNvPicPr>
            <a:picLocks noGrp="1" noChangeAspect="1"/>
          </p:cNvPicPr>
          <p:nvPr>
            <p:ph sz="quarter" idx="12"/>
          </p:nvPr>
        </p:nvPicPr>
        <p:blipFill>
          <a:blip r:embed="rId3"/>
          <a:stretch>
            <a:fillRect/>
          </a:stretch>
        </p:blipFill>
        <p:spPr>
          <a:xfrm>
            <a:off x="5246688" y="561943"/>
            <a:ext cx="6572250" cy="5275326"/>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p:txBody>
          <a:bodyPr/>
          <a:lstStyle/>
          <a:p>
            <a:pPr eaLnBrk="1" hangingPunct="1"/>
            <a:r>
              <a:rPr lang="en-US" sz="4000"/>
              <a:t>Scaffolds to Language Video</a:t>
            </a:r>
          </a:p>
        </p:txBody>
      </p:sp>
      <p:pic>
        <p:nvPicPr>
          <p:cNvPr id="3" name="Scaffolds_to_Language.wmv" descr="An adult and child playing at a table"/>
          <p:cNvPicPr>
            <a:picLocks noGrp="1" noChangeAspect="1" noChangeArrowheads="1"/>
          </p:cNvPicPr>
          <p:nvPr>
            <p:ph idx="1"/>
            <a:videoFile r:link="rId1"/>
          </p:nvPr>
        </p:nvPicPr>
        <p:blipFill>
          <a:blip r:embed="rId4"/>
          <a:srcRect/>
          <a:stretch>
            <a:fillRect/>
          </a:stretch>
        </p:blipFill>
        <p:spPr>
          <a:xfrm>
            <a:off x="3295650" y="1743459"/>
            <a:ext cx="5600699" cy="42005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7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00000">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910639-093B-8746-B53C-8350F1D5063E}"/>
              </a:ext>
            </a:extLst>
          </p:cNvPr>
          <p:cNvSpPr>
            <a:spLocks noGrp="1"/>
          </p:cNvSpPr>
          <p:nvPr>
            <p:ph type="title"/>
          </p:nvPr>
        </p:nvSpPr>
        <p:spPr>
          <a:xfrm>
            <a:off x="615950" y="330552"/>
            <a:ext cx="10966450" cy="1105989"/>
          </a:xfrm>
        </p:spPr>
        <p:txBody>
          <a:bodyPr wrap="square" anchor="b">
            <a:normAutofit/>
          </a:bodyPr>
          <a:lstStyle/>
          <a:p>
            <a:r>
              <a:rPr lang="en-US" dirty="0"/>
              <a:t>Videos to embed and share</a:t>
            </a:r>
          </a:p>
        </p:txBody>
      </p:sp>
      <p:sp>
        <p:nvSpPr>
          <p:cNvPr id="6" name="Content Placeholder 5">
            <a:extLst>
              <a:ext uri="{FF2B5EF4-FFF2-40B4-BE49-F238E27FC236}">
                <a16:creationId xmlns:a16="http://schemas.microsoft.com/office/drawing/2014/main" id="{613C69CA-2826-CD9E-1FF9-66D769199A38}"/>
              </a:ext>
            </a:extLst>
          </p:cNvPr>
          <p:cNvSpPr>
            <a:spLocks noGrp="1"/>
          </p:cNvSpPr>
          <p:nvPr>
            <p:ph idx="1"/>
          </p:nvPr>
        </p:nvSpPr>
        <p:spPr>
          <a:xfrm>
            <a:off x="615950" y="1570557"/>
            <a:ext cx="10966450" cy="4200493"/>
          </a:xfrm>
        </p:spPr>
        <p:txBody>
          <a:bodyPr wrap="square" anchor="t">
            <a:normAutofit/>
          </a:bodyPr>
          <a:lstStyle/>
          <a:p>
            <a:r>
              <a:rPr lang="en-US" b="1" i="0" u="none" strike="noStrike" dirty="0">
                <a:effectLst/>
              </a:rPr>
              <a:t>Teaching At The Beginning Videos</a:t>
            </a:r>
          </a:p>
          <a:p>
            <a:pPr lvl="1"/>
            <a:r>
              <a:rPr lang="en-US" dirty="0">
                <a:hlinkClick r:id="rId2"/>
              </a:rPr>
              <a:t>https://www.youtube.com/@TeachatbOrg</a:t>
            </a:r>
            <a:endParaRPr lang="en-US" dirty="0"/>
          </a:p>
          <a:p>
            <a:endParaRPr lang="en-US" dirty="0"/>
          </a:p>
        </p:txBody>
      </p:sp>
      <p:sp>
        <p:nvSpPr>
          <p:cNvPr id="4" name="Slide Number Placeholder 3" hidden="1">
            <a:extLst>
              <a:ext uri="{FF2B5EF4-FFF2-40B4-BE49-F238E27FC236}">
                <a16:creationId xmlns:a16="http://schemas.microsoft.com/office/drawing/2014/main" id="{309E3762-A2E2-794E-F2EB-2118C84E155A}"/>
              </a:ext>
            </a:extLst>
          </p:cNvPr>
          <p:cNvSpPr>
            <a:spLocks noGrp="1"/>
          </p:cNvSpPr>
          <p:nvPr>
            <p:ph type="sldNum" sz="quarter" idx="4294967295"/>
          </p:nvPr>
        </p:nvSpPr>
        <p:spPr>
          <a:xfrm>
            <a:off x="10113298" y="6356352"/>
            <a:ext cx="2736414" cy="365125"/>
          </a:xfrm>
          <a:prstGeom prst="rect">
            <a:avLst/>
          </a:prstGeom>
        </p:spPr>
        <p:txBody>
          <a:bodyPr vert="horz" lIns="91440" tIns="45720" rIns="91440" bIns="45720" rtlCol="0" anchor="ctr"/>
          <a:lstStyle>
            <a:defPPr>
              <a:defRPr lang="en-US"/>
            </a:defPPr>
            <a:lvl1pPr marL="0" algn="r" defTabSz="457200" rtl="0" eaLnBrk="1" latinLnBrk="0" hangingPunct="1">
              <a:defRPr sz="1197" kern="1200">
                <a:solidFill>
                  <a:srgbClr val="14336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16</a:t>
            </a:fld>
            <a:endParaRPr lang="en-US"/>
          </a:p>
        </p:txBody>
      </p:sp>
    </p:spTree>
    <p:extLst>
      <p:ext uri="{BB962C8B-B14F-4D97-AF65-F5344CB8AC3E}">
        <p14:creationId xmlns:p14="http://schemas.microsoft.com/office/powerpoint/2010/main" val="51394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06114" y="273050"/>
            <a:ext cx="4343755" cy="1162050"/>
          </a:xfrm>
        </p:spPr>
        <p:txBody>
          <a:bodyPr wrap="square" anchor="b">
            <a:normAutofit/>
          </a:bodyPr>
          <a:lstStyle/>
          <a:p>
            <a:r>
              <a:rPr lang="en-US" dirty="0"/>
              <a:t>What have we learned?</a:t>
            </a:r>
          </a:p>
        </p:txBody>
      </p:sp>
      <p:sp>
        <p:nvSpPr>
          <p:cNvPr id="67588" name="Rectangle 7"/>
          <p:cNvSpPr>
            <a:spLocks noGrp="1" noChangeArrowheads="1"/>
          </p:cNvSpPr>
          <p:nvPr>
            <p:ph type="body" sz="half" idx="2"/>
          </p:nvPr>
        </p:nvSpPr>
        <p:spPr>
          <a:xfrm>
            <a:off x="606114" y="1507466"/>
            <a:ext cx="4343755" cy="4618698"/>
          </a:xfrm>
        </p:spPr>
        <p:txBody>
          <a:bodyPr wrap="square" anchor="t">
            <a:normAutofit/>
          </a:bodyPr>
          <a:lstStyle/>
          <a:p>
            <a:pPr marL="342900" indent="-342900">
              <a:buFont typeface="Arial" panose="020B0604020202020204" pitchFamily="34" charset="0"/>
              <a:buChar char="•"/>
            </a:pPr>
            <a:r>
              <a:rPr lang="en-US" dirty="0"/>
              <a:t>What is one new fact you learned?</a:t>
            </a:r>
          </a:p>
          <a:p>
            <a:pPr marL="342900" indent="-342900">
              <a:buFont typeface="Arial" panose="020B0604020202020204" pitchFamily="34" charset="0"/>
              <a:buChar char="•"/>
            </a:pPr>
            <a:r>
              <a:rPr lang="en-US" dirty="0"/>
              <a:t>What is a new perspective you pondered?</a:t>
            </a:r>
          </a:p>
          <a:p>
            <a:pPr marL="342900" indent="-342900">
              <a:buFont typeface="Arial" panose="020B0604020202020204" pitchFamily="34" charset="0"/>
              <a:buChar char="•"/>
            </a:pPr>
            <a:r>
              <a:rPr lang="en-US" dirty="0"/>
              <a:t>What questions are you mulling over now?</a:t>
            </a:r>
          </a:p>
          <a:p>
            <a:pPr marL="342900" indent="-342900">
              <a:buFont typeface="Arial" panose="020B0604020202020204" pitchFamily="34" charset="0"/>
              <a:buChar char="•"/>
            </a:pPr>
            <a:r>
              <a:rPr lang="en-US" dirty="0"/>
              <a:t>How will you further this information?</a:t>
            </a:r>
          </a:p>
        </p:txBody>
      </p:sp>
      <p:pic>
        <p:nvPicPr>
          <p:cNvPr id="3" name="Content Placeholder 2" descr="Two boys playing with blocks">
            <a:extLst>
              <a:ext uri="{FF2B5EF4-FFF2-40B4-BE49-F238E27FC236}">
                <a16:creationId xmlns:a16="http://schemas.microsoft.com/office/drawing/2014/main" id="{EC8B0CAC-8488-5D87-38C9-A9709E6F4928}"/>
              </a:ext>
            </a:extLst>
          </p:cNvPr>
          <p:cNvPicPr>
            <a:picLocks noGrp="1" noChangeAspect="1"/>
          </p:cNvPicPr>
          <p:nvPr>
            <p:ph sz="quarter" idx="12"/>
          </p:nvPr>
        </p:nvPicPr>
        <p:blipFill rotWithShape="1">
          <a:blip r:embed="rId3"/>
          <a:srcRect l="4240" r="8417"/>
          <a:stretch/>
        </p:blipFill>
        <p:spPr>
          <a:xfrm>
            <a:off x="5407572" y="556829"/>
            <a:ext cx="6422664" cy="5291066"/>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0885-DECA-9A09-9077-F26B8B4CA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D79C-737E-057B-390D-39C60C6D1BBB}"/>
              </a:ext>
            </a:extLst>
          </p:cNvPr>
          <p:cNvSpPr>
            <a:spLocks noGrp="1"/>
          </p:cNvSpPr>
          <p:nvPr>
            <p:ph type="title"/>
          </p:nvPr>
        </p:nvSpPr>
        <p:spPr>
          <a:xfrm>
            <a:off x="0" y="-128651"/>
            <a:ext cx="4184073" cy="3883234"/>
          </a:xfrm>
        </p:spPr>
        <p:txBody>
          <a:bodyPr/>
          <a:lstStyle/>
          <a:p>
            <a:pPr algn="ctr"/>
            <a:r>
              <a:rPr lang="en-US" sz="6600"/>
              <a:t>Thank you!</a:t>
            </a:r>
          </a:p>
        </p:txBody>
      </p:sp>
    </p:spTree>
    <p:extLst>
      <p:ext uri="{BB962C8B-B14F-4D97-AF65-F5344CB8AC3E}">
        <p14:creationId xmlns:p14="http://schemas.microsoft.com/office/powerpoint/2010/main" val="87843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909CA3-EC56-FBE7-2D53-166A4FDFD38A}"/>
              </a:ext>
            </a:extLst>
          </p:cNvPr>
          <p:cNvSpPr>
            <a:spLocks noGrp="1"/>
          </p:cNvSpPr>
          <p:nvPr>
            <p:ph type="ctrTitle"/>
          </p:nvPr>
        </p:nvSpPr>
        <p:spPr/>
        <p:txBody>
          <a:bodyPr/>
          <a:lstStyle/>
          <a:p>
            <a:r>
              <a:rPr lang="en-US" dirty="0"/>
              <a:t>Presenter’s Name</a:t>
            </a:r>
          </a:p>
        </p:txBody>
      </p:sp>
      <p:sp>
        <p:nvSpPr>
          <p:cNvPr id="7" name="Subtitle 6">
            <a:extLst>
              <a:ext uri="{FF2B5EF4-FFF2-40B4-BE49-F238E27FC236}">
                <a16:creationId xmlns:a16="http://schemas.microsoft.com/office/drawing/2014/main" id="{364D8FC8-9A06-11BA-593E-7E1810C6F420}"/>
              </a:ext>
            </a:extLst>
          </p:cNvPr>
          <p:cNvSpPr>
            <a:spLocks noGrp="1"/>
          </p:cNvSpPr>
          <p:nvPr>
            <p:ph type="subTitle" idx="1"/>
          </p:nvPr>
        </p:nvSpPr>
        <p:spPr>
          <a:xfrm>
            <a:off x="612775" y="3429000"/>
            <a:ext cx="5812409" cy="981635"/>
          </a:xfrm>
        </p:spPr>
        <p:txBody>
          <a:bodyPr/>
          <a:lstStyle/>
          <a:p>
            <a:r>
              <a:rPr lang="en-US" dirty="0"/>
              <a:t>CPIN Region</a:t>
            </a:r>
          </a:p>
        </p:txBody>
      </p:sp>
      <p:sp>
        <p:nvSpPr>
          <p:cNvPr id="9" name="Text Placeholder 8">
            <a:extLst>
              <a:ext uri="{FF2B5EF4-FFF2-40B4-BE49-F238E27FC236}">
                <a16:creationId xmlns:a16="http://schemas.microsoft.com/office/drawing/2014/main" id="{DEF1EB1A-8CD7-D829-41E4-E6C9DBA0B920}"/>
              </a:ext>
            </a:extLst>
          </p:cNvPr>
          <p:cNvSpPr>
            <a:spLocks noGrp="1"/>
          </p:cNvSpPr>
          <p:nvPr>
            <p:ph type="body" sz="quarter" idx="12"/>
          </p:nvPr>
        </p:nvSpPr>
        <p:spPr>
          <a:xfrm>
            <a:off x="612775" y="4461543"/>
            <a:ext cx="5486400" cy="708025"/>
          </a:xfrm>
        </p:spPr>
        <p:txBody>
          <a:bodyPr/>
          <a:lstStyle/>
          <a:p>
            <a:r>
              <a:rPr lang="en-US" dirty="0"/>
              <a:t>Date</a:t>
            </a:r>
          </a:p>
        </p:txBody>
      </p:sp>
      <p:sp>
        <p:nvSpPr>
          <p:cNvPr id="8" name="Picture Placeholder 7">
            <a:extLst>
              <a:ext uri="{FF2B5EF4-FFF2-40B4-BE49-F238E27FC236}">
                <a16:creationId xmlns:a16="http://schemas.microsoft.com/office/drawing/2014/main" id="{C559445C-075B-CCAF-C408-02337022083F}"/>
              </a:ext>
            </a:extLst>
          </p:cNvPr>
          <p:cNvSpPr>
            <a:spLocks noGrp="1"/>
          </p:cNvSpPr>
          <p:nvPr>
            <p:ph type="pic" sz="quarter" idx="10"/>
          </p:nvPr>
        </p:nvSpPr>
        <p:spPr>
          <a:xfrm>
            <a:off x="7025640" y="779124"/>
            <a:ext cx="4553585" cy="4390444"/>
          </a:xfrm>
        </p:spPr>
        <p:txBody>
          <a:bodyPr/>
          <a:lstStyle/>
          <a:p>
            <a:r>
              <a:rPr lang="en-US" dirty="0"/>
              <a:t>Presenter’s Photo</a:t>
            </a:r>
          </a:p>
        </p:txBody>
      </p:sp>
    </p:spTree>
    <p:extLst>
      <p:ext uri="{BB962C8B-B14F-4D97-AF65-F5344CB8AC3E}">
        <p14:creationId xmlns:p14="http://schemas.microsoft.com/office/powerpoint/2010/main" val="164426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356-902E-A353-CA38-9B40F43AFCD8}"/>
              </a:ext>
            </a:extLst>
          </p:cNvPr>
          <p:cNvSpPr>
            <a:spLocks noGrp="1"/>
          </p:cNvSpPr>
          <p:nvPr>
            <p:ph type="title"/>
          </p:nvPr>
        </p:nvSpPr>
        <p:spPr>
          <a:xfrm>
            <a:off x="590347" y="0"/>
            <a:ext cx="7701711" cy="1364775"/>
          </a:xfrm>
        </p:spPr>
        <p:txBody>
          <a:bodyPr/>
          <a:lstStyle/>
          <a:p>
            <a:r>
              <a:rPr lang="en-US" dirty="0"/>
              <a:t>Partners in Early Learning</a:t>
            </a:r>
          </a:p>
        </p:txBody>
      </p:sp>
      <p:sp>
        <p:nvSpPr>
          <p:cNvPr id="6" name="Text Placeholder 5">
            <a:extLst>
              <a:ext uri="{FF2B5EF4-FFF2-40B4-BE49-F238E27FC236}">
                <a16:creationId xmlns:a16="http://schemas.microsoft.com/office/drawing/2014/main" id="{DA07BE86-1A9B-9E8D-6754-C72806DF1F9C}"/>
              </a:ext>
            </a:extLst>
          </p:cNvPr>
          <p:cNvSpPr>
            <a:spLocks noGrp="1"/>
          </p:cNvSpPr>
          <p:nvPr>
            <p:ph sz="quarter" idx="14"/>
          </p:nvPr>
        </p:nvSpPr>
        <p:spPr>
          <a:xfrm>
            <a:off x="540639" y="1364775"/>
            <a:ext cx="7920974" cy="4328237"/>
          </a:xfrm>
        </p:spPr>
        <p:txBody>
          <a:bodyPr anchor="ctr" anchorCtr="0"/>
          <a:lstStyle/>
          <a:p>
            <a:r>
              <a:rPr lang="en-US" sz="2400" b="0" dirty="0">
                <a:solidFill>
                  <a:srgbClr val="000000"/>
                </a:solidFill>
                <a:effectLst/>
              </a:rPr>
              <a:t>The California Department of Education (CDE) was given the authority in the 2021 Budget Bill to revise the Preschool Learning Foundations which will now be known as the </a:t>
            </a:r>
            <a:r>
              <a:rPr lang="en-US" sz="2400" b="0" i="1" dirty="0">
                <a:solidFill>
                  <a:srgbClr val="000000"/>
                </a:solidFill>
                <a:effectLst/>
              </a:rPr>
              <a:t>California Preschool/Transitional Kindergarten Learning Foundations </a:t>
            </a:r>
            <a:r>
              <a:rPr lang="en-US" sz="2400" b="0" dirty="0">
                <a:solidFill>
                  <a:srgbClr val="000000"/>
                </a:solidFill>
                <a:effectLst/>
              </a:rPr>
              <a:t>(PTKLF). </a:t>
            </a:r>
            <a:r>
              <a:rPr lang="en-US" sz="2400" dirty="0">
                <a:solidFill>
                  <a:srgbClr val="000000"/>
                </a:solidFill>
                <a:latin typeface="+mn-lt"/>
              </a:rPr>
              <a:t>The California Department of Social Services (CDSS) is developing implementation materials and professional development. This partnership benefits all children regardless of funding sources.</a:t>
            </a:r>
          </a:p>
        </p:txBody>
      </p:sp>
      <p:pic>
        <p:nvPicPr>
          <p:cNvPr id="20" name="Content Placeholder 19" descr="California Department of Education seal">
            <a:extLst>
              <a:ext uri="{FF2B5EF4-FFF2-40B4-BE49-F238E27FC236}">
                <a16:creationId xmlns:a16="http://schemas.microsoft.com/office/drawing/2014/main" id="{E1160E66-AC6A-3BEC-8966-5D7556A5EE86}"/>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8901496" y="3486219"/>
            <a:ext cx="2383743" cy="2389839"/>
          </a:xfrm>
        </p:spPr>
      </p:pic>
      <p:pic>
        <p:nvPicPr>
          <p:cNvPr id="4" name="Content Placeholder 4" descr="CDSS logo">
            <a:extLst>
              <a:ext uri="{FF2B5EF4-FFF2-40B4-BE49-F238E27FC236}">
                <a16:creationId xmlns:a16="http://schemas.microsoft.com/office/drawing/2014/main" id="{6728AC67-1A8E-F936-C325-9818468DC9D1}"/>
              </a:ext>
            </a:extLst>
          </p:cNvPr>
          <p:cNvPicPr>
            <a:picLocks noGrp="1" noChangeAspect="1"/>
          </p:cNvPicPr>
          <p:nvPr>
            <p:ph idx="12"/>
          </p:nvPr>
        </p:nvPicPr>
        <p:blipFill>
          <a:blip r:embed="rId4">
            <a:extLst>
              <a:ext uri="{28A0092B-C50C-407E-A947-70E740481C1C}">
                <a14:useLocalDpi xmlns:a14="http://schemas.microsoft.com/office/drawing/2010/main" val="0"/>
              </a:ext>
            </a:extLst>
          </a:blip>
          <a:stretch>
            <a:fillRect/>
          </a:stretch>
        </p:blipFill>
        <p:spPr>
          <a:xfrm>
            <a:off x="9317419" y="327025"/>
            <a:ext cx="1551895" cy="2996193"/>
          </a:xfrm>
          <a:ln>
            <a:solidFill>
              <a:schemeClr val="accent1"/>
            </a:solidFill>
          </a:ln>
        </p:spPr>
      </p:pic>
    </p:spTree>
    <p:extLst>
      <p:ext uri="{BB962C8B-B14F-4D97-AF65-F5344CB8AC3E}">
        <p14:creationId xmlns:p14="http://schemas.microsoft.com/office/powerpoint/2010/main" val="317583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DD205F-158C-5CEC-9D81-6161E2313B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902875D-E4AF-DD74-D527-FC739FBE43BE}"/>
              </a:ext>
            </a:extLst>
          </p:cNvPr>
          <p:cNvSpPr>
            <a:spLocks noGrp="1"/>
          </p:cNvSpPr>
          <p:nvPr>
            <p:ph type="title"/>
          </p:nvPr>
        </p:nvSpPr>
        <p:spPr>
          <a:xfrm>
            <a:off x="514715" y="572961"/>
            <a:ext cx="5581285" cy="3040263"/>
          </a:xfrm>
          <a:noFill/>
        </p:spPr>
        <p:txBody>
          <a:bodyPr/>
          <a:lstStyle/>
          <a:p>
            <a:pPr>
              <a:lnSpc>
                <a:spcPct val="100000"/>
              </a:lnSpc>
            </a:pPr>
            <a:r>
              <a:rPr lang="en-US" sz="3200" b="1" i="1" dirty="0"/>
              <a:t>Preschool English Learners: Principles and Practices to Promote</a:t>
            </a:r>
            <a:br>
              <a:rPr lang="en-US" sz="3200" b="1" i="1" dirty="0"/>
            </a:br>
            <a:r>
              <a:rPr lang="en-US" sz="3200" b="1" i="1" dirty="0"/>
              <a:t>Language, Literacy, and Learning—A Resource Guide (Second Edition)</a:t>
            </a:r>
          </a:p>
        </p:txBody>
      </p:sp>
      <p:sp>
        <p:nvSpPr>
          <p:cNvPr id="10" name="Text Placeholder 9">
            <a:extLst>
              <a:ext uri="{FF2B5EF4-FFF2-40B4-BE49-F238E27FC236}">
                <a16:creationId xmlns:a16="http://schemas.microsoft.com/office/drawing/2014/main" id="{18FC9A12-FCA0-263F-6BD5-E4E5896D6B09}"/>
              </a:ext>
            </a:extLst>
          </p:cNvPr>
          <p:cNvSpPr>
            <a:spLocks noGrp="1"/>
          </p:cNvSpPr>
          <p:nvPr>
            <p:ph type="body" idx="1"/>
          </p:nvPr>
        </p:nvSpPr>
        <p:spPr>
          <a:xfrm>
            <a:off x="514714" y="3841824"/>
            <a:ext cx="5581285" cy="1453896"/>
          </a:xfrm>
        </p:spPr>
        <p:txBody>
          <a:bodyPr anchor="ctr" anchorCtr="0"/>
          <a:lstStyle/>
          <a:p>
            <a:pPr marL="52388">
              <a:spcBef>
                <a:spcPts val="600"/>
              </a:spcBef>
              <a:spcAft>
                <a:spcPts val="600"/>
              </a:spcAft>
            </a:pPr>
            <a:r>
              <a:rPr lang="en-US" sz="3200" dirty="0"/>
              <a:t>Chapter 7: English Learners with Disabilities or Other Special Needs</a:t>
            </a:r>
            <a:endParaRPr lang="en-US" sz="3200" dirty="0">
              <a:effectLst/>
            </a:endParaRPr>
          </a:p>
        </p:txBody>
      </p:sp>
      <p:pic>
        <p:nvPicPr>
          <p:cNvPr id="14" name="Content Placeholder 15" descr="California Preschool Instructional Network (CPIN) icon">
            <a:extLst>
              <a:ext uri="{FF2B5EF4-FFF2-40B4-BE49-F238E27FC236}">
                <a16:creationId xmlns:a16="http://schemas.microsoft.com/office/drawing/2014/main" id="{952993E1-47C8-DB6E-E248-6F9FD30BE1FC}"/>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12589701" y="2548364"/>
            <a:ext cx="4284662" cy="1434247"/>
          </a:xfrm>
          <a:prstGeom prst="rect">
            <a:avLst/>
          </a:prstGeom>
          <a:effectLst>
            <a:outerShdw blurRad="63500" sx="102000" sy="102000" algn="ctr" rotWithShape="0">
              <a:prstClr val="black">
                <a:alpha val="40000"/>
              </a:prstClr>
            </a:outerShdw>
          </a:effectLst>
        </p:spPr>
      </p:pic>
      <p:pic>
        <p:nvPicPr>
          <p:cNvPr id="3" name="Picture 18" descr="girls hugging">
            <a:extLst>
              <a:ext uri="{FF2B5EF4-FFF2-40B4-BE49-F238E27FC236}">
                <a16:creationId xmlns:a16="http://schemas.microsoft.com/office/drawing/2014/main" id="{C3111177-530D-784F-FD5A-5CB46F4A4E2D}"/>
              </a:ext>
            </a:extLst>
          </p:cNvPr>
          <p:cNvPicPr>
            <a:picLocks noGrp="1" noChangeAspect="1" noChangeArrowheads="1"/>
          </p:cNvPicPr>
          <p:nvPr>
            <p:ph idx="12"/>
          </p:nvPr>
        </p:nvPicPr>
        <p:blipFill>
          <a:blip r:embed="rId4"/>
          <a:srcRect/>
          <a:stretch>
            <a:fillRect/>
          </a:stretch>
        </p:blipFill>
        <p:spPr bwMode="auto">
          <a:xfrm>
            <a:off x="6748833" y="894820"/>
            <a:ext cx="4928452" cy="4400900"/>
          </a:xfrm>
          <a:prstGeom prst="rect">
            <a:avLst/>
          </a:prstGeom>
          <a:noFill/>
          <a:ln w="9525">
            <a:noFill/>
            <a:miter lim="800000"/>
            <a:headEnd/>
            <a:tailEnd/>
          </a:ln>
        </p:spPr>
      </p:pic>
    </p:spTree>
    <p:extLst>
      <p:ext uri="{BB962C8B-B14F-4D97-AF65-F5344CB8AC3E}">
        <p14:creationId xmlns:p14="http://schemas.microsoft.com/office/powerpoint/2010/main" val="29340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title"/>
          </p:nvPr>
        </p:nvSpPr>
        <p:spPr/>
        <p:txBody>
          <a:bodyPr/>
          <a:lstStyle/>
          <a:p>
            <a:pPr eaLnBrk="1" hangingPunct="1"/>
            <a:r>
              <a:rPr lang="en-US"/>
              <a:t>Training Outcomes</a:t>
            </a:r>
          </a:p>
        </p:txBody>
      </p:sp>
      <p:sp>
        <p:nvSpPr>
          <p:cNvPr id="3075" name="Rectangle 6"/>
          <p:cNvSpPr>
            <a:spLocks noGrp="1" noChangeArrowheads="1"/>
          </p:cNvSpPr>
          <p:nvPr>
            <p:ph type="body" idx="1"/>
          </p:nvPr>
        </p:nvSpPr>
        <p:spPr/>
        <p:txBody>
          <a:bodyPr/>
          <a:lstStyle/>
          <a:p>
            <a:pPr eaLnBrk="1" hangingPunct="1"/>
            <a:r>
              <a:rPr lang="en-US" dirty="0"/>
              <a:t>Become familiar with the terminology necessary for supporting children with Individualized Education Programs (IEP) who are learning English as an additional language</a:t>
            </a:r>
          </a:p>
          <a:p>
            <a:pPr eaLnBrk="1" hangingPunct="1"/>
            <a:r>
              <a:rPr lang="en-US" dirty="0"/>
              <a:t>Raise awareness of varying cultural experiences with regard to special education. </a:t>
            </a:r>
          </a:p>
          <a:p>
            <a:pPr eaLnBrk="1" hangingPunct="1"/>
            <a:r>
              <a:rPr lang="en-US" dirty="0"/>
              <a:t>Become familiar with the resources to support children with an IEP who are learning English as a second language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AA95-9E7E-7123-D527-9FAE02CD6509}"/>
              </a:ext>
            </a:extLst>
          </p:cNvPr>
          <p:cNvSpPr>
            <a:spLocks noGrp="1"/>
          </p:cNvSpPr>
          <p:nvPr>
            <p:ph type="title"/>
          </p:nvPr>
        </p:nvSpPr>
        <p:spPr>
          <a:xfrm>
            <a:off x="609600" y="274638"/>
            <a:ext cx="10972800" cy="986889"/>
          </a:xfrm>
        </p:spPr>
        <p:txBody>
          <a:bodyPr/>
          <a:lstStyle/>
          <a:p>
            <a:r>
              <a:rPr lang="en-US" dirty="0"/>
              <a:t>Children with Disabilities and Developmental Differences</a:t>
            </a:r>
          </a:p>
        </p:txBody>
      </p:sp>
      <p:sp>
        <p:nvSpPr>
          <p:cNvPr id="3" name="Content Placeholder 2">
            <a:extLst>
              <a:ext uri="{FF2B5EF4-FFF2-40B4-BE49-F238E27FC236}">
                <a16:creationId xmlns:a16="http://schemas.microsoft.com/office/drawing/2014/main" id="{B8F2C688-C06A-BD5D-03D3-BCCAE64E7947}"/>
              </a:ext>
            </a:extLst>
          </p:cNvPr>
          <p:cNvSpPr>
            <a:spLocks noGrp="1"/>
          </p:cNvSpPr>
          <p:nvPr>
            <p:ph sz="half" idx="1"/>
          </p:nvPr>
        </p:nvSpPr>
        <p:spPr>
          <a:xfrm>
            <a:off x="609599" y="1347788"/>
            <a:ext cx="5712373" cy="4433887"/>
          </a:xfrm>
        </p:spPr>
        <p:txBody>
          <a:bodyPr/>
          <a:lstStyle/>
          <a:p>
            <a:pPr marL="0" indent="0">
              <a:buNone/>
            </a:pPr>
            <a:r>
              <a:rPr lang="en-US" dirty="0"/>
              <a:t>Children may have developmental differences that impact the path and pace at which they learn different aspects of language and the ways they demonstrate their knowledge.</a:t>
            </a:r>
          </a:p>
          <a:p>
            <a:pPr marL="0" indent="0">
              <a:buNone/>
            </a:pPr>
            <a:r>
              <a:rPr lang="en-US" dirty="0"/>
              <a:t>Example: Some may understand the language but may not speak</a:t>
            </a:r>
          </a:p>
          <a:p>
            <a:pPr marL="0" indent="0" algn="r">
              <a:buNone/>
            </a:pPr>
            <a:r>
              <a:rPr lang="en-US" sz="2000" b="0" dirty="0"/>
              <a:t>Source: CDE, CA PTKLF: Language and Literacy Development (LLD), 2024, 12</a:t>
            </a:r>
          </a:p>
          <a:p>
            <a:pPr marL="0" indent="0">
              <a:buNone/>
            </a:pPr>
            <a:endParaRPr lang="en-US" dirty="0"/>
          </a:p>
        </p:txBody>
      </p:sp>
      <p:pic>
        <p:nvPicPr>
          <p:cNvPr id="5" name="Content Placeholder 4" descr="A group of people sitting on the floor">
            <a:extLst>
              <a:ext uri="{FF2B5EF4-FFF2-40B4-BE49-F238E27FC236}">
                <a16:creationId xmlns:a16="http://schemas.microsoft.com/office/drawing/2014/main" id="{6F396B0C-1396-31B1-A1B2-47684A8BA518}"/>
              </a:ext>
            </a:extLst>
          </p:cNvPr>
          <p:cNvPicPr>
            <a:picLocks noGrp="1" noChangeAspect="1"/>
          </p:cNvPicPr>
          <p:nvPr>
            <p:ph sz="half" idx="12"/>
          </p:nvPr>
        </p:nvPicPr>
        <p:blipFill>
          <a:blip r:embed="rId3">
            <a:extLst>
              <a:ext uri="{28A0092B-C50C-407E-A947-70E740481C1C}">
                <a14:useLocalDpi xmlns:a14="http://schemas.microsoft.com/office/drawing/2010/main" val="0"/>
              </a:ext>
            </a:extLst>
          </a:blip>
          <a:stretch>
            <a:fillRect/>
          </a:stretch>
        </p:blipFill>
        <p:spPr>
          <a:xfrm>
            <a:off x="6496434" y="1947042"/>
            <a:ext cx="5259387" cy="3218980"/>
          </a:xfrm>
        </p:spPr>
      </p:pic>
    </p:spTree>
    <p:extLst>
      <p:ext uri="{BB962C8B-B14F-4D97-AF65-F5344CB8AC3E}">
        <p14:creationId xmlns:p14="http://schemas.microsoft.com/office/powerpoint/2010/main" val="767621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632A8-C1B7-874A-1351-BE194B7886A9}"/>
            </a:ext>
          </a:extLst>
        </p:cNvPr>
        <p:cNvGrpSpPr/>
        <p:nvPr/>
      </p:nvGrpSpPr>
      <p:grpSpPr>
        <a:xfrm>
          <a:off x="0" y="0"/>
          <a:ext cx="0" cy="0"/>
          <a:chOff x="0" y="0"/>
          <a:chExt cx="0" cy="0"/>
        </a:xfrm>
      </p:grpSpPr>
      <p:sp>
        <p:nvSpPr>
          <p:cNvPr id="30723" name="Title 1">
            <a:extLst>
              <a:ext uri="{FF2B5EF4-FFF2-40B4-BE49-F238E27FC236}">
                <a16:creationId xmlns:a16="http://schemas.microsoft.com/office/drawing/2014/main" id="{15D6BF73-3D35-87CE-2ACF-968830F650C5}"/>
              </a:ext>
            </a:extLst>
          </p:cNvPr>
          <p:cNvSpPr>
            <a:spLocks noGrp="1"/>
          </p:cNvSpPr>
          <p:nvPr>
            <p:ph type="title"/>
          </p:nvPr>
        </p:nvSpPr>
        <p:spPr>
          <a:xfrm>
            <a:off x="612775" y="274638"/>
            <a:ext cx="10972801" cy="1143000"/>
          </a:xfrm>
        </p:spPr>
        <p:txBody>
          <a:bodyPr wrap="square" anchor="b">
            <a:normAutofit/>
          </a:bodyPr>
          <a:lstStyle/>
          <a:p>
            <a:r>
              <a:rPr lang="en-US" dirty="0"/>
              <a:t>Cultural and Linguistic Assets</a:t>
            </a:r>
          </a:p>
        </p:txBody>
      </p:sp>
      <p:sp>
        <p:nvSpPr>
          <p:cNvPr id="5" name="Content Placeholder 4">
            <a:extLst>
              <a:ext uri="{FF2B5EF4-FFF2-40B4-BE49-F238E27FC236}">
                <a16:creationId xmlns:a16="http://schemas.microsoft.com/office/drawing/2014/main" id="{BFEEF6EC-3CE6-871D-A7DD-245973F5A50F}"/>
              </a:ext>
            </a:extLst>
          </p:cNvPr>
          <p:cNvSpPr>
            <a:spLocks noGrp="1"/>
          </p:cNvSpPr>
          <p:nvPr>
            <p:ph sz="half" idx="1"/>
          </p:nvPr>
        </p:nvSpPr>
        <p:spPr>
          <a:xfrm>
            <a:off x="612775" y="1600199"/>
            <a:ext cx="5710809" cy="4434840"/>
          </a:xfrm>
        </p:spPr>
        <p:txBody>
          <a:bodyPr/>
          <a:lstStyle/>
          <a:p>
            <a:pPr marL="0" indent="0">
              <a:buNone/>
            </a:pPr>
            <a:r>
              <a:rPr lang="en-US" dirty="0"/>
              <a:t>When the home language and culture are viewed as assets and resources, it becomes the foundation for enhanced learning. </a:t>
            </a:r>
          </a:p>
          <a:p>
            <a:pPr marL="0" indent="0" algn="r">
              <a:buNone/>
            </a:pPr>
            <a:r>
              <a:rPr lang="en-US" sz="2000" b="0" dirty="0"/>
              <a:t>Source: California Department of Education (CDE), California Preschool Curriculum Framework (PCF), Vol. 1, 185</a:t>
            </a:r>
          </a:p>
          <a:p>
            <a:endParaRPr lang="en-US" dirty="0"/>
          </a:p>
        </p:txBody>
      </p:sp>
      <p:pic>
        <p:nvPicPr>
          <p:cNvPr id="4" name="Content Placeholder 3" descr="A group of children playing with a toy castle">
            <a:extLst>
              <a:ext uri="{FF2B5EF4-FFF2-40B4-BE49-F238E27FC236}">
                <a16:creationId xmlns:a16="http://schemas.microsoft.com/office/drawing/2014/main" id="{327768A1-103D-1FE0-81EF-FBDAAA890CCB}"/>
              </a:ext>
            </a:extLst>
          </p:cNvPr>
          <p:cNvPicPr>
            <a:picLocks noGrp="1" noChangeAspect="1"/>
          </p:cNvPicPr>
          <p:nvPr>
            <p:ph sz="half" idx="12"/>
          </p:nvPr>
        </p:nvPicPr>
        <p:blipFill>
          <a:blip r:embed="rId3"/>
          <a:stretch>
            <a:fillRect/>
          </a:stretch>
        </p:blipFill>
        <p:spPr>
          <a:xfrm>
            <a:off x="6669881" y="1793875"/>
            <a:ext cx="4772025" cy="4048125"/>
          </a:xfrm>
        </p:spPr>
      </p:pic>
    </p:spTree>
    <p:extLst>
      <p:ext uri="{BB962C8B-B14F-4D97-AF65-F5344CB8AC3E}">
        <p14:creationId xmlns:p14="http://schemas.microsoft.com/office/powerpoint/2010/main" val="1370800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title"/>
          </p:nvPr>
        </p:nvSpPr>
        <p:spPr/>
        <p:txBody>
          <a:bodyPr/>
          <a:lstStyle/>
          <a:p>
            <a:pPr eaLnBrk="1" hangingPunct="1"/>
            <a:r>
              <a:rPr lang="en-US" dirty="0"/>
              <a:t>Partners</a:t>
            </a:r>
          </a:p>
        </p:txBody>
      </p:sp>
      <p:sp>
        <p:nvSpPr>
          <p:cNvPr id="3" name="Text Placeholder 2">
            <a:extLst>
              <a:ext uri="{FF2B5EF4-FFF2-40B4-BE49-F238E27FC236}">
                <a16:creationId xmlns:a16="http://schemas.microsoft.com/office/drawing/2014/main" id="{A2B9E71C-CF7C-18DD-C7CA-65A7CBB1D250}"/>
              </a:ext>
            </a:extLst>
          </p:cNvPr>
          <p:cNvSpPr>
            <a:spLocks noGrp="1"/>
          </p:cNvSpPr>
          <p:nvPr>
            <p:ph type="body" idx="1"/>
          </p:nvPr>
        </p:nvSpPr>
        <p:spPr/>
        <p:txBody>
          <a:bodyPr/>
          <a:lstStyle/>
          <a:p>
            <a:r>
              <a:rPr lang="en-US" sz="2800" dirty="0"/>
              <a:t>Principle 8 </a:t>
            </a:r>
          </a:p>
        </p:txBody>
      </p:sp>
      <p:sp>
        <p:nvSpPr>
          <p:cNvPr id="4" name="Text Placeholder 3">
            <a:extLst>
              <a:ext uri="{FF2B5EF4-FFF2-40B4-BE49-F238E27FC236}">
                <a16:creationId xmlns:a16="http://schemas.microsoft.com/office/drawing/2014/main" id="{CAAF0F8E-047C-EE4B-EE3C-43F3F152B223}"/>
              </a:ext>
            </a:extLst>
          </p:cNvPr>
          <p:cNvSpPr>
            <a:spLocks noGrp="1"/>
          </p:cNvSpPr>
          <p:nvPr>
            <p:ph type="body" sz="quarter" idx="3"/>
          </p:nvPr>
        </p:nvSpPr>
        <p:spPr/>
        <p:txBody>
          <a:bodyPr/>
          <a:lstStyle/>
          <a:p>
            <a:r>
              <a:rPr lang="en-US" sz="2800" dirty="0"/>
              <a:t>Overarching Principle </a:t>
            </a:r>
          </a:p>
        </p:txBody>
      </p:sp>
      <p:sp>
        <p:nvSpPr>
          <p:cNvPr id="5123" name="Rectangle 6"/>
          <p:cNvSpPr>
            <a:spLocks noGrp="1" noChangeArrowheads="1"/>
          </p:cNvSpPr>
          <p:nvPr>
            <p:ph sz="half" idx="12"/>
          </p:nvPr>
        </p:nvSpPr>
        <p:spPr/>
        <p:txBody>
          <a:bodyPr/>
          <a:lstStyle/>
          <a:p>
            <a:pPr marL="0" indent="0" eaLnBrk="1" hangingPunct="1">
              <a:buNone/>
            </a:pPr>
            <a:r>
              <a:rPr lang="en-US" dirty="0"/>
              <a:t>Coordination and collaboration among families, teachers, and specialists become crucial in supporting the language and literacy development of children with disabilities or other special needs.</a:t>
            </a:r>
          </a:p>
          <a:p>
            <a:pPr marL="0" indent="0" algn="r" eaLnBrk="1" hangingPunct="1">
              <a:buNone/>
            </a:pPr>
            <a:r>
              <a:rPr lang="en-US" sz="2000" b="0" dirty="0"/>
              <a:t>Source: CDE, PEL Resource Guide, 69</a:t>
            </a:r>
          </a:p>
        </p:txBody>
      </p:sp>
      <p:sp>
        <p:nvSpPr>
          <p:cNvPr id="2" name="Content Placeholder 1">
            <a:extLst>
              <a:ext uri="{FF2B5EF4-FFF2-40B4-BE49-F238E27FC236}">
                <a16:creationId xmlns:a16="http://schemas.microsoft.com/office/drawing/2014/main" id="{7D9C8957-505F-DBCF-FB1D-1CAFB53A8AAB}"/>
              </a:ext>
            </a:extLst>
          </p:cNvPr>
          <p:cNvSpPr>
            <a:spLocks noGrp="1"/>
          </p:cNvSpPr>
          <p:nvPr>
            <p:ph sz="half" idx="13"/>
          </p:nvPr>
        </p:nvSpPr>
        <p:spPr/>
        <p:txBody>
          <a:bodyPr/>
          <a:lstStyle/>
          <a:p>
            <a:pPr marL="0" indent="0" eaLnBrk="1" hangingPunct="1">
              <a:buNone/>
            </a:pPr>
            <a:r>
              <a:rPr lang="en-US" dirty="0"/>
              <a:t>Family and community partnerships create meaningful connections. </a:t>
            </a:r>
          </a:p>
          <a:p>
            <a:pPr marL="0" indent="0" algn="r" eaLnBrk="1" hangingPunct="1">
              <a:buNone/>
            </a:pPr>
            <a:r>
              <a:rPr lang="en-US" sz="2000" b="0" dirty="0"/>
              <a:t>Source: CDE, PCF, Vol. 1, 7</a:t>
            </a:r>
          </a:p>
          <a:p>
            <a:endParaRPr lang="es-MX"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5950" y="330552"/>
            <a:ext cx="10966450" cy="1105989"/>
          </a:xfrm>
        </p:spPr>
        <p:txBody>
          <a:bodyPr/>
          <a:lstStyle/>
          <a:p>
            <a:r>
              <a:rPr lang="en-US" dirty="0"/>
              <a:t>Access to Regular Preschool Activities:</a:t>
            </a:r>
            <a:br>
              <a:rPr lang="en-US" dirty="0"/>
            </a:br>
            <a:r>
              <a:rPr lang="en-US" dirty="0"/>
              <a:t>The Law</a:t>
            </a:r>
          </a:p>
        </p:txBody>
      </p:sp>
      <p:sp>
        <p:nvSpPr>
          <p:cNvPr id="13315" name="Rectangle 3"/>
          <p:cNvSpPr>
            <a:spLocks noGrp="1" noChangeArrowheads="1"/>
          </p:cNvSpPr>
          <p:nvPr>
            <p:ph idx="1"/>
          </p:nvPr>
        </p:nvSpPr>
        <p:spPr>
          <a:xfrm>
            <a:off x="615950" y="1570557"/>
            <a:ext cx="10966450" cy="4200493"/>
          </a:xfrm>
        </p:spPr>
        <p:txBody>
          <a:bodyPr/>
          <a:lstStyle/>
          <a:p>
            <a:pPr marL="571500" indent="-571500">
              <a:buFont typeface="+mj-lt"/>
              <a:buAutoNum type="romanLcPeriod"/>
            </a:pPr>
            <a:r>
              <a:rPr lang="en-US" sz="2400" dirty="0"/>
              <a:t>To the maximum extent appropriate, children with disabilities, including children in public or private institutions or other care facilities, are educated with children who are nondisabled.</a:t>
            </a:r>
          </a:p>
          <a:p>
            <a:pPr marL="571500" indent="-571500">
              <a:buFont typeface="+mj-lt"/>
              <a:buAutoNum type="romanLcPeriod"/>
            </a:pPr>
            <a:r>
              <a:rPr lang="en-US" sz="2400" dirty="0"/>
              <a:t> …removal of children with disabilities from the regular educational environments occurs only if the nature or severity of the disability is such that education in regular classes…cannot be achieved satisfactorily (this includes preschool).</a:t>
            </a:r>
          </a:p>
          <a:p>
            <a:pPr marL="0" indent="0">
              <a:buNone/>
            </a:pPr>
            <a:r>
              <a:rPr lang="en-US" sz="2400" dirty="0"/>
              <a:t>§300.114 (a)(2) Preschool Least Restrictive Environment (LRE)</a:t>
            </a:r>
          </a:p>
          <a:p>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69D314-22DF-2148-E577-A4720E709EBD}"/>
              </a:ext>
            </a:extLst>
          </p:cNvPr>
          <p:cNvSpPr>
            <a:spLocks noGrp="1"/>
          </p:cNvSpPr>
          <p:nvPr>
            <p:ph type="title"/>
          </p:nvPr>
        </p:nvSpPr>
        <p:spPr>
          <a:xfrm>
            <a:off x="606425" y="354367"/>
            <a:ext cx="10972799" cy="667512"/>
          </a:xfrm>
        </p:spPr>
        <p:txBody>
          <a:bodyPr wrap="square" anchor="b">
            <a:normAutofit/>
          </a:bodyPr>
          <a:lstStyle/>
          <a:p>
            <a:r>
              <a:rPr lang="en-US" dirty="0"/>
              <a:t>Language Disorder or Language Difference</a:t>
            </a:r>
          </a:p>
        </p:txBody>
      </p:sp>
      <p:pic>
        <p:nvPicPr>
          <p:cNvPr id="3" name="Content Placeholder 2" descr="A person and a child playing with clay">
            <a:extLst>
              <a:ext uri="{FF2B5EF4-FFF2-40B4-BE49-F238E27FC236}">
                <a16:creationId xmlns:a16="http://schemas.microsoft.com/office/drawing/2014/main" id="{DEB27CA5-35CB-F7FD-900A-5090E97CBB5D}"/>
              </a:ext>
            </a:extLst>
          </p:cNvPr>
          <p:cNvPicPr>
            <a:picLocks noGrp="1" noChangeAspect="1"/>
          </p:cNvPicPr>
          <p:nvPr>
            <p:ph idx="1"/>
          </p:nvPr>
        </p:nvPicPr>
        <p:blipFill>
          <a:blip r:embed="rId3"/>
          <a:srcRect t="2632" b="41670"/>
          <a:stretch/>
        </p:blipFill>
        <p:spPr>
          <a:xfrm>
            <a:off x="606424" y="1126224"/>
            <a:ext cx="10972799" cy="4644826"/>
          </a:xfrm>
          <a:prstGeom prst="rect">
            <a:avLst/>
          </a:prstGeom>
          <a:noFill/>
        </p:spPr>
      </p:pic>
    </p:spTree>
  </p:cSld>
  <p:clrMapOvr>
    <a:masterClrMapping/>
  </p:clrMapOvr>
</p:sld>
</file>

<file path=ppt/theme/theme1.xml><?xml version="1.0" encoding="utf-8"?>
<a:theme xmlns:a="http://schemas.openxmlformats.org/drawingml/2006/main" name="3_Office Theme">
  <a:themeElements>
    <a:clrScheme name="CDE Math">
      <a:dk1>
        <a:srgbClr val="515E6E"/>
      </a:dk1>
      <a:lt1>
        <a:srgbClr val="FFFFFF"/>
      </a:lt1>
      <a:dk2>
        <a:srgbClr val="205449"/>
      </a:dk2>
      <a:lt2>
        <a:srgbClr val="DFF1F1"/>
      </a:lt2>
      <a:accent1>
        <a:srgbClr val="1B3C6C"/>
      </a:accent1>
      <a:accent2>
        <a:srgbClr val="691E2C"/>
      </a:accent2>
      <a:accent3>
        <a:srgbClr val="B81F30"/>
      </a:accent3>
      <a:accent4>
        <a:srgbClr val="13866F"/>
      </a:accent4>
      <a:accent5>
        <a:srgbClr val="3468B2"/>
      </a:accent5>
      <a:accent6>
        <a:srgbClr val="B761A6"/>
      </a:accent6>
      <a:hlink>
        <a:srgbClr val="6654A3"/>
      </a:hlink>
      <a:folHlink>
        <a:srgbClr val="B81F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3112</Words>
  <Application>Microsoft Macintosh PowerPoint</Application>
  <PresentationFormat>Widescreen</PresentationFormat>
  <Paragraphs>176</Paragraphs>
  <Slides>19</Slides>
  <Notes>18</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MS PGothic</vt:lpstr>
      <vt:lpstr>Arial</vt:lpstr>
      <vt:lpstr>Articulate Narrow</vt:lpstr>
      <vt:lpstr>Calibri</vt:lpstr>
      <vt:lpstr>Courier New</vt:lpstr>
      <vt:lpstr>System Font Regular</vt:lpstr>
      <vt:lpstr>Wingdings</vt:lpstr>
      <vt:lpstr>3_Office Theme</vt:lpstr>
      <vt:lpstr>Funded by CDSS</vt:lpstr>
      <vt:lpstr>Partners in Early Learning</vt:lpstr>
      <vt:lpstr>Preschool English Learners: Principles and Practices to Promote Language, Literacy, and Learning—A Resource Guide (Second Edition)</vt:lpstr>
      <vt:lpstr>Training Outcomes</vt:lpstr>
      <vt:lpstr>Children with Disabilities and Developmental Differences</vt:lpstr>
      <vt:lpstr>Cultural and Linguistic Assets</vt:lpstr>
      <vt:lpstr>Partners</vt:lpstr>
      <vt:lpstr>Access to Regular Preschool Activities: The Law</vt:lpstr>
      <vt:lpstr>Language Disorder or Language Difference</vt:lpstr>
      <vt:lpstr>Children with disabilities can learn more than one language! </vt:lpstr>
      <vt:lpstr>Scaffolding Strategies…Making Preschool Accessible</vt:lpstr>
      <vt:lpstr> Early Warning Signs for 3 to 5 Year Olds</vt:lpstr>
      <vt:lpstr>Interview of Fred Genesee</vt:lpstr>
      <vt:lpstr>Key Points</vt:lpstr>
      <vt:lpstr>Scaffolds to Language Video</vt:lpstr>
      <vt:lpstr>Videos to embed and share</vt:lpstr>
      <vt:lpstr>What have we learned?</vt:lpstr>
      <vt:lpstr>Thank you!</vt:lpstr>
      <vt:lpstr>Presenter’s 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 Guide training</dc:title>
  <dc:creator/>
  <cp:lastModifiedBy/>
  <cp:revision>1</cp:revision>
  <cp:lastPrinted>2024-02-13T22:47:07Z</cp:lastPrinted>
  <dcterms:created xsi:type="dcterms:W3CDTF">2014-11-04T07:14:03Z</dcterms:created>
  <dcterms:modified xsi:type="dcterms:W3CDTF">2025-03-24T23:03:53Z</dcterms:modified>
</cp:coreProperties>
</file>