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7"/>
  </p:notesMasterIdLst>
  <p:sldIdLst>
    <p:sldId id="256" r:id="rId2"/>
    <p:sldId id="268" r:id="rId3"/>
    <p:sldId id="281" r:id="rId4"/>
    <p:sldId id="260" r:id="rId5"/>
    <p:sldId id="282" r:id="rId6"/>
    <p:sldId id="271" r:id="rId7"/>
    <p:sldId id="277" r:id="rId8"/>
    <p:sldId id="279" r:id="rId9"/>
    <p:sldId id="280" r:id="rId10"/>
    <p:sldId id="262" r:id="rId11"/>
    <p:sldId id="270" r:id="rId12"/>
    <p:sldId id="258" r:id="rId13"/>
    <p:sldId id="263" r:id="rId14"/>
    <p:sldId id="274" r:id="rId15"/>
    <p:sldId id="278" r:id="rId16"/>
  </p:sldIdLst>
  <p:sldSz cx="9144000" cy="6858000" type="screen4x3"/>
  <p:notesSz cx="6858000" cy="9144000"/>
  <p:defaultTextStyle>
    <a:defPPr>
      <a:defRPr lang="en-US"/>
    </a:defPPr>
    <a:lvl1pPr algn="l" defTabSz="457200" rtl="0" fontAlgn="base">
      <a:spcBef>
        <a:spcPct val="0"/>
      </a:spcBef>
      <a:spcAft>
        <a:spcPct val="0"/>
      </a:spcAft>
      <a:defRPr sz="1000" kern="1200">
        <a:solidFill>
          <a:schemeClr val="tx1"/>
        </a:solidFill>
        <a:latin typeface="Arial" pitchFamily="34" charset="0"/>
        <a:ea typeface="MS Pゴシック" charset="0"/>
        <a:cs typeface="MS Pゴシック" charset="0"/>
      </a:defRPr>
    </a:lvl1pPr>
    <a:lvl2pPr marL="457200" algn="l" defTabSz="457200" rtl="0" fontAlgn="base">
      <a:spcBef>
        <a:spcPct val="0"/>
      </a:spcBef>
      <a:spcAft>
        <a:spcPct val="0"/>
      </a:spcAft>
      <a:defRPr sz="1000" kern="1200">
        <a:solidFill>
          <a:schemeClr val="tx1"/>
        </a:solidFill>
        <a:latin typeface="Arial" pitchFamily="34" charset="0"/>
        <a:ea typeface="MS Pゴシック" charset="0"/>
        <a:cs typeface="MS Pゴシック" charset="0"/>
      </a:defRPr>
    </a:lvl2pPr>
    <a:lvl3pPr marL="914400" algn="l" defTabSz="457200" rtl="0" fontAlgn="base">
      <a:spcBef>
        <a:spcPct val="0"/>
      </a:spcBef>
      <a:spcAft>
        <a:spcPct val="0"/>
      </a:spcAft>
      <a:defRPr sz="1000" kern="1200">
        <a:solidFill>
          <a:schemeClr val="tx1"/>
        </a:solidFill>
        <a:latin typeface="Arial" pitchFamily="34" charset="0"/>
        <a:ea typeface="MS Pゴシック" charset="0"/>
        <a:cs typeface="MS Pゴシック" charset="0"/>
      </a:defRPr>
    </a:lvl3pPr>
    <a:lvl4pPr marL="1371600" algn="l" defTabSz="457200" rtl="0" fontAlgn="base">
      <a:spcBef>
        <a:spcPct val="0"/>
      </a:spcBef>
      <a:spcAft>
        <a:spcPct val="0"/>
      </a:spcAft>
      <a:defRPr sz="1000" kern="1200">
        <a:solidFill>
          <a:schemeClr val="tx1"/>
        </a:solidFill>
        <a:latin typeface="Arial" pitchFamily="34" charset="0"/>
        <a:ea typeface="MS Pゴシック" charset="0"/>
        <a:cs typeface="MS Pゴシック" charset="0"/>
      </a:defRPr>
    </a:lvl4pPr>
    <a:lvl5pPr marL="1828800" algn="l" defTabSz="457200" rtl="0" fontAlgn="base">
      <a:spcBef>
        <a:spcPct val="0"/>
      </a:spcBef>
      <a:spcAft>
        <a:spcPct val="0"/>
      </a:spcAft>
      <a:defRPr sz="1000" kern="1200">
        <a:solidFill>
          <a:schemeClr val="tx1"/>
        </a:solidFill>
        <a:latin typeface="Arial" pitchFamily="34" charset="0"/>
        <a:ea typeface="MS Pゴシック" charset="0"/>
        <a:cs typeface="MS Pゴシック" charset="0"/>
      </a:defRPr>
    </a:lvl5pPr>
    <a:lvl6pPr marL="2286000" algn="l" defTabSz="914400" rtl="0" eaLnBrk="1" latinLnBrk="0" hangingPunct="1">
      <a:defRPr sz="1000" kern="1200">
        <a:solidFill>
          <a:schemeClr val="tx1"/>
        </a:solidFill>
        <a:latin typeface="Arial" pitchFamily="34" charset="0"/>
        <a:ea typeface="MS Pゴシック" charset="0"/>
        <a:cs typeface="MS Pゴシック" charset="0"/>
      </a:defRPr>
    </a:lvl6pPr>
    <a:lvl7pPr marL="2743200" algn="l" defTabSz="914400" rtl="0" eaLnBrk="1" latinLnBrk="0" hangingPunct="1">
      <a:defRPr sz="1000" kern="1200">
        <a:solidFill>
          <a:schemeClr val="tx1"/>
        </a:solidFill>
        <a:latin typeface="Arial" pitchFamily="34" charset="0"/>
        <a:ea typeface="MS Pゴシック" charset="0"/>
        <a:cs typeface="MS Pゴシック" charset="0"/>
      </a:defRPr>
    </a:lvl7pPr>
    <a:lvl8pPr marL="3200400" algn="l" defTabSz="914400" rtl="0" eaLnBrk="1" latinLnBrk="0" hangingPunct="1">
      <a:defRPr sz="1000" kern="1200">
        <a:solidFill>
          <a:schemeClr val="tx1"/>
        </a:solidFill>
        <a:latin typeface="Arial" pitchFamily="34" charset="0"/>
        <a:ea typeface="MS Pゴシック" charset="0"/>
        <a:cs typeface="MS Pゴシック" charset="0"/>
      </a:defRPr>
    </a:lvl8pPr>
    <a:lvl9pPr marL="3657600" algn="l" defTabSz="914400" rtl="0" eaLnBrk="1" latinLnBrk="0" hangingPunct="1">
      <a:defRPr sz="1000" kern="1200">
        <a:solidFill>
          <a:schemeClr val="tx1"/>
        </a:solidFill>
        <a:latin typeface="Arial" pitchFamily="34" charset="0"/>
        <a:ea typeface="MS Pゴシック" charset="0"/>
        <a:cs typeface="MS P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02"/>
    <p:restoredTop sz="54242"/>
  </p:normalViewPr>
  <p:slideViewPr>
    <p:cSldViewPr snapToGrid="0" snapToObjects="1">
      <p:cViewPr varScale="1">
        <p:scale>
          <a:sx n="58" d="100"/>
          <a:sy n="58" d="100"/>
        </p:scale>
        <p:origin x="1976" y="200"/>
      </p:cViewPr>
      <p:guideLst>
        <p:guide orient="horz" pos="2160"/>
        <p:guide pos="2880"/>
      </p:guideLst>
    </p:cSldViewPr>
  </p:slideViewPr>
  <p:outlineViewPr>
    <p:cViewPr>
      <p:scale>
        <a:sx n="33" d="100"/>
        <a:sy n="33" d="100"/>
      </p:scale>
      <p:origin x="42" y="11220"/>
    </p:cViewPr>
  </p:outlineViewPr>
  <p:notesTextViewPr>
    <p:cViewPr>
      <p:scale>
        <a:sx n="100" d="100"/>
        <a:sy n="100" d="100"/>
      </p:scale>
      <p:origin x="0" y="0"/>
    </p:cViewPr>
  </p:notesTextViewPr>
  <p:sorterViewPr>
    <p:cViewPr>
      <p:scale>
        <a:sx n="100" d="100"/>
        <a:sy n="100" d="100"/>
      </p:scale>
      <p:origin x="0" y="184"/>
    </p:cViewPr>
  </p:sorterViewPr>
  <p:notesViewPr>
    <p:cSldViewPr snapToGrid="0" snapToObjects="1">
      <p:cViewPr>
        <p:scale>
          <a:sx n="100" d="100"/>
          <a:sy n="100" d="100"/>
        </p:scale>
        <p:origin x="-1548" y="51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A4D94EA8-AD8E-42C4-9D1F-5F6E7BB6493D}" type="datetime1">
              <a:rPr lang="en-US"/>
              <a:pPr>
                <a:defRPr/>
              </a:pPr>
              <a:t>4/12/18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cs typeface="Arial" pitchFamily="34" charset="0"/>
              </a:defRPr>
            </a:lvl1pPr>
          </a:lstStyle>
          <a:p>
            <a:pPr>
              <a:defRPr/>
            </a:pPr>
            <a:fld id="{D8CFE518-99F9-44A8-8B7D-FDBCCD454D6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1pPr>
    <a:lvl2pPr marL="457200" algn="l" defTabSz="457200"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2pPr>
    <a:lvl3pPr marL="914400" algn="l" defTabSz="457200"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3pPr>
    <a:lvl4pPr marL="1371600" algn="l" defTabSz="457200"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4pPr>
    <a:lvl5pPr marL="1828800" algn="l" defTabSz="457200" rtl="0" eaLnBrk="0" fontAlgn="base" hangingPunct="0">
      <a:spcBef>
        <a:spcPct val="30000"/>
      </a:spcBef>
      <a:spcAft>
        <a:spcPct val="0"/>
      </a:spcAft>
      <a:defRPr sz="1200" kern="1200">
        <a:solidFill>
          <a:schemeClr val="tx1"/>
        </a:solidFill>
        <a:latin typeface="Arial" pitchFamily="34" charset="0"/>
        <a:ea typeface="MS PGothic" pitchFamily="34" charset="-128"/>
        <a:cs typeface="Arial" pitchFamily="3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scoe.net/seeds/resources/videos/zaca/zaca4.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8436" name="Slide Number Placeholder 3"/>
          <p:cNvSpPr>
            <a:spLocks noGrp="1"/>
          </p:cNvSpPr>
          <p:nvPr>
            <p:ph type="sldNum" sz="quarter" idx="5"/>
          </p:nvPr>
        </p:nvSpPr>
        <p:spPr bwMode="auto">
          <a:noFill/>
          <a:ln>
            <a:miter lim="800000"/>
            <a:headEnd/>
            <a:tailEnd/>
          </a:ln>
        </p:spPr>
        <p:txBody>
          <a:bodyPr/>
          <a:lstStyle/>
          <a:p>
            <a:fld id="{04F82E90-0017-4B1E-AEAD-D8641092B70B}"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xfrm>
            <a:off x="1181100" y="749300"/>
            <a:ext cx="4570413" cy="3429000"/>
          </a:xfrm>
          <a:noFill/>
          <a:ln>
            <a:solidFill>
              <a:srgbClr val="000000"/>
            </a:solidFill>
            <a:miter lim="800000"/>
            <a:headEnd/>
            <a:tailEnd/>
          </a:ln>
        </p:spPr>
      </p:sp>
      <p:sp>
        <p:nvSpPr>
          <p:cNvPr id="27651" name="Slide Number Placeholder 3"/>
          <p:cNvSpPr>
            <a:spLocks noGrp="1"/>
          </p:cNvSpPr>
          <p:nvPr>
            <p:ph type="sldNum" sz="quarter" idx="5"/>
          </p:nvPr>
        </p:nvSpPr>
        <p:spPr bwMode="auto">
          <a:noFill/>
          <a:ln>
            <a:miter lim="800000"/>
            <a:headEnd/>
            <a:tailEnd/>
          </a:ln>
        </p:spPr>
        <p:txBody>
          <a:bodyPr/>
          <a:lstStyle/>
          <a:p>
            <a:fld id="{8FF5F20A-3ADB-4006-827A-706D6A570E75}" type="slidenum">
              <a:rPr lang="en-US"/>
              <a:pPr/>
              <a:t>10</a:t>
            </a:fld>
            <a:endParaRPr lang="en-US"/>
          </a:p>
        </p:txBody>
      </p:sp>
      <p:sp>
        <p:nvSpPr>
          <p:cNvPr id="27652" name="Notes Placeholder 2"/>
          <p:cNvSpPr>
            <a:spLocks noGrp="1"/>
          </p:cNvSpPr>
          <p:nvPr/>
        </p:nvSpPr>
        <p:spPr bwMode="auto">
          <a:xfrm>
            <a:off x="685800" y="4486275"/>
            <a:ext cx="5486400" cy="4114800"/>
          </a:xfrm>
          <a:prstGeom prst="rect">
            <a:avLst/>
          </a:prstGeom>
          <a:noFill/>
          <a:ln w="9525">
            <a:noFill/>
            <a:miter lim="800000"/>
            <a:headEnd/>
            <a:tailEnd/>
          </a:ln>
        </p:spPr>
        <p:txBody>
          <a:bodyPr/>
          <a:lstStyle/>
          <a:p>
            <a:pPr eaLnBrk="0" hangingPunct="0">
              <a:spcBef>
                <a:spcPct val="30000"/>
              </a:spcBef>
            </a:pPr>
            <a:r>
              <a:rPr lang="en-US" sz="1200">
                <a:ea typeface="MS PGothic" pitchFamily="34" charset="-128"/>
              </a:rPr>
              <a:t>Refer participants to the handout 7A: Language Disorder or Language Difference. </a:t>
            </a:r>
          </a:p>
        </p:txBody>
      </p:sp>
      <p:sp>
        <p:nvSpPr>
          <p:cNvPr id="2" name="Notes Placeholder 1">
            <a:extLst>
              <a:ext uri="{FF2B5EF4-FFF2-40B4-BE49-F238E27FC236}">
                <a16:creationId xmlns:a16="http://schemas.microsoft.com/office/drawing/2014/main" id="{7C0E5BCD-0590-BB4D-B4D2-CF000C707322}"/>
              </a:ext>
            </a:extLst>
          </p:cNvPr>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a:t>“Differences across bilingual and monolingual children should not be interpreted as delay, but rather a distinct developmental pattern linked to experience in each language” (</a:t>
            </a:r>
            <a:r>
              <a:rPr lang="en-US" altLang="en-US" dirty="0" err="1"/>
              <a:t>Comboy</a:t>
            </a:r>
            <a:r>
              <a:rPr lang="en-US" altLang="en-US" dirty="0"/>
              <a:t>, 2013, p.15).</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ln>
            <a:miter lim="800000"/>
            <a:headEnd/>
            <a:tailEnd/>
          </a:ln>
        </p:spPr>
        <p:txBody>
          <a:bodyPr/>
          <a:lstStyle/>
          <a:p>
            <a:fld id="{7E886A40-EA8B-43A5-8EE2-6210201F57E4}" type="slidenum">
              <a:rPr lang="en-US"/>
              <a:pPr/>
              <a:t>11</a:t>
            </a:fld>
            <a:endParaRPr lang="en-US"/>
          </a:p>
        </p:txBody>
      </p:sp>
      <p:sp>
        <p:nvSpPr>
          <p:cNvPr id="286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86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143000" y="684213"/>
            <a:ext cx="4570413" cy="3429000"/>
          </a:xfr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785813" y="4343400"/>
            <a:ext cx="5157787" cy="3525838"/>
          </a:xfrm>
          <a:solidFill>
            <a:srgbClr val="FFFFFF"/>
          </a:solidFill>
        </p:spPr>
        <p:txBody>
          <a:bodyPr wrap="square" numCol="1" anchor="t" anchorCtr="0" compatLnSpc="1">
            <a:prstTxWarp prst="textNoShape">
              <a:avLst/>
            </a:prstTxWarp>
          </a:bodyPr>
          <a:lstStyle/>
          <a:p>
            <a:pPr eaLnBrk="1" hangingPunct="1">
              <a:spcBef>
                <a:spcPct val="0"/>
              </a:spcBef>
              <a:spcAft>
                <a:spcPts val="563"/>
              </a:spcAft>
            </a:pPr>
            <a:r>
              <a:rPr lang="en-US"/>
              <a:t>This section of the law addresses placing preschool children in the least restrictive environment. The least restrictive environment must be the first setting considered, which means something different for each child. The least restrictive environment for a preschooler is a general education preschool program and the most restrictive environment may be a hospital setting or a home. </a:t>
            </a:r>
          </a:p>
          <a:p>
            <a:pPr eaLnBrk="1" hangingPunct="1">
              <a:spcBef>
                <a:spcPct val="0"/>
              </a:spcBef>
              <a:spcAft>
                <a:spcPts val="563"/>
              </a:spcAft>
            </a:pPr>
            <a:r>
              <a:rPr lang="en-US" b="1"/>
              <a:t>Background Information: </a:t>
            </a:r>
            <a:r>
              <a:rPr lang="en-US"/>
              <a:t>§ 300.116 also states:</a:t>
            </a:r>
          </a:p>
          <a:p>
            <a:pPr eaLnBrk="1" hangingPunct="1">
              <a:spcBef>
                <a:spcPct val="0"/>
              </a:spcBef>
              <a:spcAft>
                <a:spcPts val="563"/>
              </a:spcAft>
            </a:pPr>
            <a:r>
              <a:rPr lang="en-US"/>
              <a:t>(a)(3) Is as close as possible to the child’s home; unless the IEP of a child with a disability requires some other arrangement, the child is educated in the school that he or she would attend if nondisabled.</a:t>
            </a:r>
          </a:p>
          <a:p>
            <a:pPr eaLnBrk="1" hangingPunct="1">
              <a:spcBef>
                <a:spcPct val="0"/>
              </a:spcBef>
              <a:spcAft>
                <a:spcPts val="563"/>
              </a:spcAft>
            </a:pPr>
            <a:r>
              <a:rPr lang="en-US"/>
              <a:t>(e) A child with a disability is not removed from education in age-appropriate regular classrooms solely because of needed modifications in the general education curriculum.</a:t>
            </a:r>
          </a:p>
          <a:p>
            <a:pPr eaLnBrk="1" hangingPunct="1">
              <a:spcBef>
                <a:spcPct val="0"/>
              </a:spcBef>
              <a:spcAft>
                <a:spcPts val="563"/>
              </a:spcAft>
            </a:pPr>
            <a:r>
              <a:rPr lang="en-US"/>
              <a:t>Video trailer of interview regarding Least Restrictive Environment/Inclusion SEEDS: </a:t>
            </a:r>
            <a:r>
              <a:rPr lang="en-US">
                <a:hlinkClick r:id="rId3"/>
              </a:rPr>
              <a:t>http://www.scoe.net/seeds/resources/videos/zaca/zaca4.html</a:t>
            </a:r>
            <a:endParaRPr lang="en-US"/>
          </a:p>
          <a:p>
            <a:pPr eaLnBrk="1" hangingPunct="1">
              <a:spcBef>
                <a:spcPct val="0"/>
              </a:spcBef>
              <a:spcAft>
                <a:spcPts val="563"/>
              </a:spcAft>
            </a:pPr>
            <a:endParaRPr lang="en-US"/>
          </a:p>
          <a:p>
            <a:pPr eaLnBrk="1" hangingPunct="1">
              <a:spcBef>
                <a:spcPct val="0"/>
              </a:spcBef>
              <a:spcAft>
                <a:spcPts val="563"/>
              </a:spcAft>
            </a:pPr>
            <a:endParaRPr lang="en-US"/>
          </a:p>
        </p:txBody>
      </p:sp>
      <p:sp>
        <p:nvSpPr>
          <p:cNvPr id="29700" name="Slide Number Placeholder 3"/>
          <p:cNvSpPr>
            <a:spLocks noGrp="1"/>
          </p:cNvSpPr>
          <p:nvPr>
            <p:ph type="sldNum" sz="quarter" idx="5"/>
          </p:nvPr>
        </p:nvSpPr>
        <p:spPr bwMode="auto">
          <a:noFill/>
          <a:ln>
            <a:miter lim="800000"/>
            <a:headEnd/>
            <a:tailEnd/>
          </a:ln>
        </p:spPr>
        <p:txBody>
          <a:bodyPr/>
          <a:lstStyle/>
          <a:p>
            <a:fld id="{AD1BE862-9755-4EF8-86AD-B838DEED4670}"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The third outcome of this presentation addresses strategies. Inform the participants that we will be focusing on three strategies. These strategies are for all children in our preschool programs:</a:t>
            </a:r>
          </a:p>
          <a:p>
            <a:pPr eaLnBrk="1" hangingPunct="1">
              <a:spcBef>
                <a:spcPct val="0"/>
              </a:spcBef>
              <a:buFontTx/>
              <a:buChar char="•"/>
            </a:pPr>
            <a:r>
              <a:rPr lang="en-US"/>
              <a:t>Responsive practices</a:t>
            </a:r>
          </a:p>
          <a:p>
            <a:pPr eaLnBrk="1" hangingPunct="1">
              <a:spcBef>
                <a:spcPct val="0"/>
              </a:spcBef>
              <a:buFontTx/>
              <a:buChar char="•"/>
            </a:pPr>
            <a:r>
              <a:rPr lang="en-US"/>
              <a:t>Adaptations</a:t>
            </a:r>
          </a:p>
          <a:p>
            <a:pPr eaLnBrk="1" hangingPunct="1">
              <a:spcBef>
                <a:spcPct val="0"/>
              </a:spcBef>
              <a:buFontTx/>
              <a:buChar char="•"/>
            </a:pPr>
            <a:r>
              <a:rPr lang="en-US"/>
              <a:t>Accessibility to curriculum is very important and can be achieved by incorporating the concept of universal design and implementing differentiated instruction. </a:t>
            </a:r>
          </a:p>
          <a:p>
            <a:pPr eaLnBrk="1" hangingPunct="1">
              <a:spcBef>
                <a:spcPct val="0"/>
              </a:spcBef>
            </a:pPr>
            <a:endParaRPr lang="en-US"/>
          </a:p>
          <a:p>
            <a:pPr eaLnBrk="1" hangingPunct="1">
              <a:spcBef>
                <a:spcPct val="0"/>
              </a:spcBef>
            </a:pPr>
            <a:endParaRPr lang="en-US"/>
          </a:p>
          <a:p>
            <a:pPr eaLnBrk="1" hangingPunct="1">
              <a:spcBef>
                <a:spcPct val="0"/>
              </a:spcBef>
            </a:pPr>
            <a:r>
              <a:rPr lang="en-US"/>
              <a:t>Turn to page 193 in the PCF and read the Flannel Board Activity example.  This activity is designed to build listening skills and includes responsive practices and adaptations that enable access to curriculum for all students. This is an example that participants can read and return to after the presentation.</a:t>
            </a:r>
          </a:p>
          <a:p>
            <a:pPr eaLnBrk="1" hangingPunct="1">
              <a:spcBef>
                <a:spcPct val="0"/>
              </a:spcBef>
            </a:pPr>
            <a:endParaRPr lang="en-US"/>
          </a:p>
        </p:txBody>
      </p:sp>
      <p:sp>
        <p:nvSpPr>
          <p:cNvPr id="30724" name="Slide Number Placeholder 3"/>
          <p:cNvSpPr>
            <a:spLocks noGrp="1"/>
          </p:cNvSpPr>
          <p:nvPr>
            <p:ph type="sldNum" sz="quarter" idx="5"/>
          </p:nvPr>
        </p:nvSpPr>
        <p:spPr bwMode="auto">
          <a:noFill/>
          <a:ln>
            <a:miter lim="800000"/>
            <a:headEnd/>
            <a:tailEnd/>
          </a:ln>
        </p:spPr>
        <p:txBody>
          <a:bodyPr/>
          <a:lstStyle/>
          <a:p>
            <a:fld id="{4E2E3900-BC3E-47C8-B48F-B9BAE82FF1A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gn="ctr" eaLnBrk="1" hangingPunct="1">
              <a:spcBef>
                <a:spcPct val="0"/>
              </a:spcBef>
            </a:pPr>
            <a:r>
              <a:rPr lang="en-US" b="1" i="1">
                <a:solidFill>
                  <a:srgbClr val="0000FF"/>
                </a:solidFill>
              </a:rPr>
              <a:t>Video Viewing (10 minutes)</a:t>
            </a:r>
          </a:p>
          <a:p>
            <a:pPr algn="just" eaLnBrk="1" hangingPunct="1">
              <a:spcBef>
                <a:spcPct val="0"/>
              </a:spcBef>
            </a:pPr>
            <a:r>
              <a:rPr lang="en-US"/>
              <a:t>Show the section of the VHS/DVD, </a:t>
            </a:r>
            <a:r>
              <a:rPr lang="en-US" i="1"/>
              <a:t>A World of Full of Language,</a:t>
            </a:r>
            <a:r>
              <a:rPr lang="en-US"/>
              <a:t> that addresses scaffolding and multi-sensory supports. As they watch the video segment, instruct participants to consider the following prompts: </a:t>
            </a:r>
          </a:p>
          <a:p>
            <a:pPr algn="just" eaLnBrk="1" hangingPunct="1">
              <a:spcBef>
                <a:spcPct val="0"/>
              </a:spcBef>
              <a:buFontTx/>
              <a:buChar char="•"/>
            </a:pPr>
            <a:r>
              <a:rPr lang="en-US"/>
              <a:t>Identify two to three examples of scaffolding in the video that would be applicable to your own classroom or setting.</a:t>
            </a:r>
          </a:p>
          <a:p>
            <a:pPr algn="just" eaLnBrk="1" hangingPunct="1">
              <a:spcBef>
                <a:spcPct val="0"/>
              </a:spcBef>
              <a:buFontTx/>
              <a:buChar char="•"/>
            </a:pPr>
            <a:r>
              <a:rPr lang="en-US"/>
              <a:t>From your own experience, provide two to three examples of unique ways to scaffold learning.</a:t>
            </a:r>
          </a:p>
          <a:p>
            <a:pPr eaLnBrk="1" hangingPunct="1">
              <a:spcBef>
                <a:spcPct val="0"/>
              </a:spcBef>
            </a:pPr>
            <a:endParaRPr lang="en-US"/>
          </a:p>
        </p:txBody>
      </p:sp>
      <p:sp>
        <p:nvSpPr>
          <p:cNvPr id="31748" name="Slide Number Placeholder 3"/>
          <p:cNvSpPr>
            <a:spLocks noGrp="1"/>
          </p:cNvSpPr>
          <p:nvPr>
            <p:ph type="sldNum" sz="quarter" idx="5"/>
          </p:nvPr>
        </p:nvSpPr>
        <p:spPr bwMode="auto">
          <a:noFill/>
          <a:ln>
            <a:miter lim="800000"/>
            <a:headEnd/>
            <a:tailEnd/>
          </a:ln>
        </p:spPr>
        <p:txBody>
          <a:bodyPr/>
          <a:lstStyle/>
          <a:p>
            <a:fld id="{F252AD3F-8E3B-4078-AD29-9C5DCF2A1162}"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spcAft>
                <a:spcPts val="563"/>
              </a:spcAft>
            </a:pPr>
            <a:r>
              <a:rPr lang="en-US"/>
              <a:t>Discuss the following questions with the group:</a:t>
            </a:r>
          </a:p>
          <a:p>
            <a:pPr eaLnBrk="1" hangingPunct="1">
              <a:lnSpc>
                <a:spcPct val="90000"/>
              </a:lnSpc>
              <a:spcBef>
                <a:spcPct val="50000"/>
              </a:spcBef>
            </a:pPr>
            <a:r>
              <a:rPr lang="en-US"/>
              <a:t>What is one new fact you learned?</a:t>
            </a:r>
          </a:p>
          <a:p>
            <a:pPr eaLnBrk="1" hangingPunct="1">
              <a:lnSpc>
                <a:spcPct val="90000"/>
              </a:lnSpc>
              <a:spcBef>
                <a:spcPct val="50000"/>
              </a:spcBef>
            </a:pPr>
            <a:r>
              <a:rPr lang="en-US"/>
              <a:t>What is a new perspective you pondered?</a:t>
            </a:r>
          </a:p>
          <a:p>
            <a:pPr eaLnBrk="1" hangingPunct="1">
              <a:lnSpc>
                <a:spcPct val="90000"/>
              </a:lnSpc>
              <a:spcBef>
                <a:spcPct val="50000"/>
              </a:spcBef>
            </a:pPr>
            <a:r>
              <a:rPr lang="en-US"/>
              <a:t>What questions are you mulling over now?</a:t>
            </a:r>
          </a:p>
          <a:p>
            <a:pPr eaLnBrk="1" hangingPunct="1">
              <a:lnSpc>
                <a:spcPct val="90000"/>
              </a:lnSpc>
              <a:spcBef>
                <a:spcPct val="50000"/>
              </a:spcBef>
            </a:pPr>
            <a:r>
              <a:rPr lang="en-US"/>
              <a:t>How will you further this information?</a:t>
            </a:r>
          </a:p>
          <a:p>
            <a:pPr eaLnBrk="1" hangingPunct="1">
              <a:lnSpc>
                <a:spcPct val="90000"/>
              </a:lnSpc>
              <a:spcBef>
                <a:spcPct val="50000"/>
              </a:spcBef>
            </a:pPr>
            <a:endParaRPr lang="en-US"/>
          </a:p>
          <a:p>
            <a:pPr eaLnBrk="1" hangingPunct="1">
              <a:lnSpc>
                <a:spcPct val="90000"/>
              </a:lnSpc>
              <a:spcBef>
                <a:spcPct val="50000"/>
              </a:spcBef>
            </a:pPr>
            <a:r>
              <a:rPr lang="en-US"/>
              <a:t>Invite participants to share answers with their table group or the group entire. </a:t>
            </a:r>
          </a:p>
          <a:p>
            <a:pPr eaLnBrk="1" hangingPunct="1">
              <a:spcBef>
                <a:spcPct val="0"/>
              </a:spcBef>
              <a:spcAft>
                <a:spcPts val="563"/>
              </a:spcAft>
            </a:pPr>
            <a:endParaRPr lang="en-US"/>
          </a:p>
        </p:txBody>
      </p:sp>
      <p:sp>
        <p:nvSpPr>
          <p:cNvPr id="32772" name="Slide Number Placeholder 3"/>
          <p:cNvSpPr>
            <a:spLocks noGrp="1"/>
          </p:cNvSpPr>
          <p:nvPr>
            <p:ph type="sldNum" sz="quarter" idx="5"/>
          </p:nvPr>
        </p:nvSpPr>
        <p:spPr bwMode="auto">
          <a:noFill/>
          <a:ln>
            <a:miter lim="800000"/>
            <a:headEnd/>
            <a:tailEnd/>
          </a:ln>
        </p:spPr>
        <p:txBody>
          <a:bodyPr/>
          <a:lstStyle/>
          <a:p>
            <a:fld id="{51EE548B-8F66-4279-BE35-CA7D3690019F}" type="slidenum">
              <a:rPr lang="en-US"/>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94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Briefly go over the outcomes for this section of the training.</a:t>
            </a:r>
          </a:p>
        </p:txBody>
      </p:sp>
      <p:sp>
        <p:nvSpPr>
          <p:cNvPr id="19460" name="Slide Number Placeholder 3"/>
          <p:cNvSpPr>
            <a:spLocks noGrp="1"/>
          </p:cNvSpPr>
          <p:nvPr>
            <p:ph type="sldNum" sz="quarter" idx="5"/>
          </p:nvPr>
        </p:nvSpPr>
        <p:spPr bwMode="auto">
          <a:noFill/>
          <a:ln>
            <a:miter lim="800000"/>
            <a:headEnd/>
            <a:tailEnd/>
          </a:ln>
        </p:spPr>
        <p:txBody>
          <a:bodyPr/>
          <a:lstStyle/>
          <a:p>
            <a:fld id="{13664675-90F4-43AE-AE3A-2DAB9864C900}"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normAutofit fontScale="92500" lnSpcReduction="10000"/>
          </a:bodyPr>
          <a:lstStyle/>
          <a:p>
            <a:r>
              <a:rPr lang="en-US" dirty="0"/>
              <a:t>Transition slide:</a:t>
            </a:r>
          </a:p>
          <a:p>
            <a:r>
              <a:rPr lang="en-US" dirty="0"/>
              <a:t>When working with families who are culturally and linguistically diverse, it is important to remember that there are other aspects of a family’s culture to consider. The next few slides address several points to consider. </a:t>
            </a:r>
          </a:p>
          <a:p>
            <a:r>
              <a:rPr lang="en-US" dirty="0">
                <a:solidFill>
                  <a:srgbClr val="FFFFFF"/>
                </a:solidFill>
              </a:rPr>
              <a:t>“When the home language and culture are views as assets and resources, it becomes the foundation for enhanced learning”</a:t>
            </a:r>
            <a:br>
              <a:rPr lang="en-US" dirty="0">
                <a:solidFill>
                  <a:srgbClr val="FFFFFF"/>
                </a:solidFill>
              </a:rPr>
            </a:br>
            <a:r>
              <a:rPr lang="en-US" dirty="0">
                <a:solidFill>
                  <a:srgbClr val="FFFFFF"/>
                </a:solidFill>
              </a:rPr>
              <a:t>PCF p. 185</a:t>
            </a:r>
          </a:p>
          <a:p>
            <a:endParaRPr lang="en-US" dirty="0">
              <a:solidFill>
                <a:srgbClr val="FFFFFF"/>
              </a:solidFill>
            </a:endParaRPr>
          </a:p>
          <a:p>
            <a:r>
              <a:rPr lang="en-US" dirty="0">
                <a:solidFill>
                  <a:srgbClr val="FFFFFF"/>
                </a:solidFill>
              </a:rPr>
              <a:t>The California Preschool Curriculum Framework highlights this in English Language Development Guiding Principle: “Respect Cultural Values and Behaviors reflected in the child language and communication” PCF, p. 180</a:t>
            </a:r>
          </a:p>
          <a:p>
            <a:endParaRPr lang="en-US" dirty="0">
              <a:solidFill>
                <a:srgbClr val="FFFFFF"/>
              </a:solidFill>
            </a:endParaRPr>
          </a:p>
          <a:p>
            <a:pPr>
              <a:defRPr/>
            </a:pPr>
            <a:r>
              <a:rPr lang="en-US" dirty="0"/>
              <a:t>Research indicates that many families of preschoolers with special needs value home language maintenance and bilingualism for their children. Given the significance of the culture of a family, parent–child interactions, a child’s sense of identity and belonging, and the parents’ sense of competence and confidence, families should be encouraged to maintain their home languages with their children.</a:t>
            </a:r>
          </a:p>
          <a:p>
            <a:pPr>
              <a:defRPr/>
            </a:pPr>
            <a:r>
              <a:rPr lang="en-US" dirty="0"/>
              <a:t>Deborah Chen and Vera Gutiérrez-</a:t>
            </a:r>
            <a:r>
              <a:rPr lang="en-US" dirty="0" err="1"/>
              <a:t>Clellen</a:t>
            </a:r>
            <a:r>
              <a:rPr lang="en-US" dirty="0"/>
              <a:t>, “Early Intervention and Young Dual Language Learners with Special Needs,” in </a:t>
            </a:r>
            <a:r>
              <a:rPr lang="en-US" i="1" dirty="0"/>
              <a:t>California’s Best Practices for Young Dual Language Learners: Research Overview Papers</a:t>
            </a:r>
            <a:r>
              <a:rPr lang="en-US" dirty="0"/>
              <a:t>, ed. Faye Ong and John McLean, in cooperation with Cecelia Fisher-</a:t>
            </a:r>
            <a:r>
              <a:rPr lang="en-US" dirty="0" err="1"/>
              <a:t>Dahms</a:t>
            </a:r>
            <a:r>
              <a:rPr lang="en-US" dirty="0"/>
              <a:t> (Sacramento, CA: Department of Education, 2013), 225.</a:t>
            </a:r>
          </a:p>
          <a:p>
            <a:endParaRPr lang="en-US" dirty="0">
              <a:solidFill>
                <a:srgbClr val="FFFFFF"/>
              </a:solidFill>
            </a:endParaRPr>
          </a:p>
          <a:p>
            <a:endParaRPr lang="en-US" dirty="0"/>
          </a:p>
        </p:txBody>
      </p:sp>
      <p:sp>
        <p:nvSpPr>
          <p:cNvPr id="20484" name="Slide Number Placeholder 3"/>
          <p:cNvSpPr>
            <a:spLocks noGrp="1"/>
          </p:cNvSpPr>
          <p:nvPr>
            <p:ph type="sldNum" sz="quarter" idx="5"/>
          </p:nvPr>
        </p:nvSpPr>
        <p:spPr bwMode="auto">
          <a:noFill/>
          <a:ln>
            <a:miter lim="800000"/>
            <a:headEnd/>
            <a:tailEnd/>
          </a:ln>
        </p:spPr>
        <p:txBody>
          <a:bodyPr/>
          <a:lstStyle/>
          <a:p>
            <a:fld id="{34093872-71E0-41DC-9C21-024C9439ED21}"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t>Refer participants to Principle 8 in the PEL Resource Guide (p. 69). Next, read the paragraph under the overarching principle in the PCF (p. 7). </a:t>
            </a:r>
          </a:p>
          <a:p>
            <a:pPr eaLnBrk="1" hangingPunct="1">
              <a:spcBef>
                <a:spcPct val="0"/>
              </a:spcBef>
            </a:pPr>
            <a:endParaRPr lang="en-US"/>
          </a:p>
          <a:p>
            <a:pPr eaLnBrk="1" hangingPunct="1">
              <a:spcBef>
                <a:spcPct val="0"/>
              </a:spcBef>
            </a:pPr>
            <a:r>
              <a:rPr lang="en-US"/>
              <a:t>Invite participants share their answers to the following questions with an elbow partner: </a:t>
            </a:r>
          </a:p>
          <a:p>
            <a:pPr eaLnBrk="1" hangingPunct="1">
              <a:spcBef>
                <a:spcPct val="0"/>
              </a:spcBef>
              <a:buFontTx/>
              <a:buChar char="•"/>
            </a:pPr>
            <a:r>
              <a:rPr lang="en-US"/>
              <a:t>How do these two statements support each other? </a:t>
            </a:r>
          </a:p>
          <a:p>
            <a:pPr eaLnBrk="1" hangingPunct="1">
              <a:spcBef>
                <a:spcPct val="0"/>
              </a:spcBef>
              <a:buFontTx/>
              <a:buChar char="•"/>
            </a:pPr>
            <a:r>
              <a:rPr lang="en-US"/>
              <a:t>What do you connect with most in these statements?</a:t>
            </a:r>
          </a:p>
          <a:p>
            <a:pPr eaLnBrk="1" hangingPunct="1">
              <a:spcBef>
                <a:spcPct val="0"/>
              </a:spcBef>
            </a:pPr>
            <a:endParaRPr lang="en-US"/>
          </a:p>
          <a:p>
            <a:pPr eaLnBrk="1" hangingPunct="1">
              <a:spcBef>
                <a:spcPct val="0"/>
              </a:spcBef>
            </a:pPr>
            <a:r>
              <a:rPr lang="en-US"/>
              <a:t>This is a reminder that the PEL Resource Guide contains Principle 8 and practical ideas to implement strategies that will support English learners with disabilities or special needs.  These ideas are supported by the overarching principle in the PCF.</a:t>
            </a:r>
          </a:p>
          <a:p>
            <a:pPr eaLnBrk="1" hangingPunct="1">
              <a:spcBef>
                <a:spcPct val="0"/>
              </a:spcBef>
            </a:pPr>
            <a:endParaRPr lang="en-US"/>
          </a:p>
        </p:txBody>
      </p:sp>
      <p:sp>
        <p:nvSpPr>
          <p:cNvPr id="21508" name="Slide Number Placeholder 3"/>
          <p:cNvSpPr>
            <a:spLocks noGrp="1"/>
          </p:cNvSpPr>
          <p:nvPr>
            <p:ph type="sldNum" sz="quarter" idx="5"/>
          </p:nvPr>
        </p:nvSpPr>
        <p:spPr bwMode="auto">
          <a:noFill/>
          <a:ln>
            <a:miter lim="800000"/>
            <a:headEnd/>
            <a:tailEnd/>
          </a:ln>
        </p:spPr>
        <p:txBody>
          <a:bodyPr/>
          <a:lstStyle/>
          <a:p>
            <a:fld id="{F099E1C3-FAE1-4FA6-AD2F-1086B6D52C88}"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2531" name="Slide Number Placeholder 3"/>
          <p:cNvSpPr>
            <a:spLocks noGrp="1"/>
          </p:cNvSpPr>
          <p:nvPr>
            <p:ph type="sldNum" sz="quarter" idx="5"/>
          </p:nvPr>
        </p:nvSpPr>
        <p:spPr bwMode="auto">
          <a:noFill/>
          <a:ln>
            <a:miter lim="800000"/>
            <a:headEnd/>
            <a:tailEnd/>
          </a:ln>
        </p:spPr>
        <p:txBody>
          <a:bodyPr/>
          <a:lstStyle/>
          <a:p>
            <a:fld id="{8B516509-6FA0-455E-B331-4CC50DDCCF3D}" type="slidenum">
              <a:rPr lang="en-US">
                <a:latin typeface="Calibri" pitchFamily="34" charset="0"/>
              </a:rPr>
              <a:pPr/>
              <a:t>5</a:t>
            </a:fld>
            <a:endParaRPr lang="en-US">
              <a:latin typeface="Calibri" pitchFamily="34" charset="0"/>
            </a:endParaRPr>
          </a:p>
        </p:txBody>
      </p:sp>
      <p:sp>
        <p:nvSpPr>
          <p:cNvPr id="22532" name="Rectangle 3"/>
          <p:cNvSpPr>
            <a:spLocks noGrp="1" noChangeArrowheads="1"/>
          </p:cNvSpPr>
          <p:nvPr>
            <p:ph type="body" idx="1"/>
          </p:nvPr>
        </p:nvSpPr>
        <p:spPr bwMode="auto">
          <a:xfrm>
            <a:off x="593725" y="4343400"/>
            <a:ext cx="5692775" cy="4116388"/>
          </a:xfrm>
          <a:noFill/>
        </p:spPr>
        <p:txBody>
          <a:bodyPr wrap="square" numCol="1" anchor="t" anchorCtr="0" compatLnSpc="1">
            <a:prstTxWarp prst="textNoShape">
              <a:avLst/>
            </a:prstTxWarp>
            <a:normAutofit lnSpcReduction="10000"/>
          </a:bodyPr>
          <a:lstStyle/>
          <a:p>
            <a:pPr>
              <a:lnSpc>
                <a:spcPct val="90000"/>
              </a:lnSpc>
              <a:spcBef>
                <a:spcPct val="0"/>
              </a:spcBef>
              <a:spcAft>
                <a:spcPts val="400"/>
              </a:spcAft>
            </a:pPr>
            <a:r>
              <a:rPr lang="en-US" sz="900" dirty="0"/>
              <a:t>Here are the projects and programs from the Special Education Division (SED) that support Early Childhood Special Education.</a:t>
            </a:r>
          </a:p>
          <a:p>
            <a:pPr>
              <a:lnSpc>
                <a:spcPct val="90000"/>
              </a:lnSpc>
              <a:spcBef>
                <a:spcPct val="0"/>
              </a:spcBef>
              <a:spcAft>
                <a:spcPts val="400"/>
              </a:spcAft>
            </a:pPr>
            <a:endParaRPr lang="en-US" sz="900" dirty="0"/>
          </a:p>
          <a:p>
            <a:pPr>
              <a:lnSpc>
                <a:spcPct val="90000"/>
              </a:lnSpc>
              <a:spcBef>
                <a:spcPct val="0"/>
              </a:spcBef>
              <a:spcAft>
                <a:spcPts val="400"/>
              </a:spcAft>
              <a:buFont typeface="Calibri" panose="020F0502020204030204" pitchFamily="34" charset="0"/>
              <a:buAutoNum type="arabicPeriod"/>
            </a:pPr>
            <a:r>
              <a:rPr lang="en-US" altLang="en-US" sz="900" dirty="0"/>
              <a:t>Special Education is governed by IDEA (Individual with Disabilities Act) Part B for ages 3-21, and Part C for children ages 0-3. Each state has a State Performance Plan and Annual Performance Report that must be submitted to the Federal Office of Special Education Programs (OSEP) once a year. (This is the yellow overarching part.)</a:t>
            </a:r>
          </a:p>
          <a:p>
            <a:pPr>
              <a:lnSpc>
                <a:spcPct val="90000"/>
              </a:lnSpc>
              <a:spcBef>
                <a:spcPct val="0"/>
              </a:spcBef>
              <a:spcAft>
                <a:spcPts val="400"/>
              </a:spcAft>
              <a:buFont typeface="Calibri" panose="020F0502020204030204" pitchFamily="34" charset="0"/>
              <a:buAutoNum type="arabicPeriod"/>
            </a:pPr>
            <a:r>
              <a:rPr lang="en-US" altLang="en-US" sz="900" dirty="0"/>
              <a:t>The Desired Results </a:t>
            </a:r>
            <a:r>
              <a:rPr lang="en-US" altLang="en-US" sz="900" i="1" dirty="0"/>
              <a:t>access</a:t>
            </a:r>
            <a:r>
              <a:rPr lang="en-US" altLang="en-US" sz="900" dirty="0"/>
              <a:t> Project supports and coordinates the DRDP Assessment System for children with IEPs. The DRDP </a:t>
            </a:r>
            <a:r>
              <a:rPr lang="en-US" altLang="en-US" sz="900" i="1" dirty="0"/>
              <a:t>access</a:t>
            </a:r>
            <a:r>
              <a:rPr lang="en-US" altLang="en-US" sz="900" dirty="0"/>
              <a:t> assessment tool is accepted by the Child Development Division, and will continue to be used as the DRDP-R is phased out.  The DRDP 2010 is not being used for preschool-age children with IEPs at this time. For questions, please refer to the CDE policy memo at </a:t>
            </a:r>
            <a:r>
              <a:rPr lang="en-US" altLang="en-US" sz="900" dirty="0" err="1"/>
              <a:t>draccess.org</a:t>
            </a:r>
            <a:r>
              <a:rPr lang="en-US" altLang="en-US" sz="900" dirty="0"/>
              <a:t>.</a:t>
            </a:r>
          </a:p>
          <a:p>
            <a:pPr>
              <a:lnSpc>
                <a:spcPct val="90000"/>
              </a:lnSpc>
              <a:spcBef>
                <a:spcPct val="0"/>
              </a:spcBef>
              <a:spcAft>
                <a:spcPts val="400"/>
              </a:spcAft>
              <a:buFont typeface="Calibri" panose="020F0502020204030204" pitchFamily="34" charset="0"/>
              <a:buAutoNum type="arabicPeriod"/>
            </a:pPr>
            <a:r>
              <a:rPr lang="en-US" altLang="en-US" sz="900" dirty="0"/>
              <a:t>The Early Childhood Special Education Handbooks is a series of handbooks covering topics such as:</a:t>
            </a:r>
            <a:br>
              <a:rPr lang="en-US" altLang="en-US" sz="900" dirty="0"/>
            </a:br>
            <a:r>
              <a:rPr lang="en-US" altLang="en-US" sz="900" i="1" dirty="0"/>
              <a:t>Developing and Evaluating Interagency Collaboration in Early Childhood Special Education Programs, Transition from Early Childhood Special Education Programs, Developing Individualized Family Service Plans and Individualized Education Programs in Early Childhood Special Education, Developing and Implementing Early Childhood Special Education Programs and Services, Assessment and Evaluation in Early Childhood Special Education Programs, Administration of Early Childhood Special Education Programs, Family Involvement in Early Childhood Special Education Programs</a:t>
            </a:r>
            <a:r>
              <a:rPr lang="en-US" altLang="en-US" sz="900" dirty="0"/>
              <a:t>.  It is published by </a:t>
            </a:r>
            <a:r>
              <a:rPr lang="en-US" altLang="en-US" sz="900" b="1" dirty="0"/>
              <a:t>CDE Press and is available at the CDE Web site or SEEDS Web site for free download</a:t>
            </a:r>
            <a:r>
              <a:rPr lang="en-US" altLang="en-US" sz="900" dirty="0"/>
              <a:t> or purchase from the CDE Press. </a:t>
            </a:r>
          </a:p>
          <a:p>
            <a:pPr>
              <a:lnSpc>
                <a:spcPct val="90000"/>
              </a:lnSpc>
              <a:spcBef>
                <a:spcPct val="0"/>
              </a:spcBef>
              <a:spcAft>
                <a:spcPts val="400"/>
              </a:spcAft>
              <a:buFont typeface="Calibri" panose="020F0502020204030204" pitchFamily="34" charset="0"/>
              <a:buAutoNum type="arabicPeriod"/>
            </a:pPr>
            <a:r>
              <a:rPr lang="en-US" altLang="en-US" sz="900" dirty="0"/>
              <a:t>The Preschool Learning Foundations are important for planning curriculum and specialized instruction within the curriculum in addition to informing IEP goals.</a:t>
            </a:r>
          </a:p>
          <a:p>
            <a:pPr>
              <a:lnSpc>
                <a:spcPct val="90000"/>
              </a:lnSpc>
              <a:spcBef>
                <a:spcPct val="0"/>
              </a:spcBef>
              <a:spcAft>
                <a:spcPts val="400"/>
              </a:spcAft>
              <a:buFont typeface="Calibri" panose="020F0502020204030204" pitchFamily="34" charset="0"/>
              <a:buAutoNum type="arabicPeriod"/>
            </a:pPr>
            <a:r>
              <a:rPr lang="en-US" altLang="en-US" sz="900" dirty="0"/>
              <a:t>The SEEDS (Supporting Early Education Delivery Systems) Project supports special education programs in Local Educational Agencies (LEA) serving children with disabilities, ages 0-5.</a:t>
            </a:r>
          </a:p>
          <a:p>
            <a:pPr>
              <a:lnSpc>
                <a:spcPct val="90000"/>
              </a:lnSpc>
              <a:spcBef>
                <a:spcPct val="0"/>
              </a:spcBef>
              <a:spcAft>
                <a:spcPts val="400"/>
              </a:spcAft>
              <a:buFont typeface="Calibri" panose="020F0502020204030204" pitchFamily="34" charset="0"/>
              <a:buAutoNum type="arabicPeriod"/>
            </a:pPr>
            <a:r>
              <a:rPr lang="en-US" altLang="en-US" sz="900" dirty="0"/>
              <a:t>SEECAP (Special Education Early Childhood Administrators Project) presents a symposium and special events yearly, and provides Early Childhood Special Education (ECSE) leadership training through workshops. Its Excellent in Early Childhood Education Leadership (</a:t>
            </a:r>
            <a:r>
              <a:rPr lang="en-US" altLang="en-US" sz="900" dirty="0" err="1"/>
              <a:t>ExCEL</a:t>
            </a:r>
            <a:r>
              <a:rPr lang="en-US" altLang="en-US" sz="900" dirty="0"/>
              <a:t>) program provides early childhood and/or early childhood special education leadership training and coaching.</a:t>
            </a:r>
          </a:p>
          <a:p>
            <a:pPr>
              <a:lnSpc>
                <a:spcPct val="90000"/>
              </a:lnSpc>
              <a:spcBef>
                <a:spcPct val="0"/>
              </a:spcBef>
              <a:spcAft>
                <a:spcPts val="400"/>
              </a:spcAft>
              <a:buFont typeface="Calibri" panose="020F0502020204030204" pitchFamily="34" charset="0"/>
              <a:buAutoNum type="arabicPeriod"/>
            </a:pPr>
            <a:r>
              <a:rPr lang="en-US" altLang="en-US" sz="900" dirty="0"/>
              <a:t>The CPIN (California Preschool Instructional Network) Special Education Division provides funds to support special education leads in each region to share the rich content of CPIN to special educators.</a:t>
            </a:r>
          </a:p>
          <a:p>
            <a:pPr>
              <a:lnSpc>
                <a:spcPct val="90000"/>
              </a:lnSpc>
              <a:spcBef>
                <a:spcPct val="0"/>
              </a:spcBef>
              <a:spcAft>
                <a:spcPts val="400"/>
              </a:spcAft>
            </a:pPr>
            <a:endParaRPr lang="en-US" sz="9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endParaRPr lang="en-US">
              <a:ea typeface="MS Pゴシック" charset="0"/>
              <a:cs typeface="MS Pゴシック" charset="0"/>
            </a:endParaRPr>
          </a:p>
        </p:txBody>
      </p:sp>
      <p:sp>
        <p:nvSpPr>
          <p:cNvPr id="235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3556" name="Rectangle 3"/>
          <p:cNvSpPr>
            <a:spLocks noGrp="1" noChangeArrowheads="1"/>
          </p:cNvSpPr>
          <p:nvPr>
            <p:ph type="body" idx="1"/>
          </p:nvPr>
        </p:nvSpPr>
        <p:spPr bwMode="auto">
          <a:noFill/>
        </p:spPr>
        <p:txBody>
          <a:bodyPr wrap="square" numCol="1" anchor="t" anchorCtr="0" compatLnSpc="1">
            <a:prstTxWarp prst="textNoShape">
              <a:avLst/>
            </a:prstTxWarp>
            <a:normAutofit fontScale="92500" lnSpcReduction="20000"/>
          </a:bodyPr>
          <a:lstStyle/>
          <a:p>
            <a:pPr eaLnBrk="1" hangingPunct="1">
              <a:spcBef>
                <a:spcPct val="0"/>
              </a:spcBef>
            </a:pPr>
            <a:r>
              <a:rPr lang="en-US" altLang="en-US" dirty="0"/>
              <a:t>Many professionals mistakenly recommend that children with special needs should be exposed to a single language—that is, the language of the dominant society—to promote language development and later academic success. This recommendation is based on “the prominent belief that input in two languages places unwarranted demands on the deficient 210 language-learning systems of children with language impairment (LI)*</a:t>
            </a:r>
          </a:p>
          <a:p>
            <a:pPr eaLnBrk="1" hangingPunct="1">
              <a:spcBef>
                <a:spcPct val="0"/>
              </a:spcBef>
            </a:pPr>
            <a:r>
              <a:rPr lang="en-US" altLang="en-US" dirty="0"/>
              <a:t>. . . This belief has led well-intended professionals to ignore the functional need for both languages of linguistically diverse children” (</a:t>
            </a:r>
            <a:r>
              <a:rPr lang="en-US" altLang="en-US" dirty="0" err="1"/>
              <a:t>Kohnert</a:t>
            </a:r>
            <a:r>
              <a:rPr lang="en-US" altLang="en-US" dirty="0"/>
              <a:t> et al. 2005, 255).</a:t>
            </a:r>
          </a:p>
          <a:p>
            <a:pPr eaLnBrk="1" hangingPunct="1">
              <a:spcBef>
                <a:spcPct val="0"/>
              </a:spcBef>
            </a:pPr>
            <a:r>
              <a:rPr lang="en-US" altLang="en-US" dirty="0"/>
              <a:t> </a:t>
            </a:r>
          </a:p>
          <a:p>
            <a:pPr eaLnBrk="1" hangingPunct="1">
              <a:spcBef>
                <a:spcPct val="0"/>
              </a:spcBef>
            </a:pPr>
            <a:r>
              <a:rPr lang="en-US" altLang="en-US" dirty="0"/>
              <a:t>Deborah Chen and Vera Gutiérrez-</a:t>
            </a:r>
            <a:r>
              <a:rPr lang="en-US" altLang="en-US" dirty="0" err="1"/>
              <a:t>Clellen</a:t>
            </a:r>
            <a:r>
              <a:rPr lang="en-US" altLang="en-US" dirty="0"/>
              <a:t>, “Early Intervention and Young Dual Language Learners with Special Needs,” in </a:t>
            </a:r>
            <a:r>
              <a:rPr lang="en-US" altLang="en-US" i="1" dirty="0"/>
              <a:t>California’s Best Practices for Young Dual Language Learners: Research Overview Papers</a:t>
            </a:r>
            <a:r>
              <a:rPr lang="en-US" altLang="en-US" dirty="0"/>
              <a:t>, ed. Faye Ong and John McLean, in cooperation with Cecelia Fisher-</a:t>
            </a:r>
            <a:r>
              <a:rPr lang="en-US" altLang="en-US" dirty="0" err="1"/>
              <a:t>Dahms</a:t>
            </a:r>
            <a:r>
              <a:rPr lang="en-US" altLang="en-US" dirty="0"/>
              <a:t> (Sacramento, CA: Department of Education, 2013), 210.</a:t>
            </a:r>
          </a:p>
          <a:p>
            <a:pPr eaLnBrk="1" hangingPunct="1">
              <a:spcBef>
                <a:spcPct val="0"/>
              </a:spcBef>
            </a:pPr>
            <a:endParaRPr lang="en-US" altLang="en-US" dirty="0"/>
          </a:p>
          <a:p>
            <a:pPr eaLnBrk="1" hangingPunct="1">
              <a:spcBef>
                <a:spcPct val="0"/>
              </a:spcBef>
            </a:pPr>
            <a:r>
              <a:rPr lang="en-US" altLang="en-US" dirty="0"/>
              <a:t>Despite concern that dual language input will confuse or delay the language acquisition of young children with special needs, emerging research indicates that those children can learn more than one language. Moreover, there is no available evidence that limiting these children to one language will decrease language difficulties or that dual language learning will increase language delays and problems (</a:t>
            </a:r>
            <a:r>
              <a:rPr lang="en-US" altLang="en-US" dirty="0" err="1"/>
              <a:t>Kohnert</a:t>
            </a:r>
            <a:r>
              <a:rPr lang="en-US" altLang="en-US" dirty="0"/>
              <a:t> and Medina 2009).</a:t>
            </a:r>
          </a:p>
          <a:p>
            <a:pPr eaLnBrk="1" hangingPunct="1">
              <a:spcBef>
                <a:spcPct val="0"/>
              </a:spcBef>
            </a:pPr>
            <a:endParaRPr lang="en-US" altLang="en-US" dirty="0"/>
          </a:p>
          <a:p>
            <a:pPr eaLnBrk="1" hangingPunct="1">
              <a:spcBef>
                <a:spcPct val="0"/>
              </a:spcBef>
            </a:pPr>
            <a:r>
              <a:rPr lang="en-US" altLang="en-US" dirty="0"/>
              <a:t>Deborah Chen and Vera Gutiérrez-</a:t>
            </a:r>
            <a:r>
              <a:rPr lang="en-US" altLang="en-US" dirty="0" err="1"/>
              <a:t>Clellen</a:t>
            </a:r>
            <a:r>
              <a:rPr lang="en-US" altLang="en-US" dirty="0"/>
              <a:t>, “Early Intervention and Young Dual Language Learners with Special Needs,” in </a:t>
            </a:r>
            <a:r>
              <a:rPr lang="en-US" altLang="en-US" i="1" dirty="0"/>
              <a:t>California’s Best Practices for Young Dual Language Learners: Research Overview Papers</a:t>
            </a:r>
            <a:r>
              <a:rPr lang="en-US" altLang="en-US" dirty="0"/>
              <a:t>, ed. Faye Ong and John McLean, in cooperation with Cecelia Fisher-</a:t>
            </a:r>
            <a:r>
              <a:rPr lang="en-US" altLang="en-US" dirty="0" err="1"/>
              <a:t>Dahms</a:t>
            </a:r>
            <a:r>
              <a:rPr lang="en-US" altLang="en-US" dirty="0"/>
              <a:t> (Sacramento, CA: Department of Education, 2013), 211.</a:t>
            </a:r>
          </a:p>
          <a:p>
            <a:pPr eaLnBrk="1" hangingPunct="1">
              <a:spcBef>
                <a:spcPct val="0"/>
              </a:spcBef>
            </a:pPr>
            <a:endParaRPr lang="en-US" dirty="0"/>
          </a:p>
        </p:txBody>
      </p:sp>
      <p:sp>
        <p:nvSpPr>
          <p:cNvPr id="23557" name="Slide Number Placeholder 3"/>
          <p:cNvSpPr>
            <a:spLocks noGrp="1"/>
          </p:cNvSpPr>
          <p:nvPr>
            <p:ph type="sldNum" sz="quarter" idx="5"/>
          </p:nvPr>
        </p:nvSpPr>
        <p:spPr bwMode="auto">
          <a:noFill/>
          <a:ln>
            <a:miter lim="800000"/>
            <a:headEnd/>
            <a:tailEnd/>
          </a:ln>
        </p:spPr>
        <p:txBody>
          <a:bodyPr/>
          <a:lstStyle/>
          <a:p>
            <a:fld id="{09158432-577B-4A30-9E3B-08608BAE72D8}"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4579"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US">
                <a:cs typeface="Times New Roman" pitchFamily="18" charset="0"/>
              </a:rPr>
              <a:t>We will be using two CDD resources during this session.</a:t>
            </a:r>
          </a:p>
          <a:p>
            <a:r>
              <a:rPr lang="en-US">
                <a:cs typeface="Times New Roman" pitchFamily="18" charset="0"/>
              </a:rPr>
              <a:t>(Click to reveal) Preschool Learning Foundations, Volume 1.</a:t>
            </a:r>
          </a:p>
          <a:p>
            <a:r>
              <a:rPr lang="en-US">
                <a:cs typeface="Times New Roman" pitchFamily="18" charset="0"/>
              </a:rPr>
              <a:t>This is the Preschool Learning Foundations, Volume 1 (PLF). The foundations describe how children develop, grow, and learn.  The preschool foundations are for all children and reflect the diversity found in California.</a:t>
            </a:r>
          </a:p>
          <a:p>
            <a:r>
              <a:rPr lang="en-US">
                <a:cs typeface="Times New Roman" pitchFamily="18" charset="0"/>
              </a:rPr>
              <a:t>(Click to reveal) Preschool Curriculum Framework, Volume 1.</a:t>
            </a:r>
          </a:p>
          <a:p>
            <a:r>
              <a:rPr lang="en-US">
                <a:cs typeface="Times New Roman" pitchFamily="18" charset="0"/>
              </a:rPr>
              <a:t>This is the Preschool Curriculum Framework, Volume 1 (PCF).  This framework presents strategies and information to help teachers enrich learning and development opportunities for all of California’s preschool children.</a:t>
            </a:r>
          </a:p>
        </p:txBody>
      </p:sp>
      <p:sp>
        <p:nvSpPr>
          <p:cNvPr id="24580" name="Slide Number Placeholder 3"/>
          <p:cNvSpPr>
            <a:spLocks noGrp="1"/>
          </p:cNvSpPr>
          <p:nvPr>
            <p:ph type="sldNum" sz="quarter" idx="5"/>
          </p:nvPr>
        </p:nvSpPr>
        <p:spPr bwMode="auto">
          <a:noFill/>
          <a:ln>
            <a:miter lim="800000"/>
            <a:headEnd/>
            <a:tailEnd/>
          </a:ln>
        </p:spPr>
        <p:txBody>
          <a:bodyPr/>
          <a:lstStyle/>
          <a:p>
            <a:fld id="{90063A9B-E6F3-40DD-9A60-B6E09C11CBB8}"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a:t>There are multiple Special Education handbooks that support Child Development. For more information go to  www.scoe.net/seeds/resources/handbooks.html.</a:t>
            </a:r>
          </a:p>
        </p:txBody>
      </p:sp>
      <p:sp>
        <p:nvSpPr>
          <p:cNvPr id="25604" name="Slide Number Placeholder 3"/>
          <p:cNvSpPr>
            <a:spLocks noGrp="1"/>
          </p:cNvSpPr>
          <p:nvPr>
            <p:ph type="sldNum" sz="quarter" idx="5"/>
          </p:nvPr>
        </p:nvSpPr>
        <p:spPr bwMode="auto">
          <a:noFill/>
          <a:ln>
            <a:miter lim="800000"/>
            <a:headEnd/>
            <a:tailEnd/>
          </a:ln>
        </p:spPr>
        <p:txBody>
          <a:bodyPr/>
          <a:lstStyle/>
          <a:p>
            <a:fld id="{3C643E32-F4CC-4A95-82A1-636B3182350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26628" name="Slide Number Placeholder 3"/>
          <p:cNvSpPr>
            <a:spLocks noGrp="1"/>
          </p:cNvSpPr>
          <p:nvPr>
            <p:ph type="sldNum" sz="quarter" idx="5"/>
          </p:nvPr>
        </p:nvSpPr>
        <p:spPr bwMode="auto">
          <a:noFill/>
          <a:ln>
            <a:miter lim="800000"/>
            <a:headEnd/>
            <a:tailEnd/>
          </a:ln>
        </p:spPr>
        <p:txBody>
          <a:bodyPr/>
          <a:lstStyle/>
          <a:p>
            <a:fld id="{AC7BB1B1-AEE5-44EE-92D3-6C03FE789DF6}"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937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0"/>
            <a:ext cx="6019800" cy="5937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08963" cy="914400"/>
          </a:xfrm>
        </p:spPr>
        <p:txBody>
          <a:bodyPr/>
          <a:lstStyle/>
          <a:p>
            <a:r>
              <a:rPr lang="en-US"/>
              <a:t>Click to edit Master title style</a:t>
            </a:r>
          </a:p>
        </p:txBody>
      </p:sp>
      <p:sp>
        <p:nvSpPr>
          <p:cNvPr id="3" name="Text Placeholder 2"/>
          <p:cNvSpPr>
            <a:spLocks noGrp="1"/>
          </p:cNvSpPr>
          <p:nvPr>
            <p:ph type="body" sz="half" idx="1"/>
          </p:nvPr>
        </p:nvSpPr>
        <p:spPr>
          <a:xfrm>
            <a:off x="457200" y="1827213"/>
            <a:ext cx="4038600" cy="456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4038600" cy="4567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827213"/>
            <a:ext cx="40386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7213"/>
            <a:ext cx="4038600" cy="45672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1541463"/>
            <a:ext cx="9144000" cy="5316537"/>
          </a:xfrm>
          <a:prstGeom prst="rect">
            <a:avLst/>
          </a:prstGeom>
          <a:solidFill>
            <a:srgbClr val="FEF3C9"/>
          </a:solidFill>
          <a:ln w="9525">
            <a:noFill/>
            <a:miter lim="800000"/>
            <a:headEnd/>
            <a:tailEnd/>
          </a:ln>
        </p:spPr>
        <p:txBody>
          <a:bodyPr wrap="none" anchor="ctr"/>
          <a:lstStyle/>
          <a:p>
            <a:pPr defTabSz="914400" eaLnBrk="0" hangingPunct="0">
              <a:defRPr/>
            </a:pPr>
            <a:endParaRPr lang="en-US" sz="2400">
              <a:latin typeface="Arial" pitchFamily="-112" charset="0"/>
            </a:endParaRPr>
          </a:p>
        </p:txBody>
      </p:sp>
      <p:sp>
        <p:nvSpPr>
          <p:cNvPr id="1027" name="Rectangle 4"/>
          <p:cNvSpPr>
            <a:spLocks noChangeArrowheads="1"/>
          </p:cNvSpPr>
          <p:nvPr/>
        </p:nvSpPr>
        <p:spPr bwMode="auto">
          <a:xfrm>
            <a:off x="0" y="0"/>
            <a:ext cx="9144000" cy="1600200"/>
          </a:xfrm>
          <a:prstGeom prst="rect">
            <a:avLst/>
          </a:prstGeom>
          <a:solidFill>
            <a:srgbClr val="FBE8DA"/>
          </a:solidFill>
          <a:ln w="0">
            <a:noFill/>
            <a:miter lim="800000"/>
            <a:headEnd/>
            <a:tailEnd/>
          </a:ln>
        </p:spPr>
        <p:txBody>
          <a:bodyPr wrap="none" anchor="ctr"/>
          <a:lstStyle/>
          <a:p>
            <a:pPr algn="ctr" defTabSz="914400" eaLnBrk="0" hangingPunct="0">
              <a:defRPr/>
            </a:pPr>
            <a:r>
              <a:rPr lang="en-US" sz="2400">
                <a:latin typeface="Arial" pitchFamily="-112" charset="0"/>
              </a:rPr>
              <a:t> </a:t>
            </a:r>
          </a:p>
        </p:txBody>
      </p:sp>
      <p:sp>
        <p:nvSpPr>
          <p:cNvPr id="1028" name="Rectangle 5"/>
          <p:cNvSpPr>
            <a:spLocks noGrp="1" noChangeArrowheads="1"/>
          </p:cNvSpPr>
          <p:nvPr>
            <p:ph type="title"/>
          </p:nvPr>
        </p:nvSpPr>
        <p:spPr bwMode="auto">
          <a:xfrm>
            <a:off x="457200" y="457200"/>
            <a:ext cx="8208963" cy="9144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t>Click to edit Master title style</a:t>
            </a:r>
          </a:p>
        </p:txBody>
      </p:sp>
      <p:sp>
        <p:nvSpPr>
          <p:cNvPr id="1029" name="Rectangle 6"/>
          <p:cNvSpPr>
            <a:spLocks noGrp="1" noChangeArrowheads="1"/>
          </p:cNvSpPr>
          <p:nvPr>
            <p:ph type="body" idx="1"/>
          </p:nvPr>
        </p:nvSpPr>
        <p:spPr bwMode="auto">
          <a:xfrm>
            <a:off x="457200" y="1827213"/>
            <a:ext cx="8229600" cy="4567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1" name="TextBox 7"/>
          <p:cNvSpPr txBox="1">
            <a:spLocks noChangeArrowheads="1"/>
          </p:cNvSpPr>
          <p:nvPr userDrawn="1"/>
        </p:nvSpPr>
        <p:spPr bwMode="auto">
          <a:xfrm>
            <a:off x="0" y="6581775"/>
            <a:ext cx="9144000" cy="276225"/>
          </a:xfrm>
          <a:prstGeom prst="rect">
            <a:avLst/>
          </a:prstGeom>
          <a:noFill/>
          <a:ln>
            <a:noFill/>
          </a:ln>
          <a:extLst/>
        </p:spPr>
        <p:txBody>
          <a:bodyPr>
            <a:spAutoFit/>
          </a:bodyPr>
          <a:lstStyle/>
          <a:p>
            <a:pPr algn="ctr" defTabSz="914400" eaLnBrk="0" hangingPunct="0">
              <a:defRPr/>
            </a:pPr>
            <a:r>
              <a:rPr lang="en-US" sz="1200" dirty="0"/>
              <a:t>©2015 California Department of Education. All rights reserved.</a:t>
            </a:r>
          </a:p>
        </p:txBody>
      </p:sp>
      <p:sp>
        <p:nvSpPr>
          <p:cNvPr id="1030" name="Slide Number Placeholder 4"/>
          <p:cNvSpPr txBox="1">
            <a:spLocks noGrp="1"/>
          </p:cNvSpPr>
          <p:nvPr userDrawn="1"/>
        </p:nvSpPr>
        <p:spPr bwMode="auto">
          <a:xfrm>
            <a:off x="8534400" y="95250"/>
            <a:ext cx="552450" cy="228600"/>
          </a:xfrm>
          <a:prstGeom prst="rect">
            <a:avLst/>
          </a:prstGeom>
          <a:noFill/>
          <a:ln>
            <a:noFill/>
          </a:ln>
          <a:extLst/>
        </p:spPr>
        <p:txBody>
          <a:bodyPr lIns="0" tIns="0" rIns="0" bIns="0" anchor="b"/>
          <a:lstStyle/>
          <a:p>
            <a:pPr algn="r" defTabSz="914400" eaLnBrk="0" hangingPunct="0">
              <a:defRPr/>
            </a:pPr>
            <a:r>
              <a:rPr lang="en-US" sz="1200"/>
              <a:t>7-</a:t>
            </a:r>
            <a:fld id="{F99F4D45-C051-4F91-8BC5-697C44EA2032}" type="slidenum">
              <a:rPr lang="en-US" sz="1200"/>
              <a:pPr algn="r" defTabSz="914400" eaLnBrk="0" hangingPunct="0">
                <a:defRPr/>
              </a:pPr>
              <a:t>‹#›</a:t>
            </a:fld>
            <a:endParaRPr lang="en-US" sz="1200"/>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spd="med"/>
  <p:hf hdr="0" dt="0"/>
  <p:txStyles>
    <p:titleStyle>
      <a:lvl1pPr algn="l" rtl="0" eaLnBrk="0" fontAlgn="base" hangingPunct="0">
        <a:spcBef>
          <a:spcPct val="0"/>
        </a:spcBef>
        <a:spcAft>
          <a:spcPct val="0"/>
        </a:spcAft>
        <a:defRPr sz="3400" b="1">
          <a:solidFill>
            <a:schemeClr val="tx2"/>
          </a:solidFill>
          <a:latin typeface="+mj-lt"/>
          <a:ea typeface="+mj-ea"/>
          <a:cs typeface="+mj-cs"/>
        </a:defRPr>
      </a:lvl1pPr>
      <a:lvl2pPr algn="l" rtl="0" eaLnBrk="0" fontAlgn="base" hangingPunct="0">
        <a:spcBef>
          <a:spcPct val="0"/>
        </a:spcBef>
        <a:spcAft>
          <a:spcPct val="0"/>
        </a:spcAft>
        <a:defRPr sz="3400" b="1">
          <a:solidFill>
            <a:schemeClr val="tx2"/>
          </a:solidFill>
          <a:latin typeface="Arial" pitchFamily="-65" charset="0"/>
          <a:ea typeface="MS Pゴシック" pitchFamily="-92" charset="-128"/>
          <a:cs typeface="Arial" pitchFamily="-65" charset="0"/>
        </a:defRPr>
      </a:lvl2pPr>
      <a:lvl3pPr algn="l" rtl="0" eaLnBrk="0" fontAlgn="base" hangingPunct="0">
        <a:spcBef>
          <a:spcPct val="0"/>
        </a:spcBef>
        <a:spcAft>
          <a:spcPct val="0"/>
        </a:spcAft>
        <a:defRPr sz="3400" b="1">
          <a:solidFill>
            <a:schemeClr val="tx2"/>
          </a:solidFill>
          <a:latin typeface="Arial" pitchFamily="-65" charset="0"/>
          <a:ea typeface="MS Pゴシック" pitchFamily="-92" charset="-128"/>
          <a:cs typeface="Arial" pitchFamily="-65" charset="0"/>
        </a:defRPr>
      </a:lvl3pPr>
      <a:lvl4pPr algn="l" rtl="0" eaLnBrk="0" fontAlgn="base" hangingPunct="0">
        <a:spcBef>
          <a:spcPct val="0"/>
        </a:spcBef>
        <a:spcAft>
          <a:spcPct val="0"/>
        </a:spcAft>
        <a:defRPr sz="3400" b="1">
          <a:solidFill>
            <a:schemeClr val="tx2"/>
          </a:solidFill>
          <a:latin typeface="Arial" pitchFamily="-65" charset="0"/>
          <a:ea typeface="MS Pゴシック" pitchFamily="-92" charset="-128"/>
          <a:cs typeface="Arial" pitchFamily="-65" charset="0"/>
        </a:defRPr>
      </a:lvl4pPr>
      <a:lvl5pPr algn="l" rtl="0" eaLnBrk="0" fontAlgn="base" hangingPunct="0">
        <a:spcBef>
          <a:spcPct val="0"/>
        </a:spcBef>
        <a:spcAft>
          <a:spcPct val="0"/>
        </a:spcAft>
        <a:defRPr sz="3400" b="1">
          <a:solidFill>
            <a:schemeClr val="tx2"/>
          </a:solidFill>
          <a:latin typeface="Arial" pitchFamily="-65" charset="0"/>
          <a:ea typeface="MS Pゴシック" pitchFamily="-92" charset="-128"/>
          <a:cs typeface="Arial" pitchFamily="-65" charset="0"/>
        </a:defRPr>
      </a:lvl5pPr>
      <a:lvl6pPr marL="457200" algn="l" rtl="0" fontAlgn="base">
        <a:spcBef>
          <a:spcPct val="0"/>
        </a:spcBef>
        <a:spcAft>
          <a:spcPct val="0"/>
        </a:spcAft>
        <a:defRPr sz="3400" b="1">
          <a:solidFill>
            <a:schemeClr val="tx2"/>
          </a:solidFill>
          <a:latin typeface="Arial" pitchFamily="-65" charset="0"/>
          <a:ea typeface="MS Pゴシック" pitchFamily="-92" charset="-128"/>
          <a:cs typeface="Arial" pitchFamily="-65" charset="0"/>
        </a:defRPr>
      </a:lvl6pPr>
      <a:lvl7pPr marL="914400" algn="l" rtl="0" fontAlgn="base">
        <a:spcBef>
          <a:spcPct val="0"/>
        </a:spcBef>
        <a:spcAft>
          <a:spcPct val="0"/>
        </a:spcAft>
        <a:defRPr sz="3400" b="1">
          <a:solidFill>
            <a:schemeClr val="tx2"/>
          </a:solidFill>
          <a:latin typeface="Arial" pitchFamily="-65" charset="0"/>
          <a:ea typeface="MS Pゴシック" pitchFamily="-92" charset="-128"/>
          <a:cs typeface="Arial" pitchFamily="-65" charset="0"/>
        </a:defRPr>
      </a:lvl7pPr>
      <a:lvl8pPr marL="1371600" algn="l" rtl="0" fontAlgn="base">
        <a:spcBef>
          <a:spcPct val="0"/>
        </a:spcBef>
        <a:spcAft>
          <a:spcPct val="0"/>
        </a:spcAft>
        <a:defRPr sz="3400" b="1">
          <a:solidFill>
            <a:schemeClr val="tx2"/>
          </a:solidFill>
          <a:latin typeface="Arial" pitchFamily="-65" charset="0"/>
          <a:ea typeface="MS Pゴシック" pitchFamily="-92" charset="-128"/>
          <a:cs typeface="Arial" pitchFamily="-65" charset="0"/>
        </a:defRPr>
      </a:lvl8pPr>
      <a:lvl9pPr marL="1828800" algn="l" rtl="0" fontAlgn="base">
        <a:spcBef>
          <a:spcPct val="0"/>
        </a:spcBef>
        <a:spcAft>
          <a:spcPct val="0"/>
        </a:spcAft>
        <a:defRPr sz="3400" b="1">
          <a:solidFill>
            <a:schemeClr val="tx2"/>
          </a:solidFill>
          <a:latin typeface="Arial" pitchFamily="-65" charset="0"/>
          <a:ea typeface="MS Pゴシック" pitchFamily="-92" charset="-128"/>
          <a:cs typeface="Arial" pitchFamily="-65" charset="0"/>
        </a:defRPr>
      </a:lvl9pPr>
    </p:titleStyle>
    <p:bodyStyle>
      <a:lvl1pPr marL="342900" indent="-342900" algn="l" rtl="0" eaLnBrk="0" fontAlgn="base" hangingPunct="0">
        <a:spcBef>
          <a:spcPct val="20000"/>
        </a:spcBef>
        <a:spcAft>
          <a:spcPct val="0"/>
        </a:spcAft>
        <a:buClr>
          <a:srgbClr val="DE6822"/>
        </a:buClr>
        <a:buFont typeface="Wingdings" pitchFamily="2" charset="2"/>
        <a:buChar char="§"/>
        <a:defRPr sz="3000">
          <a:solidFill>
            <a:schemeClr val="tx1"/>
          </a:solidFill>
          <a:latin typeface="+mn-lt"/>
          <a:ea typeface="+mn-ea"/>
          <a:cs typeface="+mn-cs"/>
        </a:defRPr>
      </a:lvl1pPr>
      <a:lvl2pPr marL="742950" indent="-285750" algn="l" rtl="0" eaLnBrk="0" fontAlgn="base" hangingPunct="0">
        <a:spcBef>
          <a:spcPct val="20000"/>
        </a:spcBef>
        <a:spcAft>
          <a:spcPct val="0"/>
        </a:spcAft>
        <a:buClr>
          <a:srgbClr val="DE6822"/>
        </a:buClr>
        <a:buFont typeface="Times CE"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lr>
          <a:srgbClr val="DE6822"/>
        </a:buClr>
        <a:buFont typeface="Times CE"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lr>
          <a:srgbClr val="DE6822"/>
        </a:buClr>
        <a:buFont typeface="Times CY" charset="0"/>
        <a:buChar char="-"/>
        <a:defRPr sz="2000">
          <a:solidFill>
            <a:schemeClr val="tx1"/>
          </a:solidFill>
          <a:latin typeface="+mn-lt"/>
          <a:ea typeface="+mn-ea"/>
          <a:cs typeface="+mn-cs"/>
        </a:defRPr>
      </a:lvl5pPr>
      <a:lvl6pPr marL="2514600" indent="-228600" algn="l" rtl="0" fontAlgn="base">
        <a:spcBef>
          <a:spcPct val="20000"/>
        </a:spcBef>
        <a:spcAft>
          <a:spcPct val="0"/>
        </a:spcAft>
        <a:buClr>
          <a:srgbClr val="DE6822"/>
        </a:buClr>
        <a:buFont typeface="Times CY" pitchFamily="8" charset="0"/>
        <a:buChar char="-"/>
        <a:defRPr sz="2000">
          <a:solidFill>
            <a:schemeClr val="tx1"/>
          </a:solidFill>
          <a:latin typeface="+mn-lt"/>
          <a:ea typeface="+mn-ea"/>
          <a:cs typeface="+mn-cs"/>
        </a:defRPr>
      </a:lvl6pPr>
      <a:lvl7pPr marL="2971800" indent="-228600" algn="l" rtl="0" fontAlgn="base">
        <a:spcBef>
          <a:spcPct val="20000"/>
        </a:spcBef>
        <a:spcAft>
          <a:spcPct val="0"/>
        </a:spcAft>
        <a:buClr>
          <a:srgbClr val="DE6822"/>
        </a:buClr>
        <a:buFont typeface="Times CY" pitchFamily="8" charset="0"/>
        <a:buChar char="-"/>
        <a:defRPr sz="2000">
          <a:solidFill>
            <a:schemeClr val="tx1"/>
          </a:solidFill>
          <a:latin typeface="+mn-lt"/>
          <a:ea typeface="+mn-ea"/>
          <a:cs typeface="+mn-cs"/>
        </a:defRPr>
      </a:lvl7pPr>
      <a:lvl8pPr marL="3429000" indent="-228600" algn="l" rtl="0" fontAlgn="base">
        <a:spcBef>
          <a:spcPct val="20000"/>
        </a:spcBef>
        <a:spcAft>
          <a:spcPct val="0"/>
        </a:spcAft>
        <a:buClr>
          <a:srgbClr val="DE6822"/>
        </a:buClr>
        <a:buFont typeface="Times CY" pitchFamily="8" charset="0"/>
        <a:buChar char="-"/>
        <a:defRPr sz="2000">
          <a:solidFill>
            <a:schemeClr val="tx1"/>
          </a:solidFill>
          <a:latin typeface="+mn-lt"/>
          <a:ea typeface="+mn-ea"/>
          <a:cs typeface="+mn-cs"/>
        </a:defRPr>
      </a:lvl8pPr>
      <a:lvl9pPr marL="3886200" indent="-228600" algn="l" rtl="0" fontAlgn="base">
        <a:spcBef>
          <a:spcPct val="20000"/>
        </a:spcBef>
        <a:spcAft>
          <a:spcPct val="0"/>
        </a:spcAft>
        <a:buClr>
          <a:srgbClr val="DE6822"/>
        </a:buClr>
        <a:buFont typeface="Times CY" pitchFamily="8"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file:////E//EL%20Shared/Pre-K%20Final/Chapter_7/Scaffolds_to_Language.wmv" TargetMode="Externa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6"/>
          <p:cNvSpPr>
            <a:spLocks noGrp="1" noChangeArrowheads="1"/>
          </p:cNvSpPr>
          <p:nvPr>
            <p:ph type="title"/>
          </p:nvPr>
        </p:nvSpPr>
        <p:spPr/>
        <p:txBody>
          <a:bodyPr/>
          <a:lstStyle/>
          <a:p>
            <a:pPr eaLnBrk="1" hangingPunct="1"/>
            <a:r>
              <a:rPr lang="en-US" sz="3000"/>
              <a:t>Chapter 7: English Learners with Disabilities or Other Special Needs</a:t>
            </a:r>
          </a:p>
        </p:txBody>
      </p:sp>
      <p:pic>
        <p:nvPicPr>
          <p:cNvPr id="2051" name="Picture 18" descr="girls hugging"/>
          <p:cNvPicPr>
            <a:picLocks noChangeAspect="1" noChangeArrowheads="1"/>
          </p:cNvPicPr>
          <p:nvPr/>
        </p:nvPicPr>
        <p:blipFill>
          <a:blip r:embed="rId3"/>
          <a:srcRect/>
          <a:stretch>
            <a:fillRect/>
          </a:stretch>
        </p:blipFill>
        <p:spPr bwMode="auto">
          <a:xfrm>
            <a:off x="2582863" y="1371600"/>
            <a:ext cx="5848350" cy="5214938"/>
          </a:xfrm>
          <a:prstGeom prst="rect">
            <a:avLst/>
          </a:prstGeom>
          <a:noFill/>
          <a:ln w="9525">
            <a:noFill/>
            <a:miter lim="8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boy cleaning with rag"/>
          <p:cNvPicPr>
            <a:picLocks noGrp="1" noChangeAspect="1"/>
          </p:cNvPicPr>
          <p:nvPr>
            <p:ph sz="half" idx="2"/>
          </p:nvPr>
        </p:nvPicPr>
        <p:blipFill>
          <a:blip r:embed="rId3">
            <a:lum bright="-6000"/>
          </a:blip>
          <a:srcRect l="6471" r="8093"/>
          <a:stretch>
            <a:fillRect/>
          </a:stretch>
        </p:blipFill>
        <p:spPr>
          <a:xfrm>
            <a:off x="-4763" y="-3175"/>
            <a:ext cx="9148763" cy="6624638"/>
          </a:xfrm>
          <a:noFill/>
        </p:spPr>
      </p:pic>
      <p:sp>
        <p:nvSpPr>
          <p:cNvPr id="57349" name="Rectangle 8"/>
          <p:cNvSpPr>
            <a:spLocks noGrp="1" noChangeArrowheads="1"/>
          </p:cNvSpPr>
          <p:nvPr>
            <p:ph type="title"/>
          </p:nvPr>
        </p:nvSpPr>
        <p:spPr>
          <a:xfrm>
            <a:off x="0" y="0"/>
            <a:ext cx="4953000" cy="1995488"/>
          </a:xfrm>
          <a:solidFill>
            <a:schemeClr val="bg1">
              <a:lumMod val="20000"/>
              <a:lumOff val="80000"/>
              <a:alpha val="50000"/>
            </a:schemeClr>
          </a:solidFill>
        </p:spPr>
        <p:txBody>
          <a:bodyPr/>
          <a:lstStyle/>
          <a:p>
            <a:pPr marL="168275" algn="ctr" eaLnBrk="1" hangingPunct="1">
              <a:defRPr/>
            </a:pPr>
            <a:br>
              <a:rPr lang="en-US" sz="3600"/>
            </a:br>
            <a:r>
              <a:rPr lang="en-US" sz="3600"/>
              <a:t>Early Warning Signs for 3 to 5 Year Olds</a:t>
            </a:r>
            <a:br>
              <a:rPr lang="en-US" sz="3000"/>
            </a:br>
            <a:endParaRPr lang="en-US" sz="3000"/>
          </a:p>
        </p:txBody>
      </p:sp>
      <p:sp>
        <p:nvSpPr>
          <p:cNvPr id="57350" name="Rectangle 12"/>
          <p:cNvSpPr>
            <a:spLocks noGrp="1" noChangeArrowheads="1"/>
          </p:cNvSpPr>
          <p:nvPr>
            <p:ph type="body" sz="half" idx="1"/>
          </p:nvPr>
        </p:nvSpPr>
        <p:spPr>
          <a:xfrm>
            <a:off x="0" y="1995488"/>
            <a:ext cx="4953000" cy="4625975"/>
          </a:xfrm>
          <a:solidFill>
            <a:schemeClr val="bg1">
              <a:lumMod val="20000"/>
              <a:lumOff val="80000"/>
              <a:alpha val="50000"/>
            </a:schemeClr>
          </a:solidFill>
        </p:spPr>
        <p:txBody>
          <a:bodyPr/>
          <a:lstStyle/>
          <a:p>
            <a:pPr marL="625475" indent="-215900" eaLnBrk="1" hangingPunct="1">
              <a:defRPr/>
            </a:pPr>
            <a:r>
              <a:rPr lang="en-US" sz="3200">
                <a:solidFill>
                  <a:srgbClr val="000000"/>
                </a:solidFill>
              </a:rPr>
              <a:t>Shows difficulty following simple directions </a:t>
            </a:r>
            <a:br>
              <a:rPr lang="en-US" sz="3200">
                <a:solidFill>
                  <a:srgbClr val="000000"/>
                </a:solidFill>
              </a:rPr>
            </a:br>
            <a:r>
              <a:rPr lang="en-US" sz="3200">
                <a:solidFill>
                  <a:srgbClr val="000000"/>
                </a:solidFill>
              </a:rPr>
              <a:t>in either language</a:t>
            </a:r>
          </a:p>
          <a:p>
            <a:pPr marL="625475" indent="-215900" eaLnBrk="1" hangingPunct="1">
              <a:defRPr/>
            </a:pPr>
            <a:r>
              <a:rPr lang="en-US" sz="3200">
                <a:solidFill>
                  <a:srgbClr val="000000"/>
                </a:solidFill>
              </a:rPr>
              <a:t>Exhibits immature speech and language  in both languages</a:t>
            </a:r>
          </a:p>
          <a:p>
            <a:pPr marL="625475" indent="-215900" eaLnBrk="1" hangingPunct="1">
              <a:buFont typeface="Wingdings" pitchFamily="2" charset="2"/>
              <a:buNone/>
              <a:defRPr/>
            </a:pPr>
            <a:r>
              <a:rPr lang="en-US" sz="1600">
                <a:solidFill>
                  <a:srgbClr val="000000"/>
                </a:solidFill>
              </a:rPr>
              <a:t>	Dunlap, L. L. (2009), McLaughlin, S. (2006), Hamaguchi (2001), CDE brochure</a:t>
            </a:r>
          </a:p>
          <a:p>
            <a:pPr marL="625475" indent="-215900" eaLnBrk="1" hangingPunct="1">
              <a:defRPr/>
            </a:pPr>
            <a:endParaRPr lang="en-US" sz="200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a:xfrm>
            <a:off x="4427538" y="481013"/>
            <a:ext cx="4672012" cy="914400"/>
          </a:xfrm>
        </p:spPr>
        <p:txBody>
          <a:bodyPr/>
          <a:lstStyle/>
          <a:p>
            <a:pPr marL="120650" eaLnBrk="1" hangingPunct="1"/>
            <a:r>
              <a:rPr lang="en-US" sz="4000"/>
              <a:t>Key Points</a:t>
            </a:r>
          </a:p>
        </p:txBody>
      </p:sp>
      <p:sp>
        <p:nvSpPr>
          <p:cNvPr id="12291" name="Rectangle 9"/>
          <p:cNvSpPr>
            <a:spLocks noGrp="1" noChangeArrowheads="1"/>
          </p:cNvSpPr>
          <p:nvPr>
            <p:ph sz="half" idx="1"/>
          </p:nvPr>
        </p:nvSpPr>
        <p:spPr>
          <a:xfrm>
            <a:off x="4427538" y="1736725"/>
            <a:ext cx="4672012" cy="4448175"/>
          </a:xfrm>
        </p:spPr>
        <p:txBody>
          <a:bodyPr/>
          <a:lstStyle/>
          <a:p>
            <a:pPr marL="120650" indent="0" eaLnBrk="1" hangingPunct="1">
              <a:buFont typeface="Wingdings" pitchFamily="2" charset="2"/>
              <a:buNone/>
            </a:pPr>
            <a:r>
              <a:rPr lang="en-US" sz="3200"/>
              <a:t>English learners with and without disabilities can begin to understand a new concept, or gain a deeper understanding of a familiar concept, when a variety of scaffolding strategies are used to support their learning. </a:t>
            </a:r>
          </a:p>
        </p:txBody>
      </p:sp>
      <p:pic>
        <p:nvPicPr>
          <p:cNvPr id="12292" name="Picture 7" descr="child learning sign language"/>
          <p:cNvPicPr>
            <a:picLocks noGrp="1" noChangeAspect="1"/>
          </p:cNvPicPr>
          <p:nvPr>
            <p:ph sz="half" idx="2"/>
          </p:nvPr>
        </p:nvPicPr>
        <p:blipFill>
          <a:blip r:embed="rId3"/>
          <a:srcRect l="28799" r="28799"/>
          <a:stretch>
            <a:fillRect/>
          </a:stretch>
        </p:blipFill>
        <p:spPr>
          <a:xfrm>
            <a:off x="0" y="0"/>
            <a:ext cx="4365625" cy="6643688"/>
          </a:xfrm>
          <a:noFill/>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2800"/>
              <a:t>Access to Regular Preschool Activities</a:t>
            </a:r>
            <a:br>
              <a:rPr lang="en-US" sz="2800"/>
            </a:br>
            <a:r>
              <a:rPr lang="en-US" sz="2800"/>
              <a:t>The Law:</a:t>
            </a:r>
          </a:p>
        </p:txBody>
      </p:sp>
      <p:sp>
        <p:nvSpPr>
          <p:cNvPr id="13315" name="Rectangle 3"/>
          <p:cNvSpPr>
            <a:spLocks noGrp="1" noChangeArrowheads="1"/>
          </p:cNvSpPr>
          <p:nvPr>
            <p:ph idx="1"/>
          </p:nvPr>
        </p:nvSpPr>
        <p:spPr/>
        <p:txBody>
          <a:bodyPr/>
          <a:lstStyle/>
          <a:p>
            <a:pPr marL="514350" indent="-514350" eaLnBrk="1" hangingPunct="1">
              <a:buFont typeface="Arial" pitchFamily="34" charset="0"/>
              <a:buAutoNum type="romanLcPeriod"/>
            </a:pPr>
            <a:r>
              <a:rPr lang="en-US" sz="2400" u="sng">
                <a:solidFill>
                  <a:srgbClr val="000000"/>
                </a:solidFill>
              </a:rPr>
              <a:t>To the maximum extent appropriate</a:t>
            </a:r>
            <a:r>
              <a:rPr lang="en-US" sz="2400">
                <a:solidFill>
                  <a:srgbClr val="000000"/>
                </a:solidFill>
              </a:rPr>
              <a:t>, children with disabilities, including children in public or private institutions or other care facilities, </a:t>
            </a:r>
            <a:r>
              <a:rPr lang="en-US" sz="2400" u="sng">
                <a:solidFill>
                  <a:srgbClr val="000000"/>
                </a:solidFill>
              </a:rPr>
              <a:t>are educated with children who are nondisabled</a:t>
            </a:r>
            <a:r>
              <a:rPr lang="en-US" sz="2400">
                <a:solidFill>
                  <a:srgbClr val="000000"/>
                </a:solidFill>
              </a:rPr>
              <a:t>.</a:t>
            </a:r>
          </a:p>
          <a:p>
            <a:pPr marL="514350" indent="-514350" eaLnBrk="1" hangingPunct="1">
              <a:buFont typeface="Arial" pitchFamily="34" charset="0"/>
              <a:buAutoNum type="romanLcPeriod"/>
            </a:pPr>
            <a:r>
              <a:rPr lang="en-US" sz="2400">
                <a:solidFill>
                  <a:srgbClr val="000000"/>
                </a:solidFill>
              </a:rPr>
              <a:t> …removal of children with disabilities from the regular educational environments occurs </a:t>
            </a:r>
            <a:r>
              <a:rPr lang="en-US" sz="2400" u="sng">
                <a:solidFill>
                  <a:srgbClr val="000000"/>
                </a:solidFill>
              </a:rPr>
              <a:t>only if</a:t>
            </a:r>
            <a:r>
              <a:rPr lang="en-US" sz="2400">
                <a:solidFill>
                  <a:srgbClr val="000000"/>
                </a:solidFill>
              </a:rPr>
              <a:t> the nature or severity of the disability is such that education in regular classes…cannot be achieved satisfactorily (this includes preschool).</a:t>
            </a:r>
          </a:p>
          <a:p>
            <a:pPr marL="514350" indent="-514350" algn="r" eaLnBrk="1" hangingPunct="1">
              <a:buFont typeface="Wingdings" pitchFamily="2" charset="2"/>
              <a:buNone/>
            </a:pPr>
            <a:r>
              <a:rPr lang="en-US" sz="2000">
                <a:solidFill>
                  <a:srgbClr val="000000"/>
                </a:solidFill>
              </a:rPr>
              <a:t>§300.114 (a)(2) Preschool Least Restrictive Environment (LRE)</a:t>
            </a:r>
          </a:p>
          <a:p>
            <a:pPr marL="514350" indent="-514350" eaLnBrk="1" hangingPunct="1">
              <a:spcAft>
                <a:spcPts val="1200"/>
              </a:spcAft>
              <a:buFont typeface="Wingdings" pitchFamily="2" charset="2"/>
              <a:buNone/>
            </a:pPr>
            <a:endParaRPr lang="en-US" sz="2400">
              <a:solidFill>
                <a:srgbClr val="000000"/>
              </a:solidFill>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5"/>
          <p:cNvSpPr txBox="1">
            <a:spLocks noChangeArrowheads="1"/>
          </p:cNvSpPr>
          <p:nvPr/>
        </p:nvSpPr>
        <p:spPr bwMode="auto">
          <a:xfrm>
            <a:off x="1676400" y="2209800"/>
            <a:ext cx="6629400" cy="457200"/>
          </a:xfrm>
          <a:prstGeom prst="rect">
            <a:avLst/>
          </a:prstGeom>
          <a:noFill/>
          <a:ln w="9525">
            <a:noFill/>
            <a:miter lim="800000"/>
            <a:headEnd/>
            <a:tailEnd/>
          </a:ln>
        </p:spPr>
        <p:txBody>
          <a:bodyPr>
            <a:spAutoFit/>
          </a:bodyPr>
          <a:lstStyle/>
          <a:p>
            <a:pPr eaLnBrk="0" hangingPunct="0">
              <a:spcBef>
                <a:spcPct val="50000"/>
              </a:spcBef>
            </a:pPr>
            <a:endParaRPr lang="en-US" sz="1800">
              <a:latin typeface="Times" pitchFamily="-112" charset="0"/>
            </a:endParaRPr>
          </a:p>
        </p:txBody>
      </p:sp>
      <p:sp>
        <p:nvSpPr>
          <p:cNvPr id="14339" name="Rectangle 7"/>
          <p:cNvSpPr>
            <a:spLocks noGrp="1" noChangeArrowheads="1"/>
          </p:cNvSpPr>
          <p:nvPr>
            <p:ph type="title"/>
          </p:nvPr>
        </p:nvSpPr>
        <p:spPr/>
        <p:txBody>
          <a:bodyPr/>
          <a:lstStyle/>
          <a:p>
            <a:pPr eaLnBrk="1" hangingPunct="1"/>
            <a:r>
              <a:rPr lang="en-US"/>
              <a:t>Scaffolding Strategies… </a:t>
            </a:r>
            <a:br>
              <a:rPr lang="en-US"/>
            </a:br>
            <a:r>
              <a:rPr lang="en-US"/>
              <a:t>Making Preschool Accessible</a:t>
            </a:r>
          </a:p>
        </p:txBody>
      </p:sp>
      <p:sp>
        <p:nvSpPr>
          <p:cNvPr id="14340" name="Rectangle 8"/>
          <p:cNvSpPr>
            <a:spLocks noGrp="1" noChangeArrowheads="1"/>
          </p:cNvSpPr>
          <p:nvPr>
            <p:ph idx="1"/>
          </p:nvPr>
        </p:nvSpPr>
        <p:spPr/>
        <p:txBody>
          <a:bodyPr/>
          <a:lstStyle/>
          <a:p>
            <a:pPr marL="571500" indent="-571500" eaLnBrk="1" hangingPunct="1">
              <a:buFont typeface="Wingdings" pitchFamily="2" charset="2"/>
              <a:buAutoNum type="arabicPeriod"/>
            </a:pPr>
            <a:r>
              <a:rPr lang="en-US"/>
              <a:t>Responsive Practices</a:t>
            </a:r>
          </a:p>
          <a:p>
            <a:pPr marL="571500" indent="-571500" eaLnBrk="1" hangingPunct="1">
              <a:buFont typeface="Wingdings" pitchFamily="2" charset="2"/>
              <a:buAutoNum type="arabicPeriod"/>
            </a:pPr>
            <a:r>
              <a:rPr lang="en-US"/>
              <a:t>Adaptations</a:t>
            </a:r>
          </a:p>
          <a:p>
            <a:pPr marL="571500" indent="-571500" eaLnBrk="1" hangingPunct="1">
              <a:buFont typeface="Wingdings" pitchFamily="2" charset="2"/>
              <a:buAutoNum type="arabicPeriod"/>
            </a:pPr>
            <a:r>
              <a:rPr lang="en-US"/>
              <a:t>Accessible Curriculum</a:t>
            </a:r>
          </a:p>
          <a:p>
            <a:pPr marL="571500" indent="-571500" eaLnBrk="1" hangingPunct="1">
              <a:buFont typeface="Wingdings" pitchFamily="2" charset="2"/>
              <a:buNone/>
            </a:pPr>
            <a:r>
              <a:rPr lang="en-US"/>
              <a:t>	- Universal Design </a:t>
            </a:r>
          </a:p>
          <a:p>
            <a:pPr marL="571500" indent="-571500" eaLnBrk="1" hangingPunct="1">
              <a:buFont typeface="Wingdings" pitchFamily="2" charset="2"/>
              <a:buNone/>
            </a:pPr>
            <a:r>
              <a:rPr lang="en-US"/>
              <a:t>	- Differentiating Instruction</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title"/>
          </p:nvPr>
        </p:nvSpPr>
        <p:spPr/>
        <p:txBody>
          <a:bodyPr/>
          <a:lstStyle/>
          <a:p>
            <a:pPr eaLnBrk="1" hangingPunct="1"/>
            <a:r>
              <a:rPr lang="en-US" sz="4000"/>
              <a:t>Scaffolds to Language Video</a:t>
            </a:r>
          </a:p>
        </p:txBody>
      </p:sp>
      <p:pic>
        <p:nvPicPr>
          <p:cNvPr id="66563" name="Scaffolds_to_Language.wmv"/>
          <p:cNvPicPr>
            <a:picLocks noGrp="1" noChangeAspect="1" noChangeArrowheads="1"/>
          </p:cNvPicPr>
          <p:nvPr>
            <p:ph idx="1"/>
            <a:videoFile r:link="rId1"/>
          </p:nvPr>
        </p:nvPicPr>
        <p:blipFill>
          <a:blip r:embed="rId4"/>
          <a:srcRect/>
          <a:stretch>
            <a:fillRect/>
          </a:stretch>
        </p:blipFill>
        <p:spPr>
          <a:xfrm>
            <a:off x="1527175" y="1827213"/>
            <a:ext cx="6089650" cy="4567237"/>
          </a:xfrm>
          <a:noFill/>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47754" fill="hold"/>
                                        <p:tgtEl>
                                          <p:spTgt spid="6656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656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 presetClass="mediacall" presetSubtype="0" fill="hold" nodeType="clickEffect">
                                  <p:stCondLst>
                                    <p:cond delay="0"/>
                                  </p:stCondLst>
                                  <p:childTnLst>
                                    <p:cmd type="call" cmd="togglePause">
                                      <p:cBhvr>
                                        <p:cTn id="11" dur="1" fill="hold"/>
                                        <p:tgtEl>
                                          <p:spTgt spid="66563"/>
                                        </p:tgtEl>
                                      </p:cBhvr>
                                    </p:cmd>
                                  </p:childTnLst>
                                </p:cTn>
                              </p:par>
                            </p:childTnLst>
                          </p:cTn>
                        </p:par>
                      </p:childTnLst>
                    </p:cTn>
                  </p:par>
                </p:childTnLst>
              </p:cTn>
              <p:nextCondLst>
                <p:cond evt="onClick" delay="0">
                  <p:tgtEl>
                    <p:spTgt spid="66563"/>
                  </p:tgtEl>
                </p:cond>
              </p:nextCondLst>
            </p:seq>
            <p:video>
              <p:cMediaNode vol="100000">
                <p:cTn id="12" fill="hold" display="0">
                  <p:stCondLst>
                    <p:cond delay="indefinite"/>
                  </p:stCondLst>
                  <p:endCondLst>
                    <p:cond evt="onNext" delay="0">
                      <p:tgtEl>
                        <p:sldTgt/>
                      </p:tgtEl>
                    </p:cond>
                    <p:cond evt="onPrev" delay="0">
                      <p:tgtEl>
                        <p:sldTgt/>
                      </p:tgtEl>
                    </p:cond>
                  </p:endCondLst>
                </p:cTn>
                <p:tgtEl>
                  <p:spTgt spid="66563"/>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children making art project&#10;"/>
          <p:cNvPicPr>
            <a:picLocks noGrp="1" noChangeAspect="1"/>
          </p:cNvPicPr>
          <p:nvPr>
            <p:ph sz="half" idx="2"/>
          </p:nvPr>
        </p:nvPicPr>
        <p:blipFill>
          <a:blip r:embed="rId3"/>
          <a:srcRect/>
          <a:stretch>
            <a:fillRect/>
          </a:stretch>
        </p:blipFill>
        <p:spPr>
          <a:xfrm>
            <a:off x="0" y="0"/>
            <a:ext cx="9144000" cy="6643688"/>
          </a:xfrm>
          <a:noFill/>
        </p:spPr>
      </p:pic>
      <p:sp>
        <p:nvSpPr>
          <p:cNvPr id="16387" name="Rectangle 2"/>
          <p:cNvSpPr>
            <a:spLocks noGrp="1" noChangeArrowheads="1"/>
          </p:cNvSpPr>
          <p:nvPr>
            <p:ph type="title"/>
          </p:nvPr>
        </p:nvSpPr>
        <p:spPr>
          <a:xfrm>
            <a:off x="0" y="0"/>
            <a:ext cx="9144000" cy="698500"/>
          </a:xfrm>
          <a:solidFill>
            <a:srgbClr val="969696">
              <a:alpha val="50000"/>
            </a:srgbClr>
          </a:solidFill>
        </p:spPr>
        <p:txBody>
          <a:bodyPr/>
          <a:lstStyle/>
          <a:p>
            <a:pPr algn="ctr" eaLnBrk="1" hangingPunct="1">
              <a:spcBef>
                <a:spcPct val="50000"/>
              </a:spcBef>
              <a:defRPr/>
            </a:pPr>
            <a:r>
              <a:rPr lang="en-US" sz="4000" dirty="0">
                <a:solidFill>
                  <a:srgbClr val="F4F4F3"/>
                </a:solidFill>
                <a:effectLst>
                  <a:outerShdw blurRad="38100" dist="38100" dir="2700000" algn="tl">
                    <a:srgbClr val="000000">
                      <a:alpha val="43137"/>
                    </a:srgbClr>
                  </a:outerShdw>
                </a:effectLst>
                <a:cs typeface="MS Pゴシック"/>
              </a:rPr>
              <a:t>What have we learned?</a:t>
            </a:r>
          </a:p>
        </p:txBody>
      </p:sp>
      <p:sp>
        <p:nvSpPr>
          <p:cNvPr id="67588" name="Rectangle 7"/>
          <p:cNvSpPr>
            <a:spLocks noGrp="1" noChangeArrowheads="1"/>
          </p:cNvSpPr>
          <p:nvPr>
            <p:ph sz="half" idx="1"/>
          </p:nvPr>
        </p:nvSpPr>
        <p:spPr>
          <a:xfrm>
            <a:off x="0" y="4043363"/>
            <a:ext cx="9144000" cy="2600325"/>
          </a:xfrm>
          <a:solidFill>
            <a:srgbClr val="969696">
              <a:alpha val="50195"/>
            </a:srgbClr>
          </a:solidFill>
        </p:spPr>
        <p:txBody>
          <a:bodyPr/>
          <a:lstStyle/>
          <a:p>
            <a:pPr algn="ctr" eaLnBrk="1" hangingPunct="1">
              <a:lnSpc>
                <a:spcPct val="90000"/>
              </a:lnSpc>
              <a:spcBef>
                <a:spcPct val="50000"/>
              </a:spcBef>
              <a:buFont typeface="Wingdings" pitchFamily="2" charset="2"/>
              <a:buNone/>
              <a:defRPr/>
            </a:pPr>
            <a:r>
              <a:rPr lang="en-US" sz="3200" b="1" dirty="0">
                <a:solidFill>
                  <a:srgbClr val="F4EFE8"/>
                </a:solidFill>
                <a:effectLst>
                  <a:outerShdw blurRad="38100" dist="38100" dir="2700000" algn="tl">
                    <a:srgbClr val="000000">
                      <a:alpha val="43137"/>
                    </a:srgbClr>
                  </a:outerShdw>
                </a:effectLst>
              </a:rPr>
              <a:t>What is one new fact you learned?</a:t>
            </a:r>
          </a:p>
          <a:p>
            <a:pPr algn="ctr" eaLnBrk="1" hangingPunct="1">
              <a:lnSpc>
                <a:spcPct val="90000"/>
              </a:lnSpc>
              <a:spcBef>
                <a:spcPct val="50000"/>
              </a:spcBef>
              <a:buFont typeface="Wingdings" pitchFamily="2" charset="2"/>
              <a:buNone/>
              <a:defRPr/>
            </a:pPr>
            <a:r>
              <a:rPr lang="en-US" sz="3200" b="1" dirty="0">
                <a:solidFill>
                  <a:srgbClr val="F4EFE8"/>
                </a:solidFill>
                <a:effectLst>
                  <a:outerShdw blurRad="38100" dist="38100" dir="2700000" algn="tl">
                    <a:srgbClr val="000000">
                      <a:alpha val="43137"/>
                    </a:srgbClr>
                  </a:outerShdw>
                </a:effectLst>
              </a:rPr>
              <a:t>What is a new perspective you pondered?</a:t>
            </a:r>
          </a:p>
          <a:p>
            <a:pPr algn="ctr" eaLnBrk="1" hangingPunct="1">
              <a:lnSpc>
                <a:spcPct val="90000"/>
              </a:lnSpc>
              <a:spcBef>
                <a:spcPct val="50000"/>
              </a:spcBef>
              <a:buFont typeface="Wingdings" pitchFamily="2" charset="2"/>
              <a:buNone/>
              <a:defRPr/>
            </a:pPr>
            <a:r>
              <a:rPr lang="en-US" sz="3200" b="1" dirty="0">
                <a:solidFill>
                  <a:srgbClr val="F4EFE8"/>
                </a:solidFill>
                <a:effectLst>
                  <a:outerShdw blurRad="38100" dist="38100" dir="2700000" algn="tl">
                    <a:srgbClr val="000000">
                      <a:alpha val="43137"/>
                    </a:srgbClr>
                  </a:outerShdw>
                </a:effectLst>
              </a:rPr>
              <a:t>What questions are you mulling over now?</a:t>
            </a:r>
          </a:p>
          <a:p>
            <a:pPr algn="ctr" eaLnBrk="1" hangingPunct="1">
              <a:lnSpc>
                <a:spcPct val="90000"/>
              </a:lnSpc>
              <a:spcBef>
                <a:spcPct val="50000"/>
              </a:spcBef>
              <a:buFont typeface="Wingdings" pitchFamily="2" charset="2"/>
              <a:buNone/>
              <a:defRPr/>
            </a:pPr>
            <a:r>
              <a:rPr lang="en-US" sz="3200" b="1" dirty="0">
                <a:solidFill>
                  <a:srgbClr val="F4EFE8"/>
                </a:solidFill>
                <a:effectLst>
                  <a:outerShdw blurRad="38100" dist="38100" dir="2700000" algn="tl">
                    <a:srgbClr val="000000">
                      <a:alpha val="43137"/>
                    </a:srgbClr>
                  </a:outerShdw>
                </a:effectLst>
              </a:rPr>
              <a:t>How will you further this information?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title"/>
          </p:nvPr>
        </p:nvSpPr>
        <p:spPr/>
        <p:txBody>
          <a:bodyPr/>
          <a:lstStyle/>
          <a:p>
            <a:pPr eaLnBrk="1" hangingPunct="1"/>
            <a:r>
              <a:rPr lang="en-US"/>
              <a:t>Training Outcomes</a:t>
            </a:r>
          </a:p>
        </p:txBody>
      </p:sp>
      <p:sp>
        <p:nvSpPr>
          <p:cNvPr id="3075" name="Rectangle 6"/>
          <p:cNvSpPr>
            <a:spLocks noGrp="1" noChangeArrowheads="1"/>
          </p:cNvSpPr>
          <p:nvPr>
            <p:ph type="body" idx="1"/>
          </p:nvPr>
        </p:nvSpPr>
        <p:spPr/>
        <p:txBody>
          <a:bodyPr/>
          <a:lstStyle/>
          <a:p>
            <a:pPr eaLnBrk="1" hangingPunct="1"/>
            <a:r>
              <a:rPr lang="en-US"/>
              <a:t>Become familiar with the terminology necessary for supporting children with IEPs who are learning English as a second language. </a:t>
            </a:r>
          </a:p>
          <a:p>
            <a:pPr eaLnBrk="1" hangingPunct="1"/>
            <a:r>
              <a:rPr lang="en-US"/>
              <a:t>Raise awareness of varying cultural experiences with regard to special education.</a:t>
            </a:r>
          </a:p>
          <a:p>
            <a:pPr eaLnBrk="1" hangingPunct="1"/>
            <a:r>
              <a:rPr lang="en-US"/>
              <a:t>Become familiar with the resources to support children with an IEP who are learning English as a second language.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5" descr="teachers watching children play"/>
          <p:cNvPicPr>
            <a:picLocks noGrp="1" noChangeAspect="1" noChangeArrowheads="1"/>
          </p:cNvPicPr>
          <p:nvPr>
            <p:ph sz="half" idx="2"/>
          </p:nvPr>
        </p:nvPicPr>
        <p:blipFill>
          <a:blip r:embed="rId3"/>
          <a:srcRect/>
          <a:stretch>
            <a:fillRect/>
          </a:stretch>
        </p:blipFill>
        <p:spPr>
          <a:xfrm>
            <a:off x="0" y="0"/>
            <a:ext cx="9144000" cy="6608763"/>
          </a:xfrm>
          <a:noFill/>
        </p:spPr>
      </p:pic>
      <p:sp>
        <p:nvSpPr>
          <p:cNvPr id="30723" name="Title 1"/>
          <p:cNvSpPr>
            <a:spLocks noGrp="1"/>
          </p:cNvSpPr>
          <p:nvPr>
            <p:ph type="title"/>
          </p:nvPr>
        </p:nvSpPr>
        <p:spPr>
          <a:xfrm>
            <a:off x="31750" y="3886200"/>
            <a:ext cx="9144000" cy="762000"/>
          </a:xfrm>
          <a:solidFill>
            <a:schemeClr val="accent1">
              <a:alpha val="59999"/>
            </a:schemeClr>
          </a:solidFill>
        </p:spPr>
        <p:txBody>
          <a:bodyPr/>
          <a:lstStyle/>
          <a:p>
            <a:pPr marL="341313" eaLnBrk="1" hangingPunct="1">
              <a:defRPr/>
            </a:pPr>
            <a:r>
              <a:rPr lang="en-US" sz="4000">
                <a:solidFill>
                  <a:srgbClr val="F4EFE8"/>
                </a:solidFill>
                <a:effectLst>
                  <a:outerShdw blurRad="38100" dist="38100" dir="2700000" algn="tl">
                    <a:srgbClr val="000000"/>
                  </a:outerShdw>
                </a:effectLst>
              </a:rPr>
              <a:t>Cultural Considerations:</a:t>
            </a:r>
            <a:r>
              <a:rPr lang="en-US" sz="4000">
                <a:solidFill>
                  <a:srgbClr val="F4EFE8"/>
                </a:solidFill>
              </a:rPr>
              <a:t>  </a:t>
            </a:r>
            <a:br>
              <a:rPr lang="en-US" sz="3800">
                <a:solidFill>
                  <a:srgbClr val="F4EFE8"/>
                </a:solidFill>
              </a:rPr>
            </a:br>
            <a:endParaRPr lang="en-US" sz="2000">
              <a:solidFill>
                <a:srgbClr val="F4EFE8"/>
              </a:solidFill>
            </a:endParaRPr>
          </a:p>
        </p:txBody>
      </p:sp>
      <p:sp>
        <p:nvSpPr>
          <p:cNvPr id="2" name="Content Placeholder 1"/>
          <p:cNvSpPr>
            <a:spLocks noGrp="1"/>
          </p:cNvSpPr>
          <p:nvPr>
            <p:ph sz="half" idx="1"/>
          </p:nvPr>
        </p:nvSpPr>
        <p:spPr>
          <a:xfrm>
            <a:off x="0" y="4648200"/>
            <a:ext cx="9156700" cy="1960563"/>
          </a:xfrm>
          <a:solidFill>
            <a:schemeClr val="accent1">
              <a:alpha val="60000"/>
            </a:schemeClr>
          </a:solidFill>
        </p:spPr>
        <p:txBody>
          <a:bodyPr/>
          <a:lstStyle/>
          <a:p>
            <a:pPr marL="341313" indent="0">
              <a:buFont typeface="Wingdings" pitchFamily="2" charset="2"/>
              <a:buNone/>
              <a:tabLst>
                <a:tab pos="339725" algn="l"/>
              </a:tabLst>
              <a:defRPr/>
            </a:pPr>
            <a:r>
              <a:rPr lang="en-US" sz="3200" b="1">
                <a:solidFill>
                  <a:srgbClr val="F4EFE8"/>
                </a:solidFill>
                <a:effectLst>
                  <a:outerShdw blurRad="38100" dist="38100" dir="2700000" algn="tl">
                    <a:srgbClr val="000000"/>
                  </a:outerShdw>
                </a:effectLst>
              </a:rPr>
              <a:t>When the home language and culture are viewed as assets and resources, it becomes the foundation for enhanced learning.</a:t>
            </a:r>
            <a:r>
              <a:rPr lang="en-US" sz="3800" b="1">
                <a:solidFill>
                  <a:srgbClr val="F4EFE8"/>
                </a:solidFill>
                <a:effectLst>
                  <a:outerShdw blurRad="38100" dist="38100" dir="2700000" algn="tl">
                    <a:srgbClr val="000000"/>
                  </a:outerShdw>
                </a:effectLst>
              </a:rPr>
              <a:t> </a:t>
            </a:r>
          </a:p>
          <a:p>
            <a:pPr marL="341313" indent="0">
              <a:buFont typeface="Wingdings" pitchFamily="2" charset="2"/>
              <a:buNone/>
              <a:tabLst>
                <a:tab pos="339725" algn="l"/>
              </a:tabLst>
              <a:defRPr/>
            </a:pPr>
            <a:r>
              <a:rPr lang="en-US" sz="2000" b="1">
                <a:solidFill>
                  <a:srgbClr val="F4EFE8"/>
                </a:solidFill>
                <a:effectLst>
                  <a:outerShdw blurRad="38100" dist="38100" dir="2700000" algn="tl">
                    <a:srgbClr val="000000"/>
                  </a:outerShdw>
                </a:effectLst>
              </a:rPr>
              <a:t>PCF, Vol. 1, p. 185</a:t>
            </a:r>
            <a:endParaRPr lang="en-US">
              <a:effectLst>
                <a:outerShdw blurRad="38100" dist="38100" dir="2700000" algn="tl">
                  <a:srgbClr val="FFFFFF"/>
                </a:outerShdw>
              </a:effectLst>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title"/>
          </p:nvPr>
        </p:nvSpPr>
        <p:spPr/>
        <p:txBody>
          <a:bodyPr/>
          <a:lstStyle/>
          <a:p>
            <a:pPr eaLnBrk="1" hangingPunct="1"/>
            <a:r>
              <a:rPr lang="en-US"/>
              <a:t>Partners: School District</a:t>
            </a:r>
          </a:p>
        </p:txBody>
      </p:sp>
      <p:sp>
        <p:nvSpPr>
          <p:cNvPr id="5123" name="Rectangle 6"/>
          <p:cNvSpPr>
            <a:spLocks noGrp="1" noChangeArrowheads="1"/>
          </p:cNvSpPr>
          <p:nvPr>
            <p:ph type="body" idx="1"/>
          </p:nvPr>
        </p:nvSpPr>
        <p:spPr/>
        <p:txBody>
          <a:bodyPr/>
          <a:lstStyle/>
          <a:p>
            <a:pPr eaLnBrk="1" hangingPunct="1">
              <a:buFont typeface="Wingdings" pitchFamily="2" charset="2"/>
              <a:buNone/>
            </a:pPr>
            <a:r>
              <a:rPr lang="en-US" b="1"/>
              <a:t>Principle 8 </a:t>
            </a:r>
          </a:p>
          <a:p>
            <a:pPr eaLnBrk="1" hangingPunct="1"/>
            <a:r>
              <a:rPr lang="en-US"/>
              <a:t>Coordination and collaboration among families, teachers, and specialists becomes crucial in supporting the language and literacy development of children with disabilities or other special needs.</a:t>
            </a:r>
          </a:p>
          <a:p>
            <a:pPr eaLnBrk="1" hangingPunct="1">
              <a:buFont typeface="Wingdings" pitchFamily="2" charset="2"/>
              <a:buNone/>
            </a:pPr>
            <a:r>
              <a:rPr lang="en-US" b="1"/>
              <a:t>Overarching Principle </a:t>
            </a:r>
          </a:p>
          <a:p>
            <a:pPr eaLnBrk="1" hangingPunct="1"/>
            <a:r>
              <a:rPr lang="en-US"/>
              <a:t>Family and community partnerships create meaningful connections. </a:t>
            </a:r>
            <a:r>
              <a:rPr lang="en-US" sz="2000"/>
              <a:t>PCF, Vol. 1, p. 7</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a:grpSpLocks/>
          </p:cNvGrpSpPr>
          <p:nvPr/>
        </p:nvGrpSpPr>
        <p:grpSpPr bwMode="auto">
          <a:xfrm>
            <a:off x="1028700" y="1371600"/>
            <a:ext cx="6800858" cy="3733800"/>
            <a:chOff x="1600200" y="1371600"/>
            <a:chExt cx="6800858" cy="3733800"/>
          </a:xfrm>
        </p:grpSpPr>
        <p:sp>
          <p:nvSpPr>
            <p:cNvPr id="6154" name="AutoShape 4"/>
            <p:cNvSpPr>
              <a:spLocks noChangeArrowheads="1"/>
            </p:cNvSpPr>
            <p:nvPr/>
          </p:nvSpPr>
          <p:spPr bwMode="auto">
            <a:xfrm>
              <a:off x="1905000" y="1371600"/>
              <a:ext cx="6477000" cy="373380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adFill rotWithShape="1">
              <a:gsLst>
                <a:gs pos="0">
                  <a:srgbClr val="FDF777"/>
                </a:gs>
                <a:gs pos="50000">
                  <a:srgbClr val="FFFFFF"/>
                </a:gs>
                <a:gs pos="100000">
                  <a:srgbClr val="FDF777"/>
                </a:gs>
              </a:gsLst>
              <a:lin ang="0" scaled="1"/>
            </a:gradFill>
            <a:ln w="38100">
              <a:solidFill>
                <a:schemeClr val="tx1"/>
              </a:solidFill>
              <a:miter lim="800000"/>
              <a:headEnd/>
              <a:tailEnd/>
            </a:ln>
          </p:spPr>
          <p:txBody>
            <a:bodyPr wrap="none" anchor="ctr"/>
            <a:lstStyle/>
            <a:p>
              <a:endParaRPr lang="en-US"/>
            </a:p>
          </p:txBody>
        </p:sp>
        <p:sp>
          <p:nvSpPr>
            <p:cNvPr id="6155" name="Text Box 5"/>
            <p:cNvSpPr txBox="1">
              <a:spLocks noChangeArrowheads="1"/>
            </p:cNvSpPr>
            <p:nvPr/>
          </p:nvSpPr>
          <p:spPr bwMode="auto">
            <a:xfrm>
              <a:off x="1600200" y="2438400"/>
              <a:ext cx="1981200" cy="863600"/>
            </a:xfrm>
            <a:prstGeom prst="rect">
              <a:avLst/>
            </a:prstGeom>
            <a:solidFill>
              <a:srgbClr val="FDF777"/>
            </a:solidFill>
            <a:ln w="38100">
              <a:solidFill>
                <a:srgbClr val="000000"/>
              </a:solidFill>
              <a:miter lim="800000"/>
              <a:headEnd/>
              <a:tailEnd/>
            </a:ln>
          </p:spPr>
          <p:txBody>
            <a:bodyPr>
              <a:spAutoFit/>
            </a:bodyPr>
            <a:lstStyle/>
            <a:p>
              <a:pPr algn="ctr" eaLnBrk="0" hangingPunct="0"/>
              <a:r>
                <a:rPr lang="en-US" sz="1600" b="1">
                  <a:solidFill>
                    <a:srgbClr val="000000"/>
                  </a:solidFill>
                  <a:ea typeface="MS PGothic" pitchFamily="34" charset="-128"/>
                </a:rPr>
                <a:t>IDEA:</a:t>
              </a:r>
            </a:p>
            <a:p>
              <a:pPr algn="ctr" eaLnBrk="0" hangingPunct="0"/>
              <a:r>
                <a:rPr lang="en-US" sz="1600" b="1">
                  <a:solidFill>
                    <a:srgbClr val="000000"/>
                  </a:solidFill>
                  <a:ea typeface="MS PGothic" pitchFamily="34" charset="-128"/>
                </a:rPr>
                <a:t> PART B </a:t>
              </a:r>
            </a:p>
            <a:p>
              <a:pPr algn="ctr" eaLnBrk="0" hangingPunct="0"/>
              <a:r>
                <a:rPr lang="en-US" sz="1600" b="1">
                  <a:solidFill>
                    <a:srgbClr val="000000"/>
                  </a:solidFill>
                  <a:ea typeface="MS PGothic" pitchFamily="34" charset="-128"/>
                </a:rPr>
                <a:t> PART C</a:t>
              </a:r>
              <a:endParaRPr lang="en-US" sz="1600">
                <a:ea typeface="MS PGothic" pitchFamily="34" charset="-128"/>
              </a:endParaRPr>
            </a:p>
          </p:txBody>
        </p:sp>
        <p:sp>
          <p:nvSpPr>
            <p:cNvPr id="6156" name="Text Box 6"/>
            <p:cNvSpPr txBox="1">
              <a:spLocks noChangeArrowheads="1"/>
            </p:cNvSpPr>
            <p:nvPr/>
          </p:nvSpPr>
          <p:spPr bwMode="auto">
            <a:xfrm>
              <a:off x="5810258" y="2466976"/>
              <a:ext cx="2590800" cy="863600"/>
            </a:xfrm>
            <a:prstGeom prst="rect">
              <a:avLst/>
            </a:prstGeom>
            <a:solidFill>
              <a:srgbClr val="FDF777"/>
            </a:solidFill>
            <a:ln w="38100">
              <a:solidFill>
                <a:srgbClr val="000000"/>
              </a:solidFill>
              <a:miter lim="800000"/>
              <a:headEnd/>
              <a:tailEnd/>
            </a:ln>
          </p:spPr>
          <p:txBody>
            <a:bodyPr>
              <a:spAutoFit/>
            </a:bodyPr>
            <a:lstStyle/>
            <a:p>
              <a:pPr algn="ctr" eaLnBrk="0" hangingPunct="0"/>
              <a:r>
                <a:rPr lang="en-US" sz="1600" b="1" dirty="0">
                  <a:solidFill>
                    <a:srgbClr val="000000"/>
                  </a:solidFill>
                  <a:ea typeface="MS PGothic" pitchFamily="34" charset="-128"/>
                </a:rPr>
                <a:t>State Performance Plan </a:t>
              </a:r>
            </a:p>
            <a:p>
              <a:pPr algn="ctr" eaLnBrk="0" hangingPunct="0"/>
              <a:r>
                <a:rPr lang="en-US" sz="1600" b="1" dirty="0">
                  <a:solidFill>
                    <a:srgbClr val="000000"/>
                  </a:solidFill>
                  <a:ea typeface="MS PGothic" pitchFamily="34" charset="-128"/>
                </a:rPr>
                <a:t>Annual Performance Report</a:t>
              </a:r>
              <a:endParaRPr lang="en-US" sz="1600" b="1" dirty="0">
                <a:ea typeface="MS PGothic" pitchFamily="34" charset="-128"/>
              </a:endParaRPr>
            </a:p>
          </p:txBody>
        </p:sp>
      </p:grpSp>
      <p:sp>
        <p:nvSpPr>
          <p:cNvPr id="6147" name="Line 7"/>
          <p:cNvSpPr>
            <a:spLocks noChangeShapeType="1"/>
          </p:cNvSpPr>
          <p:nvPr/>
        </p:nvSpPr>
        <p:spPr bwMode="auto">
          <a:xfrm>
            <a:off x="900113" y="3425822"/>
            <a:ext cx="7173912" cy="53181"/>
          </a:xfrm>
          <a:prstGeom prst="line">
            <a:avLst/>
          </a:prstGeom>
          <a:noFill/>
          <a:ln w="57150">
            <a:solidFill>
              <a:srgbClr val="000000"/>
            </a:solidFill>
            <a:round/>
            <a:headEnd/>
            <a:tailEnd/>
          </a:ln>
        </p:spPr>
        <p:txBody>
          <a:bodyPr/>
          <a:lstStyle/>
          <a:p>
            <a:endParaRPr lang="en-US"/>
          </a:p>
        </p:txBody>
      </p:sp>
      <p:grpSp>
        <p:nvGrpSpPr>
          <p:cNvPr id="6148" name="Group 16"/>
          <p:cNvGrpSpPr>
            <a:grpSpLocks/>
          </p:cNvGrpSpPr>
          <p:nvPr/>
        </p:nvGrpSpPr>
        <p:grpSpPr bwMode="auto">
          <a:xfrm>
            <a:off x="762000" y="3627438"/>
            <a:ext cx="7904163" cy="2924175"/>
            <a:chOff x="2857500" y="3627308"/>
            <a:chExt cx="6203267" cy="2925603"/>
          </a:xfrm>
        </p:grpSpPr>
        <p:sp>
          <p:nvSpPr>
            <p:cNvPr id="177160" name="Rectangle 8"/>
            <p:cNvSpPr>
              <a:spLocks noChangeArrowheads="1"/>
            </p:cNvSpPr>
            <p:nvPr/>
          </p:nvSpPr>
          <p:spPr bwMode="auto">
            <a:xfrm>
              <a:off x="4259122" y="3627308"/>
              <a:ext cx="2895439" cy="370068"/>
            </a:xfrm>
            <a:prstGeom prst="rect">
              <a:avLst/>
            </a:prstGeom>
            <a:solidFill>
              <a:schemeClr val="accent2">
                <a:lumMod val="20000"/>
                <a:lumOff val="80000"/>
              </a:schemeClr>
            </a:solidFill>
            <a:ln w="38100" cap="flat" cmpd="sng" algn="ctr">
              <a:solidFill>
                <a:srgbClr val="000000"/>
              </a:solidFill>
              <a:prstDash val="solid"/>
              <a:miter lim="800000"/>
              <a:headEnd type="none" w="med" len="med"/>
              <a:tailEnd type="none" w="med" len="med"/>
            </a:ln>
          </p:spPr>
          <p:txBody>
            <a:bodyPr>
              <a:spAutoFit/>
            </a:bodyPr>
            <a:lstStyle/>
            <a:p>
              <a:pPr algn="ctr" eaLnBrk="0" hangingPunct="0">
                <a:defRPr/>
              </a:pPr>
              <a:r>
                <a:rPr lang="en-US" sz="1800" b="1">
                  <a:solidFill>
                    <a:srgbClr val="000000"/>
                  </a:solidFill>
                  <a:latin typeface="Arial" pitchFamily="-112" charset="0"/>
                  <a:ea typeface="ＭＳ Ｐゴシック" pitchFamily="-112" charset="-128"/>
                  <a:cs typeface="ＭＳ Ｐゴシック" pitchFamily="-112" charset="-128"/>
                </a:rPr>
                <a:t>Desired Results 2015</a:t>
              </a:r>
            </a:p>
          </p:txBody>
        </p:sp>
        <p:sp>
          <p:nvSpPr>
            <p:cNvPr id="177161" name="Text Box 9"/>
            <p:cNvSpPr txBox="1">
              <a:spLocks noChangeArrowheads="1"/>
            </p:cNvSpPr>
            <p:nvPr/>
          </p:nvSpPr>
          <p:spPr bwMode="auto">
            <a:xfrm>
              <a:off x="4259122" y="4181616"/>
              <a:ext cx="2895439" cy="646429"/>
            </a:xfrm>
            <a:prstGeom prst="rect">
              <a:avLst/>
            </a:prstGeom>
            <a:solidFill>
              <a:schemeClr val="accent2">
                <a:lumMod val="60000"/>
                <a:lumOff val="40000"/>
              </a:schemeClr>
            </a:solidFill>
            <a:ln w="38100" cap="flat" cmpd="sng" algn="ctr">
              <a:solidFill>
                <a:schemeClr val="tx2"/>
              </a:solidFill>
              <a:prstDash val="solid"/>
              <a:miter lim="800000"/>
              <a:headEnd type="none" w="med" len="med"/>
              <a:tailEnd type="none" w="med" len="med"/>
            </a:ln>
          </p:spPr>
          <p:txBody>
            <a:bodyPr>
              <a:spAutoFit/>
            </a:bodyPr>
            <a:lstStyle/>
            <a:p>
              <a:pPr algn="ctr" eaLnBrk="0" fontAlgn="auto" hangingPunct="0">
                <a:spcBef>
                  <a:spcPct val="50000"/>
                </a:spcBef>
                <a:spcAft>
                  <a:spcPts val="0"/>
                </a:spcAft>
                <a:defRPr/>
              </a:pPr>
              <a:r>
                <a:rPr lang="en-US" sz="1800" b="1" dirty="0">
                  <a:solidFill>
                    <a:schemeClr val="tx2"/>
                  </a:solidFill>
                  <a:latin typeface="Arial" pitchFamily="-106" charset="0"/>
                  <a:ea typeface="ＭＳ Ｐゴシック" pitchFamily="-106" charset="-128"/>
                  <a:cs typeface="ＭＳ Ｐゴシック" pitchFamily="-106" charset="-128"/>
                </a:rPr>
                <a:t>Early Childhood Special Education Handbooks</a:t>
              </a:r>
            </a:p>
          </p:txBody>
        </p:sp>
        <p:sp>
          <p:nvSpPr>
            <p:cNvPr id="177162" name="Rectangle 10"/>
            <p:cNvSpPr>
              <a:spLocks noChangeArrowheads="1"/>
            </p:cNvSpPr>
            <p:nvPr/>
          </p:nvSpPr>
          <p:spPr bwMode="auto">
            <a:xfrm>
              <a:off x="2857500" y="5009107"/>
              <a:ext cx="6203267" cy="554308"/>
            </a:xfrm>
            <a:prstGeom prst="rect">
              <a:avLst/>
            </a:prstGeom>
            <a:solidFill>
              <a:schemeClr val="accent2">
                <a:lumMod val="60000"/>
                <a:lumOff val="40000"/>
              </a:schemeClr>
            </a:solidFill>
            <a:ln w="38100" cap="flat" cmpd="sng" algn="ctr">
              <a:solidFill>
                <a:srgbClr val="000000"/>
              </a:solidFill>
              <a:prstDash val="solid"/>
              <a:miter lim="800000"/>
              <a:headEnd type="none" w="med" len="med"/>
              <a:tailEnd type="none" w="med" len="med"/>
            </a:ln>
          </p:spPr>
          <p:txBody>
            <a:bodyPr>
              <a:spAutoFit/>
            </a:bodyPr>
            <a:lstStyle/>
            <a:p>
              <a:pPr algn="ctr" eaLnBrk="0" fontAlgn="auto" hangingPunct="0">
                <a:spcBef>
                  <a:spcPts val="0"/>
                </a:spcBef>
                <a:spcAft>
                  <a:spcPts val="0"/>
                </a:spcAft>
                <a:defRPr/>
              </a:pPr>
              <a:r>
                <a:rPr lang="en-US" sz="1800" b="1" dirty="0">
                  <a:solidFill>
                    <a:srgbClr val="000000"/>
                  </a:solidFill>
                  <a:latin typeface="Arial" pitchFamily="-106" charset="0"/>
                  <a:ea typeface="ＭＳ Ｐゴシック" pitchFamily="-106" charset="-128"/>
                  <a:cs typeface="ＭＳ Ｐゴシック" pitchFamily="-106" charset="-128"/>
                </a:rPr>
                <a:t>Preschool Learning Foundations</a:t>
              </a:r>
            </a:p>
            <a:p>
              <a:pPr algn="ctr" eaLnBrk="0" fontAlgn="auto" hangingPunct="0">
                <a:spcBef>
                  <a:spcPts val="0"/>
                </a:spcBef>
                <a:spcAft>
                  <a:spcPts val="0"/>
                </a:spcAft>
                <a:defRPr/>
              </a:pPr>
              <a:r>
                <a:rPr lang="en-US" sz="1200" i="1" dirty="0">
                  <a:solidFill>
                    <a:srgbClr val="000000"/>
                  </a:solidFill>
                  <a:latin typeface="Arial" pitchFamily="-106" charset="0"/>
                  <a:ea typeface="ＭＳ Ｐゴシック" pitchFamily="-106" charset="-128"/>
                  <a:cs typeface="ＭＳ Ｐゴシック" pitchFamily="-106" charset="-128"/>
                </a:rPr>
                <a:t>Child Development Division</a:t>
              </a:r>
            </a:p>
          </p:txBody>
        </p:sp>
        <p:sp>
          <p:nvSpPr>
            <p:cNvPr id="177165" name="Rectangle 13"/>
            <p:cNvSpPr>
              <a:spLocks noChangeArrowheads="1"/>
            </p:cNvSpPr>
            <p:nvPr/>
          </p:nvSpPr>
          <p:spPr bwMode="auto">
            <a:xfrm>
              <a:off x="3306019" y="5814363"/>
              <a:ext cx="5200328" cy="738548"/>
            </a:xfrm>
            <a:prstGeom prst="rect">
              <a:avLst/>
            </a:prstGeom>
            <a:solidFill>
              <a:schemeClr val="accent2">
                <a:lumMod val="60000"/>
                <a:lumOff val="40000"/>
              </a:schemeClr>
            </a:solidFill>
            <a:ln w="38100" cap="flat" cmpd="sng" algn="ctr">
              <a:solidFill>
                <a:srgbClr val="000000"/>
              </a:solidFill>
              <a:prstDash val="solid"/>
              <a:miter lim="800000"/>
              <a:headEnd type="none" w="med" len="med"/>
              <a:tailEnd type="none" w="med" len="med"/>
            </a:ln>
          </p:spPr>
          <p:txBody>
            <a:bodyPr>
              <a:spAutoFit/>
            </a:bodyPr>
            <a:lstStyle/>
            <a:p>
              <a:pPr algn="ctr" eaLnBrk="0" fontAlgn="auto" hangingPunct="0">
                <a:spcBef>
                  <a:spcPts val="0"/>
                </a:spcBef>
                <a:spcAft>
                  <a:spcPts val="0"/>
                </a:spcAft>
                <a:defRPr/>
              </a:pPr>
              <a:r>
                <a:rPr lang="en-US" sz="1800" b="1" dirty="0">
                  <a:solidFill>
                    <a:srgbClr val="000000"/>
                  </a:solidFill>
                  <a:latin typeface="Arial" pitchFamily="-106" charset="0"/>
                  <a:ea typeface="ＭＳ Ｐゴシック" pitchFamily="-106" charset="-128"/>
                  <a:cs typeface="ＭＳ Ｐゴシック" pitchFamily="-106" charset="-128"/>
                </a:rPr>
                <a:t>CPIN</a:t>
              </a:r>
            </a:p>
            <a:p>
              <a:pPr algn="ctr" eaLnBrk="0" fontAlgn="auto" hangingPunct="0">
                <a:spcBef>
                  <a:spcPts val="0"/>
                </a:spcBef>
                <a:spcAft>
                  <a:spcPts val="0"/>
                </a:spcAft>
                <a:defRPr/>
              </a:pPr>
              <a:r>
                <a:rPr lang="en-US" sz="1200" b="1" dirty="0">
                  <a:solidFill>
                    <a:srgbClr val="000000"/>
                  </a:solidFill>
                  <a:latin typeface="Arial" pitchFamily="-106" charset="0"/>
                  <a:ea typeface="ＭＳ Ｐゴシック" pitchFamily="-106" charset="-128"/>
                  <a:cs typeface="ＭＳ Ｐゴシック" pitchFamily="-106" charset="-128"/>
                </a:rPr>
                <a:t>California Preschool</a:t>
              </a:r>
            </a:p>
            <a:p>
              <a:pPr algn="ctr" eaLnBrk="0" fontAlgn="auto" hangingPunct="0">
                <a:spcBef>
                  <a:spcPts val="0"/>
                </a:spcBef>
                <a:spcAft>
                  <a:spcPts val="0"/>
                </a:spcAft>
                <a:defRPr/>
              </a:pPr>
              <a:r>
                <a:rPr lang="en-US" sz="1200" b="1" dirty="0">
                  <a:solidFill>
                    <a:srgbClr val="000000"/>
                  </a:solidFill>
                  <a:latin typeface="Arial" pitchFamily="-106" charset="0"/>
                  <a:ea typeface="ＭＳ Ｐゴシック" pitchFamily="-106" charset="-128"/>
                  <a:cs typeface="ＭＳ Ｐゴシック" pitchFamily="-106" charset="-128"/>
                </a:rPr>
                <a:t>Instructional Network</a:t>
              </a:r>
            </a:p>
          </p:txBody>
        </p:sp>
      </p:grpSp>
      <p:sp>
        <p:nvSpPr>
          <p:cNvPr id="6149" name="Rectangle 18"/>
          <p:cNvSpPr>
            <a:spLocks noGrp="1" noChangeArrowheads="1"/>
          </p:cNvSpPr>
          <p:nvPr>
            <p:ph type="title"/>
          </p:nvPr>
        </p:nvSpPr>
        <p:spPr>
          <a:xfrm>
            <a:off x="271463" y="0"/>
            <a:ext cx="8872536" cy="1001713"/>
          </a:xfrm>
        </p:spPr>
        <p:txBody>
          <a:bodyPr/>
          <a:lstStyle/>
          <a:p>
            <a:pPr eaLnBrk="1" hangingPunct="1"/>
            <a:r>
              <a:rPr lang="en-US" sz="3000" dirty="0">
                <a:solidFill>
                  <a:srgbClr val="000000"/>
                </a:solidFill>
              </a:rPr>
              <a:t>Special Education Division</a:t>
            </a:r>
            <a:br>
              <a:rPr lang="en-US" sz="3000" dirty="0">
                <a:solidFill>
                  <a:srgbClr val="000000"/>
                </a:solidFill>
              </a:rPr>
            </a:br>
            <a:r>
              <a:rPr lang="en-US" sz="3000" dirty="0">
                <a:solidFill>
                  <a:srgbClr val="000000"/>
                </a:solidFill>
              </a:rPr>
              <a:t>Early Childhood Support System</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title"/>
          </p:nvPr>
        </p:nvSpPr>
        <p:spPr>
          <a:xfrm>
            <a:off x="0" y="0"/>
            <a:ext cx="2724150" cy="914400"/>
          </a:xfrm>
        </p:spPr>
        <p:txBody>
          <a:bodyPr/>
          <a:lstStyle/>
          <a:p>
            <a:pPr eaLnBrk="1" hangingPunct="1"/>
            <a:r>
              <a:rPr lang="en-US">
                <a:solidFill>
                  <a:srgbClr val="FFFFFF"/>
                </a:solidFill>
              </a:rPr>
              <a:t>Key Points</a:t>
            </a:r>
          </a:p>
        </p:txBody>
      </p:sp>
      <p:pic>
        <p:nvPicPr>
          <p:cNvPr id="7171" name="Picture 6" descr="teacher reading with children"/>
          <p:cNvPicPr>
            <a:picLocks noChangeAspect="1"/>
          </p:cNvPicPr>
          <p:nvPr/>
        </p:nvPicPr>
        <p:blipFill>
          <a:blip r:embed="rId3"/>
          <a:srcRect l="5000" t="7680" r="5226" b="9599"/>
          <a:stretch>
            <a:fillRect/>
          </a:stretch>
        </p:blipFill>
        <p:spPr bwMode="auto">
          <a:xfrm>
            <a:off x="0" y="0"/>
            <a:ext cx="9144000" cy="6654800"/>
          </a:xfrm>
          <a:prstGeom prst="rect">
            <a:avLst/>
          </a:prstGeom>
          <a:noFill/>
          <a:ln w="9525">
            <a:noFill/>
            <a:miter lim="800000"/>
            <a:headEnd/>
            <a:tailEnd/>
          </a:ln>
        </p:spPr>
      </p:pic>
      <p:sp>
        <p:nvSpPr>
          <p:cNvPr id="50180" name="Rectangle 9"/>
          <p:cNvSpPr>
            <a:spLocks noGrp="1" noChangeArrowheads="1"/>
          </p:cNvSpPr>
          <p:nvPr>
            <p:ph type="body" sz="half" idx="4294967295"/>
          </p:nvPr>
        </p:nvSpPr>
        <p:spPr>
          <a:xfrm>
            <a:off x="3873500" y="0"/>
            <a:ext cx="5270500" cy="2505075"/>
          </a:xfrm>
          <a:solidFill>
            <a:schemeClr val="accent1">
              <a:alpha val="77000"/>
            </a:schemeClr>
          </a:solidFill>
        </p:spPr>
        <p:txBody>
          <a:bodyPr/>
          <a:lstStyle/>
          <a:p>
            <a:pPr indent="4763" eaLnBrk="1" hangingPunct="1">
              <a:buFont typeface="Wingdings" pitchFamily="2" charset="2"/>
              <a:buNone/>
              <a:defRPr/>
            </a:pPr>
            <a:r>
              <a:rPr lang="en-US" sz="3200" b="1" dirty="0">
                <a:solidFill>
                  <a:srgbClr val="F4F4F3"/>
                </a:solidFill>
                <a:effectLst>
                  <a:outerShdw blurRad="38100" dist="38100" dir="2700000" algn="tl">
                    <a:srgbClr val="000000">
                      <a:alpha val="43137"/>
                    </a:srgbClr>
                  </a:outerShdw>
                </a:effectLst>
              </a:rPr>
              <a:t>With the right supports, many English learners with disabilities and other special needs can learn a second language.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8"/>
          <p:cNvSpPr>
            <a:spLocks noGrp="1" noChangeArrowheads="1"/>
          </p:cNvSpPr>
          <p:nvPr>
            <p:ph type="title"/>
          </p:nvPr>
        </p:nvSpPr>
        <p:spPr>
          <a:xfrm>
            <a:off x="817563" y="215900"/>
            <a:ext cx="7483475" cy="1155700"/>
          </a:xfrm>
        </p:spPr>
        <p:txBody>
          <a:bodyPr/>
          <a:lstStyle/>
          <a:p>
            <a:pPr eaLnBrk="1" hangingPunct="1"/>
            <a:r>
              <a:rPr lang="en-US" sz="3200"/>
              <a:t>These Resources Support Access to Regular Preschool Activities for Children with IEPs</a:t>
            </a:r>
          </a:p>
        </p:txBody>
      </p:sp>
      <p:sp>
        <p:nvSpPr>
          <p:cNvPr id="8195" name="Rectangle 10"/>
          <p:cNvSpPr>
            <a:spLocks noGrp="1" noChangeArrowheads="1"/>
          </p:cNvSpPr>
          <p:nvPr>
            <p:ph sz="half" idx="2"/>
          </p:nvPr>
        </p:nvSpPr>
        <p:spPr/>
        <p:txBody>
          <a:bodyPr/>
          <a:lstStyle/>
          <a:p>
            <a:pPr eaLnBrk="1" hangingPunct="1"/>
            <a:endParaRPr lang="en-US" sz="2600"/>
          </a:p>
        </p:txBody>
      </p:sp>
      <p:pic>
        <p:nvPicPr>
          <p:cNvPr id="10244" name="Picture 32"/>
          <p:cNvPicPr>
            <a:picLocks noChangeArrowheads="1"/>
          </p:cNvPicPr>
          <p:nvPr/>
        </p:nvPicPr>
        <p:blipFill>
          <a:blip r:embed="rId3"/>
          <a:srcRect/>
          <a:stretch>
            <a:fillRect/>
          </a:stretch>
        </p:blipFill>
        <p:spPr bwMode="auto">
          <a:xfrm>
            <a:off x="4648200" y="1827213"/>
            <a:ext cx="3849688" cy="4567237"/>
          </a:xfrm>
          <a:prstGeom prst="rect">
            <a:avLst/>
          </a:prstGeom>
          <a:noFill/>
          <a:ln w="9525">
            <a:noFill/>
            <a:miter lim="800000"/>
            <a:headEnd/>
            <a:tailEnd/>
          </a:ln>
        </p:spPr>
      </p:pic>
      <p:pic>
        <p:nvPicPr>
          <p:cNvPr id="10245" name="Picture 10" descr="Picture1"/>
          <p:cNvPicPr>
            <a:picLocks noGrp="1" noChangeAspect="1" noChangeArrowheads="1"/>
          </p:cNvPicPr>
          <p:nvPr>
            <p:ph sz="half" idx="1"/>
          </p:nvPr>
        </p:nvPicPr>
        <p:blipFill>
          <a:blip r:embed="rId4"/>
          <a:srcRect/>
          <a:stretch>
            <a:fillRect/>
          </a:stretch>
        </p:blipFill>
        <p:spPr>
          <a:xfrm>
            <a:off x="457200" y="1827213"/>
            <a:ext cx="3849688" cy="4567237"/>
          </a:xfrm>
          <a:noFill/>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7"/>
          <p:cNvGrpSpPr>
            <a:grpSpLocks/>
          </p:cNvGrpSpPr>
          <p:nvPr/>
        </p:nvGrpSpPr>
        <p:grpSpPr bwMode="auto">
          <a:xfrm>
            <a:off x="0" y="1371600"/>
            <a:ext cx="9144000" cy="5486400"/>
            <a:chOff x="1824" y="633"/>
            <a:chExt cx="2494" cy="1514"/>
          </a:xfrm>
        </p:grpSpPr>
        <p:sp>
          <p:nvSpPr>
            <p:cNvPr id="9222" name="Puzzle3"/>
            <p:cNvSpPr>
              <a:spLocks noEditPoints="1" noChangeArrowheads="1"/>
            </p:cNvSpPr>
            <p:nvPr/>
          </p:nvSpPr>
          <p:spPr bwMode="auto">
            <a:xfrm>
              <a:off x="3204" y="633"/>
              <a:ext cx="1114" cy="15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alpha val="25098"/>
              </a:srgbClr>
            </a:solidFill>
            <a:ln w="28575">
              <a:solidFill>
                <a:schemeClr val="accent2"/>
              </a:solidFill>
              <a:miter lim="800000"/>
              <a:headEnd/>
              <a:tailEnd/>
            </a:ln>
          </p:spPr>
          <p:txBody>
            <a:bodyPr/>
            <a:lstStyle/>
            <a:p>
              <a:endParaRPr lang="en-US"/>
            </a:p>
          </p:txBody>
        </p:sp>
        <p:sp>
          <p:nvSpPr>
            <p:cNvPr id="9223" name="Puzzle1"/>
            <p:cNvSpPr>
              <a:spLocks noEditPoints="1" noChangeArrowheads="1"/>
            </p:cNvSpPr>
            <p:nvPr/>
          </p:nvSpPr>
          <p:spPr bwMode="auto">
            <a:xfrm>
              <a:off x="1824" y="1091"/>
              <a:ext cx="1800" cy="105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alpha val="25098"/>
              </a:srgbClr>
            </a:solidFill>
            <a:ln w="28575">
              <a:solidFill>
                <a:schemeClr val="accent2"/>
              </a:solidFill>
              <a:miter lim="800000"/>
              <a:headEnd/>
              <a:tailEnd/>
            </a:ln>
          </p:spPr>
          <p:txBody>
            <a:bodyPr/>
            <a:lstStyle/>
            <a:p>
              <a:endParaRPr lang="en-US"/>
            </a:p>
          </p:txBody>
        </p:sp>
      </p:grpSp>
      <p:sp>
        <p:nvSpPr>
          <p:cNvPr id="9219" name="Rectangle 7"/>
          <p:cNvSpPr>
            <a:spLocks noGrp="1" noChangeArrowheads="1"/>
          </p:cNvSpPr>
          <p:nvPr>
            <p:ph type="title"/>
          </p:nvPr>
        </p:nvSpPr>
        <p:spPr>
          <a:xfrm>
            <a:off x="457200" y="457200"/>
            <a:ext cx="4602163" cy="914400"/>
          </a:xfrm>
        </p:spPr>
        <p:txBody>
          <a:bodyPr/>
          <a:lstStyle/>
          <a:p>
            <a:pPr eaLnBrk="1" hangingPunct="1"/>
            <a:r>
              <a:rPr lang="en-US"/>
              <a:t>Working Together</a:t>
            </a:r>
          </a:p>
        </p:txBody>
      </p:sp>
      <p:sp>
        <p:nvSpPr>
          <p:cNvPr id="9220" name="Rectangle 8"/>
          <p:cNvSpPr>
            <a:spLocks noGrp="1" noChangeArrowheads="1"/>
          </p:cNvSpPr>
          <p:nvPr>
            <p:ph sz="half" idx="1"/>
          </p:nvPr>
        </p:nvSpPr>
        <p:spPr/>
        <p:txBody>
          <a:bodyPr/>
          <a:lstStyle/>
          <a:p>
            <a:pPr marL="0" indent="0" algn="ctr" eaLnBrk="1" hangingPunct="1">
              <a:buFont typeface="Wingdings" pitchFamily="2" charset="2"/>
              <a:buNone/>
            </a:pPr>
            <a:r>
              <a:rPr lang="en-US" sz="2600" b="1"/>
              <a:t>Special Education Services</a:t>
            </a:r>
          </a:p>
          <a:p>
            <a:pPr marL="0" indent="0" eaLnBrk="1" hangingPunct="1"/>
            <a:r>
              <a:rPr lang="en-US" sz="2600"/>
              <a:t>Provides services for children with disabilities</a:t>
            </a:r>
          </a:p>
          <a:p>
            <a:pPr marL="0" indent="0" eaLnBrk="1" hangingPunct="1"/>
            <a:r>
              <a:rPr lang="en-US" sz="2600"/>
              <a:t>Occurs in a variety of settings</a:t>
            </a:r>
          </a:p>
          <a:p>
            <a:pPr marL="0" indent="0" eaLnBrk="1" hangingPunct="1"/>
            <a:r>
              <a:rPr lang="en-US" sz="2600"/>
              <a:t>Ensures access to regular preschool activities</a:t>
            </a:r>
          </a:p>
          <a:p>
            <a:pPr marL="0" indent="0" eaLnBrk="1" hangingPunct="1"/>
            <a:endParaRPr lang="en-US" sz="2600"/>
          </a:p>
        </p:txBody>
      </p:sp>
      <p:sp>
        <p:nvSpPr>
          <p:cNvPr id="9221" name="Rectangle 9"/>
          <p:cNvSpPr>
            <a:spLocks noGrp="1" noChangeArrowheads="1"/>
          </p:cNvSpPr>
          <p:nvPr>
            <p:ph sz="half" idx="2"/>
          </p:nvPr>
        </p:nvSpPr>
        <p:spPr/>
        <p:txBody>
          <a:bodyPr/>
          <a:lstStyle/>
          <a:p>
            <a:pPr marL="0" indent="0" algn="ctr" eaLnBrk="1" hangingPunct="1">
              <a:buFont typeface="Wingdings" pitchFamily="2" charset="2"/>
              <a:buNone/>
            </a:pPr>
            <a:r>
              <a:rPr lang="en-US" sz="2600" b="1"/>
              <a:t>California Preschool Curriculum Framework</a:t>
            </a:r>
          </a:p>
          <a:p>
            <a:pPr marL="0" indent="0" eaLnBrk="1" hangingPunct="1"/>
            <a:r>
              <a:rPr lang="en-US" sz="2600"/>
              <a:t>Planning learning opportunities </a:t>
            </a:r>
          </a:p>
          <a:p>
            <a:pPr marL="0" indent="0" eaLnBrk="1" hangingPunct="1"/>
            <a:r>
              <a:rPr lang="en-US" sz="2600"/>
              <a:t>Teachable Moments</a:t>
            </a:r>
          </a:p>
          <a:p>
            <a:pPr marL="0" indent="0" eaLnBrk="1" hangingPunct="1"/>
            <a:r>
              <a:rPr lang="en-US" sz="2600"/>
              <a:t>Routines, environments, and materials</a:t>
            </a:r>
          </a:p>
          <a:p>
            <a:pPr marL="0" indent="0" eaLnBrk="1" hangingPunct="1"/>
            <a:endParaRPr lang="en-US" sz="260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two boys"/>
          <p:cNvPicPr>
            <a:picLocks noGrp="1" noChangeAspect="1" noChangeArrowheads="1"/>
          </p:cNvPicPr>
          <p:nvPr>
            <p:ph idx="1"/>
          </p:nvPr>
        </p:nvPicPr>
        <p:blipFill>
          <a:blip r:embed="rId3"/>
          <a:srcRect/>
          <a:stretch>
            <a:fillRect/>
          </a:stretch>
        </p:blipFill>
        <p:spPr>
          <a:xfrm>
            <a:off x="0" y="0"/>
            <a:ext cx="9144000" cy="6678613"/>
          </a:xfrm>
          <a:noFill/>
        </p:spPr>
      </p:pic>
      <p:sp>
        <p:nvSpPr>
          <p:cNvPr id="6" name="Title 3"/>
          <p:cNvSpPr>
            <a:spLocks noGrp="1"/>
          </p:cNvSpPr>
          <p:nvPr>
            <p:ph type="title"/>
          </p:nvPr>
        </p:nvSpPr>
        <p:spPr>
          <a:xfrm>
            <a:off x="285750" y="4362450"/>
            <a:ext cx="8208963" cy="1981200"/>
          </a:xfrm>
          <a:solidFill>
            <a:schemeClr val="accent1">
              <a:alpha val="45097"/>
            </a:schemeClr>
          </a:solidFill>
        </p:spPr>
        <p:txBody>
          <a:bodyPr anchor="t"/>
          <a:lstStyle/>
          <a:p>
            <a:pPr algn="ctr" eaLnBrk="1" hangingPunct="1">
              <a:buFont typeface="Wingdings" pitchFamily="2" charset="2"/>
              <a:buNone/>
              <a:defRPr/>
            </a:pPr>
            <a:r>
              <a:rPr lang="en-US" sz="4000" dirty="0">
                <a:solidFill>
                  <a:srgbClr val="FFFFFF"/>
                </a:solidFill>
                <a:effectLst>
                  <a:outerShdw blurRad="38100" dist="38100" dir="2700000" algn="tl">
                    <a:srgbClr val="000000">
                      <a:alpha val="43137"/>
                    </a:srgbClr>
                  </a:outerShdw>
                </a:effectLst>
                <a:cs typeface="MS Pゴシック"/>
              </a:rPr>
              <a:t>Language Disorder</a:t>
            </a:r>
            <a:br>
              <a:rPr lang="en-US" sz="4000" dirty="0">
                <a:solidFill>
                  <a:srgbClr val="FFFFFF"/>
                </a:solidFill>
                <a:effectLst>
                  <a:outerShdw blurRad="38100" dist="38100" dir="2700000" algn="tl">
                    <a:srgbClr val="000000">
                      <a:alpha val="43137"/>
                    </a:srgbClr>
                  </a:outerShdw>
                </a:effectLst>
                <a:cs typeface="MS Pゴシック"/>
              </a:rPr>
            </a:br>
            <a:r>
              <a:rPr lang="en-US" sz="4000" dirty="0">
                <a:solidFill>
                  <a:srgbClr val="FFFFFF"/>
                </a:solidFill>
                <a:effectLst>
                  <a:outerShdw blurRad="38100" dist="38100" dir="2700000" algn="tl">
                    <a:srgbClr val="000000">
                      <a:alpha val="43137"/>
                    </a:srgbClr>
                  </a:outerShdw>
                </a:effectLst>
                <a:cs typeface="MS Pゴシック"/>
              </a:rPr>
              <a:t>or  </a:t>
            </a:r>
            <a:br>
              <a:rPr lang="en-US" sz="4000" dirty="0">
                <a:solidFill>
                  <a:srgbClr val="FFFFFF"/>
                </a:solidFill>
                <a:effectLst>
                  <a:outerShdw blurRad="38100" dist="38100" dir="2700000" algn="tl">
                    <a:srgbClr val="000000">
                      <a:alpha val="43137"/>
                    </a:srgbClr>
                  </a:outerShdw>
                </a:effectLst>
                <a:cs typeface="MS Pゴシック"/>
              </a:rPr>
            </a:br>
            <a:r>
              <a:rPr lang="en-US" sz="4000" dirty="0">
                <a:solidFill>
                  <a:srgbClr val="FFFFFF"/>
                </a:solidFill>
                <a:effectLst>
                  <a:outerShdw blurRad="38100" dist="38100" dir="2700000" algn="tl">
                    <a:srgbClr val="000000">
                      <a:alpha val="43137"/>
                    </a:srgbClr>
                  </a:outerShdw>
                </a:effectLst>
                <a:cs typeface="MS Pゴシック"/>
              </a:rPr>
              <a:t>Language Difference</a:t>
            </a:r>
          </a:p>
        </p:txBody>
      </p:sp>
    </p:spTree>
  </p:cSld>
  <p:clrMapOvr>
    <a:masterClrMapping/>
  </p:clrMapOvr>
  <p:transition spd="med"/>
</p:sld>
</file>

<file path=ppt/theme/theme1.xml><?xml version="1.0" encoding="utf-8"?>
<a:theme xmlns:a="http://schemas.openxmlformats.org/drawingml/2006/main" name="3_PreKSlides">
  <a:themeElements>
    <a:clrScheme name="3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fontScheme name="3_PreKSlides">
      <a:majorFont>
        <a:latin typeface="Arial"/>
        <a:ea typeface="MS Pゴシック"/>
        <a:cs typeface="Arial"/>
      </a:majorFont>
      <a:minorFont>
        <a:latin typeface="Arial"/>
        <a:ea typeface="MS P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3_PreKSlides 1">
        <a:dk1>
          <a:srgbClr val="000000"/>
        </a:dk1>
        <a:lt1>
          <a:srgbClr val="CAAF8B"/>
        </a:lt1>
        <a:dk2>
          <a:srgbClr val="000000"/>
        </a:dk2>
        <a:lt2>
          <a:srgbClr val="777777"/>
        </a:lt2>
        <a:accent1>
          <a:srgbClr val="909082"/>
        </a:accent1>
        <a:accent2>
          <a:srgbClr val="809EA8"/>
        </a:accent2>
        <a:accent3>
          <a:srgbClr val="E1D4C4"/>
        </a:accent3>
        <a:accent4>
          <a:srgbClr val="000000"/>
        </a:accent4>
        <a:accent5>
          <a:srgbClr val="C6C6C1"/>
        </a:accent5>
        <a:accent6>
          <a:srgbClr val="738F98"/>
        </a:accent6>
        <a:hlink>
          <a:srgbClr val="FFCC66"/>
        </a:hlink>
        <a:folHlink>
          <a:srgbClr val="E9DCB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8072</TotalTime>
  <Words>1699</Words>
  <Application>Microsoft Macintosh PowerPoint</Application>
  <PresentationFormat>On-screen Show (4:3)</PresentationFormat>
  <Paragraphs>140</Paragraphs>
  <Slides>15</Slides>
  <Notes>15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ＭＳ Ｐゴシック</vt:lpstr>
      <vt:lpstr>ＭＳ Ｐゴシック</vt:lpstr>
      <vt:lpstr>Arial</vt:lpstr>
      <vt:lpstr>Calibri</vt:lpstr>
      <vt:lpstr>MS Pゴシック</vt:lpstr>
      <vt:lpstr>Times</vt:lpstr>
      <vt:lpstr>Times CE</vt:lpstr>
      <vt:lpstr>Times CY</vt:lpstr>
      <vt:lpstr>Times New Roman</vt:lpstr>
      <vt:lpstr>Wingdings</vt:lpstr>
      <vt:lpstr>3_PreKSlides</vt:lpstr>
      <vt:lpstr>Chapter 7: English Learners with Disabilities or Other Special Needs</vt:lpstr>
      <vt:lpstr>Training Outcomes</vt:lpstr>
      <vt:lpstr>Cultural Considerations:   </vt:lpstr>
      <vt:lpstr>Partners: School District</vt:lpstr>
      <vt:lpstr>Special Education Division Early Childhood Support System</vt:lpstr>
      <vt:lpstr>Key Points</vt:lpstr>
      <vt:lpstr>These Resources Support Access to Regular Preschool Activities for Children with IEPs</vt:lpstr>
      <vt:lpstr>Working Together</vt:lpstr>
      <vt:lpstr>Language Disorder or   Language Difference</vt:lpstr>
      <vt:lpstr> Early Warning Signs for 3 to 5 Year Olds </vt:lpstr>
      <vt:lpstr>Key Points</vt:lpstr>
      <vt:lpstr>Access to Regular Preschool Activities The Law:</vt:lpstr>
      <vt:lpstr>Scaffolding Strategies…  Making Preschool Accessible</vt:lpstr>
      <vt:lpstr>Scaffolds to Language Video</vt:lpstr>
      <vt:lpstr>What have we learned?</vt:lpstr>
    </vt:vector>
  </TitlesOfParts>
  <Company>WestEd</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Heidi Mendenhall</dc:creator>
  <cp:lastModifiedBy>Microsoft Office User</cp:lastModifiedBy>
  <cp:revision>58</cp:revision>
  <dcterms:created xsi:type="dcterms:W3CDTF">2012-07-19T15:18:23Z</dcterms:created>
  <dcterms:modified xsi:type="dcterms:W3CDTF">2018-04-12T23:00:41Z</dcterms:modified>
</cp:coreProperties>
</file>