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2"/>
  </p:notesMasterIdLst>
  <p:handoutMasterIdLst>
    <p:handoutMasterId r:id="rId43"/>
  </p:handoutMasterIdLst>
  <p:sldIdLst>
    <p:sldId id="418" r:id="rId2"/>
    <p:sldId id="258" r:id="rId3"/>
    <p:sldId id="358" r:id="rId4"/>
    <p:sldId id="347" r:id="rId5"/>
    <p:sldId id="275" r:id="rId6"/>
    <p:sldId id="327" r:id="rId7"/>
    <p:sldId id="319" r:id="rId8"/>
    <p:sldId id="379" r:id="rId9"/>
    <p:sldId id="431" r:id="rId10"/>
    <p:sldId id="361" r:id="rId11"/>
    <p:sldId id="408" r:id="rId12"/>
    <p:sldId id="421" r:id="rId13"/>
    <p:sldId id="425" r:id="rId14"/>
    <p:sldId id="423" r:id="rId15"/>
    <p:sldId id="422" r:id="rId16"/>
    <p:sldId id="424" r:id="rId17"/>
    <p:sldId id="419" r:id="rId18"/>
    <p:sldId id="420" r:id="rId19"/>
    <p:sldId id="416" r:id="rId20"/>
    <p:sldId id="363" r:id="rId21"/>
    <p:sldId id="375" r:id="rId22"/>
    <p:sldId id="427" r:id="rId23"/>
    <p:sldId id="429" r:id="rId24"/>
    <p:sldId id="376" r:id="rId25"/>
    <p:sldId id="414" r:id="rId26"/>
    <p:sldId id="415" r:id="rId27"/>
    <p:sldId id="384" r:id="rId28"/>
    <p:sldId id="436" r:id="rId29"/>
    <p:sldId id="396" r:id="rId30"/>
    <p:sldId id="392" r:id="rId31"/>
    <p:sldId id="400" r:id="rId32"/>
    <p:sldId id="432" r:id="rId33"/>
    <p:sldId id="371" r:id="rId34"/>
    <p:sldId id="372" r:id="rId35"/>
    <p:sldId id="373" r:id="rId36"/>
    <p:sldId id="439" r:id="rId37"/>
    <p:sldId id="433" r:id="rId38"/>
    <p:sldId id="437" r:id="rId39"/>
    <p:sldId id="434" r:id="rId40"/>
    <p:sldId id="438" r:id="rId41"/>
  </p:sldIdLst>
  <p:sldSz cx="9144000" cy="6858000" type="screen4x3"/>
  <p:notesSz cx="7086600" cy="93726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di Mendenhall" initials="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B2B2B2"/>
    <a:srgbClr val="AD9777"/>
    <a:srgbClr val="CBBDA9"/>
    <a:srgbClr val="663300"/>
    <a:srgbClr val="996600"/>
    <a:srgbClr val="DBDBDB"/>
    <a:srgbClr val="FF7C80"/>
    <a:srgbClr val="FF33CC"/>
    <a:srgbClr val="FF0000"/>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1" autoAdjust="0"/>
    <p:restoredTop sz="82512" autoAdjust="0"/>
  </p:normalViewPr>
  <p:slideViewPr>
    <p:cSldViewPr snapToObjects="1">
      <p:cViewPr varScale="1">
        <p:scale>
          <a:sx n="63" d="100"/>
          <a:sy n="63" d="100"/>
        </p:scale>
        <p:origin x="-1013" y="-58"/>
      </p:cViewPr>
      <p:guideLst>
        <p:guide orient="horz" pos="2160"/>
        <p:guide pos="2880"/>
      </p:guideLst>
    </p:cSldViewPr>
  </p:slideViewPr>
  <p:outlineViewPr>
    <p:cViewPr>
      <p:scale>
        <a:sx n="33" d="100"/>
        <a:sy n="33" d="100"/>
      </p:scale>
      <p:origin x="0" y="6352"/>
    </p:cViewPr>
  </p:outlineViewPr>
  <p:notesTextViewPr>
    <p:cViewPr>
      <p:scale>
        <a:sx n="100" d="100"/>
        <a:sy n="100" d="100"/>
      </p:scale>
      <p:origin x="0" y="0"/>
    </p:cViewPr>
  </p:notesTextViewPr>
  <p:sorterViewPr>
    <p:cViewPr>
      <p:scale>
        <a:sx n="75" d="100"/>
        <a:sy n="75" d="100"/>
      </p:scale>
      <p:origin x="0" y="3624"/>
    </p:cViewPr>
  </p:sorterViewPr>
  <p:notesViewPr>
    <p:cSldViewPr snapToObjects="1">
      <p:cViewPr>
        <p:scale>
          <a:sx n="75" d="100"/>
          <a:sy n="75" d="100"/>
        </p:scale>
        <p:origin x="-1771" y="1440"/>
      </p:cViewPr>
      <p:guideLst>
        <p:guide orient="horz" pos="2952"/>
        <p:guide pos="223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2-31T11:59:29.101" idx="3">
    <p:pos x="4720" y="1296"/>
    <p:text>add citation on slide and notesEXAMPLE: PLF Vol 2., pp. 23</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wrap="square" lIns="94046" tIns="47023" rIns="94046" bIns="47023" numCol="1" anchor="t" anchorCtr="0" compatLnSpc="1">
            <a:prstTxWarp prst="textNoShape">
              <a:avLst/>
            </a:prstTxWarp>
          </a:bodyPr>
          <a:lstStyle>
            <a:lvl1pPr algn="r">
              <a:defRPr sz="1200">
                <a:latin typeface="Arial" pitchFamily="34" charset="0"/>
                <a:ea typeface="+mn-ea"/>
                <a:cs typeface="Arial" pitchFamily="34" charset="0"/>
              </a:defRPr>
            </a:lvl1pPr>
          </a:lstStyle>
          <a:p>
            <a:pPr>
              <a:defRPr/>
            </a:pPr>
            <a:fld id="{FAF7426F-C5FD-4ECB-9E8B-898666926B83}" type="datetime1">
              <a:rPr lang="en-US"/>
              <a:pPr>
                <a:defRPr/>
              </a:pPr>
              <a:t>5/20/2014</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latin typeface="Arial" charset="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wrap="square" lIns="94046" tIns="47023" rIns="94046" bIns="47023" numCol="1" anchor="b" anchorCtr="0" compatLnSpc="1">
            <a:prstTxWarp prst="textNoShape">
              <a:avLst/>
            </a:prstTxWarp>
          </a:bodyPr>
          <a:lstStyle>
            <a:lvl1pPr algn="r">
              <a:defRPr sz="1200">
                <a:latin typeface="Arial" pitchFamily="34" charset="0"/>
                <a:ea typeface="+mn-ea"/>
                <a:cs typeface="Arial" pitchFamily="34" charset="0"/>
              </a:defRPr>
            </a:lvl1pPr>
          </a:lstStyle>
          <a:p>
            <a:pPr>
              <a:defRPr/>
            </a:pPr>
            <a:fld id="{AEEE9F50-AA2C-4625-B96B-23B337C53C86}" type="slidenum">
              <a:rPr lang="en-US"/>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7474426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a:defRPr sz="1200">
                <a:latin typeface="Arial" pitchFamily="34" charset="0"/>
                <a:ea typeface="+mn-ea"/>
                <a:cs typeface="Arial" pitchFamily="34"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8025" y="4451350"/>
            <a:ext cx="5670550" cy="4217988"/>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a:defRPr sz="1200">
                <a:latin typeface="Arial" pitchFamily="34" charset="0"/>
                <a:ea typeface="+mn-ea"/>
                <a:cs typeface="Arial" pitchFamily="34" charset="0"/>
              </a:defRPr>
            </a:lvl1pPr>
          </a:lstStyle>
          <a:p>
            <a:pPr>
              <a:defRPr/>
            </a:pPr>
            <a:fld id="{84114098-3B3C-4B07-987C-1B4F2F6B5B2E}" type="slidenum">
              <a:rPr lang="en-US"/>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965846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5B413350-CADC-4526-92EA-D5FDEA4D45C7}" type="slidenum">
              <a:rPr lang="en-US">
                <a:latin typeface="Arial" charset="0"/>
                <a:ea typeface="ＭＳ Ｐゴシック" charset="-128"/>
                <a:cs typeface="ＭＳ Ｐゴシック" charset="-128"/>
              </a:rPr>
              <a:pPr/>
              <a:t>1</a:t>
            </a:fld>
            <a:endParaRPr lang="en-US">
              <a:latin typeface="Arial" charset="0"/>
              <a:ea typeface="ＭＳ Ｐゴシック" charset="-128"/>
              <a:cs typeface="ＭＳ Ｐゴシック" charset="-128"/>
            </a:endParaRPr>
          </a:p>
        </p:txBody>
      </p:sp>
      <p:sp>
        <p:nvSpPr>
          <p:cNvPr id="31746"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38" tIns="47019" rIns="94038" bIns="47019" anchor="b">
            <a:prstTxWarp prst="textNoShape">
              <a:avLst/>
            </a:prstTxWarp>
          </a:bodyPr>
          <a:lstStyle/>
          <a:p>
            <a:pPr algn="r"/>
            <a:fld id="{43FEC8E0-2E2E-413E-ADBB-556D0EF0538B}" type="slidenum">
              <a:rPr lang="en-US" sz="1200"/>
              <a:pPr algn="r"/>
              <a:t>1</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latin typeface="Arial" charset="0"/>
                <a:cs typeface="Arial" charset="0"/>
              </a:rPr>
              <a:t>Going on a Bear Hunt</a:t>
            </a:r>
          </a:p>
          <a:p>
            <a:pPr eaLnBrk="1" hangingPunct="1"/>
            <a:r>
              <a:rPr lang="en-US" sz="1100" dirty="0" smtClean="0">
                <a:latin typeface="Arial" charset="0"/>
                <a:cs typeface="Arial" charset="0"/>
              </a:rPr>
              <a:t>INTENT: Engage participant interest in the workshop content by modeling and involving them in a typical classroom activity using musical instruments.</a:t>
            </a:r>
          </a:p>
          <a:p>
            <a:pPr eaLnBrk="1" hangingPunct="1"/>
            <a:r>
              <a:rPr lang="en-US" sz="1100" dirty="0" smtClean="0">
                <a:latin typeface="Arial" charset="0"/>
                <a:cs typeface="Arial" charset="0"/>
              </a:rPr>
              <a:t>OUTCOMES: Participants will actively participate in the day’s workshop, be familiar with key musical vocabulary and successfully implement the modeled strategy to engage all learners in the classroom.</a:t>
            </a:r>
          </a:p>
          <a:p>
            <a:pPr eaLnBrk="1" hangingPunct="1"/>
            <a:r>
              <a:rPr lang="en-US" sz="1100" dirty="0" smtClean="0">
                <a:latin typeface="Arial" charset="0"/>
                <a:cs typeface="Arial" charset="0"/>
              </a:rPr>
              <a:t>MATERIALS REQUIRED: PPT Slide 1 , “Going on a Bear Hunt” recording from Kids in Action by Greg and Steve. Musical Instruments:  Drum, pair of sand blocks, wooden percussion block with mallet, triangle, and either a shell rattle, egg shaker, gourd rattle, Photos of instruments, Template “Class List “with 10 participant names and clothespin</a:t>
            </a:r>
          </a:p>
          <a:p>
            <a:pPr eaLnBrk="1" hangingPunct="1"/>
            <a:r>
              <a:rPr lang="en-US" sz="1100" dirty="0" smtClean="0">
                <a:latin typeface="Arial" charset="0"/>
                <a:cs typeface="Arial" charset="0"/>
              </a:rPr>
              <a:t>Time: 5-7  minutes</a:t>
            </a:r>
          </a:p>
          <a:p>
            <a:pPr eaLnBrk="1" hangingPunct="1"/>
            <a:r>
              <a:rPr lang="en-US" sz="1100" dirty="0" smtClean="0">
                <a:latin typeface="Arial" charset="0"/>
                <a:cs typeface="Arial" charset="0"/>
              </a:rPr>
              <a:t>PROCESS:  Model and engage participants in the activity as if you, the presenter, are the teacher and they are the children. “Teacher” introduces the activity.</a:t>
            </a:r>
            <a:r>
              <a:rPr lang="en-US" sz="1100" baseline="0" dirty="0" smtClean="0">
                <a:latin typeface="Arial" charset="0"/>
                <a:cs typeface="Arial" charset="0"/>
              </a:rPr>
              <a:t> </a:t>
            </a:r>
            <a:r>
              <a:rPr lang="en-US" sz="1100" dirty="0" smtClean="0">
                <a:latin typeface="Arial" charset="0"/>
                <a:cs typeface="Arial" charset="0"/>
              </a:rPr>
              <a:t> Then as a whole group, listen to Going on a Bear Hunt  by Greg and Steve using musical instruments or sounds using the body as the instrument.  </a:t>
            </a:r>
          </a:p>
          <a:p>
            <a:pPr eaLnBrk="1" hangingPunct="1"/>
            <a:r>
              <a:rPr lang="en-US" sz="1100" dirty="0" smtClean="0">
                <a:latin typeface="Arial" charset="0"/>
                <a:cs typeface="Arial" charset="0"/>
              </a:rPr>
              <a:t>Before the workshop begins, make a “class list” with</a:t>
            </a:r>
            <a:r>
              <a:rPr lang="en-US" sz="1100" baseline="0" dirty="0" smtClean="0">
                <a:latin typeface="Arial" charset="0"/>
                <a:cs typeface="Arial" charset="0"/>
              </a:rPr>
              <a:t> </a:t>
            </a:r>
            <a:r>
              <a:rPr lang="en-US" sz="1100" dirty="0" smtClean="0">
                <a:latin typeface="Arial" charset="0"/>
                <a:cs typeface="Arial" charset="0"/>
              </a:rPr>
              <a:t>10 participant names using the template; place the clothespin on one of the names.  </a:t>
            </a:r>
          </a:p>
          <a:p>
            <a:pPr eaLnBrk="1" hangingPunct="1"/>
            <a:r>
              <a:rPr lang="en-US" sz="1100" b="1" smtClean="0">
                <a:latin typeface="Arial" charset="0"/>
                <a:cs typeface="Arial" charset="0"/>
              </a:rPr>
              <a:t>Presenter’s Sample Teacher </a:t>
            </a:r>
            <a:r>
              <a:rPr lang="en-US" sz="1100" b="1" dirty="0" smtClean="0">
                <a:latin typeface="Arial" charset="0"/>
                <a:cs typeface="Arial" charset="0"/>
              </a:rPr>
              <a:t>S</a:t>
            </a:r>
            <a:r>
              <a:rPr lang="en-US" sz="1100" b="1" smtClean="0">
                <a:latin typeface="Arial" charset="0"/>
                <a:cs typeface="Arial" charset="0"/>
              </a:rPr>
              <a:t>cript</a:t>
            </a:r>
            <a:r>
              <a:rPr lang="en-US" sz="1100" b="1" dirty="0" smtClean="0">
                <a:latin typeface="Arial" charset="0"/>
                <a:cs typeface="Arial" charset="0"/>
              </a:rPr>
              <a:t>:</a:t>
            </a:r>
          </a:p>
          <a:p>
            <a:pPr eaLnBrk="1" hangingPunct="1"/>
            <a:r>
              <a:rPr lang="en-US" sz="1100" dirty="0" smtClean="0">
                <a:latin typeface="Arial" charset="0"/>
                <a:cs typeface="Arial" charset="0"/>
              </a:rPr>
              <a:t>Teacher:  “We’re going on a bear hunt!  Today I brought some special instruments that we can use to make the sounds we hear as we go on our bear hunt adventure.”  We’ll need some musicians!. Musicians are people who make music! Did you know we can all be musicians?  We can make music with instruments like these.”  (Teacher shows and plays one of the instruments).  “Or, with our bodies, like this…”  (Teacher drums rhythmically on chest, making </a:t>
            </a:r>
            <a:r>
              <a:rPr lang="en-US" sz="1100" dirty="0" err="1" smtClean="0">
                <a:latin typeface="Arial" charset="0"/>
                <a:cs typeface="Arial" charset="0"/>
              </a:rPr>
              <a:t>ahhh</a:t>
            </a:r>
            <a:r>
              <a:rPr lang="en-US" sz="1100" dirty="0" smtClean="0">
                <a:latin typeface="Arial" charset="0"/>
                <a:cs typeface="Arial" charset="0"/>
              </a:rPr>
              <a:t> sound with voice)  “You can do it with me.”</a:t>
            </a:r>
          </a:p>
          <a:p>
            <a:pPr eaLnBrk="1" hangingPunct="1"/>
            <a:r>
              <a:rPr lang="en-US" sz="1100" dirty="0" smtClean="0">
                <a:latin typeface="Arial" charset="0"/>
                <a:cs typeface="Arial" charset="0"/>
              </a:rPr>
              <a:t>Teacher:  “We need 5 musicians to tell our story today.  Let’s see whose turn it is.”  (Use “class list” to model for participants this classroom management strategy…and see who’s next, moving the clothespin as you select each musician. As each name is called, the “child” participant comes to the front of the room and chooses an instrument)</a:t>
            </a:r>
          </a:p>
          <a:p>
            <a:pPr eaLnBrk="1" hangingPunct="1"/>
            <a:r>
              <a:rPr lang="en-US" sz="1100" dirty="0" smtClean="0">
                <a:latin typeface="Arial" charset="0"/>
                <a:cs typeface="Arial" charset="0"/>
              </a:rPr>
              <a:t>Teacher:  “Let’s rehearse our story… that means we’ll practice with our instruments before we play along with the story on the CD.”</a:t>
            </a:r>
          </a:p>
          <a:p>
            <a:pPr eaLnBrk="1" hangingPunct="1"/>
            <a:endParaRPr lang="en-US" sz="1100" dirty="0" smtClean="0">
              <a:latin typeface="Arial" charset="0"/>
              <a:cs typeface="Arial" charset="0"/>
            </a:endParaRPr>
          </a:p>
          <a:p>
            <a:pPr eaLnBrk="1" hangingPunct="1"/>
            <a:r>
              <a:rPr lang="en-US" sz="1100" dirty="0" smtClean="0">
                <a:latin typeface="Arial" charset="0"/>
                <a:cs typeface="Arial" charset="0"/>
              </a:rPr>
              <a:t>1. “Everyone stand up.  Let’s all make the sounds of walking together like this….” (Start a rhythmic march with a steady walking tempo beat, tapping one hand at a time on thigh coordinated with marching leg.  Participants do this with ‘teacher’).</a:t>
            </a:r>
          </a:p>
          <a:p>
            <a:pPr eaLnBrk="1" hangingPunct="1"/>
            <a:r>
              <a:rPr lang="en-US" sz="1100" dirty="0" smtClean="0">
                <a:latin typeface="Arial" charset="0"/>
                <a:cs typeface="Arial" charset="0"/>
              </a:rPr>
              <a:t>2.“Drummer, you help us keep the beat as we use our walking feet. Come stand by me” (Show the photo of the drum and prompt the drummer to follow the beat using the drum.)  “Can everyone feel the beat?” (Continue the walking beat as you preview the parts of the story as follows…)</a:t>
            </a:r>
          </a:p>
          <a:p>
            <a:pPr eaLnBrk="1" hangingPunct="1"/>
            <a:r>
              <a:rPr lang="en-US" sz="1100" dirty="0" smtClean="0">
                <a:latin typeface="Arial" charset="0"/>
                <a:cs typeface="Arial" charset="0"/>
              </a:rPr>
              <a:t>3.“First we’ll walk through the wheat field- and that sounds like…” (teacher hold up the photo of the sand blocks, prompt the “musician” to stand next to the drummer then play while the other participants make the movement and sounds with hands/voice as they continue walking beat.)</a:t>
            </a:r>
          </a:p>
          <a:p>
            <a:pPr eaLnBrk="1" hangingPunct="1"/>
            <a:r>
              <a:rPr lang="en-US" sz="1100" dirty="0" smtClean="0">
                <a:latin typeface="Arial" charset="0"/>
                <a:cs typeface="Arial" charset="0"/>
              </a:rPr>
              <a:t>4.“Next we’ll walk over the bridge- and that sounds like…” (Teacher hold up the photo of the wood percussion block/mallet, prompt the “musician” to stand next in line then play while the other participants to make a clicking sound with their tongue/mouth).</a:t>
            </a:r>
          </a:p>
          <a:p>
            <a:pPr eaLnBrk="1" hangingPunct="1"/>
            <a:r>
              <a:rPr lang="en-US" sz="1100" dirty="0" smtClean="0">
                <a:latin typeface="Arial" charset="0"/>
                <a:cs typeface="Arial" charset="0"/>
              </a:rPr>
              <a:t>5.“Then, we’ll climb up the tree and when we get to the top, it sounds like…”  (Teacher holds up the photo of the triangle, prompt the “musician” to stand next in line then play the “ding”  while the other participants make a “ting” sound with their voice.)</a:t>
            </a:r>
          </a:p>
          <a:p>
            <a:pPr eaLnBrk="1" hangingPunct="1"/>
            <a:r>
              <a:rPr lang="en-US" sz="1100" dirty="0" smtClean="0">
                <a:latin typeface="Arial" charset="0"/>
                <a:cs typeface="Arial" charset="0"/>
              </a:rPr>
              <a:t>6.“Then, we get in the boat and row across the water and it sounds like…” (Teacher holds up the photo of the rattle/egg shaker, prompt the “musician” to stand next in line then play  while the other participants make a “</a:t>
            </a:r>
            <a:r>
              <a:rPr lang="en-US" sz="1100" dirty="0" err="1" smtClean="0">
                <a:latin typeface="Arial" charset="0"/>
                <a:cs typeface="Arial" charset="0"/>
              </a:rPr>
              <a:t>shuuuuuu</a:t>
            </a:r>
            <a:r>
              <a:rPr lang="en-US" sz="1100" dirty="0" smtClean="0">
                <a:latin typeface="Arial" charset="0"/>
                <a:cs typeface="Arial" charset="0"/>
              </a:rPr>
              <a:t> sound with their mouth.)</a:t>
            </a:r>
          </a:p>
          <a:p>
            <a:pPr eaLnBrk="1" hangingPunct="1"/>
            <a:r>
              <a:rPr lang="en-US" sz="1100" dirty="0" smtClean="0">
                <a:latin typeface="Arial" charset="0"/>
                <a:cs typeface="Arial" charset="0"/>
              </a:rPr>
              <a:t>7.“After we see the bear- we are </a:t>
            </a:r>
            <a:r>
              <a:rPr lang="en-US" sz="1100" dirty="0" err="1" smtClean="0">
                <a:latin typeface="Arial" charset="0"/>
                <a:cs typeface="Arial" charset="0"/>
              </a:rPr>
              <a:t>soooo</a:t>
            </a:r>
            <a:r>
              <a:rPr lang="en-US" sz="1100" dirty="0" smtClean="0">
                <a:latin typeface="Arial" charset="0"/>
                <a:cs typeface="Arial" charset="0"/>
              </a:rPr>
              <a:t> scared, so we take his picture and run, run, run home.  Let’s make a running beat!”   (Teacher speeds up the walking beat to a running beat tempo. Then prompt participants to make appropriate sounds as you encounter each place on the path on the way home by saying… “we’ll go back over the water!  Climb up the tree! Walk over the bridge! And walk through the wheat field!  Until whew!  we’re home!</a:t>
            </a:r>
          </a:p>
          <a:p>
            <a:pPr eaLnBrk="1" hangingPunct="1"/>
            <a:r>
              <a:rPr lang="en-US" sz="1100" dirty="0" smtClean="0">
                <a:latin typeface="Arial" charset="0"/>
                <a:cs typeface="Arial" charset="0"/>
              </a:rPr>
              <a:t>Teacher: “Now we’re ready to go on a bear hunt!”  (Teacher plays “Going on a Bear Hunt”  from Kids in Action CD and leads the group to participate as they listen to the prompts in the story.)</a:t>
            </a:r>
          </a:p>
          <a:p>
            <a:pPr eaLnBrk="1" hangingPunct="1"/>
            <a:endParaRPr lang="en-US" sz="1100" dirty="0" smtClean="0">
              <a:latin typeface="Arial" charset="0"/>
              <a:cs typeface="Arial" charset="0"/>
            </a:endParaRPr>
          </a:p>
          <a:p>
            <a:pPr eaLnBrk="1" hangingPunct="1"/>
            <a:r>
              <a:rPr lang="en-US" sz="1100" dirty="0" smtClean="0">
                <a:latin typeface="Arial" charset="0"/>
                <a:cs typeface="Arial" charset="0"/>
              </a:rPr>
              <a:t>Presenter debrief with participants:</a:t>
            </a:r>
          </a:p>
          <a:p>
            <a:pPr eaLnBrk="1" hangingPunct="1"/>
            <a:r>
              <a:rPr lang="en-US" sz="1100" dirty="0" smtClean="0">
                <a:latin typeface="Arial" charset="0"/>
                <a:cs typeface="Arial" charset="0"/>
              </a:rPr>
              <a:t>Presenter says:  The musical concepts demonstrated in this activity include:  </a:t>
            </a:r>
          </a:p>
          <a:p>
            <a:pPr eaLnBrk="1" hangingPunct="1"/>
            <a:r>
              <a:rPr lang="en-US" sz="1100" dirty="0" smtClean="0">
                <a:latin typeface="Arial" charset="0"/>
                <a:cs typeface="Arial" charset="0"/>
              </a:rPr>
              <a:t>Being a musician, rehearsing (practicing), beat, tempo, dynamics (soft/loud), and rhythm. </a:t>
            </a:r>
          </a:p>
          <a:p>
            <a:pPr eaLnBrk="1" hangingPunct="1"/>
            <a:r>
              <a:rPr lang="en-US" sz="1100" dirty="0" smtClean="0">
                <a:latin typeface="Arial" charset="0"/>
                <a:cs typeface="Arial" charset="0"/>
              </a:rPr>
              <a:t>SUMMARY: Engage participant interest in the workshop content and experientially familiarize participants with key musical concepts/vocabulary by modeling and involving them in a typical classroom activity where presenter is the teacher and participants are the children.  </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46" tIns="47023" rIns="94046" bIns="47023" anchor="b">
            <a:prstTxWarp prst="textNoShape">
              <a:avLst/>
            </a:prstTxWarp>
          </a:bodyPr>
          <a:lstStyle/>
          <a:p>
            <a:pPr algn="r"/>
            <a:fld id="{5666F729-8B31-401B-A61A-0E5B609A7E95}" type="slidenum">
              <a:rPr lang="en-US" sz="1200"/>
              <a:pPr algn="r"/>
              <a:t>10</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518964" y="4451350"/>
            <a:ext cx="6048671" cy="4664075"/>
          </a:xfrm>
          <a:noFill/>
          <a:ln/>
        </p:spPr>
        <p:txBody>
          <a:bodyPr/>
          <a:lstStyle/>
          <a:p>
            <a:pPr eaLnBrk="1" hangingPunct="1"/>
            <a:r>
              <a:rPr lang="en-US" sz="1100" dirty="0" smtClean="0">
                <a:latin typeface="Arial" charset="0"/>
                <a:ea typeface="ＭＳ Ｐゴシック" charset="-128"/>
                <a:cs typeface="ＭＳ Ｐゴシック" charset="-128"/>
              </a:rPr>
              <a:t>Click to reveal each in turn:</a:t>
            </a:r>
          </a:p>
          <a:p>
            <a:pPr eaLnBrk="1" hangingPunct="1">
              <a:buFontTx/>
              <a:buChar char="•"/>
            </a:pPr>
            <a:r>
              <a:rPr lang="en-US" sz="1100" dirty="0" smtClean="0">
                <a:latin typeface="Arial" charset="0"/>
                <a:ea typeface="ＭＳ Ｐゴシック" charset="-128"/>
                <a:cs typeface="ＭＳ Ｐゴシック" charset="-128"/>
              </a:rPr>
              <a:t> Setting up environments </a:t>
            </a:r>
          </a:p>
          <a:p>
            <a:pPr eaLnBrk="1" hangingPunct="1">
              <a:buFontTx/>
              <a:buChar char="•"/>
            </a:pPr>
            <a:r>
              <a:rPr lang="en-US" sz="1100" dirty="0" smtClean="0">
                <a:latin typeface="Arial" charset="0"/>
                <a:ea typeface="ＭＳ Ｐゴシック" charset="-128"/>
                <a:cs typeface="ＭＳ Ｐゴシック" charset="-128"/>
              </a:rPr>
              <a:t> Encouraging and building on child's self-initiated play</a:t>
            </a:r>
          </a:p>
          <a:p>
            <a:pPr eaLnBrk="1" hangingPunct="1">
              <a:buFontTx/>
              <a:buChar char="•"/>
            </a:pPr>
            <a:r>
              <a:rPr lang="en-US" sz="1100" dirty="0" smtClean="0">
                <a:latin typeface="Arial" charset="0"/>
                <a:ea typeface="ＭＳ Ｐゴシック" charset="-128"/>
                <a:cs typeface="ＭＳ Ｐゴシック" charset="-128"/>
              </a:rPr>
              <a:t> Selecting appropriate materials</a:t>
            </a:r>
          </a:p>
          <a:p>
            <a:pPr eaLnBrk="1" hangingPunct="1">
              <a:buFontTx/>
              <a:buChar char="•"/>
            </a:pPr>
            <a:r>
              <a:rPr lang="en-US" sz="1100" dirty="0" smtClean="0">
                <a:latin typeface="Arial" charset="0"/>
                <a:ea typeface="ＭＳ Ｐゴシック" charset="-128"/>
                <a:cs typeface="ＭＳ Ｐゴシック" charset="-128"/>
              </a:rPr>
              <a:t> Planning and implementing teacher-guided learning activities</a:t>
            </a:r>
          </a:p>
          <a:p>
            <a:pPr eaLnBrk="1" hangingPunct="1"/>
            <a:r>
              <a:rPr lang="en-US" sz="1100" dirty="0" smtClean="0">
                <a:latin typeface="Arial" charset="0"/>
                <a:ea typeface="ＭＳ Ｐゴシック" charset="-128"/>
                <a:cs typeface="ＭＳ Ｐゴシック" charset="-128"/>
              </a:rPr>
              <a:t>Each of these strategies includes ideas for providing Universal Design for Learning. Universal Design provides for multiple means of representation, multiple means of engagement, and multiple means of expression:</a:t>
            </a:r>
          </a:p>
          <a:p>
            <a:pPr eaLnBrk="1" hangingPunct="1">
              <a:spcBef>
                <a:spcPct val="0"/>
              </a:spcBef>
              <a:buFontTx/>
              <a:buChar char="•"/>
            </a:pPr>
            <a:r>
              <a:rPr lang="en-US" sz="1100" i="1" dirty="0" smtClean="0">
                <a:latin typeface="Arial" charset="0"/>
                <a:ea typeface="ＭＳ Ｐゴシック" charset="-128"/>
                <a:cs typeface="ＭＳ Ｐゴシック" charset="-128"/>
              </a:rPr>
              <a:t>Multiple means of representation </a:t>
            </a:r>
            <a:r>
              <a:rPr lang="en-US" sz="1100" dirty="0" smtClean="0">
                <a:latin typeface="Arial" charset="0"/>
                <a:ea typeface="ＭＳ Ｐゴシック" charset="-128"/>
                <a:cs typeface="ＭＳ Ｐゴシック" charset="-128"/>
              </a:rPr>
              <a:t>refers to providing information in a variety of ways so the learning needs of all children are met. For example, it is important to speak clearly to children with auditory disabilities while also presenting information visually, such as with objects and pictures. </a:t>
            </a:r>
          </a:p>
          <a:p>
            <a:pPr eaLnBrk="1" hangingPunct="1">
              <a:spcBef>
                <a:spcPct val="0"/>
              </a:spcBef>
              <a:buFontTx/>
              <a:buChar char="•"/>
            </a:pPr>
            <a:r>
              <a:rPr lang="en-US" sz="1100" i="1" dirty="0" smtClean="0">
                <a:latin typeface="Arial" charset="0"/>
                <a:ea typeface="ＭＳ Ｐゴシック" charset="-128"/>
                <a:cs typeface="ＭＳ Ｐゴシック" charset="-128"/>
              </a:rPr>
              <a:t>Multiple means of expression </a:t>
            </a:r>
            <a:r>
              <a:rPr lang="en-US" sz="1100" dirty="0" smtClean="0">
                <a:latin typeface="Arial" charset="0"/>
                <a:ea typeface="ＭＳ Ｐゴシック" charset="-128"/>
                <a:cs typeface="ＭＳ Ｐゴシック" charset="-128"/>
              </a:rPr>
              <a:t>refers to allowing children to use alternative ways to communicate or demonstrate what they know or what they are feeling. For example, when a teacher seeks a verbal response, a child may respond in any language, including American Sign Language. PCF, Vol. 1, p. 13.</a:t>
            </a:r>
          </a:p>
          <a:p>
            <a:pPr eaLnBrk="1" hangingPunct="1">
              <a:spcBef>
                <a:spcPct val="0"/>
              </a:spcBef>
            </a:pPr>
            <a:endParaRPr lang="en-US" sz="1100" dirty="0" smtClean="0">
              <a:latin typeface="Arial" charset="0"/>
              <a:ea typeface="ＭＳ Ｐゴシック" charset="-128"/>
              <a:cs typeface="ＭＳ Ｐゴシック" charset="-128"/>
            </a:endParaRPr>
          </a:p>
          <a:p>
            <a:pPr eaLnBrk="1" hangingPunct="1">
              <a:spcBef>
                <a:spcPct val="0"/>
              </a:spcBef>
            </a:pPr>
            <a:r>
              <a:rPr lang="en-US" sz="1100" dirty="0" smtClean="0">
                <a:latin typeface="Arial" charset="0"/>
                <a:ea typeface="ＭＳ Ｐゴシック" charset="-128"/>
                <a:cs typeface="ＭＳ Ｐゴシック" charset="-128"/>
              </a:rPr>
              <a:t>Although this curriculum framework presents some ways of adapting or modifying an activity or approach, it cannot offer all possible variations to ensure that a curriculum meets the needs of a particular child. Of course, the first and best source of information about any child is the family. Additionally, there are several resources available to support inclusive practice for young children with disabilities or other special needs. The resources, Web sites, and books listed in Appendix D are recommended for teachers’ use. PCF, Vol.1, p. 13</a:t>
            </a:r>
          </a:p>
          <a:p>
            <a:pPr eaLnBrk="1" hangingPunct="1">
              <a:spcBef>
                <a:spcPct val="0"/>
              </a:spcBef>
            </a:pPr>
            <a:endParaRPr lang="en-US" sz="1100" dirty="0" smtClean="0">
              <a:latin typeface="Arial" charset="0"/>
              <a:ea typeface="ＭＳ Ｐゴシック" charset="-128"/>
              <a:cs typeface="ＭＳ Ｐゴシック" charset="-128"/>
            </a:endParaRPr>
          </a:p>
          <a:p>
            <a:pPr eaLnBrk="1" hangingPunct="1">
              <a:spcBef>
                <a:spcPct val="0"/>
              </a:spcBef>
            </a:pPr>
            <a:r>
              <a:rPr lang="en-US" sz="1100" dirty="0" smtClean="0">
                <a:latin typeface="Arial" charset="0"/>
                <a:ea typeface="ＭＳ Ｐゴシック" charset="-128"/>
                <a:cs typeface="ＭＳ Ｐゴシック" charset="-128"/>
              </a:rPr>
              <a:t>For more information on Universal Design for Learning, see UDL www.CAST.org.</a:t>
            </a:r>
          </a:p>
          <a:p>
            <a:pPr eaLnBrk="1" hangingPunct="1">
              <a:spcBef>
                <a:spcPct val="0"/>
              </a:spcBef>
            </a:pPr>
            <a:endParaRPr lang="en-US" sz="1100" dirty="0" smtClean="0">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dirty="0" smtClean="0">
                <a:latin typeface="Arial" charset="0"/>
                <a:cs typeface="Arial" charset="0"/>
              </a:rPr>
              <a:t>Refer participants to Handout “Suggested Art Materials” and “Take Note.”</a:t>
            </a:r>
          </a:p>
          <a:p>
            <a:endParaRPr lang="en-US" dirty="0" smtClean="0">
              <a:latin typeface="Arial" charset="0"/>
              <a:cs typeface="Arial" charset="0"/>
            </a:endParaRPr>
          </a:p>
          <a:p>
            <a:r>
              <a:rPr lang="en-US" dirty="0" smtClean="0">
                <a:latin typeface="Arial" charset="0"/>
                <a:cs typeface="Arial" charset="0"/>
              </a:rPr>
              <a:t>From the resource table, show some of the instruments you’ve collected for sample.  </a:t>
            </a:r>
          </a:p>
          <a:p>
            <a:endParaRPr lang="en-US" dirty="0" smtClean="0">
              <a:latin typeface="Arial" charset="0"/>
              <a:cs typeface="Arial" charset="0"/>
            </a:endParaRPr>
          </a:p>
          <a:p>
            <a:r>
              <a:rPr lang="en-US" dirty="0" smtClean="0">
                <a:latin typeface="Arial" charset="0"/>
                <a:cs typeface="Arial" charset="0"/>
              </a:rPr>
              <a:t>Presenter:</a:t>
            </a:r>
            <a:r>
              <a:rPr lang="en-US" baseline="0" dirty="0" smtClean="0">
                <a:latin typeface="Arial" charset="0"/>
                <a:cs typeface="Arial" charset="0"/>
              </a:rPr>
              <a:t> Have participants review the “Suggested Art Materials” handout, then look at the slide and see how many instruments and environment enhancements they can find on the handout. Also to notice/discuss what invites musical engagement in the photo. Encourage special educators to share any easy adaptations they have used to make musical environments accessible for children with special needs. Using their “Take Note” handout, participants can make notes about new ideas to enhance their classroom environments.</a:t>
            </a:r>
          </a:p>
          <a:p>
            <a:endParaRPr lang="en-US" baseline="0" dirty="0" smtClean="0">
              <a:latin typeface="Arial" charset="0"/>
              <a:cs typeface="Arial" charset="0"/>
            </a:endParaRPr>
          </a:p>
          <a:p>
            <a:r>
              <a:rPr lang="en-US" baseline="0" dirty="0" smtClean="0">
                <a:latin typeface="Arial" charset="0"/>
                <a:cs typeface="Arial" charset="0"/>
              </a:rPr>
              <a:t>The following slides provide multiple examples that the above discussion will enhance. You can choose to use all or only a few of the</a:t>
            </a:r>
            <a:r>
              <a:rPr lang="en-US" dirty="0" smtClean="0">
                <a:latin typeface="Arial" charset="0"/>
                <a:cs typeface="Arial" charset="0"/>
              </a:rPr>
              <a:t> </a:t>
            </a:r>
            <a:r>
              <a:rPr lang="en-US" baseline="0" dirty="0" smtClean="0">
                <a:latin typeface="Arial" charset="0"/>
                <a:cs typeface="Arial" charset="0"/>
              </a:rPr>
              <a:t>6 slides.</a:t>
            </a:r>
          </a:p>
          <a:p>
            <a:endParaRPr lang="en-US" baseline="0" dirty="0" smtClean="0">
              <a:latin typeface="Arial" charset="0"/>
              <a:cs typeface="Arial" charset="0"/>
            </a:endParaRPr>
          </a:p>
        </p:txBody>
      </p:sp>
      <p:sp>
        <p:nvSpPr>
          <p:cNvPr id="50179" name="Slide Number Placeholder 3"/>
          <p:cNvSpPr>
            <a:spLocks noGrp="1"/>
          </p:cNvSpPr>
          <p:nvPr>
            <p:ph type="sldNum" sz="quarter" idx="5"/>
          </p:nvPr>
        </p:nvSpPr>
        <p:spPr>
          <a:noFill/>
        </p:spPr>
        <p:txBody>
          <a:bodyPr/>
          <a:lstStyle/>
          <a:p>
            <a:fld id="{0BD2DBAC-F77A-4947-AC78-88237FE40ECC}" type="slidenum">
              <a:rPr lang="en-US" smtClean="0">
                <a:latin typeface="Arial" charset="0"/>
                <a:ea typeface="ＭＳ Ｐゴシック" charset="-128"/>
                <a:cs typeface="ＭＳ Ｐゴシック" charset="-128"/>
              </a:rPr>
              <a:pPr/>
              <a:t>11</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participants to Handout “Suggested Art Materials” and “Take Note.”</a:t>
            </a:r>
          </a:p>
          <a:p>
            <a:endParaRPr lang="en-US" dirty="0" smtClean="0"/>
          </a:p>
          <a:p>
            <a:r>
              <a:rPr lang="en-US" dirty="0" smtClean="0"/>
              <a:t>From the resource table, show some of the instruments you’ve collected for sample.  </a:t>
            </a:r>
          </a:p>
          <a:p>
            <a:endParaRPr lang="en-US" dirty="0" smtClean="0"/>
          </a:p>
          <a:p>
            <a:r>
              <a:rPr lang="en-US" dirty="0" smtClean="0"/>
              <a:t>Presenter: Have participants review the “Suggested Art Materials” handout, then look at the slide and see how many instruments and environment enhancements they can find on the handout.  Encourage special educators to share any easy adaptations they have used to make musical environments accessible for children with special needs.  Using their “Take Note” handout, participants can make notes about new ideas to enhance their classroom environments.</a:t>
            </a:r>
          </a:p>
          <a:p>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12</a:t>
            </a:fld>
            <a:endParaRPr lang="en-US"/>
          </a:p>
        </p:txBody>
      </p:sp>
    </p:spTree>
    <p:extLst>
      <p:ext uri="{BB962C8B-B14F-4D97-AF65-F5344CB8AC3E}">
        <p14:creationId xmlns="" xmlns:p14="http://schemas.microsoft.com/office/powerpoint/2010/main" xmlns:mv="urn:schemas-microsoft-com:mac:vml" xmlns:mc="http://schemas.openxmlformats.org/markup-compatibility/2006" val="101603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Homemade instruments using cans,</a:t>
            </a:r>
            <a:r>
              <a:rPr lang="en-US" baseline="0" dirty="0" smtClean="0"/>
              <a:t> boxes and duct tape</a:t>
            </a:r>
          </a:p>
          <a:p>
            <a:endParaRPr lang="en-US" baseline="0" dirty="0" smtClean="0"/>
          </a:p>
          <a:p>
            <a:r>
              <a:rPr lang="en-US" dirty="0" smtClean="0"/>
              <a:t>Refer participants to Handout “Suggested Art Materials” and “Take Note.”</a:t>
            </a:r>
          </a:p>
          <a:p>
            <a:endParaRPr lang="en-US" dirty="0" smtClean="0"/>
          </a:p>
          <a:p>
            <a:r>
              <a:rPr lang="en-US" dirty="0" smtClean="0"/>
              <a:t>From the resource table, show some of the instruments you’ve collected for sample.  </a:t>
            </a:r>
          </a:p>
          <a:p>
            <a:endParaRPr lang="en-US" dirty="0" smtClean="0"/>
          </a:p>
          <a:p>
            <a:r>
              <a:rPr lang="en-US" dirty="0" smtClean="0"/>
              <a:t>Presenter: Have participants review the “Suggested Art Materials” handout, then look at the slide and see how many instruments and environment enhancements they can find on the handout. Encourage special educators to share any easy adaptations they have used to make musical environments accessible for children with special needs. Using their “Take Note” handout, participants can make notes about new ideas to enhance their classroom environments.</a:t>
            </a:r>
          </a:p>
          <a:p>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13</a:t>
            </a:fld>
            <a:endParaRPr lang="en-US"/>
          </a:p>
        </p:txBody>
      </p:sp>
    </p:spTree>
    <p:extLst>
      <p:ext uri="{BB962C8B-B14F-4D97-AF65-F5344CB8AC3E}">
        <p14:creationId xmlns="" xmlns:p14="http://schemas.microsoft.com/office/powerpoint/2010/main" xmlns:mv="urn:schemas-microsoft-com:mac:vml" xmlns:mc="http://schemas.openxmlformats.org/markup-compatibility/2006" val="21268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Outside</a:t>
            </a:r>
            <a:r>
              <a:rPr lang="en-US" baseline="0" dirty="0" smtClean="0"/>
              <a:t> spaces combining music and movement</a:t>
            </a:r>
          </a:p>
          <a:p>
            <a:endParaRPr lang="en-US" baseline="0" dirty="0" smtClean="0"/>
          </a:p>
          <a:p>
            <a:r>
              <a:rPr lang="en-US" dirty="0" smtClean="0"/>
              <a:t>Refer participants to Handout “Suggested Art Materials” and “Take Note.”</a:t>
            </a:r>
          </a:p>
          <a:p>
            <a:endParaRPr lang="en-US" dirty="0" smtClean="0"/>
          </a:p>
          <a:p>
            <a:r>
              <a:rPr lang="en-US" dirty="0" smtClean="0"/>
              <a:t>From the resource table, show some of the instruments you’ve collected for sample.  </a:t>
            </a:r>
          </a:p>
          <a:p>
            <a:endParaRPr lang="en-US" dirty="0" smtClean="0"/>
          </a:p>
          <a:p>
            <a:r>
              <a:rPr lang="en-US" dirty="0" smtClean="0"/>
              <a:t>Presenter: Have participants review the “Suggested Art Materials” handout, then look at the slide and see how many instruments and environment enhancements they can find on the handout. Encourage special educators to share any easy adaptations they have used to make musical environments accessible for children with special needs. Using their “Take Note” handout, participants can make notes about new ideas to enhance their classroom environments.</a:t>
            </a:r>
          </a:p>
          <a:p>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14</a:t>
            </a:fld>
            <a:endParaRPr lang="en-US"/>
          </a:p>
        </p:txBody>
      </p:sp>
    </p:spTree>
    <p:extLst>
      <p:ext uri="{BB962C8B-B14F-4D97-AF65-F5344CB8AC3E}">
        <p14:creationId xmlns="" xmlns:p14="http://schemas.microsoft.com/office/powerpoint/2010/main" xmlns:mv="urn:schemas-microsoft-com:mac:vml" xmlns:mc="http://schemas.openxmlformats.org/markup-compatibility/2006" val="12072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Permanently fixed instruments</a:t>
            </a:r>
            <a:r>
              <a:rPr lang="en-US" baseline="0" dirty="0" smtClean="0"/>
              <a:t> made for the outdoors</a:t>
            </a:r>
          </a:p>
          <a:p>
            <a:endParaRPr lang="en-US" baseline="0" dirty="0" smtClean="0"/>
          </a:p>
          <a:p>
            <a:r>
              <a:rPr lang="en-US" dirty="0" smtClean="0"/>
              <a:t>Refer participants to Handout “Suggested Art Materials” and “Take Note.”</a:t>
            </a:r>
          </a:p>
          <a:p>
            <a:endParaRPr lang="en-US" dirty="0" smtClean="0"/>
          </a:p>
          <a:p>
            <a:r>
              <a:rPr lang="en-US" dirty="0" smtClean="0"/>
              <a:t>From the resource table, show some of the instruments you’ve collected for sample.  </a:t>
            </a:r>
          </a:p>
          <a:p>
            <a:endParaRPr lang="en-US" dirty="0" smtClean="0"/>
          </a:p>
          <a:p>
            <a:r>
              <a:rPr lang="en-US" dirty="0" smtClean="0"/>
              <a:t>Presenter: Have participants review the “Suggested Art Materials” handout, then look at the slide and see how many instruments and environment enhancements they can find on the handout. Encourage special educators to share any easy adaptations they have used to make musical environments accessible for children with special needs. Using their “Take Note” handout, participants can make notes about new ideas to enhance their classroom environments.</a:t>
            </a:r>
          </a:p>
          <a:p>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15</a:t>
            </a:fld>
            <a:endParaRPr lang="en-US"/>
          </a:p>
        </p:txBody>
      </p:sp>
    </p:spTree>
    <p:extLst>
      <p:ext uri="{BB962C8B-B14F-4D97-AF65-F5344CB8AC3E}">
        <p14:creationId xmlns="" xmlns:p14="http://schemas.microsoft.com/office/powerpoint/2010/main" xmlns:mv="urn:schemas-microsoft-com:mac:vml" xmlns:mc="http://schemas.openxmlformats.org/markup-compatibility/2006" val="367944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 rugs good</a:t>
            </a:r>
            <a:r>
              <a:rPr lang="en-US" baseline="0" dirty="0" smtClean="0"/>
              <a:t> way to define a space</a:t>
            </a:r>
          </a:p>
          <a:p>
            <a:endParaRPr lang="en-US" baseline="0" dirty="0" smtClean="0"/>
          </a:p>
          <a:p>
            <a:r>
              <a:rPr lang="en-US" dirty="0" smtClean="0"/>
              <a:t>Refer participants to Handout “Suggested Art Materials” and “Take Note.”</a:t>
            </a:r>
          </a:p>
          <a:p>
            <a:endParaRPr lang="en-US" dirty="0" smtClean="0"/>
          </a:p>
          <a:p>
            <a:r>
              <a:rPr lang="en-US" dirty="0" smtClean="0"/>
              <a:t>From the resource table, show some of the instruments you’ve collected for sample.  </a:t>
            </a:r>
          </a:p>
          <a:p>
            <a:endParaRPr lang="en-US" dirty="0" smtClean="0"/>
          </a:p>
          <a:p>
            <a:r>
              <a:rPr lang="en-US" dirty="0" smtClean="0"/>
              <a:t>Presenter: Have participants review the “Suggested Art Materials” handout, then look at the slide and see how many instruments and environment enhancements they can find on the handout. Encourage special educators to share any easy adaptations they have used to make musical environments accessible for children with special needs. Using their “Take Note” handout, participants can make notes about new ideas to enhance their classroom environments.</a:t>
            </a:r>
          </a:p>
          <a:p>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16</a:t>
            </a:fld>
            <a:endParaRPr lang="en-US"/>
          </a:p>
        </p:txBody>
      </p:sp>
    </p:spTree>
    <p:extLst>
      <p:ext uri="{BB962C8B-B14F-4D97-AF65-F5344CB8AC3E}">
        <p14:creationId xmlns="" xmlns:p14="http://schemas.microsoft.com/office/powerpoint/2010/main" xmlns:mv="urn:schemas-microsoft-com:mac:vml" xmlns:mc="http://schemas.openxmlformats.org/markup-compatibility/2006" val="407919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a:t>
            </a:r>
            <a:r>
              <a:rPr lang="en-US" baseline="0" dirty="0" smtClean="0"/>
              <a:t>made instruments using household items arranged in unique ways</a:t>
            </a:r>
          </a:p>
          <a:p>
            <a:endParaRPr lang="en-US" baseline="0" dirty="0" smtClean="0"/>
          </a:p>
          <a:p>
            <a:r>
              <a:rPr lang="en-US" dirty="0" smtClean="0"/>
              <a:t>Refer participants to Handout “Suggested Art Materials” and “Take Note.”</a:t>
            </a:r>
          </a:p>
          <a:p>
            <a:endParaRPr lang="en-US" dirty="0" smtClean="0"/>
          </a:p>
          <a:p>
            <a:r>
              <a:rPr lang="en-US" dirty="0" smtClean="0"/>
              <a:t>From the resource table, show some of the instruments you’ve collected for sample.  </a:t>
            </a:r>
          </a:p>
          <a:p>
            <a:endParaRPr lang="en-US" dirty="0" smtClean="0"/>
          </a:p>
          <a:p>
            <a:r>
              <a:rPr lang="en-US" dirty="0" smtClean="0"/>
              <a:t>Presenter: Have participants review the “Suggested Art Materials” handout, then look at the slide and see how many instruments and environment enhancements they can find on the handout. Encourage special educators to share any easy adaptations they have used to make musical environments accessible for children with special needs. Using their “Take Note” handout, participants can make notes about new ideas to enhance their classroom environments.</a:t>
            </a:r>
          </a:p>
          <a:p>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17</a:t>
            </a:fld>
            <a:endParaRPr lang="en-US"/>
          </a:p>
        </p:txBody>
      </p:sp>
    </p:spTree>
    <p:extLst>
      <p:ext uri="{BB962C8B-B14F-4D97-AF65-F5344CB8AC3E}">
        <p14:creationId xmlns="" xmlns:p14="http://schemas.microsoft.com/office/powerpoint/2010/main" xmlns:mv="urn:schemas-microsoft-com:mac:vml" xmlns:mc="http://schemas.openxmlformats.org/markup-compatibility/2006" val="592150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participants to Handout “Suggested Art Materials” and “Take Note.”</a:t>
            </a:r>
          </a:p>
          <a:p>
            <a:endParaRPr lang="en-US" dirty="0" smtClean="0"/>
          </a:p>
          <a:p>
            <a:r>
              <a:rPr lang="en-US" dirty="0" smtClean="0"/>
              <a:t>From the resource table, show some of the instruments you’ve collected for sample.  </a:t>
            </a:r>
          </a:p>
          <a:p>
            <a:endParaRPr lang="en-US" dirty="0" smtClean="0"/>
          </a:p>
          <a:p>
            <a:r>
              <a:rPr lang="en-US" dirty="0" smtClean="0"/>
              <a:t>Presenter: Have participants review the “Suggested Art Materials” handout, then look at the slide and see how many instruments and environment enhancements they can find on the handout. Encourage special educators to share any easy adaptations they have used to make musical environments accessible for children with special needs. Using their “Take Note” handout, participants can make notes about new ideas to enhance their classroom environments.</a:t>
            </a:r>
          </a:p>
          <a:p>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18</a:t>
            </a:fld>
            <a:endParaRPr lang="en-US"/>
          </a:p>
        </p:txBody>
      </p:sp>
    </p:spTree>
    <p:extLst>
      <p:ext uri="{BB962C8B-B14F-4D97-AF65-F5344CB8AC3E}">
        <p14:creationId xmlns="" xmlns:p14="http://schemas.microsoft.com/office/powerpoint/2010/main" xmlns:mv="urn:schemas-microsoft-com:mac:vml" xmlns:mc="http://schemas.openxmlformats.org/markup-compatibility/2006" val="2970870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r>
              <a:rPr lang="en-US" dirty="0" smtClean="0">
                <a:latin typeface="Arial" charset="0"/>
                <a:cs typeface="Arial" charset="0"/>
              </a:rPr>
              <a:t>From PCF Vol. 2, pg. 74</a:t>
            </a:r>
          </a:p>
          <a:p>
            <a:endParaRPr lang="en-US" dirty="0" smtClean="0">
              <a:latin typeface="Arial" charset="0"/>
              <a:cs typeface="Arial" charset="0"/>
            </a:endParaRPr>
          </a:p>
          <a:p>
            <a:r>
              <a:rPr lang="en-US" dirty="0" smtClean="0">
                <a:latin typeface="Arial" charset="0"/>
                <a:cs typeface="Arial" charset="0"/>
              </a:rPr>
              <a:t>It’s important that musical instruments be treated as instruments rather than as toys.  Equipment should be properly maintained and displayed so as to be available for children’s use.  </a:t>
            </a:r>
          </a:p>
          <a:p>
            <a:r>
              <a:rPr lang="en-US" dirty="0" smtClean="0">
                <a:latin typeface="Arial" charset="0"/>
                <a:cs typeface="Arial" charset="0"/>
              </a:rPr>
              <a:t>When interacting with the instruments- as the child’s play partner- the teacher should demonstrate proper use and care of the instruments and oversee safe play.  </a:t>
            </a:r>
          </a:p>
          <a:p>
            <a:r>
              <a:rPr lang="en-US" dirty="0" smtClean="0">
                <a:latin typeface="Arial" charset="0"/>
                <a:cs typeface="Arial" charset="0"/>
              </a:rPr>
              <a:t>Both exploratory and structured activities should be planned so that children have the opportunity to touch, hear, and manipulate the sounds of the instruments.   Because musical instruments are designed to be played in a certain way, it is important for the teacher to model proper playing techniques and functions of the instruments.  </a:t>
            </a:r>
          </a:p>
          <a:p>
            <a:r>
              <a:rPr lang="en-US" dirty="0" smtClean="0">
                <a:latin typeface="Arial" charset="0"/>
                <a:cs typeface="Arial" charset="0"/>
              </a:rPr>
              <a:t>Encourage children to analyze and make comparisons about the different instruments’ sound qualities and potential uses. This</a:t>
            </a:r>
            <a:r>
              <a:rPr lang="en-US" baseline="0" dirty="0" smtClean="0">
                <a:latin typeface="Arial" charset="0"/>
                <a:cs typeface="Arial" charset="0"/>
              </a:rPr>
              <a:t> introduces children to the timbre of each instrument. Timbre is the characteristics and distinct sound of each individual instrument or voice.  (Presenter can demonstrate this by playing a note on two different instruments at the resource table such as the musical triangle and a whistle or recorder).</a:t>
            </a:r>
            <a:endParaRPr lang="en-US" dirty="0" smtClean="0">
              <a:latin typeface="Arial" charset="0"/>
              <a:cs typeface="Arial" charset="0"/>
            </a:endParaRPr>
          </a:p>
        </p:txBody>
      </p:sp>
      <p:sp>
        <p:nvSpPr>
          <p:cNvPr id="59395" name="Slide Number Placeholder 3"/>
          <p:cNvSpPr>
            <a:spLocks noGrp="1"/>
          </p:cNvSpPr>
          <p:nvPr>
            <p:ph type="sldNum" sz="quarter" idx="5"/>
          </p:nvPr>
        </p:nvSpPr>
        <p:spPr>
          <a:noFill/>
        </p:spPr>
        <p:txBody>
          <a:bodyPr/>
          <a:lstStyle/>
          <a:p>
            <a:fld id="{7F7EEA68-B627-4726-90E0-FC1C976E4683}" type="slidenum">
              <a:rPr lang="en-US" smtClean="0">
                <a:latin typeface="Arial" charset="0"/>
                <a:ea typeface="ＭＳ Ｐゴシック" charset="-128"/>
                <a:cs typeface="ＭＳ Ｐゴシック" charset="-128"/>
              </a:rPr>
              <a:pPr/>
              <a:t>19</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042F3799-C70A-4427-A12D-1E27D3FCF611}" type="slidenum">
              <a:rPr lang="en-US">
                <a:latin typeface="Arial" charset="0"/>
                <a:ea typeface="ＭＳ Ｐゴシック" charset="-128"/>
                <a:cs typeface="ＭＳ Ｐゴシック" charset="-128"/>
              </a:rPr>
              <a:pPr/>
              <a:t>2</a:t>
            </a:fld>
            <a:endParaRPr lang="en-US">
              <a:latin typeface="Arial" charset="0"/>
              <a:ea typeface="ＭＳ Ｐゴシック" charset="-128"/>
              <a:cs typeface="ＭＳ Ｐゴシック" charset="-128"/>
            </a:endParaRPr>
          </a:p>
        </p:txBody>
      </p:sp>
      <p:sp>
        <p:nvSpPr>
          <p:cNvPr id="33794"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46" tIns="47023" rIns="94046" bIns="47023" anchor="b">
            <a:prstTxWarp prst="textNoShape">
              <a:avLst/>
            </a:prstTxWarp>
          </a:bodyPr>
          <a:lstStyle/>
          <a:p>
            <a:pPr algn="r"/>
            <a:fld id="{21AEE660-0192-47B1-A869-573C5213E173}" type="slidenum">
              <a:rPr lang="en-US" sz="1200"/>
              <a:pPr algn="r"/>
              <a:t>2</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marL="234950" indent="-234950" eaLnBrk="1" hangingPunct="1"/>
            <a:endParaRPr lang="en-US" dirty="0"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r>
              <a:rPr lang="en-US" dirty="0" smtClean="0">
                <a:latin typeface="Arial" charset="0"/>
                <a:cs typeface="Arial" charset="0"/>
              </a:rPr>
              <a:t>For some children, it may be necessary to make special adaptations to create access to learning. Show examples off the resource table of simple adaptations for instruments and participation.</a:t>
            </a:r>
          </a:p>
          <a:p>
            <a:endParaRPr lang="en-US" dirty="0" smtClean="0">
              <a:latin typeface="Arial" charset="0"/>
              <a:cs typeface="Arial" charset="0"/>
            </a:endParaRPr>
          </a:p>
          <a:p>
            <a:r>
              <a:rPr lang="en-US" dirty="0" smtClean="0">
                <a:latin typeface="Arial" charset="0"/>
                <a:cs typeface="Arial" charset="0"/>
              </a:rPr>
              <a:t>For example, the rhythm sticks on your table can be adapted in a variety of ways to enable children to better utilize and access curriculum. Take a moment now to find the handout from Tots-n-Tech.  </a:t>
            </a:r>
          </a:p>
          <a:p>
            <a:endParaRPr lang="en-US" dirty="0" smtClean="0">
              <a:latin typeface="Arial" charset="0"/>
              <a:cs typeface="Arial" charset="0"/>
            </a:endParaRPr>
          </a:p>
          <a:p>
            <a:r>
              <a:rPr lang="en-US" dirty="0" smtClean="0">
                <a:latin typeface="Arial" charset="0"/>
                <a:cs typeface="Arial" charset="0"/>
              </a:rPr>
              <a:t>In preschool classrooms patterning is often practiced with small objects that require fine motor ability. Using Grippers to build up any object will enable access to the curriculum for many students in your classroom that may have fine motor delays.  </a:t>
            </a:r>
          </a:p>
          <a:p>
            <a:endParaRPr lang="en-US" dirty="0" smtClean="0">
              <a:latin typeface="Arial" charset="0"/>
              <a:cs typeface="Arial" charset="0"/>
            </a:endParaRPr>
          </a:p>
          <a:p>
            <a:endParaRPr lang="en-US" dirty="0" smtClean="0">
              <a:latin typeface="Arial" charset="0"/>
              <a:cs typeface="Arial" charset="0"/>
            </a:endParaRPr>
          </a:p>
        </p:txBody>
      </p:sp>
      <p:sp>
        <p:nvSpPr>
          <p:cNvPr id="63491"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prstTxWarp prst="textNoShape">
              <a:avLst/>
            </a:prstTxWarp>
          </a:bodyPr>
          <a:lstStyle/>
          <a:p>
            <a:pPr algn="r"/>
            <a:fld id="{097792B9-E0C2-4CA3-8300-3764BCF5FC27}" type="slidenum">
              <a:rPr lang="en-US" sz="1200"/>
              <a:pPr algn="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xfrm>
            <a:off x="374948" y="4451350"/>
            <a:ext cx="6408712" cy="4217988"/>
          </a:xfrm>
          <a:noFill/>
          <a:ln/>
        </p:spPr>
        <p:txBody>
          <a:bodyPr/>
          <a:lstStyle/>
          <a:p>
            <a:pPr>
              <a:spcBef>
                <a:spcPts val="0"/>
              </a:spcBef>
            </a:pPr>
            <a:r>
              <a:rPr lang="en-US" sz="1100" cap="all" baseline="0" dirty="0" smtClean="0">
                <a:latin typeface="Arial" charset="0"/>
                <a:cs typeface="Arial" charset="0"/>
              </a:rPr>
              <a:t>Guiding Principles: Connections to Music</a:t>
            </a:r>
          </a:p>
          <a:p>
            <a:pPr>
              <a:spcBef>
                <a:spcPts val="0"/>
              </a:spcBef>
            </a:pPr>
            <a:r>
              <a:rPr lang="en-US" sz="1100" dirty="0" smtClean="0">
                <a:latin typeface="Arial" charset="0"/>
                <a:cs typeface="Arial" charset="0"/>
              </a:rPr>
              <a:t>INTENT: To inspire and engage participants with key VPA Guiding Principles, making specific connections to music and to apply the experience for use with children. </a:t>
            </a:r>
          </a:p>
          <a:p>
            <a:pPr>
              <a:spcBef>
                <a:spcPts val="0"/>
              </a:spcBef>
            </a:pPr>
            <a:r>
              <a:rPr lang="en-US" sz="1100" dirty="0" smtClean="0">
                <a:latin typeface="Arial" charset="0"/>
                <a:cs typeface="Arial" charset="0"/>
              </a:rPr>
              <a:t>OUTCOMES: Participants use the Guiding Principles to evaluate and inform their music curricular choices. Participants will be able to use/adapt the composition portion of the activity to support children’s learning in the Music </a:t>
            </a:r>
            <a:r>
              <a:rPr lang="en-US" sz="1100" dirty="0" err="1" smtClean="0">
                <a:latin typeface="Arial" charset="0"/>
                <a:cs typeface="Arial" charset="0"/>
              </a:rPr>
              <a:t>substrand</a:t>
            </a:r>
            <a:r>
              <a:rPr lang="en-US" sz="1100" dirty="0" smtClean="0">
                <a:latin typeface="Arial" charset="0"/>
                <a:cs typeface="Arial" charset="0"/>
              </a:rPr>
              <a:t>:  Create, Invent, and Express.</a:t>
            </a:r>
          </a:p>
          <a:p>
            <a:pPr>
              <a:spcBef>
                <a:spcPts val="0"/>
              </a:spcBef>
            </a:pPr>
            <a:r>
              <a:rPr lang="en-US" sz="1100" dirty="0" smtClean="0">
                <a:latin typeface="Arial" charset="0"/>
                <a:cs typeface="Arial" charset="0"/>
              </a:rPr>
              <a:t>MATERIALS REQUIRED: </a:t>
            </a:r>
            <a:r>
              <a:rPr lang="en-US" sz="1200" kern="1200" dirty="0" smtClean="0">
                <a:solidFill>
                  <a:schemeClr val="tx1"/>
                </a:solidFill>
                <a:latin typeface="Arial" pitchFamily="34" charset="0"/>
                <a:ea typeface="Arial" charset="0"/>
                <a:cs typeface="Arial" pitchFamily="34" charset="0"/>
              </a:rPr>
              <a:t>VPA Guiding Principles-Connections to Music, </a:t>
            </a:r>
            <a:r>
              <a:rPr lang="en-US" sz="1100" dirty="0" smtClean="0">
                <a:latin typeface="Arial" charset="0"/>
                <a:cs typeface="Arial" charset="0"/>
              </a:rPr>
              <a:t>PPT Slide 21, Guiding Principle cards, Xylophone/Glockenspiel, 3-5  colored musical “notes” on each table,  oversized strip of musical staff paper, photo of xylophone on tables. </a:t>
            </a:r>
          </a:p>
          <a:p>
            <a:pPr>
              <a:spcBef>
                <a:spcPts val="0"/>
              </a:spcBef>
            </a:pPr>
            <a:r>
              <a:rPr lang="en-US" sz="1100" dirty="0" smtClean="0">
                <a:latin typeface="Arial" charset="0"/>
                <a:cs typeface="Arial" charset="0"/>
              </a:rPr>
              <a:t>TIME: 30 minutes</a:t>
            </a:r>
          </a:p>
          <a:p>
            <a:pPr>
              <a:spcBef>
                <a:spcPts val="0"/>
              </a:spcBef>
            </a:pPr>
            <a:r>
              <a:rPr lang="en-US" sz="1100" dirty="0" smtClean="0">
                <a:latin typeface="Arial" charset="0"/>
                <a:cs typeface="Arial" charset="0"/>
              </a:rPr>
              <a:t>PROCESS:  This is a jigsaw activity. Each table group needs one of nine Guiding Principle cards, 3-5 colored musical notes, pens, and a photo of a typical glockenspiel/xylophone found in classrooms. The musical staff paper is posted on the wall, and used to create a “composition” with the musical note highlights that are placed on the paper as reporters share out.</a:t>
            </a:r>
          </a:p>
          <a:p>
            <a:pPr>
              <a:spcBef>
                <a:spcPts val="0"/>
              </a:spcBef>
            </a:pPr>
            <a:r>
              <a:rPr lang="en-US" sz="1100" dirty="0" smtClean="0">
                <a:latin typeface="Arial" charset="0"/>
                <a:cs typeface="Arial" charset="0"/>
              </a:rPr>
              <a:t>This activity is an opportunity to inspire participants about the significant role of the arts and music in our lives and that the Music Domain is uniquely suited to supporting connections with the family, home language development and English Language Learners, inclusion, diversity, and other learning domains.</a:t>
            </a:r>
          </a:p>
          <a:p>
            <a:pPr>
              <a:spcBef>
                <a:spcPts val="0"/>
              </a:spcBef>
            </a:pPr>
            <a:endParaRPr lang="en-US" sz="1100" dirty="0" smtClean="0">
              <a:latin typeface="Arial" charset="0"/>
              <a:cs typeface="Arial" charset="0"/>
            </a:endParaRPr>
          </a:p>
          <a:p>
            <a:pPr>
              <a:spcBef>
                <a:spcPts val="0"/>
              </a:spcBef>
            </a:pPr>
            <a:r>
              <a:rPr lang="en-US" sz="1100" dirty="0" smtClean="0">
                <a:latin typeface="Arial" charset="0"/>
                <a:cs typeface="Arial" charset="0"/>
              </a:rPr>
              <a:t>Presenter says: “ With your table partners, read and discuss the Guiding Principle you have been given and determine 1-3 key points that all participants need to know as they plan for music in their classrooms. As you read, reflect on how the arts and music are important to the human spirit, capacities, and expression and notice how music is uniquely suited to supporting connections with the family, home language development and English Language Learners, inclusion, diversity, and other learning domains”</a:t>
            </a:r>
          </a:p>
          <a:p>
            <a:pPr>
              <a:spcBef>
                <a:spcPts val="0"/>
              </a:spcBef>
            </a:pPr>
            <a:endParaRPr lang="en-US" sz="1100" dirty="0" smtClean="0">
              <a:latin typeface="Arial" charset="0"/>
              <a:cs typeface="Arial" charset="0"/>
            </a:endParaRPr>
          </a:p>
          <a:p>
            <a:pPr>
              <a:spcBef>
                <a:spcPts val="0"/>
              </a:spcBef>
            </a:pPr>
            <a:r>
              <a:rPr lang="en-US" sz="1100" dirty="0" smtClean="0">
                <a:latin typeface="Arial" charset="0"/>
                <a:cs typeface="Arial" charset="0"/>
              </a:rPr>
              <a:t>Instruct participants to record their highlights on the colored musical notes- one highlight per note. Each table needs to identify a reporter who will share the highlights with the large group.  Presenter then says: “The notes will be used to create a simple composition using the glockenspiel/xylophone that is found in many early childhood classrooms. As you report your highlights, I will place the notes on the musical staff. Once everyone has shared, the composition will be played  (10 min)</a:t>
            </a:r>
          </a:p>
          <a:p>
            <a:pPr>
              <a:spcBef>
                <a:spcPts val="0"/>
              </a:spcBef>
            </a:pPr>
            <a:endParaRPr lang="en-US" sz="1100" dirty="0" smtClean="0">
              <a:latin typeface="Arial" charset="0"/>
              <a:cs typeface="Arial" charset="0"/>
            </a:endParaRPr>
          </a:p>
          <a:p>
            <a:pPr>
              <a:spcBef>
                <a:spcPts val="0"/>
              </a:spcBef>
            </a:pPr>
            <a:r>
              <a:rPr lang="en-US" sz="1100" dirty="0" smtClean="0">
                <a:latin typeface="Arial" charset="0"/>
                <a:cs typeface="Arial" charset="0"/>
              </a:rPr>
              <a:t>One at a time, Presenter calls on each table group’s reporter to share their highlights and insights on how it informs music curricular practices. Presenter may add to or facilitate discussion that may arise- draw attention to supporting connections with the family, home language development and English Language Learners, inclusion, diversity, and other learning domains.  Presenter collects the musical notes from the table reporter after highlights are shared.  The musical notes are placed in a line on the musical staff that is on the wall.  </a:t>
            </a:r>
          </a:p>
          <a:p>
            <a:pPr>
              <a:spcBef>
                <a:spcPts val="0"/>
              </a:spcBef>
            </a:pPr>
            <a:endParaRPr lang="en-US" sz="1100" dirty="0" smtClean="0">
              <a:latin typeface="Arial" charset="0"/>
              <a:cs typeface="Arial" charset="0"/>
            </a:endParaRPr>
          </a:p>
          <a:p>
            <a:pPr>
              <a:spcBef>
                <a:spcPts val="0"/>
              </a:spcBef>
            </a:pPr>
            <a:r>
              <a:rPr lang="en-US" sz="1100" dirty="0" smtClean="0">
                <a:latin typeface="Arial" charset="0"/>
                <a:cs typeface="Arial" charset="0"/>
              </a:rPr>
              <a:t>Once all table reporters have shared their highlights and all the “composition” is completed, presenter plays the composition on the glockenspiel/xylophone following the color coded musical notes.  Participants can “follow” along with the glockenspiel/xylophone photo that is on their table. Presenter sums up this composing activity by telling participants that children can create simple compositions using these materials- or children can create on their own by writing/coloring/drawing/painting notes and musical staff.  </a:t>
            </a:r>
          </a:p>
          <a:p>
            <a:pPr>
              <a:spcBef>
                <a:spcPts val="0"/>
              </a:spcBef>
            </a:pPr>
            <a:endParaRPr lang="en-US" sz="1100" dirty="0" smtClean="0">
              <a:latin typeface="Arial" charset="0"/>
              <a:cs typeface="Arial" charset="0"/>
            </a:endParaRPr>
          </a:p>
          <a:p>
            <a:pPr>
              <a:spcBef>
                <a:spcPts val="0"/>
              </a:spcBef>
            </a:pPr>
            <a:r>
              <a:rPr lang="en-US" sz="1100" dirty="0" smtClean="0">
                <a:latin typeface="Arial" charset="0"/>
                <a:cs typeface="Arial" charset="0"/>
              </a:rPr>
              <a:t>See article Music From Inside Out:  Promoting Emergent Composition with Young Children.  By Jennifer </a:t>
            </a:r>
            <a:r>
              <a:rPr lang="en-US" sz="1100" dirty="0" err="1" smtClean="0">
                <a:latin typeface="Arial" charset="0"/>
                <a:cs typeface="Arial" charset="0"/>
              </a:rPr>
              <a:t>Ohman</a:t>
            </a:r>
            <a:r>
              <a:rPr lang="en-US" sz="1100" dirty="0" smtClean="0">
                <a:latin typeface="Arial" charset="0"/>
                <a:cs typeface="Arial" charset="0"/>
              </a:rPr>
              <a:t>-Rodriguez.  Young Children July 2004.</a:t>
            </a:r>
          </a:p>
          <a:p>
            <a:pPr>
              <a:spcBef>
                <a:spcPts val="0"/>
              </a:spcBef>
            </a:pPr>
            <a:endParaRPr lang="en-US" sz="1100" dirty="0" smtClean="0">
              <a:latin typeface="Arial" charset="0"/>
              <a:cs typeface="Arial" charset="0"/>
            </a:endParaRPr>
          </a:p>
          <a:p>
            <a:pPr>
              <a:spcBef>
                <a:spcPts val="0"/>
              </a:spcBef>
            </a:pPr>
            <a:r>
              <a:rPr lang="en-US" sz="1100" dirty="0" smtClean="0">
                <a:latin typeface="Arial" charset="0"/>
                <a:cs typeface="Arial" charset="0"/>
              </a:rPr>
              <a:t>SUMMARY: Participants engage with the VPA Guiding Principles, making connections with music curricular choices and together create a simple composition that can be adapted for use with children.</a:t>
            </a:r>
          </a:p>
          <a:p>
            <a:pPr>
              <a:spcBef>
                <a:spcPts val="0"/>
              </a:spcBef>
            </a:pPr>
            <a:endParaRPr lang="en-US" sz="1100" dirty="0" smtClean="0">
              <a:latin typeface="Arial" charset="0"/>
              <a:cs typeface="Arial" charset="0"/>
            </a:endParaRPr>
          </a:p>
          <a:p>
            <a:pPr>
              <a:spcBef>
                <a:spcPts val="0"/>
              </a:spcBef>
            </a:pPr>
            <a:endParaRPr lang="en-US" sz="1100" dirty="0" smtClean="0">
              <a:latin typeface="Arial" charset="0"/>
              <a:cs typeface="Arial" charset="0"/>
            </a:endParaRPr>
          </a:p>
          <a:p>
            <a:pPr>
              <a:spcBef>
                <a:spcPts val="0"/>
              </a:spcBef>
            </a:pPr>
            <a:endParaRPr lang="en-US" sz="1100" dirty="0"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r>
              <a:rPr lang="en-US" dirty="0" smtClean="0">
                <a:latin typeface="Arial" charset="0"/>
                <a:cs typeface="Arial" charset="0"/>
              </a:rPr>
              <a:t>The last activity is one that can be used as an inspiration</a:t>
            </a:r>
            <a:r>
              <a:rPr lang="en-US" baseline="0" dirty="0" smtClean="0">
                <a:latin typeface="Arial" charset="0"/>
                <a:cs typeface="Arial" charset="0"/>
              </a:rPr>
              <a:t> to encourage children to develop their own compositions using color coded musical notes or children’s own colored musical note drawings on staff paper. </a:t>
            </a:r>
          </a:p>
          <a:p>
            <a:r>
              <a:rPr lang="en-US" baseline="0" dirty="0" smtClean="0">
                <a:latin typeface="Arial" charset="0"/>
                <a:cs typeface="Arial" charset="0"/>
              </a:rPr>
              <a:t>H</a:t>
            </a:r>
            <a:r>
              <a:rPr lang="en-US" dirty="0" smtClean="0">
                <a:latin typeface="Arial" charset="0"/>
                <a:cs typeface="Arial" charset="0"/>
              </a:rPr>
              <a:t>ere’s another way for all children in your class to compose their own music</a:t>
            </a:r>
            <a:r>
              <a:rPr lang="en-US" baseline="0" dirty="0" smtClean="0">
                <a:latin typeface="Arial" charset="0"/>
                <a:cs typeface="Arial" charset="0"/>
              </a:rPr>
              <a:t> and </a:t>
            </a:r>
            <a:r>
              <a:rPr lang="en-US" dirty="0" smtClean="0">
                <a:latin typeface="Arial" charset="0"/>
                <a:cs typeface="Arial" charset="0"/>
              </a:rPr>
              <a:t>contribute to the musical community of the classroom. </a:t>
            </a:r>
          </a:p>
          <a:p>
            <a:r>
              <a:rPr lang="en-US" dirty="0" smtClean="0">
                <a:latin typeface="Arial" charset="0"/>
                <a:cs typeface="Arial" charset="0"/>
              </a:rPr>
              <a:t>Make a melody</a:t>
            </a:r>
            <a:r>
              <a:rPr lang="en-US" baseline="0" dirty="0" smtClean="0">
                <a:latin typeface="Arial" charset="0"/>
                <a:cs typeface="Arial" charset="0"/>
              </a:rPr>
              <a:t> bracelet using beads and yarn</a:t>
            </a:r>
            <a:r>
              <a:rPr lang="en-US" dirty="0" smtClean="0">
                <a:latin typeface="Arial" charset="0"/>
                <a:cs typeface="Arial" charset="0"/>
              </a:rPr>
              <a:t>!  You can also use colored blocks lined</a:t>
            </a:r>
            <a:r>
              <a:rPr lang="en-US" baseline="0" dirty="0" smtClean="0">
                <a:latin typeface="Arial" charset="0"/>
                <a:cs typeface="Arial" charset="0"/>
              </a:rPr>
              <a:t> up in various ways</a:t>
            </a:r>
            <a:r>
              <a:rPr lang="en-US" dirty="0" smtClean="0">
                <a:latin typeface="Arial" charset="0"/>
                <a:cs typeface="Arial" charset="0"/>
              </a:rPr>
              <a:t>. Blocks are easier</a:t>
            </a:r>
            <a:r>
              <a:rPr lang="en-US" baseline="0" dirty="0" smtClean="0">
                <a:latin typeface="Arial" charset="0"/>
                <a:cs typeface="Arial" charset="0"/>
              </a:rPr>
              <a:t> to grasp and manipulate for children with special needs or those at an early level of fine motor development.</a:t>
            </a:r>
            <a:r>
              <a:rPr lang="en-US" dirty="0" smtClean="0">
                <a:latin typeface="Arial" charset="0"/>
                <a:cs typeface="Arial" charset="0"/>
              </a:rPr>
              <a:t> English</a:t>
            </a:r>
            <a:r>
              <a:rPr lang="en-US" baseline="0" dirty="0" smtClean="0">
                <a:latin typeface="Arial" charset="0"/>
                <a:cs typeface="Arial" charset="0"/>
              </a:rPr>
              <a:t> learners can comfortably participate because the activity isn’t dependent upon their state of second language acquisition.</a:t>
            </a:r>
            <a:endParaRPr lang="en-US" dirty="0" smtClean="0">
              <a:latin typeface="Arial" charset="0"/>
              <a:cs typeface="Arial" charset="0"/>
            </a:endParaRPr>
          </a:p>
          <a:p>
            <a:r>
              <a:rPr lang="en-US" dirty="0" smtClean="0">
                <a:latin typeface="Arial" charset="0"/>
                <a:cs typeface="Arial" charset="0"/>
              </a:rPr>
              <a:t>Compositions also can be “written” down (drawn) in order of the notes, then played by other children. This way, children can experience being composers and sharing creations</a:t>
            </a:r>
            <a:r>
              <a:rPr lang="en-US" baseline="0" dirty="0" smtClean="0">
                <a:latin typeface="Arial" charset="0"/>
                <a:cs typeface="Arial" charset="0"/>
              </a:rPr>
              <a:t> with each other</a:t>
            </a:r>
            <a:r>
              <a:rPr lang="en-US" dirty="0" smtClean="0">
                <a:latin typeface="Arial" charset="0"/>
                <a:cs typeface="Arial" charset="0"/>
              </a:rPr>
              <a:t>! </a:t>
            </a:r>
          </a:p>
          <a:p>
            <a:endParaRPr lang="en-US" dirty="0" smtClean="0">
              <a:latin typeface="Arial" charset="0"/>
              <a:cs typeface="Arial" charset="0"/>
            </a:endParaRPr>
          </a:p>
          <a:p>
            <a:r>
              <a:rPr lang="en-US" dirty="0" smtClean="0">
                <a:latin typeface="Arial" charset="0"/>
                <a:cs typeface="Arial" charset="0"/>
              </a:rPr>
              <a:t>Melody Bracelet From:  </a:t>
            </a:r>
            <a:r>
              <a:rPr lang="en-US" i="1" u="sng" dirty="0" smtClean="0">
                <a:latin typeface="Arial" charset="0"/>
                <a:cs typeface="Arial" charset="0"/>
              </a:rPr>
              <a:t>Four Steps for Becoming Familiar with Early Music Standards</a:t>
            </a:r>
            <a:r>
              <a:rPr lang="en-US" i="1" dirty="0" smtClean="0">
                <a:latin typeface="Arial" charset="0"/>
                <a:cs typeface="Arial" charset="0"/>
              </a:rPr>
              <a:t> </a:t>
            </a:r>
            <a:r>
              <a:rPr lang="en-US" dirty="0" smtClean="0">
                <a:latin typeface="Arial" charset="0"/>
                <a:cs typeface="Arial" charset="0"/>
              </a:rPr>
              <a:t>by </a:t>
            </a:r>
            <a:r>
              <a:rPr lang="en-US" dirty="0" err="1" smtClean="0">
                <a:latin typeface="Arial" charset="0"/>
                <a:cs typeface="Arial" charset="0"/>
              </a:rPr>
              <a:t>Jinyoung</a:t>
            </a:r>
            <a:r>
              <a:rPr lang="en-US" dirty="0" smtClean="0">
                <a:latin typeface="Arial" charset="0"/>
                <a:cs typeface="Arial" charset="0"/>
              </a:rPr>
              <a:t> Kim and Helen </a:t>
            </a:r>
            <a:r>
              <a:rPr lang="en-US" dirty="0" err="1" smtClean="0">
                <a:latin typeface="Arial" charset="0"/>
                <a:cs typeface="Arial" charset="0"/>
              </a:rPr>
              <a:t>Mele</a:t>
            </a:r>
            <a:r>
              <a:rPr lang="en-US" dirty="0" smtClean="0">
                <a:latin typeface="Arial" charset="0"/>
                <a:cs typeface="Arial" charset="0"/>
              </a:rPr>
              <a:t> Robinson Young Children, March 2010.</a:t>
            </a:r>
          </a:p>
          <a:p>
            <a:endParaRPr lang="en-US" dirty="0" smtClean="0">
              <a:latin typeface="Arial" charset="0"/>
              <a:cs typeface="Arial" charset="0"/>
            </a:endParaRPr>
          </a:p>
          <a:p>
            <a:endParaRPr lang="en-US" dirty="0" smtClean="0">
              <a:latin typeface="Arial" charset="0"/>
              <a:cs typeface="Arial" charset="0"/>
            </a:endParaRPr>
          </a:p>
        </p:txBody>
      </p:sp>
      <p:sp>
        <p:nvSpPr>
          <p:cNvPr id="67587" name="Slide Number Placeholder 3"/>
          <p:cNvSpPr>
            <a:spLocks noGrp="1"/>
          </p:cNvSpPr>
          <p:nvPr>
            <p:ph type="sldNum" sz="quarter" idx="5"/>
          </p:nvPr>
        </p:nvSpPr>
        <p:spPr>
          <a:noFill/>
        </p:spPr>
        <p:txBody>
          <a:bodyPr/>
          <a:lstStyle/>
          <a:p>
            <a:fld id="{D7865BFB-36AD-4253-9F2D-75F21A085734}" type="slidenum">
              <a:rPr lang="en-US" smtClean="0">
                <a:latin typeface="Arial" charset="0"/>
                <a:ea typeface="ＭＳ Ｐゴシック" charset="-128"/>
                <a:cs typeface="ＭＳ Ｐゴシック" charset="-128"/>
              </a:rPr>
              <a:pPr/>
              <a:t>22</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r>
              <a:rPr lang="en-US" dirty="0" smtClean="0">
                <a:latin typeface="Arial" charset="0"/>
                <a:cs typeface="Arial" charset="0"/>
              </a:rPr>
              <a:t>Group singing/movement brain break- </a:t>
            </a:r>
          </a:p>
          <a:p>
            <a:endParaRPr lang="en-US" dirty="0" smtClean="0">
              <a:latin typeface="Arial" charset="0"/>
              <a:cs typeface="Arial" charset="0"/>
            </a:endParaRPr>
          </a:p>
          <a:p>
            <a:r>
              <a:rPr lang="en-US" dirty="0" smtClean="0">
                <a:latin typeface="Arial" charset="0"/>
                <a:cs typeface="Arial" charset="0"/>
              </a:rPr>
              <a:t>Presenter:</a:t>
            </a:r>
            <a:r>
              <a:rPr lang="en-US" baseline="0" dirty="0" smtClean="0">
                <a:latin typeface="Arial" charset="0"/>
                <a:cs typeface="Arial" charset="0"/>
              </a:rPr>
              <a:t> </a:t>
            </a:r>
            <a:r>
              <a:rPr lang="en-US" dirty="0" smtClean="0">
                <a:latin typeface="Arial" charset="0"/>
                <a:cs typeface="Arial" charset="0"/>
              </a:rPr>
              <a:t>Sing this song and clap rhythmically together with the audience.  Repeat</a:t>
            </a:r>
            <a:r>
              <a:rPr lang="en-US" baseline="0" dirty="0" smtClean="0">
                <a:latin typeface="Arial" charset="0"/>
                <a:cs typeface="Arial" charset="0"/>
              </a:rPr>
              <a:t> it</a:t>
            </a:r>
            <a:r>
              <a:rPr lang="en-US" dirty="0" smtClean="0">
                <a:latin typeface="Arial" charset="0"/>
                <a:cs typeface="Arial" charset="0"/>
              </a:rPr>
              <a:t> several</a:t>
            </a:r>
            <a:r>
              <a:rPr lang="en-US" baseline="0" dirty="0" smtClean="0">
                <a:latin typeface="Arial" charset="0"/>
                <a:cs typeface="Arial" charset="0"/>
              </a:rPr>
              <a:t> times, with the participants choosing a new item to be “purchased” and the first letter sound sung at the appropriate line…. Popcorn… p, p, p popcorn.   </a:t>
            </a:r>
          </a:p>
          <a:p>
            <a:r>
              <a:rPr lang="en-US" baseline="0" dirty="0" smtClean="0">
                <a:latin typeface="Arial" charset="0"/>
                <a:cs typeface="Arial" charset="0"/>
              </a:rPr>
              <a:t>This song supports English learners by exposing to and giving them fun practice with English phonemes.  </a:t>
            </a:r>
          </a:p>
          <a:p>
            <a:r>
              <a:rPr lang="en-US" baseline="0" dirty="0" smtClean="0">
                <a:latin typeface="Arial" charset="0"/>
                <a:cs typeface="Arial" charset="0"/>
              </a:rPr>
              <a:t>It also support the Music </a:t>
            </a:r>
            <a:r>
              <a:rPr lang="en-US" baseline="0" dirty="0" err="1" smtClean="0">
                <a:latin typeface="Arial" charset="0"/>
                <a:cs typeface="Arial" charset="0"/>
              </a:rPr>
              <a:t>substrands</a:t>
            </a:r>
            <a:r>
              <a:rPr lang="en-US" baseline="0" dirty="0" smtClean="0">
                <a:latin typeface="Arial" charset="0"/>
                <a:cs typeface="Arial" charset="0"/>
              </a:rPr>
              <a:t> Notice, Respond, Engage, and Develops Skills.</a:t>
            </a:r>
          </a:p>
          <a:p>
            <a:endParaRPr lang="en-US" dirty="0" smtClean="0">
              <a:latin typeface="Arial" charset="0"/>
              <a:cs typeface="Arial" charset="0"/>
            </a:endParaRPr>
          </a:p>
        </p:txBody>
      </p:sp>
      <p:sp>
        <p:nvSpPr>
          <p:cNvPr id="69635" name="Slide Number Placeholder 3"/>
          <p:cNvSpPr>
            <a:spLocks noGrp="1"/>
          </p:cNvSpPr>
          <p:nvPr>
            <p:ph type="sldNum" sz="quarter" idx="5"/>
          </p:nvPr>
        </p:nvSpPr>
        <p:spPr>
          <a:noFill/>
        </p:spPr>
        <p:txBody>
          <a:bodyPr/>
          <a:lstStyle/>
          <a:p>
            <a:fld id="{F16CA0BD-2314-4849-A20D-6D8AFEFD8809}" type="slidenum">
              <a:rPr lang="en-US" smtClean="0">
                <a:latin typeface="Arial" charset="0"/>
                <a:ea typeface="ＭＳ Ｐゴシック" charset="-128"/>
                <a:cs typeface="ＭＳ Ｐゴシック" charset="-128"/>
              </a:rPr>
              <a:pPr/>
              <a:t>23</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xfrm>
            <a:off x="518964" y="4451350"/>
            <a:ext cx="6048672" cy="4217988"/>
          </a:xfrm>
          <a:noFill/>
          <a:ln/>
        </p:spPr>
        <p:txBody>
          <a:bodyPr/>
          <a:lstStyle/>
          <a:p>
            <a:pPr defTabSz="939800">
              <a:buFont typeface="Arial" pitchFamily="34" charset="0"/>
              <a:buChar char="•"/>
            </a:pPr>
            <a:r>
              <a:rPr lang="en-US" dirty="0" smtClean="0">
                <a:latin typeface="Arial" charset="0"/>
                <a:cs typeface="Arial" charset="0"/>
              </a:rPr>
              <a:t>Singing</a:t>
            </a:r>
            <a:r>
              <a:rPr lang="en-US" baseline="0" dirty="0" smtClean="0">
                <a:latin typeface="Arial" charset="0"/>
                <a:cs typeface="Arial" charset="0"/>
              </a:rPr>
              <a:t> together creates a sense of belonging and naturally lends to including families as the family setting is where generations of songs are passed along and preserved. PCF Vol. 2, p. 85</a:t>
            </a:r>
          </a:p>
          <a:p>
            <a:pPr defTabSz="939800">
              <a:buFont typeface="Arial" pitchFamily="34" charset="0"/>
              <a:buChar char="•"/>
            </a:pPr>
            <a:r>
              <a:rPr lang="en-US" baseline="0" dirty="0" smtClean="0">
                <a:latin typeface="Arial" charset="0"/>
                <a:cs typeface="Arial" charset="0"/>
              </a:rPr>
              <a:t>Songs communicate our history, traditions, and values which reflects the collective and individual human experience and the communities to which we all belong. </a:t>
            </a:r>
          </a:p>
          <a:p>
            <a:pPr defTabSz="939800">
              <a:buFont typeface="Arial" pitchFamily="34" charset="0"/>
              <a:buChar char="•"/>
            </a:pPr>
            <a:r>
              <a:rPr lang="en-US" baseline="0" dirty="0" smtClean="0">
                <a:latin typeface="Arial" charset="0"/>
                <a:cs typeface="Arial" charset="0"/>
              </a:rPr>
              <a:t>“For many children today, stress blocks learning avenues. We can help create that safe feeling of being a caring “classroom family” through the songs and singing games we lead. Learning is strongly influenced by emotion- “The stronger the emotion connected with the experience,  the stronger the memory of that experience” (Jensen, 1998, p. 73)  Music wraps feelings or emotions around a song that enhances learning experiences.  Think of the pride instilled when singing patriotic songs,  the peace experienced singing campfire songs, the religious connections strengthened when singing great hymns of faith.”  </a:t>
            </a:r>
          </a:p>
          <a:p>
            <a:pPr defTabSz="939800"/>
            <a:r>
              <a:rPr lang="en-US" b="1" baseline="0" dirty="0" smtClean="0">
                <a:latin typeface="Arial" charset="0"/>
                <a:cs typeface="Arial" charset="0"/>
              </a:rPr>
              <a:t>Reference Article:  </a:t>
            </a:r>
            <a:r>
              <a:rPr lang="en-US" b="0" i="1" u="sng" baseline="0" dirty="0" smtClean="0">
                <a:latin typeface="Arial" charset="0"/>
                <a:cs typeface="Arial" charset="0"/>
              </a:rPr>
              <a:t>Learning Through Music: The Support of Brain Research</a:t>
            </a:r>
            <a:r>
              <a:rPr lang="en-US" b="0" baseline="0" dirty="0" smtClean="0">
                <a:latin typeface="Arial" charset="0"/>
                <a:cs typeface="Arial" charset="0"/>
              </a:rPr>
              <a:t> By Elizabeth Carlton.  Exchange, Curriculum: Art, Music, Movement, Drama A Beginnings Workshop Book pgs 45-48 Edited by Bonnie </a:t>
            </a:r>
            <a:r>
              <a:rPr lang="en-US" b="0" baseline="0" dirty="0" err="1" smtClean="0">
                <a:latin typeface="Arial" charset="0"/>
                <a:cs typeface="Arial" charset="0"/>
              </a:rPr>
              <a:t>Neugebauer</a:t>
            </a:r>
            <a:endParaRPr lang="en-US" b="1" baseline="0" dirty="0" smtClean="0">
              <a:latin typeface="Arial" charset="0"/>
              <a:cs typeface="Arial" charset="0"/>
            </a:endParaRPr>
          </a:p>
          <a:p>
            <a:pPr defTabSz="939800"/>
            <a:r>
              <a:rPr lang="en-US" b="1" dirty="0" smtClean="0">
                <a:latin typeface="Arial" charset="0"/>
                <a:cs typeface="Arial" charset="0"/>
              </a:rPr>
              <a:t>From PCF Vol. 2, p. 83</a:t>
            </a:r>
          </a:p>
          <a:p>
            <a:pPr defTabSz="939800">
              <a:buFont typeface="Arial" pitchFamily="34" charset="0"/>
              <a:buChar char="•"/>
            </a:pPr>
            <a:r>
              <a:rPr lang="en-US" dirty="0" smtClean="0">
                <a:latin typeface="Arial" charset="0"/>
                <a:cs typeface="Arial" charset="0"/>
              </a:rPr>
              <a:t>Set aside time each day for group singing- this builds a repertoire of songs that the whole class knows. Group singing can be done at various time, not only while “sitting in circle.”  Sitting outside, singing in small groups, singing while waiting are all opportunities to incorporated music into the children’s day.  </a:t>
            </a:r>
          </a:p>
          <a:p>
            <a:pPr defTabSz="939800">
              <a:buFont typeface="Arial" pitchFamily="34" charset="0"/>
              <a:buChar char="•"/>
            </a:pPr>
            <a:r>
              <a:rPr lang="en-US" dirty="0" smtClean="0">
                <a:latin typeface="Arial" charset="0"/>
                <a:cs typeface="Arial" charset="0"/>
              </a:rPr>
              <a:t>Make a chart of all the known songs.  Add a picture, or other representation, along with the words.</a:t>
            </a:r>
          </a:p>
          <a:p>
            <a:pPr defTabSz="939800">
              <a:buFont typeface="Arial" pitchFamily="34" charset="0"/>
              <a:buChar char="•"/>
            </a:pPr>
            <a:r>
              <a:rPr lang="en-US" dirty="0" smtClean="0">
                <a:latin typeface="Arial" charset="0"/>
                <a:cs typeface="Arial" charset="0"/>
              </a:rPr>
              <a:t>Record the children singing.</a:t>
            </a:r>
            <a:endParaRPr lang="en-US" b="1" dirty="0" smtClean="0">
              <a:latin typeface="Arial" charset="0"/>
              <a:cs typeface="Arial" charset="0"/>
            </a:endParaRPr>
          </a:p>
          <a:p>
            <a:pPr defTabSz="939800">
              <a:buFont typeface="Arial" pitchFamily="34" charset="0"/>
              <a:buNone/>
            </a:pPr>
            <a:r>
              <a:rPr lang="en-US" b="1" dirty="0" smtClean="0">
                <a:latin typeface="Arial" charset="0"/>
                <a:cs typeface="Arial" charset="0"/>
              </a:rPr>
              <a:t>From</a:t>
            </a:r>
            <a:r>
              <a:rPr lang="en-US" b="1" baseline="0" dirty="0" smtClean="0">
                <a:latin typeface="Arial" charset="0"/>
                <a:cs typeface="Arial" charset="0"/>
              </a:rPr>
              <a:t> PCF </a:t>
            </a:r>
            <a:r>
              <a:rPr lang="en-US" b="1" baseline="0" dirty="0" err="1" smtClean="0">
                <a:latin typeface="Arial" charset="0"/>
                <a:cs typeface="Arial" charset="0"/>
              </a:rPr>
              <a:t>Vol</a:t>
            </a:r>
            <a:r>
              <a:rPr lang="en-US" b="1" baseline="0" dirty="0" smtClean="0">
                <a:latin typeface="Arial" charset="0"/>
                <a:cs typeface="Arial" charset="0"/>
              </a:rPr>
              <a:t> 2 pg 85  </a:t>
            </a:r>
          </a:p>
          <a:p>
            <a:pPr defTabSz="939800">
              <a:buFont typeface="Arial" pitchFamily="34" charset="0"/>
              <a:buChar char="•"/>
            </a:pPr>
            <a:r>
              <a:rPr lang="en-US" b="0" baseline="0" dirty="0" smtClean="0">
                <a:latin typeface="Arial" charset="0"/>
                <a:cs typeface="Arial" charset="0"/>
              </a:rPr>
              <a:t>Engaging Families</a:t>
            </a:r>
            <a:endParaRPr lang="en-US" b="0" dirty="0" smtClean="0">
              <a:latin typeface="Arial" charset="0"/>
              <a:cs typeface="Arial" charset="0"/>
            </a:endParaRPr>
          </a:p>
          <a:p>
            <a:pPr defTabSz="939800">
              <a:buFont typeface="Arial" pitchFamily="34" charset="0"/>
              <a:buChar char="•"/>
            </a:pPr>
            <a:r>
              <a:rPr lang="en-US" dirty="0" smtClean="0">
                <a:latin typeface="Arial" charset="0"/>
                <a:cs typeface="Arial" charset="0"/>
              </a:rPr>
              <a:t>Encourage</a:t>
            </a:r>
            <a:r>
              <a:rPr lang="en-US" baseline="0" dirty="0" smtClean="0">
                <a:latin typeface="Arial" charset="0"/>
                <a:cs typeface="Arial" charset="0"/>
              </a:rPr>
              <a:t> children to bring their favorite songs and music from home.  These selections can bridge and invite participation in other music activities.</a:t>
            </a:r>
          </a:p>
          <a:p>
            <a:pPr defTabSz="939800">
              <a:buFont typeface="Arial" pitchFamily="34" charset="0"/>
              <a:buChar char="•"/>
            </a:pPr>
            <a:r>
              <a:rPr lang="en-US" baseline="0" dirty="0" smtClean="0">
                <a:latin typeface="Arial" charset="0"/>
                <a:cs typeface="Arial" charset="0"/>
              </a:rPr>
              <a:t>Teachers can advocate greater family involvement.  Send songs lyric sheets home with the child, share information about community concerts, invite families to come to the school and play musical instruments, or present small music ‘</a:t>
            </a:r>
            <a:r>
              <a:rPr lang="en-US" baseline="0" dirty="0" err="1" smtClean="0">
                <a:latin typeface="Arial" charset="0"/>
                <a:cs typeface="Arial" charset="0"/>
              </a:rPr>
              <a:t>informance</a:t>
            </a:r>
            <a:r>
              <a:rPr lang="en-US" baseline="0" dirty="0" smtClean="0">
                <a:latin typeface="Arial" charset="0"/>
                <a:cs typeface="Arial" charset="0"/>
              </a:rPr>
              <a:t>” presentations for families, and simply talk about the child’s interest and participation in music activities and how they can enrich their child’s intellectual and social-emotional development.</a:t>
            </a:r>
            <a:endParaRPr lang="en-US" dirty="0" smtClean="0">
              <a:latin typeface="Arial" charset="0"/>
              <a:cs typeface="Arial" charset="0"/>
            </a:endParaRPr>
          </a:p>
          <a:p>
            <a:pPr defTabSz="939800"/>
            <a:endParaRPr lang="en-US" dirty="0" smtClean="0">
              <a:latin typeface="Arial" charset="0"/>
              <a:cs typeface="Arial" charset="0"/>
            </a:endParaRPr>
          </a:p>
          <a:p>
            <a:pPr defTabSz="939800"/>
            <a:endParaRPr lang="en-US" dirty="0"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Singing is</a:t>
            </a:r>
            <a:r>
              <a:rPr lang="en-US" baseline="0" dirty="0" smtClean="0"/>
              <a:t> for everyone!</a:t>
            </a:r>
            <a:endParaRPr lang="en-US" dirty="0" smtClean="0"/>
          </a:p>
          <a:p>
            <a:r>
              <a:rPr lang="en-US" dirty="0" smtClean="0"/>
              <a:t>From PLF Vol. 2, pg. 23</a:t>
            </a:r>
          </a:p>
          <a:p>
            <a:r>
              <a:rPr lang="en-US" dirty="0" smtClean="0"/>
              <a:t>Instruction in singing for preschool children means singing to them with them and for them.</a:t>
            </a:r>
          </a:p>
          <a:p>
            <a:r>
              <a:rPr lang="en-US" dirty="0" smtClean="0"/>
              <a:t>PCF Vol. 2, pg. 74</a:t>
            </a:r>
          </a:p>
          <a:p>
            <a:r>
              <a:rPr lang="en-US" dirty="0" smtClean="0"/>
              <a:t>Minimize use of recorded music when the goal is singing. Recorded music is a way for the teacher to learn new songs.  However, the recorded songs often move quickly and do not have enough repetition for young children who are learning to sing.  It is more effective to sing the song “a cappella” or with simple accompaniment such as an auto harp or guitar.   This way teachers can match the children’s pace, encourage their participation, and repeat the song multiple times. Model the pleasure of singing together!</a:t>
            </a:r>
          </a:p>
          <a:p>
            <a:r>
              <a:rPr lang="en-US" dirty="0" smtClean="0"/>
              <a:t>Teachers may have a different vocal range that children. Children’s voices are naturally higher than the adult singing range and it may feel uncomfortable at first- but it’s important that the children are able to easily participate and develop their voices and experience the joy of singing together!  Sing-able keys for children are between middle C and A. Teachers can use a pitch pipe or keyboard get the starting note on a pitch that is comfortable for children.  </a:t>
            </a:r>
          </a:p>
          <a:p>
            <a:r>
              <a:rPr lang="en-US" b="1" dirty="0" smtClean="0"/>
              <a:t>Reference Article:</a:t>
            </a:r>
            <a:r>
              <a:rPr lang="en-US" dirty="0" smtClean="0"/>
              <a:t>  </a:t>
            </a:r>
            <a:r>
              <a:rPr lang="en-US" i="1" u="sng" dirty="0" smtClean="0"/>
              <a:t>Learning Through Music: The Support of Brain Research</a:t>
            </a:r>
            <a:r>
              <a:rPr lang="en-US" dirty="0" smtClean="0"/>
              <a:t> By Elizabeth Carlton.  Exchange, Curriculum: Art, Music, Movement, Drama A Beginnings Workshop Book </a:t>
            </a:r>
            <a:r>
              <a:rPr lang="en-US" dirty="0" err="1" smtClean="0"/>
              <a:t>pgs</a:t>
            </a:r>
            <a:r>
              <a:rPr lang="en-US" dirty="0" smtClean="0"/>
              <a:t> 45-48 Edited by Bonnie </a:t>
            </a:r>
            <a:r>
              <a:rPr lang="en-US" dirty="0" err="1" smtClean="0"/>
              <a:t>Neugebauer</a:t>
            </a:r>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25</a:t>
            </a:fld>
            <a:endParaRPr lang="en-US"/>
          </a:p>
        </p:txBody>
      </p:sp>
    </p:spTree>
    <p:extLst>
      <p:ext uri="{BB962C8B-B14F-4D97-AF65-F5344CB8AC3E}">
        <p14:creationId xmlns="" xmlns:p14="http://schemas.microsoft.com/office/powerpoint/2010/main" xmlns:mv="urn:schemas-microsoft-com:mac:vml" xmlns:mc="http://schemas.openxmlformats.org/markup-compatibility/2006" val="477549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r>
              <a:rPr lang="en-US" cap="all" baseline="0" dirty="0" smtClean="0">
                <a:latin typeface="Arial" charset="0"/>
                <a:cs typeface="Arial" charset="0"/>
              </a:rPr>
              <a:t>Vocal Play</a:t>
            </a:r>
          </a:p>
          <a:p>
            <a:r>
              <a:rPr lang="en-US" dirty="0" smtClean="0">
                <a:latin typeface="Arial" charset="0"/>
                <a:cs typeface="Arial" charset="0"/>
              </a:rPr>
              <a:t>INTENT: The intent of this activity is engage participants in a playful activity from the PCF Vol. 2 that supports the development of pitch capabilities and vocal inflections for preschoolers.</a:t>
            </a:r>
          </a:p>
          <a:p>
            <a:r>
              <a:rPr lang="en-US" dirty="0" smtClean="0">
                <a:latin typeface="Arial" charset="0"/>
                <a:cs typeface="Arial" charset="0"/>
              </a:rPr>
              <a:t>OUTCOMES: Participants will learn and be able to use this activity with children to playfully support the development of pitch capabilities and vocal inflections.</a:t>
            </a:r>
          </a:p>
          <a:p>
            <a:r>
              <a:rPr lang="en-US" dirty="0" smtClean="0">
                <a:latin typeface="Arial" charset="0"/>
                <a:cs typeface="Arial" charset="0"/>
              </a:rPr>
              <a:t>MATERIALS REQUIRED: PPT Slide 26, slide whistle,  Optional- Candlestick.</a:t>
            </a:r>
          </a:p>
          <a:p>
            <a:r>
              <a:rPr lang="en-US" dirty="0" smtClean="0">
                <a:latin typeface="Arial" charset="0"/>
                <a:cs typeface="Arial" charset="0"/>
              </a:rPr>
              <a:t>TIME: 5-7 minutes</a:t>
            </a:r>
          </a:p>
          <a:p>
            <a:r>
              <a:rPr lang="en-US" dirty="0" smtClean="0">
                <a:latin typeface="Arial" charset="0"/>
                <a:cs typeface="Arial" charset="0"/>
              </a:rPr>
              <a:t>PROCESS: Invite participants to stand up, telling them it’s time to play with our voices!  Remind them that standing up provides better diaphragm support, reducing stress on vocal chords.  </a:t>
            </a:r>
          </a:p>
          <a:p>
            <a:r>
              <a:rPr lang="en-US" dirty="0" smtClean="0">
                <a:latin typeface="Arial" charset="0"/>
                <a:cs typeface="Arial" charset="0"/>
              </a:rPr>
              <a:t>Presenter says: “ vocal play warms up the vocal muscles needed for the more exact task of singing songs on pitch and supports expanding the range of notes they can sing.”</a:t>
            </a:r>
          </a:p>
          <a:p>
            <a:r>
              <a:rPr lang="en-US" dirty="0" smtClean="0">
                <a:latin typeface="Arial" charset="0"/>
                <a:cs typeface="Arial" charset="0"/>
              </a:rPr>
              <a:t>Instruct participants to place their hands on their chest, feeling the chest rise and fall with each breath. Together, make a low “</a:t>
            </a:r>
            <a:r>
              <a:rPr lang="en-US" dirty="0" err="1" smtClean="0">
                <a:latin typeface="Arial" charset="0"/>
                <a:cs typeface="Arial" charset="0"/>
              </a:rPr>
              <a:t>ahhhhhhh</a:t>
            </a:r>
            <a:r>
              <a:rPr lang="en-US" dirty="0" smtClean="0">
                <a:latin typeface="Arial" charset="0"/>
                <a:cs typeface="Arial" charset="0"/>
              </a:rPr>
              <a:t>” sound, patting the chest and feeling the sound vibrating in the body.  Participants can play with various vocal sounds; emphasize attention to feeling the resonating in the body and where the sound arises from.</a:t>
            </a:r>
          </a:p>
          <a:p>
            <a:r>
              <a:rPr lang="en-US" dirty="0" smtClean="0">
                <a:latin typeface="Arial" charset="0"/>
                <a:cs typeface="Arial" charset="0"/>
              </a:rPr>
              <a:t>Use the slide whistle to regain attention of participants. Play the slide whistle sound again and say, “On my cue, we are going to slowly imitate the whistle sounds together.” Then presenter instructs and demonstrates: “Keep your hands on your chest, take a deep breath- fill up your chest and belly with air, then as you make the whistle sound, squeeze your belly in, pushing the air up through your chest as you make the whistle sound. You’ll feel the sound resonate as it moves up through your chest, passes through the vocal cords and out your mouth.  Play with that sound a few times.</a:t>
            </a:r>
          </a:p>
          <a:p>
            <a:r>
              <a:rPr lang="en-US" dirty="0" smtClean="0">
                <a:latin typeface="Arial" charset="0"/>
                <a:cs typeface="Arial" charset="0"/>
              </a:rPr>
              <a:t>Presenter says:  “Now let’s bring it to the classroom… Together, we’ll say the nursery rhyme , “Jack be nimble, jack be quick… as Jack/Jill  jumps over the candle stick use your voice to say… </a:t>
            </a:r>
            <a:r>
              <a:rPr lang="en-US" dirty="0" err="1" smtClean="0">
                <a:latin typeface="Arial" charset="0"/>
                <a:cs typeface="Arial" charset="0"/>
              </a:rPr>
              <a:t>WOOOOOOoooooop</a:t>
            </a:r>
            <a:r>
              <a:rPr lang="en-US" dirty="0" smtClean="0">
                <a:latin typeface="Arial" charset="0"/>
                <a:cs typeface="Arial" charset="0"/>
              </a:rPr>
              <a:t>!  As he/she jumps make your voice go up and down like a roller coaster- start in a low voice, bend over arms low…  go up high with your voice, raise your arms, then slide back down to low for the final part of ‘</a:t>
            </a:r>
            <a:r>
              <a:rPr lang="en-US" dirty="0" err="1" smtClean="0">
                <a:latin typeface="Arial" charset="0"/>
                <a:cs typeface="Arial" charset="0"/>
              </a:rPr>
              <a:t>woop</a:t>
            </a:r>
            <a:r>
              <a:rPr lang="en-US" dirty="0" smtClean="0">
                <a:latin typeface="Arial" charset="0"/>
                <a:cs typeface="Arial" charset="0"/>
              </a:rPr>
              <a:t>.’   </a:t>
            </a:r>
          </a:p>
          <a:p>
            <a:r>
              <a:rPr lang="en-US" dirty="0" smtClean="0">
                <a:latin typeface="Arial" charset="0"/>
                <a:cs typeface="Arial" charset="0"/>
              </a:rPr>
              <a:t>OPTIONAL: Engage several participants in being “Jack” or “Jill” as he/she jumps over the candle stick.</a:t>
            </a:r>
          </a:p>
          <a:p>
            <a:r>
              <a:rPr lang="en-US" dirty="0" smtClean="0">
                <a:latin typeface="Arial" charset="0"/>
                <a:cs typeface="Arial" charset="0"/>
              </a:rPr>
              <a:t>SUMMARY: This activity engages participants in a playful activity from the PCF Vol. 2 that supports the development of pitch capabilities and vocal inflections for preschoolers.</a:t>
            </a:r>
          </a:p>
          <a:p>
            <a:endParaRPr lang="en-US" dirty="0" smtClean="0">
              <a:latin typeface="Arial" charset="0"/>
              <a:cs typeface="Arial" charset="0"/>
            </a:endParaRPr>
          </a:p>
        </p:txBody>
      </p:sp>
      <p:sp>
        <p:nvSpPr>
          <p:cNvPr id="74755" name="Slide Number Placeholder 3"/>
          <p:cNvSpPr>
            <a:spLocks noGrp="1"/>
          </p:cNvSpPr>
          <p:nvPr>
            <p:ph type="sldNum" sz="quarter" idx="5"/>
          </p:nvPr>
        </p:nvSpPr>
        <p:spPr>
          <a:noFill/>
        </p:spPr>
        <p:txBody>
          <a:bodyPr/>
          <a:lstStyle/>
          <a:p>
            <a:fld id="{5921A5C3-3A82-4924-840F-63F0A56C0B80}" type="slidenum">
              <a:rPr lang="en-US" smtClean="0">
                <a:latin typeface="Arial" charset="0"/>
                <a:ea typeface="ＭＳ Ｐゴシック" charset="-128"/>
                <a:cs typeface="ＭＳ Ｐゴシック" charset="-128"/>
              </a:rPr>
              <a:pPr/>
              <a:t>26</a:t>
            </a:fld>
            <a:endParaRPr lang="en-US" dirty="0" smtClean="0">
              <a:latin typeface="Arial"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r>
              <a:rPr lang="en-US" dirty="0" smtClean="0">
                <a:latin typeface="Arial" charset="0"/>
                <a:cs typeface="Arial" charset="0"/>
              </a:rPr>
              <a:t>“… the preschool years are the ones when language skills are developing rapidly; singing skill, another form of language should develop as well.”  (Mc Donald and Simons 1998, 89 from PLF Vol. 2, p.23)</a:t>
            </a:r>
          </a:p>
          <a:p>
            <a:endParaRPr lang="en-US" dirty="0" smtClean="0">
              <a:latin typeface="Arial" charset="0"/>
              <a:cs typeface="Arial" charset="0"/>
            </a:endParaRPr>
          </a:p>
          <a:p>
            <a:r>
              <a:rPr lang="en-US" dirty="0" smtClean="0">
                <a:latin typeface="Arial" charset="0"/>
                <a:cs typeface="Arial" charset="0"/>
              </a:rPr>
              <a:t>Songs can really be a potent form of storytelling in that they communicate our hopes and dreams, our deepest emotion-</a:t>
            </a:r>
            <a:r>
              <a:rPr lang="en-US" baseline="0" dirty="0" smtClean="0">
                <a:latin typeface="Arial" charset="0"/>
                <a:cs typeface="Arial" charset="0"/>
              </a:rPr>
              <a:t> the range of human experiences which is a rich opportunity to support the development of language and literacy for all learners. </a:t>
            </a:r>
          </a:p>
          <a:p>
            <a:endParaRPr lang="en-US" baseline="0" dirty="0" smtClean="0">
              <a:latin typeface="Arial" charset="0"/>
              <a:cs typeface="Arial" charset="0"/>
            </a:endParaRPr>
          </a:p>
          <a:p>
            <a:r>
              <a:rPr lang="en-US" baseline="0" dirty="0" smtClean="0">
                <a:latin typeface="Arial" charset="0"/>
                <a:cs typeface="Arial" charset="0"/>
              </a:rPr>
              <a:t>Music wraps feelings or emotions around a song that enhances learning experiences. Reference Article:  </a:t>
            </a:r>
            <a:r>
              <a:rPr lang="en-US" i="1" u="sng" baseline="0" dirty="0" smtClean="0">
                <a:latin typeface="Arial" charset="0"/>
                <a:cs typeface="Arial" charset="0"/>
              </a:rPr>
              <a:t>Learning Through Music:  The Support of Brain Research </a:t>
            </a:r>
            <a:r>
              <a:rPr lang="en-US" baseline="0" dirty="0" smtClean="0">
                <a:latin typeface="Arial" charset="0"/>
                <a:cs typeface="Arial" charset="0"/>
              </a:rPr>
              <a:t>By Elizabeth Carlton.  Exchange, Curriculum: Art, Music, Movement, Drama</a:t>
            </a:r>
            <a:r>
              <a:rPr lang="en-US" dirty="0" smtClean="0">
                <a:latin typeface="Arial" charset="0"/>
                <a:cs typeface="Arial" charset="0"/>
              </a:rPr>
              <a:t> </a:t>
            </a:r>
            <a:r>
              <a:rPr lang="en-US" baseline="0" dirty="0" smtClean="0">
                <a:latin typeface="Arial" charset="0"/>
                <a:cs typeface="Arial" charset="0"/>
              </a:rPr>
              <a:t>A Beginnings Workshop Book, pp. 45-48. Edited by Bonnie </a:t>
            </a:r>
            <a:r>
              <a:rPr lang="en-US" baseline="0" dirty="0" err="1" smtClean="0">
                <a:latin typeface="Arial" charset="0"/>
                <a:cs typeface="Arial" charset="0"/>
              </a:rPr>
              <a:t>Neugebauer</a:t>
            </a:r>
            <a:r>
              <a:rPr lang="en-US" baseline="0" dirty="0" smtClean="0">
                <a:latin typeface="Arial" charset="0"/>
                <a:cs typeface="Arial" charset="0"/>
              </a:rPr>
              <a:t>.</a:t>
            </a:r>
          </a:p>
          <a:p>
            <a:endParaRPr lang="en-US" dirty="0">
              <a:latin typeface="Arial" charset="0"/>
              <a:cs typeface="Arial" charset="0"/>
            </a:endParaRPr>
          </a:p>
        </p:txBody>
      </p:sp>
      <p:sp>
        <p:nvSpPr>
          <p:cNvPr id="76803" name="Slide Number Placeholder 3"/>
          <p:cNvSpPr>
            <a:spLocks noGrp="1"/>
          </p:cNvSpPr>
          <p:nvPr>
            <p:ph type="sldNum" sz="quarter" idx="5"/>
          </p:nvPr>
        </p:nvSpPr>
        <p:spPr>
          <a:noFill/>
        </p:spPr>
        <p:txBody>
          <a:bodyPr/>
          <a:lstStyle/>
          <a:p>
            <a:fld id="{568A5E04-6EF0-4156-BD7A-762F1FF1C95D}" type="slidenum">
              <a:rPr lang="en-US" smtClean="0">
                <a:latin typeface="Arial" charset="0"/>
                <a:ea typeface="ＭＳ Ｐゴシック" charset="-128"/>
                <a:cs typeface="ＭＳ Ｐゴシック" charset="-128"/>
              </a:rPr>
              <a:pPr/>
              <a:t>27</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940" y="4451350"/>
            <a:ext cx="6480720" cy="4217988"/>
          </a:xfrm>
        </p:spPr>
        <p:txBody>
          <a:bodyPr/>
          <a:lstStyle/>
          <a:p>
            <a:pPr>
              <a:spcBef>
                <a:spcPts val="0"/>
              </a:spcBef>
            </a:pPr>
            <a:r>
              <a:rPr lang="en-US" sz="1100" dirty="0" smtClean="0"/>
              <a:t>Presenter:</a:t>
            </a:r>
            <a:r>
              <a:rPr lang="en-US" sz="1100" baseline="0" dirty="0" smtClean="0"/>
              <a:t> After reviewing the stages of Sequential Bilingual Language Development, instruct participants to </a:t>
            </a:r>
            <a:r>
              <a:rPr lang="en-US" sz="1100" dirty="0" smtClean="0"/>
              <a:t>discuss and consider the following</a:t>
            </a:r>
            <a:r>
              <a:rPr lang="en-US" sz="1100" baseline="0" dirty="0" smtClean="0"/>
              <a:t>:  </a:t>
            </a:r>
            <a:r>
              <a:rPr lang="en-US" sz="1100" dirty="0" smtClean="0"/>
              <a:t>“Think about the children in your class who are English Learners and what stage of language acquisition they may be at… then consider their level of participation and engagement in singing activities.  Brainstorm ways you support participation with your English learners.”</a:t>
            </a:r>
          </a:p>
          <a:p>
            <a:pPr>
              <a:spcBef>
                <a:spcPts val="0"/>
              </a:spcBef>
            </a:pPr>
            <a:endParaRPr lang="en-US" sz="100" dirty="0" smtClean="0"/>
          </a:p>
          <a:p>
            <a:pPr>
              <a:spcBef>
                <a:spcPts val="0"/>
              </a:spcBef>
            </a:pPr>
            <a:r>
              <a:rPr lang="en-US" sz="1100" dirty="0" smtClean="0"/>
              <a:t>From:</a:t>
            </a:r>
            <a:r>
              <a:rPr lang="en-US" sz="1100" baseline="0" dirty="0" smtClean="0"/>
              <a:t>  Preschool English Learners Training Manual, Chapter 5</a:t>
            </a:r>
            <a:endParaRPr lang="en-US" sz="1100" dirty="0" smtClean="0"/>
          </a:p>
          <a:p>
            <a:pPr>
              <a:spcBef>
                <a:spcPts val="0"/>
              </a:spcBef>
            </a:pPr>
            <a:r>
              <a:rPr lang="en-US" sz="1100" dirty="0" smtClean="0"/>
              <a:t>Four Stages of Second-Language Acquisition</a:t>
            </a:r>
          </a:p>
          <a:p>
            <a:pPr>
              <a:spcBef>
                <a:spcPts val="0"/>
              </a:spcBef>
            </a:pPr>
            <a:r>
              <a:rPr lang="en-US" sz="1100" dirty="0" smtClean="0"/>
              <a:t>Children do not necessarily follow these stages in a linear fashion; they often move in and out of these stages depending on the types of supports available to them in any particular interaction or setting.</a:t>
            </a:r>
          </a:p>
          <a:p>
            <a:pPr>
              <a:spcBef>
                <a:spcPts val="0"/>
              </a:spcBef>
            </a:pPr>
            <a:r>
              <a:rPr lang="en-US" sz="1100" dirty="0" smtClean="0"/>
              <a:t>Home Language Use</a:t>
            </a:r>
          </a:p>
          <a:p>
            <a:pPr>
              <a:spcBef>
                <a:spcPts val="0"/>
              </a:spcBef>
            </a:pPr>
            <a:r>
              <a:rPr lang="en-US" sz="1100" dirty="0" smtClean="0"/>
              <a:t>– Children use home language</a:t>
            </a:r>
          </a:p>
          <a:p>
            <a:pPr>
              <a:spcBef>
                <a:spcPts val="0"/>
              </a:spcBef>
            </a:pPr>
            <a:r>
              <a:rPr lang="en-US" sz="1100" dirty="0" smtClean="0"/>
              <a:t>– Teaching Tip: Activities should focus on listening comprehension</a:t>
            </a:r>
          </a:p>
          <a:p>
            <a:pPr>
              <a:spcBef>
                <a:spcPts val="0"/>
              </a:spcBef>
            </a:pPr>
            <a:r>
              <a:rPr lang="en-US" sz="1100" dirty="0" smtClean="0"/>
              <a:t>– Teaching Tip: Activities should build receptive vocabulary</a:t>
            </a:r>
          </a:p>
          <a:p>
            <a:pPr>
              <a:spcBef>
                <a:spcPts val="0"/>
              </a:spcBef>
            </a:pPr>
            <a:r>
              <a:rPr lang="en-US" sz="1100" dirty="0" smtClean="0"/>
              <a:t>Observational and Listening Period</a:t>
            </a:r>
          </a:p>
          <a:p>
            <a:pPr>
              <a:spcBef>
                <a:spcPts val="0"/>
              </a:spcBef>
            </a:pPr>
            <a:r>
              <a:rPr lang="en-US" sz="1100" dirty="0" smtClean="0"/>
              <a:t>– Children communicate with gestures and actions</a:t>
            </a:r>
          </a:p>
          <a:p>
            <a:pPr>
              <a:spcBef>
                <a:spcPts val="0"/>
              </a:spcBef>
            </a:pPr>
            <a:r>
              <a:rPr lang="en-US" sz="1100" dirty="0" smtClean="0"/>
              <a:t>– Teaching Tip: Activities should expand receptive vocabulary</a:t>
            </a:r>
          </a:p>
          <a:p>
            <a:pPr>
              <a:spcBef>
                <a:spcPts val="0"/>
              </a:spcBef>
            </a:pPr>
            <a:r>
              <a:rPr lang="en-US" sz="1100" dirty="0" smtClean="0"/>
              <a:t>– Teaching Tip: Activities should be designed to motivate children</a:t>
            </a:r>
          </a:p>
          <a:p>
            <a:pPr>
              <a:spcBef>
                <a:spcPts val="0"/>
              </a:spcBef>
            </a:pPr>
            <a:r>
              <a:rPr lang="en-US" sz="1100" dirty="0" smtClean="0"/>
              <a:t>to produce vocabulary which they already understand</a:t>
            </a:r>
          </a:p>
          <a:p>
            <a:pPr>
              <a:spcBef>
                <a:spcPts val="0"/>
              </a:spcBef>
            </a:pPr>
            <a:r>
              <a:rPr lang="en-US" sz="1100" dirty="0" smtClean="0"/>
              <a:t>Telegraphic and Formulaic Speech</a:t>
            </a:r>
          </a:p>
          <a:p>
            <a:pPr>
              <a:spcBef>
                <a:spcPts val="0"/>
              </a:spcBef>
            </a:pPr>
            <a:r>
              <a:rPr lang="en-US" sz="1100" dirty="0" smtClean="0"/>
              <a:t>– Children speak using one or two words or short phrases</a:t>
            </a:r>
          </a:p>
          <a:p>
            <a:pPr>
              <a:spcBef>
                <a:spcPts val="0"/>
              </a:spcBef>
            </a:pPr>
            <a:r>
              <a:rPr lang="en-US" sz="1100" dirty="0" smtClean="0"/>
              <a:t>– Teaching Tip: Activities should expand receptive vocabulary</a:t>
            </a:r>
          </a:p>
          <a:p>
            <a:pPr>
              <a:spcBef>
                <a:spcPts val="0"/>
              </a:spcBef>
            </a:pPr>
            <a:r>
              <a:rPr lang="en-US" sz="1100" dirty="0" smtClean="0"/>
              <a:t>– Teaching Tip: Activities are designed to develop higher levels of language use</a:t>
            </a:r>
          </a:p>
          <a:p>
            <a:pPr>
              <a:spcBef>
                <a:spcPts val="0"/>
              </a:spcBef>
            </a:pPr>
            <a:r>
              <a:rPr lang="en-US" sz="1100" dirty="0" smtClean="0"/>
              <a:t>– Teaching Tip: Introduce language experience activities</a:t>
            </a:r>
          </a:p>
          <a:p>
            <a:pPr>
              <a:spcBef>
                <a:spcPts val="0"/>
              </a:spcBef>
            </a:pPr>
            <a:r>
              <a:rPr lang="en-US" sz="1100" dirty="0" smtClean="0"/>
              <a:t>Fluid Language Use</a:t>
            </a:r>
          </a:p>
          <a:p>
            <a:pPr>
              <a:spcBef>
                <a:spcPts val="0"/>
              </a:spcBef>
            </a:pPr>
            <a:r>
              <a:rPr lang="en-US" sz="1100" dirty="0" smtClean="0"/>
              <a:t>– Children speak in longer phrases and complete sentences</a:t>
            </a:r>
          </a:p>
          <a:p>
            <a:pPr>
              <a:spcBef>
                <a:spcPts val="0"/>
              </a:spcBef>
            </a:pPr>
            <a:r>
              <a:rPr lang="en-US" sz="1100" dirty="0" smtClean="0"/>
              <a:t>– Teaching Tip: Activities should expand receptive vocabulary</a:t>
            </a:r>
          </a:p>
          <a:p>
            <a:pPr>
              <a:spcBef>
                <a:spcPts val="0"/>
              </a:spcBef>
            </a:pPr>
            <a:r>
              <a:rPr lang="en-US" sz="1100" dirty="0" smtClean="0"/>
              <a:t>-</a:t>
            </a:r>
            <a:r>
              <a:rPr lang="en-US" sz="1100" baseline="0" dirty="0" smtClean="0"/>
              <a:t> Teaching Tip:  Activities are designed to develop higher levels of language use in content areas.</a:t>
            </a:r>
            <a:endParaRPr lang="en-US" sz="1100" dirty="0" smtClean="0"/>
          </a:p>
          <a:p>
            <a:pPr>
              <a:spcBef>
                <a:spcPts val="0"/>
              </a:spcBef>
            </a:pPr>
            <a:endParaRPr lang="en-US" sz="1100" dirty="0" smtClean="0"/>
          </a:p>
          <a:p>
            <a:pPr>
              <a:spcBef>
                <a:spcPts val="0"/>
              </a:spcBef>
            </a:pPr>
            <a:endParaRPr lang="en-US" sz="1100" dirty="0" smtClean="0"/>
          </a:p>
          <a:p>
            <a:pPr>
              <a:spcBef>
                <a:spcPts val="0"/>
              </a:spcBef>
            </a:pPr>
            <a:endParaRPr lang="en-US" sz="1100"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28</a:t>
            </a:fld>
            <a:endParaRPr lang="en-US"/>
          </a:p>
        </p:txBody>
      </p:sp>
    </p:spTree>
    <p:extLst>
      <p:ext uri="{BB962C8B-B14F-4D97-AF65-F5344CB8AC3E}">
        <p14:creationId xmlns="" xmlns:p14="http://schemas.microsoft.com/office/powerpoint/2010/main" xmlns:mv="urn:schemas-microsoft-com:mac:vml" xmlns:mc="http://schemas.openxmlformats.org/markup-compatibility/2006" val="3604130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pPr defTabSz="939800"/>
            <a:r>
              <a:rPr lang="en-US" dirty="0" smtClean="0">
                <a:latin typeface="Arial" charset="0"/>
                <a:cs typeface="Arial" charset="0"/>
              </a:rPr>
              <a:t>Now</a:t>
            </a:r>
            <a:r>
              <a:rPr lang="en-US" baseline="0" dirty="0" smtClean="0">
                <a:latin typeface="Arial" charset="0"/>
                <a:cs typeface="Arial" charset="0"/>
              </a:rPr>
              <a:t> that you’ve considered the stages of second language development, let’s look at what the PEL Guide recommends for supporting English language development and the correlations to music and singing.</a:t>
            </a:r>
            <a:endParaRPr lang="en-US" dirty="0" smtClean="0">
              <a:latin typeface="Arial" charset="0"/>
              <a:cs typeface="Arial" charset="0"/>
            </a:endParaRPr>
          </a:p>
          <a:p>
            <a:pPr defTabSz="939800"/>
            <a:r>
              <a:rPr lang="en-US" dirty="0" smtClean="0">
                <a:latin typeface="Arial" charset="0"/>
                <a:cs typeface="Arial" charset="0"/>
              </a:rPr>
              <a:t>“Offer a rich variety of purposeful, playful, multisensory experiences with literacy and language, such as repetition accompanied by music or clapping” (PEL Guide, p. 85)</a:t>
            </a:r>
          </a:p>
          <a:p>
            <a:pPr defTabSz="939800"/>
            <a:r>
              <a:rPr lang="en-US" dirty="0" smtClean="0">
                <a:latin typeface="Arial" charset="0"/>
                <a:cs typeface="Arial" charset="0"/>
              </a:rPr>
              <a:t>Children love to play with language.  When talking to themselves and with others, they experiment with phrases and sounds.  Correcting inaccurate language may hamper their tendency to experiment.</a:t>
            </a:r>
          </a:p>
          <a:p>
            <a:pPr defTabSz="939800"/>
            <a:r>
              <a:rPr lang="en-US" dirty="0" smtClean="0">
                <a:latin typeface="Arial" charset="0"/>
                <a:cs typeface="Arial" charset="0"/>
              </a:rPr>
              <a:t>Learning language is an important part of children’s cognitive development.  One way in which preschool teachers can help children acquire English as a second language is to support the continued development of their home language.  </a:t>
            </a:r>
          </a:p>
          <a:p>
            <a:pPr defTabSz="939800"/>
            <a:r>
              <a:rPr lang="en-US" dirty="0" smtClean="0">
                <a:latin typeface="Arial" charset="0"/>
                <a:cs typeface="Arial" charset="0"/>
              </a:rPr>
              <a:t>Presenter suggestion: Good activity to illustrate these principles on pg. 73 of the PCF. </a:t>
            </a:r>
          </a:p>
          <a:p>
            <a:pPr defTabSz="939800"/>
            <a:endParaRPr lang="en-US" dirty="0" smtClean="0">
              <a:latin typeface="Arial" charset="0"/>
              <a:cs typeface="Arial" charset="0"/>
            </a:endParaRPr>
          </a:p>
          <a:p>
            <a:pPr defTabSz="939800"/>
            <a:r>
              <a:rPr lang="en-US" dirty="0" smtClean="0">
                <a:latin typeface="Arial" charset="0"/>
                <a:cs typeface="Arial" charset="0"/>
              </a:rPr>
              <a:t>Use English Language Development Strategies Handout to provide examples.</a:t>
            </a:r>
          </a:p>
          <a:p>
            <a:pPr defTabSz="939800"/>
            <a:endParaRPr lang="en-US" dirty="0" smtClean="0">
              <a:latin typeface="Arial" charset="0"/>
              <a:cs typeface="Arial" charset="0"/>
            </a:endParaRPr>
          </a:p>
          <a:p>
            <a:pPr defTabSz="939800"/>
            <a:r>
              <a:rPr lang="en-US" dirty="0" smtClean="0">
                <a:latin typeface="Arial" charset="0"/>
                <a:cs typeface="Arial" charset="0"/>
              </a:rPr>
              <a:t>Optional:  Show the Music and Movement video clip from </a:t>
            </a:r>
            <a:r>
              <a:rPr lang="en-US" i="1" u="sng" dirty="0" smtClean="0">
                <a:latin typeface="Arial" charset="0"/>
                <a:cs typeface="Arial" charset="0"/>
              </a:rPr>
              <a:t>Successful Language Development Strategies in the Early Childhood Classroom.</a:t>
            </a:r>
            <a:r>
              <a:rPr lang="en-US" i="0" u="none" baseline="0" dirty="0" smtClean="0">
                <a:latin typeface="Arial" charset="0"/>
                <a:cs typeface="Arial" charset="0"/>
              </a:rPr>
              <a:t>  Published by Educational Activities, Inc.</a:t>
            </a:r>
            <a:endParaRPr lang="en-US" i="1" u="sng" dirty="0" smtClean="0">
              <a:latin typeface="Arial" charset="0"/>
              <a:cs typeface="Arial" charset="0"/>
            </a:endParaRPr>
          </a:p>
          <a:p>
            <a:pPr defTabSz="939800"/>
            <a:endParaRPr lang="en-US" dirty="0" smtClean="0">
              <a:latin typeface="Arial" charset="0"/>
              <a:cs typeface="Arial" charset="0"/>
            </a:endParaRPr>
          </a:p>
        </p:txBody>
      </p:sp>
      <p:sp>
        <p:nvSpPr>
          <p:cNvPr id="78851" name="Slide Number Placeholder 3"/>
          <p:cNvSpPr>
            <a:spLocks noGrp="1"/>
          </p:cNvSpPr>
          <p:nvPr>
            <p:ph type="sldNum" sz="quarter" idx="5"/>
          </p:nvPr>
        </p:nvSpPr>
        <p:spPr>
          <a:noFill/>
        </p:spPr>
        <p:txBody>
          <a:bodyPr/>
          <a:lstStyle/>
          <a:p>
            <a:fld id="{A7EE1748-476B-46EE-9B2C-42F14DE0FBD5}" type="slidenum">
              <a:rPr lang="en-US" smtClean="0">
                <a:latin typeface="Arial" charset="0"/>
                <a:ea typeface="ＭＳ Ｐゴシック" charset="-128"/>
                <a:cs typeface="ＭＳ Ｐゴシック" charset="-128"/>
              </a:rPr>
              <a:pPr/>
              <a:t>29</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46" tIns="47023" rIns="94046" bIns="47023" anchor="b">
            <a:prstTxWarp prst="textNoShape">
              <a:avLst/>
            </a:prstTxWarp>
          </a:bodyPr>
          <a:lstStyle/>
          <a:p>
            <a:fld id="{EDD1F4D3-74A3-46CF-986F-A2A466FBC276}" type="slidenum">
              <a:rPr lang="en-US" sz="1200"/>
              <a:pPr/>
              <a:t>3</a:t>
            </a:fld>
            <a:endParaRPr lang="en-US" sz="1200"/>
          </a:p>
        </p:txBody>
      </p:sp>
      <p:sp>
        <p:nvSpPr>
          <p:cNvPr id="35842"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46" tIns="47023" rIns="94046" bIns="47023" anchor="b">
            <a:prstTxWarp prst="textNoShape">
              <a:avLst/>
            </a:prstTxWarp>
          </a:bodyPr>
          <a:lstStyle/>
          <a:p>
            <a:fld id="{6C9A3D8D-7BF6-4591-800D-2815E84F0564}" type="slidenum">
              <a:rPr lang="en-US" sz="1200"/>
              <a:pPr/>
              <a:t>3</a:t>
            </a:fld>
            <a:endParaRPr lang="en-US" sz="1200"/>
          </a:p>
        </p:txBody>
      </p:sp>
      <p:sp>
        <p:nvSpPr>
          <p:cNvPr id="35843" name="Rectangle 2"/>
          <p:cNvSpPr>
            <a:spLocks noGrp="1" noRot="1" noChangeAspect="1" noChangeArrowheads="1" noTextEdit="1"/>
          </p:cNvSpPr>
          <p:nvPr>
            <p:ph type="sldImg"/>
          </p:nvPr>
        </p:nvSpPr>
        <p:spPr>
          <a:xfrm>
            <a:off x="1236663" y="685800"/>
            <a:ext cx="4686300" cy="3514725"/>
          </a:xfrm>
          <a:ln/>
        </p:spPr>
      </p:sp>
      <p:sp>
        <p:nvSpPr>
          <p:cNvPr id="35844" name="Rectangle 3"/>
          <p:cNvSpPr>
            <a:spLocks noGrp="1" noChangeArrowheads="1"/>
          </p:cNvSpPr>
          <p:nvPr>
            <p:ph type="body" idx="1"/>
          </p:nvPr>
        </p:nvSpPr>
        <p:spPr>
          <a:xfrm>
            <a:off x="473075" y="4302125"/>
            <a:ext cx="6062663" cy="4216400"/>
          </a:xfrm>
          <a:noFill/>
          <a:ln/>
        </p:spPr>
        <p:txBody>
          <a:bodyPr/>
          <a:lstStyle/>
          <a:p>
            <a:pPr marL="234950" indent="-234950" eaLnBrk="1" hangingPunct="1">
              <a:spcBef>
                <a:spcPts val="463"/>
              </a:spcBef>
            </a:pPr>
            <a:r>
              <a:rPr lang="en-US" sz="1000" dirty="0" smtClean="0">
                <a:latin typeface="Arial" charset="0"/>
                <a:cs typeface="Arial" charset="0"/>
              </a:rPr>
              <a:t>Briefly go over the 5 elements.</a:t>
            </a:r>
          </a:p>
          <a:p>
            <a:r>
              <a:rPr lang="en-US" sz="1000" b="1" dirty="0" smtClean="0">
                <a:latin typeface="Arial" charset="0"/>
                <a:cs typeface="Arial" charset="0"/>
              </a:rPr>
              <a:t>Element 1: </a:t>
            </a:r>
            <a:r>
              <a:rPr lang="en-US" sz="1000" dirty="0" smtClean="0">
                <a:latin typeface="Arial" charset="0"/>
                <a:cs typeface="Arial" charset="0"/>
              </a:rPr>
              <a:t>At the center of the system are the </a:t>
            </a:r>
            <a:r>
              <a:rPr lang="en-US" sz="1000" i="1" dirty="0" smtClean="0">
                <a:latin typeface="Arial" charset="0"/>
                <a:cs typeface="Arial" charset="0"/>
              </a:rPr>
              <a:t>Learning and Development Foundations</a:t>
            </a:r>
            <a:r>
              <a:rPr lang="en-US" sz="1000" dirty="0" smtClean="0">
                <a:latin typeface="Arial" charset="0"/>
                <a:cs typeface="Arial" charset="0"/>
              </a:rPr>
              <a:t> which describe the learning and development infants and toddlers typically demonstrate with appropriate support at around 8, 18 and 36 months.  It also describes the learning and development for preschool children that is typically demonstrated with appropriate support at around 48 and 60 months of age. Having statewide foundations provides all teachers and programs with knowledge of the expectations and goals for children in California to use as they plan activities, the environment, and interactions. </a:t>
            </a:r>
            <a:endParaRPr lang="en-US" sz="1000" b="1" dirty="0" smtClean="0">
              <a:latin typeface="Arial" charset="0"/>
              <a:cs typeface="Arial" charset="0"/>
            </a:endParaRPr>
          </a:p>
          <a:p>
            <a:r>
              <a:rPr lang="en-US" sz="1000" b="1" dirty="0" smtClean="0">
                <a:latin typeface="Arial" charset="0"/>
                <a:cs typeface="Arial" charset="0"/>
              </a:rPr>
              <a:t>Element 2:</a:t>
            </a:r>
            <a:r>
              <a:rPr lang="en-US" sz="1000" dirty="0" smtClean="0">
                <a:latin typeface="Arial" charset="0"/>
                <a:cs typeface="Arial" charset="0"/>
              </a:rPr>
              <a:t> Infant and Toddler and Prekindergarten Learning and Development Guidelines present information about how to provide high-quality early care and education, including recommendations for program policies and day-to-day practices that will improve program services. In addition, the </a:t>
            </a:r>
            <a:r>
              <a:rPr lang="en-US" sz="1000" i="1" dirty="0" smtClean="0">
                <a:latin typeface="Arial" charset="0"/>
                <a:cs typeface="Arial" charset="0"/>
              </a:rPr>
              <a:t>Preschool English Learner Guide</a:t>
            </a:r>
            <a:r>
              <a:rPr lang="en-US" sz="1000" dirty="0" smtClean="0">
                <a:latin typeface="Arial" charset="0"/>
                <a:cs typeface="Arial" charset="0"/>
              </a:rPr>
              <a:t> provides teachers with the knowledge and tools they seek to educate preschool English learners most effectively.</a:t>
            </a:r>
            <a:endParaRPr lang="en-US" sz="1000" b="1" dirty="0" smtClean="0">
              <a:latin typeface="Arial" charset="0"/>
              <a:cs typeface="Arial" charset="0"/>
            </a:endParaRPr>
          </a:p>
          <a:p>
            <a:r>
              <a:rPr lang="en-US" sz="1000" b="1" dirty="0" smtClean="0">
                <a:latin typeface="Arial" charset="0"/>
                <a:cs typeface="Arial" charset="0"/>
              </a:rPr>
              <a:t>Element 3:</a:t>
            </a:r>
            <a:r>
              <a:rPr lang="en-US" sz="1000" dirty="0" smtClean="0">
                <a:latin typeface="Arial" charset="0"/>
                <a:cs typeface="Arial" charset="0"/>
              </a:rPr>
              <a:t> The first and second volumes of the Curriculum Frameworks. These publications are a resource for teachers to support setting up environments, selecting appropriate materials, supporting children’s self initiated play and learning, and planning and implementing teacher guided learning activities.  The frameworks are not a curriculum. </a:t>
            </a:r>
          </a:p>
          <a:p>
            <a:r>
              <a:rPr lang="en-US" sz="1000" b="1" dirty="0" smtClean="0">
                <a:latin typeface="Arial" charset="0"/>
                <a:cs typeface="Arial" charset="0"/>
              </a:rPr>
              <a:t>Element 4:</a:t>
            </a:r>
            <a:r>
              <a:rPr lang="en-US" sz="1000" dirty="0" smtClean="0">
                <a:latin typeface="Arial" charset="0"/>
                <a:cs typeface="Arial" charset="0"/>
              </a:rPr>
              <a:t> The fourth component of the system is the Desired Results System. It is a continuous improvement system that is intended to improve program quality. The system consists of: the Desired Results Developmental Profile© which measures children’s progress towards the Desired Results, the Parent Survey which measures parents’ satisfaction with the program, the Environment Rating Scales which assesses the classroom environment, and the Program Self Evaluation which assesses program quality. </a:t>
            </a:r>
            <a:endParaRPr lang="en-US" sz="1000" b="1" dirty="0" smtClean="0">
              <a:latin typeface="Arial" charset="0"/>
              <a:cs typeface="Arial" charset="0"/>
            </a:endParaRPr>
          </a:p>
          <a:p>
            <a:r>
              <a:rPr lang="en-US" sz="1000" b="1" dirty="0" smtClean="0">
                <a:latin typeface="Arial" charset="0"/>
                <a:cs typeface="Arial" charset="0"/>
              </a:rPr>
              <a:t>Element 5:</a:t>
            </a:r>
            <a:r>
              <a:rPr lang="en-US" sz="1000" dirty="0" smtClean="0">
                <a:latin typeface="Arial" charset="0"/>
                <a:cs typeface="Arial" charset="0"/>
              </a:rPr>
              <a:t> In California, numerous professional development opportunities are available to assist programs. These include the Program for Infant/Toddler Care (PITC), California Preschool Instructional Network (CPIN), California School-Age Consortium (</a:t>
            </a:r>
            <a:r>
              <a:rPr lang="en-US" sz="1000" dirty="0" err="1" smtClean="0">
                <a:latin typeface="Arial" charset="0"/>
                <a:cs typeface="Arial" charset="0"/>
              </a:rPr>
              <a:t>CalSAC</a:t>
            </a:r>
            <a:r>
              <a:rPr lang="en-US" sz="1000" dirty="0" smtClean="0">
                <a:latin typeface="Arial" charset="0"/>
                <a:cs typeface="Arial" charset="0"/>
              </a:rPr>
              <a:t>), Family Child Care at Its Best, the mentor programs, pre-service, the CDE/ECE Faculty Initiative Project, the Child Development Training Consortium and the Desired Results Training and Technical Assistance Project.</a:t>
            </a:r>
            <a:endParaRPr lang="en-US" sz="1000" i="1" dirty="0" smtClean="0">
              <a:latin typeface="Arial" charset="0"/>
              <a:cs typeface="Arial" charset="0"/>
            </a:endParaRPr>
          </a:p>
          <a:p>
            <a:pPr marL="234950" indent="-234950" eaLnBrk="1" hangingPunct="1">
              <a:spcBef>
                <a:spcPts val="463"/>
              </a:spcBef>
              <a:buFontTx/>
              <a:buAutoNum type="arabicPeriod"/>
            </a:pPr>
            <a:endParaRPr lang="en-US" sz="1000" i="1" dirty="0" smtClean="0">
              <a:latin typeface="Arial" charset="0"/>
              <a:cs typeface="Arial" charset="0"/>
            </a:endParaRPr>
          </a:p>
          <a:p>
            <a:pPr marL="234950" indent="-234950" eaLnBrk="1" hangingPunct="1">
              <a:spcBef>
                <a:spcPts val="463"/>
              </a:spcBef>
              <a:buFontTx/>
              <a:buAutoNum type="arabicPeriod"/>
            </a:pPr>
            <a:endParaRPr lang="en-US" sz="900" i="1" dirty="0" smtClean="0">
              <a:latin typeface="Arial" charset="0"/>
              <a:cs typeface="Arial" charset="0"/>
            </a:endParaRPr>
          </a:p>
          <a:p>
            <a:pPr marL="234950" indent="-234950" eaLnBrk="1" hangingPunct="1">
              <a:spcBef>
                <a:spcPts val="463"/>
              </a:spcBef>
              <a:buFontTx/>
              <a:buAutoNum type="arabicPeriod"/>
            </a:pPr>
            <a:endParaRPr lang="en-US" sz="900" dirty="0" smtClean="0">
              <a:latin typeface="Arial" charset="0"/>
              <a:cs typeface="Arial" charset="0"/>
            </a:endParaRPr>
          </a:p>
          <a:p>
            <a:pPr marL="234950" indent="-234950" eaLnBrk="1" hangingPunct="1"/>
            <a:endParaRPr lang="en-US" sz="900" dirty="0" smtClean="0">
              <a:latin typeface="Myriad-Roman"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xfrm>
            <a:off x="518964" y="4451350"/>
            <a:ext cx="6120679" cy="4217988"/>
          </a:xfrm>
          <a:noFill/>
          <a:ln/>
        </p:spPr>
        <p:txBody>
          <a:bodyPr/>
          <a:lstStyle/>
          <a:p>
            <a:r>
              <a:rPr lang="en-US" cap="all" baseline="0" dirty="0" smtClean="0">
                <a:latin typeface="Arial" charset="0"/>
                <a:cs typeface="Arial" charset="0"/>
              </a:rPr>
              <a:t>Teacher as Songwriter</a:t>
            </a:r>
          </a:p>
          <a:p>
            <a:r>
              <a:rPr lang="en-US" dirty="0" smtClean="0">
                <a:latin typeface="Arial" charset="0"/>
                <a:cs typeface="Arial" charset="0"/>
              </a:rPr>
              <a:t>INTENT: To engage teachers in a process of creating their own song lyrics based on familiar tunes that can be used to support smooth transitions, dual language learners, memory, cooperation, and other learning domains based on needs of students.  </a:t>
            </a:r>
          </a:p>
          <a:p>
            <a:r>
              <a:rPr lang="en-US" dirty="0" smtClean="0">
                <a:latin typeface="Arial" charset="0"/>
                <a:cs typeface="Arial" charset="0"/>
              </a:rPr>
              <a:t>OUTCOMES: Participants create and use their own songs to enhance learning for children and support positive classroom management strategies.</a:t>
            </a:r>
          </a:p>
          <a:p>
            <a:r>
              <a:rPr lang="en-US" dirty="0" smtClean="0">
                <a:latin typeface="Arial" charset="0"/>
                <a:cs typeface="Arial" charset="0"/>
              </a:rPr>
              <a:t>MATERIALS REQUIRED: PPT Slide 30 Chart paper/markers for each table group, cards with sample songs.</a:t>
            </a:r>
          </a:p>
          <a:p>
            <a:r>
              <a:rPr lang="en-US" dirty="0" smtClean="0">
                <a:latin typeface="Arial" charset="0"/>
                <a:cs typeface="Arial" charset="0"/>
              </a:rPr>
              <a:t>TIME: 15-30 minutes</a:t>
            </a:r>
          </a:p>
          <a:p>
            <a:r>
              <a:rPr lang="en-US" dirty="0" smtClean="0">
                <a:latin typeface="Arial" charset="0"/>
                <a:cs typeface="Arial" charset="0"/>
              </a:rPr>
              <a:t>PROCESS: Song card samples are distributed to each table group. </a:t>
            </a:r>
          </a:p>
          <a:p>
            <a:r>
              <a:rPr lang="en-US" dirty="0" smtClean="0">
                <a:latin typeface="Arial" charset="0"/>
                <a:cs typeface="Arial" charset="0"/>
              </a:rPr>
              <a:t>Presenter introduces activity by saying:  “Writing your own song lyrics allow the teacher to personalize a song to meet the particular needs of his/her group of children.  All parts of your daily schedule can be connected by using simple, familiar melodies such as “Where is </a:t>
            </a:r>
            <a:r>
              <a:rPr lang="en-US" dirty="0" err="1" smtClean="0">
                <a:latin typeface="Arial" charset="0"/>
                <a:cs typeface="Arial" charset="0"/>
              </a:rPr>
              <a:t>Thumbkin</a:t>
            </a:r>
            <a:r>
              <a:rPr lang="en-US" dirty="0" smtClean="0">
                <a:latin typeface="Arial" charset="0"/>
                <a:cs typeface="Arial" charset="0"/>
              </a:rPr>
              <a:t>?” or “Are You Sleeping?”  with specific verses to meet the needs of your class.”  </a:t>
            </a:r>
          </a:p>
          <a:p>
            <a:r>
              <a:rPr lang="en-US" dirty="0" smtClean="0">
                <a:latin typeface="Arial" charset="0"/>
                <a:cs typeface="Arial" charset="0"/>
              </a:rPr>
              <a:t>This strategy supports transitions/classroom management, self-regulation, group participation, cooperation and responsibility, English Language Development, sequencing and memory, and vocabulary development.  It’s also a stress reliever and increases the joy in any activity!</a:t>
            </a:r>
          </a:p>
          <a:p>
            <a:r>
              <a:rPr lang="en-US" dirty="0" smtClean="0">
                <a:latin typeface="Arial" charset="0"/>
                <a:cs typeface="Arial" charset="0"/>
              </a:rPr>
              <a:t>Reference: </a:t>
            </a:r>
            <a:r>
              <a:rPr lang="en-US" i="1" dirty="0" smtClean="0">
                <a:latin typeface="Arial" charset="0"/>
                <a:cs typeface="Arial" charset="0"/>
              </a:rPr>
              <a:t>Learning Through Music:  The Support of Brain Research By Elizabeth Carlton.  Exchange, Curriculum: Art, Music, Movement, Drama A Beginnings Workshop Book </a:t>
            </a:r>
            <a:r>
              <a:rPr lang="en-US" dirty="0" smtClean="0">
                <a:latin typeface="Arial" charset="0"/>
                <a:cs typeface="Arial" charset="0"/>
              </a:rPr>
              <a:t>pgs 45-48 Edited by Bonnie </a:t>
            </a:r>
            <a:r>
              <a:rPr lang="en-US" dirty="0" err="1" smtClean="0">
                <a:latin typeface="Arial" charset="0"/>
                <a:cs typeface="Arial" charset="0"/>
              </a:rPr>
              <a:t>Neugebauer</a:t>
            </a:r>
            <a:r>
              <a:rPr lang="en-US" dirty="0" smtClean="0">
                <a:latin typeface="Arial" charset="0"/>
                <a:cs typeface="Arial" charset="0"/>
              </a:rPr>
              <a:t>. </a:t>
            </a:r>
          </a:p>
          <a:p>
            <a:r>
              <a:rPr lang="en-US" dirty="0" smtClean="0">
                <a:latin typeface="Arial" charset="0"/>
                <a:cs typeface="Arial" charset="0"/>
              </a:rPr>
              <a:t>Presenter:  Instruct participants to:    </a:t>
            </a:r>
          </a:p>
          <a:p>
            <a:r>
              <a:rPr lang="en-US" dirty="0" smtClean="0">
                <a:latin typeface="Arial" charset="0"/>
                <a:cs typeface="Arial" charset="0"/>
              </a:rPr>
              <a:t>1.Choose a familiar melody and a purpose for your song.  (Participants may use the Song Card samples for inspiration or a personal favorite.  Songs can be in any language.)</a:t>
            </a:r>
          </a:p>
          <a:p>
            <a:r>
              <a:rPr lang="en-US" dirty="0" smtClean="0">
                <a:latin typeface="Arial" charset="0"/>
                <a:cs typeface="Arial" charset="0"/>
              </a:rPr>
              <a:t>2.Work as a table group to create lyrics set to that tune.  </a:t>
            </a:r>
          </a:p>
          <a:p>
            <a:r>
              <a:rPr lang="en-US" dirty="0" smtClean="0">
                <a:latin typeface="Arial" charset="0"/>
                <a:cs typeface="Arial" charset="0"/>
              </a:rPr>
              <a:t>3.Using the chart paper, write your purpose, the tune and your lyrics. Place chart on the wall.</a:t>
            </a:r>
          </a:p>
          <a:p>
            <a:r>
              <a:rPr lang="en-US" dirty="0" smtClean="0">
                <a:latin typeface="Arial" charset="0"/>
                <a:cs typeface="Arial" charset="0"/>
              </a:rPr>
              <a:t>4. Rehearse your song, be ready to share with the whole group.</a:t>
            </a:r>
          </a:p>
          <a:p>
            <a:r>
              <a:rPr lang="en-US" dirty="0" smtClean="0">
                <a:latin typeface="Arial" charset="0"/>
                <a:cs typeface="Arial" charset="0"/>
              </a:rPr>
              <a:t>For reporting back to whole group: Have as many groups share their songs as time allows. Leave the charts around the room so participants can take a gallery walk at a break or after the workshop.  </a:t>
            </a:r>
          </a:p>
          <a:p>
            <a:r>
              <a:rPr lang="en-US" dirty="0" smtClean="0">
                <a:latin typeface="Arial" charset="0"/>
                <a:cs typeface="Arial" charset="0"/>
              </a:rPr>
              <a:t>OPTIONAL: To provide an opportunity for participants to get up and move during this activity, place chart paper on the walls spaced around the room. Direct table groups to move to a chart paper, taking their sample song cards and markers. Then follow the instructions to create their song.</a:t>
            </a:r>
          </a:p>
          <a:p>
            <a:r>
              <a:rPr lang="en-US" dirty="0" smtClean="0">
                <a:latin typeface="Arial" charset="0"/>
                <a:cs typeface="Arial" charset="0"/>
              </a:rPr>
              <a:t>SUMMARY:  Participants create and use their own songs using familiar melodies to enhance learning for children and support positive classroom management strategies.</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endParaRPr lang="en-US" dirty="0">
              <a:latin typeface="Arial" charset="0"/>
              <a:cs typeface="Arial" charset="0"/>
            </a:endParaRPr>
          </a:p>
        </p:txBody>
      </p:sp>
      <p:sp>
        <p:nvSpPr>
          <p:cNvPr id="82947" name="Slide Number Placeholder 3"/>
          <p:cNvSpPr>
            <a:spLocks noGrp="1"/>
          </p:cNvSpPr>
          <p:nvPr>
            <p:ph type="sldNum" sz="quarter" idx="5"/>
          </p:nvPr>
        </p:nvSpPr>
        <p:spPr>
          <a:noFill/>
        </p:spPr>
        <p:txBody>
          <a:bodyPr/>
          <a:lstStyle/>
          <a:p>
            <a:fld id="{73AA8C44-E2A7-4550-94C4-85E3706F2BED}" type="slidenum">
              <a:rPr lang="en-US" smtClean="0">
                <a:latin typeface="Arial" charset="0"/>
                <a:ea typeface="ＭＳ Ｐゴシック" charset="-128"/>
                <a:cs typeface="ＭＳ Ｐゴシック" charset="-128"/>
              </a:rPr>
              <a:pPr/>
              <a:t>30</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r>
              <a:rPr lang="en-US" b="1" dirty="0" smtClean="0">
                <a:latin typeface="Arial" charset="0"/>
                <a:cs typeface="Arial" charset="0"/>
              </a:rPr>
              <a:t>Presenter: Remind participants of these key vocabulary concepts that are used in describing the Music foundations by referring to previous activities - See below.</a:t>
            </a:r>
          </a:p>
          <a:p>
            <a:endParaRPr lang="en-US" b="1" dirty="0" smtClean="0">
              <a:latin typeface="Arial" charset="0"/>
              <a:cs typeface="Arial" charset="0"/>
            </a:endParaRPr>
          </a:p>
          <a:p>
            <a:r>
              <a:rPr lang="en-US" b="1" dirty="0" smtClean="0">
                <a:latin typeface="Arial" charset="0"/>
                <a:cs typeface="Arial" charset="0"/>
              </a:rPr>
              <a:t>Glossary definitions:  PFL Vol. 2, pp. 28-30</a:t>
            </a:r>
          </a:p>
          <a:p>
            <a:r>
              <a:rPr lang="en-US" b="1" dirty="0" smtClean="0">
                <a:latin typeface="Arial" charset="0"/>
                <a:cs typeface="Arial" charset="0"/>
              </a:rPr>
              <a:t>Beat: </a:t>
            </a:r>
            <a:r>
              <a:rPr lang="en-US" dirty="0" smtClean="0">
                <a:latin typeface="Arial" charset="0"/>
                <a:cs typeface="Arial" charset="0"/>
              </a:rPr>
              <a:t>The beat or pulse in a piece of music is the regular rhythmic pattern of the music; such as we did in Going on a Bear Hunt.</a:t>
            </a:r>
          </a:p>
          <a:p>
            <a:r>
              <a:rPr lang="en-US" b="1" dirty="0" smtClean="0">
                <a:latin typeface="Arial" charset="0"/>
                <a:cs typeface="Arial" charset="0"/>
              </a:rPr>
              <a:t>Rhythm Patterns:  </a:t>
            </a:r>
            <a:r>
              <a:rPr lang="en-US" dirty="0" smtClean="0">
                <a:latin typeface="Arial" charset="0"/>
                <a:cs typeface="Arial" charset="0"/>
              </a:rPr>
              <a:t>A repeating pattern of beats and accents (loud and soft sounds) in music. </a:t>
            </a:r>
            <a:r>
              <a:rPr lang="en-US" b="1" i="1" dirty="0" smtClean="0">
                <a:latin typeface="Arial" charset="0"/>
                <a:cs typeface="Arial" charset="0"/>
              </a:rPr>
              <a:t>Varying rhythms</a:t>
            </a:r>
            <a:r>
              <a:rPr lang="en-US" b="1" dirty="0" smtClean="0">
                <a:latin typeface="Arial" charset="0"/>
                <a:cs typeface="Arial" charset="0"/>
              </a:rPr>
              <a:t>:  </a:t>
            </a:r>
            <a:r>
              <a:rPr lang="en-US" dirty="0" smtClean="0">
                <a:latin typeface="Arial" charset="0"/>
                <a:cs typeface="Arial" charset="0"/>
              </a:rPr>
              <a:t>Steady beat vs. even, uneven </a:t>
            </a:r>
            <a:r>
              <a:rPr lang="en-US" b="1" i="1" dirty="0" smtClean="0">
                <a:latin typeface="Arial" charset="0"/>
                <a:cs typeface="Arial" charset="0"/>
              </a:rPr>
              <a:t>Rhythmic Skills:</a:t>
            </a:r>
            <a:r>
              <a:rPr lang="en-US" dirty="0" smtClean="0">
                <a:latin typeface="Arial" charset="0"/>
                <a:cs typeface="Arial" charset="0"/>
              </a:rPr>
              <a:t> The abilities to recognize and/or reproduce repeating pattern of beats and accents (loud/soft sounds) in music (Going on a Bear Hunt)</a:t>
            </a:r>
          </a:p>
          <a:p>
            <a:r>
              <a:rPr lang="en-US" b="1" dirty="0" smtClean="0">
                <a:latin typeface="Arial" charset="0"/>
                <a:cs typeface="Arial" charset="0"/>
              </a:rPr>
              <a:t>Melody:  </a:t>
            </a:r>
            <a:r>
              <a:rPr lang="en-US" dirty="0" smtClean="0">
                <a:latin typeface="Arial" charset="0"/>
                <a:cs typeface="Arial" charset="0"/>
              </a:rPr>
              <a:t>The “tune” you remember.  Pitches that are arranged in a tuneful manner. A succession of single tones or pitches perceived by the mind as a unity.  Can refer to the songs/melodies used in the Songwriter Activity.</a:t>
            </a:r>
          </a:p>
          <a:p>
            <a:r>
              <a:rPr lang="en-US" b="1" dirty="0" smtClean="0">
                <a:latin typeface="Arial" charset="0"/>
                <a:cs typeface="Arial" charset="0"/>
              </a:rPr>
              <a:t>Time/Tempo:  </a:t>
            </a:r>
            <a:r>
              <a:rPr lang="en-US" dirty="0" smtClean="0">
                <a:latin typeface="Arial" charset="0"/>
                <a:cs typeface="Arial" charset="0"/>
              </a:rPr>
              <a:t>The speed of music or a dance; fast, slow gradually changing; music styles with different time/tempos: waltz, march, </a:t>
            </a:r>
            <a:r>
              <a:rPr lang="en-US" dirty="0" err="1" smtClean="0">
                <a:latin typeface="Arial" charset="0"/>
                <a:cs typeface="Arial" charset="0"/>
              </a:rPr>
              <a:t>merengue</a:t>
            </a:r>
            <a:r>
              <a:rPr lang="en-US" dirty="0" smtClean="0">
                <a:latin typeface="Arial" charset="0"/>
                <a:cs typeface="Arial" charset="0"/>
              </a:rPr>
              <a:t>, salsa (Going on a Bear Hunt)</a:t>
            </a:r>
          </a:p>
          <a:p>
            <a:r>
              <a:rPr lang="en-US" b="1" dirty="0" smtClean="0">
                <a:latin typeface="Arial" charset="0"/>
                <a:cs typeface="Arial" charset="0"/>
              </a:rPr>
              <a:t>Timbre:  </a:t>
            </a:r>
            <a:r>
              <a:rPr lang="en-US" dirty="0" smtClean="0">
                <a:latin typeface="Arial" charset="0"/>
                <a:cs typeface="Arial" charset="0"/>
              </a:rPr>
              <a:t>The characteristic and distinct sound of each individual instrument or voice. (Going on a Bear Hunt)</a:t>
            </a:r>
          </a:p>
          <a:p>
            <a:r>
              <a:rPr lang="en-US" b="1" dirty="0" smtClean="0">
                <a:latin typeface="Arial" charset="0"/>
                <a:cs typeface="Arial" charset="0"/>
              </a:rPr>
              <a:t>Dynamics:</a:t>
            </a:r>
            <a:r>
              <a:rPr lang="en-US" dirty="0" smtClean="0">
                <a:latin typeface="Arial" charset="0"/>
                <a:cs typeface="Arial" charset="0"/>
              </a:rPr>
              <a:t>  An element of musical expression relating to the degree of loudness or softness, or volume, of a sound (Going on a Bear Hunt and Vocal Play)</a:t>
            </a:r>
          </a:p>
        </p:txBody>
      </p:sp>
      <p:sp>
        <p:nvSpPr>
          <p:cNvPr id="84995" name="Slide Number Placeholder 3"/>
          <p:cNvSpPr>
            <a:spLocks noGrp="1"/>
          </p:cNvSpPr>
          <p:nvPr>
            <p:ph type="sldNum" sz="quarter" idx="5"/>
          </p:nvPr>
        </p:nvSpPr>
        <p:spPr>
          <a:noFill/>
        </p:spPr>
        <p:txBody>
          <a:bodyPr/>
          <a:lstStyle/>
          <a:p>
            <a:fld id="{F9043066-AAF3-4242-A36A-9E54AC2FC0C9}" type="slidenum">
              <a:rPr lang="en-US" smtClean="0">
                <a:latin typeface="Arial" charset="0"/>
                <a:ea typeface="ＭＳ Ｐゴシック" charset="-128"/>
                <a:cs typeface="ＭＳ Ｐゴシック" charset="-128"/>
              </a:rPr>
              <a:pPr/>
              <a:t>31</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dirty="0" smtClean="0"/>
              <a:t>Jingle Bells</a:t>
            </a:r>
            <a:r>
              <a:rPr lang="en-US" baseline="0" dirty="0" smtClean="0"/>
              <a:t> Trumpet Video Clip</a:t>
            </a:r>
          </a:p>
          <a:p>
            <a:pPr>
              <a:spcBef>
                <a:spcPts val="0"/>
              </a:spcBef>
              <a:spcAft>
                <a:spcPts val="1200"/>
              </a:spcAft>
              <a:buFont typeface="Arial" pitchFamily="34" charset="0"/>
              <a:buChar char="•"/>
            </a:pPr>
            <a:r>
              <a:rPr lang="en-US" baseline="0" dirty="0" smtClean="0"/>
              <a:t>This video clip shows the link between the classroom and some key concepts/vocabulary of the musical foundations and </a:t>
            </a:r>
            <a:r>
              <a:rPr lang="en-US" baseline="0" dirty="0" err="1" smtClean="0"/>
              <a:t>substrands</a:t>
            </a:r>
            <a:r>
              <a:rPr lang="en-US" baseline="0" dirty="0" smtClean="0"/>
              <a:t>. </a:t>
            </a:r>
          </a:p>
          <a:p>
            <a:pPr>
              <a:spcBef>
                <a:spcPts val="0"/>
              </a:spcBef>
              <a:spcAft>
                <a:spcPts val="1200"/>
              </a:spcAft>
              <a:buFont typeface="Arial" pitchFamily="34" charset="0"/>
              <a:buChar char="•"/>
            </a:pPr>
            <a:r>
              <a:rPr lang="en-US" baseline="0" dirty="0" smtClean="0"/>
              <a:t>Refer participants to the VPA At a Glance handout, instructing participants to briefly review and reflect on the music </a:t>
            </a:r>
            <a:r>
              <a:rPr lang="en-US" baseline="0" dirty="0" err="1" smtClean="0"/>
              <a:t>substrands</a:t>
            </a:r>
            <a:r>
              <a:rPr lang="en-US" baseline="0" dirty="0" smtClean="0"/>
              <a:t> and foundations and notice which of these the classroom example illustrated.</a:t>
            </a:r>
          </a:p>
          <a:p>
            <a:pPr>
              <a:spcBef>
                <a:spcPts val="0"/>
              </a:spcBef>
              <a:spcAft>
                <a:spcPts val="1200"/>
              </a:spcAft>
              <a:buFont typeface="Arial" pitchFamily="34" charset="0"/>
              <a:buChar char="•"/>
            </a:pPr>
            <a:r>
              <a:rPr lang="en-US" baseline="0" dirty="0" smtClean="0"/>
              <a:t>To preview the upcoming slides and discussion, presenter says, “To help you understand the key differences between the 3 music </a:t>
            </a:r>
            <a:r>
              <a:rPr lang="en-US" baseline="0" dirty="0" err="1" smtClean="0"/>
              <a:t>substrands</a:t>
            </a:r>
            <a:r>
              <a:rPr lang="en-US" baseline="0" dirty="0" smtClean="0"/>
              <a:t>, the next few slides look specifically at each one: Notice, Respond, and Engage, Develops Skills in Music, and Create, Invent, Express. Following the </a:t>
            </a:r>
            <a:r>
              <a:rPr lang="en-US" baseline="0" dirty="0" err="1" smtClean="0"/>
              <a:t>substrand</a:t>
            </a:r>
            <a:r>
              <a:rPr lang="en-US" baseline="0" dirty="0" smtClean="0"/>
              <a:t> description slides, we’ll view 3 more classroom video clips and practice identifying how the classroom example supports development in the various </a:t>
            </a:r>
            <a:r>
              <a:rPr lang="en-US" baseline="0" dirty="0" err="1" smtClean="0"/>
              <a:t>substands</a:t>
            </a:r>
            <a:r>
              <a:rPr lang="en-US" baseline="0" dirty="0" smtClean="0"/>
              <a:t>.”</a:t>
            </a:r>
          </a:p>
          <a:p>
            <a:endParaRPr lang="en-US" baseline="0" dirty="0" smtClean="0"/>
          </a:p>
          <a:p>
            <a:r>
              <a:rPr lang="en-US" baseline="0" dirty="0" smtClean="0"/>
              <a:t>Participants should keep their VPA At a Glance handout available as you talk through the following </a:t>
            </a:r>
            <a:r>
              <a:rPr lang="en-US" baseline="0" dirty="0" err="1" smtClean="0"/>
              <a:t>substrand</a:t>
            </a:r>
            <a:r>
              <a:rPr lang="en-US" baseline="0" dirty="0" smtClean="0"/>
              <a:t> slides and video clips.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32</a:t>
            </a:fld>
            <a:endParaRPr lang="en-US"/>
          </a:p>
        </p:txBody>
      </p:sp>
    </p:spTree>
    <p:extLst>
      <p:ext uri="{BB962C8B-B14F-4D97-AF65-F5344CB8AC3E}">
        <p14:creationId xmlns="" xmlns:p14="http://schemas.microsoft.com/office/powerpoint/2010/main" xmlns:mv="urn:schemas-microsoft-com:mac:vml" xmlns:mc="http://schemas.openxmlformats.org/markup-compatibility/2006" val="3153963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r>
              <a:rPr lang="en-US" dirty="0" smtClean="0">
                <a:latin typeface="Arial" charset="0"/>
                <a:cs typeface="Arial" charset="0"/>
              </a:rPr>
              <a:t>As children become more engaged in musical activities, they may request favorite activities and songs to be played repeatedly.  Because children begin to use their language more fluently around age three, it is important to encourage them to talk about the music they hear and make.  PCF Vol. 2, p. 64.</a:t>
            </a:r>
          </a:p>
          <a:p>
            <a:endParaRPr lang="en-US" dirty="0" smtClean="0">
              <a:latin typeface="Arial" charset="0"/>
              <a:cs typeface="Arial" charset="0"/>
            </a:endParaRPr>
          </a:p>
        </p:txBody>
      </p:sp>
      <p:sp>
        <p:nvSpPr>
          <p:cNvPr id="87043" name="Slide Number Placeholder 3"/>
          <p:cNvSpPr>
            <a:spLocks noGrp="1"/>
          </p:cNvSpPr>
          <p:nvPr>
            <p:ph type="sldNum" sz="quarter" idx="5"/>
          </p:nvPr>
        </p:nvSpPr>
        <p:spPr>
          <a:noFill/>
        </p:spPr>
        <p:txBody>
          <a:bodyPr/>
          <a:lstStyle/>
          <a:p>
            <a:fld id="{70F1E800-12F8-473B-8534-62B16A79B3CC}" type="slidenum">
              <a:rPr lang="en-US" smtClean="0">
                <a:latin typeface="Arial" charset="0"/>
                <a:ea typeface="ＭＳ Ｐゴシック" charset="-128"/>
                <a:cs typeface="ＭＳ Ｐゴシック" charset="-128"/>
              </a:rPr>
              <a:pPr/>
              <a:t>33</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590972" y="4451350"/>
            <a:ext cx="6192687" cy="4217988"/>
          </a:xfrm>
          <a:ln/>
        </p:spPr>
        <p:txBody>
          <a:bodyPr/>
          <a:lstStyle/>
          <a:p>
            <a:pPr>
              <a:defRPr/>
            </a:pPr>
            <a:r>
              <a:rPr lang="en-US" dirty="0" smtClean="0"/>
              <a:t>Music skill with 3 &amp; 4 year-old children develop along a continuum. </a:t>
            </a:r>
            <a:r>
              <a:rPr lang="en-US" sz="1050" dirty="0" smtClean="0"/>
              <a:t>PCF Vol. 2, p. 72.</a:t>
            </a:r>
            <a:endParaRPr dirty="0"/>
          </a:p>
          <a:p>
            <a:pPr>
              <a:defRPr/>
            </a:pPr>
            <a:r>
              <a:rPr lang="en-US" dirty="0" smtClean="0"/>
              <a:t>Developmental continuum examples</a:t>
            </a:r>
          </a:p>
          <a:p>
            <a:pPr>
              <a:buFont typeface="Arial" charset="0"/>
              <a:buChar char="•"/>
              <a:defRPr/>
            </a:pPr>
            <a:r>
              <a:rPr lang="en-US" dirty="0" smtClean="0"/>
              <a:t>Singing: Three year olds are usually able to sing a recognizable song when starting on their own pitch and they become better at matching pitches when singing with others. They enjoy improvising and making up songs to accompany their play and are able to use their voices expressively (e.g., loudly and softly).  By age four, they enjoy a wide variety of songs and are better at singing in tune when they sing in their own range.  PCF Vol. 2, p. 72</a:t>
            </a:r>
          </a:p>
          <a:p>
            <a:pPr>
              <a:buFont typeface="Arial" charset="0"/>
              <a:buChar char="•"/>
              <a:defRPr/>
            </a:pPr>
            <a:r>
              <a:rPr lang="en-US" dirty="0" smtClean="0"/>
              <a:t> When listening, 3 year olds can recognize correct and incorrect melodies and rhythms of songs; they are not always able to reproduce what they hear. They like to play matching or sound-identification games, and enjoy listening to shorter instrumental music.  By age 4, children become more competent at showing their awareness of beat, tempo, dynamics, melodic movement, and structures of musical form.  They can focus on the sequence of a musical story or song and are able to focus on longer listening selections. PCF Vol. 2, p.72</a:t>
            </a:r>
          </a:p>
          <a:p>
            <a:pPr>
              <a:defRPr/>
            </a:pPr>
            <a:r>
              <a:rPr lang="en-US" dirty="0" smtClean="0"/>
              <a:t>In the preschool curriculum framework, the Develop Skills in Music section “focus on and is divided into the musical skills of singing, moving, and playing musical instruments.  Listening is woven into all of these skills. PCF Vol. 2, p.72</a:t>
            </a:r>
          </a:p>
          <a:p>
            <a:pPr>
              <a:defRPr/>
            </a:pPr>
            <a:r>
              <a:rPr lang="en-US" dirty="0" smtClean="0"/>
              <a:t>Most children love to move; therefore, singing, listening and playing are typically expressed in movement. Three and four-year old children begin to show a sense of musical phrasing and expressiveness when moving or improvising.  They gain coordination to tap rhythms, handle instruments and mallets. And maintain steady beat when accompanying their own music. Both age groups often like to use </a:t>
            </a:r>
            <a:r>
              <a:rPr lang="en-US" dirty="0" err="1" smtClean="0"/>
              <a:t>manipulatives</a:t>
            </a:r>
            <a:r>
              <a:rPr lang="en-US" dirty="0" smtClean="0"/>
              <a:t> and props when moving listening and singing.</a:t>
            </a:r>
          </a:p>
          <a:p>
            <a:pPr>
              <a:defRPr/>
            </a:pPr>
            <a:endParaRPr lang="en-US" dirty="0" smtClean="0"/>
          </a:p>
          <a:p>
            <a:pPr>
              <a:defRPr/>
            </a:pPr>
            <a:endParaRPr lang="en-US" dirty="0" smtClean="0"/>
          </a:p>
          <a:p>
            <a:pPr>
              <a:defRPr/>
            </a:pPr>
            <a:endParaRPr lang="en-US" dirty="0" smtClean="0"/>
          </a:p>
          <a:p>
            <a:pPr>
              <a:defRPr/>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xfrm>
            <a:off x="708025" y="4451350"/>
            <a:ext cx="5787604" cy="4217988"/>
          </a:xfrm>
          <a:noFill/>
          <a:ln/>
        </p:spPr>
        <p:txBody>
          <a:bodyPr/>
          <a:lstStyle/>
          <a:p>
            <a:r>
              <a:rPr lang="en-US" dirty="0" smtClean="0">
                <a:latin typeface="Arial" charset="0"/>
                <a:cs typeface="Arial" charset="0"/>
              </a:rPr>
              <a:t>Children using their skills to participate, express, invent and create  PLF Vol. 2, p. 4</a:t>
            </a:r>
          </a:p>
          <a:p>
            <a:endParaRPr lang="en-US" dirty="0" smtClean="0">
              <a:latin typeface="Arial" charset="0"/>
              <a:cs typeface="Arial" charset="0"/>
            </a:endParaRPr>
          </a:p>
          <a:p>
            <a:r>
              <a:rPr lang="en-US" dirty="0" smtClean="0">
                <a:latin typeface="Arial" charset="0"/>
                <a:cs typeface="Arial" charset="0"/>
              </a:rPr>
              <a:t>Preschool children are quite enthusiastic about musical experimentation. They enjoy creating different sounds on instruments and with their voices, and they delight in uninhibited, expressive movement. Until a the child “externalizes” she is thinking about in regard to what is heard, seen, or imagined musically, adults have no idea what is going on in the child’s minds or how she is processing musical thought.</a:t>
            </a:r>
          </a:p>
          <a:p>
            <a:endParaRPr lang="en-US" dirty="0" smtClean="0">
              <a:latin typeface="Arial" charset="0"/>
              <a:cs typeface="Arial" charset="0"/>
            </a:endParaRPr>
          </a:p>
          <a:p>
            <a:r>
              <a:rPr lang="en-US" dirty="0" smtClean="0">
                <a:latin typeface="Arial" charset="0"/>
                <a:cs typeface="Arial" charset="0"/>
              </a:rPr>
              <a:t>When the teacher gives the child an opportunity to create her own music and invent symbol systems, the child is able to express musical meaning on her own terms, then communicate this meaning to others. </a:t>
            </a:r>
            <a:r>
              <a:rPr lang="en-US" dirty="0" smtClean="0"/>
              <a:t>PCF Vol. 2, p.</a:t>
            </a:r>
            <a:r>
              <a:rPr lang="en-US" dirty="0" smtClean="0">
                <a:latin typeface="Arial" charset="0"/>
                <a:cs typeface="Arial" charset="0"/>
              </a:rPr>
              <a:t>80</a:t>
            </a:r>
          </a:p>
          <a:p>
            <a:endParaRPr lang="en-US" dirty="0"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948" y="4451350"/>
            <a:ext cx="6336704" cy="4217988"/>
          </a:xfrm>
        </p:spPr>
        <p:txBody>
          <a:bodyPr>
            <a:noAutofit/>
          </a:bodyPr>
          <a:lstStyle/>
          <a:p>
            <a:r>
              <a:rPr lang="en-US" sz="1050" cap="all" baseline="0" dirty="0" smtClean="0"/>
              <a:t>Music in Action</a:t>
            </a:r>
          </a:p>
          <a:p>
            <a:r>
              <a:rPr lang="en-US" sz="1050" dirty="0" smtClean="0"/>
              <a:t>INTENT: Using video classroom examples, engage participants in a process of analyzing how the activities support learning in the Music Domain and in other learning domains. </a:t>
            </a:r>
          </a:p>
          <a:p>
            <a:r>
              <a:rPr lang="en-US" sz="1050" dirty="0" smtClean="0"/>
              <a:t>OUTCOMES: Participants will be able to demonstrate understanding of how classroom activities support the 3 Music </a:t>
            </a:r>
            <a:r>
              <a:rPr lang="en-US" sz="1050" dirty="0" err="1" smtClean="0"/>
              <a:t>substrand</a:t>
            </a:r>
            <a:r>
              <a:rPr lang="en-US" sz="1050" dirty="0" smtClean="0"/>
              <a:t> and foundations</a:t>
            </a:r>
          </a:p>
          <a:p>
            <a:r>
              <a:rPr lang="en-US" sz="1050" dirty="0" smtClean="0"/>
              <a:t>MATERIALS REQUIRED: PPT Slides #36-38, 3 classroom video clips: Instruments Ensemble, </a:t>
            </a:r>
            <a:r>
              <a:rPr lang="en-US" sz="1050" dirty="0" err="1" smtClean="0"/>
              <a:t>Sandtable</a:t>
            </a:r>
            <a:r>
              <a:rPr lang="en-US" sz="1050" dirty="0" smtClean="0"/>
              <a:t> Song, and MicPlayV2- Lady;  VPA At-A-Glance Handout</a:t>
            </a:r>
          </a:p>
          <a:p>
            <a:r>
              <a:rPr lang="en-US" sz="1050" dirty="0" smtClean="0"/>
              <a:t>TIME: 30 minutes</a:t>
            </a:r>
          </a:p>
          <a:p>
            <a:pPr>
              <a:spcAft>
                <a:spcPts val="600"/>
              </a:spcAft>
            </a:pPr>
            <a:r>
              <a:rPr lang="en-US" sz="1050" dirty="0" smtClean="0"/>
              <a:t>PROCESS:  </a:t>
            </a:r>
            <a:r>
              <a:rPr lang="en-US" sz="1200" kern="1200" dirty="0" smtClean="0">
                <a:solidFill>
                  <a:schemeClr val="tx1"/>
                </a:solidFill>
                <a:latin typeface="Arial" pitchFamily="34" charset="0"/>
                <a:ea typeface="Arial" charset="0"/>
                <a:cs typeface="Arial" pitchFamily="34" charset="0"/>
              </a:rPr>
              <a:t>Show participants one video clip at a time, pausing after each one to engage participants in process of understanding how the clip supports learning in one or more of the Music </a:t>
            </a:r>
            <a:r>
              <a:rPr lang="en-US" sz="1200" kern="1200" dirty="0" err="1" smtClean="0">
                <a:solidFill>
                  <a:schemeClr val="tx1"/>
                </a:solidFill>
                <a:latin typeface="Arial" pitchFamily="34" charset="0"/>
                <a:ea typeface="Arial" charset="0"/>
                <a:cs typeface="Arial" pitchFamily="34" charset="0"/>
              </a:rPr>
              <a:t>substrand</a:t>
            </a:r>
            <a:r>
              <a:rPr lang="en-US" sz="1200" kern="1200" dirty="0" smtClean="0">
                <a:solidFill>
                  <a:schemeClr val="tx1"/>
                </a:solidFill>
                <a:latin typeface="Arial" pitchFamily="34" charset="0"/>
                <a:ea typeface="Arial" charset="0"/>
                <a:cs typeface="Arial" pitchFamily="34" charset="0"/>
              </a:rPr>
              <a:t>/foundations.  </a:t>
            </a:r>
          </a:p>
          <a:p>
            <a:pPr>
              <a:spcAft>
                <a:spcPts val="600"/>
              </a:spcAft>
            </a:pPr>
            <a:r>
              <a:rPr lang="en-US" sz="1200" kern="1200" dirty="0" smtClean="0">
                <a:solidFill>
                  <a:schemeClr val="tx1"/>
                </a:solidFill>
                <a:latin typeface="Arial" pitchFamily="34" charset="0"/>
                <a:ea typeface="Arial" charset="0"/>
                <a:cs typeface="Arial" pitchFamily="34" charset="0"/>
              </a:rPr>
              <a:t>Presenter says,  “Take out the Visual and Performing Arts At-a-Glance handout as we’ll be using this as we view video clips from preschool classrooms. I’ll show one video at a time, giving you a minute or so after viewing to think about which </a:t>
            </a:r>
            <a:r>
              <a:rPr lang="en-US" sz="1200" kern="1200" dirty="0" err="1" smtClean="0">
                <a:solidFill>
                  <a:schemeClr val="tx1"/>
                </a:solidFill>
                <a:latin typeface="Arial" pitchFamily="34" charset="0"/>
                <a:ea typeface="Arial" charset="0"/>
                <a:cs typeface="Arial" pitchFamily="34" charset="0"/>
              </a:rPr>
              <a:t>substrands</a:t>
            </a:r>
            <a:r>
              <a:rPr lang="en-US" sz="1200" kern="1200" dirty="0" smtClean="0">
                <a:solidFill>
                  <a:schemeClr val="tx1"/>
                </a:solidFill>
                <a:latin typeface="Arial" pitchFamily="34" charset="0"/>
                <a:ea typeface="Arial" charset="0"/>
                <a:cs typeface="Arial" pitchFamily="34" charset="0"/>
              </a:rPr>
              <a:t> and foundations are supported by the classroom example.”  </a:t>
            </a:r>
          </a:p>
          <a:p>
            <a:pPr>
              <a:spcAft>
                <a:spcPts val="600"/>
              </a:spcAft>
            </a:pPr>
            <a:r>
              <a:rPr lang="en-US" sz="1200" kern="1200" dirty="0" smtClean="0">
                <a:solidFill>
                  <a:schemeClr val="tx1"/>
                </a:solidFill>
                <a:latin typeface="Arial" pitchFamily="34" charset="0"/>
                <a:ea typeface="Arial" charset="0"/>
                <a:cs typeface="Arial" pitchFamily="34" charset="0"/>
              </a:rPr>
              <a:t>Show 1</a:t>
            </a:r>
            <a:r>
              <a:rPr lang="en-US" sz="1200" kern="1200" baseline="30000" dirty="0" smtClean="0">
                <a:solidFill>
                  <a:schemeClr val="tx1"/>
                </a:solidFill>
                <a:latin typeface="Arial" pitchFamily="34" charset="0"/>
                <a:ea typeface="Arial" charset="0"/>
                <a:cs typeface="Arial" pitchFamily="34" charset="0"/>
              </a:rPr>
              <a:t>st</a:t>
            </a:r>
            <a:r>
              <a:rPr lang="en-US" sz="1200" kern="1200" dirty="0" smtClean="0">
                <a:solidFill>
                  <a:schemeClr val="tx1"/>
                </a:solidFill>
                <a:latin typeface="Arial" pitchFamily="34" charset="0"/>
                <a:ea typeface="Arial" charset="0"/>
                <a:cs typeface="Arial" pitchFamily="34" charset="0"/>
              </a:rPr>
              <a:t> video clip. </a:t>
            </a:r>
          </a:p>
          <a:p>
            <a:pPr>
              <a:spcAft>
                <a:spcPts val="600"/>
              </a:spcAft>
            </a:pPr>
            <a:r>
              <a:rPr lang="en-US" sz="1200" kern="1200" dirty="0" smtClean="0">
                <a:solidFill>
                  <a:schemeClr val="tx1"/>
                </a:solidFill>
                <a:latin typeface="Arial" pitchFamily="34" charset="0"/>
                <a:ea typeface="Arial" charset="0"/>
                <a:cs typeface="Arial" pitchFamily="34" charset="0"/>
              </a:rPr>
              <a:t>Give participants 1 or 2 minutes to review </a:t>
            </a:r>
            <a:r>
              <a:rPr lang="en-US" sz="1200" kern="1200" dirty="0" err="1" smtClean="0">
                <a:solidFill>
                  <a:schemeClr val="tx1"/>
                </a:solidFill>
                <a:latin typeface="Arial" pitchFamily="34" charset="0"/>
                <a:ea typeface="Arial" charset="0"/>
                <a:cs typeface="Arial" pitchFamily="34" charset="0"/>
              </a:rPr>
              <a:t>substrand</a:t>
            </a:r>
            <a:r>
              <a:rPr lang="en-US" sz="1200" kern="1200" dirty="0" smtClean="0">
                <a:solidFill>
                  <a:schemeClr val="tx1"/>
                </a:solidFill>
                <a:latin typeface="Arial" pitchFamily="34" charset="0"/>
                <a:ea typeface="Arial" charset="0"/>
                <a:cs typeface="Arial" pitchFamily="34" charset="0"/>
              </a:rPr>
              <a:t>/foundations.</a:t>
            </a:r>
          </a:p>
          <a:p>
            <a:pPr>
              <a:spcAft>
                <a:spcPts val="600"/>
              </a:spcAft>
            </a:pPr>
            <a:r>
              <a:rPr lang="en-US" sz="1200" kern="1200" dirty="0" smtClean="0">
                <a:solidFill>
                  <a:schemeClr val="tx1"/>
                </a:solidFill>
                <a:latin typeface="Arial" pitchFamily="34" charset="0"/>
                <a:ea typeface="Arial" charset="0"/>
                <a:cs typeface="Arial" pitchFamily="34" charset="0"/>
              </a:rPr>
              <a:t>Presenter says, “If you thought this example supports the </a:t>
            </a:r>
            <a:r>
              <a:rPr lang="en-US" sz="1200" kern="1200" dirty="0" err="1" smtClean="0">
                <a:solidFill>
                  <a:schemeClr val="tx1"/>
                </a:solidFill>
                <a:latin typeface="Arial" pitchFamily="34" charset="0"/>
                <a:ea typeface="Arial" charset="0"/>
                <a:cs typeface="Arial" pitchFamily="34" charset="0"/>
              </a:rPr>
              <a:t>substrand</a:t>
            </a:r>
            <a:r>
              <a:rPr lang="en-US" sz="1200" kern="1200" dirty="0" smtClean="0">
                <a:solidFill>
                  <a:schemeClr val="tx1"/>
                </a:solidFill>
                <a:latin typeface="Arial" pitchFamily="34" charset="0"/>
                <a:ea typeface="Arial" charset="0"/>
                <a:cs typeface="Arial" pitchFamily="34" charset="0"/>
              </a:rPr>
              <a:t> </a:t>
            </a:r>
            <a:r>
              <a:rPr lang="en-US" sz="1200" i="1" kern="1200" dirty="0" smtClean="0">
                <a:solidFill>
                  <a:schemeClr val="tx1"/>
                </a:solidFill>
                <a:latin typeface="Arial" pitchFamily="34" charset="0"/>
                <a:ea typeface="Arial" charset="0"/>
                <a:cs typeface="Arial" pitchFamily="34" charset="0"/>
              </a:rPr>
              <a:t>Notice, Respond, and Engage</a:t>
            </a:r>
            <a:r>
              <a:rPr lang="en-US" sz="1200" kern="1200" dirty="0" smtClean="0">
                <a:solidFill>
                  <a:schemeClr val="tx1"/>
                </a:solidFill>
                <a:latin typeface="Arial" pitchFamily="34" charset="0"/>
                <a:ea typeface="Arial" charset="0"/>
                <a:cs typeface="Arial" pitchFamily="34" charset="0"/>
              </a:rPr>
              <a:t>, stand up.”  Presenter facilitates a 1-2 min discussion by asking a few of the participants to share how they thought the activity supports this </a:t>
            </a:r>
            <a:r>
              <a:rPr lang="en-US" sz="1200" kern="1200" dirty="0" err="1" smtClean="0">
                <a:solidFill>
                  <a:schemeClr val="tx1"/>
                </a:solidFill>
                <a:latin typeface="Arial" pitchFamily="34" charset="0"/>
                <a:ea typeface="Arial" charset="0"/>
                <a:cs typeface="Arial" pitchFamily="34" charset="0"/>
              </a:rPr>
              <a:t>substrand</a:t>
            </a:r>
            <a:r>
              <a:rPr lang="en-US" sz="1200" kern="1200" dirty="0" smtClean="0">
                <a:solidFill>
                  <a:schemeClr val="tx1"/>
                </a:solidFill>
                <a:latin typeface="Arial" pitchFamily="34" charset="0"/>
                <a:ea typeface="Arial" charset="0"/>
                <a:cs typeface="Arial" pitchFamily="34" charset="0"/>
              </a:rPr>
              <a:t> and any specific foundations. Participants sit down.</a:t>
            </a:r>
          </a:p>
          <a:p>
            <a:pPr>
              <a:spcAft>
                <a:spcPts val="600"/>
              </a:spcAft>
            </a:pPr>
            <a:r>
              <a:rPr lang="en-US" sz="1200" kern="1200" dirty="0" smtClean="0">
                <a:solidFill>
                  <a:schemeClr val="tx1"/>
                </a:solidFill>
                <a:latin typeface="Arial" pitchFamily="34" charset="0"/>
                <a:ea typeface="Arial" charset="0"/>
                <a:cs typeface="Arial" pitchFamily="34" charset="0"/>
              </a:rPr>
              <a:t>Presenter says, “If you thought this example supports the </a:t>
            </a:r>
            <a:r>
              <a:rPr lang="en-US" sz="1200" kern="1200" dirty="0" err="1" smtClean="0">
                <a:solidFill>
                  <a:schemeClr val="tx1"/>
                </a:solidFill>
                <a:latin typeface="Arial" pitchFamily="34" charset="0"/>
                <a:ea typeface="Arial" charset="0"/>
                <a:cs typeface="Arial" pitchFamily="34" charset="0"/>
              </a:rPr>
              <a:t>substrand</a:t>
            </a:r>
            <a:r>
              <a:rPr lang="en-US" sz="1200" kern="1200" dirty="0" smtClean="0">
                <a:solidFill>
                  <a:schemeClr val="tx1"/>
                </a:solidFill>
                <a:latin typeface="Arial" pitchFamily="34" charset="0"/>
                <a:ea typeface="Arial" charset="0"/>
                <a:cs typeface="Arial" pitchFamily="34" charset="0"/>
              </a:rPr>
              <a:t> </a:t>
            </a:r>
            <a:r>
              <a:rPr lang="en-US" sz="1200" i="1" kern="1200" dirty="0" smtClean="0">
                <a:solidFill>
                  <a:schemeClr val="tx1"/>
                </a:solidFill>
                <a:latin typeface="Arial" pitchFamily="34" charset="0"/>
                <a:ea typeface="Arial" charset="0"/>
                <a:cs typeface="Arial" pitchFamily="34" charset="0"/>
              </a:rPr>
              <a:t>Develops Skills</a:t>
            </a:r>
            <a:r>
              <a:rPr lang="en-US" sz="1200" kern="1200" dirty="0" smtClean="0">
                <a:solidFill>
                  <a:schemeClr val="tx1"/>
                </a:solidFill>
                <a:latin typeface="Arial" pitchFamily="34" charset="0"/>
                <a:ea typeface="Arial" charset="0"/>
                <a:cs typeface="Arial" pitchFamily="34" charset="0"/>
              </a:rPr>
              <a:t>, stand up.” Presenter facilitates a 1-2 minute discussion by asking a few of the participants to share how they thought the activity supports this </a:t>
            </a:r>
            <a:r>
              <a:rPr lang="en-US" sz="1200" kern="1200" dirty="0" err="1" smtClean="0">
                <a:solidFill>
                  <a:schemeClr val="tx1"/>
                </a:solidFill>
                <a:latin typeface="Arial" pitchFamily="34" charset="0"/>
                <a:ea typeface="Arial" charset="0"/>
                <a:cs typeface="Arial" pitchFamily="34" charset="0"/>
              </a:rPr>
              <a:t>substrand</a:t>
            </a:r>
            <a:r>
              <a:rPr lang="en-US" sz="1200" kern="1200" dirty="0" smtClean="0">
                <a:solidFill>
                  <a:schemeClr val="tx1"/>
                </a:solidFill>
                <a:latin typeface="Arial" pitchFamily="34" charset="0"/>
                <a:ea typeface="Arial" charset="0"/>
                <a:cs typeface="Arial" pitchFamily="34" charset="0"/>
              </a:rPr>
              <a:t> and any specific foundations. Participants sit down.</a:t>
            </a:r>
          </a:p>
          <a:p>
            <a:pPr>
              <a:spcAft>
                <a:spcPts val="600"/>
              </a:spcAft>
            </a:pPr>
            <a:endParaRPr lang="en-US" sz="1200" kern="1200" dirty="0" smtClean="0">
              <a:solidFill>
                <a:schemeClr val="tx1"/>
              </a:solidFill>
              <a:latin typeface="Arial" pitchFamily="34" charset="0"/>
              <a:ea typeface="Arial" charset="0"/>
              <a:cs typeface="Arial" pitchFamily="34" charset="0"/>
            </a:endParaRPr>
          </a:p>
          <a:p>
            <a:pPr>
              <a:spcAft>
                <a:spcPts val="600"/>
              </a:spcAft>
            </a:pPr>
            <a:r>
              <a:rPr lang="en-US" sz="1200" kern="1200" dirty="0" smtClean="0">
                <a:solidFill>
                  <a:schemeClr val="tx1"/>
                </a:solidFill>
                <a:latin typeface="Arial" pitchFamily="34" charset="0"/>
                <a:ea typeface="Arial" charset="0"/>
                <a:cs typeface="Arial" pitchFamily="34" charset="0"/>
              </a:rPr>
              <a:t>Presenter says, “If you thought this example supports the </a:t>
            </a:r>
            <a:r>
              <a:rPr lang="en-US" sz="1200" kern="1200" dirty="0" err="1" smtClean="0">
                <a:solidFill>
                  <a:schemeClr val="tx1"/>
                </a:solidFill>
                <a:latin typeface="Arial" pitchFamily="34" charset="0"/>
                <a:ea typeface="Arial" charset="0"/>
                <a:cs typeface="Arial" pitchFamily="34" charset="0"/>
              </a:rPr>
              <a:t>substrand</a:t>
            </a:r>
            <a:r>
              <a:rPr lang="en-US" sz="1200" kern="1200" dirty="0" smtClean="0">
                <a:solidFill>
                  <a:schemeClr val="tx1"/>
                </a:solidFill>
                <a:latin typeface="Arial" pitchFamily="34" charset="0"/>
                <a:ea typeface="Arial" charset="0"/>
                <a:cs typeface="Arial" pitchFamily="34" charset="0"/>
              </a:rPr>
              <a:t> </a:t>
            </a:r>
            <a:r>
              <a:rPr lang="en-US" sz="1200" i="1" kern="1200" dirty="0" smtClean="0">
                <a:solidFill>
                  <a:schemeClr val="tx1"/>
                </a:solidFill>
                <a:latin typeface="Arial" pitchFamily="34" charset="0"/>
                <a:ea typeface="Arial" charset="0"/>
                <a:cs typeface="Arial" pitchFamily="34" charset="0"/>
              </a:rPr>
              <a:t>Create, Invent, and Express</a:t>
            </a:r>
            <a:r>
              <a:rPr lang="en-US" sz="1200" kern="1200" dirty="0" smtClean="0">
                <a:solidFill>
                  <a:schemeClr val="tx1"/>
                </a:solidFill>
                <a:latin typeface="Arial" pitchFamily="34" charset="0"/>
                <a:ea typeface="Arial" charset="0"/>
                <a:cs typeface="Arial" pitchFamily="34" charset="0"/>
              </a:rPr>
              <a:t>, stand up.” Presenter facilitates a 1-2 minute discussion by asking a few of the participants to share how they thought the activity supports this </a:t>
            </a:r>
            <a:r>
              <a:rPr lang="en-US" sz="1200" kern="1200" dirty="0" err="1" smtClean="0">
                <a:solidFill>
                  <a:schemeClr val="tx1"/>
                </a:solidFill>
                <a:latin typeface="Arial" pitchFamily="34" charset="0"/>
                <a:ea typeface="Arial" charset="0"/>
                <a:cs typeface="Arial" pitchFamily="34" charset="0"/>
              </a:rPr>
              <a:t>substrand</a:t>
            </a:r>
            <a:r>
              <a:rPr lang="en-US" sz="1200" kern="1200" dirty="0" smtClean="0">
                <a:solidFill>
                  <a:schemeClr val="tx1"/>
                </a:solidFill>
                <a:latin typeface="Arial" pitchFamily="34" charset="0"/>
                <a:ea typeface="Arial" charset="0"/>
                <a:cs typeface="Arial" pitchFamily="34" charset="0"/>
              </a:rPr>
              <a:t> and any specific foundations. Participants sit down.</a:t>
            </a:r>
          </a:p>
          <a:p>
            <a:pPr>
              <a:spcAft>
                <a:spcPts val="600"/>
              </a:spcAft>
            </a:pPr>
            <a:r>
              <a:rPr lang="en-US" sz="1200" kern="1200" dirty="0" smtClean="0">
                <a:solidFill>
                  <a:schemeClr val="tx1"/>
                </a:solidFill>
                <a:latin typeface="Arial" pitchFamily="34" charset="0"/>
                <a:ea typeface="Arial" charset="0"/>
                <a:cs typeface="Arial" pitchFamily="34" charset="0"/>
              </a:rPr>
              <a:t>Presenter can replay video clip after discussion if desired.</a:t>
            </a:r>
          </a:p>
          <a:p>
            <a:r>
              <a:rPr lang="en-US" sz="1050" dirty="0" smtClean="0"/>
              <a:t>REPEAT THE ABOVE PROCESS FOR REMAINING 2 VIDEO CLIPS</a:t>
            </a:r>
          </a:p>
          <a:p>
            <a:r>
              <a:rPr lang="en-US" sz="1050" dirty="0" smtClean="0"/>
              <a:t>OPTIONAL:  Instead of standing up to show which </a:t>
            </a:r>
            <a:r>
              <a:rPr lang="en-US" sz="1050" dirty="0" err="1" smtClean="0"/>
              <a:t>substrand</a:t>
            </a:r>
            <a:r>
              <a:rPr lang="en-US" sz="1050" dirty="0" smtClean="0"/>
              <a:t>/foundations participants chose, participants can make a music sound with available table instruments or their body such as clap hands/feet, pretend tooting of horn, etc.</a:t>
            </a:r>
          </a:p>
          <a:p>
            <a:r>
              <a:rPr lang="en-US" sz="1050" dirty="0" smtClean="0"/>
              <a:t>SUMMARY: Using video classroom examples, participants engage in a process of analyzing and demonstrating how the activities support learning in the Music domain and in other learning domains. </a:t>
            </a:r>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all" baseline="0" dirty="0" smtClean="0"/>
              <a:t>Music in Action</a:t>
            </a:r>
          </a:p>
          <a:p>
            <a:r>
              <a:rPr lang="en-US" dirty="0" smtClean="0"/>
              <a:t>INTENT: Using video classroom examples, engage participants in a process of analyzing how the activities support learning in the Music Domain and in other learning domains. </a:t>
            </a:r>
          </a:p>
          <a:p>
            <a:r>
              <a:rPr lang="en-US" dirty="0" smtClean="0"/>
              <a:t>OUTCOMES: Participants will be able to demonstrate understanding of how classroom activities support the 3 Music </a:t>
            </a:r>
            <a:r>
              <a:rPr lang="en-US" dirty="0" err="1" smtClean="0"/>
              <a:t>substrand</a:t>
            </a:r>
            <a:r>
              <a:rPr lang="en-US" dirty="0" smtClean="0"/>
              <a:t> and foundations</a:t>
            </a:r>
          </a:p>
          <a:p>
            <a:r>
              <a:rPr lang="en-US" dirty="0" smtClean="0"/>
              <a:t>MATERIALS REQUIRED: PPT Slides #36-38, 3 classroom video clips: Instruments Ensemble, </a:t>
            </a:r>
            <a:r>
              <a:rPr lang="en-US" dirty="0" err="1" smtClean="0"/>
              <a:t>Sandtable</a:t>
            </a:r>
            <a:r>
              <a:rPr lang="en-US" dirty="0" smtClean="0"/>
              <a:t> Song, and MicPlayV2- Lady;  VPA At-A-Glance Handout</a:t>
            </a:r>
          </a:p>
          <a:p>
            <a:r>
              <a:rPr lang="en-US" dirty="0" smtClean="0"/>
              <a:t>TIME: 30 minutes</a:t>
            </a:r>
          </a:p>
          <a:p>
            <a:r>
              <a:rPr lang="en-US" dirty="0" smtClean="0"/>
              <a:t>PROCESS: Show participants one video clip at a time, pausing after each one to engage participants in process of understanding how the clip supports learning in one or more of the Music </a:t>
            </a:r>
            <a:r>
              <a:rPr lang="en-US" dirty="0" err="1" smtClean="0"/>
              <a:t>substrand</a:t>
            </a:r>
            <a:r>
              <a:rPr lang="en-US" dirty="0" smtClean="0"/>
              <a:t>/foundations.  </a:t>
            </a:r>
          </a:p>
          <a:p>
            <a:r>
              <a:rPr lang="en-US" dirty="0" smtClean="0"/>
              <a:t>Presenter says: “Take out your Visual and Performing Arts At-A-Glance Handout as we’ll be using this as we view video clips from preschool classrooms.  I’ll show one video at a time, giving you a minute or so after viewing to think about which </a:t>
            </a:r>
            <a:r>
              <a:rPr lang="en-US" dirty="0" err="1" smtClean="0"/>
              <a:t>substrands</a:t>
            </a:r>
            <a:r>
              <a:rPr lang="en-US" dirty="0" smtClean="0"/>
              <a:t> and foundations are supported by the classroom example.”  </a:t>
            </a:r>
          </a:p>
          <a:p>
            <a:r>
              <a:rPr lang="en-US" dirty="0" smtClean="0"/>
              <a:t>Show 1</a:t>
            </a:r>
            <a:r>
              <a:rPr lang="en-US" baseline="30000" dirty="0" smtClean="0"/>
              <a:t>st</a:t>
            </a:r>
            <a:r>
              <a:rPr lang="en-US" dirty="0" smtClean="0"/>
              <a:t> video clip</a:t>
            </a:r>
          </a:p>
          <a:p>
            <a:r>
              <a:rPr lang="en-US" dirty="0" smtClean="0"/>
              <a:t>Give participants 1 or 2 minutes to review </a:t>
            </a:r>
            <a:r>
              <a:rPr lang="en-US" dirty="0" err="1" smtClean="0"/>
              <a:t>substrand</a:t>
            </a:r>
            <a:r>
              <a:rPr lang="en-US" dirty="0" smtClean="0"/>
              <a:t>/foundations.</a:t>
            </a:r>
          </a:p>
          <a:p>
            <a:r>
              <a:rPr lang="en-US" dirty="0" smtClean="0"/>
              <a:t>Presenter says:  “If you thought this example supports the </a:t>
            </a:r>
            <a:r>
              <a:rPr lang="en-US" dirty="0" err="1" smtClean="0"/>
              <a:t>substrand</a:t>
            </a:r>
            <a:r>
              <a:rPr lang="en-US" dirty="0" smtClean="0"/>
              <a:t>- Notice, Respond, and Engage-Stand up.”  Presenter facilitates a 1-2 min discussion by asking a few of the participants to share how they thought the activity supports this </a:t>
            </a:r>
            <a:r>
              <a:rPr lang="en-US" dirty="0" err="1" smtClean="0"/>
              <a:t>substrand</a:t>
            </a:r>
            <a:r>
              <a:rPr lang="en-US" dirty="0" smtClean="0"/>
              <a:t> and any specific foundations. Participants sit down.</a:t>
            </a:r>
          </a:p>
          <a:p>
            <a:r>
              <a:rPr lang="en-US" dirty="0" smtClean="0"/>
              <a:t>Presenter says: “If you thought this example supports the </a:t>
            </a:r>
            <a:r>
              <a:rPr lang="en-US" dirty="0" err="1" smtClean="0"/>
              <a:t>substrand</a:t>
            </a:r>
            <a:r>
              <a:rPr lang="en-US" dirty="0" smtClean="0"/>
              <a:t> Develops Skills - Stand up.” Presenter facilitates a 1-2 minute discussion by asking a few of the participants to share how they thought the activity supports this </a:t>
            </a:r>
            <a:r>
              <a:rPr lang="en-US" dirty="0" err="1" smtClean="0"/>
              <a:t>substrand</a:t>
            </a:r>
            <a:r>
              <a:rPr lang="en-US" dirty="0" smtClean="0"/>
              <a:t> and any specific foundations. Participants sit down.</a:t>
            </a:r>
          </a:p>
          <a:p>
            <a:r>
              <a:rPr lang="en-US" dirty="0" smtClean="0"/>
              <a:t>Presenter says: “If you thought this example supports the </a:t>
            </a:r>
            <a:r>
              <a:rPr lang="en-US" dirty="0" err="1" smtClean="0"/>
              <a:t>substrand</a:t>
            </a:r>
            <a:r>
              <a:rPr lang="en-US" dirty="0" smtClean="0"/>
              <a:t> - Create, Invent, and Express-Stand up.” Presenter facilitates a 1-2 minute discussion by asking a few of the participants to share how they thought the activity supports this </a:t>
            </a:r>
            <a:r>
              <a:rPr lang="en-US" dirty="0" err="1" smtClean="0"/>
              <a:t>substrand</a:t>
            </a:r>
            <a:r>
              <a:rPr lang="en-US" dirty="0" smtClean="0"/>
              <a:t> and any specific foundations. Participants sit down.</a:t>
            </a:r>
          </a:p>
          <a:p>
            <a:r>
              <a:rPr lang="en-US" dirty="0" smtClean="0"/>
              <a:t>Presenter can replay video clip after discussion if desired.</a:t>
            </a:r>
          </a:p>
          <a:p>
            <a:r>
              <a:rPr lang="en-US" dirty="0" smtClean="0"/>
              <a:t>REPEAT THE ABOVE PROCESS FOR REMAINING 2 VIDEO CLIPS</a:t>
            </a:r>
          </a:p>
          <a:p>
            <a:r>
              <a:rPr lang="en-US" dirty="0" smtClean="0"/>
              <a:t>OPTIONAL:  Instead of standing up to show which </a:t>
            </a:r>
            <a:r>
              <a:rPr lang="en-US" dirty="0" err="1" smtClean="0"/>
              <a:t>substrand</a:t>
            </a:r>
            <a:r>
              <a:rPr lang="en-US" dirty="0" smtClean="0"/>
              <a:t>/foundations participants chose, participants can make a music sound with available table instruments or their body such as clap hands/feet, pretend tooting of horn, etc.</a:t>
            </a:r>
          </a:p>
          <a:p>
            <a:r>
              <a:rPr lang="en-US" dirty="0" smtClean="0"/>
              <a:t>SUMMARY: Using video classroom examples, participants engage in a process of analyzing and demonstrating how the activities support learning in the Music domain and in other learning domains. </a:t>
            </a:r>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37</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487742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all" baseline="0" dirty="0" smtClean="0"/>
              <a:t>Music in Action</a:t>
            </a:r>
          </a:p>
          <a:p>
            <a:r>
              <a:rPr lang="en-US" dirty="0" smtClean="0"/>
              <a:t>INTENT: Using video classroom examples, engage participants in a process of analyzing how the activities support learning in the Music Domain and in other learning domains. </a:t>
            </a:r>
          </a:p>
          <a:p>
            <a:r>
              <a:rPr lang="en-US" dirty="0" smtClean="0"/>
              <a:t>OUTCOMES: Participants will be able to demonstrate understanding of how classroom activities support the 3 Music </a:t>
            </a:r>
            <a:r>
              <a:rPr lang="en-US" dirty="0" err="1" smtClean="0"/>
              <a:t>substrands</a:t>
            </a:r>
            <a:r>
              <a:rPr lang="en-US" dirty="0" smtClean="0"/>
              <a:t> and learning Foundations  </a:t>
            </a:r>
          </a:p>
          <a:p>
            <a:r>
              <a:rPr lang="en-US" dirty="0" smtClean="0"/>
              <a:t>MATERIALS REQUIRED: PPT Slides #36-38,  3 classroom video clips: Instruments Ensemble, </a:t>
            </a:r>
            <a:r>
              <a:rPr lang="en-US" dirty="0" err="1" smtClean="0"/>
              <a:t>Sandtable</a:t>
            </a:r>
            <a:r>
              <a:rPr lang="en-US" dirty="0" smtClean="0"/>
              <a:t> Song, and MicPlayV2- Lady;  VPA At-A-Glance Handout</a:t>
            </a:r>
          </a:p>
          <a:p>
            <a:r>
              <a:rPr lang="en-US" dirty="0" smtClean="0"/>
              <a:t>TIME: 30 minutes</a:t>
            </a:r>
          </a:p>
          <a:p>
            <a:r>
              <a:rPr lang="en-US" dirty="0" smtClean="0"/>
              <a:t>PROCESS: Show participants one video clip at a time, pausing after each one to engage participants in process of understanding how the clip supports learning in one or more of the Music </a:t>
            </a:r>
            <a:r>
              <a:rPr lang="en-US" dirty="0" err="1" smtClean="0"/>
              <a:t>substrand</a:t>
            </a:r>
            <a:r>
              <a:rPr lang="en-US" dirty="0" smtClean="0"/>
              <a:t>/foundations.  </a:t>
            </a:r>
          </a:p>
          <a:p>
            <a:r>
              <a:rPr lang="en-US" dirty="0" smtClean="0"/>
              <a:t>Presenter says:  “Take out your Visual and Performing Arts At-A-Glance Handout as we’ll be using this as we view video clips from preschool classrooms.  I’ll show one video at a time, giving you a minute or so after viewing to think about which </a:t>
            </a:r>
            <a:r>
              <a:rPr lang="en-US" dirty="0" err="1" smtClean="0"/>
              <a:t>substrand</a:t>
            </a:r>
            <a:r>
              <a:rPr lang="en-US" dirty="0" smtClean="0"/>
              <a:t> and foundations are supported by the classroom example.”  </a:t>
            </a:r>
          </a:p>
          <a:p>
            <a:r>
              <a:rPr lang="en-US" dirty="0" smtClean="0"/>
              <a:t>Show 1</a:t>
            </a:r>
            <a:r>
              <a:rPr lang="en-US" baseline="30000" dirty="0" smtClean="0"/>
              <a:t>st</a:t>
            </a:r>
            <a:r>
              <a:rPr lang="en-US" dirty="0" smtClean="0"/>
              <a:t> video clip</a:t>
            </a:r>
          </a:p>
          <a:p>
            <a:r>
              <a:rPr lang="en-US" dirty="0" smtClean="0"/>
              <a:t>Give participants 1 or 2 minutes to review </a:t>
            </a:r>
            <a:r>
              <a:rPr lang="en-US" dirty="0" err="1" smtClean="0"/>
              <a:t>substrand</a:t>
            </a:r>
            <a:r>
              <a:rPr lang="en-US" dirty="0" smtClean="0"/>
              <a:t>/foundations.</a:t>
            </a:r>
          </a:p>
          <a:p>
            <a:r>
              <a:rPr lang="en-US" dirty="0" smtClean="0"/>
              <a:t>Presenter says:  “If you thought this example supports the </a:t>
            </a:r>
            <a:r>
              <a:rPr lang="en-US" dirty="0" err="1" smtClean="0"/>
              <a:t>substrand</a:t>
            </a:r>
            <a:r>
              <a:rPr lang="en-US" dirty="0" smtClean="0"/>
              <a:t> - Notice, Respond, and Engage- Stand up.”  Presenter facilitates a 1-2 min discussion by asking a few of the participants to share how they thought the activity supports this </a:t>
            </a:r>
            <a:r>
              <a:rPr lang="en-US" dirty="0" err="1" smtClean="0"/>
              <a:t>substrand</a:t>
            </a:r>
            <a:r>
              <a:rPr lang="en-US" dirty="0" smtClean="0"/>
              <a:t> and any specific foundations. Participants sit down.</a:t>
            </a:r>
          </a:p>
          <a:p>
            <a:r>
              <a:rPr lang="en-US" dirty="0" smtClean="0"/>
              <a:t>Presenter says: “If you thought this example supports the </a:t>
            </a:r>
            <a:r>
              <a:rPr lang="en-US" dirty="0" err="1" smtClean="0"/>
              <a:t>substrand</a:t>
            </a:r>
            <a:r>
              <a:rPr lang="en-US" dirty="0" smtClean="0"/>
              <a:t> - Develops Skills-Stand up.”  Presenter facilitates a 1-2 minute discussion by asking a few of the participants to share how they thought the activity supports this </a:t>
            </a:r>
            <a:r>
              <a:rPr lang="en-US" dirty="0" err="1" smtClean="0"/>
              <a:t>substrand</a:t>
            </a:r>
            <a:r>
              <a:rPr lang="en-US" dirty="0" smtClean="0"/>
              <a:t> and any specific Foundations. Participants sit down.</a:t>
            </a:r>
          </a:p>
          <a:p>
            <a:r>
              <a:rPr lang="en-US" dirty="0" smtClean="0"/>
              <a:t>Presenter says: “If you thought this example supports the </a:t>
            </a:r>
            <a:r>
              <a:rPr lang="en-US" dirty="0" err="1" smtClean="0"/>
              <a:t>substrand</a:t>
            </a:r>
            <a:r>
              <a:rPr lang="en-US" dirty="0" smtClean="0"/>
              <a:t>- Create, Invent, and Express- Stand up.” Presenter facilitates a 1-2 minute discussion by asking a few of the participants to share how they thought the activity supports this </a:t>
            </a:r>
            <a:r>
              <a:rPr lang="en-US" dirty="0" err="1" smtClean="0"/>
              <a:t>substrand</a:t>
            </a:r>
            <a:r>
              <a:rPr lang="en-US" dirty="0" smtClean="0"/>
              <a:t> and any specific foundations. Participants sit down.</a:t>
            </a:r>
          </a:p>
          <a:p>
            <a:r>
              <a:rPr lang="en-US" dirty="0" smtClean="0"/>
              <a:t>Presenter can replay video clip after discussion if desired.</a:t>
            </a:r>
          </a:p>
          <a:p>
            <a:r>
              <a:rPr lang="en-US" dirty="0" smtClean="0"/>
              <a:t>REPEAT THE ABOVE PROCESS FOR REMAINING 2 VIDEO CLIPS</a:t>
            </a:r>
          </a:p>
          <a:p>
            <a:r>
              <a:rPr lang="en-US" dirty="0" smtClean="0"/>
              <a:t>OPTIONAL:  Instead of standing up to show which </a:t>
            </a:r>
            <a:r>
              <a:rPr lang="en-US" dirty="0" err="1" smtClean="0"/>
              <a:t>substrand</a:t>
            </a:r>
            <a:r>
              <a:rPr lang="en-US" dirty="0" smtClean="0"/>
              <a:t>/foundations participants chose, participants can make a music sound with available table instruments or their body such as clap hands/feet, pretend tooting of horn, etc.</a:t>
            </a:r>
          </a:p>
          <a:p>
            <a:r>
              <a:rPr lang="en-US" dirty="0" smtClean="0"/>
              <a:t>SUMMARY: Using video classroom examples, participants engage in a process of analyzing and demonstrating how the activities support learning in the Music domain and in other learning domains. </a:t>
            </a:r>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38</a:t>
            </a:fld>
            <a:endParaRPr lang="en-US"/>
          </a:p>
        </p:txBody>
      </p:sp>
    </p:spTree>
    <p:extLst>
      <p:ext uri="{BB962C8B-B14F-4D97-AF65-F5344CB8AC3E}">
        <p14:creationId xmlns="" xmlns:p14="http://schemas.microsoft.com/office/powerpoint/2010/main" xmlns:mv="urn:schemas-microsoft-com:mac:vml" xmlns:mc="http://schemas.openxmlformats.org/markup-compatibility/2006" val="487742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57F29E7D-5481-4328-B8DB-D626280FA1B4}" type="slidenum">
              <a:rPr lang="en-US">
                <a:latin typeface="Arial" charset="0"/>
                <a:ea typeface="ＭＳ Ｐゴシック" charset="-128"/>
                <a:cs typeface="ＭＳ Ｐゴシック" charset="-128"/>
              </a:rPr>
              <a:pPr/>
              <a:t>4</a:t>
            </a:fld>
            <a:endParaRPr lang="en-US">
              <a:latin typeface="Arial" charset="0"/>
              <a:ea typeface="ＭＳ Ｐゴシック" charset="-128"/>
              <a:cs typeface="ＭＳ Ｐゴシック" charset="-128"/>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latin typeface="Arial" charset="0"/>
                <a:cs typeface="Arial" charset="0"/>
              </a:rPr>
              <a:t>(Click to reveal Visual Arts)</a:t>
            </a:r>
          </a:p>
          <a:p>
            <a:pPr eaLnBrk="1" hangingPunct="1">
              <a:buFontTx/>
              <a:buChar char="•"/>
            </a:pPr>
            <a:r>
              <a:rPr lang="en-US" dirty="0" smtClean="0">
                <a:latin typeface="Arial" charset="0"/>
                <a:cs typeface="Arial" charset="0"/>
              </a:rPr>
              <a:t>The preschool learning foundations for visual arts include observing and commenting on art, developing art skills, and creating art, e.g., painting, drawing, sculpting, and collages.</a:t>
            </a:r>
          </a:p>
          <a:p>
            <a:pPr eaLnBrk="1" hangingPunct="1"/>
            <a:r>
              <a:rPr lang="en-US" dirty="0" smtClean="0">
                <a:latin typeface="Arial" charset="0"/>
                <a:cs typeface="Arial" charset="0"/>
              </a:rPr>
              <a:t>(click to reveal music)</a:t>
            </a:r>
          </a:p>
          <a:p>
            <a:pPr eaLnBrk="1" hangingPunct="1">
              <a:buFontTx/>
              <a:buChar char="•"/>
            </a:pPr>
            <a:r>
              <a:rPr lang="en-US" dirty="0" smtClean="0">
                <a:latin typeface="Arial" charset="0"/>
                <a:cs typeface="Arial" charset="0"/>
              </a:rPr>
              <a:t>The preschool learning foundation for music includes responding to and recognizing sounds and music, learning music skills, and creating music by keeping a beat with ones body, by singing, and by using musical instruments . </a:t>
            </a:r>
          </a:p>
          <a:p>
            <a:pPr eaLnBrk="1" hangingPunct="1"/>
            <a:r>
              <a:rPr lang="en-US" dirty="0" smtClean="0">
                <a:latin typeface="Arial" charset="0"/>
                <a:cs typeface="Arial" charset="0"/>
              </a:rPr>
              <a:t>(click to reveal drama)</a:t>
            </a:r>
          </a:p>
          <a:p>
            <a:pPr eaLnBrk="1" hangingPunct="1">
              <a:buFontTx/>
              <a:buChar char="•"/>
            </a:pPr>
            <a:r>
              <a:rPr lang="en-US" dirty="0" smtClean="0">
                <a:latin typeface="Arial" charset="0"/>
                <a:cs typeface="Arial" charset="0"/>
              </a:rPr>
              <a:t>The foundations and framework for drama include pretend play and reenacting stories, as well as using props, costumes and roles in their play.</a:t>
            </a:r>
          </a:p>
          <a:p>
            <a:pPr eaLnBrk="1" hangingPunct="1"/>
            <a:r>
              <a:rPr lang="en-US" dirty="0" smtClean="0">
                <a:latin typeface="Arial" charset="0"/>
                <a:cs typeface="Arial" charset="0"/>
              </a:rPr>
              <a:t>(click to reveal dance)</a:t>
            </a:r>
          </a:p>
          <a:p>
            <a:pPr eaLnBrk="1" hangingPunct="1">
              <a:buFontTx/>
              <a:buChar char="•"/>
            </a:pPr>
            <a:r>
              <a:rPr lang="en-US" dirty="0" smtClean="0">
                <a:latin typeface="Arial" charset="0"/>
                <a:cs typeface="Arial" charset="0"/>
              </a:rPr>
              <a:t>The foundations and framework for dance include engaging in dance movements, being aware of body space, and expressing oneself through dance.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114098-3B3C-4B07-987C-1B4F2F6B5B2E}" type="slidenum">
              <a:rPr lang="en-US"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E1B23DF-C808-4264-ADDA-058F81D386C4}" type="slidenum">
              <a:rPr lang="en-US">
                <a:latin typeface="Arial" charset="0"/>
                <a:ea typeface="ＭＳ Ｐゴシック" charset="-128"/>
                <a:cs typeface="ＭＳ Ｐゴシック" charset="-128"/>
              </a:rPr>
              <a:pPr/>
              <a:t>5</a:t>
            </a:fld>
            <a:endParaRPr lang="en-US">
              <a:latin typeface="Arial" charset="0"/>
              <a:ea typeface="ＭＳ Ｐゴシック" charset="-128"/>
              <a:cs typeface="ＭＳ Ｐゴシック" charset="-128"/>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lnSpc>
                <a:spcPct val="90000"/>
              </a:lnSpc>
            </a:pPr>
            <a:r>
              <a:rPr lang="en-US" dirty="0" smtClean="0">
                <a:latin typeface="Arial" charset="0"/>
                <a:cs typeface="Arial" charset="0"/>
              </a:rPr>
              <a:t>We will be using two Early Education and Support Division (EESD) resources during this session.</a:t>
            </a:r>
          </a:p>
          <a:p>
            <a:pPr eaLnBrk="1" hangingPunct="1">
              <a:lnSpc>
                <a:spcPct val="90000"/>
              </a:lnSpc>
            </a:pPr>
            <a:r>
              <a:rPr lang="en-US" dirty="0" smtClean="0">
                <a:latin typeface="Arial" charset="0"/>
                <a:cs typeface="Arial" charset="0"/>
              </a:rPr>
              <a:t>(Click to reveal Preschool Learning Foundations, Volume 2.)</a:t>
            </a:r>
          </a:p>
          <a:p>
            <a:pPr eaLnBrk="1" hangingPunct="1">
              <a:lnSpc>
                <a:spcPct val="90000"/>
              </a:lnSpc>
            </a:pPr>
            <a:r>
              <a:rPr lang="en-US" dirty="0" smtClean="0">
                <a:latin typeface="Arial" charset="0"/>
                <a:cs typeface="Arial" charset="0"/>
              </a:rPr>
              <a:t>This is the Preschool Learning Foundations, Volume 2. The foundations describe how children develop, grow, and learn. They tell us what children should know and be able to do </a:t>
            </a:r>
          </a:p>
          <a:p>
            <a:pPr lvl="1" eaLnBrk="1" hangingPunct="1">
              <a:lnSpc>
                <a:spcPct val="90000"/>
              </a:lnSpc>
              <a:buFontTx/>
              <a:buChar char="•"/>
            </a:pPr>
            <a:r>
              <a:rPr lang="en-US" dirty="0" smtClean="0">
                <a:latin typeface="Arial" charset="0"/>
                <a:cs typeface="Arial" charset="0"/>
              </a:rPr>
              <a:t>at around 48 and 60 months of age;</a:t>
            </a:r>
          </a:p>
          <a:p>
            <a:pPr lvl="1" eaLnBrk="1" hangingPunct="1">
              <a:lnSpc>
                <a:spcPct val="90000"/>
              </a:lnSpc>
              <a:spcBef>
                <a:spcPct val="0"/>
              </a:spcBef>
              <a:buFont typeface="Times" charset="0"/>
              <a:buChar char="•"/>
            </a:pPr>
            <a:r>
              <a:rPr lang="en-US" dirty="0" smtClean="0">
                <a:latin typeface="Arial" charset="0"/>
                <a:cs typeface="Arial" charset="0"/>
              </a:rPr>
              <a:t>as they complete their first or second year of preschool;</a:t>
            </a:r>
          </a:p>
          <a:p>
            <a:pPr lvl="1" eaLnBrk="1" hangingPunct="1">
              <a:lnSpc>
                <a:spcPct val="90000"/>
              </a:lnSpc>
              <a:spcBef>
                <a:spcPct val="0"/>
              </a:spcBef>
              <a:buFont typeface="Times" charset="0"/>
              <a:buChar char="•"/>
            </a:pPr>
            <a:r>
              <a:rPr lang="en-US" dirty="0" smtClean="0">
                <a:latin typeface="Arial" charset="0"/>
                <a:cs typeface="Arial" charset="0"/>
              </a:rPr>
              <a:t>with appropriate support; and</a:t>
            </a:r>
          </a:p>
          <a:p>
            <a:pPr lvl="1" eaLnBrk="1" hangingPunct="1">
              <a:lnSpc>
                <a:spcPct val="90000"/>
              </a:lnSpc>
              <a:spcBef>
                <a:spcPct val="0"/>
              </a:spcBef>
              <a:buFont typeface="Times" charset="0"/>
              <a:buChar char="•"/>
            </a:pPr>
            <a:r>
              <a:rPr lang="en-US" dirty="0" smtClean="0">
                <a:latin typeface="Arial" charset="0"/>
                <a:cs typeface="Arial" charset="0"/>
              </a:rPr>
              <a:t>when attending a high-quality preschool program.</a:t>
            </a:r>
          </a:p>
          <a:p>
            <a:pPr eaLnBrk="1" hangingPunct="1">
              <a:lnSpc>
                <a:spcPct val="90000"/>
              </a:lnSpc>
              <a:spcBef>
                <a:spcPct val="0"/>
              </a:spcBef>
              <a:buFont typeface="Times" charset="0"/>
              <a:buNone/>
            </a:pPr>
            <a:r>
              <a:rPr lang="en-US" dirty="0" smtClean="0">
                <a:latin typeface="Arial" charset="0"/>
                <a:cs typeface="Arial" charset="0"/>
              </a:rPr>
              <a:t>The preschool foundations are for all children and reflect the diversity found in California.</a:t>
            </a:r>
          </a:p>
          <a:p>
            <a:pPr eaLnBrk="1" hangingPunct="1">
              <a:lnSpc>
                <a:spcPct val="90000"/>
              </a:lnSpc>
            </a:pPr>
            <a:r>
              <a:rPr lang="en-US" dirty="0" smtClean="0">
                <a:latin typeface="Arial" charset="0"/>
                <a:cs typeface="Arial" charset="0"/>
              </a:rPr>
              <a:t>(Click to reveal Preschool Curriculum Framework, Volume 2.)</a:t>
            </a:r>
          </a:p>
          <a:p>
            <a:pPr eaLnBrk="1" hangingPunct="1">
              <a:lnSpc>
                <a:spcPct val="90000"/>
              </a:lnSpc>
            </a:pPr>
            <a:r>
              <a:rPr lang="en-US" dirty="0" smtClean="0">
                <a:latin typeface="Arial" charset="0"/>
                <a:cs typeface="Arial" charset="0"/>
              </a:rPr>
              <a:t>This is the Preschool Curriculum Framework, Volume 2. This framework presents strategies and information to help teachers enrich learning and development opportunities for all of California’s preschool children. In the framework, you’ll find ideas for:</a:t>
            </a:r>
          </a:p>
          <a:p>
            <a:pPr lvl="1" eaLnBrk="1" hangingPunct="1">
              <a:lnSpc>
                <a:spcPct val="90000"/>
              </a:lnSpc>
              <a:spcBef>
                <a:spcPct val="0"/>
              </a:spcBef>
              <a:buFontTx/>
              <a:buChar char="•"/>
            </a:pPr>
            <a:r>
              <a:rPr lang="en-US" dirty="0" smtClean="0">
                <a:latin typeface="Arial" charset="0"/>
                <a:ea typeface="ＭＳ Ｐゴシック" charset="-128"/>
                <a:cs typeface="ＭＳ Ｐゴシック" charset="-128"/>
              </a:rPr>
              <a:t>Setting up environments, </a:t>
            </a:r>
          </a:p>
          <a:p>
            <a:pPr lvl="1" eaLnBrk="1" hangingPunct="1">
              <a:lnSpc>
                <a:spcPct val="90000"/>
              </a:lnSpc>
              <a:spcBef>
                <a:spcPct val="0"/>
              </a:spcBef>
              <a:buFontTx/>
              <a:buChar char="•"/>
            </a:pPr>
            <a:r>
              <a:rPr lang="en-US" dirty="0" smtClean="0">
                <a:latin typeface="Arial" charset="0"/>
                <a:ea typeface="ＭＳ Ｐゴシック" charset="-128"/>
                <a:cs typeface="ＭＳ Ｐゴシック" charset="-128"/>
              </a:rPr>
              <a:t>Encouraging and building on child's self-initiated play, </a:t>
            </a:r>
          </a:p>
          <a:p>
            <a:pPr lvl="1" eaLnBrk="1" hangingPunct="1">
              <a:lnSpc>
                <a:spcPct val="90000"/>
              </a:lnSpc>
              <a:spcBef>
                <a:spcPct val="0"/>
              </a:spcBef>
              <a:buFontTx/>
              <a:buChar char="•"/>
            </a:pPr>
            <a:r>
              <a:rPr lang="en-US" dirty="0" smtClean="0">
                <a:latin typeface="Arial" charset="0"/>
                <a:ea typeface="ＭＳ Ｐゴシック" charset="-128"/>
                <a:cs typeface="ＭＳ Ｐゴシック" charset="-128"/>
              </a:rPr>
              <a:t>Selecting appropriate materials, and </a:t>
            </a:r>
          </a:p>
          <a:p>
            <a:pPr lvl="1" eaLnBrk="1" hangingPunct="1">
              <a:lnSpc>
                <a:spcPct val="90000"/>
              </a:lnSpc>
              <a:spcBef>
                <a:spcPct val="0"/>
              </a:spcBef>
              <a:buFontTx/>
              <a:buChar char="•"/>
            </a:pPr>
            <a:r>
              <a:rPr lang="en-US" dirty="0" smtClean="0">
                <a:latin typeface="Arial" charset="0"/>
                <a:ea typeface="ＭＳ Ｐゴシック" charset="-128"/>
                <a:cs typeface="ＭＳ Ｐゴシック" charset="-128"/>
              </a:rPr>
              <a:t>Planning and implementing teacher-guided learning activities.</a:t>
            </a:r>
          </a:p>
          <a:p>
            <a:pPr eaLnBrk="1" hangingPunct="1">
              <a:lnSpc>
                <a:spcPct val="90000"/>
              </a:lnSpc>
              <a:spcBef>
                <a:spcPct val="0"/>
              </a:spcBef>
            </a:pPr>
            <a:r>
              <a:rPr lang="en-US" dirty="0" smtClean="0">
                <a:latin typeface="Arial" charset="0"/>
                <a:ea typeface="ＭＳ Ｐゴシック" charset="-128"/>
                <a:cs typeface="ＭＳ Ｐゴシック" charset="-128"/>
              </a:rPr>
              <a:t>(Click to circle the Visual and Performing Arts icon of each book.) </a:t>
            </a:r>
          </a:p>
          <a:p>
            <a:pPr eaLnBrk="1" hangingPunct="1">
              <a:lnSpc>
                <a:spcPct val="90000"/>
              </a:lnSpc>
              <a:spcBef>
                <a:spcPct val="0"/>
              </a:spcBef>
            </a:pPr>
            <a:r>
              <a:rPr lang="en-US" dirty="0" smtClean="0">
                <a:latin typeface="Arial" charset="0"/>
                <a:ea typeface="ＭＳ Ｐゴシック" charset="-128"/>
                <a:cs typeface="ＭＳ Ｐゴシック" charset="-128"/>
              </a:rPr>
              <a:t>The first domain of each book addresses our topic for today—visual and performing arts..</a:t>
            </a:r>
          </a:p>
          <a:p>
            <a:pPr eaLnBrk="1" hangingPunct="1">
              <a:lnSpc>
                <a:spcPct val="90000"/>
              </a:lnSpc>
            </a:pPr>
            <a:endParaRPr lang="en-US"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C5ED55AF-59B3-412D-B4DC-4F3D61B788D9}" type="slidenum">
              <a:rPr lang="en-US">
                <a:latin typeface="Arial" charset="0"/>
                <a:ea typeface="ＭＳ Ｐゴシック" charset="-128"/>
                <a:cs typeface="ＭＳ Ｐゴシック" charset="-128"/>
              </a:rPr>
              <a:pPr/>
              <a:t>6</a:t>
            </a:fld>
            <a:endParaRPr lang="en-US">
              <a:latin typeface="Arial" charset="0"/>
              <a:ea typeface="ＭＳ Ｐゴシック" charset="-128"/>
              <a:cs typeface="ＭＳ Ｐゴシック" charset="-128"/>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At the end of 5 minutes, ask participants to take out the Visual and Performing Arts Foundations Map and follow along as you explain the features. (Option: use the fill-in-the-blanks version of the foundations map handout and have participants fill in the blanks as you go over the map.)</a:t>
            </a:r>
          </a:p>
          <a:p>
            <a:pPr eaLnBrk="1" hangingPunct="1"/>
            <a:r>
              <a:rPr lang="en-US" smtClean="0">
                <a:latin typeface="Arial" charset="0"/>
                <a:cs typeface="Arial" charset="0"/>
              </a:rPr>
              <a:t>Click to reveal domain name, strand name, and the substrand name.</a:t>
            </a:r>
          </a:p>
          <a:p>
            <a:pPr eaLnBrk="1" hangingPunct="1"/>
            <a:r>
              <a:rPr lang="en-US" smtClean="0">
                <a:latin typeface="Arial" charset="0"/>
                <a:cs typeface="Arial" charset="0"/>
              </a:rPr>
              <a:t>Explain that we will go to foundations and examples after we go deeper into strands and substrands.</a:t>
            </a:r>
          </a:p>
          <a:p>
            <a:pPr eaLnBrk="1" hangingPunct="1"/>
            <a:r>
              <a:rPr lang="en-US" smtClean="0">
                <a:latin typeface="Arial" charset="0"/>
                <a:cs typeface="Arial" charset="0"/>
              </a:rPr>
              <a:t>Go to next slide.</a:t>
            </a:r>
          </a:p>
          <a:p>
            <a:pPr eaLnBrk="1" hangingPunct="1"/>
            <a:endParaRPr lang="en-US" smtClean="0">
              <a:latin typeface="Arial" charset="0"/>
              <a:cs typeface="Arial" charset="0"/>
            </a:endParaRPr>
          </a:p>
          <a:p>
            <a:pPr eaLnBrk="1" hangingPunct="1"/>
            <a:endParaRPr lang="en-US" smtClean="0">
              <a:latin typeface="Arial" charset="0"/>
              <a:cs typeface="Arial" charset="0"/>
            </a:endParaRPr>
          </a:p>
          <a:p>
            <a:pPr eaLnBrk="1" hangingPunct="1"/>
            <a:endParaRPr lang="en-US" smtClean="0">
              <a:latin typeface="Arial" charset="0"/>
              <a:cs typeface="Arial" charset="0"/>
            </a:endParaRPr>
          </a:p>
          <a:p>
            <a:pPr eaLnBrk="1" hangingPunct="1"/>
            <a:endParaRPr lang="en-US" smtClean="0">
              <a:latin typeface="Arial" charset="0"/>
              <a:cs typeface="Arial" charset="0"/>
            </a:endParaRPr>
          </a:p>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859EFFD3-5487-4590-98C4-6C219B588867}" type="slidenum">
              <a:rPr lang="en-US">
                <a:latin typeface="Arial" charset="0"/>
                <a:ea typeface="ＭＳ Ｐゴシック" charset="-128"/>
                <a:cs typeface="ＭＳ Ｐゴシック" charset="-128"/>
              </a:rPr>
              <a:pPr/>
              <a:t>7</a:t>
            </a:fld>
            <a:endParaRPr lang="en-US">
              <a:latin typeface="Arial" charset="0"/>
              <a:ea typeface="ＭＳ Ｐゴシック" charset="-128"/>
              <a:cs typeface="ＭＳ Ｐゴシック" charset="-128"/>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What do each of the substrands mean?</a:t>
            </a:r>
          </a:p>
          <a:p>
            <a:pPr eaLnBrk="1" hangingPunct="1">
              <a:buFontTx/>
              <a:buChar char="•"/>
            </a:pPr>
            <a:r>
              <a:rPr lang="en-US" smtClean="0">
                <a:latin typeface="Arial" charset="0"/>
                <a:cs typeface="Arial" charset="0"/>
              </a:rPr>
              <a:t>Notice, respond, and engage--describes children’s interest and enjoyment in the arts. For example, a child might notice a drawing of a horse in a book and say, “This looks like Nana’s horse. Nana lets me ride it.”</a:t>
            </a:r>
          </a:p>
          <a:p>
            <a:pPr eaLnBrk="1" hangingPunct="1">
              <a:buFontTx/>
              <a:buChar char="•"/>
            </a:pPr>
            <a:r>
              <a:rPr lang="en-US" smtClean="0">
                <a:latin typeface="Arial" charset="0"/>
                <a:cs typeface="Arial" charset="0"/>
              </a:rPr>
              <a:t>Develop skills--talks about all the basic skills preschool children need to develop in order to create their own art. Examples are learning how to draw a circle, singing along at group time, and moving in time to the music.</a:t>
            </a:r>
          </a:p>
          <a:p>
            <a:pPr eaLnBrk="1" hangingPunct="1">
              <a:buFontTx/>
              <a:buChar char="•"/>
            </a:pPr>
            <a:r>
              <a:rPr lang="en-US" smtClean="0">
                <a:latin typeface="Arial" charset="0"/>
                <a:cs typeface="Arial" charset="0"/>
              </a:rPr>
              <a:t>Create, invent, and express -- means using the skills children have developed to do things like creating a pizza out of play dough, using the table as a drum, and inventing a dance about a thunderstorm.</a:t>
            </a:r>
          </a:p>
          <a:p>
            <a:pPr eaLnBrk="1" hangingPunct="1">
              <a:buFontTx/>
              <a:buChar char="•"/>
            </a:pPr>
            <a:r>
              <a:rPr lang="en-US" smtClean="0">
                <a:latin typeface="Arial" charset="0"/>
                <a:cs typeface="Arial" charset="0"/>
              </a:rPr>
              <a:t>In the drama strand, developing skills is combined with using skills to create, invent, and express. For example, a child might build a boat out of blocks, and sit inside it pretending to go fishing in the lake. </a:t>
            </a:r>
          </a:p>
          <a:p>
            <a:pPr eaLnBrk="1" hangingPunct="1">
              <a:buFontTx/>
              <a:buChar char="•"/>
            </a:pPr>
            <a:endParaRPr lang="en-US" smtClean="0">
              <a:latin typeface="Arial" charset="0"/>
              <a:cs typeface="Arial" charset="0"/>
            </a:endParaRPr>
          </a:p>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xfrm>
            <a:off x="302940" y="4398268"/>
            <a:ext cx="6552728" cy="4217988"/>
          </a:xfrm>
          <a:noFill/>
          <a:ln/>
        </p:spPr>
        <p:txBody>
          <a:bodyPr/>
          <a:lstStyle/>
          <a:p>
            <a:r>
              <a:rPr lang="en-US" sz="1100" dirty="0" smtClean="0">
                <a:latin typeface="Arial" charset="0"/>
                <a:cs typeface="Arial" charset="0"/>
              </a:rPr>
              <a:t>Music in Your Classroom</a:t>
            </a:r>
          </a:p>
          <a:p>
            <a:r>
              <a:rPr lang="en-US" sz="1100" dirty="0" smtClean="0">
                <a:latin typeface="Arial" charset="0"/>
                <a:cs typeface="Arial" charset="0"/>
              </a:rPr>
              <a:t>INTENT: Engage participants with Music </a:t>
            </a:r>
            <a:r>
              <a:rPr lang="en-US" sz="1100" dirty="0" err="1" smtClean="0">
                <a:latin typeface="Arial" charset="0"/>
                <a:cs typeface="Arial" charset="0"/>
              </a:rPr>
              <a:t>substrands</a:t>
            </a:r>
            <a:r>
              <a:rPr lang="en-US" sz="1100" dirty="0" smtClean="0">
                <a:latin typeface="Arial" charset="0"/>
                <a:cs typeface="Arial" charset="0"/>
              </a:rPr>
              <a:t> and foundations by connecting this with their current classroom practices related to music and identifying areas for growth.</a:t>
            </a:r>
          </a:p>
          <a:p>
            <a:r>
              <a:rPr lang="en-US" sz="1100" dirty="0" smtClean="0">
                <a:latin typeface="Arial" charset="0"/>
                <a:cs typeface="Arial" charset="0"/>
              </a:rPr>
              <a:t>OUTCOMES: Participants will reflect on current classroom practices that support music development in relation to the foundations and identify areas for improving musical supports for children in their classrooms.  </a:t>
            </a:r>
          </a:p>
          <a:p>
            <a:r>
              <a:rPr lang="en-US" sz="1100" dirty="0" smtClean="0">
                <a:latin typeface="Arial" charset="0"/>
                <a:cs typeface="Arial" charset="0"/>
              </a:rPr>
              <a:t>MATERIALS REQUIRED: PPT Slide 8, </a:t>
            </a:r>
            <a:r>
              <a:rPr lang="en-US" sz="1100" dirty="0" err="1" smtClean="0">
                <a:latin typeface="Arial" charset="0"/>
                <a:cs typeface="Arial" charset="0"/>
              </a:rPr>
              <a:t>substrand</a:t>
            </a:r>
            <a:r>
              <a:rPr lang="en-US" sz="1100" dirty="0" smtClean="0">
                <a:latin typeface="Arial" charset="0"/>
                <a:cs typeface="Arial" charset="0"/>
              </a:rPr>
              <a:t> table tents, VPA Foundations handout, “Take Note” handout.  Optional:  Chart paper/Pens</a:t>
            </a:r>
          </a:p>
          <a:p>
            <a:r>
              <a:rPr lang="en-US" sz="1100" dirty="0" smtClean="0">
                <a:latin typeface="Arial" charset="0"/>
                <a:cs typeface="Arial" charset="0"/>
              </a:rPr>
              <a:t>TIME: 10-15 minutes</a:t>
            </a:r>
          </a:p>
          <a:p>
            <a:r>
              <a:rPr lang="en-US" sz="1100" dirty="0" smtClean="0">
                <a:latin typeface="Arial" charset="0"/>
                <a:cs typeface="Arial" charset="0"/>
              </a:rPr>
              <a:t>PROCESS: This is a 2 part activity.  Before beginning the activity, provide participants with instructions for both Part 1 and 2 of the activity.  Participants will use their “Take Note” handout to record ideas, reflections, and action plans.</a:t>
            </a:r>
          </a:p>
          <a:p>
            <a:r>
              <a:rPr lang="en-US" sz="1100" dirty="0" smtClean="0">
                <a:latin typeface="Arial" charset="0"/>
                <a:cs typeface="Arial" charset="0"/>
              </a:rPr>
              <a:t>Part 1:  Instruct table groups to read the definitions of each </a:t>
            </a:r>
            <a:r>
              <a:rPr lang="en-US" sz="1100" dirty="0" err="1" smtClean="0">
                <a:latin typeface="Arial" charset="0"/>
                <a:cs typeface="Arial" charset="0"/>
              </a:rPr>
              <a:t>substrand</a:t>
            </a:r>
            <a:r>
              <a:rPr lang="en-US" sz="1100" dirty="0" smtClean="0">
                <a:latin typeface="Arial" charset="0"/>
                <a:cs typeface="Arial" charset="0"/>
              </a:rPr>
              <a:t> on the table tent aloud.  Ask them to reflect on the following questions as it relates to their experience and practice:  1. How do you currently engage children with music?  2.  What music skills do you focus on?  What opportunities are available for children to create, invent, and express themselves through music?   Give participants 5-7 minutes to discuss and share at their table and make any notes on their “Take Note” handout.</a:t>
            </a:r>
          </a:p>
          <a:p>
            <a:r>
              <a:rPr lang="en-US" sz="1100" dirty="0" smtClean="0">
                <a:latin typeface="Arial" charset="0"/>
                <a:cs typeface="Arial" charset="0"/>
              </a:rPr>
              <a:t>Part 2:  Instruct participants to refer to the Music Foundations handout, read and review the music foundations.  Then using their “Take Note” handout, record new things they’d like to try and areas they’d like to learn more about.</a:t>
            </a:r>
          </a:p>
          <a:p>
            <a:r>
              <a:rPr lang="en-US" sz="1100" dirty="0" smtClean="0">
                <a:latin typeface="Arial" charset="0"/>
                <a:cs typeface="Arial" charset="0"/>
              </a:rPr>
              <a:t>OPTIONS: Participants share with the whole group what their areas of interest are and what they want to know more about.  Presenter chart responses which can be used to relate content to participant goals.</a:t>
            </a:r>
          </a:p>
          <a:p>
            <a:r>
              <a:rPr lang="en-US" sz="1100" dirty="0" smtClean="0">
                <a:latin typeface="Arial" charset="0"/>
                <a:cs typeface="Arial" charset="0"/>
              </a:rPr>
              <a:t>SUMMARY: Participants are introduced to the music </a:t>
            </a:r>
            <a:r>
              <a:rPr lang="en-US" sz="1100" dirty="0" err="1" smtClean="0">
                <a:latin typeface="Arial" charset="0"/>
                <a:cs typeface="Arial" charset="0"/>
              </a:rPr>
              <a:t>substrands</a:t>
            </a:r>
            <a:r>
              <a:rPr lang="en-US" sz="1100" dirty="0" smtClean="0">
                <a:latin typeface="Arial" charset="0"/>
                <a:cs typeface="Arial" charset="0"/>
              </a:rPr>
              <a:t> and foundations, then reflect on current practice in relation to foundations and identify areas of interest/growth.</a:t>
            </a:r>
          </a:p>
          <a:p>
            <a:endParaRPr lang="en-US" sz="1100" dirty="0" smtClean="0">
              <a:latin typeface="Arial" charset="0"/>
              <a:cs typeface="Arial" charset="0"/>
            </a:endParaRPr>
          </a:p>
          <a:p>
            <a:endParaRPr lang="en-US" sz="1100" dirty="0" smtClean="0">
              <a:latin typeface="Arial" charset="0"/>
              <a:cs typeface="Arial" charset="0"/>
            </a:endParaRPr>
          </a:p>
        </p:txBody>
      </p:sp>
      <p:sp>
        <p:nvSpPr>
          <p:cNvPr id="46083" name="Slide Number Placeholder 3"/>
          <p:cNvSpPr>
            <a:spLocks noGrp="1"/>
          </p:cNvSpPr>
          <p:nvPr>
            <p:ph type="sldNum" sz="quarter" idx="5"/>
          </p:nvPr>
        </p:nvSpPr>
        <p:spPr>
          <a:noFill/>
        </p:spPr>
        <p:txBody>
          <a:bodyPr/>
          <a:lstStyle/>
          <a:p>
            <a:fld id="{BB2F21FD-7546-46CF-B7FF-34E5D387A818}" type="slidenum">
              <a:rPr lang="en-US" smtClean="0">
                <a:latin typeface="Arial" charset="0"/>
                <a:ea typeface="ＭＳ Ｐゴシック" charset="-128"/>
                <a:cs typeface="ＭＳ Ｐゴシック" charset="-128"/>
              </a:rPr>
              <a:pPr/>
              <a:t>8</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46" tIns="47023" rIns="94046" bIns="47023" anchor="b">
            <a:prstTxWarp prst="textNoShape">
              <a:avLst/>
            </a:prstTxWarp>
          </a:bodyPr>
          <a:lstStyle/>
          <a:p>
            <a:pPr algn="r"/>
            <a:fld id="{2DAFD5BB-FA86-483D-942A-6210E0CAE51C}" type="slidenum">
              <a:rPr lang="en-US" sz="1200"/>
              <a:pPr algn="r"/>
              <a:t>9</a:t>
            </a:fld>
            <a:endParaRPr 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PCF, Vol. 2, p. 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7EE7E7E-0767-41D5-BE19-E81C81B5AB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sz="1200"/>
            </a:lvl1pPr>
          </a:lstStyle>
          <a:p>
            <a:pPr>
              <a:defRPr/>
            </a:pPr>
            <a:fld id="{A7344D21-6E66-42E7-BA2B-F0B944AC4F5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C578BF8-ED91-4EE4-8E4D-9BF0F2AC63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99FF"/>
            </a:gs>
            <a:gs pos="100000">
              <a:srgbClr val="E2C5FF"/>
            </a:gs>
          </a:gsLst>
          <a:lin ang="5400000" scaled="1"/>
        </a:gra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6324600"/>
            <a:ext cx="9144000" cy="533400"/>
            <a:chOff x="0" y="3888"/>
            <a:chExt cx="5760" cy="336"/>
          </a:xfrm>
        </p:grpSpPr>
        <p:sp>
          <p:nvSpPr>
            <p:cNvPr id="354312" name="Rectangle 8"/>
            <p:cNvSpPr>
              <a:spLocks noChangeArrowheads="1"/>
            </p:cNvSpPr>
            <p:nvPr/>
          </p:nvSpPr>
          <p:spPr bwMode="auto">
            <a:xfrm>
              <a:off x="0" y="4032"/>
              <a:ext cx="5760" cy="192"/>
            </a:xfrm>
            <a:prstGeom prst="rect">
              <a:avLst/>
            </a:prstGeom>
            <a:solidFill>
              <a:schemeClr val="bg1"/>
            </a:solidFill>
            <a:ln w="9525">
              <a:noFill/>
              <a:miter lim="800000"/>
              <a:headEnd/>
              <a:tailEnd/>
            </a:ln>
            <a:effectLst/>
          </p:spPr>
          <p:txBody>
            <a:bodyPr wrap="none" anchor="ctr"/>
            <a:lstStyle/>
            <a:p>
              <a:pPr>
                <a:defRPr/>
              </a:pPr>
              <a:endParaRPr lang="en-US" sz="1800" i="1">
                <a:latin typeface="Arial" pitchFamily="34" charset="0"/>
                <a:ea typeface="+mn-ea"/>
                <a:cs typeface="+mn-cs"/>
              </a:endParaRPr>
            </a:p>
          </p:txBody>
        </p:sp>
        <p:sp>
          <p:nvSpPr>
            <p:cNvPr id="354313" name="Rectangle 9"/>
            <p:cNvSpPr>
              <a:spLocks noChangeArrowheads="1"/>
            </p:cNvSpPr>
            <p:nvPr/>
          </p:nvSpPr>
          <p:spPr bwMode="auto">
            <a:xfrm>
              <a:off x="0" y="3888"/>
              <a:ext cx="5760" cy="144"/>
            </a:xfrm>
            <a:prstGeom prst="rect">
              <a:avLst/>
            </a:prstGeom>
            <a:solidFill>
              <a:srgbClr val="CC99FF"/>
            </a:solidFill>
            <a:ln w="9525">
              <a:noFill/>
              <a:miter lim="800000"/>
              <a:headEnd/>
              <a:tailEnd/>
            </a:ln>
          </p:spPr>
          <p:txBody>
            <a:bodyPr wrap="none" anchor="ctr"/>
            <a:lstStyle/>
            <a:p>
              <a:pPr>
                <a:defRPr/>
              </a:pPr>
              <a:endParaRPr lang="en-US" sz="1800" i="1">
                <a:latin typeface="Arial" pitchFamily="34" charset="0"/>
                <a:ea typeface="+mn-ea"/>
                <a:cs typeface="+mn-cs"/>
              </a:endParaRPr>
            </a:p>
          </p:txBody>
        </p:sp>
      </p:grpSp>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4310" name="Rectangle 6"/>
          <p:cNvSpPr>
            <a:spLocks noGrp="1" noChangeArrowheads="1"/>
          </p:cNvSpPr>
          <p:nvPr>
            <p:ph type="sldNum" sz="quarter" idx="4"/>
          </p:nvPr>
        </p:nvSpPr>
        <p:spPr bwMode="auto">
          <a:xfrm>
            <a:off x="8458200" y="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mn-ea"/>
                <a:cs typeface="Arial" pitchFamily="34" charset="0"/>
              </a:defRPr>
            </a:lvl1pPr>
          </a:lstStyle>
          <a:p>
            <a:pPr>
              <a:defRPr/>
            </a:pPr>
            <a:fld id="{DC4E0487-AA75-4B39-80C1-51D217A8813A}" type="slidenum">
              <a:rPr lang="en-US"/>
              <a:pPr>
                <a:defRPr/>
              </a:pPr>
              <a:t>‹#›</a:t>
            </a:fld>
            <a:endParaRPr lang="en-US"/>
          </a:p>
        </p:txBody>
      </p:sp>
      <p:pic>
        <p:nvPicPr>
          <p:cNvPr id="1030" name="Picture 14" descr="Picture1"/>
          <p:cNvPicPr>
            <a:picLocks noChangeAspect="1" noChangeArrowheads="1"/>
          </p:cNvPicPr>
          <p:nvPr userDrawn="1"/>
        </p:nvPicPr>
        <p:blipFill>
          <a:blip r:embed="rId5" cstate="screen"/>
          <a:srcRect/>
          <a:stretch>
            <a:fillRect/>
          </a:stretch>
        </p:blipFill>
        <p:spPr bwMode="auto">
          <a:xfrm>
            <a:off x="4373563" y="6559550"/>
            <a:ext cx="384175" cy="325438"/>
          </a:xfrm>
          <a:prstGeom prst="rect">
            <a:avLst/>
          </a:prstGeom>
          <a:noFill/>
          <a:ln w="9525">
            <a:noFill/>
            <a:miter lim="800000"/>
            <a:headEnd/>
            <a:tailEnd/>
          </a:ln>
        </p:spPr>
      </p:pic>
      <p:sp>
        <p:nvSpPr>
          <p:cNvPr id="1034" name="Text Box 10"/>
          <p:cNvSpPr txBox="1">
            <a:spLocks noChangeArrowheads="1"/>
          </p:cNvSpPr>
          <p:nvPr userDrawn="1"/>
        </p:nvSpPr>
        <p:spPr bwMode="auto">
          <a:xfrm>
            <a:off x="0" y="6292850"/>
            <a:ext cx="9144000" cy="276999"/>
          </a:xfrm>
          <a:prstGeom prst="rect">
            <a:avLst/>
          </a:prstGeom>
          <a:noFill/>
          <a:ln w="9525">
            <a:noFill/>
            <a:miter lim="800000"/>
            <a:headEnd/>
            <a:tailEnd/>
          </a:ln>
          <a:effectLst/>
        </p:spPr>
        <p:txBody>
          <a:bodyPr>
            <a:spAutoFit/>
          </a:bodyPr>
          <a:lstStyle/>
          <a:p>
            <a:pPr algn="ctr">
              <a:spcBef>
                <a:spcPct val="50000"/>
              </a:spcBef>
              <a:defRPr/>
            </a:pPr>
            <a:r>
              <a:rPr lang="en-US" sz="1200" dirty="0">
                <a:latin typeface="Arial" pitchFamily="34" charset="0"/>
                <a:ea typeface="+mn-ea"/>
                <a:cs typeface="Arial" pitchFamily="34" charset="0"/>
              </a:rPr>
              <a:t>© </a:t>
            </a:r>
            <a:r>
              <a:rPr lang="en-US" sz="1200" dirty="0" smtClean="0">
                <a:latin typeface="Arial" pitchFamily="34" charset="0"/>
                <a:ea typeface="+mn-ea"/>
                <a:cs typeface="Arial" pitchFamily="34" charset="0"/>
              </a:rPr>
              <a:t>2014 </a:t>
            </a:r>
            <a:r>
              <a:rPr lang="en-US" sz="1200" dirty="0">
                <a:latin typeface="Arial" pitchFamily="34" charset="0"/>
                <a:ea typeface="+mn-ea"/>
                <a:cs typeface="Arial" pitchFamily="34" charset="0"/>
              </a:rPr>
              <a:t>California Department of Education (CDE) California Preschool Instructional </a:t>
            </a:r>
            <a:r>
              <a:rPr lang="en-US" sz="1200" dirty="0" smtClean="0">
                <a:latin typeface="Arial" pitchFamily="34" charset="0"/>
                <a:ea typeface="+mn-ea"/>
                <a:cs typeface="Arial" pitchFamily="34" charset="0"/>
              </a:rPr>
              <a:t>Network (</a:t>
            </a:r>
            <a:r>
              <a:rPr lang="en-US" sz="1200" dirty="0">
                <a:latin typeface="Arial" pitchFamily="34" charset="0"/>
                <a:ea typeface="+mn-ea"/>
                <a:cs typeface="Arial" pitchFamily="34" charset="0"/>
              </a:rPr>
              <a:t>CPIN</a:t>
            </a:r>
            <a:r>
              <a:rPr lang="en-US" sz="1200" dirty="0" smtClean="0">
                <a:latin typeface="Arial" pitchFamily="34" charset="0"/>
                <a:ea typeface="+mn-ea"/>
                <a:cs typeface="Arial" pitchFamily="34" charset="0"/>
              </a:rPr>
              <a:t>)</a:t>
            </a:r>
            <a:endParaRPr lang="en-US" sz="1200" dirty="0">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66"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pitchFamily="34" charset="0"/>
          <a:ea typeface="Arial"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ideo" Target="file:///\\localhost\Users\hmenden2\Downloads\MusicVPAVideoClipsMP4s03-03-14\SandtableSong.mp4" TargetMode="Externa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video" Target="file:///\\localhost\Users\hmenden2\Downloads\MusicVPAVideoClipsMP4s03-03-14\MicPlayV2-Lady.mp4" TargetMode="Externa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0" descr="Picture1"/>
          <p:cNvPicPr>
            <a:picLocks noGrp="1" noChangeAspect="1" noChangeArrowheads="1"/>
          </p:cNvPicPr>
          <p:nvPr>
            <p:ph idx="4294967295"/>
          </p:nvPr>
        </p:nvPicPr>
        <p:blipFill>
          <a:blip r:embed="rId3" cstate="screen"/>
          <a:srcRect/>
          <a:stretch>
            <a:fillRect/>
          </a:stretch>
        </p:blipFill>
        <p:spPr>
          <a:xfrm>
            <a:off x="0" y="0"/>
            <a:ext cx="9144000" cy="6858000"/>
          </a:xfrm>
        </p:spPr>
      </p:pic>
      <p:sp>
        <p:nvSpPr>
          <p:cNvPr id="30723" name="Rectangle 4"/>
          <p:cNvSpPr>
            <a:spLocks noGrp="1" noChangeArrowheads="1"/>
          </p:cNvSpPr>
          <p:nvPr>
            <p:ph type="title" idx="4294967295"/>
          </p:nvPr>
        </p:nvSpPr>
        <p:spPr>
          <a:xfrm>
            <a:off x="0" y="4695825"/>
            <a:ext cx="9144000" cy="2162175"/>
          </a:xfrm>
          <a:solidFill>
            <a:srgbClr val="FFFFFF">
              <a:alpha val="50195"/>
            </a:srgbClr>
          </a:solidFill>
        </p:spPr>
        <p:txBody>
          <a:bodyPr>
            <a:normAutofit fontScale="90000"/>
          </a:bodyPr>
          <a:lstStyle/>
          <a:p>
            <a:pPr eaLnBrk="1" hangingPunct="1">
              <a:defRPr/>
            </a:pPr>
            <a:r>
              <a:rPr lang="en-US" sz="4000" b="1" dirty="0" smtClean="0">
                <a:solidFill>
                  <a:schemeClr val="tx1"/>
                </a:solidFill>
              </a:rPr>
              <a:t>Music</a:t>
            </a:r>
            <a:br>
              <a:rPr lang="en-US" sz="4000" b="1" dirty="0" smtClean="0">
                <a:solidFill>
                  <a:schemeClr val="tx1"/>
                </a:solidFill>
              </a:rPr>
            </a:br>
            <a:r>
              <a:rPr lang="en-US" sz="3200" b="1" dirty="0" smtClean="0">
                <a:solidFill>
                  <a:schemeClr val="tx1"/>
                </a:solidFill>
              </a:rPr>
              <a:t>Foundations and Framework</a:t>
            </a:r>
            <a:br>
              <a:rPr lang="en-US" sz="3200" b="1" dirty="0" smtClean="0">
                <a:solidFill>
                  <a:schemeClr val="tx1"/>
                </a:solidFill>
              </a:rPr>
            </a:br>
            <a:r>
              <a:rPr lang="en-US" sz="3200" b="1" dirty="0" smtClean="0">
                <a:solidFill>
                  <a:schemeClr val="tx1"/>
                </a:solidFill>
              </a:rPr>
              <a:t>Volume 2</a:t>
            </a:r>
            <a:br>
              <a:rPr lang="en-US" sz="3200" b="1" dirty="0" smtClean="0">
                <a:solidFill>
                  <a:schemeClr val="tx1"/>
                </a:solidFill>
              </a:rPr>
            </a:br>
            <a:endParaRPr lang="en-US" sz="3200" b="1" dirty="0" smtClean="0">
              <a:solidFill>
                <a:schemeClr val="tx1"/>
              </a:solidFill>
            </a:endParaRPr>
          </a:p>
        </p:txBody>
      </p:sp>
      <p:sp>
        <p:nvSpPr>
          <p:cNvPr id="2" name="Text Box 5"/>
          <p:cNvSpPr txBox="1">
            <a:spLocks noChangeArrowheads="1"/>
          </p:cNvSpPr>
          <p:nvPr/>
        </p:nvSpPr>
        <p:spPr bwMode="auto">
          <a:xfrm>
            <a:off x="0" y="6580188"/>
            <a:ext cx="9144000" cy="276999"/>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dirty="0">
                <a:ea typeface="Arial" charset="0"/>
                <a:cs typeface="Arial" charset="0"/>
              </a:rPr>
              <a:t>© </a:t>
            </a:r>
            <a:r>
              <a:rPr lang="en-US" sz="1200" dirty="0" smtClean="0">
                <a:ea typeface="Arial" charset="0"/>
                <a:cs typeface="Arial" charset="0"/>
              </a:rPr>
              <a:t>2014 </a:t>
            </a:r>
            <a:r>
              <a:rPr lang="en-US" sz="1200" dirty="0">
                <a:ea typeface="Arial" charset="0"/>
                <a:cs typeface="Arial" charset="0"/>
              </a:rPr>
              <a:t>California Department of Education (CDE) California Preschool Instructional </a:t>
            </a:r>
            <a:r>
              <a:rPr lang="en-US" sz="1200" dirty="0" smtClean="0">
                <a:ea typeface="Arial" charset="0"/>
                <a:cs typeface="Arial" charset="0"/>
              </a:rPr>
              <a:t>Network (</a:t>
            </a:r>
            <a:r>
              <a:rPr lang="en-US" sz="1200" dirty="0">
                <a:ea typeface="Arial" charset="0"/>
                <a:cs typeface="Arial" charset="0"/>
              </a:rPr>
              <a:t>CPIN</a:t>
            </a:r>
            <a:r>
              <a:rPr lang="en-US" sz="1200" dirty="0" smtClean="0">
                <a:ea typeface="Arial" charset="0"/>
                <a:cs typeface="Arial" charset="0"/>
              </a:rPr>
              <a:t>)</a:t>
            </a:r>
            <a:endParaRPr lang="en-US" sz="1200" dirty="0">
              <a:ea typeface="Arial" charset="0"/>
              <a:cs typeface="Arial" charset="0"/>
            </a:endParaRPr>
          </a:p>
        </p:txBody>
      </p:sp>
      <p:sp>
        <p:nvSpPr>
          <p:cNvPr id="5" name="Slide Number Placeholder 4"/>
          <p:cNvSpPr>
            <a:spLocks noGrp="1"/>
          </p:cNvSpPr>
          <p:nvPr>
            <p:ph type="sldNum" sz="quarter" idx="10"/>
          </p:nvPr>
        </p:nvSpPr>
        <p:spPr/>
        <p:txBody>
          <a:bodyPr/>
          <a:lstStyle/>
          <a:p>
            <a:pPr>
              <a:defRPr/>
            </a:pPr>
            <a:fld id="{17EE7E7E-0767-41D5-BE19-E81C81B5ABD6}"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sz="3600" dirty="0" smtClean="0">
                <a:solidFill>
                  <a:srgbClr val="1F1F1B"/>
                </a:solidFill>
                <a:ea typeface="ＭＳ Ｐゴシック" charset="-128"/>
                <a:cs typeface="ＭＳ Ｐゴシック" charset="-128"/>
              </a:rPr>
              <a:t>In Volume 2, Discover Ideas for:</a:t>
            </a:r>
          </a:p>
        </p:txBody>
      </p:sp>
      <p:pic>
        <p:nvPicPr>
          <p:cNvPr id="9" name="Content Placeholder 3"/>
          <p:cNvPicPr>
            <a:picLocks noGrp="1"/>
          </p:cNvPicPr>
          <p:nvPr>
            <p:ph sz="half" idx="1"/>
          </p:nvPr>
        </p:nvPicPr>
        <p:blipFill>
          <a:blip r:embed="rId3" cstate="screen"/>
          <a:srcRect/>
          <a:stretch>
            <a:fillRect/>
          </a:stretch>
        </p:blipFill>
        <p:spPr bwMode="auto">
          <a:xfrm>
            <a:off x="5292080" y="1844824"/>
            <a:ext cx="2890664" cy="3600400"/>
          </a:xfrm>
          <a:prstGeom prst="rect">
            <a:avLst/>
          </a:prstGeom>
          <a:noFill/>
          <a:ln w="9525">
            <a:noFill/>
            <a:miter lim="800000"/>
            <a:headEnd/>
            <a:tailEnd/>
          </a:ln>
        </p:spPr>
      </p:pic>
      <p:sp>
        <p:nvSpPr>
          <p:cNvPr id="405509" name="Rectangle 5"/>
          <p:cNvSpPr>
            <a:spLocks noGrp="1" noChangeArrowheads="1"/>
          </p:cNvSpPr>
          <p:nvPr>
            <p:ph sz="half" idx="2"/>
          </p:nvPr>
        </p:nvSpPr>
        <p:spPr>
          <a:xfrm>
            <a:off x="683568" y="1600200"/>
            <a:ext cx="4038600" cy="4525963"/>
          </a:xfrm>
          <a:noFill/>
        </p:spPr>
        <p:txBody>
          <a:bodyPr/>
          <a:lstStyle/>
          <a:p>
            <a:pPr>
              <a:defRPr/>
            </a:pPr>
            <a:r>
              <a:rPr lang="en-US" dirty="0" smtClean="0">
                <a:ea typeface="ＭＳ Ｐゴシック" pitchFamily="34" charset="-128"/>
              </a:rPr>
              <a:t>Environments</a:t>
            </a:r>
          </a:p>
          <a:p>
            <a:pPr>
              <a:defRPr/>
            </a:pPr>
            <a:r>
              <a:rPr lang="en-US" dirty="0" smtClean="0">
                <a:ea typeface="ＭＳ Ｐゴシック" pitchFamily="34" charset="-128"/>
              </a:rPr>
              <a:t>Building on children’s play</a:t>
            </a:r>
          </a:p>
          <a:p>
            <a:pPr>
              <a:defRPr/>
            </a:pPr>
            <a:r>
              <a:rPr lang="en-US" dirty="0" smtClean="0">
                <a:ea typeface="ＭＳ Ｐゴシック" pitchFamily="34" charset="-128"/>
              </a:rPr>
              <a:t>Materials</a:t>
            </a:r>
          </a:p>
          <a:p>
            <a:pPr>
              <a:defRPr/>
            </a:pPr>
            <a:r>
              <a:rPr lang="en-US" dirty="0" smtClean="0">
                <a:ea typeface="ＭＳ Ｐゴシック" pitchFamily="34" charset="-128"/>
              </a:rPr>
              <a:t>Teacher-guided learning activities</a:t>
            </a:r>
          </a:p>
        </p:txBody>
      </p:sp>
      <p:sp>
        <p:nvSpPr>
          <p:cNvPr id="47110" name="Slide Number Placeholder 4"/>
          <p:cNvSpPr txBox="1">
            <a:spLocks noGrp="1"/>
          </p:cNvSpPr>
          <p:nvPr/>
        </p:nvSpPr>
        <p:spPr bwMode="auto">
          <a:xfrm>
            <a:off x="8458200" y="0"/>
            <a:ext cx="685800" cy="476250"/>
          </a:xfrm>
          <a:prstGeom prst="rect">
            <a:avLst/>
          </a:prstGeom>
          <a:noFill/>
          <a:ln w="9525">
            <a:noFill/>
            <a:miter lim="800000"/>
            <a:headEnd/>
            <a:tailEnd/>
          </a:ln>
        </p:spPr>
        <p:txBody>
          <a:bodyPr>
            <a:prstTxWarp prst="textNoShape">
              <a:avLst/>
            </a:prstTxWarp>
          </a:bodyPr>
          <a:lstStyle/>
          <a:p>
            <a:pPr algn="r"/>
            <a:fld id="{B32D5390-838C-4492-8084-FAB4B94B5111}" type="slidenum">
              <a:rPr lang="en-US" sz="1400"/>
              <a:pPr algn="r"/>
              <a:t>10</a:t>
            </a:fld>
            <a:endParaRPr lang="en-US" sz="1400"/>
          </a:p>
        </p:txBody>
      </p:sp>
      <p:sp>
        <p:nvSpPr>
          <p:cNvPr id="6" name="Slide Number Placeholder 5"/>
          <p:cNvSpPr>
            <a:spLocks noGrp="1"/>
          </p:cNvSpPr>
          <p:nvPr>
            <p:ph type="sldNum" sz="quarter" idx="10"/>
          </p:nvPr>
        </p:nvSpPr>
        <p:spPr/>
        <p:txBody>
          <a:bodyPr/>
          <a:lstStyle/>
          <a:p>
            <a:pPr>
              <a:defRPr/>
            </a:pPr>
            <a:fld id="{AC578BF8-ED91-4EE4-8E4D-9BF0F2AC6385}"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5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5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55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55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6" descr="IMAG1271.jpg"/>
          <p:cNvPicPr>
            <a:picLocks noGrp="1" noChangeAspect="1"/>
          </p:cNvPicPr>
          <p:nvPr>
            <p:ph idx="1"/>
          </p:nvPr>
        </p:nvPicPr>
        <p:blipFill>
          <a:blip r:embed="rId3" cstate="screen"/>
          <a:srcRect/>
          <a:stretch>
            <a:fillRect/>
          </a:stretch>
        </p:blipFill>
        <p:spPr>
          <a:xfrm>
            <a:off x="0" y="1"/>
            <a:ext cx="9252374" cy="6858000"/>
          </a:xfrm>
        </p:spPr>
      </p:pic>
      <p:sp>
        <p:nvSpPr>
          <p:cNvPr id="49153" name="Rectangle 2"/>
          <p:cNvSpPr>
            <a:spLocks noGrp="1" noChangeArrowheads="1"/>
          </p:cNvSpPr>
          <p:nvPr>
            <p:ph type="title"/>
          </p:nvPr>
        </p:nvSpPr>
        <p:spPr>
          <a:xfrm>
            <a:off x="0" y="1"/>
            <a:ext cx="9252374" cy="1371599"/>
          </a:xfrm>
          <a:solidFill>
            <a:srgbClr val="660066">
              <a:alpha val="41000"/>
            </a:srgbClr>
          </a:solidFill>
        </p:spPr>
        <p:txBody>
          <a:bodyPr/>
          <a:lstStyle/>
          <a:p>
            <a:r>
              <a:rPr lang="en-US" sz="4000" dirty="0" smtClean="0"/>
              <a:t/>
            </a:r>
            <a:br>
              <a:rPr lang="en-US" sz="4000" dirty="0" smtClean="0"/>
            </a:br>
            <a:r>
              <a:rPr lang="en-US" sz="4000" dirty="0" smtClean="0">
                <a:solidFill>
                  <a:schemeClr val="bg1"/>
                </a:solidFill>
              </a:rPr>
              <a:t>The Environment:</a:t>
            </a:r>
            <a:br>
              <a:rPr lang="en-US" sz="4000" dirty="0" smtClean="0">
                <a:solidFill>
                  <a:schemeClr val="bg1"/>
                </a:solidFill>
              </a:rPr>
            </a:br>
            <a:r>
              <a:rPr lang="en-US" sz="4000" dirty="0" smtClean="0">
                <a:solidFill>
                  <a:schemeClr val="bg1"/>
                </a:solidFill>
              </a:rPr>
              <a:t>Inviting Musical Engagement </a:t>
            </a:r>
            <a:r>
              <a:rPr lang="en-US" sz="4000" dirty="0" smtClean="0"/>
              <a:t/>
            </a:r>
            <a:br>
              <a:rPr lang="en-US" sz="4000" dirty="0" smtClean="0"/>
            </a:br>
            <a:endParaRPr lang="en-US" sz="4000" dirty="0" smtClean="0"/>
          </a:p>
        </p:txBody>
      </p:sp>
      <p:sp>
        <p:nvSpPr>
          <p:cNvPr id="4" name="Slide Number Placeholder 3"/>
          <p:cNvSpPr>
            <a:spLocks noGrp="1"/>
          </p:cNvSpPr>
          <p:nvPr>
            <p:ph type="sldNum" sz="quarter" idx="10"/>
          </p:nvPr>
        </p:nvSpPr>
        <p:spPr/>
        <p:txBody>
          <a:bodyPr/>
          <a:lstStyle/>
          <a:p>
            <a:pPr>
              <a:defRPr/>
            </a:pPr>
            <a:fld id="{A7344D21-6E66-42E7-BA2B-F0B944AC4F5E}"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Content Placeholder 6" descr="ERU Feb 2011 027.jpg"/>
          <p:cNvPicPr>
            <a:picLocks noGrp="1" noChangeAspect="1"/>
          </p:cNvPicPr>
          <p:nvPr>
            <p:ph sz="half" idx="2"/>
          </p:nvPr>
        </p:nvPicPr>
        <p:blipFill>
          <a:blip r:embed="rId3" cstate="screen"/>
          <a:srcRect/>
          <a:stretch>
            <a:fillRect/>
          </a:stretch>
        </p:blipFill>
        <p:spPr>
          <a:xfrm>
            <a:off x="4121375" y="1"/>
            <a:ext cx="5022625" cy="6858000"/>
          </a:xfrm>
        </p:spPr>
      </p:pic>
      <p:pic>
        <p:nvPicPr>
          <p:cNvPr id="51202" name="Content Placeholder 3" descr="IMAG1270ppt.jpg"/>
          <p:cNvPicPr>
            <a:picLocks noGrp="1" noChangeAspect="1"/>
          </p:cNvPicPr>
          <p:nvPr>
            <p:ph sz="half" idx="1"/>
          </p:nvPr>
        </p:nvPicPr>
        <p:blipFill>
          <a:blip r:embed="rId4" cstate="screen"/>
          <a:srcRect/>
          <a:stretch>
            <a:fillRect/>
          </a:stretch>
        </p:blipFill>
        <p:spPr>
          <a:xfrm>
            <a:off x="0" y="-93207"/>
            <a:ext cx="4788024" cy="6951208"/>
          </a:xfrm>
        </p:spPr>
      </p:pic>
      <p:sp>
        <p:nvSpPr>
          <p:cNvPr id="51201" name="Title 4"/>
          <p:cNvSpPr>
            <a:spLocks noGrp="1"/>
          </p:cNvSpPr>
          <p:nvPr>
            <p:ph type="title"/>
          </p:nvPr>
        </p:nvSpPr>
        <p:spPr>
          <a:xfrm>
            <a:off x="21269" y="5410201"/>
            <a:ext cx="9144000" cy="1447800"/>
          </a:xfrm>
          <a:solidFill>
            <a:srgbClr val="660066">
              <a:alpha val="68000"/>
            </a:srgbClr>
          </a:solidFill>
        </p:spPr>
        <p:txBody>
          <a:bodyPr/>
          <a:lstStyle/>
          <a:p>
            <a:r>
              <a:rPr lang="en-US" sz="4000" dirty="0" smtClean="0">
                <a:solidFill>
                  <a:schemeClr val="bg1"/>
                </a:solidFill>
              </a:rPr>
              <a:t>Examples of the Environment:</a:t>
            </a:r>
            <a:br>
              <a:rPr lang="en-US" sz="4000" dirty="0" smtClean="0">
                <a:solidFill>
                  <a:schemeClr val="bg1"/>
                </a:solidFill>
              </a:rPr>
            </a:br>
            <a:r>
              <a:rPr lang="en-US" sz="4000" dirty="0" smtClean="0">
                <a:solidFill>
                  <a:schemeClr val="bg1"/>
                </a:solidFill>
              </a:rPr>
              <a:t>Inviting Musical Engagement </a:t>
            </a:r>
            <a:endParaRPr lang="en-US" sz="4000" dirty="0"/>
          </a:p>
        </p:txBody>
      </p:sp>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4" descr="9412796348_bc3c45ee0c.jpg"/>
          <p:cNvPicPr>
            <a:picLocks noGrp="1" noChangeAspect="1"/>
          </p:cNvPicPr>
          <p:nvPr>
            <p:ph idx="1"/>
          </p:nvPr>
        </p:nvPicPr>
        <p:blipFill>
          <a:blip r:embed="rId3" cstate="screen">
            <a:lum bright="-7000" contrast="7000"/>
          </a:blip>
          <a:srcRect/>
          <a:stretch>
            <a:fillRect/>
          </a:stretch>
        </p:blipFill>
        <p:spPr>
          <a:xfrm>
            <a:off x="0" y="0"/>
            <a:ext cx="9144000" cy="6121102"/>
          </a:xfrm>
        </p:spPr>
      </p:pic>
      <p:sp>
        <p:nvSpPr>
          <p:cNvPr id="52225" name="Title 5"/>
          <p:cNvSpPr>
            <a:spLocks noGrp="1"/>
          </p:cNvSpPr>
          <p:nvPr>
            <p:ph type="title"/>
          </p:nvPr>
        </p:nvSpPr>
        <p:spPr>
          <a:xfrm>
            <a:off x="0" y="5661249"/>
            <a:ext cx="9144000" cy="1196752"/>
          </a:xfrm>
          <a:solidFill>
            <a:srgbClr val="660066">
              <a:alpha val="94000"/>
            </a:srgbClr>
          </a:solidFill>
        </p:spPr>
        <p:txBody>
          <a:bodyPr/>
          <a:lstStyle/>
          <a:p>
            <a:r>
              <a:rPr lang="en-US" sz="4000" dirty="0" smtClean="0">
                <a:solidFill>
                  <a:schemeClr val="bg1"/>
                </a:solidFill>
              </a:rPr>
              <a:t>Examples of the Environment Inviting Musical Engagement </a:t>
            </a:r>
            <a:endParaRPr lang="en-US" sz="4000" dirty="0"/>
          </a:p>
        </p:txBody>
      </p:sp>
      <p:sp>
        <p:nvSpPr>
          <p:cNvPr id="4" name="Slide Number Placeholder 3"/>
          <p:cNvSpPr>
            <a:spLocks noGrp="1"/>
          </p:cNvSpPr>
          <p:nvPr>
            <p:ph type="sldNum" sz="quarter" idx="10"/>
          </p:nvPr>
        </p:nvSpPr>
        <p:spPr/>
        <p:txBody>
          <a:bodyPr/>
          <a:lstStyle/>
          <a:p>
            <a:pPr>
              <a:defRPr/>
            </a:pPr>
            <a:fld id="{A7344D21-6E66-42E7-BA2B-F0B944AC4F5E}"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6" descr="9466525375_8d15831979.jpg"/>
          <p:cNvPicPr>
            <a:picLocks noGrp="1" noChangeAspect="1"/>
          </p:cNvPicPr>
          <p:nvPr>
            <p:ph idx="1"/>
          </p:nvPr>
        </p:nvPicPr>
        <p:blipFill>
          <a:blip r:embed="rId3" cstate="screen"/>
          <a:srcRect/>
          <a:stretch>
            <a:fillRect/>
          </a:stretch>
        </p:blipFill>
        <p:spPr>
          <a:xfrm>
            <a:off x="0" y="0"/>
            <a:ext cx="9144000" cy="6858000"/>
          </a:xfrm>
        </p:spPr>
      </p:pic>
      <p:sp>
        <p:nvSpPr>
          <p:cNvPr id="53249" name="Title 4"/>
          <p:cNvSpPr>
            <a:spLocks noGrp="1"/>
          </p:cNvSpPr>
          <p:nvPr>
            <p:ph type="title"/>
          </p:nvPr>
        </p:nvSpPr>
        <p:spPr>
          <a:xfrm>
            <a:off x="0" y="5517232"/>
            <a:ext cx="9144000" cy="1340768"/>
          </a:xfrm>
          <a:solidFill>
            <a:srgbClr val="660066">
              <a:alpha val="70000"/>
            </a:srgbClr>
          </a:solidFill>
        </p:spPr>
        <p:txBody>
          <a:bodyPr/>
          <a:lstStyle/>
          <a:p>
            <a:r>
              <a:rPr lang="en-US" sz="4000" dirty="0" smtClean="0">
                <a:solidFill>
                  <a:schemeClr val="bg1"/>
                </a:solidFill>
              </a:rPr>
              <a:t>Examples of the Environment</a:t>
            </a:r>
            <a:br>
              <a:rPr lang="en-US" sz="4000" dirty="0" smtClean="0">
                <a:solidFill>
                  <a:schemeClr val="bg1"/>
                </a:solidFill>
              </a:rPr>
            </a:br>
            <a:r>
              <a:rPr lang="en-US" sz="4000" dirty="0" smtClean="0">
                <a:solidFill>
                  <a:schemeClr val="bg1"/>
                </a:solidFill>
              </a:rPr>
              <a:t>Inviting Musical Engagement </a:t>
            </a:r>
            <a:endParaRPr lang="en-US" sz="4000" dirty="0"/>
          </a:p>
        </p:txBody>
      </p:sp>
      <p:sp>
        <p:nvSpPr>
          <p:cNvPr id="4" name="Slide Number Placeholder 3"/>
          <p:cNvSpPr>
            <a:spLocks noGrp="1"/>
          </p:cNvSpPr>
          <p:nvPr>
            <p:ph type="sldNum" sz="quarter" idx="10"/>
          </p:nvPr>
        </p:nvSpPr>
        <p:spPr/>
        <p:txBody>
          <a:bodyPr/>
          <a:lstStyle/>
          <a:p>
            <a:pPr>
              <a:defRPr/>
            </a:pPr>
            <a:fld id="{A7344D21-6E66-42E7-BA2B-F0B944AC4F5E}"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Content Placeholder 3" descr="IMAG1275ppt.jpg"/>
          <p:cNvPicPr>
            <a:picLocks noGrp="1" noChangeAspect="1"/>
          </p:cNvPicPr>
          <p:nvPr>
            <p:ph idx="1"/>
          </p:nvPr>
        </p:nvPicPr>
        <p:blipFill>
          <a:blip r:embed="rId3" cstate="screen">
            <a:lum bright="-2000" contrast="9000"/>
          </a:blip>
          <a:srcRect/>
          <a:stretch>
            <a:fillRect/>
          </a:stretch>
        </p:blipFill>
        <p:spPr>
          <a:xfrm>
            <a:off x="-163734" y="0"/>
            <a:ext cx="9307734" cy="6858000"/>
          </a:xfrm>
        </p:spPr>
      </p:pic>
      <p:sp>
        <p:nvSpPr>
          <p:cNvPr id="54273" name="Title 1"/>
          <p:cNvSpPr>
            <a:spLocks noGrp="1"/>
          </p:cNvSpPr>
          <p:nvPr>
            <p:ph type="title"/>
          </p:nvPr>
        </p:nvSpPr>
        <p:spPr>
          <a:xfrm>
            <a:off x="-163734" y="5440362"/>
            <a:ext cx="9307734" cy="1417638"/>
          </a:xfrm>
          <a:solidFill>
            <a:srgbClr val="660066">
              <a:alpha val="52000"/>
            </a:srgbClr>
          </a:solidFill>
        </p:spPr>
        <p:txBody>
          <a:bodyPr/>
          <a:lstStyle/>
          <a:p>
            <a:r>
              <a:rPr lang="en-US" sz="4000" dirty="0" smtClean="0">
                <a:solidFill>
                  <a:schemeClr val="bg1"/>
                </a:solidFill>
              </a:rPr>
              <a:t>Examples of the Environment</a:t>
            </a:r>
            <a:r>
              <a:rPr lang="en-US" sz="4000" dirty="0" smtClean="0">
                <a:solidFill>
                  <a:srgbClr val="FFFFFF"/>
                </a:solidFill>
                <a:latin typeface="+mj-lt"/>
                <a:ea typeface="+mj-ea"/>
                <a:cs typeface="+mj-cs"/>
              </a:rPr>
              <a:t/>
            </a:r>
            <a:br>
              <a:rPr lang="en-US" sz="4000" dirty="0" smtClean="0">
                <a:solidFill>
                  <a:srgbClr val="FFFFFF"/>
                </a:solidFill>
                <a:latin typeface="+mj-lt"/>
                <a:ea typeface="+mj-ea"/>
                <a:cs typeface="+mj-cs"/>
              </a:rPr>
            </a:br>
            <a:r>
              <a:rPr lang="en-US" sz="4000" dirty="0" smtClean="0">
                <a:solidFill>
                  <a:srgbClr val="FFFFFF"/>
                </a:solidFill>
                <a:latin typeface="+mj-lt"/>
                <a:ea typeface="+mj-ea"/>
                <a:cs typeface="+mj-cs"/>
              </a:rPr>
              <a:t>Inviting Musical Engagement </a:t>
            </a:r>
            <a:endParaRPr lang="en-US" sz="4000" dirty="0">
              <a:solidFill>
                <a:srgbClr val="FFFFFF"/>
              </a:solidFill>
            </a:endParaRPr>
          </a:p>
        </p:txBody>
      </p:sp>
      <p:sp>
        <p:nvSpPr>
          <p:cNvPr id="4" name="Slide Number Placeholder 3"/>
          <p:cNvSpPr>
            <a:spLocks noGrp="1"/>
          </p:cNvSpPr>
          <p:nvPr>
            <p:ph type="sldNum" sz="quarter" idx="10"/>
          </p:nvPr>
        </p:nvSpPr>
        <p:spPr/>
        <p:txBody>
          <a:bodyPr/>
          <a:lstStyle/>
          <a:p>
            <a:pPr>
              <a:defRPr/>
            </a:pPr>
            <a:fld id="{A7344D21-6E66-42E7-BA2B-F0B944AC4F5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Content Placeholder 6" descr="9412074724_cbafeae00d.jpg"/>
          <p:cNvPicPr>
            <a:picLocks noGrp="1" noChangeAspect="1"/>
          </p:cNvPicPr>
          <p:nvPr>
            <p:ph sz="half" idx="2"/>
          </p:nvPr>
        </p:nvPicPr>
        <p:blipFill>
          <a:blip r:embed="rId3" cstate="screen">
            <a:lum bright="4000" contrast="7000"/>
          </a:blip>
          <a:srcRect/>
          <a:stretch>
            <a:fillRect/>
          </a:stretch>
        </p:blipFill>
        <p:spPr>
          <a:xfrm>
            <a:off x="4559316" y="-51609"/>
            <a:ext cx="4584684" cy="6909609"/>
          </a:xfrm>
        </p:spPr>
      </p:pic>
      <p:pic>
        <p:nvPicPr>
          <p:cNvPr id="55298" name="Content Placeholder 3" descr="9412168934_4cc7b42dd1.jpg"/>
          <p:cNvPicPr>
            <a:picLocks noGrp="1" noChangeAspect="1"/>
          </p:cNvPicPr>
          <p:nvPr>
            <p:ph sz="half" idx="1"/>
          </p:nvPr>
        </p:nvPicPr>
        <p:blipFill>
          <a:blip r:embed="rId4" cstate="screen">
            <a:lum bright="7000" contrast="9000"/>
          </a:blip>
          <a:srcRect/>
          <a:stretch>
            <a:fillRect/>
          </a:stretch>
        </p:blipFill>
        <p:spPr>
          <a:xfrm>
            <a:off x="0" y="-51609"/>
            <a:ext cx="4982628" cy="6909609"/>
          </a:xfrm>
        </p:spPr>
      </p:pic>
      <p:sp>
        <p:nvSpPr>
          <p:cNvPr id="55297" name="Title 4"/>
          <p:cNvSpPr>
            <a:spLocks noGrp="1"/>
          </p:cNvSpPr>
          <p:nvPr>
            <p:ph type="title"/>
          </p:nvPr>
        </p:nvSpPr>
        <p:spPr>
          <a:xfrm>
            <a:off x="0" y="5440362"/>
            <a:ext cx="9144000" cy="1417638"/>
          </a:xfrm>
          <a:solidFill>
            <a:srgbClr val="660066">
              <a:alpha val="59000"/>
            </a:srgbClr>
          </a:solidFill>
        </p:spPr>
        <p:txBody>
          <a:bodyPr/>
          <a:lstStyle/>
          <a:p>
            <a:r>
              <a:rPr lang="en-US" dirty="0" smtClean="0">
                <a:solidFill>
                  <a:schemeClr val="bg1"/>
                </a:solidFill>
              </a:rPr>
              <a:t>Examples of the Environment</a:t>
            </a:r>
            <a:r>
              <a:rPr lang="en-US" sz="4400" dirty="0" smtClean="0">
                <a:solidFill>
                  <a:srgbClr val="FFFFFF"/>
                </a:solidFill>
                <a:latin typeface="+mj-lt"/>
                <a:ea typeface="+mj-ea"/>
                <a:cs typeface="+mj-cs"/>
              </a:rPr>
              <a:t/>
            </a:r>
            <a:br>
              <a:rPr lang="en-US" sz="4400" dirty="0" smtClean="0">
                <a:solidFill>
                  <a:srgbClr val="FFFFFF"/>
                </a:solidFill>
                <a:latin typeface="+mj-lt"/>
                <a:ea typeface="+mj-ea"/>
                <a:cs typeface="+mj-cs"/>
              </a:rPr>
            </a:br>
            <a:r>
              <a:rPr lang="en-US" sz="4400" dirty="0" smtClean="0">
                <a:solidFill>
                  <a:srgbClr val="FFFFFF"/>
                </a:solidFill>
                <a:latin typeface="+mj-lt"/>
                <a:ea typeface="+mj-ea"/>
                <a:cs typeface="+mj-cs"/>
              </a:rPr>
              <a:t>Inviting Musical Engagement </a:t>
            </a:r>
            <a:endParaRPr lang="en-US" dirty="0">
              <a:solidFill>
                <a:srgbClr val="FFFFFF"/>
              </a:solidFill>
            </a:endParaRPr>
          </a:p>
        </p:txBody>
      </p:sp>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descr="Copy (2) of IMAG0263.jpg"/>
          <p:cNvPicPr>
            <a:picLocks noGrp="1" noChangeAspect="1"/>
          </p:cNvPicPr>
          <p:nvPr>
            <p:ph idx="1"/>
          </p:nvPr>
        </p:nvPicPr>
        <p:blipFill>
          <a:blip r:embed="rId3" cstate="screen"/>
          <a:srcRect/>
          <a:stretch>
            <a:fillRect/>
          </a:stretch>
        </p:blipFill>
        <p:spPr>
          <a:xfrm>
            <a:off x="0" y="0"/>
            <a:ext cx="9365921" cy="6858000"/>
          </a:xfrm>
        </p:spPr>
      </p:pic>
      <p:sp>
        <p:nvSpPr>
          <p:cNvPr id="56321" name="Title 1"/>
          <p:cNvSpPr>
            <a:spLocks noGrp="1"/>
          </p:cNvSpPr>
          <p:nvPr>
            <p:ph type="title"/>
          </p:nvPr>
        </p:nvSpPr>
        <p:spPr>
          <a:xfrm>
            <a:off x="0" y="0"/>
            <a:ext cx="9365921" cy="1417638"/>
          </a:xfrm>
          <a:solidFill>
            <a:srgbClr val="660066">
              <a:alpha val="52000"/>
            </a:srgbClr>
          </a:solidFill>
        </p:spPr>
        <p:txBody>
          <a:bodyPr/>
          <a:lstStyle/>
          <a:p>
            <a:r>
              <a:rPr lang="en-US" dirty="0" smtClean="0">
                <a:solidFill>
                  <a:schemeClr val="bg1"/>
                </a:solidFill>
              </a:rPr>
              <a:t>Examples of the Environment</a:t>
            </a:r>
            <a:r>
              <a:rPr lang="en-US" sz="4400" dirty="0" smtClean="0">
                <a:solidFill>
                  <a:srgbClr val="FFFFFF"/>
                </a:solidFill>
                <a:latin typeface="+mj-lt"/>
                <a:ea typeface="+mj-ea"/>
                <a:cs typeface="+mj-cs"/>
              </a:rPr>
              <a:t/>
            </a:r>
            <a:br>
              <a:rPr lang="en-US" sz="4400" dirty="0" smtClean="0">
                <a:solidFill>
                  <a:srgbClr val="FFFFFF"/>
                </a:solidFill>
                <a:latin typeface="+mj-lt"/>
                <a:ea typeface="+mj-ea"/>
                <a:cs typeface="+mj-cs"/>
              </a:rPr>
            </a:br>
            <a:r>
              <a:rPr lang="en-US" sz="4400" dirty="0" smtClean="0">
                <a:solidFill>
                  <a:srgbClr val="FFFFFF"/>
                </a:solidFill>
                <a:latin typeface="+mj-lt"/>
                <a:ea typeface="+mj-ea"/>
                <a:cs typeface="+mj-cs"/>
              </a:rPr>
              <a:t>Inviting Musical Engagement </a:t>
            </a:r>
            <a:endParaRPr lang="en-US" dirty="0">
              <a:solidFill>
                <a:srgbClr val="FFFFFF"/>
              </a:solidFill>
            </a:endParaRPr>
          </a:p>
        </p:txBody>
      </p:sp>
      <p:sp>
        <p:nvSpPr>
          <p:cNvPr id="4" name="Slide Number Placeholder 3"/>
          <p:cNvSpPr>
            <a:spLocks noGrp="1"/>
          </p:cNvSpPr>
          <p:nvPr>
            <p:ph type="sldNum" sz="quarter" idx="10"/>
          </p:nvPr>
        </p:nvSpPr>
        <p:spPr/>
        <p:txBody>
          <a:bodyPr/>
          <a:lstStyle/>
          <a:p>
            <a:pPr>
              <a:defRPr/>
            </a:pPr>
            <a:fld id="{A7344D21-6E66-42E7-BA2B-F0B944AC4F5E}"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5" descr="Copy (2) of IMAG0266.jpg"/>
          <p:cNvPicPr>
            <a:picLocks noGrp="1" noChangeAspect="1"/>
          </p:cNvPicPr>
          <p:nvPr>
            <p:ph idx="1"/>
          </p:nvPr>
        </p:nvPicPr>
        <p:blipFill>
          <a:blip r:embed="rId3" cstate="screen">
            <a:lum contrast="22000"/>
          </a:blip>
          <a:srcRect/>
          <a:stretch>
            <a:fillRect/>
          </a:stretch>
        </p:blipFill>
        <p:spPr>
          <a:xfrm>
            <a:off x="1" y="0"/>
            <a:ext cx="9130608" cy="6857999"/>
          </a:xfrm>
        </p:spPr>
      </p:pic>
      <p:sp>
        <p:nvSpPr>
          <p:cNvPr id="57345" name="Title 3"/>
          <p:cNvSpPr>
            <a:spLocks noGrp="1"/>
          </p:cNvSpPr>
          <p:nvPr>
            <p:ph type="title"/>
          </p:nvPr>
        </p:nvSpPr>
        <p:spPr>
          <a:xfrm>
            <a:off x="1" y="0"/>
            <a:ext cx="9143999" cy="1417638"/>
          </a:xfrm>
          <a:solidFill>
            <a:srgbClr val="660066">
              <a:alpha val="68000"/>
            </a:srgbClr>
          </a:solidFill>
        </p:spPr>
        <p:txBody>
          <a:bodyPr/>
          <a:lstStyle/>
          <a:p>
            <a:r>
              <a:rPr lang="en-US" dirty="0" smtClean="0">
                <a:solidFill>
                  <a:schemeClr val="bg1"/>
                </a:solidFill>
              </a:rPr>
              <a:t>Examples of the Environment</a:t>
            </a:r>
            <a:r>
              <a:rPr lang="en-US" sz="4400" dirty="0" smtClean="0">
                <a:solidFill>
                  <a:srgbClr val="FFFFFF"/>
                </a:solidFill>
                <a:latin typeface="+mj-lt"/>
                <a:ea typeface="+mj-ea"/>
                <a:cs typeface="+mj-cs"/>
              </a:rPr>
              <a:t/>
            </a:r>
            <a:br>
              <a:rPr lang="en-US" sz="4400" dirty="0" smtClean="0">
                <a:solidFill>
                  <a:srgbClr val="FFFFFF"/>
                </a:solidFill>
                <a:latin typeface="+mj-lt"/>
                <a:ea typeface="+mj-ea"/>
                <a:cs typeface="+mj-cs"/>
              </a:rPr>
            </a:br>
            <a:r>
              <a:rPr lang="en-US" sz="4400" dirty="0" smtClean="0">
                <a:solidFill>
                  <a:srgbClr val="FFFFFF"/>
                </a:solidFill>
                <a:latin typeface="+mj-lt"/>
                <a:ea typeface="+mj-ea"/>
                <a:cs typeface="+mj-cs"/>
              </a:rPr>
              <a:t>Inviting Musical Engagement </a:t>
            </a:r>
            <a:endParaRPr lang="en-US" dirty="0">
              <a:solidFill>
                <a:srgbClr val="FFFFFF"/>
              </a:solidFill>
            </a:endParaRPr>
          </a:p>
        </p:txBody>
      </p:sp>
      <p:sp>
        <p:nvSpPr>
          <p:cNvPr id="4" name="Slide Number Placeholder 3"/>
          <p:cNvSpPr>
            <a:spLocks noGrp="1"/>
          </p:cNvSpPr>
          <p:nvPr>
            <p:ph type="sldNum" sz="quarter" idx="10"/>
          </p:nvPr>
        </p:nvSpPr>
        <p:spPr/>
        <p:txBody>
          <a:bodyPr/>
          <a:lstStyle/>
          <a:p>
            <a:pPr>
              <a:defRPr/>
            </a:pPr>
            <a:fld id="{A7344D21-6E66-42E7-BA2B-F0B944AC4F5E}"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Content Placeholder 4" descr="9466528245_8fc44c572b.jpg"/>
          <p:cNvPicPr>
            <a:picLocks noGrp="1" noChangeAspect="1"/>
          </p:cNvPicPr>
          <p:nvPr>
            <p:ph sz="half" idx="2"/>
          </p:nvPr>
        </p:nvPicPr>
        <p:blipFill>
          <a:blip r:embed="rId3" cstate="screen"/>
          <a:srcRect/>
          <a:stretch>
            <a:fillRect/>
          </a:stretch>
        </p:blipFill>
        <p:spPr>
          <a:xfrm>
            <a:off x="0" y="0"/>
            <a:ext cx="9215752" cy="6858000"/>
          </a:xfrm>
        </p:spPr>
      </p:pic>
      <p:sp>
        <p:nvSpPr>
          <p:cNvPr id="58369" name="Title 1"/>
          <p:cNvSpPr>
            <a:spLocks noGrp="1"/>
          </p:cNvSpPr>
          <p:nvPr>
            <p:ph type="title"/>
          </p:nvPr>
        </p:nvSpPr>
        <p:spPr>
          <a:xfrm>
            <a:off x="0" y="0"/>
            <a:ext cx="9215752" cy="1143000"/>
          </a:xfrm>
          <a:solidFill>
            <a:schemeClr val="bg2">
              <a:alpha val="82000"/>
            </a:schemeClr>
          </a:solidFill>
        </p:spPr>
        <p:txBody>
          <a:bodyPr/>
          <a:lstStyle/>
          <a:p>
            <a:r>
              <a:rPr lang="en-US" dirty="0" smtClean="0">
                <a:solidFill>
                  <a:schemeClr val="bg1"/>
                </a:solidFill>
              </a:rPr>
              <a:t>Musical Instruments</a:t>
            </a:r>
          </a:p>
        </p:txBody>
      </p:sp>
      <p:sp>
        <p:nvSpPr>
          <p:cNvPr id="58370" name="Content Placeholder 2"/>
          <p:cNvSpPr>
            <a:spLocks noGrp="1"/>
          </p:cNvSpPr>
          <p:nvPr>
            <p:ph sz="half" idx="1"/>
          </p:nvPr>
        </p:nvSpPr>
        <p:spPr>
          <a:xfrm>
            <a:off x="0" y="1143000"/>
            <a:ext cx="2743200" cy="5715000"/>
          </a:xfrm>
          <a:solidFill>
            <a:schemeClr val="bg2">
              <a:alpha val="86000"/>
            </a:schemeClr>
          </a:solidFill>
        </p:spPr>
        <p:txBody>
          <a:bodyPr/>
          <a:lstStyle/>
          <a:p>
            <a:pPr>
              <a:buFontTx/>
              <a:buNone/>
            </a:pPr>
            <a:r>
              <a:rPr lang="en-US" dirty="0" smtClean="0"/>
              <a:t>  </a:t>
            </a:r>
            <a:r>
              <a:rPr lang="en-US" dirty="0" smtClean="0">
                <a:solidFill>
                  <a:schemeClr val="bg1"/>
                </a:solidFill>
              </a:rPr>
              <a:t> “</a:t>
            </a:r>
            <a:r>
              <a:rPr lang="en-US" dirty="0" smtClean="0">
                <a:solidFill>
                  <a:srgbClr val="FFFFFF"/>
                </a:solidFill>
              </a:rPr>
              <a:t>Children’s play environments should include musical instruments that are safe, durable, and of excellent sound quality.” </a:t>
            </a:r>
            <a:r>
              <a:rPr lang="en-US" sz="2000" dirty="0" smtClean="0">
                <a:solidFill>
                  <a:srgbClr val="FFFFFF"/>
                </a:solidFill>
              </a:rPr>
              <a:t>PCF </a:t>
            </a:r>
            <a:r>
              <a:rPr lang="en-US" sz="2000" dirty="0" err="1" smtClean="0">
                <a:solidFill>
                  <a:srgbClr val="FFFFFF"/>
                </a:solidFill>
              </a:rPr>
              <a:t>Vol</a:t>
            </a:r>
            <a:r>
              <a:rPr lang="en-US" sz="2000" dirty="0" smtClean="0">
                <a:solidFill>
                  <a:srgbClr val="FFFFFF"/>
                </a:solidFill>
              </a:rPr>
              <a:t> 2 pp 74</a:t>
            </a:r>
          </a:p>
        </p:txBody>
      </p:sp>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title"/>
          </p:nvPr>
        </p:nvSpPr>
        <p:spPr/>
        <p:txBody>
          <a:bodyPr/>
          <a:lstStyle/>
          <a:p>
            <a:pPr eaLnBrk="1" hangingPunct="1"/>
            <a:r>
              <a:rPr lang="en-US" smtClean="0"/>
              <a:t>Outcomes</a:t>
            </a:r>
          </a:p>
        </p:txBody>
      </p:sp>
      <p:sp>
        <p:nvSpPr>
          <p:cNvPr id="32770" name="Rectangle 5"/>
          <p:cNvSpPr>
            <a:spLocks noGrp="1" noChangeArrowheads="1"/>
          </p:cNvSpPr>
          <p:nvPr>
            <p:ph idx="1"/>
          </p:nvPr>
        </p:nvSpPr>
        <p:spPr>
          <a:xfrm>
            <a:off x="457200" y="1417638"/>
            <a:ext cx="8229600" cy="4525963"/>
          </a:xfrm>
        </p:spPr>
        <p:txBody>
          <a:bodyPr/>
          <a:lstStyle/>
          <a:p>
            <a:pPr eaLnBrk="1" hangingPunct="1"/>
            <a:r>
              <a:rPr lang="en-US" sz="2400" dirty="0" smtClean="0"/>
              <a:t>Become familiar with:</a:t>
            </a:r>
          </a:p>
          <a:p>
            <a:pPr lvl="1" eaLnBrk="1" hangingPunct="1"/>
            <a:r>
              <a:rPr lang="en-US" sz="2400" dirty="0" smtClean="0"/>
              <a:t>the importance of music education in the lives of preschool children as represented by the Preschool Learning Foundations</a:t>
            </a:r>
          </a:p>
          <a:p>
            <a:pPr lvl="1" eaLnBrk="1" hangingPunct="1"/>
            <a:r>
              <a:rPr lang="en-US" sz="2400" dirty="0" smtClean="0"/>
              <a:t>what children should know and be able to do in the Music strand</a:t>
            </a:r>
          </a:p>
          <a:p>
            <a:pPr lvl="1" eaLnBrk="1" hangingPunct="1"/>
            <a:r>
              <a:rPr lang="en-US" sz="2400" dirty="0" smtClean="0"/>
              <a:t>strategies from the Preschool Curriculum Framework in order to support all children develop their skills and knowledge in music</a:t>
            </a:r>
          </a:p>
          <a:p>
            <a:pPr eaLnBrk="1" hangingPunct="1"/>
            <a:r>
              <a:rPr lang="en-US" sz="2400" dirty="0" smtClean="0"/>
              <a:t>Practice utilizing this information with regard to dual language learners and children identified with special needs</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buFontTx/>
              <a:buNone/>
            </a:pPr>
            <a:endParaRPr lang="en-US" sz="2400" dirty="0" smtClean="0"/>
          </a:p>
        </p:txBody>
      </p:sp>
      <p:sp>
        <p:nvSpPr>
          <p:cNvPr id="4" name="Slide Number Placeholder 3"/>
          <p:cNvSpPr>
            <a:spLocks noGrp="1"/>
          </p:cNvSpPr>
          <p:nvPr>
            <p:ph type="sldNum" sz="quarter" idx="10"/>
          </p:nvPr>
        </p:nvSpPr>
        <p:spPr/>
        <p:txBody>
          <a:bodyPr/>
          <a:lstStyle/>
          <a:p>
            <a:pPr>
              <a:defRPr/>
            </a:pPr>
            <a:fld id="{A7344D21-6E66-42E7-BA2B-F0B944AC4F5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solidFill>
                  <a:schemeClr val="tx1"/>
                </a:solidFill>
              </a:rPr>
              <a:t/>
            </a:r>
            <a:br>
              <a:rPr lang="en-US" sz="3600" dirty="0" smtClean="0">
                <a:solidFill>
                  <a:schemeClr val="tx1"/>
                </a:solidFill>
              </a:rPr>
            </a:br>
            <a:r>
              <a:rPr lang="en-US" sz="4000" dirty="0" smtClean="0">
                <a:solidFill>
                  <a:schemeClr val="tx1"/>
                </a:solidFill>
              </a:rPr>
              <a:t>Access to Learning</a:t>
            </a:r>
            <a:r>
              <a:rPr lang="en-US" dirty="0" smtClean="0">
                <a:solidFill>
                  <a:srgbClr val="FFFFFF"/>
                </a:solidFill>
              </a:rPr>
              <a:t/>
            </a:r>
            <a:br>
              <a:rPr lang="en-US" dirty="0" smtClean="0">
                <a:solidFill>
                  <a:srgbClr val="FFFFFF"/>
                </a:solidFill>
              </a:rPr>
            </a:br>
            <a:endParaRPr lang="en-US" dirty="0"/>
          </a:p>
        </p:txBody>
      </p:sp>
      <p:pic>
        <p:nvPicPr>
          <p:cNvPr id="9" name="Content Placeholder 4" descr="IMG_0077.JPG"/>
          <p:cNvPicPr>
            <a:picLocks noGrp="1" noChangeAspect="1"/>
          </p:cNvPicPr>
          <p:nvPr>
            <p:ph sz="half" idx="1"/>
          </p:nvPr>
        </p:nvPicPr>
        <p:blipFill>
          <a:blip r:embed="rId3" cstate="screen"/>
          <a:srcRect/>
          <a:stretch>
            <a:fillRect/>
          </a:stretch>
        </p:blipFill>
        <p:spPr>
          <a:xfrm>
            <a:off x="457200" y="1600200"/>
            <a:ext cx="4191000" cy="4014001"/>
          </a:xfrm>
        </p:spPr>
      </p:pic>
      <p:sp>
        <p:nvSpPr>
          <p:cNvPr id="10" name="Content Placeholder 9"/>
          <p:cNvSpPr>
            <a:spLocks noGrp="1"/>
          </p:cNvSpPr>
          <p:nvPr>
            <p:ph sz="half" idx="2"/>
          </p:nvPr>
        </p:nvSpPr>
        <p:spPr>
          <a:xfrm>
            <a:off x="5004048" y="1600200"/>
            <a:ext cx="3682752" cy="4525963"/>
          </a:xfrm>
        </p:spPr>
        <p:txBody>
          <a:bodyPr/>
          <a:lstStyle/>
          <a:p>
            <a:pPr marL="0" indent="0">
              <a:buNone/>
            </a:pPr>
            <a:r>
              <a:rPr lang="en-US" sz="3200" dirty="0" smtClean="0"/>
              <a:t>It may be necessary to make special adaptations to create access to learning.</a:t>
            </a:r>
            <a:endParaRPr lang="en-US" sz="3200" dirty="0"/>
          </a:p>
        </p:txBody>
      </p:sp>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Content Placeholder 11" descr="9409401923_7bb90eee16.jpg"/>
          <p:cNvPicPr>
            <a:picLocks noGrp="1" noChangeAspect="1"/>
          </p:cNvPicPr>
          <p:nvPr>
            <p:ph sz="half" idx="1"/>
          </p:nvPr>
        </p:nvPicPr>
        <p:blipFill>
          <a:blip r:embed="rId3" cstate="screen"/>
          <a:srcRect/>
          <a:stretch>
            <a:fillRect/>
          </a:stretch>
        </p:blipFill>
        <p:spPr>
          <a:xfrm>
            <a:off x="1" y="1"/>
            <a:ext cx="9144000" cy="6858000"/>
          </a:xfrm>
        </p:spPr>
      </p:pic>
      <p:sp>
        <p:nvSpPr>
          <p:cNvPr id="64513" name="Rectangle 2"/>
          <p:cNvSpPr>
            <a:spLocks noGrp="1" noChangeArrowheads="1"/>
          </p:cNvSpPr>
          <p:nvPr>
            <p:ph type="title"/>
          </p:nvPr>
        </p:nvSpPr>
        <p:spPr>
          <a:xfrm>
            <a:off x="1" y="0"/>
            <a:ext cx="9143999" cy="1066800"/>
          </a:xfrm>
          <a:solidFill>
            <a:schemeClr val="tx2">
              <a:lumMod val="65000"/>
              <a:lumOff val="35000"/>
              <a:alpha val="38000"/>
            </a:schemeClr>
          </a:solidFill>
        </p:spPr>
        <p:txBody>
          <a:bodyPr/>
          <a:lstStyle/>
          <a:p>
            <a:r>
              <a:rPr lang="en-US" sz="3200" dirty="0" smtClean="0">
                <a:solidFill>
                  <a:srgbClr val="FFFFFF"/>
                </a:solidFill>
              </a:rPr>
              <a:t/>
            </a:r>
            <a:br>
              <a:rPr lang="en-US" sz="3200" dirty="0" smtClean="0">
                <a:solidFill>
                  <a:srgbClr val="FFFFFF"/>
                </a:solidFill>
              </a:rPr>
            </a:br>
            <a:r>
              <a:rPr lang="en-US" sz="3600" dirty="0" smtClean="0">
                <a:solidFill>
                  <a:srgbClr val="FFFFFF"/>
                </a:solidFill>
              </a:rPr>
              <a:t>Guiding Principles Connections to Music</a:t>
            </a:r>
            <a:r>
              <a:rPr lang="en-US" sz="2800" dirty="0" smtClean="0"/>
              <a:t/>
            </a:r>
            <a:br>
              <a:rPr lang="en-US" sz="2800" dirty="0" smtClean="0"/>
            </a:br>
            <a:endParaRPr lang="en-US" sz="2800" dirty="0" smtClean="0"/>
          </a:p>
        </p:txBody>
      </p:sp>
      <p:sp>
        <p:nvSpPr>
          <p:cNvPr id="4" name="Slide Number Placeholder 3"/>
          <p:cNvSpPr>
            <a:spLocks noGrp="1"/>
          </p:cNvSpPr>
          <p:nvPr>
            <p:ph type="sldNum" sz="quarter" idx="10"/>
          </p:nvPr>
        </p:nvSpPr>
        <p:spPr/>
        <p:txBody>
          <a:bodyPr/>
          <a:lstStyle/>
          <a:p>
            <a:pPr>
              <a:defRPr/>
            </a:pPr>
            <a:fld id="{AC578BF8-ED91-4EE4-8E4D-9BF0F2AC6385}"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noFill/>
        </p:spPr>
        <p:txBody>
          <a:bodyPr/>
          <a:lstStyle/>
          <a:p>
            <a:r>
              <a:rPr lang="en-US" dirty="0" smtClean="0">
                <a:solidFill>
                  <a:schemeClr val="tx1"/>
                </a:solidFill>
              </a:rPr>
              <a:t>Melody Bracelet</a:t>
            </a:r>
          </a:p>
        </p:txBody>
      </p:sp>
      <p:pic>
        <p:nvPicPr>
          <p:cNvPr id="66562" name="Content Placeholder 4" descr="IMAG1278PPT.jpg"/>
          <p:cNvPicPr>
            <a:picLocks noGrp="1" noChangeAspect="1"/>
          </p:cNvPicPr>
          <p:nvPr>
            <p:ph sz="half" idx="1"/>
          </p:nvPr>
        </p:nvPicPr>
        <p:blipFill>
          <a:blip r:embed="rId3" cstate="screen"/>
          <a:srcRect/>
          <a:stretch>
            <a:fillRect/>
          </a:stretch>
        </p:blipFill>
        <p:spPr>
          <a:xfrm>
            <a:off x="344820" y="1417638"/>
            <a:ext cx="4011156" cy="4171602"/>
          </a:xfrm>
          <a:solidFill>
            <a:srgbClr val="660066"/>
          </a:solidFill>
        </p:spPr>
      </p:pic>
      <p:pic>
        <p:nvPicPr>
          <p:cNvPr id="66563" name="Content Placeholder 5" descr="IMAG1290PPT.jpg"/>
          <p:cNvPicPr>
            <a:picLocks noGrp="1" noChangeAspect="1"/>
          </p:cNvPicPr>
          <p:nvPr>
            <p:ph sz="half" idx="2"/>
          </p:nvPr>
        </p:nvPicPr>
        <p:blipFill>
          <a:blip r:embed="rId4" cstate="screen"/>
          <a:srcRect/>
          <a:stretch>
            <a:fillRect/>
          </a:stretch>
        </p:blipFill>
        <p:spPr>
          <a:xfrm>
            <a:off x="5004047" y="1417638"/>
            <a:ext cx="3757386" cy="4171602"/>
          </a:xfrm>
        </p:spPr>
      </p:pic>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r>
              <a:rPr lang="en-US" smtClean="0"/>
              <a:t>Let’s Sing!</a:t>
            </a:r>
          </a:p>
        </p:txBody>
      </p:sp>
      <p:sp>
        <p:nvSpPr>
          <p:cNvPr id="68609" name="Content Placeholder 2"/>
          <p:cNvSpPr>
            <a:spLocks noGrp="1"/>
          </p:cNvSpPr>
          <p:nvPr>
            <p:ph idx="1"/>
          </p:nvPr>
        </p:nvSpPr>
        <p:spPr/>
        <p:txBody>
          <a:bodyPr/>
          <a:lstStyle/>
          <a:p>
            <a:pPr marL="0" indent="0" algn="ctr">
              <a:spcAft>
                <a:spcPts val="1200"/>
              </a:spcAft>
              <a:buNone/>
            </a:pPr>
            <a:r>
              <a:rPr lang="en-US" dirty="0" smtClean="0"/>
              <a:t>My Ma Gave Me a Nickel</a:t>
            </a:r>
          </a:p>
          <a:p>
            <a:pPr marL="0" indent="0" algn="ctr">
              <a:buNone/>
            </a:pPr>
            <a:r>
              <a:rPr lang="en-US" sz="2800" dirty="0" smtClean="0"/>
              <a:t>My Ma gave </a:t>
            </a:r>
            <a:r>
              <a:rPr lang="en-US" sz="2800" dirty="0"/>
              <a:t>m</a:t>
            </a:r>
            <a:r>
              <a:rPr lang="en-US" sz="2800" dirty="0" smtClean="0"/>
              <a:t>e a nickel</a:t>
            </a:r>
          </a:p>
          <a:p>
            <a:pPr marL="0" indent="0" algn="ctr">
              <a:buNone/>
            </a:pPr>
            <a:r>
              <a:rPr lang="en-US" sz="2800" dirty="0" smtClean="0"/>
              <a:t>To buy a pickle</a:t>
            </a:r>
          </a:p>
          <a:p>
            <a:pPr marL="0" indent="0" algn="ctr">
              <a:buNone/>
            </a:pPr>
            <a:r>
              <a:rPr lang="en-US" sz="2800" dirty="0" smtClean="0"/>
              <a:t>I didn’t buy a pickle, </a:t>
            </a:r>
          </a:p>
          <a:p>
            <a:pPr marL="0" indent="0" algn="ctr">
              <a:buNone/>
            </a:pPr>
            <a:r>
              <a:rPr lang="en-US" sz="2800" dirty="0" smtClean="0"/>
              <a:t>I bought some bubble gum.</a:t>
            </a:r>
          </a:p>
          <a:p>
            <a:pPr marL="0" indent="0" algn="ctr">
              <a:buNone/>
            </a:pPr>
            <a:r>
              <a:rPr lang="en-US" sz="2800" dirty="0" smtClean="0"/>
              <a:t>Some </a:t>
            </a:r>
            <a:r>
              <a:rPr lang="en-US" sz="2800" dirty="0" err="1" smtClean="0"/>
              <a:t>buh</a:t>
            </a:r>
            <a:r>
              <a:rPr lang="en-US" sz="2800" dirty="0" smtClean="0"/>
              <a:t>, </a:t>
            </a:r>
            <a:r>
              <a:rPr lang="en-US" sz="2800" dirty="0" err="1" smtClean="0"/>
              <a:t>buh</a:t>
            </a:r>
            <a:r>
              <a:rPr lang="en-US" sz="2800" dirty="0" smtClean="0"/>
              <a:t>, </a:t>
            </a:r>
            <a:r>
              <a:rPr lang="en-US" sz="2800" dirty="0" err="1" smtClean="0"/>
              <a:t>buh</a:t>
            </a:r>
            <a:r>
              <a:rPr lang="en-US" sz="2800" dirty="0" smtClean="0"/>
              <a:t>, </a:t>
            </a:r>
            <a:r>
              <a:rPr lang="en-US" sz="2800" dirty="0" err="1" smtClean="0"/>
              <a:t>buh</a:t>
            </a:r>
            <a:r>
              <a:rPr lang="en-US" sz="2800" dirty="0" smtClean="0"/>
              <a:t> bubble gum</a:t>
            </a:r>
          </a:p>
          <a:p>
            <a:pPr marL="0" indent="0" algn="ctr">
              <a:buNone/>
            </a:pPr>
            <a:r>
              <a:rPr lang="en-US" sz="2800" dirty="0" smtClean="0"/>
              <a:t>I bought some bubble gum.</a:t>
            </a:r>
          </a:p>
          <a:p>
            <a:pPr marL="0" indent="0" algn="ctr">
              <a:buNone/>
            </a:pPr>
            <a:endParaRPr lang="en-US" sz="2400" dirty="0"/>
          </a:p>
          <a:p>
            <a:pPr marL="0" indent="0">
              <a:buNone/>
            </a:pPr>
            <a:endParaRPr lang="en-US" sz="2400" dirty="0" smtClean="0"/>
          </a:p>
          <a:p>
            <a:pPr marL="0" indent="0">
              <a:buNone/>
            </a:pPr>
            <a:endParaRPr lang="en-US" dirty="0" smtClean="0"/>
          </a:p>
        </p:txBody>
      </p:sp>
      <p:pic>
        <p:nvPicPr>
          <p:cNvPr id="1026" name="Picture 2" descr="C:\Users\stherri\AppData\Local\Microsoft\Windows\Temporary Internet Files\Content.IE5\0DN4P2O5\MC900232113[1].wmf"/>
          <p:cNvPicPr>
            <a:picLocks noChangeAspect="1" noChangeArrowheads="1"/>
          </p:cNvPicPr>
          <p:nvPr/>
        </p:nvPicPr>
        <p:blipFill>
          <a:blip r:embed="rId3" cstate="screen"/>
          <a:srcRect/>
          <a:stretch>
            <a:fillRect/>
          </a:stretch>
        </p:blipFill>
        <p:spPr bwMode="auto">
          <a:xfrm>
            <a:off x="7020272" y="2132856"/>
            <a:ext cx="1456099" cy="1843889"/>
          </a:xfrm>
          <a:prstGeom prst="rect">
            <a:avLst/>
          </a:prstGeom>
          <a:noFill/>
        </p:spPr>
      </p:pic>
      <p:sp>
        <p:nvSpPr>
          <p:cNvPr id="5" name="Slide Number Placeholder 4"/>
          <p:cNvSpPr>
            <a:spLocks noGrp="1"/>
          </p:cNvSpPr>
          <p:nvPr>
            <p:ph type="sldNum" sz="quarter" idx="10"/>
          </p:nvPr>
        </p:nvSpPr>
        <p:spPr/>
        <p:txBody>
          <a:bodyPr/>
          <a:lstStyle/>
          <a:p>
            <a:pPr>
              <a:defRPr/>
            </a:pPr>
            <a:fld id="{A7344D21-6E66-42E7-BA2B-F0B944AC4F5E}"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5410200" y="274638"/>
            <a:ext cx="3276600" cy="1143000"/>
          </a:xfrm>
        </p:spPr>
        <p:txBody>
          <a:bodyPr/>
          <a:lstStyle/>
          <a:p>
            <a:r>
              <a:rPr lang="en-US" dirty="0" err="1" smtClean="0"/>
              <a:t>Singin</a:t>
            </a:r>
            <a:endParaRPr lang="en-US" dirty="0" smtClean="0"/>
          </a:p>
        </p:txBody>
      </p:sp>
      <p:sp>
        <p:nvSpPr>
          <p:cNvPr id="70658" name="Rectangle 3"/>
          <p:cNvSpPr>
            <a:spLocks noGrp="1" noChangeArrowheads="1"/>
          </p:cNvSpPr>
          <p:nvPr>
            <p:ph sz="half" idx="1"/>
          </p:nvPr>
        </p:nvSpPr>
        <p:spPr>
          <a:xfrm>
            <a:off x="457200" y="762000"/>
            <a:ext cx="3429000" cy="5364163"/>
          </a:xfrm>
        </p:spPr>
        <p:txBody>
          <a:bodyPr/>
          <a:lstStyle/>
          <a:p>
            <a:pPr algn="ctr">
              <a:buFontTx/>
              <a:buNone/>
            </a:pPr>
            <a:endParaRPr lang="en-US" dirty="0"/>
          </a:p>
          <a:p>
            <a:pPr marL="0" indent="0" algn="ctr">
              <a:spcBef>
                <a:spcPts val="0"/>
              </a:spcBef>
              <a:buFontTx/>
              <a:buNone/>
            </a:pPr>
            <a:r>
              <a:rPr lang="en-US" sz="3200" dirty="0" smtClean="0"/>
              <a:t>“Singing</a:t>
            </a:r>
            <a:endParaRPr lang="en-US" sz="3200" dirty="0"/>
          </a:p>
          <a:p>
            <a:pPr marL="0" indent="0" algn="ctr">
              <a:spcBef>
                <a:spcPts val="0"/>
              </a:spcBef>
              <a:buFontTx/>
              <a:buNone/>
            </a:pPr>
            <a:r>
              <a:rPr lang="en-US" sz="3200" dirty="0"/>
              <a:t> is a joyful activity that builds community, social interaction, and self-esteem</a:t>
            </a:r>
            <a:r>
              <a:rPr lang="en-US" sz="3200" dirty="0" smtClean="0"/>
              <a:t>.”  </a:t>
            </a:r>
            <a:endParaRPr lang="en-US" sz="3200" dirty="0"/>
          </a:p>
          <a:p>
            <a:pPr algn="ctr">
              <a:buFontTx/>
              <a:buNone/>
            </a:pPr>
            <a:r>
              <a:rPr lang="en-US" sz="1400" dirty="0" smtClean="0"/>
              <a:t>- PCF, Vol. 2 p. </a:t>
            </a:r>
            <a:r>
              <a:rPr lang="en-US" sz="1400" dirty="0"/>
              <a:t>83</a:t>
            </a:r>
          </a:p>
          <a:p>
            <a:pPr algn="ctr">
              <a:buFontTx/>
              <a:buNone/>
            </a:pPr>
            <a:endParaRPr lang="en-US" sz="1400" dirty="0"/>
          </a:p>
          <a:p>
            <a:pPr algn="ctr">
              <a:buFontTx/>
              <a:buNone/>
            </a:pPr>
            <a:endParaRPr lang="en-US" sz="1400" dirty="0"/>
          </a:p>
          <a:p>
            <a:pPr algn="ctr">
              <a:buFontTx/>
              <a:buNone/>
            </a:pPr>
            <a:endParaRPr lang="en-US" sz="1400" dirty="0"/>
          </a:p>
          <a:p>
            <a:pPr algn="ctr">
              <a:buFontTx/>
              <a:buNone/>
            </a:pPr>
            <a:endParaRPr lang="en-US" dirty="0"/>
          </a:p>
          <a:p>
            <a:endParaRPr lang="en-US" dirty="0"/>
          </a:p>
        </p:txBody>
      </p:sp>
      <p:pic>
        <p:nvPicPr>
          <p:cNvPr id="70659" name="Content Placeholder 4" descr="9501092641_39e42cd0f6.jpg"/>
          <p:cNvPicPr>
            <a:picLocks noGrp="1" noChangeAspect="1"/>
          </p:cNvPicPr>
          <p:nvPr>
            <p:ph sz="half" idx="2"/>
          </p:nvPr>
        </p:nvPicPr>
        <p:blipFill>
          <a:blip r:embed="rId3" cstate="screen">
            <a:lum bright="6000"/>
          </a:blip>
          <a:srcRect/>
          <a:stretch>
            <a:fillRect/>
          </a:stretch>
        </p:blipFill>
        <p:spPr>
          <a:xfrm>
            <a:off x="4322762" y="-71163"/>
            <a:ext cx="4821238" cy="6929163"/>
          </a:xfrm>
        </p:spPr>
      </p:pic>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Content Placeholder 5" descr="9501989223_44ff15ce95.jpg"/>
          <p:cNvPicPr>
            <a:picLocks noGrp="1" noChangeAspect="1"/>
          </p:cNvPicPr>
          <p:nvPr>
            <p:ph sz="half" idx="1"/>
          </p:nvPr>
        </p:nvPicPr>
        <p:blipFill>
          <a:blip r:embed="rId3" cstate="screen"/>
          <a:srcRect/>
          <a:stretch>
            <a:fillRect/>
          </a:stretch>
        </p:blipFill>
        <p:spPr>
          <a:xfrm>
            <a:off x="0" y="0"/>
            <a:ext cx="9295800" cy="6973811"/>
          </a:xfrm>
        </p:spPr>
      </p:pic>
      <p:sp>
        <p:nvSpPr>
          <p:cNvPr id="72705" name="Title 3"/>
          <p:cNvSpPr>
            <a:spLocks noGrp="1"/>
          </p:cNvSpPr>
          <p:nvPr>
            <p:ph type="title"/>
          </p:nvPr>
        </p:nvSpPr>
        <p:spPr>
          <a:xfrm>
            <a:off x="0" y="4876799"/>
            <a:ext cx="9295800" cy="2097011"/>
          </a:xfrm>
          <a:solidFill>
            <a:schemeClr val="bg2">
              <a:alpha val="47000"/>
            </a:schemeClr>
          </a:solidFill>
        </p:spPr>
        <p:txBody>
          <a:bodyPr/>
          <a:lstStyle/>
          <a:p>
            <a:r>
              <a:rPr lang="en-US" sz="3200" dirty="0" smtClean="0"/>
              <a:t/>
            </a:r>
            <a:br>
              <a:rPr lang="en-US" sz="3200" dirty="0" smtClean="0"/>
            </a:br>
            <a:r>
              <a:rPr lang="en-US" sz="3200" dirty="0" smtClean="0"/>
              <a:t/>
            </a:r>
            <a:br>
              <a:rPr lang="en-US" sz="3200" dirty="0" smtClean="0"/>
            </a:br>
            <a:r>
              <a:rPr lang="en-US" sz="3200" dirty="0" smtClean="0">
                <a:solidFill>
                  <a:schemeClr val="bg1"/>
                </a:solidFill>
              </a:rPr>
              <a:t>“T</a:t>
            </a:r>
            <a:r>
              <a:rPr lang="en-US" sz="3200" dirty="0" smtClean="0">
                <a:solidFill>
                  <a:srgbClr val="FFFFFF"/>
                </a:solidFill>
              </a:rPr>
              <a:t>he woods would be very silent if no birds sang except those that sing best.”</a:t>
            </a:r>
            <a:br>
              <a:rPr lang="en-US" sz="3200" dirty="0" smtClean="0">
                <a:solidFill>
                  <a:srgbClr val="FFFFFF"/>
                </a:solidFill>
              </a:rPr>
            </a:br>
            <a:r>
              <a:rPr lang="en-US" sz="3200" dirty="0" smtClean="0">
                <a:solidFill>
                  <a:srgbClr val="FFFFFF"/>
                </a:solidFill>
              </a:rPr>
              <a:t/>
            </a:r>
            <a:br>
              <a:rPr lang="en-US" sz="3200" dirty="0" smtClean="0">
                <a:solidFill>
                  <a:srgbClr val="FFFFFF"/>
                </a:solidFill>
              </a:rPr>
            </a:br>
            <a:r>
              <a:rPr lang="en-US" sz="3200" dirty="0" smtClean="0">
                <a:solidFill>
                  <a:srgbClr val="FFFFFF"/>
                </a:solidFill>
              </a:rPr>
              <a:t>					- Henry David Thoreau</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AC578BF8-ED91-4EE4-8E4D-9BF0F2AC6385}"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smtClean="0"/>
              <a:t>Vocal Play</a:t>
            </a:r>
          </a:p>
        </p:txBody>
      </p:sp>
      <p:sp>
        <p:nvSpPr>
          <p:cNvPr id="73730" name="Content Placeholder 2"/>
          <p:cNvSpPr>
            <a:spLocks noGrp="1"/>
          </p:cNvSpPr>
          <p:nvPr>
            <p:ph sz="half" idx="1"/>
          </p:nvPr>
        </p:nvSpPr>
        <p:spPr>
          <a:xfrm>
            <a:off x="457200" y="1600200"/>
            <a:ext cx="3466728" cy="4525963"/>
          </a:xfrm>
          <a:noFill/>
        </p:spPr>
        <p:txBody>
          <a:bodyPr/>
          <a:lstStyle/>
          <a:p>
            <a:pPr marL="0" indent="0" algn="ctr">
              <a:spcBef>
                <a:spcPts val="0"/>
              </a:spcBef>
              <a:buFontTx/>
              <a:buNone/>
            </a:pPr>
            <a:r>
              <a:rPr lang="en-US" dirty="0" smtClean="0"/>
              <a:t> “Dramatize poetry and nursery rhymes as a fun way to explore and develop vocal inflection and pitch capabilities in the young singer.”  </a:t>
            </a:r>
          </a:p>
          <a:p>
            <a:pPr marL="0" indent="0" algn="ctr">
              <a:spcBef>
                <a:spcPts val="0"/>
              </a:spcBef>
              <a:buFontTx/>
              <a:buNone/>
            </a:pPr>
            <a:endParaRPr lang="en-US" sz="1800" dirty="0" smtClean="0"/>
          </a:p>
          <a:p>
            <a:pPr marL="0" indent="0" algn="ctr">
              <a:spcBef>
                <a:spcPts val="0"/>
              </a:spcBef>
              <a:buFontTx/>
              <a:buNone/>
            </a:pPr>
            <a:r>
              <a:rPr lang="en-US" sz="1800" dirty="0" smtClean="0"/>
              <a:t>-PCF Vol. 2. p. 73</a:t>
            </a:r>
          </a:p>
        </p:txBody>
      </p:sp>
      <p:pic>
        <p:nvPicPr>
          <p:cNvPr id="6" name="Content Placeholder 4" descr="9777736256_17458e3857.jpg"/>
          <p:cNvPicPr>
            <a:picLocks noGrp="1" noChangeAspect="1"/>
          </p:cNvPicPr>
          <p:nvPr>
            <p:ph sz="half" idx="2"/>
          </p:nvPr>
        </p:nvPicPr>
        <p:blipFill>
          <a:blip r:embed="rId3" cstate="screen"/>
          <a:srcRect/>
          <a:stretch>
            <a:fillRect/>
          </a:stretch>
        </p:blipFill>
        <p:spPr>
          <a:xfrm>
            <a:off x="4139952" y="1600200"/>
            <a:ext cx="4546848" cy="3787796"/>
          </a:xfrm>
        </p:spPr>
      </p:pic>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457200" y="188640"/>
            <a:ext cx="8229600" cy="1296144"/>
          </a:xfrm>
          <a:noFill/>
        </p:spPr>
        <p:txBody>
          <a:bodyPr/>
          <a:lstStyle/>
          <a:p>
            <a:r>
              <a:rPr lang="en-US" sz="4000" dirty="0" smtClean="0">
                <a:solidFill>
                  <a:schemeClr val="tx1"/>
                </a:solidFill>
              </a:rPr>
              <a:t>Singing and Language Development</a:t>
            </a:r>
          </a:p>
        </p:txBody>
      </p:sp>
      <p:sp>
        <p:nvSpPr>
          <p:cNvPr id="75778" name="Rectangle 3"/>
          <p:cNvSpPr>
            <a:spLocks noGrp="1" noChangeArrowheads="1"/>
          </p:cNvSpPr>
          <p:nvPr>
            <p:ph sz="half" idx="1"/>
          </p:nvPr>
        </p:nvSpPr>
        <p:spPr>
          <a:xfrm>
            <a:off x="457200" y="4869160"/>
            <a:ext cx="8229600" cy="1486405"/>
          </a:xfrm>
        </p:spPr>
        <p:txBody>
          <a:bodyPr/>
          <a:lstStyle/>
          <a:p>
            <a:pPr marL="0" indent="0">
              <a:buFontTx/>
              <a:buNone/>
            </a:pPr>
            <a:r>
              <a:rPr lang="en-US" sz="2600" dirty="0" smtClean="0"/>
              <a:t>“Singing songs reinforces learning new vocabulary, sequencing of events, contextual word meaning, pronunciation, and fluency.” PCF Vol. 2, p. 72</a:t>
            </a:r>
          </a:p>
        </p:txBody>
      </p:sp>
      <p:pic>
        <p:nvPicPr>
          <p:cNvPr id="3" name="Content Placeholder 2"/>
          <p:cNvPicPr>
            <a:picLocks noGrp="1" noChangeAspect="1"/>
          </p:cNvPicPr>
          <p:nvPr>
            <p:ph sz="half" idx="2"/>
          </p:nvPr>
        </p:nvPicPr>
        <p:blipFill>
          <a:blip r:embed="rId3" cstate="screen">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a:xfrm>
            <a:off x="2195736" y="1484784"/>
            <a:ext cx="4536504" cy="3154974"/>
          </a:xfrm>
        </p:spPr>
      </p:pic>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Stages of Second Language Acquisition</a:t>
            </a:r>
            <a:endParaRPr lang="en-US" sz="4000" dirty="0"/>
          </a:p>
        </p:txBody>
      </p:sp>
      <p:sp>
        <p:nvSpPr>
          <p:cNvPr id="3" name="Content Placeholder 2"/>
          <p:cNvSpPr>
            <a:spLocks noGrp="1"/>
          </p:cNvSpPr>
          <p:nvPr>
            <p:ph sz="half" idx="1"/>
          </p:nvPr>
        </p:nvSpPr>
        <p:spPr>
          <a:xfrm>
            <a:off x="609600" y="1772816"/>
            <a:ext cx="4038600" cy="4353347"/>
          </a:xfrm>
        </p:spPr>
        <p:txBody>
          <a:bodyPr/>
          <a:lstStyle/>
          <a:p>
            <a:r>
              <a:rPr lang="en-US" dirty="0" smtClean="0"/>
              <a:t>Home Language Use</a:t>
            </a:r>
          </a:p>
          <a:p>
            <a:r>
              <a:rPr lang="en-US" dirty="0" smtClean="0"/>
              <a:t>Observational and Listening Period</a:t>
            </a:r>
          </a:p>
          <a:p>
            <a:r>
              <a:rPr lang="en-US" dirty="0" smtClean="0"/>
              <a:t>Telegraphic and Formulaic Speech</a:t>
            </a:r>
          </a:p>
          <a:p>
            <a:r>
              <a:rPr lang="en-US" dirty="0" smtClean="0"/>
              <a:t>Fluid Language Use</a:t>
            </a:r>
            <a:endParaRPr lang="en-US" dirty="0"/>
          </a:p>
        </p:txBody>
      </p:sp>
      <p:sp>
        <p:nvSpPr>
          <p:cNvPr id="4" name="Content Placeholder 3"/>
          <p:cNvSpPr>
            <a:spLocks noGrp="1"/>
          </p:cNvSpPr>
          <p:nvPr>
            <p:ph sz="half" idx="2"/>
          </p:nvPr>
        </p:nvSpPr>
        <p:spPr/>
        <p:txBody>
          <a:bodyPr/>
          <a:lstStyle/>
          <a:p>
            <a:endParaRPr lang="en-US" dirty="0" smtClean="0"/>
          </a:p>
          <a:p>
            <a:endParaRPr lang="en-US" dirty="0"/>
          </a:p>
        </p:txBody>
      </p:sp>
      <p:pic>
        <p:nvPicPr>
          <p:cNvPr id="3074" name="Picture 2"/>
          <p:cNvPicPr>
            <a:picLocks noChangeAspect="1" noChangeArrowheads="1"/>
          </p:cNvPicPr>
          <p:nvPr/>
        </p:nvPicPr>
        <p:blipFill>
          <a:blip r:embed="rId3" cstate="screen">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292080" y="1600200"/>
            <a:ext cx="2751126" cy="444893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 name="Slide Number Placeholder 5"/>
          <p:cNvSpPr>
            <a:spLocks noGrp="1"/>
          </p:cNvSpPr>
          <p:nvPr>
            <p:ph type="sldNum" sz="quarter" idx="10"/>
          </p:nvPr>
        </p:nvSpPr>
        <p:spPr/>
        <p:txBody>
          <a:bodyPr/>
          <a:lstStyle/>
          <a:p>
            <a:pPr>
              <a:defRPr/>
            </a:pPr>
            <a:fld id="{AC578BF8-ED91-4EE4-8E4D-9BF0F2AC6385}" type="slidenum">
              <a:rPr lang="en-US" smtClean="0"/>
              <a:pPr>
                <a:defRPr/>
              </a:pPr>
              <a:t>28</a:t>
            </a:fld>
            <a:endParaRPr lang="en-US"/>
          </a:p>
        </p:txBody>
      </p:sp>
    </p:spTree>
    <p:extLst>
      <p:ext uri="{BB962C8B-B14F-4D97-AF65-F5344CB8AC3E}">
        <p14:creationId xmlns="" xmlns:p14="http://schemas.microsoft.com/office/powerpoint/2010/main" xmlns:mv="urn:schemas-microsoft-com:mac:vml" xmlns:mc="http://schemas.openxmlformats.org/markup-compatibility/2006" val="3112593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dirty="0" smtClean="0">
                <a:solidFill>
                  <a:schemeClr val="tx1"/>
                </a:solidFill>
              </a:rPr>
              <a:t>Preschool English Learners</a:t>
            </a:r>
          </a:p>
        </p:txBody>
      </p:sp>
      <p:pic>
        <p:nvPicPr>
          <p:cNvPr id="8" name="Picture 3"/>
          <p:cNvPicPr>
            <a:picLocks noGrp="1" noChangeAspect="1" noChangeArrowheads="1"/>
          </p:cNvPicPr>
          <p:nvPr>
            <p:ph sz="half" idx="1"/>
          </p:nvPr>
        </p:nvPicPr>
        <p:blipFill>
          <a:blip r:embed="rId3" cstate="screen">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457200" y="1916832"/>
            <a:ext cx="4038600" cy="3046899"/>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 name="Rectangle 3"/>
          <p:cNvSpPr txBox="1">
            <a:spLocks noGrp="1" noChangeArrowheads="1"/>
          </p:cNvSpPr>
          <p:nvPr>
            <p:ph sz="half" idx="2"/>
          </p:nvPr>
        </p:nvSpPr>
        <p:spPr bwMode="auto">
          <a:xfrm>
            <a:off x="4648200" y="1417638"/>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ts val="600"/>
              </a:spcAft>
              <a:buClrTx/>
              <a:buSzTx/>
              <a:buFontTx/>
              <a:buNone/>
              <a:tabLst/>
              <a:defRPr/>
            </a:pPr>
            <a:r>
              <a:rPr kumimoji="0" lang="en-US" sz="3200" i="0" u="none" strike="noStrike" kern="0" cap="none" spc="0" normalizeH="0" baseline="0" noProof="0" dirty="0" smtClean="0">
                <a:ln>
                  <a:noFill/>
                </a:ln>
                <a:effectLst/>
                <a:uLnTx/>
                <a:uFillTx/>
                <a:latin typeface="+mn-lt"/>
                <a:ea typeface="Arial" charset="0"/>
                <a:cs typeface="+mn-cs"/>
              </a:rPr>
              <a:t>Principle 6:</a:t>
            </a:r>
            <a:r>
              <a:rPr kumimoji="0" lang="en-US" sz="3200" i="0" u="none" strike="noStrike" kern="0" cap="none" spc="0" normalizeH="0" noProof="0" dirty="0" smtClean="0">
                <a:ln>
                  <a:noFill/>
                </a:ln>
                <a:effectLst/>
                <a:uLnTx/>
                <a:uFillTx/>
                <a:latin typeface="+mn-lt"/>
                <a:ea typeface="Arial" charset="0"/>
                <a:cs typeface="+mn-cs"/>
              </a:rPr>
              <a:t> </a:t>
            </a:r>
            <a:r>
              <a:rPr kumimoji="0" lang="en-US" sz="3200" b="0" i="0" u="none" strike="noStrike" kern="0" cap="none" spc="0" normalizeH="0" baseline="0" noProof="0" dirty="0" smtClean="0">
                <a:ln>
                  <a:noFill/>
                </a:ln>
                <a:effectLst/>
                <a:uLnTx/>
                <a:uFillTx/>
                <a:latin typeface="+mn-lt"/>
                <a:ea typeface="Arial" charset="0"/>
                <a:cs typeface="+mn-cs"/>
              </a:rPr>
              <a:t>Continued use and development of the child’s home language will benefit the child as her or she acquires English.</a:t>
            </a:r>
            <a:r>
              <a:rPr kumimoji="0" lang="en-US" sz="3200" b="0" i="0" u="none" strike="noStrike" kern="0" cap="none" spc="0" normalizeH="0" noProof="0" dirty="0" smtClean="0">
                <a:ln>
                  <a:noFill/>
                </a:ln>
                <a:effectLst/>
                <a:uLnTx/>
                <a:uFillTx/>
                <a:latin typeface="+mn-lt"/>
                <a:ea typeface="Arial" charset="0"/>
                <a:cs typeface="+mn-cs"/>
              </a:rPr>
              <a:t> </a:t>
            </a:r>
            <a:r>
              <a:rPr kumimoji="0" lang="en-US" sz="3200" b="0" i="0" u="none" strike="noStrike" kern="0" cap="none" spc="0" normalizeH="0" baseline="0" noProof="0" dirty="0" smtClean="0">
                <a:ln>
                  <a:noFill/>
                </a:ln>
                <a:effectLst/>
                <a:uLnTx/>
                <a:uFillTx/>
                <a:latin typeface="+mn-lt"/>
                <a:ea typeface="Arial" charset="0"/>
                <a:cs typeface="+mn-cs"/>
              </a:rPr>
              <a:t> </a:t>
            </a:r>
            <a:r>
              <a:rPr lang="en-US" sz="2000" dirty="0" smtClean="0"/>
              <a:t/>
            </a:r>
            <a:br>
              <a:rPr lang="en-US" sz="2000" dirty="0" smtClean="0"/>
            </a:br>
            <a:r>
              <a:rPr kumimoji="0" lang="en-US" sz="2000" b="0" i="0" u="none" strike="noStrike" kern="0" cap="none" spc="0" normalizeH="0" baseline="0" noProof="0" dirty="0" smtClean="0">
                <a:ln>
                  <a:noFill/>
                </a:ln>
                <a:effectLst/>
                <a:uLnTx/>
                <a:uFillTx/>
                <a:latin typeface="+mn-lt"/>
                <a:ea typeface="Arial" charset="0"/>
                <a:cs typeface="+mn-cs"/>
              </a:rPr>
              <a:t>Preschool English Learner’s Guide,</a:t>
            </a:r>
            <a:r>
              <a:rPr kumimoji="0" lang="en-US" sz="2000" b="0" i="0" u="none" strike="noStrike" kern="0" cap="none" spc="0" normalizeH="0" noProof="0" dirty="0" smtClean="0">
                <a:ln>
                  <a:noFill/>
                </a:ln>
                <a:effectLst/>
                <a:uLnTx/>
                <a:uFillTx/>
                <a:latin typeface="+mn-lt"/>
                <a:ea typeface="Arial" charset="0"/>
                <a:cs typeface="+mn-cs"/>
              </a:rPr>
              <a:t> </a:t>
            </a:r>
            <a:r>
              <a:rPr kumimoji="0" lang="en-US" sz="2000" b="0" i="0" u="none" strike="noStrike" kern="0" cap="none" spc="0" normalizeH="0" baseline="0" noProof="0" dirty="0" smtClean="0">
                <a:ln>
                  <a:noFill/>
                </a:ln>
                <a:effectLst/>
                <a:uLnTx/>
                <a:uFillTx/>
                <a:latin typeface="+mn-lt"/>
                <a:ea typeface="Arial" charset="0"/>
                <a:cs typeface="+mn-cs"/>
              </a:rPr>
              <a:t>p</a:t>
            </a:r>
            <a:r>
              <a:rPr lang="en-US" sz="2000" dirty="0" smtClean="0"/>
              <a:t>p. </a:t>
            </a:r>
            <a:r>
              <a:rPr kumimoji="0" lang="en-US" sz="2000" b="0" i="0" u="none" strike="noStrike" kern="0" cap="none" spc="0" normalizeH="0" baseline="0" noProof="0" dirty="0" smtClean="0">
                <a:ln>
                  <a:noFill/>
                </a:ln>
                <a:effectLst/>
                <a:uLnTx/>
                <a:uFillTx/>
                <a:latin typeface="+mn-lt"/>
                <a:ea typeface="Arial" charset="0"/>
                <a:cs typeface="+mn-cs"/>
              </a:rPr>
              <a:t>41-44</a:t>
            </a:r>
            <a:endParaRPr kumimoji="0" lang="en-US" sz="1600" b="0" i="0" u="none" strike="noStrike" kern="0" cap="none" spc="0" normalizeH="0" baseline="0" noProof="0" dirty="0" smtClean="0">
              <a:ln>
                <a:noFill/>
              </a:ln>
              <a:effectLst/>
              <a:uLnTx/>
              <a:uFillTx/>
              <a:latin typeface="+mn-lt"/>
              <a:ea typeface="Arial" charset="0"/>
              <a:cs typeface="+mn-cs"/>
            </a:endParaRPr>
          </a:p>
        </p:txBody>
      </p:sp>
      <p:sp>
        <p:nvSpPr>
          <p:cNvPr id="4" name="Slide Number Placeholder 3"/>
          <p:cNvSpPr>
            <a:spLocks noGrp="1"/>
          </p:cNvSpPr>
          <p:nvPr>
            <p:ph type="sldNum" sz="quarter" idx="10"/>
          </p:nvPr>
        </p:nvSpPr>
        <p:spPr/>
        <p:txBody>
          <a:bodyPr/>
          <a:lstStyle/>
          <a:p>
            <a:pPr>
              <a:defRPr/>
            </a:pPr>
            <a:fld id="{A7344D21-6E66-42E7-BA2B-F0B944AC4F5E}"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ELDS Graphic with ECE 103012v5 _1__Page_1.jpg"/>
          <p:cNvPicPr>
            <a:picLocks noGrp="1" noChangeAspect="1"/>
          </p:cNvPicPr>
          <p:nvPr>
            <p:ph idx="1"/>
          </p:nvPr>
        </p:nvPicPr>
        <p:blipFill>
          <a:blip r:embed="rId3" cstate="print"/>
          <a:srcRect l="10860" t="8103" r="10402" b="11076"/>
          <a:stretch>
            <a:fillRect/>
          </a:stretch>
        </p:blipFill>
        <p:spPr>
          <a:xfrm>
            <a:off x="0" y="0"/>
            <a:ext cx="9277672" cy="6858000"/>
          </a:xfrm>
        </p:spPr>
      </p:pic>
      <p:sp>
        <p:nvSpPr>
          <p:cNvPr id="6" name="Right Arrow 5"/>
          <p:cNvSpPr>
            <a:spLocks noChangeArrowheads="1"/>
          </p:cNvSpPr>
          <p:nvPr/>
        </p:nvSpPr>
        <p:spPr bwMode="auto">
          <a:xfrm>
            <a:off x="1905000" y="3200400"/>
            <a:ext cx="1828800" cy="1066800"/>
          </a:xfrm>
          <a:prstGeom prst="rightArrow">
            <a:avLst>
              <a:gd name="adj1" fmla="val 50000"/>
              <a:gd name="adj2" fmla="val 50000"/>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r>
              <a:rPr lang="en-US" sz="1800" b="1" dirty="0">
                <a:solidFill>
                  <a:srgbClr val="FF0000"/>
                </a:solidFill>
                <a:latin typeface="Arial" pitchFamily="34" charset="0"/>
                <a:ea typeface="+mn-ea"/>
                <a:cs typeface="Arial" pitchFamily="34" charset="0"/>
              </a:rPr>
              <a:t>Start Here</a:t>
            </a:r>
          </a:p>
        </p:txBody>
      </p:sp>
      <p:sp>
        <p:nvSpPr>
          <p:cNvPr id="9" name="Action Button: Information 8">
            <a:hlinkClick r:id="" action="ppaction://hlinkshowjump?jump=nextslide" highlightClick="1"/>
          </p:cNvPr>
          <p:cNvSpPr>
            <a:spLocks noChangeArrowheads="1"/>
          </p:cNvSpPr>
          <p:nvPr/>
        </p:nvSpPr>
        <p:spPr bwMode="auto">
          <a:xfrm>
            <a:off x="6588224" y="6210300"/>
            <a:ext cx="2133600" cy="381000"/>
          </a:xfrm>
          <a:prstGeom prst="actionButtonInformation">
            <a:avLst/>
          </a:prstGeom>
          <a:solidFill>
            <a:srgbClr val="800000"/>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sz="1800">
              <a:solidFill>
                <a:schemeClr val="lt1"/>
              </a:solidFill>
              <a:latin typeface="+mn-lt"/>
              <a:ea typeface="+mn-ea"/>
              <a:cs typeface="+mn-cs"/>
            </a:endParaRPr>
          </a:p>
        </p:txBody>
      </p:sp>
      <p:sp>
        <p:nvSpPr>
          <p:cNvPr id="7" name="Slide Number Placeholder 6"/>
          <p:cNvSpPr>
            <a:spLocks noGrp="1"/>
          </p:cNvSpPr>
          <p:nvPr>
            <p:ph type="sldNum" sz="quarter" idx="10"/>
          </p:nvPr>
        </p:nvSpPr>
        <p:spPr/>
        <p:txBody>
          <a:bodyPr/>
          <a:lstStyle/>
          <a:p>
            <a:pPr>
              <a:defRPr/>
            </a:pPr>
            <a:fld id="{A7344D21-6E66-42E7-BA2B-F0B944AC4F5E}"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z="4000" dirty="0" smtClean="0"/>
              <a:t>Teacher as Songwriter</a:t>
            </a:r>
          </a:p>
        </p:txBody>
      </p:sp>
      <p:sp>
        <p:nvSpPr>
          <p:cNvPr id="81922" name="Rectangle 3"/>
          <p:cNvSpPr>
            <a:spLocks noGrp="1" noChangeArrowheads="1"/>
          </p:cNvSpPr>
          <p:nvPr>
            <p:ph idx="1"/>
          </p:nvPr>
        </p:nvSpPr>
        <p:spPr/>
        <p:txBody>
          <a:bodyPr/>
          <a:lstStyle/>
          <a:p>
            <a:pPr marL="514350" indent="-514350">
              <a:spcAft>
                <a:spcPts val="600"/>
              </a:spcAft>
              <a:buFontTx/>
              <a:buAutoNum type="arabicPeriod"/>
            </a:pPr>
            <a:r>
              <a:rPr lang="en-US" sz="2800" dirty="0" smtClean="0"/>
              <a:t>Choose a familiar melody and a topic for your song.</a:t>
            </a:r>
          </a:p>
          <a:p>
            <a:pPr marL="514350" indent="-514350">
              <a:spcAft>
                <a:spcPts val="600"/>
              </a:spcAft>
              <a:buFontTx/>
              <a:buAutoNum type="arabicPeriod" startAt="2"/>
            </a:pPr>
            <a:r>
              <a:rPr lang="en-US" sz="2800" dirty="0" smtClean="0"/>
              <a:t>Work as a table group to create lyrics set to that tune.  </a:t>
            </a:r>
          </a:p>
          <a:p>
            <a:pPr marL="514350" indent="-514350">
              <a:spcAft>
                <a:spcPts val="600"/>
              </a:spcAft>
              <a:buFontTx/>
              <a:buAutoNum type="arabicPeriod" startAt="2"/>
            </a:pPr>
            <a:r>
              <a:rPr lang="en-US" sz="2800" dirty="0" smtClean="0"/>
              <a:t>Using the chart paper, write your purpose, tune and lyrics. Place chart on the wall.</a:t>
            </a:r>
          </a:p>
          <a:p>
            <a:pPr marL="514350" indent="-514350">
              <a:spcAft>
                <a:spcPts val="600"/>
              </a:spcAft>
              <a:buFontTx/>
              <a:buAutoNum type="arabicPeriod" startAt="2"/>
            </a:pPr>
            <a:r>
              <a:rPr lang="en-US" sz="2800" dirty="0" smtClean="0"/>
              <a:t>Rehearse your song and be ready to share with the whole group.</a:t>
            </a:r>
          </a:p>
          <a:p>
            <a:pPr marL="514350" indent="-514350">
              <a:buFontTx/>
              <a:buAutoNum type="arabicPeriod" startAt="2"/>
            </a:pPr>
            <a:endParaRPr lang="en-US" dirty="0" smtClean="0"/>
          </a:p>
          <a:p>
            <a:pPr marL="514350" indent="-514350">
              <a:buFontTx/>
              <a:buAutoNum type="arabicPeriod" startAt="2"/>
            </a:pPr>
            <a:endParaRPr lang="en-US" dirty="0" smtClean="0"/>
          </a:p>
          <a:p>
            <a:pPr marL="514350" indent="-514350">
              <a:buFontTx/>
              <a:buAutoNum type="arabicPeriod" startAt="2"/>
            </a:pPr>
            <a:endParaRPr lang="en-US" dirty="0" smtClean="0"/>
          </a:p>
          <a:p>
            <a:pPr marL="514350" indent="-514350">
              <a:buFontTx/>
              <a:buAutoNum type="arabicPeriod"/>
            </a:pPr>
            <a:endParaRPr lang="en-US" dirty="0" smtClean="0"/>
          </a:p>
        </p:txBody>
      </p:sp>
      <p:pic>
        <p:nvPicPr>
          <p:cNvPr id="2051" name="Picture 3" descr="C:\Users\stherri\AppData\Local\Microsoft\Windows\Temporary Internet Files\Content.IE5\5K707NGV\MC900096113[1].wmf"/>
          <p:cNvPicPr>
            <a:picLocks noChangeAspect="1" noChangeArrowheads="1"/>
          </p:cNvPicPr>
          <p:nvPr/>
        </p:nvPicPr>
        <p:blipFill>
          <a:blip r:embed="rId3" cstate="screen"/>
          <a:srcRect/>
          <a:stretch>
            <a:fillRect/>
          </a:stretch>
        </p:blipFill>
        <p:spPr bwMode="auto">
          <a:xfrm>
            <a:off x="0" y="0"/>
            <a:ext cx="1842388" cy="1613280"/>
          </a:xfrm>
          <a:prstGeom prst="rect">
            <a:avLst/>
          </a:prstGeom>
          <a:noFill/>
        </p:spPr>
      </p:pic>
      <p:sp>
        <p:nvSpPr>
          <p:cNvPr id="5" name="Slide Number Placeholder 4"/>
          <p:cNvSpPr>
            <a:spLocks noGrp="1"/>
          </p:cNvSpPr>
          <p:nvPr>
            <p:ph type="sldNum" sz="quarter" idx="10"/>
          </p:nvPr>
        </p:nvSpPr>
        <p:spPr/>
        <p:txBody>
          <a:bodyPr/>
          <a:lstStyle/>
          <a:p>
            <a:pPr>
              <a:defRPr/>
            </a:pPr>
            <a:fld id="{A7344D21-6E66-42E7-BA2B-F0B944AC4F5E}"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cstate="screen">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0" y="1"/>
            <a:ext cx="9144000" cy="6858000"/>
          </a:xfrm>
        </p:spPr>
      </p:pic>
      <p:sp>
        <p:nvSpPr>
          <p:cNvPr id="83969" name="Rectangle 2"/>
          <p:cNvSpPr>
            <a:spLocks noGrp="1" noChangeArrowheads="1"/>
          </p:cNvSpPr>
          <p:nvPr>
            <p:ph type="title"/>
          </p:nvPr>
        </p:nvSpPr>
        <p:spPr>
          <a:xfrm>
            <a:off x="5148064" y="0"/>
            <a:ext cx="3995936" cy="1981200"/>
          </a:xfrm>
        </p:spPr>
        <p:txBody>
          <a:bodyPr/>
          <a:lstStyle/>
          <a:p>
            <a:pPr algn="r"/>
            <a:r>
              <a:rPr lang="en-US" dirty="0" smtClean="0"/>
              <a:t> </a:t>
            </a:r>
            <a:r>
              <a:rPr lang="en-US" dirty="0" smtClean="0">
                <a:solidFill>
                  <a:srgbClr val="FFFFFF"/>
                </a:solidFill>
              </a:rPr>
              <a:t>Musical Vocabulary</a:t>
            </a:r>
            <a:r>
              <a:rPr lang="en-US" dirty="0" smtClean="0"/>
              <a:t/>
            </a:r>
            <a:br>
              <a:rPr lang="en-US" dirty="0" smtClean="0"/>
            </a:br>
            <a:endParaRPr lang="en-US" sz="3200" dirty="0" smtClean="0"/>
          </a:p>
        </p:txBody>
      </p:sp>
      <p:sp>
        <p:nvSpPr>
          <p:cNvPr id="83970" name="Rectangle 3"/>
          <p:cNvSpPr>
            <a:spLocks noGrp="1" noChangeArrowheads="1"/>
          </p:cNvSpPr>
          <p:nvPr>
            <p:ph sz="half" idx="1"/>
          </p:nvPr>
        </p:nvSpPr>
        <p:spPr>
          <a:xfrm>
            <a:off x="6248400" y="1981199"/>
            <a:ext cx="2895600" cy="4876801"/>
          </a:xfrm>
          <a:solidFill>
            <a:schemeClr val="bg2">
              <a:lumMod val="75000"/>
              <a:alpha val="51000"/>
            </a:schemeClr>
          </a:solidFill>
        </p:spPr>
        <p:txBody>
          <a:bodyPr/>
          <a:lstStyle/>
          <a:p>
            <a:pPr algn="r"/>
            <a:r>
              <a:rPr lang="en-US" sz="3200" dirty="0" smtClean="0">
                <a:solidFill>
                  <a:srgbClr val="FFFFFF"/>
                </a:solidFill>
              </a:rPr>
              <a:t>Beat and Rhythm patterns</a:t>
            </a:r>
          </a:p>
          <a:p>
            <a:pPr algn="r"/>
            <a:r>
              <a:rPr lang="en-US" sz="3200" dirty="0" smtClean="0">
                <a:solidFill>
                  <a:srgbClr val="FFFFFF"/>
                </a:solidFill>
              </a:rPr>
              <a:t>Melody </a:t>
            </a:r>
          </a:p>
          <a:p>
            <a:pPr algn="r"/>
            <a:r>
              <a:rPr lang="en-US" sz="3200" dirty="0" smtClean="0">
                <a:solidFill>
                  <a:srgbClr val="FFFFFF"/>
                </a:solidFill>
              </a:rPr>
              <a:t>Time and Tempo</a:t>
            </a:r>
          </a:p>
          <a:p>
            <a:pPr algn="r"/>
            <a:r>
              <a:rPr lang="en-US" sz="3200" dirty="0" smtClean="0">
                <a:solidFill>
                  <a:srgbClr val="FFFFFF"/>
                </a:solidFill>
              </a:rPr>
              <a:t>Timbre</a:t>
            </a:r>
          </a:p>
          <a:p>
            <a:pPr algn="r"/>
            <a:r>
              <a:rPr lang="en-US" sz="3200" dirty="0" smtClean="0">
                <a:solidFill>
                  <a:srgbClr val="FFFFFF"/>
                </a:solidFill>
              </a:rPr>
              <a:t>Dynamics</a:t>
            </a:r>
          </a:p>
        </p:txBody>
      </p:sp>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581400"/>
            <a:ext cx="2133600" cy="1143000"/>
          </a:xfrm>
        </p:spPr>
        <p:txBody>
          <a:bodyPr/>
          <a:lstStyle/>
          <a:p>
            <a:r>
              <a:rPr lang="en-US" sz="1800" dirty="0" smtClean="0"/>
              <a:t>Music In Action: Video Clip:  Trumpet Jingle Bells</a:t>
            </a:r>
            <a:r>
              <a:rPr lang="en-US" dirty="0" smtClean="0"/>
              <a:t/>
            </a:r>
            <a:br>
              <a:rPr lang="en-US" dirty="0" smtClean="0"/>
            </a:br>
            <a:endParaRPr lang="en-US" dirty="0"/>
          </a:p>
        </p:txBody>
      </p:sp>
      <p:sp>
        <p:nvSpPr>
          <p:cNvPr id="3" name="Content Placeholder 2"/>
          <p:cNvSpPr>
            <a:spLocks noGrp="1"/>
          </p:cNvSpPr>
          <p:nvPr>
            <p:ph sz="half" idx="1"/>
          </p:nvPr>
        </p:nvSpPr>
        <p:spPr>
          <a:xfrm>
            <a:off x="0" y="381000"/>
            <a:ext cx="9144000" cy="1344613"/>
          </a:xfrm>
        </p:spPr>
        <p:txBody>
          <a:bodyPr/>
          <a:lstStyle/>
          <a:p>
            <a:pPr algn="ctr">
              <a:buNone/>
            </a:pPr>
            <a:r>
              <a:rPr lang="en-US" sz="4000" dirty="0" smtClean="0"/>
              <a:t>Music In Action</a:t>
            </a:r>
            <a:endParaRPr lang="en-US" sz="4000" dirty="0"/>
          </a:p>
        </p:txBody>
      </p:sp>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32</a:t>
            </a:fld>
            <a:endParaRPr lang="en-US"/>
          </a:p>
        </p:txBody>
      </p:sp>
      <p:pic>
        <p:nvPicPr>
          <p:cNvPr id="8" name="Content Placeholder 7" descr="trumpet.jpg"/>
          <p:cNvPicPr>
            <a:picLocks noGrp="1" noChangeAspect="1"/>
          </p:cNvPicPr>
          <p:nvPr>
            <p:ph sz="half" idx="2"/>
          </p:nvPr>
        </p:nvPicPr>
        <p:blipFill>
          <a:blip r:embed="rId3" cstate="screen"/>
          <a:srcRect/>
          <a:stretch>
            <a:fillRect/>
          </a:stretch>
        </p:blipFill>
        <p:spPr>
          <a:xfrm>
            <a:off x="1763687" y="1384948"/>
            <a:ext cx="5877487" cy="4392904"/>
          </a:xfrm>
        </p:spPr>
      </p:pic>
    </p:spTree>
    <p:extLst>
      <p:ext uri="{BB962C8B-B14F-4D97-AF65-F5344CB8AC3E}">
        <p14:creationId xmlns="" xmlns:p14="http://schemas.microsoft.com/office/powerpoint/2010/main" xmlns:mv="urn:schemas-microsoft-com:mac:vml" xmlns:mc="http://schemas.openxmlformats.org/markup-compatibility/2006" val="1488610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sz="4000" dirty="0" smtClean="0"/>
              <a:t>Notice, Respond, and Engage</a:t>
            </a:r>
            <a:endParaRPr lang="en-US" sz="4000" i="1" dirty="0" smtClean="0"/>
          </a:p>
        </p:txBody>
      </p:sp>
      <p:sp>
        <p:nvSpPr>
          <p:cNvPr id="86018" name="Rectangle 3"/>
          <p:cNvSpPr>
            <a:spLocks noGrp="1" noChangeArrowheads="1"/>
          </p:cNvSpPr>
          <p:nvPr>
            <p:ph sz="half" idx="1"/>
          </p:nvPr>
        </p:nvSpPr>
        <p:spPr>
          <a:xfrm>
            <a:off x="457200" y="1600200"/>
            <a:ext cx="3898776" cy="4525963"/>
          </a:xfrm>
        </p:spPr>
        <p:txBody>
          <a:bodyPr/>
          <a:lstStyle/>
          <a:p>
            <a:pPr marL="0" indent="0" algn="ctr">
              <a:buFontTx/>
              <a:buNone/>
            </a:pPr>
            <a:r>
              <a:rPr lang="en-US" sz="2400" dirty="0" smtClean="0"/>
              <a:t> </a:t>
            </a:r>
            <a:r>
              <a:rPr lang="en-US" sz="3200" dirty="0" smtClean="0"/>
              <a:t>“They are curious about environmental sounds and musical instruments in the classroom and will respond to music they hear.”  </a:t>
            </a:r>
          </a:p>
          <a:p>
            <a:pPr marL="0" indent="0" algn="ctr">
              <a:buFontTx/>
              <a:buNone/>
            </a:pPr>
            <a:r>
              <a:rPr lang="en-US" sz="2000" dirty="0" smtClean="0"/>
              <a:t>PCF Vol. 2, p. 64</a:t>
            </a:r>
          </a:p>
        </p:txBody>
      </p:sp>
      <p:pic>
        <p:nvPicPr>
          <p:cNvPr id="86019" name="Content Placeholder 4" descr="9777418192_3c96cecf7c.jpg"/>
          <p:cNvPicPr>
            <a:picLocks noGrp="1" noChangeAspect="1"/>
          </p:cNvPicPr>
          <p:nvPr>
            <p:ph sz="half" idx="2"/>
          </p:nvPr>
        </p:nvPicPr>
        <p:blipFill>
          <a:blip r:embed="rId3" cstate="screen">
            <a:lum bright="12000" contrast="28000"/>
          </a:blip>
          <a:srcRect/>
          <a:stretch>
            <a:fillRect/>
          </a:stretch>
        </p:blipFill>
        <p:spPr>
          <a:xfrm>
            <a:off x="4860032" y="1528403"/>
            <a:ext cx="3600400" cy="4597760"/>
          </a:xfrm>
        </p:spPr>
      </p:pic>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251520" y="274638"/>
            <a:ext cx="4690864" cy="1143000"/>
          </a:xfrm>
        </p:spPr>
        <p:txBody>
          <a:bodyPr/>
          <a:lstStyle/>
          <a:p>
            <a:r>
              <a:rPr lang="en-US" sz="4000" dirty="0" smtClean="0"/>
              <a:t/>
            </a:r>
            <a:br>
              <a:rPr lang="en-US" sz="4000" dirty="0" smtClean="0"/>
            </a:br>
            <a:r>
              <a:rPr lang="en-US" sz="4000" dirty="0" smtClean="0"/>
              <a:t>Develop Skills in Music</a:t>
            </a:r>
            <a:br>
              <a:rPr lang="en-US" sz="4000" dirty="0" smtClean="0"/>
            </a:br>
            <a:endParaRPr lang="en-US" sz="4000" dirty="0" smtClean="0"/>
          </a:p>
        </p:txBody>
      </p:sp>
      <p:sp>
        <p:nvSpPr>
          <p:cNvPr id="88066" name="Rectangle 3"/>
          <p:cNvSpPr>
            <a:spLocks noGrp="1" noChangeArrowheads="1"/>
          </p:cNvSpPr>
          <p:nvPr>
            <p:ph sz="half" idx="1"/>
          </p:nvPr>
        </p:nvSpPr>
        <p:spPr>
          <a:xfrm>
            <a:off x="457200" y="1772816"/>
            <a:ext cx="4258816" cy="4353347"/>
          </a:xfrm>
        </p:spPr>
        <p:txBody>
          <a:bodyPr/>
          <a:lstStyle/>
          <a:p>
            <a:pPr marL="0" indent="0">
              <a:spcBef>
                <a:spcPts val="0"/>
              </a:spcBef>
              <a:buFontTx/>
              <a:buNone/>
            </a:pPr>
            <a:r>
              <a:rPr lang="en-US" sz="3200" dirty="0" smtClean="0"/>
              <a:t>The basic skills of</a:t>
            </a:r>
          </a:p>
          <a:p>
            <a:pPr marL="0" indent="0">
              <a:spcBef>
                <a:spcPts val="0"/>
              </a:spcBef>
              <a:buFontTx/>
              <a:buNone/>
            </a:pPr>
            <a:r>
              <a:rPr lang="en-US" sz="3200" dirty="0" smtClean="0"/>
              <a:t>performing, inventing,</a:t>
            </a:r>
          </a:p>
          <a:p>
            <a:pPr marL="0" indent="0">
              <a:spcBef>
                <a:spcPts val="0"/>
              </a:spcBef>
              <a:buFontTx/>
              <a:buNone/>
            </a:pPr>
            <a:r>
              <a:rPr lang="en-US" sz="3200" dirty="0" smtClean="0"/>
              <a:t>and creating. </a:t>
            </a:r>
            <a:endParaRPr lang="en-US" sz="2400" dirty="0" smtClean="0"/>
          </a:p>
          <a:p>
            <a:pPr marL="0" indent="0">
              <a:buFontTx/>
              <a:buNone/>
            </a:pPr>
            <a:r>
              <a:rPr lang="en-US" sz="1800" dirty="0" smtClean="0"/>
              <a:t>- PLF Vol. 2, p. 4</a:t>
            </a:r>
          </a:p>
          <a:p>
            <a:pPr algn="ctr">
              <a:buFontTx/>
              <a:buNone/>
            </a:pPr>
            <a:endParaRPr lang="en-US" sz="2400" dirty="0" smtClean="0"/>
          </a:p>
          <a:p>
            <a:pPr algn="ctr">
              <a:buFontTx/>
              <a:buNone/>
            </a:pPr>
            <a:endParaRPr lang="en-US" sz="2400" dirty="0" smtClean="0"/>
          </a:p>
          <a:p>
            <a:pPr algn="ctr">
              <a:buFontTx/>
              <a:buNone/>
            </a:pPr>
            <a:endParaRPr lang="en-US" sz="2400" dirty="0" smtClean="0"/>
          </a:p>
          <a:p>
            <a:pPr algn="ctr">
              <a:buFontTx/>
              <a:buNone/>
            </a:pPr>
            <a:endParaRPr lang="en-US" sz="2400" dirty="0" smtClean="0"/>
          </a:p>
          <a:p>
            <a:pPr algn="ctr">
              <a:buFontTx/>
              <a:buNone/>
            </a:pPr>
            <a:endParaRPr lang="en-US" sz="2400" dirty="0" smtClean="0"/>
          </a:p>
          <a:p>
            <a:pPr algn="ctr">
              <a:buFontTx/>
              <a:buNone/>
            </a:pPr>
            <a:endParaRPr lang="en-US" sz="2400" dirty="0" smtClean="0"/>
          </a:p>
          <a:p>
            <a:pPr algn="ctr">
              <a:buFontTx/>
              <a:buNone/>
            </a:pPr>
            <a:endParaRPr lang="en-US" sz="2400" dirty="0" smtClean="0"/>
          </a:p>
        </p:txBody>
      </p:sp>
      <p:pic>
        <p:nvPicPr>
          <p:cNvPr id="2" name="Content Placeholder 1"/>
          <p:cNvPicPr>
            <a:picLocks noGrp="1" noChangeAspect="1"/>
          </p:cNvPicPr>
          <p:nvPr>
            <p:ph sz="half" idx="2"/>
          </p:nvPr>
        </p:nvPicPr>
        <p:blipFill>
          <a:blip r:embed="rId3" cstate="screen">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a:xfrm>
            <a:off x="4942384" y="274638"/>
            <a:ext cx="3814388" cy="5851525"/>
          </a:xfrm>
        </p:spPr>
      </p:pic>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457200" y="274638"/>
            <a:ext cx="4474840" cy="1143000"/>
          </a:xfrm>
        </p:spPr>
        <p:txBody>
          <a:bodyPr/>
          <a:lstStyle/>
          <a:p>
            <a:r>
              <a:rPr lang="en-US" sz="4000" dirty="0" smtClean="0"/>
              <a:t>Create, Invent, Express</a:t>
            </a:r>
          </a:p>
        </p:txBody>
      </p:sp>
      <p:sp>
        <p:nvSpPr>
          <p:cNvPr id="90114" name="Rectangle 3"/>
          <p:cNvSpPr>
            <a:spLocks noGrp="1" noChangeArrowheads="1"/>
          </p:cNvSpPr>
          <p:nvPr>
            <p:ph sz="half" idx="1"/>
          </p:nvPr>
        </p:nvSpPr>
        <p:spPr>
          <a:xfrm>
            <a:off x="683568" y="1772816"/>
            <a:ext cx="4038600" cy="4353347"/>
          </a:xfrm>
        </p:spPr>
        <p:txBody>
          <a:bodyPr/>
          <a:lstStyle/>
          <a:p>
            <a:pPr marL="0" indent="0" algn="ctr">
              <a:spcBef>
                <a:spcPts val="0"/>
              </a:spcBef>
              <a:buFontTx/>
              <a:buNone/>
            </a:pPr>
            <a:r>
              <a:rPr lang="en-US" sz="3200" dirty="0" smtClean="0"/>
              <a:t>...tells us what</a:t>
            </a:r>
          </a:p>
          <a:p>
            <a:pPr marL="0" indent="0" algn="ctr">
              <a:spcBef>
                <a:spcPts val="0"/>
              </a:spcBef>
              <a:buFontTx/>
              <a:buNone/>
            </a:pPr>
            <a:r>
              <a:rPr lang="en-US" sz="3200" dirty="0" smtClean="0"/>
              <a:t> a child is thinking</a:t>
            </a:r>
          </a:p>
          <a:p>
            <a:pPr marL="0" indent="0" algn="ctr">
              <a:spcBef>
                <a:spcPts val="0"/>
              </a:spcBef>
              <a:buFontTx/>
              <a:buNone/>
            </a:pPr>
            <a:r>
              <a:rPr lang="en-US" sz="3200" dirty="0" smtClean="0"/>
              <a:t> about in regard</a:t>
            </a:r>
          </a:p>
          <a:p>
            <a:pPr marL="0" indent="0" algn="ctr">
              <a:spcBef>
                <a:spcPts val="0"/>
              </a:spcBef>
              <a:buFontTx/>
              <a:buNone/>
            </a:pPr>
            <a:r>
              <a:rPr lang="en-US" sz="3200" dirty="0" smtClean="0"/>
              <a:t> to what is heard,</a:t>
            </a:r>
          </a:p>
          <a:p>
            <a:pPr marL="0" indent="0" algn="ctr">
              <a:spcBef>
                <a:spcPts val="0"/>
              </a:spcBef>
              <a:buFontTx/>
              <a:buNone/>
            </a:pPr>
            <a:r>
              <a:rPr lang="en-US" sz="3200" dirty="0" smtClean="0"/>
              <a:t> seen or imagined musically…</a:t>
            </a:r>
          </a:p>
          <a:p>
            <a:pPr marL="0" indent="0" algn="ctr">
              <a:spcBef>
                <a:spcPts val="0"/>
              </a:spcBef>
              <a:buFontTx/>
              <a:buNone/>
            </a:pPr>
            <a:r>
              <a:rPr lang="en-US" sz="1800" dirty="0" smtClean="0"/>
              <a:t>- PCF Vol. 2., p. 80</a:t>
            </a:r>
          </a:p>
        </p:txBody>
      </p:sp>
      <p:pic>
        <p:nvPicPr>
          <p:cNvPr id="90115" name="Content Placeholder 4" descr="9409401923_7bb90eee16.jpg"/>
          <p:cNvPicPr>
            <a:picLocks noGrp="1" noChangeAspect="1"/>
          </p:cNvPicPr>
          <p:nvPr>
            <p:ph sz="half" idx="2"/>
          </p:nvPr>
        </p:nvPicPr>
        <p:blipFill>
          <a:blip r:embed="rId3" cstate="screen"/>
          <a:srcRect/>
          <a:stretch>
            <a:fillRect/>
          </a:stretch>
        </p:blipFill>
        <p:spPr>
          <a:xfrm>
            <a:off x="5255724" y="274638"/>
            <a:ext cx="3572038" cy="5851525"/>
          </a:xfrm>
        </p:spPr>
      </p:pic>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 Action</a:t>
            </a:r>
            <a:endParaRPr lang="en-US" dirty="0"/>
          </a:p>
        </p:txBody>
      </p:sp>
      <p:sp>
        <p:nvSpPr>
          <p:cNvPr id="6" name="Slide Number Placeholder 5"/>
          <p:cNvSpPr>
            <a:spLocks noGrp="1"/>
          </p:cNvSpPr>
          <p:nvPr>
            <p:ph type="sldNum" sz="quarter" idx="10"/>
          </p:nvPr>
        </p:nvSpPr>
        <p:spPr/>
        <p:txBody>
          <a:bodyPr/>
          <a:lstStyle/>
          <a:p>
            <a:pPr>
              <a:defRPr/>
            </a:pPr>
            <a:fld id="{A7344D21-6E66-42E7-BA2B-F0B944AC4F5E}" type="slidenum">
              <a:rPr lang="en-US" smtClean="0"/>
              <a:pPr>
                <a:defRPr/>
              </a:pPr>
              <a:t>36</a:t>
            </a:fld>
            <a:endParaRPr lang="en-US"/>
          </a:p>
        </p:txBody>
      </p:sp>
      <p:pic>
        <p:nvPicPr>
          <p:cNvPr id="7" name="Content Placeholder 6" descr="InstrumentEnsemble.jpg"/>
          <p:cNvPicPr>
            <a:picLocks noGrp="1" noChangeAspect="1"/>
          </p:cNvPicPr>
          <p:nvPr>
            <p:ph idx="1"/>
          </p:nvPr>
        </p:nvPicPr>
        <p:blipFill>
          <a:blip r:embed="rId3" cstate="screen"/>
          <a:srcRect/>
          <a:stretch>
            <a:fillRect/>
          </a:stretch>
        </p:blipFill>
        <p:spPr>
          <a:xfrm>
            <a:off x="1835695" y="1417638"/>
            <a:ext cx="5687185" cy="4248472"/>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 Action</a:t>
            </a:r>
            <a:endParaRPr lang="en-US" dirty="0"/>
          </a:p>
        </p:txBody>
      </p:sp>
      <p:pic>
        <p:nvPicPr>
          <p:cNvPr id="7" name="SandtableSong.mp4">
            <a:hlinkClick r:id="" action="ppaction://media"/>
          </p:cNvPr>
          <p:cNvPicPr>
            <a:picLocks noGrp="1"/>
          </p:cNvPicPr>
          <p:nvPr>
            <p:ph sz="half" idx="1"/>
            <a:videoFile r:link="rId1"/>
          </p:nvPr>
        </p:nvPicPr>
        <p:blipFill>
          <a:blip r:embed="rId4" cstate="screen"/>
          <a:stretch>
            <a:fillRect/>
          </a:stretch>
        </p:blipFill>
        <p:spPr>
          <a:xfrm>
            <a:off x="1763688" y="1417638"/>
            <a:ext cx="5832648" cy="4243610"/>
          </a:xfrm>
        </p:spPr>
      </p:pic>
      <p:sp>
        <p:nvSpPr>
          <p:cNvPr id="4" name="Slide Number Placeholder 3"/>
          <p:cNvSpPr>
            <a:spLocks noGrp="1"/>
          </p:cNvSpPr>
          <p:nvPr>
            <p:ph type="sldNum" sz="quarter" idx="10"/>
          </p:nvPr>
        </p:nvSpPr>
        <p:spPr/>
        <p:txBody>
          <a:bodyPr/>
          <a:lstStyle/>
          <a:p>
            <a:pPr>
              <a:defRPr/>
            </a:pPr>
            <a:fld id="{AC578BF8-ED91-4EE4-8E4D-9BF0F2AC6385}" type="slidenum">
              <a:rPr lang="en-US" smtClean="0"/>
              <a:pPr>
                <a:defRPr/>
              </a:pPr>
              <a:t>37</a:t>
            </a:fld>
            <a:endParaRPr lang="en-US"/>
          </a:p>
        </p:txBody>
      </p:sp>
    </p:spTree>
    <p:extLst>
      <p:ext uri="{BB962C8B-B14F-4D97-AF65-F5344CB8AC3E}">
        <p14:creationId xmlns="" xmlns:p14="http://schemas.microsoft.com/office/powerpoint/2010/main" xmlns:mv="urn:schemas-microsoft-com:mac:vml" xmlns:mc="http://schemas.openxmlformats.org/markup-compatibility/2006" val="3584193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 Action</a:t>
            </a:r>
            <a:endParaRPr lang="en-US" dirty="0"/>
          </a:p>
        </p:txBody>
      </p:sp>
      <p:pic>
        <p:nvPicPr>
          <p:cNvPr id="5" name="MicPlayV2-Lady.mp4">
            <a:hlinkClick r:id="" action="ppaction://media"/>
          </p:cNvPr>
          <p:cNvPicPr>
            <a:picLocks noGrp="1"/>
          </p:cNvPicPr>
          <p:nvPr>
            <p:ph sz="half" idx="1"/>
            <a:videoFile r:link="rId1"/>
          </p:nvPr>
        </p:nvPicPr>
        <p:blipFill>
          <a:blip r:embed="rId4" cstate="screen"/>
          <a:stretch>
            <a:fillRect/>
          </a:stretch>
        </p:blipFill>
        <p:spPr>
          <a:xfrm>
            <a:off x="1691680" y="1417638"/>
            <a:ext cx="6267028" cy="4387626"/>
          </a:xfrm>
        </p:spPr>
      </p:pic>
      <p:sp>
        <p:nvSpPr>
          <p:cNvPr id="4" name="Slide Number Placeholder 3"/>
          <p:cNvSpPr>
            <a:spLocks noGrp="1"/>
          </p:cNvSpPr>
          <p:nvPr>
            <p:ph type="sldNum" sz="quarter" idx="10"/>
          </p:nvPr>
        </p:nvSpPr>
        <p:spPr/>
        <p:txBody>
          <a:bodyPr/>
          <a:lstStyle/>
          <a:p>
            <a:pPr>
              <a:defRPr/>
            </a:pPr>
            <a:fld id="{AC578BF8-ED91-4EE4-8E4D-9BF0F2AC6385}" type="slidenum">
              <a:rPr lang="en-US" smtClean="0"/>
              <a:pPr>
                <a:defRPr/>
              </a:pPr>
              <a:t>38</a:t>
            </a:fld>
            <a:endParaRPr lang="en-US"/>
          </a:p>
        </p:txBody>
      </p:sp>
    </p:spTree>
    <p:extLst>
      <p:ext uri="{BB962C8B-B14F-4D97-AF65-F5344CB8AC3E}">
        <p14:creationId xmlns="" xmlns:p14="http://schemas.microsoft.com/office/powerpoint/2010/main" xmlns:mv="urn:schemas-microsoft-com:mac:vml" xmlns:mc="http://schemas.openxmlformats.org/markup-compatibility/2006" val="3584193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2"/>
          </p:nvPr>
        </p:nvPicPr>
        <p:blipFill>
          <a:blip r:embed="rId3" cstate="screen">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 y="2"/>
            <a:ext cx="9279989" cy="701628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5" name="Title 4"/>
          <p:cNvSpPr>
            <a:spLocks noGrp="1"/>
          </p:cNvSpPr>
          <p:nvPr>
            <p:ph type="title"/>
          </p:nvPr>
        </p:nvSpPr>
        <p:spPr>
          <a:xfrm>
            <a:off x="0" y="0"/>
            <a:ext cx="9144000" cy="838200"/>
          </a:xfrm>
          <a:solidFill>
            <a:schemeClr val="bg2">
              <a:lumMod val="75000"/>
              <a:alpha val="71000"/>
            </a:schemeClr>
          </a:solidFill>
        </p:spPr>
        <p:txBody>
          <a:bodyPr/>
          <a:lstStyle/>
          <a:p>
            <a:r>
              <a:rPr lang="en-US" dirty="0" smtClean="0">
                <a:solidFill>
                  <a:srgbClr val="FFFFFF"/>
                </a:solidFill>
              </a:rPr>
              <a:t/>
            </a:r>
            <a:br>
              <a:rPr lang="en-US" dirty="0" smtClean="0">
                <a:solidFill>
                  <a:srgbClr val="FFFFFF"/>
                </a:solidFill>
              </a:rPr>
            </a:br>
            <a:r>
              <a:rPr lang="en-US" dirty="0" smtClean="0">
                <a:solidFill>
                  <a:srgbClr val="FFFFFF"/>
                </a:solidFill>
              </a:rPr>
              <a:t>Sharing Our </a:t>
            </a:r>
            <a:r>
              <a:rPr lang="en-US" dirty="0">
                <a:solidFill>
                  <a:srgbClr val="FFFFFF"/>
                </a:solidFill>
              </a:rPr>
              <a:t>Key Notes</a:t>
            </a:r>
            <a:r>
              <a:rPr lang="en-US" dirty="0"/>
              <a:t/>
            </a:r>
            <a:br>
              <a:rPr lang="en-US" dirty="0"/>
            </a:br>
            <a:endParaRPr lang="en-US" dirty="0"/>
          </a:p>
        </p:txBody>
      </p:sp>
      <p:sp>
        <p:nvSpPr>
          <p:cNvPr id="7" name="Content Placeholder 6"/>
          <p:cNvSpPr>
            <a:spLocks noGrp="1"/>
          </p:cNvSpPr>
          <p:nvPr>
            <p:ph sz="half" idx="1"/>
          </p:nvPr>
        </p:nvSpPr>
        <p:spPr>
          <a:xfrm>
            <a:off x="0" y="4293096"/>
            <a:ext cx="9279988" cy="2723191"/>
          </a:xfrm>
          <a:solidFill>
            <a:schemeClr val="bg2">
              <a:lumMod val="50000"/>
              <a:alpha val="43000"/>
            </a:schemeClr>
          </a:solidFill>
        </p:spPr>
        <p:txBody>
          <a:bodyPr/>
          <a:lstStyle/>
          <a:p>
            <a:r>
              <a:rPr lang="en-US" sz="3200" dirty="0" smtClean="0">
                <a:solidFill>
                  <a:schemeClr val="bg1"/>
                </a:solidFill>
              </a:rPr>
              <a:t>Using the colored musical notes on your table,  write 1 or 2 “key notes” you want to remember from today.</a:t>
            </a:r>
          </a:p>
          <a:p>
            <a:r>
              <a:rPr lang="en-US" sz="3200" dirty="0" smtClean="0">
                <a:solidFill>
                  <a:schemeClr val="bg1"/>
                </a:solidFill>
              </a:rPr>
              <a:t>Share them with your elbow partner.</a:t>
            </a:r>
            <a:endParaRPr lang="en-US" sz="3200" dirty="0">
              <a:solidFill>
                <a:schemeClr val="bg1"/>
              </a:solidFill>
            </a:endParaRPr>
          </a:p>
        </p:txBody>
      </p:sp>
      <p:sp>
        <p:nvSpPr>
          <p:cNvPr id="6" name="Slide Number Placeholder 5"/>
          <p:cNvSpPr>
            <a:spLocks noGrp="1"/>
          </p:cNvSpPr>
          <p:nvPr>
            <p:ph type="sldNum" sz="quarter" idx="10"/>
          </p:nvPr>
        </p:nvSpPr>
        <p:spPr/>
        <p:txBody>
          <a:bodyPr/>
          <a:lstStyle/>
          <a:p>
            <a:pPr>
              <a:defRPr/>
            </a:pPr>
            <a:fld id="{AC578BF8-ED91-4EE4-8E4D-9BF0F2AC6385}" type="slidenum">
              <a:rPr lang="en-US" smtClean="0"/>
              <a:pPr>
                <a:defRPr/>
              </a:pPr>
              <a:t>39</a:t>
            </a:fld>
            <a:endParaRPr lang="en-US"/>
          </a:p>
        </p:txBody>
      </p:sp>
    </p:spTree>
    <p:extLst>
      <p:ext uri="{BB962C8B-B14F-4D97-AF65-F5344CB8AC3E}">
        <p14:creationId xmlns="" xmlns:p14="http://schemas.microsoft.com/office/powerpoint/2010/main" xmlns:mv="urn:schemas-microsoft-com:mac:vml" xmlns:mc="http://schemas.openxmlformats.org/markup-compatibility/2006" val="2698230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4"/>
          <p:cNvSpPr>
            <a:spLocks noGrp="1" noChangeArrowheads="1"/>
          </p:cNvSpPr>
          <p:nvPr>
            <p:ph type="title" sz="quarter" idx="4294967295"/>
          </p:nvPr>
        </p:nvSpPr>
        <p:spPr>
          <a:xfrm>
            <a:off x="0" y="274638"/>
            <a:ext cx="8229600" cy="1143000"/>
          </a:xfrm>
        </p:spPr>
        <p:txBody>
          <a:bodyPr/>
          <a:lstStyle/>
          <a:p>
            <a:pPr eaLnBrk="1" hangingPunct="1"/>
            <a:r>
              <a:rPr lang="en-US" sz="4000" smtClean="0"/>
              <a:t>What are the Visual and Performing Arts</a:t>
            </a:r>
          </a:p>
        </p:txBody>
      </p:sp>
      <p:pic>
        <p:nvPicPr>
          <p:cNvPr id="244759" name="Picture 23" descr="Picture1"/>
          <p:cNvPicPr>
            <a:picLocks noChangeArrowheads="1"/>
          </p:cNvPicPr>
          <p:nvPr/>
        </p:nvPicPr>
        <p:blipFill>
          <a:blip r:embed="rId3" cstate="screen"/>
          <a:srcRect/>
          <a:stretch>
            <a:fillRect/>
          </a:stretch>
        </p:blipFill>
        <p:spPr bwMode="auto">
          <a:xfrm>
            <a:off x="0" y="0"/>
            <a:ext cx="4662488" cy="3482975"/>
          </a:xfrm>
          <a:prstGeom prst="rect">
            <a:avLst/>
          </a:prstGeom>
          <a:noFill/>
          <a:ln w="9525">
            <a:noFill/>
            <a:miter lim="800000"/>
            <a:headEnd/>
            <a:tailEnd/>
          </a:ln>
        </p:spPr>
      </p:pic>
      <p:pic>
        <p:nvPicPr>
          <p:cNvPr id="244760" name="Picture 24" descr="Picture1"/>
          <p:cNvPicPr>
            <a:picLocks noChangeArrowheads="1"/>
          </p:cNvPicPr>
          <p:nvPr/>
        </p:nvPicPr>
        <p:blipFill>
          <a:blip r:embed="rId4" cstate="screen"/>
          <a:srcRect/>
          <a:stretch>
            <a:fillRect/>
          </a:stretch>
        </p:blipFill>
        <p:spPr bwMode="auto">
          <a:xfrm>
            <a:off x="4572000" y="0"/>
            <a:ext cx="4662488" cy="3486150"/>
          </a:xfrm>
          <a:prstGeom prst="rect">
            <a:avLst/>
          </a:prstGeom>
          <a:noFill/>
          <a:ln w="9525">
            <a:noFill/>
            <a:miter lim="800000"/>
            <a:headEnd/>
            <a:tailEnd/>
          </a:ln>
        </p:spPr>
      </p:pic>
      <p:pic>
        <p:nvPicPr>
          <p:cNvPr id="244761" name="Picture 25" descr="Picture1"/>
          <p:cNvPicPr>
            <a:picLocks noChangeArrowheads="1"/>
          </p:cNvPicPr>
          <p:nvPr/>
        </p:nvPicPr>
        <p:blipFill>
          <a:blip r:embed="rId5" cstate="screen"/>
          <a:srcRect/>
          <a:stretch>
            <a:fillRect/>
          </a:stretch>
        </p:blipFill>
        <p:spPr bwMode="auto">
          <a:xfrm>
            <a:off x="0" y="3448050"/>
            <a:ext cx="4662488" cy="3436938"/>
          </a:xfrm>
          <a:prstGeom prst="rect">
            <a:avLst/>
          </a:prstGeom>
          <a:noFill/>
          <a:ln w="9525">
            <a:noFill/>
            <a:miter lim="800000"/>
            <a:headEnd/>
            <a:tailEnd/>
          </a:ln>
        </p:spPr>
      </p:pic>
      <p:pic>
        <p:nvPicPr>
          <p:cNvPr id="244762" name="Picture 26" descr="Picture1"/>
          <p:cNvPicPr>
            <a:picLocks noChangeArrowheads="1"/>
          </p:cNvPicPr>
          <p:nvPr/>
        </p:nvPicPr>
        <p:blipFill>
          <a:blip r:embed="rId6" cstate="screen"/>
          <a:srcRect/>
          <a:stretch>
            <a:fillRect/>
          </a:stretch>
        </p:blipFill>
        <p:spPr bwMode="auto">
          <a:xfrm>
            <a:off x="4572000" y="3448050"/>
            <a:ext cx="4662488" cy="3436938"/>
          </a:xfrm>
          <a:prstGeom prst="rect">
            <a:avLst/>
          </a:prstGeom>
          <a:noFill/>
          <a:ln w="9525">
            <a:noFill/>
            <a:miter lim="800000"/>
            <a:headEnd/>
            <a:tailEnd/>
          </a:ln>
        </p:spPr>
      </p:pic>
      <p:sp>
        <p:nvSpPr>
          <p:cNvPr id="8" name="Rounded Rectangle 7"/>
          <p:cNvSpPr>
            <a:spLocks noChangeArrowheads="1"/>
          </p:cNvSpPr>
          <p:nvPr/>
        </p:nvSpPr>
        <p:spPr bwMode="auto">
          <a:xfrm>
            <a:off x="4662488" y="0"/>
            <a:ext cx="4481512" cy="3448050"/>
          </a:xfrm>
          <a:prstGeom prst="roundRect">
            <a:avLst>
              <a:gd name="adj" fmla="val 16667"/>
            </a:avLst>
          </a:prstGeom>
          <a:solidFill>
            <a:srgbClr val="660066">
              <a:alpha val="34901"/>
            </a:srgbClr>
          </a:solidFill>
          <a:ln w="9525">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cs typeface="+mn-cs"/>
            </a:endParaRPr>
          </a:p>
        </p:txBody>
      </p:sp>
      <p:sp>
        <p:nvSpPr>
          <p:cNvPr id="9" name="Slide Number Placeholder 8"/>
          <p:cNvSpPr>
            <a:spLocks noGrp="1"/>
          </p:cNvSpPr>
          <p:nvPr>
            <p:ph type="sldNum" sz="quarter" idx="10"/>
          </p:nvPr>
        </p:nvSpPr>
        <p:spPr/>
        <p:txBody>
          <a:bodyPr/>
          <a:lstStyle/>
          <a:p>
            <a:pPr>
              <a:defRPr/>
            </a:pPr>
            <a:fld id="{17EE7E7E-0767-41D5-BE19-E81C81B5ABD6}"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75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4474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47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47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4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70784" cy="5314602"/>
          </a:xfrm>
        </p:spPr>
        <p:txBody>
          <a:bodyPr/>
          <a:lstStyle/>
          <a:p>
            <a:r>
              <a:rPr lang="en-US" dirty="0" smtClean="0"/>
              <a:t>Thank You for Coming!</a:t>
            </a:r>
            <a:endParaRPr lang="en-US" dirty="0"/>
          </a:p>
        </p:txBody>
      </p:sp>
      <p:pic>
        <p:nvPicPr>
          <p:cNvPr id="5" name="Content Placeholder 4" descr="12776068155_f090c78d9f.jpg"/>
          <p:cNvPicPr>
            <a:picLocks noGrp="1" noChangeAspect="1"/>
          </p:cNvPicPr>
          <p:nvPr>
            <p:ph sz="half" idx="1"/>
          </p:nvPr>
        </p:nvPicPr>
        <p:blipFill>
          <a:blip r:embed="rId3" cstate="screen">
            <a:lum contrast="26000"/>
          </a:blip>
          <a:srcRect/>
          <a:stretch>
            <a:fillRect/>
          </a:stretch>
        </p:blipFill>
        <p:spPr>
          <a:xfrm>
            <a:off x="5088164" y="1"/>
            <a:ext cx="4055835" cy="6381327"/>
          </a:xfrm>
        </p:spPr>
      </p:pic>
      <p:sp>
        <p:nvSpPr>
          <p:cNvPr id="4" name="Slide Number Placeholder 3"/>
          <p:cNvSpPr>
            <a:spLocks noGrp="1"/>
          </p:cNvSpPr>
          <p:nvPr>
            <p:ph type="sldNum" sz="quarter" idx="10"/>
          </p:nvPr>
        </p:nvSpPr>
        <p:spPr/>
        <p:txBody>
          <a:bodyPr/>
          <a:lstStyle/>
          <a:p>
            <a:pPr>
              <a:defRPr/>
            </a:pPr>
            <a:fld id="{AC578BF8-ED91-4EE4-8E4D-9BF0F2AC6385}"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Coverpsframeworkvol2.jpg"/>
          <p:cNvPicPr>
            <a:picLocks noGrp="1" noChangeAspect="1"/>
          </p:cNvPicPr>
          <p:nvPr>
            <p:ph sz="half" idx="2"/>
          </p:nvPr>
        </p:nvPicPr>
        <p:blipFill>
          <a:blip r:embed="rId3" cstate="screen"/>
          <a:stretch>
            <a:fillRect/>
          </a:stretch>
        </p:blipFill>
        <p:spPr>
          <a:xfrm>
            <a:off x="4918832" y="1600200"/>
            <a:ext cx="3497335" cy="4525963"/>
          </a:xfrm>
        </p:spPr>
      </p:pic>
      <p:pic>
        <p:nvPicPr>
          <p:cNvPr id="14" name="Content Placeholder 13" descr="Cover_psfoundationsvol2.jpg"/>
          <p:cNvPicPr>
            <a:picLocks noGrp="1" noChangeAspect="1"/>
          </p:cNvPicPr>
          <p:nvPr>
            <p:ph sz="half" idx="1"/>
          </p:nvPr>
        </p:nvPicPr>
        <p:blipFill>
          <a:blip r:embed="rId4" cstate="screen"/>
          <a:stretch>
            <a:fillRect/>
          </a:stretch>
        </p:blipFill>
        <p:spPr>
          <a:xfrm>
            <a:off x="727832" y="1600200"/>
            <a:ext cx="3497335" cy="4525963"/>
          </a:xfrm>
        </p:spPr>
      </p:pic>
      <p:sp>
        <p:nvSpPr>
          <p:cNvPr id="38914" name="Rectangle 4"/>
          <p:cNvSpPr>
            <a:spLocks noGrp="1" noChangeArrowheads="1"/>
          </p:cNvSpPr>
          <p:nvPr>
            <p:ph type="title"/>
          </p:nvPr>
        </p:nvSpPr>
        <p:spPr/>
        <p:txBody>
          <a:bodyPr/>
          <a:lstStyle/>
          <a:p>
            <a:pPr eaLnBrk="1" hangingPunct="1"/>
            <a:r>
              <a:rPr lang="en-US" sz="4000" smtClean="0"/>
              <a:t>Two California Department of Education Resources</a:t>
            </a:r>
          </a:p>
        </p:txBody>
      </p:sp>
      <p:sp>
        <p:nvSpPr>
          <p:cNvPr id="48138" name="Oval 10"/>
          <p:cNvSpPr>
            <a:spLocks noChangeArrowheads="1"/>
          </p:cNvSpPr>
          <p:nvPr/>
        </p:nvSpPr>
        <p:spPr bwMode="auto">
          <a:xfrm>
            <a:off x="457200" y="1417638"/>
            <a:ext cx="990600" cy="838200"/>
          </a:xfrm>
          <a:prstGeom prst="ellipse">
            <a:avLst/>
          </a:prstGeom>
          <a:noFill/>
          <a:ln w="76200">
            <a:solidFill>
              <a:srgbClr val="993366"/>
            </a:solidFill>
            <a:round/>
            <a:headEnd/>
            <a:tailEnd/>
          </a:ln>
        </p:spPr>
        <p:txBody>
          <a:bodyPr wrap="none" anchor="ctr">
            <a:prstTxWarp prst="textNoShape">
              <a:avLst/>
            </a:prstTxWarp>
          </a:bodyPr>
          <a:lstStyle/>
          <a:p>
            <a:endParaRPr lang="en-US" sz="1800"/>
          </a:p>
        </p:txBody>
      </p:sp>
      <p:sp>
        <p:nvSpPr>
          <p:cNvPr id="48145" name="Oval 17"/>
          <p:cNvSpPr>
            <a:spLocks noChangeArrowheads="1"/>
          </p:cNvSpPr>
          <p:nvPr/>
        </p:nvSpPr>
        <p:spPr bwMode="auto">
          <a:xfrm>
            <a:off x="4802188" y="1417638"/>
            <a:ext cx="990600" cy="838200"/>
          </a:xfrm>
          <a:prstGeom prst="ellipse">
            <a:avLst/>
          </a:prstGeom>
          <a:noFill/>
          <a:ln w="76200">
            <a:solidFill>
              <a:srgbClr val="993366"/>
            </a:solidFill>
            <a:round/>
            <a:headEnd/>
            <a:tailEnd/>
          </a:ln>
        </p:spPr>
        <p:txBody>
          <a:bodyPr wrap="none" anchor="ctr">
            <a:prstTxWarp prst="textNoShape">
              <a:avLst/>
            </a:prstTxWarp>
          </a:bodyPr>
          <a:lstStyle/>
          <a:p>
            <a:endParaRPr lang="en-US" sz="1800"/>
          </a:p>
        </p:txBody>
      </p:sp>
      <p:sp>
        <p:nvSpPr>
          <p:cNvPr id="7" name="Slide Number Placeholder 6"/>
          <p:cNvSpPr>
            <a:spLocks noGrp="1"/>
          </p:cNvSpPr>
          <p:nvPr>
            <p:ph type="sldNum" sz="quarter" idx="10"/>
          </p:nvPr>
        </p:nvSpPr>
        <p:spPr/>
        <p:txBody>
          <a:bodyPr/>
          <a:lstStyle/>
          <a:p>
            <a:pPr>
              <a:defRPr/>
            </a:pPr>
            <a:fld id="{AC578BF8-ED91-4EE4-8E4D-9BF0F2AC6385}"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 grpId="0" animBg="1"/>
      <p:bldP spid="481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z="4000" smtClean="0"/>
              <a:t>Visual and Performing Arts Foundations Map</a:t>
            </a:r>
          </a:p>
        </p:txBody>
      </p:sp>
      <p:sp>
        <p:nvSpPr>
          <p:cNvPr id="183305" name="Rectangle 9"/>
          <p:cNvSpPr>
            <a:spLocks noChangeArrowheads="1"/>
          </p:cNvSpPr>
          <p:nvPr/>
        </p:nvSpPr>
        <p:spPr bwMode="auto">
          <a:xfrm>
            <a:off x="1270000" y="1758950"/>
            <a:ext cx="593725" cy="173038"/>
          </a:xfrm>
          <a:prstGeom prst="rect">
            <a:avLst/>
          </a:prstGeom>
          <a:solidFill>
            <a:srgbClr val="CC99FF"/>
          </a:solidFill>
          <a:ln w="9525">
            <a:solidFill>
              <a:schemeClr val="tx1"/>
            </a:solidFill>
            <a:miter lim="800000"/>
            <a:headEnd/>
            <a:tailEnd/>
          </a:ln>
        </p:spPr>
        <p:txBody>
          <a:bodyPr wrap="none" anchor="ctr">
            <a:prstTxWarp prst="textNoShape">
              <a:avLst/>
            </a:prstTxWarp>
          </a:bodyPr>
          <a:lstStyle/>
          <a:p>
            <a:endParaRPr lang="en-US" sz="1800"/>
          </a:p>
        </p:txBody>
      </p:sp>
      <p:sp>
        <p:nvSpPr>
          <p:cNvPr id="183306" name="Rectangle 10"/>
          <p:cNvSpPr>
            <a:spLocks noChangeArrowheads="1"/>
          </p:cNvSpPr>
          <p:nvPr/>
        </p:nvSpPr>
        <p:spPr bwMode="auto">
          <a:xfrm>
            <a:off x="1239838" y="2192338"/>
            <a:ext cx="566737" cy="173037"/>
          </a:xfrm>
          <a:prstGeom prst="rect">
            <a:avLst/>
          </a:prstGeom>
          <a:solidFill>
            <a:srgbClr val="CC99FF"/>
          </a:solidFill>
          <a:ln w="9525">
            <a:solidFill>
              <a:schemeClr val="tx1"/>
            </a:solidFill>
            <a:miter lim="800000"/>
            <a:headEnd/>
            <a:tailEnd/>
          </a:ln>
        </p:spPr>
        <p:txBody>
          <a:bodyPr wrap="none" anchor="ctr">
            <a:prstTxWarp prst="textNoShape">
              <a:avLst/>
            </a:prstTxWarp>
          </a:bodyPr>
          <a:lstStyle/>
          <a:p>
            <a:endParaRPr lang="en-US" sz="1800"/>
          </a:p>
        </p:txBody>
      </p:sp>
      <p:sp>
        <p:nvSpPr>
          <p:cNvPr id="183307" name="Rectangle 11"/>
          <p:cNvSpPr>
            <a:spLocks noChangeArrowheads="1"/>
          </p:cNvSpPr>
          <p:nvPr/>
        </p:nvSpPr>
        <p:spPr bwMode="auto">
          <a:xfrm>
            <a:off x="1270000" y="2738438"/>
            <a:ext cx="766763" cy="173037"/>
          </a:xfrm>
          <a:prstGeom prst="rect">
            <a:avLst/>
          </a:prstGeom>
          <a:solidFill>
            <a:srgbClr val="CC99FF"/>
          </a:solidFill>
          <a:ln w="9525">
            <a:solidFill>
              <a:schemeClr val="tx1"/>
            </a:solidFill>
            <a:miter lim="800000"/>
            <a:headEnd/>
            <a:tailEnd/>
          </a:ln>
        </p:spPr>
        <p:txBody>
          <a:bodyPr wrap="none" anchor="ctr">
            <a:prstTxWarp prst="textNoShape">
              <a:avLst/>
            </a:prstTxWarp>
          </a:bodyPr>
          <a:lstStyle/>
          <a:p>
            <a:endParaRPr lang="en-US" sz="1800"/>
          </a:p>
        </p:txBody>
      </p:sp>
      <p:sp>
        <p:nvSpPr>
          <p:cNvPr id="40966" name="Rectangle 12"/>
          <p:cNvSpPr>
            <a:spLocks noChangeArrowheads="1"/>
          </p:cNvSpPr>
          <p:nvPr/>
        </p:nvSpPr>
        <p:spPr bwMode="auto">
          <a:xfrm>
            <a:off x="1289050" y="3198813"/>
            <a:ext cx="806450" cy="173037"/>
          </a:xfrm>
          <a:prstGeom prst="rect">
            <a:avLst/>
          </a:prstGeom>
          <a:solidFill>
            <a:srgbClr val="CC99FF"/>
          </a:solidFill>
          <a:ln w="9525">
            <a:solidFill>
              <a:schemeClr val="tx1"/>
            </a:solidFill>
            <a:miter lim="800000"/>
            <a:headEnd/>
            <a:tailEnd/>
          </a:ln>
        </p:spPr>
        <p:txBody>
          <a:bodyPr wrap="none" anchor="ctr">
            <a:prstTxWarp prst="textNoShape">
              <a:avLst/>
            </a:prstTxWarp>
          </a:bodyPr>
          <a:lstStyle/>
          <a:p>
            <a:endParaRPr lang="en-US" sz="1800"/>
          </a:p>
        </p:txBody>
      </p:sp>
      <p:sp>
        <p:nvSpPr>
          <p:cNvPr id="40967" name="Rectangle 13"/>
          <p:cNvSpPr>
            <a:spLocks noChangeArrowheads="1"/>
          </p:cNvSpPr>
          <p:nvPr/>
        </p:nvSpPr>
        <p:spPr bwMode="auto">
          <a:xfrm>
            <a:off x="1277938" y="3832225"/>
            <a:ext cx="758825" cy="173038"/>
          </a:xfrm>
          <a:prstGeom prst="rect">
            <a:avLst/>
          </a:prstGeom>
          <a:solidFill>
            <a:srgbClr val="CC99FF"/>
          </a:solidFill>
          <a:ln w="9525">
            <a:solidFill>
              <a:schemeClr val="tx1"/>
            </a:solidFill>
            <a:miter lim="800000"/>
            <a:headEnd/>
            <a:tailEnd/>
          </a:ln>
        </p:spPr>
        <p:txBody>
          <a:bodyPr wrap="none" anchor="ctr">
            <a:prstTxWarp prst="textNoShape">
              <a:avLst/>
            </a:prstTxWarp>
          </a:bodyPr>
          <a:lstStyle/>
          <a:p>
            <a:endParaRPr lang="en-US" sz="1800"/>
          </a:p>
        </p:txBody>
      </p:sp>
      <p:sp>
        <p:nvSpPr>
          <p:cNvPr id="40968" name="Rectangle 14"/>
          <p:cNvSpPr>
            <a:spLocks noChangeArrowheads="1"/>
          </p:cNvSpPr>
          <p:nvPr/>
        </p:nvSpPr>
        <p:spPr bwMode="auto">
          <a:xfrm>
            <a:off x="7567613" y="2951163"/>
            <a:ext cx="306387" cy="173037"/>
          </a:xfrm>
          <a:prstGeom prst="rect">
            <a:avLst/>
          </a:prstGeom>
          <a:solidFill>
            <a:srgbClr val="CC99FF"/>
          </a:solidFill>
          <a:ln w="9525">
            <a:solidFill>
              <a:schemeClr val="tx1"/>
            </a:solidFill>
            <a:miter lim="800000"/>
            <a:headEnd/>
            <a:tailEnd/>
          </a:ln>
        </p:spPr>
        <p:txBody>
          <a:bodyPr wrap="none" anchor="ctr">
            <a:prstTxWarp prst="textNoShape">
              <a:avLst/>
            </a:prstTxWarp>
          </a:bodyPr>
          <a:lstStyle/>
          <a:p>
            <a:endParaRPr lang="en-US" sz="1800"/>
          </a:p>
        </p:txBody>
      </p:sp>
      <p:sp>
        <p:nvSpPr>
          <p:cNvPr id="40969" name="Rectangle 15"/>
          <p:cNvSpPr>
            <a:spLocks noChangeArrowheads="1"/>
          </p:cNvSpPr>
          <p:nvPr/>
        </p:nvSpPr>
        <p:spPr bwMode="auto">
          <a:xfrm>
            <a:off x="1277938" y="5445125"/>
            <a:ext cx="1004887" cy="430213"/>
          </a:xfrm>
          <a:prstGeom prst="rect">
            <a:avLst/>
          </a:prstGeom>
          <a:solidFill>
            <a:srgbClr val="CC99FF"/>
          </a:solidFill>
          <a:ln w="9525">
            <a:solidFill>
              <a:schemeClr val="tx1"/>
            </a:solidFill>
            <a:miter lim="800000"/>
            <a:headEnd/>
            <a:tailEnd/>
          </a:ln>
        </p:spPr>
        <p:txBody>
          <a:bodyPr wrap="none" anchor="ctr">
            <a:prstTxWarp prst="textNoShape">
              <a:avLst/>
            </a:prstTxWarp>
          </a:bodyPr>
          <a:lstStyle/>
          <a:p>
            <a:endParaRPr lang="en-US" sz="1800"/>
          </a:p>
        </p:txBody>
      </p:sp>
      <p:pic>
        <p:nvPicPr>
          <p:cNvPr id="12" name="Picture 8" descr="Picture1"/>
          <p:cNvPicPr>
            <a:picLocks noGrp="1" noChangeAspect="1" noChangeArrowheads="1"/>
          </p:cNvPicPr>
          <p:nvPr>
            <p:ph idx="1"/>
          </p:nvPr>
        </p:nvPicPr>
        <p:blipFill>
          <a:blip r:embed="rId3" cstate="screen"/>
          <a:srcRect/>
          <a:stretch>
            <a:fillRect/>
          </a:stretch>
        </p:blipFill>
        <p:spPr bwMode="auto">
          <a:xfrm>
            <a:off x="1141331" y="1618404"/>
            <a:ext cx="6861337" cy="4489554"/>
          </a:xfrm>
          <a:prstGeom prst="rect">
            <a:avLst/>
          </a:prstGeom>
          <a:noFill/>
          <a:ln w="9525">
            <a:noFill/>
            <a:miter lim="800000"/>
            <a:headEnd/>
            <a:tailEnd/>
          </a:ln>
        </p:spPr>
      </p:pic>
      <p:sp>
        <p:nvSpPr>
          <p:cNvPr id="11" name="Slide Number Placeholder 10"/>
          <p:cNvSpPr>
            <a:spLocks noGrp="1"/>
          </p:cNvSpPr>
          <p:nvPr>
            <p:ph type="sldNum" sz="quarter" idx="10"/>
          </p:nvPr>
        </p:nvSpPr>
        <p:spPr/>
        <p:txBody>
          <a:bodyPr/>
          <a:lstStyle/>
          <a:p>
            <a:pPr>
              <a:defRPr/>
            </a:pPr>
            <a:fld id="{A7344D21-6E66-42E7-BA2B-F0B944AC4F5E}"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330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330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33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5" grpId="0" animBg="1"/>
      <p:bldP spid="183306" grpId="0" animBg="1"/>
      <p:bldP spid="1833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9"/>
          <p:cNvSpPr>
            <a:spLocks noGrp="1" noChangeArrowheads="1"/>
          </p:cNvSpPr>
          <p:nvPr>
            <p:ph type="title"/>
          </p:nvPr>
        </p:nvSpPr>
        <p:spPr/>
        <p:txBody>
          <a:bodyPr/>
          <a:lstStyle/>
          <a:p>
            <a:pPr eaLnBrk="1" hangingPunct="1"/>
            <a:r>
              <a:rPr lang="en-US" smtClean="0"/>
              <a:t>Music Substrands</a:t>
            </a:r>
          </a:p>
        </p:txBody>
      </p:sp>
      <p:graphicFrame>
        <p:nvGraphicFramePr>
          <p:cNvPr id="43031" name="Group 23"/>
          <p:cNvGraphicFramePr>
            <a:graphicFrameLocks noGrp="1"/>
          </p:cNvGraphicFramePr>
          <p:nvPr>
            <p:ph idx="1"/>
          </p:nvPr>
        </p:nvGraphicFramePr>
        <p:xfrm>
          <a:off x="457200" y="1600200"/>
          <a:ext cx="8229600" cy="4320480"/>
        </p:xfrm>
        <a:graphic>
          <a:graphicData uri="http://schemas.openxmlformats.org/drawingml/2006/table">
            <a:tbl>
              <a:tblPr/>
              <a:tblGrid>
                <a:gridCol w="4114800"/>
                <a:gridCol w="4114800"/>
              </a:tblGrid>
              <a:tr h="1481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Notice, Respond, and Engage</a:t>
                      </a:r>
                    </a:p>
                  </a:txBody>
                  <a:tcPr marL="86627" marR="866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Notice, interact, and be interested in</a:t>
                      </a:r>
                    </a:p>
                  </a:txBody>
                  <a:tcPr marL="86627" marR="866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9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Develop Skills</a:t>
                      </a:r>
                    </a:p>
                  </a:txBody>
                  <a:tcPr marL="86627" marR="866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Learn the basic skills of performing, inventing, and creating, e.g., using a paintbrush</a:t>
                      </a:r>
                    </a:p>
                  </a:txBody>
                  <a:tcPr marL="86627" marR="866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Create, Invent, and Express</a:t>
                      </a:r>
                    </a:p>
                  </a:txBody>
                  <a:tcPr marL="86627" marR="866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Use skills to participate, express, invent, and create</a:t>
                      </a:r>
                    </a:p>
                  </a:txBody>
                  <a:tcPr marL="86627" marR="866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24" name="Text Box 22"/>
          <p:cNvSpPr txBox="1">
            <a:spLocks noChangeArrowheads="1"/>
          </p:cNvSpPr>
          <p:nvPr/>
        </p:nvSpPr>
        <p:spPr bwMode="auto">
          <a:xfrm>
            <a:off x="0" y="6580188"/>
            <a:ext cx="91440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ea typeface="Arial" charset="0"/>
                <a:cs typeface="Arial" charset="0"/>
              </a:rPr>
              <a:t>© 2011 California Department of Education (CDE) California Preschool Instructional Networks (CPIN) 11/11/11</a:t>
            </a:r>
          </a:p>
        </p:txBody>
      </p:sp>
      <p:sp>
        <p:nvSpPr>
          <p:cNvPr id="5" name="Slide Number Placeholder 4"/>
          <p:cNvSpPr>
            <a:spLocks noGrp="1"/>
          </p:cNvSpPr>
          <p:nvPr>
            <p:ph type="sldNum" sz="quarter" idx="10"/>
          </p:nvPr>
        </p:nvSpPr>
        <p:spPr/>
        <p:txBody>
          <a:bodyPr/>
          <a:lstStyle/>
          <a:p>
            <a:pPr>
              <a:defRPr/>
            </a:pPr>
            <a:fld id="{A7344D21-6E66-42E7-BA2B-F0B944AC4F5E}"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t>Music in Your Classroom</a:t>
            </a:r>
          </a:p>
        </p:txBody>
      </p:sp>
      <p:sp>
        <p:nvSpPr>
          <p:cNvPr id="45058" name="Rectangle 3"/>
          <p:cNvSpPr>
            <a:spLocks noGrp="1" noChangeArrowheads="1"/>
          </p:cNvSpPr>
          <p:nvPr>
            <p:ph idx="1"/>
          </p:nvPr>
        </p:nvSpPr>
        <p:spPr/>
        <p:txBody>
          <a:bodyPr/>
          <a:lstStyle/>
          <a:p>
            <a:pPr marL="0" indent="0">
              <a:spcBef>
                <a:spcPts val="0"/>
              </a:spcBef>
              <a:spcAft>
                <a:spcPts val="600"/>
              </a:spcAft>
              <a:buFontTx/>
              <a:buNone/>
            </a:pPr>
            <a:r>
              <a:rPr lang="en-US" sz="2600" b="1" dirty="0" smtClean="0"/>
              <a:t>Part 1 - </a:t>
            </a:r>
            <a:r>
              <a:rPr lang="en-US" sz="2600" dirty="0" smtClean="0"/>
              <a:t>As a table group, read the definitions of each </a:t>
            </a:r>
            <a:r>
              <a:rPr lang="en-US" sz="2600" dirty="0" err="1" smtClean="0"/>
              <a:t>substrand</a:t>
            </a:r>
            <a:r>
              <a:rPr lang="en-US" sz="2600" dirty="0" smtClean="0"/>
              <a:t> and share your experience based on the following questions:</a:t>
            </a:r>
          </a:p>
          <a:p>
            <a:pPr>
              <a:spcBef>
                <a:spcPts val="0"/>
              </a:spcBef>
              <a:spcAft>
                <a:spcPts val="600"/>
              </a:spcAft>
            </a:pPr>
            <a:r>
              <a:rPr lang="en-US" sz="2400" dirty="0" smtClean="0"/>
              <a:t>How do you currently engage children with music?</a:t>
            </a:r>
          </a:p>
          <a:p>
            <a:pPr>
              <a:spcBef>
                <a:spcPts val="0"/>
              </a:spcBef>
              <a:spcAft>
                <a:spcPts val="600"/>
              </a:spcAft>
            </a:pPr>
            <a:r>
              <a:rPr lang="en-US" sz="2400" dirty="0" smtClean="0"/>
              <a:t>What music skills do you focus on?</a:t>
            </a:r>
          </a:p>
          <a:p>
            <a:pPr>
              <a:spcBef>
                <a:spcPts val="0"/>
              </a:spcBef>
              <a:spcAft>
                <a:spcPts val="1200"/>
              </a:spcAft>
            </a:pPr>
            <a:r>
              <a:rPr lang="en-US" sz="2400" dirty="0" smtClean="0"/>
              <a:t>What opportunities are available for children to create, invent, and express themselves through music?</a:t>
            </a:r>
            <a:endParaRPr lang="en-US" sz="2400" b="1" dirty="0" smtClean="0"/>
          </a:p>
          <a:p>
            <a:pPr marL="0" indent="0">
              <a:spcBef>
                <a:spcPts val="0"/>
              </a:spcBef>
              <a:spcAft>
                <a:spcPts val="600"/>
              </a:spcAft>
              <a:buFontTx/>
              <a:buNone/>
            </a:pPr>
            <a:r>
              <a:rPr lang="en-US" sz="2600" b="1" dirty="0" smtClean="0"/>
              <a:t>Part 2 - </a:t>
            </a:r>
            <a:r>
              <a:rPr lang="en-US" sz="2600" dirty="0" smtClean="0"/>
              <a:t>Next, explore and note what you’d like to learn more about in the music foundations.  </a:t>
            </a:r>
          </a:p>
          <a:p>
            <a:pPr>
              <a:lnSpc>
                <a:spcPct val="80000"/>
              </a:lnSpc>
              <a:buFontTx/>
              <a:buNone/>
            </a:pPr>
            <a:endParaRPr lang="en-US" sz="2400" dirty="0" smtClean="0"/>
          </a:p>
          <a:p>
            <a:pPr>
              <a:lnSpc>
                <a:spcPct val="80000"/>
              </a:lnSpc>
              <a:buFontTx/>
              <a:buNone/>
            </a:pPr>
            <a:endParaRPr lang="en-US" sz="2400" dirty="0" smtClean="0"/>
          </a:p>
        </p:txBody>
      </p:sp>
      <p:sp>
        <p:nvSpPr>
          <p:cNvPr id="4" name="Slide Number Placeholder 3"/>
          <p:cNvSpPr>
            <a:spLocks noGrp="1"/>
          </p:cNvSpPr>
          <p:nvPr>
            <p:ph type="sldNum" sz="quarter" idx="10"/>
          </p:nvPr>
        </p:nvSpPr>
        <p:spPr/>
        <p:txBody>
          <a:bodyPr/>
          <a:lstStyle/>
          <a:p>
            <a:pPr>
              <a:defRPr/>
            </a:pPr>
            <a:fld id="{A7344D21-6E66-42E7-BA2B-F0B944AC4F5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251520" y="274638"/>
            <a:ext cx="3862264" cy="1143000"/>
          </a:xfrm>
        </p:spPr>
        <p:txBody>
          <a:bodyPr/>
          <a:lstStyle/>
          <a:p>
            <a:pPr eaLnBrk="1" hangingPunct="1"/>
            <a:r>
              <a:rPr lang="en-US" dirty="0" smtClean="0">
                <a:solidFill>
                  <a:srgbClr val="000000"/>
                </a:solidFill>
              </a:rPr>
              <a:t>Framework Strategies</a:t>
            </a:r>
          </a:p>
        </p:txBody>
      </p:sp>
      <p:sp>
        <p:nvSpPr>
          <p:cNvPr id="406533" name="Rectangle 5"/>
          <p:cNvSpPr>
            <a:spLocks noGrp="1" noChangeArrowheads="1"/>
          </p:cNvSpPr>
          <p:nvPr>
            <p:ph sz="half" idx="1"/>
          </p:nvPr>
        </p:nvSpPr>
        <p:spPr>
          <a:noFill/>
        </p:spPr>
        <p:txBody>
          <a:bodyPr/>
          <a:lstStyle/>
          <a:p>
            <a:pPr eaLnBrk="1" hangingPunct="1">
              <a:spcBef>
                <a:spcPts val="600"/>
              </a:spcBef>
              <a:spcAft>
                <a:spcPts val="600"/>
              </a:spcAft>
            </a:pPr>
            <a:r>
              <a:rPr lang="en-US" dirty="0" smtClean="0"/>
              <a:t>Developmentally appropriate</a:t>
            </a:r>
          </a:p>
          <a:p>
            <a:pPr eaLnBrk="1" hangingPunct="1">
              <a:spcBef>
                <a:spcPts val="600"/>
              </a:spcBef>
              <a:spcAft>
                <a:spcPts val="600"/>
              </a:spcAft>
            </a:pPr>
            <a:r>
              <a:rPr lang="en-US" dirty="0" smtClean="0"/>
              <a:t>Reflective and intentional</a:t>
            </a:r>
          </a:p>
          <a:p>
            <a:pPr eaLnBrk="1" hangingPunct="1">
              <a:spcBef>
                <a:spcPts val="600"/>
              </a:spcBef>
              <a:spcAft>
                <a:spcPts val="600"/>
              </a:spcAft>
            </a:pPr>
            <a:r>
              <a:rPr lang="en-US" dirty="0" smtClean="0"/>
              <a:t>Individually and culturally meaningful</a:t>
            </a:r>
          </a:p>
          <a:p>
            <a:pPr eaLnBrk="1" hangingPunct="1">
              <a:spcBef>
                <a:spcPts val="600"/>
              </a:spcBef>
              <a:spcAft>
                <a:spcPts val="600"/>
              </a:spcAft>
            </a:pPr>
            <a:r>
              <a:rPr lang="en-US" dirty="0" smtClean="0"/>
              <a:t>Inclusive</a:t>
            </a:r>
          </a:p>
        </p:txBody>
      </p:sp>
      <p:pic>
        <p:nvPicPr>
          <p:cNvPr id="6" name="Picture 9" descr="specialedridingatrike"/>
          <p:cNvPicPr>
            <a:picLocks noGrp="1" noChangeAspect="1" noChangeArrowheads="1"/>
          </p:cNvPicPr>
          <p:nvPr>
            <p:ph sz="half" idx="2"/>
          </p:nvPr>
        </p:nvPicPr>
        <p:blipFill>
          <a:blip r:embed="rId3" cstate="screen"/>
          <a:srcRect/>
          <a:stretch>
            <a:fillRect/>
          </a:stretch>
        </p:blipFill>
        <p:spPr bwMode="auto">
          <a:xfrm>
            <a:off x="4319464" y="0"/>
            <a:ext cx="4824536" cy="6858000"/>
          </a:xfrm>
          <a:prstGeom prst="rect">
            <a:avLst/>
          </a:prstGeom>
          <a:solidFill>
            <a:schemeClr val="bg2">
              <a:alpha val="67000"/>
            </a:schemeClr>
          </a:solidFill>
          <a:ln w="9525">
            <a:noFill/>
            <a:miter lim="800000"/>
            <a:headEnd/>
            <a:tailEnd/>
          </a:ln>
        </p:spPr>
      </p:pic>
      <p:sp>
        <p:nvSpPr>
          <p:cNvPr id="5" name="Slide Number Placeholder 4"/>
          <p:cNvSpPr>
            <a:spLocks noGrp="1"/>
          </p:cNvSpPr>
          <p:nvPr>
            <p:ph type="sldNum" sz="quarter" idx="10"/>
          </p:nvPr>
        </p:nvSpPr>
        <p:spPr/>
        <p:txBody>
          <a:bodyPr/>
          <a:lstStyle/>
          <a:p>
            <a:pPr>
              <a:defRPr/>
            </a:pPr>
            <a:fld id="{AC578BF8-ED91-4EE4-8E4D-9BF0F2AC6385}" type="slidenum">
              <a:rPr lang="en-US" smtClean="0"/>
              <a:pPr>
                <a:defRPr/>
              </a:pPr>
              <a:t>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65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65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653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65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21485</TotalTime>
  <Words>10081</Words>
  <Application>Microsoft Office PowerPoint</Application>
  <PresentationFormat>On-screen Show (4:3)</PresentationFormat>
  <Paragraphs>563</Paragraphs>
  <Slides>40</Slides>
  <Notes>40</Notes>
  <HiddenSlides>0</HiddenSlides>
  <MMClips>2</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1_Default Design</vt:lpstr>
      <vt:lpstr>Music Foundations and Framework Volume 2 </vt:lpstr>
      <vt:lpstr>Outcomes</vt:lpstr>
      <vt:lpstr>Slide 3</vt:lpstr>
      <vt:lpstr>What are the Visual and Performing Arts</vt:lpstr>
      <vt:lpstr>Two California Department of Education Resources</vt:lpstr>
      <vt:lpstr>Visual and Performing Arts Foundations Map</vt:lpstr>
      <vt:lpstr>Music Substrands</vt:lpstr>
      <vt:lpstr>Music in Your Classroom</vt:lpstr>
      <vt:lpstr>Framework Strategies</vt:lpstr>
      <vt:lpstr>In Volume 2, Discover Ideas for:</vt:lpstr>
      <vt:lpstr> The Environment: Inviting Musical Engagement  </vt:lpstr>
      <vt:lpstr>Examples of the Environment: Inviting Musical Engagement </vt:lpstr>
      <vt:lpstr>Examples of the Environment Inviting Musical Engagement </vt:lpstr>
      <vt:lpstr>Examples of the Environment Inviting Musical Engagement </vt:lpstr>
      <vt:lpstr>Examples of the Environment Inviting Musical Engagement </vt:lpstr>
      <vt:lpstr>Examples of the Environment Inviting Musical Engagement </vt:lpstr>
      <vt:lpstr>Examples of the Environment Inviting Musical Engagement </vt:lpstr>
      <vt:lpstr>Examples of the Environment Inviting Musical Engagement </vt:lpstr>
      <vt:lpstr>Musical Instruments</vt:lpstr>
      <vt:lpstr> Access to Learning </vt:lpstr>
      <vt:lpstr> Guiding Principles Connections to Music </vt:lpstr>
      <vt:lpstr>Melody Bracelet</vt:lpstr>
      <vt:lpstr>Let’s Sing!</vt:lpstr>
      <vt:lpstr>Singin</vt:lpstr>
      <vt:lpstr>  “The woods would be very silent if no birds sang except those that sing best.”       - Henry David Thoreau </vt:lpstr>
      <vt:lpstr>Vocal Play</vt:lpstr>
      <vt:lpstr>Singing and Language Development</vt:lpstr>
      <vt:lpstr>Stages of Second Language Acquisition</vt:lpstr>
      <vt:lpstr>Preschool English Learners</vt:lpstr>
      <vt:lpstr>Teacher as Songwriter</vt:lpstr>
      <vt:lpstr> Musical Vocabulary </vt:lpstr>
      <vt:lpstr>Music In Action: Video Clip:  Trumpet Jingle Bells </vt:lpstr>
      <vt:lpstr>Notice, Respond, and Engage</vt:lpstr>
      <vt:lpstr> Develop Skills in Music </vt:lpstr>
      <vt:lpstr>Create, Invent, Express</vt:lpstr>
      <vt:lpstr>Music in Action</vt:lpstr>
      <vt:lpstr>Music In Action</vt:lpstr>
      <vt:lpstr>Music In Action</vt:lpstr>
      <vt:lpstr> Sharing Our Key Notes </vt:lpstr>
      <vt:lpstr>Thank You for Coming!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and Performing Arts Foundations and Framework Volume 2</dc:title>
  <dc:creator>jenna</dc:creator>
  <cp:lastModifiedBy>stherri</cp:lastModifiedBy>
  <cp:revision>811</cp:revision>
  <dcterms:created xsi:type="dcterms:W3CDTF">2014-04-14T21:19:46Z</dcterms:created>
  <dcterms:modified xsi:type="dcterms:W3CDTF">2014-05-20T17:14:26Z</dcterms:modified>
</cp:coreProperties>
</file>