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690" r:id="rId5"/>
    <p:sldMasterId id="2147483712" r:id="rId6"/>
    <p:sldMasterId id="2147483735" r:id="rId7"/>
  </p:sldMasterIdLst>
  <p:notesMasterIdLst>
    <p:notesMasterId r:id="rId57"/>
  </p:notesMasterIdLst>
  <p:handoutMasterIdLst>
    <p:handoutMasterId r:id="rId58"/>
  </p:handoutMasterIdLst>
  <p:sldIdLst>
    <p:sldId id="2068" r:id="rId8"/>
    <p:sldId id="734" r:id="rId9"/>
    <p:sldId id="1990" r:id="rId10"/>
    <p:sldId id="2064" r:id="rId11"/>
    <p:sldId id="1960" r:id="rId12"/>
    <p:sldId id="363" r:id="rId13"/>
    <p:sldId id="364" r:id="rId14"/>
    <p:sldId id="301" r:id="rId15"/>
    <p:sldId id="2065" r:id="rId16"/>
    <p:sldId id="266" r:id="rId17"/>
    <p:sldId id="273" r:id="rId18"/>
    <p:sldId id="2069" r:id="rId19"/>
    <p:sldId id="2025" r:id="rId20"/>
    <p:sldId id="307" r:id="rId21"/>
    <p:sldId id="311" r:id="rId22"/>
    <p:sldId id="374" r:id="rId23"/>
    <p:sldId id="2036" r:id="rId24"/>
    <p:sldId id="2070" r:id="rId25"/>
    <p:sldId id="376" r:id="rId26"/>
    <p:sldId id="2038" r:id="rId27"/>
    <p:sldId id="2047" r:id="rId28"/>
    <p:sldId id="1135" r:id="rId29"/>
    <p:sldId id="297" r:id="rId30"/>
    <p:sldId id="372" r:id="rId31"/>
    <p:sldId id="2005" r:id="rId32"/>
    <p:sldId id="2039" r:id="rId33"/>
    <p:sldId id="2071" r:id="rId34"/>
    <p:sldId id="277" r:id="rId35"/>
    <p:sldId id="890" r:id="rId36"/>
    <p:sldId id="373" r:id="rId37"/>
    <p:sldId id="1936" r:id="rId38"/>
    <p:sldId id="2072" r:id="rId39"/>
    <p:sldId id="2073" r:id="rId40"/>
    <p:sldId id="2074" r:id="rId41"/>
    <p:sldId id="2075" r:id="rId42"/>
    <p:sldId id="2008" r:id="rId43"/>
    <p:sldId id="2076" r:id="rId44"/>
    <p:sldId id="2077" r:id="rId45"/>
    <p:sldId id="1945" r:id="rId46"/>
    <p:sldId id="2018" r:id="rId47"/>
    <p:sldId id="1980" r:id="rId48"/>
    <p:sldId id="876" r:id="rId49"/>
    <p:sldId id="887" r:id="rId50"/>
    <p:sldId id="888" r:id="rId51"/>
    <p:sldId id="1959" r:id="rId52"/>
    <p:sldId id="2062" r:id="rId53"/>
    <p:sldId id="2063" r:id="rId54"/>
    <p:sldId id="2079" r:id="rId55"/>
    <p:sldId id="26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EFE2"/>
    <a:srgbClr val="3D4653"/>
    <a:srgbClr val="660066"/>
    <a:srgbClr val="635D5A"/>
    <a:srgbClr val="F68F37"/>
    <a:srgbClr val="960000"/>
    <a:srgbClr val="1E4768"/>
    <a:srgbClr val="2455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20" autoAdjust="0"/>
    <p:restoredTop sz="27458" autoAdjust="0"/>
  </p:normalViewPr>
  <p:slideViewPr>
    <p:cSldViewPr snapToGrid="0">
      <p:cViewPr varScale="1">
        <p:scale>
          <a:sx n="16" d="100"/>
          <a:sy n="16" d="100"/>
        </p:scale>
        <p:origin x="1854" y="24"/>
      </p:cViewPr>
      <p:guideLst>
        <p:guide pos="3840"/>
        <p:guide orient="horz" pos="2160"/>
      </p:guideLst>
    </p:cSldViewPr>
  </p:slideViewPr>
  <p:outlineViewPr>
    <p:cViewPr>
      <p:scale>
        <a:sx n="33" d="100"/>
        <a:sy n="33" d="100"/>
      </p:scale>
      <p:origin x="0" y="-34770"/>
    </p:cViewPr>
  </p:outlin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52" d="100"/>
          <a:sy n="52" d="100"/>
        </p:scale>
        <p:origin x="2046"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4/22/2021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4/22/2021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7FB667E1-E601-4AAF-B95C-B25720D70A60}" type="slidenum">
              <a:rPr lang="en-US" smtClean="0"/>
              <a:pPr/>
              <a:t>‹#›</a:t>
            </a:fld>
            <a:endParaRPr lang="en-US"/>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Bef>
        <a:spcPts val="432"/>
      </a:spcBef>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spcBef>
        <a:spcPts val="432"/>
      </a:spcBef>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spcBef>
        <a:spcPts val="432"/>
      </a:spcBef>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spcBef>
        <a:spcPts val="432"/>
      </a:spcBef>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spcBef>
        <a:spcPts val="432"/>
      </a:spcBef>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Resiliency Through Play; California Preschool Instructional Network (CPIN)</a:t>
            </a:r>
          </a:p>
        </p:txBody>
      </p:sp>
      <p:sp>
        <p:nvSpPr>
          <p:cNvPr id="4" name="Slide Number Placeholder 3"/>
          <p:cNvSpPr>
            <a:spLocks noGrp="1"/>
          </p:cNvSpPr>
          <p:nvPr>
            <p:ph type="sldNum" sz="quarter" idx="5"/>
          </p:nvPr>
        </p:nvSpPr>
        <p:spPr/>
        <p:txBody>
          <a:bodyPr/>
          <a:lstStyle/>
          <a:p>
            <a:fld id="{7FB667E1-E601-4AAF-B95C-B25720D70A60}" type="slidenum">
              <a:rPr lang="en-US" smtClean="0"/>
              <a:t>1</a:t>
            </a:fld>
            <a:endParaRPr lang="en-US"/>
          </a:p>
        </p:txBody>
      </p:sp>
    </p:spTree>
    <p:extLst>
      <p:ext uri="{BB962C8B-B14F-4D97-AF65-F5344CB8AC3E}">
        <p14:creationId xmlns:p14="http://schemas.microsoft.com/office/powerpoint/2010/main" val="3535205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5:notes"/>
          <p:cNvSpPr txBox="1">
            <a:spLocks noGrp="1"/>
          </p:cNvSpPr>
          <p:nvPr>
            <p:ph type="body" idx="1"/>
          </p:nvPr>
        </p:nvSpPr>
        <p:spPr>
          <a:xfrm>
            <a:off x="685800" y="4400549"/>
            <a:ext cx="5486400" cy="3754405"/>
          </a:xfrm>
          <a:prstGeom prst="rect">
            <a:avLst/>
          </a:prstGeom>
          <a:noFill/>
          <a:ln>
            <a:noFill/>
          </a:ln>
        </p:spPr>
        <p:txBody>
          <a:bodyPr spcFirstLastPara="1" wrap="square" lIns="91425" tIns="45700" rIns="91425" bIns="45700" anchor="t" anchorCtr="0">
            <a:noAutofit/>
          </a:bodyPr>
          <a:lstStyle/>
          <a:p>
            <a:pPr marR="0" lvl="0" algn="l" rtl="0">
              <a:lnSpc>
                <a:spcPct val="100000"/>
              </a:lnSpc>
              <a:spcAft>
                <a:spcPts val="0"/>
              </a:spcAft>
              <a:buSzPts val="1400"/>
              <a:buNone/>
            </a:pPr>
            <a:r>
              <a:rPr lang="en-US" dirty="0"/>
              <a:t>The Hierarchical Nature of Brain Development</a:t>
            </a:r>
          </a:p>
          <a:p>
            <a:pPr marR="0" lvl="0" algn="l" rtl="0">
              <a:lnSpc>
                <a:spcPct val="100000"/>
              </a:lnSpc>
              <a:spcAft>
                <a:spcPts val="0"/>
              </a:spcAft>
              <a:buSzPts val="1400"/>
              <a:buNone/>
            </a:pPr>
            <a:r>
              <a:rPr lang="en-US" dirty="0"/>
              <a:t>Key facts of the developing brain on play and why play is impacted by trauma and toxic stress. </a:t>
            </a:r>
          </a:p>
          <a:p>
            <a:pPr marR="0" lvl="0" algn="l" rtl="0">
              <a:lnSpc>
                <a:spcPct val="100000"/>
              </a:lnSpc>
              <a:spcAft>
                <a:spcPts val="0"/>
              </a:spcAft>
              <a:buSzPts val="1400"/>
              <a:buNone/>
            </a:pPr>
            <a:r>
              <a:rPr lang="en-US" b="1" dirty="0"/>
              <a:t>Dr. Nicholson’s Remarks: </a:t>
            </a:r>
            <a:r>
              <a:rPr lang="en-US" dirty="0"/>
              <a:t>The hierarchical nature of brain development is to understand the cortical processing of events and experiences. This is what we share with reptiles and it's the part of our brain that scans for danger and that is responsible for the fight-flight-freeze response and that activation of stress. You might have heard the word </a:t>
            </a:r>
            <a:r>
              <a:rPr lang="en-US" dirty="0" err="1"/>
              <a:t>somatics</a:t>
            </a:r>
            <a:r>
              <a:rPr lang="en-US" dirty="0"/>
              <a:t> or body work, body scanning as helpful for healing from trauma. Trauma is in the body, and in order for us to heal, we can't just talk about it through a cognitive lens of talk therapy or talking through problems and naming our feelings. We have to actually learn how it sits and holds in the body and how to release that charge.</a:t>
            </a:r>
          </a:p>
          <a:p>
            <a:pPr marR="0" lvl="0" algn="l" rtl="0">
              <a:lnSpc>
                <a:spcPct val="100000"/>
              </a:lnSpc>
              <a:spcAft>
                <a:spcPts val="0"/>
              </a:spcAft>
              <a:buSzPts val="1400"/>
              <a:buNone/>
            </a:pPr>
            <a:r>
              <a:rPr lang="en-US" b="1" dirty="0"/>
              <a:t>Forebrain/Cortex (Abstract Thought/Reasoning, Impulse Control, Empathy, Perspective Taking/Logic)—</a:t>
            </a:r>
            <a:r>
              <a:rPr lang="en-US" dirty="0"/>
              <a:t>This is uniquely human. Mammals and reptiles don't have this. It's the part of our brain that's responsible for our logical decision-making, our problem-solving, our ability to build empathy, to understand somebody else's experience, to slow down and regulate our reactivity, to use language to tell stories with a beginning, middle, and end, and a coherent structure. </a:t>
            </a:r>
          </a:p>
          <a:p>
            <a:pPr marR="0" lvl="0" algn="l" rtl="0">
              <a:lnSpc>
                <a:spcPct val="100000"/>
              </a:lnSpc>
              <a:spcAft>
                <a:spcPts val="0"/>
              </a:spcAft>
              <a:buSzPts val="1400"/>
              <a:buNone/>
            </a:pPr>
            <a:r>
              <a:rPr lang="en-US" b="1" dirty="0"/>
              <a:t>Limbic Brain (Attachment, Affect Regulation, Emotional Reactivity, Significance and Belonging, Emotions/Needs Connection)—</a:t>
            </a:r>
            <a:r>
              <a:rPr lang="en-US" dirty="0"/>
              <a:t>This is what we share with all mammals on the earth. This generates our feelings, our emotions, the intensity of our feelings, our need for attachment, for belonging, for feeling significant. We are all born with an experience-dependent limbic system. And this means that we need lots of repeated positive emotional, social, and cognitive interactions to support the development of a healthy limbic system. And unfortunately, if we have negative interactions relationally or relational trauma, relational loss, it takes hundreds and thousands of iterations for us to re-teach and re-learn, which is why we must have so much patience, do so much self care, when we are working with trauma-impacted children and families.</a:t>
            </a:r>
          </a:p>
          <a:p>
            <a:pPr marR="0" lvl="0" algn="l" rtl="0">
              <a:lnSpc>
                <a:spcPct val="100000"/>
              </a:lnSpc>
              <a:spcAft>
                <a:spcPts val="0"/>
              </a:spcAft>
              <a:buSzPts val="1400"/>
              <a:buNone/>
            </a:pPr>
            <a:r>
              <a:rPr lang="en-US" dirty="0"/>
              <a:t>The </a:t>
            </a:r>
            <a:r>
              <a:rPr lang="en-US" b="1" dirty="0"/>
              <a:t>amygdala</a:t>
            </a:r>
            <a:r>
              <a:rPr lang="en-US" dirty="0"/>
              <a:t> is part of the limbic system. It controls our survival responses and responds to things within a fraction of a second; it tells us if we perceive danger or threat. It is the racing heartbeat that we feel, the sweaty palms, the sort of pupils dilated—all of those things are very impacted by the amygdala. The amygdala is developed at birth, and this is why it's so important for us to recognize how easy it is for a young infant to perceive fear, to perceive threat, because it's fully developed—whereas other parts of the brain in the perceptual system are not. Fear is one of our earliest and strongest emotions because of that.</a:t>
            </a:r>
          </a:p>
          <a:p>
            <a:pPr marR="0" lvl="0" algn="l" rtl="0">
              <a:lnSpc>
                <a:spcPct val="100000"/>
              </a:lnSpc>
              <a:spcAft>
                <a:spcPts val="0"/>
              </a:spcAft>
              <a:buSzPts val="1400"/>
              <a:buNone/>
            </a:pPr>
            <a:r>
              <a:rPr lang="en-US" b="1" dirty="0"/>
              <a:t>Brainstem (Motor Regulation, Heart Rate/Breathing, Blood Pressure, Body Temperature, Sensations)—</a:t>
            </a:r>
            <a:r>
              <a:rPr lang="en-US" dirty="0"/>
              <a:t>When we think about the brain, let's remember that the brainstem is the first part of the brain to develop. The brainstem also controls our basic functions: breathing, sleeping, and regulation of your blood pressure; which is why when it perceives danger, those things are impacted because it's coming up through that brainstem that is responsible for those things.  </a:t>
            </a:r>
          </a:p>
          <a:p>
            <a:pPr marR="0" lvl="0" algn="l" rtl="0">
              <a:lnSpc>
                <a:spcPct val="100000"/>
              </a:lnSpc>
              <a:spcAft>
                <a:spcPts val="0"/>
              </a:spcAft>
              <a:buSzPts val="1400"/>
              <a:buNone/>
            </a:pPr>
            <a:r>
              <a:rPr lang="en-US" b="1" dirty="0"/>
              <a:t>Summary: </a:t>
            </a:r>
            <a:r>
              <a:rPr lang="en-US" b="0" dirty="0"/>
              <a:t>E</a:t>
            </a:r>
            <a:r>
              <a:rPr lang="en-US" dirty="0"/>
              <a:t>verything comes through the brainstem, every single experience we have. If our subconscious, unconscious scanning for danger brain perceives a threat in order to react quickly and in order to react smartly for your survival, it's going to cut off or greatly reduce the neural access to your limbic system and to the forebrain and the prefrontal cortex.</a:t>
            </a:r>
            <a:endParaRPr b="1" dirty="0"/>
          </a:p>
        </p:txBody>
      </p:sp>
      <p:sp>
        <p:nvSpPr>
          <p:cNvPr id="203" name="Google Shape;20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rtl="0">
              <a:lnSpc>
                <a:spcPct val="100000"/>
              </a:lnSpc>
              <a:spcBef>
                <a:spcPts val="0"/>
              </a:spcBef>
              <a:spcAft>
                <a:spcPts val="0"/>
              </a:spcAft>
              <a:buSzPts val="1400"/>
              <a:buNone/>
            </a:pPr>
            <a:fld id="{00000000-1234-1234-1234-123412341234}" type="slidenum">
              <a:rPr lang="en-US">
                <a:solidFill>
                  <a:srgbClr val="000000"/>
                </a:solidFill>
              </a:rPr>
              <a:pPr marL="0" lvl="0" indent="0" rtl="0">
                <a:lnSpc>
                  <a:spcPct val="100000"/>
                </a:lnSpc>
                <a:spcBef>
                  <a:spcPts val="0"/>
                </a:spcBef>
                <a:spcAft>
                  <a:spcPts val="0"/>
                </a:spcAft>
                <a:buSzPts val="1400"/>
                <a:buNone/>
              </a:pPr>
              <a:t>10</a:t>
            </a:fld>
            <a:endParaRPr>
              <a:solidFill>
                <a:srgbClr val="000000"/>
              </a:solidFill>
            </a:endParaRPr>
          </a:p>
        </p:txBody>
      </p:sp>
    </p:spTree>
    <p:extLst>
      <p:ext uri="{BB962C8B-B14F-4D97-AF65-F5344CB8AC3E}">
        <p14:creationId xmlns:p14="http://schemas.microsoft.com/office/powerpoint/2010/main" val="2369679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This video, </a:t>
            </a:r>
            <a:r>
              <a:rPr lang="en-US" i="1" dirty="0"/>
              <a:t>3. Toxic Stress Derails Healthy Development</a:t>
            </a:r>
            <a:r>
              <a:rPr lang="en-US" dirty="0"/>
              <a:t>, is free and available from the Center on the Developing Child at Harvard University YouTube channel. It shows the process in the brain explained on the previous slide (two minutes in length).</a:t>
            </a:r>
          </a:p>
          <a:p>
            <a:r>
              <a:rPr lang="en-US" dirty="0"/>
              <a:t>Think about what's coming up for you: </a:t>
            </a:r>
          </a:p>
          <a:p>
            <a:pPr marL="171450" indent="-171450">
              <a:buFont typeface="Arial" panose="020B0604020202020204" pitchFamily="34" charset="0"/>
              <a:buChar char="•"/>
            </a:pPr>
            <a:r>
              <a:rPr lang="en-US" dirty="0"/>
              <a:t>What questions do you have?</a:t>
            </a:r>
          </a:p>
          <a:p>
            <a:pPr marL="171450" indent="-171450">
              <a:buFont typeface="Arial" panose="020B0604020202020204" pitchFamily="34" charset="0"/>
              <a:buChar char="•"/>
            </a:pPr>
            <a:r>
              <a:rPr lang="en-US" dirty="0"/>
              <a:t>What feelings are in your body? </a:t>
            </a:r>
          </a:p>
          <a:p>
            <a:pPr marL="171450" indent="-171450">
              <a:buFont typeface="Arial" panose="020B0604020202020204" pitchFamily="34" charset="0"/>
              <a:buChar char="•"/>
            </a:pPr>
            <a:r>
              <a:rPr lang="en-US" dirty="0"/>
              <a:t>What are you noticing? </a:t>
            </a:r>
          </a:p>
          <a:p>
            <a:pPr marL="171450" indent="-171450">
              <a:buFont typeface="Arial" panose="020B0604020202020204" pitchFamily="34" charset="0"/>
              <a:buChar char="•"/>
            </a:pPr>
            <a:r>
              <a:rPr lang="en-US" dirty="0"/>
              <a:t>What are your cognitive thoughts?</a:t>
            </a:r>
          </a:p>
          <a:p>
            <a:r>
              <a:rPr lang="en-US" dirty="0"/>
              <a:t>Chat: Take a minute to unmute or share in the chat box what's coming up for you: what's top of mind or in your body—what do you feel?</a:t>
            </a:r>
          </a:p>
          <a:p>
            <a:r>
              <a:rPr lang="en-US" dirty="0"/>
              <a:t>OPTIONAL: End the conversation or share out with the reminder of utilizing and owning their grounders from the the beginning of the session. </a:t>
            </a:r>
          </a:p>
        </p:txBody>
      </p:sp>
      <p:sp>
        <p:nvSpPr>
          <p:cNvPr id="7" name="Slide Number Placeholder 6"/>
          <p:cNvSpPr>
            <a:spLocks noGrp="1"/>
          </p:cNvSpPr>
          <p:nvPr>
            <p:ph type="sldNum" sz="quarter" idx="13"/>
          </p:nvPr>
        </p:nvSpPr>
        <p:spPr/>
        <p:txBody>
          <a:bodyPr/>
          <a:lstStyle/>
          <a:p>
            <a:pPr>
              <a:defRPr/>
            </a:pPr>
            <a:fld id="{ECD1F6C6-FD69-B249-9B32-77365C85C8B9}" type="slidenum">
              <a:rPr lang="en-US" smtClean="0"/>
              <a:pPr>
                <a:defRPr/>
              </a:pPr>
              <a:t>11</a:t>
            </a:fld>
            <a:endParaRPr lang="en-US"/>
          </a:p>
        </p:txBody>
      </p:sp>
    </p:spTree>
    <p:extLst>
      <p:ext uri="{BB962C8B-B14F-4D97-AF65-F5344CB8AC3E}">
        <p14:creationId xmlns:p14="http://schemas.microsoft.com/office/powerpoint/2010/main" val="598417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R="0" lvl="0" algn="l" defTabSz="914400" rtl="0" eaLnBrk="1" fontAlgn="auto" latinLnBrk="0" hangingPunct="1">
              <a:lnSpc>
                <a:spcPct val="100000"/>
              </a:lnSpc>
              <a:spcAft>
                <a:spcPts val="0"/>
              </a:spcAft>
              <a:buClrTx/>
              <a:buSzPts val="1400"/>
              <a:buFontTx/>
              <a:buNone/>
              <a:tabLst/>
              <a:defRPr/>
            </a:pPr>
            <a:r>
              <a:rPr kumimoji="0" lang="en-US" sz="1200" b="0" i="0" u="none" strike="noStrike" kern="1200" cap="none" spc="0" normalizeH="0" baseline="0" noProof="0" dirty="0">
                <a:ln>
                  <a:noFill/>
                </a:ln>
                <a:solidFill>
                  <a:srgbClr val="363D3D"/>
                </a:solidFill>
                <a:effectLst/>
                <a:uLnTx/>
                <a:uFillTx/>
              </a:rPr>
              <a:t>The Impacted Hierarchical Nature of Brain Development</a:t>
            </a:r>
          </a:p>
          <a:p>
            <a:pPr marR="0" lvl="0" algn="l" defTabSz="914400" rtl="0" eaLnBrk="1" fontAlgn="auto" latinLnBrk="0" hangingPunct="1">
              <a:lnSpc>
                <a:spcPct val="100000"/>
              </a:lnSpc>
              <a:spcAft>
                <a:spcPts val="0"/>
              </a:spcAft>
              <a:buClrTx/>
              <a:buSzPts val="1400"/>
              <a:buFontTx/>
              <a:buNone/>
              <a:tabLst/>
              <a:defRPr/>
            </a:pPr>
            <a:r>
              <a:rPr kumimoji="0" lang="en-US" sz="1200" b="0" i="0" u="none" strike="noStrike" kern="1200" cap="none" spc="0" normalizeH="0" baseline="0" noProof="0" dirty="0">
                <a:ln>
                  <a:noFill/>
                </a:ln>
                <a:solidFill>
                  <a:srgbClr val="363D3D"/>
                </a:solidFill>
                <a:effectLst/>
                <a:uLnTx/>
                <a:uFillTx/>
              </a:rPr>
              <a:t>Return here and talk about neural growth. The neural growth goes sequentially from the bottom up, and the first areas of the brain are the brainstem and the midbrain, which is part of the brainstem, and they're responsible for the bodily functions:  breathing, sleeping, and blood pressure. The last part of the brain to develop, and it takes many years, is the cortex, the forebrain, and the limbic system. </a:t>
            </a:r>
          </a:p>
          <a:p>
            <a:pPr marR="0" lvl="0" algn="l" defTabSz="914400" rtl="0" eaLnBrk="1" fontAlgn="auto" latinLnBrk="0" hangingPunct="1">
              <a:lnSpc>
                <a:spcPct val="100000"/>
              </a:lnSpc>
              <a:spcAft>
                <a:spcPts val="0"/>
              </a:spcAft>
              <a:buClrTx/>
              <a:buSzPts val="1400"/>
              <a:buFontTx/>
              <a:buNone/>
              <a:tabLst/>
              <a:defRPr/>
            </a:pPr>
            <a:r>
              <a:rPr kumimoji="0" lang="en-US" sz="1200" b="1" i="0" u="none" strike="noStrike" kern="1200" cap="none" spc="0" normalizeH="0" baseline="0" noProof="0" dirty="0">
                <a:ln>
                  <a:noFill/>
                </a:ln>
                <a:solidFill>
                  <a:srgbClr val="363D3D"/>
                </a:solidFill>
                <a:effectLst/>
                <a:uLnTx/>
                <a:uFillTx/>
              </a:rPr>
              <a:t>Dr. Nicholson’s Remarks: </a:t>
            </a:r>
            <a:r>
              <a:rPr kumimoji="0" lang="en-US" sz="1200" b="0" i="0" u="none" strike="noStrike" kern="1200" cap="none" spc="0" normalizeH="0" baseline="0" noProof="0" dirty="0">
                <a:ln>
                  <a:noFill/>
                </a:ln>
                <a:solidFill>
                  <a:srgbClr val="363D3D"/>
                </a:solidFill>
                <a:effectLst/>
                <a:uLnTx/>
                <a:uFillTx/>
              </a:rPr>
              <a:t>Because of the sequential nature of neural growth, if one part of the brain like the brainstem is interrupted because of a lot of toxic stress in its development, it's going to impact the other areas of the brain as they're developing. So, this is why we see a lot of children who experienced toxic stress having delays in things like language development or social-emotional skills—that limbic system, that attachment, the connection to social-emotional capacity and functioning.</a:t>
            </a:r>
          </a:p>
        </p:txBody>
      </p:sp>
      <p:sp>
        <p:nvSpPr>
          <p:cNvPr id="203" name="Google Shape;203;p35:notes"/>
          <p:cNvSpPr txBox="1">
            <a:spLocks noGrp="1"/>
          </p:cNvSpPr>
          <p:nvPr>
            <p:ph type="sldNum" idx="12"/>
          </p:nvPr>
        </p:nvSpPr>
        <p:spPr>
          <a:xfrm>
            <a:off x="6400799" y="8685213"/>
            <a:ext cx="45561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280087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52985"/>
          </a:xfrm>
        </p:spPr>
        <p:txBody>
          <a:bodyPr/>
          <a:lstStyle/>
          <a:p>
            <a:pPr marL="0" marR="0" lvl="0" indent="0" algn="l" defTabSz="914400" rtl="0" eaLnBrk="1" fontAlgn="auto" latinLnBrk="0" hangingPunct="1">
              <a:buClrTx/>
              <a:buSzTx/>
              <a:buFontTx/>
              <a:buNone/>
              <a:tabLst/>
              <a:defRPr/>
            </a:pPr>
            <a:r>
              <a:rPr lang="en-US" b="0" dirty="0">
                <a:solidFill>
                  <a:srgbClr val="000000"/>
                </a:solidFill>
              </a:rPr>
              <a:t>Common behaviors in fight, flight, or freeze responses:</a:t>
            </a:r>
          </a:p>
          <a:p>
            <a:pPr marL="171450" marR="0" lvl="0" indent="-171450" algn="l" defTabSz="914400" rtl="0" eaLnBrk="1" fontAlgn="auto" latinLnBrk="0" hangingPunct="1">
              <a:buClrTx/>
              <a:buSzTx/>
              <a:buFont typeface="Arial" panose="020B0604020202020204" pitchFamily="34" charset="0"/>
              <a:buChar char="•"/>
              <a:tabLst/>
              <a:defRPr/>
            </a:pPr>
            <a:r>
              <a:rPr lang="en-US" b="1" dirty="0">
                <a:solidFill>
                  <a:srgbClr val="000000"/>
                </a:solidFill>
              </a:rPr>
              <a:t>FIGHT</a:t>
            </a:r>
          </a:p>
          <a:p>
            <a:pPr lvl="1" indent="-171450">
              <a:buFont typeface="Wingdings" panose="05000000000000000000" pitchFamily="2" charset="2"/>
              <a:buChar char="§"/>
              <a:defRPr/>
            </a:pPr>
            <a:r>
              <a:rPr lang="en-US" b="0" dirty="0">
                <a:solidFill>
                  <a:srgbClr val="000000"/>
                </a:solidFill>
              </a:rPr>
              <a:t>Yells or screams</a:t>
            </a:r>
          </a:p>
          <a:p>
            <a:pPr lvl="1" indent="-171450">
              <a:buFont typeface="Wingdings" panose="05000000000000000000" pitchFamily="2" charset="2"/>
              <a:buChar char="§"/>
              <a:defRPr/>
            </a:pPr>
            <a:r>
              <a:rPr lang="en-US" b="0" dirty="0">
                <a:solidFill>
                  <a:srgbClr val="000000"/>
                </a:solidFill>
              </a:rPr>
              <a:t>Argues</a:t>
            </a:r>
          </a:p>
          <a:p>
            <a:pPr lvl="1" indent="-171450">
              <a:buFont typeface="Wingdings" panose="05000000000000000000" pitchFamily="2" charset="2"/>
              <a:buChar char="§"/>
              <a:defRPr/>
            </a:pPr>
            <a:r>
              <a:rPr lang="en-US" b="0" dirty="0">
                <a:solidFill>
                  <a:srgbClr val="000000"/>
                </a:solidFill>
              </a:rPr>
              <a:t>Curses</a:t>
            </a:r>
          </a:p>
          <a:p>
            <a:pPr lvl="1" indent="-171450">
              <a:buFont typeface="Wingdings" panose="05000000000000000000" pitchFamily="2" charset="2"/>
              <a:buChar char="§"/>
              <a:defRPr/>
            </a:pPr>
            <a:r>
              <a:rPr lang="en-US" b="0" dirty="0">
                <a:solidFill>
                  <a:srgbClr val="000000"/>
                </a:solidFill>
              </a:rPr>
              <a:t>Throws self on floor</a:t>
            </a:r>
          </a:p>
          <a:p>
            <a:pPr lvl="1" indent="-171450">
              <a:buFont typeface="Wingdings" panose="05000000000000000000" pitchFamily="2" charset="2"/>
              <a:buChar char="§"/>
              <a:defRPr/>
            </a:pPr>
            <a:r>
              <a:rPr lang="en-US" b="0" dirty="0">
                <a:solidFill>
                  <a:srgbClr val="000000"/>
                </a:solidFill>
              </a:rPr>
              <a:t>Kicks, hits, bites, spits</a:t>
            </a:r>
          </a:p>
          <a:p>
            <a:pPr lvl="1" indent="-171450">
              <a:buFont typeface="Wingdings" panose="05000000000000000000" pitchFamily="2" charset="2"/>
              <a:buChar char="§"/>
              <a:defRPr/>
            </a:pPr>
            <a:r>
              <a:rPr lang="en-US" b="0" dirty="0">
                <a:solidFill>
                  <a:srgbClr val="000000"/>
                </a:solidFill>
              </a:rPr>
              <a:t>Destroys property</a:t>
            </a:r>
          </a:p>
          <a:p>
            <a:pPr lvl="1" indent="-171450">
              <a:buFont typeface="Wingdings" panose="05000000000000000000" pitchFamily="2" charset="2"/>
              <a:buChar char="§"/>
              <a:defRPr/>
            </a:pPr>
            <a:r>
              <a:rPr lang="en-US" b="0" dirty="0">
                <a:solidFill>
                  <a:srgbClr val="000000"/>
                </a:solidFill>
              </a:rPr>
              <a:t>Makes threats</a:t>
            </a:r>
          </a:p>
          <a:p>
            <a:pPr marL="171450" marR="0" lvl="0" indent="-171450" algn="l" defTabSz="914400" rtl="0" eaLnBrk="1" fontAlgn="auto" latinLnBrk="0" hangingPunct="1">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charset="0"/>
                <a:ea typeface="ＭＳ Ｐゴシック" pitchFamily="34" charset="-128"/>
              </a:rPr>
              <a:t>FLIGHT</a:t>
            </a:r>
          </a:p>
          <a:p>
            <a:pPr lvl="1" indent="-171450">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Arial" charset="0"/>
                <a:ea typeface="ＭＳ Ｐゴシック" pitchFamily="34" charset="-128"/>
              </a:rPr>
              <a:t>Covers face with hands, pulls jacket over head, buries face in hands</a:t>
            </a:r>
          </a:p>
          <a:p>
            <a:pPr lvl="1" indent="-171450">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Arial" charset="0"/>
                <a:ea typeface="ＭＳ Ｐゴシック" pitchFamily="34" charset="-128"/>
              </a:rPr>
              <a:t>Hides in the room and out of site of caregiver</a:t>
            </a:r>
          </a:p>
          <a:p>
            <a:pPr lvl="1" indent="-171450">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Arial" charset="0"/>
                <a:ea typeface="ＭＳ Ｐゴシック" pitchFamily="34" charset="-128"/>
              </a:rPr>
              <a:t>Runs out of room </a:t>
            </a:r>
          </a:p>
          <a:p>
            <a:pPr lvl="1" indent="-171450">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Arial" charset="0"/>
                <a:ea typeface="ＭＳ Ｐゴシック" pitchFamily="34" charset="-128"/>
              </a:rPr>
              <a:t>Hides under something</a:t>
            </a:r>
          </a:p>
          <a:p>
            <a:pPr lvl="1" indent="-171450">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Arial" charset="0"/>
                <a:ea typeface="ＭＳ Ｐゴシック" pitchFamily="34" charset="-128"/>
              </a:rPr>
              <a:t>Sits in corner and just watches</a:t>
            </a:r>
          </a:p>
          <a:p>
            <a:pPr lvl="1" indent="-171450">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Arial" charset="0"/>
                <a:ea typeface="ＭＳ Ｐゴシック" pitchFamily="34" charset="-128"/>
              </a:rPr>
              <a:t>Falls asleep in the middle of the action</a:t>
            </a:r>
          </a:p>
          <a:p>
            <a:pPr lvl="1" indent="-171450">
              <a:buFont typeface="Wingdings" panose="05000000000000000000" pitchFamily="2" charset="2"/>
              <a:buChar char="§"/>
              <a:defRPr/>
            </a:pPr>
            <a:r>
              <a:rPr kumimoji="0" lang="en-US" b="0" i="0" u="none" strike="noStrike" kern="1200" cap="none" spc="0" normalizeH="0" baseline="0" noProof="0" dirty="0">
                <a:ln>
                  <a:noFill/>
                </a:ln>
                <a:solidFill>
                  <a:srgbClr val="000000"/>
                </a:solidFill>
                <a:effectLst/>
                <a:uLnTx/>
                <a:uFillTx/>
                <a:latin typeface="Arial" charset="0"/>
                <a:ea typeface="ＭＳ Ｐゴシック" pitchFamily="34" charset="-128"/>
              </a:rPr>
              <a:t>Becomes absorbed with things and oblivious to the surroundings</a:t>
            </a:r>
          </a:p>
          <a:p>
            <a:pPr marL="171450" marR="0" lvl="0" indent="-171450" algn="l" defTabSz="914400" rtl="0" eaLnBrk="1" fontAlgn="auto" latinLnBrk="0" hangingPunct="1">
              <a:buClrTx/>
              <a:buSzTx/>
              <a:buFont typeface="Arial" panose="020B0604020202020204" pitchFamily="34" charset="0"/>
              <a:buChar char="•"/>
              <a:tabLst/>
              <a:defRPr/>
            </a:pPr>
            <a:r>
              <a:rPr lang="en-US" b="1" dirty="0">
                <a:solidFill>
                  <a:srgbClr val="000000"/>
                </a:solidFill>
              </a:rPr>
              <a:t>FREEZE</a:t>
            </a:r>
          </a:p>
          <a:p>
            <a:pPr lvl="1" indent="-171450">
              <a:buFont typeface="Wingdings" panose="05000000000000000000" pitchFamily="2" charset="2"/>
              <a:buChar char="§"/>
              <a:defRPr/>
            </a:pPr>
            <a:r>
              <a:rPr lang="en-US" b="0" dirty="0">
                <a:solidFill>
                  <a:srgbClr val="000000"/>
                </a:solidFill>
              </a:rPr>
              <a:t>Appears lethargic and spaced out</a:t>
            </a:r>
          </a:p>
          <a:p>
            <a:pPr lvl="1" indent="-171450">
              <a:buFont typeface="Wingdings" panose="05000000000000000000" pitchFamily="2" charset="2"/>
              <a:buChar char="§"/>
              <a:defRPr/>
            </a:pPr>
            <a:r>
              <a:rPr lang="en-US" b="0" dirty="0">
                <a:solidFill>
                  <a:srgbClr val="000000"/>
                </a:solidFill>
              </a:rPr>
              <a:t>Child is unresponsive to name being called</a:t>
            </a:r>
          </a:p>
          <a:p>
            <a:pPr lvl="1" indent="-171450">
              <a:buFont typeface="Wingdings" panose="05000000000000000000" pitchFamily="2" charset="2"/>
              <a:buChar char="§"/>
              <a:defRPr/>
            </a:pPr>
            <a:r>
              <a:rPr lang="en-US" b="0" dirty="0">
                <a:solidFill>
                  <a:srgbClr val="000000"/>
                </a:solidFill>
              </a:rPr>
              <a:t>Child is unresponsive to commands, requests or questions</a:t>
            </a:r>
          </a:p>
          <a:p>
            <a:pPr lvl="1" indent="-171450">
              <a:buFont typeface="Wingdings" panose="05000000000000000000" pitchFamily="2" charset="2"/>
              <a:buChar char="§"/>
              <a:defRPr/>
            </a:pPr>
            <a:r>
              <a:rPr lang="en-US" b="0" dirty="0">
                <a:solidFill>
                  <a:srgbClr val="000000"/>
                </a:solidFill>
              </a:rPr>
              <a:t>Child appears to daydream a lot</a:t>
            </a:r>
          </a:p>
          <a:p>
            <a:pPr marL="0" marR="0" lvl="0" indent="0" algn="l" defTabSz="914400" rtl="0" eaLnBrk="1" fontAlgn="auto" latinLnBrk="0" hangingPunct="1">
              <a:buClrTx/>
              <a:buSzTx/>
              <a:buFontTx/>
              <a:buNone/>
              <a:tabLst/>
              <a:defRPr/>
            </a:pPr>
            <a:r>
              <a:rPr lang="en-US" b="1" dirty="0">
                <a:solidFill>
                  <a:srgbClr val="000000"/>
                </a:solidFill>
              </a:rPr>
              <a:t>Jonathan’s Remarks: </a:t>
            </a:r>
            <a:r>
              <a:rPr lang="en-US" dirty="0">
                <a:solidFill>
                  <a:srgbClr val="000000"/>
                </a:solidFill>
              </a:rPr>
              <a:t>Now we're getting into what it looks like when a child’s fight, flight, or freeze system is activated. What does it look like, but also what does it feel like, because we can feel it within ourselves as it's happening. What you can see is under these different categories, there are a number of different responses that are designed to share with the world what it is that's happening inside of them: they might yell or scream; they might argue, kick, hit, bite, spit, destroy property, or make threats.</a:t>
            </a:r>
          </a:p>
          <a:p>
            <a:pPr marL="0" marR="0" lvl="0" indent="0" algn="l" defTabSz="914400" rtl="0" eaLnBrk="1" fontAlgn="auto" latinLnBrk="0" hangingPunct="1">
              <a:buClrTx/>
              <a:buSzTx/>
              <a:buFontTx/>
              <a:buNone/>
              <a:tabLst/>
              <a:defRPr/>
            </a:pPr>
            <a:r>
              <a:rPr lang="en-US" dirty="0">
                <a:solidFill>
                  <a:srgbClr val="000000"/>
                </a:solidFill>
              </a:rPr>
              <a:t>Children with flight might run out of the room. They might hide under something. They might sit in a corner and just watch and try to be as far away as they can—become absorbed with things and oblivious to the surroundings. They can run away into something. And then there's this freeze response, where they could become unresponsive to their name being called. They might appear lethargic or spaced out, or they might be daydreaming a lot. This is an automatic survival response. It's not, "Why is she choosing to bite?" This is being activated and it's an autonomic, automatic response to this perceived threat. This is the way the body is saying, "This is how we'll keep ourselves safe.”</a:t>
            </a:r>
          </a:p>
          <a:p>
            <a:pPr marL="0" marR="0" lvl="0" indent="0" algn="l" defTabSz="914400" rtl="0" eaLnBrk="1" fontAlgn="auto" latinLnBrk="0" hangingPunct="1">
              <a:buClrTx/>
              <a:buSzTx/>
              <a:buFontTx/>
              <a:buNone/>
              <a:tabLst/>
              <a:defRPr/>
            </a:pPr>
            <a:r>
              <a:rPr lang="en-US" b="1" dirty="0">
                <a:solidFill>
                  <a:srgbClr val="000000"/>
                </a:solidFill>
              </a:rPr>
              <a:t>Dr. Nicholson’s Remarks: </a:t>
            </a:r>
            <a:r>
              <a:rPr lang="en-US" dirty="0">
                <a:solidFill>
                  <a:srgbClr val="000000"/>
                </a:solidFill>
              </a:rPr>
              <a:t>And it may not be that it's adaptive in situations outside of that initial moment of stress and trauma, but it is their body's attempt to be as adaptive and supportive as possible. We can help children unlearn these things and to help them feel safe and to stop activation. It does help us build empathy to understand that it's out of their control. It is their body's way of being safe. It is a survival response. And it's for you too.</a:t>
            </a:r>
          </a:p>
          <a:p>
            <a:pPr marL="0" marR="0" lvl="0" indent="0" algn="l" defTabSz="914400" rtl="0" eaLnBrk="1" fontAlgn="auto" latinLnBrk="0" hangingPunct="1">
              <a:buClrTx/>
              <a:buSzTx/>
              <a:buFontTx/>
              <a:buNone/>
              <a:tabLst/>
              <a:defRPr/>
            </a:pPr>
            <a:r>
              <a:rPr lang="en-US" b="1" i="0" dirty="0">
                <a:solidFill>
                  <a:srgbClr val="000000"/>
                </a:solidFill>
                <a:latin typeface="Arial"/>
                <a:cs typeface="Arial"/>
              </a:rPr>
              <a:t>Trainer provide example.  Here is Dr. Nicholson’s example:  </a:t>
            </a:r>
            <a:r>
              <a:rPr lang="en-US" dirty="0">
                <a:solidFill>
                  <a:srgbClr val="000000"/>
                </a:solidFill>
              </a:rPr>
              <a:t>Jonathan and I are at Mills in Oakland and one of my teachers said to me one day, "I was held up at gunpoint in my apartment one day in Oakland. I have always felt so embarrassed and ashamed that I couldn't say anything. I couldn't do anything. I just sat there. I thought I would be so brave and productive and supportive in a moment like that and I couldn't." She said, ”You're helping me see it was my body's attempt to keep me safe. I went into a freeze-dissociative response, and it wasn't in my control." I said, "Yes, it is very helpful to know that." This stuff will help you know your own body too, and for us to build empathy with others and ourselves in understanding these responses. Now, we want to say, obviously, when you see these things, it doesn't mean it's trauma. It doesn't mean it's stress. Some of these are just developmentally responsive behaviors. But when you see it as a pattern and it's often triggered in a moment when you don't know where it came from, that can be a clue and there's a lot we can talk about and share with you about the difference between something that is just sort of a developmental behavior and a trauma trigger.</a:t>
            </a:r>
          </a:p>
        </p:txBody>
      </p:sp>
      <p:sp>
        <p:nvSpPr>
          <p:cNvPr id="4" name="Slide Number Placeholder 3"/>
          <p:cNvSpPr>
            <a:spLocks noGrp="1"/>
          </p:cNvSpPr>
          <p:nvPr>
            <p:ph type="sldNum" sz="quarter" idx="5"/>
          </p:nvPr>
        </p:nvSpPr>
        <p:spPr/>
        <p:txBody>
          <a:bodyPr/>
          <a:lstStyle/>
          <a:p>
            <a:fld id="{7FB667E1-E601-4AAF-B95C-B25720D70A60}" type="slidenum">
              <a:rPr lang="en-US" smtClean="0"/>
              <a:t>13</a:t>
            </a:fld>
            <a:endParaRPr lang="en-US"/>
          </a:p>
        </p:txBody>
      </p:sp>
    </p:spTree>
    <p:extLst>
      <p:ext uri="{BB962C8B-B14F-4D97-AF65-F5344CB8AC3E}">
        <p14:creationId xmlns:p14="http://schemas.microsoft.com/office/powerpoint/2010/main" val="33324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71646"/>
          </a:xfrm>
        </p:spPr>
        <p:txBody>
          <a:bodyPr/>
          <a:lstStyle/>
          <a:p>
            <a:r>
              <a:rPr lang="en-US" b="0" dirty="0"/>
              <a:t>Although an event may disappear from conscious memory, the body “keeps the score.” </a:t>
            </a:r>
          </a:p>
          <a:p>
            <a:r>
              <a:rPr lang="en-US" b="0" dirty="0"/>
              <a:t>Children with early trauma may retain implicit memories.</a:t>
            </a:r>
          </a:p>
          <a:p>
            <a:r>
              <a:rPr lang="en-US" b="0" dirty="0"/>
              <a:t>Physical or emotional sensations can trigger these memories, causing flashbacks, nightmares, or other distressing reactions.</a:t>
            </a:r>
          </a:p>
          <a:p>
            <a:r>
              <a:rPr lang="en-US" b="1" dirty="0"/>
              <a:t>Dr. Nicholson’s Remarks: </a:t>
            </a:r>
            <a:r>
              <a:rPr lang="en-US" dirty="0"/>
              <a:t>When discussing trauma and memory, I always like to bring in Bessel van der Kolk, he's a trauma researcher and clinician. He's thought of as a grandfather of this work. He talks about this idea that an event may come and go, but the body keeps the score. This is why when you might've been hearing </a:t>
            </a:r>
            <a:r>
              <a:rPr lang="en-US" i="1" dirty="0"/>
              <a:t>My Grandmother's Hands </a:t>
            </a:r>
            <a:r>
              <a:rPr lang="en-US" dirty="0"/>
              <a:t>or some of these books that are talking about racialized trauma or trauma in the body, this is what they're talking about. That the body holds on to the memory of the trauma because of the charge, then the associations that happen. We're going to be talking about how play can be so supportive of children and healing from trauma, but as children or adults, trauma is not remembered in a narrative way in the brain.</a:t>
            </a:r>
            <a:br>
              <a:rPr lang="en-US" dirty="0"/>
            </a:br>
            <a:r>
              <a:rPr lang="en-US" dirty="0"/>
              <a:t>Let's make sure you understand the difference about the different ways that memory is in the brain. </a:t>
            </a:r>
            <a:r>
              <a:rPr lang="en-US" b="1" i="0" u="none" dirty="0"/>
              <a:t>Implicit memory</a:t>
            </a:r>
            <a:r>
              <a:rPr lang="en-US" i="0" u="none" dirty="0"/>
              <a:t> </a:t>
            </a:r>
            <a:r>
              <a:rPr lang="en-US" dirty="0"/>
              <a:t>are stored as images and sensations. The feelings in our body, the heartbeat, the feeling of worry. And they're unconscious, they're not in our awareness. This is why if a caregiver is nurturing when the baby cries, you sing that lullaby. It's that baby's association with the feeling of what it feels to be safe, what it feels to be attuned to. Before children have spoken language, their memories are largely implicit. </a:t>
            </a:r>
            <a:r>
              <a:rPr lang="en-US" b="1" i="0" u="none" dirty="0">
                <a:effectLst/>
              </a:rPr>
              <a:t>Explicit memories</a:t>
            </a:r>
            <a:r>
              <a:rPr lang="en-US" b="0" i="0" u="none" dirty="0">
                <a:effectLst/>
              </a:rPr>
              <a:t>—</a:t>
            </a:r>
            <a:r>
              <a:rPr lang="en-US" dirty="0"/>
              <a:t>we think about these as emerging in the second year of life. They're stored in the brain often with words. This is when we can access stories and we can begin to think about telling a story about something that happened with a beginning, a middle, and an end. And when you can do that, you have a time register. "That was then; that happened back then. This is now.”</a:t>
            </a:r>
          </a:p>
        </p:txBody>
      </p:sp>
      <p:sp>
        <p:nvSpPr>
          <p:cNvPr id="4" name="Slide Number Placeholder 3"/>
          <p:cNvSpPr>
            <a:spLocks noGrp="1"/>
          </p:cNvSpPr>
          <p:nvPr>
            <p:ph type="sldNum" sz="quarter" idx="10"/>
          </p:nvPr>
        </p:nvSpPr>
        <p:spPr/>
        <p:txBody>
          <a:bodyPr/>
          <a:lstStyle/>
          <a:p>
            <a:fld id="{46684F54-9646-4F41-A86A-8BBCB495E805}" type="slidenum">
              <a:rPr lang="en-US" smtClean="0"/>
              <a:t>14</a:t>
            </a:fld>
            <a:endParaRPr lang="en-US"/>
          </a:p>
        </p:txBody>
      </p:sp>
    </p:spTree>
    <p:extLst>
      <p:ext uri="{BB962C8B-B14F-4D97-AF65-F5344CB8AC3E}">
        <p14:creationId xmlns:p14="http://schemas.microsoft.com/office/powerpoint/2010/main" val="214378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46291"/>
          </a:xfrm>
        </p:spPr>
        <p:txBody>
          <a:bodyPr>
            <a:noAutofit/>
          </a:bodyPr>
          <a:lstStyle/>
          <a:p>
            <a:r>
              <a:rPr lang="en-US" b="0" dirty="0"/>
              <a:t>The brain creates associations between two patterns of neural activity occur simultaneously and repetitively.</a:t>
            </a:r>
          </a:p>
          <a:p>
            <a:r>
              <a:rPr lang="en-US" b="0" dirty="0"/>
              <a:t>Negative emotions often make things even more memorable than positive ones </a:t>
            </a:r>
          </a:p>
          <a:p>
            <a:r>
              <a:rPr lang="en-US" b="0" dirty="0"/>
              <a:t>Information first comes in to the lower, more primitive areas of the brain.</a:t>
            </a:r>
          </a:p>
          <a:p>
            <a:r>
              <a:rPr lang="en-US" b="0" dirty="0"/>
              <a:t>This is why associations we have during traumatic experiences can become “trauma triggers,” starting the cascade of trauma related symptoms in the child.</a:t>
            </a:r>
          </a:p>
          <a:p>
            <a:r>
              <a:rPr lang="en-US" b="1" dirty="0"/>
              <a:t>Dr. Nicholson’s Remarks: </a:t>
            </a:r>
            <a:r>
              <a:rPr lang="en-US" dirty="0"/>
              <a:t>Because trauma memories are so often associated with implicit memories and those sensations and the senses—what we smelled, what we touched, what we heard, what we saw—they don't have time registers. It's not like, “That happened then. And now I'm here and I'm safe." This is why we want to understand what a trauma reminder is or a trauma trigger. The child's brain associates that perceived feeling of fear, hopelessness, lack of control. A freezing cold evening, the smoke in a fire, the sound of an ambulance rushing, a parent away from a home, the sound of a gunshot. They associate the feeling they had in their body with the things they saw, with the things they heard, with the smells. In this case, maybe the child remembers the red jacket of somebody with intimate partner violence, somebody who abused a caregiver. Or, like I said, the sound of the ambulance.</a:t>
            </a:r>
          </a:p>
          <a:p>
            <a:r>
              <a:rPr lang="en-US" dirty="0"/>
              <a:t>What happens is the moment they experienced those sensory memories or the feeling of discomfort in their body, it triggers that stress response. It's not like that happened way back then. It's like they see the red jacket and their brain says, "You're in danger again." It's like it transports them back to being in that place, of observing the intimate partner violence. This is why we can have a child sitting with us calm, reading a story. They have a trauma reminder, and it's automatic and it’s a split second, and they go into all those fight-flight-freeze behaviors that Jonathan talked about. And we say, "Where did that come from?”</a:t>
            </a:r>
          </a:p>
          <a:p>
            <a:r>
              <a:rPr lang="en-US" dirty="0"/>
              <a:t>It feels irrational. But if we can learn to understand the stories they're telling us, we can build empathy and realize they're not feeling safe. They need to feel safe. We can learn to tell them that they're safe. They're here and now. We can take deep breaths with them. We can hum to them. We can help them understand that, "You're safe in my care. We're going to make sure that we stay together with you until you feel safe." There are lots of things we can do and we're going to get into that. But we want you to understand that this can happen in a split second because of what trauma reminders are. </a:t>
            </a:r>
            <a:endParaRPr lang="en-US" b="0" dirty="0"/>
          </a:p>
        </p:txBody>
      </p:sp>
      <p:sp>
        <p:nvSpPr>
          <p:cNvPr id="4" name="Slide Number Placeholder 3"/>
          <p:cNvSpPr>
            <a:spLocks noGrp="1"/>
          </p:cNvSpPr>
          <p:nvPr>
            <p:ph type="sldNum" sz="quarter" idx="10"/>
          </p:nvPr>
        </p:nvSpPr>
        <p:spPr/>
        <p:txBody>
          <a:bodyPr/>
          <a:lstStyle/>
          <a:p>
            <a:fld id="{66EE6D1C-333A-4041-AED9-955CE09A1E13}" type="slidenum">
              <a:rPr lang="en-US" smtClean="0"/>
              <a:pPr/>
              <a:t>15</a:t>
            </a:fld>
            <a:endParaRPr lang="en-US"/>
          </a:p>
        </p:txBody>
      </p:sp>
    </p:spTree>
    <p:extLst>
      <p:ext uri="{BB962C8B-B14F-4D97-AF65-F5344CB8AC3E}">
        <p14:creationId xmlns:p14="http://schemas.microsoft.com/office/powerpoint/2010/main" val="356126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Two-Year-Old Mateo: Fight Response</a:t>
            </a:r>
          </a:p>
          <a:p>
            <a:r>
              <a:rPr lang="en-US" b="1" dirty="0"/>
              <a:t>Trainer: </a:t>
            </a:r>
            <a:r>
              <a:rPr lang="en-US" dirty="0"/>
              <a:t>Give a trigger warning that this piece includes trauma and encourage participants to find the place in the world where their body meets the world: it could be their bottom or their back against the chair. Just have them find that spot on their body where they meet the world and bring their attention to that spot for a second.</a:t>
            </a:r>
            <a:br>
              <a:rPr lang="en-US" dirty="0"/>
            </a:br>
            <a:endParaRPr lang="en-US" dirty="0"/>
          </a:p>
        </p:txBody>
      </p:sp>
      <p:sp>
        <p:nvSpPr>
          <p:cNvPr id="4" name="Slide Number Placeholder 3"/>
          <p:cNvSpPr>
            <a:spLocks noGrp="1"/>
          </p:cNvSpPr>
          <p:nvPr>
            <p:ph type="sldNum" sz="quarter" idx="5"/>
          </p:nvPr>
        </p:nvSpPr>
        <p:spPr/>
        <p:txBody>
          <a:bodyPr/>
          <a:lstStyle/>
          <a:p>
            <a:fld id="{8DD73A62-4268-DB41-82B2-01A93BB822E9}" type="slidenum">
              <a:rPr lang="en-US" smtClean="0"/>
              <a:t>16</a:t>
            </a:fld>
            <a:endParaRPr lang="en-US"/>
          </a:p>
        </p:txBody>
      </p:sp>
    </p:spTree>
    <p:extLst>
      <p:ext uri="{BB962C8B-B14F-4D97-AF65-F5344CB8AC3E}">
        <p14:creationId xmlns:p14="http://schemas.microsoft.com/office/powerpoint/2010/main" val="452909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808306" cy="4743450"/>
          </a:xfrm>
        </p:spPr>
        <p:txBody>
          <a:bodyPr/>
          <a:lstStyle/>
          <a:p>
            <a:r>
              <a:rPr lang="en-US" b="1" dirty="0"/>
              <a:t>Trainer: </a:t>
            </a:r>
            <a:r>
              <a:rPr lang="en-US" dirty="0"/>
              <a:t>Read the vignette out loud and tell participants to listen for trauma reminders and stress behaviors:</a:t>
            </a:r>
          </a:p>
          <a:p>
            <a:pPr lvl="1"/>
            <a:r>
              <a:rPr lang="en-US" dirty="0"/>
              <a:t>Two-year-old Mateo and his family are experiencing homelessness. Over the last few months, Mateo has been moving from one relative’s house to another. Because of the constant disruptions in his life and his mother’s need to quickly pack their clothes and move at night to whatever house they can find to give them a place to sleep, Mateo no longer has any toys that he can play with when he leaves his child care center. He worries that just like he lost his home, he will lose other things that he cares about, including the toys he plays with when he is at the center. One morning, Mateo arrived at the center and started playing with Legos, spending a long time trying to build a tower. Another child in the toddler class, John, walked up to Mateo and started taking some of the Legos. Mateo immediately responded by hitting, kicking, and pulling John’s hair until he got the Legos back.</a:t>
            </a:r>
          </a:p>
          <a:p>
            <a:pPr marL="0" indent="0">
              <a:buFont typeface="Arial" panose="020B0604020202020204" pitchFamily="34" charset="0"/>
              <a:buNone/>
            </a:pPr>
            <a:r>
              <a:rPr lang="en-US" dirty="0"/>
              <a:t>Participants shared answers in the chat box; these were some of the triggers discussed:</a:t>
            </a:r>
          </a:p>
          <a:p>
            <a:pPr marL="171450" indent="-171450">
              <a:buFont typeface="Arial" panose="020B0604020202020204" pitchFamily="34" charset="0"/>
              <a:buChar char="•"/>
            </a:pPr>
            <a:r>
              <a:rPr lang="en-US" dirty="0"/>
              <a:t>Taking up the toys, somebody coming into his space, taking the Legos—he's taking them back.</a:t>
            </a:r>
          </a:p>
          <a:p>
            <a:pPr marL="171450" indent="-171450">
              <a:buFont typeface="Arial" panose="020B0604020202020204" pitchFamily="34" charset="0"/>
              <a:buChar char="•"/>
            </a:pPr>
            <a:r>
              <a:rPr lang="en-US" dirty="0"/>
              <a:t>The Lego could represent a shelter.</a:t>
            </a:r>
          </a:p>
          <a:p>
            <a:pPr marL="171450" indent="-171450">
              <a:buFont typeface="Arial" panose="020B0604020202020204" pitchFamily="34" charset="0"/>
              <a:buChar char="•"/>
            </a:pPr>
            <a:r>
              <a:rPr lang="en-US" dirty="0"/>
              <a:t>There is the reminder, the loss of control, a reminder of the loss, the disruption—then hitting, pulling the hair, kicking.</a:t>
            </a:r>
          </a:p>
          <a:p>
            <a:pPr marL="171450" indent="-171450">
              <a:buFont typeface="Arial" panose="020B0604020202020204" pitchFamily="34" charset="0"/>
              <a:buChar char="•"/>
            </a:pPr>
            <a:r>
              <a:rPr lang="en-US" dirty="0"/>
              <a:t>The fear of losing something and their sense of control is to grab everything they can find and try to hold onto it and not let go.</a:t>
            </a:r>
          </a:p>
          <a:p>
            <a:endParaRPr lang="en-US" b="1" dirty="0"/>
          </a:p>
          <a:p>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t>17</a:t>
            </a:fld>
            <a:endParaRPr lang="en-US"/>
          </a:p>
        </p:txBody>
      </p:sp>
    </p:spTree>
    <p:extLst>
      <p:ext uri="{BB962C8B-B14F-4D97-AF65-F5344CB8AC3E}">
        <p14:creationId xmlns:p14="http://schemas.microsoft.com/office/powerpoint/2010/main" val="1020784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27630"/>
          </a:xfrm>
        </p:spPr>
        <p:txBody>
          <a:bodyPr/>
          <a:lstStyle/>
          <a:p>
            <a:pPr marL="0" marR="0" lvl="0" indent="0" algn="l" defTabSz="914400" rtl="0" eaLnBrk="1" fontAlgn="auto" latinLnBrk="0" hangingPunct="1">
              <a:buClrTx/>
              <a:buSzTx/>
              <a:buFontTx/>
              <a:buNone/>
              <a:tabLst/>
              <a:defRPr/>
            </a:pPr>
            <a:r>
              <a:rPr kumimoji="0" lang="en-US" sz="1200" b="1" i="0" u="none" strike="noStrike" kern="1200" cap="none" spc="0" normalizeH="0" baseline="0" noProof="0" dirty="0">
                <a:ln>
                  <a:noFill/>
                </a:ln>
                <a:solidFill>
                  <a:srgbClr val="363D3D"/>
                </a:solidFill>
                <a:effectLst/>
                <a:uLnTx/>
                <a:uFillTx/>
              </a:rPr>
              <a:t>Dr. Nicholson’s Remarks:</a:t>
            </a:r>
            <a:r>
              <a:rPr kumimoji="0" lang="en-US" sz="1200" b="0" i="0" u="none" strike="noStrike" kern="1200" cap="none" spc="0" normalizeH="0" baseline="0" noProof="0" dirty="0">
                <a:ln>
                  <a:noFill/>
                </a:ln>
                <a:solidFill>
                  <a:srgbClr val="363D3D"/>
                </a:solidFill>
                <a:effectLst/>
                <a:uLnTx/>
                <a:uFillTx/>
              </a:rPr>
              <a:t> Let's look at five-year-old Ella and a flight response. </a:t>
            </a:r>
          </a:p>
          <a:p>
            <a:r>
              <a:rPr lang="en-US" b="1" dirty="0"/>
              <a:t>Trainer reads the vignette out loud:</a:t>
            </a:r>
          </a:p>
          <a:p>
            <a:pPr lvl="1"/>
            <a:r>
              <a:rPr lang="en-US" b="0" dirty="0" err="1"/>
              <a:t>Suriya</a:t>
            </a:r>
            <a:r>
              <a:rPr lang="en-US" b="0" dirty="0"/>
              <a:t> is a visitor who has permission to be in the kindergarten classroom at a public elementary school; the children have never seen before her before. She starts observing the children as part of an assignment she is completing in her teacher-training program at the local university. </a:t>
            </a:r>
            <a:r>
              <a:rPr lang="en-US" b="0" dirty="0" err="1"/>
              <a:t>Suriya</a:t>
            </a:r>
            <a:r>
              <a:rPr lang="en-US" b="0" dirty="0"/>
              <a:t> has hair just like Ella’s mother (a child in the center) who used to abuse Ella before she was removed by Child Protective Services and placed in care with her aunt and uncle. Ella starts to cry the moment </a:t>
            </a:r>
            <a:r>
              <a:rPr lang="en-US" b="0" dirty="0" err="1"/>
              <a:t>Suriya</a:t>
            </a:r>
            <a:r>
              <a:rPr lang="en-US" b="0" dirty="0"/>
              <a:t> enters the classroom; she runs and hides under a table and her whole body starts to shake.</a:t>
            </a:r>
          </a:p>
          <a:p>
            <a:r>
              <a:rPr lang="en-US" b="1" dirty="0"/>
              <a:t>Dr. Nicholson’s Remarks: </a:t>
            </a:r>
            <a:r>
              <a:rPr lang="en-US" dirty="0"/>
              <a:t>Ella starts to cry the minute that she sees Suriya. We could imagine that she runs, she hides under the table. She might pull up a jacket over her head. In another instance, we could imagine a child trying to run out of the room. We might see a whole-body startle. We might see a shake. We might see a collapse to the ground. Let's think about the trauma reminder here. This is a familiar example. We could imagine that in this kind of situation.</a:t>
            </a:r>
          </a:p>
          <a:p>
            <a:r>
              <a:rPr lang="en-US" dirty="0"/>
              <a:t>Feel free to share what's coming up for you as you see this using a trauma-responsive lens, that attunement and understanding and asking a question. </a:t>
            </a:r>
          </a:p>
          <a:p>
            <a:r>
              <a:rPr lang="en-US" dirty="0"/>
              <a:t>A lot of folks use this language that we're going to move away from of, “What is wrong?” or “What's wrong with that child?”—which we wouldn't ever want to use in early childhood in any case—to, “What happened to that child?” I have concerns about that. I feel that instead of saying what happened to the child, I think we need to say, “What is the child's story? What are they communicating to me about how they're feeling and what they need? How can we be responsive to help them feel safe?” Nobody, no child, no adult wants to be defined by trauma. We don't want to lead with that being how we define them. </a:t>
            </a:r>
            <a:br>
              <a:rPr lang="en-US" dirty="0"/>
            </a:br>
            <a:r>
              <a:rPr lang="en-US" dirty="0"/>
              <a:t>We're not recognizing that buffering effect and the resilience that we can build and strengthen throughout our lives, so it worries me to say that. “What is the child experiencing?” Is something that came through chat. I love that question. “What is the child experiencing? How can I learn and lean in, notice, observe, and create safety for that child so that I can respond to what that child's experiencing?”</a:t>
            </a:r>
          </a:p>
          <a:p>
            <a:r>
              <a:rPr lang="en-US" b="1" dirty="0"/>
              <a:t>Jonathan’s Remarks: </a:t>
            </a:r>
            <a:r>
              <a:rPr lang="en-US" dirty="0"/>
              <a:t>What happened is past-focused. And it could be...I'm always trying to think. I'm trying to empathize with these responses and thinking, hmm, even why that, and maybe what is happening in that moment is what happened. This response is what happened. And they're showing again the world, this is what happened. This is when I need help. And if we go to what happened, maybe that response is telling us, this is too intense for me right now. My brain wants to go intellectually into the past. And it's just a call to say, "Oh, I need to table that curiosity and refocus on what is happening.”</a:t>
            </a:r>
          </a:p>
          <a:p>
            <a:r>
              <a:rPr lang="en-US" b="1" dirty="0"/>
              <a:t>Dr. Nicholson’s Example: </a:t>
            </a:r>
            <a:r>
              <a:rPr lang="en-US" dirty="0"/>
              <a:t>And build that safety for the child. Even if we don't know what happened, we don't know what the trauma reminder is, we don't even know if it's trauma, but we notice these behaviors that look like they don't feel safe, we can attune, we can build empathy. And it's a mindset, a total mind shift. My dear colleague, Julie Kurtz, many of you know who I do a lot of training and book writing with and so on, she was in a training the other day with somebody who said they live in one of the communities that's impacted by the fire. A young child had been begging the mother, "Could we please, please, have pancakes? Could we please go out and have pancakes?” So, the parent brought this child to have outdoor pancakes after many asks. They arrived, they ordered, and while they were waiting for their food, the smell from the kitchen was a little bit smokey, the smell that you'd have from the kitchen, but it was enough that it had the child have a trauma reminder of the smoke from the fires in their neighborhood. All of a sudden, the child said, "We've got to go, we've got to go home. We've got to go home. We got to go." And she said, "A year ago before I had any trauma awareness training, I would have been so upset. Like, ‘Why? We just got here. Go to that rational place.’” She said this gave her the mindset of saying, "Something's happening. My child's not feeling safe and I'm going to lean in and attune, remind him that he's safe." Say, "Okay, we can go, but I just want you to know we're safe. Let's take a deep breath together." There's lots of different strategies, but it was such a powerful reminder that this is a mindset shift in building empathy.</a:t>
            </a:r>
          </a:p>
        </p:txBody>
      </p:sp>
      <p:sp>
        <p:nvSpPr>
          <p:cNvPr id="4" name="Slide Number Placeholder 3"/>
          <p:cNvSpPr>
            <a:spLocks noGrp="1"/>
          </p:cNvSpPr>
          <p:nvPr>
            <p:ph type="sldNum" sz="quarter" idx="5"/>
          </p:nvPr>
        </p:nvSpPr>
        <p:spPr/>
        <p:txBody>
          <a:bodyPr/>
          <a:lstStyle/>
          <a:p>
            <a:fld id="{7FB667E1-E601-4AAF-B95C-B25720D70A60}" type="slidenum">
              <a:rPr lang="en-US" smtClean="0"/>
              <a:t>18</a:t>
            </a:fld>
            <a:endParaRPr lang="en-US"/>
          </a:p>
        </p:txBody>
      </p:sp>
    </p:spTree>
    <p:extLst>
      <p:ext uri="{BB962C8B-B14F-4D97-AF65-F5344CB8AC3E}">
        <p14:creationId xmlns:p14="http://schemas.microsoft.com/office/powerpoint/2010/main" val="3253072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rPr>
              <a:t>Optional slide: If time permits here is another vignette that provides and example of Freeze Response—Four-Year-Old Benji: Freeze Response.</a:t>
            </a:r>
          </a:p>
        </p:txBody>
      </p:sp>
      <p:sp>
        <p:nvSpPr>
          <p:cNvPr id="4" name="Slide Number Placeholder 3"/>
          <p:cNvSpPr>
            <a:spLocks noGrp="1"/>
          </p:cNvSpPr>
          <p:nvPr>
            <p:ph type="sldNum" sz="quarter" idx="5"/>
          </p:nvPr>
        </p:nvSpPr>
        <p:spPr/>
        <p:txBody>
          <a:bodyPr/>
          <a:lstStyle/>
          <a:p>
            <a:fld id="{8DD73A62-4268-DB41-82B2-01A93BB822E9}" type="slidenum">
              <a:rPr lang="en-US" smtClean="0"/>
              <a:t>19</a:t>
            </a:fld>
            <a:endParaRPr lang="en-US"/>
          </a:p>
        </p:txBody>
      </p:sp>
    </p:spTree>
    <p:extLst>
      <p:ext uri="{BB962C8B-B14F-4D97-AF65-F5344CB8AC3E}">
        <p14:creationId xmlns:p14="http://schemas.microsoft.com/office/powerpoint/2010/main" val="138069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7A4ED460-6E13-1A4E-A197-69B1A7B6A1FA}"/>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E9DEECC7-6C8B-244A-A428-212C06F6F3C6}"/>
              </a:ext>
            </a:extLst>
          </p:cNvPr>
          <p:cNvSpPr>
            <a:spLocks noGrp="1"/>
          </p:cNvSpPr>
          <p:nvPr>
            <p:ph type="body" idx="1"/>
          </p:nvPr>
        </p:nvSpPr>
        <p:spPr>
          <a:xfrm>
            <a:off x="685800" y="4400549"/>
            <a:ext cx="5486400" cy="4284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Note to Regional Leads: Please share this slide and talk about something from the training day with Dr. Julie Nicholson and Mr. Johnathan Iris-Wilbanks.</a:t>
            </a:r>
          </a:p>
          <a:p>
            <a:r>
              <a:rPr lang="en-US" dirty="0"/>
              <a:t>This presentation is based on a presentation given by Dr. Julie Nicholson and Mr. Jonathan Iris-Wilbanks on October 1, 2020 to CPIN on behalf of the California Department of Education (CDE), Early Learning and Care Division (ELCD). CPIN would like to thank Dr. Nicholson for her invaluable work as a co-writer and presenter on The Powerful Role of Play in Early Education, a Best Practices for Planning Curriculum for Young Children publication from the California Department of Education.</a:t>
            </a:r>
          </a:p>
          <a:p>
            <a:r>
              <a:rPr lang="en-US" dirty="0"/>
              <a:t>Dr. Nicholson is a professor of practice at Mills College. She is also the author of several books that we use in CPIN, including </a:t>
            </a:r>
            <a:r>
              <a:rPr lang="en-US" i="1" dirty="0"/>
              <a:t>Responsive Early Education for Young Children and Families Experiencing Homelessness</a:t>
            </a:r>
            <a:r>
              <a:rPr lang="en-US" dirty="0"/>
              <a:t>, </a:t>
            </a:r>
            <a:r>
              <a:rPr lang="en-US" i="1" dirty="0"/>
              <a:t>Creating Equitable Early Learning Environments for Young Boys of Color </a:t>
            </a:r>
            <a:r>
              <a:rPr lang="en-US" dirty="0"/>
              <a:t>(It's at CDE press.), and the book we will be referencing today: </a:t>
            </a:r>
            <a:r>
              <a:rPr lang="en-US" i="1" dirty="0"/>
              <a:t>The Powerful Role of Play in Early Education. </a:t>
            </a:r>
            <a:r>
              <a:rPr lang="en-US" dirty="0"/>
              <a:t>We will be focusing on “Chapter 6: A Trauma-Informed Approach to Play-Based Learning” as we look at building resilience through play.</a:t>
            </a:r>
          </a:p>
          <a:p>
            <a:r>
              <a:rPr lang="en-US" dirty="0"/>
              <a:t>Jonathan Iris-Wilbanks is co-presenting with Dr. Nicholson. He is an assistant professor of practice at Mills College and the Director and Program Head for the Childlike Graduate Program. He is also a certified Child Life Specialist at the Lucile Packard Children’s Hospital at Stanford.</a:t>
            </a:r>
            <a:endParaRPr lang="en-US" altLang="en-US" dirty="0">
              <a:latin typeface="Arial" panose="020B0604020202020204" pitchFamily="34" charset="0"/>
              <a:cs typeface="Arial" panose="020B0604020202020204" pitchFamily="34" charset="0"/>
            </a:endParaRPr>
          </a:p>
        </p:txBody>
      </p:sp>
      <p:sp>
        <p:nvSpPr>
          <p:cNvPr id="49156" name="Slide Number Placeholder 3">
            <a:extLst>
              <a:ext uri="{FF2B5EF4-FFF2-40B4-BE49-F238E27FC236}">
                <a16:creationId xmlns:a16="http://schemas.microsoft.com/office/drawing/2014/main" id="{A420BF0E-F9CD-AC4F-8FA9-C0D611642B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E7E814-7059-8E41-8B78-35BFE73CB03C}" type="slidenum">
              <a:rPr lang="en-US" altLang="en-US"/>
              <a:pPr eaLnBrk="1" hangingPunct="1"/>
              <a:t>2</a:t>
            </a:fld>
            <a:endParaRPr lang="en-US" altLang="en-US"/>
          </a:p>
        </p:txBody>
      </p:sp>
    </p:spTree>
    <p:extLst>
      <p:ext uri="{BB962C8B-B14F-4D97-AF65-F5344CB8AC3E}">
        <p14:creationId xmlns:p14="http://schemas.microsoft.com/office/powerpoint/2010/main" val="285500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reads the </a:t>
            </a:r>
            <a:r>
              <a:rPr lang="en-US" b="1"/>
              <a:t>vignette out loud:</a:t>
            </a:r>
            <a:endParaRPr lang="en-US" b="1" dirty="0"/>
          </a:p>
          <a:p>
            <a:pPr lvl="1"/>
            <a:r>
              <a:rPr lang="en-US" b="0" dirty="0"/>
              <a:t>Benji, a four-year-old child in a Head Start classroom, was home when a water heater in his apartment building exploded; the explosion started a fire and lead to the evacuation of his building and two of the residents being transported by ambulance to the local emergency room. Ever since this traumatic event, Benji has been very sensitive and frightened when he hears loud noises. One morning, the school fire alarm is accidentally triggered, and all the children are told by their teacher to line up and walk outside to wait on the playground until the firefighters come and determine that the site is safe and that they can return to their classroom. All the children walk outside as they are asked to do except Benji, who is later found by the program director who sees him standing in the corner of the room, holding his ears, completely frozen and unable to move. He is unresponsive to the director’s touch, verbal direction, or guidance. Benji is staring into space, completely unresponsive to all the stimulation and sounds around him.</a:t>
            </a:r>
          </a:p>
        </p:txBody>
      </p:sp>
      <p:sp>
        <p:nvSpPr>
          <p:cNvPr id="4" name="Slide Number Placeholder 3"/>
          <p:cNvSpPr>
            <a:spLocks noGrp="1"/>
          </p:cNvSpPr>
          <p:nvPr>
            <p:ph type="sldNum" sz="quarter" idx="5"/>
          </p:nvPr>
        </p:nvSpPr>
        <p:spPr/>
        <p:txBody>
          <a:bodyPr/>
          <a:lstStyle/>
          <a:p>
            <a:fld id="{7FB667E1-E601-4AAF-B95C-B25720D70A60}" type="slidenum">
              <a:rPr lang="en-US" smtClean="0"/>
              <a:t>20</a:t>
            </a:fld>
            <a:endParaRPr lang="en-US"/>
          </a:p>
        </p:txBody>
      </p:sp>
    </p:spTree>
    <p:extLst>
      <p:ext uri="{BB962C8B-B14F-4D97-AF65-F5344CB8AC3E}">
        <p14:creationId xmlns:p14="http://schemas.microsoft.com/office/powerpoint/2010/main" val="2700381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b="0" dirty="0"/>
              <a:t>“Fundamental acceptance and approval of each child is not contingent on her meeting the teacher’s expectations of what she should be; it simply depends on her being alive, being a child, and being in the group.” (Hendrick, 1996)</a:t>
            </a:r>
          </a:p>
          <a:p>
            <a:r>
              <a:rPr lang="en-US" b="0" dirty="0"/>
              <a:t>Being present is a part of a process of noticing. Can you return to an available emotional presence, a curiosity and wonderment of the child?</a:t>
            </a:r>
          </a:p>
          <a:p>
            <a:r>
              <a:rPr lang="en-US" b="1" dirty="0"/>
              <a:t>Jonathan’s Remarks: </a:t>
            </a:r>
            <a:r>
              <a:rPr lang="en-US" dirty="0"/>
              <a:t>This is part of that mindset shift; it came from an investigation that we were looking at in our laboratory school at Mills College. I want to acknowledge that when we work with children, we are busy. There is so much to attend to, so much on our plate. We're thinking 10 steps ahead. We're planning an activity while getting the food ready, while tending to the child who's having this response. We can all recall moments where we're just present, where we have that connection and that feeling. For many people, it's those moments that are the sustaining moments of the work.</a:t>
            </a:r>
          </a:p>
          <a:p>
            <a:r>
              <a:rPr lang="en-US" dirty="0"/>
              <a:t>This quote really sums it up for me. The fundamental acceptance and approval of each child is not contingent on her meeting the teacher's expectations of what she should be. It simply depends on her being alive, being a child, and being in the group. There's so much pressure, there's developmental milestones, and tasks, and things they're working on. But at the end of the day, we can return back to this, the acceptance and the approval of this little person is just because they're alive, not because they're working on something.</a:t>
            </a:r>
            <a:br>
              <a:rPr lang="en-US" dirty="0"/>
            </a:br>
            <a:r>
              <a:rPr lang="en-US" dirty="0"/>
              <a:t>A reminder to ourselves that being present is part of a process of noticing. You can return to this available emotional presence and a curiosity and a wonderment with the child.</a:t>
            </a:r>
          </a:p>
        </p:txBody>
      </p:sp>
      <p:sp>
        <p:nvSpPr>
          <p:cNvPr id="4" name="Slide Number Placeholder 3"/>
          <p:cNvSpPr>
            <a:spLocks noGrp="1"/>
          </p:cNvSpPr>
          <p:nvPr>
            <p:ph type="sldNum" sz="quarter" idx="10"/>
          </p:nvPr>
        </p:nvSpPr>
        <p:spPr/>
        <p:txBody>
          <a:bodyPr/>
          <a:lstStyle/>
          <a:p>
            <a:fld id="{7FB667E1-E601-4AAF-B95C-B25720D70A60}" type="slidenum">
              <a:rPr lang="uk-UA" smtClean="0"/>
              <a:t>21</a:t>
            </a:fld>
            <a:endParaRPr lang="uk-UA"/>
          </a:p>
        </p:txBody>
      </p:sp>
    </p:spTree>
    <p:extLst>
      <p:ext uri="{BB962C8B-B14F-4D97-AF65-F5344CB8AC3E}">
        <p14:creationId xmlns:p14="http://schemas.microsoft.com/office/powerpoint/2010/main" val="1541702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363"/>
            <a:ext cx="5486400" cy="3954528"/>
          </a:xfrm>
        </p:spPr>
        <p:txBody>
          <a:bodyPr>
            <a:noAutofit/>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Facilitator should review expectations of the breakout room feature before participants are assigned to their rooms. Some of the expectations might be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join your breakout room:</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prstClr val="black"/>
                </a:solidFill>
              </a:rPr>
              <a:t>u</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nmute</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yourself;</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prstClr val="black"/>
                </a:solidFill>
              </a:rPr>
              <a:t>y</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ou</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may turn on your video;</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prstClr val="black"/>
                </a:solidFill>
              </a:rPr>
              <a:t>a</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ssign</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a recorder to take notes that will be shared in the main room; and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prstClr val="black"/>
                </a:solidFill>
              </a:rPr>
              <a:t>a</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ssign</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a reporter who will share out the group’s findings.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Also, before releasing participants to their rooms, facilitator may copy and paste the instructions from the next slide into chat.  This will allow participants to see the instructions while in their rooms.  Provide this information to participants.  You can say “I’ve pasted the instructions to chat.  You can open chat in your breakout room and view the instructions to facilitate your conversations.”</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OPTIONAL: Have groups utilize the Google Slides in the Breakout Room. Facilitator may want to show the steps to accessing the Google Slide and show how groups can record their responses.  Each group will record their responses on the Google Slide that corresponds with their Breakout Room number (i.e., Breakout Room 1 will work on Google Slide 1). Each group should only open their own slide to work 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Facilitator may want to copy and paste the Google Doc link into chat. The Google Doc will be used to record the groups share-out items while in their rooms. Provide this information to participants.  You can say, “I’ve pasted the link to the Google Slide in chat. You can open chat in your Breakout Room and use the Google Slide to record your conversations.”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Invite participants to breakout rooms.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Share out in the main room: Once everyone is back in the main room, facilitator will open the Google Slide and share screen. The facilitator will then invite the reporters in each group to share their list. </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22</a:t>
            </a:fld>
            <a:endParaRPr lang="en-US" altLang="x-none"/>
          </a:p>
        </p:txBody>
      </p:sp>
    </p:spTree>
    <p:extLst>
      <p:ext uri="{BB962C8B-B14F-4D97-AF65-F5344CB8AC3E}">
        <p14:creationId xmlns:p14="http://schemas.microsoft.com/office/powerpoint/2010/main" val="3914485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xfrm>
            <a:off x="685800" y="4400549"/>
            <a:ext cx="5486400" cy="42846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Aft>
                <a:spcPts val="0"/>
              </a:spcAft>
              <a:buClrTx/>
              <a:buSzTx/>
              <a:buFontTx/>
              <a:buNone/>
              <a:tabLst/>
              <a:defRPr/>
            </a:pPr>
            <a:r>
              <a:rPr lang="en-US" b="0" dirty="0"/>
              <a:t>How does traumatic stress impact the young children you are working with? </a:t>
            </a:r>
          </a:p>
          <a:p>
            <a:pPr marL="0" marR="0" lvl="0" indent="0" algn="l" defTabSz="914400" rtl="0" eaLnBrk="1" fontAlgn="auto" latinLnBrk="0" hangingPunct="1">
              <a:lnSpc>
                <a:spcPct val="100000"/>
              </a:lnSpc>
              <a:spcAft>
                <a:spcPts val="0"/>
              </a:spcAft>
              <a:buClrTx/>
              <a:buSzTx/>
              <a:buFontTx/>
              <a:buNone/>
              <a:tabLst/>
              <a:defRPr/>
            </a:pPr>
            <a:r>
              <a:rPr lang="en-US" b="0" dirty="0"/>
              <a:t>How can understanding the automatic stress response system (FFF) help you build understanding and empathy for children impacted by trauma—Children like Mateo, Ella, and Benji?</a:t>
            </a:r>
          </a:p>
          <a:p>
            <a:pPr marL="0" marR="0" lvl="0" indent="0" algn="l" defTabSz="914400" rtl="0" eaLnBrk="1" fontAlgn="auto" latinLnBrk="0" hangingPunct="1">
              <a:lnSpc>
                <a:spcPct val="100000"/>
              </a:lnSpc>
              <a:spcAft>
                <a:spcPts val="0"/>
              </a:spcAft>
              <a:buClrTx/>
              <a:buSzTx/>
              <a:buFontTx/>
              <a:buNone/>
              <a:tabLst/>
              <a:defRPr/>
            </a:pPr>
            <a:r>
              <a:rPr lang="en-US" b="1" dirty="0"/>
              <a:t>Breakout room instructions: </a:t>
            </a:r>
            <a:r>
              <a:rPr lang="en-US" dirty="0"/>
              <a:t>We're going to give you </a:t>
            </a:r>
            <a:r>
              <a:rPr lang="en-US" b="1" u="none" dirty="0"/>
              <a:t>5 minutes </a:t>
            </a:r>
            <a:r>
              <a:rPr lang="en-US" dirty="0"/>
              <a:t>in a breakout room with a couple of colleagues to think about and name this. We're going to shift right after this breakout to thinking about play and what we can do about all this. But it's important to begin by having a few minutes to think about how is it impacting either young children that you're directly working with, or maybe you're working with folks, you're supporting those who are working directly with. And how does understanding this neurobiology of stress and trauma help you build understanding and empathy for children like Mateo, Ella, and Benji, or those that you're working with? Begin to name some of those things, and we're going to build from that onto how you support them with play. </a:t>
            </a:r>
          </a:p>
          <a:p>
            <a:pPr marL="0" marR="0" lvl="0" indent="0" algn="l" defTabSz="914400" rtl="0" eaLnBrk="1" fontAlgn="auto" latinLnBrk="0" hangingPunct="1">
              <a:lnSpc>
                <a:spcPct val="100000"/>
              </a:lnSpc>
              <a:spcAft>
                <a:spcPts val="0"/>
              </a:spcAft>
              <a:buClrTx/>
              <a:buSzTx/>
              <a:buFontTx/>
              <a:buNone/>
              <a:tabLst/>
              <a:defRPr/>
            </a:pPr>
            <a:r>
              <a:rPr lang="en-US" dirty="0"/>
              <a:t>I'm going to put folks in breakout rooms. You'll have five minutes in a group of two or three. So, you’ll have a minute or two each to take turns sharing. You can use the help button if you need us for anything. Take a picture of this slide if you want to remember the questions and we'll see you back in five minutes. You'll get that one-minute reminder when it's time to come back. (One or two participants shared out.)</a:t>
            </a:r>
          </a:p>
        </p:txBody>
      </p:sp>
      <p:sp>
        <p:nvSpPr>
          <p:cNvPr id="2" name="Slide Number Placeholder 1">
            <a:extLst>
              <a:ext uri="{FF2B5EF4-FFF2-40B4-BE49-F238E27FC236}">
                <a16:creationId xmlns:a16="http://schemas.microsoft.com/office/drawing/2014/main" id="{07392D9F-60E5-4C47-98B8-1D79CA47A2AC}"/>
              </a:ext>
            </a:extLst>
          </p:cNvPr>
          <p:cNvSpPr>
            <a:spLocks noGrp="1"/>
          </p:cNvSpPr>
          <p:nvPr>
            <p:ph type="sldNum" sz="quarter" idx="5"/>
          </p:nvPr>
        </p:nvSpPr>
        <p:spPr/>
        <p:txBody>
          <a:bodyPr/>
          <a:lstStyle/>
          <a:p>
            <a:fld id="{7FB667E1-E601-4AAF-B95C-B25720D70A60}" type="slidenum">
              <a:rPr lang="en-US" smtClean="0"/>
              <a:pPr/>
              <a:t>23</a:t>
            </a:fld>
            <a:endParaRPr lang="en-US"/>
          </a:p>
        </p:txBody>
      </p:sp>
    </p:spTree>
    <p:extLst>
      <p:ext uri="{BB962C8B-B14F-4D97-AF65-F5344CB8AC3E}">
        <p14:creationId xmlns:p14="http://schemas.microsoft.com/office/powerpoint/2010/main" val="2070816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46291"/>
          </a:xfrm>
        </p:spPr>
        <p:txBody>
          <a:bodyPr/>
          <a:lstStyle/>
          <a:p>
            <a:r>
              <a:rPr lang="en-US" b="1" dirty="0"/>
              <a:t>Jonathan’s Remarks: </a:t>
            </a:r>
            <a:r>
              <a:rPr lang="en-US" dirty="0"/>
              <a:t>Play is difficult for children who've experienced trauma. It's complicated. It's complex. And children with a trauma history have difficulty being really present in the moment. Their amygdala is constantly activated. They're in this state of scanning; it's a constant vigilance scanning for harm, scanning for potential danger. And this is called hyper vigilance. They often perceive that others are judging them or trying to harm them. Being able to go into that play state is really interrupted constantly and unconsciously.</a:t>
            </a:r>
            <a:br>
              <a:rPr lang="en-US" dirty="0"/>
            </a:br>
            <a:r>
              <a:rPr lang="en-US" dirty="0"/>
              <a:t>Because their relational parts of their brain, their limbic systems and their neocortex, or the self-control systems are affected and underdeveloped, they might judge situations as personally threatening when they're actually not. </a:t>
            </a:r>
          </a:p>
          <a:p>
            <a:r>
              <a:rPr lang="en-US" dirty="0"/>
              <a:t>This is an example, a little girl with a history of trauma might observe a classmate across a space laughing and immediately perceive that they're being laughed at, that the little girl is being laughed at herself. And if they have a fight response to that trauma trigger, they might go over and hit, or kick, or yell, or confront and start confrontation with the child who's laughing. If they have a flight response, they might run away or just start crying. And in a freeze response, they may suddenly just look like they're daydreaming. And this is the response that so often is unnoticed, the peaceful child in the corner that's daydreaming and tuned out. With all the chaos around us in settings it could be easy to miss that this could be a trauma response. As they mature and their verbal abilities increase, we can support them by helping them to learn to read social cues more accurately and readjust that alarm system. Give them some pause in their reactivity so that they can go through a process. We can join with them to go together, to ask "Why are you laughing?” Give the other person a chance to explain, to help share what their experience. A child may misperceive the intentions of their peers, but they can be supported to start to build trust and feel safe at school. And it's especially important when they have this fight response, because there can be a tendency to start to label the child. That child might be the child that fights or the biter, the hitter, the kicker.</a:t>
            </a:r>
          </a:p>
          <a:p>
            <a:r>
              <a:rPr lang="en-US" dirty="0"/>
              <a:t>They start to acquire these identities that are given to them by the others in the space. We see this and other parents might start to be afraid of that child. Teachers might have more reactivity to that child. We have to be really conscious as these identities start to get put onto the child. We have to interrupt that. We also have to recognize the historical bias and especially the racial bias of reactive children being suspended or removed from center's more quickly and we need to counteract that.</a:t>
            </a:r>
          </a:p>
        </p:txBody>
      </p:sp>
      <p:sp>
        <p:nvSpPr>
          <p:cNvPr id="4" name="Slide Number Placeholder 3"/>
          <p:cNvSpPr>
            <a:spLocks noGrp="1"/>
          </p:cNvSpPr>
          <p:nvPr>
            <p:ph type="sldNum" sz="quarter" idx="5"/>
          </p:nvPr>
        </p:nvSpPr>
        <p:spPr/>
        <p:txBody>
          <a:bodyPr/>
          <a:lstStyle/>
          <a:p>
            <a:fld id="{8DD73A62-4268-DB41-82B2-01A93BB822E9}" type="slidenum">
              <a:rPr lang="en-US" smtClean="0"/>
              <a:t>24</a:t>
            </a:fld>
            <a:endParaRPr lang="en-US"/>
          </a:p>
        </p:txBody>
      </p:sp>
    </p:spTree>
    <p:extLst>
      <p:ext uri="{BB962C8B-B14F-4D97-AF65-F5344CB8AC3E}">
        <p14:creationId xmlns:p14="http://schemas.microsoft.com/office/powerpoint/2010/main" val="139294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b="0" dirty="0"/>
              <a:t>For children to engage in play, they must have a feeling of trust that their primary caregivers will keep them safe and ensure that their basic needs are met (food, water, protection, safety).</a:t>
            </a:r>
          </a:p>
          <a:p>
            <a:r>
              <a:rPr lang="en-US" b="0" dirty="0"/>
              <a:t>If children are preoccupied with their own survival, they are prevented from using their cognitive energy to imagine new and interesting possibilities for their toys and play materials or to enter imaginary play frames that depart from the world right in front of them (what they perceive).</a:t>
            </a:r>
          </a:p>
          <a:p>
            <a:r>
              <a:rPr lang="en-US" b="1" dirty="0"/>
              <a:t>Dr. Nicholson’s Remarks: </a:t>
            </a:r>
            <a:r>
              <a:rPr lang="en-US" dirty="0"/>
              <a:t>So, does it make sense now for us to say this: that if children are preoccupied in their reptile brain, and their limbic brain and their forebrain are cut off—their CEO is not in business, and they're preoccupied with their survival—that they're not going to have cognitive energy to be able to do things like imaginary play. Imaginary play, it's a privilege if we think about it from a neuro-biological context, and maybe not just imaginary play, but risky play. Play that's developing where you're with others, and you're deeply engaged where you lose that sense of space and time and you're just so focused. If the brain is perceiving threat or your stress response is activated, you're hypervigilant. You're constantly scanning for danger. You can't afford to let go and be in a play frame. So, this is why it's really important for us to understand why children who are activated and are impacted by trauma may come to us, or we may see them not engaging in play.</a:t>
            </a:r>
          </a:p>
          <a:p>
            <a:r>
              <a:rPr lang="en-US" dirty="0"/>
              <a:t>We might say they don't know how to play. They probably do have some sense of knowing how to play, but their body is telling them they can't afford to play. It's not safe to play. And there also might be some, if they had chronic stress and chronic activation, they may not have had a history of playing. And so, it might be that they need a lot of scaffolded support. I just want to bring this home that children have to have a feeling of trust that their basic needs are going to be met, that they're not threatened, in order to play. And that's one of the things that is really sad about our trauma impacted children. That it's a right for their thriving, for their learning and their development, that can be taken away as they're scanning the environment constantly. </a:t>
            </a:r>
          </a:p>
        </p:txBody>
      </p:sp>
      <p:sp>
        <p:nvSpPr>
          <p:cNvPr id="4" name="Slide Number Placeholder 3"/>
          <p:cNvSpPr>
            <a:spLocks noGrp="1"/>
          </p:cNvSpPr>
          <p:nvPr>
            <p:ph type="sldNum" sz="quarter" idx="5"/>
          </p:nvPr>
        </p:nvSpPr>
        <p:spPr/>
        <p:txBody>
          <a:bodyPr/>
          <a:lstStyle/>
          <a:p>
            <a:fld id="{7FB667E1-E601-4AAF-B95C-B25720D70A60}" type="slidenum">
              <a:rPr lang="en-US" smtClean="0"/>
              <a:t>25</a:t>
            </a:fld>
            <a:endParaRPr lang="en-US"/>
          </a:p>
        </p:txBody>
      </p:sp>
    </p:spTree>
    <p:extLst>
      <p:ext uri="{BB962C8B-B14F-4D97-AF65-F5344CB8AC3E}">
        <p14:creationId xmlns:p14="http://schemas.microsoft.com/office/powerpoint/2010/main" val="292643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10389"/>
          </a:xfrm>
        </p:spPr>
        <p:txBody>
          <a:bodyPr/>
          <a:lstStyle/>
          <a:p>
            <a:r>
              <a:rPr lang="en-US" b="0" dirty="0"/>
              <a:t>Trauma enters into children’s play in several ways:</a:t>
            </a:r>
          </a:p>
          <a:p>
            <a:pPr marL="171450" indent="-171450">
              <a:buFont typeface="Arial" panose="020B0604020202020204" pitchFamily="34" charset="0"/>
              <a:buChar char="•"/>
            </a:pPr>
            <a:r>
              <a:rPr lang="en-US" b="0" dirty="0"/>
              <a:t>Infants may show very little engagement with toys and little interest in interacting with others in a playful manner. </a:t>
            </a:r>
          </a:p>
          <a:p>
            <a:pPr marL="171450" indent="-171450">
              <a:buFont typeface="Arial" panose="020B0604020202020204" pitchFamily="34" charset="0"/>
              <a:buChar char="•"/>
            </a:pPr>
            <a:r>
              <a:rPr lang="en-US" b="0" dirty="0"/>
              <a:t>Toddlers’ play often has a chaotic and purposeless quality. </a:t>
            </a:r>
          </a:p>
          <a:p>
            <a:pPr marL="171450" indent="-171450">
              <a:buFont typeface="Arial" panose="020B0604020202020204" pitchFamily="34" charset="0"/>
              <a:buChar char="•"/>
            </a:pPr>
            <a:r>
              <a:rPr lang="en-US" b="0" dirty="0"/>
              <a:t>Preschoolers may struggle to engage in imaginary play; or they may play out the trauma over and over with negative emotion and aggression in play that feels “stuck.” </a:t>
            </a:r>
          </a:p>
          <a:p>
            <a:pPr marL="171450" indent="-171450">
              <a:buFont typeface="Arial" panose="020B0604020202020204" pitchFamily="34" charset="0"/>
              <a:buChar char="•"/>
            </a:pPr>
            <a:r>
              <a:rPr lang="en-US" b="0" dirty="0"/>
              <a:t>Often children have no joy, adventure, story, or imaginative discovery in their play.</a:t>
            </a:r>
          </a:p>
          <a:p>
            <a:r>
              <a:rPr lang="en-US" b="1" dirty="0"/>
              <a:t>Jonathan’s Remarks: </a:t>
            </a:r>
            <a:r>
              <a:rPr lang="en-US" dirty="0"/>
              <a:t>We see the trauma show up in their play when they are engaged in play in lots of different ways. Infants might have very little engagement with toys. They have little interest in interacting with others in a playful manner. Sometimes toddler's play is very chaotic and has a purposeless quality. Preschoolers can struggle to engage in imaginary play. They might be too scared to engage because their fears and their worries live there. And, that imaginary play might represent too closely the life experiences that they have, and it's overwhelming, and it can be scary. Other children that have developed symbolic capacities, they have no joy or adventure or imaginative discovery within their play.</a:t>
            </a:r>
            <a:br>
              <a:rPr lang="en-US" dirty="0"/>
            </a:br>
            <a:r>
              <a:rPr lang="en-US" dirty="0"/>
              <a:t>Sometimes, especially with preschoolers, you'll see this mapping behavior where they start and then stop and bounce to a new thing and start, and then stop and then bounce to a new thing. And there's a little pinball or those old comics with the little dotted line of the kiddo going everywhere and this inability to settle in.</a:t>
            </a:r>
          </a:p>
          <a:p>
            <a:r>
              <a:rPr lang="en-US" b="1" dirty="0"/>
              <a:t>Dr. Nicholson’s Remarks: </a:t>
            </a:r>
            <a:r>
              <a:rPr lang="en-US" dirty="0"/>
              <a:t>And we can understand if you have that charge in your body that feels uncomfortable, you don't want to be with it. It's why it's so hard for children who have trauma reminders to nap. Because the settling in, and the quiet in the dark, those feelings flood in. So, we see children trying desperately not to nap—to ask us questions, to fiddle, to, “Can we do this? Can we do that? One more bedtime story, one more...”—because they feel all of the trauma reminders, even just the internal physiological feelings in the quiet. </a:t>
            </a:r>
          </a:p>
        </p:txBody>
      </p:sp>
      <p:sp>
        <p:nvSpPr>
          <p:cNvPr id="4" name="Slide Number Placeholder 3"/>
          <p:cNvSpPr>
            <a:spLocks noGrp="1"/>
          </p:cNvSpPr>
          <p:nvPr>
            <p:ph type="sldNum" sz="quarter" idx="5"/>
          </p:nvPr>
        </p:nvSpPr>
        <p:spPr/>
        <p:txBody>
          <a:bodyPr/>
          <a:lstStyle/>
          <a:p>
            <a:fld id="{7FB667E1-E601-4AAF-B95C-B25720D70A60}" type="slidenum">
              <a:rPr lang="en-US" smtClean="0"/>
              <a:t>26</a:t>
            </a:fld>
            <a:endParaRPr lang="en-US"/>
          </a:p>
        </p:txBody>
      </p:sp>
    </p:spTree>
    <p:extLst>
      <p:ext uri="{BB962C8B-B14F-4D97-AF65-F5344CB8AC3E}">
        <p14:creationId xmlns:p14="http://schemas.microsoft.com/office/powerpoint/2010/main" val="1860384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44870"/>
          </a:xfrm>
        </p:spPr>
        <p:txBody>
          <a:bodyPr/>
          <a:lstStyle/>
          <a:p>
            <a:pPr marL="0" marR="0" lvl="0" indent="0" algn="l" defTabSz="914400" rtl="0" eaLnBrk="1" fontAlgn="auto" latinLnBrk="0" hangingPunct="1">
              <a:lnSpc>
                <a:spcPct val="100000"/>
              </a:lnSpc>
              <a:spcAft>
                <a:spcPts val="0"/>
              </a:spcAft>
              <a:buClrTx/>
              <a:buSzTx/>
              <a:buFontTx/>
              <a:buNone/>
              <a:tabLst/>
              <a:defRPr/>
            </a:pPr>
            <a:r>
              <a:rPr lang="en-US" b="1" dirty="0"/>
              <a:t>Dr. Nicholson’s Remarks: </a:t>
            </a:r>
            <a:r>
              <a:rPr lang="en-US" dirty="0"/>
              <a:t>I just wanted to show you this slide. This is from my own family. When children re-enact a traumatic experience over and over in reenactment play, in many cases, what they're doing is they're taking a very overwhelming and frightening event and they're creating that sense of control and agency and predictability.</a:t>
            </a:r>
            <a:br>
              <a:rPr lang="en-US" dirty="0"/>
            </a:br>
            <a:r>
              <a:rPr lang="en-US" dirty="0"/>
              <a:t>So, we might see something, a child reenacting an experience they had. And in this case for my young daughter, with this, she would create over the period of about three years, graves all over our house. And she did this at school; she did this at home. It is important and there are mental-health consultants who can help us understand when we need certain targeted intervention for children, when it's just a trauma story that's being played over and over in a way that's not helping the child, but sometimes we see children so engaged, so focused on this play in ways that it can feel stuck, but they're working through it. And they're taking something where they had a feeling of fear, terror, helplessness, and by repeating and iterating that over and over and over, they're creating a pattern and predictability.</a:t>
            </a:r>
            <a:br>
              <a:rPr lang="en-US" dirty="0"/>
            </a:br>
            <a:r>
              <a:rPr lang="en-US" dirty="0"/>
              <a:t>They're reducing the uncertainty, reducing the lack of control in their brains. And in that way, they're learning to cope and heal with it. And after they get to that point of creating the predictability, they can re-narrate the ending. They can become the heroes and heroines of their own story. We can help them with those endings of that bad thing that happened and look at how you're so strong and you're here and you've made friends and you're in kindergarten and all of these things. I want to say, Bruce Perry talks about how it sometimes takes thousands of these iterations for children to do this.</a:t>
            </a:r>
            <a:br>
              <a:rPr lang="en-US" dirty="0"/>
            </a:br>
            <a:r>
              <a:rPr lang="en-US" dirty="0"/>
              <a:t>So, I wanted to share this example with you, because we went through this for three years and it was helping her cope to go through this story of the burying and the graves. And I wrote a paper about this. One day, the animals were just sleeping in their graves and then the animals woke up. And then she was able to stop working in this way, through the play with the graves. But I just want to say that, when children re-enact through play, it can look stuck. It can be worrisome for us, but we also must not jump to conclusions that that's traumatizing for children. It can be very helpful for children to create that sense of predictability and routine.</a:t>
            </a:r>
          </a:p>
        </p:txBody>
      </p:sp>
      <p:sp>
        <p:nvSpPr>
          <p:cNvPr id="4" name="Slide Number Placeholder 3"/>
          <p:cNvSpPr>
            <a:spLocks noGrp="1"/>
          </p:cNvSpPr>
          <p:nvPr>
            <p:ph type="sldNum" sz="quarter" idx="5"/>
          </p:nvPr>
        </p:nvSpPr>
        <p:spPr/>
        <p:txBody>
          <a:bodyPr/>
          <a:lstStyle/>
          <a:p>
            <a:fld id="{7FB667E1-E601-4AAF-B95C-B25720D70A60}" type="slidenum">
              <a:rPr lang="en-US" smtClean="0"/>
              <a:t>27</a:t>
            </a:fld>
            <a:endParaRPr lang="en-US"/>
          </a:p>
        </p:txBody>
      </p:sp>
    </p:spTree>
    <p:extLst>
      <p:ext uri="{BB962C8B-B14F-4D97-AF65-F5344CB8AC3E}">
        <p14:creationId xmlns:p14="http://schemas.microsoft.com/office/powerpoint/2010/main" val="1801257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Healing can be induced through consistent, attuned communication within the context of our most important relationships.</a:t>
            </a:r>
          </a:p>
          <a:p>
            <a:r>
              <a:rPr lang="en-US" b="1" dirty="0"/>
              <a:t>Dr. Nicholson’s Remarks: </a:t>
            </a:r>
            <a:r>
              <a:rPr lang="en-US" dirty="0"/>
              <a:t>We have been saying this, but we're going to leave on this note that healing can be taught, can be supported, can be scaffolded. And I know that was a heavy first piece of the training, and we're going to shift after break into looking at what we can do to set up our environments, how we can use play to support children's coping and healing. And you all have a tremendous power to disrupt these things from becoming harmful, short and long term.</a:t>
            </a:r>
          </a:p>
          <a:p>
            <a:r>
              <a:rPr lang="en-US" b="1" i="0" dirty="0"/>
              <a:t>(15-minute break was given)</a:t>
            </a:r>
          </a:p>
        </p:txBody>
      </p:sp>
      <p:sp>
        <p:nvSpPr>
          <p:cNvPr id="7" name="Slide Number Placeholder 6"/>
          <p:cNvSpPr>
            <a:spLocks noGrp="1"/>
          </p:cNvSpPr>
          <p:nvPr>
            <p:ph type="sldNum" sz="quarter" idx="13"/>
          </p:nvPr>
        </p:nvSpPr>
        <p:spPr/>
        <p:txBody>
          <a:bodyPr/>
          <a:lstStyle/>
          <a:p>
            <a:pPr>
              <a:defRPr/>
            </a:pPr>
            <a:fld id="{ECD1F6C6-FD69-B249-9B32-77365C85C8B9}" type="slidenum">
              <a:rPr lang="en-US" smtClean="0"/>
              <a:pPr>
                <a:defRPr/>
              </a:pPr>
              <a:t>28</a:t>
            </a:fld>
            <a:endParaRPr lang="en-US"/>
          </a:p>
        </p:txBody>
      </p:sp>
    </p:spTree>
    <p:extLst>
      <p:ext uri="{BB962C8B-B14F-4D97-AF65-F5344CB8AC3E}">
        <p14:creationId xmlns:p14="http://schemas.microsoft.com/office/powerpoint/2010/main" val="1425179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b="0" dirty="0">
                <a:ea typeface="Century Gothic" charset="0"/>
              </a:rPr>
              <a:t>Anthony is riding a tricycle at his preschool when a loud airplane flies overhead. He covers his ears and screams “no, no, no, no” repeatedly. His preschool teacher, Lawanda, walks over to Anthony, bends down to his eye level and uses a calm and reassuring voice to tell him, “Anthony, you are safe, you are here in preschool where the teachers will take care of you. That loud sound was an airplane way up high in the sky. You are safe down here on the ground with me. Let’s take some deep breaths together.”</a:t>
            </a:r>
          </a:p>
          <a:p>
            <a:r>
              <a:rPr lang="en-US" sz="1200" b="0" dirty="0">
                <a:ea typeface="Century Gothic" charset="0"/>
              </a:rPr>
              <a:t>How does Teacher </a:t>
            </a:r>
            <a:r>
              <a:rPr lang="en-US" sz="1200" b="0" dirty="0" err="1">
                <a:ea typeface="Century Gothic" charset="0"/>
              </a:rPr>
              <a:t>Lakrisha</a:t>
            </a:r>
            <a:r>
              <a:rPr lang="en-US" sz="1200" b="0" dirty="0">
                <a:ea typeface="Century Gothic" charset="0"/>
              </a:rPr>
              <a:t> help Anthony feel safe?</a:t>
            </a:r>
          </a:p>
          <a:p>
            <a:r>
              <a:rPr lang="en-US" sz="1200" b="0" dirty="0"/>
              <a:t>Consider Anthony’s trauma reminders, stress behaviors, trauma-informed strategies, and your own reaction to Anthony.</a:t>
            </a:r>
          </a:p>
          <a:p>
            <a:r>
              <a:rPr lang="en-US" b="1" dirty="0"/>
              <a:t>Dr. Nicholson’s Remarks: </a:t>
            </a:r>
            <a:r>
              <a:rPr lang="en-US" dirty="0"/>
              <a:t>We wanted to share this as a way to realize some very simple ways of looking at trauma responsive practices. </a:t>
            </a:r>
            <a:r>
              <a:rPr lang="en-US" b="1" i="0" dirty="0"/>
              <a:t>Reads slide out loud</a:t>
            </a:r>
            <a:r>
              <a:rPr lang="en-US" i="0" dirty="0"/>
              <a:t>.</a:t>
            </a:r>
          </a:p>
          <a:p>
            <a:r>
              <a:rPr lang="en-US" dirty="0"/>
              <a:t>Part of trauma-informed practice is also just giving language and brain-based strategies to say, “Good for you; thumbs up on what you're doing.” And here's why this is helpful. But you may not know. And the teacher may not know that Anthony observed a car accident with really loud crashing sounds. And it's okay if we don't know that, if we do know it, we understand his trauma reminder even more. But even if we didn't, I want to just ask us to take a look at this and to say: What are some of the things that you see Lawanda, his teacher, doing that are trauma responsive? Not just, what is she doing, but why? What's happening here? What do you see in this?</a:t>
            </a:r>
            <a:endParaRPr lang="en-US" b="0" dirty="0"/>
          </a:p>
          <a:p>
            <a:r>
              <a:rPr lang="en-US" b="1" dirty="0"/>
              <a:t>Read responses from the chat: </a:t>
            </a:r>
            <a:r>
              <a:rPr lang="en-US" dirty="0"/>
              <a:t>So, if we were to say that the loud sound is reminding, that's the trauma reminder; his body is being transported back as though he were in that moment of the crash. So, recognizing his feelings—yep. That’s like, what is he experiencing? She's noticing that he's fearful, bends down and explains: “You're safe.” I can't say enough how important that is. You're going to say that and train people and encourage people to say that a hundred times a day. She's co-regulating him. She's letting him borrow her calm to help guide him back to regulation. Acknowledging his feelings. She's making herself smaller so that she is helping his lower brainstem not to perceive threat because somebody bigger and taller over him might... It's unconscious, it would happen. Comforting him, close to the student, not far away. So, creating that secure base—we're in this together, I'm going to stay with you—helping him feel safety, letting him know he's not alone.</a:t>
            </a:r>
            <a:br>
              <a:rPr lang="en-US" dirty="0"/>
            </a:br>
            <a:r>
              <a:rPr lang="en-US" dirty="0"/>
              <a:t>She's helping him move that experience and memory from an implicit memory that is sensory based that takes him back as though he's in the original traumatic situation and helping him ground himself in the here and now saying that's up there, you're down here with me. She's helping him separate, that loud sound is up there you're here where you're safe. Because his body is thinking I'm in that unsafe situation with that loud sound</a:t>
            </a:r>
            <a:endParaRPr lang="en-US" b="0" dirty="0"/>
          </a:p>
          <a:p>
            <a:r>
              <a:rPr lang="en-US" b="1" dirty="0"/>
              <a:t>Jonathan’s Remarks: </a:t>
            </a:r>
            <a:r>
              <a:rPr lang="en-US" dirty="0"/>
              <a:t>It's a recreation of the process of assessing a threat and you could see her walk through that process and help redo the architecture of: Who are you? You're Anthony. You are safe. You are here; Where are you? When are you? What is that noise? It's a slow and together re-going through that process of assessing what he just reacted to.</a:t>
            </a:r>
          </a:p>
          <a:p>
            <a:r>
              <a:rPr lang="en-US" b="1" dirty="0"/>
              <a:t>Dr. Nicholson’s Remarks: </a:t>
            </a:r>
            <a:r>
              <a:rPr lang="en-US" dirty="0"/>
              <a:t>And I would say that we could imagine the more trauma responsive, she wouldn't rush up to him because again, she wants his perceptual system not to perceive threat. And when we go back, this is our evolutionary system, right? So, it was perceiving the lions and tigers and those things that were harmful and scary to us. We don't want the perceptual system to perceive threat. So, she might be walking up slowly, calmly bending down gently. She's going to use a soft tone of voice. She might even just give him a moment without saying anything, just being with him. This is where I might come down and just start a little hum to help his body just relax so that he can take in my co-regulation.</a:t>
            </a:r>
          </a:p>
          <a:p>
            <a:r>
              <a:rPr lang="en-US" dirty="0"/>
              <a:t>You'll see in having a visual aid for children that shows some of these things that they can do when they feel worried, not in the moment, but just, we can take belly breath together. You can ask for a hug. These kinds of things: helping him see what was done and how he has power and agency to not feel stuck in that place of trauma and fear, and even to name, you know how Daniel Siegel talks, “name it to tame it”—that when we can name something, it helps reduce stress. This is why it's so powerful to build sensory literacy and naming what's happening in your body. Do you feel like you have a volcano ready to explode? Do you feel like you have a rock? Do you feel all those kinds of sensory sensations in our body—not the emotional; emotional literacy is important, but we have to start with sensory before we can get to emotional literacy when we're talking about trauma.</a:t>
            </a:r>
            <a:endParaRPr lang="en-US" b="0" dirty="0"/>
          </a:p>
          <a:p>
            <a:endParaRPr lang="en-US" b="0" dirty="0"/>
          </a:p>
        </p:txBody>
      </p:sp>
      <p:sp>
        <p:nvSpPr>
          <p:cNvPr id="4" name="Slide Number Placeholder 3"/>
          <p:cNvSpPr>
            <a:spLocks noGrp="1"/>
          </p:cNvSpPr>
          <p:nvPr>
            <p:ph type="sldNum" sz="quarter" idx="5"/>
          </p:nvPr>
        </p:nvSpPr>
        <p:spPr/>
        <p:txBody>
          <a:bodyPr/>
          <a:lstStyle/>
          <a:p>
            <a:fld id="{7FB667E1-E601-4AAF-B95C-B25720D70A60}" type="slidenum">
              <a:rPr lang="en-US" smtClean="0"/>
              <a:t>29</a:t>
            </a:fld>
            <a:endParaRPr lang="en-US"/>
          </a:p>
        </p:txBody>
      </p:sp>
    </p:spTree>
    <p:extLst>
      <p:ext uri="{BB962C8B-B14F-4D97-AF65-F5344CB8AC3E}">
        <p14:creationId xmlns:p14="http://schemas.microsoft.com/office/powerpoint/2010/main" val="1861294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R="0" lvl="0" rtl="0">
              <a:lnSpc>
                <a:spcPct val="100000"/>
              </a:lnSpc>
              <a:spcAft>
                <a:spcPts val="0"/>
              </a:spcAft>
              <a:buSzPts val="1400"/>
              <a:buNone/>
            </a:pPr>
            <a:r>
              <a:rPr lang="en-US" b="1" dirty="0"/>
              <a:t>Trainer Remarks: </a:t>
            </a:r>
            <a:r>
              <a:rPr lang="en-US" dirty="0"/>
              <a:t>We want to start with a land acknowledgement; or sometimes it's called a territorial acknowledgement. When we think about a land acknowledgement, we think about a reconciliation process. This is the beginning of that process—to raise awareness of the Indigenous peoples, the first nations, the native American tribes that had the land that we are on before the settlers came in and are, in many ways, still around us. They're here today in our communities doing the land acknowledgement. This process asks that we all learn more about those tribes, about the families, and about the communities and to begin to turn in personally to ask: How am I benefiting from the land that I'm on? How am I personally, and how are we collectively—in our families and communities, benefiting from this land?</a:t>
            </a:r>
          </a:p>
          <a:p>
            <a:pPr marR="0" lvl="0" rtl="0">
              <a:lnSpc>
                <a:spcPct val="100000"/>
              </a:lnSpc>
              <a:spcAft>
                <a:spcPts val="0"/>
              </a:spcAft>
              <a:buSzPts val="1400"/>
              <a:buNone/>
            </a:pPr>
            <a:r>
              <a:rPr lang="en-US" b="1" dirty="0"/>
              <a:t>Chat: </a:t>
            </a:r>
            <a:r>
              <a:rPr lang="en-US" dirty="0"/>
              <a:t>To start as the first of many invitations for you to share in the chat, we would like to invite all of you to share your name, the tribal nation or nations, and one aspect of the land that you're on that's calling to your mind and your heart and your spirit.</a:t>
            </a:r>
            <a:endParaRPr lang="en-US" sz="1200" b="0" i="0" u="none" strike="noStrike" kern="1200" dirty="0">
              <a:solidFill>
                <a:schemeClr val="tx1"/>
              </a:solidFill>
              <a:effectLst/>
            </a:endParaRPr>
          </a:p>
          <a:p>
            <a:pPr marL="0" marR="0">
              <a:spcBef>
                <a:spcPts val="0"/>
              </a:spcBef>
              <a:spcAft>
                <a:spcPts val="600"/>
              </a:spcAft>
            </a:pPr>
            <a:r>
              <a:rPr lang="en-US" sz="1200" b="0" i="0" u="none" strike="noStrike" kern="1200" dirty="0">
                <a:solidFill>
                  <a:schemeClr val="tx1"/>
                </a:solidFill>
                <a:effectLst/>
              </a:rPr>
              <a:t>Native Land resource: The </a:t>
            </a:r>
            <a:r>
              <a:rPr lang="en-US" sz="1200" u="sng" dirty="0">
                <a:solidFill>
                  <a:srgbClr val="0563C1"/>
                </a:solidFill>
                <a:effectLst/>
                <a:ea typeface="Times New Roman" panose="02020603050405020304" pitchFamily="18" charset="0"/>
                <a:hlinkClick r:id="rId3"/>
              </a:rPr>
              <a:t>Native-Land.ca website</a:t>
            </a:r>
            <a:r>
              <a:rPr lang="en-US" sz="1200" b="0" i="0" u="none" strike="noStrike" kern="1200" dirty="0">
                <a:solidFill>
                  <a:schemeClr val="tx1"/>
                </a:solidFill>
                <a:effectLst/>
                <a:ea typeface="Times New Roman" panose="02020603050405020304" pitchFamily="18" charset="0"/>
              </a:rPr>
              <a:t> </a:t>
            </a:r>
            <a:r>
              <a:rPr lang="en-US" sz="1200" b="0" i="0" u="none" strike="noStrike" kern="1200" dirty="0">
                <a:solidFill>
                  <a:schemeClr val="tx1"/>
                </a:solidFill>
                <a:effectLst/>
              </a:rPr>
              <a:t>is a helpful map tool to identify the land you’re on . You can also text your town and state to 907-312-5085 and it will text you back the land you are on. </a:t>
            </a:r>
            <a:endParaRPr lang="en-US" dirty="0"/>
          </a:p>
          <a:p>
            <a:pPr marL="0" marR="0">
              <a:spcBef>
                <a:spcPts val="0"/>
              </a:spcBef>
              <a:spcAft>
                <a:spcPts val="600"/>
              </a:spcAft>
            </a:pPr>
            <a:r>
              <a:rPr lang="en-US" b="1" dirty="0"/>
              <a:t>Trainer provides an example of the land they are currently on during this session or gives acknowledgment to another land. Here is Dr. Nicholson’s example: </a:t>
            </a:r>
            <a:r>
              <a:rPr lang="en-US" dirty="0"/>
              <a:t>I want to say that this morning I’m Zooming in from the occupied and unseated territory of the </a:t>
            </a:r>
            <a:r>
              <a:rPr lang="en-US" dirty="0" err="1"/>
              <a:t>Aloni</a:t>
            </a:r>
            <a:r>
              <a:rPr lang="en-US" dirty="0"/>
              <a:t> peoples who have stewarded this land in the Bay area for generations. When I look out my window, even though it's quite smoky this morning, I always resonate with this beautiful tree that I can see. </a:t>
            </a:r>
          </a:p>
          <a:p>
            <a:pPr marL="0" marR="0">
              <a:spcBef>
                <a:spcPts val="0"/>
              </a:spcBef>
              <a:spcAft>
                <a:spcPts val="600"/>
              </a:spcAft>
            </a:pPr>
            <a:r>
              <a:rPr lang="en-US" dirty="0"/>
              <a:t>Read aloud some of the responses from the chat.  </a:t>
            </a:r>
          </a:p>
          <a:p>
            <a:pPr marR="0" lvl="0" rtl="0">
              <a:lnSpc>
                <a:spcPct val="100000"/>
              </a:lnSpc>
              <a:spcAft>
                <a:spcPts val="0"/>
              </a:spcAft>
              <a:buSzPts val="1400"/>
              <a:buNone/>
            </a:pPr>
            <a:br>
              <a:rPr lang="en-US" dirty="0"/>
            </a:br>
            <a:endParaRPr dirty="0"/>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ea typeface="Calibri"/>
                <a:sym typeface="Calibri"/>
              </a:rPr>
              <a:t>3</a:t>
            </a:fld>
            <a:endParaRPr sz="1200" b="0" i="0" u="none" strike="noStrike" cap="none">
              <a:solidFill>
                <a:schemeClr val="dk1"/>
              </a:solidFill>
              <a:ea typeface="Calibri"/>
              <a:sym typeface="Calibri"/>
            </a:endParaRPr>
          </a:p>
        </p:txBody>
      </p:sp>
    </p:spTree>
    <p:extLst>
      <p:ext uri="{BB962C8B-B14F-4D97-AF65-F5344CB8AC3E}">
        <p14:creationId xmlns:p14="http://schemas.microsoft.com/office/powerpoint/2010/main" val="1010229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b="0" dirty="0"/>
              <a:t>Create opportunities for children to communicate their fears and worries and express their anger and big feelings in constructive ways:</a:t>
            </a:r>
          </a:p>
          <a:p>
            <a:pPr marL="171450" indent="-171450">
              <a:buFont typeface="Arial" panose="020B0604020202020204" pitchFamily="34" charset="0"/>
              <a:buChar char="•"/>
            </a:pPr>
            <a:r>
              <a:rPr lang="en-US" b="0" dirty="0"/>
              <a:t>Sensory/Structured play</a:t>
            </a:r>
          </a:p>
          <a:p>
            <a:pPr marL="171450" indent="-171450">
              <a:buFont typeface="Arial" panose="020B0604020202020204" pitchFamily="34" charset="0"/>
              <a:buChar char="•"/>
            </a:pPr>
            <a:r>
              <a:rPr lang="en-US" b="0" dirty="0"/>
              <a:t>Expressive arts</a:t>
            </a:r>
          </a:p>
          <a:p>
            <a:pPr marL="171450" indent="-171450">
              <a:buFont typeface="Arial" panose="020B0604020202020204" pitchFamily="34" charset="0"/>
              <a:buChar char="•"/>
            </a:pPr>
            <a:r>
              <a:rPr lang="en-US" b="0" dirty="0"/>
              <a:t>Loose parts</a:t>
            </a:r>
          </a:p>
          <a:p>
            <a:pPr marL="171450" indent="-171450">
              <a:buFont typeface="Arial" panose="020B0604020202020204" pitchFamily="34" charset="0"/>
              <a:buChar char="•"/>
            </a:pPr>
            <a:r>
              <a:rPr lang="en-US" b="0" dirty="0"/>
              <a:t>Big body/Active play</a:t>
            </a:r>
          </a:p>
          <a:p>
            <a:pPr marL="171450" indent="-171450">
              <a:buFont typeface="Arial" panose="020B0604020202020204" pitchFamily="34" charset="0"/>
              <a:buChar char="•"/>
            </a:pPr>
            <a:r>
              <a:rPr lang="en-US" b="0" dirty="0"/>
              <a:t>Rhythmic movements</a:t>
            </a:r>
          </a:p>
          <a:p>
            <a:pPr marL="171450" indent="-171450">
              <a:buFont typeface="Arial" panose="020B0604020202020204" pitchFamily="34" charset="0"/>
              <a:buChar char="•"/>
            </a:pPr>
            <a:r>
              <a:rPr lang="en-US" b="0" dirty="0"/>
              <a:t>Outdoor play/Nature play</a:t>
            </a:r>
          </a:p>
          <a:p>
            <a:pPr marL="171450" indent="-171450">
              <a:buFont typeface="Arial" panose="020B0604020202020204" pitchFamily="34" charset="0"/>
              <a:buChar char="•"/>
            </a:pPr>
            <a:r>
              <a:rPr lang="en-US" b="0" dirty="0"/>
              <a:t>Inspirations from medical play</a:t>
            </a:r>
          </a:p>
          <a:p>
            <a:pPr marL="171450" indent="-171450">
              <a:buFont typeface="Arial" panose="020B0604020202020204" pitchFamily="34" charset="0"/>
              <a:buChar char="•"/>
            </a:pPr>
            <a:r>
              <a:rPr lang="en-US" b="0" dirty="0"/>
              <a:t>Storybooks </a:t>
            </a:r>
          </a:p>
          <a:p>
            <a:r>
              <a:rPr lang="en-US" b="1" dirty="0"/>
              <a:t>Dr. Nicholson’s Remarks: </a:t>
            </a:r>
            <a:r>
              <a:rPr lang="en-US" b="0" dirty="0"/>
              <a:t>We</a:t>
            </a:r>
            <a:r>
              <a:rPr lang="en-US" dirty="0"/>
              <a:t> are going to shift into thinking about different opportunities for children to communicate fears and worries and to express anger and big feelings through play. And what are ways that we can set up environments to support healing and coping and building resilience through the use of play. And we're going to just whip through these. Know that we're keeping an eye on the chat. We welcome you to add anything. And there's a handout on this that I worked on with the Early Childhood Funders. It's a free resource. You'll have access to it. It's in Spanish and English, but we'll talk through some of these things and why they are supportive of children and why we need to really fight for play to remain in our early childhood settings. Because this is such a part of the human rights for children, that they have a way to cope with the big feelings that they are experiencing.</a:t>
            </a:r>
          </a:p>
        </p:txBody>
      </p:sp>
      <p:sp>
        <p:nvSpPr>
          <p:cNvPr id="4" name="Slide Number Placeholder 3"/>
          <p:cNvSpPr>
            <a:spLocks noGrp="1"/>
          </p:cNvSpPr>
          <p:nvPr>
            <p:ph type="sldNum" sz="quarter" idx="5"/>
          </p:nvPr>
        </p:nvSpPr>
        <p:spPr/>
        <p:txBody>
          <a:bodyPr/>
          <a:lstStyle/>
          <a:p>
            <a:fld id="{8DD73A62-4268-DB41-82B2-01A93BB822E9}" type="slidenum">
              <a:rPr lang="en-US" smtClean="0"/>
              <a:t>30</a:t>
            </a:fld>
            <a:endParaRPr lang="en-US"/>
          </a:p>
        </p:txBody>
      </p:sp>
    </p:spTree>
    <p:extLst>
      <p:ext uri="{BB962C8B-B14F-4D97-AF65-F5344CB8AC3E}">
        <p14:creationId xmlns:p14="http://schemas.microsoft.com/office/powerpoint/2010/main" val="2990412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82193"/>
          </a:xfrm>
        </p:spPr>
        <p:txBody>
          <a:bodyPr/>
          <a:lstStyle/>
          <a:p>
            <a:r>
              <a:rPr lang="en-US" dirty="0"/>
              <a:t>When we think about sensory play, we often think about such things as water and sand. Sometimes people will use things like beans in a water table, other people don't because they feel like using food is not appropriate and sends the wrong messages. But those are used to have sensory play or any kind of sensory object like that. That can be an individual bin during COVID, or we used to have larger bins where children were together.</a:t>
            </a:r>
            <a:br>
              <a:rPr lang="en-US" dirty="0"/>
            </a:br>
            <a:r>
              <a:rPr lang="en-US" dirty="0"/>
              <a:t>A couple of reasons to have this kind of play are really critical. Remember, we talked about how they might be hypervigilant. If they need to scan the environment to feel safe in that environment, if they're constantly activated and stressed, this is a way in which they can be playing with a sand table, even if it's an individual bin or water, not only soothing and calming their stress response system by doing so, but it allows them a way to actually play where they don't have to take their attention away from survival. For children who can't, because they don't feel safe enough to do things like taking away that cognitive energy to engage in object play or fantasy play, it's like an access-equity issue. This is a way that we can support them to play with us. </a:t>
            </a:r>
          </a:p>
          <a:p>
            <a:r>
              <a:rPr lang="en-US" b="1" dirty="0"/>
              <a:t>Jonathan’s Remarks: </a:t>
            </a:r>
            <a:r>
              <a:rPr lang="en-US" b="0" dirty="0"/>
              <a:t>S</a:t>
            </a:r>
            <a:r>
              <a:rPr lang="en-US" dirty="0"/>
              <a:t>ensory play often brings you right into the moment because the fluid or the object you're using is just often so controlled by gravity. And so, it can be repetitive. It can be repeated. It can be engaged in just to the amount that they want to. They might just want to get their fingertips wet. They might want to dive their whole arms, but also that through all of these, they tell you so much in the way they engage in it, they might be just dumping or submerging, and you can learn so much from sensory play by watching how they engage with something.</a:t>
            </a:r>
          </a:p>
          <a:p>
            <a:r>
              <a:rPr lang="en-US" b="1" dirty="0"/>
              <a:t>Dr. Nicholson’s Remarks: </a:t>
            </a:r>
            <a:r>
              <a:rPr lang="en-US" b="0" dirty="0"/>
              <a:t>For</a:t>
            </a:r>
            <a:r>
              <a:rPr lang="en-US" dirty="0"/>
              <a:t> some children who are sensory defensive, which could be impacted because of trauma, they might not want to touch things, but they'll use the objects to pour water, play with sand. They may not want it to touch them. And other kids, like Jonathan said, might just literally put their arms and bodies into it. And it's modulating for their sensory system to do that. So, with my children, this is where a therapist took us, was this play to start with. We couldn't do any play therapy with objects. They weren't ready. So, we started with this kind of play as an entry in. </a:t>
            </a:r>
          </a:p>
        </p:txBody>
      </p:sp>
      <p:sp>
        <p:nvSpPr>
          <p:cNvPr id="4" name="Slide Number Placeholder 3"/>
          <p:cNvSpPr>
            <a:spLocks noGrp="1"/>
          </p:cNvSpPr>
          <p:nvPr>
            <p:ph type="sldNum" sz="quarter" idx="5"/>
          </p:nvPr>
        </p:nvSpPr>
        <p:spPr/>
        <p:txBody>
          <a:bodyPr/>
          <a:lstStyle/>
          <a:p>
            <a:fld id="{7FB667E1-E601-4AAF-B95C-B25720D70A60}" type="slidenum">
              <a:rPr lang="en-US" smtClean="0"/>
              <a:t>31</a:t>
            </a:fld>
            <a:endParaRPr lang="en-US"/>
          </a:p>
        </p:txBody>
      </p:sp>
    </p:spTree>
    <p:extLst>
      <p:ext uri="{BB962C8B-B14F-4D97-AF65-F5344CB8AC3E}">
        <p14:creationId xmlns:p14="http://schemas.microsoft.com/office/powerpoint/2010/main" val="683550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D3D"/>
                </a:solidFill>
                <a:effectLst/>
                <a:uLnTx/>
                <a:uFillTx/>
              </a:rPr>
              <a:t>Dr. Nicholson’s Remarks:</a:t>
            </a:r>
            <a:r>
              <a:rPr kumimoji="0" lang="en-US" sz="1200" b="0" i="0" u="none" strike="noStrike" kern="1200" cap="none" spc="0" normalizeH="0" baseline="0" noProof="0" dirty="0">
                <a:ln>
                  <a:noFill/>
                </a:ln>
                <a:solidFill>
                  <a:srgbClr val="363D3D"/>
                </a:solidFill>
                <a:effectLst/>
                <a:uLnTx/>
                <a:uFillTx/>
              </a:rPr>
              <a:t> Here we have two different examples. A lot of people in COVID-responsive settings are using individual bins. </a:t>
            </a:r>
          </a:p>
        </p:txBody>
      </p:sp>
      <p:sp>
        <p:nvSpPr>
          <p:cNvPr id="4" name="Slide Number Placeholder 3"/>
          <p:cNvSpPr>
            <a:spLocks noGrp="1"/>
          </p:cNvSpPr>
          <p:nvPr>
            <p:ph type="sldNum" sz="quarter" idx="5"/>
          </p:nvPr>
        </p:nvSpPr>
        <p:spPr/>
        <p:txBody>
          <a:bodyPr/>
          <a:lstStyle/>
          <a:p>
            <a:fld id="{7FB667E1-E601-4AAF-B95C-B25720D70A60}" type="slidenum">
              <a:rPr lang="en-US" smtClean="0"/>
              <a:t>32</a:t>
            </a:fld>
            <a:endParaRPr lang="en-US"/>
          </a:p>
        </p:txBody>
      </p:sp>
    </p:spTree>
    <p:extLst>
      <p:ext uri="{BB962C8B-B14F-4D97-AF65-F5344CB8AC3E}">
        <p14:creationId xmlns:p14="http://schemas.microsoft.com/office/powerpoint/2010/main" val="4079308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59679"/>
          </a:xfrm>
        </p:spPr>
        <p:txBody>
          <a:bodyPr/>
          <a:lstStyle/>
          <a:p>
            <a:r>
              <a:rPr lang="en-US" b="1" dirty="0"/>
              <a:t>Dr. Nicholson’s Remarks: </a:t>
            </a:r>
            <a:r>
              <a:rPr lang="en-US" dirty="0"/>
              <a:t>For sensory play you've see the Play-Doh. Play-Doh can be extremely calming. Children can pound at it. They can poke at it. They can regulate. Think of how many of you as adults find it calming in a meeting to hold on and squish something, to bite on a pen, to do different things—to drink coffee—right? The same can be for children holding something like Play-Doh: they can regulate their systems. It's a co-regulator for them.</a:t>
            </a:r>
          </a:p>
          <a:p>
            <a:r>
              <a:rPr lang="en-US" dirty="0"/>
              <a:t>Structured play: I want to just talk about this for a minute. These things like pegboards that you see here, puzzles without too many parts, very simple things without too many pieces. What does this offer to the child whose CEO, and maybe their limbic system, is out of business right now. They're activated, or they came in activated, or you're worried that they might activate quickly. It doesn't require—and this is the same with the sensory play—it doesn't require them to engage with children. It could, the way you said it could do that, but it doesn't have to. Children can play with water and sand without having to have all those social-emotional capacities, without having to share and negotiate and use language. And if they're activated and their neurons aren't firing in their limbic system and in their forebrain, this allows them to both engage and participate and have access to play. But it reduces the cognitive demand on them. They don't have to navigate socially/emotionally. They don't have to navigate with language.</a:t>
            </a:r>
          </a:p>
          <a:p>
            <a:r>
              <a:rPr lang="en-US" dirty="0"/>
              <a:t>But here's another piece: children who experience a lot of trauma have the reduction in learning opportunities and therefore the reduction in opportunities for them to develop a sense of self efficacy, a sense of mastery that is so critical to those early childhood years. Those tasks that they do over and over: as they're learning to climb up a play structure and they climb the first step, and then the second step, and they feel a sense of mastery as they work towards a goal. Children impacted by trauma have that interrupted. So small, structured play objects like this can give them a sense of mastery without requiring more than they're capable of doing if their stress response systems are activated. </a:t>
            </a:r>
          </a:p>
        </p:txBody>
      </p:sp>
      <p:sp>
        <p:nvSpPr>
          <p:cNvPr id="4" name="Slide Number Placeholder 3"/>
          <p:cNvSpPr>
            <a:spLocks noGrp="1"/>
          </p:cNvSpPr>
          <p:nvPr>
            <p:ph type="sldNum" sz="quarter" idx="5"/>
          </p:nvPr>
        </p:nvSpPr>
        <p:spPr/>
        <p:txBody>
          <a:bodyPr/>
          <a:lstStyle/>
          <a:p>
            <a:fld id="{7FB667E1-E601-4AAF-B95C-B25720D70A60}" type="slidenum">
              <a:rPr lang="en-US" smtClean="0"/>
              <a:t>33</a:t>
            </a:fld>
            <a:endParaRPr lang="en-US"/>
          </a:p>
        </p:txBody>
      </p:sp>
    </p:spTree>
    <p:extLst>
      <p:ext uri="{BB962C8B-B14F-4D97-AF65-F5344CB8AC3E}">
        <p14:creationId xmlns:p14="http://schemas.microsoft.com/office/powerpoint/2010/main" val="377204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90307"/>
          </a:xfrm>
        </p:spPr>
        <p:txBody>
          <a:bodyPr/>
          <a:lstStyle/>
          <a:p>
            <a:r>
              <a:rPr lang="en-US" b="1" dirty="0"/>
              <a:t>Dr. Nicholson’s Remarks: </a:t>
            </a:r>
            <a:r>
              <a:rPr lang="en-US" dirty="0"/>
              <a:t>Expressive arts: This makes sense to a lot of us—painting, drawing, acting— anything where it's open-ended enough. And they're able to take their big feelings, their big emotions, and embed them in a process in an experience; this is really, really helpful. And if we go back to this idea that for adults and for children to name something, to take it out from the internal lived experience where it might be scary because we're not sharing it, it's something we're hiding and it's deep inside. And in the case of trauma, we're not even aware of it. It's there to bring it out into the open, to tell our stories. And I'm thinking of, when I talk about telling stories, I mean, in the hundred languages of children way. Telling our stories through dance, through acting things out, through painting, through drawing. In many different ways, when we're able to tell a story of how we feel or what we're experiencing, it can be very soothing, but it can also be part of what builds resilience. It gets that experience out from inside of us, that charge of energy into the outside. And that's the first step in calming the stress response system. </a:t>
            </a:r>
          </a:p>
          <a:p>
            <a:r>
              <a:rPr lang="en-US" dirty="0"/>
              <a:t>It also might be that something is way too scary for a child to talk about. And they might first need to talk about something where there's some distance. So that picture I showed you with the horses, my daughter, who had several relational losses in the first year of her life, she couldn't talk about that, but she could bury an animal. She could create a funeral for something else where there was some symbolic distance before she could tune it inward and work on her own trauma and healing. </a:t>
            </a:r>
          </a:p>
          <a:p>
            <a:r>
              <a:rPr lang="en-US" b="1" dirty="0"/>
              <a:t>Jonathan’s Remarks: </a:t>
            </a:r>
            <a:r>
              <a:rPr lang="en-US" dirty="0"/>
              <a:t>Expressive arts is a great space to be a curator also, of an experience. And to be really conscious of the materials, the colors, the textures of the paper, they can all play into the experience. Trauma might be something around fire and providing lots of cool colors on the color spectrum can be a chance to make sure that the expressive art activity is potentially less triggering. But you really get a chance to be the person who helps set the safe space by what is being offered and, and how. If you know that they have sensory things, maybe think of painting isn't going to be such a therapeutic or expressive art activity for that kiddo.</a:t>
            </a:r>
          </a:p>
          <a:p>
            <a:r>
              <a:rPr lang="en-US" b="1" dirty="0"/>
              <a:t>Dr. Nicholson’s Remarks: </a:t>
            </a:r>
            <a:r>
              <a:rPr lang="en-US" dirty="0"/>
              <a:t>Everything is so individual. And what we're talking about here, especially with these opening ideas, this is for a child who you see is very activated and dysregulated and isn't going to be able to engage in a lot of other play or learning activities in the classroom. These are things that can help bring a child back to calm and regulation so that they can engage in other ways of being and other activities. So, I'm all about challenge and I'm all about individualizing and noticing, but we just wanted to give you some tools for those children that look like they're showing you the fight, flight, or freeze. And they're not going to be able to participate in other things, so this is helping you think about how to support those children to be able to reenter and reconnect but yes, scaffolding and supporting is always really what we're about.</a:t>
            </a:r>
          </a:p>
        </p:txBody>
      </p:sp>
      <p:sp>
        <p:nvSpPr>
          <p:cNvPr id="4" name="Slide Number Placeholder 3"/>
          <p:cNvSpPr>
            <a:spLocks noGrp="1"/>
          </p:cNvSpPr>
          <p:nvPr>
            <p:ph type="sldNum" sz="quarter" idx="5"/>
          </p:nvPr>
        </p:nvSpPr>
        <p:spPr/>
        <p:txBody>
          <a:bodyPr/>
          <a:lstStyle/>
          <a:p>
            <a:fld id="{7FB667E1-E601-4AAF-B95C-B25720D70A60}" type="slidenum">
              <a:rPr lang="en-US" smtClean="0"/>
              <a:t>34</a:t>
            </a:fld>
            <a:endParaRPr lang="en-US"/>
          </a:p>
        </p:txBody>
      </p:sp>
    </p:spTree>
    <p:extLst>
      <p:ext uri="{BB962C8B-B14F-4D97-AF65-F5344CB8AC3E}">
        <p14:creationId xmlns:p14="http://schemas.microsoft.com/office/powerpoint/2010/main" val="2778321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 Nicholson’s Remarks: </a:t>
            </a:r>
            <a:r>
              <a:rPr lang="en-US" dirty="0"/>
              <a:t>We're going to quickly go through, for the same reasons that these are loose parts, that the child can bring themselves, their experiences and have a sense of a way to tell their stories and they get to reveal what they want to. They have a sense of agency and control. Loose parts can be very helpful for children in that way.</a:t>
            </a:r>
          </a:p>
          <a:p>
            <a:r>
              <a:rPr lang="en-US" dirty="0"/>
              <a:t>It also can be though for children who experienced trauma; making a choice, making a decision, or having too many variables and options can be completely overwhelming. For one of my children, she couldn't be in a co-op or a preschool where there's a lot of changing adults, a lot of options and choice. That was completely debilitating and scary for her. She needed her world to be brought smaller and down with just a couple of choices that helped her feel safer and it reduced the cognitive load and helped create more predictability. So loose parts can go either way, we just want you to have a sense of how they can be important and helpful for children and others. You'll see, it can be very overwhelming. </a:t>
            </a:r>
          </a:p>
        </p:txBody>
      </p:sp>
      <p:sp>
        <p:nvSpPr>
          <p:cNvPr id="4" name="Slide Number Placeholder 3"/>
          <p:cNvSpPr>
            <a:spLocks noGrp="1"/>
          </p:cNvSpPr>
          <p:nvPr>
            <p:ph type="sldNum" sz="quarter" idx="5"/>
          </p:nvPr>
        </p:nvSpPr>
        <p:spPr/>
        <p:txBody>
          <a:bodyPr/>
          <a:lstStyle/>
          <a:p>
            <a:fld id="{7FB667E1-E601-4AAF-B95C-B25720D70A60}" type="slidenum">
              <a:rPr lang="en-US" smtClean="0"/>
              <a:t>35</a:t>
            </a:fld>
            <a:endParaRPr lang="en-US"/>
          </a:p>
        </p:txBody>
      </p:sp>
    </p:spTree>
    <p:extLst>
      <p:ext uri="{BB962C8B-B14F-4D97-AF65-F5344CB8AC3E}">
        <p14:creationId xmlns:p14="http://schemas.microsoft.com/office/powerpoint/2010/main" val="2217245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 Nicholson’s Remarks: </a:t>
            </a:r>
            <a:r>
              <a:rPr lang="en-US" dirty="0"/>
              <a:t>Blocks can be one of those things that, I know that in COVID, it's very hard and exhausting and time consuming to clean them. A lot of programs are choosing to spend effort and energy to keep them available for the very reason that children can bring so much of their worries and concerns into the blocks and have that open-ended way of working through things.</a:t>
            </a:r>
          </a:p>
        </p:txBody>
      </p:sp>
      <p:sp>
        <p:nvSpPr>
          <p:cNvPr id="4" name="Slide Number Placeholder 3"/>
          <p:cNvSpPr>
            <a:spLocks noGrp="1"/>
          </p:cNvSpPr>
          <p:nvPr>
            <p:ph type="sldNum" sz="quarter" idx="5"/>
          </p:nvPr>
        </p:nvSpPr>
        <p:spPr/>
        <p:txBody>
          <a:bodyPr/>
          <a:lstStyle/>
          <a:p>
            <a:fld id="{7FB667E1-E601-4AAF-B95C-B25720D70A60}" type="slidenum">
              <a:rPr lang="en-US" smtClean="0"/>
              <a:t>36</a:t>
            </a:fld>
            <a:endParaRPr lang="en-US"/>
          </a:p>
        </p:txBody>
      </p:sp>
    </p:spTree>
    <p:extLst>
      <p:ext uri="{BB962C8B-B14F-4D97-AF65-F5344CB8AC3E}">
        <p14:creationId xmlns:p14="http://schemas.microsoft.com/office/powerpoint/2010/main" val="1469802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indent="0">
              <a:buNone/>
            </a:pPr>
            <a:r>
              <a:rPr lang="en-US" b="0" dirty="0"/>
              <a:t>Support children to release the extra energy charge that accumulates in their bodies when their stress response systems have been triggered. </a:t>
            </a:r>
            <a:endParaRPr lang="en-US" dirty="0"/>
          </a:p>
          <a:p>
            <a:pPr marL="45720" indent="0">
              <a:buNone/>
            </a:pPr>
            <a:r>
              <a:rPr lang="en-US" dirty="0"/>
              <a:t>Children who live with high levels of stress need opportunities to engage in large motor activities that allow them to release the additional energy in their bodies that results from the activation of stress chemicals. The early learning program may be their only opportunity to </a:t>
            </a:r>
            <a:r>
              <a:rPr lang="en-US" b="0" dirty="0"/>
              <a:t>run, climb, jump, stretch, swing, ride a tricycle, or otherwise engage in big body play and release of energy. </a:t>
            </a:r>
            <a:r>
              <a:rPr lang="en-US" dirty="0"/>
              <a:t>Not only are these opportunities supportive of children’s physical development, but they also reduce the chances of long-lasting impact resulting from the stress chemicals released after a triggering event. </a:t>
            </a:r>
          </a:p>
        </p:txBody>
      </p:sp>
      <p:sp>
        <p:nvSpPr>
          <p:cNvPr id="4" name="Slide Number Placeholder 3"/>
          <p:cNvSpPr>
            <a:spLocks noGrp="1"/>
          </p:cNvSpPr>
          <p:nvPr>
            <p:ph type="sldNum" sz="quarter" idx="5"/>
          </p:nvPr>
        </p:nvSpPr>
        <p:spPr/>
        <p:txBody>
          <a:bodyPr/>
          <a:lstStyle/>
          <a:p>
            <a:fld id="{7FB667E1-E601-4AAF-B95C-B25720D70A60}" type="slidenum">
              <a:rPr lang="en-US" smtClean="0"/>
              <a:t>37</a:t>
            </a:fld>
            <a:endParaRPr lang="en-US"/>
          </a:p>
        </p:txBody>
      </p:sp>
    </p:spTree>
    <p:extLst>
      <p:ext uri="{BB962C8B-B14F-4D97-AF65-F5344CB8AC3E}">
        <p14:creationId xmlns:p14="http://schemas.microsoft.com/office/powerpoint/2010/main" val="2946138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Aft>
                <a:spcPts val="0"/>
              </a:spcAft>
              <a:buClrTx/>
              <a:buSzTx/>
              <a:buFontTx/>
              <a:buNone/>
              <a:tabLst/>
              <a:defRPr/>
            </a:pPr>
            <a:r>
              <a:rPr lang="en-US" b="1" dirty="0"/>
              <a:t>Dr. Nicholson’s Remarks: </a:t>
            </a:r>
            <a:r>
              <a:rPr lang="en-US" dirty="0"/>
              <a:t>For those of you who have taken trainings with Bruce Perry or others, the </a:t>
            </a:r>
            <a:r>
              <a:rPr lang="en-US" dirty="0" err="1"/>
              <a:t>neurosequential</a:t>
            </a:r>
            <a:r>
              <a:rPr lang="en-US" dirty="0"/>
              <a:t> model and so on, you know how important repetitive rhythmic activities are for young children. They heal the brain from trauma. They both create with a rhythmic activity, swinging, rocking, jumping on a trampoline, drumming sounds, chanting. These things create a patterned predictability for the child, but it also helps in terms of the brain and it's rewiring.</a:t>
            </a:r>
          </a:p>
          <a:p>
            <a:pPr marL="0" marR="0" lvl="0" indent="0" algn="l" defTabSz="914400" rtl="0" eaLnBrk="1" fontAlgn="auto" latinLnBrk="0" hangingPunct="1">
              <a:lnSpc>
                <a:spcPct val="100000"/>
              </a:lnSpc>
              <a:spcAft>
                <a:spcPts val="0"/>
              </a:spcAft>
              <a:buClrTx/>
              <a:buSzTx/>
              <a:buFontTx/>
              <a:buNone/>
              <a:tabLst/>
              <a:defRPr/>
            </a:pPr>
            <a:r>
              <a:rPr lang="en-US" dirty="0"/>
              <a:t>It helps the brain to develop optimally to engage in these things, but it helps to calm the stress response more than most things, which is why people use the fold-up rocking chairs or different kinds of rockers, or even just hold a child and rock back and forth. The humming and chanting of something over and over and over or swinging can just sooth and immediately regulate a child and stop the release of stress chemicals.</a:t>
            </a:r>
          </a:p>
          <a:p>
            <a:pPr marL="0" marR="0" lvl="0" indent="0" algn="l" defTabSz="914400" rtl="0" eaLnBrk="1" fontAlgn="auto" latinLnBrk="0" hangingPunct="1">
              <a:lnSpc>
                <a:spcPct val="100000"/>
              </a:lnSpc>
              <a:spcAft>
                <a:spcPts val="0"/>
              </a:spcAft>
              <a:buClrTx/>
              <a:buSzTx/>
              <a:buFontTx/>
              <a:buNone/>
              <a:tabLst/>
              <a:defRPr/>
            </a:pPr>
            <a:r>
              <a:rPr lang="en-US" dirty="0"/>
              <a:t>The more we can build these in throughout the day or give children options of choosing to use these if they start to feel those body dysregulations the better. We're helping them build resilience and we're helping ourselves to help them get back to a learning state more quickly.</a:t>
            </a:r>
          </a:p>
        </p:txBody>
      </p:sp>
      <p:sp>
        <p:nvSpPr>
          <p:cNvPr id="4" name="Slide Number Placeholder 3"/>
          <p:cNvSpPr>
            <a:spLocks noGrp="1"/>
          </p:cNvSpPr>
          <p:nvPr>
            <p:ph type="sldNum" sz="quarter" idx="5"/>
          </p:nvPr>
        </p:nvSpPr>
        <p:spPr/>
        <p:txBody>
          <a:bodyPr/>
          <a:lstStyle/>
          <a:p>
            <a:fld id="{7FB667E1-E601-4AAF-B95C-B25720D70A60}" type="slidenum">
              <a:rPr lang="en-US" smtClean="0"/>
              <a:t>38</a:t>
            </a:fld>
            <a:endParaRPr lang="en-US"/>
          </a:p>
        </p:txBody>
      </p:sp>
    </p:spTree>
    <p:extLst>
      <p:ext uri="{BB962C8B-B14F-4D97-AF65-F5344CB8AC3E}">
        <p14:creationId xmlns:p14="http://schemas.microsoft.com/office/powerpoint/2010/main" val="1041906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 Nicholson’s Remarks: </a:t>
            </a:r>
            <a:r>
              <a:rPr lang="en-US" dirty="0"/>
              <a:t>Nature play. You saw how many of you found your grounders in nature? There are decades of research on the power of nature to regulate our systems. It has something to do with engaging the senses, and it's the beauty of nature that is full of loose parts. Children can choose their level of engagement. They can bring stories to nature and play with loose parts in a way where they can bring all those big feelings. But in the research on nature, it's not just being in nature. That's fabulous, but if you can't do that, bringing nature to the child—even just looking at greenery, looking at pictures of nature—can be regulating. Hearing the sounds can be regulating from nature, which is why some of these apps have us doing that, Calm and Headspace, right? It can be a coregulator for children. So just thinking and knowing that outdoor play—whether we're actually outdoors or bringing the outdoors in—can be a really helpful tool for supporting children as trauma responsive.</a:t>
            </a:r>
          </a:p>
        </p:txBody>
      </p:sp>
      <p:sp>
        <p:nvSpPr>
          <p:cNvPr id="4" name="Slide Number Placeholder 3"/>
          <p:cNvSpPr>
            <a:spLocks noGrp="1"/>
          </p:cNvSpPr>
          <p:nvPr>
            <p:ph type="sldNum" sz="quarter" idx="5"/>
          </p:nvPr>
        </p:nvSpPr>
        <p:spPr/>
        <p:txBody>
          <a:bodyPr/>
          <a:lstStyle/>
          <a:p>
            <a:fld id="{7FB667E1-E601-4AAF-B95C-B25720D70A60}" type="slidenum">
              <a:rPr lang="en-US" smtClean="0"/>
              <a:t>39</a:t>
            </a:fld>
            <a:endParaRPr lang="en-US"/>
          </a:p>
        </p:txBody>
      </p:sp>
    </p:spTree>
    <p:extLst>
      <p:ext uri="{BB962C8B-B14F-4D97-AF65-F5344CB8AC3E}">
        <p14:creationId xmlns:p14="http://schemas.microsoft.com/office/powerpoint/2010/main" val="3101483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b="1" dirty="0"/>
              <a:t>Dr. Nicholson’s Remarks: </a:t>
            </a:r>
            <a:r>
              <a:rPr lang="en-US" dirty="0"/>
              <a:t>One of the things that we know from any work about trauma and stress is that we ourselves can have trauma reminders and an activation of our stress-response system in a sort of unconscious way at any moment in time when we're talking about some of these things. So, it's really important for us to say two things before we start today: </a:t>
            </a:r>
          </a:p>
          <a:p>
            <a:pPr marL="228600" indent="-228600">
              <a:buFont typeface="+mj-lt"/>
              <a:buAutoNum type="arabicPeriod"/>
            </a:pPr>
            <a:r>
              <a:rPr lang="en-US" dirty="0"/>
              <a:t>We want you to take care of yourself at all times—self care, and you monitoring your body and doing body scans and just reading the cues of what you need, is what we invite everybody here to do.</a:t>
            </a:r>
          </a:p>
          <a:p>
            <a:pPr marL="228600" indent="-228600">
              <a:buFont typeface="+mj-lt"/>
              <a:buAutoNum type="arabicPeriod"/>
            </a:pPr>
            <a:r>
              <a:rPr lang="en-US" dirty="0"/>
              <a:t>If you need to get up and walk around, please do so: turn off your camera, get a glass of water, take a deep breath, stretch and move your body, and get some of that stress out as you're shaking your body and moving; this is what we want to do with children.</a:t>
            </a:r>
          </a:p>
          <a:p>
            <a:pPr marL="0" indent="0">
              <a:buFont typeface="+mj-lt"/>
              <a:buNone/>
            </a:pPr>
            <a:r>
              <a:rPr lang="en-US" b="1" dirty="0"/>
              <a:t>Agenda:</a:t>
            </a:r>
          </a:p>
          <a:p>
            <a:pPr marL="171450" indent="-171450">
              <a:buFont typeface="Arial" panose="020B0604020202020204" pitchFamily="34" charset="0"/>
              <a:buChar char="•"/>
            </a:pPr>
            <a:r>
              <a:rPr lang="en-US" dirty="0"/>
              <a:t>The impact of trauma on children’s play</a:t>
            </a:r>
          </a:p>
          <a:p>
            <a:pPr marL="171450" indent="-171450">
              <a:buFont typeface="Arial" panose="020B0604020202020204" pitchFamily="34" charset="0"/>
              <a:buChar char="•"/>
            </a:pPr>
            <a:r>
              <a:rPr lang="en-US" dirty="0"/>
              <a:t>Different types of play that support children impacted by stress and trauma to cope, build resilience, and heal</a:t>
            </a:r>
          </a:p>
          <a:p>
            <a:pPr marL="171450" indent="-171450">
              <a:buFont typeface="Arial" panose="020B0604020202020204" pitchFamily="34" charset="0"/>
              <a:buChar char="•"/>
            </a:pPr>
            <a:r>
              <a:rPr lang="en-US" dirty="0"/>
              <a:t>Strategies for addressing difficult themes in play</a:t>
            </a:r>
          </a:p>
          <a:p>
            <a:pPr marL="171450" indent="-171450">
              <a:buFont typeface="Arial" panose="020B0604020202020204" pitchFamily="34" charset="0"/>
              <a:buChar char="•"/>
            </a:pPr>
            <a:r>
              <a:rPr lang="en-US" dirty="0"/>
              <a:t>Learning from medical play</a:t>
            </a:r>
          </a:p>
          <a:p>
            <a:pPr marL="171450" indent="-171450">
              <a:buFont typeface="Arial" panose="020B0604020202020204" pitchFamily="34" charset="0"/>
              <a:buChar char="•"/>
            </a:pPr>
            <a:r>
              <a:rPr lang="en-US" dirty="0"/>
              <a:t>Applying concepts to a vignette</a:t>
            </a:r>
          </a:p>
        </p:txBody>
      </p:sp>
      <p:sp>
        <p:nvSpPr>
          <p:cNvPr id="4" name="Slide Number Placeholder 3"/>
          <p:cNvSpPr>
            <a:spLocks noGrp="1"/>
          </p:cNvSpPr>
          <p:nvPr>
            <p:ph type="sldNum" sz="quarter" idx="5"/>
          </p:nvPr>
        </p:nvSpPr>
        <p:spPr/>
        <p:txBody>
          <a:bodyPr/>
          <a:lstStyle/>
          <a:p>
            <a:fld id="{7FB667E1-E601-4AAF-B95C-B25720D70A60}" type="slidenum">
              <a:rPr lang="en-US" smtClean="0"/>
              <a:t>4</a:t>
            </a:fld>
            <a:endParaRPr lang="en-US"/>
          </a:p>
        </p:txBody>
      </p:sp>
    </p:spTree>
    <p:extLst>
      <p:ext uri="{BB962C8B-B14F-4D97-AF65-F5344CB8AC3E}">
        <p14:creationId xmlns:p14="http://schemas.microsoft.com/office/powerpoint/2010/main" val="2447329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 Nicholson’s Remarks: </a:t>
            </a:r>
            <a:r>
              <a:rPr lang="en-US" dirty="0"/>
              <a:t>Rudine Sims Bishop talks about the importance of children having mirrors and being able to see their life experience named. It's part of “name it to tame it.” And so bibliotherapy can be very powerful for children. I just wanted to put these books here as an example of some of the things in these times that can be really valuable</a:t>
            </a:r>
          </a:p>
        </p:txBody>
      </p:sp>
      <p:sp>
        <p:nvSpPr>
          <p:cNvPr id="4" name="Slide Number Placeholder 3"/>
          <p:cNvSpPr>
            <a:spLocks noGrp="1"/>
          </p:cNvSpPr>
          <p:nvPr>
            <p:ph type="sldNum" sz="quarter" idx="5"/>
          </p:nvPr>
        </p:nvSpPr>
        <p:spPr/>
        <p:txBody>
          <a:bodyPr/>
          <a:lstStyle/>
          <a:p>
            <a:fld id="{7FB667E1-E601-4AAF-B95C-B25720D70A60}" type="slidenum">
              <a:rPr lang="en-US" smtClean="0"/>
              <a:t>40</a:t>
            </a:fld>
            <a:endParaRPr lang="en-US"/>
          </a:p>
        </p:txBody>
      </p:sp>
    </p:spTree>
    <p:extLst>
      <p:ext uri="{BB962C8B-B14F-4D97-AF65-F5344CB8AC3E}">
        <p14:creationId xmlns:p14="http://schemas.microsoft.com/office/powerpoint/2010/main" val="1817852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Dr. Nicholson’s Remarks: </a:t>
            </a:r>
            <a:r>
              <a:rPr lang="en-US" dirty="0"/>
              <a:t>Gabby Garcia's </a:t>
            </a:r>
            <a:r>
              <a:rPr lang="en-US" i="1" dirty="0"/>
              <a:t>Listening To My Body</a:t>
            </a:r>
            <a:r>
              <a:rPr lang="en-US" dirty="0"/>
              <a:t> is beautiful for teaching body awareness and sensory literacy. And we have handouts in English and Spanish that go along with this book, </a:t>
            </a:r>
            <a:r>
              <a:rPr lang="en-US" i="1" dirty="0"/>
              <a:t>Listening To My Body</a:t>
            </a:r>
            <a:r>
              <a:rPr lang="en-US" dirty="0"/>
              <a:t>, that you will have access to.</a:t>
            </a:r>
          </a:p>
        </p:txBody>
      </p:sp>
      <p:sp>
        <p:nvSpPr>
          <p:cNvPr id="4" name="Slide Number Placeholder 3"/>
          <p:cNvSpPr>
            <a:spLocks noGrp="1"/>
          </p:cNvSpPr>
          <p:nvPr>
            <p:ph type="sldNum" sz="quarter" idx="5"/>
          </p:nvPr>
        </p:nvSpPr>
        <p:spPr/>
        <p:txBody>
          <a:bodyPr/>
          <a:lstStyle/>
          <a:p>
            <a:fld id="{7FB667E1-E601-4AAF-B95C-B25720D70A60}" type="slidenum">
              <a:rPr lang="en-US" smtClean="0"/>
              <a:t>41</a:t>
            </a:fld>
            <a:endParaRPr lang="en-US"/>
          </a:p>
        </p:txBody>
      </p:sp>
    </p:spTree>
    <p:extLst>
      <p:ext uri="{BB962C8B-B14F-4D97-AF65-F5344CB8AC3E}">
        <p14:creationId xmlns:p14="http://schemas.microsoft.com/office/powerpoint/2010/main" val="1328817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Jonathan’s Remarks: </a:t>
            </a:r>
            <a:r>
              <a:rPr lang="en-US" b="0" dirty="0"/>
              <a:t>Breathing ball: </a:t>
            </a:r>
            <a:r>
              <a:rPr lang="en-US" dirty="0"/>
              <a:t>Sometimes it's a helpful visual cue of expanding and contracting and could be done together. A lot of people were saying, "We're activated too." Sometimes using this together can calm yourself and show them that it's possible to breathe while I'm activated a little bit. We don't have to hide that always.</a:t>
            </a:r>
          </a:p>
          <a:p>
            <a:r>
              <a:rPr lang="en-US" dirty="0"/>
              <a:t>We talk a lot about calming corners and some of those are trickier now because of COVID, but something like some objects to help co-regulate with breathing can be very, very helpful</a:t>
            </a:r>
          </a:p>
        </p:txBody>
      </p:sp>
      <p:sp>
        <p:nvSpPr>
          <p:cNvPr id="4" name="Slide Number Placeholder 3"/>
          <p:cNvSpPr>
            <a:spLocks noGrp="1"/>
          </p:cNvSpPr>
          <p:nvPr>
            <p:ph type="sldNum" sz="quarter" idx="5"/>
          </p:nvPr>
        </p:nvSpPr>
        <p:spPr/>
        <p:txBody>
          <a:bodyPr/>
          <a:lstStyle/>
          <a:p>
            <a:fld id="{7FB667E1-E601-4AAF-B95C-B25720D70A60}" type="slidenum">
              <a:rPr lang="en-US" smtClean="0"/>
              <a:t>42</a:t>
            </a:fld>
            <a:endParaRPr lang="en-US"/>
          </a:p>
        </p:txBody>
      </p:sp>
    </p:spTree>
    <p:extLst>
      <p:ext uri="{BB962C8B-B14F-4D97-AF65-F5344CB8AC3E}">
        <p14:creationId xmlns:p14="http://schemas.microsoft.com/office/powerpoint/2010/main" val="2440434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Trauma Informed Practices for Early Childhood Educators: Relationship-Based Approaches that Support Healing and Build Resilience in Young Children</a:t>
            </a:r>
          </a:p>
        </p:txBody>
      </p:sp>
      <p:sp>
        <p:nvSpPr>
          <p:cNvPr id="4" name="Slide Number Placeholder 3"/>
          <p:cNvSpPr>
            <a:spLocks noGrp="1"/>
          </p:cNvSpPr>
          <p:nvPr>
            <p:ph type="sldNum" sz="quarter" idx="5"/>
          </p:nvPr>
        </p:nvSpPr>
        <p:spPr/>
        <p:txBody>
          <a:bodyPr/>
          <a:lstStyle/>
          <a:p>
            <a:fld id="{7FB667E1-E601-4AAF-B95C-B25720D70A60}" type="slidenum">
              <a:rPr lang="en-US" smtClean="0"/>
              <a:t>43</a:t>
            </a:fld>
            <a:endParaRPr lang="en-US"/>
          </a:p>
        </p:txBody>
      </p:sp>
    </p:spTree>
    <p:extLst>
      <p:ext uri="{BB962C8B-B14F-4D97-AF65-F5344CB8AC3E}">
        <p14:creationId xmlns:p14="http://schemas.microsoft.com/office/powerpoint/2010/main" val="1395054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Continued: </a:t>
            </a:r>
            <a:r>
              <a:rPr lang="en-US" i="1" dirty="0"/>
              <a:t>Trauma Informed Practices for Early Childhood Educators: Relationship-Based Approaches that Support Healing and Build Resilience in Young Children</a:t>
            </a:r>
          </a:p>
          <a:p>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t>44</a:t>
            </a:fld>
            <a:endParaRPr lang="en-US"/>
          </a:p>
        </p:txBody>
      </p:sp>
    </p:spTree>
    <p:extLst>
      <p:ext uri="{BB962C8B-B14F-4D97-AF65-F5344CB8AC3E}">
        <p14:creationId xmlns:p14="http://schemas.microsoft.com/office/powerpoint/2010/main" val="1771861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a:t>
            </a:r>
          </a:p>
          <a:p>
            <a:r>
              <a:rPr lang="en-US" dirty="0"/>
              <a:t>Which types of play do you include in your environment? What can you add? </a:t>
            </a:r>
          </a:p>
          <a:p>
            <a:pPr marL="171450" indent="-171450">
              <a:buFont typeface="Arial" panose="020B0604020202020204" pitchFamily="34" charset="0"/>
              <a:buChar char="•"/>
            </a:pPr>
            <a:r>
              <a:rPr lang="en-US" dirty="0"/>
              <a:t>Sensory/Structured play</a:t>
            </a:r>
          </a:p>
          <a:p>
            <a:pPr marL="171450" indent="-171450">
              <a:buFont typeface="Arial" panose="020B0604020202020204" pitchFamily="34" charset="0"/>
              <a:buChar char="•"/>
            </a:pPr>
            <a:r>
              <a:rPr lang="en-US" dirty="0"/>
              <a:t>Expressive arts</a:t>
            </a:r>
          </a:p>
          <a:p>
            <a:pPr marL="171450" indent="-171450">
              <a:buFont typeface="Arial" panose="020B0604020202020204" pitchFamily="34" charset="0"/>
              <a:buChar char="•"/>
            </a:pPr>
            <a:r>
              <a:rPr lang="en-US" dirty="0"/>
              <a:t>Loose parts</a:t>
            </a:r>
          </a:p>
          <a:p>
            <a:pPr marL="171450" indent="-171450">
              <a:buFont typeface="Arial" panose="020B0604020202020204" pitchFamily="34" charset="0"/>
              <a:buChar char="•"/>
            </a:pPr>
            <a:r>
              <a:rPr lang="en-US" dirty="0"/>
              <a:t>Big body/Active play</a:t>
            </a:r>
          </a:p>
          <a:p>
            <a:pPr marL="171450" indent="-171450">
              <a:buFont typeface="Arial" panose="020B0604020202020204" pitchFamily="34" charset="0"/>
              <a:buChar char="•"/>
            </a:pPr>
            <a:r>
              <a:rPr lang="en-US" dirty="0"/>
              <a:t>Rhythmic movements</a:t>
            </a:r>
          </a:p>
          <a:p>
            <a:pPr marL="171450" indent="-171450">
              <a:buFont typeface="Arial" panose="020B0604020202020204" pitchFamily="34" charset="0"/>
              <a:buChar char="•"/>
            </a:pPr>
            <a:r>
              <a:rPr lang="en-US" dirty="0"/>
              <a:t>Outdoor play/Nature play</a:t>
            </a:r>
          </a:p>
          <a:p>
            <a:pPr marL="171450" indent="-171450">
              <a:buFont typeface="Arial" panose="020B0604020202020204" pitchFamily="34" charset="0"/>
              <a:buChar char="•"/>
            </a:pPr>
            <a:r>
              <a:rPr lang="en-US" dirty="0"/>
              <a:t>Inspirations from medical play</a:t>
            </a:r>
          </a:p>
          <a:p>
            <a:pPr marL="171450" indent="-171450">
              <a:buFont typeface="Arial" panose="020B0604020202020204" pitchFamily="34" charset="0"/>
              <a:buChar char="•"/>
            </a:pPr>
            <a:r>
              <a:rPr lang="en-US" dirty="0"/>
              <a:t>Storybooks</a:t>
            </a:r>
          </a:p>
        </p:txBody>
      </p:sp>
      <p:sp>
        <p:nvSpPr>
          <p:cNvPr id="4" name="Slide Number Placeholder 3"/>
          <p:cNvSpPr>
            <a:spLocks noGrp="1"/>
          </p:cNvSpPr>
          <p:nvPr>
            <p:ph type="sldNum" sz="quarter" idx="5"/>
          </p:nvPr>
        </p:nvSpPr>
        <p:spPr/>
        <p:txBody>
          <a:bodyPr/>
          <a:lstStyle/>
          <a:p>
            <a:fld id="{8DD73A62-4268-DB41-82B2-01A93BB822E9}" type="slidenum">
              <a:rPr lang="en-US" smtClean="0"/>
              <a:t>45</a:t>
            </a:fld>
            <a:endParaRPr lang="en-US"/>
          </a:p>
        </p:txBody>
      </p:sp>
    </p:spTree>
    <p:extLst>
      <p:ext uri="{BB962C8B-B14F-4D97-AF65-F5344CB8AC3E}">
        <p14:creationId xmlns:p14="http://schemas.microsoft.com/office/powerpoint/2010/main" val="16556037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out loud: </a:t>
            </a:r>
            <a:r>
              <a:rPr lang="en-US" b="0" dirty="0"/>
              <a:t>Four-year-</a:t>
            </a:r>
            <a:r>
              <a:rPr lang="en-US" b="0" dirty="0" err="1"/>
              <a:t>olds</a:t>
            </a:r>
            <a:r>
              <a:rPr lang="en-US" b="0" dirty="0"/>
              <a:t> Zoe and Mateo are playing in the sandbox. Zoe grabs a handful of sand and offers it to Mateo, “Would you like some ice cream? It’s rainbow sprinkles.” Mateo takes the sand and pretends to eat it. Zoe laughs and yells, “It was poison! Now you might just get really sick and die.” </a:t>
            </a:r>
            <a:endParaRPr lang="en-US" b="1" dirty="0"/>
          </a:p>
          <a:p>
            <a:r>
              <a:rPr lang="en-US" b="1" dirty="0"/>
              <a:t>Dr. Nicholson’s Remarks: </a:t>
            </a:r>
            <a:r>
              <a:rPr lang="en-US" dirty="0"/>
              <a:t>This was taken from a child care center that my daughter works at here in the Mission in San Francisco. So, this kind of talking about poison and being sick and dying, this comes up right now: it's coming up a lot. We wanted to just give you a minute to just share with one another in the chat box. Given all that we've talked about, what are some ways that you can acknowledge the experience for these children and think about how to help them feel safe and how to respond to something like this as it emerges in a classroom or in a program. It could be a play group or family child care. What are some things that you could take away?</a:t>
            </a:r>
          </a:p>
          <a:p>
            <a:r>
              <a:rPr lang="en-US" b="1" i="0" u="none" dirty="0"/>
              <a:t>Read some responses from the chat.</a:t>
            </a:r>
          </a:p>
        </p:txBody>
      </p:sp>
      <p:sp>
        <p:nvSpPr>
          <p:cNvPr id="4" name="Slide Number Placeholder 3"/>
          <p:cNvSpPr>
            <a:spLocks noGrp="1"/>
          </p:cNvSpPr>
          <p:nvPr>
            <p:ph type="sldNum" sz="quarter" idx="5"/>
          </p:nvPr>
        </p:nvSpPr>
        <p:spPr/>
        <p:txBody>
          <a:bodyPr/>
          <a:lstStyle/>
          <a:p>
            <a:fld id="{7FB667E1-E601-4AAF-B95C-B25720D70A60}" type="slidenum">
              <a:rPr lang="en-US" smtClean="0"/>
              <a:t>46</a:t>
            </a:fld>
            <a:endParaRPr lang="en-US"/>
          </a:p>
        </p:txBody>
      </p:sp>
    </p:spTree>
    <p:extLst>
      <p:ext uri="{BB962C8B-B14F-4D97-AF65-F5344CB8AC3E}">
        <p14:creationId xmlns:p14="http://schemas.microsoft.com/office/powerpoint/2010/main" val="2421558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Include a Padlet Link and have participants respond to each of the columns on the Padlet. Share the Padlet the screen as responses are typed in.  Trainer may change out the picture on the slide with a screenshot of the Padlet they created.   </a:t>
            </a:r>
          </a:p>
        </p:txBody>
      </p:sp>
      <p:sp>
        <p:nvSpPr>
          <p:cNvPr id="4" name="Slide Number Placeholder 3"/>
          <p:cNvSpPr>
            <a:spLocks noGrp="1"/>
          </p:cNvSpPr>
          <p:nvPr>
            <p:ph type="sldNum" sz="quarter" idx="5"/>
          </p:nvPr>
        </p:nvSpPr>
        <p:spPr/>
        <p:txBody>
          <a:bodyPr/>
          <a:lstStyle/>
          <a:p>
            <a:fld id="{7FB667E1-E601-4AAF-B95C-B25720D70A60}" type="slidenum">
              <a:rPr lang="en-US" smtClean="0"/>
              <a:t>47</a:t>
            </a:fld>
            <a:endParaRPr lang="en-US"/>
          </a:p>
        </p:txBody>
      </p:sp>
    </p:spTree>
    <p:extLst>
      <p:ext uri="{BB962C8B-B14F-4D97-AF65-F5344CB8AC3E}">
        <p14:creationId xmlns:p14="http://schemas.microsoft.com/office/powerpoint/2010/main" val="2577444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was based on content from The Powerful Role of Play in Education and the following additional resources:</a:t>
            </a:r>
          </a:p>
          <a:p>
            <a:pPr marL="171450" indent="-171450">
              <a:buFont typeface="Arial" panose="020B0604020202020204" pitchFamily="34" charset="0"/>
              <a:buChar char="•"/>
            </a:pPr>
            <a:r>
              <a:rPr lang="en-US" i="1" dirty="0"/>
              <a:t>TRAUMA-INFORMED PRACTICES FOR EARLY CHILDHOOD EDUCATORS: Relationship-Based Approaches that Support Healing and Build Resilience in Young Children</a:t>
            </a:r>
            <a:r>
              <a:rPr lang="en-US" dirty="0"/>
              <a:t>; JULIE NICHOLSON, LINDA PEREZ, AND JULIE KURTZ; An Eye On Education Book</a:t>
            </a:r>
            <a:endParaRPr lang="en-US" i="1" dirty="0"/>
          </a:p>
          <a:p>
            <a:pPr marL="171450" indent="-171450">
              <a:buFont typeface="Arial" panose="020B0604020202020204" pitchFamily="34" charset="0"/>
              <a:buChar char="•"/>
            </a:pPr>
            <a:r>
              <a:rPr lang="en-US" i="1" dirty="0"/>
              <a:t>CULTURALLY RESPONSIVE SELF-CARE PRACTICES FOR EARLY CHILDHOOD EDUCATORS</a:t>
            </a:r>
            <a:r>
              <a:rPr lang="en-US" dirty="0"/>
              <a:t>; JULIE NICHOLSON, PRIYA SHIMPI DRISCOLL, JULIE KURTZ, DOMENCA MARQUEZ, AND LAWANDA WESLEY; An Eye On Education Book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t>48</a:t>
            </a:fld>
            <a:endParaRPr lang="en-US"/>
          </a:p>
        </p:txBody>
      </p:sp>
    </p:spTree>
    <p:extLst>
      <p:ext uri="{BB962C8B-B14F-4D97-AF65-F5344CB8AC3E}">
        <p14:creationId xmlns:p14="http://schemas.microsoft.com/office/powerpoint/2010/main" val="3384040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8A2BFC27-710F-294E-8FA6-44E82ADE5595}" type="slidenum">
              <a:rPr lang="en-US" smtClean="0"/>
              <a:t>49</a:t>
            </a:fld>
            <a:endParaRPr lang="en-US"/>
          </a:p>
        </p:txBody>
      </p:sp>
    </p:spTree>
    <p:extLst>
      <p:ext uri="{BB962C8B-B14F-4D97-AF65-F5344CB8AC3E}">
        <p14:creationId xmlns:p14="http://schemas.microsoft.com/office/powerpoint/2010/main" val="3360423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63532"/>
          </a:xfrm>
        </p:spPr>
        <p:txBody>
          <a:bodyPr/>
          <a:lstStyle/>
          <a:p>
            <a:r>
              <a:rPr lang="en-US" b="1" dirty="0"/>
              <a:t>Dr. Nicholson’s Remarks: </a:t>
            </a:r>
            <a:r>
              <a:rPr lang="en-US" dirty="0"/>
              <a:t>The other thing is, there's something incredibly powerful about when we are calm, thinking about a grounder that we can use. Something that when you think about it—an image, a person, a location, a mantra, a sort of object—this thing, this place, this thought, this saying, or this prayer has associations in your mind with safety, with belonging, with feeling a sense of wholeness and peace. </a:t>
            </a:r>
          </a:p>
          <a:p>
            <a:r>
              <a:rPr lang="en-US" dirty="0"/>
              <a:t>So, we invite you to think now, while we're calm or before any of you might experience an activation, of what that grounder is. And if you have it in your mind, if you write it down or if you draw a picture of it, it's easier to remind yourself when you start to feel that activation to bring your grounder into your heart, your mind, your spirit, your body.</a:t>
            </a:r>
            <a:endParaRPr lang="en-US" b="1" baseline="0" dirty="0"/>
          </a:p>
          <a:p>
            <a:r>
              <a:rPr lang="en-US" b="1" baseline="0" dirty="0"/>
              <a:t>Chat: </a:t>
            </a:r>
            <a:r>
              <a:rPr lang="en-US" dirty="0"/>
              <a:t>We want to ask you to take a minute to think about what your grounder could be. Write down a word or draw an image that describes a  place, activity, person, or object you use in your life to calm you, ground you, or that helps you feel safe.</a:t>
            </a:r>
          </a:p>
          <a:p>
            <a:r>
              <a:rPr lang="en-US" dirty="0"/>
              <a:t>Grounders can be very personal, so you don't have to share, but we invite you. We see this as being able to teach and learn from one another. What you use as a grounder might be helpful to somebody else; so, if you're comfortable sharing privately with us, </a:t>
            </a:r>
            <a:r>
              <a:rPr lang="en-US" b="1" dirty="0"/>
              <a:t>we can read it out </a:t>
            </a:r>
            <a:r>
              <a:rPr lang="en-US" dirty="0"/>
              <a:t>or in the chat with one another. Please feel free to share your grounder now. </a:t>
            </a:r>
            <a:endParaRPr lang="en-US" b="1" baseline="0" dirty="0"/>
          </a:p>
          <a:p>
            <a:r>
              <a:rPr lang="en-US" b="1" baseline="0" dirty="0"/>
              <a:t>Trainer provides an example. Here is Dr. Nicholson’s example: </a:t>
            </a:r>
            <a:r>
              <a:rPr lang="en-US" dirty="0"/>
              <a:t>I put the redwoods. These really—when I think about them, when I see them, when I'm in the redwoods—they ground me. </a:t>
            </a:r>
          </a:p>
          <a:p>
            <a:r>
              <a:rPr lang="en-US" dirty="0"/>
              <a:t>And your grounders, again, you don't have to be in front of them: you can imagine them, or you can see a photo of them. Holding a rosary or an object can be very grounding, or even petting your dog.</a:t>
            </a:r>
            <a:endParaRPr lang="en-US" b="1" baseline="0" dirty="0"/>
          </a:p>
        </p:txBody>
      </p:sp>
      <p:sp>
        <p:nvSpPr>
          <p:cNvPr id="7" name="Slide Number Placeholder 6"/>
          <p:cNvSpPr>
            <a:spLocks noGrp="1"/>
          </p:cNvSpPr>
          <p:nvPr>
            <p:ph type="sldNum" sz="quarter" idx="13"/>
          </p:nvPr>
        </p:nvSpPr>
        <p:spPr/>
        <p:txBody>
          <a:bodyPr/>
          <a:lstStyle/>
          <a:p>
            <a:pPr>
              <a:defRPr/>
            </a:pPr>
            <a:fld id="{ECD1F6C6-FD69-B249-9B32-77365C85C8B9}" type="slidenum">
              <a:rPr lang="en-US" smtClean="0"/>
              <a:pPr>
                <a:defRPr/>
              </a:pPr>
              <a:t>5</a:t>
            </a:fld>
            <a:endParaRPr lang="en-US"/>
          </a:p>
        </p:txBody>
      </p:sp>
    </p:spTree>
    <p:extLst>
      <p:ext uri="{BB962C8B-B14F-4D97-AF65-F5344CB8AC3E}">
        <p14:creationId xmlns:p14="http://schemas.microsoft.com/office/powerpoint/2010/main" val="66839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defTabSz="457200" rtl="0" latinLnBrk="0">
              <a:lnSpc>
                <a:spcPct val="117999"/>
              </a:lnSpc>
            </a:pPr>
            <a:r>
              <a:rPr lang="en-US" dirty="0"/>
              <a:t>Almost half of the children in the United States have experienced at least one type of serious childhood trauma.</a:t>
            </a:r>
          </a:p>
          <a:p>
            <a:pPr algn="l" defTabSz="457200" rtl="0" latinLnBrk="0">
              <a:lnSpc>
                <a:spcPct val="117999"/>
              </a:lnSpc>
            </a:pPr>
            <a:r>
              <a:rPr lang="en-US" b="1" dirty="0"/>
              <a:t>Dr. Nicholson’s Remarks: </a:t>
            </a:r>
            <a:r>
              <a:rPr lang="en-US" dirty="0"/>
              <a:t>And these numbers are going up now. We can imagine with COVID, with our racial pandemic, with the fires here in California—and so many things—these numbers are going to be sky high. So, what we're talking about today is so relevant and so important—more than ever. </a:t>
            </a:r>
          </a:p>
          <a:p>
            <a:pPr algn="l" defTabSz="457200" rtl="0" latinLnBrk="0">
              <a:lnSpc>
                <a:spcPct val="117999"/>
              </a:lnSpc>
            </a:pPr>
            <a:r>
              <a:rPr lang="en-US" dirty="0"/>
              <a:t>We're going to spend a good amount of time talking about trauma: what it is and its impact on play. We’ll also go into how we can use play to support coping, healing, and resilience—just to make sure you have that sense.</a:t>
            </a:r>
          </a:p>
        </p:txBody>
      </p:sp>
      <p:sp>
        <p:nvSpPr>
          <p:cNvPr id="4" name="Slide Number Placeholder 3">
            <a:extLst>
              <a:ext uri="{FF2B5EF4-FFF2-40B4-BE49-F238E27FC236}">
                <a16:creationId xmlns:a16="http://schemas.microsoft.com/office/drawing/2014/main" id="{4B8EB6E5-CFAE-4CB0-8ED3-E4948C8A9DE1}"/>
              </a:ext>
            </a:extLst>
          </p:cNvPr>
          <p:cNvSpPr>
            <a:spLocks noGrp="1"/>
          </p:cNvSpPr>
          <p:nvPr>
            <p:ph type="sldNum" sz="quarter" idx="5"/>
          </p:nvPr>
        </p:nvSpPr>
        <p:spPr/>
        <p:txBody>
          <a:bodyPr/>
          <a:lstStyle/>
          <a:p>
            <a:fld id="{7FB667E1-E601-4AAF-B95C-B25720D70A60}" type="slidenum">
              <a:rPr lang="en-US" smtClean="0"/>
              <a:pPr/>
              <a:t>6</a:t>
            </a:fld>
            <a:endParaRPr lang="en-US"/>
          </a:p>
        </p:txBody>
      </p:sp>
    </p:spTree>
    <p:extLst>
      <p:ext uri="{BB962C8B-B14F-4D97-AF65-F5344CB8AC3E}">
        <p14:creationId xmlns:p14="http://schemas.microsoft.com/office/powerpoint/2010/main" val="582828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xfrm>
            <a:off x="685800" y="4400550"/>
            <a:ext cx="5486400" cy="334385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R="2598" algn="l"/>
            <a:r>
              <a:rPr lang="en-US" b="1" spc="-50" dirty="0">
                <a:solidFill>
                  <a:srgbClr val="000000"/>
                </a:solidFill>
              </a:rPr>
              <a:t>What is Trauma? </a:t>
            </a:r>
          </a:p>
          <a:p>
            <a:pPr marR="2598" algn="l"/>
            <a:r>
              <a:rPr lang="en-US" spc="-3" dirty="0">
                <a:solidFill>
                  <a:srgbClr val="000000"/>
                </a:solidFill>
              </a:rPr>
              <a:t>Trauma is an actual or perceived threat of danger which overwhelms a person’s usual coping ability and impacts functioning.</a:t>
            </a:r>
          </a:p>
          <a:p>
            <a:pPr marR="2598" algn="l"/>
            <a:r>
              <a:rPr lang="en-US" spc="-3" dirty="0">
                <a:solidFill>
                  <a:srgbClr val="000000"/>
                </a:solidFill>
              </a:rPr>
              <a:t>Trauma is defined by its effect on an individual’s nervous system, not on the intensity of the circumstance itself. </a:t>
            </a:r>
          </a:p>
          <a:p>
            <a:pPr marR="2598" algn="l"/>
            <a:r>
              <a:rPr lang="en-US" spc="-3" dirty="0">
                <a:solidFill>
                  <a:srgbClr val="000000"/>
                </a:solidFill>
              </a:rPr>
              <a:t>The younger the child, the more likely they are to be overwhelmed by common occurrences that might not affect an older child or adult.</a:t>
            </a:r>
            <a:endParaRPr lang="en-US" i="0" dirty="0">
              <a:solidFill>
                <a:srgbClr val="000000"/>
              </a:solidFill>
              <a:latin typeface="Arial"/>
              <a:cs typeface="Arial"/>
            </a:endParaRPr>
          </a:p>
          <a:p>
            <a:pPr marR="2598" algn="l"/>
            <a:r>
              <a:rPr lang="en-US" b="1" dirty="0">
                <a:solidFill>
                  <a:srgbClr val="000000"/>
                </a:solidFill>
              </a:rPr>
              <a:t>Dr. Nicholson’s Remarks: </a:t>
            </a:r>
            <a:r>
              <a:rPr lang="en-US" b="0" dirty="0">
                <a:solidFill>
                  <a:srgbClr val="000000"/>
                </a:solidFill>
              </a:rPr>
              <a:t>The</a:t>
            </a:r>
            <a:r>
              <a:rPr lang="en-US" b="1" dirty="0">
                <a:solidFill>
                  <a:srgbClr val="000000"/>
                </a:solidFill>
              </a:rPr>
              <a:t> </a:t>
            </a:r>
            <a:r>
              <a:rPr lang="en-US" dirty="0">
                <a:solidFill>
                  <a:srgbClr val="000000"/>
                </a:solidFill>
              </a:rPr>
              <a:t>Statman-Weil definition of trauma is thought about through an adult lens: she talks about it as the result of an overwhelming amount of stress that exceeds one's ability to cope or integrate the emotions involved with that experience. It differs among individuals by their subjective experience, not the objective facts. That is so important for us to remember: it is subjective. We can't look at a child and know if they've experienced trauma and it's not an event per se. It's the experience on your nervous system and how it sits with your nervous system and leaves you with the perception of fear and terror—the perception that you feel out of control, the perception of helplessness. </a:t>
            </a:r>
            <a:endParaRPr lang="en-US" i="0" dirty="0">
              <a:solidFill>
                <a:srgbClr val="000000"/>
              </a:solidFill>
              <a:latin typeface="Arial"/>
              <a:cs typeface="Arial"/>
            </a:endParaRPr>
          </a:p>
          <a:p>
            <a:pPr marR="2598" algn="l"/>
            <a:r>
              <a:rPr lang="en-US" b="1" i="0" dirty="0">
                <a:solidFill>
                  <a:srgbClr val="000000"/>
                </a:solidFill>
                <a:latin typeface="Arial"/>
                <a:cs typeface="Arial"/>
              </a:rPr>
              <a:t>Trainer provides an example. Here is Dr. Nicholson’s example: </a:t>
            </a:r>
            <a:r>
              <a:rPr lang="en-US" dirty="0">
                <a:solidFill>
                  <a:srgbClr val="000000"/>
                </a:solidFill>
              </a:rPr>
              <a:t>Jonathan and I could be in the same room going through the same experience of an earthquake coming and shaking the building, but because of all sorts of factors, we might have a different experience of fear, loss of control, and helplessness. And so, we could have two very different experiences. </a:t>
            </a:r>
          </a:p>
          <a:p>
            <a:pPr marL="0" marR="2598" lvl="0" indent="0" algn="l" defTabSz="914400" rtl="0" eaLnBrk="1" fontAlgn="auto" latinLnBrk="0" hangingPunct="1">
              <a:buClrTx/>
              <a:buSzTx/>
              <a:buFontTx/>
              <a:buNone/>
              <a:tabLst/>
              <a:defRPr/>
            </a:pPr>
            <a:r>
              <a:rPr lang="en-US" b="1" dirty="0">
                <a:solidFill>
                  <a:srgbClr val="000000"/>
                </a:solidFill>
              </a:rPr>
              <a:t>Summary: </a:t>
            </a:r>
            <a:r>
              <a:rPr lang="en-US" dirty="0">
                <a:solidFill>
                  <a:srgbClr val="000000"/>
                </a:solidFill>
              </a:rPr>
              <a:t>The younger the child, the more vulnerable they are to trauma because of so many things: </a:t>
            </a:r>
          </a:p>
          <a:p>
            <a:pPr marL="171450" marR="2598" lvl="0" indent="-171450" algn="l" defTabSz="914400" rtl="0" eaLnBrk="1" fontAlgn="auto" latinLnBrk="0" hangingPunct="1">
              <a:buClrTx/>
              <a:buSzTx/>
              <a:buFont typeface="Arial" panose="020B0604020202020204" pitchFamily="34" charset="0"/>
              <a:buChar char="•"/>
              <a:tabLst/>
              <a:defRPr/>
            </a:pPr>
            <a:r>
              <a:rPr lang="en-US" dirty="0">
                <a:solidFill>
                  <a:srgbClr val="000000"/>
                </a:solidFill>
              </a:rPr>
              <a:t>They may not be able to use coping skills yet. </a:t>
            </a:r>
          </a:p>
          <a:p>
            <a:pPr marL="171450" marR="2598" lvl="0" indent="-171450" algn="l" defTabSz="914400" rtl="0" eaLnBrk="1" fontAlgn="auto" latinLnBrk="0" hangingPunct="1">
              <a:buClrTx/>
              <a:buSzTx/>
              <a:buFont typeface="Arial" panose="020B0604020202020204" pitchFamily="34" charset="0"/>
              <a:buChar char="•"/>
              <a:tabLst/>
              <a:defRPr/>
            </a:pPr>
            <a:r>
              <a:rPr lang="en-US" dirty="0">
                <a:solidFill>
                  <a:srgbClr val="000000"/>
                </a:solidFill>
              </a:rPr>
              <a:t>They may not have developed those social-emotional capacities that we are teaching children today in terms of learning the body, scanning the breathing.</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2300">
                <a:solidFill>
                  <a:schemeClr val="tx1"/>
                </a:solidFill>
                <a:latin typeface="Times New Roman" charset="0"/>
                <a:ea typeface="ＭＳ Ｐゴシック" charset="0"/>
                <a:cs typeface="ＭＳ Ｐゴシック" charset="0"/>
              </a:defRPr>
            </a:lvl1pPr>
            <a:lvl2pPr marL="702756" indent="-270291" defTabSz="912983">
              <a:defRPr sz="2300">
                <a:solidFill>
                  <a:schemeClr val="tx1"/>
                </a:solidFill>
                <a:latin typeface="Times New Roman" charset="0"/>
                <a:ea typeface="ＭＳ Ｐゴシック" charset="0"/>
              </a:defRPr>
            </a:lvl2pPr>
            <a:lvl3pPr marL="1081164" indent="-216233" defTabSz="912983">
              <a:defRPr sz="2300">
                <a:solidFill>
                  <a:schemeClr val="tx1"/>
                </a:solidFill>
                <a:latin typeface="Times New Roman" charset="0"/>
                <a:ea typeface="ＭＳ Ｐゴシック" charset="0"/>
              </a:defRPr>
            </a:lvl3pPr>
            <a:lvl4pPr marL="1513629" indent="-216233" defTabSz="912983">
              <a:defRPr sz="2300">
                <a:solidFill>
                  <a:schemeClr val="tx1"/>
                </a:solidFill>
                <a:latin typeface="Times New Roman" charset="0"/>
                <a:ea typeface="ＭＳ Ｐゴシック" charset="0"/>
              </a:defRPr>
            </a:lvl4pPr>
            <a:lvl5pPr marL="1946095" indent="-216233" defTabSz="912983">
              <a:defRPr sz="2300">
                <a:solidFill>
                  <a:schemeClr val="tx1"/>
                </a:solidFill>
                <a:latin typeface="Times New Roman" charset="0"/>
                <a:ea typeface="ＭＳ Ｐゴシック" charset="0"/>
              </a:defRPr>
            </a:lvl5pPr>
            <a:lvl6pPr marL="2378560" indent="-216233" defTabSz="91298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298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298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2983" eaLnBrk="0" fontAlgn="base" hangingPunct="0">
              <a:spcBef>
                <a:spcPct val="0"/>
              </a:spcBef>
              <a:spcAft>
                <a:spcPct val="0"/>
              </a:spcAft>
              <a:defRPr sz="2300">
                <a:solidFill>
                  <a:schemeClr val="tx1"/>
                </a:solidFill>
                <a:latin typeface="Times New Roman" charset="0"/>
                <a:ea typeface="ＭＳ Ｐゴシック" charset="0"/>
              </a:defRPr>
            </a:lvl9pPr>
          </a:lstStyle>
          <a:p>
            <a:fld id="{E8A91B13-DDD2-2C4F-A330-2CC201D65381}" type="slidenum">
              <a:rPr lang="en-US" sz="1200">
                <a:solidFill>
                  <a:srgbClr val="000000"/>
                </a:solidFill>
                <a:latin typeface="Arial" panose="020B0604020202020204" pitchFamily="34" charset="0"/>
                <a:cs typeface="Arial" panose="020B0604020202020204" pitchFamily="34" charset="0"/>
              </a:rPr>
              <a:pPr/>
              <a:t>7</a:t>
            </a:fld>
            <a:endParaRPr 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6146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xfrm>
            <a:off x="685800" y="4400549"/>
            <a:ext cx="5486400" cy="42846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rPr>
              <a:t>Trainer Remarks: </a:t>
            </a:r>
            <a:r>
              <a:rPr lang="en-US" dirty="0">
                <a:solidFill>
                  <a:srgbClr val="000000"/>
                </a:solidFill>
              </a:rPr>
              <a:t>These are just a few of the many myths and misunderstandings about trauma. </a:t>
            </a:r>
            <a:r>
              <a:rPr lang="en-US" b="0" dirty="0">
                <a:solidFill>
                  <a:srgbClr val="000000"/>
                </a:solidFill>
              </a:rPr>
              <a:t>Take a moment and notice </a:t>
            </a:r>
            <a:r>
              <a:rPr lang="en-US" dirty="0">
                <a:solidFill>
                  <a:srgbClr val="000000"/>
                </a:solidFill>
              </a:rPr>
              <a:t>for yourself if you've heard some of these myths or seen when they pop up when we're working with children:</a:t>
            </a:r>
            <a:endParaRPr lang="en-US" b="0" dirty="0">
              <a:solidFill>
                <a:srgbClr val="000000"/>
              </a:solidFill>
            </a:endParaRPr>
          </a:p>
          <a:p>
            <a:pPr marL="223838" indent="-223838">
              <a:buFont typeface="Wingdings" pitchFamily="2" charset="2"/>
              <a:buChar char="v"/>
            </a:pPr>
            <a:r>
              <a:rPr lang="en-US" sz="1200" b="1" dirty="0">
                <a:solidFill>
                  <a:srgbClr val="000000"/>
                </a:solidFill>
                <a:ea typeface="Century Gothic" charset="0"/>
              </a:rPr>
              <a:t>Children don’t feel pain or remember traumatic events or experiences—especially infants and toddlers. </a:t>
            </a:r>
            <a:r>
              <a:rPr lang="en-US" dirty="0">
                <a:solidFill>
                  <a:srgbClr val="000000"/>
                </a:solidFill>
              </a:rPr>
              <a:t>In the early 19th century, this was a very common medical teaching: that children can't feel pain because their nervous systems aren't fully developed. </a:t>
            </a:r>
            <a:endParaRPr lang="en-US" sz="1200" dirty="0">
              <a:solidFill>
                <a:srgbClr val="000000"/>
              </a:solidFill>
              <a:ea typeface="Century Gothic" charset="0"/>
            </a:endParaRPr>
          </a:p>
          <a:p>
            <a:pPr marL="223838" indent="-223838">
              <a:buFont typeface="Wingdings" pitchFamily="2" charset="2"/>
              <a:buChar char="v"/>
            </a:pPr>
            <a:r>
              <a:rPr lang="en-US" sz="1200" b="1" dirty="0">
                <a:solidFill>
                  <a:srgbClr val="000000"/>
                </a:solidFill>
                <a:ea typeface="Century Gothic" charset="0"/>
              </a:rPr>
              <a:t>Young children are naturally resilient. </a:t>
            </a:r>
            <a:r>
              <a:rPr lang="en-US" dirty="0">
                <a:solidFill>
                  <a:srgbClr val="000000"/>
                </a:solidFill>
              </a:rPr>
              <a:t>The neuroplasticity and healing and buffering from trauma and its short and long-term effects is most possible in the early childhood years. Adults have the most vulnerability and the most possibility for protective factors, but children aren't naturally resilient. They must experience contexts in the environment to support that resilience; we can build resilience throughout our life span.</a:t>
            </a:r>
            <a:endParaRPr lang="en-US" sz="1200" dirty="0">
              <a:solidFill>
                <a:srgbClr val="000000"/>
              </a:solidFill>
              <a:ea typeface="Century Gothic" charset="0"/>
            </a:endParaRPr>
          </a:p>
          <a:p>
            <a:pPr marL="223838" indent="-223838">
              <a:buFont typeface="Wingdings" pitchFamily="2" charset="2"/>
              <a:buChar char="v"/>
            </a:pPr>
            <a:r>
              <a:rPr lang="en-US" sz="1200" b="1" dirty="0">
                <a:solidFill>
                  <a:srgbClr val="000000"/>
                </a:solidFill>
                <a:ea typeface="Century Gothic" charset="0"/>
              </a:rPr>
              <a:t>Trauma is a life sentence. </a:t>
            </a:r>
            <a:r>
              <a:rPr lang="en-US" sz="1200" dirty="0">
                <a:solidFill>
                  <a:srgbClr val="000000"/>
                </a:solidFill>
                <a:ea typeface="Century Gothic" charset="0"/>
              </a:rPr>
              <a:t>Through </a:t>
            </a:r>
            <a:r>
              <a:rPr lang="en-US" dirty="0">
                <a:solidFill>
                  <a:srgbClr val="000000"/>
                </a:solidFill>
              </a:rPr>
              <a:t>Adverse Childhood Experiences (ACEs), but especially from epidemiological data, we know that you can't look at somebody's adverse experiences and predict their outcomes. That’s a really important thing and why we don't actually talk a lot about adverse experiences in ACEs scores anymore because “we aren't our ACEs score.”</a:t>
            </a:r>
            <a:r>
              <a:rPr lang="en-US" sz="1200" dirty="0">
                <a:solidFill>
                  <a:srgbClr val="000000"/>
                </a:solidFill>
              </a:rPr>
              <a:t> T</a:t>
            </a:r>
            <a:r>
              <a:rPr lang="en-US" dirty="0">
                <a:solidFill>
                  <a:srgbClr val="000000"/>
                </a:solidFill>
              </a:rPr>
              <a:t>here's so much we can do to interrupt and buffer stress—especially in early childhood—and make sure that children don't have those short and long-term impacts. So, we have to remember that it's a fact of life; it's not a life sentence. </a:t>
            </a:r>
            <a:endParaRPr lang="en-US" sz="1200" dirty="0">
              <a:solidFill>
                <a:srgbClr val="000000"/>
              </a:solidFill>
            </a:endParaRPr>
          </a:p>
          <a:p>
            <a:pPr marR="0" lvl="0" algn="l" defTabSz="914400" rtl="0" eaLnBrk="1" fontAlgn="auto" latinLnBrk="0" hangingPunct="1">
              <a:buClrTx/>
              <a:buSzTx/>
              <a:buFontTx/>
              <a:buNone/>
              <a:tabLst/>
              <a:defRPr/>
            </a:pPr>
            <a:r>
              <a:rPr lang="en-US" b="1" dirty="0">
                <a:solidFill>
                  <a:srgbClr val="000000"/>
                </a:solidFill>
              </a:rPr>
              <a:t>Dr. Nicholson’s Remarks: </a:t>
            </a:r>
            <a:r>
              <a:rPr lang="en-US" dirty="0">
                <a:solidFill>
                  <a:srgbClr val="000000"/>
                </a:solidFill>
              </a:rPr>
              <a:t>There are lots of reasons why a young child is more vulnerable. And we also just want to name that although it hits children across every demographic, every city, and every town in our country, it is disproportionately experienced. And we see that with COVID today—that our communities of color, our children of color, and our children experiencing poverty and the sequela and impact of poverty will have more effects, cumulative effects of toxic stress and trauma.</a:t>
            </a:r>
          </a:p>
          <a:p>
            <a:pPr marL="162175" indent="-162175"/>
            <a:endParaRPr lang="en-US" dirty="0">
              <a:solidFill>
                <a:srgbClr val="000000"/>
              </a:solidFill>
            </a:endParaRPr>
          </a:p>
        </p:txBody>
      </p:sp>
      <p:sp>
        <p:nvSpPr>
          <p:cNvPr id="348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983">
              <a:defRPr sz="2300">
                <a:solidFill>
                  <a:schemeClr val="tx1"/>
                </a:solidFill>
                <a:latin typeface="Times New Roman" charset="0"/>
                <a:ea typeface="ＭＳ Ｐゴシック" charset="0"/>
                <a:cs typeface="ＭＳ Ｐゴシック" charset="0"/>
              </a:defRPr>
            </a:lvl1pPr>
            <a:lvl2pPr marL="702756" indent="-270291" defTabSz="912983">
              <a:defRPr sz="2300">
                <a:solidFill>
                  <a:schemeClr val="tx1"/>
                </a:solidFill>
                <a:latin typeface="Times New Roman" charset="0"/>
                <a:ea typeface="ＭＳ Ｐゴシック" charset="0"/>
              </a:defRPr>
            </a:lvl2pPr>
            <a:lvl3pPr marL="1081164" indent="-216233" defTabSz="912983">
              <a:defRPr sz="2300">
                <a:solidFill>
                  <a:schemeClr val="tx1"/>
                </a:solidFill>
                <a:latin typeface="Times New Roman" charset="0"/>
                <a:ea typeface="ＭＳ Ｐゴシック" charset="0"/>
              </a:defRPr>
            </a:lvl3pPr>
            <a:lvl4pPr marL="1513629" indent="-216233" defTabSz="912983">
              <a:defRPr sz="2300">
                <a:solidFill>
                  <a:schemeClr val="tx1"/>
                </a:solidFill>
                <a:latin typeface="Times New Roman" charset="0"/>
                <a:ea typeface="ＭＳ Ｐゴシック" charset="0"/>
              </a:defRPr>
            </a:lvl4pPr>
            <a:lvl5pPr marL="1946095" indent="-216233" defTabSz="912983">
              <a:defRPr sz="2300">
                <a:solidFill>
                  <a:schemeClr val="tx1"/>
                </a:solidFill>
                <a:latin typeface="Times New Roman" charset="0"/>
                <a:ea typeface="ＭＳ Ｐゴシック" charset="0"/>
              </a:defRPr>
            </a:lvl5pPr>
            <a:lvl6pPr marL="2378560" indent="-216233" defTabSz="91298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298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298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2983" eaLnBrk="0" fontAlgn="base" hangingPunct="0">
              <a:spcBef>
                <a:spcPct val="0"/>
              </a:spcBef>
              <a:spcAft>
                <a:spcPct val="0"/>
              </a:spcAft>
              <a:defRPr sz="2300">
                <a:solidFill>
                  <a:schemeClr val="tx1"/>
                </a:solidFill>
                <a:latin typeface="Times New Roman" charset="0"/>
                <a:ea typeface="ＭＳ Ｐゴシック" charset="0"/>
              </a:defRPr>
            </a:lvl9pPr>
          </a:lstStyle>
          <a:p>
            <a:fld id="{7F2B5256-A7D0-7A44-9D3B-01A4927C1617}" type="slidenum">
              <a:rPr lang="en-US" sz="1200">
                <a:solidFill>
                  <a:srgbClr val="000000"/>
                </a:solidFill>
                <a:latin typeface="Arial" panose="020B0604020202020204" pitchFamily="34" charset="0"/>
                <a:cs typeface="Arial" panose="020B0604020202020204" pitchFamily="34" charset="0"/>
              </a:rPr>
              <a:pPr/>
              <a:t>8</a:t>
            </a:fld>
            <a:endParaRPr 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449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Fear, a complete loss of control, and a sense of utter powerlessness are elements of a traumatic experience.</a:t>
            </a:r>
          </a:p>
          <a:p>
            <a:r>
              <a:rPr lang="en-US" b="0" dirty="0"/>
              <a:t>Therefore, regaining control is an important aspect of coping with traumatic stress and helping the child return to a situation that is predictable and safe.</a:t>
            </a:r>
          </a:p>
          <a:p>
            <a:r>
              <a:rPr lang="en-US" b="1" dirty="0"/>
              <a:t>Dr. Nicholson’s Remarks: </a:t>
            </a:r>
            <a:r>
              <a:rPr lang="en-US" dirty="0"/>
              <a:t>We want to recognize the elements of a traumatic experience: the sense of fear, helplessness, and a lack of control. This is why—when we think about some of the foundations of trauma responsive practice—it's so critical to support children and adults to have a sense of agency and control, because it's that sense. This is why it matters to have predictable routines to reduce uncertainty. These things increase people's feelings of control and reduce that uncertainty that activates the stress response. Remember trauma is not in the event; it resides in the nervous system.</a:t>
            </a:r>
            <a:endParaRPr lang="en-US" b="0" dirty="0"/>
          </a:p>
        </p:txBody>
      </p:sp>
      <p:sp>
        <p:nvSpPr>
          <p:cNvPr id="4" name="Slide Number Placeholder 3"/>
          <p:cNvSpPr>
            <a:spLocks noGrp="1"/>
          </p:cNvSpPr>
          <p:nvPr>
            <p:ph type="sldNum" sz="quarter" idx="5"/>
          </p:nvPr>
        </p:nvSpPr>
        <p:spPr/>
        <p:txBody>
          <a:bodyPr/>
          <a:lstStyle/>
          <a:p>
            <a:fld id="{7FB667E1-E601-4AAF-B95C-B25720D70A60}" type="slidenum">
              <a:rPr lang="en-US" smtClean="0"/>
              <a:t>9</a:t>
            </a:fld>
            <a:endParaRPr lang="en-US"/>
          </a:p>
        </p:txBody>
      </p:sp>
    </p:spTree>
    <p:extLst>
      <p:ext uri="{BB962C8B-B14F-4D97-AF65-F5344CB8AC3E}">
        <p14:creationId xmlns:p14="http://schemas.microsoft.com/office/powerpoint/2010/main" val="4058111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0419" y="595181"/>
            <a:ext cx="4189477" cy="3564777"/>
          </a:xfrm>
          <a:prstGeom prst="rect">
            <a:avLst/>
          </a:prstGeom>
        </p:spPr>
        <p:txBody>
          <a:bodyPr/>
          <a:lstStyle>
            <a:lvl1pPr>
              <a:defRPr sz="5200" baseline="0">
                <a:solidFill>
                  <a:schemeClr val="tx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61787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0905" y="1600200"/>
            <a:ext cx="5230475"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28905" y="1600200"/>
            <a:ext cx="523047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0905" y="3938589"/>
            <a:ext cx="5230475"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28905" y="3938589"/>
            <a:ext cx="523047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60A703E-B9E8-444F-B4DD-DCB38F575B54}"/>
              </a:ext>
            </a:extLst>
          </p:cNvPr>
          <p:cNvSpPr txBox="1">
            <a:spLocks/>
          </p:cNvSpPr>
          <p:nvPr userDrawn="1"/>
        </p:nvSpPr>
        <p:spPr>
          <a:xfrm>
            <a:off x="11004486" y="6308726"/>
            <a:ext cx="912212"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z="2400" smtClean="0">
                <a:solidFill>
                  <a:srgbClr val="01305B"/>
                </a:solidFill>
              </a:rPr>
              <a:pPr/>
              <a:t>‹#›</a:t>
            </a:fld>
            <a:endParaRPr lang="en-US" altLang="x-none" sz="2400" dirty="0">
              <a:solidFill>
                <a:srgbClr val="01305B"/>
              </a:solidFill>
            </a:endParaRPr>
          </a:p>
        </p:txBody>
      </p:sp>
      <p:sp>
        <p:nvSpPr>
          <p:cNvPr id="9" name="Rectangle 8">
            <a:extLst>
              <a:ext uri="{FF2B5EF4-FFF2-40B4-BE49-F238E27FC236}">
                <a16:creationId xmlns:a16="http://schemas.microsoft.com/office/drawing/2014/main" id="{E5AB492E-E7CF-4BD9-B069-2FD44ECAABAE}"/>
              </a:ext>
            </a:extLst>
          </p:cNvPr>
          <p:cNvSpPr>
            <a:spLocks noChangeArrowheads="1"/>
          </p:cNvSpPr>
          <p:nvPr userDrawn="1"/>
        </p:nvSpPr>
        <p:spPr bwMode="auto">
          <a:xfrm>
            <a:off x="1141379" y="6548582"/>
            <a:ext cx="10618000" cy="297004"/>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400" b="0" baseline="0" dirty="0">
                <a:solidFill>
                  <a:srgbClr val="01305B"/>
                </a:solidFill>
                <a:latin typeface="Arial" pitchFamily="-83" charset="0"/>
                <a:ea typeface="Times New Roman" pitchFamily="-83" charset="0"/>
                <a:cs typeface="Times New Roman" pitchFamily="-83" charset="0"/>
              </a:rPr>
              <a:t>©2018 California Department of Education</a:t>
            </a:r>
            <a:endParaRPr lang="en-US" sz="1400" b="0" baseline="0" dirty="0">
              <a:solidFill>
                <a:srgbClr val="01305B"/>
              </a:solidFill>
              <a:latin typeface="Arial" pitchFamily="-83" charset="0"/>
              <a:ea typeface="Arial" pitchFamily="-83" charset="0"/>
              <a:cs typeface="Arial" pitchFamily="-83" charset="0"/>
            </a:endParaRP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940906" y="608262"/>
            <a:ext cx="10532684" cy="757869"/>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1FCDA88-70AE-4DA8-85C5-FF6AFCD999AA}"/>
              </a:ext>
            </a:extLst>
          </p:cNvPr>
          <p:cNvSpPr/>
          <p:nvPr userDrawn="1"/>
        </p:nvSpPr>
        <p:spPr>
          <a:xfrm flipV="1">
            <a:off x="940907" y="1343271"/>
            <a:ext cx="10506464"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2466115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0905" y="1600200"/>
            <a:ext cx="5230475"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28905" y="1600200"/>
            <a:ext cx="523047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0905" y="3938589"/>
            <a:ext cx="5230475"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28905" y="3938589"/>
            <a:ext cx="523047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60A703E-B9E8-444F-B4DD-DCB38F575B54}"/>
              </a:ext>
            </a:extLst>
          </p:cNvPr>
          <p:cNvSpPr txBox="1">
            <a:spLocks/>
          </p:cNvSpPr>
          <p:nvPr userDrawn="1"/>
        </p:nvSpPr>
        <p:spPr>
          <a:xfrm>
            <a:off x="11004486" y="6308726"/>
            <a:ext cx="912212"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z="2400" smtClean="0">
                <a:solidFill>
                  <a:srgbClr val="01305B"/>
                </a:solidFill>
              </a:rPr>
              <a:pPr/>
              <a:t>‹#›</a:t>
            </a:fld>
            <a:endParaRPr lang="en-US" altLang="x-none" sz="2400" dirty="0">
              <a:solidFill>
                <a:srgbClr val="01305B"/>
              </a:solidFill>
            </a:endParaRPr>
          </a:p>
        </p:txBody>
      </p:sp>
      <p:sp>
        <p:nvSpPr>
          <p:cNvPr id="9" name="Rectangle 8">
            <a:extLst>
              <a:ext uri="{FF2B5EF4-FFF2-40B4-BE49-F238E27FC236}">
                <a16:creationId xmlns:a16="http://schemas.microsoft.com/office/drawing/2014/main" id="{E5AB492E-E7CF-4BD9-B069-2FD44ECAABAE}"/>
              </a:ext>
            </a:extLst>
          </p:cNvPr>
          <p:cNvSpPr>
            <a:spLocks noChangeArrowheads="1"/>
          </p:cNvSpPr>
          <p:nvPr userDrawn="1"/>
        </p:nvSpPr>
        <p:spPr bwMode="auto">
          <a:xfrm>
            <a:off x="1141379" y="6548582"/>
            <a:ext cx="10618000" cy="297004"/>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400" b="0" baseline="0" dirty="0">
                <a:solidFill>
                  <a:srgbClr val="01305B"/>
                </a:solidFill>
                <a:latin typeface="Arial" pitchFamily="-83" charset="0"/>
                <a:ea typeface="Times New Roman" pitchFamily="-83" charset="0"/>
                <a:cs typeface="Times New Roman" pitchFamily="-83" charset="0"/>
              </a:rPr>
              <a:t>©2018 California Department of Education</a:t>
            </a:r>
            <a:endParaRPr lang="en-US" sz="1400" b="0" baseline="0" dirty="0">
              <a:solidFill>
                <a:srgbClr val="01305B"/>
              </a:solidFill>
              <a:latin typeface="Arial" pitchFamily="-83" charset="0"/>
              <a:ea typeface="Arial" pitchFamily="-83" charset="0"/>
              <a:cs typeface="Arial" pitchFamily="-83" charset="0"/>
            </a:endParaRP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940905" y="0"/>
            <a:ext cx="10532684" cy="757869"/>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1FCDA88-70AE-4DA8-85C5-FF6AFCD999AA}"/>
              </a:ext>
            </a:extLst>
          </p:cNvPr>
          <p:cNvSpPr/>
          <p:nvPr userDrawn="1"/>
        </p:nvSpPr>
        <p:spPr>
          <a:xfrm flipV="1">
            <a:off x="918148" y="767772"/>
            <a:ext cx="10506464"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3292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0905" y="1600200"/>
            <a:ext cx="5230475"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28905" y="1600200"/>
            <a:ext cx="523047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0905" y="3938589"/>
            <a:ext cx="5230475"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28905" y="3938589"/>
            <a:ext cx="523047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940905" y="352902"/>
            <a:ext cx="10818473" cy="1094898"/>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20823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0905" y="1600201"/>
            <a:ext cx="5230475" cy="1089821"/>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28905" y="1600201"/>
            <a:ext cx="5230475" cy="108982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0905" y="2883694"/>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28905" y="2883694"/>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940905" y="352903"/>
            <a:ext cx="10818473" cy="757869"/>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FD194D49-2D81-429C-BD4C-83B10C93BE9A}"/>
              </a:ext>
            </a:extLst>
          </p:cNvPr>
          <p:cNvSpPr>
            <a:spLocks noGrp="1"/>
          </p:cNvSpPr>
          <p:nvPr>
            <p:ph sz="quarter" idx="10"/>
          </p:nvPr>
        </p:nvSpPr>
        <p:spPr>
          <a:xfrm>
            <a:off x="1038088" y="4130993"/>
            <a:ext cx="5230475" cy="1089821"/>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1CE032E0-C2EE-43BB-BFBC-C23A964BB7F0}"/>
              </a:ext>
            </a:extLst>
          </p:cNvPr>
          <p:cNvSpPr>
            <a:spLocks noGrp="1"/>
          </p:cNvSpPr>
          <p:nvPr>
            <p:ph sz="quarter" idx="11"/>
          </p:nvPr>
        </p:nvSpPr>
        <p:spPr>
          <a:xfrm>
            <a:off x="6626088" y="4130993"/>
            <a:ext cx="5230475" cy="108982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D4D356DE-6DE3-40A2-BE2C-18B8AC8845E2}"/>
              </a:ext>
            </a:extLst>
          </p:cNvPr>
          <p:cNvSpPr>
            <a:spLocks noGrp="1"/>
          </p:cNvSpPr>
          <p:nvPr>
            <p:ph sz="quarter" idx="12"/>
          </p:nvPr>
        </p:nvSpPr>
        <p:spPr>
          <a:xfrm>
            <a:off x="1038088" y="5414486"/>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5">
            <a:extLst>
              <a:ext uri="{FF2B5EF4-FFF2-40B4-BE49-F238E27FC236}">
                <a16:creationId xmlns:a16="http://schemas.microsoft.com/office/drawing/2014/main" id="{57B87111-FB0B-4F3F-BA14-16A923C4081D}"/>
              </a:ext>
            </a:extLst>
          </p:cNvPr>
          <p:cNvSpPr>
            <a:spLocks noGrp="1"/>
          </p:cNvSpPr>
          <p:nvPr>
            <p:ph sz="quarter" idx="13"/>
          </p:nvPr>
        </p:nvSpPr>
        <p:spPr>
          <a:xfrm>
            <a:off x="6626088" y="5414486"/>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4186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27651" y="274638"/>
            <a:ext cx="10654749" cy="1143000"/>
          </a:xfrm>
        </p:spPr>
        <p:txBody>
          <a:bodyPr/>
          <a:lstStyle/>
          <a:p>
            <a:r>
              <a:rPr lang="en-US" dirty="0"/>
              <a:t>Click to edit Master title style</a:t>
            </a:r>
          </a:p>
        </p:txBody>
      </p:sp>
      <p:sp>
        <p:nvSpPr>
          <p:cNvPr id="3" name="Content Placeholder 2"/>
          <p:cNvSpPr>
            <a:spLocks noGrp="1"/>
          </p:cNvSpPr>
          <p:nvPr>
            <p:ph sz="quarter" idx="1"/>
          </p:nvPr>
        </p:nvSpPr>
        <p:spPr>
          <a:xfrm>
            <a:off x="927651" y="1600200"/>
            <a:ext cx="5066748" cy="939800"/>
          </a:xfrm>
        </p:spPr>
        <p:txBody>
          <a:bodyPr/>
          <a:lstStyle/>
          <a:p>
            <a:pPr lvl="0"/>
            <a:r>
              <a:rPr lang="en-US" dirty="0"/>
              <a:t>Click to edit Master text style</a:t>
            </a:r>
          </a:p>
        </p:txBody>
      </p:sp>
      <p:sp>
        <p:nvSpPr>
          <p:cNvPr id="4" name="Content Placeholder 3"/>
          <p:cNvSpPr>
            <a:spLocks noGrp="1"/>
          </p:cNvSpPr>
          <p:nvPr>
            <p:ph sz="quarter" idx="2"/>
          </p:nvPr>
        </p:nvSpPr>
        <p:spPr>
          <a:xfrm>
            <a:off x="6197600" y="1600200"/>
            <a:ext cx="53848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927651" y="4521201"/>
            <a:ext cx="5066748"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6197600" y="3938591"/>
            <a:ext cx="53848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927651" y="3530601"/>
            <a:ext cx="5066748"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927651" y="2540001"/>
            <a:ext cx="5066748"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927651" y="5511801"/>
            <a:ext cx="5066748" cy="990600"/>
          </a:xfrm>
        </p:spPr>
        <p:txBody>
          <a:bodyPr/>
          <a:lstStyle/>
          <a:p>
            <a:pPr lvl="0"/>
            <a:r>
              <a:rPr lang="en-US" dirty="0"/>
              <a:t>Click to edit Master text styles</a:t>
            </a:r>
          </a:p>
        </p:txBody>
      </p:sp>
      <p:sp>
        <p:nvSpPr>
          <p:cNvPr id="11" name="Slide Number Placeholder 5">
            <a:extLst>
              <a:ext uri="{FF2B5EF4-FFF2-40B4-BE49-F238E27FC236}">
                <a16:creationId xmlns:a16="http://schemas.microsoft.com/office/drawing/2014/main" id="{D5AFBF2D-5D56-4B69-B56A-C5B8C8FA6C1E}"/>
              </a:ext>
            </a:extLst>
          </p:cNvPr>
          <p:cNvSpPr txBox="1">
            <a:spLocks/>
          </p:cNvSpPr>
          <p:nvPr userDrawn="1"/>
        </p:nvSpPr>
        <p:spPr>
          <a:xfrm>
            <a:off x="11004486" y="6308726"/>
            <a:ext cx="912212"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z="2400" smtClean="0">
                <a:solidFill>
                  <a:schemeClr val="bg1"/>
                </a:solidFill>
              </a:rPr>
              <a:pPr/>
              <a:t>‹#›</a:t>
            </a:fld>
            <a:endParaRPr lang="en-US" altLang="x-none" sz="2400" dirty="0">
              <a:solidFill>
                <a:schemeClr val="bg1"/>
              </a:solidFill>
            </a:endParaRPr>
          </a:p>
        </p:txBody>
      </p:sp>
      <p:sp>
        <p:nvSpPr>
          <p:cNvPr id="13" name="Rectangle 12">
            <a:extLst>
              <a:ext uri="{FF2B5EF4-FFF2-40B4-BE49-F238E27FC236}">
                <a16:creationId xmlns:a16="http://schemas.microsoft.com/office/drawing/2014/main" id="{AA257DA9-4F16-4E95-8210-979CB2707147}"/>
              </a:ext>
            </a:extLst>
          </p:cNvPr>
          <p:cNvSpPr/>
          <p:nvPr userDrawn="1"/>
        </p:nvSpPr>
        <p:spPr>
          <a:xfrm flipV="1">
            <a:off x="940907" y="1343271"/>
            <a:ext cx="10506464"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384234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27651" y="274638"/>
            <a:ext cx="10654749" cy="1143000"/>
          </a:xfrm>
        </p:spPr>
        <p:txBody>
          <a:bodyPr/>
          <a:lstStyle/>
          <a:p>
            <a:r>
              <a:rPr lang="en-US" dirty="0"/>
              <a:t>Click to edit Master title style</a:t>
            </a:r>
          </a:p>
        </p:txBody>
      </p:sp>
      <p:sp>
        <p:nvSpPr>
          <p:cNvPr id="3" name="Content Placeholder 2"/>
          <p:cNvSpPr>
            <a:spLocks noGrp="1"/>
          </p:cNvSpPr>
          <p:nvPr>
            <p:ph sz="quarter" idx="1"/>
          </p:nvPr>
        </p:nvSpPr>
        <p:spPr>
          <a:xfrm>
            <a:off x="927651" y="1600200"/>
            <a:ext cx="5066748" cy="939800"/>
          </a:xfrm>
        </p:spPr>
        <p:txBody>
          <a:bodyPr/>
          <a:lstStyle/>
          <a:p>
            <a:pPr lvl="0"/>
            <a:r>
              <a:rPr lang="en-US" dirty="0"/>
              <a:t>Click to edit Master text style</a:t>
            </a:r>
          </a:p>
        </p:txBody>
      </p:sp>
      <p:sp>
        <p:nvSpPr>
          <p:cNvPr id="4" name="Content Placeholder 3"/>
          <p:cNvSpPr>
            <a:spLocks noGrp="1"/>
          </p:cNvSpPr>
          <p:nvPr>
            <p:ph sz="quarter" idx="2"/>
          </p:nvPr>
        </p:nvSpPr>
        <p:spPr>
          <a:xfrm>
            <a:off x="6197600" y="1600200"/>
            <a:ext cx="53848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927651" y="4521201"/>
            <a:ext cx="5066748"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6197600" y="3938591"/>
            <a:ext cx="53848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927651" y="3530601"/>
            <a:ext cx="5066748"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927651" y="2540001"/>
            <a:ext cx="5066748"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927651" y="5511801"/>
            <a:ext cx="5066748" cy="990600"/>
          </a:xfrm>
        </p:spPr>
        <p:txBody>
          <a:bodyPr/>
          <a:lstStyle/>
          <a:p>
            <a:pPr lvl="0"/>
            <a:r>
              <a:rPr lang="en-US" dirty="0"/>
              <a:t>Click to edit Master text styles</a:t>
            </a:r>
          </a:p>
        </p:txBody>
      </p:sp>
    </p:spTree>
    <p:extLst>
      <p:ext uri="{BB962C8B-B14F-4D97-AF65-F5344CB8AC3E}">
        <p14:creationId xmlns:p14="http://schemas.microsoft.com/office/powerpoint/2010/main" val="2132465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3BF00A8-A1C9-664F-9064-47A504258866}"/>
              </a:ext>
            </a:extLst>
          </p:cNvPr>
          <p:cNvSpPr>
            <a:spLocks noGrp="1"/>
          </p:cNvSpPr>
          <p:nvPr>
            <p:ph type="dt" sz="half" idx="10"/>
          </p:nvPr>
        </p:nvSpPr>
        <p:spPr/>
        <p:txBody>
          <a:bodyPr/>
          <a:lstStyle>
            <a:lvl1pPr>
              <a:defRPr/>
            </a:lvl1pPr>
          </a:lstStyle>
          <a:p>
            <a:pPr>
              <a:defRPr/>
            </a:pPr>
            <a:fld id="{6A8E77BF-179C-3046-84C5-ABC0C164A839}" type="datetimeFigureOut">
              <a:rPr lang="en-US"/>
              <a:pPr>
                <a:defRPr/>
              </a:pPr>
              <a:t>4/22/2021</a:t>
            </a:fld>
            <a:endParaRPr lang="en-US"/>
          </a:p>
        </p:txBody>
      </p:sp>
      <p:sp>
        <p:nvSpPr>
          <p:cNvPr id="6" name="Footer Placeholder 4">
            <a:extLst>
              <a:ext uri="{FF2B5EF4-FFF2-40B4-BE49-F238E27FC236}">
                <a16:creationId xmlns:a16="http://schemas.microsoft.com/office/drawing/2014/main" id="{2EA60F5C-5A42-684C-B7DD-32D01AF63589}"/>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53BD0EC-4A8A-C948-9C51-C69388CFF848}"/>
              </a:ext>
            </a:extLst>
          </p:cNvPr>
          <p:cNvSpPr>
            <a:spLocks noGrp="1"/>
          </p:cNvSpPr>
          <p:nvPr>
            <p:ph type="sldNum" sz="quarter" idx="12"/>
          </p:nvPr>
        </p:nvSpPr>
        <p:spPr/>
        <p:txBody>
          <a:bodyPr/>
          <a:lstStyle>
            <a:lvl1pPr>
              <a:defRPr/>
            </a:lvl1pPr>
          </a:lstStyle>
          <a:p>
            <a:pPr>
              <a:defRPr/>
            </a:pPr>
            <a:fld id="{9EE0A5FA-C25F-C048-BC1D-50982F11B198}" type="slidenum">
              <a:rPr lang="en-US"/>
              <a:pPr>
                <a:defRPr/>
              </a:pPr>
              <a:t>‹#›</a:t>
            </a:fld>
            <a:endParaRPr lang="en-US"/>
          </a:p>
        </p:txBody>
      </p:sp>
    </p:spTree>
    <p:extLst>
      <p:ext uri="{BB962C8B-B14F-4D97-AF65-F5344CB8AC3E}">
        <p14:creationId xmlns:p14="http://schemas.microsoft.com/office/powerpoint/2010/main" val="192188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4651EF-2E4D-46DF-81BD-E1528EE1675B}"/>
              </a:ext>
            </a:extLst>
          </p:cNvPr>
          <p:cNvSpPr>
            <a:spLocks noGrp="1"/>
          </p:cNvSpPr>
          <p:nvPr>
            <p:ph type="dt" sz="half" idx="10"/>
          </p:nvPr>
        </p:nvSpPr>
        <p:spPr/>
        <p:txBody>
          <a:bodyPr/>
          <a:lstStyle/>
          <a:p>
            <a:fld id="{89788103-9948-4B63-896D-D6A07C2C4A08}" type="datetimeFigureOut">
              <a:rPr lang="en-US" smtClean="0"/>
              <a:t>4/22/2021</a:t>
            </a:fld>
            <a:endParaRPr lang="en-US"/>
          </a:p>
        </p:txBody>
      </p:sp>
      <p:sp>
        <p:nvSpPr>
          <p:cNvPr id="3" name="Footer Placeholder 2">
            <a:extLst>
              <a:ext uri="{FF2B5EF4-FFF2-40B4-BE49-F238E27FC236}">
                <a16:creationId xmlns:a16="http://schemas.microsoft.com/office/drawing/2014/main" id="{0AEDA833-B1BD-41A1-9ECF-E217F79ED1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F9CD8-6C43-48FF-A71B-9E875039F9AD}"/>
              </a:ext>
            </a:extLst>
          </p:cNvPr>
          <p:cNvSpPr>
            <a:spLocks noGrp="1"/>
          </p:cNvSpPr>
          <p:nvPr>
            <p:ph type="sldNum" sz="quarter" idx="12"/>
          </p:nvPr>
        </p:nvSpPr>
        <p:spPr/>
        <p:txBody>
          <a:bodyPr/>
          <a:lstStyle/>
          <a:p>
            <a:fld id="{FF4D7528-6242-4F8D-BDBA-578F43EDB7A6}" type="slidenum">
              <a:rPr lang="en-US" smtClean="0"/>
              <a:t>‹#›</a:t>
            </a:fld>
            <a:endParaRPr lang="en-US"/>
          </a:p>
        </p:txBody>
      </p:sp>
    </p:spTree>
    <p:extLst>
      <p:ext uri="{BB962C8B-B14F-4D97-AF65-F5344CB8AC3E}">
        <p14:creationId xmlns:p14="http://schemas.microsoft.com/office/powerpoint/2010/main" val="2267124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BE0C5D5-C5BF-A24D-AAF3-CF97EAC380DB}"/>
              </a:ext>
            </a:extLst>
          </p:cNvPr>
          <p:cNvSpPr>
            <a:spLocks noGrp="1"/>
          </p:cNvSpPr>
          <p:nvPr>
            <p:ph type="dt" sz="half" idx="10"/>
          </p:nvPr>
        </p:nvSpPr>
        <p:spPr/>
        <p:txBody>
          <a:bodyPr/>
          <a:lstStyle>
            <a:lvl1pPr>
              <a:defRPr/>
            </a:lvl1pPr>
          </a:lstStyle>
          <a:p>
            <a:pPr>
              <a:defRPr/>
            </a:pPr>
            <a:fld id="{EF9E870A-4138-E94D-ABA4-E0FDEB83F3BA}" type="datetimeFigureOut">
              <a:rPr lang="en-US"/>
              <a:pPr>
                <a:defRPr/>
              </a:pPr>
              <a:t>4/22/2021</a:t>
            </a:fld>
            <a:endParaRPr lang="en-US" dirty="0"/>
          </a:p>
        </p:txBody>
      </p:sp>
      <p:sp>
        <p:nvSpPr>
          <p:cNvPr id="6" name="Footer Placeholder 4">
            <a:extLst>
              <a:ext uri="{FF2B5EF4-FFF2-40B4-BE49-F238E27FC236}">
                <a16:creationId xmlns:a16="http://schemas.microsoft.com/office/drawing/2014/main" id="{5A3DEF15-4989-6348-9EDF-5BE4B16742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6A46D8-5B21-E64A-B89F-13168EC87B17}"/>
              </a:ext>
            </a:extLst>
          </p:cNvPr>
          <p:cNvSpPr>
            <a:spLocks noGrp="1"/>
          </p:cNvSpPr>
          <p:nvPr>
            <p:ph type="sldNum" sz="quarter" idx="12"/>
          </p:nvPr>
        </p:nvSpPr>
        <p:spPr/>
        <p:txBody>
          <a:bodyPr/>
          <a:lstStyle>
            <a:lvl1pPr>
              <a:defRPr/>
            </a:lvl1pPr>
          </a:lstStyle>
          <a:p>
            <a:pPr>
              <a:defRPr/>
            </a:pPr>
            <a:fld id="{0D535367-16B3-B442-AF29-A46AD30368D3}" type="slidenum">
              <a:rPr lang="en-US"/>
              <a:pPr>
                <a:defRPr/>
              </a:pPr>
              <a:t>‹#›</a:t>
            </a:fld>
            <a:endParaRPr lang="en-US"/>
          </a:p>
        </p:txBody>
      </p:sp>
    </p:spTree>
    <p:extLst>
      <p:ext uri="{BB962C8B-B14F-4D97-AF65-F5344CB8AC3E}">
        <p14:creationId xmlns:p14="http://schemas.microsoft.com/office/powerpoint/2010/main" val="1532865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2"/>
          <p:cNvSpPr>
            <a:spLocks noGrp="1"/>
          </p:cNvSpPr>
          <p:nvPr>
            <p:ph idx="1"/>
          </p:nvPr>
        </p:nvSpPr>
        <p:spPr>
          <a:xfrm>
            <a:off x="4714257" y="2273588"/>
            <a:ext cx="6868141" cy="3852576"/>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057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95181"/>
            <a:ext cx="4295496" cy="3564777"/>
          </a:xfrm>
          <a:prstGeom prst="rect">
            <a:avLst/>
          </a:prstGeom>
        </p:spPr>
        <p:txBody>
          <a:bodyPr/>
          <a:lstStyle>
            <a:lvl1pPr>
              <a:defRPr sz="5200" baseline="0">
                <a:solidFill>
                  <a:schemeClr val="tx1">
                    <a:lumMod val="75000"/>
                  </a:schemeClr>
                </a:solidFill>
              </a:defRPr>
            </a:lvl1pPr>
          </a:lstStyle>
          <a:p>
            <a:r>
              <a:rPr lang="en-US" dirty="0"/>
              <a:t>Click to edit Master title style</a:t>
            </a:r>
          </a:p>
        </p:txBody>
      </p:sp>
      <p:sp>
        <p:nvSpPr>
          <p:cNvPr id="8" name="Rectangle 7"/>
          <p:cNvSpPr/>
          <p:nvPr userDrawn="1"/>
        </p:nvSpPr>
        <p:spPr>
          <a:xfrm>
            <a:off x="914399" y="4263888"/>
            <a:ext cx="4295496" cy="78949"/>
          </a:xfrm>
          <a:prstGeom prst="rect">
            <a:avLst/>
          </a:prstGeom>
          <a:solidFill>
            <a:srgbClr val="24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75000"/>
                </a:schemeClr>
              </a:solidFill>
            </a:endParaRPr>
          </a:p>
        </p:txBody>
      </p:sp>
      <p:sp>
        <p:nvSpPr>
          <p:cNvPr id="4" name="Content Placeholder 2">
            <a:extLst>
              <a:ext uri="{FF2B5EF4-FFF2-40B4-BE49-F238E27FC236}">
                <a16:creationId xmlns:a16="http://schemas.microsoft.com/office/drawing/2014/main" id="{18F06FD7-4ECA-4AA1-BE5A-E9755E5CF274}"/>
              </a:ext>
            </a:extLst>
          </p:cNvPr>
          <p:cNvSpPr>
            <a:spLocks noGrp="1"/>
          </p:cNvSpPr>
          <p:nvPr>
            <p:ph sz="half" idx="10"/>
          </p:nvPr>
        </p:nvSpPr>
        <p:spPr>
          <a:xfrm>
            <a:off x="6397524" y="595181"/>
            <a:ext cx="5099664"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6880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0648" y="2350008"/>
            <a:ext cx="4206240" cy="1993392"/>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301752" y="502920"/>
            <a:ext cx="6702552" cy="5843016"/>
          </a:xfrm>
          <a:solidFill>
            <a:schemeClr val="accent1">
              <a:lumMod val="40000"/>
              <a:lumOff val="60000"/>
            </a:schemeClr>
          </a:solidFill>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5052C8DE-E6DB-42D9-BE6D-D9F39E19B42A}" type="datetime1">
              <a:rPr lang="en-US" smtClean="0"/>
              <a:t>4/22/2021</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93360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8784" y="274638"/>
            <a:ext cx="10972800" cy="1143000"/>
          </a:xfrm>
        </p:spPr>
        <p:txBody>
          <a:bodyPr/>
          <a:lstStyle>
            <a:lvl1pPr>
              <a:defRPr baseline="0">
                <a:solidFill>
                  <a:srgbClr val="525E6E"/>
                </a:solidFill>
              </a:defRPr>
            </a:lvl1pPr>
          </a:lstStyle>
          <a:p>
            <a:r>
              <a:rPr lang="en-US" dirty="0"/>
              <a:t>Click to edit Master title style</a:t>
            </a:r>
          </a:p>
        </p:txBody>
      </p:sp>
      <p:sp>
        <p:nvSpPr>
          <p:cNvPr id="13" name="Content Placeholder 2"/>
          <p:cNvSpPr>
            <a:spLocks noGrp="1"/>
          </p:cNvSpPr>
          <p:nvPr>
            <p:ph sz="half" idx="1"/>
          </p:nvPr>
        </p:nvSpPr>
        <p:spPr>
          <a:xfrm>
            <a:off x="938784" y="1600199"/>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13629700-5BC7-42A4-8C9C-6DAC4CC29ACE}"/>
              </a:ext>
            </a:extLst>
          </p:cNvPr>
          <p:cNvSpPr>
            <a:spLocks noGrp="1"/>
          </p:cNvSpPr>
          <p:nvPr>
            <p:ph sz="half" idx="13"/>
          </p:nvPr>
        </p:nvSpPr>
        <p:spPr>
          <a:xfrm>
            <a:off x="938784" y="3280202"/>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64C2A039-245C-4C74-A006-E5EB9925D811}"/>
              </a:ext>
            </a:extLst>
          </p:cNvPr>
          <p:cNvSpPr>
            <a:spLocks noGrp="1"/>
          </p:cNvSpPr>
          <p:nvPr>
            <p:ph sz="half" idx="14"/>
          </p:nvPr>
        </p:nvSpPr>
        <p:spPr>
          <a:xfrm>
            <a:off x="6526784" y="3280202"/>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12C3C248-7FDF-406A-88A7-AD9456C881F3}"/>
              </a:ext>
            </a:extLst>
          </p:cNvPr>
          <p:cNvSpPr>
            <a:spLocks noGrp="1"/>
          </p:cNvSpPr>
          <p:nvPr>
            <p:ph sz="half" idx="15"/>
          </p:nvPr>
        </p:nvSpPr>
        <p:spPr>
          <a:xfrm>
            <a:off x="-2034032" y="4039016"/>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190C4BFA-8A0B-4458-AC72-96F99BEF7158}"/>
              </a:ext>
            </a:extLst>
          </p:cNvPr>
          <p:cNvSpPr>
            <a:spLocks noGrp="1"/>
          </p:cNvSpPr>
          <p:nvPr>
            <p:ph sz="half" idx="16"/>
          </p:nvPr>
        </p:nvSpPr>
        <p:spPr>
          <a:xfrm>
            <a:off x="6526784" y="4935995"/>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369C1290-B986-40AC-9B8D-97C7ED58FDB5}"/>
              </a:ext>
            </a:extLst>
          </p:cNvPr>
          <p:cNvSpPr>
            <a:spLocks noGrp="1"/>
          </p:cNvSpPr>
          <p:nvPr>
            <p:ph sz="half" idx="17"/>
          </p:nvPr>
        </p:nvSpPr>
        <p:spPr>
          <a:xfrm>
            <a:off x="-1454324" y="5832974"/>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A56971D5-EC54-4D4D-9CB5-44C37B05AE56}"/>
              </a:ext>
            </a:extLst>
          </p:cNvPr>
          <p:cNvSpPr>
            <a:spLocks noGrp="1"/>
          </p:cNvSpPr>
          <p:nvPr>
            <p:ph sz="half" idx="18"/>
          </p:nvPr>
        </p:nvSpPr>
        <p:spPr>
          <a:xfrm>
            <a:off x="6467000" y="6303206"/>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6566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0419" y="595181"/>
            <a:ext cx="4189477" cy="3564777"/>
          </a:xfrm>
          <a:prstGeom prst="rect">
            <a:avLst/>
          </a:prstGeom>
        </p:spPr>
        <p:txBody>
          <a:bodyPr/>
          <a:lstStyle>
            <a:lvl1pPr>
              <a:defRPr sz="52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87869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95181"/>
            <a:ext cx="4295496" cy="3564777"/>
          </a:xfrm>
          <a:prstGeom prst="rect">
            <a:avLst/>
          </a:prstGeom>
        </p:spPr>
        <p:txBody>
          <a:bodyPr/>
          <a:lstStyle>
            <a:lvl1pPr>
              <a:defRPr sz="5200" baseline="0">
                <a:solidFill>
                  <a:schemeClr val="bg1"/>
                </a:solidFill>
              </a:defRPr>
            </a:lvl1pPr>
          </a:lstStyle>
          <a:p>
            <a:r>
              <a:rPr lang="en-US" dirty="0"/>
              <a:t>Click to edit Master title style</a:t>
            </a:r>
          </a:p>
        </p:txBody>
      </p:sp>
      <p:sp>
        <p:nvSpPr>
          <p:cNvPr id="8" name="Rectangle 7"/>
          <p:cNvSpPr/>
          <p:nvPr userDrawn="1"/>
        </p:nvSpPr>
        <p:spPr>
          <a:xfrm>
            <a:off x="914399" y="4263888"/>
            <a:ext cx="4295496" cy="78949"/>
          </a:xfrm>
          <a:prstGeom prst="rect">
            <a:avLst/>
          </a:prstGeom>
          <a:solidFill>
            <a:srgbClr val="24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75000"/>
                </a:schemeClr>
              </a:solidFill>
            </a:endParaRPr>
          </a:p>
        </p:txBody>
      </p:sp>
      <p:sp>
        <p:nvSpPr>
          <p:cNvPr id="4" name="Content Placeholder 2">
            <a:extLst>
              <a:ext uri="{FF2B5EF4-FFF2-40B4-BE49-F238E27FC236}">
                <a16:creationId xmlns:a16="http://schemas.microsoft.com/office/drawing/2014/main" id="{18F06FD7-4ECA-4AA1-BE5A-E9755E5CF274}"/>
              </a:ext>
            </a:extLst>
          </p:cNvPr>
          <p:cNvSpPr>
            <a:spLocks noGrp="1"/>
          </p:cNvSpPr>
          <p:nvPr>
            <p:ph sz="half" idx="10"/>
          </p:nvPr>
        </p:nvSpPr>
        <p:spPr>
          <a:xfrm>
            <a:off x="6397524" y="595181"/>
            <a:ext cx="5099664"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25FC7E71-FF46-4882-8D2C-44119CDC5450}"/>
              </a:ext>
            </a:extLst>
          </p:cNvPr>
          <p:cNvSpPr/>
          <p:nvPr userDrawn="1"/>
        </p:nvSpPr>
        <p:spPr>
          <a:xfrm flipV="1">
            <a:off x="914400" y="4155832"/>
            <a:ext cx="4295496" cy="78950"/>
          </a:xfrm>
          <a:prstGeom prst="rect">
            <a:avLst/>
          </a:prstGeom>
          <a:solidFill>
            <a:srgbClr val="01305B"/>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2224005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0418" y="353181"/>
            <a:ext cx="10831727" cy="878598"/>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778165" y="1382908"/>
            <a:ext cx="10831727" cy="4682613"/>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flipV="1">
            <a:off x="778164" y="1286284"/>
            <a:ext cx="10515109"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4228044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6762" y="365761"/>
            <a:ext cx="11072617" cy="835079"/>
          </a:xfrm>
          <a:prstGeom prst="rect">
            <a:avLst/>
          </a:prstGeom>
        </p:spPr>
        <p:txBody>
          <a:bodyPr/>
          <a:lstStyle>
            <a:lvl1pPr>
              <a:defRPr sz="4000" baseline="0">
                <a:solidFill>
                  <a:schemeClr val="tx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686762" y="1382908"/>
            <a:ext cx="10818476" cy="4687387"/>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0724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5216" y="1554509"/>
            <a:ext cx="5150785"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432136" y="1554509"/>
            <a:ext cx="5099664"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45214" y="582761"/>
            <a:ext cx="10840495" cy="757869"/>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D00108CA-ADAA-46E0-9FC3-4C5E85702166}"/>
              </a:ext>
            </a:extLst>
          </p:cNvPr>
          <p:cNvSpPr/>
          <p:nvPr userDrawn="1"/>
        </p:nvSpPr>
        <p:spPr>
          <a:xfrm flipV="1">
            <a:off x="964767" y="1340627"/>
            <a:ext cx="10495824"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16437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5216" y="1341783"/>
            <a:ext cx="5150785" cy="4707345"/>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432136" y="1341783"/>
            <a:ext cx="5099664" cy="4707345"/>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45215" y="330836"/>
            <a:ext cx="10819459" cy="914071"/>
          </a:xfrm>
          <a:prstGeom prst="rect">
            <a:avLst/>
          </a:prstGeom>
        </p:spPr>
        <p:txBody>
          <a:bodyPr/>
          <a:lstStyle>
            <a:lvl1pPr>
              <a:defRPr sz="4000" baseline="0">
                <a:solidFill>
                  <a:schemeClr val="tx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1038734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50452" y="1484353"/>
            <a:ext cx="4763531"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050117" y="1484353"/>
            <a:ext cx="5099664"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50453" y="126791"/>
            <a:ext cx="10835257" cy="757869"/>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D00108CA-ADAA-46E0-9FC3-4C5E85702166}"/>
              </a:ext>
            </a:extLst>
          </p:cNvPr>
          <p:cNvSpPr/>
          <p:nvPr userDrawn="1"/>
        </p:nvSpPr>
        <p:spPr>
          <a:xfrm flipV="1">
            <a:off x="969838" y="879029"/>
            <a:ext cx="10490753"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1446417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8733" y="1335869"/>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576735" y="1420723"/>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80344" y="615991"/>
            <a:ext cx="10480137" cy="616827"/>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A7935BE-B8F6-4E81-9FEE-F4A53E3BE862}"/>
              </a:ext>
            </a:extLst>
          </p:cNvPr>
          <p:cNvSpPr>
            <a:spLocks noGrp="1"/>
          </p:cNvSpPr>
          <p:nvPr>
            <p:ph sz="half" idx="11"/>
          </p:nvPr>
        </p:nvSpPr>
        <p:spPr>
          <a:xfrm>
            <a:off x="980343" y="1856761"/>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68732A09-7076-483D-8D70-5BBCAAE62ACA}"/>
              </a:ext>
            </a:extLst>
          </p:cNvPr>
          <p:cNvSpPr>
            <a:spLocks noGrp="1"/>
          </p:cNvSpPr>
          <p:nvPr>
            <p:ph sz="half" idx="12"/>
          </p:nvPr>
        </p:nvSpPr>
        <p:spPr>
          <a:xfrm>
            <a:off x="6568344" y="1899207"/>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CD9C0B4C-D0D0-463F-8FF1-E661E44826CB}"/>
              </a:ext>
            </a:extLst>
          </p:cNvPr>
          <p:cNvSpPr>
            <a:spLocks noGrp="1"/>
          </p:cNvSpPr>
          <p:nvPr>
            <p:ph sz="half" idx="13"/>
          </p:nvPr>
        </p:nvSpPr>
        <p:spPr>
          <a:xfrm>
            <a:off x="980343" y="2438694"/>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D6C9CB5E-70B4-4D66-A0FF-7433F47E8B9D}"/>
              </a:ext>
            </a:extLst>
          </p:cNvPr>
          <p:cNvSpPr>
            <a:spLocks noGrp="1"/>
          </p:cNvSpPr>
          <p:nvPr>
            <p:ph sz="half" idx="14" hasCustomPrompt="1"/>
          </p:nvPr>
        </p:nvSpPr>
        <p:spPr>
          <a:xfrm>
            <a:off x="6568344" y="2425808"/>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CB6C3CE-CC3E-4924-94AE-53C370A409FD}"/>
              </a:ext>
            </a:extLst>
          </p:cNvPr>
          <p:cNvSpPr>
            <a:spLocks noGrp="1"/>
          </p:cNvSpPr>
          <p:nvPr>
            <p:ph sz="half" idx="15"/>
          </p:nvPr>
        </p:nvSpPr>
        <p:spPr>
          <a:xfrm>
            <a:off x="980343" y="3030626"/>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58B3892-4AD3-4A84-BC5A-43194979BA36}"/>
              </a:ext>
            </a:extLst>
          </p:cNvPr>
          <p:cNvSpPr>
            <a:spLocks noGrp="1"/>
          </p:cNvSpPr>
          <p:nvPr>
            <p:ph sz="half" idx="16"/>
          </p:nvPr>
        </p:nvSpPr>
        <p:spPr>
          <a:xfrm>
            <a:off x="6568344" y="2933943"/>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9A2623E5-A576-4FBA-A151-D3451083A745}"/>
              </a:ext>
            </a:extLst>
          </p:cNvPr>
          <p:cNvSpPr>
            <a:spLocks noGrp="1"/>
          </p:cNvSpPr>
          <p:nvPr>
            <p:ph sz="half" idx="17"/>
          </p:nvPr>
        </p:nvSpPr>
        <p:spPr>
          <a:xfrm>
            <a:off x="980343" y="3545384"/>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8D154C43-5050-4EBC-B6B5-031FEAFE8F63}"/>
              </a:ext>
            </a:extLst>
          </p:cNvPr>
          <p:cNvSpPr>
            <a:spLocks noGrp="1"/>
          </p:cNvSpPr>
          <p:nvPr>
            <p:ph sz="half" idx="18" hasCustomPrompt="1"/>
          </p:nvPr>
        </p:nvSpPr>
        <p:spPr>
          <a:xfrm>
            <a:off x="6568344" y="3532498"/>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2620BB71-530E-490A-A434-576F3B463C11}"/>
              </a:ext>
            </a:extLst>
          </p:cNvPr>
          <p:cNvSpPr>
            <a:spLocks noGrp="1"/>
          </p:cNvSpPr>
          <p:nvPr>
            <p:ph sz="half" idx="19"/>
          </p:nvPr>
        </p:nvSpPr>
        <p:spPr>
          <a:xfrm>
            <a:off x="980343" y="4137316"/>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F0FDD32-F19A-433B-B0D2-D4E931535F2E}"/>
              </a:ext>
            </a:extLst>
          </p:cNvPr>
          <p:cNvSpPr>
            <a:spLocks noGrp="1"/>
          </p:cNvSpPr>
          <p:nvPr>
            <p:ph sz="half" idx="20"/>
          </p:nvPr>
        </p:nvSpPr>
        <p:spPr>
          <a:xfrm>
            <a:off x="6568344" y="4040633"/>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945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0418" y="353181"/>
            <a:ext cx="10831727" cy="878598"/>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778165" y="1382908"/>
            <a:ext cx="10831727" cy="4682613"/>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flipV="1">
            <a:off x="778164" y="1286284"/>
            <a:ext cx="10515109"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1755862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8733" y="1335869"/>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576735" y="1420723"/>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80344" y="615991"/>
            <a:ext cx="10480137" cy="616827"/>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A7935BE-B8F6-4E81-9FEE-F4A53E3BE862}"/>
              </a:ext>
            </a:extLst>
          </p:cNvPr>
          <p:cNvSpPr>
            <a:spLocks noGrp="1"/>
          </p:cNvSpPr>
          <p:nvPr>
            <p:ph sz="half" idx="11"/>
          </p:nvPr>
        </p:nvSpPr>
        <p:spPr>
          <a:xfrm>
            <a:off x="981783" y="2263734"/>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68732A09-7076-483D-8D70-5BBCAAE62ACA}"/>
              </a:ext>
            </a:extLst>
          </p:cNvPr>
          <p:cNvSpPr>
            <a:spLocks noGrp="1"/>
          </p:cNvSpPr>
          <p:nvPr>
            <p:ph sz="half" idx="12"/>
          </p:nvPr>
        </p:nvSpPr>
        <p:spPr>
          <a:xfrm>
            <a:off x="6569784" y="2348588"/>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CD9C0B4C-D0D0-463F-8FF1-E661E44826CB}"/>
              </a:ext>
            </a:extLst>
          </p:cNvPr>
          <p:cNvSpPr>
            <a:spLocks noGrp="1"/>
          </p:cNvSpPr>
          <p:nvPr>
            <p:ph sz="half" idx="13"/>
          </p:nvPr>
        </p:nvSpPr>
        <p:spPr>
          <a:xfrm>
            <a:off x="981783" y="3778890"/>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D6C9CB5E-70B4-4D66-A0FF-7433F47E8B9D}"/>
              </a:ext>
            </a:extLst>
          </p:cNvPr>
          <p:cNvSpPr>
            <a:spLocks noGrp="1"/>
          </p:cNvSpPr>
          <p:nvPr>
            <p:ph sz="half" idx="14" hasCustomPrompt="1"/>
          </p:nvPr>
        </p:nvSpPr>
        <p:spPr>
          <a:xfrm>
            <a:off x="6368420" y="3784099"/>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CB6C3CE-CC3E-4924-94AE-53C370A409FD}"/>
              </a:ext>
            </a:extLst>
          </p:cNvPr>
          <p:cNvSpPr>
            <a:spLocks noGrp="1"/>
          </p:cNvSpPr>
          <p:nvPr>
            <p:ph sz="half" idx="15"/>
          </p:nvPr>
        </p:nvSpPr>
        <p:spPr>
          <a:xfrm>
            <a:off x="980343" y="5351756"/>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58B3892-4AD3-4A84-BC5A-43194979BA36}"/>
              </a:ext>
            </a:extLst>
          </p:cNvPr>
          <p:cNvSpPr>
            <a:spLocks noGrp="1"/>
          </p:cNvSpPr>
          <p:nvPr>
            <p:ph sz="half" idx="16"/>
          </p:nvPr>
        </p:nvSpPr>
        <p:spPr>
          <a:xfrm>
            <a:off x="6568344" y="5351756"/>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2036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0905" y="1600200"/>
            <a:ext cx="5230475"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28905" y="1600200"/>
            <a:ext cx="523047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0905" y="3938589"/>
            <a:ext cx="5230475"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28905" y="3938589"/>
            <a:ext cx="523047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60A703E-B9E8-444F-B4DD-DCB38F575B54}"/>
              </a:ext>
            </a:extLst>
          </p:cNvPr>
          <p:cNvSpPr txBox="1">
            <a:spLocks/>
          </p:cNvSpPr>
          <p:nvPr userDrawn="1"/>
        </p:nvSpPr>
        <p:spPr>
          <a:xfrm>
            <a:off x="11004486" y="6308726"/>
            <a:ext cx="912212"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z="2400" smtClean="0">
                <a:solidFill>
                  <a:srgbClr val="01305B"/>
                </a:solidFill>
              </a:rPr>
              <a:pPr/>
              <a:t>‹#›</a:t>
            </a:fld>
            <a:endParaRPr lang="en-US" altLang="x-none" sz="2400" dirty="0">
              <a:solidFill>
                <a:srgbClr val="01305B"/>
              </a:solidFill>
            </a:endParaRPr>
          </a:p>
        </p:txBody>
      </p:sp>
      <p:sp>
        <p:nvSpPr>
          <p:cNvPr id="9" name="Rectangle 8">
            <a:extLst>
              <a:ext uri="{FF2B5EF4-FFF2-40B4-BE49-F238E27FC236}">
                <a16:creationId xmlns:a16="http://schemas.microsoft.com/office/drawing/2014/main" id="{E5AB492E-E7CF-4BD9-B069-2FD44ECAABAE}"/>
              </a:ext>
            </a:extLst>
          </p:cNvPr>
          <p:cNvSpPr>
            <a:spLocks noChangeArrowheads="1"/>
          </p:cNvSpPr>
          <p:nvPr userDrawn="1"/>
        </p:nvSpPr>
        <p:spPr bwMode="auto">
          <a:xfrm>
            <a:off x="1141379" y="6548582"/>
            <a:ext cx="10618000" cy="297004"/>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400" b="0" baseline="0" dirty="0">
                <a:solidFill>
                  <a:srgbClr val="01305B"/>
                </a:solidFill>
                <a:latin typeface="Arial" pitchFamily="-83" charset="0"/>
                <a:ea typeface="Times New Roman" pitchFamily="-83" charset="0"/>
                <a:cs typeface="Times New Roman" pitchFamily="-83" charset="0"/>
              </a:rPr>
              <a:t>©2018 California Department of Education</a:t>
            </a:r>
            <a:endParaRPr lang="en-US" sz="1400" b="0" baseline="0" dirty="0">
              <a:solidFill>
                <a:srgbClr val="01305B"/>
              </a:solidFill>
              <a:latin typeface="Arial" pitchFamily="-83" charset="0"/>
              <a:ea typeface="Arial" pitchFamily="-83" charset="0"/>
              <a:cs typeface="Arial" pitchFamily="-83" charset="0"/>
            </a:endParaRP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940906" y="608262"/>
            <a:ext cx="10532684" cy="757869"/>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1FCDA88-70AE-4DA8-85C5-FF6AFCD999AA}"/>
              </a:ext>
            </a:extLst>
          </p:cNvPr>
          <p:cNvSpPr/>
          <p:nvPr userDrawn="1"/>
        </p:nvSpPr>
        <p:spPr>
          <a:xfrm flipV="1">
            <a:off x="940907" y="1343271"/>
            <a:ext cx="10506464"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806459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0905" y="1600200"/>
            <a:ext cx="5230475"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28905" y="1600200"/>
            <a:ext cx="523047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0905" y="3938589"/>
            <a:ext cx="5230475"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28905" y="3938589"/>
            <a:ext cx="523047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940905" y="352902"/>
            <a:ext cx="10818473" cy="1094898"/>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216033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0905" y="1600201"/>
            <a:ext cx="5230475" cy="1089821"/>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28905" y="1600201"/>
            <a:ext cx="5230475" cy="108982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0905" y="2883694"/>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28905" y="2883694"/>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940905" y="352903"/>
            <a:ext cx="10818473" cy="757869"/>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FD194D49-2D81-429C-BD4C-83B10C93BE9A}"/>
              </a:ext>
            </a:extLst>
          </p:cNvPr>
          <p:cNvSpPr>
            <a:spLocks noGrp="1"/>
          </p:cNvSpPr>
          <p:nvPr>
            <p:ph sz="quarter" idx="10"/>
          </p:nvPr>
        </p:nvSpPr>
        <p:spPr>
          <a:xfrm>
            <a:off x="1038088" y="4130993"/>
            <a:ext cx="5230475" cy="1089821"/>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1CE032E0-C2EE-43BB-BFBC-C23A964BB7F0}"/>
              </a:ext>
            </a:extLst>
          </p:cNvPr>
          <p:cNvSpPr>
            <a:spLocks noGrp="1"/>
          </p:cNvSpPr>
          <p:nvPr>
            <p:ph sz="quarter" idx="11"/>
          </p:nvPr>
        </p:nvSpPr>
        <p:spPr>
          <a:xfrm>
            <a:off x="6626088" y="4130993"/>
            <a:ext cx="5230475" cy="108982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D4D356DE-6DE3-40A2-BE2C-18B8AC8845E2}"/>
              </a:ext>
            </a:extLst>
          </p:cNvPr>
          <p:cNvSpPr>
            <a:spLocks noGrp="1"/>
          </p:cNvSpPr>
          <p:nvPr>
            <p:ph sz="quarter" idx="12"/>
          </p:nvPr>
        </p:nvSpPr>
        <p:spPr>
          <a:xfrm>
            <a:off x="1038088" y="5414486"/>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5">
            <a:extLst>
              <a:ext uri="{FF2B5EF4-FFF2-40B4-BE49-F238E27FC236}">
                <a16:creationId xmlns:a16="http://schemas.microsoft.com/office/drawing/2014/main" id="{57B87111-FB0B-4F3F-BA14-16A923C4081D}"/>
              </a:ext>
            </a:extLst>
          </p:cNvPr>
          <p:cNvSpPr>
            <a:spLocks noGrp="1"/>
          </p:cNvSpPr>
          <p:nvPr>
            <p:ph sz="quarter" idx="13"/>
          </p:nvPr>
        </p:nvSpPr>
        <p:spPr>
          <a:xfrm>
            <a:off x="6626088" y="5414486"/>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6080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27651" y="274638"/>
            <a:ext cx="10654749" cy="1143000"/>
          </a:xfrm>
        </p:spPr>
        <p:txBody>
          <a:bodyPr/>
          <a:lstStyle/>
          <a:p>
            <a:r>
              <a:rPr lang="en-US" dirty="0"/>
              <a:t>Click to edit Master title style</a:t>
            </a:r>
          </a:p>
        </p:txBody>
      </p:sp>
      <p:sp>
        <p:nvSpPr>
          <p:cNvPr id="3" name="Content Placeholder 2"/>
          <p:cNvSpPr>
            <a:spLocks noGrp="1"/>
          </p:cNvSpPr>
          <p:nvPr>
            <p:ph sz="quarter" idx="1"/>
          </p:nvPr>
        </p:nvSpPr>
        <p:spPr>
          <a:xfrm>
            <a:off x="927651" y="1600200"/>
            <a:ext cx="5066748" cy="939800"/>
          </a:xfrm>
        </p:spPr>
        <p:txBody>
          <a:bodyPr/>
          <a:lstStyle/>
          <a:p>
            <a:pPr lvl="0"/>
            <a:r>
              <a:rPr lang="en-US" dirty="0"/>
              <a:t>Click to edit Master text style</a:t>
            </a:r>
          </a:p>
        </p:txBody>
      </p:sp>
      <p:sp>
        <p:nvSpPr>
          <p:cNvPr id="4" name="Content Placeholder 3"/>
          <p:cNvSpPr>
            <a:spLocks noGrp="1"/>
          </p:cNvSpPr>
          <p:nvPr>
            <p:ph sz="quarter" idx="2"/>
          </p:nvPr>
        </p:nvSpPr>
        <p:spPr>
          <a:xfrm>
            <a:off x="6197600" y="1600200"/>
            <a:ext cx="53848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927651" y="4521201"/>
            <a:ext cx="5066748"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6197600" y="3938591"/>
            <a:ext cx="53848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927651" y="3530601"/>
            <a:ext cx="5066748"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927651" y="2540001"/>
            <a:ext cx="5066748"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927651" y="5511801"/>
            <a:ext cx="5066748" cy="990600"/>
          </a:xfrm>
        </p:spPr>
        <p:txBody>
          <a:bodyPr/>
          <a:lstStyle/>
          <a:p>
            <a:pPr lvl="0"/>
            <a:r>
              <a:rPr lang="en-US" dirty="0"/>
              <a:t>Click to edit Master text styles</a:t>
            </a:r>
          </a:p>
        </p:txBody>
      </p:sp>
      <p:sp>
        <p:nvSpPr>
          <p:cNvPr id="11" name="Slide Number Placeholder 5">
            <a:extLst>
              <a:ext uri="{FF2B5EF4-FFF2-40B4-BE49-F238E27FC236}">
                <a16:creationId xmlns:a16="http://schemas.microsoft.com/office/drawing/2014/main" id="{D5AFBF2D-5D56-4B69-B56A-C5B8C8FA6C1E}"/>
              </a:ext>
            </a:extLst>
          </p:cNvPr>
          <p:cNvSpPr txBox="1">
            <a:spLocks/>
          </p:cNvSpPr>
          <p:nvPr userDrawn="1"/>
        </p:nvSpPr>
        <p:spPr>
          <a:xfrm>
            <a:off x="11004486" y="6308726"/>
            <a:ext cx="912212"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z="2400" smtClean="0">
                <a:solidFill>
                  <a:schemeClr val="bg1"/>
                </a:solidFill>
              </a:rPr>
              <a:pPr/>
              <a:t>‹#›</a:t>
            </a:fld>
            <a:endParaRPr lang="en-US" altLang="x-none" sz="2400" dirty="0">
              <a:solidFill>
                <a:schemeClr val="bg1"/>
              </a:solidFill>
            </a:endParaRPr>
          </a:p>
        </p:txBody>
      </p:sp>
      <p:sp>
        <p:nvSpPr>
          <p:cNvPr id="13" name="Rectangle 12">
            <a:extLst>
              <a:ext uri="{FF2B5EF4-FFF2-40B4-BE49-F238E27FC236}">
                <a16:creationId xmlns:a16="http://schemas.microsoft.com/office/drawing/2014/main" id="{AA257DA9-4F16-4E95-8210-979CB2707147}"/>
              </a:ext>
            </a:extLst>
          </p:cNvPr>
          <p:cNvSpPr/>
          <p:nvPr userDrawn="1"/>
        </p:nvSpPr>
        <p:spPr>
          <a:xfrm flipV="1">
            <a:off x="940907" y="1343271"/>
            <a:ext cx="10506464"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4206263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27651" y="274638"/>
            <a:ext cx="10654749" cy="1143000"/>
          </a:xfrm>
        </p:spPr>
        <p:txBody>
          <a:bodyPr/>
          <a:lstStyle/>
          <a:p>
            <a:r>
              <a:rPr lang="en-US" dirty="0"/>
              <a:t>Click to edit Master title style</a:t>
            </a:r>
          </a:p>
        </p:txBody>
      </p:sp>
      <p:sp>
        <p:nvSpPr>
          <p:cNvPr id="3" name="Content Placeholder 2"/>
          <p:cNvSpPr>
            <a:spLocks noGrp="1"/>
          </p:cNvSpPr>
          <p:nvPr>
            <p:ph sz="quarter" idx="1"/>
          </p:nvPr>
        </p:nvSpPr>
        <p:spPr>
          <a:xfrm>
            <a:off x="927651" y="1600200"/>
            <a:ext cx="5066748" cy="939800"/>
          </a:xfrm>
        </p:spPr>
        <p:txBody>
          <a:bodyPr/>
          <a:lstStyle/>
          <a:p>
            <a:pPr lvl="0"/>
            <a:r>
              <a:rPr lang="en-US" dirty="0"/>
              <a:t>Click to edit Master text style</a:t>
            </a:r>
          </a:p>
        </p:txBody>
      </p:sp>
      <p:sp>
        <p:nvSpPr>
          <p:cNvPr id="4" name="Content Placeholder 3"/>
          <p:cNvSpPr>
            <a:spLocks noGrp="1"/>
          </p:cNvSpPr>
          <p:nvPr>
            <p:ph sz="quarter" idx="2"/>
          </p:nvPr>
        </p:nvSpPr>
        <p:spPr>
          <a:xfrm>
            <a:off x="6197600" y="1600200"/>
            <a:ext cx="53848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927651" y="4521201"/>
            <a:ext cx="5066748"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6197600" y="3938591"/>
            <a:ext cx="53848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927651" y="3530601"/>
            <a:ext cx="5066748"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927651" y="2540001"/>
            <a:ext cx="5066748"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927651" y="5511801"/>
            <a:ext cx="5066748" cy="990600"/>
          </a:xfrm>
        </p:spPr>
        <p:txBody>
          <a:bodyPr/>
          <a:lstStyle/>
          <a:p>
            <a:pPr lvl="0"/>
            <a:r>
              <a:rPr lang="en-US" dirty="0"/>
              <a:t>Click to edit Master text styles</a:t>
            </a:r>
          </a:p>
        </p:txBody>
      </p:sp>
    </p:spTree>
    <p:extLst>
      <p:ext uri="{BB962C8B-B14F-4D97-AF65-F5344CB8AC3E}">
        <p14:creationId xmlns:p14="http://schemas.microsoft.com/office/powerpoint/2010/main" val="826516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3BF00A8-A1C9-664F-9064-47A504258866}"/>
              </a:ext>
            </a:extLst>
          </p:cNvPr>
          <p:cNvSpPr>
            <a:spLocks noGrp="1"/>
          </p:cNvSpPr>
          <p:nvPr>
            <p:ph type="dt" sz="half" idx="10"/>
          </p:nvPr>
        </p:nvSpPr>
        <p:spPr/>
        <p:txBody>
          <a:bodyPr/>
          <a:lstStyle>
            <a:lvl1pPr>
              <a:defRPr/>
            </a:lvl1pPr>
          </a:lstStyle>
          <a:p>
            <a:pPr>
              <a:defRPr/>
            </a:pPr>
            <a:fld id="{6A8E77BF-179C-3046-84C5-ABC0C164A839}" type="datetimeFigureOut">
              <a:rPr lang="en-US"/>
              <a:pPr>
                <a:defRPr/>
              </a:pPr>
              <a:t>4/22/2021</a:t>
            </a:fld>
            <a:endParaRPr lang="en-US"/>
          </a:p>
        </p:txBody>
      </p:sp>
      <p:sp>
        <p:nvSpPr>
          <p:cNvPr id="6" name="Footer Placeholder 4">
            <a:extLst>
              <a:ext uri="{FF2B5EF4-FFF2-40B4-BE49-F238E27FC236}">
                <a16:creationId xmlns:a16="http://schemas.microsoft.com/office/drawing/2014/main" id="{2EA60F5C-5A42-684C-B7DD-32D01AF63589}"/>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53BD0EC-4A8A-C948-9C51-C69388CFF848}"/>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9EE0A5FA-C25F-C048-BC1D-50982F11B198}" type="slidenum">
              <a:rPr lang="en-US"/>
              <a:pPr>
                <a:defRPr/>
              </a:pPr>
              <a:t>‹#›</a:t>
            </a:fld>
            <a:endParaRPr lang="en-US"/>
          </a:p>
        </p:txBody>
      </p:sp>
    </p:spTree>
    <p:extLst>
      <p:ext uri="{BB962C8B-B14F-4D97-AF65-F5344CB8AC3E}">
        <p14:creationId xmlns:p14="http://schemas.microsoft.com/office/powerpoint/2010/main" val="3816075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4651EF-2E4D-46DF-81BD-E1528EE1675B}"/>
              </a:ext>
            </a:extLst>
          </p:cNvPr>
          <p:cNvSpPr>
            <a:spLocks noGrp="1"/>
          </p:cNvSpPr>
          <p:nvPr>
            <p:ph type="dt" sz="half" idx="10"/>
          </p:nvPr>
        </p:nvSpPr>
        <p:spPr/>
        <p:txBody>
          <a:bodyPr/>
          <a:lstStyle/>
          <a:p>
            <a:fld id="{89788103-9948-4B63-896D-D6A07C2C4A08}" type="datetimeFigureOut">
              <a:rPr lang="en-US" smtClean="0"/>
              <a:t>4/22/2021</a:t>
            </a:fld>
            <a:endParaRPr lang="en-US"/>
          </a:p>
        </p:txBody>
      </p:sp>
      <p:sp>
        <p:nvSpPr>
          <p:cNvPr id="3" name="Footer Placeholder 2">
            <a:extLst>
              <a:ext uri="{FF2B5EF4-FFF2-40B4-BE49-F238E27FC236}">
                <a16:creationId xmlns:a16="http://schemas.microsoft.com/office/drawing/2014/main" id="{0AEDA833-B1BD-41A1-9ECF-E217F79ED1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F9CD8-6C43-48FF-A71B-9E875039F9AD}"/>
              </a:ext>
            </a:extLst>
          </p:cNvPr>
          <p:cNvSpPr>
            <a:spLocks noGrp="1"/>
          </p:cNvSpPr>
          <p:nvPr>
            <p:ph type="sldNum" sz="quarter" idx="12"/>
          </p:nvPr>
        </p:nvSpPr>
        <p:spPr>
          <a:xfrm>
            <a:off x="8610600" y="6356351"/>
            <a:ext cx="2743200" cy="365125"/>
          </a:xfrm>
          <a:prstGeom prst="rect">
            <a:avLst/>
          </a:prstGeom>
        </p:spPr>
        <p:txBody>
          <a:bodyPr/>
          <a:lstStyle/>
          <a:p>
            <a:fld id="{FF4D7528-6242-4F8D-BDBA-578F43EDB7A6}" type="slidenum">
              <a:rPr lang="en-US" smtClean="0"/>
              <a:t>‹#›</a:t>
            </a:fld>
            <a:endParaRPr lang="en-US"/>
          </a:p>
        </p:txBody>
      </p:sp>
    </p:spTree>
    <p:extLst>
      <p:ext uri="{BB962C8B-B14F-4D97-AF65-F5344CB8AC3E}">
        <p14:creationId xmlns:p14="http://schemas.microsoft.com/office/powerpoint/2010/main" val="4136250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BE0C5D5-C5BF-A24D-AAF3-CF97EAC380DB}"/>
              </a:ext>
            </a:extLst>
          </p:cNvPr>
          <p:cNvSpPr>
            <a:spLocks noGrp="1"/>
          </p:cNvSpPr>
          <p:nvPr>
            <p:ph type="dt" sz="half" idx="10"/>
          </p:nvPr>
        </p:nvSpPr>
        <p:spPr/>
        <p:txBody>
          <a:bodyPr/>
          <a:lstStyle>
            <a:lvl1pPr>
              <a:defRPr/>
            </a:lvl1pPr>
          </a:lstStyle>
          <a:p>
            <a:pPr>
              <a:defRPr/>
            </a:pPr>
            <a:fld id="{EF9E870A-4138-E94D-ABA4-E0FDEB83F3BA}" type="datetimeFigureOut">
              <a:rPr lang="en-US"/>
              <a:pPr>
                <a:defRPr/>
              </a:pPr>
              <a:t>4/22/2021</a:t>
            </a:fld>
            <a:endParaRPr lang="en-US" dirty="0"/>
          </a:p>
        </p:txBody>
      </p:sp>
      <p:sp>
        <p:nvSpPr>
          <p:cNvPr id="6" name="Footer Placeholder 4">
            <a:extLst>
              <a:ext uri="{FF2B5EF4-FFF2-40B4-BE49-F238E27FC236}">
                <a16:creationId xmlns:a16="http://schemas.microsoft.com/office/drawing/2014/main" id="{5A3DEF15-4989-6348-9EDF-5BE4B16742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6A46D8-5B21-E64A-B89F-13168EC87B17}"/>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0D535367-16B3-B442-AF29-A46AD30368D3}" type="slidenum">
              <a:rPr lang="en-US"/>
              <a:pPr>
                <a:defRPr/>
              </a:pPr>
              <a:t>‹#›</a:t>
            </a:fld>
            <a:endParaRPr lang="en-US"/>
          </a:p>
        </p:txBody>
      </p:sp>
    </p:spTree>
    <p:extLst>
      <p:ext uri="{BB962C8B-B14F-4D97-AF65-F5344CB8AC3E}">
        <p14:creationId xmlns:p14="http://schemas.microsoft.com/office/powerpoint/2010/main" val="2946146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871200" cy="1143000"/>
          </a:xfrm>
        </p:spPr>
        <p:txBody>
          <a:bodyPr/>
          <a:lstStyle/>
          <a:p>
            <a:r>
              <a:rPr lang="en-US"/>
              <a:t>Click to edit Master title style</a:t>
            </a:r>
          </a:p>
        </p:txBody>
      </p:sp>
      <p:sp>
        <p:nvSpPr>
          <p:cNvPr id="3" name="Content Placeholder 2"/>
          <p:cNvSpPr>
            <a:spLocks noGrp="1"/>
          </p:cNvSpPr>
          <p:nvPr>
            <p:ph sz="half" idx="1"/>
          </p:nvPr>
        </p:nvSpPr>
        <p:spPr>
          <a:xfrm>
            <a:off x="914400" y="1600200"/>
            <a:ext cx="508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97600" y="1600200"/>
            <a:ext cx="508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2981607"/>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6762" y="365761"/>
            <a:ext cx="11072617" cy="835079"/>
          </a:xfrm>
          <a:prstGeom prst="rect">
            <a:avLst/>
          </a:prstGeom>
        </p:spPr>
        <p:txBody>
          <a:bodyPr/>
          <a:lstStyle>
            <a:lvl1pPr>
              <a:defRPr sz="4000" baseline="0">
                <a:solidFill>
                  <a:schemeClr val="tx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686762" y="1382908"/>
            <a:ext cx="10818476" cy="4687387"/>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325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2"/>
          <p:cNvSpPr>
            <a:spLocks noGrp="1"/>
          </p:cNvSpPr>
          <p:nvPr>
            <p:ph idx="1"/>
          </p:nvPr>
        </p:nvSpPr>
        <p:spPr>
          <a:xfrm>
            <a:off x="4714257" y="2273588"/>
            <a:ext cx="6868141" cy="3852576"/>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0923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0648" y="2350008"/>
            <a:ext cx="4206240" cy="1993392"/>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301752" y="502920"/>
            <a:ext cx="6702552" cy="5843016"/>
          </a:xfrm>
          <a:solidFill>
            <a:schemeClr val="accent1">
              <a:lumMod val="40000"/>
              <a:lumOff val="60000"/>
            </a:schemeClr>
          </a:solidFill>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5052C8DE-E6DB-42D9-BE6D-D9F39E19B42A}" type="datetime1">
              <a:rPr lang="en-US" smtClean="0"/>
              <a:t>4/22/2021</a:t>
            </a:fld>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8D9AD5-F248-4919-864A-CFD76CC027D6}" type="slidenum">
              <a:rPr/>
              <a:t>‹#›</a:t>
            </a:fld>
            <a:endParaRPr/>
          </a:p>
        </p:txBody>
      </p:sp>
    </p:spTree>
    <p:extLst>
      <p:ext uri="{BB962C8B-B14F-4D97-AF65-F5344CB8AC3E}">
        <p14:creationId xmlns:p14="http://schemas.microsoft.com/office/powerpoint/2010/main" val="225996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8784" y="274638"/>
            <a:ext cx="10972800" cy="1143000"/>
          </a:xfrm>
        </p:spPr>
        <p:txBody>
          <a:bodyPr/>
          <a:lstStyle>
            <a:lvl1pPr>
              <a:defRPr baseline="0">
                <a:solidFill>
                  <a:srgbClr val="525E6E"/>
                </a:solidFill>
              </a:defRPr>
            </a:lvl1pPr>
          </a:lstStyle>
          <a:p>
            <a:r>
              <a:rPr lang="en-US" dirty="0"/>
              <a:t>Click to edit Master title style</a:t>
            </a:r>
          </a:p>
        </p:txBody>
      </p:sp>
      <p:sp>
        <p:nvSpPr>
          <p:cNvPr id="13" name="Content Placeholder 2"/>
          <p:cNvSpPr>
            <a:spLocks noGrp="1"/>
          </p:cNvSpPr>
          <p:nvPr>
            <p:ph sz="half" idx="1"/>
          </p:nvPr>
        </p:nvSpPr>
        <p:spPr>
          <a:xfrm>
            <a:off x="938784" y="1600199"/>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13629700-5BC7-42A4-8C9C-6DAC4CC29ACE}"/>
              </a:ext>
            </a:extLst>
          </p:cNvPr>
          <p:cNvSpPr>
            <a:spLocks noGrp="1"/>
          </p:cNvSpPr>
          <p:nvPr>
            <p:ph sz="half" idx="13"/>
          </p:nvPr>
        </p:nvSpPr>
        <p:spPr>
          <a:xfrm>
            <a:off x="938784" y="3280202"/>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64C2A039-245C-4C74-A006-E5EB9925D811}"/>
              </a:ext>
            </a:extLst>
          </p:cNvPr>
          <p:cNvSpPr>
            <a:spLocks noGrp="1"/>
          </p:cNvSpPr>
          <p:nvPr>
            <p:ph sz="half" idx="14"/>
          </p:nvPr>
        </p:nvSpPr>
        <p:spPr>
          <a:xfrm>
            <a:off x="6526784" y="3280202"/>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12C3C248-7FDF-406A-88A7-AD9456C881F3}"/>
              </a:ext>
            </a:extLst>
          </p:cNvPr>
          <p:cNvSpPr>
            <a:spLocks noGrp="1"/>
          </p:cNvSpPr>
          <p:nvPr>
            <p:ph sz="half" idx="15"/>
          </p:nvPr>
        </p:nvSpPr>
        <p:spPr>
          <a:xfrm>
            <a:off x="-2034032" y="4039016"/>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190C4BFA-8A0B-4458-AC72-96F99BEF7158}"/>
              </a:ext>
            </a:extLst>
          </p:cNvPr>
          <p:cNvSpPr>
            <a:spLocks noGrp="1"/>
          </p:cNvSpPr>
          <p:nvPr>
            <p:ph sz="half" idx="16"/>
          </p:nvPr>
        </p:nvSpPr>
        <p:spPr>
          <a:xfrm>
            <a:off x="6526784" y="4935995"/>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369C1290-B986-40AC-9B8D-97C7ED58FDB5}"/>
              </a:ext>
            </a:extLst>
          </p:cNvPr>
          <p:cNvSpPr>
            <a:spLocks noGrp="1"/>
          </p:cNvSpPr>
          <p:nvPr>
            <p:ph sz="half" idx="17"/>
          </p:nvPr>
        </p:nvSpPr>
        <p:spPr>
          <a:xfrm>
            <a:off x="-1454324" y="5832974"/>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A56971D5-EC54-4D4D-9CB5-44C37B05AE56}"/>
              </a:ext>
            </a:extLst>
          </p:cNvPr>
          <p:cNvSpPr>
            <a:spLocks noGrp="1"/>
          </p:cNvSpPr>
          <p:nvPr>
            <p:ph sz="half" idx="18"/>
          </p:nvPr>
        </p:nvSpPr>
        <p:spPr>
          <a:xfrm>
            <a:off x="6467000" y="6303206"/>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6719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0419" y="595181"/>
            <a:ext cx="4189477" cy="3564777"/>
          </a:xfrm>
          <a:prstGeom prst="rect">
            <a:avLst/>
          </a:prstGeom>
        </p:spPr>
        <p:txBody>
          <a:bodyPr/>
          <a:lstStyle>
            <a:lvl1pPr>
              <a:defRPr sz="52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42697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8680" y="351341"/>
            <a:ext cx="4295496" cy="3564777"/>
          </a:xfrm>
          <a:prstGeom prst="rect">
            <a:avLst/>
          </a:prstGeom>
        </p:spPr>
        <p:txBody>
          <a:bodyPr/>
          <a:lstStyle>
            <a:lvl1pPr>
              <a:defRPr sz="5200" baseline="0">
                <a:solidFill>
                  <a:schemeClr val="bg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18F06FD7-4ECA-4AA1-BE5A-E9755E5CF274}"/>
              </a:ext>
            </a:extLst>
          </p:cNvPr>
          <p:cNvSpPr>
            <a:spLocks noGrp="1"/>
          </p:cNvSpPr>
          <p:nvPr>
            <p:ph sz="half" idx="10"/>
          </p:nvPr>
        </p:nvSpPr>
        <p:spPr>
          <a:xfrm>
            <a:off x="6397524" y="595181"/>
            <a:ext cx="5099664"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25FC7E71-FF46-4882-8D2C-44119CDC5450}"/>
              </a:ext>
            </a:extLst>
          </p:cNvPr>
          <p:cNvSpPr/>
          <p:nvPr userDrawn="1"/>
        </p:nvSpPr>
        <p:spPr>
          <a:xfrm flipV="1">
            <a:off x="611069" y="4016147"/>
            <a:ext cx="3714577" cy="74824"/>
          </a:xfrm>
          <a:prstGeom prst="rect">
            <a:avLst/>
          </a:prstGeom>
          <a:solidFill>
            <a:srgbClr val="01305B"/>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
        <p:nvSpPr>
          <p:cNvPr id="6" name="Content Placeholder 2">
            <a:extLst>
              <a:ext uri="{FF2B5EF4-FFF2-40B4-BE49-F238E27FC236}">
                <a16:creationId xmlns:a16="http://schemas.microsoft.com/office/drawing/2014/main" id="{925BD5B6-8544-44F4-A43A-D4E45819831D}"/>
              </a:ext>
            </a:extLst>
          </p:cNvPr>
          <p:cNvSpPr>
            <a:spLocks noGrp="1"/>
          </p:cNvSpPr>
          <p:nvPr>
            <p:ph sz="half" idx="11"/>
          </p:nvPr>
        </p:nvSpPr>
        <p:spPr>
          <a:xfrm>
            <a:off x="868680" y="4191000"/>
            <a:ext cx="5099664" cy="152364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3500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0418" y="353181"/>
            <a:ext cx="10831727" cy="878598"/>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778165" y="1382908"/>
            <a:ext cx="10831727" cy="4682613"/>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flipV="1">
            <a:off x="778164" y="1286284"/>
            <a:ext cx="10515109"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3510809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6762" y="365761"/>
            <a:ext cx="11072617" cy="835079"/>
          </a:xfrm>
          <a:prstGeom prst="rect">
            <a:avLst/>
          </a:prstGeom>
        </p:spPr>
        <p:txBody>
          <a:bodyPr/>
          <a:lstStyle>
            <a:lvl1pPr>
              <a:defRPr sz="4000" baseline="0">
                <a:solidFill>
                  <a:schemeClr val="tx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686762" y="1382908"/>
            <a:ext cx="10818476" cy="4687387"/>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6480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5216" y="1554509"/>
            <a:ext cx="5150785"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432136" y="1554509"/>
            <a:ext cx="5099664"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45214" y="582761"/>
            <a:ext cx="10840495" cy="757869"/>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D00108CA-ADAA-46E0-9FC3-4C5E85702166}"/>
              </a:ext>
            </a:extLst>
          </p:cNvPr>
          <p:cNvSpPr/>
          <p:nvPr userDrawn="1"/>
        </p:nvSpPr>
        <p:spPr>
          <a:xfrm flipV="1">
            <a:off x="964767" y="1340627"/>
            <a:ext cx="10495824"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38474466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5216" y="1341783"/>
            <a:ext cx="5150785" cy="4707345"/>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432136" y="1341783"/>
            <a:ext cx="5099664" cy="4707345"/>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45215" y="330836"/>
            <a:ext cx="10819459" cy="914071"/>
          </a:xfrm>
          <a:prstGeom prst="rect">
            <a:avLst/>
          </a:prstGeom>
        </p:spPr>
        <p:txBody>
          <a:bodyPr/>
          <a:lstStyle>
            <a:lvl1pPr>
              <a:defRPr sz="4000" baseline="0">
                <a:solidFill>
                  <a:schemeClr val="tx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043731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50452" y="1484353"/>
            <a:ext cx="4763531"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050117" y="1484353"/>
            <a:ext cx="5099664"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50453" y="126791"/>
            <a:ext cx="10835257" cy="757869"/>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D00108CA-ADAA-46E0-9FC3-4C5E85702166}"/>
              </a:ext>
            </a:extLst>
          </p:cNvPr>
          <p:cNvSpPr/>
          <p:nvPr userDrawn="1"/>
        </p:nvSpPr>
        <p:spPr>
          <a:xfrm flipV="1">
            <a:off x="969838" y="879029"/>
            <a:ext cx="10490753"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2785694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5216" y="1554509"/>
            <a:ext cx="5150785"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432136" y="1554509"/>
            <a:ext cx="5099664"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45214" y="582761"/>
            <a:ext cx="10840495" cy="757869"/>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D00108CA-ADAA-46E0-9FC3-4C5E85702166}"/>
              </a:ext>
            </a:extLst>
          </p:cNvPr>
          <p:cNvSpPr/>
          <p:nvPr userDrawn="1"/>
        </p:nvSpPr>
        <p:spPr>
          <a:xfrm flipV="1">
            <a:off x="964767" y="1340627"/>
            <a:ext cx="10495824"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17269839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8733" y="1335869"/>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576735" y="1420723"/>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80344" y="615991"/>
            <a:ext cx="10480137" cy="616827"/>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A7935BE-B8F6-4E81-9FEE-F4A53E3BE862}"/>
              </a:ext>
            </a:extLst>
          </p:cNvPr>
          <p:cNvSpPr>
            <a:spLocks noGrp="1"/>
          </p:cNvSpPr>
          <p:nvPr>
            <p:ph sz="half" idx="11"/>
          </p:nvPr>
        </p:nvSpPr>
        <p:spPr>
          <a:xfrm>
            <a:off x="980343" y="1856761"/>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68732A09-7076-483D-8D70-5BBCAAE62ACA}"/>
              </a:ext>
            </a:extLst>
          </p:cNvPr>
          <p:cNvSpPr>
            <a:spLocks noGrp="1"/>
          </p:cNvSpPr>
          <p:nvPr>
            <p:ph sz="half" idx="12"/>
          </p:nvPr>
        </p:nvSpPr>
        <p:spPr>
          <a:xfrm>
            <a:off x="6568344" y="1899207"/>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CD9C0B4C-D0D0-463F-8FF1-E661E44826CB}"/>
              </a:ext>
            </a:extLst>
          </p:cNvPr>
          <p:cNvSpPr>
            <a:spLocks noGrp="1"/>
          </p:cNvSpPr>
          <p:nvPr>
            <p:ph sz="half" idx="13"/>
          </p:nvPr>
        </p:nvSpPr>
        <p:spPr>
          <a:xfrm>
            <a:off x="980343" y="2438694"/>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D6C9CB5E-70B4-4D66-A0FF-7433F47E8B9D}"/>
              </a:ext>
            </a:extLst>
          </p:cNvPr>
          <p:cNvSpPr>
            <a:spLocks noGrp="1"/>
          </p:cNvSpPr>
          <p:nvPr>
            <p:ph sz="half" idx="14" hasCustomPrompt="1"/>
          </p:nvPr>
        </p:nvSpPr>
        <p:spPr>
          <a:xfrm>
            <a:off x="6568344" y="2425808"/>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CB6C3CE-CC3E-4924-94AE-53C370A409FD}"/>
              </a:ext>
            </a:extLst>
          </p:cNvPr>
          <p:cNvSpPr>
            <a:spLocks noGrp="1"/>
          </p:cNvSpPr>
          <p:nvPr>
            <p:ph sz="half" idx="15"/>
          </p:nvPr>
        </p:nvSpPr>
        <p:spPr>
          <a:xfrm>
            <a:off x="980343" y="3030626"/>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58B3892-4AD3-4A84-BC5A-43194979BA36}"/>
              </a:ext>
            </a:extLst>
          </p:cNvPr>
          <p:cNvSpPr>
            <a:spLocks noGrp="1"/>
          </p:cNvSpPr>
          <p:nvPr>
            <p:ph sz="half" idx="16"/>
          </p:nvPr>
        </p:nvSpPr>
        <p:spPr>
          <a:xfrm>
            <a:off x="6568344" y="2933943"/>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9A2623E5-A576-4FBA-A151-D3451083A745}"/>
              </a:ext>
            </a:extLst>
          </p:cNvPr>
          <p:cNvSpPr>
            <a:spLocks noGrp="1"/>
          </p:cNvSpPr>
          <p:nvPr>
            <p:ph sz="half" idx="17"/>
          </p:nvPr>
        </p:nvSpPr>
        <p:spPr>
          <a:xfrm>
            <a:off x="980343" y="3545384"/>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8D154C43-5050-4EBC-B6B5-031FEAFE8F63}"/>
              </a:ext>
            </a:extLst>
          </p:cNvPr>
          <p:cNvSpPr>
            <a:spLocks noGrp="1"/>
          </p:cNvSpPr>
          <p:nvPr>
            <p:ph sz="half" idx="18" hasCustomPrompt="1"/>
          </p:nvPr>
        </p:nvSpPr>
        <p:spPr>
          <a:xfrm>
            <a:off x="6568344" y="3532498"/>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2620BB71-530E-490A-A434-576F3B463C11}"/>
              </a:ext>
            </a:extLst>
          </p:cNvPr>
          <p:cNvSpPr>
            <a:spLocks noGrp="1"/>
          </p:cNvSpPr>
          <p:nvPr>
            <p:ph sz="half" idx="19"/>
          </p:nvPr>
        </p:nvSpPr>
        <p:spPr>
          <a:xfrm>
            <a:off x="980343" y="4137316"/>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F0FDD32-F19A-433B-B0D2-D4E931535F2E}"/>
              </a:ext>
            </a:extLst>
          </p:cNvPr>
          <p:cNvSpPr>
            <a:spLocks noGrp="1"/>
          </p:cNvSpPr>
          <p:nvPr>
            <p:ph sz="half" idx="20"/>
          </p:nvPr>
        </p:nvSpPr>
        <p:spPr>
          <a:xfrm>
            <a:off x="6568344" y="4040633"/>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0192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8733" y="1335869"/>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576735" y="1420723"/>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80344" y="615991"/>
            <a:ext cx="10480137" cy="616827"/>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A7935BE-B8F6-4E81-9FEE-F4A53E3BE862}"/>
              </a:ext>
            </a:extLst>
          </p:cNvPr>
          <p:cNvSpPr>
            <a:spLocks noGrp="1"/>
          </p:cNvSpPr>
          <p:nvPr>
            <p:ph sz="half" idx="11"/>
          </p:nvPr>
        </p:nvSpPr>
        <p:spPr>
          <a:xfrm>
            <a:off x="981783" y="2263734"/>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68732A09-7076-483D-8D70-5BBCAAE62ACA}"/>
              </a:ext>
            </a:extLst>
          </p:cNvPr>
          <p:cNvSpPr>
            <a:spLocks noGrp="1"/>
          </p:cNvSpPr>
          <p:nvPr>
            <p:ph sz="half" idx="12"/>
          </p:nvPr>
        </p:nvSpPr>
        <p:spPr>
          <a:xfrm>
            <a:off x="6569784" y="2348588"/>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CD9C0B4C-D0D0-463F-8FF1-E661E44826CB}"/>
              </a:ext>
            </a:extLst>
          </p:cNvPr>
          <p:cNvSpPr>
            <a:spLocks noGrp="1"/>
          </p:cNvSpPr>
          <p:nvPr>
            <p:ph sz="half" idx="13"/>
          </p:nvPr>
        </p:nvSpPr>
        <p:spPr>
          <a:xfrm>
            <a:off x="981783" y="3778890"/>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D6C9CB5E-70B4-4D66-A0FF-7433F47E8B9D}"/>
              </a:ext>
            </a:extLst>
          </p:cNvPr>
          <p:cNvSpPr>
            <a:spLocks noGrp="1"/>
          </p:cNvSpPr>
          <p:nvPr>
            <p:ph sz="half" idx="14" hasCustomPrompt="1"/>
          </p:nvPr>
        </p:nvSpPr>
        <p:spPr>
          <a:xfrm>
            <a:off x="6368420" y="3784099"/>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CB6C3CE-CC3E-4924-94AE-53C370A409FD}"/>
              </a:ext>
            </a:extLst>
          </p:cNvPr>
          <p:cNvSpPr>
            <a:spLocks noGrp="1"/>
          </p:cNvSpPr>
          <p:nvPr>
            <p:ph sz="half" idx="15"/>
          </p:nvPr>
        </p:nvSpPr>
        <p:spPr>
          <a:xfrm>
            <a:off x="980343" y="5351756"/>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58B3892-4AD3-4A84-BC5A-43194979BA36}"/>
              </a:ext>
            </a:extLst>
          </p:cNvPr>
          <p:cNvSpPr>
            <a:spLocks noGrp="1"/>
          </p:cNvSpPr>
          <p:nvPr>
            <p:ph sz="half" idx="16"/>
          </p:nvPr>
        </p:nvSpPr>
        <p:spPr>
          <a:xfrm>
            <a:off x="6568344" y="5351756"/>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5715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0905" y="1600200"/>
            <a:ext cx="5230475"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28905" y="1600200"/>
            <a:ext cx="523047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0905" y="3938589"/>
            <a:ext cx="5230475"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28905" y="3938589"/>
            <a:ext cx="523047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60A703E-B9E8-444F-B4DD-DCB38F575B54}"/>
              </a:ext>
            </a:extLst>
          </p:cNvPr>
          <p:cNvSpPr txBox="1">
            <a:spLocks/>
          </p:cNvSpPr>
          <p:nvPr userDrawn="1"/>
        </p:nvSpPr>
        <p:spPr>
          <a:xfrm>
            <a:off x="11004486" y="6308726"/>
            <a:ext cx="912212"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z="2400" smtClean="0">
                <a:solidFill>
                  <a:srgbClr val="01305B"/>
                </a:solidFill>
              </a:rPr>
              <a:pPr/>
              <a:t>‹#›</a:t>
            </a:fld>
            <a:endParaRPr lang="en-US" altLang="x-none" sz="2400" dirty="0">
              <a:solidFill>
                <a:srgbClr val="01305B"/>
              </a:solidFill>
            </a:endParaRPr>
          </a:p>
        </p:txBody>
      </p:sp>
      <p:sp>
        <p:nvSpPr>
          <p:cNvPr id="9" name="Rectangle 8">
            <a:extLst>
              <a:ext uri="{FF2B5EF4-FFF2-40B4-BE49-F238E27FC236}">
                <a16:creationId xmlns:a16="http://schemas.microsoft.com/office/drawing/2014/main" id="{E5AB492E-E7CF-4BD9-B069-2FD44ECAABAE}"/>
              </a:ext>
            </a:extLst>
          </p:cNvPr>
          <p:cNvSpPr>
            <a:spLocks noChangeArrowheads="1"/>
          </p:cNvSpPr>
          <p:nvPr userDrawn="1"/>
        </p:nvSpPr>
        <p:spPr bwMode="auto">
          <a:xfrm>
            <a:off x="1141379" y="6548582"/>
            <a:ext cx="10618000" cy="297004"/>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400" b="0" baseline="0" dirty="0">
                <a:solidFill>
                  <a:srgbClr val="01305B"/>
                </a:solidFill>
                <a:latin typeface="Arial" pitchFamily="-83" charset="0"/>
                <a:ea typeface="Times New Roman" pitchFamily="-83" charset="0"/>
                <a:cs typeface="Times New Roman" pitchFamily="-83" charset="0"/>
              </a:rPr>
              <a:t>©2018 California Department of Education</a:t>
            </a:r>
            <a:endParaRPr lang="en-US" sz="1400" b="0" baseline="0" dirty="0">
              <a:solidFill>
                <a:srgbClr val="01305B"/>
              </a:solidFill>
              <a:latin typeface="Arial" pitchFamily="-83" charset="0"/>
              <a:ea typeface="Arial" pitchFamily="-83" charset="0"/>
              <a:cs typeface="Arial" pitchFamily="-83" charset="0"/>
            </a:endParaRP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940906" y="608262"/>
            <a:ext cx="10532684" cy="757869"/>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1FCDA88-70AE-4DA8-85C5-FF6AFCD999AA}"/>
              </a:ext>
            </a:extLst>
          </p:cNvPr>
          <p:cNvSpPr/>
          <p:nvPr userDrawn="1"/>
        </p:nvSpPr>
        <p:spPr>
          <a:xfrm flipV="1">
            <a:off x="940907" y="1343271"/>
            <a:ext cx="10506464"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3587544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0905" y="1600200"/>
            <a:ext cx="5230475"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28905" y="1600200"/>
            <a:ext cx="5230475"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0905" y="3938589"/>
            <a:ext cx="5230475"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28905" y="3938589"/>
            <a:ext cx="5230475"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940905" y="352902"/>
            <a:ext cx="10818473" cy="1094898"/>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246907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40905" y="1600201"/>
            <a:ext cx="5230475" cy="1089821"/>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28905" y="1600201"/>
            <a:ext cx="5230475" cy="108982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0905" y="2883694"/>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528905" y="2883694"/>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940905" y="352903"/>
            <a:ext cx="10818473" cy="757869"/>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FD194D49-2D81-429C-BD4C-83B10C93BE9A}"/>
              </a:ext>
            </a:extLst>
          </p:cNvPr>
          <p:cNvSpPr>
            <a:spLocks noGrp="1"/>
          </p:cNvSpPr>
          <p:nvPr>
            <p:ph sz="quarter" idx="10"/>
          </p:nvPr>
        </p:nvSpPr>
        <p:spPr>
          <a:xfrm>
            <a:off x="1038088" y="4130993"/>
            <a:ext cx="5230475" cy="1089821"/>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1CE032E0-C2EE-43BB-BFBC-C23A964BB7F0}"/>
              </a:ext>
            </a:extLst>
          </p:cNvPr>
          <p:cNvSpPr>
            <a:spLocks noGrp="1"/>
          </p:cNvSpPr>
          <p:nvPr>
            <p:ph sz="quarter" idx="11"/>
          </p:nvPr>
        </p:nvSpPr>
        <p:spPr>
          <a:xfrm>
            <a:off x="6626088" y="4130993"/>
            <a:ext cx="5230475" cy="108982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D4D356DE-6DE3-40A2-BE2C-18B8AC8845E2}"/>
              </a:ext>
            </a:extLst>
          </p:cNvPr>
          <p:cNvSpPr>
            <a:spLocks noGrp="1"/>
          </p:cNvSpPr>
          <p:nvPr>
            <p:ph sz="quarter" idx="12"/>
          </p:nvPr>
        </p:nvSpPr>
        <p:spPr>
          <a:xfrm>
            <a:off x="1038088" y="5414486"/>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5">
            <a:extLst>
              <a:ext uri="{FF2B5EF4-FFF2-40B4-BE49-F238E27FC236}">
                <a16:creationId xmlns:a16="http://schemas.microsoft.com/office/drawing/2014/main" id="{57B87111-FB0B-4F3F-BA14-16A923C4081D}"/>
              </a:ext>
            </a:extLst>
          </p:cNvPr>
          <p:cNvSpPr>
            <a:spLocks noGrp="1"/>
          </p:cNvSpPr>
          <p:nvPr>
            <p:ph sz="quarter" idx="13"/>
          </p:nvPr>
        </p:nvSpPr>
        <p:spPr>
          <a:xfrm>
            <a:off x="6626088" y="5414486"/>
            <a:ext cx="5230475"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4695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27651" y="274638"/>
            <a:ext cx="10654749" cy="1143000"/>
          </a:xfrm>
        </p:spPr>
        <p:txBody>
          <a:bodyPr/>
          <a:lstStyle/>
          <a:p>
            <a:r>
              <a:rPr lang="en-US" dirty="0"/>
              <a:t>Click to edit Master title style</a:t>
            </a:r>
          </a:p>
        </p:txBody>
      </p:sp>
      <p:sp>
        <p:nvSpPr>
          <p:cNvPr id="3" name="Content Placeholder 2"/>
          <p:cNvSpPr>
            <a:spLocks noGrp="1"/>
          </p:cNvSpPr>
          <p:nvPr>
            <p:ph sz="quarter" idx="1"/>
          </p:nvPr>
        </p:nvSpPr>
        <p:spPr>
          <a:xfrm>
            <a:off x="927651" y="1600200"/>
            <a:ext cx="5066748" cy="939800"/>
          </a:xfrm>
        </p:spPr>
        <p:txBody>
          <a:bodyPr/>
          <a:lstStyle/>
          <a:p>
            <a:pPr lvl="0"/>
            <a:r>
              <a:rPr lang="en-US" dirty="0"/>
              <a:t>Click to edit Master text style</a:t>
            </a:r>
          </a:p>
        </p:txBody>
      </p:sp>
      <p:sp>
        <p:nvSpPr>
          <p:cNvPr id="4" name="Content Placeholder 3"/>
          <p:cNvSpPr>
            <a:spLocks noGrp="1"/>
          </p:cNvSpPr>
          <p:nvPr>
            <p:ph sz="quarter" idx="2"/>
          </p:nvPr>
        </p:nvSpPr>
        <p:spPr>
          <a:xfrm>
            <a:off x="6197600" y="1600200"/>
            <a:ext cx="53848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927651" y="4521201"/>
            <a:ext cx="5066748"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6197600" y="3938591"/>
            <a:ext cx="53848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927651" y="3530601"/>
            <a:ext cx="5066748"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927651" y="2540001"/>
            <a:ext cx="5066748"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927651" y="5511801"/>
            <a:ext cx="5066748" cy="990600"/>
          </a:xfrm>
        </p:spPr>
        <p:txBody>
          <a:bodyPr/>
          <a:lstStyle/>
          <a:p>
            <a:pPr lvl="0"/>
            <a:r>
              <a:rPr lang="en-US" dirty="0"/>
              <a:t>Click to edit Master text styles</a:t>
            </a:r>
          </a:p>
        </p:txBody>
      </p:sp>
      <p:sp>
        <p:nvSpPr>
          <p:cNvPr id="11" name="Slide Number Placeholder 5">
            <a:extLst>
              <a:ext uri="{FF2B5EF4-FFF2-40B4-BE49-F238E27FC236}">
                <a16:creationId xmlns:a16="http://schemas.microsoft.com/office/drawing/2014/main" id="{D5AFBF2D-5D56-4B69-B56A-C5B8C8FA6C1E}"/>
              </a:ext>
            </a:extLst>
          </p:cNvPr>
          <p:cNvSpPr txBox="1">
            <a:spLocks/>
          </p:cNvSpPr>
          <p:nvPr userDrawn="1"/>
        </p:nvSpPr>
        <p:spPr>
          <a:xfrm>
            <a:off x="11004486" y="6308726"/>
            <a:ext cx="912212"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z="2400" smtClean="0">
                <a:solidFill>
                  <a:schemeClr val="bg1"/>
                </a:solidFill>
              </a:rPr>
              <a:pPr/>
              <a:t>‹#›</a:t>
            </a:fld>
            <a:endParaRPr lang="en-US" altLang="x-none" sz="2400" dirty="0">
              <a:solidFill>
                <a:schemeClr val="bg1"/>
              </a:solidFill>
            </a:endParaRPr>
          </a:p>
        </p:txBody>
      </p:sp>
      <p:sp>
        <p:nvSpPr>
          <p:cNvPr id="13" name="Rectangle 12">
            <a:extLst>
              <a:ext uri="{FF2B5EF4-FFF2-40B4-BE49-F238E27FC236}">
                <a16:creationId xmlns:a16="http://schemas.microsoft.com/office/drawing/2014/main" id="{AA257DA9-4F16-4E95-8210-979CB2707147}"/>
              </a:ext>
            </a:extLst>
          </p:cNvPr>
          <p:cNvSpPr/>
          <p:nvPr userDrawn="1"/>
        </p:nvSpPr>
        <p:spPr>
          <a:xfrm flipV="1">
            <a:off x="940907" y="1343271"/>
            <a:ext cx="10506464"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2007324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27651" y="274638"/>
            <a:ext cx="10654749" cy="1143000"/>
          </a:xfrm>
        </p:spPr>
        <p:txBody>
          <a:bodyPr/>
          <a:lstStyle/>
          <a:p>
            <a:r>
              <a:rPr lang="en-US" dirty="0"/>
              <a:t>Click to edit Master title style</a:t>
            </a:r>
          </a:p>
        </p:txBody>
      </p:sp>
      <p:sp>
        <p:nvSpPr>
          <p:cNvPr id="3" name="Content Placeholder 2"/>
          <p:cNvSpPr>
            <a:spLocks noGrp="1"/>
          </p:cNvSpPr>
          <p:nvPr>
            <p:ph sz="quarter" idx="1"/>
          </p:nvPr>
        </p:nvSpPr>
        <p:spPr>
          <a:xfrm>
            <a:off x="927651" y="1600200"/>
            <a:ext cx="5066748" cy="939800"/>
          </a:xfrm>
        </p:spPr>
        <p:txBody>
          <a:bodyPr/>
          <a:lstStyle/>
          <a:p>
            <a:pPr lvl="0"/>
            <a:r>
              <a:rPr lang="en-US" dirty="0"/>
              <a:t>Click to edit Master text style</a:t>
            </a:r>
          </a:p>
        </p:txBody>
      </p:sp>
      <p:sp>
        <p:nvSpPr>
          <p:cNvPr id="4" name="Content Placeholder 3"/>
          <p:cNvSpPr>
            <a:spLocks noGrp="1"/>
          </p:cNvSpPr>
          <p:nvPr>
            <p:ph sz="quarter" idx="2"/>
          </p:nvPr>
        </p:nvSpPr>
        <p:spPr>
          <a:xfrm>
            <a:off x="6197600" y="1600200"/>
            <a:ext cx="53848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927651" y="4521201"/>
            <a:ext cx="5066748"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6197600" y="3938591"/>
            <a:ext cx="53848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927651" y="3530601"/>
            <a:ext cx="5066748"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927651" y="2540001"/>
            <a:ext cx="5066748"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927651" y="5511801"/>
            <a:ext cx="5066748" cy="990600"/>
          </a:xfrm>
        </p:spPr>
        <p:txBody>
          <a:bodyPr/>
          <a:lstStyle/>
          <a:p>
            <a:pPr lvl="0"/>
            <a:r>
              <a:rPr lang="en-US" dirty="0"/>
              <a:t>Click to edit Master text styles</a:t>
            </a:r>
          </a:p>
        </p:txBody>
      </p:sp>
    </p:spTree>
    <p:extLst>
      <p:ext uri="{BB962C8B-B14F-4D97-AF65-F5344CB8AC3E}">
        <p14:creationId xmlns:p14="http://schemas.microsoft.com/office/powerpoint/2010/main" val="3484311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3BF00A8-A1C9-664F-9064-47A504258866}"/>
              </a:ext>
            </a:extLst>
          </p:cNvPr>
          <p:cNvSpPr>
            <a:spLocks noGrp="1"/>
          </p:cNvSpPr>
          <p:nvPr>
            <p:ph type="dt" sz="half" idx="10"/>
          </p:nvPr>
        </p:nvSpPr>
        <p:spPr/>
        <p:txBody>
          <a:bodyPr/>
          <a:lstStyle>
            <a:lvl1pPr>
              <a:defRPr/>
            </a:lvl1pPr>
          </a:lstStyle>
          <a:p>
            <a:pPr>
              <a:defRPr/>
            </a:pPr>
            <a:fld id="{6A8E77BF-179C-3046-84C5-ABC0C164A839}" type="datetimeFigureOut">
              <a:rPr lang="en-US"/>
              <a:pPr>
                <a:defRPr/>
              </a:pPr>
              <a:t>4/22/2021</a:t>
            </a:fld>
            <a:endParaRPr lang="en-US"/>
          </a:p>
        </p:txBody>
      </p:sp>
      <p:sp>
        <p:nvSpPr>
          <p:cNvPr id="6" name="Footer Placeholder 4">
            <a:extLst>
              <a:ext uri="{FF2B5EF4-FFF2-40B4-BE49-F238E27FC236}">
                <a16:creationId xmlns:a16="http://schemas.microsoft.com/office/drawing/2014/main" id="{2EA60F5C-5A42-684C-B7DD-32D01AF63589}"/>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53BD0EC-4A8A-C948-9C51-C69388CFF848}"/>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9EE0A5FA-C25F-C048-BC1D-50982F11B198}" type="slidenum">
              <a:rPr lang="en-US"/>
              <a:pPr>
                <a:defRPr/>
              </a:pPr>
              <a:t>‹#›</a:t>
            </a:fld>
            <a:endParaRPr lang="en-US"/>
          </a:p>
        </p:txBody>
      </p:sp>
    </p:spTree>
    <p:extLst>
      <p:ext uri="{BB962C8B-B14F-4D97-AF65-F5344CB8AC3E}">
        <p14:creationId xmlns:p14="http://schemas.microsoft.com/office/powerpoint/2010/main" val="1183656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4651EF-2E4D-46DF-81BD-E1528EE1675B}"/>
              </a:ext>
            </a:extLst>
          </p:cNvPr>
          <p:cNvSpPr>
            <a:spLocks noGrp="1"/>
          </p:cNvSpPr>
          <p:nvPr>
            <p:ph type="dt" sz="half" idx="10"/>
          </p:nvPr>
        </p:nvSpPr>
        <p:spPr/>
        <p:txBody>
          <a:bodyPr/>
          <a:lstStyle/>
          <a:p>
            <a:fld id="{89788103-9948-4B63-896D-D6A07C2C4A08}" type="datetimeFigureOut">
              <a:rPr lang="en-US" smtClean="0"/>
              <a:t>4/22/2021</a:t>
            </a:fld>
            <a:endParaRPr lang="en-US"/>
          </a:p>
        </p:txBody>
      </p:sp>
      <p:sp>
        <p:nvSpPr>
          <p:cNvPr id="3" name="Footer Placeholder 2">
            <a:extLst>
              <a:ext uri="{FF2B5EF4-FFF2-40B4-BE49-F238E27FC236}">
                <a16:creationId xmlns:a16="http://schemas.microsoft.com/office/drawing/2014/main" id="{0AEDA833-B1BD-41A1-9ECF-E217F79ED1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F9CD8-6C43-48FF-A71B-9E875039F9AD}"/>
              </a:ext>
            </a:extLst>
          </p:cNvPr>
          <p:cNvSpPr>
            <a:spLocks noGrp="1"/>
          </p:cNvSpPr>
          <p:nvPr>
            <p:ph type="sldNum" sz="quarter" idx="12"/>
          </p:nvPr>
        </p:nvSpPr>
        <p:spPr>
          <a:xfrm>
            <a:off x="8610600" y="6356351"/>
            <a:ext cx="2743200" cy="365125"/>
          </a:xfrm>
          <a:prstGeom prst="rect">
            <a:avLst/>
          </a:prstGeom>
        </p:spPr>
        <p:txBody>
          <a:bodyPr/>
          <a:lstStyle/>
          <a:p>
            <a:fld id="{FF4D7528-6242-4F8D-BDBA-578F43EDB7A6}" type="slidenum">
              <a:rPr lang="en-US" smtClean="0"/>
              <a:t>‹#›</a:t>
            </a:fld>
            <a:endParaRPr lang="en-US"/>
          </a:p>
        </p:txBody>
      </p:sp>
    </p:spTree>
    <p:extLst>
      <p:ext uri="{BB962C8B-B14F-4D97-AF65-F5344CB8AC3E}">
        <p14:creationId xmlns:p14="http://schemas.microsoft.com/office/powerpoint/2010/main" val="1521902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BE0C5D5-C5BF-A24D-AAF3-CF97EAC380DB}"/>
              </a:ext>
            </a:extLst>
          </p:cNvPr>
          <p:cNvSpPr>
            <a:spLocks noGrp="1"/>
          </p:cNvSpPr>
          <p:nvPr>
            <p:ph type="dt" sz="half" idx="10"/>
          </p:nvPr>
        </p:nvSpPr>
        <p:spPr/>
        <p:txBody>
          <a:bodyPr/>
          <a:lstStyle>
            <a:lvl1pPr>
              <a:defRPr/>
            </a:lvl1pPr>
          </a:lstStyle>
          <a:p>
            <a:pPr>
              <a:defRPr/>
            </a:pPr>
            <a:fld id="{EF9E870A-4138-E94D-ABA4-E0FDEB83F3BA}" type="datetimeFigureOut">
              <a:rPr lang="en-US"/>
              <a:pPr>
                <a:defRPr/>
              </a:pPr>
              <a:t>4/22/2021</a:t>
            </a:fld>
            <a:endParaRPr lang="en-US" dirty="0"/>
          </a:p>
        </p:txBody>
      </p:sp>
      <p:sp>
        <p:nvSpPr>
          <p:cNvPr id="6" name="Footer Placeholder 4">
            <a:extLst>
              <a:ext uri="{FF2B5EF4-FFF2-40B4-BE49-F238E27FC236}">
                <a16:creationId xmlns:a16="http://schemas.microsoft.com/office/drawing/2014/main" id="{5A3DEF15-4989-6348-9EDF-5BE4B16742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6A46D8-5B21-E64A-B89F-13168EC87B17}"/>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0D535367-16B3-B442-AF29-A46AD30368D3}" type="slidenum">
              <a:rPr lang="en-US"/>
              <a:pPr>
                <a:defRPr/>
              </a:pPr>
              <a:t>‹#›</a:t>
            </a:fld>
            <a:endParaRPr lang="en-US"/>
          </a:p>
        </p:txBody>
      </p:sp>
    </p:spTree>
    <p:extLst>
      <p:ext uri="{BB962C8B-B14F-4D97-AF65-F5344CB8AC3E}">
        <p14:creationId xmlns:p14="http://schemas.microsoft.com/office/powerpoint/2010/main" val="164216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5216" y="1341783"/>
            <a:ext cx="5150785" cy="4707345"/>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432136" y="1341783"/>
            <a:ext cx="5099664" cy="4707345"/>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45215" y="330836"/>
            <a:ext cx="10819459" cy="914071"/>
          </a:xfrm>
          <a:prstGeom prst="rect">
            <a:avLst/>
          </a:prstGeom>
        </p:spPr>
        <p:txBody>
          <a:bodyPr/>
          <a:lstStyle>
            <a:lvl1pPr>
              <a:defRPr sz="4000" baseline="0">
                <a:solidFill>
                  <a:schemeClr val="tx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283456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871200" cy="1143000"/>
          </a:xfrm>
        </p:spPr>
        <p:txBody>
          <a:bodyPr/>
          <a:lstStyle/>
          <a:p>
            <a:r>
              <a:rPr lang="en-US"/>
              <a:t>Click to edit Master title style</a:t>
            </a:r>
          </a:p>
        </p:txBody>
      </p:sp>
      <p:sp>
        <p:nvSpPr>
          <p:cNvPr id="3" name="Content Placeholder 2"/>
          <p:cNvSpPr>
            <a:spLocks noGrp="1"/>
          </p:cNvSpPr>
          <p:nvPr>
            <p:ph sz="half" idx="1"/>
          </p:nvPr>
        </p:nvSpPr>
        <p:spPr>
          <a:xfrm>
            <a:off x="914400" y="1600200"/>
            <a:ext cx="508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97600" y="1600200"/>
            <a:ext cx="5080000" cy="4876800"/>
          </a:xfrm>
        </p:spPr>
        <p:txBody>
          <a:bodyPr/>
          <a:lstStyle>
            <a:lvl1pPr>
              <a:buClr>
                <a:srgbClr val="FF0000"/>
              </a:buClr>
              <a:defRPr/>
            </a:lvl1pPr>
            <a:lvl2pPr>
              <a:buClr>
                <a:srgbClr val="0ED81B"/>
              </a:buClr>
              <a:defRPr/>
            </a:lvl2pPr>
            <a:lvl3pPr>
              <a:buClr>
                <a:srgbClr val="3852A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8745001"/>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2"/>
          <p:cNvSpPr>
            <a:spLocks noGrp="1"/>
          </p:cNvSpPr>
          <p:nvPr>
            <p:ph idx="1"/>
          </p:nvPr>
        </p:nvSpPr>
        <p:spPr>
          <a:xfrm>
            <a:off x="4714257" y="2273588"/>
            <a:ext cx="6868141" cy="3852576"/>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4703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0648" y="2350008"/>
            <a:ext cx="4206240" cy="1993392"/>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301752" y="502920"/>
            <a:ext cx="6702552" cy="5843016"/>
          </a:xfrm>
          <a:solidFill>
            <a:schemeClr val="accent1">
              <a:lumMod val="40000"/>
              <a:lumOff val="60000"/>
            </a:schemeClr>
          </a:solidFill>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5052C8DE-E6DB-42D9-BE6D-D9F39E19B42A}" type="datetime1">
              <a:rPr lang="en-US" smtClean="0"/>
              <a:t>4/22/2021</a:t>
            </a:fld>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8D9AD5-F248-4919-864A-CFD76CC027D6}" type="slidenum">
              <a:rPr/>
              <a:t>‹#›</a:t>
            </a:fld>
            <a:endParaRPr/>
          </a:p>
        </p:txBody>
      </p:sp>
    </p:spTree>
    <p:extLst>
      <p:ext uri="{BB962C8B-B14F-4D97-AF65-F5344CB8AC3E}">
        <p14:creationId xmlns:p14="http://schemas.microsoft.com/office/powerpoint/2010/main" val="376200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8784" y="274638"/>
            <a:ext cx="10972800" cy="1143000"/>
          </a:xfrm>
        </p:spPr>
        <p:txBody>
          <a:bodyPr/>
          <a:lstStyle>
            <a:lvl1pPr>
              <a:defRPr baseline="0">
                <a:solidFill>
                  <a:srgbClr val="525E6E"/>
                </a:solidFill>
              </a:defRPr>
            </a:lvl1pPr>
          </a:lstStyle>
          <a:p>
            <a:r>
              <a:rPr lang="en-US" dirty="0"/>
              <a:t>Click to edit Master title style</a:t>
            </a:r>
          </a:p>
        </p:txBody>
      </p:sp>
      <p:sp>
        <p:nvSpPr>
          <p:cNvPr id="13" name="Content Placeholder 2"/>
          <p:cNvSpPr>
            <a:spLocks noGrp="1"/>
          </p:cNvSpPr>
          <p:nvPr>
            <p:ph sz="half" idx="1"/>
          </p:nvPr>
        </p:nvSpPr>
        <p:spPr>
          <a:xfrm>
            <a:off x="938784" y="1600199"/>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13629700-5BC7-42A4-8C9C-6DAC4CC29ACE}"/>
              </a:ext>
            </a:extLst>
          </p:cNvPr>
          <p:cNvSpPr>
            <a:spLocks noGrp="1"/>
          </p:cNvSpPr>
          <p:nvPr>
            <p:ph sz="half" idx="13"/>
          </p:nvPr>
        </p:nvSpPr>
        <p:spPr>
          <a:xfrm>
            <a:off x="938784" y="3280202"/>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64C2A039-245C-4C74-A006-E5EB9925D811}"/>
              </a:ext>
            </a:extLst>
          </p:cNvPr>
          <p:cNvSpPr>
            <a:spLocks noGrp="1"/>
          </p:cNvSpPr>
          <p:nvPr>
            <p:ph sz="half" idx="14"/>
          </p:nvPr>
        </p:nvSpPr>
        <p:spPr>
          <a:xfrm>
            <a:off x="6526784" y="3280202"/>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12C3C248-7FDF-406A-88A7-AD9456C881F3}"/>
              </a:ext>
            </a:extLst>
          </p:cNvPr>
          <p:cNvSpPr>
            <a:spLocks noGrp="1"/>
          </p:cNvSpPr>
          <p:nvPr>
            <p:ph sz="half" idx="15"/>
          </p:nvPr>
        </p:nvSpPr>
        <p:spPr>
          <a:xfrm>
            <a:off x="-2034032" y="4039016"/>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190C4BFA-8A0B-4458-AC72-96F99BEF7158}"/>
              </a:ext>
            </a:extLst>
          </p:cNvPr>
          <p:cNvSpPr>
            <a:spLocks noGrp="1"/>
          </p:cNvSpPr>
          <p:nvPr>
            <p:ph sz="half" idx="16"/>
          </p:nvPr>
        </p:nvSpPr>
        <p:spPr>
          <a:xfrm>
            <a:off x="6526784" y="4935995"/>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369C1290-B986-40AC-9B8D-97C7ED58FDB5}"/>
              </a:ext>
            </a:extLst>
          </p:cNvPr>
          <p:cNvSpPr>
            <a:spLocks noGrp="1"/>
          </p:cNvSpPr>
          <p:nvPr>
            <p:ph sz="half" idx="17"/>
          </p:nvPr>
        </p:nvSpPr>
        <p:spPr>
          <a:xfrm>
            <a:off x="-1454324" y="5832974"/>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A56971D5-EC54-4D4D-9CB5-44C37B05AE56}"/>
              </a:ext>
            </a:extLst>
          </p:cNvPr>
          <p:cNvSpPr>
            <a:spLocks noGrp="1"/>
          </p:cNvSpPr>
          <p:nvPr>
            <p:ph sz="half" idx="18"/>
          </p:nvPr>
        </p:nvSpPr>
        <p:spPr>
          <a:xfrm>
            <a:off x="6467000" y="6303206"/>
            <a:ext cx="53848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0939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94"/>
            <a:ext cx="12192000" cy="6858000"/>
          </a:xfrm>
          <a:prstGeom prst="rect">
            <a:avLst/>
          </a:prstGeom>
        </p:spPr>
      </p:pic>
      <p:sp>
        <p:nvSpPr>
          <p:cNvPr id="2" name="Title 1"/>
          <p:cNvSpPr>
            <a:spLocks noGrp="1"/>
          </p:cNvSpPr>
          <p:nvPr>
            <p:ph type="ctrTitle"/>
          </p:nvPr>
        </p:nvSpPr>
        <p:spPr>
          <a:xfrm>
            <a:off x="914400" y="1445489"/>
            <a:ext cx="10363200" cy="2386584"/>
          </a:xfrm>
        </p:spPr>
        <p:txBody>
          <a:bodyPr/>
          <a:lstStyle>
            <a:lvl1pPr>
              <a:defRPr sz="5200" baseline="0">
                <a:solidFill>
                  <a:srgbClr val="525E6E"/>
                </a:solidFill>
              </a:defRPr>
            </a:lvl1pPr>
          </a:lstStyle>
          <a:p>
            <a:r>
              <a:rPr lang="en-US" dirty="0"/>
              <a:t>Click to edit Master title style</a:t>
            </a:r>
          </a:p>
        </p:txBody>
      </p:sp>
      <p:sp>
        <p:nvSpPr>
          <p:cNvPr id="3" name="Subtitle 2"/>
          <p:cNvSpPr>
            <a:spLocks noGrp="1"/>
          </p:cNvSpPr>
          <p:nvPr>
            <p:ph type="subTitle" idx="1"/>
          </p:nvPr>
        </p:nvSpPr>
        <p:spPr>
          <a:xfrm>
            <a:off x="914400" y="3923513"/>
            <a:ext cx="10363200" cy="1143000"/>
          </a:xfrm>
        </p:spPr>
        <p:txBody>
          <a:bodyPr/>
          <a:lstStyle>
            <a:lvl1pPr marL="0" indent="0" algn="l">
              <a:buNone/>
              <a:defRPr b="1" i="0" baseline="0">
                <a:solidFill>
                  <a:srgbClr val="A20B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 Placeholder 6"/>
          <p:cNvSpPr>
            <a:spLocks noGrp="1"/>
          </p:cNvSpPr>
          <p:nvPr>
            <p:ph type="body" sz="quarter" idx="10"/>
          </p:nvPr>
        </p:nvSpPr>
        <p:spPr>
          <a:xfrm>
            <a:off x="914400" y="5243678"/>
            <a:ext cx="10363200" cy="749808"/>
          </a:xfrm>
        </p:spPr>
        <p:txBody>
          <a:bodyPr/>
          <a:lstStyle>
            <a:lvl1pPr marL="0" indent="0">
              <a:spcBef>
                <a:spcPts val="0"/>
              </a:spcBef>
              <a:buNone/>
              <a:defRPr sz="2400" b="1" baseline="0">
                <a:solidFill>
                  <a:srgbClr val="525E6E"/>
                </a:solidFill>
              </a:defRPr>
            </a:lvl1pPr>
          </a:lstStyle>
          <a:p>
            <a:pPr lvl="0"/>
            <a:r>
              <a:rPr lang="en-US" dirty="0"/>
              <a:t>Click to edit Master text styles</a:t>
            </a:r>
          </a:p>
        </p:txBody>
      </p:sp>
      <p:sp>
        <p:nvSpPr>
          <p:cNvPr id="8" name="Rectangle 7"/>
          <p:cNvSpPr/>
          <p:nvPr userDrawn="1"/>
        </p:nvSpPr>
        <p:spPr>
          <a:xfrm>
            <a:off x="926872" y="3876236"/>
            <a:ext cx="10363200"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8A2B09"/>
              </a:solidFill>
            </a:endParaRPr>
          </a:p>
        </p:txBody>
      </p:sp>
      <p:sp>
        <p:nvSpPr>
          <p:cNvPr id="14" name="Rectangle 13"/>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27C7768-B429-4D76-8773-5B73E702E027}"/>
              </a:ext>
            </a:extLst>
          </p:cNvPr>
          <p:cNvSpPr>
            <a:spLocks noChangeArrowheads="1"/>
          </p:cNvSpPr>
          <p:nvPr userDrawn="1"/>
        </p:nvSpPr>
        <p:spPr bwMode="auto">
          <a:xfrm>
            <a:off x="938784" y="6280422"/>
            <a:ext cx="10351288" cy="443198"/>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2400" baseline="0" dirty="0">
                <a:latin typeface="Arial" pitchFamily="-83" charset="0"/>
                <a:ea typeface="Times New Roman" pitchFamily="-83" charset="0"/>
                <a:cs typeface="Times New Roman" pitchFamily="-83" charset="0"/>
              </a:rPr>
              <a:t>©2020 California Department of Education</a:t>
            </a:r>
            <a:endParaRPr lang="en-US" sz="2400" baseline="0" dirty="0">
              <a:latin typeface="Arial" pitchFamily="-83" charset="0"/>
              <a:ea typeface="Arial" pitchFamily="-83" charset="0"/>
              <a:cs typeface="Arial" pitchFamily="-83" charset="0"/>
            </a:endParaRPr>
          </a:p>
        </p:txBody>
      </p:sp>
      <p:sp>
        <p:nvSpPr>
          <p:cNvPr id="21" name="Slide Number Placeholder 5">
            <a:extLst>
              <a:ext uri="{FF2B5EF4-FFF2-40B4-BE49-F238E27FC236}">
                <a16:creationId xmlns:a16="http://schemas.microsoft.com/office/drawing/2014/main" id="{E4B63EC6-D531-4E53-B93B-5B3704ABB0F0}"/>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3696503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28044AC-7D6F-4ECD-A889-483B2E10AD10}"/>
              </a:ext>
            </a:extLst>
          </p:cNvPr>
          <p:cNvSpPr>
            <a:spLocks noChangeArrowheads="1"/>
          </p:cNvSpPr>
          <p:nvPr userDrawn="1"/>
        </p:nvSpPr>
        <p:spPr bwMode="auto">
          <a:xfrm>
            <a:off x="938784" y="6275920"/>
            <a:ext cx="10314432" cy="443198"/>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2400" baseline="0" dirty="0">
                <a:latin typeface="Arial" pitchFamily="-83" charset="0"/>
                <a:ea typeface="Times New Roman" pitchFamily="-83" charset="0"/>
                <a:cs typeface="Times New Roman" pitchFamily="-83" charset="0"/>
              </a:rPr>
              <a:t>©2018 California Department of Education</a:t>
            </a:r>
            <a:endParaRPr lang="en-US" sz="2400" baseline="0" dirty="0">
              <a:latin typeface="Arial" pitchFamily="-83" charset="0"/>
              <a:ea typeface="Arial" pitchFamily="-83" charset="0"/>
              <a:cs typeface="Arial" pitchFamily="-83" charset="0"/>
            </a:endParaRPr>
          </a:p>
        </p:txBody>
      </p:sp>
      <p:sp>
        <p:nvSpPr>
          <p:cNvPr id="6" name="Title 1"/>
          <p:cNvSpPr>
            <a:spLocks noGrp="1"/>
          </p:cNvSpPr>
          <p:nvPr>
            <p:ph type="ctrTitle"/>
          </p:nvPr>
        </p:nvSpPr>
        <p:spPr>
          <a:xfrm>
            <a:off x="938784" y="779914"/>
            <a:ext cx="5486400" cy="2387600"/>
          </a:xfrm>
        </p:spPr>
        <p:txBody>
          <a:bodyPr anchor="b">
            <a:normAutofit/>
          </a:bodyPr>
          <a:lstStyle>
            <a:lvl1pPr algn="l">
              <a:defRPr sz="4800" baseline="0">
                <a:solidFill>
                  <a:srgbClr val="525E6E"/>
                </a:solidFill>
              </a:defRPr>
            </a:lvl1pPr>
          </a:lstStyle>
          <a:p>
            <a:r>
              <a:rPr lang="en-US" dirty="0"/>
              <a:t>Click to edit Master title style</a:t>
            </a:r>
          </a:p>
        </p:txBody>
      </p:sp>
      <p:sp>
        <p:nvSpPr>
          <p:cNvPr id="7" name="Subtitle 2"/>
          <p:cNvSpPr>
            <a:spLocks noGrp="1"/>
          </p:cNvSpPr>
          <p:nvPr>
            <p:ph type="subTitle" idx="1"/>
          </p:nvPr>
        </p:nvSpPr>
        <p:spPr>
          <a:xfrm>
            <a:off x="938784" y="3259588"/>
            <a:ext cx="5486400" cy="1809520"/>
          </a:xfrm>
        </p:spPr>
        <p:txBody>
          <a:bodyPr/>
          <a:lstStyle>
            <a:lvl1pPr marL="0" indent="0" algn="l">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938784" y="3213744"/>
            <a:ext cx="5486400"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11"/>
          <p:cNvSpPr>
            <a:spLocks noGrp="1"/>
          </p:cNvSpPr>
          <p:nvPr>
            <p:ph type="pic" sz="quarter" idx="10"/>
          </p:nvPr>
        </p:nvSpPr>
        <p:spPr>
          <a:xfrm>
            <a:off x="6726768" y="779124"/>
            <a:ext cx="5094817" cy="5137582"/>
          </a:xfrm>
        </p:spPr>
        <p:txBody>
          <a:bodyPr/>
          <a:lstStyle/>
          <a:p>
            <a:endParaRPr lang="en-US" dirty="0"/>
          </a:p>
        </p:txBody>
      </p:sp>
      <p:sp>
        <p:nvSpPr>
          <p:cNvPr id="3" name="Text Placeholder 2"/>
          <p:cNvSpPr>
            <a:spLocks noGrp="1"/>
          </p:cNvSpPr>
          <p:nvPr>
            <p:ph type="body" sz="quarter" idx="12"/>
          </p:nvPr>
        </p:nvSpPr>
        <p:spPr>
          <a:xfrm>
            <a:off x="939800" y="5208589"/>
            <a:ext cx="5486400" cy="708025"/>
          </a:xfrm>
        </p:spPr>
        <p:txBody>
          <a:bodyPr/>
          <a:lstStyle>
            <a:lvl1pPr marL="0" indent="0">
              <a:buFont typeface="Arial" charset="0"/>
              <a:buNone/>
              <a:defRPr sz="2400" b="1" baseline="0">
                <a:solidFill>
                  <a:srgbClr val="525E6E"/>
                </a:solidFill>
              </a:defRPr>
            </a:lvl1pPr>
            <a:lvl2pPr marL="0" indent="0">
              <a:spcBef>
                <a:spcPts val="0"/>
              </a:spcBef>
              <a:buFont typeface="Arial" charset="0"/>
              <a:buNone/>
              <a:defRPr sz="1800" b="1" baseline="0">
                <a:solidFill>
                  <a:srgbClr val="525E6E"/>
                </a:solidFill>
              </a:defRPr>
            </a:lvl2pPr>
            <a:lvl3pPr marL="548640" indent="0">
              <a:buNone/>
              <a:defRPr sz="1800" baseline="0"/>
            </a:lvl3pPr>
            <a:lvl4pPr marL="822960" indent="0">
              <a:buNone/>
              <a:defRPr sz="1800" baseline="0"/>
            </a:lvl4pPr>
            <a:lvl5pPr marL="1097280" indent="0">
              <a:buNone/>
              <a:defRPr sz="1800" baseline="0"/>
            </a:lvl5pPr>
          </a:lstStyle>
          <a:p>
            <a:pPr lvl="0"/>
            <a:r>
              <a:rPr lang="en-US" dirty="0"/>
              <a:t>Click to edit Master text styles</a:t>
            </a:r>
          </a:p>
        </p:txBody>
      </p:sp>
      <p:sp>
        <p:nvSpPr>
          <p:cNvPr id="20" name="Slide Number Placeholder 5">
            <a:extLst>
              <a:ext uri="{FF2B5EF4-FFF2-40B4-BE49-F238E27FC236}">
                <a16:creationId xmlns:a16="http://schemas.microsoft.com/office/drawing/2014/main" id="{59259B55-D3D9-4251-890B-1C132A795F52}"/>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Rectangle 12"/>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2247599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8784" y="365760"/>
            <a:ext cx="10521696" cy="1325880"/>
          </a:xfrm>
        </p:spPr>
        <p:txBody>
          <a:bodyPr/>
          <a:lstStyle>
            <a:lvl1pPr>
              <a:defRPr baseline="0">
                <a:solidFill>
                  <a:srgbClr val="525E6E"/>
                </a:solidFill>
              </a:defRPr>
            </a:lvl1pPr>
          </a:lstStyle>
          <a:p>
            <a:r>
              <a:rPr lang="en-US" dirty="0"/>
              <a:t>Click to edit Master title style</a:t>
            </a:r>
          </a:p>
        </p:txBody>
      </p:sp>
      <p:sp>
        <p:nvSpPr>
          <p:cNvPr id="3" name="Content Placeholder 2"/>
          <p:cNvSpPr>
            <a:spLocks noGrp="1"/>
          </p:cNvSpPr>
          <p:nvPr>
            <p:ph idx="1"/>
          </p:nvPr>
        </p:nvSpPr>
        <p:spPr>
          <a:xfrm>
            <a:off x="938784" y="2011680"/>
            <a:ext cx="10521696"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938784" y="1746505"/>
            <a:ext cx="10521696"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8" name="Slide Number Placeholder 5">
            <a:extLst>
              <a:ext uri="{FF2B5EF4-FFF2-40B4-BE49-F238E27FC236}">
                <a16:creationId xmlns:a16="http://schemas.microsoft.com/office/drawing/2014/main" id="{C1CFA7C9-6B20-42FF-9399-C0E7D792149C}"/>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1" name="Rectangle 10"/>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3242990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Shor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8784" y="365760"/>
            <a:ext cx="10521696" cy="667512"/>
          </a:xfrm>
        </p:spPr>
        <p:txBody>
          <a:bodyPr/>
          <a:lstStyle>
            <a:lvl1pPr>
              <a:defRPr baseline="0">
                <a:solidFill>
                  <a:srgbClr val="525E6E"/>
                </a:solidFill>
              </a:defRPr>
            </a:lvl1pPr>
          </a:lstStyle>
          <a:p>
            <a:r>
              <a:rPr lang="en-US" dirty="0"/>
              <a:t>Click to edit Master title style</a:t>
            </a:r>
          </a:p>
        </p:txBody>
      </p:sp>
      <p:sp>
        <p:nvSpPr>
          <p:cNvPr id="3" name="Content Placeholder 2"/>
          <p:cNvSpPr>
            <a:spLocks noGrp="1"/>
          </p:cNvSpPr>
          <p:nvPr>
            <p:ph idx="1"/>
          </p:nvPr>
        </p:nvSpPr>
        <p:spPr>
          <a:xfrm>
            <a:off x="879000" y="1188720"/>
            <a:ext cx="10521696" cy="4846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879000" y="1111583"/>
            <a:ext cx="10521696"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Slide Number Placeholder 5">
            <a:extLst>
              <a:ext uri="{FF2B5EF4-FFF2-40B4-BE49-F238E27FC236}">
                <a16:creationId xmlns:a16="http://schemas.microsoft.com/office/drawing/2014/main" id="{4718D899-FB09-4BC9-80D6-A17F54862315}"/>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2" name="Rectangle 11">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4" name="Rectangle 13"/>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2395601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ED1F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38784" y="1968650"/>
            <a:ext cx="10521696" cy="2594207"/>
          </a:xfrm>
        </p:spPr>
        <p:txBody>
          <a:bodyPr anchor="b" anchorCtr="0"/>
          <a:lstStyle>
            <a:lvl1pPr algn="l">
              <a:defRPr sz="6000" b="0" i="0" cap="none"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938784" y="4636008"/>
            <a:ext cx="10521696" cy="1453896"/>
          </a:xfrm>
        </p:spPr>
        <p:txBody>
          <a:bodyPr anchor="t" anchorCtr="0"/>
          <a:lstStyle>
            <a:lvl1pPr marL="0" indent="0">
              <a:buNone/>
              <a:defRPr sz="2800" b="1"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Rectangle 5"/>
          <p:cNvSpPr/>
          <p:nvPr userDrawn="1"/>
        </p:nvSpPr>
        <p:spPr>
          <a:xfrm>
            <a:off x="938784" y="4581145"/>
            <a:ext cx="10515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6154726"/>
            <a:ext cx="1219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Slide Number Placeholder 5">
            <a:extLst>
              <a:ext uri="{FF2B5EF4-FFF2-40B4-BE49-F238E27FC236}">
                <a16:creationId xmlns:a16="http://schemas.microsoft.com/office/drawing/2014/main" id="{5885980F-B96E-443C-81E0-538B2DE9C867}"/>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chemeClr val="bg1"/>
                </a:solidFill>
              </a:defRPr>
            </a:lvl1pPr>
          </a:lstStyle>
          <a:p>
            <a:fld id="{65A270E9-2EC0-8E4B-B2C5-CC25833D9F0C}" type="slidenum">
              <a:rPr lang="en-US" altLang="x-none" smtClean="0"/>
              <a:pPr/>
              <a:t>‹#›</a:t>
            </a:fld>
            <a:endParaRPr lang="en-US" altLang="x-none" dirty="0"/>
          </a:p>
        </p:txBody>
      </p:sp>
      <p:sp>
        <p:nvSpPr>
          <p:cNvPr id="13" name="Rectangle 12">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chemeClr val="bg1"/>
                </a:solidFill>
                <a:latin typeface="Arial" pitchFamily="-83" charset="0"/>
                <a:ea typeface="Times New Roman" pitchFamily="-83" charset="0"/>
                <a:cs typeface="Times New Roman" pitchFamily="-83" charset="0"/>
              </a:rPr>
              <a:t>©2020 California Department of Education</a:t>
            </a:r>
            <a:endParaRPr lang="en-US" sz="1200" b="1" i="0" cap="all" spc="50" baseline="0" dirty="0">
              <a:solidFill>
                <a:schemeClr val="bg1"/>
              </a:solidFill>
              <a:latin typeface="Arial" pitchFamily="-83" charset="0"/>
              <a:ea typeface="Arial" pitchFamily="-83" charset="0"/>
              <a:cs typeface="Arial" pitchFamily="-83"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 y="6163056"/>
            <a:ext cx="938784" cy="704088"/>
          </a:xfrm>
          <a:prstGeom prst="rect">
            <a:avLst/>
          </a:prstGeom>
        </p:spPr>
      </p:pic>
    </p:spTree>
    <p:extLst>
      <p:ext uri="{BB962C8B-B14F-4D97-AF65-F5344CB8AC3E}">
        <p14:creationId xmlns:p14="http://schemas.microsoft.com/office/powerpoint/2010/main" val="3398303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8784" y="274638"/>
            <a:ext cx="10972800" cy="1143000"/>
          </a:xfrm>
        </p:spPr>
        <p:txBody>
          <a:bodyPr/>
          <a:lstStyle>
            <a:lvl1pPr>
              <a:defRPr baseline="0">
                <a:solidFill>
                  <a:srgbClr val="525E6E"/>
                </a:solidFill>
              </a:defRPr>
            </a:lvl1pPr>
          </a:lstStyle>
          <a:p>
            <a:r>
              <a:rPr lang="en-US" dirty="0"/>
              <a:t>Click to edit Master title style</a:t>
            </a:r>
          </a:p>
        </p:txBody>
      </p:sp>
      <p:sp>
        <p:nvSpPr>
          <p:cNvPr id="3" name="Content Placeholder 2"/>
          <p:cNvSpPr>
            <a:spLocks noGrp="1"/>
          </p:cNvSpPr>
          <p:nvPr>
            <p:ph sz="half" idx="1"/>
          </p:nvPr>
        </p:nvSpPr>
        <p:spPr>
          <a:xfrm>
            <a:off x="938784" y="1600199"/>
            <a:ext cx="5384800" cy="4434840"/>
          </a:xfrm>
          <a:solidFill>
            <a:schemeClr val="bg1"/>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938784" y="1445281"/>
            <a:ext cx="10972800"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Slide Number Placeholder 5">
            <a:extLst>
              <a:ext uri="{FF2B5EF4-FFF2-40B4-BE49-F238E27FC236}">
                <a16:creationId xmlns:a16="http://schemas.microsoft.com/office/drawing/2014/main" id="{A4025EEB-F1E2-431D-8676-D17DADB3031C}"/>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2"/>
          </p:nvPr>
        </p:nvSpPr>
        <p:spPr>
          <a:xfrm>
            <a:off x="6526784" y="1600199"/>
            <a:ext cx="5384800" cy="4434840"/>
          </a:xfrm>
          <a:solidFill>
            <a:schemeClr val="bg1"/>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8" name="Rectangle 17"/>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66611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50452" y="1484353"/>
            <a:ext cx="4763531"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050117" y="1484353"/>
            <a:ext cx="5099664"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50453" y="126791"/>
            <a:ext cx="10835257" cy="757869"/>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D00108CA-ADAA-46E0-9FC3-4C5E85702166}"/>
              </a:ext>
            </a:extLst>
          </p:cNvPr>
          <p:cNvSpPr/>
          <p:nvPr userDrawn="1"/>
        </p:nvSpPr>
        <p:spPr>
          <a:xfrm flipV="1">
            <a:off x="969838" y="879029"/>
            <a:ext cx="10490753"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1529A"/>
              </a:solidFill>
            </a:endParaRPr>
          </a:p>
        </p:txBody>
      </p:sp>
    </p:spTree>
    <p:extLst>
      <p:ext uri="{BB962C8B-B14F-4D97-AF65-F5344CB8AC3E}">
        <p14:creationId xmlns:p14="http://schemas.microsoft.com/office/powerpoint/2010/main" val="2260214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8784" y="274638"/>
            <a:ext cx="10972800" cy="1143000"/>
          </a:xfrm>
        </p:spPr>
        <p:txBody>
          <a:bodyPr/>
          <a:lstStyle>
            <a:lvl1pPr>
              <a:defRPr baseline="0">
                <a:solidFill>
                  <a:srgbClr val="525E6E"/>
                </a:solidFill>
              </a:defRPr>
            </a:lvl1pPr>
          </a:lstStyle>
          <a:p>
            <a:r>
              <a:rPr lang="en-US" dirty="0"/>
              <a:t>Click to edit Master title style</a:t>
            </a:r>
          </a:p>
        </p:txBody>
      </p:sp>
      <p:sp>
        <p:nvSpPr>
          <p:cNvPr id="6" name="Rectangle 5"/>
          <p:cNvSpPr/>
          <p:nvPr userDrawn="1"/>
        </p:nvSpPr>
        <p:spPr>
          <a:xfrm>
            <a:off x="938784" y="1445281"/>
            <a:ext cx="10972800"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Slide Number Placeholder 5">
            <a:extLst>
              <a:ext uri="{FF2B5EF4-FFF2-40B4-BE49-F238E27FC236}">
                <a16:creationId xmlns:a16="http://schemas.microsoft.com/office/drawing/2014/main" id="{ABC0A268-9888-4556-BDDF-D490DFBF4419}"/>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
          </p:nvPr>
        </p:nvSpPr>
        <p:spPr>
          <a:xfrm>
            <a:off x="938784" y="1600199"/>
            <a:ext cx="5384800" cy="4434840"/>
          </a:xfrm>
          <a:solidFill>
            <a:schemeClr val="bg1">
              <a:alpha val="20000"/>
            </a:schemeClr>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4434840"/>
          </a:xfrm>
          <a:solidFill>
            <a:schemeClr val="bg1">
              <a:alpha val="20000"/>
            </a:schemeClr>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8" name="Rectangle 17"/>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17899914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8784" y="274638"/>
            <a:ext cx="10972800" cy="1143000"/>
          </a:xfrm>
        </p:spPr>
        <p:txBody>
          <a:bodyPr/>
          <a:lstStyle>
            <a:lvl1pPr>
              <a:defRPr baseline="0">
                <a:solidFill>
                  <a:srgbClr val="525E6E"/>
                </a:solidFill>
              </a:defRPr>
            </a:lvl1pPr>
          </a:lstStyle>
          <a:p>
            <a:r>
              <a:rPr lang="en-US" dirty="0"/>
              <a:t>Click to edit Master title style</a:t>
            </a:r>
          </a:p>
        </p:txBody>
      </p:sp>
      <p:sp>
        <p:nvSpPr>
          <p:cNvPr id="6" name="Rectangle 5"/>
          <p:cNvSpPr/>
          <p:nvPr userDrawn="1"/>
        </p:nvSpPr>
        <p:spPr>
          <a:xfrm>
            <a:off x="938784" y="665264"/>
            <a:ext cx="10972800"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Slide Number Placeholder 5">
            <a:extLst>
              <a:ext uri="{FF2B5EF4-FFF2-40B4-BE49-F238E27FC236}">
                <a16:creationId xmlns:a16="http://schemas.microsoft.com/office/drawing/2014/main" id="{ABC0A268-9888-4556-BDDF-D490DFBF4419}"/>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
          </p:nvPr>
        </p:nvSpPr>
        <p:spPr>
          <a:xfrm>
            <a:off x="938784" y="1600199"/>
            <a:ext cx="5384800" cy="4434840"/>
          </a:xfrm>
          <a:solidFill>
            <a:schemeClr val="bg1">
              <a:alpha val="20000"/>
            </a:schemeClr>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4434840"/>
          </a:xfrm>
          <a:solidFill>
            <a:schemeClr val="bg1">
              <a:alpha val="20000"/>
            </a:schemeClr>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8" name="Rectangle 17"/>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9460822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8784" y="274638"/>
            <a:ext cx="10972800" cy="1143000"/>
          </a:xfrm>
        </p:spPr>
        <p:txBody>
          <a:bodyPr/>
          <a:lstStyle>
            <a:lvl1pPr>
              <a:defRPr baseline="0">
                <a:solidFill>
                  <a:srgbClr val="525E6E"/>
                </a:solidFill>
              </a:defRPr>
            </a:lvl1pPr>
          </a:lstStyle>
          <a:p>
            <a:r>
              <a:rPr lang="en-US" dirty="0"/>
              <a:t>Click to edit Master title style</a:t>
            </a:r>
          </a:p>
        </p:txBody>
      </p:sp>
      <p:sp>
        <p:nvSpPr>
          <p:cNvPr id="6" name="Rectangle 5"/>
          <p:cNvSpPr/>
          <p:nvPr userDrawn="1"/>
        </p:nvSpPr>
        <p:spPr>
          <a:xfrm>
            <a:off x="938784" y="1011626"/>
            <a:ext cx="10972800"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Slide Number Placeholder 5">
            <a:extLst>
              <a:ext uri="{FF2B5EF4-FFF2-40B4-BE49-F238E27FC236}">
                <a16:creationId xmlns:a16="http://schemas.microsoft.com/office/drawing/2014/main" id="{ABC0A268-9888-4556-BDDF-D490DFBF4419}"/>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
          </p:nvPr>
        </p:nvSpPr>
        <p:spPr>
          <a:xfrm>
            <a:off x="938784" y="1600199"/>
            <a:ext cx="5384800" cy="4434840"/>
          </a:xfrm>
          <a:solidFill>
            <a:schemeClr val="bg1">
              <a:alpha val="20000"/>
            </a:schemeClr>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4434840"/>
          </a:xfrm>
          <a:solidFill>
            <a:schemeClr val="bg1">
              <a:alpha val="20000"/>
            </a:schemeClr>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8" name="Rectangle 17"/>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33913294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8784" y="274638"/>
            <a:ext cx="10972800" cy="1143000"/>
          </a:xfrm>
        </p:spPr>
        <p:txBody>
          <a:bodyPr/>
          <a:lstStyle>
            <a:lvl1pPr>
              <a:defRPr>
                <a:solidFill>
                  <a:srgbClr val="525E6E"/>
                </a:solidFill>
              </a:defRPr>
            </a:lvl1pPr>
          </a:lstStyle>
          <a:p>
            <a:r>
              <a:rPr lang="en-US" dirty="0"/>
              <a:t>Click to edit Master title style</a:t>
            </a:r>
          </a:p>
        </p:txBody>
      </p:sp>
      <p:sp>
        <p:nvSpPr>
          <p:cNvPr id="3" name="Text Placeholder 2"/>
          <p:cNvSpPr>
            <a:spLocks noGrp="1"/>
          </p:cNvSpPr>
          <p:nvPr>
            <p:ph type="body" idx="1"/>
          </p:nvPr>
        </p:nvSpPr>
        <p:spPr>
          <a:xfrm>
            <a:off x="938784" y="1490472"/>
            <a:ext cx="5386917" cy="685800"/>
          </a:xfrm>
          <a:solidFill>
            <a:srgbClr val="ED1F36"/>
          </a:solidFill>
        </p:spPr>
        <p:txBody>
          <a:bodyPr lIns="45720" tIns="18288" rIns="45720" bIns="45720" anchor="b" anchorCtr="0"/>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98337" y="1490472"/>
            <a:ext cx="5389033" cy="685800"/>
          </a:xfrm>
          <a:solidFill>
            <a:srgbClr val="ED1F36"/>
          </a:solidFill>
        </p:spPr>
        <p:txBody>
          <a:bodyPr lIns="45720" tIns="18288" rIns="45720" bIns="45720" anchor="b" anchorCtr="0"/>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CEB27CD-BB83-4117-BF5C-759ACAEC4606}"/>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2"/>
          </p:nvPr>
        </p:nvSpPr>
        <p:spPr>
          <a:xfrm>
            <a:off x="938784" y="2176272"/>
            <a:ext cx="5384800" cy="3858767"/>
          </a:xfrm>
          <a:solidFill>
            <a:schemeClr val="bg1"/>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526784" y="2176272"/>
            <a:ext cx="5384800" cy="3858767"/>
          </a:xfrm>
          <a:solidFill>
            <a:schemeClr val="bg1"/>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8" name="Rectangle 17"/>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13134286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8784" y="274638"/>
            <a:ext cx="10972800" cy="1143000"/>
          </a:xfrm>
        </p:spPr>
        <p:txBody>
          <a:bodyPr/>
          <a:lstStyle>
            <a:lvl1pPr>
              <a:defRPr>
                <a:solidFill>
                  <a:srgbClr val="525E6E"/>
                </a:solidFill>
              </a:defRPr>
            </a:lvl1pPr>
          </a:lstStyle>
          <a:p>
            <a:r>
              <a:rPr lang="en-US" dirty="0"/>
              <a:t>Click to edit Master title style</a:t>
            </a:r>
          </a:p>
        </p:txBody>
      </p:sp>
      <p:sp>
        <p:nvSpPr>
          <p:cNvPr id="3" name="Text Placeholder 2"/>
          <p:cNvSpPr>
            <a:spLocks noGrp="1"/>
          </p:cNvSpPr>
          <p:nvPr>
            <p:ph type="body" idx="1"/>
          </p:nvPr>
        </p:nvSpPr>
        <p:spPr>
          <a:xfrm>
            <a:off x="938784" y="1490472"/>
            <a:ext cx="5386917" cy="685800"/>
          </a:xfrm>
          <a:solidFill>
            <a:srgbClr val="8A2B09"/>
          </a:solidFill>
        </p:spPr>
        <p:txBody>
          <a:bodyPr lIns="45720" tIns="91440" rIns="45720" bIns="45720" anchor="b" anchorCtr="0"/>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98337" y="1490472"/>
            <a:ext cx="5389033" cy="685800"/>
          </a:xfrm>
          <a:solidFill>
            <a:srgbClr val="8A2B09"/>
          </a:solidFill>
        </p:spPr>
        <p:txBody>
          <a:bodyPr lIns="45720" tIns="0" rIns="45720" bIns="45720" anchor="b" anchorCtr="0"/>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Slide Number Placeholder 5">
            <a:extLst>
              <a:ext uri="{FF2B5EF4-FFF2-40B4-BE49-F238E27FC236}">
                <a16:creationId xmlns:a16="http://schemas.microsoft.com/office/drawing/2014/main" id="{00BD6C5D-2F7D-4A4F-9FDD-889C57B5D396}"/>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2"/>
          </p:nvPr>
        </p:nvSpPr>
        <p:spPr>
          <a:xfrm>
            <a:off x="938784" y="2176272"/>
            <a:ext cx="5384800" cy="3858767"/>
          </a:xfrm>
          <a:solidFill>
            <a:srgbClr val="F7E8E4"/>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526784" y="2176272"/>
            <a:ext cx="5384800" cy="3858767"/>
          </a:xfrm>
          <a:solidFill>
            <a:srgbClr val="F7E8E4"/>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6" name="Rectangle 15"/>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3828323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457200"/>
            <a:ext cx="6120075" cy="559612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2" name="Text Placeholder 3"/>
          <p:cNvSpPr>
            <a:spLocks noGrp="1"/>
          </p:cNvSpPr>
          <p:nvPr>
            <p:ph type="body" sz="half" idx="2"/>
          </p:nvPr>
        </p:nvSpPr>
        <p:spPr>
          <a:xfrm>
            <a:off x="793880" y="2138126"/>
            <a:ext cx="3962400" cy="3925799"/>
          </a:xfrm>
          <a:solidFill>
            <a:schemeClr val="bg1">
              <a:alpha val="80000"/>
            </a:schemeClr>
          </a:solidFill>
        </p:spPr>
        <p:txBody>
          <a:bodyPr>
            <a:normAutofit/>
          </a:bodyPr>
          <a:lstStyle>
            <a:lvl1pPr marL="0" indent="0">
              <a:buNone/>
              <a:defRPr sz="2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itle 1"/>
          <p:cNvSpPr>
            <a:spLocks noGrp="1"/>
          </p:cNvSpPr>
          <p:nvPr>
            <p:ph type="title"/>
          </p:nvPr>
        </p:nvSpPr>
        <p:spPr>
          <a:xfrm>
            <a:off x="831980" y="457200"/>
            <a:ext cx="3962400" cy="1600200"/>
          </a:xfrm>
          <a:noFill/>
        </p:spPr>
        <p:txBody>
          <a:bodyPr anchor="b"/>
          <a:lstStyle>
            <a:lvl1pPr>
              <a:defRPr sz="3200">
                <a:solidFill>
                  <a:srgbClr val="525E6E"/>
                </a:solidFill>
              </a:defRPr>
            </a:lvl1pPr>
          </a:lstStyle>
          <a:p>
            <a:r>
              <a:rPr lang="en-US" dirty="0"/>
              <a:t>Click to edit Master title style</a:t>
            </a:r>
          </a:p>
        </p:txBody>
      </p:sp>
      <p:sp>
        <p:nvSpPr>
          <p:cNvPr id="11" name="Rectangle 10"/>
          <p:cNvSpPr/>
          <p:nvPr userDrawn="1"/>
        </p:nvSpPr>
        <p:spPr>
          <a:xfrm>
            <a:off x="831979" y="2070803"/>
            <a:ext cx="3962400" cy="56726"/>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BF5833"/>
              </a:solidFill>
            </a:endParaRPr>
          </a:p>
        </p:txBody>
      </p:sp>
      <p:sp>
        <p:nvSpPr>
          <p:cNvPr id="22" name="Slide Number Placeholder 5">
            <a:extLst>
              <a:ext uri="{FF2B5EF4-FFF2-40B4-BE49-F238E27FC236}">
                <a16:creationId xmlns:a16="http://schemas.microsoft.com/office/drawing/2014/main" id="{2A833040-B26D-4661-A2B5-7819B9AC2A03}"/>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4" name="Rectangle 13">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5" name="Rectangle 14"/>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2632000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25E6E"/>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4DC6DF34-B6D9-474D-BAAA-613F9673AEC7}"/>
              </a:ext>
            </a:extLst>
          </p:cNvPr>
          <p:cNvSpPr>
            <a:spLocks noGrp="1"/>
          </p:cNvSpPr>
          <p:nvPr>
            <p:ph type="sldNum" sz="quarter" idx="11"/>
          </p:nvPr>
        </p:nvSpPr>
        <p:spPr>
          <a:xfrm>
            <a:off x="11253216" y="6285806"/>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6" name="Rectangle 5">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8835055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DC6DF34-B6D9-474D-BAAA-613F9673AEC7}"/>
              </a:ext>
            </a:extLst>
          </p:cNvPr>
          <p:cNvSpPr>
            <a:spLocks noGrp="1"/>
          </p:cNvSpPr>
          <p:nvPr>
            <p:ph type="sldNum" sz="quarter" idx="11"/>
          </p:nvPr>
        </p:nvSpPr>
        <p:spPr>
          <a:xfrm>
            <a:off x="11253216" y="6285806"/>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5" name="Rectangle 4">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645523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8785" y="273050"/>
            <a:ext cx="4011084" cy="1162050"/>
          </a:xfrm>
        </p:spPr>
        <p:txBody>
          <a:bodyPr anchor="b"/>
          <a:lstStyle>
            <a:lvl1pPr algn="l">
              <a:defRPr sz="2800" b="1"/>
            </a:lvl1pPr>
          </a:lstStyle>
          <a:p>
            <a:r>
              <a:rPr lang="en-US" dirty="0"/>
              <a:t>Click to edit Master title style</a:t>
            </a:r>
          </a:p>
        </p:txBody>
      </p:sp>
      <p:sp>
        <p:nvSpPr>
          <p:cNvPr id="4" name="Text Placeholder 3"/>
          <p:cNvSpPr>
            <a:spLocks noGrp="1"/>
          </p:cNvSpPr>
          <p:nvPr>
            <p:ph type="body" sz="half" idx="2"/>
          </p:nvPr>
        </p:nvSpPr>
        <p:spPr>
          <a:xfrm>
            <a:off x="938785" y="1435101"/>
            <a:ext cx="4011084" cy="46910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ED1F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Slide Number Placeholder 5">
            <a:extLst>
              <a:ext uri="{FF2B5EF4-FFF2-40B4-BE49-F238E27FC236}">
                <a16:creationId xmlns:a16="http://schemas.microsoft.com/office/drawing/2014/main" id="{4DC6DF34-B6D9-474D-BAAA-613F9673AEC7}"/>
              </a:ext>
            </a:extLst>
          </p:cNvPr>
          <p:cNvSpPr>
            <a:spLocks noGrp="1"/>
          </p:cNvSpPr>
          <p:nvPr>
            <p:ph type="sldNum" sz="quarter" idx="11"/>
          </p:nvPr>
        </p:nvSpPr>
        <p:spPr>
          <a:xfrm>
            <a:off x="11253216" y="6285806"/>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1" name="Content Placeholder 10"/>
          <p:cNvSpPr>
            <a:spLocks noGrp="1"/>
          </p:cNvSpPr>
          <p:nvPr>
            <p:ph sz="quarter" idx="12"/>
          </p:nvPr>
        </p:nvSpPr>
        <p:spPr>
          <a:xfrm>
            <a:off x="5247217" y="273051"/>
            <a:ext cx="6571488"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3" name="Rectangle 12"/>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945633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8785" y="273050"/>
            <a:ext cx="4011084" cy="1162050"/>
          </a:xfrm>
        </p:spPr>
        <p:txBody>
          <a:bodyPr anchor="b"/>
          <a:lstStyle>
            <a:lvl1pPr algn="l">
              <a:defRPr sz="2800" b="1"/>
            </a:lvl1pPr>
          </a:lstStyle>
          <a:p>
            <a:r>
              <a:rPr lang="en-US" dirty="0"/>
              <a:t>Click to edit Master title style</a:t>
            </a:r>
          </a:p>
        </p:txBody>
      </p:sp>
      <p:sp>
        <p:nvSpPr>
          <p:cNvPr id="4" name="Text Placeholder 3"/>
          <p:cNvSpPr>
            <a:spLocks noGrp="1"/>
          </p:cNvSpPr>
          <p:nvPr>
            <p:ph type="body" sz="half" idx="2"/>
          </p:nvPr>
        </p:nvSpPr>
        <p:spPr>
          <a:xfrm>
            <a:off x="938785" y="1435101"/>
            <a:ext cx="4011084" cy="46910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4057156" y="316765"/>
            <a:ext cx="24384" cy="5853113"/>
          </a:xfrm>
          <a:prstGeom prst="rect">
            <a:avLst/>
          </a:prstGeom>
          <a:solidFill>
            <a:srgbClr val="ED1F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Slide Number Placeholder 5">
            <a:extLst>
              <a:ext uri="{FF2B5EF4-FFF2-40B4-BE49-F238E27FC236}">
                <a16:creationId xmlns:a16="http://schemas.microsoft.com/office/drawing/2014/main" id="{4DC6DF34-B6D9-474D-BAAA-613F9673AEC7}"/>
              </a:ext>
            </a:extLst>
          </p:cNvPr>
          <p:cNvSpPr>
            <a:spLocks noGrp="1"/>
          </p:cNvSpPr>
          <p:nvPr>
            <p:ph type="sldNum" sz="quarter" idx="11"/>
          </p:nvPr>
        </p:nvSpPr>
        <p:spPr>
          <a:xfrm>
            <a:off x="11253216" y="6285806"/>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1" name="Content Placeholder 10"/>
          <p:cNvSpPr>
            <a:spLocks noGrp="1"/>
          </p:cNvSpPr>
          <p:nvPr>
            <p:ph sz="quarter" idx="12"/>
          </p:nvPr>
        </p:nvSpPr>
        <p:spPr>
          <a:xfrm>
            <a:off x="5247217" y="273051"/>
            <a:ext cx="6571488"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3" name="Rectangle 12"/>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351838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8733" y="1335869"/>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576735" y="1420723"/>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80344" y="615991"/>
            <a:ext cx="10480137" cy="616827"/>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A7935BE-B8F6-4E81-9FEE-F4A53E3BE862}"/>
              </a:ext>
            </a:extLst>
          </p:cNvPr>
          <p:cNvSpPr>
            <a:spLocks noGrp="1"/>
          </p:cNvSpPr>
          <p:nvPr>
            <p:ph sz="half" idx="11"/>
          </p:nvPr>
        </p:nvSpPr>
        <p:spPr>
          <a:xfrm>
            <a:off x="980343" y="1856761"/>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68732A09-7076-483D-8D70-5BBCAAE62ACA}"/>
              </a:ext>
            </a:extLst>
          </p:cNvPr>
          <p:cNvSpPr>
            <a:spLocks noGrp="1"/>
          </p:cNvSpPr>
          <p:nvPr>
            <p:ph sz="half" idx="12"/>
          </p:nvPr>
        </p:nvSpPr>
        <p:spPr>
          <a:xfrm>
            <a:off x="6568344" y="1899207"/>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CD9C0B4C-D0D0-463F-8FF1-E661E44826CB}"/>
              </a:ext>
            </a:extLst>
          </p:cNvPr>
          <p:cNvSpPr>
            <a:spLocks noGrp="1"/>
          </p:cNvSpPr>
          <p:nvPr>
            <p:ph sz="half" idx="13"/>
          </p:nvPr>
        </p:nvSpPr>
        <p:spPr>
          <a:xfrm>
            <a:off x="980343" y="2438694"/>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D6C9CB5E-70B4-4D66-A0FF-7433F47E8B9D}"/>
              </a:ext>
            </a:extLst>
          </p:cNvPr>
          <p:cNvSpPr>
            <a:spLocks noGrp="1"/>
          </p:cNvSpPr>
          <p:nvPr>
            <p:ph sz="half" idx="14" hasCustomPrompt="1"/>
          </p:nvPr>
        </p:nvSpPr>
        <p:spPr>
          <a:xfrm>
            <a:off x="6568344" y="2425808"/>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CB6C3CE-CC3E-4924-94AE-53C370A409FD}"/>
              </a:ext>
            </a:extLst>
          </p:cNvPr>
          <p:cNvSpPr>
            <a:spLocks noGrp="1"/>
          </p:cNvSpPr>
          <p:nvPr>
            <p:ph sz="half" idx="15"/>
          </p:nvPr>
        </p:nvSpPr>
        <p:spPr>
          <a:xfrm>
            <a:off x="980343" y="3030626"/>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58B3892-4AD3-4A84-BC5A-43194979BA36}"/>
              </a:ext>
            </a:extLst>
          </p:cNvPr>
          <p:cNvSpPr>
            <a:spLocks noGrp="1"/>
          </p:cNvSpPr>
          <p:nvPr>
            <p:ph sz="half" idx="16"/>
          </p:nvPr>
        </p:nvSpPr>
        <p:spPr>
          <a:xfrm>
            <a:off x="6568344" y="2933943"/>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9A2623E5-A576-4FBA-A151-D3451083A745}"/>
              </a:ext>
            </a:extLst>
          </p:cNvPr>
          <p:cNvSpPr>
            <a:spLocks noGrp="1"/>
          </p:cNvSpPr>
          <p:nvPr>
            <p:ph sz="half" idx="17"/>
          </p:nvPr>
        </p:nvSpPr>
        <p:spPr>
          <a:xfrm>
            <a:off x="980343" y="3545384"/>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8D154C43-5050-4EBC-B6B5-031FEAFE8F63}"/>
              </a:ext>
            </a:extLst>
          </p:cNvPr>
          <p:cNvSpPr>
            <a:spLocks noGrp="1"/>
          </p:cNvSpPr>
          <p:nvPr>
            <p:ph sz="half" idx="18" hasCustomPrompt="1"/>
          </p:nvPr>
        </p:nvSpPr>
        <p:spPr>
          <a:xfrm>
            <a:off x="6568344" y="3532498"/>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2620BB71-530E-490A-A434-576F3B463C11}"/>
              </a:ext>
            </a:extLst>
          </p:cNvPr>
          <p:cNvSpPr>
            <a:spLocks noGrp="1"/>
          </p:cNvSpPr>
          <p:nvPr>
            <p:ph sz="half" idx="19"/>
          </p:nvPr>
        </p:nvSpPr>
        <p:spPr>
          <a:xfrm>
            <a:off x="980343" y="4137316"/>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F0FDD32-F19A-433B-B0D2-D4E931535F2E}"/>
              </a:ext>
            </a:extLst>
          </p:cNvPr>
          <p:cNvSpPr>
            <a:spLocks noGrp="1"/>
          </p:cNvSpPr>
          <p:nvPr>
            <p:ph sz="half" idx="20"/>
          </p:nvPr>
        </p:nvSpPr>
        <p:spPr>
          <a:xfrm>
            <a:off x="6568344" y="4040633"/>
            <a:ext cx="47828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09715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8785" y="273050"/>
            <a:ext cx="4011084" cy="1162050"/>
          </a:xfrm>
        </p:spPr>
        <p:txBody>
          <a:bodyPr anchor="b"/>
          <a:lstStyle>
            <a:lvl1pPr algn="l">
              <a:defRPr sz="2800" b="1"/>
            </a:lvl1pPr>
          </a:lstStyle>
          <a:p>
            <a:r>
              <a:rPr lang="en-US" dirty="0"/>
              <a:t>Click to edit Master title style</a:t>
            </a:r>
          </a:p>
        </p:txBody>
      </p:sp>
      <p:sp>
        <p:nvSpPr>
          <p:cNvPr id="4" name="Text Placeholder 3"/>
          <p:cNvSpPr>
            <a:spLocks noGrp="1"/>
          </p:cNvSpPr>
          <p:nvPr>
            <p:ph type="body" sz="half" idx="2"/>
          </p:nvPr>
        </p:nvSpPr>
        <p:spPr>
          <a:xfrm>
            <a:off x="938785" y="1435101"/>
            <a:ext cx="4011084" cy="46910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4463556" y="316765"/>
            <a:ext cx="24384" cy="5853113"/>
          </a:xfrm>
          <a:prstGeom prst="rect">
            <a:avLst/>
          </a:prstGeom>
          <a:solidFill>
            <a:srgbClr val="ED1F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Slide Number Placeholder 5">
            <a:extLst>
              <a:ext uri="{FF2B5EF4-FFF2-40B4-BE49-F238E27FC236}">
                <a16:creationId xmlns:a16="http://schemas.microsoft.com/office/drawing/2014/main" id="{4DC6DF34-B6D9-474D-BAAA-613F9673AEC7}"/>
              </a:ext>
            </a:extLst>
          </p:cNvPr>
          <p:cNvSpPr>
            <a:spLocks noGrp="1"/>
          </p:cNvSpPr>
          <p:nvPr>
            <p:ph type="sldNum" sz="quarter" idx="11"/>
          </p:nvPr>
        </p:nvSpPr>
        <p:spPr>
          <a:xfrm>
            <a:off x="11253216" y="6285806"/>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1" name="Content Placeholder 10"/>
          <p:cNvSpPr>
            <a:spLocks noGrp="1"/>
          </p:cNvSpPr>
          <p:nvPr>
            <p:ph sz="quarter" idx="12"/>
          </p:nvPr>
        </p:nvSpPr>
        <p:spPr>
          <a:xfrm>
            <a:off x="5247217" y="273051"/>
            <a:ext cx="6571488"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3" name="Rectangle 12"/>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5834779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8784" y="4588850"/>
            <a:ext cx="10521696" cy="566738"/>
          </a:xfrm>
        </p:spPr>
        <p:txBody>
          <a:bodyPr anchor="b"/>
          <a:lstStyle>
            <a:lvl1pPr algn="l">
              <a:defRPr sz="3200" b="1" baseline="0">
                <a:solidFill>
                  <a:srgbClr val="525E6E"/>
                </a:solidFill>
              </a:defRPr>
            </a:lvl1pPr>
          </a:lstStyle>
          <a:p>
            <a:r>
              <a:rPr lang="en-US" dirty="0"/>
              <a:t>Click to edit Master title style</a:t>
            </a:r>
          </a:p>
        </p:txBody>
      </p:sp>
      <p:sp>
        <p:nvSpPr>
          <p:cNvPr id="3" name="Picture Placeholder 2"/>
          <p:cNvSpPr>
            <a:spLocks noGrp="1"/>
          </p:cNvSpPr>
          <p:nvPr>
            <p:ph type="pic" idx="1"/>
          </p:nvPr>
        </p:nvSpPr>
        <p:spPr>
          <a:xfrm>
            <a:off x="938784" y="401025"/>
            <a:ext cx="10521696"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938784" y="5155588"/>
            <a:ext cx="10521696" cy="804862"/>
          </a:xfrm>
        </p:spPr>
        <p:txBody>
          <a:bodyPr/>
          <a:lstStyle>
            <a:lvl1pPr marL="0" indent="0">
              <a:buNone/>
              <a:defRPr sz="2400" b="1"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6" name="Slide Number Placeholder 5">
            <a:extLst>
              <a:ext uri="{FF2B5EF4-FFF2-40B4-BE49-F238E27FC236}">
                <a16:creationId xmlns:a16="http://schemas.microsoft.com/office/drawing/2014/main" id="{3B3593D7-6F52-48E4-9060-574209E0DA4F}"/>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1" name="Rectangle 10">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2" name="Rectangle 11"/>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20140891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38784"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938784" y="1600200"/>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938784" y="1445281"/>
            <a:ext cx="10972800"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Content Placeholder 2"/>
          <p:cNvSpPr>
            <a:spLocks noGrp="1"/>
          </p:cNvSpPr>
          <p:nvPr>
            <p:ph sz="quarter" idx="10"/>
          </p:nvPr>
        </p:nvSpPr>
        <p:spPr>
          <a:xfrm>
            <a:off x="6526784" y="1600200"/>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quarter" idx="11"/>
          </p:nvPr>
        </p:nvSpPr>
        <p:spPr>
          <a:xfrm>
            <a:off x="938784" y="3862137"/>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2"/>
          </p:nvPr>
        </p:nvSpPr>
        <p:spPr>
          <a:xfrm>
            <a:off x="6526784" y="3862137"/>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a:extLst>
              <a:ext uri="{FF2B5EF4-FFF2-40B4-BE49-F238E27FC236}">
                <a16:creationId xmlns:a16="http://schemas.microsoft.com/office/drawing/2014/main" id="{0F3B58EB-FC82-4C06-87D6-26F497B0DADC}"/>
              </a:ext>
            </a:extLst>
          </p:cNvPr>
          <p:cNvSpPr>
            <a:spLocks noGrp="1"/>
          </p:cNvSpPr>
          <p:nvPr>
            <p:ph type="sldNum" sz="quarter" idx="13"/>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8" name="Rectangle 17">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9" name="Rectangle 18"/>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16881293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38784"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938784" y="1600200"/>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938784" y="823279"/>
            <a:ext cx="10972800"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Content Placeholder 2"/>
          <p:cNvSpPr>
            <a:spLocks noGrp="1"/>
          </p:cNvSpPr>
          <p:nvPr>
            <p:ph sz="quarter" idx="10"/>
          </p:nvPr>
        </p:nvSpPr>
        <p:spPr>
          <a:xfrm>
            <a:off x="6526784" y="1600200"/>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quarter" idx="11"/>
          </p:nvPr>
        </p:nvSpPr>
        <p:spPr>
          <a:xfrm>
            <a:off x="938784" y="3862137"/>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2"/>
          </p:nvPr>
        </p:nvSpPr>
        <p:spPr>
          <a:xfrm>
            <a:off x="6526784" y="3862137"/>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a:extLst>
              <a:ext uri="{FF2B5EF4-FFF2-40B4-BE49-F238E27FC236}">
                <a16:creationId xmlns:a16="http://schemas.microsoft.com/office/drawing/2014/main" id="{0F3B58EB-FC82-4C06-87D6-26F497B0DADC}"/>
              </a:ext>
            </a:extLst>
          </p:cNvPr>
          <p:cNvSpPr>
            <a:spLocks noGrp="1"/>
          </p:cNvSpPr>
          <p:nvPr>
            <p:ph type="sldNum" sz="quarter" idx="13"/>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8" name="Rectangle 17">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9" name="Rectangle 18"/>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10925318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38784"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938784" y="1600200"/>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0"/>
          </p:nvPr>
        </p:nvSpPr>
        <p:spPr>
          <a:xfrm>
            <a:off x="6526784" y="1600200"/>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quarter" idx="11"/>
          </p:nvPr>
        </p:nvSpPr>
        <p:spPr>
          <a:xfrm>
            <a:off x="938784" y="3862137"/>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2"/>
          </p:nvPr>
        </p:nvSpPr>
        <p:spPr>
          <a:xfrm>
            <a:off x="6526784" y="3862137"/>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a:extLst>
              <a:ext uri="{FF2B5EF4-FFF2-40B4-BE49-F238E27FC236}">
                <a16:creationId xmlns:a16="http://schemas.microsoft.com/office/drawing/2014/main" id="{0F3B58EB-FC82-4C06-87D6-26F497B0DADC}"/>
              </a:ext>
            </a:extLst>
          </p:cNvPr>
          <p:cNvSpPr>
            <a:spLocks noGrp="1"/>
          </p:cNvSpPr>
          <p:nvPr>
            <p:ph type="sldNum" sz="quarter" idx="13"/>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8" name="Rectangle 17">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9" name="Rectangle 18"/>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2908070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38784"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938784" y="1600200"/>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0"/>
          </p:nvPr>
        </p:nvSpPr>
        <p:spPr>
          <a:xfrm>
            <a:off x="6526784" y="1600200"/>
            <a:ext cx="53848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a:extLst>
              <a:ext uri="{FF2B5EF4-FFF2-40B4-BE49-F238E27FC236}">
                <a16:creationId xmlns:a16="http://schemas.microsoft.com/office/drawing/2014/main" id="{0F3B58EB-FC82-4C06-87D6-26F497B0DADC}"/>
              </a:ext>
            </a:extLst>
          </p:cNvPr>
          <p:cNvSpPr>
            <a:spLocks noGrp="1"/>
          </p:cNvSpPr>
          <p:nvPr>
            <p:ph type="sldNum" sz="quarter" idx="13"/>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8" name="Rectangle 17">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9" name="Rectangle 18"/>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Tree>
    <p:extLst>
      <p:ext uri="{BB962C8B-B14F-4D97-AF65-F5344CB8AC3E}">
        <p14:creationId xmlns:p14="http://schemas.microsoft.com/office/powerpoint/2010/main" val="8026973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38784"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938784" y="1600200"/>
            <a:ext cx="5384800" cy="1143000"/>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0"/>
          </p:nvPr>
        </p:nvSpPr>
        <p:spPr>
          <a:xfrm>
            <a:off x="6526784" y="1600200"/>
            <a:ext cx="5384800" cy="1143000"/>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quarter" idx="11"/>
          </p:nvPr>
        </p:nvSpPr>
        <p:spPr>
          <a:xfrm>
            <a:off x="938784" y="2885404"/>
            <a:ext cx="5384800" cy="1143000"/>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2"/>
          </p:nvPr>
        </p:nvSpPr>
        <p:spPr>
          <a:xfrm>
            <a:off x="6526784" y="2885404"/>
            <a:ext cx="5384800" cy="1143000"/>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a:extLst>
              <a:ext uri="{FF2B5EF4-FFF2-40B4-BE49-F238E27FC236}">
                <a16:creationId xmlns:a16="http://schemas.microsoft.com/office/drawing/2014/main" id="{0F3B58EB-FC82-4C06-87D6-26F497B0DADC}"/>
              </a:ext>
            </a:extLst>
          </p:cNvPr>
          <p:cNvSpPr>
            <a:spLocks noGrp="1"/>
          </p:cNvSpPr>
          <p:nvPr>
            <p:ph type="sldNum" sz="quarter" idx="13"/>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8" name="Rectangle 17">
            <a:extLst>
              <a:ext uri="{FF2B5EF4-FFF2-40B4-BE49-F238E27FC236}">
                <a16:creationId xmlns:a16="http://schemas.microsoft.com/office/drawing/2014/main" id="{18018199-8058-4394-B489-2A60CA80398A}"/>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9" name="Rectangle 18"/>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
        <p:nvSpPr>
          <p:cNvPr id="11" name="Content Placeholder 2">
            <a:extLst>
              <a:ext uri="{FF2B5EF4-FFF2-40B4-BE49-F238E27FC236}">
                <a16:creationId xmlns:a16="http://schemas.microsoft.com/office/drawing/2014/main" id="{492CE887-1BFF-4363-90C6-984145413597}"/>
              </a:ext>
            </a:extLst>
          </p:cNvPr>
          <p:cNvSpPr>
            <a:spLocks noGrp="1"/>
          </p:cNvSpPr>
          <p:nvPr>
            <p:ph sz="quarter" idx="14"/>
          </p:nvPr>
        </p:nvSpPr>
        <p:spPr>
          <a:xfrm>
            <a:off x="938784" y="4132429"/>
            <a:ext cx="5384800" cy="1143000"/>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C9AAA681-2FB1-4E0C-A778-5DB0A2CCAD15}"/>
              </a:ext>
            </a:extLst>
          </p:cNvPr>
          <p:cNvSpPr>
            <a:spLocks noGrp="1"/>
          </p:cNvSpPr>
          <p:nvPr>
            <p:ph sz="quarter" idx="15"/>
          </p:nvPr>
        </p:nvSpPr>
        <p:spPr>
          <a:xfrm>
            <a:off x="6526784" y="4137942"/>
            <a:ext cx="5384800" cy="1143000"/>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A519A81B-7D64-45BB-8976-EE49E1DCD979}"/>
              </a:ext>
            </a:extLst>
          </p:cNvPr>
          <p:cNvSpPr>
            <a:spLocks noGrp="1"/>
          </p:cNvSpPr>
          <p:nvPr>
            <p:ph sz="quarter" idx="16" hasCustomPrompt="1"/>
          </p:nvPr>
        </p:nvSpPr>
        <p:spPr>
          <a:xfrm>
            <a:off x="938784" y="5440362"/>
            <a:ext cx="5384800" cy="1143000"/>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1"/>
            <a:r>
              <a:rPr lang="en-US" dirty="0"/>
              <a:t>Second level</a:t>
            </a:r>
          </a:p>
          <a:p>
            <a:pPr lvl="2"/>
            <a:r>
              <a:rPr lang="en-US" dirty="0"/>
              <a:t>Third level</a:t>
            </a:r>
          </a:p>
          <a:p>
            <a:pPr lvl="3"/>
            <a:r>
              <a:rPr lang="en-US" dirty="0"/>
              <a:t>Fourth level</a:t>
            </a:r>
          </a:p>
          <a:p>
            <a:pPr lvl="4"/>
            <a:r>
              <a:rPr lang="en-US" dirty="0"/>
              <a:t>Fifth level</a:t>
            </a:r>
          </a:p>
          <a:p>
            <a:pPr lvl="0"/>
            <a:r>
              <a:rPr lang="en-US" dirty="0"/>
              <a:t>Click to edit Master text styles</a:t>
            </a:r>
          </a:p>
        </p:txBody>
      </p:sp>
      <p:sp>
        <p:nvSpPr>
          <p:cNvPr id="14" name="Content Placeholder 2">
            <a:extLst>
              <a:ext uri="{FF2B5EF4-FFF2-40B4-BE49-F238E27FC236}">
                <a16:creationId xmlns:a16="http://schemas.microsoft.com/office/drawing/2014/main" id="{BCB88C8A-3E4F-48B7-B3B1-F565EA25426D}"/>
              </a:ext>
            </a:extLst>
          </p:cNvPr>
          <p:cNvSpPr>
            <a:spLocks noGrp="1"/>
          </p:cNvSpPr>
          <p:nvPr>
            <p:ph sz="quarter" idx="17"/>
          </p:nvPr>
        </p:nvSpPr>
        <p:spPr>
          <a:xfrm>
            <a:off x="6526784" y="5423146"/>
            <a:ext cx="5384800" cy="1143000"/>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5499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954" y="274638"/>
            <a:ext cx="10958623" cy="1143000"/>
          </a:xfrm>
        </p:spPr>
        <p:txBody>
          <a:bodyPr/>
          <a:lstStyle>
            <a:lvl1pPr>
              <a:defRPr baseline="0">
                <a:solidFill>
                  <a:srgbClr val="224D77"/>
                </a:solidFill>
              </a:defRPr>
            </a:lvl1pPr>
          </a:lstStyle>
          <a:p>
            <a:r>
              <a:rPr lang="en-US" dirty="0"/>
              <a:t>Click to edit Master title style</a:t>
            </a:r>
          </a:p>
        </p:txBody>
      </p:sp>
      <p:sp>
        <p:nvSpPr>
          <p:cNvPr id="17" name="Slide Number Placeholder 5">
            <a:extLst>
              <a:ext uri="{FF2B5EF4-FFF2-40B4-BE49-F238E27FC236}">
                <a16:creationId xmlns:a16="http://schemas.microsoft.com/office/drawing/2014/main" id="{ABC0A268-9888-4556-BDDF-D490DFBF4419}"/>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
          </p:nvPr>
        </p:nvSpPr>
        <p:spPr>
          <a:xfrm>
            <a:off x="637955" y="1600199"/>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225955" y="1600199"/>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2732203D-339E-470D-9195-5787796EBA51}"/>
              </a:ext>
            </a:extLst>
          </p:cNvPr>
          <p:cNvSpPr>
            <a:spLocks noGrp="1"/>
          </p:cNvSpPr>
          <p:nvPr>
            <p:ph sz="half" idx="13"/>
          </p:nvPr>
        </p:nvSpPr>
        <p:spPr>
          <a:xfrm>
            <a:off x="637952" y="2918671"/>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9D55526C-6137-412F-A2D0-52F5D219F00A}"/>
              </a:ext>
            </a:extLst>
          </p:cNvPr>
          <p:cNvSpPr>
            <a:spLocks noGrp="1"/>
          </p:cNvSpPr>
          <p:nvPr>
            <p:ph sz="half" idx="14"/>
          </p:nvPr>
        </p:nvSpPr>
        <p:spPr>
          <a:xfrm>
            <a:off x="6225952" y="2918671"/>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DBD96A6-D34E-40B2-A138-21465E3D86AA}"/>
              </a:ext>
            </a:extLst>
          </p:cNvPr>
          <p:cNvSpPr>
            <a:spLocks noGrp="1"/>
          </p:cNvSpPr>
          <p:nvPr>
            <p:ph sz="half" idx="15"/>
          </p:nvPr>
        </p:nvSpPr>
        <p:spPr>
          <a:xfrm>
            <a:off x="637952" y="4244232"/>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89125D2-02D2-4162-93DA-838D498078EE}"/>
              </a:ext>
            </a:extLst>
          </p:cNvPr>
          <p:cNvSpPr>
            <a:spLocks noGrp="1"/>
          </p:cNvSpPr>
          <p:nvPr>
            <p:ph sz="half" idx="16"/>
          </p:nvPr>
        </p:nvSpPr>
        <p:spPr>
          <a:xfrm>
            <a:off x="6225952" y="4244232"/>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922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954" y="274638"/>
            <a:ext cx="10958623" cy="1143000"/>
          </a:xfrm>
        </p:spPr>
        <p:txBody>
          <a:bodyPr/>
          <a:lstStyle>
            <a:lvl1pPr>
              <a:defRPr baseline="0">
                <a:solidFill>
                  <a:srgbClr val="224D77"/>
                </a:solidFill>
              </a:defRPr>
            </a:lvl1pPr>
          </a:lstStyle>
          <a:p>
            <a:r>
              <a:rPr lang="en-US" dirty="0"/>
              <a:t>Click to edit Master title style</a:t>
            </a:r>
          </a:p>
        </p:txBody>
      </p:sp>
      <p:sp>
        <p:nvSpPr>
          <p:cNvPr id="17" name="Slide Number Placeholder 5">
            <a:extLst>
              <a:ext uri="{FF2B5EF4-FFF2-40B4-BE49-F238E27FC236}">
                <a16:creationId xmlns:a16="http://schemas.microsoft.com/office/drawing/2014/main" id="{ABC0A268-9888-4556-BDDF-D490DFBF4419}"/>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
          </p:nvPr>
        </p:nvSpPr>
        <p:spPr>
          <a:xfrm>
            <a:off x="637955" y="1600199"/>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225955" y="1600199"/>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2732203D-339E-470D-9195-5787796EBA51}"/>
              </a:ext>
            </a:extLst>
          </p:cNvPr>
          <p:cNvSpPr>
            <a:spLocks noGrp="1"/>
          </p:cNvSpPr>
          <p:nvPr>
            <p:ph sz="half" idx="13"/>
          </p:nvPr>
        </p:nvSpPr>
        <p:spPr>
          <a:xfrm>
            <a:off x="637952" y="2918671"/>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9D55526C-6137-412F-A2D0-52F5D219F00A}"/>
              </a:ext>
            </a:extLst>
          </p:cNvPr>
          <p:cNvSpPr>
            <a:spLocks noGrp="1"/>
          </p:cNvSpPr>
          <p:nvPr>
            <p:ph sz="half" idx="14"/>
          </p:nvPr>
        </p:nvSpPr>
        <p:spPr>
          <a:xfrm>
            <a:off x="6225952" y="2918671"/>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74E85D79-6889-4935-994F-37B23D9AD06A}"/>
              </a:ext>
            </a:extLst>
          </p:cNvPr>
          <p:cNvSpPr/>
          <p:nvPr userDrawn="1"/>
        </p:nvSpPr>
        <p:spPr>
          <a:xfrm>
            <a:off x="637955" y="1029645"/>
            <a:ext cx="11273629" cy="45719"/>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8ABBB1F2-7977-4075-8A42-99ED34E008EF}"/>
              </a:ext>
            </a:extLst>
          </p:cNvPr>
          <p:cNvSpPr/>
          <p:nvPr userDrawn="1"/>
        </p:nvSpPr>
        <p:spPr>
          <a:xfrm>
            <a:off x="0" y="6151589"/>
            <a:ext cx="12192000" cy="18288"/>
          </a:xfrm>
          <a:prstGeom prst="rect">
            <a:avLst/>
          </a:prstGeom>
          <a:solidFill>
            <a:srgbClr val="ED1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DAA6B02B-5B5A-44B9-A7E5-C4703841D2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056"/>
            <a:ext cx="938784" cy="704088"/>
          </a:xfrm>
          <a:prstGeom prst="rect">
            <a:avLst/>
          </a:prstGeom>
        </p:spPr>
      </p:pic>
      <p:sp>
        <p:nvSpPr>
          <p:cNvPr id="11" name="Rectangle 10">
            <a:extLst>
              <a:ext uri="{FF2B5EF4-FFF2-40B4-BE49-F238E27FC236}">
                <a16:creationId xmlns:a16="http://schemas.microsoft.com/office/drawing/2014/main" id="{5F1D3D2C-F65E-4505-A480-1BCCEC631A47}"/>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7555407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7954" y="274638"/>
            <a:ext cx="10958623" cy="1143000"/>
          </a:xfrm>
        </p:spPr>
        <p:txBody>
          <a:bodyPr/>
          <a:lstStyle>
            <a:lvl1pPr>
              <a:defRPr baseline="0">
                <a:solidFill>
                  <a:srgbClr val="224D77"/>
                </a:solidFill>
              </a:defRPr>
            </a:lvl1pPr>
          </a:lstStyle>
          <a:p>
            <a:r>
              <a:rPr lang="en-US" dirty="0"/>
              <a:t>Click to edit Master title style</a:t>
            </a:r>
          </a:p>
        </p:txBody>
      </p:sp>
      <p:sp>
        <p:nvSpPr>
          <p:cNvPr id="17" name="Slide Number Placeholder 5">
            <a:extLst>
              <a:ext uri="{FF2B5EF4-FFF2-40B4-BE49-F238E27FC236}">
                <a16:creationId xmlns:a16="http://schemas.microsoft.com/office/drawing/2014/main" id="{ABC0A268-9888-4556-BDDF-D490DFBF4419}"/>
              </a:ext>
            </a:extLst>
          </p:cNvPr>
          <p:cNvSpPr>
            <a:spLocks noGrp="1"/>
          </p:cNvSpPr>
          <p:nvPr>
            <p:ph type="sldNum" sz="quarter" idx="11"/>
          </p:nvPr>
        </p:nvSpPr>
        <p:spPr>
          <a:xfrm>
            <a:off x="11253216" y="6297283"/>
            <a:ext cx="938784"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
          </p:nvPr>
        </p:nvSpPr>
        <p:spPr>
          <a:xfrm>
            <a:off x="637955" y="1600199"/>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225955" y="1600199"/>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2732203D-339E-470D-9195-5787796EBA51}"/>
              </a:ext>
            </a:extLst>
          </p:cNvPr>
          <p:cNvSpPr>
            <a:spLocks noGrp="1"/>
          </p:cNvSpPr>
          <p:nvPr>
            <p:ph sz="half" idx="13"/>
          </p:nvPr>
        </p:nvSpPr>
        <p:spPr>
          <a:xfrm>
            <a:off x="637952" y="2918671"/>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9D55526C-6137-412F-A2D0-52F5D219F00A}"/>
              </a:ext>
            </a:extLst>
          </p:cNvPr>
          <p:cNvSpPr>
            <a:spLocks noGrp="1"/>
          </p:cNvSpPr>
          <p:nvPr>
            <p:ph sz="half" idx="14"/>
          </p:nvPr>
        </p:nvSpPr>
        <p:spPr>
          <a:xfrm>
            <a:off x="6225952" y="2918671"/>
            <a:ext cx="5370624" cy="114300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25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8733" y="1335869"/>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6576735" y="1420723"/>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980344" y="615991"/>
            <a:ext cx="10480137" cy="616827"/>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A7935BE-B8F6-4E81-9FEE-F4A53E3BE862}"/>
              </a:ext>
            </a:extLst>
          </p:cNvPr>
          <p:cNvSpPr>
            <a:spLocks noGrp="1"/>
          </p:cNvSpPr>
          <p:nvPr>
            <p:ph sz="half" idx="11"/>
          </p:nvPr>
        </p:nvSpPr>
        <p:spPr>
          <a:xfrm>
            <a:off x="981783" y="2263734"/>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68732A09-7076-483D-8D70-5BBCAAE62ACA}"/>
              </a:ext>
            </a:extLst>
          </p:cNvPr>
          <p:cNvSpPr>
            <a:spLocks noGrp="1"/>
          </p:cNvSpPr>
          <p:nvPr>
            <p:ph sz="half" idx="12"/>
          </p:nvPr>
        </p:nvSpPr>
        <p:spPr>
          <a:xfrm>
            <a:off x="6569784" y="2348588"/>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CD9C0B4C-D0D0-463F-8FF1-E661E44826CB}"/>
              </a:ext>
            </a:extLst>
          </p:cNvPr>
          <p:cNvSpPr>
            <a:spLocks noGrp="1"/>
          </p:cNvSpPr>
          <p:nvPr>
            <p:ph sz="half" idx="13"/>
          </p:nvPr>
        </p:nvSpPr>
        <p:spPr>
          <a:xfrm>
            <a:off x="981783" y="3778890"/>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D6C9CB5E-70B4-4D66-A0FF-7433F47E8B9D}"/>
              </a:ext>
            </a:extLst>
          </p:cNvPr>
          <p:cNvSpPr>
            <a:spLocks noGrp="1"/>
          </p:cNvSpPr>
          <p:nvPr>
            <p:ph sz="half" idx="14" hasCustomPrompt="1"/>
          </p:nvPr>
        </p:nvSpPr>
        <p:spPr>
          <a:xfrm>
            <a:off x="6368420" y="3784099"/>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CB6C3CE-CC3E-4924-94AE-53C370A409FD}"/>
              </a:ext>
            </a:extLst>
          </p:cNvPr>
          <p:cNvSpPr>
            <a:spLocks noGrp="1"/>
          </p:cNvSpPr>
          <p:nvPr>
            <p:ph sz="half" idx="15"/>
          </p:nvPr>
        </p:nvSpPr>
        <p:spPr>
          <a:xfrm>
            <a:off x="980343" y="5351756"/>
            <a:ext cx="47828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58B3892-4AD3-4A84-BC5A-43194979BA36}"/>
              </a:ext>
            </a:extLst>
          </p:cNvPr>
          <p:cNvSpPr>
            <a:spLocks noGrp="1"/>
          </p:cNvSpPr>
          <p:nvPr>
            <p:ph sz="half" idx="16"/>
          </p:nvPr>
        </p:nvSpPr>
        <p:spPr>
          <a:xfrm>
            <a:off x="6568344" y="5351756"/>
            <a:ext cx="47828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410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A99C8-8872-4C55-9604-226F692E2777}"/>
              </a:ext>
            </a:extLst>
          </p:cNvPr>
          <p:cNvSpPr/>
          <p:nvPr userDrawn="1"/>
        </p:nvSpPr>
        <p:spPr>
          <a:xfrm>
            <a:off x="1361434" y="6016833"/>
            <a:ext cx="10830565" cy="859336"/>
          </a:xfrm>
          <a:prstGeom prst="rect">
            <a:avLst/>
          </a:prstGeom>
          <a:solidFill>
            <a:srgbClr val="24557E"/>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rPr>
              <a:t>© 2021 California Department of Education with the California Preschool Instructional Network (CPIN) www.cpin.us | phone: 1-800-770-6339</a:t>
            </a:r>
          </a:p>
        </p:txBody>
      </p:sp>
      <p:sp>
        <p:nvSpPr>
          <p:cNvPr id="1027" name="Text Placeholder 2"/>
          <p:cNvSpPr>
            <a:spLocks noGrp="1"/>
          </p:cNvSpPr>
          <p:nvPr>
            <p:ph type="body" idx="1"/>
          </p:nvPr>
        </p:nvSpPr>
        <p:spPr bwMode="auto">
          <a:xfrm>
            <a:off x="815552" y="1736606"/>
            <a:ext cx="10560897" cy="428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pic>
        <p:nvPicPr>
          <p:cNvPr id="7" name="Picture 6">
            <a:extLst>
              <a:ext uri="{FF2B5EF4-FFF2-40B4-BE49-F238E27FC236}">
                <a16:creationId xmlns:a16="http://schemas.microsoft.com/office/drawing/2014/main" id="{EC37B0ED-C16F-4444-9ECA-61459CA8D7D9}"/>
              </a:ext>
            </a:extLst>
          </p:cNvPr>
          <p:cNvPicPr/>
          <p:nvPr userDrawn="1"/>
        </p:nvPicPr>
        <p:blipFill>
          <a:blip r:embed="rId23" cstate="email">
            <a:extLst>
              <a:ext uri="{28A0092B-C50C-407E-A947-70E740481C1C}">
                <a14:useLocalDpi xmlns:a14="http://schemas.microsoft.com/office/drawing/2010/main"/>
              </a:ext>
            </a:extLst>
          </a:blip>
          <a:stretch>
            <a:fillRect/>
          </a:stretch>
        </p:blipFill>
        <p:spPr>
          <a:xfrm>
            <a:off x="5" y="6172080"/>
            <a:ext cx="938787" cy="704088"/>
          </a:xfrm>
          <a:prstGeom prst="rect">
            <a:avLst/>
          </a:prstGeom>
          <a:ln>
            <a:noFill/>
          </a:ln>
          <a:effectLst/>
        </p:spPr>
      </p:pic>
      <p:pic>
        <p:nvPicPr>
          <p:cNvPr id="5" name="Content Placeholder 7" descr="CPIN icon">
            <a:extLst>
              <a:ext uri="{FF2B5EF4-FFF2-40B4-BE49-F238E27FC236}">
                <a16:creationId xmlns:a16="http://schemas.microsoft.com/office/drawing/2014/main" id="{AFFA6F3D-10BF-4201-B081-5A8755B56239}"/>
              </a:ext>
            </a:extLst>
          </p:cNvPr>
          <p:cNvPicPr>
            <a:picLocks noChangeAspect="1" noChangeArrowheads="1"/>
          </p:cNvPicPr>
          <p:nvPr userDrawn="1"/>
        </p:nvPicPr>
        <p:blipFill>
          <a:blip r:embed="rId24" cstate="email">
            <a:extLst>
              <a:ext uri="{28A0092B-C50C-407E-A947-70E740481C1C}">
                <a14:useLocalDpi xmlns:a14="http://schemas.microsoft.com/office/drawing/2010/main"/>
              </a:ext>
            </a:extLst>
          </a:blip>
          <a:srcRect/>
          <a:stretch>
            <a:fillRect/>
          </a:stretch>
        </p:blipFill>
        <p:spPr>
          <a:xfrm>
            <a:off x="2" y="6016833"/>
            <a:ext cx="1361432" cy="859336"/>
          </a:xfrm>
          <a:prstGeom prst="rect">
            <a:avLst/>
          </a:prstGeom>
        </p:spPr>
      </p:pic>
      <p:sp>
        <p:nvSpPr>
          <p:cNvPr id="2" name="Title Placeholder 1">
            <a:extLst>
              <a:ext uri="{FF2B5EF4-FFF2-40B4-BE49-F238E27FC236}">
                <a16:creationId xmlns:a16="http://schemas.microsoft.com/office/drawing/2014/main" id="{F046744B-3845-4D33-B997-4402EE9F27A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Slide Number Placeholder 2">
            <a:extLst>
              <a:ext uri="{FF2B5EF4-FFF2-40B4-BE49-F238E27FC236}">
                <a16:creationId xmlns:a16="http://schemas.microsoft.com/office/drawing/2014/main" id="{3F17ED81-AF4F-43CC-B2BB-2E00687FC68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392DD-AF18-498A-AC5D-3C5285F0BC22}" type="slidenum">
              <a:rPr lang="en-US" smtClean="0"/>
              <a:t>‹#›</a:t>
            </a:fld>
            <a:endParaRPr lang="en-US"/>
          </a:p>
        </p:txBody>
      </p:sp>
      <p:sp>
        <p:nvSpPr>
          <p:cNvPr id="8" name="Slide Number Placeholder 5">
            <a:extLst>
              <a:ext uri="{FF2B5EF4-FFF2-40B4-BE49-F238E27FC236}">
                <a16:creationId xmlns:a16="http://schemas.microsoft.com/office/drawing/2014/main" id="{3A121895-1DDF-4A63-AB8C-E9E565CDA485}"/>
              </a:ext>
            </a:extLst>
          </p:cNvPr>
          <p:cNvSpPr txBox="1">
            <a:spLocks/>
          </p:cNvSpPr>
          <p:nvPr userDrawn="1"/>
        </p:nvSpPr>
        <p:spPr>
          <a:xfrm>
            <a:off x="11337349" y="5566660"/>
            <a:ext cx="854649"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r"/>
            <a:fld id="{65A270E9-2EC0-8E4B-B2C5-CC25833D9F0C}" type="slidenum">
              <a:rPr lang="en-US" altLang="x-none" sz="2400" smtClean="0">
                <a:solidFill>
                  <a:srgbClr val="193B57"/>
                </a:solidFill>
              </a:rPr>
              <a:pPr algn="r"/>
              <a:t>‹#›</a:t>
            </a:fld>
            <a:endParaRPr lang="en-US" altLang="x-none" sz="2400" dirty="0">
              <a:solidFill>
                <a:srgbClr val="193B57"/>
              </a:solidFill>
            </a:endParaRPr>
          </a:p>
        </p:txBody>
      </p:sp>
    </p:spTree>
    <p:extLst>
      <p:ext uri="{BB962C8B-B14F-4D97-AF65-F5344CB8AC3E}">
        <p14:creationId xmlns:p14="http://schemas.microsoft.com/office/powerpoint/2010/main" val="40689936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734" r:id="rId11"/>
    <p:sldLayoutId id="2147483679" r:id="rId12"/>
    <p:sldLayoutId id="2147483680" r:id="rId13"/>
    <p:sldLayoutId id="2147483681" r:id="rId14"/>
    <p:sldLayoutId id="2147483682" r:id="rId15"/>
    <p:sldLayoutId id="2147483683" r:id="rId16"/>
    <p:sldLayoutId id="2147483684" r:id="rId17"/>
    <p:sldLayoutId id="2147483685" r:id="rId18"/>
    <p:sldLayoutId id="2147483687" r:id="rId19"/>
    <p:sldLayoutId id="2147483688" r:id="rId20"/>
    <p:sldLayoutId id="2147483689" r:id="rId21"/>
  </p:sldLayoutIdLst>
  <p:hf sldNum="0" hdr="0" ftr="0" dt="0"/>
  <p:txStyles>
    <p:titleStyle>
      <a:lvl1pPr algn="l" defTabSz="457200" rtl="0" eaLnBrk="0" fontAlgn="base" hangingPunct="0">
        <a:lnSpc>
          <a:spcPct val="85000"/>
        </a:lnSpc>
        <a:spcBef>
          <a:spcPct val="0"/>
        </a:spcBef>
        <a:spcAft>
          <a:spcPct val="0"/>
        </a:spcAft>
        <a:defRPr sz="4000" b="1" i="0" kern="1200" baseline="0">
          <a:solidFill>
            <a:schemeClr val="tx1">
              <a:lumMod val="75000"/>
            </a:schemeClr>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kern="1200" baseline="0">
          <a:solidFill>
            <a:schemeClr val="tx1">
              <a:lumMod val="50000"/>
            </a:schemeClr>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chemeClr val="tx1">
              <a:lumMod val="50000"/>
            </a:schemeClr>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chemeClr val="tx1">
            <a:lumMod val="75000"/>
          </a:schemeClr>
        </a:buClr>
        <a:buFont typeface="Courier New" charset="0"/>
        <a:buChar char="o"/>
        <a:defRPr sz="2800" kern="1200" baseline="0">
          <a:solidFill>
            <a:schemeClr val="tx1">
              <a:lumMod val="50000"/>
            </a:schemeClr>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chemeClr val="tx1">
              <a:lumMod val="50000"/>
            </a:schemeClr>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chemeClr val="tx1">
              <a:lumMod val="50000"/>
            </a:schemeClr>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4557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A99C8-8872-4C55-9604-226F692E2777}"/>
              </a:ext>
            </a:extLst>
          </p:cNvPr>
          <p:cNvSpPr/>
          <p:nvPr userDrawn="1"/>
        </p:nvSpPr>
        <p:spPr>
          <a:xfrm>
            <a:off x="0" y="6016833"/>
            <a:ext cx="12191999" cy="8593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 2021 California Department of Education with the California Preschool Instructional Network (CPIN) www.cpin.us | phone: 1-800-770-6339</a:t>
            </a:r>
          </a:p>
        </p:txBody>
      </p:sp>
      <p:sp>
        <p:nvSpPr>
          <p:cNvPr id="1027" name="Text Placeholder 2"/>
          <p:cNvSpPr>
            <a:spLocks noGrp="1"/>
          </p:cNvSpPr>
          <p:nvPr>
            <p:ph type="body" idx="1"/>
          </p:nvPr>
        </p:nvSpPr>
        <p:spPr bwMode="auto">
          <a:xfrm>
            <a:off x="815552" y="1736606"/>
            <a:ext cx="10560897" cy="428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
        <p:nvSpPr>
          <p:cNvPr id="2" name="Title Placeholder 1">
            <a:extLst>
              <a:ext uri="{FF2B5EF4-FFF2-40B4-BE49-F238E27FC236}">
                <a16:creationId xmlns:a16="http://schemas.microsoft.com/office/drawing/2014/main" id="{F046744B-3845-4D33-B997-4402EE9F27A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2199608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Lst>
  <p:hf sldNum="0" hdr="0" ftr="0" dt="0"/>
  <p:txStyles>
    <p:titleStyle>
      <a:lvl1pPr algn="l" defTabSz="457200" rtl="0" eaLnBrk="0" fontAlgn="base" hangingPunct="0">
        <a:lnSpc>
          <a:spcPct val="85000"/>
        </a:lnSpc>
        <a:spcBef>
          <a:spcPct val="0"/>
        </a:spcBef>
        <a:spcAft>
          <a:spcPct val="0"/>
        </a:spcAft>
        <a:defRPr sz="4000" b="1" i="0" kern="1200" baseline="0">
          <a:solidFill>
            <a:schemeClr val="bg1"/>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kern="1200" baseline="0">
          <a:solidFill>
            <a:schemeClr val="bg1"/>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chemeClr val="bg1"/>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chemeClr val="tx1">
            <a:lumMod val="75000"/>
          </a:schemeClr>
        </a:buClr>
        <a:buFont typeface="Courier New" charset="0"/>
        <a:buChar char="o"/>
        <a:defRPr sz="2800" kern="1200" baseline="0">
          <a:solidFill>
            <a:schemeClr val="bg1"/>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chemeClr val="bg1"/>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chemeClr val="bg1"/>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A99C8-8872-4C55-9604-226F692E2777}"/>
              </a:ext>
            </a:extLst>
          </p:cNvPr>
          <p:cNvSpPr/>
          <p:nvPr userDrawn="1"/>
        </p:nvSpPr>
        <p:spPr>
          <a:xfrm>
            <a:off x="0" y="6016833"/>
            <a:ext cx="12191999" cy="859336"/>
          </a:xfrm>
          <a:prstGeom prst="rect">
            <a:avLst/>
          </a:prstGeom>
          <a:solidFill>
            <a:srgbClr val="2455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 2021 California Department of Education with the California Preschool Instructional Network (CPIN) www.cpin.us | phone: 1-800-770-6339</a:t>
            </a:r>
          </a:p>
        </p:txBody>
      </p:sp>
      <p:sp>
        <p:nvSpPr>
          <p:cNvPr id="1027" name="Text Placeholder 2"/>
          <p:cNvSpPr>
            <a:spLocks noGrp="1"/>
          </p:cNvSpPr>
          <p:nvPr>
            <p:ph type="body" idx="1"/>
          </p:nvPr>
        </p:nvSpPr>
        <p:spPr bwMode="auto">
          <a:xfrm>
            <a:off x="815552" y="1736606"/>
            <a:ext cx="10560897" cy="428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
        <p:nvSpPr>
          <p:cNvPr id="2" name="Title Placeholder 1">
            <a:extLst>
              <a:ext uri="{FF2B5EF4-FFF2-40B4-BE49-F238E27FC236}">
                <a16:creationId xmlns:a16="http://schemas.microsoft.com/office/drawing/2014/main" id="{F046744B-3845-4D33-B997-4402EE9F27A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787019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Lst>
  <p:hf sldNum="0" hdr="0" ftr="0" dt="0"/>
  <p:txStyles>
    <p:titleStyle>
      <a:lvl1pPr algn="l" defTabSz="457200" rtl="0" eaLnBrk="0" fontAlgn="base" hangingPunct="0">
        <a:lnSpc>
          <a:spcPct val="85000"/>
        </a:lnSpc>
        <a:spcBef>
          <a:spcPct val="0"/>
        </a:spcBef>
        <a:spcAft>
          <a:spcPct val="0"/>
        </a:spcAft>
        <a:defRPr sz="4000" b="1" i="0" kern="1200" baseline="0">
          <a:solidFill>
            <a:schemeClr val="bg1"/>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kern="1200" baseline="0">
          <a:solidFill>
            <a:schemeClr val="bg1"/>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chemeClr val="bg1"/>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chemeClr val="tx1">
            <a:lumMod val="75000"/>
          </a:schemeClr>
        </a:buClr>
        <a:buFont typeface="Courier New" charset="0"/>
        <a:buChar char="o"/>
        <a:defRPr sz="2800" kern="1200" baseline="0">
          <a:solidFill>
            <a:schemeClr val="bg1"/>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chemeClr val="bg1"/>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chemeClr val="bg1"/>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EFEF">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Tree>
    <p:extLst>
      <p:ext uri="{BB962C8B-B14F-4D97-AF65-F5344CB8AC3E}">
        <p14:creationId xmlns:p14="http://schemas.microsoft.com/office/powerpoint/2010/main" val="255128236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Lst>
  <p:hf hdr="0" ftr="0" dt="0"/>
  <p:txStyles>
    <p:titleStyle>
      <a:lvl1pPr algn="l" defTabSz="457200" rtl="0" eaLnBrk="0" fontAlgn="base" hangingPunct="0">
        <a:lnSpc>
          <a:spcPct val="85000"/>
        </a:lnSpc>
        <a:spcBef>
          <a:spcPct val="0"/>
        </a:spcBef>
        <a:spcAft>
          <a:spcPct val="0"/>
        </a:spcAft>
        <a:defRPr sz="4400" b="0" i="0" kern="1200" baseline="0">
          <a:solidFill>
            <a:schemeClr val="tx1"/>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b="1" kern="1200" baseline="0">
          <a:solidFill>
            <a:srgbClr val="A20B1D"/>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rgbClr val="141414"/>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rgbClr val="A20B1D"/>
        </a:buClr>
        <a:buFont typeface="Courier New" charset="0"/>
        <a:buChar char="o"/>
        <a:defRPr sz="2800" kern="1200" baseline="0">
          <a:solidFill>
            <a:srgbClr val="141414"/>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rgbClr val="141414"/>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rgbClr val="141414"/>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rVwFkcOZHJw"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3.jp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143AB7-5692-1940-BAD3-36C9B5FE1726}"/>
              </a:ext>
            </a:extLst>
          </p:cNvPr>
          <p:cNvSpPr>
            <a:spLocks noGrp="1"/>
          </p:cNvSpPr>
          <p:nvPr>
            <p:ph type="ctrTitle"/>
          </p:nvPr>
        </p:nvSpPr>
        <p:spPr>
          <a:xfrm>
            <a:off x="614854" y="442469"/>
            <a:ext cx="3781998" cy="3564777"/>
          </a:xfrm>
        </p:spPr>
        <p:txBody>
          <a:bodyPr anchor="ctr">
            <a:normAutofit/>
          </a:bodyPr>
          <a:lstStyle/>
          <a:p>
            <a:pPr algn="just">
              <a:lnSpc>
                <a:spcPts val="6400"/>
              </a:lnSpc>
            </a:pPr>
            <a:r>
              <a:rPr lang="en-US" dirty="0">
                <a:solidFill>
                  <a:srgbClr val="3D4653"/>
                </a:solidFill>
              </a:rPr>
              <a:t>Building Resiliency Through Play</a:t>
            </a:r>
          </a:p>
        </p:txBody>
      </p:sp>
      <p:pic>
        <p:nvPicPr>
          <p:cNvPr id="12" name="Content Placeholder 2" descr="Icon: California Preschool Instrucitonal Network (CPIN)">
            <a:extLst>
              <a:ext uri="{FF2B5EF4-FFF2-40B4-BE49-F238E27FC236}">
                <a16:creationId xmlns:a16="http://schemas.microsoft.com/office/drawing/2014/main" id="{3BF2FEFE-ED19-416D-9159-7E83C6C0D114}"/>
              </a:ext>
            </a:extLst>
          </p:cNvPr>
          <p:cNvPicPr>
            <a:picLocks noGrp="1" noChangeAspect="1"/>
          </p:cNvPicPr>
          <p:nvPr>
            <p:ph sz="half" idx="11"/>
          </p:nvPr>
        </p:nvPicPr>
        <p:blipFill>
          <a:blip r:embed="rId3"/>
          <a:stretch>
            <a:fillRect/>
          </a:stretch>
        </p:blipFill>
        <p:spPr>
          <a:xfrm>
            <a:off x="614854" y="4215564"/>
            <a:ext cx="3781998" cy="1207506"/>
          </a:xfrm>
        </p:spPr>
      </p:pic>
      <p:pic>
        <p:nvPicPr>
          <p:cNvPr id="6" name="Content Placeholder 3" descr="Child sitting at exploration table; child has unhappy expression on face">
            <a:extLst>
              <a:ext uri="{FF2B5EF4-FFF2-40B4-BE49-F238E27FC236}">
                <a16:creationId xmlns:a16="http://schemas.microsoft.com/office/drawing/2014/main" id="{A6166666-2B7F-B244-AE69-5DBD55099107}"/>
              </a:ext>
            </a:extLst>
          </p:cNvPr>
          <p:cNvPicPr>
            <a:picLocks noGrp="1" noChangeAspect="1"/>
          </p:cNvPicPr>
          <p:nvPr>
            <p:ph sz="half" idx="10"/>
          </p:nvPr>
        </p:nvPicPr>
        <p:blipFill rotWithShape="1">
          <a:blip r:embed="rId4">
            <a:extLst>
              <a:ext uri="{28A0092B-C50C-407E-A947-70E740481C1C}">
                <a14:useLocalDpi xmlns:a14="http://schemas.microsoft.com/office/drawing/2010/main" val="0"/>
              </a:ext>
            </a:extLst>
          </a:blip>
          <a:srcRect l="28" t="4779" r="8220"/>
          <a:stretch/>
        </p:blipFill>
        <p:spPr>
          <a:xfrm>
            <a:off x="4713889" y="680484"/>
            <a:ext cx="6863257" cy="4742586"/>
          </a:xfr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4539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Title 1"/>
          <p:cNvSpPr txBox="1">
            <a:spLocks noGrp="1"/>
          </p:cNvSpPr>
          <p:nvPr>
            <p:ph type="title"/>
          </p:nvPr>
        </p:nvSpPr>
        <p:spPr>
          <a:xfrm>
            <a:off x="401054" y="122289"/>
            <a:ext cx="6415382" cy="1390627"/>
          </a:xfrm>
          <a:prstGeom prst="rect">
            <a:avLst/>
          </a:prstGeom>
          <a:solidFill>
            <a:schemeClr val="bg1"/>
          </a:solidFill>
          <a:ln>
            <a:noFill/>
          </a:ln>
        </p:spPr>
        <p:txBody>
          <a:bodyPr spcFirstLastPara="1" wrap="square" lIns="91425" tIns="45700" rIns="91425" bIns="45700" anchor="ctr" anchorCtr="0">
            <a:noAutofit/>
          </a:bodyPr>
          <a:lstStyle/>
          <a:p>
            <a:pPr>
              <a:lnSpc>
                <a:spcPct val="90000"/>
              </a:lnSpc>
              <a:spcBef>
                <a:spcPts val="0"/>
              </a:spcBef>
              <a:spcAft>
                <a:spcPts val="0"/>
              </a:spcAft>
              <a:buSzPts val="1800"/>
            </a:pPr>
            <a:r>
              <a:rPr lang="en-US" dirty="0">
                <a:solidFill>
                  <a:srgbClr val="3D4653"/>
                </a:solidFill>
              </a:rPr>
              <a:t>The Hierarchical Nature of Brain Development</a:t>
            </a:r>
            <a:endParaRPr dirty="0">
              <a:solidFill>
                <a:srgbClr val="3D4653"/>
              </a:solidFill>
              <a:latin typeface="Arial"/>
              <a:ea typeface="Arial"/>
              <a:cs typeface="Arial"/>
              <a:sym typeface="Arial"/>
            </a:endParaRPr>
          </a:p>
        </p:txBody>
      </p:sp>
      <p:pic>
        <p:nvPicPr>
          <p:cNvPr id="208" name="Content Placeholder 2" descr="Brain diagram with labels: prefrontal cortex, limbic system, and brain stem"/>
          <p:cNvPicPr preferRelativeResize="0">
            <a:picLocks noGrp="1"/>
          </p:cNvPicPr>
          <p:nvPr>
            <p:ph sz="half" idx="1"/>
          </p:nvPr>
        </p:nvPicPr>
        <p:blipFill rotWithShape="1">
          <a:blip r:embed="rId3">
            <a:alphaModFix/>
          </a:blip>
          <a:stretch/>
        </p:blipFill>
        <p:spPr>
          <a:xfrm>
            <a:off x="401054" y="1559013"/>
            <a:ext cx="6116124" cy="4444221"/>
          </a:xfrm>
          <a:prstGeom prst="rect">
            <a:avLst/>
          </a:prstGeom>
          <a:noFill/>
          <a:ln>
            <a:noFill/>
          </a:ln>
          <a:effectLst>
            <a:outerShdw blurRad="50800" dist="38100" dir="2700000" algn="tl" rotWithShape="0">
              <a:prstClr val="black">
                <a:alpha val="40000"/>
              </a:prstClr>
            </a:outerShdw>
          </a:effectLst>
        </p:spPr>
      </p:pic>
      <p:sp>
        <p:nvSpPr>
          <p:cNvPr id="2" name="Content Placeholder 3">
            <a:extLst>
              <a:ext uri="{FF2B5EF4-FFF2-40B4-BE49-F238E27FC236}">
                <a16:creationId xmlns:a16="http://schemas.microsoft.com/office/drawing/2014/main" id="{4F894507-1ABB-BC48-9B65-580B62D49959}"/>
              </a:ext>
            </a:extLst>
          </p:cNvPr>
          <p:cNvSpPr>
            <a:spLocks noGrp="1"/>
          </p:cNvSpPr>
          <p:nvPr>
            <p:ph sz="half" idx="10"/>
          </p:nvPr>
        </p:nvSpPr>
        <p:spPr>
          <a:xfrm>
            <a:off x="6982691" y="0"/>
            <a:ext cx="4411286" cy="6003235"/>
          </a:xfrm>
          <a:solidFill>
            <a:srgbClr val="3D4653"/>
          </a:solidFill>
          <a:effectLst>
            <a:outerShdw blurRad="50800" dist="38100" dir="2700000" algn="tl" rotWithShape="0">
              <a:prstClr val="black">
                <a:alpha val="40000"/>
              </a:prstClr>
            </a:outerShdw>
          </a:effectLst>
        </p:spPr>
        <p:txBody>
          <a:bodyPr numCol="1" anchor="b" anchorCtr="0"/>
          <a:lstStyle/>
          <a:p>
            <a:pPr marL="166688" indent="0">
              <a:lnSpc>
                <a:spcPts val="1800"/>
              </a:lnSpc>
              <a:spcBef>
                <a:spcPts val="600"/>
              </a:spcBef>
              <a:spcAft>
                <a:spcPts val="0"/>
              </a:spcAft>
              <a:buClr>
                <a:schemeClr val="bg1"/>
              </a:buClr>
              <a:buNone/>
            </a:pPr>
            <a:r>
              <a:rPr lang="en-US" sz="2400" b="1" dirty="0">
                <a:solidFill>
                  <a:srgbClr val="3D4653"/>
                </a:solidFill>
                <a:highlight>
                  <a:srgbClr val="FEEFE2"/>
                </a:highlight>
                <a:latin typeface="Arial"/>
                <a:ea typeface="Arial"/>
                <a:cs typeface="Arial"/>
                <a:sym typeface="Arial"/>
              </a:rPr>
              <a:t>Forebrain/Cortex:</a:t>
            </a:r>
            <a:endParaRPr lang="en-US" sz="2400" b="1" dirty="0">
              <a:solidFill>
                <a:schemeClr val="lt1"/>
              </a:solidFill>
              <a:highlight>
                <a:srgbClr val="FEEFE2"/>
              </a:highlight>
              <a:latin typeface="Arial"/>
              <a:ea typeface="Arial"/>
              <a:cs typeface="Arial"/>
              <a:sym typeface="Arial"/>
            </a:endParaRP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Abstract</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Thought/Reasoning</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Impulse Control</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Empathy</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Perspective Taking/Logic</a:t>
            </a:r>
          </a:p>
          <a:p>
            <a:pPr marL="166688" indent="0">
              <a:lnSpc>
                <a:spcPts val="1800"/>
              </a:lnSpc>
              <a:spcBef>
                <a:spcPts val="600"/>
              </a:spcBef>
              <a:spcAft>
                <a:spcPts val="0"/>
              </a:spcAft>
              <a:buClr>
                <a:schemeClr val="bg1"/>
              </a:buClr>
              <a:buNone/>
            </a:pPr>
            <a:r>
              <a:rPr lang="en-US" sz="2400" b="1" dirty="0">
                <a:solidFill>
                  <a:srgbClr val="3D4653"/>
                </a:solidFill>
                <a:highlight>
                  <a:srgbClr val="FEEFE2"/>
                </a:highlight>
                <a:latin typeface="Arial"/>
                <a:ea typeface="Arial"/>
                <a:cs typeface="Arial"/>
                <a:sym typeface="Arial"/>
              </a:rPr>
              <a:t>Limbic Brain</a:t>
            </a:r>
            <a:endParaRPr lang="en-US" sz="2400" b="1" dirty="0">
              <a:solidFill>
                <a:schemeClr val="lt1"/>
              </a:solidFill>
              <a:highlight>
                <a:srgbClr val="FEEFE2"/>
              </a:highlight>
              <a:latin typeface="Arial"/>
              <a:ea typeface="Arial"/>
              <a:cs typeface="Arial"/>
              <a:sym typeface="Arial"/>
            </a:endParaRP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Attachment</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Affect Regulation</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Emotional Reactivity</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Significance and Belonging</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Emotions/Needs</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Connection</a:t>
            </a:r>
          </a:p>
          <a:p>
            <a:pPr marL="166688" indent="0">
              <a:lnSpc>
                <a:spcPts val="1800"/>
              </a:lnSpc>
              <a:spcBef>
                <a:spcPts val="600"/>
              </a:spcBef>
              <a:spcAft>
                <a:spcPts val="0"/>
              </a:spcAft>
              <a:buClr>
                <a:schemeClr val="bg1"/>
              </a:buClr>
              <a:buNone/>
            </a:pPr>
            <a:r>
              <a:rPr lang="en-US" sz="2400" b="1" dirty="0">
                <a:solidFill>
                  <a:srgbClr val="3D4653"/>
                </a:solidFill>
                <a:highlight>
                  <a:srgbClr val="FEEFE2"/>
                </a:highlight>
                <a:latin typeface="Arial"/>
                <a:ea typeface="Arial"/>
                <a:cs typeface="Arial"/>
                <a:sym typeface="Arial"/>
              </a:rPr>
              <a:t>Brainstem</a:t>
            </a:r>
            <a:endParaRPr lang="en-US" sz="2400" b="1" dirty="0">
              <a:solidFill>
                <a:schemeClr val="lt1"/>
              </a:solidFill>
              <a:highlight>
                <a:srgbClr val="FEEFE2"/>
              </a:highlight>
              <a:latin typeface="Arial"/>
              <a:ea typeface="Arial"/>
              <a:cs typeface="Arial"/>
              <a:sym typeface="Arial"/>
            </a:endParaRP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Motor Regulation</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Heart Rate/Breathing</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Blood Pressure</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Body Temperature</a:t>
            </a:r>
          </a:p>
          <a:p>
            <a:pPr marL="338138" indent="-171450">
              <a:lnSpc>
                <a:spcPts val="1800"/>
              </a:lnSpc>
              <a:spcBef>
                <a:spcPts val="600"/>
              </a:spcBef>
              <a:spcAft>
                <a:spcPts val="0"/>
              </a:spcAft>
              <a:buClr>
                <a:schemeClr val="bg1"/>
              </a:buClr>
              <a:buFont typeface="Arial" panose="020B0604020202020204" pitchFamily="34" charset="0"/>
              <a:buChar char="•"/>
            </a:pPr>
            <a:r>
              <a:rPr lang="en-US" sz="2400" dirty="0">
                <a:solidFill>
                  <a:schemeClr val="lt1"/>
                </a:solidFill>
                <a:latin typeface="Arial"/>
                <a:ea typeface="Arial"/>
                <a:cs typeface="Arial"/>
                <a:sym typeface="Arial"/>
              </a:rPr>
              <a:t>Sensations</a:t>
            </a:r>
            <a:endParaRPr lang="en-US" sz="2400" dirty="0"/>
          </a:p>
        </p:txBody>
      </p:sp>
    </p:spTree>
    <p:extLst>
      <p:ext uri="{BB962C8B-B14F-4D97-AF65-F5344CB8AC3E}">
        <p14:creationId xmlns:p14="http://schemas.microsoft.com/office/powerpoint/2010/main" val="915926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510" y="504496"/>
            <a:ext cx="8333390" cy="850171"/>
          </a:xfrm>
        </p:spPr>
        <p:txBody>
          <a:bodyPr>
            <a:normAutofit/>
          </a:bodyPr>
          <a:lstStyle/>
          <a:p>
            <a:r>
              <a:rPr lang="en-US" sz="4400" b="1" dirty="0"/>
              <a:t>Toxic Stress Video</a:t>
            </a:r>
          </a:p>
        </p:txBody>
      </p:sp>
      <p:pic>
        <p:nvPicPr>
          <p:cNvPr id="7" name="Content Placeholder 2" descr="Video link: Three Core Concepts in Early Development; 3. Toxic Stress Derails Healthy Development; National Scientific Council on the Developing Child; Center on the Developing Child at Harvard University">
            <a:hlinkClick r:id="rId3"/>
            <a:extLst>
              <a:ext uri="{FF2B5EF4-FFF2-40B4-BE49-F238E27FC236}">
                <a16:creationId xmlns:a16="http://schemas.microsoft.com/office/drawing/2014/main" id="{B80602B6-41D0-424E-A167-E552B87BE498}"/>
              </a:ext>
            </a:extLst>
          </p:cNvPr>
          <p:cNvPicPr>
            <a:picLocks noGrp="1" noChangeAspect="1"/>
          </p:cNvPicPr>
          <p:nvPr>
            <p:ph idx="1"/>
          </p:nvPr>
        </p:nvPicPr>
        <p:blipFill rotWithShape="1">
          <a:blip r:embed="rId4"/>
          <a:srcRect t="15533" b="4898"/>
          <a:stretch/>
        </p:blipFill>
        <p:spPr>
          <a:xfrm>
            <a:off x="827018" y="1421035"/>
            <a:ext cx="10537963" cy="4478575"/>
          </a:xfrm>
          <a:prstGeom prst="rect">
            <a:avLst/>
          </a:prstGeom>
        </p:spPr>
      </p:pic>
    </p:spTree>
    <p:extLst>
      <p:ext uri="{BB962C8B-B14F-4D97-AF65-F5344CB8AC3E}">
        <p14:creationId xmlns:p14="http://schemas.microsoft.com/office/powerpoint/2010/main" val="2791722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Title 1"/>
          <p:cNvSpPr txBox="1">
            <a:spLocks noGrp="1"/>
          </p:cNvSpPr>
          <p:nvPr>
            <p:ph type="title"/>
          </p:nvPr>
        </p:nvSpPr>
        <p:spPr>
          <a:xfrm>
            <a:off x="401054" y="122290"/>
            <a:ext cx="6415382" cy="1257332"/>
          </a:xfrm>
          <a:prstGeom prst="rect">
            <a:avLst/>
          </a:prstGeom>
          <a:noFill/>
          <a:ln>
            <a:noFill/>
          </a:ln>
        </p:spPr>
        <p:txBody>
          <a:bodyPr spcFirstLastPara="1" wrap="square" lIns="91425" tIns="45700" rIns="91425" bIns="45700" anchor="ctr" anchorCtr="0">
            <a:noAutofit/>
          </a:bodyPr>
          <a:lstStyle/>
          <a:p>
            <a:pPr>
              <a:lnSpc>
                <a:spcPct val="90000"/>
              </a:lnSpc>
              <a:spcBef>
                <a:spcPts val="0"/>
              </a:spcBef>
              <a:spcAft>
                <a:spcPts val="0"/>
              </a:spcAft>
              <a:buSzPts val="1800"/>
            </a:pPr>
            <a:r>
              <a:rPr lang="en-US" sz="3400" dirty="0">
                <a:solidFill>
                  <a:srgbClr val="3D4653"/>
                </a:solidFill>
              </a:rPr>
              <a:t>The Impacted Hierarchical Nature of Brain Development</a:t>
            </a:r>
            <a:endParaRPr sz="3400" dirty="0">
              <a:solidFill>
                <a:srgbClr val="3D4653"/>
              </a:solidFill>
              <a:latin typeface="Arial"/>
              <a:ea typeface="Arial"/>
              <a:cs typeface="Arial"/>
              <a:sym typeface="Arial"/>
            </a:endParaRPr>
          </a:p>
        </p:txBody>
      </p:sp>
      <p:pic>
        <p:nvPicPr>
          <p:cNvPr id="208" name="Content Placeholder 2" descr="Brain diagram with labels: prefrontal cortex, limbic system, and brain stem"/>
          <p:cNvPicPr preferRelativeResize="0">
            <a:picLocks noGrp="1"/>
          </p:cNvPicPr>
          <p:nvPr>
            <p:ph sz="half" idx="1"/>
          </p:nvPr>
        </p:nvPicPr>
        <p:blipFill rotWithShape="1">
          <a:blip r:embed="rId3">
            <a:alphaModFix/>
          </a:blip>
          <a:stretch/>
        </p:blipFill>
        <p:spPr>
          <a:xfrm>
            <a:off x="401054" y="1379621"/>
            <a:ext cx="6116124" cy="4603735"/>
          </a:xfrm>
          <a:prstGeom prst="rect">
            <a:avLst/>
          </a:prstGeom>
          <a:noFill/>
          <a:ln>
            <a:noFill/>
          </a:ln>
          <a:effectLst>
            <a:outerShdw blurRad="50800" dist="38100" dir="2700000" algn="tl" rotWithShape="0">
              <a:prstClr val="black">
                <a:alpha val="40000"/>
              </a:prstClr>
            </a:outerShdw>
          </a:effectLst>
        </p:spPr>
      </p:pic>
      <p:sp>
        <p:nvSpPr>
          <p:cNvPr id="2" name="Content Placeholder 3">
            <a:extLst>
              <a:ext uri="{FF2B5EF4-FFF2-40B4-BE49-F238E27FC236}">
                <a16:creationId xmlns:a16="http://schemas.microsoft.com/office/drawing/2014/main" id="{4F894507-1ABB-BC48-9B65-580B62D49959}"/>
              </a:ext>
            </a:extLst>
          </p:cNvPr>
          <p:cNvSpPr>
            <a:spLocks noGrp="1"/>
          </p:cNvSpPr>
          <p:nvPr>
            <p:ph sz="half" idx="10"/>
          </p:nvPr>
        </p:nvSpPr>
        <p:spPr>
          <a:xfrm>
            <a:off x="6982691" y="0"/>
            <a:ext cx="4411286" cy="5983357"/>
          </a:xfrm>
          <a:solidFill>
            <a:srgbClr val="3D4653"/>
          </a:solidFill>
          <a:effectLst>
            <a:outerShdw blurRad="50800" dist="38100" dir="2700000" algn="tl" rotWithShape="0">
              <a:prstClr val="black">
                <a:alpha val="40000"/>
              </a:prstClr>
            </a:outerShdw>
          </a:effectLst>
        </p:spPr>
        <p:txBody>
          <a:bodyPr numCol="1" anchor="b" anchorCtr="0"/>
          <a:lstStyle/>
          <a:p>
            <a:pPr marL="166688" lvl="0" indent="0">
              <a:lnSpc>
                <a:spcPts val="1800"/>
              </a:lnSpc>
              <a:spcBef>
                <a:spcPts val="600"/>
              </a:spcBef>
              <a:spcAft>
                <a:spcPts val="0"/>
              </a:spcAft>
              <a:buClr>
                <a:srgbClr val="FFFFFF"/>
              </a:buClr>
              <a:buNone/>
            </a:pPr>
            <a:r>
              <a:rPr lang="en-US" sz="2400" b="1" dirty="0">
                <a:solidFill>
                  <a:srgbClr val="3D4653"/>
                </a:solidFill>
                <a:highlight>
                  <a:srgbClr val="FEEFE2"/>
                </a:highlight>
                <a:latin typeface="Arial"/>
                <a:ea typeface="Arial"/>
                <a:cs typeface="Arial"/>
                <a:sym typeface="Arial"/>
              </a:rPr>
              <a:t>Forebrain/Cortex:</a:t>
            </a:r>
            <a:endParaRPr lang="en-US" sz="2400" b="1" dirty="0">
              <a:solidFill>
                <a:srgbClr val="FFFFFF"/>
              </a:solidFill>
              <a:highlight>
                <a:srgbClr val="FEEFE2"/>
              </a:highlight>
              <a:latin typeface="Arial"/>
              <a:ea typeface="Arial"/>
              <a:cs typeface="Arial"/>
              <a:sym typeface="Arial"/>
            </a:endParaRP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Abstract</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Thought/Reasoning</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Impulse Control</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Empathy</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Perspective Taking/Logic</a:t>
            </a:r>
          </a:p>
          <a:p>
            <a:pPr marL="166688" lvl="0" indent="0">
              <a:lnSpc>
                <a:spcPts val="1800"/>
              </a:lnSpc>
              <a:spcBef>
                <a:spcPts val="600"/>
              </a:spcBef>
              <a:spcAft>
                <a:spcPts val="0"/>
              </a:spcAft>
              <a:buClr>
                <a:srgbClr val="FFFFFF"/>
              </a:buClr>
              <a:buNone/>
            </a:pPr>
            <a:r>
              <a:rPr lang="en-US" sz="2400" b="1" dirty="0">
                <a:solidFill>
                  <a:srgbClr val="3D4653"/>
                </a:solidFill>
                <a:highlight>
                  <a:srgbClr val="FEEFE2"/>
                </a:highlight>
                <a:latin typeface="Arial"/>
                <a:ea typeface="Arial"/>
                <a:cs typeface="Arial"/>
                <a:sym typeface="Arial"/>
              </a:rPr>
              <a:t>Limbic Brain</a:t>
            </a:r>
            <a:endParaRPr lang="en-US" sz="2400" b="1" dirty="0">
              <a:solidFill>
                <a:srgbClr val="FFFFFF"/>
              </a:solidFill>
              <a:highlight>
                <a:srgbClr val="FEEFE2"/>
              </a:highlight>
              <a:latin typeface="Arial"/>
              <a:ea typeface="Arial"/>
              <a:cs typeface="Arial"/>
              <a:sym typeface="Arial"/>
            </a:endParaRP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Attachment</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Affect Regulation</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Emotional Reactivity</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Significance and Belonging</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Emotions/Needs</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Connection</a:t>
            </a:r>
          </a:p>
          <a:p>
            <a:pPr marL="166688" lvl="0" indent="0">
              <a:lnSpc>
                <a:spcPts val="1800"/>
              </a:lnSpc>
              <a:spcBef>
                <a:spcPts val="600"/>
              </a:spcBef>
              <a:spcAft>
                <a:spcPts val="0"/>
              </a:spcAft>
              <a:buClr>
                <a:srgbClr val="FFFFFF"/>
              </a:buClr>
              <a:buNone/>
            </a:pPr>
            <a:r>
              <a:rPr lang="en-US" sz="2400" b="1" dirty="0">
                <a:solidFill>
                  <a:srgbClr val="3D4653"/>
                </a:solidFill>
                <a:highlight>
                  <a:srgbClr val="FEEFE2"/>
                </a:highlight>
                <a:latin typeface="Arial"/>
                <a:ea typeface="Arial"/>
                <a:cs typeface="Arial"/>
                <a:sym typeface="Arial"/>
              </a:rPr>
              <a:t>Brainstem</a:t>
            </a:r>
            <a:endParaRPr lang="en-US" sz="2400" b="1" dirty="0">
              <a:solidFill>
                <a:srgbClr val="FFFFFF"/>
              </a:solidFill>
              <a:highlight>
                <a:srgbClr val="FEEFE2"/>
              </a:highlight>
              <a:latin typeface="Arial"/>
              <a:ea typeface="Arial"/>
              <a:cs typeface="Arial"/>
              <a:sym typeface="Arial"/>
            </a:endParaRP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Motor Regulation</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Heart Rate/Breathing</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Blood Pressure</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Body Temperature</a:t>
            </a:r>
          </a:p>
          <a:p>
            <a:pPr marL="338138" lvl="0" indent="-171450">
              <a:lnSpc>
                <a:spcPts val="1800"/>
              </a:lnSpc>
              <a:spcBef>
                <a:spcPts val="600"/>
              </a:spcBef>
              <a:spcAft>
                <a:spcPts val="0"/>
              </a:spcAft>
              <a:buClr>
                <a:srgbClr val="FFFFFF"/>
              </a:buClr>
              <a:buFont typeface="Arial" panose="020B0604020202020204" pitchFamily="34" charset="0"/>
              <a:buChar char="•"/>
            </a:pPr>
            <a:r>
              <a:rPr lang="en-US" sz="2400" dirty="0">
                <a:solidFill>
                  <a:srgbClr val="FFFFFF"/>
                </a:solidFill>
                <a:latin typeface="Arial"/>
                <a:ea typeface="Arial"/>
                <a:cs typeface="Arial"/>
                <a:sym typeface="Arial"/>
              </a:rPr>
              <a:t>Sensations</a:t>
            </a:r>
            <a:endParaRPr lang="en-US" sz="2400" dirty="0">
              <a:solidFill>
                <a:srgbClr val="515E6E">
                  <a:lumMod val="75000"/>
                </a:srgbClr>
              </a:solidFill>
            </a:endParaRPr>
          </a:p>
        </p:txBody>
      </p:sp>
    </p:spTree>
    <p:extLst>
      <p:ext uri="{BB962C8B-B14F-4D97-AF65-F5344CB8AC3E}">
        <p14:creationId xmlns:p14="http://schemas.microsoft.com/office/powerpoint/2010/main" val="3062757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5EC9-170C-8C41-B6FB-4D91D7A8B8D4}"/>
              </a:ext>
            </a:extLst>
          </p:cNvPr>
          <p:cNvSpPr>
            <a:spLocks noGrp="1"/>
          </p:cNvSpPr>
          <p:nvPr>
            <p:ph type="title"/>
          </p:nvPr>
        </p:nvSpPr>
        <p:spPr>
          <a:xfrm>
            <a:off x="1" y="18894"/>
            <a:ext cx="12192000" cy="889071"/>
          </a:xfrm>
        </p:spPr>
        <p:txBody>
          <a:bodyPr>
            <a:normAutofit/>
          </a:bodyPr>
          <a:lstStyle/>
          <a:p>
            <a:pPr algn="ctr"/>
            <a:r>
              <a:rPr lang="en-US" sz="4400" dirty="0"/>
              <a:t>Fight. Flight. Freeze.</a:t>
            </a:r>
          </a:p>
        </p:txBody>
      </p:sp>
      <p:sp>
        <p:nvSpPr>
          <p:cNvPr id="8" name="Content Placeholder 2">
            <a:extLst>
              <a:ext uri="{FF2B5EF4-FFF2-40B4-BE49-F238E27FC236}">
                <a16:creationId xmlns:a16="http://schemas.microsoft.com/office/drawing/2014/main" id="{0DB9FF27-CCBD-40C9-A40B-4B0A8F63544E}"/>
              </a:ext>
            </a:extLst>
          </p:cNvPr>
          <p:cNvSpPr>
            <a:spLocks noGrp="1"/>
          </p:cNvSpPr>
          <p:nvPr>
            <p:ph sz="quarter" idx="1"/>
          </p:nvPr>
        </p:nvSpPr>
        <p:spPr>
          <a:xfrm>
            <a:off x="200261" y="798777"/>
            <a:ext cx="11791478" cy="428268"/>
          </a:xfrm>
          <a:solidFill>
            <a:schemeClr val="bg1">
              <a:lumMod val="95000"/>
            </a:schemeClr>
          </a:solidFill>
          <a:ln w="3175">
            <a:solidFill>
              <a:srgbClr val="3D4653"/>
            </a:solidFill>
          </a:ln>
        </p:spPr>
        <p:txBody>
          <a:bodyPr anchor="ctr" anchorCtr="0"/>
          <a:lstStyle/>
          <a:p>
            <a:pPr marL="0" indent="0" algn="ctr">
              <a:buNone/>
            </a:pPr>
            <a:r>
              <a:rPr lang="en-US" sz="2400" b="1" dirty="0"/>
              <a:t>Common Behaviors in Fight, Flight, or Freeze Responses</a:t>
            </a:r>
          </a:p>
        </p:txBody>
      </p:sp>
      <p:sp>
        <p:nvSpPr>
          <p:cNvPr id="4" name="Content Placeholder 3">
            <a:extLst>
              <a:ext uri="{FF2B5EF4-FFF2-40B4-BE49-F238E27FC236}">
                <a16:creationId xmlns:a16="http://schemas.microsoft.com/office/drawing/2014/main" id="{845D0C3E-7746-4940-8A7D-F192FC7F1D1B}"/>
              </a:ext>
            </a:extLst>
          </p:cNvPr>
          <p:cNvSpPr>
            <a:spLocks noGrp="1"/>
          </p:cNvSpPr>
          <p:nvPr>
            <p:ph sz="quarter" idx="2"/>
          </p:nvPr>
        </p:nvSpPr>
        <p:spPr>
          <a:xfrm>
            <a:off x="200261" y="1230699"/>
            <a:ext cx="2778161" cy="4715682"/>
          </a:xfrm>
          <a:solidFill>
            <a:schemeClr val="bg1">
              <a:lumMod val="95000"/>
            </a:schemeClr>
          </a:solidFill>
          <a:ln w="3175">
            <a:solidFill>
              <a:srgbClr val="3D4653"/>
            </a:solidFill>
          </a:ln>
        </p:spPr>
        <p:txBody>
          <a:bodyPr/>
          <a:lstStyle/>
          <a:p>
            <a:pPr marL="0" indent="0">
              <a:lnSpc>
                <a:spcPct val="100000"/>
              </a:lnSpc>
              <a:spcBef>
                <a:spcPts val="0"/>
              </a:spcBef>
              <a:spcAft>
                <a:spcPts val="600"/>
              </a:spcAft>
              <a:buNone/>
            </a:pPr>
            <a:r>
              <a:rPr lang="en-US" sz="2400" b="1" dirty="0">
                <a:solidFill>
                  <a:srgbClr val="960000"/>
                </a:solidFill>
              </a:rPr>
              <a:t>FIGHT</a:t>
            </a:r>
          </a:p>
          <a:p>
            <a:pPr marL="223838" indent="-223838">
              <a:lnSpc>
                <a:spcPct val="100000"/>
              </a:lnSpc>
              <a:spcBef>
                <a:spcPts val="0"/>
              </a:spcBef>
              <a:spcAft>
                <a:spcPts val="200"/>
              </a:spcAft>
              <a:buFont typeface="Arial" panose="020B0604020202020204" pitchFamily="34" charset="0"/>
              <a:buChar char="•"/>
            </a:pPr>
            <a:r>
              <a:rPr lang="en-US" sz="2400" dirty="0">
                <a:solidFill>
                  <a:srgbClr val="1E4768"/>
                </a:solidFill>
              </a:rPr>
              <a:t>Yells or screams</a:t>
            </a:r>
          </a:p>
          <a:p>
            <a:pPr marL="223838" indent="-223838">
              <a:lnSpc>
                <a:spcPct val="100000"/>
              </a:lnSpc>
              <a:spcBef>
                <a:spcPts val="0"/>
              </a:spcBef>
              <a:spcAft>
                <a:spcPts val="200"/>
              </a:spcAft>
              <a:buFont typeface="Arial" panose="020B0604020202020204" pitchFamily="34" charset="0"/>
              <a:buChar char="•"/>
            </a:pPr>
            <a:r>
              <a:rPr lang="en-US" sz="2400" dirty="0">
                <a:solidFill>
                  <a:srgbClr val="1E4768"/>
                </a:solidFill>
              </a:rPr>
              <a:t>Argues</a:t>
            </a:r>
          </a:p>
          <a:p>
            <a:pPr marL="223838" indent="-223838">
              <a:lnSpc>
                <a:spcPct val="100000"/>
              </a:lnSpc>
              <a:spcBef>
                <a:spcPts val="0"/>
              </a:spcBef>
              <a:spcAft>
                <a:spcPts val="200"/>
              </a:spcAft>
              <a:buFont typeface="Arial" panose="020B0604020202020204" pitchFamily="34" charset="0"/>
              <a:buChar char="•"/>
            </a:pPr>
            <a:r>
              <a:rPr lang="en-US" sz="2400" dirty="0">
                <a:solidFill>
                  <a:srgbClr val="1E4768"/>
                </a:solidFill>
              </a:rPr>
              <a:t>Curses</a:t>
            </a:r>
          </a:p>
          <a:p>
            <a:pPr marL="223838" indent="-223838">
              <a:lnSpc>
                <a:spcPct val="100000"/>
              </a:lnSpc>
              <a:spcBef>
                <a:spcPts val="0"/>
              </a:spcBef>
              <a:spcAft>
                <a:spcPts val="200"/>
              </a:spcAft>
              <a:buFont typeface="Arial" panose="020B0604020202020204" pitchFamily="34" charset="0"/>
              <a:buChar char="•"/>
            </a:pPr>
            <a:r>
              <a:rPr lang="en-US" sz="2400" dirty="0">
                <a:solidFill>
                  <a:srgbClr val="1E4768"/>
                </a:solidFill>
              </a:rPr>
              <a:t>Throws self on floor</a:t>
            </a:r>
          </a:p>
          <a:p>
            <a:pPr marL="223838" indent="-223838">
              <a:lnSpc>
                <a:spcPct val="100000"/>
              </a:lnSpc>
              <a:spcBef>
                <a:spcPts val="0"/>
              </a:spcBef>
              <a:spcAft>
                <a:spcPts val="200"/>
              </a:spcAft>
              <a:buFont typeface="Arial" panose="020B0604020202020204" pitchFamily="34" charset="0"/>
              <a:buChar char="•"/>
            </a:pPr>
            <a:r>
              <a:rPr lang="en-US" sz="2400" dirty="0">
                <a:solidFill>
                  <a:srgbClr val="1E4768"/>
                </a:solidFill>
              </a:rPr>
              <a:t>Kicks, hits, bites, spits</a:t>
            </a:r>
          </a:p>
          <a:p>
            <a:pPr marL="223838" indent="-223838">
              <a:lnSpc>
                <a:spcPct val="100000"/>
              </a:lnSpc>
              <a:spcBef>
                <a:spcPts val="0"/>
              </a:spcBef>
              <a:spcAft>
                <a:spcPts val="200"/>
              </a:spcAft>
              <a:buFont typeface="Arial" panose="020B0604020202020204" pitchFamily="34" charset="0"/>
              <a:buChar char="•"/>
            </a:pPr>
            <a:r>
              <a:rPr lang="en-US" sz="2400" dirty="0">
                <a:solidFill>
                  <a:srgbClr val="1E4768"/>
                </a:solidFill>
              </a:rPr>
              <a:t>Destroys property</a:t>
            </a:r>
          </a:p>
          <a:p>
            <a:pPr marL="223838" indent="-223838">
              <a:lnSpc>
                <a:spcPct val="100000"/>
              </a:lnSpc>
              <a:spcBef>
                <a:spcPts val="0"/>
              </a:spcBef>
              <a:spcAft>
                <a:spcPts val="200"/>
              </a:spcAft>
              <a:buFont typeface="Arial" panose="020B0604020202020204" pitchFamily="34" charset="0"/>
              <a:buChar char="•"/>
            </a:pPr>
            <a:r>
              <a:rPr lang="en-US" sz="2400" dirty="0">
                <a:solidFill>
                  <a:srgbClr val="1E4768"/>
                </a:solidFill>
              </a:rPr>
              <a:t>Makes threats</a:t>
            </a:r>
          </a:p>
        </p:txBody>
      </p:sp>
      <p:sp>
        <p:nvSpPr>
          <p:cNvPr id="6" name="Content Placeholder 4">
            <a:extLst>
              <a:ext uri="{FF2B5EF4-FFF2-40B4-BE49-F238E27FC236}">
                <a16:creationId xmlns:a16="http://schemas.microsoft.com/office/drawing/2014/main" id="{D252A199-D60D-4052-9DDB-097C0660FE9A}"/>
              </a:ext>
            </a:extLst>
          </p:cNvPr>
          <p:cNvSpPr>
            <a:spLocks noGrp="1"/>
          </p:cNvSpPr>
          <p:nvPr>
            <p:ph sz="quarter" idx="3"/>
          </p:nvPr>
        </p:nvSpPr>
        <p:spPr>
          <a:xfrm>
            <a:off x="2978422" y="1230699"/>
            <a:ext cx="5748483" cy="4719336"/>
          </a:xfrm>
          <a:solidFill>
            <a:schemeClr val="bg1">
              <a:lumMod val="95000"/>
            </a:schemeClr>
          </a:solidFill>
          <a:ln w="3175">
            <a:solidFill>
              <a:srgbClr val="3D4653"/>
            </a:solidFill>
          </a:ln>
        </p:spPr>
        <p:txBody>
          <a:bodyPr/>
          <a:lstStyle/>
          <a:p>
            <a:pPr marL="0" indent="0">
              <a:lnSpc>
                <a:spcPct val="100000"/>
              </a:lnSpc>
              <a:spcBef>
                <a:spcPts val="0"/>
              </a:spcBef>
              <a:spcAft>
                <a:spcPts val="600"/>
              </a:spcAft>
              <a:buNone/>
            </a:pPr>
            <a:r>
              <a:rPr lang="en-US" sz="2400" b="1" dirty="0">
                <a:solidFill>
                  <a:srgbClr val="960000"/>
                </a:solidFill>
              </a:rPr>
              <a:t>FLIGHT</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Covers face with hands, pulls jacket over head, buries face in hands</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Hides in the room and out of site of caregiver</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Runs out of room </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Hides under something</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Sits in corner and just watches</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Falls asleep in the middle of the action</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Becomes absorbed with things and oblivious to the surroundings</a:t>
            </a:r>
          </a:p>
        </p:txBody>
      </p:sp>
      <p:sp>
        <p:nvSpPr>
          <p:cNvPr id="7" name="Content Placeholder 5">
            <a:extLst>
              <a:ext uri="{FF2B5EF4-FFF2-40B4-BE49-F238E27FC236}">
                <a16:creationId xmlns:a16="http://schemas.microsoft.com/office/drawing/2014/main" id="{95D206D7-AE3B-4B8B-AFAA-326B02101C4C}"/>
              </a:ext>
            </a:extLst>
          </p:cNvPr>
          <p:cNvSpPr>
            <a:spLocks noGrp="1"/>
          </p:cNvSpPr>
          <p:nvPr>
            <p:ph sz="quarter" idx="4"/>
          </p:nvPr>
        </p:nvSpPr>
        <p:spPr>
          <a:xfrm>
            <a:off x="8727138" y="1230699"/>
            <a:ext cx="3264601" cy="4719336"/>
          </a:xfrm>
          <a:solidFill>
            <a:schemeClr val="bg1">
              <a:lumMod val="95000"/>
            </a:schemeClr>
          </a:solidFill>
          <a:ln w="3175">
            <a:solidFill>
              <a:srgbClr val="3D4653"/>
            </a:solidFill>
          </a:ln>
        </p:spPr>
        <p:txBody>
          <a:bodyPr/>
          <a:lstStyle/>
          <a:p>
            <a:pPr marL="0" indent="0">
              <a:lnSpc>
                <a:spcPct val="100000"/>
              </a:lnSpc>
              <a:spcBef>
                <a:spcPts val="0"/>
              </a:spcBef>
              <a:spcAft>
                <a:spcPts val="600"/>
              </a:spcAft>
              <a:buNone/>
            </a:pPr>
            <a:r>
              <a:rPr lang="en-US" sz="2400" b="1" dirty="0">
                <a:solidFill>
                  <a:srgbClr val="960000"/>
                </a:solidFill>
              </a:rPr>
              <a:t>FREEZE</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Appears lethargic and spaced out</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Child is unresponsive to name being called</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Child is unresponsive to commands, requests or questions</a:t>
            </a:r>
          </a:p>
          <a:p>
            <a:pPr marL="223838" indent="-223838">
              <a:lnSpc>
                <a:spcPct val="100000"/>
              </a:lnSpc>
              <a:spcBef>
                <a:spcPts val="0"/>
              </a:spcBef>
              <a:spcAft>
                <a:spcPts val="600"/>
              </a:spcAft>
              <a:buFont typeface="Arial" panose="020B0604020202020204" pitchFamily="34" charset="0"/>
              <a:buChar char="•"/>
            </a:pPr>
            <a:r>
              <a:rPr lang="en-US" sz="2400" dirty="0">
                <a:solidFill>
                  <a:srgbClr val="1E4768"/>
                </a:solidFill>
              </a:rPr>
              <a:t>Child appears to daydream a lot</a:t>
            </a:r>
          </a:p>
        </p:txBody>
      </p:sp>
    </p:spTree>
    <p:extLst>
      <p:ext uri="{BB962C8B-B14F-4D97-AF65-F5344CB8AC3E}">
        <p14:creationId xmlns:p14="http://schemas.microsoft.com/office/powerpoint/2010/main" val="3062115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Arial" panose="020B0604020202020204" pitchFamily="34" charset="0"/>
                <a:cs typeface="Arial" panose="020B0604020202020204" pitchFamily="34" charset="0"/>
              </a:rPr>
              <a:t>Trauma and Memory</a:t>
            </a:r>
          </a:p>
        </p:txBody>
      </p:sp>
      <p:sp>
        <p:nvSpPr>
          <p:cNvPr id="3" name="Content Placeholder 2"/>
          <p:cNvSpPr>
            <a:spLocks noGrp="1"/>
          </p:cNvSpPr>
          <p:nvPr>
            <p:ph sz="half" idx="1"/>
          </p:nvPr>
        </p:nvSpPr>
        <p:spPr>
          <a:xfrm>
            <a:off x="945216" y="1554509"/>
            <a:ext cx="5150785" cy="4204607"/>
          </a:xfrm>
          <a:noFill/>
        </p:spPr>
        <p:txBody>
          <a:bodyPr>
            <a:normAutofit fontScale="92500"/>
          </a:bodyPr>
          <a:lstStyle/>
          <a:p>
            <a:pPr marL="28575" indent="0">
              <a:lnSpc>
                <a:spcPct val="100000"/>
              </a:lnSpc>
              <a:spcBef>
                <a:spcPts val="0"/>
              </a:spcBef>
              <a:spcAft>
                <a:spcPts val="1200"/>
              </a:spcAft>
              <a:buNone/>
            </a:pPr>
            <a:r>
              <a:rPr lang="en-US" sz="2800" dirty="0">
                <a:solidFill>
                  <a:srgbClr val="3D4653"/>
                </a:solidFill>
                <a:latin typeface="Arial" panose="020B0604020202020204" pitchFamily="34" charset="0"/>
                <a:cs typeface="Arial" panose="020B0604020202020204" pitchFamily="34" charset="0"/>
              </a:rPr>
              <a:t>Although an event may disappear from conscious memory, the body </a:t>
            </a:r>
            <a:r>
              <a:rPr lang="en-US" sz="2800" b="1" dirty="0">
                <a:solidFill>
                  <a:srgbClr val="3D4653"/>
                </a:solidFill>
                <a:latin typeface="Arial" panose="020B0604020202020204" pitchFamily="34" charset="0"/>
                <a:cs typeface="Arial" panose="020B0604020202020204" pitchFamily="34" charset="0"/>
              </a:rPr>
              <a:t>“keeps the score.”</a:t>
            </a:r>
            <a:r>
              <a:rPr lang="en-US" sz="2800" dirty="0">
                <a:solidFill>
                  <a:srgbClr val="3D4653"/>
                </a:solidFill>
                <a:latin typeface="Arial" panose="020B0604020202020204" pitchFamily="34" charset="0"/>
                <a:cs typeface="Arial" panose="020B0604020202020204" pitchFamily="34" charset="0"/>
              </a:rPr>
              <a:t> </a:t>
            </a:r>
          </a:p>
          <a:p>
            <a:pPr marL="0" indent="0">
              <a:lnSpc>
                <a:spcPct val="100000"/>
              </a:lnSpc>
              <a:spcBef>
                <a:spcPts val="0"/>
              </a:spcBef>
              <a:spcAft>
                <a:spcPts val="1200"/>
              </a:spcAft>
              <a:buClr>
                <a:schemeClr val="dk1"/>
              </a:buClr>
              <a:buNone/>
            </a:pPr>
            <a:r>
              <a:rPr lang="en-US" sz="2800" dirty="0">
                <a:solidFill>
                  <a:srgbClr val="3D4653"/>
                </a:solidFill>
              </a:rPr>
              <a:t>Children with early trauma may retain implicit memories.</a:t>
            </a:r>
          </a:p>
          <a:p>
            <a:pPr marL="0" indent="0">
              <a:lnSpc>
                <a:spcPct val="100000"/>
              </a:lnSpc>
              <a:spcBef>
                <a:spcPts val="0"/>
              </a:spcBef>
              <a:spcAft>
                <a:spcPts val="1200"/>
              </a:spcAft>
              <a:buClr>
                <a:schemeClr val="dk1"/>
              </a:buClr>
              <a:buNone/>
            </a:pPr>
            <a:r>
              <a:rPr lang="en-US" sz="2800" dirty="0">
                <a:solidFill>
                  <a:srgbClr val="3D4653"/>
                </a:solidFill>
              </a:rPr>
              <a:t>Physical or emotional sensations can trigger these memories, causing flashbacks, nightmares, or other distressing reactions.</a:t>
            </a:r>
          </a:p>
        </p:txBody>
      </p:sp>
      <p:pic>
        <p:nvPicPr>
          <p:cNvPr id="6" name="Content Placeholder 3" descr="Crying child holding their head">
            <a:extLst>
              <a:ext uri="{FF2B5EF4-FFF2-40B4-BE49-F238E27FC236}">
                <a16:creationId xmlns:a16="http://schemas.microsoft.com/office/drawing/2014/main" id="{2D26CDE1-53A2-4F44-9587-5EF25E0E0117}"/>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rcRect l="8694"/>
          <a:stretch/>
        </p:blipFill>
        <p:spPr>
          <a:xfrm>
            <a:off x="6313726" y="1725062"/>
            <a:ext cx="5150785" cy="377023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3082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chor="b">
            <a:normAutofit/>
          </a:bodyPr>
          <a:lstStyle/>
          <a:p>
            <a:r>
              <a:rPr lang="en-US" sz="4900" b="1" dirty="0"/>
              <a:t>What is a trauma trigger?</a:t>
            </a:r>
            <a:endParaRPr lang="en-US" sz="5300" dirty="0"/>
          </a:p>
        </p:txBody>
      </p:sp>
      <p:sp>
        <p:nvSpPr>
          <p:cNvPr id="3" name="Content Placeholder 2"/>
          <p:cNvSpPr>
            <a:spLocks noGrp="1"/>
          </p:cNvSpPr>
          <p:nvPr>
            <p:ph sz="half" idx="1"/>
          </p:nvPr>
        </p:nvSpPr>
        <p:spPr>
          <a:xfrm>
            <a:off x="950453" y="1040403"/>
            <a:ext cx="6398020" cy="4991429"/>
          </a:xfrm>
          <a:prstGeom prst="rect">
            <a:avLst/>
          </a:prstGeom>
          <a:noFill/>
        </p:spPr>
        <p:txBody>
          <a:bodyPr>
            <a:noAutofit/>
          </a:bodyPr>
          <a:lstStyle/>
          <a:p>
            <a:pPr marL="0" indent="0">
              <a:lnSpc>
                <a:spcPct val="100000"/>
              </a:lnSpc>
              <a:spcBef>
                <a:spcPts val="0"/>
              </a:spcBef>
              <a:spcAft>
                <a:spcPts val="1200"/>
              </a:spcAft>
              <a:buNone/>
            </a:pPr>
            <a:r>
              <a:rPr lang="en-US" sz="2600" dirty="0">
                <a:solidFill>
                  <a:srgbClr val="3D4653"/>
                </a:solidFill>
              </a:rPr>
              <a:t>The brain creates associations between two patterns of neural activity occur simultaneously and repetitively.</a:t>
            </a:r>
          </a:p>
          <a:p>
            <a:pPr marL="0" indent="0">
              <a:lnSpc>
                <a:spcPct val="100000"/>
              </a:lnSpc>
              <a:spcBef>
                <a:spcPts val="0"/>
              </a:spcBef>
              <a:spcAft>
                <a:spcPts val="1200"/>
              </a:spcAft>
              <a:buNone/>
            </a:pPr>
            <a:r>
              <a:rPr lang="en-US" sz="2600" dirty="0">
                <a:solidFill>
                  <a:srgbClr val="3D4653"/>
                </a:solidFill>
              </a:rPr>
              <a:t>Negative emotions often make things even more memorable than positive ones </a:t>
            </a:r>
          </a:p>
          <a:p>
            <a:pPr marL="0" indent="0">
              <a:lnSpc>
                <a:spcPct val="100000"/>
              </a:lnSpc>
              <a:spcBef>
                <a:spcPts val="0"/>
              </a:spcBef>
              <a:spcAft>
                <a:spcPts val="1200"/>
              </a:spcAft>
              <a:buNone/>
            </a:pPr>
            <a:r>
              <a:rPr lang="en-US" sz="2600" dirty="0">
                <a:solidFill>
                  <a:srgbClr val="3D4653"/>
                </a:solidFill>
              </a:rPr>
              <a:t>Information first comes in to the lower, more primitive areas of the brain.</a:t>
            </a:r>
          </a:p>
          <a:p>
            <a:pPr marL="0" indent="0">
              <a:lnSpc>
                <a:spcPct val="100000"/>
              </a:lnSpc>
              <a:spcBef>
                <a:spcPts val="0"/>
              </a:spcBef>
              <a:spcAft>
                <a:spcPts val="1200"/>
              </a:spcAft>
              <a:buNone/>
            </a:pPr>
            <a:r>
              <a:rPr lang="en-US" sz="2600" dirty="0">
                <a:solidFill>
                  <a:srgbClr val="3D4653"/>
                </a:solidFill>
              </a:rPr>
              <a:t>This is why associations we have during traumatic experiences can become “trauma triggers,” starting the cascade of trauma related symptoms in the child.</a:t>
            </a:r>
          </a:p>
        </p:txBody>
      </p:sp>
      <p:pic>
        <p:nvPicPr>
          <p:cNvPr id="5" name="Content Placeholder 3" descr="Red zip-up jacket">
            <a:extLst>
              <a:ext uri="{FF2B5EF4-FFF2-40B4-BE49-F238E27FC236}">
                <a16:creationId xmlns:a16="http://schemas.microsoft.com/office/drawing/2014/main" id="{7CC18FAE-4C93-854E-A174-A27F151154A2}"/>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rcRect l="9653" t="2639" r="4321" b="2180"/>
          <a:stretch/>
        </p:blipFill>
        <p:spPr>
          <a:xfrm>
            <a:off x="7348473" y="1207356"/>
            <a:ext cx="2290093" cy="2250889"/>
          </a:xfrm>
          <a:prstGeom prst="rect">
            <a:avLst/>
          </a:prstGeom>
          <a:noFill/>
          <a:effectLst>
            <a:outerShdw blurRad="50800" dist="38100" dir="2700000" algn="tl" rotWithShape="0">
              <a:prstClr val="black">
                <a:alpha val="40000"/>
              </a:prstClr>
            </a:outerShdw>
          </a:effectLst>
        </p:spPr>
      </p:pic>
      <p:pic>
        <p:nvPicPr>
          <p:cNvPr id="10" name="Content Placeholder 4" descr="Firefighting helicopter">
            <a:extLst>
              <a:ext uri="{FF2B5EF4-FFF2-40B4-BE49-F238E27FC236}">
                <a16:creationId xmlns:a16="http://schemas.microsoft.com/office/drawing/2014/main" id="{A7577049-AE06-4086-9504-9029EDE0B92E}"/>
              </a:ext>
            </a:extLst>
          </p:cNvPr>
          <p:cNvPicPr>
            <a:picLocks noGrp="1" noChangeAspect="1"/>
          </p:cNvPicPr>
          <p:nvPr>
            <p:ph sz="quarter" idx="4294967295"/>
          </p:nvPr>
        </p:nvPicPr>
        <p:blipFill rotWithShape="1">
          <a:blip r:embed="rId4">
            <a:extLst>
              <a:ext uri="{28A0092B-C50C-407E-A947-70E740481C1C}">
                <a14:useLocalDpi xmlns:a14="http://schemas.microsoft.com/office/drawing/2010/main" val="0"/>
              </a:ext>
            </a:extLst>
          </a:blip>
          <a:srcRect l="19773" b="6410"/>
          <a:stretch/>
        </p:blipFill>
        <p:spPr>
          <a:xfrm>
            <a:off x="9753599" y="1207356"/>
            <a:ext cx="1837275" cy="2250889"/>
          </a:xfrm>
          <a:prstGeom prst="rect">
            <a:avLst/>
          </a:prstGeom>
          <a:effectLst>
            <a:outerShdw blurRad="50800" dist="38100" dir="2700000" algn="tl" rotWithShape="0">
              <a:prstClr val="black">
                <a:alpha val="40000"/>
              </a:prstClr>
            </a:outerShdw>
          </a:effectLst>
        </p:spPr>
      </p:pic>
      <p:pic>
        <p:nvPicPr>
          <p:cNvPr id="11" name="Content Placeholder 5" descr="Ambulance">
            <a:extLst>
              <a:ext uri="{FF2B5EF4-FFF2-40B4-BE49-F238E27FC236}">
                <a16:creationId xmlns:a16="http://schemas.microsoft.com/office/drawing/2014/main" id="{23D0BF91-D08A-4FDC-8219-858D0ABF75FC}"/>
              </a:ext>
            </a:extLst>
          </p:cNvPr>
          <p:cNvPicPr>
            <a:picLocks noGrp="1" noChangeAspect="1"/>
          </p:cNvPicPr>
          <p:nvPr>
            <p:ph sz="quarter" idx="4294967295"/>
          </p:nvPr>
        </p:nvPicPr>
        <p:blipFill>
          <a:blip r:embed="rId5">
            <a:extLst>
              <a:ext uri="{28A0092B-C50C-407E-A947-70E740481C1C}">
                <a14:useLocalDpi xmlns:a14="http://schemas.microsoft.com/office/drawing/2010/main" val="0"/>
              </a:ext>
            </a:extLst>
          </a:blip>
          <a:stretch>
            <a:fillRect/>
          </a:stretch>
        </p:blipFill>
        <p:spPr>
          <a:xfrm>
            <a:off x="7348473" y="3561347"/>
            <a:ext cx="4242402" cy="2334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2468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5E982-9F2C-9144-BA2A-16EAC9C3DD48}"/>
              </a:ext>
            </a:extLst>
          </p:cNvPr>
          <p:cNvSpPr>
            <a:spLocks noGrp="1"/>
          </p:cNvSpPr>
          <p:nvPr>
            <p:ph type="title"/>
          </p:nvPr>
        </p:nvSpPr>
        <p:spPr>
          <a:xfrm>
            <a:off x="686763" y="365761"/>
            <a:ext cx="5670494" cy="5138057"/>
          </a:xfrm>
          <a:solidFill>
            <a:srgbClr val="3D4653"/>
          </a:solidFill>
          <a:effectLst>
            <a:outerShdw blurRad="50800" dist="38100" dir="2700000" algn="tl" rotWithShape="0">
              <a:prstClr val="black">
                <a:alpha val="40000"/>
              </a:prstClr>
            </a:outerShdw>
          </a:effectLst>
        </p:spPr>
        <p:txBody>
          <a:bodyPr>
            <a:normAutofit/>
          </a:bodyPr>
          <a:lstStyle/>
          <a:p>
            <a:pPr algn="ctr">
              <a:lnSpc>
                <a:spcPts val="5200"/>
              </a:lnSpc>
            </a:pPr>
            <a:r>
              <a:rPr lang="en-US" dirty="0">
                <a:solidFill>
                  <a:schemeClr val="bg1"/>
                </a:solidFill>
                <a:latin typeface="+mn-lt"/>
              </a:rPr>
              <a:t>Two</a:t>
            </a:r>
            <a:r>
              <a:rPr lang="en-US" b="1" dirty="0">
                <a:solidFill>
                  <a:schemeClr val="bg1"/>
                </a:solidFill>
                <a:latin typeface="+mn-lt"/>
              </a:rPr>
              <a:t>-Year-Old Mateo: Fight Response</a:t>
            </a:r>
            <a:endParaRPr lang="en-US" b="1" dirty="0">
              <a:solidFill>
                <a:schemeClr val="bg1"/>
              </a:solidFill>
              <a:latin typeface="Century Gothic" panose="020B0502020202020204" pitchFamily="34" charset="0"/>
            </a:endParaRPr>
          </a:p>
        </p:txBody>
      </p:sp>
      <p:pic>
        <p:nvPicPr>
          <p:cNvPr id="8" name="Content Placeholder 2" descr="Legos">
            <a:extLst>
              <a:ext uri="{FF2B5EF4-FFF2-40B4-BE49-F238E27FC236}">
                <a16:creationId xmlns:a16="http://schemas.microsoft.com/office/drawing/2014/main" id="{7FA789B7-B0AC-4549-AFC7-150BE4700415}"/>
              </a:ext>
            </a:extLst>
          </p:cNvPr>
          <p:cNvPicPr>
            <a:picLocks noGrp="1" noChangeAspect="1"/>
          </p:cNvPicPr>
          <p:nvPr>
            <p:ph idx="1"/>
          </p:nvPr>
        </p:nvPicPr>
        <p:blipFill rotWithShape="1">
          <a:blip r:embed="rId3"/>
          <a:srcRect l="46508" t="3633" r="2611" b="3160"/>
          <a:stretch/>
        </p:blipFill>
        <p:spPr>
          <a:xfrm>
            <a:off x="6553200" y="365761"/>
            <a:ext cx="4952038" cy="51380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1660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C8CE-9C6B-44CE-B837-D335D78A3824}"/>
              </a:ext>
            </a:extLst>
          </p:cNvPr>
          <p:cNvSpPr>
            <a:spLocks noGrp="1"/>
          </p:cNvSpPr>
          <p:nvPr>
            <p:ph type="title"/>
          </p:nvPr>
        </p:nvSpPr>
        <p:spPr/>
        <p:txBody>
          <a:bodyPr/>
          <a:lstStyle/>
          <a:p>
            <a:r>
              <a:rPr lang="en-US" dirty="0"/>
              <a:t>Fight Response</a:t>
            </a:r>
          </a:p>
        </p:txBody>
      </p:sp>
      <p:sp>
        <p:nvSpPr>
          <p:cNvPr id="3" name="Content Placeholder 2">
            <a:extLst>
              <a:ext uri="{FF2B5EF4-FFF2-40B4-BE49-F238E27FC236}">
                <a16:creationId xmlns:a16="http://schemas.microsoft.com/office/drawing/2014/main" id="{80B76B24-A5B6-4295-BB21-BF556D670C56}"/>
              </a:ext>
            </a:extLst>
          </p:cNvPr>
          <p:cNvSpPr>
            <a:spLocks noGrp="1"/>
          </p:cNvSpPr>
          <p:nvPr>
            <p:ph idx="1"/>
          </p:nvPr>
        </p:nvSpPr>
        <p:spPr>
          <a:xfrm>
            <a:off x="432622" y="24063"/>
            <a:ext cx="11326757" cy="5991726"/>
          </a:xfrm>
          <a:solidFill>
            <a:schemeClr val="bg1"/>
          </a:solidFill>
        </p:spPr>
        <p:txBody>
          <a:bodyPr anchor="ctr" anchorCtr="0"/>
          <a:lstStyle/>
          <a:p>
            <a:pPr marL="0" indent="0">
              <a:lnSpc>
                <a:spcPts val="3500"/>
              </a:lnSpc>
              <a:spcBef>
                <a:spcPts val="0"/>
              </a:spcBef>
              <a:spcAft>
                <a:spcPts val="0"/>
              </a:spcAft>
              <a:buNone/>
            </a:pPr>
            <a:r>
              <a:rPr lang="en-US" dirty="0">
                <a:solidFill>
                  <a:srgbClr val="3D4653"/>
                </a:solidFill>
              </a:rPr>
              <a:t>Two-year-old Mateo and his family are experiencing homelessness. Over the last few months, Mateo has been moving from one relative’s house to another. Because of the constant disruptions in his life and his mother’s need to quickly pack their clothes and move at night to whatever house they can find to give them a place to sleep, Mateo no longer has any toys that he can play with when he leaves his child care center. He worries that just like he lost his home, he will lose other things that he cares about, including the toys he plays with when he is at the center. One morning, Mateo arrived at the center and started playing with Legos, spending a long time trying to build a tower. Another child in the toddler class, John, walked up to Mateo and started taking some of the Legos. Mateo immediately responded by hitting, kicking, and pulling John’s hair until he got the Legos back.</a:t>
            </a:r>
          </a:p>
        </p:txBody>
      </p:sp>
    </p:spTree>
    <p:extLst>
      <p:ext uri="{BB962C8B-B14F-4D97-AF65-F5344CB8AC3E}">
        <p14:creationId xmlns:p14="http://schemas.microsoft.com/office/powerpoint/2010/main" val="3689565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95A389-D846-49B5-8585-70364984CB85}"/>
              </a:ext>
            </a:extLst>
          </p:cNvPr>
          <p:cNvSpPr>
            <a:spLocks noGrp="1"/>
          </p:cNvSpPr>
          <p:nvPr>
            <p:ph type="title"/>
          </p:nvPr>
        </p:nvSpPr>
        <p:spPr>
          <a:xfrm>
            <a:off x="687388" y="365125"/>
            <a:ext cx="10886991" cy="835025"/>
          </a:xfrm>
          <a:solidFill>
            <a:srgbClr val="3D4653"/>
          </a:solidFill>
        </p:spPr>
        <p:txBody>
          <a:bodyPr>
            <a:noAutofit/>
          </a:bodyPr>
          <a:lstStyle/>
          <a:p>
            <a:pPr marL="177800" algn="ctr"/>
            <a:r>
              <a:rPr lang="en-US" sz="3600" dirty="0">
                <a:solidFill>
                  <a:schemeClr val="bg1"/>
                </a:solidFill>
                <a:latin typeface="+mn-lt"/>
              </a:rPr>
              <a:t>Five</a:t>
            </a:r>
            <a:r>
              <a:rPr lang="en-US" sz="3600" b="1" dirty="0">
                <a:solidFill>
                  <a:schemeClr val="bg1"/>
                </a:solidFill>
                <a:latin typeface="+mn-lt"/>
              </a:rPr>
              <a:t>-Year-Old Ella: Flight Response</a:t>
            </a:r>
          </a:p>
        </p:txBody>
      </p:sp>
      <p:sp>
        <p:nvSpPr>
          <p:cNvPr id="5" name="Content Placeholder 2">
            <a:extLst>
              <a:ext uri="{FF2B5EF4-FFF2-40B4-BE49-F238E27FC236}">
                <a16:creationId xmlns:a16="http://schemas.microsoft.com/office/drawing/2014/main" id="{9846E410-C714-4E28-8960-BCE31014E569}"/>
              </a:ext>
            </a:extLst>
          </p:cNvPr>
          <p:cNvSpPr>
            <a:spLocks noGrp="1"/>
          </p:cNvSpPr>
          <p:nvPr>
            <p:ph idx="1"/>
          </p:nvPr>
        </p:nvSpPr>
        <p:spPr>
          <a:xfrm>
            <a:off x="687388" y="1382713"/>
            <a:ext cx="11071225" cy="4633076"/>
          </a:xfrm>
          <a:prstGeom prst="rect">
            <a:avLst/>
          </a:prstGeom>
          <a:noFill/>
        </p:spPr>
        <p:txBody>
          <a:bodyPr wrap="square">
            <a:noAutofit/>
          </a:bodyPr>
          <a:lstStyle/>
          <a:p>
            <a:pPr marL="45720" indent="0">
              <a:lnSpc>
                <a:spcPts val="3500"/>
              </a:lnSpc>
              <a:buNone/>
            </a:pPr>
            <a:r>
              <a:rPr lang="en-US" dirty="0">
                <a:solidFill>
                  <a:srgbClr val="3D4653"/>
                </a:solidFill>
              </a:rPr>
              <a:t>Suriya is a visitor who has permission to be in the kindergarten classroom at a public elementary school; the children have never seen before her before. She starts observing the children as part of an assignment she is completing in her teacher-training program at the local university. Suriya has hair just like Ella’s mother (a child in the center) who used to abuse Ella before she was removed by Child Protective Services and placed in care with her aunt and uncle. Ella starts to cry the moment Suriya enters the classroom; she runs and hides under a table and her whole body starts to shake.</a:t>
            </a:r>
          </a:p>
        </p:txBody>
      </p:sp>
    </p:spTree>
    <p:extLst>
      <p:ext uri="{BB962C8B-B14F-4D97-AF65-F5344CB8AC3E}">
        <p14:creationId xmlns:p14="http://schemas.microsoft.com/office/powerpoint/2010/main" val="3058727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5E982-9F2C-9144-BA2A-16EAC9C3DD48}"/>
              </a:ext>
            </a:extLst>
          </p:cNvPr>
          <p:cNvSpPr>
            <a:spLocks noGrp="1"/>
          </p:cNvSpPr>
          <p:nvPr>
            <p:ph type="title"/>
          </p:nvPr>
        </p:nvSpPr>
        <p:spPr>
          <a:xfrm>
            <a:off x="776773" y="330835"/>
            <a:ext cx="5720280" cy="5243014"/>
          </a:xfrm>
          <a:solidFill>
            <a:srgbClr val="3D4653"/>
          </a:solidFill>
          <a:effectLst>
            <a:outerShdw blurRad="50800" dist="38100" dir="2700000" algn="tl" rotWithShape="0">
              <a:prstClr val="black">
                <a:alpha val="40000"/>
              </a:prstClr>
            </a:outerShdw>
          </a:effectLst>
        </p:spPr>
        <p:txBody>
          <a:bodyPr vert="horz" lIns="91440" tIns="45720" rIns="91440" bIns="45720" rtlCol="0" anchor="ctr" anchorCtr="0">
            <a:normAutofit/>
          </a:bodyPr>
          <a:lstStyle/>
          <a:p>
            <a:pPr algn="ctr"/>
            <a:r>
              <a:rPr lang="en-US" sz="3800" dirty="0">
                <a:solidFill>
                  <a:schemeClr val="bg1"/>
                </a:solidFill>
              </a:rPr>
              <a:t>Four</a:t>
            </a:r>
            <a:r>
              <a:rPr lang="en-US" sz="3800" b="1" dirty="0">
                <a:solidFill>
                  <a:schemeClr val="bg1"/>
                </a:solidFill>
              </a:rPr>
              <a:t>-Year-Old Benji: Freeze Response</a:t>
            </a:r>
          </a:p>
        </p:txBody>
      </p:sp>
      <p:pic>
        <p:nvPicPr>
          <p:cNvPr id="6" name="Content Placeholder 2" descr="Fire alarm">
            <a:extLst>
              <a:ext uri="{FF2B5EF4-FFF2-40B4-BE49-F238E27FC236}">
                <a16:creationId xmlns:a16="http://schemas.microsoft.com/office/drawing/2014/main" id="{0F8318AE-FAE4-43AF-9E8D-57FFD962AE96}"/>
              </a:ext>
            </a:extLst>
          </p:cNvPr>
          <p:cNvPicPr>
            <a:picLocks noGrp="1" noChangeAspect="1"/>
          </p:cNvPicPr>
          <p:nvPr>
            <p:ph sz="half" idx="1"/>
          </p:nvPr>
        </p:nvPicPr>
        <p:blipFill rotWithShape="1">
          <a:blip r:embed="rId3"/>
          <a:srcRect l="1" t="7205" b="7205"/>
          <a:stretch/>
        </p:blipFill>
        <p:spPr>
          <a:xfrm>
            <a:off x="6665495" y="330835"/>
            <a:ext cx="4749732" cy="52430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181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46A0C6E8-283B-8A42-B4EE-3322BDEC3005}"/>
              </a:ext>
            </a:extLst>
          </p:cNvPr>
          <p:cNvSpPr>
            <a:spLocks noGrp="1"/>
          </p:cNvSpPr>
          <p:nvPr>
            <p:ph type="title"/>
          </p:nvPr>
        </p:nvSpPr>
        <p:spPr>
          <a:xfrm>
            <a:off x="740418" y="554635"/>
            <a:ext cx="11451582" cy="797793"/>
          </a:xfrm>
        </p:spPr>
        <p:txBody>
          <a:bodyPr>
            <a:noAutofit/>
          </a:bodyPr>
          <a:lstStyle/>
          <a:p>
            <a:r>
              <a:rPr lang="en-US" altLang="en-US" sz="3200" dirty="0"/>
              <a:t>Building Resiliency Through Play Acknowledgement </a:t>
            </a:r>
          </a:p>
        </p:txBody>
      </p:sp>
      <p:sp>
        <p:nvSpPr>
          <p:cNvPr id="8195" name="Subtitle 2">
            <a:extLst>
              <a:ext uri="{FF2B5EF4-FFF2-40B4-BE49-F238E27FC236}">
                <a16:creationId xmlns:a16="http://schemas.microsoft.com/office/drawing/2014/main" id="{583318CE-7E00-2A4D-BB8B-172842AF1F1B}"/>
              </a:ext>
            </a:extLst>
          </p:cNvPr>
          <p:cNvSpPr>
            <a:spLocks noGrp="1"/>
          </p:cNvSpPr>
          <p:nvPr>
            <p:ph idx="1"/>
          </p:nvPr>
        </p:nvSpPr>
        <p:spPr>
          <a:xfrm>
            <a:off x="778165" y="1543987"/>
            <a:ext cx="10831727" cy="4197246"/>
          </a:xfrm>
        </p:spPr>
        <p:txBody>
          <a:bodyPr/>
          <a:lstStyle/>
          <a:p>
            <a:pPr marL="0" indent="0">
              <a:lnSpc>
                <a:spcPts val="3700"/>
              </a:lnSpc>
              <a:buFontTx/>
              <a:buNone/>
            </a:pPr>
            <a:r>
              <a:rPr lang="en-US" altLang="en-US" sz="2600" dirty="0"/>
              <a:t>This presentation is based on a presentation given by Dr. Julie Nicholson and Mr. Jonathan Iris-Wilbanks on October 1, 2020 to CPIN on behalf of the California Department of Education (CDE), Early Learning and Care Division (ELCD). CPIN would like to thank Dr. Nicholson for her invaluable work as a co-writer and presenter on </a:t>
            </a:r>
            <a:r>
              <a:rPr lang="en-US" altLang="en-US" sz="2600" i="1" dirty="0"/>
              <a:t>The Powerful Role of Play in Early Education, </a:t>
            </a:r>
            <a:r>
              <a:rPr lang="en-US" altLang="en-US" sz="2600" dirty="0"/>
              <a:t>a</a:t>
            </a:r>
            <a:r>
              <a:rPr lang="en-US" altLang="en-US" sz="2600" i="1" dirty="0"/>
              <a:t> </a:t>
            </a:r>
            <a:r>
              <a:rPr lang="en-US" altLang="en-US" sz="2600" dirty="0"/>
              <a:t>Best Practices for Planning Curriculum for Young Children publication from the California Department of Education.</a:t>
            </a:r>
          </a:p>
        </p:txBody>
      </p:sp>
    </p:spTree>
    <p:extLst>
      <p:ext uri="{BB962C8B-B14F-4D97-AF65-F5344CB8AC3E}">
        <p14:creationId xmlns:p14="http://schemas.microsoft.com/office/powerpoint/2010/main" val="3193573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DD72-52AA-4963-9F52-A5AD1681CECD}"/>
              </a:ext>
            </a:extLst>
          </p:cNvPr>
          <p:cNvSpPr>
            <a:spLocks noGrp="1"/>
          </p:cNvSpPr>
          <p:nvPr>
            <p:ph type="title"/>
          </p:nvPr>
        </p:nvSpPr>
        <p:spPr/>
        <p:txBody>
          <a:bodyPr/>
          <a:lstStyle/>
          <a:p>
            <a:r>
              <a:rPr lang="en-US" dirty="0">
                <a:solidFill>
                  <a:schemeClr val="bg1"/>
                </a:solidFill>
              </a:rPr>
              <a:t>Freeze Response</a:t>
            </a:r>
          </a:p>
        </p:txBody>
      </p:sp>
      <p:sp>
        <p:nvSpPr>
          <p:cNvPr id="3" name="Content Placeholder 2">
            <a:extLst>
              <a:ext uri="{FF2B5EF4-FFF2-40B4-BE49-F238E27FC236}">
                <a16:creationId xmlns:a16="http://schemas.microsoft.com/office/drawing/2014/main" id="{AA14A765-1A1A-4F63-AA2B-FCA3E09AEB95}"/>
              </a:ext>
            </a:extLst>
          </p:cNvPr>
          <p:cNvSpPr>
            <a:spLocks noGrp="1"/>
          </p:cNvSpPr>
          <p:nvPr>
            <p:ph idx="1"/>
          </p:nvPr>
        </p:nvSpPr>
        <p:spPr>
          <a:xfrm>
            <a:off x="192506" y="0"/>
            <a:ext cx="11999494" cy="6039853"/>
          </a:xfrm>
          <a:noFill/>
        </p:spPr>
        <p:txBody>
          <a:bodyPr/>
          <a:lstStyle/>
          <a:p>
            <a:pPr marL="0" indent="0">
              <a:lnSpc>
                <a:spcPts val="3100"/>
              </a:lnSpc>
              <a:spcBef>
                <a:spcPts val="0"/>
              </a:spcBef>
              <a:spcAft>
                <a:spcPts val="600"/>
              </a:spcAft>
              <a:buNone/>
            </a:pPr>
            <a:r>
              <a:rPr lang="en-US" dirty="0"/>
              <a:t>Benji, a four-year-old child in a Head Start classroom, was home when a water heater in his apartment building exploded; the explosion started a fire and lead to the evacuation of his building and two of the residents being transported by ambulance to the local emergency room. Ever since this traumatic event, Benji has been very sensitive and frightened when he hears loud noises. One morning, the school fire alarm is accidentally triggered, and all the children are told by their teacher to line up and walk outside to wait on the playground until the firefighters come and determine that the site is safe and that they can return to their classroom. All the children walk outside as they are asked to do except Benji, who is later found by the program director who sees him standing in the corner of the room, holding his ears, completely frozen and unable to move. He is unresponsive to the director’s touch, verbal direction, or guidance. Benji is staring into space, completely unresponsive to all the stimulation and sounds around him.</a:t>
            </a:r>
          </a:p>
        </p:txBody>
      </p:sp>
    </p:spTree>
    <p:extLst>
      <p:ext uri="{BB962C8B-B14F-4D97-AF65-F5344CB8AC3E}">
        <p14:creationId xmlns:p14="http://schemas.microsoft.com/office/powerpoint/2010/main" val="2271062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0CAE92-9434-A646-A517-F269A6003D38}"/>
              </a:ext>
            </a:extLst>
          </p:cNvPr>
          <p:cNvSpPr>
            <a:spLocks noGrp="1"/>
          </p:cNvSpPr>
          <p:nvPr>
            <p:ph type="title"/>
          </p:nvPr>
        </p:nvSpPr>
        <p:spPr/>
        <p:txBody>
          <a:bodyPr/>
          <a:lstStyle/>
          <a:p>
            <a:r>
              <a:rPr lang="en-US" dirty="0"/>
              <a:t>All behavior is communication.</a:t>
            </a:r>
          </a:p>
        </p:txBody>
      </p:sp>
      <p:sp>
        <p:nvSpPr>
          <p:cNvPr id="3" name="Content Placeholder 2">
            <a:extLst>
              <a:ext uri="{FF2B5EF4-FFF2-40B4-BE49-F238E27FC236}">
                <a16:creationId xmlns:a16="http://schemas.microsoft.com/office/drawing/2014/main" id="{A0C05CDC-FDEF-F246-A154-3F6269C7DE0E}"/>
              </a:ext>
            </a:extLst>
          </p:cNvPr>
          <p:cNvSpPr>
            <a:spLocks noGrp="1"/>
          </p:cNvSpPr>
          <p:nvPr>
            <p:ph sz="half" idx="1"/>
          </p:nvPr>
        </p:nvSpPr>
        <p:spPr>
          <a:xfrm>
            <a:off x="945217" y="1554509"/>
            <a:ext cx="6466236" cy="4494619"/>
          </a:xfrm>
        </p:spPr>
        <p:txBody>
          <a:bodyPr/>
          <a:lstStyle/>
          <a:p>
            <a:pPr marL="0" indent="0">
              <a:lnSpc>
                <a:spcPct val="100000"/>
              </a:lnSpc>
              <a:spcBef>
                <a:spcPts val="0"/>
              </a:spcBef>
              <a:spcAft>
                <a:spcPts val="600"/>
              </a:spcAft>
              <a:buNone/>
            </a:pPr>
            <a:r>
              <a:rPr lang="en-US" dirty="0"/>
              <a:t>“Fundamental acceptance and approval of each child is not contingent on her meeting the teacher’s expectations of what she should be; it simply depends on her being alive, being a child, and being in the group.” (Hendrick, 1996)</a:t>
            </a:r>
          </a:p>
          <a:p>
            <a:pPr marL="0" indent="0">
              <a:lnSpc>
                <a:spcPct val="100000"/>
              </a:lnSpc>
              <a:spcBef>
                <a:spcPts val="0"/>
              </a:spcBef>
              <a:spcAft>
                <a:spcPts val="600"/>
              </a:spcAft>
              <a:buNone/>
            </a:pPr>
            <a:r>
              <a:rPr lang="en-US" dirty="0"/>
              <a:t>Being present is a part of a process of noticing. Can you return to an available emotional presence, a curiosity and wonderment of the child?</a:t>
            </a:r>
          </a:p>
        </p:txBody>
      </p:sp>
      <p:pic>
        <p:nvPicPr>
          <p:cNvPr id="5" name="Content Placeholder 3" descr="Child with head in hands">
            <a:extLst>
              <a:ext uri="{FF2B5EF4-FFF2-40B4-BE49-F238E27FC236}">
                <a16:creationId xmlns:a16="http://schemas.microsoft.com/office/drawing/2014/main" id="{92BE49AE-4D65-344A-963B-8A55FC69CF90}"/>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rcRect l="36324" r="2234"/>
          <a:stretch/>
        </p:blipFill>
        <p:spPr>
          <a:xfrm>
            <a:off x="7603957" y="1720916"/>
            <a:ext cx="3826043" cy="416180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0477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B31072-FC4C-4267-832C-BF1B65B04268}"/>
              </a:ext>
            </a:extLst>
          </p:cNvPr>
          <p:cNvSpPr>
            <a:spLocks noGrp="1"/>
          </p:cNvSpPr>
          <p:nvPr>
            <p:ph type="title"/>
          </p:nvPr>
        </p:nvSpPr>
        <p:spPr/>
        <p:txBody>
          <a:bodyPr/>
          <a:lstStyle/>
          <a:p>
            <a:r>
              <a:rPr lang="en-US" dirty="0">
                <a:solidFill>
                  <a:srgbClr val="3D4653"/>
                </a:solidFill>
              </a:rPr>
              <a:t>Breakout Room</a:t>
            </a:r>
          </a:p>
        </p:txBody>
      </p:sp>
      <p:pic>
        <p:nvPicPr>
          <p:cNvPr id="14" name="Content Placeholder 2">
            <a:extLst>
              <a:ext uri="{FF2B5EF4-FFF2-40B4-BE49-F238E27FC236}">
                <a16:creationId xmlns:a16="http://schemas.microsoft.com/office/drawing/2014/main" id="{190A119E-8B72-4D58-9667-324C2730E9A0}"/>
              </a:ext>
              <a:ext uri="{C183D7F6-B498-43B3-948B-1728B52AA6E4}">
                <adec:decorative xmlns:adec="http://schemas.microsoft.com/office/drawing/2017/decorative" val="1"/>
              </a:ext>
            </a:extLst>
          </p:cNvPr>
          <p:cNvPicPr>
            <a:picLocks noGrp="1" noChangeAspect="1"/>
          </p:cNvPicPr>
          <p:nvPr>
            <p:ph sz="half" idx="17"/>
          </p:nvPr>
        </p:nvPicPr>
        <p:blipFill>
          <a:blip r:embed="rId3">
            <a:biLevel thresh="75000"/>
          </a:blip>
          <a:srcRect/>
          <a:stretch/>
        </p:blipFill>
        <p:spPr>
          <a:xfrm>
            <a:off x="938783" y="1417638"/>
            <a:ext cx="9746633" cy="4384061"/>
          </a:xfrm>
        </p:spPr>
      </p:pic>
      <p:sp>
        <p:nvSpPr>
          <p:cNvPr id="5" name="Content Placeholder 3">
            <a:extLst>
              <a:ext uri="{FF2B5EF4-FFF2-40B4-BE49-F238E27FC236}">
                <a16:creationId xmlns:a16="http://schemas.microsoft.com/office/drawing/2014/main" id="{D8CFBD5A-FAA6-4ED7-B84B-56A52E0A64EC}"/>
              </a:ext>
            </a:extLst>
          </p:cNvPr>
          <p:cNvSpPr>
            <a:spLocks noGrp="1"/>
          </p:cNvSpPr>
          <p:nvPr>
            <p:ph sz="half" idx="1"/>
          </p:nvPr>
        </p:nvSpPr>
        <p:spPr>
          <a:xfrm>
            <a:off x="2057400" y="1421171"/>
            <a:ext cx="9195816" cy="743235"/>
          </a:xfrm>
        </p:spPr>
        <p:txBody>
          <a:bodyPr anchor="ctr" anchorCtr="0"/>
          <a:lstStyle/>
          <a:p>
            <a:pPr marL="0" indent="0">
              <a:buNone/>
            </a:pPr>
            <a:r>
              <a:rPr lang="en-US" dirty="0"/>
              <a:t>Join your breakout room.</a:t>
            </a:r>
          </a:p>
        </p:txBody>
      </p:sp>
      <p:sp>
        <p:nvSpPr>
          <p:cNvPr id="6" name="Content Placeholder 4">
            <a:extLst>
              <a:ext uri="{FF2B5EF4-FFF2-40B4-BE49-F238E27FC236}">
                <a16:creationId xmlns:a16="http://schemas.microsoft.com/office/drawing/2014/main" id="{D042547C-5984-45ED-AB2F-69EF4B0B56B6}"/>
              </a:ext>
            </a:extLst>
          </p:cNvPr>
          <p:cNvSpPr>
            <a:spLocks noGrp="1"/>
          </p:cNvSpPr>
          <p:nvPr>
            <p:ph sz="half" idx="12"/>
          </p:nvPr>
        </p:nvSpPr>
        <p:spPr>
          <a:xfrm>
            <a:off x="2057400" y="2327998"/>
            <a:ext cx="9195816" cy="712148"/>
          </a:xfrm>
        </p:spPr>
        <p:txBody>
          <a:bodyPr anchor="ctr" anchorCtr="0"/>
          <a:lstStyle/>
          <a:p>
            <a:pPr marL="0" indent="0">
              <a:buNone/>
            </a:pPr>
            <a:r>
              <a:rPr lang="en-US" dirty="0"/>
              <a:t>Unmute yourself.</a:t>
            </a:r>
          </a:p>
        </p:txBody>
      </p:sp>
      <p:sp>
        <p:nvSpPr>
          <p:cNvPr id="7" name="Content Placeholder 5">
            <a:extLst>
              <a:ext uri="{FF2B5EF4-FFF2-40B4-BE49-F238E27FC236}">
                <a16:creationId xmlns:a16="http://schemas.microsoft.com/office/drawing/2014/main" id="{B49B7D84-BD6B-4003-B1EB-16D982A05A47}"/>
              </a:ext>
            </a:extLst>
          </p:cNvPr>
          <p:cNvSpPr>
            <a:spLocks noGrp="1"/>
          </p:cNvSpPr>
          <p:nvPr>
            <p:ph sz="half" idx="13"/>
          </p:nvPr>
        </p:nvSpPr>
        <p:spPr>
          <a:xfrm>
            <a:off x="2057399" y="3244320"/>
            <a:ext cx="9195816" cy="712147"/>
          </a:xfrm>
        </p:spPr>
        <p:txBody>
          <a:bodyPr anchor="ctr" anchorCtr="0"/>
          <a:lstStyle/>
          <a:p>
            <a:pPr marL="0" indent="0">
              <a:buNone/>
            </a:pPr>
            <a:r>
              <a:rPr lang="en-US" dirty="0"/>
              <a:t>You may turn on your video.</a:t>
            </a:r>
          </a:p>
        </p:txBody>
      </p:sp>
      <p:sp>
        <p:nvSpPr>
          <p:cNvPr id="8" name="Content Placeholder 6">
            <a:extLst>
              <a:ext uri="{FF2B5EF4-FFF2-40B4-BE49-F238E27FC236}">
                <a16:creationId xmlns:a16="http://schemas.microsoft.com/office/drawing/2014/main" id="{DAC3C12F-E313-4F44-B9BD-9811F0F7ECF2}"/>
              </a:ext>
            </a:extLst>
          </p:cNvPr>
          <p:cNvSpPr>
            <a:spLocks noGrp="1"/>
          </p:cNvSpPr>
          <p:nvPr>
            <p:ph sz="half" idx="14"/>
          </p:nvPr>
        </p:nvSpPr>
        <p:spPr>
          <a:xfrm>
            <a:off x="2057399" y="4173985"/>
            <a:ext cx="9195816" cy="712148"/>
          </a:xfrm>
        </p:spPr>
        <p:txBody>
          <a:bodyPr anchor="ctr" anchorCtr="0"/>
          <a:lstStyle/>
          <a:p>
            <a:pPr marL="0" indent="0">
              <a:buNone/>
            </a:pPr>
            <a:r>
              <a:rPr lang="en-US" dirty="0"/>
              <a:t>Assign a recorder.</a:t>
            </a:r>
          </a:p>
        </p:txBody>
      </p:sp>
      <p:sp>
        <p:nvSpPr>
          <p:cNvPr id="9" name="Content Placeholder 7">
            <a:extLst>
              <a:ext uri="{FF2B5EF4-FFF2-40B4-BE49-F238E27FC236}">
                <a16:creationId xmlns:a16="http://schemas.microsoft.com/office/drawing/2014/main" id="{F6E383BF-10C2-4026-975C-4B032A038371}"/>
              </a:ext>
            </a:extLst>
          </p:cNvPr>
          <p:cNvSpPr>
            <a:spLocks noGrp="1"/>
          </p:cNvSpPr>
          <p:nvPr>
            <p:ph sz="half" idx="15"/>
          </p:nvPr>
        </p:nvSpPr>
        <p:spPr>
          <a:xfrm>
            <a:off x="2057400" y="5049724"/>
            <a:ext cx="9195816" cy="751975"/>
          </a:xfrm>
        </p:spPr>
        <p:txBody>
          <a:bodyPr anchor="ctr" anchorCtr="0"/>
          <a:lstStyle/>
          <a:p>
            <a:pPr marL="0" indent="0">
              <a:buNone/>
            </a:pPr>
            <a:r>
              <a:rPr lang="en-US" dirty="0"/>
              <a:t>Assign a reporter.</a:t>
            </a:r>
          </a:p>
        </p:txBody>
      </p:sp>
      <p:sp>
        <p:nvSpPr>
          <p:cNvPr id="2" name="Slide Number Placeholder 8">
            <a:extLst>
              <a:ext uri="{FF2B5EF4-FFF2-40B4-BE49-F238E27FC236}">
                <a16:creationId xmlns:a16="http://schemas.microsoft.com/office/drawing/2014/main" id="{C8F17E1C-FEB4-4D29-B54D-CB31EB448D1F}"/>
              </a:ext>
            </a:extLst>
          </p:cNvPr>
          <p:cNvSpPr>
            <a:spLocks noGrp="1"/>
          </p:cNvSpPr>
          <p:nvPr>
            <p:ph type="sldNum" sz="quarter" idx="4294967295"/>
          </p:nvPr>
        </p:nvSpPr>
        <p:spPr>
          <a:xfrm>
            <a:off x="11253216" y="6297285"/>
            <a:ext cx="938784" cy="433313"/>
          </a:xfrm>
          <a:prstGeom prst="rect">
            <a:avLst/>
          </a:prstGeom>
        </p:spPr>
        <p:txBody>
          <a:bodyPr/>
          <a:lstStyle>
            <a:defPPr>
              <a:defRPr lang="en-US"/>
            </a:defPPr>
            <a:lvl1pPr algn="l" rtl="0" eaLnBrk="0" fontAlgn="base" hangingPunct="0">
              <a:spcBef>
                <a:spcPct val="0"/>
              </a:spcBef>
              <a:spcAft>
                <a:spcPct val="0"/>
              </a:spcAft>
              <a:defRPr sz="2400" kern="1200" baseline="0">
                <a:solidFill>
                  <a:srgbClr val="525E6E"/>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fld id="{65A270E9-2EC0-8E4B-B2C5-CC25833D9F0C}" type="slidenum">
              <a:rPr lang="en-US" altLang="x-none" smtClean="0"/>
              <a:pPr/>
              <a:t>22</a:t>
            </a:fld>
            <a:endParaRPr lang="en-US" altLang="x-none" dirty="0"/>
          </a:p>
        </p:txBody>
      </p:sp>
    </p:spTree>
    <p:extLst>
      <p:ext uri="{BB962C8B-B14F-4D97-AF65-F5344CB8AC3E}">
        <p14:creationId xmlns:p14="http://schemas.microsoft.com/office/powerpoint/2010/main" val="3907358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4997-F74C-4C4B-8476-5D83979DDFA3}"/>
              </a:ext>
            </a:extLst>
          </p:cNvPr>
          <p:cNvSpPr>
            <a:spLocks noGrp="1"/>
          </p:cNvSpPr>
          <p:nvPr>
            <p:ph type="title"/>
          </p:nvPr>
        </p:nvSpPr>
        <p:spPr/>
        <p:txBody>
          <a:bodyPr>
            <a:noAutofit/>
          </a:bodyPr>
          <a:lstStyle/>
          <a:p>
            <a:r>
              <a:rPr lang="en-US" sz="4400" dirty="0">
                <a:solidFill>
                  <a:srgbClr val="3D4653"/>
                </a:solidFill>
                <a:cs typeface="Arial" panose="020B0604020202020204" pitchFamily="34" charset="0"/>
              </a:rPr>
              <a:t>Breakout Room (2)</a:t>
            </a:r>
            <a:endParaRPr lang="en-US" sz="4400" dirty="0">
              <a:solidFill>
                <a:srgbClr val="3D4653"/>
              </a:solidFill>
            </a:endParaRPr>
          </a:p>
        </p:txBody>
      </p:sp>
      <p:sp>
        <p:nvSpPr>
          <p:cNvPr id="63490" name="Content Placeholder 2"/>
          <p:cNvSpPr>
            <a:spLocks noGrp="1"/>
          </p:cNvSpPr>
          <p:nvPr>
            <p:ph sz="half" idx="1"/>
          </p:nvPr>
        </p:nvSpPr>
        <p:spPr>
          <a:xfrm>
            <a:off x="945216" y="1554510"/>
            <a:ext cx="6587698" cy="4258462"/>
          </a:xfrm>
          <a:solidFill>
            <a:srgbClr val="3D4653"/>
          </a:solidFill>
          <a:effectLst>
            <a:outerShdw blurRad="50800" dist="38100" dir="2700000" algn="tl" rotWithShape="0">
              <a:prstClr val="black">
                <a:alpha val="40000"/>
              </a:prstClr>
            </a:outerShdw>
          </a:effectLst>
        </p:spPr>
        <p:txBody>
          <a:bodyPr vert="horz" lIns="0" tIns="45720" rIns="0" bIns="45720" rtlCol="0" anchor="ctr">
            <a:normAutofit/>
          </a:bodyPr>
          <a:lstStyle/>
          <a:p>
            <a:pPr marL="239713" indent="0">
              <a:lnSpc>
                <a:spcPct val="110000"/>
              </a:lnSpc>
              <a:spcBef>
                <a:spcPts val="0"/>
              </a:spcBef>
              <a:spcAft>
                <a:spcPts val="1800"/>
              </a:spcAft>
              <a:buNone/>
            </a:pPr>
            <a:r>
              <a:rPr lang="en-US" sz="2800" dirty="0">
                <a:solidFill>
                  <a:schemeClr val="bg1"/>
                </a:solidFill>
              </a:rPr>
              <a:t>How does traumatic stress impact the young children you are working with? </a:t>
            </a:r>
          </a:p>
          <a:p>
            <a:pPr marL="239713" indent="0">
              <a:lnSpc>
                <a:spcPct val="110000"/>
              </a:lnSpc>
              <a:spcBef>
                <a:spcPts val="0"/>
              </a:spcBef>
              <a:buNone/>
            </a:pPr>
            <a:r>
              <a:rPr lang="en-US" sz="2800" dirty="0">
                <a:solidFill>
                  <a:schemeClr val="bg1"/>
                </a:solidFill>
              </a:rPr>
              <a:t>How can understanding the automatic stress response system (FFF) help you build understanding and empathy for children impacted by trauma—Children like Mateo, Ella, and Benji?</a:t>
            </a:r>
            <a:endParaRPr lang="en-US" sz="3200" dirty="0">
              <a:solidFill>
                <a:schemeClr val="bg1"/>
              </a:solidFill>
              <a:cs typeface="Arial" panose="020B0604020202020204" pitchFamily="34" charset="0"/>
            </a:endParaRPr>
          </a:p>
        </p:txBody>
      </p:sp>
      <p:pic>
        <p:nvPicPr>
          <p:cNvPr id="5" name="Content Placeholder 3" descr="Parent holding child">
            <a:extLst>
              <a:ext uri="{FF2B5EF4-FFF2-40B4-BE49-F238E27FC236}">
                <a16:creationId xmlns:a16="http://schemas.microsoft.com/office/drawing/2014/main" id="{21EC9E6F-6647-5344-9608-1326D31CEDCB}"/>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a:xfrm>
            <a:off x="7959106" y="1554509"/>
            <a:ext cx="3502585" cy="425846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9822452"/>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7D0D-09E7-B044-B7CE-3F65537DC0F7}"/>
              </a:ext>
            </a:extLst>
          </p:cNvPr>
          <p:cNvSpPr>
            <a:spLocks noGrp="1"/>
          </p:cNvSpPr>
          <p:nvPr>
            <p:ph type="title"/>
          </p:nvPr>
        </p:nvSpPr>
        <p:spPr>
          <a:xfrm>
            <a:off x="945215" y="330836"/>
            <a:ext cx="5939679" cy="5424505"/>
          </a:xfrm>
          <a:solidFill>
            <a:srgbClr val="3D4653"/>
          </a:solidFill>
          <a:effectLst>
            <a:outerShdw blurRad="50800" dist="38100" dir="2700000" algn="tl" rotWithShape="0">
              <a:prstClr val="black">
                <a:alpha val="40000"/>
              </a:prstClr>
            </a:outerShdw>
          </a:effectLst>
        </p:spPr>
        <p:txBody>
          <a:bodyPr>
            <a:noAutofit/>
          </a:bodyPr>
          <a:lstStyle/>
          <a:p>
            <a:pPr algn="ctr">
              <a:lnSpc>
                <a:spcPts val="5900"/>
              </a:lnSpc>
            </a:pPr>
            <a:r>
              <a:rPr lang="en-US" sz="4400" b="1" dirty="0">
                <a:solidFill>
                  <a:schemeClr val="bg1"/>
                </a:solidFill>
                <a:latin typeface="+mn-lt"/>
              </a:rPr>
              <a:t>Trauma can significantly </a:t>
            </a:r>
            <a:r>
              <a:rPr lang="en-US" sz="4400" dirty="0">
                <a:solidFill>
                  <a:schemeClr val="bg1"/>
                </a:solidFill>
                <a:latin typeface="+mn-lt"/>
              </a:rPr>
              <a:t>i</a:t>
            </a:r>
            <a:r>
              <a:rPr lang="en-US" sz="4400" b="1" dirty="0">
                <a:solidFill>
                  <a:schemeClr val="bg1"/>
                </a:solidFill>
                <a:latin typeface="+mn-lt"/>
              </a:rPr>
              <a:t>nfluence how </a:t>
            </a:r>
            <a:br>
              <a:rPr lang="en-US" sz="4400" b="1" dirty="0">
                <a:solidFill>
                  <a:schemeClr val="bg1"/>
                </a:solidFill>
                <a:latin typeface="+mn-lt"/>
              </a:rPr>
            </a:br>
            <a:r>
              <a:rPr lang="en-US" sz="4400" b="1" dirty="0">
                <a:solidFill>
                  <a:schemeClr val="bg1"/>
                </a:solidFill>
                <a:latin typeface="+mn-lt"/>
              </a:rPr>
              <a:t>children </a:t>
            </a:r>
            <a:r>
              <a:rPr lang="en-US" sz="4400" dirty="0">
                <a:solidFill>
                  <a:schemeClr val="bg1"/>
                </a:solidFill>
                <a:latin typeface="+mn-lt"/>
              </a:rPr>
              <a:t>p</a:t>
            </a:r>
            <a:r>
              <a:rPr lang="en-US" sz="4400" b="1" dirty="0">
                <a:solidFill>
                  <a:schemeClr val="bg1"/>
                </a:solidFill>
                <a:latin typeface="+mn-lt"/>
              </a:rPr>
              <a:t>lay.</a:t>
            </a:r>
            <a:endParaRPr lang="en-US" sz="3600" b="1" dirty="0">
              <a:latin typeface="+mn-lt"/>
            </a:endParaRPr>
          </a:p>
        </p:txBody>
      </p:sp>
      <p:pic>
        <p:nvPicPr>
          <p:cNvPr id="5" name="Content Placeholder 2" descr="Cartoon child hugging their knees">
            <a:extLst>
              <a:ext uri="{FF2B5EF4-FFF2-40B4-BE49-F238E27FC236}">
                <a16:creationId xmlns:a16="http://schemas.microsoft.com/office/drawing/2014/main" id="{3767DD7F-59D7-4F2E-96FC-D3C2940B51D0}"/>
              </a:ext>
            </a:extLst>
          </p:cNvPr>
          <p:cNvPicPr>
            <a:picLocks noGrp="1" noChangeAspect="1"/>
          </p:cNvPicPr>
          <p:nvPr>
            <p:ph sz="half" idx="1"/>
          </p:nvPr>
        </p:nvPicPr>
        <p:blipFill>
          <a:blip r:embed="rId3"/>
          <a:stretch>
            <a:fillRect/>
          </a:stretch>
        </p:blipFill>
        <p:spPr>
          <a:xfrm>
            <a:off x="7285833" y="398071"/>
            <a:ext cx="4194951" cy="5424505"/>
          </a:xfrm>
          <a:prstGeom prst="rect">
            <a:avLst/>
          </a:prstGeom>
        </p:spPr>
      </p:pic>
    </p:spTree>
    <p:extLst>
      <p:ext uri="{BB962C8B-B14F-4D97-AF65-F5344CB8AC3E}">
        <p14:creationId xmlns:p14="http://schemas.microsoft.com/office/powerpoint/2010/main" val="936197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AD57C4A-EF20-4171-8D17-DE3E1E24D8F3}"/>
              </a:ext>
            </a:extLst>
          </p:cNvPr>
          <p:cNvSpPr>
            <a:spLocks noGrp="1"/>
          </p:cNvSpPr>
          <p:nvPr>
            <p:ph type="title"/>
          </p:nvPr>
        </p:nvSpPr>
        <p:spPr/>
        <p:txBody>
          <a:bodyPr/>
          <a:lstStyle/>
          <a:p>
            <a:r>
              <a:rPr lang="en-US" dirty="0"/>
              <a:t>Safety and Basic Needs</a:t>
            </a:r>
          </a:p>
        </p:txBody>
      </p:sp>
      <p:sp>
        <p:nvSpPr>
          <p:cNvPr id="6" name="Content Placeholder 2">
            <a:extLst>
              <a:ext uri="{FF2B5EF4-FFF2-40B4-BE49-F238E27FC236}">
                <a16:creationId xmlns:a16="http://schemas.microsoft.com/office/drawing/2014/main" id="{390D5C68-0CFB-4985-9149-E76AF072331B}"/>
              </a:ext>
            </a:extLst>
          </p:cNvPr>
          <p:cNvSpPr>
            <a:spLocks noGrp="1"/>
          </p:cNvSpPr>
          <p:nvPr>
            <p:ph sz="half" idx="1"/>
          </p:nvPr>
        </p:nvSpPr>
        <p:spPr>
          <a:xfrm>
            <a:off x="950452" y="1097281"/>
            <a:ext cx="6283468" cy="4881692"/>
          </a:xfrm>
        </p:spPr>
        <p:txBody>
          <a:bodyPr/>
          <a:lstStyle/>
          <a:p>
            <a:pPr marL="466725" indent="-466725">
              <a:lnSpc>
                <a:spcPct val="100000"/>
              </a:lnSpc>
              <a:spcBef>
                <a:spcPts val="0"/>
              </a:spcBef>
              <a:spcAft>
                <a:spcPts val="1200"/>
              </a:spcAft>
              <a:buFont typeface="Wingdings" panose="05000000000000000000" pitchFamily="2" charset="2"/>
              <a:buChar char="v"/>
            </a:pPr>
            <a:r>
              <a:rPr lang="en-US" sz="2400" b="1" dirty="0"/>
              <a:t>For children to engage in play, they must have a feeling of trust that their primary caregivers will keep them safe and ensure that their basic needs are met (food, water, protection, safety).</a:t>
            </a:r>
          </a:p>
          <a:p>
            <a:pPr marL="466725" indent="-466725">
              <a:lnSpc>
                <a:spcPct val="100000"/>
              </a:lnSpc>
              <a:spcBef>
                <a:spcPts val="0"/>
              </a:spcBef>
              <a:spcAft>
                <a:spcPts val="600"/>
              </a:spcAft>
              <a:buFont typeface="Wingdings" panose="05000000000000000000" pitchFamily="2" charset="2"/>
              <a:buChar char="v"/>
            </a:pPr>
            <a:r>
              <a:rPr lang="en-US" sz="2400" dirty="0"/>
              <a:t>If children are preoccupied with their own survival, they are prevented from using their cognitive energy to imagine new and interesting possibilities for their toys and play materials or to enter imaginary play frames that depart from the world right in front of them (what they perceive).</a:t>
            </a:r>
          </a:p>
        </p:txBody>
      </p:sp>
      <p:pic>
        <p:nvPicPr>
          <p:cNvPr id="13" name="Content Placeholder 3" descr="Small child's hand holding onto adult's hand">
            <a:extLst>
              <a:ext uri="{FF2B5EF4-FFF2-40B4-BE49-F238E27FC236}">
                <a16:creationId xmlns:a16="http://schemas.microsoft.com/office/drawing/2014/main" id="{4D6C32D3-3FEE-4685-B93D-919090EBC2B8}"/>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rcRect l="6008" t="18694" r="61749" b="13225"/>
          <a:stretch/>
        </p:blipFill>
        <p:spPr bwMode="auto">
          <a:xfrm>
            <a:off x="7452854" y="1097281"/>
            <a:ext cx="4018206" cy="46634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898264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951AD-C8BA-CB4F-8AAA-F94420FD1021}"/>
              </a:ext>
            </a:extLst>
          </p:cNvPr>
          <p:cNvSpPr>
            <a:spLocks noGrp="1"/>
          </p:cNvSpPr>
          <p:nvPr>
            <p:ph type="title"/>
          </p:nvPr>
        </p:nvSpPr>
        <p:spPr>
          <a:xfrm>
            <a:off x="399011" y="508000"/>
            <a:ext cx="11438313" cy="857135"/>
          </a:xfrm>
          <a:solidFill>
            <a:srgbClr val="3D4653"/>
          </a:solidFill>
          <a:effectLst>
            <a:outerShdw blurRad="50800" dist="38100" dir="2700000" algn="tl" rotWithShape="0">
              <a:prstClr val="black">
                <a:alpha val="40000"/>
              </a:prstClr>
            </a:outerShdw>
          </a:effectLst>
        </p:spPr>
        <p:txBody>
          <a:bodyPr>
            <a:normAutofit/>
          </a:bodyPr>
          <a:lstStyle/>
          <a:p>
            <a:pPr marL="122238"/>
            <a:r>
              <a:rPr lang="en-US" sz="3600" b="1" dirty="0">
                <a:solidFill>
                  <a:schemeClr val="bg1"/>
                </a:solidFill>
              </a:rPr>
              <a:t>Trauma enters into children’s </a:t>
            </a:r>
            <a:r>
              <a:rPr lang="en-US" sz="3600" dirty="0">
                <a:solidFill>
                  <a:schemeClr val="bg1"/>
                </a:solidFill>
              </a:rPr>
              <a:t>p</a:t>
            </a:r>
            <a:r>
              <a:rPr lang="en-US" sz="3600" b="1" dirty="0">
                <a:solidFill>
                  <a:schemeClr val="bg1"/>
                </a:solidFill>
              </a:rPr>
              <a:t>lay in several </a:t>
            </a:r>
            <a:r>
              <a:rPr lang="en-US" sz="3600" dirty="0">
                <a:solidFill>
                  <a:schemeClr val="bg1"/>
                </a:solidFill>
              </a:rPr>
              <a:t>w</a:t>
            </a:r>
            <a:r>
              <a:rPr lang="en-US" sz="3600" b="1" dirty="0">
                <a:solidFill>
                  <a:schemeClr val="bg1"/>
                </a:solidFill>
              </a:rPr>
              <a:t>ays:</a:t>
            </a:r>
          </a:p>
        </p:txBody>
      </p:sp>
      <p:sp>
        <p:nvSpPr>
          <p:cNvPr id="6" name="Content Placeholder 2">
            <a:extLst>
              <a:ext uri="{FF2B5EF4-FFF2-40B4-BE49-F238E27FC236}">
                <a16:creationId xmlns:a16="http://schemas.microsoft.com/office/drawing/2014/main" id="{CE76F70E-579A-C34A-AA71-4577B04EBB51}"/>
              </a:ext>
            </a:extLst>
          </p:cNvPr>
          <p:cNvSpPr>
            <a:spLocks noGrp="1"/>
          </p:cNvSpPr>
          <p:nvPr>
            <p:ph idx="1"/>
          </p:nvPr>
        </p:nvSpPr>
        <p:spPr>
          <a:xfrm>
            <a:off x="399011" y="1365135"/>
            <a:ext cx="11438313" cy="4222865"/>
          </a:xfrm>
          <a:solidFill>
            <a:srgbClr val="FEEFE2"/>
          </a:solidFill>
          <a:effectLst>
            <a:outerShdw blurRad="50800" dist="38100" dir="2700000" algn="tl" rotWithShape="0">
              <a:prstClr val="black">
                <a:alpha val="40000"/>
              </a:prstClr>
            </a:outerShdw>
          </a:effectLst>
        </p:spPr>
        <p:txBody>
          <a:bodyPr anchor="ctr" anchorCtr="0"/>
          <a:lstStyle/>
          <a:p>
            <a:pPr marL="114300" indent="0">
              <a:buNone/>
            </a:pPr>
            <a:r>
              <a:rPr lang="en-US" b="1" dirty="0">
                <a:solidFill>
                  <a:srgbClr val="3D4653"/>
                </a:solidFill>
              </a:rPr>
              <a:t>Infants</a:t>
            </a:r>
            <a:r>
              <a:rPr lang="en-US" dirty="0">
                <a:solidFill>
                  <a:srgbClr val="3D4653"/>
                </a:solidFill>
              </a:rPr>
              <a:t> may show very little engagement with toys and little interest in interacting with others in a playful manner. </a:t>
            </a:r>
          </a:p>
          <a:p>
            <a:pPr marL="114300" indent="0">
              <a:buNone/>
            </a:pPr>
            <a:r>
              <a:rPr lang="en-US" b="1" dirty="0">
                <a:solidFill>
                  <a:srgbClr val="3D4653"/>
                </a:solidFill>
              </a:rPr>
              <a:t>Toddlers</a:t>
            </a:r>
            <a:r>
              <a:rPr lang="en-US" dirty="0">
                <a:solidFill>
                  <a:srgbClr val="3D4653"/>
                </a:solidFill>
              </a:rPr>
              <a:t>’ play often has a chaotic and purposeless quality. </a:t>
            </a:r>
          </a:p>
          <a:p>
            <a:pPr marL="114300" indent="0">
              <a:buNone/>
            </a:pPr>
            <a:r>
              <a:rPr lang="en-US" b="1" dirty="0">
                <a:solidFill>
                  <a:srgbClr val="3D4653"/>
                </a:solidFill>
              </a:rPr>
              <a:t>Preschoolers</a:t>
            </a:r>
            <a:r>
              <a:rPr lang="en-US" dirty="0">
                <a:solidFill>
                  <a:srgbClr val="3D4653"/>
                </a:solidFill>
              </a:rPr>
              <a:t> may struggle to engage in imaginary play; or they may play out the trauma over and over with negative emotion and aggression in play that feels “stuck.” </a:t>
            </a:r>
          </a:p>
          <a:p>
            <a:pPr marL="114300" indent="0">
              <a:buNone/>
            </a:pPr>
            <a:r>
              <a:rPr lang="en-US" dirty="0">
                <a:solidFill>
                  <a:srgbClr val="3D4653"/>
                </a:solidFill>
              </a:rPr>
              <a:t>Often children have no joy, adventure, story, or imaginative discovery in their play.</a:t>
            </a:r>
          </a:p>
        </p:txBody>
      </p:sp>
    </p:spTree>
    <p:extLst>
      <p:ext uri="{BB962C8B-B14F-4D97-AF65-F5344CB8AC3E}">
        <p14:creationId xmlns:p14="http://schemas.microsoft.com/office/powerpoint/2010/main" val="3576339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F6E5EF-F3B4-41F3-BD42-A38FAEDF2D18}"/>
              </a:ext>
            </a:extLst>
          </p:cNvPr>
          <p:cNvSpPr>
            <a:spLocks noGrp="1"/>
          </p:cNvSpPr>
          <p:nvPr>
            <p:ph type="title"/>
          </p:nvPr>
        </p:nvSpPr>
        <p:spPr/>
        <p:txBody>
          <a:bodyPr>
            <a:normAutofit/>
          </a:bodyPr>
          <a:lstStyle/>
          <a:p>
            <a:r>
              <a:rPr lang="en-US" dirty="0"/>
              <a:t>Reenacting Traumatic Through Play</a:t>
            </a:r>
          </a:p>
        </p:txBody>
      </p:sp>
      <p:sp>
        <p:nvSpPr>
          <p:cNvPr id="7" name="Content Placeholder 2">
            <a:extLst>
              <a:ext uri="{FF2B5EF4-FFF2-40B4-BE49-F238E27FC236}">
                <a16:creationId xmlns:a16="http://schemas.microsoft.com/office/drawing/2014/main" id="{856E7BAC-EE57-4FAB-8F39-E6727B01BE66}"/>
              </a:ext>
            </a:extLst>
          </p:cNvPr>
          <p:cNvSpPr>
            <a:spLocks noGrp="1"/>
          </p:cNvSpPr>
          <p:nvPr>
            <p:ph sz="half" idx="1"/>
          </p:nvPr>
        </p:nvSpPr>
        <p:spPr>
          <a:xfrm>
            <a:off x="223521" y="0"/>
            <a:ext cx="11744959" cy="3555917"/>
          </a:xfrm>
          <a:solidFill>
            <a:schemeClr val="bg1"/>
          </a:solidFill>
        </p:spPr>
        <p:txBody>
          <a:bodyPr/>
          <a:lstStyle/>
          <a:p>
            <a:pPr marL="0" indent="0">
              <a:lnSpc>
                <a:spcPts val="3500"/>
              </a:lnSpc>
              <a:buNone/>
            </a:pPr>
            <a:r>
              <a:rPr lang="en-US" sz="2700" dirty="0"/>
              <a:t>When children reenact a traumatic experience over and over in reenactment play, they can turn an overwhelming and frightening traumatic event into something predictable that they feel a sense of control over. Pattern and repetition are the key to creating predictability and a sense of control for a child. This is why it is not unusual to see a child reenacting worries and concerns in play in a manner that can feel “stuck” for observing teachers. For many children, this repetition is helpful—the surprise and fear of the trauma becomes familiar and predictable and, therefore, under their control.</a:t>
            </a:r>
          </a:p>
        </p:txBody>
      </p:sp>
      <p:pic>
        <p:nvPicPr>
          <p:cNvPr id="8" name="Content Placeholder 3" descr="Child-created wooden block scene: Figures of horses and people in laying-down positions representing graves">
            <a:extLst>
              <a:ext uri="{FF2B5EF4-FFF2-40B4-BE49-F238E27FC236}">
                <a16:creationId xmlns:a16="http://schemas.microsoft.com/office/drawing/2014/main" id="{B3B97A99-6690-4C07-993B-4DB0AECAC5A3}"/>
              </a:ext>
            </a:extLst>
          </p:cNvPr>
          <p:cNvPicPr>
            <a:picLocks noGrp="1" noChangeAspect="1"/>
          </p:cNvPicPr>
          <p:nvPr>
            <p:ph sz="half" idx="10"/>
          </p:nvPr>
        </p:nvPicPr>
        <p:blipFill rotWithShape="1">
          <a:blip r:embed="rId3"/>
          <a:srcRect b="15290"/>
          <a:stretch/>
        </p:blipFill>
        <p:spPr>
          <a:xfrm>
            <a:off x="223521" y="3639978"/>
            <a:ext cx="11429386" cy="22798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3833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758F-2386-7F48-9C1E-F75786CDB7B4}"/>
              </a:ext>
            </a:extLst>
          </p:cNvPr>
          <p:cNvSpPr>
            <a:spLocks noGrp="1"/>
          </p:cNvSpPr>
          <p:nvPr>
            <p:ph type="title"/>
          </p:nvPr>
        </p:nvSpPr>
        <p:spPr/>
        <p:txBody>
          <a:bodyPr>
            <a:normAutofit/>
          </a:bodyPr>
          <a:lstStyle/>
          <a:p>
            <a:r>
              <a:rPr lang="en-US" dirty="0">
                <a:solidFill>
                  <a:srgbClr val="3D4653"/>
                </a:solidFill>
              </a:rPr>
              <a:t>Good news…</a:t>
            </a:r>
          </a:p>
        </p:txBody>
      </p:sp>
      <p:sp>
        <p:nvSpPr>
          <p:cNvPr id="4" name="Content Placeholder 2"/>
          <p:cNvSpPr>
            <a:spLocks noGrp="1"/>
          </p:cNvSpPr>
          <p:nvPr>
            <p:ph sz="half" idx="1"/>
          </p:nvPr>
        </p:nvSpPr>
        <p:spPr>
          <a:xfrm>
            <a:off x="945217" y="1554509"/>
            <a:ext cx="4256704" cy="4297651"/>
          </a:xfrm>
          <a:prstGeom prst="rect">
            <a:avLst/>
          </a:prstGeom>
          <a:solidFill>
            <a:srgbClr val="3D4653"/>
          </a:solidFill>
        </p:spPr>
        <p:txBody>
          <a:bodyPr anchor="ctr" anchorCtr="0">
            <a:normAutofit/>
          </a:bodyPr>
          <a:lstStyle/>
          <a:p>
            <a:pPr marL="223838" indent="0">
              <a:lnSpc>
                <a:spcPts val="4100"/>
              </a:lnSpc>
              <a:spcBef>
                <a:spcPts val="0"/>
              </a:spcBef>
              <a:spcAft>
                <a:spcPts val="600"/>
              </a:spcAft>
              <a:buNone/>
            </a:pPr>
            <a:r>
              <a:rPr lang="en-US" sz="3200" dirty="0">
                <a:solidFill>
                  <a:schemeClr val="bg1"/>
                </a:solidFill>
              </a:rPr>
              <a:t>Healing can be induced through consistent, attuned communication within the context of our most important relationships.</a:t>
            </a:r>
          </a:p>
        </p:txBody>
      </p:sp>
      <p:pic>
        <p:nvPicPr>
          <p:cNvPr id="8" name="Content Placeholder 3" descr="Teacher showing children dinosaur figures">
            <a:extLst>
              <a:ext uri="{FF2B5EF4-FFF2-40B4-BE49-F238E27FC236}">
                <a16:creationId xmlns:a16="http://schemas.microsoft.com/office/drawing/2014/main" id="{813A6297-E672-304D-B4AB-097D59F6B0E3}"/>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rcRect l="5138"/>
          <a:stretch/>
        </p:blipFill>
        <p:spPr>
          <a:xfrm>
            <a:off x="5364479" y="1554509"/>
            <a:ext cx="6100031" cy="429765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9659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52B9BD-643E-48DA-BE7C-93B543563FA9}"/>
              </a:ext>
            </a:extLst>
          </p:cNvPr>
          <p:cNvSpPr>
            <a:spLocks noGrp="1"/>
          </p:cNvSpPr>
          <p:nvPr>
            <p:ph type="title"/>
          </p:nvPr>
        </p:nvSpPr>
        <p:spPr/>
        <p:txBody>
          <a:bodyPr>
            <a:normAutofit/>
          </a:bodyPr>
          <a:lstStyle/>
          <a:p>
            <a:r>
              <a:rPr lang="en-US" sz="4400" b="1" dirty="0"/>
              <a:t>Anthony in Preschool</a:t>
            </a:r>
          </a:p>
        </p:txBody>
      </p:sp>
      <p:sp>
        <p:nvSpPr>
          <p:cNvPr id="3" name="Content Placeholder 2">
            <a:extLst>
              <a:ext uri="{FF2B5EF4-FFF2-40B4-BE49-F238E27FC236}">
                <a16:creationId xmlns:a16="http://schemas.microsoft.com/office/drawing/2014/main" id="{9B057F8C-BAFE-2A41-B5B7-CF6805093778}"/>
              </a:ext>
            </a:extLst>
          </p:cNvPr>
          <p:cNvSpPr>
            <a:spLocks noGrp="1"/>
          </p:cNvSpPr>
          <p:nvPr>
            <p:ph sz="half" idx="10"/>
          </p:nvPr>
        </p:nvSpPr>
        <p:spPr>
          <a:xfrm>
            <a:off x="945214" y="1554509"/>
            <a:ext cx="10586586" cy="4494619"/>
          </a:xfrm>
        </p:spPr>
        <p:txBody>
          <a:bodyPr/>
          <a:lstStyle/>
          <a:p>
            <a:pPr marL="0" indent="0">
              <a:lnSpc>
                <a:spcPts val="3700"/>
              </a:lnSpc>
              <a:buNone/>
            </a:pPr>
            <a:r>
              <a:rPr lang="en-US" dirty="0">
                <a:solidFill>
                  <a:schemeClr val="tx1">
                    <a:lumMod val="50000"/>
                  </a:schemeClr>
                </a:solidFill>
              </a:rPr>
              <a:t>Anthony is riding a tricycle at his preschool when a loud airplane flies overhead. He covers his ears and screams “no, no, no, no” repeatedly. His preschool teacher, Lawanda, walks over to Anthony, bends down to his eye level and uses a calm and reassuring voice to tell him, “Anthony, you are safe, you are here in preschool where the teachers will take care of you. That loud sound was an airplane way up high in the sky. You are safe down here on the ground with me. Let’s take some deep breaths together.”</a:t>
            </a:r>
          </a:p>
        </p:txBody>
      </p:sp>
    </p:spTree>
    <p:extLst>
      <p:ext uri="{BB962C8B-B14F-4D97-AF65-F5344CB8AC3E}">
        <p14:creationId xmlns:p14="http://schemas.microsoft.com/office/powerpoint/2010/main" val="22764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Title 1"/>
          <p:cNvSpPr txBox="1">
            <a:spLocks noGrp="1"/>
          </p:cNvSpPr>
          <p:nvPr>
            <p:ph type="title"/>
          </p:nvPr>
        </p:nvSpPr>
        <p:spPr>
          <a:xfrm>
            <a:off x="1054196" y="365761"/>
            <a:ext cx="3885238" cy="1867077"/>
          </a:xfrm>
          <a:prstGeom prst="rect">
            <a:avLst/>
          </a:prstGeom>
          <a:noFill/>
          <a:ln>
            <a:noFill/>
          </a:ln>
        </p:spPr>
        <p:txBody>
          <a:bodyPr spcFirstLastPara="1" wrap="square" lIns="91425" tIns="45700" rIns="91425" bIns="45700" anchor="ctr" anchorCtr="0">
            <a:normAutofit/>
          </a:bodyPr>
          <a:lstStyle/>
          <a:p>
            <a:pPr marL="0" lvl="0" indent="0" rtl="0">
              <a:lnSpc>
                <a:spcPts val="5300"/>
              </a:lnSpc>
              <a:spcBef>
                <a:spcPts val="0"/>
              </a:spcBef>
              <a:spcAft>
                <a:spcPts val="0"/>
              </a:spcAft>
              <a:buSzPts val="1800"/>
              <a:buNone/>
            </a:pPr>
            <a:r>
              <a:rPr lang="en-US" sz="4400" b="1" dirty="0">
                <a:solidFill>
                  <a:srgbClr val="3D4653"/>
                </a:solidFill>
                <a:latin typeface="Arial"/>
                <a:ea typeface="Arial"/>
                <a:cs typeface="Arial"/>
                <a:sym typeface="Arial"/>
              </a:rPr>
              <a:t>Honoring Native Land</a:t>
            </a:r>
            <a:endParaRPr sz="4400" dirty="0">
              <a:solidFill>
                <a:srgbClr val="3D4653"/>
              </a:solidFill>
            </a:endParaRPr>
          </a:p>
        </p:txBody>
      </p:sp>
      <p:pic>
        <p:nvPicPr>
          <p:cNvPr id="3" name="Content Placeholder 2" descr="Green wheat field">
            <a:extLst>
              <a:ext uri="{FF2B5EF4-FFF2-40B4-BE49-F238E27FC236}">
                <a16:creationId xmlns:a16="http://schemas.microsoft.com/office/drawing/2014/main" id="{7E440DB7-987C-4836-9771-868ED9E5A62C}"/>
              </a:ext>
            </a:extLst>
          </p:cNvPr>
          <p:cNvPicPr>
            <a:picLocks noGrp="1" noChangeAspect="1"/>
          </p:cNvPicPr>
          <p:nvPr>
            <p:ph idx="1"/>
          </p:nvPr>
        </p:nvPicPr>
        <p:blipFill>
          <a:blip r:embed="rId3"/>
          <a:stretch>
            <a:fillRect/>
          </a:stretch>
        </p:blipFill>
        <p:spPr>
          <a:xfrm>
            <a:off x="5981075" y="365761"/>
            <a:ext cx="5524163" cy="52756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4618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5031-53A5-EE48-94B4-8B2D6C38D0EC}"/>
              </a:ext>
            </a:extLst>
          </p:cNvPr>
          <p:cNvSpPr>
            <a:spLocks noGrp="1"/>
          </p:cNvSpPr>
          <p:nvPr>
            <p:ph type="title"/>
          </p:nvPr>
        </p:nvSpPr>
        <p:spPr>
          <a:xfrm>
            <a:off x="714376" y="0"/>
            <a:ext cx="11045486" cy="1757081"/>
          </a:xfrm>
        </p:spPr>
        <p:txBody>
          <a:bodyPr>
            <a:noAutofit/>
          </a:bodyPr>
          <a:lstStyle/>
          <a:p>
            <a:pPr>
              <a:lnSpc>
                <a:spcPts val="3800"/>
              </a:lnSpc>
            </a:pPr>
            <a:r>
              <a:rPr lang="en-US" sz="3600" b="1" dirty="0"/>
              <a:t>Create opportunities for children to communicate their fears and worries and express their anger and big feelings in constructive ways.</a:t>
            </a:r>
            <a:endParaRPr lang="en-US" sz="3200" b="1"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B7997AFE-1262-42B8-8057-36460D3FA979}"/>
              </a:ext>
            </a:extLst>
          </p:cNvPr>
          <p:cNvSpPr>
            <a:spLocks noGrp="1"/>
          </p:cNvSpPr>
          <p:nvPr>
            <p:ph sz="quarter" idx="1"/>
          </p:nvPr>
        </p:nvSpPr>
        <p:spPr>
          <a:xfrm>
            <a:off x="768290" y="1757081"/>
            <a:ext cx="4909983" cy="4195483"/>
          </a:xfrm>
          <a:prstGeom prst="rect">
            <a:avLst/>
          </a:prstGeom>
          <a:solidFill>
            <a:srgbClr val="3D4653"/>
          </a:solidFill>
          <a:effectLst>
            <a:outerShdw blurRad="50800" dist="38100" dir="2700000" algn="tl" rotWithShape="0">
              <a:prstClr val="black">
                <a:alpha val="40000"/>
              </a:prstClr>
            </a:outerShdw>
          </a:effectLst>
        </p:spPr>
        <p:txBody>
          <a:bodyPr wrap="square" anchor="ctr" anchorCtr="0">
            <a:noAutofit/>
          </a:bodyPr>
          <a:lstStyle/>
          <a:p>
            <a:pPr marL="180975">
              <a:lnSpc>
                <a:spcPct val="100000"/>
              </a:lnSpc>
              <a:spcBef>
                <a:spcPts val="0"/>
              </a:spcBef>
              <a:spcAft>
                <a:spcPts val="600"/>
              </a:spcAft>
            </a:pPr>
            <a:r>
              <a:rPr lang="en-US" sz="2600" dirty="0">
                <a:solidFill>
                  <a:schemeClr val="bg1"/>
                </a:solidFill>
                <a:latin typeface="Arial" panose="020B0604020202020204" pitchFamily="34" charset="0"/>
                <a:ea typeface="Calibri" panose="020F0502020204030204" pitchFamily="34" charset="0"/>
                <a:cs typeface="Arial" panose="020B0604020202020204" pitchFamily="34" charset="0"/>
              </a:rPr>
              <a:t>Sensory/Structured play</a:t>
            </a:r>
          </a:p>
          <a:p>
            <a:pPr marL="180975">
              <a:lnSpc>
                <a:spcPct val="100000"/>
              </a:lnSpc>
              <a:spcBef>
                <a:spcPts val="0"/>
              </a:spcBef>
              <a:spcAft>
                <a:spcPts val="600"/>
              </a:spcAft>
            </a:pPr>
            <a:r>
              <a:rPr lang="en-US" sz="2600" dirty="0">
                <a:solidFill>
                  <a:schemeClr val="bg1"/>
                </a:solidFill>
                <a:latin typeface="Arial" panose="020B0604020202020204" pitchFamily="34" charset="0"/>
                <a:ea typeface="Calibri" panose="020F0502020204030204" pitchFamily="34" charset="0"/>
                <a:cs typeface="Arial" panose="020B0604020202020204" pitchFamily="34" charset="0"/>
              </a:rPr>
              <a:t>Expressive arts</a:t>
            </a:r>
          </a:p>
          <a:p>
            <a:pPr marL="180975">
              <a:lnSpc>
                <a:spcPct val="100000"/>
              </a:lnSpc>
              <a:spcBef>
                <a:spcPts val="0"/>
              </a:spcBef>
              <a:spcAft>
                <a:spcPts val="600"/>
              </a:spcAft>
            </a:pPr>
            <a:r>
              <a:rPr lang="en-US" sz="2600" dirty="0">
                <a:solidFill>
                  <a:schemeClr val="bg1"/>
                </a:solidFill>
                <a:latin typeface="Arial" panose="020B0604020202020204" pitchFamily="34" charset="0"/>
                <a:ea typeface="Calibri" panose="020F0502020204030204" pitchFamily="34" charset="0"/>
                <a:cs typeface="Arial" panose="020B0604020202020204" pitchFamily="34" charset="0"/>
              </a:rPr>
              <a:t>Loose parts</a:t>
            </a:r>
          </a:p>
          <a:p>
            <a:pPr marL="180975">
              <a:lnSpc>
                <a:spcPct val="100000"/>
              </a:lnSpc>
              <a:spcBef>
                <a:spcPts val="0"/>
              </a:spcBef>
              <a:spcAft>
                <a:spcPts val="600"/>
              </a:spcAft>
            </a:pPr>
            <a:r>
              <a:rPr lang="en-US" sz="2600" dirty="0">
                <a:solidFill>
                  <a:schemeClr val="bg1"/>
                </a:solidFill>
                <a:latin typeface="Arial" panose="020B0604020202020204" pitchFamily="34" charset="0"/>
                <a:ea typeface="Calibri" panose="020F0502020204030204" pitchFamily="34" charset="0"/>
                <a:cs typeface="Arial" panose="020B0604020202020204" pitchFamily="34" charset="0"/>
              </a:rPr>
              <a:t>Big body/Active play</a:t>
            </a:r>
          </a:p>
          <a:p>
            <a:pPr marL="180975">
              <a:lnSpc>
                <a:spcPct val="100000"/>
              </a:lnSpc>
              <a:spcBef>
                <a:spcPts val="0"/>
              </a:spcBef>
              <a:spcAft>
                <a:spcPts val="600"/>
              </a:spcAft>
            </a:pPr>
            <a:r>
              <a:rPr lang="en-US" sz="2600" dirty="0">
                <a:solidFill>
                  <a:schemeClr val="bg1"/>
                </a:solidFill>
                <a:latin typeface="Arial" panose="020B0604020202020204" pitchFamily="34" charset="0"/>
                <a:ea typeface="Calibri" panose="020F0502020204030204" pitchFamily="34" charset="0"/>
                <a:cs typeface="Arial" panose="020B0604020202020204" pitchFamily="34" charset="0"/>
              </a:rPr>
              <a:t>Rhythmic movements</a:t>
            </a:r>
          </a:p>
          <a:p>
            <a:pPr marL="180975">
              <a:lnSpc>
                <a:spcPct val="100000"/>
              </a:lnSpc>
              <a:spcBef>
                <a:spcPts val="0"/>
              </a:spcBef>
              <a:spcAft>
                <a:spcPts val="600"/>
              </a:spcAft>
            </a:pPr>
            <a:r>
              <a:rPr lang="en-US" sz="2600" dirty="0">
                <a:solidFill>
                  <a:schemeClr val="bg1"/>
                </a:solidFill>
                <a:latin typeface="Arial" panose="020B0604020202020204" pitchFamily="34" charset="0"/>
                <a:ea typeface="Calibri" panose="020F0502020204030204" pitchFamily="34" charset="0"/>
                <a:cs typeface="Arial" panose="020B0604020202020204" pitchFamily="34" charset="0"/>
              </a:rPr>
              <a:t>Outdoor play/Nature play</a:t>
            </a:r>
          </a:p>
          <a:p>
            <a:pPr marL="180975">
              <a:lnSpc>
                <a:spcPct val="100000"/>
              </a:lnSpc>
              <a:spcBef>
                <a:spcPts val="0"/>
              </a:spcBef>
              <a:spcAft>
                <a:spcPts val="600"/>
              </a:spcAft>
            </a:pPr>
            <a:r>
              <a:rPr lang="en-US" sz="2600" dirty="0">
                <a:solidFill>
                  <a:schemeClr val="bg1"/>
                </a:solidFill>
                <a:latin typeface="Arial" panose="020B0604020202020204" pitchFamily="34" charset="0"/>
                <a:ea typeface="Calibri" panose="020F0502020204030204" pitchFamily="34" charset="0"/>
                <a:cs typeface="Arial" panose="020B0604020202020204" pitchFamily="34" charset="0"/>
              </a:rPr>
              <a:t>Inspirations from medical play</a:t>
            </a:r>
          </a:p>
          <a:p>
            <a:pPr marL="180975">
              <a:lnSpc>
                <a:spcPct val="100000"/>
              </a:lnSpc>
              <a:spcBef>
                <a:spcPts val="0"/>
              </a:spcBef>
              <a:spcAft>
                <a:spcPts val="600"/>
              </a:spcAft>
            </a:pPr>
            <a:r>
              <a:rPr lang="en-US" sz="2600" dirty="0">
                <a:solidFill>
                  <a:schemeClr val="bg1"/>
                </a:solidFill>
                <a:latin typeface="Arial" panose="020B0604020202020204" pitchFamily="34" charset="0"/>
                <a:ea typeface="Calibri" panose="020F0502020204030204" pitchFamily="34" charset="0"/>
                <a:cs typeface="Arial" panose="020B0604020202020204" pitchFamily="34" charset="0"/>
              </a:rPr>
              <a:t>Storybooks </a:t>
            </a:r>
          </a:p>
        </p:txBody>
      </p:sp>
      <p:pic>
        <p:nvPicPr>
          <p:cNvPr id="8" name="Content Placeholder 3" descr="Child holding self-created tongue depressor art">
            <a:extLst>
              <a:ext uri="{FF2B5EF4-FFF2-40B4-BE49-F238E27FC236}">
                <a16:creationId xmlns:a16="http://schemas.microsoft.com/office/drawing/2014/main" id="{0A482060-86E2-7C4E-870A-52730BBCE297}"/>
              </a:ext>
            </a:extLst>
          </p:cNvPr>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12207" t="2730" r="3288" b="12764"/>
          <a:stretch/>
        </p:blipFill>
        <p:spPr>
          <a:xfrm>
            <a:off x="5844987" y="1757081"/>
            <a:ext cx="5632637" cy="422447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796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E358A-A264-1D4E-A179-514983CF4754}"/>
              </a:ext>
            </a:extLst>
          </p:cNvPr>
          <p:cNvSpPr>
            <a:spLocks noGrp="1"/>
          </p:cNvSpPr>
          <p:nvPr>
            <p:ph type="title"/>
          </p:nvPr>
        </p:nvSpPr>
        <p:spPr>
          <a:xfrm>
            <a:off x="597259" y="330836"/>
            <a:ext cx="5049162" cy="5452744"/>
          </a:xfrm>
          <a:prstGeom prst="rect">
            <a:avLst/>
          </a:prstGeom>
          <a:solidFill>
            <a:srgbClr val="3D4653"/>
          </a:solidFill>
          <a:effectLst>
            <a:outerShdw blurRad="50800" dist="38100" dir="2700000" algn="tl" rotWithShape="0">
              <a:prstClr val="black">
                <a:alpha val="40000"/>
              </a:prstClr>
            </a:outerShdw>
          </a:effectLst>
        </p:spPr>
        <p:txBody>
          <a:bodyPr anchor="ctr" anchorCtr="0">
            <a:normAutofit/>
          </a:bodyPr>
          <a:lstStyle/>
          <a:p>
            <a:pPr algn="ctr">
              <a:lnSpc>
                <a:spcPts val="5200"/>
              </a:lnSpc>
            </a:pPr>
            <a:r>
              <a:rPr lang="en-US" dirty="0">
                <a:solidFill>
                  <a:schemeClr val="bg1"/>
                </a:solidFill>
              </a:rPr>
              <a:t>S</a:t>
            </a:r>
            <a:r>
              <a:rPr lang="en-US" sz="4000" b="1" dirty="0">
                <a:solidFill>
                  <a:schemeClr val="bg1"/>
                </a:solidFill>
              </a:rPr>
              <a:t>ensory Play,</a:t>
            </a:r>
            <a:br>
              <a:rPr lang="en-US" sz="4000" b="1" dirty="0">
                <a:solidFill>
                  <a:schemeClr val="bg1"/>
                </a:solidFill>
              </a:rPr>
            </a:br>
            <a:r>
              <a:rPr lang="en-US" sz="4000" b="1" dirty="0">
                <a:solidFill>
                  <a:schemeClr val="bg1"/>
                </a:solidFill>
              </a:rPr>
              <a:t>Structured Play</a:t>
            </a:r>
            <a:endParaRPr lang="en-US" sz="4800" b="1" dirty="0"/>
          </a:p>
        </p:txBody>
      </p:sp>
      <p:pic>
        <p:nvPicPr>
          <p:cNvPr id="6" name="Picture Placeholder 2" descr="Child playing in sand and water tub">
            <a:extLst>
              <a:ext uri="{FF2B5EF4-FFF2-40B4-BE49-F238E27FC236}">
                <a16:creationId xmlns:a16="http://schemas.microsoft.com/office/drawing/2014/main" id="{F6AAABDB-9530-934E-80B2-62E08EC21A1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0264" r="-794" b="14771"/>
          <a:stretch/>
        </p:blipFill>
        <p:spPr>
          <a:xfrm>
            <a:off x="6096000" y="330836"/>
            <a:ext cx="5498742" cy="545274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2937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4FD1-C28F-4100-9EE4-2B7FA60C38F2}"/>
              </a:ext>
            </a:extLst>
          </p:cNvPr>
          <p:cNvSpPr>
            <a:spLocks noGrp="1"/>
          </p:cNvSpPr>
          <p:nvPr>
            <p:ph type="title"/>
          </p:nvPr>
        </p:nvSpPr>
        <p:spPr/>
        <p:txBody>
          <a:bodyPr/>
          <a:lstStyle/>
          <a:p>
            <a:r>
              <a:rPr lang="en-US" dirty="0">
                <a:solidFill>
                  <a:schemeClr val="bg1"/>
                </a:solidFill>
              </a:rPr>
              <a:t>Sensory Experiences</a:t>
            </a:r>
          </a:p>
        </p:txBody>
      </p:sp>
      <p:pic>
        <p:nvPicPr>
          <p:cNvPr id="6" name="Content Placeholder 2" descr="Children using funnels at sand table">
            <a:extLst>
              <a:ext uri="{FF2B5EF4-FFF2-40B4-BE49-F238E27FC236}">
                <a16:creationId xmlns:a16="http://schemas.microsoft.com/office/drawing/2014/main" id="{16C0CFF0-AF56-4D5A-9362-D5F5985EF969}"/>
              </a:ext>
            </a:extLst>
          </p:cNvPr>
          <p:cNvPicPr>
            <a:picLocks noGrp="1" noChangeAspect="1"/>
          </p:cNvPicPr>
          <p:nvPr>
            <p:ph sz="half" idx="1"/>
          </p:nvPr>
        </p:nvPicPr>
        <p:blipFill>
          <a:blip r:embed="rId3"/>
          <a:stretch>
            <a:fillRect/>
          </a:stretch>
        </p:blipFill>
        <p:spPr>
          <a:xfrm>
            <a:off x="766876" y="1477417"/>
            <a:ext cx="4950381" cy="3365284"/>
          </a:xfrm>
          <a:prstGeom prst="rect">
            <a:avLst/>
          </a:prstGeom>
        </p:spPr>
      </p:pic>
      <p:pic>
        <p:nvPicPr>
          <p:cNvPr id="5" name="Content Placeholder 3" descr="Child playing in water tub">
            <a:extLst>
              <a:ext uri="{FF2B5EF4-FFF2-40B4-BE49-F238E27FC236}">
                <a16:creationId xmlns:a16="http://schemas.microsoft.com/office/drawing/2014/main" id="{801B0270-F916-4162-A93E-C5279AAD21D5}"/>
              </a:ext>
            </a:extLst>
          </p:cNvPr>
          <p:cNvPicPr>
            <a:picLocks noGrp="1" noChangeAspect="1"/>
          </p:cNvPicPr>
          <p:nvPr>
            <p:ph sz="half" idx="10"/>
          </p:nvPr>
        </p:nvPicPr>
        <p:blipFill>
          <a:blip r:embed="rId4"/>
          <a:stretch>
            <a:fillRect/>
          </a:stretch>
        </p:blipFill>
        <p:spPr>
          <a:xfrm>
            <a:off x="5972970" y="1477417"/>
            <a:ext cx="5791704" cy="3365284"/>
          </a:xfrm>
          <a:prstGeom prst="rect">
            <a:avLst/>
          </a:prstGeom>
        </p:spPr>
      </p:pic>
    </p:spTree>
    <p:extLst>
      <p:ext uri="{BB962C8B-B14F-4D97-AF65-F5344CB8AC3E}">
        <p14:creationId xmlns:p14="http://schemas.microsoft.com/office/powerpoint/2010/main" val="3995772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36A4-13E2-E142-9FF4-4A53B9C369C2}"/>
              </a:ext>
            </a:extLst>
          </p:cNvPr>
          <p:cNvSpPr>
            <a:spLocks noGrp="1"/>
          </p:cNvSpPr>
          <p:nvPr>
            <p:ph type="title"/>
          </p:nvPr>
        </p:nvSpPr>
        <p:spPr>
          <a:xfrm>
            <a:off x="940905" y="352902"/>
            <a:ext cx="10818473" cy="1019423"/>
          </a:xfrm>
        </p:spPr>
        <p:txBody>
          <a:bodyPr/>
          <a:lstStyle/>
          <a:p>
            <a:r>
              <a:rPr lang="en-US" b="1" dirty="0"/>
              <a:t>Sense of Mastery</a:t>
            </a:r>
          </a:p>
        </p:txBody>
      </p:sp>
      <p:pic>
        <p:nvPicPr>
          <p:cNvPr id="12" name="Content Placeholder 2" descr="Peg board toy">
            <a:extLst>
              <a:ext uri="{FF2B5EF4-FFF2-40B4-BE49-F238E27FC236}">
                <a16:creationId xmlns:a16="http://schemas.microsoft.com/office/drawing/2014/main" id="{94E2C884-C456-364D-877E-D669F36F6632}"/>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940905" y="1372326"/>
            <a:ext cx="5954796" cy="4381064"/>
          </a:xfrm>
          <a:prstGeom prst="rect">
            <a:avLst/>
          </a:prstGeom>
          <a:effectLst>
            <a:outerShdw blurRad="50800" dist="38100" dir="2700000" algn="tl" rotWithShape="0">
              <a:prstClr val="black">
                <a:alpha val="40000"/>
              </a:prstClr>
            </a:outerShdw>
          </a:effectLst>
        </p:spPr>
      </p:pic>
      <p:pic>
        <p:nvPicPr>
          <p:cNvPr id="11" name="Content Placeholder 3" descr="Puzzles: fire truck and lady bug">
            <a:extLst>
              <a:ext uri="{FF2B5EF4-FFF2-40B4-BE49-F238E27FC236}">
                <a16:creationId xmlns:a16="http://schemas.microsoft.com/office/drawing/2014/main" id="{270EE5A4-5BC2-1A41-BB21-E931694BB8BD}"/>
              </a:ext>
            </a:extLst>
          </p:cNvPr>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7178128" y="1372325"/>
            <a:ext cx="4292821" cy="1320868"/>
          </a:xfrm>
          <a:prstGeom prst="rect">
            <a:avLst/>
          </a:prstGeom>
          <a:effectLst>
            <a:outerShdw blurRad="50800" dist="38100" dir="2700000" algn="tl" rotWithShape="0">
              <a:prstClr val="black">
                <a:alpha val="40000"/>
              </a:prstClr>
            </a:outerShdw>
          </a:effectLst>
        </p:spPr>
      </p:pic>
      <p:pic>
        <p:nvPicPr>
          <p:cNvPr id="4" name="Content Placeholder 4" descr="Children pressing cookie cutters into play dough">
            <a:extLst>
              <a:ext uri="{FF2B5EF4-FFF2-40B4-BE49-F238E27FC236}">
                <a16:creationId xmlns:a16="http://schemas.microsoft.com/office/drawing/2014/main" id="{7A10A399-9C21-ED46-A39A-FF771D67BC26}"/>
              </a:ext>
            </a:extLst>
          </p:cNvPr>
          <p:cNvPicPr>
            <a:picLocks noGrp="1" noChangeAspect="1"/>
          </p:cNvPicPr>
          <p:nvPr>
            <p:ph sz="quarter" idx="3"/>
          </p:nvPr>
        </p:nvPicPr>
        <p:blipFill rotWithShape="1">
          <a:blip r:embed="rId5">
            <a:extLst>
              <a:ext uri="{28A0092B-C50C-407E-A947-70E740481C1C}">
                <a14:useLocalDpi xmlns:a14="http://schemas.microsoft.com/office/drawing/2010/main" val="0"/>
              </a:ext>
            </a:extLst>
          </a:blip>
          <a:stretch/>
        </p:blipFill>
        <p:spPr>
          <a:xfrm>
            <a:off x="7178128" y="2889718"/>
            <a:ext cx="4292820" cy="286367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1580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E358A-A264-1D4E-A179-514983CF4754}"/>
              </a:ext>
            </a:extLst>
          </p:cNvPr>
          <p:cNvSpPr>
            <a:spLocks noGrp="1"/>
          </p:cNvSpPr>
          <p:nvPr>
            <p:ph type="title"/>
          </p:nvPr>
        </p:nvSpPr>
        <p:spPr>
          <a:xfrm>
            <a:off x="716281" y="330836"/>
            <a:ext cx="3855720" cy="5567044"/>
          </a:xfrm>
          <a:prstGeom prst="rect">
            <a:avLst/>
          </a:prstGeom>
          <a:solidFill>
            <a:srgbClr val="3D4653"/>
          </a:solidFill>
          <a:effectLst>
            <a:outerShdw blurRad="50800" dist="38100" dir="2700000" algn="tl" rotWithShape="0">
              <a:prstClr val="black">
                <a:alpha val="40000"/>
              </a:prstClr>
            </a:outerShdw>
          </a:effectLst>
        </p:spPr>
        <p:txBody>
          <a:bodyPr anchor="ctr" anchorCtr="0">
            <a:normAutofit/>
          </a:bodyPr>
          <a:lstStyle/>
          <a:p>
            <a:pPr algn="ctr">
              <a:lnSpc>
                <a:spcPts val="5400"/>
              </a:lnSpc>
            </a:pPr>
            <a:r>
              <a:rPr lang="en-US" sz="4400" b="1" dirty="0">
                <a:solidFill>
                  <a:schemeClr val="bg1"/>
                </a:solidFill>
              </a:rPr>
              <a:t>Expressive Arts</a:t>
            </a:r>
            <a:endParaRPr lang="en-US" sz="4400" b="1" dirty="0"/>
          </a:p>
        </p:txBody>
      </p:sp>
      <p:pic>
        <p:nvPicPr>
          <p:cNvPr id="7" name="Picture Placeholder 2" descr="Child finger painting">
            <a:extLst>
              <a:ext uri="{FF2B5EF4-FFF2-40B4-BE49-F238E27FC236}">
                <a16:creationId xmlns:a16="http://schemas.microsoft.com/office/drawing/2014/main" id="{6F5B9237-45C8-E449-9684-4E967DD436A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9231" r="10374"/>
          <a:stretch/>
        </p:blipFill>
        <p:spPr>
          <a:xfrm>
            <a:off x="4869179" y="330836"/>
            <a:ext cx="6606541" cy="556704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3839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E358A-A264-1D4E-A179-514983CF4754}"/>
              </a:ext>
            </a:extLst>
          </p:cNvPr>
          <p:cNvSpPr>
            <a:spLocks noGrp="1"/>
          </p:cNvSpPr>
          <p:nvPr>
            <p:ph type="title"/>
          </p:nvPr>
        </p:nvSpPr>
        <p:spPr>
          <a:xfrm>
            <a:off x="789992" y="330836"/>
            <a:ext cx="3782009" cy="5528788"/>
          </a:xfrm>
          <a:prstGeom prst="rect">
            <a:avLst/>
          </a:prstGeom>
          <a:solidFill>
            <a:srgbClr val="3D4653"/>
          </a:solidFill>
          <a:effectLst>
            <a:outerShdw blurRad="50800" dist="38100" dir="2700000" algn="tl" rotWithShape="0">
              <a:prstClr val="black">
                <a:alpha val="40000"/>
              </a:prstClr>
            </a:outerShdw>
          </a:effectLst>
        </p:spPr>
        <p:txBody>
          <a:bodyPr anchor="ctr" anchorCtr="0">
            <a:normAutofit/>
          </a:bodyPr>
          <a:lstStyle/>
          <a:p>
            <a:pPr algn="ctr"/>
            <a:r>
              <a:rPr lang="en-US" sz="4400" b="1" dirty="0">
                <a:solidFill>
                  <a:schemeClr val="bg1"/>
                </a:solidFill>
              </a:rPr>
              <a:t>Loose Parts</a:t>
            </a:r>
            <a:endParaRPr lang="en-US" sz="4400" b="1" dirty="0"/>
          </a:p>
        </p:txBody>
      </p:sp>
      <p:pic>
        <p:nvPicPr>
          <p:cNvPr id="7" name="Picture Placeholder 2" descr="Bowls of loose parts: stones, buttons, shells, pinecones">
            <a:extLst>
              <a:ext uri="{FF2B5EF4-FFF2-40B4-BE49-F238E27FC236}">
                <a16:creationId xmlns:a16="http://schemas.microsoft.com/office/drawing/2014/main" id="{A32262C6-0E80-1C41-B873-2285257A1C5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 t="12232" r="2322" b="12232"/>
          <a:stretch/>
        </p:blipFill>
        <p:spPr>
          <a:xfrm>
            <a:off x="4889241" y="330837"/>
            <a:ext cx="6512767" cy="55287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660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A2E8-B72E-0743-AF85-369FC4BACA4F}"/>
              </a:ext>
            </a:extLst>
          </p:cNvPr>
          <p:cNvSpPr>
            <a:spLocks noGrp="1"/>
          </p:cNvSpPr>
          <p:nvPr>
            <p:ph type="title"/>
          </p:nvPr>
        </p:nvSpPr>
        <p:spPr>
          <a:xfrm>
            <a:off x="742747" y="365761"/>
            <a:ext cx="3754608" cy="5400557"/>
          </a:xfrm>
          <a:solidFill>
            <a:srgbClr val="3D4653"/>
          </a:solidFill>
          <a:effectLst>
            <a:outerShdw blurRad="50800" dist="38100" dir="2700000" algn="tl" rotWithShape="0">
              <a:prstClr val="black">
                <a:alpha val="40000"/>
              </a:prstClr>
            </a:outerShdw>
          </a:effectLst>
        </p:spPr>
        <p:txBody>
          <a:bodyPr>
            <a:normAutofit/>
          </a:bodyPr>
          <a:lstStyle/>
          <a:p>
            <a:pPr algn="ctr"/>
            <a:r>
              <a:rPr lang="en-US" sz="4400" dirty="0">
                <a:solidFill>
                  <a:schemeClr val="bg1"/>
                </a:solidFill>
              </a:rPr>
              <a:t>Blocks</a:t>
            </a:r>
          </a:p>
        </p:txBody>
      </p:sp>
      <p:pic>
        <p:nvPicPr>
          <p:cNvPr id="10" name="Content Placeholder 2" descr="Wooden blocks">
            <a:extLst>
              <a:ext uri="{FF2B5EF4-FFF2-40B4-BE49-F238E27FC236}">
                <a16:creationId xmlns:a16="http://schemas.microsoft.com/office/drawing/2014/main" id="{8C49A2EA-9BBF-F14F-9167-06502216507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177"/>
          <a:stretch/>
        </p:blipFill>
        <p:spPr>
          <a:xfrm>
            <a:off x="5197918" y="0"/>
            <a:ext cx="6219302" cy="5766317"/>
          </a:xfrm>
          <a:prstGeom prst="rect">
            <a:avLst/>
          </a:prstGeom>
          <a:noFill/>
        </p:spPr>
      </p:pic>
    </p:spTree>
    <p:extLst>
      <p:ext uri="{BB962C8B-B14F-4D97-AF65-F5344CB8AC3E}">
        <p14:creationId xmlns:p14="http://schemas.microsoft.com/office/powerpoint/2010/main" val="1659360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B561-2111-F84C-B76E-DE32E87CC3BC}"/>
              </a:ext>
            </a:extLst>
          </p:cNvPr>
          <p:cNvSpPr>
            <a:spLocks noGrp="1"/>
          </p:cNvSpPr>
          <p:nvPr>
            <p:ph type="title"/>
          </p:nvPr>
        </p:nvSpPr>
        <p:spPr>
          <a:xfrm>
            <a:off x="940905" y="182880"/>
            <a:ext cx="10818473" cy="1264920"/>
          </a:xfrm>
        </p:spPr>
        <p:txBody>
          <a:bodyPr anchor="ctr">
            <a:normAutofit/>
          </a:bodyPr>
          <a:lstStyle/>
          <a:p>
            <a:r>
              <a:rPr lang="en-US" b="1" dirty="0"/>
              <a:t>Support Children to Release Extra Energy</a:t>
            </a:r>
            <a:endParaRPr lang="en-US" dirty="0"/>
          </a:p>
        </p:txBody>
      </p:sp>
      <p:pic>
        <p:nvPicPr>
          <p:cNvPr id="14" name="Content Placeholder 2" descr="Child riding a tricycle">
            <a:extLst>
              <a:ext uri="{FF2B5EF4-FFF2-40B4-BE49-F238E27FC236}">
                <a16:creationId xmlns:a16="http://schemas.microsoft.com/office/drawing/2014/main" id="{EED3999A-B4CA-45FF-A64E-FB3044A2A5D5}"/>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008927" y="1243012"/>
            <a:ext cx="3471633" cy="4688228"/>
          </a:xfrm>
          <a:effectLst>
            <a:outerShdw blurRad="50800" dist="38100" dir="2700000" algn="tl" rotWithShape="0">
              <a:prstClr val="black">
                <a:alpha val="40000"/>
              </a:prstClr>
            </a:outerShdw>
          </a:effectLst>
        </p:spPr>
      </p:pic>
      <p:pic>
        <p:nvPicPr>
          <p:cNvPr id="15" name="Content Placeholder 3" descr="Child building with giant blocks during outside play">
            <a:extLst>
              <a:ext uri="{FF2B5EF4-FFF2-40B4-BE49-F238E27FC236}">
                <a16:creationId xmlns:a16="http://schemas.microsoft.com/office/drawing/2014/main" id="{E47661C8-7EF5-49A6-B008-1D415BA903A8}"/>
              </a:ext>
            </a:extLst>
          </p:cNvPr>
          <p:cNvPicPr>
            <a:picLocks noGrp="1" noChangeAspect="1"/>
          </p:cNvPicPr>
          <p:nvPr>
            <p:ph sz="quarter" idx="2"/>
          </p:nvPr>
        </p:nvPicPr>
        <p:blipFill rotWithShape="1">
          <a:blip r:embed="rId4" cstate="print">
            <a:extLst>
              <a:ext uri="{28A0092B-C50C-407E-A947-70E740481C1C}">
                <a14:useLocalDpi xmlns:a14="http://schemas.microsoft.com/office/drawing/2010/main" val="0"/>
              </a:ext>
            </a:extLst>
          </a:blip>
          <a:srcRect l="20074" t="20074"/>
          <a:stretch/>
        </p:blipFill>
        <p:spPr>
          <a:xfrm>
            <a:off x="4548582" y="1243010"/>
            <a:ext cx="3471633" cy="4688229"/>
          </a:xfrm>
          <a:effectLst>
            <a:outerShdw blurRad="50800" dist="38100" dir="2700000" algn="tl" rotWithShape="0">
              <a:prstClr val="black">
                <a:alpha val="40000"/>
              </a:prstClr>
            </a:outerShdw>
          </a:effectLst>
        </p:spPr>
      </p:pic>
      <p:pic>
        <p:nvPicPr>
          <p:cNvPr id="17" name="Content Placeholder 4" descr="Child running through playground">
            <a:extLst>
              <a:ext uri="{FF2B5EF4-FFF2-40B4-BE49-F238E27FC236}">
                <a16:creationId xmlns:a16="http://schemas.microsoft.com/office/drawing/2014/main" id="{85B3BC84-9C5E-4746-9D1A-F61DC296ED9A}"/>
              </a:ext>
            </a:extLst>
          </p:cNvPr>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8115300" y="1243011"/>
            <a:ext cx="3135795" cy="2283618"/>
          </a:xfrm>
          <a:effectLst>
            <a:outerShdw blurRad="50800" dist="38100" dir="2700000" algn="tl" rotWithShape="0">
              <a:prstClr val="black">
                <a:alpha val="40000"/>
              </a:prstClr>
            </a:outerShdw>
          </a:effectLst>
        </p:spPr>
      </p:pic>
      <p:pic>
        <p:nvPicPr>
          <p:cNvPr id="19" name="Content Placeholder 5" descr="Child walking on tire obstacle course">
            <a:extLst>
              <a:ext uri="{FF2B5EF4-FFF2-40B4-BE49-F238E27FC236}">
                <a16:creationId xmlns:a16="http://schemas.microsoft.com/office/drawing/2014/main" id="{73EBCDAA-9891-4C86-8D90-3BF7D817E0D7}"/>
              </a:ext>
            </a:extLst>
          </p:cNvPr>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8115299" y="3618068"/>
            <a:ext cx="3135796" cy="231317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1310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2D67-4FAB-C349-B4A0-1BD861D6934E}"/>
              </a:ext>
            </a:extLst>
          </p:cNvPr>
          <p:cNvSpPr>
            <a:spLocks noGrp="1"/>
          </p:cNvSpPr>
          <p:nvPr>
            <p:ph type="title"/>
          </p:nvPr>
        </p:nvSpPr>
        <p:spPr>
          <a:xfrm>
            <a:off x="686762" y="365761"/>
            <a:ext cx="11086138" cy="835079"/>
          </a:xfrm>
        </p:spPr>
        <p:txBody>
          <a:bodyPr anchor="ctr">
            <a:noAutofit/>
          </a:bodyPr>
          <a:lstStyle/>
          <a:p>
            <a:pPr algn="ctr"/>
            <a:r>
              <a:rPr lang="en-US" sz="2850" b="1" dirty="0"/>
              <a:t>Support Children to Engage in Repetitive Rhythmic Movements</a:t>
            </a:r>
          </a:p>
        </p:txBody>
      </p:sp>
      <p:pic>
        <p:nvPicPr>
          <p:cNvPr id="18" name="Content Placeholder 2" descr="Repetitive, rhythmic movements: swing, rebounder, maracas, drum, yoga, music">
            <a:extLst>
              <a:ext uri="{FF2B5EF4-FFF2-40B4-BE49-F238E27FC236}">
                <a16:creationId xmlns:a16="http://schemas.microsoft.com/office/drawing/2014/main" id="{80CD3C09-7C2D-4533-9BC7-3E6225FECF1F}"/>
              </a:ext>
            </a:extLst>
          </p:cNvPr>
          <p:cNvPicPr>
            <a:picLocks noGrp="1" noChangeAspect="1"/>
          </p:cNvPicPr>
          <p:nvPr>
            <p:ph idx="1"/>
          </p:nvPr>
        </p:nvPicPr>
        <p:blipFill rotWithShape="1">
          <a:blip r:embed="rId3"/>
          <a:srcRect b="3620"/>
          <a:stretch/>
        </p:blipFill>
        <p:spPr>
          <a:xfrm>
            <a:off x="686762" y="1363844"/>
            <a:ext cx="10821611" cy="4625476"/>
          </a:xfrm>
          <a:prstGeom prst="rect">
            <a:avLst/>
          </a:prstGeom>
        </p:spPr>
      </p:pic>
    </p:spTree>
    <p:extLst>
      <p:ext uri="{BB962C8B-B14F-4D97-AF65-F5344CB8AC3E}">
        <p14:creationId xmlns:p14="http://schemas.microsoft.com/office/powerpoint/2010/main" val="545771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E358A-A264-1D4E-A179-514983CF4754}"/>
              </a:ext>
            </a:extLst>
          </p:cNvPr>
          <p:cNvSpPr>
            <a:spLocks noGrp="1"/>
          </p:cNvSpPr>
          <p:nvPr>
            <p:ph type="title"/>
          </p:nvPr>
        </p:nvSpPr>
        <p:spPr>
          <a:xfrm>
            <a:off x="656282" y="365761"/>
            <a:ext cx="4144318" cy="5463539"/>
          </a:xfrm>
          <a:prstGeom prst="rect">
            <a:avLst/>
          </a:prstGeom>
          <a:solidFill>
            <a:srgbClr val="3D4653"/>
          </a:solidFill>
          <a:effectLst>
            <a:outerShdw blurRad="50800" dist="38100" dir="2700000" algn="tl" rotWithShape="0">
              <a:prstClr val="black">
                <a:alpha val="40000"/>
              </a:prstClr>
            </a:outerShdw>
          </a:effectLst>
        </p:spPr>
        <p:txBody>
          <a:bodyPr anchor="ctr" anchorCtr="0">
            <a:normAutofit/>
          </a:bodyPr>
          <a:lstStyle/>
          <a:p>
            <a:pPr algn="ctr">
              <a:lnSpc>
                <a:spcPts val="5500"/>
              </a:lnSpc>
            </a:pPr>
            <a:r>
              <a:rPr lang="en-US" sz="4400" b="1" dirty="0">
                <a:solidFill>
                  <a:schemeClr val="bg1"/>
                </a:solidFill>
              </a:rPr>
              <a:t>Outdoor Play,</a:t>
            </a:r>
            <a:br>
              <a:rPr lang="en-US" sz="4400" b="1" dirty="0">
                <a:solidFill>
                  <a:schemeClr val="bg1"/>
                </a:solidFill>
              </a:rPr>
            </a:br>
            <a:r>
              <a:rPr lang="en-US" sz="4400" b="1" dirty="0">
                <a:solidFill>
                  <a:schemeClr val="bg1"/>
                </a:solidFill>
              </a:rPr>
              <a:t>Nature Play</a:t>
            </a:r>
            <a:endParaRPr lang="en-US" sz="4400" b="1" dirty="0"/>
          </a:p>
        </p:txBody>
      </p:sp>
      <p:pic>
        <p:nvPicPr>
          <p:cNvPr id="7" name="Picture Placeholder 2" descr="Sandbox containing construction vehicle toys">
            <a:extLst>
              <a:ext uri="{FF2B5EF4-FFF2-40B4-BE49-F238E27FC236}">
                <a16:creationId xmlns:a16="http://schemas.microsoft.com/office/drawing/2014/main" id="{F290D0CE-9EBF-B94D-91A6-39192885C43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862" t="25614" r="40022" b="617"/>
          <a:stretch/>
        </p:blipFill>
        <p:spPr>
          <a:xfrm>
            <a:off x="5189220" y="365761"/>
            <a:ext cx="6346498" cy="546353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76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695494-0F23-D844-A903-4ABBD4F61400}"/>
              </a:ext>
            </a:extLst>
          </p:cNvPr>
          <p:cNvSpPr>
            <a:spLocks noGrp="1"/>
          </p:cNvSpPr>
          <p:nvPr>
            <p:ph type="title"/>
          </p:nvPr>
        </p:nvSpPr>
        <p:spPr>
          <a:xfrm>
            <a:off x="740418" y="567558"/>
            <a:ext cx="10831727" cy="740979"/>
          </a:xfrm>
        </p:spPr>
        <p:txBody>
          <a:bodyPr>
            <a:normAutofit/>
          </a:bodyPr>
          <a:lstStyle/>
          <a:p>
            <a:r>
              <a:rPr lang="en-US" sz="4400" b="1" dirty="0"/>
              <a:t>Agenda</a:t>
            </a:r>
          </a:p>
        </p:txBody>
      </p:sp>
      <p:sp>
        <p:nvSpPr>
          <p:cNvPr id="8" name="Content Placeholder 2">
            <a:extLst>
              <a:ext uri="{FF2B5EF4-FFF2-40B4-BE49-F238E27FC236}">
                <a16:creationId xmlns:a16="http://schemas.microsoft.com/office/drawing/2014/main" id="{851BE843-5494-4E45-A85F-1CB19C1CFCD9}"/>
              </a:ext>
            </a:extLst>
          </p:cNvPr>
          <p:cNvSpPr>
            <a:spLocks noGrp="1"/>
          </p:cNvSpPr>
          <p:nvPr>
            <p:ph idx="1"/>
          </p:nvPr>
        </p:nvSpPr>
        <p:spPr>
          <a:xfrm>
            <a:off x="778165" y="1588169"/>
            <a:ext cx="10831727" cy="4459706"/>
          </a:xfrm>
          <a:noFill/>
        </p:spPr>
        <p:txBody>
          <a:bodyPr/>
          <a:lstStyle/>
          <a:p>
            <a:pPr marL="465138" indent="-457200">
              <a:buFont typeface="Arial" panose="020B0604020202020204" pitchFamily="34" charset="0"/>
              <a:buChar char="•"/>
            </a:pPr>
            <a:r>
              <a:rPr lang="en-US" sz="2800" dirty="0">
                <a:solidFill>
                  <a:srgbClr val="3D4653"/>
                </a:solidFill>
              </a:rPr>
              <a:t>The impact of trauma on children’s play</a:t>
            </a:r>
          </a:p>
          <a:p>
            <a:pPr marL="465138" indent="-457200"/>
            <a:r>
              <a:rPr lang="en-US" sz="2800" dirty="0">
                <a:solidFill>
                  <a:srgbClr val="3D4653"/>
                </a:solidFill>
              </a:rPr>
              <a:t>Different types of play that support children impacted by stress and trauma to cope, build resilience, and heal</a:t>
            </a:r>
          </a:p>
          <a:p>
            <a:pPr marL="465138" indent="-457200"/>
            <a:r>
              <a:rPr lang="en-US" sz="2800" dirty="0">
                <a:solidFill>
                  <a:srgbClr val="3D4653"/>
                </a:solidFill>
              </a:rPr>
              <a:t>Strategies for addressing difficult themes in play</a:t>
            </a:r>
          </a:p>
          <a:p>
            <a:pPr marL="465138" indent="-457200"/>
            <a:r>
              <a:rPr lang="en-US" sz="2800" dirty="0">
                <a:solidFill>
                  <a:srgbClr val="3D4653"/>
                </a:solidFill>
              </a:rPr>
              <a:t>Learning from medical play</a:t>
            </a:r>
          </a:p>
          <a:p>
            <a:pPr marL="465138" indent="-457200"/>
            <a:r>
              <a:rPr lang="en-US" sz="2800" dirty="0">
                <a:solidFill>
                  <a:srgbClr val="3D4653"/>
                </a:solidFill>
              </a:rPr>
              <a:t>Applying concepts to a vignette</a:t>
            </a:r>
          </a:p>
        </p:txBody>
      </p:sp>
    </p:spTree>
    <p:extLst>
      <p:ext uri="{BB962C8B-B14F-4D97-AF65-F5344CB8AC3E}">
        <p14:creationId xmlns:p14="http://schemas.microsoft.com/office/powerpoint/2010/main" val="898856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B2F8-6E3F-BA45-B923-BEA217DC7686}"/>
              </a:ext>
            </a:extLst>
          </p:cNvPr>
          <p:cNvSpPr>
            <a:spLocks noGrp="1"/>
          </p:cNvSpPr>
          <p:nvPr>
            <p:ph type="title"/>
          </p:nvPr>
        </p:nvSpPr>
        <p:spPr/>
        <p:txBody>
          <a:bodyPr>
            <a:normAutofit/>
          </a:bodyPr>
          <a:lstStyle/>
          <a:p>
            <a:r>
              <a:rPr lang="en-US" sz="4400" dirty="0"/>
              <a:t>Bibliotherapy</a:t>
            </a:r>
          </a:p>
        </p:txBody>
      </p:sp>
      <p:pic>
        <p:nvPicPr>
          <p:cNvPr id="9" name="Content Placeholder 2" descr="Book: Once I Was Very Very Scared">
            <a:extLst>
              <a:ext uri="{FF2B5EF4-FFF2-40B4-BE49-F238E27FC236}">
                <a16:creationId xmlns:a16="http://schemas.microsoft.com/office/drawing/2014/main" id="{7D1D7AFD-DA5C-7349-A827-BA2F4202836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45214" y="1710778"/>
            <a:ext cx="4152566" cy="4076373"/>
          </a:xfrm>
          <a:effectLst>
            <a:outerShdw blurRad="50800" dist="38100" dir="2700000" algn="tl" rotWithShape="0">
              <a:prstClr val="black">
                <a:alpha val="40000"/>
              </a:prstClr>
            </a:outerShdw>
          </a:effectLst>
        </p:spPr>
      </p:pic>
      <p:pic>
        <p:nvPicPr>
          <p:cNvPr id="11" name="Content Placeholder 3" descr="Book: You Weren't with Me">
            <a:extLst>
              <a:ext uri="{FF2B5EF4-FFF2-40B4-BE49-F238E27FC236}">
                <a16:creationId xmlns:a16="http://schemas.microsoft.com/office/drawing/2014/main" id="{EC5C768E-22AB-1F46-A036-7FAF1A644021}"/>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6365462" y="1710778"/>
            <a:ext cx="4108726" cy="407637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0333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98FDEA-2E13-4322-9AD6-E885114D306A}"/>
              </a:ext>
            </a:extLst>
          </p:cNvPr>
          <p:cNvSpPr>
            <a:spLocks noGrp="1"/>
          </p:cNvSpPr>
          <p:nvPr>
            <p:ph type="title"/>
          </p:nvPr>
        </p:nvSpPr>
        <p:spPr>
          <a:xfrm>
            <a:off x="579726" y="522515"/>
            <a:ext cx="4558331" cy="5357354"/>
          </a:xfrm>
          <a:solidFill>
            <a:srgbClr val="3D4653"/>
          </a:solidFill>
          <a:effectLst>
            <a:outerShdw blurRad="50800" dist="38100" dir="2700000" algn="tl" rotWithShape="0">
              <a:prstClr val="black">
                <a:alpha val="40000"/>
              </a:prstClr>
            </a:outerShdw>
          </a:effectLst>
        </p:spPr>
        <p:txBody>
          <a:bodyPr>
            <a:noAutofit/>
          </a:bodyPr>
          <a:lstStyle/>
          <a:p>
            <a:pPr algn="ctr">
              <a:lnSpc>
                <a:spcPts val="5100"/>
              </a:lnSpc>
            </a:pPr>
            <a:r>
              <a:rPr lang="en-US" sz="4000" b="1" dirty="0">
                <a:solidFill>
                  <a:schemeClr val="bg1"/>
                </a:solidFill>
              </a:rPr>
              <a:t>To Help Children Learn Body Awareness/</a:t>
            </a:r>
            <a:br>
              <a:rPr lang="en-US" sz="4000" b="1" dirty="0">
                <a:solidFill>
                  <a:schemeClr val="bg1"/>
                </a:solidFill>
              </a:rPr>
            </a:br>
            <a:r>
              <a:rPr lang="en-US" sz="4000" b="1" dirty="0">
                <a:solidFill>
                  <a:schemeClr val="bg1"/>
                </a:solidFill>
              </a:rPr>
              <a:t>Sensory Literacy</a:t>
            </a:r>
          </a:p>
        </p:txBody>
      </p:sp>
      <p:pic>
        <p:nvPicPr>
          <p:cNvPr id="6" name="Content Placeholder 2" descr="Book: Listening to My Body">
            <a:extLst>
              <a:ext uri="{FF2B5EF4-FFF2-40B4-BE49-F238E27FC236}">
                <a16:creationId xmlns:a16="http://schemas.microsoft.com/office/drawing/2014/main" id="{BA5E899F-7E91-4621-942A-DEFBF50F88D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440759" y="522514"/>
            <a:ext cx="6171516" cy="5375191"/>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4111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5E68066-3EF8-413F-BB5D-118EE9472047}"/>
              </a:ext>
            </a:extLst>
          </p:cNvPr>
          <p:cNvSpPr>
            <a:spLocks noGrp="1"/>
          </p:cNvSpPr>
          <p:nvPr>
            <p:ph type="title"/>
          </p:nvPr>
        </p:nvSpPr>
        <p:spPr>
          <a:xfrm>
            <a:off x="686763" y="365761"/>
            <a:ext cx="5246678" cy="5567679"/>
          </a:xfrm>
          <a:solidFill>
            <a:srgbClr val="3D4653"/>
          </a:solidFill>
          <a:effectLst>
            <a:outerShdw blurRad="50800" dist="38100" dir="2700000" algn="tl" rotWithShape="0">
              <a:prstClr val="black">
                <a:alpha val="40000"/>
              </a:prstClr>
            </a:outerShdw>
          </a:effectLst>
        </p:spPr>
        <p:txBody>
          <a:bodyPr>
            <a:normAutofit/>
          </a:bodyPr>
          <a:lstStyle/>
          <a:p>
            <a:pPr algn="ctr"/>
            <a:r>
              <a:rPr lang="en-US" sz="4800" b="1" dirty="0">
                <a:solidFill>
                  <a:schemeClr val="bg1"/>
                </a:solidFill>
              </a:rPr>
              <a:t>Breathing Ball</a:t>
            </a:r>
          </a:p>
        </p:txBody>
      </p:sp>
      <p:pic>
        <p:nvPicPr>
          <p:cNvPr id="9" name="Content Placeholder 2" descr="Breathing ball">
            <a:extLst>
              <a:ext uri="{FF2B5EF4-FFF2-40B4-BE49-F238E27FC236}">
                <a16:creationId xmlns:a16="http://schemas.microsoft.com/office/drawing/2014/main" id="{6A20283D-983C-AA44-B549-C21F08067BA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3448"/>
          <a:stretch/>
        </p:blipFill>
        <p:spPr>
          <a:xfrm>
            <a:off x="6258561" y="365761"/>
            <a:ext cx="5246678" cy="5567679"/>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8071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0E8F-C2E8-6D43-BEF6-7919E45651E9}"/>
              </a:ext>
            </a:extLst>
          </p:cNvPr>
          <p:cNvSpPr>
            <a:spLocks noGrp="1"/>
          </p:cNvSpPr>
          <p:nvPr>
            <p:ph type="title"/>
          </p:nvPr>
        </p:nvSpPr>
        <p:spPr>
          <a:xfrm>
            <a:off x="4554747" y="124221"/>
            <a:ext cx="7083862" cy="835079"/>
          </a:xfrm>
        </p:spPr>
        <p:txBody>
          <a:bodyPr anchor="ctr">
            <a:normAutofit/>
          </a:bodyPr>
          <a:lstStyle/>
          <a:p>
            <a:r>
              <a:rPr lang="en-US" dirty="0"/>
              <a:t>Trauma Informed Practices </a:t>
            </a:r>
          </a:p>
        </p:txBody>
      </p:sp>
      <p:pic>
        <p:nvPicPr>
          <p:cNvPr id="7" name="Content Placeholder 2" descr="Trauma Informed Practices for Early Childhood Educators: Relationship-Based Approaches that Support Healing and Build Resilience in Young children (Walking [Holding], Rocking [Holding], Reading a book, Humming/Singing); Nicholson, Perez and Kurtz; Photo: Courtney Vickery">
            <a:extLst>
              <a:ext uri="{FF2B5EF4-FFF2-40B4-BE49-F238E27FC236}">
                <a16:creationId xmlns:a16="http://schemas.microsoft.com/office/drawing/2014/main" id="{381E66DD-A243-3B42-96AE-CFFCE21DB1F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047" t="11852" r="13284" b="11120"/>
          <a:stretch/>
        </p:blipFill>
        <p:spPr>
          <a:xfrm>
            <a:off x="317814" y="0"/>
            <a:ext cx="11103221" cy="6038491"/>
          </a:xfrm>
          <a:prstGeom prst="rect">
            <a:avLst/>
          </a:prstGeom>
          <a:noFill/>
        </p:spPr>
      </p:pic>
    </p:spTree>
    <p:extLst>
      <p:ext uri="{BB962C8B-B14F-4D97-AF65-F5344CB8AC3E}">
        <p14:creationId xmlns:p14="http://schemas.microsoft.com/office/powerpoint/2010/main" val="990731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DCE5-62F2-8144-9D18-9D8ED0CF2D28}"/>
              </a:ext>
            </a:extLst>
          </p:cNvPr>
          <p:cNvSpPr>
            <a:spLocks noGrp="1"/>
          </p:cNvSpPr>
          <p:nvPr>
            <p:ph type="title"/>
          </p:nvPr>
        </p:nvSpPr>
        <p:spPr>
          <a:xfrm>
            <a:off x="686762" y="101092"/>
            <a:ext cx="11072617" cy="835079"/>
          </a:xfrm>
        </p:spPr>
        <p:txBody>
          <a:bodyPr anchor="ctr">
            <a:normAutofit/>
          </a:bodyPr>
          <a:lstStyle/>
          <a:p>
            <a:pPr algn="r"/>
            <a:r>
              <a:rPr lang="en-US" dirty="0"/>
              <a:t>Trauma Informed Practices (2)</a:t>
            </a:r>
          </a:p>
        </p:txBody>
      </p:sp>
      <p:pic>
        <p:nvPicPr>
          <p:cNvPr id="5" name="Content Placeholder 2" descr="Trauma Informed Practices for Early Childhood Educators: Relationship-Based Approaches that Support Healing and Build Resilience in Young children (Playing with Clay, Sand Play, Blowing Bubbles, Deep Breathing); Nicholson, Perez and Kurtz; Photo: Courtney Vickery">
            <a:extLst>
              <a:ext uri="{FF2B5EF4-FFF2-40B4-BE49-F238E27FC236}">
                <a16:creationId xmlns:a16="http://schemas.microsoft.com/office/drawing/2014/main" id="{322D693C-3181-4419-A934-47B4182D4D4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99" t="9864" r="6240" b="12938"/>
          <a:stretch/>
        </p:blipFill>
        <p:spPr>
          <a:xfrm>
            <a:off x="50261" y="174171"/>
            <a:ext cx="11709118" cy="5795308"/>
          </a:xfrm>
          <a:prstGeom prst="rect">
            <a:avLst/>
          </a:prstGeom>
          <a:noFill/>
        </p:spPr>
      </p:pic>
    </p:spTree>
    <p:extLst>
      <p:ext uri="{BB962C8B-B14F-4D97-AF65-F5344CB8AC3E}">
        <p14:creationId xmlns:p14="http://schemas.microsoft.com/office/powerpoint/2010/main" val="2390084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5031-53A5-EE48-94B4-8B2D6C38D0EC}"/>
              </a:ext>
            </a:extLst>
          </p:cNvPr>
          <p:cNvSpPr>
            <a:spLocks noGrp="1"/>
          </p:cNvSpPr>
          <p:nvPr>
            <p:ph type="title"/>
          </p:nvPr>
        </p:nvSpPr>
        <p:spPr>
          <a:xfrm>
            <a:off x="534642" y="0"/>
            <a:ext cx="11122715" cy="1676269"/>
          </a:xfrm>
          <a:solidFill>
            <a:schemeClr val="bg1"/>
          </a:solidFill>
        </p:spPr>
        <p:txBody>
          <a:bodyPr>
            <a:noAutofit/>
          </a:bodyPr>
          <a:lstStyle/>
          <a:p>
            <a:pPr>
              <a:lnSpc>
                <a:spcPts val="4800"/>
              </a:lnSpc>
            </a:pPr>
            <a:r>
              <a:rPr lang="en-US" b="1" dirty="0">
                <a:solidFill>
                  <a:srgbClr val="3D4653"/>
                </a:solidFill>
                <a:latin typeface="Arial" panose="020B0604020202020204" pitchFamily="34" charset="0"/>
                <a:cs typeface="Arial" panose="020B0604020202020204" pitchFamily="34" charset="0"/>
              </a:rPr>
              <a:t>Which types of play do you include in your environment? What can you add? </a:t>
            </a:r>
          </a:p>
        </p:txBody>
      </p:sp>
      <p:sp>
        <p:nvSpPr>
          <p:cNvPr id="6" name="Rectangle 2">
            <a:extLst>
              <a:ext uri="{FF2B5EF4-FFF2-40B4-BE49-F238E27FC236}">
                <a16:creationId xmlns:a16="http://schemas.microsoft.com/office/drawing/2014/main" id="{9DA457C6-2434-AA4B-9A9E-45657768A28B}"/>
              </a:ext>
            </a:extLst>
          </p:cNvPr>
          <p:cNvSpPr/>
          <p:nvPr/>
        </p:nvSpPr>
        <p:spPr>
          <a:xfrm>
            <a:off x="534642" y="1676269"/>
            <a:ext cx="5557498" cy="4147571"/>
          </a:xfrm>
          <a:prstGeom prst="rect">
            <a:avLst/>
          </a:prstGeom>
          <a:solidFill>
            <a:srgbClr val="3D4653"/>
          </a:solidFill>
        </p:spPr>
        <p:txBody>
          <a:bodyPr wrap="square" anchor="ctr" anchorCtr="0">
            <a:noAutofit/>
          </a:bodyPr>
          <a:lstStyle/>
          <a:p>
            <a:pPr marL="180975" marR="0" lvl="0" indent="-274320" algn="l" defTabSz="457200" rtl="0" eaLnBrk="0" fontAlgn="base" latinLnBrk="0" hangingPunct="0">
              <a:lnSpc>
                <a:spcPct val="100000"/>
              </a:lnSpc>
              <a:spcBef>
                <a:spcPts val="0"/>
              </a:spcBef>
              <a:spcAft>
                <a:spcPts val="600"/>
              </a:spcAft>
              <a:buClrTx/>
              <a:buSzTx/>
              <a:buFont typeface="Arial"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Sensory/Structured play</a:t>
            </a:r>
          </a:p>
          <a:p>
            <a:pPr marL="180975" marR="0" lvl="0" indent="-274320" algn="l" defTabSz="457200" rtl="0" eaLnBrk="0" fontAlgn="base" latinLnBrk="0" hangingPunct="0">
              <a:lnSpc>
                <a:spcPct val="100000"/>
              </a:lnSpc>
              <a:spcBef>
                <a:spcPts val="0"/>
              </a:spcBef>
              <a:spcAft>
                <a:spcPts val="600"/>
              </a:spcAft>
              <a:buClrTx/>
              <a:buSzTx/>
              <a:buFont typeface="Arial"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Expressive arts</a:t>
            </a:r>
          </a:p>
          <a:p>
            <a:pPr marL="180975" marR="0" lvl="0" indent="-274320" algn="l" defTabSz="457200" rtl="0" eaLnBrk="0" fontAlgn="base" latinLnBrk="0" hangingPunct="0">
              <a:lnSpc>
                <a:spcPct val="100000"/>
              </a:lnSpc>
              <a:spcBef>
                <a:spcPts val="0"/>
              </a:spcBef>
              <a:spcAft>
                <a:spcPts val="600"/>
              </a:spcAft>
              <a:buClrTx/>
              <a:buSzTx/>
              <a:buFont typeface="Arial"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Loose parts</a:t>
            </a:r>
          </a:p>
          <a:p>
            <a:pPr marL="180975" marR="0" lvl="0" indent="-274320" algn="l" defTabSz="457200" rtl="0" eaLnBrk="0" fontAlgn="base" latinLnBrk="0" hangingPunct="0">
              <a:lnSpc>
                <a:spcPct val="100000"/>
              </a:lnSpc>
              <a:spcBef>
                <a:spcPts val="0"/>
              </a:spcBef>
              <a:spcAft>
                <a:spcPts val="600"/>
              </a:spcAft>
              <a:buClrTx/>
              <a:buSzTx/>
              <a:buFont typeface="Arial"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Big body/Active play</a:t>
            </a:r>
          </a:p>
          <a:p>
            <a:pPr marL="180975" marR="0" lvl="0" indent="-274320" algn="l" defTabSz="457200" rtl="0" eaLnBrk="0" fontAlgn="base" latinLnBrk="0" hangingPunct="0">
              <a:lnSpc>
                <a:spcPct val="100000"/>
              </a:lnSpc>
              <a:spcBef>
                <a:spcPts val="0"/>
              </a:spcBef>
              <a:spcAft>
                <a:spcPts val="600"/>
              </a:spcAft>
              <a:buClrTx/>
              <a:buSzTx/>
              <a:buFont typeface="Arial"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Rhythmic movements</a:t>
            </a:r>
          </a:p>
          <a:p>
            <a:pPr marL="180975" marR="0" lvl="0" indent="-274320" algn="l" defTabSz="457200" rtl="0" eaLnBrk="0" fontAlgn="base" latinLnBrk="0" hangingPunct="0">
              <a:lnSpc>
                <a:spcPct val="100000"/>
              </a:lnSpc>
              <a:spcBef>
                <a:spcPts val="0"/>
              </a:spcBef>
              <a:spcAft>
                <a:spcPts val="600"/>
              </a:spcAft>
              <a:buClrTx/>
              <a:buSzTx/>
              <a:buFont typeface="Arial"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Outdoor play/Nature play</a:t>
            </a:r>
          </a:p>
          <a:p>
            <a:pPr marL="180975" marR="0" lvl="0" indent="-274320" algn="l" defTabSz="457200" rtl="0" eaLnBrk="0" fontAlgn="base" latinLnBrk="0" hangingPunct="0">
              <a:lnSpc>
                <a:spcPct val="100000"/>
              </a:lnSpc>
              <a:spcBef>
                <a:spcPts val="0"/>
              </a:spcBef>
              <a:spcAft>
                <a:spcPts val="600"/>
              </a:spcAft>
              <a:buClrTx/>
              <a:buSzTx/>
              <a:buFont typeface="Arial"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Inspirations from medical play</a:t>
            </a:r>
          </a:p>
          <a:p>
            <a:pPr marL="180975" marR="0" lvl="0" indent="-274320" algn="l" defTabSz="457200" rtl="0" eaLnBrk="0" fontAlgn="base" latinLnBrk="0" hangingPunct="0">
              <a:lnSpc>
                <a:spcPct val="100000"/>
              </a:lnSpc>
              <a:spcBef>
                <a:spcPts val="0"/>
              </a:spcBef>
              <a:spcAft>
                <a:spcPts val="600"/>
              </a:spcAft>
              <a:buClrTx/>
              <a:buSzTx/>
              <a:buFont typeface="Arial"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Storybooks</a:t>
            </a:r>
          </a:p>
        </p:txBody>
      </p:sp>
      <p:pic>
        <p:nvPicPr>
          <p:cNvPr id="4" name="Content Placeholder 3" descr="Finger-painting art">
            <a:extLst>
              <a:ext uri="{FF2B5EF4-FFF2-40B4-BE49-F238E27FC236}">
                <a16:creationId xmlns:a16="http://schemas.microsoft.com/office/drawing/2014/main" id="{7A5E5EA6-9CEC-2A47-AF1D-9F771C04AB36}"/>
              </a:ext>
            </a:extLst>
          </p:cNvPr>
          <p:cNvPicPr>
            <a:picLocks noGrp="1" noChangeAspect="1"/>
          </p:cNvPicPr>
          <p:nvPr>
            <p:ph idx="1"/>
          </p:nvPr>
        </p:nvPicPr>
        <p:blipFill rotWithShape="1">
          <a:blip r:embed="rId3"/>
          <a:srcRect r="17947"/>
          <a:stretch/>
        </p:blipFill>
        <p:spPr>
          <a:xfrm>
            <a:off x="6355452" y="1676269"/>
            <a:ext cx="5134183" cy="4147571"/>
          </a:xfrm>
          <a:prstGeom prst="rect">
            <a:avLst/>
          </a:prstGeom>
        </p:spPr>
      </p:pic>
    </p:spTree>
    <p:extLst>
      <p:ext uri="{BB962C8B-B14F-4D97-AF65-F5344CB8AC3E}">
        <p14:creationId xmlns:p14="http://schemas.microsoft.com/office/powerpoint/2010/main" val="684409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D83445C-FFCE-4602-BF90-4F1A3C5C0A3A}"/>
              </a:ext>
            </a:extLst>
          </p:cNvPr>
          <p:cNvSpPr>
            <a:spLocks noGrp="1"/>
          </p:cNvSpPr>
          <p:nvPr>
            <p:ph type="title"/>
          </p:nvPr>
        </p:nvSpPr>
        <p:spPr>
          <a:solidFill>
            <a:srgbClr val="3D4653"/>
          </a:solidFill>
          <a:effectLst>
            <a:outerShdw blurRad="50800" dist="38100" dir="2700000" algn="tl" rotWithShape="0">
              <a:prstClr val="black">
                <a:alpha val="40000"/>
              </a:prstClr>
            </a:outerShdw>
          </a:effectLst>
        </p:spPr>
        <p:txBody>
          <a:bodyPr>
            <a:normAutofit/>
          </a:bodyPr>
          <a:lstStyle/>
          <a:p>
            <a:pPr algn="ctr"/>
            <a:r>
              <a:rPr lang="en-US" sz="4800" b="1" dirty="0">
                <a:solidFill>
                  <a:schemeClr val="bg1"/>
                </a:solidFill>
              </a:rPr>
              <a:t>It was poison!</a:t>
            </a:r>
          </a:p>
        </p:txBody>
      </p:sp>
      <p:sp>
        <p:nvSpPr>
          <p:cNvPr id="3" name="Content Placeholder 2">
            <a:extLst>
              <a:ext uri="{FF2B5EF4-FFF2-40B4-BE49-F238E27FC236}">
                <a16:creationId xmlns:a16="http://schemas.microsoft.com/office/drawing/2014/main" id="{8E42B10A-14F7-BC41-9E8A-8615BFEC22AB}"/>
              </a:ext>
            </a:extLst>
          </p:cNvPr>
          <p:cNvSpPr>
            <a:spLocks noGrp="1"/>
          </p:cNvSpPr>
          <p:nvPr>
            <p:ph sz="half" idx="1"/>
          </p:nvPr>
        </p:nvSpPr>
        <p:spPr>
          <a:xfrm>
            <a:off x="945216" y="1489676"/>
            <a:ext cx="5703234" cy="4559452"/>
          </a:xfrm>
          <a:noFill/>
        </p:spPr>
        <p:txBody>
          <a:bodyPr>
            <a:normAutofit/>
          </a:bodyPr>
          <a:lstStyle/>
          <a:p>
            <a:pPr marL="45720" indent="0">
              <a:lnSpc>
                <a:spcPts val="3500"/>
              </a:lnSpc>
              <a:buNone/>
            </a:pPr>
            <a:r>
              <a:rPr lang="en-US" sz="2800" dirty="0">
                <a:solidFill>
                  <a:srgbClr val="3D4653"/>
                </a:solidFill>
              </a:rPr>
              <a:t>Four-year-</a:t>
            </a:r>
            <a:r>
              <a:rPr lang="en-US" sz="2800" dirty="0" err="1">
                <a:solidFill>
                  <a:srgbClr val="3D4653"/>
                </a:solidFill>
              </a:rPr>
              <a:t>olds</a:t>
            </a:r>
            <a:r>
              <a:rPr lang="en-US" sz="2800" dirty="0">
                <a:solidFill>
                  <a:srgbClr val="3D4653"/>
                </a:solidFill>
              </a:rPr>
              <a:t> Zoe and Mateo are playing in the sandbox. Zoe grabs a handful of sand and offers it to Mateo, “Would you like some ice cream? It’s rainbow sprinkles.” Mateo takes the sand and pretends to eat it. Zoe laughs and yells, “It was poison! Now you might just get really sick and die.”</a:t>
            </a:r>
          </a:p>
        </p:txBody>
      </p:sp>
      <p:pic>
        <p:nvPicPr>
          <p:cNvPr id="6" name="Content Placeholder 3" descr="Sign: DANGER—POISON">
            <a:extLst>
              <a:ext uri="{FF2B5EF4-FFF2-40B4-BE49-F238E27FC236}">
                <a16:creationId xmlns:a16="http://schemas.microsoft.com/office/drawing/2014/main" id="{8FB7E353-A1A1-4948-B2A9-77B84A358DF9}"/>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rcRect l="1282" t="3765" r="1788"/>
          <a:stretch/>
        </p:blipFill>
        <p:spPr>
          <a:xfrm>
            <a:off x="7113082" y="1680176"/>
            <a:ext cx="4651592" cy="3158524"/>
          </a:xfrm>
          <a:prstGeom prst="rect">
            <a:avLst/>
          </a:prstGeom>
          <a:noFill/>
          <a:ln w="38100">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3634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C457-1CB6-4AC3-84DB-80252359D25F}"/>
              </a:ext>
            </a:extLst>
          </p:cNvPr>
          <p:cNvSpPr>
            <a:spLocks noGrp="1"/>
          </p:cNvSpPr>
          <p:nvPr>
            <p:ph type="title"/>
          </p:nvPr>
        </p:nvSpPr>
        <p:spPr/>
        <p:txBody>
          <a:bodyPr/>
          <a:lstStyle/>
          <a:p>
            <a:r>
              <a:rPr lang="en-US" dirty="0"/>
              <a:t>Closing Reflections</a:t>
            </a:r>
          </a:p>
        </p:txBody>
      </p:sp>
      <p:sp>
        <p:nvSpPr>
          <p:cNvPr id="3" name="Content Placeholder 2">
            <a:extLst>
              <a:ext uri="{FF2B5EF4-FFF2-40B4-BE49-F238E27FC236}">
                <a16:creationId xmlns:a16="http://schemas.microsoft.com/office/drawing/2014/main" id="{8F35E2B0-1E24-4D01-A984-DA045F3D71C8}"/>
              </a:ext>
            </a:extLst>
          </p:cNvPr>
          <p:cNvSpPr>
            <a:spLocks noGrp="1"/>
          </p:cNvSpPr>
          <p:nvPr>
            <p:ph sz="quarter" idx="1"/>
          </p:nvPr>
        </p:nvSpPr>
        <p:spPr>
          <a:xfrm>
            <a:off x="853751" y="0"/>
            <a:ext cx="11251095" cy="1345272"/>
          </a:xfrm>
          <a:solidFill>
            <a:srgbClr val="635D5A"/>
          </a:solidFill>
        </p:spPr>
        <p:txBody>
          <a:bodyPr anchor="ctr" anchorCtr="0"/>
          <a:lstStyle/>
          <a:p>
            <a:pPr marL="0" indent="0">
              <a:lnSpc>
                <a:spcPct val="100000"/>
              </a:lnSpc>
              <a:spcBef>
                <a:spcPts val="0"/>
              </a:spcBef>
              <a:spcAft>
                <a:spcPts val="200"/>
              </a:spcAft>
              <a:buNone/>
            </a:pPr>
            <a:r>
              <a:rPr lang="en-US" sz="2400" dirty="0">
                <a:solidFill>
                  <a:schemeClr val="bg1"/>
                </a:solidFill>
              </a:rPr>
              <a:t>Julie Nicholson</a:t>
            </a:r>
          </a:p>
          <a:p>
            <a:pPr marL="0" indent="0">
              <a:lnSpc>
                <a:spcPct val="100000"/>
              </a:lnSpc>
              <a:spcBef>
                <a:spcPts val="0"/>
              </a:spcBef>
              <a:spcAft>
                <a:spcPts val="200"/>
              </a:spcAft>
              <a:buNone/>
            </a:pPr>
            <a:r>
              <a:rPr lang="en-US" b="1" dirty="0">
                <a:solidFill>
                  <a:schemeClr val="bg1"/>
                </a:solidFill>
              </a:rPr>
              <a:t>Closing Reflections</a:t>
            </a:r>
          </a:p>
          <a:p>
            <a:pPr marL="0" indent="0">
              <a:lnSpc>
                <a:spcPct val="100000"/>
              </a:lnSpc>
              <a:spcBef>
                <a:spcPts val="0"/>
              </a:spcBef>
              <a:spcAft>
                <a:spcPts val="200"/>
              </a:spcAft>
              <a:buNone/>
            </a:pPr>
            <a:r>
              <a:rPr lang="en-US" sz="2400" dirty="0">
                <a:solidFill>
                  <a:schemeClr val="bg1"/>
                </a:solidFill>
              </a:rPr>
              <a:t>On Young Children’s Play…</a:t>
            </a:r>
          </a:p>
        </p:txBody>
      </p:sp>
      <p:pic>
        <p:nvPicPr>
          <p:cNvPr id="12" name="Content Placeholder 3">
            <a:extLst>
              <a:ext uri="{FF2B5EF4-FFF2-40B4-BE49-F238E27FC236}">
                <a16:creationId xmlns:a16="http://schemas.microsoft.com/office/drawing/2014/main" id="{39B81757-8888-416B-BB22-CD5F09B94D08}"/>
              </a:ext>
              <a:ext uri="{C183D7F6-B498-43B3-948B-1728B52AA6E4}">
                <adec:decorative xmlns:adec="http://schemas.microsoft.com/office/drawing/2017/decorative" val="1"/>
              </a:ext>
            </a:extLst>
          </p:cNvPr>
          <p:cNvPicPr>
            <a:picLocks noGrp="1" noChangeAspect="1"/>
          </p:cNvPicPr>
          <p:nvPr>
            <p:ph sz="quarter" idx="3"/>
          </p:nvPr>
        </p:nvPicPr>
        <p:blipFill>
          <a:blip r:embed="rId3"/>
          <a:stretch>
            <a:fillRect/>
          </a:stretch>
        </p:blipFill>
        <p:spPr>
          <a:xfrm>
            <a:off x="0" y="-1"/>
            <a:ext cx="12192000" cy="5581651"/>
          </a:xfrm>
          <a:prstGeom prst="rect">
            <a:avLst/>
          </a:prstGeom>
        </p:spPr>
      </p:pic>
      <p:pic>
        <p:nvPicPr>
          <p:cNvPr id="6" name="Content Placeholder 4" descr="Padlet screenshot: Julie Nicholson; Closing Reflections On Young Children’s Play…; Something I learned; Something I Will Try; Something I Appreciate; Something I Feel; Background image of children making chalk drawings">
            <a:extLst>
              <a:ext uri="{FF2B5EF4-FFF2-40B4-BE49-F238E27FC236}">
                <a16:creationId xmlns:a16="http://schemas.microsoft.com/office/drawing/2014/main" id="{D90223E3-2372-4C20-9953-5F0BE8E2AE06}"/>
              </a:ext>
            </a:extLst>
          </p:cNvPr>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87154" y="547449"/>
            <a:ext cx="12017692" cy="4965279"/>
          </a:xfrm>
          <a:prstGeom prst="rect">
            <a:avLst/>
          </a:prstGeom>
          <a:noFill/>
        </p:spPr>
      </p:pic>
    </p:spTree>
    <p:extLst>
      <p:ext uri="{BB962C8B-B14F-4D97-AF65-F5344CB8AC3E}">
        <p14:creationId xmlns:p14="http://schemas.microsoft.com/office/powerpoint/2010/main" val="907784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370212-051C-43EE-8EAC-DD20C5A99A98}"/>
              </a:ext>
            </a:extLst>
          </p:cNvPr>
          <p:cNvSpPr>
            <a:spLocks noGrp="1"/>
          </p:cNvSpPr>
          <p:nvPr>
            <p:ph type="title"/>
          </p:nvPr>
        </p:nvSpPr>
        <p:spPr>
          <a:xfrm>
            <a:off x="940905" y="140367"/>
            <a:ext cx="10310190" cy="1010817"/>
          </a:xfrm>
          <a:solidFill>
            <a:srgbClr val="3D4653"/>
          </a:solidFill>
          <a:effectLst>
            <a:outerShdw blurRad="50800" dist="38100" dir="2700000" algn="tl" rotWithShape="0">
              <a:prstClr val="black">
                <a:alpha val="40000"/>
              </a:prstClr>
            </a:outerShdw>
          </a:effectLst>
        </p:spPr>
        <p:txBody>
          <a:bodyPr>
            <a:noAutofit/>
          </a:bodyPr>
          <a:lstStyle/>
          <a:p>
            <a:pPr algn="ctr"/>
            <a:r>
              <a:rPr lang="en-US" sz="2800" dirty="0">
                <a:solidFill>
                  <a:schemeClr val="bg1"/>
                </a:solidFill>
              </a:rPr>
              <a:t>This training was based on content from </a:t>
            </a:r>
            <a:r>
              <a:rPr lang="en-US" sz="2800" i="1" dirty="0">
                <a:solidFill>
                  <a:schemeClr val="bg1"/>
                </a:solidFill>
              </a:rPr>
              <a:t>The Powerful Role of Play in Education </a:t>
            </a:r>
            <a:r>
              <a:rPr lang="en-US" sz="2800" dirty="0">
                <a:solidFill>
                  <a:schemeClr val="bg1"/>
                </a:solidFill>
              </a:rPr>
              <a:t>and the following additional resources:</a:t>
            </a:r>
          </a:p>
        </p:txBody>
      </p:sp>
      <p:pic>
        <p:nvPicPr>
          <p:cNvPr id="8" name="Content Placeholder 2">
            <a:extLst>
              <a:ext uri="{FF2B5EF4-FFF2-40B4-BE49-F238E27FC236}">
                <a16:creationId xmlns:a16="http://schemas.microsoft.com/office/drawing/2014/main" id="{820E872B-BB55-4805-AED9-B96691412ED9}"/>
              </a:ext>
              <a:ext uri="{C183D7F6-B498-43B3-948B-1728B52AA6E4}">
                <adec:decorative xmlns:adec="http://schemas.microsoft.com/office/drawing/2017/decorative" val="1"/>
              </a:ext>
            </a:extLst>
          </p:cNvPr>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l="1770" t="14110" r="2957" b="19265"/>
          <a:stretch/>
        </p:blipFill>
        <p:spPr>
          <a:xfrm>
            <a:off x="940905" y="1279522"/>
            <a:ext cx="4561536" cy="4656057"/>
          </a:xfrm>
          <a:ln>
            <a:solidFill>
              <a:srgbClr val="3D4653"/>
            </a:solidFill>
          </a:ln>
          <a:effectLst>
            <a:outerShdw blurRad="50800" dist="38100" dir="2700000" algn="tl" rotWithShape="0">
              <a:prstClr val="black">
                <a:alpha val="40000"/>
              </a:prstClr>
            </a:outerShdw>
          </a:effectLst>
        </p:spPr>
      </p:pic>
      <p:sp>
        <p:nvSpPr>
          <p:cNvPr id="9" name="Content Placeholder 3">
            <a:extLst>
              <a:ext uri="{FF2B5EF4-FFF2-40B4-BE49-F238E27FC236}">
                <a16:creationId xmlns:a16="http://schemas.microsoft.com/office/drawing/2014/main" id="{DA7FA4DC-9776-46F0-8FA0-C9114A2559A4}"/>
              </a:ext>
            </a:extLst>
          </p:cNvPr>
          <p:cNvSpPr txBox="1">
            <a:spLocks noGrp="1"/>
          </p:cNvSpPr>
          <p:nvPr>
            <p:ph sz="quarter" idx="2"/>
          </p:nvPr>
        </p:nvSpPr>
        <p:spPr>
          <a:xfrm>
            <a:off x="940906" y="2518611"/>
            <a:ext cx="4561536" cy="3400925"/>
          </a:xfrm>
          <a:prstGeom prst="rect">
            <a:avLst/>
          </a:prstGeom>
          <a:solidFill>
            <a:schemeClr val="bg1"/>
          </a:solidFill>
          <a:ln>
            <a:noFill/>
          </a:ln>
        </p:spPr>
        <p:txBody>
          <a:bodyPr wrap="square" rtlCol="0">
            <a:noAutofit/>
          </a:bodyPr>
          <a:lstStyle/>
          <a:p>
            <a:pPr marL="0" indent="0" algn="ctr">
              <a:lnSpc>
                <a:spcPct val="100000"/>
              </a:lnSpc>
              <a:spcBef>
                <a:spcPts val="0"/>
              </a:spcBef>
              <a:spcAft>
                <a:spcPts val="200"/>
              </a:spcAft>
              <a:buNone/>
            </a:pPr>
            <a:r>
              <a:rPr lang="en-US" sz="2400" i="1" dirty="0">
                <a:solidFill>
                  <a:srgbClr val="000000"/>
                </a:solidFill>
              </a:rPr>
              <a:t>TRAUMA-INFORMED PRACTICES FOR EARLY CHILDHOOD EDUCATORS: </a:t>
            </a:r>
          </a:p>
          <a:p>
            <a:pPr marL="0" indent="0" algn="ctr">
              <a:lnSpc>
                <a:spcPct val="100000"/>
              </a:lnSpc>
              <a:spcBef>
                <a:spcPts val="0"/>
              </a:spcBef>
              <a:spcAft>
                <a:spcPts val="200"/>
              </a:spcAft>
              <a:buNone/>
            </a:pPr>
            <a:r>
              <a:rPr lang="en-US" sz="2400" i="1" dirty="0">
                <a:solidFill>
                  <a:schemeClr val="accent2">
                    <a:lumMod val="75000"/>
                  </a:schemeClr>
                </a:solidFill>
              </a:rPr>
              <a:t>Relationship-Based Approaches that Support Healing and Build Resilience in Young Children</a:t>
            </a:r>
          </a:p>
          <a:p>
            <a:pPr marL="0" indent="0" algn="ctr">
              <a:lnSpc>
                <a:spcPct val="100000"/>
              </a:lnSpc>
              <a:spcBef>
                <a:spcPts val="0"/>
              </a:spcBef>
              <a:spcAft>
                <a:spcPts val="200"/>
              </a:spcAft>
              <a:buNone/>
            </a:pPr>
            <a:r>
              <a:rPr lang="en-US" sz="2400" dirty="0">
                <a:solidFill>
                  <a:srgbClr val="000000"/>
                </a:solidFill>
              </a:rPr>
              <a:t>JULIE NICHOLSON, LINDA PEREZ, AND JULIE KURTZ</a:t>
            </a:r>
          </a:p>
          <a:p>
            <a:pPr marL="0" indent="0" algn="ctr">
              <a:lnSpc>
                <a:spcPct val="100000"/>
              </a:lnSpc>
              <a:spcBef>
                <a:spcPts val="0"/>
              </a:spcBef>
              <a:spcAft>
                <a:spcPts val="200"/>
              </a:spcAft>
              <a:buNone/>
            </a:pPr>
            <a:r>
              <a:rPr lang="en-US" sz="2400" dirty="0">
                <a:solidFill>
                  <a:srgbClr val="000000"/>
                </a:solidFill>
              </a:rPr>
              <a:t>An Eye On Education Book</a:t>
            </a:r>
          </a:p>
        </p:txBody>
      </p:sp>
      <p:pic>
        <p:nvPicPr>
          <p:cNvPr id="10" name="Content Placeholder 4">
            <a:extLst>
              <a:ext uri="{FF2B5EF4-FFF2-40B4-BE49-F238E27FC236}">
                <a16:creationId xmlns:a16="http://schemas.microsoft.com/office/drawing/2014/main" id="{1C8583E4-E679-4761-8472-C17C938326BD}"/>
              </a:ext>
              <a:ext uri="{C183D7F6-B498-43B3-948B-1728B52AA6E4}">
                <adec:decorative xmlns:adec="http://schemas.microsoft.com/office/drawing/2017/decorative" val="1"/>
              </a:ext>
            </a:extLst>
          </p:cNvPr>
          <p:cNvPicPr>
            <a:picLocks noGrp="1" noChangeAspect="1"/>
          </p:cNvPicPr>
          <p:nvPr>
            <p:ph sz="quarter" idx="3"/>
          </p:nvPr>
        </p:nvPicPr>
        <p:blipFill rotWithShape="1">
          <a:blip r:embed="rId4">
            <a:extLst>
              <a:ext uri="{28A0092B-C50C-407E-A947-70E740481C1C}">
                <a14:useLocalDpi xmlns:a14="http://schemas.microsoft.com/office/drawing/2010/main" val="0"/>
              </a:ext>
            </a:extLst>
          </a:blip>
          <a:srcRect l="2135" t="12630" r="1096" b="29593"/>
          <a:stretch/>
        </p:blipFill>
        <p:spPr>
          <a:xfrm>
            <a:off x="6235713" y="1279523"/>
            <a:ext cx="5015382" cy="4656056"/>
          </a:xfrm>
          <a:ln>
            <a:solidFill>
              <a:srgbClr val="3D4653"/>
            </a:solidFill>
          </a:ln>
          <a:effectLst>
            <a:outerShdw blurRad="50800" dist="38100" dir="2700000" algn="tl" rotWithShape="0">
              <a:prstClr val="black">
                <a:alpha val="40000"/>
              </a:prstClr>
            </a:outerShdw>
          </a:effectLst>
        </p:spPr>
      </p:pic>
      <p:sp>
        <p:nvSpPr>
          <p:cNvPr id="11" name="Content Placeholder 5">
            <a:extLst>
              <a:ext uri="{FF2B5EF4-FFF2-40B4-BE49-F238E27FC236}">
                <a16:creationId xmlns:a16="http://schemas.microsoft.com/office/drawing/2014/main" id="{36226B00-E8AA-4CE7-8AEB-A2732DDF052E}"/>
              </a:ext>
            </a:extLst>
          </p:cNvPr>
          <p:cNvSpPr>
            <a:spLocks noGrp="1"/>
          </p:cNvSpPr>
          <p:nvPr>
            <p:ph sz="quarter" idx="4"/>
          </p:nvPr>
        </p:nvSpPr>
        <p:spPr>
          <a:xfrm>
            <a:off x="6235713" y="2534654"/>
            <a:ext cx="5015382" cy="3400925"/>
          </a:xfrm>
          <a:solidFill>
            <a:schemeClr val="bg1"/>
          </a:solid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CULTURALLY RESPONSIVE SELF-CARE PRACTICES FOR EARLY CHILDHOOD EDUCATORS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60066"/>
                </a:solidFill>
                <a:effectLst/>
                <a:uLnTx/>
                <a:uFillTx/>
                <a:latin typeface="Arial"/>
                <a:ea typeface="+mn-ea"/>
                <a:cs typeface="+mn-cs"/>
              </a:rPr>
              <a:t>JULIE NICHOLSON, PRIYA SHIMPI DRISCOLL, JULIE KURTZ, DOMENCA MARQUEZ, AND LAWANDA WESLEY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An Eye On Education Book</a:t>
            </a:r>
          </a:p>
        </p:txBody>
      </p:sp>
    </p:spTree>
    <p:extLst>
      <p:ext uri="{BB962C8B-B14F-4D97-AF65-F5344CB8AC3E}">
        <p14:creationId xmlns:p14="http://schemas.microsoft.com/office/powerpoint/2010/main" val="4121677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75FD5F-3DBC-A144-A9B8-550B27D159BD}"/>
              </a:ext>
            </a:extLst>
          </p:cNvPr>
          <p:cNvSpPr>
            <a:spLocks noGrp="1"/>
          </p:cNvSpPr>
          <p:nvPr>
            <p:ph type="title"/>
          </p:nvPr>
        </p:nvSpPr>
        <p:spPr>
          <a:xfrm>
            <a:off x="559691" y="300447"/>
            <a:ext cx="11072617" cy="1220090"/>
          </a:xfrm>
        </p:spPr>
        <p:txBody>
          <a:bodyPr>
            <a:normAutofit/>
          </a:bodyPr>
          <a:lstStyle/>
          <a:p>
            <a:pPr algn="ctr"/>
            <a:r>
              <a:rPr lang="en-US" sz="4800" b="1" dirty="0">
                <a:latin typeface="Arial" panose="020B0604020202020204" pitchFamily="34" charset="0"/>
                <a:ea typeface="Tahoma" panose="020B0604030504040204" pitchFamily="34" charset="0"/>
                <a:cs typeface="Arial" panose="020B0604020202020204" pitchFamily="34" charset="0"/>
              </a:rPr>
              <a:t>Thank you!</a:t>
            </a:r>
          </a:p>
        </p:txBody>
      </p:sp>
      <p:pic>
        <p:nvPicPr>
          <p:cNvPr id="9" name="Content Placeholder 2">
            <a:extLst>
              <a:ext uri="{FF2B5EF4-FFF2-40B4-BE49-F238E27FC236}">
                <a16:creationId xmlns:a16="http://schemas.microsoft.com/office/drawing/2014/main" id="{BE25AF1D-48AF-5047-84FF-C7B6C4F159FF}"/>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b="2895"/>
          <a:stretch/>
        </p:blipFill>
        <p:spPr>
          <a:xfrm>
            <a:off x="559691" y="1520537"/>
            <a:ext cx="11108238" cy="4334832"/>
          </a:xfrm>
        </p:spPr>
      </p:pic>
    </p:spTree>
    <p:extLst>
      <p:ext uri="{BB962C8B-B14F-4D97-AF65-F5344CB8AC3E}">
        <p14:creationId xmlns:p14="http://schemas.microsoft.com/office/powerpoint/2010/main" val="726699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7A054-9FF8-2F43-B518-C79BFE517C95}"/>
              </a:ext>
            </a:extLst>
          </p:cNvPr>
          <p:cNvSpPr>
            <a:spLocks noGrp="1"/>
          </p:cNvSpPr>
          <p:nvPr>
            <p:ph type="title"/>
          </p:nvPr>
        </p:nvSpPr>
        <p:spPr>
          <a:prstGeom prst="rect">
            <a:avLst/>
          </a:prstGeom>
        </p:spPr>
        <p:txBody>
          <a:bodyPr anchor="b">
            <a:normAutofit/>
          </a:bodyPr>
          <a:lstStyle/>
          <a:p>
            <a:r>
              <a:rPr lang="en-US" sz="4400" b="1" dirty="0"/>
              <a:t>Creating Grounding and Safety</a:t>
            </a:r>
          </a:p>
        </p:txBody>
      </p:sp>
      <p:sp>
        <p:nvSpPr>
          <p:cNvPr id="10" name="Content Placeholder 2">
            <a:extLst>
              <a:ext uri="{FF2B5EF4-FFF2-40B4-BE49-F238E27FC236}">
                <a16:creationId xmlns:a16="http://schemas.microsoft.com/office/drawing/2014/main" id="{3F44D98B-439D-414E-AE02-186FBB90383A}"/>
              </a:ext>
            </a:extLst>
          </p:cNvPr>
          <p:cNvSpPr>
            <a:spLocks noGrp="1"/>
          </p:cNvSpPr>
          <p:nvPr>
            <p:ph sz="half" idx="1"/>
          </p:nvPr>
        </p:nvSpPr>
        <p:spPr>
          <a:xfrm>
            <a:off x="945214" y="1639863"/>
            <a:ext cx="4428889" cy="4161847"/>
          </a:xfrm>
          <a:prstGeom prst="rect">
            <a:avLst/>
          </a:prstGeom>
          <a:solidFill>
            <a:srgbClr val="3D4653"/>
          </a:solidFill>
          <a:effectLst>
            <a:outerShdw blurRad="50800" dist="38100" dir="2700000" algn="tl" rotWithShape="0">
              <a:prstClr val="black">
                <a:alpha val="40000"/>
              </a:prstClr>
            </a:outerShdw>
          </a:effectLst>
        </p:spPr>
        <p:txBody>
          <a:bodyPr anchor="ctr" anchorCtr="0">
            <a:noAutofit/>
          </a:bodyPr>
          <a:lstStyle/>
          <a:p>
            <a:pPr marL="174625" indent="0">
              <a:lnSpc>
                <a:spcPts val="3900"/>
              </a:lnSpc>
              <a:buNone/>
            </a:pPr>
            <a:r>
              <a:rPr lang="en-US" dirty="0">
                <a:solidFill>
                  <a:schemeClr val="bg1"/>
                </a:solidFill>
                <a:latin typeface="Arial" panose="020B0604020202020204" pitchFamily="34" charset="0"/>
                <a:cs typeface="Arial" panose="020B0604020202020204" pitchFamily="34" charset="0"/>
              </a:rPr>
              <a:t>Write down a word or draw an image that describes a  </a:t>
            </a:r>
            <a:r>
              <a:rPr lang="en-US" b="1" dirty="0">
                <a:solidFill>
                  <a:schemeClr val="bg1"/>
                </a:solidFill>
                <a:latin typeface="Arial" panose="020B0604020202020204" pitchFamily="34" charset="0"/>
                <a:cs typeface="Arial" panose="020B0604020202020204" pitchFamily="34" charset="0"/>
              </a:rPr>
              <a:t>place, activity, person, or object </a:t>
            </a:r>
            <a:r>
              <a:rPr lang="en-US" dirty="0">
                <a:solidFill>
                  <a:schemeClr val="bg1"/>
                </a:solidFill>
                <a:latin typeface="Arial" panose="020B0604020202020204" pitchFamily="34" charset="0"/>
                <a:cs typeface="Arial" panose="020B0604020202020204" pitchFamily="34" charset="0"/>
              </a:rPr>
              <a:t>you use in your life to calm you, ground you, or that helps you feel safe.</a:t>
            </a:r>
          </a:p>
        </p:txBody>
      </p:sp>
      <p:pic>
        <p:nvPicPr>
          <p:cNvPr id="5" name="Content Placeholder 3" descr="Forest path">
            <a:extLst>
              <a:ext uri="{FF2B5EF4-FFF2-40B4-BE49-F238E27FC236}">
                <a16:creationId xmlns:a16="http://schemas.microsoft.com/office/drawing/2014/main" id="{48A01262-9B3B-4D95-AECC-ABD4B4275C3D}"/>
              </a:ext>
            </a:extLst>
          </p:cNvPr>
          <p:cNvPicPr>
            <a:picLocks noGrp="1" noChangeAspect="1"/>
          </p:cNvPicPr>
          <p:nvPr>
            <p:ph sz="half" idx="10"/>
          </p:nvPr>
        </p:nvPicPr>
        <p:blipFill rotWithShape="1">
          <a:blip r:embed="rId3"/>
          <a:srcRect l="-87" t="25099" r="1940" b="6"/>
          <a:stretch/>
        </p:blipFill>
        <p:spPr>
          <a:xfrm>
            <a:off x="5791198" y="1639517"/>
            <a:ext cx="5678905" cy="41618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4459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0DE53F-CF42-4043-B559-CE3EE0F5D91E}"/>
              </a:ext>
            </a:extLst>
          </p:cNvPr>
          <p:cNvSpPr txBox="1">
            <a:spLocks noGrp="1"/>
          </p:cNvSpPr>
          <p:nvPr>
            <p:ph type="title"/>
          </p:nvPr>
        </p:nvSpPr>
        <p:spPr>
          <a:xfrm>
            <a:off x="560387" y="814304"/>
            <a:ext cx="11071225" cy="4190833"/>
          </a:xfrm>
          <a:prstGeom prst="rect">
            <a:avLst/>
          </a:prstGeom>
          <a:solidFill>
            <a:srgbClr val="3D4653"/>
          </a:solidFill>
          <a:ln w="4756">
            <a:solidFill>
              <a:srgbClr val="000000"/>
            </a:solidFill>
          </a:ln>
          <a:effectLst>
            <a:outerShdw blurRad="50800" dist="38100" dir="2700000" algn="tl" rotWithShape="0">
              <a:prstClr val="black">
                <a:alpha val="40000"/>
              </a:prstClr>
            </a:outerShdw>
          </a:effectLst>
        </p:spPr>
        <p:txBody>
          <a:bodyPr vert="horz" wrap="square" lIns="0" tIns="7144" rIns="0" bIns="0" rtlCol="0">
            <a:noAutofit/>
          </a:bodyPr>
          <a:lstStyle/>
          <a:p>
            <a:pPr marR="18184" algn="ctr">
              <a:lnSpc>
                <a:spcPts val="5100"/>
              </a:lnSpc>
            </a:pPr>
            <a:r>
              <a:rPr spc="-3" dirty="0">
                <a:solidFill>
                  <a:schemeClr val="bg1"/>
                </a:solidFill>
                <a:latin typeface="Arial"/>
                <a:cs typeface="Arial"/>
              </a:rPr>
              <a:t>Almost half of the</a:t>
            </a:r>
            <a:r>
              <a:rPr lang="en-US" spc="-3" dirty="0">
                <a:solidFill>
                  <a:schemeClr val="bg1"/>
                </a:solidFill>
                <a:latin typeface="Arial"/>
                <a:cs typeface="Arial"/>
              </a:rPr>
              <a:t> </a:t>
            </a:r>
            <a:r>
              <a:rPr spc="-3" dirty="0">
                <a:solidFill>
                  <a:schemeClr val="bg1"/>
                </a:solidFill>
                <a:latin typeface="Arial"/>
                <a:cs typeface="Arial"/>
              </a:rPr>
              <a:t>children in the U.S. have experienced </a:t>
            </a:r>
            <a:r>
              <a:rPr lang="en-US" spc="-3" dirty="0">
                <a:solidFill>
                  <a:schemeClr val="bg1"/>
                </a:solidFill>
                <a:latin typeface="Arial"/>
                <a:cs typeface="Arial"/>
              </a:rPr>
              <a:t>at least </a:t>
            </a:r>
            <a:r>
              <a:rPr spc="-3" dirty="0">
                <a:solidFill>
                  <a:schemeClr val="bg1"/>
                </a:solidFill>
                <a:latin typeface="Arial"/>
                <a:cs typeface="Arial"/>
              </a:rPr>
              <a:t>one </a:t>
            </a:r>
            <a:r>
              <a:rPr lang="en-US" spc="-3" dirty="0">
                <a:solidFill>
                  <a:schemeClr val="bg1"/>
                </a:solidFill>
                <a:latin typeface="Arial"/>
                <a:cs typeface="Arial"/>
              </a:rPr>
              <a:t>type </a:t>
            </a:r>
            <a:r>
              <a:rPr spc="-3" dirty="0">
                <a:solidFill>
                  <a:schemeClr val="bg1"/>
                </a:solidFill>
                <a:latin typeface="Arial"/>
                <a:cs typeface="Arial"/>
              </a:rPr>
              <a:t>of serious childhood</a:t>
            </a:r>
            <a:r>
              <a:rPr spc="3" dirty="0">
                <a:solidFill>
                  <a:schemeClr val="bg1"/>
                </a:solidFill>
                <a:latin typeface="Arial"/>
                <a:cs typeface="Arial"/>
              </a:rPr>
              <a:t> </a:t>
            </a:r>
            <a:r>
              <a:rPr spc="-3" dirty="0">
                <a:solidFill>
                  <a:schemeClr val="bg1"/>
                </a:solidFill>
                <a:latin typeface="Arial"/>
                <a:cs typeface="Arial"/>
              </a:rPr>
              <a:t>trauma</a:t>
            </a:r>
            <a:r>
              <a:rPr lang="en-US" spc="-3" dirty="0">
                <a:solidFill>
                  <a:schemeClr val="bg1"/>
                </a:solidFill>
                <a:latin typeface="Arial"/>
                <a:cs typeface="Arial"/>
              </a:rPr>
              <a:t>.</a:t>
            </a:r>
          </a:p>
        </p:txBody>
      </p:sp>
    </p:spTree>
    <p:extLst>
      <p:ext uri="{BB962C8B-B14F-4D97-AF65-F5344CB8AC3E}">
        <p14:creationId xmlns:p14="http://schemas.microsoft.com/office/powerpoint/2010/main" val="3636235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Title 1"/>
          <p:cNvSpPr>
            <a:spLocks noGrp="1"/>
          </p:cNvSpPr>
          <p:nvPr>
            <p:ph type="title"/>
          </p:nvPr>
        </p:nvSpPr>
        <p:spPr>
          <a:prstGeom prst="rect">
            <a:avLst/>
          </a:prstGeom>
          <a:noFill/>
        </p:spPr>
        <p:txBody>
          <a:bodyPr vert="horz" lIns="91440" tIns="45720" rIns="91440" bIns="45720" rtlCol="0" anchor="b">
            <a:normAutofit/>
          </a:bodyPr>
          <a:lstStyle/>
          <a:p>
            <a:pPr>
              <a:spcBef>
                <a:spcPts val="0"/>
              </a:spcBef>
            </a:pPr>
            <a:r>
              <a:rPr lang="en-US" sz="4400" b="1" spc="-50" dirty="0">
                <a:solidFill>
                  <a:srgbClr val="3D4653"/>
                </a:solidFill>
              </a:rPr>
              <a:t>What is trauma?</a:t>
            </a:r>
            <a:endParaRPr lang="en-US" spc="-50" dirty="0">
              <a:solidFill>
                <a:srgbClr val="3D4653"/>
              </a:solidFill>
            </a:endParaRPr>
          </a:p>
        </p:txBody>
      </p:sp>
      <p:sp>
        <p:nvSpPr>
          <p:cNvPr id="8" name="Content Placeholder 2">
            <a:extLst>
              <a:ext uri="{FF2B5EF4-FFF2-40B4-BE49-F238E27FC236}">
                <a16:creationId xmlns:a16="http://schemas.microsoft.com/office/drawing/2014/main" id="{2145B667-2D08-4187-A961-20951C397439}"/>
              </a:ext>
            </a:extLst>
          </p:cNvPr>
          <p:cNvSpPr>
            <a:spLocks noGrp="1"/>
          </p:cNvSpPr>
          <p:nvPr>
            <p:ph sz="half" idx="1"/>
          </p:nvPr>
        </p:nvSpPr>
        <p:spPr>
          <a:xfrm>
            <a:off x="945214" y="1554509"/>
            <a:ext cx="7667843" cy="4494619"/>
          </a:xfrm>
        </p:spPr>
        <p:txBody>
          <a:bodyPr/>
          <a:lstStyle/>
          <a:p>
            <a:pPr marL="0" indent="0">
              <a:lnSpc>
                <a:spcPct val="100000"/>
              </a:lnSpc>
              <a:spcBef>
                <a:spcPts val="0"/>
              </a:spcBef>
              <a:spcAft>
                <a:spcPts val="1200"/>
              </a:spcAft>
              <a:buNone/>
            </a:pPr>
            <a:r>
              <a:rPr lang="en-US" dirty="0"/>
              <a:t>Trauma is an actual or perceived threat of danger which overwhelms a person’s usual coping ability and impacts functioning.</a:t>
            </a:r>
          </a:p>
          <a:p>
            <a:pPr marL="0" indent="0">
              <a:lnSpc>
                <a:spcPct val="100000"/>
              </a:lnSpc>
              <a:spcBef>
                <a:spcPts val="0"/>
              </a:spcBef>
              <a:spcAft>
                <a:spcPts val="1200"/>
              </a:spcAft>
              <a:buNone/>
            </a:pPr>
            <a:r>
              <a:rPr lang="en-US" dirty="0"/>
              <a:t>Trauma is defined by its effect on an individual’s nervous system, not on the intensity of the circumstance itself. </a:t>
            </a:r>
          </a:p>
          <a:p>
            <a:pPr marL="0" indent="0">
              <a:lnSpc>
                <a:spcPct val="100000"/>
              </a:lnSpc>
              <a:spcBef>
                <a:spcPts val="0"/>
              </a:spcBef>
              <a:spcAft>
                <a:spcPts val="1200"/>
              </a:spcAft>
              <a:buNone/>
            </a:pPr>
            <a:r>
              <a:rPr lang="en-US" dirty="0"/>
              <a:t>The younger the child, the more likely they are to be overwhelmed by common occurrences that might not affect an older child or adult.</a:t>
            </a:r>
          </a:p>
        </p:txBody>
      </p:sp>
      <p:pic>
        <p:nvPicPr>
          <p:cNvPr id="10" name="Content Placeholder 3" descr="Crying child">
            <a:extLst>
              <a:ext uri="{FF2B5EF4-FFF2-40B4-BE49-F238E27FC236}">
                <a16:creationId xmlns:a16="http://schemas.microsoft.com/office/drawing/2014/main" id="{D62384EB-DB65-4763-B976-0180C2B3415B}"/>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rcRect l="22625" t="14525" r="36304" b="757"/>
          <a:stretch/>
        </p:blipFill>
        <p:spPr>
          <a:xfrm>
            <a:off x="8613057" y="1554509"/>
            <a:ext cx="3073243" cy="42366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70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778669" y="220717"/>
            <a:ext cx="10793476" cy="1040524"/>
          </a:xfrm>
        </p:spPr>
        <p:txBody>
          <a:bodyPr>
            <a:noAutofit/>
          </a:bodyPr>
          <a:lstStyle/>
          <a:p>
            <a:pPr lvl="0"/>
            <a:r>
              <a:rPr lang="en-US" b="1" dirty="0">
                <a:latin typeface="Arial" panose="020B0604020202020204" pitchFamily="34" charset="0"/>
                <a:ea typeface="Century Gothic" charset="0"/>
                <a:cs typeface="Arial" panose="020B0604020202020204" pitchFamily="34" charset="0"/>
              </a:rPr>
              <a:t>Common Myths and Misunderstandings about Trauma and Young Children</a:t>
            </a:r>
            <a:endParaRPr lang="en-US" sz="2800" b="1" dirty="0">
              <a:latin typeface="Arial" panose="020B0604020202020204" pitchFamily="34" charset="0"/>
              <a:ea typeface="Century Gothic" charset="0"/>
              <a:cs typeface="Arial" panose="020B0604020202020204" pitchFamily="34" charset="0"/>
            </a:endParaRPr>
          </a:p>
        </p:txBody>
      </p:sp>
      <p:sp>
        <p:nvSpPr>
          <p:cNvPr id="33794" name="Content Placeholder 2"/>
          <p:cNvSpPr>
            <a:spLocks noGrp="1"/>
          </p:cNvSpPr>
          <p:nvPr>
            <p:ph idx="1"/>
          </p:nvPr>
        </p:nvSpPr>
        <p:spPr>
          <a:xfrm>
            <a:off x="833144" y="1582207"/>
            <a:ext cx="10525711" cy="3342720"/>
          </a:xfrm>
          <a:solidFill>
            <a:srgbClr val="3D4653"/>
          </a:solidFill>
          <a:effectLst>
            <a:outerShdw blurRad="50800" dist="38100" dir="2700000" algn="tl" rotWithShape="0">
              <a:prstClr val="black">
                <a:alpha val="40000"/>
              </a:prstClr>
            </a:outerShdw>
          </a:effectLst>
        </p:spPr>
        <p:txBody>
          <a:bodyPr anchor="ctr" anchorCtr="0">
            <a:normAutofit/>
          </a:bodyPr>
          <a:lstStyle/>
          <a:p>
            <a:pPr marL="693738" indent="-457200">
              <a:lnSpc>
                <a:spcPct val="100000"/>
              </a:lnSpc>
              <a:spcBef>
                <a:spcPts val="600"/>
              </a:spcBef>
              <a:spcAft>
                <a:spcPts val="1800"/>
              </a:spcAft>
              <a:buFont typeface="Wingdings" panose="05000000000000000000" pitchFamily="2" charset="2"/>
              <a:buChar char="v"/>
            </a:pPr>
            <a:r>
              <a:rPr lang="en-US" sz="2800" dirty="0">
                <a:solidFill>
                  <a:schemeClr val="bg1"/>
                </a:solidFill>
                <a:ea typeface="Century Gothic" charset="0"/>
                <a:cs typeface="Century Gothic" charset="0"/>
              </a:rPr>
              <a:t>Children don’t feel pain or remember traumatic events or experiences</a:t>
            </a:r>
            <a:r>
              <a:rPr lang="en-US" dirty="0">
                <a:solidFill>
                  <a:schemeClr val="bg1"/>
                </a:solidFill>
                <a:ea typeface="Century Gothic" charset="0"/>
                <a:cs typeface="Century Gothic" charset="0"/>
              </a:rPr>
              <a:t>—</a:t>
            </a:r>
            <a:r>
              <a:rPr lang="en-US" sz="2800" dirty="0">
                <a:solidFill>
                  <a:schemeClr val="bg1"/>
                </a:solidFill>
                <a:ea typeface="Century Gothic" charset="0"/>
                <a:cs typeface="Century Gothic" charset="0"/>
              </a:rPr>
              <a:t>especially infants and toddlers.</a:t>
            </a:r>
          </a:p>
          <a:p>
            <a:pPr marL="693738" indent="-457200">
              <a:lnSpc>
                <a:spcPct val="100000"/>
              </a:lnSpc>
              <a:spcBef>
                <a:spcPts val="600"/>
              </a:spcBef>
              <a:spcAft>
                <a:spcPts val="1800"/>
              </a:spcAft>
              <a:buFont typeface="Wingdings" panose="05000000000000000000" pitchFamily="2" charset="2"/>
              <a:buChar char="v"/>
            </a:pPr>
            <a:r>
              <a:rPr lang="en-US" sz="2800" dirty="0">
                <a:solidFill>
                  <a:schemeClr val="bg1"/>
                </a:solidFill>
                <a:ea typeface="Century Gothic" charset="0"/>
                <a:cs typeface="Century Gothic" charset="0"/>
              </a:rPr>
              <a:t>Young children are naturally resilient.</a:t>
            </a:r>
          </a:p>
          <a:p>
            <a:pPr marL="693738" indent="-457200">
              <a:lnSpc>
                <a:spcPct val="100000"/>
              </a:lnSpc>
              <a:spcBef>
                <a:spcPts val="600"/>
              </a:spcBef>
              <a:spcAft>
                <a:spcPts val="1800"/>
              </a:spcAft>
              <a:buFont typeface="Wingdings" panose="05000000000000000000" pitchFamily="2" charset="2"/>
              <a:buChar char="v"/>
            </a:pPr>
            <a:r>
              <a:rPr lang="en-US" sz="2800" dirty="0">
                <a:solidFill>
                  <a:schemeClr val="bg1"/>
                </a:solidFill>
                <a:ea typeface="Century Gothic" charset="0"/>
                <a:cs typeface="Century Gothic" charset="0"/>
              </a:rPr>
              <a:t>Trauma is a life sentence.</a:t>
            </a:r>
          </a:p>
        </p:txBody>
      </p:sp>
    </p:spTree>
    <p:extLst>
      <p:ext uri="{BB962C8B-B14F-4D97-AF65-F5344CB8AC3E}">
        <p14:creationId xmlns:p14="http://schemas.microsoft.com/office/powerpoint/2010/main" val="3386735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D480336-DA84-4AA8-9383-E55C936753FC}"/>
              </a:ext>
            </a:extLst>
          </p:cNvPr>
          <p:cNvSpPr>
            <a:spLocks noGrp="1"/>
          </p:cNvSpPr>
          <p:nvPr>
            <p:ph type="title"/>
          </p:nvPr>
        </p:nvSpPr>
        <p:spPr/>
        <p:txBody>
          <a:bodyPr>
            <a:normAutofit/>
          </a:bodyPr>
          <a:lstStyle/>
          <a:p>
            <a:r>
              <a:rPr lang="en-US" sz="4400" b="1" dirty="0"/>
              <a:t>Elements of a Traumatic Experience</a:t>
            </a:r>
            <a:endParaRPr lang="en-US" sz="4800" dirty="0"/>
          </a:p>
        </p:txBody>
      </p:sp>
      <p:sp>
        <p:nvSpPr>
          <p:cNvPr id="3" name="Content Placeholder 2">
            <a:extLst>
              <a:ext uri="{FF2B5EF4-FFF2-40B4-BE49-F238E27FC236}">
                <a16:creationId xmlns:a16="http://schemas.microsoft.com/office/drawing/2014/main" id="{C440838D-39B0-CA40-845D-0ABDEAFAFAF9}"/>
              </a:ext>
            </a:extLst>
          </p:cNvPr>
          <p:cNvSpPr>
            <a:spLocks noGrp="1"/>
          </p:cNvSpPr>
          <p:nvPr>
            <p:ph sz="half" idx="10"/>
          </p:nvPr>
        </p:nvSpPr>
        <p:spPr>
          <a:xfrm>
            <a:off x="996336" y="1671146"/>
            <a:ext cx="5677180" cy="4280476"/>
          </a:xfrm>
        </p:spPr>
        <p:txBody>
          <a:bodyPr/>
          <a:lstStyle/>
          <a:p>
            <a:pPr>
              <a:lnSpc>
                <a:spcPct val="100000"/>
              </a:lnSpc>
              <a:spcBef>
                <a:spcPts val="0"/>
              </a:spcBef>
              <a:spcAft>
                <a:spcPts val="1200"/>
              </a:spcAft>
            </a:pPr>
            <a:r>
              <a:rPr lang="en-US" dirty="0">
                <a:solidFill>
                  <a:schemeClr val="tx1">
                    <a:lumMod val="50000"/>
                  </a:schemeClr>
                </a:solidFill>
              </a:rPr>
              <a:t>Fear, a complete loss of control, and a sense of utter powerlessness are elements of a traumatic experience.</a:t>
            </a:r>
          </a:p>
          <a:p>
            <a:pPr>
              <a:lnSpc>
                <a:spcPct val="100000"/>
              </a:lnSpc>
              <a:spcBef>
                <a:spcPts val="0"/>
              </a:spcBef>
              <a:spcAft>
                <a:spcPts val="1200"/>
              </a:spcAft>
            </a:pPr>
            <a:r>
              <a:rPr lang="en-US" dirty="0">
                <a:solidFill>
                  <a:schemeClr val="tx1">
                    <a:lumMod val="50000"/>
                  </a:schemeClr>
                </a:solidFill>
              </a:rPr>
              <a:t>Therefore, regaining control is an important aspect of coping with traumatic stress and helping the child return to a situation that is predictable and safe.</a:t>
            </a:r>
          </a:p>
        </p:txBody>
      </p:sp>
      <p:pic>
        <p:nvPicPr>
          <p:cNvPr id="6" name="Content Placeholder 3" descr="Child with fearful expression">
            <a:extLst>
              <a:ext uri="{FF2B5EF4-FFF2-40B4-BE49-F238E27FC236}">
                <a16:creationId xmlns:a16="http://schemas.microsoft.com/office/drawing/2014/main" id="{75683AAC-25D1-684D-A016-F46D86907A4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4193" r="10228"/>
          <a:stretch/>
        </p:blipFill>
        <p:spPr>
          <a:xfrm>
            <a:off x="6946232" y="1671145"/>
            <a:ext cx="4527562" cy="398867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2778526"/>
      </p:ext>
    </p:extLst>
  </p:cSld>
  <p:clrMapOvr>
    <a:masterClrMapping/>
  </p:clrMapOvr>
</p:sld>
</file>

<file path=ppt/theme/theme1.xml><?xml version="1.0" encoding="utf-8"?>
<a:theme xmlns:a="http://schemas.openxmlformats.org/drawingml/2006/main" name="8_Office Theme">
  <a:themeElements>
    <a:clrScheme name="CDE Health">
      <a:dk1>
        <a:srgbClr val="515E6E"/>
      </a:dk1>
      <a:lt1>
        <a:srgbClr val="FFFFFF"/>
      </a:lt1>
      <a:dk2>
        <a:srgbClr val="BF5833"/>
      </a:dk2>
      <a:lt2>
        <a:srgbClr val="FFE9E3"/>
      </a:lt2>
      <a:accent1>
        <a:srgbClr val="D34817"/>
      </a:accent1>
      <a:accent2>
        <a:srgbClr val="9B2D1F"/>
      </a:accent2>
      <a:accent3>
        <a:srgbClr val="A28E6A"/>
      </a:accent3>
      <a:accent4>
        <a:srgbClr val="956251"/>
      </a:accent4>
      <a:accent5>
        <a:srgbClr val="918485"/>
      </a:accent5>
      <a:accent6>
        <a:srgbClr val="855D5D"/>
      </a:accent6>
      <a:hlink>
        <a:srgbClr val="BF5833"/>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Office Theme">
  <a:themeElements>
    <a:clrScheme name="CDE Health">
      <a:dk1>
        <a:srgbClr val="515E6E"/>
      </a:dk1>
      <a:lt1>
        <a:srgbClr val="FFFFFF"/>
      </a:lt1>
      <a:dk2>
        <a:srgbClr val="BF5833"/>
      </a:dk2>
      <a:lt2>
        <a:srgbClr val="FFE9E3"/>
      </a:lt2>
      <a:accent1>
        <a:srgbClr val="D34817"/>
      </a:accent1>
      <a:accent2>
        <a:srgbClr val="9B2D1F"/>
      </a:accent2>
      <a:accent3>
        <a:srgbClr val="A28E6A"/>
      </a:accent3>
      <a:accent4>
        <a:srgbClr val="956251"/>
      </a:accent4>
      <a:accent5>
        <a:srgbClr val="918485"/>
      </a:accent5>
      <a:accent6>
        <a:srgbClr val="855D5D"/>
      </a:accent6>
      <a:hlink>
        <a:srgbClr val="BF5833"/>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Office Theme">
  <a:themeElements>
    <a:clrScheme name="CDE Health">
      <a:dk1>
        <a:srgbClr val="515E6E"/>
      </a:dk1>
      <a:lt1>
        <a:srgbClr val="FFFFFF"/>
      </a:lt1>
      <a:dk2>
        <a:srgbClr val="BF5833"/>
      </a:dk2>
      <a:lt2>
        <a:srgbClr val="FFE9E3"/>
      </a:lt2>
      <a:accent1>
        <a:srgbClr val="D34817"/>
      </a:accent1>
      <a:accent2>
        <a:srgbClr val="9B2D1F"/>
      </a:accent2>
      <a:accent3>
        <a:srgbClr val="A28E6A"/>
      </a:accent3>
      <a:accent4>
        <a:srgbClr val="956251"/>
      </a:accent4>
      <a:accent5>
        <a:srgbClr val="918485"/>
      </a:accent5>
      <a:accent6>
        <a:srgbClr val="855D5D"/>
      </a:accent6>
      <a:hlink>
        <a:srgbClr val="BF5833"/>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CDE History">
      <a:dk1>
        <a:srgbClr val="515E6E"/>
      </a:dk1>
      <a:lt1>
        <a:srgbClr val="FFFFFF"/>
      </a:lt1>
      <a:dk2>
        <a:srgbClr val="A20B33"/>
      </a:dk2>
      <a:lt2>
        <a:srgbClr val="FBEFEF"/>
      </a:lt2>
      <a:accent1>
        <a:srgbClr val="511213"/>
      </a:accent1>
      <a:accent2>
        <a:srgbClr val="41AD1F"/>
      </a:accent2>
      <a:accent3>
        <a:srgbClr val="5C61AC"/>
      </a:accent3>
      <a:accent4>
        <a:srgbClr val="54491D"/>
      </a:accent4>
      <a:accent5>
        <a:srgbClr val="418B83"/>
      </a:accent5>
      <a:accent6>
        <a:srgbClr val="6D2655"/>
      </a:accent6>
      <a:hlink>
        <a:srgbClr val="6D2655"/>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65A2C9-CB67-4F36-A412-EEC1AD297F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B0D886-CB8D-4564-A797-C05BC7D513A8}">
  <ds:schemaRefs>
    <ds:schemaRef ds:uri="http://purl.org/dc/elements/1.1/"/>
    <ds:schemaRef ds:uri="http://schemas.microsoft.com/office/infopath/2007/PartnerControls"/>
    <ds:schemaRef ds:uri="a4f35948-e619-41b3-aa29-22878b09cfd2"/>
    <ds:schemaRef ds:uri="http://schemas.microsoft.com/office/2006/documentManagement/types"/>
    <ds:schemaRef ds:uri="http://purl.org/dc/terms/"/>
    <ds:schemaRef ds:uri="http://schemas.openxmlformats.org/package/2006/metadata/core-properties"/>
    <ds:schemaRef ds:uri="40262f94-9f35-4ac3-9a90-690165a166b7"/>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FAC2023F-644C-4F7E-8E8C-CDBE4A63C7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11395</TotalTime>
  <Words>15797</Words>
  <Application>Microsoft Office PowerPoint</Application>
  <PresentationFormat>Widescreen</PresentationFormat>
  <Paragraphs>451</Paragraphs>
  <Slides>49</Slides>
  <Notes>49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49</vt:i4>
      </vt:variant>
    </vt:vector>
  </HeadingPairs>
  <TitlesOfParts>
    <vt:vector size="59" baseType="lpstr">
      <vt:lpstr>Arial</vt:lpstr>
      <vt:lpstr>Calibri</vt:lpstr>
      <vt:lpstr>Century Gothic</vt:lpstr>
      <vt:lpstr>Courier New</vt:lpstr>
      <vt:lpstr>Times New Roman</vt:lpstr>
      <vt:lpstr>Wingdings</vt:lpstr>
      <vt:lpstr>8_Office Theme</vt:lpstr>
      <vt:lpstr>9_Office Theme</vt:lpstr>
      <vt:lpstr>10_Office Theme</vt:lpstr>
      <vt:lpstr>3_Office Theme</vt:lpstr>
      <vt:lpstr>Building Resiliency Through Play</vt:lpstr>
      <vt:lpstr>Building Resiliency Through Play Acknowledgement </vt:lpstr>
      <vt:lpstr>Honoring Native Land</vt:lpstr>
      <vt:lpstr>Agenda</vt:lpstr>
      <vt:lpstr>Creating Grounding and Safety</vt:lpstr>
      <vt:lpstr>Almost half of the children in the U.S. have experienced at least one type of serious childhood trauma.</vt:lpstr>
      <vt:lpstr>What is trauma?</vt:lpstr>
      <vt:lpstr>Common Myths and Misunderstandings about Trauma and Young Children</vt:lpstr>
      <vt:lpstr>Elements of a Traumatic Experience</vt:lpstr>
      <vt:lpstr>The Hierarchical Nature of Brain Development</vt:lpstr>
      <vt:lpstr>Toxic Stress Video</vt:lpstr>
      <vt:lpstr>The Impacted Hierarchical Nature of Brain Development</vt:lpstr>
      <vt:lpstr>Fight. Flight. Freeze.</vt:lpstr>
      <vt:lpstr>Trauma and Memory</vt:lpstr>
      <vt:lpstr>What is a trauma trigger?</vt:lpstr>
      <vt:lpstr>Two-Year-Old Mateo: Fight Response</vt:lpstr>
      <vt:lpstr>Fight Response</vt:lpstr>
      <vt:lpstr>Five-Year-Old Ella: Flight Response</vt:lpstr>
      <vt:lpstr>Four-Year-Old Benji: Freeze Response</vt:lpstr>
      <vt:lpstr>Freeze Response</vt:lpstr>
      <vt:lpstr>All behavior is communication.</vt:lpstr>
      <vt:lpstr>Breakout Room</vt:lpstr>
      <vt:lpstr>Breakout Room (2)</vt:lpstr>
      <vt:lpstr>Trauma can significantly influence how  children play.</vt:lpstr>
      <vt:lpstr>Safety and Basic Needs</vt:lpstr>
      <vt:lpstr>Trauma enters into children’s play in several ways:</vt:lpstr>
      <vt:lpstr>Reenacting Traumatic Through Play</vt:lpstr>
      <vt:lpstr>Good news…</vt:lpstr>
      <vt:lpstr>Anthony in Preschool</vt:lpstr>
      <vt:lpstr>Create opportunities for children to communicate their fears and worries and express their anger and big feelings in constructive ways.</vt:lpstr>
      <vt:lpstr>Sensory Play, Structured Play</vt:lpstr>
      <vt:lpstr>Sensory Experiences</vt:lpstr>
      <vt:lpstr>Sense of Mastery</vt:lpstr>
      <vt:lpstr>Expressive Arts</vt:lpstr>
      <vt:lpstr>Loose Parts</vt:lpstr>
      <vt:lpstr>Blocks</vt:lpstr>
      <vt:lpstr>Support Children to Release Extra Energy</vt:lpstr>
      <vt:lpstr>Support Children to Engage in Repetitive Rhythmic Movements</vt:lpstr>
      <vt:lpstr>Outdoor Play, Nature Play</vt:lpstr>
      <vt:lpstr>Bibliotherapy</vt:lpstr>
      <vt:lpstr>To Help Children Learn Body Awareness/ Sensory Literacy</vt:lpstr>
      <vt:lpstr>Breathing Ball</vt:lpstr>
      <vt:lpstr>Trauma Informed Practices </vt:lpstr>
      <vt:lpstr>Trauma Informed Practices (2)</vt:lpstr>
      <vt:lpstr>Which types of play do you include in your environment? What can you add? </vt:lpstr>
      <vt:lpstr>It was poison!</vt:lpstr>
      <vt:lpstr>Closing Reflections</vt:lpstr>
      <vt:lpstr>This training was based on content from The Powerful Role of Play in Education and the following additional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Resiliency Through Play</dc:title>
  <dc:creator>WestEd</dc:creator>
  <cp:lastModifiedBy>J. Peeters</cp:lastModifiedBy>
  <cp:revision>217</cp:revision>
  <cp:lastPrinted>2020-09-30T02:00:29Z</cp:lastPrinted>
  <dcterms:created xsi:type="dcterms:W3CDTF">2020-09-29T06:21:07Z</dcterms:created>
  <dcterms:modified xsi:type="dcterms:W3CDTF">2021-04-22T17:06:19Z</dcterms:modified>
</cp:coreProperties>
</file>