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543" r:id="rId2"/>
    <p:sldId id="1142" r:id="rId3"/>
    <p:sldId id="256" r:id="rId4"/>
    <p:sldId id="258" r:id="rId5"/>
    <p:sldId id="1103" r:id="rId6"/>
    <p:sldId id="1104" r:id="rId7"/>
    <p:sldId id="1126" r:id="rId8"/>
    <p:sldId id="479" r:id="rId9"/>
    <p:sldId id="1118" r:id="rId10"/>
    <p:sldId id="1078" r:id="rId11"/>
    <p:sldId id="1111" r:id="rId12"/>
    <p:sldId id="1112" r:id="rId13"/>
    <p:sldId id="545" r:id="rId14"/>
    <p:sldId id="1139" r:id="rId15"/>
    <p:sldId id="1140" r:id="rId16"/>
    <p:sldId id="1114" r:id="rId17"/>
    <p:sldId id="1115" r:id="rId18"/>
    <p:sldId id="1116" r:id="rId19"/>
    <p:sldId id="1117" r:id="rId20"/>
    <p:sldId id="1134" r:id="rId21"/>
    <p:sldId id="1130" r:id="rId22"/>
    <p:sldId id="596" r:id="rId23"/>
    <p:sldId id="1080" r:id="rId24"/>
    <p:sldId id="609" r:id="rId25"/>
    <p:sldId id="1119" r:id="rId26"/>
    <p:sldId id="1109" r:id="rId27"/>
    <p:sldId id="599" r:id="rId28"/>
    <p:sldId id="1082" r:id="rId29"/>
    <p:sldId id="1100" r:id="rId30"/>
    <p:sldId id="1133" r:id="rId31"/>
    <p:sldId id="618" r:id="rId32"/>
    <p:sldId id="1127" r:id="rId33"/>
    <p:sldId id="1124" r:id="rId34"/>
    <p:sldId id="804" r:id="rId35"/>
    <p:sldId id="1128" r:id="rId36"/>
    <p:sldId id="267" r:id="rId37"/>
    <p:sldId id="1101" r:id="rId38"/>
    <p:sldId id="1094" r:id="rId39"/>
    <p:sldId id="1129" r:id="rId40"/>
    <p:sldId id="1095" r:id="rId41"/>
    <p:sldId id="1141" r:id="rId42"/>
    <p:sldId id="1131" r:id="rId43"/>
    <p:sldId id="1132" r:id="rId44"/>
    <p:sldId id="1102" r:id="rId45"/>
    <p:sldId id="614" r:id="rId46"/>
    <p:sldId id="670" r:id="rId47"/>
    <p:sldId id="1135" r:id="rId48"/>
    <p:sldId id="1136" r:id="rId49"/>
    <p:sldId id="626" r:id="rId50"/>
    <p:sldId id="303" r:id="rId51"/>
    <p:sldId id="611" r:id="rId52"/>
    <p:sldId id="633" r:id="rId53"/>
    <p:sldId id="1098" r:id="rId54"/>
    <p:sldId id="666" r:id="rId55"/>
    <p:sldId id="1120" r:id="rId56"/>
    <p:sldId id="1121" r:id="rId57"/>
    <p:sldId id="968" r:id="rId58"/>
    <p:sldId id="1138" r:id="rId59"/>
    <p:sldId id="1143" r:id="rId60"/>
    <p:sldId id="1097" r:id="rId61"/>
    <p:sldId id="553" r:id="rId62"/>
    <p:sldId id="113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Mendenhall" initials="HM" lastIdx="8" clrIdx="0">
    <p:extLst>
      <p:ext uri="{19B8F6BF-5375-455C-9EA6-DF929625EA0E}">
        <p15:presenceInfo xmlns:p15="http://schemas.microsoft.com/office/powerpoint/2012/main" userId="S::hmenden2@wested.org::ba7c2160-dbaa-4cbb-8973-a59f73c0a0d5" providerId="AD"/>
      </p:ext>
    </p:extLst>
  </p:cmAuthor>
  <p:cmAuthor id="2" name="Microsoft Office User" initials="MOU" lastIdx="16" clrIdx="1">
    <p:extLst>
      <p:ext uri="{19B8F6BF-5375-455C-9EA6-DF929625EA0E}">
        <p15:presenceInfo xmlns:p15="http://schemas.microsoft.com/office/powerpoint/2012/main" userId="Microsoft Office User" providerId="None"/>
      </p:ext>
    </p:extLst>
  </p:cmAuthor>
  <p:cmAuthor id="3" name="Jana Peeters" initials="JP" lastIdx="2" clrIdx="2">
    <p:extLst>
      <p:ext uri="{19B8F6BF-5375-455C-9EA6-DF929625EA0E}">
        <p15:presenceInfo xmlns:p15="http://schemas.microsoft.com/office/powerpoint/2012/main" userId="Jana Peeters" providerId="None"/>
      </p:ext>
    </p:extLst>
  </p:cmAuthor>
  <p:cmAuthor id="4" name="Stephanie Castillo-Johnson" initials="SC" lastIdx="1" clrIdx="3">
    <p:extLst>
      <p:ext uri="{19B8F6BF-5375-455C-9EA6-DF929625EA0E}">
        <p15:presenceInfo xmlns:p15="http://schemas.microsoft.com/office/powerpoint/2012/main" userId="S::scastil@wested.org::768a065f-b78a-45ec-a641-efd90a1a6dc6" providerId="AD"/>
      </p:ext>
    </p:extLst>
  </p:cmAuthor>
  <p:cmAuthor id="5" name="Joua Lee" initials="JL" lastIdx="3" clrIdx="4">
    <p:extLst>
      <p:ext uri="{19B8F6BF-5375-455C-9EA6-DF929625EA0E}">
        <p15:presenceInfo xmlns:p15="http://schemas.microsoft.com/office/powerpoint/2012/main" userId="dd34e89f279aac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67F"/>
    <a:srgbClr val="4790CB"/>
    <a:srgbClr val="3682C0"/>
    <a:srgbClr val="B7D3EB"/>
    <a:srgbClr val="FEDB06"/>
    <a:srgbClr val="FFFBE5"/>
    <a:srgbClr val="FFF5B7"/>
    <a:srgbClr val="FEE662"/>
    <a:srgbClr val="62BA84"/>
    <a:srgbClr val="AAD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9" autoAdjust="0"/>
    <p:restoredTop sz="84082" autoAdjust="0"/>
  </p:normalViewPr>
  <p:slideViewPr>
    <p:cSldViewPr snapToGrid="0">
      <p:cViewPr varScale="1">
        <p:scale>
          <a:sx n="69" d="100"/>
          <a:sy n="69" d="100"/>
        </p:scale>
        <p:origin x="2074" y="43"/>
      </p:cViewPr>
      <p:guideLst>
        <p:guide orient="horz" pos="2160"/>
        <p:guide pos="2880"/>
      </p:guideLst>
    </p:cSldViewPr>
  </p:slideViewPr>
  <p:outlineViewPr>
    <p:cViewPr>
      <p:scale>
        <a:sx n="33" d="100"/>
        <a:sy n="33" d="100"/>
      </p:scale>
      <p:origin x="0" y="-99110"/>
    </p:cViewPr>
  </p:outlineViewPr>
  <p:notesTextViewPr>
    <p:cViewPr>
      <p:scale>
        <a:sx n="1" d="1"/>
        <a:sy n="1" d="1"/>
      </p:scale>
      <p:origin x="0" y="0"/>
    </p:cViewPr>
  </p:notesTextViewPr>
  <p:sorterViewPr>
    <p:cViewPr varScale="1">
      <p:scale>
        <a:sx n="110" d="100"/>
        <a:sy n="110" d="100"/>
      </p:scale>
      <p:origin x="0" y="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FF16BA-6A1A-E54A-93CA-3CF99CA29D76}" type="datetimeFigureOut">
              <a:rPr lang="en-US" smtClean="0"/>
              <a:t>3/31/2021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4E17E4-8ADA-B848-8E04-1169469F2F4C}"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AEA91-69D8-8041-A47B-F3C7134DDAB0}" type="datetimeFigureOut">
              <a:rPr lang="en-US" smtClean="0"/>
              <a:pPr/>
              <a:t>3/31/2021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D0388-CA90-4847-9DB7-E8104D469C1B}" type="slidenum">
              <a:rPr lang="en-US" smtClean="0"/>
              <a:pPr/>
              <a:t>‹#›</a:t>
            </a:fld>
            <a:endParaRPr lang="en-US"/>
          </a:p>
        </p:txBody>
      </p:sp>
    </p:spTree>
    <p:extLst>
      <p:ext uri="{BB962C8B-B14F-4D97-AF65-F5344CB8AC3E}">
        <p14:creationId xmlns:p14="http://schemas.microsoft.com/office/powerpoint/2010/main" val="38245921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de.ca.gov/sp/cd/re/documents/psframeworkkvol1.pdf"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drive.google.com/file/d/1AT4cEfZZvohZRah8mFsvfVeV1kVVvu4T/view?usp=sharing" TargetMode="External"/><Relationship Id="rId5" Type="http://schemas.openxmlformats.org/officeDocument/2006/relationships/hyperlink" Target="https://docs.google.com/document/d/1uNq3AIgFX8MLfwMoHureNtCdHsmkYqFk710zPGUJ4s4/edit?usp=sharing" TargetMode="External"/><Relationship Id="rId4" Type="http://schemas.openxmlformats.org/officeDocument/2006/relationships/hyperlink" Target="https://www.cde.ca.gov/sp/cd/re/documents/preschoollf.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files.eric.ed.gov/fulltext/ED504839.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tktW_6Pwoh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2"/>
            <a:ext cx="5486400" cy="4421187"/>
          </a:xfrm>
        </p:spPr>
        <p:txBody>
          <a:bodyPr>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Text from slide: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Welcome!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Introduce yourself in chat.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Download the publication.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Join from a desktop or laptop (recommended).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Utilize audio and breakout room features.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You will need paper and a pen.</a:t>
            </a:r>
          </a:p>
          <a:p>
            <a:pPr rtl="0" fontAlgn="base"/>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Welcome to the virtual session of the </a:t>
            </a:r>
            <a:r>
              <a:rPr lang="en-US" sz="1200" b="1" i="0" u="none" strike="noStrike" kern="1200" dirty="0">
                <a:solidFill>
                  <a:schemeClr val="tx1"/>
                </a:solidFill>
                <a:effectLst/>
                <a:cs typeface="Arial" panose="020B0604020202020204" pitchFamily="34" charset="0"/>
              </a:rPr>
              <a:t>CPIN Social and Emotional Development Professional Learning Institute 2021.  </a:t>
            </a:r>
            <a:r>
              <a:rPr lang="en-US" sz="1200" b="0" i="0" u="none" strike="noStrike" kern="1200" dirty="0">
                <a:solidFill>
                  <a:schemeClr val="tx1"/>
                </a:solidFill>
                <a:effectLst/>
                <a:cs typeface="Arial" panose="020B0604020202020204" pitchFamily="34" charset="0"/>
              </a:rPr>
              <a:t>This </a:t>
            </a: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module will focus on the Social and Emotional Development domain, Powerful Role of Play in Education, and Trauma Inform Care.  If you have not already done so, you may download the publication to follow along a </a:t>
            </a:r>
          </a:p>
          <a:p>
            <a:pPr rtl="0" fontAlgn="base"/>
            <a:r>
              <a:rPr kumimoji="0" lang="en-US" sz="1200" b="1" i="0" u="none" strike="noStrike" kern="1200" cap="none" spc="0" normalizeH="0" baseline="0" noProof="0" dirty="0">
                <a:ln>
                  <a:noFill/>
                </a:ln>
                <a:solidFill>
                  <a:prstClr val="black"/>
                </a:solidFill>
                <a:effectLst/>
                <a:uLnTx/>
                <a:uFillTx/>
                <a:ea typeface="ＭＳ Ｐゴシック" pitchFamily="34" charset="-128"/>
                <a:cs typeface="Arial" pitchFamily="34" charset="0"/>
              </a:rPr>
              <a:t>PCF Vol. 1:</a:t>
            </a: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  </a:t>
            </a:r>
            <a:r>
              <a:rPr lang="en-US" sz="1200" b="0" i="1" u="sng" strike="noStrike" kern="1200" dirty="0">
                <a:solidFill>
                  <a:schemeClr val="tx1"/>
                </a:solidFill>
                <a:effectLst/>
                <a:cs typeface="Arial" panose="020B0604020202020204" pitchFamily="34" charset="0"/>
                <a:hlinkClick r:id="rId3"/>
              </a:rPr>
              <a:t>https://www.cde.ca.gov/sp/cd/re/documents/psframeworkkvol1.pdf</a:t>
            </a:r>
            <a:endParaRPr lang="en-US" sz="1200" b="0" i="1" u="none" strike="noStrike" kern="1200" dirty="0">
              <a:solidFill>
                <a:schemeClr val="tx1"/>
              </a:solidFill>
              <a:effectLst/>
              <a:cs typeface="Arial" panose="020B0604020202020204" pitchFamily="34" charset="0"/>
            </a:endParaRPr>
          </a:p>
          <a:p>
            <a:pPr rtl="0" fontAlgn="base"/>
            <a:r>
              <a:rPr kumimoji="0" lang="en-US" sz="1200" b="1" i="0" u="none" strike="noStrike" kern="1200" cap="none" spc="0" normalizeH="0" baseline="0" noProof="0" dirty="0">
                <a:ln>
                  <a:noFill/>
                </a:ln>
                <a:solidFill>
                  <a:prstClr val="black"/>
                </a:solidFill>
                <a:effectLst/>
                <a:uLnTx/>
                <a:uFillTx/>
                <a:ea typeface="ＭＳ Ｐゴシック" pitchFamily="34" charset="-128"/>
                <a:cs typeface="Arial" pitchFamily="34" charset="0"/>
              </a:rPr>
              <a:t>PLF Vol. 1:</a:t>
            </a: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 </a:t>
            </a:r>
            <a:r>
              <a:rPr lang="en-US" sz="1200" b="0" i="1" u="sng" strike="noStrike" kern="1200" dirty="0">
                <a:solidFill>
                  <a:schemeClr val="tx1"/>
                </a:solidFill>
                <a:effectLst/>
                <a:cs typeface="Arial" panose="020B0604020202020204" pitchFamily="34" charset="0"/>
                <a:hlinkClick r:id="rId4"/>
              </a:rPr>
              <a:t>https://www.cde.ca.gov/sp/cd/re/documents/preschoollf.pdf</a:t>
            </a:r>
            <a:endParaRPr lang="en-US" sz="1200" b="0" i="1" u="sng" strike="noStrike" kern="1200" dirty="0">
              <a:solidFill>
                <a:schemeClr val="tx1"/>
              </a:solidFill>
              <a:effectLst/>
              <a:cs typeface="Arial" panose="020B0604020202020204" pitchFamily="34" charset="0"/>
            </a:endParaRPr>
          </a:p>
          <a:p>
            <a:pPr rtl="0" fontAlgn="base"/>
            <a:r>
              <a:rPr lang="en-US" sz="1200" b="1" i="0" u="none" strike="noStrike" kern="1200" dirty="0">
                <a:solidFill>
                  <a:schemeClr val="tx1"/>
                </a:solidFill>
                <a:effectLst/>
                <a:cs typeface="Arial" panose="020B0604020202020204" pitchFamily="34" charset="0"/>
              </a:rPr>
              <a:t>Google Doc:  </a:t>
            </a:r>
            <a:r>
              <a:rPr lang="en-US" sz="1200" b="0" i="0" kern="1200" dirty="0">
                <a:solidFill>
                  <a:schemeClr val="tx1"/>
                </a:solidFill>
                <a:effectLst/>
                <a:cs typeface="Arial" panose="020B0604020202020204" pitchFamily="34" charset="0"/>
                <a:hlinkClick r:id="rId5"/>
              </a:rPr>
              <a:t>https://docs.google.com/document/d/1uNq3AIgFX8MLfwMoHureNtCdHsmkYqFk710zPGUJ4s4/edit?usp=sharing</a:t>
            </a:r>
            <a:endParaRPr lang="en-US" sz="1200" b="0" i="0" kern="1200" dirty="0">
              <a:solidFill>
                <a:schemeClr val="tx1"/>
              </a:solidFill>
              <a:effectLst/>
              <a:cs typeface="Arial" panose="020B0604020202020204" pitchFamily="34" charset="0"/>
            </a:endParaRPr>
          </a:p>
          <a:p>
            <a:pPr rtl="0" fontAlgn="base"/>
            <a:r>
              <a:rPr kumimoji="0" lang="en-US" sz="1200" b="1" i="0" u="none" strike="noStrike" kern="1200" cap="none" spc="0" normalizeH="0" baseline="0" noProof="0" dirty="0">
                <a:ln>
                  <a:noFill/>
                </a:ln>
                <a:solidFill>
                  <a:prstClr val="black"/>
                </a:solidFill>
                <a:effectLst/>
                <a:uLnTx/>
                <a:uFillTx/>
                <a:ea typeface="ＭＳ Ｐゴシック" pitchFamily="34" charset="-128"/>
                <a:cs typeface="Arial" pitchFamily="34" charset="0"/>
              </a:rPr>
              <a:t>Powerful Role of Play (DRAFT):</a:t>
            </a:r>
            <a:r>
              <a:rPr kumimoji="0" lang="en-US" sz="1200" b="0" i="0" u="none" strike="noStrike" kern="1200" cap="none" spc="0" normalizeH="0" baseline="0" noProof="0" dirty="0">
                <a:ln>
                  <a:noFill/>
                </a:ln>
                <a:solidFill>
                  <a:prstClr val="black"/>
                </a:solidFill>
                <a:effectLst/>
                <a:uLnTx/>
                <a:uFillTx/>
                <a:ea typeface="ＭＳ Ｐゴシック" pitchFamily="34" charset="-128"/>
                <a:cs typeface="Arial" pitchFamily="34" charset="0"/>
              </a:rPr>
              <a:t>  </a:t>
            </a:r>
            <a:r>
              <a:rPr lang="en-US" sz="1200" b="0" i="0" u="sng" strike="noStrike" kern="1200" dirty="0">
                <a:solidFill>
                  <a:schemeClr val="tx1"/>
                </a:solidFill>
                <a:effectLst/>
                <a:cs typeface="Arial" panose="020B0604020202020204" pitchFamily="34" charset="0"/>
                <a:hlinkClick r:id="rId6"/>
              </a:rPr>
              <a:t>https://drive.google.com/file/d/1AT4cEfZZvohZRah8mFsvfVeV1kVVvu4T/view?usp=sharing</a:t>
            </a:r>
            <a:endParaRPr lang="en-US" sz="1200" b="0" i="1" u="none" strike="noStrike" kern="1200" dirty="0">
              <a:solidFill>
                <a:schemeClr val="tx1"/>
              </a:solidFill>
              <a:effectLst/>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This session lasts for four hours—inclusive of interactive breakout rooms and chat conversations. Please locate the chat feature to stay in communication with everyone. Set up your messages to be sent to ”All panelists and attendees.”</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Invite participants to introduce themselves with the following information (The facilitator may add their own questions if necessary.):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Name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City of location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Current role at agency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Agency/organization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How long have you been in the ECE community?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We will be utilizing the breakout room feature.  It is preferable that you participate with a desktop or laptop to make this transition smoother.  You will have the option to unmute yourself in the breakout room and share information.  You may also turn on your video at any time during the session by selecting the video camera icon on your Zoom floating tool bar.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ea typeface="ＭＳ Ｐゴシック" pitchFamily="34" charset="-128"/>
                <a:cs typeface="Arial" pitchFamily="34" charset="0"/>
              </a:rPr>
              <a:t>Please locate the Q&amp;A box to ask questions at any time.  Steps to receive professional learning hours will be reviewed at the end of the session.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a:t>
            </a:fld>
            <a:endParaRPr lang="en-US" altLang="x-none"/>
          </a:p>
        </p:txBody>
      </p:sp>
    </p:spTree>
    <p:extLst>
      <p:ext uri="{BB962C8B-B14F-4D97-AF65-F5344CB8AC3E}">
        <p14:creationId xmlns:p14="http://schemas.microsoft.com/office/powerpoint/2010/main" val="2926639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93072"/>
          </a:xfrm>
        </p:spPr>
        <p:txBody>
          <a:bodyPr/>
          <a:lstStyle/>
          <a:p>
            <a:r>
              <a:rPr lang="en-US" dirty="0"/>
              <a:t>Let’s take a closer look at defining the word play.  </a:t>
            </a:r>
            <a:r>
              <a:rPr lang="en-US" dirty="0">
                <a:solidFill>
                  <a:schemeClr val="tx1">
                    <a:lumMod val="50000"/>
                  </a:schemeClr>
                </a:solidFill>
              </a:rPr>
              <a:t>Researchers and scientists have a difficult time agreeing on a universal definition of play Because children’s play takes many forms, no one definition applies to all. However, many scholars have identified characteristics that are commonly used in definitions of play.</a:t>
            </a:r>
          </a:p>
          <a:p>
            <a:pPr marL="171450" indent="-171450">
              <a:spcBef>
                <a:spcPts val="0"/>
              </a:spcBef>
              <a:buFont typeface="Arial" panose="020B0604020202020204" pitchFamily="34" charset="0"/>
              <a:buChar char="•"/>
            </a:pPr>
            <a:r>
              <a:rPr lang="en-US" dirty="0">
                <a:solidFill>
                  <a:schemeClr val="tx1">
                    <a:lumMod val="50000"/>
                  </a:schemeClr>
                </a:solidFill>
              </a:rPr>
              <a:t>Play is pleasurable. Children’s delight in play is commonly accompanied by signs of positive affect (emotion) and expressions of joy. Although not essential, smiling and laughter are often signs of a playful orientation.</a:t>
            </a:r>
          </a:p>
          <a:p>
            <a:pPr marL="171450" indent="-171450">
              <a:spcBef>
                <a:spcPts val="0"/>
              </a:spcBef>
              <a:buFont typeface="Arial" panose="020B0604020202020204" pitchFamily="34" charset="0"/>
              <a:buChar char="•"/>
            </a:pPr>
            <a:r>
              <a:rPr lang="en-US" dirty="0">
                <a:solidFill>
                  <a:schemeClr val="tx1">
                    <a:lumMod val="50000"/>
                  </a:schemeClr>
                </a:solidFill>
              </a:rPr>
              <a:t>Play requires active engagement. Children become deeply absorbed in play activities as the explore, experiment, discover, imagine and create. Playful engagement is distinct from inactive or passive states, such as aimless wandering or resting. In some cases, daydreaming—when children play with ideas or invest in fantasy—reflects active engagement.</a:t>
            </a:r>
          </a:p>
          <a:p>
            <a:pPr marL="171450" indent="-171450">
              <a:spcBef>
                <a:spcPts val="0"/>
              </a:spcBef>
              <a:buFont typeface="Arial" panose="020B0604020202020204" pitchFamily="34" charset="0"/>
              <a:buChar char="•"/>
            </a:pPr>
            <a:r>
              <a:rPr lang="en-US" dirty="0">
                <a:solidFill>
                  <a:schemeClr val="tx1">
                    <a:lumMod val="50000"/>
                  </a:schemeClr>
                </a:solidFill>
              </a:rPr>
              <a:t>Play is intrinsically motivated. In play, the motivation comes from within the child, occurring without external demands or rewards.</a:t>
            </a:r>
          </a:p>
          <a:p>
            <a:pPr marL="171450" indent="-171450">
              <a:spcBef>
                <a:spcPts val="0"/>
              </a:spcBef>
              <a:buFont typeface="Arial" panose="020B0604020202020204" pitchFamily="34" charset="0"/>
              <a:buChar char="•"/>
            </a:pPr>
            <a:r>
              <a:rPr lang="en-US" dirty="0">
                <a:solidFill>
                  <a:schemeClr val="tx1">
                    <a:lumMod val="50000"/>
                  </a:schemeClr>
                </a:solidFill>
              </a:rPr>
              <a:t>Play is flexible and changing. In play, children are free to do the unexpected, change the rules, and experiment with novel combinations of behavior and ideas. Play is forever being transformed as children vary, elaborate, and diversify existing themes and repertoires.</a:t>
            </a:r>
          </a:p>
          <a:p>
            <a:pPr marL="171450" indent="-171450">
              <a:spcBef>
                <a:spcPts val="0"/>
              </a:spcBef>
              <a:buFont typeface="Arial" panose="020B0604020202020204" pitchFamily="34" charset="0"/>
              <a:buChar char="•"/>
            </a:pPr>
            <a:r>
              <a:rPr lang="en-US" dirty="0">
                <a:solidFill>
                  <a:schemeClr val="tx1">
                    <a:lumMod val="50000"/>
                  </a:schemeClr>
                </a:solidFill>
              </a:rPr>
              <a:t>Play has a nonliteral orientation. This characteristic distinguishes play from non-play behavior because children treat objects, actions, or events “as if” they were something else. This behavior is evident when a child transforms an object in pretend play: a broom is not used for sweeping but is used as if it were a guitar or sorcerer's wand.</a:t>
            </a:r>
          </a:p>
          <a:p>
            <a:endParaRPr lang="en-US" dirty="0"/>
          </a:p>
        </p:txBody>
      </p:sp>
      <p:sp>
        <p:nvSpPr>
          <p:cNvPr id="4" name="Slide Number Placeholder 3"/>
          <p:cNvSpPr>
            <a:spLocks noGrp="1"/>
          </p:cNvSpPr>
          <p:nvPr>
            <p:ph type="sldNum" sz="quarter" idx="5"/>
          </p:nvPr>
        </p:nvSpPr>
        <p:spPr/>
        <p:txBody>
          <a:bodyPr/>
          <a:lstStyle/>
          <a:p>
            <a:fld id="{A67FF93C-6339-4B8E-B379-74679836793F}" type="slidenum">
              <a:rPr lang="en-US" smtClean="0"/>
              <a:pPr/>
              <a:t>10</a:t>
            </a:fld>
            <a:endParaRPr lang="en-US"/>
          </a:p>
        </p:txBody>
      </p:sp>
    </p:spTree>
    <p:extLst>
      <p:ext uri="{BB962C8B-B14F-4D97-AF65-F5344CB8AC3E}">
        <p14:creationId xmlns:p14="http://schemas.microsoft.com/office/powerpoint/2010/main" val="194978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BD0388-CA90-4847-9DB7-E8104D469C1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D0388-CA90-4847-9DB7-E8104D469C1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2"/>
            <a:ext cx="5486400" cy="4421187"/>
          </a:xfrm>
        </p:spPr>
        <p:txBody>
          <a:bodyPr>
            <a:noAutofit/>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should review expectations of the breakout room feature before participants are assigned to their rooms. Some of the expectations might be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join your breakout room:</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unmute yourself;</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you may turn on your video;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assign a recorder to take notes that will be shared in the main room; and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assign a reporter who will share out the group’s findings.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Also, before releasing participants to their rooms, facilitator may copy and paste the instructions from the next slide into chat.  This will allow participants to see the instructions while in their rooms.  Provide this information to participants.  You can say, “I’ve pasted the instructions to chat.  You can open chat in your breakout room and view the instructions to facilitate your conversations.”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OPTIONAL: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groups utilize the Google Slides in the Breakout Room. Facilitator may want to show the steps to accessing the Google Slide and show how groups can record their responses.  Each group will record their responses on the Google Slide that corresponds with their Breakout Room number (i.e., Breakout Room 1 will work on Google Slide 1). Each group should only open their own slide to work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Facilitator may want to copy and paste the Google Doc link into chat. The Google Doc will be used to record the groups share-out items while in their rooms. Provide this information to participants.  You can say, “I’ve pasted the link to the Google Slide in chat. You can open chat in your Breakout Room and use the Google Slide to record your conversations.”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Invite participants to breakout rooms.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out in the main room: Once everyone is back in the main room, facilitator will open the Google Slide and share screen. The facilitator will then invite the reporters in each group to share their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13</a:t>
            </a:fld>
            <a:endParaRPr lang="en-US" altLang="x-none"/>
          </a:p>
        </p:txBody>
      </p:sp>
    </p:spTree>
    <p:extLst>
      <p:ext uri="{BB962C8B-B14F-4D97-AF65-F5344CB8AC3E}">
        <p14:creationId xmlns:p14="http://schemas.microsoft.com/office/powerpoint/2010/main" val="220881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informercial on public domain.</a:t>
            </a:r>
          </a:p>
          <a:p>
            <a:endParaRPr lang="en-US" dirty="0"/>
          </a:p>
          <a:p>
            <a:r>
              <a:rPr lang="en-US" dirty="0"/>
              <a:t>Breakout: </a:t>
            </a:r>
          </a:p>
          <a:p>
            <a:r>
              <a:rPr lang="en-US" dirty="0"/>
              <a:t>Each group focus on one of the characteristics from the Lego article.  </a:t>
            </a:r>
          </a:p>
        </p:txBody>
      </p:sp>
      <p:sp>
        <p:nvSpPr>
          <p:cNvPr id="4" name="Slide Number Placeholder 3"/>
          <p:cNvSpPr>
            <a:spLocks noGrp="1"/>
          </p:cNvSpPr>
          <p:nvPr>
            <p:ph type="sldNum" sz="quarter" idx="5"/>
          </p:nvPr>
        </p:nvSpPr>
        <p:spPr/>
        <p:txBody>
          <a:bodyPr/>
          <a:lstStyle/>
          <a:p>
            <a:fld id="{06BD0388-CA90-4847-9DB7-E8104D469C1B}" type="slidenum">
              <a:rPr lang="en-US" smtClean="0"/>
              <a:pPr/>
              <a:t>14</a:t>
            </a:fld>
            <a:endParaRPr lang="en-US"/>
          </a:p>
        </p:txBody>
      </p:sp>
    </p:spTree>
    <p:extLst>
      <p:ext uri="{BB962C8B-B14F-4D97-AF65-F5344CB8AC3E}">
        <p14:creationId xmlns:p14="http://schemas.microsoft.com/office/powerpoint/2010/main" val="401803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your section with your group, 2. Consider the following questions-1)What is most important for teachers to know/ 2) What connections to social emotional learning (relationships, social interaction, Self) are important to make for teachers</a:t>
            </a:r>
          </a:p>
        </p:txBody>
      </p:sp>
      <p:sp>
        <p:nvSpPr>
          <p:cNvPr id="4" name="Slide Number Placeholder 3"/>
          <p:cNvSpPr>
            <a:spLocks noGrp="1"/>
          </p:cNvSpPr>
          <p:nvPr>
            <p:ph type="sldNum" sz="quarter" idx="5"/>
          </p:nvPr>
        </p:nvSpPr>
        <p:spPr/>
        <p:txBody>
          <a:bodyPr/>
          <a:lstStyle/>
          <a:p>
            <a:fld id="{06BD0388-CA90-4847-9DB7-E8104D469C1B}" type="slidenum">
              <a:rPr lang="en-US" smtClean="0"/>
              <a:pPr/>
              <a:t>15</a:t>
            </a:fld>
            <a:endParaRPr lang="en-US"/>
          </a:p>
        </p:txBody>
      </p:sp>
    </p:spTree>
    <p:extLst>
      <p:ext uri="{BB962C8B-B14F-4D97-AF65-F5344CB8AC3E}">
        <p14:creationId xmlns:p14="http://schemas.microsoft.com/office/powerpoint/2010/main" val="407109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sng" kern="1200" dirty="0">
                <a:solidFill>
                  <a:schemeClr val="tx1"/>
                </a:solidFill>
                <a:effectLst/>
                <a:latin typeface="+mn-lt"/>
                <a:ea typeface="+mn-ea"/>
                <a:cs typeface="+mn-cs"/>
              </a:rPr>
              <a:t>Review the Participant At-Home Activity:  Handout:  Lego Play Research Article.  </a:t>
            </a:r>
          </a:p>
          <a:p>
            <a:r>
              <a:rPr lang="en-US" sz="1200" b="1" u="sng" kern="1200" dirty="0">
                <a:solidFill>
                  <a:schemeClr val="tx1"/>
                </a:solidFill>
                <a:effectLst/>
                <a:latin typeface="+mn-lt"/>
                <a:ea typeface="+mn-ea"/>
                <a:cs typeface="+mn-cs"/>
              </a:rPr>
              <a:t>Invite participants to share in chat.  </a:t>
            </a:r>
            <a:r>
              <a:rPr lang="x-none" sz="1200" b="1" u="sng" kern="1200" dirty="0">
                <a:solidFill>
                  <a:schemeClr val="tx1"/>
                </a:solidFill>
                <a:effectLst/>
                <a:latin typeface="+mn-lt"/>
                <a:ea typeface="+mn-ea"/>
                <a:cs typeface="+mn-cs"/>
              </a:rPr>
              <a:t> </a:t>
            </a:r>
            <a:endParaRPr lang="en-US" dirty="0"/>
          </a:p>
          <a:p>
            <a:endParaRPr lang="en-US" dirty="0"/>
          </a:p>
          <a:p>
            <a:r>
              <a:rPr lang="en-US" dirty="0"/>
              <a:t>Use the CHAT BOX to add words and phrases from the Lego Play Research article…</a:t>
            </a:r>
          </a:p>
        </p:txBody>
      </p:sp>
      <p:sp>
        <p:nvSpPr>
          <p:cNvPr id="4" name="Slide Number Placeholder 3"/>
          <p:cNvSpPr>
            <a:spLocks noGrp="1"/>
          </p:cNvSpPr>
          <p:nvPr>
            <p:ph type="sldNum" sz="quarter" idx="5"/>
          </p:nvPr>
        </p:nvSpPr>
        <p:spPr/>
        <p:txBody>
          <a:bodyPr/>
          <a:lstStyle/>
          <a:p>
            <a:fld id="{06BD0388-CA90-4847-9DB7-E8104D469C1B}" type="slidenum">
              <a:rPr lang="en-US" smtClean="0"/>
              <a:pPr/>
              <a:t>16</a:t>
            </a:fld>
            <a:endParaRPr lang="en-US"/>
          </a:p>
        </p:txBody>
      </p:sp>
    </p:spTree>
    <p:extLst>
      <p:ext uri="{BB962C8B-B14F-4D97-AF65-F5344CB8AC3E}">
        <p14:creationId xmlns:p14="http://schemas.microsoft.com/office/powerpoint/2010/main" val="123642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D0388-CA90-4847-9DB7-E8104D469C1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D0388-CA90-4847-9DB7-E8104D469C1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words that resonate with you…</a:t>
            </a:r>
          </a:p>
        </p:txBody>
      </p:sp>
      <p:sp>
        <p:nvSpPr>
          <p:cNvPr id="4" name="Slide Number Placeholder 3"/>
          <p:cNvSpPr>
            <a:spLocks noGrp="1"/>
          </p:cNvSpPr>
          <p:nvPr>
            <p:ph type="sldNum" sz="quarter" idx="5"/>
          </p:nvPr>
        </p:nvSpPr>
        <p:spPr/>
        <p:txBody>
          <a:bodyPr/>
          <a:lstStyle/>
          <a:p>
            <a:fld id="{06BD0388-CA90-4847-9DB7-E8104D469C1B}" type="slidenum">
              <a:rPr lang="en-US" smtClean="0"/>
              <a:pPr/>
              <a:t>19</a:t>
            </a:fld>
            <a:endParaRPr lang="en-US"/>
          </a:p>
        </p:txBody>
      </p:sp>
    </p:spTree>
    <p:extLst>
      <p:ext uri="{BB962C8B-B14F-4D97-AF65-F5344CB8AC3E}">
        <p14:creationId xmlns:p14="http://schemas.microsoft.com/office/powerpoint/2010/main" val="205469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Series to Consider:</a:t>
            </a:r>
          </a:p>
          <a:p>
            <a:r>
              <a:rPr lang="en-US" dirty="0"/>
              <a:t>Social Emotional Relationships, Family Culture, History Social Science Self and Diversity, Play, Play, Social Interactions, Building Resiliency through play.</a:t>
            </a:r>
          </a:p>
        </p:txBody>
      </p:sp>
      <p:sp>
        <p:nvSpPr>
          <p:cNvPr id="4" name="Slide Number Placeholder 3"/>
          <p:cNvSpPr>
            <a:spLocks noGrp="1"/>
          </p:cNvSpPr>
          <p:nvPr>
            <p:ph type="sldNum" sz="quarter" idx="5"/>
          </p:nvPr>
        </p:nvSpPr>
        <p:spPr/>
        <p:txBody>
          <a:bodyPr/>
          <a:lstStyle/>
          <a:p>
            <a:fld id="{06BD0388-CA90-4847-9DB7-E8104D469C1B}" type="slidenum">
              <a:rPr lang="en-US" smtClean="0"/>
              <a:pPr/>
              <a:t>2</a:t>
            </a:fld>
            <a:endParaRPr lang="en-US"/>
          </a:p>
        </p:txBody>
      </p:sp>
    </p:spTree>
    <p:extLst>
      <p:ext uri="{BB962C8B-B14F-4D97-AF65-F5344CB8AC3E}">
        <p14:creationId xmlns:p14="http://schemas.microsoft.com/office/powerpoint/2010/main" val="288878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20</a:t>
            </a:fld>
            <a:endParaRPr lang="en-US"/>
          </a:p>
        </p:txBody>
      </p:sp>
    </p:spTree>
    <p:extLst>
      <p:ext uri="{BB962C8B-B14F-4D97-AF65-F5344CB8AC3E}">
        <p14:creationId xmlns:p14="http://schemas.microsoft.com/office/powerpoint/2010/main" val="4133013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21</a:t>
            </a:fld>
            <a:endParaRPr lang="en-US"/>
          </a:p>
        </p:txBody>
      </p:sp>
    </p:spTree>
    <p:extLst>
      <p:ext uri="{BB962C8B-B14F-4D97-AF65-F5344CB8AC3E}">
        <p14:creationId xmlns:p14="http://schemas.microsoft.com/office/powerpoint/2010/main" val="839894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CC65EA86-2D8D-2045-9D87-1445E0BBFC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907F25DC-2240-3D4E-A1DF-07D012EA32EF}"/>
              </a:ext>
            </a:extLst>
          </p:cNvPr>
          <p:cNvSpPr>
            <a:spLocks noGrp="1"/>
          </p:cNvSpPr>
          <p:nvPr>
            <p:ph type="body" idx="1"/>
          </p:nvPr>
        </p:nvSpPr>
        <p:spPr bwMode="auto">
          <a:xfrm>
            <a:off x="685800" y="4400549"/>
            <a:ext cx="5486400" cy="37692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illiterate of the 21</a:t>
            </a:r>
            <a:r>
              <a:rPr lang="en-US" altLang="en-US" baseline="30000" dirty="0"/>
              <a:t>st</a:t>
            </a:r>
            <a:r>
              <a:rPr lang="en-US" altLang="en-US" dirty="0"/>
              <a:t> century will not be those who cannot read and write, but those who cannot learn, unlearn, and relearn.” –Alvin Toffler </a:t>
            </a:r>
          </a:p>
          <a:p>
            <a:pPr>
              <a:spcBef>
                <a:spcPct val="0"/>
              </a:spcBef>
            </a:pPr>
            <a:endParaRPr lang="en-US" altLang="en-US" dirty="0"/>
          </a:p>
          <a:p>
            <a:pPr>
              <a:spcBef>
                <a:spcPct val="0"/>
              </a:spcBef>
            </a:pPr>
            <a:r>
              <a:rPr lang="en-US" altLang="en-US" dirty="0"/>
              <a:t>The world children are growing up in today is a highly interconnected and complex one, full of opportunities but also many complex challenges. For children to fully participate in our increasingly global world and to effectively address the most difficult problems facing our communities—including climate change, widening income disparities and the enduring impact of structural and institutional forms of oppression—they will need to develop 21st century skills including the ability to engage in critical thinking, creativity and innovation, data analysis and complex problem-solving and effective communication with diverse individuals and groups.</a:t>
            </a:r>
          </a:p>
          <a:p>
            <a:pPr>
              <a:spcBef>
                <a:spcPct val="0"/>
              </a:spcBef>
            </a:pPr>
            <a:endParaRPr lang="en-US" altLang="en-US" dirty="0"/>
          </a:p>
          <a:p>
            <a:pPr>
              <a:spcBef>
                <a:spcPct val="0"/>
              </a:spcBef>
            </a:pPr>
            <a:r>
              <a:rPr lang="en-US" altLang="en-US" dirty="0"/>
              <a:t>Consider this quote. The 21</a:t>
            </a:r>
            <a:r>
              <a:rPr lang="en-US" altLang="en-US" baseline="30000" dirty="0"/>
              <a:t>st</a:t>
            </a:r>
            <a:r>
              <a:rPr lang="en-US" altLang="en-US" dirty="0"/>
              <a:t> century skills are what children need to master in order to learn, unlearn and relearn.  The skills on this slide make up these 21</a:t>
            </a:r>
            <a:r>
              <a:rPr lang="en-US" altLang="en-US" baseline="30000" dirty="0"/>
              <a:t>st</a:t>
            </a:r>
            <a:r>
              <a:rPr lang="en-US" altLang="en-US" dirty="0"/>
              <a:t> century skills. In the memories we just shared I can see almost all these skills</a:t>
            </a:r>
            <a:r>
              <a:rPr lang="en-US" altLang="en-US" b="1" i="1" dirty="0"/>
              <a:t>. For example, trainer fill in the blank with examples from the training.</a:t>
            </a:r>
            <a:br>
              <a:rPr lang="en-US" altLang="en-US" b="1" i="1" dirty="0"/>
            </a:br>
            <a:endParaRPr lang="en-US" altLang="en-US" dirty="0"/>
          </a:p>
          <a:p>
            <a:pPr>
              <a:spcBef>
                <a:spcPct val="0"/>
              </a:spcBef>
            </a:pPr>
            <a:r>
              <a:rPr lang="en-US" altLang="en-US" dirty="0"/>
              <a:t>”We are having to disseminate research in all ways because through the old channels of how research typically would come out are not working anymore because the knowledge is coming out so fast, so furious” (Nicholson, J. 2018).  </a:t>
            </a:r>
          </a:p>
          <a:p>
            <a:pPr>
              <a:spcBef>
                <a:spcPct val="0"/>
              </a:spcBef>
            </a:pPr>
            <a:endParaRPr lang="en-US" altLang="en-US" dirty="0"/>
          </a:p>
          <a:p>
            <a:pPr>
              <a:spcBef>
                <a:spcPct val="0"/>
              </a:spcBef>
            </a:pPr>
            <a:endParaRPr lang="en-US" altLang="en-US" dirty="0"/>
          </a:p>
        </p:txBody>
      </p:sp>
      <p:sp>
        <p:nvSpPr>
          <p:cNvPr id="14339" name="Slide Number Placeholder 3">
            <a:extLst>
              <a:ext uri="{FF2B5EF4-FFF2-40B4-BE49-F238E27FC236}">
                <a16:creationId xmlns:a16="http://schemas.microsoft.com/office/drawing/2014/main" id="{D5C98F67-68A8-3346-891C-74A2C78319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0AE4F91E-2903-1440-97B5-BD370EE76CA2}" type="slidenum">
              <a:rPr lang="en-US" altLang="en-US">
                <a:latin typeface="Calibri" panose="020F0502020204030204" pitchFamily="34" charset="0"/>
              </a:rPr>
              <a:pPr fontAlgn="base">
                <a:spcBef>
                  <a:spcPct val="0"/>
                </a:spcBef>
                <a:spcAft>
                  <a:spcPct val="0"/>
                </a:spcAft>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3431858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CDE has provided many resources that address and are built on the research base that play is central to young children’s learning. Two of these resources are: California’s Infant/Toddler and Preschool Curriculum Frameworks (CDE, 2010-2013) are based on eight research-based principles that highlight the important role of play in children’s learning and development.</a:t>
            </a:r>
          </a:p>
          <a:p>
            <a:endParaRPr lang="en-US" dirty="0"/>
          </a:p>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23</a:t>
            </a:fld>
            <a:endParaRPr lang="en-US"/>
          </a:p>
        </p:txBody>
      </p:sp>
    </p:spTree>
    <p:extLst>
      <p:ext uri="{BB962C8B-B14F-4D97-AF65-F5344CB8AC3E}">
        <p14:creationId xmlns:p14="http://schemas.microsoft.com/office/powerpoint/2010/main" val="3401467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B829C44D-4780-804E-A6BF-3AD174FBE0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lide Number Placeholder 3">
            <a:extLst>
              <a:ext uri="{FF2B5EF4-FFF2-40B4-BE49-F238E27FC236}">
                <a16:creationId xmlns:a16="http://schemas.microsoft.com/office/drawing/2014/main" id="{155FAF72-0171-ED40-8383-7B2E436359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C31F9603-5C1E-A74E-9997-CC7512D63417}" type="slidenum">
              <a:rPr lang="en-US" altLang="en-US">
                <a:latin typeface="Calibri" panose="020F0502020204030204" pitchFamily="34" charset="0"/>
              </a:rPr>
              <a:pPr fontAlgn="base">
                <a:spcBef>
                  <a:spcPct val="0"/>
                </a:spcBef>
                <a:spcAft>
                  <a:spcPct val="0"/>
                </a:spcAft>
              </a:pPr>
              <a:t>24</a:t>
            </a:fld>
            <a:endParaRPr lang="en-US" altLang="en-US">
              <a:latin typeface="Calibri" panose="020F0502020204030204" pitchFamily="34" charset="0"/>
            </a:endParaRPr>
          </a:p>
        </p:txBody>
      </p:sp>
      <p:sp>
        <p:nvSpPr>
          <p:cNvPr id="2" name="Notes Placeholder 1">
            <a:extLst>
              <a:ext uri="{FF2B5EF4-FFF2-40B4-BE49-F238E27FC236}">
                <a16:creationId xmlns:a16="http://schemas.microsoft.com/office/drawing/2014/main" id="{6D38FED4-ECA0-4724-BCE1-534C83A3FC92}"/>
              </a:ext>
            </a:extLst>
          </p:cNvPr>
          <p:cNvSpPr>
            <a:spLocks noGrp="1"/>
          </p:cNvSpPr>
          <p:nvPr>
            <p:ph type="body" sz="quarter" idx="3"/>
          </p:nvPr>
        </p:nvSpPr>
        <p:spPr/>
        <p:txBody>
          <a:bodyPr/>
          <a:lstStyle/>
          <a:p>
            <a:pPr lvl="0"/>
            <a:r>
              <a:rPr lang="en-US" sz="1200" b="1" kern="1200" dirty="0">
                <a:solidFill>
                  <a:schemeClr val="tx1"/>
                </a:solidFill>
                <a:effectLst/>
                <a:latin typeface="+mn-lt"/>
                <a:ea typeface="+mn-ea"/>
                <a:cs typeface="+mn-cs"/>
              </a:rPr>
              <a:t>Review Participant At-Home Activity:  Handout</a:t>
            </a:r>
            <a:r>
              <a:rPr lang="x-none" sz="1200" b="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8 Overarching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Point to the second principle; Play is the primary context for learning (PCF Vol. 1 p. 6) </a:t>
            </a:r>
          </a:p>
          <a:p>
            <a:endParaRPr lang="en-US" dirty="0"/>
          </a:p>
          <a:p>
            <a:r>
              <a:rPr lang="en-US" dirty="0"/>
              <a:t>Chat Box:  What times during your daily routine are children allowed to play independently?  How long are they playing?</a:t>
            </a:r>
          </a:p>
          <a:p>
            <a:endParaRPr lang="en-US" dirty="0"/>
          </a:p>
          <a:p>
            <a:r>
              <a:rPr lang="en-US" dirty="0"/>
              <a:t>Or POLL</a:t>
            </a:r>
          </a:p>
          <a:p>
            <a:pPr marL="228600" indent="-228600">
              <a:buAutoNum type="arabicPeriod"/>
            </a:pPr>
            <a:r>
              <a:rPr lang="en-US" dirty="0"/>
              <a:t>How long is Center Time in the daily routine?</a:t>
            </a:r>
          </a:p>
          <a:p>
            <a:pPr marL="228600" indent="-228600">
              <a:buAutoNum type="arabicPeriod"/>
            </a:pPr>
            <a:r>
              <a:rPr lang="en-US" dirty="0"/>
              <a:t>Is Center Time when children can CHOOSE where they want to work?</a:t>
            </a:r>
          </a:p>
          <a:p>
            <a:pPr marL="228600" indent="-228600">
              <a:buAutoNum type="arabicPeriod"/>
            </a:pPr>
            <a:r>
              <a:rPr lang="en-US" dirty="0"/>
              <a:t>Do children experience Center Time without interruptions from the teachers to complete other tasks/responsibilities?</a:t>
            </a:r>
          </a:p>
        </p:txBody>
      </p:sp>
    </p:spTree>
    <p:extLst>
      <p:ext uri="{BB962C8B-B14F-4D97-AF65-F5344CB8AC3E}">
        <p14:creationId xmlns:p14="http://schemas.microsoft.com/office/powerpoint/2010/main" val="1817362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D0388-CA90-4847-9DB7-E8104D469C1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box:</a:t>
            </a:r>
          </a:p>
          <a:p>
            <a:r>
              <a:rPr lang="en-US" sz="1200" dirty="0"/>
              <a:t>Reflection:</a:t>
            </a:r>
            <a:br>
              <a:rPr lang="en-US" sz="1200" dirty="0"/>
            </a:br>
            <a:r>
              <a:rPr lang="en-US" sz="1200" dirty="0"/>
              <a:t>When do </a:t>
            </a:r>
            <a:r>
              <a:rPr lang="en-US" sz="1200" b="0" dirty="0"/>
              <a:t>you</a:t>
            </a:r>
            <a:r>
              <a:rPr lang="en-US" sz="1200" dirty="0"/>
              <a:t> allow children to engage in </a:t>
            </a:r>
            <a:r>
              <a:rPr lang="en-US" sz="1200" b="0" dirty="0"/>
              <a:t>self-selected activities without interruptions for a sustained period of time</a:t>
            </a:r>
            <a:r>
              <a:rPr lang="en-US" sz="1200" dirty="0"/>
              <a:t>?</a:t>
            </a:r>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26</a:t>
            </a:fld>
            <a:endParaRPr lang="en-US"/>
          </a:p>
        </p:txBody>
      </p:sp>
    </p:spTree>
    <p:extLst>
      <p:ext uri="{BB962C8B-B14F-4D97-AF65-F5344CB8AC3E}">
        <p14:creationId xmlns:p14="http://schemas.microsoft.com/office/powerpoint/2010/main" val="1645073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909E785-24F8-3D48-9C63-B750C21CB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BCF96C9-9556-5945-A800-20A9D6E123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lvl="0" indent="-228600" algn="l" defTabSz="914400" rtl="0" eaLnBrk="1" fontAlgn="auto" latinLnBrk="0" hangingPunct="1">
              <a:lnSpc>
                <a:spcPct val="100000"/>
              </a:lnSpc>
              <a:spcBef>
                <a:spcPct val="0"/>
              </a:spcBef>
              <a:spcAft>
                <a:spcPts val="0"/>
              </a:spcAft>
              <a:buClrTx/>
              <a:buSzTx/>
              <a:buFontTx/>
              <a:buAutoNum type="arabicPeriod"/>
              <a:tabLst/>
              <a:defRPr/>
            </a:pPr>
            <a:r>
              <a:rPr lang="en-US" b="1" dirty="0">
                <a:solidFill>
                  <a:schemeClr val="tx1">
                    <a:lumMod val="50000"/>
                  </a:schemeClr>
                </a:solidFill>
              </a:rPr>
              <a:t>Defining Play in the Early Learning System: </a:t>
            </a:r>
            <a:r>
              <a:rPr lang="en-US" sz="1200" dirty="0">
                <a:solidFill>
                  <a:schemeClr val="tx1">
                    <a:lumMod val="50000"/>
                  </a:schemeClr>
                </a:solidFill>
              </a:rPr>
              <a:t>Introduction to </a:t>
            </a:r>
            <a:r>
              <a:rPr lang="en-US" sz="1200" i="1" dirty="0">
                <a:solidFill>
                  <a:schemeClr val="tx1">
                    <a:lumMod val="50000"/>
                  </a:schemeClr>
                </a:solidFill>
              </a:rPr>
              <a:t>The Powerful Role of Play in Early Education </a:t>
            </a:r>
            <a:r>
              <a:rPr lang="en-US" sz="1200" dirty="0">
                <a:solidFill>
                  <a:schemeClr val="tx1">
                    <a:lumMod val="50000"/>
                  </a:schemeClr>
                </a:solidFill>
              </a:rPr>
              <a:t>publication</a:t>
            </a:r>
          </a:p>
          <a:p>
            <a:pPr marL="228600" indent="-228600">
              <a:spcBef>
                <a:spcPct val="0"/>
              </a:spcBef>
              <a:buAutoNum type="arabicPeriod"/>
            </a:pPr>
            <a:endParaRPr lang="en-US" altLang="en-US" dirty="0"/>
          </a:p>
        </p:txBody>
      </p:sp>
      <p:sp>
        <p:nvSpPr>
          <p:cNvPr id="16387" name="Slide Number Placeholder 3">
            <a:extLst>
              <a:ext uri="{FF2B5EF4-FFF2-40B4-BE49-F238E27FC236}">
                <a16:creationId xmlns:a16="http://schemas.microsoft.com/office/drawing/2014/main" id="{2C9A158C-CB7C-664B-8323-F55637A43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BBBDBC5-46C8-C14C-9086-F416CA6B6E11}" type="slidenum">
              <a:rPr lang="en-US" altLang="en-US">
                <a:latin typeface="Calibri" panose="020F0502020204030204" pitchFamily="34" charset="0"/>
              </a:rPr>
              <a:pPr fontAlgn="base">
                <a:spcBef>
                  <a:spcPct val="0"/>
                </a:spcBef>
                <a:spcAft>
                  <a:spcPct val="0"/>
                </a:spcAft>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2503200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rest of today, we will focus on some concepts, but we cannot go deeply into the whole book. This slide briefly shows topics of the book.</a:t>
            </a:r>
          </a:p>
          <a:p>
            <a:endParaRPr lang="en-US" dirty="0"/>
          </a:p>
          <a:p>
            <a:r>
              <a:rPr lang="en-US" dirty="0"/>
              <a:t>Future modules, online series and onsite coaching can help us delve into this work more deeply. This is only a step in our journey.</a:t>
            </a:r>
          </a:p>
        </p:txBody>
      </p:sp>
      <p:sp>
        <p:nvSpPr>
          <p:cNvPr id="4" name="Slide Number Placeholder 3"/>
          <p:cNvSpPr>
            <a:spLocks noGrp="1"/>
          </p:cNvSpPr>
          <p:nvPr>
            <p:ph type="sldNum" sz="quarter" idx="5"/>
          </p:nvPr>
        </p:nvSpPr>
        <p:spPr/>
        <p:txBody>
          <a:bodyPr/>
          <a:lstStyle/>
          <a:p>
            <a:fld id="{06BD0388-CA90-4847-9DB7-E8104D469C1B}" type="slidenum">
              <a:rPr lang="en-US" smtClean="0"/>
              <a:pPr/>
              <a:t>28</a:t>
            </a:fld>
            <a:endParaRPr lang="en-US"/>
          </a:p>
        </p:txBody>
      </p:sp>
    </p:spTree>
    <p:extLst>
      <p:ext uri="{BB962C8B-B14F-4D97-AF65-F5344CB8AC3E}">
        <p14:creationId xmlns:p14="http://schemas.microsoft.com/office/powerpoint/2010/main" val="1157581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909E785-24F8-3D48-9C63-B750C21CB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BCF96C9-9556-5945-A800-20A9D6E123AD}"/>
              </a:ext>
            </a:extLst>
          </p:cNvPr>
          <p:cNvSpPr>
            <a:spLocks noGrp="1"/>
          </p:cNvSpPr>
          <p:nvPr>
            <p:ph type="body" idx="1"/>
          </p:nvPr>
        </p:nvSpPr>
        <p:spPr bwMode="auto">
          <a:xfrm>
            <a:off x="685800" y="4400549"/>
            <a:ext cx="5486400" cy="4521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Decades of child development research documents some foundational principles about how young children learn best. </a:t>
            </a:r>
          </a:p>
          <a:p>
            <a:pPr marL="171450" indent="-171450">
              <a:buFont typeface="Arial" panose="020B0604020202020204" pitchFamily="34" charset="0"/>
              <a:buChar char="•"/>
            </a:pPr>
            <a:r>
              <a:rPr lang="en-US" dirty="0"/>
              <a:t>Children learn best when they are active, engaged and minds-on. </a:t>
            </a:r>
          </a:p>
          <a:p>
            <a:pPr marL="171450" indent="-171450">
              <a:buFont typeface="Arial" panose="020B0604020202020204" pitchFamily="34" charset="0"/>
              <a:buChar char="•"/>
            </a:pPr>
            <a:r>
              <a:rPr lang="en-US" dirty="0"/>
              <a:t>Children learn when they can engage in the process of generating hypotheses, testing those hypotheses, and then using the generated data to inform their own understanding in an iterative process. </a:t>
            </a:r>
          </a:p>
          <a:p>
            <a:pPr marL="171450" indent="-171450">
              <a:buFont typeface="Arial" panose="020B0604020202020204" pitchFamily="34" charset="0"/>
              <a:buChar char="•"/>
            </a:pPr>
            <a:r>
              <a:rPr lang="en-US" dirty="0"/>
              <a:t>Children work like scientists generating new hypotheses, testing those hypotheses using minds-on thinking, and updating their understanding based on their exploration and discoveries.</a:t>
            </a:r>
          </a:p>
          <a:p>
            <a:pPr marL="171450" indent="-171450">
              <a:buFont typeface="Arial" panose="020B0604020202020204" pitchFamily="34" charset="0"/>
              <a:buChar char="•"/>
            </a:pPr>
            <a:r>
              <a:rPr lang="en-US" dirty="0"/>
              <a:t>Children learn best when their social and emotional needs are met (</a:t>
            </a:r>
            <a:r>
              <a:rPr lang="en-US" dirty="0" err="1"/>
              <a:t>Immordino</a:t>
            </a:r>
            <a:r>
              <a:rPr lang="en-US" dirty="0"/>
              <a:t>-Yang and Damasio, 2007) and they are able to interact with responsive and caring adults and peers. When children experience positive affect (emotions), they are more likely to be creative and creative thinking is associated with increased learning (</a:t>
            </a:r>
            <a:r>
              <a:rPr lang="en-US" dirty="0" err="1"/>
              <a:t>Isen</a:t>
            </a:r>
            <a:r>
              <a:rPr lang="en-US" dirty="0"/>
              <a:t> et al., 1987; Resnick, 2007; </a:t>
            </a:r>
            <a:r>
              <a:rPr lang="en-US" dirty="0" err="1"/>
              <a:t>Zosh</a:t>
            </a:r>
            <a:r>
              <a:rPr lang="en-US" dirty="0"/>
              <a:t> et al., 2017). Experiencing “surprise” is also associated with increased curiosity and exploration and therefore, learning potential for young children (Stahl and </a:t>
            </a:r>
            <a:r>
              <a:rPr lang="en-US" dirty="0" err="1"/>
              <a:t>Feigenson</a:t>
            </a:r>
            <a:r>
              <a:rPr lang="en-US" dirty="0"/>
              <a:t>, 2015).</a:t>
            </a:r>
          </a:p>
          <a:p>
            <a:pPr marL="171450" indent="-171450">
              <a:buFont typeface="Arial" panose="020B0604020202020204" pitchFamily="34" charset="0"/>
              <a:buChar char="•"/>
            </a:pPr>
            <a:r>
              <a:rPr lang="en-US" dirty="0"/>
              <a:t>Children learn best when new information is presented in a meaningful, familiar and culturally and linguistically relevant manner.</a:t>
            </a:r>
          </a:p>
          <a:p>
            <a:endParaRPr lang="en-US" dirty="0"/>
          </a:p>
          <a:p>
            <a:r>
              <a:rPr lang="en-US" dirty="0"/>
              <a:t>This documents provides many examples and descriptions of how play and learning are interconnected. We will focus on three of those descriptions today</a:t>
            </a:r>
          </a:p>
          <a:p>
            <a:pPr marL="171450" indent="-171450">
              <a:buFont typeface="Arial" panose="020B0604020202020204" pitchFamily="34" charset="0"/>
              <a:buChar char="•"/>
            </a:pPr>
            <a:r>
              <a:rPr lang="en-US" dirty="0"/>
              <a:t>Play-based learning is powerful and effective.</a:t>
            </a:r>
          </a:p>
          <a:p>
            <a:pPr marL="171450" indent="-171450">
              <a:buFont typeface="Arial" panose="020B0604020202020204" pitchFamily="34" charset="0"/>
              <a:buChar char="•"/>
            </a:pPr>
            <a:r>
              <a:rPr lang="en-US" dirty="0"/>
              <a:t>Play is not one size fits all; it is a continuum.</a:t>
            </a:r>
          </a:p>
          <a:p>
            <a:pPr marL="171450" indent="-171450">
              <a:buFont typeface="Arial" panose="020B0604020202020204" pitchFamily="34" charset="0"/>
              <a:buChar char="•"/>
            </a:pPr>
            <a:r>
              <a:rPr lang="en-US" dirty="0"/>
              <a:t>Play provides opportunities for relevant integrated learning.</a:t>
            </a:r>
          </a:p>
          <a:p>
            <a:endParaRPr lang="en-US" dirty="0"/>
          </a:p>
        </p:txBody>
      </p:sp>
      <p:sp>
        <p:nvSpPr>
          <p:cNvPr id="16387" name="Slide Number Placeholder 3">
            <a:extLst>
              <a:ext uri="{FF2B5EF4-FFF2-40B4-BE49-F238E27FC236}">
                <a16:creationId xmlns:a16="http://schemas.microsoft.com/office/drawing/2014/main" id="{2C9A158C-CB7C-664B-8323-F55637A43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BBBDBC5-46C8-C14C-9086-F416CA6B6E11}" type="slidenum">
              <a:rPr lang="en-US" altLang="en-US">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226913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CPIN Professional Learning Institute for the social emotional development domain.</a:t>
            </a:r>
          </a:p>
        </p:txBody>
      </p:sp>
      <p:sp>
        <p:nvSpPr>
          <p:cNvPr id="4" name="Slide Number Placeholder 3"/>
          <p:cNvSpPr>
            <a:spLocks noGrp="1"/>
          </p:cNvSpPr>
          <p:nvPr>
            <p:ph type="sldNum" sz="quarter" idx="5"/>
          </p:nvPr>
        </p:nvSpPr>
        <p:spPr/>
        <p:txBody>
          <a:bodyPr/>
          <a:lstStyle/>
          <a:p>
            <a:fld id="{06BD0388-CA90-4847-9DB7-E8104D469C1B}" type="slidenum">
              <a:rPr lang="en-US" smtClean="0"/>
              <a:pPr/>
              <a:t>3</a:t>
            </a:fld>
            <a:endParaRPr lang="en-US"/>
          </a:p>
        </p:txBody>
      </p:sp>
    </p:spTree>
    <p:extLst>
      <p:ext uri="{BB962C8B-B14F-4D97-AF65-F5344CB8AC3E}">
        <p14:creationId xmlns:p14="http://schemas.microsoft.com/office/powerpoint/2010/main" val="3345933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ACBDFCD-B6DF-814E-AE6D-8B447C6046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E75CEDFA-F36A-8F44-8419-15F160673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auto">
              <a:spcAft>
                <a:spcPts val="0"/>
              </a:spcAft>
              <a:buNone/>
              <a:defRPr/>
            </a:pPr>
            <a:r>
              <a:rPr lang="en-US" sz="1200" b="0" dirty="0"/>
              <a:t>“Children from birth to five do not build or acquire their knowledge and skills in domain-specific categories one domain at a time. They relate to each learning experience as a whole experience. They naturally cross the boundaries of domains and simultaneously build concepts related to social-emotional development, science, mathematics, language, social science, the arts, physical development and health</a:t>
            </a:r>
            <a:r>
              <a:rPr lang="en-US" dirty="0"/>
              <a:t>”</a:t>
            </a:r>
            <a:endParaRPr lang="en-US" sz="1200" b="0" dirty="0"/>
          </a:p>
          <a:p>
            <a:pPr marL="0" indent="0" fontAlgn="auto">
              <a:spcAft>
                <a:spcPts val="0"/>
              </a:spcAft>
              <a:buNone/>
              <a:defRPr/>
            </a:pPr>
            <a:r>
              <a:rPr lang="en-US" dirty="0"/>
              <a:t>(</a:t>
            </a:r>
            <a:r>
              <a:rPr lang="en-US" sz="1200" b="0" dirty="0"/>
              <a:t>The Integrated Nature of Learning, p. 10).</a:t>
            </a:r>
          </a:p>
          <a:p>
            <a:pPr>
              <a:spcBef>
                <a:spcPct val="0"/>
              </a:spcBef>
            </a:pPr>
            <a:endParaRPr lang="en-US" altLang="en-US" dirty="0"/>
          </a:p>
        </p:txBody>
      </p:sp>
      <p:sp>
        <p:nvSpPr>
          <p:cNvPr id="36867" name="Slide Number Placeholder 3">
            <a:extLst>
              <a:ext uri="{FF2B5EF4-FFF2-40B4-BE49-F238E27FC236}">
                <a16:creationId xmlns:a16="http://schemas.microsoft.com/office/drawing/2014/main" id="{0E4994A8-C9C8-4745-8C67-866F2940BA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3A6EE3A-5CB7-EF41-A1BE-4DD54D7C3C33}" type="slidenum">
              <a:rPr lang="en-US" altLang="en-US">
                <a:latin typeface="Calibri" panose="020F0502020204030204" pitchFamily="34" charset="0"/>
              </a:rPr>
              <a:pPr fontAlgn="base">
                <a:spcBef>
                  <a:spcPct val="0"/>
                </a:spcBef>
                <a:spcAft>
                  <a:spcPct val="0"/>
                </a:spcAft>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2607143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D60E13D1-0065-A543-B26D-5F5AC1A4DA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55C770A-A936-F24D-9E73-52A33A6BE0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What does research tell us about how children learn? The document identifies five foundation principles illuminated by play research. </a:t>
            </a:r>
            <a:r>
              <a:rPr lang="en-US" b="0" dirty="0">
                <a:solidFill>
                  <a:schemeClr val="tx1"/>
                </a:solidFill>
              </a:rPr>
              <a:t>Let’s take time to </a:t>
            </a:r>
            <a:r>
              <a:rPr lang="en-US" sz="1200" b="0" dirty="0">
                <a:solidFill>
                  <a:schemeClr val="tx1"/>
                </a:solidFill>
              </a:rPr>
              <a:t>r</a:t>
            </a:r>
            <a:r>
              <a:rPr lang="en-US" sz="1200" dirty="0"/>
              <a:t>ead about the 5 foundational principles on pages 19-20.</a:t>
            </a:r>
          </a:p>
          <a:p>
            <a:pPr>
              <a:spcBef>
                <a:spcPct val="0"/>
              </a:spcBef>
            </a:pPr>
            <a:endParaRPr lang="en-US" altLang="en-US" dirty="0"/>
          </a:p>
          <a:p>
            <a:pPr>
              <a:spcBef>
                <a:spcPct val="0"/>
              </a:spcBef>
            </a:pPr>
            <a:r>
              <a:rPr lang="en-US" altLang="en-US" dirty="0"/>
              <a:t>When you are done reading, share something that was new or interesting </a:t>
            </a:r>
            <a:r>
              <a:rPr lang="en-US" altLang="en-US" b="1" u="sng" dirty="0">
                <a:solidFill>
                  <a:srgbClr val="FF0000"/>
                </a:solidFill>
              </a:rPr>
              <a:t>you read in the chat box.</a:t>
            </a:r>
          </a:p>
          <a:p>
            <a:pPr>
              <a:spcBef>
                <a:spcPct val="0"/>
              </a:spcBef>
            </a:pPr>
            <a:endParaRPr lang="en-US" altLang="en-US" dirty="0"/>
          </a:p>
          <a:p>
            <a:pPr>
              <a:spcBef>
                <a:spcPct val="0"/>
              </a:spcBef>
            </a:pPr>
            <a:r>
              <a:rPr lang="en-US" altLang="en-US" i="1" dirty="0"/>
              <a:t>Invite participants to share and use the principles on the slide to debrief. </a:t>
            </a:r>
          </a:p>
          <a:p>
            <a:pPr>
              <a:spcBef>
                <a:spcPct val="0"/>
              </a:spcBef>
            </a:pPr>
            <a:endParaRPr lang="en-US" altLang="en-US" dirty="0"/>
          </a:p>
          <a:p>
            <a:pPr marL="171450" indent="-171450">
              <a:spcBef>
                <a:spcPct val="0"/>
              </a:spcBef>
              <a:buFont typeface="Arial" panose="020B0604020202020204" pitchFamily="34" charset="0"/>
              <a:buChar char="•"/>
            </a:pPr>
            <a:r>
              <a:rPr lang="en-US" altLang="en-US" b="0" dirty="0"/>
              <a:t>Children are active learners.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dirty="0">
                <a:solidFill>
                  <a:schemeClr val="tx1"/>
                </a:solidFill>
              </a:rPr>
              <a:t>Children learn best when their social and emotional needs are met, and they are surrounded by responsive and caring adults.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dirty="0">
                <a:solidFill>
                  <a:schemeClr val="tx1"/>
                </a:solidFill>
              </a:rPr>
              <a:t>Children learn best when new information is presented in a meaningful context.</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dirty="0">
                <a:solidFill>
                  <a:schemeClr val="tx1"/>
                </a:solidFill>
              </a:rPr>
              <a:t>The process of learning is as important as the outcome of learning for young children.</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dirty="0">
                <a:solidFill>
                  <a:schemeClr val="tx1"/>
                </a:solidFill>
              </a:rPr>
              <a:t>All children have diverse needs and different backgrounds that influence their learning.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b="0" dirty="0">
              <a:solidFill>
                <a:schemeClr val="tx1"/>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dirty="0">
              <a:solidFill>
                <a:schemeClr val="tx1"/>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1" dirty="0">
              <a:solidFill>
                <a:schemeClr val="tx1"/>
              </a:solidFill>
            </a:endParaRPr>
          </a:p>
          <a:p>
            <a:pPr>
              <a:spcBef>
                <a:spcPct val="0"/>
              </a:spcBef>
            </a:pPr>
            <a:endParaRPr lang="en-US" altLang="en-US" dirty="0"/>
          </a:p>
        </p:txBody>
      </p:sp>
      <p:sp>
        <p:nvSpPr>
          <p:cNvPr id="38915" name="Slide Number Placeholder 3">
            <a:extLst>
              <a:ext uri="{FF2B5EF4-FFF2-40B4-BE49-F238E27FC236}">
                <a16:creationId xmlns:a16="http://schemas.microsoft.com/office/drawing/2014/main" id="{523A5FDB-5A4B-A640-9D9A-B7EF7780BE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4851940-4221-A945-8318-AD5A59DF426E}" type="slidenum">
              <a:rPr lang="en-US" altLang="en-US">
                <a:latin typeface="Calibri" panose="020F0502020204030204" pitchFamily="34" charset="0"/>
              </a:rPr>
              <a:pPr fontAlgn="base">
                <a:spcBef>
                  <a:spcPct val="0"/>
                </a:spcBef>
                <a:spcAft>
                  <a:spcPct val="0"/>
                </a:spcAft>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1486582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otes Placeholder 2"/>
          <p:cNvSpPr>
            <a:spLocks noGrp="1"/>
          </p:cNvSpPr>
          <p:nvPr>
            <p:ph type="body" idx="1"/>
          </p:nvPr>
        </p:nvSpPr>
        <p:spPr/>
        <p:txBody>
          <a:bodyPr/>
          <a:lstStyle/>
          <a:p>
            <a:pPr lvl="0"/>
            <a:r>
              <a:rPr lang="en-US" dirty="0"/>
              <a:t>What are children learning when they play with blocks?</a:t>
            </a:r>
          </a:p>
          <a:p>
            <a:pPr lvl="0"/>
            <a:endParaRPr lang="en-US" dirty="0"/>
          </a:p>
          <a:p>
            <a:pPr marL="285750" lvl="0" indent="-285750">
              <a:buAutoNum type="romanUcPeriod"/>
            </a:pPr>
            <a:r>
              <a:rPr lang="en-US" dirty="0"/>
              <a:t>Invite participants to reflect on these question </a:t>
            </a:r>
            <a:r>
              <a:rPr lang="en-US" b="1" u="sng" dirty="0"/>
              <a:t>as they watch the video.</a:t>
            </a:r>
            <a:r>
              <a:rPr lang="en-US" dirty="0"/>
              <a:t> </a:t>
            </a:r>
            <a:endParaRPr lang="en-US" strike="sngStrike" dirty="0"/>
          </a:p>
          <a:p>
            <a:endParaRPr lang="en-US" dirty="0"/>
          </a:p>
        </p:txBody>
      </p:sp>
      <p:sp>
        <p:nvSpPr>
          <p:cNvPr id="32771" name="Slide Number Placeholder 3"/>
          <p:cNvSpPr txBox="1">
            <a:spLocks noGrp="1"/>
          </p:cNvSpPr>
          <p:nvPr/>
        </p:nvSpPr>
        <p:spPr bwMode="auto">
          <a:xfrm>
            <a:off x="3886200" y="8678863"/>
            <a:ext cx="2971800" cy="46513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2A34CAC4-BF49-B744-A8C1-215BFC062050}" type="slidenum">
              <a:rPr lang="en-US" sz="1200"/>
              <a:pPr algn="r" eaLnBrk="1" hangingPunct="1"/>
              <a:t>32</a:t>
            </a:fld>
            <a:endParaRPr lang="en-US" sz="1200"/>
          </a:p>
        </p:txBody>
      </p:sp>
      <p:sp>
        <p:nvSpPr>
          <p:cNvPr id="3" name="Slide Image Placeholder 2">
            <a:extLst>
              <a:ext uri="{FF2B5EF4-FFF2-40B4-BE49-F238E27FC236}">
                <a16:creationId xmlns:a16="http://schemas.microsoft.com/office/drawing/2014/main" id="{5070BE0D-894D-48F5-842B-A98C83A9C130}"/>
              </a:ext>
            </a:extLst>
          </p:cNvPr>
          <p:cNvSpPr>
            <a:spLocks noGrp="1" noRot="1" noChangeAspect="1"/>
          </p:cNvSpPr>
          <p:nvPr>
            <p:ph type="sldImg"/>
          </p:nvPr>
        </p:nvSpPr>
        <p:spPr/>
      </p:sp>
      <p:sp>
        <p:nvSpPr>
          <p:cNvPr id="2" name="Slide Number Placeholder 1">
            <a:extLst>
              <a:ext uri="{FF2B5EF4-FFF2-40B4-BE49-F238E27FC236}">
                <a16:creationId xmlns:a16="http://schemas.microsoft.com/office/drawing/2014/main" id="{27B3BA5D-98FB-4F84-A5B5-2074EB0267B5}"/>
              </a:ext>
            </a:extLst>
          </p:cNvPr>
          <p:cNvSpPr>
            <a:spLocks noGrp="1"/>
          </p:cNvSpPr>
          <p:nvPr>
            <p:ph type="sldNum" sz="quarter" idx="5"/>
          </p:nvPr>
        </p:nvSpPr>
        <p:spPr/>
        <p:txBody>
          <a:bodyPr/>
          <a:lstStyle/>
          <a:p>
            <a:fld id="{06BD0388-CA90-4847-9DB7-E8104D469C1B}" type="slidenum">
              <a:rPr lang="en-US" smtClean="0"/>
              <a:pPr/>
              <a:t>32</a:t>
            </a:fld>
            <a:endParaRPr lang="en-US"/>
          </a:p>
        </p:txBody>
      </p:sp>
    </p:spTree>
    <p:extLst>
      <p:ext uri="{BB962C8B-B14F-4D97-AF65-F5344CB8AC3E}">
        <p14:creationId xmlns:p14="http://schemas.microsoft.com/office/powerpoint/2010/main" val="1605438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BD0388-CA90-4847-9DB7-E8104D469C1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otes Placeholder 2"/>
          <p:cNvSpPr>
            <a:spLocks noGrp="1"/>
          </p:cNvSpPr>
          <p:nvPr>
            <p:ph type="body" idx="1"/>
          </p:nvPr>
        </p:nvSpPr>
        <p:spPr/>
        <p:txBody>
          <a:bodyPr/>
          <a:lstStyle/>
          <a:p>
            <a:pPr lvl="0"/>
            <a:r>
              <a:rPr lang="en-US" dirty="0"/>
              <a:t>What are children learning when they play with blocks?</a:t>
            </a:r>
          </a:p>
          <a:p>
            <a:pPr lvl="0"/>
            <a:endParaRPr lang="en-US" dirty="0"/>
          </a:p>
          <a:p>
            <a:endParaRPr lang="en-US" dirty="0"/>
          </a:p>
        </p:txBody>
      </p:sp>
      <p:sp>
        <p:nvSpPr>
          <p:cNvPr id="32771" name="Slide Number Placeholder 3"/>
          <p:cNvSpPr txBox="1">
            <a:spLocks noGrp="1"/>
          </p:cNvSpPr>
          <p:nvPr/>
        </p:nvSpPr>
        <p:spPr bwMode="auto">
          <a:xfrm>
            <a:off x="3886200" y="8678863"/>
            <a:ext cx="2971800" cy="46513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2A34CAC4-BF49-B744-A8C1-215BFC062050}" type="slidenum">
              <a:rPr lang="en-US" sz="1200"/>
              <a:pPr algn="r" eaLnBrk="1" hangingPunct="1"/>
              <a:t>34</a:t>
            </a:fld>
            <a:endParaRPr lang="en-US" sz="1200"/>
          </a:p>
        </p:txBody>
      </p:sp>
      <p:sp>
        <p:nvSpPr>
          <p:cNvPr id="3" name="Slide Image Placeholder 2">
            <a:extLst>
              <a:ext uri="{FF2B5EF4-FFF2-40B4-BE49-F238E27FC236}">
                <a16:creationId xmlns:a16="http://schemas.microsoft.com/office/drawing/2014/main" id="{5070BE0D-894D-48F5-842B-A98C83A9C130}"/>
              </a:ext>
            </a:extLst>
          </p:cNvPr>
          <p:cNvSpPr>
            <a:spLocks noGrp="1" noRot="1" noChangeAspect="1"/>
          </p:cNvSpPr>
          <p:nvPr>
            <p:ph type="sldImg"/>
          </p:nvPr>
        </p:nvSpPr>
        <p:spPr/>
      </p:sp>
      <p:sp>
        <p:nvSpPr>
          <p:cNvPr id="2" name="Slide Number Placeholder 1">
            <a:extLst>
              <a:ext uri="{FF2B5EF4-FFF2-40B4-BE49-F238E27FC236}">
                <a16:creationId xmlns:a16="http://schemas.microsoft.com/office/drawing/2014/main" id="{081F4E44-36D0-4878-8A1F-8F783FAD7DBF}"/>
              </a:ext>
            </a:extLst>
          </p:cNvPr>
          <p:cNvSpPr>
            <a:spLocks noGrp="1"/>
          </p:cNvSpPr>
          <p:nvPr>
            <p:ph type="sldNum" sz="quarter" idx="5"/>
          </p:nvPr>
        </p:nvSpPr>
        <p:spPr/>
        <p:txBody>
          <a:bodyPr/>
          <a:lstStyle/>
          <a:p>
            <a:fld id="{06BD0388-CA90-4847-9DB7-E8104D469C1B}" type="slidenum">
              <a:rPr lang="en-US" smtClean="0"/>
              <a:pPr/>
              <a:t>34</a:t>
            </a:fld>
            <a:endParaRPr lang="en-US"/>
          </a:p>
        </p:txBody>
      </p:sp>
    </p:spTree>
    <p:extLst>
      <p:ext uri="{BB962C8B-B14F-4D97-AF65-F5344CB8AC3E}">
        <p14:creationId xmlns:p14="http://schemas.microsoft.com/office/powerpoint/2010/main" val="2360060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otes Placeholder 2"/>
          <p:cNvSpPr>
            <a:spLocks noGrp="1"/>
          </p:cNvSpPr>
          <p:nvPr>
            <p:ph type="body" idx="1"/>
          </p:nvPr>
        </p:nvSpPr>
        <p:spPr/>
        <p:txBody>
          <a:bodyPr/>
          <a:lstStyle/>
          <a:p>
            <a:pPr lvl="0"/>
            <a:r>
              <a:rPr lang="en-US" dirty="0"/>
              <a:t>What are children learning when they play with blocks?</a:t>
            </a:r>
          </a:p>
          <a:p>
            <a:pPr lvl="0"/>
            <a:endParaRPr lang="en-US" b="1" strike="sngStrike" dirty="0"/>
          </a:p>
          <a:p>
            <a:endParaRPr lang="en-US" dirty="0"/>
          </a:p>
        </p:txBody>
      </p:sp>
      <p:sp>
        <p:nvSpPr>
          <p:cNvPr id="32771" name="Slide Number Placeholder 3"/>
          <p:cNvSpPr txBox="1">
            <a:spLocks noGrp="1"/>
          </p:cNvSpPr>
          <p:nvPr/>
        </p:nvSpPr>
        <p:spPr bwMode="auto">
          <a:xfrm>
            <a:off x="3886200" y="8678863"/>
            <a:ext cx="2971800" cy="46513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2A34CAC4-BF49-B744-A8C1-215BFC062050}" type="slidenum">
              <a:rPr lang="en-US" sz="1200"/>
              <a:pPr algn="r" eaLnBrk="1" hangingPunct="1"/>
              <a:t>35</a:t>
            </a:fld>
            <a:endParaRPr lang="en-US" sz="1200"/>
          </a:p>
        </p:txBody>
      </p:sp>
      <p:sp>
        <p:nvSpPr>
          <p:cNvPr id="3" name="Slide Image Placeholder 2">
            <a:extLst>
              <a:ext uri="{FF2B5EF4-FFF2-40B4-BE49-F238E27FC236}">
                <a16:creationId xmlns:a16="http://schemas.microsoft.com/office/drawing/2014/main" id="{5070BE0D-894D-48F5-842B-A98C83A9C130}"/>
              </a:ext>
            </a:extLst>
          </p:cNvPr>
          <p:cNvSpPr>
            <a:spLocks noGrp="1" noRot="1" noChangeAspect="1"/>
          </p:cNvSpPr>
          <p:nvPr>
            <p:ph type="sldImg"/>
          </p:nvPr>
        </p:nvSpPr>
        <p:spPr/>
      </p:sp>
      <p:sp>
        <p:nvSpPr>
          <p:cNvPr id="2" name="Slide Number Placeholder 1">
            <a:extLst>
              <a:ext uri="{FF2B5EF4-FFF2-40B4-BE49-F238E27FC236}">
                <a16:creationId xmlns:a16="http://schemas.microsoft.com/office/drawing/2014/main" id="{AE7D436A-553C-4CEF-A4EF-E69260BA8F4A}"/>
              </a:ext>
            </a:extLst>
          </p:cNvPr>
          <p:cNvSpPr>
            <a:spLocks noGrp="1"/>
          </p:cNvSpPr>
          <p:nvPr>
            <p:ph type="sldNum" sz="quarter" idx="5"/>
          </p:nvPr>
        </p:nvSpPr>
        <p:spPr/>
        <p:txBody>
          <a:bodyPr/>
          <a:lstStyle/>
          <a:p>
            <a:fld id="{06BD0388-CA90-4847-9DB7-E8104D469C1B}" type="slidenum">
              <a:rPr lang="en-US" smtClean="0"/>
              <a:pPr/>
              <a:t>35</a:t>
            </a:fld>
            <a:endParaRPr lang="en-US"/>
          </a:p>
        </p:txBody>
      </p:sp>
    </p:spTree>
    <p:extLst>
      <p:ext uri="{BB962C8B-B14F-4D97-AF65-F5344CB8AC3E}">
        <p14:creationId xmlns:p14="http://schemas.microsoft.com/office/powerpoint/2010/main" val="173770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6B955C5-B47A-0645-A0B5-4D0AE67F07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B6276D9F-20B8-2544-8CC6-8EE7F1253A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Trainer notes:</a:t>
            </a:r>
            <a:endParaRPr lang="en-US" altLang="en-US" strike="sngStrike" dirty="0">
              <a:solidFill>
                <a:srgbClr val="FF0000"/>
              </a:solidFill>
            </a:endParaRPr>
          </a:p>
          <a:p>
            <a:pPr>
              <a:spcBef>
                <a:spcPct val="0"/>
              </a:spcBef>
            </a:pPr>
            <a:r>
              <a:rPr lang="en-US" altLang="en-US" b="1" u="sng" strike="noStrike" dirty="0">
                <a:solidFill>
                  <a:srgbClr val="FF0000"/>
                </a:solidFill>
              </a:rPr>
              <a:t>Discuss how block play connects to mathematical and scientific reasoning, language and literacy, and SEL development,</a:t>
            </a:r>
            <a:r>
              <a:rPr lang="en-US" altLang="en-US" b="1" strike="noStrike" dirty="0">
                <a:solidFill>
                  <a:schemeClr val="bg2">
                    <a:lumMod val="10000"/>
                  </a:schemeClr>
                </a:solidFill>
              </a:rPr>
              <a:t> l</a:t>
            </a:r>
            <a:r>
              <a:rPr lang="en-US" altLang="en-US" dirty="0">
                <a:solidFill>
                  <a:schemeClr val="bg2">
                    <a:lumMod val="10000"/>
                  </a:schemeClr>
                </a:solidFill>
              </a:rPr>
              <a:t>earning </a:t>
            </a:r>
            <a:r>
              <a:rPr lang="en-US" altLang="en-US" dirty="0"/>
              <a:t>foundations and curriculum framework.  </a:t>
            </a:r>
          </a:p>
          <a:p>
            <a:pPr>
              <a:spcBef>
                <a:spcPct val="0"/>
              </a:spcBef>
            </a:pPr>
            <a:endParaRPr lang="en-US" altLang="en-US" dirty="0"/>
          </a:p>
          <a:p>
            <a:pPr>
              <a:spcBef>
                <a:spcPct val="0"/>
              </a:spcBef>
            </a:pPr>
            <a:endParaRPr lang="en-US" altLang="en-US" dirty="0"/>
          </a:p>
        </p:txBody>
      </p:sp>
      <p:sp>
        <p:nvSpPr>
          <p:cNvPr id="57347" name="Slide Number Placeholder 3">
            <a:extLst>
              <a:ext uri="{FF2B5EF4-FFF2-40B4-BE49-F238E27FC236}">
                <a16:creationId xmlns:a16="http://schemas.microsoft.com/office/drawing/2014/main" id="{C989C70B-EE33-D94F-9A46-8506FFC3C5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82602DE-AE56-164A-8FD5-F6BAC9FDE732}" type="slidenum">
              <a:rPr lang="en-US" altLang="en-US">
                <a:latin typeface="Calibri" panose="020F0502020204030204" pitchFamily="34" charset="0"/>
              </a:rPr>
              <a:pPr fontAlgn="base">
                <a:spcBef>
                  <a:spcPct val="0"/>
                </a:spcBef>
                <a:spcAft>
                  <a:spcPct val="0"/>
                </a:spcAft>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1668493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6B955C5-B47A-0645-A0B5-4D0AE67F07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lide Number Placeholder 3">
            <a:extLst>
              <a:ext uri="{FF2B5EF4-FFF2-40B4-BE49-F238E27FC236}">
                <a16:creationId xmlns:a16="http://schemas.microsoft.com/office/drawing/2014/main" id="{C989C70B-EE33-D94F-9A46-8506FFC3C5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82602DE-AE56-164A-8FD5-F6BAC9FDE732}" type="slidenum">
              <a:rPr lang="en-US" altLang="en-US">
                <a:latin typeface="Calibri" panose="020F0502020204030204" pitchFamily="34" charset="0"/>
              </a:rPr>
              <a:pPr fontAlgn="base">
                <a:spcBef>
                  <a:spcPct val="0"/>
                </a:spcBef>
                <a:spcAft>
                  <a:spcPct val="0"/>
                </a:spcAft>
              </a:pPr>
              <a:t>37</a:t>
            </a:fld>
            <a:endParaRPr lang="en-US" altLang="en-US">
              <a:latin typeface="Calibri" panose="020F0502020204030204" pitchFamily="34" charset="0"/>
            </a:endParaRPr>
          </a:p>
        </p:txBody>
      </p:sp>
      <p:sp>
        <p:nvSpPr>
          <p:cNvPr id="2" name="Notes Placeholder 1">
            <a:extLst>
              <a:ext uri="{FF2B5EF4-FFF2-40B4-BE49-F238E27FC236}">
                <a16:creationId xmlns:a16="http://schemas.microsoft.com/office/drawing/2014/main" id="{DE119F23-4064-4823-A5E0-85EEEC8CEAB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92781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5962"/>
          </a:xfrm>
        </p:spPr>
        <p:txBody>
          <a:bodyPr/>
          <a:lstStyle/>
          <a:p>
            <a:pPr marL="0" indent="0">
              <a:lnSpc>
                <a:spcPct val="100000"/>
              </a:lnSpc>
              <a:spcBef>
                <a:spcPts val="0"/>
              </a:spcBef>
              <a:spcAft>
                <a:spcPts val="600"/>
              </a:spcAft>
              <a:buNone/>
            </a:pPr>
            <a:r>
              <a:rPr lang="en-US" sz="1200" kern="1200" dirty="0">
                <a:solidFill>
                  <a:schemeClr val="tx1"/>
                </a:solidFill>
                <a:effectLst/>
                <a:latin typeface="+mn-lt"/>
                <a:ea typeface="+mn-ea"/>
                <a:cs typeface="+mn-cs"/>
              </a:rPr>
              <a:t>It is through play that adults have a window into children’s inner worlds (Landreth 2012) (p 138). Find and read the paragraph that begins in the middle of page 138 with the sentence “Play provides an essential context for children to organize their experiences, especially those that feel scary, overwhelming, or traumatic” (p. 138). </a:t>
            </a:r>
          </a:p>
          <a:p>
            <a:pPr marL="0" indent="0">
              <a:lnSpc>
                <a:spcPct val="100000"/>
              </a:lnSpc>
              <a:spcBef>
                <a:spcPts val="0"/>
              </a:spcBef>
              <a:spcAft>
                <a:spcPts val="600"/>
              </a:spcAft>
              <a:buNone/>
            </a:pPr>
            <a:r>
              <a:rPr lang="en-US" sz="1200" kern="1200" dirty="0">
                <a:solidFill>
                  <a:schemeClr val="tx1"/>
                </a:solidFill>
                <a:effectLst/>
                <a:latin typeface="+mn-lt"/>
                <a:ea typeface="+mn-ea"/>
                <a:cs typeface="+mn-cs"/>
              </a:rPr>
              <a:t>Underline a word or sentence you find meaningful. </a:t>
            </a:r>
          </a:p>
          <a:p>
            <a:pPr marL="0" indent="0">
              <a:lnSpc>
                <a:spcPct val="100000"/>
              </a:lnSpc>
              <a:spcBef>
                <a:spcPts val="0"/>
              </a:spcBef>
              <a:spcAft>
                <a:spcPts val="600"/>
              </a:spcAft>
              <a:buNone/>
            </a:pPr>
            <a:r>
              <a:rPr lang="en-US" dirty="0">
                <a:solidFill>
                  <a:schemeClr val="tx1">
                    <a:lumMod val="50000"/>
                  </a:schemeClr>
                </a:solidFill>
              </a:rPr>
              <a:t>Optional: Use bullets to debrief reading.</a:t>
            </a:r>
          </a:p>
          <a:p>
            <a:pPr marL="0" indent="0">
              <a:lnSpc>
                <a:spcPct val="100000"/>
              </a:lnSpc>
              <a:spcBef>
                <a:spcPts val="0"/>
              </a:spcBef>
              <a:spcAft>
                <a:spcPts val="600"/>
              </a:spcAft>
              <a:buNone/>
            </a:pPr>
            <a:r>
              <a:rPr lang="en-US" dirty="0">
                <a:solidFill>
                  <a:schemeClr val="tx1">
                    <a:lumMod val="50000"/>
                  </a:schemeClr>
                </a:solidFill>
              </a:rPr>
              <a:t> Through play, children can do the following:</a:t>
            </a:r>
          </a:p>
          <a:p>
            <a:pPr marL="171450" indent="-171450">
              <a:lnSpc>
                <a:spcPct val="100000"/>
              </a:lnSpc>
              <a:spcBef>
                <a:spcPts val="0"/>
              </a:spcBef>
              <a:spcAft>
                <a:spcPts val="600"/>
              </a:spcAft>
              <a:buFont typeface="Arial" panose="020B0604020202020204" pitchFamily="34" charset="0"/>
              <a:buChar char="•"/>
            </a:pPr>
            <a:r>
              <a:rPr lang="en-US" sz="1200" dirty="0">
                <a:solidFill>
                  <a:schemeClr val="tx1">
                    <a:lumMod val="50000"/>
                  </a:schemeClr>
                </a:solidFill>
              </a:rPr>
              <a:t>Express the full range of their feelings and emotions in ways that they can’t do verbally (It is an important form of self-expression.)</a:t>
            </a:r>
          </a:p>
          <a:p>
            <a:pPr marL="171450" indent="-171450">
              <a:lnSpc>
                <a:spcPct val="100000"/>
              </a:lnSpc>
              <a:spcBef>
                <a:spcPts val="0"/>
              </a:spcBef>
              <a:spcAft>
                <a:spcPts val="600"/>
              </a:spcAft>
              <a:buFont typeface="Arial" panose="020B0604020202020204" pitchFamily="34" charset="0"/>
              <a:buChar char="•"/>
            </a:pPr>
            <a:r>
              <a:rPr lang="en-US" sz="1200" dirty="0">
                <a:solidFill>
                  <a:schemeClr val="tx1">
                    <a:lumMod val="50000"/>
                  </a:schemeClr>
                </a:solidFill>
              </a:rPr>
              <a:t>Express their concerns (“Children don’t talk out their concerns and feelings, they play them out.”)</a:t>
            </a:r>
          </a:p>
          <a:p>
            <a:pPr marL="171450" indent="-171450">
              <a:lnSpc>
                <a:spcPct val="100000"/>
              </a:lnSpc>
              <a:spcBef>
                <a:spcPts val="0"/>
              </a:spcBef>
              <a:spcAft>
                <a:spcPts val="600"/>
              </a:spcAft>
              <a:buFont typeface="Arial" panose="020B0604020202020204" pitchFamily="34" charset="0"/>
              <a:buChar char="•"/>
            </a:pPr>
            <a:r>
              <a:rPr lang="en-US" sz="1200" dirty="0">
                <a:solidFill>
                  <a:schemeClr val="tx1">
                    <a:lumMod val="50000"/>
                  </a:schemeClr>
                </a:solidFill>
              </a:rPr>
              <a:t>Safely express feelings they would be reprimanded for expressing in “real life”</a:t>
            </a:r>
          </a:p>
          <a:p>
            <a:pPr marL="171450" indent="-171450">
              <a:lnSpc>
                <a:spcPct val="100000"/>
              </a:lnSpc>
              <a:spcBef>
                <a:spcPts val="0"/>
              </a:spcBef>
              <a:spcAft>
                <a:spcPts val="600"/>
              </a:spcAft>
              <a:buFont typeface="Arial" panose="020B0604020202020204" pitchFamily="34" charset="0"/>
              <a:buChar char="•"/>
            </a:pPr>
            <a:r>
              <a:rPr lang="en-US" sz="1200" dirty="0">
                <a:solidFill>
                  <a:schemeClr val="tx1">
                    <a:lumMod val="50000"/>
                  </a:schemeClr>
                </a:solidFill>
              </a:rPr>
              <a:t>Express aspects of their inner life that may be too frightening to express directly (Children can distance themselves from a real event by symbolically representing it in play.)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 provides an essential context for children to organize their experiences, especially those that feel scary, overwhelming, or traumatic. </a:t>
            </a:r>
            <a:endParaRPr lang="en-US" dirty="0"/>
          </a:p>
        </p:txBody>
      </p:sp>
      <p:sp>
        <p:nvSpPr>
          <p:cNvPr id="4" name="Slide Number Placeholder 3"/>
          <p:cNvSpPr>
            <a:spLocks noGrp="1"/>
          </p:cNvSpPr>
          <p:nvPr>
            <p:ph type="sldNum" sz="quarter" idx="10"/>
          </p:nvPr>
        </p:nvSpPr>
        <p:spPr/>
        <p:txBody>
          <a:bodyPr/>
          <a:lstStyle/>
          <a:p>
            <a:fld id="{0677E3A1-6A60-5C46-B5B2-1BC2D75E009B}" type="slidenum">
              <a:rPr lang="en-US" smtClean="0"/>
              <a:pPr/>
              <a:t>38</a:t>
            </a:fld>
            <a:endParaRPr lang="en-US"/>
          </a:p>
        </p:txBody>
      </p:sp>
    </p:spTree>
    <p:extLst>
      <p:ext uri="{BB962C8B-B14F-4D97-AF65-F5344CB8AC3E}">
        <p14:creationId xmlns:p14="http://schemas.microsoft.com/office/powerpoint/2010/main" val="2077153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3EC072A8-2BAC-D04A-9CAE-73A39C7AA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76DE7421-48F3-8640-A637-14DEF12472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0" i="0" dirty="0"/>
              <a:t>Play-based learning is an approach to curriculum and instruction that emphasizes the use of play to support children’s learning across all domains of development.</a:t>
            </a:r>
          </a:p>
          <a:p>
            <a:pPr>
              <a:spcBef>
                <a:spcPct val="0"/>
              </a:spcBef>
            </a:pPr>
            <a:r>
              <a:rPr lang="en-US" altLang="en-US" b="0" i="0" dirty="0"/>
              <a:t>Children’s play is best understood as representing different points along a continuum When play is at the center of the curriculum in high-quality play-based programs, teachers plan for and allow children to participate in several types of play across this continuum.</a:t>
            </a:r>
          </a:p>
          <a:p>
            <a:pPr>
              <a:spcBef>
                <a:spcPct val="0"/>
              </a:spcBef>
            </a:pPr>
            <a:endParaRPr lang="en-US" altLang="en-US" b="1" dirty="0"/>
          </a:p>
          <a:p>
            <a:pPr>
              <a:spcBef>
                <a:spcPct val="0"/>
              </a:spcBef>
            </a:pPr>
            <a:r>
              <a:rPr lang="en-US" altLang="en-US" b="1" dirty="0"/>
              <a:t>Child Initiated</a:t>
            </a:r>
          </a:p>
          <a:p>
            <a:pPr marL="171450" lvl="0" indent="-171450">
              <a:buFont typeface="Arial" panose="020B0604020202020204" pitchFamily="34" charset="0"/>
              <a:buChar char="•"/>
            </a:pPr>
            <a:r>
              <a:rPr lang="en-US" sz="1200" dirty="0">
                <a:solidFill>
                  <a:schemeClr val="tx1"/>
                </a:solidFill>
              </a:rPr>
              <a:t>Play is voluntary and intrinsically motivated.</a:t>
            </a:r>
          </a:p>
          <a:p>
            <a:pPr marL="171450" lvl="0" indent="-171450">
              <a:buFont typeface="Arial" panose="020B0604020202020204" pitchFamily="34" charset="0"/>
              <a:buChar char="•"/>
            </a:pPr>
            <a:r>
              <a:rPr lang="en-US" sz="1200" dirty="0">
                <a:solidFill>
                  <a:schemeClr val="tx1"/>
                </a:solidFill>
              </a:rPr>
              <a:t>Centered on capacities, skills, and interests of the children</a:t>
            </a:r>
          </a:p>
          <a:p>
            <a:pPr marL="171450" lvl="0" indent="-171450">
              <a:buFont typeface="Arial" panose="020B0604020202020204" pitchFamily="34" charset="0"/>
              <a:buChar char="•"/>
            </a:pPr>
            <a:r>
              <a:rPr lang="en-US" sz="1200" dirty="0">
                <a:solidFill>
                  <a:schemeClr val="tx1"/>
                </a:solidFill>
              </a:rPr>
              <a:t>Children have the freedom and responsibility to be in charge of the meaning, direction, flow, and outcomes or learning goals associated with the play.</a:t>
            </a:r>
          </a:p>
          <a:p>
            <a:pPr marL="171450" lvl="0" indent="-171450">
              <a:buFont typeface="Arial" panose="020B0604020202020204" pitchFamily="34" charset="0"/>
              <a:buChar char="•"/>
            </a:pPr>
            <a:r>
              <a:rPr lang="en-US" sz="1200" dirty="0">
                <a:solidFill>
                  <a:schemeClr val="tx1"/>
                </a:solidFill>
              </a:rPr>
              <a:t>Children are given agency to choose their activities and materials, to ask their own questions, to define and solve their own problems, to explore and make their own discoveries through both solitary and collaborative experiences.</a:t>
            </a:r>
          </a:p>
          <a:p>
            <a:pPr marL="171450" lvl="0" indent="-171450">
              <a:buFont typeface="Arial" panose="020B0604020202020204" pitchFamily="34" charset="0"/>
              <a:buChar char="•"/>
            </a:pPr>
            <a:r>
              <a:rPr lang="en-US" sz="1200" dirty="0">
                <a:solidFill>
                  <a:schemeClr val="tx1"/>
                </a:solidFill>
              </a:rPr>
              <a:t>Teachers observe, listen to, document and acknowledge children during play. They plan the environment to support and extend children’s interests and skills. </a:t>
            </a:r>
          </a:p>
          <a:p>
            <a:pPr>
              <a:spcBef>
                <a:spcPct val="0"/>
              </a:spcBef>
            </a:pPr>
            <a:endParaRPr lang="en-US" altLang="en-US" dirty="0"/>
          </a:p>
          <a:p>
            <a:pPr>
              <a:spcBef>
                <a:spcPct val="0"/>
              </a:spcBef>
            </a:pPr>
            <a:r>
              <a:rPr lang="en-US" altLang="en-US" b="1" dirty="0"/>
              <a:t>Adult-Child Collaborative </a:t>
            </a:r>
          </a:p>
          <a:p>
            <a:pPr>
              <a:lnSpc>
                <a:spcPct val="110000"/>
              </a:lnSpc>
              <a:spcBef>
                <a:spcPts val="0"/>
              </a:spcBef>
              <a:buFont typeface="Arial" panose="020B0604020202020204" pitchFamily="34" charset="0"/>
              <a:buChar char="•"/>
            </a:pPr>
            <a:r>
              <a:rPr lang="en-US" sz="1200" dirty="0">
                <a:solidFill>
                  <a:schemeClr val="tx1"/>
                </a:solidFill>
              </a:rPr>
              <a:t>The child and adult work collaboratively to create the context of play. Play is motivated by the child’s interests and supported through adult guidance and scaffolding.</a:t>
            </a:r>
          </a:p>
          <a:p>
            <a:pPr marL="171450" indent="-171450">
              <a:lnSpc>
                <a:spcPct val="110000"/>
              </a:lnSpc>
              <a:spcBef>
                <a:spcPts val="0"/>
              </a:spcBef>
              <a:buFont typeface="Arial" panose="020B0604020202020204" pitchFamily="34" charset="0"/>
              <a:buChar char="•"/>
            </a:pPr>
            <a:r>
              <a:rPr lang="en-US" sz="1200" dirty="0">
                <a:solidFill>
                  <a:schemeClr val="tx1"/>
                </a:solidFill>
              </a:rPr>
              <a:t>Children initiate and direct their play based on their interests and internal motivation. Adults build from the children’s ideas and interests to expand and extend the play.</a:t>
            </a:r>
          </a:p>
          <a:p>
            <a:pPr marL="171450" indent="-171450">
              <a:lnSpc>
                <a:spcPct val="110000"/>
              </a:lnSpc>
              <a:spcBef>
                <a:spcPts val="0"/>
              </a:spcBef>
              <a:buFont typeface="Arial" panose="020B0604020202020204" pitchFamily="34" charset="0"/>
              <a:buChar char="•"/>
            </a:pPr>
            <a:r>
              <a:rPr lang="en-US" sz="1200" dirty="0">
                <a:solidFill>
                  <a:schemeClr val="tx1"/>
                </a:solidFill>
              </a:rPr>
              <a:t>Learning is driven by the child </a:t>
            </a:r>
            <a:r>
              <a:rPr lang="en-US" sz="1200" i="1" dirty="0">
                <a:solidFill>
                  <a:schemeClr val="tx1"/>
                </a:solidFill>
              </a:rPr>
              <a:t>and </a:t>
            </a:r>
            <a:r>
              <a:rPr lang="en-US" sz="1200" dirty="0">
                <a:solidFill>
                  <a:schemeClr val="tx1"/>
                </a:solidFill>
              </a:rPr>
              <a:t>the adult. </a:t>
            </a:r>
          </a:p>
          <a:p>
            <a:pPr marL="171450" indent="-171450">
              <a:lnSpc>
                <a:spcPct val="110000"/>
              </a:lnSpc>
              <a:spcBef>
                <a:spcPts val="0"/>
              </a:spcBef>
              <a:buFont typeface="Arial" panose="020B0604020202020204" pitchFamily="34" charset="0"/>
              <a:buChar char="•"/>
            </a:pPr>
            <a:r>
              <a:rPr lang="en-US" sz="1200" dirty="0">
                <a:solidFill>
                  <a:schemeClr val="tx1"/>
                </a:solidFill>
              </a:rPr>
              <a:t>Children and adults share responsibility for the meaning, direction, flow, and outcomes associated with the play.</a:t>
            </a:r>
          </a:p>
          <a:p>
            <a:pPr>
              <a:spcBef>
                <a:spcPct val="0"/>
              </a:spcBef>
            </a:pPr>
            <a:endParaRPr lang="en-US" altLang="en-US" b="1" dirty="0"/>
          </a:p>
          <a:p>
            <a:pPr>
              <a:spcBef>
                <a:spcPct val="0"/>
              </a:spcBef>
            </a:pPr>
            <a:r>
              <a:rPr lang="en-US" altLang="en-US" b="1" dirty="0"/>
              <a:t>Adult/ Teacher Initiated</a:t>
            </a:r>
          </a:p>
          <a:p>
            <a:pPr marL="171450" lvl="0" indent="-171450">
              <a:buFont typeface="Arial" panose="020B0604020202020204" pitchFamily="34" charset="0"/>
              <a:buChar char="•"/>
            </a:pPr>
            <a:r>
              <a:rPr lang="en-US" dirty="0">
                <a:solidFill>
                  <a:schemeClr val="tx1"/>
                </a:solidFill>
              </a:rPr>
              <a:t>Adults plan, initiate and direct the play. The role of the child is to follow along with adult directions.</a:t>
            </a:r>
          </a:p>
          <a:p>
            <a:pPr marL="171450" lvl="0" indent="-171450">
              <a:buFont typeface="Arial" panose="020B0604020202020204" pitchFamily="34" charset="0"/>
              <a:buChar char="•"/>
            </a:pPr>
            <a:r>
              <a:rPr lang="en-US" dirty="0">
                <a:solidFill>
                  <a:schemeClr val="tx1"/>
                </a:solidFill>
              </a:rPr>
              <a:t>Adults are in charge of the direction, flow, and outcomes or learning goals associated with the play. Motivation for play emerges from adults’ interests and goals for children’s learning.</a:t>
            </a:r>
          </a:p>
          <a:p>
            <a:pPr marL="171450" lvl="0" indent="-171450">
              <a:buFont typeface="Arial" panose="020B0604020202020204" pitchFamily="34" charset="0"/>
              <a:buChar char="•"/>
            </a:pPr>
            <a:r>
              <a:rPr lang="en-US" dirty="0">
                <a:solidFill>
                  <a:schemeClr val="tx1"/>
                </a:solidFill>
              </a:rPr>
              <a:t>Adults prepare environments and materials and plan and implement activities to provide children with practice in specific concepts, skills and dispositions.</a:t>
            </a:r>
          </a:p>
          <a:p>
            <a:pPr marL="0" indent="0">
              <a:buNone/>
            </a:pPr>
            <a:r>
              <a:rPr lang="en-US" b="1" dirty="0"/>
              <a:t>Young children need many opportunities to engage in child self-determined play and should be continuously supported through adult-child collaborative play. </a:t>
            </a:r>
          </a:p>
          <a:p>
            <a:pPr marL="0" indent="0">
              <a:buNone/>
            </a:pPr>
            <a:endParaRPr lang="en-US" b="1" dirty="0"/>
          </a:p>
          <a:p>
            <a:pPr marL="0" indent="0">
              <a:buNone/>
            </a:pPr>
            <a:r>
              <a:rPr lang="en-US" b="0" dirty="0"/>
              <a:t>Adult planned and directed play should be limited, especially for children birth-kindergarten.</a:t>
            </a:r>
          </a:p>
          <a:p>
            <a:pPr>
              <a:spcBef>
                <a:spcPct val="0"/>
              </a:spcBef>
            </a:pPr>
            <a:endParaRPr lang="en-US" altLang="en-US" b="0" dirty="0"/>
          </a:p>
          <a:p>
            <a:pPr>
              <a:spcBef>
                <a:spcPct val="0"/>
              </a:spcBef>
            </a:pPr>
            <a:r>
              <a:rPr lang="en-US" altLang="en-US" b="0" dirty="0"/>
              <a:t>Optional Quote to Share and read: “If a child initiates a context for play and then an adult intervenes to direct the play within that context, we enter co- opted play, not guided play. The child might have been interested in building a circus out of blocks, yet the well-intentioned [adult] swept in to declare that the animals were at the zoo, redirecting the child’s vision and robbing her of some agency in the play experience. When adults initiate and direct using playful elements, the scene more closely</a:t>
            </a:r>
          </a:p>
          <a:p>
            <a:pPr>
              <a:spcBef>
                <a:spcPct val="0"/>
              </a:spcBef>
            </a:pPr>
            <a:r>
              <a:rPr lang="en-US" altLang="en-US" b="0" dirty="0"/>
              <a:t>resembles direct instruction – even if it is dressed up in playful “clothing.” –</a:t>
            </a:r>
            <a:r>
              <a:rPr lang="en-US" altLang="en-US" b="0" dirty="0" err="1"/>
              <a:t>Zosh</a:t>
            </a:r>
            <a:r>
              <a:rPr lang="en-US" altLang="en-US" b="0" dirty="0"/>
              <a:t> et al, 2018.</a:t>
            </a:r>
          </a:p>
          <a:p>
            <a:pPr>
              <a:spcBef>
                <a:spcPct val="0"/>
              </a:spcBef>
            </a:pPr>
            <a:endParaRPr lang="en-US" altLang="en-US" b="0" dirty="0"/>
          </a:p>
          <a:p>
            <a:pPr>
              <a:spcBef>
                <a:spcPct val="0"/>
              </a:spcBef>
            </a:pPr>
            <a:endParaRPr lang="en-US" altLang="en-US" b="1" dirty="0"/>
          </a:p>
          <a:p>
            <a:pPr>
              <a:spcBef>
                <a:spcPct val="0"/>
              </a:spcBef>
            </a:pPr>
            <a:endParaRPr lang="en-US" altLang="en-US" dirty="0"/>
          </a:p>
        </p:txBody>
      </p:sp>
      <p:sp>
        <p:nvSpPr>
          <p:cNvPr id="106499" name="Slide Number Placeholder 3">
            <a:extLst>
              <a:ext uri="{FF2B5EF4-FFF2-40B4-BE49-F238E27FC236}">
                <a16:creationId xmlns:a16="http://schemas.microsoft.com/office/drawing/2014/main" id="{3661E0AF-6BC2-A14F-B80D-FEA00B4F00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450670D2-B7CD-4944-9B04-11158F1211B6}" type="slidenum">
              <a:rPr lang="en-US" altLang="en-US">
                <a:latin typeface="Calibri" panose="020F0502020204030204" pitchFamily="34" charset="0"/>
              </a:rPr>
              <a:pPr fontAlgn="base">
                <a:spcBef>
                  <a:spcPct val="0"/>
                </a:spcBef>
                <a:spcAft>
                  <a:spcPct val="0"/>
                </a:spcAft>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266283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50"/>
            <a:ext cx="5486400" cy="3989688"/>
          </a:xfrm>
        </p:spPr>
        <p:txBody>
          <a:bodyPr/>
          <a:lstStyle/>
          <a:p>
            <a:r>
              <a:rPr lang="en-US" sz="1400" dirty="0"/>
              <a:t>Materials – grab some paper and a pen</a:t>
            </a:r>
          </a:p>
          <a:p>
            <a:r>
              <a:rPr lang="en-US" sz="1400" dirty="0"/>
              <a:t>Technology Check-in:</a:t>
            </a:r>
          </a:p>
          <a:p>
            <a:pPr lvl="1"/>
            <a:r>
              <a:rPr lang="en-US" sz="1400" dirty="0"/>
              <a:t>Zoom Etiquette – reduce distractions please</a:t>
            </a:r>
          </a:p>
          <a:p>
            <a:pPr lvl="1"/>
            <a:r>
              <a:rPr lang="en-US" sz="1400" dirty="0"/>
              <a:t>Muting</a:t>
            </a:r>
          </a:p>
          <a:p>
            <a:pPr lvl="1"/>
            <a:r>
              <a:rPr lang="en-US" sz="1400" dirty="0"/>
              <a:t>Recording</a:t>
            </a:r>
          </a:p>
          <a:p>
            <a:pPr lvl="1"/>
            <a:r>
              <a:rPr lang="en-US" sz="1400" dirty="0"/>
              <a:t>How to participate and ask questions (chat box)</a:t>
            </a:r>
          </a:p>
          <a:p>
            <a:pPr lvl="1"/>
            <a:r>
              <a:rPr lang="en-US" sz="1400" dirty="0"/>
              <a:t>Polling – SET UP</a:t>
            </a:r>
          </a:p>
          <a:p>
            <a:pPr lvl="1"/>
            <a:r>
              <a:rPr lang="en-US" sz="1400" dirty="0"/>
              <a:t>Breakout rooms</a:t>
            </a:r>
          </a:p>
          <a:p>
            <a:pPr lvl="1"/>
            <a:r>
              <a:rPr lang="en-US" sz="1400" dirty="0"/>
              <a:t>Flow of the session</a:t>
            </a:r>
          </a:p>
          <a:p>
            <a:pPr lvl="1"/>
            <a:r>
              <a:rPr lang="en-US" sz="1400" dirty="0"/>
              <a:t>Troubleshooting:</a:t>
            </a:r>
          </a:p>
          <a:p>
            <a:pPr lvl="2"/>
            <a:r>
              <a:rPr lang="en-US" sz="1400" dirty="0"/>
              <a:t>Leave meeting and come back in</a:t>
            </a:r>
          </a:p>
          <a:p>
            <a:pPr lvl="2"/>
            <a:r>
              <a:rPr lang="en-US" sz="1400" dirty="0"/>
              <a:t>Try phone audio with computer video</a:t>
            </a:r>
          </a:p>
          <a:p>
            <a:pPr lvl="2"/>
            <a:r>
              <a:rPr lang="en-US" sz="1400" dirty="0"/>
              <a:t>Try turning off your camera</a:t>
            </a:r>
          </a:p>
          <a:p>
            <a:pPr lvl="2"/>
            <a:endParaRPr lang="en-US" sz="1400" dirty="0"/>
          </a:p>
          <a:p>
            <a:r>
              <a:rPr lang="en-US" sz="1400" dirty="0"/>
              <a:t>Attendance will be taken at the end of each session and instructions for how to obtain materials and certificates will also be given at that time.</a:t>
            </a:r>
          </a:p>
          <a:p>
            <a:endParaRPr lang="en-US" dirty="0"/>
          </a:p>
        </p:txBody>
      </p:sp>
      <p:sp>
        <p:nvSpPr>
          <p:cNvPr id="4" name="Slide Number Placeholder 3"/>
          <p:cNvSpPr>
            <a:spLocks noGrp="1"/>
          </p:cNvSpPr>
          <p:nvPr>
            <p:ph type="sldNum" sz="quarter" idx="5"/>
          </p:nvPr>
        </p:nvSpPr>
        <p:spPr/>
        <p:txBody>
          <a:bodyPr/>
          <a:lstStyle/>
          <a:p>
            <a:fld id="{6B0F81F6-424E-5542-AF2E-A15900B00EFE}" type="slidenum">
              <a:rPr lang="en-US" smtClean="0"/>
              <a:pPr/>
              <a:t>4</a:t>
            </a:fld>
            <a:endParaRPr lang="en-US"/>
          </a:p>
        </p:txBody>
      </p:sp>
      <p:sp>
        <p:nvSpPr>
          <p:cNvPr id="7" name="Slide Image Placeholder 6">
            <a:extLst>
              <a:ext uri="{FF2B5EF4-FFF2-40B4-BE49-F238E27FC236}">
                <a16:creationId xmlns:a16="http://schemas.microsoft.com/office/drawing/2014/main" id="{4B4709B1-C358-4EF5-A9EC-BE975C3A5661}"/>
              </a:ext>
            </a:extLst>
          </p:cNvPr>
          <p:cNvSpPr>
            <a:spLocks noGrp="1" noRot="1" noChangeAspect="1"/>
          </p:cNvSpPr>
          <p:nvPr>
            <p:ph type="sldImg"/>
          </p:nvPr>
        </p:nvSpPr>
        <p:spPr/>
      </p:sp>
    </p:spTree>
    <p:extLst>
      <p:ext uri="{BB962C8B-B14F-4D97-AF65-F5344CB8AC3E}">
        <p14:creationId xmlns:p14="http://schemas.microsoft.com/office/powerpoint/2010/main" val="1950986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06BD0388-CA90-4847-9DB7-E8104D469C1B}" type="slidenum">
              <a:rPr lang="en-US" smtClean="0"/>
              <a:pPr/>
              <a:t>40</a:t>
            </a:fld>
            <a:endParaRPr lang="en-US"/>
          </a:p>
        </p:txBody>
      </p:sp>
      <p:sp>
        <p:nvSpPr>
          <p:cNvPr id="6" name="Slide Image Placeholder 5">
            <a:extLst>
              <a:ext uri="{FF2B5EF4-FFF2-40B4-BE49-F238E27FC236}">
                <a16:creationId xmlns:a16="http://schemas.microsoft.com/office/drawing/2014/main" id="{3A9D5D9B-B043-40FF-90CE-68D4E90C64B4}"/>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104B73FD-16BD-4A12-B634-7C88F9ABC4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36889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Karyn Purvis of Texas Christian University says it takes over 400 repetitions to create a synapse in the brain (true learning) without playful engagement OR about 12 repetitions to create a synapse when you use play to teach. So, if you really want to effectively and efficiently teach your children (or anyone for that matter), use PLAY!</a:t>
            </a:r>
          </a:p>
          <a:p>
            <a:endParaRPr lang="en-US" dirty="0"/>
          </a:p>
          <a:p>
            <a:r>
              <a:rPr lang="en-US" dirty="0"/>
              <a:t>Reference: Brown, Stuart (2009). Play: how it shapes the brain, opens the imagination, and invigorates the soul. New York: Penguin Group.</a:t>
            </a:r>
          </a:p>
        </p:txBody>
      </p:sp>
      <p:sp>
        <p:nvSpPr>
          <p:cNvPr id="4" name="Slide Number Placeholder 3"/>
          <p:cNvSpPr>
            <a:spLocks noGrp="1"/>
          </p:cNvSpPr>
          <p:nvPr>
            <p:ph type="sldNum" sz="quarter" idx="5"/>
          </p:nvPr>
        </p:nvSpPr>
        <p:spPr/>
        <p:txBody>
          <a:bodyPr/>
          <a:lstStyle/>
          <a:p>
            <a:fld id="{06BD0388-CA90-4847-9DB7-E8104D469C1B}" type="slidenum">
              <a:rPr lang="en-US" smtClean="0"/>
              <a:pPr/>
              <a:t>41</a:t>
            </a:fld>
            <a:endParaRPr lang="en-US"/>
          </a:p>
        </p:txBody>
      </p:sp>
    </p:spTree>
    <p:extLst>
      <p:ext uri="{BB962C8B-B14F-4D97-AF65-F5344CB8AC3E}">
        <p14:creationId xmlns:p14="http://schemas.microsoft.com/office/powerpoint/2010/main" val="2760909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 to the All-Domains HO as a reference of behaviors and skills shown in video.</a:t>
            </a:r>
            <a:endParaRPr lang="en-US" dirty="0"/>
          </a:p>
        </p:txBody>
      </p:sp>
      <p:sp>
        <p:nvSpPr>
          <p:cNvPr id="4" name="Slide Number Placeholder 3"/>
          <p:cNvSpPr>
            <a:spLocks noGrp="1"/>
          </p:cNvSpPr>
          <p:nvPr>
            <p:ph type="sldNum" sz="quarter" idx="10"/>
          </p:nvPr>
        </p:nvSpPr>
        <p:spPr/>
        <p:txBody>
          <a:bodyPr/>
          <a:lstStyle/>
          <a:p>
            <a:fld id="{06BD0388-CA90-4847-9DB7-E8104D469C1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BD0388-CA90-4847-9DB7-E8104D469C1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909E785-24F8-3D48-9C63-B750C21CB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BCF96C9-9556-5945-A800-20A9D6E123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Bear: Hands up high growling </a:t>
            </a:r>
          </a:p>
          <a:p>
            <a:pPr>
              <a:spcBef>
                <a:spcPct val="0"/>
              </a:spcBef>
            </a:pPr>
            <a:r>
              <a:rPr lang="en-US" dirty="0"/>
              <a:t>Salmon: Hands in front at waste height palms and fingers flat together</a:t>
            </a:r>
          </a:p>
          <a:p>
            <a:pPr>
              <a:spcBef>
                <a:spcPct val="0"/>
              </a:spcBef>
            </a:pPr>
            <a:r>
              <a:rPr lang="en-US" dirty="0"/>
              <a:t>Mosquito: One hand in front of nose with index finger pointing out and making buzzing noise </a:t>
            </a:r>
          </a:p>
          <a:p>
            <a:pPr>
              <a:spcBef>
                <a:spcPct val="0"/>
              </a:spcBef>
            </a:pPr>
            <a:r>
              <a:rPr lang="en-US" dirty="0"/>
              <a:t>Bears eat salmon, salmon eat mosquitos and mosquitos bite bears.</a:t>
            </a:r>
          </a:p>
          <a:p>
            <a:pPr>
              <a:spcBef>
                <a:spcPct val="0"/>
              </a:spcBef>
            </a:pPr>
            <a:endParaRPr lang="en-US" altLang="en-US" dirty="0"/>
          </a:p>
          <a:p>
            <a:pPr>
              <a:spcBef>
                <a:spcPct val="0"/>
              </a:spcBef>
            </a:pPr>
            <a:r>
              <a:rPr lang="en-US" altLang="en-US" dirty="0"/>
              <a:t>We are going to play this game 3 times. </a:t>
            </a:r>
          </a:p>
          <a:p>
            <a:pPr>
              <a:spcBef>
                <a:spcPct val="0"/>
              </a:spcBef>
            </a:pPr>
            <a:endParaRPr lang="en-US" dirty="0"/>
          </a:p>
          <a:p>
            <a:pPr>
              <a:spcBef>
                <a:spcPct val="0"/>
              </a:spcBef>
            </a:pPr>
            <a:r>
              <a:rPr lang="en-US" i="1" dirty="0"/>
              <a:t>After the game ask participants how they feel? What about this experience was enjoyable?</a:t>
            </a:r>
          </a:p>
          <a:p>
            <a:endParaRPr lang="en-US" dirty="0"/>
          </a:p>
          <a:p>
            <a:r>
              <a:rPr lang="en-US" dirty="0"/>
              <a:t>NOTE: Connect their responses to the next slide.</a:t>
            </a:r>
          </a:p>
        </p:txBody>
      </p:sp>
      <p:sp>
        <p:nvSpPr>
          <p:cNvPr id="16387" name="Slide Number Placeholder 3">
            <a:extLst>
              <a:ext uri="{FF2B5EF4-FFF2-40B4-BE49-F238E27FC236}">
                <a16:creationId xmlns:a16="http://schemas.microsoft.com/office/drawing/2014/main" id="{2C9A158C-CB7C-664B-8323-F55637A43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BBBDBC5-46C8-C14C-9086-F416CA6B6E11}" type="slidenum">
              <a:rPr lang="en-US" altLang="en-US">
                <a:latin typeface="Calibri" panose="020F0502020204030204" pitchFamily="34" charset="0"/>
              </a:rPr>
              <a:pPr fontAlgn="base">
                <a:spcBef>
                  <a:spcPct val="0"/>
                </a:spcBef>
                <a:spcAft>
                  <a:spcPct val="0"/>
                </a:spcAft>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2533597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is an innate need and biological behavior not just for children, but for all humans and animals” (Powerful Role of Play, pg. 4).</a:t>
            </a:r>
          </a:p>
          <a:p>
            <a:endParaRPr lang="en-US" dirty="0"/>
          </a:p>
          <a:p>
            <a:r>
              <a:rPr lang="en-US" dirty="0"/>
              <a:t>All humans have a biological urge to play. Researchers have documented that people play across their lifespan and in every culture around the world. Archeologists have found artifacts that show that ancient peoples played, too. Wherever we live, we play and see others playing. In extreme instances, humans or animals have even exhibited signs of mental stress such as depression and physical illnesses when deprived of play.</a:t>
            </a:r>
          </a:p>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45</a:t>
            </a:fld>
            <a:endParaRPr lang="en-US"/>
          </a:p>
        </p:txBody>
      </p:sp>
    </p:spTree>
    <p:extLst>
      <p:ext uri="{BB962C8B-B14F-4D97-AF65-F5344CB8AC3E}">
        <p14:creationId xmlns:p14="http://schemas.microsoft.com/office/powerpoint/2010/main" val="1923886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Chat Box to identify games or other types of play the participants have engaged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Diverse family values and play. </a:t>
            </a:r>
            <a:r>
              <a:rPr lang="en-US" sz="1200" kern="1200" dirty="0">
                <a:solidFill>
                  <a:schemeClr val="tx1"/>
                </a:solidFill>
                <a:effectLst/>
                <a:latin typeface="+mn-lt"/>
                <a:ea typeface="+mn-ea"/>
                <a:cs typeface="+mn-cs"/>
              </a:rPr>
              <a:t>Seeing play as integral to learning is not a universally held value among families (or even teachers!). When families come together in group care settings, some may value play as an important way for children to learn key concepts and skills, while others may not. Depending on the cultural context, play may be seen as something children do on their own, with no adult involvement, or play may be seen as an experience that is orchestrated by adults. Cultural context also influences what materials children have access to as toys. In one cultural context, children might play with objects sold specifically as “toys,” with some given the added label “educational toy,” while in another context, children might play with everyday objects commonly in use in the home or community, with little focus on commercial toys (Powerful Role of Play in Education, pg. 85).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Socialization goals </a:t>
            </a:r>
            <a:r>
              <a:rPr lang="en-US" dirty="0"/>
              <a:t>refer to the aims parents have in raising children, including what they think children should know and the skills children should possess to become successful adults. The skills that should be taught and the manner in which they are taught are a central aspect of socialization goals. Teachers need to know the goals and the dreams or aspirations that families have for their children (Family Partnerships and Culture, pg.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46</a:t>
            </a:fld>
            <a:endParaRPr lang="en-US"/>
          </a:p>
        </p:txBody>
      </p:sp>
    </p:spTree>
    <p:extLst>
      <p:ext uri="{BB962C8B-B14F-4D97-AF65-F5344CB8AC3E}">
        <p14:creationId xmlns:p14="http://schemas.microsoft.com/office/powerpoint/2010/main" val="306569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Children must take risks to challenge themselves to grow, test their limits, learn how to overcome obstacles, cope with frustrations, and taste the joy and self-esteem-building experiences of success. Learning to take risks is a necessary developmental task. We develop confident, resilient learners by encouraging children to try new experiences, engage in acceptable levels of risk and learn from both their successes and their mistakes and failures.</a:t>
            </a:r>
          </a:p>
          <a:p>
            <a:pP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A67FF93C-6339-4B8E-B379-74679836793F}" type="slidenum">
              <a:rPr lang="en-US" smtClean="0"/>
              <a:pPr/>
              <a:t>47</a:t>
            </a:fld>
            <a:endParaRPr lang="en-US"/>
          </a:p>
        </p:txBody>
      </p:sp>
    </p:spTree>
    <p:extLst>
      <p:ext uri="{BB962C8B-B14F-4D97-AF65-F5344CB8AC3E}">
        <p14:creationId xmlns:p14="http://schemas.microsoft.com/office/powerpoint/2010/main" val="3626402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Joan Almon (2013), internationally renowned educator, advocate, and nonprofit leader, writes about the many benefits of supporting developmentally appropriate risk in children’s play. She reminds us that “risk is generally thought of only in physical terms, but it should be understood as a vital part of every aspect of development, not just the physical. Taking a chance that another child will accept you as a playmate or that you can resolve a conflict without adult intervention is a social risk” (Almon 2013, 15).</a:t>
            </a:r>
          </a:p>
          <a:p>
            <a:endParaRPr lang="en-US" dirty="0"/>
          </a:p>
          <a:p>
            <a:r>
              <a:rPr lang="en-US" dirty="0"/>
              <a:t>When we offer children opportunities to engage in free play or child-directed play—especially outdoors—children not only learn about and discover their own strengths and abilities but also practice new skills over and over until they achieve mastery. In this way, they continue to stretch themselves but not too far. It is rare to see children take risks beyond what they are ready or capable of doing. As Almon has observed in children’s play around the world, “as children grow, they embrace risk as a natural part of life and develop a finely tuned sense of risk assessment, an essential skill for survival” (2013, 11).</a:t>
            </a:r>
          </a:p>
        </p:txBody>
      </p:sp>
      <p:sp>
        <p:nvSpPr>
          <p:cNvPr id="5" name="Slide Image Placeholder 4">
            <a:extLst>
              <a:ext uri="{FF2B5EF4-FFF2-40B4-BE49-F238E27FC236}">
                <a16:creationId xmlns:a16="http://schemas.microsoft.com/office/drawing/2014/main" id="{A96998F3-F1EB-47F5-92FA-5A418421B058}"/>
              </a:ext>
            </a:extLst>
          </p:cNvPr>
          <p:cNvSpPr>
            <a:spLocks noGrp="1" noRot="1" noChangeAspect="1"/>
          </p:cNvSpPr>
          <p:nvPr>
            <p:ph type="sldImg"/>
          </p:nvPr>
        </p:nvSpPr>
        <p:spPr/>
      </p:sp>
      <p:sp>
        <p:nvSpPr>
          <p:cNvPr id="2" name="Slide Number Placeholder 1">
            <a:extLst>
              <a:ext uri="{FF2B5EF4-FFF2-40B4-BE49-F238E27FC236}">
                <a16:creationId xmlns:a16="http://schemas.microsoft.com/office/drawing/2014/main" id="{9EA74390-464E-4412-8567-085F5EC5E0D6}"/>
              </a:ext>
            </a:extLst>
          </p:cNvPr>
          <p:cNvSpPr>
            <a:spLocks noGrp="1"/>
          </p:cNvSpPr>
          <p:nvPr>
            <p:ph type="sldNum" sz="quarter" idx="5"/>
          </p:nvPr>
        </p:nvSpPr>
        <p:spPr/>
        <p:txBody>
          <a:bodyPr/>
          <a:lstStyle/>
          <a:p>
            <a:fld id="{06BD0388-CA90-4847-9DB7-E8104D469C1B}" type="slidenum">
              <a:rPr lang="en-US" smtClean="0"/>
              <a:pPr/>
              <a:t>48</a:t>
            </a:fld>
            <a:endParaRPr lang="en-US"/>
          </a:p>
        </p:txBody>
      </p:sp>
    </p:spTree>
    <p:extLst>
      <p:ext uri="{BB962C8B-B14F-4D97-AF65-F5344CB8AC3E}">
        <p14:creationId xmlns:p14="http://schemas.microsoft.com/office/powerpoint/2010/main" val="142633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3961438D-8C86-5945-9F88-4E913F75AB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1B7FA37-3AA1-FA47-B690-A0F23F23DD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Despite growing evidence that identifies play-based learning as the optimal way to teach young children, many key stakeholders such as parents and administrators often express concerns with teachers about play-based education. Many of the concerns are based in fears that children will not be successful in their future and will not learn as much as they would with other more direct instructional methods.</a:t>
            </a:r>
          </a:p>
          <a:p>
            <a:pPr>
              <a:spcBef>
                <a:spcPct val="0"/>
              </a:spcBef>
            </a:pPr>
            <a:endParaRPr lang="en-US" altLang="en-US" dirty="0"/>
          </a:p>
        </p:txBody>
      </p:sp>
      <p:sp>
        <p:nvSpPr>
          <p:cNvPr id="67587" name="Slide Number Placeholder 3">
            <a:extLst>
              <a:ext uri="{FF2B5EF4-FFF2-40B4-BE49-F238E27FC236}">
                <a16:creationId xmlns:a16="http://schemas.microsoft.com/office/drawing/2014/main" id="{E6FAD674-314C-0345-ACD3-E15B6C080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D572C02D-CBFC-F24B-8F88-D2C7658013AE}" type="slidenum">
              <a:rPr lang="en-US" altLang="en-US">
                <a:latin typeface="Calibri" panose="020F0502020204030204" pitchFamily="34" charset="0"/>
              </a:rPr>
              <a:pPr fontAlgn="base">
                <a:spcBef>
                  <a:spcPct val="0"/>
                </a:spcBef>
                <a:spcAft>
                  <a:spcPct val="0"/>
                </a:spcAft>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210153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Outcomes: </a:t>
            </a:r>
          </a:p>
          <a:p>
            <a:pPr marL="171450" indent="-171450">
              <a:buFont typeface="Arial" panose="020B0604020202020204" pitchFamily="34" charset="0"/>
              <a:buChar char="•"/>
            </a:pPr>
            <a:r>
              <a:rPr lang="en-US" sz="1200" dirty="0"/>
              <a:t>Discover the purpose of this publication </a:t>
            </a:r>
            <a:r>
              <a:rPr lang="en-US" sz="1200" i="1" dirty="0"/>
              <a:t>The Powerful Role of Play in Early Education </a:t>
            </a:r>
            <a:r>
              <a:rPr lang="en-US" sz="1200" dirty="0"/>
              <a:t>through reading and discussion.</a:t>
            </a:r>
          </a:p>
          <a:p>
            <a:pPr marL="171450" indent="-171450">
              <a:buFont typeface="Arial" panose="020B0604020202020204" pitchFamily="34" charset="0"/>
              <a:buChar char="•"/>
            </a:pPr>
            <a:r>
              <a:rPr lang="en-US" sz="1200" dirty="0"/>
              <a:t>Explore the research-based connections between play and learning through group activities and readings.</a:t>
            </a:r>
          </a:p>
          <a:p>
            <a:pPr marL="171450" indent="-171450">
              <a:buFont typeface="Arial" panose="020B0604020202020204" pitchFamily="34" charset="0"/>
              <a:buChar char="•"/>
            </a:pPr>
            <a:r>
              <a:rPr lang="en-US" sz="1200" dirty="0"/>
              <a:t>Experience the benefits and debunk common myths about play and learning.</a:t>
            </a:r>
          </a:p>
          <a:p>
            <a:pPr marL="171450" indent="-171450">
              <a:buFont typeface="Arial" panose="020B0604020202020204" pitchFamily="34" charset="0"/>
              <a:buChar char="•"/>
            </a:pPr>
            <a:r>
              <a:rPr lang="en-US" sz="1200" dirty="0"/>
              <a:t>Consider planning opportunities for individualization and scaffolding within the reflective planning cycle.</a:t>
            </a:r>
          </a:p>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5</a:t>
            </a:fld>
            <a:endParaRPr lang="en-US"/>
          </a:p>
        </p:txBody>
      </p:sp>
    </p:spTree>
    <p:extLst>
      <p:ext uri="{BB962C8B-B14F-4D97-AF65-F5344CB8AC3E}">
        <p14:creationId xmlns:p14="http://schemas.microsoft.com/office/powerpoint/2010/main" val="3241927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0C580A52-AE47-C849-8BE8-33435B6C79E6}"/>
              </a:ext>
            </a:extLst>
          </p:cNvPr>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D045D76D-C7DF-0D43-9F56-A9FEBDE96EEF}"/>
              </a:ext>
            </a:extLst>
          </p:cNvPr>
          <p:cNvSpPr>
            <a:spLocks noGrp="1"/>
          </p:cNvSpPr>
          <p:nvPr>
            <p:ph type="body" idx="1"/>
          </p:nvPr>
        </p:nvSpPr>
        <p:spPr bwMode="auto">
          <a:xfrm>
            <a:off x="685800" y="4400550"/>
            <a:ext cx="5486400" cy="3820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Research over the last few decades documents that opportunities for children to engage in play at home and at school are significantly declining in the US. In their widely circulated Crisis in the Kindergarten, Ed Miller and Joan Almon (2009) reported results of nine studies completed between 2007 and 2009 providing evidence that among 254 New York City and Los Angeles kindergarten classrooms, “play in all its forms but especially open-ended child-initiated play [was] a minor activity, if not completely eliminated” from the curriculum (18). </a:t>
            </a:r>
            <a:r>
              <a:rPr lang="en-US" dirty="0">
                <a:hlinkClick r:id="rId3"/>
              </a:rPr>
              <a:t>https://files.eric.ed.gov/fulltext/ED504839.pdf</a:t>
            </a:r>
            <a:endParaRPr lang="en-US" altLang="en-US" dirty="0"/>
          </a:p>
          <a:p>
            <a:pPr>
              <a:spcBef>
                <a:spcPct val="0"/>
              </a:spcBef>
            </a:pPr>
            <a:endParaRPr lang="en-US" altLang="en-US" dirty="0"/>
          </a:p>
          <a:p>
            <a:pPr>
              <a:spcBef>
                <a:spcPct val="0"/>
              </a:spcBef>
            </a:pPr>
            <a:r>
              <a:rPr lang="en-US" altLang="en-US" dirty="0"/>
              <a:t>The report concludes that children’s kindergarten experiences had changed significantly: Kindergarten has changed radically in the last two decades. Children now spend far more time being taught and tested on literacy and math skills than they do learning through play and exploration, exercising their bodies, and using their imaginations. </a:t>
            </a:r>
          </a:p>
          <a:p>
            <a:pPr>
              <a:spcBef>
                <a:spcPct val="0"/>
              </a:spcBef>
            </a:pPr>
            <a:endParaRPr lang="en-US" altLang="en-US" dirty="0"/>
          </a:p>
          <a:p>
            <a:pPr>
              <a:spcBef>
                <a:spcPct val="0"/>
              </a:spcBef>
            </a:pPr>
            <a:r>
              <a:rPr lang="en-US" altLang="en-US" dirty="0"/>
              <a:t>Many kindergartens use highly prescriptive curricula geared to new state standards and linked to standardized tests. In an increasing number of kindergartens, teachers must follow scripts from which they may not deviate. These practices, which are not well grounded in research, violate long-established principles of child development and good teaching. It is increasingly clear that they are compromising both children’s health and their long-term prospects for success in school.</a:t>
            </a:r>
          </a:p>
        </p:txBody>
      </p:sp>
      <p:sp>
        <p:nvSpPr>
          <p:cNvPr id="2" name="Slide Number Placeholder 1">
            <a:extLst>
              <a:ext uri="{FF2B5EF4-FFF2-40B4-BE49-F238E27FC236}">
                <a16:creationId xmlns:a16="http://schemas.microsoft.com/office/drawing/2014/main" id="{2B62FB5B-6F5C-4A0E-A183-01BB7F42854A}"/>
              </a:ext>
            </a:extLst>
          </p:cNvPr>
          <p:cNvSpPr>
            <a:spLocks noGrp="1"/>
          </p:cNvSpPr>
          <p:nvPr>
            <p:ph type="sldNum" sz="quarter" idx="5"/>
          </p:nvPr>
        </p:nvSpPr>
        <p:spPr/>
        <p:txBody>
          <a:bodyPr/>
          <a:lstStyle/>
          <a:p>
            <a:fld id="{06BD0388-CA90-4847-9DB7-E8104D469C1B}" type="slidenum">
              <a:rPr lang="en-US" smtClean="0"/>
              <a:pPr/>
              <a:t>50</a:t>
            </a:fld>
            <a:endParaRPr lang="en-US"/>
          </a:p>
        </p:txBody>
      </p:sp>
    </p:spTree>
    <p:extLst>
      <p:ext uri="{BB962C8B-B14F-4D97-AF65-F5344CB8AC3E}">
        <p14:creationId xmlns:p14="http://schemas.microsoft.com/office/powerpoint/2010/main" val="1542050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740637" cy="4632355"/>
          </a:xfrm>
        </p:spPr>
        <p:txBody>
          <a:bodyPr/>
          <a:lstStyle/>
          <a:p>
            <a:r>
              <a:rPr lang="en-US" dirty="0"/>
              <a:t>For many advocates of play and play-based learning, a child’s right to play is at the center of why play matters to children. In 1989, the United Nations Convention on the Rights of the Child (UNCRC) was established to recognize that all children have certain rights from birth including their right to participate in the social and cultural life of their communities, to express their opinions, and to have their viewpoints respected, heard, and acted upon whenever possible. The UNCRC led to an international expansion of policies and legislation seeking to strengthen children’s voice and agency in decision-making contexts.</a:t>
            </a:r>
          </a:p>
          <a:p>
            <a:endParaRPr lang="en-US" dirty="0"/>
          </a:p>
          <a:p>
            <a:r>
              <a:rPr lang="en-US" dirty="0"/>
              <a:t>Article 31 of the United Nations Convention on the Rights of the Child (CRC) states that: States Parties recognize the right of the child to rest and leisure, to engage in play and recreational activities appropriate to the age of the child and to participate freely in cultural life and the arts. In 2009, the </a:t>
            </a:r>
            <a:r>
              <a:rPr lang="en-US" dirty="0" err="1"/>
              <a:t>UNCommittee</a:t>
            </a:r>
            <a:r>
              <a:rPr lang="en-US" dirty="0"/>
              <a:t> on the Rights of the Child articulated in its General Comment No 12 ‘The Right of the Child to be Heard’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www.ohchr.org</a:t>
            </a:r>
            <a:r>
              <a:rPr lang="en-US" dirty="0"/>
              <a:t>/Documents/</a:t>
            </a:r>
            <a:r>
              <a:rPr lang="en-US" dirty="0" err="1"/>
              <a:t>HRBodies</a:t>
            </a:r>
            <a:r>
              <a:rPr lang="en-US" dirty="0"/>
              <a:t>/CRC/Discussions/2016/</a:t>
            </a:r>
            <a:r>
              <a:rPr lang="en-US" dirty="0" err="1"/>
              <a:t>InternationalPlayAssociation.docx</a:t>
            </a:r>
            <a:endParaRPr lang="en-US" dirty="0"/>
          </a:p>
          <a:p>
            <a:endParaRPr lang="en-US" dirty="0"/>
          </a:p>
          <a:p>
            <a:r>
              <a:rPr lang="en-US" sz="1200" b="0" i="0" kern="1200" dirty="0">
                <a:solidFill>
                  <a:schemeClr val="tx1"/>
                </a:solidFill>
                <a:effectLst/>
                <a:latin typeface="+mn-lt"/>
                <a:ea typeface="+mn-ea"/>
                <a:cs typeface="+mn-cs"/>
              </a:rPr>
              <a:t>United Nations High Commissioner for Human Rights Michelle Bachelet's message to mark Human Rights Day 2018, on December 10. “The Universal Declaration inspired liberation movements and led to better access to justice, social protections, economic opportunities and political participation. Wherever respect for its commitments has been present, the dignity of millions has been uplifted, suffering prevented, and the foundations laid for a more just world.”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Optional Video: </a:t>
            </a:r>
            <a:r>
              <a:rPr lang="en-US" sz="1200" dirty="0">
                <a:hlinkClick r:id="rId3"/>
              </a:rPr>
              <a:t>https://www.youtube.com/watch?v=tktW_6Pwoh0</a:t>
            </a:r>
            <a:r>
              <a:rPr lang="en-US" dirty="0"/>
              <a:t> </a:t>
            </a:r>
            <a:r>
              <a:rPr lang="en-US" sz="1200" dirty="0"/>
              <a:t>1:31  </a:t>
            </a:r>
          </a:p>
          <a:p>
            <a:r>
              <a:rPr lang="en-US" dirty="0"/>
              <a:t>Optional Article: Right to Play</a:t>
            </a:r>
          </a:p>
        </p:txBody>
      </p:sp>
      <p:sp>
        <p:nvSpPr>
          <p:cNvPr id="4" name="Slide Number Placeholder 3"/>
          <p:cNvSpPr>
            <a:spLocks noGrp="1"/>
          </p:cNvSpPr>
          <p:nvPr>
            <p:ph type="sldNum" sz="quarter" idx="5"/>
          </p:nvPr>
        </p:nvSpPr>
        <p:spPr/>
        <p:txBody>
          <a:bodyPr/>
          <a:lstStyle/>
          <a:p>
            <a:fld id="{06BD0388-CA90-4847-9DB7-E8104D469C1B}" type="slidenum">
              <a:rPr lang="en-US" smtClean="0"/>
              <a:pPr/>
              <a:t>51</a:t>
            </a:fld>
            <a:endParaRPr lang="en-US"/>
          </a:p>
        </p:txBody>
      </p:sp>
    </p:spTree>
    <p:extLst>
      <p:ext uri="{BB962C8B-B14F-4D97-AF65-F5344CB8AC3E}">
        <p14:creationId xmlns:p14="http://schemas.microsoft.com/office/powerpoint/2010/main" val="4052657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B656C7C7-2B55-E64F-BF6A-EA102B1392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1064981B-D858-7C4D-A0E4-9CA16E5AA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MYTH: </a:t>
            </a:r>
            <a:r>
              <a:rPr lang="en-US" altLang="en-US" dirty="0"/>
              <a:t>If I don’t teach them, they won’t learn. If children are playing, I am not</a:t>
            </a:r>
          </a:p>
          <a:p>
            <a:pPr>
              <a:spcBef>
                <a:spcPct val="0"/>
              </a:spcBef>
            </a:pPr>
            <a:r>
              <a:rPr lang="en-US" altLang="en-US" dirty="0"/>
              <a:t>teaching. Using play-based learning does not mean that teachers are not teaching. Teachers play many roles that guide, scaffold and direct children’s learning in play-based programs. However, this teaching is often supportive or embedded in the children’s play activities. Through careful observation and evaluation of children’s thinking and learning, teachers can decide when children need more direct support and when children need time for free self-determined play to explore and discover. </a:t>
            </a:r>
          </a:p>
          <a:p>
            <a:pPr>
              <a:spcBef>
                <a:spcPct val="0"/>
              </a:spcBef>
            </a:pPr>
            <a:endParaRPr lang="en-US" altLang="en-US" b="1" dirty="0"/>
          </a:p>
          <a:p>
            <a:pPr>
              <a:spcBef>
                <a:spcPct val="0"/>
              </a:spcBef>
            </a:pPr>
            <a:r>
              <a:rPr lang="en-US" altLang="en-US" b="1" dirty="0"/>
              <a:t>MYTH: </a:t>
            </a:r>
            <a:r>
              <a:rPr lang="en-US" altLang="en-US" dirty="0"/>
              <a:t>Some children who are “behind” their peers academically don’t have time to</a:t>
            </a:r>
          </a:p>
          <a:p>
            <a:pPr>
              <a:spcBef>
                <a:spcPct val="0"/>
              </a:spcBef>
            </a:pPr>
            <a:r>
              <a:rPr lang="en-US" altLang="en-US" dirty="0"/>
              <a:t>play. As mentioned previously, play is a child’s right and when we begin deciding that some children do not benefit from play, while other children do, we are treating play as a privilege and not a right. We are also limiting access to learning through play for the children who have the least access to playful learning opportunities—the very children who may need it the most. Taking play away from children who are already negatively affected by opportunity gaps results in furthering inequities and hindering children’s well-being.</a:t>
            </a:r>
          </a:p>
          <a:p>
            <a:pPr>
              <a:spcBef>
                <a:spcPct val="0"/>
              </a:spcBef>
            </a:pPr>
            <a:endParaRPr lang="en-US" altLang="en-US" b="1" dirty="0"/>
          </a:p>
          <a:p>
            <a:pPr>
              <a:spcBef>
                <a:spcPct val="0"/>
              </a:spcBef>
            </a:pPr>
            <a:r>
              <a:rPr lang="en-US" altLang="en-US" b="1" dirty="0"/>
              <a:t>MYTH: </a:t>
            </a:r>
            <a:r>
              <a:rPr lang="en-US" altLang="en-US" dirty="0"/>
              <a:t>Play is only for very young children. Elementary school children no longer</a:t>
            </a:r>
          </a:p>
          <a:p>
            <a:pPr>
              <a:spcBef>
                <a:spcPct val="0"/>
              </a:spcBef>
            </a:pPr>
            <a:r>
              <a:rPr lang="en-US" altLang="en-US" dirty="0"/>
              <a:t>need to play. Brown and Vaughn (2009) remind us that play is an activity that has benefits throughout a person’s entire life. As children grow and develop, their play changes, too. Older children’s play becomes more intricate and challenging, and, as play becomes more complex, children develop cognitively, physically, and emotionally. </a:t>
            </a:r>
          </a:p>
          <a:p>
            <a:pPr>
              <a:spcBef>
                <a:spcPct val="0"/>
              </a:spcBef>
            </a:pPr>
            <a:endParaRPr lang="en-US" altLang="en-US" dirty="0"/>
          </a:p>
          <a:p>
            <a:pPr>
              <a:spcBef>
                <a:spcPct val="0"/>
              </a:spcBef>
            </a:pPr>
            <a:r>
              <a:rPr lang="en-US" altLang="en-US" b="1" dirty="0"/>
              <a:t>Optional</a:t>
            </a:r>
            <a:r>
              <a:rPr lang="en-US" altLang="en-US" dirty="0"/>
              <a:t>: Invite participants to stand up and find a partner. Then explain how to play: Hawk, squirrel, mushroom.</a:t>
            </a:r>
          </a:p>
          <a:p>
            <a:pPr>
              <a:spcBef>
                <a:spcPct val="0"/>
              </a:spcBef>
            </a:pPr>
            <a:endParaRPr lang="en-US" dirty="0"/>
          </a:p>
          <a:p>
            <a:pPr>
              <a:spcBef>
                <a:spcPct val="0"/>
              </a:spcBef>
            </a:pPr>
            <a:r>
              <a:rPr lang="en-US" dirty="0"/>
              <a:t>Hawks put their arms up like wings and try making sounds like a hawk. Squirrels make munching noises with their paws holding a nut near their faces and bent knees. Mushrooms put their hands over their heads like a mushroom cap and squat near the ground. Hawks eat squirrels, squirrels eat mushrooms, and 4 mushrooms decompose the hawk. </a:t>
            </a:r>
          </a:p>
          <a:p>
            <a:pPr>
              <a:spcBef>
                <a:spcPct val="0"/>
              </a:spcBef>
            </a:pPr>
            <a:endParaRPr lang="en-US" altLang="en-US" dirty="0"/>
          </a:p>
          <a:p>
            <a:pPr>
              <a:spcBef>
                <a:spcPct val="0"/>
              </a:spcBef>
            </a:pPr>
            <a:r>
              <a:rPr lang="en-US" altLang="en-US" dirty="0"/>
              <a:t>We are going to play this game 3 times. Each time the winner will get to choose a myth and the non-winner will have to use the information we used today to dispute the myth. </a:t>
            </a:r>
          </a:p>
        </p:txBody>
      </p:sp>
      <p:sp>
        <p:nvSpPr>
          <p:cNvPr id="71683" name="Slide Number Placeholder 3">
            <a:extLst>
              <a:ext uri="{FF2B5EF4-FFF2-40B4-BE49-F238E27FC236}">
                <a16:creationId xmlns:a16="http://schemas.microsoft.com/office/drawing/2014/main" id="{AE94B7F2-F451-8D46-9770-ACB3FB0B99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B40B222D-63C2-7644-8BB6-679E0DB42E73}" type="slidenum">
              <a:rPr lang="en-US" altLang="en-US">
                <a:latin typeface="Calibri" panose="020F0502020204030204" pitchFamily="34" charset="0"/>
              </a:rPr>
              <a:pPr fontAlgn="base">
                <a:spcBef>
                  <a:spcPct val="0"/>
                </a:spcBef>
                <a:spcAft>
                  <a:spcPct val="0"/>
                </a:spcAft>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1364406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strike="noStrike" dirty="0"/>
              <a:t>Participants will be given five minutes to fill out the CEO handout.  </a:t>
            </a:r>
          </a:p>
          <a:p>
            <a:endParaRPr lang="en-US" b="1" u="sng" dirty="0"/>
          </a:p>
          <a:p>
            <a:r>
              <a:rPr lang="en-US" b="1" u="sng" strike="noStrike" dirty="0"/>
              <a:t>Next, participants will be sent to their breakout rooms for a small group discussion.</a:t>
            </a:r>
            <a:endParaRPr lang="en-US" strike="sngStrike"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53</a:t>
            </a:fld>
            <a:endParaRPr lang="en-US"/>
          </a:p>
        </p:txBody>
      </p:sp>
    </p:spTree>
    <p:extLst>
      <p:ext uri="{BB962C8B-B14F-4D97-AF65-F5344CB8AC3E}">
        <p14:creationId xmlns:p14="http://schemas.microsoft.com/office/powerpoint/2010/main" val="7731225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CEO chart is the final reflection for the training. </a:t>
            </a:r>
          </a:p>
          <a:p>
            <a:endParaRPr lang="en-US" dirty="0"/>
          </a:p>
          <a:p>
            <a:r>
              <a:rPr lang="en-US" dirty="0"/>
              <a:t>You may choose to do both if you are extending the training time.</a:t>
            </a:r>
          </a:p>
        </p:txBody>
      </p:sp>
      <p:sp>
        <p:nvSpPr>
          <p:cNvPr id="4" name="Slide Number Placeholder 3"/>
          <p:cNvSpPr>
            <a:spLocks noGrp="1"/>
          </p:cNvSpPr>
          <p:nvPr>
            <p:ph type="sldNum" sz="quarter" idx="5"/>
          </p:nvPr>
        </p:nvSpPr>
        <p:spPr/>
        <p:txBody>
          <a:bodyPr/>
          <a:lstStyle/>
          <a:p>
            <a:fld id="{06BD0388-CA90-4847-9DB7-E8104D469C1B}" type="slidenum">
              <a:rPr lang="en-US" smtClean="0"/>
              <a:pPr/>
              <a:t>54</a:t>
            </a:fld>
            <a:endParaRPr lang="en-US"/>
          </a:p>
        </p:txBody>
      </p:sp>
    </p:spTree>
    <p:extLst>
      <p:ext uri="{BB962C8B-B14F-4D97-AF65-F5344CB8AC3E}">
        <p14:creationId xmlns:p14="http://schemas.microsoft.com/office/powerpoint/2010/main" val="23216592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solidFill>
            <a:srgbClr val="FFFFFF"/>
          </a:solidFill>
          <a:ln/>
        </p:spPr>
      </p:sp>
      <p:sp>
        <p:nvSpPr>
          <p:cNvPr id="106499"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CF31A4D5-3B72-1F47-83A2-1B0DC2D3224D}" type="slidenum">
              <a:rPr lang="en-US" sz="1200"/>
              <a:pPr algn="r" eaLnBrk="1" hangingPunct="1"/>
              <a:t>55</a:t>
            </a:fld>
            <a:endParaRPr lang="en-US" sz="1200"/>
          </a:p>
        </p:txBody>
      </p:sp>
      <p:sp>
        <p:nvSpPr>
          <p:cNvPr id="3" name="Notes Placeholder 2">
            <a:extLst>
              <a:ext uri="{FF2B5EF4-FFF2-40B4-BE49-F238E27FC236}">
                <a16:creationId xmlns:a16="http://schemas.microsoft.com/office/drawing/2014/main" id="{00353A83-42A2-4C36-B9C0-335F99488A09}"/>
              </a:ext>
            </a:extLst>
          </p:cNvPr>
          <p:cNvSpPr>
            <a:spLocks noGrp="1"/>
          </p:cNvSpPr>
          <p:nvPr>
            <p:ph type="body" sz="quarter" idx="3"/>
          </p:nvPr>
        </p:nvSpPr>
        <p:spPr/>
        <p:txBody>
          <a:bodyPr/>
          <a:lstStyle/>
          <a:p>
            <a:endParaRPr lang="en-US" dirty="0"/>
          </a:p>
        </p:txBody>
      </p:sp>
      <p:sp>
        <p:nvSpPr>
          <p:cNvPr id="2" name="Slide Number Placeholder 1">
            <a:extLst>
              <a:ext uri="{FF2B5EF4-FFF2-40B4-BE49-F238E27FC236}">
                <a16:creationId xmlns:a16="http://schemas.microsoft.com/office/drawing/2014/main" id="{3E8810C5-963D-4763-B5B5-BE17D7615FA4}"/>
              </a:ext>
            </a:extLst>
          </p:cNvPr>
          <p:cNvSpPr>
            <a:spLocks noGrp="1"/>
          </p:cNvSpPr>
          <p:nvPr>
            <p:ph type="sldNum" sz="quarter" idx="5"/>
          </p:nvPr>
        </p:nvSpPr>
        <p:spPr/>
        <p:txBody>
          <a:bodyPr/>
          <a:lstStyle/>
          <a:p>
            <a:fld id="{06BD0388-CA90-4847-9DB7-E8104D469C1B}" type="slidenum">
              <a:rPr lang="en-US" smtClean="0"/>
              <a:pPr/>
              <a:t>55</a:t>
            </a:fld>
            <a:endParaRPr lang="en-US"/>
          </a:p>
        </p:txBody>
      </p:sp>
    </p:spTree>
    <p:extLst>
      <p:ext uri="{BB962C8B-B14F-4D97-AF65-F5344CB8AC3E}">
        <p14:creationId xmlns:p14="http://schemas.microsoft.com/office/powerpoint/2010/main" val="3137209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a:t>Large group share</a:t>
            </a:r>
          </a:p>
          <a:p>
            <a:r>
              <a:rPr lang="en-US" b="1" u="sng" dirty="0"/>
              <a:t>Have participants unmute or type in the </a:t>
            </a:r>
            <a:r>
              <a:rPr lang="en-US" b="1" u="sng" dirty="0" err="1"/>
              <a:t>chatbox</a:t>
            </a:r>
            <a:r>
              <a:rPr lang="en-US" b="1" u="sng" dirty="0"/>
              <a:t> anything they would like to share about their breakout room discussion.</a:t>
            </a:r>
          </a:p>
          <a:p>
            <a:endParaRPr lang="en-US" b="1" u="sng" dirty="0"/>
          </a:p>
          <a:p>
            <a:endParaRPr lang="en-US" b="1" u="sng" dirty="0"/>
          </a:p>
          <a:p>
            <a:r>
              <a:rPr lang="en-US" b="1" u="sng" dirty="0" err="1"/>
              <a:t>Summmarize</a:t>
            </a:r>
            <a:r>
              <a:rPr lang="en-US" b="1" u="sng" dirty="0"/>
              <a:t> participant responses connecting to the overarching theme of this module.</a:t>
            </a:r>
          </a:p>
          <a:p>
            <a:endParaRPr lang="en-US" dirty="0"/>
          </a:p>
        </p:txBody>
      </p:sp>
      <p:sp>
        <p:nvSpPr>
          <p:cNvPr id="4" name="Slide Number Placeholder 3"/>
          <p:cNvSpPr>
            <a:spLocks noGrp="1"/>
          </p:cNvSpPr>
          <p:nvPr>
            <p:ph type="sldNum" sz="quarter" idx="10"/>
          </p:nvPr>
        </p:nvSpPr>
        <p:spPr/>
        <p:txBody>
          <a:bodyPr/>
          <a:lstStyle/>
          <a:p>
            <a:fld id="{06BD0388-CA90-4847-9DB7-E8104D469C1B}"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FB76F-EEF7-4FFA-9AB1-45D8AE1551E5}"/>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C5F279DB-E439-4123-ACA0-A2D4039A43F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5E3FA371-08D7-4FA4-AB4E-B867BB375FC2}"/>
              </a:ext>
            </a:extLst>
          </p:cNvPr>
          <p:cNvSpPr>
            <a:spLocks noGrp="1"/>
          </p:cNvSpPr>
          <p:nvPr>
            <p:ph type="sldNum" sz="quarter" idx="5"/>
          </p:nvPr>
        </p:nvSpPr>
        <p:spPr/>
        <p:txBody>
          <a:bodyPr/>
          <a:lstStyle/>
          <a:p>
            <a:fld id="{06BD0388-CA90-4847-9DB7-E8104D469C1B}" type="slidenum">
              <a:rPr lang="en-US" smtClean="0"/>
              <a:pPr/>
              <a:t>57</a:t>
            </a:fld>
            <a:endParaRPr lang="en-US"/>
          </a:p>
        </p:txBody>
      </p:sp>
    </p:spTree>
    <p:extLst>
      <p:ext uri="{BB962C8B-B14F-4D97-AF65-F5344CB8AC3E}">
        <p14:creationId xmlns:p14="http://schemas.microsoft.com/office/powerpoint/2010/main" val="39539234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58</a:t>
            </a:fld>
            <a:endParaRPr lang="en-US"/>
          </a:p>
        </p:txBody>
      </p:sp>
    </p:spTree>
    <p:extLst>
      <p:ext uri="{BB962C8B-B14F-4D97-AF65-F5344CB8AC3E}">
        <p14:creationId xmlns:p14="http://schemas.microsoft.com/office/powerpoint/2010/main" val="3612798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pPr/>
              <a:t>59</a:t>
            </a:fld>
            <a:endParaRPr lang="en-US"/>
          </a:p>
        </p:txBody>
      </p:sp>
    </p:spTree>
    <p:extLst>
      <p:ext uri="{BB962C8B-B14F-4D97-AF65-F5344CB8AC3E}">
        <p14:creationId xmlns:p14="http://schemas.microsoft.com/office/powerpoint/2010/main" val="173414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909E785-24F8-3D48-9C63-B750C21CB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BCF96C9-9556-5945-A800-20A9D6E123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AutoNum type="arabicPeriod"/>
            </a:pPr>
            <a:r>
              <a:rPr lang="en-US" altLang="en-US" dirty="0"/>
              <a:t>Think of play memories. </a:t>
            </a:r>
          </a:p>
          <a:p>
            <a:pPr marL="228600" indent="-228600">
              <a:spcBef>
                <a:spcPct val="0"/>
              </a:spcBef>
              <a:buAutoNum type="arabicPeriod"/>
            </a:pPr>
            <a:endParaRPr lang="en-US" altLang="en-US" dirty="0"/>
          </a:p>
          <a:p>
            <a:pPr marL="228600" indent="-228600">
              <a:spcBef>
                <a:spcPct val="0"/>
              </a:spcBef>
              <a:buAutoNum type="arabicPeriod"/>
            </a:pPr>
            <a:r>
              <a:rPr lang="en-US" altLang="en-US" dirty="0"/>
              <a:t>Poll – Mark all the boxes that apply to your play memory.</a:t>
            </a:r>
          </a:p>
          <a:p>
            <a:pPr marL="685800" lvl="1" indent="-228600">
              <a:spcBef>
                <a:spcPct val="0"/>
              </a:spcBef>
              <a:buAutoNum type="arabicPeriod"/>
            </a:pPr>
            <a:r>
              <a:rPr lang="en-US" altLang="en-US" dirty="0"/>
              <a:t>Was the play located outside?</a:t>
            </a:r>
          </a:p>
          <a:p>
            <a:pPr marL="685800" lvl="1" indent="-228600">
              <a:spcBef>
                <a:spcPct val="0"/>
              </a:spcBef>
              <a:buAutoNum type="arabicPeriod"/>
            </a:pPr>
            <a:r>
              <a:rPr lang="en-US" altLang="en-US" dirty="0"/>
              <a:t>Did the play involve friends or family?</a:t>
            </a:r>
          </a:p>
          <a:p>
            <a:pPr marL="685800" lvl="1" indent="-228600">
              <a:spcBef>
                <a:spcPct val="0"/>
              </a:spcBef>
              <a:buAutoNum type="arabicPeriod"/>
            </a:pPr>
            <a:r>
              <a:rPr lang="en-US" altLang="en-US" dirty="0"/>
              <a:t>Did the play involve pretending?</a:t>
            </a:r>
          </a:p>
          <a:p>
            <a:pPr marL="685800" lvl="1" indent="-228600">
              <a:spcBef>
                <a:spcPct val="0"/>
              </a:spcBef>
              <a:buAutoNum type="arabicPeriod"/>
            </a:pPr>
            <a:r>
              <a:rPr lang="en-US" altLang="en-US" dirty="0"/>
              <a:t>Did the play take place over time and/or for long durations of time?</a:t>
            </a:r>
          </a:p>
          <a:p>
            <a:pPr marL="685800" lvl="1" indent="-228600">
              <a:spcBef>
                <a:spcPct val="0"/>
              </a:spcBef>
              <a:buAutoNum type="arabicPeriod"/>
            </a:pPr>
            <a:r>
              <a:rPr lang="en-US" altLang="en-US" dirty="0"/>
              <a:t>Was anything homemade or self created by those engaged in the play?</a:t>
            </a:r>
          </a:p>
          <a:p>
            <a:pPr marL="685800" lvl="1" indent="-228600">
              <a:spcBef>
                <a:spcPct val="0"/>
              </a:spcBef>
              <a:buAutoNum type="arabicPeriod"/>
            </a:pPr>
            <a:r>
              <a:rPr lang="en-US" altLang="en-US" dirty="0"/>
              <a:t>Were there risks involved in the play?</a:t>
            </a:r>
          </a:p>
          <a:p>
            <a:pPr marL="685800" lvl="1" indent="-228600">
              <a:spcBef>
                <a:spcPct val="0"/>
              </a:spcBef>
              <a:buAutoNum type="arabicPeriod"/>
            </a:pPr>
            <a:r>
              <a:rPr lang="en-US" altLang="en-US" dirty="0"/>
              <a:t>Think about where your memory took place.</a:t>
            </a:r>
          </a:p>
          <a:p>
            <a:pPr marL="685800" lvl="1" indent="-228600">
              <a:spcBef>
                <a:spcPct val="0"/>
              </a:spcBef>
              <a:buAutoNum type="arabicPeriod"/>
            </a:pPr>
            <a:r>
              <a:rPr lang="en-US" altLang="en-US" dirty="0"/>
              <a:t>Who was with you?</a:t>
            </a:r>
          </a:p>
          <a:p>
            <a:pPr marL="685800" lvl="1" indent="-228600">
              <a:spcBef>
                <a:spcPct val="0"/>
              </a:spcBef>
              <a:buAutoNum type="arabicPeriod"/>
            </a:pPr>
            <a:r>
              <a:rPr lang="en-US" altLang="en-US" dirty="0"/>
              <a:t>Do you have sensory memories? What did it look, smell, sound, feel like?</a:t>
            </a:r>
          </a:p>
          <a:p>
            <a:pPr marL="685800" lvl="1" indent="-228600">
              <a:spcBef>
                <a:spcPct val="0"/>
              </a:spcBef>
              <a:buAutoNum type="arabicPeriod"/>
            </a:pPr>
            <a:r>
              <a:rPr lang="en-US" altLang="en-US" dirty="0"/>
              <a:t>What was your sense of time?</a:t>
            </a:r>
          </a:p>
          <a:p>
            <a:pPr marL="685800" lvl="1" indent="-228600">
              <a:spcBef>
                <a:spcPct val="0"/>
              </a:spcBef>
              <a:buAutoNum type="arabicPeriod"/>
            </a:pPr>
            <a:r>
              <a:rPr lang="en-US" altLang="en-US" dirty="0"/>
              <a:t>Finally, what feelings do you associate with this memory?</a:t>
            </a:r>
          </a:p>
          <a:p>
            <a:pPr>
              <a:spcBef>
                <a:spcPct val="0"/>
              </a:spcBef>
            </a:pPr>
            <a:endParaRPr lang="en-US" altLang="en-US" dirty="0"/>
          </a:p>
          <a:p>
            <a:pPr>
              <a:spcBef>
                <a:spcPct val="0"/>
              </a:spcBef>
            </a:pPr>
            <a:r>
              <a:rPr lang="en-US" altLang="en-US" dirty="0"/>
              <a:t>Use the next slide to debrief the conversation.</a:t>
            </a:r>
          </a:p>
        </p:txBody>
      </p:sp>
      <p:sp>
        <p:nvSpPr>
          <p:cNvPr id="16387" name="Slide Number Placeholder 3">
            <a:extLst>
              <a:ext uri="{FF2B5EF4-FFF2-40B4-BE49-F238E27FC236}">
                <a16:creationId xmlns:a16="http://schemas.microsoft.com/office/drawing/2014/main" id="{2C9A158C-CB7C-664B-8323-F55637A43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BBBDBC5-46C8-C14C-9086-F416CA6B6E11}" type="slidenum">
              <a:rPr lang="en-US" altLang="en-US">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3731766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dirty="0"/>
              <a:t>Optional Slide</a:t>
            </a:r>
            <a:endParaRPr lang="en-US" dirty="0"/>
          </a:p>
          <a:p>
            <a:pPr>
              <a:defRPr/>
            </a:pPr>
            <a:endParaRPr lang="en-US" dirty="0"/>
          </a:p>
          <a:p>
            <a:pPr>
              <a:defRPr/>
            </a:pPr>
            <a:r>
              <a:rPr lang="en-US" dirty="0"/>
              <a:t>Children must take risks to challenge themselves to grow, test their limits, learn how to overcome obstacles, cope with frustrations, and taste the joy and self-esteem-building experiences of success. Learning to take risks is a necessary developmental task. We develop confident, resilient learners by encouraging children to try new experiences, engage in acceptable levels of risk and learn from both their successes and their mistakes and failures.</a:t>
            </a:r>
          </a:p>
          <a:p>
            <a:pPr>
              <a:defRPr/>
            </a:pPr>
            <a:endParaRPr lang="en-US" dirty="0"/>
          </a:p>
          <a:p>
            <a:pPr>
              <a:defRPr/>
            </a:pPr>
            <a:endParaRPr lang="en-US" dirty="0"/>
          </a:p>
        </p:txBody>
      </p:sp>
      <p:sp>
        <p:nvSpPr>
          <p:cNvPr id="4" name="Slide Number Placeholder 3"/>
          <p:cNvSpPr>
            <a:spLocks noGrp="1"/>
          </p:cNvSpPr>
          <p:nvPr>
            <p:ph type="sldNum" sz="quarter" idx="10"/>
          </p:nvPr>
        </p:nvSpPr>
        <p:spPr/>
        <p:txBody>
          <a:bodyPr/>
          <a:lstStyle/>
          <a:p>
            <a:fld id="{A67FF93C-6339-4B8E-B379-74679836793F}" type="slidenum">
              <a:rPr lang="en-US" smtClean="0"/>
              <a:t>60</a:t>
            </a:fld>
            <a:endParaRPr lang="en-US"/>
          </a:p>
        </p:txBody>
      </p:sp>
    </p:spTree>
    <p:extLst>
      <p:ext uri="{BB962C8B-B14F-4D97-AF65-F5344CB8AC3E}">
        <p14:creationId xmlns:p14="http://schemas.microsoft.com/office/powerpoint/2010/main" val="2250153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u="sng" dirty="0"/>
              <a:t>Optional Slide</a:t>
            </a:r>
            <a:endParaRPr lang="en-US" dirty="0"/>
          </a:p>
          <a:p>
            <a:endParaRPr lang="en-US" dirty="0"/>
          </a:p>
          <a:p>
            <a:r>
              <a:rPr lang="en-US" dirty="0"/>
              <a:t>Joan Almon (2013), internationally renowned educator, advocate, and nonprofit leader, writes about the many benefits of supporting developmentally appropriate risk in children’s play. She reminds us that “risk is generally thought of only in physical terms, but it should be understood as a vital part of every aspect of development, not just the physical. Taking a chance that another child will accept you as a playmate or that you can resolve a conflict without adult intervention is a social risk” (Almon 2013, 15).</a:t>
            </a:r>
          </a:p>
          <a:p>
            <a:endParaRPr lang="en-US" dirty="0"/>
          </a:p>
          <a:p>
            <a:r>
              <a:rPr lang="en-US" dirty="0"/>
              <a:t>When we offer children opportunities to engage in free play or child-directed play—especially outdoors—children not only learn about and discover their own strengths and abilities but also practice new skills over and over until they achieve mastery. In this way, they continue to stretch themselves but not too far. It is rare to see children take risks beyond what they are ready or capable of doing. As Almon has observed in children’s play around the world, “as children grow, they embrace risk as a natural part of life and develop a finely tuned sense of risk assessment, an essential skill for survival” (2013, 11).</a:t>
            </a:r>
          </a:p>
        </p:txBody>
      </p:sp>
      <p:sp>
        <p:nvSpPr>
          <p:cNvPr id="5" name="Slide Image Placeholder 4">
            <a:extLst>
              <a:ext uri="{FF2B5EF4-FFF2-40B4-BE49-F238E27FC236}">
                <a16:creationId xmlns:a16="http://schemas.microsoft.com/office/drawing/2014/main" id="{A96998F3-F1EB-47F5-92FA-5A418421B058}"/>
              </a:ext>
            </a:extLst>
          </p:cNvPr>
          <p:cNvSpPr>
            <a:spLocks noGrp="1" noRot="1" noChangeAspect="1"/>
          </p:cNvSpPr>
          <p:nvPr>
            <p:ph type="sldImg"/>
          </p:nvPr>
        </p:nvSpPr>
        <p:spPr/>
      </p:sp>
      <p:sp>
        <p:nvSpPr>
          <p:cNvPr id="2" name="Slide Number Placeholder 1">
            <a:extLst>
              <a:ext uri="{FF2B5EF4-FFF2-40B4-BE49-F238E27FC236}">
                <a16:creationId xmlns:a16="http://schemas.microsoft.com/office/drawing/2014/main" id="{4C12978B-50FA-40DC-9401-E8056627E464}"/>
              </a:ext>
            </a:extLst>
          </p:cNvPr>
          <p:cNvSpPr>
            <a:spLocks noGrp="1"/>
          </p:cNvSpPr>
          <p:nvPr>
            <p:ph type="sldNum" sz="quarter" idx="5"/>
          </p:nvPr>
        </p:nvSpPr>
        <p:spPr/>
        <p:txBody>
          <a:bodyPr/>
          <a:lstStyle/>
          <a:p>
            <a:fld id="{06BD0388-CA90-4847-9DB7-E8104D469C1B}" type="slidenum">
              <a:rPr lang="en-US" smtClean="0"/>
              <a:pPr/>
              <a:t>61</a:t>
            </a:fld>
            <a:endParaRPr lang="en-US"/>
          </a:p>
        </p:txBody>
      </p:sp>
    </p:spTree>
    <p:extLst>
      <p:ext uri="{BB962C8B-B14F-4D97-AF65-F5344CB8AC3E}">
        <p14:creationId xmlns:p14="http://schemas.microsoft.com/office/powerpoint/2010/main" val="3001426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Optional Slide</a:t>
            </a:r>
          </a:p>
          <a:p>
            <a:endParaRPr lang="en-US" dirty="0"/>
          </a:p>
          <a:p>
            <a:r>
              <a:rPr lang="en-US" dirty="0"/>
              <a:t>This is a video example of risk play from a preschool in Oroville, CA.  Notice the children rolling down the hill on trucks and pushing the trucks back up the hill.  Also, not captured here, children were rolling their hula hoops down the hill and chasing after it before it fell to the ground.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Chapter 4: The Importance of Risk Taking in Children’s Play.</a:t>
            </a:r>
            <a:r>
              <a:rPr lang="en-US" sz="1200" kern="1200" dirty="0">
                <a:solidFill>
                  <a:schemeClr val="tx1"/>
                </a:solidFill>
                <a:effectLst/>
                <a:latin typeface="+mn-lt"/>
                <a:ea typeface="+mn-ea"/>
                <a:cs typeface="+mn-cs"/>
              </a:rPr>
              <a:t> This chapter introduces a framework for thinking about a continuum of risk and the importance of teaching children how to engage in self-assessment of risks. A tool to support programs to conduct risk-benefit assessments of children’s play is described. Outdoor play is described as an ideal opportunity to support children’s big body and developmentally appropriate risky behavior. The outdoor classroom can be a complex learning environment for children to initiate and practice language, numeracy, problem solving, and negotiation while experiencing a relationship with nature. </a:t>
            </a:r>
          </a:p>
          <a:p>
            <a:endParaRPr lang="en-US" dirty="0"/>
          </a:p>
        </p:txBody>
      </p:sp>
      <p:sp>
        <p:nvSpPr>
          <p:cNvPr id="4" name="Slide Number Placeholder 3"/>
          <p:cNvSpPr>
            <a:spLocks noGrp="1"/>
          </p:cNvSpPr>
          <p:nvPr>
            <p:ph type="sldNum" sz="quarter" idx="5"/>
          </p:nvPr>
        </p:nvSpPr>
        <p:spPr/>
        <p:txBody>
          <a:bodyPr/>
          <a:lstStyle/>
          <a:p>
            <a:fld id="{06BD0388-CA90-4847-9DB7-E8104D469C1B}" type="slidenum">
              <a:rPr lang="en-US" smtClean="0"/>
              <a:t>62</a:t>
            </a:fld>
            <a:endParaRPr lang="en-US"/>
          </a:p>
        </p:txBody>
      </p:sp>
    </p:spTree>
    <p:extLst>
      <p:ext uri="{BB962C8B-B14F-4D97-AF65-F5344CB8AC3E}">
        <p14:creationId xmlns:p14="http://schemas.microsoft.com/office/powerpoint/2010/main" val="288308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909E785-24F8-3D48-9C63-B750C21CBD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CBCF96C9-9556-5945-A800-20A9D6E123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AutoNum type="arabicPeriod"/>
            </a:pPr>
            <a:r>
              <a:rPr lang="en-US" altLang="en-US" dirty="0"/>
              <a:t>Think of play memories. </a:t>
            </a:r>
          </a:p>
          <a:p>
            <a:pPr marL="228600" indent="-228600">
              <a:spcBef>
                <a:spcPct val="0"/>
              </a:spcBef>
              <a:buAutoNum type="arabicPeriod"/>
            </a:pPr>
            <a:endParaRPr lang="en-US" altLang="en-US" b="1" u="sng" dirty="0"/>
          </a:p>
          <a:p>
            <a:pPr marL="228600" indent="-228600">
              <a:spcBef>
                <a:spcPct val="0"/>
              </a:spcBef>
              <a:buAutoNum type="arabicPeriod"/>
            </a:pPr>
            <a:r>
              <a:rPr lang="en-US" altLang="en-US" b="1" u="sng" dirty="0"/>
              <a:t>Poll – Mark all the boxes that apply to your play memory.</a:t>
            </a:r>
          </a:p>
          <a:p>
            <a:pPr marL="685800" lvl="1" indent="-228600">
              <a:spcBef>
                <a:spcPct val="0"/>
              </a:spcBef>
              <a:buAutoNum type="arabicPeriod"/>
            </a:pPr>
            <a:r>
              <a:rPr lang="en-US" altLang="en-US" b="1" u="sng" dirty="0"/>
              <a:t>Was the play located outside?</a:t>
            </a:r>
          </a:p>
          <a:p>
            <a:pPr marL="685800" lvl="1" indent="-228600">
              <a:spcBef>
                <a:spcPct val="0"/>
              </a:spcBef>
              <a:buAutoNum type="arabicPeriod"/>
            </a:pPr>
            <a:r>
              <a:rPr lang="en-US" altLang="en-US" b="1" u="sng" dirty="0"/>
              <a:t>Did the play involve friends or family?</a:t>
            </a:r>
          </a:p>
          <a:p>
            <a:pPr marL="685800" lvl="1" indent="-228600">
              <a:spcBef>
                <a:spcPct val="0"/>
              </a:spcBef>
              <a:buAutoNum type="arabicPeriod"/>
            </a:pPr>
            <a:r>
              <a:rPr lang="en-US" altLang="en-US" b="1" u="sng" dirty="0"/>
              <a:t>Did the play involve pretending?</a:t>
            </a:r>
          </a:p>
          <a:p>
            <a:pPr marL="685800" lvl="1" indent="-228600">
              <a:spcBef>
                <a:spcPct val="0"/>
              </a:spcBef>
              <a:buAutoNum type="arabicPeriod"/>
            </a:pPr>
            <a:r>
              <a:rPr lang="en-US" altLang="en-US" b="1" u="sng" dirty="0"/>
              <a:t>Did the play take place over time and/or for long durations of time?</a:t>
            </a:r>
          </a:p>
          <a:p>
            <a:pPr marL="685800" lvl="1" indent="-228600">
              <a:spcBef>
                <a:spcPct val="0"/>
              </a:spcBef>
              <a:buAutoNum type="arabicPeriod"/>
            </a:pPr>
            <a:r>
              <a:rPr lang="en-US" altLang="en-US" b="1" u="sng" dirty="0"/>
              <a:t>Was anything homemade or self created by those engaged in the play?</a:t>
            </a:r>
          </a:p>
          <a:p>
            <a:pPr marL="685800" lvl="1" indent="-228600">
              <a:spcBef>
                <a:spcPct val="0"/>
              </a:spcBef>
              <a:buAutoNum type="arabicPeriod"/>
            </a:pPr>
            <a:r>
              <a:rPr lang="en-US" altLang="en-US" b="1" u="sng" dirty="0"/>
              <a:t>Were there risks involved in the play</a:t>
            </a:r>
          </a:p>
          <a:p>
            <a:pPr marL="457200" lvl="1" indent="0">
              <a:spcBef>
                <a:spcPct val="0"/>
              </a:spcBef>
              <a:buNone/>
            </a:pPr>
            <a:endParaRPr lang="en-US" altLang="en-US" b="1" u="sng" dirty="0">
              <a:solidFill>
                <a:schemeClr val="bg2">
                  <a:lumMod val="10000"/>
                </a:schemeClr>
              </a:solidFill>
            </a:endParaRPr>
          </a:p>
          <a:p>
            <a:pPr>
              <a:spcBef>
                <a:spcPct val="0"/>
              </a:spcBef>
            </a:pPr>
            <a:r>
              <a:rPr lang="en-US" altLang="en-US" b="1" u="sng" dirty="0">
                <a:solidFill>
                  <a:schemeClr val="bg2">
                    <a:lumMod val="10000"/>
                  </a:schemeClr>
                </a:solidFill>
              </a:rPr>
              <a:t>Reflection Questions</a:t>
            </a:r>
          </a:p>
          <a:p>
            <a:pPr marL="685800" lvl="1" indent="-228600">
              <a:spcBef>
                <a:spcPct val="0"/>
              </a:spcBef>
              <a:buAutoNum type="arabicPeriod"/>
            </a:pPr>
            <a:r>
              <a:rPr lang="en-US" altLang="en-US" b="1" u="sng" dirty="0"/>
              <a:t>Think about where your memory took place.</a:t>
            </a:r>
          </a:p>
          <a:p>
            <a:pPr marL="685800" lvl="1" indent="-228600">
              <a:spcBef>
                <a:spcPct val="0"/>
              </a:spcBef>
              <a:buAutoNum type="arabicPeriod"/>
            </a:pPr>
            <a:r>
              <a:rPr lang="en-US" altLang="en-US" b="1" u="sng" dirty="0"/>
              <a:t>Who was with you?</a:t>
            </a:r>
          </a:p>
          <a:p>
            <a:pPr marL="685800" lvl="1" indent="-228600">
              <a:spcBef>
                <a:spcPct val="0"/>
              </a:spcBef>
              <a:buAutoNum type="arabicPeriod"/>
            </a:pPr>
            <a:r>
              <a:rPr lang="en-US" altLang="en-US" b="1" u="sng" dirty="0"/>
              <a:t>Do you have sensory memories? What did it look, smell, sound, feel like?</a:t>
            </a:r>
          </a:p>
          <a:p>
            <a:pPr marL="685800" lvl="1" indent="-228600">
              <a:spcBef>
                <a:spcPct val="0"/>
              </a:spcBef>
              <a:buAutoNum type="arabicPeriod"/>
            </a:pPr>
            <a:r>
              <a:rPr lang="en-US" altLang="en-US" b="1" u="sng" dirty="0"/>
              <a:t>What was your sense of time?</a:t>
            </a:r>
          </a:p>
          <a:p>
            <a:pPr marL="685800" lvl="1" indent="-228600">
              <a:spcBef>
                <a:spcPct val="0"/>
              </a:spcBef>
              <a:buAutoNum type="arabicPeriod"/>
            </a:pPr>
            <a:r>
              <a:rPr lang="en-US" altLang="en-US" b="1" u="sng" dirty="0"/>
              <a:t>Finally, what feelings do you associate with this memory?</a:t>
            </a:r>
          </a:p>
          <a:p>
            <a:pPr>
              <a:spcBef>
                <a:spcPct val="0"/>
              </a:spcBef>
            </a:pPr>
            <a:endParaRPr lang="en-US" altLang="en-US" dirty="0"/>
          </a:p>
          <a:p>
            <a:pPr>
              <a:spcBef>
                <a:spcPct val="0"/>
              </a:spcBef>
            </a:pPr>
            <a:r>
              <a:rPr lang="en-US" altLang="en-US" dirty="0"/>
              <a:t>Use the next slide to debrief the conversation.</a:t>
            </a:r>
          </a:p>
        </p:txBody>
      </p:sp>
      <p:sp>
        <p:nvSpPr>
          <p:cNvPr id="16387" name="Slide Number Placeholder 3">
            <a:extLst>
              <a:ext uri="{FF2B5EF4-FFF2-40B4-BE49-F238E27FC236}">
                <a16:creationId xmlns:a16="http://schemas.microsoft.com/office/drawing/2014/main" id="{2C9A158C-CB7C-664B-8323-F55637A43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BBBDBC5-46C8-C14C-9086-F416CA6B6E11}" type="slidenum">
              <a:rPr lang="en-US" altLang="en-US">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4017316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F206130C-C12F-6D49-9610-94ED3AE9B5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652338A7-2C20-B947-B8CF-47EDBD0CBEE8}"/>
              </a:ext>
            </a:extLst>
          </p:cNvPr>
          <p:cNvSpPr>
            <a:spLocks noGrp="1"/>
          </p:cNvSpPr>
          <p:nvPr>
            <p:ph type="body" idx="1"/>
          </p:nvPr>
        </p:nvSpPr>
        <p:spPr bwMode="auto">
          <a:xfrm>
            <a:off x="685800" y="4400549"/>
            <a:ext cx="5486400" cy="42050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Trainer Note</a:t>
            </a:r>
            <a:r>
              <a:rPr lang="en-US" altLang="en-US" dirty="0"/>
              <a:t>: Use this slide to debrief the play memories. </a:t>
            </a:r>
          </a:p>
          <a:p>
            <a:pPr>
              <a:spcBef>
                <a:spcPct val="0"/>
              </a:spcBef>
            </a:pPr>
            <a:endParaRPr lang="en-US" altLang="en-US" dirty="0"/>
          </a:p>
          <a:p>
            <a:pPr>
              <a:spcBef>
                <a:spcPct val="0"/>
              </a:spcBef>
            </a:pPr>
            <a:r>
              <a:rPr lang="en-US" altLang="en-US" i="1" dirty="0"/>
              <a:t>Ask participants to use the chat box or "raise" their hand if they would like to share a memory. After the memory is shared, identify other attributes such as “Thank you for sharing; I also heard you explain some components or risk and the idea of a chosen experience in that memory.” Invite two or three people to share in this manner while using the list below to identify the typical attributes. </a:t>
            </a:r>
          </a:p>
          <a:p>
            <a:pPr>
              <a:spcBef>
                <a:spcPct val="0"/>
              </a:spcBef>
            </a:pPr>
            <a:endParaRPr lang="en-US" altLang="en-US" dirty="0"/>
          </a:p>
          <a:p>
            <a:pPr>
              <a:spcBef>
                <a:spcPct val="0"/>
              </a:spcBef>
            </a:pPr>
            <a:r>
              <a:rPr lang="en-US" altLang="en-US" dirty="0"/>
              <a:t>Favorite childhood play memories typically consist of these attributes:</a:t>
            </a:r>
          </a:p>
          <a:p>
            <a:pPr marL="228600" indent="-228600">
              <a:spcBef>
                <a:spcPct val="0"/>
              </a:spcBef>
              <a:buFont typeface="+mj-lt"/>
              <a:buAutoNum type="arabicPeriod"/>
            </a:pPr>
            <a:r>
              <a:rPr lang="en-US" altLang="en-US" dirty="0"/>
              <a:t>Chosen– it was a favorite play memory because it was played by choice.</a:t>
            </a:r>
          </a:p>
          <a:p>
            <a:pPr marL="228600" indent="-228600">
              <a:spcBef>
                <a:spcPct val="0"/>
              </a:spcBef>
              <a:buFont typeface="+mj-lt"/>
              <a:buAutoNum type="arabicPeriod"/>
            </a:pPr>
            <a:r>
              <a:rPr lang="en-US" altLang="en-US" dirty="0"/>
              <a:t>Outside- Majority of favorite childhood play memories were in the outside setting.</a:t>
            </a:r>
          </a:p>
          <a:p>
            <a:pPr marL="228600" indent="-228600">
              <a:spcBef>
                <a:spcPct val="0"/>
              </a:spcBef>
              <a:buFont typeface="+mj-lt"/>
              <a:buAutoNum type="arabicPeriod"/>
            </a:pPr>
            <a:r>
              <a:rPr lang="en-US" altLang="en-US" dirty="0"/>
              <a:t>Risk-challenge- The memory of the specific play sustained within because it typically was inclusive of “risk play” – a gross motor skill that you would not repeat as an adult.  </a:t>
            </a:r>
          </a:p>
          <a:p>
            <a:pPr marL="228600" indent="-228600">
              <a:spcBef>
                <a:spcPct val="0"/>
              </a:spcBef>
              <a:buFont typeface="+mj-lt"/>
              <a:buAutoNum type="arabicPeriod"/>
            </a:pPr>
            <a:r>
              <a:rPr lang="en-US" altLang="en-US" dirty="0"/>
              <a:t>With a friend, family member or pet- The memory normally involves a friend, family member or pet. </a:t>
            </a:r>
          </a:p>
        </p:txBody>
      </p:sp>
      <p:sp>
        <p:nvSpPr>
          <p:cNvPr id="20483" name="Slide Number Placeholder 3">
            <a:extLst>
              <a:ext uri="{FF2B5EF4-FFF2-40B4-BE49-F238E27FC236}">
                <a16:creationId xmlns:a16="http://schemas.microsoft.com/office/drawing/2014/main" id="{E8EF153F-96A1-7947-8127-EAEF6B353C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BD9D02A7-63D8-3C4F-A186-08C1CF937653}" type="slidenum">
              <a:rPr lang="en-US" altLang="en-US">
                <a:latin typeface="Arial" panose="020B0604020202020204" pitchFamily="34" charset="0"/>
                <a:ea typeface="ＭＳ Ｐゴシック" panose="020B0600070205080204" pitchFamily="34" charset="-128"/>
                <a:cs typeface="Arial" panose="020B0604020202020204" pitchFamily="34" charset="0"/>
              </a:rPr>
              <a:pPr fontAlgn="base">
                <a:spcBef>
                  <a:spcPct val="0"/>
                </a:spcBef>
                <a:spcAft>
                  <a:spcPct val="0"/>
                </a:spcAft>
              </a:pPr>
              <a:t>8</a:t>
            </a:fld>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355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BD0388-CA90-4847-9DB7-E8104D469C1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5314" y="595180"/>
            <a:ext cx="3142108" cy="3564777"/>
          </a:xfrm>
          <a:prstGeom prst="rect">
            <a:avLst/>
          </a:prstGeom>
        </p:spPr>
        <p:txBody>
          <a:bodyPr/>
          <a:lstStyle>
            <a:lvl1pPr>
              <a:defRPr sz="5200" baseline="0">
                <a:solidFill>
                  <a:schemeClr val="tx1">
                    <a:lumMod val="75000"/>
                  </a:schemeClr>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EDBF2249-2DBC-4C4F-991F-FA3FA65C6A5F}"/>
              </a:ext>
            </a:extLst>
          </p:cNvPr>
          <p:cNvSpPr>
            <a:spLocks noGrp="1"/>
          </p:cNvSpPr>
          <p:nvPr>
            <p:ph type="sldNum" sz="quarter" idx="10"/>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378302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05679" y="1600200"/>
            <a:ext cx="3922856"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896679" y="1600200"/>
            <a:ext cx="3922856"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05679" y="3938588"/>
            <a:ext cx="3922856"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896679" y="3938588"/>
            <a:ext cx="3922856"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60A703E-B9E8-444F-B4DD-DCB38F575B54}"/>
              </a:ext>
            </a:extLst>
          </p:cNvPr>
          <p:cNvSpPr txBox="1">
            <a:spLocks/>
          </p:cNvSpPr>
          <p:nvPr userDrawn="1"/>
        </p:nvSpPr>
        <p:spPr>
          <a:xfrm>
            <a:off x="8253364" y="6308725"/>
            <a:ext cx="684159"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mtClean="0">
                <a:solidFill>
                  <a:srgbClr val="01305B"/>
                </a:solidFill>
              </a:rPr>
              <a:pPr/>
              <a:t>‹#›</a:t>
            </a:fld>
            <a:endParaRPr lang="en-US" altLang="x-none" dirty="0">
              <a:solidFill>
                <a:srgbClr val="01305B"/>
              </a:solidFill>
            </a:endParaRPr>
          </a:p>
        </p:txBody>
      </p:sp>
      <p:sp>
        <p:nvSpPr>
          <p:cNvPr id="9" name="Rectangle 8">
            <a:extLst>
              <a:ext uri="{FF2B5EF4-FFF2-40B4-BE49-F238E27FC236}">
                <a16:creationId xmlns:a16="http://schemas.microsoft.com/office/drawing/2014/main" id="{E5AB492E-E7CF-4BD9-B069-2FD44ECAABAE}"/>
              </a:ext>
            </a:extLst>
          </p:cNvPr>
          <p:cNvSpPr>
            <a:spLocks noChangeArrowheads="1"/>
          </p:cNvSpPr>
          <p:nvPr userDrawn="1"/>
        </p:nvSpPr>
        <p:spPr bwMode="auto">
          <a:xfrm>
            <a:off x="856034" y="6548582"/>
            <a:ext cx="7963500" cy="297004"/>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400" b="0" baseline="0" dirty="0">
                <a:solidFill>
                  <a:srgbClr val="01305B"/>
                </a:solidFill>
                <a:latin typeface="Arial" pitchFamily="-83" charset="0"/>
                <a:ea typeface="Times New Roman" pitchFamily="-83" charset="0"/>
                <a:cs typeface="Times New Roman" pitchFamily="-83" charset="0"/>
              </a:rPr>
              <a:t>©2018 California Department of Education</a:t>
            </a:r>
            <a:endParaRPr lang="en-US" sz="1400" b="0" baseline="0" dirty="0">
              <a:solidFill>
                <a:srgbClr val="01305B"/>
              </a:solidFill>
              <a:latin typeface="Arial" pitchFamily="-83" charset="0"/>
              <a:ea typeface="Arial" pitchFamily="-83" charset="0"/>
              <a:cs typeface="Arial" pitchFamily="-83" charset="0"/>
            </a:endParaRP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705679" y="608261"/>
            <a:ext cx="7899513"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1FCDA88-70AE-4DA8-85C5-FF6AFCD999AA}"/>
              </a:ext>
            </a:extLst>
          </p:cNvPr>
          <p:cNvSpPr/>
          <p:nvPr userDrawn="1"/>
        </p:nvSpPr>
        <p:spPr>
          <a:xfrm flipV="1">
            <a:off x="705680" y="1343270"/>
            <a:ext cx="7879848"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529A"/>
              </a:solidFill>
            </a:endParaRPr>
          </a:p>
        </p:txBody>
      </p:sp>
      <p:sp>
        <p:nvSpPr>
          <p:cNvPr id="2" name="Slide Number Placeholder 1">
            <a:extLst>
              <a:ext uri="{FF2B5EF4-FFF2-40B4-BE49-F238E27FC236}">
                <a16:creationId xmlns:a16="http://schemas.microsoft.com/office/drawing/2014/main" id="{E899C5ED-CE2E-4F8F-A392-ABC2D5925D43}"/>
              </a:ext>
            </a:extLst>
          </p:cNvPr>
          <p:cNvSpPr>
            <a:spLocks noGrp="1"/>
          </p:cNvSpPr>
          <p:nvPr>
            <p:ph type="sldNum" sz="quarter" idx="10"/>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220511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05679" y="1600200"/>
            <a:ext cx="3922856"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896679" y="1600200"/>
            <a:ext cx="3922856"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05679" y="3938588"/>
            <a:ext cx="3922856"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896679" y="3938588"/>
            <a:ext cx="3922856"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705678" y="352902"/>
            <a:ext cx="8113855" cy="1094898"/>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14B59BAB-D8B8-4FA8-B3D8-DC381DA0B709}"/>
              </a:ext>
            </a:extLst>
          </p:cNvPr>
          <p:cNvSpPr>
            <a:spLocks noGrp="1"/>
          </p:cNvSpPr>
          <p:nvPr>
            <p:ph type="sldNum" sz="quarter" idx="10"/>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362910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05679" y="1600200"/>
            <a:ext cx="3922856"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896679" y="1600200"/>
            <a:ext cx="3922856"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05679" y="2883694"/>
            <a:ext cx="3922856"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896679" y="2883694"/>
            <a:ext cx="3922856"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1A00DFBD-9EC0-4F54-934C-EA61CBDFBFE3}"/>
              </a:ext>
            </a:extLst>
          </p:cNvPr>
          <p:cNvSpPr>
            <a:spLocks noGrp="1"/>
          </p:cNvSpPr>
          <p:nvPr>
            <p:ph type="title"/>
          </p:nvPr>
        </p:nvSpPr>
        <p:spPr>
          <a:xfrm>
            <a:off x="705678" y="352902"/>
            <a:ext cx="8113855" cy="757869"/>
          </a:xfrm>
          <a:prstGeom prst="rect">
            <a:avLst/>
          </a:prstGeom>
        </p:spPr>
        <p:txBody>
          <a:bodyPr/>
          <a:lstStyle>
            <a:lvl1pPr>
              <a:defRPr b="0" baseline="0">
                <a:solidFill>
                  <a:schemeClr val="tx1">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FD194D49-2D81-429C-BD4C-83B10C93BE9A}"/>
              </a:ext>
            </a:extLst>
          </p:cNvPr>
          <p:cNvSpPr>
            <a:spLocks noGrp="1"/>
          </p:cNvSpPr>
          <p:nvPr>
            <p:ph sz="quarter" idx="10"/>
          </p:nvPr>
        </p:nvSpPr>
        <p:spPr>
          <a:xfrm>
            <a:off x="778566" y="4130992"/>
            <a:ext cx="3922856" cy="108982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1CE032E0-C2EE-43BB-BFBC-C23A964BB7F0}"/>
              </a:ext>
            </a:extLst>
          </p:cNvPr>
          <p:cNvSpPr>
            <a:spLocks noGrp="1"/>
          </p:cNvSpPr>
          <p:nvPr>
            <p:ph sz="quarter" idx="11"/>
          </p:nvPr>
        </p:nvSpPr>
        <p:spPr>
          <a:xfrm>
            <a:off x="4969566" y="4130992"/>
            <a:ext cx="3922856" cy="108982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D4D356DE-6DE3-40A2-BE2C-18B8AC8845E2}"/>
              </a:ext>
            </a:extLst>
          </p:cNvPr>
          <p:cNvSpPr>
            <a:spLocks noGrp="1"/>
          </p:cNvSpPr>
          <p:nvPr>
            <p:ph sz="quarter" idx="12"/>
          </p:nvPr>
        </p:nvSpPr>
        <p:spPr>
          <a:xfrm>
            <a:off x="778566" y="5414486"/>
            <a:ext cx="3922856"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a:extLst>
              <a:ext uri="{FF2B5EF4-FFF2-40B4-BE49-F238E27FC236}">
                <a16:creationId xmlns:a16="http://schemas.microsoft.com/office/drawing/2014/main" id="{57B87111-FB0B-4F3F-BA14-16A923C4081D}"/>
              </a:ext>
            </a:extLst>
          </p:cNvPr>
          <p:cNvSpPr>
            <a:spLocks noGrp="1"/>
          </p:cNvSpPr>
          <p:nvPr>
            <p:ph sz="quarter" idx="13"/>
          </p:nvPr>
        </p:nvSpPr>
        <p:spPr>
          <a:xfrm>
            <a:off x="4969566" y="5414486"/>
            <a:ext cx="3922856" cy="1090612"/>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09CF187D-6F27-4947-BD28-33FCBC44433C}"/>
              </a:ext>
            </a:extLst>
          </p:cNvPr>
          <p:cNvSpPr>
            <a:spLocks noGrp="1"/>
          </p:cNvSpPr>
          <p:nvPr>
            <p:ph type="sldNum" sz="quarter" idx="14"/>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131809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95738" y="274638"/>
            <a:ext cx="7991062" cy="1143000"/>
          </a:xfrm>
        </p:spPr>
        <p:txBody>
          <a:bodyPr/>
          <a:lstStyle/>
          <a:p>
            <a:r>
              <a:rPr lang="en-US" dirty="0"/>
              <a:t>Click to edit Master title style</a:t>
            </a:r>
          </a:p>
        </p:txBody>
      </p:sp>
      <p:sp>
        <p:nvSpPr>
          <p:cNvPr id="3" name="Content Placeholder 2"/>
          <p:cNvSpPr>
            <a:spLocks noGrp="1"/>
          </p:cNvSpPr>
          <p:nvPr>
            <p:ph sz="quarter" idx="1"/>
          </p:nvPr>
        </p:nvSpPr>
        <p:spPr>
          <a:xfrm>
            <a:off x="695738" y="1600200"/>
            <a:ext cx="3800061" cy="93980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695738" y="4521201"/>
            <a:ext cx="3800061"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3938590"/>
            <a:ext cx="40386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695738" y="3530601"/>
            <a:ext cx="3800061"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695738" y="2540001"/>
            <a:ext cx="3800061"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695738" y="5511801"/>
            <a:ext cx="3800061" cy="990600"/>
          </a:xfrm>
        </p:spPr>
        <p:txBody>
          <a:bodyPr/>
          <a:lstStyle/>
          <a:p>
            <a:pPr lvl="0"/>
            <a:r>
              <a:rPr lang="en-US" dirty="0"/>
              <a:t>Click to edit Master text styles</a:t>
            </a:r>
          </a:p>
        </p:txBody>
      </p:sp>
      <p:sp>
        <p:nvSpPr>
          <p:cNvPr id="11" name="Slide Number Placeholder 5">
            <a:extLst>
              <a:ext uri="{FF2B5EF4-FFF2-40B4-BE49-F238E27FC236}">
                <a16:creationId xmlns:a16="http://schemas.microsoft.com/office/drawing/2014/main" id="{D5AFBF2D-5D56-4B69-B56A-C5B8C8FA6C1E}"/>
              </a:ext>
            </a:extLst>
          </p:cNvPr>
          <p:cNvSpPr txBox="1">
            <a:spLocks/>
          </p:cNvSpPr>
          <p:nvPr userDrawn="1"/>
        </p:nvSpPr>
        <p:spPr>
          <a:xfrm>
            <a:off x="8253364" y="6308725"/>
            <a:ext cx="684159"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mtClean="0">
                <a:solidFill>
                  <a:schemeClr val="bg1"/>
                </a:solidFill>
              </a:rPr>
              <a:pPr/>
              <a:t>‹#›</a:t>
            </a:fld>
            <a:endParaRPr lang="en-US" altLang="x-none" dirty="0">
              <a:solidFill>
                <a:schemeClr val="bg1"/>
              </a:solidFill>
            </a:endParaRPr>
          </a:p>
        </p:txBody>
      </p:sp>
      <p:sp>
        <p:nvSpPr>
          <p:cNvPr id="13" name="Rectangle 12">
            <a:extLst>
              <a:ext uri="{FF2B5EF4-FFF2-40B4-BE49-F238E27FC236}">
                <a16:creationId xmlns:a16="http://schemas.microsoft.com/office/drawing/2014/main" id="{AA257DA9-4F16-4E95-8210-979CB2707147}"/>
              </a:ext>
            </a:extLst>
          </p:cNvPr>
          <p:cNvSpPr/>
          <p:nvPr userDrawn="1"/>
        </p:nvSpPr>
        <p:spPr>
          <a:xfrm flipV="1">
            <a:off x="705680" y="1343270"/>
            <a:ext cx="7879848"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529A"/>
              </a:solidFill>
            </a:endParaRPr>
          </a:p>
        </p:txBody>
      </p:sp>
      <p:sp>
        <p:nvSpPr>
          <p:cNvPr id="10" name="Slide Number Placeholder 9">
            <a:extLst>
              <a:ext uri="{FF2B5EF4-FFF2-40B4-BE49-F238E27FC236}">
                <a16:creationId xmlns:a16="http://schemas.microsoft.com/office/drawing/2014/main" id="{C2F7F956-CA69-4EA3-BE30-52FCDB16DF98}"/>
              </a:ext>
            </a:extLst>
          </p:cNvPr>
          <p:cNvSpPr>
            <a:spLocks noGrp="1"/>
          </p:cNvSpPr>
          <p:nvPr>
            <p:ph type="sldNum" sz="quarter" idx="13"/>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4122722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95738" y="274638"/>
            <a:ext cx="7991062" cy="1143000"/>
          </a:xfrm>
        </p:spPr>
        <p:txBody>
          <a:bodyPr/>
          <a:lstStyle/>
          <a:p>
            <a:r>
              <a:rPr lang="en-US" dirty="0"/>
              <a:t>Click to edit Master title style</a:t>
            </a:r>
          </a:p>
        </p:txBody>
      </p:sp>
      <p:sp>
        <p:nvSpPr>
          <p:cNvPr id="3" name="Content Placeholder 2"/>
          <p:cNvSpPr>
            <a:spLocks noGrp="1"/>
          </p:cNvSpPr>
          <p:nvPr>
            <p:ph sz="quarter" idx="1"/>
          </p:nvPr>
        </p:nvSpPr>
        <p:spPr>
          <a:xfrm>
            <a:off x="695738" y="1600200"/>
            <a:ext cx="3800061" cy="939800"/>
          </a:xfrm>
        </p:spPr>
        <p:txBody>
          <a:bodyPr/>
          <a:lstStyle/>
          <a:p>
            <a:pPr lvl="0"/>
            <a:r>
              <a:rPr lang="en-US" dirty="0"/>
              <a:t>Click to edit Master text style</a:t>
            </a:r>
          </a:p>
        </p:txBody>
      </p:sp>
      <p:sp>
        <p:nvSpPr>
          <p:cNvPr id="4" name="Content Placeholder 3"/>
          <p:cNvSpPr>
            <a:spLocks noGrp="1"/>
          </p:cNvSpPr>
          <p:nvPr>
            <p:ph sz="quarter" idx="2"/>
          </p:nvPr>
        </p:nvSpPr>
        <p:spPr>
          <a:xfrm>
            <a:off x="4648200" y="1600200"/>
            <a:ext cx="4038600" cy="2185988"/>
          </a:xfrm>
        </p:spPr>
        <p:txBody>
          <a:bodyPr/>
          <a:lstStyle/>
          <a:p>
            <a:pPr lvl="0"/>
            <a:r>
              <a:rPr lang="en-US" dirty="0"/>
              <a:t>Click to edit Master text styles</a:t>
            </a:r>
          </a:p>
        </p:txBody>
      </p:sp>
      <p:sp>
        <p:nvSpPr>
          <p:cNvPr id="5" name="Content Placeholder 4"/>
          <p:cNvSpPr>
            <a:spLocks noGrp="1"/>
          </p:cNvSpPr>
          <p:nvPr>
            <p:ph sz="quarter" idx="3"/>
          </p:nvPr>
        </p:nvSpPr>
        <p:spPr>
          <a:xfrm>
            <a:off x="695738" y="4521201"/>
            <a:ext cx="3800061" cy="990600"/>
          </a:xfrm>
        </p:spPr>
        <p:txBody>
          <a:bodyPr/>
          <a:lstStyle/>
          <a:p>
            <a:pPr lvl="0"/>
            <a:r>
              <a:rPr lang="en-US" dirty="0"/>
              <a:t>Click to edit Master text styles</a:t>
            </a:r>
          </a:p>
        </p:txBody>
      </p:sp>
      <p:sp>
        <p:nvSpPr>
          <p:cNvPr id="6" name="Content Placeholder 5"/>
          <p:cNvSpPr>
            <a:spLocks noGrp="1"/>
          </p:cNvSpPr>
          <p:nvPr>
            <p:ph sz="quarter" idx="4"/>
          </p:nvPr>
        </p:nvSpPr>
        <p:spPr>
          <a:xfrm>
            <a:off x="4648200" y="3938590"/>
            <a:ext cx="4038600" cy="2187575"/>
          </a:xfrm>
        </p:spPr>
        <p:txBody>
          <a:bodyPr/>
          <a:lstStyle/>
          <a:p>
            <a:pPr lvl="0"/>
            <a:r>
              <a:rPr lang="en-US" dirty="0"/>
              <a:t>Click to edit Master text styles</a:t>
            </a:r>
          </a:p>
        </p:txBody>
      </p:sp>
      <p:sp>
        <p:nvSpPr>
          <p:cNvPr id="7" name="Content Placeholder 4"/>
          <p:cNvSpPr>
            <a:spLocks noGrp="1"/>
          </p:cNvSpPr>
          <p:nvPr>
            <p:ph sz="quarter" idx="10"/>
          </p:nvPr>
        </p:nvSpPr>
        <p:spPr>
          <a:xfrm>
            <a:off x="695738" y="3530601"/>
            <a:ext cx="3800061" cy="990600"/>
          </a:xfrm>
        </p:spPr>
        <p:txBody>
          <a:bodyPr/>
          <a:lstStyle/>
          <a:p>
            <a:pPr lvl="0"/>
            <a:r>
              <a:rPr lang="en-US" dirty="0"/>
              <a:t>Click to edit Master text styles</a:t>
            </a:r>
          </a:p>
        </p:txBody>
      </p:sp>
      <p:sp>
        <p:nvSpPr>
          <p:cNvPr id="8" name="Content Placeholder 4"/>
          <p:cNvSpPr>
            <a:spLocks noGrp="1"/>
          </p:cNvSpPr>
          <p:nvPr>
            <p:ph sz="quarter" idx="11"/>
          </p:nvPr>
        </p:nvSpPr>
        <p:spPr>
          <a:xfrm>
            <a:off x="695738" y="2540001"/>
            <a:ext cx="3800061" cy="990600"/>
          </a:xfrm>
        </p:spPr>
        <p:txBody>
          <a:bodyPr/>
          <a:lstStyle/>
          <a:p>
            <a:pPr lvl="0"/>
            <a:r>
              <a:rPr lang="en-US" dirty="0"/>
              <a:t>Click to edit Master text styles</a:t>
            </a:r>
          </a:p>
        </p:txBody>
      </p:sp>
      <p:sp>
        <p:nvSpPr>
          <p:cNvPr id="9" name="Content Placeholder 4"/>
          <p:cNvSpPr>
            <a:spLocks noGrp="1"/>
          </p:cNvSpPr>
          <p:nvPr>
            <p:ph sz="quarter" idx="12"/>
          </p:nvPr>
        </p:nvSpPr>
        <p:spPr>
          <a:xfrm>
            <a:off x="695738" y="5511801"/>
            <a:ext cx="3800061" cy="990600"/>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974C8066-02E9-4C6E-92B8-5DB640105340}"/>
              </a:ext>
            </a:extLst>
          </p:cNvPr>
          <p:cNvSpPr txBox="1">
            <a:spLocks/>
          </p:cNvSpPr>
          <p:nvPr userDrawn="1"/>
        </p:nvSpPr>
        <p:spPr>
          <a:xfrm>
            <a:off x="8503012" y="0"/>
            <a:ext cx="640987"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fld id="{65A270E9-2EC0-8E4B-B2C5-CC25833D9F0C}" type="slidenum">
              <a:rPr lang="en-US" altLang="x-none" smtClean="0">
                <a:solidFill>
                  <a:srgbClr val="193B57"/>
                </a:solidFill>
              </a:rPr>
              <a:pPr algn="r"/>
              <a:t>‹#›</a:t>
            </a:fld>
            <a:endParaRPr lang="en-US" altLang="x-none" dirty="0">
              <a:solidFill>
                <a:srgbClr val="193B57"/>
              </a:solidFill>
            </a:endParaRPr>
          </a:p>
        </p:txBody>
      </p:sp>
    </p:spTree>
    <p:extLst>
      <p:ext uri="{BB962C8B-B14F-4D97-AF65-F5344CB8AC3E}">
        <p14:creationId xmlns:p14="http://schemas.microsoft.com/office/powerpoint/2010/main" val="3383247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3BF00A8-A1C9-664F-9064-47A50425886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EA60F5C-5A42-684C-B7DD-32D01AF6358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53BD0EC-4A8A-C948-9C51-C69388CFF848}"/>
              </a:ext>
            </a:extLst>
          </p:cNvPr>
          <p:cNvSpPr>
            <a:spLocks noGrp="1"/>
          </p:cNvSpPr>
          <p:nvPr>
            <p:ph type="sldNum" sz="quarter" idx="12"/>
          </p:nvPr>
        </p:nvSpPr>
        <p:spPr/>
        <p:txBody>
          <a:bodyPr/>
          <a:lstStyle>
            <a:lvl1pPr>
              <a:defRPr/>
            </a:lvl1pPr>
          </a:lstStyle>
          <a:p>
            <a:pPr>
              <a:defRPr/>
            </a:pPr>
            <a:fld id="{9EE0A5FA-C25F-C048-BC1D-50982F11B198}" type="slidenum">
              <a:rPr lang="en-US"/>
              <a:pPr>
                <a:defRPr/>
              </a:pPr>
              <a:t>‹#›</a:t>
            </a:fld>
            <a:endParaRPr lang="en-US"/>
          </a:p>
        </p:txBody>
      </p:sp>
      <p:sp>
        <p:nvSpPr>
          <p:cNvPr id="8" name="Slide Number Placeholder 5">
            <a:extLst>
              <a:ext uri="{FF2B5EF4-FFF2-40B4-BE49-F238E27FC236}">
                <a16:creationId xmlns:a16="http://schemas.microsoft.com/office/drawing/2014/main" id="{87525624-0EBE-47F0-AA65-479229E817EA}"/>
              </a:ext>
            </a:extLst>
          </p:cNvPr>
          <p:cNvSpPr txBox="1">
            <a:spLocks/>
          </p:cNvSpPr>
          <p:nvPr userDrawn="1"/>
        </p:nvSpPr>
        <p:spPr>
          <a:xfrm>
            <a:off x="8503012" y="0"/>
            <a:ext cx="640987"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r"/>
            <a:fld id="{65A270E9-2EC0-8E4B-B2C5-CC25833D9F0C}" type="slidenum">
              <a:rPr lang="en-US" altLang="x-none" smtClean="0">
                <a:solidFill>
                  <a:srgbClr val="193B57"/>
                </a:solidFill>
              </a:rPr>
              <a:pPr algn="r"/>
              <a:t>‹#›</a:t>
            </a:fld>
            <a:endParaRPr lang="en-US" altLang="x-none" dirty="0">
              <a:solidFill>
                <a:srgbClr val="193B57"/>
              </a:solidFill>
            </a:endParaRPr>
          </a:p>
        </p:txBody>
      </p:sp>
    </p:spTree>
    <p:extLst>
      <p:ext uri="{BB962C8B-B14F-4D97-AF65-F5344CB8AC3E}">
        <p14:creationId xmlns:p14="http://schemas.microsoft.com/office/powerpoint/2010/main" val="117095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4651EF-2E4D-46DF-81BD-E1528EE1675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AEDA833-B1BD-41A1-9ECF-E217F79ED1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F9CD8-6C43-48FF-A71B-9E875039F9AD}"/>
              </a:ext>
            </a:extLst>
          </p:cNvPr>
          <p:cNvSpPr>
            <a:spLocks noGrp="1"/>
          </p:cNvSpPr>
          <p:nvPr>
            <p:ph type="sldNum" sz="quarter" idx="12"/>
          </p:nvPr>
        </p:nvSpPr>
        <p:spPr/>
        <p:txBody>
          <a:bodyPr/>
          <a:lstStyle/>
          <a:p>
            <a:fld id="{FF4D7528-6242-4F8D-BDBA-578F43EDB7A6}" type="slidenum">
              <a:rPr lang="en-US" smtClean="0"/>
              <a:pPr/>
              <a:t>‹#›</a:t>
            </a:fld>
            <a:endParaRPr lang="en-US"/>
          </a:p>
        </p:txBody>
      </p:sp>
    </p:spTree>
    <p:extLst>
      <p:ext uri="{BB962C8B-B14F-4D97-AF65-F5344CB8AC3E}">
        <p14:creationId xmlns:p14="http://schemas.microsoft.com/office/powerpoint/2010/main" val="4219467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BE0C5D5-C5BF-A24D-AAF3-CF97EAC380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A3DEF15-4989-6348-9EDF-5BE4B16742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6A46D8-5B21-E64A-B89F-13168EC87B17}"/>
              </a:ext>
            </a:extLst>
          </p:cNvPr>
          <p:cNvSpPr>
            <a:spLocks noGrp="1"/>
          </p:cNvSpPr>
          <p:nvPr>
            <p:ph type="sldNum" sz="quarter" idx="12"/>
          </p:nvPr>
        </p:nvSpPr>
        <p:spPr/>
        <p:txBody>
          <a:bodyPr/>
          <a:lstStyle>
            <a:lvl1pPr>
              <a:defRPr/>
            </a:lvl1pPr>
          </a:lstStyle>
          <a:p>
            <a:pPr>
              <a:defRPr/>
            </a:pPr>
            <a:fld id="{0D535367-16B3-B442-AF29-A46AD30368D3}" type="slidenum">
              <a:rPr lang="en-US"/>
              <a:pPr>
                <a:defRPr/>
              </a:pPr>
              <a:t>‹#›</a:t>
            </a:fld>
            <a:endParaRPr lang="en-US"/>
          </a:p>
        </p:txBody>
      </p:sp>
    </p:spTree>
    <p:extLst>
      <p:ext uri="{BB962C8B-B14F-4D97-AF65-F5344CB8AC3E}">
        <p14:creationId xmlns:p14="http://schemas.microsoft.com/office/powerpoint/2010/main" val="223554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©2020 California Department of Education</a:t>
            </a:r>
            <a:endParaRPr lang="en-US" sz="1200" b="1" i="0" cap="all" spc="50" baseline="0" dirty="0">
              <a:latin typeface="Arial" pitchFamily="-83" charset="0"/>
              <a:ea typeface="Arial" pitchFamily="-83" charset="0"/>
              <a:cs typeface="Arial" pitchFamily="-83" charset="0"/>
            </a:endParaRPr>
          </a:p>
        </p:txBody>
      </p:sp>
      <p:sp>
        <p:nvSpPr>
          <p:cNvPr id="2" name="Title 1"/>
          <p:cNvSpPr>
            <a:spLocks noGrp="1"/>
          </p:cNvSpPr>
          <p:nvPr>
            <p:ph type="title"/>
          </p:nvPr>
        </p:nvSpPr>
        <p:spPr>
          <a:xfrm>
            <a:off x="704088" y="274638"/>
            <a:ext cx="8229600" cy="1143000"/>
          </a:xfrm>
        </p:spPr>
        <p:txBody>
          <a:bodyPr/>
          <a:lstStyle>
            <a:lvl1pPr>
              <a:defRPr baseline="0">
                <a:solidFill>
                  <a:srgbClr val="525E6E"/>
                </a:solidFill>
              </a:defRPr>
            </a:lvl1pPr>
          </a:lstStyle>
          <a:p>
            <a:r>
              <a:rPr lang="en-US" dirty="0"/>
              <a:t>Click to edit Master title style</a:t>
            </a:r>
          </a:p>
        </p:txBody>
      </p:sp>
      <p:sp>
        <p:nvSpPr>
          <p:cNvPr id="6" name="Rectangle 5"/>
          <p:cNvSpPr/>
          <p:nvPr userDrawn="1"/>
        </p:nvSpPr>
        <p:spPr>
          <a:xfrm>
            <a:off x="704088" y="1445282"/>
            <a:ext cx="8229600" cy="45719"/>
          </a:xfrm>
          <a:prstGeom prst="rect">
            <a:avLst/>
          </a:prstGeom>
          <a:solidFill>
            <a:srgbClr val="8A2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userDrawn="1"/>
        </p:nvGrpSpPr>
        <p:grpSpPr>
          <a:xfrm>
            <a:off x="0" y="6162347"/>
            <a:ext cx="704088" cy="704088"/>
            <a:chOff x="0" y="6162347"/>
            <a:chExt cx="704088" cy="704088"/>
          </a:xfrm>
        </p:grpSpPr>
        <p:sp>
          <p:nvSpPr>
            <p:cNvPr id="9" name="Rectangle 8"/>
            <p:cNvSpPr/>
            <p:nvPr userDrawn="1"/>
          </p:nvSpPr>
          <p:spPr>
            <a:xfrm>
              <a:off x="0" y="6162347"/>
              <a:ext cx="704088" cy="704088"/>
            </a:xfrm>
            <a:prstGeom prst="rect">
              <a:avLst/>
            </a:prstGeom>
            <a:solidFill>
              <a:srgbClr val="BF58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 y="6163056"/>
              <a:ext cx="613530" cy="685800"/>
            </a:xfrm>
            <a:prstGeom prst="rect">
              <a:avLst/>
            </a:prstGeom>
          </p:spPr>
        </p:pic>
      </p:grpSp>
      <p:sp>
        <p:nvSpPr>
          <p:cNvPr id="12" name="Rectangle 11"/>
          <p:cNvSpPr/>
          <p:nvPr userDrawn="1"/>
        </p:nvSpPr>
        <p:spPr>
          <a:xfrm>
            <a:off x="0" y="6140831"/>
            <a:ext cx="9144000" cy="18288"/>
          </a:xfrm>
          <a:prstGeom prst="rect">
            <a:avLst/>
          </a:prstGeom>
          <a:solidFill>
            <a:srgbClr val="BF5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8439912" y="6297284"/>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704088" y="1600199"/>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4895088" y="1600199"/>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13629700-5BC7-42A4-8C9C-6DAC4CC29ACE}"/>
              </a:ext>
            </a:extLst>
          </p:cNvPr>
          <p:cNvSpPr>
            <a:spLocks noGrp="1"/>
          </p:cNvSpPr>
          <p:nvPr>
            <p:ph sz="half" idx="13"/>
          </p:nvPr>
        </p:nvSpPr>
        <p:spPr>
          <a:xfrm>
            <a:off x="704088" y="3280202"/>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64C2A039-245C-4C74-A006-E5EB9925D811}"/>
              </a:ext>
            </a:extLst>
          </p:cNvPr>
          <p:cNvSpPr>
            <a:spLocks noGrp="1"/>
          </p:cNvSpPr>
          <p:nvPr>
            <p:ph sz="half" idx="14"/>
          </p:nvPr>
        </p:nvSpPr>
        <p:spPr>
          <a:xfrm>
            <a:off x="4895088" y="3280202"/>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12C3C248-7FDF-406A-88A7-AD9456C881F3}"/>
              </a:ext>
            </a:extLst>
          </p:cNvPr>
          <p:cNvSpPr>
            <a:spLocks noGrp="1"/>
          </p:cNvSpPr>
          <p:nvPr>
            <p:ph sz="half" idx="15"/>
          </p:nvPr>
        </p:nvSpPr>
        <p:spPr>
          <a:xfrm>
            <a:off x="704088" y="4935995"/>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190C4BFA-8A0B-4458-AC72-96F99BEF7158}"/>
              </a:ext>
            </a:extLst>
          </p:cNvPr>
          <p:cNvSpPr>
            <a:spLocks noGrp="1"/>
          </p:cNvSpPr>
          <p:nvPr>
            <p:ph sz="half" idx="16"/>
          </p:nvPr>
        </p:nvSpPr>
        <p:spPr>
          <a:xfrm>
            <a:off x="4895088" y="4935995"/>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369C1290-B986-40AC-9B8D-97C7ED58FDB5}"/>
              </a:ext>
            </a:extLst>
          </p:cNvPr>
          <p:cNvSpPr>
            <a:spLocks noGrp="1"/>
          </p:cNvSpPr>
          <p:nvPr>
            <p:ph sz="half" idx="17"/>
          </p:nvPr>
        </p:nvSpPr>
        <p:spPr>
          <a:xfrm>
            <a:off x="659250" y="6303206"/>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A56971D5-EC54-4D4D-9CB5-44C37B05AE56}"/>
              </a:ext>
            </a:extLst>
          </p:cNvPr>
          <p:cNvSpPr>
            <a:spLocks noGrp="1"/>
          </p:cNvSpPr>
          <p:nvPr>
            <p:ph sz="half" idx="18"/>
          </p:nvPr>
        </p:nvSpPr>
        <p:spPr>
          <a:xfrm>
            <a:off x="4850250" y="6303206"/>
            <a:ext cx="4038600" cy="1517628"/>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859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5180"/>
            <a:ext cx="3221622" cy="3564777"/>
          </a:xfrm>
          <a:prstGeom prst="rect">
            <a:avLst/>
          </a:prstGeom>
        </p:spPr>
        <p:txBody>
          <a:bodyPr/>
          <a:lstStyle>
            <a:lvl1pPr>
              <a:defRPr sz="5200" baseline="0">
                <a:solidFill>
                  <a:schemeClr val="tx1">
                    <a:lumMod val="75000"/>
                  </a:schemeClr>
                </a:solidFill>
              </a:defRPr>
            </a:lvl1pPr>
          </a:lstStyle>
          <a:p>
            <a:r>
              <a:rPr lang="en-US" dirty="0"/>
              <a:t>Click to edit Master title style</a:t>
            </a:r>
          </a:p>
        </p:txBody>
      </p:sp>
      <p:sp>
        <p:nvSpPr>
          <p:cNvPr id="8" name="Rectangle 7"/>
          <p:cNvSpPr/>
          <p:nvPr userDrawn="1"/>
        </p:nvSpPr>
        <p:spPr>
          <a:xfrm>
            <a:off x="685799" y="4263887"/>
            <a:ext cx="3221622" cy="78949"/>
          </a:xfrm>
          <a:prstGeom prst="rect">
            <a:avLst/>
          </a:prstGeom>
          <a:solidFill>
            <a:srgbClr val="24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schemeClr>
              </a:solidFill>
            </a:endParaRPr>
          </a:p>
        </p:txBody>
      </p:sp>
      <p:sp>
        <p:nvSpPr>
          <p:cNvPr id="4" name="Content Placeholder 2">
            <a:extLst>
              <a:ext uri="{FF2B5EF4-FFF2-40B4-BE49-F238E27FC236}">
                <a16:creationId xmlns:a16="http://schemas.microsoft.com/office/drawing/2014/main" id="{18F06FD7-4ECA-4AA1-BE5A-E9755E5CF274}"/>
              </a:ext>
            </a:extLst>
          </p:cNvPr>
          <p:cNvSpPr>
            <a:spLocks noGrp="1"/>
          </p:cNvSpPr>
          <p:nvPr>
            <p:ph sz="half" idx="10"/>
          </p:nvPr>
        </p:nvSpPr>
        <p:spPr>
          <a:xfrm>
            <a:off x="4798143" y="595180"/>
            <a:ext cx="3824748"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902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313" y="353181"/>
            <a:ext cx="8123795" cy="878598"/>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583623" y="1382907"/>
            <a:ext cx="8123795" cy="4682613"/>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flipV="1">
            <a:off x="583623" y="1286283"/>
            <a:ext cx="7886332"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529A"/>
              </a:solidFill>
            </a:endParaRPr>
          </a:p>
        </p:txBody>
      </p:sp>
      <p:sp>
        <p:nvSpPr>
          <p:cNvPr id="4" name="Slide Number Placeholder 3">
            <a:extLst>
              <a:ext uri="{FF2B5EF4-FFF2-40B4-BE49-F238E27FC236}">
                <a16:creationId xmlns:a16="http://schemas.microsoft.com/office/drawing/2014/main" id="{4FAC66BB-7826-41B9-B54C-2EA3BEEBF2CE}"/>
              </a:ext>
            </a:extLst>
          </p:cNvPr>
          <p:cNvSpPr>
            <a:spLocks noGrp="1"/>
          </p:cNvSpPr>
          <p:nvPr>
            <p:ph type="sldNum" sz="quarter" idx="10"/>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190963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5071" y="365760"/>
            <a:ext cx="8304463" cy="835079"/>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515071" y="1382907"/>
            <a:ext cx="8113857" cy="4687387"/>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60B744B-C2B3-4F43-97BC-863EE73D105E}"/>
              </a:ext>
            </a:extLst>
          </p:cNvPr>
          <p:cNvSpPr>
            <a:spLocks noGrp="1"/>
          </p:cNvSpPr>
          <p:nvPr>
            <p:ph type="sldNum" sz="quarter" idx="10"/>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140283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8911" y="1554509"/>
            <a:ext cx="3863089"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4824102" y="1554509"/>
            <a:ext cx="3824748"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708910" y="582760"/>
            <a:ext cx="8130371"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723575" y="1340626"/>
            <a:ext cx="7871868"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529A"/>
              </a:solidFill>
            </a:endParaRPr>
          </a:p>
        </p:txBody>
      </p:sp>
      <p:sp>
        <p:nvSpPr>
          <p:cNvPr id="6" name="Slide Number Placeholder 5">
            <a:extLst>
              <a:ext uri="{FF2B5EF4-FFF2-40B4-BE49-F238E27FC236}">
                <a16:creationId xmlns:a16="http://schemas.microsoft.com/office/drawing/2014/main" id="{66E100F4-3298-4CE9-8C8F-C19DFE6F9B52}"/>
              </a:ext>
            </a:extLst>
          </p:cNvPr>
          <p:cNvSpPr txBox="1">
            <a:spLocks/>
          </p:cNvSpPr>
          <p:nvPr userDrawn="1"/>
        </p:nvSpPr>
        <p:spPr>
          <a:xfrm>
            <a:off x="8253364" y="6308725"/>
            <a:ext cx="684159"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mtClean="0">
                <a:solidFill>
                  <a:srgbClr val="01305B"/>
                </a:solidFill>
              </a:rPr>
              <a:pPr/>
              <a:t>‹#›</a:t>
            </a:fld>
            <a:endParaRPr lang="en-US" altLang="x-none" dirty="0">
              <a:solidFill>
                <a:srgbClr val="01305B"/>
              </a:solidFill>
            </a:endParaRPr>
          </a:p>
        </p:txBody>
      </p:sp>
      <p:sp>
        <p:nvSpPr>
          <p:cNvPr id="2" name="Slide Number Placeholder 1">
            <a:extLst>
              <a:ext uri="{FF2B5EF4-FFF2-40B4-BE49-F238E27FC236}">
                <a16:creationId xmlns:a16="http://schemas.microsoft.com/office/drawing/2014/main" id="{2A5F9286-8635-4B82-B3B7-FBBE021748B8}"/>
              </a:ext>
            </a:extLst>
          </p:cNvPr>
          <p:cNvSpPr>
            <a:spLocks noGrp="1"/>
          </p:cNvSpPr>
          <p:nvPr>
            <p:ph type="sldNum" sz="quarter" idx="11"/>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269287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8911" y="1341783"/>
            <a:ext cx="3863089"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4824102" y="1341783"/>
            <a:ext cx="3824748" cy="4707345"/>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708911" y="330835"/>
            <a:ext cx="8114594" cy="914071"/>
          </a:xfrm>
          <a:prstGeom prst="rect">
            <a:avLst/>
          </a:prstGeom>
        </p:spPr>
        <p:txBody>
          <a:bodyPr/>
          <a:lstStyle>
            <a:lvl1pPr>
              <a:defRPr sz="4000" baseline="0">
                <a:solidFill>
                  <a:schemeClr val="tx1">
                    <a:lumMod val="75000"/>
                  </a:schemeClr>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C7B79040-9687-42C6-A37A-0286258C619C}"/>
              </a:ext>
            </a:extLst>
          </p:cNvPr>
          <p:cNvSpPr>
            <a:spLocks noGrp="1"/>
          </p:cNvSpPr>
          <p:nvPr>
            <p:ph type="sldNum" sz="quarter" idx="11"/>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86439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2839" y="1484352"/>
            <a:ext cx="3572648"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4537588" y="1484352"/>
            <a:ext cx="3824748" cy="4494619"/>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712839" y="126790"/>
            <a:ext cx="8126443" cy="757869"/>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D00108CA-ADAA-46E0-9FC3-4C5E85702166}"/>
              </a:ext>
            </a:extLst>
          </p:cNvPr>
          <p:cNvSpPr/>
          <p:nvPr userDrawn="1"/>
        </p:nvSpPr>
        <p:spPr>
          <a:xfrm flipV="1">
            <a:off x="727378" y="879028"/>
            <a:ext cx="7868065" cy="45719"/>
          </a:xfrm>
          <a:prstGeom prst="rect">
            <a:avLst/>
          </a:prstGeom>
          <a:solidFill>
            <a:srgbClr val="0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529A"/>
              </a:solidFill>
            </a:endParaRPr>
          </a:p>
        </p:txBody>
      </p:sp>
      <p:sp>
        <p:nvSpPr>
          <p:cNvPr id="6" name="Slide Number Placeholder 5">
            <a:extLst>
              <a:ext uri="{FF2B5EF4-FFF2-40B4-BE49-F238E27FC236}">
                <a16:creationId xmlns:a16="http://schemas.microsoft.com/office/drawing/2014/main" id="{66E100F4-3298-4CE9-8C8F-C19DFE6F9B52}"/>
              </a:ext>
            </a:extLst>
          </p:cNvPr>
          <p:cNvSpPr txBox="1">
            <a:spLocks/>
          </p:cNvSpPr>
          <p:nvPr userDrawn="1"/>
        </p:nvSpPr>
        <p:spPr>
          <a:xfrm>
            <a:off x="8253364" y="6308725"/>
            <a:ext cx="684159" cy="450173"/>
          </a:xfrm>
          <a:prstGeom prst="rect">
            <a:avLst/>
          </a:prstGeom>
        </p:spPr>
        <p:txBody>
          <a:bodyPr/>
          <a:lstStyle>
            <a:defPPr>
              <a:defRPr lang="en-US"/>
            </a:defPPr>
            <a:lvl1pPr algn="l" defTabSz="457200" rtl="0" fontAlgn="base">
              <a:spcBef>
                <a:spcPct val="0"/>
              </a:spcBef>
              <a:spcAft>
                <a:spcPct val="0"/>
              </a:spcAft>
              <a:defRPr sz="2400" kern="1200" baseline="0">
                <a:solidFill>
                  <a:srgbClr val="525E6E"/>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fld id="{65A270E9-2EC0-8E4B-B2C5-CC25833D9F0C}" type="slidenum">
              <a:rPr lang="en-US" altLang="x-none" smtClean="0">
                <a:solidFill>
                  <a:srgbClr val="01305B"/>
                </a:solidFill>
              </a:rPr>
              <a:pPr/>
              <a:t>‹#›</a:t>
            </a:fld>
            <a:endParaRPr lang="en-US" altLang="x-none" dirty="0">
              <a:solidFill>
                <a:srgbClr val="01305B"/>
              </a:solidFill>
            </a:endParaRPr>
          </a:p>
        </p:txBody>
      </p:sp>
      <p:sp>
        <p:nvSpPr>
          <p:cNvPr id="2" name="Slide Number Placeholder 1">
            <a:extLst>
              <a:ext uri="{FF2B5EF4-FFF2-40B4-BE49-F238E27FC236}">
                <a16:creationId xmlns:a16="http://schemas.microsoft.com/office/drawing/2014/main" id="{CF38AD86-C1F6-451F-B04C-A528E80A7465}"/>
              </a:ext>
            </a:extLst>
          </p:cNvPr>
          <p:cNvSpPr>
            <a:spLocks noGrp="1"/>
          </p:cNvSpPr>
          <p:nvPr>
            <p:ph type="sldNum" sz="quarter" idx="11"/>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228219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1550" y="1335869"/>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4932551" y="1420723"/>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735257" y="615990"/>
            <a:ext cx="7860103"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735257" y="1856761"/>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4926258" y="1899207"/>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735257" y="2438694"/>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4926258" y="2425808"/>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735257" y="3030626"/>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4926258" y="2933943"/>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9A2623E5-A576-4FBA-A151-D3451083A745}"/>
              </a:ext>
            </a:extLst>
          </p:cNvPr>
          <p:cNvSpPr>
            <a:spLocks noGrp="1"/>
          </p:cNvSpPr>
          <p:nvPr>
            <p:ph sz="half" idx="17"/>
          </p:nvPr>
        </p:nvSpPr>
        <p:spPr>
          <a:xfrm>
            <a:off x="735257" y="3545384"/>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8D154C43-5050-4EBC-B6B5-031FEAFE8F63}"/>
              </a:ext>
            </a:extLst>
          </p:cNvPr>
          <p:cNvSpPr>
            <a:spLocks noGrp="1"/>
          </p:cNvSpPr>
          <p:nvPr>
            <p:ph sz="half" idx="18" hasCustomPrompt="1"/>
          </p:nvPr>
        </p:nvSpPr>
        <p:spPr>
          <a:xfrm>
            <a:off x="4926258" y="3532498"/>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2620BB71-530E-490A-A434-576F3B463C11}"/>
              </a:ext>
            </a:extLst>
          </p:cNvPr>
          <p:cNvSpPr>
            <a:spLocks noGrp="1"/>
          </p:cNvSpPr>
          <p:nvPr>
            <p:ph sz="half" idx="19"/>
          </p:nvPr>
        </p:nvSpPr>
        <p:spPr>
          <a:xfrm>
            <a:off x="735257" y="4137316"/>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5F0FDD32-F19A-433B-B0D2-D4E931535F2E}"/>
              </a:ext>
            </a:extLst>
          </p:cNvPr>
          <p:cNvSpPr>
            <a:spLocks noGrp="1"/>
          </p:cNvSpPr>
          <p:nvPr>
            <p:ph sz="half" idx="20"/>
          </p:nvPr>
        </p:nvSpPr>
        <p:spPr>
          <a:xfrm>
            <a:off x="4926258" y="4040633"/>
            <a:ext cx="3587100" cy="297004"/>
          </a:xfrm>
          <a:noFill/>
        </p:spPr>
        <p:txBody>
          <a:bodyPr/>
          <a:lstStyle>
            <a:lvl1pPr>
              <a:defRPr sz="1200">
                <a:solidFill>
                  <a:schemeClr val="tx1">
                    <a:lumMod val="75000"/>
                  </a:schemeClr>
                </a:solidFill>
              </a:defRPr>
            </a:lvl1pPr>
            <a:lvl2pPr>
              <a:defRPr sz="1200">
                <a:solidFill>
                  <a:schemeClr val="tx1">
                    <a:lumMod val="75000"/>
                  </a:schemeClr>
                </a:solidFill>
              </a:defRPr>
            </a:lvl2pPr>
            <a:lvl3pPr>
              <a:defRPr sz="1200">
                <a:solidFill>
                  <a:schemeClr val="tx1">
                    <a:lumMod val="75000"/>
                  </a:schemeClr>
                </a:solidFill>
              </a:defRPr>
            </a:lvl3pPr>
            <a:lvl4pPr>
              <a:defRPr sz="1200">
                <a:solidFill>
                  <a:schemeClr val="tx1">
                    <a:lumMod val="75000"/>
                  </a:schemeClr>
                </a:solidFill>
              </a:defRPr>
            </a:lvl4pPr>
            <a:lvl5pPr>
              <a:defRPr sz="12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E1F8C19A-61B2-432A-A313-E35993CA74AB}"/>
              </a:ext>
            </a:extLst>
          </p:cNvPr>
          <p:cNvSpPr>
            <a:spLocks noGrp="1"/>
          </p:cNvSpPr>
          <p:nvPr>
            <p:ph type="sldNum" sz="quarter" idx="21"/>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3188710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1550" y="1335869"/>
            <a:ext cx="35871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F0106ED-ECC0-4823-915C-CE81FC37D3C7}"/>
              </a:ext>
            </a:extLst>
          </p:cNvPr>
          <p:cNvSpPr>
            <a:spLocks noGrp="1"/>
          </p:cNvSpPr>
          <p:nvPr>
            <p:ph sz="half" idx="10"/>
          </p:nvPr>
        </p:nvSpPr>
        <p:spPr>
          <a:xfrm>
            <a:off x="4932551" y="1420722"/>
            <a:ext cx="35871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5D02E172-98CA-4E47-96A4-31DB7BB309E3}"/>
              </a:ext>
            </a:extLst>
          </p:cNvPr>
          <p:cNvSpPr>
            <a:spLocks noGrp="1"/>
          </p:cNvSpPr>
          <p:nvPr>
            <p:ph type="title"/>
          </p:nvPr>
        </p:nvSpPr>
        <p:spPr>
          <a:xfrm>
            <a:off x="735257" y="615990"/>
            <a:ext cx="7860103" cy="616827"/>
          </a:xfrm>
          <a:prstGeom prst="rect">
            <a:avLst/>
          </a:prstGeom>
        </p:spPr>
        <p:txBody>
          <a:bodyPr/>
          <a:lstStyle>
            <a:lvl1pPr>
              <a:defRPr baseline="0">
                <a:solidFill>
                  <a:schemeClr val="tx1">
                    <a:lumMod val="7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A7935BE-B8F6-4E81-9FEE-F4A53E3BE862}"/>
              </a:ext>
            </a:extLst>
          </p:cNvPr>
          <p:cNvSpPr>
            <a:spLocks noGrp="1"/>
          </p:cNvSpPr>
          <p:nvPr>
            <p:ph sz="half" idx="11"/>
          </p:nvPr>
        </p:nvSpPr>
        <p:spPr>
          <a:xfrm>
            <a:off x="736337" y="2263734"/>
            <a:ext cx="35871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68732A09-7076-483D-8D70-5BBCAAE62ACA}"/>
              </a:ext>
            </a:extLst>
          </p:cNvPr>
          <p:cNvSpPr>
            <a:spLocks noGrp="1"/>
          </p:cNvSpPr>
          <p:nvPr>
            <p:ph sz="half" idx="12"/>
          </p:nvPr>
        </p:nvSpPr>
        <p:spPr>
          <a:xfrm>
            <a:off x="4927338" y="2348587"/>
            <a:ext cx="35871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CD9C0B4C-D0D0-463F-8FF1-E661E44826CB}"/>
              </a:ext>
            </a:extLst>
          </p:cNvPr>
          <p:cNvSpPr>
            <a:spLocks noGrp="1"/>
          </p:cNvSpPr>
          <p:nvPr>
            <p:ph sz="half" idx="13"/>
          </p:nvPr>
        </p:nvSpPr>
        <p:spPr>
          <a:xfrm>
            <a:off x="736337" y="3778890"/>
            <a:ext cx="35871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D6C9CB5E-70B4-4D66-A0FF-7433F47E8B9D}"/>
              </a:ext>
            </a:extLst>
          </p:cNvPr>
          <p:cNvSpPr>
            <a:spLocks noGrp="1"/>
          </p:cNvSpPr>
          <p:nvPr>
            <p:ph sz="half" idx="14" hasCustomPrompt="1"/>
          </p:nvPr>
        </p:nvSpPr>
        <p:spPr>
          <a:xfrm>
            <a:off x="4776315" y="3784098"/>
            <a:ext cx="35871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CB6C3CE-CC3E-4924-94AE-53C370A409FD}"/>
              </a:ext>
            </a:extLst>
          </p:cNvPr>
          <p:cNvSpPr>
            <a:spLocks noGrp="1"/>
          </p:cNvSpPr>
          <p:nvPr>
            <p:ph sz="half" idx="15"/>
          </p:nvPr>
        </p:nvSpPr>
        <p:spPr>
          <a:xfrm>
            <a:off x="735257" y="5351756"/>
            <a:ext cx="3587100" cy="1435510"/>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58B3892-4AD3-4A84-BC5A-43194979BA36}"/>
              </a:ext>
            </a:extLst>
          </p:cNvPr>
          <p:cNvSpPr>
            <a:spLocks noGrp="1"/>
          </p:cNvSpPr>
          <p:nvPr>
            <p:ph sz="half" idx="16"/>
          </p:nvPr>
        </p:nvSpPr>
        <p:spPr>
          <a:xfrm>
            <a:off x="4926258" y="5351755"/>
            <a:ext cx="3587100" cy="1435511"/>
          </a:xfrm>
          <a:noFill/>
        </p:spPr>
        <p:txBody>
          <a:bodyPr/>
          <a:lstStyle>
            <a:lvl1pPr>
              <a:defRPr sz="2800">
                <a:solidFill>
                  <a:schemeClr val="tx1">
                    <a:lumMod val="75000"/>
                  </a:schemeClr>
                </a:solidFill>
              </a:defRPr>
            </a:lvl1pPr>
            <a:lvl2pPr>
              <a:defRPr sz="2800">
                <a:solidFill>
                  <a:schemeClr val="tx1">
                    <a:lumMod val="75000"/>
                  </a:schemeClr>
                </a:solidFill>
              </a:defRPr>
            </a:lvl2pPr>
            <a:lvl3pPr>
              <a:defRPr sz="2800">
                <a:solidFill>
                  <a:schemeClr val="tx1">
                    <a:lumMod val="75000"/>
                  </a:schemeClr>
                </a:solidFill>
              </a:defRPr>
            </a:lvl3pPr>
            <a:lvl4pPr>
              <a:defRPr sz="2800">
                <a:solidFill>
                  <a:schemeClr val="tx1">
                    <a:lumMod val="75000"/>
                  </a:schemeClr>
                </a:solidFill>
              </a:defRPr>
            </a:lvl4pPr>
            <a:lvl5pPr>
              <a:defRPr sz="2800">
                <a:solidFill>
                  <a:schemeClr val="tx1">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38A18AF6-BC07-4C26-ABF5-8799FCC91FB0}"/>
              </a:ext>
            </a:extLst>
          </p:cNvPr>
          <p:cNvSpPr>
            <a:spLocks noGrp="1"/>
          </p:cNvSpPr>
          <p:nvPr>
            <p:ph type="sldNum" sz="quarter" idx="17"/>
          </p:nvPr>
        </p:nvSpPr>
        <p:spPr/>
        <p:txBody>
          <a:bodyPr/>
          <a:lstStyle/>
          <a:p>
            <a:fld id="{12C392DD-AF18-498A-AC5D-3C5285F0BC22}" type="slidenum">
              <a:rPr lang="en-US" smtClean="0"/>
              <a:pPr/>
              <a:t>‹#›</a:t>
            </a:fld>
            <a:endParaRPr lang="en-US"/>
          </a:p>
        </p:txBody>
      </p:sp>
    </p:spTree>
    <p:extLst>
      <p:ext uri="{BB962C8B-B14F-4D97-AF65-F5344CB8AC3E}">
        <p14:creationId xmlns:p14="http://schemas.microsoft.com/office/powerpoint/2010/main" val="149753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A99C8-8872-4C55-9604-226F692E2777}"/>
              </a:ext>
            </a:extLst>
          </p:cNvPr>
          <p:cNvSpPr/>
          <p:nvPr userDrawn="1"/>
        </p:nvSpPr>
        <p:spPr>
          <a:xfrm>
            <a:off x="1223326" y="6163109"/>
            <a:ext cx="7920673" cy="750005"/>
          </a:xfrm>
          <a:prstGeom prst="rect">
            <a:avLst/>
          </a:prstGeom>
          <a:solidFill>
            <a:srgbClr val="24557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effectLst>
                  <a:outerShdw blurRad="38100" dist="38100" dir="2700000" algn="tl">
                    <a:srgbClr val="000000">
                      <a:alpha val="43137"/>
                    </a:srgbClr>
                  </a:outerShdw>
                </a:effectLst>
              </a:rPr>
              <a:t>© 2020 California Department of Education with the California Preschool Instructional Network (CPIN) www.cpin.us | phone: 1-800-770-6339</a:t>
            </a:r>
          </a:p>
        </p:txBody>
      </p:sp>
      <p:sp>
        <p:nvSpPr>
          <p:cNvPr id="1027" name="Text Placeholder 2"/>
          <p:cNvSpPr>
            <a:spLocks noGrp="1"/>
          </p:cNvSpPr>
          <p:nvPr>
            <p:ph type="body" idx="1"/>
          </p:nvPr>
        </p:nvSpPr>
        <p:spPr bwMode="auto">
          <a:xfrm>
            <a:off x="611663" y="1736605"/>
            <a:ext cx="7920673" cy="428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pic>
        <p:nvPicPr>
          <p:cNvPr id="7" name="Picture 6">
            <a:extLst>
              <a:ext uri="{FF2B5EF4-FFF2-40B4-BE49-F238E27FC236}">
                <a16:creationId xmlns:a16="http://schemas.microsoft.com/office/drawing/2014/main" id="{EC37B0ED-C16F-4444-9ECA-61459CA8D7D9}"/>
              </a:ext>
            </a:extLst>
          </p:cNvPr>
          <p:cNvPicPr/>
          <p:nvPr userDrawn="1"/>
        </p:nvPicPr>
        <p:blipFill>
          <a:blip r:embed="rId20" cstate="email">
            <a:extLst>
              <a:ext uri="{28A0092B-C50C-407E-A947-70E740481C1C}">
                <a14:useLocalDpi xmlns:a14="http://schemas.microsoft.com/office/drawing/2010/main"/>
              </a:ext>
            </a:extLst>
          </a:blip>
          <a:stretch>
            <a:fillRect/>
          </a:stretch>
        </p:blipFill>
        <p:spPr>
          <a:xfrm>
            <a:off x="4" y="6172080"/>
            <a:ext cx="704090" cy="704088"/>
          </a:xfrm>
          <a:prstGeom prst="rect">
            <a:avLst/>
          </a:prstGeom>
          <a:ln>
            <a:noFill/>
          </a:ln>
          <a:effectLst/>
        </p:spPr>
      </p:pic>
      <p:pic>
        <p:nvPicPr>
          <p:cNvPr id="5" name="Content Placeholder 7" descr="CPIN icon">
            <a:extLst>
              <a:ext uri="{FF2B5EF4-FFF2-40B4-BE49-F238E27FC236}">
                <a16:creationId xmlns:a16="http://schemas.microsoft.com/office/drawing/2014/main" id="{AFFA6F3D-10BF-4201-B081-5A8755B56239}"/>
              </a:ext>
            </a:extLst>
          </p:cNvPr>
          <p:cNvPicPr>
            <a:picLocks noChangeAspect="1"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a:xfrm>
            <a:off x="0" y="6126163"/>
            <a:ext cx="1223327" cy="750005"/>
          </a:xfrm>
          <a:prstGeom prst="rect">
            <a:avLst/>
          </a:prstGeom>
        </p:spPr>
      </p:pic>
      <p:sp>
        <p:nvSpPr>
          <p:cNvPr id="2" name="Title Placeholder 1">
            <a:extLst>
              <a:ext uri="{FF2B5EF4-FFF2-40B4-BE49-F238E27FC236}">
                <a16:creationId xmlns:a16="http://schemas.microsoft.com/office/drawing/2014/main" id="{F046744B-3845-4D33-B997-4402EE9F27A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3F17ED81-AF4F-43CC-B2BB-2E00687FC683}"/>
              </a:ext>
            </a:extLst>
          </p:cNvPr>
          <p:cNvSpPr>
            <a:spLocks noGrp="1"/>
          </p:cNvSpPr>
          <p:nvPr>
            <p:ph type="sldNum" sz="quarter" idx="4"/>
          </p:nvPr>
        </p:nvSpPr>
        <p:spPr>
          <a:xfrm>
            <a:off x="7086599" y="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392DD-AF18-498A-AC5D-3C5285F0BC22}" type="slidenum">
              <a:rPr lang="en-US" smtClean="0"/>
              <a:pPr/>
              <a:t>‹#›</a:t>
            </a:fld>
            <a:endParaRPr lang="en-US"/>
          </a:p>
        </p:txBody>
      </p:sp>
    </p:spTree>
    <p:extLst>
      <p:ext uri="{BB962C8B-B14F-4D97-AF65-F5344CB8AC3E}">
        <p14:creationId xmlns:p14="http://schemas.microsoft.com/office/powerpoint/2010/main" val="3218712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l" defTabSz="457200" rtl="0" eaLnBrk="0" fontAlgn="base" hangingPunct="0">
        <a:lnSpc>
          <a:spcPct val="85000"/>
        </a:lnSpc>
        <a:spcBef>
          <a:spcPct val="0"/>
        </a:spcBef>
        <a:spcAft>
          <a:spcPct val="0"/>
        </a:spcAft>
        <a:defRPr sz="4000" b="1" i="0" kern="1200" baseline="0">
          <a:solidFill>
            <a:schemeClr val="tx1">
              <a:lumMod val="75000"/>
            </a:schemeClr>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kern="1200" baseline="0">
          <a:solidFill>
            <a:schemeClr val="tx1">
              <a:lumMod val="50000"/>
            </a:schemeClr>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chemeClr val="tx1">
              <a:lumMod val="50000"/>
            </a:schemeClr>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chemeClr val="tx1">
            <a:lumMod val="75000"/>
          </a:schemeClr>
        </a:buClr>
        <a:buFont typeface="Courier New" charset="0"/>
        <a:buChar char="o"/>
        <a:defRPr sz="2800" kern="1200" baseline="0">
          <a:solidFill>
            <a:schemeClr val="tx1">
              <a:lumMod val="50000"/>
            </a:schemeClr>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chemeClr val="tx1">
              <a:lumMod val="50000"/>
            </a:schemeClr>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chemeClr val="tx1">
              <a:lumMod val="50000"/>
            </a:schemeClr>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video" Target="file:///\\Users\anthonylanza\Downloads\Intro_PromotingAnIntegratedApproachToTheLearningEnvironmentAndExperiences.mp4" TargetMode="Externa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video" Target="file:///\\Users\anthonylanza\Downloads\toddler%20in%20water2.m4v" TargetMode="Externa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B31072-FC4C-4267-832C-BF1B65B04268}"/>
              </a:ext>
            </a:extLst>
          </p:cNvPr>
          <p:cNvSpPr>
            <a:spLocks noGrp="1"/>
          </p:cNvSpPr>
          <p:nvPr>
            <p:ph type="title"/>
          </p:nvPr>
        </p:nvSpPr>
        <p:spPr/>
        <p:txBody>
          <a:bodyPr/>
          <a:lstStyle/>
          <a:p>
            <a:r>
              <a:rPr lang="en-US" dirty="0">
                <a:solidFill>
                  <a:schemeClr val="tx1"/>
                </a:solidFill>
              </a:rPr>
              <a:t>Before we begin…</a:t>
            </a:r>
          </a:p>
        </p:txBody>
      </p:sp>
      <p:pic>
        <p:nvPicPr>
          <p:cNvPr id="15" name="Content Placeholder 14" descr="Welcome!&#10;Introduce yourself in chat.&#10;Download the publication.&#10;Join from a desktop or laptop (recommended).&#10;Utilize audio and breakout room features.&#10;You will need paper and a pen.&#10;">
            <a:extLst>
              <a:ext uri="{FF2B5EF4-FFF2-40B4-BE49-F238E27FC236}">
                <a16:creationId xmlns:a16="http://schemas.microsoft.com/office/drawing/2014/main" id="{98F6DF4A-3C91-4F6F-9E0C-FBF4BF028C1E}"/>
              </a:ext>
            </a:extLst>
          </p:cNvPr>
          <p:cNvPicPr>
            <a:picLocks noGrp="1" noChangeAspect="1"/>
          </p:cNvPicPr>
          <p:nvPr>
            <p:ph idx="1"/>
          </p:nvPr>
        </p:nvPicPr>
        <p:blipFill>
          <a:blip r:embed="rId3"/>
          <a:stretch>
            <a:fillRect/>
          </a:stretch>
        </p:blipFill>
        <p:spPr>
          <a:xfrm>
            <a:off x="842962" y="1654969"/>
            <a:ext cx="7458075" cy="4143375"/>
          </a:xfrm>
        </p:spPr>
      </p:pic>
      <p:sp>
        <p:nvSpPr>
          <p:cNvPr id="3" name="Slide Number Placeholder 2">
            <a:extLst>
              <a:ext uri="{FF2B5EF4-FFF2-40B4-BE49-F238E27FC236}">
                <a16:creationId xmlns:a16="http://schemas.microsoft.com/office/drawing/2014/main" id="{00AE768B-1307-4DD5-BF25-55B8D3CCADAC}"/>
              </a:ext>
            </a:extLst>
          </p:cNvPr>
          <p:cNvSpPr>
            <a:spLocks noGrp="1"/>
          </p:cNvSpPr>
          <p:nvPr>
            <p:ph type="sldNum" sz="quarter" idx="10"/>
          </p:nvPr>
        </p:nvSpPr>
        <p:spPr/>
        <p:txBody>
          <a:bodyPr/>
          <a:lstStyle/>
          <a:p>
            <a:fld id="{65A270E9-2EC0-8E4B-B2C5-CC25833D9F0C}" type="slidenum">
              <a:rPr lang="en-US" altLang="x-none" smtClean="0"/>
              <a:pPr/>
              <a:t>1</a:t>
            </a:fld>
            <a:endParaRPr lang="en-US" altLang="x-none" dirty="0"/>
          </a:p>
        </p:txBody>
      </p:sp>
    </p:spTree>
    <p:extLst>
      <p:ext uri="{BB962C8B-B14F-4D97-AF65-F5344CB8AC3E}">
        <p14:creationId xmlns:p14="http://schemas.microsoft.com/office/powerpoint/2010/main" val="1856679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0E6388-52F7-B448-B7B1-AC6AE59A017E}"/>
              </a:ext>
            </a:extLst>
          </p:cNvPr>
          <p:cNvSpPr>
            <a:spLocks noGrp="1"/>
          </p:cNvSpPr>
          <p:nvPr>
            <p:ph type="title"/>
          </p:nvPr>
        </p:nvSpPr>
        <p:spPr>
          <a:xfrm>
            <a:off x="724605" y="186419"/>
            <a:ext cx="8114594" cy="1244906"/>
          </a:xfrm>
        </p:spPr>
        <p:txBody>
          <a:bodyPr>
            <a:noAutofit/>
          </a:bodyPr>
          <a:lstStyle/>
          <a:p>
            <a:pPr algn="r"/>
            <a:r>
              <a:rPr lang="en-US" sz="2800" dirty="0">
                <a:solidFill>
                  <a:schemeClr val="tx1">
                    <a:lumMod val="50000"/>
                  </a:schemeClr>
                </a:solidFill>
              </a:rPr>
              <a:t>What do we mean when we say the word play? </a:t>
            </a:r>
            <a:br>
              <a:rPr lang="en-US" sz="2800" dirty="0">
                <a:solidFill>
                  <a:schemeClr val="tx1">
                    <a:lumMod val="50000"/>
                  </a:schemeClr>
                </a:solidFill>
              </a:rPr>
            </a:br>
            <a:r>
              <a:rPr lang="en-US" sz="2000" b="0" dirty="0">
                <a:solidFill>
                  <a:schemeClr val="tx1">
                    <a:lumMod val="50000"/>
                  </a:schemeClr>
                </a:solidFill>
              </a:rPr>
              <a:t>from the resource </a:t>
            </a:r>
            <a:br>
              <a:rPr lang="en-US" sz="2800" b="0" dirty="0">
                <a:solidFill>
                  <a:schemeClr val="tx1">
                    <a:lumMod val="50000"/>
                  </a:schemeClr>
                </a:solidFill>
              </a:rPr>
            </a:br>
            <a:r>
              <a:rPr lang="en-US" sz="2000" i="1" dirty="0">
                <a:solidFill>
                  <a:schemeClr val="tx1">
                    <a:lumMod val="50000"/>
                  </a:schemeClr>
                </a:solidFill>
              </a:rPr>
              <a:t>The Powerful Role of Play in Early Education </a:t>
            </a:r>
            <a:endParaRPr lang="en-US" sz="2800" i="1" dirty="0">
              <a:solidFill>
                <a:schemeClr val="tx1">
                  <a:lumMod val="50000"/>
                </a:schemeClr>
              </a:solidFill>
            </a:endParaRPr>
          </a:p>
        </p:txBody>
      </p:sp>
      <p:sp>
        <p:nvSpPr>
          <p:cNvPr id="23" name="Content Placeholder 22">
            <a:extLst>
              <a:ext uri="{FF2B5EF4-FFF2-40B4-BE49-F238E27FC236}">
                <a16:creationId xmlns:a16="http://schemas.microsoft.com/office/drawing/2014/main" id="{3328ECB7-A60E-4A30-AFEA-3BC6AB978421}"/>
              </a:ext>
            </a:extLst>
          </p:cNvPr>
          <p:cNvSpPr>
            <a:spLocks noGrp="1"/>
          </p:cNvSpPr>
          <p:nvPr>
            <p:ph sz="half" idx="1"/>
          </p:nvPr>
        </p:nvSpPr>
        <p:spPr>
          <a:xfrm>
            <a:off x="304801" y="1341783"/>
            <a:ext cx="4267200" cy="4707345"/>
          </a:xfrm>
        </p:spPr>
        <p:txBody>
          <a:bodyPr/>
          <a:lstStyle/>
          <a:p>
            <a:pPr>
              <a:lnSpc>
                <a:spcPts val="3600"/>
              </a:lnSpc>
              <a:spcBef>
                <a:spcPts val="0"/>
              </a:spcBef>
              <a:spcAft>
                <a:spcPts val="600"/>
              </a:spcAft>
            </a:pPr>
            <a:r>
              <a:rPr lang="en-US" dirty="0">
                <a:solidFill>
                  <a:schemeClr val="tx1">
                    <a:lumMod val="50000"/>
                  </a:schemeClr>
                </a:solidFill>
              </a:rPr>
              <a:t>Play is pleasurable.</a:t>
            </a:r>
          </a:p>
          <a:p>
            <a:pPr>
              <a:lnSpc>
                <a:spcPts val="3600"/>
              </a:lnSpc>
              <a:spcBef>
                <a:spcPts val="0"/>
              </a:spcBef>
              <a:spcAft>
                <a:spcPts val="600"/>
              </a:spcAft>
            </a:pPr>
            <a:r>
              <a:rPr lang="en-US" dirty="0">
                <a:solidFill>
                  <a:schemeClr val="tx1">
                    <a:lumMod val="50000"/>
                  </a:schemeClr>
                </a:solidFill>
              </a:rPr>
              <a:t>Play requires active engagement.</a:t>
            </a:r>
          </a:p>
          <a:p>
            <a:pPr>
              <a:lnSpc>
                <a:spcPts val="3600"/>
              </a:lnSpc>
              <a:spcBef>
                <a:spcPts val="0"/>
              </a:spcBef>
              <a:spcAft>
                <a:spcPts val="600"/>
              </a:spcAft>
            </a:pPr>
            <a:r>
              <a:rPr lang="en-US" dirty="0">
                <a:solidFill>
                  <a:schemeClr val="tx1">
                    <a:lumMod val="50000"/>
                  </a:schemeClr>
                </a:solidFill>
              </a:rPr>
              <a:t>Play is voluntary and intrinsically motivated.</a:t>
            </a:r>
          </a:p>
          <a:p>
            <a:pPr>
              <a:lnSpc>
                <a:spcPts val="3600"/>
              </a:lnSpc>
              <a:spcBef>
                <a:spcPts val="0"/>
              </a:spcBef>
              <a:spcAft>
                <a:spcPts val="600"/>
              </a:spcAft>
            </a:pPr>
            <a:r>
              <a:rPr lang="en-US" dirty="0">
                <a:solidFill>
                  <a:schemeClr val="tx1">
                    <a:lumMod val="50000"/>
                  </a:schemeClr>
                </a:solidFill>
              </a:rPr>
              <a:t>Play is flexible and changing.</a:t>
            </a:r>
          </a:p>
          <a:p>
            <a:pPr>
              <a:lnSpc>
                <a:spcPts val="3600"/>
              </a:lnSpc>
              <a:spcBef>
                <a:spcPts val="0"/>
              </a:spcBef>
              <a:spcAft>
                <a:spcPts val="600"/>
              </a:spcAft>
            </a:pPr>
            <a:r>
              <a:rPr lang="en-US" dirty="0">
                <a:solidFill>
                  <a:schemeClr val="tx1">
                    <a:lumMod val="50000"/>
                  </a:schemeClr>
                </a:solidFill>
              </a:rPr>
              <a:t>Play has non-literal orientation.</a:t>
            </a:r>
          </a:p>
        </p:txBody>
      </p:sp>
      <p:pic>
        <p:nvPicPr>
          <p:cNvPr id="9" name="Content Placeholder 8" descr="two children">
            <a:extLst>
              <a:ext uri="{FF2B5EF4-FFF2-40B4-BE49-F238E27FC236}">
                <a16:creationId xmlns:a16="http://schemas.microsoft.com/office/drawing/2014/main" id="{2A6D3395-C12A-F945-8F89-20E0FB1B08A9}"/>
              </a:ext>
            </a:extLst>
          </p:cNvPr>
          <p:cNvPicPr>
            <a:picLocks noGrp="1" noChangeAspect="1"/>
          </p:cNvPicPr>
          <p:nvPr>
            <p:ph sz="half" idx="10"/>
          </p:nvPr>
        </p:nvPicPr>
        <p:blipFill rotWithShape="1">
          <a:blip r:embed="rId3" cstate="email">
            <a:extLst>
              <a:ext uri="{28A0092B-C50C-407E-A947-70E740481C1C}">
                <a14:useLocalDpi xmlns:a14="http://schemas.microsoft.com/office/drawing/2010/main"/>
              </a:ext>
            </a:extLst>
          </a:blip>
          <a:stretch/>
        </p:blipFill>
        <p:spPr>
          <a:xfrm>
            <a:off x="4836319" y="1580356"/>
            <a:ext cx="3800475" cy="4229100"/>
          </a:xfrm>
          <a:prstGeom prst="rect">
            <a:avLst/>
          </a:prstGeom>
          <a:ln w="9525" cap="sq">
            <a:solidFill>
              <a:schemeClr val="tx1">
                <a:lumMod val="50000"/>
              </a:schemeClr>
            </a:solidFill>
            <a:prstDash val="solid"/>
            <a:miter lim="800000"/>
          </a:ln>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425BABDE-C9BD-4023-975A-E39B9932E7AC}"/>
              </a:ext>
            </a:extLst>
          </p:cNvPr>
          <p:cNvSpPr>
            <a:spLocks noGrp="1"/>
          </p:cNvSpPr>
          <p:nvPr>
            <p:ph type="sldNum" sz="quarter" idx="11"/>
          </p:nvPr>
        </p:nvSpPr>
        <p:spPr/>
        <p:txBody>
          <a:bodyPr/>
          <a:lstStyle/>
          <a:p>
            <a:fld id="{12C392DD-AF18-498A-AC5D-3C5285F0BC22}" type="slidenum">
              <a:rPr lang="en-US" smtClean="0"/>
              <a:pPr/>
              <a:t>10</a:t>
            </a:fld>
            <a:endParaRPr lang="en-US"/>
          </a:p>
        </p:txBody>
      </p:sp>
    </p:spTree>
    <p:extLst>
      <p:ext uri="{BB962C8B-B14F-4D97-AF65-F5344CB8AC3E}">
        <p14:creationId xmlns:p14="http://schemas.microsoft.com/office/powerpoint/2010/main" val="37991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50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2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2" presetClass="entr" presetSubtype="1" accel="50000" decel="50000" fill="hold" nodeType="afterEffect">
                                  <p:stCondLst>
                                    <p:cond delay="50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2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3">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1" accel="50000" decel="50000" fill="hold" nodeType="afterEffect">
                                  <p:stCondLst>
                                    <p:cond delay="50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2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23">
                                            <p:txEl>
                                              <p:pRg st="2" end="2"/>
                                            </p:txEl>
                                          </p:spTgt>
                                        </p:tgtEl>
                                        <p:attrNameLst>
                                          <p:attrName>ppt_y</p:attrName>
                                        </p:attrNameLst>
                                      </p:cBhvr>
                                      <p:tavLst>
                                        <p:tav tm="0">
                                          <p:val>
                                            <p:strVal val="0-#ppt_h/2"/>
                                          </p:val>
                                        </p:tav>
                                        <p:tav tm="100000">
                                          <p:val>
                                            <p:strVal val="#ppt_y"/>
                                          </p:val>
                                        </p:tav>
                                      </p:tavLst>
                                    </p:anim>
                                  </p:childTnLst>
                                </p:cTn>
                              </p:par>
                            </p:childTnLst>
                          </p:cTn>
                        </p:par>
                        <p:par>
                          <p:cTn id="19" fill="hold">
                            <p:stCondLst>
                              <p:cond delay="7500"/>
                            </p:stCondLst>
                            <p:childTnLst>
                              <p:par>
                                <p:cTn id="20" presetID="2" presetClass="entr" presetSubtype="1" accel="50000" decel="50000" fill="hold" nodeType="afterEffect">
                                  <p:stCondLst>
                                    <p:cond delay="500"/>
                                  </p:stCondLst>
                                  <p:childTnLst>
                                    <p:set>
                                      <p:cBhvr>
                                        <p:cTn id="21" dur="1" fill="hold">
                                          <p:stCondLst>
                                            <p:cond delay="0"/>
                                          </p:stCondLst>
                                        </p:cTn>
                                        <p:tgtEl>
                                          <p:spTgt spid="23">
                                            <p:txEl>
                                              <p:pRg st="3" end="3"/>
                                            </p:txEl>
                                          </p:spTgt>
                                        </p:tgtEl>
                                        <p:attrNameLst>
                                          <p:attrName>style.visibility</p:attrName>
                                        </p:attrNameLst>
                                      </p:cBhvr>
                                      <p:to>
                                        <p:strVal val="visible"/>
                                      </p:to>
                                    </p:set>
                                    <p:anim calcmode="lin" valueType="num">
                                      <p:cBhvr additive="base">
                                        <p:cTn id="22" dur="20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23">
                                            <p:txEl>
                                              <p:pRg st="3" end="3"/>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0"/>
                            </p:stCondLst>
                            <p:childTnLst>
                              <p:par>
                                <p:cTn id="25" presetID="2" presetClass="entr" presetSubtype="1" accel="50000" decel="50000" fill="hold" nodeType="afterEffect">
                                  <p:stCondLst>
                                    <p:cond delay="500"/>
                                  </p:stCondLst>
                                  <p:childTnLst>
                                    <p:set>
                                      <p:cBhvr>
                                        <p:cTn id="26" dur="1" fill="hold">
                                          <p:stCondLst>
                                            <p:cond delay="0"/>
                                          </p:stCondLst>
                                        </p:cTn>
                                        <p:tgtEl>
                                          <p:spTgt spid="23">
                                            <p:txEl>
                                              <p:pRg st="4" end="4"/>
                                            </p:txEl>
                                          </p:spTgt>
                                        </p:tgtEl>
                                        <p:attrNameLst>
                                          <p:attrName>style.visibility</p:attrName>
                                        </p:attrNameLst>
                                      </p:cBhvr>
                                      <p:to>
                                        <p:strVal val="visible"/>
                                      </p:to>
                                    </p:set>
                                    <p:anim calcmode="lin" valueType="num">
                                      <p:cBhvr additive="base">
                                        <p:cTn id="27" dur="20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2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838CC-560E-034F-8205-82AE9B94F896}"/>
              </a:ext>
            </a:extLst>
          </p:cNvPr>
          <p:cNvSpPr>
            <a:spLocks noGrp="1"/>
          </p:cNvSpPr>
          <p:nvPr>
            <p:ph type="title"/>
          </p:nvPr>
        </p:nvSpPr>
        <p:spPr/>
        <p:txBody>
          <a:bodyPr>
            <a:noAutofit/>
          </a:bodyPr>
          <a:lstStyle/>
          <a:p>
            <a:r>
              <a:rPr lang="en-US" sz="2800" dirty="0"/>
              <a:t>Lego Play Research Article – Characteristics of Playful Learning Experiences</a:t>
            </a:r>
          </a:p>
        </p:txBody>
      </p:sp>
      <p:pic>
        <p:nvPicPr>
          <p:cNvPr id="8" name="Picture 7" descr="Learning through Play">
            <a:extLst>
              <a:ext uri="{FF2B5EF4-FFF2-40B4-BE49-F238E27FC236}">
                <a16:creationId xmlns:a16="http://schemas.microsoft.com/office/drawing/2014/main" id="{458B1A9D-5B7A-B34B-8AC2-D9C4FBC09C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014" y="1469242"/>
            <a:ext cx="3144946" cy="3883324"/>
          </a:xfrm>
          <a:prstGeom prst="rect">
            <a:avLst/>
          </a:prstGeom>
          <a:ln>
            <a:solidFill>
              <a:schemeClr val="tx1"/>
            </a:solidFill>
          </a:ln>
        </p:spPr>
      </p:pic>
      <p:sp>
        <p:nvSpPr>
          <p:cNvPr id="3" name="Content Placeholder 2">
            <a:extLst>
              <a:ext uri="{FF2B5EF4-FFF2-40B4-BE49-F238E27FC236}">
                <a16:creationId xmlns:a16="http://schemas.microsoft.com/office/drawing/2014/main" id="{85D1DEE3-F05D-E641-818C-C04FD1737D6E}"/>
              </a:ext>
            </a:extLst>
          </p:cNvPr>
          <p:cNvSpPr>
            <a:spLocks noGrp="1"/>
          </p:cNvSpPr>
          <p:nvPr>
            <p:ph sz="half" idx="10"/>
          </p:nvPr>
        </p:nvSpPr>
        <p:spPr>
          <a:xfrm>
            <a:off x="4239452" y="1341783"/>
            <a:ext cx="4409398" cy="4707345"/>
          </a:xfrm>
        </p:spPr>
        <p:txBody>
          <a:bodyPr/>
          <a:lstStyle/>
          <a:p>
            <a:pPr>
              <a:buFont typeface="Arial"/>
              <a:buChar char="•"/>
            </a:pPr>
            <a:r>
              <a:rPr lang="en-US" dirty="0"/>
              <a:t>Joyful</a:t>
            </a:r>
          </a:p>
          <a:p>
            <a:r>
              <a:rPr lang="en-US" dirty="0"/>
              <a:t>Meaningful</a:t>
            </a:r>
          </a:p>
          <a:p>
            <a:r>
              <a:rPr lang="en-US" dirty="0"/>
              <a:t>Actively Engaging</a:t>
            </a:r>
          </a:p>
          <a:p>
            <a:r>
              <a:rPr lang="en-US" dirty="0"/>
              <a:t>Iterative</a:t>
            </a:r>
          </a:p>
          <a:p>
            <a:r>
              <a:rPr lang="en-US" dirty="0"/>
              <a:t>Socially Interactive</a:t>
            </a:r>
          </a:p>
        </p:txBody>
      </p:sp>
      <p:pic>
        <p:nvPicPr>
          <p:cNvPr id="6" name="Content Placeholder 5">
            <a:extLst>
              <a:ext uri="{FF2B5EF4-FFF2-40B4-BE49-F238E27FC236}">
                <a16:creationId xmlns:a16="http://schemas.microsoft.com/office/drawing/2014/main" id="{1FC4AC11-B15A-CC42-BBB6-B2C18936207D}"/>
              </a:ext>
              <a:ext uri="{C183D7F6-B498-43B3-948B-1728B52AA6E4}">
                <adec:decorative xmlns:adec="http://schemas.microsoft.com/office/drawing/2017/decorative" val="1"/>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5969478" y="4529263"/>
            <a:ext cx="2336321" cy="1519865"/>
          </a:xfrm>
        </p:spPr>
      </p:pic>
      <p:sp>
        <p:nvSpPr>
          <p:cNvPr id="2" name="Slide Number Placeholder 1">
            <a:extLst>
              <a:ext uri="{FF2B5EF4-FFF2-40B4-BE49-F238E27FC236}">
                <a16:creationId xmlns:a16="http://schemas.microsoft.com/office/drawing/2014/main" id="{87ED5C60-8BCB-4171-9977-F3485FA7062C}"/>
              </a:ext>
            </a:extLst>
          </p:cNvPr>
          <p:cNvSpPr>
            <a:spLocks noGrp="1"/>
          </p:cNvSpPr>
          <p:nvPr>
            <p:ph type="sldNum" sz="quarter" idx="11"/>
          </p:nvPr>
        </p:nvSpPr>
        <p:spPr/>
        <p:txBody>
          <a:bodyPr/>
          <a:lstStyle/>
          <a:p>
            <a:fld id="{12C392DD-AF18-498A-AC5D-3C5285F0BC22}" type="slidenum">
              <a:rPr lang="en-US" smtClean="0"/>
              <a:pPr/>
              <a:t>11</a:t>
            </a:fld>
            <a:endParaRPr lang="en-US"/>
          </a:p>
        </p:txBody>
      </p:sp>
    </p:spTree>
    <p:extLst>
      <p:ext uri="{BB962C8B-B14F-4D97-AF65-F5344CB8AC3E}">
        <p14:creationId xmlns:p14="http://schemas.microsoft.com/office/powerpoint/2010/main" val="2029580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F2EB2-5D9A-4A9E-8BD4-FF181F154CAC}"/>
              </a:ext>
            </a:extLst>
          </p:cNvPr>
          <p:cNvSpPr>
            <a:spLocks noGrp="1"/>
          </p:cNvSpPr>
          <p:nvPr>
            <p:ph type="title"/>
          </p:nvPr>
        </p:nvSpPr>
        <p:spPr>
          <a:xfrm>
            <a:off x="708911" y="-914071"/>
            <a:ext cx="8114594" cy="914071"/>
          </a:xfrm>
        </p:spPr>
        <p:txBody>
          <a:bodyPr vert="horz" lIns="91440" tIns="45720" rIns="91440" bIns="45720" rtlCol="0" anchor="b">
            <a:normAutofit/>
          </a:bodyPr>
          <a:lstStyle/>
          <a:p>
            <a:r>
              <a:rPr lang="en-US" dirty="0"/>
              <a:t>Learning about Play</a:t>
            </a:r>
          </a:p>
        </p:txBody>
      </p:sp>
      <p:pic>
        <p:nvPicPr>
          <p:cNvPr id="6" name="Content Placeholder 5">
            <a:extLst>
              <a:ext uri="{FF2B5EF4-FFF2-40B4-BE49-F238E27FC236}">
                <a16:creationId xmlns:a16="http://schemas.microsoft.com/office/drawing/2014/main" id="{0CC95938-2F2C-EC41-801C-CA6AFEAE106B}"/>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90113" y="805595"/>
            <a:ext cx="3468343" cy="5137211"/>
          </a:xfrm>
        </p:spPr>
      </p:pic>
      <p:pic>
        <p:nvPicPr>
          <p:cNvPr id="8" name="Content Placeholder 7">
            <a:extLst>
              <a:ext uri="{FF2B5EF4-FFF2-40B4-BE49-F238E27FC236}">
                <a16:creationId xmlns:a16="http://schemas.microsoft.com/office/drawing/2014/main" id="{1DE61AC7-F4D5-874C-8AA3-610707311016}"/>
              </a:ext>
              <a:ext uri="{C183D7F6-B498-43B3-948B-1728B52AA6E4}">
                <adec:decorative xmlns:adec="http://schemas.microsoft.com/office/drawing/2017/decorative" val="1"/>
              </a:ext>
            </a:extLst>
          </p:cNvPr>
          <p:cNvPicPr>
            <a:picLocks noGrp="1" noChangeAspect="1"/>
          </p:cNvPicPr>
          <p:nvPr>
            <p:ph sz="half" idx="10"/>
          </p:nvPr>
        </p:nvPicPr>
        <p:blipFill>
          <a:blip r:embed="rId4">
            <a:extLst>
              <a:ext uri="{28A0092B-C50C-407E-A947-70E740481C1C}">
                <a14:useLocalDpi xmlns:a14="http://schemas.microsoft.com/office/drawing/2010/main"/>
              </a:ext>
            </a:extLst>
          </a:blip>
          <a:stretch>
            <a:fillRect/>
          </a:stretch>
        </p:blipFill>
        <p:spPr>
          <a:xfrm>
            <a:off x="4313207" y="2289586"/>
            <a:ext cx="4724217" cy="2739614"/>
          </a:xfrm>
        </p:spPr>
      </p:pic>
      <p:sp>
        <p:nvSpPr>
          <p:cNvPr id="2" name="Slide Number Placeholder 1">
            <a:extLst>
              <a:ext uri="{FF2B5EF4-FFF2-40B4-BE49-F238E27FC236}">
                <a16:creationId xmlns:a16="http://schemas.microsoft.com/office/drawing/2014/main" id="{2B701F65-4C0F-4E52-B8DB-E350D0876616}"/>
              </a:ext>
            </a:extLst>
          </p:cNvPr>
          <p:cNvSpPr>
            <a:spLocks noGrp="1"/>
          </p:cNvSpPr>
          <p:nvPr>
            <p:ph type="sldNum" sz="quarter" idx="11"/>
          </p:nvPr>
        </p:nvSpPr>
        <p:spPr/>
        <p:txBody>
          <a:bodyPr/>
          <a:lstStyle/>
          <a:p>
            <a:fld id="{12C392DD-AF18-498A-AC5D-3C5285F0BC22}" type="slidenum">
              <a:rPr lang="en-US" smtClean="0"/>
              <a:pPr/>
              <a:t>12</a:t>
            </a:fld>
            <a:endParaRPr lang="en-US"/>
          </a:p>
        </p:txBody>
      </p:sp>
    </p:spTree>
    <p:extLst>
      <p:ext uri="{BB962C8B-B14F-4D97-AF65-F5344CB8AC3E}">
        <p14:creationId xmlns:p14="http://schemas.microsoft.com/office/powerpoint/2010/main" val="78342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4E38FAC-FEE1-44C0-8ADE-2A1B93FC62E3}"/>
              </a:ext>
            </a:extLst>
          </p:cNvPr>
          <p:cNvSpPr>
            <a:spLocks noGrp="1"/>
          </p:cNvSpPr>
          <p:nvPr>
            <p:ph type="title"/>
          </p:nvPr>
        </p:nvSpPr>
        <p:spPr/>
        <p:txBody>
          <a:bodyPr/>
          <a:lstStyle/>
          <a:p>
            <a:r>
              <a:rPr lang="en-US" dirty="0"/>
              <a:t>Breakout Room</a:t>
            </a:r>
          </a:p>
        </p:txBody>
      </p:sp>
      <p:pic>
        <p:nvPicPr>
          <p:cNvPr id="23" name="Content Placeholder 22" descr="join your breakout room:&#10;unmute yourself;&#10;you may turn on your video;&#10;assign a recorder to take notes that will be shared in the main room; and&#10;assign a reporter who will share out the group’s findings. &#10;">
            <a:extLst>
              <a:ext uri="{FF2B5EF4-FFF2-40B4-BE49-F238E27FC236}">
                <a16:creationId xmlns:a16="http://schemas.microsoft.com/office/drawing/2014/main" id="{8A84A4FB-714F-4B12-8334-1EF07CBE1CAB}"/>
              </a:ext>
            </a:extLst>
          </p:cNvPr>
          <p:cNvPicPr>
            <a:picLocks noGrp="1" noChangeAspect="1"/>
          </p:cNvPicPr>
          <p:nvPr>
            <p:ph idx="1"/>
          </p:nvPr>
        </p:nvPicPr>
        <p:blipFill>
          <a:blip r:embed="rId3"/>
          <a:stretch>
            <a:fillRect/>
          </a:stretch>
        </p:blipFill>
        <p:spPr>
          <a:xfrm>
            <a:off x="1056175" y="1651545"/>
            <a:ext cx="7031650" cy="3919521"/>
          </a:xfrm>
        </p:spPr>
      </p:pic>
      <p:sp>
        <p:nvSpPr>
          <p:cNvPr id="3" name="Slide Number Placeholder 8">
            <a:extLst>
              <a:ext uri="{FF2B5EF4-FFF2-40B4-BE49-F238E27FC236}">
                <a16:creationId xmlns:a16="http://schemas.microsoft.com/office/drawing/2014/main" id="{32875989-E19E-459A-92F6-C3623B9E02A5}"/>
              </a:ext>
            </a:extLst>
          </p:cNvPr>
          <p:cNvSpPr>
            <a:spLocks noGrp="1"/>
          </p:cNvSpPr>
          <p:nvPr>
            <p:ph type="sldNum" sz="quarter" idx="10"/>
          </p:nvPr>
        </p:nvSpPr>
        <p:spPr/>
        <p:txBody>
          <a:bodyPr/>
          <a:lstStyle/>
          <a:p>
            <a:fld id="{65A270E9-2EC0-8E4B-B2C5-CC25833D9F0C}" type="slidenum">
              <a:rPr lang="en-US" altLang="x-none" smtClean="0"/>
              <a:pPr/>
              <a:t>13</a:t>
            </a:fld>
            <a:endParaRPr lang="en-US" altLang="x-none" dirty="0"/>
          </a:p>
        </p:txBody>
      </p:sp>
    </p:spTree>
    <p:extLst>
      <p:ext uri="{BB962C8B-B14F-4D97-AF65-F5344CB8AC3E}">
        <p14:creationId xmlns:p14="http://schemas.microsoft.com/office/powerpoint/2010/main" val="130541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CBDC-2FF9-B84A-9E61-A6283808EE31}"/>
              </a:ext>
            </a:extLst>
          </p:cNvPr>
          <p:cNvSpPr>
            <a:spLocks noGrp="1"/>
          </p:cNvSpPr>
          <p:nvPr>
            <p:ph type="title"/>
          </p:nvPr>
        </p:nvSpPr>
        <p:spPr/>
        <p:txBody>
          <a:bodyPr>
            <a:normAutofit/>
          </a:bodyPr>
          <a:lstStyle/>
          <a:p>
            <a:r>
              <a:rPr lang="en-US" dirty="0"/>
              <a:t>Breakout: Your turn to go deeper.</a:t>
            </a:r>
          </a:p>
        </p:txBody>
      </p:sp>
      <p:pic>
        <p:nvPicPr>
          <p:cNvPr id="1026" name="Picture 2" descr="The 10 Funniest Infomercials To Grace Your Screen - Best Marketing Degrees">
            <a:extLst>
              <a:ext uri="{FF2B5EF4-FFF2-40B4-BE49-F238E27FC236}">
                <a16:creationId xmlns:a16="http://schemas.microsoft.com/office/drawing/2014/main" id="{E310D379-E63D-3B4A-970A-6D87FF2D78E6}"/>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579234" y="1382713"/>
            <a:ext cx="5985531" cy="468788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BAF6100-6B68-4B1A-9B66-A6D522955ECB}"/>
              </a:ext>
            </a:extLst>
          </p:cNvPr>
          <p:cNvSpPr>
            <a:spLocks noGrp="1"/>
          </p:cNvSpPr>
          <p:nvPr>
            <p:ph type="sldNum" sz="quarter" idx="10"/>
          </p:nvPr>
        </p:nvSpPr>
        <p:spPr/>
        <p:txBody>
          <a:bodyPr/>
          <a:lstStyle/>
          <a:p>
            <a:fld id="{12C392DD-AF18-498A-AC5D-3C5285F0BC22}" type="slidenum">
              <a:rPr lang="en-US" smtClean="0"/>
              <a:pPr/>
              <a:t>14</a:t>
            </a:fld>
            <a:endParaRPr lang="en-US"/>
          </a:p>
        </p:txBody>
      </p:sp>
      <p:pic>
        <p:nvPicPr>
          <p:cNvPr id="5" name="Picture 4">
            <a:extLst>
              <a:ext uri="{FF2B5EF4-FFF2-40B4-BE49-F238E27FC236}">
                <a16:creationId xmlns:a16="http://schemas.microsoft.com/office/drawing/2014/main" id="{C22C5D81-F98A-4A27-AA64-AB15F993EA8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2088" y="1200839"/>
            <a:ext cx="846841" cy="835079"/>
          </a:xfrm>
          <a:prstGeom prst="rect">
            <a:avLst/>
          </a:prstGeom>
        </p:spPr>
      </p:pic>
    </p:spTree>
    <p:extLst>
      <p:ext uri="{BB962C8B-B14F-4D97-AF65-F5344CB8AC3E}">
        <p14:creationId xmlns:p14="http://schemas.microsoft.com/office/powerpoint/2010/main" val="4138394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BF6F-07DC-8B4F-88ED-54A65607BD12}"/>
              </a:ext>
            </a:extLst>
          </p:cNvPr>
          <p:cNvSpPr>
            <a:spLocks noGrp="1"/>
          </p:cNvSpPr>
          <p:nvPr>
            <p:ph type="title"/>
          </p:nvPr>
        </p:nvSpPr>
        <p:spPr/>
        <p:txBody>
          <a:bodyPr/>
          <a:lstStyle/>
          <a:p>
            <a:r>
              <a:rPr lang="en-US" dirty="0"/>
              <a:t>Breakout Room Directions</a:t>
            </a:r>
          </a:p>
        </p:txBody>
      </p:sp>
      <p:sp>
        <p:nvSpPr>
          <p:cNvPr id="3" name="Content Placeholder 2">
            <a:extLst>
              <a:ext uri="{FF2B5EF4-FFF2-40B4-BE49-F238E27FC236}">
                <a16:creationId xmlns:a16="http://schemas.microsoft.com/office/drawing/2014/main" id="{F1174540-104D-B849-8190-AD43A2673267}"/>
              </a:ext>
            </a:extLst>
          </p:cNvPr>
          <p:cNvSpPr>
            <a:spLocks noGrp="1"/>
          </p:cNvSpPr>
          <p:nvPr>
            <p:ph idx="1"/>
          </p:nvPr>
        </p:nvSpPr>
        <p:spPr/>
        <p:txBody>
          <a:bodyPr/>
          <a:lstStyle/>
          <a:p>
            <a:pPr marL="514350" indent="-514350">
              <a:lnSpc>
                <a:spcPct val="100000"/>
              </a:lnSpc>
              <a:buAutoNum type="arabicPeriod"/>
            </a:pPr>
            <a:r>
              <a:rPr lang="en-US" dirty="0"/>
              <a:t>Read your section with your group.</a:t>
            </a:r>
          </a:p>
          <a:p>
            <a:pPr marL="514350" indent="-514350">
              <a:lnSpc>
                <a:spcPct val="100000"/>
              </a:lnSpc>
              <a:buAutoNum type="arabicPeriod"/>
            </a:pPr>
            <a:r>
              <a:rPr lang="en-US" dirty="0"/>
              <a:t>Consider the following questions:</a:t>
            </a:r>
          </a:p>
          <a:p>
            <a:pPr lvl="3">
              <a:lnSpc>
                <a:spcPct val="100000"/>
              </a:lnSpc>
            </a:pPr>
            <a:r>
              <a:rPr lang="en-US" sz="2400" dirty="0"/>
              <a:t>What is most important for teachers to know?</a:t>
            </a:r>
          </a:p>
          <a:p>
            <a:pPr lvl="3">
              <a:lnSpc>
                <a:spcPct val="100000"/>
              </a:lnSpc>
            </a:pPr>
            <a:r>
              <a:rPr lang="en-US" sz="2400" dirty="0"/>
              <a:t>What connections to social-emotional learning (relationships, social interaction, self) are important to make for teachers?</a:t>
            </a:r>
          </a:p>
        </p:txBody>
      </p:sp>
      <p:sp>
        <p:nvSpPr>
          <p:cNvPr id="4" name="Slide Number Placeholder 3">
            <a:extLst>
              <a:ext uri="{FF2B5EF4-FFF2-40B4-BE49-F238E27FC236}">
                <a16:creationId xmlns:a16="http://schemas.microsoft.com/office/drawing/2014/main" id="{97CFD87D-BF96-46D3-BED0-9DE4B58BBA32}"/>
              </a:ext>
            </a:extLst>
          </p:cNvPr>
          <p:cNvSpPr>
            <a:spLocks noGrp="1"/>
          </p:cNvSpPr>
          <p:nvPr>
            <p:ph type="sldNum" sz="quarter" idx="10"/>
          </p:nvPr>
        </p:nvSpPr>
        <p:spPr/>
        <p:txBody>
          <a:bodyPr/>
          <a:lstStyle/>
          <a:p>
            <a:fld id="{12C392DD-AF18-498A-AC5D-3C5285F0BC22}" type="slidenum">
              <a:rPr lang="en-US" smtClean="0"/>
              <a:pPr/>
              <a:t>15</a:t>
            </a:fld>
            <a:endParaRPr lang="en-US"/>
          </a:p>
        </p:txBody>
      </p:sp>
    </p:spTree>
    <p:extLst>
      <p:ext uri="{BB962C8B-B14F-4D97-AF65-F5344CB8AC3E}">
        <p14:creationId xmlns:p14="http://schemas.microsoft.com/office/powerpoint/2010/main" val="3693195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838CC-560E-034F-8205-82AE9B94F896}"/>
              </a:ext>
            </a:extLst>
          </p:cNvPr>
          <p:cNvSpPr>
            <a:spLocks noGrp="1"/>
          </p:cNvSpPr>
          <p:nvPr>
            <p:ph type="title"/>
          </p:nvPr>
        </p:nvSpPr>
        <p:spPr/>
        <p:txBody>
          <a:bodyPr/>
          <a:lstStyle/>
          <a:p>
            <a:r>
              <a:rPr lang="en-US" dirty="0"/>
              <a:t>Lego Play Research Article</a:t>
            </a:r>
          </a:p>
        </p:txBody>
      </p:sp>
      <p:pic>
        <p:nvPicPr>
          <p:cNvPr id="6" name="Content Placeholder 5" descr="child with shadow">
            <a:extLst>
              <a:ext uri="{FF2B5EF4-FFF2-40B4-BE49-F238E27FC236}">
                <a16:creationId xmlns:a16="http://schemas.microsoft.com/office/drawing/2014/main" id="{1FC4AC11-B15A-CC42-BBB6-B2C18936207D}"/>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220378" y="1933744"/>
            <a:ext cx="4644614" cy="3021496"/>
          </a:xfrm>
        </p:spPr>
      </p:pic>
      <p:sp>
        <p:nvSpPr>
          <p:cNvPr id="3" name="Content Placeholder 2">
            <a:extLst>
              <a:ext uri="{FF2B5EF4-FFF2-40B4-BE49-F238E27FC236}">
                <a16:creationId xmlns:a16="http://schemas.microsoft.com/office/drawing/2014/main" id="{85D1DEE3-F05D-E641-818C-C04FD1737D6E}"/>
              </a:ext>
            </a:extLst>
          </p:cNvPr>
          <p:cNvSpPr>
            <a:spLocks noGrp="1"/>
          </p:cNvSpPr>
          <p:nvPr>
            <p:ph sz="half" idx="10"/>
          </p:nvPr>
        </p:nvSpPr>
        <p:spPr>
          <a:xfrm>
            <a:off x="437322" y="1341783"/>
            <a:ext cx="8211528" cy="4707345"/>
          </a:xfrm>
        </p:spPr>
        <p:txBody>
          <a:bodyPr/>
          <a:lstStyle/>
          <a:p>
            <a:pPr marL="0" indent="0">
              <a:buNone/>
            </a:pPr>
            <a:r>
              <a:rPr lang="en-US" dirty="0"/>
              <a:t>   Joyful….</a:t>
            </a:r>
          </a:p>
        </p:txBody>
      </p:sp>
      <p:pic>
        <p:nvPicPr>
          <p:cNvPr id="5" name="Picture 4">
            <a:extLst>
              <a:ext uri="{FF2B5EF4-FFF2-40B4-BE49-F238E27FC236}">
                <a16:creationId xmlns:a16="http://schemas.microsoft.com/office/drawing/2014/main" id="{00622E8F-68E2-3449-A687-7B960CB31EE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464" y="1933744"/>
            <a:ext cx="3042955" cy="3523422"/>
          </a:xfrm>
          <a:prstGeom prst="rect">
            <a:avLst/>
          </a:prstGeom>
        </p:spPr>
      </p:pic>
      <p:sp>
        <p:nvSpPr>
          <p:cNvPr id="2" name="Slide Number Placeholder 1">
            <a:extLst>
              <a:ext uri="{FF2B5EF4-FFF2-40B4-BE49-F238E27FC236}">
                <a16:creationId xmlns:a16="http://schemas.microsoft.com/office/drawing/2014/main" id="{0FA53A27-F2CC-42DC-A41A-A5F739348696}"/>
              </a:ext>
            </a:extLst>
          </p:cNvPr>
          <p:cNvSpPr>
            <a:spLocks noGrp="1"/>
          </p:cNvSpPr>
          <p:nvPr>
            <p:ph type="sldNum" sz="quarter" idx="11"/>
          </p:nvPr>
        </p:nvSpPr>
        <p:spPr/>
        <p:txBody>
          <a:bodyPr/>
          <a:lstStyle/>
          <a:p>
            <a:fld id="{12C392DD-AF18-498A-AC5D-3C5285F0BC22}" type="slidenum">
              <a:rPr lang="en-US" smtClean="0"/>
              <a:pPr/>
              <a:t>16</a:t>
            </a:fld>
            <a:endParaRPr lang="en-US"/>
          </a:p>
        </p:txBody>
      </p:sp>
    </p:spTree>
    <p:extLst>
      <p:ext uri="{BB962C8B-B14F-4D97-AF65-F5344CB8AC3E}">
        <p14:creationId xmlns:p14="http://schemas.microsoft.com/office/powerpoint/2010/main" val="355053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D1DEE3-F05D-E641-818C-C04FD1737D6E}"/>
              </a:ext>
            </a:extLst>
          </p:cNvPr>
          <p:cNvSpPr>
            <a:spLocks noGrp="1"/>
          </p:cNvSpPr>
          <p:nvPr>
            <p:ph sz="half" idx="10"/>
          </p:nvPr>
        </p:nvSpPr>
        <p:spPr>
          <a:xfrm>
            <a:off x="602031" y="1152079"/>
            <a:ext cx="4468356" cy="4707345"/>
          </a:xfrm>
        </p:spPr>
        <p:txBody>
          <a:bodyPr/>
          <a:lstStyle/>
          <a:p>
            <a:pPr marL="0" indent="0">
              <a:lnSpc>
                <a:spcPct val="100000"/>
              </a:lnSpc>
              <a:spcBef>
                <a:spcPts val="0"/>
              </a:spcBef>
              <a:buNone/>
            </a:pPr>
            <a:r>
              <a:rPr lang="en-US" sz="3600" dirty="0"/>
              <a:t>Meaningful…</a:t>
            </a:r>
            <a:r>
              <a:rPr lang="en-US" sz="2400" b="1" dirty="0"/>
              <a:t>is about children finding meaning in an experience by connecting it to something they already know. In play, children often explore what they have seen and done, or noticed other do, as a way of grasping what it means. By doing so, they can express and expand their understanding.</a:t>
            </a:r>
          </a:p>
          <a:p>
            <a:pPr marL="0" indent="0">
              <a:lnSpc>
                <a:spcPct val="100000"/>
              </a:lnSpc>
              <a:spcBef>
                <a:spcPts val="0"/>
              </a:spcBef>
              <a:buNone/>
            </a:pPr>
            <a:r>
              <a:rPr lang="en-US" sz="2000" i="1" dirty="0"/>
              <a:t>-Learning through play: A review of the evidence</a:t>
            </a:r>
            <a:endParaRPr lang="en-US" sz="1400" dirty="0"/>
          </a:p>
        </p:txBody>
      </p:sp>
      <p:sp>
        <p:nvSpPr>
          <p:cNvPr id="4" name="Title 3">
            <a:extLst>
              <a:ext uri="{FF2B5EF4-FFF2-40B4-BE49-F238E27FC236}">
                <a16:creationId xmlns:a16="http://schemas.microsoft.com/office/drawing/2014/main" id="{6EB838CC-560E-034F-8205-82AE9B94F896}"/>
              </a:ext>
            </a:extLst>
          </p:cNvPr>
          <p:cNvSpPr>
            <a:spLocks noGrp="1"/>
          </p:cNvSpPr>
          <p:nvPr>
            <p:ph type="title"/>
          </p:nvPr>
        </p:nvSpPr>
        <p:spPr/>
        <p:txBody>
          <a:bodyPr/>
          <a:lstStyle/>
          <a:p>
            <a:r>
              <a:rPr lang="en-US" dirty="0"/>
              <a:t>Lego Play Research Article (2)</a:t>
            </a:r>
          </a:p>
        </p:txBody>
      </p:sp>
      <p:sp>
        <p:nvSpPr>
          <p:cNvPr id="2" name="Slide Number Placeholder 1">
            <a:extLst>
              <a:ext uri="{FF2B5EF4-FFF2-40B4-BE49-F238E27FC236}">
                <a16:creationId xmlns:a16="http://schemas.microsoft.com/office/drawing/2014/main" id="{263BE858-7888-4BE0-BE28-93E26AD2A23C}"/>
              </a:ext>
            </a:extLst>
          </p:cNvPr>
          <p:cNvSpPr>
            <a:spLocks noGrp="1"/>
          </p:cNvSpPr>
          <p:nvPr>
            <p:ph type="sldNum" sz="quarter" idx="11"/>
          </p:nvPr>
        </p:nvSpPr>
        <p:spPr/>
        <p:txBody>
          <a:bodyPr/>
          <a:lstStyle/>
          <a:p>
            <a:fld id="{12C392DD-AF18-498A-AC5D-3C5285F0BC22}" type="slidenum">
              <a:rPr lang="en-US" smtClean="0"/>
              <a:pPr/>
              <a:t>17</a:t>
            </a:fld>
            <a:endParaRPr lang="en-US"/>
          </a:p>
        </p:txBody>
      </p:sp>
      <p:pic>
        <p:nvPicPr>
          <p:cNvPr id="7" name="Content Placeholder 6" descr="two children with stick">
            <a:extLst>
              <a:ext uri="{FF2B5EF4-FFF2-40B4-BE49-F238E27FC236}">
                <a16:creationId xmlns:a16="http://schemas.microsoft.com/office/drawing/2014/main" id="{3A751C38-113D-4207-B50C-3F3B759DF993}"/>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a:stretch/>
        </p:blipFill>
        <p:spPr>
          <a:xfrm>
            <a:off x="5390880" y="1761067"/>
            <a:ext cx="3391438" cy="3011362"/>
          </a:xfrm>
          <a:prstGeom prst="rect">
            <a:avLst/>
          </a:prstGeom>
        </p:spPr>
      </p:pic>
    </p:spTree>
    <p:extLst>
      <p:ext uri="{BB962C8B-B14F-4D97-AF65-F5344CB8AC3E}">
        <p14:creationId xmlns:p14="http://schemas.microsoft.com/office/powerpoint/2010/main" val="66507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838CC-560E-034F-8205-82AE9B94F896}"/>
              </a:ext>
            </a:extLst>
          </p:cNvPr>
          <p:cNvSpPr>
            <a:spLocks noGrp="1"/>
          </p:cNvSpPr>
          <p:nvPr>
            <p:ph type="title"/>
          </p:nvPr>
        </p:nvSpPr>
        <p:spPr>
          <a:xfrm>
            <a:off x="708911" y="330835"/>
            <a:ext cx="8114594" cy="788512"/>
          </a:xfrm>
        </p:spPr>
        <p:txBody>
          <a:bodyPr>
            <a:normAutofit/>
          </a:bodyPr>
          <a:lstStyle/>
          <a:p>
            <a:r>
              <a:rPr lang="en-US" sz="3600" dirty="0"/>
              <a:t>Lego Play Research Article (3)</a:t>
            </a:r>
          </a:p>
        </p:txBody>
      </p:sp>
      <p:sp>
        <p:nvSpPr>
          <p:cNvPr id="3" name="Content Placeholder 2">
            <a:extLst>
              <a:ext uri="{FF2B5EF4-FFF2-40B4-BE49-F238E27FC236}">
                <a16:creationId xmlns:a16="http://schemas.microsoft.com/office/drawing/2014/main" id="{85D1DEE3-F05D-E641-818C-C04FD1737D6E}"/>
              </a:ext>
            </a:extLst>
          </p:cNvPr>
          <p:cNvSpPr>
            <a:spLocks noGrp="1"/>
          </p:cNvSpPr>
          <p:nvPr>
            <p:ph sz="half" idx="10"/>
          </p:nvPr>
        </p:nvSpPr>
        <p:spPr>
          <a:xfrm>
            <a:off x="437322" y="1341783"/>
            <a:ext cx="8211528" cy="4707345"/>
          </a:xfrm>
        </p:spPr>
        <p:txBody>
          <a:bodyPr/>
          <a:lstStyle/>
          <a:p>
            <a:pPr marL="0" indent="0">
              <a:buNone/>
            </a:pPr>
            <a:r>
              <a:rPr lang="en-US" dirty="0"/>
              <a:t>    Actively Engaging…</a:t>
            </a:r>
          </a:p>
          <a:p>
            <a:pPr marL="0" indent="0">
              <a:buNone/>
            </a:pPr>
            <a:r>
              <a:rPr lang="en-US" dirty="0">
                <a:latin typeface="Arial Rounded MT Bold" panose="020F0704030504030204" pitchFamily="34" charset="77"/>
              </a:rPr>
              <a:t>Learning is </a:t>
            </a:r>
          </a:p>
          <a:p>
            <a:pPr marL="0" indent="0">
              <a:buNone/>
            </a:pPr>
            <a:r>
              <a:rPr lang="en-US" dirty="0">
                <a:latin typeface="Arial Rounded MT Bold" panose="020F0704030504030204" pitchFamily="34" charset="77"/>
              </a:rPr>
              <a:t>hands-on </a:t>
            </a:r>
          </a:p>
          <a:p>
            <a:pPr marL="0" indent="0">
              <a:buNone/>
            </a:pPr>
            <a:r>
              <a:rPr lang="en-US" dirty="0">
                <a:latin typeface="Arial Rounded MT Bold" panose="020F0704030504030204" pitchFamily="34" charset="77"/>
              </a:rPr>
              <a:t>      &amp; </a:t>
            </a:r>
          </a:p>
          <a:p>
            <a:pPr marL="0" indent="0">
              <a:buNone/>
            </a:pPr>
            <a:r>
              <a:rPr lang="en-US" dirty="0">
                <a:latin typeface="Arial Rounded MT Bold" panose="020F0704030504030204" pitchFamily="34" charset="77"/>
              </a:rPr>
              <a:t>minds-on</a:t>
            </a:r>
          </a:p>
        </p:txBody>
      </p:sp>
      <p:pic>
        <p:nvPicPr>
          <p:cNvPr id="8" name="Content Placeholder 7" descr="children">
            <a:extLst>
              <a:ext uri="{FF2B5EF4-FFF2-40B4-BE49-F238E27FC236}">
                <a16:creationId xmlns:a16="http://schemas.microsoft.com/office/drawing/2014/main" id="{43121FD1-FE62-1C4C-AB86-3BC3D8CB09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447902" y="3458817"/>
            <a:ext cx="1866550" cy="2367875"/>
          </a:xfrm>
          <a:prstGeom prst="rect">
            <a:avLst/>
          </a:prstGeom>
          <a:noFill/>
          <a:ln>
            <a:solidFill>
              <a:schemeClr val="tx1">
                <a:lumMod val="50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pic>
      <p:pic>
        <p:nvPicPr>
          <p:cNvPr id="2" name="Picture 1" descr="brain functions">
            <a:extLst>
              <a:ext uri="{FF2B5EF4-FFF2-40B4-BE49-F238E27FC236}">
                <a16:creationId xmlns:a16="http://schemas.microsoft.com/office/drawing/2014/main" id="{F0BC24FC-9A24-7540-BBF6-3A0C29866D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452" y="914400"/>
            <a:ext cx="4601817" cy="4601817"/>
          </a:xfrm>
          <a:prstGeom prst="rect">
            <a:avLst/>
          </a:prstGeom>
        </p:spPr>
      </p:pic>
      <p:sp>
        <p:nvSpPr>
          <p:cNvPr id="5" name="Slide Number Placeholder 4">
            <a:extLst>
              <a:ext uri="{FF2B5EF4-FFF2-40B4-BE49-F238E27FC236}">
                <a16:creationId xmlns:a16="http://schemas.microsoft.com/office/drawing/2014/main" id="{0FF443DB-249A-48AF-956E-0177B606D819}"/>
              </a:ext>
            </a:extLst>
          </p:cNvPr>
          <p:cNvSpPr>
            <a:spLocks noGrp="1"/>
          </p:cNvSpPr>
          <p:nvPr>
            <p:ph type="sldNum" sz="quarter" idx="11"/>
          </p:nvPr>
        </p:nvSpPr>
        <p:spPr/>
        <p:txBody>
          <a:bodyPr/>
          <a:lstStyle/>
          <a:p>
            <a:fld id="{12C392DD-AF18-498A-AC5D-3C5285F0BC22}" type="slidenum">
              <a:rPr lang="en-US" smtClean="0"/>
              <a:pPr/>
              <a:t>18</a:t>
            </a:fld>
            <a:endParaRPr lang="en-US"/>
          </a:p>
        </p:txBody>
      </p:sp>
    </p:spTree>
    <p:extLst>
      <p:ext uri="{BB962C8B-B14F-4D97-AF65-F5344CB8AC3E}">
        <p14:creationId xmlns:p14="http://schemas.microsoft.com/office/powerpoint/2010/main" val="1784570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838CC-560E-034F-8205-82AE9B94F896}"/>
              </a:ext>
            </a:extLst>
          </p:cNvPr>
          <p:cNvSpPr>
            <a:spLocks noGrp="1"/>
          </p:cNvSpPr>
          <p:nvPr>
            <p:ph type="title"/>
          </p:nvPr>
        </p:nvSpPr>
        <p:spPr/>
        <p:txBody>
          <a:bodyPr>
            <a:normAutofit/>
          </a:bodyPr>
          <a:lstStyle/>
          <a:p>
            <a:r>
              <a:rPr lang="en-US" sz="2400" dirty="0"/>
              <a:t> </a:t>
            </a:r>
            <a:r>
              <a:rPr lang="en-US" sz="3200" dirty="0"/>
              <a:t>Iterative</a:t>
            </a:r>
            <a:r>
              <a:rPr lang="en-US" sz="2400" dirty="0"/>
              <a:t>…Lego Play Research Article</a:t>
            </a:r>
          </a:p>
        </p:txBody>
      </p:sp>
      <p:sp>
        <p:nvSpPr>
          <p:cNvPr id="3" name="Content Placeholder 2">
            <a:extLst>
              <a:ext uri="{FF2B5EF4-FFF2-40B4-BE49-F238E27FC236}">
                <a16:creationId xmlns:a16="http://schemas.microsoft.com/office/drawing/2014/main" id="{85D1DEE3-F05D-E641-818C-C04FD1737D6E}"/>
              </a:ext>
            </a:extLst>
          </p:cNvPr>
          <p:cNvSpPr>
            <a:spLocks noGrp="1"/>
          </p:cNvSpPr>
          <p:nvPr>
            <p:ph idx="1"/>
          </p:nvPr>
        </p:nvSpPr>
        <p:spPr/>
        <p:txBody>
          <a:bodyPr/>
          <a:lstStyle/>
          <a:p>
            <a:pPr marL="0" indent="0">
              <a:buNone/>
            </a:pPr>
            <a:r>
              <a:rPr lang="en-US" dirty="0"/>
              <a:t>Iteration…trying out </a:t>
            </a:r>
            <a:r>
              <a:rPr lang="en-US" b="1" dirty="0"/>
              <a:t>possibilities</a:t>
            </a:r>
            <a:r>
              <a:rPr lang="en-US" dirty="0"/>
              <a:t>, </a:t>
            </a:r>
            <a:r>
              <a:rPr lang="en-US" b="1" dirty="0"/>
              <a:t>revising</a:t>
            </a:r>
            <a:r>
              <a:rPr lang="en-US" dirty="0"/>
              <a:t> hypotheses, and </a:t>
            </a:r>
            <a:r>
              <a:rPr lang="en-US" b="1" dirty="0"/>
              <a:t>discovering</a:t>
            </a:r>
            <a:r>
              <a:rPr lang="en-US" dirty="0"/>
              <a:t> the next </a:t>
            </a:r>
            <a:r>
              <a:rPr lang="en-US" b="1" dirty="0"/>
              <a:t>question</a:t>
            </a:r>
            <a:r>
              <a:rPr lang="en-US" dirty="0"/>
              <a:t>, leads to </a:t>
            </a:r>
            <a:r>
              <a:rPr lang="en-US" b="1" dirty="0"/>
              <a:t>deeper</a:t>
            </a:r>
            <a:r>
              <a:rPr lang="en-US" dirty="0"/>
              <a:t> </a:t>
            </a:r>
            <a:r>
              <a:rPr lang="en-US" b="1" dirty="0"/>
              <a:t>learning</a:t>
            </a:r>
            <a:r>
              <a:rPr lang="en-US" dirty="0"/>
              <a:t>.</a:t>
            </a:r>
          </a:p>
          <a:p>
            <a:pPr marL="0" indent="0">
              <a:buNone/>
            </a:pPr>
            <a:r>
              <a:rPr lang="en-US" dirty="0"/>
              <a:t>With </a:t>
            </a:r>
            <a:r>
              <a:rPr lang="en-US" b="1" dirty="0"/>
              <a:t>practice</a:t>
            </a:r>
            <a:r>
              <a:rPr lang="en-US" dirty="0"/>
              <a:t>, iteration increasingly engages </a:t>
            </a:r>
            <a:r>
              <a:rPr lang="en-US" b="1" dirty="0"/>
              <a:t>brain</a:t>
            </a:r>
            <a:r>
              <a:rPr lang="en-US" dirty="0"/>
              <a:t> networks related to talking alternative </a:t>
            </a:r>
            <a:r>
              <a:rPr lang="en-US" b="1" dirty="0"/>
              <a:t>perspectives</a:t>
            </a:r>
            <a:r>
              <a:rPr lang="en-US" dirty="0"/>
              <a:t>, </a:t>
            </a:r>
            <a:r>
              <a:rPr lang="en-US" b="1" dirty="0"/>
              <a:t>flexible</a:t>
            </a:r>
            <a:r>
              <a:rPr lang="en-US" dirty="0"/>
              <a:t> </a:t>
            </a:r>
            <a:r>
              <a:rPr lang="en-US" b="1" dirty="0"/>
              <a:t>thinking</a:t>
            </a:r>
            <a:r>
              <a:rPr lang="en-US" dirty="0"/>
              <a:t>, and </a:t>
            </a:r>
            <a:r>
              <a:rPr lang="en-US" b="1" dirty="0"/>
              <a:t>creativity</a:t>
            </a:r>
            <a:r>
              <a:rPr lang="en-US" dirty="0"/>
              <a:t>.</a:t>
            </a:r>
          </a:p>
          <a:p>
            <a:pPr marL="0" indent="0">
              <a:buNone/>
            </a:pPr>
            <a:r>
              <a:rPr lang="en-US" b="1" dirty="0"/>
              <a:t>Perseverance</a:t>
            </a:r>
            <a:r>
              <a:rPr lang="en-US" dirty="0"/>
              <a:t> associated with iterative thinking is frequently linked to </a:t>
            </a:r>
            <a:r>
              <a:rPr lang="en-US" b="1" dirty="0"/>
              <a:t>reward</a:t>
            </a:r>
            <a:r>
              <a:rPr lang="en-US" dirty="0"/>
              <a:t> and </a:t>
            </a:r>
            <a:r>
              <a:rPr lang="en-US" b="1" dirty="0"/>
              <a:t>memory</a:t>
            </a:r>
            <a:r>
              <a:rPr lang="en-US" dirty="0"/>
              <a:t> networks that underpin learning.    </a:t>
            </a:r>
          </a:p>
        </p:txBody>
      </p:sp>
      <p:sp>
        <p:nvSpPr>
          <p:cNvPr id="2" name="Slide Number Placeholder 1">
            <a:extLst>
              <a:ext uri="{FF2B5EF4-FFF2-40B4-BE49-F238E27FC236}">
                <a16:creationId xmlns:a16="http://schemas.microsoft.com/office/drawing/2014/main" id="{3A97052B-701D-472F-8BDC-EBBFE1BE47DC}"/>
              </a:ext>
            </a:extLst>
          </p:cNvPr>
          <p:cNvSpPr>
            <a:spLocks noGrp="1"/>
          </p:cNvSpPr>
          <p:nvPr>
            <p:ph type="sldNum" sz="quarter" idx="10"/>
          </p:nvPr>
        </p:nvSpPr>
        <p:spPr/>
        <p:txBody>
          <a:bodyPr/>
          <a:lstStyle/>
          <a:p>
            <a:fld id="{12C392DD-AF18-498A-AC5D-3C5285F0BC22}" type="slidenum">
              <a:rPr lang="en-US" smtClean="0"/>
              <a:pPr/>
              <a:t>19</a:t>
            </a:fld>
            <a:endParaRPr lang="en-US"/>
          </a:p>
        </p:txBody>
      </p:sp>
    </p:spTree>
    <p:extLst>
      <p:ext uri="{BB962C8B-B14F-4D97-AF65-F5344CB8AC3E}">
        <p14:creationId xmlns:p14="http://schemas.microsoft.com/office/powerpoint/2010/main" val="148708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8230-FFD8-5642-A090-92D88C2BA883}"/>
              </a:ext>
            </a:extLst>
          </p:cNvPr>
          <p:cNvSpPr>
            <a:spLocks noGrp="1"/>
          </p:cNvSpPr>
          <p:nvPr>
            <p:ph type="title"/>
          </p:nvPr>
        </p:nvSpPr>
        <p:spPr/>
        <p:txBody>
          <a:bodyPr/>
          <a:lstStyle/>
          <a:p>
            <a:r>
              <a:rPr lang="en-US" dirty="0"/>
              <a:t>Possible Series to Consider</a:t>
            </a:r>
          </a:p>
        </p:txBody>
      </p:sp>
      <p:pic>
        <p:nvPicPr>
          <p:cNvPr id="9" name="Content Placeholder 8" descr="CPIN Integrated Social Emotional/Play Training Series Example">
            <a:extLst>
              <a:ext uri="{FF2B5EF4-FFF2-40B4-BE49-F238E27FC236}">
                <a16:creationId xmlns:a16="http://schemas.microsoft.com/office/drawing/2014/main" id="{AC7437F8-46C5-4484-896B-32775764073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61389" y="1200839"/>
            <a:ext cx="3621222" cy="4687887"/>
          </a:xfrm>
          <a:ln>
            <a:solidFill>
              <a:schemeClr val="tx1"/>
            </a:solidFill>
          </a:ln>
        </p:spPr>
      </p:pic>
      <p:sp>
        <p:nvSpPr>
          <p:cNvPr id="3" name="Slide Number Placeholder 2">
            <a:extLst>
              <a:ext uri="{FF2B5EF4-FFF2-40B4-BE49-F238E27FC236}">
                <a16:creationId xmlns:a16="http://schemas.microsoft.com/office/drawing/2014/main" id="{26141F32-3A04-43E8-BD61-ECFAC5BE9114}"/>
              </a:ext>
            </a:extLst>
          </p:cNvPr>
          <p:cNvSpPr>
            <a:spLocks noGrp="1"/>
          </p:cNvSpPr>
          <p:nvPr>
            <p:ph type="sldNum" sz="quarter" idx="10"/>
          </p:nvPr>
        </p:nvSpPr>
        <p:spPr/>
        <p:txBody>
          <a:bodyPr/>
          <a:lstStyle/>
          <a:p>
            <a:fld id="{12C392DD-AF18-498A-AC5D-3C5285F0BC22}" type="slidenum">
              <a:rPr lang="en-US" smtClean="0"/>
              <a:pPr/>
              <a:t>2</a:t>
            </a:fld>
            <a:endParaRPr lang="en-US"/>
          </a:p>
        </p:txBody>
      </p:sp>
    </p:spTree>
    <p:extLst>
      <p:ext uri="{BB962C8B-B14F-4D97-AF65-F5344CB8AC3E}">
        <p14:creationId xmlns:p14="http://schemas.microsoft.com/office/powerpoint/2010/main" val="3294381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3C754E-9A9B-4DC5-A925-14198E84BAC5}"/>
              </a:ext>
            </a:extLst>
          </p:cNvPr>
          <p:cNvSpPr>
            <a:spLocks noGrp="1"/>
          </p:cNvSpPr>
          <p:nvPr>
            <p:ph type="title"/>
          </p:nvPr>
        </p:nvSpPr>
        <p:spPr/>
        <p:txBody>
          <a:bodyPr/>
          <a:lstStyle/>
          <a:p>
            <a:r>
              <a:rPr lang="en-US" dirty="0"/>
              <a:t>Socially Interactive</a:t>
            </a:r>
          </a:p>
        </p:txBody>
      </p:sp>
      <p:sp>
        <p:nvSpPr>
          <p:cNvPr id="2" name="Content Placeholder 1"/>
          <p:cNvSpPr>
            <a:spLocks noGrp="1"/>
          </p:cNvSpPr>
          <p:nvPr>
            <p:ph idx="1"/>
          </p:nvPr>
        </p:nvSpPr>
        <p:spPr>
          <a:xfrm>
            <a:off x="515071" y="1490133"/>
            <a:ext cx="8113857" cy="4580161"/>
          </a:xfrm>
        </p:spPr>
        <p:txBody>
          <a:bodyPr/>
          <a:lstStyle/>
          <a:p>
            <a:pPr>
              <a:lnSpc>
                <a:spcPct val="100000"/>
              </a:lnSpc>
            </a:pPr>
            <a:r>
              <a:rPr lang="en-US" sz="3200" dirty="0"/>
              <a:t>Social interaction is key!</a:t>
            </a:r>
          </a:p>
          <a:p>
            <a:pPr>
              <a:lnSpc>
                <a:spcPct val="100000"/>
              </a:lnSpc>
              <a:spcBef>
                <a:spcPts val="7200"/>
              </a:spcBef>
            </a:pPr>
            <a:r>
              <a:rPr lang="en-US" sz="3200" dirty="0"/>
              <a:t>Interactions fuel learning throughout life.</a:t>
            </a:r>
          </a:p>
          <a:p>
            <a:pPr>
              <a:lnSpc>
                <a:spcPct val="100000"/>
              </a:lnSpc>
            </a:pPr>
            <a:r>
              <a:rPr lang="en-US" sz="3200" dirty="0"/>
              <a:t>It is important for learning-to-learn skills like critical thinking. </a:t>
            </a:r>
          </a:p>
        </p:txBody>
      </p:sp>
      <p:sp>
        <p:nvSpPr>
          <p:cNvPr id="3" name="Slide Number Placeholder 2">
            <a:extLst>
              <a:ext uri="{FF2B5EF4-FFF2-40B4-BE49-F238E27FC236}">
                <a16:creationId xmlns:a16="http://schemas.microsoft.com/office/drawing/2014/main" id="{0CFF70FE-67F4-4EB9-9C3B-CC23C6CCD5A9}"/>
              </a:ext>
            </a:extLst>
          </p:cNvPr>
          <p:cNvSpPr>
            <a:spLocks noGrp="1"/>
          </p:cNvSpPr>
          <p:nvPr>
            <p:ph type="sldNum" sz="quarter" idx="10"/>
          </p:nvPr>
        </p:nvSpPr>
        <p:spPr/>
        <p:txBody>
          <a:bodyPr/>
          <a:lstStyle/>
          <a:p>
            <a:fld id="{12C392DD-AF18-498A-AC5D-3C5285F0BC22}" type="slidenum">
              <a:rPr lang="en-US" smtClean="0"/>
              <a:pPr/>
              <a:t>20</a:t>
            </a:fld>
            <a:endParaRPr lang="en-US"/>
          </a:p>
        </p:txBody>
      </p:sp>
      <p:pic>
        <p:nvPicPr>
          <p:cNvPr id="5" name="Content Placeholder 4" descr="a key"/>
          <p:cNvPicPr>
            <a:picLocks noGrp="1" noChangeAspect="1"/>
          </p:cNvPicPr>
          <p:nvPr>
            <p:ph sz="half" idx="4294967295"/>
          </p:nvPr>
        </p:nvPicPr>
        <p:blipFill>
          <a:blip r:embed="rId3" cstate="hqprint">
            <a:extLst>
              <a:ext uri="{28A0092B-C50C-407E-A947-70E740481C1C}">
                <a14:useLocalDpi xmlns:a14="http://schemas.microsoft.com/office/drawing/2010/main"/>
              </a:ext>
            </a:extLst>
          </a:blip>
          <a:stretch>
            <a:fillRect/>
          </a:stretch>
        </p:blipFill>
        <p:spPr>
          <a:xfrm>
            <a:off x="4929108" y="1319372"/>
            <a:ext cx="1564824" cy="1539847"/>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9973BE-DF76-1642-A379-479F2886FF0D}"/>
              </a:ext>
            </a:extLst>
          </p:cNvPr>
          <p:cNvSpPr>
            <a:spLocks noGrp="1"/>
          </p:cNvSpPr>
          <p:nvPr>
            <p:ph type="title"/>
          </p:nvPr>
        </p:nvSpPr>
        <p:spPr/>
        <p:txBody>
          <a:bodyPr>
            <a:normAutofit fontScale="90000"/>
          </a:bodyPr>
          <a:lstStyle/>
          <a:p>
            <a:r>
              <a:rPr lang="en-US" dirty="0"/>
              <a:t>Thriving in the 21</a:t>
            </a:r>
            <a:r>
              <a:rPr lang="en-US" baseline="30000" dirty="0"/>
              <a:t>st</a:t>
            </a:r>
            <a:r>
              <a:rPr lang="en-US" dirty="0"/>
              <a:t> century:  challenges and opportunities</a:t>
            </a:r>
          </a:p>
        </p:txBody>
      </p:sp>
      <p:sp>
        <p:nvSpPr>
          <p:cNvPr id="2" name="Content Placeholder 1">
            <a:extLst>
              <a:ext uri="{FF2B5EF4-FFF2-40B4-BE49-F238E27FC236}">
                <a16:creationId xmlns:a16="http://schemas.microsoft.com/office/drawing/2014/main" id="{7191A443-3CF0-E946-8F3B-E436D01B07AB}"/>
              </a:ext>
            </a:extLst>
          </p:cNvPr>
          <p:cNvSpPr>
            <a:spLocks noGrp="1"/>
          </p:cNvSpPr>
          <p:nvPr>
            <p:ph sz="half" idx="1"/>
          </p:nvPr>
        </p:nvSpPr>
        <p:spPr>
          <a:xfrm>
            <a:off x="495300" y="1341783"/>
            <a:ext cx="3476711" cy="4707345"/>
          </a:xfrm>
        </p:spPr>
        <p:txBody>
          <a:bodyPr/>
          <a:lstStyle/>
          <a:p>
            <a:pPr marL="0" indent="0">
              <a:lnSpc>
                <a:spcPct val="100000"/>
              </a:lnSpc>
              <a:spcBef>
                <a:spcPts val="0"/>
              </a:spcBef>
              <a:spcAft>
                <a:spcPts val="600"/>
              </a:spcAft>
              <a:buNone/>
            </a:pPr>
            <a:r>
              <a:rPr lang="en-US" sz="2400" i="1" dirty="0"/>
              <a:t>Today’s children</a:t>
            </a:r>
          </a:p>
          <a:p>
            <a:pPr marL="0" indent="0">
              <a:lnSpc>
                <a:spcPct val="100000"/>
              </a:lnSpc>
              <a:spcBef>
                <a:spcPts val="0"/>
              </a:spcBef>
              <a:spcAft>
                <a:spcPts val="600"/>
              </a:spcAft>
              <a:buNone/>
            </a:pPr>
            <a:r>
              <a:rPr lang="en-US" sz="2400" i="1" dirty="0"/>
              <a:t>(tomorrows adults) </a:t>
            </a:r>
          </a:p>
          <a:p>
            <a:pPr marL="0" indent="0">
              <a:lnSpc>
                <a:spcPct val="100000"/>
              </a:lnSpc>
              <a:spcBef>
                <a:spcPts val="0"/>
              </a:spcBef>
              <a:spcAft>
                <a:spcPts val="600"/>
              </a:spcAft>
              <a:buNone/>
            </a:pPr>
            <a:r>
              <a:rPr lang="en-US" sz="2400" i="1" dirty="0"/>
              <a:t>grow up facing </a:t>
            </a:r>
          </a:p>
          <a:p>
            <a:pPr marL="0" indent="0">
              <a:lnSpc>
                <a:spcPct val="100000"/>
              </a:lnSpc>
              <a:spcBef>
                <a:spcPts val="0"/>
              </a:spcBef>
              <a:spcAft>
                <a:spcPts val="600"/>
              </a:spcAft>
              <a:buNone/>
            </a:pPr>
            <a:r>
              <a:rPr lang="en-US" sz="2400" i="1" dirty="0"/>
              <a:t>rapid change, </a:t>
            </a:r>
          </a:p>
          <a:p>
            <a:pPr marL="0" indent="0">
              <a:lnSpc>
                <a:spcPct val="100000"/>
              </a:lnSpc>
              <a:spcBef>
                <a:spcPts val="0"/>
              </a:spcBef>
              <a:spcAft>
                <a:spcPts val="600"/>
              </a:spcAft>
              <a:buNone/>
            </a:pPr>
            <a:r>
              <a:rPr lang="en-US" sz="2400" i="1" dirty="0"/>
              <a:t>global challenges, and connectivity, </a:t>
            </a:r>
          </a:p>
          <a:p>
            <a:pPr marL="0" indent="0">
              <a:lnSpc>
                <a:spcPct val="100000"/>
              </a:lnSpc>
              <a:spcBef>
                <a:spcPts val="0"/>
              </a:spcBef>
              <a:spcAft>
                <a:spcPts val="600"/>
              </a:spcAft>
              <a:buNone/>
            </a:pPr>
            <a:r>
              <a:rPr lang="en-US" sz="2400" i="1" dirty="0"/>
              <a:t>all of which affect </a:t>
            </a:r>
          </a:p>
          <a:p>
            <a:pPr marL="0" indent="0">
              <a:lnSpc>
                <a:spcPct val="100000"/>
              </a:lnSpc>
              <a:spcBef>
                <a:spcPts val="0"/>
              </a:spcBef>
              <a:spcAft>
                <a:spcPts val="600"/>
              </a:spcAft>
              <a:buNone/>
            </a:pPr>
            <a:r>
              <a:rPr lang="en-US" sz="2400" i="1" dirty="0"/>
              <a:t>their prospects of </a:t>
            </a:r>
          </a:p>
          <a:p>
            <a:pPr marL="0" indent="0">
              <a:lnSpc>
                <a:spcPct val="100000"/>
              </a:lnSpc>
              <a:spcBef>
                <a:spcPts val="0"/>
              </a:spcBef>
              <a:spcAft>
                <a:spcPts val="600"/>
              </a:spcAft>
              <a:buNone/>
            </a:pPr>
            <a:r>
              <a:rPr lang="en-US" sz="2400" i="1" dirty="0"/>
              <a:t>life and work.</a:t>
            </a:r>
          </a:p>
          <a:p>
            <a:pPr marL="0" indent="0">
              <a:lnSpc>
                <a:spcPct val="100000"/>
              </a:lnSpc>
              <a:spcBef>
                <a:spcPts val="0"/>
              </a:spcBef>
              <a:spcAft>
                <a:spcPts val="600"/>
              </a:spcAft>
              <a:buNone/>
            </a:pPr>
            <a:r>
              <a:rPr lang="en-US" sz="2400" i="1" dirty="0"/>
              <a:t>-</a:t>
            </a:r>
            <a:r>
              <a:rPr lang="en-US" sz="1100" i="1" dirty="0"/>
              <a:t>Learning through play: a review of the evidence.</a:t>
            </a:r>
            <a:endParaRPr lang="en-US" sz="2400" i="1" dirty="0"/>
          </a:p>
        </p:txBody>
      </p:sp>
      <p:pic>
        <p:nvPicPr>
          <p:cNvPr id="6" name="Content Placeholder 5">
            <a:extLst>
              <a:ext uri="{FF2B5EF4-FFF2-40B4-BE49-F238E27FC236}">
                <a16:creationId xmlns:a16="http://schemas.microsoft.com/office/drawing/2014/main" id="{9F7DAB4D-3426-CD4A-9C7D-3DD87CEF1433}"/>
              </a:ext>
              <a:ext uri="{C183D7F6-B498-43B3-948B-1728B52AA6E4}">
                <adec:decorative xmlns:adec="http://schemas.microsoft.com/office/drawing/2017/decorative" val="1"/>
              </a:ext>
            </a:extLst>
          </p:cNvPr>
          <p:cNvPicPr>
            <a:picLocks noGrp="1" noChangeAspect="1"/>
          </p:cNvPicPr>
          <p:nvPr>
            <p:ph sz="half" idx="10"/>
          </p:nvPr>
        </p:nvPicPr>
        <p:blipFill>
          <a:blip r:embed="rId3">
            <a:extLst>
              <a:ext uri="{28A0092B-C50C-407E-A947-70E740481C1C}">
                <a14:useLocalDpi xmlns:a14="http://schemas.microsoft.com/office/drawing/2010/main"/>
              </a:ext>
            </a:extLst>
          </a:blip>
          <a:stretch>
            <a:fillRect/>
          </a:stretch>
        </p:blipFill>
        <p:spPr>
          <a:xfrm>
            <a:off x="3972011" y="2150533"/>
            <a:ext cx="4676689" cy="2612564"/>
          </a:xfrm>
        </p:spPr>
      </p:pic>
      <p:sp>
        <p:nvSpPr>
          <p:cNvPr id="3" name="Slide Number Placeholder 2">
            <a:extLst>
              <a:ext uri="{FF2B5EF4-FFF2-40B4-BE49-F238E27FC236}">
                <a16:creationId xmlns:a16="http://schemas.microsoft.com/office/drawing/2014/main" id="{6C250AAE-1FD4-4024-AAFF-4EF8E6F19699}"/>
              </a:ext>
            </a:extLst>
          </p:cNvPr>
          <p:cNvSpPr>
            <a:spLocks noGrp="1"/>
          </p:cNvSpPr>
          <p:nvPr>
            <p:ph type="sldNum" sz="quarter" idx="11"/>
          </p:nvPr>
        </p:nvSpPr>
        <p:spPr/>
        <p:txBody>
          <a:bodyPr/>
          <a:lstStyle/>
          <a:p>
            <a:fld id="{12C392DD-AF18-498A-AC5D-3C5285F0BC22}" type="slidenum">
              <a:rPr lang="en-US" smtClean="0"/>
              <a:pPr/>
              <a:t>21</a:t>
            </a:fld>
            <a:endParaRPr lang="en-US"/>
          </a:p>
        </p:txBody>
      </p:sp>
    </p:spTree>
    <p:extLst>
      <p:ext uri="{BB962C8B-B14F-4D97-AF65-F5344CB8AC3E}">
        <p14:creationId xmlns:p14="http://schemas.microsoft.com/office/powerpoint/2010/main" val="2454640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72018-DC9F-FB48-962C-55EEDBEFA6FE}"/>
              </a:ext>
            </a:extLst>
          </p:cNvPr>
          <p:cNvSpPr>
            <a:spLocks noGrp="1"/>
          </p:cNvSpPr>
          <p:nvPr>
            <p:ph type="title"/>
          </p:nvPr>
        </p:nvSpPr>
        <p:spPr>
          <a:xfrm>
            <a:off x="735256" y="493469"/>
            <a:ext cx="7860103" cy="1078412"/>
          </a:xfrm>
          <a:prstGeom prst="rect">
            <a:avLst/>
          </a:prstGeom>
        </p:spPr>
        <p:txBody>
          <a:bodyPr>
            <a:noAutofit/>
          </a:bodyPr>
          <a:lstStyle/>
          <a:p>
            <a:r>
              <a:rPr lang="en-US" altLang="en-US" sz="2400" dirty="0"/>
              <a:t>“The illiterate of the 21</a:t>
            </a:r>
            <a:r>
              <a:rPr lang="en-US" altLang="en-US" sz="2400" baseline="30000" dirty="0"/>
              <a:t>st</a:t>
            </a:r>
            <a:r>
              <a:rPr lang="en-US" altLang="en-US" sz="2400" dirty="0"/>
              <a:t> century will not be those who cannot read and write, but those who cannot learn, unlearn, and relearn” –</a:t>
            </a:r>
            <a:r>
              <a:rPr lang="en-US" altLang="en-US" sz="2000" dirty="0"/>
              <a:t>Alvin Toffler</a:t>
            </a:r>
            <a:endParaRPr lang="en-US" altLang="en-US" sz="2800" dirty="0"/>
          </a:p>
        </p:txBody>
      </p:sp>
      <p:sp>
        <p:nvSpPr>
          <p:cNvPr id="20" name="Content Placeholder 19">
            <a:extLst>
              <a:ext uri="{FF2B5EF4-FFF2-40B4-BE49-F238E27FC236}">
                <a16:creationId xmlns:a16="http://schemas.microsoft.com/office/drawing/2014/main" id="{281B9A99-2398-4E89-8090-745F1A96794F}"/>
              </a:ext>
            </a:extLst>
          </p:cNvPr>
          <p:cNvSpPr>
            <a:spLocks noGrp="1"/>
          </p:cNvSpPr>
          <p:nvPr>
            <p:ph sz="half" idx="1"/>
          </p:nvPr>
        </p:nvSpPr>
        <p:spPr>
          <a:xfrm>
            <a:off x="735256" y="1669574"/>
            <a:ext cx="2488622" cy="911713"/>
          </a:xfrm>
          <a:solidFill>
            <a:srgbClr val="F8A662"/>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Collaborating</a:t>
            </a:r>
          </a:p>
        </p:txBody>
      </p:sp>
      <p:sp>
        <p:nvSpPr>
          <p:cNvPr id="17" name="Content Placeholder 16">
            <a:extLst>
              <a:ext uri="{FF2B5EF4-FFF2-40B4-BE49-F238E27FC236}">
                <a16:creationId xmlns:a16="http://schemas.microsoft.com/office/drawing/2014/main" id="{3EB7C081-7D87-4B94-A72E-B6CF3899A2BF}"/>
              </a:ext>
            </a:extLst>
          </p:cNvPr>
          <p:cNvSpPr>
            <a:spLocks noGrp="1"/>
          </p:cNvSpPr>
          <p:nvPr>
            <p:ph sz="half" idx="10"/>
          </p:nvPr>
        </p:nvSpPr>
        <p:spPr>
          <a:xfrm>
            <a:off x="3364012" y="1676137"/>
            <a:ext cx="2488622" cy="905150"/>
          </a:xfrm>
          <a:solidFill>
            <a:srgbClr val="AADABC"/>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Creating</a:t>
            </a:r>
          </a:p>
        </p:txBody>
      </p:sp>
      <p:sp>
        <p:nvSpPr>
          <p:cNvPr id="15" name="Content Placeholder 14">
            <a:extLst>
              <a:ext uri="{FF2B5EF4-FFF2-40B4-BE49-F238E27FC236}">
                <a16:creationId xmlns:a16="http://schemas.microsoft.com/office/drawing/2014/main" id="{3E6CE0E6-0BF5-4A6E-9968-227195C3437E}"/>
              </a:ext>
            </a:extLst>
          </p:cNvPr>
          <p:cNvSpPr>
            <a:spLocks noGrp="1"/>
          </p:cNvSpPr>
          <p:nvPr>
            <p:ph sz="half" idx="11"/>
          </p:nvPr>
        </p:nvSpPr>
        <p:spPr>
          <a:xfrm>
            <a:off x="5992769" y="1676137"/>
            <a:ext cx="2488622" cy="905150"/>
          </a:xfrm>
          <a:solidFill>
            <a:srgbClr val="FEE662"/>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Critical thinking</a:t>
            </a:r>
          </a:p>
        </p:txBody>
      </p:sp>
      <p:sp>
        <p:nvSpPr>
          <p:cNvPr id="3" name="Content Placeholder 2">
            <a:extLst>
              <a:ext uri="{FF2B5EF4-FFF2-40B4-BE49-F238E27FC236}">
                <a16:creationId xmlns:a16="http://schemas.microsoft.com/office/drawing/2014/main" id="{0BAB74E8-431B-4497-84EA-631113C28F1D}"/>
              </a:ext>
            </a:extLst>
          </p:cNvPr>
          <p:cNvSpPr>
            <a:spLocks noGrp="1"/>
          </p:cNvSpPr>
          <p:nvPr>
            <p:ph sz="half" idx="12"/>
          </p:nvPr>
        </p:nvSpPr>
        <p:spPr>
          <a:xfrm>
            <a:off x="735256" y="2756544"/>
            <a:ext cx="2488622" cy="911713"/>
          </a:xfrm>
          <a:solidFill>
            <a:srgbClr val="7CAFDA"/>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Contributing</a:t>
            </a:r>
          </a:p>
        </p:txBody>
      </p:sp>
      <p:sp>
        <p:nvSpPr>
          <p:cNvPr id="4" name="Content Placeholder 3">
            <a:extLst>
              <a:ext uri="{FF2B5EF4-FFF2-40B4-BE49-F238E27FC236}">
                <a16:creationId xmlns:a16="http://schemas.microsoft.com/office/drawing/2014/main" id="{2A89C136-364F-46AF-829F-3CB777FF0731}"/>
              </a:ext>
            </a:extLst>
          </p:cNvPr>
          <p:cNvSpPr>
            <a:spLocks noGrp="1"/>
          </p:cNvSpPr>
          <p:nvPr>
            <p:ph sz="half" idx="13"/>
          </p:nvPr>
        </p:nvSpPr>
        <p:spPr>
          <a:xfrm>
            <a:off x="3364011" y="2756544"/>
            <a:ext cx="2488622" cy="911712"/>
          </a:xfrm>
          <a:solidFill>
            <a:srgbClr val="FAB8C9"/>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Conversing</a:t>
            </a:r>
          </a:p>
        </p:txBody>
      </p:sp>
      <p:sp>
        <p:nvSpPr>
          <p:cNvPr id="6" name="Content Placeholder 5">
            <a:extLst>
              <a:ext uri="{FF2B5EF4-FFF2-40B4-BE49-F238E27FC236}">
                <a16:creationId xmlns:a16="http://schemas.microsoft.com/office/drawing/2014/main" id="{1D9C26CE-09BE-4223-B57A-FC878923A1EB}"/>
              </a:ext>
            </a:extLst>
          </p:cNvPr>
          <p:cNvSpPr>
            <a:spLocks noGrp="1"/>
          </p:cNvSpPr>
          <p:nvPr>
            <p:ph sz="half" idx="14"/>
          </p:nvPr>
        </p:nvSpPr>
        <p:spPr>
          <a:xfrm>
            <a:off x="5992769" y="2756544"/>
            <a:ext cx="2488622" cy="894095"/>
          </a:xfrm>
          <a:solidFill>
            <a:srgbClr val="BABDCE"/>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Communicating</a:t>
            </a:r>
          </a:p>
        </p:txBody>
      </p:sp>
      <p:sp>
        <p:nvSpPr>
          <p:cNvPr id="8" name="Content Placeholder 7">
            <a:extLst>
              <a:ext uri="{FF2B5EF4-FFF2-40B4-BE49-F238E27FC236}">
                <a16:creationId xmlns:a16="http://schemas.microsoft.com/office/drawing/2014/main" id="{6F2BF62A-EDE3-4F22-9381-2A955A816EF1}"/>
              </a:ext>
            </a:extLst>
          </p:cNvPr>
          <p:cNvSpPr>
            <a:spLocks noGrp="1"/>
          </p:cNvSpPr>
          <p:nvPr>
            <p:ph sz="half" idx="15"/>
          </p:nvPr>
        </p:nvSpPr>
        <p:spPr>
          <a:xfrm>
            <a:off x="748709" y="3843514"/>
            <a:ext cx="2488622" cy="894095"/>
          </a:xfrm>
          <a:solidFill>
            <a:srgbClr val="C2C3C4"/>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Connecting</a:t>
            </a:r>
          </a:p>
        </p:txBody>
      </p:sp>
      <p:sp>
        <p:nvSpPr>
          <p:cNvPr id="10" name="Content Placeholder 9">
            <a:extLst>
              <a:ext uri="{FF2B5EF4-FFF2-40B4-BE49-F238E27FC236}">
                <a16:creationId xmlns:a16="http://schemas.microsoft.com/office/drawing/2014/main" id="{3C917307-48C9-406E-BCFF-6053D4FA9046}"/>
              </a:ext>
            </a:extLst>
          </p:cNvPr>
          <p:cNvSpPr>
            <a:spLocks noGrp="1"/>
          </p:cNvSpPr>
          <p:nvPr>
            <p:ph sz="half" idx="16"/>
          </p:nvPr>
        </p:nvSpPr>
        <p:spPr>
          <a:xfrm>
            <a:off x="3364010" y="3843513"/>
            <a:ext cx="2488622" cy="894095"/>
          </a:xfrm>
          <a:solidFill>
            <a:srgbClr val="E4D3BF"/>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Innovating</a:t>
            </a:r>
          </a:p>
        </p:txBody>
      </p:sp>
      <p:sp>
        <p:nvSpPr>
          <p:cNvPr id="11" name="Content Placeholder 10">
            <a:extLst>
              <a:ext uri="{FF2B5EF4-FFF2-40B4-BE49-F238E27FC236}">
                <a16:creationId xmlns:a16="http://schemas.microsoft.com/office/drawing/2014/main" id="{8F94EE99-51A6-4519-9012-723BD020A89C}"/>
              </a:ext>
            </a:extLst>
          </p:cNvPr>
          <p:cNvSpPr>
            <a:spLocks noGrp="1"/>
          </p:cNvSpPr>
          <p:nvPr>
            <p:ph sz="half" idx="17"/>
          </p:nvPr>
        </p:nvSpPr>
        <p:spPr>
          <a:xfrm>
            <a:off x="5992768" y="3843512"/>
            <a:ext cx="2488622" cy="894095"/>
          </a:xfrm>
          <a:solidFill>
            <a:srgbClr val="ABD2DB"/>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Problem-solving</a:t>
            </a:r>
          </a:p>
        </p:txBody>
      </p:sp>
      <p:sp>
        <p:nvSpPr>
          <p:cNvPr id="12" name="Content Placeholder 11">
            <a:extLst>
              <a:ext uri="{FF2B5EF4-FFF2-40B4-BE49-F238E27FC236}">
                <a16:creationId xmlns:a16="http://schemas.microsoft.com/office/drawing/2014/main" id="{0F9B0BDE-5916-41EC-BDF2-FD4BCA86D18B}"/>
              </a:ext>
            </a:extLst>
          </p:cNvPr>
          <p:cNvSpPr>
            <a:spLocks noGrp="1"/>
          </p:cNvSpPr>
          <p:nvPr>
            <p:ph sz="half" idx="18"/>
          </p:nvPr>
        </p:nvSpPr>
        <p:spPr>
          <a:xfrm>
            <a:off x="3364009" y="4912865"/>
            <a:ext cx="2488622" cy="894095"/>
          </a:xfrm>
          <a:solidFill>
            <a:srgbClr val="D9AA93"/>
          </a:solidFill>
          <a:ln>
            <a:solidFill>
              <a:srgbClr val="193B57"/>
            </a:solidFill>
          </a:ln>
          <a:effectLst>
            <a:outerShdw blurRad="50800" dist="38100" dir="5400000" algn="t" rotWithShape="0">
              <a:prstClr val="black">
                <a:alpha val="40000"/>
              </a:prstClr>
            </a:outerShdw>
          </a:effectLst>
        </p:spPr>
        <p:txBody>
          <a:bodyPr anchor="ctr" anchorCtr="0"/>
          <a:lstStyle/>
          <a:p>
            <a:pPr marL="0" indent="0" algn="ctr">
              <a:buNone/>
            </a:pPr>
            <a:r>
              <a:rPr lang="en-US" sz="2400" b="1" dirty="0">
                <a:solidFill>
                  <a:schemeClr val="tx1">
                    <a:lumMod val="50000"/>
                  </a:schemeClr>
                </a:solidFill>
              </a:rPr>
              <a:t>Global awareness</a:t>
            </a:r>
          </a:p>
        </p:txBody>
      </p:sp>
      <p:pic>
        <p:nvPicPr>
          <p:cNvPr id="16" name="Content Placeholder 6">
            <a:extLst>
              <a:ext uri="{FF2B5EF4-FFF2-40B4-BE49-F238E27FC236}">
                <a16:creationId xmlns:a16="http://schemas.microsoft.com/office/drawing/2014/main" id="{EFCEFFFE-0254-41AB-82E8-76B11A41904F}"/>
              </a:ext>
              <a:ext uri="{C183D7F6-B498-43B3-948B-1728B52AA6E4}">
                <adec:decorative xmlns:adec="http://schemas.microsoft.com/office/drawing/2017/decorative" val="1"/>
              </a:ext>
            </a:extLst>
          </p:cNvPr>
          <p:cNvPicPr>
            <a:picLocks noGrp="1" noChangeAspect="1"/>
          </p:cNvPicPr>
          <p:nvPr>
            <p:ph sz="half" idx="19"/>
          </p:nvPr>
        </p:nvPicPr>
        <p:blipFill rotWithShape="1">
          <a:blip r:embed="rId3" cstate="email">
            <a:extLst>
              <a:ext uri="{28A0092B-C50C-407E-A947-70E740481C1C}">
                <a14:useLocalDpi xmlns:a14="http://schemas.microsoft.com/office/drawing/2010/main"/>
              </a:ext>
            </a:extLst>
          </a:blip>
          <a:srcRect/>
          <a:stretch/>
        </p:blipFill>
        <p:spPr>
          <a:xfrm>
            <a:off x="748708" y="4932993"/>
            <a:ext cx="2475163" cy="1066838"/>
          </a:xfrm>
          <a:prstGeom prst="rect">
            <a:avLst/>
          </a:prstGeom>
          <a:ln>
            <a:solidFill>
              <a:srgbClr val="193B57"/>
            </a:solidFill>
          </a:ln>
          <a:effectLst>
            <a:outerShdw blurRad="50800" dist="38100" dir="5400000" algn="t" rotWithShape="0">
              <a:prstClr val="black">
                <a:alpha val="40000"/>
              </a:prstClr>
            </a:outerShdw>
          </a:effectLst>
        </p:spPr>
      </p:pic>
      <p:pic>
        <p:nvPicPr>
          <p:cNvPr id="18" name="Content Placeholder 8">
            <a:extLst>
              <a:ext uri="{FF2B5EF4-FFF2-40B4-BE49-F238E27FC236}">
                <a16:creationId xmlns:a16="http://schemas.microsoft.com/office/drawing/2014/main" id="{115303C3-481D-4AEE-B074-F84909AB2706}"/>
              </a:ext>
              <a:ext uri="{C183D7F6-B498-43B3-948B-1728B52AA6E4}">
                <adec:decorative xmlns:adec="http://schemas.microsoft.com/office/drawing/2017/decorative" val="1"/>
              </a:ext>
            </a:extLst>
          </p:cNvPr>
          <p:cNvPicPr>
            <a:picLocks noGrp="1" noChangeAspect="1"/>
          </p:cNvPicPr>
          <p:nvPr>
            <p:ph sz="half" idx="20"/>
          </p:nvPr>
        </p:nvPicPr>
        <p:blipFill rotWithShape="1">
          <a:blip r:embed="rId4" cstate="email">
            <a:extLst>
              <a:ext uri="{28A0092B-C50C-407E-A947-70E740481C1C}">
                <a14:useLocalDpi xmlns:a14="http://schemas.microsoft.com/office/drawing/2010/main"/>
              </a:ext>
            </a:extLst>
          </a:blip>
          <a:srcRect l="-365"/>
          <a:stretch/>
        </p:blipFill>
        <p:spPr>
          <a:xfrm>
            <a:off x="5992768" y="4932993"/>
            <a:ext cx="2488622" cy="1066839"/>
          </a:xfrm>
          <a:prstGeom prst="rect">
            <a:avLst/>
          </a:prstGeom>
          <a:ln>
            <a:solidFill>
              <a:srgbClr val="193B57"/>
            </a:solidFill>
          </a:ln>
          <a:effectLst>
            <a:outerShdw blurRad="50800" dist="38100" dir="5400000" algn="t" rotWithShape="0">
              <a:prstClr val="black">
                <a:alpha val="40000"/>
              </a:prstClr>
            </a:outerShdw>
          </a:effectLst>
        </p:spPr>
      </p:pic>
      <p:sp>
        <p:nvSpPr>
          <p:cNvPr id="5" name="Slide Number Placeholder 4">
            <a:extLst>
              <a:ext uri="{FF2B5EF4-FFF2-40B4-BE49-F238E27FC236}">
                <a16:creationId xmlns:a16="http://schemas.microsoft.com/office/drawing/2014/main" id="{E797B7D3-8DA9-4A89-879D-D21AE194B928}"/>
              </a:ext>
            </a:extLst>
          </p:cNvPr>
          <p:cNvSpPr>
            <a:spLocks noGrp="1"/>
          </p:cNvSpPr>
          <p:nvPr>
            <p:ph type="sldNum" sz="quarter" idx="21"/>
          </p:nvPr>
        </p:nvSpPr>
        <p:spPr/>
        <p:txBody>
          <a:bodyPr/>
          <a:lstStyle/>
          <a:p>
            <a:fld id="{12C392DD-AF18-498A-AC5D-3C5285F0BC22}" type="slidenum">
              <a:rPr lang="en-US" smtClean="0"/>
              <a:pPr/>
              <a:t>22</a:t>
            </a:fld>
            <a:endParaRPr lang="en-US"/>
          </a:p>
        </p:txBody>
      </p:sp>
    </p:spTree>
    <p:extLst>
      <p:ext uri="{BB962C8B-B14F-4D97-AF65-F5344CB8AC3E}">
        <p14:creationId xmlns:p14="http://schemas.microsoft.com/office/powerpoint/2010/main" val="1488200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BBEFA4-2789-CC4D-A3E9-B8A78A1F19B7}"/>
              </a:ext>
            </a:extLst>
          </p:cNvPr>
          <p:cNvSpPr>
            <a:spLocks noGrp="1"/>
          </p:cNvSpPr>
          <p:nvPr>
            <p:ph type="title"/>
          </p:nvPr>
        </p:nvSpPr>
        <p:spPr/>
        <p:txBody>
          <a:bodyPr>
            <a:noAutofit/>
          </a:bodyPr>
          <a:lstStyle/>
          <a:p>
            <a:r>
              <a:rPr lang="en-US" sz="4000" spc="-75" dirty="0">
                <a:solidFill>
                  <a:schemeClr val="tx1">
                    <a:lumMod val="50000"/>
                  </a:schemeClr>
                </a:solidFill>
              </a:rPr>
              <a:t>California’s Early Learning Resources and Play</a:t>
            </a:r>
            <a:endParaRPr lang="en-US" sz="4000" dirty="0">
              <a:solidFill>
                <a:schemeClr val="tx1">
                  <a:lumMod val="50000"/>
                </a:schemeClr>
              </a:solidFill>
            </a:endParaRPr>
          </a:p>
        </p:txBody>
      </p:sp>
      <p:sp>
        <p:nvSpPr>
          <p:cNvPr id="6" name="Content Placeholder 5">
            <a:extLst>
              <a:ext uri="{FF2B5EF4-FFF2-40B4-BE49-F238E27FC236}">
                <a16:creationId xmlns:a16="http://schemas.microsoft.com/office/drawing/2014/main" id="{28C9128B-AA6F-E341-AEFF-147E6A6B4837}"/>
              </a:ext>
            </a:extLst>
          </p:cNvPr>
          <p:cNvSpPr>
            <a:spLocks noGrp="1"/>
          </p:cNvSpPr>
          <p:nvPr>
            <p:ph sz="quarter" idx="1"/>
          </p:nvPr>
        </p:nvSpPr>
        <p:spPr>
          <a:xfrm>
            <a:off x="705678" y="1452599"/>
            <a:ext cx="4458989" cy="4524868"/>
          </a:xfrm>
        </p:spPr>
        <p:txBody>
          <a:bodyPr/>
          <a:lstStyle/>
          <a:p>
            <a:pPr marL="0" indent="0">
              <a:lnSpc>
                <a:spcPct val="100000"/>
              </a:lnSpc>
              <a:spcBef>
                <a:spcPts val="0"/>
              </a:spcBef>
              <a:spcAft>
                <a:spcPts val="0"/>
              </a:spcAft>
              <a:buNone/>
            </a:pPr>
            <a:r>
              <a:rPr lang="en-US" dirty="0"/>
              <a:t>California’s Infant/Toddler and Preschool Curriculum Frameworks (CDE, 2010-2013) are based on eight research-based principles that highlight the important role of play in children’s learning and development.</a:t>
            </a:r>
          </a:p>
        </p:txBody>
      </p:sp>
      <p:pic>
        <p:nvPicPr>
          <p:cNvPr id="11" name="Content Placeholder 16" descr="Icon: California Preschool Curriculum Framework (Volume 1)">
            <a:extLst>
              <a:ext uri="{FF2B5EF4-FFF2-40B4-BE49-F238E27FC236}">
                <a16:creationId xmlns:a16="http://schemas.microsoft.com/office/drawing/2014/main" id="{0B9FCB80-EEBE-9C48-BF29-E3B16EA10C9E}"/>
              </a:ext>
            </a:extLst>
          </p:cNvPr>
          <p:cNvPicPr>
            <a:picLocks noGrp="1" noChangeAspect="1"/>
          </p:cNvPicPr>
          <p:nvPr>
            <p:ph sz="quarter" idx="3"/>
          </p:nvPr>
        </p:nvPicPr>
        <p:blipFill>
          <a:blip r:embed="rId3" cstate="email">
            <a:extLst>
              <a:ext uri="{28A0092B-C50C-407E-A947-70E740481C1C}">
                <a14:useLocalDpi xmlns:a14="http://schemas.microsoft.com/office/drawing/2010/main"/>
              </a:ext>
            </a:extLst>
          </a:blip>
          <a:stretch>
            <a:fillRect/>
          </a:stretch>
        </p:blipFill>
        <p:spPr>
          <a:xfrm>
            <a:off x="5599343" y="3086395"/>
            <a:ext cx="1696668" cy="2195053"/>
          </a:xfrm>
          <a:ln>
            <a:solidFill>
              <a:schemeClr val="tx1">
                <a:lumMod val="50000"/>
              </a:schemeClr>
            </a:solidFill>
          </a:ln>
        </p:spPr>
      </p:pic>
      <p:pic>
        <p:nvPicPr>
          <p:cNvPr id="10" name="Content Placeholder 7" descr="Icon: California Infant/Toddler Curriculum Framework">
            <a:extLst>
              <a:ext uri="{FF2B5EF4-FFF2-40B4-BE49-F238E27FC236}">
                <a16:creationId xmlns:a16="http://schemas.microsoft.com/office/drawing/2014/main" id="{25C643D4-4A5A-664D-B095-2C22C6C1F71E}"/>
              </a:ext>
            </a:extLst>
          </p:cNvPr>
          <p:cNvPicPr>
            <a:picLocks noGrp="1" noChangeAspect="1"/>
          </p:cNvPicPr>
          <p:nvPr>
            <p:ph sz="quarter" idx="2"/>
          </p:nvPr>
        </p:nvPicPr>
        <p:blipFill>
          <a:blip r:embed="rId4" cstate="email">
            <a:extLst>
              <a:ext uri="{28A0092B-C50C-407E-A947-70E740481C1C}">
                <a14:useLocalDpi xmlns:a14="http://schemas.microsoft.com/office/drawing/2010/main"/>
              </a:ext>
            </a:extLst>
          </a:blip>
          <a:stretch>
            <a:fillRect/>
          </a:stretch>
        </p:blipFill>
        <p:spPr>
          <a:xfrm>
            <a:off x="6882353" y="1235541"/>
            <a:ext cx="1696667" cy="2193459"/>
          </a:xfrm>
          <a:ln>
            <a:solidFill>
              <a:schemeClr val="tx1">
                <a:lumMod val="50000"/>
              </a:schemeClr>
            </a:solidFill>
          </a:ln>
        </p:spPr>
      </p:pic>
      <p:sp>
        <p:nvSpPr>
          <p:cNvPr id="2" name="Slide Number Placeholder 1">
            <a:extLst>
              <a:ext uri="{FF2B5EF4-FFF2-40B4-BE49-F238E27FC236}">
                <a16:creationId xmlns:a16="http://schemas.microsoft.com/office/drawing/2014/main" id="{93FBBF7F-D190-43DF-903C-50621344D147}"/>
              </a:ext>
            </a:extLst>
          </p:cNvPr>
          <p:cNvSpPr>
            <a:spLocks noGrp="1"/>
          </p:cNvSpPr>
          <p:nvPr>
            <p:ph type="sldNum" sz="quarter" idx="10"/>
          </p:nvPr>
        </p:nvSpPr>
        <p:spPr/>
        <p:txBody>
          <a:bodyPr/>
          <a:lstStyle/>
          <a:p>
            <a:fld id="{12C392DD-AF18-498A-AC5D-3C5285F0BC22}" type="slidenum">
              <a:rPr lang="en-US" smtClean="0"/>
              <a:pPr/>
              <a:t>23</a:t>
            </a:fld>
            <a:endParaRPr lang="en-US"/>
          </a:p>
        </p:txBody>
      </p:sp>
    </p:spTree>
    <p:extLst>
      <p:ext uri="{BB962C8B-B14F-4D97-AF65-F5344CB8AC3E}">
        <p14:creationId xmlns:p14="http://schemas.microsoft.com/office/powerpoint/2010/main" val="3080850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163058-A208-EE4E-A2C9-07FCE106DDE8}"/>
              </a:ext>
            </a:extLst>
          </p:cNvPr>
          <p:cNvSpPr>
            <a:spLocks noGrp="1"/>
          </p:cNvSpPr>
          <p:nvPr>
            <p:ph type="title"/>
          </p:nvPr>
        </p:nvSpPr>
        <p:spPr/>
        <p:txBody>
          <a:bodyPr>
            <a:normAutofit fontScale="90000"/>
          </a:bodyPr>
          <a:lstStyle/>
          <a:p>
            <a:r>
              <a:rPr lang="en-US" sz="3600" dirty="0">
                <a:solidFill>
                  <a:schemeClr val="tx1">
                    <a:lumMod val="50000"/>
                  </a:schemeClr>
                </a:solidFill>
              </a:rPr>
              <a:t>Play is a primary context for learning.</a:t>
            </a:r>
          </a:p>
        </p:txBody>
      </p:sp>
      <p:pic>
        <p:nvPicPr>
          <p:cNvPr id="5" name="Content Placeholder 13" descr="Icon of eight overarching principles rainbow">
            <a:extLst>
              <a:ext uri="{FF2B5EF4-FFF2-40B4-BE49-F238E27FC236}">
                <a16:creationId xmlns:a16="http://schemas.microsoft.com/office/drawing/2014/main" id="{DD95D21E-45C0-2C47-A482-78957902E4D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772"/>
          <a:stretch/>
        </p:blipFill>
        <p:spPr>
          <a:xfrm>
            <a:off x="705821" y="1233918"/>
            <a:ext cx="7720549" cy="4530273"/>
          </a:xfrm>
          <a:ln w="73025">
            <a:solidFill>
              <a:srgbClr val="FEE662"/>
            </a:solidFill>
          </a:ln>
          <a:effectLst>
            <a:outerShdw blurRad="50800" dist="38100" dir="2700000" algn="tl" rotWithShape="0">
              <a:prstClr val="black">
                <a:alpha val="40000"/>
              </a:prstClr>
            </a:outerShdw>
            <a:softEdge rad="12700"/>
          </a:effectLst>
        </p:spPr>
      </p:pic>
      <p:sp>
        <p:nvSpPr>
          <p:cNvPr id="2" name="Left Arrow 1">
            <a:extLst>
              <a:ext uri="{FF2B5EF4-FFF2-40B4-BE49-F238E27FC236}">
                <a16:creationId xmlns:a16="http://schemas.microsoft.com/office/drawing/2014/main" id="{898F1FD1-8E31-AC4C-95B2-053C3A9FAABF}"/>
              </a:ext>
              <a:ext uri="{C183D7F6-B498-43B3-948B-1728B52AA6E4}">
                <adec:decorative xmlns:adec="http://schemas.microsoft.com/office/drawing/2017/decorative" val="1"/>
              </a:ext>
            </a:extLst>
          </p:cNvPr>
          <p:cNvSpPr/>
          <p:nvPr/>
        </p:nvSpPr>
        <p:spPr>
          <a:xfrm>
            <a:off x="7841126" y="2362200"/>
            <a:ext cx="978408" cy="484632"/>
          </a:xfrm>
          <a:prstGeom prst="leftArrow">
            <a:avLst/>
          </a:prstGeom>
          <a:gradFill>
            <a:gsLst>
              <a:gs pos="0">
                <a:srgbClr val="24567F"/>
              </a:gs>
              <a:gs pos="11000">
                <a:srgbClr val="24567F"/>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790CB"/>
              </a:solidFill>
            </a:endParaRPr>
          </a:p>
        </p:txBody>
      </p:sp>
      <p:pic>
        <p:nvPicPr>
          <p:cNvPr id="6" name="Content Placeholder 16" descr="Icon: California Preschool Curriculum Framework (Volume 1)">
            <a:extLst>
              <a:ext uri="{FF2B5EF4-FFF2-40B4-BE49-F238E27FC236}">
                <a16:creationId xmlns:a16="http://schemas.microsoft.com/office/drawing/2014/main" id="{D8D7F6CA-BDA1-9344-B7C9-E0A639256B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821" y="1270376"/>
            <a:ext cx="1261002" cy="1631412"/>
          </a:xfrm>
          <a:prstGeom prst="rect">
            <a:avLst/>
          </a:prstGeom>
          <a:ln>
            <a:solidFill>
              <a:schemeClr val="tx1">
                <a:lumMod val="50000"/>
              </a:schemeClr>
            </a:solidFill>
          </a:ln>
        </p:spPr>
      </p:pic>
      <p:sp>
        <p:nvSpPr>
          <p:cNvPr id="3" name="Slide Number Placeholder 2">
            <a:extLst>
              <a:ext uri="{FF2B5EF4-FFF2-40B4-BE49-F238E27FC236}">
                <a16:creationId xmlns:a16="http://schemas.microsoft.com/office/drawing/2014/main" id="{D8CEC53F-2F73-4D91-9263-0DFD1BEF6F4B}"/>
              </a:ext>
            </a:extLst>
          </p:cNvPr>
          <p:cNvSpPr>
            <a:spLocks noGrp="1"/>
          </p:cNvSpPr>
          <p:nvPr>
            <p:ph type="sldNum" sz="quarter" idx="10"/>
          </p:nvPr>
        </p:nvSpPr>
        <p:spPr/>
        <p:txBody>
          <a:bodyPr/>
          <a:lstStyle/>
          <a:p>
            <a:fld id="{12C392DD-AF18-498A-AC5D-3C5285F0BC22}" type="slidenum">
              <a:rPr lang="en-US" smtClean="0"/>
              <a:pPr/>
              <a:t>24</a:t>
            </a:fld>
            <a:endParaRPr lang="en-US"/>
          </a:p>
        </p:txBody>
      </p:sp>
    </p:spTree>
    <p:extLst>
      <p:ext uri="{BB962C8B-B14F-4D97-AF65-F5344CB8AC3E}">
        <p14:creationId xmlns:p14="http://schemas.microsoft.com/office/powerpoint/2010/main" val="235865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A40E-24E4-024C-AB3F-D77B8F9FC3E2}"/>
              </a:ext>
            </a:extLst>
          </p:cNvPr>
          <p:cNvSpPr>
            <a:spLocks noGrp="1"/>
          </p:cNvSpPr>
          <p:nvPr>
            <p:ph type="title"/>
          </p:nvPr>
        </p:nvSpPr>
        <p:spPr/>
        <p:txBody>
          <a:bodyPr>
            <a:normAutofit fontScale="90000"/>
          </a:bodyPr>
          <a:lstStyle/>
          <a:p>
            <a:r>
              <a:rPr lang="en-US" dirty="0">
                <a:solidFill>
                  <a:schemeClr val="tx1">
                    <a:lumMod val="50000"/>
                  </a:schemeClr>
                </a:solidFill>
              </a:rPr>
              <a:t>Play is a primary context for learning</a:t>
            </a:r>
            <a:endParaRPr lang="en-US" dirty="0"/>
          </a:p>
        </p:txBody>
      </p:sp>
      <p:sp>
        <p:nvSpPr>
          <p:cNvPr id="4" name="Slide Number Placeholder 3">
            <a:extLst>
              <a:ext uri="{FF2B5EF4-FFF2-40B4-BE49-F238E27FC236}">
                <a16:creationId xmlns:a16="http://schemas.microsoft.com/office/drawing/2014/main" id="{71744154-87A5-43A3-8A75-7D72005EABC9}"/>
              </a:ext>
            </a:extLst>
          </p:cNvPr>
          <p:cNvSpPr>
            <a:spLocks noGrp="1"/>
          </p:cNvSpPr>
          <p:nvPr>
            <p:ph type="sldNum" sz="quarter" idx="11"/>
          </p:nvPr>
        </p:nvSpPr>
        <p:spPr/>
        <p:txBody>
          <a:bodyPr/>
          <a:lstStyle/>
          <a:p>
            <a:fld id="{12C392DD-AF18-498A-AC5D-3C5285F0BC22}" type="slidenum">
              <a:rPr lang="en-US" smtClean="0"/>
              <a:pPr/>
              <a:t>25</a:t>
            </a:fld>
            <a:endParaRPr lang="en-US"/>
          </a:p>
        </p:txBody>
      </p:sp>
      <p:sp>
        <p:nvSpPr>
          <p:cNvPr id="3" name="Content Placeholder 2">
            <a:extLst>
              <a:ext uri="{FF2B5EF4-FFF2-40B4-BE49-F238E27FC236}">
                <a16:creationId xmlns:a16="http://schemas.microsoft.com/office/drawing/2014/main" id="{43F81C2C-B0A7-0F4C-A656-7D0804B1D5EC}"/>
              </a:ext>
            </a:extLst>
          </p:cNvPr>
          <p:cNvSpPr>
            <a:spLocks noGrp="1"/>
          </p:cNvSpPr>
          <p:nvPr>
            <p:ph sz="half" idx="1"/>
          </p:nvPr>
        </p:nvSpPr>
        <p:spPr>
          <a:xfrm>
            <a:off x="708911" y="1341783"/>
            <a:ext cx="8114594" cy="2315817"/>
          </a:xfrm>
        </p:spPr>
        <p:txBody>
          <a:bodyPr/>
          <a:lstStyle/>
          <a:p>
            <a:pPr marL="0" indent="0">
              <a:buNone/>
            </a:pPr>
            <a:r>
              <a:rPr lang="en-US" i="1" dirty="0"/>
              <a:t>“ </a:t>
            </a:r>
            <a:r>
              <a:rPr lang="en-US" sz="2400" dirty="0"/>
              <a:t>During play, children </a:t>
            </a:r>
            <a:r>
              <a:rPr lang="en-US" sz="2400" b="1" i="1" dirty="0"/>
              <a:t>maximize their attention span </a:t>
            </a:r>
            <a:r>
              <a:rPr lang="en-US" sz="2400" dirty="0"/>
              <a:t>as they</a:t>
            </a:r>
            <a:r>
              <a:rPr lang="en-US" sz="2400" i="1" dirty="0"/>
              <a:t> </a:t>
            </a:r>
            <a:r>
              <a:rPr lang="en-US" sz="2400" b="1" i="1" dirty="0"/>
              <a:t>focus on self-selected activities </a:t>
            </a:r>
            <a:r>
              <a:rPr lang="en-US" sz="2400" dirty="0"/>
              <a:t>that they </a:t>
            </a:r>
            <a:r>
              <a:rPr lang="en-US" sz="2400" b="1" i="1" dirty="0"/>
              <a:t>regulate themselves</a:t>
            </a:r>
            <a:r>
              <a:rPr lang="en-US" sz="2400" dirty="0"/>
              <a:t>.  When children make their </a:t>
            </a:r>
            <a:r>
              <a:rPr lang="en-US" sz="2400" b="1" i="1" dirty="0"/>
              <a:t>own choices</a:t>
            </a:r>
            <a:r>
              <a:rPr lang="en-US" sz="2400" dirty="0"/>
              <a:t>, </a:t>
            </a:r>
            <a:r>
              <a:rPr lang="en-US" sz="2400" b="1" i="1" dirty="0"/>
              <a:t>engage other children </a:t>
            </a:r>
            <a:r>
              <a:rPr lang="en-US" sz="2400" dirty="0"/>
              <a:t>in interaction, and spend time </a:t>
            </a:r>
            <a:r>
              <a:rPr lang="en-US" sz="2400" b="1" i="1" dirty="0"/>
              <a:t>amusing themselves </a:t>
            </a:r>
            <a:r>
              <a:rPr lang="en-US" sz="2400" dirty="0"/>
              <a:t>on their own, they </a:t>
            </a:r>
            <a:r>
              <a:rPr lang="en-US" sz="2400" b="1" i="1" dirty="0"/>
              <a:t>learn</a:t>
            </a:r>
            <a:r>
              <a:rPr lang="en-US" sz="2400" dirty="0"/>
              <a:t> much about </a:t>
            </a:r>
            <a:r>
              <a:rPr lang="en-US" sz="2400" b="1" i="1" dirty="0"/>
              <a:t>themselves</a:t>
            </a:r>
            <a:r>
              <a:rPr lang="en-US" sz="2400" dirty="0"/>
              <a:t>, their own </a:t>
            </a:r>
            <a:r>
              <a:rPr lang="en-US" sz="2400" b="1" i="1" dirty="0"/>
              <a:t>capabilities</a:t>
            </a:r>
            <a:r>
              <a:rPr lang="en-US" sz="2400" dirty="0"/>
              <a:t>, and the </a:t>
            </a:r>
            <a:r>
              <a:rPr lang="en-US" sz="2400" b="1" i="1" dirty="0"/>
              <a:t>world</a:t>
            </a:r>
            <a:r>
              <a:rPr lang="en-US" sz="2400" dirty="0"/>
              <a:t> around them.”</a:t>
            </a:r>
          </a:p>
        </p:txBody>
      </p:sp>
      <p:pic>
        <p:nvPicPr>
          <p:cNvPr id="7" name="Content Placeholder 34" descr="Three images: child stacking boards and pegs; child planting outdoors; children experimenting with dirt and water">
            <a:extLst>
              <a:ext uri="{FF2B5EF4-FFF2-40B4-BE49-F238E27FC236}">
                <a16:creationId xmlns:a16="http://schemas.microsoft.com/office/drawing/2014/main" id="{6F55C590-551B-438D-B301-F057A1BE57EE}"/>
              </a:ext>
            </a:extLst>
          </p:cNvPr>
          <p:cNvPicPr>
            <a:picLocks noGrp="1" noChangeAspect="1"/>
          </p:cNvPicPr>
          <p:nvPr>
            <p:ph sz="half" idx="10"/>
          </p:nvPr>
        </p:nvPicPr>
        <p:blipFill>
          <a:blip r:embed="rId3" cstate="email">
            <a:extLst>
              <a:ext uri="{28A0092B-C50C-407E-A947-70E740481C1C}">
                <a14:useLocalDpi xmlns:a14="http://schemas.microsoft.com/office/drawing/2010/main"/>
              </a:ext>
            </a:extLst>
          </a:blip>
          <a:stretch>
            <a:fillRect/>
          </a:stretch>
        </p:blipFill>
        <p:spPr>
          <a:xfrm>
            <a:off x="3831148" y="3657600"/>
            <a:ext cx="4992357" cy="2632247"/>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95762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58BAB-AE20-D243-9DBA-8D1E0E6534E3}"/>
              </a:ext>
            </a:extLst>
          </p:cNvPr>
          <p:cNvSpPr>
            <a:spLocks noGrp="1"/>
          </p:cNvSpPr>
          <p:nvPr>
            <p:ph type="title"/>
          </p:nvPr>
        </p:nvSpPr>
        <p:spPr>
          <a:xfrm>
            <a:off x="138023" y="0"/>
            <a:ext cx="4052977" cy="5638800"/>
          </a:xfrm>
        </p:spPr>
        <p:txBody>
          <a:bodyPr>
            <a:noAutofit/>
          </a:bodyPr>
          <a:lstStyle/>
          <a:p>
            <a:r>
              <a:rPr lang="en-US" sz="3000" dirty="0"/>
              <a:t>Learning is </a:t>
            </a:r>
            <a:r>
              <a:rPr lang="en-US" sz="3000" b="0" dirty="0"/>
              <a:t>BROAD</a:t>
            </a:r>
            <a:r>
              <a:rPr lang="en-US" sz="3000" dirty="0"/>
              <a:t>, </a:t>
            </a:r>
            <a:r>
              <a:rPr lang="en-US" sz="3200" b="0" dirty="0">
                <a:latin typeface="Curlz MT" pitchFamily="82" charset="77"/>
              </a:rPr>
              <a:t>interconnected</a:t>
            </a:r>
            <a:r>
              <a:rPr lang="en-US" sz="3200" dirty="0"/>
              <a:t> </a:t>
            </a:r>
            <a:br>
              <a:rPr lang="en-US" sz="3000" dirty="0"/>
            </a:br>
            <a:r>
              <a:rPr lang="en-US" sz="3000" dirty="0"/>
              <a:t>and </a:t>
            </a:r>
            <a:r>
              <a:rPr lang="en-US" sz="3000" b="0" dirty="0">
                <a:latin typeface="Copperplate" panose="02000504000000020004" pitchFamily="2" charset="77"/>
              </a:rPr>
              <a:t>dynamic</a:t>
            </a:r>
            <a:r>
              <a:rPr lang="en-US" sz="3000" dirty="0"/>
              <a:t>….</a:t>
            </a:r>
            <a:br>
              <a:rPr lang="en-US" sz="2800" dirty="0"/>
            </a:br>
            <a:br>
              <a:rPr lang="en-US" sz="2800" dirty="0"/>
            </a:br>
            <a:r>
              <a:rPr lang="en-US" sz="2800" dirty="0"/>
              <a:t>Reflection:</a:t>
            </a:r>
            <a:br>
              <a:rPr lang="en-US" sz="2800" dirty="0"/>
            </a:br>
            <a:r>
              <a:rPr lang="en-US" sz="2800" dirty="0"/>
              <a:t>When do </a:t>
            </a:r>
            <a:r>
              <a:rPr lang="en-US" sz="2800" b="0" dirty="0"/>
              <a:t>you</a:t>
            </a:r>
            <a:r>
              <a:rPr lang="en-US" sz="2800" dirty="0"/>
              <a:t> allow children to engage in </a:t>
            </a:r>
            <a:r>
              <a:rPr lang="en-US" sz="2800" b="0" dirty="0"/>
              <a:t>self-selected activities without interruptions for a sustained period of time</a:t>
            </a:r>
            <a:r>
              <a:rPr lang="en-US" sz="2800" dirty="0"/>
              <a:t>?</a:t>
            </a:r>
          </a:p>
        </p:txBody>
      </p:sp>
      <p:pic>
        <p:nvPicPr>
          <p:cNvPr id="7" name="Content Placeholder 6">
            <a:extLst>
              <a:ext uri="{FF2B5EF4-FFF2-40B4-BE49-F238E27FC236}">
                <a16:creationId xmlns:a16="http://schemas.microsoft.com/office/drawing/2014/main" id="{98A5D1DC-56C5-964E-B26E-803CA3915FF4}"/>
              </a:ext>
              <a:ext uri="{C183D7F6-B498-43B3-948B-1728B52AA6E4}">
                <adec:decorative xmlns:adec="http://schemas.microsoft.com/office/drawing/2017/decorative" val="1"/>
              </a:ext>
            </a:extLst>
          </p:cNvPr>
          <p:cNvPicPr>
            <a:picLocks noGrp="1" noChangeAspect="1"/>
          </p:cNvPicPr>
          <p:nvPr>
            <p:ph sz="half" idx="18"/>
          </p:nvPr>
        </p:nvPicPr>
        <p:blipFill>
          <a:blip r:embed="rId3" cstate="email">
            <a:extLst>
              <a:ext uri="{28A0092B-C50C-407E-A947-70E740481C1C}">
                <a14:useLocalDpi xmlns:a14="http://schemas.microsoft.com/office/drawing/2010/main"/>
              </a:ext>
            </a:extLst>
          </a:blip>
          <a:stretch>
            <a:fillRect/>
          </a:stretch>
        </p:blipFill>
        <p:spPr>
          <a:xfrm>
            <a:off x="4347713" y="558007"/>
            <a:ext cx="4106173" cy="5378641"/>
          </a:xfrm>
        </p:spPr>
      </p:pic>
      <p:sp>
        <p:nvSpPr>
          <p:cNvPr id="2" name="Slide Number Placeholder 1">
            <a:extLst>
              <a:ext uri="{FF2B5EF4-FFF2-40B4-BE49-F238E27FC236}">
                <a16:creationId xmlns:a16="http://schemas.microsoft.com/office/drawing/2014/main" id="{639A3594-A445-435C-A9AC-1F0BD64E3B6C}"/>
              </a:ext>
            </a:extLst>
          </p:cNvPr>
          <p:cNvSpPr>
            <a:spLocks noGrp="1"/>
          </p:cNvSpPr>
          <p:nvPr>
            <p:ph type="sldNum" sz="quarter" idx="21"/>
          </p:nvPr>
        </p:nvSpPr>
        <p:spPr/>
        <p:txBody>
          <a:bodyPr/>
          <a:lstStyle/>
          <a:p>
            <a:fld id="{12C392DD-AF18-498A-AC5D-3C5285F0BC22}" type="slidenum">
              <a:rPr lang="en-US" smtClean="0"/>
              <a:pPr/>
              <a:t>26</a:t>
            </a:fld>
            <a:endParaRPr lang="en-US"/>
          </a:p>
        </p:txBody>
      </p:sp>
    </p:spTree>
    <p:extLst>
      <p:ext uri="{BB962C8B-B14F-4D97-AF65-F5344CB8AC3E}">
        <p14:creationId xmlns:p14="http://schemas.microsoft.com/office/powerpoint/2010/main" val="297519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6999-FC0C-214C-A5B9-9E2DCD04AEA4}"/>
              </a:ext>
            </a:extLst>
          </p:cNvPr>
          <p:cNvSpPr>
            <a:spLocks noGrp="1"/>
          </p:cNvSpPr>
          <p:nvPr>
            <p:ph type="title"/>
          </p:nvPr>
        </p:nvSpPr>
        <p:spPr>
          <a:xfrm>
            <a:off x="688744" y="365760"/>
            <a:ext cx="3669553" cy="5386858"/>
          </a:xfrm>
          <a:solidFill>
            <a:srgbClr val="F8A662"/>
          </a:solidFill>
          <a:ln>
            <a:solidFill>
              <a:schemeClr val="tx1">
                <a:lumMod val="50000"/>
              </a:schemeClr>
            </a:solidFill>
          </a:ln>
          <a:effectLst>
            <a:outerShdw blurRad="50800" dist="38100" dir="5400000" algn="t" rotWithShape="0">
              <a:prstClr val="black">
                <a:alpha val="40000"/>
              </a:prstClr>
            </a:outerShdw>
          </a:effectLst>
        </p:spPr>
        <p:txBody>
          <a:bodyPr anchor="ctr" anchorCtr="0"/>
          <a:lstStyle/>
          <a:p>
            <a:pPr algn="ctr" fontAlgn="auto">
              <a:lnSpc>
                <a:spcPts val="5400"/>
              </a:lnSpc>
              <a:spcAft>
                <a:spcPts val="0"/>
              </a:spcAft>
              <a:defRPr/>
            </a:pPr>
            <a:r>
              <a:rPr lang="en-US" b="1" dirty="0">
                <a:solidFill>
                  <a:schemeClr val="tx1">
                    <a:lumMod val="50000"/>
                  </a:schemeClr>
                </a:solidFill>
              </a:rPr>
              <a:t>Defining Play in the Early Learning System</a:t>
            </a:r>
          </a:p>
        </p:txBody>
      </p:sp>
      <p:pic>
        <p:nvPicPr>
          <p:cNvPr id="7" name="Picture 6" descr="The Powerful Role &#10;of Play in Early Education publication&#10;">
            <a:extLst>
              <a:ext uri="{FF2B5EF4-FFF2-40B4-BE49-F238E27FC236}">
                <a16:creationId xmlns:a16="http://schemas.microsoft.com/office/drawing/2014/main" id="{1525264D-833C-9C43-98BB-A15BB2B218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458" y="190906"/>
            <a:ext cx="4116708" cy="5736566"/>
          </a:xfrm>
          <a:prstGeom prst="rect">
            <a:avLst/>
          </a:prstGeom>
          <a:ln>
            <a:solidFill>
              <a:schemeClr val="tx1"/>
            </a:solidFill>
          </a:ln>
        </p:spPr>
      </p:pic>
      <p:sp>
        <p:nvSpPr>
          <p:cNvPr id="3" name="Subtitle 2">
            <a:extLst>
              <a:ext uri="{FF2B5EF4-FFF2-40B4-BE49-F238E27FC236}">
                <a16:creationId xmlns:a16="http://schemas.microsoft.com/office/drawing/2014/main" id="{5A2C7AD8-A8BF-8242-BA2E-B80BAB71F1C3}"/>
              </a:ext>
            </a:extLst>
          </p:cNvPr>
          <p:cNvSpPr>
            <a:spLocks noGrp="1"/>
          </p:cNvSpPr>
          <p:nvPr>
            <p:ph idx="1"/>
          </p:nvPr>
        </p:nvSpPr>
        <p:spPr>
          <a:xfrm>
            <a:off x="5090208" y="1382907"/>
            <a:ext cx="3536334" cy="4369711"/>
          </a:xfrm>
        </p:spPr>
        <p:txBody>
          <a:bodyPr/>
          <a:lstStyle/>
          <a:p>
            <a:pPr marL="0" lvl="1" indent="0">
              <a:lnSpc>
                <a:spcPct val="100000"/>
              </a:lnSpc>
              <a:spcBef>
                <a:spcPts val="0"/>
              </a:spcBef>
              <a:spcAft>
                <a:spcPts val="0"/>
              </a:spcAft>
              <a:buNone/>
            </a:pPr>
            <a:r>
              <a:rPr lang="en-US" sz="2400" dirty="0">
                <a:solidFill>
                  <a:schemeClr val="tx1">
                    <a:lumMod val="50000"/>
                  </a:schemeClr>
                </a:solidFill>
              </a:rPr>
              <a:t>Introduction to </a:t>
            </a:r>
          </a:p>
          <a:p>
            <a:pPr marL="0" lvl="1" indent="0">
              <a:lnSpc>
                <a:spcPct val="100000"/>
              </a:lnSpc>
              <a:spcBef>
                <a:spcPts val="0"/>
              </a:spcBef>
              <a:spcAft>
                <a:spcPts val="0"/>
              </a:spcAft>
              <a:buNone/>
            </a:pPr>
            <a:r>
              <a:rPr lang="en-US" sz="2400" b="1" i="1" dirty="0">
                <a:solidFill>
                  <a:schemeClr val="tx1">
                    <a:lumMod val="50000"/>
                  </a:schemeClr>
                </a:solidFill>
              </a:rPr>
              <a:t>The Powerful Role </a:t>
            </a:r>
          </a:p>
          <a:p>
            <a:pPr marL="0" lvl="1" indent="0">
              <a:lnSpc>
                <a:spcPct val="100000"/>
              </a:lnSpc>
              <a:spcBef>
                <a:spcPts val="0"/>
              </a:spcBef>
              <a:spcAft>
                <a:spcPts val="0"/>
              </a:spcAft>
              <a:buNone/>
            </a:pPr>
            <a:r>
              <a:rPr lang="en-US" sz="2400" b="1" i="1" dirty="0">
                <a:solidFill>
                  <a:schemeClr val="tx1">
                    <a:lumMod val="50000"/>
                  </a:schemeClr>
                </a:solidFill>
              </a:rPr>
              <a:t>of Play in Early Education </a:t>
            </a:r>
            <a:r>
              <a:rPr lang="en-US" sz="2400" dirty="0">
                <a:solidFill>
                  <a:schemeClr val="tx1">
                    <a:lumMod val="50000"/>
                  </a:schemeClr>
                </a:solidFill>
              </a:rPr>
              <a:t>publication</a:t>
            </a:r>
          </a:p>
        </p:txBody>
      </p:sp>
      <p:sp>
        <p:nvSpPr>
          <p:cNvPr id="5" name="Slide Number Placeholder 4">
            <a:extLst>
              <a:ext uri="{FF2B5EF4-FFF2-40B4-BE49-F238E27FC236}">
                <a16:creationId xmlns:a16="http://schemas.microsoft.com/office/drawing/2014/main" id="{782E32BF-0282-4FE8-81EB-FA8210042747}"/>
              </a:ext>
            </a:extLst>
          </p:cNvPr>
          <p:cNvSpPr>
            <a:spLocks noGrp="1"/>
          </p:cNvSpPr>
          <p:nvPr>
            <p:ph type="sldNum" sz="quarter" idx="10"/>
          </p:nvPr>
        </p:nvSpPr>
        <p:spPr/>
        <p:txBody>
          <a:bodyPr/>
          <a:lstStyle/>
          <a:p>
            <a:fld id="{12C392DD-AF18-498A-AC5D-3C5285F0BC22}" type="slidenum">
              <a:rPr lang="en-US" smtClean="0"/>
              <a:pPr/>
              <a:t>27</a:t>
            </a:fld>
            <a:endParaRPr lang="en-US"/>
          </a:p>
        </p:txBody>
      </p:sp>
    </p:spTree>
    <p:extLst>
      <p:ext uri="{BB962C8B-B14F-4D97-AF65-F5344CB8AC3E}">
        <p14:creationId xmlns:p14="http://schemas.microsoft.com/office/powerpoint/2010/main" val="31894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65DC-6FA6-0640-82DD-EF80D85A3686}"/>
              </a:ext>
            </a:extLst>
          </p:cNvPr>
          <p:cNvSpPr>
            <a:spLocks noGrp="1"/>
          </p:cNvSpPr>
          <p:nvPr>
            <p:ph type="title"/>
          </p:nvPr>
        </p:nvSpPr>
        <p:spPr>
          <a:xfrm>
            <a:off x="705677" y="365760"/>
            <a:ext cx="8113857" cy="1105231"/>
          </a:xfrm>
          <a:prstGeom prst="rect">
            <a:avLst/>
          </a:prstGeom>
        </p:spPr>
        <p:txBody>
          <a:bodyPr>
            <a:noAutofit/>
          </a:bodyPr>
          <a:lstStyle/>
          <a:p>
            <a:r>
              <a:rPr lang="en-US" sz="3200" b="0" dirty="0"/>
              <a:t>Overview</a:t>
            </a:r>
            <a:r>
              <a:rPr lang="en-US" sz="3200" dirty="0"/>
              <a:t>: </a:t>
            </a:r>
            <a:r>
              <a:rPr lang="en-US" sz="3200" i="1" dirty="0">
                <a:solidFill>
                  <a:schemeClr val="tx1">
                    <a:lumMod val="50000"/>
                  </a:schemeClr>
                </a:solidFill>
              </a:rPr>
              <a:t>The Powerful Role of Play in Early Education</a:t>
            </a:r>
            <a:endParaRPr lang="en-US" sz="3200" b="1" i="1" dirty="0"/>
          </a:p>
        </p:txBody>
      </p:sp>
      <p:sp>
        <p:nvSpPr>
          <p:cNvPr id="4" name="Content Placeholder 3">
            <a:extLst>
              <a:ext uri="{FF2B5EF4-FFF2-40B4-BE49-F238E27FC236}">
                <a16:creationId xmlns:a16="http://schemas.microsoft.com/office/drawing/2014/main" id="{2CE181A1-F369-884C-BF82-E1C9654DD2DB}"/>
              </a:ext>
            </a:extLst>
          </p:cNvPr>
          <p:cNvSpPr>
            <a:spLocks noGrp="1"/>
          </p:cNvSpPr>
          <p:nvPr>
            <p:ph idx="1"/>
          </p:nvPr>
        </p:nvSpPr>
        <p:spPr>
          <a:xfrm>
            <a:off x="705677" y="1550503"/>
            <a:ext cx="8113857" cy="4637429"/>
          </a:xfrm>
        </p:spPr>
        <p:txBody>
          <a:bodyPr/>
          <a:lstStyle/>
          <a:p>
            <a:pPr lvl="0">
              <a:lnSpc>
                <a:spcPct val="100000"/>
              </a:lnSpc>
              <a:spcBef>
                <a:spcPts val="600"/>
              </a:spcBef>
              <a:spcAft>
                <a:spcPts val="200"/>
              </a:spcAft>
            </a:pPr>
            <a:r>
              <a:rPr lang="en-US" sz="2500" b="1" dirty="0">
                <a:solidFill>
                  <a:schemeClr val="tx1">
                    <a:lumMod val="50000"/>
                  </a:schemeClr>
                </a:solidFill>
              </a:rPr>
              <a:t>Chapter 1: </a:t>
            </a:r>
            <a:r>
              <a:rPr lang="en-US" sz="2500" dirty="0">
                <a:solidFill>
                  <a:schemeClr val="tx1">
                    <a:lumMod val="50000"/>
                  </a:schemeClr>
                </a:solidFill>
              </a:rPr>
              <a:t>A Continuum of Play-Based Learning</a:t>
            </a:r>
          </a:p>
          <a:p>
            <a:pPr lvl="0">
              <a:lnSpc>
                <a:spcPct val="100000"/>
              </a:lnSpc>
              <a:spcBef>
                <a:spcPts val="600"/>
              </a:spcBef>
              <a:spcAft>
                <a:spcPts val="200"/>
              </a:spcAft>
            </a:pPr>
            <a:r>
              <a:rPr lang="en-US" sz="2500" b="1" dirty="0">
                <a:solidFill>
                  <a:schemeClr val="tx1">
                    <a:lumMod val="50000"/>
                  </a:schemeClr>
                </a:solidFill>
              </a:rPr>
              <a:t>Chapter 2: </a:t>
            </a:r>
            <a:r>
              <a:rPr lang="en-US" sz="2500" dirty="0">
                <a:solidFill>
                  <a:schemeClr val="tx1">
                    <a:lumMod val="50000"/>
                  </a:schemeClr>
                </a:solidFill>
              </a:rPr>
              <a:t>Critical Role of Play in Children’s Learning and Development</a:t>
            </a:r>
          </a:p>
          <a:p>
            <a:pPr lvl="0">
              <a:lnSpc>
                <a:spcPct val="100000"/>
              </a:lnSpc>
              <a:spcBef>
                <a:spcPts val="600"/>
              </a:spcBef>
              <a:spcAft>
                <a:spcPts val="200"/>
              </a:spcAft>
            </a:pPr>
            <a:r>
              <a:rPr lang="en-US" sz="2500" b="1" dirty="0">
                <a:solidFill>
                  <a:schemeClr val="tx1">
                    <a:lumMod val="50000"/>
                  </a:schemeClr>
                </a:solidFill>
              </a:rPr>
              <a:t>Chapter 3: </a:t>
            </a:r>
            <a:r>
              <a:rPr lang="en-US" sz="2500" dirty="0">
                <a:solidFill>
                  <a:schemeClr val="tx1">
                    <a:lumMod val="50000"/>
                  </a:schemeClr>
                </a:solidFill>
              </a:rPr>
              <a:t>The Essential Roles of Teachers and Administrators in Supporting Play-Based Learning</a:t>
            </a:r>
          </a:p>
          <a:p>
            <a:pPr lvl="0">
              <a:lnSpc>
                <a:spcPct val="100000"/>
              </a:lnSpc>
              <a:spcBef>
                <a:spcPts val="600"/>
              </a:spcBef>
              <a:spcAft>
                <a:spcPts val="200"/>
              </a:spcAft>
            </a:pPr>
            <a:r>
              <a:rPr lang="en-US" sz="2500" b="1" dirty="0">
                <a:solidFill>
                  <a:schemeClr val="tx1">
                    <a:lumMod val="50000"/>
                  </a:schemeClr>
                </a:solidFill>
              </a:rPr>
              <a:t>Chapter 4: </a:t>
            </a:r>
            <a:r>
              <a:rPr lang="en-US" sz="2500" dirty="0">
                <a:solidFill>
                  <a:schemeClr val="tx1">
                    <a:lumMod val="50000"/>
                  </a:schemeClr>
                </a:solidFill>
              </a:rPr>
              <a:t>The Importance of Risk Taking in Children’s Play</a:t>
            </a:r>
          </a:p>
          <a:p>
            <a:pPr lvl="0">
              <a:lnSpc>
                <a:spcPct val="100000"/>
              </a:lnSpc>
              <a:spcBef>
                <a:spcPts val="600"/>
              </a:spcBef>
              <a:spcAft>
                <a:spcPts val="200"/>
              </a:spcAft>
            </a:pPr>
            <a:r>
              <a:rPr lang="en-US" sz="2500" b="1" dirty="0">
                <a:solidFill>
                  <a:schemeClr val="tx1">
                    <a:lumMod val="50000"/>
                  </a:schemeClr>
                </a:solidFill>
              </a:rPr>
              <a:t>Chapter 5: </a:t>
            </a:r>
            <a:r>
              <a:rPr lang="en-US" sz="2500" dirty="0">
                <a:solidFill>
                  <a:schemeClr val="tx1">
                    <a:lumMod val="50000"/>
                  </a:schemeClr>
                </a:solidFill>
              </a:rPr>
              <a:t>Using Play to Support Inclusion</a:t>
            </a:r>
          </a:p>
          <a:p>
            <a:pPr lvl="0">
              <a:lnSpc>
                <a:spcPct val="100000"/>
              </a:lnSpc>
              <a:spcBef>
                <a:spcPts val="600"/>
              </a:spcBef>
              <a:spcAft>
                <a:spcPts val="200"/>
              </a:spcAft>
            </a:pPr>
            <a:r>
              <a:rPr lang="en-US" sz="2500" b="1" dirty="0">
                <a:solidFill>
                  <a:schemeClr val="tx1">
                    <a:lumMod val="50000"/>
                  </a:schemeClr>
                </a:solidFill>
              </a:rPr>
              <a:t>Chapter 6: </a:t>
            </a:r>
            <a:r>
              <a:rPr lang="en-US" sz="2500" dirty="0">
                <a:solidFill>
                  <a:schemeClr val="tx1">
                    <a:lumMod val="50000"/>
                  </a:schemeClr>
                </a:solidFill>
              </a:rPr>
              <a:t>Trauma-Informed Approach to Play-Based Learning</a:t>
            </a:r>
          </a:p>
        </p:txBody>
      </p:sp>
      <p:sp>
        <p:nvSpPr>
          <p:cNvPr id="3" name="Slide Number Placeholder 2">
            <a:extLst>
              <a:ext uri="{FF2B5EF4-FFF2-40B4-BE49-F238E27FC236}">
                <a16:creationId xmlns:a16="http://schemas.microsoft.com/office/drawing/2014/main" id="{039435DF-9492-4BFF-A93A-F352B54B09F0}"/>
              </a:ext>
            </a:extLst>
          </p:cNvPr>
          <p:cNvSpPr>
            <a:spLocks noGrp="1"/>
          </p:cNvSpPr>
          <p:nvPr>
            <p:ph type="sldNum" sz="quarter" idx="10"/>
          </p:nvPr>
        </p:nvSpPr>
        <p:spPr/>
        <p:txBody>
          <a:bodyPr/>
          <a:lstStyle/>
          <a:p>
            <a:fld id="{12C392DD-AF18-498A-AC5D-3C5285F0BC22}" type="slidenum">
              <a:rPr lang="en-US" smtClean="0"/>
              <a:pPr/>
              <a:t>28</a:t>
            </a:fld>
            <a:endParaRPr lang="en-US"/>
          </a:p>
        </p:txBody>
      </p:sp>
    </p:spTree>
    <p:extLst>
      <p:ext uri="{BB962C8B-B14F-4D97-AF65-F5344CB8AC3E}">
        <p14:creationId xmlns:p14="http://schemas.microsoft.com/office/powerpoint/2010/main" val="3268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2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
                                            <p:txEl>
                                              <p:pRg st="2" end="2"/>
                                            </p:txEl>
                                          </p:spTgt>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2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
                                            <p:txEl>
                                              <p:pRg st="3" end="3"/>
                                            </p:txEl>
                                          </p:spTgt>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2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4">
                                            <p:txEl>
                                              <p:pRg st="4" end="4"/>
                                            </p:txEl>
                                          </p:spTgt>
                                        </p:tgtEl>
                                      </p:cBhvr>
                                    </p:animEffect>
                                  </p:childTnLst>
                                </p:cTn>
                              </p:par>
                            </p:childTnLst>
                          </p:cTn>
                        </p:par>
                        <p:par>
                          <p:cTn id="34" fill="hold">
                            <p:stCondLst>
                              <p:cond delay="10000"/>
                            </p:stCondLst>
                            <p:childTnLst>
                              <p:par>
                                <p:cTn id="35" presetID="55"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2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1A65DC-6FA6-0640-82DD-EF80D85A3686}"/>
              </a:ext>
            </a:extLst>
          </p:cNvPr>
          <p:cNvSpPr>
            <a:spLocks noGrp="1"/>
          </p:cNvSpPr>
          <p:nvPr>
            <p:ph type="title"/>
          </p:nvPr>
        </p:nvSpPr>
        <p:spPr>
          <a:prstGeom prst="rect">
            <a:avLst/>
          </a:prstGeom>
        </p:spPr>
        <p:txBody>
          <a:bodyPr>
            <a:noAutofit/>
          </a:bodyPr>
          <a:lstStyle/>
          <a:p>
            <a:r>
              <a:rPr lang="en-US" sz="2800" b="0" dirty="0"/>
              <a:t>Overview</a:t>
            </a:r>
            <a:r>
              <a:rPr lang="en-US" sz="2800" dirty="0"/>
              <a:t>: </a:t>
            </a:r>
            <a:r>
              <a:rPr lang="en-US" sz="2800" i="1" dirty="0">
                <a:solidFill>
                  <a:schemeClr val="tx1">
                    <a:lumMod val="50000"/>
                  </a:schemeClr>
                </a:solidFill>
              </a:rPr>
              <a:t>The Powerful Role of Play in Early Education (2)</a:t>
            </a:r>
            <a:endParaRPr lang="en-US" sz="2800" b="1" i="1" dirty="0"/>
          </a:p>
        </p:txBody>
      </p:sp>
      <p:sp>
        <p:nvSpPr>
          <p:cNvPr id="2" name="Slide Number Placeholder 1">
            <a:extLst>
              <a:ext uri="{FF2B5EF4-FFF2-40B4-BE49-F238E27FC236}">
                <a16:creationId xmlns:a16="http://schemas.microsoft.com/office/drawing/2014/main" id="{BBFD8922-4F36-4D8B-A03D-B6DF47EA9A8A}"/>
              </a:ext>
            </a:extLst>
          </p:cNvPr>
          <p:cNvSpPr>
            <a:spLocks noGrp="1"/>
          </p:cNvSpPr>
          <p:nvPr>
            <p:ph type="sldNum" sz="quarter" idx="11"/>
          </p:nvPr>
        </p:nvSpPr>
        <p:spPr/>
        <p:txBody>
          <a:bodyPr/>
          <a:lstStyle/>
          <a:p>
            <a:fld id="{12C392DD-AF18-498A-AC5D-3C5285F0BC22}" type="slidenum">
              <a:rPr lang="en-US" smtClean="0"/>
              <a:pPr/>
              <a:t>29</a:t>
            </a:fld>
            <a:endParaRPr lang="en-US"/>
          </a:p>
        </p:txBody>
      </p:sp>
      <p:sp>
        <p:nvSpPr>
          <p:cNvPr id="3" name="Subtitle 2">
            <a:extLst>
              <a:ext uri="{FF2B5EF4-FFF2-40B4-BE49-F238E27FC236}">
                <a16:creationId xmlns:a16="http://schemas.microsoft.com/office/drawing/2014/main" id="{5A2C7AD8-A8BF-8242-BA2E-B80BAB71F1C3}"/>
              </a:ext>
            </a:extLst>
          </p:cNvPr>
          <p:cNvSpPr>
            <a:spLocks noGrp="1"/>
          </p:cNvSpPr>
          <p:nvPr>
            <p:ph sz="half" idx="1"/>
          </p:nvPr>
        </p:nvSpPr>
        <p:spPr/>
        <p:txBody>
          <a:bodyPr anchor="ctr" anchorCtr="0"/>
          <a:lstStyle/>
          <a:p>
            <a:pPr marL="0" indent="0">
              <a:lnSpc>
                <a:spcPct val="100000"/>
              </a:lnSpc>
              <a:spcAft>
                <a:spcPts val="1200"/>
              </a:spcAft>
              <a:buNone/>
            </a:pPr>
            <a:r>
              <a:rPr lang="en-US" b="1" i="1" dirty="0">
                <a:cs typeface="Arial" charset="0"/>
              </a:rPr>
              <a:t>Research supports recognizing play as a learning tool.</a:t>
            </a:r>
          </a:p>
          <a:p>
            <a:pPr marL="0" indent="0">
              <a:lnSpc>
                <a:spcPct val="100000"/>
              </a:lnSpc>
              <a:spcAft>
                <a:spcPts val="1200"/>
              </a:spcAft>
              <a:buNone/>
            </a:pPr>
            <a:r>
              <a:rPr lang="en-US" b="1" dirty="0">
                <a:cs typeface="Arial" charset="0"/>
              </a:rPr>
              <a:t>Play is not one size fits all; it is a continuum.</a:t>
            </a:r>
          </a:p>
          <a:p>
            <a:pPr marL="0" indent="0">
              <a:lnSpc>
                <a:spcPct val="100000"/>
              </a:lnSpc>
              <a:spcAft>
                <a:spcPts val="1200"/>
              </a:spcAft>
              <a:buNone/>
            </a:pPr>
            <a:r>
              <a:rPr lang="en-US" b="1" dirty="0">
                <a:latin typeface="American Typewriter" panose="02090604020004020304" pitchFamily="18" charset="77"/>
                <a:cs typeface="Arial" charset="0"/>
              </a:rPr>
              <a:t>Play supports integrated learning.</a:t>
            </a:r>
          </a:p>
        </p:txBody>
      </p:sp>
      <p:pic>
        <p:nvPicPr>
          <p:cNvPr id="8" name="Content Placeholder 7" descr="The Powerful Role &#10;of Play in Early Education publication&#10;">
            <a:extLst>
              <a:ext uri="{FF2B5EF4-FFF2-40B4-BE49-F238E27FC236}">
                <a16:creationId xmlns:a16="http://schemas.microsoft.com/office/drawing/2014/main" id="{F7D5A739-6154-4B32-B894-FC637D8DD5A9}"/>
              </a:ext>
            </a:extLst>
          </p:cNvPr>
          <p:cNvPicPr>
            <a:picLocks noGrp="1" noChangeAspect="1"/>
          </p:cNvPicPr>
          <p:nvPr>
            <p:ph sz="half" idx="10"/>
          </p:nvPr>
        </p:nvPicPr>
        <p:blipFill>
          <a:blip r:embed="rId3" cstate="email">
            <a:extLst>
              <a:ext uri="{28A0092B-C50C-407E-A947-70E740481C1C}">
                <a14:useLocalDpi xmlns:a14="http://schemas.microsoft.com/office/drawing/2010/main"/>
              </a:ext>
            </a:extLst>
          </a:blip>
          <a:stretch>
            <a:fillRect/>
          </a:stretch>
        </p:blipFill>
        <p:spPr>
          <a:xfrm>
            <a:off x="5047647" y="1341438"/>
            <a:ext cx="3377819" cy="4706937"/>
          </a:xfrm>
          <a:prstGeom prst="rect">
            <a:avLst/>
          </a:prstGeom>
          <a:ln>
            <a:solidFill>
              <a:schemeClr val="tx1"/>
            </a:solidFill>
          </a:ln>
        </p:spPr>
      </p:pic>
    </p:spTree>
    <p:extLst>
      <p:ext uri="{BB962C8B-B14F-4D97-AF65-F5344CB8AC3E}">
        <p14:creationId xmlns:p14="http://schemas.microsoft.com/office/powerpoint/2010/main" val="98396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7238C-C373-47E5-BA1F-93F8B8B329F5}"/>
              </a:ext>
            </a:extLst>
          </p:cNvPr>
          <p:cNvSpPr>
            <a:spLocks noGrp="1"/>
          </p:cNvSpPr>
          <p:nvPr>
            <p:ph type="ctrTitle"/>
          </p:nvPr>
        </p:nvSpPr>
        <p:spPr>
          <a:xfrm>
            <a:off x="330919" y="595180"/>
            <a:ext cx="3611690" cy="4748716"/>
          </a:xfrm>
        </p:spPr>
        <p:txBody>
          <a:bodyPr>
            <a:normAutofit fontScale="90000"/>
          </a:bodyPr>
          <a:lstStyle/>
          <a:p>
            <a:pPr algn="ctr">
              <a:lnSpc>
                <a:spcPct val="100000"/>
              </a:lnSpc>
            </a:pPr>
            <a:r>
              <a:rPr lang="en-US" altLang="en-US" sz="4000" b="1" dirty="0">
                <a:solidFill>
                  <a:schemeClr val="tx1"/>
                </a:solidFill>
              </a:rPr>
              <a:t>Welcome to the CPIN PLI: Social Emotional Development</a:t>
            </a:r>
            <a:br>
              <a:rPr lang="en-US" altLang="en-US" sz="4000" b="1" dirty="0">
                <a:solidFill>
                  <a:schemeClr val="tx1"/>
                </a:solidFill>
              </a:rPr>
            </a:br>
            <a:r>
              <a:rPr lang="en-US" altLang="en-US" sz="4000" b="1" dirty="0">
                <a:solidFill>
                  <a:schemeClr val="tx1"/>
                </a:solidFill>
              </a:rPr>
              <a:t>Domain</a:t>
            </a:r>
            <a:br>
              <a:rPr lang="en-US" altLang="en-US" sz="4000" b="1" dirty="0">
                <a:solidFill>
                  <a:schemeClr val="tx1"/>
                </a:solidFill>
              </a:rPr>
            </a:br>
            <a:br>
              <a:rPr lang="en-US" altLang="en-US" sz="4000" b="1" dirty="0">
                <a:solidFill>
                  <a:schemeClr val="tx1"/>
                </a:solidFill>
              </a:rPr>
            </a:br>
            <a:endParaRPr lang="en-US" sz="4000" dirty="0">
              <a:solidFill>
                <a:schemeClr val="tx1"/>
              </a:solidFill>
            </a:endParaRPr>
          </a:p>
        </p:txBody>
      </p:sp>
      <p:pic>
        <p:nvPicPr>
          <p:cNvPr id="13" name="Content Placeholder 12" descr="adult and child with blocks">
            <a:extLst>
              <a:ext uri="{FF2B5EF4-FFF2-40B4-BE49-F238E27FC236}">
                <a16:creationId xmlns:a16="http://schemas.microsoft.com/office/drawing/2014/main" id="{6E569F63-9880-4F64-9F3E-0F3BA3B7B516}"/>
              </a:ext>
            </a:extLst>
          </p:cNvPr>
          <p:cNvPicPr>
            <a:picLocks noGrp="1" noChangeAspect="1"/>
          </p:cNvPicPr>
          <p:nvPr>
            <p:ph sz="half" idx="10"/>
          </p:nvPr>
        </p:nvPicPr>
        <p:blipFill rotWithShape="1">
          <a:blip r:embed="rId3" cstate="email">
            <a:extLst>
              <a:ext uri="{28A0092B-C50C-407E-A947-70E740481C1C}">
                <a14:useLocalDpi xmlns:a14="http://schemas.microsoft.com/office/drawing/2010/main"/>
              </a:ext>
            </a:extLst>
          </a:blip>
          <a:srcRect/>
          <a:stretch/>
        </p:blipFill>
        <p:spPr>
          <a:xfrm>
            <a:off x="4166673" y="595180"/>
            <a:ext cx="4646409" cy="5080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8131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E7E2-6516-CC43-8D40-1F6CEB1B1BBF}"/>
              </a:ext>
            </a:extLst>
          </p:cNvPr>
          <p:cNvSpPr>
            <a:spLocks noGrp="1"/>
          </p:cNvSpPr>
          <p:nvPr>
            <p:ph type="title"/>
          </p:nvPr>
        </p:nvSpPr>
        <p:spPr/>
        <p:txBody>
          <a:bodyPr/>
          <a:lstStyle/>
          <a:p>
            <a:pPr fontAlgn="auto">
              <a:spcAft>
                <a:spcPts val="0"/>
              </a:spcAft>
              <a:defRPr/>
            </a:pPr>
            <a:r>
              <a:rPr lang="en-US" sz="4000" b="1" dirty="0">
                <a:solidFill>
                  <a:schemeClr val="tx1">
                    <a:lumMod val="50000"/>
                  </a:schemeClr>
                </a:solidFill>
              </a:rPr>
              <a:t>Play-Based Learning</a:t>
            </a:r>
          </a:p>
        </p:txBody>
      </p:sp>
      <p:sp>
        <p:nvSpPr>
          <p:cNvPr id="3" name="Slide Number Placeholder 2">
            <a:extLst>
              <a:ext uri="{FF2B5EF4-FFF2-40B4-BE49-F238E27FC236}">
                <a16:creationId xmlns:a16="http://schemas.microsoft.com/office/drawing/2014/main" id="{654C3E01-7226-4D37-97FE-E51B03CE6D23}"/>
              </a:ext>
            </a:extLst>
          </p:cNvPr>
          <p:cNvSpPr>
            <a:spLocks noGrp="1"/>
          </p:cNvSpPr>
          <p:nvPr>
            <p:ph type="sldNum" sz="quarter" idx="10"/>
          </p:nvPr>
        </p:nvSpPr>
        <p:spPr/>
        <p:txBody>
          <a:bodyPr/>
          <a:lstStyle/>
          <a:p>
            <a:fld id="{12C392DD-AF18-498A-AC5D-3C5285F0BC22}" type="slidenum">
              <a:rPr lang="en-US" smtClean="0"/>
              <a:pPr/>
              <a:t>30</a:t>
            </a:fld>
            <a:endParaRPr lang="en-US"/>
          </a:p>
        </p:txBody>
      </p:sp>
      <p:sp>
        <p:nvSpPr>
          <p:cNvPr id="8" name="Content Placeholder 7">
            <a:extLst>
              <a:ext uri="{FF2B5EF4-FFF2-40B4-BE49-F238E27FC236}">
                <a16:creationId xmlns:a16="http://schemas.microsoft.com/office/drawing/2014/main" id="{E6C7D39B-8F41-4BBE-A3F2-AE3A55741F15}"/>
              </a:ext>
            </a:extLst>
          </p:cNvPr>
          <p:cNvSpPr>
            <a:spLocks noGrp="1"/>
          </p:cNvSpPr>
          <p:nvPr>
            <p:ph sz="quarter" idx="1"/>
          </p:nvPr>
        </p:nvSpPr>
        <p:spPr>
          <a:xfrm>
            <a:off x="705678" y="1447799"/>
            <a:ext cx="5756634" cy="1338943"/>
          </a:xfrm>
        </p:spPr>
        <p:txBody>
          <a:bodyPr/>
          <a:lstStyle/>
          <a:p>
            <a:pPr marL="0" indent="0">
              <a:lnSpc>
                <a:spcPct val="100000"/>
              </a:lnSpc>
              <a:spcBef>
                <a:spcPts val="0"/>
              </a:spcBef>
              <a:spcAft>
                <a:spcPts val="0"/>
              </a:spcAft>
              <a:buNone/>
            </a:pPr>
            <a:r>
              <a:rPr lang="en-US" dirty="0"/>
              <a:t>Play-based learning supports meaningful, integrated, and individualized learning.</a:t>
            </a:r>
          </a:p>
        </p:txBody>
      </p:sp>
      <p:pic>
        <p:nvPicPr>
          <p:cNvPr id="9" name="Content Placeholder 8" descr="child and adult">
            <a:extLst>
              <a:ext uri="{FF2B5EF4-FFF2-40B4-BE49-F238E27FC236}">
                <a16:creationId xmlns:a16="http://schemas.microsoft.com/office/drawing/2014/main" id="{E7A09713-8BA8-45F8-B524-C6D1B71808F9}"/>
              </a:ext>
            </a:extLst>
          </p:cNvPr>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767540" y="3040743"/>
            <a:ext cx="4021017" cy="2680677"/>
          </a:xfrm>
          <a:prstGeom prst="rect">
            <a:avLst/>
          </a:prstGeom>
          <a:ln>
            <a:solidFill>
              <a:schemeClr val="tx1">
                <a:lumMod val="50000"/>
              </a:schemeClr>
            </a:solidFill>
          </a:ln>
          <a:effectLst>
            <a:outerShdw blurRad="50800" dist="38100" dir="5400000" algn="t" rotWithShape="0">
              <a:prstClr val="black">
                <a:alpha val="40000"/>
              </a:prstClr>
            </a:outerShdw>
          </a:effectLst>
        </p:spPr>
      </p:pic>
      <p:pic>
        <p:nvPicPr>
          <p:cNvPr id="6" name="Content Placeholder 9" descr="Child at water table pours water from measuring cup onto hand">
            <a:extLst>
              <a:ext uri="{FF2B5EF4-FFF2-40B4-BE49-F238E27FC236}">
                <a16:creationId xmlns:a16="http://schemas.microsoft.com/office/drawing/2014/main" id="{59CCC66C-32EA-DA4F-B2CB-C289E45EE938}"/>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bwMode="auto">
          <a:xfrm>
            <a:off x="6139289" y="415583"/>
            <a:ext cx="1976010" cy="2508360"/>
          </a:xfrm>
          <a:prstGeom prst="rect">
            <a:avLst/>
          </a:prstGeom>
          <a:noFill/>
          <a:ln>
            <a:solidFill>
              <a:srgbClr val="3D4653"/>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pic>
      <p:pic>
        <p:nvPicPr>
          <p:cNvPr id="7" name="Content Placeholder 6" descr="two children with dominoes">
            <a:extLst>
              <a:ext uri="{FF2B5EF4-FFF2-40B4-BE49-F238E27FC236}">
                <a16:creationId xmlns:a16="http://schemas.microsoft.com/office/drawing/2014/main" id="{8D013A83-51A2-42B3-942F-2E9C8603E522}"/>
              </a:ext>
            </a:extLst>
          </p:cNvPr>
          <p:cNvPicPr>
            <a:picLocks noGrp="1" noChangeAspect="1"/>
          </p:cNvPicPr>
          <p:nvPr>
            <p:ph sz="quarter" idx="3"/>
          </p:nvPr>
        </p:nvPicPr>
        <p:blipFill>
          <a:blip r:embed="rId5" cstate="email">
            <a:extLst>
              <a:ext uri="{28A0092B-C50C-407E-A947-70E740481C1C}">
                <a14:useLocalDpi xmlns:a14="http://schemas.microsoft.com/office/drawing/2010/main"/>
              </a:ext>
            </a:extLst>
          </a:blip>
          <a:stretch>
            <a:fillRect/>
          </a:stretch>
        </p:blipFill>
        <p:spPr>
          <a:xfrm>
            <a:off x="4980818" y="3061144"/>
            <a:ext cx="3599543" cy="2684659"/>
          </a:xfrm>
          <a:prstGeom prst="rect">
            <a:avLst/>
          </a:prstGeom>
          <a:ln>
            <a:solidFill>
              <a:schemeClr val="tx1">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06205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CA5763-337B-8C40-AD4F-1413FE010ED8}"/>
              </a:ext>
            </a:extLst>
          </p:cNvPr>
          <p:cNvSpPr>
            <a:spLocks noGrp="1"/>
          </p:cNvSpPr>
          <p:nvPr>
            <p:ph type="title"/>
          </p:nvPr>
        </p:nvSpPr>
        <p:spPr>
          <a:prstGeom prst="rect">
            <a:avLst/>
          </a:prstGeom>
        </p:spPr>
        <p:txBody>
          <a:bodyPr>
            <a:noAutofit/>
          </a:bodyPr>
          <a:lstStyle/>
          <a:p>
            <a:pPr fontAlgn="auto">
              <a:spcAft>
                <a:spcPts val="0"/>
              </a:spcAft>
              <a:defRPr/>
            </a:pPr>
            <a:r>
              <a:rPr lang="en-US" sz="3200" dirty="0">
                <a:solidFill>
                  <a:schemeClr val="tx1">
                    <a:lumMod val="50000"/>
                  </a:schemeClr>
                </a:solidFill>
              </a:rPr>
              <a:t>What does research tell us about how children learn? </a:t>
            </a:r>
          </a:p>
        </p:txBody>
      </p:sp>
      <p:sp>
        <p:nvSpPr>
          <p:cNvPr id="2" name="Content Placeholder 1">
            <a:extLst>
              <a:ext uri="{FF2B5EF4-FFF2-40B4-BE49-F238E27FC236}">
                <a16:creationId xmlns:a16="http://schemas.microsoft.com/office/drawing/2014/main" id="{A4DA6B52-7C11-4908-A0CE-0FCA453877E0}"/>
              </a:ext>
            </a:extLst>
          </p:cNvPr>
          <p:cNvSpPr>
            <a:spLocks noGrp="1"/>
          </p:cNvSpPr>
          <p:nvPr>
            <p:ph idx="1"/>
          </p:nvPr>
        </p:nvSpPr>
        <p:spPr/>
        <p:txBody>
          <a:bodyPr/>
          <a:lstStyle/>
          <a:p>
            <a:pPr marL="0" indent="0">
              <a:lnSpc>
                <a:spcPct val="100000"/>
              </a:lnSpc>
              <a:spcBef>
                <a:spcPts val="0"/>
              </a:spcBef>
              <a:spcAft>
                <a:spcPts val="600"/>
              </a:spcAft>
              <a:buNone/>
            </a:pPr>
            <a:r>
              <a:rPr lang="en-US" dirty="0">
                <a:solidFill>
                  <a:schemeClr val="tx1">
                    <a:lumMod val="50000"/>
                  </a:schemeClr>
                </a:solidFill>
                <a:highlight>
                  <a:srgbClr val="AADABC"/>
                </a:highlight>
              </a:rPr>
              <a:t>Five Principles:</a:t>
            </a:r>
          </a:p>
          <a:p>
            <a:pPr marL="514350" indent="-514350">
              <a:lnSpc>
                <a:spcPct val="100000"/>
              </a:lnSpc>
              <a:spcBef>
                <a:spcPts val="0"/>
              </a:spcBef>
              <a:spcAft>
                <a:spcPts val="600"/>
              </a:spcAft>
              <a:buFont typeface="+mj-lt"/>
              <a:buAutoNum type="arabicPeriod"/>
            </a:pPr>
            <a:r>
              <a:rPr lang="en-US" sz="2400" dirty="0">
                <a:solidFill>
                  <a:schemeClr val="tx1">
                    <a:lumMod val="50000"/>
                  </a:schemeClr>
                </a:solidFill>
              </a:rPr>
              <a:t>Children are active learners.</a:t>
            </a:r>
          </a:p>
          <a:p>
            <a:pPr marL="514350" indent="-514350">
              <a:lnSpc>
                <a:spcPct val="100000"/>
              </a:lnSpc>
              <a:spcBef>
                <a:spcPts val="0"/>
              </a:spcBef>
              <a:spcAft>
                <a:spcPts val="600"/>
              </a:spcAft>
              <a:buFont typeface="+mj-lt"/>
              <a:buAutoNum type="arabicPeriod"/>
            </a:pPr>
            <a:r>
              <a:rPr lang="en-US" sz="2400" dirty="0">
                <a:solidFill>
                  <a:schemeClr val="tx1">
                    <a:lumMod val="50000"/>
                  </a:schemeClr>
                </a:solidFill>
              </a:rPr>
              <a:t>Children learn best when their social and emotional needs are met, and they are surrounded by responsive adults.</a:t>
            </a:r>
          </a:p>
          <a:p>
            <a:pPr marL="514350" indent="-514350">
              <a:lnSpc>
                <a:spcPct val="100000"/>
              </a:lnSpc>
              <a:spcBef>
                <a:spcPts val="0"/>
              </a:spcBef>
              <a:spcAft>
                <a:spcPts val="600"/>
              </a:spcAft>
              <a:buFont typeface="+mj-lt"/>
              <a:buAutoNum type="arabicPeriod"/>
            </a:pPr>
            <a:r>
              <a:rPr lang="en-US" sz="2400" dirty="0">
                <a:solidFill>
                  <a:schemeClr val="tx1">
                    <a:lumMod val="50000"/>
                  </a:schemeClr>
                </a:solidFill>
              </a:rPr>
              <a:t>Children learn best when new information is presented in a meaningful context.</a:t>
            </a:r>
          </a:p>
          <a:p>
            <a:pPr marL="514350" indent="-514350">
              <a:lnSpc>
                <a:spcPct val="100000"/>
              </a:lnSpc>
              <a:spcBef>
                <a:spcPts val="0"/>
              </a:spcBef>
              <a:spcAft>
                <a:spcPts val="600"/>
              </a:spcAft>
              <a:buFont typeface="+mj-lt"/>
              <a:buAutoNum type="arabicPeriod"/>
            </a:pPr>
            <a:r>
              <a:rPr lang="en-US" sz="2400" dirty="0">
                <a:solidFill>
                  <a:schemeClr val="tx1">
                    <a:lumMod val="50000"/>
                  </a:schemeClr>
                </a:solidFill>
              </a:rPr>
              <a:t>The process of learning is as important as the outcome of learning for young children.</a:t>
            </a:r>
          </a:p>
          <a:p>
            <a:pPr marL="514350" indent="-514350">
              <a:lnSpc>
                <a:spcPct val="100000"/>
              </a:lnSpc>
              <a:spcBef>
                <a:spcPts val="0"/>
              </a:spcBef>
              <a:spcAft>
                <a:spcPts val="600"/>
              </a:spcAft>
              <a:buFont typeface="+mj-lt"/>
              <a:buAutoNum type="arabicPeriod"/>
            </a:pPr>
            <a:r>
              <a:rPr lang="en-US" sz="2400" dirty="0">
                <a:solidFill>
                  <a:schemeClr val="tx1">
                    <a:lumMod val="50000"/>
                  </a:schemeClr>
                </a:solidFill>
              </a:rPr>
              <a:t>All children have diverse needs and different backgrounds that influence their learning. </a:t>
            </a:r>
          </a:p>
        </p:txBody>
      </p:sp>
      <p:sp>
        <p:nvSpPr>
          <p:cNvPr id="3" name="Slide Number Placeholder 2">
            <a:extLst>
              <a:ext uri="{FF2B5EF4-FFF2-40B4-BE49-F238E27FC236}">
                <a16:creationId xmlns:a16="http://schemas.microsoft.com/office/drawing/2014/main" id="{084C013C-70E1-4517-A35B-4C20E0044D73}"/>
              </a:ext>
            </a:extLst>
          </p:cNvPr>
          <p:cNvSpPr>
            <a:spLocks noGrp="1"/>
          </p:cNvSpPr>
          <p:nvPr>
            <p:ph type="sldNum" sz="quarter" idx="10"/>
          </p:nvPr>
        </p:nvSpPr>
        <p:spPr/>
        <p:txBody>
          <a:bodyPr/>
          <a:lstStyle/>
          <a:p>
            <a:fld id="{12C392DD-AF18-498A-AC5D-3C5285F0BC22}" type="slidenum">
              <a:rPr lang="en-US" smtClean="0"/>
              <a:pPr/>
              <a:t>31</a:t>
            </a:fld>
            <a:endParaRPr lang="en-US"/>
          </a:p>
        </p:txBody>
      </p:sp>
    </p:spTree>
    <p:extLst>
      <p:ext uri="{BB962C8B-B14F-4D97-AF65-F5344CB8AC3E}">
        <p14:creationId xmlns:p14="http://schemas.microsoft.com/office/powerpoint/2010/main" val="240964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anim calcmode="lin" valueType="num">
                                      <p:cBhvr>
                                        <p:cTn id="8"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2000"/>
                                        <p:tgtEl>
                                          <p:spTgt spid="2">
                                            <p:txEl>
                                              <p:pRg st="2" end="2"/>
                                            </p:txEl>
                                          </p:spTgt>
                                        </p:tgtEl>
                                      </p:cBhvr>
                                    </p:animEffect>
                                    <p:anim calcmode="lin" valueType="num">
                                      <p:cBhvr>
                                        <p:cTn id="15"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par>
                          <p:cTn id="18" fill="hold">
                            <p:stCondLst>
                              <p:cond delay="4000"/>
                            </p:stCondLst>
                            <p:childTnLst>
                              <p:par>
                                <p:cTn id="19" presetID="37" presetClass="entr" presetSubtype="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2000"/>
                                        <p:tgtEl>
                                          <p:spTgt spid="2">
                                            <p:txEl>
                                              <p:pRg st="3" end="3"/>
                                            </p:txEl>
                                          </p:spTgt>
                                        </p:tgtEl>
                                      </p:cBhvr>
                                    </p:animEffect>
                                    <p:anim calcmode="lin" valueType="num">
                                      <p:cBhvr>
                                        <p:cTn id="2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par>
                          <p:cTn id="25" fill="hold">
                            <p:stCondLst>
                              <p:cond delay="6000"/>
                            </p:stCondLst>
                            <p:childTnLst>
                              <p:par>
                                <p:cTn id="26" presetID="37" presetClass="entr" presetSubtype="0" fill="hold" nodeType="afterEffect">
                                  <p:stCondLst>
                                    <p:cond delay="50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2000"/>
                                        <p:tgtEl>
                                          <p:spTgt spid="2">
                                            <p:txEl>
                                              <p:pRg st="4" end="4"/>
                                            </p:txEl>
                                          </p:spTgt>
                                        </p:tgtEl>
                                      </p:cBhvr>
                                    </p:animEffect>
                                    <p:anim calcmode="lin" valueType="num">
                                      <p:cBhvr>
                                        <p:cTn id="29"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31"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par>
                          <p:cTn id="32" fill="hold">
                            <p:stCondLst>
                              <p:cond delay="8500"/>
                            </p:stCondLst>
                            <p:childTnLst>
                              <p:par>
                                <p:cTn id="33" presetID="37" presetClass="entr" presetSubtype="0"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2000"/>
                                        <p:tgtEl>
                                          <p:spTgt spid="2">
                                            <p:txEl>
                                              <p:pRg st="5" end="5"/>
                                            </p:txEl>
                                          </p:spTgt>
                                        </p:tgtEl>
                                      </p:cBhvr>
                                    </p:animEffect>
                                    <p:anim calcmode="lin" valueType="num">
                                      <p:cBhvr>
                                        <p:cTn id="36" dur="2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8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normAutofit/>
          </a:bodyPr>
          <a:lstStyle/>
          <a:p>
            <a:r>
              <a:rPr lang="en-US" dirty="0"/>
              <a:t>Take Notes on Block Play Video</a:t>
            </a:r>
          </a:p>
        </p:txBody>
      </p:sp>
      <p:pic>
        <p:nvPicPr>
          <p:cNvPr id="10" name="Content Placeholder 9" descr="children playing"/>
          <p:cNvPicPr>
            <a:picLocks noGrp="1" noChangeAspect="1"/>
          </p:cNvPicPr>
          <p:nvPr>
            <p:ph sz="half"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p:blipFill>
        <p:spPr>
          <a:xfrm>
            <a:off x="4572000" y="1793790"/>
            <a:ext cx="4028300" cy="3270419"/>
          </a:xfrm>
          <a:prstGeom prst="rect">
            <a:avLst/>
          </a:prstGeom>
          <a:ln>
            <a:solidFill>
              <a:schemeClr val="tx1">
                <a:lumMod val="50000"/>
              </a:schemeClr>
            </a:solidFill>
          </a:ln>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157379A2-9B35-44AF-A61A-98BB3878C0D5}"/>
              </a:ext>
            </a:extLst>
          </p:cNvPr>
          <p:cNvSpPr>
            <a:spLocks noGrp="1"/>
          </p:cNvSpPr>
          <p:nvPr>
            <p:ph type="sldNum" sz="quarter" idx="11"/>
          </p:nvPr>
        </p:nvSpPr>
        <p:spPr/>
        <p:txBody>
          <a:bodyPr/>
          <a:lstStyle/>
          <a:p>
            <a:fld id="{12C392DD-AF18-498A-AC5D-3C5285F0BC22}" type="slidenum">
              <a:rPr lang="en-US" smtClean="0"/>
              <a:pPr/>
              <a:t>32</a:t>
            </a:fld>
            <a:endParaRPr lang="en-US"/>
          </a:p>
        </p:txBody>
      </p:sp>
      <p:sp>
        <p:nvSpPr>
          <p:cNvPr id="3" name="Content Placeholder 2">
            <a:extLst>
              <a:ext uri="{FF2B5EF4-FFF2-40B4-BE49-F238E27FC236}">
                <a16:creationId xmlns:a16="http://schemas.microsoft.com/office/drawing/2014/main" id="{77EFD3D4-3A71-5547-B844-4440A132681A}"/>
              </a:ext>
            </a:extLst>
          </p:cNvPr>
          <p:cNvSpPr>
            <a:spLocks noGrp="1"/>
          </p:cNvSpPr>
          <p:nvPr>
            <p:ph sz="half" idx="10"/>
          </p:nvPr>
        </p:nvSpPr>
        <p:spPr>
          <a:xfrm>
            <a:off x="431321" y="1380226"/>
            <a:ext cx="4140679" cy="2536682"/>
          </a:xfrm>
        </p:spPr>
        <p:txBody>
          <a:bodyPr/>
          <a:lstStyle/>
          <a:p>
            <a:pPr marL="0" indent="0">
              <a:lnSpc>
                <a:spcPct val="100000"/>
              </a:lnSpc>
              <a:buNone/>
            </a:pPr>
            <a:r>
              <a:rPr lang="en-US" dirty="0"/>
              <a:t>What </a:t>
            </a:r>
            <a:r>
              <a:rPr lang="en-US" dirty="0">
                <a:solidFill>
                  <a:schemeClr val="tx1">
                    <a:lumMod val="50000"/>
                  </a:schemeClr>
                </a:solidFill>
              </a:rPr>
              <a:t>are</a:t>
            </a:r>
            <a:r>
              <a:rPr lang="en-US" dirty="0"/>
              <a:t> children learning when they play with blocks?</a:t>
            </a:r>
          </a:p>
          <a:p>
            <a:pPr marL="0" indent="0">
              <a:lnSpc>
                <a:spcPct val="100000"/>
              </a:lnSpc>
              <a:buNone/>
            </a:pPr>
            <a:r>
              <a:rPr lang="en-US" dirty="0"/>
              <a:t>How can this activity support the home + school connection?</a:t>
            </a:r>
          </a:p>
          <a:p>
            <a:pPr marL="0" indent="0">
              <a:lnSpc>
                <a:spcPct val="100000"/>
              </a:lnSpc>
              <a:buNone/>
            </a:pPr>
            <a:r>
              <a:rPr lang="en-US" dirty="0"/>
              <a:t>Be prepared to discuss in your breakout room.</a:t>
            </a:r>
          </a:p>
        </p:txBody>
      </p:sp>
    </p:spTree>
    <p:extLst>
      <p:ext uri="{BB962C8B-B14F-4D97-AF65-F5344CB8AC3E}">
        <p14:creationId xmlns:p14="http://schemas.microsoft.com/office/powerpoint/2010/main" val="4245897935"/>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C8F985-FB67-044F-89FD-2D3027DD141F}"/>
              </a:ext>
            </a:extLst>
          </p:cNvPr>
          <p:cNvSpPr>
            <a:spLocks noGrp="1"/>
          </p:cNvSpPr>
          <p:nvPr>
            <p:ph type="title"/>
          </p:nvPr>
        </p:nvSpPr>
        <p:spPr/>
        <p:txBody>
          <a:bodyPr/>
          <a:lstStyle/>
          <a:p>
            <a:r>
              <a:rPr lang="en-US" dirty="0"/>
              <a:t>Block Party </a:t>
            </a:r>
          </a:p>
        </p:txBody>
      </p:sp>
      <p:pic>
        <p:nvPicPr>
          <p:cNvPr id="5" name="Content Placeholder 4" descr="A picture containing indoor, child, person, young&#10;">
            <a:extLst>
              <a:ext uri="{FF2B5EF4-FFF2-40B4-BE49-F238E27FC236}">
                <a16:creationId xmlns:a16="http://schemas.microsoft.com/office/drawing/2014/main" id="{3FE484AC-3FE8-9944-A6CF-96367ACF56E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16029" y="1434188"/>
            <a:ext cx="4711942" cy="4584936"/>
          </a:xfrm>
        </p:spPr>
      </p:pic>
      <p:sp>
        <p:nvSpPr>
          <p:cNvPr id="2" name="Slide Number Placeholder 1">
            <a:extLst>
              <a:ext uri="{FF2B5EF4-FFF2-40B4-BE49-F238E27FC236}">
                <a16:creationId xmlns:a16="http://schemas.microsoft.com/office/drawing/2014/main" id="{026B354D-269B-421C-8898-65DC62F4EC67}"/>
              </a:ext>
            </a:extLst>
          </p:cNvPr>
          <p:cNvSpPr>
            <a:spLocks noGrp="1"/>
          </p:cNvSpPr>
          <p:nvPr>
            <p:ph type="sldNum" sz="quarter" idx="10"/>
          </p:nvPr>
        </p:nvSpPr>
        <p:spPr/>
        <p:txBody>
          <a:bodyPr/>
          <a:lstStyle/>
          <a:p>
            <a:fld id="{12C392DD-AF18-498A-AC5D-3C5285F0BC22}" type="slidenum">
              <a:rPr lang="en-US" smtClean="0"/>
              <a:pPr/>
              <a:t>33</a:t>
            </a:fld>
            <a:endParaRPr lang="en-US"/>
          </a:p>
        </p:txBody>
      </p:sp>
    </p:spTree>
    <p:extLst>
      <p:ext uri="{BB962C8B-B14F-4D97-AF65-F5344CB8AC3E}">
        <p14:creationId xmlns:p14="http://schemas.microsoft.com/office/powerpoint/2010/main" val="1068128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normAutofit/>
          </a:bodyPr>
          <a:lstStyle/>
          <a:p>
            <a:r>
              <a:rPr lang="en-US" dirty="0"/>
              <a:t>Activity: Block Play</a:t>
            </a:r>
          </a:p>
        </p:txBody>
      </p:sp>
      <p:pic>
        <p:nvPicPr>
          <p:cNvPr id="10" name="Content Placeholder 9" descr="children playing"/>
          <p:cNvPicPr>
            <a:picLocks noGrp="1" noChangeAspect="1"/>
          </p:cNvPicPr>
          <p:nvPr>
            <p:ph sz="half"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p:blipFill>
        <p:spPr>
          <a:xfrm>
            <a:off x="709613" y="2127046"/>
            <a:ext cx="3862387" cy="3135721"/>
          </a:xfrm>
          <a:prstGeom prst="rect">
            <a:avLst/>
          </a:prstGeom>
          <a:ln>
            <a:solidFill>
              <a:schemeClr val="tx1">
                <a:lumMod val="50000"/>
              </a:schemeClr>
            </a:solidFill>
          </a:ln>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7EFD3D4-3A71-5547-B844-4440A132681A}"/>
              </a:ext>
            </a:extLst>
          </p:cNvPr>
          <p:cNvSpPr>
            <a:spLocks noGrp="1"/>
          </p:cNvSpPr>
          <p:nvPr>
            <p:ph sz="half" idx="10"/>
          </p:nvPr>
        </p:nvSpPr>
        <p:spPr/>
        <p:txBody>
          <a:bodyPr/>
          <a:lstStyle/>
          <a:p>
            <a:pPr marL="0" indent="0">
              <a:lnSpc>
                <a:spcPct val="100000"/>
              </a:lnSpc>
              <a:buNone/>
            </a:pPr>
            <a:r>
              <a:rPr lang="en-US" dirty="0"/>
              <a:t>What </a:t>
            </a:r>
            <a:r>
              <a:rPr lang="en-US" dirty="0">
                <a:solidFill>
                  <a:schemeClr val="tx1">
                    <a:lumMod val="50000"/>
                  </a:schemeClr>
                </a:solidFill>
              </a:rPr>
              <a:t>are</a:t>
            </a:r>
            <a:r>
              <a:rPr lang="en-US" dirty="0"/>
              <a:t> children learning when they play with blocks?</a:t>
            </a:r>
          </a:p>
          <a:p>
            <a:pPr marL="0" indent="0">
              <a:lnSpc>
                <a:spcPct val="100000"/>
              </a:lnSpc>
              <a:buNone/>
            </a:pPr>
            <a:r>
              <a:rPr lang="en-US" dirty="0"/>
              <a:t>How can this activity support the home + school connection?</a:t>
            </a:r>
          </a:p>
          <a:p>
            <a:pPr marL="0" indent="0">
              <a:lnSpc>
                <a:spcPct val="100000"/>
              </a:lnSpc>
              <a:buNone/>
            </a:pPr>
            <a:r>
              <a:rPr lang="en-US" dirty="0"/>
              <a:t>Breakout Room discussions.</a:t>
            </a:r>
          </a:p>
        </p:txBody>
      </p:sp>
      <p:sp>
        <p:nvSpPr>
          <p:cNvPr id="2" name="Slide Number Placeholder 1">
            <a:extLst>
              <a:ext uri="{FF2B5EF4-FFF2-40B4-BE49-F238E27FC236}">
                <a16:creationId xmlns:a16="http://schemas.microsoft.com/office/drawing/2014/main" id="{24002458-A64D-46DC-B7A9-81FFAE279D55}"/>
              </a:ext>
            </a:extLst>
          </p:cNvPr>
          <p:cNvSpPr>
            <a:spLocks noGrp="1"/>
          </p:cNvSpPr>
          <p:nvPr>
            <p:ph type="sldNum" sz="quarter" idx="11"/>
          </p:nvPr>
        </p:nvSpPr>
        <p:spPr/>
        <p:txBody>
          <a:bodyPr/>
          <a:lstStyle/>
          <a:p>
            <a:fld id="{12C392DD-AF18-498A-AC5D-3C5285F0BC22}" type="slidenum">
              <a:rPr lang="en-US" smtClean="0"/>
              <a:pPr/>
              <a:t>34</a:t>
            </a:fld>
            <a:endParaRPr lang="en-US"/>
          </a:p>
        </p:txBody>
      </p:sp>
    </p:spTree>
    <p:extLst>
      <p:ext uri="{BB962C8B-B14F-4D97-AF65-F5344CB8AC3E}">
        <p14:creationId xmlns:p14="http://schemas.microsoft.com/office/powerpoint/2010/main" val="1063385743"/>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normAutofit fontScale="90000"/>
          </a:bodyPr>
          <a:lstStyle/>
          <a:p>
            <a:r>
              <a:rPr lang="en-US" dirty="0"/>
              <a:t>Video Chat Box or Share Via Video</a:t>
            </a:r>
          </a:p>
        </p:txBody>
      </p:sp>
      <p:pic>
        <p:nvPicPr>
          <p:cNvPr id="10" name="Content Placeholder 9" descr="children playing"/>
          <p:cNvPicPr>
            <a:picLocks noGrp="1" noChangeAspect="1"/>
          </p:cNvPicPr>
          <p:nvPr>
            <p:ph sz="half"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p:blipFill>
        <p:spPr>
          <a:xfrm>
            <a:off x="709613" y="2127046"/>
            <a:ext cx="3862387" cy="3135721"/>
          </a:xfrm>
          <a:prstGeom prst="rect">
            <a:avLst/>
          </a:prstGeom>
          <a:ln>
            <a:solidFill>
              <a:schemeClr val="tx1">
                <a:lumMod val="50000"/>
              </a:schemeClr>
            </a:solidFill>
          </a:ln>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7EFD3D4-3A71-5547-B844-4440A132681A}"/>
              </a:ext>
            </a:extLst>
          </p:cNvPr>
          <p:cNvSpPr>
            <a:spLocks noGrp="1"/>
          </p:cNvSpPr>
          <p:nvPr>
            <p:ph sz="half" idx="10"/>
          </p:nvPr>
        </p:nvSpPr>
        <p:spPr/>
        <p:txBody>
          <a:bodyPr/>
          <a:lstStyle/>
          <a:p>
            <a:pPr marL="0" indent="0">
              <a:lnSpc>
                <a:spcPct val="100000"/>
              </a:lnSpc>
              <a:buNone/>
            </a:pPr>
            <a:r>
              <a:rPr lang="en-US" dirty="0"/>
              <a:t>Please feel free to </a:t>
            </a:r>
          </a:p>
          <a:p>
            <a:pPr marL="0" indent="0">
              <a:lnSpc>
                <a:spcPct val="100000"/>
              </a:lnSpc>
              <a:buNone/>
            </a:pPr>
            <a:r>
              <a:rPr lang="en-US" dirty="0"/>
              <a:t>take yourself off video to </a:t>
            </a:r>
            <a:r>
              <a:rPr lang="en-US" b="1" i="1" dirty="0"/>
              <a:t>share ideas discussed from your group </a:t>
            </a:r>
          </a:p>
          <a:p>
            <a:pPr marL="0" indent="0">
              <a:lnSpc>
                <a:spcPct val="100000"/>
              </a:lnSpc>
              <a:buNone/>
            </a:pPr>
            <a:r>
              <a:rPr lang="en-US" dirty="0"/>
              <a:t>OR </a:t>
            </a:r>
          </a:p>
          <a:p>
            <a:pPr marL="0" indent="0">
              <a:lnSpc>
                <a:spcPct val="100000"/>
              </a:lnSpc>
              <a:buNone/>
            </a:pPr>
            <a:r>
              <a:rPr lang="en-US" dirty="0"/>
              <a:t>++add your </a:t>
            </a:r>
            <a:r>
              <a:rPr lang="en-US" b="1" i="1" dirty="0"/>
              <a:t>name and ideas to the chat box</a:t>
            </a:r>
            <a:r>
              <a:rPr lang="en-US" dirty="0"/>
              <a:t>.</a:t>
            </a:r>
          </a:p>
        </p:txBody>
      </p:sp>
      <p:sp>
        <p:nvSpPr>
          <p:cNvPr id="2" name="Slide Number Placeholder 1">
            <a:extLst>
              <a:ext uri="{FF2B5EF4-FFF2-40B4-BE49-F238E27FC236}">
                <a16:creationId xmlns:a16="http://schemas.microsoft.com/office/drawing/2014/main" id="{6D83C499-86C7-4B70-9F75-14771B634D95}"/>
              </a:ext>
            </a:extLst>
          </p:cNvPr>
          <p:cNvSpPr>
            <a:spLocks noGrp="1"/>
          </p:cNvSpPr>
          <p:nvPr>
            <p:ph type="sldNum" sz="quarter" idx="11"/>
          </p:nvPr>
        </p:nvSpPr>
        <p:spPr/>
        <p:txBody>
          <a:bodyPr/>
          <a:lstStyle/>
          <a:p>
            <a:fld id="{12C392DD-AF18-498A-AC5D-3C5285F0BC22}" type="slidenum">
              <a:rPr lang="en-US" smtClean="0"/>
              <a:pPr/>
              <a:t>35</a:t>
            </a:fld>
            <a:endParaRPr lang="en-US"/>
          </a:p>
        </p:txBody>
      </p:sp>
    </p:spTree>
    <p:extLst>
      <p:ext uri="{BB962C8B-B14F-4D97-AF65-F5344CB8AC3E}">
        <p14:creationId xmlns:p14="http://schemas.microsoft.com/office/powerpoint/2010/main" val="1935495564"/>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00EB-1651-F64F-9ACF-938E4BACDD1A}"/>
              </a:ext>
            </a:extLst>
          </p:cNvPr>
          <p:cNvSpPr>
            <a:spLocks noGrp="1"/>
          </p:cNvSpPr>
          <p:nvPr>
            <p:ph type="title"/>
          </p:nvPr>
        </p:nvSpPr>
        <p:spPr>
          <a:xfrm>
            <a:off x="641948" y="361388"/>
            <a:ext cx="7860103" cy="1198211"/>
          </a:xfrm>
          <a:prstGeom prst="rect">
            <a:avLst/>
          </a:prstGeom>
        </p:spPr>
        <p:txBody>
          <a:bodyPr>
            <a:normAutofit/>
          </a:bodyPr>
          <a:lstStyle/>
          <a:p>
            <a:pPr fontAlgn="auto">
              <a:spcAft>
                <a:spcPts val="0"/>
              </a:spcAft>
              <a:defRPr/>
            </a:pPr>
            <a:r>
              <a:rPr lang="en-US" dirty="0">
                <a:solidFill>
                  <a:schemeClr val="tx1">
                    <a:lumMod val="50000"/>
                  </a:schemeClr>
                </a:solidFill>
              </a:rPr>
              <a:t>Block Play: Mathematical and Scientific Thinking</a:t>
            </a:r>
          </a:p>
        </p:txBody>
      </p:sp>
      <p:sp>
        <p:nvSpPr>
          <p:cNvPr id="3" name="Slide Number Placeholder 2">
            <a:extLst>
              <a:ext uri="{FF2B5EF4-FFF2-40B4-BE49-F238E27FC236}">
                <a16:creationId xmlns:a16="http://schemas.microsoft.com/office/drawing/2014/main" id="{D63C6F23-C92A-4B23-BE15-093F44971FC4}"/>
              </a:ext>
            </a:extLst>
          </p:cNvPr>
          <p:cNvSpPr>
            <a:spLocks noGrp="1"/>
          </p:cNvSpPr>
          <p:nvPr>
            <p:ph type="sldNum" sz="quarter" idx="21"/>
          </p:nvPr>
        </p:nvSpPr>
        <p:spPr/>
        <p:txBody>
          <a:bodyPr/>
          <a:lstStyle/>
          <a:p>
            <a:fld id="{12C392DD-AF18-498A-AC5D-3C5285F0BC22}" type="slidenum">
              <a:rPr lang="en-US" smtClean="0"/>
              <a:pPr/>
              <a:t>36</a:t>
            </a:fld>
            <a:endParaRPr lang="en-US"/>
          </a:p>
        </p:txBody>
      </p:sp>
      <p:sp>
        <p:nvSpPr>
          <p:cNvPr id="6" name="Content Placeholder 5">
            <a:extLst>
              <a:ext uri="{FF2B5EF4-FFF2-40B4-BE49-F238E27FC236}">
                <a16:creationId xmlns:a16="http://schemas.microsoft.com/office/drawing/2014/main" id="{51850A2E-8B0A-4D58-B5F3-EF9860631C66}"/>
              </a:ext>
            </a:extLst>
          </p:cNvPr>
          <p:cNvSpPr>
            <a:spLocks noGrp="1"/>
          </p:cNvSpPr>
          <p:nvPr>
            <p:ph sz="half" idx="10"/>
          </p:nvPr>
        </p:nvSpPr>
        <p:spPr>
          <a:xfrm>
            <a:off x="765065" y="1566998"/>
            <a:ext cx="8054107" cy="714006"/>
          </a:xfrm>
          <a:solidFill>
            <a:srgbClr val="C7E7D2"/>
          </a:solidFill>
          <a:ln>
            <a:solidFill>
              <a:srgbClr val="62BA84"/>
            </a:solidFill>
          </a:ln>
        </p:spPr>
        <p:txBody>
          <a:bodyPr anchor="ctr" anchorCtr="0"/>
          <a:lstStyle/>
          <a:p>
            <a:pPr marL="119063" indent="0">
              <a:buNone/>
            </a:pPr>
            <a:r>
              <a:rPr lang="en-US" sz="2400" dirty="0">
                <a:solidFill>
                  <a:schemeClr val="tx1">
                    <a:lumMod val="50000"/>
                  </a:schemeClr>
                </a:solidFill>
              </a:rPr>
              <a:t>Spatial understandings, measurement, length, area and volume, shapes</a:t>
            </a:r>
          </a:p>
        </p:txBody>
      </p:sp>
      <p:sp>
        <p:nvSpPr>
          <p:cNvPr id="7" name="Content Placeholder 6">
            <a:extLst>
              <a:ext uri="{FF2B5EF4-FFF2-40B4-BE49-F238E27FC236}">
                <a16:creationId xmlns:a16="http://schemas.microsoft.com/office/drawing/2014/main" id="{B894B407-DE26-445E-B7E4-7B344810BC34}"/>
              </a:ext>
            </a:extLst>
          </p:cNvPr>
          <p:cNvSpPr>
            <a:spLocks noGrp="1"/>
          </p:cNvSpPr>
          <p:nvPr>
            <p:ph sz="half" idx="11"/>
          </p:nvPr>
        </p:nvSpPr>
        <p:spPr>
          <a:xfrm>
            <a:off x="765065" y="2279640"/>
            <a:ext cx="8047814" cy="359023"/>
          </a:xfrm>
          <a:solidFill>
            <a:srgbClr val="E4F4E9"/>
          </a:solidFill>
          <a:ln>
            <a:solidFill>
              <a:srgbClr val="62BA84"/>
            </a:solidFill>
          </a:ln>
        </p:spPr>
        <p:txBody>
          <a:bodyPr anchor="ctr" anchorCtr="0"/>
          <a:lstStyle/>
          <a:p>
            <a:pPr marL="119063" indent="0">
              <a:buNone/>
            </a:pPr>
            <a:r>
              <a:rPr lang="en-US" sz="2400" dirty="0">
                <a:solidFill>
                  <a:schemeClr val="tx1">
                    <a:lumMod val="50000"/>
                  </a:schemeClr>
                </a:solidFill>
              </a:rPr>
              <a:t>Quantity/Counting</a:t>
            </a:r>
          </a:p>
        </p:txBody>
      </p:sp>
      <p:sp>
        <p:nvSpPr>
          <p:cNvPr id="8" name="Content Placeholder 7">
            <a:extLst>
              <a:ext uri="{FF2B5EF4-FFF2-40B4-BE49-F238E27FC236}">
                <a16:creationId xmlns:a16="http://schemas.microsoft.com/office/drawing/2014/main" id="{BB035402-97C3-4509-8B2A-440B4FDE19CB}"/>
              </a:ext>
            </a:extLst>
          </p:cNvPr>
          <p:cNvSpPr>
            <a:spLocks noGrp="1"/>
          </p:cNvSpPr>
          <p:nvPr>
            <p:ph sz="half" idx="12"/>
          </p:nvPr>
        </p:nvSpPr>
        <p:spPr>
          <a:xfrm>
            <a:off x="765068" y="2634622"/>
            <a:ext cx="8047800" cy="359023"/>
          </a:xfrm>
          <a:solidFill>
            <a:srgbClr val="C7E7D2"/>
          </a:solidFill>
          <a:ln>
            <a:solidFill>
              <a:srgbClr val="62BA84"/>
            </a:solidFill>
          </a:ln>
        </p:spPr>
        <p:txBody>
          <a:bodyPr anchor="ctr" anchorCtr="0"/>
          <a:lstStyle/>
          <a:p>
            <a:pPr marL="119063" indent="0">
              <a:buNone/>
            </a:pPr>
            <a:r>
              <a:rPr lang="en-US" sz="2400" dirty="0">
                <a:solidFill>
                  <a:schemeClr val="tx1">
                    <a:lumMod val="50000"/>
                  </a:schemeClr>
                </a:solidFill>
              </a:rPr>
              <a:t>Weight (heavy and light)</a:t>
            </a:r>
          </a:p>
        </p:txBody>
      </p:sp>
      <p:sp>
        <p:nvSpPr>
          <p:cNvPr id="9" name="Content Placeholder 8">
            <a:extLst>
              <a:ext uri="{FF2B5EF4-FFF2-40B4-BE49-F238E27FC236}">
                <a16:creationId xmlns:a16="http://schemas.microsoft.com/office/drawing/2014/main" id="{6E306E1F-0892-4E2A-825D-9DBEDE21B628}"/>
              </a:ext>
            </a:extLst>
          </p:cNvPr>
          <p:cNvSpPr>
            <a:spLocks noGrp="1"/>
          </p:cNvSpPr>
          <p:nvPr>
            <p:ph sz="half" idx="13"/>
          </p:nvPr>
        </p:nvSpPr>
        <p:spPr>
          <a:xfrm>
            <a:off x="765065" y="2990943"/>
            <a:ext cx="8047813" cy="359023"/>
          </a:xfrm>
          <a:solidFill>
            <a:srgbClr val="E4F4E9"/>
          </a:solidFill>
          <a:ln>
            <a:solidFill>
              <a:srgbClr val="62BA84"/>
            </a:solidFill>
          </a:ln>
        </p:spPr>
        <p:txBody>
          <a:bodyPr anchor="ctr" anchorCtr="0"/>
          <a:lstStyle/>
          <a:p>
            <a:pPr marL="119063" indent="0">
              <a:buNone/>
            </a:pPr>
            <a:r>
              <a:rPr lang="en-US" sz="2400" dirty="0">
                <a:solidFill>
                  <a:schemeClr val="tx1">
                    <a:lumMod val="50000"/>
                  </a:schemeClr>
                </a:solidFill>
              </a:rPr>
              <a:t>Number concept</a:t>
            </a:r>
          </a:p>
        </p:txBody>
      </p:sp>
      <p:sp>
        <p:nvSpPr>
          <p:cNvPr id="10" name="Content Placeholder 9">
            <a:extLst>
              <a:ext uri="{FF2B5EF4-FFF2-40B4-BE49-F238E27FC236}">
                <a16:creationId xmlns:a16="http://schemas.microsoft.com/office/drawing/2014/main" id="{D4CCBB52-B170-404B-A11F-4C1B1A4B0FFD}"/>
              </a:ext>
            </a:extLst>
          </p:cNvPr>
          <p:cNvSpPr>
            <a:spLocks noGrp="1"/>
          </p:cNvSpPr>
          <p:nvPr>
            <p:ph sz="half" idx="14"/>
          </p:nvPr>
        </p:nvSpPr>
        <p:spPr>
          <a:xfrm>
            <a:off x="765069" y="3347264"/>
            <a:ext cx="8047800" cy="359023"/>
          </a:xfrm>
          <a:solidFill>
            <a:srgbClr val="C7E7D2"/>
          </a:solidFill>
          <a:ln>
            <a:solidFill>
              <a:srgbClr val="62BA84"/>
            </a:solidFill>
          </a:ln>
        </p:spPr>
        <p:txBody>
          <a:bodyPr anchor="ctr" anchorCtr="0"/>
          <a:lstStyle/>
          <a:p>
            <a:pPr marL="119063" indent="0">
              <a:buNone/>
            </a:pPr>
            <a:r>
              <a:rPr lang="en-US" sz="2400" dirty="0">
                <a:solidFill>
                  <a:schemeClr val="tx1">
                    <a:lumMod val="50000"/>
                  </a:schemeClr>
                </a:solidFill>
              </a:rPr>
              <a:t>Sequence</a:t>
            </a:r>
          </a:p>
        </p:txBody>
      </p:sp>
      <p:sp>
        <p:nvSpPr>
          <p:cNvPr id="11" name="Content Placeholder 10">
            <a:extLst>
              <a:ext uri="{FF2B5EF4-FFF2-40B4-BE49-F238E27FC236}">
                <a16:creationId xmlns:a16="http://schemas.microsoft.com/office/drawing/2014/main" id="{72C3AAA7-C35F-4DBD-A884-052DFC5BED27}"/>
              </a:ext>
            </a:extLst>
          </p:cNvPr>
          <p:cNvSpPr>
            <a:spLocks noGrp="1"/>
          </p:cNvSpPr>
          <p:nvPr>
            <p:ph sz="half" idx="15"/>
          </p:nvPr>
        </p:nvSpPr>
        <p:spPr>
          <a:xfrm>
            <a:off x="765069" y="3706287"/>
            <a:ext cx="8047799" cy="359023"/>
          </a:xfrm>
          <a:solidFill>
            <a:srgbClr val="E4F4E9"/>
          </a:solidFill>
          <a:ln>
            <a:solidFill>
              <a:srgbClr val="62BA84"/>
            </a:solidFill>
          </a:ln>
        </p:spPr>
        <p:txBody>
          <a:bodyPr anchor="ctr" anchorCtr="0"/>
          <a:lstStyle/>
          <a:p>
            <a:pPr marL="119063" indent="0">
              <a:buNone/>
            </a:pPr>
            <a:r>
              <a:rPr lang="en-US" sz="2400" dirty="0">
                <a:solidFill>
                  <a:schemeClr val="tx1">
                    <a:lumMod val="50000"/>
                  </a:schemeClr>
                </a:solidFill>
              </a:rPr>
              <a:t>Pattern</a:t>
            </a:r>
          </a:p>
        </p:txBody>
      </p:sp>
      <p:sp>
        <p:nvSpPr>
          <p:cNvPr id="12" name="Content Placeholder 11">
            <a:extLst>
              <a:ext uri="{FF2B5EF4-FFF2-40B4-BE49-F238E27FC236}">
                <a16:creationId xmlns:a16="http://schemas.microsoft.com/office/drawing/2014/main" id="{9AD691AA-7CFD-4D0B-B7F5-925BDF3C8DBE}"/>
              </a:ext>
            </a:extLst>
          </p:cNvPr>
          <p:cNvSpPr>
            <a:spLocks noGrp="1"/>
          </p:cNvSpPr>
          <p:nvPr>
            <p:ph sz="half" idx="16"/>
          </p:nvPr>
        </p:nvSpPr>
        <p:spPr>
          <a:xfrm>
            <a:off x="765071" y="4064628"/>
            <a:ext cx="8047798" cy="359023"/>
          </a:xfrm>
          <a:solidFill>
            <a:srgbClr val="C7E7D2"/>
          </a:solidFill>
          <a:ln>
            <a:solidFill>
              <a:srgbClr val="62BA84"/>
            </a:solidFill>
          </a:ln>
        </p:spPr>
        <p:txBody>
          <a:bodyPr anchor="ctr" anchorCtr="0"/>
          <a:lstStyle/>
          <a:p>
            <a:pPr marL="119063" indent="0">
              <a:buNone/>
            </a:pPr>
            <a:r>
              <a:rPr lang="en-US" sz="2400" dirty="0">
                <a:solidFill>
                  <a:schemeClr val="tx1">
                    <a:lumMod val="50000"/>
                  </a:schemeClr>
                </a:solidFill>
              </a:rPr>
              <a:t>Classification</a:t>
            </a:r>
          </a:p>
        </p:txBody>
      </p:sp>
      <p:sp>
        <p:nvSpPr>
          <p:cNvPr id="13" name="Content Placeholder 12">
            <a:extLst>
              <a:ext uri="{FF2B5EF4-FFF2-40B4-BE49-F238E27FC236}">
                <a16:creationId xmlns:a16="http://schemas.microsoft.com/office/drawing/2014/main" id="{F3CEEE53-3318-4199-9A85-81901F3BF40E}"/>
              </a:ext>
            </a:extLst>
          </p:cNvPr>
          <p:cNvSpPr>
            <a:spLocks noGrp="1"/>
          </p:cNvSpPr>
          <p:nvPr>
            <p:ph sz="half" idx="17"/>
          </p:nvPr>
        </p:nvSpPr>
        <p:spPr>
          <a:xfrm>
            <a:off x="765066" y="4422969"/>
            <a:ext cx="8047798" cy="359023"/>
          </a:xfrm>
          <a:solidFill>
            <a:srgbClr val="E4F4E9"/>
          </a:solidFill>
          <a:ln>
            <a:solidFill>
              <a:srgbClr val="62BA84"/>
            </a:solidFill>
          </a:ln>
        </p:spPr>
        <p:txBody>
          <a:bodyPr anchor="ctr" anchorCtr="0"/>
          <a:lstStyle/>
          <a:p>
            <a:pPr marL="119063" indent="0">
              <a:buNone/>
            </a:pPr>
            <a:r>
              <a:rPr lang="en-US" sz="2400" dirty="0">
                <a:solidFill>
                  <a:schemeClr val="tx1">
                    <a:lumMod val="50000"/>
                  </a:schemeClr>
                </a:solidFill>
              </a:rPr>
              <a:t>Equivalency</a:t>
            </a:r>
          </a:p>
        </p:txBody>
      </p:sp>
      <p:sp>
        <p:nvSpPr>
          <p:cNvPr id="14" name="Content Placeholder 13">
            <a:extLst>
              <a:ext uri="{FF2B5EF4-FFF2-40B4-BE49-F238E27FC236}">
                <a16:creationId xmlns:a16="http://schemas.microsoft.com/office/drawing/2014/main" id="{41F16C17-4678-4D67-B336-906D58ADCE52}"/>
              </a:ext>
            </a:extLst>
          </p:cNvPr>
          <p:cNvSpPr>
            <a:spLocks noGrp="1"/>
          </p:cNvSpPr>
          <p:nvPr>
            <p:ph sz="half" idx="18"/>
          </p:nvPr>
        </p:nvSpPr>
        <p:spPr>
          <a:xfrm>
            <a:off x="765060" y="4781310"/>
            <a:ext cx="8047818" cy="359023"/>
          </a:xfrm>
          <a:solidFill>
            <a:srgbClr val="C7E7D2"/>
          </a:solidFill>
          <a:ln>
            <a:solidFill>
              <a:srgbClr val="62BA84"/>
            </a:solidFill>
          </a:ln>
        </p:spPr>
        <p:txBody>
          <a:bodyPr anchor="ctr" anchorCtr="0"/>
          <a:lstStyle/>
          <a:p>
            <a:pPr marL="119063" indent="0">
              <a:buNone/>
            </a:pPr>
            <a:r>
              <a:rPr lang="en-US" sz="2400" dirty="0">
                <a:solidFill>
                  <a:schemeClr val="tx1">
                    <a:lumMod val="50000"/>
                  </a:schemeClr>
                </a:solidFill>
              </a:rPr>
              <a:t>Cause and effect</a:t>
            </a:r>
          </a:p>
        </p:txBody>
      </p:sp>
      <p:sp>
        <p:nvSpPr>
          <p:cNvPr id="15" name="Content Placeholder 14">
            <a:extLst>
              <a:ext uri="{FF2B5EF4-FFF2-40B4-BE49-F238E27FC236}">
                <a16:creationId xmlns:a16="http://schemas.microsoft.com/office/drawing/2014/main" id="{632DCC72-F556-4292-98BB-8E6AA31EC1D1}"/>
              </a:ext>
            </a:extLst>
          </p:cNvPr>
          <p:cNvSpPr>
            <a:spLocks noGrp="1"/>
          </p:cNvSpPr>
          <p:nvPr>
            <p:ph sz="half" idx="19"/>
          </p:nvPr>
        </p:nvSpPr>
        <p:spPr>
          <a:xfrm>
            <a:off x="765045" y="5136292"/>
            <a:ext cx="8047819" cy="359023"/>
          </a:xfrm>
          <a:solidFill>
            <a:srgbClr val="E4F4E9"/>
          </a:solidFill>
          <a:ln>
            <a:solidFill>
              <a:srgbClr val="62BA84"/>
            </a:solidFill>
          </a:ln>
        </p:spPr>
        <p:txBody>
          <a:bodyPr anchor="ctr" anchorCtr="0"/>
          <a:lstStyle/>
          <a:p>
            <a:pPr marL="119063" indent="0">
              <a:buNone/>
            </a:pPr>
            <a:r>
              <a:rPr lang="en-US" sz="2400" dirty="0">
                <a:solidFill>
                  <a:schemeClr val="tx1">
                    <a:lumMod val="50000"/>
                  </a:schemeClr>
                </a:solidFill>
              </a:rPr>
              <a:t>Inquiry and hypothesis generation, invention, discovery</a:t>
            </a:r>
          </a:p>
        </p:txBody>
      </p:sp>
      <p:sp>
        <p:nvSpPr>
          <p:cNvPr id="16" name="Content Placeholder 15">
            <a:extLst>
              <a:ext uri="{FF2B5EF4-FFF2-40B4-BE49-F238E27FC236}">
                <a16:creationId xmlns:a16="http://schemas.microsoft.com/office/drawing/2014/main" id="{3C316E78-57E0-4EC0-9633-11028292FAA6}"/>
              </a:ext>
            </a:extLst>
          </p:cNvPr>
          <p:cNvSpPr>
            <a:spLocks noGrp="1"/>
          </p:cNvSpPr>
          <p:nvPr>
            <p:ph sz="half" idx="20"/>
          </p:nvPr>
        </p:nvSpPr>
        <p:spPr>
          <a:xfrm>
            <a:off x="765049" y="5496629"/>
            <a:ext cx="8047819" cy="359023"/>
          </a:xfrm>
          <a:solidFill>
            <a:srgbClr val="C7E7D2"/>
          </a:solidFill>
          <a:ln>
            <a:solidFill>
              <a:srgbClr val="62BA84"/>
            </a:solidFill>
          </a:ln>
        </p:spPr>
        <p:txBody>
          <a:bodyPr anchor="ctr" anchorCtr="0"/>
          <a:lstStyle/>
          <a:p>
            <a:pPr marL="119063" indent="0">
              <a:buNone/>
            </a:pPr>
            <a:r>
              <a:rPr lang="en-US" sz="2400" dirty="0">
                <a:solidFill>
                  <a:schemeClr val="tx1">
                    <a:lumMod val="50000"/>
                  </a:schemeClr>
                </a:solidFill>
              </a:rPr>
              <a:t>Math/Science language</a:t>
            </a:r>
          </a:p>
        </p:txBody>
      </p:sp>
    </p:spTree>
    <p:extLst>
      <p:ext uri="{BB962C8B-B14F-4D97-AF65-F5344CB8AC3E}">
        <p14:creationId xmlns:p14="http://schemas.microsoft.com/office/powerpoint/2010/main" val="4160578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00EB-1651-F64F-9ACF-938E4BACDD1A}"/>
              </a:ext>
            </a:extLst>
          </p:cNvPr>
          <p:cNvSpPr>
            <a:spLocks noGrp="1"/>
          </p:cNvSpPr>
          <p:nvPr>
            <p:ph type="title"/>
          </p:nvPr>
        </p:nvSpPr>
        <p:spPr>
          <a:xfrm>
            <a:off x="641948" y="361388"/>
            <a:ext cx="7860103" cy="1049547"/>
          </a:xfrm>
          <a:prstGeom prst="rect">
            <a:avLst/>
          </a:prstGeom>
        </p:spPr>
        <p:txBody>
          <a:bodyPr>
            <a:noAutofit/>
          </a:bodyPr>
          <a:lstStyle/>
          <a:p>
            <a:pPr fontAlgn="auto">
              <a:spcAft>
                <a:spcPts val="0"/>
              </a:spcAft>
              <a:defRPr/>
            </a:pPr>
            <a:r>
              <a:rPr lang="en-US" sz="3600" dirty="0">
                <a:solidFill>
                  <a:schemeClr val="tx1">
                    <a:lumMod val="50000"/>
                  </a:schemeClr>
                </a:solidFill>
              </a:rPr>
              <a:t>Block Play: Language and Literacy, Social and Emotional Development</a:t>
            </a:r>
          </a:p>
        </p:txBody>
      </p:sp>
      <p:sp>
        <p:nvSpPr>
          <p:cNvPr id="3" name="Slide Number Placeholder 2">
            <a:extLst>
              <a:ext uri="{FF2B5EF4-FFF2-40B4-BE49-F238E27FC236}">
                <a16:creationId xmlns:a16="http://schemas.microsoft.com/office/drawing/2014/main" id="{95B30569-0E96-4387-96F4-192689D69696}"/>
              </a:ext>
            </a:extLst>
          </p:cNvPr>
          <p:cNvSpPr>
            <a:spLocks noGrp="1"/>
          </p:cNvSpPr>
          <p:nvPr>
            <p:ph type="sldNum" sz="quarter" idx="21"/>
          </p:nvPr>
        </p:nvSpPr>
        <p:spPr/>
        <p:txBody>
          <a:bodyPr/>
          <a:lstStyle/>
          <a:p>
            <a:fld id="{12C392DD-AF18-498A-AC5D-3C5285F0BC22}" type="slidenum">
              <a:rPr lang="en-US" smtClean="0"/>
              <a:pPr/>
              <a:t>37</a:t>
            </a:fld>
            <a:endParaRPr lang="en-US"/>
          </a:p>
        </p:txBody>
      </p:sp>
      <p:sp>
        <p:nvSpPr>
          <p:cNvPr id="6" name="Content Placeholder 5">
            <a:extLst>
              <a:ext uri="{FF2B5EF4-FFF2-40B4-BE49-F238E27FC236}">
                <a16:creationId xmlns:a16="http://schemas.microsoft.com/office/drawing/2014/main" id="{51850A2E-8B0A-4D58-B5F3-EF9860631C66}"/>
              </a:ext>
            </a:extLst>
          </p:cNvPr>
          <p:cNvSpPr>
            <a:spLocks noGrp="1"/>
          </p:cNvSpPr>
          <p:nvPr>
            <p:ph sz="half" idx="10"/>
          </p:nvPr>
        </p:nvSpPr>
        <p:spPr>
          <a:xfrm>
            <a:off x="765045" y="1583703"/>
            <a:ext cx="8054107" cy="363064"/>
          </a:xfrm>
          <a:solidFill>
            <a:srgbClr val="FFF5B7"/>
          </a:solidFill>
          <a:ln>
            <a:solidFill>
              <a:srgbClr val="FEDB06"/>
            </a:solidFill>
          </a:ln>
        </p:spPr>
        <p:txBody>
          <a:bodyPr anchor="ctr" anchorCtr="0"/>
          <a:lstStyle/>
          <a:p>
            <a:pPr marL="119063" indent="0">
              <a:buNone/>
            </a:pPr>
            <a:r>
              <a:rPr lang="en-US" sz="2400" b="1" dirty="0">
                <a:solidFill>
                  <a:schemeClr val="tx1">
                    <a:lumMod val="50000"/>
                  </a:schemeClr>
                </a:solidFill>
              </a:rPr>
              <a:t>Language and Literacy</a:t>
            </a:r>
          </a:p>
        </p:txBody>
      </p:sp>
      <p:sp>
        <p:nvSpPr>
          <p:cNvPr id="7" name="Content Placeholder 6">
            <a:extLst>
              <a:ext uri="{FF2B5EF4-FFF2-40B4-BE49-F238E27FC236}">
                <a16:creationId xmlns:a16="http://schemas.microsoft.com/office/drawing/2014/main" id="{B894B407-DE26-445E-B7E4-7B344810BC34}"/>
              </a:ext>
            </a:extLst>
          </p:cNvPr>
          <p:cNvSpPr>
            <a:spLocks noGrp="1"/>
          </p:cNvSpPr>
          <p:nvPr>
            <p:ph sz="half" idx="11"/>
          </p:nvPr>
        </p:nvSpPr>
        <p:spPr>
          <a:xfrm>
            <a:off x="765045" y="1945403"/>
            <a:ext cx="8047814" cy="359023"/>
          </a:xfrm>
          <a:solidFill>
            <a:srgbClr val="FFFBE5"/>
          </a:solidFill>
          <a:ln>
            <a:solidFill>
              <a:srgbClr val="FEDB06"/>
            </a:solidFill>
          </a:ln>
        </p:spPr>
        <p:txBody>
          <a:bodyPr anchor="ctr" anchorCtr="0"/>
          <a:lstStyle/>
          <a:p>
            <a:pPr marL="119063" indent="0">
              <a:buNone/>
            </a:pPr>
            <a:r>
              <a:rPr lang="en-US" sz="2400" dirty="0">
                <a:solidFill>
                  <a:schemeClr val="tx1">
                    <a:lumMod val="50000"/>
                  </a:schemeClr>
                </a:solidFill>
              </a:rPr>
              <a:t>Vocabulary and concept development</a:t>
            </a:r>
          </a:p>
        </p:txBody>
      </p:sp>
      <p:sp>
        <p:nvSpPr>
          <p:cNvPr id="8" name="Content Placeholder 7">
            <a:extLst>
              <a:ext uri="{FF2B5EF4-FFF2-40B4-BE49-F238E27FC236}">
                <a16:creationId xmlns:a16="http://schemas.microsoft.com/office/drawing/2014/main" id="{BB035402-97C3-4509-8B2A-440B4FDE19CB}"/>
              </a:ext>
            </a:extLst>
          </p:cNvPr>
          <p:cNvSpPr>
            <a:spLocks noGrp="1"/>
          </p:cNvSpPr>
          <p:nvPr>
            <p:ph sz="half" idx="12"/>
          </p:nvPr>
        </p:nvSpPr>
        <p:spPr>
          <a:xfrm>
            <a:off x="765048" y="2300385"/>
            <a:ext cx="8047800" cy="359023"/>
          </a:xfrm>
          <a:solidFill>
            <a:srgbClr val="FFF5B7"/>
          </a:solidFill>
          <a:ln>
            <a:solidFill>
              <a:srgbClr val="FEDB06"/>
            </a:solidFill>
          </a:ln>
        </p:spPr>
        <p:txBody>
          <a:bodyPr anchor="ctr" anchorCtr="0"/>
          <a:lstStyle/>
          <a:p>
            <a:pPr marL="119063" indent="0">
              <a:buNone/>
            </a:pPr>
            <a:r>
              <a:rPr lang="en-US" sz="2400" dirty="0">
                <a:solidFill>
                  <a:schemeClr val="tx1">
                    <a:lumMod val="50000"/>
                  </a:schemeClr>
                </a:solidFill>
              </a:rPr>
              <a:t>Expressive and receptive language</a:t>
            </a:r>
          </a:p>
        </p:txBody>
      </p:sp>
      <p:sp>
        <p:nvSpPr>
          <p:cNvPr id="9" name="Content Placeholder 8">
            <a:extLst>
              <a:ext uri="{FF2B5EF4-FFF2-40B4-BE49-F238E27FC236}">
                <a16:creationId xmlns:a16="http://schemas.microsoft.com/office/drawing/2014/main" id="{6E306E1F-0892-4E2A-825D-9DBEDE21B628}"/>
              </a:ext>
            </a:extLst>
          </p:cNvPr>
          <p:cNvSpPr>
            <a:spLocks noGrp="1"/>
          </p:cNvSpPr>
          <p:nvPr>
            <p:ph sz="half" idx="13"/>
          </p:nvPr>
        </p:nvSpPr>
        <p:spPr>
          <a:xfrm>
            <a:off x="765045" y="2656706"/>
            <a:ext cx="8047813" cy="359023"/>
          </a:xfrm>
          <a:solidFill>
            <a:srgbClr val="FFFBE5"/>
          </a:solidFill>
          <a:ln>
            <a:solidFill>
              <a:srgbClr val="FEDB06"/>
            </a:solidFill>
          </a:ln>
        </p:spPr>
        <p:txBody>
          <a:bodyPr anchor="ctr" anchorCtr="0"/>
          <a:lstStyle/>
          <a:p>
            <a:pPr marL="119063" indent="0">
              <a:buNone/>
            </a:pPr>
            <a:r>
              <a:rPr lang="en-US" sz="2400" dirty="0">
                <a:solidFill>
                  <a:schemeClr val="tx1">
                    <a:lumMod val="50000"/>
                  </a:schemeClr>
                </a:solidFill>
              </a:rPr>
              <a:t>Emergent writing (“Do not disturb,” “Airport”)</a:t>
            </a:r>
          </a:p>
        </p:txBody>
      </p:sp>
      <p:sp>
        <p:nvSpPr>
          <p:cNvPr id="10" name="Content Placeholder 9">
            <a:extLst>
              <a:ext uri="{FF2B5EF4-FFF2-40B4-BE49-F238E27FC236}">
                <a16:creationId xmlns:a16="http://schemas.microsoft.com/office/drawing/2014/main" id="{D4CCBB52-B170-404B-A11F-4C1B1A4B0FFD}"/>
              </a:ext>
            </a:extLst>
          </p:cNvPr>
          <p:cNvSpPr>
            <a:spLocks noGrp="1"/>
          </p:cNvSpPr>
          <p:nvPr>
            <p:ph sz="half" idx="14"/>
          </p:nvPr>
        </p:nvSpPr>
        <p:spPr>
          <a:xfrm>
            <a:off x="765048" y="3368009"/>
            <a:ext cx="8047800" cy="359023"/>
          </a:xfrm>
          <a:solidFill>
            <a:srgbClr val="FCD6B6"/>
          </a:solidFill>
          <a:ln>
            <a:solidFill>
              <a:srgbClr val="F68B30"/>
            </a:solidFill>
          </a:ln>
        </p:spPr>
        <p:txBody>
          <a:bodyPr anchor="ctr" anchorCtr="0"/>
          <a:lstStyle/>
          <a:p>
            <a:pPr marL="119063" indent="0">
              <a:buNone/>
            </a:pPr>
            <a:r>
              <a:rPr lang="en-US" sz="2400" b="1" dirty="0">
                <a:solidFill>
                  <a:schemeClr val="tx1">
                    <a:lumMod val="50000"/>
                  </a:schemeClr>
                </a:solidFill>
              </a:rPr>
              <a:t>Social and Emotional Skills</a:t>
            </a:r>
          </a:p>
        </p:txBody>
      </p:sp>
      <p:sp>
        <p:nvSpPr>
          <p:cNvPr id="11" name="Content Placeholder 10">
            <a:extLst>
              <a:ext uri="{FF2B5EF4-FFF2-40B4-BE49-F238E27FC236}">
                <a16:creationId xmlns:a16="http://schemas.microsoft.com/office/drawing/2014/main" id="{72C3AAA7-C35F-4DBD-A884-052DFC5BED27}"/>
              </a:ext>
            </a:extLst>
          </p:cNvPr>
          <p:cNvSpPr>
            <a:spLocks noGrp="1"/>
          </p:cNvSpPr>
          <p:nvPr>
            <p:ph sz="half" idx="15"/>
          </p:nvPr>
        </p:nvSpPr>
        <p:spPr>
          <a:xfrm>
            <a:off x="765069" y="3728180"/>
            <a:ext cx="8047799" cy="688262"/>
          </a:xfrm>
          <a:solidFill>
            <a:srgbClr val="FEECDE"/>
          </a:solidFill>
          <a:ln>
            <a:solidFill>
              <a:srgbClr val="F68B30"/>
            </a:solidFill>
          </a:ln>
        </p:spPr>
        <p:txBody>
          <a:bodyPr anchor="ctr" anchorCtr="0"/>
          <a:lstStyle/>
          <a:p>
            <a:pPr marL="119063" indent="0">
              <a:buNone/>
            </a:pPr>
            <a:r>
              <a:rPr lang="en-US" sz="2400" dirty="0">
                <a:solidFill>
                  <a:schemeClr val="tx1">
                    <a:lumMod val="50000"/>
                  </a:schemeClr>
                </a:solidFill>
              </a:rPr>
              <a:t>Communication (listening and expressing oneself, exchanging ideas) </a:t>
            </a:r>
          </a:p>
        </p:txBody>
      </p:sp>
      <p:sp>
        <p:nvSpPr>
          <p:cNvPr id="12" name="Content Placeholder 11">
            <a:extLst>
              <a:ext uri="{FF2B5EF4-FFF2-40B4-BE49-F238E27FC236}">
                <a16:creationId xmlns:a16="http://schemas.microsoft.com/office/drawing/2014/main" id="{9AD691AA-7CFD-4D0B-B7F5-925BDF3C8DBE}"/>
              </a:ext>
            </a:extLst>
          </p:cNvPr>
          <p:cNvSpPr>
            <a:spLocks noGrp="1"/>
          </p:cNvSpPr>
          <p:nvPr>
            <p:ph sz="half" idx="16"/>
          </p:nvPr>
        </p:nvSpPr>
        <p:spPr>
          <a:xfrm>
            <a:off x="765071" y="4418737"/>
            <a:ext cx="8047798" cy="359023"/>
          </a:xfrm>
          <a:solidFill>
            <a:srgbClr val="FCD6B6"/>
          </a:solidFill>
          <a:ln>
            <a:solidFill>
              <a:srgbClr val="F68B30"/>
            </a:solidFill>
          </a:ln>
        </p:spPr>
        <p:txBody>
          <a:bodyPr anchor="ctr" anchorCtr="0"/>
          <a:lstStyle/>
          <a:p>
            <a:pPr marL="119063" indent="0">
              <a:buNone/>
            </a:pPr>
            <a:r>
              <a:rPr lang="en-US" sz="2400" dirty="0">
                <a:solidFill>
                  <a:schemeClr val="tx1">
                    <a:lumMod val="50000"/>
                  </a:schemeClr>
                </a:solidFill>
              </a:rPr>
              <a:t>Planning, problem-solving</a:t>
            </a:r>
          </a:p>
        </p:txBody>
      </p:sp>
      <p:sp>
        <p:nvSpPr>
          <p:cNvPr id="13" name="Content Placeholder 12">
            <a:extLst>
              <a:ext uri="{FF2B5EF4-FFF2-40B4-BE49-F238E27FC236}">
                <a16:creationId xmlns:a16="http://schemas.microsoft.com/office/drawing/2014/main" id="{F3CEEE53-3318-4199-9A85-81901F3BF40E}"/>
              </a:ext>
            </a:extLst>
          </p:cNvPr>
          <p:cNvSpPr>
            <a:spLocks noGrp="1"/>
          </p:cNvSpPr>
          <p:nvPr>
            <p:ph sz="half" idx="17"/>
          </p:nvPr>
        </p:nvSpPr>
        <p:spPr>
          <a:xfrm>
            <a:off x="765066" y="4777078"/>
            <a:ext cx="8047798" cy="359023"/>
          </a:xfrm>
          <a:solidFill>
            <a:srgbClr val="FEECDE"/>
          </a:solidFill>
          <a:ln>
            <a:solidFill>
              <a:srgbClr val="F68B30"/>
            </a:solidFill>
          </a:ln>
        </p:spPr>
        <p:txBody>
          <a:bodyPr anchor="ctr" anchorCtr="0"/>
          <a:lstStyle/>
          <a:p>
            <a:pPr marL="119063" indent="0">
              <a:buNone/>
            </a:pPr>
            <a:r>
              <a:rPr lang="en-US" sz="2400" dirty="0">
                <a:solidFill>
                  <a:schemeClr val="tx1">
                    <a:lumMod val="50000"/>
                  </a:schemeClr>
                </a:solidFill>
              </a:rPr>
              <a:t>Cooperating with others, compromise</a:t>
            </a:r>
          </a:p>
        </p:txBody>
      </p:sp>
      <p:sp>
        <p:nvSpPr>
          <p:cNvPr id="14" name="Content Placeholder 13">
            <a:extLst>
              <a:ext uri="{FF2B5EF4-FFF2-40B4-BE49-F238E27FC236}">
                <a16:creationId xmlns:a16="http://schemas.microsoft.com/office/drawing/2014/main" id="{41F16C17-4678-4D67-B336-906D58ADCE52}"/>
              </a:ext>
            </a:extLst>
          </p:cNvPr>
          <p:cNvSpPr>
            <a:spLocks noGrp="1"/>
          </p:cNvSpPr>
          <p:nvPr>
            <p:ph sz="half" idx="18"/>
          </p:nvPr>
        </p:nvSpPr>
        <p:spPr>
          <a:xfrm>
            <a:off x="765060" y="5135419"/>
            <a:ext cx="8047818" cy="359023"/>
          </a:xfrm>
          <a:solidFill>
            <a:srgbClr val="FCD6B6"/>
          </a:solidFill>
          <a:ln>
            <a:solidFill>
              <a:srgbClr val="F68B30"/>
            </a:solidFill>
          </a:ln>
        </p:spPr>
        <p:txBody>
          <a:bodyPr anchor="ctr" anchorCtr="0"/>
          <a:lstStyle/>
          <a:p>
            <a:pPr marL="119063" indent="0">
              <a:buNone/>
            </a:pPr>
            <a:r>
              <a:rPr lang="en-US" sz="2400" dirty="0">
                <a:solidFill>
                  <a:schemeClr val="tx1">
                    <a:lumMod val="50000"/>
                  </a:schemeClr>
                </a:solidFill>
              </a:rPr>
              <a:t>Responsibility</a:t>
            </a:r>
          </a:p>
        </p:txBody>
      </p:sp>
      <p:sp>
        <p:nvSpPr>
          <p:cNvPr id="15" name="Content Placeholder 14">
            <a:extLst>
              <a:ext uri="{FF2B5EF4-FFF2-40B4-BE49-F238E27FC236}">
                <a16:creationId xmlns:a16="http://schemas.microsoft.com/office/drawing/2014/main" id="{632DCC72-F556-4292-98BB-8E6AA31EC1D1}"/>
              </a:ext>
            </a:extLst>
          </p:cNvPr>
          <p:cNvSpPr>
            <a:spLocks noGrp="1"/>
          </p:cNvSpPr>
          <p:nvPr>
            <p:ph sz="half" idx="19"/>
          </p:nvPr>
        </p:nvSpPr>
        <p:spPr>
          <a:xfrm>
            <a:off x="765045" y="5490401"/>
            <a:ext cx="8047819" cy="359023"/>
          </a:xfrm>
          <a:solidFill>
            <a:srgbClr val="FEECDE"/>
          </a:solidFill>
          <a:ln>
            <a:solidFill>
              <a:srgbClr val="F68B30"/>
            </a:solidFill>
          </a:ln>
        </p:spPr>
        <p:txBody>
          <a:bodyPr anchor="ctr" anchorCtr="0"/>
          <a:lstStyle/>
          <a:p>
            <a:pPr marL="119063" indent="0">
              <a:buNone/>
            </a:pPr>
            <a:r>
              <a:rPr lang="en-US" sz="2400" dirty="0">
                <a:solidFill>
                  <a:schemeClr val="tx1">
                    <a:lumMod val="50000"/>
                  </a:schemeClr>
                </a:solidFill>
              </a:rPr>
              <a:t>Self-regulation, relationship repair</a:t>
            </a:r>
          </a:p>
        </p:txBody>
      </p:sp>
    </p:spTree>
    <p:extLst>
      <p:ext uri="{BB962C8B-B14F-4D97-AF65-F5344CB8AC3E}">
        <p14:creationId xmlns:p14="http://schemas.microsoft.com/office/powerpoint/2010/main" val="1761341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tx1">
                    <a:lumMod val="50000"/>
                  </a:schemeClr>
                </a:solidFill>
              </a:rPr>
              <a:t>Play as a Window into Children’s Feelings</a:t>
            </a:r>
          </a:p>
        </p:txBody>
      </p:sp>
      <p:sp>
        <p:nvSpPr>
          <p:cNvPr id="3" name="Content Placeholder 2">
            <a:extLst>
              <a:ext uri="{FF2B5EF4-FFF2-40B4-BE49-F238E27FC236}">
                <a16:creationId xmlns:a16="http://schemas.microsoft.com/office/drawing/2014/main" id="{B75194D4-F3E8-474B-8F8B-FBB89E01AF7E}"/>
              </a:ext>
            </a:extLst>
          </p:cNvPr>
          <p:cNvSpPr>
            <a:spLocks noGrp="1"/>
          </p:cNvSpPr>
          <p:nvPr>
            <p:ph idx="1"/>
          </p:nvPr>
        </p:nvSpPr>
        <p:spPr>
          <a:xfrm>
            <a:off x="515070" y="1200839"/>
            <a:ext cx="8304463" cy="4687387"/>
          </a:xfrm>
        </p:spPr>
        <p:txBody>
          <a:bodyPr/>
          <a:lstStyle/>
          <a:p>
            <a:pPr marL="0" indent="0">
              <a:lnSpc>
                <a:spcPct val="100000"/>
              </a:lnSpc>
              <a:spcBef>
                <a:spcPts val="0"/>
              </a:spcBef>
              <a:spcAft>
                <a:spcPts val="600"/>
              </a:spcAft>
              <a:buNone/>
            </a:pPr>
            <a:r>
              <a:rPr lang="en-US" dirty="0">
                <a:solidFill>
                  <a:schemeClr val="tx1">
                    <a:lumMod val="50000"/>
                  </a:schemeClr>
                </a:solidFill>
              </a:rPr>
              <a:t>Through play, children can do the following:</a:t>
            </a:r>
            <a:endParaRPr lang="en-US" sz="1400" dirty="0">
              <a:solidFill>
                <a:schemeClr val="tx1">
                  <a:lumMod val="50000"/>
                </a:schemeClr>
              </a:solidFill>
            </a:endParaRPr>
          </a:p>
          <a:p>
            <a:pPr>
              <a:lnSpc>
                <a:spcPct val="100000"/>
              </a:lnSpc>
              <a:spcBef>
                <a:spcPts val="0"/>
              </a:spcBef>
              <a:spcAft>
                <a:spcPts val="600"/>
              </a:spcAft>
            </a:pPr>
            <a:r>
              <a:rPr lang="en-US" sz="2400" dirty="0">
                <a:solidFill>
                  <a:schemeClr val="tx1">
                    <a:lumMod val="50000"/>
                  </a:schemeClr>
                </a:solidFill>
              </a:rPr>
              <a:t>Express the full range of their feelings and emotions in ways that they can’t do verbally (It is an important form of self-expression.)</a:t>
            </a:r>
            <a:endParaRPr lang="en-US" sz="1400" dirty="0">
              <a:solidFill>
                <a:schemeClr val="tx1">
                  <a:lumMod val="50000"/>
                </a:schemeClr>
              </a:solidFill>
            </a:endParaRPr>
          </a:p>
          <a:p>
            <a:pPr>
              <a:lnSpc>
                <a:spcPct val="100000"/>
              </a:lnSpc>
              <a:spcBef>
                <a:spcPts val="0"/>
              </a:spcBef>
              <a:spcAft>
                <a:spcPts val="600"/>
              </a:spcAft>
            </a:pPr>
            <a:r>
              <a:rPr lang="en-US" sz="2400" dirty="0">
                <a:solidFill>
                  <a:schemeClr val="tx1">
                    <a:lumMod val="50000"/>
                  </a:schemeClr>
                </a:solidFill>
              </a:rPr>
              <a:t>Express their concerns (“Children don’t talk out their concerns and feelings, they play them out.”)</a:t>
            </a:r>
            <a:endParaRPr lang="en-US" sz="1400" dirty="0">
              <a:solidFill>
                <a:schemeClr val="tx1">
                  <a:lumMod val="50000"/>
                </a:schemeClr>
              </a:solidFill>
            </a:endParaRPr>
          </a:p>
          <a:p>
            <a:pPr>
              <a:lnSpc>
                <a:spcPct val="100000"/>
              </a:lnSpc>
              <a:spcBef>
                <a:spcPts val="0"/>
              </a:spcBef>
              <a:spcAft>
                <a:spcPts val="600"/>
              </a:spcAft>
            </a:pPr>
            <a:r>
              <a:rPr lang="en-US" sz="2400" dirty="0">
                <a:solidFill>
                  <a:schemeClr val="tx1">
                    <a:lumMod val="50000"/>
                  </a:schemeClr>
                </a:solidFill>
              </a:rPr>
              <a:t>Safely express feelings they would be reprimanded for expressing in “real life”</a:t>
            </a:r>
            <a:endParaRPr lang="en-US" sz="1400" dirty="0">
              <a:solidFill>
                <a:schemeClr val="tx1">
                  <a:lumMod val="50000"/>
                </a:schemeClr>
              </a:solidFill>
            </a:endParaRPr>
          </a:p>
          <a:p>
            <a:pPr>
              <a:lnSpc>
                <a:spcPct val="100000"/>
              </a:lnSpc>
              <a:spcBef>
                <a:spcPts val="0"/>
              </a:spcBef>
              <a:spcAft>
                <a:spcPts val="600"/>
              </a:spcAft>
            </a:pPr>
            <a:r>
              <a:rPr lang="en-US" sz="2400" dirty="0">
                <a:solidFill>
                  <a:schemeClr val="tx1">
                    <a:lumMod val="50000"/>
                  </a:schemeClr>
                </a:solidFill>
              </a:rPr>
              <a:t>Express aspects of their inner life that may be too frightening to express directly (Children can distance themselves from a real event by symbolically representing it in play.)</a:t>
            </a:r>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5A2D222F-F225-4A78-9AC8-0F9194A313A7}"/>
              </a:ext>
            </a:extLst>
          </p:cNvPr>
          <p:cNvSpPr>
            <a:spLocks noGrp="1"/>
          </p:cNvSpPr>
          <p:nvPr>
            <p:ph type="sldNum" sz="quarter" idx="10"/>
          </p:nvPr>
        </p:nvSpPr>
        <p:spPr/>
        <p:txBody>
          <a:bodyPr/>
          <a:lstStyle/>
          <a:p>
            <a:fld id="{12C392DD-AF18-498A-AC5D-3C5285F0BC22}" type="slidenum">
              <a:rPr lang="en-US" smtClean="0"/>
              <a:pPr/>
              <a:t>38</a:t>
            </a:fld>
            <a:endParaRPr lang="en-US"/>
          </a:p>
        </p:txBody>
      </p:sp>
    </p:spTree>
    <p:extLst>
      <p:ext uri="{BB962C8B-B14F-4D97-AF65-F5344CB8AC3E}">
        <p14:creationId xmlns:p14="http://schemas.microsoft.com/office/powerpoint/2010/main" val="11504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3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4" fill="hold">
                            <p:stCondLst>
                              <p:cond delay="3500"/>
                            </p:stCondLst>
                            <p:childTnLst>
                              <p:par>
                                <p:cTn id="15" presetID="17" presetClass="entr" presetSubtype="10"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3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19" fill="hold">
                            <p:stCondLst>
                              <p:cond delay="6500"/>
                            </p:stCondLst>
                            <p:childTnLst>
                              <p:par>
                                <p:cTn id="20" presetID="17" presetClass="entr" presetSubtype="1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3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par>
                          <p:cTn id="24" fill="hold">
                            <p:stCondLst>
                              <p:cond delay="9500"/>
                            </p:stCondLst>
                            <p:childTnLst>
                              <p:par>
                                <p:cTn id="25" presetID="17" presetClass="entr" presetSubtype="1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3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B9B82-2581-A541-8443-5800AB7D4441}"/>
              </a:ext>
            </a:extLst>
          </p:cNvPr>
          <p:cNvSpPr>
            <a:spLocks noGrp="1"/>
          </p:cNvSpPr>
          <p:nvPr>
            <p:ph type="title"/>
          </p:nvPr>
        </p:nvSpPr>
        <p:spPr>
          <a:xfrm>
            <a:off x="326112" y="347996"/>
            <a:ext cx="8497393" cy="1178476"/>
          </a:xfrm>
        </p:spPr>
        <p:txBody>
          <a:bodyPr>
            <a:noAutofit/>
          </a:bodyPr>
          <a:lstStyle/>
          <a:p>
            <a:pPr fontAlgn="auto">
              <a:spcAft>
                <a:spcPts val="0"/>
              </a:spcAft>
              <a:defRPr/>
            </a:pPr>
            <a:r>
              <a:rPr lang="en-US" sz="3600" dirty="0">
                <a:solidFill>
                  <a:schemeClr val="tx1">
                    <a:lumMod val="50000"/>
                  </a:schemeClr>
                </a:solidFill>
              </a:rPr>
              <a:t>Play-Based Learning as a Continuum</a:t>
            </a:r>
            <a:endParaRPr lang="en-US" sz="2800" dirty="0">
              <a:solidFill>
                <a:schemeClr val="tx1">
                  <a:lumMod val="50000"/>
                </a:schemeClr>
              </a:solidFill>
            </a:endParaRPr>
          </a:p>
        </p:txBody>
      </p:sp>
      <p:sp>
        <p:nvSpPr>
          <p:cNvPr id="8" name="Content Placeholder 7">
            <a:extLst>
              <a:ext uri="{FF2B5EF4-FFF2-40B4-BE49-F238E27FC236}">
                <a16:creationId xmlns:a16="http://schemas.microsoft.com/office/drawing/2014/main" id="{65546CCC-976F-410F-BC04-F614649AEFE2}"/>
              </a:ext>
            </a:extLst>
          </p:cNvPr>
          <p:cNvSpPr txBox="1">
            <a:spLocks noGrp="1"/>
          </p:cNvSpPr>
          <p:nvPr>
            <p:ph sz="half" idx="10"/>
          </p:nvPr>
        </p:nvSpPr>
        <p:spPr>
          <a:xfrm>
            <a:off x="708911" y="1722560"/>
            <a:ext cx="7939287" cy="480131"/>
          </a:xfrm>
          <a:prstGeom prst="rect">
            <a:avLst/>
          </a:prstGeom>
          <a:solidFill>
            <a:schemeClr val="accent5">
              <a:lumMod val="20000"/>
              <a:lumOff val="80000"/>
            </a:schemeClr>
          </a:solidFill>
          <a:ln>
            <a:solidFill>
              <a:schemeClr val="tx1">
                <a:lumMod val="50000"/>
              </a:schemeClr>
            </a:solidFill>
          </a:ln>
        </p:spPr>
        <p:txBody>
          <a:bodyPr wrap="square" rtlCol="0">
            <a:spAutoFit/>
          </a:bodyPr>
          <a:lstStyle/>
          <a:p>
            <a:pPr marL="0" indent="0">
              <a:buNone/>
            </a:pPr>
            <a:r>
              <a:rPr lang="en-US" sz="2800" b="1" dirty="0">
                <a:solidFill>
                  <a:schemeClr val="tx1">
                    <a:lumMod val="50000"/>
                  </a:schemeClr>
                </a:solidFill>
              </a:rPr>
              <a:t>THE PLAY CONTINUUM</a:t>
            </a:r>
            <a:endParaRPr lang="en-US" sz="2800" dirty="0">
              <a:solidFill>
                <a:schemeClr val="tx1">
                  <a:lumMod val="50000"/>
                </a:schemeClr>
              </a:solidFill>
            </a:endParaRPr>
          </a:p>
        </p:txBody>
      </p:sp>
      <p:pic>
        <p:nvPicPr>
          <p:cNvPr id="5" name="Content Placeholder 4" descr="Play-Based Learning as a Continuum">
            <a:extLst>
              <a:ext uri="{FF2B5EF4-FFF2-40B4-BE49-F238E27FC236}">
                <a16:creationId xmlns:a16="http://schemas.microsoft.com/office/drawing/2014/main" id="{EE88B251-CFB0-420D-8436-D3C3A0BFDCD2}"/>
              </a:ext>
            </a:extLst>
          </p:cNvPr>
          <p:cNvPicPr>
            <a:picLocks noGrp="1" noChangeAspect="1"/>
          </p:cNvPicPr>
          <p:nvPr>
            <p:ph sz="half" idx="1"/>
          </p:nvPr>
        </p:nvPicPr>
        <p:blipFill>
          <a:blip r:embed="rId3"/>
          <a:stretch>
            <a:fillRect/>
          </a:stretch>
        </p:blipFill>
        <p:spPr>
          <a:xfrm>
            <a:off x="878186" y="2695103"/>
            <a:ext cx="7535288" cy="2170162"/>
          </a:xfrm>
          <a:prstGeom prst="rect">
            <a:avLst/>
          </a:prstGeom>
        </p:spPr>
      </p:pic>
      <p:sp>
        <p:nvSpPr>
          <p:cNvPr id="3" name="Rounded Rectangle 2"/>
          <p:cNvSpPr/>
          <p:nvPr/>
        </p:nvSpPr>
        <p:spPr>
          <a:xfrm>
            <a:off x="878186" y="3247525"/>
            <a:ext cx="2188571" cy="1406768"/>
          </a:xfrm>
          <a:prstGeom prst="roundRect">
            <a:avLst/>
          </a:prstGeom>
          <a:solidFill>
            <a:srgbClr val="1346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latin typeface="Gadugi" panose="020B0502040204020203" pitchFamily="34" charset="0"/>
                <a:ea typeface="Gadugi" panose="020B0502040204020203" pitchFamily="34" charset="0"/>
              </a:rPr>
              <a:t>Child Self Determined Play</a:t>
            </a:r>
          </a:p>
        </p:txBody>
      </p:sp>
      <p:sp>
        <p:nvSpPr>
          <p:cNvPr id="4" name="Slide Number Placeholder 3">
            <a:extLst>
              <a:ext uri="{FF2B5EF4-FFF2-40B4-BE49-F238E27FC236}">
                <a16:creationId xmlns:a16="http://schemas.microsoft.com/office/drawing/2014/main" id="{6A08BBEF-F248-4DDB-9CAB-BDBE3853BB61}"/>
              </a:ext>
            </a:extLst>
          </p:cNvPr>
          <p:cNvSpPr>
            <a:spLocks noGrp="1"/>
          </p:cNvSpPr>
          <p:nvPr>
            <p:ph type="sldNum" sz="quarter" idx="11"/>
          </p:nvPr>
        </p:nvSpPr>
        <p:spPr/>
        <p:txBody>
          <a:bodyPr/>
          <a:lstStyle/>
          <a:p>
            <a:fld id="{12C392DD-AF18-498A-AC5D-3C5285F0BC22}" type="slidenum">
              <a:rPr lang="en-US" smtClean="0"/>
              <a:pPr/>
              <a:t>39</a:t>
            </a:fld>
            <a:endParaRPr lang="en-US"/>
          </a:p>
        </p:txBody>
      </p:sp>
    </p:spTree>
    <p:extLst>
      <p:ext uri="{BB962C8B-B14F-4D97-AF65-F5344CB8AC3E}">
        <p14:creationId xmlns:p14="http://schemas.microsoft.com/office/powerpoint/2010/main" val="138916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017CE1-EDB7-464B-B2CC-6AC0F2FF277D}"/>
              </a:ext>
            </a:extLst>
          </p:cNvPr>
          <p:cNvSpPr>
            <a:spLocks noGrp="1"/>
          </p:cNvSpPr>
          <p:nvPr>
            <p:ph type="title"/>
          </p:nvPr>
        </p:nvSpPr>
        <p:spPr/>
        <p:txBody>
          <a:bodyPr>
            <a:normAutofit fontScale="90000"/>
          </a:bodyPr>
          <a:lstStyle/>
          <a:p>
            <a:r>
              <a:rPr lang="en-US" dirty="0"/>
              <a:t>Welcome…Let’s Review Zoom Etiquette</a:t>
            </a:r>
          </a:p>
        </p:txBody>
      </p:sp>
      <p:sp>
        <p:nvSpPr>
          <p:cNvPr id="5" name="Content Placeholder 4">
            <a:extLst>
              <a:ext uri="{FF2B5EF4-FFF2-40B4-BE49-F238E27FC236}">
                <a16:creationId xmlns:a16="http://schemas.microsoft.com/office/drawing/2014/main" id="{F4DA173D-4A84-4275-8759-61EDA983714B}"/>
              </a:ext>
            </a:extLst>
          </p:cNvPr>
          <p:cNvSpPr>
            <a:spLocks noGrp="1"/>
          </p:cNvSpPr>
          <p:nvPr>
            <p:ph idx="1"/>
          </p:nvPr>
        </p:nvSpPr>
        <p:spPr/>
        <p:txBody>
          <a:bodyPr numCol="2"/>
          <a:lstStyle/>
          <a:p>
            <a:pPr>
              <a:lnSpc>
                <a:spcPct val="100000"/>
              </a:lnSpc>
              <a:spcBef>
                <a:spcPts val="600"/>
              </a:spcBef>
            </a:pPr>
            <a:r>
              <a:rPr lang="en-US" sz="2400" dirty="0"/>
              <a:t>Materials – Grab paper and a pen.</a:t>
            </a:r>
          </a:p>
          <a:p>
            <a:pPr>
              <a:lnSpc>
                <a:spcPct val="100000"/>
              </a:lnSpc>
              <a:spcBef>
                <a:spcPts val="600"/>
              </a:spcBef>
            </a:pPr>
            <a:r>
              <a:rPr lang="en-US" sz="2400" dirty="0"/>
              <a:t>Technology check-in:</a:t>
            </a:r>
          </a:p>
          <a:p>
            <a:pPr lvl="1">
              <a:lnSpc>
                <a:spcPct val="100000"/>
              </a:lnSpc>
              <a:spcBef>
                <a:spcPts val="0"/>
              </a:spcBef>
            </a:pPr>
            <a:r>
              <a:rPr lang="en-US" sz="2000" dirty="0"/>
              <a:t>Zoom-etiquette – reduce distractions please</a:t>
            </a:r>
          </a:p>
          <a:p>
            <a:pPr lvl="1">
              <a:lnSpc>
                <a:spcPct val="100000"/>
              </a:lnSpc>
              <a:spcBef>
                <a:spcPts val="0"/>
              </a:spcBef>
            </a:pPr>
            <a:r>
              <a:rPr lang="en-US" sz="2000" dirty="0"/>
              <a:t>Muting</a:t>
            </a:r>
          </a:p>
          <a:p>
            <a:pPr lvl="1">
              <a:lnSpc>
                <a:spcPct val="100000"/>
              </a:lnSpc>
              <a:spcBef>
                <a:spcPts val="0"/>
              </a:spcBef>
            </a:pPr>
            <a:r>
              <a:rPr lang="en-US" sz="2000" dirty="0"/>
              <a:t>Recording</a:t>
            </a:r>
          </a:p>
          <a:p>
            <a:pPr lvl="1">
              <a:lnSpc>
                <a:spcPct val="100000"/>
              </a:lnSpc>
              <a:spcBef>
                <a:spcPts val="0"/>
              </a:spcBef>
            </a:pPr>
            <a:r>
              <a:rPr lang="en-US" sz="2000" dirty="0"/>
              <a:t>How to participate and ask questions (chat box)</a:t>
            </a:r>
          </a:p>
          <a:p>
            <a:pPr lvl="1">
              <a:lnSpc>
                <a:spcPct val="100000"/>
              </a:lnSpc>
              <a:spcBef>
                <a:spcPts val="0"/>
              </a:spcBef>
            </a:pPr>
            <a:r>
              <a:rPr lang="en-US" sz="2000" dirty="0"/>
              <a:t>Polling</a:t>
            </a:r>
          </a:p>
          <a:p>
            <a:pPr lvl="1">
              <a:lnSpc>
                <a:spcPct val="100000"/>
              </a:lnSpc>
              <a:spcBef>
                <a:spcPts val="0"/>
              </a:spcBef>
            </a:pPr>
            <a:r>
              <a:rPr lang="en-US" sz="2000" dirty="0"/>
              <a:t>Breakout rooms</a:t>
            </a:r>
          </a:p>
          <a:p>
            <a:pPr lvl="1">
              <a:lnSpc>
                <a:spcPct val="100000"/>
              </a:lnSpc>
              <a:spcBef>
                <a:spcPts val="0"/>
              </a:spcBef>
            </a:pPr>
            <a:r>
              <a:rPr lang="en-US" sz="2000" dirty="0"/>
              <a:t>Flow of the session</a:t>
            </a:r>
          </a:p>
          <a:p>
            <a:pPr lvl="1">
              <a:lnSpc>
                <a:spcPct val="100000"/>
              </a:lnSpc>
              <a:spcBef>
                <a:spcPts val="0"/>
              </a:spcBef>
            </a:pPr>
            <a:r>
              <a:rPr lang="en-US" sz="1800" dirty="0"/>
              <a:t>Troubleshooting:</a:t>
            </a:r>
          </a:p>
          <a:p>
            <a:pPr lvl="2">
              <a:lnSpc>
                <a:spcPct val="100000"/>
              </a:lnSpc>
              <a:spcBef>
                <a:spcPts val="0"/>
              </a:spcBef>
            </a:pPr>
            <a:r>
              <a:rPr lang="en-US" sz="1800" dirty="0"/>
              <a:t>Leave meeting and come back in</a:t>
            </a:r>
          </a:p>
          <a:p>
            <a:pPr lvl="2">
              <a:lnSpc>
                <a:spcPct val="100000"/>
              </a:lnSpc>
              <a:spcBef>
                <a:spcPts val="0"/>
              </a:spcBef>
            </a:pPr>
            <a:r>
              <a:rPr lang="en-US" sz="1800" dirty="0"/>
              <a:t>Try phone audio with computer video</a:t>
            </a:r>
          </a:p>
          <a:p>
            <a:pPr lvl="2">
              <a:lnSpc>
                <a:spcPct val="100000"/>
              </a:lnSpc>
              <a:spcBef>
                <a:spcPts val="0"/>
              </a:spcBef>
            </a:pPr>
            <a:r>
              <a:rPr lang="en-US" sz="1800" dirty="0"/>
              <a:t>Try turning off your camera</a:t>
            </a:r>
          </a:p>
          <a:p>
            <a:pPr marL="0" indent="0">
              <a:lnSpc>
                <a:spcPct val="100000"/>
              </a:lnSpc>
              <a:spcBef>
                <a:spcPts val="600"/>
              </a:spcBef>
              <a:buNone/>
            </a:pPr>
            <a:r>
              <a:rPr lang="en-US" sz="2000" i="1" dirty="0">
                <a:solidFill>
                  <a:srgbClr val="24567F"/>
                </a:solidFill>
              </a:rPr>
              <a:t>Attendance will be taken at the end of this session and instructions for how to obtain materials and certificates will also be given at that time.</a:t>
            </a:r>
          </a:p>
        </p:txBody>
      </p:sp>
      <p:sp>
        <p:nvSpPr>
          <p:cNvPr id="4" name="Slide Number Placeholder 3">
            <a:extLst>
              <a:ext uri="{FF2B5EF4-FFF2-40B4-BE49-F238E27FC236}">
                <a16:creationId xmlns:a16="http://schemas.microsoft.com/office/drawing/2014/main" id="{601DBED2-787B-457C-A2E0-B6BEBADC2B04}"/>
              </a:ext>
            </a:extLst>
          </p:cNvPr>
          <p:cNvSpPr>
            <a:spLocks noGrp="1"/>
          </p:cNvSpPr>
          <p:nvPr>
            <p:ph type="sldNum" sz="quarter" idx="10"/>
          </p:nvPr>
        </p:nvSpPr>
        <p:spPr/>
        <p:txBody>
          <a:bodyPr/>
          <a:lstStyle/>
          <a:p>
            <a:fld id="{12C392DD-AF18-498A-AC5D-3C5285F0BC22}" type="slidenum">
              <a:rPr lang="en-US" smtClean="0"/>
              <a:pPr/>
              <a:t>4</a:t>
            </a:fld>
            <a:endParaRPr lang="en-US"/>
          </a:p>
        </p:txBody>
      </p:sp>
    </p:spTree>
    <p:extLst>
      <p:ext uri="{BB962C8B-B14F-4D97-AF65-F5344CB8AC3E}">
        <p14:creationId xmlns:p14="http://schemas.microsoft.com/office/powerpoint/2010/main" val="5054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E143-BE35-0D41-A257-8018CB5197D6}"/>
              </a:ext>
            </a:extLst>
          </p:cNvPr>
          <p:cNvSpPr>
            <a:spLocks noGrp="1"/>
          </p:cNvSpPr>
          <p:nvPr>
            <p:ph type="title"/>
          </p:nvPr>
        </p:nvSpPr>
        <p:spPr/>
        <p:txBody>
          <a:bodyPr/>
          <a:lstStyle/>
          <a:p>
            <a:r>
              <a:rPr lang="en-US" dirty="0">
                <a:solidFill>
                  <a:schemeClr val="tx1">
                    <a:lumMod val="50000"/>
                  </a:schemeClr>
                </a:solidFill>
              </a:rPr>
              <a:t>Important!</a:t>
            </a:r>
          </a:p>
        </p:txBody>
      </p:sp>
      <p:sp>
        <p:nvSpPr>
          <p:cNvPr id="4" name="Content Placeholder 3">
            <a:extLst>
              <a:ext uri="{FF2B5EF4-FFF2-40B4-BE49-F238E27FC236}">
                <a16:creationId xmlns:a16="http://schemas.microsoft.com/office/drawing/2014/main" id="{E2E2B2E6-04A5-4EB1-8226-C4DCE8DF5ABC}"/>
              </a:ext>
            </a:extLst>
          </p:cNvPr>
          <p:cNvSpPr>
            <a:spLocks noGrp="1"/>
          </p:cNvSpPr>
          <p:nvPr>
            <p:ph sz="half" idx="1"/>
          </p:nvPr>
        </p:nvSpPr>
        <p:spPr>
          <a:xfrm>
            <a:off x="524823" y="1244906"/>
            <a:ext cx="4811356" cy="4707345"/>
          </a:xfrm>
        </p:spPr>
        <p:txBody>
          <a:bodyPr/>
          <a:lstStyle/>
          <a:p>
            <a:pPr marL="0" indent="0">
              <a:lnSpc>
                <a:spcPct val="100000"/>
              </a:lnSpc>
              <a:buNone/>
            </a:pPr>
            <a:r>
              <a:rPr lang="en-US" dirty="0"/>
              <a:t>Young children need </a:t>
            </a:r>
            <a:r>
              <a:rPr lang="en-US" b="1" dirty="0"/>
              <a:t>MANY</a:t>
            </a:r>
            <a:r>
              <a:rPr lang="en-US" dirty="0"/>
              <a:t> opportunities to engage in </a:t>
            </a:r>
            <a:r>
              <a:rPr lang="en-US" u="sng" dirty="0"/>
              <a:t>self-determined play</a:t>
            </a:r>
            <a:r>
              <a:rPr lang="en-US" dirty="0"/>
              <a:t> and should be continuously </a:t>
            </a:r>
            <a:r>
              <a:rPr lang="en-US" b="1" dirty="0"/>
              <a:t>supported</a:t>
            </a:r>
            <a:r>
              <a:rPr lang="en-US" dirty="0"/>
              <a:t> through adult-child collaborative play. </a:t>
            </a:r>
          </a:p>
          <a:p>
            <a:pPr marL="0" indent="0">
              <a:lnSpc>
                <a:spcPct val="100000"/>
              </a:lnSpc>
              <a:buNone/>
            </a:pPr>
            <a:r>
              <a:rPr lang="en-US" dirty="0"/>
              <a:t>Adult planned and directed play should be limited, especially for children birth through kindergarten.</a:t>
            </a:r>
          </a:p>
        </p:txBody>
      </p:sp>
      <p:sp>
        <p:nvSpPr>
          <p:cNvPr id="3" name="Slide Number Placeholder 2">
            <a:extLst>
              <a:ext uri="{FF2B5EF4-FFF2-40B4-BE49-F238E27FC236}">
                <a16:creationId xmlns:a16="http://schemas.microsoft.com/office/drawing/2014/main" id="{B056356A-D301-42C2-B5F5-D83B2813B4A0}"/>
              </a:ext>
            </a:extLst>
          </p:cNvPr>
          <p:cNvSpPr>
            <a:spLocks noGrp="1"/>
          </p:cNvSpPr>
          <p:nvPr>
            <p:ph type="sldNum" sz="quarter" idx="11"/>
          </p:nvPr>
        </p:nvSpPr>
        <p:spPr/>
        <p:txBody>
          <a:bodyPr/>
          <a:lstStyle/>
          <a:p>
            <a:fld id="{12C392DD-AF18-498A-AC5D-3C5285F0BC22}" type="slidenum">
              <a:rPr lang="en-US" smtClean="0"/>
              <a:pPr/>
              <a:t>40</a:t>
            </a:fld>
            <a:endParaRPr lang="en-US"/>
          </a:p>
        </p:txBody>
      </p:sp>
      <p:pic>
        <p:nvPicPr>
          <p:cNvPr id="7" name="Content Placeholder 8" descr="Two children playing at a table&#10;&#10;">
            <a:extLst>
              <a:ext uri="{FF2B5EF4-FFF2-40B4-BE49-F238E27FC236}">
                <a16:creationId xmlns:a16="http://schemas.microsoft.com/office/drawing/2014/main" id="{CE33AB01-1ECA-492A-BAD8-F14327BCCE45}"/>
              </a:ext>
            </a:extLst>
          </p:cNvPr>
          <p:cNvPicPr>
            <a:picLocks noGrp="1" noChangeAspect="1"/>
          </p:cNvPicPr>
          <p:nvPr>
            <p:ph sz="half" idx="10"/>
          </p:nvPr>
        </p:nvPicPr>
        <p:blipFill rotWithShape="1">
          <a:blip r:embed="rId3" cstate="hqprint">
            <a:extLst>
              <a:ext uri="{28A0092B-C50C-407E-A947-70E740481C1C}">
                <a14:useLocalDpi xmlns:a14="http://schemas.microsoft.com/office/drawing/2010/main"/>
              </a:ext>
            </a:extLst>
          </a:blip>
          <a:srcRect/>
          <a:stretch/>
        </p:blipFill>
        <p:spPr bwMode="auto">
          <a:xfrm>
            <a:off x="5488579" y="1932643"/>
            <a:ext cx="3500839" cy="2992713"/>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417919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270B-11EE-874C-B07C-AA22C60741B3}"/>
              </a:ext>
            </a:extLst>
          </p:cNvPr>
          <p:cNvSpPr>
            <a:spLocks noGrp="1"/>
          </p:cNvSpPr>
          <p:nvPr>
            <p:ph type="title"/>
          </p:nvPr>
        </p:nvSpPr>
        <p:spPr/>
        <p:txBody>
          <a:bodyPr/>
          <a:lstStyle/>
          <a:p>
            <a:r>
              <a:rPr lang="en-US" dirty="0"/>
              <a:t>Research says…</a:t>
            </a:r>
          </a:p>
        </p:txBody>
      </p:sp>
      <p:sp>
        <p:nvSpPr>
          <p:cNvPr id="3" name="Content Placeholder 2">
            <a:extLst>
              <a:ext uri="{FF2B5EF4-FFF2-40B4-BE49-F238E27FC236}">
                <a16:creationId xmlns:a16="http://schemas.microsoft.com/office/drawing/2014/main" id="{8ED77CAF-B63F-054B-B58C-CDAD1771FB8E}"/>
              </a:ext>
            </a:extLst>
          </p:cNvPr>
          <p:cNvSpPr>
            <a:spLocks noGrp="1"/>
          </p:cNvSpPr>
          <p:nvPr>
            <p:ph idx="1"/>
          </p:nvPr>
        </p:nvSpPr>
        <p:spPr/>
        <p:txBody>
          <a:bodyPr/>
          <a:lstStyle/>
          <a:p>
            <a:pPr marL="0" indent="0">
              <a:lnSpc>
                <a:spcPct val="100000"/>
              </a:lnSpc>
              <a:spcBef>
                <a:spcPts val="0"/>
              </a:spcBef>
              <a:spcAft>
                <a:spcPts val="0"/>
              </a:spcAft>
              <a:buNone/>
            </a:pPr>
            <a:r>
              <a:rPr lang="en-US" dirty="0"/>
              <a:t>Dr. Karyn Purvis of Texas Christian University says, it takes over 400 repetitions to create a synapse in the brain (true learning) without playful engagement OR about 12 repetitions to create a synapse when you use play to teach. So, if you really want to effectively and efficiently teach your children (or anyone for that matter), use PLAY!</a:t>
            </a:r>
          </a:p>
          <a:p>
            <a:pPr marL="0" indent="0">
              <a:lnSpc>
                <a:spcPct val="100000"/>
              </a:lnSpc>
              <a:spcBef>
                <a:spcPts val="600"/>
              </a:spcBef>
              <a:spcAft>
                <a:spcPts val="0"/>
              </a:spcAft>
              <a:buNone/>
            </a:pPr>
            <a:r>
              <a:rPr lang="en-US" sz="2000" dirty="0"/>
              <a:t>(Reference: Brown, Stuart (2009). Play: how it shapes the brain, opens the imagination, and invigorates the soul. New York: Penguin Group)</a:t>
            </a:r>
          </a:p>
        </p:txBody>
      </p:sp>
      <p:sp>
        <p:nvSpPr>
          <p:cNvPr id="4" name="Slide Number Placeholder 3">
            <a:extLst>
              <a:ext uri="{FF2B5EF4-FFF2-40B4-BE49-F238E27FC236}">
                <a16:creationId xmlns:a16="http://schemas.microsoft.com/office/drawing/2014/main" id="{13E01A70-0609-46F6-8AE1-0BDB75984D3D}"/>
              </a:ext>
            </a:extLst>
          </p:cNvPr>
          <p:cNvSpPr>
            <a:spLocks noGrp="1"/>
          </p:cNvSpPr>
          <p:nvPr>
            <p:ph type="sldNum" sz="quarter" idx="10"/>
          </p:nvPr>
        </p:nvSpPr>
        <p:spPr/>
        <p:txBody>
          <a:bodyPr/>
          <a:lstStyle/>
          <a:p>
            <a:fld id="{12C392DD-AF18-498A-AC5D-3C5285F0BC22}" type="slidenum">
              <a:rPr lang="en-US" smtClean="0"/>
              <a:pPr/>
              <a:t>41</a:t>
            </a:fld>
            <a:endParaRPr lang="en-US"/>
          </a:p>
        </p:txBody>
      </p:sp>
    </p:spTree>
    <p:extLst>
      <p:ext uri="{BB962C8B-B14F-4D97-AF65-F5344CB8AC3E}">
        <p14:creationId xmlns:p14="http://schemas.microsoft.com/office/powerpoint/2010/main" val="1260967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Children Learn and Develop in an Integrated Way Across All Domains</a:t>
            </a:r>
          </a:p>
        </p:txBody>
      </p:sp>
      <p:pic>
        <p:nvPicPr>
          <p:cNvPr id="4" name="Intro_PromotingAnIntegratedApproachToTheLearningEnvironmentAndExperiences.mp4" descr="Promoting an Integrated Approach Video">
            <a:hlinkClick r:id="" action="ppaction://media"/>
          </p:cNvPr>
          <p:cNvPicPr>
            <a:picLocks noGrp="1"/>
          </p:cNvPicPr>
          <p:nvPr>
            <p:ph idx="1"/>
            <a:videoFile r:link="rId1"/>
          </p:nvPr>
        </p:nvPicPr>
        <p:blipFill>
          <a:blip r:embed="rId4"/>
          <a:stretch>
            <a:fillRect/>
          </a:stretch>
        </p:blipFill>
        <p:spPr>
          <a:xfrm>
            <a:off x="514350" y="1451338"/>
            <a:ext cx="8115300" cy="4550636"/>
          </a:xfrm>
        </p:spPr>
      </p:pic>
      <p:sp>
        <p:nvSpPr>
          <p:cNvPr id="3" name="Slide Number Placeholder 2">
            <a:extLst>
              <a:ext uri="{FF2B5EF4-FFF2-40B4-BE49-F238E27FC236}">
                <a16:creationId xmlns:a16="http://schemas.microsoft.com/office/drawing/2014/main" id="{AFD431DB-C92B-4355-A1CB-74DA778DEA37}"/>
              </a:ext>
            </a:extLst>
          </p:cNvPr>
          <p:cNvSpPr>
            <a:spLocks noGrp="1"/>
          </p:cNvSpPr>
          <p:nvPr>
            <p:ph type="sldNum" sz="quarter" idx="10"/>
          </p:nvPr>
        </p:nvSpPr>
        <p:spPr/>
        <p:txBody>
          <a:bodyPr/>
          <a:lstStyle/>
          <a:p>
            <a:fld id="{12C392DD-AF18-498A-AC5D-3C5285F0BC22}"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AAF48D-C38A-494B-A4A3-F838F9EC84CA}"/>
              </a:ext>
            </a:extLst>
          </p:cNvPr>
          <p:cNvSpPr>
            <a:spLocks noGrp="1"/>
          </p:cNvSpPr>
          <p:nvPr>
            <p:ph type="title"/>
          </p:nvPr>
        </p:nvSpPr>
        <p:spPr>
          <a:xfrm>
            <a:off x="1320800" y="1382713"/>
            <a:ext cx="7403430" cy="835079"/>
          </a:xfrm>
        </p:spPr>
        <p:txBody>
          <a:bodyPr/>
          <a:lstStyle/>
          <a:p>
            <a:r>
              <a:rPr lang="en-US" dirty="0"/>
              <a:t>Learning Is Integrated</a:t>
            </a:r>
          </a:p>
        </p:txBody>
      </p:sp>
      <p:pic>
        <p:nvPicPr>
          <p:cNvPr id="13" name="Content Placeholder 12" descr="PastedGraphic-3.pdf"/>
          <p:cNvPicPr>
            <a:picLocks noGrp="1" noChangeAspect="1"/>
          </p:cNvPicPr>
          <p:nvPr>
            <p:ph idx="1"/>
          </p:nvPr>
        </p:nvPicPr>
        <p:blipFill>
          <a:blip r:embed="rId3"/>
          <a:stretch>
            <a:fillRect/>
          </a:stretch>
        </p:blipFill>
        <p:spPr>
          <a:xfrm>
            <a:off x="768350" y="308505"/>
            <a:ext cx="7607299" cy="5705475"/>
          </a:xfrm>
        </p:spPr>
      </p:pic>
      <p:sp>
        <p:nvSpPr>
          <p:cNvPr id="2" name="Slide Number Placeholder 1">
            <a:extLst>
              <a:ext uri="{FF2B5EF4-FFF2-40B4-BE49-F238E27FC236}">
                <a16:creationId xmlns:a16="http://schemas.microsoft.com/office/drawing/2014/main" id="{610A1FA2-F531-43DB-8361-AF56D1863E98}"/>
              </a:ext>
            </a:extLst>
          </p:cNvPr>
          <p:cNvSpPr>
            <a:spLocks noGrp="1"/>
          </p:cNvSpPr>
          <p:nvPr>
            <p:ph type="sldNum" sz="quarter" idx="10"/>
          </p:nvPr>
        </p:nvSpPr>
        <p:spPr/>
        <p:txBody>
          <a:bodyPr/>
          <a:lstStyle/>
          <a:p>
            <a:fld id="{12C392DD-AF18-498A-AC5D-3C5285F0BC22}"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6999-FC0C-214C-A5B9-9E2DCD04AEA4}"/>
              </a:ext>
            </a:extLst>
          </p:cNvPr>
          <p:cNvSpPr>
            <a:spLocks noGrp="1"/>
          </p:cNvSpPr>
          <p:nvPr>
            <p:ph type="title"/>
          </p:nvPr>
        </p:nvSpPr>
        <p:spPr>
          <a:xfrm>
            <a:off x="705677" y="365760"/>
            <a:ext cx="3669553" cy="5386858"/>
          </a:xfrm>
          <a:solidFill>
            <a:srgbClr val="F8A662"/>
          </a:solidFill>
          <a:ln>
            <a:solidFill>
              <a:schemeClr val="tx1">
                <a:lumMod val="50000"/>
              </a:schemeClr>
            </a:solidFill>
          </a:ln>
          <a:effectLst>
            <a:outerShdw blurRad="50800" dist="38100" dir="5400000" algn="t" rotWithShape="0">
              <a:prstClr val="black">
                <a:alpha val="40000"/>
              </a:prstClr>
            </a:outerShdw>
          </a:effectLst>
        </p:spPr>
        <p:txBody>
          <a:bodyPr anchor="ctr" anchorCtr="0"/>
          <a:lstStyle/>
          <a:p>
            <a:pPr algn="ctr" fontAlgn="auto">
              <a:lnSpc>
                <a:spcPts val="5400"/>
              </a:lnSpc>
              <a:spcAft>
                <a:spcPts val="0"/>
              </a:spcAft>
              <a:defRPr/>
            </a:pPr>
            <a:r>
              <a:rPr lang="en-US" b="1" dirty="0">
                <a:solidFill>
                  <a:schemeClr val="tx1">
                    <a:lumMod val="50000"/>
                  </a:schemeClr>
                </a:solidFill>
              </a:rPr>
              <a:t>BENEFITS </a:t>
            </a:r>
            <a:br>
              <a:rPr lang="en-US" b="1" dirty="0">
                <a:solidFill>
                  <a:schemeClr val="tx1">
                    <a:lumMod val="50000"/>
                  </a:schemeClr>
                </a:solidFill>
              </a:rPr>
            </a:br>
            <a:r>
              <a:rPr lang="en-US" b="1" dirty="0">
                <a:solidFill>
                  <a:schemeClr val="tx1">
                    <a:lumMod val="50000"/>
                  </a:schemeClr>
                </a:solidFill>
              </a:rPr>
              <a:t>of PLAY</a:t>
            </a:r>
          </a:p>
        </p:txBody>
      </p:sp>
      <p:pic>
        <p:nvPicPr>
          <p:cNvPr id="5" name="Content Placeholder 4" descr="two children with bells">
            <a:extLst>
              <a:ext uri="{FF2B5EF4-FFF2-40B4-BE49-F238E27FC236}">
                <a16:creationId xmlns:a16="http://schemas.microsoft.com/office/drawing/2014/main" id="{18E3D910-73A4-4381-B676-F8C31936D0B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94471" y="365760"/>
            <a:ext cx="3602783" cy="5387340"/>
          </a:xfrm>
          <a:prstGeom prst="rect">
            <a:avLst/>
          </a:prstGeom>
          <a:ln>
            <a:solidFill>
              <a:schemeClr val="tx1">
                <a:lumMod val="50000"/>
              </a:schemeClr>
            </a:solidFill>
          </a:ln>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F8E9C7E3-5704-4313-A6E7-F9BA08B3CE94}"/>
              </a:ext>
            </a:extLst>
          </p:cNvPr>
          <p:cNvSpPr>
            <a:spLocks noGrp="1"/>
          </p:cNvSpPr>
          <p:nvPr>
            <p:ph type="sldNum" sz="quarter" idx="10"/>
          </p:nvPr>
        </p:nvSpPr>
        <p:spPr/>
        <p:txBody>
          <a:bodyPr/>
          <a:lstStyle/>
          <a:p>
            <a:fld id="{12C392DD-AF18-498A-AC5D-3C5285F0BC22}" type="slidenum">
              <a:rPr lang="en-US" smtClean="0"/>
              <a:pPr/>
              <a:t>44</a:t>
            </a:fld>
            <a:endParaRPr lang="en-US"/>
          </a:p>
        </p:txBody>
      </p:sp>
    </p:spTree>
    <p:extLst>
      <p:ext uri="{BB962C8B-B14F-4D97-AF65-F5344CB8AC3E}">
        <p14:creationId xmlns:p14="http://schemas.microsoft.com/office/powerpoint/2010/main" val="3826348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CC54-3AAF-F44C-A285-8180EBB79BC3}"/>
              </a:ext>
            </a:extLst>
          </p:cNvPr>
          <p:cNvSpPr>
            <a:spLocks noGrp="1"/>
          </p:cNvSpPr>
          <p:nvPr>
            <p:ph type="title"/>
          </p:nvPr>
        </p:nvSpPr>
        <p:spPr>
          <a:prstGeom prst="rect">
            <a:avLst/>
          </a:prstGeom>
        </p:spPr>
        <p:txBody>
          <a:bodyPr>
            <a:normAutofit/>
          </a:bodyPr>
          <a:lstStyle/>
          <a:p>
            <a:r>
              <a:rPr lang="en-US" dirty="0">
                <a:solidFill>
                  <a:schemeClr val="tx1">
                    <a:lumMod val="50000"/>
                  </a:schemeClr>
                </a:solidFill>
              </a:rPr>
              <a:t>Power of Play</a:t>
            </a:r>
          </a:p>
        </p:txBody>
      </p:sp>
      <p:pic>
        <p:nvPicPr>
          <p:cNvPr id="17" name="Content Placeholder 16" descr="two adults at table">
            <a:extLst>
              <a:ext uri="{FF2B5EF4-FFF2-40B4-BE49-F238E27FC236}">
                <a16:creationId xmlns:a16="http://schemas.microsoft.com/office/drawing/2014/main" id="{1A776D3E-5212-3846-9F5F-CB6B4186432F}"/>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709613" y="1707522"/>
            <a:ext cx="3862387" cy="2897083"/>
          </a:xfrm>
          <a:prstGeom prst="rect">
            <a:avLst/>
          </a:prstGeom>
          <a:noFill/>
          <a:ln>
            <a:solidFill>
              <a:schemeClr val="tx1">
                <a:lumMod val="50000"/>
              </a:schemeClr>
            </a:solidFill>
          </a:ln>
          <a:effectLst>
            <a:outerShdw blurRad="50800" dist="38100" dir="5400000" algn="t" rotWithShape="0">
              <a:prstClr val="black">
                <a:alpha val="40000"/>
              </a:prstClr>
            </a:outerShdw>
          </a:effectLst>
        </p:spPr>
      </p:pic>
      <p:sp>
        <p:nvSpPr>
          <p:cNvPr id="6" name="Content Placeholder 5">
            <a:extLst>
              <a:ext uri="{FF2B5EF4-FFF2-40B4-BE49-F238E27FC236}">
                <a16:creationId xmlns:a16="http://schemas.microsoft.com/office/drawing/2014/main" id="{17419D72-2B2D-4D46-867C-EDB931969947}"/>
              </a:ext>
            </a:extLst>
          </p:cNvPr>
          <p:cNvSpPr>
            <a:spLocks noGrp="1"/>
          </p:cNvSpPr>
          <p:nvPr>
            <p:ph sz="half" idx="10"/>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wrap="square" anchor="t">
            <a:normAutofit/>
          </a:bodyPr>
          <a:lstStyle/>
          <a:p>
            <a:pPr marL="0" indent="0">
              <a:lnSpc>
                <a:spcPct val="100000"/>
              </a:lnSpc>
              <a:buNone/>
            </a:pPr>
            <a:r>
              <a:rPr lang="en-US" dirty="0">
                <a:solidFill>
                  <a:schemeClr val="tx1">
                    <a:lumMod val="50000"/>
                  </a:schemeClr>
                </a:solidFill>
              </a:rPr>
              <a:t>Play is an innate need and biological behavior, not just for children, but for all humans and animals (</a:t>
            </a:r>
            <a:r>
              <a:rPr lang="en-US" i="1" dirty="0">
                <a:solidFill>
                  <a:schemeClr val="tx1">
                    <a:lumMod val="50000"/>
                  </a:schemeClr>
                </a:solidFill>
              </a:rPr>
              <a:t>The Powerful Role of Play</a:t>
            </a:r>
            <a:r>
              <a:rPr lang="en-US" dirty="0">
                <a:solidFill>
                  <a:schemeClr val="tx1">
                    <a:lumMod val="50000"/>
                  </a:schemeClr>
                </a:solidFill>
              </a:rPr>
              <a:t>, p. 4).</a:t>
            </a:r>
          </a:p>
        </p:txBody>
      </p:sp>
      <p:sp>
        <p:nvSpPr>
          <p:cNvPr id="2" name="Slide Number Placeholder 1">
            <a:extLst>
              <a:ext uri="{FF2B5EF4-FFF2-40B4-BE49-F238E27FC236}">
                <a16:creationId xmlns:a16="http://schemas.microsoft.com/office/drawing/2014/main" id="{89F4D26C-DBC9-450A-9218-ABCF455E80B2}"/>
              </a:ext>
            </a:extLst>
          </p:cNvPr>
          <p:cNvSpPr>
            <a:spLocks noGrp="1"/>
          </p:cNvSpPr>
          <p:nvPr>
            <p:ph type="sldNum" sz="quarter" idx="11"/>
          </p:nvPr>
        </p:nvSpPr>
        <p:spPr/>
        <p:txBody>
          <a:bodyPr/>
          <a:lstStyle/>
          <a:p>
            <a:fld id="{12C392DD-AF18-498A-AC5D-3C5285F0BC22}" type="slidenum">
              <a:rPr lang="en-US" smtClean="0"/>
              <a:pPr/>
              <a:t>45</a:t>
            </a:fld>
            <a:endParaRPr lang="en-US"/>
          </a:p>
        </p:txBody>
      </p:sp>
    </p:spTree>
    <p:extLst>
      <p:ext uri="{BB962C8B-B14F-4D97-AF65-F5344CB8AC3E}">
        <p14:creationId xmlns:p14="http://schemas.microsoft.com/office/powerpoint/2010/main" val="4193436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848B1-2DE1-DE43-8197-0CAF7243B07B}"/>
              </a:ext>
            </a:extLst>
          </p:cNvPr>
          <p:cNvSpPr>
            <a:spLocks noGrp="1"/>
          </p:cNvSpPr>
          <p:nvPr>
            <p:ph type="title"/>
          </p:nvPr>
        </p:nvSpPr>
        <p:spPr/>
        <p:txBody>
          <a:bodyPr/>
          <a:lstStyle/>
          <a:p>
            <a:r>
              <a:rPr lang="en-US" dirty="0">
                <a:solidFill>
                  <a:schemeClr val="tx1">
                    <a:lumMod val="50000"/>
                  </a:schemeClr>
                </a:solidFill>
              </a:rPr>
              <a:t>Communicating with Families</a:t>
            </a:r>
          </a:p>
        </p:txBody>
      </p:sp>
      <p:sp>
        <p:nvSpPr>
          <p:cNvPr id="2" name="Content Placeholder 1">
            <a:extLst>
              <a:ext uri="{FF2B5EF4-FFF2-40B4-BE49-F238E27FC236}">
                <a16:creationId xmlns:a16="http://schemas.microsoft.com/office/drawing/2014/main" id="{FE629F97-FCCE-4741-AC9B-7992CD326F2F}"/>
              </a:ext>
            </a:extLst>
          </p:cNvPr>
          <p:cNvSpPr>
            <a:spLocks noGrp="1"/>
          </p:cNvSpPr>
          <p:nvPr>
            <p:ph sz="half" idx="1"/>
          </p:nvPr>
        </p:nvSpPr>
        <p:spPr>
          <a:xfrm>
            <a:off x="708912" y="1341783"/>
            <a:ext cx="3268178" cy="4707345"/>
          </a:xfrm>
        </p:spPr>
        <p:txBody>
          <a:bodyPr/>
          <a:lstStyle/>
          <a:p>
            <a:pPr marL="0" indent="0">
              <a:lnSpc>
                <a:spcPct val="100000"/>
              </a:lnSpc>
              <a:buNone/>
            </a:pPr>
            <a:r>
              <a:rPr lang="en-US" dirty="0">
                <a:solidFill>
                  <a:schemeClr val="tx1">
                    <a:lumMod val="50000"/>
                  </a:schemeClr>
                </a:solidFill>
              </a:rPr>
              <a:t>Parents, teachers, and children all need to PLAY!</a:t>
            </a:r>
          </a:p>
          <a:p>
            <a:pPr marL="0" indent="0">
              <a:lnSpc>
                <a:spcPct val="100000"/>
              </a:lnSpc>
              <a:buNone/>
            </a:pPr>
            <a:r>
              <a:rPr lang="en-US" dirty="0">
                <a:solidFill>
                  <a:schemeClr val="tx1">
                    <a:lumMod val="50000"/>
                  </a:schemeClr>
                </a:solidFill>
              </a:rPr>
              <a:t>In the </a:t>
            </a:r>
            <a:r>
              <a:rPr lang="en-US" b="1" dirty="0">
                <a:solidFill>
                  <a:schemeClr val="tx1">
                    <a:lumMod val="50000"/>
                  </a:schemeClr>
                </a:solidFill>
              </a:rPr>
              <a:t>CHAT Box </a:t>
            </a:r>
            <a:r>
              <a:rPr lang="en-US" dirty="0">
                <a:solidFill>
                  <a:schemeClr val="tx1">
                    <a:lumMod val="50000"/>
                  </a:schemeClr>
                </a:solidFill>
              </a:rPr>
              <a:t>describe a game or play activity you experienced recently.</a:t>
            </a:r>
            <a:endParaRPr lang="en-US" b="1" dirty="0">
              <a:solidFill>
                <a:schemeClr val="tx1">
                  <a:lumMod val="50000"/>
                </a:schemeClr>
              </a:solidFill>
            </a:endParaRPr>
          </a:p>
        </p:txBody>
      </p:sp>
      <p:pic>
        <p:nvPicPr>
          <p:cNvPr id="5" name="Content Placeholder 8" descr="an adult and child playing">
            <a:extLst>
              <a:ext uri="{FF2B5EF4-FFF2-40B4-BE49-F238E27FC236}">
                <a16:creationId xmlns:a16="http://schemas.microsoft.com/office/drawing/2014/main" id="{9D290FAC-4618-F24F-B8EA-1A19A74C1F51}"/>
              </a:ext>
            </a:extLst>
          </p:cNvPr>
          <p:cNvPicPr>
            <a:picLocks noGrp="1" noChangeAspect="1"/>
          </p:cNvPicPr>
          <p:nvPr>
            <p:ph sz="half" idx="10"/>
          </p:nvPr>
        </p:nvPicPr>
        <p:blipFill rotWithShape="1">
          <a:blip r:embed="rId3" cstate="email">
            <a:extLst>
              <a:ext uri="{28A0092B-C50C-407E-A947-70E740481C1C}">
                <a14:useLocalDpi xmlns:a14="http://schemas.microsoft.com/office/drawing/2010/main"/>
              </a:ext>
            </a:extLst>
          </a:blip>
          <a:srcRect/>
          <a:stretch/>
        </p:blipFill>
        <p:spPr>
          <a:xfrm>
            <a:off x="4149214" y="1599641"/>
            <a:ext cx="4285874" cy="3214729"/>
          </a:xfrm>
          <a:ln>
            <a:solidFill>
              <a:schemeClr val="tx1">
                <a:lumMod val="50000"/>
              </a:schemeClr>
            </a:solidFill>
          </a:ln>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472A2770-C0A7-47B8-8D5D-915AEE1E4CCF}"/>
              </a:ext>
            </a:extLst>
          </p:cNvPr>
          <p:cNvSpPr>
            <a:spLocks noGrp="1"/>
          </p:cNvSpPr>
          <p:nvPr>
            <p:ph type="sldNum" sz="quarter" idx="11"/>
          </p:nvPr>
        </p:nvSpPr>
        <p:spPr/>
        <p:txBody>
          <a:bodyPr/>
          <a:lstStyle/>
          <a:p>
            <a:fld id="{12C392DD-AF18-498A-AC5D-3C5285F0BC22}" type="slidenum">
              <a:rPr lang="en-US" smtClean="0"/>
              <a:pPr/>
              <a:t>46</a:t>
            </a:fld>
            <a:endParaRPr lang="en-US"/>
          </a:p>
        </p:txBody>
      </p:sp>
    </p:spTree>
    <p:extLst>
      <p:ext uri="{BB962C8B-B14F-4D97-AF65-F5344CB8AC3E}">
        <p14:creationId xmlns:p14="http://schemas.microsoft.com/office/powerpoint/2010/main" val="4015059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EA06CC-F140-9149-9D68-F65C694A7F43}"/>
              </a:ext>
            </a:extLst>
          </p:cNvPr>
          <p:cNvSpPr>
            <a:spLocks noGrp="1"/>
          </p:cNvSpPr>
          <p:nvPr>
            <p:ph type="ctrTitle"/>
          </p:nvPr>
        </p:nvSpPr>
        <p:spPr/>
        <p:txBody>
          <a:bodyPr vert="horz" lIns="68580" tIns="34290" rIns="68580" bIns="34290" rtlCol="0" anchor="b">
            <a:noAutofit/>
          </a:bodyPr>
          <a:lstStyle/>
          <a:p>
            <a:pPr>
              <a:lnSpc>
                <a:spcPct val="100000"/>
              </a:lnSpc>
            </a:pPr>
            <a:r>
              <a:rPr lang="en-US" sz="4400" spc="-75" dirty="0"/>
              <a:t>Importance of Risk</a:t>
            </a:r>
          </a:p>
        </p:txBody>
      </p:sp>
      <p:sp>
        <p:nvSpPr>
          <p:cNvPr id="3" name="Content Placeholder 2">
            <a:extLst>
              <a:ext uri="{FF2B5EF4-FFF2-40B4-BE49-F238E27FC236}">
                <a16:creationId xmlns:a16="http://schemas.microsoft.com/office/drawing/2014/main" id="{17437EF3-80D1-4A5A-AB57-D28CA7DFA0DC}"/>
              </a:ext>
            </a:extLst>
          </p:cNvPr>
          <p:cNvSpPr>
            <a:spLocks noGrp="1"/>
          </p:cNvSpPr>
          <p:nvPr>
            <p:ph sz="half" idx="10"/>
          </p:nvPr>
        </p:nvSpPr>
        <p:spPr/>
        <p:txBody>
          <a:bodyPr/>
          <a:lstStyle/>
          <a:p>
            <a:pPr marL="0" indent="0">
              <a:lnSpc>
                <a:spcPct val="100000"/>
              </a:lnSpc>
              <a:spcBef>
                <a:spcPts val="0"/>
              </a:spcBef>
              <a:buNone/>
            </a:pPr>
            <a:r>
              <a:rPr lang="en-US" spc="-75" dirty="0"/>
              <a:t>Children </a:t>
            </a:r>
            <a:r>
              <a:rPr lang="en-US" b="1" spc="-75" dirty="0"/>
              <a:t>must </a:t>
            </a:r>
            <a:r>
              <a:rPr lang="en-US" spc="-75" dirty="0"/>
              <a:t>take </a:t>
            </a:r>
            <a:r>
              <a:rPr lang="en-US" b="1" spc="-75" dirty="0"/>
              <a:t>risks </a:t>
            </a:r>
            <a:r>
              <a:rPr lang="en-US" spc="-75" dirty="0"/>
              <a:t>to </a:t>
            </a:r>
            <a:r>
              <a:rPr lang="en-US" b="1" spc="-75" dirty="0"/>
              <a:t>challenge </a:t>
            </a:r>
            <a:r>
              <a:rPr lang="en-US" spc="-75" dirty="0"/>
              <a:t>themselves in order to </a:t>
            </a:r>
            <a:r>
              <a:rPr lang="en-US" sz="3200" spc="-75" dirty="0"/>
              <a:t>GROW</a:t>
            </a:r>
            <a:r>
              <a:rPr lang="en-US" spc="-75" dirty="0"/>
              <a:t>, test their </a:t>
            </a:r>
            <a:r>
              <a:rPr lang="en-US" spc="-75" dirty="0">
                <a:latin typeface="Engravers MT"/>
              </a:rPr>
              <a:t>limits</a:t>
            </a:r>
            <a:r>
              <a:rPr lang="en-US" spc="-75" dirty="0"/>
              <a:t>, learn how to overcome </a:t>
            </a:r>
            <a:r>
              <a:rPr lang="en-US" b="1" spc="-75" dirty="0"/>
              <a:t>obstacles</a:t>
            </a:r>
            <a:r>
              <a:rPr lang="en-US" spc="-75" dirty="0"/>
              <a:t>, cope with </a:t>
            </a:r>
            <a:r>
              <a:rPr lang="en-US" spc="-75" dirty="0">
                <a:latin typeface="Avenir Next Condensed Heavy"/>
              </a:rPr>
              <a:t>frustrations</a:t>
            </a:r>
            <a:r>
              <a:rPr lang="en-US" spc="-75" dirty="0"/>
              <a:t>, and taste the </a:t>
            </a:r>
            <a:r>
              <a:rPr lang="en-US" spc="-75" dirty="0">
                <a:latin typeface="Chalkduster"/>
              </a:rPr>
              <a:t>joyful </a:t>
            </a:r>
            <a:r>
              <a:rPr lang="en-US" spc="-75" dirty="0"/>
              <a:t>and </a:t>
            </a:r>
            <a:r>
              <a:rPr lang="en-US" spc="-75" dirty="0">
                <a:latin typeface="Avenir Oblique"/>
              </a:rPr>
              <a:t>self-esteem</a:t>
            </a:r>
            <a:r>
              <a:rPr lang="en-US" spc="-75" dirty="0"/>
              <a:t>-building experiences of success. </a:t>
            </a:r>
            <a:endParaRPr lang="en-US" dirty="0"/>
          </a:p>
        </p:txBody>
      </p:sp>
    </p:spTree>
    <p:extLst>
      <p:ext uri="{BB962C8B-B14F-4D97-AF65-F5344CB8AC3E}">
        <p14:creationId xmlns:p14="http://schemas.microsoft.com/office/powerpoint/2010/main" val="2960945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9569D-8530-F047-AD18-90A0AB47AE16}"/>
              </a:ext>
            </a:extLst>
          </p:cNvPr>
          <p:cNvSpPr>
            <a:spLocks noGrp="1"/>
          </p:cNvSpPr>
          <p:nvPr>
            <p:ph type="title"/>
          </p:nvPr>
        </p:nvSpPr>
        <p:spPr>
          <a:xfrm>
            <a:off x="705677" y="365760"/>
            <a:ext cx="8113857" cy="1017147"/>
          </a:xfrm>
        </p:spPr>
        <p:txBody>
          <a:bodyPr>
            <a:normAutofit/>
          </a:bodyPr>
          <a:lstStyle/>
          <a:p>
            <a:r>
              <a:rPr lang="en-US" dirty="0"/>
              <a:t>Benefits of Risk</a:t>
            </a:r>
          </a:p>
        </p:txBody>
      </p:sp>
      <p:sp>
        <p:nvSpPr>
          <p:cNvPr id="2" name="Content Placeholder 1">
            <a:extLst>
              <a:ext uri="{FF2B5EF4-FFF2-40B4-BE49-F238E27FC236}">
                <a16:creationId xmlns:a16="http://schemas.microsoft.com/office/drawing/2014/main" id="{557CE672-F3A9-3B41-B5A2-AA2AF2D496D3}"/>
              </a:ext>
            </a:extLst>
          </p:cNvPr>
          <p:cNvSpPr>
            <a:spLocks noGrp="1"/>
          </p:cNvSpPr>
          <p:nvPr>
            <p:ph idx="1"/>
          </p:nvPr>
        </p:nvSpPr>
        <p:spPr/>
        <p:txBody>
          <a:bodyPr/>
          <a:lstStyle/>
          <a:p>
            <a:pPr marL="0" indent="0">
              <a:lnSpc>
                <a:spcPct val="150000"/>
              </a:lnSpc>
              <a:buNone/>
            </a:pPr>
            <a:r>
              <a:rPr lang="en-US" dirty="0"/>
              <a:t>We want to create opportunities for children to learn to engage in the self-assessment of their ability to take risks.</a:t>
            </a:r>
          </a:p>
        </p:txBody>
      </p:sp>
      <p:pic>
        <p:nvPicPr>
          <p:cNvPr id="4" name="Content Placeholder 3">
            <a:extLst>
              <a:ext uri="{FF2B5EF4-FFF2-40B4-BE49-F238E27FC236}">
                <a16:creationId xmlns:a16="http://schemas.microsoft.com/office/drawing/2014/main" id="{0C6A8DC8-6A5F-4E4A-B25F-07DFC593BCD6}"/>
              </a:ext>
              <a:ext uri="{C183D7F6-B498-43B3-948B-1728B52AA6E4}">
                <adec:decorative xmlns:adec="http://schemas.microsoft.com/office/drawing/2017/decorative" val="1"/>
              </a:ext>
            </a:extLst>
          </p:cNvPr>
          <p:cNvPicPr>
            <a:picLocks noGrp="1" noChangeAspect="1"/>
          </p:cNvPicPr>
          <p:nvPr>
            <p:ph sz="half" idx="4294967295"/>
          </p:nvPr>
        </p:nvPicPr>
        <p:blipFill rotWithShape="1">
          <a:blip r:embed="rId3" cstate="hqprint">
            <a:extLst>
              <a:ext uri="{28A0092B-C50C-407E-A947-70E740481C1C}">
                <a14:useLocalDpi xmlns:a14="http://schemas.microsoft.com/office/drawing/2010/main"/>
              </a:ext>
            </a:extLst>
          </a:blip>
          <a:srcRect r="-5900"/>
          <a:stretch/>
        </p:blipFill>
        <p:spPr>
          <a:xfrm>
            <a:off x="4107304" y="3149600"/>
            <a:ext cx="4830762" cy="2471738"/>
          </a:xfrm>
          <a:prstGeom prst="rect">
            <a:avLst/>
          </a:prstGeom>
        </p:spPr>
      </p:pic>
      <p:sp>
        <p:nvSpPr>
          <p:cNvPr id="3" name="Slide Number Placeholder 2">
            <a:extLst>
              <a:ext uri="{FF2B5EF4-FFF2-40B4-BE49-F238E27FC236}">
                <a16:creationId xmlns:a16="http://schemas.microsoft.com/office/drawing/2014/main" id="{4E88E8A2-3A13-4BD5-89E3-AC34145572B8}"/>
              </a:ext>
            </a:extLst>
          </p:cNvPr>
          <p:cNvSpPr>
            <a:spLocks noGrp="1"/>
          </p:cNvSpPr>
          <p:nvPr>
            <p:ph type="sldNum" sz="quarter" idx="10"/>
          </p:nvPr>
        </p:nvSpPr>
        <p:spPr/>
        <p:txBody>
          <a:bodyPr/>
          <a:lstStyle/>
          <a:p>
            <a:fld id="{12C392DD-AF18-498A-AC5D-3C5285F0BC22}" type="slidenum">
              <a:rPr lang="en-US" smtClean="0"/>
              <a:pPr/>
              <a:t>48</a:t>
            </a:fld>
            <a:endParaRPr lang="en-US"/>
          </a:p>
        </p:txBody>
      </p:sp>
    </p:spTree>
    <p:extLst>
      <p:ext uri="{BB962C8B-B14F-4D97-AF65-F5344CB8AC3E}">
        <p14:creationId xmlns:p14="http://schemas.microsoft.com/office/powerpoint/2010/main" val="3819608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6FFA-460E-E445-B92D-53397B75F6BD}"/>
              </a:ext>
            </a:extLst>
          </p:cNvPr>
          <p:cNvSpPr>
            <a:spLocks noGrp="1"/>
          </p:cNvSpPr>
          <p:nvPr>
            <p:ph type="title"/>
          </p:nvPr>
        </p:nvSpPr>
        <p:spPr>
          <a:xfrm>
            <a:off x="515071" y="181134"/>
            <a:ext cx="8304463" cy="835079"/>
          </a:xfrm>
          <a:prstGeom prst="rect">
            <a:avLst/>
          </a:prstGeom>
        </p:spPr>
        <p:txBody>
          <a:bodyPr>
            <a:noAutofit/>
          </a:bodyPr>
          <a:lstStyle/>
          <a:p>
            <a:pPr fontAlgn="auto">
              <a:spcAft>
                <a:spcPts val="0"/>
              </a:spcAft>
              <a:defRPr/>
            </a:pPr>
            <a:r>
              <a:rPr lang="en-US" sz="3600" dirty="0">
                <a:solidFill>
                  <a:schemeClr val="tx1">
                    <a:lumMod val="50000"/>
                  </a:schemeClr>
                </a:solidFill>
              </a:rPr>
              <a:t>Possible Explanations for Disappearing Play</a:t>
            </a:r>
          </a:p>
        </p:txBody>
      </p:sp>
      <p:sp>
        <p:nvSpPr>
          <p:cNvPr id="3" name="Content Placeholder 2">
            <a:extLst>
              <a:ext uri="{FF2B5EF4-FFF2-40B4-BE49-F238E27FC236}">
                <a16:creationId xmlns:a16="http://schemas.microsoft.com/office/drawing/2014/main" id="{D4AE5C48-23B3-4421-BA94-48C58D89269F}"/>
              </a:ext>
            </a:extLst>
          </p:cNvPr>
          <p:cNvSpPr>
            <a:spLocks noGrp="1"/>
          </p:cNvSpPr>
          <p:nvPr>
            <p:ph idx="1"/>
          </p:nvPr>
        </p:nvSpPr>
        <p:spPr>
          <a:xfrm>
            <a:off x="515071" y="1200839"/>
            <a:ext cx="8113857" cy="4687387"/>
          </a:xfrm>
        </p:spPr>
        <p:txBody>
          <a:bodyPr/>
          <a:lstStyle/>
          <a:p>
            <a:pPr>
              <a:lnSpc>
                <a:spcPct val="100000"/>
              </a:lnSpc>
              <a:spcBef>
                <a:spcPts val="0"/>
              </a:spcBef>
              <a:spcAft>
                <a:spcPts val="600"/>
              </a:spcAft>
            </a:pPr>
            <a:r>
              <a:rPr lang="en-US" sz="2400" dirty="0">
                <a:solidFill>
                  <a:schemeClr val="tx1">
                    <a:lumMod val="50000"/>
                  </a:schemeClr>
                </a:solidFill>
              </a:rPr>
              <a:t>Increased participation in child care and other settings with close adult supervision</a:t>
            </a:r>
          </a:p>
          <a:p>
            <a:pPr>
              <a:lnSpc>
                <a:spcPct val="100000"/>
              </a:lnSpc>
              <a:spcBef>
                <a:spcPts val="0"/>
              </a:spcBef>
              <a:spcAft>
                <a:spcPts val="600"/>
              </a:spcAft>
            </a:pPr>
            <a:r>
              <a:rPr lang="en-US" sz="2400" dirty="0">
                <a:solidFill>
                  <a:schemeClr val="tx1">
                    <a:lumMod val="50000"/>
                  </a:schemeClr>
                </a:solidFill>
              </a:rPr>
              <a:t>Increase in hurried and pressured lifestyles</a:t>
            </a:r>
          </a:p>
          <a:p>
            <a:pPr>
              <a:lnSpc>
                <a:spcPct val="100000"/>
              </a:lnSpc>
              <a:spcBef>
                <a:spcPts val="0"/>
              </a:spcBef>
              <a:spcAft>
                <a:spcPts val="600"/>
              </a:spcAft>
            </a:pPr>
            <a:r>
              <a:rPr lang="en-US" sz="2400" dirty="0">
                <a:solidFill>
                  <a:schemeClr val="tx1">
                    <a:lumMod val="50000"/>
                  </a:schemeClr>
                </a:solidFill>
              </a:rPr>
              <a:t>Increased emphasis on narrow definitions of kindergarten readiness and accountability</a:t>
            </a:r>
          </a:p>
          <a:p>
            <a:pPr>
              <a:lnSpc>
                <a:spcPct val="100000"/>
              </a:lnSpc>
              <a:spcBef>
                <a:spcPts val="0"/>
              </a:spcBef>
              <a:spcAft>
                <a:spcPts val="600"/>
              </a:spcAft>
            </a:pPr>
            <a:r>
              <a:rPr lang="en-US" sz="2400" dirty="0">
                <a:solidFill>
                  <a:schemeClr val="tx1">
                    <a:lumMod val="50000"/>
                  </a:schemeClr>
                </a:solidFill>
              </a:rPr>
              <a:t>Growth of technology and digital devices in young children’s lives</a:t>
            </a:r>
          </a:p>
          <a:p>
            <a:pPr>
              <a:lnSpc>
                <a:spcPct val="100000"/>
              </a:lnSpc>
              <a:spcBef>
                <a:spcPts val="0"/>
              </a:spcBef>
              <a:spcAft>
                <a:spcPts val="600"/>
              </a:spcAft>
            </a:pPr>
            <a:r>
              <a:rPr lang="en-US" sz="2400" dirty="0">
                <a:solidFill>
                  <a:schemeClr val="tx1">
                    <a:lumMod val="50000"/>
                  </a:schemeClr>
                </a:solidFill>
              </a:rPr>
              <a:t>Parents’ fears about safety in public outdoor spaces</a:t>
            </a:r>
          </a:p>
          <a:p>
            <a:pPr>
              <a:lnSpc>
                <a:spcPct val="100000"/>
              </a:lnSpc>
              <a:spcBef>
                <a:spcPts val="0"/>
              </a:spcBef>
              <a:spcAft>
                <a:spcPts val="600"/>
              </a:spcAft>
            </a:pPr>
            <a:r>
              <a:rPr lang="en-US" sz="2400" dirty="0">
                <a:solidFill>
                  <a:schemeClr val="tx1">
                    <a:lumMod val="50000"/>
                  </a:schemeClr>
                </a:solidFill>
              </a:rPr>
              <a:t>Fewer opportunities for children to focus on activities that promote community, democracy, and self-expression in schools</a:t>
            </a:r>
          </a:p>
          <a:p>
            <a:pPr>
              <a:lnSpc>
                <a:spcPct val="100000"/>
              </a:lnSpc>
              <a:spcBef>
                <a:spcPts val="0"/>
              </a:spcBef>
              <a:spcAft>
                <a:spcPts val="600"/>
              </a:spcAft>
            </a:pPr>
            <a:r>
              <a:rPr lang="en-US" sz="2400" dirty="0">
                <a:solidFill>
                  <a:schemeClr val="tx1">
                    <a:lumMod val="50000"/>
                  </a:schemeClr>
                </a:solidFill>
              </a:rPr>
              <a:t>Lack of training for ECE teachers and administrators</a:t>
            </a:r>
          </a:p>
        </p:txBody>
      </p:sp>
      <p:sp>
        <p:nvSpPr>
          <p:cNvPr id="4" name="Slide Number Placeholder 3">
            <a:extLst>
              <a:ext uri="{FF2B5EF4-FFF2-40B4-BE49-F238E27FC236}">
                <a16:creationId xmlns:a16="http://schemas.microsoft.com/office/drawing/2014/main" id="{EF634DB4-FFAA-4F93-937D-6E862FEDC975}"/>
              </a:ext>
            </a:extLst>
          </p:cNvPr>
          <p:cNvSpPr>
            <a:spLocks noGrp="1"/>
          </p:cNvSpPr>
          <p:nvPr>
            <p:ph type="sldNum" sz="quarter" idx="10"/>
          </p:nvPr>
        </p:nvSpPr>
        <p:spPr/>
        <p:txBody>
          <a:bodyPr/>
          <a:lstStyle/>
          <a:p>
            <a:fld id="{12C392DD-AF18-498A-AC5D-3C5285F0BC22}" type="slidenum">
              <a:rPr lang="en-US" smtClean="0"/>
              <a:pPr/>
              <a:t>49</a:t>
            </a:fld>
            <a:endParaRPr lang="en-US"/>
          </a:p>
        </p:txBody>
      </p:sp>
    </p:spTree>
    <p:extLst>
      <p:ext uri="{BB962C8B-B14F-4D97-AF65-F5344CB8AC3E}">
        <p14:creationId xmlns:p14="http://schemas.microsoft.com/office/powerpoint/2010/main" val="14902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4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4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4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4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4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4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4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CE81-4E64-0A46-8293-016559589102}"/>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1F5D8D26-28B3-2445-A863-98EB590B5129}"/>
              </a:ext>
            </a:extLst>
          </p:cNvPr>
          <p:cNvSpPr>
            <a:spLocks noGrp="1"/>
          </p:cNvSpPr>
          <p:nvPr>
            <p:ph idx="1"/>
          </p:nvPr>
        </p:nvSpPr>
        <p:spPr/>
        <p:txBody>
          <a:bodyPr/>
          <a:lstStyle/>
          <a:p>
            <a:r>
              <a:rPr lang="en-US" sz="2400" dirty="0"/>
              <a:t>Benefits of play for social emotional development</a:t>
            </a:r>
          </a:p>
          <a:p>
            <a:r>
              <a:rPr lang="en-US" sz="2400" dirty="0"/>
              <a:t>Explore research on play through exploring various readings and articles.</a:t>
            </a:r>
          </a:p>
          <a:p>
            <a:r>
              <a:rPr lang="en-US" sz="2400" dirty="0"/>
              <a:t>Consider planning opportunities for individualization and scaffolding within the reflective planning cycle.</a:t>
            </a:r>
          </a:p>
          <a:p>
            <a:r>
              <a:rPr lang="en-US" sz="2400" dirty="0"/>
              <a:t> Learn about the how play supports healthy social emotional development</a:t>
            </a:r>
          </a:p>
        </p:txBody>
      </p:sp>
      <p:sp>
        <p:nvSpPr>
          <p:cNvPr id="4" name="Slide Number Placeholder 3">
            <a:extLst>
              <a:ext uri="{FF2B5EF4-FFF2-40B4-BE49-F238E27FC236}">
                <a16:creationId xmlns:a16="http://schemas.microsoft.com/office/drawing/2014/main" id="{A9BEB553-223C-4155-8B53-8F45A688CEDD}"/>
              </a:ext>
            </a:extLst>
          </p:cNvPr>
          <p:cNvSpPr>
            <a:spLocks noGrp="1"/>
          </p:cNvSpPr>
          <p:nvPr>
            <p:ph type="sldNum" sz="quarter" idx="10"/>
          </p:nvPr>
        </p:nvSpPr>
        <p:spPr/>
        <p:txBody>
          <a:bodyPr/>
          <a:lstStyle/>
          <a:p>
            <a:fld id="{12C392DD-AF18-498A-AC5D-3C5285F0BC22}" type="slidenum">
              <a:rPr lang="en-US" smtClean="0"/>
              <a:pPr/>
              <a:t>5</a:t>
            </a:fld>
            <a:endParaRPr lang="en-US"/>
          </a:p>
        </p:txBody>
      </p:sp>
    </p:spTree>
    <p:extLst>
      <p:ext uri="{BB962C8B-B14F-4D97-AF65-F5344CB8AC3E}">
        <p14:creationId xmlns:p14="http://schemas.microsoft.com/office/powerpoint/2010/main" val="3942268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83B56-1419-3B4C-A9C4-4ED0FFF64244}"/>
              </a:ext>
            </a:extLst>
          </p:cNvPr>
          <p:cNvSpPr>
            <a:spLocks noGrp="1"/>
          </p:cNvSpPr>
          <p:nvPr>
            <p:ph type="title"/>
          </p:nvPr>
        </p:nvSpPr>
        <p:spPr/>
        <p:txBody>
          <a:bodyPr>
            <a:noAutofit/>
          </a:bodyPr>
          <a:lstStyle/>
          <a:p>
            <a:r>
              <a:rPr lang="en-US" dirty="0"/>
              <a:t>Kindergarten: </a:t>
            </a:r>
            <a:r>
              <a:rPr lang="en-US" b="1" u="sng" dirty="0">
                <a:solidFill>
                  <a:srgbClr val="24567F"/>
                </a:solidFill>
              </a:rPr>
              <a:t>2010</a:t>
            </a:r>
            <a:r>
              <a:rPr lang="en-US" b="1" dirty="0">
                <a:solidFill>
                  <a:srgbClr val="00B0F0"/>
                </a:solidFill>
              </a:rPr>
              <a:t> </a:t>
            </a:r>
            <a:r>
              <a:rPr lang="en-US" dirty="0"/>
              <a:t>and</a:t>
            </a:r>
            <a:r>
              <a:rPr lang="en-US" b="1" dirty="0"/>
              <a:t> (1998)</a:t>
            </a:r>
            <a:endParaRPr lang="en-US" dirty="0"/>
          </a:p>
        </p:txBody>
      </p:sp>
      <p:sp>
        <p:nvSpPr>
          <p:cNvPr id="5" name="Content Placeholder 4">
            <a:extLst>
              <a:ext uri="{FF2B5EF4-FFF2-40B4-BE49-F238E27FC236}">
                <a16:creationId xmlns:a16="http://schemas.microsoft.com/office/drawing/2014/main" id="{86CFD9C7-EC7A-C74F-9B2F-76393166F28F}"/>
              </a:ext>
            </a:extLst>
          </p:cNvPr>
          <p:cNvSpPr>
            <a:spLocks noGrp="1"/>
          </p:cNvSpPr>
          <p:nvPr>
            <p:ph idx="1"/>
          </p:nvPr>
        </p:nvSpPr>
        <p:spPr>
          <a:prstGeom prst="rect">
            <a:avLst/>
          </a:prstGeom>
          <a:noFill/>
        </p:spPr>
        <p:txBody>
          <a:bodyPr>
            <a:spAutoFit/>
          </a:bodyPr>
          <a:lstStyle/>
          <a:p>
            <a:pPr>
              <a:lnSpc>
                <a:spcPct val="100000"/>
              </a:lnSpc>
              <a:spcBef>
                <a:spcPts val="0"/>
              </a:spcBef>
              <a:spcAft>
                <a:spcPts val="1200"/>
              </a:spcAft>
              <a:defRPr/>
            </a:pPr>
            <a:r>
              <a:rPr lang="en-US" b="1" u="sng" dirty="0">
                <a:solidFill>
                  <a:srgbClr val="24567F"/>
                </a:solidFill>
              </a:rPr>
              <a:t>80%</a:t>
            </a:r>
            <a:r>
              <a:rPr lang="en-US" dirty="0">
                <a:solidFill>
                  <a:srgbClr val="24567F"/>
                </a:solidFill>
              </a:rPr>
              <a:t> </a:t>
            </a:r>
            <a:r>
              <a:rPr lang="en-US" dirty="0"/>
              <a:t>believe children should learn to read in kindergarten (</a:t>
            </a:r>
            <a:r>
              <a:rPr lang="en-US" b="1" dirty="0"/>
              <a:t>31%</a:t>
            </a:r>
            <a:r>
              <a:rPr lang="en-US" dirty="0"/>
              <a:t>)</a:t>
            </a:r>
          </a:p>
          <a:p>
            <a:pPr>
              <a:lnSpc>
                <a:spcPct val="100000"/>
              </a:lnSpc>
              <a:spcBef>
                <a:spcPts val="0"/>
              </a:spcBef>
              <a:spcAft>
                <a:spcPts val="1200"/>
              </a:spcAft>
              <a:defRPr/>
            </a:pPr>
            <a:r>
              <a:rPr lang="en-US" b="1" u="sng" dirty="0">
                <a:solidFill>
                  <a:srgbClr val="24567F"/>
                </a:solidFill>
              </a:rPr>
              <a:t>50%</a:t>
            </a:r>
            <a:r>
              <a:rPr lang="en-US" dirty="0">
                <a:solidFill>
                  <a:srgbClr val="24567F"/>
                </a:solidFill>
              </a:rPr>
              <a:t> </a:t>
            </a:r>
            <a:r>
              <a:rPr lang="en-US" dirty="0"/>
              <a:t>report not doing any theater activities during the school year</a:t>
            </a:r>
          </a:p>
          <a:p>
            <a:pPr>
              <a:lnSpc>
                <a:spcPct val="100000"/>
              </a:lnSpc>
              <a:spcBef>
                <a:spcPts val="0"/>
              </a:spcBef>
              <a:spcAft>
                <a:spcPts val="1200"/>
              </a:spcAft>
              <a:defRPr/>
            </a:pPr>
            <a:r>
              <a:rPr lang="en-US" b="1" u="sng" dirty="0">
                <a:solidFill>
                  <a:srgbClr val="24567F"/>
                </a:solidFill>
              </a:rPr>
              <a:t>58%</a:t>
            </a:r>
            <a:r>
              <a:rPr lang="en-US" dirty="0">
                <a:solidFill>
                  <a:srgbClr val="24567F"/>
                </a:solidFill>
              </a:rPr>
              <a:t> </a:t>
            </a:r>
            <a:r>
              <a:rPr lang="en-US" dirty="0"/>
              <a:t>have a dramatic play area (</a:t>
            </a:r>
            <a:r>
              <a:rPr lang="en-US" b="1" dirty="0"/>
              <a:t>89%</a:t>
            </a:r>
            <a:r>
              <a:rPr lang="en-US" dirty="0"/>
              <a:t>)</a:t>
            </a:r>
          </a:p>
          <a:p>
            <a:pPr>
              <a:lnSpc>
                <a:spcPct val="100000"/>
              </a:lnSpc>
              <a:spcBef>
                <a:spcPts val="0"/>
              </a:spcBef>
              <a:spcAft>
                <a:spcPts val="1200"/>
              </a:spcAft>
              <a:defRPr/>
            </a:pPr>
            <a:r>
              <a:rPr lang="en-US" b="1" u="sng" dirty="0">
                <a:solidFill>
                  <a:srgbClr val="24567F"/>
                </a:solidFill>
              </a:rPr>
              <a:t>24%</a:t>
            </a:r>
            <a:r>
              <a:rPr lang="en-US" dirty="0">
                <a:solidFill>
                  <a:srgbClr val="24567F"/>
                </a:solidFill>
              </a:rPr>
              <a:t> </a:t>
            </a:r>
            <a:r>
              <a:rPr lang="en-US" dirty="0"/>
              <a:t>have a water or sand table (</a:t>
            </a:r>
            <a:r>
              <a:rPr lang="en-US" b="1" dirty="0"/>
              <a:t>49%</a:t>
            </a:r>
            <a:r>
              <a:rPr lang="en-US" dirty="0"/>
              <a:t>)</a:t>
            </a:r>
          </a:p>
          <a:p>
            <a:pPr>
              <a:lnSpc>
                <a:spcPct val="100000"/>
              </a:lnSpc>
              <a:spcBef>
                <a:spcPts val="0"/>
              </a:spcBef>
              <a:spcAft>
                <a:spcPts val="1200"/>
              </a:spcAft>
              <a:defRPr/>
            </a:pPr>
            <a:r>
              <a:rPr lang="en-US" b="1" u="sng" dirty="0">
                <a:solidFill>
                  <a:srgbClr val="24567F"/>
                </a:solidFill>
              </a:rPr>
              <a:t>40%</a:t>
            </a:r>
            <a:r>
              <a:rPr lang="en-US" dirty="0">
                <a:solidFill>
                  <a:srgbClr val="24567F"/>
                </a:solidFill>
              </a:rPr>
              <a:t> </a:t>
            </a:r>
            <a:r>
              <a:rPr lang="en-US" dirty="0"/>
              <a:t>spend one hour or more on child-selected activities (</a:t>
            </a:r>
            <a:r>
              <a:rPr lang="en-US" b="1" dirty="0"/>
              <a:t>54%</a:t>
            </a:r>
            <a:r>
              <a:rPr lang="en-US" dirty="0"/>
              <a:t>)</a:t>
            </a:r>
          </a:p>
          <a:p>
            <a:pPr>
              <a:lnSpc>
                <a:spcPct val="100000"/>
              </a:lnSpc>
              <a:spcBef>
                <a:spcPts val="0"/>
              </a:spcBef>
              <a:spcAft>
                <a:spcPts val="1200"/>
              </a:spcAft>
              <a:defRPr/>
            </a:pPr>
            <a:r>
              <a:rPr lang="en-US" b="1" u="sng" dirty="0">
                <a:solidFill>
                  <a:srgbClr val="24567F"/>
                </a:solidFill>
              </a:rPr>
              <a:t>45%</a:t>
            </a:r>
            <a:r>
              <a:rPr lang="en-US" b="1" dirty="0">
                <a:solidFill>
                  <a:srgbClr val="24567F"/>
                </a:solidFill>
              </a:rPr>
              <a:t> </a:t>
            </a:r>
            <a:r>
              <a:rPr lang="en-US" dirty="0"/>
              <a:t>use reading workbooks or worksheets</a:t>
            </a:r>
          </a:p>
        </p:txBody>
      </p:sp>
      <p:sp>
        <p:nvSpPr>
          <p:cNvPr id="3" name="Slide Number Placeholder 2">
            <a:extLst>
              <a:ext uri="{FF2B5EF4-FFF2-40B4-BE49-F238E27FC236}">
                <a16:creationId xmlns:a16="http://schemas.microsoft.com/office/drawing/2014/main" id="{900E17D9-BBE3-4B2B-B58A-8CE5B1D88B92}"/>
              </a:ext>
            </a:extLst>
          </p:cNvPr>
          <p:cNvSpPr>
            <a:spLocks noGrp="1"/>
          </p:cNvSpPr>
          <p:nvPr>
            <p:ph type="sldNum" sz="quarter" idx="10"/>
          </p:nvPr>
        </p:nvSpPr>
        <p:spPr/>
        <p:txBody>
          <a:bodyPr/>
          <a:lstStyle/>
          <a:p>
            <a:fld id="{12C392DD-AF18-498A-AC5D-3C5285F0BC22}" type="slidenum">
              <a:rPr lang="en-US" smtClean="0"/>
              <a:pPr/>
              <a:t>50</a:t>
            </a:fld>
            <a:endParaRPr lang="en-US"/>
          </a:p>
        </p:txBody>
      </p:sp>
    </p:spTree>
    <p:extLst>
      <p:ext uri="{BB962C8B-B14F-4D97-AF65-F5344CB8AC3E}">
        <p14:creationId xmlns:p14="http://schemas.microsoft.com/office/powerpoint/2010/main" val="18972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strips(downLeft)">
                                      <p:cBhvr>
                                        <p:cTn id="21" dur="3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strips(downLeft)">
                                      <p:cBhvr>
                                        <p:cTn id="26" dur="3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strips(downLeft)">
                                      <p:cBhvr>
                                        <p:cTn id="31" dur="3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strips(downLeft)">
                                      <p:cBhvr>
                                        <p:cTn id="36" dur="3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strips(downLeft)">
                                      <p:cBhvr>
                                        <p:cTn id="41" dur="3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strips(downLeft)">
                                      <p:cBhvr>
                                        <p:cTn id="46" dur="3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AC34D8-E963-AA45-A564-E0AB913910DC}"/>
              </a:ext>
            </a:extLst>
          </p:cNvPr>
          <p:cNvSpPr>
            <a:spLocks noGrp="1"/>
          </p:cNvSpPr>
          <p:nvPr>
            <p:ph type="title"/>
          </p:nvPr>
        </p:nvSpPr>
        <p:spPr/>
        <p:txBody>
          <a:bodyPr>
            <a:normAutofit fontScale="90000"/>
          </a:bodyPr>
          <a:lstStyle/>
          <a:p>
            <a:pPr>
              <a:lnSpc>
                <a:spcPct val="100000"/>
              </a:lnSpc>
            </a:pPr>
            <a:r>
              <a:rPr lang="en-US" dirty="0">
                <a:solidFill>
                  <a:schemeClr val="tx1">
                    <a:lumMod val="50000"/>
                  </a:schemeClr>
                </a:solidFill>
              </a:rPr>
              <a:t>United Nations Human Right to Play</a:t>
            </a:r>
          </a:p>
        </p:txBody>
      </p:sp>
      <p:sp>
        <p:nvSpPr>
          <p:cNvPr id="6" name="Content Placeholder 5">
            <a:extLst>
              <a:ext uri="{FF2B5EF4-FFF2-40B4-BE49-F238E27FC236}">
                <a16:creationId xmlns:a16="http://schemas.microsoft.com/office/drawing/2014/main" id="{F07DEEAD-0DF0-E144-972F-614001B65D0E}"/>
              </a:ext>
            </a:extLst>
          </p:cNvPr>
          <p:cNvSpPr>
            <a:spLocks noGrp="1"/>
          </p:cNvSpPr>
          <p:nvPr>
            <p:ph idx="1"/>
          </p:nvPr>
        </p:nvSpPr>
        <p:spPr/>
        <p:txBody>
          <a:bodyPr/>
          <a:lstStyle/>
          <a:p>
            <a:pPr marL="0" indent="0">
              <a:lnSpc>
                <a:spcPct val="100000"/>
              </a:lnSpc>
              <a:buNone/>
            </a:pPr>
            <a:r>
              <a:rPr lang="en-US" b="1" dirty="0">
                <a:solidFill>
                  <a:schemeClr val="tx1">
                    <a:lumMod val="50000"/>
                  </a:schemeClr>
                </a:solidFill>
              </a:rPr>
              <a:t>Article 31 of the United Nations Convention on the Rights of the Child (CRC): </a:t>
            </a:r>
            <a:r>
              <a:rPr lang="en-US" dirty="0">
                <a:solidFill>
                  <a:schemeClr val="tx1">
                    <a:lumMod val="50000"/>
                  </a:schemeClr>
                </a:solidFill>
              </a:rPr>
              <a:t>States Parties recognize the right of the child to rest and leisure, to engage in play and recreational activities appropriate to the age of the child and to participate freely in cultural life and the arts.</a:t>
            </a:r>
          </a:p>
        </p:txBody>
      </p:sp>
      <p:sp>
        <p:nvSpPr>
          <p:cNvPr id="2" name="Slide Number Placeholder 1">
            <a:extLst>
              <a:ext uri="{FF2B5EF4-FFF2-40B4-BE49-F238E27FC236}">
                <a16:creationId xmlns:a16="http://schemas.microsoft.com/office/drawing/2014/main" id="{24CAE1DB-CC6B-4789-A97E-59859EDA346D}"/>
              </a:ext>
            </a:extLst>
          </p:cNvPr>
          <p:cNvSpPr>
            <a:spLocks noGrp="1"/>
          </p:cNvSpPr>
          <p:nvPr>
            <p:ph type="sldNum" sz="quarter" idx="10"/>
          </p:nvPr>
        </p:nvSpPr>
        <p:spPr/>
        <p:txBody>
          <a:bodyPr/>
          <a:lstStyle/>
          <a:p>
            <a:fld id="{12C392DD-AF18-498A-AC5D-3C5285F0BC22}" type="slidenum">
              <a:rPr lang="en-US" smtClean="0"/>
              <a:pPr/>
              <a:t>51</a:t>
            </a:fld>
            <a:endParaRPr lang="en-US"/>
          </a:p>
        </p:txBody>
      </p:sp>
    </p:spTree>
    <p:extLst>
      <p:ext uri="{BB962C8B-B14F-4D97-AF65-F5344CB8AC3E}">
        <p14:creationId xmlns:p14="http://schemas.microsoft.com/office/powerpoint/2010/main" val="3641773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6168-271C-1746-953D-DBDB35FBCB3A}"/>
              </a:ext>
            </a:extLst>
          </p:cNvPr>
          <p:cNvSpPr>
            <a:spLocks noGrp="1"/>
          </p:cNvSpPr>
          <p:nvPr>
            <p:ph type="title"/>
          </p:nvPr>
        </p:nvSpPr>
        <p:spPr/>
        <p:txBody>
          <a:bodyPr/>
          <a:lstStyle/>
          <a:p>
            <a:pPr fontAlgn="auto">
              <a:spcAft>
                <a:spcPts val="0"/>
              </a:spcAft>
              <a:defRPr/>
            </a:pPr>
            <a:r>
              <a:rPr lang="en-US" dirty="0">
                <a:solidFill>
                  <a:schemeClr val="tx1">
                    <a:lumMod val="50000"/>
                  </a:schemeClr>
                </a:solidFill>
              </a:rPr>
              <a:t>Common Myths about Play</a:t>
            </a:r>
          </a:p>
        </p:txBody>
      </p:sp>
      <p:sp>
        <p:nvSpPr>
          <p:cNvPr id="3" name="Content Placeholder 2">
            <a:extLst>
              <a:ext uri="{FF2B5EF4-FFF2-40B4-BE49-F238E27FC236}">
                <a16:creationId xmlns:a16="http://schemas.microsoft.com/office/drawing/2014/main" id="{C077F949-7CD1-412B-826E-00950F3BF0B4}"/>
              </a:ext>
            </a:extLst>
          </p:cNvPr>
          <p:cNvSpPr>
            <a:spLocks noGrp="1"/>
          </p:cNvSpPr>
          <p:nvPr>
            <p:ph idx="1"/>
          </p:nvPr>
        </p:nvSpPr>
        <p:spPr/>
        <p:txBody>
          <a:bodyPr/>
          <a:lstStyle/>
          <a:p>
            <a:r>
              <a:rPr lang="en-US" dirty="0">
                <a:solidFill>
                  <a:schemeClr val="tx1">
                    <a:lumMod val="50000"/>
                  </a:schemeClr>
                </a:solidFill>
              </a:rPr>
              <a:t>When children play, they are not learning.</a:t>
            </a:r>
          </a:p>
          <a:p>
            <a:r>
              <a:rPr lang="en-US" dirty="0">
                <a:solidFill>
                  <a:schemeClr val="tx1">
                    <a:lumMod val="50000"/>
                  </a:schemeClr>
                </a:solidFill>
              </a:rPr>
              <a:t>If I don’t teach them, they won’t learn.</a:t>
            </a:r>
          </a:p>
          <a:p>
            <a:r>
              <a:rPr lang="en-US" dirty="0">
                <a:solidFill>
                  <a:schemeClr val="tx1">
                    <a:lumMod val="50000"/>
                  </a:schemeClr>
                </a:solidFill>
              </a:rPr>
              <a:t>Children who are “behind” their peers academically don’t have time to play.</a:t>
            </a:r>
          </a:p>
          <a:p>
            <a:r>
              <a:rPr lang="en-US" dirty="0">
                <a:solidFill>
                  <a:schemeClr val="tx1">
                    <a:lumMod val="50000"/>
                  </a:schemeClr>
                </a:solidFill>
              </a:rPr>
              <a:t>Play is only for very young children; elementary school children no longer need to play.</a:t>
            </a:r>
          </a:p>
        </p:txBody>
      </p:sp>
      <p:sp>
        <p:nvSpPr>
          <p:cNvPr id="4" name="Slide Number Placeholder 3">
            <a:extLst>
              <a:ext uri="{FF2B5EF4-FFF2-40B4-BE49-F238E27FC236}">
                <a16:creationId xmlns:a16="http://schemas.microsoft.com/office/drawing/2014/main" id="{FE1FC3CD-947E-4B06-A758-CEF819D79E59}"/>
              </a:ext>
            </a:extLst>
          </p:cNvPr>
          <p:cNvSpPr>
            <a:spLocks noGrp="1"/>
          </p:cNvSpPr>
          <p:nvPr>
            <p:ph type="sldNum" sz="quarter" idx="10"/>
          </p:nvPr>
        </p:nvSpPr>
        <p:spPr/>
        <p:txBody>
          <a:bodyPr/>
          <a:lstStyle/>
          <a:p>
            <a:fld id="{12C392DD-AF18-498A-AC5D-3C5285F0BC22}" type="slidenum">
              <a:rPr lang="en-US" smtClean="0"/>
              <a:pPr/>
              <a:t>52</a:t>
            </a:fld>
            <a:endParaRPr lang="en-US"/>
          </a:p>
        </p:txBody>
      </p:sp>
    </p:spTree>
    <p:extLst>
      <p:ext uri="{BB962C8B-B14F-4D97-AF65-F5344CB8AC3E}">
        <p14:creationId xmlns:p14="http://schemas.microsoft.com/office/powerpoint/2010/main" val="325753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0"/>
                                        <p:tgtEl>
                                          <p:spTgt spid="3">
                                            <p:txEl>
                                              <p:pRg st="0" end="0"/>
                                            </p:txEl>
                                          </p:spTgt>
                                        </p:tgtEl>
                                      </p:cBhvr>
                                    </p:animEffect>
                                    <p:anim calcmode="lin" valueType="num">
                                      <p:cBhvr>
                                        <p:cTn id="8" dur="25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500"/>
                                        <p:tgtEl>
                                          <p:spTgt spid="3">
                                            <p:txEl>
                                              <p:pRg st="1" end="1"/>
                                            </p:txEl>
                                          </p:spTgt>
                                        </p:tgtEl>
                                      </p:cBhvr>
                                    </p:animEffect>
                                    <p:anim calcmode="lin" valueType="num">
                                      <p:cBhvr>
                                        <p:cTn id="15" dur="25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500"/>
                                        <p:tgtEl>
                                          <p:spTgt spid="3">
                                            <p:txEl>
                                              <p:pRg st="2" end="2"/>
                                            </p:txEl>
                                          </p:spTgt>
                                        </p:tgtEl>
                                      </p:cBhvr>
                                    </p:animEffect>
                                    <p:anim calcmode="lin" valueType="num">
                                      <p:cBhvr>
                                        <p:cTn id="22" dur="25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500"/>
                                        <p:tgtEl>
                                          <p:spTgt spid="3">
                                            <p:txEl>
                                              <p:pRg st="3" end="3"/>
                                            </p:txEl>
                                          </p:spTgt>
                                        </p:tgtEl>
                                      </p:cBhvr>
                                    </p:animEffect>
                                    <p:anim calcmode="lin" valueType="num">
                                      <p:cBhvr>
                                        <p:cTn id="29" dur="25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AA69D8-BD81-AB4C-94FE-ED572F1FE4E3}"/>
              </a:ext>
            </a:extLst>
          </p:cNvPr>
          <p:cNvSpPr>
            <a:spLocks noGrp="1"/>
          </p:cNvSpPr>
          <p:nvPr>
            <p:ph type="title"/>
          </p:nvPr>
        </p:nvSpPr>
        <p:spPr/>
        <p:txBody>
          <a:bodyPr/>
          <a:lstStyle/>
          <a:p>
            <a:r>
              <a:rPr lang="en-US" dirty="0">
                <a:solidFill>
                  <a:schemeClr val="tx1">
                    <a:lumMod val="50000"/>
                  </a:schemeClr>
                </a:solidFill>
              </a:rPr>
              <a:t>C.E.O. of Play</a:t>
            </a:r>
          </a:p>
        </p:txBody>
      </p:sp>
      <p:sp>
        <p:nvSpPr>
          <p:cNvPr id="8" name="Content Placeholder 7">
            <a:extLst>
              <a:ext uri="{FF2B5EF4-FFF2-40B4-BE49-F238E27FC236}">
                <a16:creationId xmlns:a16="http://schemas.microsoft.com/office/drawing/2014/main" id="{DF21C62D-8FC1-1841-AFB4-1B028A57E2EE}"/>
              </a:ext>
            </a:extLst>
          </p:cNvPr>
          <p:cNvSpPr>
            <a:spLocks noGrp="1"/>
          </p:cNvSpPr>
          <p:nvPr>
            <p:ph sz="half" idx="1"/>
          </p:nvPr>
        </p:nvSpPr>
        <p:spPr>
          <a:xfrm>
            <a:off x="708911" y="1341783"/>
            <a:ext cx="4083426" cy="4707345"/>
          </a:xfrm>
        </p:spPr>
        <p:txBody>
          <a:bodyPr/>
          <a:lstStyle/>
          <a:p>
            <a:pPr marL="461963" indent="-461963">
              <a:buFont typeface="+mj-lt"/>
              <a:buAutoNum type="arabicPeriod"/>
            </a:pPr>
            <a:r>
              <a:rPr lang="en-US" dirty="0">
                <a:solidFill>
                  <a:schemeClr val="tx1">
                    <a:lumMod val="50000"/>
                  </a:schemeClr>
                </a:solidFill>
              </a:rPr>
              <a:t>Connect		</a:t>
            </a:r>
          </a:p>
          <a:p>
            <a:pPr marL="461963" indent="-461963">
              <a:buFont typeface="+mj-lt"/>
              <a:buAutoNum type="arabicPeriod"/>
            </a:pPr>
            <a:r>
              <a:rPr lang="en-US" dirty="0">
                <a:solidFill>
                  <a:schemeClr val="tx1">
                    <a:lumMod val="50000"/>
                  </a:schemeClr>
                </a:solidFill>
              </a:rPr>
              <a:t>Extend</a:t>
            </a:r>
          </a:p>
          <a:p>
            <a:pPr marL="461963" indent="-461963">
              <a:buFont typeface="+mj-lt"/>
              <a:buAutoNum type="arabicPeriod"/>
            </a:pPr>
            <a:r>
              <a:rPr lang="en-US" dirty="0">
                <a:solidFill>
                  <a:schemeClr val="tx1">
                    <a:lumMod val="50000"/>
                  </a:schemeClr>
                </a:solidFill>
              </a:rPr>
              <a:t>Operationalize</a:t>
            </a:r>
          </a:p>
        </p:txBody>
      </p:sp>
      <p:pic>
        <p:nvPicPr>
          <p:cNvPr id="4" name="Content Placeholder 3" descr="child with blocks">
            <a:extLst>
              <a:ext uri="{FF2B5EF4-FFF2-40B4-BE49-F238E27FC236}">
                <a16:creationId xmlns:a16="http://schemas.microsoft.com/office/drawing/2014/main" id="{1532C542-2712-3C46-B0CA-84CDD33E1C22}"/>
              </a:ext>
            </a:extLst>
          </p:cNvPr>
          <p:cNvPicPr>
            <a:picLocks noGrp="1" noChangeAspect="1"/>
          </p:cNvPicPr>
          <p:nvPr>
            <p:ph sz="half" idx="10"/>
          </p:nvPr>
        </p:nvPicPr>
        <p:blipFill rotWithShape="1">
          <a:blip r:embed="rId3" cstate="email">
            <a:extLst>
              <a:ext uri="{28A0092B-C50C-407E-A947-70E740481C1C}">
                <a14:useLocalDpi xmlns:a14="http://schemas.microsoft.com/office/drawing/2010/main"/>
              </a:ext>
            </a:extLst>
          </a:blip>
          <a:srcRect/>
          <a:stretch/>
        </p:blipFill>
        <p:spPr>
          <a:xfrm>
            <a:off x="4131325" y="1341783"/>
            <a:ext cx="4303764" cy="4541224"/>
          </a:xfrm>
          <a:prstGeom prst="rect">
            <a:avLst/>
          </a:prstGeom>
          <a:ln>
            <a:solidFill>
              <a:schemeClr val="tx1">
                <a:lumMod val="50000"/>
              </a:schemeClr>
            </a:solidFill>
          </a:ln>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9E5F9E6C-3DB4-4C77-94D4-48249344C347}"/>
              </a:ext>
            </a:extLst>
          </p:cNvPr>
          <p:cNvSpPr>
            <a:spLocks noGrp="1"/>
          </p:cNvSpPr>
          <p:nvPr>
            <p:ph type="sldNum" sz="quarter" idx="11"/>
          </p:nvPr>
        </p:nvSpPr>
        <p:spPr/>
        <p:txBody>
          <a:bodyPr/>
          <a:lstStyle/>
          <a:p>
            <a:fld id="{12C392DD-AF18-498A-AC5D-3C5285F0BC22}" type="slidenum">
              <a:rPr lang="en-US" smtClean="0"/>
              <a:pPr/>
              <a:t>53</a:t>
            </a:fld>
            <a:endParaRPr lang="en-US"/>
          </a:p>
        </p:txBody>
      </p:sp>
    </p:spTree>
    <p:extLst>
      <p:ext uri="{BB962C8B-B14F-4D97-AF65-F5344CB8AC3E}">
        <p14:creationId xmlns:p14="http://schemas.microsoft.com/office/powerpoint/2010/main" val="4142687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903DD8-1CE6-7E4A-A27B-035613505C5D}"/>
              </a:ext>
            </a:extLst>
          </p:cNvPr>
          <p:cNvSpPr>
            <a:spLocks noGrp="1"/>
          </p:cNvSpPr>
          <p:nvPr>
            <p:ph type="title"/>
          </p:nvPr>
        </p:nvSpPr>
        <p:spPr/>
        <p:txBody>
          <a:bodyPr>
            <a:normAutofit/>
          </a:bodyPr>
          <a:lstStyle/>
          <a:p>
            <a:pPr>
              <a:lnSpc>
                <a:spcPct val="100000"/>
              </a:lnSpc>
            </a:pPr>
            <a:r>
              <a:rPr lang="en-US" sz="3600" dirty="0">
                <a:solidFill>
                  <a:schemeClr val="tx1">
                    <a:lumMod val="50000"/>
                  </a:schemeClr>
                </a:solidFill>
              </a:rPr>
              <a:t>Handout: CEO of Play Reflection</a:t>
            </a:r>
          </a:p>
        </p:txBody>
      </p:sp>
      <p:pic>
        <p:nvPicPr>
          <p:cNvPr id="7" name="Content Placeholder 6" descr="Handout CEO of Play Reflection">
            <a:extLst>
              <a:ext uri="{FF2B5EF4-FFF2-40B4-BE49-F238E27FC236}">
                <a16:creationId xmlns:a16="http://schemas.microsoft.com/office/drawing/2014/main" id="{C4E57545-531D-3D4A-AB1C-5E3A81C21604}"/>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54869" y="1385094"/>
            <a:ext cx="3571875" cy="4619625"/>
          </a:xfrm>
          <a:ln>
            <a:solidFill>
              <a:schemeClr val="tx1"/>
            </a:solidFill>
          </a:ln>
        </p:spPr>
      </p:pic>
      <p:sp>
        <p:nvSpPr>
          <p:cNvPr id="3" name="Content Placeholder 2">
            <a:extLst>
              <a:ext uri="{FF2B5EF4-FFF2-40B4-BE49-F238E27FC236}">
                <a16:creationId xmlns:a16="http://schemas.microsoft.com/office/drawing/2014/main" id="{E1CA02B9-5130-6F49-BB55-0964D8D40EA5}"/>
              </a:ext>
            </a:extLst>
          </p:cNvPr>
          <p:cNvSpPr>
            <a:spLocks noGrp="1"/>
          </p:cNvSpPr>
          <p:nvPr>
            <p:ph sz="half" idx="10"/>
          </p:nvPr>
        </p:nvSpPr>
        <p:spPr/>
        <p:txBody>
          <a:bodyPr/>
          <a:lstStyle/>
          <a:p>
            <a:pPr marL="12700" lvl="1" indent="0">
              <a:lnSpc>
                <a:spcPct val="100000"/>
              </a:lnSpc>
              <a:spcBef>
                <a:spcPts val="0"/>
              </a:spcBef>
              <a:spcAft>
                <a:spcPts val="1200"/>
              </a:spcAft>
              <a:buNone/>
            </a:pPr>
            <a:r>
              <a:rPr lang="en-US" dirty="0">
                <a:solidFill>
                  <a:schemeClr val="tx1">
                    <a:lumMod val="50000"/>
                  </a:schemeClr>
                </a:solidFill>
              </a:rPr>
              <a:t>In your breakout rooms, share answers from the handout.</a:t>
            </a:r>
          </a:p>
        </p:txBody>
      </p:sp>
      <p:sp>
        <p:nvSpPr>
          <p:cNvPr id="2" name="Slide Number Placeholder 1">
            <a:extLst>
              <a:ext uri="{FF2B5EF4-FFF2-40B4-BE49-F238E27FC236}">
                <a16:creationId xmlns:a16="http://schemas.microsoft.com/office/drawing/2014/main" id="{AAEB9809-C913-4C1D-AE16-75654E8874C9}"/>
              </a:ext>
            </a:extLst>
          </p:cNvPr>
          <p:cNvSpPr>
            <a:spLocks noGrp="1"/>
          </p:cNvSpPr>
          <p:nvPr>
            <p:ph type="sldNum" sz="quarter" idx="11"/>
          </p:nvPr>
        </p:nvSpPr>
        <p:spPr/>
        <p:txBody>
          <a:bodyPr/>
          <a:lstStyle/>
          <a:p>
            <a:fld id="{12C392DD-AF18-498A-AC5D-3C5285F0BC22}" type="slidenum">
              <a:rPr lang="en-US" smtClean="0"/>
              <a:pPr/>
              <a:t>54</a:t>
            </a:fld>
            <a:endParaRPr lang="en-US"/>
          </a:p>
        </p:txBody>
      </p:sp>
    </p:spTree>
    <p:extLst>
      <p:ext uri="{BB962C8B-B14F-4D97-AF65-F5344CB8AC3E}">
        <p14:creationId xmlns:p14="http://schemas.microsoft.com/office/powerpoint/2010/main" val="3837487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8"/>
          <p:cNvSpPr>
            <a:spLocks noGrp="1" noChangeArrowheads="1"/>
          </p:cNvSpPr>
          <p:nvPr>
            <p:ph type="title"/>
          </p:nvPr>
        </p:nvSpPr>
        <p:spPr>
          <a:xfrm>
            <a:off x="515071" y="278780"/>
            <a:ext cx="8304463" cy="1025913"/>
          </a:xfrm>
          <a:noFill/>
        </p:spPr>
        <p:txBody>
          <a:bodyPr>
            <a:noAutofit/>
          </a:bodyPr>
          <a:lstStyle/>
          <a:p>
            <a:pPr eaLnBrk="1" hangingPunct="1"/>
            <a:r>
              <a:rPr lang="en-US" sz="3200" dirty="0">
                <a:solidFill>
                  <a:schemeClr val="tx1">
                    <a:lumMod val="50000"/>
                  </a:schemeClr>
                </a:solidFill>
                <a:latin typeface="Arial" charset="0"/>
                <a:ea typeface="MS PGothic" charset="0"/>
                <a:cs typeface="MS PGothic" charset="0"/>
              </a:rPr>
              <a:t>CEO of Play: Connect, Extend, Operationalize</a:t>
            </a:r>
          </a:p>
        </p:txBody>
      </p:sp>
      <p:pic>
        <p:nvPicPr>
          <p:cNvPr id="7" name="Content Placeholder 6" descr="Handout CEO of Play Reflection">
            <a:extLst>
              <a:ext uri="{FF2B5EF4-FFF2-40B4-BE49-F238E27FC236}">
                <a16:creationId xmlns:a16="http://schemas.microsoft.com/office/drawing/2014/main" id="{6326AB2A-77F6-0844-966F-749C1A49A3B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86062" y="1416844"/>
            <a:ext cx="3571875" cy="4619625"/>
          </a:xfrm>
          <a:ln>
            <a:solidFill>
              <a:schemeClr val="tx1"/>
            </a:solidFill>
          </a:ln>
        </p:spPr>
      </p:pic>
      <p:sp>
        <p:nvSpPr>
          <p:cNvPr id="2" name="Slide Number Placeholder 1">
            <a:extLst>
              <a:ext uri="{FF2B5EF4-FFF2-40B4-BE49-F238E27FC236}">
                <a16:creationId xmlns:a16="http://schemas.microsoft.com/office/drawing/2014/main" id="{9511F171-B3A4-4692-BBCB-37A6D8C6BF18}"/>
              </a:ext>
            </a:extLst>
          </p:cNvPr>
          <p:cNvSpPr>
            <a:spLocks noGrp="1"/>
          </p:cNvSpPr>
          <p:nvPr>
            <p:ph type="sldNum" sz="quarter" idx="10"/>
          </p:nvPr>
        </p:nvSpPr>
        <p:spPr/>
        <p:txBody>
          <a:bodyPr/>
          <a:lstStyle/>
          <a:p>
            <a:fld id="{12C392DD-AF18-498A-AC5D-3C5285F0BC22}" type="slidenum">
              <a:rPr lang="en-US" smtClean="0"/>
              <a:pPr/>
              <a:t>55</a:t>
            </a:fld>
            <a:endParaRPr lang="en-US"/>
          </a:p>
        </p:txBody>
      </p:sp>
    </p:spTree>
    <p:extLst>
      <p:ext uri="{BB962C8B-B14F-4D97-AF65-F5344CB8AC3E}">
        <p14:creationId xmlns:p14="http://schemas.microsoft.com/office/powerpoint/2010/main" val="2209786487"/>
      </p:ext>
    </p:extLst>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EE90-A0D2-DD4B-86C2-FDDA60662772}"/>
              </a:ext>
            </a:extLst>
          </p:cNvPr>
          <p:cNvSpPr>
            <a:spLocks noGrp="1"/>
          </p:cNvSpPr>
          <p:nvPr>
            <p:ph type="title"/>
          </p:nvPr>
        </p:nvSpPr>
        <p:spPr>
          <a:xfrm>
            <a:off x="515072" y="365760"/>
            <a:ext cx="3904528" cy="2699173"/>
          </a:xfrm>
        </p:spPr>
        <p:txBody>
          <a:bodyPr>
            <a:normAutofit/>
          </a:bodyPr>
          <a:lstStyle/>
          <a:p>
            <a:r>
              <a:rPr lang="en-US" dirty="0"/>
              <a:t>Toddler in the Water </a:t>
            </a:r>
          </a:p>
        </p:txBody>
      </p:sp>
      <p:sp>
        <p:nvSpPr>
          <p:cNvPr id="3" name="Slide Number Placeholder 2">
            <a:extLst>
              <a:ext uri="{FF2B5EF4-FFF2-40B4-BE49-F238E27FC236}">
                <a16:creationId xmlns:a16="http://schemas.microsoft.com/office/drawing/2014/main" id="{82AE29D6-8AAC-4AC5-969D-43CD874E8772}"/>
              </a:ext>
            </a:extLst>
          </p:cNvPr>
          <p:cNvSpPr>
            <a:spLocks noGrp="1"/>
          </p:cNvSpPr>
          <p:nvPr>
            <p:ph type="sldNum" sz="quarter" idx="10"/>
          </p:nvPr>
        </p:nvSpPr>
        <p:spPr/>
        <p:txBody>
          <a:bodyPr/>
          <a:lstStyle/>
          <a:p>
            <a:fld id="{12C392DD-AF18-498A-AC5D-3C5285F0BC22}" type="slidenum">
              <a:rPr lang="en-US" smtClean="0"/>
              <a:pPr/>
              <a:t>56</a:t>
            </a:fld>
            <a:endParaRPr lang="en-US"/>
          </a:p>
        </p:txBody>
      </p:sp>
      <p:pic>
        <p:nvPicPr>
          <p:cNvPr id="6" name="toddler in water2.m4v" descr="toddler in water">
            <a:hlinkClick r:id="" action="ppaction://media"/>
            <a:extLst>
              <a:ext uri="{FF2B5EF4-FFF2-40B4-BE49-F238E27FC236}">
                <a16:creationId xmlns:a16="http://schemas.microsoft.com/office/drawing/2014/main" id="{E06AAAF4-8944-4A50-ACB6-A9FF34C586EB}"/>
              </a:ext>
            </a:extLst>
          </p:cNvPr>
          <p:cNvPicPr>
            <a:picLocks noGrp="1"/>
          </p:cNvPicPr>
          <p:nvPr>
            <p:ph idx="1"/>
            <a:videoFile r:link="rId1"/>
          </p:nvPr>
        </p:nvPicPr>
        <p:blipFill>
          <a:blip r:embed="rId4"/>
          <a:stretch>
            <a:fillRect/>
          </a:stretch>
        </p:blipFill>
        <p:spPr>
          <a:xfrm>
            <a:off x="4571999" y="152400"/>
            <a:ext cx="3725333" cy="5799401"/>
          </a:xfrm>
          <a:prstGeom prst="rect">
            <a:avLst/>
          </a:prstGeom>
        </p:spPr>
      </p:pic>
    </p:spTree>
    <p:extLst>
      <p:ext uri="{BB962C8B-B14F-4D97-AF65-F5344CB8AC3E}">
        <p14:creationId xmlns:p14="http://schemas.microsoft.com/office/powerpoint/2010/main" val="30908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8"/>
          <p:cNvSpPr>
            <a:spLocks noGrp="1" noChangeArrowheads="1"/>
          </p:cNvSpPr>
          <p:nvPr>
            <p:ph type="title"/>
          </p:nvPr>
        </p:nvSpPr>
        <p:spPr>
          <a:noFill/>
        </p:spPr>
        <p:txBody>
          <a:bodyPr>
            <a:normAutofit/>
          </a:bodyPr>
          <a:lstStyle/>
          <a:p>
            <a:pPr eaLnBrk="1" hangingPunct="1"/>
            <a:r>
              <a:rPr lang="en-US" sz="4400" dirty="0">
                <a:solidFill>
                  <a:schemeClr val="tx1">
                    <a:lumMod val="50000"/>
                  </a:schemeClr>
                </a:solidFill>
                <a:latin typeface="Arial" charset="0"/>
                <a:ea typeface="MS PGothic" charset="0"/>
                <a:cs typeface="MS PGothic" charset="0"/>
              </a:rPr>
              <a:t>Thank you for coming!</a:t>
            </a:r>
          </a:p>
        </p:txBody>
      </p:sp>
      <p:pic>
        <p:nvPicPr>
          <p:cNvPr id="4" name="Content Placeholder 3" descr="child and ball">
            <a:extLst>
              <a:ext uri="{FF2B5EF4-FFF2-40B4-BE49-F238E27FC236}">
                <a16:creationId xmlns:a16="http://schemas.microsoft.com/office/drawing/2014/main" id="{E1B1C1CC-49BD-D548-98FD-8DBA8AF60B6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859798" y="1217459"/>
            <a:ext cx="7601202" cy="4599447"/>
          </a:xfrm>
          <a:prstGeom prst="rect">
            <a:avLst/>
          </a:prstGeom>
          <a:ln>
            <a:solidFill>
              <a:schemeClr val="tx1">
                <a:lumMod val="50000"/>
              </a:schemeClr>
            </a:solidFill>
          </a:ln>
          <a:effectLst>
            <a:outerShdw blurRad="50800" dist="38100" dir="5400000" algn="t" rotWithShape="0">
              <a:prstClr val="black">
                <a:alpha val="40000"/>
              </a:prstClr>
            </a:outerShdw>
          </a:effectLst>
        </p:spPr>
      </p:pic>
      <p:sp>
        <p:nvSpPr>
          <p:cNvPr id="3" name="Slide Number Placeholder 2"/>
          <p:cNvSpPr>
            <a:spLocks noGrp="1"/>
          </p:cNvSpPr>
          <p:nvPr>
            <p:ph type="sldNum" sz="quarter" idx="10"/>
          </p:nvPr>
        </p:nvSpPr>
        <p:spPr>
          <a:xfrm>
            <a:off x="8439150" y="6297613"/>
            <a:ext cx="704850" cy="433387"/>
          </a:xfrm>
          <a:prstGeom prst="rect">
            <a:avLst/>
          </a:prstGeom>
        </p:spPr>
        <p:txBody>
          <a:bodyPr/>
          <a:lstStyle>
            <a:defPPr>
              <a:defRPr lang="en-US"/>
            </a:defPPr>
            <a:lvl1pPr algn="l" rtl="0" eaLnBrk="0" fontAlgn="base" hangingPunct="0">
              <a:spcBef>
                <a:spcPct val="0"/>
              </a:spcBef>
              <a:spcAft>
                <a:spcPct val="0"/>
              </a:spcAft>
              <a:defRPr sz="2400" kern="1200" baseline="0">
                <a:solidFill>
                  <a:srgbClr val="525E6E"/>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a:lstStyle>
          <a:p>
            <a:pPr>
              <a:defRPr/>
            </a:pPr>
            <a:fld id="{65A270E9-2EC0-8E4B-B2C5-CC25833D9F0C}" type="slidenum">
              <a:rPr lang="en-US" altLang="x-none" smtClean="0"/>
              <a:pPr>
                <a:defRPr/>
              </a:pPr>
              <a:t>57</a:t>
            </a:fld>
            <a:endParaRPr lang="en-US"/>
          </a:p>
        </p:txBody>
      </p:sp>
    </p:spTree>
    <p:extLst>
      <p:ext uri="{BB962C8B-B14F-4D97-AF65-F5344CB8AC3E}">
        <p14:creationId xmlns:p14="http://schemas.microsoft.com/office/powerpoint/2010/main" val="3417105314"/>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B468-1C7D-E948-9E8C-FFCC0479D3CE}"/>
              </a:ext>
            </a:extLst>
          </p:cNvPr>
          <p:cNvSpPr>
            <a:spLocks noGrp="1"/>
          </p:cNvSpPr>
          <p:nvPr>
            <p:ph type="title"/>
          </p:nvPr>
        </p:nvSpPr>
        <p:spPr/>
        <p:txBody>
          <a:bodyPr/>
          <a:lstStyle/>
          <a:p>
            <a:r>
              <a:rPr lang="en-US" dirty="0"/>
              <a:t>Optional Slides </a:t>
            </a:r>
          </a:p>
        </p:txBody>
      </p:sp>
      <p:sp>
        <p:nvSpPr>
          <p:cNvPr id="4" name="Slide Number Placeholder 3">
            <a:extLst>
              <a:ext uri="{FF2B5EF4-FFF2-40B4-BE49-F238E27FC236}">
                <a16:creationId xmlns:a16="http://schemas.microsoft.com/office/drawing/2014/main" id="{3455A33B-A8FA-4FF7-9947-37F04537979A}"/>
              </a:ext>
            </a:extLst>
          </p:cNvPr>
          <p:cNvSpPr>
            <a:spLocks noGrp="1"/>
          </p:cNvSpPr>
          <p:nvPr>
            <p:ph type="sldNum" sz="quarter" idx="10"/>
          </p:nvPr>
        </p:nvSpPr>
        <p:spPr/>
        <p:txBody>
          <a:bodyPr/>
          <a:lstStyle/>
          <a:p>
            <a:fld id="{12C392DD-AF18-498A-AC5D-3C5285F0BC22}" type="slidenum">
              <a:rPr lang="en-US" smtClean="0"/>
              <a:pPr/>
              <a:t>58</a:t>
            </a:fld>
            <a:endParaRPr lang="en-US"/>
          </a:p>
        </p:txBody>
      </p:sp>
      <p:sp>
        <p:nvSpPr>
          <p:cNvPr id="9" name="Content Placeholder 8">
            <a:extLst>
              <a:ext uri="{FF2B5EF4-FFF2-40B4-BE49-F238E27FC236}">
                <a16:creationId xmlns:a16="http://schemas.microsoft.com/office/drawing/2014/main" id="{86961AB3-9EA0-E74C-BE7D-8F2226BBD3C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5040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B468-1C7D-E948-9E8C-FFCC0479D3CE}"/>
              </a:ext>
            </a:extLst>
          </p:cNvPr>
          <p:cNvSpPr>
            <a:spLocks noGrp="1"/>
          </p:cNvSpPr>
          <p:nvPr>
            <p:ph type="title"/>
          </p:nvPr>
        </p:nvSpPr>
        <p:spPr/>
        <p:txBody>
          <a:bodyPr/>
          <a:lstStyle/>
          <a:p>
            <a:r>
              <a:rPr lang="en-US" dirty="0"/>
              <a:t>Power of Play to Address Trauma</a:t>
            </a:r>
          </a:p>
        </p:txBody>
      </p:sp>
      <p:sp>
        <p:nvSpPr>
          <p:cNvPr id="4" name="Slide Number Placeholder 3">
            <a:extLst>
              <a:ext uri="{FF2B5EF4-FFF2-40B4-BE49-F238E27FC236}">
                <a16:creationId xmlns:a16="http://schemas.microsoft.com/office/drawing/2014/main" id="{3455A33B-A8FA-4FF7-9947-37F04537979A}"/>
              </a:ext>
            </a:extLst>
          </p:cNvPr>
          <p:cNvSpPr>
            <a:spLocks noGrp="1"/>
          </p:cNvSpPr>
          <p:nvPr>
            <p:ph type="sldNum" sz="quarter" idx="10"/>
          </p:nvPr>
        </p:nvSpPr>
        <p:spPr/>
        <p:txBody>
          <a:bodyPr/>
          <a:lstStyle/>
          <a:p>
            <a:fld id="{12C392DD-AF18-498A-AC5D-3C5285F0BC22}" type="slidenum">
              <a:rPr lang="en-US" smtClean="0"/>
              <a:pPr/>
              <a:t>59</a:t>
            </a:fld>
            <a:endParaRPr lang="en-US"/>
          </a:p>
        </p:txBody>
      </p:sp>
      <p:pic>
        <p:nvPicPr>
          <p:cNvPr id="8" name="Content Placeholder 7">
            <a:extLst>
              <a:ext uri="{FF2B5EF4-FFF2-40B4-BE49-F238E27FC236}">
                <a16:creationId xmlns:a16="http://schemas.microsoft.com/office/drawing/2014/main" id="{CA63461D-D624-B648-AA26-1512A9F50CA3}"/>
              </a:ext>
            </a:extLst>
          </p:cNvPr>
          <p:cNvPicPr>
            <a:picLocks noGrp="1" noChangeAspect="1"/>
          </p:cNvPicPr>
          <p:nvPr>
            <p:ph idx="1"/>
          </p:nvPr>
        </p:nvPicPr>
        <p:blipFill>
          <a:blip r:embed="rId3"/>
          <a:stretch>
            <a:fillRect/>
          </a:stretch>
        </p:blipFill>
        <p:spPr>
          <a:xfrm>
            <a:off x="2532094" y="1382713"/>
            <a:ext cx="4079812" cy="4687887"/>
          </a:xfrm>
          <a:prstGeom prst="rect">
            <a:avLst/>
          </a:prstGeom>
        </p:spPr>
      </p:pic>
    </p:spTree>
    <p:extLst>
      <p:ext uri="{BB962C8B-B14F-4D97-AF65-F5344CB8AC3E}">
        <p14:creationId xmlns:p14="http://schemas.microsoft.com/office/powerpoint/2010/main" val="1290885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6999-FC0C-214C-A5B9-9E2DCD04AEA4}"/>
              </a:ext>
            </a:extLst>
          </p:cNvPr>
          <p:cNvSpPr>
            <a:spLocks noGrp="1"/>
          </p:cNvSpPr>
          <p:nvPr>
            <p:ph type="title"/>
          </p:nvPr>
        </p:nvSpPr>
        <p:spPr>
          <a:solidFill>
            <a:srgbClr val="F8A662"/>
          </a:solidFill>
          <a:ln>
            <a:solidFill>
              <a:schemeClr val="tx1">
                <a:lumMod val="50000"/>
              </a:schemeClr>
            </a:solidFill>
          </a:ln>
          <a:effectLst>
            <a:outerShdw blurRad="50800" dist="38100" dir="5400000" algn="t" rotWithShape="0">
              <a:prstClr val="black">
                <a:alpha val="40000"/>
              </a:prstClr>
            </a:outerShdw>
          </a:effectLst>
        </p:spPr>
        <p:txBody>
          <a:bodyPr anchor="ctr" anchorCtr="0"/>
          <a:lstStyle/>
          <a:p>
            <a:pPr algn="ctr" fontAlgn="auto">
              <a:lnSpc>
                <a:spcPts val="5400"/>
              </a:lnSpc>
              <a:spcAft>
                <a:spcPts val="0"/>
              </a:spcAft>
              <a:defRPr/>
            </a:pPr>
            <a:r>
              <a:rPr lang="en-US" b="1" dirty="0">
                <a:solidFill>
                  <a:schemeClr val="tx1">
                    <a:lumMod val="50000"/>
                  </a:schemeClr>
                </a:solidFill>
              </a:rPr>
              <a:t>PLAY MEMORIES</a:t>
            </a:r>
          </a:p>
        </p:txBody>
      </p:sp>
      <p:sp>
        <p:nvSpPr>
          <p:cNvPr id="3" name="Subtitle 2">
            <a:extLst>
              <a:ext uri="{FF2B5EF4-FFF2-40B4-BE49-F238E27FC236}">
                <a16:creationId xmlns:a16="http://schemas.microsoft.com/office/drawing/2014/main" id="{5A2C7AD8-A8BF-8242-BA2E-B80BAB71F1C3}"/>
              </a:ext>
            </a:extLst>
          </p:cNvPr>
          <p:cNvSpPr>
            <a:spLocks noGrp="1"/>
          </p:cNvSpPr>
          <p:nvPr>
            <p:ph sz="half" idx="1"/>
          </p:nvPr>
        </p:nvSpPr>
        <p:spPr>
          <a:xfrm>
            <a:off x="708910" y="2053087"/>
            <a:ext cx="5312327" cy="3996041"/>
          </a:xfrm>
        </p:spPr>
        <p:txBody>
          <a:bodyPr/>
          <a:lstStyle/>
          <a:p>
            <a:pPr marL="0" indent="0">
              <a:lnSpc>
                <a:spcPct val="150000"/>
              </a:lnSpc>
              <a:buNone/>
            </a:pPr>
            <a:r>
              <a:rPr lang="en-US" b="1" dirty="0">
                <a:cs typeface="Arial" charset="0"/>
              </a:rPr>
              <a:t>Take a moment to think of a favorite childhood memory of play…I’ll give you time to write it down.</a:t>
            </a:r>
          </a:p>
        </p:txBody>
      </p:sp>
      <p:pic>
        <p:nvPicPr>
          <p:cNvPr id="6" name="Content Placeholder 5">
            <a:extLst>
              <a:ext uri="{FF2B5EF4-FFF2-40B4-BE49-F238E27FC236}">
                <a16:creationId xmlns:a16="http://schemas.microsoft.com/office/drawing/2014/main" id="{305E2E18-E731-284C-ADF1-1F26D6B2674A}"/>
              </a:ext>
              <a:ext uri="{C183D7F6-B498-43B3-948B-1728B52AA6E4}">
                <adec:decorative xmlns:adec="http://schemas.microsoft.com/office/drawing/2017/decorative" val="1"/>
              </a:ext>
            </a:extLst>
          </p:cNvPr>
          <p:cNvPicPr>
            <a:picLocks noGrp="1" noChangeAspect="1"/>
          </p:cNvPicPr>
          <p:nvPr>
            <p:ph sz="half" idx="10"/>
          </p:nvPr>
        </p:nvPicPr>
        <p:blipFill>
          <a:blip r:embed="rId3" cstate="email">
            <a:extLst>
              <a:ext uri="{28A0092B-C50C-407E-A947-70E740481C1C}">
                <a14:useLocalDpi xmlns:a14="http://schemas.microsoft.com/office/drawing/2010/main"/>
              </a:ext>
            </a:extLst>
          </a:blip>
          <a:stretch>
            <a:fillRect/>
          </a:stretch>
        </p:blipFill>
        <p:spPr>
          <a:xfrm>
            <a:off x="6158566" y="1706482"/>
            <a:ext cx="2490134" cy="2589474"/>
          </a:xfrm>
          <a:prstGeom prst="rect">
            <a:avLst/>
          </a:prstGeom>
        </p:spPr>
      </p:pic>
      <p:sp>
        <p:nvSpPr>
          <p:cNvPr id="5" name="Slide Number Placeholder 4">
            <a:extLst>
              <a:ext uri="{FF2B5EF4-FFF2-40B4-BE49-F238E27FC236}">
                <a16:creationId xmlns:a16="http://schemas.microsoft.com/office/drawing/2014/main" id="{69453337-6A35-4A86-A91A-DCA51971D84A}"/>
              </a:ext>
            </a:extLst>
          </p:cNvPr>
          <p:cNvSpPr>
            <a:spLocks noGrp="1"/>
          </p:cNvSpPr>
          <p:nvPr>
            <p:ph type="sldNum" sz="quarter" idx="11"/>
          </p:nvPr>
        </p:nvSpPr>
        <p:spPr/>
        <p:txBody>
          <a:bodyPr/>
          <a:lstStyle/>
          <a:p>
            <a:fld id="{12C392DD-AF18-498A-AC5D-3C5285F0BC22}" type="slidenum">
              <a:rPr lang="en-US" smtClean="0"/>
              <a:pPr/>
              <a:t>6</a:t>
            </a:fld>
            <a:endParaRPr lang="en-US"/>
          </a:p>
        </p:txBody>
      </p:sp>
    </p:spTree>
    <p:extLst>
      <p:ext uri="{BB962C8B-B14F-4D97-AF65-F5344CB8AC3E}">
        <p14:creationId xmlns:p14="http://schemas.microsoft.com/office/powerpoint/2010/main" val="11158261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EA06CC-F140-9149-9D68-F65C694A7F43}"/>
              </a:ext>
            </a:extLst>
          </p:cNvPr>
          <p:cNvSpPr>
            <a:spLocks noGrp="1"/>
          </p:cNvSpPr>
          <p:nvPr>
            <p:ph type="ctrTitle"/>
          </p:nvPr>
        </p:nvSpPr>
        <p:spPr/>
        <p:txBody>
          <a:bodyPr vert="horz" lIns="68580" tIns="34290" rIns="68580" bIns="34290" rtlCol="0" anchor="b">
            <a:noAutofit/>
          </a:bodyPr>
          <a:lstStyle/>
          <a:p>
            <a:pPr>
              <a:lnSpc>
                <a:spcPct val="100000"/>
              </a:lnSpc>
            </a:pPr>
            <a:r>
              <a:rPr lang="en-US" sz="4400" spc="-75" dirty="0"/>
              <a:t>Importance</a:t>
            </a:r>
            <a:r>
              <a:rPr lang="en-US" sz="4800" spc="-75" dirty="0"/>
              <a:t> of Risk </a:t>
            </a:r>
            <a:r>
              <a:rPr lang="en-US" sz="4400" spc="-75" dirty="0"/>
              <a:t>(2)</a:t>
            </a:r>
            <a:endParaRPr lang="en-US" sz="4800" spc="-75" dirty="0"/>
          </a:p>
        </p:txBody>
      </p:sp>
      <p:sp>
        <p:nvSpPr>
          <p:cNvPr id="3" name="Content Placeholder 2">
            <a:extLst>
              <a:ext uri="{FF2B5EF4-FFF2-40B4-BE49-F238E27FC236}">
                <a16:creationId xmlns:a16="http://schemas.microsoft.com/office/drawing/2014/main" id="{17437EF3-80D1-4A5A-AB57-D28CA7DFA0DC}"/>
              </a:ext>
            </a:extLst>
          </p:cNvPr>
          <p:cNvSpPr>
            <a:spLocks noGrp="1"/>
          </p:cNvSpPr>
          <p:nvPr>
            <p:ph sz="half" idx="10"/>
          </p:nvPr>
        </p:nvSpPr>
        <p:spPr/>
        <p:txBody>
          <a:bodyPr/>
          <a:lstStyle/>
          <a:p>
            <a:pPr marL="0" indent="0">
              <a:lnSpc>
                <a:spcPct val="100000"/>
              </a:lnSpc>
              <a:spcBef>
                <a:spcPts val="0"/>
              </a:spcBef>
              <a:buNone/>
            </a:pPr>
            <a:r>
              <a:rPr lang="en-US" spc="-75" dirty="0"/>
              <a:t>Children must take risks to challenge themselves in order to grow, test their limits, learn how to overcome obstacles, cope with frustrations, and taste the joyful and self-esteem-building experiences of success. </a:t>
            </a:r>
            <a:endParaRPr lang="en-US" dirty="0"/>
          </a:p>
        </p:txBody>
      </p:sp>
    </p:spTree>
    <p:extLst>
      <p:ext uri="{BB962C8B-B14F-4D97-AF65-F5344CB8AC3E}">
        <p14:creationId xmlns:p14="http://schemas.microsoft.com/office/powerpoint/2010/main" val="3072049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9569D-8530-F047-AD18-90A0AB47AE16}"/>
              </a:ext>
            </a:extLst>
          </p:cNvPr>
          <p:cNvSpPr>
            <a:spLocks noGrp="1"/>
          </p:cNvSpPr>
          <p:nvPr>
            <p:ph type="title"/>
          </p:nvPr>
        </p:nvSpPr>
        <p:spPr>
          <a:xfrm>
            <a:off x="705677" y="365760"/>
            <a:ext cx="8113857" cy="1017147"/>
          </a:xfrm>
        </p:spPr>
        <p:txBody>
          <a:bodyPr>
            <a:normAutofit/>
          </a:bodyPr>
          <a:lstStyle/>
          <a:p>
            <a:r>
              <a:rPr lang="en-US" dirty="0"/>
              <a:t>Benefits of Risk (2)</a:t>
            </a:r>
          </a:p>
        </p:txBody>
      </p:sp>
      <p:sp>
        <p:nvSpPr>
          <p:cNvPr id="2" name="Content Placeholder 1">
            <a:extLst>
              <a:ext uri="{FF2B5EF4-FFF2-40B4-BE49-F238E27FC236}">
                <a16:creationId xmlns:a16="http://schemas.microsoft.com/office/drawing/2014/main" id="{557CE672-F3A9-3B41-B5A2-AA2AF2D496D3}"/>
              </a:ext>
            </a:extLst>
          </p:cNvPr>
          <p:cNvSpPr>
            <a:spLocks noGrp="1"/>
          </p:cNvSpPr>
          <p:nvPr>
            <p:ph idx="1"/>
          </p:nvPr>
        </p:nvSpPr>
        <p:spPr/>
        <p:txBody>
          <a:bodyPr/>
          <a:lstStyle/>
          <a:p>
            <a:pPr marL="0" indent="0">
              <a:lnSpc>
                <a:spcPct val="150000"/>
              </a:lnSpc>
              <a:buNone/>
            </a:pPr>
            <a:r>
              <a:rPr lang="en-US" dirty="0"/>
              <a:t>We want to create opportunities for children to learn to engage in the self-assessment of their ability to take risks.</a:t>
            </a:r>
          </a:p>
          <a:p>
            <a:pPr>
              <a:lnSpc>
                <a:spcPct val="150000"/>
              </a:lnSpc>
            </a:pPr>
            <a:endParaRPr lang="en-US" dirty="0"/>
          </a:p>
        </p:txBody>
      </p:sp>
      <p:pic>
        <p:nvPicPr>
          <p:cNvPr id="4" name="Content Placeholder 3">
            <a:extLst>
              <a:ext uri="{FF2B5EF4-FFF2-40B4-BE49-F238E27FC236}">
                <a16:creationId xmlns:a16="http://schemas.microsoft.com/office/drawing/2014/main" id="{0C6A8DC8-6A5F-4E4A-B25F-07DFC593BCD6}"/>
              </a:ext>
              <a:ext uri="{C183D7F6-B498-43B3-948B-1728B52AA6E4}">
                <adec:decorative xmlns:adec="http://schemas.microsoft.com/office/drawing/2017/decorative" val="1"/>
              </a:ext>
            </a:extLst>
          </p:cNvPr>
          <p:cNvPicPr>
            <a:picLocks noGrp="1" noChangeAspect="1"/>
          </p:cNvPicPr>
          <p:nvPr>
            <p:ph sz="half" idx="4294967295"/>
          </p:nvPr>
        </p:nvPicPr>
        <p:blipFill rotWithShape="1">
          <a:blip r:embed="rId3" cstate="hqprint">
            <a:extLst>
              <a:ext uri="{28A0092B-C50C-407E-A947-70E740481C1C}">
                <a14:useLocalDpi xmlns:a14="http://schemas.microsoft.com/office/drawing/2010/main"/>
              </a:ext>
            </a:extLst>
          </a:blip>
          <a:srcRect r="-5900"/>
          <a:stretch/>
        </p:blipFill>
        <p:spPr>
          <a:xfrm>
            <a:off x="4313238" y="3098800"/>
            <a:ext cx="4830762" cy="2471738"/>
          </a:xfrm>
          <a:prstGeom prst="rect">
            <a:avLst/>
          </a:prstGeom>
        </p:spPr>
      </p:pic>
      <p:sp>
        <p:nvSpPr>
          <p:cNvPr id="3" name="Slide Number Placeholder 2">
            <a:extLst>
              <a:ext uri="{FF2B5EF4-FFF2-40B4-BE49-F238E27FC236}">
                <a16:creationId xmlns:a16="http://schemas.microsoft.com/office/drawing/2014/main" id="{B664D082-4E1D-4093-BA5A-89C79C5DCF48}"/>
              </a:ext>
            </a:extLst>
          </p:cNvPr>
          <p:cNvSpPr>
            <a:spLocks noGrp="1"/>
          </p:cNvSpPr>
          <p:nvPr>
            <p:ph type="sldNum" sz="quarter" idx="10"/>
          </p:nvPr>
        </p:nvSpPr>
        <p:spPr/>
        <p:txBody>
          <a:bodyPr/>
          <a:lstStyle/>
          <a:p>
            <a:fld id="{12C392DD-AF18-498A-AC5D-3C5285F0BC22}" type="slidenum">
              <a:rPr lang="en-US" smtClean="0"/>
              <a:pPr/>
              <a:t>61</a:t>
            </a:fld>
            <a:endParaRPr lang="en-US"/>
          </a:p>
        </p:txBody>
      </p:sp>
    </p:spTree>
    <p:extLst>
      <p:ext uri="{BB962C8B-B14F-4D97-AF65-F5344CB8AC3E}">
        <p14:creationId xmlns:p14="http://schemas.microsoft.com/office/powerpoint/2010/main" val="2736553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DAC21-79A1-7C45-BAB1-3AE7A65F2361}"/>
              </a:ext>
            </a:extLst>
          </p:cNvPr>
          <p:cNvSpPr>
            <a:spLocks noGrp="1"/>
          </p:cNvSpPr>
          <p:nvPr>
            <p:ph type="title"/>
          </p:nvPr>
        </p:nvSpPr>
        <p:spPr/>
        <p:txBody>
          <a:bodyPr anchor="ctr">
            <a:normAutofit/>
          </a:bodyPr>
          <a:lstStyle/>
          <a:p>
            <a:r>
              <a:rPr lang="en-US" dirty="0"/>
              <a:t>Risk Play </a:t>
            </a:r>
          </a:p>
        </p:txBody>
      </p:sp>
      <p:pic>
        <p:nvPicPr>
          <p:cNvPr id="5" name="Risk Play Outdoor (1) (1).mp4" descr="Risk Play Outdoor (1) (1).mp4">
            <a:hlinkClick r:id="" action="ppaction://media"/>
            <a:extLst>
              <a:ext uri="{FF2B5EF4-FFF2-40B4-BE49-F238E27FC236}">
                <a16:creationId xmlns:a16="http://schemas.microsoft.com/office/drawing/2014/main" id="{BD345210-E7A1-4C4D-A559-4778DBA459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96913" y="1439863"/>
            <a:ext cx="8121650" cy="4568825"/>
          </a:xfrm>
          <a:noFill/>
        </p:spPr>
      </p:pic>
      <p:sp>
        <p:nvSpPr>
          <p:cNvPr id="2" name="Slide Number Placeholder 1">
            <a:extLst>
              <a:ext uri="{FF2B5EF4-FFF2-40B4-BE49-F238E27FC236}">
                <a16:creationId xmlns:a16="http://schemas.microsoft.com/office/drawing/2014/main" id="{D014510E-4482-4C96-BC45-14668B10AE79}"/>
              </a:ext>
            </a:extLst>
          </p:cNvPr>
          <p:cNvSpPr>
            <a:spLocks noGrp="1"/>
          </p:cNvSpPr>
          <p:nvPr>
            <p:ph type="sldNum" sz="quarter" idx="10"/>
          </p:nvPr>
        </p:nvSpPr>
        <p:spPr/>
        <p:txBody>
          <a:bodyPr/>
          <a:lstStyle/>
          <a:p>
            <a:fld id="{12C392DD-AF18-498A-AC5D-3C5285F0BC22}" type="slidenum">
              <a:rPr lang="en-US" smtClean="0"/>
              <a:pPr/>
              <a:t>62</a:t>
            </a:fld>
            <a:endParaRPr lang="en-US"/>
          </a:p>
        </p:txBody>
      </p:sp>
    </p:spTree>
    <p:extLst>
      <p:ext uri="{BB962C8B-B14F-4D97-AF65-F5344CB8AC3E}">
        <p14:creationId xmlns:p14="http://schemas.microsoft.com/office/powerpoint/2010/main" val="41116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6999-FC0C-214C-A5B9-9E2DCD04AEA4}"/>
              </a:ext>
            </a:extLst>
          </p:cNvPr>
          <p:cNvSpPr>
            <a:spLocks noGrp="1"/>
          </p:cNvSpPr>
          <p:nvPr>
            <p:ph type="title"/>
          </p:nvPr>
        </p:nvSpPr>
        <p:spPr>
          <a:solidFill>
            <a:srgbClr val="F8A662"/>
          </a:solidFill>
          <a:ln>
            <a:solidFill>
              <a:schemeClr val="tx1">
                <a:lumMod val="50000"/>
              </a:schemeClr>
            </a:solidFill>
          </a:ln>
          <a:effectLst>
            <a:outerShdw blurRad="50800" dist="38100" dir="5400000" algn="t" rotWithShape="0">
              <a:prstClr val="black">
                <a:alpha val="40000"/>
              </a:prstClr>
            </a:outerShdw>
          </a:effectLst>
        </p:spPr>
        <p:txBody>
          <a:bodyPr anchor="ctr" anchorCtr="0"/>
          <a:lstStyle/>
          <a:p>
            <a:pPr algn="ctr" fontAlgn="auto">
              <a:lnSpc>
                <a:spcPts val="5400"/>
              </a:lnSpc>
              <a:spcAft>
                <a:spcPts val="0"/>
              </a:spcAft>
              <a:defRPr/>
            </a:pPr>
            <a:r>
              <a:rPr lang="en-US" b="1" dirty="0">
                <a:solidFill>
                  <a:schemeClr val="tx1">
                    <a:lumMod val="50000"/>
                  </a:schemeClr>
                </a:solidFill>
              </a:rPr>
              <a:t>PLAY MEMORIES POLL</a:t>
            </a:r>
          </a:p>
        </p:txBody>
      </p:sp>
      <p:sp>
        <p:nvSpPr>
          <p:cNvPr id="3" name="Subtitle 2">
            <a:extLst>
              <a:ext uri="{FF2B5EF4-FFF2-40B4-BE49-F238E27FC236}">
                <a16:creationId xmlns:a16="http://schemas.microsoft.com/office/drawing/2014/main" id="{5A2C7AD8-A8BF-8242-BA2E-B80BAB71F1C3}"/>
              </a:ext>
            </a:extLst>
          </p:cNvPr>
          <p:cNvSpPr>
            <a:spLocks noGrp="1"/>
          </p:cNvSpPr>
          <p:nvPr>
            <p:ph sz="half" idx="1"/>
          </p:nvPr>
        </p:nvSpPr>
        <p:spPr>
          <a:xfrm>
            <a:off x="258792" y="1570009"/>
            <a:ext cx="5762445" cy="4479120"/>
          </a:xfrm>
        </p:spPr>
        <p:txBody>
          <a:bodyPr/>
          <a:lstStyle/>
          <a:p>
            <a:pPr marL="0" indent="0">
              <a:spcBef>
                <a:spcPct val="0"/>
              </a:spcBef>
              <a:buNone/>
            </a:pPr>
            <a:r>
              <a:rPr lang="en-US" altLang="en-US" dirty="0"/>
              <a:t>Join the Poll – Mark all boxes that apply to your play memory:</a:t>
            </a:r>
            <a:endParaRPr lang="en-US" altLang="en-US" sz="800" dirty="0"/>
          </a:p>
          <a:p>
            <a:pPr marL="747713" lvl="1" indent="-404813">
              <a:lnSpc>
                <a:spcPct val="100000"/>
              </a:lnSpc>
              <a:spcBef>
                <a:spcPct val="0"/>
              </a:spcBef>
              <a:buFont typeface="+mj-lt"/>
              <a:buAutoNum type="arabicPeriod"/>
            </a:pPr>
            <a:r>
              <a:rPr lang="en-US" altLang="en-US" sz="2200" dirty="0"/>
              <a:t>Was the play located outside?</a:t>
            </a:r>
          </a:p>
          <a:p>
            <a:pPr marL="747713" lvl="1" indent="-404813">
              <a:lnSpc>
                <a:spcPct val="100000"/>
              </a:lnSpc>
              <a:spcBef>
                <a:spcPct val="0"/>
              </a:spcBef>
              <a:buFont typeface="+mj-lt"/>
              <a:buAutoNum type="arabicPeriod"/>
            </a:pPr>
            <a:r>
              <a:rPr lang="en-US" altLang="en-US" sz="2200" dirty="0"/>
              <a:t>Did the play involve friends or family?</a:t>
            </a:r>
          </a:p>
          <a:p>
            <a:pPr marL="747713" lvl="1" indent="-404813">
              <a:lnSpc>
                <a:spcPct val="100000"/>
              </a:lnSpc>
              <a:spcBef>
                <a:spcPct val="0"/>
              </a:spcBef>
              <a:buFont typeface="+mj-lt"/>
              <a:buAutoNum type="arabicPeriod"/>
            </a:pPr>
            <a:r>
              <a:rPr lang="en-US" altLang="en-US" sz="2200" dirty="0"/>
              <a:t>Did the play involve pretending?</a:t>
            </a:r>
          </a:p>
          <a:p>
            <a:pPr marL="747713" lvl="1" indent="-404813">
              <a:lnSpc>
                <a:spcPct val="100000"/>
              </a:lnSpc>
              <a:spcBef>
                <a:spcPct val="0"/>
              </a:spcBef>
              <a:buFont typeface="+mj-lt"/>
              <a:buAutoNum type="arabicPeriod"/>
            </a:pPr>
            <a:r>
              <a:rPr lang="en-US" altLang="en-US" sz="2200" dirty="0"/>
              <a:t>Did the play take place over time  and/or for long durations of time?</a:t>
            </a:r>
          </a:p>
          <a:p>
            <a:pPr marL="747713" lvl="1" indent="-404813">
              <a:lnSpc>
                <a:spcPct val="100000"/>
              </a:lnSpc>
              <a:spcBef>
                <a:spcPct val="0"/>
              </a:spcBef>
              <a:buFont typeface="+mj-lt"/>
              <a:buAutoNum type="arabicPeriod"/>
            </a:pPr>
            <a:r>
              <a:rPr lang="en-US" altLang="en-US" sz="2200" dirty="0"/>
              <a:t>Was anything homemade or self created by those engaged in the play?</a:t>
            </a:r>
          </a:p>
          <a:p>
            <a:pPr marL="747713" lvl="1" indent="-404813">
              <a:lnSpc>
                <a:spcPct val="100000"/>
              </a:lnSpc>
              <a:spcBef>
                <a:spcPct val="0"/>
              </a:spcBef>
              <a:buFont typeface="+mj-lt"/>
              <a:buAutoNum type="arabicPeriod"/>
            </a:pPr>
            <a:r>
              <a:rPr lang="en-US" altLang="en-US" sz="2200" dirty="0"/>
              <a:t>Were there risks involved in the play?</a:t>
            </a:r>
          </a:p>
        </p:txBody>
      </p:sp>
      <p:pic>
        <p:nvPicPr>
          <p:cNvPr id="6" name="Content Placeholder 5">
            <a:extLst>
              <a:ext uri="{FF2B5EF4-FFF2-40B4-BE49-F238E27FC236}">
                <a16:creationId xmlns:a16="http://schemas.microsoft.com/office/drawing/2014/main" id="{305E2E18-E731-284C-ADF1-1F26D6B2674A}"/>
              </a:ext>
              <a:ext uri="{C183D7F6-B498-43B3-948B-1728B52AA6E4}">
                <adec:decorative xmlns:adec="http://schemas.microsoft.com/office/drawing/2017/decorative" val="1"/>
              </a:ext>
            </a:extLst>
          </p:cNvPr>
          <p:cNvPicPr>
            <a:picLocks noGrp="1" noChangeAspect="1"/>
          </p:cNvPicPr>
          <p:nvPr>
            <p:ph sz="half" idx="10"/>
          </p:nvPr>
        </p:nvPicPr>
        <p:blipFill>
          <a:blip r:embed="rId3" cstate="email">
            <a:extLst>
              <a:ext uri="{28A0092B-C50C-407E-A947-70E740481C1C}">
                <a14:useLocalDpi xmlns:a14="http://schemas.microsoft.com/office/drawing/2010/main"/>
              </a:ext>
            </a:extLst>
          </a:blip>
          <a:stretch>
            <a:fillRect/>
          </a:stretch>
        </p:blipFill>
        <p:spPr>
          <a:xfrm>
            <a:off x="6158566" y="1706482"/>
            <a:ext cx="2490134" cy="2589474"/>
          </a:xfrm>
          <a:prstGeom prst="rect">
            <a:avLst/>
          </a:prstGeom>
        </p:spPr>
      </p:pic>
      <p:sp>
        <p:nvSpPr>
          <p:cNvPr id="5" name="Slide Number Placeholder 4">
            <a:extLst>
              <a:ext uri="{FF2B5EF4-FFF2-40B4-BE49-F238E27FC236}">
                <a16:creationId xmlns:a16="http://schemas.microsoft.com/office/drawing/2014/main" id="{6A4A4924-CAE5-42A3-8F7E-234059D0C510}"/>
              </a:ext>
            </a:extLst>
          </p:cNvPr>
          <p:cNvSpPr>
            <a:spLocks noGrp="1"/>
          </p:cNvSpPr>
          <p:nvPr>
            <p:ph type="sldNum" sz="quarter" idx="11"/>
          </p:nvPr>
        </p:nvSpPr>
        <p:spPr/>
        <p:txBody>
          <a:bodyPr/>
          <a:lstStyle/>
          <a:p>
            <a:fld id="{12C392DD-AF18-498A-AC5D-3C5285F0BC22}" type="slidenum">
              <a:rPr lang="en-US" smtClean="0"/>
              <a:pPr/>
              <a:t>7</a:t>
            </a:fld>
            <a:endParaRPr lang="en-US"/>
          </a:p>
        </p:txBody>
      </p:sp>
    </p:spTree>
    <p:extLst>
      <p:ext uri="{BB962C8B-B14F-4D97-AF65-F5344CB8AC3E}">
        <p14:creationId xmlns:p14="http://schemas.microsoft.com/office/powerpoint/2010/main" val="72485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7931F4-0AE7-A24D-A4B5-E5458163FBE8}"/>
              </a:ext>
            </a:extLst>
          </p:cNvPr>
          <p:cNvSpPr>
            <a:spLocks noGrp="1"/>
          </p:cNvSpPr>
          <p:nvPr>
            <p:ph type="title"/>
          </p:nvPr>
        </p:nvSpPr>
        <p:spPr/>
        <p:txBody>
          <a:bodyPr>
            <a:noAutofit/>
          </a:bodyPr>
          <a:lstStyle/>
          <a:p>
            <a:pPr marL="0" indent="0">
              <a:buNone/>
              <a:defRPr/>
            </a:pPr>
            <a:r>
              <a:rPr lang="en-US" sz="4000" dirty="0">
                <a:solidFill>
                  <a:schemeClr val="tx1">
                    <a:lumMod val="50000"/>
                  </a:schemeClr>
                </a:solidFill>
              </a:rPr>
              <a:t>Typical Attributes of Play Memories</a:t>
            </a:r>
          </a:p>
        </p:txBody>
      </p:sp>
      <p:sp>
        <p:nvSpPr>
          <p:cNvPr id="3" name="Content Placeholder 2">
            <a:extLst>
              <a:ext uri="{FF2B5EF4-FFF2-40B4-BE49-F238E27FC236}">
                <a16:creationId xmlns:a16="http://schemas.microsoft.com/office/drawing/2014/main" id="{6A893F5F-9E8C-BE42-A5FD-D985C8ACA5B5}"/>
              </a:ext>
            </a:extLst>
          </p:cNvPr>
          <p:cNvSpPr>
            <a:spLocks noGrp="1"/>
          </p:cNvSpPr>
          <p:nvPr>
            <p:ph sz="half" idx="1"/>
          </p:nvPr>
        </p:nvSpPr>
        <p:spPr>
          <a:xfrm>
            <a:off x="465826" y="1708030"/>
            <a:ext cx="4106174" cy="4341098"/>
          </a:xfrm>
        </p:spPr>
        <p:txBody>
          <a:bodyPr/>
          <a:lstStyle/>
          <a:p>
            <a:pPr>
              <a:defRPr/>
            </a:pPr>
            <a:r>
              <a:rPr lang="en-US" dirty="0"/>
              <a:t>Chosen experiences</a:t>
            </a:r>
          </a:p>
          <a:p>
            <a:pPr>
              <a:defRPr/>
            </a:pPr>
            <a:r>
              <a:rPr lang="en-US" dirty="0"/>
              <a:t>Outside or involving nature</a:t>
            </a:r>
          </a:p>
          <a:p>
            <a:pPr>
              <a:defRPr/>
            </a:pPr>
            <a:r>
              <a:rPr lang="en-US" dirty="0"/>
              <a:t>Risk-challenge oriented</a:t>
            </a:r>
          </a:p>
          <a:p>
            <a:pPr>
              <a:defRPr/>
            </a:pPr>
            <a:r>
              <a:rPr lang="en-US" dirty="0"/>
              <a:t>Involves a friend, family member, or pet</a:t>
            </a:r>
          </a:p>
        </p:txBody>
      </p:sp>
      <p:pic>
        <p:nvPicPr>
          <p:cNvPr id="8" name="Content Placeholder 7" descr="A group of young children sitting next to a child">
            <a:extLst>
              <a:ext uri="{FF2B5EF4-FFF2-40B4-BE49-F238E27FC236}">
                <a16:creationId xmlns:a16="http://schemas.microsoft.com/office/drawing/2014/main" id="{0E56EEBF-DD3E-4C2F-B917-2450D6DAD6BE}"/>
              </a:ext>
            </a:extLst>
          </p:cNvPr>
          <p:cNvPicPr>
            <a:picLocks noGrp="1" noChangeAspect="1"/>
          </p:cNvPicPr>
          <p:nvPr>
            <p:ph sz="half" idx="10"/>
          </p:nvPr>
        </p:nvPicPr>
        <p:blipFill>
          <a:blip r:embed="rId3" cstate="email">
            <a:extLst>
              <a:ext uri="{28A0092B-C50C-407E-A947-70E740481C1C}">
                <a14:useLocalDpi xmlns:a14="http://schemas.microsoft.com/office/drawing/2010/main"/>
              </a:ext>
            </a:extLst>
          </a:blip>
          <a:stretch>
            <a:fillRect/>
          </a:stretch>
        </p:blipFill>
        <p:spPr>
          <a:xfrm>
            <a:off x="5075252" y="1542832"/>
            <a:ext cx="3322608" cy="4304149"/>
          </a:xfrm>
          <a:ln>
            <a:solidFill>
              <a:srgbClr val="193B57"/>
            </a:solidFill>
          </a:ln>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FC285507-E8A1-4932-A4D3-BC928F5719E7}"/>
              </a:ext>
            </a:extLst>
          </p:cNvPr>
          <p:cNvSpPr>
            <a:spLocks noGrp="1"/>
          </p:cNvSpPr>
          <p:nvPr>
            <p:ph type="sldNum" sz="quarter" idx="11"/>
          </p:nvPr>
        </p:nvSpPr>
        <p:spPr/>
        <p:txBody>
          <a:bodyPr/>
          <a:lstStyle/>
          <a:p>
            <a:fld id="{12C392DD-AF18-498A-AC5D-3C5285F0BC22}" type="slidenum">
              <a:rPr lang="en-US" smtClean="0"/>
              <a:pPr/>
              <a:t>8</a:t>
            </a:fld>
            <a:endParaRPr lang="en-US"/>
          </a:p>
        </p:txBody>
      </p:sp>
    </p:spTree>
    <p:extLst>
      <p:ext uri="{BB962C8B-B14F-4D97-AF65-F5344CB8AC3E}">
        <p14:creationId xmlns:p14="http://schemas.microsoft.com/office/powerpoint/2010/main" val="2763043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AC33AA-43D3-C842-884E-7BBE81DFE129}"/>
              </a:ext>
            </a:extLst>
          </p:cNvPr>
          <p:cNvSpPr>
            <a:spLocks noGrp="1"/>
          </p:cNvSpPr>
          <p:nvPr>
            <p:ph type="title"/>
          </p:nvPr>
        </p:nvSpPr>
        <p:spPr/>
        <p:txBody>
          <a:bodyPr/>
          <a:lstStyle/>
          <a:p>
            <a:r>
              <a:rPr lang="en-US" dirty="0"/>
              <a:t>Note Taking Guide Handout</a:t>
            </a:r>
          </a:p>
        </p:txBody>
      </p:sp>
      <p:pic>
        <p:nvPicPr>
          <p:cNvPr id="6" name="Content Placeholder 5" descr="Note taking Guide">
            <a:extLst>
              <a:ext uri="{FF2B5EF4-FFF2-40B4-BE49-F238E27FC236}">
                <a16:creationId xmlns:a16="http://schemas.microsoft.com/office/drawing/2014/main" id="{DD13B7BF-1E0D-BD48-A0A0-B7B1FDB9187A}"/>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1064419" y="1399381"/>
            <a:ext cx="3152775" cy="4591050"/>
          </a:xfrm>
          <a:ln>
            <a:solidFill>
              <a:schemeClr val="tx1"/>
            </a:solidFill>
          </a:ln>
        </p:spPr>
      </p:pic>
      <p:sp>
        <p:nvSpPr>
          <p:cNvPr id="3" name="Content Placeholder 2">
            <a:extLst>
              <a:ext uri="{FF2B5EF4-FFF2-40B4-BE49-F238E27FC236}">
                <a16:creationId xmlns:a16="http://schemas.microsoft.com/office/drawing/2014/main" id="{5CBE9DD8-A787-A04B-9208-6653A95144F2}"/>
              </a:ext>
            </a:extLst>
          </p:cNvPr>
          <p:cNvSpPr>
            <a:spLocks noGrp="1"/>
          </p:cNvSpPr>
          <p:nvPr>
            <p:ph sz="half" idx="10"/>
          </p:nvPr>
        </p:nvSpPr>
        <p:spPr/>
        <p:txBody>
          <a:bodyPr/>
          <a:lstStyle/>
          <a:p>
            <a:pPr marL="0" indent="0">
              <a:buNone/>
            </a:pPr>
            <a:r>
              <a:rPr lang="en-US" dirty="0"/>
              <a:t>Grab this handout and feel free to fill in the squares as we go through the presentation.</a:t>
            </a:r>
          </a:p>
        </p:txBody>
      </p:sp>
      <p:sp>
        <p:nvSpPr>
          <p:cNvPr id="2" name="Slide Number Placeholder 1">
            <a:extLst>
              <a:ext uri="{FF2B5EF4-FFF2-40B4-BE49-F238E27FC236}">
                <a16:creationId xmlns:a16="http://schemas.microsoft.com/office/drawing/2014/main" id="{7A4C4330-F8BB-4ABE-91AC-E4C20061F61C}"/>
              </a:ext>
            </a:extLst>
          </p:cNvPr>
          <p:cNvSpPr>
            <a:spLocks noGrp="1"/>
          </p:cNvSpPr>
          <p:nvPr>
            <p:ph type="sldNum" sz="quarter" idx="11"/>
          </p:nvPr>
        </p:nvSpPr>
        <p:spPr/>
        <p:txBody>
          <a:bodyPr/>
          <a:lstStyle/>
          <a:p>
            <a:fld id="{12C392DD-AF18-498A-AC5D-3C5285F0BC22}" type="slidenum">
              <a:rPr lang="en-US" smtClean="0"/>
              <a:pPr/>
              <a:t>9</a:t>
            </a:fld>
            <a:endParaRPr lang="en-US"/>
          </a:p>
        </p:txBody>
      </p:sp>
    </p:spTree>
    <p:extLst>
      <p:ext uri="{BB962C8B-B14F-4D97-AF65-F5344CB8AC3E}">
        <p14:creationId xmlns:p14="http://schemas.microsoft.com/office/powerpoint/2010/main" val="3195200081"/>
      </p:ext>
    </p:extLst>
  </p:cSld>
  <p:clrMapOvr>
    <a:masterClrMapping/>
  </p:clrMapOvr>
</p:sld>
</file>

<file path=ppt/theme/theme1.xml><?xml version="1.0" encoding="utf-8"?>
<a:theme xmlns:a="http://schemas.openxmlformats.org/drawingml/2006/main" name="8_Office Theme">
  <a:themeElements>
    <a:clrScheme name="CDE Health">
      <a:dk1>
        <a:srgbClr val="515E6E"/>
      </a:dk1>
      <a:lt1>
        <a:srgbClr val="FFFFFF"/>
      </a:lt1>
      <a:dk2>
        <a:srgbClr val="BF5833"/>
      </a:dk2>
      <a:lt2>
        <a:srgbClr val="FFE9E3"/>
      </a:lt2>
      <a:accent1>
        <a:srgbClr val="D34817"/>
      </a:accent1>
      <a:accent2>
        <a:srgbClr val="9B2D1F"/>
      </a:accent2>
      <a:accent3>
        <a:srgbClr val="A28E6A"/>
      </a:accent3>
      <a:accent4>
        <a:srgbClr val="956251"/>
      </a:accent4>
      <a:accent5>
        <a:srgbClr val="918485"/>
      </a:accent5>
      <a:accent6>
        <a:srgbClr val="855D5D"/>
      </a:accent6>
      <a:hlink>
        <a:srgbClr val="BF5833"/>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30333</TotalTime>
  <Words>8151</Words>
  <Application>Microsoft Office PowerPoint</Application>
  <PresentationFormat>On-screen Show (4:3)</PresentationFormat>
  <Paragraphs>644</Paragraphs>
  <Slides>62</Slides>
  <Notes>62</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American Typewriter</vt:lpstr>
      <vt:lpstr>Arial</vt:lpstr>
      <vt:lpstr>Arial Rounded MT Bold</vt:lpstr>
      <vt:lpstr>Avenir Next Condensed Heavy</vt:lpstr>
      <vt:lpstr>Avenir Oblique</vt:lpstr>
      <vt:lpstr>Calibri</vt:lpstr>
      <vt:lpstr>Chalkduster</vt:lpstr>
      <vt:lpstr>Copperplate</vt:lpstr>
      <vt:lpstr>Courier New</vt:lpstr>
      <vt:lpstr>Curlz MT</vt:lpstr>
      <vt:lpstr>Engravers MT</vt:lpstr>
      <vt:lpstr>Gadugi</vt:lpstr>
      <vt:lpstr>Wingdings</vt:lpstr>
      <vt:lpstr>8_Office Theme</vt:lpstr>
      <vt:lpstr>Before we begin…</vt:lpstr>
      <vt:lpstr>Possible Series to Consider</vt:lpstr>
      <vt:lpstr>Welcome to the CPIN PLI: Social Emotional Development Domain  </vt:lpstr>
      <vt:lpstr>Welcome…Let’s Review Zoom Etiquette</vt:lpstr>
      <vt:lpstr>Outcomes</vt:lpstr>
      <vt:lpstr>PLAY MEMORIES</vt:lpstr>
      <vt:lpstr>PLAY MEMORIES POLL</vt:lpstr>
      <vt:lpstr>Typical Attributes of Play Memories</vt:lpstr>
      <vt:lpstr>Note Taking Guide Handout</vt:lpstr>
      <vt:lpstr>What do we mean when we say the word play?  from the resource  The Powerful Role of Play in Early Education </vt:lpstr>
      <vt:lpstr>Lego Play Research Article – Characteristics of Playful Learning Experiences</vt:lpstr>
      <vt:lpstr>Learning about Play</vt:lpstr>
      <vt:lpstr>Breakout Room</vt:lpstr>
      <vt:lpstr>Breakout: Your turn to go deeper.</vt:lpstr>
      <vt:lpstr>Breakout Room Directions</vt:lpstr>
      <vt:lpstr>Lego Play Research Article</vt:lpstr>
      <vt:lpstr>Lego Play Research Article (2)</vt:lpstr>
      <vt:lpstr>Lego Play Research Article (3)</vt:lpstr>
      <vt:lpstr> Iterative…Lego Play Research Article</vt:lpstr>
      <vt:lpstr>Socially Interactive</vt:lpstr>
      <vt:lpstr>Thriving in the 21st century:  challenges and opportunities</vt:lpstr>
      <vt:lpstr>“The illiterate of the 21st century will not be those who cannot read and write, but those who cannot learn, unlearn, and relearn” –Alvin Toffler</vt:lpstr>
      <vt:lpstr>California’s Early Learning Resources and Play</vt:lpstr>
      <vt:lpstr>Play is a primary context for learning.</vt:lpstr>
      <vt:lpstr>Play is a primary context for learning</vt:lpstr>
      <vt:lpstr>Learning is BROAD, interconnected  and dynamic….  Reflection: When do you allow children to engage in self-selected activities without interruptions for a sustained period of time?</vt:lpstr>
      <vt:lpstr>Defining Play in the Early Learning System</vt:lpstr>
      <vt:lpstr>Overview: The Powerful Role of Play in Early Education</vt:lpstr>
      <vt:lpstr>Overview: The Powerful Role of Play in Early Education (2)</vt:lpstr>
      <vt:lpstr>Play-Based Learning</vt:lpstr>
      <vt:lpstr>What does research tell us about how children learn? </vt:lpstr>
      <vt:lpstr>Take Notes on Block Play Video</vt:lpstr>
      <vt:lpstr>Block Party </vt:lpstr>
      <vt:lpstr>Activity: Block Play</vt:lpstr>
      <vt:lpstr>Video Chat Box or Share Via Video</vt:lpstr>
      <vt:lpstr>Block Play: Mathematical and Scientific Thinking</vt:lpstr>
      <vt:lpstr>Block Play: Language and Literacy, Social and Emotional Development</vt:lpstr>
      <vt:lpstr>Play as a Window into Children’s Feelings</vt:lpstr>
      <vt:lpstr>Play-Based Learning as a Continuum</vt:lpstr>
      <vt:lpstr>Important!</vt:lpstr>
      <vt:lpstr>Research says…</vt:lpstr>
      <vt:lpstr>Children Learn and Develop in an Integrated Way Across All Domains</vt:lpstr>
      <vt:lpstr>Learning Is Integrated</vt:lpstr>
      <vt:lpstr>BENEFITS  of PLAY</vt:lpstr>
      <vt:lpstr>Power of Play</vt:lpstr>
      <vt:lpstr>Communicating with Families</vt:lpstr>
      <vt:lpstr>Importance of Risk</vt:lpstr>
      <vt:lpstr>Benefits of Risk</vt:lpstr>
      <vt:lpstr>Possible Explanations for Disappearing Play</vt:lpstr>
      <vt:lpstr>Kindergarten: 2010 and (1998)</vt:lpstr>
      <vt:lpstr>United Nations Human Right to Play</vt:lpstr>
      <vt:lpstr>Common Myths about Play</vt:lpstr>
      <vt:lpstr>C.E.O. of Play</vt:lpstr>
      <vt:lpstr>Handout: CEO of Play Reflection</vt:lpstr>
      <vt:lpstr>CEO of Play: Connect, Extend, Operationalize</vt:lpstr>
      <vt:lpstr>Toddler in the Water </vt:lpstr>
      <vt:lpstr>Thank you for coming!</vt:lpstr>
      <vt:lpstr>Optional Slides </vt:lpstr>
      <vt:lpstr>Power of Play to Address Trauma</vt:lpstr>
      <vt:lpstr>Importance of Risk (2)</vt:lpstr>
      <vt:lpstr>Benefits of Risk (2)</vt:lpstr>
      <vt:lpstr>Risk Play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Powerful Role of Play in Education</dc:title>
  <dc:creator>Microsoft Office User</dc:creator>
  <cp:lastModifiedBy>Sarah Therriault</cp:lastModifiedBy>
  <cp:revision>266</cp:revision>
  <cp:lastPrinted>2020-05-19T01:50:30Z</cp:lastPrinted>
  <dcterms:created xsi:type="dcterms:W3CDTF">2020-05-19T15:42:45Z</dcterms:created>
  <dcterms:modified xsi:type="dcterms:W3CDTF">2021-03-31T22:12:22Z</dcterms:modified>
</cp:coreProperties>
</file>