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05" r:id="rId1"/>
  </p:sldMasterIdLst>
  <p:notesMasterIdLst>
    <p:notesMasterId r:id="rId51"/>
  </p:notesMasterIdLst>
  <p:handoutMasterIdLst>
    <p:handoutMasterId r:id="rId52"/>
  </p:handoutMasterIdLst>
  <p:sldIdLst>
    <p:sldId id="256" r:id="rId2"/>
    <p:sldId id="462" r:id="rId3"/>
    <p:sldId id="445" r:id="rId4"/>
    <p:sldId id="446" r:id="rId5"/>
    <p:sldId id="344" r:id="rId6"/>
    <p:sldId id="450" r:id="rId7"/>
    <p:sldId id="460" r:id="rId8"/>
    <p:sldId id="474" r:id="rId9"/>
    <p:sldId id="475" r:id="rId10"/>
    <p:sldId id="452" r:id="rId11"/>
    <p:sldId id="476" r:id="rId12"/>
    <p:sldId id="290" r:id="rId13"/>
    <p:sldId id="443" r:id="rId14"/>
    <p:sldId id="444" r:id="rId15"/>
    <p:sldId id="477" r:id="rId16"/>
    <p:sldId id="478" r:id="rId17"/>
    <p:sldId id="472" r:id="rId18"/>
    <p:sldId id="457" r:id="rId19"/>
    <p:sldId id="458" r:id="rId20"/>
    <p:sldId id="459" r:id="rId21"/>
    <p:sldId id="436" r:id="rId22"/>
    <p:sldId id="463" r:id="rId23"/>
    <p:sldId id="424" r:id="rId24"/>
    <p:sldId id="425" r:id="rId25"/>
    <p:sldId id="426" r:id="rId26"/>
    <p:sldId id="479" r:id="rId27"/>
    <p:sldId id="418" r:id="rId28"/>
    <p:sldId id="419" r:id="rId29"/>
    <p:sldId id="420" r:id="rId30"/>
    <p:sldId id="421" r:id="rId31"/>
    <p:sldId id="423" r:id="rId32"/>
    <p:sldId id="464" r:id="rId33"/>
    <p:sldId id="440" r:id="rId34"/>
    <p:sldId id="480" r:id="rId35"/>
    <p:sldId id="435" r:id="rId36"/>
    <p:sldId id="481" r:id="rId37"/>
    <p:sldId id="482" r:id="rId38"/>
    <p:sldId id="483" r:id="rId39"/>
    <p:sldId id="484" r:id="rId40"/>
    <p:sldId id="485" r:id="rId41"/>
    <p:sldId id="486" r:id="rId42"/>
    <p:sldId id="487" r:id="rId43"/>
    <p:sldId id="488" r:id="rId44"/>
    <p:sldId id="489" r:id="rId45"/>
    <p:sldId id="490" r:id="rId46"/>
    <p:sldId id="491" r:id="rId47"/>
    <p:sldId id="439" r:id="rId48"/>
    <p:sldId id="338" r:id="rId49"/>
    <p:sldId id="492"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4C43"/>
    <a:srgbClr val="FFFFFF"/>
    <a:srgbClr val="3824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49" autoAdjust="0"/>
  </p:normalViewPr>
  <p:slideViewPr>
    <p:cSldViewPr>
      <p:cViewPr varScale="1">
        <p:scale>
          <a:sx n="71" d="100"/>
          <a:sy n="71" d="100"/>
        </p:scale>
        <p:origin x="33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4624"/>
    </p:cViewPr>
  </p:sorterViewPr>
  <p:notesViewPr>
    <p:cSldViewPr>
      <p:cViewPr>
        <p:scale>
          <a:sx n="80" d="100"/>
          <a:sy n="80" d="100"/>
        </p:scale>
        <p:origin x="1901" y="-52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1026">
            <a:extLst>
              <a:ext uri="{FF2B5EF4-FFF2-40B4-BE49-F238E27FC236}">
                <a16:creationId xmlns:a16="http://schemas.microsoft.com/office/drawing/2014/main" id="{947DBAAB-75F2-4859-818A-90EC3B6C123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2" charset="0"/>
                <a:ea typeface="MS PGothic" panose="020B0600070205080204" pitchFamily="34" charset="-128"/>
              </a:defRPr>
            </a:lvl1pPr>
          </a:lstStyle>
          <a:p>
            <a:pPr>
              <a:defRPr/>
            </a:pPr>
            <a:endParaRPr lang="en-US" altLang="en-US"/>
          </a:p>
        </p:txBody>
      </p:sp>
      <p:sp>
        <p:nvSpPr>
          <p:cNvPr id="239619" name="Rectangle 1027">
            <a:extLst>
              <a:ext uri="{FF2B5EF4-FFF2-40B4-BE49-F238E27FC236}">
                <a16:creationId xmlns:a16="http://schemas.microsoft.com/office/drawing/2014/main" id="{91749A52-51D1-4308-8EAD-7956D677F595}"/>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2" charset="0"/>
                <a:ea typeface="MS PGothic" panose="020B0600070205080204" pitchFamily="34" charset="-128"/>
              </a:defRPr>
            </a:lvl1pPr>
          </a:lstStyle>
          <a:p>
            <a:pPr>
              <a:defRPr/>
            </a:pPr>
            <a:endParaRPr lang="en-US" altLang="en-US"/>
          </a:p>
        </p:txBody>
      </p:sp>
      <p:sp>
        <p:nvSpPr>
          <p:cNvPr id="239620" name="Rectangle 1028">
            <a:extLst>
              <a:ext uri="{FF2B5EF4-FFF2-40B4-BE49-F238E27FC236}">
                <a16:creationId xmlns:a16="http://schemas.microsoft.com/office/drawing/2014/main" id="{A2564CD3-B950-419D-AB2E-4EF7FEB53A55}"/>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2" charset="0"/>
                <a:ea typeface="MS PGothic" panose="020B0600070205080204" pitchFamily="34" charset="-128"/>
              </a:defRPr>
            </a:lvl1pPr>
          </a:lstStyle>
          <a:p>
            <a:pPr>
              <a:defRPr/>
            </a:pPr>
            <a:endParaRPr lang="en-US" altLang="en-US"/>
          </a:p>
        </p:txBody>
      </p:sp>
      <p:sp>
        <p:nvSpPr>
          <p:cNvPr id="239624" name="Rectangle 1032">
            <a:extLst>
              <a:ext uri="{FF2B5EF4-FFF2-40B4-BE49-F238E27FC236}">
                <a16:creationId xmlns:a16="http://schemas.microsoft.com/office/drawing/2014/main" id="{9FA380BB-3ED8-492D-9910-311F52BAE94D}"/>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Arial" panose="020B0604020202020204" pitchFamily="34" charset="0"/>
              </a:defRPr>
            </a:lvl1pPr>
          </a:lstStyle>
          <a:p>
            <a:fld id="{CD545904-5ED5-4BEE-83AC-5BCA56A50A1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667161A-A474-4544-A7EA-191CD2D85D8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2" charset="0"/>
                <a:ea typeface="MS PGothic" panose="020B0600070205080204" pitchFamily="34" charset="-128"/>
              </a:defRPr>
            </a:lvl1pPr>
          </a:lstStyle>
          <a:p>
            <a:pPr>
              <a:defRPr/>
            </a:pPr>
            <a:endParaRPr lang="en-US" altLang="en-US"/>
          </a:p>
        </p:txBody>
      </p:sp>
      <p:sp>
        <p:nvSpPr>
          <p:cNvPr id="5123" name="Rectangle 3">
            <a:extLst>
              <a:ext uri="{FF2B5EF4-FFF2-40B4-BE49-F238E27FC236}">
                <a16:creationId xmlns:a16="http://schemas.microsoft.com/office/drawing/2014/main" id="{AF6246C8-9ACA-42CD-80CB-517F6888BE9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2" charset="0"/>
                <a:ea typeface="MS PGothic" panose="020B0600070205080204" pitchFamily="34" charset="-128"/>
              </a:defRPr>
            </a:lvl1pPr>
          </a:lstStyle>
          <a:p>
            <a:pPr>
              <a:defRPr/>
            </a:pPr>
            <a:endParaRPr lang="en-US" altLang="en-US"/>
          </a:p>
        </p:txBody>
      </p:sp>
      <p:sp>
        <p:nvSpPr>
          <p:cNvPr id="4100" name="Rectangle 4">
            <a:extLst>
              <a:ext uri="{FF2B5EF4-FFF2-40B4-BE49-F238E27FC236}">
                <a16:creationId xmlns:a16="http://schemas.microsoft.com/office/drawing/2014/main" id="{3ABF5ACA-A919-4A94-A23F-4B7C3E08450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620EB5BF-5773-41FE-BD8A-8E6B2A1ECBF5}"/>
              </a:ext>
            </a:extLst>
          </p:cNvPr>
          <p:cNvSpPr>
            <a:spLocks noGrp="1" noChangeArrowheads="1"/>
          </p:cNvSpPr>
          <p:nvPr>
            <p:ph type="body" sz="quarter" idx="3"/>
          </p:nvPr>
        </p:nvSpPr>
        <p:spPr bwMode="auto">
          <a:xfrm>
            <a:off x="1143000" y="4343400"/>
            <a:ext cx="4572000" cy="411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a:extLst>
              <a:ext uri="{FF2B5EF4-FFF2-40B4-BE49-F238E27FC236}">
                <a16:creationId xmlns:a16="http://schemas.microsoft.com/office/drawing/2014/main" id="{1E9B279D-4C30-4DF8-82FA-BD9A0550B2D7}"/>
              </a:ext>
            </a:extLst>
          </p:cNvPr>
          <p:cNvSpPr>
            <a:spLocks noGrp="1" noChangeArrowheads="1"/>
          </p:cNvSpPr>
          <p:nvPr>
            <p:ph type="ftr" sz="quarter" idx="4"/>
          </p:nvPr>
        </p:nvSpPr>
        <p:spPr bwMode="auto">
          <a:xfrm>
            <a:off x="0" y="85344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2" charset="0"/>
                <a:ea typeface="MS PGothic" panose="020B0600070205080204" pitchFamily="34" charset="-128"/>
              </a:defRPr>
            </a:lvl1pPr>
          </a:lstStyle>
          <a:p>
            <a:pPr>
              <a:defRPr/>
            </a:pPr>
            <a:endParaRPr lang="en-US" altLang="en-US"/>
          </a:p>
        </p:txBody>
      </p:sp>
      <p:sp>
        <p:nvSpPr>
          <p:cNvPr id="5127" name="Rectangle 7">
            <a:extLst>
              <a:ext uri="{FF2B5EF4-FFF2-40B4-BE49-F238E27FC236}">
                <a16:creationId xmlns:a16="http://schemas.microsoft.com/office/drawing/2014/main" id="{389060E8-976A-489D-8817-F96C876ECC10}"/>
              </a:ext>
            </a:extLst>
          </p:cNvPr>
          <p:cNvSpPr>
            <a:spLocks noGrp="1" noChangeArrowheads="1"/>
          </p:cNvSpPr>
          <p:nvPr>
            <p:ph type="sldNum" sz="quarter" idx="5"/>
          </p:nvPr>
        </p:nvSpPr>
        <p:spPr bwMode="auto">
          <a:xfrm>
            <a:off x="3657600" y="85344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000">
                <a:latin typeface="Arial" panose="020B0604020202020204" pitchFamily="34" charset="0"/>
              </a:defRPr>
            </a:lvl1pPr>
          </a:lstStyle>
          <a:p>
            <a:r>
              <a:rPr lang="en-US" altLang="en-US"/>
              <a:t>Page </a:t>
            </a:r>
            <a:fld id="{313EA71C-682A-4D50-9C88-04E62C74E888}"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B4D2831D-F10E-4362-BFC9-DB9CC26C00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A3DCE467-D230-44BE-95C8-A511B919EDDD}" type="slidenum">
              <a:rPr lang="en-US" altLang="en-US" sz="1000">
                <a:latin typeface="Arial" panose="020B0604020202020204" pitchFamily="34" charset="0"/>
              </a:rPr>
              <a:pPr/>
              <a:t>1</a:t>
            </a:fld>
            <a:endParaRPr lang="en-US" altLang="en-US" sz="1000">
              <a:latin typeface="Arial" panose="020B0604020202020204" pitchFamily="34" charset="0"/>
            </a:endParaRPr>
          </a:p>
        </p:txBody>
      </p:sp>
      <p:sp>
        <p:nvSpPr>
          <p:cNvPr id="7170" name="Rectangle 4">
            <a:extLst>
              <a:ext uri="{FF2B5EF4-FFF2-40B4-BE49-F238E27FC236}">
                <a16:creationId xmlns:a16="http://schemas.microsoft.com/office/drawing/2014/main" id="{71AF6C0D-1EE0-402E-B303-34B8AB7B7221}"/>
              </a:ext>
            </a:extLst>
          </p:cNvPr>
          <p:cNvSpPr>
            <a:spLocks noGrp="1" noRot="1" noChangeAspect="1" noChangeArrowheads="1" noTextEdit="1"/>
          </p:cNvSpPr>
          <p:nvPr>
            <p:ph type="sldImg"/>
          </p:nvPr>
        </p:nvSpPr>
        <p:spPr>
          <a:ln/>
        </p:spPr>
      </p:sp>
      <p:sp>
        <p:nvSpPr>
          <p:cNvPr id="7171" name="Rectangle 5">
            <a:extLst>
              <a:ext uri="{FF2B5EF4-FFF2-40B4-BE49-F238E27FC236}">
                <a16:creationId xmlns:a16="http://schemas.microsoft.com/office/drawing/2014/main" id="{664828B6-E1C8-4C62-8E5F-16A86BFFBE9E}"/>
              </a:ext>
            </a:extLst>
          </p:cNvPr>
          <p:cNvSpPr>
            <a:spLocks noGrp="1" noChangeArrowheads="1"/>
          </p:cNvSpPr>
          <p:nvPr>
            <p:ph type="body" idx="1"/>
          </p:nvPr>
        </p:nvSpPr>
        <p:spPr>
          <a:ln/>
        </p:spPr>
        <p:txBody>
          <a:bodyPr/>
          <a:lstStyle/>
          <a:p>
            <a:pPr eaLnBrk="1" hangingPunct="1">
              <a:defRPr/>
            </a:pPr>
            <a:r>
              <a:rPr lang="es-AR" altLang="en-US" dirty="0"/>
              <a:t>Apertura (diapositivas 1-2, dos minutos)</a:t>
            </a:r>
          </a:p>
          <a:p>
            <a:pPr eaLnBrk="1" hangingPunct="1">
              <a:defRPr/>
            </a:pPr>
            <a:r>
              <a:rPr lang="es-AR" altLang="en-US" dirty="0"/>
              <a:t>En preparación: Algo de la información se presentó en la capacitación general llevada a cabo por CPIN y se desarrollará más profundamente en esta capacitación. Los capacitadores de este modo se beneficiarán al repasar lo que se ha estudiado previamente sobre el capítulo ocho como parte de la capacitación general y se referirán a ese contenido si lo necesitan.</a:t>
            </a:r>
          </a:p>
          <a:p>
            <a:pPr eaLnBrk="1" hangingPunct="1">
              <a:defRPr/>
            </a:pPr>
            <a:r>
              <a:rPr lang="es-AR" altLang="en-US" dirty="0"/>
              <a:t>Nota: Utilizar estas notas para el capacitador luego de la diapositiva dos, “actividad inicial de revisión”. </a:t>
            </a:r>
          </a:p>
          <a:p>
            <a:pPr eaLnBrk="1" hangingPunct="1">
              <a:defRPr/>
            </a:pPr>
            <a:r>
              <a:rPr lang="es-AR" altLang="en-US" dirty="0"/>
              <a:t>Junte al grupo explicando que la sesión de entrenamiento del día comenzará con una actividad para acceder al conocimiento previo acerca del tema de las prácticas de alfabetización temprana. En general, la sesión repasará:</a:t>
            </a:r>
          </a:p>
          <a:p>
            <a:pPr marL="171450" indent="-171450" eaLnBrk="1" hangingPunct="1">
              <a:buFont typeface="Arial" panose="020B0604020202020204" pitchFamily="34" charset="0"/>
              <a:buChar char="•"/>
              <a:defRPr/>
            </a:pPr>
            <a:r>
              <a:rPr lang="es-AR" altLang="en-US" dirty="0"/>
              <a:t>Información e investigación</a:t>
            </a:r>
          </a:p>
          <a:p>
            <a:pPr marL="171450" indent="-171450" eaLnBrk="1" hangingPunct="1">
              <a:buFont typeface="Arial" panose="020B0604020202020204" pitchFamily="34" charset="0"/>
              <a:buChar char="•"/>
              <a:defRPr/>
            </a:pPr>
            <a:r>
              <a:rPr lang="es-AR" altLang="en-US" dirty="0"/>
              <a:t>Actividades interactivas y actividades de manualidad que sirven para presentar o reforzar las habilidades de alfabetización temprana críticas que todos los niños necesitan, incluyendo los niños en preescolar que aprenden inglés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760FB024-359C-4762-868F-6AE01B68E6FE}"/>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54720EE1-DC37-431E-ADB1-6988C4F099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en-US"/>
              <a:t>(dos minutos)</a:t>
            </a:r>
          </a:p>
          <a:p>
            <a:r>
              <a:rPr lang="es-AR" altLang="en-US"/>
              <a:t>Principio nueve: Participar en varias prácticas de lecto-escritura tales como leer libros, cantar canciones y recitar poesía, forma parte de la vida cotidiana de la mayoría de las familias. Guía de recursos PEL, Segunda Edición, pág. 81</a:t>
            </a:r>
          </a:p>
          <a:p>
            <a:endParaRPr lang="es-AR" altLang="en-US"/>
          </a:p>
          <a:p>
            <a:r>
              <a:rPr lang="es-AR" altLang="en-US"/>
              <a:t>Pídales a los participantes que se dirijan a la página 81 de la Guía de recursos PEL para revisar el principio nueve y las prácticas correspondientes. Utilice esta diapositiva como una transición para revisar actividades específicas en las que pueden involucrarse las familias.</a:t>
            </a:r>
          </a:p>
        </p:txBody>
      </p:sp>
      <p:sp>
        <p:nvSpPr>
          <p:cNvPr id="25603" name="Slide Number Placeholder 3">
            <a:extLst>
              <a:ext uri="{FF2B5EF4-FFF2-40B4-BE49-F238E27FC236}">
                <a16:creationId xmlns:a16="http://schemas.microsoft.com/office/drawing/2014/main" id="{8DF10199-00BE-42D4-B942-6F39E45617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80EFE8AF-99FC-4F36-9AA6-F0E7BEBA1D57}" type="slidenum">
              <a:rPr lang="en-US" altLang="en-US" sz="1000">
                <a:latin typeface="Arial" panose="020B0604020202020204" pitchFamily="34" charset="0"/>
              </a:rPr>
              <a:pPr/>
              <a:t>10</a:t>
            </a:fld>
            <a:endParaRPr lang="en-US" altLang="en-US" sz="10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FAF5EEC2-9575-4EE0-A323-E0D4CD4DA77D}"/>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6695191A-B711-4A17-9ED2-E762FDC54492}"/>
              </a:ext>
            </a:extLst>
          </p:cNvPr>
          <p:cNvSpPr>
            <a:spLocks noGrp="1"/>
          </p:cNvSpPr>
          <p:nvPr>
            <p:ph type="body" idx="1"/>
          </p:nvPr>
        </p:nvSpPr>
        <p:spPr/>
        <p:txBody>
          <a:bodyPr/>
          <a:lstStyle/>
          <a:p>
            <a:pPr>
              <a:defRPr/>
            </a:pPr>
            <a:r>
              <a:rPr lang="en-US" b="1" dirty="0"/>
              <a:t>Virtual Instructions:</a:t>
            </a:r>
          </a:p>
          <a:p>
            <a:pPr marL="228600" indent="-228600">
              <a:buFont typeface="+mj-lt"/>
              <a:buAutoNum type="arabicPeriod"/>
              <a:defRPr/>
            </a:pPr>
            <a:r>
              <a:rPr lang="en-US" dirty="0"/>
              <a:t>Inform participants they will be working in breakout sessions. </a:t>
            </a:r>
          </a:p>
          <a:p>
            <a:pPr marL="228600" indent="-228600">
              <a:buFont typeface="+mj-lt"/>
              <a:buAutoNum type="arabicPeriod"/>
              <a:defRPr/>
            </a:pPr>
            <a:r>
              <a:rPr lang="en-US" dirty="0"/>
              <a:t>Facilitator write the following question on the chat box: </a:t>
            </a:r>
          </a:p>
          <a:p>
            <a:pPr lvl="1">
              <a:defRPr/>
            </a:pPr>
            <a:r>
              <a:rPr lang="en-US" dirty="0"/>
              <a:t> What early memories do you have of engaging in language and literacy activities at home? </a:t>
            </a:r>
          </a:p>
          <a:p>
            <a:pPr>
              <a:defRPr/>
            </a:pPr>
            <a:r>
              <a:rPr lang="en-US" dirty="0"/>
              <a:t>3. Provide the following instructions: </a:t>
            </a:r>
          </a:p>
          <a:p>
            <a:pPr lvl="1">
              <a:defRPr/>
            </a:pPr>
            <a:r>
              <a:rPr lang="en-US" dirty="0"/>
              <a:t>In your groups discuss the question in the chat box, have a recorder collect ideas from your group, and decide what memories you want to share. </a:t>
            </a:r>
          </a:p>
          <a:p>
            <a:pPr>
              <a:defRPr/>
            </a:pPr>
            <a:r>
              <a:rPr lang="en-US" dirty="0"/>
              <a:t>4. Bring whole group together, invite them to read their peers memories.</a:t>
            </a:r>
          </a:p>
          <a:p>
            <a:pPr>
              <a:defRPr/>
            </a:pPr>
            <a:r>
              <a:rPr lang="en-US" dirty="0"/>
              <a:t>5. Facilitator shares HO8E (PEL Guide pgs. 73-74) and may ask the question below and participants use the raised hand feature to reply.</a:t>
            </a:r>
          </a:p>
          <a:p>
            <a:pPr lvl="1">
              <a:defRPr/>
            </a:pPr>
            <a:r>
              <a:rPr lang="en-US" dirty="0"/>
              <a:t>How are the children from your classroom engaged in literacy activities at home?  Provide specific examples. </a:t>
            </a:r>
          </a:p>
          <a:p>
            <a:pPr>
              <a:defRPr/>
            </a:pPr>
            <a:endParaRPr lang="en-US" dirty="0"/>
          </a:p>
          <a:p>
            <a:pPr>
              <a:defRPr/>
            </a:pPr>
            <a:r>
              <a:rPr lang="en-US" dirty="0"/>
              <a:t>Part of forming meaningful partnerships is understanding that family </a:t>
            </a:r>
            <a:r>
              <a:rPr lang="en-US" altLang="ja-JP" dirty="0"/>
              <a:t>language and literacy practices may vary.  Remind participants that their own experiences and familiarity with rhymes and songs serve as examples of language practices that children may engage in with their families.  The facilitator should emphasize that these culturally relevant practices (rhymes, songs, and word games) build phonological awareness.  Using this slide of the PowerPoint presentation, draw their attention to Principle 9 HO8E Emphasize that families engage in a wide variety of literacy activities.  Also, point out that when children see rhymes and songs in books and displayed in posters, the children develop an understanding of the relationship between words and print.  </a:t>
            </a:r>
          </a:p>
          <a:p>
            <a:pPr>
              <a:defRPr/>
            </a:pPr>
            <a:endParaRPr lang="en-US" dirty="0"/>
          </a:p>
          <a:p>
            <a:pPr>
              <a:defRPr/>
            </a:pPr>
            <a:r>
              <a:rPr lang="en-US" dirty="0"/>
              <a:t>Identifying the Early Literacy Skills Found in Songs, Books, and Rhymes Used by Families.</a:t>
            </a:r>
          </a:p>
          <a:p>
            <a:pPr>
              <a:defRPr/>
            </a:pPr>
            <a:endParaRPr lang="en-US" dirty="0"/>
          </a:p>
          <a:p>
            <a:pPr>
              <a:defRPr/>
            </a:pPr>
            <a:r>
              <a:rPr lang="en-US" dirty="0"/>
              <a:t>Reinforce the importance of incorporating children</a:t>
            </a:r>
            <a:r>
              <a:rPr lang="en-US" altLang="ja-JP" dirty="0"/>
              <a:t>’s and their families’ cultural knowledge in the classroom.  In addition to rhymes in books, we will examine other activities that preschool children engage in that relate to early literacy.  </a:t>
            </a:r>
          </a:p>
          <a:p>
            <a:pPr>
              <a:defRPr/>
            </a:pPr>
            <a:r>
              <a:rPr lang="en-US" dirty="0"/>
              <a:t>Families should be encouraged to engage in multiple literacy practices in the home in the home language because:</a:t>
            </a:r>
          </a:p>
          <a:p>
            <a:pPr>
              <a:defRPr/>
            </a:pPr>
            <a:r>
              <a:rPr lang="en-US" dirty="0"/>
              <a:t>Heritage-language use in the home may serve as a protective factor for early cognitive development and math skills for children of immigrants</a:t>
            </a:r>
          </a:p>
          <a:p>
            <a:pPr>
              <a:defRPr/>
            </a:pPr>
            <a:r>
              <a:rPr lang="en-US" dirty="0"/>
              <a:t>Linda </a:t>
            </a:r>
            <a:r>
              <a:rPr lang="en-US" dirty="0" err="1"/>
              <a:t>Halgunseth</a:t>
            </a:r>
            <a:r>
              <a:rPr lang="en-US" dirty="0"/>
              <a:t>, Gisela </a:t>
            </a:r>
            <a:r>
              <a:rPr lang="en-US" dirty="0" err="1"/>
              <a:t>Jia</a:t>
            </a:r>
            <a:r>
              <a:rPr lang="en-US" dirty="0"/>
              <a:t>, and Oscar </a:t>
            </a:r>
            <a:r>
              <a:rPr lang="en-US" dirty="0" err="1"/>
              <a:t>Barbarin</a:t>
            </a:r>
            <a:r>
              <a:rPr lang="en-US" dirty="0"/>
              <a:t>, “Family Engagement in Early Childhood Programs: Serving Families of Dual Language Learners,” in California’s Best Practices for Young Dual Language Learners: Research Overview Papers, ed. Faye Ong and John McLean, in cooperation with Cecelia Fisher-</a:t>
            </a:r>
            <a:r>
              <a:rPr lang="en-US" dirty="0" err="1"/>
              <a:t>Dahms</a:t>
            </a:r>
            <a:r>
              <a:rPr lang="en-US" dirty="0"/>
              <a:t> (Sacramento, CA: Department of Education, 2013), 120.</a:t>
            </a:r>
          </a:p>
          <a:p>
            <a:pPr>
              <a:defRPr/>
            </a:pPr>
            <a:r>
              <a:rPr lang="en-US" altLang="en-US" dirty="0"/>
              <a:t>To promote literacy among DLLs, teachers may encourage DLL families to select books; make their own books in </a:t>
            </a:r>
            <a:r>
              <a:rPr lang="en-US" altLang="en-US" dirty="0" err="1"/>
              <a:t>theirhome</a:t>
            </a:r>
            <a:r>
              <a:rPr lang="en-US" altLang="en-US" dirty="0"/>
              <a:t> language (Bernhard et al. 2006; De Gaetano 2007), or engage in joint- or intergenerational reading. If there are shortages of books in certain languages, programs may encourage DLL families to purchase books in their home country; ask visiting family and friends from their home countries to bring children’s books; and utilize online book ordering services that specialize in international children’s books. Furthermore, programs may encourage DLL families to implement other literacy-building activities in the home, such as singing nursery rhymes (Espinosa 2008) and narrating stories in their home language about activities that occurred during the day (</a:t>
            </a:r>
            <a:r>
              <a:rPr lang="en-US" altLang="en-US" dirty="0" err="1"/>
              <a:t>Melzi</a:t>
            </a:r>
            <a:r>
              <a:rPr lang="en-US" altLang="en-US" dirty="0"/>
              <a:t>, Schick, and Kennedy 2011).</a:t>
            </a:r>
            <a:endParaRPr lang="en-US" dirty="0"/>
          </a:p>
          <a:p>
            <a:pPr>
              <a:defRPr/>
            </a:pPr>
            <a:r>
              <a:rPr lang="en-US" dirty="0"/>
              <a:t>Linda </a:t>
            </a:r>
            <a:r>
              <a:rPr lang="en-US" dirty="0" err="1"/>
              <a:t>Halgunseth</a:t>
            </a:r>
            <a:r>
              <a:rPr lang="en-US" dirty="0"/>
              <a:t>, Gisela </a:t>
            </a:r>
            <a:r>
              <a:rPr lang="en-US" dirty="0" err="1"/>
              <a:t>Jia</a:t>
            </a:r>
            <a:r>
              <a:rPr lang="en-US" dirty="0"/>
              <a:t>, and Oscar </a:t>
            </a:r>
            <a:r>
              <a:rPr lang="en-US" dirty="0" err="1"/>
              <a:t>Barbarin</a:t>
            </a:r>
            <a:r>
              <a:rPr lang="en-US" dirty="0"/>
              <a:t>, “Family Engagement in Early Childhood Programs: Serving Families of Dual Language Learners,” in California’s Best Practices for Young Dual Language Learners: Research Overview Papers, ed. Faye Ong and John McLean, in cooperation with Cecelia Fisher-</a:t>
            </a:r>
            <a:r>
              <a:rPr lang="en-US" dirty="0" err="1"/>
              <a:t>Dahms</a:t>
            </a:r>
            <a:r>
              <a:rPr lang="en-US" dirty="0"/>
              <a:t> (Sacramento, CA: Department of Education, 2013), 147.</a:t>
            </a:r>
          </a:p>
          <a:p>
            <a:pPr>
              <a:defRPr/>
            </a:pPr>
            <a:endParaRPr lang="en-US" dirty="0"/>
          </a:p>
        </p:txBody>
      </p:sp>
      <p:sp>
        <p:nvSpPr>
          <p:cNvPr id="27651" name="Slide Number Placeholder 3">
            <a:extLst>
              <a:ext uri="{FF2B5EF4-FFF2-40B4-BE49-F238E27FC236}">
                <a16:creationId xmlns:a16="http://schemas.microsoft.com/office/drawing/2014/main" id="{EBC61E20-7E20-444C-AEE1-2F7EA9B834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408B825E-A494-42CA-A048-9AAD810CD832}" type="slidenum">
              <a:rPr lang="en-US" altLang="en-US" sz="1000">
                <a:latin typeface="Arial" panose="020B0604020202020204" pitchFamily="34" charset="0"/>
              </a:rPr>
              <a:pPr/>
              <a:t>11</a:t>
            </a:fld>
            <a:endParaRPr lang="en-US" altLang="en-US" sz="10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2FBE42E7-8C03-4754-88CB-2185E0731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1EF6E465-44D3-4AC8-BB2D-1DCDBC554524}" type="slidenum">
              <a:rPr lang="en-US" altLang="en-US" sz="1000">
                <a:latin typeface="Arial" panose="020B0604020202020204" pitchFamily="34" charset="0"/>
              </a:rPr>
              <a:pPr/>
              <a:t>12</a:t>
            </a:fld>
            <a:endParaRPr lang="en-US" altLang="en-US" sz="1000">
              <a:latin typeface="Arial" panose="020B0604020202020204" pitchFamily="34" charset="0"/>
            </a:endParaRPr>
          </a:p>
        </p:txBody>
      </p:sp>
      <p:sp>
        <p:nvSpPr>
          <p:cNvPr id="29698" name="Rectangle 2">
            <a:extLst>
              <a:ext uri="{FF2B5EF4-FFF2-40B4-BE49-F238E27FC236}">
                <a16:creationId xmlns:a16="http://schemas.microsoft.com/office/drawing/2014/main" id="{A4E0F981-BD7E-48C4-AEA0-C142E79F1E6A}"/>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51684F7F-587A-4AFC-B1E7-3BB70007A5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AR" altLang="en-US"/>
              <a:t>Actividades de lenguaje y la alfabetización familiar (diapositiva 21, dos minutos)</a:t>
            </a:r>
          </a:p>
          <a:p>
            <a:pPr eaLnBrk="1" hangingPunct="1"/>
            <a:r>
              <a:rPr lang="es-AR" altLang="en-US"/>
              <a:t>Esta diapositiva sirve como un resumen y una transición. La lista que se encuentra aquí ilustra que hay muchas maneras de apoyar la alfabetización, y puede capturar muy bien algunas de las ideas compartidas por los participantes durante la actividad anterior.</a:t>
            </a:r>
          </a:p>
          <a:p>
            <a:pPr eaLnBrk="1" hangingPunct="1"/>
            <a:endParaRPr lang="es-AR" altLang="en-US"/>
          </a:p>
          <a:p>
            <a:pPr eaLnBrk="1" hangingPunct="1"/>
            <a:r>
              <a:rPr lang="es-AR" altLang="en-US"/>
              <a:t>Algunas familias pueden sentirse más cómodas o encontrar más natural el hecho de implementar algunas de las actividades enumeradas aquí además de algunos de los métodos que se practican en la escuela (ej.: bloques de alfabeto, letras de alfabeto magnéticas). Honorar un gran rango de prácticas de alfabetización sirve como una manera de honorar las prácticas conocidas para los niños, y al mismo momento forma vínculos más fuertes entre el hogar y la escuela.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31CCDE45-F1DC-4148-832B-FDB386B6EF17}"/>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E893720D-0E94-4EAD-A424-13FFC56EF3A4}"/>
              </a:ext>
            </a:extLst>
          </p:cNvPr>
          <p:cNvSpPr>
            <a:spLocks noGrp="1"/>
          </p:cNvSpPr>
          <p:nvPr>
            <p:ph type="body" idx="1"/>
          </p:nvPr>
        </p:nvSpPr>
        <p:spPr>
          <a:ln/>
        </p:spPr>
        <p:txBody>
          <a:bodyPr/>
          <a:lstStyle/>
          <a:p>
            <a:pPr>
              <a:defRPr/>
            </a:pPr>
            <a:r>
              <a:rPr lang="es-AR" dirty="0"/>
              <a:t>Se ha encontrado que varias habilidades cognitivas básicas se transfieren entre los idiomas y facilitan el proceso de la adquisición de la segunda lengua y el desarrollo de la alfabetización. Las habilidades de los niños incluyen, pero no se limitan a lo siguiente: </a:t>
            </a:r>
          </a:p>
          <a:p>
            <a:pPr marL="228600" indent="-228600">
              <a:buFontTx/>
              <a:buAutoNum type="arabicPeriod"/>
              <a:defRPr/>
            </a:pPr>
            <a:r>
              <a:rPr lang="es-AR" dirty="0"/>
              <a:t>Usar información de lo que se discute para conectar información que ya conocen para encontrar el sentido de nuevos conceptos.</a:t>
            </a:r>
          </a:p>
          <a:p>
            <a:pPr marL="228600" indent="-228600">
              <a:buFontTx/>
              <a:buAutoNum type="arabicPeriod"/>
              <a:defRPr/>
            </a:pPr>
            <a:r>
              <a:rPr lang="es-AR" dirty="0"/>
              <a:t>Utilizar su conocimiento de las relaciones letra-sonido para comenzar a decodificar la escritura.</a:t>
            </a:r>
          </a:p>
          <a:p>
            <a:pPr marL="228600" indent="-228600">
              <a:buFontTx/>
              <a:buAutoNum type="arabicPeriod"/>
              <a:defRPr/>
            </a:pPr>
            <a:r>
              <a:rPr lang="es-AR" dirty="0"/>
              <a:t>Acceder a palabras y sus significados de memoria.</a:t>
            </a:r>
          </a:p>
          <a:p>
            <a:pPr marL="228600" indent="-228600">
              <a:buFontTx/>
              <a:buAutoNum type="arabicPeriod"/>
              <a:defRPr/>
            </a:pPr>
            <a:r>
              <a:rPr lang="es-AR" dirty="0"/>
              <a:t>Aplicar su conocimiento de orden de palabras cuando comienza a leer o escribir.</a:t>
            </a:r>
          </a:p>
          <a:p>
            <a:pPr marL="228600" indent="-228600">
              <a:buFontTx/>
              <a:buAutoNum type="arabicPeriod"/>
              <a:defRPr/>
            </a:pPr>
            <a:r>
              <a:rPr lang="es-AR" dirty="0"/>
              <a:t>Entender la historia o el texto que se les lee y hacer preguntas cuando están confundidos.</a:t>
            </a:r>
          </a:p>
          <a:p>
            <a:pPr marL="228600" indent="-228600">
              <a:buFontTx/>
              <a:buAutoNum type="arabicPeriod"/>
              <a:defRPr/>
            </a:pPr>
            <a:r>
              <a:rPr lang="es-AR" dirty="0"/>
              <a:t>Escribir sus pensamientos.</a:t>
            </a:r>
          </a:p>
          <a:p>
            <a:pPr marL="228600" indent="-228600">
              <a:buFontTx/>
              <a:buAutoNum type="arabicPeriod"/>
              <a:defRPr/>
            </a:pPr>
            <a:r>
              <a:rPr lang="es-AR" dirty="0"/>
              <a:t>Transferir su conocimiento de habilidades de decodificación.</a:t>
            </a:r>
          </a:p>
          <a:p>
            <a:pPr marL="228600" indent="-228600">
              <a:defRPr/>
            </a:pPr>
            <a:r>
              <a:rPr lang="es-AR" dirty="0"/>
              <a:t>Guía de recursos PEL, Segunda Edición, págs. 82-83</a:t>
            </a:r>
          </a:p>
        </p:txBody>
      </p:sp>
      <p:sp>
        <p:nvSpPr>
          <p:cNvPr id="31747" name="Slide Number Placeholder 3">
            <a:extLst>
              <a:ext uri="{FF2B5EF4-FFF2-40B4-BE49-F238E27FC236}">
                <a16:creationId xmlns:a16="http://schemas.microsoft.com/office/drawing/2014/main" id="{5AE57B7C-9442-4855-98BF-AC19F27B95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983C8A9A-5438-4051-B56E-D7710BE05001}" type="slidenum">
              <a:rPr lang="en-US" altLang="en-US" sz="1000">
                <a:latin typeface="Arial" panose="020B0604020202020204" pitchFamily="34" charset="0"/>
              </a:rPr>
              <a:pPr/>
              <a:t>13</a:t>
            </a:fld>
            <a:endParaRPr lang="en-US" altLang="en-US" sz="10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5BE33EA1-0A54-45F8-8A54-E97D2B1E276B}"/>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E52C7198-0BF5-4A77-A84F-ABA62A201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en-US"/>
              <a:t>Un minuto</a:t>
            </a:r>
          </a:p>
          <a:p>
            <a:r>
              <a:rPr lang="es-AR" altLang="en-US"/>
              <a:t>Los fundamentos de aprendizaje preescolar en el desarrollo del inglés des-criben un progreso de desarrollo típico para los estudiantes que aprenden inglés en el entorno preescolar en cuatro categorías generales: comprensión oral, expresión oral, leer y escribir. Es-tos fundamentos ilustran un progreso de desarrollo para los niños que llegan al entorno preescolar sabiendo muy poco inglés, si tienen algún conocimiento. A </a:t>
            </a:r>
          </a:p>
          <a:p>
            <a:r>
              <a:rPr lang="es-AR" altLang="en-US"/>
              <a:t>A medida que los niños avanzan en este progreso, están desarrollando el conocimiento lingüístico subyacente que se necesita para aprender del plan de estudios que se enseña en una lengua que están aprendiendo el inglés. PLF, Vol. I. pág. 110</a:t>
            </a:r>
          </a:p>
        </p:txBody>
      </p:sp>
      <p:sp>
        <p:nvSpPr>
          <p:cNvPr id="33795" name="Slide Number Placeholder 3">
            <a:extLst>
              <a:ext uri="{FF2B5EF4-FFF2-40B4-BE49-F238E27FC236}">
                <a16:creationId xmlns:a16="http://schemas.microsoft.com/office/drawing/2014/main" id="{612BC8AA-AFA7-4FEE-8129-6EA64046CD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9F1CFAEE-8CAE-4AD0-B8B5-733EBA81AA6C}" type="slidenum">
              <a:rPr lang="en-US" altLang="en-US" sz="1000">
                <a:latin typeface="Arial" panose="020B0604020202020204" pitchFamily="34" charset="0"/>
              </a:rPr>
              <a:pPr/>
              <a:t>14</a:t>
            </a:fld>
            <a:endParaRPr lang="en-US" altLang="en-US" sz="10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26A9484-2F93-441E-9EA0-CC50392318AD}"/>
              </a:ext>
            </a:extLst>
          </p:cNvPr>
          <p:cNvSpPr>
            <a:spLocks noGrp="1" noRot="1" noChangeAspect="1" noTextEdit="1"/>
          </p:cNvSpPr>
          <p:nvPr>
            <p:ph type="sldImg"/>
          </p:nvPr>
        </p:nvSpPr>
        <p:spPr>
          <a:ln/>
        </p:spPr>
      </p:sp>
      <p:sp>
        <p:nvSpPr>
          <p:cNvPr id="35842" name="Notes Placeholder 2">
            <a:extLst>
              <a:ext uri="{FF2B5EF4-FFF2-40B4-BE49-F238E27FC236}">
                <a16:creationId xmlns:a16="http://schemas.microsoft.com/office/drawing/2014/main" id="{2ADB76D8-5BD4-4959-8152-E72110CA41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California preschool language and literacy foundations were based upon the research just reviewed. </a:t>
            </a:r>
          </a:p>
          <a:p>
            <a:endParaRPr lang="en-US" altLang="en-US"/>
          </a:p>
          <a:p>
            <a:r>
              <a:rPr lang="en-US" altLang="en-US"/>
              <a:t>Language and literacy work together. Children with well-developed oral language are more likely to succeed in reading comprehension in later grade levels than children with less well-developed oral language. Children with strong oral vocabularies are likely to make more progress in developing phonological awareness.  In addition, language and literacy learning often occur together in the same context. PCF, Vol. 1, p. 100</a:t>
            </a:r>
          </a:p>
          <a:p>
            <a:endParaRPr lang="en-US" altLang="en-US"/>
          </a:p>
          <a:p>
            <a:r>
              <a:rPr lang="en-US" altLang="en-US"/>
              <a:t>Remind participants that as we explore strategies for fostering language and literacy for dual-language learners, it is important to keep in mind what children should be able to do at about 48 and 60 months. In addition to the above language and literacy foundations, we will later examine the English-language development foundations which focus on dual-language learners’ growing competency in English.</a:t>
            </a:r>
          </a:p>
          <a:p>
            <a:endParaRPr lang="en-US" altLang="en-US"/>
          </a:p>
          <a:p>
            <a:endParaRPr lang="en-US" altLang="en-US"/>
          </a:p>
        </p:txBody>
      </p:sp>
      <p:sp>
        <p:nvSpPr>
          <p:cNvPr id="35843" name="Slide Number Placeholder 3">
            <a:extLst>
              <a:ext uri="{FF2B5EF4-FFF2-40B4-BE49-F238E27FC236}">
                <a16:creationId xmlns:a16="http://schemas.microsoft.com/office/drawing/2014/main" id="{799001F3-1BB9-4C56-9A75-22C76FB793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CC241FEB-CD94-4351-B473-8E1D87FFBD54}" type="slidenum">
              <a:rPr lang="en-US" altLang="en-US" sz="1000">
                <a:latin typeface="Arial" panose="020B0604020202020204" pitchFamily="34" charset="0"/>
              </a:rPr>
              <a:pPr/>
              <a:t>15</a:t>
            </a:fld>
            <a:endParaRPr lang="en-US" altLang="en-US" sz="10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96F3F275-BD3E-4ED5-A8C2-1D8BFA33EFA7}"/>
              </a:ext>
            </a:extLst>
          </p:cNvPr>
          <p:cNvSpPr>
            <a:spLocks noGrp="1" noRot="1" noChangeAspect="1" noTextEdit="1"/>
          </p:cNvSpPr>
          <p:nvPr>
            <p:ph type="sldImg"/>
          </p:nvPr>
        </p:nvSpPr>
        <p:spPr>
          <a:ln/>
        </p:spPr>
      </p:sp>
      <p:sp>
        <p:nvSpPr>
          <p:cNvPr id="37890" name="Notes Placeholder 2">
            <a:extLst>
              <a:ext uri="{FF2B5EF4-FFF2-40B4-BE49-F238E27FC236}">
                <a16:creationId xmlns:a16="http://schemas.microsoft.com/office/drawing/2014/main" id="{51554B6D-A7D1-44EA-8A72-B504DAC1C6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Get </a:t>
            </a:r>
            <a:r>
              <a:rPr lang="ja-JP" altLang="en-US" b="1" dirty="0"/>
              <a:t>‘</a:t>
            </a:r>
            <a:r>
              <a:rPr lang="en-US" altLang="ja-JP" b="1" dirty="0" err="1"/>
              <a:t>Em</a:t>
            </a:r>
            <a:r>
              <a:rPr lang="en-US" altLang="ja-JP" b="1" dirty="0"/>
              <a:t> Together Activity</a:t>
            </a:r>
          </a:p>
          <a:p>
            <a:r>
              <a:rPr lang="en-US" altLang="en-US" dirty="0"/>
              <a:t>The purpose of this activity is to provide participants with an active way to become familiar with the English language development strands and </a:t>
            </a:r>
            <a:r>
              <a:rPr lang="en-US" altLang="en-US" dirty="0" err="1"/>
              <a:t>substrands</a:t>
            </a:r>
            <a:r>
              <a:rPr lang="en-US" altLang="en-US" dirty="0"/>
              <a:t>. This will better enable participants to see the connections among the definition of early literacy, the language and literacy foundations, and the English development foundations.  Such knowledge is paramount in understanding the language and literacy needs of dual language learners.</a:t>
            </a:r>
          </a:p>
          <a:p>
            <a:endParaRPr lang="en-US" altLang="en-US" b="1" dirty="0"/>
          </a:p>
          <a:p>
            <a:r>
              <a:rPr lang="en-US" altLang="en-US" b="1" dirty="0"/>
              <a:t>Virtual instructions:</a:t>
            </a:r>
          </a:p>
          <a:p>
            <a:r>
              <a:rPr lang="en-US" altLang="en-US" dirty="0"/>
              <a:t>Facilitator explains activity and breakout rooms</a:t>
            </a:r>
          </a:p>
          <a:p>
            <a:endParaRPr lang="en-US" altLang="en-US" dirty="0"/>
          </a:p>
          <a:p>
            <a:pPr>
              <a:buFontTx/>
              <a:buAutoNum type="arabicPeriod"/>
            </a:pPr>
            <a:r>
              <a:rPr lang="en-US" altLang="en-US" dirty="0"/>
              <a:t>Refer participants to HO8B and 8C Get ‘</a:t>
            </a:r>
            <a:r>
              <a:rPr lang="en-US" altLang="en-US" dirty="0" err="1"/>
              <a:t>Em</a:t>
            </a:r>
            <a:r>
              <a:rPr lang="en-US" altLang="en-US" dirty="0"/>
              <a:t> Together</a:t>
            </a:r>
          </a:p>
          <a:p>
            <a:pPr>
              <a:buFontTx/>
              <a:buAutoNum type="arabicPeriod"/>
            </a:pPr>
            <a:r>
              <a:rPr lang="en-US" altLang="en-US" dirty="0"/>
              <a:t>Explain HO8B has four boxes and the task is to sort the English Language Development </a:t>
            </a:r>
            <a:r>
              <a:rPr lang="en-US" altLang="en-US" dirty="0" err="1"/>
              <a:t>substrands</a:t>
            </a:r>
            <a:r>
              <a:rPr lang="en-US" altLang="en-US" dirty="0"/>
              <a:t> found on handout 8C into the correct strands (Each sentence on handout 8C belongs to one of the strands on  HO8B)</a:t>
            </a:r>
          </a:p>
          <a:p>
            <a:pPr>
              <a:buFontTx/>
              <a:buAutoNum type="arabicPeriod"/>
            </a:pPr>
            <a:r>
              <a:rPr lang="en-US" altLang="en-US" dirty="0"/>
              <a:t>Facilitator shares handout HO8B on the screen for participants, provides a couple of examples and the following instructions:</a:t>
            </a:r>
          </a:p>
          <a:p>
            <a:pPr marL="628650" lvl="1" indent="-171450">
              <a:buFontTx/>
              <a:buChar char="•"/>
            </a:pPr>
            <a:r>
              <a:rPr lang="en-US" altLang="en-US" dirty="0"/>
              <a:t>Once you are in your breakout session, as a group select one person on your team to be the spokesperson and have a discussion as to which of the sentences belong to the strands of LSRW</a:t>
            </a:r>
          </a:p>
          <a:p>
            <a:pPr marL="628650" lvl="1" indent="-171450">
              <a:buFontTx/>
              <a:buChar char="•"/>
            </a:pPr>
            <a:r>
              <a:rPr lang="en-US" altLang="en-US" dirty="0"/>
              <a:t>Once you return to the large group discussion, your speaker will share with the large group what sentences you think belong to your strand by using the annotation marker of TEXT we reviewed earlier today, and share on the screen with a “L”, “S”, “R”, “W”</a:t>
            </a:r>
          </a:p>
          <a:p>
            <a:r>
              <a:rPr lang="en-US" altLang="en-US" dirty="0"/>
              <a:t>4. Facilitator will share HO8C on the screen and will call on each spokesperson to provide an annotation. Each spokesperson will share four annotations one for each strand.</a:t>
            </a:r>
          </a:p>
          <a:p>
            <a:r>
              <a:rPr lang="en-US" altLang="en-US" dirty="0"/>
              <a:t>5. Facilitator will review annotations for accuracy in the following slides.</a:t>
            </a:r>
          </a:p>
          <a:p>
            <a:pPr>
              <a:buFontTx/>
              <a:buAutoNum type="arabicPeriod"/>
            </a:pPr>
            <a:endParaRPr lang="en-US" altLang="en-US" b="1" dirty="0"/>
          </a:p>
        </p:txBody>
      </p:sp>
      <p:sp>
        <p:nvSpPr>
          <p:cNvPr id="37891" name="Slide Number Placeholder 3">
            <a:extLst>
              <a:ext uri="{FF2B5EF4-FFF2-40B4-BE49-F238E27FC236}">
                <a16:creationId xmlns:a16="http://schemas.microsoft.com/office/drawing/2014/main" id="{26365637-BDC7-43FE-A5DA-C9964EC4A4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11940749-245C-4032-9A5B-4E8F0B13230B}" type="slidenum">
              <a:rPr lang="en-US" altLang="en-US" sz="1000">
                <a:latin typeface="Arial" panose="020B0604020202020204" pitchFamily="34" charset="0"/>
              </a:rPr>
              <a:pPr/>
              <a:t>16</a:t>
            </a:fld>
            <a:endParaRPr lang="en-US" altLang="en-US" sz="10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A54DC6D-7E80-417B-A01A-723C0A92DE12}"/>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5111C94D-BC03-4CFA-B779-FF29848094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en-US"/>
              <a:t>Esta y las próximas dos diapositivas son las respuestas de la actividad de mezclar.</a:t>
            </a:r>
          </a:p>
          <a:p>
            <a:r>
              <a:rPr lang="es-AR" altLang="en-US"/>
              <a:t>Como se explicó en la última diapositiva, el desarrollo de la alfabetización temprana es un proceso continuo que incluye el crecimiento en la audición, la oralidad, la lectura y la escritura. Dentro de estas categorías se encuentran habilidades específicas que los niños que aprenden en dos idiomas deben dominar en su camino hacia la fluidez en inglés.</a:t>
            </a:r>
          </a:p>
          <a:p>
            <a:endParaRPr lang="en-US" altLang="en-US"/>
          </a:p>
          <a:p>
            <a:endParaRPr lang="en-US" altLang="en-US"/>
          </a:p>
        </p:txBody>
      </p:sp>
      <p:sp>
        <p:nvSpPr>
          <p:cNvPr id="39939" name="Slide Number Placeholder 3">
            <a:extLst>
              <a:ext uri="{FF2B5EF4-FFF2-40B4-BE49-F238E27FC236}">
                <a16:creationId xmlns:a16="http://schemas.microsoft.com/office/drawing/2014/main" id="{F7BC6857-C1AE-4DB5-9BE3-854801C9E0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E1CE09C9-0588-4654-A03E-7B8FB7271F7C}" type="slidenum">
              <a:rPr lang="en-US" altLang="en-US" sz="1000">
                <a:latin typeface="Arial" panose="020B0604020202020204" pitchFamily="34" charset="0"/>
              </a:rPr>
              <a:pPr/>
              <a:t>17</a:t>
            </a:fld>
            <a:endParaRPr lang="en-US" altLang="en-US" sz="10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BEB8C8BE-C4A6-4ACF-8A30-73820D4B05F4}"/>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57FE6753-AB4A-4265-B93E-603239D14E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n-US"/>
          </a:p>
        </p:txBody>
      </p:sp>
      <p:sp>
        <p:nvSpPr>
          <p:cNvPr id="41987" name="Slide Number Placeholder 3">
            <a:extLst>
              <a:ext uri="{FF2B5EF4-FFF2-40B4-BE49-F238E27FC236}">
                <a16:creationId xmlns:a16="http://schemas.microsoft.com/office/drawing/2014/main" id="{833DD425-174D-448A-92C9-682E2291E9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C7D3C226-2F4A-4DE4-835B-EFD62DF8B5FC}" type="slidenum">
              <a:rPr lang="en-US" altLang="en-US" sz="1000">
                <a:latin typeface="Arial" panose="020B0604020202020204" pitchFamily="34" charset="0"/>
              </a:rPr>
              <a:pPr/>
              <a:t>18</a:t>
            </a:fld>
            <a:endParaRPr lang="en-US" altLang="en-US" sz="10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56BEC0D6-3CDB-457C-9CBE-4CD673127974}"/>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731CF73B-AFF3-426F-90AC-C66DB2788D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n-US"/>
          </a:p>
        </p:txBody>
      </p:sp>
      <p:sp>
        <p:nvSpPr>
          <p:cNvPr id="44035" name="Slide Number Placeholder 3">
            <a:extLst>
              <a:ext uri="{FF2B5EF4-FFF2-40B4-BE49-F238E27FC236}">
                <a16:creationId xmlns:a16="http://schemas.microsoft.com/office/drawing/2014/main" id="{53367AE2-994B-41AE-8D56-81AC308545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46E95135-BDB7-4769-AE6D-30D076A0BF6D}" type="slidenum">
              <a:rPr lang="en-US" altLang="en-US" sz="1000">
                <a:latin typeface="Arial" panose="020B0604020202020204" pitchFamily="34" charset="0"/>
              </a:rPr>
              <a:pPr/>
              <a:t>19</a:t>
            </a:fld>
            <a:endParaRPr lang="en-US" altLang="en-US" sz="10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7228443A-F111-46F5-A9AE-CBF27C6C96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FA99039C-1E23-4BF0-8B18-84CEF4142C06}" type="slidenum">
              <a:rPr lang="en-US" altLang="en-US" sz="1000">
                <a:latin typeface="Arial" panose="020B0604020202020204" pitchFamily="34" charset="0"/>
              </a:rPr>
              <a:pPr/>
              <a:t>2</a:t>
            </a:fld>
            <a:endParaRPr lang="en-US" altLang="en-US" sz="1000">
              <a:latin typeface="Arial" panose="020B0604020202020204" pitchFamily="34" charset="0"/>
            </a:endParaRPr>
          </a:p>
        </p:txBody>
      </p:sp>
      <p:sp>
        <p:nvSpPr>
          <p:cNvPr id="9218" name="Rectangle 2">
            <a:extLst>
              <a:ext uri="{FF2B5EF4-FFF2-40B4-BE49-F238E27FC236}">
                <a16:creationId xmlns:a16="http://schemas.microsoft.com/office/drawing/2014/main" id="{9033AC27-3AFF-4440-BD36-F8C4B3B7FD32}"/>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4C59F969-93D8-49CC-A21F-87A219EFE4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tabLst>
                <a:tab pos="169863" algn="l"/>
              </a:tabLst>
            </a:pPr>
            <a:r>
              <a:rPr lang="es-AR" altLang="en-US"/>
              <a:t>Actividad de llegada: KWL (siete minutos)</a:t>
            </a:r>
          </a:p>
          <a:p>
            <a:pPr marL="228600" indent="-228600" eaLnBrk="1" hangingPunct="1">
              <a:tabLst>
                <a:tab pos="169863" algn="l"/>
              </a:tabLst>
            </a:pPr>
            <a:r>
              <a:rPr lang="es-AR" altLang="en-US"/>
              <a:t>En preparación: Apunte 1</a:t>
            </a:r>
          </a:p>
          <a:p>
            <a:pPr marL="228600" indent="-228600" eaLnBrk="1" hangingPunct="1">
              <a:buFontTx/>
              <a:buAutoNum type="arabicPeriod"/>
              <a:tabLst>
                <a:tab pos="169863" algn="l"/>
              </a:tabLst>
            </a:pPr>
            <a:r>
              <a:rPr lang="es-AR" altLang="en-US"/>
              <a:t>Déjeles saber a los participantes que si no pueden generar ideas de su base de conocimiento con respecto a la alfabetización temprana para niños en preescolar que aprenden inglés, pueden escribir ideas con respecto a lo que saben acerca de la alfabetización temprana en general. Deben utilizar el la porción de revisión de la actividad en la que se involucraron cuando llegaron.</a:t>
            </a:r>
          </a:p>
          <a:p>
            <a:pPr marL="228600" indent="-228600" eaLnBrk="1" hangingPunct="1">
              <a:buFontTx/>
              <a:buAutoNum type="arabicPeriod"/>
              <a:tabLst>
                <a:tab pos="169863" algn="l"/>
              </a:tabLst>
            </a:pPr>
            <a:r>
              <a:rPr lang="es-AR" altLang="ja-JP"/>
              <a:t>Cuando la mayoría de los participantes haya terminado de escribir, anime a algunos a compartir.</a:t>
            </a:r>
          </a:p>
          <a:p>
            <a:pPr marL="228600" indent="-228600" eaLnBrk="1" hangingPunct="1">
              <a:buFontTx/>
              <a:buAutoNum type="arabicPeriod"/>
              <a:tabLst>
                <a:tab pos="169863" algn="l"/>
              </a:tabLst>
            </a:pPr>
            <a:r>
              <a:rPr lang="es-AR" altLang="ja-JP"/>
              <a:t>Como forma de cerrar esta actividad, invite a las maestras a compartir cómo han usado la técnica de KWL con los niños.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A908396B-BF46-4AE4-B329-333C829FC500}"/>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F0EA1A5F-9C37-42B8-846E-5A1E5DB16B6E}"/>
              </a:ext>
            </a:extLst>
          </p:cNvPr>
          <p:cNvSpPr>
            <a:spLocks noGrp="1"/>
          </p:cNvSpPr>
          <p:nvPr>
            <p:ph type="body" idx="1"/>
          </p:nvPr>
        </p:nvSpPr>
        <p:spPr>
          <a:xfrm>
            <a:off x="762000" y="4343400"/>
            <a:ext cx="51816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en-US"/>
              <a:t>En la última actividad, los participantes observaron los fundamentos del desarrollo del idioma inglés. Tener en cuenta estos fundamentos es esencial para hacer una planificación para el niño que aprende en dos idiomas. Ellos sirven como guías sobre lo que deben poder hacer los niños en las etapas de comienzo, media y avanzada de la adquisición del idioma inglés. Prestar atención al progreso de desarrollo que se describió en el capítulo cinco de la Guía de recursos PEL y en los fundamentos del desarrollo del idioma inglés, mejorará la capacidad de las maestras de individualizar la enseñanza para los niños que aprenden en dos idiomas.</a:t>
            </a:r>
          </a:p>
          <a:p>
            <a:endParaRPr lang="es-AR" altLang="en-US"/>
          </a:p>
          <a:p>
            <a:r>
              <a:rPr lang="es-AR" altLang="en-US"/>
              <a:t>Debido a que el desarrollo del primer y del segundo idioma de los niños que son estudiantes de inglés varía, los fundamentos del desarrollo del idioma inglés y los fundamentos del idioma y la lecto-escritura se deben usar en conjunto con el marco. Se recomienda que, al planificar el plan de estudios para todas las áreas de aprendizaje, los maestros comienzan a leer y considerar la información en los fundamentos de desarrollo del idioma inglés y el marco como indicador de la comprensión y el uso actual del inglés de cada niño. Los maestros entonces desarrollan un plan para cómo integrar y utilizar las actividades o estrategias sugeridas para apoyar el aprendizaje en el idioma y la lecto-escritura impresa y las otras áreas de aprendizaje que consideran la variabilidad de los niños que aprenden inglés. PCF, Vol. 1, pág. 189</a:t>
            </a:r>
          </a:p>
        </p:txBody>
      </p:sp>
      <p:sp>
        <p:nvSpPr>
          <p:cNvPr id="46083" name="Slide Number Placeholder 3">
            <a:extLst>
              <a:ext uri="{FF2B5EF4-FFF2-40B4-BE49-F238E27FC236}">
                <a16:creationId xmlns:a16="http://schemas.microsoft.com/office/drawing/2014/main" id="{AA17898C-6C63-4568-A7CC-E6193E7DE1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200">
                <a:latin typeface="Arial" panose="020B0604020202020204" pitchFamily="34" charset="0"/>
              </a:rPr>
              <a:t>Page 29</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299B6EC2-C501-4089-BB3F-30772A04A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48EF74CC-2598-4F67-B156-30081A30B8E5}" type="slidenum">
              <a:rPr lang="en-US" altLang="en-US" sz="1000">
                <a:latin typeface="Arial" panose="020B0604020202020204" pitchFamily="34" charset="0"/>
              </a:rPr>
              <a:pPr/>
              <a:t>21</a:t>
            </a:fld>
            <a:endParaRPr lang="en-US" altLang="en-US" sz="1000">
              <a:latin typeface="Arial" panose="020B0604020202020204" pitchFamily="34" charset="0"/>
            </a:endParaRPr>
          </a:p>
        </p:txBody>
      </p:sp>
      <p:sp>
        <p:nvSpPr>
          <p:cNvPr id="48130" name="Rectangle 1026">
            <a:extLst>
              <a:ext uri="{FF2B5EF4-FFF2-40B4-BE49-F238E27FC236}">
                <a16:creationId xmlns:a16="http://schemas.microsoft.com/office/drawing/2014/main" id="{76C96FEC-3926-4757-9C8A-0F313A987712}"/>
              </a:ext>
            </a:extLst>
          </p:cNvPr>
          <p:cNvSpPr>
            <a:spLocks noGrp="1" noRot="1" noChangeAspect="1" noChangeArrowheads="1" noTextEdit="1"/>
          </p:cNvSpPr>
          <p:nvPr>
            <p:ph type="sldImg"/>
          </p:nvPr>
        </p:nvSpPr>
        <p:spPr>
          <a:ln/>
        </p:spPr>
      </p:sp>
      <p:sp>
        <p:nvSpPr>
          <p:cNvPr id="66563" name="Rectangle 1027">
            <a:extLst>
              <a:ext uri="{FF2B5EF4-FFF2-40B4-BE49-F238E27FC236}">
                <a16:creationId xmlns:a16="http://schemas.microsoft.com/office/drawing/2014/main" id="{52F86A83-87AC-407B-889B-22D4F5C18190}"/>
              </a:ext>
            </a:extLst>
          </p:cNvPr>
          <p:cNvSpPr>
            <a:spLocks noGrp="1" noChangeArrowheads="1"/>
          </p:cNvSpPr>
          <p:nvPr>
            <p:ph type="body" idx="1"/>
          </p:nvPr>
        </p:nvSpPr>
        <p:spPr>
          <a:xfrm>
            <a:off x="457200" y="4191000"/>
            <a:ext cx="5943600" cy="4800600"/>
          </a:xfrm>
          <a:ln/>
        </p:spPr>
        <p:txBody>
          <a:bodyPr/>
          <a:lstStyle/>
          <a:p>
            <a:pPr eaLnBrk="1" hangingPunct="1">
              <a:lnSpc>
                <a:spcPct val="90000"/>
              </a:lnSpc>
              <a:defRPr/>
            </a:pPr>
            <a:r>
              <a:rPr lang="es-AR" dirty="0"/>
              <a:t>En el aula de la infancia temprana, el entorno físico para los niños pequeños que aprenden inglés debe ser modificado para crear un entorno de aprendizaje que suministre acceso al contenido del plan de estudio a través de múltiples avenidas. </a:t>
            </a:r>
            <a:r>
              <a:rPr lang="es-AR" altLang="en-US" sz="1100" dirty="0" err="1"/>
              <a:t>PCF</a:t>
            </a:r>
            <a:r>
              <a:rPr lang="es-AR" altLang="en-US" sz="1100" dirty="0"/>
              <a:t>, Vol. I, pág. 192</a:t>
            </a:r>
          </a:p>
          <a:p>
            <a:pPr eaLnBrk="1" hangingPunct="1">
              <a:lnSpc>
                <a:spcPct val="90000"/>
              </a:lnSpc>
              <a:defRPr/>
            </a:pPr>
            <a:endParaRPr lang="es-AR" altLang="en-US" sz="1100" dirty="0"/>
          </a:p>
          <a:p>
            <a:pPr eaLnBrk="1" hangingPunct="1">
              <a:lnSpc>
                <a:spcPct val="90000"/>
              </a:lnSpc>
              <a:defRPr/>
            </a:pPr>
            <a:r>
              <a:rPr lang="es-AR" altLang="en-US" sz="1100" dirty="0"/>
              <a:t>Para ayudar  los niños que aprenden en dos idiomas a construir las habilidades del lenguaje oral (audición y oralidad), las maestras deben proporcionar:</a:t>
            </a:r>
          </a:p>
          <a:p>
            <a:pPr marL="171450" indent="-171450" eaLnBrk="1" hangingPunct="1">
              <a:lnSpc>
                <a:spcPct val="90000"/>
              </a:lnSpc>
              <a:buFont typeface="Arial" panose="020B0604020202020204" pitchFamily="34" charset="0"/>
              <a:buChar char="•"/>
              <a:defRPr/>
            </a:pPr>
            <a:r>
              <a:rPr lang="es-AR" altLang="en-US" sz="1100" dirty="0"/>
              <a:t>Tiempo, materiales y recursos que ayuden activamente a los niños a construir el lenguaje y el contenido conceptual.</a:t>
            </a:r>
          </a:p>
          <a:p>
            <a:pPr marL="171450" indent="-171450" eaLnBrk="1" hangingPunct="1">
              <a:lnSpc>
                <a:spcPct val="90000"/>
              </a:lnSpc>
              <a:buFont typeface="Arial" panose="020B0604020202020204" pitchFamily="34" charset="0"/>
              <a:buChar char="•"/>
              <a:defRPr/>
            </a:pPr>
            <a:r>
              <a:rPr lang="es-AR" altLang="en-US" sz="1100" dirty="0"/>
              <a:t>Un entorno de aprendizaje comprensivo en el que los niños tengan acceso a una gran variedad de recursos impresos.</a:t>
            </a:r>
          </a:p>
          <a:p>
            <a:pPr marL="171450" indent="-171450" eaLnBrk="1" hangingPunct="1">
              <a:lnSpc>
                <a:spcPct val="90000"/>
              </a:lnSpc>
              <a:buFont typeface="Arial" panose="020B0604020202020204" pitchFamily="34" charset="0"/>
              <a:buChar char="•"/>
              <a:defRPr/>
            </a:pPr>
            <a:r>
              <a:rPr lang="es-AR" altLang="en-US" sz="1100" dirty="0"/>
              <a:t>Soportes intencionales o específicos que apoyan el aprendizaje de los niños que aprenden inglés.</a:t>
            </a:r>
          </a:p>
          <a:p>
            <a:pPr eaLnBrk="1" hangingPunct="1">
              <a:lnSpc>
                <a:spcPct val="90000"/>
              </a:lnSpc>
              <a:defRPr/>
            </a:pPr>
            <a:r>
              <a:rPr lang="es-AR" altLang="en-US" sz="1100" dirty="0"/>
              <a:t>Adaptado de Neuman, 2006</a:t>
            </a:r>
          </a:p>
          <a:p>
            <a:pPr eaLnBrk="1" hangingPunct="1">
              <a:lnSpc>
                <a:spcPct val="90000"/>
              </a:lnSpc>
              <a:defRPr/>
            </a:pPr>
            <a:endParaRPr lang="es-AR" altLang="en-US" sz="1100" b="1" dirty="0"/>
          </a:p>
          <a:p>
            <a:pPr eaLnBrk="1" hangingPunct="1">
              <a:lnSpc>
                <a:spcPct val="90000"/>
              </a:lnSpc>
              <a:defRPr/>
            </a:pPr>
            <a:r>
              <a:rPr lang="es-AR" altLang="en-US" sz="1100" b="1" dirty="0"/>
              <a:t>Nota: </a:t>
            </a:r>
            <a:r>
              <a:rPr lang="es-AR" altLang="en-US" sz="1100" dirty="0"/>
              <a:t>Guíe a los participantes a las páginas 56-60 de la Guía de recursos PEL. Estas páginas contienen una lista de soportes o ayudas que deben implementar las maestras de infancia temprana para maximizar el aprendizaje de los niños que aprenden en inglés.</a:t>
            </a:r>
          </a:p>
          <a:p>
            <a:pPr eaLnBrk="1" hangingPunct="1">
              <a:lnSpc>
                <a:spcPct val="90000"/>
              </a:lnSpc>
              <a:defRPr/>
            </a:pPr>
            <a:endParaRPr lang="es-AR" altLang="en-US" sz="1100" dirty="0"/>
          </a:p>
          <a:p>
            <a:pPr eaLnBrk="1" hangingPunct="1">
              <a:lnSpc>
                <a:spcPct val="90000"/>
              </a:lnSpc>
              <a:defRPr/>
            </a:pPr>
            <a:r>
              <a:rPr lang="es-AR" altLang="en-US" sz="1100" dirty="0"/>
              <a:t>Aquí hay materiales de muestra que típicamente se encuentran en entornos de preescolar para animar el lenguaje oral, el vocabulario y el desarrollo de la alfabetización:</a:t>
            </a:r>
          </a:p>
          <a:p>
            <a:pPr eaLnBrk="1" hangingPunct="1">
              <a:defRPr/>
            </a:pPr>
            <a:r>
              <a:rPr lang="es-AR" altLang="en-US" sz="1100" dirty="0"/>
              <a:t>-Teléfonos de juguete	-Muñecas y utilería de juego dramático</a:t>
            </a:r>
          </a:p>
          <a:p>
            <a:pPr eaLnBrk="1" hangingPunct="1">
              <a:defRPr/>
            </a:pPr>
            <a:r>
              <a:rPr lang="es-AR" altLang="en-US" sz="1100" dirty="0"/>
              <a:t>-Historias en pizarras 	-Títeres</a:t>
            </a:r>
          </a:p>
          <a:p>
            <a:pPr eaLnBrk="1" hangingPunct="1">
              <a:defRPr/>
            </a:pPr>
            <a:r>
              <a:rPr lang="es-AR" altLang="en-US" sz="1100" dirty="0"/>
              <a:t>-Imprenta del entorno	-Micrófonos de juguete</a:t>
            </a:r>
          </a:p>
          <a:p>
            <a:pPr eaLnBrk="1" hangingPunct="1">
              <a:defRPr/>
            </a:pPr>
            <a:r>
              <a:rPr lang="es-AR" altLang="en-US" sz="1100" dirty="0"/>
              <a:t>-Un </a:t>
            </a:r>
            <a:r>
              <a:rPr lang="es-AR" altLang="ja-JP" sz="1100" dirty="0"/>
              <a:t>“escenario”	-Pizarras de comunicación y otros dispositivos de ayuda para niños con discapacidades</a:t>
            </a:r>
          </a:p>
          <a:p>
            <a:pPr eaLnBrk="1" hangingPunct="1">
              <a:defRPr/>
            </a:pPr>
            <a:endParaRPr lang="es-AR" altLang="en-US" sz="1100" dirty="0"/>
          </a:p>
          <a:p>
            <a:pPr eaLnBrk="1" hangingPunct="1">
              <a:defRPr/>
            </a:pPr>
            <a:r>
              <a:rPr lang="es-AR" altLang="en-US" sz="1100" dirty="0"/>
              <a:t>Anime a los participantes a generar ideas adicionales O BIEN haga que los participantes completen la lista que se encuentra en la próxima dispositiva</a:t>
            </a:r>
          </a:p>
          <a:p>
            <a:pPr eaLnBrk="1" hangingPunct="1">
              <a:defRPr/>
            </a:pPr>
            <a:r>
              <a:rPr lang="es-AR" altLang="en-US" sz="1100" dirty="0"/>
              <a:t>Se encuentran sugerencias adicionales en la sección de entorno y materiales del PCF (págs. 192-194).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96B5EBE8-5193-4D7A-949E-B719F3CDE8B8}"/>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EB491F60-7C45-4FA7-9305-57AFE163A740}"/>
              </a:ext>
            </a:extLst>
          </p:cNvPr>
          <p:cNvSpPr>
            <a:spLocks noGrp="1"/>
          </p:cNvSpPr>
          <p:nvPr>
            <p:ph type="body" idx="1"/>
          </p:nvPr>
        </p:nvSpPr>
        <p:spPr>
          <a:xfrm>
            <a:off x="1143000" y="4343400"/>
            <a:ext cx="4572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en-US"/>
              <a:t>20-30 minutos (dependiendo del tamaño del grupo)</a:t>
            </a:r>
          </a:p>
          <a:p>
            <a:r>
              <a:rPr lang="es-AR" altLang="en-US"/>
              <a:t>El propósito de esta actividad es desensamblar el cuadro “estrategias para responder a las etapas de la comunicación de las que los niños son parte mientras aprenden un segundo idioma”. Para cumplir efectivamente con las necesidades de los niños que aprenden en dos idiomas, las maestras primero deben reconocer la(s) etapa(s) en la que se encuentran los niños específicos en el desarrollo de su segunda lengua. Luego, la maestra puede seleccionar las estrategias más apropiadas para apoyar a los niños específicos que aprenden en dos idiomas. En esta actividad, los participantes profundizarán su conocimiento de las estrategias de apoyo de las maestras que resultan efectivas para cada una de las cuatro etapas del aprendizaje de un segundo idioma en la infancia temprana.</a:t>
            </a:r>
          </a:p>
          <a:p>
            <a:endParaRPr lang="es-AR" altLang="en-US"/>
          </a:p>
          <a:p>
            <a:r>
              <a:rPr lang="es-AR" altLang="en-US"/>
              <a:t>Preparación: Asígnele a cada mesa un estado de etapas de aprendizaje de segunda lengua (idioma materno, de observación/audición, telegráfica/formulada, y uso del lenguaje fluido/productivo). Para grupos más grandes, asigne las etapas para más de un grupo o permita que algunos grupos auto-seleccionen.</a:t>
            </a:r>
          </a:p>
          <a:p>
            <a:r>
              <a:rPr lang="es-AR" altLang="en-US"/>
              <a:t>Procedimiento: Cada grupo creará un cartel para la etapa asignada. En el cartel, el grupo debe incluir cada uno de las estrategias de apoyo apropiadas de las maestras. El grupo luego elegirá una de las estrategias para enseñarles a todo el grupo. Las ideas para enseñar la estrategia incluyen, pero no se limitan a, gráficos, representaciones, canciones o un sketch. Otórgueles 10-15 minutos a los grupos para que preparen sus materiales y dos-tres minutos por grupo para sus presentaciones.</a:t>
            </a:r>
          </a:p>
        </p:txBody>
      </p:sp>
      <p:sp>
        <p:nvSpPr>
          <p:cNvPr id="50179" name="Slide Number Placeholder 3">
            <a:extLst>
              <a:ext uri="{FF2B5EF4-FFF2-40B4-BE49-F238E27FC236}">
                <a16:creationId xmlns:a16="http://schemas.microsoft.com/office/drawing/2014/main" id="{6C57C59F-49AD-4F9B-B16D-15D6C94F5E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F8F079E5-963A-45ED-BFC3-69709C3E249E}" type="slidenum">
              <a:rPr lang="en-US" altLang="en-US" sz="1000">
                <a:latin typeface="Arial" panose="020B0604020202020204" pitchFamily="34" charset="0"/>
              </a:rPr>
              <a:pPr/>
              <a:t>22</a:t>
            </a:fld>
            <a:endParaRPr lang="en-US" altLang="en-US" sz="100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3A93938C-DFA7-4B67-9A8E-5B1E5019CA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E18AB0F9-D509-4B37-A0F9-B94EDBFF6C05}" type="slidenum">
              <a:rPr lang="en-US" altLang="en-US" sz="1000">
                <a:latin typeface="Arial" panose="020B0604020202020204" pitchFamily="34" charset="0"/>
              </a:rPr>
              <a:pPr/>
              <a:t>23</a:t>
            </a:fld>
            <a:endParaRPr lang="en-US" altLang="en-US" sz="1000">
              <a:latin typeface="Arial" panose="020B0604020202020204" pitchFamily="34" charset="0"/>
            </a:endParaRPr>
          </a:p>
        </p:txBody>
      </p:sp>
      <p:sp>
        <p:nvSpPr>
          <p:cNvPr id="52226" name="Rectangle 2">
            <a:extLst>
              <a:ext uri="{FF2B5EF4-FFF2-40B4-BE49-F238E27FC236}">
                <a16:creationId xmlns:a16="http://schemas.microsoft.com/office/drawing/2014/main" id="{61C9514F-9A2F-421A-A96B-FDE5C659812D}"/>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DE170062-A3EC-4468-9C71-AC9C196BA985}"/>
              </a:ext>
            </a:extLst>
          </p:cNvPr>
          <p:cNvSpPr>
            <a:spLocks noGrp="1" noChangeArrowheads="1"/>
          </p:cNvSpPr>
          <p:nvPr>
            <p:ph type="body" idx="1"/>
          </p:nvPr>
        </p:nvSpPr>
        <p:spPr>
          <a:xfrm>
            <a:off x="457200" y="4191000"/>
            <a:ext cx="5943600" cy="4495800"/>
          </a:xfrm>
          <a:ln/>
        </p:spPr>
        <p:txBody>
          <a:bodyPr/>
          <a:lstStyle/>
          <a:p>
            <a:pPr eaLnBrk="1" hangingPunct="1">
              <a:lnSpc>
                <a:spcPct val="80000"/>
              </a:lnSpc>
              <a:spcBef>
                <a:spcPct val="0"/>
              </a:spcBef>
              <a:spcAft>
                <a:spcPts val="200"/>
              </a:spcAft>
              <a:defRPr/>
            </a:pPr>
            <a:r>
              <a:rPr lang="es-AR" altLang="en-US" sz="1000" dirty="0"/>
              <a:t>Dos minutos</a:t>
            </a:r>
          </a:p>
          <a:p>
            <a:pPr eaLnBrk="1" hangingPunct="1">
              <a:lnSpc>
                <a:spcPct val="80000"/>
              </a:lnSpc>
              <a:spcBef>
                <a:spcPct val="0"/>
              </a:spcBef>
              <a:spcAft>
                <a:spcPts val="200"/>
              </a:spcAft>
              <a:defRPr/>
            </a:pPr>
            <a:r>
              <a:rPr lang="es-AR" altLang="en-US" sz="1000" dirty="0"/>
              <a:t>Esta es una diapositiva de transición entra las estrategias generales para responderle a los niños en las varias etapas del desarrollo de la segunda lengua y el desarrollo de las preguntas abiertas.</a:t>
            </a:r>
          </a:p>
          <a:p>
            <a:pPr eaLnBrk="1" hangingPunct="1">
              <a:lnSpc>
                <a:spcPct val="80000"/>
              </a:lnSpc>
              <a:spcBef>
                <a:spcPct val="0"/>
              </a:spcBef>
              <a:spcAft>
                <a:spcPts val="200"/>
              </a:spcAft>
              <a:defRPr/>
            </a:pPr>
            <a:endParaRPr lang="es-AR" altLang="en-US" sz="1000" dirty="0"/>
          </a:p>
          <a:p>
            <a:pPr eaLnBrk="1" hangingPunct="1">
              <a:lnSpc>
                <a:spcPct val="80000"/>
              </a:lnSpc>
              <a:spcBef>
                <a:spcPct val="0"/>
              </a:spcBef>
              <a:spcAft>
                <a:spcPts val="200"/>
              </a:spcAft>
              <a:defRPr/>
            </a:pPr>
            <a:r>
              <a:rPr lang="es-AR" altLang="en-US" sz="1000" dirty="0"/>
              <a:t>¿Qué apoya específicamente el aprendizaje de los niños en preescolar que aprenden inglés?</a:t>
            </a:r>
          </a:p>
          <a:p>
            <a:pPr eaLnBrk="1" hangingPunct="1">
              <a:lnSpc>
                <a:spcPct val="80000"/>
              </a:lnSpc>
              <a:spcBef>
                <a:spcPct val="0"/>
              </a:spcBef>
              <a:spcAft>
                <a:spcPts val="200"/>
              </a:spcAft>
              <a:defRPr/>
            </a:pPr>
            <a:r>
              <a:rPr lang="es-AR" altLang="en-US" sz="1000" dirty="0"/>
              <a:t>Dirija a los participantes a la página 29 de la Guía de recursos PEL bajo las prácticas lingüísticas de la sección “nuestra comunidad”. Ocupándose de los tipos de preguntas utilizadas en el aula es una forma de construir sobre lo que es conocido para los niños. El trabajo de Heath (1983) indica que algunos niños estaban acostumbrados a que les hagan preguntas abiertas en el hogar, y se sorprendían cuando les hacían preguntas cerradas en la escuela. Como resultado, era menos probable que participaran en las clases. Además, al utilizar preguntas abiertas, es más probable que las maestras consigan respuestas más activas, asertivas y completas que cuando hacen preguntas de respuesta conocida o cerradas. Guía de recursos PEL, Segunda Edición, pág. 29.</a:t>
            </a:r>
          </a:p>
          <a:p>
            <a:pPr eaLnBrk="1" hangingPunct="1">
              <a:lnSpc>
                <a:spcPct val="80000"/>
              </a:lnSpc>
              <a:spcBef>
                <a:spcPct val="0"/>
              </a:spcBef>
              <a:spcAft>
                <a:spcPts val="200"/>
              </a:spcAft>
              <a:defRPr/>
            </a:pPr>
            <a:endParaRPr lang="es-AR" altLang="en-US" sz="1000" dirty="0"/>
          </a:p>
          <a:p>
            <a:pPr eaLnBrk="1" hangingPunct="1">
              <a:lnSpc>
                <a:spcPct val="80000"/>
              </a:lnSpc>
              <a:spcBef>
                <a:spcPct val="0"/>
              </a:spcBef>
              <a:spcAft>
                <a:spcPts val="200"/>
              </a:spcAft>
              <a:defRPr/>
            </a:pPr>
            <a:r>
              <a:rPr lang="es-AR" altLang="en-US" sz="1000" dirty="0"/>
              <a:t>Las preguntas abiertas también proporcionan un camino para expandir y extender la conversación de los niños (Guía de recursos PEL, pág. 55). Para los niños que aprenden en dos idiomas en las etapas telegráfica/formulada y superiores, utilizar esta estrategia elevará la apuesta (Tabors, 2008). Crea expectativa y anima al uso de más lenguaje por parte del niño. Esto también le proporciona oportunidades a la maestra de expandir y extender las oraciones del niño.</a:t>
            </a:r>
          </a:p>
          <a:p>
            <a:pPr eaLnBrk="1" hangingPunct="1">
              <a:lnSpc>
                <a:spcPct val="80000"/>
              </a:lnSpc>
              <a:spcBef>
                <a:spcPct val="0"/>
              </a:spcBef>
              <a:spcAft>
                <a:spcPts val="200"/>
              </a:spcAft>
              <a:defRPr/>
            </a:pPr>
            <a:endParaRPr lang="es-AR" altLang="en-US" sz="1000" dirty="0"/>
          </a:p>
          <a:p>
            <a:pPr eaLnBrk="1" hangingPunct="1">
              <a:lnSpc>
                <a:spcPct val="80000"/>
              </a:lnSpc>
              <a:spcBef>
                <a:spcPct val="0"/>
              </a:spcBef>
              <a:spcAft>
                <a:spcPts val="200"/>
              </a:spcAft>
              <a:defRPr/>
            </a:pPr>
            <a:r>
              <a:rPr lang="es-AR" altLang="en-US" sz="1000" b="1" dirty="0"/>
              <a:t>¿A qué habilidades de alfabetización temprana está dirigida esta actividad? </a:t>
            </a:r>
            <a:r>
              <a:rPr lang="es-AR" altLang="en-US" sz="1000" dirty="0"/>
              <a:t>Al lenguaje oral, al desarrollo del vocabulario y las habilidades auditivas</a:t>
            </a:r>
          </a:p>
          <a:p>
            <a:pPr eaLnBrk="1" hangingPunct="1">
              <a:lnSpc>
                <a:spcPct val="80000"/>
              </a:lnSpc>
              <a:spcBef>
                <a:spcPct val="0"/>
              </a:spcBef>
              <a:spcAft>
                <a:spcPts val="200"/>
              </a:spcAft>
              <a:defRPr/>
            </a:pPr>
            <a:r>
              <a:rPr lang="es-AR" altLang="en-US" sz="1000" b="1" dirty="0"/>
              <a:t>PLF:</a:t>
            </a:r>
            <a:r>
              <a:rPr lang="es-AR" altLang="en-US" sz="1000" dirty="0"/>
              <a:t>¿Qué fundamentos del aprendizaje de preescolar para el desarrollo del idioma inglés describe el mismo concepto o conceptos similares? Dirija a los participantes al dominio del desarrollo del idioma inglés de PLF:</a:t>
            </a:r>
          </a:p>
          <a:p>
            <a:pPr marL="171450" indent="-171450" eaLnBrk="1" hangingPunct="1">
              <a:lnSpc>
                <a:spcPct val="80000"/>
              </a:lnSpc>
              <a:spcBef>
                <a:spcPct val="0"/>
              </a:spcBef>
              <a:spcAft>
                <a:spcPts val="200"/>
              </a:spcAft>
              <a:buFont typeface="Arial" panose="020B0604020202020204" pitchFamily="34" charset="0"/>
              <a:buChar char="•"/>
              <a:defRPr/>
            </a:pPr>
            <a:r>
              <a:rPr lang="es-AR" altLang="en-US" sz="1000" dirty="0"/>
              <a:t>Página 114, hebra de la compresión auditiva: sub-hebra 1.0 – Los niños escuchan con comprensión.</a:t>
            </a:r>
          </a:p>
          <a:p>
            <a:pPr marL="171450" indent="-171450" eaLnBrk="1" hangingPunct="1">
              <a:lnSpc>
                <a:spcPct val="80000"/>
              </a:lnSpc>
              <a:spcBef>
                <a:spcPct val="0"/>
              </a:spcBef>
              <a:spcAft>
                <a:spcPts val="200"/>
              </a:spcAft>
              <a:buFont typeface="Arial" panose="020B0604020202020204" pitchFamily="34" charset="0"/>
              <a:buChar char="•"/>
              <a:defRPr/>
            </a:pPr>
            <a:r>
              <a:rPr lang="es-AR" altLang="en-US" sz="1000" dirty="0"/>
              <a:t>Página 117, hebra de la expresión oral:  sub-hebra 1.0 – Los niños utilizan estrategias verbales y no verbales para comunicarse con otras personas.</a:t>
            </a:r>
          </a:p>
          <a:p>
            <a:pPr marL="171450" indent="-171450" eaLnBrk="1" hangingPunct="1">
              <a:lnSpc>
                <a:spcPct val="80000"/>
              </a:lnSpc>
              <a:spcBef>
                <a:spcPct val="0"/>
              </a:spcBef>
              <a:spcAft>
                <a:spcPts val="200"/>
              </a:spcAft>
              <a:buFont typeface="Arial" panose="020B0604020202020204" pitchFamily="34" charset="0"/>
              <a:buChar char="•"/>
              <a:defRPr/>
            </a:pPr>
            <a:r>
              <a:rPr lang="es-AR" altLang="en-US" sz="1000" dirty="0"/>
              <a:t>Página 123, hebra de la expresión oral:  sub-hebra 2.0 – </a:t>
            </a:r>
            <a:r>
              <a:rPr lang="es-AR" dirty="0"/>
              <a:t>Los niños comienzan a entender y usan convenciones sociales en inglés </a:t>
            </a:r>
            <a:endParaRPr lang="es-AR" altLang="en-US" sz="1000" dirty="0"/>
          </a:p>
          <a:p>
            <a:pPr marL="171450" indent="-171450" eaLnBrk="1" hangingPunct="1">
              <a:lnSpc>
                <a:spcPct val="80000"/>
              </a:lnSpc>
              <a:spcBef>
                <a:spcPct val="0"/>
              </a:spcBef>
              <a:spcAft>
                <a:spcPts val="200"/>
              </a:spcAft>
              <a:buFont typeface="Arial" panose="020B0604020202020204" pitchFamily="34" charset="0"/>
              <a:buChar char="•"/>
              <a:defRPr/>
            </a:pPr>
            <a:r>
              <a:rPr lang="es-AR" altLang="en-US" sz="1000" dirty="0"/>
              <a:t>Página 124, hebra de la expresión oral:  sub-hebra 3.0 – </a:t>
            </a:r>
            <a:r>
              <a:rPr lang="es-AR" dirty="0"/>
              <a:t>Los niños usan el idioma para crear narraciones orales acerca de sus experiencias personales </a:t>
            </a:r>
            <a:endParaRPr lang="es-AR" altLang="en-US" sz="1000" dirty="0"/>
          </a:p>
          <a:p>
            <a:pPr eaLnBrk="1" hangingPunct="1">
              <a:lnSpc>
                <a:spcPct val="80000"/>
              </a:lnSpc>
              <a:spcBef>
                <a:spcPct val="0"/>
              </a:spcBef>
              <a:spcAft>
                <a:spcPts val="200"/>
              </a:spcAft>
              <a:defRPr/>
            </a:pPr>
            <a:endParaRPr lang="en-US" alt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78FF2470-74B1-4233-A6AE-A6E03FC0C9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8E93A7AE-9BC1-4AD3-81F7-67D048A2BEF9}" type="slidenum">
              <a:rPr lang="en-US" altLang="en-US" sz="1000">
                <a:latin typeface="Arial" panose="020B0604020202020204" pitchFamily="34" charset="0"/>
              </a:rPr>
              <a:pPr/>
              <a:t>24</a:t>
            </a:fld>
            <a:endParaRPr lang="en-US" altLang="en-US" sz="1000">
              <a:latin typeface="Arial" panose="020B0604020202020204" pitchFamily="34" charset="0"/>
            </a:endParaRPr>
          </a:p>
        </p:txBody>
      </p:sp>
      <p:sp>
        <p:nvSpPr>
          <p:cNvPr id="54274" name="Rectangle 2">
            <a:extLst>
              <a:ext uri="{FF2B5EF4-FFF2-40B4-BE49-F238E27FC236}">
                <a16:creationId xmlns:a16="http://schemas.microsoft.com/office/drawing/2014/main" id="{68B5F128-1260-4378-83A7-EB22978FEA6A}"/>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211CCEF7-8344-4E14-8B32-8DBD3CC7B3D5}"/>
              </a:ext>
            </a:extLst>
          </p:cNvPr>
          <p:cNvSpPr>
            <a:spLocks noGrp="1" noChangeArrowheads="1"/>
          </p:cNvSpPr>
          <p:nvPr>
            <p:ph type="body" idx="1"/>
          </p:nvPr>
        </p:nvSpPr>
        <p:spPr>
          <a:xfrm>
            <a:off x="762000" y="4343400"/>
            <a:ext cx="5257800" cy="4267200"/>
          </a:xfrm>
          <a:ln/>
        </p:spPr>
        <p:txBody>
          <a:bodyPr/>
          <a:lstStyle/>
          <a:p>
            <a:pPr eaLnBrk="1" hangingPunct="1">
              <a:lnSpc>
                <a:spcPct val="90000"/>
              </a:lnSpc>
              <a:defRPr/>
            </a:pPr>
            <a:r>
              <a:rPr lang="es-AR" altLang="en-US" sz="1100" dirty="0"/>
              <a:t>Utilice esta y la próxima diapositivas para presentar y definir las preguntas de respuesta conocida (cerradas) y las abiertas.</a:t>
            </a:r>
          </a:p>
          <a:p>
            <a:pPr eaLnBrk="1" hangingPunct="1">
              <a:lnSpc>
                <a:spcPct val="90000"/>
              </a:lnSpc>
              <a:defRPr/>
            </a:pPr>
            <a:r>
              <a:rPr lang="es-AR" altLang="en-US" sz="1100" dirty="0"/>
              <a:t>Explique que las preguntas de respuesta conocida tienen propósitos específicos, como servir como una rápida evaluación del conocimiento de un niño de un simple concepto, o como una forma de incluir a los niños que responden en la etapa de una palabra.</a:t>
            </a:r>
          </a:p>
          <a:p>
            <a:pPr eaLnBrk="1" hangingPunct="1">
              <a:lnSpc>
                <a:spcPct val="90000"/>
              </a:lnSpc>
              <a:defRPr/>
            </a:pPr>
            <a:endParaRPr lang="es-AR" altLang="en-US" sz="1100" dirty="0"/>
          </a:p>
          <a:p>
            <a:pPr eaLnBrk="1" hangingPunct="1">
              <a:lnSpc>
                <a:spcPct val="90000"/>
              </a:lnSpc>
              <a:defRPr/>
            </a:pPr>
            <a:r>
              <a:rPr lang="es-AR" altLang="en-US" sz="1100" dirty="0"/>
              <a:t>¿Qué apoya específicamente el aprendizaje de los niños en preescolar que aprenden inglés?</a:t>
            </a:r>
          </a:p>
          <a:p>
            <a:pPr eaLnBrk="1" hangingPunct="1">
              <a:lnSpc>
                <a:spcPct val="90000"/>
              </a:lnSpc>
              <a:defRPr/>
            </a:pPr>
            <a:r>
              <a:rPr lang="es-AR" altLang="en-US" sz="1100" dirty="0"/>
              <a:t>Las respuestas de preguntas conocidas les permiten a los niños que aprenden en dos idiomas responder con lo que saben, demostrando que han aprendido la etiqueta en inglés de conceptos específicos. Utilizar preguntas abiertas requiere más que una respuesta de una palabra. </a:t>
            </a:r>
            <a:br>
              <a:rPr lang="es-AR" altLang="en-US" sz="1100" dirty="0"/>
            </a:br>
            <a:r>
              <a:rPr lang="es-AR" altLang="en-US" sz="1100" dirty="0"/>
              <a:t>¿Por qué se conocen como preguntas de “respuesta conocida”? Frecuentemente, la respuesta es más o menos obvia. Una maestra compartió que escuchó a uno de sus alumnos decirle a su madre: “mami, no creo que esta maestra sepa sus colores o números. Nos pregunta todo el tiempo “¿de qué color es esto?” o “¿cuántos tenemos?”</a:t>
            </a:r>
          </a:p>
          <a:p>
            <a:pPr eaLnBrk="1" hangingPunct="1">
              <a:lnSpc>
                <a:spcPct val="90000"/>
              </a:lnSpc>
              <a:defRPr/>
            </a:pPr>
            <a:r>
              <a:rPr lang="es-AR" altLang="en-US" sz="1100" dirty="0"/>
              <a:t>En algunas familias o comunidades, a los niños se les da el mensaje implícito de que no es apropiado responder una pregunta de la cual el adulto sepa la respuesta ya que esto puede parecer irrespetuoso.</a:t>
            </a:r>
          </a:p>
          <a:p>
            <a:pPr eaLnBrk="1" hangingPunct="1">
              <a:lnSpc>
                <a:spcPct val="90000"/>
              </a:lnSpc>
              <a:defRPr/>
            </a:pPr>
            <a:endParaRPr lang="es-AR" altLang="en-US" sz="1100" dirty="0"/>
          </a:p>
          <a:p>
            <a:pPr eaLnBrk="1" hangingPunct="1">
              <a:lnSpc>
                <a:spcPct val="90000"/>
              </a:lnSpc>
              <a:defRPr/>
            </a:pPr>
            <a:r>
              <a:rPr lang="es-AR" altLang="en-US" sz="1100" dirty="0"/>
              <a:t>PLF: ¿Qué fundamentos del aprendizaje de preescolar para el desarrollo del idioma inglés describe el mismo concepto o conceptos similares? Dirija a los participantes al dominio del desarrollo del idioma inglés de PLF:</a:t>
            </a:r>
          </a:p>
          <a:p>
            <a:pPr marL="171450" indent="-171450" eaLnBrk="1" hangingPunct="1">
              <a:lnSpc>
                <a:spcPct val="90000"/>
              </a:lnSpc>
              <a:buFont typeface="Arial" panose="020B0604020202020204" pitchFamily="34" charset="0"/>
              <a:buChar char="•"/>
              <a:defRPr/>
            </a:pPr>
            <a:r>
              <a:rPr lang="es-AR" altLang="en-US" sz="1100" dirty="0"/>
              <a:t>Página 118, hebra de expresión oral: sub-hebra 1.0 – </a:t>
            </a:r>
            <a:r>
              <a:rPr lang="es-AR" dirty="0"/>
              <a:t>Los niños usan estrategias no verbales y verbales para comunicarse con otras personas</a:t>
            </a:r>
            <a:r>
              <a:rPr lang="es-AR" altLang="en-US" sz="1100" dirty="0"/>
              <a:t>. Enfoque: producción de vocabulario</a:t>
            </a:r>
          </a:p>
          <a:p>
            <a:pPr marL="171450" indent="-171450" eaLnBrk="1" hangingPunct="1">
              <a:lnSpc>
                <a:spcPct val="90000"/>
              </a:lnSpc>
              <a:buFont typeface="Arial" panose="020B0604020202020204" pitchFamily="34" charset="0"/>
              <a:buChar char="•"/>
              <a:defRPr/>
            </a:pPr>
            <a:r>
              <a:rPr lang="es-AR" altLang="en-US" sz="1100" dirty="0"/>
              <a:t>Página 119, hebra de la expresión oral: sub-hebra 1.0 – </a:t>
            </a:r>
            <a:r>
              <a:rPr lang="es-AR" dirty="0"/>
              <a:t>Los niños usan estrategias no verbales y verbales para comunicarse con otras personas</a:t>
            </a:r>
            <a:r>
              <a:rPr lang="es-AR" altLang="en-US" sz="1100" dirty="0"/>
              <a:t>. Foco: conversación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645DA48C-E151-4490-83B7-652277A5C1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E965A485-5EEE-4D6B-A60E-819BD6A088D9}" type="slidenum">
              <a:rPr lang="en-US" altLang="en-US" sz="1000">
                <a:latin typeface="Arial" panose="020B0604020202020204" pitchFamily="34" charset="0"/>
              </a:rPr>
              <a:pPr/>
              <a:t>25</a:t>
            </a:fld>
            <a:endParaRPr lang="en-US" altLang="en-US" sz="1000">
              <a:latin typeface="Arial" panose="020B0604020202020204" pitchFamily="34" charset="0"/>
            </a:endParaRPr>
          </a:p>
        </p:txBody>
      </p:sp>
      <p:sp>
        <p:nvSpPr>
          <p:cNvPr id="56322" name="Rectangle 2">
            <a:extLst>
              <a:ext uri="{FF2B5EF4-FFF2-40B4-BE49-F238E27FC236}">
                <a16:creationId xmlns:a16="http://schemas.microsoft.com/office/drawing/2014/main" id="{35E5768E-05CC-4E27-B2E7-C5DC26E00D37}"/>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E8AD897D-0EAB-4A2B-AE63-3D199643B7C9}"/>
              </a:ext>
            </a:extLst>
          </p:cNvPr>
          <p:cNvSpPr>
            <a:spLocks noGrp="1" noChangeArrowheads="1"/>
          </p:cNvSpPr>
          <p:nvPr>
            <p:ph type="body" idx="1"/>
          </p:nvPr>
        </p:nvSpPr>
        <p:spPr>
          <a:ln/>
        </p:spPr>
        <p:txBody>
          <a:bodyPr/>
          <a:lstStyle/>
          <a:p>
            <a:pPr eaLnBrk="1" hangingPunct="1">
              <a:defRPr/>
            </a:pPr>
            <a:r>
              <a:rPr lang="es-AR" altLang="en-US" sz="1000" dirty="0"/>
              <a:t>Nota:</a:t>
            </a:r>
            <a:r>
              <a:rPr lang="es-AR" altLang="en-US" sz="1000" b="1" dirty="0"/>
              <a:t> </a:t>
            </a:r>
            <a:r>
              <a:rPr lang="es-AR" altLang="en-US" sz="1000" dirty="0"/>
              <a:t>Explique que las preguntas abiertas generalmente generan más participación, animan el uso y desarrollo del lenguaje oral, y pueden ser más conocidas para algunos niños. Las preguntas abiertas también pueden servir para reconocer las vidas y experiencias de los niños.</a:t>
            </a:r>
          </a:p>
          <a:p>
            <a:pPr eaLnBrk="1" hangingPunct="1">
              <a:lnSpc>
                <a:spcPct val="90000"/>
              </a:lnSpc>
              <a:defRPr/>
            </a:pPr>
            <a:endParaRPr lang="es-AR" altLang="en-US" sz="1000" dirty="0"/>
          </a:p>
          <a:p>
            <a:pPr eaLnBrk="1" hangingPunct="1">
              <a:lnSpc>
                <a:spcPct val="90000"/>
              </a:lnSpc>
              <a:defRPr/>
            </a:pPr>
            <a:r>
              <a:rPr lang="es-AR" altLang="en-US" sz="1000" dirty="0"/>
              <a:t>PLF: ¿Qué fundamentos del aprendizaje de preescolar para el desarrollo del idioma inglés describe el mismo concepto o conceptos similares? Dirija a los participantes al dominio del desarrollo del idioma inglés de PLF:</a:t>
            </a:r>
          </a:p>
          <a:p>
            <a:pPr marL="171450" indent="-171450" eaLnBrk="1" hangingPunct="1">
              <a:lnSpc>
                <a:spcPct val="90000"/>
              </a:lnSpc>
              <a:buFont typeface="Arial" panose="020B0604020202020204" pitchFamily="34" charset="0"/>
              <a:buChar char="•"/>
              <a:defRPr/>
            </a:pPr>
            <a:r>
              <a:rPr lang="es-AR" altLang="en-US" sz="900" dirty="0"/>
              <a:t>Página 118, hebra de expresión oral: sub-hebra 1.0 – </a:t>
            </a:r>
            <a:r>
              <a:rPr lang="es-AR" sz="1000" dirty="0"/>
              <a:t>Los niños usan estrategias no verbales y verbales para comunicarse con otras personas</a:t>
            </a:r>
            <a:r>
              <a:rPr lang="es-AR" altLang="en-US" sz="900" dirty="0"/>
              <a:t>. Enfoque: producción de vocabulario</a:t>
            </a:r>
          </a:p>
          <a:p>
            <a:pPr marL="171450" indent="-171450" eaLnBrk="1" hangingPunct="1">
              <a:lnSpc>
                <a:spcPct val="90000"/>
              </a:lnSpc>
              <a:buFont typeface="Arial" panose="020B0604020202020204" pitchFamily="34" charset="0"/>
              <a:buChar char="•"/>
              <a:defRPr/>
            </a:pPr>
            <a:r>
              <a:rPr lang="es-AR" altLang="en-US" sz="900" dirty="0"/>
              <a:t>Página 119, hebra de la expresión oral: sub-hebra 1.0 – </a:t>
            </a:r>
            <a:r>
              <a:rPr lang="es-AR" sz="1000" dirty="0"/>
              <a:t>Los niños usan estrategias no verbales y verbales para comunicarse con otras personas</a:t>
            </a:r>
            <a:r>
              <a:rPr lang="es-AR" altLang="en-US" sz="900" dirty="0"/>
              <a:t>. Enfoque: conversación</a:t>
            </a:r>
          </a:p>
          <a:p>
            <a:pPr marL="171450" indent="-171450" eaLnBrk="1" hangingPunct="1">
              <a:lnSpc>
                <a:spcPct val="90000"/>
              </a:lnSpc>
              <a:buFont typeface="Arial" panose="020B0604020202020204" pitchFamily="34" charset="0"/>
              <a:buChar char="•"/>
              <a:defRPr/>
            </a:pPr>
            <a:r>
              <a:rPr lang="es-AR" altLang="en-US" sz="1000" dirty="0"/>
              <a:t>Página 120, hebra de la oralidad: sub-hebra 1.0 – </a:t>
            </a:r>
            <a:r>
              <a:rPr lang="es-AR" sz="1000" dirty="0"/>
              <a:t>Los niños usan estrategias no verbales y verbales para comunicarse con otras personas</a:t>
            </a:r>
            <a:r>
              <a:rPr lang="es-AR" altLang="en-US" sz="1000" dirty="0"/>
              <a:t>. Enfoque: duración y complejidad de emisiones verbales</a:t>
            </a:r>
          </a:p>
          <a:p>
            <a:pPr marL="171450" indent="-171450" eaLnBrk="1" hangingPunct="1">
              <a:lnSpc>
                <a:spcPct val="90000"/>
              </a:lnSpc>
              <a:buFont typeface="Arial" panose="020B0604020202020204" pitchFamily="34" charset="0"/>
              <a:buChar char="•"/>
              <a:defRPr/>
            </a:pPr>
            <a:r>
              <a:rPr lang="es-AR" altLang="en-US" sz="1000" dirty="0"/>
              <a:t>Página 121, hebra de la oralidad: sub-hebra 1.0 – </a:t>
            </a:r>
            <a:r>
              <a:rPr lang="es-AR" sz="1000" dirty="0"/>
              <a:t>Los niños usan estrategias no verbales y verbales para comunicarse con otras personas</a:t>
            </a:r>
            <a:r>
              <a:rPr lang="es-AR" altLang="en-US" sz="1000" dirty="0"/>
              <a:t>. Enfoque: gramática</a:t>
            </a:r>
          </a:p>
          <a:p>
            <a:pPr marL="171450" indent="-171450" eaLnBrk="1" hangingPunct="1">
              <a:lnSpc>
                <a:spcPct val="90000"/>
              </a:lnSpc>
              <a:buFont typeface="Arial" panose="020B0604020202020204" pitchFamily="34" charset="0"/>
              <a:buChar char="•"/>
              <a:defRPr/>
            </a:pPr>
            <a:r>
              <a:rPr lang="es-AR" altLang="en-US" sz="1000" dirty="0"/>
              <a:t>Página 124, hebra de la oralidad: sub-hebra 3.0 – </a:t>
            </a:r>
            <a:r>
              <a:rPr lang="es-AR" dirty="0"/>
              <a:t>Los niños usan el idioma para crear narraciones orales acerca de sus experiencias personales.</a:t>
            </a:r>
            <a:r>
              <a:rPr lang="es-AR" altLang="en-US" sz="1000" dirty="0"/>
              <a:t> Enfoque: desarrollo narrativo</a:t>
            </a:r>
            <a:endParaRPr lang="en-US" altLang="en-US"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FC252B3C-6E43-49B4-B9EC-28990B831A1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7FAFA79-6DEB-4ADB-B8BA-93D10684BCA6}"/>
              </a:ext>
            </a:extLst>
          </p:cNvPr>
          <p:cNvSpPr>
            <a:spLocks noGrp="1"/>
          </p:cNvSpPr>
          <p:nvPr>
            <p:ph type="body" idx="1"/>
          </p:nvPr>
        </p:nvSpPr>
        <p:spPr/>
        <p:txBody>
          <a:bodyPr/>
          <a:lstStyle/>
          <a:p>
            <a:pPr>
              <a:spcBef>
                <a:spcPts val="0"/>
              </a:spcBef>
              <a:defRPr/>
            </a:pPr>
            <a:r>
              <a:rPr lang="en-US" altLang="en-US" dirty="0"/>
              <a:t>Handout 5: Two Types of Questions</a:t>
            </a:r>
          </a:p>
          <a:p>
            <a:pPr>
              <a:spcBef>
                <a:spcPts val="0"/>
              </a:spcBef>
              <a:defRPr/>
            </a:pPr>
            <a:r>
              <a:rPr lang="en-US" altLang="en-US" dirty="0"/>
              <a:t>Participants will need copies of Handout 5: Two Types of Questions.</a:t>
            </a:r>
          </a:p>
          <a:p>
            <a:pPr>
              <a:spcBef>
                <a:spcPts val="0"/>
              </a:spcBef>
              <a:defRPr/>
            </a:pPr>
            <a:endParaRPr lang="en-US" altLang="en-US" dirty="0"/>
          </a:p>
          <a:p>
            <a:pPr>
              <a:spcBef>
                <a:spcPts val="0"/>
              </a:spcBef>
              <a:defRPr/>
            </a:pPr>
            <a:r>
              <a:rPr lang="en-US" altLang="en-US" b="1" dirty="0"/>
              <a:t>Purpose:  </a:t>
            </a:r>
            <a:r>
              <a:rPr lang="en-US" altLang="en-US" dirty="0"/>
              <a:t>As stated in the PCF, open-ended questions help elicit language from dual language learners.  Developing open-ended questions is an art. This activity provides the opportunity for participants to better understand the differences between known-answer and open-ended questions.  In addition, participants will practice developing open-ended questions.</a:t>
            </a:r>
          </a:p>
          <a:p>
            <a:pPr>
              <a:spcBef>
                <a:spcPts val="0"/>
              </a:spcBef>
              <a:defRPr/>
            </a:pPr>
            <a:endParaRPr lang="en-US" altLang="en-US" dirty="0"/>
          </a:p>
          <a:p>
            <a:pPr>
              <a:spcBef>
                <a:spcPts val="0"/>
              </a:spcBef>
              <a:defRPr/>
            </a:pPr>
            <a:r>
              <a:rPr lang="en-US" altLang="en-US" b="1" dirty="0"/>
              <a:t>Process:</a:t>
            </a:r>
          </a:p>
          <a:p>
            <a:pPr marL="171450" indent="-171450">
              <a:spcBef>
                <a:spcPts val="0"/>
              </a:spcBef>
              <a:buFont typeface="Arial" panose="020B0604020202020204" pitchFamily="34" charset="0"/>
              <a:buChar char="•"/>
              <a:defRPr/>
            </a:pPr>
            <a:r>
              <a:rPr lang="en-US" altLang="en-US" dirty="0"/>
              <a:t>Use photo on the slide. </a:t>
            </a:r>
          </a:p>
          <a:p>
            <a:pPr marL="171450" indent="-171450">
              <a:spcBef>
                <a:spcPts val="0"/>
              </a:spcBef>
              <a:buFont typeface="Arial" panose="020B0604020202020204" pitchFamily="34" charset="0"/>
              <a:buChar char="•"/>
              <a:defRPr/>
            </a:pPr>
            <a:r>
              <a:rPr lang="en-US" altLang="en-US" dirty="0"/>
              <a:t>Ask participants to view the picture and create a known-answer question based on the picture writing their question on Handout 3: Two Types of Questions.  </a:t>
            </a:r>
          </a:p>
          <a:p>
            <a:pPr marL="171450" indent="-171450">
              <a:spcBef>
                <a:spcPts val="0"/>
              </a:spcBef>
              <a:buFont typeface="Arial" panose="020B0604020202020204" pitchFamily="34" charset="0"/>
              <a:buChar char="•"/>
              <a:defRPr/>
            </a:pPr>
            <a:r>
              <a:rPr lang="en-US" altLang="en-US" dirty="0"/>
              <a:t>Participants should then re-work their question to generate a similar, but now open-ended, question. They can draw upon the examples listed on the handout. </a:t>
            </a:r>
          </a:p>
          <a:p>
            <a:pPr marL="171450" indent="-171450">
              <a:spcBef>
                <a:spcPts val="0"/>
              </a:spcBef>
              <a:buFont typeface="Arial" panose="020B0604020202020204" pitchFamily="34" charset="0"/>
              <a:buChar char="•"/>
              <a:defRPr/>
            </a:pPr>
            <a:r>
              <a:rPr lang="en-US" altLang="en-US" dirty="0"/>
              <a:t>Have participants generate up to a total of three known-answer and three open-ended questions.  They should record all questions on Handout 3: Two Types of Questions.</a:t>
            </a:r>
          </a:p>
          <a:p>
            <a:pPr>
              <a:spcBef>
                <a:spcPts val="0"/>
              </a:spcBef>
              <a:defRPr/>
            </a:pPr>
            <a:r>
              <a:rPr lang="en-US" altLang="en-US" dirty="0"/>
              <a:t> </a:t>
            </a:r>
          </a:p>
          <a:p>
            <a:pPr>
              <a:spcBef>
                <a:spcPts val="0"/>
              </a:spcBef>
              <a:defRPr/>
            </a:pPr>
            <a:r>
              <a:rPr lang="en-US" altLang="en-US" dirty="0"/>
              <a:t>Once they have generated their lists, they can share at least one of each type of question, as well as the implications for practice, with the whole group. </a:t>
            </a:r>
          </a:p>
          <a:p>
            <a:pPr>
              <a:spcBef>
                <a:spcPts val="0"/>
              </a:spcBef>
              <a:defRPr/>
            </a:pPr>
            <a:r>
              <a:rPr lang="en-US" altLang="en-US" dirty="0"/>
              <a:t>The trainer can read from chat or have participants raise hand to share aloud.  </a:t>
            </a:r>
          </a:p>
        </p:txBody>
      </p:sp>
      <p:sp>
        <p:nvSpPr>
          <p:cNvPr id="58371" name="Slide Number Placeholder 3">
            <a:extLst>
              <a:ext uri="{FF2B5EF4-FFF2-40B4-BE49-F238E27FC236}">
                <a16:creationId xmlns:a16="http://schemas.microsoft.com/office/drawing/2014/main" id="{5BBE3267-3E87-4086-97E5-E920D0F6C6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C99E1715-19C7-440F-AD32-F4E93CA94F4F}" type="slidenum">
              <a:rPr lang="en-US" altLang="en-US" sz="1000">
                <a:latin typeface="Arial" panose="020B0604020202020204" pitchFamily="34" charset="0"/>
              </a:rPr>
              <a:pPr/>
              <a:t>26</a:t>
            </a:fld>
            <a:endParaRPr lang="en-US" altLang="en-US" sz="100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D7354EA0-08B8-4A49-B593-EF2C946F08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B3D4277C-325B-4CD4-882C-7E58D0B52F7E}" type="slidenum">
              <a:rPr lang="en-US" altLang="en-US" sz="1000">
                <a:latin typeface="Arial" panose="020B0604020202020204" pitchFamily="34" charset="0"/>
              </a:rPr>
              <a:pPr/>
              <a:t>27</a:t>
            </a:fld>
            <a:endParaRPr lang="en-US" altLang="en-US" sz="1000">
              <a:latin typeface="Arial" panose="020B0604020202020204" pitchFamily="34" charset="0"/>
            </a:endParaRPr>
          </a:p>
        </p:txBody>
      </p:sp>
      <p:sp>
        <p:nvSpPr>
          <p:cNvPr id="60418" name="Rectangle 2">
            <a:extLst>
              <a:ext uri="{FF2B5EF4-FFF2-40B4-BE49-F238E27FC236}">
                <a16:creationId xmlns:a16="http://schemas.microsoft.com/office/drawing/2014/main" id="{4741E3A4-79C5-48BC-B451-7DABBA0A0113}"/>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B1059102-4F99-4927-82A3-8CD400CD8C8C}"/>
              </a:ext>
            </a:extLst>
          </p:cNvPr>
          <p:cNvSpPr>
            <a:spLocks noGrp="1" noChangeArrowheads="1"/>
          </p:cNvSpPr>
          <p:nvPr>
            <p:ph type="body" idx="1"/>
          </p:nvPr>
        </p:nvSpPr>
        <p:spPr>
          <a:xfrm>
            <a:off x="381000" y="4191000"/>
            <a:ext cx="6096000" cy="4800600"/>
          </a:xfrm>
          <a:ln/>
        </p:spPr>
        <p:txBody>
          <a:bodyPr/>
          <a:lstStyle/>
          <a:p>
            <a:pPr eaLnBrk="1" hangingPunct="1">
              <a:lnSpc>
                <a:spcPct val="90000"/>
              </a:lnSpc>
              <a:spcBef>
                <a:spcPct val="0"/>
              </a:spcBef>
              <a:spcAft>
                <a:spcPts val="50"/>
              </a:spcAft>
              <a:defRPr/>
            </a:pPr>
            <a:r>
              <a:rPr lang="es-AR" altLang="en-US" sz="800" dirty="0"/>
              <a:t>Conversaciones extendidas e intente que sean 5 (diapositivas 36-32, 15 minutos)</a:t>
            </a:r>
          </a:p>
          <a:p>
            <a:pPr eaLnBrk="1" hangingPunct="1">
              <a:lnSpc>
                <a:spcPct val="90000"/>
              </a:lnSpc>
              <a:spcBef>
                <a:spcPct val="0"/>
              </a:spcBef>
              <a:spcAft>
                <a:spcPts val="50"/>
              </a:spcAft>
              <a:defRPr/>
            </a:pPr>
            <a:endParaRPr lang="es-AR" altLang="en-US" sz="800" dirty="0"/>
          </a:p>
          <a:p>
            <a:pPr eaLnBrk="1" hangingPunct="1">
              <a:lnSpc>
                <a:spcPct val="90000"/>
              </a:lnSpc>
              <a:spcBef>
                <a:spcPct val="0"/>
              </a:spcBef>
              <a:spcAft>
                <a:spcPts val="50"/>
              </a:spcAft>
              <a:defRPr/>
            </a:pPr>
            <a:r>
              <a:rPr lang="es-AR" altLang="en-US" sz="800" dirty="0"/>
              <a:t>A medida que los niños ingresan a las últimas etapas del aprendizaje de un segundo idioma, es importante elevar la apuesta; utilizar estrategias específicas para extender las conversaciones ayudará a incrementar las oportunidades y expectativas para que los niños produzcan el lenguaje (Tabors, 2008). Cuando las maestras tienen conversaciones con los niños, hay varias estrategias para extender las conversaciones. Las conversaciones extendidas animan a tomar turnos múltiples de parte de cada participante de la conversación, promover el uso o la introducción de vocabulario variado y complejo, y validar las experiencias e intereses de los niños.</a:t>
            </a:r>
          </a:p>
          <a:p>
            <a:pPr eaLnBrk="1" hangingPunct="1">
              <a:lnSpc>
                <a:spcPct val="90000"/>
              </a:lnSpc>
              <a:spcBef>
                <a:spcPct val="0"/>
              </a:spcBef>
              <a:spcAft>
                <a:spcPts val="50"/>
              </a:spcAft>
              <a:defRPr/>
            </a:pPr>
            <a:r>
              <a:rPr lang="es-AR" altLang="en-US" sz="800" dirty="0"/>
              <a:t>Esta diapositiva repasa las formas para promover conversaciones ricas. Sirve como recordatorio de proporcionarles a los niños oportunidades múltiples para practicar el lenguaje que aprenden mediante maneras significativas. Apoyar el lenguaje es trabajo difícil. La investigación muestra que los niños tienen menos conversaciones con sus maestras que incorporan el uso de una gran variedad de vocabulario, y que las conversaciones extendidas son raras.</a:t>
            </a:r>
          </a:p>
          <a:p>
            <a:pPr eaLnBrk="1" hangingPunct="1">
              <a:lnSpc>
                <a:spcPct val="90000"/>
              </a:lnSpc>
              <a:spcBef>
                <a:spcPct val="0"/>
              </a:spcBef>
              <a:spcAft>
                <a:spcPts val="50"/>
              </a:spcAft>
              <a:defRPr/>
            </a:pPr>
            <a:endParaRPr lang="es-AR" altLang="en-US" sz="800" dirty="0"/>
          </a:p>
          <a:p>
            <a:pPr eaLnBrk="1" hangingPunct="1">
              <a:lnSpc>
                <a:spcPct val="90000"/>
              </a:lnSpc>
              <a:defRPr/>
            </a:pPr>
            <a:r>
              <a:rPr lang="es-AR" altLang="en-US" sz="800" b="1" dirty="0"/>
              <a:t>¿Qué apoya específicamente el aprendizaje de los niños en preescolar que aprenden inglés?</a:t>
            </a:r>
          </a:p>
          <a:p>
            <a:pPr eaLnBrk="1" hangingPunct="1">
              <a:lnSpc>
                <a:spcPct val="80000"/>
              </a:lnSpc>
              <a:defRPr/>
            </a:pPr>
            <a:r>
              <a:rPr lang="es-AR" altLang="en-US" sz="800" dirty="0"/>
              <a:t>Se requieren esfuerzos intencionales para fomentar el lenguaje oral. Las maestras deben ser conscientes de las oportunidades de conversación significativa con sus compañeros, tanto compañeros que hablan inglés y compañeros que comparten un idioma materno en común, y las maestras. Las maestras deben planificar proporcionar de manera intencional estas oportunidades para que los niños hablen.</a:t>
            </a:r>
          </a:p>
          <a:p>
            <a:pPr eaLnBrk="1" hangingPunct="1">
              <a:lnSpc>
                <a:spcPct val="90000"/>
              </a:lnSpc>
              <a:defRPr/>
            </a:pPr>
            <a:r>
              <a:rPr lang="es-AR" altLang="en-US" sz="800" b="1" dirty="0"/>
              <a:t>PLF: </a:t>
            </a:r>
            <a:r>
              <a:rPr lang="es-AR" altLang="en-US" sz="800" dirty="0"/>
              <a:t>¿Qué fundamentos del aprendizaje de preescolar para el desarrollo del idioma inglés describe el mismo concepto o conceptos similares? </a:t>
            </a:r>
          </a:p>
          <a:p>
            <a:pPr eaLnBrk="1" hangingPunct="1">
              <a:lnSpc>
                <a:spcPct val="90000"/>
              </a:lnSpc>
              <a:defRPr/>
            </a:pPr>
            <a:r>
              <a:rPr lang="es-AR" altLang="en-US" sz="800" dirty="0"/>
              <a:t>Dirija a los participantes al dominio de desarrollo del idioma inglés de PLF: </a:t>
            </a:r>
          </a:p>
          <a:p>
            <a:pPr marL="171450" indent="-171450" eaLnBrk="1" hangingPunct="1">
              <a:lnSpc>
                <a:spcPct val="90000"/>
              </a:lnSpc>
              <a:buFont typeface="Arial" panose="020B0604020202020204" pitchFamily="34" charset="0"/>
              <a:buChar char="•"/>
              <a:defRPr/>
            </a:pPr>
            <a:r>
              <a:rPr lang="es-AR" altLang="en-US" sz="800" dirty="0"/>
              <a:t>Página 117, hebra de expresión oral: sub-hebra 1.0 – </a:t>
            </a:r>
            <a:r>
              <a:rPr lang="es-AR" sz="800" dirty="0"/>
              <a:t>Los niños usan estrategias no verbales y verbales para comunicarse con otras personas</a:t>
            </a:r>
            <a:r>
              <a:rPr lang="es-AR" altLang="en-US" sz="800" dirty="0"/>
              <a:t>. Enfoque: comunicación de necesidades</a:t>
            </a:r>
          </a:p>
          <a:p>
            <a:pPr marL="171450" indent="-171450" eaLnBrk="1" hangingPunct="1">
              <a:lnSpc>
                <a:spcPct val="90000"/>
              </a:lnSpc>
              <a:buFont typeface="Arial" panose="020B0604020202020204" pitchFamily="34" charset="0"/>
              <a:buChar char="•"/>
              <a:defRPr/>
            </a:pPr>
            <a:r>
              <a:rPr lang="es-AR" altLang="en-US" sz="800" dirty="0"/>
              <a:t>Página 118, hebra de expresión oral: sub-hebra 1.0 – </a:t>
            </a:r>
            <a:r>
              <a:rPr lang="es-AR" sz="800" dirty="0"/>
              <a:t>Los niños usan estrategias no verbales y verbales para comunicarse con otras personas</a:t>
            </a:r>
            <a:r>
              <a:rPr lang="es-AR" altLang="en-US" sz="800" dirty="0"/>
              <a:t>. Enfoque: producción de vocabulario</a:t>
            </a:r>
          </a:p>
          <a:p>
            <a:pPr marL="171450" indent="-171450" eaLnBrk="1" hangingPunct="1">
              <a:lnSpc>
                <a:spcPct val="90000"/>
              </a:lnSpc>
              <a:buFont typeface="Arial" panose="020B0604020202020204" pitchFamily="34" charset="0"/>
              <a:buChar char="•"/>
              <a:defRPr/>
            </a:pPr>
            <a:r>
              <a:rPr lang="es-AR" altLang="en-US" sz="800" dirty="0"/>
              <a:t>Página 119, hebra de la expresión oral: sub-hebra 1.0 – </a:t>
            </a:r>
            <a:r>
              <a:rPr lang="es-AR" sz="800" dirty="0"/>
              <a:t>Los niños usan estrategias no verbales y verbales para comunicarse con otras personas</a:t>
            </a:r>
            <a:r>
              <a:rPr lang="es-AR" altLang="en-US" sz="800" dirty="0"/>
              <a:t>. Enfoque: conversación</a:t>
            </a:r>
          </a:p>
          <a:p>
            <a:pPr marL="171450" indent="-171450" eaLnBrk="1" hangingPunct="1">
              <a:lnSpc>
                <a:spcPct val="90000"/>
              </a:lnSpc>
              <a:buFont typeface="Arial" panose="020B0604020202020204" pitchFamily="34" charset="0"/>
              <a:buChar char="•"/>
              <a:defRPr/>
            </a:pPr>
            <a:r>
              <a:rPr lang="es-AR" altLang="en-US" sz="800" dirty="0"/>
              <a:t>Página 120, hebra de la oralidad: sub-hebra 1.0 – </a:t>
            </a:r>
            <a:r>
              <a:rPr lang="es-AR" sz="800" dirty="0"/>
              <a:t>Los niños usan estrategias no verbales y verbales para comunicarse con otras personas</a:t>
            </a:r>
            <a:r>
              <a:rPr lang="es-AR" altLang="en-US" sz="800" dirty="0"/>
              <a:t>. Enfoque: duración y complejidad de emisiones verbales</a:t>
            </a:r>
          </a:p>
          <a:p>
            <a:pPr marL="171450" indent="-171450" eaLnBrk="1" hangingPunct="1">
              <a:lnSpc>
                <a:spcPct val="90000"/>
              </a:lnSpc>
              <a:buFont typeface="Arial" panose="020B0604020202020204" pitchFamily="34" charset="0"/>
              <a:buChar char="•"/>
              <a:defRPr/>
            </a:pPr>
            <a:r>
              <a:rPr lang="es-AR" altLang="en-US" sz="800" dirty="0"/>
              <a:t>Página 121, hebra de la oralidad: sub-hebra 1.0 – </a:t>
            </a:r>
            <a:r>
              <a:rPr lang="es-AR" sz="800" dirty="0"/>
              <a:t>Los niños usan estrategias no verbales y verbales para comunicarse con otras personas</a:t>
            </a:r>
            <a:r>
              <a:rPr lang="es-AR" altLang="en-US" sz="800" dirty="0"/>
              <a:t>. Enfoque: gramática</a:t>
            </a:r>
          </a:p>
          <a:p>
            <a:pPr marL="171450" indent="-171450" eaLnBrk="1" hangingPunct="1">
              <a:lnSpc>
                <a:spcPct val="90000"/>
              </a:lnSpc>
              <a:buFont typeface="Arial" panose="020B0604020202020204" pitchFamily="34" charset="0"/>
              <a:buChar char="•"/>
              <a:defRPr/>
            </a:pPr>
            <a:r>
              <a:rPr lang="es-AR" altLang="en-US" sz="800" dirty="0"/>
              <a:t>Página 124, hebra de la oralidad: sub-hebra 3.0 – </a:t>
            </a:r>
            <a:r>
              <a:rPr lang="es-AR" sz="1050" dirty="0"/>
              <a:t>Los niños usan el idioma para crear narraciones orales acerca de sus experiencias personales.</a:t>
            </a:r>
            <a:r>
              <a:rPr lang="es-AR" altLang="en-US" sz="800" dirty="0"/>
              <a:t> Enfoque: desarrollo narrativo</a:t>
            </a:r>
            <a:endParaRPr lang="en-US" altLang="en-US" sz="800" dirty="0"/>
          </a:p>
          <a:p>
            <a:pPr eaLnBrk="1" hangingPunct="1">
              <a:defRPr/>
            </a:pPr>
            <a:r>
              <a:rPr lang="es-AR" altLang="ja-JP" sz="800" dirty="0"/>
              <a:t>“Intente que sean 5” es una técnica desarrollada por David Dickinson. El foco es tener al menos cinco turnos del mismo tema, requiriendo dos rondas de conversación, donde, por ejemplo, la maestra inicia, el niño responde, la maestra habla nuevamente, el niño responde nuevamente, y la maestra habla una vez más.</a:t>
            </a:r>
          </a:p>
          <a:p>
            <a:pPr eaLnBrk="1" hangingPunct="1">
              <a:defRPr/>
            </a:pPr>
            <a:r>
              <a:rPr lang="es-AR" altLang="ja-JP" sz="800" dirty="0"/>
              <a:t>Las maestras pueden expandir las conversaciones haciendo preguntas abiertas para animar a los niños a que le diga más. Dickinson dice que no se evite el uso de gramática de adultos intencionalmente.</a:t>
            </a:r>
          </a:p>
          <a:p>
            <a:pPr eaLnBrk="1" hangingPunct="1">
              <a:defRPr/>
            </a:pPr>
            <a:endParaRPr lang="es-AR" altLang="en-US" sz="800" b="1" dirty="0"/>
          </a:p>
          <a:p>
            <a:pPr eaLnBrk="1" hangingPunct="1">
              <a:lnSpc>
                <a:spcPct val="80000"/>
              </a:lnSpc>
              <a:spcBef>
                <a:spcPct val="0"/>
              </a:spcBef>
              <a:spcAft>
                <a:spcPct val="10000"/>
              </a:spcAft>
              <a:defRPr/>
            </a:pPr>
            <a:r>
              <a:rPr lang="es-AR" altLang="en-US" sz="800" b="1" dirty="0"/>
              <a:t>¿Á qué habilidad del lenguaje y la alfabetización temprana se refiere esta actividad?</a:t>
            </a:r>
          </a:p>
          <a:p>
            <a:pPr eaLnBrk="1" hangingPunct="1">
              <a:defRPr/>
            </a:pPr>
            <a:r>
              <a:rPr lang="es-AR" altLang="ja-JP" sz="800" dirty="0"/>
              <a:t>Esta técnica anima a los niños a utilizar una mayor variedad de palabras, a construir sus vocabularios y expresar ideas complejas en oraciones completas. Las maestras pueden estirar las conversaciones añadiendo detalles en sus partes de la conversación, introducir nuevos conceptos y mejorar el lenguaje utilizando adjetivos y adverbios. Otros aspectos de esta estrategia incluyen: delinear definiciones con palabras sinonímicas, comparar cosas para que los niños realicen inferencias y delinear el uso correcto de las palabras y la pragmática (lenguaje corporal).</a:t>
            </a:r>
            <a:endParaRPr lang="es-AR" altLang="en-US" sz="8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A0D9D40A-FC18-4021-AC88-333D9C11AA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6EEFE652-DFAF-485A-A309-3C663D486C14}" type="slidenum">
              <a:rPr lang="en-US" altLang="en-US" sz="1000">
                <a:latin typeface="Arial" panose="020B0604020202020204" pitchFamily="34" charset="0"/>
              </a:rPr>
              <a:pPr/>
              <a:t>28</a:t>
            </a:fld>
            <a:endParaRPr lang="en-US" altLang="en-US" sz="1000">
              <a:latin typeface="Arial" panose="020B0604020202020204" pitchFamily="34" charset="0"/>
            </a:endParaRPr>
          </a:p>
        </p:txBody>
      </p:sp>
      <p:sp>
        <p:nvSpPr>
          <p:cNvPr id="62466" name="Rectangle 2">
            <a:extLst>
              <a:ext uri="{FF2B5EF4-FFF2-40B4-BE49-F238E27FC236}">
                <a16:creationId xmlns:a16="http://schemas.microsoft.com/office/drawing/2014/main" id="{2B1DF6CF-C968-4739-A7F3-3D79ABD75DE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2D84E564-1C69-44A5-A4BA-E5B65EB236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AR" altLang="en-US"/>
              <a:t>Ejemplifique “intente que sean 5” con un participante u otro facilitador.</a:t>
            </a:r>
          </a:p>
          <a:p>
            <a:pPr eaLnBrk="1" hangingPunct="1"/>
            <a:r>
              <a:rPr lang="es-AR" altLang="en-US" b="1"/>
              <a:t>Nota:</a:t>
            </a:r>
            <a:r>
              <a:rPr lang="es-AR" altLang="en-US"/>
              <a:t> El ejemplo de “intente que sean 5” continua en las próximas tres diapositivas. Cada “turno” es se cuenta por el número entre paréntesis. Este ejemplo particular tiene de hecho seis turnos que muestra a las maestras que “intente que sean 5” proporciona una guía, pero siempre pueden ir más allá de los cinco turnos si la situación se presenta.</a:t>
            </a:r>
            <a:endParaRPr lang="es-AR" altLang="ja-JP"/>
          </a:p>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C2FA7BE-FA2B-471F-BE88-EEA35E54CA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32AAC98E-8FCB-487C-8C3F-BD8DAA35D863}" type="slidenum">
              <a:rPr lang="en-US" altLang="en-US" sz="1000">
                <a:latin typeface="Arial" panose="020B0604020202020204" pitchFamily="34" charset="0"/>
              </a:rPr>
              <a:pPr/>
              <a:t>29</a:t>
            </a:fld>
            <a:endParaRPr lang="en-US" altLang="en-US" sz="1000">
              <a:latin typeface="Arial" panose="020B0604020202020204" pitchFamily="34" charset="0"/>
            </a:endParaRPr>
          </a:p>
        </p:txBody>
      </p:sp>
      <p:sp>
        <p:nvSpPr>
          <p:cNvPr id="64514" name="Rectangle 2">
            <a:extLst>
              <a:ext uri="{FF2B5EF4-FFF2-40B4-BE49-F238E27FC236}">
                <a16:creationId xmlns:a16="http://schemas.microsoft.com/office/drawing/2014/main" id="{5BB673F3-63E3-4CD2-B9CE-4D472F47A3C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E554D94-7DFE-49CF-8F5E-D2E38134BF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Continue role-playing.</a:t>
            </a:r>
          </a:p>
          <a:p>
            <a:pPr eaLnBrk="1" hangingPunct="1"/>
            <a:r>
              <a:rPr lang="es-AR" altLang="en-US"/>
              <a:t>la representación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7">
            <a:extLst>
              <a:ext uri="{FF2B5EF4-FFF2-40B4-BE49-F238E27FC236}">
                <a16:creationId xmlns:a16="http://schemas.microsoft.com/office/drawing/2014/main" id="{92FC897D-A816-4DB2-A887-E9EF7430496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r>
              <a:rPr lang="en-US" altLang="en-US" sz="1000">
                <a:latin typeface="Arial" panose="020B0604020202020204" pitchFamily="34" charset="0"/>
              </a:rPr>
              <a:t>Page </a:t>
            </a:r>
            <a:fld id="{91C89F70-C6E7-49E6-BEF0-2A66B776F1C5}" type="slidenum">
              <a:rPr lang="en-US" altLang="en-US" sz="1000">
                <a:latin typeface="Arial" panose="020B0604020202020204" pitchFamily="34" charset="0"/>
              </a:rPr>
              <a:pPr algn="r" eaLnBrk="1" hangingPunct="1"/>
              <a:t>3</a:t>
            </a:fld>
            <a:endParaRPr lang="en-US" altLang="en-US" sz="1000">
              <a:latin typeface="Arial" panose="020B0604020202020204" pitchFamily="34" charset="0"/>
            </a:endParaRPr>
          </a:p>
        </p:txBody>
      </p:sp>
      <p:sp>
        <p:nvSpPr>
          <p:cNvPr id="11266" name="Rectangle 7">
            <a:extLst>
              <a:ext uri="{FF2B5EF4-FFF2-40B4-BE49-F238E27FC236}">
                <a16:creationId xmlns:a16="http://schemas.microsoft.com/office/drawing/2014/main" id="{F2549450-D107-4456-969C-291F63938994}"/>
              </a:ext>
            </a:extLst>
          </p:cNvPr>
          <p:cNvSpPr txBox="1">
            <a:spLocks noGrp="1" noChangeArrowheads="1"/>
          </p:cNvSpPr>
          <p:nvPr/>
        </p:nvSpPr>
        <p:spPr bwMode="auto">
          <a:xfrm>
            <a:off x="3733800" y="82280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eaLnBrk="1" hangingPunct="1"/>
            <a:endParaRPr lang="es-AR" altLang="en-US" sz="1200">
              <a:latin typeface="Arial" panose="020B0604020202020204" pitchFamily="34" charset="0"/>
            </a:endParaRPr>
          </a:p>
        </p:txBody>
      </p:sp>
      <p:sp>
        <p:nvSpPr>
          <p:cNvPr id="11267" name="Rectangle 2">
            <a:extLst>
              <a:ext uri="{FF2B5EF4-FFF2-40B4-BE49-F238E27FC236}">
                <a16:creationId xmlns:a16="http://schemas.microsoft.com/office/drawing/2014/main" id="{597AB61F-FA1B-4777-AE40-892FAE76F346}"/>
              </a:ext>
            </a:extLst>
          </p:cNvPr>
          <p:cNvSpPr>
            <a:spLocks noGrp="1" noRot="1" noChangeAspect="1" noChangeArrowheads="1" noTextEdit="1"/>
          </p:cNvSpPr>
          <p:nvPr>
            <p:ph type="sldImg"/>
          </p:nvPr>
        </p:nvSpPr>
        <p:spPr>
          <a:xfrm>
            <a:off x="1146175" y="687388"/>
            <a:ext cx="4572000" cy="3429000"/>
          </a:xfrm>
          <a:ln/>
        </p:spPr>
      </p:sp>
      <p:sp>
        <p:nvSpPr>
          <p:cNvPr id="60421" name="Rectangle 3">
            <a:extLst>
              <a:ext uri="{FF2B5EF4-FFF2-40B4-BE49-F238E27FC236}">
                <a16:creationId xmlns:a16="http://schemas.microsoft.com/office/drawing/2014/main" id="{2F5DAD56-97D8-43DA-B52C-DF2B8DEF445C}"/>
              </a:ext>
            </a:extLst>
          </p:cNvPr>
          <p:cNvSpPr>
            <a:spLocks noGrp="1" noChangeArrowheads="1"/>
          </p:cNvSpPr>
          <p:nvPr>
            <p:ph type="body" idx="1"/>
          </p:nvPr>
        </p:nvSpPr>
        <p:spPr>
          <a:xfrm>
            <a:off x="457200" y="4343400"/>
            <a:ext cx="5943600" cy="4570413"/>
          </a:xfrm>
          <a:ln/>
        </p:spPr>
        <p:txBody>
          <a:bodyPr/>
          <a:lstStyle/>
          <a:p>
            <a:pPr marL="114300" indent="-114300" eaLnBrk="1" hangingPunct="1">
              <a:spcBef>
                <a:spcPts val="450"/>
              </a:spcBef>
              <a:defRPr/>
            </a:pPr>
            <a:r>
              <a:rPr lang="es-AR" sz="1000" dirty="0">
                <a:ea typeface="ＭＳ Ｐゴシック"/>
              </a:rPr>
              <a:t>Brevemente repase los cinco elementos.</a:t>
            </a:r>
          </a:p>
          <a:p>
            <a:pPr>
              <a:defRPr/>
            </a:pPr>
            <a:r>
              <a:rPr lang="es-AR" sz="1000" b="1" dirty="0">
                <a:ea typeface="ＭＳ Ｐゴシック"/>
              </a:rPr>
              <a:t>Elemento 1: </a:t>
            </a:r>
            <a:r>
              <a:rPr lang="es-AR" sz="1000" dirty="0">
                <a:ea typeface="ＭＳ Ｐゴシック"/>
              </a:rPr>
              <a:t>En el centro del sistema se encuentran los </a:t>
            </a:r>
            <a:r>
              <a:rPr lang="es-AR" sz="1000" i="1" dirty="0">
                <a:ea typeface="ＭＳ Ｐゴシック"/>
              </a:rPr>
              <a:t>Fundamentos del aprendizaje y desarrollo</a:t>
            </a:r>
            <a:r>
              <a:rPr lang="es-AR" sz="1000" dirty="0">
                <a:ea typeface="ＭＳ Ｐゴシック"/>
              </a:rPr>
              <a:t> que describen el aprendizaje y el desarrollo que los infantes y niños pequeños generalmente demuestran con el apoyo apropiado cuando tienen alrededor de 8, 18 y 36 meses. Además describen el aprendizaje y el desarrollo de los niños en edad preescolar que típicamente se demuestran con el apoyo apropiado cuando tienen alrededor de 48 y 60 meses de edad. Tener </a:t>
            </a:r>
            <a:r>
              <a:rPr lang="es-AR" altLang="en-US" sz="1000" dirty="0"/>
              <a:t>fundamentos </a:t>
            </a:r>
            <a:r>
              <a:rPr lang="es-AR" sz="1000" dirty="0">
                <a:ea typeface="ＭＳ Ｐゴシック"/>
              </a:rPr>
              <a:t>estatales les proporciona a todas las maestras y a todos los programas un conocimiento de las expectativas y objetivos para que los niños de California utilicen a medida que planifican actividades, interacciones y el ambiente.</a:t>
            </a:r>
          </a:p>
          <a:p>
            <a:pPr>
              <a:defRPr/>
            </a:pPr>
            <a:r>
              <a:rPr lang="es-AR" sz="1000" b="1" dirty="0">
                <a:ea typeface="ＭＳ Ｐゴシック"/>
              </a:rPr>
              <a:t>Elemento 2:</a:t>
            </a:r>
            <a:r>
              <a:rPr lang="es-AR" sz="1000" dirty="0">
                <a:ea typeface="ＭＳ Ｐゴシック"/>
              </a:rPr>
              <a:t> Las pautas de aprendizaje y desarrollo de infantes/niños pequeños y niños que van al jardín presentan información acerca de cómo proporcionar un cuidado y educación tempranos de alta calidad, incluyendo recomendaciones para políticas de programa y prácticas diarias que mejorarán los servicios de programa. Además, la </a:t>
            </a:r>
            <a:r>
              <a:rPr lang="es-AR" sz="1000" i="1" dirty="0">
                <a:ea typeface="ＭＳ Ｐゴシック"/>
              </a:rPr>
              <a:t>Guía del niño de edad preescolar que aprende inglés </a:t>
            </a:r>
            <a:r>
              <a:rPr lang="es-AR" sz="1000" dirty="0">
                <a:ea typeface="ＭＳ Ｐゴシック"/>
              </a:rPr>
              <a:t>les proporciona a las maestras el conocimiento y las herramientas que buscan para educar a los niños en edad preescolar que aprenden inglés con la mayor eficacia.</a:t>
            </a:r>
          </a:p>
          <a:p>
            <a:pPr>
              <a:defRPr/>
            </a:pPr>
            <a:r>
              <a:rPr lang="es-AR" sz="1000" b="1" dirty="0">
                <a:ea typeface="ＭＳ Ｐゴシック"/>
              </a:rPr>
              <a:t>Elemento 3:</a:t>
            </a:r>
            <a:r>
              <a:rPr lang="es-AR" sz="1000" dirty="0">
                <a:ea typeface="ＭＳ Ｐゴシック"/>
              </a:rPr>
              <a:t> El primer y segundo volumen de los marcos de currículo. Estas publicaciones son un recurso para que las maestras apoyen el armado de ambientes, la selección de materiales apropiados, el apoyo del juego y aprendizaje auto-iniciado por los niños y la planificación e implementación de actividades de aprendizaje guiado por maestras. Los marcos no son currículos.</a:t>
            </a:r>
          </a:p>
          <a:p>
            <a:pPr>
              <a:defRPr/>
            </a:pPr>
            <a:r>
              <a:rPr lang="es-AR" sz="1000" b="1" dirty="0">
                <a:ea typeface="ＭＳ Ｐゴシック"/>
              </a:rPr>
              <a:t>Elemento 4:</a:t>
            </a:r>
            <a:r>
              <a:rPr lang="es-AR" sz="1000" dirty="0">
                <a:ea typeface="ＭＳ Ｐゴシック"/>
              </a:rPr>
              <a:t> El cuarto componente del sistema es el Sistema de resultados deseados. Es un sistema de mejora continua que está pensado para mejorar la calidad de un programa. El sistema consiste en el </a:t>
            </a:r>
            <a:r>
              <a:rPr lang="es-AR" sz="1000" dirty="0" err="1">
                <a:ea typeface="ＭＳ Ｐゴシック"/>
              </a:rPr>
              <a:t>Desired</a:t>
            </a:r>
            <a:r>
              <a:rPr lang="es-AR" sz="1000" dirty="0">
                <a:ea typeface="ＭＳ Ｐゴシック"/>
              </a:rPr>
              <a:t> </a:t>
            </a:r>
            <a:r>
              <a:rPr lang="es-AR" sz="1000" dirty="0" err="1">
                <a:ea typeface="ＭＳ Ｐゴシック"/>
              </a:rPr>
              <a:t>Results</a:t>
            </a:r>
            <a:r>
              <a:rPr lang="es-AR" sz="1000" dirty="0">
                <a:ea typeface="ＭＳ Ｐゴシック"/>
              </a:rPr>
              <a:t> </a:t>
            </a:r>
            <a:r>
              <a:rPr lang="es-AR" sz="1000" dirty="0" err="1">
                <a:ea typeface="ＭＳ Ｐゴシック"/>
              </a:rPr>
              <a:t>Developmental</a:t>
            </a:r>
            <a:r>
              <a:rPr lang="es-AR" sz="1000" dirty="0">
                <a:ea typeface="ＭＳ Ｐゴシック"/>
              </a:rPr>
              <a:t> </a:t>
            </a:r>
            <a:r>
              <a:rPr lang="es-AR" sz="1000" dirty="0" err="1">
                <a:ea typeface="ＭＳ Ｐゴシック"/>
              </a:rPr>
              <a:t>Profile</a:t>
            </a:r>
            <a:r>
              <a:rPr lang="es-AR" sz="1000" dirty="0">
                <a:ea typeface="ＭＳ Ｐゴシック"/>
              </a:rPr>
              <a:t>© (perfil de desarrollo de resultados deseados), que mide el progreso de los niños hacia los resultados deseados, el Cuestionario de padres, que mide la satisfacción de los padres con el programa, las Escalas de medición del ambiente, que evalúa el ambiente del aula, y la Auto-evaluación del programa, que evalúa la calidad del programa.</a:t>
            </a:r>
          </a:p>
          <a:p>
            <a:pPr>
              <a:defRPr/>
            </a:pPr>
            <a:r>
              <a:rPr lang="es-AR" sz="1000" b="1" dirty="0">
                <a:ea typeface="ＭＳ Ｐゴシック"/>
              </a:rPr>
              <a:t>Elemento 5:</a:t>
            </a:r>
            <a:r>
              <a:rPr lang="es-AR" sz="1000" dirty="0">
                <a:ea typeface="ＭＳ Ｐゴシック"/>
              </a:rPr>
              <a:t> En California están disponible numerosas oportunidades de desarrollo profesional para ayudar a los programas. Estas incluyen el Programa para el cuidado del infante/niño pequeño (</a:t>
            </a:r>
            <a:r>
              <a:rPr lang="es-AR" sz="1000" dirty="0" err="1">
                <a:ea typeface="ＭＳ Ｐゴシック"/>
              </a:rPr>
              <a:t>PITC</a:t>
            </a:r>
            <a:r>
              <a:rPr lang="es-AR" sz="1000" dirty="0">
                <a:ea typeface="ＭＳ Ｐゴシック"/>
              </a:rPr>
              <a:t>), la Cadena educativa preescolar de California (</a:t>
            </a:r>
            <a:r>
              <a:rPr lang="es-AR" sz="1000" dirty="0" err="1">
                <a:ea typeface="ＭＳ Ｐゴシック"/>
              </a:rPr>
              <a:t>CPIN</a:t>
            </a:r>
            <a:r>
              <a:rPr lang="es-AR" sz="1000" dirty="0">
                <a:ea typeface="ＭＳ Ｐゴシック"/>
              </a:rPr>
              <a:t>), el Consorcio de edad escolar de California (</a:t>
            </a:r>
            <a:r>
              <a:rPr lang="es-AR" sz="1000" dirty="0" err="1">
                <a:ea typeface="ＭＳ Ｐゴシック"/>
              </a:rPr>
              <a:t>CalSAC</a:t>
            </a:r>
            <a:r>
              <a:rPr lang="es-AR" sz="1000" dirty="0">
                <a:ea typeface="ＭＳ Ｐゴシック"/>
              </a:rPr>
              <a:t>), el cuidado familiar en su mejor forma, los programas guías, el pre-servicio, el Proyecto de Iniciativa de facultad </a:t>
            </a:r>
            <a:r>
              <a:rPr lang="es-AR" sz="1000" dirty="0" err="1">
                <a:ea typeface="ＭＳ Ｐゴシック"/>
              </a:rPr>
              <a:t>CDE</a:t>
            </a:r>
            <a:r>
              <a:rPr lang="es-AR" sz="1000" dirty="0">
                <a:ea typeface="ＭＳ Ｐゴシック"/>
              </a:rPr>
              <a:t>/</a:t>
            </a:r>
            <a:r>
              <a:rPr lang="es-AR" sz="1000" dirty="0" err="1">
                <a:ea typeface="ＭＳ Ｐゴシック"/>
              </a:rPr>
              <a:t>ECE</a:t>
            </a:r>
            <a:r>
              <a:rPr lang="es-AR" sz="1000" dirty="0">
                <a:ea typeface="ＭＳ Ｐゴシック"/>
              </a:rPr>
              <a:t>, el Consorcio de capacitación del desarrollo del niño y el Proyecto de entrenamiento de resultados deseados y asistencia técnica.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B9A5FAD7-88C0-4DD1-B074-F0BC73E017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C5AACE4C-F428-4B50-8307-106275F2A89C}" type="slidenum">
              <a:rPr lang="en-US" altLang="en-US" sz="1000">
                <a:latin typeface="Arial" panose="020B0604020202020204" pitchFamily="34" charset="0"/>
              </a:rPr>
              <a:pPr/>
              <a:t>30</a:t>
            </a:fld>
            <a:endParaRPr lang="en-US" altLang="en-US" sz="1000">
              <a:latin typeface="Arial" panose="020B0604020202020204" pitchFamily="34" charset="0"/>
            </a:endParaRPr>
          </a:p>
        </p:txBody>
      </p:sp>
      <p:sp>
        <p:nvSpPr>
          <p:cNvPr id="66562" name="Rectangle 2">
            <a:extLst>
              <a:ext uri="{FF2B5EF4-FFF2-40B4-BE49-F238E27FC236}">
                <a16:creationId xmlns:a16="http://schemas.microsoft.com/office/drawing/2014/main" id="{B452D6AD-B609-416C-BFDA-A69C9ADF8492}"/>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49A8F289-93B2-484C-9656-50531EDBCD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200"/>
              </a:spcAft>
            </a:pPr>
            <a:r>
              <a:rPr lang="es-AR" altLang="en-US"/>
              <a:t>Nota:</a:t>
            </a:r>
            <a:r>
              <a:rPr lang="es-AR" altLang="en-US" b="1"/>
              <a:t> </a:t>
            </a:r>
            <a:r>
              <a:rPr lang="es-AR" altLang="en-US"/>
              <a:t>Al utilizar la palabra “gigante” luego de que el niño dijo “casa muy grande”, la maestra presenta una nueva palabra (adjetivo) y proporcionando una nueva palabra (gigante), una definición que se relaciona a la palabra que usó el niño (grande).</a:t>
            </a:r>
          </a:p>
          <a:p>
            <a:pPr eaLnBrk="1" hangingPunct="1">
              <a:lnSpc>
                <a:spcPct val="90000"/>
              </a:lnSpc>
            </a:pPr>
            <a:r>
              <a:rPr lang="es-AR" altLang="en-US" b="1"/>
              <a:t>PLF: </a:t>
            </a:r>
            <a:r>
              <a:rPr lang="es-AR" altLang="en-US"/>
              <a:t>¿Qué fundamentos del aprendizaje de preescolar para el desarrollo del idioma inglés describe el mismo concepto o conceptos similares? Dirija a los participantes al dominio del desarrollo del idioma inglés de PLF:</a:t>
            </a:r>
          </a:p>
          <a:p>
            <a:pPr eaLnBrk="1" hangingPunct="1">
              <a:lnSpc>
                <a:spcPct val="90000"/>
              </a:lnSpc>
              <a:buFontTx/>
              <a:buChar char="•"/>
            </a:pPr>
            <a:r>
              <a:rPr lang="es-AR" altLang="en-US"/>
              <a:t>Página 117, hebra de oralidad: sub-hebra 1.0 – Los niños utilizan estrategias verbales y no verbales para comunicarse con otros. Enfoque: conversación</a:t>
            </a:r>
          </a:p>
          <a:p>
            <a:pPr lvl="1" eaLnBrk="1" hangingPunct="1">
              <a:lnSpc>
                <a:spcPct val="90000"/>
              </a:lnSpc>
              <a:buFontTx/>
              <a:buChar char="•"/>
            </a:pPr>
            <a:r>
              <a:rPr lang="es-AR" altLang="en-US" b="1"/>
              <a:t>Niveles:</a:t>
            </a:r>
          </a:p>
          <a:p>
            <a:pPr lvl="2" eaLnBrk="1" hangingPunct="1">
              <a:lnSpc>
                <a:spcPct val="90000"/>
              </a:lnSpc>
              <a:buFontTx/>
              <a:buChar char="•"/>
            </a:pPr>
            <a:r>
              <a:rPr lang="es-AR" altLang="en-US" b="1"/>
              <a:t>Inicial </a:t>
            </a:r>
            <a:r>
              <a:rPr lang="es-AR" altLang="en-US"/>
              <a:t>– conversa en el idioma materno, señala, hace mímica, actúa o responde con gestos</a:t>
            </a:r>
          </a:p>
          <a:p>
            <a:pPr lvl="2" eaLnBrk="1" hangingPunct="1">
              <a:lnSpc>
                <a:spcPct val="90000"/>
              </a:lnSpc>
              <a:buFontTx/>
              <a:buChar char="•"/>
            </a:pPr>
            <a:r>
              <a:rPr lang="es-AR" altLang="en-US" b="1"/>
              <a:t>Medio</a:t>
            </a:r>
            <a:r>
              <a:rPr lang="es-AR" altLang="en-US"/>
              <a:t> – Utiliza algo de vocabulario de inglés, pero puede intercambiar códigos.</a:t>
            </a:r>
          </a:p>
          <a:p>
            <a:pPr lvl="2" eaLnBrk="1" hangingPunct="1">
              <a:lnSpc>
                <a:spcPct val="90000"/>
              </a:lnSpc>
              <a:buFontTx/>
              <a:buChar char="•"/>
            </a:pPr>
            <a:r>
              <a:rPr lang="es-AR" altLang="en-US" b="1"/>
              <a:t>Avanzado</a:t>
            </a:r>
            <a:r>
              <a:rPr lang="es-AR" altLang="en-US"/>
              <a:t> – conversa en inglés </a:t>
            </a:r>
          </a:p>
          <a:p>
            <a:pPr eaLnBrk="1" hangingPunct="1">
              <a:spcBef>
                <a:spcPts val="600"/>
              </a:spcBef>
              <a:spcAft>
                <a:spcPts val="200"/>
              </a:spcAft>
            </a:pPr>
            <a:r>
              <a:rPr lang="es-AR" altLang="en-US"/>
              <a:t>Resalte la conexión con la actividad previa basada en la investigación en la sección de la investigación a la práctica de la Guía de recursos PEL (págs. 59-60). </a:t>
            </a:r>
          </a:p>
          <a:p>
            <a:pPr eaLnBrk="1" hangingPunct="1">
              <a:spcBef>
                <a:spcPct val="0"/>
              </a:spcBef>
              <a:spcAft>
                <a:spcPts val="200"/>
              </a:spcAft>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B0E298E2-1C63-44C8-8064-7DA1D59612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59DA3912-753F-463C-8D77-776296DF1B72}" type="slidenum">
              <a:rPr lang="en-US" altLang="en-US" sz="1000">
                <a:latin typeface="Arial" panose="020B0604020202020204" pitchFamily="34" charset="0"/>
              </a:rPr>
              <a:pPr/>
              <a:t>31</a:t>
            </a:fld>
            <a:endParaRPr lang="en-US" altLang="en-US" sz="1000">
              <a:latin typeface="Arial" panose="020B0604020202020204" pitchFamily="34" charset="0"/>
            </a:endParaRPr>
          </a:p>
        </p:txBody>
      </p:sp>
      <p:sp>
        <p:nvSpPr>
          <p:cNvPr id="68610" name="Rectangle 2">
            <a:extLst>
              <a:ext uri="{FF2B5EF4-FFF2-40B4-BE49-F238E27FC236}">
                <a16:creationId xmlns:a16="http://schemas.microsoft.com/office/drawing/2014/main" id="{2218816E-B52A-4C76-9346-AEF7A93E21A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DCB5DD1D-816B-4FE1-9F4C-F9FC54931A03}"/>
              </a:ext>
            </a:extLst>
          </p:cNvPr>
          <p:cNvSpPr>
            <a:spLocks noGrp="1" noChangeArrowheads="1"/>
          </p:cNvSpPr>
          <p:nvPr>
            <p:ph type="body" idx="1"/>
          </p:nvPr>
        </p:nvSpPr>
        <p:spPr>
          <a:xfrm>
            <a:off x="685800" y="4343400"/>
            <a:ext cx="5562600" cy="167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AR" altLang="en-US" sz="900"/>
              <a:t>Seis minutos para la primera ronda, dos minutos para cada ronda subsiguiente (el número de rondas se determina por el tamaño del grupo y el tiempo)</a:t>
            </a:r>
          </a:p>
          <a:p>
            <a:pPr eaLnBrk="1" hangingPunct="1">
              <a:spcBef>
                <a:spcPct val="0"/>
              </a:spcBef>
            </a:pPr>
            <a:endParaRPr lang="es-AR" altLang="en-US" sz="900"/>
          </a:p>
          <a:p>
            <a:pPr eaLnBrk="1" hangingPunct="1">
              <a:spcBef>
                <a:spcPct val="0"/>
              </a:spcBef>
            </a:pPr>
            <a:r>
              <a:rPr lang="es-AR" altLang="en-US" sz="900"/>
              <a:t>Propósito: Extender las-conversaciones en el aula es clave para desarrollar las habilidades de audición y oralidad. Esta actividad proporciona a los participantes la oportunidad de practicar la estrategia “intente que sean 5” y mejorar sus habilidades de facilitación de conversación.</a:t>
            </a:r>
          </a:p>
          <a:p>
            <a:pPr eaLnBrk="1" hangingPunct="1">
              <a:spcBef>
                <a:spcPct val="0"/>
              </a:spcBef>
            </a:pPr>
            <a:endParaRPr lang="es-AR" altLang="en-US" sz="900"/>
          </a:p>
          <a:p>
            <a:pPr eaLnBrk="1" hangingPunct="1">
              <a:spcBef>
                <a:spcPct val="0"/>
              </a:spcBef>
            </a:pPr>
            <a:r>
              <a:rPr lang="es-AR" altLang="en-US" sz="900"/>
              <a:t>Para practicar la técnica de “intente que sean 5”, guíe a los participantes a formar tríos enumerándolos como 1, 2 y 3. Los unos serán las maestras, los dos serán los niños, y los tres son observadores. Utilizando los puntapiés de la diapositiva, los unos iniciarán las conversaciones, los dos responderán, y los tres ayudarán si es necesario, y luego describirán lo que notaron. Si el tiempo lo permite, el facilitador puede elegir realizar tres rondas para que cada participante practique la técnica.</a:t>
            </a:r>
          </a:p>
        </p:txBody>
      </p:sp>
      <p:sp>
        <p:nvSpPr>
          <p:cNvPr id="68612" name="Text Box 4">
            <a:extLst>
              <a:ext uri="{FF2B5EF4-FFF2-40B4-BE49-F238E27FC236}">
                <a16:creationId xmlns:a16="http://schemas.microsoft.com/office/drawing/2014/main" id="{130256A8-3954-4AA5-BADC-9A15D07358CF}"/>
              </a:ext>
            </a:extLst>
          </p:cNvPr>
          <p:cNvSpPr txBox="1">
            <a:spLocks noChangeArrowheads="1"/>
          </p:cNvSpPr>
          <p:nvPr/>
        </p:nvSpPr>
        <p:spPr bwMode="auto">
          <a:xfrm>
            <a:off x="685800" y="6096000"/>
            <a:ext cx="32766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Aft>
                <a:spcPts val="100"/>
              </a:spcAft>
            </a:pPr>
            <a:r>
              <a:rPr lang="en-US" altLang="en-US" sz="700" b="1" dirty="0">
                <a:latin typeface="Arial" panose="020B0604020202020204" pitchFamily="34" charset="0"/>
              </a:rPr>
              <a:t>#1</a:t>
            </a:r>
          </a:p>
          <a:p>
            <a:pPr eaLnBrk="1" hangingPunct="1">
              <a:spcAft>
                <a:spcPts val="100"/>
              </a:spcAft>
            </a:pPr>
            <a:r>
              <a:rPr lang="en-US" altLang="en-US" sz="700" b="1" dirty="0">
                <a:latin typeface="Arial" panose="020B0604020202020204" pitchFamily="34" charset="0"/>
              </a:rPr>
              <a:t>Setting:</a:t>
            </a:r>
            <a:r>
              <a:rPr lang="en-US" altLang="en-US" sz="700" dirty="0">
                <a:latin typeface="Arial" panose="020B0604020202020204" pitchFamily="34" charset="0"/>
              </a:rPr>
              <a:t> Child is playing outside and the classroom assistant engages child in this conversation.</a:t>
            </a:r>
          </a:p>
          <a:p>
            <a:pPr eaLnBrk="1" hangingPunct="1">
              <a:spcAft>
                <a:spcPts val="100"/>
              </a:spcAft>
            </a:pPr>
            <a:r>
              <a:rPr lang="en-US" altLang="en-US" sz="700" b="1" dirty="0">
                <a:solidFill>
                  <a:srgbClr val="000000"/>
                </a:solidFill>
                <a:latin typeface="Arial" panose="020B0604020202020204" pitchFamily="34" charset="0"/>
              </a:rPr>
              <a:t>Child:</a:t>
            </a:r>
            <a:r>
              <a:rPr lang="en-US" altLang="en-US" sz="700" dirty="0">
                <a:solidFill>
                  <a:srgbClr val="000000"/>
                </a:solidFill>
                <a:latin typeface="Arial" panose="020B0604020202020204" pitchFamily="34" charset="0"/>
              </a:rPr>
              <a:t> I went to Grandma's house!</a:t>
            </a:r>
          </a:p>
          <a:p>
            <a:pPr eaLnBrk="1" hangingPunct="1">
              <a:spcAft>
                <a:spcPts val="100"/>
              </a:spcAft>
            </a:pPr>
            <a:r>
              <a:rPr lang="en-US" altLang="en-US" sz="700" b="1" dirty="0">
                <a:solidFill>
                  <a:srgbClr val="000000"/>
                </a:solidFill>
                <a:latin typeface="Arial" panose="020B0604020202020204" pitchFamily="34" charset="0"/>
              </a:rPr>
              <a:t>Teacher:</a:t>
            </a:r>
            <a:r>
              <a:rPr lang="en-US" altLang="en-US" sz="700" dirty="0">
                <a:solidFill>
                  <a:srgbClr val="000000"/>
                </a:solidFill>
                <a:latin typeface="Arial" panose="020B0604020202020204" pitchFamily="34" charset="0"/>
              </a:rPr>
              <a:t> What did you do at Grandma's? (Allow </a:t>
            </a:r>
            <a:r>
              <a:rPr lang="ja-JP" altLang="en-US" sz="700" dirty="0">
                <a:solidFill>
                  <a:srgbClr val="000000"/>
                </a:solidFill>
                <a:latin typeface="Arial" panose="020B0604020202020204" pitchFamily="34" charset="0"/>
              </a:rPr>
              <a:t>“</a:t>
            </a:r>
            <a:r>
              <a:rPr lang="en-US" altLang="ja-JP" sz="700" dirty="0">
                <a:solidFill>
                  <a:srgbClr val="000000"/>
                </a:solidFill>
                <a:latin typeface="Arial" panose="020B0604020202020204" pitchFamily="34" charset="0"/>
              </a:rPr>
              <a:t>Wait Time" for child to gather thoughts)</a:t>
            </a:r>
          </a:p>
          <a:p>
            <a:pPr eaLnBrk="1" hangingPunct="1">
              <a:spcAft>
                <a:spcPts val="100"/>
              </a:spcAft>
            </a:pPr>
            <a:r>
              <a:rPr lang="en-US" altLang="en-US" sz="700" b="1" dirty="0">
                <a:solidFill>
                  <a:srgbClr val="000000"/>
                </a:solidFill>
                <a:latin typeface="Arial" panose="020B0604020202020204" pitchFamily="34" charset="0"/>
              </a:rPr>
              <a:t>Child:</a:t>
            </a:r>
            <a:r>
              <a:rPr lang="en-US" altLang="en-US" sz="700" dirty="0">
                <a:solidFill>
                  <a:srgbClr val="000000"/>
                </a:solidFill>
                <a:latin typeface="Arial" panose="020B0604020202020204" pitchFamily="34" charset="0"/>
              </a:rPr>
              <a:t> I </a:t>
            </a:r>
            <a:r>
              <a:rPr lang="en-US" altLang="en-US" sz="700" dirty="0" err="1">
                <a:solidFill>
                  <a:srgbClr val="000000"/>
                </a:solidFill>
                <a:latin typeface="Arial" panose="020B0604020202020204" pitchFamily="34" charset="0"/>
              </a:rPr>
              <a:t>maked</a:t>
            </a:r>
            <a:r>
              <a:rPr lang="en-US" altLang="en-US" sz="700" dirty="0">
                <a:solidFill>
                  <a:srgbClr val="000000"/>
                </a:solidFill>
                <a:latin typeface="Arial" panose="020B0604020202020204" pitchFamily="34" charset="0"/>
              </a:rPr>
              <a:t> a cake.</a:t>
            </a:r>
          </a:p>
          <a:p>
            <a:pPr eaLnBrk="1" hangingPunct="1">
              <a:spcAft>
                <a:spcPts val="100"/>
              </a:spcAft>
            </a:pPr>
            <a:r>
              <a:rPr lang="en-US" altLang="en-US" sz="700" b="1" dirty="0">
                <a:solidFill>
                  <a:srgbClr val="000000"/>
                </a:solidFill>
                <a:latin typeface="Arial" panose="020B0604020202020204" pitchFamily="34" charset="0"/>
              </a:rPr>
              <a:t>Teacher:</a:t>
            </a:r>
            <a:r>
              <a:rPr lang="en-US" altLang="en-US" sz="700" dirty="0">
                <a:solidFill>
                  <a:srgbClr val="000000"/>
                </a:solidFill>
                <a:latin typeface="Arial" panose="020B0604020202020204" pitchFamily="34" charset="0"/>
              </a:rPr>
              <a:t> Made a cake?   (Pause for response; if none is forthcoming, extend by adding the following:)  Tell me how you made it?</a:t>
            </a:r>
          </a:p>
          <a:p>
            <a:pPr eaLnBrk="1" hangingPunct="1">
              <a:spcAft>
                <a:spcPts val="100"/>
              </a:spcAft>
            </a:pPr>
            <a:r>
              <a:rPr lang="en-US" altLang="en-US" sz="700" b="1" dirty="0">
                <a:solidFill>
                  <a:srgbClr val="000000"/>
                </a:solidFill>
                <a:latin typeface="Arial" panose="020B0604020202020204" pitchFamily="34" charset="0"/>
              </a:rPr>
              <a:t>Child:</a:t>
            </a:r>
            <a:r>
              <a:rPr lang="en-US" altLang="en-US" sz="700" dirty="0">
                <a:solidFill>
                  <a:srgbClr val="000000"/>
                </a:solidFill>
                <a:latin typeface="Arial" panose="020B0604020202020204" pitchFamily="34" charset="0"/>
              </a:rPr>
              <a:t> We put in eggs and stirred it.</a:t>
            </a:r>
          </a:p>
          <a:p>
            <a:pPr eaLnBrk="1" hangingPunct="1">
              <a:spcAft>
                <a:spcPts val="100"/>
              </a:spcAft>
            </a:pPr>
            <a:r>
              <a:rPr lang="en-US" altLang="en-US" sz="700" b="1" dirty="0">
                <a:solidFill>
                  <a:srgbClr val="000000"/>
                </a:solidFill>
                <a:latin typeface="Arial" panose="020B0604020202020204" pitchFamily="34" charset="0"/>
              </a:rPr>
              <a:t>Teacher:</a:t>
            </a:r>
            <a:r>
              <a:rPr lang="en-US" altLang="en-US" sz="700" dirty="0">
                <a:solidFill>
                  <a:srgbClr val="000000"/>
                </a:solidFill>
                <a:latin typeface="Arial" panose="020B0604020202020204" pitchFamily="34" charset="0"/>
              </a:rPr>
              <a:t> Did you help crack the eggs? (Vocabulary extension through incorporating "crack")</a:t>
            </a:r>
          </a:p>
          <a:p>
            <a:pPr eaLnBrk="1" hangingPunct="1">
              <a:spcAft>
                <a:spcPts val="100"/>
              </a:spcAft>
            </a:pPr>
            <a:r>
              <a:rPr lang="en-US" altLang="en-US" sz="700" dirty="0">
                <a:solidFill>
                  <a:srgbClr val="000000"/>
                </a:solidFill>
                <a:latin typeface="Arial" panose="020B0604020202020204" pitchFamily="34" charset="0"/>
              </a:rPr>
              <a:t>Example 2B: Something to note: --- Some children/cultures stress the family/people present and behaviors of an experience, rather than the materials used. If so, the conversation might look like this....</a:t>
            </a:r>
          </a:p>
          <a:p>
            <a:pPr eaLnBrk="1" hangingPunct="1">
              <a:spcAft>
                <a:spcPts val="100"/>
              </a:spcAft>
            </a:pPr>
            <a:r>
              <a:rPr lang="en-US" altLang="en-US" sz="700" b="1" dirty="0">
                <a:solidFill>
                  <a:srgbClr val="000000"/>
                </a:solidFill>
                <a:latin typeface="Arial" panose="020B0604020202020204" pitchFamily="34" charset="0"/>
              </a:rPr>
              <a:t>Child:</a:t>
            </a:r>
            <a:r>
              <a:rPr lang="en-US" altLang="en-US" sz="700" dirty="0">
                <a:solidFill>
                  <a:srgbClr val="000000"/>
                </a:solidFill>
                <a:latin typeface="Arial" panose="020B0604020202020204" pitchFamily="34" charset="0"/>
              </a:rPr>
              <a:t> I went to Grandma's house!</a:t>
            </a:r>
          </a:p>
          <a:p>
            <a:pPr eaLnBrk="1" hangingPunct="1">
              <a:spcAft>
                <a:spcPts val="100"/>
              </a:spcAft>
            </a:pPr>
            <a:r>
              <a:rPr lang="en-US" altLang="en-US" sz="700" b="1" dirty="0">
                <a:solidFill>
                  <a:srgbClr val="000000"/>
                </a:solidFill>
                <a:latin typeface="Arial" panose="020B0604020202020204" pitchFamily="34" charset="0"/>
              </a:rPr>
              <a:t>Teacher:</a:t>
            </a:r>
            <a:r>
              <a:rPr lang="en-US" altLang="en-US" sz="700" dirty="0">
                <a:solidFill>
                  <a:srgbClr val="000000"/>
                </a:solidFill>
                <a:latin typeface="Arial" panose="020B0604020202020204" pitchFamily="34" charset="0"/>
              </a:rPr>
              <a:t> What did you do at Grandma's? (Allow </a:t>
            </a:r>
            <a:r>
              <a:rPr lang="ja-JP" altLang="en-US" sz="700" dirty="0">
                <a:solidFill>
                  <a:srgbClr val="000000"/>
                </a:solidFill>
                <a:latin typeface="Arial" panose="020B0604020202020204" pitchFamily="34" charset="0"/>
              </a:rPr>
              <a:t>“</a:t>
            </a:r>
            <a:r>
              <a:rPr lang="en-US" altLang="ja-JP" sz="700" dirty="0">
                <a:solidFill>
                  <a:srgbClr val="000000"/>
                </a:solidFill>
                <a:latin typeface="Arial" panose="020B0604020202020204" pitchFamily="34" charset="0"/>
              </a:rPr>
              <a:t>Wait Time" for child to gather thoughts)</a:t>
            </a:r>
          </a:p>
          <a:p>
            <a:pPr eaLnBrk="1" hangingPunct="1">
              <a:spcAft>
                <a:spcPts val="100"/>
              </a:spcAft>
            </a:pPr>
            <a:r>
              <a:rPr lang="en-US" altLang="en-US" sz="700" b="1" dirty="0">
                <a:solidFill>
                  <a:srgbClr val="000000"/>
                </a:solidFill>
                <a:latin typeface="Arial" panose="020B0604020202020204" pitchFamily="34" charset="0"/>
              </a:rPr>
              <a:t>Child:</a:t>
            </a:r>
            <a:r>
              <a:rPr lang="en-US" altLang="en-US" sz="700" dirty="0">
                <a:solidFill>
                  <a:srgbClr val="000000"/>
                </a:solidFill>
                <a:latin typeface="Arial" panose="020B0604020202020204" pitchFamily="34" charset="0"/>
              </a:rPr>
              <a:t> We </a:t>
            </a:r>
            <a:r>
              <a:rPr lang="en-US" altLang="en-US" sz="700" dirty="0" err="1">
                <a:solidFill>
                  <a:srgbClr val="000000"/>
                </a:solidFill>
                <a:latin typeface="Arial" panose="020B0604020202020204" pitchFamily="34" charset="0"/>
              </a:rPr>
              <a:t>maked</a:t>
            </a:r>
            <a:r>
              <a:rPr lang="en-US" altLang="en-US" sz="700" dirty="0">
                <a:solidFill>
                  <a:srgbClr val="000000"/>
                </a:solidFill>
                <a:latin typeface="Arial" panose="020B0604020202020204" pitchFamily="34" charset="0"/>
              </a:rPr>
              <a:t> a cake.</a:t>
            </a:r>
          </a:p>
          <a:p>
            <a:pPr eaLnBrk="1" hangingPunct="1">
              <a:spcAft>
                <a:spcPts val="100"/>
              </a:spcAft>
            </a:pPr>
            <a:r>
              <a:rPr lang="en-US" altLang="en-US" sz="700" b="1" dirty="0">
                <a:solidFill>
                  <a:srgbClr val="000000"/>
                </a:solidFill>
                <a:latin typeface="Arial" panose="020B0604020202020204" pitchFamily="34" charset="0"/>
              </a:rPr>
              <a:t>Teacher:</a:t>
            </a:r>
            <a:r>
              <a:rPr lang="en-US" altLang="en-US" sz="700" dirty="0">
                <a:solidFill>
                  <a:srgbClr val="000000"/>
                </a:solidFill>
                <a:latin typeface="Arial" panose="020B0604020202020204" pitchFamily="34" charset="0"/>
              </a:rPr>
              <a:t> Made a cake?   (Pause for response; if none is forthcoming, extend by adding the following:)  Tell me how you made it?</a:t>
            </a:r>
          </a:p>
          <a:p>
            <a:pPr eaLnBrk="1" hangingPunct="1">
              <a:spcAft>
                <a:spcPts val="100"/>
              </a:spcAft>
            </a:pPr>
            <a:r>
              <a:rPr lang="en-US" altLang="en-US" sz="700" b="1" dirty="0">
                <a:solidFill>
                  <a:srgbClr val="000000"/>
                </a:solidFill>
                <a:latin typeface="Arial" panose="020B0604020202020204" pitchFamily="34" charset="0"/>
              </a:rPr>
              <a:t>Child:</a:t>
            </a:r>
            <a:r>
              <a:rPr lang="en-US" altLang="en-US" sz="700" dirty="0">
                <a:solidFill>
                  <a:srgbClr val="000000"/>
                </a:solidFill>
                <a:latin typeface="Arial" panose="020B0604020202020204" pitchFamily="34" charset="0"/>
              </a:rPr>
              <a:t> Me and Grandma </a:t>
            </a:r>
            <a:r>
              <a:rPr lang="en-US" altLang="en-US" sz="700" dirty="0" err="1">
                <a:solidFill>
                  <a:srgbClr val="000000"/>
                </a:solidFill>
                <a:latin typeface="Arial" panose="020B0604020202020204" pitchFamily="34" charset="0"/>
              </a:rPr>
              <a:t>maked</a:t>
            </a:r>
            <a:r>
              <a:rPr lang="en-US" altLang="en-US" sz="700" dirty="0">
                <a:solidFill>
                  <a:srgbClr val="000000"/>
                </a:solidFill>
                <a:latin typeface="Arial" panose="020B0604020202020204" pitchFamily="34" charset="0"/>
              </a:rPr>
              <a:t> it, we used eggs.</a:t>
            </a:r>
          </a:p>
          <a:p>
            <a:pPr eaLnBrk="1" hangingPunct="1">
              <a:spcAft>
                <a:spcPts val="100"/>
              </a:spcAft>
            </a:pPr>
            <a:r>
              <a:rPr lang="en-US" altLang="en-US" sz="700" b="1" dirty="0">
                <a:solidFill>
                  <a:srgbClr val="000000"/>
                </a:solidFill>
                <a:latin typeface="Arial" panose="020B0604020202020204" pitchFamily="34" charset="0"/>
              </a:rPr>
              <a:t>Teacher:</a:t>
            </a:r>
            <a:r>
              <a:rPr lang="en-US" altLang="en-US" sz="700" dirty="0">
                <a:solidFill>
                  <a:srgbClr val="000000"/>
                </a:solidFill>
                <a:latin typeface="Arial" panose="020B0604020202020204" pitchFamily="34" charset="0"/>
              </a:rPr>
              <a:t> Did you help Grandma crack the eggs? </a:t>
            </a:r>
            <a:endParaRPr lang="en-US" altLang="en-US" sz="700" dirty="0">
              <a:latin typeface="Arial" panose="020B0604020202020204" pitchFamily="34" charset="0"/>
            </a:endParaRPr>
          </a:p>
          <a:p>
            <a:pPr eaLnBrk="1" hangingPunct="1">
              <a:spcAft>
                <a:spcPts val="100"/>
              </a:spcAft>
            </a:pPr>
            <a:r>
              <a:rPr lang="en-US" altLang="en-US" sz="700" b="1" dirty="0">
                <a:solidFill>
                  <a:srgbClr val="000000"/>
                </a:solidFill>
                <a:latin typeface="Arial" panose="020B0604020202020204" pitchFamily="34" charset="0"/>
              </a:rPr>
              <a:t>Child: </a:t>
            </a:r>
            <a:r>
              <a:rPr lang="en-US" altLang="en-US" sz="700" dirty="0">
                <a:solidFill>
                  <a:srgbClr val="000000"/>
                </a:solidFill>
                <a:latin typeface="Arial" panose="020B0604020202020204" pitchFamily="34" charset="0"/>
              </a:rPr>
              <a:t>Yes, and I made a big mess!</a:t>
            </a:r>
          </a:p>
        </p:txBody>
      </p:sp>
      <p:sp>
        <p:nvSpPr>
          <p:cNvPr id="68613" name="Text Box 5">
            <a:extLst>
              <a:ext uri="{FF2B5EF4-FFF2-40B4-BE49-F238E27FC236}">
                <a16:creationId xmlns:a16="http://schemas.microsoft.com/office/drawing/2014/main" id="{F4E8AA81-44A2-4676-9A9D-1F4FABF44E70}"/>
              </a:ext>
            </a:extLst>
          </p:cNvPr>
          <p:cNvSpPr txBox="1">
            <a:spLocks noChangeArrowheads="1"/>
          </p:cNvSpPr>
          <p:nvPr/>
        </p:nvSpPr>
        <p:spPr bwMode="auto">
          <a:xfrm>
            <a:off x="4038600" y="6096000"/>
            <a:ext cx="22098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Aft>
                <a:spcPts val="100"/>
              </a:spcAft>
            </a:pPr>
            <a:r>
              <a:rPr lang="en-US" altLang="en-US" sz="700" b="1" dirty="0">
                <a:latin typeface="Arial" panose="020B0604020202020204" pitchFamily="34" charset="0"/>
              </a:rPr>
              <a:t>#2</a:t>
            </a:r>
          </a:p>
          <a:p>
            <a:pPr eaLnBrk="1" hangingPunct="1">
              <a:spcAft>
                <a:spcPts val="100"/>
              </a:spcAft>
            </a:pPr>
            <a:r>
              <a:rPr lang="en-US" altLang="en-US" sz="700" b="1" dirty="0">
                <a:latin typeface="Arial" panose="020B0604020202020204" pitchFamily="34" charset="0"/>
              </a:rPr>
              <a:t>Setting:</a:t>
            </a:r>
            <a:r>
              <a:rPr lang="en-US" altLang="en-US" sz="700" dirty="0">
                <a:latin typeface="Arial" panose="020B0604020202020204" pitchFamily="34" charset="0"/>
              </a:rPr>
              <a:t> Four year old child has come into the classroom and tells his teacher about a trip to the playground by his house.</a:t>
            </a:r>
          </a:p>
          <a:p>
            <a:pPr eaLnBrk="1" hangingPunct="1">
              <a:spcAft>
                <a:spcPts val="100"/>
              </a:spcAft>
            </a:pPr>
            <a:r>
              <a:rPr lang="en-US" altLang="en-US" sz="700" dirty="0">
                <a:latin typeface="Arial" panose="020B0604020202020204" pitchFamily="34" charset="0"/>
              </a:rPr>
              <a:t>Example 1	</a:t>
            </a:r>
          </a:p>
          <a:p>
            <a:pPr eaLnBrk="1" hangingPunct="1">
              <a:spcAft>
                <a:spcPts val="100"/>
              </a:spcAft>
            </a:pPr>
            <a:r>
              <a:rPr lang="en-US" altLang="en-US" sz="700" b="1" dirty="0">
                <a:latin typeface="Arial" panose="020B0604020202020204" pitchFamily="34" charset="0"/>
              </a:rPr>
              <a:t>Child: </a:t>
            </a:r>
            <a:r>
              <a:rPr lang="en-US" altLang="en-US" sz="700" dirty="0">
                <a:latin typeface="Arial" panose="020B0604020202020204" pitchFamily="34" charset="0"/>
              </a:rPr>
              <a:t>I went to the park.</a:t>
            </a:r>
          </a:p>
          <a:p>
            <a:pPr eaLnBrk="1" hangingPunct="1">
              <a:spcAft>
                <a:spcPts val="100"/>
              </a:spcAft>
            </a:pPr>
            <a:r>
              <a:rPr lang="en-US" altLang="en-US" sz="700" b="1" dirty="0">
                <a:latin typeface="Arial" panose="020B0604020202020204" pitchFamily="34" charset="0"/>
              </a:rPr>
              <a:t>Teacher:</a:t>
            </a:r>
            <a:r>
              <a:rPr lang="en-US" altLang="en-US" sz="700" dirty="0">
                <a:latin typeface="Arial" panose="020B0604020202020204" pitchFamily="34" charset="0"/>
              </a:rPr>
              <a:t> What did you do at the park? </a:t>
            </a:r>
          </a:p>
          <a:p>
            <a:pPr eaLnBrk="1" hangingPunct="1">
              <a:spcAft>
                <a:spcPts val="100"/>
              </a:spcAft>
            </a:pPr>
            <a:r>
              <a:rPr lang="en-US" altLang="en-US" sz="700" b="1" dirty="0">
                <a:latin typeface="Arial" panose="020B0604020202020204" pitchFamily="34" charset="0"/>
              </a:rPr>
              <a:t>Child:</a:t>
            </a:r>
            <a:r>
              <a:rPr lang="en-US" altLang="en-US" sz="700" dirty="0">
                <a:latin typeface="Arial" panose="020B0604020202020204" pitchFamily="34" charset="0"/>
              </a:rPr>
              <a:t>  I played on the swings.</a:t>
            </a:r>
            <a:endParaRPr lang="en-US" altLang="en-US" sz="700" b="1" dirty="0">
              <a:latin typeface="Arial" panose="020B0604020202020204" pitchFamily="34" charset="0"/>
            </a:endParaRPr>
          </a:p>
          <a:p>
            <a:pPr eaLnBrk="1" hangingPunct="1">
              <a:spcAft>
                <a:spcPts val="100"/>
              </a:spcAft>
            </a:pPr>
            <a:r>
              <a:rPr lang="en-US" altLang="en-US" sz="700" b="1" dirty="0">
                <a:latin typeface="Arial" panose="020B0604020202020204" pitchFamily="34" charset="0"/>
              </a:rPr>
              <a:t>Teacher:</a:t>
            </a:r>
            <a:r>
              <a:rPr lang="en-US" altLang="en-US" sz="700" dirty="0">
                <a:latin typeface="Arial" panose="020B0604020202020204" pitchFamily="34" charset="0"/>
              </a:rPr>
              <a:t> What else did you do?</a:t>
            </a:r>
            <a:endParaRPr lang="en-US" altLang="en-US" sz="700" b="1" dirty="0">
              <a:latin typeface="Arial" panose="020B0604020202020204" pitchFamily="34" charset="0"/>
            </a:endParaRPr>
          </a:p>
          <a:p>
            <a:pPr eaLnBrk="1" hangingPunct="1">
              <a:spcAft>
                <a:spcPts val="100"/>
              </a:spcAft>
            </a:pPr>
            <a:r>
              <a:rPr lang="en-US" altLang="en-US" sz="700" b="1" dirty="0">
                <a:latin typeface="Arial" panose="020B0604020202020204" pitchFamily="34" charset="0"/>
              </a:rPr>
              <a:t>Child: </a:t>
            </a:r>
            <a:r>
              <a:rPr lang="en-US" altLang="en-US" sz="700" dirty="0">
                <a:latin typeface="Arial" panose="020B0604020202020204" pitchFamily="34" charset="0"/>
              </a:rPr>
              <a:t>I went down the slide. It was really, really tall and it went down and down.</a:t>
            </a:r>
            <a:endParaRPr lang="en-US" altLang="en-US" sz="700" b="1" dirty="0">
              <a:latin typeface="Arial" panose="020B0604020202020204" pitchFamily="34" charset="0"/>
            </a:endParaRPr>
          </a:p>
          <a:p>
            <a:pPr eaLnBrk="1" hangingPunct="1">
              <a:spcAft>
                <a:spcPts val="100"/>
              </a:spcAft>
            </a:pPr>
            <a:r>
              <a:rPr lang="en-US" altLang="en-US" sz="700" b="1" dirty="0">
                <a:latin typeface="Arial" panose="020B0604020202020204" pitchFamily="34" charset="0"/>
              </a:rPr>
              <a:t>Teacher:</a:t>
            </a:r>
            <a:r>
              <a:rPr lang="en-US" altLang="en-US" sz="700" dirty="0">
                <a:latin typeface="Arial" panose="020B0604020202020204" pitchFamily="34" charset="0"/>
              </a:rPr>
              <a:t> Did you go with someone else?</a:t>
            </a:r>
          </a:p>
          <a:p>
            <a:pPr eaLnBrk="1" hangingPunct="1">
              <a:spcAft>
                <a:spcPts val="100"/>
              </a:spcAft>
            </a:pPr>
            <a:r>
              <a:rPr lang="en-US" altLang="en-US" sz="700" b="1" dirty="0">
                <a:latin typeface="Arial" panose="020B0604020202020204" pitchFamily="34" charset="0"/>
              </a:rPr>
              <a:t>Child:</a:t>
            </a:r>
            <a:r>
              <a:rPr lang="en-US" altLang="en-US" sz="700" dirty="0">
                <a:latin typeface="Arial" panose="020B0604020202020204" pitchFamily="34" charset="0"/>
              </a:rPr>
              <a:t> I went with mommy and Tyler </a:t>
            </a:r>
            <a:r>
              <a:rPr lang="en-US" altLang="en-US" sz="700" dirty="0" err="1">
                <a:latin typeface="Arial" panose="020B0604020202020204" pitchFamily="34" charset="0"/>
              </a:rPr>
              <a:t>wasn</a:t>
            </a:r>
            <a:r>
              <a:rPr lang="ja-JP" altLang="en-US" sz="700" dirty="0">
                <a:latin typeface="Arial" panose="020B0604020202020204" pitchFamily="34" charset="0"/>
              </a:rPr>
              <a:t>’</a:t>
            </a:r>
            <a:r>
              <a:rPr lang="en-US" altLang="ja-JP" sz="700" dirty="0">
                <a:latin typeface="Arial" panose="020B0604020202020204" pitchFamily="34" charset="0"/>
              </a:rPr>
              <a:t>t there.</a:t>
            </a:r>
          </a:p>
          <a:p>
            <a:pPr eaLnBrk="1" hangingPunct="1">
              <a:spcAft>
                <a:spcPts val="100"/>
              </a:spcAft>
            </a:pPr>
            <a:r>
              <a:rPr lang="en-US" altLang="en-US" sz="700" b="1" dirty="0">
                <a:latin typeface="Arial" panose="020B0604020202020204" pitchFamily="34" charset="0"/>
              </a:rPr>
              <a:t>Teacher: </a:t>
            </a:r>
            <a:r>
              <a:rPr lang="en-US" altLang="en-US" sz="700" dirty="0">
                <a:latin typeface="Arial" panose="020B0604020202020204" pitchFamily="34" charset="0"/>
              </a:rPr>
              <a:t>Is Tyler your friend?</a:t>
            </a:r>
          </a:p>
          <a:p>
            <a:pPr eaLnBrk="1" hangingPunct="1">
              <a:spcAft>
                <a:spcPts val="100"/>
              </a:spcAft>
            </a:pPr>
            <a:r>
              <a:rPr lang="en-US" altLang="en-US" sz="700" b="1" dirty="0">
                <a:latin typeface="Arial" panose="020B0604020202020204" pitchFamily="34" charset="0"/>
              </a:rPr>
              <a:t>Child </a:t>
            </a:r>
            <a:r>
              <a:rPr lang="en-US" altLang="en-US" sz="700" dirty="0">
                <a:latin typeface="Arial" panose="020B0604020202020204" pitchFamily="34" charset="0"/>
              </a:rPr>
              <a:t>: Tyler is my friend.  He likes to play at the park too.</a:t>
            </a:r>
          </a:p>
          <a:p>
            <a:pPr eaLnBrk="1" hangingPunct="1">
              <a:spcAft>
                <a:spcPts val="100"/>
              </a:spcAft>
            </a:pPr>
            <a:r>
              <a:rPr lang="en-US" altLang="en-US" sz="700" b="1" dirty="0">
                <a:latin typeface="Arial" panose="020B0604020202020204" pitchFamily="34" charset="0"/>
              </a:rPr>
              <a:t>Teacher : </a:t>
            </a:r>
            <a:r>
              <a:rPr lang="en-US" altLang="en-US" sz="700" dirty="0">
                <a:latin typeface="Arial" panose="020B0604020202020204" pitchFamily="34" charset="0"/>
              </a:rPr>
              <a:t>It sounds like you had lots of fun at the park.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EE350E6E-3583-4AB6-A905-D1D2519F492F}"/>
              </a:ext>
            </a:extLst>
          </p:cNvPr>
          <p:cNvSpPr>
            <a:spLocks noGrp="1" noRot="1" noChangeAspect="1" noChangeArrowheads="1" noTextEdit="1"/>
          </p:cNvSpPr>
          <p:nvPr>
            <p:ph type="sldImg"/>
          </p:nvPr>
        </p:nvSpPr>
        <p:spPr>
          <a:ln/>
        </p:spPr>
      </p:sp>
      <p:sp>
        <p:nvSpPr>
          <p:cNvPr id="70658" name="Notes Placeholder 2">
            <a:extLst>
              <a:ext uri="{FF2B5EF4-FFF2-40B4-BE49-F238E27FC236}">
                <a16:creationId xmlns:a16="http://schemas.microsoft.com/office/drawing/2014/main" id="{C4B86DAE-71FE-4086-85EE-17E792E516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en-US"/>
              <a:t>Dos minutos</a:t>
            </a:r>
          </a:p>
          <a:p>
            <a:r>
              <a:rPr lang="es-AR" altLang="en-US"/>
              <a:t>La frase de arriba del PCF une la sección anterior de este entrenamiento, que se enfocó en la audición y oralidad (desarrollo del lenguaje oral) con la siguiente sección, que se enfoca en las hebras de lectura y escritura de los fundamentos del desarrollo del idioma inglés. También se utiliza como puente al principio 10 (en la próxima diapositiva) de la Guía de recursos PEL. El principio 10 alude a la naturaleza de las estrategias del aula que se requieren para construir el conocimiento, las habilidades y las disposiciones necesarias para apoyar a los niños que aprenden en dos idiomas.</a:t>
            </a:r>
          </a:p>
        </p:txBody>
      </p:sp>
      <p:sp>
        <p:nvSpPr>
          <p:cNvPr id="70659" name="Slide Number Placeholder 3">
            <a:extLst>
              <a:ext uri="{FF2B5EF4-FFF2-40B4-BE49-F238E27FC236}">
                <a16:creationId xmlns:a16="http://schemas.microsoft.com/office/drawing/2014/main" id="{C19AB079-7F40-4FC2-8EF2-8AAFA36205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B3EAB048-C40C-4F21-BA80-BBAD79813EC4}" type="slidenum">
              <a:rPr lang="en-US" altLang="en-US" sz="1000">
                <a:latin typeface="Arial" panose="020B0604020202020204" pitchFamily="34" charset="0"/>
              </a:rPr>
              <a:pPr/>
              <a:t>32</a:t>
            </a:fld>
            <a:endParaRPr lang="en-US" altLang="en-US" sz="100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E012AC72-1104-4CA3-8E17-3C69143D65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945C16B1-2DF2-404C-B6A3-D349A9394219}" type="slidenum">
              <a:rPr lang="en-US" altLang="en-US" sz="1000">
                <a:latin typeface="Arial" panose="020B0604020202020204" pitchFamily="34" charset="0"/>
              </a:rPr>
              <a:pPr/>
              <a:t>33</a:t>
            </a:fld>
            <a:endParaRPr lang="en-US" altLang="en-US" sz="1000">
              <a:latin typeface="Arial" panose="020B0604020202020204" pitchFamily="34" charset="0"/>
            </a:endParaRPr>
          </a:p>
        </p:txBody>
      </p:sp>
      <p:sp>
        <p:nvSpPr>
          <p:cNvPr id="72706" name="Rectangle 2">
            <a:extLst>
              <a:ext uri="{FF2B5EF4-FFF2-40B4-BE49-F238E27FC236}">
                <a16:creationId xmlns:a16="http://schemas.microsoft.com/office/drawing/2014/main" id="{FDEC719F-715D-4F92-A7F9-F4FA14E1F871}"/>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EE106AB7-1A1F-4EC1-8BE3-72A9E0A5FF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AR" altLang="en-US">
                <a:solidFill>
                  <a:srgbClr val="000000"/>
                </a:solidFill>
              </a:rPr>
              <a:t>Dos minutos (Guía de recursos PEL, págs. 93-94)</a:t>
            </a:r>
          </a:p>
          <a:p>
            <a:pPr eaLnBrk="1" hangingPunct="1"/>
            <a:r>
              <a:rPr lang="es-AR" altLang="en-US">
                <a:solidFill>
                  <a:srgbClr val="000000"/>
                </a:solidFill>
              </a:rPr>
              <a:t>En la próxima sección de esta capacitación, los participantes explorarán estrategias para mejorar el conocimiento, las habilidades y las tendencias descriptas en las hebras de lectura y escritura de los fundamentos del desarrollo del idioma inglés. Para más interacciones y estrategias, los participantes deben tomar como referencia el PCF (págs. 231-236).</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E4F70E83-6524-46F8-8BE3-9A3C06860A41}"/>
              </a:ext>
            </a:extLst>
          </p:cNvPr>
          <p:cNvSpPr>
            <a:spLocks noGrp="1" noRot="1" noChangeAspect="1" noTextEdit="1"/>
          </p:cNvSpPr>
          <p:nvPr>
            <p:ph type="sldImg"/>
          </p:nvPr>
        </p:nvSpPr>
        <p:spPr>
          <a:ln/>
        </p:spPr>
      </p:sp>
      <p:sp>
        <p:nvSpPr>
          <p:cNvPr id="74754" name="Notes Placeholder 2">
            <a:extLst>
              <a:ext uri="{FF2B5EF4-FFF2-40B4-BE49-F238E27FC236}">
                <a16:creationId xmlns:a16="http://schemas.microsoft.com/office/drawing/2014/main" id="{9B962EBE-53EA-4BA1-ACF4-0B7800B404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Intentional Teaching: Planning with the End in Mind</a:t>
            </a:r>
          </a:p>
          <a:p>
            <a:r>
              <a:rPr lang="en-US" altLang="en-US" dirty="0"/>
              <a:t>Ask participants to take out Handout 6 (label it here) and 7: Summary of ELD Strands and </a:t>
            </a:r>
            <a:r>
              <a:rPr lang="en-US" altLang="en-US" dirty="0" err="1"/>
              <a:t>Substrands</a:t>
            </a:r>
            <a:r>
              <a:rPr lang="en-US" altLang="en-US" dirty="0"/>
              <a:t> and Handout:  ELD Interactions and Strategies of the Preschool Curriculum Framework Volume 1 pgs. 188-223.</a:t>
            </a:r>
          </a:p>
          <a:p>
            <a:endParaRPr lang="en-US" altLang="en-US" dirty="0"/>
          </a:p>
          <a:p>
            <a:r>
              <a:rPr lang="en-US" altLang="en-US" dirty="0"/>
              <a:t>Show the next slide for virtual instructions:</a:t>
            </a:r>
          </a:p>
          <a:p>
            <a:r>
              <a:rPr lang="en-US" altLang="en-US" b="1" dirty="0"/>
              <a:t>Virtual instructions:</a:t>
            </a:r>
          </a:p>
          <a:p>
            <a:pPr>
              <a:buFont typeface="Calibri" panose="020F0502020204030204" pitchFamily="34" charset="0"/>
              <a:buAutoNum type="arabicPeriod"/>
            </a:pPr>
            <a:r>
              <a:rPr lang="en-US" altLang="en-US" dirty="0"/>
              <a:t>Assign one </a:t>
            </a:r>
            <a:r>
              <a:rPr lang="en-US" altLang="en-US" dirty="0" err="1"/>
              <a:t>substrand</a:t>
            </a:r>
            <a:r>
              <a:rPr lang="en-US" altLang="en-US" dirty="0"/>
              <a:t> to each breakout room.  There are ten </a:t>
            </a:r>
            <a:r>
              <a:rPr lang="en-US" altLang="en-US" dirty="0" err="1"/>
              <a:t>substands</a:t>
            </a:r>
            <a:r>
              <a:rPr lang="en-US" altLang="en-US" dirty="0"/>
              <a:t>, so participants should be placed into ten breakout rooms.</a:t>
            </a:r>
          </a:p>
          <a:p>
            <a:pPr>
              <a:buFont typeface="Calibri" panose="020F0502020204030204" pitchFamily="34" charset="0"/>
              <a:buAutoNum type="arabicPeriod"/>
            </a:pPr>
            <a:r>
              <a:rPr lang="en-US" altLang="en-US" dirty="0"/>
              <a:t>Each group will identify a recorder and a reporter.</a:t>
            </a:r>
          </a:p>
          <a:p>
            <a:pPr>
              <a:buFont typeface="Calibri" panose="020F0502020204030204" pitchFamily="34" charset="0"/>
              <a:buAutoNum type="arabicPeriod"/>
            </a:pPr>
            <a:r>
              <a:rPr lang="en-US" altLang="en-US" dirty="0"/>
              <a:t>Invite participants to breakout rooms.</a:t>
            </a:r>
          </a:p>
          <a:p>
            <a:pPr>
              <a:buFont typeface="Calibri" panose="020F0502020204030204" pitchFamily="34" charset="0"/>
              <a:buAutoNum type="arabicPeriod"/>
            </a:pPr>
            <a:r>
              <a:rPr lang="en-US" altLang="en-US" dirty="0"/>
              <a:t>Each group will read the interactions and strategies of their assigned </a:t>
            </a:r>
            <a:r>
              <a:rPr lang="en-US" altLang="en-US" dirty="0" err="1"/>
              <a:t>substrand</a:t>
            </a:r>
            <a:r>
              <a:rPr lang="en-US" altLang="en-US" dirty="0"/>
              <a:t> on the PCF pages indicated on handout 7.</a:t>
            </a:r>
          </a:p>
          <a:p>
            <a:pPr>
              <a:buFont typeface="Calibri" panose="020F0502020204030204" pitchFamily="34" charset="0"/>
              <a:buAutoNum type="arabicPeriod"/>
            </a:pPr>
            <a:r>
              <a:rPr lang="en-US" altLang="en-US" dirty="0"/>
              <a:t>Each group will record their findings on Handout 6.</a:t>
            </a:r>
          </a:p>
          <a:p>
            <a:pPr>
              <a:buFont typeface="Calibri" panose="020F0502020204030204" pitchFamily="34" charset="0"/>
              <a:buAutoNum type="arabicPeriod"/>
            </a:pPr>
            <a:r>
              <a:rPr lang="en-US" altLang="en-US" dirty="0"/>
              <a:t>Invite participants back to main room to share aloud.</a:t>
            </a:r>
          </a:p>
          <a:p>
            <a:r>
              <a:rPr lang="en-US" altLang="en-US" dirty="0"/>
              <a:t>  </a:t>
            </a:r>
          </a:p>
        </p:txBody>
      </p:sp>
      <p:sp>
        <p:nvSpPr>
          <p:cNvPr id="74755" name="Slide Number Placeholder 3">
            <a:extLst>
              <a:ext uri="{FF2B5EF4-FFF2-40B4-BE49-F238E27FC236}">
                <a16:creationId xmlns:a16="http://schemas.microsoft.com/office/drawing/2014/main" id="{8AB84637-AF9F-4890-A247-EF76E4F948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D911FFB7-72D2-4DBA-A305-0D5F3D95C8A3}" type="slidenum">
              <a:rPr lang="en-US" altLang="en-US" sz="1000">
                <a:latin typeface="Arial" panose="020B0604020202020204" pitchFamily="34" charset="0"/>
              </a:rPr>
              <a:pPr/>
              <a:t>34</a:t>
            </a:fld>
            <a:endParaRPr lang="en-US" altLang="en-US" sz="100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AF55D59C-F481-4D22-997A-78CB74818E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1A3B3DCD-C3A1-4FC4-9F97-FC018ADFF24F}" type="slidenum">
              <a:rPr lang="en-US" altLang="en-US" sz="1000">
                <a:latin typeface="Arial" panose="020B0604020202020204" pitchFamily="34" charset="0"/>
              </a:rPr>
              <a:pPr/>
              <a:t>35</a:t>
            </a:fld>
            <a:endParaRPr lang="en-US" altLang="en-US" sz="1000">
              <a:latin typeface="Arial" panose="020B0604020202020204" pitchFamily="34" charset="0"/>
            </a:endParaRPr>
          </a:p>
        </p:txBody>
      </p:sp>
      <p:sp>
        <p:nvSpPr>
          <p:cNvPr id="76802" name="Rectangle 2">
            <a:extLst>
              <a:ext uri="{FF2B5EF4-FFF2-40B4-BE49-F238E27FC236}">
                <a16:creationId xmlns:a16="http://schemas.microsoft.com/office/drawing/2014/main" id="{A0DB18F3-65FA-48D7-BD0C-936E14A51F51}"/>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E8E1312B-5543-4FDC-9824-9C8477885FF9}"/>
              </a:ext>
            </a:extLst>
          </p:cNvPr>
          <p:cNvSpPr>
            <a:spLocks noGrp="1" noChangeArrowheads="1"/>
          </p:cNvSpPr>
          <p:nvPr>
            <p:ph type="body" idx="1"/>
          </p:nvPr>
        </p:nvSpPr>
        <p:spPr>
          <a:xfrm>
            <a:off x="457200" y="4267200"/>
            <a:ext cx="6019800" cy="4495800"/>
          </a:xfrm>
          <a:ln/>
        </p:spPr>
        <p:txBody>
          <a:bodyPr/>
          <a:lstStyle/>
          <a:p>
            <a:pPr eaLnBrk="1" hangingPunct="1">
              <a:lnSpc>
                <a:spcPct val="90000"/>
              </a:lnSpc>
              <a:spcBef>
                <a:spcPct val="0"/>
              </a:spcBef>
              <a:spcAft>
                <a:spcPts val="200"/>
              </a:spcAft>
              <a:defRPr/>
            </a:pPr>
            <a:r>
              <a:rPr lang="es-AR" altLang="en-US" dirty="0"/>
              <a:t>¡Pruébelo! Soportes para el desarrollo del lenguaje y la alfabetización (60 minutos)</a:t>
            </a:r>
          </a:p>
          <a:p>
            <a:pPr eaLnBrk="1" hangingPunct="1">
              <a:lnSpc>
                <a:spcPct val="90000"/>
              </a:lnSpc>
              <a:spcBef>
                <a:spcPct val="0"/>
              </a:spcBef>
              <a:spcAft>
                <a:spcPts val="200"/>
              </a:spcAft>
              <a:defRPr/>
            </a:pPr>
            <a:r>
              <a:rPr lang="es-AR" altLang="en-US" dirty="0"/>
              <a:t>Distribuya una de las siguientes tarjetas de actividad a cada grupo:</a:t>
            </a:r>
          </a:p>
          <a:p>
            <a:pPr marL="171450" indent="-171450" eaLnBrk="1" hangingPunct="1">
              <a:lnSpc>
                <a:spcPct val="90000"/>
              </a:lnSpc>
              <a:spcBef>
                <a:spcPct val="0"/>
              </a:spcBef>
              <a:spcAft>
                <a:spcPts val="200"/>
              </a:spcAft>
              <a:buFont typeface="Arial" panose="020B0604020202020204" pitchFamily="34" charset="0"/>
              <a:buChar char="•"/>
              <a:defRPr/>
            </a:pPr>
            <a:r>
              <a:rPr lang="es-AR" altLang="en-US" dirty="0"/>
              <a:t>La poesía en marcha</a:t>
            </a:r>
          </a:p>
          <a:p>
            <a:pPr marL="171450" indent="-171450" eaLnBrk="1" hangingPunct="1">
              <a:lnSpc>
                <a:spcPct val="90000"/>
              </a:lnSpc>
              <a:spcBef>
                <a:spcPct val="0"/>
              </a:spcBef>
              <a:spcAft>
                <a:spcPts val="200"/>
              </a:spcAft>
              <a:buFont typeface="Arial" panose="020B0604020202020204" pitchFamily="34" charset="0"/>
              <a:buChar char="•"/>
              <a:defRPr/>
            </a:pPr>
            <a:r>
              <a:rPr lang="es-AR" altLang="en-US" dirty="0"/>
              <a:t>Muestra de sílabas en tu nombre</a:t>
            </a:r>
          </a:p>
          <a:p>
            <a:pPr marL="171450" indent="-171450" eaLnBrk="1" hangingPunct="1">
              <a:lnSpc>
                <a:spcPct val="90000"/>
              </a:lnSpc>
              <a:spcBef>
                <a:spcPct val="0"/>
              </a:spcBef>
              <a:spcAft>
                <a:spcPts val="200"/>
              </a:spcAft>
              <a:buFont typeface="Arial" panose="020B0604020202020204" pitchFamily="34" charset="0"/>
              <a:buChar char="•"/>
              <a:defRPr/>
            </a:pPr>
            <a:r>
              <a:rPr lang="es-AR" altLang="en-US" dirty="0"/>
              <a:t>Palo de pesca</a:t>
            </a:r>
          </a:p>
          <a:p>
            <a:pPr marL="171450" indent="-171450" eaLnBrk="1" hangingPunct="1">
              <a:lnSpc>
                <a:spcPct val="90000"/>
              </a:lnSpc>
              <a:spcBef>
                <a:spcPct val="0"/>
              </a:spcBef>
              <a:spcAft>
                <a:spcPts val="200"/>
              </a:spcAft>
              <a:buFont typeface="Arial" panose="020B0604020202020204" pitchFamily="34" charset="0"/>
              <a:buChar char="•"/>
              <a:defRPr/>
            </a:pPr>
            <a:r>
              <a:rPr lang="es-AR" altLang="en-US" dirty="0"/>
              <a:t>Tarjetas de imagen laminadas</a:t>
            </a:r>
          </a:p>
          <a:p>
            <a:pPr eaLnBrk="1" hangingPunct="1">
              <a:lnSpc>
                <a:spcPct val="90000"/>
              </a:lnSpc>
              <a:spcBef>
                <a:spcPct val="0"/>
              </a:spcBef>
              <a:spcAft>
                <a:spcPts val="200"/>
              </a:spcAft>
              <a:defRPr/>
            </a:pPr>
            <a:endParaRPr lang="es-AR" altLang="en-US" b="1" dirty="0"/>
          </a:p>
          <a:p>
            <a:pPr eaLnBrk="1" hangingPunct="1">
              <a:lnSpc>
                <a:spcPct val="90000"/>
              </a:lnSpc>
              <a:spcBef>
                <a:spcPct val="0"/>
              </a:spcBef>
              <a:spcAft>
                <a:spcPts val="200"/>
              </a:spcAft>
              <a:defRPr/>
            </a:pPr>
            <a:r>
              <a:rPr lang="es-AR" altLang="en-US" b="1" dirty="0"/>
              <a:t>Nota: </a:t>
            </a:r>
            <a:r>
              <a:rPr lang="es-AR" altLang="en-US" dirty="0"/>
              <a:t>Esta es una actividad central del módulo. Otorgue hasta 25 minutos para tiempo de pequeños grupos, y 35 minutos para que los grupos compartan en voz alta y se involucren en una discusión de grupo entero.</a:t>
            </a:r>
          </a:p>
          <a:p>
            <a:pPr eaLnBrk="1" hangingPunct="1">
              <a:lnSpc>
                <a:spcPct val="90000"/>
              </a:lnSpc>
              <a:spcBef>
                <a:spcPct val="0"/>
              </a:spcBef>
              <a:spcAft>
                <a:spcPts val="200"/>
              </a:spcAft>
              <a:defRPr/>
            </a:pPr>
            <a:r>
              <a:rPr lang="es-AR" altLang="en-US" dirty="0"/>
              <a:t>Haga que los participantes se enumeren en 1-4. Deben trabajar en pequeños grupos para revisar y discutir su actividad asignada. Anime a los participantes a documentar su discusión en el Apunte 6: Soportes para el desarrollo del lenguaje y la alfabetización. Las preguntas guía son:</a:t>
            </a:r>
          </a:p>
          <a:p>
            <a:pPr eaLnBrk="1" hangingPunct="1">
              <a:lnSpc>
                <a:spcPct val="90000"/>
              </a:lnSpc>
              <a:spcBef>
                <a:spcPct val="0"/>
              </a:spcBef>
              <a:spcAft>
                <a:spcPts val="200"/>
              </a:spcAft>
              <a:defRPr/>
            </a:pPr>
            <a:endParaRPr lang="es-AR" altLang="en-US" b="1" dirty="0"/>
          </a:p>
          <a:p>
            <a:pPr eaLnBrk="1" hangingPunct="1">
              <a:lnSpc>
                <a:spcPct val="90000"/>
              </a:lnSpc>
              <a:spcBef>
                <a:spcPct val="0"/>
              </a:spcBef>
              <a:spcAft>
                <a:spcPts val="200"/>
              </a:spcAft>
              <a:defRPr/>
            </a:pPr>
            <a:r>
              <a:rPr lang="es-AR" altLang="en-US" b="1" dirty="0"/>
              <a:t>¿Á qué sub-hebras del desarrollo del idioma inglés se refiere esta actividad?</a:t>
            </a:r>
          </a:p>
          <a:p>
            <a:pPr eaLnBrk="1" hangingPunct="1">
              <a:lnSpc>
                <a:spcPct val="90000"/>
              </a:lnSpc>
              <a:spcBef>
                <a:spcPct val="0"/>
              </a:spcBef>
              <a:spcAft>
                <a:spcPts val="200"/>
              </a:spcAft>
              <a:defRPr/>
            </a:pPr>
            <a:r>
              <a:rPr lang="es-AR" altLang="en-US" dirty="0"/>
              <a:t>Cada actividad sólo se dirigirá a ciertas habilidades. Como una manera de cerrar esta actividad, los entrenadores pueden querer guiar a los participantes a identificar a qué habilidades de alfabetización se dirigen estas actividades.</a:t>
            </a:r>
          </a:p>
          <a:p>
            <a:pPr eaLnBrk="1" hangingPunct="1">
              <a:lnSpc>
                <a:spcPct val="90000"/>
              </a:lnSpc>
              <a:defRPr/>
            </a:pPr>
            <a:endParaRPr lang="es-AR" altLang="en-US" dirty="0"/>
          </a:p>
          <a:p>
            <a:pPr eaLnBrk="1" hangingPunct="1">
              <a:lnSpc>
                <a:spcPct val="90000"/>
              </a:lnSpc>
              <a:defRPr/>
            </a:pPr>
            <a:r>
              <a:rPr lang="es-AR" altLang="en-US" b="1" dirty="0"/>
              <a:t>¿Qué apoya específicamente el aprendizaje de los niños en preescolar que aprenden inglés?</a:t>
            </a:r>
          </a:p>
          <a:p>
            <a:pPr eaLnBrk="1" hangingPunct="1">
              <a:lnSpc>
                <a:spcPct val="90000"/>
              </a:lnSpc>
              <a:spcBef>
                <a:spcPct val="0"/>
              </a:spcBef>
              <a:spcAft>
                <a:spcPts val="200"/>
              </a:spcAft>
              <a:defRPr/>
            </a:pPr>
            <a:r>
              <a:rPr lang="es-AR" altLang="en-US" dirty="0"/>
              <a:t>Los participantes deben identificar soportes apropiados para cada actividad, recurriendo a la Guía de recursos PEL, págs. 56-60.</a:t>
            </a:r>
          </a:p>
          <a:p>
            <a:pPr eaLnBrk="1" hangingPunct="1">
              <a:lnSpc>
                <a:spcPct val="90000"/>
              </a:lnSpc>
              <a:spcBef>
                <a:spcPct val="0"/>
              </a:spcBef>
              <a:spcAft>
                <a:spcPts val="200"/>
              </a:spcAft>
              <a:defRPr/>
            </a:pPr>
            <a:r>
              <a:rPr lang="es-AR" altLang="en-US" dirty="0"/>
              <a:t>NOTA: Los capacitadores pueden tener una copia del Apunte 6 al menos completada en forma parcial para cada una de las cuatro actividades con el fin de tener algo para usar rápidamente como referencia en caso de que algún grupo en particular “se trabe”. Las notas para el capacitador debajo de cada diapositiva de soporte proporciona información adicional para compartir durante la discusión grupal. Los participantes también deben utilizar el apunte para capturar las ideas generadas por sus colegas durante esta discusión.</a:t>
            </a: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4126B827-13FC-45DB-8133-78D27A31C09D}"/>
              </a:ext>
            </a:extLst>
          </p:cNvPr>
          <p:cNvSpPr>
            <a:spLocks noGrp="1" noRot="1" noChangeAspect="1" noTextEdit="1"/>
          </p:cNvSpPr>
          <p:nvPr>
            <p:ph type="sldImg"/>
          </p:nvPr>
        </p:nvSpPr>
        <p:spPr>
          <a:ln/>
        </p:spPr>
      </p:sp>
      <p:sp>
        <p:nvSpPr>
          <p:cNvPr id="78850" name="Notes Placeholder 2">
            <a:extLst>
              <a:ext uri="{FF2B5EF4-FFF2-40B4-BE49-F238E27FC236}">
                <a16:creationId xmlns:a16="http://schemas.microsoft.com/office/drawing/2014/main" id="{60CF70D8-47D1-4384-97A2-A14C2E5938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Listening</a:t>
            </a:r>
            <a:br>
              <a:rPr lang="en-US" altLang="en-US"/>
            </a:br>
            <a:r>
              <a:rPr lang="en-US" altLang="en-US"/>
              <a:t>Substrand: Children Listen with Understanding</a:t>
            </a:r>
            <a:br>
              <a:rPr lang="en-US" altLang="en-US"/>
            </a:br>
            <a:r>
              <a:rPr lang="en-US" altLang="en-US"/>
              <a:t>*(PCF, Vol. 1 pgs. 190-192) </a:t>
            </a:r>
          </a:p>
          <a:p>
            <a:endParaRPr lang="en-US" altLang="en-US"/>
          </a:p>
          <a:p>
            <a:r>
              <a:rPr lang="en-US" altLang="en-US"/>
              <a:t>Breakout room participant shares the results of their discussion.</a:t>
            </a:r>
          </a:p>
          <a:p>
            <a:endParaRPr lang="en-US" altLang="en-US"/>
          </a:p>
          <a:p>
            <a:endParaRPr lang="en-US" altLang="en-US"/>
          </a:p>
          <a:p>
            <a:endParaRPr lang="en-US" altLang="en-US"/>
          </a:p>
        </p:txBody>
      </p:sp>
      <p:sp>
        <p:nvSpPr>
          <p:cNvPr id="78851" name="Slide Number Placeholder 3">
            <a:extLst>
              <a:ext uri="{FF2B5EF4-FFF2-40B4-BE49-F238E27FC236}">
                <a16:creationId xmlns:a16="http://schemas.microsoft.com/office/drawing/2014/main" id="{83D9CBF6-025A-40E7-B613-E3FD5652D9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EF1E4F2E-96A3-4400-B6C9-055D98EF93D4}" type="slidenum">
              <a:rPr lang="en-US" altLang="en-US" sz="1000">
                <a:latin typeface="Arial" panose="020B0604020202020204" pitchFamily="34" charset="0"/>
              </a:rPr>
              <a:pPr/>
              <a:t>36</a:t>
            </a:fld>
            <a:endParaRPr lang="en-US" altLang="en-US" sz="100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93DFA8C3-7D10-4942-8AFC-3671DF0F2226}"/>
              </a:ext>
            </a:extLst>
          </p:cNvPr>
          <p:cNvSpPr>
            <a:spLocks noGrp="1" noRot="1" noChangeAspect="1" noTextEdit="1"/>
          </p:cNvSpPr>
          <p:nvPr>
            <p:ph type="sldImg"/>
          </p:nvPr>
        </p:nvSpPr>
        <p:spPr>
          <a:ln/>
        </p:spPr>
      </p:sp>
      <p:sp>
        <p:nvSpPr>
          <p:cNvPr id="80898" name="Notes Placeholder 2">
            <a:extLst>
              <a:ext uri="{FF2B5EF4-FFF2-40B4-BE49-F238E27FC236}">
                <a16:creationId xmlns:a16="http://schemas.microsoft.com/office/drawing/2014/main" id="{F1372C3A-3B64-4734-BE8A-18987E5558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Speaking</a:t>
            </a:r>
            <a:br>
              <a:rPr lang="en-US" altLang="en-US"/>
            </a:br>
            <a:r>
              <a:rPr lang="en-US" altLang="en-US"/>
              <a:t>Children Use Nonverbal and Verbal Strategies to Communicate with Others</a:t>
            </a:r>
            <a:br>
              <a:rPr lang="en-US" altLang="en-US"/>
            </a:br>
            <a:r>
              <a:rPr lang="en-US" altLang="en-US"/>
              <a:t>*(PCF, Vol. 1 pgs. 198-199) </a:t>
            </a:r>
          </a:p>
          <a:p>
            <a:r>
              <a:rPr lang="en-US" altLang="en-US"/>
              <a:t>Breakout room participant shares the results of their discussion</a:t>
            </a:r>
          </a:p>
          <a:p>
            <a:endParaRPr lang="en-US" altLang="en-US" b="1"/>
          </a:p>
          <a:p>
            <a:r>
              <a:rPr lang="en-US" altLang="en-US" b="1"/>
              <a:t>What specifically supports the learning for preschool English learners? </a:t>
            </a:r>
          </a:p>
          <a:p>
            <a:r>
              <a:rPr lang="en-US" altLang="en-US"/>
              <a:t>Representing names in this manner can be a way for preschool English learners to learn the names of their classmates (and vice versa). </a:t>
            </a:r>
          </a:p>
          <a:p>
            <a:r>
              <a:rPr lang="en-US" altLang="en-US"/>
              <a:t>This activity helps children with special needs visually discriminate, as they begin by associating the drawing with their friend, and then eventually recognize the connection between the written representation of the name and the correct peer.</a:t>
            </a:r>
          </a:p>
          <a:p>
            <a:endParaRPr lang="en-US" altLang="en-US"/>
          </a:p>
          <a:p>
            <a:r>
              <a:rPr lang="en-US" altLang="en-US" b="1"/>
              <a:t>What ELD foundations substrands does this activity address? </a:t>
            </a:r>
            <a:r>
              <a:rPr lang="en-US" altLang="en-US"/>
              <a:t>Phonological awareness, alphabet knowledge, and concepts of print.</a:t>
            </a:r>
          </a:p>
          <a:p>
            <a:endParaRPr lang="en-US" altLang="en-US"/>
          </a:p>
          <a:p>
            <a:endParaRPr lang="en-US" altLang="en-US"/>
          </a:p>
        </p:txBody>
      </p:sp>
      <p:sp>
        <p:nvSpPr>
          <p:cNvPr id="80899" name="Slide Number Placeholder 3">
            <a:extLst>
              <a:ext uri="{FF2B5EF4-FFF2-40B4-BE49-F238E27FC236}">
                <a16:creationId xmlns:a16="http://schemas.microsoft.com/office/drawing/2014/main" id="{C0F65712-92A5-4FA9-A0E0-EF78E77E55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B87577C2-F91B-4EE5-8E45-F0FDB6555128}" type="slidenum">
              <a:rPr lang="en-US" altLang="en-US" sz="1000">
                <a:latin typeface="Arial" panose="020B0604020202020204" pitchFamily="34" charset="0"/>
              </a:rPr>
              <a:pPr/>
              <a:t>37</a:t>
            </a:fld>
            <a:endParaRPr lang="en-US" altLang="en-US" sz="100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2841D26C-A3BB-4611-82BD-97F0117FC143}"/>
              </a:ext>
            </a:extLst>
          </p:cNvPr>
          <p:cNvSpPr>
            <a:spLocks noGrp="1" noRot="1" noChangeAspect="1" noTextEdit="1"/>
          </p:cNvSpPr>
          <p:nvPr>
            <p:ph type="sldImg"/>
          </p:nvPr>
        </p:nvSpPr>
        <p:spPr>
          <a:ln/>
        </p:spPr>
      </p:sp>
      <p:sp>
        <p:nvSpPr>
          <p:cNvPr id="82946" name="Notes Placeholder 2">
            <a:extLst>
              <a:ext uri="{FF2B5EF4-FFF2-40B4-BE49-F238E27FC236}">
                <a16:creationId xmlns:a16="http://schemas.microsoft.com/office/drawing/2014/main" id="{1E69BB59-B11D-4E8C-8867-3CA28AEC6D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Speaking</a:t>
            </a:r>
            <a:br>
              <a:rPr lang="en-US" altLang="en-US"/>
            </a:br>
            <a:r>
              <a:rPr lang="en-US" altLang="en-US"/>
              <a:t>Children Begin to Understand and Use Social Conventions in English</a:t>
            </a:r>
            <a:br>
              <a:rPr lang="en-US" altLang="en-US"/>
            </a:br>
            <a:r>
              <a:rPr lang="en-US" altLang="en-US"/>
              <a:t>*(PCF, Vol. 1 pgs. 200-201)</a:t>
            </a:r>
          </a:p>
          <a:p>
            <a:r>
              <a:rPr lang="en-US" altLang="en-US"/>
              <a:t>Breakout room participant shares the results of their discussion</a:t>
            </a:r>
          </a:p>
          <a:p>
            <a:endParaRPr lang="en-US" altLang="en-US"/>
          </a:p>
          <a:p>
            <a:r>
              <a:rPr lang="en-US" altLang="en-US" b="1"/>
              <a:t>What specifically supports the learning for preschool English learners? </a:t>
            </a:r>
          </a:p>
          <a:p>
            <a:r>
              <a:rPr lang="en-US" altLang="en-US"/>
              <a:t>Representing names in this manner can be a way for preschool English learners to learn the names of their classmates (and vice versa). </a:t>
            </a:r>
          </a:p>
          <a:p>
            <a:r>
              <a:rPr lang="en-US" altLang="en-US"/>
              <a:t>This activity helps children with special needs visually discriminate, as they begin by associating the drawing with their friend, and then eventually recognize the connection between the written representation of the name and the correct peer.</a:t>
            </a:r>
          </a:p>
          <a:p>
            <a:endParaRPr lang="en-US" altLang="en-US"/>
          </a:p>
          <a:p>
            <a:r>
              <a:rPr lang="en-US" altLang="en-US" b="1"/>
              <a:t>What ELD foundations substrands does this activity address? </a:t>
            </a:r>
            <a:r>
              <a:rPr lang="en-US" altLang="en-US"/>
              <a:t>Phonological awareness, alphabet knowledge, and concepts of print.</a:t>
            </a:r>
          </a:p>
          <a:p>
            <a:endParaRPr lang="en-US" altLang="en-US"/>
          </a:p>
          <a:p>
            <a:endParaRPr lang="en-US" altLang="en-US"/>
          </a:p>
        </p:txBody>
      </p:sp>
      <p:sp>
        <p:nvSpPr>
          <p:cNvPr id="82947" name="Slide Number Placeholder 3">
            <a:extLst>
              <a:ext uri="{FF2B5EF4-FFF2-40B4-BE49-F238E27FC236}">
                <a16:creationId xmlns:a16="http://schemas.microsoft.com/office/drawing/2014/main" id="{30697FE9-249E-4C12-9F42-9C6C35F624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1D5B008E-597D-4CAA-BB1D-93474494F589}" type="slidenum">
              <a:rPr lang="en-US" altLang="en-US" sz="1000">
                <a:latin typeface="Arial" panose="020B0604020202020204" pitchFamily="34" charset="0"/>
              </a:rPr>
              <a:pPr/>
              <a:t>38</a:t>
            </a:fld>
            <a:endParaRPr lang="en-US" altLang="en-US" sz="100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3A348CC4-8580-45A4-895B-60E3DCB8734D}"/>
              </a:ext>
            </a:extLst>
          </p:cNvPr>
          <p:cNvSpPr>
            <a:spLocks noGrp="1" noRot="1" noChangeAspect="1" noTextEdit="1"/>
          </p:cNvSpPr>
          <p:nvPr>
            <p:ph type="sldImg"/>
          </p:nvPr>
        </p:nvSpPr>
        <p:spPr>
          <a:ln/>
        </p:spPr>
      </p:sp>
      <p:sp>
        <p:nvSpPr>
          <p:cNvPr id="84994" name="Notes Placeholder 2">
            <a:extLst>
              <a:ext uri="{FF2B5EF4-FFF2-40B4-BE49-F238E27FC236}">
                <a16:creationId xmlns:a16="http://schemas.microsoft.com/office/drawing/2014/main" id="{78A34DA5-362E-4056-A118-82EA82856D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Speaking</a:t>
            </a:r>
            <a:br>
              <a:rPr lang="en-US" altLang="en-US"/>
            </a:br>
            <a:r>
              <a:rPr lang="en-US" altLang="en-US"/>
              <a:t>Children Use Language to Create Oral Narratives About Their Personal Experiences</a:t>
            </a:r>
            <a:br>
              <a:rPr lang="en-US" altLang="en-US"/>
            </a:br>
            <a:r>
              <a:rPr lang="en-US" altLang="en-US"/>
              <a:t>*(PCF, Vol. 1 pgs. 203)</a:t>
            </a:r>
          </a:p>
          <a:p>
            <a:r>
              <a:rPr lang="en-US" altLang="en-US"/>
              <a:t>Breakout room participant shares the results of their discussion</a:t>
            </a:r>
          </a:p>
          <a:p>
            <a:endParaRPr lang="en-US" altLang="en-US"/>
          </a:p>
          <a:p>
            <a:r>
              <a:rPr lang="en-US" altLang="en-US" b="1"/>
              <a:t>What specifically supports the learning for preschool English learners? </a:t>
            </a:r>
          </a:p>
          <a:p>
            <a:r>
              <a:rPr lang="en-US" altLang="en-US"/>
              <a:t>Representing names in this manner can be a way for preschool English learners to learn the names of their classmates (and vice versa). </a:t>
            </a:r>
          </a:p>
          <a:p>
            <a:r>
              <a:rPr lang="en-US" altLang="en-US"/>
              <a:t>This activity helps children with special needs visually discriminate, as they begin by associating the drawing with their friend, and then eventually recognize the connection between the written representation of the name and the correct peer.</a:t>
            </a:r>
          </a:p>
          <a:p>
            <a:endParaRPr lang="en-US" altLang="en-US"/>
          </a:p>
          <a:p>
            <a:r>
              <a:rPr lang="en-US" altLang="en-US" b="1"/>
              <a:t>What ELD foundations substrands does this activity address? </a:t>
            </a:r>
            <a:r>
              <a:rPr lang="en-US" altLang="en-US"/>
              <a:t>Phonological awareness, alphabet knowledge, and concepts of print.</a:t>
            </a:r>
          </a:p>
          <a:p>
            <a:endParaRPr lang="en-US" altLang="en-US"/>
          </a:p>
          <a:p>
            <a:endParaRPr lang="en-US" altLang="en-US"/>
          </a:p>
        </p:txBody>
      </p:sp>
      <p:sp>
        <p:nvSpPr>
          <p:cNvPr id="84995" name="Slide Number Placeholder 3">
            <a:extLst>
              <a:ext uri="{FF2B5EF4-FFF2-40B4-BE49-F238E27FC236}">
                <a16:creationId xmlns:a16="http://schemas.microsoft.com/office/drawing/2014/main" id="{28408F99-72F9-4D74-94AD-6F94A07272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98013B53-E1D5-4165-8AE3-FF8D65254343}" type="slidenum">
              <a:rPr lang="en-US" altLang="en-US" sz="1000">
                <a:latin typeface="Arial" panose="020B0604020202020204" pitchFamily="34" charset="0"/>
              </a:rPr>
              <a:pPr/>
              <a:t>39</a:t>
            </a:fld>
            <a:endParaRPr lang="en-US" altLang="en-US" sz="10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58FA5245-5833-46B8-B740-CF3C6E3B69FF}"/>
              </a:ext>
            </a:extLst>
          </p:cNvPr>
          <p:cNvSpPr>
            <a:spLocks noGrp="1" noRot="1" noChangeAspect="1" noChangeArrowheads="1" noTextEdit="1"/>
          </p:cNvSpPr>
          <p:nvPr>
            <p:ph type="sldImg"/>
          </p:nvPr>
        </p:nvSpPr>
        <p:spPr>
          <a:ln/>
        </p:spPr>
      </p:sp>
      <p:sp>
        <p:nvSpPr>
          <p:cNvPr id="13314" name="Rectangle 3">
            <a:extLst>
              <a:ext uri="{FF2B5EF4-FFF2-40B4-BE49-F238E27FC236}">
                <a16:creationId xmlns:a16="http://schemas.microsoft.com/office/drawing/2014/main" id="{894A44B9-D2DA-4866-AD20-0F93DF0567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en-US" dirty="0"/>
              <a:t>Los Fundamentos del Aprendizaje Preescolar (PLF) nos dicen cómo debe verse el lenguaje, la alfabetización y el desarrollo del idioma inglés de los niños en las etapas inicial, media y avanzada.</a:t>
            </a:r>
          </a:p>
          <a:p>
            <a:endParaRPr lang="es-AR" altLang="ja-JP" dirty="0"/>
          </a:p>
          <a:p>
            <a:r>
              <a:rPr lang="es-AR" altLang="ja-JP" dirty="0"/>
              <a:t>El Marco de Currículo Preescolar (PCF) les proporciona a las maestras principios de guía, entornos y materiales, e interacciones y estrategias para ayudar a los niños con su desarrollo del idioma inglés. La Guía de recursos para niños de edad preescolar que aprenden en inglés (Guía de recursos PEL) proporciona conocimiento de referencia acerca de las maneras en las que los niños pequeños adquieren un segundo idioma, y proporciona estrategias para mejorar el desarrollo de la segunda lengua y la alfabetización. Juntos, estos recursos proporcionan una base sólida para cumplir con las necesidades de los niños en edad preescolar que aprenden inglés.</a:t>
            </a:r>
          </a:p>
          <a:p>
            <a:endParaRPr lang="en-US" altLang="en-US" dirty="0"/>
          </a:p>
        </p:txBody>
      </p:sp>
      <p:sp>
        <p:nvSpPr>
          <p:cNvPr id="13315" name="Rectangle 7">
            <a:extLst>
              <a:ext uri="{FF2B5EF4-FFF2-40B4-BE49-F238E27FC236}">
                <a16:creationId xmlns:a16="http://schemas.microsoft.com/office/drawing/2014/main" id="{D3CCD90F-50C7-4E6B-AE84-409A677129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0F60374E-8544-4D88-A3FE-8B9EC6856F3A}" type="slidenum">
              <a:rPr lang="en-US" altLang="en-US" sz="1000">
                <a:latin typeface="Arial" panose="020B0604020202020204" pitchFamily="34" charset="0"/>
              </a:rPr>
              <a:pPr/>
              <a:t>4</a:t>
            </a:fld>
            <a:endParaRPr lang="en-US" altLang="en-US" sz="100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CABE7789-8D74-48D7-94BF-A4E3036A893D}"/>
              </a:ext>
            </a:extLst>
          </p:cNvPr>
          <p:cNvSpPr>
            <a:spLocks noGrp="1" noRot="1" noChangeAspect="1" noTextEdit="1"/>
          </p:cNvSpPr>
          <p:nvPr>
            <p:ph type="sldImg"/>
          </p:nvPr>
        </p:nvSpPr>
        <p:spPr>
          <a:ln/>
        </p:spPr>
      </p:sp>
      <p:sp>
        <p:nvSpPr>
          <p:cNvPr id="87042" name="Notes Placeholder 2">
            <a:extLst>
              <a:ext uri="{FF2B5EF4-FFF2-40B4-BE49-F238E27FC236}">
                <a16:creationId xmlns:a16="http://schemas.microsoft.com/office/drawing/2014/main" id="{BB2B9AE6-7E62-4968-A298-93E0A2F8A6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Reading</a:t>
            </a:r>
            <a:br>
              <a:rPr lang="en-US" altLang="en-US"/>
            </a:br>
            <a:r>
              <a:rPr lang="en-US" altLang="en-US"/>
              <a:t>Children Demonstrate Appreciation and Enjoyment of Reading and Literature</a:t>
            </a:r>
            <a:br>
              <a:rPr lang="en-US" altLang="en-US"/>
            </a:br>
            <a:r>
              <a:rPr lang="en-US" altLang="en-US"/>
              <a:t>*(PCF, Vol. 1 pgs. 207)</a:t>
            </a:r>
          </a:p>
          <a:p>
            <a:r>
              <a:rPr lang="en-US" altLang="en-US"/>
              <a:t>Breakout room participant shares the results of their discussion</a:t>
            </a:r>
          </a:p>
          <a:p>
            <a:endParaRPr lang="en-US" altLang="en-US"/>
          </a:p>
          <a:p>
            <a:r>
              <a:rPr lang="en-US" altLang="en-US" b="1"/>
              <a:t>What specifically supports the learning for preschool English learners? </a:t>
            </a:r>
          </a:p>
          <a:p>
            <a:r>
              <a:rPr lang="en-US" altLang="en-US"/>
              <a:t>Representing names in this manner can be a way for preschool English learners to learn the names of their classmates (and vice versa). </a:t>
            </a:r>
          </a:p>
          <a:p>
            <a:r>
              <a:rPr lang="en-US" altLang="en-US"/>
              <a:t>This activity helps children with special needs visually discriminate, as they begin by associating the drawing with their friend, and then eventually recognize the connection between the written representation of the name and the correct peer.</a:t>
            </a:r>
          </a:p>
          <a:p>
            <a:endParaRPr lang="en-US" altLang="en-US"/>
          </a:p>
          <a:p>
            <a:r>
              <a:rPr lang="en-US" altLang="en-US" b="1"/>
              <a:t>What ELD foundations substrands does this activity address? </a:t>
            </a:r>
            <a:r>
              <a:rPr lang="en-US" altLang="en-US"/>
              <a:t>Phonological awareness, alphabet knowledge, and concepts of print.</a:t>
            </a:r>
          </a:p>
          <a:p>
            <a:endParaRPr lang="en-US" altLang="en-US"/>
          </a:p>
          <a:p>
            <a:endParaRPr lang="en-US" altLang="en-US"/>
          </a:p>
        </p:txBody>
      </p:sp>
      <p:sp>
        <p:nvSpPr>
          <p:cNvPr id="87043" name="Slide Number Placeholder 3">
            <a:extLst>
              <a:ext uri="{FF2B5EF4-FFF2-40B4-BE49-F238E27FC236}">
                <a16:creationId xmlns:a16="http://schemas.microsoft.com/office/drawing/2014/main" id="{25D7A571-36BF-4C98-A1CB-0429B8A505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5059C921-BFCD-4E31-9848-111ACA34E167}" type="slidenum">
              <a:rPr lang="en-US" altLang="en-US" sz="1000">
                <a:latin typeface="Arial" panose="020B0604020202020204" pitchFamily="34" charset="0"/>
              </a:rPr>
              <a:pPr/>
              <a:t>40</a:t>
            </a:fld>
            <a:endParaRPr lang="en-US" altLang="en-US" sz="100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B1FFDCFE-909C-44AA-9EDB-9DE49D0ED212}"/>
              </a:ext>
            </a:extLst>
          </p:cNvPr>
          <p:cNvSpPr>
            <a:spLocks noGrp="1" noRot="1" noChangeAspect="1" noTextEdit="1"/>
          </p:cNvSpPr>
          <p:nvPr>
            <p:ph type="sldImg"/>
          </p:nvPr>
        </p:nvSpPr>
        <p:spPr>
          <a:ln/>
        </p:spPr>
      </p:sp>
      <p:sp>
        <p:nvSpPr>
          <p:cNvPr id="89090" name="Notes Placeholder 2">
            <a:extLst>
              <a:ext uri="{FF2B5EF4-FFF2-40B4-BE49-F238E27FC236}">
                <a16:creationId xmlns:a16="http://schemas.microsoft.com/office/drawing/2014/main" id="{828CF14A-5396-4F0A-A388-A03F313057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Reading</a:t>
            </a:r>
            <a:br>
              <a:rPr lang="en-US" altLang="en-US"/>
            </a:br>
            <a:r>
              <a:rPr lang="en-US" altLang="en-US"/>
              <a:t>Children Show an Increasing Understanding of Book Reading</a:t>
            </a:r>
            <a:br>
              <a:rPr lang="en-US" altLang="en-US"/>
            </a:br>
            <a:r>
              <a:rPr lang="en-US" altLang="en-US"/>
              <a:t>*(PCF, Vol. 1 pgs. 209-210)</a:t>
            </a:r>
          </a:p>
          <a:p>
            <a:r>
              <a:rPr lang="en-US" altLang="en-US"/>
              <a:t>Breakout room participant shares the results of their discussion</a:t>
            </a:r>
          </a:p>
          <a:p>
            <a:endParaRPr lang="en-US" altLang="en-US" b="1"/>
          </a:p>
          <a:p>
            <a:r>
              <a:rPr lang="en-US" altLang="en-US" b="1"/>
              <a:t>What specifically supports the learning for preschool English learners? </a:t>
            </a:r>
          </a:p>
          <a:p>
            <a:r>
              <a:rPr lang="en-US" altLang="en-US"/>
              <a:t>Representing names in this manner can be a way for preschool English learners to learn the names of their classmates (and vice versa). </a:t>
            </a:r>
          </a:p>
          <a:p>
            <a:r>
              <a:rPr lang="en-US" altLang="en-US"/>
              <a:t>This activity helps children with special needs visually discriminate, as they begin by associating the drawing with their friend, and then eventually recognize the connection between the written representation of the name and the correct peer.</a:t>
            </a:r>
          </a:p>
          <a:p>
            <a:endParaRPr lang="en-US" altLang="en-US"/>
          </a:p>
          <a:p>
            <a:r>
              <a:rPr lang="en-US" altLang="en-US" b="1"/>
              <a:t>What ELD foundations substrands does this activity address? </a:t>
            </a:r>
            <a:r>
              <a:rPr lang="en-US" altLang="en-US"/>
              <a:t>Phonological awareness, alphabet knowledge, and concepts of print.</a:t>
            </a:r>
          </a:p>
          <a:p>
            <a:endParaRPr lang="en-US" altLang="en-US"/>
          </a:p>
          <a:p>
            <a:endParaRPr lang="en-US" altLang="en-US"/>
          </a:p>
        </p:txBody>
      </p:sp>
      <p:sp>
        <p:nvSpPr>
          <p:cNvPr id="89091" name="Slide Number Placeholder 3">
            <a:extLst>
              <a:ext uri="{FF2B5EF4-FFF2-40B4-BE49-F238E27FC236}">
                <a16:creationId xmlns:a16="http://schemas.microsoft.com/office/drawing/2014/main" id="{5919F1E9-C58C-4D04-92E1-BB237215FF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0787DBD9-D424-4C58-936F-866B61550E5D}" type="slidenum">
              <a:rPr lang="en-US" altLang="en-US" sz="1000">
                <a:latin typeface="Arial" panose="020B0604020202020204" pitchFamily="34" charset="0"/>
              </a:rPr>
              <a:pPr/>
              <a:t>41</a:t>
            </a:fld>
            <a:endParaRPr lang="en-US" altLang="en-US" sz="100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60791A99-92B3-407B-AD35-3194D97B6921}"/>
              </a:ext>
            </a:extLst>
          </p:cNvPr>
          <p:cNvSpPr>
            <a:spLocks noGrp="1" noRot="1" noChangeAspect="1" noTextEdit="1"/>
          </p:cNvSpPr>
          <p:nvPr>
            <p:ph type="sldImg"/>
          </p:nvPr>
        </p:nvSpPr>
        <p:spPr>
          <a:ln/>
        </p:spPr>
      </p:sp>
      <p:sp>
        <p:nvSpPr>
          <p:cNvPr id="91138" name="Notes Placeholder 2">
            <a:extLst>
              <a:ext uri="{FF2B5EF4-FFF2-40B4-BE49-F238E27FC236}">
                <a16:creationId xmlns:a16="http://schemas.microsoft.com/office/drawing/2014/main" id="{A15DC681-8F6F-414D-9EA6-FC714163F6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Reading</a:t>
            </a:r>
            <a:br>
              <a:rPr lang="en-US" altLang="en-US"/>
            </a:br>
            <a:r>
              <a:rPr lang="en-US" altLang="en-US"/>
              <a:t>Children Demonstrate an Understanding of Print Conventions</a:t>
            </a:r>
            <a:br>
              <a:rPr lang="en-US" altLang="en-US"/>
            </a:br>
            <a:r>
              <a:rPr lang="en-US" altLang="en-US"/>
              <a:t>*(PCF, Vol. 1 pgs. 211)</a:t>
            </a:r>
          </a:p>
          <a:p>
            <a:r>
              <a:rPr lang="en-US" altLang="en-US"/>
              <a:t>Breakout room participant shares the results of their discussion</a:t>
            </a:r>
          </a:p>
          <a:p>
            <a:endParaRPr lang="en-US" altLang="en-US" b="1"/>
          </a:p>
          <a:p>
            <a:r>
              <a:rPr lang="en-US" altLang="en-US" b="1"/>
              <a:t>What specifically supports the learning for preschool English learners? </a:t>
            </a:r>
          </a:p>
          <a:p>
            <a:r>
              <a:rPr lang="en-US" altLang="en-US"/>
              <a:t>Representing names in this manner can be a way for preschool English learners to learn the names of their classmates (and vice versa). </a:t>
            </a:r>
          </a:p>
          <a:p>
            <a:r>
              <a:rPr lang="en-US" altLang="en-US"/>
              <a:t>This activity helps children with special needs visually discriminate, as they begin by associating the drawing with their friend, and then eventually recognize the connection between the written representation of the name and the correct peer.</a:t>
            </a:r>
          </a:p>
          <a:p>
            <a:endParaRPr lang="en-US" altLang="en-US"/>
          </a:p>
          <a:p>
            <a:r>
              <a:rPr lang="en-US" altLang="en-US" b="1"/>
              <a:t>What ELD foundations substrands does this activity address? </a:t>
            </a:r>
            <a:r>
              <a:rPr lang="en-US" altLang="en-US"/>
              <a:t>Phonological awareness, alphabet knowledge, and concepts of print.</a:t>
            </a:r>
          </a:p>
          <a:p>
            <a:endParaRPr lang="en-US" altLang="en-US"/>
          </a:p>
          <a:p>
            <a:endParaRPr lang="en-US" altLang="en-US"/>
          </a:p>
        </p:txBody>
      </p:sp>
      <p:sp>
        <p:nvSpPr>
          <p:cNvPr id="91139" name="Slide Number Placeholder 3">
            <a:extLst>
              <a:ext uri="{FF2B5EF4-FFF2-40B4-BE49-F238E27FC236}">
                <a16:creationId xmlns:a16="http://schemas.microsoft.com/office/drawing/2014/main" id="{2DAFE979-1168-44AF-842A-A2FEB7E8E6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36F18D87-2A51-4EA2-A6C2-B205B2AE1E11}" type="slidenum">
              <a:rPr lang="en-US" altLang="en-US" sz="1000">
                <a:latin typeface="Arial" panose="020B0604020202020204" pitchFamily="34" charset="0"/>
              </a:rPr>
              <a:pPr/>
              <a:t>42</a:t>
            </a:fld>
            <a:endParaRPr lang="en-US" altLang="en-US" sz="100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5E7B06CC-4166-4649-9192-B56F323BA4B6}"/>
              </a:ext>
            </a:extLst>
          </p:cNvPr>
          <p:cNvSpPr>
            <a:spLocks noGrp="1" noRot="1" noChangeAspect="1" noTextEdit="1"/>
          </p:cNvSpPr>
          <p:nvPr>
            <p:ph type="sldImg"/>
          </p:nvPr>
        </p:nvSpPr>
        <p:spPr>
          <a:ln/>
        </p:spPr>
      </p:sp>
      <p:sp>
        <p:nvSpPr>
          <p:cNvPr id="93186" name="Notes Placeholder 2">
            <a:extLst>
              <a:ext uri="{FF2B5EF4-FFF2-40B4-BE49-F238E27FC236}">
                <a16:creationId xmlns:a16="http://schemas.microsoft.com/office/drawing/2014/main" id="{9F9AD538-0E6A-477C-9710-D064DB8827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Reading</a:t>
            </a:r>
            <a:br>
              <a:rPr lang="en-US" altLang="en-US"/>
            </a:br>
            <a:r>
              <a:rPr lang="en-US" altLang="en-US"/>
              <a:t>Children Demonstrate Awareness that Print Carries Meaning</a:t>
            </a:r>
            <a:br>
              <a:rPr lang="en-US" altLang="en-US"/>
            </a:br>
            <a:r>
              <a:rPr lang="en-US" altLang="en-US"/>
              <a:t>*(PCF, Vol. 1 pgs. 212-213)</a:t>
            </a:r>
          </a:p>
          <a:p>
            <a:r>
              <a:rPr lang="en-US" altLang="en-US"/>
              <a:t>Breakout room participant shares the results of their discussion</a:t>
            </a:r>
          </a:p>
          <a:p>
            <a:endParaRPr lang="en-US" altLang="en-US"/>
          </a:p>
          <a:p>
            <a:r>
              <a:rPr lang="en-US" altLang="en-US" b="1"/>
              <a:t>What specifically supports the learning for preschool English learners? </a:t>
            </a:r>
          </a:p>
          <a:p>
            <a:r>
              <a:rPr lang="en-US" altLang="en-US"/>
              <a:t>Representing names in this manner can be a way for preschool English learners to learn the names of their classmates (and vice versa). </a:t>
            </a:r>
          </a:p>
          <a:p>
            <a:r>
              <a:rPr lang="en-US" altLang="en-US"/>
              <a:t>This activity helps children with special needs visually discriminate, as they begin by associating the drawing with their friend, and then eventually recognize the connection between the written representation of the name and the correct peer.</a:t>
            </a:r>
          </a:p>
          <a:p>
            <a:endParaRPr lang="en-US" altLang="en-US"/>
          </a:p>
          <a:p>
            <a:r>
              <a:rPr lang="en-US" altLang="en-US" b="1"/>
              <a:t>What ELD foundations substrands does this activity address? </a:t>
            </a:r>
            <a:r>
              <a:rPr lang="en-US" altLang="en-US"/>
              <a:t>Phonological awareness, alphabet knowledge, and concepts of print.</a:t>
            </a:r>
          </a:p>
          <a:p>
            <a:endParaRPr lang="en-US" altLang="en-US"/>
          </a:p>
          <a:p>
            <a:endParaRPr lang="en-US" altLang="en-US"/>
          </a:p>
          <a:p>
            <a:endParaRPr lang="en-US" altLang="en-US"/>
          </a:p>
        </p:txBody>
      </p:sp>
      <p:sp>
        <p:nvSpPr>
          <p:cNvPr id="93187" name="Slide Number Placeholder 3">
            <a:extLst>
              <a:ext uri="{FF2B5EF4-FFF2-40B4-BE49-F238E27FC236}">
                <a16:creationId xmlns:a16="http://schemas.microsoft.com/office/drawing/2014/main" id="{BDD9B1BC-9F8F-4E75-89DC-06B4D00A2A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6C8FB038-8C54-4B81-8D95-993D0AA9D67F}" type="slidenum">
              <a:rPr lang="en-US" altLang="en-US" sz="1000">
                <a:latin typeface="Arial" panose="020B0604020202020204" pitchFamily="34" charset="0"/>
              </a:rPr>
              <a:pPr/>
              <a:t>43</a:t>
            </a:fld>
            <a:endParaRPr lang="en-US" altLang="en-US" sz="100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8572E82B-5EC3-438E-B3F2-43295F388EC0}"/>
              </a:ext>
            </a:extLst>
          </p:cNvPr>
          <p:cNvSpPr>
            <a:spLocks noGrp="1" noRot="1" noChangeAspect="1" noTextEdit="1"/>
          </p:cNvSpPr>
          <p:nvPr>
            <p:ph type="sldImg"/>
          </p:nvPr>
        </p:nvSpPr>
        <p:spPr>
          <a:ln/>
        </p:spPr>
      </p:sp>
      <p:sp>
        <p:nvSpPr>
          <p:cNvPr id="95234" name="Notes Placeholder 2">
            <a:extLst>
              <a:ext uri="{FF2B5EF4-FFF2-40B4-BE49-F238E27FC236}">
                <a16:creationId xmlns:a16="http://schemas.microsoft.com/office/drawing/2014/main" id="{BEA64CE8-4809-4A64-BE3E-01AE89F60F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Reading</a:t>
            </a:r>
            <a:br>
              <a:rPr lang="en-US" altLang="en-US"/>
            </a:br>
            <a:r>
              <a:rPr lang="en-US" altLang="en-US"/>
              <a:t>Children Demonstrate Progress in Their Knowledge of the Alphabet in English</a:t>
            </a:r>
            <a:br>
              <a:rPr lang="en-US" altLang="en-US"/>
            </a:br>
            <a:r>
              <a:rPr lang="en-US" altLang="en-US"/>
              <a:t>*(PCF, Vol. 1 pgs. 214)</a:t>
            </a:r>
          </a:p>
          <a:p>
            <a:r>
              <a:rPr lang="en-US" altLang="en-US"/>
              <a:t>Breakout room participant shares the results of their discussion</a:t>
            </a:r>
          </a:p>
          <a:p>
            <a:endParaRPr lang="en-US" altLang="en-US"/>
          </a:p>
          <a:p>
            <a:r>
              <a:rPr lang="en-US" altLang="en-US" b="1"/>
              <a:t>What specifically supports the learning for preschool English learners? </a:t>
            </a:r>
          </a:p>
          <a:p>
            <a:r>
              <a:rPr lang="en-US" altLang="en-US"/>
              <a:t>Representing names in this manner can be a way for preschool English learners to learn the names of their classmates (and vice versa). </a:t>
            </a:r>
          </a:p>
          <a:p>
            <a:r>
              <a:rPr lang="en-US" altLang="en-US"/>
              <a:t>This activity helps children with special needs visually discriminate, as they begin by associating the drawing with their friend, and then eventually recognize the connection between the written representation of the name and the correct peer.</a:t>
            </a:r>
          </a:p>
          <a:p>
            <a:endParaRPr lang="en-US" altLang="en-US"/>
          </a:p>
          <a:p>
            <a:r>
              <a:rPr lang="en-US" altLang="en-US" b="1"/>
              <a:t>What ELD foundations substrands does this activity address? </a:t>
            </a:r>
            <a:r>
              <a:rPr lang="en-US" altLang="en-US"/>
              <a:t>Phonological awareness, alphabet knowledge, and concepts of print.</a:t>
            </a:r>
          </a:p>
          <a:p>
            <a:endParaRPr lang="en-US" altLang="en-US"/>
          </a:p>
          <a:p>
            <a:endParaRPr lang="en-US" altLang="en-US"/>
          </a:p>
        </p:txBody>
      </p:sp>
      <p:sp>
        <p:nvSpPr>
          <p:cNvPr id="95235" name="Slide Number Placeholder 3">
            <a:extLst>
              <a:ext uri="{FF2B5EF4-FFF2-40B4-BE49-F238E27FC236}">
                <a16:creationId xmlns:a16="http://schemas.microsoft.com/office/drawing/2014/main" id="{FAB1BA89-E20A-4602-8F4E-50CE992090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EBF1551E-82C3-4F16-ACBF-B6F49A014D3F}" type="slidenum">
              <a:rPr lang="en-US" altLang="en-US" sz="1000">
                <a:latin typeface="Arial" panose="020B0604020202020204" pitchFamily="34" charset="0"/>
              </a:rPr>
              <a:pPr/>
              <a:t>44</a:t>
            </a:fld>
            <a:endParaRPr lang="en-US" altLang="en-US" sz="100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23CEE977-0812-4654-B164-211A2219F478}"/>
              </a:ext>
            </a:extLst>
          </p:cNvPr>
          <p:cNvSpPr>
            <a:spLocks noGrp="1" noRot="1" noChangeAspect="1" noTextEdit="1"/>
          </p:cNvSpPr>
          <p:nvPr>
            <p:ph type="sldImg"/>
          </p:nvPr>
        </p:nvSpPr>
        <p:spPr>
          <a:ln/>
        </p:spPr>
      </p:sp>
      <p:sp>
        <p:nvSpPr>
          <p:cNvPr id="97282" name="Notes Placeholder 2">
            <a:extLst>
              <a:ext uri="{FF2B5EF4-FFF2-40B4-BE49-F238E27FC236}">
                <a16:creationId xmlns:a16="http://schemas.microsoft.com/office/drawing/2014/main" id="{6C5BB905-55D0-44F8-8519-9EC4BA0EA8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Reading</a:t>
            </a:r>
            <a:br>
              <a:rPr lang="en-US" altLang="en-US"/>
            </a:br>
            <a:r>
              <a:rPr lang="en-US" altLang="en-US"/>
              <a:t>Children Demonstrate Phonological Awareness</a:t>
            </a:r>
            <a:br>
              <a:rPr lang="en-US" altLang="en-US"/>
            </a:br>
            <a:r>
              <a:rPr lang="en-US" altLang="en-US"/>
              <a:t>*(PCF, Vol. 1 pgs. 215-216)</a:t>
            </a:r>
          </a:p>
          <a:p>
            <a:r>
              <a:rPr lang="en-US" altLang="en-US"/>
              <a:t>Breakout room participant shares the results of their discussion</a:t>
            </a:r>
          </a:p>
          <a:p>
            <a:endParaRPr lang="en-US" altLang="en-US"/>
          </a:p>
          <a:p>
            <a:r>
              <a:rPr lang="en-US" altLang="en-US" b="1"/>
              <a:t>What specifically supports the learning for preschool English learners? </a:t>
            </a:r>
          </a:p>
          <a:p>
            <a:r>
              <a:rPr lang="en-US" altLang="en-US"/>
              <a:t>Representing names in this manner can be a way for preschool English learners to learn the names of their classmates (and vice versa). </a:t>
            </a:r>
          </a:p>
          <a:p>
            <a:r>
              <a:rPr lang="en-US" altLang="en-US"/>
              <a:t>This activity helps children with special needs visually discriminate, as they begin by associating the drawing with their friend, and then eventually recognize the connection between the written representation of the name and the correct peer.</a:t>
            </a:r>
          </a:p>
          <a:p>
            <a:endParaRPr lang="en-US" altLang="en-US"/>
          </a:p>
          <a:p>
            <a:r>
              <a:rPr lang="en-US" altLang="en-US" b="1"/>
              <a:t>What ELD foundations substrands does this activity address? </a:t>
            </a:r>
            <a:r>
              <a:rPr lang="en-US" altLang="en-US"/>
              <a:t>Phonological awareness, alphabet knowledge, and concepts of print.</a:t>
            </a:r>
          </a:p>
          <a:p>
            <a:endParaRPr lang="en-US" altLang="en-US"/>
          </a:p>
          <a:p>
            <a:endParaRPr lang="en-US" altLang="en-US"/>
          </a:p>
          <a:p>
            <a:endParaRPr lang="en-US" altLang="en-US"/>
          </a:p>
        </p:txBody>
      </p:sp>
      <p:sp>
        <p:nvSpPr>
          <p:cNvPr id="97283" name="Slide Number Placeholder 3">
            <a:extLst>
              <a:ext uri="{FF2B5EF4-FFF2-40B4-BE49-F238E27FC236}">
                <a16:creationId xmlns:a16="http://schemas.microsoft.com/office/drawing/2014/main" id="{62DD10E4-FCD2-45BD-8710-D0AF4D51FC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BD91C59C-B1B5-4ABB-AD1B-CC84BBCA8F2C}" type="slidenum">
              <a:rPr lang="en-US" altLang="en-US" sz="1000">
                <a:latin typeface="Arial" panose="020B0604020202020204" pitchFamily="34" charset="0"/>
              </a:rPr>
              <a:pPr/>
              <a:t>45</a:t>
            </a:fld>
            <a:endParaRPr lang="en-US" altLang="en-US" sz="100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DF1C07EB-88CE-4FB3-9C3B-D4496CBEF23E}"/>
              </a:ext>
            </a:extLst>
          </p:cNvPr>
          <p:cNvSpPr>
            <a:spLocks noGrp="1" noRot="1" noChangeAspect="1" noTextEdit="1"/>
          </p:cNvSpPr>
          <p:nvPr>
            <p:ph type="sldImg"/>
          </p:nvPr>
        </p:nvSpPr>
        <p:spPr>
          <a:ln/>
        </p:spPr>
      </p:sp>
      <p:sp>
        <p:nvSpPr>
          <p:cNvPr id="99330" name="Notes Placeholder 2">
            <a:extLst>
              <a:ext uri="{FF2B5EF4-FFF2-40B4-BE49-F238E27FC236}">
                <a16:creationId xmlns:a16="http://schemas.microsoft.com/office/drawing/2014/main" id="{B3024FE4-D581-40E8-BC34-182637AA87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Writing</a:t>
            </a:r>
            <a:br>
              <a:rPr lang="en-US" altLang="en-US"/>
            </a:br>
            <a:r>
              <a:rPr lang="en-US" altLang="en-US"/>
              <a:t>Children Use Writing to Communicate Their Ideas</a:t>
            </a:r>
            <a:br>
              <a:rPr lang="en-US" altLang="en-US"/>
            </a:br>
            <a:r>
              <a:rPr lang="en-US" altLang="en-US"/>
              <a:t>*(PCF, Vol. 1 pgs. 220-221)</a:t>
            </a:r>
          </a:p>
          <a:p>
            <a:r>
              <a:rPr lang="en-US" altLang="en-US"/>
              <a:t>Breakout room participant shares the results of their discussion</a:t>
            </a:r>
          </a:p>
          <a:p>
            <a:endParaRPr lang="en-US" altLang="en-US"/>
          </a:p>
          <a:p>
            <a:r>
              <a:rPr lang="en-US" altLang="en-US" b="1"/>
              <a:t>What specifically supports the learning for preschool English learners? </a:t>
            </a:r>
          </a:p>
          <a:p>
            <a:r>
              <a:rPr lang="en-US" altLang="en-US"/>
              <a:t>Representing names in this manner can be a way for preschool English learners to learn the names of their classmates (and vice versa). </a:t>
            </a:r>
          </a:p>
          <a:p>
            <a:r>
              <a:rPr lang="en-US" altLang="en-US"/>
              <a:t>This activity helps children with special needs visually discriminate, as they begin by associating the drawing with their friend, and then eventually recognize the connection between the written representation of the name and the correct peer.</a:t>
            </a:r>
          </a:p>
          <a:p>
            <a:endParaRPr lang="en-US" altLang="en-US"/>
          </a:p>
          <a:p>
            <a:r>
              <a:rPr lang="en-US" altLang="en-US" b="1"/>
              <a:t>What ELD foundations substrands does this activity address? </a:t>
            </a:r>
            <a:r>
              <a:rPr lang="en-US" altLang="en-US"/>
              <a:t>Phonological awareness, alphabet knowledge, and concepts of print.</a:t>
            </a:r>
          </a:p>
          <a:p>
            <a:endParaRPr lang="en-US" altLang="en-US"/>
          </a:p>
          <a:p>
            <a:endParaRPr lang="en-US" altLang="en-US"/>
          </a:p>
          <a:p>
            <a:endParaRPr lang="en-US" altLang="en-US"/>
          </a:p>
        </p:txBody>
      </p:sp>
      <p:sp>
        <p:nvSpPr>
          <p:cNvPr id="99331" name="Slide Number Placeholder 3">
            <a:extLst>
              <a:ext uri="{FF2B5EF4-FFF2-40B4-BE49-F238E27FC236}">
                <a16:creationId xmlns:a16="http://schemas.microsoft.com/office/drawing/2014/main" id="{97693113-98E6-4A03-A721-A532C827B9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3DCDB298-F879-420C-9163-A0E854D1A9FB}" type="slidenum">
              <a:rPr lang="en-US" altLang="en-US" sz="1000">
                <a:latin typeface="Arial" panose="020B0604020202020204" pitchFamily="34" charset="0"/>
              </a:rPr>
              <a:pPr/>
              <a:t>46</a:t>
            </a:fld>
            <a:endParaRPr lang="en-US" altLang="en-US" sz="100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F49CFA6-CA12-470C-8686-8ABC3EB665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9C5DB053-0B42-4C29-87D5-74B2A60B41A0}" type="slidenum">
              <a:rPr lang="en-US" altLang="en-US" sz="1000">
                <a:latin typeface="Arial" panose="020B0604020202020204" pitchFamily="34" charset="0"/>
              </a:rPr>
              <a:pPr/>
              <a:t>47</a:t>
            </a:fld>
            <a:endParaRPr lang="en-US" altLang="en-US" sz="1000">
              <a:latin typeface="Arial" panose="020B0604020202020204" pitchFamily="34" charset="0"/>
            </a:endParaRPr>
          </a:p>
        </p:txBody>
      </p:sp>
      <p:sp>
        <p:nvSpPr>
          <p:cNvPr id="101378" name="Rectangle 2">
            <a:extLst>
              <a:ext uri="{FF2B5EF4-FFF2-40B4-BE49-F238E27FC236}">
                <a16:creationId xmlns:a16="http://schemas.microsoft.com/office/drawing/2014/main" id="{0615DDC2-08F2-43D1-A796-DD38B8A9AE9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818FF65D-6324-4AE6-B7D0-92FCF11598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AR" altLang="en-US" b="1"/>
              <a:t>Libros hechos en casa</a:t>
            </a:r>
          </a:p>
          <a:p>
            <a:pPr eaLnBrk="1" hangingPunct="1"/>
            <a:r>
              <a:rPr lang="es-AR" altLang="en-US" b="1"/>
              <a:t>Nota: </a:t>
            </a:r>
            <a:r>
              <a:rPr lang="es-AR" altLang="en-US"/>
              <a:t>los materiales o instrucciones para cada uno de estos libros hechos en casa se incluyen en los materiales del capacitados. Se sugiere que su equipo de capacitación tenga una muestra de cada uno de estos libros y les proporcione materiales a los participantes para hacer y llevar uno de estos libros. Los participantes podrían al menos montar el libro y completar las primeras páginas.</a:t>
            </a:r>
          </a:p>
          <a:p>
            <a:pPr eaLnBrk="1" hangingPunct="1"/>
            <a:endParaRPr lang="es-AR" altLang="en-US" b="1"/>
          </a:p>
          <a:p>
            <a:pPr eaLnBrk="1" hangingPunct="1">
              <a:lnSpc>
                <a:spcPct val="80000"/>
              </a:lnSpc>
              <a:spcBef>
                <a:spcPct val="0"/>
              </a:spcBef>
              <a:spcAft>
                <a:spcPct val="10000"/>
              </a:spcAft>
            </a:pPr>
            <a:r>
              <a:rPr lang="es-AR" altLang="en-US" b="1"/>
              <a:t>¿Á qué habilidad de la alfabetización temprana se refiere esta actividad?</a:t>
            </a:r>
          </a:p>
          <a:p>
            <a:pPr eaLnBrk="1" hangingPunct="1">
              <a:lnSpc>
                <a:spcPct val="80000"/>
              </a:lnSpc>
              <a:spcBef>
                <a:spcPct val="0"/>
              </a:spcBef>
              <a:spcAft>
                <a:spcPct val="10000"/>
              </a:spcAft>
            </a:pPr>
            <a:r>
              <a:rPr lang="es-AR" altLang="en-US"/>
              <a:t>Dependiendo del enfoque del libro hecho en casa, la maestra, el padre, o cualquier otro adulto puede enfatizar una de las habilidades de la alfabetización temprana, tales como rima, conocimiento alfabético, inicio-rima, o aliteración.</a:t>
            </a:r>
          </a:p>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583033EF-8C10-4E81-A9A1-F02F41BA8E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A5D2BE4E-C111-49E9-AD3E-4D3B9254B534}" type="slidenum">
              <a:rPr lang="en-US" altLang="en-US" sz="1000">
                <a:latin typeface="Arial" panose="020B0604020202020204" pitchFamily="34" charset="0"/>
              </a:rPr>
              <a:pPr/>
              <a:t>48</a:t>
            </a:fld>
            <a:endParaRPr lang="en-US" altLang="en-US" sz="1000">
              <a:latin typeface="Arial" panose="020B0604020202020204" pitchFamily="34" charset="0"/>
            </a:endParaRPr>
          </a:p>
        </p:txBody>
      </p:sp>
      <p:sp>
        <p:nvSpPr>
          <p:cNvPr id="103426" name="Rectangle 2">
            <a:extLst>
              <a:ext uri="{FF2B5EF4-FFF2-40B4-BE49-F238E27FC236}">
                <a16:creationId xmlns:a16="http://schemas.microsoft.com/office/drawing/2014/main" id="{6A418DF7-BDEA-48BC-A38F-591299B05065}"/>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DD7B6DCC-CF4D-45A4-B89A-092CE550CA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AR" altLang="en-US"/>
              <a:t>Actividad de cierre: KWL (diapositiva 57, tres minutos)</a:t>
            </a:r>
          </a:p>
          <a:p>
            <a:pPr eaLnBrk="1" hangingPunct="1"/>
            <a:r>
              <a:rPr lang="es-AR" altLang="en-US"/>
              <a:t>Otórguele tres minutos a los participantes para que completen la última sección del Apunte 1:KWL, para que puedan capturar lo que aprendieron en esta capacitación. </a:t>
            </a:r>
          </a:p>
          <a:p>
            <a:pPr eaLnBrk="1" hangingPunct="1"/>
            <a:r>
              <a:rPr lang="es-AR" altLang="en-US"/>
              <a:t>Haga que los participantes compartan los descubrimientos que resaltan los puntos clave de la Guía de recursos PEL (Principios 9 y 10) y los ejemplos del PLF. </a:t>
            </a:r>
          </a:p>
          <a:p>
            <a:pPr eaLnBrk="1" hangingPunct="1"/>
            <a:r>
              <a:rPr lang="es-AR" altLang="en-US"/>
              <a:t>Si no utilizó el Apunte KWL, proponga otra actividad de reflexión breve.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A40DE408-2A21-4FBD-B3EF-C5D997CF4145}"/>
              </a:ext>
            </a:extLst>
          </p:cNvPr>
          <p:cNvSpPr>
            <a:spLocks noGrp="1" noRot="1" noChangeAspect="1" noTextEdit="1"/>
          </p:cNvSpPr>
          <p:nvPr>
            <p:ph type="sldImg"/>
          </p:nvPr>
        </p:nvSpPr>
        <p:spPr>
          <a:ln/>
        </p:spPr>
      </p:sp>
      <p:sp>
        <p:nvSpPr>
          <p:cNvPr id="105474" name="Notes Placeholder 2">
            <a:extLst>
              <a:ext uri="{FF2B5EF4-FFF2-40B4-BE49-F238E27FC236}">
                <a16:creationId xmlns:a16="http://schemas.microsoft.com/office/drawing/2014/main" id="{4401AE6F-DF2A-43B2-B00A-EB9E9A9D90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5475" name="Slide Number Placeholder 3">
            <a:extLst>
              <a:ext uri="{FF2B5EF4-FFF2-40B4-BE49-F238E27FC236}">
                <a16:creationId xmlns:a16="http://schemas.microsoft.com/office/drawing/2014/main" id="{E32BA67C-C02A-4613-94C1-A8B548E42D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D0398319-9A05-4734-B371-D68B071AD833}" type="slidenum">
              <a:rPr lang="en-US" altLang="en-US" sz="1000">
                <a:latin typeface="Arial" panose="020B0604020202020204" pitchFamily="34" charset="0"/>
              </a:rPr>
              <a:pPr/>
              <a:t>49</a:t>
            </a:fld>
            <a:endParaRPr lang="en-US" altLang="en-US" sz="10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C2CDABC1-72B4-4B44-925B-4D7C39B75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745D6B2B-FD24-43E9-8E7C-D70EFD1FBF14}" type="slidenum">
              <a:rPr lang="en-US" altLang="en-US" sz="1000">
                <a:latin typeface="Arial" panose="020B0604020202020204" pitchFamily="34" charset="0"/>
              </a:rPr>
              <a:pPr/>
              <a:t>5</a:t>
            </a:fld>
            <a:endParaRPr lang="en-US" altLang="en-US" sz="1000">
              <a:latin typeface="Arial" panose="020B0604020202020204" pitchFamily="34" charset="0"/>
            </a:endParaRPr>
          </a:p>
        </p:txBody>
      </p:sp>
      <p:sp>
        <p:nvSpPr>
          <p:cNvPr id="15362" name="Rectangle 2">
            <a:extLst>
              <a:ext uri="{FF2B5EF4-FFF2-40B4-BE49-F238E27FC236}">
                <a16:creationId xmlns:a16="http://schemas.microsoft.com/office/drawing/2014/main" id="{DC59CEE5-8FC3-4843-ACE3-7EB3F2FB2698}"/>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00F1D881-55BB-4DB3-B0E0-8D1BDB720D28}"/>
              </a:ext>
            </a:extLst>
          </p:cNvPr>
          <p:cNvSpPr>
            <a:spLocks noGrp="1" noChangeArrowheads="1"/>
          </p:cNvSpPr>
          <p:nvPr>
            <p:ph type="body" idx="1"/>
          </p:nvPr>
        </p:nvSpPr>
        <p:spPr>
          <a:xfrm>
            <a:off x="1143000" y="4343400"/>
            <a:ext cx="4648200" cy="4495800"/>
          </a:xfrm>
          <a:ln/>
        </p:spPr>
        <p:txBody>
          <a:bodyPr/>
          <a:lstStyle/>
          <a:p>
            <a:pPr marL="228600" indent="-228600" eaLnBrk="1" hangingPunct="1">
              <a:lnSpc>
                <a:spcPct val="90000"/>
              </a:lnSpc>
              <a:defRPr/>
            </a:pPr>
            <a:r>
              <a:rPr lang="es-AR" altLang="en-US" sz="1100" dirty="0"/>
              <a:t>Resultados (diapositiva 6, dos minutos)</a:t>
            </a:r>
          </a:p>
          <a:p>
            <a:pPr eaLnBrk="1" hangingPunct="1">
              <a:lnSpc>
                <a:spcPct val="90000"/>
              </a:lnSpc>
              <a:buFont typeface="Arial" panose="020B0604020202020204" pitchFamily="34" charset="0"/>
              <a:buNone/>
              <a:defRPr/>
            </a:pPr>
            <a:r>
              <a:rPr lang="es-AR" altLang="en-US" sz="1100" dirty="0"/>
              <a:t>Se proporciona un resumen del capítulo ocho de la Guía de recursos PEL en la capacitación general PEL. Esta capacitación está designada para ayudar a los participantes a adquirir un conocimiento más profundo de las conexiones al PLF, y para proporcionarles prácticas efectivas de lenguaje y alfabetización para los niños en preescolar que aprenden inglés.</a:t>
            </a:r>
          </a:p>
          <a:p>
            <a:pPr marL="228600" indent="-228600" eaLnBrk="1" hangingPunct="1">
              <a:lnSpc>
                <a:spcPct val="90000"/>
              </a:lnSpc>
              <a:defRPr/>
            </a:pPr>
            <a:endParaRPr lang="es-AR" altLang="en-US" sz="1100" dirty="0"/>
          </a:p>
          <a:p>
            <a:pPr eaLnBrk="1" hangingPunct="1">
              <a:lnSpc>
                <a:spcPct val="90000"/>
              </a:lnSpc>
              <a:buFont typeface="Arial" panose="020B0604020202020204" pitchFamily="34" charset="0"/>
              <a:buNone/>
              <a:defRPr/>
            </a:pPr>
            <a:r>
              <a:rPr lang="es-AR" altLang="en-US" sz="1100" dirty="0"/>
              <a:t>La capacitación está diseñada para conectar los principios y prácticas resumidas en el capítulo ocho de la Guía de recursos PEL. Por lo tanto, el módulo sigue la secuencia detallada a continuación:</a:t>
            </a:r>
          </a:p>
          <a:p>
            <a:pPr marL="228600" indent="-228600" eaLnBrk="1" hangingPunct="1">
              <a:lnSpc>
                <a:spcPct val="90000"/>
              </a:lnSpc>
              <a:buFontTx/>
              <a:buAutoNum type="arabicPeriod"/>
              <a:defRPr/>
            </a:pPr>
            <a:r>
              <a:rPr lang="es-AR" altLang="en-US" sz="1100" dirty="0"/>
              <a:t>Repaso de los conceptos clave de la Guía de recursos PEL:</a:t>
            </a:r>
          </a:p>
          <a:p>
            <a:pPr marL="685800" lvl="1" indent="-228600" eaLnBrk="1" hangingPunct="1">
              <a:lnSpc>
                <a:spcPct val="90000"/>
              </a:lnSpc>
              <a:buFontTx/>
              <a:buChar char="•"/>
              <a:defRPr/>
            </a:pPr>
            <a:r>
              <a:rPr lang="es-AR" altLang="en-US" sz="1100" dirty="0"/>
              <a:t>Esto incluye las etapas de la adquisición de la segunda lengua y conceptos claves sobre el desarrollo de la alfabetización.</a:t>
            </a:r>
          </a:p>
          <a:p>
            <a:pPr marL="228600" indent="-228600" eaLnBrk="1" hangingPunct="1">
              <a:lnSpc>
                <a:spcPct val="90000"/>
              </a:lnSpc>
              <a:defRPr/>
            </a:pPr>
            <a:r>
              <a:rPr lang="es-AR" altLang="en-US" sz="1100" dirty="0"/>
              <a:t>2. Actividades que se conectan con los siguientes Principios:</a:t>
            </a:r>
          </a:p>
          <a:p>
            <a:pPr marL="685800" lvl="1" indent="-228600" eaLnBrk="1" hangingPunct="1">
              <a:lnSpc>
                <a:spcPct val="90000"/>
              </a:lnSpc>
              <a:buFontTx/>
              <a:buChar char="•"/>
              <a:defRPr/>
            </a:pPr>
            <a:r>
              <a:rPr lang="es-AR" altLang="en-US" sz="1100" dirty="0"/>
              <a:t>Principio uno: la educación de los niños que aprenden inglés se mejora cuando los programas de preescolar y las familias forman sociedades significativas.</a:t>
            </a:r>
          </a:p>
          <a:p>
            <a:pPr marL="685800" lvl="1" indent="-228600" eaLnBrk="1" hangingPunct="1">
              <a:lnSpc>
                <a:spcPct val="90000"/>
              </a:lnSpc>
              <a:buFontTx/>
              <a:buChar char="•"/>
              <a:defRPr/>
            </a:pPr>
            <a:r>
              <a:rPr lang="es-AR" altLang="en-US" sz="1100" dirty="0"/>
              <a:t>Principio nueve: involucrarse en múltiples prácticas de alfabetización, como leer, cantar y recitar poesía, es parte de la vida diaria de muchas familias.</a:t>
            </a:r>
          </a:p>
          <a:p>
            <a:pPr marL="228600" indent="-228600" eaLnBrk="1" hangingPunct="1">
              <a:lnSpc>
                <a:spcPct val="90000"/>
              </a:lnSpc>
              <a:defRPr/>
            </a:pPr>
            <a:r>
              <a:rPr lang="es-AR" altLang="en-US" sz="1100" dirty="0"/>
              <a:t>3. Practicar estrategias que conectan los fundamentos del desarrollo del lenguaje inglés con el principio 10</a:t>
            </a:r>
          </a:p>
          <a:p>
            <a:pPr marL="685800" lvl="1" indent="-228600" eaLnBrk="1" hangingPunct="1">
              <a:lnSpc>
                <a:spcPct val="90000"/>
              </a:lnSpc>
              <a:buFontTx/>
              <a:buChar char="•"/>
              <a:defRPr/>
            </a:pPr>
            <a:r>
              <a:rPr lang="es-AR" altLang="en-US" sz="1100" dirty="0"/>
              <a:t>Principio 10: ofrecer una variedad de oportunidades para que los niños exploren materiales escritos y sus significados así como también los sonidos del idioma hablado a través de la rima y la aliteración construye las habilidades de lenguaje y alfabetización de los niños en preescolar que aprenden inglés.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28C718F7-C2F0-4B4A-9D67-67199CFEA84D}"/>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055F40D5-AEE9-4B04-8161-5AD95AF6C0D3}"/>
              </a:ext>
            </a:extLst>
          </p:cNvPr>
          <p:cNvSpPr>
            <a:spLocks noGrp="1"/>
          </p:cNvSpPr>
          <p:nvPr>
            <p:ph type="body" idx="1"/>
          </p:nvPr>
        </p:nvSpPr>
        <p:spPr>
          <a:xfrm>
            <a:off x="1143000" y="4343400"/>
            <a:ext cx="4572000" cy="4419600"/>
          </a:xfrm>
          <a:ln/>
        </p:spPr>
        <p:txBody>
          <a:bodyPr/>
          <a:lstStyle/>
          <a:p>
            <a:pPr marL="228600" indent="-228600" eaLnBrk="1" hangingPunct="1">
              <a:spcBef>
                <a:spcPct val="0"/>
              </a:spcBef>
              <a:defRPr/>
            </a:pPr>
            <a:r>
              <a:rPr lang="es-AR" altLang="en-US" sz="1100" dirty="0"/>
              <a:t>(15 minutos en total)</a:t>
            </a:r>
          </a:p>
          <a:p>
            <a:pPr marL="228600" indent="-228600" eaLnBrk="1" hangingPunct="1">
              <a:spcBef>
                <a:spcPct val="0"/>
              </a:spcBef>
              <a:defRPr/>
            </a:pPr>
            <a:r>
              <a:rPr lang="es-AR" altLang="en-US" sz="1100" b="1" dirty="0"/>
              <a:t>Actividad de la diapositiva 9: el camino hacia el bilingüismo sucesivo</a:t>
            </a:r>
          </a:p>
          <a:p>
            <a:pPr marL="228600" indent="-228600" eaLnBrk="1" hangingPunct="1">
              <a:spcBef>
                <a:spcPct val="0"/>
              </a:spcBef>
              <a:defRPr/>
            </a:pPr>
            <a:endParaRPr lang="es-AR" altLang="en-US" sz="1100" b="1" dirty="0"/>
          </a:p>
          <a:p>
            <a:pPr marL="228600" indent="-228600" eaLnBrk="1" hangingPunct="1">
              <a:spcBef>
                <a:spcPct val="0"/>
              </a:spcBef>
              <a:defRPr/>
            </a:pPr>
            <a:r>
              <a:rPr lang="es-AR" altLang="en-US" sz="1100" b="1" dirty="0"/>
              <a:t>Tres minutos (contexto e instrucciones)</a:t>
            </a:r>
            <a:endParaRPr lang="es-AR" altLang="en-US" sz="1100" dirty="0"/>
          </a:p>
          <a:p>
            <a:pPr eaLnBrk="1" hangingPunct="1">
              <a:spcBef>
                <a:spcPct val="0"/>
              </a:spcBef>
              <a:buFont typeface="Arial" panose="020B0604020202020204" pitchFamily="34" charset="0"/>
              <a:buNone/>
              <a:defRPr/>
            </a:pPr>
            <a:r>
              <a:rPr lang="es-AR" altLang="en-US" sz="1100" dirty="0"/>
              <a:t>Para establecer el contexto de esta sección, es importante reconocer que la percatación de la etapa de adquisición de la segunda lengua de un niño es esencial para planear la evaluación apropiada. Por lo tanto, comenzamos con un pequeño repaso de las etapas de la adquisición de la segunda lengua en la infancia temprana</a:t>
            </a:r>
          </a:p>
          <a:p>
            <a:pPr marL="228600" indent="-228600" eaLnBrk="1" hangingPunct="1">
              <a:spcBef>
                <a:spcPct val="0"/>
              </a:spcBef>
              <a:defRPr/>
            </a:pPr>
            <a:endParaRPr lang="es-AR" altLang="ja-JP" sz="1100" dirty="0"/>
          </a:p>
          <a:p>
            <a:pPr marL="228600" indent="-228600" eaLnBrk="1" hangingPunct="1">
              <a:spcBef>
                <a:spcPct val="0"/>
              </a:spcBef>
              <a:defRPr/>
            </a:pPr>
            <a:r>
              <a:rPr lang="es-AR" altLang="ja-JP" sz="1100" b="1" dirty="0"/>
              <a:t>Nueve minutos (actividad)</a:t>
            </a:r>
          </a:p>
          <a:p>
            <a:pPr eaLnBrk="1" hangingPunct="1">
              <a:spcBef>
                <a:spcPct val="0"/>
              </a:spcBef>
              <a:buFont typeface="Arial" panose="020B0604020202020204" pitchFamily="34" charset="0"/>
              <a:buNone/>
              <a:defRPr/>
            </a:pPr>
            <a:r>
              <a:rPr lang="es-AR" altLang="ja-JP" sz="1100" dirty="0"/>
              <a:t>Reparta los cuadros de camino hacia el bilingüismo sucesivo y los sobres con las piezas. En pequeños grupos (o pares, dependiendo del tamaño del grupo) los participantes discutirán las etapas, definiciones y ejemplos de la adquisición de la segunda lengua. El propósito es establecer el contexto crítico para:</a:t>
            </a:r>
          </a:p>
          <a:p>
            <a:pPr marL="228600" indent="-228600" eaLnBrk="1" hangingPunct="1">
              <a:spcBef>
                <a:spcPct val="0"/>
              </a:spcBef>
              <a:buFontTx/>
              <a:buAutoNum type="arabicPeriod"/>
              <a:defRPr/>
            </a:pPr>
            <a:r>
              <a:rPr lang="es-AR" altLang="ja-JP" sz="1100" dirty="0"/>
              <a:t>Recordar que los niños que aprenden dos idiomas se encuentran en varias etapas de su adquisición de la segunda lengua.</a:t>
            </a:r>
          </a:p>
          <a:p>
            <a:pPr marL="228600" indent="-228600" eaLnBrk="1" hangingPunct="1">
              <a:spcBef>
                <a:spcPct val="0"/>
              </a:spcBef>
              <a:buFontTx/>
              <a:buAutoNum type="arabicPeriod"/>
              <a:defRPr/>
            </a:pPr>
            <a:r>
              <a:rPr lang="es-AR" altLang="ja-JP" sz="1100" dirty="0"/>
              <a:t>Seleccionar las estrategias de enseñanza más efectivas para las necesidades de cada niño, identificando dónde se encuentra al niño en la adquisición de la segunda lengua.</a:t>
            </a:r>
          </a:p>
          <a:p>
            <a:pPr marL="228600" indent="-228600" eaLnBrk="1" hangingPunct="1">
              <a:spcBef>
                <a:spcPct val="0"/>
              </a:spcBef>
              <a:buFont typeface="Calibri" panose="020F0502020204030204" pitchFamily="34" charset="0"/>
              <a:buAutoNum type="arabicPeriod"/>
              <a:defRPr/>
            </a:pPr>
            <a:endParaRPr lang="es-AR" altLang="ja-JP" sz="1100" dirty="0"/>
          </a:p>
          <a:p>
            <a:pPr marL="228600" indent="-228600" eaLnBrk="1" hangingPunct="1">
              <a:spcBef>
                <a:spcPct val="0"/>
              </a:spcBef>
              <a:buFont typeface="Calibri" panose="020F0502020204030204" pitchFamily="34" charset="0"/>
              <a:buNone/>
              <a:defRPr/>
            </a:pPr>
            <a:r>
              <a:rPr lang="es-AR" altLang="ja-JP" sz="1100" b="1" dirty="0"/>
              <a:t>Tres minutos</a:t>
            </a:r>
            <a:endParaRPr lang="es-AR" altLang="ja-JP" sz="1100" dirty="0"/>
          </a:p>
          <a:p>
            <a:pPr eaLnBrk="1" hangingPunct="1">
              <a:spcBef>
                <a:spcPct val="0"/>
              </a:spcBef>
              <a:buFont typeface="Arial" panose="020B0604020202020204" pitchFamily="34" charset="0"/>
              <a:buNone/>
              <a:defRPr/>
            </a:pPr>
            <a:r>
              <a:rPr lang="es-AR" altLang="ja-JP" sz="1100" dirty="0"/>
              <a:t>Repase las etapas y pregúntele a los participantes por qué esta información sería importante al discutir las prácticas de alfabetización temprana recomendadas para los niños que aprenden en dos idiomas.</a:t>
            </a:r>
            <a:endParaRPr lang="en-US" altLang="ja-JP" sz="1100" dirty="0"/>
          </a:p>
        </p:txBody>
      </p:sp>
      <p:sp>
        <p:nvSpPr>
          <p:cNvPr id="17411" name="Rectangle 7">
            <a:extLst>
              <a:ext uri="{FF2B5EF4-FFF2-40B4-BE49-F238E27FC236}">
                <a16:creationId xmlns:a16="http://schemas.microsoft.com/office/drawing/2014/main" id="{73B55CB5-78C6-4436-B963-42A15E1D5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6CBF0878-4CAC-4C97-B4E6-1E200289C961}" type="slidenum">
              <a:rPr lang="en-US" altLang="en-US" sz="1000">
                <a:latin typeface="Arial" panose="020B0604020202020204" pitchFamily="34" charset="0"/>
              </a:rPr>
              <a:pPr/>
              <a:t>6</a:t>
            </a:fld>
            <a:endParaRPr lang="en-US" altLang="en-US" sz="10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93E95BD9-8D0A-46A7-BF27-4045417B882D}"/>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6E866360-39A1-4F63-8EC6-F111DD5BDE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ltLang="en-US"/>
              <a:t>(dos minutos)</a:t>
            </a:r>
          </a:p>
          <a:p>
            <a:r>
              <a:rPr lang="es-AR" altLang="en-US"/>
              <a:t>Lea y/o expanda sobre este fragmento para enmarcar el contenido y la importancia de la sesión de hoy.</a:t>
            </a:r>
          </a:p>
        </p:txBody>
      </p:sp>
      <p:sp>
        <p:nvSpPr>
          <p:cNvPr id="19459" name="Slide Number Placeholder 3">
            <a:extLst>
              <a:ext uri="{FF2B5EF4-FFF2-40B4-BE49-F238E27FC236}">
                <a16:creationId xmlns:a16="http://schemas.microsoft.com/office/drawing/2014/main" id="{DB48795D-7E66-4F48-97D7-0C90B2D207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C5152529-C12E-4113-ACE1-515F2D52E355}" type="slidenum">
              <a:rPr lang="en-US" altLang="en-US" sz="1000">
                <a:latin typeface="Arial" panose="020B0604020202020204" pitchFamily="34" charset="0"/>
              </a:rPr>
              <a:pPr/>
              <a:t>7</a:t>
            </a:fld>
            <a:endParaRPr lang="en-US" altLang="en-US" sz="10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479F6321-D143-48E3-A100-37623CBAB345}"/>
              </a:ext>
            </a:extLst>
          </p:cNvPr>
          <p:cNvSpPr>
            <a:spLocks noGrp="1" noRot="1" noChangeAspect="1" noTextEdit="1"/>
          </p:cNvSpPr>
          <p:nvPr>
            <p:ph type="sldImg"/>
          </p:nvPr>
        </p:nvSpPr>
        <p:spPr>
          <a:ln/>
        </p:spPr>
      </p:sp>
      <p:sp>
        <p:nvSpPr>
          <p:cNvPr id="21506" name="Notes Placeholder 2">
            <a:extLst>
              <a:ext uri="{FF2B5EF4-FFF2-40B4-BE49-F238E27FC236}">
                <a16:creationId xmlns:a16="http://schemas.microsoft.com/office/drawing/2014/main" id="{CF520189-BA1F-4BCB-A58B-0382AD8CAD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Virtual Instructions</a:t>
            </a:r>
            <a:r>
              <a:rPr lang="en-US" altLang="en-US"/>
              <a:t>:</a:t>
            </a:r>
          </a:p>
          <a:p>
            <a:r>
              <a:rPr lang="en-US" altLang="en-US"/>
              <a:t>Refer participants to At-Home Activity:  HO8D- (PEL Guide p. 16):</a:t>
            </a:r>
          </a:p>
          <a:p>
            <a:pPr lvl="1"/>
            <a:r>
              <a:rPr lang="en-US" altLang="en-US"/>
              <a:t>As participants read, they should make stars next to the practices that they feel are their strengths. </a:t>
            </a:r>
          </a:p>
          <a:p>
            <a:r>
              <a:rPr lang="en-US" altLang="en-US"/>
              <a:t>Ask participants to review their completed handout. </a:t>
            </a:r>
          </a:p>
          <a:p>
            <a:r>
              <a:rPr lang="en-US" altLang="en-US"/>
              <a:t>Participants should share their strengths and the areas in which they would like to grow.  Facilitators may consider doing a popcorn share in chat to elicit specific ideas for some or all of the practices listed. </a:t>
            </a:r>
          </a:p>
          <a:p>
            <a:r>
              <a:rPr lang="en-US" altLang="en-US"/>
              <a:t>Facilitator may ask the following questions:</a:t>
            </a:r>
          </a:p>
          <a:p>
            <a:pPr lvl="1"/>
            <a:r>
              <a:rPr lang="en-US" altLang="en-US"/>
              <a:t>Is there anything new for you on the list for Principle One? How are you forming partnerships with your families?  What else can you add to this list? </a:t>
            </a:r>
            <a:endParaRPr lang="en-US" altLang="ja-JP"/>
          </a:p>
          <a:p>
            <a:r>
              <a:rPr lang="en-US" altLang="ja-JP"/>
              <a:t>Family involvement and participation are improved when families are valued contributors as planners, trainers and evaluators of their children</a:t>
            </a:r>
            <a:r>
              <a:rPr lang="ja-JP" altLang="en-US"/>
              <a:t>’</a:t>
            </a:r>
            <a:r>
              <a:rPr lang="en-US" altLang="ja-JP"/>
              <a:t>s educational programs.  Teachers should recognize and respect families</a:t>
            </a:r>
            <a:r>
              <a:rPr lang="ja-JP" altLang="en-US"/>
              <a:t>’</a:t>
            </a:r>
            <a:r>
              <a:rPr lang="en-US" altLang="ja-JP"/>
              <a:t> language beliefs and practices to develop a more comprehensive understanding of the language development of English learners. PEL Resource Guide, Second Edition, p.16</a:t>
            </a:r>
          </a:p>
          <a:p>
            <a:endParaRPr lang="en-US" altLang="en-US"/>
          </a:p>
          <a:p>
            <a:r>
              <a:rPr lang="en-US" altLang="en-US"/>
              <a:t>Numerous positive developmental child outcomes have been associated with family engagement, including early literacy skills (Durand 2011; López, Barrueco, and Miles 2006), cognitive and language development skills (Fantuzzo et al. 2004; Farver et al. 2006; Raikes et al. 2006), social–emotional skills (Fantuzzo et al. 2004), and academic achievement (Jeynes 2012; Lee and Bowen 2006; LeFevre and Shaw 2012; Lin 2003, 2006; Mantzicopoulos 2003; McWayne, Fantuzzo, and McDermott 2004; McWayne et al. 2004; Suizzo et al. 2012). Families have also been shown to serve a critical role in the preservation of their language and culture (Phinney et al. 2001; Schwartz 2010)…Strengthening DLL family engagement in preschool may be especially important, since the early years of development set the foundation for future learning, and since families who are engaged early on with schools are more likely to maintain engagement across future educational settings (Ou 2005; Weiss, Caspe, and Lopez 2008).</a:t>
            </a:r>
          </a:p>
          <a:p>
            <a:r>
              <a:rPr lang="en-US" altLang="en-US"/>
              <a:t>Linda Halgunseth, Gisela Jia, and Oscar Barbarin, “Family Engagement in Early Childhood Programs: Serving Families of Dual Language Learners,” in California’s Best Practices for Young Dual Language Learners: Research Overview Papers, ed. Faye Ong and John McLean, in cooperation with Cecelia Fisher-Dahms (Sacramento, CA: Department of Education, 2013), 121.</a:t>
            </a:r>
          </a:p>
        </p:txBody>
      </p:sp>
      <p:sp>
        <p:nvSpPr>
          <p:cNvPr id="21507" name="Slide Number Placeholder 3">
            <a:extLst>
              <a:ext uri="{FF2B5EF4-FFF2-40B4-BE49-F238E27FC236}">
                <a16:creationId xmlns:a16="http://schemas.microsoft.com/office/drawing/2014/main" id="{6CA858B5-1C2D-49AD-B092-2215092D4F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7C895272-B772-40E9-9799-5D1FDC5CACD8}" type="slidenum">
              <a:rPr lang="en-US" altLang="en-US" sz="1000">
                <a:latin typeface="Arial" panose="020B0604020202020204" pitchFamily="34" charset="0"/>
              </a:rPr>
              <a:pPr/>
              <a:t>8</a:t>
            </a:fld>
            <a:endParaRPr lang="en-US" altLang="en-US" sz="10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053B3EBF-450E-4EE3-9258-46AB646E1AC5}"/>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13DC8652-A18A-4D35-BA25-30F65C7D7D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Use this slide to summarize and connect the participants’ ideas with the guidance found in the PCF (pp. 200-208). The above key points describe ways to build partnerships with families to learn more about language and literacy practices in the child’s home language. From discussion and observations, teachers can learn the ways children experience communication and language in their culture. This knowledge will aid teachers in including styles and content that are familiar to the child and may enhance children’s language and literacy development in English.</a:t>
            </a:r>
          </a:p>
        </p:txBody>
      </p:sp>
      <p:sp>
        <p:nvSpPr>
          <p:cNvPr id="23555" name="Slide Number Placeholder 3">
            <a:extLst>
              <a:ext uri="{FF2B5EF4-FFF2-40B4-BE49-F238E27FC236}">
                <a16:creationId xmlns:a16="http://schemas.microsoft.com/office/drawing/2014/main" id="{A4B5D06A-5BF9-4827-B8B8-6682E161B2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000">
                <a:latin typeface="Arial" panose="020B0604020202020204" pitchFamily="34" charset="0"/>
              </a:rPr>
              <a:t>Page </a:t>
            </a:r>
            <a:fld id="{F32D9F4E-39AB-4275-87E4-C65112477856}" type="slidenum">
              <a:rPr lang="en-US" altLang="en-US" sz="1000">
                <a:latin typeface="Arial" panose="020B0604020202020204" pitchFamily="34" charset="0"/>
              </a:rPr>
              <a:pPr/>
              <a:t>9</a:t>
            </a:fld>
            <a:endParaRPr lang="en-US" altLang="en-US" sz="10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8475048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021869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033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88370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08963" cy="9144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794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48200" y="1600201"/>
            <a:ext cx="4038600"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08EC9DA-B033-471D-9E74-486DF57E7295}"/>
              </a:ext>
            </a:extLst>
          </p:cNvPr>
          <p:cNvSpPr>
            <a:spLocks noGrp="1"/>
          </p:cNvSpPr>
          <p:nvPr>
            <p:ph type="ftr" sz="quarter" idx="10"/>
          </p:nvPr>
        </p:nvSpPr>
        <p:spPr/>
        <p:txBody>
          <a:bodyPr/>
          <a:lstStyle/>
          <a:p>
            <a:r>
              <a:rPr lang="en-US"/>
              <a:t>©2021 California Department of Education</a:t>
            </a:r>
            <a:endParaRPr lang="en-US" dirty="0"/>
          </a:p>
        </p:txBody>
      </p:sp>
      <p:sp>
        <p:nvSpPr>
          <p:cNvPr id="6" name="Slide Number Placeholder 5">
            <a:extLst>
              <a:ext uri="{FF2B5EF4-FFF2-40B4-BE49-F238E27FC236}">
                <a16:creationId xmlns:a16="http://schemas.microsoft.com/office/drawing/2014/main" id="{A7ADF6C6-680D-4B60-A217-447107C01460}"/>
              </a:ext>
            </a:extLst>
          </p:cNvPr>
          <p:cNvSpPr>
            <a:spLocks noGrp="1"/>
          </p:cNvSpPr>
          <p:nvPr>
            <p:ph type="sldNum" sz="quarter" idx="11"/>
          </p:nvPr>
        </p:nvSpPr>
        <p:spPr/>
        <p:txBody>
          <a:bodyPr/>
          <a:lstStyle/>
          <a:p>
            <a:fld id="{5A5C2C75-19E5-491C-B6F5-64C934321A31}" type="slidenum">
              <a:rPr lang="en-US" smtClean="0"/>
              <a:pPr/>
              <a:t>‹#›</a:t>
            </a:fld>
            <a:endParaRPr lang="en-US" dirty="0"/>
          </a:p>
        </p:txBody>
      </p:sp>
    </p:spTree>
    <p:extLst>
      <p:ext uri="{BB962C8B-B14F-4D97-AF65-F5344CB8AC3E}">
        <p14:creationId xmlns:p14="http://schemas.microsoft.com/office/powerpoint/2010/main" val="27133974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08963" cy="914400"/>
          </a:xfrm>
        </p:spPr>
        <p:txBody>
          <a:bodyPr/>
          <a:lstStyle/>
          <a:p>
            <a:r>
              <a:rPr lang="en-US"/>
              <a:t>Click to edit Master title style</a:t>
            </a:r>
          </a:p>
        </p:txBody>
      </p:sp>
      <p:sp>
        <p:nvSpPr>
          <p:cNvPr id="3" name="Text Placeholder 2"/>
          <p:cNvSpPr>
            <a:spLocks noGrp="1"/>
          </p:cNvSpPr>
          <p:nvPr>
            <p:ph type="body" sz="half" idx="1"/>
          </p:nvPr>
        </p:nvSpPr>
        <p:spPr>
          <a:xfrm>
            <a:off x="457200" y="1600199"/>
            <a:ext cx="4038600" cy="47942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199"/>
            <a:ext cx="4038600" cy="47942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7472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Aft>
                <a:spcPts val="600"/>
              </a:spcAft>
              <a:defRPr/>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DF1CAE2B-5D21-4B1B-A8F8-82B57ED65CA0}"/>
              </a:ext>
            </a:extLst>
          </p:cNvPr>
          <p:cNvSpPr>
            <a:spLocks noGrp="1"/>
          </p:cNvSpPr>
          <p:nvPr>
            <p:ph type="ftr" sz="quarter" idx="10"/>
          </p:nvPr>
        </p:nvSpPr>
        <p:spPr/>
        <p:txBody>
          <a:bodyPr/>
          <a:lstStyle/>
          <a:p>
            <a:r>
              <a:rPr lang="en-US"/>
              <a:t>©2021 California Department of Education</a:t>
            </a:r>
            <a:endParaRPr lang="en-US" dirty="0"/>
          </a:p>
        </p:txBody>
      </p:sp>
      <p:sp>
        <p:nvSpPr>
          <p:cNvPr id="5" name="Slide Number Placeholder 4">
            <a:extLst>
              <a:ext uri="{FF2B5EF4-FFF2-40B4-BE49-F238E27FC236}">
                <a16:creationId xmlns:a16="http://schemas.microsoft.com/office/drawing/2014/main" id="{0EB24524-D61C-4863-955C-FF73AE97E8C3}"/>
              </a:ext>
            </a:extLst>
          </p:cNvPr>
          <p:cNvSpPr>
            <a:spLocks noGrp="1"/>
          </p:cNvSpPr>
          <p:nvPr>
            <p:ph type="sldNum" sz="quarter" idx="11"/>
          </p:nvPr>
        </p:nvSpPr>
        <p:spPr/>
        <p:txBody>
          <a:bodyPr/>
          <a:lstStyle/>
          <a:p>
            <a:fld id="{5A5C2C75-19E5-491C-B6F5-64C934321A31}" type="slidenum">
              <a:rPr lang="en-US" smtClean="0"/>
              <a:pPr/>
              <a:t>‹#›</a:t>
            </a:fld>
            <a:endParaRPr lang="en-US" dirty="0"/>
          </a:p>
        </p:txBody>
      </p:sp>
    </p:spTree>
    <p:extLst>
      <p:ext uri="{BB962C8B-B14F-4D97-AF65-F5344CB8AC3E}">
        <p14:creationId xmlns:p14="http://schemas.microsoft.com/office/powerpoint/2010/main" val="9510739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167434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399"/>
            <a:ext cx="4038600" cy="4718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399"/>
            <a:ext cx="4038600" cy="4718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6D9F12-BA8F-4856-A55C-C5C7B2E66D35}"/>
              </a:ext>
            </a:extLst>
          </p:cNvPr>
          <p:cNvSpPr>
            <a:spLocks noGrp="1"/>
          </p:cNvSpPr>
          <p:nvPr>
            <p:ph type="ftr" sz="quarter" idx="10"/>
          </p:nvPr>
        </p:nvSpPr>
        <p:spPr/>
        <p:txBody>
          <a:bodyPr/>
          <a:lstStyle/>
          <a:p>
            <a:r>
              <a:rPr lang="en-US"/>
              <a:t>©2021 California Department of Education</a:t>
            </a:r>
            <a:endParaRPr lang="en-US" dirty="0"/>
          </a:p>
        </p:txBody>
      </p:sp>
      <p:sp>
        <p:nvSpPr>
          <p:cNvPr id="6" name="Slide Number Placeholder 5">
            <a:extLst>
              <a:ext uri="{FF2B5EF4-FFF2-40B4-BE49-F238E27FC236}">
                <a16:creationId xmlns:a16="http://schemas.microsoft.com/office/drawing/2014/main" id="{5334D4DF-906E-41D7-B705-20314A01EF2A}"/>
              </a:ext>
            </a:extLst>
          </p:cNvPr>
          <p:cNvSpPr>
            <a:spLocks noGrp="1"/>
          </p:cNvSpPr>
          <p:nvPr>
            <p:ph type="sldNum" sz="quarter" idx="11"/>
          </p:nvPr>
        </p:nvSpPr>
        <p:spPr/>
        <p:txBody>
          <a:bodyPr/>
          <a:lstStyle/>
          <a:p>
            <a:fld id="{5A5C2C75-19E5-491C-B6F5-64C934321A31}" type="slidenum">
              <a:rPr lang="en-US" smtClean="0"/>
              <a:pPr/>
              <a:t>‹#›</a:t>
            </a:fld>
            <a:endParaRPr lang="en-US" dirty="0"/>
          </a:p>
        </p:txBody>
      </p:sp>
    </p:spTree>
    <p:extLst>
      <p:ext uri="{BB962C8B-B14F-4D97-AF65-F5344CB8AC3E}">
        <p14:creationId xmlns:p14="http://schemas.microsoft.com/office/powerpoint/2010/main" val="102573487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399"/>
            <a:ext cx="2362200" cy="4718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390900" y="1574727"/>
            <a:ext cx="2362200" cy="47180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A6D9F12-BA8F-4856-A55C-C5C7B2E66D35}"/>
              </a:ext>
            </a:extLst>
          </p:cNvPr>
          <p:cNvSpPr>
            <a:spLocks noGrp="1"/>
          </p:cNvSpPr>
          <p:nvPr>
            <p:ph type="ftr" sz="quarter" idx="10"/>
          </p:nvPr>
        </p:nvSpPr>
        <p:spPr/>
        <p:txBody>
          <a:bodyPr/>
          <a:lstStyle/>
          <a:p>
            <a:r>
              <a:rPr lang="en-US"/>
              <a:t>©2021 California Department of Education</a:t>
            </a:r>
            <a:endParaRPr lang="en-US" dirty="0"/>
          </a:p>
        </p:txBody>
      </p:sp>
      <p:sp>
        <p:nvSpPr>
          <p:cNvPr id="6" name="Slide Number Placeholder 5">
            <a:extLst>
              <a:ext uri="{FF2B5EF4-FFF2-40B4-BE49-F238E27FC236}">
                <a16:creationId xmlns:a16="http://schemas.microsoft.com/office/drawing/2014/main" id="{5334D4DF-906E-41D7-B705-20314A01EF2A}"/>
              </a:ext>
            </a:extLst>
          </p:cNvPr>
          <p:cNvSpPr>
            <a:spLocks noGrp="1"/>
          </p:cNvSpPr>
          <p:nvPr>
            <p:ph type="sldNum" sz="quarter" idx="11"/>
          </p:nvPr>
        </p:nvSpPr>
        <p:spPr/>
        <p:txBody>
          <a:bodyPr/>
          <a:lstStyle/>
          <a:p>
            <a:fld id="{5A5C2C75-19E5-491C-B6F5-64C934321A31}" type="slidenum">
              <a:rPr lang="en-US" smtClean="0"/>
              <a:pPr/>
              <a:t>‹#›</a:t>
            </a:fld>
            <a:endParaRPr lang="en-US" dirty="0"/>
          </a:p>
        </p:txBody>
      </p:sp>
      <p:sp>
        <p:nvSpPr>
          <p:cNvPr id="8" name="Content Placeholder 7">
            <a:extLst>
              <a:ext uri="{FF2B5EF4-FFF2-40B4-BE49-F238E27FC236}">
                <a16:creationId xmlns:a16="http://schemas.microsoft.com/office/drawing/2014/main" id="{29F8231B-6A09-4B2C-8EC8-F002F2DCEA29}"/>
              </a:ext>
            </a:extLst>
          </p:cNvPr>
          <p:cNvSpPr>
            <a:spLocks noGrp="1"/>
          </p:cNvSpPr>
          <p:nvPr>
            <p:ph sz="quarter" idx="12"/>
          </p:nvPr>
        </p:nvSpPr>
        <p:spPr>
          <a:xfrm>
            <a:off x="6324600" y="1676400"/>
            <a:ext cx="2514600" cy="4718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635990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00EAF3D4-0FF2-4F5C-A963-5CFCAB61A45E}"/>
              </a:ext>
            </a:extLst>
          </p:cNvPr>
          <p:cNvSpPr>
            <a:spLocks noGrp="1"/>
          </p:cNvSpPr>
          <p:nvPr>
            <p:ph type="ftr" sz="quarter" idx="10"/>
          </p:nvPr>
        </p:nvSpPr>
        <p:spPr/>
        <p:txBody>
          <a:bodyPr/>
          <a:lstStyle/>
          <a:p>
            <a:r>
              <a:rPr lang="en-US"/>
              <a:t>©2021 California Department of Education</a:t>
            </a:r>
            <a:endParaRPr lang="en-US" dirty="0"/>
          </a:p>
        </p:txBody>
      </p:sp>
      <p:sp>
        <p:nvSpPr>
          <p:cNvPr id="8" name="Slide Number Placeholder 7">
            <a:extLst>
              <a:ext uri="{FF2B5EF4-FFF2-40B4-BE49-F238E27FC236}">
                <a16:creationId xmlns:a16="http://schemas.microsoft.com/office/drawing/2014/main" id="{A5200DE8-4E95-42E8-A29F-DBE263BDC277}"/>
              </a:ext>
            </a:extLst>
          </p:cNvPr>
          <p:cNvSpPr>
            <a:spLocks noGrp="1"/>
          </p:cNvSpPr>
          <p:nvPr>
            <p:ph type="sldNum" sz="quarter" idx="11"/>
          </p:nvPr>
        </p:nvSpPr>
        <p:spPr/>
        <p:txBody>
          <a:bodyPr/>
          <a:lstStyle/>
          <a:p>
            <a:fld id="{5A5C2C75-19E5-491C-B6F5-64C934321A31}" type="slidenum">
              <a:rPr lang="en-US" smtClean="0"/>
              <a:pPr/>
              <a:t>‹#›</a:t>
            </a:fld>
            <a:endParaRPr lang="en-US" dirty="0"/>
          </a:p>
        </p:txBody>
      </p:sp>
    </p:spTree>
    <p:extLst>
      <p:ext uri="{BB962C8B-B14F-4D97-AF65-F5344CB8AC3E}">
        <p14:creationId xmlns:p14="http://schemas.microsoft.com/office/powerpoint/2010/main" val="30893175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744212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2549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691112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2">
            <a:extLst>
              <a:ext uri="{FF2B5EF4-FFF2-40B4-BE49-F238E27FC236}">
                <a16:creationId xmlns:a16="http://schemas.microsoft.com/office/drawing/2014/main" id="{273DB57D-AF70-41AF-ACF5-6D866C5148FA}"/>
              </a:ext>
            </a:extLst>
          </p:cNvPr>
          <p:cNvSpPr>
            <a:spLocks noChangeArrowheads="1"/>
          </p:cNvSpPr>
          <p:nvPr/>
        </p:nvSpPr>
        <p:spPr bwMode="auto">
          <a:xfrm>
            <a:off x="0" y="0"/>
            <a:ext cx="9144000" cy="1495425"/>
          </a:xfrm>
          <a:prstGeom prst="rect">
            <a:avLst/>
          </a:prstGeom>
          <a:solidFill>
            <a:srgbClr val="FBE8DA"/>
          </a:solidFill>
          <a:ln>
            <a:noFill/>
          </a:ln>
        </p:spPr>
        <p:txBody>
          <a:bodyPr wrap="none" anchor="ct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defRPr/>
            </a:pPr>
            <a:r>
              <a:rPr lang="en-US" altLang="en-US">
                <a:latin typeface="Arial" charset="0"/>
              </a:rPr>
              <a:t> </a:t>
            </a:r>
          </a:p>
        </p:txBody>
      </p:sp>
      <p:sp>
        <p:nvSpPr>
          <p:cNvPr id="1027" name="Rectangle 11">
            <a:extLst>
              <a:ext uri="{FF2B5EF4-FFF2-40B4-BE49-F238E27FC236}">
                <a16:creationId xmlns:a16="http://schemas.microsoft.com/office/drawing/2014/main" id="{1AB1BA6D-B824-4603-B027-04DBC2C83E29}"/>
              </a:ext>
            </a:extLst>
          </p:cNvPr>
          <p:cNvSpPr>
            <a:spLocks noChangeArrowheads="1"/>
          </p:cNvSpPr>
          <p:nvPr/>
        </p:nvSpPr>
        <p:spPr bwMode="auto">
          <a:xfrm>
            <a:off x="0" y="1495425"/>
            <a:ext cx="9144000" cy="5362575"/>
          </a:xfrm>
          <a:prstGeom prst="rect">
            <a:avLst/>
          </a:prstGeom>
          <a:solidFill>
            <a:srgbClr val="F2F8E0"/>
          </a:solidFill>
          <a:ln>
            <a:noFill/>
          </a:ln>
        </p:spPr>
        <p:txBody>
          <a:bodyPr wrap="none" anchor="ct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defRPr/>
            </a:pPr>
            <a:endParaRPr lang="es-AR" altLang="en-US">
              <a:latin typeface="Arial" panose="020B0604020202020204" pitchFamily="34" charset="0"/>
            </a:endParaRPr>
          </a:p>
        </p:txBody>
      </p:sp>
      <p:sp>
        <p:nvSpPr>
          <p:cNvPr id="1030" name="Rectangle 5">
            <a:extLst>
              <a:ext uri="{FF2B5EF4-FFF2-40B4-BE49-F238E27FC236}">
                <a16:creationId xmlns:a16="http://schemas.microsoft.com/office/drawing/2014/main" id="{E341887B-2227-459B-B84D-C80B2232C32C}"/>
              </a:ext>
            </a:extLst>
          </p:cNvPr>
          <p:cNvSpPr>
            <a:spLocks noGrp="1" noChangeArrowheads="1"/>
          </p:cNvSpPr>
          <p:nvPr>
            <p:ph type="title"/>
          </p:nvPr>
        </p:nvSpPr>
        <p:spPr bwMode="auto">
          <a:xfrm>
            <a:off x="457200" y="457200"/>
            <a:ext cx="82089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1" name="Rectangle 6">
            <a:extLst>
              <a:ext uri="{FF2B5EF4-FFF2-40B4-BE49-F238E27FC236}">
                <a16:creationId xmlns:a16="http://schemas.microsoft.com/office/drawing/2014/main" id="{46816239-F9AF-4ED8-A61A-1979444A9CBD}"/>
              </a:ext>
            </a:extLst>
          </p:cNvPr>
          <p:cNvSpPr>
            <a:spLocks noGrp="1" noChangeArrowheads="1"/>
          </p:cNvSpPr>
          <p:nvPr>
            <p:ph type="body" idx="1"/>
          </p:nvPr>
        </p:nvSpPr>
        <p:spPr bwMode="auto">
          <a:xfrm>
            <a:off x="457200" y="1619251"/>
            <a:ext cx="82296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Footer Placeholder 3">
            <a:extLst>
              <a:ext uri="{FF2B5EF4-FFF2-40B4-BE49-F238E27FC236}">
                <a16:creationId xmlns:a16="http://schemas.microsoft.com/office/drawing/2014/main" id="{C9639D3E-B919-471D-9E3F-6522BC5C5B21}"/>
              </a:ext>
            </a:extLst>
          </p:cNvPr>
          <p:cNvSpPr>
            <a:spLocks noGrp="1"/>
          </p:cNvSpPr>
          <p:nvPr>
            <p:ph type="ftr" sz="quarter" idx="3"/>
          </p:nvPr>
        </p:nvSpPr>
        <p:spPr>
          <a:xfrm>
            <a:off x="2971800" y="6435870"/>
            <a:ext cx="3086100" cy="365125"/>
          </a:xfrm>
          <a:prstGeom prst="rect">
            <a:avLst/>
          </a:prstGeom>
        </p:spPr>
        <p:txBody>
          <a:bodyPr vert="horz" lIns="91440" tIns="45720" rIns="91440" bIns="45720" rtlCol="0" anchor="ctr"/>
          <a:lstStyle>
            <a:lvl1pPr algn="ctr">
              <a:defRPr sz="1100">
                <a:solidFill>
                  <a:schemeClr val="tx1">
                    <a:tint val="75000"/>
                  </a:schemeClr>
                </a:solidFill>
                <a:latin typeface="+mn-lt"/>
              </a:defRPr>
            </a:lvl1pPr>
          </a:lstStyle>
          <a:p>
            <a:r>
              <a:rPr lang="en-US"/>
              <a:t>©2021 California Department of Education</a:t>
            </a:r>
            <a:endParaRPr lang="en-US" dirty="0"/>
          </a:p>
        </p:txBody>
      </p:sp>
      <p:sp>
        <p:nvSpPr>
          <p:cNvPr id="5" name="Slide Number Placeholder 4">
            <a:extLst>
              <a:ext uri="{FF2B5EF4-FFF2-40B4-BE49-F238E27FC236}">
                <a16:creationId xmlns:a16="http://schemas.microsoft.com/office/drawing/2014/main" id="{811BE447-FE9B-4689-AD99-4BED852CA086}"/>
              </a:ext>
            </a:extLst>
          </p:cNvPr>
          <p:cNvSpPr>
            <a:spLocks noGrp="1"/>
          </p:cNvSpPr>
          <p:nvPr>
            <p:ph type="sldNum" sz="quarter" idx="4"/>
          </p:nvPr>
        </p:nvSpPr>
        <p:spPr>
          <a:xfrm>
            <a:off x="6608763" y="6445972"/>
            <a:ext cx="2057400" cy="365125"/>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fld id="{5A5C2C75-19E5-491C-B6F5-64C934321A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2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Lst>
  <p:transition spd="med"/>
  <p:hf hdr="0" dt="0"/>
  <p:txStyles>
    <p:titleStyle>
      <a:lvl1pPr algn="l" rtl="0" eaLnBrk="0" fontAlgn="base" hangingPunct="0">
        <a:spcBef>
          <a:spcPct val="0"/>
        </a:spcBef>
        <a:spcAft>
          <a:spcPct val="0"/>
        </a:spcAft>
        <a:defRPr sz="3400" b="1">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400" b="1">
          <a:solidFill>
            <a:schemeClr val="tx2"/>
          </a:solidFill>
          <a:latin typeface="Arial" pitchFamily="34" charset="0"/>
          <a:ea typeface="MS PGothic" panose="020B0600070205080204" pitchFamily="34" charset="-128"/>
          <a:cs typeface="Arial" pitchFamily="34" charset="0"/>
        </a:defRPr>
      </a:lvl2pPr>
      <a:lvl3pPr algn="l" rtl="0" eaLnBrk="0" fontAlgn="base" hangingPunct="0">
        <a:spcBef>
          <a:spcPct val="0"/>
        </a:spcBef>
        <a:spcAft>
          <a:spcPct val="0"/>
        </a:spcAft>
        <a:defRPr sz="3400" b="1">
          <a:solidFill>
            <a:schemeClr val="tx2"/>
          </a:solidFill>
          <a:latin typeface="Arial" pitchFamily="34" charset="0"/>
          <a:ea typeface="MS PGothic" panose="020B0600070205080204" pitchFamily="34" charset="-128"/>
          <a:cs typeface="Arial" pitchFamily="34" charset="0"/>
        </a:defRPr>
      </a:lvl3pPr>
      <a:lvl4pPr algn="l" rtl="0" eaLnBrk="0" fontAlgn="base" hangingPunct="0">
        <a:spcBef>
          <a:spcPct val="0"/>
        </a:spcBef>
        <a:spcAft>
          <a:spcPct val="0"/>
        </a:spcAft>
        <a:defRPr sz="3400" b="1">
          <a:solidFill>
            <a:schemeClr val="tx2"/>
          </a:solidFill>
          <a:latin typeface="Arial" pitchFamily="34" charset="0"/>
          <a:ea typeface="MS PGothic" panose="020B0600070205080204" pitchFamily="34" charset="-128"/>
          <a:cs typeface="Arial" pitchFamily="34" charset="0"/>
        </a:defRPr>
      </a:lvl4pPr>
      <a:lvl5pPr algn="l" rtl="0" eaLnBrk="0" fontAlgn="base" hangingPunct="0">
        <a:spcBef>
          <a:spcPct val="0"/>
        </a:spcBef>
        <a:spcAft>
          <a:spcPct val="0"/>
        </a:spcAft>
        <a:defRPr sz="3400" b="1">
          <a:solidFill>
            <a:schemeClr val="tx2"/>
          </a:solidFill>
          <a:latin typeface="Arial" pitchFamily="34" charset="0"/>
          <a:ea typeface="MS PGothic" panose="020B0600070205080204" pitchFamily="34" charset="-128"/>
          <a:cs typeface="Arial" pitchFamily="34" charset="0"/>
        </a:defRPr>
      </a:lvl5pPr>
      <a:lvl6pPr marL="457200" algn="l" rtl="0" fontAlgn="base">
        <a:spcBef>
          <a:spcPct val="0"/>
        </a:spcBef>
        <a:spcAft>
          <a:spcPct val="0"/>
        </a:spcAft>
        <a:defRPr sz="3400" b="1">
          <a:solidFill>
            <a:schemeClr val="tx2"/>
          </a:solidFill>
          <a:latin typeface="Arial" pitchFamily="34" charset="0"/>
          <a:ea typeface="MS Pゴシック" charset="0"/>
          <a:cs typeface="Arial" pitchFamily="34" charset="0"/>
        </a:defRPr>
      </a:lvl6pPr>
      <a:lvl7pPr marL="914400" algn="l" rtl="0" fontAlgn="base">
        <a:spcBef>
          <a:spcPct val="0"/>
        </a:spcBef>
        <a:spcAft>
          <a:spcPct val="0"/>
        </a:spcAft>
        <a:defRPr sz="3400" b="1">
          <a:solidFill>
            <a:schemeClr val="tx2"/>
          </a:solidFill>
          <a:latin typeface="Arial" pitchFamily="34" charset="0"/>
          <a:ea typeface="MS Pゴシック" charset="0"/>
          <a:cs typeface="Arial" pitchFamily="34" charset="0"/>
        </a:defRPr>
      </a:lvl7pPr>
      <a:lvl8pPr marL="1371600" algn="l" rtl="0" fontAlgn="base">
        <a:spcBef>
          <a:spcPct val="0"/>
        </a:spcBef>
        <a:spcAft>
          <a:spcPct val="0"/>
        </a:spcAft>
        <a:defRPr sz="3400" b="1">
          <a:solidFill>
            <a:schemeClr val="tx2"/>
          </a:solidFill>
          <a:latin typeface="Arial" pitchFamily="34" charset="0"/>
          <a:ea typeface="MS Pゴシック" charset="0"/>
          <a:cs typeface="Arial" pitchFamily="34" charset="0"/>
        </a:defRPr>
      </a:lvl8pPr>
      <a:lvl9pPr marL="1828800" algn="l" rtl="0" fontAlgn="base">
        <a:spcBef>
          <a:spcPct val="0"/>
        </a:spcBef>
        <a:spcAft>
          <a:spcPct val="0"/>
        </a:spcAft>
        <a:defRPr sz="3400" b="1">
          <a:solidFill>
            <a:schemeClr val="tx2"/>
          </a:solidFill>
          <a:latin typeface="Arial" pitchFamily="34" charset="0"/>
          <a:ea typeface="MS Pゴシック" charset="0"/>
          <a:cs typeface="Arial" pitchFamily="34" charset="0"/>
        </a:defRPr>
      </a:lvl9pPr>
    </p:titleStyle>
    <p:bodyStyle>
      <a:lvl1pPr marL="342900" indent="-342900" algn="l" rtl="0" eaLnBrk="0" fontAlgn="base" hangingPunct="0">
        <a:spcBef>
          <a:spcPct val="20000"/>
        </a:spcBef>
        <a:spcAft>
          <a:spcPct val="0"/>
        </a:spcAft>
        <a:buClr>
          <a:srgbClr val="DA6D2D"/>
        </a:buClr>
        <a:buFont typeface="Wingdings" panose="05000000000000000000" pitchFamily="2" charset="2"/>
        <a:buChar char="§"/>
        <a:defRPr sz="30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DA6D2D"/>
        </a:buClr>
        <a:buFont typeface="Times" panose="02020603050405020304" pitchFamily="18" charset="0"/>
        <a:buChar char="-"/>
        <a:defRPr sz="28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DA6D2D"/>
        </a:buClr>
        <a:buFont typeface="Times" panose="02020603050405020304" pitchFamily="18" charset="0"/>
        <a:buChar char="-"/>
        <a:defRPr sz="24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DA6D2D"/>
        </a:buClr>
        <a:buFont typeface="Times" panose="02020603050405020304" pitchFamily="18" charset="0"/>
        <a:buChar char="-"/>
        <a:defRPr sz="20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DA6D2D"/>
        </a:buClr>
        <a:buFont typeface="Times" panose="02020603050405020304" pitchFamily="18" charset="0"/>
        <a:buChar char="-"/>
        <a:defRPr sz="20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lr>
          <a:srgbClr val="DA6D2D"/>
        </a:buClr>
        <a:buFont typeface="Times" pitchFamily="-1" charset="0"/>
        <a:buChar char="-"/>
        <a:defRPr sz="2000">
          <a:solidFill>
            <a:schemeClr val="tx1"/>
          </a:solidFill>
          <a:latin typeface="+mn-lt"/>
          <a:ea typeface="+mn-ea"/>
          <a:cs typeface="+mn-cs"/>
        </a:defRPr>
      </a:lvl6pPr>
      <a:lvl7pPr marL="2971800" indent="-228600" algn="l" rtl="0" fontAlgn="base">
        <a:spcBef>
          <a:spcPct val="20000"/>
        </a:spcBef>
        <a:spcAft>
          <a:spcPct val="0"/>
        </a:spcAft>
        <a:buClr>
          <a:srgbClr val="DA6D2D"/>
        </a:buClr>
        <a:buFont typeface="Times" pitchFamily="-1" charset="0"/>
        <a:buChar char="-"/>
        <a:defRPr sz="2000">
          <a:solidFill>
            <a:schemeClr val="tx1"/>
          </a:solidFill>
          <a:latin typeface="+mn-lt"/>
          <a:ea typeface="+mn-ea"/>
          <a:cs typeface="+mn-cs"/>
        </a:defRPr>
      </a:lvl7pPr>
      <a:lvl8pPr marL="3429000" indent="-228600" algn="l" rtl="0" fontAlgn="base">
        <a:spcBef>
          <a:spcPct val="20000"/>
        </a:spcBef>
        <a:spcAft>
          <a:spcPct val="0"/>
        </a:spcAft>
        <a:buClr>
          <a:srgbClr val="DA6D2D"/>
        </a:buClr>
        <a:buFont typeface="Times" pitchFamily="-1" charset="0"/>
        <a:buChar char="-"/>
        <a:defRPr sz="2000">
          <a:solidFill>
            <a:schemeClr val="tx1"/>
          </a:solidFill>
          <a:latin typeface="+mn-lt"/>
          <a:ea typeface="+mn-ea"/>
          <a:cs typeface="+mn-cs"/>
        </a:defRPr>
      </a:lvl8pPr>
      <a:lvl9pPr marL="3886200" indent="-228600" algn="l" rtl="0" fontAlgn="base">
        <a:spcBef>
          <a:spcPct val="20000"/>
        </a:spcBef>
        <a:spcAft>
          <a:spcPct val="0"/>
        </a:spcAft>
        <a:buClr>
          <a:srgbClr val="DA6D2D"/>
        </a:buClr>
        <a:buFont typeface="Times" pitchFamily="-1"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5">
            <a:extLst>
              <a:ext uri="{FF2B5EF4-FFF2-40B4-BE49-F238E27FC236}">
                <a16:creationId xmlns:a16="http://schemas.microsoft.com/office/drawing/2014/main" id="{361E78C7-1447-4FD4-A556-BBA76A2B7DD8}"/>
              </a:ext>
            </a:extLst>
          </p:cNvPr>
          <p:cNvSpPr>
            <a:spLocks noGrp="1" noChangeArrowheads="1"/>
          </p:cNvSpPr>
          <p:nvPr>
            <p:ph type="ctrTitle"/>
          </p:nvPr>
        </p:nvSpPr>
        <p:spPr>
          <a:xfrm>
            <a:off x="304800" y="3217862"/>
            <a:ext cx="8534400" cy="1676472"/>
          </a:xfrm>
        </p:spPr>
        <p:txBody>
          <a:bodyPr anchor="t"/>
          <a:lstStyle/>
          <a:p>
            <a:pPr algn="ctr" eaLnBrk="1" hangingPunct="1"/>
            <a:r>
              <a:rPr lang="es-AR" altLang="en-US" sz="3600" dirty="0"/>
              <a:t>Prácticas de alfabetización </a:t>
            </a:r>
            <a:br>
              <a:rPr lang="es-AR" altLang="en-US" sz="3600" dirty="0"/>
            </a:br>
            <a:r>
              <a:rPr lang="es-AR" altLang="en-US" sz="3600" dirty="0"/>
              <a:t>recomendadas para niños de preescolar que aprenden inglés</a:t>
            </a:r>
          </a:p>
        </p:txBody>
      </p:sp>
      <p:sp>
        <p:nvSpPr>
          <p:cNvPr id="6146" name="Rectangle 6">
            <a:extLst>
              <a:ext uri="{FF2B5EF4-FFF2-40B4-BE49-F238E27FC236}">
                <a16:creationId xmlns:a16="http://schemas.microsoft.com/office/drawing/2014/main" id="{5486F684-8C0B-4098-83FD-827854EA2634}"/>
              </a:ext>
            </a:extLst>
          </p:cNvPr>
          <p:cNvSpPr>
            <a:spLocks noGrp="1" noChangeArrowheads="1"/>
          </p:cNvSpPr>
          <p:nvPr>
            <p:ph type="subTitle" idx="1"/>
          </p:nvPr>
        </p:nvSpPr>
        <p:spPr>
          <a:xfrm>
            <a:off x="876300" y="4894334"/>
            <a:ext cx="7391400" cy="1470025"/>
          </a:xfrm>
        </p:spPr>
        <p:txBody>
          <a:bodyPr lIns="91440" tIns="45720" rIns="91440" bIns="45720"/>
          <a:lstStyle/>
          <a:p>
            <a:pPr marL="0" indent="0" algn="ctr" eaLnBrk="1" hangingPunct="1">
              <a:spcBef>
                <a:spcPct val="0"/>
              </a:spcBef>
              <a:buFont typeface="Wingdings" panose="05000000000000000000" pitchFamily="2" charset="2"/>
              <a:buNone/>
            </a:pPr>
            <a:r>
              <a:rPr lang="es-AR" altLang="en-US" sz="2800" i="1" dirty="0"/>
              <a:t>Guía de recursos de niños en edad preescolar que aprenden inglés </a:t>
            </a:r>
            <a:br>
              <a:rPr lang="es-AR" altLang="en-US" sz="2800" i="1" dirty="0"/>
            </a:br>
            <a:r>
              <a:rPr lang="es-AR" altLang="en-US" sz="2800" i="1" dirty="0"/>
              <a:t>Capítulo 8 módulos extendidos</a:t>
            </a:r>
          </a:p>
        </p:txBody>
      </p:sp>
      <p:pic>
        <p:nvPicPr>
          <p:cNvPr id="6147" name="Picture 4" descr="boys playing">
            <a:extLst>
              <a:ext uri="{FF2B5EF4-FFF2-40B4-BE49-F238E27FC236}">
                <a16:creationId xmlns:a16="http://schemas.microsoft.com/office/drawing/2014/main" id="{768301BF-F47F-4AEC-BC86-460762B39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38100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7">
            <a:extLst>
              <a:ext uri="{FF2B5EF4-FFF2-40B4-BE49-F238E27FC236}">
                <a16:creationId xmlns:a16="http://schemas.microsoft.com/office/drawing/2014/main" id="{5F6ED1D8-DD3F-4992-AFDF-25B5CC0A06DA}"/>
              </a:ext>
            </a:extLst>
          </p:cNvPr>
          <p:cNvSpPr txBox="1">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A6D2D"/>
              </a:buClr>
              <a:buFont typeface="Wingdings" panose="05000000000000000000" pitchFamily="2" charset="2"/>
              <a:buChar char="§"/>
              <a:defRPr sz="30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DA6D2D"/>
              </a:buClr>
              <a:buFont typeface="Times" panose="02020603050405020304" pitchFamily="18"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DA6D2D"/>
              </a:buClr>
              <a:buFont typeface="Times" panose="02020603050405020304" pitchFamily="18" charset="0"/>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DA6D2D"/>
              </a:buClr>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DA6D2D"/>
              </a:buClr>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DA6D2D"/>
              </a:buClr>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DA6D2D"/>
              </a:buClr>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DA6D2D"/>
              </a:buClr>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DA6D2D"/>
              </a:buClr>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a:spcBef>
                <a:spcPct val="0"/>
              </a:spcBef>
              <a:buClrTx/>
              <a:buFontTx/>
              <a:buNone/>
            </a:pPr>
            <a:r>
              <a:rPr lang="es-AR" altLang="en-US" sz="1200"/>
              <a:t>©2015 California Department of Education. All rights reserved.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5">
            <a:extLst>
              <a:ext uri="{FF2B5EF4-FFF2-40B4-BE49-F238E27FC236}">
                <a16:creationId xmlns:a16="http://schemas.microsoft.com/office/drawing/2014/main" id="{023ECCFD-D398-41F9-8DBF-3546E6C9AA3B}"/>
              </a:ext>
            </a:extLst>
          </p:cNvPr>
          <p:cNvSpPr>
            <a:spLocks noGrp="1" noChangeArrowheads="1"/>
          </p:cNvSpPr>
          <p:nvPr>
            <p:ph type="title"/>
          </p:nvPr>
        </p:nvSpPr>
        <p:spPr>
          <a:xfrm>
            <a:off x="304800" y="381000"/>
            <a:ext cx="8686800" cy="914400"/>
          </a:xfrm>
        </p:spPr>
        <p:txBody>
          <a:bodyPr/>
          <a:lstStyle/>
          <a:p>
            <a:pPr eaLnBrk="1" hangingPunct="1"/>
            <a:r>
              <a:rPr lang="es-AR" altLang="en-US" sz="3300"/>
              <a:t>Las familias primero: Conectando el aprendizaje del lenguaje y la alfabetización</a:t>
            </a:r>
          </a:p>
        </p:txBody>
      </p:sp>
      <p:pic>
        <p:nvPicPr>
          <p:cNvPr id="24578" name="Content Placeholder 7" descr="girls dancing">
            <a:extLst>
              <a:ext uri="{FF2B5EF4-FFF2-40B4-BE49-F238E27FC236}">
                <a16:creationId xmlns:a16="http://schemas.microsoft.com/office/drawing/2014/main" id="{D92DAE69-2C80-433F-ACDE-F223FCDAD95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9470" t="12093" b="17374"/>
          <a:stretch>
            <a:fillRect/>
          </a:stretch>
        </p:blipFill>
        <p:spPr>
          <a:xfrm>
            <a:off x="0" y="1524000"/>
            <a:ext cx="9144000" cy="5334000"/>
          </a:xfrm>
        </p:spPr>
      </p:pic>
      <p:sp>
        <p:nvSpPr>
          <p:cNvPr id="2" name="Content Placeholder 2">
            <a:extLst>
              <a:ext uri="{FF2B5EF4-FFF2-40B4-BE49-F238E27FC236}">
                <a16:creationId xmlns:a16="http://schemas.microsoft.com/office/drawing/2014/main" id="{40F7A586-37EF-4629-B9D6-F6B94B17E0DC}"/>
              </a:ext>
            </a:extLst>
          </p:cNvPr>
          <p:cNvSpPr>
            <a:spLocks noGrp="1"/>
          </p:cNvSpPr>
          <p:nvPr>
            <p:ph sz="half" idx="2"/>
          </p:nvPr>
        </p:nvSpPr>
        <p:spPr>
          <a:xfrm>
            <a:off x="0" y="3519927"/>
            <a:ext cx="5334000" cy="2959967"/>
          </a:xfrm>
          <a:solidFill>
            <a:schemeClr val="tx1">
              <a:alpha val="50000"/>
            </a:schemeClr>
          </a:solidFill>
        </p:spPr>
        <p:txBody>
          <a:bodyPr/>
          <a:lstStyle/>
          <a:p>
            <a:pPr marL="233363" indent="-1588" eaLnBrk="1" hangingPunct="1">
              <a:buFont typeface="Wingdings" panose="05000000000000000000" pitchFamily="2" charset="2"/>
              <a:buNone/>
              <a:defRPr/>
            </a:pPr>
            <a:r>
              <a:rPr lang="es-AR" altLang="en-US" sz="3200" dirty="0">
                <a:solidFill>
                  <a:srgbClr val="FFFFFF"/>
                </a:solidFill>
              </a:rPr>
              <a:t>Las familias se involucran en actividades diarias:</a:t>
            </a:r>
            <a:endParaRPr lang="es-AR" altLang="en-US" sz="3200" b="1" dirty="0">
              <a:solidFill>
                <a:srgbClr val="FFFFFF"/>
              </a:solidFill>
              <a:effectLst>
                <a:outerShdw blurRad="38100" dist="38100" dir="2700000" algn="tl">
                  <a:srgbClr val="777777"/>
                </a:outerShdw>
              </a:effectLst>
            </a:endParaRPr>
          </a:p>
          <a:p>
            <a:pPr marL="857250" lvl="1" indent="-457200" eaLnBrk="1" hangingPunct="1">
              <a:buFont typeface="Wingdings" panose="05000000000000000000" pitchFamily="2" charset="2"/>
              <a:buChar char="§"/>
              <a:defRPr/>
            </a:pPr>
            <a:r>
              <a:rPr lang="es-AR" altLang="en-US" sz="2800" dirty="0">
                <a:solidFill>
                  <a:srgbClr val="FFFFFF"/>
                </a:solidFill>
                <a:effectLst>
                  <a:outerShdw blurRad="38100" dist="38100" dir="2700000" algn="tl">
                    <a:srgbClr val="777777"/>
                  </a:outerShdw>
                </a:effectLst>
              </a:rPr>
              <a:t>Leer libros</a:t>
            </a:r>
          </a:p>
          <a:p>
            <a:pPr marL="857250" lvl="1" indent="-457200" eaLnBrk="1" hangingPunct="1">
              <a:buFont typeface="Wingdings" panose="05000000000000000000" pitchFamily="2" charset="2"/>
              <a:buChar char="§"/>
              <a:defRPr/>
            </a:pPr>
            <a:r>
              <a:rPr lang="es-AR" altLang="en-US" sz="2800" dirty="0">
                <a:solidFill>
                  <a:srgbClr val="FFFFFF"/>
                </a:solidFill>
                <a:effectLst>
                  <a:outerShdw blurRad="38100" dist="38100" dir="2700000" algn="tl">
                    <a:srgbClr val="777777"/>
                  </a:outerShdw>
                </a:effectLst>
              </a:rPr>
              <a:t>Cantar</a:t>
            </a:r>
          </a:p>
          <a:p>
            <a:pPr marL="857250" lvl="1" indent="-457200" eaLnBrk="1" hangingPunct="1">
              <a:buFont typeface="Wingdings" panose="05000000000000000000" pitchFamily="2" charset="2"/>
              <a:buChar char="§"/>
              <a:defRPr/>
            </a:pPr>
            <a:r>
              <a:rPr lang="es-AR" altLang="en-US" sz="2800" dirty="0">
                <a:solidFill>
                  <a:srgbClr val="FFFFFF"/>
                </a:solidFill>
                <a:effectLst>
                  <a:outerShdw blurRad="38100" dist="38100" dir="2700000" algn="tl">
                    <a:srgbClr val="777777"/>
                  </a:outerShdw>
                </a:effectLst>
              </a:rPr>
              <a:t>Recitar poesías</a:t>
            </a:r>
          </a:p>
          <a:p>
            <a:pPr marL="233363" indent="-233363" eaLnBrk="1" hangingPunct="1">
              <a:buFont typeface="Wingdings" panose="05000000000000000000" pitchFamily="2" charset="2"/>
              <a:buNone/>
              <a:defRPr/>
            </a:pPr>
            <a:r>
              <a:rPr lang="es-AR" altLang="en-US" sz="1800" dirty="0">
                <a:solidFill>
                  <a:srgbClr val="FFFFFF"/>
                </a:solidFill>
                <a:effectLst>
                  <a:outerShdw blurRad="38100" dist="38100" dir="2700000" algn="tl">
                    <a:srgbClr val="777777"/>
                  </a:outerShdw>
                </a:effectLst>
              </a:rPr>
              <a:t> Guía de recursos </a:t>
            </a:r>
            <a:r>
              <a:rPr lang="es-AR" altLang="en-US" sz="1800" dirty="0" err="1">
                <a:solidFill>
                  <a:srgbClr val="FFFFFF"/>
                </a:solidFill>
                <a:effectLst>
                  <a:outerShdw blurRad="38100" dist="38100" dir="2700000" algn="tl">
                    <a:srgbClr val="777777"/>
                  </a:outerShdw>
                </a:effectLst>
              </a:rPr>
              <a:t>PEL</a:t>
            </a:r>
            <a:r>
              <a:rPr lang="es-AR" altLang="en-US" sz="1800" dirty="0">
                <a:solidFill>
                  <a:srgbClr val="FFFFFF"/>
                </a:solidFill>
                <a:effectLst>
                  <a:outerShdw blurRad="38100" dist="38100" dir="2700000" algn="tl">
                    <a:srgbClr val="777777"/>
                  </a:outerShdw>
                </a:effectLst>
              </a:rPr>
              <a:t>, Segunda Edición, pág. 81</a:t>
            </a:r>
          </a:p>
        </p:txBody>
      </p:sp>
      <p:sp>
        <p:nvSpPr>
          <p:cNvPr id="3" name="Footer Placeholder 2">
            <a:extLst>
              <a:ext uri="{FF2B5EF4-FFF2-40B4-BE49-F238E27FC236}">
                <a16:creationId xmlns:a16="http://schemas.microsoft.com/office/drawing/2014/main" id="{22E5AF89-4872-4395-A714-7B964A4DC5D4}"/>
              </a:ext>
            </a:extLst>
          </p:cNvPr>
          <p:cNvSpPr>
            <a:spLocks noGrp="1"/>
          </p:cNvSpPr>
          <p:nvPr>
            <p:ph type="ftr" sz="quarter" idx="10"/>
          </p:nvPr>
        </p:nvSpPr>
        <p:spPr/>
        <p:txBody>
          <a:bodyPr/>
          <a:lstStyle/>
          <a:p>
            <a:r>
              <a:rPr lang="en-US"/>
              <a:t>©2021 California Department of Education</a:t>
            </a:r>
            <a:endParaRPr lang="en-US" dirty="0"/>
          </a:p>
        </p:txBody>
      </p:sp>
      <p:sp>
        <p:nvSpPr>
          <p:cNvPr id="4" name="Slide Number Placeholder 3">
            <a:extLst>
              <a:ext uri="{FF2B5EF4-FFF2-40B4-BE49-F238E27FC236}">
                <a16:creationId xmlns:a16="http://schemas.microsoft.com/office/drawing/2014/main" id="{0AD6B5E0-04DA-4D96-9F4B-0AB017559470}"/>
              </a:ext>
            </a:extLst>
          </p:cNvPr>
          <p:cNvSpPr>
            <a:spLocks noGrp="1"/>
          </p:cNvSpPr>
          <p:nvPr>
            <p:ph type="sldNum" sz="quarter" idx="11"/>
          </p:nvPr>
        </p:nvSpPr>
        <p:spPr/>
        <p:txBody>
          <a:bodyPr/>
          <a:lstStyle/>
          <a:p>
            <a:fld id="{5A5C2C75-19E5-491C-B6F5-64C934321A31}" type="slidenum">
              <a:rPr lang="en-US" smtClean="0"/>
              <a:pPr/>
              <a:t>10</a:t>
            </a:fld>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38348830-B5B8-420B-9EAB-B31FD5DFFBBD}"/>
              </a:ext>
            </a:extLst>
          </p:cNvPr>
          <p:cNvSpPr>
            <a:spLocks noGrp="1"/>
          </p:cNvSpPr>
          <p:nvPr>
            <p:ph type="title"/>
          </p:nvPr>
        </p:nvSpPr>
        <p:spPr/>
        <p:txBody>
          <a:bodyPr/>
          <a:lstStyle/>
          <a:p>
            <a:r>
              <a:rPr lang="en-US" altLang="en-US" dirty="0" err="1"/>
              <a:t>Conectando</a:t>
            </a:r>
            <a:r>
              <a:rPr lang="en-US" altLang="en-US" dirty="0"/>
              <a:t> las </a:t>
            </a:r>
            <a:r>
              <a:rPr lang="en-US" altLang="en-US" dirty="0" err="1"/>
              <a:t>prácticas</a:t>
            </a:r>
            <a:r>
              <a:rPr lang="en-US" altLang="en-US" dirty="0"/>
              <a:t> de </a:t>
            </a:r>
            <a:r>
              <a:rPr lang="en-US" altLang="en-US" dirty="0" err="1"/>
              <a:t>alfabetización</a:t>
            </a:r>
            <a:r>
              <a:rPr lang="en-US" altLang="en-US" dirty="0"/>
              <a:t> </a:t>
            </a:r>
            <a:r>
              <a:rPr lang="en-US" altLang="en-US" dirty="0" err="1"/>
              <a:t>en</a:t>
            </a:r>
            <a:r>
              <a:rPr lang="en-US" altLang="en-US" dirty="0"/>
              <a:t> el </a:t>
            </a:r>
            <a:r>
              <a:rPr lang="en-US" altLang="en-US" dirty="0" err="1"/>
              <a:t>hogar</a:t>
            </a:r>
            <a:r>
              <a:rPr lang="en-US" altLang="en-US" dirty="0"/>
              <a:t> y la </a:t>
            </a:r>
            <a:r>
              <a:rPr lang="en-US" altLang="en-US" dirty="0" err="1"/>
              <a:t>escuela</a:t>
            </a:r>
            <a:endParaRPr lang="en-US" altLang="en-US" dirty="0"/>
          </a:p>
        </p:txBody>
      </p:sp>
      <p:sp>
        <p:nvSpPr>
          <p:cNvPr id="26626" name="Content Placeholder 2">
            <a:extLst>
              <a:ext uri="{FF2B5EF4-FFF2-40B4-BE49-F238E27FC236}">
                <a16:creationId xmlns:a16="http://schemas.microsoft.com/office/drawing/2014/main" id="{52BBD529-84CF-43F4-B3AD-49109436312C}"/>
              </a:ext>
            </a:extLst>
          </p:cNvPr>
          <p:cNvSpPr>
            <a:spLocks noGrp="1"/>
          </p:cNvSpPr>
          <p:nvPr>
            <p:ph idx="1"/>
          </p:nvPr>
        </p:nvSpPr>
        <p:spPr/>
        <p:txBody>
          <a:bodyPr/>
          <a:lstStyle/>
          <a:p>
            <a:pPr eaLnBrk="1" hangingPunct="1"/>
            <a:r>
              <a:rPr lang="es-ES" altLang="en-US" sz="2800" dirty="0"/>
              <a:t>Principio nueve: Participar en múltiples prácticas de alfabetización, como leer libros, cantar canciones y leer poesía, es parte de la vida diaria de la mayoría de las familias.</a:t>
            </a:r>
          </a:p>
          <a:p>
            <a:pPr eaLnBrk="1" hangingPunct="1"/>
            <a:r>
              <a:rPr lang="es-ES" altLang="en-US" sz="2800" dirty="0"/>
              <a:t>PEL </a:t>
            </a:r>
            <a:r>
              <a:rPr lang="es-ES" altLang="en-US" sz="2800" dirty="0" err="1"/>
              <a:t>Resource</a:t>
            </a:r>
            <a:r>
              <a:rPr lang="es-ES" altLang="en-US" sz="2800" dirty="0"/>
              <a:t> </a:t>
            </a:r>
            <a:r>
              <a:rPr lang="es-ES" altLang="en-US" sz="2800" dirty="0" err="1"/>
              <a:t>Guide</a:t>
            </a:r>
            <a:r>
              <a:rPr lang="es-ES" altLang="en-US" sz="2800" dirty="0"/>
              <a:t>, </a:t>
            </a:r>
            <a:r>
              <a:rPr lang="es-ES" altLang="en-US" sz="2800" dirty="0" err="1"/>
              <a:t>Second</a:t>
            </a:r>
            <a:r>
              <a:rPr lang="es-ES" altLang="en-US" sz="2800" dirty="0"/>
              <a:t> </a:t>
            </a:r>
            <a:r>
              <a:rPr lang="es-ES" altLang="en-US" sz="2800" dirty="0" err="1"/>
              <a:t>Edition</a:t>
            </a:r>
            <a:r>
              <a:rPr lang="es-ES" altLang="en-US" sz="2800" dirty="0"/>
              <a:t>, p.73</a:t>
            </a:r>
          </a:p>
          <a:p>
            <a:pPr eaLnBrk="1" hangingPunct="1"/>
            <a:r>
              <a:rPr lang="es-ES" altLang="en-US" sz="2800" dirty="0"/>
              <a:t>HO8E: Identificación de las habilidades de alfabetización temprana que se encuentran en canciones, libros y rimas utilizadas por las familias</a:t>
            </a:r>
          </a:p>
        </p:txBody>
      </p:sp>
      <p:sp>
        <p:nvSpPr>
          <p:cNvPr id="2" name="Footer Placeholder 1">
            <a:extLst>
              <a:ext uri="{FF2B5EF4-FFF2-40B4-BE49-F238E27FC236}">
                <a16:creationId xmlns:a16="http://schemas.microsoft.com/office/drawing/2014/main" id="{075AE2BF-1810-475F-8A01-9D53D866AA13}"/>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DCE54FF7-7055-4B97-B156-A438A202B84A}"/>
              </a:ext>
            </a:extLst>
          </p:cNvPr>
          <p:cNvSpPr>
            <a:spLocks noGrp="1"/>
          </p:cNvSpPr>
          <p:nvPr>
            <p:ph type="sldNum" sz="quarter" idx="11"/>
          </p:nvPr>
        </p:nvSpPr>
        <p:spPr/>
        <p:txBody>
          <a:bodyPr/>
          <a:lstStyle/>
          <a:p>
            <a:fld id="{5A5C2C75-19E5-491C-B6F5-64C934321A31}" type="slidenum">
              <a:rPr lang="en-US" smtClean="0"/>
              <a:pPr/>
              <a:t>11</a:t>
            </a:fld>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a:extLst>
              <a:ext uri="{FF2B5EF4-FFF2-40B4-BE49-F238E27FC236}">
                <a16:creationId xmlns:a16="http://schemas.microsoft.com/office/drawing/2014/main" id="{4F6AFAEB-9B82-4D87-948A-80367441A549}"/>
              </a:ext>
            </a:extLst>
          </p:cNvPr>
          <p:cNvSpPr>
            <a:spLocks noGrp="1" noChangeArrowheads="1"/>
          </p:cNvSpPr>
          <p:nvPr>
            <p:ph type="title"/>
          </p:nvPr>
        </p:nvSpPr>
        <p:spPr/>
        <p:txBody>
          <a:bodyPr/>
          <a:lstStyle/>
          <a:p>
            <a:pPr eaLnBrk="1" hangingPunct="1"/>
            <a:r>
              <a:rPr lang="es-AR" altLang="en-US"/>
              <a:t>Actividades familiares de lenguaje y alfabetización</a:t>
            </a:r>
          </a:p>
        </p:txBody>
      </p:sp>
      <p:sp>
        <p:nvSpPr>
          <p:cNvPr id="28674" name="Rectangle 6">
            <a:extLst>
              <a:ext uri="{FF2B5EF4-FFF2-40B4-BE49-F238E27FC236}">
                <a16:creationId xmlns:a16="http://schemas.microsoft.com/office/drawing/2014/main" id="{35D5DA11-832E-449D-9DB0-85D1E6EFD82E}"/>
              </a:ext>
            </a:extLst>
          </p:cNvPr>
          <p:cNvSpPr>
            <a:spLocks noGrp="1" noChangeArrowheads="1"/>
          </p:cNvSpPr>
          <p:nvPr>
            <p:ph type="body" sz="half" idx="1"/>
          </p:nvPr>
        </p:nvSpPr>
        <p:spPr/>
        <p:txBody>
          <a:bodyPr/>
          <a:lstStyle/>
          <a:p>
            <a:pPr eaLnBrk="1" hangingPunct="1"/>
            <a:r>
              <a:rPr lang="es-AR" altLang="en-US" sz="2600"/>
              <a:t>Poemas, rimas, versos</a:t>
            </a:r>
          </a:p>
          <a:p>
            <a:pPr eaLnBrk="1" hangingPunct="1"/>
            <a:r>
              <a:rPr lang="es-AR" altLang="en-US" sz="2600"/>
              <a:t>Juegos con los dedos</a:t>
            </a:r>
          </a:p>
          <a:p>
            <a:pPr eaLnBrk="1" hangingPunct="1"/>
            <a:r>
              <a:rPr lang="es-AR" altLang="en-US" sz="2600"/>
              <a:t>Música, canciones</a:t>
            </a:r>
          </a:p>
          <a:p>
            <a:pPr eaLnBrk="1" hangingPunct="1"/>
            <a:r>
              <a:rPr lang="es-AR" altLang="en-US" sz="2600"/>
              <a:t>Arte</a:t>
            </a:r>
          </a:p>
          <a:p>
            <a:pPr eaLnBrk="1" hangingPunct="1"/>
            <a:r>
              <a:rPr lang="es-AR" altLang="en-US" sz="2600"/>
              <a:t>Baile</a:t>
            </a:r>
          </a:p>
          <a:p>
            <a:pPr eaLnBrk="1" hangingPunct="1"/>
            <a:r>
              <a:rPr lang="es-AR" altLang="en-US" sz="2600"/>
              <a:t>Catálogos</a:t>
            </a:r>
          </a:p>
          <a:p>
            <a:pPr eaLnBrk="1" hangingPunct="1"/>
            <a:r>
              <a:rPr lang="es-AR" altLang="en-US" sz="2600"/>
              <a:t>Libros de recetas, menús</a:t>
            </a:r>
          </a:p>
          <a:p>
            <a:pPr eaLnBrk="1" hangingPunct="1"/>
            <a:r>
              <a:rPr lang="es-AR" altLang="en-US" sz="2600"/>
              <a:t>Museos, parques</a:t>
            </a:r>
          </a:p>
        </p:txBody>
      </p:sp>
      <p:sp>
        <p:nvSpPr>
          <p:cNvPr id="28675" name="Rectangle 7">
            <a:extLst>
              <a:ext uri="{FF2B5EF4-FFF2-40B4-BE49-F238E27FC236}">
                <a16:creationId xmlns:a16="http://schemas.microsoft.com/office/drawing/2014/main" id="{8C6E4964-E8FF-437B-9496-5F38C2D17F44}"/>
              </a:ext>
            </a:extLst>
          </p:cNvPr>
          <p:cNvSpPr>
            <a:spLocks noGrp="1" noChangeArrowheads="1"/>
          </p:cNvSpPr>
          <p:nvPr>
            <p:ph type="body" sz="half" idx="2"/>
          </p:nvPr>
        </p:nvSpPr>
        <p:spPr/>
        <p:txBody>
          <a:bodyPr/>
          <a:lstStyle/>
          <a:p>
            <a:pPr eaLnBrk="1" hangingPunct="1"/>
            <a:r>
              <a:rPr lang="es-AR" altLang="en-US" sz="2600"/>
              <a:t>Juegos de mesa</a:t>
            </a:r>
          </a:p>
          <a:p>
            <a:pPr eaLnBrk="1" hangingPunct="1"/>
            <a:r>
              <a:rPr lang="es-AR" altLang="en-US" sz="2600"/>
              <a:t>Historias familiares</a:t>
            </a:r>
          </a:p>
          <a:p>
            <a:pPr eaLnBrk="1" hangingPunct="1"/>
            <a:r>
              <a:rPr lang="es-AR" altLang="en-US" sz="2600"/>
              <a:t>Conversaciones durante las comidas</a:t>
            </a:r>
          </a:p>
          <a:p>
            <a:pPr eaLnBrk="1" hangingPunct="1"/>
            <a:r>
              <a:rPr lang="es-AR" altLang="en-US" sz="2600"/>
              <a:t>Juegos de autos/aviones</a:t>
            </a:r>
          </a:p>
          <a:p>
            <a:pPr eaLnBrk="1" hangingPunct="1"/>
            <a:r>
              <a:rPr lang="es-AR" altLang="en-US" sz="2600"/>
              <a:t>Revistas</a:t>
            </a:r>
          </a:p>
          <a:p>
            <a:pPr eaLnBrk="1" hangingPunct="1"/>
            <a:r>
              <a:rPr lang="es-AR" altLang="en-US" sz="2600"/>
              <a:t>Diarios/historietas</a:t>
            </a:r>
          </a:p>
        </p:txBody>
      </p:sp>
      <p:sp>
        <p:nvSpPr>
          <p:cNvPr id="2" name="Footer Placeholder 1">
            <a:extLst>
              <a:ext uri="{FF2B5EF4-FFF2-40B4-BE49-F238E27FC236}">
                <a16:creationId xmlns:a16="http://schemas.microsoft.com/office/drawing/2014/main" id="{7FB4ED71-894B-4BBB-B0F7-EA0C43986C1C}"/>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16F3F3F3-0970-4EA0-A377-3105BD24A9EE}"/>
              </a:ext>
            </a:extLst>
          </p:cNvPr>
          <p:cNvSpPr>
            <a:spLocks noGrp="1"/>
          </p:cNvSpPr>
          <p:nvPr>
            <p:ph type="sldNum" sz="quarter" idx="11"/>
          </p:nvPr>
        </p:nvSpPr>
        <p:spPr/>
        <p:txBody>
          <a:bodyPr/>
          <a:lstStyle/>
          <a:p>
            <a:fld id="{5A5C2C75-19E5-491C-B6F5-64C934321A31}" type="slidenum">
              <a:rPr lang="en-US" smtClean="0"/>
              <a:pPr/>
              <a:t>12</a:t>
            </a:fld>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a:extLst>
              <a:ext uri="{FF2B5EF4-FFF2-40B4-BE49-F238E27FC236}">
                <a16:creationId xmlns:a16="http://schemas.microsoft.com/office/drawing/2014/main" id="{FE79D675-5095-428E-BA68-0FE2A293B8CA}"/>
              </a:ext>
            </a:extLst>
          </p:cNvPr>
          <p:cNvSpPr>
            <a:spLocks noGrp="1" noChangeArrowheads="1"/>
          </p:cNvSpPr>
          <p:nvPr>
            <p:ph type="title"/>
          </p:nvPr>
        </p:nvSpPr>
        <p:spPr/>
        <p:txBody>
          <a:bodyPr/>
          <a:lstStyle/>
          <a:p>
            <a:pPr eaLnBrk="1" hangingPunct="1"/>
            <a:r>
              <a:rPr lang="es-AR" altLang="en-US"/>
              <a:t>Conexiones con los </a:t>
            </a:r>
            <a:r>
              <a:rPr lang="es-AR" altLang="en-US" sz="3600"/>
              <a:t>fundamentos </a:t>
            </a:r>
            <a:r>
              <a:rPr lang="es-AR" altLang="en-US"/>
              <a:t>del aprendizaje de preescolar</a:t>
            </a:r>
          </a:p>
        </p:txBody>
      </p:sp>
      <p:sp>
        <p:nvSpPr>
          <p:cNvPr id="30722" name="Content Placeholder 2">
            <a:extLst>
              <a:ext uri="{FF2B5EF4-FFF2-40B4-BE49-F238E27FC236}">
                <a16:creationId xmlns:a16="http://schemas.microsoft.com/office/drawing/2014/main" id="{3C15217B-D80A-4FBC-AAD5-3B6E321973FB}"/>
              </a:ext>
            </a:extLst>
          </p:cNvPr>
          <p:cNvSpPr>
            <a:spLocks noGrp="1" noChangeArrowheads="1"/>
          </p:cNvSpPr>
          <p:nvPr>
            <p:ph type="body" idx="1"/>
          </p:nvPr>
        </p:nvSpPr>
        <p:spPr/>
        <p:txBody>
          <a:bodyPr/>
          <a:lstStyle/>
          <a:p>
            <a:pPr marL="0" indent="0" eaLnBrk="1" hangingPunct="1">
              <a:buFont typeface="Wingdings" panose="05000000000000000000" pitchFamily="2" charset="2"/>
              <a:buNone/>
            </a:pPr>
            <a:r>
              <a:rPr lang="es-AR" altLang="en-US" sz="3200"/>
              <a:t>Los niños primero se conectan con el idioma y la alfabetización en la lengua madre, y aquellas experiencias brindan una base importante para el éxito en la lectoescritura en inglés.</a:t>
            </a:r>
          </a:p>
          <a:p>
            <a:pPr marL="0" indent="0" eaLnBrk="1" hangingPunct="1">
              <a:buFont typeface="Wingdings" panose="05000000000000000000" pitchFamily="2" charset="2"/>
              <a:buNone/>
            </a:pPr>
            <a:r>
              <a:rPr lang="es-AR" altLang="en-US" sz="1800"/>
              <a:t>PLF, Vol. 1, pág. 105</a:t>
            </a:r>
          </a:p>
        </p:txBody>
      </p:sp>
      <p:sp>
        <p:nvSpPr>
          <p:cNvPr id="2" name="Footer Placeholder 1">
            <a:extLst>
              <a:ext uri="{FF2B5EF4-FFF2-40B4-BE49-F238E27FC236}">
                <a16:creationId xmlns:a16="http://schemas.microsoft.com/office/drawing/2014/main" id="{61D5B53F-B42E-47AF-A6E6-E20A889503AB}"/>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7F1B201A-6C08-492C-89F1-8BEE7398C722}"/>
              </a:ext>
            </a:extLst>
          </p:cNvPr>
          <p:cNvSpPr>
            <a:spLocks noGrp="1"/>
          </p:cNvSpPr>
          <p:nvPr>
            <p:ph type="sldNum" sz="quarter" idx="11"/>
          </p:nvPr>
        </p:nvSpPr>
        <p:spPr/>
        <p:txBody>
          <a:bodyPr/>
          <a:lstStyle/>
          <a:p>
            <a:fld id="{5A5C2C75-19E5-491C-B6F5-64C934321A31}" type="slidenum">
              <a:rPr lang="en-US" smtClean="0"/>
              <a:pPr/>
              <a:t>13</a:t>
            </a:fld>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a:extLst>
              <a:ext uri="{FF2B5EF4-FFF2-40B4-BE49-F238E27FC236}">
                <a16:creationId xmlns:a16="http://schemas.microsoft.com/office/drawing/2014/main" id="{F34881F6-9F58-4A71-82E4-F70BBFC5D0B2}"/>
              </a:ext>
            </a:extLst>
          </p:cNvPr>
          <p:cNvSpPr>
            <a:spLocks noGrp="1" noChangeArrowheads="1"/>
          </p:cNvSpPr>
          <p:nvPr>
            <p:ph type="title"/>
          </p:nvPr>
        </p:nvSpPr>
        <p:spPr>
          <a:xfrm>
            <a:off x="457201" y="57005"/>
            <a:ext cx="4267200" cy="1314595"/>
          </a:xfrm>
        </p:spPr>
        <p:txBody>
          <a:bodyPr/>
          <a:lstStyle/>
          <a:p>
            <a:r>
              <a:rPr lang="en-US" altLang="en-US" dirty="0" err="1"/>
              <a:t>Hebras</a:t>
            </a:r>
            <a:r>
              <a:rPr lang="en-US" altLang="en-US" dirty="0"/>
              <a:t> y sub-</a:t>
            </a:r>
            <a:r>
              <a:rPr lang="en-US" altLang="en-US" dirty="0" err="1"/>
              <a:t>hebras</a:t>
            </a:r>
            <a:r>
              <a:rPr lang="en-US" altLang="en-US" dirty="0"/>
              <a:t> del </a:t>
            </a:r>
            <a:r>
              <a:rPr lang="en-US" altLang="en-US" dirty="0" err="1"/>
              <a:t>marco</a:t>
            </a:r>
            <a:endParaRPr lang="en-US" altLang="en-US" dirty="0"/>
          </a:p>
        </p:txBody>
      </p:sp>
      <p:sp>
        <p:nvSpPr>
          <p:cNvPr id="32770" name="Content Placeholder 3">
            <a:extLst>
              <a:ext uri="{FF2B5EF4-FFF2-40B4-BE49-F238E27FC236}">
                <a16:creationId xmlns:a16="http://schemas.microsoft.com/office/drawing/2014/main" id="{4C99434F-6350-4E98-B881-3E1E26818B17}"/>
              </a:ext>
            </a:extLst>
          </p:cNvPr>
          <p:cNvSpPr>
            <a:spLocks noGrp="1" noChangeArrowheads="1"/>
          </p:cNvSpPr>
          <p:nvPr>
            <p:ph sz="half" idx="1"/>
          </p:nvPr>
        </p:nvSpPr>
        <p:spPr/>
        <p:txBody>
          <a:bodyPr/>
          <a:lstStyle/>
          <a:p>
            <a:r>
              <a:rPr lang="en-US" altLang="en-US" sz="3200"/>
              <a:t>Audición</a:t>
            </a:r>
          </a:p>
          <a:p>
            <a:r>
              <a:rPr lang="en-US" altLang="en-US" sz="3200"/>
              <a:t>Oralidad</a:t>
            </a:r>
          </a:p>
          <a:p>
            <a:r>
              <a:rPr lang="en-US" altLang="en-US" sz="3200"/>
              <a:t>Lectura </a:t>
            </a:r>
          </a:p>
          <a:p>
            <a:r>
              <a:rPr lang="en-US" altLang="en-US" sz="3200"/>
              <a:t>Escritura</a:t>
            </a:r>
          </a:p>
        </p:txBody>
      </p:sp>
      <p:pic>
        <p:nvPicPr>
          <p:cNvPr id="32772" name="Content Placeholder 8" descr="teacher helping girl with number cards">
            <a:extLst>
              <a:ext uri="{FF2B5EF4-FFF2-40B4-BE49-F238E27FC236}">
                <a16:creationId xmlns:a16="http://schemas.microsoft.com/office/drawing/2014/main" id="{D5BCF8BF-CDE7-4CF2-B05A-BFFEC0116F7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677581" y="228599"/>
            <a:ext cx="4038599" cy="6054943"/>
          </a:xfrm>
        </p:spPr>
      </p:pic>
      <p:sp>
        <p:nvSpPr>
          <p:cNvPr id="2" name="Footer Placeholder 1">
            <a:extLst>
              <a:ext uri="{FF2B5EF4-FFF2-40B4-BE49-F238E27FC236}">
                <a16:creationId xmlns:a16="http://schemas.microsoft.com/office/drawing/2014/main" id="{401C6E4D-8280-44F2-9863-64182FD8EAF7}"/>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A3A6B67D-D3FC-4C65-93B0-46E3426F70D3}"/>
              </a:ext>
            </a:extLst>
          </p:cNvPr>
          <p:cNvSpPr>
            <a:spLocks noGrp="1"/>
          </p:cNvSpPr>
          <p:nvPr>
            <p:ph type="sldNum" sz="quarter" idx="11"/>
          </p:nvPr>
        </p:nvSpPr>
        <p:spPr/>
        <p:txBody>
          <a:bodyPr/>
          <a:lstStyle/>
          <a:p>
            <a:fld id="{5A5C2C75-19E5-491C-B6F5-64C934321A31}" type="slidenum">
              <a:rPr lang="en-US" smtClean="0"/>
              <a:pPr/>
              <a:t>14</a:t>
            </a:fld>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144406B-7089-46FE-9F92-4E6265C27807}"/>
              </a:ext>
            </a:extLst>
          </p:cNvPr>
          <p:cNvSpPr>
            <a:spLocks noGrp="1"/>
          </p:cNvSpPr>
          <p:nvPr>
            <p:ph type="title"/>
          </p:nvPr>
        </p:nvSpPr>
        <p:spPr/>
        <p:txBody>
          <a:bodyPr/>
          <a:lstStyle/>
          <a:p>
            <a:r>
              <a:rPr lang="en-US" altLang="en-US" dirty="0" err="1"/>
              <a:t>Hacer</a:t>
            </a:r>
            <a:r>
              <a:rPr lang="en-US" altLang="en-US" dirty="0"/>
              <a:t> </a:t>
            </a:r>
            <a:r>
              <a:rPr lang="en-US" altLang="en-US" dirty="0" err="1"/>
              <a:t>conexiones</a:t>
            </a:r>
            <a:r>
              <a:rPr lang="en-US" altLang="en-US" dirty="0"/>
              <a:t>: </a:t>
            </a:r>
            <a:r>
              <a:rPr lang="en-US" altLang="en-US" dirty="0" err="1"/>
              <a:t>fundamentos</a:t>
            </a:r>
            <a:r>
              <a:rPr lang="en-US" altLang="en-US" dirty="0"/>
              <a:t> del </a:t>
            </a:r>
            <a:r>
              <a:rPr lang="en-US" altLang="en-US" dirty="0" err="1"/>
              <a:t>lenguaje</a:t>
            </a:r>
            <a:r>
              <a:rPr lang="en-US" altLang="en-US" dirty="0"/>
              <a:t> y la </a:t>
            </a:r>
            <a:r>
              <a:rPr lang="en-US" altLang="en-US" dirty="0" err="1"/>
              <a:t>alfabetización</a:t>
            </a:r>
            <a:endParaRPr lang="en-US" altLang="en-US" dirty="0"/>
          </a:p>
        </p:txBody>
      </p:sp>
      <p:sp>
        <p:nvSpPr>
          <p:cNvPr id="2" name="Footer Placeholder 1">
            <a:extLst>
              <a:ext uri="{FF2B5EF4-FFF2-40B4-BE49-F238E27FC236}">
                <a16:creationId xmlns:a16="http://schemas.microsoft.com/office/drawing/2014/main" id="{90981473-3CD3-47C8-BB1B-A73C8A26E34B}"/>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D996C07E-282A-4C78-AAD3-746AFB6122AF}"/>
              </a:ext>
            </a:extLst>
          </p:cNvPr>
          <p:cNvSpPr>
            <a:spLocks noGrp="1"/>
          </p:cNvSpPr>
          <p:nvPr>
            <p:ph type="sldNum" sz="quarter" idx="11"/>
          </p:nvPr>
        </p:nvSpPr>
        <p:spPr/>
        <p:txBody>
          <a:bodyPr/>
          <a:lstStyle/>
          <a:p>
            <a:fld id="{5A5C2C75-19E5-491C-B6F5-64C934321A31}" type="slidenum">
              <a:rPr lang="en-US" smtClean="0"/>
              <a:pPr/>
              <a:t>15</a:t>
            </a:fld>
            <a:endParaRPr lang="en-US" dirty="0"/>
          </a:p>
        </p:txBody>
      </p:sp>
      <p:sp>
        <p:nvSpPr>
          <p:cNvPr id="4" name="Content Placeholder 3">
            <a:extLst>
              <a:ext uri="{FF2B5EF4-FFF2-40B4-BE49-F238E27FC236}">
                <a16:creationId xmlns:a16="http://schemas.microsoft.com/office/drawing/2014/main" id="{93C09BC9-64AC-4163-99C7-157DD838AE62}"/>
              </a:ext>
            </a:extLst>
          </p:cNvPr>
          <p:cNvSpPr>
            <a:spLocks noGrp="1"/>
          </p:cNvSpPr>
          <p:nvPr>
            <p:ph idx="1"/>
          </p:nvPr>
        </p:nvSpPr>
        <p:spPr/>
        <p:txBody>
          <a:bodyPr/>
          <a:lstStyle/>
          <a:p>
            <a:r>
              <a:rPr lang="es-ES" sz="2400" dirty="0"/>
              <a:t>Lenguaje</a:t>
            </a:r>
          </a:p>
          <a:p>
            <a:pPr lvl="1"/>
            <a:r>
              <a:rPr lang="es-ES" sz="2000" dirty="0"/>
              <a:t>Convenciones y uso del lenguaje</a:t>
            </a:r>
          </a:p>
          <a:p>
            <a:pPr lvl="1"/>
            <a:r>
              <a:rPr lang="es-ES" sz="2000" dirty="0"/>
              <a:t>Vocabulario</a:t>
            </a:r>
          </a:p>
          <a:p>
            <a:pPr lvl="1"/>
            <a:r>
              <a:rPr lang="es-ES" sz="2000" dirty="0"/>
              <a:t>Gramática</a:t>
            </a:r>
          </a:p>
          <a:p>
            <a:r>
              <a:rPr lang="es-ES" sz="2400" dirty="0"/>
              <a:t>Escritura</a:t>
            </a:r>
          </a:p>
          <a:p>
            <a:pPr lvl="1"/>
            <a:r>
              <a:rPr lang="es-ES" sz="2000" dirty="0"/>
              <a:t>Estrategias de escritura</a:t>
            </a:r>
          </a:p>
          <a:p>
            <a:r>
              <a:rPr lang="es-ES" sz="2400" dirty="0"/>
              <a:t>Literatura</a:t>
            </a:r>
          </a:p>
          <a:p>
            <a:pPr lvl="1"/>
            <a:r>
              <a:rPr lang="es-ES" sz="2000" dirty="0"/>
              <a:t>Conceptos sobre impresión</a:t>
            </a:r>
          </a:p>
          <a:p>
            <a:pPr lvl="1"/>
            <a:r>
              <a:rPr lang="es-ES" sz="2000" dirty="0"/>
              <a:t>Conocimiento fonológico</a:t>
            </a:r>
          </a:p>
          <a:p>
            <a:pPr lvl="1"/>
            <a:r>
              <a:rPr lang="es-ES" sz="2000" dirty="0"/>
              <a:t>Reconocimiento alfabético / de impresión</a:t>
            </a:r>
          </a:p>
          <a:p>
            <a:pPr lvl="1"/>
            <a:r>
              <a:rPr lang="es-ES" sz="2000" dirty="0"/>
              <a:t>Comprensión y análisis</a:t>
            </a:r>
          </a:p>
          <a:p>
            <a:pPr lvl="1"/>
            <a:r>
              <a:rPr lang="es-ES" sz="2000" dirty="0"/>
              <a:t>Interés y respuesta en alfabetización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F14D199F-00D8-4F72-B34F-A67548404ECE}"/>
              </a:ext>
            </a:extLst>
          </p:cNvPr>
          <p:cNvSpPr>
            <a:spLocks noGrp="1"/>
          </p:cNvSpPr>
          <p:nvPr>
            <p:ph type="title"/>
          </p:nvPr>
        </p:nvSpPr>
        <p:spPr/>
        <p:txBody>
          <a:bodyPr/>
          <a:lstStyle/>
          <a:p>
            <a:r>
              <a:rPr lang="en-US" altLang="en-US"/>
              <a:t>Juntelos! </a:t>
            </a:r>
          </a:p>
        </p:txBody>
      </p:sp>
      <p:pic>
        <p:nvPicPr>
          <p:cNvPr id="36866" name="Content Placeholder 8">
            <a:extLst>
              <a:ext uri="{FF2B5EF4-FFF2-40B4-BE49-F238E27FC236}">
                <a16:creationId xmlns:a16="http://schemas.microsoft.com/office/drawing/2014/main" id="{095C76E6-CF12-48CC-873B-39189F5B8B68}"/>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6963" y="1676399"/>
            <a:ext cx="4555699" cy="4718051"/>
          </a:xfrm>
        </p:spPr>
      </p:pic>
      <p:sp>
        <p:nvSpPr>
          <p:cNvPr id="2" name="Footer Placeholder 1">
            <a:extLst>
              <a:ext uri="{FF2B5EF4-FFF2-40B4-BE49-F238E27FC236}">
                <a16:creationId xmlns:a16="http://schemas.microsoft.com/office/drawing/2014/main" id="{DFBB2EEA-4F84-45CA-813C-D1B70B776D48}"/>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FCC07B34-DD17-4B6F-8F6C-90FEC381A869}"/>
              </a:ext>
            </a:extLst>
          </p:cNvPr>
          <p:cNvSpPr>
            <a:spLocks noGrp="1"/>
          </p:cNvSpPr>
          <p:nvPr>
            <p:ph type="sldNum" sz="quarter" idx="11"/>
          </p:nvPr>
        </p:nvSpPr>
        <p:spPr/>
        <p:txBody>
          <a:bodyPr/>
          <a:lstStyle/>
          <a:p>
            <a:fld id="{5A5C2C75-19E5-491C-B6F5-64C934321A31}" type="slidenum">
              <a:rPr lang="en-US" smtClean="0"/>
              <a:pPr/>
              <a:t>16</a:t>
            </a:fld>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a:extLst>
              <a:ext uri="{FF2B5EF4-FFF2-40B4-BE49-F238E27FC236}">
                <a16:creationId xmlns:a16="http://schemas.microsoft.com/office/drawing/2014/main" id="{8A8603EB-8AE1-4E1A-BE3E-4568D3EA8C29}"/>
              </a:ext>
            </a:extLst>
          </p:cNvPr>
          <p:cNvSpPr>
            <a:spLocks noGrp="1" noChangeArrowheads="1"/>
          </p:cNvSpPr>
          <p:nvPr>
            <p:ph type="title"/>
          </p:nvPr>
        </p:nvSpPr>
        <p:spPr>
          <a:xfrm>
            <a:off x="457200" y="304800"/>
            <a:ext cx="8208963" cy="914400"/>
          </a:xfrm>
        </p:spPr>
        <p:txBody>
          <a:bodyPr/>
          <a:lstStyle/>
          <a:p>
            <a:pPr eaLnBrk="1" hangingPunct="1"/>
            <a:r>
              <a:rPr lang="es-AR" altLang="en-US" sz="3600"/>
              <a:t>Fundamentos y marco del desarrollo del idioma inglés: audición y oralidad</a:t>
            </a:r>
          </a:p>
        </p:txBody>
      </p:sp>
      <p:sp>
        <p:nvSpPr>
          <p:cNvPr id="38914" name="Rectangle 5">
            <a:extLst>
              <a:ext uri="{FF2B5EF4-FFF2-40B4-BE49-F238E27FC236}">
                <a16:creationId xmlns:a16="http://schemas.microsoft.com/office/drawing/2014/main" id="{44DB8155-DE10-4BD5-B8D1-DC9B35CA9096}"/>
              </a:ext>
            </a:extLst>
          </p:cNvPr>
          <p:cNvSpPr>
            <a:spLocks noGrp="1" noChangeArrowheads="1"/>
          </p:cNvSpPr>
          <p:nvPr>
            <p:ph type="body" sz="half" idx="4294967295"/>
          </p:nvPr>
        </p:nvSpPr>
        <p:spPr>
          <a:xfrm>
            <a:off x="457200" y="1827213"/>
            <a:ext cx="4267200" cy="4567237"/>
          </a:xfrm>
        </p:spPr>
        <p:txBody>
          <a:bodyPr/>
          <a:lstStyle/>
          <a:p>
            <a:pPr eaLnBrk="1" hangingPunct="1">
              <a:lnSpc>
                <a:spcPct val="90000"/>
              </a:lnSpc>
              <a:buFont typeface="Wingdings" panose="05000000000000000000" pitchFamily="2" charset="2"/>
              <a:buNone/>
            </a:pPr>
            <a:r>
              <a:rPr lang="es-AR" altLang="en-US" sz="2300" b="1"/>
              <a:t>Audición con comprensión</a:t>
            </a:r>
          </a:p>
          <a:p>
            <a:pPr eaLnBrk="1" hangingPunct="1">
              <a:lnSpc>
                <a:spcPct val="90000"/>
              </a:lnSpc>
            </a:pPr>
            <a:r>
              <a:rPr lang="es-AR" altLang="en-US" sz="2400"/>
              <a:t>Primeras palabras</a:t>
            </a:r>
          </a:p>
          <a:p>
            <a:pPr eaLnBrk="1" hangingPunct="1">
              <a:lnSpc>
                <a:spcPct val="90000"/>
              </a:lnSpc>
            </a:pPr>
            <a:r>
              <a:rPr lang="es-AR" altLang="en-US" sz="2400"/>
              <a:t>Pedidos e instrucciones</a:t>
            </a:r>
          </a:p>
          <a:p>
            <a:pPr eaLnBrk="1" hangingPunct="1">
              <a:lnSpc>
                <a:spcPct val="90000"/>
              </a:lnSpc>
            </a:pPr>
            <a:r>
              <a:rPr lang="es-AR" altLang="en-US" sz="2400"/>
              <a:t>Conceptos básicos y avanzados</a:t>
            </a:r>
          </a:p>
          <a:p>
            <a:pPr eaLnBrk="1" hangingPunct="1">
              <a:lnSpc>
                <a:spcPct val="90000"/>
              </a:lnSpc>
              <a:buFont typeface="Wingdings" panose="05000000000000000000" pitchFamily="2" charset="2"/>
              <a:buNone/>
            </a:pPr>
            <a:r>
              <a:rPr lang="es-AR" altLang="en-US" sz="1600"/>
              <a:t>PLF, Vol. 1, págs. 114-116</a:t>
            </a:r>
          </a:p>
        </p:txBody>
      </p:sp>
      <p:sp>
        <p:nvSpPr>
          <p:cNvPr id="57347" name="Rectangle 6">
            <a:extLst>
              <a:ext uri="{FF2B5EF4-FFF2-40B4-BE49-F238E27FC236}">
                <a16:creationId xmlns:a16="http://schemas.microsoft.com/office/drawing/2014/main" id="{AE5CAF80-F613-4330-9E98-B1394051B1E1}"/>
              </a:ext>
            </a:extLst>
          </p:cNvPr>
          <p:cNvSpPr>
            <a:spLocks noGrp="1" noChangeArrowheads="1"/>
          </p:cNvSpPr>
          <p:nvPr>
            <p:ph type="body" sz="half" idx="4294967295"/>
          </p:nvPr>
        </p:nvSpPr>
        <p:spPr>
          <a:xfrm>
            <a:off x="4876800" y="1827213"/>
            <a:ext cx="4038600" cy="4567237"/>
          </a:xfrm>
        </p:spPr>
        <p:txBody>
          <a:bodyPr/>
          <a:lstStyle/>
          <a:p>
            <a:pPr eaLnBrk="1" hangingPunct="1">
              <a:lnSpc>
                <a:spcPct val="90000"/>
              </a:lnSpc>
              <a:buFont typeface="Wingdings" panose="05000000000000000000" pitchFamily="2" charset="2"/>
              <a:buNone/>
              <a:defRPr/>
            </a:pPr>
            <a:r>
              <a:rPr lang="es-AR" altLang="en-US" sz="2300" b="1" dirty="0"/>
              <a:t>Expresión oral</a:t>
            </a:r>
          </a:p>
          <a:p>
            <a:pPr eaLnBrk="1" hangingPunct="1">
              <a:lnSpc>
                <a:spcPct val="90000"/>
              </a:lnSpc>
              <a:defRPr/>
            </a:pPr>
            <a:r>
              <a:rPr lang="es-AR" altLang="en-US" sz="2400" dirty="0"/>
              <a:t>Comunicación de necesidades</a:t>
            </a:r>
          </a:p>
          <a:p>
            <a:pPr eaLnBrk="1" hangingPunct="1">
              <a:lnSpc>
                <a:spcPct val="90000"/>
              </a:lnSpc>
              <a:defRPr/>
            </a:pPr>
            <a:r>
              <a:rPr lang="es-AR" altLang="en-US" sz="2400" dirty="0"/>
              <a:t>Producción de vocabulario</a:t>
            </a:r>
          </a:p>
          <a:p>
            <a:pPr eaLnBrk="1" hangingPunct="1">
              <a:lnSpc>
                <a:spcPct val="90000"/>
              </a:lnSpc>
              <a:defRPr/>
            </a:pPr>
            <a:r>
              <a:rPr lang="es-AR" altLang="en-US" sz="2400" dirty="0"/>
              <a:t>Conversación	</a:t>
            </a:r>
          </a:p>
          <a:p>
            <a:pPr eaLnBrk="1" hangingPunct="1">
              <a:lnSpc>
                <a:spcPct val="90000"/>
              </a:lnSpc>
              <a:defRPr/>
            </a:pPr>
            <a:r>
              <a:rPr lang="es-AR" altLang="en-US" sz="2400" dirty="0"/>
              <a:t>Duración y complejidad de emisiones verbales</a:t>
            </a:r>
          </a:p>
          <a:p>
            <a:pPr eaLnBrk="1" hangingPunct="1">
              <a:lnSpc>
                <a:spcPct val="90000"/>
              </a:lnSpc>
              <a:defRPr/>
            </a:pPr>
            <a:r>
              <a:rPr lang="es-AR" altLang="en-US" sz="2400" dirty="0"/>
              <a:t>Gramática</a:t>
            </a:r>
          </a:p>
          <a:p>
            <a:pPr eaLnBrk="1" hangingPunct="1">
              <a:lnSpc>
                <a:spcPct val="90000"/>
              </a:lnSpc>
              <a:defRPr/>
            </a:pPr>
            <a:r>
              <a:rPr lang="es-AR" altLang="en-US" sz="2400" dirty="0"/>
              <a:t>Consultas</a:t>
            </a:r>
          </a:p>
          <a:p>
            <a:pPr eaLnBrk="1" hangingPunct="1">
              <a:lnSpc>
                <a:spcPct val="90000"/>
              </a:lnSpc>
              <a:defRPr/>
            </a:pPr>
            <a:r>
              <a:rPr lang="es-AR" altLang="en-US" sz="2400" dirty="0"/>
              <a:t>Convenciones sociales </a:t>
            </a:r>
          </a:p>
          <a:p>
            <a:pPr eaLnBrk="1" hangingPunct="1">
              <a:lnSpc>
                <a:spcPct val="90000"/>
              </a:lnSpc>
              <a:defRPr/>
            </a:pPr>
            <a:r>
              <a:rPr lang="es-AR" altLang="en-US" sz="2400" dirty="0"/>
              <a:t>Desarrollo narrativo</a:t>
            </a:r>
          </a:p>
          <a:p>
            <a:pPr marL="0" indent="0" eaLnBrk="1" hangingPunct="1">
              <a:lnSpc>
                <a:spcPct val="90000"/>
              </a:lnSpc>
              <a:buFont typeface="Wingdings" panose="05000000000000000000" pitchFamily="2" charset="2"/>
              <a:buNone/>
              <a:defRPr/>
            </a:pPr>
            <a:r>
              <a:rPr lang="es-AR" altLang="en-US" sz="1600" dirty="0"/>
              <a:t>PLF, Vol. 1, págs. 117-124</a:t>
            </a:r>
          </a:p>
        </p:txBody>
      </p:sp>
      <p:sp>
        <p:nvSpPr>
          <p:cNvPr id="2" name="Footer Placeholder 1">
            <a:extLst>
              <a:ext uri="{FF2B5EF4-FFF2-40B4-BE49-F238E27FC236}">
                <a16:creationId xmlns:a16="http://schemas.microsoft.com/office/drawing/2014/main" id="{3B6C86EC-C4C8-4C3C-A836-D514C690199D}"/>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D4DEA146-ECE2-4EBD-9838-9B61762A85BA}"/>
              </a:ext>
            </a:extLst>
          </p:cNvPr>
          <p:cNvSpPr>
            <a:spLocks noGrp="1"/>
          </p:cNvSpPr>
          <p:nvPr>
            <p:ph type="sldNum" sz="quarter" idx="11"/>
          </p:nvPr>
        </p:nvSpPr>
        <p:spPr/>
        <p:txBody>
          <a:bodyPr/>
          <a:lstStyle/>
          <a:p>
            <a:fld id="{5A5C2C75-19E5-491C-B6F5-64C934321A31}" type="slidenum">
              <a:rPr lang="en-US" smtClean="0"/>
              <a:pPr/>
              <a:t>17</a:t>
            </a:fld>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a:extLst>
              <a:ext uri="{FF2B5EF4-FFF2-40B4-BE49-F238E27FC236}">
                <a16:creationId xmlns:a16="http://schemas.microsoft.com/office/drawing/2014/main" id="{2E71958B-737C-40B2-8ED8-187E1F687A92}"/>
              </a:ext>
            </a:extLst>
          </p:cNvPr>
          <p:cNvSpPr>
            <a:spLocks noGrp="1" noChangeArrowheads="1"/>
          </p:cNvSpPr>
          <p:nvPr>
            <p:ph type="title"/>
          </p:nvPr>
        </p:nvSpPr>
        <p:spPr>
          <a:xfrm>
            <a:off x="457200" y="304800"/>
            <a:ext cx="8208963" cy="914400"/>
          </a:xfrm>
        </p:spPr>
        <p:txBody>
          <a:bodyPr/>
          <a:lstStyle/>
          <a:p>
            <a:pPr eaLnBrk="1" hangingPunct="1"/>
            <a:r>
              <a:rPr lang="es-AR" altLang="en-US" sz="3600"/>
              <a:t>Fundamentos del desarrollo del idioma inglés: Lectura</a:t>
            </a:r>
            <a:endParaRPr lang="en-US" altLang="en-US"/>
          </a:p>
        </p:txBody>
      </p:sp>
      <p:sp>
        <p:nvSpPr>
          <p:cNvPr id="40962" name="Content Placeholder 3">
            <a:extLst>
              <a:ext uri="{FF2B5EF4-FFF2-40B4-BE49-F238E27FC236}">
                <a16:creationId xmlns:a16="http://schemas.microsoft.com/office/drawing/2014/main" id="{12D859EB-78F1-47D7-878A-161587D2C887}"/>
              </a:ext>
            </a:extLst>
          </p:cNvPr>
          <p:cNvSpPr>
            <a:spLocks noGrp="1" noChangeArrowheads="1"/>
          </p:cNvSpPr>
          <p:nvPr>
            <p:ph type="body" sz="half" idx="1"/>
          </p:nvPr>
        </p:nvSpPr>
        <p:spPr/>
        <p:txBody>
          <a:bodyPr/>
          <a:lstStyle/>
          <a:p>
            <a:pPr eaLnBrk="1" hangingPunct="1"/>
            <a:r>
              <a:rPr lang="es-AR" altLang="en-US" sz="2400" dirty="0"/>
              <a:t>Participar en la actividad de lectura en voz alta</a:t>
            </a:r>
          </a:p>
          <a:p>
            <a:pPr eaLnBrk="1" hangingPunct="1"/>
            <a:r>
              <a:rPr lang="es-AR" altLang="en-US" sz="2400" dirty="0"/>
              <a:t>Interés en libros y en la lectura</a:t>
            </a:r>
          </a:p>
          <a:p>
            <a:pPr eaLnBrk="1" hangingPunct="1"/>
            <a:r>
              <a:rPr lang="es-AR" altLang="en-US" sz="2400" dirty="0"/>
              <a:t>Conexiones personales con la historia</a:t>
            </a:r>
          </a:p>
          <a:p>
            <a:pPr eaLnBrk="1" hangingPunct="1"/>
            <a:r>
              <a:rPr lang="es-AR" altLang="en-US" sz="2400" dirty="0"/>
              <a:t>Estructura de la historia</a:t>
            </a:r>
          </a:p>
          <a:p>
            <a:pPr eaLnBrk="1" hangingPunct="1"/>
            <a:r>
              <a:rPr lang="es-AR" altLang="en-US" sz="2400" dirty="0"/>
              <a:t>Manejo del libro</a:t>
            </a:r>
          </a:p>
          <a:p>
            <a:pPr eaLnBrk="1" hangingPunct="1"/>
            <a:r>
              <a:rPr lang="es-AR" altLang="en-US" sz="2400" dirty="0"/>
              <a:t>Letra impresa ambiental	</a:t>
            </a:r>
          </a:p>
          <a:p>
            <a:pPr eaLnBrk="1" hangingPunct="1"/>
            <a:r>
              <a:rPr lang="es-AR" altLang="en-US" sz="2400" dirty="0"/>
              <a:t>Conocimiento de las letras</a:t>
            </a:r>
          </a:p>
        </p:txBody>
      </p:sp>
      <p:sp>
        <p:nvSpPr>
          <p:cNvPr id="59395" name="Content Placeholder 5">
            <a:extLst>
              <a:ext uri="{FF2B5EF4-FFF2-40B4-BE49-F238E27FC236}">
                <a16:creationId xmlns:a16="http://schemas.microsoft.com/office/drawing/2014/main" id="{3B2C45F4-D00A-4045-87EF-A36DCB482A63}"/>
              </a:ext>
            </a:extLst>
          </p:cNvPr>
          <p:cNvSpPr>
            <a:spLocks noGrp="1" noChangeArrowheads="1"/>
          </p:cNvSpPr>
          <p:nvPr>
            <p:ph type="body" sz="half" idx="2"/>
          </p:nvPr>
        </p:nvSpPr>
        <p:spPr/>
        <p:txBody>
          <a:bodyPr/>
          <a:lstStyle/>
          <a:p>
            <a:pPr eaLnBrk="1" hangingPunct="1">
              <a:defRPr/>
            </a:pPr>
            <a:r>
              <a:rPr lang="es-AR" altLang="en-US" sz="2400" dirty="0"/>
              <a:t>Reconocimiento de las letras</a:t>
            </a:r>
          </a:p>
          <a:p>
            <a:pPr eaLnBrk="1" hangingPunct="1">
              <a:defRPr/>
            </a:pPr>
            <a:r>
              <a:rPr lang="es-AR" altLang="en-US" sz="2400" dirty="0"/>
              <a:t>Rima</a:t>
            </a:r>
          </a:p>
          <a:p>
            <a:pPr eaLnBrk="1" hangingPunct="1">
              <a:defRPr/>
            </a:pPr>
            <a:r>
              <a:rPr lang="es-AR" altLang="en-US" sz="2400" dirty="0"/>
              <a:t>Inicio	</a:t>
            </a:r>
          </a:p>
          <a:p>
            <a:pPr eaLnBrk="1" hangingPunct="1">
              <a:defRPr/>
            </a:pPr>
            <a:r>
              <a:rPr lang="es-AR" altLang="en-US" sz="2400" dirty="0"/>
              <a:t>Diferencias de sonido entre la lengua materna y el inglés</a:t>
            </a:r>
          </a:p>
          <a:p>
            <a:pPr marL="0" indent="0" eaLnBrk="1" hangingPunct="1">
              <a:buFont typeface="Wingdings" panose="05000000000000000000" pitchFamily="2" charset="2"/>
              <a:buNone/>
              <a:defRPr/>
            </a:pPr>
            <a:r>
              <a:rPr lang="es-AR" altLang="en-US" sz="1600" dirty="0"/>
              <a:t>PLF, Vol. 1, págs. 125-135</a:t>
            </a:r>
          </a:p>
        </p:txBody>
      </p:sp>
      <p:sp>
        <p:nvSpPr>
          <p:cNvPr id="2" name="Footer Placeholder 1">
            <a:extLst>
              <a:ext uri="{FF2B5EF4-FFF2-40B4-BE49-F238E27FC236}">
                <a16:creationId xmlns:a16="http://schemas.microsoft.com/office/drawing/2014/main" id="{D92BD1BC-5EAE-40ED-AD82-3B95EA3A5C89}"/>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56C126FB-9311-48C0-A21D-3A8FBE80A62B}"/>
              </a:ext>
            </a:extLst>
          </p:cNvPr>
          <p:cNvSpPr>
            <a:spLocks noGrp="1"/>
          </p:cNvSpPr>
          <p:nvPr>
            <p:ph type="sldNum" sz="quarter" idx="11"/>
          </p:nvPr>
        </p:nvSpPr>
        <p:spPr/>
        <p:txBody>
          <a:bodyPr/>
          <a:lstStyle/>
          <a:p>
            <a:fld id="{5A5C2C75-19E5-491C-B6F5-64C934321A31}" type="slidenum">
              <a:rPr lang="en-US" smtClean="0"/>
              <a:pPr/>
              <a:t>18</a:t>
            </a:fld>
            <a:endParaRPr lang="en-US"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5">
            <a:extLst>
              <a:ext uri="{FF2B5EF4-FFF2-40B4-BE49-F238E27FC236}">
                <a16:creationId xmlns:a16="http://schemas.microsoft.com/office/drawing/2014/main" id="{DEC6DB27-D4E9-4F7A-9829-A097B02710A6}"/>
              </a:ext>
            </a:extLst>
          </p:cNvPr>
          <p:cNvSpPr>
            <a:spLocks noGrp="1" noChangeArrowheads="1"/>
          </p:cNvSpPr>
          <p:nvPr>
            <p:ph type="title"/>
          </p:nvPr>
        </p:nvSpPr>
        <p:spPr/>
        <p:txBody>
          <a:bodyPr/>
          <a:lstStyle/>
          <a:p>
            <a:pPr eaLnBrk="1" hangingPunct="1"/>
            <a:r>
              <a:rPr lang="es-AR" altLang="en-US" sz="3200"/>
              <a:t>Fundamentos</a:t>
            </a:r>
            <a:r>
              <a:rPr lang="es-AR" altLang="en-US"/>
              <a:t> del desarrollo del idioma inglés: Escritura</a:t>
            </a:r>
            <a:endParaRPr lang="en-US" altLang="en-US"/>
          </a:p>
        </p:txBody>
      </p:sp>
      <p:pic>
        <p:nvPicPr>
          <p:cNvPr id="43010" name="Content Placeholder 5" descr="boy writing on white board">
            <a:extLst>
              <a:ext uri="{FF2B5EF4-FFF2-40B4-BE49-F238E27FC236}">
                <a16:creationId xmlns:a16="http://schemas.microsoft.com/office/drawing/2014/main" id="{1B4F231D-EDD7-452B-872E-81B627C4921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3669" b="24005"/>
          <a:stretch>
            <a:fillRect/>
          </a:stretch>
        </p:blipFill>
        <p:spPr>
          <a:xfrm>
            <a:off x="0" y="1497013"/>
            <a:ext cx="9144000" cy="5360987"/>
          </a:xfrm>
        </p:spPr>
      </p:pic>
      <p:sp>
        <p:nvSpPr>
          <p:cNvPr id="31748" name="Content Placeholder 11">
            <a:extLst>
              <a:ext uri="{FF2B5EF4-FFF2-40B4-BE49-F238E27FC236}">
                <a16:creationId xmlns:a16="http://schemas.microsoft.com/office/drawing/2014/main" id="{6814BBA7-FA6B-4BCE-A13A-865CACFE26CD}"/>
              </a:ext>
            </a:extLst>
          </p:cNvPr>
          <p:cNvSpPr>
            <a:spLocks noGrp="1"/>
          </p:cNvSpPr>
          <p:nvPr>
            <p:ph sz="half" idx="2"/>
          </p:nvPr>
        </p:nvSpPr>
        <p:spPr>
          <a:xfrm>
            <a:off x="152400" y="1497013"/>
            <a:ext cx="3733800" cy="3074987"/>
          </a:xfrm>
          <a:solidFill>
            <a:srgbClr val="38240B">
              <a:alpha val="88000"/>
            </a:srgbClr>
          </a:solidFill>
        </p:spPr>
        <p:txBody>
          <a:bodyPr/>
          <a:lstStyle/>
          <a:p>
            <a:pPr>
              <a:defRPr/>
            </a:pPr>
            <a:r>
              <a:rPr lang="es-AR" altLang="en-US" dirty="0">
                <a:solidFill>
                  <a:srgbClr val="FFFFFF"/>
                </a:solidFill>
              </a:rPr>
              <a:t>Expresión escrita como comunicación</a:t>
            </a:r>
          </a:p>
          <a:p>
            <a:pPr>
              <a:defRPr/>
            </a:pPr>
            <a:r>
              <a:rPr lang="es-AR" altLang="en-US" dirty="0">
                <a:solidFill>
                  <a:srgbClr val="FFFFFF"/>
                </a:solidFill>
              </a:rPr>
              <a:t>Escribir para representar palabras o ideas</a:t>
            </a:r>
          </a:p>
          <a:p>
            <a:pPr>
              <a:defRPr/>
            </a:pPr>
            <a:r>
              <a:rPr lang="es-AR" altLang="en-US" dirty="0">
                <a:solidFill>
                  <a:srgbClr val="FFFFFF"/>
                </a:solidFill>
              </a:rPr>
              <a:t>Escribir su nombre</a:t>
            </a:r>
          </a:p>
          <a:p>
            <a:pPr marL="400050" lvl="1" indent="0">
              <a:buFont typeface="Times" pitchFamily="2" charset="0"/>
              <a:buNone/>
              <a:defRPr/>
            </a:pPr>
            <a:r>
              <a:rPr lang="es-AR" altLang="en-US" sz="1400" dirty="0">
                <a:solidFill>
                  <a:srgbClr val="FFFFFF"/>
                </a:solidFill>
              </a:rPr>
              <a:t>PCF, Vol. 1, págs. 136-138</a:t>
            </a:r>
          </a:p>
        </p:txBody>
      </p:sp>
      <p:sp>
        <p:nvSpPr>
          <p:cNvPr id="2" name="Footer Placeholder 1">
            <a:extLst>
              <a:ext uri="{FF2B5EF4-FFF2-40B4-BE49-F238E27FC236}">
                <a16:creationId xmlns:a16="http://schemas.microsoft.com/office/drawing/2014/main" id="{1FC67E01-16A2-4367-8F58-B8CF7E0EA054}"/>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6416E93E-8CD4-41FA-9AF3-20FD17CF4846}"/>
              </a:ext>
            </a:extLst>
          </p:cNvPr>
          <p:cNvSpPr>
            <a:spLocks noGrp="1"/>
          </p:cNvSpPr>
          <p:nvPr>
            <p:ph type="sldNum" sz="quarter" idx="11"/>
          </p:nvPr>
        </p:nvSpPr>
        <p:spPr/>
        <p:txBody>
          <a:bodyPr/>
          <a:lstStyle/>
          <a:p>
            <a:fld id="{5A5C2C75-19E5-491C-B6F5-64C934321A31}" type="slidenum">
              <a:rPr lang="en-US" smtClean="0"/>
              <a:pPr/>
              <a:t>19</a:t>
            </a:fld>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a:extLst>
              <a:ext uri="{FF2B5EF4-FFF2-40B4-BE49-F238E27FC236}">
                <a16:creationId xmlns:a16="http://schemas.microsoft.com/office/drawing/2014/main" id="{E8E19189-2574-46D7-B61C-05A4109C77DD}"/>
              </a:ext>
            </a:extLst>
          </p:cNvPr>
          <p:cNvSpPr>
            <a:spLocks noGrp="1" noChangeArrowheads="1"/>
          </p:cNvSpPr>
          <p:nvPr>
            <p:ph type="title"/>
          </p:nvPr>
        </p:nvSpPr>
        <p:spPr/>
        <p:txBody>
          <a:bodyPr/>
          <a:lstStyle/>
          <a:p>
            <a:pPr eaLnBrk="1" hangingPunct="1"/>
            <a:r>
              <a:rPr lang="es-AR" altLang="en-US"/>
              <a:t>Actividad de llegada: KWL</a:t>
            </a:r>
          </a:p>
        </p:txBody>
      </p:sp>
      <p:sp>
        <p:nvSpPr>
          <p:cNvPr id="8194" name="Rectangle 5">
            <a:extLst>
              <a:ext uri="{FF2B5EF4-FFF2-40B4-BE49-F238E27FC236}">
                <a16:creationId xmlns:a16="http://schemas.microsoft.com/office/drawing/2014/main" id="{8F8C8479-1B72-4E12-A608-210B991712E1}"/>
              </a:ext>
            </a:extLst>
          </p:cNvPr>
          <p:cNvSpPr>
            <a:spLocks noGrp="1" noChangeArrowheads="1"/>
          </p:cNvSpPr>
          <p:nvPr>
            <p:ph type="body" idx="1"/>
          </p:nvPr>
        </p:nvSpPr>
        <p:spPr>
          <a:xfrm>
            <a:off x="457200" y="1600200"/>
            <a:ext cx="8229600" cy="4802188"/>
          </a:xfrm>
        </p:spPr>
        <p:txBody>
          <a:bodyPr/>
          <a:lstStyle/>
          <a:p>
            <a:pPr eaLnBrk="1" hangingPunct="1"/>
            <a:r>
              <a:rPr lang="es-AR" altLang="en-US" dirty="0"/>
              <a:t>Utilizando el Apunte 1: Alfabetización temprana, KWL anote una oración que:</a:t>
            </a:r>
          </a:p>
          <a:p>
            <a:pPr lvl="1" eaLnBrk="1" hangingPunct="1"/>
            <a:r>
              <a:rPr lang="es-AR" altLang="en-US" dirty="0"/>
              <a:t>Ya conoce sobre la alfabetización temprana para niños que aprenden inglés</a:t>
            </a:r>
          </a:p>
          <a:p>
            <a:pPr lvl="1" eaLnBrk="1" hangingPunct="1"/>
            <a:r>
              <a:rPr lang="es-AR" altLang="en-US" dirty="0"/>
              <a:t>Quiere conocer acerca de la alfabetización temprana para niños que aprenden inglés</a:t>
            </a:r>
          </a:p>
          <a:p>
            <a:pPr eaLnBrk="1" hangingPunct="1"/>
            <a:r>
              <a:rPr lang="es-AR" altLang="en-US" dirty="0"/>
              <a:t>Espere hasta el fin del módulo para agregar algo que:</a:t>
            </a:r>
          </a:p>
          <a:p>
            <a:pPr lvl="1" eaLnBrk="1" hangingPunct="1"/>
            <a:r>
              <a:rPr lang="es-AR" altLang="en-US" dirty="0"/>
              <a:t>Aprendió acerca de la alfabetización temprana para niños que aprenden inglés</a:t>
            </a:r>
          </a:p>
        </p:txBody>
      </p:sp>
      <p:sp>
        <p:nvSpPr>
          <p:cNvPr id="2" name="Footer Placeholder 1">
            <a:extLst>
              <a:ext uri="{FF2B5EF4-FFF2-40B4-BE49-F238E27FC236}">
                <a16:creationId xmlns:a16="http://schemas.microsoft.com/office/drawing/2014/main" id="{F6805D52-8FA1-40B1-B21B-FDFF6D3F8563}"/>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89AF1372-2A62-4755-A21F-ECD6747B1BF4}"/>
              </a:ext>
            </a:extLst>
          </p:cNvPr>
          <p:cNvSpPr>
            <a:spLocks noGrp="1"/>
          </p:cNvSpPr>
          <p:nvPr>
            <p:ph type="sldNum" sz="quarter" idx="11"/>
          </p:nvPr>
        </p:nvSpPr>
        <p:spPr/>
        <p:txBody>
          <a:bodyPr/>
          <a:lstStyle/>
          <a:p>
            <a:fld id="{5A5C2C75-19E5-491C-B6F5-64C934321A31}" type="slidenum">
              <a:rPr lang="en-US" smtClean="0"/>
              <a:pPr/>
              <a:t>2</a:t>
            </a:fld>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
            <a:extLst>
              <a:ext uri="{FF2B5EF4-FFF2-40B4-BE49-F238E27FC236}">
                <a16:creationId xmlns:a16="http://schemas.microsoft.com/office/drawing/2014/main" id="{EBB67F29-A175-4C57-A936-26AEC4C9B3E8}"/>
              </a:ext>
            </a:extLst>
          </p:cNvPr>
          <p:cNvSpPr>
            <a:spLocks noGrp="1" noChangeArrowheads="1"/>
          </p:cNvSpPr>
          <p:nvPr>
            <p:ph type="title"/>
          </p:nvPr>
        </p:nvSpPr>
        <p:spPr/>
        <p:txBody>
          <a:bodyPr/>
          <a:lstStyle/>
          <a:p>
            <a:pPr eaLnBrk="1" hangingPunct="1"/>
            <a:r>
              <a:rPr lang="es-AR" altLang="en-US"/>
              <a:t>La enseñanza intencional requiere ser consciente de:</a:t>
            </a:r>
          </a:p>
        </p:txBody>
      </p:sp>
      <p:pic>
        <p:nvPicPr>
          <p:cNvPr id="45058" name="Content Placeholder 5" descr="teacher putting crown on girl">
            <a:extLst>
              <a:ext uri="{FF2B5EF4-FFF2-40B4-BE49-F238E27FC236}">
                <a16:creationId xmlns:a16="http://schemas.microsoft.com/office/drawing/2014/main" id="{64EC859F-9B4B-4F4F-86BD-552A0081BF7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0356" t="8858" r="9099" b="9099"/>
          <a:stretch>
            <a:fillRect/>
          </a:stretch>
        </p:blipFill>
        <p:spPr>
          <a:xfrm>
            <a:off x="-10319" y="1466994"/>
            <a:ext cx="9144000" cy="5391005"/>
          </a:xfrm>
        </p:spPr>
      </p:pic>
      <p:sp>
        <p:nvSpPr>
          <p:cNvPr id="2" name="Content Placeholder 1">
            <a:extLst>
              <a:ext uri="{FF2B5EF4-FFF2-40B4-BE49-F238E27FC236}">
                <a16:creationId xmlns:a16="http://schemas.microsoft.com/office/drawing/2014/main" id="{B73BDEB1-2255-44CB-9827-D1A174A24DA2}"/>
              </a:ext>
            </a:extLst>
          </p:cNvPr>
          <p:cNvSpPr>
            <a:spLocks noGrp="1"/>
          </p:cNvSpPr>
          <p:nvPr>
            <p:ph sz="half" idx="2"/>
          </p:nvPr>
        </p:nvSpPr>
        <p:spPr>
          <a:xfrm>
            <a:off x="6325466" y="1524000"/>
            <a:ext cx="2790825" cy="4567238"/>
          </a:xfrm>
          <a:solidFill>
            <a:srgbClr val="38240B"/>
          </a:solidFill>
        </p:spPr>
        <p:txBody>
          <a:bodyPr/>
          <a:lstStyle/>
          <a:p>
            <a:pPr eaLnBrk="1" hangingPunct="1">
              <a:defRPr/>
            </a:pPr>
            <a:r>
              <a:rPr lang="es-AR" altLang="en-US" dirty="0">
                <a:solidFill>
                  <a:srgbClr val="F4EFE8"/>
                </a:solidFill>
                <a:effectLst>
                  <a:outerShdw blurRad="38100" dist="38100" dir="2700000" algn="tl">
                    <a:srgbClr val="000000"/>
                  </a:outerShdw>
                </a:effectLst>
              </a:rPr>
              <a:t>El idioma materno</a:t>
            </a:r>
          </a:p>
          <a:p>
            <a:pPr eaLnBrk="1" hangingPunct="1">
              <a:defRPr/>
            </a:pPr>
            <a:r>
              <a:rPr lang="es-AR" altLang="en-US" dirty="0">
                <a:solidFill>
                  <a:srgbClr val="F4EFE8"/>
                </a:solidFill>
                <a:effectLst>
                  <a:outerShdw blurRad="38100" dist="38100" dir="2700000" algn="tl">
                    <a:srgbClr val="000000"/>
                  </a:outerShdw>
                </a:effectLst>
              </a:rPr>
              <a:t>El desarrollo de cada niño</a:t>
            </a:r>
          </a:p>
          <a:p>
            <a:pPr eaLnBrk="1" hangingPunct="1">
              <a:defRPr/>
            </a:pPr>
            <a:r>
              <a:rPr lang="es-AR" altLang="en-US" dirty="0">
                <a:solidFill>
                  <a:srgbClr val="F4EFE8"/>
                </a:solidFill>
                <a:effectLst>
                  <a:outerShdw blurRad="38100" dist="38100" dir="2700000" algn="tl">
                    <a:srgbClr val="000000"/>
                  </a:outerShdw>
                </a:effectLst>
              </a:rPr>
              <a:t>La habilidad del niño de utilizar el inglés en las actividades</a:t>
            </a:r>
          </a:p>
          <a:p>
            <a:pPr eaLnBrk="1" hangingPunct="1">
              <a:buFont typeface="Wingdings" panose="05000000000000000000" pitchFamily="2" charset="2"/>
              <a:buNone/>
              <a:defRPr/>
            </a:pPr>
            <a:r>
              <a:rPr lang="es-AR" altLang="en-US" sz="1600" dirty="0">
                <a:solidFill>
                  <a:srgbClr val="F4EFE8"/>
                </a:solidFill>
                <a:effectLst>
                  <a:outerShdw blurRad="38100" dist="38100" dir="2700000" algn="tl">
                    <a:srgbClr val="000000"/>
                  </a:outerShdw>
                </a:effectLst>
              </a:rPr>
              <a:t>      </a:t>
            </a:r>
            <a:r>
              <a:rPr lang="es-AR" altLang="en-US" sz="1600" dirty="0" err="1">
                <a:solidFill>
                  <a:srgbClr val="F4EFE8"/>
                </a:solidFill>
                <a:effectLst>
                  <a:outerShdw blurRad="38100" dist="38100" dir="2700000" algn="tl">
                    <a:srgbClr val="000000"/>
                  </a:outerShdw>
                </a:effectLst>
              </a:rPr>
              <a:t>PCF</a:t>
            </a:r>
            <a:r>
              <a:rPr lang="es-AR" altLang="en-US" sz="1600" dirty="0">
                <a:solidFill>
                  <a:srgbClr val="F4EFE8"/>
                </a:solidFill>
                <a:effectLst>
                  <a:outerShdw blurRad="38100" dist="38100" dir="2700000" algn="tl">
                    <a:srgbClr val="000000"/>
                  </a:outerShdw>
                </a:effectLst>
              </a:rPr>
              <a:t>, Vol. 1, pág. 189</a:t>
            </a:r>
          </a:p>
        </p:txBody>
      </p:sp>
      <p:sp>
        <p:nvSpPr>
          <p:cNvPr id="3" name="Footer Placeholder 2">
            <a:extLst>
              <a:ext uri="{FF2B5EF4-FFF2-40B4-BE49-F238E27FC236}">
                <a16:creationId xmlns:a16="http://schemas.microsoft.com/office/drawing/2014/main" id="{0218557D-5EC0-4993-9BE1-FC380D4686EA}"/>
              </a:ext>
            </a:extLst>
          </p:cNvPr>
          <p:cNvSpPr>
            <a:spLocks noGrp="1"/>
          </p:cNvSpPr>
          <p:nvPr>
            <p:ph type="ftr" sz="quarter" idx="10"/>
          </p:nvPr>
        </p:nvSpPr>
        <p:spPr/>
        <p:txBody>
          <a:bodyPr/>
          <a:lstStyle/>
          <a:p>
            <a:r>
              <a:rPr lang="en-US"/>
              <a:t>©2021 California Department of Education</a:t>
            </a:r>
            <a:endParaRPr lang="en-US" dirty="0"/>
          </a:p>
        </p:txBody>
      </p:sp>
      <p:sp>
        <p:nvSpPr>
          <p:cNvPr id="4" name="Slide Number Placeholder 3">
            <a:extLst>
              <a:ext uri="{FF2B5EF4-FFF2-40B4-BE49-F238E27FC236}">
                <a16:creationId xmlns:a16="http://schemas.microsoft.com/office/drawing/2014/main" id="{E0047ACF-8360-4941-ABCE-6737F1AB2BA4}"/>
              </a:ext>
            </a:extLst>
          </p:cNvPr>
          <p:cNvSpPr>
            <a:spLocks noGrp="1"/>
          </p:cNvSpPr>
          <p:nvPr>
            <p:ph type="sldNum" sz="quarter" idx="11"/>
          </p:nvPr>
        </p:nvSpPr>
        <p:spPr/>
        <p:txBody>
          <a:bodyPr/>
          <a:lstStyle/>
          <a:p>
            <a:fld id="{5A5C2C75-19E5-491C-B6F5-64C934321A31}" type="slidenum">
              <a:rPr lang="en-US" smtClean="0"/>
              <a:pPr/>
              <a:t>20</a:t>
            </a:fld>
            <a:endParaRPr lang="en-US"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Content Placeholder 4" descr="girls drawing">
            <a:extLst>
              <a:ext uri="{FF2B5EF4-FFF2-40B4-BE49-F238E27FC236}">
                <a16:creationId xmlns:a16="http://schemas.microsoft.com/office/drawing/2014/main" id="{5109819A-9087-470B-A2B8-7D5FCD0B13B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89" r="2441" b="2353"/>
          <a:stretch>
            <a:fillRect/>
          </a:stretch>
        </p:blipFill>
        <p:spPr>
          <a:xfrm>
            <a:off x="0" y="0"/>
            <a:ext cx="9144000" cy="6858000"/>
          </a:xfrm>
        </p:spPr>
      </p:pic>
      <p:sp>
        <p:nvSpPr>
          <p:cNvPr id="33795" name="Rectangle 6">
            <a:extLst>
              <a:ext uri="{FF2B5EF4-FFF2-40B4-BE49-F238E27FC236}">
                <a16:creationId xmlns:a16="http://schemas.microsoft.com/office/drawing/2014/main" id="{21CADCF4-DF9B-447F-A469-0B53B599137B}"/>
              </a:ext>
            </a:extLst>
          </p:cNvPr>
          <p:cNvSpPr>
            <a:spLocks noGrp="1" noChangeArrowheads="1"/>
          </p:cNvSpPr>
          <p:nvPr>
            <p:ph type="title"/>
          </p:nvPr>
        </p:nvSpPr>
        <p:spPr>
          <a:xfrm>
            <a:off x="0" y="0"/>
            <a:ext cx="9144000" cy="685800"/>
          </a:xfrm>
          <a:solidFill>
            <a:srgbClr val="554C43">
              <a:alpha val="57000"/>
            </a:srgbClr>
          </a:solidFill>
        </p:spPr>
        <p:txBody>
          <a:bodyPr anchor="b"/>
          <a:lstStyle/>
          <a:p>
            <a:pPr algn="ctr" eaLnBrk="1" hangingPunct="1">
              <a:defRPr/>
            </a:pPr>
            <a:r>
              <a:rPr lang="es-AR" sz="4000" b="0" dirty="0">
                <a:solidFill>
                  <a:srgbClr val="FFFFFF"/>
                </a:solidFill>
                <a:effectLst>
                  <a:outerShdw blurRad="38100" dist="38100" dir="2700000" algn="tl">
                    <a:srgbClr val="000000">
                      <a:alpha val="43137"/>
                    </a:srgbClr>
                  </a:outerShdw>
                </a:effectLst>
                <a:ea typeface="+mj-ea"/>
              </a:rPr>
              <a:t>Apoyando a la audición y a la oralidad</a:t>
            </a:r>
          </a:p>
        </p:txBody>
      </p:sp>
      <p:sp>
        <p:nvSpPr>
          <p:cNvPr id="33796" name="Rectangle 8">
            <a:extLst>
              <a:ext uri="{FF2B5EF4-FFF2-40B4-BE49-F238E27FC236}">
                <a16:creationId xmlns:a16="http://schemas.microsoft.com/office/drawing/2014/main" id="{8E42A35B-3E37-44AE-82C1-C3EE095E65EC}"/>
              </a:ext>
            </a:extLst>
          </p:cNvPr>
          <p:cNvSpPr>
            <a:spLocks noGrp="1" noChangeArrowheads="1"/>
          </p:cNvSpPr>
          <p:nvPr>
            <p:ph sz="half" idx="2"/>
          </p:nvPr>
        </p:nvSpPr>
        <p:spPr>
          <a:xfrm>
            <a:off x="0" y="2819400"/>
            <a:ext cx="3200399" cy="3352800"/>
          </a:xfrm>
          <a:solidFill>
            <a:schemeClr val="bg2">
              <a:lumMod val="75000"/>
              <a:alpha val="90000"/>
            </a:schemeClr>
          </a:solidFill>
        </p:spPr>
        <p:txBody>
          <a:bodyPr/>
          <a:lstStyle/>
          <a:p>
            <a:pPr marL="106363" indent="0" eaLnBrk="1" hangingPunct="1">
              <a:buFont typeface="Wingdings" panose="05000000000000000000" pitchFamily="2" charset="2"/>
              <a:buNone/>
              <a:defRPr/>
            </a:pPr>
            <a:r>
              <a:rPr lang="es-AR" altLang="en-US" dirty="0">
                <a:solidFill>
                  <a:srgbClr val="FFFFFF"/>
                </a:solidFill>
                <a:effectLst>
                  <a:outerShdw blurRad="38100" dist="38100" dir="2700000" algn="tl">
                    <a:srgbClr val="000000"/>
                  </a:outerShdw>
                </a:effectLst>
              </a:rPr>
              <a:t>El entorno físico debe crear un acceso al contenido del plan de estudio a través de múltiples avenidas </a:t>
            </a:r>
            <a:r>
              <a:rPr lang="es-AR" altLang="en-US" sz="2000" dirty="0">
                <a:solidFill>
                  <a:srgbClr val="FFFFFF"/>
                </a:solidFill>
                <a:effectLst>
                  <a:outerShdw blurRad="38100" dist="38100" dir="2700000" algn="tl">
                    <a:srgbClr val="000000"/>
                  </a:outerShdw>
                </a:effectLst>
              </a:rPr>
              <a:t>(PCF, Vol. 1, pág. 192).</a:t>
            </a:r>
            <a:endParaRPr lang="es-AR" altLang="en-US" sz="1600" dirty="0">
              <a:solidFill>
                <a:srgbClr val="FFFFFF"/>
              </a:solidFill>
              <a:effectLst>
                <a:outerShdw blurRad="38100" dist="38100" dir="2700000" algn="tl">
                  <a:srgbClr val="000000"/>
                </a:outerShdw>
              </a:effectLst>
            </a:endParaRPr>
          </a:p>
        </p:txBody>
      </p:sp>
      <p:sp>
        <p:nvSpPr>
          <p:cNvPr id="2" name="Footer Placeholder 1">
            <a:extLst>
              <a:ext uri="{FF2B5EF4-FFF2-40B4-BE49-F238E27FC236}">
                <a16:creationId xmlns:a16="http://schemas.microsoft.com/office/drawing/2014/main" id="{D8F34B3C-6107-4EE5-9D07-8B8E02D1661B}"/>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2EA4629A-5EA2-457A-A2CA-DDFFCAC2DC6B}"/>
              </a:ext>
            </a:extLst>
          </p:cNvPr>
          <p:cNvSpPr>
            <a:spLocks noGrp="1"/>
          </p:cNvSpPr>
          <p:nvPr>
            <p:ph type="sldNum" sz="quarter" idx="11"/>
          </p:nvPr>
        </p:nvSpPr>
        <p:spPr/>
        <p:txBody>
          <a:bodyPr/>
          <a:lstStyle/>
          <a:p>
            <a:fld id="{5A5C2C75-19E5-491C-B6F5-64C934321A31}" type="slidenum">
              <a:rPr lang="en-US" smtClean="0"/>
              <a:pPr/>
              <a:t>21</a:t>
            </a:fld>
            <a:endParaRPr 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5">
            <a:extLst>
              <a:ext uri="{FF2B5EF4-FFF2-40B4-BE49-F238E27FC236}">
                <a16:creationId xmlns:a16="http://schemas.microsoft.com/office/drawing/2014/main" id="{62F6B0EA-3C48-4507-915A-37E5EAA43549}"/>
              </a:ext>
            </a:extLst>
          </p:cNvPr>
          <p:cNvSpPr>
            <a:spLocks noGrp="1" noChangeArrowheads="1"/>
          </p:cNvSpPr>
          <p:nvPr>
            <p:ph type="title"/>
          </p:nvPr>
        </p:nvSpPr>
        <p:spPr/>
        <p:txBody>
          <a:bodyPr/>
          <a:lstStyle/>
          <a:p>
            <a:pPr eaLnBrk="1" hangingPunct="1"/>
            <a:r>
              <a:rPr lang="en-US" altLang="en-US"/>
              <a:t>Identifique dónde está cada niño y responda</a:t>
            </a:r>
          </a:p>
        </p:txBody>
      </p:sp>
      <p:sp>
        <p:nvSpPr>
          <p:cNvPr id="4" name="Content Placeholder 3">
            <a:extLst>
              <a:ext uri="{FF2B5EF4-FFF2-40B4-BE49-F238E27FC236}">
                <a16:creationId xmlns:a16="http://schemas.microsoft.com/office/drawing/2014/main" id="{0095EBA5-09E9-425D-9EB2-96475A602DF5}"/>
              </a:ext>
            </a:extLst>
          </p:cNvPr>
          <p:cNvSpPr>
            <a:spLocks noGrp="1"/>
          </p:cNvSpPr>
          <p:nvPr>
            <p:ph idx="1"/>
          </p:nvPr>
        </p:nvSpPr>
        <p:spPr/>
        <p:txBody>
          <a:bodyPr/>
          <a:lstStyle/>
          <a:p>
            <a:pPr marL="514350" indent="-514350">
              <a:buFont typeface="+mj-lt"/>
              <a:buAutoNum type="arabicPeriod"/>
            </a:pPr>
            <a:r>
              <a:rPr lang="es-ES" dirty="0"/>
              <a:t>Diríjase a las páginas 59-60 de la Guía PEL.</a:t>
            </a:r>
          </a:p>
          <a:p>
            <a:pPr marL="514350" indent="-514350">
              <a:buFont typeface="+mj-lt"/>
              <a:buAutoNum type="arabicPeriod"/>
            </a:pPr>
            <a:r>
              <a:rPr lang="es-ES" dirty="0"/>
              <a:t>Repase el cuadro de la investigación a la práctica.</a:t>
            </a:r>
          </a:p>
          <a:p>
            <a:pPr marL="514350" indent="-514350">
              <a:buFont typeface="+mj-lt"/>
              <a:buAutoNum type="arabicPeriod"/>
            </a:pPr>
            <a:r>
              <a:rPr lang="es-ES" dirty="0"/>
              <a:t>Realice un cartel para la etapa asignada.</a:t>
            </a:r>
          </a:p>
          <a:p>
            <a:pPr marL="514350" indent="-514350">
              <a:buFont typeface="+mj-lt"/>
              <a:buAutoNum type="arabicPeriod"/>
            </a:pPr>
            <a:r>
              <a:rPr lang="es-ES" dirty="0"/>
              <a:t>Enseñe una estrategia al grupo.</a:t>
            </a:r>
          </a:p>
        </p:txBody>
      </p:sp>
      <p:sp>
        <p:nvSpPr>
          <p:cNvPr id="2" name="Footer Placeholder 1">
            <a:extLst>
              <a:ext uri="{FF2B5EF4-FFF2-40B4-BE49-F238E27FC236}">
                <a16:creationId xmlns:a16="http://schemas.microsoft.com/office/drawing/2014/main" id="{FEB97328-E733-4404-B001-B1825083C695}"/>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1D015F8A-525A-44A2-BD40-901C81F60CE6}"/>
              </a:ext>
            </a:extLst>
          </p:cNvPr>
          <p:cNvSpPr>
            <a:spLocks noGrp="1"/>
          </p:cNvSpPr>
          <p:nvPr>
            <p:ph type="sldNum" sz="quarter" idx="11"/>
          </p:nvPr>
        </p:nvSpPr>
        <p:spPr/>
        <p:txBody>
          <a:bodyPr/>
          <a:lstStyle/>
          <a:p>
            <a:fld id="{5A5C2C75-19E5-491C-B6F5-64C934321A31}" type="slidenum">
              <a:rPr lang="en-US" smtClean="0"/>
              <a:pPr/>
              <a:t>22</a:t>
            </a:fld>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a:extLst>
              <a:ext uri="{FF2B5EF4-FFF2-40B4-BE49-F238E27FC236}">
                <a16:creationId xmlns:a16="http://schemas.microsoft.com/office/drawing/2014/main" id="{C3EF93C9-BE19-4C20-AB75-F9A05A595AFB}"/>
              </a:ext>
            </a:extLst>
          </p:cNvPr>
          <p:cNvSpPr>
            <a:spLocks noGrp="1" noChangeArrowheads="1"/>
          </p:cNvSpPr>
          <p:nvPr>
            <p:ph type="title"/>
          </p:nvPr>
        </p:nvSpPr>
        <p:spPr/>
        <p:txBody>
          <a:bodyPr/>
          <a:lstStyle/>
          <a:p>
            <a:pPr eaLnBrk="1" hangingPunct="1"/>
            <a:r>
              <a:rPr lang="es-AR" altLang="en-US"/>
              <a:t>Apoyando a la audición y a la oralidad:</a:t>
            </a:r>
            <a:br>
              <a:rPr lang="es-AR" altLang="en-US"/>
            </a:br>
            <a:r>
              <a:rPr lang="es-AR" altLang="en-US"/>
              <a:t>Preguntas abiertas</a:t>
            </a:r>
            <a:endParaRPr lang="en-US" altLang="en-US"/>
          </a:p>
        </p:txBody>
      </p:sp>
      <p:pic>
        <p:nvPicPr>
          <p:cNvPr id="51202" name="Picture 16" descr="teacher talking to children">
            <a:extLst>
              <a:ext uri="{FF2B5EF4-FFF2-40B4-BE49-F238E27FC236}">
                <a16:creationId xmlns:a16="http://schemas.microsoft.com/office/drawing/2014/main" id="{A0B27266-767D-4332-9DF4-1A40342DC9B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45063" y="1676400"/>
            <a:ext cx="4095440" cy="3230454"/>
          </a:xfrm>
        </p:spPr>
      </p:pic>
      <p:sp>
        <p:nvSpPr>
          <p:cNvPr id="4" name="Content Placeholder 3">
            <a:extLst>
              <a:ext uri="{FF2B5EF4-FFF2-40B4-BE49-F238E27FC236}">
                <a16:creationId xmlns:a16="http://schemas.microsoft.com/office/drawing/2014/main" id="{46F9B407-4AEE-4FEC-8392-7CFABCC9FFE3}"/>
              </a:ext>
            </a:extLst>
          </p:cNvPr>
          <p:cNvSpPr>
            <a:spLocks noGrp="1"/>
          </p:cNvSpPr>
          <p:nvPr>
            <p:ph sz="half" idx="2"/>
          </p:nvPr>
        </p:nvSpPr>
        <p:spPr>
          <a:xfrm>
            <a:off x="5105400" y="1676399"/>
            <a:ext cx="3581400" cy="4718051"/>
          </a:xfrm>
        </p:spPr>
        <p:txBody>
          <a:bodyPr/>
          <a:lstStyle/>
          <a:p>
            <a:pPr marL="0" indent="0">
              <a:buNone/>
            </a:pPr>
            <a:r>
              <a:rPr lang="es-ES" sz="2400" dirty="0"/>
              <a:t>Realizar preguntas abiertas y mantener la conversación durante cierta cantidad de turnos. Suministrar oportunidades para que el niño practique inglés. Los maestros necesitan proporcionar tiempo para compartir a diario lo que mueve respuestas más allá de una palabra</a:t>
            </a:r>
            <a:r>
              <a:rPr lang="es-ES" dirty="0"/>
              <a:t> </a:t>
            </a:r>
            <a:r>
              <a:rPr lang="es-ES" sz="1800" dirty="0"/>
              <a:t>(PCF, Vol. 1, pág. 214).</a:t>
            </a:r>
            <a:endParaRPr lang="es-ES" dirty="0"/>
          </a:p>
        </p:txBody>
      </p:sp>
      <p:sp>
        <p:nvSpPr>
          <p:cNvPr id="2" name="Footer Placeholder 1">
            <a:extLst>
              <a:ext uri="{FF2B5EF4-FFF2-40B4-BE49-F238E27FC236}">
                <a16:creationId xmlns:a16="http://schemas.microsoft.com/office/drawing/2014/main" id="{D7F93229-4855-45F4-948E-C460A7A8642A}"/>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AF94459A-D13A-483C-B275-3B5EAD50A114}"/>
              </a:ext>
            </a:extLst>
          </p:cNvPr>
          <p:cNvSpPr>
            <a:spLocks noGrp="1"/>
          </p:cNvSpPr>
          <p:nvPr>
            <p:ph type="sldNum" sz="quarter" idx="11"/>
          </p:nvPr>
        </p:nvSpPr>
        <p:spPr/>
        <p:txBody>
          <a:bodyPr/>
          <a:lstStyle/>
          <a:p>
            <a:fld id="{5A5C2C75-19E5-491C-B6F5-64C934321A31}" type="slidenum">
              <a:rPr lang="en-US" smtClean="0"/>
              <a:pPr/>
              <a:t>23</a:t>
            </a:fld>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a:extLst>
              <a:ext uri="{FF2B5EF4-FFF2-40B4-BE49-F238E27FC236}">
                <a16:creationId xmlns:a16="http://schemas.microsoft.com/office/drawing/2014/main" id="{7676623C-1CE9-4474-A06C-6076B126D3D8}"/>
              </a:ext>
            </a:extLst>
          </p:cNvPr>
          <p:cNvSpPr>
            <a:spLocks noGrp="1" noChangeArrowheads="1"/>
          </p:cNvSpPr>
          <p:nvPr>
            <p:ph type="title"/>
          </p:nvPr>
        </p:nvSpPr>
        <p:spPr/>
        <p:txBody>
          <a:bodyPr/>
          <a:lstStyle/>
          <a:p>
            <a:pPr eaLnBrk="1" hangingPunct="1"/>
            <a:r>
              <a:rPr lang="es-AR" altLang="en-US"/>
              <a:t>Preguntas de respuesta conocida o cerradas</a:t>
            </a:r>
          </a:p>
        </p:txBody>
      </p:sp>
      <p:sp>
        <p:nvSpPr>
          <p:cNvPr id="53250" name="Rectangle 3">
            <a:extLst>
              <a:ext uri="{FF2B5EF4-FFF2-40B4-BE49-F238E27FC236}">
                <a16:creationId xmlns:a16="http://schemas.microsoft.com/office/drawing/2014/main" id="{8762BCB7-83C9-4439-BFDB-6AB2B79223C2}"/>
              </a:ext>
            </a:extLst>
          </p:cNvPr>
          <p:cNvSpPr>
            <a:spLocks noGrp="1" noChangeArrowheads="1"/>
          </p:cNvSpPr>
          <p:nvPr>
            <p:ph type="body" idx="1"/>
          </p:nvPr>
        </p:nvSpPr>
        <p:spPr/>
        <p:txBody>
          <a:bodyPr/>
          <a:lstStyle/>
          <a:p>
            <a:pPr marL="349250" indent="-349250" eaLnBrk="1" hangingPunct="1"/>
            <a:r>
              <a:rPr lang="es-AR" altLang="en-US" dirty="0"/>
              <a:t>La maestra sabe la respuesta de la pregunta</a:t>
            </a:r>
          </a:p>
          <a:p>
            <a:pPr marL="685800" lvl="1" indent="-222250" eaLnBrk="1" hangingPunct="1"/>
            <a:r>
              <a:rPr lang="es-AR" altLang="en-US" sz="2400" dirty="0"/>
              <a:t>Ejemplo: ¿De qué color es mi camisa?  </a:t>
            </a:r>
          </a:p>
          <a:p>
            <a:pPr marL="349250" indent="-349250" eaLnBrk="1" hangingPunct="1"/>
            <a:r>
              <a:rPr lang="es-AR" altLang="en-US" dirty="0"/>
              <a:t>Puede servir como:</a:t>
            </a:r>
          </a:p>
          <a:p>
            <a:pPr marL="685800" lvl="1" indent="-222250" eaLnBrk="1" hangingPunct="1"/>
            <a:r>
              <a:rPr lang="es-AR" altLang="en-US" sz="2400" dirty="0"/>
              <a:t>Una rápida evaluación del conocimiento del niño sobre un concepto simple</a:t>
            </a:r>
            <a:endParaRPr lang="es-AR" altLang="ja-JP" sz="2400" dirty="0"/>
          </a:p>
          <a:p>
            <a:pPr marL="685800" lvl="1" indent="-222250" eaLnBrk="1" hangingPunct="1"/>
            <a:r>
              <a:rPr lang="es-AR" altLang="en-US" sz="2400" dirty="0"/>
              <a:t>Una forma de incluir a los niños que aprenden inglés en la etapa de una palabra</a:t>
            </a:r>
          </a:p>
        </p:txBody>
      </p:sp>
      <p:sp>
        <p:nvSpPr>
          <p:cNvPr id="2" name="Footer Placeholder 1">
            <a:extLst>
              <a:ext uri="{FF2B5EF4-FFF2-40B4-BE49-F238E27FC236}">
                <a16:creationId xmlns:a16="http://schemas.microsoft.com/office/drawing/2014/main" id="{9005B6C0-CB85-4E53-A1F0-4C184B4E5848}"/>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720DD39C-F30B-476B-9AA5-20EC3F31A843}"/>
              </a:ext>
            </a:extLst>
          </p:cNvPr>
          <p:cNvSpPr>
            <a:spLocks noGrp="1"/>
          </p:cNvSpPr>
          <p:nvPr>
            <p:ph type="sldNum" sz="quarter" idx="11"/>
          </p:nvPr>
        </p:nvSpPr>
        <p:spPr/>
        <p:txBody>
          <a:bodyPr/>
          <a:lstStyle/>
          <a:p>
            <a:fld id="{5A5C2C75-19E5-491C-B6F5-64C934321A31}" type="slidenum">
              <a:rPr lang="en-US" smtClean="0"/>
              <a:pPr/>
              <a:t>24</a:t>
            </a:fld>
            <a:endParaRPr lang="en-US"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a:extLst>
              <a:ext uri="{FF2B5EF4-FFF2-40B4-BE49-F238E27FC236}">
                <a16:creationId xmlns:a16="http://schemas.microsoft.com/office/drawing/2014/main" id="{D7442A2A-108C-4363-8AF1-B4606607E7E5}"/>
              </a:ext>
            </a:extLst>
          </p:cNvPr>
          <p:cNvSpPr>
            <a:spLocks noGrp="1" noChangeArrowheads="1"/>
          </p:cNvSpPr>
          <p:nvPr>
            <p:ph type="title"/>
          </p:nvPr>
        </p:nvSpPr>
        <p:spPr/>
        <p:txBody>
          <a:bodyPr/>
          <a:lstStyle/>
          <a:p>
            <a:pPr eaLnBrk="1" hangingPunct="1"/>
            <a:r>
              <a:rPr lang="es-AR" altLang="en-US"/>
              <a:t>Preguntas abiertas</a:t>
            </a:r>
          </a:p>
        </p:txBody>
      </p:sp>
      <p:sp>
        <p:nvSpPr>
          <p:cNvPr id="55298" name="Rectangle 3">
            <a:extLst>
              <a:ext uri="{FF2B5EF4-FFF2-40B4-BE49-F238E27FC236}">
                <a16:creationId xmlns:a16="http://schemas.microsoft.com/office/drawing/2014/main" id="{5E5C82B7-31E9-46AC-834F-5709548826DF}"/>
              </a:ext>
            </a:extLst>
          </p:cNvPr>
          <p:cNvSpPr>
            <a:spLocks noGrp="1" noChangeArrowheads="1"/>
          </p:cNvSpPr>
          <p:nvPr>
            <p:ph idx="4294967295"/>
          </p:nvPr>
        </p:nvSpPr>
        <p:spPr/>
        <p:txBody>
          <a:bodyPr/>
          <a:lstStyle/>
          <a:p>
            <a:pPr eaLnBrk="1" hangingPunct="1">
              <a:lnSpc>
                <a:spcPct val="90000"/>
              </a:lnSpc>
            </a:pPr>
            <a:r>
              <a:rPr lang="es-AR" altLang="en-US" sz="2800" dirty="0"/>
              <a:t>Animar el uso y desarrollo del lenguaje oral </a:t>
            </a:r>
          </a:p>
          <a:p>
            <a:pPr eaLnBrk="1" hangingPunct="1">
              <a:lnSpc>
                <a:spcPct val="90000"/>
              </a:lnSpc>
            </a:pPr>
            <a:r>
              <a:rPr lang="es-AR" altLang="en-US" sz="2800" dirty="0"/>
              <a:t>Supone una puerta para que los niños se inspiren por sus experiencias de vida.</a:t>
            </a:r>
          </a:p>
          <a:p>
            <a:pPr eaLnBrk="1" hangingPunct="1">
              <a:lnSpc>
                <a:spcPct val="90000"/>
              </a:lnSpc>
            </a:pPr>
            <a:r>
              <a:rPr lang="es-AR" altLang="en-US" sz="2800" dirty="0"/>
              <a:t>Las respuestas generalmente obtienen:</a:t>
            </a:r>
          </a:p>
          <a:p>
            <a:pPr lvl="1" eaLnBrk="1" hangingPunct="1">
              <a:lnSpc>
                <a:spcPct val="90000"/>
              </a:lnSpc>
            </a:pPr>
            <a:r>
              <a:rPr lang="es-AR" altLang="en-US" sz="2400" dirty="0"/>
              <a:t>Frases u oraciones más largas</a:t>
            </a:r>
          </a:p>
          <a:p>
            <a:pPr lvl="1" eaLnBrk="1" hangingPunct="1">
              <a:lnSpc>
                <a:spcPct val="90000"/>
              </a:lnSpc>
            </a:pPr>
            <a:r>
              <a:rPr lang="es-AR" altLang="en-US" sz="2400" dirty="0"/>
              <a:t>Lenguaje más complejo</a:t>
            </a:r>
          </a:p>
          <a:p>
            <a:pPr lvl="1" eaLnBrk="1" hangingPunct="1">
              <a:lnSpc>
                <a:spcPct val="90000"/>
              </a:lnSpc>
            </a:pPr>
            <a:r>
              <a:rPr lang="es-AR" altLang="en-US" sz="2400" dirty="0"/>
              <a:t>Participación activa</a:t>
            </a:r>
          </a:p>
          <a:p>
            <a:pPr eaLnBrk="1" hangingPunct="1">
              <a:lnSpc>
                <a:spcPct val="90000"/>
              </a:lnSpc>
            </a:pPr>
            <a:r>
              <a:rPr lang="es-AR" altLang="en-US" sz="2800" dirty="0"/>
              <a:t>Ejemplo:  ¿Qué es lo que te gusta de ir a la feria?</a:t>
            </a:r>
          </a:p>
        </p:txBody>
      </p:sp>
      <p:sp>
        <p:nvSpPr>
          <p:cNvPr id="2" name="Footer Placeholder 1">
            <a:extLst>
              <a:ext uri="{FF2B5EF4-FFF2-40B4-BE49-F238E27FC236}">
                <a16:creationId xmlns:a16="http://schemas.microsoft.com/office/drawing/2014/main" id="{BE9F170E-7D0A-4D6B-82A6-869294F06D22}"/>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FB94FD5A-A8F9-48BD-B650-25F7B1334980}"/>
              </a:ext>
            </a:extLst>
          </p:cNvPr>
          <p:cNvSpPr>
            <a:spLocks noGrp="1"/>
          </p:cNvSpPr>
          <p:nvPr>
            <p:ph type="sldNum" sz="quarter" idx="11"/>
          </p:nvPr>
        </p:nvSpPr>
        <p:spPr/>
        <p:txBody>
          <a:bodyPr/>
          <a:lstStyle/>
          <a:p>
            <a:fld id="{5A5C2C75-19E5-491C-B6F5-64C934321A31}" type="slidenum">
              <a:rPr lang="en-US" smtClean="0"/>
              <a:pPr/>
              <a:t>25</a:t>
            </a:fld>
            <a:endParaRPr lang="en-US"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21722FA9-FD55-4D09-B78C-CA6C55E50A7F}"/>
              </a:ext>
            </a:extLst>
          </p:cNvPr>
          <p:cNvSpPr>
            <a:spLocks noGrp="1"/>
          </p:cNvSpPr>
          <p:nvPr>
            <p:ph type="title"/>
          </p:nvPr>
        </p:nvSpPr>
        <p:spPr/>
        <p:txBody>
          <a:bodyPr/>
          <a:lstStyle/>
          <a:p>
            <a:r>
              <a:rPr lang="es-ES" altLang="en-US"/>
              <a:t>¡Intentalo! Uso intencional de preguntas</a:t>
            </a:r>
            <a:endParaRPr lang="en-US" altLang="en-US"/>
          </a:p>
        </p:txBody>
      </p:sp>
      <p:pic>
        <p:nvPicPr>
          <p:cNvPr id="57346" name="Content Placeholder 3" descr="two children playing with blocks">
            <a:extLst>
              <a:ext uri="{FF2B5EF4-FFF2-40B4-BE49-F238E27FC236}">
                <a16:creationId xmlns:a16="http://schemas.microsoft.com/office/drawing/2014/main" id="{F153E54D-AEDD-4C44-A398-F9912529E4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8469" b="24500"/>
          <a:stretch>
            <a:fillRect/>
          </a:stretch>
        </p:blipFill>
        <p:spPr>
          <a:xfrm>
            <a:off x="1568450" y="1827213"/>
            <a:ext cx="6007100" cy="4567237"/>
          </a:xfrm>
          <a:noFill/>
        </p:spPr>
      </p:pic>
      <p:sp>
        <p:nvSpPr>
          <p:cNvPr id="2" name="Footer Placeholder 1">
            <a:extLst>
              <a:ext uri="{FF2B5EF4-FFF2-40B4-BE49-F238E27FC236}">
                <a16:creationId xmlns:a16="http://schemas.microsoft.com/office/drawing/2014/main" id="{2E40783D-B0AF-4B23-B0F5-A931B29AD2F4}"/>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1EBC9D22-95E2-4D44-9A97-79075249DBB4}"/>
              </a:ext>
            </a:extLst>
          </p:cNvPr>
          <p:cNvSpPr>
            <a:spLocks noGrp="1"/>
          </p:cNvSpPr>
          <p:nvPr>
            <p:ph type="sldNum" sz="quarter" idx="11"/>
          </p:nvPr>
        </p:nvSpPr>
        <p:spPr/>
        <p:txBody>
          <a:bodyPr/>
          <a:lstStyle/>
          <a:p>
            <a:fld id="{5A5C2C75-19E5-491C-B6F5-64C934321A31}" type="slidenum">
              <a:rPr lang="en-US" smtClean="0"/>
              <a:pPr/>
              <a:t>26</a:t>
            </a:fld>
            <a:endParaRPr lang="en-US"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a:extLst>
              <a:ext uri="{FF2B5EF4-FFF2-40B4-BE49-F238E27FC236}">
                <a16:creationId xmlns:a16="http://schemas.microsoft.com/office/drawing/2014/main" id="{A941C243-6FCC-4A90-9815-AC3F5626ACC6}"/>
              </a:ext>
            </a:extLst>
          </p:cNvPr>
          <p:cNvSpPr>
            <a:spLocks noGrp="1" noChangeArrowheads="1"/>
          </p:cNvSpPr>
          <p:nvPr>
            <p:ph type="title"/>
          </p:nvPr>
        </p:nvSpPr>
        <p:spPr/>
        <p:txBody>
          <a:bodyPr/>
          <a:lstStyle/>
          <a:p>
            <a:pPr eaLnBrk="1" hangingPunct="1"/>
            <a:r>
              <a:rPr lang="es-AR" altLang="en-US"/>
              <a:t>Extendiendo las conversaciones:</a:t>
            </a:r>
            <a:br>
              <a:rPr lang="es-AR" altLang="en-US"/>
            </a:br>
            <a:r>
              <a:rPr lang="es-AR" altLang="en-US"/>
              <a:t>Trate de que sean 5</a:t>
            </a:r>
          </a:p>
        </p:txBody>
      </p:sp>
      <p:sp>
        <p:nvSpPr>
          <p:cNvPr id="59394" name="Rectangle 3">
            <a:extLst>
              <a:ext uri="{FF2B5EF4-FFF2-40B4-BE49-F238E27FC236}">
                <a16:creationId xmlns:a16="http://schemas.microsoft.com/office/drawing/2014/main" id="{36FEB987-ACDE-44D1-819F-7DC351C00DAF}"/>
              </a:ext>
            </a:extLst>
          </p:cNvPr>
          <p:cNvSpPr>
            <a:spLocks noGrp="1" noChangeArrowheads="1"/>
          </p:cNvSpPr>
          <p:nvPr>
            <p:ph type="body" idx="1"/>
          </p:nvPr>
        </p:nvSpPr>
        <p:spPr/>
        <p:txBody>
          <a:bodyPr/>
          <a:lstStyle/>
          <a:p>
            <a:pPr eaLnBrk="1" hangingPunct="1"/>
            <a:r>
              <a:rPr lang="es-AR" altLang="en-US" sz="2600"/>
              <a:t>Intente mantener durante cinco turnos el mismo tema como una manera de alargar las conversaciones.</a:t>
            </a:r>
          </a:p>
          <a:p>
            <a:pPr eaLnBrk="1" hangingPunct="1"/>
            <a:r>
              <a:rPr lang="es-AR" altLang="en-US" sz="2600"/>
              <a:t>Añada detalles, presente nuevas palabras y mejore el lenguaje utilizando lo siguiente:</a:t>
            </a:r>
          </a:p>
          <a:p>
            <a:pPr lvl="2" eaLnBrk="1" hangingPunct="1"/>
            <a:r>
              <a:rPr lang="es-AR" altLang="en-US"/>
              <a:t>Adjetivos y adverbios</a:t>
            </a:r>
          </a:p>
          <a:p>
            <a:pPr lvl="2" eaLnBrk="1" hangingPunct="1"/>
            <a:r>
              <a:rPr lang="es-AR" altLang="en-US"/>
              <a:t>Definiciones y sinónimos</a:t>
            </a:r>
          </a:p>
          <a:p>
            <a:pPr lvl="2" eaLnBrk="1" hangingPunct="1"/>
            <a:r>
              <a:rPr lang="es-AR" altLang="en-US"/>
              <a:t>Comparaciones y </a:t>
            </a:r>
          </a:p>
          <a:p>
            <a:pPr lvl="2" eaLnBrk="1" hangingPunct="1">
              <a:buFont typeface="Times" panose="02020603050405020304" pitchFamily="18" charset="0"/>
              <a:buNone/>
            </a:pPr>
            <a:r>
              <a:rPr lang="es-AR" altLang="en-US"/>
              <a:t>   conclusiones</a:t>
            </a:r>
          </a:p>
          <a:p>
            <a:pPr lvl="2" eaLnBrk="1" hangingPunct="1"/>
            <a:r>
              <a:rPr lang="es-AR" altLang="en-US"/>
              <a:t>Sintaxis y pragmática</a:t>
            </a:r>
          </a:p>
          <a:p>
            <a:pPr lvl="2" eaLnBrk="1" hangingPunct="1">
              <a:buFont typeface="Times" panose="02020603050405020304" pitchFamily="18" charset="0"/>
              <a:buNone/>
            </a:pPr>
            <a:r>
              <a:rPr lang="es-AR" altLang="en-US" sz="1600"/>
              <a:t>     </a:t>
            </a:r>
            <a:r>
              <a:rPr lang="es-AR" altLang="en-US" sz="1400"/>
              <a:t>Dickinson &amp; Tabors, 2001 </a:t>
            </a:r>
            <a:endParaRPr lang="es-AR" altLang="en-US" sz="1600"/>
          </a:p>
        </p:txBody>
      </p:sp>
      <p:pic>
        <p:nvPicPr>
          <p:cNvPr id="59395" name="Picture 7" descr="teacher making face for child">
            <a:extLst>
              <a:ext uri="{FF2B5EF4-FFF2-40B4-BE49-F238E27FC236}">
                <a16:creationId xmlns:a16="http://schemas.microsoft.com/office/drawing/2014/main" id="{35AD3F39-949B-4688-97FE-AF7F6CCC8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733800"/>
            <a:ext cx="33385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91169F0-71D3-4685-8990-BF5AD5D6074A}"/>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86C45A81-6FFF-4A8F-9568-1D90E83F6E7E}"/>
              </a:ext>
            </a:extLst>
          </p:cNvPr>
          <p:cNvSpPr>
            <a:spLocks noGrp="1"/>
          </p:cNvSpPr>
          <p:nvPr>
            <p:ph type="sldNum" sz="quarter" idx="11"/>
          </p:nvPr>
        </p:nvSpPr>
        <p:spPr/>
        <p:txBody>
          <a:bodyPr/>
          <a:lstStyle/>
          <a:p>
            <a:fld id="{5A5C2C75-19E5-491C-B6F5-64C934321A31}" type="slidenum">
              <a:rPr lang="en-US" smtClean="0"/>
              <a:pPr/>
              <a:t>27</a:t>
            </a:fld>
            <a:endParaRPr lang="en-US"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6">
            <a:extLst>
              <a:ext uri="{FF2B5EF4-FFF2-40B4-BE49-F238E27FC236}">
                <a16:creationId xmlns:a16="http://schemas.microsoft.com/office/drawing/2014/main" id="{B3BE5544-2517-44E9-823F-59BFC639E7D1}"/>
              </a:ext>
            </a:extLst>
          </p:cNvPr>
          <p:cNvSpPr>
            <a:spLocks noGrp="1" noChangeArrowheads="1"/>
          </p:cNvSpPr>
          <p:nvPr>
            <p:ph type="title"/>
          </p:nvPr>
        </p:nvSpPr>
        <p:spPr/>
        <p:txBody>
          <a:bodyPr/>
          <a:lstStyle/>
          <a:p>
            <a:pPr eaLnBrk="1" hangingPunct="1"/>
            <a:r>
              <a:rPr lang="es-AR" altLang="en-US" dirty="0"/>
              <a:t>Ejemplo de intente que sean 5 </a:t>
            </a:r>
            <a:r>
              <a:rPr lang="es-AR" altLang="en-US" b="0" dirty="0"/>
              <a:t>(1)</a:t>
            </a:r>
          </a:p>
        </p:txBody>
      </p:sp>
      <p:sp>
        <p:nvSpPr>
          <p:cNvPr id="90119" name="Rectangle 7">
            <a:extLst>
              <a:ext uri="{FF2B5EF4-FFF2-40B4-BE49-F238E27FC236}">
                <a16:creationId xmlns:a16="http://schemas.microsoft.com/office/drawing/2014/main" id="{6CE646FE-5162-4BE7-AA1A-459FFD2BF416}"/>
              </a:ext>
            </a:extLst>
          </p:cNvPr>
          <p:cNvSpPr>
            <a:spLocks noGrp="1" noChangeArrowheads="1"/>
          </p:cNvSpPr>
          <p:nvPr>
            <p:ph type="body" sz="half" idx="1"/>
          </p:nvPr>
        </p:nvSpPr>
        <p:spPr/>
        <p:txBody>
          <a:bodyPr/>
          <a:lstStyle/>
          <a:p>
            <a:pPr eaLnBrk="1" hangingPunct="1"/>
            <a:r>
              <a:rPr lang="es-AR" altLang="en-US" sz="2600"/>
              <a:t>Maestra:  </a:t>
            </a:r>
            <a:r>
              <a:rPr lang="es-AR" altLang="ja-JP" sz="2600"/>
              <a:t>“¿Qué harías si encontraras una jirafa afuera?” (Turno 1)</a:t>
            </a:r>
          </a:p>
          <a:p>
            <a:pPr eaLnBrk="1" hangingPunct="1"/>
            <a:r>
              <a:rPr lang="es-AR" altLang="en-US" sz="2600"/>
              <a:t>Niño:  “</a:t>
            </a:r>
            <a:r>
              <a:rPr lang="es-AR" altLang="ja-JP" sz="2600"/>
              <a:t>La dejaría tranquila” (Turno 2)</a:t>
            </a:r>
          </a:p>
          <a:p>
            <a:pPr eaLnBrk="1" hangingPunct="1"/>
            <a:r>
              <a:rPr lang="es-AR" altLang="en-US" sz="2600"/>
              <a:t>¿Qué podría añadir la maestra a continuación?</a:t>
            </a:r>
          </a:p>
          <a:p>
            <a:pPr eaLnBrk="1" hangingPunct="1">
              <a:spcBef>
                <a:spcPct val="0"/>
              </a:spcBef>
              <a:spcAft>
                <a:spcPct val="75000"/>
              </a:spcAft>
              <a:buFont typeface="Times CY" charset="0"/>
              <a:buNone/>
            </a:pPr>
            <a:r>
              <a:rPr lang="es-AR" altLang="en-US" sz="1800"/>
              <a:t>     Adaptado de: Dickinson &amp; Tabors (2001)</a:t>
            </a:r>
          </a:p>
        </p:txBody>
      </p:sp>
      <p:pic>
        <p:nvPicPr>
          <p:cNvPr id="79875" name="Picture 2" descr="open hand">
            <a:extLst>
              <a:ext uri="{FF2B5EF4-FFF2-40B4-BE49-F238E27FC236}">
                <a16:creationId xmlns:a16="http://schemas.microsoft.com/office/drawing/2014/main" id="{7306BA64-7001-49A8-9AA4-2ED8331AE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36838"/>
            <a:ext cx="3276600" cy="29464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60" presetClass="entr" presetSubtype="268119352" fill="hold" grpId="0" nodeType="clickEffect">
                                  <p:stCondLst>
                                    <p:cond delay="0"/>
                                  </p:stCondLst>
                                  <p:childTnLst>
                                    <p:set>
                                      <p:cBhvr>
                                        <p:cTn id="6" dur="1" fill="hold">
                                          <p:stCondLst>
                                            <p:cond delay="499"/>
                                          </p:stCondLst>
                                        </p:cTn>
                                        <p:tgtEl>
                                          <p:spTgt spid="901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60" presetClass="entr" presetSubtype="268119352" fill="hold" grpId="0" nodeType="clickEffect">
                                  <p:stCondLst>
                                    <p:cond delay="0"/>
                                  </p:stCondLst>
                                  <p:childTnLst>
                                    <p:set>
                                      <p:cBhvr>
                                        <p:cTn id="10" dur="1" fill="hold">
                                          <p:stCondLst>
                                            <p:cond delay="499"/>
                                          </p:stCondLst>
                                        </p:cTn>
                                        <p:tgtEl>
                                          <p:spTgt spid="901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60" presetClass="entr" presetSubtype="268119352" fill="hold" grpId="0" nodeType="clickEffect">
                                  <p:stCondLst>
                                    <p:cond delay="0"/>
                                  </p:stCondLst>
                                  <p:childTnLst>
                                    <p:set>
                                      <p:cBhvr>
                                        <p:cTn id="14" dur="1" fill="hold">
                                          <p:stCondLst>
                                            <p:cond delay="499"/>
                                          </p:stCondLst>
                                        </p:cTn>
                                        <p:tgtEl>
                                          <p:spTgt spid="901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97160" presetClass="entr" presetSubtype="268119352" fill="hold" grpId="0" nodeType="clickEffect">
                                  <p:stCondLst>
                                    <p:cond delay="0"/>
                                  </p:stCondLst>
                                  <p:childTnLst>
                                    <p:set>
                                      <p:cBhvr>
                                        <p:cTn id="18" dur="1" fill="hold">
                                          <p:stCondLst>
                                            <p:cond delay="499"/>
                                          </p:stCondLst>
                                        </p:cTn>
                                        <p:tgtEl>
                                          <p:spTgt spid="901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E688FF7F-D553-4CC3-8B84-E7A37D6D6322}"/>
              </a:ext>
            </a:extLst>
          </p:cNvPr>
          <p:cNvSpPr>
            <a:spLocks noGrp="1" noChangeArrowheads="1"/>
          </p:cNvSpPr>
          <p:nvPr>
            <p:ph type="title"/>
          </p:nvPr>
        </p:nvSpPr>
        <p:spPr/>
        <p:txBody>
          <a:bodyPr/>
          <a:lstStyle/>
          <a:p>
            <a:pPr eaLnBrk="1" hangingPunct="1"/>
            <a:r>
              <a:rPr lang="es-AR" altLang="en-US" dirty="0"/>
              <a:t>Ejemplo de intente que sean 5 </a:t>
            </a:r>
            <a:r>
              <a:rPr lang="es-AR" altLang="en-US" b="0" dirty="0"/>
              <a:t>(2)</a:t>
            </a:r>
          </a:p>
        </p:txBody>
      </p:sp>
      <p:sp>
        <p:nvSpPr>
          <p:cNvPr id="92168" name="Rectangle 8">
            <a:extLst>
              <a:ext uri="{FF2B5EF4-FFF2-40B4-BE49-F238E27FC236}">
                <a16:creationId xmlns:a16="http://schemas.microsoft.com/office/drawing/2014/main" id="{E3DAE3DC-BF20-4DE3-B51C-C1A19BF45C4C}"/>
              </a:ext>
            </a:extLst>
          </p:cNvPr>
          <p:cNvSpPr>
            <a:spLocks noGrp="1" noChangeArrowheads="1"/>
          </p:cNvSpPr>
          <p:nvPr>
            <p:ph type="body" sz="half" idx="1"/>
          </p:nvPr>
        </p:nvSpPr>
        <p:spPr>
          <a:xfrm>
            <a:off x="457200" y="1827213"/>
            <a:ext cx="4114800" cy="4567237"/>
          </a:xfrm>
        </p:spPr>
        <p:txBody>
          <a:bodyPr/>
          <a:lstStyle/>
          <a:p>
            <a:pPr eaLnBrk="1" hangingPunct="1"/>
            <a:r>
              <a:rPr lang="es-AR" altLang="en-US" sz="2600" dirty="0"/>
              <a:t>Maestra: </a:t>
            </a:r>
            <a:r>
              <a:rPr lang="es-AR" altLang="ja-JP" sz="2600" dirty="0"/>
              <a:t>“¿Por qué la dejarías tranquila?” (Turno 3)</a:t>
            </a:r>
          </a:p>
          <a:p>
            <a:pPr eaLnBrk="1" hangingPunct="1"/>
            <a:r>
              <a:rPr lang="es-AR" altLang="en-US" sz="2600" dirty="0"/>
              <a:t>Niño: </a:t>
            </a:r>
            <a:r>
              <a:rPr lang="es-AR" altLang="ja-JP" sz="2600" dirty="0"/>
              <a:t>“Porque no quiero llevármela a casa.” (Turno 4)</a:t>
            </a:r>
          </a:p>
          <a:p>
            <a:pPr eaLnBrk="1" hangingPunct="1"/>
            <a:r>
              <a:rPr lang="es-AR" altLang="en-US" sz="2600" dirty="0"/>
              <a:t>¿ Qué podría añadir la maestra a continuación?</a:t>
            </a:r>
          </a:p>
          <a:p>
            <a:pPr eaLnBrk="1" hangingPunct="1">
              <a:buFont typeface="Wingdings" panose="05000000000000000000" pitchFamily="2" charset="2"/>
              <a:buNone/>
            </a:pPr>
            <a:r>
              <a:rPr lang="es-AR" altLang="en-US" sz="1800" dirty="0"/>
              <a:t>     Adaptado de: Dickinson &amp; </a:t>
            </a:r>
            <a:r>
              <a:rPr lang="es-AR" altLang="en-US" sz="1800" dirty="0" err="1"/>
              <a:t>Tabors</a:t>
            </a:r>
            <a:r>
              <a:rPr lang="es-AR" altLang="en-US" sz="1800" dirty="0"/>
              <a:t> (2001)</a:t>
            </a:r>
          </a:p>
        </p:txBody>
      </p:sp>
      <p:pic>
        <p:nvPicPr>
          <p:cNvPr id="81923" name="Picture 2" descr="open hand">
            <a:extLst>
              <a:ext uri="{FF2B5EF4-FFF2-40B4-BE49-F238E27FC236}">
                <a16:creationId xmlns:a16="http://schemas.microsoft.com/office/drawing/2014/main" id="{E89E7BC8-ACB7-4E8F-B8E7-B6E7665EF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36838"/>
            <a:ext cx="3276600" cy="29464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60" presetClass="entr" presetSubtype="268125280" fill="hold" grpId="0" nodeType="clickEffect">
                                  <p:stCondLst>
                                    <p:cond delay="0"/>
                                  </p:stCondLst>
                                  <p:childTnLst>
                                    <p:set>
                                      <p:cBhvr>
                                        <p:cTn id="6" dur="1" fill="hold">
                                          <p:stCondLst>
                                            <p:cond delay="499"/>
                                          </p:stCondLst>
                                        </p:cTn>
                                        <p:tgtEl>
                                          <p:spTgt spid="921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60" presetClass="entr" presetSubtype="268125280" fill="hold" grpId="0" nodeType="clickEffect">
                                  <p:stCondLst>
                                    <p:cond delay="0"/>
                                  </p:stCondLst>
                                  <p:childTnLst>
                                    <p:set>
                                      <p:cBhvr>
                                        <p:cTn id="10" dur="1" fill="hold">
                                          <p:stCondLst>
                                            <p:cond delay="499"/>
                                          </p:stCondLst>
                                        </p:cTn>
                                        <p:tgtEl>
                                          <p:spTgt spid="921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60" presetClass="entr" presetSubtype="268125280" fill="hold" grpId="0" nodeType="clickEffect">
                                  <p:stCondLst>
                                    <p:cond delay="0"/>
                                  </p:stCondLst>
                                  <p:childTnLst>
                                    <p:set>
                                      <p:cBhvr>
                                        <p:cTn id="14" dur="1" fill="hold">
                                          <p:stCondLst>
                                            <p:cond delay="499"/>
                                          </p:stCondLst>
                                        </p:cTn>
                                        <p:tgtEl>
                                          <p:spTgt spid="921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97160" presetClass="entr" presetSubtype="268125280" fill="hold" grpId="0" nodeType="clickEffect">
                                  <p:stCondLst>
                                    <p:cond delay="0"/>
                                  </p:stCondLst>
                                  <p:childTnLst>
                                    <p:set>
                                      <p:cBhvr>
                                        <p:cTn id="18" dur="1" fill="hold">
                                          <p:stCondLst>
                                            <p:cond delay="499"/>
                                          </p:stCondLst>
                                        </p:cTn>
                                        <p:tgtEl>
                                          <p:spTgt spid="921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FE860D9F-52F3-4D05-BF62-77550C4B8897}"/>
              </a:ext>
            </a:extLst>
          </p:cNvPr>
          <p:cNvSpPr>
            <a:spLocks noGrp="1" noChangeArrowheads="1"/>
          </p:cNvSpPr>
          <p:nvPr>
            <p:ph type="title"/>
          </p:nvPr>
        </p:nvSpPr>
        <p:spPr/>
        <p:txBody>
          <a:bodyPr/>
          <a:lstStyle/>
          <a:p>
            <a:pPr eaLnBrk="1" hangingPunct="1"/>
            <a:r>
              <a:rPr lang="en-US" altLang="en-US" sz="2800" dirty="0"/>
              <a:t>California's Early Learning and Development System: Professional Development</a:t>
            </a:r>
          </a:p>
        </p:txBody>
      </p:sp>
      <p:pic>
        <p:nvPicPr>
          <p:cNvPr id="10" name="Imagen 1" descr="California's Early Learning and Development System: Professional Development">
            <a:extLst>
              <a:ext uri="{FF2B5EF4-FFF2-40B4-BE49-F238E27FC236}">
                <a16:creationId xmlns:a16="http://schemas.microsoft.com/office/drawing/2014/main" id="{227182AD-3DA4-4BB1-9C41-A5ECB45D4E11}"/>
              </a:ext>
            </a:extLst>
          </p:cNvPr>
          <p:cNvPicPr>
            <a:picLocks noGrp="1"/>
          </p:cNvPicPr>
          <p:nvPr>
            <p:ph idx="1"/>
          </p:nvPr>
        </p:nvPicPr>
        <p:blipFill>
          <a:blip r:embed="rId3" cstate="print"/>
          <a:srcRect/>
          <a:stretch>
            <a:fillRect/>
          </a:stretch>
        </p:blipFill>
        <p:spPr bwMode="auto">
          <a:xfrm>
            <a:off x="-10319" y="0"/>
            <a:ext cx="9144000" cy="6858000"/>
          </a:xfrm>
          <a:prstGeom prst="rect">
            <a:avLst/>
          </a:prstGeom>
          <a:noFill/>
          <a:ln w="9525">
            <a:noFill/>
            <a:miter lim="800000"/>
            <a:headEnd/>
            <a:tailEnd/>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2">
            <a:extLst>
              <a:ext uri="{FF2B5EF4-FFF2-40B4-BE49-F238E27FC236}">
                <a16:creationId xmlns:a16="http://schemas.microsoft.com/office/drawing/2014/main" id="{49F3735C-EF3C-4CBB-8E31-92262B583A56}"/>
              </a:ext>
            </a:extLst>
          </p:cNvPr>
          <p:cNvSpPr>
            <a:spLocks noGrp="1" noChangeArrowheads="1"/>
          </p:cNvSpPr>
          <p:nvPr>
            <p:ph type="title"/>
          </p:nvPr>
        </p:nvSpPr>
        <p:spPr/>
        <p:txBody>
          <a:bodyPr/>
          <a:lstStyle/>
          <a:p>
            <a:pPr eaLnBrk="1" hangingPunct="1"/>
            <a:r>
              <a:rPr lang="es-AR" altLang="en-US" dirty="0"/>
              <a:t>Ejemplo de intente que sean 5 </a:t>
            </a:r>
            <a:r>
              <a:rPr lang="es-AR" altLang="en-US" b="0" dirty="0"/>
              <a:t>(3)</a:t>
            </a:r>
            <a:endParaRPr lang="en-US" altLang="en-US" b="0" dirty="0"/>
          </a:p>
        </p:txBody>
      </p:sp>
      <p:sp>
        <p:nvSpPr>
          <p:cNvPr id="94221" name="Rectangle 13">
            <a:extLst>
              <a:ext uri="{FF2B5EF4-FFF2-40B4-BE49-F238E27FC236}">
                <a16:creationId xmlns:a16="http://schemas.microsoft.com/office/drawing/2014/main" id="{CD3DFBBD-399C-4213-BF01-9C6251AC12E3}"/>
              </a:ext>
            </a:extLst>
          </p:cNvPr>
          <p:cNvSpPr>
            <a:spLocks noGrp="1" noChangeArrowheads="1"/>
          </p:cNvSpPr>
          <p:nvPr>
            <p:ph type="body" sz="half" idx="1"/>
          </p:nvPr>
        </p:nvSpPr>
        <p:spPr>
          <a:xfrm>
            <a:off x="457200" y="1828800"/>
            <a:ext cx="4343400" cy="4648200"/>
          </a:xfrm>
        </p:spPr>
        <p:txBody>
          <a:bodyPr/>
          <a:lstStyle/>
          <a:p>
            <a:pPr eaLnBrk="1" hangingPunct="1">
              <a:lnSpc>
                <a:spcPct val="90000"/>
              </a:lnSpc>
              <a:defRPr/>
            </a:pPr>
            <a:r>
              <a:rPr lang="es-AR" altLang="en-US" sz="2600" dirty="0"/>
              <a:t>Maestra: </a:t>
            </a:r>
            <a:r>
              <a:rPr lang="es-AR" altLang="ja-JP" sz="2600" dirty="0"/>
              <a:t>“¿No?” (Turno 5)</a:t>
            </a:r>
          </a:p>
          <a:p>
            <a:pPr eaLnBrk="1" hangingPunct="1">
              <a:lnSpc>
                <a:spcPct val="90000"/>
              </a:lnSpc>
              <a:defRPr/>
            </a:pPr>
            <a:r>
              <a:rPr lang="es-AR" altLang="en-US" sz="2600" dirty="0"/>
              <a:t>Niño: </a:t>
            </a:r>
            <a:r>
              <a:rPr lang="es-AR" altLang="ja-JP" sz="2600" dirty="0"/>
              <a:t>“Tendrían que hacer una casa muy grande.” (Turno 6)</a:t>
            </a:r>
          </a:p>
          <a:p>
            <a:pPr eaLnBrk="1" hangingPunct="1">
              <a:lnSpc>
                <a:spcPct val="90000"/>
              </a:lnSpc>
              <a:defRPr/>
            </a:pPr>
            <a:r>
              <a:rPr lang="es-AR" altLang="en-US" sz="2600" dirty="0"/>
              <a:t>Maestra: </a:t>
            </a:r>
            <a:r>
              <a:rPr lang="es-AR" altLang="ja-JP" sz="2600" dirty="0"/>
              <a:t>“Una casa gigante” (Turno 7)</a:t>
            </a:r>
          </a:p>
          <a:p>
            <a:pPr marL="0" indent="0" eaLnBrk="1" hangingPunct="1">
              <a:lnSpc>
                <a:spcPct val="90000"/>
              </a:lnSpc>
              <a:buNone/>
              <a:defRPr/>
            </a:pPr>
            <a:endParaRPr lang="es-AR" altLang="ja-JP" sz="1600" dirty="0"/>
          </a:p>
          <a:p>
            <a:pPr marL="0" indent="0" eaLnBrk="1" hangingPunct="1">
              <a:lnSpc>
                <a:spcPct val="90000"/>
              </a:lnSpc>
              <a:buFont typeface="Wingdings" panose="05000000000000000000" pitchFamily="2" charset="2"/>
              <a:buNone/>
              <a:defRPr/>
            </a:pPr>
            <a:r>
              <a:rPr lang="es-AR" altLang="en-US" sz="2600" dirty="0"/>
              <a:t>Este ejemplo de “intente que sean 5” ayuda a construir el </a:t>
            </a:r>
            <a:r>
              <a:rPr lang="es-AR" altLang="ja-JP" sz="2600" dirty="0"/>
              <a:t>idioma para toda la vida y tomaría menos de 30 segundos.</a:t>
            </a:r>
            <a:endParaRPr lang="es-AR" altLang="en-US" sz="2600" dirty="0"/>
          </a:p>
        </p:txBody>
      </p:sp>
      <p:pic>
        <p:nvPicPr>
          <p:cNvPr id="65539" name="Picture 14" descr="open hand">
            <a:extLst>
              <a:ext uri="{FF2B5EF4-FFF2-40B4-BE49-F238E27FC236}">
                <a16:creationId xmlns:a16="http://schemas.microsoft.com/office/drawing/2014/main" id="{B15F2F24-9256-4071-961B-805E3D9BE92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2636838"/>
            <a:ext cx="3276600" cy="2946400"/>
          </a:xfr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60" presetClass="entr" presetSubtype="268131216" fill="hold" grpId="0" nodeType="clickEffect">
                                  <p:stCondLst>
                                    <p:cond delay="0"/>
                                  </p:stCondLst>
                                  <p:childTnLst>
                                    <p:set>
                                      <p:cBhvr>
                                        <p:cTn id="6" dur="1" fill="hold">
                                          <p:stCondLst>
                                            <p:cond delay="499"/>
                                          </p:stCondLst>
                                        </p:cTn>
                                        <p:tgtEl>
                                          <p:spTgt spid="942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60" presetClass="entr" presetSubtype="268131216" fill="hold" grpId="0" nodeType="clickEffect">
                                  <p:stCondLst>
                                    <p:cond delay="0"/>
                                  </p:stCondLst>
                                  <p:childTnLst>
                                    <p:set>
                                      <p:cBhvr>
                                        <p:cTn id="10" dur="1" fill="hold">
                                          <p:stCondLst>
                                            <p:cond delay="499"/>
                                          </p:stCondLst>
                                        </p:cTn>
                                        <p:tgtEl>
                                          <p:spTgt spid="942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60" presetClass="entr" presetSubtype="268131216" fill="hold" grpId="0" nodeType="clickEffect">
                                  <p:stCondLst>
                                    <p:cond delay="0"/>
                                  </p:stCondLst>
                                  <p:childTnLst>
                                    <p:set>
                                      <p:cBhvr>
                                        <p:cTn id="14" dur="1" fill="hold">
                                          <p:stCondLst>
                                            <p:cond delay="499"/>
                                          </p:stCondLst>
                                        </p:cTn>
                                        <p:tgtEl>
                                          <p:spTgt spid="9422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97160" presetClass="entr" presetSubtype="268131216" fill="hold" grpId="0" nodeType="clickEffect">
                                  <p:stCondLst>
                                    <p:cond delay="0"/>
                                  </p:stCondLst>
                                  <p:childTnLst>
                                    <p:set>
                                      <p:cBhvr>
                                        <p:cTn id="18" dur="1" fill="hold">
                                          <p:stCondLst>
                                            <p:cond delay="499"/>
                                          </p:stCondLst>
                                        </p:cTn>
                                        <p:tgtEl>
                                          <p:spTgt spid="94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a:extLst>
              <a:ext uri="{FF2B5EF4-FFF2-40B4-BE49-F238E27FC236}">
                <a16:creationId xmlns:a16="http://schemas.microsoft.com/office/drawing/2014/main" id="{2F1C71F5-76CA-42EE-8B1C-F53CD6C1F274}"/>
              </a:ext>
            </a:extLst>
          </p:cNvPr>
          <p:cNvSpPr>
            <a:spLocks noGrp="1" noChangeArrowheads="1"/>
          </p:cNvSpPr>
          <p:nvPr>
            <p:ph type="title"/>
          </p:nvPr>
        </p:nvSpPr>
        <p:spPr/>
        <p:txBody>
          <a:bodyPr/>
          <a:lstStyle/>
          <a:p>
            <a:pPr eaLnBrk="1" hangingPunct="1"/>
            <a:r>
              <a:rPr lang="es-AR" altLang="en-US"/>
              <a:t>¡Pruébelo! Intente que sean 5</a:t>
            </a:r>
          </a:p>
        </p:txBody>
      </p:sp>
      <p:sp>
        <p:nvSpPr>
          <p:cNvPr id="96261" name="Rectangle 5">
            <a:extLst>
              <a:ext uri="{FF2B5EF4-FFF2-40B4-BE49-F238E27FC236}">
                <a16:creationId xmlns:a16="http://schemas.microsoft.com/office/drawing/2014/main" id="{90E372D0-02D0-44F5-9474-F53EA7B43215}"/>
              </a:ext>
            </a:extLst>
          </p:cNvPr>
          <p:cNvSpPr>
            <a:spLocks noGrp="1" noChangeArrowheads="1"/>
          </p:cNvSpPr>
          <p:nvPr>
            <p:ph type="body" idx="1"/>
          </p:nvPr>
        </p:nvSpPr>
        <p:spPr/>
        <p:txBody>
          <a:bodyPr/>
          <a:lstStyle/>
          <a:p>
            <a:pPr eaLnBrk="1" hangingPunct="1">
              <a:spcAft>
                <a:spcPts val="1200"/>
              </a:spcAft>
            </a:pPr>
            <a:r>
              <a:rPr lang="es-AR" altLang="en-US" sz="2800" dirty="0"/>
              <a:t>¿Qué has estado haciendo últimamente?</a:t>
            </a:r>
          </a:p>
          <a:p>
            <a:pPr eaLnBrk="1" hangingPunct="1">
              <a:spcAft>
                <a:spcPts val="1200"/>
              </a:spcAft>
            </a:pPr>
            <a:r>
              <a:rPr lang="es-AR" altLang="en-US" sz="2800" dirty="0"/>
              <a:t>¿Qué has hecho este fin de semana?</a:t>
            </a:r>
          </a:p>
          <a:p>
            <a:pPr eaLnBrk="1" hangingPunct="1">
              <a:spcAft>
                <a:spcPts val="1200"/>
              </a:spcAft>
            </a:pPr>
            <a:r>
              <a:rPr lang="es-AR" altLang="en-US" sz="2800" dirty="0"/>
              <a:t>¿Dónde has estado últimamente?</a:t>
            </a:r>
          </a:p>
          <a:p>
            <a:pPr eaLnBrk="1" hangingPunct="1">
              <a:spcAft>
                <a:spcPts val="1200"/>
              </a:spcAft>
            </a:pPr>
            <a:r>
              <a:rPr lang="es-AR" altLang="en-US" sz="2800" dirty="0"/>
              <a:t>¿Qué es algo que esperas con ansias?</a:t>
            </a:r>
          </a:p>
          <a:p>
            <a:pPr eaLnBrk="1" hangingPunct="1">
              <a:spcAft>
                <a:spcPts val="1200"/>
              </a:spcAft>
            </a:pPr>
            <a:r>
              <a:rPr lang="es-AR" altLang="en-US" sz="2800" dirty="0"/>
              <a:t>¿Cuáles son algunas de las personas que disfrutas?</a:t>
            </a:r>
          </a:p>
        </p:txBody>
      </p:sp>
      <p:sp>
        <p:nvSpPr>
          <p:cNvPr id="2" name="Footer Placeholder 1">
            <a:extLst>
              <a:ext uri="{FF2B5EF4-FFF2-40B4-BE49-F238E27FC236}">
                <a16:creationId xmlns:a16="http://schemas.microsoft.com/office/drawing/2014/main" id="{465754BB-4F3C-4A47-9651-7201413F5E79}"/>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CA240805-2B9E-414D-9E4D-88C85DF54C3D}"/>
              </a:ext>
            </a:extLst>
          </p:cNvPr>
          <p:cNvSpPr>
            <a:spLocks noGrp="1"/>
          </p:cNvSpPr>
          <p:nvPr>
            <p:ph type="sldNum" sz="quarter" idx="11"/>
          </p:nvPr>
        </p:nvSpPr>
        <p:spPr/>
        <p:txBody>
          <a:bodyPr/>
          <a:lstStyle/>
          <a:p>
            <a:fld id="{5A5C2C75-19E5-491C-B6F5-64C934321A31}" type="slidenum">
              <a:rPr lang="en-US" smtClean="0"/>
              <a:pPr/>
              <a:t>31</a:t>
            </a:fld>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97160" presetClass="entr" presetSubtype="268137720" fill="hold" grpId="0" nodeType="afterEffect">
                                  <p:stCondLst>
                                    <p:cond delay="0"/>
                                  </p:stCondLst>
                                  <p:childTnLst>
                                    <p:set>
                                      <p:cBhvr>
                                        <p:cTn id="6" dur="1" fill="hold">
                                          <p:stCondLst>
                                            <p:cond delay="499"/>
                                          </p:stCondLst>
                                        </p:cTn>
                                        <p:tgtEl>
                                          <p:spTgt spid="96261">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297160" presetClass="entr" presetSubtype="268137720" fill="hold" grpId="0" nodeType="afterEffect">
                                  <p:stCondLst>
                                    <p:cond delay="0"/>
                                  </p:stCondLst>
                                  <p:childTnLst>
                                    <p:set>
                                      <p:cBhvr>
                                        <p:cTn id="9" dur="1" fill="hold">
                                          <p:stCondLst>
                                            <p:cond delay="499"/>
                                          </p:stCondLst>
                                        </p:cTn>
                                        <p:tgtEl>
                                          <p:spTgt spid="96261">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297160" presetClass="entr" presetSubtype="268137720" fill="hold" grpId="0" nodeType="afterEffect">
                                  <p:stCondLst>
                                    <p:cond delay="0"/>
                                  </p:stCondLst>
                                  <p:childTnLst>
                                    <p:set>
                                      <p:cBhvr>
                                        <p:cTn id="12" dur="1" fill="hold">
                                          <p:stCondLst>
                                            <p:cond delay="499"/>
                                          </p:stCondLst>
                                        </p:cTn>
                                        <p:tgtEl>
                                          <p:spTgt spid="96261">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297160" presetClass="entr" presetSubtype="268137720" fill="hold" grpId="0" nodeType="afterEffect">
                                  <p:stCondLst>
                                    <p:cond delay="0"/>
                                  </p:stCondLst>
                                  <p:childTnLst>
                                    <p:set>
                                      <p:cBhvr>
                                        <p:cTn id="15" dur="1" fill="hold">
                                          <p:stCondLst>
                                            <p:cond delay="499"/>
                                          </p:stCondLst>
                                        </p:cTn>
                                        <p:tgtEl>
                                          <p:spTgt spid="96261">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297160" presetClass="entr" presetSubtype="268137720" fill="hold" grpId="0" nodeType="afterEffect">
                                  <p:stCondLst>
                                    <p:cond delay="0"/>
                                  </p:stCondLst>
                                  <p:childTnLst>
                                    <p:set>
                                      <p:cBhvr>
                                        <p:cTn id="18" dur="1" fill="hold">
                                          <p:stCondLst>
                                            <p:cond delay="499"/>
                                          </p:stCondLst>
                                        </p:cTn>
                                        <p:tgtEl>
                                          <p:spTgt spid="962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5">
            <a:extLst>
              <a:ext uri="{FF2B5EF4-FFF2-40B4-BE49-F238E27FC236}">
                <a16:creationId xmlns:a16="http://schemas.microsoft.com/office/drawing/2014/main" id="{00AD60B4-5204-405F-BB67-95A71AF8ADAC}"/>
              </a:ext>
            </a:extLst>
          </p:cNvPr>
          <p:cNvSpPr>
            <a:spLocks noGrp="1" noChangeArrowheads="1"/>
          </p:cNvSpPr>
          <p:nvPr>
            <p:ph type="title"/>
          </p:nvPr>
        </p:nvSpPr>
        <p:spPr/>
        <p:txBody>
          <a:bodyPr/>
          <a:lstStyle/>
          <a:p>
            <a:r>
              <a:rPr lang="es-AR" altLang="en-US" sz="3000"/>
              <a:t>La alfabetización temprana en el aula de preescolar…</a:t>
            </a:r>
          </a:p>
        </p:txBody>
      </p:sp>
      <p:pic>
        <p:nvPicPr>
          <p:cNvPr id="9" name="Content Placeholder 8" descr="boy playing drums">
            <a:extLst>
              <a:ext uri="{FF2B5EF4-FFF2-40B4-BE49-F238E27FC236}">
                <a16:creationId xmlns:a16="http://schemas.microsoft.com/office/drawing/2014/main" id="{226B79D3-5B71-472B-A0B2-52ED00A2C78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14230" t="16689" r="38338" b="2528"/>
          <a:stretch>
            <a:fillRect/>
          </a:stretch>
        </p:blipFill>
        <p:spPr bwMode="auto">
          <a:xfrm>
            <a:off x="360496" y="1635269"/>
            <a:ext cx="4211504" cy="477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4" name="Text Placeholder 7">
            <a:extLst>
              <a:ext uri="{FF2B5EF4-FFF2-40B4-BE49-F238E27FC236}">
                <a16:creationId xmlns:a16="http://schemas.microsoft.com/office/drawing/2014/main" id="{0E3D8236-5EB9-46FD-ABEA-726D08AAFD29}"/>
              </a:ext>
            </a:extLst>
          </p:cNvPr>
          <p:cNvSpPr>
            <a:spLocks noGrp="1" noChangeArrowheads="1"/>
          </p:cNvSpPr>
          <p:nvPr>
            <p:ph sz="half" idx="2"/>
          </p:nvPr>
        </p:nvSpPr>
        <p:spPr>
          <a:xfrm>
            <a:off x="5029200" y="1752600"/>
            <a:ext cx="3962400" cy="4419600"/>
          </a:xfrm>
        </p:spPr>
        <p:txBody>
          <a:bodyPr/>
          <a:lstStyle/>
          <a:p>
            <a:pPr marL="0" indent="0">
              <a:lnSpc>
                <a:spcPct val="90000"/>
              </a:lnSpc>
              <a:buFont typeface="Wingdings" panose="05000000000000000000" pitchFamily="2" charset="2"/>
              <a:buNone/>
            </a:pPr>
            <a:r>
              <a:rPr lang="es-AR" altLang="en-US" dirty="0"/>
              <a:t>… está basada en las sólidas habilidades del lenguaje oral, el conocimiento de cómo funcionan los registros gráficos, la conciencia fonológica y un deseo personal de convertirse en un talentoso lector</a:t>
            </a:r>
          </a:p>
          <a:p>
            <a:pPr marL="0" indent="0">
              <a:lnSpc>
                <a:spcPct val="90000"/>
              </a:lnSpc>
              <a:buFont typeface="Wingdings" panose="05000000000000000000" pitchFamily="2" charset="2"/>
              <a:buNone/>
            </a:pPr>
            <a:r>
              <a:rPr lang="es-AR" altLang="en-US" sz="1800" dirty="0"/>
              <a:t>(PCF, Vol. 1, pág. 217).</a:t>
            </a:r>
          </a:p>
        </p:txBody>
      </p:sp>
      <p:sp>
        <p:nvSpPr>
          <p:cNvPr id="2" name="Footer Placeholder 1">
            <a:extLst>
              <a:ext uri="{FF2B5EF4-FFF2-40B4-BE49-F238E27FC236}">
                <a16:creationId xmlns:a16="http://schemas.microsoft.com/office/drawing/2014/main" id="{CC7CD1D4-F47B-443F-B6EF-3B5C3E38EACD}"/>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AD2548D5-754A-459F-946C-3D849DE487F1}"/>
              </a:ext>
            </a:extLst>
          </p:cNvPr>
          <p:cNvSpPr>
            <a:spLocks noGrp="1"/>
          </p:cNvSpPr>
          <p:nvPr>
            <p:ph type="sldNum" sz="quarter" idx="11"/>
          </p:nvPr>
        </p:nvSpPr>
        <p:spPr/>
        <p:txBody>
          <a:bodyPr/>
          <a:lstStyle/>
          <a:p>
            <a:fld id="{5A5C2C75-19E5-491C-B6F5-64C934321A31}" type="slidenum">
              <a:rPr lang="en-US" smtClean="0"/>
              <a:pPr/>
              <a:t>32</a:t>
            </a:fld>
            <a:endParaRPr lang="en-US"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9F263845-BDE0-41EA-A6CE-5873E6CDFB5E}"/>
              </a:ext>
            </a:extLst>
          </p:cNvPr>
          <p:cNvSpPr>
            <a:spLocks noGrp="1" noChangeArrowheads="1"/>
          </p:cNvSpPr>
          <p:nvPr>
            <p:ph type="title"/>
          </p:nvPr>
        </p:nvSpPr>
        <p:spPr/>
        <p:txBody>
          <a:bodyPr anchor="b"/>
          <a:lstStyle/>
          <a:p>
            <a:pPr eaLnBrk="1" hangingPunct="1"/>
            <a:r>
              <a:rPr lang="es-AR" altLang="en-US" sz="2000"/>
              <a:t>Principle Ten</a:t>
            </a:r>
          </a:p>
        </p:txBody>
      </p:sp>
      <p:pic>
        <p:nvPicPr>
          <p:cNvPr id="71682" name="Content Placeholder 5" descr="teacher supervising children playing store">
            <a:extLst>
              <a:ext uri="{FF2B5EF4-FFF2-40B4-BE49-F238E27FC236}">
                <a16:creationId xmlns:a16="http://schemas.microsoft.com/office/drawing/2014/main" id="{1930DCAE-C021-4261-8946-3EE1532CD60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882" r="5882" b="1923"/>
          <a:stretch>
            <a:fillRect/>
          </a:stretch>
        </p:blipFill>
        <p:spPr>
          <a:xfrm>
            <a:off x="0" y="0"/>
            <a:ext cx="9144000" cy="6858000"/>
          </a:xfrm>
        </p:spPr>
      </p:pic>
      <p:sp>
        <p:nvSpPr>
          <p:cNvPr id="5" name="Content Placeholder 1">
            <a:extLst>
              <a:ext uri="{FF2B5EF4-FFF2-40B4-BE49-F238E27FC236}">
                <a16:creationId xmlns:a16="http://schemas.microsoft.com/office/drawing/2014/main" id="{C81D64B1-EB89-4EF3-8FCD-F01776673AB4}"/>
              </a:ext>
            </a:extLst>
          </p:cNvPr>
          <p:cNvSpPr txBox="1">
            <a:spLocks/>
          </p:cNvSpPr>
          <p:nvPr/>
        </p:nvSpPr>
        <p:spPr bwMode="auto">
          <a:xfrm>
            <a:off x="3733800" y="0"/>
            <a:ext cx="5399088" cy="3124200"/>
          </a:xfrm>
          <a:prstGeom prst="rect">
            <a:avLst/>
          </a:prstGeom>
          <a:solidFill>
            <a:srgbClr val="554C43">
              <a:alpha val="86000"/>
            </a:srgbClr>
          </a:solidFill>
          <a:ln>
            <a:noFill/>
          </a:ln>
        </p:spPr>
        <p:txBody>
          <a:bodyPr lIns="0" tIns="0" rIns="0" bIns="0"/>
          <a:lstStyle>
            <a:lvl1pPr marL="342900" indent="-342900" algn="l" rtl="0" eaLnBrk="0" fontAlgn="base" hangingPunct="0">
              <a:spcBef>
                <a:spcPct val="20000"/>
              </a:spcBef>
              <a:spcAft>
                <a:spcPct val="0"/>
              </a:spcAft>
              <a:buClr>
                <a:srgbClr val="DA6D2D"/>
              </a:buClr>
              <a:buFont typeface="Wingdings" pitchFamily="2" charset="2"/>
              <a:buChar char="§"/>
              <a:defRPr sz="28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rgbClr val="DA6D2D"/>
              </a:buClr>
              <a:buFont typeface="Times" pitchFamily="2" charset="0"/>
              <a:buChar char="-"/>
              <a:defRPr sz="24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DA6D2D"/>
              </a:buClr>
              <a:buFont typeface="Times" pitchFamily="2" charset="0"/>
              <a:buChar char="-"/>
              <a:defRPr sz="20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DA6D2D"/>
              </a:buClr>
              <a:buFont typeface="Times" pitchFamily="2" charset="0"/>
              <a:buChar char="-"/>
              <a:defRPr sz="18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DA6D2D"/>
              </a:buClr>
              <a:buFont typeface="Times" pitchFamily="2" charset="0"/>
              <a:buChar char="-"/>
              <a:defRPr sz="1800">
                <a:solidFill>
                  <a:schemeClr val="tx1"/>
                </a:solidFill>
                <a:latin typeface="+mn-lt"/>
                <a:ea typeface="MS PGothic" panose="020B0600070205080204" pitchFamily="34" charset="-128"/>
                <a:cs typeface="+mn-cs"/>
              </a:defRPr>
            </a:lvl5pPr>
            <a:lvl6pPr marL="2514600" indent="-228600" algn="l" rtl="0" fontAlgn="base">
              <a:spcBef>
                <a:spcPct val="20000"/>
              </a:spcBef>
              <a:spcAft>
                <a:spcPct val="0"/>
              </a:spcAft>
              <a:buClr>
                <a:srgbClr val="DA6D2D"/>
              </a:buClr>
              <a:buFont typeface="Times" pitchFamily="-1" charset="0"/>
              <a:buChar char="-"/>
              <a:defRPr sz="1800">
                <a:solidFill>
                  <a:schemeClr val="tx1"/>
                </a:solidFill>
                <a:latin typeface="+mn-lt"/>
                <a:ea typeface="+mn-ea"/>
                <a:cs typeface="+mn-cs"/>
              </a:defRPr>
            </a:lvl6pPr>
            <a:lvl7pPr marL="2971800" indent="-228600" algn="l" rtl="0" fontAlgn="base">
              <a:spcBef>
                <a:spcPct val="20000"/>
              </a:spcBef>
              <a:spcAft>
                <a:spcPct val="0"/>
              </a:spcAft>
              <a:buClr>
                <a:srgbClr val="DA6D2D"/>
              </a:buClr>
              <a:buFont typeface="Times" pitchFamily="-1" charset="0"/>
              <a:buChar char="-"/>
              <a:defRPr sz="1800">
                <a:solidFill>
                  <a:schemeClr val="tx1"/>
                </a:solidFill>
                <a:latin typeface="+mn-lt"/>
                <a:ea typeface="+mn-ea"/>
                <a:cs typeface="+mn-cs"/>
              </a:defRPr>
            </a:lvl7pPr>
            <a:lvl8pPr marL="3429000" indent="-228600" algn="l" rtl="0" fontAlgn="base">
              <a:spcBef>
                <a:spcPct val="20000"/>
              </a:spcBef>
              <a:spcAft>
                <a:spcPct val="0"/>
              </a:spcAft>
              <a:buClr>
                <a:srgbClr val="DA6D2D"/>
              </a:buClr>
              <a:buFont typeface="Times" pitchFamily="-1" charset="0"/>
              <a:buChar char="-"/>
              <a:defRPr sz="1800">
                <a:solidFill>
                  <a:schemeClr val="tx1"/>
                </a:solidFill>
                <a:latin typeface="+mn-lt"/>
                <a:ea typeface="+mn-ea"/>
                <a:cs typeface="+mn-cs"/>
              </a:defRPr>
            </a:lvl8pPr>
            <a:lvl9pPr marL="3886200" indent="-228600" algn="l" rtl="0" fontAlgn="base">
              <a:spcBef>
                <a:spcPct val="20000"/>
              </a:spcBef>
              <a:spcAft>
                <a:spcPct val="0"/>
              </a:spcAft>
              <a:buClr>
                <a:srgbClr val="DA6D2D"/>
              </a:buClr>
              <a:buFont typeface="Times" pitchFamily="-1" charset="0"/>
              <a:buChar char="-"/>
              <a:defRPr sz="1800">
                <a:solidFill>
                  <a:schemeClr val="tx1"/>
                </a:solidFill>
                <a:latin typeface="+mn-lt"/>
                <a:ea typeface="+mn-ea"/>
                <a:cs typeface="+mn-cs"/>
              </a:defRPr>
            </a:lvl9pPr>
          </a:lstStyle>
          <a:p>
            <a:pPr marL="0" indent="0" eaLnBrk="1" hangingPunct="1">
              <a:lnSpc>
                <a:spcPct val="80000"/>
              </a:lnSpc>
              <a:buFont typeface="Wingdings" pitchFamily="2" charset="2"/>
              <a:buNone/>
              <a:defRPr/>
            </a:pPr>
            <a:endParaRPr lang="en-US" sz="1200" kern="0" dirty="0">
              <a:solidFill>
                <a:srgbClr val="FFFFFF"/>
              </a:solidFill>
              <a:effectLst>
                <a:outerShdw blurRad="38100" dist="38100" dir="2700000" algn="tl">
                  <a:srgbClr val="000000"/>
                </a:outerShdw>
              </a:effectLst>
            </a:endParaRPr>
          </a:p>
          <a:p>
            <a:pPr marL="176213" indent="0" eaLnBrk="1" hangingPunct="1">
              <a:lnSpc>
                <a:spcPct val="80000"/>
              </a:lnSpc>
              <a:buFont typeface="Wingdings" pitchFamily="2" charset="2"/>
              <a:buNone/>
              <a:defRPr/>
            </a:pPr>
            <a:r>
              <a:rPr lang="es-AR" b="1" kern="0" dirty="0">
                <a:solidFill>
                  <a:srgbClr val="FFFFFF"/>
                </a:solidFill>
                <a:effectLst>
                  <a:outerShdw blurRad="38100" dist="38100" dir="2700000" algn="tl">
                    <a:srgbClr val="000000"/>
                  </a:outerShdw>
                </a:effectLst>
              </a:rPr>
              <a:t>Las maestras de enseñanza intencional deben ofrecer oportunidades para explorar…</a:t>
            </a:r>
          </a:p>
          <a:p>
            <a:pPr marL="968375" indent="-457200" eaLnBrk="1" hangingPunct="1">
              <a:lnSpc>
                <a:spcPct val="80000"/>
              </a:lnSpc>
              <a:defRPr/>
            </a:pPr>
            <a:r>
              <a:rPr lang="es-AR" sz="2400" kern="0" dirty="0">
                <a:solidFill>
                  <a:srgbClr val="FFFFFF"/>
                </a:solidFill>
                <a:effectLst>
                  <a:outerShdw blurRad="38100" dist="38100" dir="2700000" algn="tl">
                    <a:srgbClr val="000000"/>
                  </a:outerShdw>
                </a:effectLst>
              </a:rPr>
              <a:t>Materiales escritos y significados</a:t>
            </a:r>
          </a:p>
          <a:p>
            <a:pPr marL="968375" indent="-457200" eaLnBrk="1" hangingPunct="1">
              <a:lnSpc>
                <a:spcPct val="80000"/>
              </a:lnSpc>
              <a:defRPr/>
            </a:pPr>
            <a:r>
              <a:rPr lang="es-AR" sz="2400" kern="0" dirty="0">
                <a:solidFill>
                  <a:srgbClr val="FFFFFF"/>
                </a:solidFill>
                <a:effectLst>
                  <a:outerShdw blurRad="38100" dist="38100" dir="2700000" algn="tl">
                    <a:srgbClr val="000000"/>
                  </a:outerShdw>
                </a:effectLst>
              </a:rPr>
              <a:t>Sonidos mediante rimas y aliteraciones</a:t>
            </a:r>
          </a:p>
          <a:p>
            <a:pPr marL="511175" indent="0" eaLnBrk="1" hangingPunct="1">
              <a:lnSpc>
                <a:spcPct val="80000"/>
              </a:lnSpc>
              <a:buNone/>
              <a:defRPr/>
            </a:pPr>
            <a:r>
              <a:rPr lang="es-AR" sz="1600" kern="0" dirty="0">
                <a:solidFill>
                  <a:srgbClr val="FFFFFF"/>
                </a:solidFill>
                <a:effectLst>
                  <a:outerShdw blurRad="38100" dist="38100" dir="2700000" algn="tl">
                    <a:srgbClr val="000000"/>
                  </a:outerShdw>
                </a:effectLst>
              </a:rPr>
              <a:t>Guía de recursos PEL, Segunda Edición, págs. 93-94</a:t>
            </a:r>
          </a:p>
          <a:p>
            <a:pPr marL="0" indent="0" eaLnBrk="1" hangingPunct="1">
              <a:lnSpc>
                <a:spcPct val="80000"/>
              </a:lnSpc>
              <a:buFont typeface="Wingdings" pitchFamily="2" charset="2"/>
              <a:buNone/>
              <a:defRPr/>
            </a:pPr>
            <a:endParaRPr lang="en-US" sz="1800" kern="0" dirty="0">
              <a:solidFill>
                <a:srgbClr val="FFFFFF"/>
              </a:solidFill>
              <a:effectLst>
                <a:outerShdw blurRad="38100" dist="38100" dir="2700000" algn="tl">
                  <a:srgbClr val="000000"/>
                </a:outerShdw>
              </a:effectLst>
            </a:endParaRPr>
          </a:p>
        </p:txBody>
      </p:sp>
      <p:sp>
        <p:nvSpPr>
          <p:cNvPr id="2" name="Footer Placeholder 1">
            <a:extLst>
              <a:ext uri="{FF2B5EF4-FFF2-40B4-BE49-F238E27FC236}">
                <a16:creationId xmlns:a16="http://schemas.microsoft.com/office/drawing/2014/main" id="{5E5EAA5C-A02A-49E2-A512-A700E12F319F}"/>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8BD3ED45-1109-4BD4-9C6A-05FC9D0DFC4B}"/>
              </a:ext>
            </a:extLst>
          </p:cNvPr>
          <p:cNvSpPr>
            <a:spLocks noGrp="1"/>
          </p:cNvSpPr>
          <p:nvPr>
            <p:ph type="sldNum" sz="quarter" idx="11"/>
          </p:nvPr>
        </p:nvSpPr>
        <p:spPr/>
        <p:txBody>
          <a:bodyPr/>
          <a:lstStyle/>
          <a:p>
            <a:fld id="{5A5C2C75-19E5-491C-B6F5-64C934321A31}" type="slidenum">
              <a:rPr lang="en-US" smtClean="0"/>
              <a:pPr/>
              <a:t>33</a:t>
            </a:fld>
            <a:endParaRPr lang="en-US"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FDF03E3C-599E-4E2A-8E79-998E26B80993}"/>
              </a:ext>
            </a:extLst>
          </p:cNvPr>
          <p:cNvSpPr>
            <a:spLocks noGrp="1"/>
          </p:cNvSpPr>
          <p:nvPr>
            <p:ph type="title"/>
          </p:nvPr>
        </p:nvSpPr>
        <p:spPr/>
        <p:txBody>
          <a:bodyPr/>
          <a:lstStyle/>
          <a:p>
            <a:r>
              <a:rPr lang="en-US" altLang="en-US" dirty="0" err="1"/>
              <a:t>Enseñanza</a:t>
            </a:r>
            <a:r>
              <a:rPr lang="en-US" altLang="en-US" dirty="0"/>
              <a:t> </a:t>
            </a:r>
            <a:r>
              <a:rPr lang="en-US" altLang="en-US" dirty="0" err="1"/>
              <a:t>intencional</a:t>
            </a:r>
            <a:r>
              <a:rPr lang="en-US" altLang="en-US" dirty="0"/>
              <a:t>: </a:t>
            </a:r>
            <a:r>
              <a:rPr lang="en-US" altLang="en-US" dirty="0" err="1"/>
              <a:t>planificación</a:t>
            </a:r>
            <a:r>
              <a:rPr lang="en-US" altLang="en-US" dirty="0"/>
              <a:t> con el fin </a:t>
            </a:r>
            <a:r>
              <a:rPr lang="en-US" altLang="en-US" dirty="0" err="1"/>
              <a:t>en</a:t>
            </a:r>
            <a:r>
              <a:rPr lang="en-US" altLang="en-US" dirty="0"/>
              <a:t> </a:t>
            </a:r>
            <a:r>
              <a:rPr lang="en-US" altLang="en-US" dirty="0" err="1"/>
              <a:t>mente</a:t>
            </a:r>
            <a:endParaRPr lang="en-US" altLang="en-US" dirty="0"/>
          </a:p>
        </p:txBody>
      </p:sp>
      <p:pic>
        <p:nvPicPr>
          <p:cNvPr id="73730" name="Picture 5" descr="Preschool Curriculum Framework Volume 1 ">
            <a:extLst>
              <a:ext uri="{FF2B5EF4-FFF2-40B4-BE49-F238E27FC236}">
                <a16:creationId xmlns:a16="http://schemas.microsoft.com/office/drawing/2014/main" id="{882D718A-7C2A-4588-9120-0502F2E4FC4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311406" y="1738974"/>
            <a:ext cx="2531671" cy="3380051"/>
          </a:xfrm>
          <a:noFill/>
        </p:spPr>
      </p:pic>
      <p:pic>
        <p:nvPicPr>
          <p:cNvPr id="11" name="Picture 6" descr="page1image64714768">
            <a:extLst>
              <a:ext uri="{FF2B5EF4-FFF2-40B4-BE49-F238E27FC236}">
                <a16:creationId xmlns:a16="http://schemas.microsoft.com/office/drawing/2014/main" id="{5B406DC4-A527-4621-B13C-FB03AAB80E04}"/>
              </a:ext>
            </a:extLst>
          </p:cNvPr>
          <p:cNvPicPr>
            <a:picLocks noGrp="1" noChangeAspect="1" noChangeArrowheads="1"/>
          </p:cNvPicPr>
          <p:nvPr>
            <p:ph sz="quarter" idx="12"/>
          </p:nvPr>
        </p:nvPicPr>
        <p:blipFill>
          <a:blip r:embed="rId4">
            <a:extLst>
              <a:ext uri="{28A0092B-C50C-407E-A947-70E740481C1C}">
                <a14:useLocalDpi xmlns:a14="http://schemas.microsoft.com/office/drawing/2010/main" val="0"/>
              </a:ext>
            </a:extLst>
          </a:blip>
          <a:srcRect/>
          <a:stretch>
            <a:fillRect/>
          </a:stretch>
        </p:blipFill>
        <p:spPr bwMode="auto">
          <a:xfrm>
            <a:off x="5888501" y="1802024"/>
            <a:ext cx="2777662" cy="347458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 name="Content Placeholder 9" descr="English Language Development strands">
            <a:extLst>
              <a:ext uri="{FF2B5EF4-FFF2-40B4-BE49-F238E27FC236}">
                <a16:creationId xmlns:a16="http://schemas.microsoft.com/office/drawing/2014/main" id="{E2F5B9A7-3936-4AD6-B55A-FEB7BE9B6C2B}"/>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l="16406" t="6000" r="19531" b="11333"/>
          <a:stretch>
            <a:fillRect/>
          </a:stretch>
        </p:blipFill>
        <p:spPr bwMode="auto">
          <a:xfrm>
            <a:off x="2471426" y="2774686"/>
            <a:ext cx="3586474" cy="2711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65453F70-A945-4E1B-84F2-4B8C5978B693}"/>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5E66A711-333F-4124-A907-8B20EB252F24}"/>
              </a:ext>
            </a:extLst>
          </p:cNvPr>
          <p:cNvSpPr>
            <a:spLocks noGrp="1"/>
          </p:cNvSpPr>
          <p:nvPr>
            <p:ph type="sldNum" sz="quarter" idx="11"/>
          </p:nvPr>
        </p:nvSpPr>
        <p:spPr/>
        <p:txBody>
          <a:bodyPr/>
          <a:lstStyle/>
          <a:p>
            <a:fld id="{5A5C2C75-19E5-491C-B6F5-64C934321A31}" type="slidenum">
              <a:rPr lang="en-US" smtClean="0"/>
              <a:pPr/>
              <a:t>34</a:t>
            </a:fld>
            <a:endParaRPr lang="en-US"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a:extLst>
              <a:ext uri="{FF2B5EF4-FFF2-40B4-BE49-F238E27FC236}">
                <a16:creationId xmlns:a16="http://schemas.microsoft.com/office/drawing/2014/main" id="{17EA95BF-7C68-4785-B05D-B3EA1AE8560B}"/>
              </a:ext>
            </a:extLst>
          </p:cNvPr>
          <p:cNvSpPr>
            <a:spLocks noGrp="1" noChangeArrowheads="1"/>
          </p:cNvSpPr>
          <p:nvPr>
            <p:ph type="title"/>
          </p:nvPr>
        </p:nvSpPr>
        <p:spPr>
          <a:xfrm>
            <a:off x="304800" y="457200"/>
            <a:ext cx="8686800" cy="914400"/>
          </a:xfrm>
        </p:spPr>
        <p:txBody>
          <a:bodyPr/>
          <a:lstStyle/>
          <a:p>
            <a:pPr eaLnBrk="1" hangingPunct="1"/>
            <a:r>
              <a:rPr lang="es-AR" altLang="en-US" sz="3200" dirty="0"/>
              <a:t>¡Pruébelo! Los soportes para el desarrollo del lenguaje y la alfabetización</a:t>
            </a:r>
            <a:endParaRPr lang="en-US" altLang="en-US" sz="3200" dirty="0"/>
          </a:p>
        </p:txBody>
      </p:sp>
      <p:sp>
        <p:nvSpPr>
          <p:cNvPr id="75778" name="Rectangle 3">
            <a:extLst>
              <a:ext uri="{FF2B5EF4-FFF2-40B4-BE49-F238E27FC236}">
                <a16:creationId xmlns:a16="http://schemas.microsoft.com/office/drawing/2014/main" id="{10BD4B95-5A02-4291-9518-83A75EEDD1A7}"/>
              </a:ext>
            </a:extLst>
          </p:cNvPr>
          <p:cNvSpPr>
            <a:spLocks noGrp="1" noChangeArrowheads="1"/>
          </p:cNvSpPr>
          <p:nvPr>
            <p:ph type="body" idx="1"/>
          </p:nvPr>
        </p:nvSpPr>
        <p:spPr/>
        <p:txBody>
          <a:bodyPr/>
          <a:lstStyle/>
          <a:p>
            <a:pPr marL="398463" indent="-398463" eaLnBrk="1" hangingPunct="1"/>
            <a:r>
              <a:rPr lang="es-AR" altLang="en-US" sz="2400"/>
              <a:t>En pequeños grupos, discuta su actividad asignada y documente su discusión en el Apunte 6: Apoyos para el desarrollo del lenguaje y la alfabetización.</a:t>
            </a:r>
          </a:p>
          <a:p>
            <a:pPr marL="1028700" lvl="1" indent="-398463" eaLnBrk="1" hangingPunct="1">
              <a:buClr>
                <a:schemeClr val="tx1"/>
              </a:buClr>
              <a:buFontTx/>
              <a:buAutoNum type="arabicPeriod"/>
            </a:pPr>
            <a:r>
              <a:rPr lang="es-AR" altLang="en-US" sz="2400"/>
              <a:t>La poesía en marcha</a:t>
            </a:r>
          </a:p>
          <a:p>
            <a:pPr marL="1028700" lvl="1" indent="-398463" eaLnBrk="1" hangingPunct="1">
              <a:buClr>
                <a:schemeClr val="tx1"/>
              </a:buClr>
              <a:buFontTx/>
              <a:buAutoNum type="arabicPeriod"/>
            </a:pPr>
            <a:r>
              <a:rPr lang="es-AR" altLang="en-US" sz="2400"/>
              <a:t>¿Cuántas sílabas tiene tu nombre?</a:t>
            </a:r>
          </a:p>
          <a:p>
            <a:pPr marL="1028700" lvl="1" indent="-398463" eaLnBrk="1" hangingPunct="1">
              <a:buClr>
                <a:schemeClr val="tx1"/>
              </a:buClr>
              <a:buFontTx/>
              <a:buAutoNum type="arabicPeriod"/>
            </a:pPr>
            <a:r>
              <a:rPr lang="es-AR" altLang="ja-JP" sz="2400"/>
              <a:t>“Pescando” sonidos iniciales</a:t>
            </a:r>
          </a:p>
          <a:p>
            <a:pPr marL="1028700" lvl="1" indent="-398463" eaLnBrk="1" hangingPunct="1">
              <a:buClr>
                <a:schemeClr val="tx1"/>
              </a:buClr>
              <a:buFontTx/>
              <a:buAutoNum type="arabicPeriod"/>
            </a:pPr>
            <a:r>
              <a:rPr lang="es-AR" altLang="ja-JP" sz="2400"/>
              <a:t>Cree su propio libro de cuento</a:t>
            </a:r>
          </a:p>
          <a:p>
            <a:pPr marL="398463" indent="-398463" eaLnBrk="1" hangingPunct="1"/>
            <a:r>
              <a:rPr lang="es-AR" altLang="en-US" sz="2400"/>
              <a:t>¿A qué base de desarrollo del idioma inglés se refiere esta actividad? ¿Qué es lo que específicamente apoya el aprendizaje de los niños de preescolar que aprenden inglés?</a:t>
            </a:r>
          </a:p>
        </p:txBody>
      </p:sp>
      <p:sp>
        <p:nvSpPr>
          <p:cNvPr id="2" name="Footer Placeholder 1">
            <a:extLst>
              <a:ext uri="{FF2B5EF4-FFF2-40B4-BE49-F238E27FC236}">
                <a16:creationId xmlns:a16="http://schemas.microsoft.com/office/drawing/2014/main" id="{EAA7DBA3-6350-484D-8D27-33A16B652E58}"/>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87AC9DB4-E64A-4E2C-9FDC-D22B00B4C926}"/>
              </a:ext>
            </a:extLst>
          </p:cNvPr>
          <p:cNvSpPr>
            <a:spLocks noGrp="1"/>
          </p:cNvSpPr>
          <p:nvPr>
            <p:ph type="sldNum" sz="quarter" idx="11"/>
          </p:nvPr>
        </p:nvSpPr>
        <p:spPr/>
        <p:txBody>
          <a:bodyPr/>
          <a:lstStyle/>
          <a:p>
            <a:fld id="{5A5C2C75-19E5-491C-B6F5-64C934321A31}" type="slidenum">
              <a:rPr lang="en-US" smtClean="0"/>
              <a:pPr/>
              <a:t>35</a:t>
            </a:fld>
            <a:endParaRPr lang="en-US"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30730849-E312-4230-A52F-886AA0CF8B3A}"/>
              </a:ext>
            </a:extLst>
          </p:cNvPr>
          <p:cNvSpPr>
            <a:spLocks noGrp="1"/>
          </p:cNvSpPr>
          <p:nvPr>
            <p:ph type="title"/>
          </p:nvPr>
        </p:nvSpPr>
        <p:spPr/>
        <p:txBody>
          <a:bodyPr/>
          <a:lstStyle/>
          <a:p>
            <a:r>
              <a:rPr lang="es-ES" altLang="en-US" sz="3200"/>
              <a:t>Hebra de escucha: los niños escuchan con comprensión</a:t>
            </a:r>
            <a:endParaRPr lang="en-US" altLang="en-US" sz="3200"/>
          </a:p>
        </p:txBody>
      </p:sp>
      <p:sp>
        <p:nvSpPr>
          <p:cNvPr id="77826" name="Content Placeholder 2">
            <a:extLst>
              <a:ext uri="{FF2B5EF4-FFF2-40B4-BE49-F238E27FC236}">
                <a16:creationId xmlns:a16="http://schemas.microsoft.com/office/drawing/2014/main" id="{618B61F7-A077-4D03-BCC3-519E617044AD}"/>
              </a:ext>
            </a:extLst>
          </p:cNvPr>
          <p:cNvSpPr>
            <a:spLocks noGrp="1"/>
          </p:cNvSpPr>
          <p:nvPr>
            <p:ph idx="1"/>
          </p:nvPr>
        </p:nvSpPr>
        <p:spPr/>
        <p:txBody>
          <a:bodyPr/>
          <a:lstStyle/>
          <a:p>
            <a:pPr marL="0" indent="0" eaLnBrk="1" hangingPunct="1">
              <a:buNone/>
            </a:pPr>
            <a:r>
              <a:rPr lang="es-ES" altLang="en-US" sz="2800" dirty="0"/>
              <a:t>Elija una interacción y estrategia del marco del plan de estudios preescolar.</a:t>
            </a:r>
            <a:endParaRPr lang="en-US" altLang="en-US" sz="2800" dirty="0"/>
          </a:p>
          <a:p>
            <a:r>
              <a:rPr lang="en-US" altLang="en-US" sz="2800" dirty="0"/>
              <a:t>¿</a:t>
            </a:r>
            <a:r>
              <a:rPr lang="en-US" altLang="en-US" sz="2800" dirty="0" err="1"/>
              <a:t>Qué</a:t>
            </a:r>
            <a:r>
              <a:rPr lang="en-US" altLang="en-US" sz="2800" dirty="0"/>
              <a:t> </a:t>
            </a:r>
            <a:r>
              <a:rPr lang="en-US" altLang="en-US" sz="2800" dirty="0" err="1"/>
              <a:t>actividades</a:t>
            </a:r>
            <a:r>
              <a:rPr lang="en-US" altLang="en-US" sz="2800" dirty="0"/>
              <a:t> </a:t>
            </a:r>
            <a:r>
              <a:rPr lang="en-US" altLang="en-US" sz="2800" dirty="0" err="1"/>
              <a:t>pueden</a:t>
            </a:r>
            <a:r>
              <a:rPr lang="en-US" altLang="en-US" sz="2800" dirty="0"/>
              <a:t> </a:t>
            </a:r>
            <a:r>
              <a:rPr lang="en-US" altLang="en-US" sz="2800" dirty="0" err="1"/>
              <a:t>corraborar</a:t>
            </a:r>
            <a:r>
              <a:rPr lang="en-US" altLang="en-US" sz="2800" dirty="0"/>
              <a:t> la </a:t>
            </a:r>
            <a:r>
              <a:rPr lang="en-US" altLang="en-US" sz="2800" dirty="0" err="1"/>
              <a:t>hebra</a:t>
            </a:r>
            <a:r>
              <a:rPr lang="en-US" altLang="en-US" sz="2800" dirty="0"/>
              <a:t>? </a:t>
            </a:r>
          </a:p>
        </p:txBody>
      </p:sp>
      <p:sp>
        <p:nvSpPr>
          <p:cNvPr id="2" name="Footer Placeholder 1">
            <a:extLst>
              <a:ext uri="{FF2B5EF4-FFF2-40B4-BE49-F238E27FC236}">
                <a16:creationId xmlns:a16="http://schemas.microsoft.com/office/drawing/2014/main" id="{7436100A-5C16-45F0-87A1-990C60B0B9EA}"/>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8878EC41-B5EC-42A2-9C52-C46A0260D654}"/>
              </a:ext>
            </a:extLst>
          </p:cNvPr>
          <p:cNvSpPr>
            <a:spLocks noGrp="1"/>
          </p:cNvSpPr>
          <p:nvPr>
            <p:ph type="sldNum" sz="quarter" idx="11"/>
          </p:nvPr>
        </p:nvSpPr>
        <p:spPr/>
        <p:txBody>
          <a:bodyPr/>
          <a:lstStyle/>
          <a:p>
            <a:fld id="{5A5C2C75-19E5-491C-B6F5-64C934321A31}" type="slidenum">
              <a:rPr lang="en-US" smtClean="0"/>
              <a:pPr/>
              <a:t>36</a:t>
            </a:fld>
            <a:endParaRPr lang="en-US"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34D115A6-6C79-4EF0-9D5F-FB7058A174AB}"/>
              </a:ext>
            </a:extLst>
          </p:cNvPr>
          <p:cNvSpPr>
            <a:spLocks noGrp="1"/>
          </p:cNvSpPr>
          <p:nvPr>
            <p:ph type="title"/>
          </p:nvPr>
        </p:nvSpPr>
        <p:spPr/>
        <p:txBody>
          <a:bodyPr/>
          <a:lstStyle/>
          <a:p>
            <a:r>
              <a:rPr lang="es-ES" altLang="en-US" sz="2400" dirty="0"/>
              <a:t>Hebra del habla: los niños utilizan estrategias no verbales y verbales para comunicarse con los demás</a:t>
            </a:r>
            <a:endParaRPr lang="en-US" altLang="en-US" sz="2400" dirty="0"/>
          </a:p>
        </p:txBody>
      </p:sp>
      <p:sp>
        <p:nvSpPr>
          <p:cNvPr id="79874" name="Content Placeholder 2">
            <a:extLst>
              <a:ext uri="{FF2B5EF4-FFF2-40B4-BE49-F238E27FC236}">
                <a16:creationId xmlns:a16="http://schemas.microsoft.com/office/drawing/2014/main" id="{907F15C0-E335-4A8A-A519-75A41C16DEBE}"/>
              </a:ext>
            </a:extLst>
          </p:cNvPr>
          <p:cNvSpPr>
            <a:spLocks noGrp="1"/>
          </p:cNvSpPr>
          <p:nvPr>
            <p:ph idx="1"/>
          </p:nvPr>
        </p:nvSpPr>
        <p:spPr/>
        <p:txBody>
          <a:bodyPr/>
          <a:lstStyle/>
          <a:p>
            <a:pPr marL="0" indent="0" eaLnBrk="1" hangingPunct="1">
              <a:buNone/>
            </a:pPr>
            <a:r>
              <a:rPr lang="es-ES" altLang="en-US" sz="2800" dirty="0"/>
              <a:t>Elija una interacción y estrategia del marco del plan de estudios preescolar</a:t>
            </a:r>
          </a:p>
          <a:p>
            <a:pPr eaLnBrk="1" hangingPunct="1"/>
            <a:r>
              <a:rPr lang="es-ES" altLang="en-US" sz="2800" dirty="0"/>
              <a:t>¿Qué actividades pueden </a:t>
            </a:r>
            <a:r>
              <a:rPr lang="es-ES" altLang="en-US" sz="2800" dirty="0" err="1"/>
              <a:t>corraborar</a:t>
            </a:r>
            <a:r>
              <a:rPr lang="es-ES" altLang="en-US" sz="2800" dirty="0"/>
              <a:t> la hebra? </a:t>
            </a:r>
          </a:p>
        </p:txBody>
      </p:sp>
      <p:sp>
        <p:nvSpPr>
          <p:cNvPr id="2" name="Footer Placeholder 1">
            <a:extLst>
              <a:ext uri="{FF2B5EF4-FFF2-40B4-BE49-F238E27FC236}">
                <a16:creationId xmlns:a16="http://schemas.microsoft.com/office/drawing/2014/main" id="{F6A52F92-992E-429C-AB6B-5430283F8700}"/>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7B3CDC7F-3A63-4EB1-B73D-A75E07A152E3}"/>
              </a:ext>
            </a:extLst>
          </p:cNvPr>
          <p:cNvSpPr>
            <a:spLocks noGrp="1"/>
          </p:cNvSpPr>
          <p:nvPr>
            <p:ph type="sldNum" sz="quarter" idx="11"/>
          </p:nvPr>
        </p:nvSpPr>
        <p:spPr/>
        <p:txBody>
          <a:bodyPr/>
          <a:lstStyle/>
          <a:p>
            <a:fld id="{5A5C2C75-19E5-491C-B6F5-64C934321A31}" type="slidenum">
              <a:rPr lang="en-US" smtClean="0"/>
              <a:pPr/>
              <a:t>37</a:t>
            </a:fld>
            <a:endParaRPr lang="en-US"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0FEEF3F9-14BE-47C8-8AB0-34380BB70BC5}"/>
              </a:ext>
            </a:extLst>
          </p:cNvPr>
          <p:cNvSpPr>
            <a:spLocks noGrp="1"/>
          </p:cNvSpPr>
          <p:nvPr>
            <p:ph type="title"/>
          </p:nvPr>
        </p:nvSpPr>
        <p:spPr/>
        <p:txBody>
          <a:bodyPr/>
          <a:lstStyle/>
          <a:p>
            <a:r>
              <a:rPr lang="es-ES" altLang="en-US" sz="2400" dirty="0"/>
              <a:t>Hebra del habla: los niños comienzan a comprender y utilizar las convenciones sociales en inglés</a:t>
            </a:r>
            <a:endParaRPr lang="en-US" altLang="en-US" sz="2400" dirty="0"/>
          </a:p>
        </p:txBody>
      </p:sp>
      <p:sp>
        <p:nvSpPr>
          <p:cNvPr id="81922" name="Content Placeholder 2">
            <a:extLst>
              <a:ext uri="{FF2B5EF4-FFF2-40B4-BE49-F238E27FC236}">
                <a16:creationId xmlns:a16="http://schemas.microsoft.com/office/drawing/2014/main" id="{596FD0B5-3AEF-43BC-B62A-B06B2645CC37}"/>
              </a:ext>
            </a:extLst>
          </p:cNvPr>
          <p:cNvSpPr>
            <a:spLocks noGrp="1"/>
          </p:cNvSpPr>
          <p:nvPr>
            <p:ph idx="1"/>
          </p:nvPr>
        </p:nvSpPr>
        <p:spPr/>
        <p:txBody>
          <a:bodyPr/>
          <a:lstStyle/>
          <a:p>
            <a:pPr marL="0" indent="0" eaLnBrk="1" hangingPunct="1">
              <a:buNone/>
            </a:pPr>
            <a:r>
              <a:rPr lang="es-ES" altLang="en-US" sz="2800" dirty="0"/>
              <a:t>Elija una interacción y estrategia del marco del plan de estudios preescolar</a:t>
            </a:r>
          </a:p>
          <a:p>
            <a:r>
              <a:rPr lang="en-US" altLang="en-US" sz="2800" dirty="0"/>
              <a:t>¿</a:t>
            </a:r>
            <a:r>
              <a:rPr lang="en-US" altLang="en-US" sz="2800" dirty="0" err="1"/>
              <a:t>Qué</a:t>
            </a:r>
            <a:r>
              <a:rPr lang="en-US" altLang="en-US" sz="2800" dirty="0"/>
              <a:t> </a:t>
            </a:r>
            <a:r>
              <a:rPr lang="en-US" altLang="en-US" sz="2800" dirty="0" err="1"/>
              <a:t>actividades</a:t>
            </a:r>
            <a:r>
              <a:rPr lang="en-US" altLang="en-US" sz="2800" dirty="0"/>
              <a:t> </a:t>
            </a:r>
            <a:r>
              <a:rPr lang="en-US" altLang="en-US" sz="2800" dirty="0" err="1"/>
              <a:t>pueden</a:t>
            </a:r>
            <a:r>
              <a:rPr lang="en-US" altLang="en-US" sz="2800" dirty="0"/>
              <a:t> </a:t>
            </a:r>
            <a:r>
              <a:rPr lang="en-US" altLang="en-US" sz="2800" dirty="0" err="1"/>
              <a:t>corraborar</a:t>
            </a:r>
            <a:r>
              <a:rPr lang="en-US" altLang="en-US" sz="2800" dirty="0"/>
              <a:t> la </a:t>
            </a:r>
            <a:r>
              <a:rPr lang="en-US" altLang="en-US" sz="2800" dirty="0" err="1"/>
              <a:t>hebra</a:t>
            </a:r>
            <a:r>
              <a:rPr lang="en-US" altLang="en-US" sz="2800" dirty="0"/>
              <a:t>?</a:t>
            </a:r>
          </a:p>
        </p:txBody>
      </p:sp>
      <p:sp>
        <p:nvSpPr>
          <p:cNvPr id="2" name="Footer Placeholder 1">
            <a:extLst>
              <a:ext uri="{FF2B5EF4-FFF2-40B4-BE49-F238E27FC236}">
                <a16:creationId xmlns:a16="http://schemas.microsoft.com/office/drawing/2014/main" id="{E00EC939-997D-49F7-A6A3-9F82FCDBD6A0}"/>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CFB527D7-6954-4FD9-B154-0766EB959928}"/>
              </a:ext>
            </a:extLst>
          </p:cNvPr>
          <p:cNvSpPr>
            <a:spLocks noGrp="1"/>
          </p:cNvSpPr>
          <p:nvPr>
            <p:ph type="sldNum" sz="quarter" idx="11"/>
          </p:nvPr>
        </p:nvSpPr>
        <p:spPr/>
        <p:txBody>
          <a:bodyPr/>
          <a:lstStyle/>
          <a:p>
            <a:fld id="{5A5C2C75-19E5-491C-B6F5-64C934321A31}" type="slidenum">
              <a:rPr lang="en-US" smtClean="0"/>
              <a:pPr/>
              <a:t>38</a:t>
            </a:fld>
            <a:endParaRPr lang="en-US"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B9E1C7B0-E937-4825-A748-7C19E8DAFC0A}"/>
              </a:ext>
            </a:extLst>
          </p:cNvPr>
          <p:cNvSpPr>
            <a:spLocks noGrp="1"/>
          </p:cNvSpPr>
          <p:nvPr>
            <p:ph type="title"/>
          </p:nvPr>
        </p:nvSpPr>
        <p:spPr/>
        <p:txBody>
          <a:bodyPr/>
          <a:lstStyle/>
          <a:p>
            <a:r>
              <a:rPr lang="es-ES" altLang="en-US" sz="2400" dirty="0"/>
              <a:t>Hebra del habla: los niños utilizan el lenguaje para crear narrativas orales sobre sus experiencias personales</a:t>
            </a:r>
            <a:endParaRPr lang="en-US" altLang="en-US" sz="2400" dirty="0"/>
          </a:p>
        </p:txBody>
      </p:sp>
      <p:sp>
        <p:nvSpPr>
          <p:cNvPr id="83970" name="Content Placeholder 2">
            <a:extLst>
              <a:ext uri="{FF2B5EF4-FFF2-40B4-BE49-F238E27FC236}">
                <a16:creationId xmlns:a16="http://schemas.microsoft.com/office/drawing/2014/main" id="{AD57AAFA-C6A0-4C40-AC5A-6F2AF53DE32E}"/>
              </a:ext>
            </a:extLst>
          </p:cNvPr>
          <p:cNvSpPr>
            <a:spLocks noGrp="1"/>
          </p:cNvSpPr>
          <p:nvPr>
            <p:ph idx="1"/>
          </p:nvPr>
        </p:nvSpPr>
        <p:spPr/>
        <p:txBody>
          <a:bodyPr/>
          <a:lstStyle/>
          <a:p>
            <a:pPr marL="0" indent="0" eaLnBrk="1" hangingPunct="1">
              <a:buNone/>
            </a:pPr>
            <a:r>
              <a:rPr lang="es-ES" altLang="en-US" sz="2800" dirty="0"/>
              <a:t>Elija una interacción y estrategia del marco del plan de estudios preescolar</a:t>
            </a:r>
          </a:p>
          <a:p>
            <a:r>
              <a:rPr lang="en-US" altLang="en-US" sz="2800" dirty="0"/>
              <a:t>¿</a:t>
            </a:r>
            <a:r>
              <a:rPr lang="en-US" altLang="en-US" sz="2800" dirty="0" err="1"/>
              <a:t>Qué</a:t>
            </a:r>
            <a:r>
              <a:rPr lang="en-US" altLang="en-US" sz="2800" dirty="0"/>
              <a:t> </a:t>
            </a:r>
            <a:r>
              <a:rPr lang="en-US" altLang="en-US" sz="2800" dirty="0" err="1"/>
              <a:t>actividades</a:t>
            </a:r>
            <a:r>
              <a:rPr lang="en-US" altLang="en-US" sz="2800" dirty="0"/>
              <a:t> </a:t>
            </a:r>
            <a:r>
              <a:rPr lang="en-US" altLang="en-US" sz="2800" dirty="0" err="1"/>
              <a:t>pueden</a:t>
            </a:r>
            <a:r>
              <a:rPr lang="en-US" altLang="en-US" sz="2800" dirty="0"/>
              <a:t> </a:t>
            </a:r>
            <a:r>
              <a:rPr lang="en-US" altLang="en-US" sz="2800" dirty="0" err="1"/>
              <a:t>corraborar</a:t>
            </a:r>
            <a:r>
              <a:rPr lang="en-US" altLang="en-US" sz="2800" dirty="0"/>
              <a:t> la </a:t>
            </a:r>
            <a:r>
              <a:rPr lang="en-US" altLang="en-US" sz="2800" dirty="0" err="1"/>
              <a:t>hebra</a:t>
            </a:r>
            <a:r>
              <a:rPr lang="en-US" altLang="en-US" sz="2800" dirty="0"/>
              <a:t>? </a:t>
            </a:r>
          </a:p>
        </p:txBody>
      </p:sp>
      <p:sp>
        <p:nvSpPr>
          <p:cNvPr id="2" name="Footer Placeholder 1">
            <a:extLst>
              <a:ext uri="{FF2B5EF4-FFF2-40B4-BE49-F238E27FC236}">
                <a16:creationId xmlns:a16="http://schemas.microsoft.com/office/drawing/2014/main" id="{EC8D77B6-A6AC-4051-91C5-6AB57588619F}"/>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E6CA5E2B-8F03-46B4-AF17-E9E799B107C3}"/>
              </a:ext>
            </a:extLst>
          </p:cNvPr>
          <p:cNvSpPr>
            <a:spLocks noGrp="1"/>
          </p:cNvSpPr>
          <p:nvPr>
            <p:ph type="sldNum" sz="quarter" idx="11"/>
          </p:nvPr>
        </p:nvSpPr>
        <p:spPr/>
        <p:txBody>
          <a:bodyPr/>
          <a:lstStyle/>
          <a:p>
            <a:fld id="{5A5C2C75-19E5-491C-B6F5-64C934321A31}" type="slidenum">
              <a:rPr lang="en-US" smtClean="0"/>
              <a:pPr/>
              <a:t>39</a:t>
            </a:fld>
            <a:endParaRPr 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8">
            <a:extLst>
              <a:ext uri="{FF2B5EF4-FFF2-40B4-BE49-F238E27FC236}">
                <a16:creationId xmlns:a16="http://schemas.microsoft.com/office/drawing/2014/main" id="{29A21C39-1595-4F88-8220-2DB9A2C63A0B}"/>
              </a:ext>
            </a:extLst>
          </p:cNvPr>
          <p:cNvSpPr>
            <a:spLocks noGrp="1" noChangeArrowheads="1"/>
          </p:cNvSpPr>
          <p:nvPr>
            <p:ph type="title"/>
          </p:nvPr>
        </p:nvSpPr>
        <p:spPr/>
        <p:txBody>
          <a:bodyPr/>
          <a:lstStyle/>
          <a:p>
            <a:pPr eaLnBrk="1" hangingPunct="1"/>
            <a:r>
              <a:rPr lang="es-AR" altLang="en-US"/>
              <a:t>El foco de hoy</a:t>
            </a:r>
          </a:p>
        </p:txBody>
      </p:sp>
      <p:pic>
        <p:nvPicPr>
          <p:cNvPr id="14340" name="Picture 1" descr="Los Fundamentos del Aprendizaje Preescolar (PLF)">
            <a:extLst>
              <a:ext uri="{FF2B5EF4-FFF2-40B4-BE49-F238E27FC236}">
                <a16:creationId xmlns:a16="http://schemas.microsoft.com/office/drawing/2014/main" id="{76FB5CE4-4913-4197-A2D2-064BA7E13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025" y="2295525"/>
            <a:ext cx="1952625" cy="2582863"/>
          </a:xfrm>
          <a:prstGeom prst="rect">
            <a:avLst/>
          </a:prstGeom>
          <a:noFill/>
          <a:ln w="38100" cap="sq">
            <a:solidFill>
              <a:srgbClr val="000000"/>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pic>
        <p:nvPicPr>
          <p:cNvPr id="14341" name="Picture 2" descr="El Marco de Currículo Preescolar ">
            <a:extLst>
              <a:ext uri="{FF2B5EF4-FFF2-40B4-BE49-F238E27FC236}">
                <a16:creationId xmlns:a16="http://schemas.microsoft.com/office/drawing/2014/main" id="{D66D5D39-250E-43AF-AEE2-00D8B184B6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95525"/>
            <a:ext cx="1965325" cy="2609850"/>
          </a:xfrm>
          <a:prstGeom prst="rect">
            <a:avLst/>
          </a:prstGeom>
          <a:noFill/>
          <a:ln w="38100" cap="sq">
            <a:solidFill>
              <a:srgbClr val="000000"/>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pic>
        <p:nvPicPr>
          <p:cNvPr id="14342" name="Picture 3" descr="Guía de recursos PEL">
            <a:extLst>
              <a:ext uri="{FF2B5EF4-FFF2-40B4-BE49-F238E27FC236}">
                <a16:creationId xmlns:a16="http://schemas.microsoft.com/office/drawing/2014/main" id="{EE7BA91A-C44E-43C5-BC53-D1A00EF538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4475" y="2295525"/>
            <a:ext cx="2016125" cy="2609850"/>
          </a:xfrm>
          <a:prstGeom prst="rect">
            <a:avLst/>
          </a:prstGeom>
          <a:noFill/>
          <a:ln w="38100" cap="sq">
            <a:solidFill>
              <a:srgbClr val="000000"/>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sp>
        <p:nvSpPr>
          <p:cNvPr id="12290" name="Content Placeholder 1">
            <a:extLst>
              <a:ext uri="{FF2B5EF4-FFF2-40B4-BE49-F238E27FC236}">
                <a16:creationId xmlns:a16="http://schemas.microsoft.com/office/drawing/2014/main" id="{6ED9512C-3199-4958-B857-BE350A24A67D}"/>
              </a:ext>
            </a:extLst>
          </p:cNvPr>
          <p:cNvSpPr>
            <a:spLocks noGrp="1" noChangeArrowheads="1"/>
          </p:cNvSpPr>
          <p:nvPr>
            <p:ph sz="half" idx="1"/>
          </p:nvPr>
        </p:nvSpPr>
        <p:spPr>
          <a:xfrm>
            <a:off x="312738" y="5029200"/>
            <a:ext cx="3505200" cy="990600"/>
          </a:xfrm>
        </p:spPr>
        <p:txBody>
          <a:bodyPr/>
          <a:lstStyle/>
          <a:p>
            <a:pPr marL="0" indent="0" algn="ctr" eaLnBrk="1" hangingPunct="1">
              <a:buFont typeface="Wingdings" panose="05000000000000000000" pitchFamily="2" charset="2"/>
              <a:buNone/>
            </a:pPr>
            <a:r>
              <a:rPr lang="es-AR" altLang="en-US" sz="2400" dirty="0"/>
              <a:t>Qué deben saber y hacer los niños</a:t>
            </a:r>
          </a:p>
        </p:txBody>
      </p:sp>
      <p:sp>
        <p:nvSpPr>
          <p:cNvPr id="12291" name="Content Placeholder 2">
            <a:extLst>
              <a:ext uri="{FF2B5EF4-FFF2-40B4-BE49-F238E27FC236}">
                <a16:creationId xmlns:a16="http://schemas.microsoft.com/office/drawing/2014/main" id="{83B5B770-A57B-4912-A957-B0503AA6FEFB}"/>
              </a:ext>
            </a:extLst>
          </p:cNvPr>
          <p:cNvSpPr>
            <a:spLocks noGrp="1" noChangeArrowheads="1"/>
          </p:cNvSpPr>
          <p:nvPr>
            <p:ph sz="half" idx="2"/>
          </p:nvPr>
        </p:nvSpPr>
        <p:spPr>
          <a:xfrm>
            <a:off x="4468813" y="5029200"/>
            <a:ext cx="4114800" cy="1144588"/>
          </a:xfrm>
        </p:spPr>
        <p:txBody>
          <a:bodyPr/>
          <a:lstStyle/>
          <a:p>
            <a:pPr marL="0" indent="0" algn="ctr" eaLnBrk="1" hangingPunct="1">
              <a:buFont typeface="Wingdings" panose="05000000000000000000" pitchFamily="2" charset="2"/>
              <a:buNone/>
            </a:pPr>
            <a:r>
              <a:rPr lang="es-AR" altLang="en-US" sz="2400"/>
              <a:t>Estrategias de las maestras para apoyar el aprendizaje de los niños</a:t>
            </a:r>
          </a:p>
        </p:txBody>
      </p:sp>
      <p:sp>
        <p:nvSpPr>
          <p:cNvPr id="2" name="Footer Placeholder 1">
            <a:extLst>
              <a:ext uri="{FF2B5EF4-FFF2-40B4-BE49-F238E27FC236}">
                <a16:creationId xmlns:a16="http://schemas.microsoft.com/office/drawing/2014/main" id="{67465376-D4D7-4C7F-8EC2-15A2786A2BFB}"/>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F967A0D1-041E-4417-A643-6662AFEE532D}"/>
              </a:ext>
            </a:extLst>
          </p:cNvPr>
          <p:cNvSpPr>
            <a:spLocks noGrp="1"/>
          </p:cNvSpPr>
          <p:nvPr>
            <p:ph type="sldNum" sz="quarter" idx="11"/>
          </p:nvPr>
        </p:nvSpPr>
        <p:spPr/>
        <p:txBody>
          <a:bodyPr/>
          <a:lstStyle/>
          <a:p>
            <a:fld id="{5A5C2C75-19E5-491C-B6F5-64C934321A31}" type="slidenum">
              <a:rPr lang="en-US" smtClean="0"/>
              <a:pPr/>
              <a:t>4</a:t>
            </a:fld>
            <a:endParaRPr 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924627D5-4084-43C2-8C92-C43FEC2CA8B7}"/>
              </a:ext>
            </a:extLst>
          </p:cNvPr>
          <p:cNvSpPr>
            <a:spLocks noGrp="1"/>
          </p:cNvSpPr>
          <p:nvPr>
            <p:ph type="title"/>
          </p:nvPr>
        </p:nvSpPr>
        <p:spPr/>
        <p:txBody>
          <a:bodyPr/>
          <a:lstStyle/>
          <a:p>
            <a:r>
              <a:rPr lang="es-ES" altLang="en-US" sz="2400"/>
              <a:t>Hebra de lectura: los niños demuestran que aprecian y disfrutan la lectura y la literatura</a:t>
            </a:r>
            <a:endParaRPr lang="en-US" altLang="en-US" sz="2400"/>
          </a:p>
        </p:txBody>
      </p:sp>
      <p:sp>
        <p:nvSpPr>
          <p:cNvPr id="86018" name="Content Placeholder 2">
            <a:extLst>
              <a:ext uri="{FF2B5EF4-FFF2-40B4-BE49-F238E27FC236}">
                <a16:creationId xmlns:a16="http://schemas.microsoft.com/office/drawing/2014/main" id="{3503060C-3E1E-4E33-9249-2C37DBA60377}"/>
              </a:ext>
            </a:extLst>
          </p:cNvPr>
          <p:cNvSpPr>
            <a:spLocks noGrp="1"/>
          </p:cNvSpPr>
          <p:nvPr>
            <p:ph idx="1"/>
          </p:nvPr>
        </p:nvSpPr>
        <p:spPr/>
        <p:txBody>
          <a:bodyPr/>
          <a:lstStyle/>
          <a:p>
            <a:pPr marL="0" indent="0" eaLnBrk="1" hangingPunct="1">
              <a:buNone/>
            </a:pPr>
            <a:r>
              <a:rPr lang="es-ES" altLang="en-US" sz="2800" dirty="0"/>
              <a:t>Elija una interacción y estrategia del marco del plan de estudios preescolar</a:t>
            </a:r>
          </a:p>
          <a:p>
            <a:r>
              <a:rPr lang="en-US" altLang="en-US" sz="2800" dirty="0"/>
              <a:t>¿</a:t>
            </a:r>
            <a:r>
              <a:rPr lang="en-US" altLang="en-US" sz="2800" dirty="0" err="1"/>
              <a:t>Qué</a:t>
            </a:r>
            <a:r>
              <a:rPr lang="en-US" altLang="en-US" sz="2800" dirty="0"/>
              <a:t> </a:t>
            </a:r>
            <a:r>
              <a:rPr lang="en-US" altLang="en-US" sz="2800" dirty="0" err="1"/>
              <a:t>actividades</a:t>
            </a:r>
            <a:r>
              <a:rPr lang="en-US" altLang="en-US" sz="2800" dirty="0"/>
              <a:t> </a:t>
            </a:r>
            <a:r>
              <a:rPr lang="en-US" altLang="en-US" sz="2800" dirty="0" err="1"/>
              <a:t>pueden</a:t>
            </a:r>
            <a:r>
              <a:rPr lang="en-US" altLang="en-US" sz="2800" dirty="0"/>
              <a:t> </a:t>
            </a:r>
            <a:r>
              <a:rPr lang="en-US" altLang="en-US" sz="2800" dirty="0" err="1"/>
              <a:t>corraborar</a:t>
            </a:r>
            <a:r>
              <a:rPr lang="en-US" altLang="en-US" sz="2800" dirty="0"/>
              <a:t> la </a:t>
            </a:r>
            <a:r>
              <a:rPr lang="en-US" altLang="en-US" sz="2800" dirty="0" err="1"/>
              <a:t>hebra</a:t>
            </a:r>
            <a:r>
              <a:rPr lang="en-US" altLang="en-US" sz="2800" dirty="0"/>
              <a:t>? </a:t>
            </a:r>
          </a:p>
        </p:txBody>
      </p:sp>
      <p:sp>
        <p:nvSpPr>
          <p:cNvPr id="2" name="Footer Placeholder 1">
            <a:extLst>
              <a:ext uri="{FF2B5EF4-FFF2-40B4-BE49-F238E27FC236}">
                <a16:creationId xmlns:a16="http://schemas.microsoft.com/office/drawing/2014/main" id="{1B3211D0-0531-4718-B1B6-F002CD489136}"/>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A33BC2A9-3101-4678-9F1E-8EABC59DCE4A}"/>
              </a:ext>
            </a:extLst>
          </p:cNvPr>
          <p:cNvSpPr>
            <a:spLocks noGrp="1"/>
          </p:cNvSpPr>
          <p:nvPr>
            <p:ph type="sldNum" sz="quarter" idx="11"/>
          </p:nvPr>
        </p:nvSpPr>
        <p:spPr/>
        <p:txBody>
          <a:bodyPr/>
          <a:lstStyle/>
          <a:p>
            <a:fld id="{5A5C2C75-19E5-491C-B6F5-64C934321A31}" type="slidenum">
              <a:rPr lang="en-US" smtClean="0"/>
              <a:pPr/>
              <a:t>40</a:t>
            </a:fld>
            <a:endParaRPr 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0FB8FF7C-6E4E-4348-9551-3E1146BE2313}"/>
              </a:ext>
            </a:extLst>
          </p:cNvPr>
          <p:cNvSpPr>
            <a:spLocks noGrp="1"/>
          </p:cNvSpPr>
          <p:nvPr>
            <p:ph type="title"/>
          </p:nvPr>
        </p:nvSpPr>
        <p:spPr/>
        <p:txBody>
          <a:bodyPr/>
          <a:lstStyle/>
          <a:p>
            <a:r>
              <a:rPr lang="es-ES" altLang="en-US" sz="2400" dirty="0"/>
              <a:t>Hebra de lectura: los niños muestran una comprensión cada vez mayor de la lectura de libros</a:t>
            </a:r>
            <a:endParaRPr lang="en-US" altLang="en-US" sz="2400" dirty="0"/>
          </a:p>
        </p:txBody>
      </p:sp>
      <p:sp>
        <p:nvSpPr>
          <p:cNvPr id="88066" name="Content Placeholder 2">
            <a:extLst>
              <a:ext uri="{FF2B5EF4-FFF2-40B4-BE49-F238E27FC236}">
                <a16:creationId xmlns:a16="http://schemas.microsoft.com/office/drawing/2014/main" id="{01699E31-E0DC-4362-A300-7ADF37A84C82}"/>
              </a:ext>
            </a:extLst>
          </p:cNvPr>
          <p:cNvSpPr>
            <a:spLocks noGrp="1"/>
          </p:cNvSpPr>
          <p:nvPr>
            <p:ph idx="1"/>
          </p:nvPr>
        </p:nvSpPr>
        <p:spPr/>
        <p:txBody>
          <a:bodyPr/>
          <a:lstStyle/>
          <a:p>
            <a:pPr marL="0" indent="0" eaLnBrk="1" hangingPunct="1">
              <a:buNone/>
            </a:pPr>
            <a:r>
              <a:rPr lang="es-ES" altLang="en-US" sz="2800" dirty="0"/>
              <a:t>Elija una interacción y estrategia del marco del plan de estudios preescolar</a:t>
            </a:r>
          </a:p>
          <a:p>
            <a:r>
              <a:rPr lang="en-US" altLang="en-US" sz="2800" dirty="0"/>
              <a:t>¿</a:t>
            </a:r>
            <a:r>
              <a:rPr lang="en-US" altLang="en-US" sz="2800" dirty="0" err="1"/>
              <a:t>Qué</a:t>
            </a:r>
            <a:r>
              <a:rPr lang="en-US" altLang="en-US" sz="2800" dirty="0"/>
              <a:t> </a:t>
            </a:r>
            <a:r>
              <a:rPr lang="en-US" altLang="en-US" sz="2800" dirty="0" err="1"/>
              <a:t>actividades</a:t>
            </a:r>
            <a:r>
              <a:rPr lang="en-US" altLang="en-US" sz="2800" dirty="0"/>
              <a:t> </a:t>
            </a:r>
            <a:r>
              <a:rPr lang="en-US" altLang="en-US" sz="2800" dirty="0" err="1"/>
              <a:t>pueden</a:t>
            </a:r>
            <a:r>
              <a:rPr lang="en-US" altLang="en-US" sz="2800" dirty="0"/>
              <a:t> </a:t>
            </a:r>
            <a:r>
              <a:rPr lang="en-US" altLang="en-US" sz="2800" dirty="0" err="1"/>
              <a:t>corraborar</a:t>
            </a:r>
            <a:r>
              <a:rPr lang="en-US" altLang="en-US" sz="2800" dirty="0"/>
              <a:t> la </a:t>
            </a:r>
            <a:r>
              <a:rPr lang="en-US" altLang="en-US" sz="2800" dirty="0" err="1"/>
              <a:t>hebra</a:t>
            </a:r>
            <a:r>
              <a:rPr lang="en-US" altLang="en-US" sz="2800" dirty="0"/>
              <a:t>? </a:t>
            </a:r>
          </a:p>
        </p:txBody>
      </p:sp>
      <p:sp>
        <p:nvSpPr>
          <p:cNvPr id="2" name="Footer Placeholder 1">
            <a:extLst>
              <a:ext uri="{FF2B5EF4-FFF2-40B4-BE49-F238E27FC236}">
                <a16:creationId xmlns:a16="http://schemas.microsoft.com/office/drawing/2014/main" id="{22236F51-F4E9-4321-875D-7BAF72A8434E}"/>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0A3E88DA-CD98-48B7-9083-34698AC3D8FC}"/>
              </a:ext>
            </a:extLst>
          </p:cNvPr>
          <p:cNvSpPr>
            <a:spLocks noGrp="1"/>
          </p:cNvSpPr>
          <p:nvPr>
            <p:ph type="sldNum" sz="quarter" idx="11"/>
          </p:nvPr>
        </p:nvSpPr>
        <p:spPr/>
        <p:txBody>
          <a:bodyPr/>
          <a:lstStyle/>
          <a:p>
            <a:fld id="{5A5C2C75-19E5-491C-B6F5-64C934321A31}" type="slidenum">
              <a:rPr lang="en-US" smtClean="0"/>
              <a:pPr/>
              <a:t>41</a:t>
            </a:fld>
            <a:endParaRPr lang="en-US"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F5682D7B-DC81-4316-BB24-477A7BEB955A}"/>
              </a:ext>
            </a:extLst>
          </p:cNvPr>
          <p:cNvSpPr>
            <a:spLocks noGrp="1"/>
          </p:cNvSpPr>
          <p:nvPr>
            <p:ph type="title"/>
          </p:nvPr>
        </p:nvSpPr>
        <p:spPr/>
        <p:txBody>
          <a:bodyPr/>
          <a:lstStyle/>
          <a:p>
            <a:r>
              <a:rPr lang="es-ES" altLang="en-US" sz="2800"/>
              <a:t>Hebra de lectura: los niños demuestran una comprensión de las convenciones impresas</a:t>
            </a:r>
            <a:endParaRPr lang="en-US" altLang="en-US" sz="2800"/>
          </a:p>
        </p:txBody>
      </p:sp>
      <p:sp>
        <p:nvSpPr>
          <p:cNvPr id="90114" name="Content Placeholder 2">
            <a:extLst>
              <a:ext uri="{FF2B5EF4-FFF2-40B4-BE49-F238E27FC236}">
                <a16:creationId xmlns:a16="http://schemas.microsoft.com/office/drawing/2014/main" id="{5962D7D3-F084-4C1B-9D49-735D084CBBDD}"/>
              </a:ext>
            </a:extLst>
          </p:cNvPr>
          <p:cNvSpPr>
            <a:spLocks noGrp="1"/>
          </p:cNvSpPr>
          <p:nvPr>
            <p:ph idx="1"/>
          </p:nvPr>
        </p:nvSpPr>
        <p:spPr/>
        <p:txBody>
          <a:bodyPr/>
          <a:lstStyle/>
          <a:p>
            <a:pPr marL="0" indent="0" eaLnBrk="1" hangingPunct="1">
              <a:buNone/>
            </a:pPr>
            <a:r>
              <a:rPr lang="es-ES" altLang="en-US" sz="2800" dirty="0"/>
              <a:t>Elija una interacción y estrategia del marco del plan de estudios preescolar</a:t>
            </a:r>
          </a:p>
          <a:p>
            <a:r>
              <a:rPr lang="en-US" altLang="en-US" sz="2800" dirty="0"/>
              <a:t>¿</a:t>
            </a:r>
            <a:r>
              <a:rPr lang="en-US" altLang="en-US" sz="2800" dirty="0" err="1"/>
              <a:t>Qué</a:t>
            </a:r>
            <a:r>
              <a:rPr lang="en-US" altLang="en-US" sz="2800" dirty="0"/>
              <a:t> </a:t>
            </a:r>
            <a:r>
              <a:rPr lang="en-US" altLang="en-US" sz="2800" dirty="0" err="1"/>
              <a:t>actividades</a:t>
            </a:r>
            <a:r>
              <a:rPr lang="en-US" altLang="en-US" sz="2800" dirty="0"/>
              <a:t> </a:t>
            </a:r>
            <a:r>
              <a:rPr lang="en-US" altLang="en-US" sz="2800" dirty="0" err="1"/>
              <a:t>pueden</a:t>
            </a:r>
            <a:r>
              <a:rPr lang="en-US" altLang="en-US" sz="2800" dirty="0"/>
              <a:t> </a:t>
            </a:r>
            <a:r>
              <a:rPr lang="en-US" altLang="en-US" sz="2800" dirty="0" err="1"/>
              <a:t>corraborar</a:t>
            </a:r>
            <a:r>
              <a:rPr lang="en-US" altLang="en-US" sz="2800" dirty="0"/>
              <a:t> la </a:t>
            </a:r>
            <a:r>
              <a:rPr lang="en-US" altLang="en-US" sz="2800" dirty="0" err="1"/>
              <a:t>hebra</a:t>
            </a:r>
            <a:r>
              <a:rPr lang="en-US" altLang="en-US" sz="2800" dirty="0"/>
              <a:t>? </a:t>
            </a:r>
          </a:p>
        </p:txBody>
      </p:sp>
      <p:sp>
        <p:nvSpPr>
          <p:cNvPr id="2" name="Footer Placeholder 1">
            <a:extLst>
              <a:ext uri="{FF2B5EF4-FFF2-40B4-BE49-F238E27FC236}">
                <a16:creationId xmlns:a16="http://schemas.microsoft.com/office/drawing/2014/main" id="{94105371-9072-4099-8DF5-2AEFA6EAB992}"/>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FC95239F-4EE1-4EC8-A201-F950E3A1C51C}"/>
              </a:ext>
            </a:extLst>
          </p:cNvPr>
          <p:cNvSpPr>
            <a:spLocks noGrp="1"/>
          </p:cNvSpPr>
          <p:nvPr>
            <p:ph type="sldNum" sz="quarter" idx="11"/>
          </p:nvPr>
        </p:nvSpPr>
        <p:spPr/>
        <p:txBody>
          <a:bodyPr/>
          <a:lstStyle/>
          <a:p>
            <a:fld id="{5A5C2C75-19E5-491C-B6F5-64C934321A31}" type="slidenum">
              <a:rPr lang="en-US" smtClean="0"/>
              <a:pPr/>
              <a:t>42</a:t>
            </a:fld>
            <a:endParaRPr lang="en-US" dirty="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64F00B7B-D158-495E-93C4-BD160FBF1CD6}"/>
              </a:ext>
            </a:extLst>
          </p:cNvPr>
          <p:cNvSpPr>
            <a:spLocks noGrp="1"/>
          </p:cNvSpPr>
          <p:nvPr>
            <p:ph type="title"/>
          </p:nvPr>
        </p:nvSpPr>
        <p:spPr/>
        <p:txBody>
          <a:bodyPr/>
          <a:lstStyle/>
          <a:p>
            <a:r>
              <a:rPr lang="es-ES" altLang="en-US" sz="2400"/>
              <a:t>Hebra de lectura: los niños demuestran conciencia de que la letra impresa tiene significado</a:t>
            </a:r>
            <a:endParaRPr lang="en-US" altLang="en-US" sz="2400"/>
          </a:p>
        </p:txBody>
      </p:sp>
      <p:sp>
        <p:nvSpPr>
          <p:cNvPr id="92162" name="Content Placeholder 2">
            <a:extLst>
              <a:ext uri="{FF2B5EF4-FFF2-40B4-BE49-F238E27FC236}">
                <a16:creationId xmlns:a16="http://schemas.microsoft.com/office/drawing/2014/main" id="{77B9A324-534B-4357-99A5-3018FB675781}"/>
              </a:ext>
            </a:extLst>
          </p:cNvPr>
          <p:cNvSpPr>
            <a:spLocks noGrp="1"/>
          </p:cNvSpPr>
          <p:nvPr>
            <p:ph idx="1"/>
          </p:nvPr>
        </p:nvSpPr>
        <p:spPr/>
        <p:txBody>
          <a:bodyPr/>
          <a:lstStyle/>
          <a:p>
            <a:pPr marL="0" indent="0" eaLnBrk="1" hangingPunct="1">
              <a:buNone/>
            </a:pPr>
            <a:r>
              <a:rPr lang="es-ES" altLang="en-US" sz="2800" dirty="0"/>
              <a:t>Elija una interacción y estrategia del marco del plan de estudios preescolar</a:t>
            </a:r>
          </a:p>
          <a:p>
            <a:r>
              <a:rPr lang="en-US" altLang="en-US" sz="2800" dirty="0"/>
              <a:t>¿</a:t>
            </a:r>
            <a:r>
              <a:rPr lang="en-US" altLang="en-US" sz="2800" dirty="0" err="1"/>
              <a:t>Qué</a:t>
            </a:r>
            <a:r>
              <a:rPr lang="en-US" altLang="en-US" sz="2800" dirty="0"/>
              <a:t> </a:t>
            </a:r>
            <a:r>
              <a:rPr lang="en-US" altLang="en-US" sz="2800" dirty="0" err="1"/>
              <a:t>actividades</a:t>
            </a:r>
            <a:r>
              <a:rPr lang="en-US" altLang="en-US" sz="2800" dirty="0"/>
              <a:t> </a:t>
            </a:r>
            <a:r>
              <a:rPr lang="en-US" altLang="en-US" sz="2800" dirty="0" err="1"/>
              <a:t>pueden</a:t>
            </a:r>
            <a:r>
              <a:rPr lang="en-US" altLang="en-US" sz="2800" dirty="0"/>
              <a:t> </a:t>
            </a:r>
            <a:r>
              <a:rPr lang="en-US" altLang="en-US" sz="2800" dirty="0" err="1"/>
              <a:t>corraborar</a:t>
            </a:r>
            <a:r>
              <a:rPr lang="en-US" altLang="en-US" sz="2800" dirty="0"/>
              <a:t> la </a:t>
            </a:r>
            <a:r>
              <a:rPr lang="en-US" altLang="en-US" sz="2800" dirty="0" err="1"/>
              <a:t>hebra</a:t>
            </a:r>
            <a:r>
              <a:rPr lang="en-US" altLang="en-US" sz="2800" dirty="0"/>
              <a:t>? </a:t>
            </a:r>
          </a:p>
        </p:txBody>
      </p:sp>
      <p:sp>
        <p:nvSpPr>
          <p:cNvPr id="2" name="Footer Placeholder 1">
            <a:extLst>
              <a:ext uri="{FF2B5EF4-FFF2-40B4-BE49-F238E27FC236}">
                <a16:creationId xmlns:a16="http://schemas.microsoft.com/office/drawing/2014/main" id="{EB6A9D0B-CC9E-414B-B6C7-1A79638C445E}"/>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D367BC19-ABB7-4877-8194-58CA9BA965FB}"/>
              </a:ext>
            </a:extLst>
          </p:cNvPr>
          <p:cNvSpPr>
            <a:spLocks noGrp="1"/>
          </p:cNvSpPr>
          <p:nvPr>
            <p:ph type="sldNum" sz="quarter" idx="11"/>
          </p:nvPr>
        </p:nvSpPr>
        <p:spPr/>
        <p:txBody>
          <a:bodyPr/>
          <a:lstStyle/>
          <a:p>
            <a:fld id="{5A5C2C75-19E5-491C-B6F5-64C934321A31}" type="slidenum">
              <a:rPr lang="en-US" smtClean="0"/>
              <a:pPr/>
              <a:t>43</a:t>
            </a:fld>
            <a:endParaRPr lang="en-US" dirty="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87EDF428-4295-4D6B-B193-724D6E38065A}"/>
              </a:ext>
            </a:extLst>
          </p:cNvPr>
          <p:cNvSpPr>
            <a:spLocks noGrp="1"/>
          </p:cNvSpPr>
          <p:nvPr>
            <p:ph type="title"/>
          </p:nvPr>
        </p:nvSpPr>
        <p:spPr/>
        <p:txBody>
          <a:bodyPr/>
          <a:lstStyle/>
          <a:p>
            <a:r>
              <a:rPr lang="en-US" altLang="en-US" sz="2400" dirty="0" err="1"/>
              <a:t>Hebra</a:t>
            </a:r>
            <a:r>
              <a:rPr lang="en-US" altLang="en-US" sz="2400" dirty="0"/>
              <a:t> de </a:t>
            </a:r>
            <a:r>
              <a:rPr lang="en-US" altLang="en-US" sz="2400" dirty="0" err="1"/>
              <a:t>lectura</a:t>
            </a:r>
            <a:r>
              <a:rPr lang="en-US" altLang="en-US" sz="2400" dirty="0"/>
              <a:t>: los </a:t>
            </a:r>
            <a:r>
              <a:rPr lang="en-US" altLang="en-US" sz="2400" dirty="0" err="1"/>
              <a:t>niños</a:t>
            </a:r>
            <a:r>
              <a:rPr lang="en-US" altLang="en-US" sz="2400" dirty="0"/>
              <a:t> </a:t>
            </a:r>
            <a:r>
              <a:rPr lang="en-US" altLang="en-US" sz="2400" dirty="0" err="1"/>
              <a:t>demuestran</a:t>
            </a:r>
            <a:r>
              <a:rPr lang="en-US" altLang="en-US" sz="2400" dirty="0"/>
              <a:t> </a:t>
            </a:r>
            <a:r>
              <a:rPr lang="en-US" altLang="en-US" sz="2400" dirty="0" err="1"/>
              <a:t>progreso</a:t>
            </a:r>
            <a:r>
              <a:rPr lang="en-US" altLang="en-US" sz="2400" dirty="0"/>
              <a:t> </a:t>
            </a:r>
            <a:r>
              <a:rPr lang="en-US" altLang="en-US" sz="2400" dirty="0" err="1"/>
              <a:t>en</a:t>
            </a:r>
            <a:r>
              <a:rPr lang="en-US" altLang="en-US" sz="2400" dirty="0"/>
              <a:t> </a:t>
            </a:r>
            <a:r>
              <a:rPr lang="en-US" altLang="en-US" sz="2400" dirty="0" err="1"/>
              <a:t>su</a:t>
            </a:r>
            <a:r>
              <a:rPr lang="en-US" altLang="en-US" sz="2400" dirty="0"/>
              <a:t> </a:t>
            </a:r>
            <a:r>
              <a:rPr lang="en-US" altLang="en-US" sz="2400" dirty="0" err="1"/>
              <a:t>conocimiento</a:t>
            </a:r>
            <a:r>
              <a:rPr lang="en-US" altLang="en-US" sz="2400" dirty="0"/>
              <a:t> del </a:t>
            </a:r>
            <a:r>
              <a:rPr lang="en-US" altLang="en-US" sz="2400" dirty="0" err="1"/>
              <a:t>alfabeto</a:t>
            </a:r>
            <a:r>
              <a:rPr lang="en-US" altLang="en-US" sz="2400" dirty="0"/>
              <a:t> </a:t>
            </a:r>
            <a:r>
              <a:rPr lang="en-US" altLang="en-US" sz="2400" dirty="0" err="1"/>
              <a:t>en</a:t>
            </a:r>
            <a:r>
              <a:rPr lang="en-US" altLang="en-US" sz="2400" dirty="0"/>
              <a:t> </a:t>
            </a:r>
            <a:r>
              <a:rPr lang="en-US" altLang="en-US" sz="2400" dirty="0" err="1"/>
              <a:t>inglés</a:t>
            </a:r>
            <a:endParaRPr lang="en-US" altLang="en-US" sz="3600" dirty="0"/>
          </a:p>
        </p:txBody>
      </p:sp>
      <p:sp>
        <p:nvSpPr>
          <p:cNvPr id="94210" name="Content Placeholder 2">
            <a:extLst>
              <a:ext uri="{FF2B5EF4-FFF2-40B4-BE49-F238E27FC236}">
                <a16:creationId xmlns:a16="http://schemas.microsoft.com/office/drawing/2014/main" id="{2F65A76A-D6EE-486F-AC9D-9B47F252915D}"/>
              </a:ext>
            </a:extLst>
          </p:cNvPr>
          <p:cNvSpPr>
            <a:spLocks noGrp="1"/>
          </p:cNvSpPr>
          <p:nvPr>
            <p:ph idx="1"/>
          </p:nvPr>
        </p:nvSpPr>
        <p:spPr/>
        <p:txBody>
          <a:bodyPr/>
          <a:lstStyle/>
          <a:p>
            <a:pPr marL="0" indent="0" eaLnBrk="1" hangingPunct="1">
              <a:buNone/>
            </a:pPr>
            <a:r>
              <a:rPr lang="es-ES" altLang="en-US" sz="2800" dirty="0"/>
              <a:t>Elija una interacción y estrategia del marco del plan de estudios preescolar</a:t>
            </a:r>
          </a:p>
          <a:p>
            <a:r>
              <a:rPr lang="en-US" altLang="en-US" sz="2800" dirty="0"/>
              <a:t>¿</a:t>
            </a:r>
            <a:r>
              <a:rPr lang="en-US" altLang="en-US" sz="2800" dirty="0" err="1"/>
              <a:t>Qué</a:t>
            </a:r>
            <a:r>
              <a:rPr lang="en-US" altLang="en-US" sz="2800" dirty="0"/>
              <a:t> </a:t>
            </a:r>
            <a:r>
              <a:rPr lang="en-US" altLang="en-US" sz="2800" dirty="0" err="1"/>
              <a:t>actividades</a:t>
            </a:r>
            <a:r>
              <a:rPr lang="en-US" altLang="en-US" sz="2800" dirty="0"/>
              <a:t> </a:t>
            </a:r>
            <a:r>
              <a:rPr lang="en-US" altLang="en-US" sz="2800" dirty="0" err="1"/>
              <a:t>pueden</a:t>
            </a:r>
            <a:r>
              <a:rPr lang="en-US" altLang="en-US" sz="2800" dirty="0"/>
              <a:t> </a:t>
            </a:r>
            <a:r>
              <a:rPr lang="en-US" altLang="en-US" sz="2800" dirty="0" err="1"/>
              <a:t>corraborar</a:t>
            </a:r>
            <a:r>
              <a:rPr lang="en-US" altLang="en-US" sz="2800" dirty="0"/>
              <a:t> la </a:t>
            </a:r>
            <a:r>
              <a:rPr lang="en-US" altLang="en-US" sz="2800" dirty="0" err="1"/>
              <a:t>hebra</a:t>
            </a:r>
            <a:r>
              <a:rPr lang="en-US" altLang="en-US" sz="2800" dirty="0"/>
              <a:t>? </a:t>
            </a:r>
          </a:p>
        </p:txBody>
      </p:sp>
      <p:sp>
        <p:nvSpPr>
          <p:cNvPr id="2" name="Footer Placeholder 1">
            <a:extLst>
              <a:ext uri="{FF2B5EF4-FFF2-40B4-BE49-F238E27FC236}">
                <a16:creationId xmlns:a16="http://schemas.microsoft.com/office/drawing/2014/main" id="{1498BA7E-C6DC-46EC-91D7-0DA851A52E88}"/>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09B147FB-7E68-409D-B50A-ED81100608BE}"/>
              </a:ext>
            </a:extLst>
          </p:cNvPr>
          <p:cNvSpPr>
            <a:spLocks noGrp="1"/>
          </p:cNvSpPr>
          <p:nvPr>
            <p:ph type="sldNum" sz="quarter" idx="11"/>
          </p:nvPr>
        </p:nvSpPr>
        <p:spPr/>
        <p:txBody>
          <a:bodyPr/>
          <a:lstStyle/>
          <a:p>
            <a:fld id="{5A5C2C75-19E5-491C-B6F5-64C934321A31}" type="slidenum">
              <a:rPr lang="en-US" smtClean="0"/>
              <a:pPr/>
              <a:t>44</a:t>
            </a:fld>
            <a:endParaRPr lang="en-US"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CAE136C1-2DA7-4C0D-A6D9-9DBA82C9D1F3}"/>
              </a:ext>
            </a:extLst>
          </p:cNvPr>
          <p:cNvSpPr>
            <a:spLocks noGrp="1"/>
          </p:cNvSpPr>
          <p:nvPr>
            <p:ph type="title"/>
          </p:nvPr>
        </p:nvSpPr>
        <p:spPr/>
        <p:txBody>
          <a:bodyPr/>
          <a:lstStyle/>
          <a:p>
            <a:r>
              <a:rPr lang="es-ES" altLang="en-US" sz="2800" dirty="0"/>
              <a:t>Hebra de lectura: los niños demuestran conciencia fonológica</a:t>
            </a:r>
            <a:endParaRPr lang="en-US" altLang="en-US" sz="2800" dirty="0"/>
          </a:p>
        </p:txBody>
      </p:sp>
      <p:sp>
        <p:nvSpPr>
          <p:cNvPr id="96258" name="Content Placeholder 2">
            <a:extLst>
              <a:ext uri="{FF2B5EF4-FFF2-40B4-BE49-F238E27FC236}">
                <a16:creationId xmlns:a16="http://schemas.microsoft.com/office/drawing/2014/main" id="{135A67FD-7790-4A3C-9E7C-CDED29C74065}"/>
              </a:ext>
            </a:extLst>
          </p:cNvPr>
          <p:cNvSpPr>
            <a:spLocks noGrp="1"/>
          </p:cNvSpPr>
          <p:nvPr>
            <p:ph idx="1"/>
          </p:nvPr>
        </p:nvSpPr>
        <p:spPr/>
        <p:txBody>
          <a:bodyPr/>
          <a:lstStyle/>
          <a:p>
            <a:pPr marL="0" indent="0" eaLnBrk="1" hangingPunct="1">
              <a:buNone/>
            </a:pPr>
            <a:r>
              <a:rPr lang="es-ES" altLang="en-US" sz="2800" dirty="0"/>
              <a:t>Elija una interacción y estrategia del marco del plan de estudios preescolar</a:t>
            </a:r>
          </a:p>
          <a:p>
            <a:r>
              <a:rPr lang="en-US" altLang="en-US" sz="2800" dirty="0"/>
              <a:t>¿</a:t>
            </a:r>
            <a:r>
              <a:rPr lang="en-US" altLang="en-US" sz="2800" dirty="0" err="1"/>
              <a:t>Qué</a:t>
            </a:r>
            <a:r>
              <a:rPr lang="en-US" altLang="en-US" sz="2800" dirty="0"/>
              <a:t> </a:t>
            </a:r>
            <a:r>
              <a:rPr lang="en-US" altLang="en-US" sz="2800" dirty="0" err="1"/>
              <a:t>actividades</a:t>
            </a:r>
            <a:r>
              <a:rPr lang="en-US" altLang="en-US" sz="2800" dirty="0"/>
              <a:t> </a:t>
            </a:r>
            <a:r>
              <a:rPr lang="en-US" altLang="en-US" sz="2800" dirty="0" err="1"/>
              <a:t>pueden</a:t>
            </a:r>
            <a:r>
              <a:rPr lang="en-US" altLang="en-US" sz="2800" dirty="0"/>
              <a:t> </a:t>
            </a:r>
            <a:r>
              <a:rPr lang="en-US" altLang="en-US" sz="2800" dirty="0" err="1"/>
              <a:t>corraborar</a:t>
            </a:r>
            <a:r>
              <a:rPr lang="en-US" altLang="en-US" sz="2800" dirty="0"/>
              <a:t> la </a:t>
            </a:r>
            <a:r>
              <a:rPr lang="en-US" altLang="en-US" sz="2800" dirty="0" err="1"/>
              <a:t>hebra</a:t>
            </a:r>
            <a:r>
              <a:rPr lang="en-US" altLang="en-US" sz="2800" dirty="0"/>
              <a:t>? </a:t>
            </a:r>
          </a:p>
        </p:txBody>
      </p:sp>
      <p:sp>
        <p:nvSpPr>
          <p:cNvPr id="2" name="Footer Placeholder 1">
            <a:extLst>
              <a:ext uri="{FF2B5EF4-FFF2-40B4-BE49-F238E27FC236}">
                <a16:creationId xmlns:a16="http://schemas.microsoft.com/office/drawing/2014/main" id="{5205F6D8-76CA-4994-AB6D-25BCA761476C}"/>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3852E8BA-A506-44E9-B843-93381E91CB9A}"/>
              </a:ext>
            </a:extLst>
          </p:cNvPr>
          <p:cNvSpPr>
            <a:spLocks noGrp="1"/>
          </p:cNvSpPr>
          <p:nvPr>
            <p:ph type="sldNum" sz="quarter" idx="11"/>
          </p:nvPr>
        </p:nvSpPr>
        <p:spPr/>
        <p:txBody>
          <a:bodyPr/>
          <a:lstStyle/>
          <a:p>
            <a:fld id="{5A5C2C75-19E5-491C-B6F5-64C934321A31}" type="slidenum">
              <a:rPr lang="en-US" smtClean="0"/>
              <a:pPr/>
              <a:t>45</a:t>
            </a:fld>
            <a:endParaRPr lang="en-US"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3AA229E2-7DEF-4114-BF31-D19219BC5DEB}"/>
              </a:ext>
            </a:extLst>
          </p:cNvPr>
          <p:cNvSpPr>
            <a:spLocks noGrp="1"/>
          </p:cNvSpPr>
          <p:nvPr>
            <p:ph type="title"/>
          </p:nvPr>
        </p:nvSpPr>
        <p:spPr/>
        <p:txBody>
          <a:bodyPr/>
          <a:lstStyle/>
          <a:p>
            <a:r>
              <a:rPr lang="es-ES" altLang="en-US" sz="2800" dirty="0"/>
              <a:t>Hebra de escritura: los niños usan la escritura para comunicar sus ideas</a:t>
            </a:r>
            <a:endParaRPr lang="en-US" altLang="en-US" sz="2800" dirty="0"/>
          </a:p>
        </p:txBody>
      </p:sp>
      <p:sp>
        <p:nvSpPr>
          <p:cNvPr id="98306" name="Content Placeholder 2">
            <a:extLst>
              <a:ext uri="{FF2B5EF4-FFF2-40B4-BE49-F238E27FC236}">
                <a16:creationId xmlns:a16="http://schemas.microsoft.com/office/drawing/2014/main" id="{ACBFA602-1487-4374-A1EC-84BB14F3A823}"/>
              </a:ext>
            </a:extLst>
          </p:cNvPr>
          <p:cNvSpPr>
            <a:spLocks noGrp="1"/>
          </p:cNvSpPr>
          <p:nvPr>
            <p:ph sz="half" idx="1"/>
          </p:nvPr>
        </p:nvSpPr>
        <p:spPr>
          <a:xfrm>
            <a:off x="331788" y="1600200"/>
            <a:ext cx="8458200" cy="4567238"/>
          </a:xfrm>
        </p:spPr>
        <p:txBody>
          <a:bodyPr/>
          <a:lstStyle/>
          <a:p>
            <a:pPr marL="0" indent="0" eaLnBrk="1" hangingPunct="1">
              <a:buNone/>
            </a:pPr>
            <a:r>
              <a:rPr lang="es-ES" altLang="en-US" dirty="0"/>
              <a:t>Elija una interacción y estrategia del marco del plan de estudios preescolar</a:t>
            </a:r>
          </a:p>
          <a:p>
            <a:r>
              <a:rPr lang="en-US" altLang="en-US" dirty="0"/>
              <a:t>¿</a:t>
            </a:r>
            <a:r>
              <a:rPr lang="en-US" altLang="en-US" dirty="0" err="1"/>
              <a:t>Qué</a:t>
            </a:r>
            <a:r>
              <a:rPr lang="en-US" altLang="en-US" dirty="0"/>
              <a:t> </a:t>
            </a:r>
            <a:r>
              <a:rPr lang="en-US" altLang="en-US" dirty="0" err="1"/>
              <a:t>actividades</a:t>
            </a:r>
            <a:r>
              <a:rPr lang="en-US" altLang="en-US" dirty="0"/>
              <a:t> </a:t>
            </a:r>
            <a:r>
              <a:rPr lang="en-US" altLang="en-US" dirty="0" err="1"/>
              <a:t>pueden</a:t>
            </a:r>
            <a:r>
              <a:rPr lang="en-US" altLang="en-US" dirty="0"/>
              <a:t> </a:t>
            </a:r>
            <a:r>
              <a:rPr lang="en-US" altLang="en-US" dirty="0" err="1"/>
              <a:t>corraborar</a:t>
            </a:r>
            <a:r>
              <a:rPr lang="en-US" altLang="en-US" dirty="0"/>
              <a:t> la </a:t>
            </a:r>
            <a:r>
              <a:rPr lang="en-US" altLang="en-US" dirty="0" err="1"/>
              <a:t>hebra</a:t>
            </a:r>
            <a:r>
              <a:rPr lang="en-US" altLang="en-US" dirty="0"/>
              <a:t>? </a:t>
            </a:r>
          </a:p>
        </p:txBody>
      </p:sp>
      <p:sp>
        <p:nvSpPr>
          <p:cNvPr id="2" name="Footer Placeholder 1">
            <a:extLst>
              <a:ext uri="{FF2B5EF4-FFF2-40B4-BE49-F238E27FC236}">
                <a16:creationId xmlns:a16="http://schemas.microsoft.com/office/drawing/2014/main" id="{5A706672-BDD3-4D85-B4FF-2EFB6A0F1EF7}"/>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ED00AC6D-B34E-4221-A841-90A29369E06A}"/>
              </a:ext>
            </a:extLst>
          </p:cNvPr>
          <p:cNvSpPr>
            <a:spLocks noGrp="1"/>
          </p:cNvSpPr>
          <p:nvPr>
            <p:ph type="sldNum" sz="quarter" idx="11"/>
          </p:nvPr>
        </p:nvSpPr>
        <p:spPr/>
        <p:txBody>
          <a:bodyPr/>
          <a:lstStyle/>
          <a:p>
            <a:fld id="{5A5C2C75-19E5-491C-B6F5-64C934321A31}" type="slidenum">
              <a:rPr lang="en-US" smtClean="0"/>
              <a:pPr/>
              <a:t>46</a:t>
            </a:fld>
            <a:endParaRPr lang="en-US" dirty="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F96C98-7466-4957-9787-57E5E384159D}"/>
              </a:ext>
            </a:extLst>
          </p:cNvPr>
          <p:cNvSpPr>
            <a:spLocks noGrp="1"/>
          </p:cNvSpPr>
          <p:nvPr>
            <p:ph type="title"/>
          </p:nvPr>
        </p:nvSpPr>
        <p:spPr/>
        <p:txBody>
          <a:bodyPr/>
          <a:lstStyle/>
          <a:p>
            <a:r>
              <a:rPr lang="es-ES" dirty="0"/>
              <a:t>Otros libros hechos en casa</a:t>
            </a:r>
            <a:endParaRPr lang="en-US" dirty="0"/>
          </a:p>
        </p:txBody>
      </p:sp>
      <p:sp>
        <p:nvSpPr>
          <p:cNvPr id="5" name="Content Placeholder 4">
            <a:extLst>
              <a:ext uri="{FF2B5EF4-FFF2-40B4-BE49-F238E27FC236}">
                <a16:creationId xmlns:a16="http://schemas.microsoft.com/office/drawing/2014/main" id="{826326EB-E1BD-4AEB-9EB1-73C23E741BEE}"/>
              </a:ext>
            </a:extLst>
          </p:cNvPr>
          <p:cNvSpPr>
            <a:spLocks noGrp="1"/>
          </p:cNvSpPr>
          <p:nvPr>
            <p:ph sz="half" idx="1"/>
          </p:nvPr>
        </p:nvSpPr>
        <p:spPr>
          <a:xfrm>
            <a:off x="457200" y="1676399"/>
            <a:ext cx="3505200" cy="4718051"/>
          </a:xfrm>
        </p:spPr>
        <p:txBody>
          <a:bodyPr/>
          <a:lstStyle/>
          <a:p>
            <a:r>
              <a:rPr lang="es-ES" sz="2400" dirty="0"/>
              <a:t>Libros de cuentos personales con fotos</a:t>
            </a:r>
          </a:p>
          <a:p>
            <a:r>
              <a:rPr lang="es-ES" sz="2400" dirty="0"/>
              <a:t>“Perritos en el espacio”</a:t>
            </a:r>
          </a:p>
          <a:p>
            <a:r>
              <a:rPr lang="es-ES" sz="2400" dirty="0"/>
              <a:t>Libro de tú y yo</a:t>
            </a:r>
          </a:p>
          <a:p>
            <a:r>
              <a:rPr lang="es-ES" sz="2400" dirty="0"/>
              <a:t>Libro acordeón</a:t>
            </a:r>
          </a:p>
          <a:p>
            <a:r>
              <a:rPr lang="es-ES" sz="2400" dirty="0"/>
              <a:t>Libro con caja de cereal</a:t>
            </a:r>
          </a:p>
          <a:p>
            <a:r>
              <a:rPr lang="es-ES" sz="2400" dirty="0"/>
              <a:t>Libro con bolsitas plásticas</a:t>
            </a:r>
          </a:p>
          <a:p>
            <a:r>
              <a:rPr lang="es-ES" sz="2400" dirty="0"/>
              <a:t>Extra: Etiquetas para libros</a:t>
            </a:r>
          </a:p>
        </p:txBody>
      </p:sp>
      <p:pic>
        <p:nvPicPr>
          <p:cNvPr id="100353" name="Picture 4" descr="homemade book">
            <a:extLst>
              <a:ext uri="{FF2B5EF4-FFF2-40B4-BE49-F238E27FC236}">
                <a16:creationId xmlns:a16="http://schemas.microsoft.com/office/drawing/2014/main" id="{C8B5D2F5-1B1E-44D1-9AEB-49C86276015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134269" y="1676400"/>
            <a:ext cx="4727938" cy="3549502"/>
          </a:xfrm>
          <a:effectLst>
            <a:outerShdw dist="38099" dir="2700000" algn="ctr" rotWithShape="0">
              <a:schemeClr val="bg2">
                <a:alpha val="74997"/>
              </a:schemeClr>
            </a:outerShdw>
          </a:effectLst>
        </p:spPr>
      </p:pic>
      <p:sp>
        <p:nvSpPr>
          <p:cNvPr id="2" name="Footer Placeholder 1">
            <a:extLst>
              <a:ext uri="{FF2B5EF4-FFF2-40B4-BE49-F238E27FC236}">
                <a16:creationId xmlns:a16="http://schemas.microsoft.com/office/drawing/2014/main" id="{0D287BAC-FB7F-4C01-90E3-3201D53E73EE}"/>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0B3EC31B-DD91-4C17-9BC0-2ED91FF36801}"/>
              </a:ext>
            </a:extLst>
          </p:cNvPr>
          <p:cNvSpPr>
            <a:spLocks noGrp="1"/>
          </p:cNvSpPr>
          <p:nvPr>
            <p:ph type="sldNum" sz="quarter" idx="11"/>
          </p:nvPr>
        </p:nvSpPr>
        <p:spPr/>
        <p:txBody>
          <a:bodyPr/>
          <a:lstStyle/>
          <a:p>
            <a:fld id="{5A5C2C75-19E5-491C-B6F5-64C934321A31}" type="slidenum">
              <a:rPr lang="en-US" smtClean="0"/>
              <a:pPr/>
              <a:t>47</a:t>
            </a:fld>
            <a:endParaRPr lang="en-US" dirty="0"/>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5">
            <a:extLst>
              <a:ext uri="{FF2B5EF4-FFF2-40B4-BE49-F238E27FC236}">
                <a16:creationId xmlns:a16="http://schemas.microsoft.com/office/drawing/2014/main" id="{13404CE5-9E14-480B-9F60-E6AF6225EA79}"/>
              </a:ext>
            </a:extLst>
          </p:cNvPr>
          <p:cNvSpPr>
            <a:spLocks noGrp="1" noChangeArrowheads="1"/>
          </p:cNvSpPr>
          <p:nvPr>
            <p:ph type="title"/>
          </p:nvPr>
        </p:nvSpPr>
        <p:spPr/>
        <p:txBody>
          <a:bodyPr/>
          <a:lstStyle/>
          <a:p>
            <a:pPr eaLnBrk="1" hangingPunct="1"/>
            <a:r>
              <a:rPr lang="es-AR" altLang="en-US"/>
              <a:t>Actividad de cierre: KWL</a:t>
            </a:r>
          </a:p>
        </p:txBody>
      </p:sp>
      <p:sp>
        <p:nvSpPr>
          <p:cNvPr id="102402" name="Rectangle 3">
            <a:extLst>
              <a:ext uri="{FF2B5EF4-FFF2-40B4-BE49-F238E27FC236}">
                <a16:creationId xmlns:a16="http://schemas.microsoft.com/office/drawing/2014/main" id="{1ADF8146-32A7-4478-841D-FDE810FFC150}"/>
              </a:ext>
            </a:extLst>
          </p:cNvPr>
          <p:cNvSpPr>
            <a:spLocks noGrp="1" noChangeArrowheads="1"/>
          </p:cNvSpPr>
          <p:nvPr>
            <p:ph idx="1"/>
          </p:nvPr>
        </p:nvSpPr>
        <p:spPr/>
        <p:txBody>
          <a:bodyPr/>
          <a:lstStyle/>
          <a:p>
            <a:pPr eaLnBrk="1" hangingPunct="1">
              <a:lnSpc>
                <a:spcPct val="90000"/>
              </a:lnSpc>
            </a:pPr>
            <a:r>
              <a:rPr lang="es-AR" altLang="en-US" sz="2800" dirty="0"/>
              <a:t>Al comienzo de esta capacitación, pedimos que utilice el Apunte 1: KWL para escribir una oración sobre lo que:</a:t>
            </a:r>
          </a:p>
          <a:p>
            <a:pPr lvl="1" eaLnBrk="1" hangingPunct="1"/>
            <a:r>
              <a:rPr lang="es-AR" altLang="en-US" dirty="0"/>
              <a:t>Ya </a:t>
            </a:r>
            <a:r>
              <a:rPr lang="es-AR" altLang="en-US" b="1" dirty="0"/>
              <a:t>conoce</a:t>
            </a:r>
            <a:r>
              <a:rPr lang="es-AR" altLang="en-US" dirty="0"/>
              <a:t> sobre la alfabetización temprana para niños que aprenden inglés</a:t>
            </a:r>
          </a:p>
          <a:p>
            <a:pPr lvl="1" eaLnBrk="1" hangingPunct="1"/>
            <a:r>
              <a:rPr lang="es-AR" altLang="en-US" b="1" dirty="0"/>
              <a:t>Quiere</a:t>
            </a:r>
            <a:r>
              <a:rPr lang="es-AR" altLang="en-US" dirty="0"/>
              <a:t> conocer acerca de la alfabetización temprana para niños que aprenden inglés</a:t>
            </a:r>
          </a:p>
          <a:p>
            <a:pPr eaLnBrk="1" hangingPunct="1">
              <a:lnSpc>
                <a:spcPct val="90000"/>
              </a:lnSpc>
            </a:pPr>
            <a:r>
              <a:rPr lang="es-AR" altLang="en-US" sz="2800" dirty="0"/>
              <a:t>Añada una oración acerca de algo que haya </a:t>
            </a:r>
            <a:r>
              <a:rPr lang="es-AR" altLang="en-US" sz="2800" b="1" dirty="0"/>
              <a:t>aprendido </a:t>
            </a:r>
            <a:r>
              <a:rPr lang="es-AR" altLang="en-US" sz="2800" dirty="0"/>
              <a:t>sobre la alfabetización temprana para niños de preescolar que aprenden inglés.</a:t>
            </a:r>
          </a:p>
        </p:txBody>
      </p:sp>
      <p:sp>
        <p:nvSpPr>
          <p:cNvPr id="2" name="Footer Placeholder 1">
            <a:extLst>
              <a:ext uri="{FF2B5EF4-FFF2-40B4-BE49-F238E27FC236}">
                <a16:creationId xmlns:a16="http://schemas.microsoft.com/office/drawing/2014/main" id="{C214F13D-3FFE-4007-B792-E9D11CEE6FC7}"/>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6AA3D1F6-F251-4634-8627-C0E31144AE20}"/>
              </a:ext>
            </a:extLst>
          </p:cNvPr>
          <p:cNvSpPr>
            <a:spLocks noGrp="1"/>
          </p:cNvSpPr>
          <p:nvPr>
            <p:ph type="sldNum" sz="quarter" idx="11"/>
          </p:nvPr>
        </p:nvSpPr>
        <p:spPr/>
        <p:txBody>
          <a:bodyPr/>
          <a:lstStyle/>
          <a:p>
            <a:fld id="{5A5C2C75-19E5-491C-B6F5-64C934321A31}" type="slidenum">
              <a:rPr lang="en-US" smtClean="0"/>
              <a:pPr/>
              <a:t>48</a:t>
            </a:fld>
            <a:endParaRPr lang="en-US"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10813A8F-EF51-40A5-BEDB-3AE47A839856}"/>
              </a:ext>
            </a:extLst>
          </p:cNvPr>
          <p:cNvSpPr>
            <a:spLocks noGrp="1"/>
          </p:cNvSpPr>
          <p:nvPr>
            <p:ph type="title"/>
          </p:nvPr>
        </p:nvSpPr>
        <p:spPr/>
        <p:txBody>
          <a:bodyPr/>
          <a:lstStyle/>
          <a:p>
            <a:r>
              <a:rPr lang="es-ES" altLang="en-US"/>
              <a:t>Gracias por Zooming con nosotras!</a:t>
            </a:r>
            <a:endParaRPr lang="en-US" altLang="en-US"/>
          </a:p>
        </p:txBody>
      </p:sp>
      <p:pic>
        <p:nvPicPr>
          <p:cNvPr id="104450" name="Content Placeholder 5" descr="adult and chi;d playing">
            <a:extLst>
              <a:ext uri="{FF2B5EF4-FFF2-40B4-BE49-F238E27FC236}">
                <a16:creationId xmlns:a16="http://schemas.microsoft.com/office/drawing/2014/main" id="{981BF18C-523A-4B0D-8A71-327A1CF7D6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23285" y="1616075"/>
            <a:ext cx="4697429" cy="3711380"/>
          </a:xfrm>
        </p:spPr>
      </p:pic>
      <p:sp>
        <p:nvSpPr>
          <p:cNvPr id="2" name="Footer Placeholder 1">
            <a:extLst>
              <a:ext uri="{FF2B5EF4-FFF2-40B4-BE49-F238E27FC236}">
                <a16:creationId xmlns:a16="http://schemas.microsoft.com/office/drawing/2014/main" id="{BEBA0AF8-F835-4786-9585-94BBC8250509}"/>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A42689AB-CBA3-4BD6-8375-CE5D5405662C}"/>
              </a:ext>
            </a:extLst>
          </p:cNvPr>
          <p:cNvSpPr>
            <a:spLocks noGrp="1"/>
          </p:cNvSpPr>
          <p:nvPr>
            <p:ph type="sldNum" sz="quarter" idx="11"/>
          </p:nvPr>
        </p:nvSpPr>
        <p:spPr/>
        <p:txBody>
          <a:bodyPr/>
          <a:lstStyle/>
          <a:p>
            <a:fld id="{5A5C2C75-19E5-491C-B6F5-64C934321A31}" type="slidenum">
              <a:rPr lang="en-US" smtClean="0"/>
              <a:pPr/>
              <a:t>49</a:t>
            </a:fld>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a:extLst>
              <a:ext uri="{FF2B5EF4-FFF2-40B4-BE49-F238E27FC236}">
                <a16:creationId xmlns:a16="http://schemas.microsoft.com/office/drawing/2014/main" id="{F126EB48-2AF0-4DD7-AE92-90D94165966B}"/>
              </a:ext>
            </a:extLst>
          </p:cNvPr>
          <p:cNvSpPr>
            <a:spLocks noGrp="1" noChangeArrowheads="1"/>
          </p:cNvSpPr>
          <p:nvPr>
            <p:ph type="title"/>
          </p:nvPr>
        </p:nvSpPr>
        <p:spPr/>
        <p:txBody>
          <a:bodyPr/>
          <a:lstStyle/>
          <a:p>
            <a:pPr eaLnBrk="1" hangingPunct="1"/>
            <a:r>
              <a:rPr lang="es-AR" altLang="en-US"/>
              <a:t>Resultados de la formación</a:t>
            </a:r>
          </a:p>
        </p:txBody>
      </p:sp>
      <p:sp>
        <p:nvSpPr>
          <p:cNvPr id="14338" name="Rectangle 5">
            <a:extLst>
              <a:ext uri="{FF2B5EF4-FFF2-40B4-BE49-F238E27FC236}">
                <a16:creationId xmlns:a16="http://schemas.microsoft.com/office/drawing/2014/main" id="{31711D11-9AE1-4DC5-B62C-8EDA75DC8B39}"/>
              </a:ext>
            </a:extLst>
          </p:cNvPr>
          <p:cNvSpPr>
            <a:spLocks noGrp="1" noChangeArrowheads="1"/>
          </p:cNvSpPr>
          <p:nvPr>
            <p:ph type="body" idx="1"/>
          </p:nvPr>
        </p:nvSpPr>
        <p:spPr/>
        <p:txBody>
          <a:bodyPr/>
          <a:lstStyle/>
          <a:p>
            <a:pPr eaLnBrk="1" hangingPunct="1"/>
            <a:r>
              <a:rPr lang="es-AR" altLang="en-US" sz="2600"/>
              <a:t>Revise los puntos clave del capítulo ocho de la Guía de recursos PEL.</a:t>
            </a:r>
          </a:p>
          <a:p>
            <a:pPr eaLnBrk="1" hangingPunct="1"/>
            <a:r>
              <a:rPr lang="es-AR" altLang="en-US" sz="2600"/>
              <a:t>Explore las prácticas para crear sociedades significativas con las familias para promover el desarrollo lingüístico y de la alfabetización.</a:t>
            </a:r>
          </a:p>
          <a:p>
            <a:pPr eaLnBrk="1" hangingPunct="1"/>
            <a:r>
              <a:rPr lang="es-AR" altLang="en-US" sz="2600"/>
              <a:t>Conecte las PLF con el PCF y con las prácticas eficaces para los niños en edad preescolar que aprenden inglés.</a:t>
            </a:r>
          </a:p>
          <a:p>
            <a:pPr eaLnBrk="1" hangingPunct="1"/>
            <a:r>
              <a:rPr lang="es-AR" altLang="en-US" sz="2600"/>
              <a:t>Practique las estrategias recomendadas para mejorar el desarrollo del lenguaje y la alfabetización de los niños en edad preescolar que aprenden inglés.</a:t>
            </a:r>
          </a:p>
        </p:txBody>
      </p:sp>
      <p:sp>
        <p:nvSpPr>
          <p:cNvPr id="2" name="Footer Placeholder 1">
            <a:extLst>
              <a:ext uri="{FF2B5EF4-FFF2-40B4-BE49-F238E27FC236}">
                <a16:creationId xmlns:a16="http://schemas.microsoft.com/office/drawing/2014/main" id="{6D839A38-ACEB-46E2-9869-3EE2DC76AB0E}"/>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6D0C8FE4-5ED0-4283-8591-E244782D2605}"/>
              </a:ext>
            </a:extLst>
          </p:cNvPr>
          <p:cNvSpPr>
            <a:spLocks noGrp="1"/>
          </p:cNvSpPr>
          <p:nvPr>
            <p:ph type="sldNum" sz="quarter" idx="11"/>
          </p:nvPr>
        </p:nvSpPr>
        <p:spPr/>
        <p:txBody>
          <a:bodyPr/>
          <a:lstStyle/>
          <a:p>
            <a:fld id="{5A5C2C75-19E5-491C-B6F5-64C934321A31}" type="slidenum">
              <a:rPr lang="en-US" smtClean="0"/>
              <a:pPr/>
              <a:t>5</a:t>
            </a:fld>
            <a:endParaRPr 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7">
            <a:extLst>
              <a:ext uri="{FF2B5EF4-FFF2-40B4-BE49-F238E27FC236}">
                <a16:creationId xmlns:a16="http://schemas.microsoft.com/office/drawing/2014/main" id="{745AB481-9441-40C7-B0C6-138BB5AE4C9F}"/>
              </a:ext>
            </a:extLst>
          </p:cNvPr>
          <p:cNvSpPr>
            <a:spLocks noGrp="1" noChangeArrowheads="1"/>
          </p:cNvSpPr>
          <p:nvPr>
            <p:ph type="title"/>
          </p:nvPr>
        </p:nvSpPr>
        <p:spPr>
          <a:xfrm>
            <a:off x="457200" y="457200"/>
            <a:ext cx="8305800" cy="914400"/>
          </a:xfrm>
        </p:spPr>
        <p:txBody>
          <a:bodyPr/>
          <a:lstStyle/>
          <a:p>
            <a:pPr eaLnBrk="1" hangingPunct="1"/>
            <a:r>
              <a:rPr lang="es-AR" altLang="en-US"/>
              <a:t>El camino hacia el bilinguismo sucesivo</a:t>
            </a:r>
          </a:p>
        </p:txBody>
      </p:sp>
      <p:graphicFrame>
        <p:nvGraphicFramePr>
          <p:cNvPr id="32807" name="Group 39">
            <a:extLst>
              <a:ext uri="{FF2B5EF4-FFF2-40B4-BE49-F238E27FC236}">
                <a16:creationId xmlns:a16="http://schemas.microsoft.com/office/drawing/2014/main" id="{03808FAF-7E7B-49B7-8D56-D159A59A8E99}"/>
              </a:ext>
            </a:extLst>
          </p:cNvPr>
          <p:cNvGraphicFramePr>
            <a:graphicFrameLocks noGrp="1"/>
          </p:cNvGraphicFramePr>
          <p:nvPr>
            <p:ph idx="1"/>
            <p:extLst>
              <p:ext uri="{D42A27DB-BD31-4B8C-83A1-F6EECF244321}">
                <p14:modId xmlns:p14="http://schemas.microsoft.com/office/powerpoint/2010/main" val="2996413155"/>
              </p:ext>
            </p:extLst>
          </p:nvPr>
        </p:nvGraphicFramePr>
        <p:xfrm>
          <a:off x="457200" y="1571192"/>
          <a:ext cx="8229600" cy="4675187"/>
        </p:xfrm>
        <a:graphic>
          <a:graphicData uri="http://schemas.openxmlformats.org/drawingml/2006/table">
            <a:tbl>
              <a:tblPr firstRow="1">
                <a:tableStyleId>{F2DE63D5-997A-4646-A377-4702673A728D}</a:tableStyleId>
              </a:tblPr>
              <a:tblGrid>
                <a:gridCol w="1457325">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2657475">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1097279">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n-US" sz="2400" b="1" u="none" strike="noStrike" cap="none" normalizeH="0" baseline="0" dirty="0">
                          <a:ln>
                            <a:noFill/>
                          </a:ln>
                          <a:solidFill>
                            <a:schemeClr val="tx1"/>
                          </a:solidFill>
                          <a:effectLst/>
                        </a:rPr>
                        <a:t>Nombre de la etapa</a:t>
                      </a:r>
                      <a:endParaRPr kumimoji="0" lang="es-AR" altLang="en-US" sz="24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n-US" sz="2400" b="1" u="none" strike="noStrike" cap="none" normalizeH="0" baseline="0" dirty="0">
                          <a:ln>
                            <a:noFill/>
                          </a:ln>
                          <a:solidFill>
                            <a:schemeClr val="tx1"/>
                          </a:solidFill>
                          <a:effectLst/>
                        </a:rPr>
                        <a:t>Definición</a:t>
                      </a:r>
                      <a:endParaRPr kumimoji="0" lang="es-AR" altLang="en-US" sz="24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n-US" sz="2400" b="1" u="none" strike="noStrike" cap="none" normalizeH="0" baseline="0" dirty="0">
                          <a:ln>
                            <a:noFill/>
                          </a:ln>
                          <a:solidFill>
                            <a:schemeClr val="tx1"/>
                          </a:solidFill>
                          <a:effectLst/>
                        </a:rPr>
                        <a:t>Ejemplo</a:t>
                      </a:r>
                      <a:endParaRPr kumimoji="0" lang="es-AR" altLang="en-US" sz="24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93683">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n-US" sz="2400" b="1" u="none" strike="noStrike" cap="none" normalizeH="0" baseline="0" dirty="0">
                          <a:ln>
                            <a:noFill/>
                          </a:ln>
                          <a:solidFill>
                            <a:schemeClr val="tx1"/>
                          </a:solidFill>
                          <a:effectLst/>
                        </a:rPr>
                        <a:t>Primero</a:t>
                      </a:r>
                      <a:endParaRPr kumimoji="0" lang="es-AR" altLang="en-US" sz="2400" b="0" i="0" u="none" strike="noStrike" cap="none" normalizeH="0" baseline="0" dirty="0">
                        <a:ln>
                          <a:noFill/>
                        </a:ln>
                        <a:solidFill>
                          <a:schemeClr val="tx1"/>
                        </a:solidFill>
                        <a:effectLst/>
                        <a:latin typeface="Arial" charset="0"/>
                        <a:ea typeface="MS PGothic" charset="-128"/>
                      </a:endParaRPr>
                    </a:p>
                  </a:txBody>
                  <a:tcPr marL="48381" marR="483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96858">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n-US" sz="2400" b="1" u="none" strike="noStrike" cap="none" normalizeH="0" baseline="0" dirty="0">
                          <a:ln>
                            <a:noFill/>
                          </a:ln>
                          <a:solidFill>
                            <a:schemeClr val="tx1"/>
                          </a:solidFill>
                          <a:effectLst/>
                        </a:rPr>
                        <a:t>Segundo</a:t>
                      </a:r>
                      <a:endParaRPr kumimoji="0" lang="es-AR" altLang="en-US" sz="2400" b="0" i="0" u="none" strike="noStrike" cap="none" normalizeH="0" baseline="0" dirty="0">
                        <a:ln>
                          <a:noFill/>
                        </a:ln>
                        <a:solidFill>
                          <a:schemeClr val="tx1"/>
                        </a:solidFill>
                        <a:effectLst/>
                        <a:latin typeface="Arial" charset="0"/>
                        <a:ea typeface="MS PGothic" charset="-128"/>
                      </a:endParaRPr>
                    </a:p>
                  </a:txBody>
                  <a:tcPr marL="48381" marR="483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93683">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n-US" sz="2400" b="1" u="none" strike="noStrike" cap="none" normalizeH="0" baseline="0" dirty="0">
                          <a:ln>
                            <a:noFill/>
                          </a:ln>
                          <a:solidFill>
                            <a:schemeClr val="tx1"/>
                          </a:solidFill>
                          <a:effectLst/>
                        </a:rPr>
                        <a:t>Tercero</a:t>
                      </a:r>
                      <a:endParaRPr kumimoji="0" lang="es-AR" altLang="en-US" sz="2400" b="0" i="0" u="none" strike="noStrike" cap="none" normalizeH="0" baseline="0" dirty="0">
                        <a:ln>
                          <a:noFill/>
                        </a:ln>
                        <a:solidFill>
                          <a:schemeClr val="tx1"/>
                        </a:solidFill>
                        <a:effectLst/>
                        <a:latin typeface="Arial" charset="0"/>
                        <a:ea typeface="MS PGothic" charset="-128"/>
                      </a:endParaRPr>
                    </a:p>
                  </a:txBody>
                  <a:tcPr marL="48381" marR="483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93683">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altLang="en-US" sz="2400" b="1" u="none" strike="noStrike" cap="none" normalizeH="0" baseline="0" dirty="0">
                          <a:ln>
                            <a:noFill/>
                          </a:ln>
                          <a:solidFill>
                            <a:schemeClr val="tx1"/>
                          </a:solidFill>
                          <a:effectLst/>
                        </a:rPr>
                        <a:t>Cuarto</a:t>
                      </a:r>
                      <a:endParaRPr kumimoji="0" lang="es-AR" altLang="en-US" sz="2400" b="0" i="0" u="none" strike="noStrike" cap="none" normalizeH="0" baseline="0" dirty="0">
                        <a:ln>
                          <a:noFill/>
                        </a:ln>
                        <a:solidFill>
                          <a:schemeClr val="tx1"/>
                        </a:solidFill>
                        <a:effectLst/>
                        <a:latin typeface="Arial" charset="0"/>
                        <a:ea typeface="MS PGothic" charset="-128"/>
                      </a:endParaRPr>
                    </a:p>
                  </a:txBody>
                  <a:tcPr marL="48381" marR="4838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buClr>
                          <a:srgbClr val="DA6D2D"/>
                        </a:buClr>
                        <a:buFont typeface="Wingdings" charset="2"/>
                        <a:defRPr sz="2600">
                          <a:solidFill>
                            <a:schemeClr val="tx1"/>
                          </a:solidFill>
                          <a:latin typeface="Arial" charset="0"/>
                          <a:ea typeface="MS PGothic" charset="-128"/>
                          <a:cs typeface="Arial" charset="0"/>
                        </a:defRPr>
                      </a:lvl1pPr>
                      <a:lvl2pPr marL="742950" indent="-285750">
                        <a:spcBef>
                          <a:spcPct val="20000"/>
                        </a:spcBef>
                        <a:buClr>
                          <a:srgbClr val="DA6D2D"/>
                        </a:buClr>
                        <a:buFont typeface="Times" charset="0"/>
                        <a:defRPr sz="2400">
                          <a:solidFill>
                            <a:schemeClr val="tx1"/>
                          </a:solidFill>
                          <a:latin typeface="Arial" charset="0"/>
                          <a:ea typeface="MS PGothic" charset="-128"/>
                          <a:cs typeface="Arial" charset="0"/>
                        </a:defRPr>
                      </a:lvl2pPr>
                      <a:lvl3pPr marL="1143000" indent="-228600">
                        <a:spcBef>
                          <a:spcPct val="20000"/>
                        </a:spcBef>
                        <a:buClr>
                          <a:srgbClr val="DA6D2D"/>
                        </a:buClr>
                        <a:buFont typeface="Times" charset="0"/>
                        <a:defRPr sz="2000">
                          <a:solidFill>
                            <a:schemeClr val="tx1"/>
                          </a:solidFill>
                          <a:latin typeface="Arial" charset="0"/>
                          <a:ea typeface="MS PGothic" charset="-128"/>
                          <a:cs typeface="Arial" charset="0"/>
                        </a:defRPr>
                      </a:lvl3pPr>
                      <a:lvl4pPr marL="1600200" indent="-228600">
                        <a:spcBef>
                          <a:spcPct val="20000"/>
                        </a:spcBef>
                        <a:buClr>
                          <a:srgbClr val="DA6D2D"/>
                        </a:buClr>
                        <a:buFont typeface="Times" charset="0"/>
                        <a:defRPr>
                          <a:solidFill>
                            <a:schemeClr val="tx1"/>
                          </a:solidFill>
                          <a:latin typeface="Arial" charset="0"/>
                          <a:ea typeface="MS PGothic" charset="-128"/>
                          <a:cs typeface="Arial" charset="0"/>
                        </a:defRPr>
                      </a:lvl4pPr>
                      <a:lvl5pPr marL="2057400" indent="-228600">
                        <a:spcBef>
                          <a:spcPct val="20000"/>
                        </a:spcBef>
                        <a:buClr>
                          <a:srgbClr val="DA6D2D"/>
                        </a:buClr>
                        <a:buFont typeface="Times" charset="0"/>
                        <a:defRPr>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lr>
                          <a:srgbClr val="DA6D2D"/>
                        </a:buClr>
                        <a:buFont typeface="Times" charset="0"/>
                        <a:defRPr>
                          <a:solidFill>
                            <a:schemeClr val="tx1"/>
                          </a:solidFill>
                          <a:latin typeface="Arial" charset="0"/>
                          <a:ea typeface="MS PGothic" charset="-128"/>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altLang="en-US" sz="800" b="0" i="0" u="none" strike="noStrike" cap="none" normalizeH="0" baseline="0" dirty="0">
                        <a:ln>
                          <a:noFill/>
                        </a:ln>
                        <a:solidFill>
                          <a:schemeClr val="tx1"/>
                        </a:solidFill>
                        <a:effectLst/>
                        <a:latin typeface="Arial" charset="0"/>
                        <a:ea typeface="MS PGothic" charset="-128"/>
                      </a:endParaRPr>
                    </a:p>
                  </a:txBody>
                  <a:tcPr marL="48381" marR="4838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A075BF3D-DC47-484F-BBC8-9A65E09A5946}"/>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18950735-1AB0-4EF6-9322-229F8E340412}"/>
              </a:ext>
            </a:extLst>
          </p:cNvPr>
          <p:cNvSpPr>
            <a:spLocks noGrp="1"/>
          </p:cNvSpPr>
          <p:nvPr>
            <p:ph type="sldNum" sz="quarter" idx="11"/>
          </p:nvPr>
        </p:nvSpPr>
        <p:spPr/>
        <p:txBody>
          <a:bodyPr/>
          <a:lstStyle/>
          <a:p>
            <a:fld id="{5A5C2C75-19E5-491C-B6F5-64C934321A31}" type="slidenum">
              <a:rPr lang="en-US" smtClean="0"/>
              <a:pPr/>
              <a:t>6</a:t>
            </a:fld>
            <a:endParaRPr 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8">
            <a:extLst>
              <a:ext uri="{FF2B5EF4-FFF2-40B4-BE49-F238E27FC236}">
                <a16:creationId xmlns:a16="http://schemas.microsoft.com/office/drawing/2014/main" id="{1A74EA1A-CF89-40CB-A71F-DF81E74A9C28}"/>
              </a:ext>
            </a:extLst>
          </p:cNvPr>
          <p:cNvSpPr>
            <a:spLocks noGrp="1" noChangeArrowheads="1"/>
          </p:cNvSpPr>
          <p:nvPr>
            <p:ph type="title"/>
          </p:nvPr>
        </p:nvSpPr>
        <p:spPr/>
        <p:txBody>
          <a:bodyPr/>
          <a:lstStyle/>
          <a:p>
            <a:pPr eaLnBrk="1" hangingPunct="1"/>
            <a:r>
              <a:rPr lang="es-AR" altLang="en-US" dirty="0" err="1">
                <a:solidFill>
                  <a:schemeClr val="tx1"/>
                </a:solidFill>
              </a:rPr>
              <a:t>Educators</a:t>
            </a:r>
            <a:r>
              <a:rPr lang="es-AR" altLang="en-US" dirty="0">
                <a:solidFill>
                  <a:schemeClr val="tx1"/>
                </a:solidFill>
              </a:rPr>
              <a:t> </a:t>
            </a:r>
            <a:r>
              <a:rPr lang="es-AR" altLang="en-US" dirty="0" err="1">
                <a:solidFill>
                  <a:schemeClr val="tx1"/>
                </a:solidFill>
              </a:rPr>
              <a:t>Need</a:t>
            </a:r>
            <a:r>
              <a:rPr lang="es-AR" altLang="en-US" dirty="0">
                <a:solidFill>
                  <a:schemeClr val="tx1"/>
                </a:solidFill>
              </a:rPr>
              <a:t> </a:t>
            </a:r>
            <a:r>
              <a:rPr lang="es-AR" altLang="en-US" dirty="0" err="1">
                <a:solidFill>
                  <a:schemeClr val="tx1"/>
                </a:solidFill>
              </a:rPr>
              <a:t>to</a:t>
            </a:r>
            <a:r>
              <a:rPr lang="es-AR" altLang="en-US" dirty="0">
                <a:solidFill>
                  <a:schemeClr val="tx1"/>
                </a:solidFill>
              </a:rPr>
              <a:t> </a:t>
            </a:r>
            <a:r>
              <a:rPr lang="es-AR" altLang="en-US" dirty="0" err="1">
                <a:solidFill>
                  <a:schemeClr val="tx1"/>
                </a:solidFill>
              </a:rPr>
              <a:t>Know</a:t>
            </a:r>
            <a:endParaRPr lang="es-AR" altLang="en-US" dirty="0">
              <a:solidFill>
                <a:schemeClr val="tx1"/>
              </a:solidFill>
            </a:endParaRPr>
          </a:p>
        </p:txBody>
      </p:sp>
      <p:pic>
        <p:nvPicPr>
          <p:cNvPr id="18434" name="Content Placeholder 10" descr="teacher with parent">
            <a:extLst>
              <a:ext uri="{FF2B5EF4-FFF2-40B4-BE49-F238E27FC236}">
                <a16:creationId xmlns:a16="http://schemas.microsoft.com/office/drawing/2014/main" id="{8660A34B-433C-4058-8959-4665C8A3F9F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588"/>
            <a:ext cx="9145588" cy="6859588"/>
          </a:xfrm>
        </p:spPr>
      </p:pic>
      <p:sp>
        <p:nvSpPr>
          <p:cNvPr id="11268" name="Content Placeholder 6">
            <a:extLst>
              <a:ext uri="{FF2B5EF4-FFF2-40B4-BE49-F238E27FC236}">
                <a16:creationId xmlns:a16="http://schemas.microsoft.com/office/drawing/2014/main" id="{66DC1FB1-FBF5-4EE3-856B-6FB97A56A74B}"/>
              </a:ext>
            </a:extLst>
          </p:cNvPr>
          <p:cNvSpPr>
            <a:spLocks noGrp="1"/>
          </p:cNvSpPr>
          <p:nvPr>
            <p:ph sz="half" idx="2"/>
          </p:nvPr>
        </p:nvSpPr>
        <p:spPr>
          <a:xfrm>
            <a:off x="-19050" y="3733800"/>
            <a:ext cx="9163050" cy="3124200"/>
          </a:xfrm>
          <a:solidFill>
            <a:schemeClr val="bg2">
              <a:alpha val="61000"/>
            </a:schemeClr>
          </a:solidFill>
        </p:spPr>
        <p:txBody>
          <a:bodyPr/>
          <a:lstStyle/>
          <a:p>
            <a:pPr marL="468313" indent="0" eaLnBrk="1" hangingPunct="1">
              <a:buFont typeface="Wingdings" panose="05000000000000000000" pitchFamily="2" charset="2"/>
              <a:buNone/>
              <a:defRPr/>
            </a:pPr>
            <a:r>
              <a:rPr lang="es-AR" sz="3200" b="1" dirty="0">
                <a:solidFill>
                  <a:srgbClr val="FFFFFF"/>
                </a:solidFill>
                <a:effectLst>
                  <a:outerShdw blurRad="38100" dist="38100" dir="2700000" algn="tl">
                    <a:srgbClr val="000000"/>
                  </a:outerShdw>
                </a:effectLst>
                <a:ea typeface="+mn-ea"/>
              </a:rPr>
              <a:t>Los educadores de infancia temprana deben saber acerca de:</a:t>
            </a:r>
          </a:p>
          <a:p>
            <a:pPr marL="1371600" lvl="1" indent="-457200" eaLnBrk="1" hangingPunct="1">
              <a:buFont typeface="Wingdings" pitchFamily="2" charset="2"/>
              <a:buChar char="§"/>
              <a:defRPr/>
            </a:pPr>
            <a:r>
              <a:rPr lang="es-AR" sz="2800" b="1" dirty="0">
                <a:solidFill>
                  <a:srgbClr val="FFFFFF"/>
                </a:solidFill>
                <a:effectLst>
                  <a:outerShdw blurRad="38100" dist="38100" dir="2700000" algn="tl">
                    <a:srgbClr val="000000"/>
                  </a:outerShdw>
                </a:effectLst>
                <a:ea typeface="+mn-ea"/>
              </a:rPr>
              <a:t>El rol del idioma materno</a:t>
            </a:r>
          </a:p>
          <a:p>
            <a:pPr marL="1371600" lvl="1" indent="-457200" eaLnBrk="1" hangingPunct="1">
              <a:buFont typeface="Wingdings" pitchFamily="2" charset="2"/>
              <a:buChar char="§"/>
              <a:defRPr/>
            </a:pPr>
            <a:r>
              <a:rPr lang="es-AR" sz="2800" b="1" dirty="0">
                <a:solidFill>
                  <a:srgbClr val="FFFFFF"/>
                </a:solidFill>
                <a:effectLst>
                  <a:outerShdw blurRad="38100" dist="38100" dir="2700000" algn="tl">
                    <a:srgbClr val="000000"/>
                  </a:outerShdw>
                </a:effectLst>
                <a:ea typeface="+mn-ea"/>
              </a:rPr>
              <a:t>La influencia de valores culturales</a:t>
            </a:r>
          </a:p>
          <a:p>
            <a:pPr marL="1371600" lvl="1" indent="-457200" eaLnBrk="1" hangingPunct="1">
              <a:buFont typeface="Wingdings" pitchFamily="2" charset="2"/>
              <a:buChar char="§"/>
              <a:defRPr/>
            </a:pPr>
            <a:r>
              <a:rPr lang="es-AR" sz="2800" b="1" dirty="0">
                <a:solidFill>
                  <a:srgbClr val="FFFFFF"/>
                </a:solidFill>
                <a:effectLst>
                  <a:outerShdw blurRad="38100" dist="38100" dir="2700000" algn="tl">
                    <a:srgbClr val="000000"/>
                  </a:outerShdw>
                </a:effectLst>
                <a:ea typeface="+mn-ea"/>
              </a:rPr>
              <a:t>La etapas del desarrollo de la segunda lengua</a:t>
            </a:r>
            <a:r>
              <a:rPr lang="es-AR" sz="1800" dirty="0">
                <a:solidFill>
                  <a:srgbClr val="FFFFFF"/>
                </a:solidFill>
                <a:effectLst>
                  <a:outerShdw blurRad="38100" dist="38100" dir="2700000" algn="tl">
                    <a:srgbClr val="000000"/>
                  </a:outerShdw>
                </a:effectLst>
                <a:ea typeface="+mn-ea"/>
              </a:rPr>
              <a:t> PCF, Vol. 1, p 179</a:t>
            </a:r>
          </a:p>
        </p:txBody>
      </p:sp>
      <p:sp>
        <p:nvSpPr>
          <p:cNvPr id="2" name="Footer Placeholder 1">
            <a:extLst>
              <a:ext uri="{FF2B5EF4-FFF2-40B4-BE49-F238E27FC236}">
                <a16:creationId xmlns:a16="http://schemas.microsoft.com/office/drawing/2014/main" id="{2576F304-D846-42A7-A862-937820F281C1}"/>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7EB834C4-9EB5-4877-97C7-ED939A6DBDF7}"/>
              </a:ext>
            </a:extLst>
          </p:cNvPr>
          <p:cNvSpPr>
            <a:spLocks noGrp="1"/>
          </p:cNvSpPr>
          <p:nvPr>
            <p:ph type="sldNum" sz="quarter" idx="11"/>
          </p:nvPr>
        </p:nvSpPr>
        <p:spPr/>
        <p:txBody>
          <a:bodyPr/>
          <a:lstStyle/>
          <a:p>
            <a:fld id="{5A5C2C75-19E5-491C-B6F5-64C934321A31}" type="slidenum">
              <a:rPr lang="en-US" smtClean="0"/>
              <a:pPr/>
              <a:t>7</a:t>
            </a:fld>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200C333F-89C8-43CF-8076-39AD67064540}"/>
              </a:ext>
            </a:extLst>
          </p:cNvPr>
          <p:cNvSpPr>
            <a:spLocks noGrp="1"/>
          </p:cNvSpPr>
          <p:nvPr>
            <p:ph type="title"/>
          </p:nvPr>
        </p:nvSpPr>
        <p:spPr/>
        <p:txBody>
          <a:bodyPr/>
          <a:lstStyle/>
          <a:p>
            <a:r>
              <a:rPr lang="en-US" altLang="en-US"/>
              <a:t>Primer Principio</a:t>
            </a:r>
          </a:p>
        </p:txBody>
      </p:sp>
      <p:sp>
        <p:nvSpPr>
          <p:cNvPr id="3" name="Content Placeholder 2">
            <a:extLst>
              <a:ext uri="{FF2B5EF4-FFF2-40B4-BE49-F238E27FC236}">
                <a16:creationId xmlns:a16="http://schemas.microsoft.com/office/drawing/2014/main" id="{E0023127-FB28-4E1D-9600-290444AD106C}"/>
              </a:ext>
            </a:extLst>
          </p:cNvPr>
          <p:cNvSpPr>
            <a:spLocks noGrp="1"/>
          </p:cNvSpPr>
          <p:nvPr>
            <p:ph sz="half" idx="1"/>
          </p:nvPr>
        </p:nvSpPr>
        <p:spPr/>
        <p:txBody>
          <a:bodyPr/>
          <a:lstStyle/>
          <a:p>
            <a:pPr marL="0" indent="0">
              <a:buNone/>
              <a:defRPr/>
            </a:pPr>
            <a:r>
              <a:rPr lang="en-US" dirty="0"/>
              <a:t>La </a:t>
            </a:r>
            <a:r>
              <a:rPr lang="en-US" dirty="0" err="1"/>
              <a:t>educación</a:t>
            </a:r>
            <a:r>
              <a:rPr lang="en-US" dirty="0"/>
              <a:t> del </a:t>
            </a:r>
            <a:r>
              <a:rPr lang="en-US" dirty="0" err="1"/>
              <a:t>juego</a:t>
            </a:r>
            <a:r>
              <a:rPr lang="en-US" dirty="0"/>
              <a:t> de roles </a:t>
            </a:r>
            <a:r>
              <a:rPr lang="en-US" dirty="0" err="1"/>
              <a:t>EnContinue</a:t>
            </a:r>
            <a:r>
              <a:rPr lang="en-US" dirty="0"/>
              <a:t>. Los </a:t>
            </a:r>
            <a:r>
              <a:rPr lang="en-US" dirty="0" err="1"/>
              <a:t>estudiantes</a:t>
            </a:r>
            <a:r>
              <a:rPr lang="en-US" dirty="0"/>
              <a:t> de </a:t>
            </a:r>
            <a:r>
              <a:rPr lang="en-US" dirty="0" err="1"/>
              <a:t>inglés</a:t>
            </a:r>
            <a:r>
              <a:rPr lang="en-US" dirty="0"/>
              <a:t> </a:t>
            </a:r>
            <a:r>
              <a:rPr lang="en-US" dirty="0" err="1"/>
              <a:t>mejoran</a:t>
            </a:r>
            <a:r>
              <a:rPr lang="en-US" dirty="0"/>
              <a:t> </a:t>
            </a:r>
            <a:r>
              <a:rPr lang="en-US" dirty="0" err="1"/>
              <a:t>cuando</a:t>
            </a:r>
            <a:r>
              <a:rPr lang="en-US" dirty="0"/>
              <a:t> </a:t>
            </a:r>
            <a:r>
              <a:rPr lang="en-US" dirty="0" err="1"/>
              <a:t>los</a:t>
            </a:r>
            <a:r>
              <a:rPr lang="en-US" dirty="0"/>
              <a:t> </a:t>
            </a:r>
            <a:r>
              <a:rPr lang="en-US" dirty="0" err="1"/>
              <a:t>programas</a:t>
            </a:r>
            <a:r>
              <a:rPr lang="en-US" dirty="0"/>
              <a:t> </a:t>
            </a:r>
            <a:r>
              <a:rPr lang="en-US" dirty="0" err="1"/>
              <a:t>preescolares</a:t>
            </a:r>
            <a:r>
              <a:rPr lang="en-US" dirty="0"/>
              <a:t> y las </a:t>
            </a:r>
            <a:r>
              <a:rPr lang="en-US" dirty="0" err="1"/>
              <a:t>familias</a:t>
            </a:r>
            <a:r>
              <a:rPr lang="en-US" dirty="0"/>
              <a:t> </a:t>
            </a:r>
            <a:r>
              <a:rPr lang="en-US" dirty="0" err="1"/>
              <a:t>forman</a:t>
            </a:r>
            <a:r>
              <a:rPr lang="en-US" dirty="0"/>
              <a:t> </a:t>
            </a:r>
            <a:r>
              <a:rPr lang="en-US" dirty="0" err="1"/>
              <a:t>asociaciones</a:t>
            </a:r>
            <a:r>
              <a:rPr lang="en-US" dirty="0"/>
              <a:t> </a:t>
            </a:r>
            <a:r>
              <a:rPr lang="en-US" dirty="0" err="1"/>
              <a:t>significativas</a:t>
            </a:r>
            <a:r>
              <a:rPr lang="en-US" dirty="0"/>
              <a:t>.</a:t>
            </a:r>
          </a:p>
          <a:p>
            <a:pPr marL="0" indent="0">
              <a:buFont typeface="Wingdings" charset="2"/>
              <a:buNone/>
              <a:defRPr/>
            </a:pPr>
            <a:r>
              <a:rPr lang="en-US" altLang="en-US" sz="1800" dirty="0"/>
              <a:t>PEL Resource Guide, Second Edition, p.16</a:t>
            </a:r>
            <a:endParaRPr lang="en-US" altLang="en-US" dirty="0"/>
          </a:p>
        </p:txBody>
      </p:sp>
      <p:pic>
        <p:nvPicPr>
          <p:cNvPr id="20483" name="Content Placeholder 6" descr="adult and child">
            <a:extLst>
              <a:ext uri="{FF2B5EF4-FFF2-40B4-BE49-F238E27FC236}">
                <a16:creationId xmlns:a16="http://schemas.microsoft.com/office/drawing/2014/main" id="{F62D66F7-B024-4736-B2C4-01CCF13CEEA3}"/>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4528" r="18868" b="-1286"/>
          <a:stretch/>
        </p:blipFill>
        <p:spPr>
          <a:xfrm>
            <a:off x="5105400" y="1612438"/>
            <a:ext cx="3352800" cy="4499607"/>
          </a:xfrm>
        </p:spPr>
      </p:pic>
      <p:sp>
        <p:nvSpPr>
          <p:cNvPr id="2" name="Footer Placeholder 1">
            <a:extLst>
              <a:ext uri="{FF2B5EF4-FFF2-40B4-BE49-F238E27FC236}">
                <a16:creationId xmlns:a16="http://schemas.microsoft.com/office/drawing/2014/main" id="{9A339002-542B-425B-A579-C53501EE611A}"/>
              </a:ext>
            </a:extLst>
          </p:cNvPr>
          <p:cNvSpPr>
            <a:spLocks noGrp="1"/>
          </p:cNvSpPr>
          <p:nvPr>
            <p:ph type="ftr" sz="quarter" idx="10"/>
          </p:nvPr>
        </p:nvSpPr>
        <p:spPr/>
        <p:txBody>
          <a:bodyPr/>
          <a:lstStyle/>
          <a:p>
            <a:r>
              <a:rPr lang="en-US"/>
              <a:t>©2021 California Department of Education</a:t>
            </a:r>
            <a:endParaRPr lang="en-US" dirty="0"/>
          </a:p>
        </p:txBody>
      </p:sp>
      <p:sp>
        <p:nvSpPr>
          <p:cNvPr id="4" name="Slide Number Placeholder 3">
            <a:extLst>
              <a:ext uri="{FF2B5EF4-FFF2-40B4-BE49-F238E27FC236}">
                <a16:creationId xmlns:a16="http://schemas.microsoft.com/office/drawing/2014/main" id="{9D9EC46C-4B8D-4862-9C77-29ECCA11DB76}"/>
              </a:ext>
            </a:extLst>
          </p:cNvPr>
          <p:cNvSpPr>
            <a:spLocks noGrp="1"/>
          </p:cNvSpPr>
          <p:nvPr>
            <p:ph type="sldNum" sz="quarter" idx="11"/>
          </p:nvPr>
        </p:nvSpPr>
        <p:spPr/>
        <p:txBody>
          <a:bodyPr/>
          <a:lstStyle/>
          <a:p>
            <a:fld id="{5A5C2C75-19E5-491C-B6F5-64C934321A31}" type="slidenum">
              <a:rPr lang="en-US" smtClean="0"/>
              <a:pPr/>
              <a:t>8</a:t>
            </a:fld>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52F89EEC-14B2-4F97-940B-9063D50430FD}"/>
              </a:ext>
            </a:extLst>
          </p:cNvPr>
          <p:cNvSpPr>
            <a:spLocks noGrp="1"/>
          </p:cNvSpPr>
          <p:nvPr>
            <p:ph type="title"/>
          </p:nvPr>
        </p:nvSpPr>
        <p:spPr/>
        <p:txBody>
          <a:bodyPr/>
          <a:lstStyle/>
          <a:p>
            <a:r>
              <a:rPr lang="en-US" altLang="en-US"/>
              <a:t>Primer Principio: Debate </a:t>
            </a:r>
          </a:p>
        </p:txBody>
      </p:sp>
      <p:sp>
        <p:nvSpPr>
          <p:cNvPr id="22530" name="Content Placeholder 2">
            <a:extLst>
              <a:ext uri="{FF2B5EF4-FFF2-40B4-BE49-F238E27FC236}">
                <a16:creationId xmlns:a16="http://schemas.microsoft.com/office/drawing/2014/main" id="{85D72FC7-4D21-45DE-8358-1222FA507AC3}"/>
              </a:ext>
            </a:extLst>
          </p:cNvPr>
          <p:cNvSpPr>
            <a:spLocks noGrp="1"/>
          </p:cNvSpPr>
          <p:nvPr>
            <p:ph idx="1"/>
          </p:nvPr>
        </p:nvSpPr>
        <p:spPr/>
        <p:txBody>
          <a:bodyPr/>
          <a:lstStyle/>
          <a:p>
            <a:pPr eaLnBrk="1" hangingPunct="1"/>
            <a:r>
              <a:rPr lang="es-AR" altLang="en-US" dirty="0"/>
              <a:t>Pídale a un miembro familiar o a una fuente de la comunidad que tenga conocimiento que comparta normal sociales apropiadas del idioma y la cultura del niño.</a:t>
            </a:r>
          </a:p>
          <a:p>
            <a:pPr eaLnBrk="1" hangingPunct="1"/>
            <a:r>
              <a:rPr lang="es-ES" altLang="en-US" dirty="0"/>
              <a:t>Invite a los padres u otros miembros de la familia a compartir prácticas culturales.</a:t>
            </a:r>
          </a:p>
          <a:p>
            <a:pPr eaLnBrk="1" hangingPunct="1"/>
            <a:r>
              <a:rPr lang="es-ES" altLang="en-US" dirty="0"/>
              <a:t>Identifique historias que se basen en los contextos de los niños.</a:t>
            </a:r>
            <a:endParaRPr lang="en-US" altLang="en-US" sz="2000" dirty="0"/>
          </a:p>
          <a:p>
            <a:pPr eaLnBrk="1" hangingPunct="1"/>
            <a:r>
              <a:rPr lang="en-US" altLang="en-US" sz="2000" dirty="0"/>
              <a:t>PCF, Vol. 1, pp. 200-208</a:t>
            </a:r>
          </a:p>
        </p:txBody>
      </p:sp>
      <p:sp>
        <p:nvSpPr>
          <p:cNvPr id="2" name="Footer Placeholder 1">
            <a:extLst>
              <a:ext uri="{FF2B5EF4-FFF2-40B4-BE49-F238E27FC236}">
                <a16:creationId xmlns:a16="http://schemas.microsoft.com/office/drawing/2014/main" id="{A8C93E28-8BA7-48EA-B897-EC0288EEF5A3}"/>
              </a:ext>
            </a:extLst>
          </p:cNvPr>
          <p:cNvSpPr>
            <a:spLocks noGrp="1"/>
          </p:cNvSpPr>
          <p:nvPr>
            <p:ph type="ftr" sz="quarter" idx="10"/>
          </p:nvPr>
        </p:nvSpPr>
        <p:spPr/>
        <p:txBody>
          <a:bodyPr/>
          <a:lstStyle/>
          <a:p>
            <a:r>
              <a:rPr lang="en-US"/>
              <a:t>©2021 California Department of Education</a:t>
            </a:r>
            <a:endParaRPr lang="en-US" dirty="0"/>
          </a:p>
        </p:txBody>
      </p:sp>
      <p:sp>
        <p:nvSpPr>
          <p:cNvPr id="3" name="Slide Number Placeholder 2">
            <a:extLst>
              <a:ext uri="{FF2B5EF4-FFF2-40B4-BE49-F238E27FC236}">
                <a16:creationId xmlns:a16="http://schemas.microsoft.com/office/drawing/2014/main" id="{A66DED2B-FD5D-4414-9566-0A7850C25614}"/>
              </a:ext>
            </a:extLst>
          </p:cNvPr>
          <p:cNvSpPr>
            <a:spLocks noGrp="1"/>
          </p:cNvSpPr>
          <p:nvPr>
            <p:ph type="sldNum" sz="quarter" idx="11"/>
          </p:nvPr>
        </p:nvSpPr>
        <p:spPr/>
        <p:txBody>
          <a:bodyPr/>
          <a:lstStyle/>
          <a:p>
            <a:fld id="{5A5C2C75-19E5-491C-B6F5-64C934321A31}" type="slidenum">
              <a:rPr lang="en-US" smtClean="0"/>
              <a:pPr/>
              <a:t>9</a:t>
            </a:fld>
            <a:endParaRPr lang="en-US" dirty="0"/>
          </a:p>
        </p:txBody>
      </p:sp>
    </p:spTree>
  </p:cSld>
  <p:clrMapOvr>
    <a:masterClrMapping/>
  </p:clrMapOvr>
  <p:transition spd="med"/>
</p:sld>
</file>

<file path=ppt/theme/theme1.xml><?xml version="1.0" encoding="utf-8"?>
<a:theme xmlns:a="http://schemas.openxmlformats.org/drawingml/2006/main" name="CDE_COE1">
  <a:themeElements>
    <a:clrScheme name="CDE_COE1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fontScheme name="CDE_COE1">
      <a:majorFont>
        <a:latin typeface="Arial"/>
        <a:ea typeface="MS Pゴシック"/>
        <a:cs typeface="Arial"/>
      </a:majorFont>
      <a:minorFont>
        <a:latin typeface="Arial"/>
        <a:ea typeface="MS P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E_COE1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51878</TotalTime>
  <Words>11751</Words>
  <Application>Microsoft Office PowerPoint</Application>
  <PresentationFormat>On-screen Show (4:3)</PresentationFormat>
  <Paragraphs>764</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Times</vt:lpstr>
      <vt:lpstr>MS PGothic</vt:lpstr>
      <vt:lpstr>Arial</vt:lpstr>
      <vt:lpstr>Wingdings</vt:lpstr>
      <vt:lpstr>MS Pゴシック</vt:lpstr>
      <vt:lpstr>Times CY</vt:lpstr>
      <vt:lpstr>Calibri</vt:lpstr>
      <vt:lpstr>CDE_COE1</vt:lpstr>
      <vt:lpstr>Prácticas de alfabetización  recomendadas para niños de preescolar que aprenden inglés</vt:lpstr>
      <vt:lpstr>Actividad de llegada: KWL</vt:lpstr>
      <vt:lpstr>California's Early Learning and Development System: Professional Development</vt:lpstr>
      <vt:lpstr>El foco de hoy</vt:lpstr>
      <vt:lpstr>Resultados de la formación</vt:lpstr>
      <vt:lpstr>El camino hacia el bilinguismo sucesivo</vt:lpstr>
      <vt:lpstr>Educators Need to Know</vt:lpstr>
      <vt:lpstr>Primer Principio</vt:lpstr>
      <vt:lpstr>Primer Principio: Debate </vt:lpstr>
      <vt:lpstr>Las familias primero: Conectando el aprendizaje del lenguaje y la alfabetización</vt:lpstr>
      <vt:lpstr>Conectando las prácticas de alfabetización en el hogar y la escuela</vt:lpstr>
      <vt:lpstr>Actividades familiares de lenguaje y alfabetización</vt:lpstr>
      <vt:lpstr>Conexiones con los fundamentos del aprendizaje de preescolar</vt:lpstr>
      <vt:lpstr>Hebras y sub-hebras del marco</vt:lpstr>
      <vt:lpstr>Hacer conexiones: fundamentos del lenguaje y la alfabetización</vt:lpstr>
      <vt:lpstr>Juntelos! </vt:lpstr>
      <vt:lpstr>Fundamentos y marco del desarrollo del idioma inglés: audición y oralidad</vt:lpstr>
      <vt:lpstr>Fundamentos del desarrollo del idioma inglés: Lectura</vt:lpstr>
      <vt:lpstr>Fundamentos del desarrollo del idioma inglés: Escritura</vt:lpstr>
      <vt:lpstr>La enseñanza intencional requiere ser consciente de:</vt:lpstr>
      <vt:lpstr>Apoyando a la audición y a la oralidad</vt:lpstr>
      <vt:lpstr>Identifique dónde está cada niño y responda</vt:lpstr>
      <vt:lpstr>Apoyando a la audición y a la oralidad: Preguntas abiertas</vt:lpstr>
      <vt:lpstr>Preguntas de respuesta conocida o cerradas</vt:lpstr>
      <vt:lpstr>Preguntas abiertas</vt:lpstr>
      <vt:lpstr>¡Intentalo! Uso intencional de preguntas</vt:lpstr>
      <vt:lpstr>Extendiendo las conversaciones: Trate de que sean 5</vt:lpstr>
      <vt:lpstr>Ejemplo de intente que sean 5 (1)</vt:lpstr>
      <vt:lpstr>Ejemplo de intente que sean 5 (2)</vt:lpstr>
      <vt:lpstr>Ejemplo de intente que sean 5 (3)</vt:lpstr>
      <vt:lpstr>¡Pruébelo! Intente que sean 5</vt:lpstr>
      <vt:lpstr>La alfabetización temprana en el aula de preescolar…</vt:lpstr>
      <vt:lpstr>Principle Ten</vt:lpstr>
      <vt:lpstr>Enseñanza intencional: planificación con el fin en mente</vt:lpstr>
      <vt:lpstr>¡Pruébelo! Los soportes para el desarrollo del lenguaje y la alfabetización</vt:lpstr>
      <vt:lpstr>Hebra de escucha: los niños escuchan con comprensión</vt:lpstr>
      <vt:lpstr>Hebra del habla: los niños utilizan estrategias no verbales y verbales para comunicarse con los demás</vt:lpstr>
      <vt:lpstr>Hebra del habla: los niños comienzan a comprender y utilizar las convenciones sociales en inglés</vt:lpstr>
      <vt:lpstr>Hebra del habla: los niños utilizan el lenguaje para crear narrativas orales sobre sus experiencias personales</vt:lpstr>
      <vt:lpstr>Hebra de lectura: los niños demuestran que aprecian y disfrutan la lectura y la literatura</vt:lpstr>
      <vt:lpstr>Hebra de lectura: los niños muestran una comprensión cada vez mayor de la lectura de libros</vt:lpstr>
      <vt:lpstr>Hebra de lectura: los niños demuestran una comprensión de las convenciones impresas</vt:lpstr>
      <vt:lpstr>Hebra de lectura: los niños demuestran conciencia de que la letra impresa tiene significado</vt:lpstr>
      <vt:lpstr>Hebra de lectura: los niños demuestran progreso en su conocimiento del alfabeto en inglés</vt:lpstr>
      <vt:lpstr>Hebra de lectura: los niños demuestran conciencia fonológica</vt:lpstr>
      <vt:lpstr>Hebra de escritura: los niños usan la escritura para comunicar sus ideas</vt:lpstr>
      <vt:lpstr>Otros libros hechos en casa</vt:lpstr>
      <vt:lpstr>Actividad de cierre: KWL</vt:lpstr>
      <vt:lpstr>Gracias por Zooming con nosotras!</vt:lpstr>
    </vt:vector>
  </TitlesOfParts>
  <Company>WestEd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Literacy</dc:title>
  <dc:creator>Rebeca Valdivia</dc:creator>
  <cp:lastModifiedBy>Sarah Therriault</cp:lastModifiedBy>
  <cp:revision>1774</cp:revision>
  <cp:lastPrinted>2009-02-06T20:57:33Z</cp:lastPrinted>
  <dcterms:created xsi:type="dcterms:W3CDTF">2012-08-15T21:02:03Z</dcterms:created>
  <dcterms:modified xsi:type="dcterms:W3CDTF">2021-03-22T21:22:42Z</dcterms:modified>
</cp:coreProperties>
</file>