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752" r:id="rId2"/>
    <p:sldId id="580" r:id="rId3"/>
    <p:sldId id="803" r:id="rId4"/>
    <p:sldId id="767" r:id="rId5"/>
    <p:sldId id="724" r:id="rId6"/>
    <p:sldId id="778" r:id="rId7"/>
    <p:sldId id="769" r:id="rId8"/>
    <p:sldId id="804" r:id="rId9"/>
    <p:sldId id="770" r:id="rId10"/>
    <p:sldId id="1125" r:id="rId11"/>
    <p:sldId id="792" r:id="rId12"/>
    <p:sldId id="771" r:id="rId13"/>
    <p:sldId id="788" r:id="rId14"/>
    <p:sldId id="786" r:id="rId15"/>
    <p:sldId id="785" r:id="rId16"/>
    <p:sldId id="793" r:id="rId17"/>
    <p:sldId id="794" r:id="rId18"/>
    <p:sldId id="790" r:id="rId19"/>
    <p:sldId id="789" r:id="rId20"/>
    <p:sldId id="1128" r:id="rId21"/>
    <p:sldId id="801" r:id="rId22"/>
    <p:sldId id="800" r:id="rId23"/>
    <p:sldId id="1127" r:id="rId24"/>
    <p:sldId id="773" r:id="rId25"/>
    <p:sldId id="727" r:id="rId26"/>
    <p:sldId id="729" r:id="rId27"/>
    <p:sldId id="661" r:id="rId28"/>
    <p:sldId id="791" r:id="rId29"/>
    <p:sldId id="755" r:id="rId30"/>
    <p:sldId id="601" r:id="rId31"/>
    <p:sldId id="603" r:id="rId32"/>
    <p:sldId id="607" r:id="rId33"/>
    <p:sldId id="754" r:id="rId34"/>
    <p:sldId id="633" r:id="rId35"/>
    <p:sldId id="634" r:id="rId36"/>
    <p:sldId id="712" r:id="rId37"/>
    <p:sldId id="751" r:id="rId38"/>
    <p:sldId id="717" r:id="rId39"/>
    <p:sldId id="702" r:id="rId40"/>
    <p:sldId id="721" r:id="rId41"/>
    <p:sldId id="722" r:id="rId42"/>
    <p:sldId id="723" r:id="rId43"/>
    <p:sldId id="763" r:id="rId44"/>
    <p:sldId id="742" r:id="rId45"/>
    <p:sldId id="682" r:id="rId46"/>
    <p:sldId id="655" r:id="rId47"/>
    <p:sldId id="480" r:id="rId48"/>
    <p:sldId id="1129" r:id="rId49"/>
    <p:sldId id="1130" r:id="rId50"/>
    <p:sldId id="489" r:id="rId51"/>
    <p:sldId id="1131" r:id="rId52"/>
    <p:sldId id="490" r:id="rId53"/>
    <p:sldId id="1132" r:id="rId54"/>
    <p:sldId id="491" r:id="rId55"/>
    <p:sldId id="1133" r:id="rId56"/>
    <p:sldId id="653" r:id="rId57"/>
    <p:sldId id="1134" r:id="rId58"/>
    <p:sldId id="495" r:id="rId59"/>
    <p:sldId id="731" r:id="rId60"/>
    <p:sldId id="635" r:id="rId61"/>
    <p:sldId id="1135" r:id="rId62"/>
    <p:sldId id="638" r:id="rId63"/>
    <p:sldId id="644" r:id="rId64"/>
    <p:sldId id="645" r:id="rId65"/>
    <p:sldId id="758" r:id="rId66"/>
    <p:sldId id="775" r:id="rId67"/>
    <p:sldId id="1136" r:id="rId68"/>
    <p:sldId id="1137" r:id="rId69"/>
    <p:sldId id="1138" r:id="rId70"/>
    <p:sldId id="1139" r:id="rId71"/>
    <p:sldId id="1140" r:id="rId72"/>
    <p:sldId id="1141" r:id="rId73"/>
    <p:sldId id="1142"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 Peeters" initials="JP" lastIdx="3" clrIdx="0">
    <p:extLst>
      <p:ext uri="{19B8F6BF-5375-455C-9EA6-DF929625EA0E}">
        <p15:presenceInfo xmlns:p15="http://schemas.microsoft.com/office/powerpoint/2012/main" userId="J. Peete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D3D3D"/>
    <a:srgbClr val="003E6C"/>
    <a:srgbClr val="A20B1D"/>
    <a:srgbClr val="000000"/>
    <a:srgbClr val="FFEED5"/>
    <a:srgbClr val="515E6E"/>
    <a:srgbClr val="FFFFFF"/>
    <a:srgbClr val="DA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023" autoAdjust="0"/>
    <p:restoredTop sz="71800" autoAdjust="0"/>
  </p:normalViewPr>
  <p:slideViewPr>
    <p:cSldViewPr snapToGrid="0">
      <p:cViewPr varScale="1">
        <p:scale>
          <a:sx n="48" d="100"/>
          <a:sy n="48" d="100"/>
        </p:scale>
        <p:origin x="1458" y="42"/>
      </p:cViewPr>
      <p:guideLst/>
    </p:cSldViewPr>
  </p:slideViewPr>
  <p:outlineViewPr>
    <p:cViewPr>
      <p:scale>
        <a:sx n="33" d="100"/>
        <a:sy n="33" d="100"/>
      </p:scale>
      <p:origin x="0" y="-77760"/>
    </p:cViewPr>
  </p:outlineViewPr>
  <p:notesTextViewPr>
    <p:cViewPr>
      <p:scale>
        <a:sx n="1" d="1"/>
        <a:sy n="1" d="1"/>
      </p:scale>
      <p:origin x="0" y="0"/>
    </p:cViewPr>
  </p:notesTextViewPr>
  <p:sorterViewPr>
    <p:cViewPr>
      <p:scale>
        <a:sx n="100" d="100"/>
        <a:sy n="100" d="100"/>
      </p:scale>
      <p:origin x="0" y="-27162"/>
    </p:cViewPr>
  </p:sorterViewPr>
  <p:notesViewPr>
    <p:cSldViewPr snapToGrid="0">
      <p:cViewPr varScale="1">
        <p:scale>
          <a:sx n="52" d="100"/>
          <a:sy n="52" d="100"/>
        </p:scale>
        <p:origin x="286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B44B7-0F81-4BEA-97D0-021228C7E866}" type="datetimeFigureOut">
              <a:rPr lang="en-US" smtClean="0"/>
              <a:t>3/28/2021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E4D6A-F093-44BF-9820-A1789184A85F}" type="slidenum">
              <a:rPr lang="en-US" smtClean="0"/>
              <a:t>‹#›</a:t>
            </a:fld>
            <a:endParaRPr lang="en-US"/>
          </a:p>
        </p:txBody>
      </p:sp>
    </p:spTree>
    <p:extLst>
      <p:ext uri="{BB962C8B-B14F-4D97-AF65-F5344CB8AC3E}">
        <p14:creationId xmlns:p14="http://schemas.microsoft.com/office/powerpoint/2010/main" val="280621662"/>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432"/>
      </a:spcBef>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spcBef>
        <a:spcPts val="432"/>
      </a:spcBef>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spcBef>
        <a:spcPts val="432"/>
      </a:spcBef>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spcBef>
        <a:spcPts val="432"/>
      </a:spcBef>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spcBef>
        <a:spcPts val="432"/>
      </a:spcBef>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e.ca.gov/sp/cd/re/documents/psenglearnersed2.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cdr.acl.gov/system/files/resources/eciacolbrtn.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eedsofpartnership.org/pdf/familyInvolvement.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arentcenterhub.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de.ca.gov/sp/se/fp/concerns.asp"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dds.ca.gov/services/early-start/"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drn.org/images/Documents/Advocacy/Amicus_Activity/Guidelines_for_Reporting_and_Writing_about_People_with_Disabilities.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www.disabilityisnatural.com"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draccess.org/AdaptationsTutorial.html"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draccess.org/"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en.wikipedia.org/wiki/Augmentative_and_alternative_communication"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draccess.org/faq"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npdci.fpg.unc.edu/"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circleofinclusion.org/"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dds.ca.gov/" TargetMode="External"/><Relationship Id="rId2" Type="http://schemas.openxmlformats.org/officeDocument/2006/relationships/slide" Target="../slides/slide62.xml"/><Relationship Id="rId1" Type="http://schemas.openxmlformats.org/officeDocument/2006/relationships/notesMaster" Target="../notesMasters/notesMaster1.xml"/><Relationship Id="rId5" Type="http://schemas.openxmlformats.org/officeDocument/2006/relationships/hyperlink" Target="https://www.dhcs.ca.gov/services/ccs" TargetMode="External"/><Relationship Id="rId4" Type="http://schemas.openxmlformats.org/officeDocument/2006/relationships/hyperlink" Target="https://www.dds.ca.gov/rc/"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www.cpin.us/" TargetMode="External"/><Relationship Id="rId7" Type="http://schemas.openxmlformats.org/officeDocument/2006/relationships/hyperlink" Target="http://www.cainclusivechildcare.org/camap/" TargetMode="External"/><Relationship Id="rId2" Type="http://schemas.openxmlformats.org/officeDocument/2006/relationships/slide" Target="../slides/slide63.xml"/><Relationship Id="rId1" Type="http://schemas.openxmlformats.org/officeDocument/2006/relationships/notesMaster" Target="../notesMasters/notesMaster1.xml"/><Relationship Id="rId6" Type="http://schemas.openxmlformats.org/officeDocument/2006/relationships/hyperlink" Target="https://caeyc.org/" TargetMode="External"/><Relationship Id="rId5" Type="http://schemas.openxmlformats.org/officeDocument/2006/relationships/hyperlink" Target="https://www.draccess.org/" TargetMode="External"/><Relationship Id="rId4" Type="http://schemas.openxmlformats.org/officeDocument/2006/relationships/hyperlink" Target="https://www.desiredresults.us/training"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dec-sped.org/" TargetMode="External"/><Relationship Id="rId2" Type="http://schemas.openxmlformats.org/officeDocument/2006/relationships/slide" Target="../slides/slide64.xml"/><Relationship Id="rId1" Type="http://schemas.openxmlformats.org/officeDocument/2006/relationships/notesMaster" Target="../notesMasters/notesMaster1.xml"/><Relationship Id="rId5" Type="http://schemas.openxmlformats.org/officeDocument/2006/relationships/hyperlink" Target="https://fpg.unc.edu/projects/national-early-childhood-technical-assistance-center-nectac" TargetMode="External"/><Relationship Id="rId4" Type="http://schemas.openxmlformats.org/officeDocument/2006/relationships/hyperlink" Target="https://www.naeyc.org/ece"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cde.ca.gov/sp/se/fp/concerns.asp"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s://www.seedsofpartnership.org/pdf/familyInvolvement.pdf" TargetMode="External"/><Relationship Id="rId5" Type="http://schemas.openxmlformats.org/officeDocument/2006/relationships/hyperlink" Target="https://icdr.acl.gov/system/files/resources/eciacolbrtn.pdf" TargetMode="External"/><Relationship Id="rId4" Type="http://schemas.openxmlformats.org/officeDocument/2006/relationships/hyperlink" Target="https://www.dds.ca.gov/services/early-start/" TargetMode="Externa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doi.org/10.1044/1058-0360.0804.291"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naeyc.org/sites/default/files/globally-shared/downloads/PDFs/resources/position-statements/ELL_SupplementLong.pdf"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www.inclusioncollaborative.org/"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csefel.vanderbilt.edu/resources/wwb/wwb2.html" TargetMode="External"/><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4362"/>
            <a:ext cx="5486400" cy="4421187"/>
          </a:xfrm>
        </p:spPr>
        <p:txBody>
          <a:bodyPr>
            <a:no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Text from the slide: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Welcome!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Introduce yourself in chat.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Download the publication.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Join from a desktop or laptop (recommended).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Utilize audio and breakout room features.</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You will need paper and a pen.</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Welcome to the virtual session of the </a:t>
            </a:r>
            <a:r>
              <a:rPr lang="en-US" i="1" dirty="0"/>
              <a:t>Preschool English Learners: Principles and Practices to Promote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i="1" dirty="0"/>
              <a:t>Language, Literacy, and Learning—A Resource Guide (Second Edition) </a:t>
            </a:r>
            <a:r>
              <a:rPr lang="en-US" dirty="0"/>
              <a:t>(PEL Guide)—”Chapter Seven: English Learners with Disabilities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or Other Special Needs.”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This module is an extended version of the Chapter Seven segment in the Overview Module. </a:t>
            </a:r>
          </a:p>
          <a:p>
            <a:pPr marL="0" marR="0">
              <a:spcBef>
                <a:spcPts val="0"/>
              </a:spcBef>
              <a:spcAft>
                <a:spcPts val="600"/>
              </a:spcAft>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If you have not already done so, you may download the publication to follow along at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https://www.cde.ca.gov/sp/cd/re/documents/psenglearnersed2.pdf</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This session lasts for three hours—inclusive of interactive breakout rooms and chat conversations. Please locate the chat feature to stay in communication with everyone.  Set up your messages to be sent to ”All panelists and attendees.”</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Invite participants to introduce themselves with the following information (The facilitator may add their own questions if necessary.):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Name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City of location</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Current role at agency</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Agency/organization </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How long have you been in the ECE community?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We will be utilizing the breakout room feature.  It is preferable that you participate with a desktop or laptop to make this transition smoother.  You will have the option to unmute yourself in the breakout room and share information.  You may also turn on your video at any time during the session by selecting the video camera icon on your Zoom floating tool bar.</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Make sure you can utilize the Share Screen feature. Please locate it now and type the letter ”S” in the chat after you have found it.</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Please locate the Q&amp;A box to ask questions at any time.  </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b="0" i="0" u="none" strike="noStrike" kern="1200" cap="none" spc="0" normalizeH="0" baseline="0" noProof="0" dirty="0">
                <a:ln>
                  <a:noFill/>
                </a:ln>
                <a:effectLst/>
                <a:uLnTx/>
                <a:uFillTx/>
                <a:latin typeface="Arial" pitchFamily="34" charset="0"/>
                <a:ea typeface="ＭＳ Ｐゴシック" pitchFamily="34" charset="-128"/>
                <a:cs typeface="Arial" pitchFamily="34" charset="0"/>
              </a:rPr>
              <a:t>Steps to receive professional learning hours will be reviewed at the end of the session.</a:t>
            </a:r>
          </a:p>
        </p:txBody>
      </p:sp>
      <p:sp>
        <p:nvSpPr>
          <p:cNvPr id="4" name="Slide Number Placeholder 3"/>
          <p:cNvSpPr>
            <a:spLocks noGrp="1"/>
          </p:cNvSpPr>
          <p:nvPr>
            <p:ph type="sldNum" sz="quarter" idx="5"/>
          </p:nvPr>
        </p:nvSpPr>
        <p:spPr/>
        <p:txBody>
          <a:bodyPr/>
          <a:lstStyle/>
          <a:p>
            <a:fld id="{E194CC6E-227E-8C4F-853D-39760C667CBA}" type="slidenum">
              <a:rPr lang="en-US" altLang="x-none" smtClean="0"/>
              <a:pPr/>
              <a:t>1</a:t>
            </a:fld>
            <a:endParaRPr lang="en-US" altLang="x-none"/>
          </a:p>
        </p:txBody>
      </p:sp>
    </p:spTree>
    <p:extLst>
      <p:ext uri="{BB962C8B-B14F-4D97-AF65-F5344CB8AC3E}">
        <p14:creationId xmlns:p14="http://schemas.microsoft.com/office/powerpoint/2010/main" val="1113023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fld id="{F44D5096-B221-884B-BCCC-9BE776D566AB}" type="slidenum">
              <a:rPr lang="en-US"/>
              <a:pPr/>
              <a:t>10</a:t>
            </a:fld>
            <a:endParaRPr lang="en-US" dirty="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pPr eaLnBrk="1" hangingPunct="1"/>
            <a:r>
              <a:rPr lang="en-US" dirty="0">
                <a:latin typeface="Arial" pitchFamily="-110" charset="0"/>
                <a:ea typeface="ＭＳ Ｐゴシック" pitchFamily="-110" charset="-128"/>
              </a:rPr>
              <a:t>In California, we use the early learning standards called the Preschool</a:t>
            </a:r>
            <a:r>
              <a:rPr lang="en-US" baseline="0" dirty="0">
                <a:latin typeface="Arial" pitchFamily="-110" charset="0"/>
                <a:ea typeface="ＭＳ Ｐゴシック" pitchFamily="-110" charset="-128"/>
              </a:rPr>
              <a:t> Learning Foundations (PLF); we use the Preschool Curriculum Framework (PCF) </a:t>
            </a:r>
            <a:r>
              <a:rPr lang="en-US" dirty="0">
                <a:latin typeface="Arial" pitchFamily="-110" charset="0"/>
                <a:ea typeface="ＭＳ Ｐゴシック" pitchFamily="-110" charset="-128"/>
              </a:rPr>
              <a:t>to support teachers in planning and content knowledge. </a:t>
            </a:r>
          </a:p>
          <a:p>
            <a:pPr eaLnBrk="1" hangingPunct="1"/>
            <a:r>
              <a:rPr lang="en-US" dirty="0">
                <a:latin typeface="Arial" pitchFamily="-110" charset="0"/>
                <a:ea typeface="ＭＳ Ｐゴシック" pitchFamily="-110" charset="-128"/>
              </a:rPr>
              <a:t>These resources provide research for a better understanding of the developmental continuum, the content in the developmental continuum of what children may know with high-quality experiences at or around the end of the first and second year of preschool, and teaching strategies for the environment and interactions to support development on this continuum. </a:t>
            </a:r>
          </a:p>
        </p:txBody>
      </p:sp>
    </p:spTree>
    <p:extLst>
      <p:ext uri="{BB962C8B-B14F-4D97-AF65-F5344CB8AC3E}">
        <p14:creationId xmlns:p14="http://schemas.microsoft.com/office/powerpoint/2010/main" val="116653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7A26054B-C8C3-4667-A281-9166EE799ECF}"/>
              </a:ext>
            </a:extLst>
          </p:cNvPr>
          <p:cNvSpPr>
            <a:spLocks noGrp="1" noRot="1" noChangeAspect="1" noChangeArrowheads="1" noTextEdit="1"/>
          </p:cNvSpPr>
          <p:nvPr>
            <p:ph type="sldImg"/>
          </p:nvPr>
        </p:nvSpPr>
        <p:spPr>
          <a:ln/>
        </p:spPr>
      </p:sp>
      <p:sp>
        <p:nvSpPr>
          <p:cNvPr id="26626" name="Rectangle 3">
            <a:extLst>
              <a:ext uri="{FF2B5EF4-FFF2-40B4-BE49-F238E27FC236}">
                <a16:creationId xmlns:a16="http://schemas.microsoft.com/office/drawing/2014/main" id="{7B760EAA-DB98-4F02-9A92-9B76D7CFF821}"/>
              </a:ext>
            </a:extLst>
          </p:cNvPr>
          <p:cNvSpPr>
            <a:spLocks noGrp="1" noChangeArrowheads="1"/>
          </p:cNvSpPr>
          <p:nvPr>
            <p:ph type="body" idx="1"/>
          </p:nvPr>
        </p:nvSpPr>
        <p:spPr>
          <a:xfrm>
            <a:off x="533400" y="4406900"/>
            <a:ext cx="6172200" cy="39906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r>
              <a:rPr lang="en-US" altLang="en-US" dirty="0"/>
              <a:t>Special education services:</a:t>
            </a:r>
          </a:p>
          <a:p>
            <a:pPr marL="171450" indent="-171450" eaLnBrk="1" hangingPunct="1">
              <a:buFont typeface="Arial" panose="020B0604020202020204" pitchFamily="34" charset="0"/>
              <a:buChar char="•"/>
            </a:pPr>
            <a:r>
              <a:rPr lang="en-US" altLang="en-US" dirty="0"/>
              <a:t>Provides services for children with disabilities</a:t>
            </a:r>
          </a:p>
          <a:p>
            <a:pPr marL="171450" indent="-171450" eaLnBrk="1" hangingPunct="1">
              <a:buFont typeface="Arial" panose="020B0604020202020204" pitchFamily="34" charset="0"/>
              <a:buChar char="•"/>
            </a:pPr>
            <a:r>
              <a:rPr lang="en-US" altLang="en-US" dirty="0"/>
              <a:t>Occurs in a variety of settings</a:t>
            </a:r>
          </a:p>
          <a:p>
            <a:pPr marL="171450" indent="-171450" eaLnBrk="1" hangingPunct="1">
              <a:buFont typeface="Arial" panose="020B0604020202020204" pitchFamily="34" charset="0"/>
              <a:buChar char="•"/>
            </a:pPr>
            <a:r>
              <a:rPr lang="en-US" altLang="en-US" dirty="0"/>
              <a:t>Ensures access to regular preschool activities</a:t>
            </a:r>
          </a:p>
          <a:p>
            <a:pPr marL="0" indent="0" eaLnBrk="1" hangingPunct="1">
              <a:buFont typeface="Arial" panose="020B0604020202020204" pitchFamily="34" charset="0"/>
              <a:buNone/>
            </a:pPr>
            <a:r>
              <a:rPr lang="en-US" altLang="en-US" dirty="0"/>
              <a:t>Preschool Curriculum Framework:</a:t>
            </a:r>
          </a:p>
          <a:p>
            <a:pPr marL="171450" indent="-171450" eaLnBrk="1" hangingPunct="1">
              <a:buFont typeface="Arial" panose="020B0604020202020204" pitchFamily="34" charset="0"/>
              <a:buChar char="•"/>
            </a:pPr>
            <a:r>
              <a:rPr lang="en-US" altLang="en-US" dirty="0"/>
              <a:t>Planning learning opportunities </a:t>
            </a:r>
          </a:p>
          <a:p>
            <a:pPr marL="171450" indent="-171450" eaLnBrk="1" hangingPunct="1">
              <a:buFont typeface="Arial" panose="020B0604020202020204" pitchFamily="34" charset="0"/>
              <a:buChar char="•"/>
            </a:pPr>
            <a:r>
              <a:rPr lang="en-US" altLang="en-US" dirty="0"/>
              <a:t>Teachable moments</a:t>
            </a:r>
          </a:p>
          <a:p>
            <a:pPr marL="171450" indent="-171450" eaLnBrk="1" hangingPunct="1">
              <a:buFont typeface="Arial" panose="020B0604020202020204" pitchFamily="34" charset="0"/>
              <a:buChar char="•"/>
            </a:pPr>
            <a:r>
              <a:rPr lang="en-US" altLang="en-US" dirty="0"/>
              <a:t>Routines, environments, and materials</a:t>
            </a:r>
          </a:p>
          <a:p>
            <a:pPr marL="0" indent="0" eaLnBrk="1" hangingPunct="1">
              <a:buFontTx/>
              <a:buNone/>
            </a:pPr>
            <a:r>
              <a:rPr lang="en-US" altLang="en-US" dirty="0"/>
              <a:t>Children who are receiving special education services must meet eligibility requirements. Special education services and supports for children age three years and older are provided through an Individualized Education Program (IEP) as required in IDEA 2004 (Individuals with Disabilities Education Improvement Act 2004). Special Education services and supports might include transportation, physical therapy, speech therapy, etc. These services can be given in any</a:t>
            </a:r>
            <a:r>
              <a:rPr lang="en-US" altLang="en-US" b="1" dirty="0"/>
              <a:t> </a:t>
            </a:r>
            <a:r>
              <a:rPr lang="en-US" altLang="en-US" dirty="0"/>
              <a:t>setting, NOT a special school, classroom, or facility only.</a:t>
            </a:r>
          </a:p>
          <a:p>
            <a:pPr marL="0" indent="0" eaLnBrk="1" hangingPunct="1">
              <a:buFontTx/>
              <a:buNone/>
            </a:pPr>
            <a:r>
              <a:rPr lang="en-US" altLang="en-US" dirty="0"/>
              <a:t>Special education services should be offered in a variety of settings. LRE assumes a continuum of placement settings (starting with typical preschool and moving towards more restricted environments, such as special day classes, home, or hospital programs) based on the individual needs of the child as determined by the IEP team. </a:t>
            </a:r>
          </a:p>
          <a:p>
            <a:pPr marL="0" indent="0" eaLnBrk="1" hangingPunct="1">
              <a:buFontTx/>
              <a:buNone/>
            </a:pPr>
            <a:r>
              <a:rPr lang="en-US" altLang="en-US" b="1" dirty="0"/>
              <a:t>Background information for presenter: </a:t>
            </a:r>
            <a:r>
              <a:rPr lang="en-US" altLang="en-US" dirty="0"/>
              <a:t>The Individualized Education Program (IEP) gives access to regular preschool activities through goals, adaptations, services, and support. Goals are written to address the needs of the child due to the disability, and to provide access to, or progress in, the general curriculum. The second part is particularly important when we look at inclusive settings and preschool learning foundations. It is the IEP team’s responsibility to plan a program that helps the child progress in the general curriculum (foundations) in the Least Restrictive Environment (inclusive preschool as an example). </a:t>
            </a:r>
          </a:p>
          <a:p>
            <a:pPr marL="0" indent="0" eaLnBrk="1" hangingPunct="1">
              <a:buFontTx/>
              <a:buNone/>
            </a:pPr>
            <a:r>
              <a:rPr lang="en-US" altLang="en-US" dirty="0"/>
              <a:t>Preschool teachers can make it possible to implement IEP goals in inclusive settings by implementing various strategies.  The individualized education program should consist of goals based on developmental levels and a child's particular needs and strengths. These goals are reached by careful mapping out of activities using toys, exercises, games, and other types of play to help the child move toward new goals. Most goals can be incorporated into the child care setting's range of activities during the child’s normal day. Early childhood teachers, parents (crucial partners in the IEP), and various specialists (such as speech and language specialists, psychologists, physical therapists, and special education teachers), team together to plan and carry out a program that meets the students’ individual needs. </a:t>
            </a:r>
            <a:endParaRPr lang="en-US" altLang="en-US" b="1" dirty="0"/>
          </a:p>
          <a:p>
            <a:pPr marL="0" indent="0" eaLnBrk="1" hangingPunct="1">
              <a:buFontTx/>
              <a:buNone/>
            </a:pPr>
            <a:r>
              <a:rPr lang="en-US" altLang="en-US" dirty="0"/>
              <a:t>§ 300.34—</a:t>
            </a:r>
            <a:r>
              <a:rPr lang="en-US" altLang="en-US" b="0" dirty="0"/>
              <a:t>Related services:</a:t>
            </a:r>
          </a:p>
          <a:p>
            <a:pPr marL="171450" lvl="1" eaLnBrk="1" hangingPunct="1">
              <a:buFontTx/>
              <a:buNone/>
            </a:pPr>
            <a:r>
              <a:rPr lang="en-US" altLang="en-US" dirty="0"/>
              <a:t>(a) General.  Related services means transportation and such developmental, corrective, and other supportive services as are required to assist a child with a disability to benefit from special education, and includes speech-language pathology and audiology services, interpreting services, psychological services, physical and occupational therapy, recreation, including therapeutic recreation, early identification and assessment of disabilities in children, counseling services, including rehabilitation counseling, orientation and mobility services, and medical services for diagnostic or evaluation purposes. Related services also include school health services and school nurse services, social work services in schools, and parent counseling and training.</a:t>
            </a:r>
          </a:p>
          <a:p>
            <a:pPr marL="0" indent="0">
              <a:buFontTx/>
              <a:buNone/>
            </a:pPr>
            <a:endParaRPr lang="en-US" altLang="en-US" dirty="0"/>
          </a:p>
        </p:txBody>
      </p:sp>
      <p:sp>
        <p:nvSpPr>
          <p:cNvPr id="26627" name="Slide Number Placeholder 3">
            <a:extLst>
              <a:ext uri="{FF2B5EF4-FFF2-40B4-BE49-F238E27FC236}">
                <a16:creationId xmlns:a16="http://schemas.microsoft.com/office/drawing/2014/main" id="{48E1678C-1F2C-4110-BAFE-93DF08D9538D}"/>
              </a:ext>
            </a:extLst>
          </p:cNvPr>
          <p:cNvSpPr txBox="1">
            <a:spLocks noGrp="1"/>
          </p:cNvSpPr>
          <p:nvPr/>
        </p:nvSpPr>
        <p:spPr bwMode="auto">
          <a:xfrm>
            <a:off x="3535362" y="854972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8483EC32-436B-471C-BBFA-3DEE6ED79E1C}" type="slidenum">
              <a:rPr lang="en-US" altLang="en-US"/>
              <a:pPr algn="r" eaLnBrk="1" hangingPunct="1">
                <a:spcBef>
                  <a:spcPct val="0"/>
                </a:spcBef>
                <a:buFontTx/>
                <a:buNone/>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FDF34C79-9721-47A5-A969-FE14A6E007F2}"/>
              </a:ext>
            </a:extLst>
          </p:cNvPr>
          <p:cNvSpPr>
            <a:spLocks noGrp="1" noRot="1" noChangeAspect="1" noChangeArrowheads="1" noTextEdit="1"/>
          </p:cNvSpPr>
          <p:nvPr>
            <p:ph type="sldImg"/>
          </p:nvPr>
        </p:nvSpPr>
        <p:spPr>
          <a:xfrm>
            <a:off x="455613" y="719138"/>
            <a:ext cx="6400800" cy="3600450"/>
          </a:xfrm>
          <a:solidFill>
            <a:srgbClr val="FFFFFF"/>
          </a:solidFill>
          <a:ln/>
        </p:spPr>
      </p:sp>
      <p:sp>
        <p:nvSpPr>
          <p:cNvPr id="28674" name="Rectangle 3">
            <a:extLst>
              <a:ext uri="{FF2B5EF4-FFF2-40B4-BE49-F238E27FC236}">
                <a16:creationId xmlns:a16="http://schemas.microsoft.com/office/drawing/2014/main" id="{62D3A119-28C0-470D-A306-2561BA1F1784}"/>
              </a:ext>
            </a:extLst>
          </p:cNvPr>
          <p:cNvSpPr>
            <a:spLocks noGrp="1" noChangeArrowheads="1"/>
          </p:cNvSpPr>
          <p:nvPr>
            <p:ph type="body" idx="1"/>
          </p:nvPr>
        </p:nvSpPr>
        <p:spPr>
          <a:xfrm>
            <a:off x="457200" y="4343400"/>
            <a:ext cx="5999584" cy="422210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100"/>
              </a:spcAft>
              <a:buFontTx/>
              <a:buNone/>
            </a:pPr>
            <a:r>
              <a:rPr lang="en-US" altLang="en-US" dirty="0"/>
              <a:t>Legally required:</a:t>
            </a:r>
          </a:p>
          <a:p>
            <a:pPr marL="171450" indent="-171450" eaLnBrk="1" hangingPunct="1">
              <a:spcBef>
                <a:spcPct val="0"/>
              </a:spcBef>
              <a:spcAft>
                <a:spcPts val="100"/>
              </a:spcAft>
              <a:buFont typeface="Arial" panose="020B0604020202020204" pitchFamily="34" charset="0"/>
              <a:buChar char="•"/>
            </a:pPr>
            <a:r>
              <a:rPr lang="en-US" altLang="en-US" dirty="0"/>
              <a:t>Family and/or guardian (equal partner of team, must be respected and valued as an expert of their child)</a:t>
            </a:r>
          </a:p>
          <a:p>
            <a:pPr marL="171450" indent="-171450" eaLnBrk="1" hangingPunct="1">
              <a:spcBef>
                <a:spcPct val="0"/>
              </a:spcBef>
              <a:spcAft>
                <a:spcPts val="100"/>
              </a:spcAft>
              <a:buFont typeface="Arial" panose="020B0604020202020204" pitchFamily="34" charset="0"/>
              <a:buChar char="•"/>
            </a:pPr>
            <a:r>
              <a:rPr lang="en-US" altLang="en-US" dirty="0"/>
              <a:t>Designated instruction service providers (speech and language specialist, occupational therapist, adaptive physical education teacher, </a:t>
            </a:r>
            <a:r>
              <a:rPr lang="en-US" altLang="en-US" dirty="0" err="1"/>
              <a:t>etc</a:t>
            </a:r>
            <a:r>
              <a:rPr lang="en-US" altLang="en-US" dirty="0"/>
              <a:t>)</a:t>
            </a:r>
          </a:p>
          <a:p>
            <a:pPr marL="171450" indent="-171450" eaLnBrk="1" hangingPunct="1">
              <a:spcBef>
                <a:spcPct val="0"/>
              </a:spcBef>
              <a:spcAft>
                <a:spcPts val="100"/>
              </a:spcAft>
              <a:buFont typeface="Arial" panose="020B0604020202020204" pitchFamily="34" charset="0"/>
              <a:buChar char="•"/>
            </a:pPr>
            <a:r>
              <a:rPr lang="en-US" altLang="en-US" dirty="0"/>
              <a:t>Early childhood special education teachers (generate adaptations to meet child’s needs based on disabilities and/or second language acquisition)</a:t>
            </a:r>
          </a:p>
          <a:p>
            <a:pPr marL="171450" indent="-171450" eaLnBrk="1" hangingPunct="1">
              <a:spcBef>
                <a:spcPct val="0"/>
              </a:spcBef>
              <a:spcAft>
                <a:spcPts val="100"/>
              </a:spcAft>
              <a:buFont typeface="Arial" panose="020B0604020202020204" pitchFamily="34" charset="0"/>
              <a:buChar char="•"/>
            </a:pPr>
            <a:r>
              <a:rPr lang="en-US" altLang="en-US" dirty="0"/>
              <a:t>General education preschool teachers (articulate typical child development, developmentally appropriate environment, curriculum, and/or  second language acquisition)</a:t>
            </a:r>
          </a:p>
          <a:p>
            <a:pPr marL="171450" indent="-171450" eaLnBrk="1" hangingPunct="1">
              <a:spcBef>
                <a:spcPct val="0"/>
              </a:spcBef>
              <a:spcAft>
                <a:spcPts val="100"/>
              </a:spcAft>
              <a:buFont typeface="Arial" panose="020B0604020202020204" pitchFamily="34" charset="0"/>
              <a:buChar char="•"/>
            </a:pPr>
            <a:r>
              <a:rPr lang="en-US" altLang="en-US" dirty="0"/>
              <a:t>Administrators (site and/or district) or designees (usually school psychologists)</a:t>
            </a:r>
          </a:p>
          <a:p>
            <a:pPr marL="171450" indent="-171450">
              <a:spcBef>
                <a:spcPct val="0"/>
              </a:spcBef>
              <a:spcAft>
                <a:spcPts val="100"/>
              </a:spcAft>
              <a:buFont typeface="Arial" panose="020B0604020202020204" pitchFamily="34" charset="0"/>
              <a:buChar char="•"/>
            </a:pPr>
            <a:r>
              <a:rPr lang="en-US" altLang="en-US" dirty="0"/>
              <a:t>Interpreter (English learners or sign language users): [CFR §300.501(c)(5)]The public agency shall make reasonable efforts to ensure that the parents understand, and are able to participate in, any group decisions relating to the educational placement of their child, including arranging for an interpreter for parents with deafness or whose native language is other than English.</a:t>
            </a:r>
          </a:p>
          <a:p>
            <a:pPr marL="0" indent="0" eaLnBrk="1" hangingPunct="1">
              <a:spcBef>
                <a:spcPct val="0"/>
              </a:spcBef>
              <a:spcAft>
                <a:spcPts val="100"/>
              </a:spcAft>
              <a:buFontTx/>
              <a:buNone/>
            </a:pPr>
            <a:r>
              <a:rPr lang="en-US" altLang="en-US" dirty="0"/>
              <a:t>Recommended, but not required:</a:t>
            </a:r>
          </a:p>
          <a:p>
            <a:pPr marL="171450" indent="-171450" eaLnBrk="1" hangingPunct="1">
              <a:spcBef>
                <a:spcPct val="0"/>
              </a:spcBef>
              <a:spcAft>
                <a:spcPts val="100"/>
              </a:spcAft>
              <a:buFont typeface="Arial" panose="020B0604020202020204" pitchFamily="34" charset="0"/>
              <a:buChar char="•"/>
            </a:pPr>
            <a:r>
              <a:rPr lang="en-US" altLang="en-US" dirty="0"/>
              <a:t>Agency representatives (case manager from a local regional center, play or social skill therapists contracted by the regional center)</a:t>
            </a:r>
          </a:p>
          <a:p>
            <a:pPr marL="171450" indent="-171450" eaLnBrk="1" hangingPunct="1">
              <a:spcBef>
                <a:spcPct val="0"/>
              </a:spcBef>
              <a:spcAft>
                <a:spcPts val="100"/>
              </a:spcAft>
              <a:buFont typeface="Arial" panose="020B0604020202020204" pitchFamily="34" charset="0"/>
              <a:buChar char="•"/>
            </a:pPr>
            <a:r>
              <a:rPr lang="en-US" altLang="en-US" dirty="0"/>
              <a:t>Others as requested by family or district, such as experts on second language acquisition and community advocates or cultural brokers (who are fluent in the child’s home language and knowledgeable about the home culture)</a:t>
            </a:r>
          </a:p>
          <a:p>
            <a:pPr marL="0" indent="0" eaLnBrk="1" hangingPunct="1">
              <a:spcBef>
                <a:spcPct val="0"/>
              </a:spcBef>
              <a:spcAft>
                <a:spcPts val="100"/>
              </a:spcAft>
              <a:buFontTx/>
              <a:buNone/>
            </a:pPr>
            <a:r>
              <a:rPr lang="en-US" altLang="en-US" b="1" dirty="0"/>
              <a:t>Background Information: </a:t>
            </a:r>
            <a:r>
              <a:rPr lang="en-US" altLang="en-US" dirty="0"/>
              <a:t>A collaborative approach among team members in the IEP process is required. Access to all children, the importance of general education, and preschool teachers’ involvement in the IEP process need to be explained and emphasized. General education preschool teachers should know the goals and accommodations identified for the child. The intent of the team is to foster collaboration and articulation of joint efforts to serve the child with an IEP. Thus, the intent of the IEP process is collaboration among the team members. General education preschool teachers and special educators work together to understand how the goals, adaptations, services and supports will be implemented in the classroom. </a:t>
            </a:r>
            <a:endParaRPr lang="en-US" altLang="en-US" b="1" dirty="0"/>
          </a:p>
          <a:p>
            <a:pPr marL="0" indent="0" eaLnBrk="1" hangingPunct="1">
              <a:spcBef>
                <a:spcPct val="0"/>
              </a:spcBef>
              <a:spcAft>
                <a:spcPts val="100"/>
              </a:spcAft>
              <a:buFontTx/>
              <a:buNone/>
            </a:pPr>
            <a:endParaRPr lang="en-US" altLang="en-US" dirty="0"/>
          </a:p>
        </p:txBody>
      </p:sp>
      <p:sp>
        <p:nvSpPr>
          <p:cNvPr id="28675" name="Slide Number Placeholder 3">
            <a:extLst>
              <a:ext uri="{FF2B5EF4-FFF2-40B4-BE49-F238E27FC236}">
                <a16:creationId xmlns:a16="http://schemas.microsoft.com/office/drawing/2014/main" id="{69AC37B9-E9B9-44E5-A78E-854A85B12178}"/>
              </a:ext>
            </a:extLst>
          </p:cNvPr>
          <p:cNvSpPr txBox="1">
            <a:spLocks noGrp="1"/>
          </p:cNvSpPr>
          <p:nvPr/>
        </p:nvSpPr>
        <p:spPr bwMode="auto">
          <a:xfrm>
            <a:off x="3548711" y="851816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E788C5F-61F8-4342-A9A4-900006ECFEBD}" type="slidenum">
              <a:rPr lang="en-US" altLang="en-US"/>
              <a:pPr algn="r" eaLnBrk="1" hangingPunct="1">
                <a:spcBef>
                  <a:spcPct val="0"/>
                </a:spcBef>
                <a:buFontTx/>
                <a:buNone/>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2CDEB477-8BEC-4A30-8963-101763C07E37}"/>
              </a:ext>
            </a:extLst>
          </p:cNvPr>
          <p:cNvSpPr>
            <a:spLocks noGrp="1" noRot="1" noChangeAspect="1" noChangeArrowheads="1" noTextEdit="1"/>
          </p:cNvSpPr>
          <p:nvPr>
            <p:ph type="sldImg"/>
          </p:nvPr>
        </p:nvSpPr>
        <p:spPr>
          <a:ln/>
        </p:spPr>
      </p:sp>
      <p:sp>
        <p:nvSpPr>
          <p:cNvPr id="30722" name="Rectangle 3">
            <a:extLst>
              <a:ext uri="{FF2B5EF4-FFF2-40B4-BE49-F238E27FC236}">
                <a16:creationId xmlns:a16="http://schemas.microsoft.com/office/drawing/2014/main" id="{772E3C1B-7EA7-472B-AFFC-3D1CB0DCE80C}"/>
              </a:ext>
            </a:extLst>
          </p:cNvPr>
          <p:cNvSpPr>
            <a:spLocks noGrp="1" noChangeArrowheads="1"/>
          </p:cNvSpPr>
          <p:nvPr>
            <p:ph type="body" idx="1"/>
          </p:nvPr>
        </p:nvSpPr>
        <p:spPr>
          <a:xfrm>
            <a:off x="685800" y="4303746"/>
            <a:ext cx="5791200" cy="4187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The single most important element for successful collaboration is respect for each other. Building a strong relationship with families and children is very crucial. In addition, the following ideas are important: </a:t>
            </a:r>
          </a:p>
          <a:p>
            <a:pPr marL="171450" indent="-171450">
              <a:buFont typeface="Arial" panose="020B0604020202020204" pitchFamily="34" charset="0"/>
              <a:buChar char="•"/>
            </a:pPr>
            <a:r>
              <a:rPr lang="en-US" altLang="en-US" dirty="0"/>
              <a:t>When collaborating as a team, we need to remember that children and families come first. Use people first language. Since the word “families” can be highly diverse in terms of how they define themselves, we should respect to their definition. Strategies to keep families involved:</a:t>
            </a:r>
          </a:p>
          <a:p>
            <a:pPr marL="628650" lvl="1" indent="-171450">
              <a:buFont typeface="Wingdings" panose="05000000000000000000" pitchFamily="2" charset="2"/>
              <a:buChar char="§"/>
            </a:pPr>
            <a:r>
              <a:rPr lang="en-US" altLang="en-US" dirty="0"/>
              <a:t>Establish on-going communication (home visits, daily or weekly notebooks, emails, and phone calls).</a:t>
            </a:r>
          </a:p>
          <a:p>
            <a:pPr marL="628650" lvl="1" indent="-171450">
              <a:buFont typeface="Wingdings" panose="05000000000000000000" pitchFamily="2" charset="2"/>
              <a:buChar char="§"/>
            </a:pPr>
            <a:r>
              <a:rPr lang="en-US" altLang="en-US" dirty="0"/>
              <a:t>Make the classroom accessible and welcoming for parents so they can easily observe .</a:t>
            </a:r>
          </a:p>
          <a:p>
            <a:pPr marL="628650" lvl="1" indent="-171450">
              <a:buFont typeface="Wingdings" panose="05000000000000000000" pitchFamily="2" charset="2"/>
              <a:buChar char="§"/>
            </a:pPr>
            <a:r>
              <a:rPr lang="en-US" altLang="en-US" dirty="0"/>
              <a:t>Help parents access resources and support.</a:t>
            </a:r>
          </a:p>
          <a:p>
            <a:pPr marL="628650" lvl="1" indent="-171450">
              <a:buFont typeface="Wingdings" panose="05000000000000000000" pitchFamily="2" charset="2"/>
              <a:buChar char="§"/>
            </a:pPr>
            <a:r>
              <a:rPr lang="en-US" altLang="en-US" dirty="0"/>
              <a:t>Involve families at your center/program/classroom. </a:t>
            </a:r>
          </a:p>
          <a:p>
            <a:pPr marL="628650" lvl="1" indent="-171450">
              <a:buFont typeface="Wingdings" panose="05000000000000000000" pitchFamily="2" charset="2"/>
              <a:buChar char="§"/>
            </a:pPr>
            <a:r>
              <a:rPr lang="en-US" altLang="en-US" dirty="0"/>
              <a:t>Develop parent support groups (daytime and evening). </a:t>
            </a:r>
          </a:p>
          <a:p>
            <a:pPr marL="628650" lvl="1" indent="-171450">
              <a:buFont typeface="Wingdings" panose="05000000000000000000" pitchFamily="2" charset="2"/>
              <a:buChar char="§"/>
            </a:pPr>
            <a:r>
              <a:rPr lang="en-US" altLang="en-US" dirty="0"/>
              <a:t>Hold informational meetings on specific topics (daytime and evening). </a:t>
            </a:r>
          </a:p>
          <a:p>
            <a:pPr marL="171450" indent="-171450">
              <a:buFont typeface="Arial" panose="020B0604020202020204" pitchFamily="34" charset="0"/>
              <a:buChar char="•"/>
            </a:pPr>
            <a:r>
              <a:rPr lang="en-US" altLang="en-US" dirty="0"/>
              <a:t>Supportive administrators from both special and general education are very important. </a:t>
            </a:r>
          </a:p>
          <a:p>
            <a:pPr marL="171450" indent="-171450">
              <a:buFont typeface="Arial" panose="020B0604020202020204" pitchFamily="34" charset="0"/>
              <a:buChar char="•"/>
            </a:pPr>
            <a:r>
              <a:rPr lang="en-US" altLang="en-US" dirty="0"/>
              <a:t>Each professional brings specific expertise to the team discussion and decision. </a:t>
            </a:r>
          </a:p>
          <a:p>
            <a:pPr marL="171450" indent="-171450">
              <a:buFont typeface="Arial" panose="020B0604020202020204" pitchFamily="34" charset="0"/>
              <a:buChar char="•"/>
            </a:pPr>
            <a:r>
              <a:rPr lang="en-US" altLang="en-US" dirty="0"/>
              <a:t>Humor elevates the success of collaboration.</a:t>
            </a:r>
          </a:p>
          <a:p>
            <a:pPr marL="0" marR="0"/>
            <a:r>
              <a:rPr lang="en-US" altLang="en-US" b="1" dirty="0"/>
              <a:t>Resources: </a:t>
            </a:r>
            <a:r>
              <a:rPr lang="en-US" altLang="en-US" b="0" dirty="0"/>
              <a:t>The</a:t>
            </a:r>
            <a:r>
              <a:rPr lang="en-US" altLang="en-US" b="1" dirty="0"/>
              <a:t> </a:t>
            </a:r>
            <a:r>
              <a:rPr lang="en-US" altLang="en-US" i="1" dirty="0"/>
              <a:t>Handbook on Developing and Evaluating Interagency Collaboration</a:t>
            </a:r>
          </a:p>
          <a:p>
            <a:pPr marL="0" marR="0"/>
            <a:r>
              <a:rPr lang="en-US" altLang="en-US" i="1" dirty="0"/>
              <a:t>in Early Childhood Special Education Programs </a:t>
            </a:r>
            <a:r>
              <a:rPr lang="en-US" altLang="en-US" dirty="0"/>
              <a:t>(2007)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https://icdr.acl.gov/system/files/resources/eciacolbrtn.pdf</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altLang="en-US" dirty="0"/>
              <a:t>. This handbook provides specific information and resources to assist early intervention professionals and agencies in creating and executing agreements between various agencies that provides efficient and seamless delivery of services. There is also a very informative chart about collaboration on page three in the </a:t>
            </a:r>
            <a:r>
              <a:rPr lang="en-US" altLang="en-US" i="1" dirty="0"/>
              <a:t>Handbook on Family Involvement in Early Childhood Special Education Programs </a:t>
            </a:r>
            <a:r>
              <a:rPr lang="en-US" altLang="en-US" dirty="0"/>
              <a:t>(1999)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https://www.seedsofpartnership.org/pdf/familyInvolvement.pdf</a:t>
            </a:r>
            <a:r>
              <a:rPr lang="en-US" altLang="en-US" dirty="0"/>
              <a:t>], which is applicable beyond families. </a:t>
            </a:r>
          </a:p>
        </p:txBody>
      </p:sp>
      <p:sp>
        <p:nvSpPr>
          <p:cNvPr id="30723" name="Slide Number Placeholder 3">
            <a:extLst>
              <a:ext uri="{FF2B5EF4-FFF2-40B4-BE49-F238E27FC236}">
                <a16:creationId xmlns:a16="http://schemas.microsoft.com/office/drawing/2014/main" id="{BA79C1D7-636B-462C-85BF-0A866958AD97}"/>
              </a:ext>
            </a:extLst>
          </p:cNvPr>
          <p:cNvSpPr txBox="1">
            <a:spLocks noGrp="1"/>
          </p:cNvSpPr>
          <p:nvPr/>
        </p:nvSpPr>
        <p:spPr bwMode="auto">
          <a:xfrm>
            <a:off x="3494314" y="858416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D2303243-2AA3-430B-979A-1EA937E074E1}" type="slidenum">
              <a:rPr lang="en-US" altLang="en-US"/>
              <a:pPr algn="r" eaLnBrk="1" hangingPunct="1">
                <a:spcBef>
                  <a:spcPct val="0"/>
                </a:spcBef>
                <a:buFontTx/>
                <a:buNone/>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1AFE3D8A-D44D-40AF-939A-E0B0387A0F9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0084DF1A-D4EC-43AB-827C-43CAA7AA4BE6}"/>
              </a:ext>
            </a:extLst>
          </p:cNvPr>
          <p:cNvSpPr>
            <a:spLocks noGrp="1" noChangeArrowheads="1"/>
          </p:cNvSpPr>
          <p:nvPr>
            <p:ph type="body" idx="1"/>
          </p:nvPr>
        </p:nvSpPr>
        <p:spPr>
          <a:ln/>
        </p:spPr>
        <p:txBody>
          <a:bodyPr/>
          <a:lstStyle/>
          <a:p>
            <a:pPr>
              <a:buFontTx/>
              <a:buNone/>
              <a:defRPr/>
            </a:pPr>
            <a:r>
              <a:rPr lang="en-US" altLang="en-US" dirty="0"/>
              <a:t>Have participants discuss on the following: </a:t>
            </a:r>
          </a:p>
          <a:p>
            <a:pPr>
              <a:buFontTx/>
              <a:buNone/>
              <a:defRPr/>
            </a:pPr>
            <a:r>
              <a:rPr lang="en-US" altLang="en-US" dirty="0"/>
              <a:t>Think about a time in your personal life, or in a work setting, when you were a part of a successful collaboration. Use the following question to guide a discussion with your table group: What made that experience successful, and how did you feel during and after that experience?</a:t>
            </a:r>
          </a:p>
          <a:p>
            <a:pPr marL="0" marR="0">
              <a:spcBef>
                <a:spcPts val="0"/>
              </a:spcBef>
              <a:spcAft>
                <a:spcPts val="600"/>
              </a:spcAft>
            </a:pPr>
            <a:r>
              <a:rPr lang="en-US" altLang="en-US" dirty="0"/>
              <a:t>Resources in multiple languages can often foster collaboration. The Center for Parent Information and Resources website is a good resource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https://www.parentcenterhub.org/</a:t>
            </a:r>
            <a:r>
              <a:rPr lang="en-US" altLang="en-US" dirty="0"/>
              <a:t>).</a:t>
            </a:r>
          </a:p>
        </p:txBody>
      </p:sp>
      <p:sp>
        <p:nvSpPr>
          <p:cNvPr id="32771" name="Slide Number Placeholder 3">
            <a:extLst>
              <a:ext uri="{FF2B5EF4-FFF2-40B4-BE49-F238E27FC236}">
                <a16:creationId xmlns:a16="http://schemas.microsoft.com/office/drawing/2014/main" id="{342C2663-493E-4C4F-99C9-887DB8FE97CB}"/>
              </a:ext>
            </a:extLst>
          </p:cNvPr>
          <p:cNvSpPr txBox="1">
            <a:spLocks noGrp="1"/>
          </p:cNvSpPr>
          <p:nvPr/>
        </p:nvSpPr>
        <p:spPr bwMode="auto">
          <a:xfrm>
            <a:off x="3512976" y="852302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7F30D9BC-4F05-4EFC-AC39-3BF537A867CD}" type="slidenum">
              <a:rPr lang="en-US" altLang="en-US"/>
              <a:pPr algn="r" eaLnBrk="1" hangingPunct="1">
                <a:spcBef>
                  <a:spcPct val="0"/>
                </a:spcBef>
                <a:buFontTx/>
                <a:buNone/>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3B26D1E9-11D4-4351-B26E-1AA47838BFBB}"/>
              </a:ext>
            </a:extLst>
          </p:cNvPr>
          <p:cNvSpPr>
            <a:spLocks noGrp="1" noRot="1" noChangeAspect="1" noChangeArrowheads="1" noTextEdit="1"/>
          </p:cNvSpPr>
          <p:nvPr>
            <p:ph type="sldImg"/>
          </p:nvPr>
        </p:nvSpPr>
        <p:spPr>
          <a:ln/>
        </p:spPr>
      </p:sp>
      <p:sp>
        <p:nvSpPr>
          <p:cNvPr id="34818" name="Notes Placeholder 2">
            <a:extLst>
              <a:ext uri="{FF2B5EF4-FFF2-40B4-BE49-F238E27FC236}">
                <a16:creationId xmlns:a16="http://schemas.microsoft.com/office/drawing/2014/main" id="{1C314A5B-08CF-4BF4-9555-207E339F09F2}"/>
              </a:ext>
            </a:extLst>
          </p:cNvPr>
          <p:cNvSpPr>
            <a:spLocks noGrp="1"/>
          </p:cNvSpPr>
          <p:nvPr>
            <p:ph type="body" idx="1"/>
          </p:nvPr>
        </p:nvSpPr>
        <p:spPr>
          <a:xfrm>
            <a:off x="685800" y="4229100"/>
            <a:ext cx="5562600" cy="43737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dirty="0"/>
              <a:t>School district partners:</a:t>
            </a:r>
          </a:p>
          <a:p>
            <a:pPr marL="171450" indent="-171450">
              <a:buFont typeface="Arial" panose="020B0604020202020204" pitchFamily="34" charset="0"/>
              <a:buChar char="•"/>
            </a:pPr>
            <a:r>
              <a:rPr lang="en-US" altLang="en-US" dirty="0"/>
              <a:t>Families</a:t>
            </a:r>
          </a:p>
          <a:p>
            <a:pPr marL="171450" indent="-171450">
              <a:buFont typeface="Arial" panose="020B0604020202020204" pitchFamily="34" charset="0"/>
              <a:buChar char="•"/>
            </a:pPr>
            <a:r>
              <a:rPr lang="en-US" altLang="en-US" dirty="0"/>
              <a:t>Pre/K special education teachers and K teachers</a:t>
            </a:r>
          </a:p>
          <a:p>
            <a:pPr marL="171450" indent="-171450">
              <a:buFont typeface="Arial" panose="020B0604020202020204" pitchFamily="34" charset="0"/>
              <a:buChar char="•"/>
            </a:pPr>
            <a:r>
              <a:rPr lang="en-US" altLang="en-US" dirty="0"/>
              <a:t>Administrators</a:t>
            </a:r>
          </a:p>
          <a:p>
            <a:pPr marL="171450" indent="-171450">
              <a:buFont typeface="Arial" panose="020B0604020202020204" pitchFamily="34" charset="0"/>
              <a:buChar char="•"/>
            </a:pPr>
            <a:r>
              <a:rPr lang="en-US" altLang="en-US" dirty="0"/>
              <a:t>Designated instructional service (DIS) providers:</a:t>
            </a:r>
          </a:p>
          <a:p>
            <a:pPr marL="628650" lvl="1" indent="-171450">
              <a:buFont typeface="Wingdings" panose="05000000000000000000" pitchFamily="2" charset="2"/>
              <a:buChar char="§"/>
            </a:pPr>
            <a:r>
              <a:rPr lang="en-US" altLang="en-US" dirty="0"/>
              <a:t>Speech and language specialist</a:t>
            </a:r>
          </a:p>
          <a:p>
            <a:pPr marL="628650" lvl="1" indent="-171450">
              <a:buFont typeface="Wingdings" panose="05000000000000000000" pitchFamily="2" charset="2"/>
              <a:buChar char="§"/>
            </a:pPr>
            <a:r>
              <a:rPr lang="en-US" altLang="en-US" dirty="0"/>
              <a:t>School psychologist </a:t>
            </a:r>
          </a:p>
          <a:p>
            <a:pPr marL="628650" lvl="1" indent="-171450">
              <a:buFont typeface="Wingdings" panose="05000000000000000000" pitchFamily="2" charset="2"/>
              <a:buChar char="§"/>
            </a:pPr>
            <a:r>
              <a:rPr lang="en-US" altLang="en-US" dirty="0"/>
              <a:t>Physical therapist </a:t>
            </a:r>
          </a:p>
          <a:p>
            <a:pPr marL="628650" lvl="1" indent="-171450">
              <a:buFont typeface="Wingdings" panose="05000000000000000000" pitchFamily="2" charset="2"/>
              <a:buChar char="§"/>
            </a:pPr>
            <a:r>
              <a:rPr lang="en-US" altLang="en-US" dirty="0"/>
              <a:t>Occupational therapist </a:t>
            </a:r>
          </a:p>
          <a:p>
            <a:pPr marL="628650" lvl="1" indent="-171450">
              <a:buFont typeface="Wingdings" panose="05000000000000000000" pitchFamily="2" charset="2"/>
              <a:buChar char="§"/>
            </a:pPr>
            <a:r>
              <a:rPr lang="en-US" altLang="en-US" dirty="0"/>
              <a:t>Assistive technology specialist</a:t>
            </a:r>
          </a:p>
          <a:p>
            <a:pPr marL="171450" indent="-171450">
              <a:buFont typeface="Arial" panose="020B0604020202020204" pitchFamily="34" charset="0"/>
              <a:buChar char="•"/>
            </a:pPr>
            <a:r>
              <a:rPr lang="en-US" altLang="en-US" dirty="0"/>
              <a:t>English as a second language specialist</a:t>
            </a:r>
          </a:p>
          <a:p>
            <a:pPr marL="171450" indent="-171450">
              <a:buFont typeface="Arial" panose="020B0604020202020204" pitchFamily="34" charset="0"/>
              <a:buChar char="•"/>
            </a:pPr>
            <a:r>
              <a:rPr lang="en-US" altLang="en-US" dirty="0"/>
              <a:t>Bilingual assistant/interpreter</a:t>
            </a:r>
          </a:p>
          <a:p>
            <a:pPr>
              <a:buFontTx/>
              <a:buNone/>
            </a:pPr>
            <a:r>
              <a:rPr lang="en-US" altLang="en-US" dirty="0"/>
              <a:t>The role of each team member is as follows:</a:t>
            </a:r>
          </a:p>
          <a:p>
            <a:pPr marL="171450" indent="-171450" eaLnBrk="1" hangingPunct="1">
              <a:buFont typeface="Arial" panose="020B0604020202020204" pitchFamily="34" charset="0"/>
              <a:buChar char="•"/>
            </a:pPr>
            <a:r>
              <a:rPr lang="en-US" altLang="en-US" dirty="0"/>
              <a:t>Families: Collaboration with families is essential when working with young children. Parents have a vast wealth of knowledge about their child’s strengths, weaknesses, and developmental history.</a:t>
            </a:r>
          </a:p>
          <a:p>
            <a:pPr marL="171450" indent="-171450" eaLnBrk="1" hangingPunct="1">
              <a:buFont typeface="Arial" panose="020B0604020202020204" pitchFamily="34" charset="0"/>
              <a:buChar char="•"/>
            </a:pPr>
            <a:r>
              <a:rPr lang="en-US" altLang="en-US" dirty="0"/>
              <a:t>Developmental specialist or special education administrator (special ed. program specialist): Specialists design learning environments and activities that promote a child’s skill development.</a:t>
            </a:r>
          </a:p>
          <a:p>
            <a:pPr marL="171450" indent="-171450" eaLnBrk="1" hangingPunct="1">
              <a:buFont typeface="Arial" panose="020B0604020202020204" pitchFamily="34" charset="0"/>
              <a:buChar char="•"/>
            </a:pPr>
            <a:r>
              <a:rPr lang="en-US" altLang="en-US" dirty="0"/>
              <a:t>Designated instructional service providers: </a:t>
            </a:r>
          </a:p>
          <a:p>
            <a:pPr lvl="1" indent="-171450">
              <a:buFont typeface="Wingdings" panose="05000000000000000000" pitchFamily="2" charset="2"/>
              <a:buChar char="§"/>
            </a:pPr>
            <a:r>
              <a:rPr lang="en-US" altLang="en-US" dirty="0"/>
              <a:t>Speech and language specialists who implement a planned program to improve and correct a child’s speech and/or language or communication issues. </a:t>
            </a:r>
          </a:p>
          <a:p>
            <a:pPr lvl="1" indent="-171450">
              <a:buFont typeface="Wingdings" panose="05000000000000000000" pitchFamily="2" charset="2"/>
              <a:buChar char="§"/>
            </a:pPr>
            <a:r>
              <a:rPr lang="en-US" altLang="en-US" dirty="0"/>
              <a:t>Physical therapists who provide therapy to enhance a child’s overall physical functioning.</a:t>
            </a:r>
          </a:p>
          <a:p>
            <a:pPr lvl="1" indent="-171450">
              <a:buFont typeface="Wingdings" panose="05000000000000000000" pitchFamily="2" charset="2"/>
              <a:buChar char="§"/>
            </a:pPr>
            <a:r>
              <a:rPr lang="en-US" altLang="en-US" dirty="0"/>
              <a:t>Occupational therapists who design services to improve the child’s functional ability to perform tasks at home and in other environments.</a:t>
            </a:r>
          </a:p>
          <a:p>
            <a:pPr>
              <a:buFontTx/>
              <a:buNone/>
            </a:pPr>
            <a:r>
              <a:rPr lang="en-US" altLang="en-US" dirty="0"/>
              <a:t>The main point is that teachers shouldn’t feel alone. There are people who can help, and they should be sought out.</a:t>
            </a:r>
          </a:p>
        </p:txBody>
      </p:sp>
      <p:sp>
        <p:nvSpPr>
          <p:cNvPr id="34819" name="Slide Number Placeholder 3">
            <a:extLst>
              <a:ext uri="{FF2B5EF4-FFF2-40B4-BE49-F238E27FC236}">
                <a16:creationId xmlns:a16="http://schemas.microsoft.com/office/drawing/2014/main" id="{8D135787-95C9-4C5C-81FA-46AB15068A1C}"/>
              </a:ext>
            </a:extLst>
          </p:cNvPr>
          <p:cNvSpPr txBox="1">
            <a:spLocks noGrp="1"/>
          </p:cNvSpPr>
          <p:nvPr/>
        </p:nvSpPr>
        <p:spPr bwMode="auto">
          <a:xfrm>
            <a:off x="3345024" y="860282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3B4F1A9-1DE8-4E05-ABF0-903F4F21A2D6}" type="slidenum">
              <a:rPr lang="en-US" altLang="en-US"/>
              <a:pPr algn="r" eaLnBrk="1" hangingPunct="1">
                <a:spcBef>
                  <a:spcPct val="0"/>
                </a:spcBef>
                <a:buFontTx/>
                <a:buNone/>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45062386-9424-4D4C-BC4F-B151BFA5100F}"/>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B5215D5D-E358-4507-99AA-85AB8D88A095}"/>
              </a:ext>
            </a:extLst>
          </p:cNvPr>
          <p:cNvSpPr>
            <a:spLocks noGrp="1" noChangeArrowheads="1"/>
          </p:cNvSpPr>
          <p:nvPr>
            <p:ph type="body" idx="1"/>
          </p:nvPr>
        </p:nvSpPr>
        <p:spPr>
          <a:ln/>
        </p:spPr>
        <p:txBody>
          <a:bodyPr/>
          <a:lstStyle/>
          <a:p>
            <a:pPr marL="0" indent="0">
              <a:buFontTx/>
              <a:buNone/>
              <a:defRPr/>
            </a:pPr>
            <a:r>
              <a:rPr lang="en-US" dirty="0"/>
              <a:t>This is a reminder that the PEL Guide contains Principle 8 and practical ideas to implement strategies that will support English learners with disabilities or special needs; Principle 8 is supported by an overarching principle in the PCF:</a:t>
            </a:r>
          </a:p>
          <a:p>
            <a:pPr marL="171450" indent="-171450">
              <a:buFont typeface="Arial" panose="020B0604020202020204" pitchFamily="34" charset="0"/>
              <a:buChar char="•"/>
              <a:defRPr/>
            </a:pPr>
            <a:r>
              <a:rPr lang="en-US" dirty="0"/>
              <a:t>“Coordination and collaboration among families, teachers, and specialists become crucial in supporting the language and literacy development of children with disabilities or other special needs” (PEL Guide, p. 69).</a:t>
            </a:r>
          </a:p>
          <a:p>
            <a:pPr marL="171450" indent="-171450">
              <a:buFont typeface="Arial" panose="020B0604020202020204" pitchFamily="34" charset="0"/>
              <a:buChar char="•"/>
              <a:defRPr/>
            </a:pPr>
            <a:r>
              <a:rPr lang="en-US" dirty="0"/>
              <a:t>“Family and community partnerships create meaningful connections” (PCF, Vol. 1,  p. 7).</a:t>
            </a:r>
          </a:p>
          <a:p>
            <a:pPr marL="0" indent="0">
              <a:buFontTx/>
              <a:buNone/>
              <a:defRPr/>
            </a:pPr>
            <a:r>
              <a:rPr lang="en-US" dirty="0"/>
              <a:t>Remind participants of their pre-reading.  </a:t>
            </a:r>
          </a:p>
          <a:p>
            <a:pPr>
              <a:defRPr/>
            </a:pPr>
            <a:r>
              <a:rPr lang="en-US" dirty="0"/>
              <a:t>Refer participants to Principle 8 on page 69 of the PEL Resource Guide.</a:t>
            </a:r>
          </a:p>
          <a:p>
            <a:pPr>
              <a:defRPr/>
            </a:pPr>
            <a:r>
              <a:rPr lang="en-US" dirty="0"/>
              <a:t>Turn to page seven in the Preschool Curriculum Framework (PCF) and read the paragraph under the Overarching Principle. </a:t>
            </a:r>
          </a:p>
          <a:p>
            <a:pPr marL="0" indent="0">
              <a:buFontTx/>
              <a:buNone/>
              <a:defRPr/>
            </a:pPr>
            <a:endParaRPr lang="en-US" dirty="0"/>
          </a:p>
        </p:txBody>
      </p:sp>
      <p:sp>
        <p:nvSpPr>
          <p:cNvPr id="36867" name="Slide Number Placeholder 3">
            <a:extLst>
              <a:ext uri="{FF2B5EF4-FFF2-40B4-BE49-F238E27FC236}">
                <a16:creationId xmlns:a16="http://schemas.microsoft.com/office/drawing/2014/main" id="{A2B7BD65-6EC2-4554-A72C-84DEEC13C66F}"/>
              </a:ext>
            </a:extLst>
          </p:cNvPr>
          <p:cNvSpPr txBox="1">
            <a:spLocks noGrp="1"/>
          </p:cNvSpPr>
          <p:nvPr/>
        </p:nvSpPr>
        <p:spPr bwMode="auto">
          <a:xfrm>
            <a:off x="3429000" y="852302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82CA077B-4136-4E2E-810A-181786C080B0}" type="slidenum">
              <a:rPr lang="en-US" altLang="en-US"/>
              <a:pPr algn="r" eaLnBrk="1" hangingPunct="1">
                <a:spcBef>
                  <a:spcPct val="0"/>
                </a:spcBef>
                <a:buFontTx/>
                <a:buNone/>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64B791B-8E6A-4B34-8D51-A011D37AE036}"/>
              </a:ext>
            </a:extLst>
          </p:cNvPr>
          <p:cNvSpPr>
            <a:spLocks noGrp="1" noRot="1" noChangeAspect="1" noChangeArrowheads="1" noTextEdit="1"/>
          </p:cNvSpPr>
          <p:nvPr>
            <p:ph type="sldImg"/>
          </p:nvPr>
        </p:nvSpPr>
        <p:spPr>
          <a:ln/>
        </p:spPr>
      </p:sp>
      <p:sp>
        <p:nvSpPr>
          <p:cNvPr id="38914" name="Rectangle 3">
            <a:extLst>
              <a:ext uri="{FF2B5EF4-FFF2-40B4-BE49-F238E27FC236}">
                <a16:creationId xmlns:a16="http://schemas.microsoft.com/office/drawing/2014/main" id="{F291B06B-BAAD-40FF-91E4-769218A62E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b="1" dirty="0"/>
              <a:t>Procedure: </a:t>
            </a:r>
          </a:p>
          <a:p>
            <a:pPr eaLnBrk="1" hangingPunct="1"/>
            <a:r>
              <a:rPr lang="en-US" altLang="en-US" dirty="0"/>
              <a:t>Review pre-reading: Have participants read, review, and discuss Principle 8 and the practices that follow on page 69 of the PEL Guide.</a:t>
            </a:r>
          </a:p>
          <a:p>
            <a:pPr eaLnBrk="1" hangingPunct="1"/>
            <a:r>
              <a:rPr lang="en-US" altLang="en-US" dirty="0"/>
              <a:t>Invite them to share successful strategies they have used before, as well as those learned from the reading with their breakout groups. </a:t>
            </a:r>
          </a:p>
          <a:p>
            <a:pPr eaLnBrk="1" hangingPunct="1">
              <a:lnSpc>
                <a:spcPct val="90000"/>
              </a:lnSpc>
              <a:buFontTx/>
              <a:buNone/>
            </a:pPr>
            <a:r>
              <a:rPr lang="en-US" altLang="en-US" dirty="0"/>
              <a:t>Note: Overarching principle</a:t>
            </a:r>
            <a:r>
              <a:rPr lang="en-US" altLang="en-US" b="1" dirty="0"/>
              <a:t> </a:t>
            </a:r>
            <a:r>
              <a:rPr lang="en-US" altLang="en-US" dirty="0"/>
              <a:t>“Family and community partnerships create meaningful connections” (PCF, Vol. 1,  p. 7).</a:t>
            </a:r>
          </a:p>
          <a:p>
            <a:pPr eaLnBrk="1" hangingPunct="1"/>
            <a:endParaRPr lang="en-US" altLang="en-US" dirty="0"/>
          </a:p>
        </p:txBody>
      </p:sp>
      <p:sp>
        <p:nvSpPr>
          <p:cNvPr id="38915" name="Slide Number Placeholder 3">
            <a:extLst>
              <a:ext uri="{FF2B5EF4-FFF2-40B4-BE49-F238E27FC236}">
                <a16:creationId xmlns:a16="http://schemas.microsoft.com/office/drawing/2014/main" id="{A36BAFE7-688C-49DC-AE8C-A87DEF8A2718}"/>
              </a:ext>
            </a:extLst>
          </p:cNvPr>
          <p:cNvSpPr txBox="1">
            <a:spLocks noGrp="1"/>
          </p:cNvSpPr>
          <p:nvPr/>
        </p:nvSpPr>
        <p:spPr bwMode="auto">
          <a:xfrm>
            <a:off x="3429000" y="8490857"/>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813225E6-2145-4CB5-A5A4-6E539AFC269A}" type="slidenum">
              <a:rPr lang="en-US" altLang="en-US"/>
              <a:pPr algn="r" eaLnBrk="1" hangingPunct="1">
                <a:spcBef>
                  <a:spcPct val="0"/>
                </a:spcBef>
                <a:buFontTx/>
                <a:buNone/>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B860DE84-7A1D-42F5-BB34-BF671E84DDBE}"/>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9B8B43CD-C476-42B9-88B3-5058E9F8F47F}"/>
              </a:ext>
            </a:extLst>
          </p:cNvPr>
          <p:cNvSpPr>
            <a:spLocks noGrp="1" noChangeArrowheads="1"/>
          </p:cNvSpPr>
          <p:nvPr>
            <p:ph type="body" idx="1"/>
          </p:nvPr>
        </p:nvSpPr>
        <p:spPr>
          <a:xfrm>
            <a:off x="838200" y="4648200"/>
            <a:ext cx="548640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600"/>
              </a:spcAft>
              <a:buFontTx/>
              <a:buNone/>
            </a:pPr>
            <a:r>
              <a:rPr lang="en-US" altLang="en-US" dirty="0"/>
              <a:t>These are the topics we have covered so far:</a:t>
            </a:r>
          </a:p>
          <a:p>
            <a:pPr marL="171450" indent="-171450">
              <a:spcBef>
                <a:spcPct val="0"/>
              </a:spcBef>
              <a:spcAft>
                <a:spcPts val="600"/>
              </a:spcAft>
              <a:buFont typeface="Arial" panose="020B0604020202020204" pitchFamily="34" charset="0"/>
              <a:buChar char="•"/>
            </a:pPr>
            <a:r>
              <a:rPr lang="en-US" altLang="en-US" dirty="0"/>
              <a:t>California’s Early Learning and Development System</a:t>
            </a:r>
          </a:p>
          <a:p>
            <a:pPr marL="171450" indent="-171450">
              <a:spcBef>
                <a:spcPct val="0"/>
              </a:spcBef>
              <a:spcAft>
                <a:spcPts val="600"/>
              </a:spcAft>
              <a:buFont typeface="Arial" panose="020B0604020202020204" pitchFamily="34" charset="0"/>
              <a:buChar char="•"/>
            </a:pPr>
            <a:r>
              <a:rPr lang="en-US" altLang="en-US" dirty="0"/>
              <a:t>Special Education Division and Early Childhood Support System</a:t>
            </a:r>
          </a:p>
          <a:p>
            <a:pPr marL="171450" indent="-171450">
              <a:spcBef>
                <a:spcPct val="0"/>
              </a:spcBef>
              <a:spcAft>
                <a:spcPts val="600"/>
              </a:spcAft>
              <a:buFont typeface="Arial" panose="020B0604020202020204" pitchFamily="34" charset="0"/>
              <a:buChar char="•"/>
            </a:pPr>
            <a:r>
              <a:rPr lang="en-US" altLang="en-US" dirty="0"/>
              <a:t>Special Education Law—IDEA 2004</a:t>
            </a:r>
          </a:p>
          <a:p>
            <a:pPr marL="0" indent="0">
              <a:spcBef>
                <a:spcPct val="0"/>
              </a:spcBef>
              <a:spcAft>
                <a:spcPts val="600"/>
              </a:spcAft>
              <a:buFontTx/>
              <a:buNone/>
            </a:pPr>
            <a:r>
              <a:rPr lang="en-US" altLang="en-US" dirty="0"/>
              <a:t>Now we are moving into looking at language disorders and language differences, which are included in the second outcome for this presentation. </a:t>
            </a:r>
          </a:p>
        </p:txBody>
      </p:sp>
      <p:sp>
        <p:nvSpPr>
          <p:cNvPr id="40963" name="Slide Number Placeholder 3">
            <a:extLst>
              <a:ext uri="{FF2B5EF4-FFF2-40B4-BE49-F238E27FC236}">
                <a16:creationId xmlns:a16="http://schemas.microsoft.com/office/drawing/2014/main" id="{3FF4E7AF-6016-4089-B340-D87524CA8B65}"/>
              </a:ext>
            </a:extLst>
          </p:cNvPr>
          <p:cNvSpPr txBox="1">
            <a:spLocks noGrp="1"/>
          </p:cNvSpPr>
          <p:nvPr/>
        </p:nvSpPr>
        <p:spPr bwMode="auto">
          <a:xfrm>
            <a:off x="3429000" y="848995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3993C0A8-211C-4A8D-9905-20AF8EC5D117}" type="slidenum">
              <a:rPr lang="en-US" altLang="en-US"/>
              <a:pPr algn="r" eaLnBrk="1" hangingPunct="1">
                <a:spcBef>
                  <a:spcPct val="0"/>
                </a:spcBef>
                <a:buFontTx/>
                <a:buNone/>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BF9B18F3-B203-43BD-A78F-8401FA9355EB}"/>
              </a:ext>
            </a:extLst>
          </p:cNvPr>
          <p:cNvSpPr>
            <a:spLocks noGrp="1" noRot="1" noChangeAspect="1" noChangeArrowheads="1" noTextEdit="1"/>
          </p:cNvSpPr>
          <p:nvPr>
            <p:ph type="sldImg"/>
          </p:nvPr>
        </p:nvSpPr>
        <p:spPr>
          <a:ln/>
        </p:spPr>
      </p:sp>
      <p:sp>
        <p:nvSpPr>
          <p:cNvPr id="43010" name="Notes Placeholder 2">
            <a:extLst>
              <a:ext uri="{FF2B5EF4-FFF2-40B4-BE49-F238E27FC236}">
                <a16:creationId xmlns:a16="http://schemas.microsoft.com/office/drawing/2014/main" id="{BD61C12D-2E49-4CE2-9055-A352D5440C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Let’s take a closer look!</a:t>
            </a:r>
          </a:p>
        </p:txBody>
      </p:sp>
      <p:sp>
        <p:nvSpPr>
          <p:cNvPr id="43011" name="Slide Number Placeholder 3">
            <a:extLst>
              <a:ext uri="{FF2B5EF4-FFF2-40B4-BE49-F238E27FC236}">
                <a16:creationId xmlns:a16="http://schemas.microsoft.com/office/drawing/2014/main" id="{71641D02-A142-4AC2-B6D4-C2F6C4D945E7}"/>
              </a:ext>
            </a:extLst>
          </p:cNvPr>
          <p:cNvSpPr txBox="1">
            <a:spLocks noGrp="1"/>
          </p:cNvSpPr>
          <p:nvPr/>
        </p:nvSpPr>
        <p:spPr bwMode="auto">
          <a:xfrm>
            <a:off x="3429000" y="8504367"/>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34AE9D6A-1602-4863-A6F9-263264CD0EBB}" type="slidenum">
              <a:rPr lang="en-US" altLang="en-US"/>
              <a:pPr algn="r" eaLnBrk="1" hangingPunct="1">
                <a:spcBef>
                  <a:spcPct val="0"/>
                </a:spcBef>
                <a:buFontTx/>
                <a:buNone/>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F308C3FD-448E-4637-A158-36C31A050E9D}"/>
              </a:ext>
            </a:extLst>
          </p:cNvPr>
          <p:cNvSpPr>
            <a:spLocks noGrp="1" noRot="1" noChangeAspect="1" noChangeArrowheads="1" noTextEdit="1"/>
          </p:cNvSpPr>
          <p:nvPr>
            <p:ph type="sldImg"/>
          </p:nvPr>
        </p:nvSpPr>
        <p:spPr>
          <a:ln/>
        </p:spPr>
      </p:sp>
      <p:sp>
        <p:nvSpPr>
          <p:cNvPr id="8194" name="Notes Placeholder 2">
            <a:extLst>
              <a:ext uri="{FF2B5EF4-FFF2-40B4-BE49-F238E27FC236}">
                <a16:creationId xmlns:a16="http://schemas.microsoft.com/office/drawing/2014/main" id="{AE5FC8AE-F882-4204-A5BD-0DFC38501C97}"/>
              </a:ext>
            </a:extLst>
          </p:cNvPr>
          <p:cNvSpPr>
            <a:spLocks noGrp="1"/>
          </p:cNvSpPr>
          <p:nvPr>
            <p:ph type="body" idx="1"/>
          </p:nvPr>
        </p:nvSpPr>
        <p:spPr>
          <a:xfrm>
            <a:off x="1066800" y="4560888"/>
            <a:ext cx="5181600" cy="2830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Chapter 7 Extended Module: “English Learners with Disabilities or Other Special Needs” (Preschool English Learners: Principles and Practices to Promote Language, Literacy, and Learning—A Resource Guide [Second Edition] [</a:t>
            </a:r>
            <a:r>
              <a:rPr lang="en-US" altLang="en-US" b="1" dirty="0"/>
              <a:t>PEL Guide</a:t>
            </a:r>
            <a:r>
              <a:rPr lang="en-US" altLang="en-US" dirty="0"/>
              <a:t>]</a:t>
            </a:r>
          </a:p>
          <a:p>
            <a:pPr marL="0" indent="0">
              <a:buFontTx/>
              <a:buNone/>
            </a:pPr>
            <a:r>
              <a:rPr lang="en-US" altLang="en-US" dirty="0"/>
              <a:t>Some of the information in this module was introduced at the overview training conducted by CPIN and will be developed in greater depth in this training. Trainers would thus benefit from reviewing what has been previously covered related to this module </a:t>
            </a:r>
            <a:r>
              <a:rPr lang="en-US" altLang="ja-JP" dirty="0"/>
              <a:t>and should refer to that content as needed.</a:t>
            </a:r>
          </a:p>
          <a:p>
            <a:pPr marL="0" indent="0">
              <a:buFontTx/>
              <a:buNone/>
            </a:pPr>
            <a:r>
              <a:rPr lang="en-US" altLang="ja-JP" b="0" dirty="0"/>
              <a:t>©2021 California Department of Education (CDE)</a:t>
            </a:r>
          </a:p>
        </p:txBody>
      </p:sp>
      <p:sp>
        <p:nvSpPr>
          <p:cNvPr id="8195" name="Slide Number Placeholder 3">
            <a:extLst>
              <a:ext uri="{FF2B5EF4-FFF2-40B4-BE49-F238E27FC236}">
                <a16:creationId xmlns:a16="http://schemas.microsoft.com/office/drawing/2014/main" id="{AFE2093E-78C2-4791-8C93-DC22FA2C743D}"/>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E5DCCBB-DB75-4C99-912F-9D8E1F277E41}" type="slidenum">
              <a:rPr lang="en-US" altLang="en-US"/>
              <a:pPr algn="r" eaLnBrk="1" hangingPunct="1">
                <a:spcBef>
                  <a:spcPct val="0"/>
                </a:spcBef>
                <a:buFontTx/>
                <a:buNone/>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a:extLst>
              <a:ext uri="{FF2B5EF4-FFF2-40B4-BE49-F238E27FC236}">
                <a16:creationId xmlns:a16="http://schemas.microsoft.com/office/drawing/2014/main" id="{7CDEADDE-D163-4A66-92FB-241FAB60FB10}"/>
              </a:ext>
            </a:extLst>
          </p:cNvPr>
          <p:cNvSpPr>
            <a:spLocks noGrp="1" noChangeArrowheads="1"/>
          </p:cNvSpPr>
          <p:nvPr>
            <p:ph type="body" idx="1"/>
          </p:nvPr>
        </p:nvSpPr>
        <p:spPr>
          <a:xfrm>
            <a:off x="685800" y="4560888"/>
            <a:ext cx="5715000" cy="3973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These statistics show the incidence of disabilities in preschool children with IEPs by ethnicity. The most prevalent category of disability at age three and four is speech and language impairment (SLI). </a:t>
            </a:r>
          </a:p>
          <a:p>
            <a:pPr marL="0" indent="0">
              <a:buFontTx/>
              <a:buNone/>
            </a:pPr>
            <a:r>
              <a:rPr lang="en-US" altLang="en-US" dirty="0"/>
              <a:t>The most recent reauthorization of the Individuals with Disabilities Education Act 2004 (IDEA), stipulates that children should not be found eligible for special education services if their learning challenges are primarily the result of environmental, cultural, or economic disadvantage. Consequently, teachers and specialists must take steps to assure that young children are assessed in their home language(s). </a:t>
            </a:r>
          </a:p>
          <a:p>
            <a:pPr marL="0" indent="0">
              <a:buFontTx/>
              <a:buNone/>
            </a:pPr>
            <a:r>
              <a:rPr lang="en-US" altLang="en-US" b="1" dirty="0"/>
              <a:t>Background Information: </a:t>
            </a:r>
            <a:r>
              <a:rPr lang="en-US" altLang="en-US" dirty="0"/>
              <a:t>The purpose of this slide is to show the incidence of disabilities by ethnicity. Note the disproportionate numbers of Hispanic students identified with speech and language Impairments.</a:t>
            </a:r>
          </a:p>
          <a:p>
            <a:pPr marL="0" indent="0">
              <a:buFontTx/>
              <a:buNone/>
            </a:pPr>
            <a:r>
              <a:rPr lang="en-US" altLang="en-US" dirty="0"/>
              <a:t>Table Key: (MR: Mental Retardation, SLI: Speech and Language Impairment, SLD: Specific Learning Disability, AUT: Autism)</a:t>
            </a:r>
          </a:p>
          <a:p>
            <a:pPr marL="0" indent="0">
              <a:buFontTx/>
              <a:buNone/>
            </a:pPr>
            <a:endParaRPr lang="en-US" altLang="en-US" dirty="0"/>
          </a:p>
        </p:txBody>
      </p:sp>
      <p:sp>
        <p:nvSpPr>
          <p:cNvPr id="45058" name="Slide Image Placeholder 5">
            <a:extLst>
              <a:ext uri="{FF2B5EF4-FFF2-40B4-BE49-F238E27FC236}">
                <a16:creationId xmlns:a16="http://schemas.microsoft.com/office/drawing/2014/main" id="{C74B64C8-F946-4787-9955-6B73612BB10B}"/>
              </a:ext>
            </a:extLst>
          </p:cNvPr>
          <p:cNvSpPr>
            <a:spLocks noGrp="1" noRot="1" noChangeAspect="1" noChangeArrowheads="1" noTextEdit="1"/>
          </p:cNvSpPr>
          <p:nvPr>
            <p:ph type="sldImg"/>
          </p:nvPr>
        </p:nvSpPr>
        <p:spPr>
          <a:ln/>
        </p:spPr>
      </p:sp>
      <p:sp>
        <p:nvSpPr>
          <p:cNvPr id="45059" name="Slide Number Placeholder 3">
            <a:extLst>
              <a:ext uri="{FF2B5EF4-FFF2-40B4-BE49-F238E27FC236}">
                <a16:creationId xmlns:a16="http://schemas.microsoft.com/office/drawing/2014/main" id="{1DF9BF02-2730-4B62-858D-67E8B7D75D1E}"/>
              </a:ext>
            </a:extLst>
          </p:cNvPr>
          <p:cNvSpPr txBox="1">
            <a:spLocks noGrp="1"/>
          </p:cNvSpPr>
          <p:nvPr/>
        </p:nvSpPr>
        <p:spPr bwMode="auto">
          <a:xfrm>
            <a:off x="3429000" y="853440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FA7018B7-71F7-4FA9-83CF-D7FA3FE7FB68}" type="slidenum">
              <a:rPr lang="en-US" altLang="en-US"/>
              <a:pPr algn="r" eaLnBrk="1" hangingPunct="1">
                <a:spcBef>
                  <a:spcPct val="0"/>
                </a:spcBef>
                <a:buFontTx/>
                <a:buNone/>
              </a:pPr>
              <a:t>20</a:t>
            </a:fld>
            <a:endParaRPr lang="en-US" altLang="en-US"/>
          </a:p>
        </p:txBody>
      </p:sp>
    </p:spTree>
    <p:extLst>
      <p:ext uri="{BB962C8B-B14F-4D97-AF65-F5344CB8AC3E}">
        <p14:creationId xmlns:p14="http://schemas.microsoft.com/office/powerpoint/2010/main" val="3202790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E4F275B0-07BF-4526-AAFB-1B20A8604B70}"/>
              </a:ext>
            </a:extLst>
          </p:cNvPr>
          <p:cNvSpPr>
            <a:spLocks noGrp="1" noRot="1" noChangeAspect="1" noChangeArrowheads="1" noTextEdit="1"/>
          </p:cNvSpPr>
          <p:nvPr>
            <p:ph type="sldImg"/>
          </p:nvPr>
        </p:nvSpPr>
        <p:spPr>
          <a:ln/>
        </p:spPr>
      </p:sp>
      <p:sp>
        <p:nvSpPr>
          <p:cNvPr id="47106" name="Rectangle 3">
            <a:extLst>
              <a:ext uri="{FF2B5EF4-FFF2-40B4-BE49-F238E27FC236}">
                <a16:creationId xmlns:a16="http://schemas.microsoft.com/office/drawing/2014/main" id="{E7A89300-A0C6-4B6D-8500-627F3F62EF75}"/>
              </a:ext>
            </a:extLst>
          </p:cNvPr>
          <p:cNvSpPr>
            <a:spLocks noGrp="1" noChangeArrowheads="1"/>
          </p:cNvSpPr>
          <p:nvPr>
            <p:ph type="body" idx="1"/>
          </p:nvPr>
        </p:nvSpPr>
        <p:spPr>
          <a:xfrm>
            <a:off x="685800" y="4400549"/>
            <a:ext cx="5486400" cy="4276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dirty="0"/>
              <a:t>Adapted from the CDE, Child Development Division (CDD), CDE/Early Childhood Education (ECE) Faculty Initiative Project, </a:t>
            </a:r>
            <a:r>
              <a:rPr lang="en-US" altLang="en-US" dirty="0" err="1"/>
              <a:t>WestEd</a:t>
            </a:r>
            <a:r>
              <a:rPr lang="en-US" altLang="en-US" dirty="0"/>
              <a:t> Center for Child and Family Studies, Sep. 2008 (draft).</a:t>
            </a:r>
          </a:p>
          <a:p>
            <a:pPr marL="0" indent="0" eaLnBrk="1" hangingPunct="1">
              <a:buFontTx/>
              <a:buNone/>
            </a:pPr>
            <a:r>
              <a:rPr lang="en-US" altLang="en-US" dirty="0"/>
              <a:t>Invite participants to vote with their feet by standing if they agree and remaining seated if they disagree. Let participants know that each statement will be read, then they will have a chance to vote. After everyone has voted, we will discuss the facts and false assumptions associated with these statements (following two slides).</a:t>
            </a:r>
          </a:p>
          <a:p>
            <a:pPr marL="0" indent="0" eaLnBrk="1" hangingPunct="1">
              <a:buFontTx/>
              <a:buNone/>
            </a:pPr>
            <a:r>
              <a:rPr lang="en-US" altLang="en-US" dirty="0"/>
              <a:t>Now its time to read each statement and ask participants to annotate depending on their vote:</a:t>
            </a:r>
          </a:p>
          <a:p>
            <a:pPr marL="171450" indent="-171450" eaLnBrk="1" hangingPunct="1">
              <a:buFont typeface="Arial" panose="020B0604020202020204" pitchFamily="34" charset="0"/>
              <a:buChar char="•"/>
            </a:pPr>
            <a:r>
              <a:rPr lang="en-US" altLang="en-US" dirty="0"/>
              <a:t>Preschool children with disabilities are not capable of being bilingual.</a:t>
            </a:r>
          </a:p>
          <a:p>
            <a:pPr marL="171450" indent="-171450" eaLnBrk="1" hangingPunct="1">
              <a:buFont typeface="Arial" panose="020B0604020202020204" pitchFamily="34" charset="0"/>
              <a:buChar char="•"/>
            </a:pPr>
            <a:r>
              <a:rPr lang="en-US" altLang="en-US" dirty="0"/>
              <a:t>A preschool child with a disability will be confused by being exposed to more than one language.</a:t>
            </a:r>
          </a:p>
          <a:p>
            <a:pPr marL="171450" indent="-171450" eaLnBrk="1" hangingPunct="1">
              <a:buFont typeface="Arial" panose="020B0604020202020204" pitchFamily="34" charset="0"/>
              <a:buChar char="•"/>
            </a:pPr>
            <a:r>
              <a:rPr lang="en-US" altLang="en-US" dirty="0"/>
              <a:t>Preschool children who are bilingual and have a disability will be better off in a setting where they only hear English.</a:t>
            </a:r>
          </a:p>
          <a:p>
            <a:pPr marL="171450" indent="-171450" eaLnBrk="1" hangingPunct="1">
              <a:buFont typeface="Arial" panose="020B0604020202020204" pitchFamily="34" charset="0"/>
              <a:buChar char="•"/>
            </a:pPr>
            <a:r>
              <a:rPr lang="en-US" altLang="en-US" dirty="0"/>
              <a:t>Many of the principles and practices in the PEL Guide apply to children with disabilities who are learning English.</a:t>
            </a:r>
          </a:p>
          <a:p>
            <a:pPr marL="171450" indent="-171450" eaLnBrk="1" hangingPunct="1">
              <a:buFont typeface="Arial" panose="020B0604020202020204" pitchFamily="34" charset="0"/>
              <a:buChar char="•"/>
            </a:pPr>
            <a:r>
              <a:rPr lang="en-US" altLang="en-US" dirty="0"/>
              <a:t>Limited English skills are sometimes mistaken for disabilities.</a:t>
            </a:r>
          </a:p>
          <a:p>
            <a:pPr marL="0" indent="0" eaLnBrk="1" hangingPunct="1">
              <a:buFontTx/>
              <a:buNone/>
            </a:pPr>
            <a:r>
              <a:rPr lang="en-US" altLang="en-US" dirty="0"/>
              <a:t>Alternative: Ask participants to record their responses on the Agree or Disagree handout.</a:t>
            </a:r>
          </a:p>
        </p:txBody>
      </p:sp>
      <p:sp>
        <p:nvSpPr>
          <p:cNvPr id="47107" name="Slide Number Placeholder 3">
            <a:extLst>
              <a:ext uri="{FF2B5EF4-FFF2-40B4-BE49-F238E27FC236}">
                <a16:creationId xmlns:a16="http://schemas.microsoft.com/office/drawing/2014/main" id="{647732A0-DA8A-42C7-9303-A0D66B1F3D6E}"/>
              </a:ext>
            </a:extLst>
          </p:cNvPr>
          <p:cNvSpPr txBox="1">
            <a:spLocks noGrp="1"/>
          </p:cNvSpPr>
          <p:nvPr/>
        </p:nvSpPr>
        <p:spPr bwMode="auto">
          <a:xfrm>
            <a:off x="3429000" y="8448383"/>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5A84CCFE-E9B1-4793-8376-C2EB9BA75790}" type="slidenum">
              <a:rPr lang="en-US" altLang="en-US"/>
              <a:pPr algn="r" eaLnBrk="1" hangingPunct="1">
                <a:spcBef>
                  <a:spcPct val="0"/>
                </a:spcBef>
                <a:buFontTx/>
                <a:buNone/>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717D4EDA-B859-45CA-8BE2-A303918664EC}"/>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F6D526B6-E170-461E-B508-CB1B9DFBEB3B}"/>
              </a:ext>
            </a:extLst>
          </p:cNvPr>
          <p:cNvSpPr>
            <a:spLocks noGrp="1" noChangeArrowheads="1"/>
          </p:cNvSpPr>
          <p:nvPr>
            <p:ph type="body" idx="1"/>
          </p:nvPr>
        </p:nvSpPr>
        <p:spPr>
          <a:xfrm>
            <a:off x="457200" y="4408488"/>
            <a:ext cx="5962261" cy="4362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altLang="en-US" sz="1200" dirty="0"/>
              <a:t>Let's look at these agree or disagree statements:</a:t>
            </a:r>
          </a:p>
          <a:p>
            <a:pPr marL="171450" indent="-171450">
              <a:lnSpc>
                <a:spcPct val="80000"/>
              </a:lnSpc>
              <a:buFont typeface="Arial" panose="020B0604020202020204" pitchFamily="34" charset="0"/>
              <a:buChar char="•"/>
            </a:pPr>
            <a:r>
              <a:rPr lang="en-US" altLang="en-US" sz="1200" dirty="0"/>
              <a:t>Preschool children with disabilities are not capable of being bilingual.</a:t>
            </a:r>
          </a:p>
          <a:p>
            <a:pPr marL="171450" indent="-171450">
              <a:lnSpc>
                <a:spcPct val="80000"/>
              </a:lnSpc>
              <a:buFont typeface="Arial" panose="020B0604020202020204" pitchFamily="34" charset="0"/>
              <a:buChar char="•"/>
            </a:pPr>
            <a:r>
              <a:rPr lang="en-US" altLang="en-US" sz="1200" dirty="0"/>
              <a:t>A preschool child with a disability will be confused by being exposed to more than one language</a:t>
            </a:r>
          </a:p>
          <a:p>
            <a:pPr>
              <a:lnSpc>
                <a:spcPct val="80000"/>
              </a:lnSpc>
              <a:buFont typeface="Wingdings" panose="05000000000000000000" pitchFamily="2" charset="2"/>
              <a:buNone/>
            </a:pPr>
            <a:r>
              <a:rPr lang="en-US" altLang="en-US" sz="1200" dirty="0"/>
              <a:t>False assumption: Children with language disorders and/or other disabilities should not receive bilingual intervention; they will get more confused trying to learn two languages as opposed to learning only one language.</a:t>
            </a:r>
          </a:p>
          <a:p>
            <a:pPr>
              <a:lnSpc>
                <a:spcPct val="80000"/>
              </a:lnSpc>
              <a:buFont typeface="Wingdings" panose="05000000000000000000" pitchFamily="2" charset="2"/>
              <a:buNone/>
            </a:pPr>
            <a:r>
              <a:rPr lang="en-US" altLang="en-US" sz="1200" dirty="0"/>
              <a:t>Here are the facts:</a:t>
            </a:r>
          </a:p>
          <a:p>
            <a:pPr marL="171450" indent="-171450">
              <a:lnSpc>
                <a:spcPct val="80000"/>
              </a:lnSpc>
              <a:buFont typeface="Arial" panose="020B0604020202020204" pitchFamily="34" charset="0"/>
              <a:buChar char="•"/>
            </a:pPr>
            <a:r>
              <a:rPr lang="en-US" altLang="en-US" sz="1200" dirty="0"/>
              <a:t>“There is no evidence that a bilingual approach in intervention would  ‘confuse’ or tax the learning abilities of children with disabilities” (Gutiérrez-</a:t>
            </a:r>
            <a:r>
              <a:rPr lang="en-US" altLang="en-US" sz="1200" dirty="0" err="1"/>
              <a:t>Clellen</a:t>
            </a:r>
            <a:r>
              <a:rPr lang="en-US" altLang="en-US" sz="1200" dirty="0"/>
              <a:t>, “</a:t>
            </a:r>
            <a:r>
              <a:rPr lang="en-US" altLang="en-US" sz="1200" i="0" dirty="0"/>
              <a:t>Language Choice in Intervention with Bilingual Children</a:t>
            </a:r>
            <a:r>
              <a:rPr lang="en-US" altLang="en-US" sz="1200" dirty="0"/>
              <a:t>,” p. 299).</a:t>
            </a:r>
          </a:p>
          <a:p>
            <a:pPr marL="171450" indent="-171450">
              <a:lnSpc>
                <a:spcPct val="80000"/>
              </a:lnSpc>
              <a:buFont typeface="Arial" panose="020B0604020202020204" pitchFamily="34" charset="0"/>
              <a:buChar char="•"/>
            </a:pPr>
            <a:r>
              <a:rPr lang="en-US" altLang="en-US" sz="1200" dirty="0"/>
              <a:t>“Instruction in the primary language is especially beneficial when new concepts are first introduced. Once a concept has been acquired in the primary language, transfer to a second language will be easier” (</a:t>
            </a:r>
            <a:r>
              <a:rPr lang="en-US" sz="1200" dirty="0">
                <a:effectLst/>
                <a:latin typeface="Arial" panose="020B0604020202020204" pitchFamily="34" charset="0"/>
                <a:ea typeface="Times New Roman" panose="02020603050405020304" pitchFamily="18" charset="0"/>
              </a:rPr>
              <a:t>Roseberry-</a:t>
            </a:r>
            <a:r>
              <a:rPr lang="en-US" sz="1200" dirty="0" err="1">
                <a:effectLst/>
                <a:latin typeface="Arial" panose="020B0604020202020204" pitchFamily="34" charset="0"/>
                <a:ea typeface="Times New Roman" panose="02020603050405020304" pitchFamily="18" charset="0"/>
              </a:rPr>
              <a:t>McKibbin</a:t>
            </a:r>
            <a:r>
              <a:rPr lang="en-US" sz="1200" dirty="0">
                <a:effectLst/>
                <a:latin typeface="Arial" panose="020B0604020202020204" pitchFamily="34" charset="0"/>
                <a:ea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rPr>
              <a:t>Multicultural Students with Special Language Needs: Practical Strategies for Assessment and Intervention, </a:t>
            </a:r>
            <a:r>
              <a:rPr lang="en-US" altLang="en-US" sz="1200" dirty="0"/>
              <a:t>p. 281).</a:t>
            </a:r>
          </a:p>
          <a:p>
            <a:pPr>
              <a:lnSpc>
                <a:spcPct val="80000"/>
              </a:lnSpc>
              <a:buFontTx/>
              <a:buNone/>
            </a:pPr>
            <a:r>
              <a:rPr lang="en-US" altLang="en-US" sz="1200" dirty="0"/>
              <a:t>Let’s consider the implications:</a:t>
            </a:r>
          </a:p>
          <a:p>
            <a:pPr marL="171450" indent="-171450">
              <a:lnSpc>
                <a:spcPct val="80000"/>
              </a:lnSpc>
              <a:buFont typeface="Arial" panose="020B0604020202020204" pitchFamily="34" charset="0"/>
              <a:buChar char="•"/>
            </a:pPr>
            <a:r>
              <a:rPr lang="en-US" altLang="en-US" sz="1200" dirty="0"/>
              <a:t>When we recommend that English learners use only English due to disabilities and/or fear of their confusion, that recommendation can hinder them from learning and developing socially.</a:t>
            </a:r>
          </a:p>
          <a:p>
            <a:pPr marL="171450" indent="-171450">
              <a:lnSpc>
                <a:spcPct val="80000"/>
              </a:lnSpc>
              <a:buFont typeface="Arial" panose="020B0604020202020204" pitchFamily="34" charset="0"/>
              <a:buChar char="•"/>
            </a:pPr>
            <a:r>
              <a:rPr lang="en-US" altLang="en-US" sz="1200" dirty="0"/>
              <a:t>English learners with disabilities or other special needs can learn more than one language (This is from the PEL Guide Chapter 7 presenter slide.).</a:t>
            </a:r>
          </a:p>
          <a:p>
            <a:pPr marL="171450" indent="-171450" eaLnBrk="1" hangingPunct="1">
              <a:lnSpc>
                <a:spcPct val="80000"/>
              </a:lnSpc>
              <a:buFont typeface="Arial" panose="020B0604020202020204" pitchFamily="34" charset="0"/>
              <a:buChar char="•"/>
            </a:pPr>
            <a:r>
              <a:rPr lang="en-US" altLang="en-US" sz="1200" dirty="0"/>
              <a:t>“…[T]he literature in bilingual education over the last two decades suggests that children who are learning two languages may benefit from a bilingual approach in intervention. None of the studies designed to prove to the contrary have been able to show that an English-only approach is superior. The research clearly shows that mediation in the native language does not slow development or learning of a second language” (Gutierrez-</a:t>
            </a:r>
            <a:r>
              <a:rPr lang="en-US" altLang="en-US" sz="1200" dirty="0" err="1"/>
              <a:t>Clellen</a:t>
            </a:r>
            <a:r>
              <a:rPr lang="en-US" altLang="en-US" sz="1200" dirty="0"/>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“Language Choice in Intervention with Bilingual Children,”</a:t>
            </a:r>
            <a:r>
              <a:rPr lang="en-US" altLang="en-US" sz="1200" dirty="0"/>
              <a:t> p. 291).</a:t>
            </a:r>
          </a:p>
          <a:p>
            <a:pPr>
              <a:lnSpc>
                <a:spcPct val="80000"/>
              </a:lnSpc>
              <a:buFontTx/>
              <a:buNone/>
            </a:pPr>
            <a:r>
              <a:rPr lang="en-US" altLang="en-US" sz="1200" b="1" dirty="0"/>
              <a:t>Suggestions</a:t>
            </a:r>
          </a:p>
          <a:p>
            <a:pPr>
              <a:lnSpc>
                <a:spcPct val="80000"/>
              </a:lnSpc>
              <a:buFontTx/>
              <a:buNone/>
            </a:pPr>
            <a:r>
              <a:rPr lang="en-US" altLang="en-US" sz="1200" dirty="0"/>
              <a:t>Ask participants to turn to pages 66–67 in the PEL Guide. Have them highlight the research piece by Baker (2000); this research further validates the facts mentioned above. </a:t>
            </a:r>
          </a:p>
          <a:p>
            <a:pPr>
              <a:lnSpc>
                <a:spcPct val="80000"/>
              </a:lnSpc>
              <a:buFontTx/>
              <a:buNone/>
            </a:pPr>
            <a:r>
              <a:rPr lang="en-US" altLang="en-US" sz="1200" dirty="0"/>
              <a:t>Also, you can choose to read the following fact from the research:	</a:t>
            </a:r>
          </a:p>
          <a:p>
            <a:pPr>
              <a:lnSpc>
                <a:spcPct val="80000"/>
              </a:lnSpc>
              <a:buFontTx/>
              <a:buNone/>
            </a:pPr>
            <a:r>
              <a:rPr lang="en-US" altLang="en-US" sz="1200" dirty="0"/>
              <a:t>“It is critical to provide culturally sensitive intervention in the child's primary language as early as possible while the child is developing a foundation (i.e., building a lexicon of single words) for language development” (Seung, Siddiqi, and Elder, “Intervention Outcomes of a Bilingual Child with Autism, p. 62).</a:t>
            </a:r>
          </a:p>
        </p:txBody>
      </p:sp>
      <p:sp>
        <p:nvSpPr>
          <p:cNvPr id="49155" name="Slide Number Placeholder 3">
            <a:extLst>
              <a:ext uri="{FF2B5EF4-FFF2-40B4-BE49-F238E27FC236}">
                <a16:creationId xmlns:a16="http://schemas.microsoft.com/office/drawing/2014/main" id="{DC3010E2-3E1B-43A5-8E60-B3FA3178E81C}"/>
              </a:ext>
            </a:extLst>
          </p:cNvPr>
          <p:cNvSpPr txBox="1">
            <a:spLocks noGrp="1"/>
          </p:cNvSpPr>
          <p:nvPr/>
        </p:nvSpPr>
        <p:spPr bwMode="auto">
          <a:xfrm>
            <a:off x="3550298" y="854538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2BD0D30D-EEC9-4638-A6B7-098A1742C81D}" type="slidenum">
              <a:rPr lang="en-US" altLang="en-US"/>
              <a:pPr algn="r" eaLnBrk="1" hangingPunct="1">
                <a:spcBef>
                  <a:spcPct val="0"/>
                </a:spcBef>
                <a:buFontTx/>
                <a:buNone/>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717D4EDA-B859-45CA-8BE2-A303918664EC}"/>
              </a:ext>
            </a:extLst>
          </p:cNvPr>
          <p:cNvSpPr>
            <a:spLocks noGrp="1" noRot="1" noChangeAspect="1" noChangeArrowheads="1" noTextEdit="1"/>
          </p:cNvSpPr>
          <p:nvPr>
            <p:ph type="sldImg"/>
          </p:nvPr>
        </p:nvSpPr>
        <p:spPr>
          <a:ln/>
        </p:spPr>
      </p:sp>
      <p:sp>
        <p:nvSpPr>
          <p:cNvPr id="49154" name="Rectangle 3">
            <a:extLst>
              <a:ext uri="{FF2B5EF4-FFF2-40B4-BE49-F238E27FC236}">
                <a16:creationId xmlns:a16="http://schemas.microsoft.com/office/drawing/2014/main" id="{F6D526B6-E170-461E-B508-CB1B9DFBEB3B}"/>
              </a:ext>
            </a:extLst>
          </p:cNvPr>
          <p:cNvSpPr>
            <a:spLocks noGrp="1" noChangeArrowheads="1"/>
          </p:cNvSpPr>
          <p:nvPr>
            <p:ph type="body" idx="1"/>
          </p:nvPr>
        </p:nvSpPr>
        <p:spPr>
          <a:xfrm>
            <a:off x="685800" y="4422710"/>
            <a:ext cx="5808306" cy="42920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432"/>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False assumption: If children with language disorders learn a second language, they may make more errors in grammar.</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Here are the facts:</a:t>
            </a:r>
          </a:p>
          <a:p>
            <a:pPr marL="171450" marR="0" lvl="0" indent="-171450" algn="l" defTabSz="914400" rtl="0" eaLnBrk="1" fontAlgn="auto" latinLnBrk="0" hangingPunct="1">
              <a:lnSpc>
                <a:spcPct val="100000"/>
              </a:lnSpc>
              <a:spcBef>
                <a:spcPts val="432"/>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children between the ages of 4 years 5 months and 6 years, bilinguals with language impairment do not appear to have greater difficulty with learning two languages compared to children who are only learning one language” (Gutiérrez-</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Clellen</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Simon-</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Cereijido</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Wagner, “</a:t>
            </a:r>
            <a:r>
              <a:rPr kumimoji="0" lang="en-US" altLang="en-US" sz="1200" b="0" i="0" u="none" strike="noStrike" kern="1200" cap="none" spc="0" normalizeH="0" baseline="0" noProof="0" dirty="0">
                <a:ln>
                  <a:noFill/>
                </a:ln>
                <a:solidFill>
                  <a:srgbClr val="3D3D3D"/>
                </a:solidFill>
                <a:effectLst/>
                <a:uLnTx/>
                <a:uFillTx/>
                <a:latin typeface="Arial" charset="0"/>
                <a:ea typeface="ＭＳ Ｐゴシック" pitchFamily="34" charset="-128"/>
              </a:rPr>
              <a:t>Bilingual Children with Language Impairment: A Comparison with Monolinguals and Second Language Learners,”</a:t>
            </a:r>
            <a:r>
              <a:rPr kumimoji="0" lang="en-US" altLang="en-US" sz="1200" b="1" i="0" u="none" strike="noStrike" kern="1200" cap="none" spc="0" normalizeH="0" baseline="0" noProof="0" dirty="0">
                <a:ln>
                  <a:noFill/>
                </a:ln>
                <a:solidFill>
                  <a:srgbClr val="3D3D3D"/>
                </a:solidFill>
                <a:effectLst/>
                <a:uLnTx/>
                <a:uFillTx/>
                <a:latin typeface="Arial" charset="0"/>
                <a:ea typeface="ＭＳ Ｐゴシック" pitchFamily="34" charset="-128"/>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17).</a:t>
            </a:r>
          </a:p>
          <a:p>
            <a:pPr marL="171450" marR="0" lvl="0" indent="-171450" algn="l" defTabSz="914400" rtl="0" eaLnBrk="1" fontAlgn="auto" latinLnBrk="0" hangingPunct="1">
              <a:lnSpc>
                <a:spcPct val="100000"/>
              </a:lnSpc>
              <a:spcBef>
                <a:spcPts val="432"/>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“Children with disabilities can learn more than one language and can function bilingually as effectively as their typically developing peers” (PEL Guide, p. 66).</a:t>
            </a:r>
          </a:p>
          <a:p>
            <a:pPr marL="171450" marR="0" lvl="0" indent="-17145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their studies on the language development of children with Down syndrome, Mundy and others (1995) found that when teachers and parents took into account the children’s skills in English, the home language, and sign language, they realized that the children were at or above the same level in vocabulary and syntax as monolingual children of the same age who had Down syndrome” (PEL Guide, p. 66).</a:t>
            </a:r>
          </a:p>
          <a:p>
            <a:pPr marL="0" marR="0" lvl="0" indent="0" algn="l" defTabSz="914400" rtl="0" eaLnBrk="1" fontAlgn="auto" latinLnBrk="0" hangingPunct="1">
              <a:lnSpc>
                <a:spcPct val="100000"/>
              </a:lnSpc>
              <a:spcBef>
                <a:spcPts val="432"/>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 participants to the </a:t>
            </a: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Applied Psycholinguistics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article by Gutiérrez-</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Clellen</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Simon-</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Cereijido</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Wagner: “</a:t>
            </a:r>
            <a:r>
              <a:rPr kumimoji="0" lang="en-US" altLang="en-US" sz="1200" b="0" i="0" u="none" strike="noStrike" kern="1200" cap="none" spc="0" normalizeH="0" baseline="0" noProof="0" dirty="0">
                <a:ln>
                  <a:noFill/>
                </a:ln>
                <a:solidFill>
                  <a:srgbClr val="3D3D3D"/>
                </a:solidFill>
                <a:effectLst/>
                <a:uLnTx/>
                <a:uFillTx/>
                <a:latin typeface="Arial" charset="0"/>
                <a:ea typeface="ＭＳ Ｐゴシック" pitchFamily="34" charset="-128"/>
                <a:cs typeface="Arial" panose="020B0604020202020204" pitchFamily="34" charset="0"/>
              </a:rPr>
              <a:t>Bilingual Children with Language Impairment: A Comparison with Monolinguals and Second Language Learners.”</a:t>
            </a:r>
            <a:r>
              <a:rPr kumimoji="0" lang="en-US" altLang="en-US" sz="1200" b="1" i="0" u="none" strike="noStrike" kern="1200" cap="none" spc="0" normalizeH="0" baseline="0" noProof="0" dirty="0">
                <a:ln>
                  <a:noFill/>
                </a:ln>
                <a:solidFill>
                  <a:srgbClr val="3D3D3D"/>
                </a:solidFill>
                <a:effectLst/>
                <a:uLnTx/>
                <a:uFillTx/>
                <a:latin typeface="Arial" charset="0"/>
                <a:ea typeface="ＭＳ Ｐゴシック" pitchFamily="34" charset="-128"/>
                <a:cs typeface="Arial" panose="020B0604020202020204" pitchFamily="34" charset="0"/>
              </a:rPr>
              <a:t>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article articulates that bilingual children with language disorders may show language differences because they are still learning their second language.  However, it also mentions that their deficits are similar to the deficits of monolinguals with language disorders.</a:t>
            </a:r>
          </a:p>
          <a:p>
            <a:pPr>
              <a:lnSpc>
                <a:spcPct val="80000"/>
              </a:lnSpc>
              <a:buFontTx/>
              <a:buNone/>
            </a:pPr>
            <a:r>
              <a:rPr lang="en-US" altLang="en-US" sz="1200" dirty="0"/>
              <a:t>Let’s consider the implications:</a:t>
            </a:r>
          </a:p>
          <a:p>
            <a:pPr marL="171450" marR="0" lvl="0" indent="-171450" algn="l" defTabSz="914400" rtl="0" eaLnBrk="1" fontAlgn="auto" latinLnBrk="0" hangingPunct="1">
              <a:lnSpc>
                <a:spcPct val="90000"/>
              </a:lnSpc>
              <a:spcBef>
                <a:spcPts val="432"/>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is no evidence that bilingual children with language disorders are more impaired due to exposure to two languages.</a:t>
            </a:r>
          </a:p>
          <a:p>
            <a:pPr marL="171450" marR="0" lvl="0" indent="-171450" algn="l" defTabSz="914400" rtl="0" eaLnBrk="1" fontAlgn="auto" latinLnBrk="0" hangingPunct="1">
              <a:lnSpc>
                <a:spcPct val="100000"/>
              </a:lnSpc>
              <a:spcBef>
                <a:spcPts val="432"/>
              </a:spcBef>
              <a:spcAft>
                <a:spcPts val="0"/>
              </a:spcAft>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is critical to provide culturally sensitive intervention in the child's primary language as early as possible while the child is developing a foundation (i.e., building a lexicon of single words) for language development. </a:t>
            </a:r>
          </a:p>
        </p:txBody>
      </p:sp>
      <p:sp>
        <p:nvSpPr>
          <p:cNvPr id="49155" name="Slide Number Placeholder 3">
            <a:extLst>
              <a:ext uri="{FF2B5EF4-FFF2-40B4-BE49-F238E27FC236}">
                <a16:creationId xmlns:a16="http://schemas.microsoft.com/office/drawing/2014/main" id="{DC3010E2-3E1B-43A5-8E60-B3FA3178E81C}"/>
              </a:ext>
            </a:extLst>
          </p:cNvPr>
          <p:cNvSpPr txBox="1">
            <a:spLocks noGrp="1"/>
          </p:cNvSpPr>
          <p:nvPr/>
        </p:nvSpPr>
        <p:spPr bwMode="auto">
          <a:xfrm>
            <a:off x="3429000" y="847507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2BD0D30D-EEC9-4638-A6B7-098A1742C81D}" type="slidenum">
              <a:rPr lang="en-US" altLang="en-US"/>
              <a:pPr algn="r" eaLnBrk="1" hangingPunct="1">
                <a:spcBef>
                  <a:spcPct val="0"/>
                </a:spcBef>
                <a:buFontTx/>
                <a:buNone/>
              </a:pPr>
              <a:t>23</a:t>
            </a:fld>
            <a:endParaRPr lang="en-US" altLang="en-US"/>
          </a:p>
        </p:txBody>
      </p:sp>
    </p:spTree>
    <p:extLst>
      <p:ext uri="{BB962C8B-B14F-4D97-AF65-F5344CB8AC3E}">
        <p14:creationId xmlns:p14="http://schemas.microsoft.com/office/powerpoint/2010/main" val="194828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19128D96-273C-45CB-8AA0-DEE1FCEA5D5A}"/>
              </a:ext>
            </a:extLst>
          </p:cNvPr>
          <p:cNvSpPr>
            <a:spLocks noGrp="1" noRot="1" noChangeAspect="1" noChangeArrowheads="1" noTextEdit="1"/>
          </p:cNvSpPr>
          <p:nvPr>
            <p:ph type="sldImg"/>
          </p:nvPr>
        </p:nvSpPr>
        <p:spPr>
          <a:ln/>
        </p:spPr>
      </p:sp>
      <p:sp>
        <p:nvSpPr>
          <p:cNvPr id="53250" name="Notes Placeholder 2">
            <a:extLst>
              <a:ext uri="{FF2B5EF4-FFF2-40B4-BE49-F238E27FC236}">
                <a16:creationId xmlns:a16="http://schemas.microsoft.com/office/drawing/2014/main" id="{C29FE48F-5937-461F-B233-3C23C5AAC064}"/>
              </a:ext>
            </a:extLst>
          </p:cNvPr>
          <p:cNvSpPr>
            <a:spLocks noGrp="1"/>
          </p:cNvSpPr>
          <p:nvPr>
            <p:ph type="body" idx="1"/>
          </p:nvPr>
        </p:nvSpPr>
        <p:spPr>
          <a:xfrm>
            <a:off x="685800" y="4385388"/>
            <a:ext cx="5715000" cy="4377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None/>
            </a:pPr>
            <a:r>
              <a:rPr lang="en-US" altLang="en-US" dirty="0"/>
              <a:t>Have participants refer to page 64 in the PEL Guide. </a:t>
            </a:r>
          </a:p>
          <a:p>
            <a:pPr>
              <a:lnSpc>
                <a:spcPct val="90000"/>
              </a:lnSpc>
              <a:buFontTx/>
              <a:buNone/>
            </a:pPr>
            <a:r>
              <a:rPr lang="en-US" altLang="en-US" dirty="0"/>
              <a:t>Have participants take out Handout 2: Language Disorder or Language Difference and read the definitions of language disorder, language difference, and general characteristics. </a:t>
            </a:r>
          </a:p>
          <a:p>
            <a:pPr>
              <a:lnSpc>
                <a:spcPct val="90000"/>
              </a:lnSpc>
              <a:buFontTx/>
              <a:buNone/>
            </a:pPr>
            <a:r>
              <a:rPr lang="en-US" altLang="en-US" dirty="0"/>
              <a:t>Note:</a:t>
            </a:r>
            <a:r>
              <a:rPr lang="en-US" altLang="en-US" b="1" dirty="0"/>
              <a:t> </a:t>
            </a:r>
            <a:r>
              <a:rPr lang="en-US" altLang="en-US" dirty="0"/>
              <a:t>“Language Disorder </a:t>
            </a:r>
            <a:r>
              <a:rPr lang="en-US" altLang="en-US" i="1" dirty="0"/>
              <a:t>versus</a:t>
            </a:r>
            <a:r>
              <a:rPr lang="en-US" altLang="en-US" b="1" dirty="0"/>
              <a:t> </a:t>
            </a:r>
            <a:r>
              <a:rPr lang="en-US" altLang="en-US" dirty="0"/>
              <a:t>Language Difference” was revised to “Language Disorder </a:t>
            </a:r>
            <a:r>
              <a:rPr lang="en-US" altLang="en-US" i="1" dirty="0"/>
              <a:t>or</a:t>
            </a:r>
            <a:r>
              <a:rPr lang="en-US" altLang="en-US" dirty="0"/>
              <a:t> Language Difference” by the CDE in 2009. The picture is from the Ethel I. Baker Preschool Program in the Sacramento Unified School District. </a:t>
            </a:r>
          </a:p>
        </p:txBody>
      </p:sp>
      <p:sp>
        <p:nvSpPr>
          <p:cNvPr id="53251" name="Slide Number Placeholder 3">
            <a:extLst>
              <a:ext uri="{FF2B5EF4-FFF2-40B4-BE49-F238E27FC236}">
                <a16:creationId xmlns:a16="http://schemas.microsoft.com/office/drawing/2014/main" id="{93B91D44-C14B-49A4-94FB-6CB2E16B3F4F}"/>
              </a:ext>
            </a:extLst>
          </p:cNvPr>
          <p:cNvSpPr txBox="1">
            <a:spLocks noGrp="1"/>
          </p:cNvSpPr>
          <p:nvPr/>
        </p:nvSpPr>
        <p:spPr bwMode="auto">
          <a:xfrm>
            <a:off x="3429000" y="8439863"/>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EC0A3896-A669-42BA-9D4D-1FD9E65E29A7}" type="slidenum">
              <a:rPr lang="en-US" altLang="en-US"/>
              <a:pPr algn="r" eaLnBrk="1" hangingPunct="1">
                <a:spcBef>
                  <a:spcPct val="0"/>
                </a:spcBef>
                <a:buFontTx/>
                <a:buNone/>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AB29AEE1-C353-4738-B353-7FAAEBE39822}"/>
              </a:ext>
            </a:extLst>
          </p:cNvPr>
          <p:cNvSpPr>
            <a:spLocks noGrp="1" noRot="1" noChangeAspect="1" noChangeArrowheads="1" noTextEdit="1"/>
          </p:cNvSpPr>
          <p:nvPr>
            <p:ph type="sldImg"/>
          </p:nvPr>
        </p:nvSpPr>
        <p:spPr>
          <a:xfrm>
            <a:off x="496888" y="787400"/>
            <a:ext cx="6400800" cy="3600450"/>
          </a:xfrm>
          <a:ln/>
        </p:spPr>
      </p:sp>
      <p:sp>
        <p:nvSpPr>
          <p:cNvPr id="55298" name="Notes Placeholder 2">
            <a:extLst>
              <a:ext uri="{FF2B5EF4-FFF2-40B4-BE49-F238E27FC236}">
                <a16:creationId xmlns:a16="http://schemas.microsoft.com/office/drawing/2014/main" id="{277C1C15-96D5-44A4-AE6D-EE1CF57B4990}"/>
              </a:ext>
            </a:extLst>
          </p:cNvPr>
          <p:cNvSpPr>
            <a:spLocks noGrp="1"/>
          </p:cNvSpPr>
          <p:nvPr>
            <p:ph type="body" idx="1"/>
          </p:nvPr>
        </p:nvSpPr>
        <p:spPr>
          <a:xfrm>
            <a:off x="496888" y="4560888"/>
            <a:ext cx="6056312" cy="4202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dirty="0"/>
              <a:t>It may be necessary for you to get further help from professionals, such as speech and language specialists, who can help you determine if a child should be referred for a complete speech and language assessment.</a:t>
            </a:r>
          </a:p>
          <a:p>
            <a:pPr>
              <a:buFontTx/>
              <a:buNone/>
            </a:pPr>
            <a:r>
              <a:rPr lang="en-US" altLang="en-US" dirty="0"/>
              <a:t>Early warning signs for 3- to 5-year-old children:</a:t>
            </a:r>
          </a:p>
          <a:p>
            <a:pPr marL="171450" indent="-171450">
              <a:buFont typeface="Arial" panose="020B0604020202020204" pitchFamily="34" charset="0"/>
              <a:buChar char="•"/>
            </a:pPr>
            <a:r>
              <a:rPr lang="en-US" altLang="en-US" dirty="0"/>
              <a:t>Shows difficulty following simple directions </a:t>
            </a:r>
            <a:br>
              <a:rPr lang="en-US" altLang="en-US" dirty="0"/>
            </a:br>
            <a:r>
              <a:rPr lang="en-US" altLang="en-US" dirty="0"/>
              <a:t>in either language</a:t>
            </a:r>
          </a:p>
          <a:p>
            <a:pPr marL="171450" indent="-171450">
              <a:buFont typeface="Arial" panose="020B0604020202020204" pitchFamily="34" charset="0"/>
              <a:buChar char="•"/>
            </a:pPr>
            <a:r>
              <a:rPr lang="en-US" altLang="en-US" dirty="0"/>
              <a:t>Exhibits immature speech and language in both languages</a:t>
            </a:r>
          </a:p>
          <a:p>
            <a:pPr>
              <a:buFontTx/>
              <a:buNone/>
            </a:pPr>
            <a:r>
              <a:rPr lang="en-US" altLang="en-US" dirty="0"/>
              <a:t>(Sources: Dunlap, (2009), McLaughlin, (2006), Hamaguchi (2001), CDE brochure: Reasons for Concern that Your Child or A Child in Your Care May Need Special Help)</a:t>
            </a:r>
          </a:p>
          <a:p>
            <a:pPr marR="0"/>
            <a:r>
              <a:rPr lang="en-US" altLang="en-US" b="1" dirty="0"/>
              <a:t>Preparation</a:t>
            </a:r>
            <a:r>
              <a:rPr lang="en-US" altLang="en-US" dirty="0"/>
              <a:t>: Have participants refer to the CDE brochure—Reasons for Concern that Your Child or a Child in Your Care May Need Special Help—that can be found in their folders. This brochure can also be downloaded in several languages from the following links:</a:t>
            </a:r>
          </a:p>
          <a:p>
            <a:pPr marL="171450" marR="0" indent="-171450">
              <a:buFont typeface="Arial" panose="020B0604020202020204" pitchFamily="34" charset="0"/>
              <a:buChar char="•"/>
            </a:pPr>
            <a:r>
              <a:rPr lang="en-US" u="sng" dirty="0">
                <a:solidFill>
                  <a:srgbClr val="333333"/>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https://www.cde.ca.gov/sp/se/fp/concerns.asp</a:t>
            </a:r>
            <a:r>
              <a:rPr lang="en-US" u="sng" dirty="0">
                <a:solidFill>
                  <a:srgbClr val="333333"/>
                </a:solidFill>
                <a:ea typeface="Times New Roman" panose="02020603050405020304" pitchFamily="18" charset="0"/>
              </a:rPr>
              <a:t> </a:t>
            </a:r>
            <a:endParaRPr lang="en-US" altLang="en-US" dirty="0"/>
          </a:p>
          <a:p>
            <a:pPr marL="171450" marR="0" indent="-171450">
              <a:buFont typeface="Arial" panose="020B0604020202020204" pitchFamily="34" charset="0"/>
              <a:buChar char="•"/>
            </a:pPr>
            <a:r>
              <a:rPr lang="en-US" u="sng" dirty="0">
                <a:solidFill>
                  <a:srgbClr val="333333"/>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https://www.dds.ca.gov/services/early-start/</a:t>
            </a:r>
            <a:endParaRPr lang="en-US" altLang="en-US" dirty="0"/>
          </a:p>
          <a:p>
            <a:pPr>
              <a:lnSpc>
                <a:spcPct val="90000"/>
              </a:lnSpc>
            </a:pPr>
            <a:r>
              <a:rPr lang="en-US" altLang="en-US" dirty="0"/>
              <a:t>Note: It is important to understand typical development so as not to confuse normal behavior at different age/developmental levels for behaviors that can point to the potential for learning disabilities.</a:t>
            </a:r>
          </a:p>
          <a:p>
            <a:pPr>
              <a:buFontTx/>
              <a:buNone/>
            </a:pPr>
            <a:endParaRPr lang="en-US" altLang="en-US" dirty="0"/>
          </a:p>
        </p:txBody>
      </p:sp>
      <p:sp>
        <p:nvSpPr>
          <p:cNvPr id="55299" name="Slide Number Placeholder 3">
            <a:extLst>
              <a:ext uri="{FF2B5EF4-FFF2-40B4-BE49-F238E27FC236}">
                <a16:creationId xmlns:a16="http://schemas.microsoft.com/office/drawing/2014/main" id="{AD97C820-E9D2-4199-922A-A71A88462D80}"/>
              </a:ext>
            </a:extLst>
          </p:cNvPr>
          <p:cNvSpPr txBox="1">
            <a:spLocks noGrp="1"/>
          </p:cNvSpPr>
          <p:nvPr/>
        </p:nvSpPr>
        <p:spPr bwMode="auto">
          <a:xfrm>
            <a:off x="3525044" y="854991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4B4CB160-78D6-4A54-BEAB-F12F4616E6EE}" type="slidenum">
              <a:rPr lang="en-US" altLang="en-US"/>
              <a:pPr algn="r" eaLnBrk="1" hangingPunct="1">
                <a:spcBef>
                  <a:spcPct val="0"/>
                </a:spcBef>
                <a:buFontTx/>
                <a:buNone/>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F894DE25-4C09-449F-ADA8-5DA75C5B64C0}"/>
              </a:ext>
            </a:extLst>
          </p:cNvPr>
          <p:cNvSpPr>
            <a:spLocks noGrp="1" noRot="1" noChangeAspect="1" noChangeArrowheads="1" noTextEdit="1"/>
          </p:cNvSpPr>
          <p:nvPr>
            <p:ph type="sldImg"/>
          </p:nvPr>
        </p:nvSpPr>
        <p:spPr>
          <a:xfrm>
            <a:off x="457200" y="630238"/>
            <a:ext cx="6400800" cy="3600450"/>
          </a:xfrm>
          <a:ln/>
        </p:spPr>
      </p:sp>
      <p:sp>
        <p:nvSpPr>
          <p:cNvPr id="57346" name="Notes Placeholder 2">
            <a:extLst>
              <a:ext uri="{FF2B5EF4-FFF2-40B4-BE49-F238E27FC236}">
                <a16:creationId xmlns:a16="http://schemas.microsoft.com/office/drawing/2014/main" id="{A5F4B2D1-9CB8-4A13-98AF-55874571C60F}"/>
              </a:ext>
            </a:extLst>
          </p:cNvPr>
          <p:cNvSpPr>
            <a:spLocks noGrp="1"/>
          </p:cNvSpPr>
          <p:nvPr>
            <p:ph type="body" idx="1"/>
          </p:nvPr>
        </p:nvSpPr>
        <p:spPr>
          <a:xfrm>
            <a:off x="457200" y="4560889"/>
            <a:ext cx="6019800" cy="395287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400"/>
              </a:spcAft>
              <a:buFont typeface="Wingdings" panose="05000000000000000000" pitchFamily="2" charset="2"/>
              <a:buNone/>
            </a:pPr>
            <a:r>
              <a:rPr lang="en-US" altLang="en-US" dirty="0"/>
              <a:t>Refer participants to the PEL Guide pre-reading on page 64.</a:t>
            </a:r>
          </a:p>
          <a:p>
            <a:pPr marL="0" indent="0">
              <a:spcBef>
                <a:spcPct val="0"/>
              </a:spcBef>
              <a:spcAft>
                <a:spcPts val="400"/>
              </a:spcAft>
              <a:buFont typeface="Wingdings" panose="05000000000000000000" pitchFamily="2" charset="2"/>
              <a:buNone/>
            </a:pPr>
            <a:r>
              <a:rPr lang="en-US" altLang="en-US" dirty="0"/>
              <a:t>Behaviors demonstrated by English learners and children with language disorders:</a:t>
            </a:r>
          </a:p>
          <a:p>
            <a:pPr marL="171450" indent="-171450">
              <a:spcBef>
                <a:spcPct val="0"/>
              </a:spcBef>
              <a:spcAft>
                <a:spcPts val="400"/>
              </a:spcAft>
              <a:buFont typeface="Arial" panose="020B0604020202020204" pitchFamily="34" charset="0"/>
              <a:buChar char="•"/>
            </a:pPr>
            <a:r>
              <a:rPr lang="en-US" altLang="en-US" dirty="0"/>
              <a:t>Speaks infrequently </a:t>
            </a:r>
          </a:p>
          <a:p>
            <a:pPr marL="171450" indent="-171450">
              <a:spcBef>
                <a:spcPct val="0"/>
              </a:spcBef>
              <a:spcAft>
                <a:spcPts val="400"/>
              </a:spcAft>
              <a:buFont typeface="Arial" panose="020B0604020202020204" pitchFamily="34" charset="0"/>
              <a:buChar char="•"/>
            </a:pPr>
            <a:r>
              <a:rPr lang="en-US" altLang="en-US" dirty="0"/>
              <a:t>Speaks excessively (in the home language or in English)</a:t>
            </a:r>
          </a:p>
          <a:p>
            <a:pPr marL="171450" indent="-171450">
              <a:spcBef>
                <a:spcPct val="0"/>
              </a:spcBef>
              <a:spcAft>
                <a:spcPts val="400"/>
              </a:spcAft>
              <a:buFont typeface="Arial" panose="020B0604020202020204" pitchFamily="34" charset="0"/>
              <a:buChar char="•"/>
            </a:pPr>
            <a:r>
              <a:rPr lang="en-US" altLang="en-US" dirty="0"/>
              <a:t>Refuses to answer questions</a:t>
            </a:r>
          </a:p>
          <a:p>
            <a:pPr marL="171450" indent="-171450">
              <a:spcBef>
                <a:spcPct val="0"/>
              </a:spcBef>
              <a:spcAft>
                <a:spcPts val="400"/>
              </a:spcAft>
              <a:buFont typeface="Arial" panose="020B0604020202020204" pitchFamily="34" charset="0"/>
              <a:buChar char="•"/>
            </a:pPr>
            <a:r>
              <a:rPr lang="en-US" altLang="en-US" dirty="0"/>
              <a:t>Confuses similar sounding words</a:t>
            </a:r>
          </a:p>
          <a:p>
            <a:pPr marL="171450" indent="-171450">
              <a:spcBef>
                <a:spcPct val="0"/>
              </a:spcBef>
              <a:spcAft>
                <a:spcPts val="400"/>
              </a:spcAft>
              <a:buFont typeface="Arial" panose="020B0604020202020204" pitchFamily="34" charset="0"/>
              <a:buChar char="•"/>
            </a:pPr>
            <a:r>
              <a:rPr lang="en-US" altLang="en-US" dirty="0"/>
              <a:t>Is unable to tell or retell stories</a:t>
            </a:r>
          </a:p>
          <a:p>
            <a:pPr marL="171450" indent="-171450">
              <a:spcBef>
                <a:spcPct val="0"/>
              </a:spcBef>
              <a:spcAft>
                <a:spcPts val="400"/>
              </a:spcAft>
              <a:buFont typeface="Arial" panose="020B0604020202020204" pitchFamily="34" charset="0"/>
              <a:buChar char="•"/>
            </a:pPr>
            <a:r>
              <a:rPr lang="en-US" altLang="en-US" dirty="0"/>
              <a:t>Has poor recall</a:t>
            </a:r>
          </a:p>
          <a:p>
            <a:pPr marL="171450" indent="-171450">
              <a:spcBef>
                <a:spcPct val="0"/>
              </a:spcBef>
              <a:spcAft>
                <a:spcPts val="400"/>
              </a:spcAft>
              <a:buFont typeface="Arial" panose="020B0604020202020204" pitchFamily="34" charset="0"/>
              <a:buChar char="•"/>
            </a:pPr>
            <a:r>
              <a:rPr lang="en-US" altLang="en-US" dirty="0"/>
              <a:t>Uses poor pronunciation </a:t>
            </a:r>
          </a:p>
          <a:p>
            <a:pPr marL="171450" indent="-171450">
              <a:spcBef>
                <a:spcPct val="0"/>
              </a:spcBef>
              <a:spcAft>
                <a:spcPts val="400"/>
              </a:spcAft>
              <a:buFont typeface="Arial" panose="020B0604020202020204" pitchFamily="34" charset="0"/>
              <a:buChar char="•"/>
            </a:pPr>
            <a:r>
              <a:rPr lang="en-US" altLang="en-US" dirty="0"/>
              <a:t>Uses poor syntax and grammar</a:t>
            </a:r>
          </a:p>
          <a:p>
            <a:pPr marL="171450" indent="-171450">
              <a:spcBef>
                <a:spcPct val="0"/>
              </a:spcBef>
              <a:spcAft>
                <a:spcPts val="400"/>
              </a:spcAft>
              <a:buFont typeface="Arial" panose="020B0604020202020204" pitchFamily="34" charset="0"/>
              <a:buChar char="•"/>
            </a:pPr>
            <a:r>
              <a:rPr lang="en-US" altLang="en-US" dirty="0"/>
              <a:t>Does not volunteer information</a:t>
            </a:r>
          </a:p>
          <a:p>
            <a:pPr marL="0" indent="0">
              <a:spcBef>
                <a:spcPct val="0"/>
              </a:spcBef>
              <a:spcAft>
                <a:spcPts val="400"/>
              </a:spcAft>
              <a:buFont typeface="Arial" panose="020B0604020202020204" pitchFamily="34" charset="0"/>
              <a:buNone/>
            </a:pPr>
            <a:r>
              <a:rPr lang="en-US" altLang="en-US" dirty="0"/>
              <a:t>Adapted from Ortiz and Maldonado-Colon (1986). </a:t>
            </a:r>
          </a:p>
          <a:p>
            <a:pPr marL="0" indent="0">
              <a:spcBef>
                <a:spcPct val="0"/>
              </a:spcBef>
              <a:spcAft>
                <a:spcPts val="400"/>
              </a:spcAft>
              <a:buFontTx/>
              <a:buNone/>
            </a:pPr>
            <a:r>
              <a:rPr lang="en-US" altLang="en-US" dirty="0"/>
              <a:t>English learners may exhibit the same kind of classroom behaviors that may be exhibited by children with language disorders. Because such behaviors may be considered problematic, they may result in a referral to special education. Although the external behaviors of English learners can be similar to those exhibited by children with language disorders, the reasons for them are different. </a:t>
            </a:r>
          </a:p>
          <a:p>
            <a:pPr marL="0" indent="0">
              <a:spcBef>
                <a:spcPct val="0"/>
              </a:spcBef>
              <a:spcAft>
                <a:spcPts val="400"/>
              </a:spcAft>
              <a:buFontTx/>
              <a:buNone/>
            </a:pPr>
            <a:r>
              <a:rPr lang="en-US" altLang="en-US" dirty="0"/>
              <a:t>For English learners, these behaviors are temporary adjustments in response to being placed in an environment in which they do not understand the rules, or the language being spoken. It is very important to team up with professionals knowledgeable about second language acquisition to carefully sort out which behaviors are due to the child learning English as a second language, and which are due to other possible explanations. </a:t>
            </a:r>
          </a:p>
          <a:p>
            <a:pPr marL="0" indent="0">
              <a:spcBef>
                <a:spcPct val="0"/>
              </a:spcBef>
              <a:spcAft>
                <a:spcPts val="400"/>
              </a:spcAft>
              <a:buFontTx/>
              <a:buNone/>
            </a:pPr>
            <a:r>
              <a:rPr lang="en-US" altLang="en-US" dirty="0"/>
              <a:t>It is important to note that all the behaviors listed may indicate that the English learner is in the observational stage of second language acquisition. </a:t>
            </a:r>
          </a:p>
          <a:p>
            <a:pPr marL="0" indent="0">
              <a:spcBef>
                <a:spcPct val="0"/>
              </a:spcBef>
              <a:spcAft>
                <a:spcPts val="400"/>
              </a:spcAft>
              <a:buFontTx/>
              <a:buNone/>
            </a:pPr>
            <a:r>
              <a:rPr lang="fr-FR" altLang="en-US" dirty="0"/>
              <a:t>(Source; PEL Guide, p. 64)</a:t>
            </a:r>
            <a:endParaRPr lang="en-US" altLang="en-US" dirty="0"/>
          </a:p>
          <a:p>
            <a:pPr marL="0" indent="0">
              <a:spcBef>
                <a:spcPct val="0"/>
              </a:spcBef>
              <a:spcAft>
                <a:spcPts val="400"/>
              </a:spcAft>
              <a:buFontTx/>
              <a:buNone/>
            </a:pPr>
            <a:r>
              <a:rPr lang="en-US" altLang="en-US" dirty="0"/>
              <a:t>Note: Make it clear to participants that it is not up to them to determine if it is a language disorder or a language difference; rather, that they need to become more aware of the differences.</a:t>
            </a:r>
          </a:p>
        </p:txBody>
      </p:sp>
      <p:sp>
        <p:nvSpPr>
          <p:cNvPr id="57347" name="Slide Number Placeholder 3">
            <a:extLst>
              <a:ext uri="{FF2B5EF4-FFF2-40B4-BE49-F238E27FC236}">
                <a16:creationId xmlns:a16="http://schemas.microsoft.com/office/drawing/2014/main" id="{695F5230-21E7-47AD-8511-18C9F5FFB638}"/>
              </a:ext>
            </a:extLst>
          </p:cNvPr>
          <p:cNvSpPr txBox="1">
            <a:spLocks noGrp="1"/>
          </p:cNvSpPr>
          <p:nvPr/>
        </p:nvSpPr>
        <p:spPr bwMode="auto">
          <a:xfrm>
            <a:off x="3429000" y="855108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CEE8BE4B-C174-4AA4-9450-9A3F2EAE6644}" type="slidenum">
              <a:rPr lang="en-US" altLang="en-US"/>
              <a:pPr algn="r" eaLnBrk="1" hangingPunct="1">
                <a:spcBef>
                  <a:spcPct val="0"/>
                </a:spcBef>
                <a:buFontTx/>
                <a:buNone/>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8BAAD48B-1BC4-4EB6-84D1-3EA8AF2CCEA3}"/>
              </a:ext>
            </a:extLst>
          </p:cNvPr>
          <p:cNvSpPr>
            <a:spLocks noGrp="1" noRot="1" noChangeAspect="1" noChangeArrowheads="1" noTextEdit="1"/>
          </p:cNvSpPr>
          <p:nvPr>
            <p:ph type="sldImg"/>
          </p:nvPr>
        </p:nvSpPr>
        <p:spPr>
          <a:ln/>
        </p:spPr>
      </p:sp>
      <p:sp>
        <p:nvSpPr>
          <p:cNvPr id="59394" name="Notes Placeholder 2">
            <a:extLst>
              <a:ext uri="{FF2B5EF4-FFF2-40B4-BE49-F238E27FC236}">
                <a16:creationId xmlns:a16="http://schemas.microsoft.com/office/drawing/2014/main" id="{CAD91E13-9A4C-46F6-9390-3B07D4BA7AC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600"/>
              </a:spcAft>
              <a:buFontTx/>
              <a:buNone/>
            </a:pPr>
            <a:r>
              <a:rPr lang="en-US" altLang="en-US" dirty="0"/>
              <a:t>This quote captures what we have just been focusing on. Read the quote out loud with participants, then move on to the next slide.</a:t>
            </a:r>
          </a:p>
          <a:p>
            <a:pPr marL="0" indent="0">
              <a:spcBef>
                <a:spcPct val="0"/>
              </a:spcBef>
              <a:spcAft>
                <a:spcPts val="600"/>
              </a:spcAft>
              <a:buFontTx/>
              <a:buNone/>
            </a:pPr>
            <a:r>
              <a:rPr lang="en-US" altLang="en-US" dirty="0"/>
              <a:t>“Second language learners might exhibit social interaction patterns along with limited communication abilities that are similar to those exhibited by children identified with specific language and/or speech impairments. Thus, it is not uncommon for many of these children to be labeled as having challenging behaviors or communication disorders when in fact they are following a fairly typical developmental path in acquiring second language” (Santos and </a:t>
            </a:r>
            <a:r>
              <a:rPr lang="en-US" altLang="en-US" dirty="0" err="1"/>
              <a:t>Ostrosky</a:t>
            </a:r>
            <a:r>
              <a:rPr lang="en-US" altLang="en-US" dirty="0"/>
              <a:t>, “Understanding the Impact of Language Differences on Classroom Behavior”).</a:t>
            </a:r>
          </a:p>
          <a:p>
            <a:pPr marL="0" indent="0">
              <a:spcBef>
                <a:spcPct val="0"/>
              </a:spcBef>
              <a:spcAft>
                <a:spcPts val="600"/>
              </a:spcAft>
              <a:buFontTx/>
              <a:buNone/>
            </a:pPr>
            <a:r>
              <a:rPr lang="en-US" altLang="en-US" b="1" dirty="0"/>
              <a:t>Synthesis Activity Part 1: Research Highlight—PEL Resource Guide</a:t>
            </a:r>
          </a:p>
          <a:p>
            <a:pPr marL="0" indent="0">
              <a:spcBef>
                <a:spcPct val="0"/>
              </a:spcBef>
              <a:spcAft>
                <a:spcPts val="600"/>
              </a:spcAft>
              <a:buFontTx/>
              <a:buNone/>
            </a:pPr>
            <a:r>
              <a:rPr lang="en-US" altLang="en-US" b="1" dirty="0"/>
              <a:t>INTENT: </a:t>
            </a:r>
            <a:r>
              <a:rPr lang="en-US" altLang="en-US" dirty="0"/>
              <a:t>Synthesize the information and highlight the philosophical connections between the PEL Guide and the Preschool Curriculum Framework (PCF).</a:t>
            </a:r>
          </a:p>
          <a:p>
            <a:pPr marL="0" indent="0">
              <a:spcBef>
                <a:spcPct val="0"/>
              </a:spcBef>
              <a:spcAft>
                <a:spcPts val="600"/>
              </a:spcAft>
              <a:buFontTx/>
              <a:buNone/>
            </a:pPr>
            <a:r>
              <a:rPr lang="en-US" altLang="en-US" b="1" dirty="0"/>
              <a:t>OUTCOMES: </a:t>
            </a:r>
            <a:r>
              <a:rPr lang="en-US" altLang="en-US" dirty="0"/>
              <a:t>Participants will synthesize previous information and read a section of the PCF.</a:t>
            </a:r>
          </a:p>
          <a:p>
            <a:pPr marL="0" indent="0">
              <a:buFontTx/>
              <a:buNone/>
            </a:pPr>
            <a:r>
              <a:rPr lang="en-US" altLang="en-US" b="1" dirty="0"/>
              <a:t>MATERIALS REQUIRED: </a:t>
            </a:r>
            <a:r>
              <a:rPr lang="en-US" altLang="en-US" dirty="0"/>
              <a:t>PCF</a:t>
            </a:r>
          </a:p>
          <a:p>
            <a:pPr marL="0" indent="0">
              <a:buFontTx/>
              <a:buNone/>
            </a:pPr>
            <a:r>
              <a:rPr lang="en-US" altLang="en-US" b="1" dirty="0"/>
              <a:t>TIME:</a:t>
            </a:r>
            <a:r>
              <a:rPr lang="en-US" altLang="en-US" dirty="0"/>
              <a:t> 20 minutes</a:t>
            </a:r>
          </a:p>
          <a:p>
            <a:pPr marL="0" indent="0">
              <a:buFontTx/>
              <a:buNone/>
            </a:pPr>
            <a:r>
              <a:rPr lang="en-US" altLang="en-US" b="1" dirty="0"/>
              <a:t>PROCESS: </a:t>
            </a:r>
            <a:r>
              <a:rPr lang="en-US" altLang="en-US" dirty="0"/>
              <a:t>Read the quote on slide 28 aloud. Review the pre-reading and work: Ask participants to read the Cultural Context of Learning on page 185 of the PCF.  Following the reading, ask participants to discuss the following at their table: How do the two readings relate to one another? How might you use both pieces of information in you daily work? Invite participants to breakout room to share their findings. </a:t>
            </a:r>
          </a:p>
          <a:p>
            <a:pPr marL="0" indent="0">
              <a:buFontTx/>
              <a:buNone/>
            </a:pPr>
            <a:r>
              <a:rPr lang="en-US" altLang="en-US" b="1" dirty="0"/>
              <a:t>SUMMARY POINTS: </a:t>
            </a:r>
            <a:r>
              <a:rPr lang="en-US" altLang="en-US" dirty="0"/>
              <a:t>Highlight connections between the quote and PCF section.</a:t>
            </a:r>
          </a:p>
        </p:txBody>
      </p:sp>
      <p:sp>
        <p:nvSpPr>
          <p:cNvPr id="59395" name="Slide Number Placeholder 3">
            <a:extLst>
              <a:ext uri="{FF2B5EF4-FFF2-40B4-BE49-F238E27FC236}">
                <a16:creationId xmlns:a16="http://schemas.microsoft.com/office/drawing/2014/main" id="{42EA5185-E38E-4431-8E1F-A146A4C7A63C}"/>
              </a:ext>
            </a:extLst>
          </p:cNvPr>
          <p:cNvSpPr txBox="1">
            <a:spLocks noGrp="1"/>
          </p:cNvSpPr>
          <p:nvPr/>
        </p:nvSpPr>
        <p:spPr bwMode="auto">
          <a:xfrm>
            <a:off x="3429000" y="846704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7F24552C-EB41-4474-8EBA-1AF0A1316432}" type="slidenum">
              <a:rPr lang="en-US" altLang="en-US"/>
              <a:pPr algn="r" eaLnBrk="1" hangingPunct="1">
                <a:spcBef>
                  <a:spcPct val="0"/>
                </a:spcBef>
                <a:buFontTx/>
                <a:buNone/>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966E5AEA-D89D-44BF-AA74-D35D480CF055}"/>
              </a:ext>
            </a:extLst>
          </p:cNvPr>
          <p:cNvSpPr>
            <a:spLocks noGrp="1" noRot="1" noChangeAspect="1" noChangeArrowheads="1" noTextEdit="1"/>
          </p:cNvSpPr>
          <p:nvPr>
            <p:ph type="sldImg"/>
          </p:nvPr>
        </p:nvSpPr>
        <p:spPr>
          <a:ln/>
        </p:spPr>
      </p:sp>
      <p:sp>
        <p:nvSpPr>
          <p:cNvPr id="61442" name="Rectangle 3">
            <a:extLst>
              <a:ext uri="{FF2B5EF4-FFF2-40B4-BE49-F238E27FC236}">
                <a16:creationId xmlns:a16="http://schemas.microsoft.com/office/drawing/2014/main" id="{532EB67A-51F2-425F-BB89-E064816D26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dirty="0"/>
              <a:t>Read the Cultural Context of Learning  on page 185 of the PCF (Vol. 1).</a:t>
            </a:r>
          </a:p>
          <a:p>
            <a:pPr>
              <a:buFontTx/>
              <a:buNone/>
            </a:pPr>
            <a:r>
              <a:rPr lang="en-US" altLang="en-US" dirty="0"/>
              <a:t>Discuss the following with your group:</a:t>
            </a:r>
          </a:p>
          <a:p>
            <a:pPr marL="171450" indent="-171450">
              <a:buFont typeface="Arial" panose="020B0604020202020204" pitchFamily="34" charset="0"/>
              <a:buChar char="•"/>
            </a:pPr>
            <a:r>
              <a:rPr lang="en-US" altLang="en-US" dirty="0"/>
              <a:t>How do the two readings relate to one another?</a:t>
            </a:r>
          </a:p>
          <a:p>
            <a:pPr marL="171450" indent="-171450">
              <a:buFont typeface="Arial" panose="020B0604020202020204" pitchFamily="34" charset="0"/>
              <a:buChar char="•"/>
            </a:pPr>
            <a:r>
              <a:rPr lang="en-US" altLang="en-US" dirty="0"/>
              <a:t>How might you use both pieces of information in your daily work?</a:t>
            </a:r>
          </a:p>
        </p:txBody>
      </p:sp>
      <p:sp>
        <p:nvSpPr>
          <p:cNvPr id="61443" name="Slide Number Placeholder 3">
            <a:extLst>
              <a:ext uri="{FF2B5EF4-FFF2-40B4-BE49-F238E27FC236}">
                <a16:creationId xmlns:a16="http://schemas.microsoft.com/office/drawing/2014/main" id="{25ACF90A-EFAB-4C92-BF6A-592D9964B0F4}"/>
              </a:ext>
            </a:extLst>
          </p:cNvPr>
          <p:cNvSpPr txBox="1">
            <a:spLocks noGrp="1"/>
          </p:cNvSpPr>
          <p:nvPr/>
        </p:nvSpPr>
        <p:spPr bwMode="auto">
          <a:xfrm>
            <a:off x="3438331" y="837373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54C166B-F357-434B-8F86-3D9B50E8F40A}" type="slidenum">
              <a:rPr lang="en-US" altLang="en-US"/>
              <a:pPr algn="r" eaLnBrk="1" hangingPunct="1">
                <a:spcBef>
                  <a:spcPct val="0"/>
                </a:spcBef>
                <a:buFontTx/>
                <a:buNone/>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05A71C99-C478-4F73-B2A2-3C499BED64FA}"/>
              </a:ext>
            </a:extLst>
          </p:cNvPr>
          <p:cNvSpPr>
            <a:spLocks noGrp="1" noRot="1" noChangeAspect="1" noChangeArrowheads="1" noTextEdit="1"/>
          </p:cNvSpPr>
          <p:nvPr>
            <p:ph type="sldImg"/>
          </p:nvPr>
        </p:nvSpPr>
        <p:spPr>
          <a:ln/>
        </p:spPr>
      </p:sp>
      <p:sp>
        <p:nvSpPr>
          <p:cNvPr id="63490" name="Notes Placeholder 2">
            <a:extLst>
              <a:ext uri="{FF2B5EF4-FFF2-40B4-BE49-F238E27FC236}">
                <a16:creationId xmlns:a16="http://schemas.microsoft.com/office/drawing/2014/main" id="{42689304-8D06-4A97-9B00-2C8979A277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dirty="0"/>
              <a:t>Transition slide:</a:t>
            </a:r>
          </a:p>
          <a:p>
            <a:pPr>
              <a:buFontTx/>
              <a:buNone/>
            </a:pPr>
            <a:r>
              <a:rPr lang="en-US" altLang="en-US" dirty="0"/>
              <a:t>When working with families who are culturally and linguistically diverse, it is important to remember that there are other aspects of the family’s culture to consider. </a:t>
            </a:r>
          </a:p>
          <a:p>
            <a:pPr>
              <a:buFontTx/>
              <a:buNone/>
            </a:pPr>
            <a:r>
              <a:rPr lang="en-US" altLang="en-US" dirty="0"/>
              <a:t>The next few slides address several points to consider:</a:t>
            </a:r>
          </a:p>
          <a:p>
            <a:pPr marL="171450" indent="-171450">
              <a:buFont typeface="Arial" panose="020B0604020202020204" pitchFamily="34" charset="0"/>
              <a:buChar char="•"/>
            </a:pPr>
            <a:r>
              <a:rPr lang="en-US" altLang="en-US" dirty="0">
                <a:solidFill>
                  <a:srgbClr val="FFFFFF"/>
                </a:solidFill>
              </a:rPr>
              <a:t>“When the home language and culture are views as assets and resources, it becomes the foundation for enhanced learning” (PCF, Vol. 1, p. 185).</a:t>
            </a:r>
          </a:p>
          <a:p>
            <a:pPr marL="171450" indent="-171450">
              <a:buFont typeface="Arial" panose="020B0604020202020204" pitchFamily="34" charset="0"/>
              <a:buChar char="•"/>
            </a:pPr>
            <a:r>
              <a:rPr lang="en-US" altLang="en-US" dirty="0">
                <a:solidFill>
                  <a:srgbClr val="FFFFFF"/>
                </a:solidFill>
              </a:rPr>
              <a:t>The </a:t>
            </a:r>
            <a:r>
              <a:rPr lang="en-US" altLang="en-US" i="0" dirty="0">
                <a:solidFill>
                  <a:srgbClr val="FFFFFF"/>
                </a:solidFill>
              </a:rPr>
              <a:t>PCF </a:t>
            </a:r>
            <a:r>
              <a:rPr lang="en-US" altLang="en-US" dirty="0">
                <a:solidFill>
                  <a:srgbClr val="FFFFFF"/>
                </a:solidFill>
              </a:rPr>
              <a:t>highlights this point in a guiding principle from the English-Language Development domain: “Respect cultural values and behaviors reflected in the child’s language and communication” (PCF, Vol. 1, p. 180).</a:t>
            </a:r>
            <a:endParaRPr lang="en-US" altLang="en-US" dirty="0"/>
          </a:p>
        </p:txBody>
      </p:sp>
      <p:sp>
        <p:nvSpPr>
          <p:cNvPr id="63491" name="Slide Number Placeholder 3">
            <a:extLst>
              <a:ext uri="{FF2B5EF4-FFF2-40B4-BE49-F238E27FC236}">
                <a16:creationId xmlns:a16="http://schemas.microsoft.com/office/drawing/2014/main" id="{B5027655-E9D7-4254-8E84-5EDEE7EC38D9}"/>
              </a:ext>
            </a:extLst>
          </p:cNvPr>
          <p:cNvSpPr txBox="1">
            <a:spLocks noGrp="1"/>
          </p:cNvSpPr>
          <p:nvPr/>
        </p:nvSpPr>
        <p:spPr bwMode="auto">
          <a:xfrm>
            <a:off x="3429000" y="841106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EF5E0288-9CCF-4F65-8952-59971C2363CB}" type="slidenum">
              <a:rPr lang="en-US" altLang="en-US"/>
              <a:pPr algn="r" eaLnBrk="1" hangingPunct="1">
                <a:spcBef>
                  <a:spcPct val="0"/>
                </a:spcBef>
                <a:buFontTx/>
                <a:buNone/>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4362"/>
            <a:ext cx="5486400" cy="4421187"/>
          </a:xfrm>
        </p:spPr>
        <p:txBody>
          <a:bodyPr>
            <a:noAutofit/>
          </a:bodyPr>
          <a:lstStyle/>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Facilitator notes: </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Facilitator should review expectations of the breakout room feature before participants are assigned to their rooms. Some of the expectations might be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join your breakout room:</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prstClr val="black"/>
                </a:solidFill>
              </a:rPr>
              <a:t>u</a:t>
            </a:r>
            <a:r>
              <a:rPr kumimoji="0" lang="en-US" sz="1200" b="0"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nmute</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yourself;</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prstClr val="black"/>
                </a:solidFill>
              </a:rPr>
              <a:t>y</a:t>
            </a:r>
            <a:r>
              <a:rPr kumimoji="0" lang="en-US" sz="1200" b="0"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ou</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may turn on your video;</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prstClr val="black"/>
                </a:solidFill>
              </a:rPr>
              <a:t>a</a:t>
            </a:r>
            <a:r>
              <a:rPr kumimoji="0" lang="en-US" sz="1200" b="0"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ssign</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a recorder to take notes that will be shared in the main room; and</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solidFill>
                  <a:prstClr val="black"/>
                </a:solidFill>
              </a:rPr>
              <a:t>a</a:t>
            </a:r>
            <a:r>
              <a:rPr kumimoji="0" lang="en-US" sz="1200" b="0" i="0" u="none" strike="noStrike" kern="1200" cap="none" spc="0" normalizeH="0" baseline="0" noProof="0" dirty="0" err="1">
                <a:ln>
                  <a:noFill/>
                </a:ln>
                <a:solidFill>
                  <a:prstClr val="black"/>
                </a:solidFill>
                <a:effectLst/>
                <a:uLnTx/>
                <a:uFillTx/>
                <a:latin typeface="Arial" pitchFamily="34" charset="0"/>
                <a:ea typeface="ＭＳ Ｐゴシック" pitchFamily="34" charset="-128"/>
                <a:cs typeface="Arial" pitchFamily="34" charset="0"/>
              </a:rPr>
              <a:t>ssign</a:t>
            </a: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a reporter who will share out the group’s findings. </a:t>
            </a:r>
          </a:p>
          <a:p>
            <a:pPr marL="0" marR="0" lvl="0" indent="0" algn="l" defTabSz="4572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Also, before releasing participants to their rooms, facilitator may copy and paste the instructions from the next slide into chat.  This will allow participants to see the instructions while in their rooms.  Provide this information to participants.  You can say “I’ve pasted the instructions to chat.  You can open chat in your breakout room and view the instructions to facilitate your conversations.”</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OPTIONAL:  Have groups utilize the Google Slides in the Breakout Room. Facilitator may want to show the steps to accessing the Google Slide and show how groups can record their responses.  Each group will record their responses on the Google Slide that corresponds with their Breakout Room number (i.e., Breakout Room 1 will work on Google Slide 1). Each group should only open their own slide to work 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Facilitator may want to copy and paste the Google Doc link into chat. The Google Doc will be used to record the groups share-out items while in their rooms. Provide this information to participants.  You can say, “I’ve pasted the link to the Google Slide in chat. You can open chat in your Breakout Room and use the Google Slide to record your conversations.”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Invite participants to breakout rooms.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Share out in the main room: Once everyone is back in the main room, facilitator will open the Google Slide and share screen. The facilitator will then invite the reporters in each group to share their list. </a:t>
            </a:r>
          </a:p>
        </p:txBody>
      </p:sp>
      <p:sp>
        <p:nvSpPr>
          <p:cNvPr id="4" name="Slide Number Placeholder 3"/>
          <p:cNvSpPr>
            <a:spLocks noGrp="1"/>
          </p:cNvSpPr>
          <p:nvPr>
            <p:ph type="sldNum" sz="quarter" idx="5"/>
          </p:nvPr>
        </p:nvSpPr>
        <p:spPr/>
        <p:txBody>
          <a:bodyPr/>
          <a:lstStyle/>
          <a:p>
            <a:fld id="{E194CC6E-227E-8C4F-853D-39760C667CBA}" type="slidenum">
              <a:rPr lang="en-US" altLang="x-none" smtClean="0"/>
              <a:pPr/>
              <a:t>3</a:t>
            </a:fld>
            <a:endParaRPr lang="en-US" altLang="x-none"/>
          </a:p>
        </p:txBody>
      </p:sp>
    </p:spTree>
    <p:extLst>
      <p:ext uri="{BB962C8B-B14F-4D97-AF65-F5344CB8AC3E}">
        <p14:creationId xmlns:p14="http://schemas.microsoft.com/office/powerpoint/2010/main" val="39144853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2B07D8BE-C8EE-43BD-A744-266F047AC17B}"/>
              </a:ext>
            </a:extLst>
          </p:cNvPr>
          <p:cNvSpPr>
            <a:spLocks noGrp="1" noRot="1" noChangeAspect="1" noChangeArrowheads="1" noTextEdit="1"/>
          </p:cNvSpPr>
          <p:nvPr>
            <p:ph type="sldImg"/>
          </p:nvPr>
        </p:nvSpPr>
        <p:spPr>
          <a:ln/>
        </p:spPr>
      </p:sp>
      <p:sp>
        <p:nvSpPr>
          <p:cNvPr id="65538" name="Notes Placeholder 2">
            <a:extLst>
              <a:ext uri="{FF2B5EF4-FFF2-40B4-BE49-F238E27FC236}">
                <a16:creationId xmlns:a16="http://schemas.microsoft.com/office/drawing/2014/main" id="{5399F1F2-3DC2-4511-A3F5-9C64B39AAB26}"/>
              </a:ext>
            </a:extLst>
          </p:cNvPr>
          <p:cNvSpPr>
            <a:spLocks noGrp="1"/>
          </p:cNvSpPr>
          <p:nvPr>
            <p:ph type="body" idx="1"/>
          </p:nvPr>
        </p:nvSpPr>
        <p:spPr>
          <a:xfrm>
            <a:off x="685800" y="4560888"/>
            <a:ext cx="5715000" cy="38926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dirty="0"/>
              <a:t>Use the following statements to initiate discussion within table groups:</a:t>
            </a:r>
          </a:p>
          <a:p>
            <a:pPr marL="171450" indent="-171450">
              <a:buFont typeface="Arial" panose="020B0604020202020204" pitchFamily="34" charset="0"/>
              <a:buChar char="•"/>
            </a:pPr>
            <a:r>
              <a:rPr lang="en-US" altLang="en-US" dirty="0"/>
              <a:t>In some cultures, special education is not dealt with as openly as it is in the mainstream American culture. How have you seen this statement reflected in your own culture, or in the culture of your students?</a:t>
            </a:r>
          </a:p>
          <a:p>
            <a:pPr marL="171450" indent="-171450">
              <a:buFont typeface="Arial" panose="020B0604020202020204" pitchFamily="34" charset="0"/>
              <a:buChar char="•"/>
            </a:pPr>
            <a:r>
              <a:rPr lang="en-US" altLang="en-US" dirty="0"/>
              <a:t>Educators need to be honest and talk about how the mainstream American culture believes that many children need help to better navigate the educational system. Our special education services may be a viable option for English learners with disabilities.</a:t>
            </a:r>
          </a:p>
          <a:p>
            <a:pPr marL="628650" lvl="1" indent="-171450">
              <a:buFont typeface="Wingdings" panose="05000000000000000000" pitchFamily="2" charset="2"/>
              <a:buChar char="§"/>
            </a:pPr>
            <a:r>
              <a:rPr lang="en-US" altLang="en-US" dirty="0"/>
              <a:t>The word "special" bothers some individuals within different cultures—educating them about the programs and stressing confidentiality helps. For example, some Asian-American and Hispanic families have a tendency of not allowing their children with disabilities to explore the outside world. They try to keep those children in their home due to their collectivist view of life. Parents believe that their children belong to them, so it is their responsibility to take care of the children, especially those children with disabilities (collectivism vs. individualism).</a:t>
            </a:r>
          </a:p>
          <a:p>
            <a:pPr marL="171450" indent="-171450">
              <a:buFont typeface="Arial" panose="020B0604020202020204" pitchFamily="34" charset="0"/>
              <a:buChar char="•"/>
            </a:pPr>
            <a:r>
              <a:rPr lang="en-US" altLang="en-US" dirty="0"/>
              <a:t>Because different cultures view individuals with disabilities differently, it is very important to build connections with families to address concerns and culturally appropriate ways to work with their children.  Invite parents to share their observations of their child. </a:t>
            </a:r>
          </a:p>
          <a:p>
            <a:pPr>
              <a:buFontTx/>
              <a:buNone/>
            </a:pPr>
            <a:r>
              <a:rPr lang="en-US" altLang="en-US" dirty="0"/>
              <a:t>Adapted from </a:t>
            </a:r>
            <a:r>
              <a:rPr lang="en-US" altLang="en-US" i="1" dirty="0"/>
              <a:t>Bridging: Assessment for Teaching and Learning in Early Childhood Classrooms, PreK-3</a:t>
            </a:r>
            <a:r>
              <a:rPr lang="en-US" altLang="en-US" i="0" dirty="0"/>
              <a:t>, by Jie-Qi Chen and Gillian </a:t>
            </a:r>
            <a:r>
              <a:rPr lang="en-US" altLang="en-US" i="0" dirty="0" err="1"/>
              <a:t>Dowley</a:t>
            </a:r>
            <a:r>
              <a:rPr lang="en-US" altLang="en-US" i="0" dirty="0"/>
              <a:t> McNamee.</a:t>
            </a:r>
            <a:endParaRPr lang="en-US" altLang="en-US" dirty="0"/>
          </a:p>
        </p:txBody>
      </p:sp>
      <p:sp>
        <p:nvSpPr>
          <p:cNvPr id="65539" name="Slide Number Placeholder 3">
            <a:extLst>
              <a:ext uri="{FF2B5EF4-FFF2-40B4-BE49-F238E27FC236}">
                <a16:creationId xmlns:a16="http://schemas.microsoft.com/office/drawing/2014/main" id="{07C61BCB-66E0-46BD-B108-275C3742D01C}"/>
              </a:ext>
            </a:extLst>
          </p:cNvPr>
          <p:cNvSpPr txBox="1">
            <a:spLocks noGrp="1"/>
          </p:cNvSpPr>
          <p:nvPr/>
        </p:nvSpPr>
        <p:spPr bwMode="auto">
          <a:xfrm>
            <a:off x="3429000" y="854561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DF914379-6FD3-4F39-8B84-3D1FCD46B1DB}" type="slidenum">
              <a:rPr lang="en-US" altLang="en-US"/>
              <a:pPr algn="r" eaLnBrk="1" hangingPunct="1">
                <a:spcBef>
                  <a:spcPct val="0"/>
                </a:spcBef>
                <a:buFontTx/>
                <a:buNone/>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12D00EF5-8E9E-44DE-A7E9-E84DC00EBDFF}"/>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5BCE65AE-43F4-4254-9D4A-4DA09A6AE167}"/>
              </a:ext>
            </a:extLst>
          </p:cNvPr>
          <p:cNvSpPr>
            <a:spLocks noGrp="1"/>
          </p:cNvSpPr>
          <p:nvPr>
            <p:ph type="body" idx="1"/>
          </p:nvPr>
        </p:nvSpPr>
        <p:spPr>
          <a:xfrm>
            <a:off x="685800" y="4419600"/>
            <a:ext cx="5715000" cy="43138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dirty="0"/>
              <a:t>Educators need to be aware of each family’s values: </a:t>
            </a:r>
          </a:p>
          <a:p>
            <a:pPr marL="171450" indent="-171450" eaLnBrk="1" hangingPunct="1">
              <a:buFont typeface="Arial" panose="020B0604020202020204" pitchFamily="34" charset="0"/>
              <a:buChar char="•"/>
            </a:pPr>
            <a:r>
              <a:rPr lang="en-US" altLang="en-US" dirty="0"/>
              <a:t>Independence vs. interdependence </a:t>
            </a:r>
          </a:p>
          <a:p>
            <a:pPr marL="171450" indent="-171450" eaLnBrk="1" hangingPunct="1">
              <a:buFont typeface="Arial" panose="020B0604020202020204" pitchFamily="34" charset="0"/>
              <a:buChar char="•"/>
            </a:pPr>
            <a:r>
              <a:rPr lang="en-US" altLang="en-US" dirty="0"/>
              <a:t>Individual work vs. group work</a:t>
            </a:r>
          </a:p>
          <a:p>
            <a:pPr marL="0" indent="0">
              <a:spcBef>
                <a:spcPct val="0"/>
              </a:spcBef>
              <a:spcAft>
                <a:spcPts val="600"/>
              </a:spcAft>
              <a:buFontTx/>
              <a:buNone/>
            </a:pPr>
            <a:r>
              <a:rPr lang="en-US" altLang="en-US" dirty="0"/>
              <a:t>There are contrasting perspectives on child-raising practices among different cultures. Most mainstream American parents value teaching children to be independent and self assertive—to be successful “on their own.” In contrast, many Asian American and Hispanic parents, as well as some African American parents, value teaching children to be interdependent—to support the needs of others and, in turn, to be reliant upon others for help to be successful in life. Cooperation and interdependence are important values within these cultures. Children from these groups may be more accustomed to participating in group activities as members of families with several siblings or communities in which they are often together, or where intergenerational interactions are common. Being asked to do individual tasks may be an unfamiliar and possibly uncomfortable experience.  </a:t>
            </a:r>
          </a:p>
          <a:p>
            <a:pPr marL="0" indent="0">
              <a:spcBef>
                <a:spcPct val="0"/>
              </a:spcBef>
              <a:spcAft>
                <a:spcPts val="600"/>
              </a:spcAft>
              <a:buFontTx/>
              <a:buNone/>
            </a:pPr>
            <a:r>
              <a:rPr lang="en-US" altLang="en-US" dirty="0"/>
              <a:t>Relationships with parents will improve when we explore contrasting perspectives, and respect those contrasts between different cultures. What we believe about the best learning environment depends on our experiences and our understanding of what children need (A helpful video resource is </a:t>
            </a:r>
            <a:r>
              <a:rPr lang="en-US" altLang="en-US" i="1" dirty="0"/>
              <a:t>Diversity: Contrasting Perspectives</a:t>
            </a:r>
            <a:r>
              <a:rPr lang="en-US" altLang="en-US" dirty="0"/>
              <a:t>, produced by Magna Systems, Inc.).</a:t>
            </a:r>
          </a:p>
          <a:p>
            <a:pPr marL="0" indent="0">
              <a:spcBef>
                <a:spcPct val="0"/>
              </a:spcBef>
              <a:spcAft>
                <a:spcPts val="600"/>
              </a:spcAft>
              <a:buFontTx/>
              <a:buNone/>
            </a:pPr>
            <a:r>
              <a:rPr lang="en-US" altLang="en-US" dirty="0"/>
              <a:t>Adapted from page 17 of the CDE booklet, </a:t>
            </a:r>
            <a:r>
              <a:rPr lang="en-US" altLang="en-US" i="1" dirty="0"/>
              <a:t>Assessing Children with Disabilities Who Are English Learners: Guidance for the DRDP access and the PS DRDP-R for Children with IEPs</a:t>
            </a:r>
            <a:r>
              <a:rPr lang="en-US" altLang="en-US" dirty="0"/>
              <a:t>.</a:t>
            </a:r>
          </a:p>
          <a:p>
            <a:pPr marL="0" indent="0">
              <a:spcBef>
                <a:spcPct val="0"/>
              </a:spcBef>
              <a:spcAft>
                <a:spcPts val="600"/>
              </a:spcAft>
              <a:buFontTx/>
              <a:buNone/>
            </a:pPr>
            <a:r>
              <a:rPr lang="en-US" altLang="en-US" dirty="0"/>
              <a:t>Suggest participants read the “Engaging Families” section of each strand in the PCF when planning curriculum. The following pages are examples of “Engaging Families” sections that may be helpful in planning; you can have participants turn to these pages as examples (PCF, Vol. 1,  pp. 85, 165, 222, 269).</a:t>
            </a:r>
          </a:p>
        </p:txBody>
      </p:sp>
      <p:sp>
        <p:nvSpPr>
          <p:cNvPr id="67587" name="Slide Number Placeholder 3">
            <a:extLst>
              <a:ext uri="{FF2B5EF4-FFF2-40B4-BE49-F238E27FC236}">
                <a16:creationId xmlns:a16="http://schemas.microsoft.com/office/drawing/2014/main" id="{18345F66-AA8D-404F-9ACB-D1410F669E4A}"/>
              </a:ext>
            </a:extLst>
          </p:cNvPr>
          <p:cNvSpPr txBox="1">
            <a:spLocks noGrp="1"/>
          </p:cNvSpPr>
          <p:nvPr/>
        </p:nvSpPr>
        <p:spPr bwMode="auto">
          <a:xfrm>
            <a:off x="3429000" y="850051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9EF7C2D1-F8E5-4346-A02A-1070C41F7026}" type="slidenum">
              <a:rPr lang="en-US" altLang="en-US"/>
              <a:pPr algn="r" eaLnBrk="1" hangingPunct="1">
                <a:spcBef>
                  <a:spcPct val="0"/>
                </a:spcBef>
                <a:buFontTx/>
                <a:buNone/>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6F0B235D-CB3C-4ACC-A887-0F00B1BEEDD7}"/>
              </a:ext>
            </a:extLst>
          </p:cNvPr>
          <p:cNvSpPr>
            <a:spLocks noGrp="1" noRot="1" noChangeAspect="1" noChangeArrowheads="1" noTextEdit="1"/>
          </p:cNvSpPr>
          <p:nvPr>
            <p:ph type="sldImg"/>
          </p:nvPr>
        </p:nvSpPr>
        <p:spPr>
          <a:ln/>
        </p:spPr>
      </p:sp>
      <p:sp>
        <p:nvSpPr>
          <p:cNvPr id="69634" name="Notes Placeholder 2">
            <a:extLst>
              <a:ext uri="{FF2B5EF4-FFF2-40B4-BE49-F238E27FC236}">
                <a16:creationId xmlns:a16="http://schemas.microsoft.com/office/drawing/2014/main" id="{1E3013CC-C490-4F3D-BE36-AEC04B3DA36B}"/>
              </a:ext>
            </a:extLst>
          </p:cNvPr>
          <p:cNvSpPr>
            <a:spLocks noGrp="1"/>
          </p:cNvSpPr>
          <p:nvPr>
            <p:ph type="body" idx="1"/>
          </p:nvPr>
        </p:nvSpPr>
        <p:spPr>
          <a:xfrm>
            <a:off x="685800" y="4343400"/>
            <a:ext cx="5791200" cy="42594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spcAft>
                <a:spcPts val="200"/>
              </a:spcAft>
              <a:buFontTx/>
              <a:buNone/>
            </a:pPr>
            <a:r>
              <a:rPr lang="en-US" altLang="en-US" dirty="0"/>
              <a:t>Educators need to know the expectations families have for interactions between children and adults, for example,</a:t>
            </a:r>
          </a:p>
          <a:p>
            <a:pPr marL="171450" indent="-171450" eaLnBrk="1" hangingPunct="1">
              <a:spcBef>
                <a:spcPct val="0"/>
              </a:spcBef>
              <a:spcAft>
                <a:spcPts val="200"/>
              </a:spcAft>
              <a:buFont typeface="Arial" panose="020B0604020202020204" pitchFamily="34" charset="0"/>
              <a:buChar char="•"/>
            </a:pPr>
            <a:r>
              <a:rPr lang="en-US" altLang="en-US" dirty="0"/>
              <a:t>requests might only be initiated by an adult or older siblings;</a:t>
            </a:r>
          </a:p>
          <a:p>
            <a:pPr marL="171450" indent="-171450" eaLnBrk="1" hangingPunct="1">
              <a:spcBef>
                <a:spcPct val="0"/>
              </a:spcBef>
              <a:spcAft>
                <a:spcPts val="200"/>
              </a:spcAft>
              <a:buFont typeface="Arial" panose="020B0604020202020204" pitchFamily="34" charset="0"/>
              <a:buChar char="•"/>
            </a:pPr>
            <a:r>
              <a:rPr lang="en-US" altLang="en-US" dirty="0"/>
              <a:t>children might only be allowed to talk with an adult by invitation, in certain situations, or when they reach school age; and</a:t>
            </a:r>
          </a:p>
          <a:p>
            <a:pPr marL="171450" indent="-171450" eaLnBrk="1" hangingPunct="1">
              <a:spcBef>
                <a:spcPct val="0"/>
              </a:spcBef>
              <a:spcAft>
                <a:spcPts val="200"/>
              </a:spcAft>
              <a:buFont typeface="Arial" panose="020B0604020202020204" pitchFamily="34" charset="0"/>
              <a:buChar char="•"/>
            </a:pPr>
            <a:r>
              <a:rPr lang="en-US" altLang="en-US" dirty="0"/>
              <a:t>questions might only be allowed upon request. </a:t>
            </a:r>
          </a:p>
          <a:p>
            <a:pPr marL="0" indent="0">
              <a:spcBef>
                <a:spcPct val="0"/>
              </a:spcBef>
              <a:spcAft>
                <a:spcPts val="200"/>
              </a:spcAft>
              <a:buFontTx/>
              <a:buNone/>
            </a:pPr>
            <a:r>
              <a:rPr lang="en-US" altLang="en-US" dirty="0"/>
              <a:t>Adapted from Dunlap, </a:t>
            </a:r>
            <a:r>
              <a:rPr lang="en-US" sz="1200" i="1" dirty="0">
                <a:effectLst/>
                <a:latin typeface="Arial" panose="020B0604020202020204" pitchFamily="34" charset="0"/>
                <a:ea typeface="Times New Roman" panose="02020603050405020304" pitchFamily="18" charset="0"/>
              </a:rPr>
              <a:t>An introduction to early childhood special education, birth to age five </a:t>
            </a:r>
            <a:r>
              <a:rPr lang="en-US" sz="1200" i="0" dirty="0">
                <a:effectLst/>
                <a:latin typeface="Arial" panose="020B0604020202020204" pitchFamily="34" charset="0"/>
                <a:ea typeface="Times New Roman" panose="02020603050405020304" pitchFamily="18" charset="0"/>
              </a:rPr>
              <a:t>(p</a:t>
            </a:r>
            <a:r>
              <a:rPr lang="en-US" sz="1200" i="1" dirty="0">
                <a:effectLst/>
                <a:latin typeface="Arial" panose="020B0604020202020204" pitchFamily="34" charset="0"/>
                <a:ea typeface="Times New Roman" panose="02020603050405020304" pitchFamily="18" charset="0"/>
              </a:rPr>
              <a:t>. </a:t>
            </a:r>
            <a:r>
              <a:rPr lang="en-US" sz="1200" dirty="0">
                <a:effectLst/>
                <a:latin typeface="Arial" panose="020B0604020202020204" pitchFamily="34" charset="0"/>
                <a:ea typeface="Times New Roman" panose="02020603050405020304" pitchFamily="18" charset="0"/>
              </a:rPr>
              <a:t>167, Figure 6.3). </a:t>
            </a:r>
          </a:p>
          <a:p>
            <a:pPr marL="0" indent="0">
              <a:spcBef>
                <a:spcPct val="0"/>
              </a:spcBef>
              <a:spcAft>
                <a:spcPts val="200"/>
              </a:spcAft>
              <a:buFontTx/>
              <a:buNone/>
            </a:pPr>
            <a:r>
              <a:rPr lang="en-US" altLang="en-US" b="1" dirty="0"/>
              <a:t>Background Information for Presenter</a:t>
            </a:r>
            <a:r>
              <a:rPr lang="en-US" altLang="en-US" dirty="0"/>
              <a:t>: Cultural considerations in linguistic variation need to be considered since communication occurs within a cultural context. Professionals must make sure they understand typical language development with regard to each child’s language and cultural environment. For example, it is uncommon in Asian culture for children to make eye contact while they are conversing with adults. 	</a:t>
            </a:r>
          </a:p>
          <a:p>
            <a:pPr marL="0" indent="0">
              <a:spcBef>
                <a:spcPct val="0"/>
              </a:spcBef>
              <a:spcAft>
                <a:spcPts val="200"/>
              </a:spcAft>
              <a:buFontTx/>
              <a:buNone/>
            </a:pPr>
            <a:r>
              <a:rPr lang="en-US" altLang="en-US" dirty="0"/>
              <a:t>“Language acquisition is a subset of the larger socialization process. The nature of linguistic interactions vary from one culture to another culture, depending on values and beliefs” (</a:t>
            </a:r>
            <a:r>
              <a:rPr lang="en-US" altLang="en-US" dirty="0" err="1"/>
              <a:t>Lessow</a:t>
            </a:r>
            <a:r>
              <a:rPr lang="en-US" altLang="en-US" dirty="0"/>
              <a:t>-Hurley, </a:t>
            </a:r>
            <a:r>
              <a:rPr lang="en-US" altLang="en-US" i="1" dirty="0"/>
              <a:t>The Foundations of Dual Language Instruction</a:t>
            </a:r>
            <a:r>
              <a:rPr lang="en-US" altLang="en-US" dirty="0"/>
              <a:t>, p. 50).</a:t>
            </a:r>
          </a:p>
          <a:p>
            <a:pPr marL="0" indent="0" eaLnBrk="1" hangingPunct="1">
              <a:spcBef>
                <a:spcPct val="0"/>
              </a:spcBef>
              <a:spcAft>
                <a:spcPts val="200"/>
              </a:spcAft>
              <a:buFontTx/>
              <a:buNone/>
            </a:pPr>
            <a:r>
              <a:rPr lang="en-US" altLang="en-US" dirty="0"/>
              <a:t>“Before referring a child from diverse backgrounds for special education, teachers should ensure that the child’s performance is not being negatively impacted by cultural issues, such as not speaking up and not being competitive with peers” (Smith, </a:t>
            </a:r>
            <a:r>
              <a:rPr lang="en-US" altLang="en-US" dirty="0" err="1"/>
              <a:t>Gartin</a:t>
            </a:r>
            <a:r>
              <a:rPr lang="en-US" altLang="en-US" dirty="0"/>
              <a:t>, </a:t>
            </a:r>
            <a:r>
              <a:rPr lang="en-US" altLang="en-US" dirty="0" err="1"/>
              <a:t>Murdick</a:t>
            </a:r>
            <a:r>
              <a:rPr lang="en-US" altLang="en-US" dirty="0"/>
              <a:t>, and Hilton, </a:t>
            </a:r>
            <a:r>
              <a:rPr lang="en-US" altLang="en-US" i="1" dirty="0"/>
              <a:t>Families and Children with Special Needs</a:t>
            </a:r>
            <a:r>
              <a:rPr lang="en-US" altLang="en-US" i="0" dirty="0"/>
              <a:t>).</a:t>
            </a:r>
          </a:p>
        </p:txBody>
      </p:sp>
      <p:sp>
        <p:nvSpPr>
          <p:cNvPr id="69635" name="Slide Number Placeholder 3">
            <a:extLst>
              <a:ext uri="{FF2B5EF4-FFF2-40B4-BE49-F238E27FC236}">
                <a16:creationId xmlns:a16="http://schemas.microsoft.com/office/drawing/2014/main" id="{BC22B1AF-180D-48B2-99E8-AA80A661F326}"/>
              </a:ext>
            </a:extLst>
          </p:cNvPr>
          <p:cNvSpPr txBox="1">
            <a:spLocks noGrp="1"/>
          </p:cNvSpPr>
          <p:nvPr/>
        </p:nvSpPr>
        <p:spPr bwMode="auto">
          <a:xfrm>
            <a:off x="3353415" y="8477411"/>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762C15CA-3D09-4744-9BDD-984FE28E5E00}" type="slidenum">
              <a:rPr lang="en-US" altLang="en-US"/>
              <a:pPr algn="r" eaLnBrk="1" hangingPunct="1">
                <a:spcBef>
                  <a:spcPct val="0"/>
                </a:spcBef>
                <a:buFontTx/>
                <a:buNone/>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55DEA5F2-168F-48AD-BE3E-91E0E8E34112}"/>
              </a:ext>
            </a:extLst>
          </p:cNvPr>
          <p:cNvSpPr>
            <a:spLocks noGrp="1" noRot="1" noChangeAspect="1" noChangeArrowheads="1" noTextEdit="1"/>
          </p:cNvSpPr>
          <p:nvPr>
            <p:ph type="sldImg"/>
          </p:nvPr>
        </p:nvSpPr>
        <p:spPr>
          <a:ln/>
        </p:spPr>
      </p:sp>
      <p:sp>
        <p:nvSpPr>
          <p:cNvPr id="71682" name="Notes Placeholder 2">
            <a:extLst>
              <a:ext uri="{FF2B5EF4-FFF2-40B4-BE49-F238E27FC236}">
                <a16:creationId xmlns:a16="http://schemas.microsoft.com/office/drawing/2014/main" id="{10B4182C-3C56-488E-BD10-AC2ECCD6BA54}"/>
              </a:ext>
            </a:extLst>
          </p:cNvPr>
          <p:cNvSpPr>
            <a:spLocks noGrp="1"/>
          </p:cNvSpPr>
          <p:nvPr>
            <p:ph type="body" idx="1"/>
          </p:nvPr>
        </p:nvSpPr>
        <p:spPr>
          <a:xfrm>
            <a:off x="685800" y="4377160"/>
            <a:ext cx="5715000" cy="40950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nSpc>
                <a:spcPct val="90000"/>
              </a:lnSpc>
              <a:spcBef>
                <a:spcPct val="0"/>
              </a:spcBef>
              <a:buFontTx/>
              <a:buNone/>
            </a:pPr>
            <a:r>
              <a:rPr lang="en-US" altLang="en-US" dirty="0"/>
              <a:t>These are the answers to common questions asked by classroom teachers about English learners with disabilities. </a:t>
            </a:r>
            <a:endParaRPr lang="en-US" altLang="en-US" b="1" dirty="0"/>
          </a:p>
          <a:p>
            <a:pPr marL="0" indent="0">
              <a:lnSpc>
                <a:spcPct val="90000"/>
              </a:lnSpc>
              <a:spcBef>
                <a:spcPct val="0"/>
              </a:spcBef>
              <a:buFontTx/>
              <a:buNone/>
            </a:pPr>
            <a:r>
              <a:rPr lang="en-US" altLang="en-US" b="1" dirty="0"/>
              <a:t>Zip Around Activity Cue Cards</a:t>
            </a:r>
          </a:p>
          <a:p>
            <a:pPr marL="0" indent="0">
              <a:lnSpc>
                <a:spcPct val="90000"/>
              </a:lnSpc>
              <a:spcBef>
                <a:spcPct val="0"/>
              </a:spcBef>
              <a:buFontTx/>
              <a:buNone/>
            </a:pPr>
            <a:r>
              <a:rPr lang="en-US" altLang="en-US" b="1" dirty="0"/>
              <a:t>Preparation:</a:t>
            </a:r>
          </a:p>
          <a:p>
            <a:pPr marL="0" indent="0">
              <a:lnSpc>
                <a:spcPct val="90000"/>
              </a:lnSpc>
              <a:spcBef>
                <a:spcPct val="0"/>
              </a:spcBef>
              <a:buFontTx/>
              <a:buNone/>
            </a:pPr>
            <a:r>
              <a:rPr lang="en-US" altLang="en-US" dirty="0"/>
              <a:t>Use Zip Around Activity Cue Cards handout.</a:t>
            </a:r>
          </a:p>
          <a:p>
            <a:pPr marL="0" indent="0">
              <a:lnSpc>
                <a:spcPct val="90000"/>
              </a:lnSpc>
              <a:spcBef>
                <a:spcPct val="0"/>
              </a:spcBef>
              <a:buFontTx/>
              <a:buNone/>
            </a:pPr>
            <a:r>
              <a:rPr lang="en-US" altLang="en-US" b="1" dirty="0"/>
              <a:t>Directions:</a:t>
            </a:r>
          </a:p>
          <a:p>
            <a:pPr marL="0" indent="0">
              <a:lnSpc>
                <a:spcPct val="90000"/>
              </a:lnSpc>
              <a:spcBef>
                <a:spcPct val="0"/>
              </a:spcBef>
              <a:buFontTx/>
              <a:buNone/>
            </a:pPr>
            <a:r>
              <a:rPr lang="en-US" altLang="en-US" dirty="0"/>
              <a:t>The presenter starts by reading the first question. Participants can look at their handout while viewing the slide. Participants respond by annotating on the correct answer to the question or by typing the number to the correct answer in chat. Follow this same process of questioning and answering with cue cards one through three:</a:t>
            </a:r>
          </a:p>
          <a:p>
            <a:pPr marL="228600" indent="-228600">
              <a:lnSpc>
                <a:spcPct val="90000"/>
              </a:lnSpc>
              <a:spcBef>
                <a:spcPct val="0"/>
              </a:spcBef>
              <a:buFont typeface="+mj-lt"/>
              <a:buAutoNum type="arabicPeriod"/>
            </a:pPr>
            <a:r>
              <a:rPr lang="en-US" altLang="en-US" dirty="0"/>
              <a:t>Is it OK for me to use English and the child’s home language at school when the child has a disability? </a:t>
            </a:r>
            <a:r>
              <a:rPr lang="en-US" altLang="en-US" b="1" dirty="0"/>
              <a:t>Answer one) </a:t>
            </a:r>
            <a:r>
              <a:rPr lang="en-US" altLang="en-US" dirty="0"/>
              <a:t>Yes. What is important to remember is that the child with a disability or special needs, who is growing up in a bilingual family or community, will benefit from learning both the home language and English, just like any other child.</a:t>
            </a:r>
          </a:p>
          <a:p>
            <a:pPr marL="228600" indent="-228600">
              <a:lnSpc>
                <a:spcPct val="90000"/>
              </a:lnSpc>
              <a:spcBef>
                <a:spcPct val="0"/>
              </a:spcBef>
              <a:buFont typeface="+mj-lt"/>
              <a:buAutoNum type="arabicPeriod"/>
            </a:pPr>
            <a:r>
              <a:rPr lang="en-US" altLang="en-US" dirty="0"/>
              <a:t>How do I know if a child is experiencing difficulties in learning a language, such as a speech disorder, or is just going through the process of second language acquisition? </a:t>
            </a:r>
            <a:r>
              <a:rPr lang="en-US" altLang="en-US" b="1" dirty="0"/>
              <a:t>Answer three) </a:t>
            </a:r>
            <a:r>
              <a:rPr lang="en-US" altLang="en-US" dirty="0"/>
              <a:t>Careful observation, documentation over time and in multiple settings, and gathering information from the many adults who know the child will provide a more accurate picture of the child’s language abilities in their home language and in their second language.</a:t>
            </a:r>
          </a:p>
          <a:p>
            <a:pPr marL="228600" indent="-228600">
              <a:lnSpc>
                <a:spcPct val="90000"/>
              </a:lnSpc>
              <a:spcBef>
                <a:spcPct val="0"/>
              </a:spcBef>
              <a:buFont typeface="+mj-lt"/>
              <a:buAutoNum type="arabicPeriod"/>
            </a:pPr>
            <a:r>
              <a:rPr lang="en-US" altLang="en-US" dirty="0"/>
              <a:t>How long do I wait to make a referral when I have concerns regarding a child who is learning English as a second language? </a:t>
            </a:r>
            <a:r>
              <a:rPr lang="en-US" altLang="en-US" b="1" dirty="0"/>
              <a:t>Answer two) </a:t>
            </a:r>
            <a:r>
              <a:rPr lang="en-US" altLang="en-US" dirty="0"/>
              <a:t>English learners need a period of adjustment in which they are supported, encouraged and provided with learning experiences that meet them where they are academically and linguistically. How long that period is depends on the individual child.</a:t>
            </a:r>
          </a:p>
        </p:txBody>
      </p:sp>
      <p:sp>
        <p:nvSpPr>
          <p:cNvPr id="71683" name="Slide Number Placeholder 3">
            <a:extLst>
              <a:ext uri="{FF2B5EF4-FFF2-40B4-BE49-F238E27FC236}">
                <a16:creationId xmlns:a16="http://schemas.microsoft.com/office/drawing/2014/main" id="{7BAC9954-D09C-4216-9837-5B787D96BD52}"/>
              </a:ext>
            </a:extLst>
          </p:cNvPr>
          <p:cNvSpPr txBox="1">
            <a:spLocks noGrp="1"/>
          </p:cNvSpPr>
          <p:nvPr/>
        </p:nvSpPr>
        <p:spPr bwMode="auto">
          <a:xfrm>
            <a:off x="3345024" y="847219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7F4D6ACB-B1F4-4AE9-ABD8-9EA99AB39ABB}" type="slidenum">
              <a:rPr lang="en-US" altLang="en-US"/>
              <a:pPr algn="r" eaLnBrk="1" hangingPunct="1">
                <a:spcBef>
                  <a:spcPct val="0"/>
                </a:spcBef>
                <a:buFontTx/>
                <a:buNone/>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6AC17543-1777-4B72-BD7A-03558741BAFA}"/>
              </a:ext>
            </a:extLst>
          </p:cNvPr>
          <p:cNvSpPr>
            <a:spLocks noGrp="1" noRot="1" noChangeAspect="1" noChangeArrowheads="1" noTextEdit="1"/>
          </p:cNvSpPr>
          <p:nvPr>
            <p:ph type="sldImg"/>
          </p:nvPr>
        </p:nvSpPr>
        <p:spPr>
          <a:ln/>
        </p:spPr>
      </p:sp>
      <p:sp>
        <p:nvSpPr>
          <p:cNvPr id="73730" name="Notes Placeholder 2">
            <a:extLst>
              <a:ext uri="{FF2B5EF4-FFF2-40B4-BE49-F238E27FC236}">
                <a16:creationId xmlns:a16="http://schemas.microsoft.com/office/drawing/2014/main" id="{EDCAEC10-A753-40CF-8E43-F69D418280CF}"/>
              </a:ext>
            </a:extLst>
          </p:cNvPr>
          <p:cNvSpPr>
            <a:spLocks noGrp="1"/>
          </p:cNvSpPr>
          <p:nvPr>
            <p:ph type="body" idx="1"/>
          </p:nvPr>
        </p:nvSpPr>
        <p:spPr>
          <a:xfrm>
            <a:off x="685800" y="4560888"/>
            <a:ext cx="5715000" cy="38211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400"/>
              </a:spcAft>
              <a:buFontTx/>
              <a:buNone/>
            </a:pPr>
            <a:r>
              <a:rPr lang="en-US" altLang="en-US" dirty="0"/>
              <a:t>Question one is from page 63 of the PEL Guide.</a:t>
            </a:r>
          </a:p>
          <a:p>
            <a:pPr marL="0" indent="0">
              <a:spcBef>
                <a:spcPct val="0"/>
              </a:spcBef>
              <a:spcAft>
                <a:spcPts val="400"/>
              </a:spcAft>
              <a:buFontTx/>
              <a:buNone/>
            </a:pPr>
            <a:r>
              <a:rPr lang="en-US" altLang="en-US" b="1" dirty="0"/>
              <a:t>Question one: </a:t>
            </a:r>
            <a:r>
              <a:rPr lang="en-US" altLang="en-US" dirty="0"/>
              <a:t>Is it OK for me to use English and the child’s home language at school when the child has a disability?</a:t>
            </a:r>
          </a:p>
          <a:p>
            <a:pPr marL="0" indent="0">
              <a:spcBef>
                <a:spcPct val="0"/>
              </a:spcBef>
              <a:spcAft>
                <a:spcPts val="400"/>
              </a:spcAft>
              <a:buFontTx/>
              <a:buNone/>
            </a:pPr>
            <a:r>
              <a:rPr lang="en-US" altLang="en-US" b="1" dirty="0"/>
              <a:t>Answer one: </a:t>
            </a:r>
            <a:r>
              <a:rPr lang="en-US" altLang="en-US" dirty="0"/>
              <a:t>Yes. What is important to remember is that the child with a disability or special needs, who is growing up in a bilingual family or community, will benefit from learning both the home language and English, just like any other child.</a:t>
            </a:r>
          </a:p>
          <a:p>
            <a:pPr marL="0" indent="0">
              <a:spcBef>
                <a:spcPct val="0"/>
              </a:spcBef>
              <a:spcAft>
                <a:spcPts val="400"/>
              </a:spcAft>
              <a:buFontTx/>
              <a:buNone/>
            </a:pPr>
            <a:r>
              <a:rPr lang="en-US" altLang="en-US" b="1" dirty="0"/>
              <a:t>Background Information for Presenter: </a:t>
            </a:r>
            <a:r>
              <a:rPr lang="en-US" altLang="en-US" dirty="0"/>
              <a:t>The child may find themselves in contexts or situations in which the adults caring for them only speak the home language, or when many of their friends and peers in their neighborhood speak the home language better and more often than English. The same child may hear mostly, or only, English at school or in specialized settings. Encouraging the continued development of both the home language and English will assure that the child has access to the caring wisdom and support of all the adults responsible for their growth and development.</a:t>
            </a:r>
          </a:p>
        </p:txBody>
      </p:sp>
      <p:sp>
        <p:nvSpPr>
          <p:cNvPr id="73731" name="Slide Number Placeholder 3">
            <a:extLst>
              <a:ext uri="{FF2B5EF4-FFF2-40B4-BE49-F238E27FC236}">
                <a16:creationId xmlns:a16="http://schemas.microsoft.com/office/drawing/2014/main" id="{9939E966-4F97-4915-94C8-CF51DA73A580}"/>
              </a:ext>
            </a:extLst>
          </p:cNvPr>
          <p:cNvSpPr txBox="1">
            <a:spLocks noGrp="1"/>
          </p:cNvSpPr>
          <p:nvPr/>
        </p:nvSpPr>
        <p:spPr bwMode="auto">
          <a:xfrm>
            <a:off x="3368351" y="84740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5748E1B-97FC-442B-86B9-0A0E876A6F7C}" type="slidenum">
              <a:rPr lang="en-US" altLang="en-US"/>
              <a:pPr algn="r" eaLnBrk="1" hangingPunct="1">
                <a:spcBef>
                  <a:spcPct val="0"/>
                </a:spcBef>
                <a:buFontTx/>
                <a:buNone/>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1A409014-D02F-48F1-9FF7-51026D3A7E48}"/>
              </a:ext>
            </a:extLst>
          </p:cNvPr>
          <p:cNvSpPr>
            <a:spLocks noGrp="1" noRot="1" noChangeAspect="1" noChangeArrowheads="1" noTextEdit="1"/>
          </p:cNvSpPr>
          <p:nvPr>
            <p:ph type="sldImg"/>
          </p:nvPr>
        </p:nvSpPr>
        <p:spPr>
          <a:ln/>
        </p:spPr>
      </p:sp>
      <p:sp>
        <p:nvSpPr>
          <p:cNvPr id="75778" name="Notes Placeholder 2">
            <a:extLst>
              <a:ext uri="{FF2B5EF4-FFF2-40B4-BE49-F238E27FC236}">
                <a16:creationId xmlns:a16="http://schemas.microsoft.com/office/drawing/2014/main" id="{93394B5C-6C1E-4550-8CA2-8EDD1F5C396F}"/>
              </a:ext>
            </a:extLst>
          </p:cNvPr>
          <p:cNvSpPr>
            <a:spLocks noGrp="1"/>
          </p:cNvSpPr>
          <p:nvPr>
            <p:ph type="body" idx="1"/>
          </p:nvPr>
        </p:nvSpPr>
        <p:spPr>
          <a:xfrm>
            <a:off x="685800" y="4560888"/>
            <a:ext cx="556260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Question two is from page 63 of the PEL Guide.</a:t>
            </a:r>
          </a:p>
          <a:p>
            <a:pPr marL="0" indent="0">
              <a:buFontTx/>
              <a:buNone/>
            </a:pPr>
            <a:r>
              <a:rPr lang="en-US" altLang="en-US" dirty="0"/>
              <a:t>Use the same procedure for the next question.</a:t>
            </a:r>
          </a:p>
          <a:p>
            <a:pPr marL="0" indent="0">
              <a:buFontTx/>
              <a:buNone/>
            </a:pPr>
            <a:r>
              <a:rPr lang="en-US" altLang="en-US" b="1" dirty="0"/>
              <a:t>Question two: </a:t>
            </a:r>
            <a:r>
              <a:rPr lang="en-US" altLang="en-US" b="0" dirty="0"/>
              <a:t>How do I know if a child is experiencing difficulties in learning a language, such as a speech disorder, or is just going through the process of second language acquisition?</a:t>
            </a:r>
          </a:p>
          <a:p>
            <a:pPr marL="0" indent="0">
              <a:buFontTx/>
              <a:buNone/>
            </a:pPr>
            <a:r>
              <a:rPr lang="en-US" altLang="en-US" b="1" dirty="0"/>
              <a:t>Answer three</a:t>
            </a:r>
            <a:r>
              <a:rPr lang="en-US" altLang="en-US" dirty="0"/>
              <a:t>: Careful observation, documentation over time, and in multiple settings, and gathering information from the many adults who know the child will provide a more accurate picture of the child’s language abilities in his /her home language and in his/her second language.</a:t>
            </a:r>
          </a:p>
        </p:txBody>
      </p:sp>
      <p:sp>
        <p:nvSpPr>
          <p:cNvPr id="75779" name="Slide Number Placeholder 3">
            <a:extLst>
              <a:ext uri="{FF2B5EF4-FFF2-40B4-BE49-F238E27FC236}">
                <a16:creationId xmlns:a16="http://schemas.microsoft.com/office/drawing/2014/main" id="{4E63EEDB-D1E2-4021-BE0B-624717E7F61B}"/>
              </a:ext>
            </a:extLst>
          </p:cNvPr>
          <p:cNvSpPr txBox="1">
            <a:spLocks noGrp="1"/>
          </p:cNvSpPr>
          <p:nvPr/>
        </p:nvSpPr>
        <p:spPr bwMode="auto">
          <a:xfrm>
            <a:off x="3467100" y="840263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EA91DE81-C232-41F8-8876-E5C35A17E644}" type="slidenum">
              <a:rPr lang="en-US" altLang="en-US"/>
              <a:pPr algn="r" eaLnBrk="1" hangingPunct="1">
                <a:spcBef>
                  <a:spcPct val="0"/>
                </a:spcBef>
                <a:buFontTx/>
                <a:buNone/>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C675FD1B-02BD-4059-A90E-A39BF52756A0}"/>
              </a:ext>
            </a:extLst>
          </p:cNvPr>
          <p:cNvSpPr>
            <a:spLocks noGrp="1" noRot="1" noChangeAspect="1" noChangeArrowheads="1" noTextEdit="1"/>
          </p:cNvSpPr>
          <p:nvPr>
            <p:ph type="sldImg"/>
          </p:nvPr>
        </p:nvSpPr>
        <p:spPr>
          <a:ln/>
        </p:spPr>
      </p:sp>
      <p:sp>
        <p:nvSpPr>
          <p:cNvPr id="77826" name="Notes Placeholder 2">
            <a:extLst>
              <a:ext uri="{FF2B5EF4-FFF2-40B4-BE49-F238E27FC236}">
                <a16:creationId xmlns:a16="http://schemas.microsoft.com/office/drawing/2014/main" id="{0EEC3E83-415E-4C70-8018-334E1B5595B7}"/>
              </a:ext>
            </a:extLst>
          </p:cNvPr>
          <p:cNvSpPr>
            <a:spLocks noGrp="1"/>
          </p:cNvSpPr>
          <p:nvPr>
            <p:ph type="body" idx="1"/>
          </p:nvPr>
        </p:nvSpPr>
        <p:spPr>
          <a:xfrm>
            <a:off x="685800" y="4408488"/>
            <a:ext cx="5562600" cy="38584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Question three is from page 63 of the PEL Guide.</a:t>
            </a:r>
          </a:p>
          <a:p>
            <a:pPr marL="0" indent="0">
              <a:buFontTx/>
              <a:buNone/>
            </a:pPr>
            <a:r>
              <a:rPr lang="en-US" altLang="en-US" dirty="0"/>
              <a:t>Use the same procedure for the last question.</a:t>
            </a:r>
          </a:p>
          <a:p>
            <a:pPr marL="0" indent="0">
              <a:buFontTx/>
              <a:buNone/>
            </a:pPr>
            <a:r>
              <a:rPr lang="en-US" altLang="en-US" b="1" dirty="0"/>
              <a:t>Question three: </a:t>
            </a:r>
            <a:r>
              <a:rPr lang="en-US" altLang="en-US" dirty="0"/>
              <a:t>How long do I wait to make a referral when I have concerns regarding a child who is learning English as a second language?</a:t>
            </a:r>
          </a:p>
          <a:p>
            <a:pPr marL="0" indent="0">
              <a:spcBef>
                <a:spcPct val="0"/>
              </a:spcBef>
              <a:spcAft>
                <a:spcPts val="600"/>
              </a:spcAft>
              <a:buFontTx/>
              <a:buNone/>
            </a:pPr>
            <a:r>
              <a:rPr lang="en-US" altLang="en-US" b="1" dirty="0"/>
              <a:t>Answer two</a:t>
            </a:r>
            <a:r>
              <a:rPr lang="en-US" altLang="en-US" dirty="0"/>
              <a:t>: English learners need a period of adjustment</a:t>
            </a:r>
            <a:r>
              <a:rPr lang="en-US" altLang="en-US" b="1" dirty="0"/>
              <a:t> </a:t>
            </a:r>
            <a:r>
              <a:rPr lang="en-US" altLang="en-US" dirty="0"/>
              <a:t>in which they are supported, encouraged, and provided with learning experiences that meet them where they are academically and linguistically. How long that period is depends on the individual child. </a:t>
            </a:r>
          </a:p>
          <a:p>
            <a:pPr marL="0" indent="0">
              <a:spcBef>
                <a:spcPct val="0"/>
              </a:spcBef>
              <a:spcAft>
                <a:spcPts val="600"/>
              </a:spcAft>
              <a:buFontTx/>
              <a:buNone/>
            </a:pPr>
            <a:r>
              <a:rPr lang="en-US" altLang="en-US" b="1" dirty="0"/>
              <a:t>Presenter may want to add the following information to the answer</a:t>
            </a:r>
            <a:r>
              <a:rPr lang="en-US" altLang="en-US" dirty="0"/>
              <a:t>: The best mechanism we have in schools is a Student Study Team (SST) whose members are informed about second language issues. If the team determines that an evaluation is warranted, it must be conducted in the child’s home language as well as English. Further, observations and interviews provide additional data for making an informed decision.</a:t>
            </a:r>
          </a:p>
          <a:p>
            <a:pPr marL="0" indent="0">
              <a:spcBef>
                <a:spcPct val="0"/>
              </a:spcBef>
              <a:spcAft>
                <a:spcPts val="600"/>
              </a:spcAft>
              <a:buFontTx/>
              <a:buNone/>
            </a:pPr>
            <a:r>
              <a:rPr lang="en-US" altLang="en-US" b="1" dirty="0"/>
              <a:t>Background Information for Presenter: </a:t>
            </a:r>
            <a:r>
              <a:rPr lang="en-US" altLang="en-US" dirty="0"/>
              <a:t>Student Study Team (SST) is a general education function and should not be confused with an individualized education program (IEP) team, which focuses on special education eligibility and placement options. By providing problem‐specific support, the SST will ensure that appropriate referrals are made to special education. </a:t>
            </a:r>
          </a:p>
        </p:txBody>
      </p:sp>
      <p:sp>
        <p:nvSpPr>
          <p:cNvPr id="77827" name="Slide Number Placeholder 3">
            <a:extLst>
              <a:ext uri="{FF2B5EF4-FFF2-40B4-BE49-F238E27FC236}">
                <a16:creationId xmlns:a16="http://schemas.microsoft.com/office/drawing/2014/main" id="{7AF6FBAD-B903-46AD-B9BF-9F4EFB63287D}"/>
              </a:ext>
            </a:extLst>
          </p:cNvPr>
          <p:cNvSpPr txBox="1">
            <a:spLocks noGrp="1"/>
          </p:cNvSpPr>
          <p:nvPr/>
        </p:nvSpPr>
        <p:spPr bwMode="auto">
          <a:xfrm>
            <a:off x="3429000" y="844631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5A854074-7F6A-4D17-B8EE-16589DD0B23E}" type="slidenum">
              <a:rPr lang="en-US" altLang="en-US"/>
              <a:pPr algn="r" eaLnBrk="1" hangingPunct="1">
                <a:spcBef>
                  <a:spcPct val="0"/>
                </a:spcBef>
                <a:buFontTx/>
                <a:buNone/>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4D152FC9-CCEB-406E-BC7B-0FE59D5C3DCC}"/>
              </a:ext>
            </a:extLst>
          </p:cNvPr>
          <p:cNvSpPr>
            <a:spLocks noGrp="1" noRot="1" noChangeAspect="1" noChangeArrowheads="1" noTextEdit="1"/>
          </p:cNvSpPr>
          <p:nvPr>
            <p:ph type="sldImg"/>
          </p:nvPr>
        </p:nvSpPr>
        <p:spPr>
          <a:ln/>
        </p:spPr>
      </p:sp>
      <p:sp>
        <p:nvSpPr>
          <p:cNvPr id="79874" name="Notes Placeholder 2">
            <a:extLst>
              <a:ext uri="{FF2B5EF4-FFF2-40B4-BE49-F238E27FC236}">
                <a16:creationId xmlns:a16="http://schemas.microsoft.com/office/drawing/2014/main" id="{6B246EBE-BD23-4159-BC67-03B10B8F0D79}"/>
              </a:ext>
            </a:extLst>
          </p:cNvPr>
          <p:cNvSpPr>
            <a:spLocks noGrp="1"/>
          </p:cNvSpPr>
          <p:nvPr>
            <p:ph type="body" idx="1"/>
          </p:nvPr>
        </p:nvSpPr>
        <p:spPr>
          <a:xfrm>
            <a:off x="685800" y="4560888"/>
            <a:ext cx="5486400" cy="39735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spcAft>
                <a:spcPts val="850"/>
              </a:spcAft>
              <a:buFontTx/>
              <a:buNone/>
            </a:pPr>
            <a:r>
              <a:rPr lang="en-US" altLang="en-US" dirty="0"/>
              <a:t>We will now move into the second section of this presentation. We will be focusing on specific teaching strategies to enhance the language development of English learners with disabilities. </a:t>
            </a:r>
          </a:p>
          <a:p>
            <a:pPr marL="0" indent="0" eaLnBrk="1" hangingPunct="1">
              <a:spcBef>
                <a:spcPct val="0"/>
              </a:spcBef>
              <a:spcAft>
                <a:spcPts val="600"/>
              </a:spcAft>
              <a:buFontTx/>
              <a:buNone/>
            </a:pPr>
            <a:r>
              <a:rPr lang="en-US" altLang="en-US" dirty="0"/>
              <a:t>Review the pre-reading and work: Refer participants to pages 54–55 of the PEL Guide or Handout 3: Teacher Support Strategies. The checklist gives specific strategies for responding to stages of communication that children move into and out of as they learn a second language. Many of the strategies from the checklist are incorporated in this section. The article on Handout 4: English Language Learners with Special Needs Effective Instructional Strategies highlights important strategies for supporting English language Learners with Special needs.</a:t>
            </a:r>
          </a:p>
          <a:p>
            <a:pPr marL="0" indent="0" eaLnBrk="1" hangingPunct="1">
              <a:spcBef>
                <a:spcPct val="0"/>
              </a:spcBef>
              <a:spcAft>
                <a:spcPts val="600"/>
              </a:spcAft>
              <a:buFontTx/>
              <a:buNone/>
            </a:pPr>
            <a:endParaRPr lang="en-US" altLang="en-US" dirty="0"/>
          </a:p>
        </p:txBody>
      </p:sp>
      <p:sp>
        <p:nvSpPr>
          <p:cNvPr id="79875" name="Slide Number Placeholder 3">
            <a:extLst>
              <a:ext uri="{FF2B5EF4-FFF2-40B4-BE49-F238E27FC236}">
                <a16:creationId xmlns:a16="http://schemas.microsoft.com/office/drawing/2014/main" id="{0CF92DB2-036B-4C7A-B69F-4E8717993123}"/>
              </a:ext>
            </a:extLst>
          </p:cNvPr>
          <p:cNvSpPr txBox="1">
            <a:spLocks noGrp="1"/>
          </p:cNvSpPr>
          <p:nvPr/>
        </p:nvSpPr>
        <p:spPr bwMode="auto">
          <a:xfrm>
            <a:off x="3429000" y="842408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F7F9297E-CD07-45B1-BA92-AAC920874371}" type="slidenum">
              <a:rPr lang="en-US" altLang="en-US"/>
              <a:pPr algn="r" eaLnBrk="1" hangingPunct="1">
                <a:spcBef>
                  <a:spcPct val="0"/>
                </a:spcBef>
                <a:buFontTx/>
                <a:buNone/>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978BCF72-BA97-4149-979A-194962C23D27}"/>
              </a:ext>
            </a:extLst>
          </p:cNvPr>
          <p:cNvSpPr>
            <a:spLocks noGrp="1" noRot="1" noChangeAspect="1" noChangeArrowheads="1" noTextEdit="1"/>
          </p:cNvSpPr>
          <p:nvPr>
            <p:ph type="sldImg"/>
          </p:nvPr>
        </p:nvSpPr>
        <p:spPr>
          <a:ln/>
        </p:spPr>
      </p:sp>
      <p:sp>
        <p:nvSpPr>
          <p:cNvPr id="81922" name="Notes Placeholder 2">
            <a:extLst>
              <a:ext uri="{FF2B5EF4-FFF2-40B4-BE49-F238E27FC236}">
                <a16:creationId xmlns:a16="http://schemas.microsoft.com/office/drawing/2014/main" id="{90CD73C0-FAEB-4A0B-B9E3-526159216A6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The third outcome of this presentation addresses strategies. Inform the participants that we will be focusing on three strategies. Each strategy will be viewed in video clips and explained verbally. These strategies are for all children in our preschool programs:</a:t>
            </a:r>
          </a:p>
          <a:p>
            <a:pPr marL="228600" indent="-228600">
              <a:buFont typeface="+mj-lt"/>
              <a:buAutoNum type="arabicPeriod"/>
            </a:pPr>
            <a:r>
              <a:rPr lang="en-US" altLang="en-US" dirty="0"/>
              <a:t>Responsive practices</a:t>
            </a:r>
          </a:p>
          <a:p>
            <a:pPr marL="228600" indent="-228600">
              <a:buFont typeface="+mj-lt"/>
              <a:buAutoNum type="arabicPeriod"/>
            </a:pPr>
            <a:r>
              <a:rPr lang="en-US" altLang="en-US" dirty="0"/>
              <a:t>Adaptations</a:t>
            </a:r>
          </a:p>
          <a:p>
            <a:pPr marL="228600" indent="-228600">
              <a:buFont typeface="+mj-lt"/>
              <a:buAutoNum type="arabicPeriod"/>
            </a:pPr>
            <a:r>
              <a:rPr lang="en-US" altLang="en-US" dirty="0"/>
              <a:t>Accessibility to curriculum (This is very important and can be achieved by incorporating the concept of the universal design and implementing differentiated instruction.)</a:t>
            </a:r>
          </a:p>
          <a:p>
            <a:pPr marL="0" indent="0">
              <a:buFontTx/>
              <a:buNone/>
            </a:pPr>
            <a:r>
              <a:rPr lang="en-US" altLang="en-US" dirty="0"/>
              <a:t>Page 193 of the PCF has an example of a flannel board activity designed to build listening skills that includes responsive practices and adaptations that enable access to curriculum for all students. This is an example that participants can read and return to after the presentation.</a:t>
            </a:r>
          </a:p>
          <a:p>
            <a:pPr marL="0" indent="0">
              <a:buFontTx/>
              <a:buNone/>
            </a:pPr>
            <a:endParaRPr lang="en-US" altLang="en-US" dirty="0"/>
          </a:p>
        </p:txBody>
      </p:sp>
      <p:sp>
        <p:nvSpPr>
          <p:cNvPr id="81923" name="Slide Number Placeholder 3">
            <a:extLst>
              <a:ext uri="{FF2B5EF4-FFF2-40B4-BE49-F238E27FC236}">
                <a16:creationId xmlns:a16="http://schemas.microsoft.com/office/drawing/2014/main" id="{F3A3DA46-8A2F-4C21-B94A-3FFAF53A10A4}"/>
              </a:ext>
            </a:extLst>
          </p:cNvPr>
          <p:cNvSpPr txBox="1">
            <a:spLocks noGrp="1"/>
          </p:cNvSpPr>
          <p:nvPr/>
        </p:nvSpPr>
        <p:spPr bwMode="auto">
          <a:xfrm>
            <a:off x="3429000" y="844838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B7E18D32-DEE2-4FC4-918E-AD935E99A21A}" type="slidenum">
              <a:rPr lang="en-US" altLang="en-US"/>
              <a:pPr algn="r" eaLnBrk="1" hangingPunct="1">
                <a:spcBef>
                  <a:spcPct val="0"/>
                </a:spcBef>
                <a:buFontTx/>
                <a:buNone/>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03B36779-C9D6-424E-AEAD-85521FF0FD77}"/>
              </a:ext>
            </a:extLst>
          </p:cNvPr>
          <p:cNvSpPr>
            <a:spLocks noGrp="1" noRot="1" noChangeAspect="1" noChangeArrowheads="1" noTextEdit="1"/>
          </p:cNvSpPr>
          <p:nvPr>
            <p:ph type="sldImg"/>
          </p:nvPr>
        </p:nvSpPr>
        <p:spPr>
          <a:ln/>
        </p:spPr>
      </p:sp>
      <p:sp>
        <p:nvSpPr>
          <p:cNvPr id="83970" name="Rectangle 3">
            <a:extLst>
              <a:ext uri="{FF2B5EF4-FFF2-40B4-BE49-F238E27FC236}">
                <a16:creationId xmlns:a16="http://schemas.microsoft.com/office/drawing/2014/main" id="{909D5294-0379-4E81-80F0-7BCA1F251BA6}"/>
              </a:ext>
            </a:extLst>
          </p:cNvPr>
          <p:cNvSpPr>
            <a:spLocks noGrp="1" noChangeArrowheads="1"/>
          </p:cNvSpPr>
          <p:nvPr>
            <p:ph type="body" idx="1"/>
          </p:nvPr>
        </p:nvSpPr>
        <p:spPr>
          <a:xfrm>
            <a:off x="381000" y="4495800"/>
            <a:ext cx="6153150" cy="405104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dirty="0"/>
              <a:t>Share the following with the group: Learning experiences must be meaningful to English learners. By selecting universal themes and topics, you are opening a learning door for English learners. Some examples of universal themes and topics are eating, weather, housing, plants and flowers, clothing, the sun and moon, rainbows, colors and numbers, families, and emotional themes such as joy and sadness.</a:t>
            </a:r>
          </a:p>
          <a:p>
            <a:pPr>
              <a:buFontTx/>
              <a:buNone/>
            </a:pPr>
            <a:r>
              <a:rPr lang="en-US" altLang="en-US" dirty="0"/>
              <a:t>Adapted From the Faculty Initiative Seminar PowerPoint; page 69 of the PEL Guide; and Klein and Chen, </a:t>
            </a:r>
            <a:r>
              <a:rPr lang="en-US" altLang="en-US" i="1" dirty="0"/>
              <a:t>Working with Children from Culturally Diverse Backgrounds, </a:t>
            </a:r>
            <a:r>
              <a:rPr lang="en-US" altLang="en-US" dirty="0"/>
              <a:t>pp. 155-160.</a:t>
            </a:r>
            <a:endParaRPr lang="en-US" altLang="en-US" b="1" dirty="0"/>
          </a:p>
          <a:p>
            <a:pPr>
              <a:buFontTx/>
              <a:buNone/>
            </a:pPr>
            <a:r>
              <a:rPr lang="en-US" altLang="en-US" b="1" dirty="0"/>
              <a:t>Background Information for Presenter</a:t>
            </a:r>
            <a:r>
              <a:rPr lang="en-US" altLang="en-US" dirty="0"/>
              <a:t>: The acquisition of English requires deliberate and intentional instructional practices that assist young children to hear the sounds of the second language slowly and clearly. Young English learners may be relatively non-verbal when entering preschool, so it is important that they be included in a variety of activities that promote listening and comprehension throughout their daily schedule:</a:t>
            </a:r>
          </a:p>
          <a:p>
            <a:pPr marL="190500" indent="-190500">
              <a:buFont typeface="Calibri" panose="020F0502020204030204" pitchFamily="34" charset="0"/>
              <a:buAutoNum type="arabicPeriod"/>
            </a:pPr>
            <a:r>
              <a:rPr lang="en-US" altLang="en-US" dirty="0"/>
              <a:t>Use physical gestures and signed words. Show visual cues and props when the actual items are not an option. Always try to show the real object while you are explaining or referring to the item. </a:t>
            </a:r>
          </a:p>
          <a:p>
            <a:pPr marL="190500" indent="-190500">
              <a:buFont typeface="Calibri" panose="020F0502020204030204" pitchFamily="34" charset="0"/>
              <a:buAutoNum type="arabicPeriod"/>
            </a:pPr>
            <a:r>
              <a:rPr lang="en-US" altLang="en-US" dirty="0"/>
              <a:t>To the extent possible, learn some key words or phrases in the child’s native language. A parent, sibling, or other staff member who speaks the child’s home language may assist in this effort. Learn how to pronounce the child’s name as accurately as possible. Because a child’s name is so closely linked to their sense of self, it is very important that the correct pronunciation of their name be used.</a:t>
            </a:r>
          </a:p>
          <a:p>
            <a:pPr marL="190500" indent="-190500">
              <a:buFont typeface="Calibri" panose="020F0502020204030204" pitchFamily="34" charset="0"/>
              <a:buAutoNum type="arabicPeriod"/>
            </a:pPr>
            <a:r>
              <a:rPr lang="en-US" altLang="en-US" dirty="0"/>
              <a:t>Use language and literacy activities that contain repetitive refrains so that English learners can hear the idea or concept multiple times (e.g., </a:t>
            </a:r>
            <a:r>
              <a:rPr lang="en-US" altLang="en-US" i="1" dirty="0"/>
              <a:t>Brown Bear, Brown Bear, What do You See?).</a:t>
            </a:r>
          </a:p>
          <a:p>
            <a:pPr marL="190500" indent="-190500">
              <a:buFont typeface="Calibri" panose="020F0502020204030204" pitchFamily="34" charset="0"/>
              <a:buAutoNum type="arabicPeriod"/>
            </a:pPr>
            <a:r>
              <a:rPr lang="en-US" altLang="en-US" dirty="0"/>
              <a:t>Use ongoing commentary when an English learner with disabilities is engaged in an activity. For example, if the child is climbing up the ladder to the slide, teacher might say, “You are going up the ladder and then you will go down the slide.”</a:t>
            </a:r>
          </a:p>
          <a:p>
            <a:pPr marL="190500" indent="-190500">
              <a:buFont typeface="Calibri" panose="020F0502020204030204" pitchFamily="34" charset="0"/>
              <a:buAutoNum type="arabicPeriod"/>
            </a:pPr>
            <a:r>
              <a:rPr lang="en-US" altLang="en-US" dirty="0"/>
              <a:t>Wait at least five seconds for a response. Give more time for English learners to respond. Whether or not they have disabilities, English learners need to have a longer wait time to process information. </a:t>
            </a:r>
          </a:p>
        </p:txBody>
      </p:sp>
      <p:sp>
        <p:nvSpPr>
          <p:cNvPr id="83971" name="Slide Number Placeholder 3">
            <a:extLst>
              <a:ext uri="{FF2B5EF4-FFF2-40B4-BE49-F238E27FC236}">
                <a16:creationId xmlns:a16="http://schemas.microsoft.com/office/drawing/2014/main" id="{A81E24FE-407A-4E53-B126-34C2500CBBB9}"/>
              </a:ext>
            </a:extLst>
          </p:cNvPr>
          <p:cNvSpPr txBox="1">
            <a:spLocks noGrp="1"/>
          </p:cNvSpPr>
          <p:nvPr/>
        </p:nvSpPr>
        <p:spPr bwMode="auto">
          <a:xfrm>
            <a:off x="3428060" y="8352777"/>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99EB89B7-F7CD-4521-9B2C-F9AD38EA9D14}" type="slidenum">
              <a:rPr lang="en-US" altLang="en-US"/>
              <a:pPr algn="r" eaLnBrk="1" hangingPunct="1">
                <a:spcBef>
                  <a:spcPct val="0"/>
                </a:spcBef>
                <a:buFontTx/>
                <a:buNone/>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DDD1BA94-4DDD-4F12-8505-D6C42BA8E644}"/>
              </a:ext>
            </a:extLst>
          </p:cNvPr>
          <p:cNvSpPr>
            <a:spLocks noGrp="1" noRot="1" noChangeAspect="1" noChangeArrowheads="1" noTextEdit="1"/>
          </p:cNvSpPr>
          <p:nvPr>
            <p:ph type="sldImg"/>
          </p:nvPr>
        </p:nvSpPr>
        <p:spPr>
          <a:ln/>
        </p:spPr>
      </p:sp>
      <p:sp>
        <p:nvSpPr>
          <p:cNvPr id="12290" name="Notes Placeholder 2">
            <a:extLst>
              <a:ext uri="{FF2B5EF4-FFF2-40B4-BE49-F238E27FC236}">
                <a16:creationId xmlns:a16="http://schemas.microsoft.com/office/drawing/2014/main" id="{E0B34446-B108-449A-8B25-06B2D3B7576B}"/>
              </a:ext>
            </a:extLst>
          </p:cNvPr>
          <p:cNvSpPr>
            <a:spLocks noGrp="1"/>
          </p:cNvSpPr>
          <p:nvPr>
            <p:ph type="body" idx="1"/>
          </p:nvPr>
        </p:nvSpPr>
        <p:spPr>
          <a:xfrm>
            <a:off x="685800" y="4419600"/>
            <a:ext cx="57150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Tx/>
              <a:buNone/>
            </a:pPr>
            <a:r>
              <a:rPr lang="en-US" altLang="en-US" b="1" dirty="0"/>
              <a:t>Activity: Seashells Disability Awareness Activity </a:t>
            </a:r>
          </a:p>
          <a:p>
            <a:pPr>
              <a:lnSpc>
                <a:spcPct val="90000"/>
              </a:lnSpc>
              <a:buFontTx/>
              <a:buNone/>
            </a:pPr>
            <a:r>
              <a:rPr lang="en-US" altLang="en-US" b="1" dirty="0"/>
              <a:t>Preparation</a:t>
            </a:r>
            <a:r>
              <a:rPr lang="en-US" altLang="en-US" dirty="0"/>
              <a:t>: Use the image on the slide or upload a new photo.  </a:t>
            </a:r>
          </a:p>
          <a:p>
            <a:pPr>
              <a:lnSpc>
                <a:spcPct val="90000"/>
              </a:lnSpc>
              <a:buFontTx/>
              <a:buNone/>
            </a:pPr>
            <a:r>
              <a:rPr lang="en-US" altLang="en-US" b="1" dirty="0"/>
              <a:t>Procedure</a:t>
            </a:r>
            <a:r>
              <a:rPr lang="en-US" altLang="en-US" dirty="0"/>
              <a:t>: Show the slide in Present view. Ask participants to find a "perfect shell” on the slide or on their Find a Perfect Shell handout (Point: All shells are shaped differently. Some have spots, and so forth, so there really is no "perfect shell.”).</a:t>
            </a:r>
          </a:p>
          <a:p>
            <a:pPr>
              <a:lnSpc>
                <a:spcPct val="90000"/>
              </a:lnSpc>
            </a:pPr>
            <a:r>
              <a:rPr lang="en-US" altLang="en-US" dirty="0"/>
              <a:t>Breakout Room: Invite participants to discuss the experience of picking their shells in their small group. Have them talk about why they picked their shell as the “perfect shell.” (Point: Talk about how boring it would be if all shells looked the same and how interesting it was to look at their differences.)</a:t>
            </a:r>
          </a:p>
          <a:p>
            <a:pPr>
              <a:lnSpc>
                <a:spcPct val="90000"/>
              </a:lnSpc>
            </a:pPr>
            <a:r>
              <a:rPr lang="en-US" altLang="en-US" dirty="0"/>
              <a:t>Ask participants why they think we did this activity or how they think this activity relates to the topic. </a:t>
            </a:r>
          </a:p>
          <a:p>
            <a:pPr>
              <a:lnSpc>
                <a:spcPct val="90000"/>
              </a:lnSpc>
            </a:pPr>
            <a:r>
              <a:rPr lang="en-US" altLang="en-US" dirty="0"/>
              <a:t>One more thought: Children are not only different on the outside, but they are also unique on the inside.</a:t>
            </a:r>
            <a:endParaRPr lang="en-US" altLang="en-US" b="1" dirty="0"/>
          </a:p>
          <a:p>
            <a:pPr>
              <a:lnSpc>
                <a:spcPct val="90000"/>
              </a:lnSpc>
              <a:buFontTx/>
              <a:buNone/>
            </a:pPr>
            <a:r>
              <a:rPr lang="en-US" altLang="en-US" b="1" dirty="0"/>
              <a:t>Debrief: </a:t>
            </a:r>
            <a:r>
              <a:rPr lang="en-US" altLang="en-US" dirty="0"/>
              <a:t>All children come to our classrooms with their own special </a:t>
            </a:r>
            <a:r>
              <a:rPr lang="en-US" altLang="en-US" i="0" dirty="0"/>
              <a:t>unique differences! </a:t>
            </a:r>
            <a:r>
              <a:rPr lang="en-US" altLang="en-US" dirty="0"/>
              <a:t>Invite participants to debrief about finding the “perfect shell.” Again, all children are important regardless of their abilities and appearances. Make sure to introduce the concept of People First Language</a:t>
            </a:r>
            <a:r>
              <a:rPr lang="en-US" altLang="en-US" b="1" dirty="0"/>
              <a:t> </a:t>
            </a:r>
            <a:r>
              <a:rPr lang="en-US" altLang="en-US" dirty="0"/>
              <a:t>so that participants and presenters are mindful of using appropriate terms throughout this presentation. </a:t>
            </a:r>
          </a:p>
          <a:p>
            <a:pPr marL="0" marR="0">
              <a:spcBef>
                <a:spcPts val="0"/>
              </a:spcBef>
              <a:spcAft>
                <a:spcPts val="600"/>
              </a:spcAft>
            </a:pPr>
            <a:r>
              <a:rPr lang="en-US" altLang="en-US" dirty="0"/>
              <a:t>Presenters can reference the brochure titled, </a:t>
            </a:r>
            <a:r>
              <a:rPr lang="en-US" altLang="en-US" i="1" dirty="0"/>
              <a:t>Guidelines for Reporting and Writing about People with Disabilities</a:t>
            </a:r>
            <a:r>
              <a:rPr lang="en-US" altLang="en-US" dirty="0"/>
              <a:t>, Seventh Edition (2008) [</a:t>
            </a:r>
            <a:r>
              <a:rPr lang="en-US" u="sng" dirty="0">
                <a:solidFill>
                  <a:srgbClr val="0563C1"/>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https://www.ndrn.org/images/Documents/Advocacy/Amicus_Activity/Guidelines_for_Reporting_and_Writing_about_People_with_Disabilities.pdf</a:t>
            </a:r>
            <a:r>
              <a:rPr lang="en-US" altLang="en-US" dirty="0"/>
              <a:t>]. For further reading, have participants highlight the “People First Language” article (The article is in the training binder and can be found at </a:t>
            </a:r>
            <a:r>
              <a:rPr lang="en-US" u="sng" dirty="0">
                <a:solidFill>
                  <a:srgbClr val="0563C1"/>
                </a:solidFill>
                <a:effectLst/>
                <a:ea typeface="Times New Roman" panose="02020603050405020304" pitchFamily="18" charset="0"/>
                <a:cs typeface="Times New Roman" panose="02020603050405020304" pitchFamily="18" charset="0"/>
                <a:hlinkClick r:id="rId4" action="ppaction://hlinkfile">
                  <a:extLst>
                    <a:ext uri="{A12FA001-AC4F-418D-AE19-62706E023703}">
                      <ahyp:hlinkClr xmlns:ahyp="http://schemas.microsoft.com/office/drawing/2018/hyperlinkcolor" val="tx"/>
                    </a:ext>
                  </a:extLst>
                </a:hlinkClick>
              </a:rPr>
              <a:t>www.disabilityisnatural.com</a:t>
            </a:r>
            <a:r>
              <a:rPr lang="en-US" altLang="en-US" dirty="0"/>
              <a:t>).</a:t>
            </a:r>
          </a:p>
        </p:txBody>
      </p:sp>
      <p:sp>
        <p:nvSpPr>
          <p:cNvPr id="12291" name="Slide Number Placeholder 3">
            <a:extLst>
              <a:ext uri="{FF2B5EF4-FFF2-40B4-BE49-F238E27FC236}">
                <a16:creationId xmlns:a16="http://schemas.microsoft.com/office/drawing/2014/main" id="{728C802B-EA8D-496C-931A-BB101293D9D3}"/>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CC6F10D6-6E89-40A2-9E5A-722C02DBAC9C}" type="slidenum">
              <a:rPr lang="en-US" altLang="en-US"/>
              <a:pPr algn="r" eaLnBrk="1" hangingPunct="1">
                <a:spcBef>
                  <a:spcPct val="0"/>
                </a:spcBef>
                <a:buFontTx/>
                <a:buNone/>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7CC5D8D6-05B0-439D-A793-252E156D43CB}"/>
              </a:ext>
            </a:extLst>
          </p:cNvPr>
          <p:cNvSpPr>
            <a:spLocks noGrp="1" noRot="1" noChangeAspect="1" noChangeArrowheads="1" noTextEdit="1"/>
          </p:cNvSpPr>
          <p:nvPr>
            <p:ph type="sldImg"/>
          </p:nvPr>
        </p:nvSpPr>
        <p:spPr>
          <a:solidFill>
            <a:srgbClr val="FFFFFF"/>
          </a:solidFill>
          <a:ln/>
        </p:spPr>
      </p:sp>
      <p:sp>
        <p:nvSpPr>
          <p:cNvPr id="86018" name="Rectangle 3">
            <a:extLst>
              <a:ext uri="{FF2B5EF4-FFF2-40B4-BE49-F238E27FC236}">
                <a16:creationId xmlns:a16="http://schemas.microsoft.com/office/drawing/2014/main" id="{441D2986-702C-4E65-B1D7-FBEA68D7B3A0}"/>
              </a:ext>
            </a:extLst>
          </p:cNvPr>
          <p:cNvSpPr>
            <a:spLocks noGrp="1" noChangeArrowheads="1"/>
          </p:cNvSpPr>
          <p:nvPr>
            <p:ph type="body" idx="1"/>
          </p:nvPr>
        </p:nvSpPr>
        <p:spPr>
          <a:xfrm>
            <a:off x="685800" y="4572000"/>
            <a:ext cx="5715000" cy="37882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lnSpc>
                <a:spcPct val="90000"/>
              </a:lnSpc>
              <a:spcBef>
                <a:spcPct val="0"/>
              </a:spcBef>
              <a:spcAft>
                <a:spcPts val="375"/>
              </a:spcAft>
              <a:buFontTx/>
              <a:buNone/>
            </a:pPr>
            <a:r>
              <a:rPr lang="en-US" altLang="en-US" dirty="0"/>
              <a:t>See Handout 5: Seven Adaptations.</a:t>
            </a:r>
          </a:p>
          <a:p>
            <a:pPr marL="0" indent="0" eaLnBrk="1" hangingPunct="1">
              <a:lnSpc>
                <a:spcPct val="90000"/>
              </a:lnSpc>
              <a:spcBef>
                <a:spcPct val="0"/>
              </a:spcBef>
              <a:spcAft>
                <a:spcPts val="375"/>
              </a:spcAft>
              <a:buFontTx/>
              <a:buNone/>
            </a:pPr>
            <a:r>
              <a:rPr lang="en-US" altLang="en-US" dirty="0"/>
              <a:t>Adaptations are changes in the environment that allow children with disabilities to participate in the same assessment as their peers.</a:t>
            </a:r>
          </a:p>
          <a:p>
            <a:pPr marL="0" indent="0" eaLnBrk="1" hangingPunct="1">
              <a:lnSpc>
                <a:spcPct val="90000"/>
              </a:lnSpc>
              <a:spcBef>
                <a:spcPct val="0"/>
              </a:spcBef>
              <a:spcAft>
                <a:spcPts val="375"/>
              </a:spcAft>
              <a:buFontTx/>
              <a:buNone/>
            </a:pPr>
            <a:r>
              <a:rPr lang="en-US" altLang="en-US" dirty="0"/>
              <a:t>Adaptations have been developed so that the DRDP (2015) [Desired Results Developmental Profile assessment] more accurately reflects the child’s abilities, rather than the impact of the child’s disability. The use of adaptations is an essential component when we think about strategies to access the general education curriculum.</a:t>
            </a:r>
          </a:p>
          <a:p>
            <a:pPr marL="0" marR="0">
              <a:spcBef>
                <a:spcPts val="0"/>
              </a:spcBef>
              <a:spcAft>
                <a:spcPts val="600"/>
              </a:spcAft>
            </a:pPr>
            <a:r>
              <a:rPr lang="en-US" altLang="en-US" b="1" dirty="0"/>
              <a:t>Source: </a:t>
            </a:r>
            <a:r>
              <a:rPr lang="en-US" altLang="en-US" dirty="0"/>
              <a:t>Using Adaptations with the DRDP (2015) Tutorial page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https://www.draccess.org/AdaptationsTutorial.html</a:t>
            </a:r>
            <a:r>
              <a:rPr lang="en-US" altLang="en-US" dirty="0"/>
              <a:t>) of the Desired Results Access Project website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https://www.draccess.org/</a:t>
            </a:r>
            <a:endParaRPr lang="en-US" altLang="en-US" dirty="0"/>
          </a:p>
          <a:p>
            <a:pPr marL="0" indent="0" eaLnBrk="1" hangingPunct="1">
              <a:lnSpc>
                <a:spcPct val="90000"/>
              </a:lnSpc>
              <a:spcBef>
                <a:spcPct val="0"/>
              </a:spcBef>
              <a:spcAft>
                <a:spcPts val="375"/>
              </a:spcAft>
              <a:buFontTx/>
              <a:buNone/>
            </a:pPr>
            <a:r>
              <a:rPr lang="en-US" altLang="en-US" dirty="0"/>
              <a:t>Prepare copies of DRDP (2015) to show participants.</a:t>
            </a:r>
            <a:r>
              <a:rPr lang="en-US" altLang="en-US" b="1" dirty="0"/>
              <a:t> </a:t>
            </a:r>
          </a:p>
          <a:p>
            <a:pPr marL="0" indent="0" eaLnBrk="1" hangingPunct="1">
              <a:lnSpc>
                <a:spcPct val="90000"/>
              </a:lnSpc>
              <a:spcBef>
                <a:spcPct val="0"/>
              </a:spcBef>
              <a:spcAft>
                <a:spcPts val="375"/>
              </a:spcAft>
              <a:buFontTx/>
              <a:buNone/>
            </a:pPr>
            <a:r>
              <a:rPr lang="en-US" altLang="en-US" dirty="0"/>
              <a:t>The Individualized Education Program must include a statement of any adaptations that are necessary to measure the academic achievement and functional performance of children on the statewide assessment. However, adaptations should be in place for the child’s daily routines and activities—not just during assessments.</a:t>
            </a:r>
          </a:p>
          <a:p>
            <a:pPr marL="0" indent="0" eaLnBrk="1" hangingPunct="1">
              <a:lnSpc>
                <a:spcPct val="90000"/>
              </a:lnSpc>
              <a:spcBef>
                <a:spcPct val="0"/>
              </a:spcBef>
              <a:spcAft>
                <a:spcPts val="375"/>
              </a:spcAft>
              <a:buFontTx/>
              <a:buNone/>
            </a:pPr>
            <a:r>
              <a:rPr lang="en-US" altLang="en-US" dirty="0"/>
              <a:t>A description of each of these adaptations is included in the handout.  </a:t>
            </a:r>
            <a:endParaRPr lang="en-US" altLang="en-US" b="1" dirty="0"/>
          </a:p>
          <a:p>
            <a:pPr marL="0" indent="0" eaLnBrk="1" hangingPunct="1">
              <a:lnSpc>
                <a:spcPct val="90000"/>
              </a:lnSpc>
              <a:spcBef>
                <a:spcPct val="0"/>
              </a:spcBef>
              <a:spcAft>
                <a:spcPts val="375"/>
              </a:spcAft>
              <a:buFontTx/>
              <a:buNone/>
            </a:pPr>
            <a:r>
              <a:rPr lang="en-US" altLang="en-US" dirty="0"/>
              <a:t>Refer participants to Handout 5: Seven Adaptations, which lists seven specific adaptations identified by the </a:t>
            </a:r>
            <a:r>
              <a:rPr lang="en-US" altLang="en-US" i="0" dirty="0"/>
              <a:t>Desired Results Access Project:</a:t>
            </a:r>
          </a:p>
          <a:p>
            <a:pPr marL="228600" indent="-228600" eaLnBrk="1" hangingPunct="1">
              <a:lnSpc>
                <a:spcPct val="90000"/>
              </a:lnSpc>
              <a:spcBef>
                <a:spcPct val="0"/>
              </a:spcBef>
              <a:spcAft>
                <a:spcPts val="375"/>
              </a:spcAft>
              <a:buFont typeface="+mj-lt"/>
              <a:buAutoNum type="arabicPeriod"/>
            </a:pPr>
            <a:r>
              <a:rPr lang="en-US" altLang="en-US" dirty="0"/>
              <a:t>Augmentative or Alternative Communication System</a:t>
            </a:r>
          </a:p>
          <a:p>
            <a:pPr marL="228600" indent="-228600" eaLnBrk="1" hangingPunct="1">
              <a:lnSpc>
                <a:spcPct val="90000"/>
              </a:lnSpc>
              <a:spcBef>
                <a:spcPct val="0"/>
              </a:spcBef>
              <a:spcAft>
                <a:spcPts val="375"/>
              </a:spcAft>
              <a:buFont typeface="+mj-lt"/>
              <a:buAutoNum type="arabicPeriod"/>
            </a:pPr>
            <a:r>
              <a:rPr lang="en-US" altLang="en-US" dirty="0"/>
              <a:t>Alternative Mode for Written Language</a:t>
            </a:r>
          </a:p>
          <a:p>
            <a:pPr marL="228600" indent="-228600" eaLnBrk="1" hangingPunct="1">
              <a:lnSpc>
                <a:spcPct val="90000"/>
              </a:lnSpc>
              <a:spcBef>
                <a:spcPct val="0"/>
              </a:spcBef>
              <a:spcAft>
                <a:spcPts val="375"/>
              </a:spcAft>
              <a:buFont typeface="+mj-lt"/>
              <a:buAutoNum type="arabicPeriod"/>
            </a:pPr>
            <a:r>
              <a:rPr lang="en-US" altLang="en-US" dirty="0"/>
              <a:t>Visual Support</a:t>
            </a:r>
          </a:p>
          <a:p>
            <a:pPr marL="228600" indent="-228600" eaLnBrk="1" hangingPunct="1">
              <a:lnSpc>
                <a:spcPct val="90000"/>
              </a:lnSpc>
              <a:spcBef>
                <a:spcPct val="0"/>
              </a:spcBef>
              <a:spcAft>
                <a:spcPts val="375"/>
              </a:spcAft>
              <a:buFont typeface="+mj-lt"/>
              <a:buAutoNum type="arabicPeriod"/>
            </a:pPr>
            <a:r>
              <a:rPr lang="en-US" altLang="en-US" dirty="0"/>
              <a:t>Assistive Equipment or Device</a:t>
            </a:r>
          </a:p>
          <a:p>
            <a:pPr marL="228600" indent="-228600" eaLnBrk="1" hangingPunct="1">
              <a:lnSpc>
                <a:spcPct val="90000"/>
              </a:lnSpc>
              <a:spcBef>
                <a:spcPct val="0"/>
              </a:spcBef>
              <a:spcAft>
                <a:spcPts val="375"/>
              </a:spcAft>
              <a:buFont typeface="+mj-lt"/>
              <a:buAutoNum type="arabicPeriod"/>
            </a:pPr>
            <a:r>
              <a:rPr lang="en-US" altLang="en-US" dirty="0"/>
              <a:t>Functional Positioning</a:t>
            </a:r>
          </a:p>
          <a:p>
            <a:pPr marL="228600" indent="-228600" eaLnBrk="1" hangingPunct="1">
              <a:lnSpc>
                <a:spcPct val="90000"/>
              </a:lnSpc>
              <a:spcBef>
                <a:spcPct val="0"/>
              </a:spcBef>
              <a:spcAft>
                <a:spcPts val="375"/>
              </a:spcAft>
              <a:buFont typeface="+mj-lt"/>
              <a:buAutoNum type="arabicPeriod"/>
            </a:pPr>
            <a:r>
              <a:rPr lang="en-US" altLang="en-US" dirty="0"/>
              <a:t>Sensory Support</a:t>
            </a:r>
          </a:p>
          <a:p>
            <a:pPr marL="228600" indent="-228600" eaLnBrk="1" hangingPunct="1">
              <a:lnSpc>
                <a:spcPct val="90000"/>
              </a:lnSpc>
              <a:spcBef>
                <a:spcPct val="0"/>
              </a:spcBef>
              <a:spcAft>
                <a:spcPts val="375"/>
              </a:spcAft>
              <a:buFont typeface="+mj-lt"/>
              <a:buAutoNum type="arabicPeriod"/>
            </a:pPr>
            <a:r>
              <a:rPr lang="en-US" altLang="en-US" dirty="0"/>
              <a:t>Alternative Response Mode</a:t>
            </a:r>
            <a:endParaRPr lang="en-US" altLang="en-US" b="1" dirty="0"/>
          </a:p>
          <a:p>
            <a:pPr marL="0" indent="0" eaLnBrk="1" hangingPunct="1">
              <a:lnSpc>
                <a:spcPct val="90000"/>
              </a:lnSpc>
              <a:spcBef>
                <a:spcPct val="0"/>
              </a:spcBef>
              <a:spcAft>
                <a:spcPts val="375"/>
              </a:spcAft>
              <a:buFontTx/>
              <a:buNone/>
            </a:pPr>
            <a:r>
              <a:rPr lang="en-US" altLang="en-US" dirty="0"/>
              <a:t>Have participants focus on Augmentative or Alternative Communication System and Sensory Support</a:t>
            </a:r>
            <a:r>
              <a:rPr lang="en-US" altLang="en-US" b="1" dirty="0"/>
              <a:t> </a:t>
            </a:r>
            <a:r>
              <a:rPr lang="en-US" altLang="en-US" dirty="0"/>
              <a:t>since they are directly connected to the language development of English learners with disabilities. </a:t>
            </a:r>
          </a:p>
        </p:txBody>
      </p:sp>
      <p:sp>
        <p:nvSpPr>
          <p:cNvPr id="86019" name="Slide Number Placeholder 3">
            <a:extLst>
              <a:ext uri="{FF2B5EF4-FFF2-40B4-BE49-F238E27FC236}">
                <a16:creationId xmlns:a16="http://schemas.microsoft.com/office/drawing/2014/main" id="{2445073D-31ED-4B01-A349-1859D60F3DEC}"/>
              </a:ext>
            </a:extLst>
          </p:cNvPr>
          <p:cNvSpPr txBox="1">
            <a:spLocks noGrp="1"/>
          </p:cNvSpPr>
          <p:nvPr/>
        </p:nvSpPr>
        <p:spPr bwMode="auto">
          <a:xfrm>
            <a:off x="3429000" y="846341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3ECF6414-7BB5-429E-BAE7-EC16114D4631}" type="slidenum">
              <a:rPr lang="en-US" altLang="en-US"/>
              <a:pPr algn="r" eaLnBrk="1" hangingPunct="1">
                <a:spcBef>
                  <a:spcPct val="0"/>
                </a:spcBef>
                <a:buFontTx/>
                <a:buNone/>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a:extLst>
              <a:ext uri="{FF2B5EF4-FFF2-40B4-BE49-F238E27FC236}">
                <a16:creationId xmlns:a16="http://schemas.microsoft.com/office/drawing/2014/main" id="{2265ED96-F264-4271-8517-1D32B9BD1B7C}"/>
              </a:ext>
            </a:extLst>
          </p:cNvPr>
          <p:cNvSpPr>
            <a:spLocks noGrp="1" noRot="1" noChangeAspect="1" noChangeArrowheads="1" noTextEdit="1"/>
          </p:cNvSpPr>
          <p:nvPr>
            <p:ph type="sldImg"/>
          </p:nvPr>
        </p:nvSpPr>
        <p:spPr>
          <a:solidFill>
            <a:srgbClr val="FFFFFF"/>
          </a:solidFill>
          <a:ln/>
        </p:spPr>
      </p:sp>
      <p:sp>
        <p:nvSpPr>
          <p:cNvPr id="109571" name="Rectangle 3">
            <a:extLst>
              <a:ext uri="{FF2B5EF4-FFF2-40B4-BE49-F238E27FC236}">
                <a16:creationId xmlns:a16="http://schemas.microsoft.com/office/drawing/2014/main" id="{92C596CC-2A6B-451E-BACE-B1D2502B229C}"/>
              </a:ext>
            </a:extLst>
          </p:cNvPr>
          <p:cNvSpPr>
            <a:spLocks noGrp="1" noChangeArrowheads="1"/>
          </p:cNvSpPr>
          <p:nvPr>
            <p:ph type="body" idx="1"/>
          </p:nvPr>
        </p:nvSpPr>
        <p:spPr>
          <a:xfrm>
            <a:off x="685800" y="4382310"/>
            <a:ext cx="5715000" cy="4257837"/>
          </a:xfrm>
          <a:ln/>
        </p:spPr>
        <p:txBody>
          <a:bodyPr/>
          <a:lstStyle/>
          <a:p>
            <a:pPr marL="0" indent="0">
              <a:spcBef>
                <a:spcPct val="0"/>
              </a:spcBef>
              <a:spcAft>
                <a:spcPts val="600"/>
              </a:spcAft>
              <a:buFontTx/>
              <a:buNone/>
              <a:defRPr/>
            </a:pPr>
            <a:r>
              <a:rPr lang="en-US" altLang="en-US" dirty="0"/>
              <a:t>Another system of communication may be used when the child cannot use spoken language.</a:t>
            </a:r>
          </a:p>
          <a:p>
            <a:pPr marL="0" indent="0">
              <a:spcBef>
                <a:spcPct val="0"/>
              </a:spcBef>
              <a:spcAft>
                <a:spcPts val="600"/>
              </a:spcAft>
              <a:buFontTx/>
              <a:buNone/>
              <a:defRPr/>
            </a:pPr>
            <a:r>
              <a:rPr lang="en-US" altLang="en-US" dirty="0"/>
              <a:t>Post pictures and words in key places and help a child touch the picture before accessing the following places:</a:t>
            </a:r>
          </a:p>
          <a:p>
            <a:pPr marL="171450" indent="-171450">
              <a:spcBef>
                <a:spcPct val="0"/>
              </a:spcBef>
              <a:spcAft>
                <a:spcPts val="600"/>
              </a:spcAft>
              <a:buFont typeface="Arial" panose="020B0604020202020204" pitchFamily="34" charset="0"/>
              <a:buChar char="•"/>
              <a:defRPr/>
            </a:pPr>
            <a:r>
              <a:rPr lang="en-US" altLang="en-US" dirty="0"/>
              <a:t>Bathroom (picture or word)—near bathroom door</a:t>
            </a:r>
          </a:p>
          <a:p>
            <a:pPr marL="171450" indent="-171450">
              <a:spcBef>
                <a:spcPct val="0"/>
              </a:spcBef>
              <a:spcAft>
                <a:spcPts val="600"/>
              </a:spcAft>
              <a:buFont typeface="Arial" panose="020B0604020202020204" pitchFamily="34" charset="0"/>
              <a:buChar char="•"/>
              <a:defRPr/>
            </a:pPr>
            <a:r>
              <a:rPr lang="en-US" altLang="en-US" dirty="0"/>
              <a:t>Playground (picture or word)—near exit door</a:t>
            </a:r>
          </a:p>
          <a:p>
            <a:pPr marL="171450" indent="-171450">
              <a:spcBef>
                <a:spcPct val="0"/>
              </a:spcBef>
              <a:spcAft>
                <a:spcPts val="600"/>
              </a:spcAft>
              <a:buFont typeface="Arial" panose="020B0604020202020204" pitchFamily="34" charset="0"/>
              <a:buChar char="•"/>
              <a:defRPr/>
            </a:pPr>
            <a:r>
              <a:rPr lang="en-US" altLang="en-US" dirty="0"/>
              <a:t>Cookies (picture or word)—near cupboard</a:t>
            </a:r>
          </a:p>
          <a:p>
            <a:pPr marL="0" indent="0" eaLnBrk="1" hangingPunct="1">
              <a:spcBef>
                <a:spcPct val="0"/>
              </a:spcBef>
              <a:spcAft>
                <a:spcPts val="600"/>
              </a:spcAft>
              <a:buFontTx/>
              <a:buNone/>
              <a:defRPr/>
            </a:pPr>
            <a:r>
              <a:rPr lang="en-US" altLang="en-US" dirty="0"/>
              <a:t>Refer participants to Handout 6: Assistive Technology Toolkit</a:t>
            </a:r>
          </a:p>
          <a:p>
            <a:pPr marL="0" marR="0">
              <a:spcBef>
                <a:spcPts val="0"/>
              </a:spcBef>
              <a:spcAft>
                <a:spcPts val="600"/>
              </a:spcAft>
            </a:pPr>
            <a:r>
              <a:rPr lang="en-US" altLang="en-US" b="1" dirty="0"/>
              <a:t>Background Information for Presenter</a:t>
            </a:r>
            <a:r>
              <a:rPr lang="en-US" altLang="en-US" dirty="0"/>
              <a:t>: Communication aids are used when oral language supports are needed. A range of communication assistance aids are available. Examples include sign language, picture cards, and electronic communication</a:t>
            </a:r>
            <a:r>
              <a:rPr lang="en-US" altLang="en-US" b="1" dirty="0"/>
              <a:t> </a:t>
            </a:r>
            <a:r>
              <a:rPr lang="en-US" altLang="en-US" dirty="0"/>
              <a:t>devices. It is important to use these systems as part of the observation and not just to elicit responses. Again, it may be as simple as a piece of cardboard with an empty raisin bag stuck to it to represent a desire for raisins, or as complex as a laptop computer with voice activation. (Source: Augmentative and alternative communication Wikipedia page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http://en.wikipedia.org/wiki/Augmentative_and_alternative_communication</a:t>
            </a:r>
            <a:r>
              <a:rPr lang="en-US" altLang="en-US" dirty="0"/>
              <a:t>).</a:t>
            </a:r>
          </a:p>
          <a:p>
            <a:pPr marL="0" marR="0">
              <a:spcBef>
                <a:spcPts val="0"/>
              </a:spcBef>
              <a:spcAft>
                <a:spcPts val="600"/>
              </a:spcAft>
            </a:pPr>
            <a:r>
              <a:rPr lang="en-US" altLang="en-US" b="1" dirty="0"/>
              <a:t>NOTE</a:t>
            </a:r>
            <a:r>
              <a:rPr lang="en-US" altLang="en-US" dirty="0"/>
              <a:t>: If American Sign Language (ASL) is the child’s primary language, it is now designated as the home language, and not an adaptation. If sign language is used as a bridge to learning verbal language, then it is considered to be an adaptation (FAQs page of the Desired Results Access Project website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https://www.draccess.org/faq</a:t>
            </a:r>
            <a:r>
              <a:rPr lang="en-US" altLang="en-US" dirty="0"/>
              <a:t>]. In addition, assessments for the DRDP (2015) and DRDP</a:t>
            </a:r>
            <a:r>
              <a:rPr lang="en-US" altLang="en-US" i="0" dirty="0"/>
              <a:t> Access </a:t>
            </a:r>
            <a:r>
              <a:rPr lang="en-US" altLang="en-US" dirty="0"/>
              <a:t>for preschool special education may be conducted in the child’s home language.</a:t>
            </a:r>
          </a:p>
          <a:p>
            <a:pPr marL="0" indent="0" eaLnBrk="1" hangingPunct="1">
              <a:spcBef>
                <a:spcPct val="0"/>
              </a:spcBef>
              <a:spcAft>
                <a:spcPts val="600"/>
              </a:spcAft>
              <a:buFontTx/>
              <a:buNone/>
              <a:defRPr/>
            </a:pPr>
            <a:r>
              <a:rPr lang="en-US" altLang="en-US" dirty="0"/>
              <a:t>Assessors should observe the child using language in a natural context rather than contriving an adult-directed situation. The child's home language, if other than English, is also acceptable.</a:t>
            </a:r>
          </a:p>
          <a:p>
            <a:pPr marL="0" indent="0" eaLnBrk="1" hangingPunct="1">
              <a:spcBef>
                <a:spcPct val="0"/>
              </a:spcBef>
              <a:spcAft>
                <a:spcPts val="600"/>
              </a:spcAft>
              <a:defRPr/>
            </a:pPr>
            <a:endParaRPr lang="en-US" altLang="en-US" dirty="0">
              <a:solidFill>
                <a:srgbClr val="FF0000"/>
              </a:solidFill>
            </a:endParaRPr>
          </a:p>
        </p:txBody>
      </p:sp>
      <p:sp>
        <p:nvSpPr>
          <p:cNvPr id="88067" name="Slide Number Placeholder 3">
            <a:extLst>
              <a:ext uri="{FF2B5EF4-FFF2-40B4-BE49-F238E27FC236}">
                <a16:creationId xmlns:a16="http://schemas.microsoft.com/office/drawing/2014/main" id="{070B03D7-EE91-4B4D-9E90-291084A13AFA}"/>
              </a:ext>
            </a:extLst>
          </p:cNvPr>
          <p:cNvSpPr txBox="1">
            <a:spLocks noGrp="1"/>
          </p:cNvSpPr>
          <p:nvPr/>
        </p:nvSpPr>
        <p:spPr bwMode="auto">
          <a:xfrm>
            <a:off x="3515308" y="862148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12DDB4E9-3252-4384-A638-99E54295E9E4}" type="slidenum">
              <a:rPr lang="en-US" altLang="en-US"/>
              <a:pPr algn="r" eaLnBrk="1" hangingPunct="1">
                <a:spcBef>
                  <a:spcPct val="0"/>
                </a:spcBef>
                <a:buFontTx/>
                <a:buNone/>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FF2C4DBD-DBC2-419E-84A5-F9A87E3C52EC}"/>
              </a:ext>
            </a:extLst>
          </p:cNvPr>
          <p:cNvSpPr>
            <a:spLocks noGrp="1" noRot="1" noChangeAspect="1" noChangeArrowheads="1" noTextEdit="1"/>
          </p:cNvSpPr>
          <p:nvPr>
            <p:ph type="sldImg"/>
          </p:nvPr>
        </p:nvSpPr>
        <p:spPr>
          <a:solidFill>
            <a:srgbClr val="FFFFFF"/>
          </a:solidFill>
          <a:ln/>
        </p:spPr>
      </p:sp>
      <p:sp>
        <p:nvSpPr>
          <p:cNvPr id="90114" name="Rectangle 3">
            <a:extLst>
              <a:ext uri="{FF2B5EF4-FFF2-40B4-BE49-F238E27FC236}">
                <a16:creationId xmlns:a16="http://schemas.microsoft.com/office/drawing/2014/main" id="{60A92093-A4E6-42BC-B8B4-B0539F674E4C}"/>
              </a:ext>
            </a:extLst>
          </p:cNvPr>
          <p:cNvSpPr>
            <a:spLocks noGrp="1" noChangeArrowheads="1"/>
          </p:cNvSpPr>
          <p:nvPr>
            <p:ph type="body" idx="1"/>
          </p:nvPr>
        </p:nvSpPr>
        <p:spPr>
          <a:xfrm>
            <a:off x="685800" y="4572000"/>
            <a:ext cx="5486400" cy="3733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600"/>
              </a:spcAft>
              <a:buFontTx/>
              <a:buNone/>
            </a:pPr>
            <a:r>
              <a:rPr lang="en-US" altLang="en-US" b="1" dirty="0"/>
              <a:t>Background</a:t>
            </a:r>
            <a:r>
              <a:rPr lang="en-US" altLang="en-US" dirty="0"/>
              <a:t> </a:t>
            </a:r>
            <a:r>
              <a:rPr lang="en-US" altLang="en-US" b="1" dirty="0"/>
              <a:t>Information for Presenter</a:t>
            </a:r>
            <a:r>
              <a:rPr lang="en-US" altLang="en-US" dirty="0"/>
              <a:t>: Some children may require a more supportive environment to enhance their communication. They may need quiet spaces with fewer distractions (auditory and/or visual) in order to enjoy looking at books. Some children may need pillows around them to provide stability and ground them. Think about the reading areas in your classroom.  Are children able to look at books comfortably? Do some children need those quiet spaces more than others? A child on the autism spectrum may wear a weighted vest (prescribed by the occupational therapist and approved by the child’s family) in order to help them focus their attention during a particular activity. </a:t>
            </a:r>
          </a:p>
          <a:p>
            <a:pPr marL="0" indent="0">
              <a:spcBef>
                <a:spcPct val="0"/>
              </a:spcBef>
              <a:spcAft>
                <a:spcPts val="600"/>
              </a:spcAft>
              <a:buFontTx/>
              <a:buNone/>
            </a:pPr>
            <a:r>
              <a:rPr lang="en-US" altLang="en-US" dirty="0"/>
              <a:t>Adaptations are identified by the IEP team and noted on the child’s IEP. All staff should be knowledgeable about the adaptations for a particular child. Even with planning, an adaptation may not work or a change in plans may occur. All staff who are responsible for the educational needs of that child must be in communication to develop skills for modifying and adapting curriculum activities. The purpose of using adaptations is to support access to the general education curriculum.</a:t>
            </a:r>
          </a:p>
          <a:p>
            <a:pPr marL="0" indent="0">
              <a:spcBef>
                <a:spcPct val="0"/>
              </a:spcBef>
              <a:spcAft>
                <a:spcPts val="600"/>
              </a:spcAft>
            </a:pPr>
            <a:endParaRPr lang="en-US" altLang="en-US" dirty="0"/>
          </a:p>
          <a:p>
            <a:pPr marL="0" indent="0" eaLnBrk="1" hangingPunct="1">
              <a:spcBef>
                <a:spcPct val="0"/>
              </a:spcBef>
              <a:spcAft>
                <a:spcPts val="600"/>
              </a:spcAft>
              <a:buFontTx/>
              <a:buNone/>
            </a:pPr>
            <a:endParaRPr lang="en-US" altLang="en-US" dirty="0"/>
          </a:p>
        </p:txBody>
      </p:sp>
      <p:sp>
        <p:nvSpPr>
          <p:cNvPr id="90115" name="Slide Number Placeholder 3">
            <a:extLst>
              <a:ext uri="{FF2B5EF4-FFF2-40B4-BE49-F238E27FC236}">
                <a16:creationId xmlns:a16="http://schemas.microsoft.com/office/drawing/2014/main" id="{07CFECE7-6844-4121-889E-28508808BBF6}"/>
              </a:ext>
            </a:extLst>
          </p:cNvPr>
          <p:cNvSpPr txBox="1">
            <a:spLocks noGrp="1"/>
          </p:cNvSpPr>
          <p:nvPr/>
        </p:nvSpPr>
        <p:spPr bwMode="auto">
          <a:xfrm>
            <a:off x="3429000" y="839910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BCC2D49-A579-4237-A54B-52CAA79CCCDA}" type="slidenum">
              <a:rPr lang="en-US" altLang="en-US"/>
              <a:pPr algn="r" eaLnBrk="1" hangingPunct="1">
                <a:spcBef>
                  <a:spcPct val="0"/>
                </a:spcBef>
                <a:buFontTx/>
                <a:buNone/>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E2E41819-1B75-4703-A09E-8EC4A49232B7}"/>
              </a:ext>
            </a:extLst>
          </p:cNvPr>
          <p:cNvSpPr>
            <a:spLocks noGrp="1" noRot="1" noChangeAspect="1" noChangeArrowheads="1" noTextEdit="1"/>
          </p:cNvSpPr>
          <p:nvPr>
            <p:ph type="sldImg"/>
          </p:nvPr>
        </p:nvSpPr>
        <p:spPr>
          <a:ln/>
        </p:spPr>
      </p:sp>
      <p:sp>
        <p:nvSpPr>
          <p:cNvPr id="92162" name="Notes Placeholder 2">
            <a:extLst>
              <a:ext uri="{FF2B5EF4-FFF2-40B4-BE49-F238E27FC236}">
                <a16:creationId xmlns:a16="http://schemas.microsoft.com/office/drawing/2014/main" id="{561A54E7-171D-4F15-862F-D3C4D399B6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0" fontAlgn="base" latinLnBrk="0" hangingPunct="0">
              <a:lnSpc>
                <a:spcPct val="90000"/>
              </a:lnSpc>
              <a:spcBef>
                <a:spcPts val="1500"/>
              </a:spcBef>
              <a:spcAft>
                <a:spcPts val="500"/>
              </a:spcAft>
              <a:buClrTx/>
              <a:buSzTx/>
              <a:buFont typeface="Arial" charset="0"/>
              <a:buNone/>
              <a:tabLst/>
              <a:defRPr/>
            </a:pPr>
            <a:r>
              <a:rPr kumimoji="0" lang="en-US" sz="1200" b="0" i="0" u="none" strike="noStrike" kern="1200" cap="none" spc="0" normalizeH="0" baseline="0" noProof="0" dirty="0">
                <a:ln>
                  <a:noFill/>
                </a:ln>
                <a:solidFill>
                  <a:srgbClr val="3D3D3D"/>
                </a:solidFill>
                <a:effectLst/>
                <a:uLnTx/>
                <a:uFillTx/>
                <a:latin typeface="Arial" charset="0"/>
                <a:ea typeface="ＭＳ Ｐゴシック" pitchFamily="34" charset="-128"/>
              </a:rPr>
              <a:t>Insert the communication video clip here.</a:t>
            </a:r>
          </a:p>
          <a:p>
            <a:pPr marL="0" indent="0">
              <a:buFontTx/>
              <a:buNone/>
            </a:pPr>
            <a:endParaRPr lang="en-US" altLang="en-US" dirty="0"/>
          </a:p>
        </p:txBody>
      </p:sp>
      <p:sp>
        <p:nvSpPr>
          <p:cNvPr id="92163" name="Slide Number Placeholder 3">
            <a:extLst>
              <a:ext uri="{FF2B5EF4-FFF2-40B4-BE49-F238E27FC236}">
                <a16:creationId xmlns:a16="http://schemas.microsoft.com/office/drawing/2014/main" id="{9E7081C0-F084-46B3-BF9D-228F640FBB9E}"/>
              </a:ext>
            </a:extLst>
          </p:cNvPr>
          <p:cNvSpPr txBox="1">
            <a:spLocks noGrp="1"/>
          </p:cNvSpPr>
          <p:nvPr/>
        </p:nvSpPr>
        <p:spPr bwMode="auto">
          <a:xfrm>
            <a:off x="3429000" y="837889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DDEC281D-E34D-4F4D-979D-4C3073C0F530}" type="slidenum">
              <a:rPr lang="en-US" altLang="en-US"/>
              <a:pPr algn="r" eaLnBrk="1" hangingPunct="1">
                <a:spcBef>
                  <a:spcPct val="0"/>
                </a:spcBef>
                <a:buFontTx/>
                <a:buNone/>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93F34F6C-2127-40B5-ADC3-0EA72427D4BF}"/>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4B280B73-9997-4355-9C06-2B30769FA63F}"/>
              </a:ext>
            </a:extLst>
          </p:cNvPr>
          <p:cNvSpPr>
            <a:spLocks noGrp="1"/>
          </p:cNvSpPr>
          <p:nvPr>
            <p:ph type="body" idx="1"/>
          </p:nvPr>
        </p:nvSpPr>
        <p:spPr>
          <a:xfrm>
            <a:off x="685800" y="4560888"/>
            <a:ext cx="5486400" cy="4321175"/>
          </a:xfrm>
          <a:ln/>
        </p:spPr>
        <p:txBody>
          <a:bodyPr/>
          <a:lstStyle/>
          <a:p>
            <a:pPr marL="0" indent="0">
              <a:spcBef>
                <a:spcPct val="0"/>
              </a:spcBef>
              <a:spcAft>
                <a:spcPts val="600"/>
              </a:spcAft>
              <a:buFontTx/>
              <a:buNone/>
              <a:defRPr/>
            </a:pPr>
            <a:r>
              <a:rPr lang="en-US" altLang="en-US" dirty="0"/>
              <a:t>Refer participants to Handout 7: Ways to Adapt Classroom Materials to introduce more examples of adapted materials. </a:t>
            </a:r>
          </a:p>
          <a:p>
            <a:pPr marL="0" indent="0">
              <a:spcBef>
                <a:spcPct val="0"/>
              </a:spcBef>
              <a:spcAft>
                <a:spcPts val="600"/>
              </a:spcAft>
              <a:buFontTx/>
              <a:buNone/>
              <a:defRPr/>
            </a:pPr>
            <a:r>
              <a:rPr lang="en-US" altLang="en-US" dirty="0"/>
              <a:t>Ask your region’s CPIN Regional Lead and English Learner lead to bring several examples of adapted materials used with English learners (with or without disabilities) to display and share with participants. </a:t>
            </a:r>
          </a:p>
          <a:p>
            <a:pPr marL="0" indent="0">
              <a:spcBef>
                <a:spcPct val="0"/>
              </a:spcBef>
              <a:spcAft>
                <a:spcPts val="600"/>
              </a:spcAft>
              <a:buFontTx/>
              <a:buNone/>
              <a:defRPr/>
            </a:pPr>
            <a:r>
              <a:rPr lang="en-US" altLang="en-US" dirty="0"/>
              <a:t>Optional ways to debrief before or after activity: </a:t>
            </a:r>
          </a:p>
          <a:p>
            <a:pPr marL="166688" indent="-171450">
              <a:spcBef>
                <a:spcPct val="0"/>
              </a:spcBef>
              <a:spcAft>
                <a:spcPts val="600"/>
              </a:spcAft>
              <a:buFont typeface="Arial" panose="020B0604020202020204" pitchFamily="34" charset="0"/>
              <a:buChar char="•"/>
              <a:defRPr/>
            </a:pPr>
            <a:r>
              <a:rPr lang="en-US" altLang="en-US" dirty="0"/>
              <a:t>Have participants hold up items that they use as adaptive materials in their classroom. </a:t>
            </a:r>
          </a:p>
          <a:p>
            <a:pPr marL="166688" indent="-171450">
              <a:spcBef>
                <a:spcPct val="0"/>
              </a:spcBef>
              <a:spcAft>
                <a:spcPts val="600"/>
              </a:spcAft>
              <a:buFont typeface="Arial" panose="020B0604020202020204" pitchFamily="34" charset="0"/>
              <a:buChar char="•"/>
              <a:defRPr/>
            </a:pPr>
            <a:r>
              <a:rPr lang="en-US" altLang="en-US" dirty="0"/>
              <a:t>Ask participants to hold up one material from their table. Ask other participants to shout out what the adaptive material is used for.</a:t>
            </a:r>
          </a:p>
        </p:txBody>
      </p:sp>
      <p:sp>
        <p:nvSpPr>
          <p:cNvPr id="94211" name="Slide Number Placeholder 3">
            <a:extLst>
              <a:ext uri="{FF2B5EF4-FFF2-40B4-BE49-F238E27FC236}">
                <a16:creationId xmlns:a16="http://schemas.microsoft.com/office/drawing/2014/main" id="{60F23E0F-D402-4539-BB0C-391036ED5A48}"/>
              </a:ext>
            </a:extLst>
          </p:cNvPr>
          <p:cNvSpPr txBox="1">
            <a:spLocks noGrp="1"/>
          </p:cNvSpPr>
          <p:nvPr/>
        </p:nvSpPr>
        <p:spPr bwMode="auto">
          <a:xfrm>
            <a:off x="3429000" y="840263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546DBB02-4805-4B00-AB91-65BACBDD058E}" type="slidenum">
              <a:rPr lang="en-US" altLang="en-US"/>
              <a:pPr algn="r" eaLnBrk="1" hangingPunct="1">
                <a:spcBef>
                  <a:spcPct val="0"/>
                </a:spcBef>
                <a:buFontTx/>
                <a:buNone/>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CDD0B2F5-EB95-416F-A8C5-E07A86D46496}"/>
              </a:ext>
            </a:extLst>
          </p:cNvPr>
          <p:cNvSpPr>
            <a:spLocks noGrp="1" noRot="1" noChangeAspect="1" noChangeArrowheads="1" noTextEdit="1"/>
          </p:cNvSpPr>
          <p:nvPr>
            <p:ph type="sldImg"/>
          </p:nvPr>
        </p:nvSpPr>
        <p:spPr>
          <a:ln/>
        </p:spPr>
      </p:sp>
      <p:sp>
        <p:nvSpPr>
          <p:cNvPr id="96258" name="Notes Placeholder 2">
            <a:extLst>
              <a:ext uri="{FF2B5EF4-FFF2-40B4-BE49-F238E27FC236}">
                <a16:creationId xmlns:a16="http://schemas.microsoft.com/office/drawing/2014/main" id="{AE568422-6F93-48C1-B8D8-06ECC0ADD275}"/>
              </a:ext>
            </a:extLst>
          </p:cNvPr>
          <p:cNvSpPr>
            <a:spLocks noGrp="1"/>
          </p:cNvSpPr>
          <p:nvPr>
            <p:ph type="body" idx="1"/>
          </p:nvPr>
        </p:nvSpPr>
        <p:spPr>
          <a:xfrm>
            <a:off x="685800" y="4560888"/>
            <a:ext cx="5486400"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600"/>
              </a:spcAft>
              <a:buFontTx/>
              <a:buNone/>
            </a:pPr>
            <a:r>
              <a:rPr lang="en-US" altLang="en-US" dirty="0"/>
              <a:t>Refer participants to Handout 8: 101 Ways to Fluff and Turn a Page for more ideas</a:t>
            </a:r>
            <a:r>
              <a:rPr lang="en-US" altLang="en-US" b="1" dirty="0"/>
              <a:t>.</a:t>
            </a:r>
          </a:p>
          <a:p>
            <a:pPr marL="0" indent="0">
              <a:spcBef>
                <a:spcPct val="0"/>
              </a:spcBef>
              <a:spcAft>
                <a:spcPts val="600"/>
              </a:spcAft>
              <a:buFontTx/>
              <a:buNone/>
            </a:pPr>
            <a:r>
              <a:rPr lang="en-US" altLang="en-US" b="1" dirty="0"/>
              <a:t>Activity:</a:t>
            </a:r>
          </a:p>
          <a:p>
            <a:pPr marL="0" indent="0">
              <a:spcBef>
                <a:spcPct val="0"/>
              </a:spcBef>
              <a:spcAft>
                <a:spcPts val="600"/>
              </a:spcAft>
              <a:buFontTx/>
              <a:buNone/>
            </a:pPr>
            <a:r>
              <a:rPr lang="en-US" altLang="en-US" b="1" dirty="0"/>
              <a:t>Purpose</a:t>
            </a:r>
            <a:r>
              <a:rPr lang="en-US" altLang="en-US" dirty="0"/>
              <a:t>: Participants will make an adapted book for their students.</a:t>
            </a:r>
          </a:p>
          <a:p>
            <a:pPr marL="0" indent="0">
              <a:spcBef>
                <a:spcPct val="0"/>
              </a:spcBef>
              <a:spcAft>
                <a:spcPts val="600"/>
              </a:spcAft>
              <a:buFontTx/>
              <a:buNone/>
            </a:pPr>
            <a:r>
              <a:rPr lang="en-US" altLang="en-US" b="1" dirty="0"/>
              <a:t>Preparation</a:t>
            </a:r>
            <a:r>
              <a:rPr lang="en-US" altLang="en-US" dirty="0"/>
              <a:t>: Prepare a set of the book making materials (a hardcopy book, NO paper clips for safety reasons, tongue depressors, clear tape, plastic shower curtain rings, bulldog clips, ponytail holders, sponge pieces, elastics, clothespins, </a:t>
            </a:r>
            <a:r>
              <a:rPr lang="en-US" altLang="en-US" dirty="0" err="1"/>
              <a:t>velcro</a:t>
            </a:r>
            <a:r>
              <a:rPr lang="en-US" altLang="en-US" dirty="0"/>
              <a:t> dots, pom poms, pipe cleaners, laminated description of the book making procedure, </a:t>
            </a:r>
            <a:r>
              <a:rPr lang="en-US" altLang="en-US" dirty="0" err="1"/>
              <a:t>etc</a:t>
            </a:r>
            <a:r>
              <a:rPr lang="en-US" altLang="en-US" dirty="0"/>
              <a:t>). </a:t>
            </a:r>
          </a:p>
          <a:p>
            <a:pPr marL="0" indent="0">
              <a:spcBef>
                <a:spcPct val="0"/>
              </a:spcBef>
              <a:spcAft>
                <a:spcPts val="600"/>
              </a:spcAft>
              <a:buFontTx/>
              <a:buNone/>
            </a:pPr>
            <a:r>
              <a:rPr lang="en-US" altLang="en-US" dirty="0"/>
              <a:t>Example: Hungry Caterpillar (hard copy), tongue depressor, and scotch tape.</a:t>
            </a:r>
          </a:p>
          <a:p>
            <a:pPr marL="0" indent="0">
              <a:spcBef>
                <a:spcPct val="0"/>
              </a:spcBef>
              <a:spcAft>
                <a:spcPts val="600"/>
              </a:spcAft>
              <a:buFontTx/>
              <a:buNone/>
            </a:pPr>
            <a:r>
              <a:rPr lang="en-US" altLang="en-US" b="1" dirty="0"/>
              <a:t>Procedure</a:t>
            </a:r>
            <a:r>
              <a:rPr lang="en-US" altLang="en-US" dirty="0"/>
              <a:t>: Each participant will choose materials from above to attach to the book. For example, tape a tongue depressor to each page of the book to make it easier to turn the pages. Place adapted books in the reading area. </a:t>
            </a:r>
          </a:p>
        </p:txBody>
      </p:sp>
      <p:sp>
        <p:nvSpPr>
          <p:cNvPr id="96259" name="Slide Number Placeholder 3">
            <a:extLst>
              <a:ext uri="{FF2B5EF4-FFF2-40B4-BE49-F238E27FC236}">
                <a16:creationId xmlns:a16="http://schemas.microsoft.com/office/drawing/2014/main" id="{9F96DBE8-CE85-43E1-9743-0B82ABE7E261}"/>
              </a:ext>
            </a:extLst>
          </p:cNvPr>
          <p:cNvSpPr txBox="1">
            <a:spLocks noGrp="1"/>
          </p:cNvSpPr>
          <p:nvPr/>
        </p:nvSpPr>
        <p:spPr bwMode="auto">
          <a:xfrm>
            <a:off x="3307702" y="840263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3483384E-A743-4094-BFA7-74A9F860A15A}" type="slidenum">
              <a:rPr lang="en-US" altLang="en-US"/>
              <a:pPr algn="r" eaLnBrk="1" hangingPunct="1">
                <a:spcBef>
                  <a:spcPct val="0"/>
                </a:spcBef>
                <a:buFontTx/>
                <a:buNone/>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a:extLst>
              <a:ext uri="{FF2B5EF4-FFF2-40B4-BE49-F238E27FC236}">
                <a16:creationId xmlns:a16="http://schemas.microsoft.com/office/drawing/2014/main" id="{B9AD6587-49F9-4DEF-93F8-66D46853C42E}"/>
              </a:ext>
            </a:extLst>
          </p:cNvPr>
          <p:cNvSpPr>
            <a:spLocks noGrp="1" noRot="1" noChangeAspect="1" noChangeArrowheads="1" noTextEdit="1"/>
          </p:cNvSpPr>
          <p:nvPr>
            <p:ph type="sldImg"/>
          </p:nvPr>
        </p:nvSpPr>
        <p:spPr>
          <a:solidFill>
            <a:srgbClr val="FFFFFF"/>
          </a:solidFill>
          <a:ln/>
        </p:spPr>
      </p:sp>
      <p:sp>
        <p:nvSpPr>
          <p:cNvPr id="98306" name="Rectangle 3">
            <a:extLst>
              <a:ext uri="{FF2B5EF4-FFF2-40B4-BE49-F238E27FC236}">
                <a16:creationId xmlns:a16="http://schemas.microsoft.com/office/drawing/2014/main" id="{B5C41CC1-69E1-44ED-9A37-DBB5B92D64A1}"/>
              </a:ext>
            </a:extLst>
          </p:cNvPr>
          <p:cNvSpPr>
            <a:spLocks noGrp="1" noChangeArrowheads="1"/>
          </p:cNvSpPr>
          <p:nvPr>
            <p:ph type="body" idx="1"/>
          </p:nvPr>
        </p:nvSpPr>
        <p:spPr>
          <a:xfrm>
            <a:off x="533400" y="4419600"/>
            <a:ext cx="5811416" cy="423920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ct val="0"/>
              </a:spcBef>
              <a:buFontTx/>
              <a:buNone/>
            </a:pPr>
            <a:r>
              <a:rPr lang="en-US" altLang="en-US" dirty="0"/>
              <a:t>Refer participants to Handout 9: Practices of Universal Design. This handout is based on page four of </a:t>
            </a:r>
            <a:r>
              <a:rPr lang="en-US" altLang="en-US" i="1" dirty="0"/>
              <a:t>Promoting Positive Outcomes for Children with Disabilities: Recommendations for Curriculum, Assessment, and Program Evaluation</a:t>
            </a:r>
            <a:r>
              <a:rPr lang="en-US" altLang="en-US" dirty="0"/>
              <a:t>, a publication from Division for Early Childhood (DEC) of the Council for Exceptional Children. </a:t>
            </a:r>
          </a:p>
          <a:p>
            <a:pPr marL="0" indent="0" eaLnBrk="1" hangingPunct="1">
              <a:lnSpc>
                <a:spcPct val="90000"/>
              </a:lnSpc>
              <a:spcBef>
                <a:spcPct val="20000"/>
              </a:spcBef>
              <a:buSzPct val="75000"/>
              <a:buFontTx/>
              <a:buNone/>
            </a:pPr>
            <a:r>
              <a:rPr lang="en-US" altLang="en-US" b="1" dirty="0"/>
              <a:t>Background</a:t>
            </a:r>
            <a:r>
              <a:rPr lang="en-US" altLang="en-US" dirty="0"/>
              <a:t> </a:t>
            </a:r>
            <a:r>
              <a:rPr lang="en-US" altLang="en-US" b="1" dirty="0"/>
              <a:t>Information for Presenter</a:t>
            </a:r>
            <a:r>
              <a:rPr lang="en-US" altLang="en-US" dirty="0"/>
              <a:t>:</a:t>
            </a:r>
            <a:r>
              <a:rPr lang="en-US" altLang="en-US" b="1" dirty="0"/>
              <a:t> </a:t>
            </a:r>
            <a:r>
              <a:rPr lang="en-US" altLang="en-US" u="none" dirty="0"/>
              <a:t>Universal design </a:t>
            </a:r>
            <a:r>
              <a:rPr lang="en-US" altLang="en-US" dirty="0"/>
              <a:t>is an educational approach to teaching, learning, and assessment that draws on new brain research and media technologies to respond to differences of individual learners. It is inspired by universal access in architecture. </a:t>
            </a:r>
          </a:p>
          <a:p>
            <a:pPr marL="0" indent="0" eaLnBrk="1" hangingPunct="1">
              <a:lnSpc>
                <a:spcPct val="90000"/>
              </a:lnSpc>
              <a:spcBef>
                <a:spcPct val="20000"/>
              </a:spcBef>
              <a:buSzPct val="75000"/>
              <a:buFontTx/>
              <a:buNone/>
            </a:pPr>
            <a:r>
              <a:rPr lang="en-US" altLang="en-US" b="1" dirty="0"/>
              <a:t>Note: </a:t>
            </a:r>
            <a:r>
              <a:rPr lang="en-US" altLang="en-US" dirty="0"/>
              <a:t>Universal design is considered throughout the Preschool Learning Foundations (PLF), but you will also see specific notes for children with disabilities. We want to ensure that children with special needs have access to the early childhood curriculum, including specialized instruction to support them. </a:t>
            </a:r>
          </a:p>
          <a:p>
            <a:pPr marL="0" indent="0">
              <a:buFontTx/>
              <a:buNone/>
            </a:pPr>
            <a:r>
              <a:rPr lang="en-US" altLang="en-US" dirty="0"/>
              <a:t>Adapted from pages three and four of </a:t>
            </a:r>
            <a:r>
              <a:rPr lang="en-US" altLang="en-US" i="1" dirty="0"/>
              <a:t>Promoting Positive Outcomes for Children with Disabilities: Recommendations for Curriculum, Assessment, and Program Evaluation.</a:t>
            </a:r>
            <a:endParaRPr lang="en-US" altLang="en-US" dirty="0"/>
          </a:p>
          <a:p>
            <a:pPr marL="0" indent="0">
              <a:buFontTx/>
              <a:buNone/>
            </a:pPr>
            <a:r>
              <a:rPr lang="en-US" altLang="en-US" dirty="0"/>
              <a:t>Pre-reading: The definition of universal design for learning can be found on page 13 of the PCF. This is a good section to have participants read to better understand access to curriculum for all. </a:t>
            </a:r>
          </a:p>
          <a:p>
            <a:pPr marL="0" indent="0" eaLnBrk="1" hangingPunct="1">
              <a:spcBef>
                <a:spcPct val="0"/>
              </a:spcBef>
              <a:buFontTx/>
              <a:buNone/>
            </a:pPr>
            <a:r>
              <a:rPr lang="en-US" altLang="en-US" b="1" dirty="0"/>
              <a:t>Background Information for Presenter</a:t>
            </a:r>
            <a:r>
              <a:rPr lang="en-US" altLang="en-US" dirty="0"/>
              <a:t>:</a:t>
            </a:r>
            <a:r>
              <a:rPr lang="en-US" altLang="en-US" b="1" dirty="0"/>
              <a:t> </a:t>
            </a:r>
            <a:r>
              <a:rPr lang="en-US" altLang="en-US" u="none" dirty="0"/>
              <a:t>Differentiating instruction </a:t>
            </a:r>
            <a:r>
              <a:rPr lang="en-US" altLang="en-US" dirty="0"/>
              <a:t>means creating multiple paths so that students of different abilities, interests, or learning needs experience equally appropriate ways to absorb, use, develop, and present concepts as a part of the daily learning process. It is now recognized to be an important tool for engaging students and addressing the individual needs of all students. Differentiating instruction is also an essential tool for integrating technology into classroom activities. </a:t>
            </a:r>
          </a:p>
        </p:txBody>
      </p:sp>
      <p:sp>
        <p:nvSpPr>
          <p:cNvPr id="98307" name="Slide Number Placeholder 3">
            <a:extLst>
              <a:ext uri="{FF2B5EF4-FFF2-40B4-BE49-F238E27FC236}">
                <a16:creationId xmlns:a16="http://schemas.microsoft.com/office/drawing/2014/main" id="{81AF9772-4444-441A-B3B7-FDB80F4BEA5B}"/>
              </a:ext>
            </a:extLst>
          </p:cNvPr>
          <p:cNvSpPr txBox="1">
            <a:spLocks noGrp="1"/>
          </p:cNvSpPr>
          <p:nvPr/>
        </p:nvSpPr>
        <p:spPr bwMode="auto">
          <a:xfrm>
            <a:off x="3429000" y="841909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5525987C-1EDF-498B-BCCB-E6AE4B1E7BCA}" type="slidenum">
              <a:rPr lang="en-US" altLang="en-US"/>
              <a:pPr algn="r" eaLnBrk="1" hangingPunct="1">
                <a:spcBef>
                  <a:spcPct val="0"/>
                </a:spcBef>
                <a:buFontTx/>
                <a:buNone/>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a:extLst>
              <a:ext uri="{FF2B5EF4-FFF2-40B4-BE49-F238E27FC236}">
                <a16:creationId xmlns:a16="http://schemas.microsoft.com/office/drawing/2014/main" id="{DAE69741-E831-4D79-80BC-F699ED1E276B}"/>
              </a:ext>
            </a:extLst>
          </p:cNvPr>
          <p:cNvSpPr>
            <a:spLocks noGrp="1" noRot="1" noChangeAspect="1" noChangeArrowheads="1" noTextEdit="1"/>
          </p:cNvSpPr>
          <p:nvPr>
            <p:ph type="sldImg"/>
          </p:nvPr>
        </p:nvSpPr>
        <p:spPr>
          <a:ln/>
        </p:spPr>
      </p:sp>
      <p:sp>
        <p:nvSpPr>
          <p:cNvPr id="100354" name="Rectangle 3">
            <a:extLst>
              <a:ext uri="{FF2B5EF4-FFF2-40B4-BE49-F238E27FC236}">
                <a16:creationId xmlns:a16="http://schemas.microsoft.com/office/drawing/2014/main" id="{8406C697-48CD-4609-9FC2-693D79337BE2}"/>
              </a:ext>
            </a:extLst>
          </p:cNvPr>
          <p:cNvSpPr>
            <a:spLocks noGrp="1" noChangeArrowheads="1"/>
          </p:cNvSpPr>
          <p:nvPr>
            <p:ph type="body" idx="1"/>
          </p:nvPr>
        </p:nvSpPr>
        <p:spPr>
          <a:xfrm>
            <a:off x="685800" y="4385388"/>
            <a:ext cx="5791200" cy="4496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dirty="0"/>
              <a:t>Instructional goals and objectives based on a student’s IEP need to be embedded within the normally occurring routines and contexts of home, daycare, and preschool. Because children with special needs need intentional instruction, it is important in inclusive settings to make adaptations that focus on maintaining an intense level of instruction, purposeful participation in activities, and educational achievement. </a:t>
            </a:r>
          </a:p>
          <a:p>
            <a:pPr marL="0" indent="0" eaLnBrk="1" hangingPunct="1">
              <a:buFontTx/>
              <a:buNone/>
            </a:pPr>
            <a:r>
              <a:rPr lang="en-US" altLang="en-US" dirty="0"/>
              <a:t>Adapted from Belk, “The Inclusion in early childhood programs: A kaleidoscope of diversity.”</a:t>
            </a:r>
          </a:p>
          <a:p>
            <a:pPr marL="0" indent="0" eaLnBrk="1" hangingPunct="1">
              <a:buFontTx/>
              <a:buNone/>
            </a:pPr>
            <a:r>
              <a:rPr lang="en-US" altLang="en-US" dirty="0"/>
              <a:t>Prepare to show participants a copy of the DEC (Division for Early Childhood) Recommended Practices. These recommended practices show how intentionality applies for children with disabilities. </a:t>
            </a:r>
          </a:p>
          <a:p>
            <a:pPr marL="0" indent="0">
              <a:spcBef>
                <a:spcPct val="0"/>
              </a:spcBef>
              <a:spcAft>
                <a:spcPts val="600"/>
              </a:spcAft>
              <a:buFontTx/>
              <a:buNone/>
            </a:pPr>
            <a:r>
              <a:rPr lang="en-US" altLang="en-US" dirty="0"/>
              <a:t>Invite participants to think about an inclusive preschool program and children’s activities in the program throughout the daily schedule.  Have them share their thoughts in chat. (Facilitator reads 2-3 responses aloud.)</a:t>
            </a:r>
            <a:endParaRPr lang="en-US" altLang="en-US" b="1" dirty="0"/>
          </a:p>
          <a:p>
            <a:pPr marL="0" marR="0">
              <a:spcBef>
                <a:spcPts val="0"/>
              </a:spcBef>
              <a:spcAft>
                <a:spcPts val="600"/>
              </a:spcAft>
            </a:pPr>
            <a:r>
              <a:rPr lang="en-US" altLang="en-US" b="1" dirty="0"/>
              <a:t>Suggestion: </a:t>
            </a:r>
            <a:r>
              <a:rPr lang="en-US" altLang="en-US" dirty="0"/>
              <a:t>If time permits, share the National Professional Development Center on Inclusion website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https://npdci.fpg.unc.edu/</a:t>
            </a:r>
            <a:r>
              <a:rPr lang="en-US" altLang="en-US" dirty="0"/>
              <a:t>].</a:t>
            </a:r>
          </a:p>
          <a:p>
            <a:pPr marL="0" marR="0">
              <a:spcBef>
                <a:spcPts val="0"/>
              </a:spcBef>
              <a:spcAft>
                <a:spcPts val="600"/>
              </a:spcAft>
            </a:pPr>
            <a:r>
              <a:rPr lang="en-US" altLang="en-US" dirty="0"/>
              <a:t>Adapted from Belk, “The Inclusion in early childhood programs: A kaleidoscope of diversity.”</a:t>
            </a:r>
          </a:p>
        </p:txBody>
      </p:sp>
      <p:sp>
        <p:nvSpPr>
          <p:cNvPr id="100355" name="Slide Number Placeholder 3">
            <a:extLst>
              <a:ext uri="{FF2B5EF4-FFF2-40B4-BE49-F238E27FC236}">
                <a16:creationId xmlns:a16="http://schemas.microsoft.com/office/drawing/2014/main" id="{D8C2ACB7-7DB1-464E-9F05-B73890A20D14}"/>
              </a:ext>
            </a:extLst>
          </p:cNvPr>
          <p:cNvSpPr txBox="1">
            <a:spLocks noGrp="1"/>
          </p:cNvSpPr>
          <p:nvPr/>
        </p:nvSpPr>
        <p:spPr bwMode="auto">
          <a:xfrm>
            <a:off x="3429000" y="840263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94A75CEC-9239-432B-ADEE-1C93991E7EC2}" type="slidenum">
              <a:rPr lang="en-US" altLang="en-US"/>
              <a:pPr algn="r" eaLnBrk="1" hangingPunct="1">
                <a:spcBef>
                  <a:spcPct val="0"/>
                </a:spcBef>
                <a:buFontTx/>
                <a:buNone/>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7037083E-B224-44D5-B616-47C599385FA4}"/>
              </a:ext>
            </a:extLst>
          </p:cNvPr>
          <p:cNvSpPr>
            <a:spLocks noGrp="1" noRot="1" noChangeAspect="1" noChangeArrowheads="1" noTextEdit="1"/>
          </p:cNvSpPr>
          <p:nvPr>
            <p:ph type="sldImg"/>
          </p:nvPr>
        </p:nvSpPr>
        <p:spPr>
          <a:ln/>
        </p:spPr>
      </p:sp>
      <p:sp>
        <p:nvSpPr>
          <p:cNvPr id="102402" name="Notes Placeholder 2">
            <a:extLst>
              <a:ext uri="{FF2B5EF4-FFF2-40B4-BE49-F238E27FC236}">
                <a16:creationId xmlns:a16="http://schemas.microsoft.com/office/drawing/2014/main" id="{7D10A3A5-CB44-4E92-893C-7B96416E14F9}"/>
              </a:ext>
            </a:extLst>
          </p:cNvPr>
          <p:cNvSpPr>
            <a:spLocks noGrp="1"/>
          </p:cNvSpPr>
          <p:nvPr>
            <p:ph type="body" idx="1"/>
          </p:nvPr>
        </p:nvSpPr>
        <p:spPr>
          <a:xfrm>
            <a:off x="685800" y="4377159"/>
            <a:ext cx="5715000"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600"/>
              </a:spcAft>
              <a:buFontTx/>
              <a:buNone/>
            </a:pPr>
            <a:r>
              <a:rPr lang="en-US" altLang="en-US" b="1" dirty="0"/>
              <a:t>Intent: </a:t>
            </a:r>
            <a:r>
              <a:rPr lang="en-US" altLang="en-US" dirty="0"/>
              <a:t>These five clips from the </a:t>
            </a:r>
            <a:r>
              <a:rPr lang="en-US" altLang="en-US" i="1" dirty="0"/>
              <a:t>Welcoming ALL Children </a:t>
            </a:r>
            <a:r>
              <a:rPr lang="en-US" altLang="en-US" dirty="0"/>
              <a:t>video—Circle Time, Mealtime, Center Time, Transition Time, and Outside Play Time— explain creative strategies to make accommodations to meet the unique needs of each child. This video, and companion updated CD, were developed for child care providers to help them welcome and include children with special needs into their child care programs. </a:t>
            </a:r>
          </a:p>
          <a:p>
            <a:pPr marL="0" indent="0">
              <a:spcBef>
                <a:spcPct val="0"/>
              </a:spcBef>
              <a:spcAft>
                <a:spcPts val="600"/>
              </a:spcAft>
              <a:buFontTx/>
              <a:buNone/>
            </a:pPr>
            <a:r>
              <a:rPr lang="en-US" altLang="en-US" dirty="0"/>
              <a:t>The CD was updated and expanded by Elizabeth Traub, Lois </a:t>
            </a:r>
            <a:r>
              <a:rPr lang="en-US" altLang="en-US" dirty="0" err="1"/>
              <a:t>Hutter-Pishgahi</a:t>
            </a:r>
            <a:r>
              <a:rPr lang="en-US" altLang="en-US" dirty="0"/>
              <a:t>, Tamyra Freeman, Early Childhood Center and The Indiana Parent Information Network (2008). </a:t>
            </a:r>
          </a:p>
          <a:p>
            <a:pPr marL="0" indent="0">
              <a:spcBef>
                <a:spcPct val="0"/>
              </a:spcBef>
              <a:spcAft>
                <a:spcPts val="600"/>
              </a:spcAft>
              <a:buFontTx/>
              <a:buNone/>
            </a:pPr>
            <a:r>
              <a:rPr lang="en-US" altLang="en-US" b="1" dirty="0"/>
              <a:t>Procedure: </a:t>
            </a:r>
            <a:r>
              <a:rPr lang="en-US" altLang="en-US" dirty="0"/>
              <a:t>Refer participants to Handout 10: Viewing Guide for note taking.</a:t>
            </a:r>
          </a:p>
          <a:p>
            <a:pPr marL="0" lvl="2">
              <a:spcBef>
                <a:spcPct val="0"/>
              </a:spcBef>
              <a:spcAft>
                <a:spcPts val="600"/>
              </a:spcAft>
            </a:pPr>
            <a:r>
              <a:rPr lang="en-US" altLang="en-US" dirty="0"/>
              <a:t>“We will be viewing the video </a:t>
            </a:r>
            <a:r>
              <a:rPr lang="en-US" altLang="en-US" i="1" dirty="0"/>
              <a:t>Welcoming ALL Children</a:t>
            </a:r>
            <a:r>
              <a:rPr lang="en-US" altLang="en-US" dirty="0"/>
              <a:t> which includes 5 short segments. While viewing the clips, please jot down some notes. For example, What are some of the ideas/strategies that stood out to you in the video clip? What ideas/strategies did you hear that might be helpful for your students?”</a:t>
            </a:r>
          </a:p>
          <a:p>
            <a:pPr marL="0" indent="0">
              <a:spcBef>
                <a:spcPct val="0"/>
              </a:spcBef>
              <a:spcAft>
                <a:spcPts val="600"/>
              </a:spcAft>
              <a:buFontTx/>
              <a:buNone/>
            </a:pPr>
            <a:r>
              <a:rPr lang="en-US" altLang="en-US" dirty="0"/>
              <a:t>After watching the five video clips, have participants share what they learned with a partner in a breakout room.   </a:t>
            </a:r>
          </a:p>
        </p:txBody>
      </p:sp>
      <p:sp>
        <p:nvSpPr>
          <p:cNvPr id="102403" name="Slide Number Placeholder 3">
            <a:extLst>
              <a:ext uri="{FF2B5EF4-FFF2-40B4-BE49-F238E27FC236}">
                <a16:creationId xmlns:a16="http://schemas.microsoft.com/office/drawing/2014/main" id="{A72B924E-D8B4-4BA8-9B58-43E653595A5A}"/>
              </a:ext>
            </a:extLst>
          </p:cNvPr>
          <p:cNvSpPr txBox="1">
            <a:spLocks noGrp="1"/>
          </p:cNvSpPr>
          <p:nvPr/>
        </p:nvSpPr>
        <p:spPr bwMode="auto">
          <a:xfrm>
            <a:off x="3335694" y="841692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C82C88A3-E0EE-439B-BE4E-24D00B9E9B31}" type="slidenum">
              <a:rPr lang="en-US" altLang="en-US"/>
              <a:pPr algn="r" eaLnBrk="1" hangingPunct="1">
                <a:spcBef>
                  <a:spcPct val="0"/>
                </a:spcBef>
                <a:buFontTx/>
                <a:buNone/>
              </a:pPr>
              <a:t>48</a:t>
            </a:fld>
            <a:endParaRPr lang="en-US" altLang="en-US"/>
          </a:p>
        </p:txBody>
      </p:sp>
    </p:spTree>
    <p:extLst>
      <p:ext uri="{BB962C8B-B14F-4D97-AF65-F5344CB8AC3E}">
        <p14:creationId xmlns:p14="http://schemas.microsoft.com/office/powerpoint/2010/main" val="31108507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E5CEE5A9-2F1C-41FB-8B44-427448FD06AC}"/>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C81AB8EB-658C-4FC6-95CD-AD7A737174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After viewing the Circle Time clip, have participants break into small groups to discuss any new ideas the clip has brought forward.</a:t>
            </a:r>
          </a:p>
        </p:txBody>
      </p:sp>
      <p:sp>
        <p:nvSpPr>
          <p:cNvPr id="104451" name="Slide Number Placeholder 3">
            <a:extLst>
              <a:ext uri="{FF2B5EF4-FFF2-40B4-BE49-F238E27FC236}">
                <a16:creationId xmlns:a16="http://schemas.microsoft.com/office/drawing/2014/main" id="{67B0461B-4E91-4560-B7F3-1E4FBDDF0524}"/>
              </a:ext>
            </a:extLst>
          </p:cNvPr>
          <p:cNvSpPr txBox="1">
            <a:spLocks noGrp="1"/>
          </p:cNvSpPr>
          <p:nvPr/>
        </p:nvSpPr>
        <p:spPr bwMode="auto">
          <a:xfrm>
            <a:off x="3429000" y="8448383"/>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AF42012-D350-46AB-89DD-7101F1C7F1A9}" type="slidenum">
              <a:rPr lang="en-US" altLang="en-US"/>
              <a:pPr algn="r" eaLnBrk="1" hangingPunct="1">
                <a:spcBef>
                  <a:spcPct val="0"/>
                </a:spcBef>
                <a:buFontTx/>
                <a:buNone/>
              </a:pPr>
              <a:t>49</a:t>
            </a:fld>
            <a:endParaRPr lang="en-US" altLang="en-US" dirty="0"/>
          </a:p>
        </p:txBody>
      </p:sp>
    </p:spTree>
    <p:extLst>
      <p:ext uri="{BB962C8B-B14F-4D97-AF65-F5344CB8AC3E}">
        <p14:creationId xmlns:p14="http://schemas.microsoft.com/office/powerpoint/2010/main" val="3111193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C7062C18-1277-4D53-926C-6C10C050D3F7}"/>
              </a:ext>
            </a:extLst>
          </p:cNvPr>
          <p:cNvSpPr>
            <a:spLocks noGrp="1" noRot="1" noChangeAspect="1" noChangeArrowheads="1" noTextEdit="1"/>
          </p:cNvSpPr>
          <p:nvPr>
            <p:ph type="sldImg"/>
          </p:nvPr>
        </p:nvSpPr>
        <p:spPr>
          <a:ln/>
        </p:spPr>
      </p:sp>
      <p:sp>
        <p:nvSpPr>
          <p:cNvPr id="14338" name="Notes Placeholder 2">
            <a:extLst>
              <a:ext uri="{FF2B5EF4-FFF2-40B4-BE49-F238E27FC236}">
                <a16:creationId xmlns:a16="http://schemas.microsoft.com/office/drawing/2014/main" id="{0FA9CED4-B4CC-4F81-9932-3DEC541A2F4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None/>
            </a:pPr>
            <a:r>
              <a:rPr lang="en-US" altLang="en-US" dirty="0"/>
              <a:t>This presentation consists of three major sections:  </a:t>
            </a:r>
          </a:p>
          <a:p>
            <a:pPr marL="228600" indent="-228600">
              <a:buFontTx/>
              <a:buAutoNum type="arabicPeriod"/>
            </a:pPr>
            <a:r>
              <a:rPr lang="en-US" altLang="en-US" dirty="0"/>
              <a:t>Current issues (systems, data, complexities of diagnosis, etc.) related to English learners with disabilities </a:t>
            </a:r>
            <a:r>
              <a:rPr lang="en-US" altLang="en-US" b="0" dirty="0"/>
              <a:t>(outcomes 1 and 2).</a:t>
            </a:r>
          </a:p>
          <a:p>
            <a:pPr marL="228600" indent="-228600">
              <a:buFontTx/>
              <a:buAutoNum type="arabicPeriod"/>
            </a:pPr>
            <a:r>
              <a:rPr lang="en-US" altLang="en-US" dirty="0"/>
              <a:t>Cultural considerations and instructional strategies for the classroom and home (culturally considerate responsive practices, adaptations, and accessible </a:t>
            </a:r>
            <a:r>
              <a:rPr lang="en-US" altLang="en-US" b="0" dirty="0"/>
              <a:t>curriculum) (outcome 3).</a:t>
            </a:r>
          </a:p>
          <a:p>
            <a:pPr marL="228600" indent="-228600">
              <a:buFontTx/>
              <a:buAutoNum type="arabicPeriod"/>
            </a:pPr>
            <a:r>
              <a:rPr lang="en-US" altLang="en-US" dirty="0"/>
              <a:t>Collaboration (Who might the local partners be, and what are some resources</a:t>
            </a:r>
            <a:r>
              <a:rPr lang="en-US" altLang="en-US" b="0" dirty="0"/>
              <a:t>?) (outcome 4).</a:t>
            </a:r>
          </a:p>
          <a:p>
            <a:pPr marL="0" indent="0">
              <a:buFontTx/>
              <a:buNone/>
            </a:pPr>
            <a:r>
              <a:rPr lang="en-US" altLang="en-US" b="0" dirty="0"/>
              <a:t>Training outcomes:</a:t>
            </a:r>
          </a:p>
          <a:p>
            <a:pPr marL="171450" indent="-171450">
              <a:buFont typeface="Arial" panose="020B0604020202020204" pitchFamily="34" charset="0"/>
              <a:buChar char="•"/>
            </a:pPr>
            <a:r>
              <a:rPr lang="en-US" altLang="en-US" b="0" dirty="0"/>
              <a:t>Become familiar with the California Early Learning and Development System and regulations related to special education.</a:t>
            </a:r>
          </a:p>
          <a:p>
            <a:pPr marL="171450" indent="-171450">
              <a:buFont typeface="Arial" panose="020B0604020202020204" pitchFamily="34" charset="0"/>
              <a:buChar char="•"/>
            </a:pPr>
            <a:r>
              <a:rPr lang="en-US" altLang="en-US" b="0" dirty="0"/>
              <a:t>Develop a better understanding of the characteristics of language disorder and language difference based on cultural considerations.</a:t>
            </a:r>
          </a:p>
          <a:p>
            <a:pPr marL="171450" indent="-171450">
              <a:buFont typeface="Arial" panose="020B0604020202020204" pitchFamily="34" charset="0"/>
              <a:buChar char="•"/>
            </a:pPr>
            <a:r>
              <a:rPr lang="en-US" altLang="en-US" b="0" dirty="0"/>
              <a:t>Explore cultural considerations and research-based instructional strategies for English learners with disabilities or other special needs.</a:t>
            </a:r>
          </a:p>
          <a:p>
            <a:pPr marL="171450" indent="-171450">
              <a:buFont typeface="Arial" panose="020B0604020202020204" pitchFamily="34" charset="0"/>
              <a:buChar char="•"/>
            </a:pPr>
            <a:r>
              <a:rPr lang="en-US" altLang="en-US" b="0" dirty="0"/>
              <a:t>Become familiar with statewide and local resources. </a:t>
            </a:r>
          </a:p>
          <a:p>
            <a:pPr marL="0" indent="0">
              <a:buFontTx/>
              <a:buNone/>
            </a:pPr>
            <a:endParaRPr lang="en-US" altLang="en-US" b="1" dirty="0"/>
          </a:p>
        </p:txBody>
      </p:sp>
      <p:sp>
        <p:nvSpPr>
          <p:cNvPr id="14339" name="Slide Number Placeholder 3">
            <a:extLst>
              <a:ext uri="{FF2B5EF4-FFF2-40B4-BE49-F238E27FC236}">
                <a16:creationId xmlns:a16="http://schemas.microsoft.com/office/drawing/2014/main" id="{3AD7FDDD-4E44-46C4-8130-3A66B6D11B0F}"/>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C37CBAF-CBA7-40FF-9452-6ED3A5F68C26}" type="slidenum">
              <a:rPr lang="en-US" altLang="en-US"/>
              <a:pPr algn="r" eaLnBrk="1" hangingPunct="1">
                <a:spcBef>
                  <a:spcPct val="0"/>
                </a:spcBef>
                <a:buFontTx/>
                <a:buNone/>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036568CF-8864-4521-81B1-070FDE0B355C}"/>
              </a:ext>
            </a:extLst>
          </p:cNvPr>
          <p:cNvSpPr>
            <a:spLocks noGrp="1" noRot="1" noChangeAspect="1" noChangeArrowheads="1" noTextEdit="1"/>
          </p:cNvSpPr>
          <p:nvPr>
            <p:ph type="sldImg"/>
          </p:nvPr>
        </p:nvSpPr>
        <p:spPr>
          <a:ln/>
        </p:spPr>
      </p:sp>
      <p:sp>
        <p:nvSpPr>
          <p:cNvPr id="106498" name="Notes Placeholder 2">
            <a:extLst>
              <a:ext uri="{FF2B5EF4-FFF2-40B4-BE49-F238E27FC236}">
                <a16:creationId xmlns:a16="http://schemas.microsoft.com/office/drawing/2014/main" id="{EB01FCBE-D5B8-4CDF-A5A1-A34C1BB69024}"/>
              </a:ext>
            </a:extLst>
          </p:cNvPr>
          <p:cNvSpPr>
            <a:spLocks noGrp="1"/>
          </p:cNvSpPr>
          <p:nvPr>
            <p:ph type="body" idx="1"/>
          </p:nvPr>
        </p:nvSpPr>
        <p:spPr>
          <a:xfrm>
            <a:off x="685800" y="4478694"/>
            <a:ext cx="5770984"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400"/>
              </a:spcAft>
              <a:buFont typeface="Arial" panose="020B0604020202020204" pitchFamily="34" charset="0"/>
              <a:buNone/>
            </a:pPr>
            <a:r>
              <a:rPr lang="en-US" altLang="en-US" sz="1200" dirty="0"/>
              <a:t>Circle time:</a:t>
            </a:r>
          </a:p>
          <a:p>
            <a:pPr marL="171450" indent="-171450">
              <a:spcBef>
                <a:spcPct val="0"/>
              </a:spcBef>
              <a:spcAft>
                <a:spcPts val="400"/>
              </a:spcAft>
              <a:buFont typeface="Arial" panose="020B0604020202020204" pitchFamily="34" charset="0"/>
              <a:buChar char="•"/>
            </a:pPr>
            <a:r>
              <a:rPr lang="en-US" altLang="en-US" sz="1200" dirty="0"/>
              <a:t>Plan a shorter circle time as needed.</a:t>
            </a:r>
          </a:p>
          <a:p>
            <a:pPr marL="171450" indent="-171450">
              <a:spcBef>
                <a:spcPct val="0"/>
              </a:spcBef>
              <a:spcAft>
                <a:spcPts val="400"/>
              </a:spcAft>
              <a:buFont typeface="Arial" panose="020B0604020202020204" pitchFamily="34" charset="0"/>
              <a:buChar char="•"/>
            </a:pPr>
            <a:r>
              <a:rPr lang="en-US" altLang="en-US" sz="1200" dirty="0"/>
              <a:t>Use preferential seating for any child (especially a child who is an English learner) with a hearing impairment so that the child can make the most use of their hearing and get close attention from a teacher. Seat the child away from ongoing noises, such as heaters, electrical equipment, and outdoor windows so that hearing aids do not pick up those sounds. </a:t>
            </a:r>
          </a:p>
          <a:p>
            <a:pPr marL="171450" indent="-171450">
              <a:spcBef>
                <a:spcPct val="0"/>
              </a:spcBef>
              <a:spcAft>
                <a:spcPts val="400"/>
              </a:spcAft>
              <a:buFont typeface="Arial" panose="020B0604020202020204" pitchFamily="34" charset="0"/>
              <a:buChar char="•"/>
            </a:pPr>
            <a:r>
              <a:rPr lang="en-US" altLang="en-US" sz="1200" dirty="0"/>
              <a:t>Establish a clear daily routine and sequence of actions so that children know what to expect. </a:t>
            </a:r>
          </a:p>
          <a:p>
            <a:pPr marL="171450" indent="-171450">
              <a:spcBef>
                <a:spcPct val="0"/>
              </a:spcBef>
              <a:spcAft>
                <a:spcPts val="400"/>
              </a:spcAft>
              <a:buFont typeface="Arial" panose="020B0604020202020204" pitchFamily="34" charset="0"/>
              <a:buChar char="•"/>
            </a:pPr>
            <a:r>
              <a:rPr lang="en-US" altLang="en-US" sz="1200" dirty="0"/>
              <a:t>Provide wait time; wait long enough to give the child plenty of time to respond to your comments or questions.</a:t>
            </a:r>
          </a:p>
          <a:p>
            <a:pPr marL="171450" indent="-171450">
              <a:spcBef>
                <a:spcPct val="0"/>
              </a:spcBef>
              <a:spcAft>
                <a:spcPts val="400"/>
              </a:spcAft>
              <a:buFont typeface="Arial" panose="020B0604020202020204" pitchFamily="34" charset="0"/>
              <a:buChar char="•"/>
            </a:pPr>
            <a:r>
              <a:rPr lang="en-US" altLang="en-US" sz="1200" dirty="0"/>
              <a:t>Provide bilingual materials.</a:t>
            </a:r>
          </a:p>
          <a:p>
            <a:pPr marL="171450" indent="-171450">
              <a:spcBef>
                <a:spcPct val="0"/>
              </a:spcBef>
              <a:spcAft>
                <a:spcPts val="400"/>
              </a:spcAft>
              <a:buFont typeface="Arial" panose="020B0604020202020204" pitchFamily="34" charset="0"/>
              <a:buChar char="•"/>
            </a:pPr>
            <a:r>
              <a:rPr lang="en-US" altLang="en-US" sz="1200" dirty="0"/>
              <a:t>Reinforce good behavior verbally; have an adult help by whispering reinforcement for good behavior or asking questions.</a:t>
            </a:r>
          </a:p>
          <a:p>
            <a:pPr marL="0" indent="0">
              <a:spcBef>
                <a:spcPct val="0"/>
              </a:spcBef>
              <a:spcAft>
                <a:spcPts val="400"/>
              </a:spcAft>
              <a:buFontTx/>
              <a:buNone/>
            </a:pPr>
            <a:r>
              <a:rPr lang="en-US" altLang="en-US" sz="1200" i="0" dirty="0"/>
              <a:t>(Example picture from a site: “These are the circle time books that several of our students use. Depending on what the lesson is for the day, the students can independently choose a color, shape, or parts of a story. This allows them to participate in some way along with the rest of the group. For instance, when we do the weather report each day, the student will choose the appropriate weather picture from the choices in the book. This is just a small glimpse into the book. All the items I am sending you are from the computer program, </a:t>
            </a:r>
            <a:r>
              <a:rPr lang="en-US" altLang="en-US" sz="1200" i="0" dirty="0" err="1"/>
              <a:t>Boardmaker</a:t>
            </a:r>
            <a:r>
              <a:rPr lang="en-US" altLang="en-US" sz="1200" i="0" dirty="0"/>
              <a:t>” [Provided by Ms. Collen at Ethel I. Baker Inclusion Preschool]).</a:t>
            </a:r>
          </a:p>
          <a:p>
            <a:pPr marL="0" indent="0">
              <a:spcBef>
                <a:spcPct val="0"/>
              </a:spcBef>
              <a:spcAft>
                <a:spcPts val="400"/>
              </a:spcAft>
              <a:buFontTx/>
              <a:buNone/>
            </a:pPr>
            <a:r>
              <a:rPr lang="en-US" altLang="en-US" sz="1200" i="0" dirty="0"/>
              <a:t>Slide adapted from Traub, </a:t>
            </a:r>
            <a:r>
              <a:rPr lang="en-US" altLang="en-US" sz="1200" i="0" dirty="0" err="1"/>
              <a:t>Hutter-Pishgahi</a:t>
            </a:r>
            <a:r>
              <a:rPr lang="en-US" altLang="en-US" sz="1200" i="0" dirty="0"/>
              <a:t>, and Freeman, </a:t>
            </a:r>
            <a:r>
              <a:rPr lang="en-US" altLang="en-US" sz="1200" i="1" dirty="0"/>
              <a:t>Welcoming All Children: Creating Inclusive </a:t>
            </a:r>
            <a:r>
              <a:rPr lang="en-US" altLang="en-US" sz="1200" i="0" dirty="0"/>
              <a:t>and Project Support: Early Childhood Inclusion Support Consultant Project, Klein, M. D. et all, California State University, LA, Division of Special Education, 1999.</a:t>
            </a:r>
            <a:endParaRPr lang="en-US" altLang="en-US" sz="1200" b="1" i="0" dirty="0"/>
          </a:p>
          <a:p>
            <a:pPr marL="0" indent="0">
              <a:spcBef>
                <a:spcPct val="0"/>
              </a:spcBef>
              <a:spcAft>
                <a:spcPts val="400"/>
              </a:spcAft>
              <a:buFontTx/>
              <a:buNone/>
            </a:pPr>
            <a:endParaRPr lang="en-US" altLang="en-US" sz="1200" b="1" dirty="0"/>
          </a:p>
        </p:txBody>
      </p:sp>
      <p:sp>
        <p:nvSpPr>
          <p:cNvPr id="106499" name="Slide Number Placeholder 3">
            <a:extLst>
              <a:ext uri="{FF2B5EF4-FFF2-40B4-BE49-F238E27FC236}">
                <a16:creationId xmlns:a16="http://schemas.microsoft.com/office/drawing/2014/main" id="{D828077F-9A1F-4EE5-A30C-10D67A4EA225}"/>
              </a:ext>
            </a:extLst>
          </p:cNvPr>
          <p:cNvSpPr txBox="1">
            <a:spLocks noGrp="1"/>
          </p:cNvSpPr>
          <p:nvPr/>
        </p:nvSpPr>
        <p:spPr bwMode="auto">
          <a:xfrm>
            <a:off x="3641109" y="849506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9AB3816B-C706-40E7-9C29-2770228CFA85}" type="slidenum">
              <a:rPr lang="en-US" altLang="en-US"/>
              <a:pPr algn="r" eaLnBrk="1" hangingPunct="1">
                <a:spcBef>
                  <a:spcPct val="0"/>
                </a:spcBef>
                <a:buFontTx/>
                <a:buNone/>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E5CEE5A9-2F1C-41FB-8B44-427448FD06AC}"/>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C81AB8EB-658C-4FC6-95CD-AD7A737174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After viewing the Mealtime clip, have participants break into small groups to discuss any new ideas the clip has brought forward.</a:t>
            </a:r>
          </a:p>
        </p:txBody>
      </p:sp>
      <p:sp>
        <p:nvSpPr>
          <p:cNvPr id="104451" name="Slide Number Placeholder 3">
            <a:extLst>
              <a:ext uri="{FF2B5EF4-FFF2-40B4-BE49-F238E27FC236}">
                <a16:creationId xmlns:a16="http://schemas.microsoft.com/office/drawing/2014/main" id="{67B0461B-4E91-4560-B7F3-1E4FBDDF0524}"/>
              </a:ext>
            </a:extLst>
          </p:cNvPr>
          <p:cNvSpPr txBox="1">
            <a:spLocks noGrp="1"/>
          </p:cNvSpPr>
          <p:nvPr/>
        </p:nvSpPr>
        <p:spPr bwMode="auto">
          <a:xfrm>
            <a:off x="3429000" y="852817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AF42012-D350-46AB-89DD-7101F1C7F1A9}" type="slidenum">
              <a:rPr lang="en-US" altLang="en-US"/>
              <a:pPr algn="r" eaLnBrk="1" hangingPunct="1">
                <a:spcBef>
                  <a:spcPct val="0"/>
                </a:spcBef>
                <a:buFontTx/>
                <a:buNone/>
              </a:pPr>
              <a:t>51</a:t>
            </a:fld>
            <a:endParaRPr lang="en-US" altLang="en-US"/>
          </a:p>
        </p:txBody>
      </p:sp>
    </p:spTree>
    <p:extLst>
      <p:ext uri="{BB962C8B-B14F-4D97-AF65-F5344CB8AC3E}">
        <p14:creationId xmlns:p14="http://schemas.microsoft.com/office/powerpoint/2010/main" val="39597537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58458727-E056-4EBE-8D5A-742FEDB16E75}"/>
              </a:ext>
            </a:extLst>
          </p:cNvPr>
          <p:cNvSpPr>
            <a:spLocks noGrp="1" noRot="1" noChangeAspect="1" noChangeArrowheads="1" noTextEdit="1"/>
          </p:cNvSpPr>
          <p:nvPr>
            <p:ph type="sldImg"/>
          </p:nvPr>
        </p:nvSpPr>
        <p:spPr>
          <a:ln/>
        </p:spPr>
      </p:sp>
      <p:sp>
        <p:nvSpPr>
          <p:cNvPr id="110594" name="Notes Placeholder 2">
            <a:extLst>
              <a:ext uri="{FF2B5EF4-FFF2-40B4-BE49-F238E27FC236}">
                <a16:creationId xmlns:a16="http://schemas.microsoft.com/office/drawing/2014/main" id="{EA90DF83-0217-4874-AA9E-92FCAA71AF90}"/>
              </a:ext>
            </a:extLst>
          </p:cNvPr>
          <p:cNvSpPr>
            <a:spLocks noGrp="1"/>
          </p:cNvSpPr>
          <p:nvPr>
            <p:ph type="body" idx="1"/>
          </p:nvPr>
        </p:nvSpPr>
        <p:spPr>
          <a:xfrm>
            <a:off x="685800" y="4322406"/>
            <a:ext cx="5677678"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400"/>
              </a:spcAft>
              <a:buFont typeface="Arial" panose="020B0604020202020204" pitchFamily="34" charset="0"/>
              <a:buNone/>
            </a:pPr>
            <a:r>
              <a:rPr lang="en-US" altLang="en-US" dirty="0"/>
              <a:t>Mealtime:</a:t>
            </a:r>
          </a:p>
          <a:p>
            <a:pPr marL="171450" indent="-171450">
              <a:spcBef>
                <a:spcPct val="0"/>
              </a:spcBef>
              <a:spcAft>
                <a:spcPts val="400"/>
              </a:spcAft>
              <a:buFont typeface="Arial" panose="020B0604020202020204" pitchFamily="34" charset="0"/>
              <a:buChar char="•"/>
            </a:pPr>
            <a:r>
              <a:rPr lang="en-US" altLang="en-US" dirty="0"/>
              <a:t>Encourage conversational turn taking (Strive for 5!).</a:t>
            </a:r>
          </a:p>
          <a:p>
            <a:pPr marL="171450" indent="-171450">
              <a:spcBef>
                <a:spcPct val="0"/>
              </a:spcBef>
              <a:spcAft>
                <a:spcPts val="400"/>
              </a:spcAft>
              <a:buFont typeface="Arial" panose="020B0604020202020204" pitchFamily="34" charset="0"/>
              <a:buChar char="•"/>
            </a:pPr>
            <a:r>
              <a:rPr lang="en-US" altLang="en-US" dirty="0"/>
              <a:t>Include words and concepts relevant to every child’s home experience and cultural backgrounds.</a:t>
            </a:r>
          </a:p>
          <a:p>
            <a:pPr marL="171450" indent="-171450">
              <a:spcBef>
                <a:spcPct val="0"/>
              </a:spcBef>
              <a:spcAft>
                <a:spcPts val="400"/>
              </a:spcAft>
              <a:buFont typeface="Arial" panose="020B0604020202020204" pitchFamily="34" charset="0"/>
              <a:buChar char="•"/>
            </a:pPr>
            <a:r>
              <a:rPr lang="en-US" altLang="en-US" dirty="0"/>
              <a:t>Put a non-slip work surface (drawer liner) under dishes, cups, and utensils.</a:t>
            </a:r>
          </a:p>
          <a:p>
            <a:pPr marL="171450" indent="-171450">
              <a:spcBef>
                <a:spcPct val="0"/>
              </a:spcBef>
              <a:spcAft>
                <a:spcPts val="400"/>
              </a:spcAft>
              <a:buFont typeface="Arial" panose="020B0604020202020204" pitchFamily="34" charset="0"/>
              <a:buChar char="•"/>
            </a:pPr>
            <a:r>
              <a:rPr lang="en-US" altLang="en-US" dirty="0"/>
              <a:t>Use open-ended questions.</a:t>
            </a:r>
          </a:p>
          <a:p>
            <a:pPr marL="0" indent="0">
              <a:spcBef>
                <a:spcPct val="0"/>
              </a:spcBef>
              <a:spcAft>
                <a:spcPts val="400"/>
              </a:spcAft>
              <a:buFontTx/>
              <a:buNone/>
            </a:pPr>
            <a:r>
              <a:rPr lang="en-US" altLang="en-US" dirty="0"/>
              <a:t>Teachers must intentionally sit with children to enhance their communication skills or language development. Use the Strive for 5 strategy to help the conversation go to a deeper level, and to foster more language. </a:t>
            </a:r>
          </a:p>
          <a:p>
            <a:pPr marL="0" indent="0">
              <a:spcBef>
                <a:spcPct val="0"/>
              </a:spcBef>
              <a:spcAft>
                <a:spcPts val="400"/>
              </a:spcAft>
              <a:buFontTx/>
              <a:buNone/>
            </a:pPr>
            <a:r>
              <a:rPr lang="en-US" altLang="en-US" dirty="0"/>
              <a:t>The children may all know “bread,” but they may not all be familiar with English muffins, bagels, or tortillas.</a:t>
            </a:r>
          </a:p>
          <a:p>
            <a:pPr marL="0" indent="0">
              <a:spcBef>
                <a:spcPct val="0"/>
              </a:spcBef>
              <a:spcAft>
                <a:spcPts val="400"/>
              </a:spcAft>
              <a:buFontTx/>
              <a:buNone/>
            </a:pPr>
            <a:r>
              <a:rPr lang="en-US" altLang="en-US" dirty="0"/>
              <a:t>Work with the occupational or physical therapist for additional ideas. </a:t>
            </a:r>
          </a:p>
          <a:p>
            <a:pPr marL="0" indent="0">
              <a:spcBef>
                <a:spcPct val="0"/>
              </a:spcBef>
              <a:spcAft>
                <a:spcPts val="400"/>
              </a:spcAft>
              <a:buFontTx/>
              <a:buNone/>
            </a:pPr>
            <a:r>
              <a:rPr lang="en-US" altLang="en-US" b="1" dirty="0"/>
              <a:t>Background Information for Presenter:</a:t>
            </a:r>
            <a:endParaRPr lang="en-US" altLang="en-US" dirty="0"/>
          </a:p>
          <a:p>
            <a:pPr marL="0" indent="0" eaLnBrk="1" hangingPunct="1">
              <a:spcBef>
                <a:spcPct val="0"/>
              </a:spcBef>
              <a:spcAft>
                <a:spcPts val="400"/>
              </a:spcAft>
            </a:pPr>
            <a:r>
              <a:rPr lang="en-US" altLang="en-US" dirty="0"/>
              <a:t>“Strive for 5” is a technique developed by David Dickinson to encourage children to use a greater variety of words, build their vocabularies, and express complex ideas in full sentences. The goal is to have at least five turns on the same topic.</a:t>
            </a:r>
          </a:p>
          <a:p>
            <a:pPr marL="0" indent="0" eaLnBrk="1" hangingPunct="1">
              <a:spcBef>
                <a:spcPct val="0"/>
              </a:spcBef>
              <a:spcAft>
                <a:spcPts val="400"/>
              </a:spcAft>
            </a:pPr>
            <a:r>
              <a:rPr lang="en-US" altLang="en-US" dirty="0"/>
              <a:t>Teachers can expand conversations by asking open-ended questions to encourage children to tell them more. Dickinson states to avoid too much “adult language.” This needs to be balanced with a child’s level of cognitive development. </a:t>
            </a:r>
          </a:p>
          <a:p>
            <a:pPr marL="0" indent="0" eaLnBrk="1" hangingPunct="1">
              <a:spcBef>
                <a:spcPct val="0"/>
              </a:spcBef>
              <a:spcAft>
                <a:spcPts val="400"/>
              </a:spcAft>
            </a:pPr>
            <a:r>
              <a:rPr lang="en-US" altLang="en-US" dirty="0"/>
              <a:t>Teachers intentionally choose the words and concepts that can be common in a variety of different cultures so that children can easily join in the conversations. </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 adapted from Traub,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Hutter-Pishgahi</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Freeman, </a:t>
            </a: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Welcoming All Children: Creating Inclusive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Project Support: Early Childhood Inclusion Support Consultant Project, Klein, M. D. et all, California State University, LA, Division of Special Education, 1999.</a:t>
            </a: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0595" name="Slide Number Placeholder 3">
            <a:extLst>
              <a:ext uri="{FF2B5EF4-FFF2-40B4-BE49-F238E27FC236}">
                <a16:creationId xmlns:a16="http://schemas.microsoft.com/office/drawing/2014/main" id="{8370E6E1-99F3-409C-8DCD-463AB5766524}"/>
              </a:ext>
            </a:extLst>
          </p:cNvPr>
          <p:cNvSpPr txBox="1">
            <a:spLocks noGrp="1"/>
          </p:cNvSpPr>
          <p:nvPr/>
        </p:nvSpPr>
        <p:spPr bwMode="auto">
          <a:xfrm>
            <a:off x="3524639" y="849717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8D609BC-C8F1-4E95-B490-30D476838830}" type="slidenum">
              <a:rPr lang="en-US" altLang="en-US"/>
              <a:pPr algn="r" eaLnBrk="1" hangingPunct="1">
                <a:spcBef>
                  <a:spcPct val="0"/>
                </a:spcBef>
                <a:buFontTx/>
                <a:buNone/>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E5CEE5A9-2F1C-41FB-8B44-427448FD06AC}"/>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C81AB8EB-658C-4FC6-95CD-AD7A737174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After viewing the Center Time clip, have participants break into small groups to discuss any new ideas the clip has brought forward.</a:t>
            </a:r>
          </a:p>
        </p:txBody>
      </p:sp>
      <p:sp>
        <p:nvSpPr>
          <p:cNvPr id="104451" name="Slide Number Placeholder 3">
            <a:extLst>
              <a:ext uri="{FF2B5EF4-FFF2-40B4-BE49-F238E27FC236}">
                <a16:creationId xmlns:a16="http://schemas.microsoft.com/office/drawing/2014/main" id="{67B0461B-4E91-4560-B7F3-1E4FBDDF0524}"/>
              </a:ext>
            </a:extLst>
          </p:cNvPr>
          <p:cNvSpPr txBox="1">
            <a:spLocks noGrp="1"/>
          </p:cNvSpPr>
          <p:nvPr/>
        </p:nvSpPr>
        <p:spPr bwMode="auto">
          <a:xfrm>
            <a:off x="3429000" y="8448384"/>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AF42012-D350-46AB-89DD-7101F1C7F1A9}" type="slidenum">
              <a:rPr lang="en-US" altLang="en-US"/>
              <a:pPr algn="r" eaLnBrk="1" hangingPunct="1">
                <a:spcBef>
                  <a:spcPct val="0"/>
                </a:spcBef>
                <a:buFontTx/>
                <a:buNone/>
              </a:pPr>
              <a:t>53</a:t>
            </a:fld>
            <a:endParaRPr lang="en-US" altLang="en-US"/>
          </a:p>
        </p:txBody>
      </p:sp>
    </p:spTree>
    <p:extLst>
      <p:ext uri="{BB962C8B-B14F-4D97-AF65-F5344CB8AC3E}">
        <p14:creationId xmlns:p14="http://schemas.microsoft.com/office/powerpoint/2010/main" val="1301285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a:extLst>
              <a:ext uri="{FF2B5EF4-FFF2-40B4-BE49-F238E27FC236}">
                <a16:creationId xmlns:a16="http://schemas.microsoft.com/office/drawing/2014/main" id="{2C1D4393-40CA-4D39-BE10-7776AEBF4700}"/>
              </a:ext>
            </a:extLst>
          </p:cNvPr>
          <p:cNvSpPr>
            <a:spLocks noGrp="1" noRot="1" noChangeAspect="1" noChangeArrowheads="1" noTextEdit="1"/>
          </p:cNvSpPr>
          <p:nvPr>
            <p:ph type="sldImg"/>
          </p:nvPr>
        </p:nvSpPr>
        <p:spPr>
          <a:ln/>
        </p:spPr>
      </p:sp>
      <p:sp>
        <p:nvSpPr>
          <p:cNvPr id="114690" name="Rectangle 3">
            <a:extLst>
              <a:ext uri="{FF2B5EF4-FFF2-40B4-BE49-F238E27FC236}">
                <a16:creationId xmlns:a16="http://schemas.microsoft.com/office/drawing/2014/main" id="{FCC98CEE-5520-42DF-8253-C07A6B984859}"/>
              </a:ext>
            </a:extLst>
          </p:cNvPr>
          <p:cNvSpPr>
            <a:spLocks noGrp="1" noChangeArrowheads="1"/>
          </p:cNvSpPr>
          <p:nvPr>
            <p:ph type="body" idx="1"/>
          </p:nvPr>
        </p:nvSpPr>
        <p:spPr>
          <a:xfrm>
            <a:off x="685800" y="4400549"/>
            <a:ext cx="5486400" cy="39410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altLang="en-US" dirty="0"/>
              <a:t>Center time:</a:t>
            </a:r>
          </a:p>
          <a:p>
            <a:pPr marL="171450" indent="-171450">
              <a:buFont typeface="Arial" panose="020B0604020202020204" pitchFamily="34" charset="0"/>
              <a:buChar char="•"/>
            </a:pPr>
            <a:r>
              <a:rPr lang="en-US" altLang="en-US" dirty="0"/>
              <a:t>Have a parent read classroom books in the home language. </a:t>
            </a:r>
          </a:p>
          <a:p>
            <a:pPr marL="171450" indent="-171450">
              <a:buFont typeface="Arial" panose="020B0604020202020204" pitchFamily="34" charset="0"/>
              <a:buChar char="•"/>
            </a:pPr>
            <a:r>
              <a:rPr lang="en-US" altLang="en-US" dirty="0"/>
              <a:t>Place multilingual audio tapes in the listening area.</a:t>
            </a:r>
          </a:p>
          <a:p>
            <a:pPr marL="171450" indent="-171450">
              <a:buFont typeface="Arial" panose="020B0604020202020204" pitchFamily="34" charset="0"/>
              <a:buChar char="•"/>
            </a:pPr>
            <a:r>
              <a:rPr lang="en-US" altLang="en-US" dirty="0"/>
              <a:t>Encourage children to work in pairs.</a:t>
            </a:r>
          </a:p>
          <a:p>
            <a:pPr marL="171450" indent="-171450">
              <a:buFont typeface="Arial" panose="020B0604020202020204" pitchFamily="34" charset="0"/>
              <a:buChar char="•"/>
            </a:pPr>
            <a:r>
              <a:rPr lang="en-US" altLang="en-US" dirty="0"/>
              <a:t>Arrange the classroom so all children can move around easily.</a:t>
            </a:r>
          </a:p>
          <a:p>
            <a:pPr marL="171450" indent="-171450">
              <a:buFont typeface="Arial" panose="020B0604020202020204" pitchFamily="34" charset="0"/>
              <a:buChar char="•"/>
            </a:pPr>
            <a:r>
              <a:rPr lang="en-US" altLang="en-US" dirty="0"/>
              <a:t>Provide materials that are easy to grasp or manipulate in the discovery area and all areas.</a:t>
            </a:r>
          </a:p>
          <a:p>
            <a:pPr marL="0" indent="0">
              <a:buFontTx/>
              <a:buNone/>
            </a:pPr>
            <a:r>
              <a:rPr lang="en-US" altLang="en-US" dirty="0"/>
              <a:t>Provide a cozy place for reading with a bean bag chair, a sofa, or even an indoor tent to block distractions. Make sure to have books and audio tapes in primary languages. Have parents translate books into home languages on audio tapes for the listening area. Make other adaptations to the reading area as necessary. For example, glue a tongue depressor on the pages of each book in the reading area to make the pages easier to turn.</a:t>
            </a:r>
          </a:p>
          <a:p>
            <a:pPr marL="0" indent="0">
              <a:buFontTx/>
              <a:buNone/>
            </a:pPr>
            <a:r>
              <a:rPr lang="en-US" altLang="en-US" dirty="0"/>
              <a:t>Working with another child enhances the language development and social skills of all English learners. </a:t>
            </a:r>
          </a:p>
          <a:p>
            <a:pPr marL="0" indent="0">
              <a:buFontTx/>
              <a:buNone/>
            </a:pPr>
            <a:r>
              <a:rPr lang="en-US" altLang="en-US" dirty="0"/>
              <a:t>Arrange the environment so there is space for children to independently manipulate a walker or wheelchair to different areas of room. Having all children move around easily provides more opportunities for language practices.</a:t>
            </a:r>
          </a:p>
          <a:p>
            <a:pPr marL="0" indent="0">
              <a:buFontTx/>
              <a:buNone/>
            </a:pPr>
            <a:r>
              <a:rPr lang="en-US" altLang="en-US" dirty="0"/>
              <a:t>More accessible manipulatives in the discovery area would entice more </a:t>
            </a:r>
            <a:r>
              <a:rPr lang="en-US" altLang="en-US" dirty="0">
                <a:solidFill>
                  <a:srgbClr val="000000"/>
                </a:solidFill>
              </a:rPr>
              <a:t>children to that area. Prepare materials that are easy to grasp or manipulate (e.g., puzzles with knobs, paint brushes with larger handles, squeeze scissors, board books, big size Legos, giant crayons/pencils/washable markers, larger sizes of trucks, puzzles, magnets, etc.).</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 adapted from Traub,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Hutter-Pishgahi</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Freeman, </a:t>
            </a: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Welcoming All Children: Creating Inclusive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Project Support: Early Childhood Inclusion Support Consultant Project, Klein, M. D. et all, California State University, LA, Division of Special Education, 1999.</a:t>
            </a: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4691" name="Slide Number Placeholder 3">
            <a:extLst>
              <a:ext uri="{FF2B5EF4-FFF2-40B4-BE49-F238E27FC236}">
                <a16:creationId xmlns:a16="http://schemas.microsoft.com/office/drawing/2014/main" id="{45E70EE3-E01A-456B-A39B-0CA65C130A64}"/>
              </a:ext>
            </a:extLst>
          </p:cNvPr>
          <p:cNvSpPr txBox="1">
            <a:spLocks noGrp="1"/>
          </p:cNvSpPr>
          <p:nvPr/>
        </p:nvSpPr>
        <p:spPr bwMode="auto">
          <a:xfrm>
            <a:off x="3363686" y="853167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48C1D746-AC03-4BFB-A801-437149BC5F44}" type="slidenum">
              <a:rPr lang="en-US" altLang="en-US"/>
              <a:pPr algn="r" eaLnBrk="1" hangingPunct="1">
                <a:spcBef>
                  <a:spcPct val="0"/>
                </a:spcBef>
                <a:buFontTx/>
                <a:buNone/>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E5CEE5A9-2F1C-41FB-8B44-427448FD06AC}"/>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C81AB8EB-658C-4FC6-95CD-AD7A737174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After viewing the Transition Time clip, have participants break into small groups to discuss any new ideas the clip has brought forward.</a:t>
            </a:r>
          </a:p>
        </p:txBody>
      </p:sp>
      <p:sp>
        <p:nvSpPr>
          <p:cNvPr id="104451" name="Slide Number Placeholder 3">
            <a:extLst>
              <a:ext uri="{FF2B5EF4-FFF2-40B4-BE49-F238E27FC236}">
                <a16:creationId xmlns:a16="http://schemas.microsoft.com/office/drawing/2014/main" id="{67B0461B-4E91-4560-B7F3-1E4FBDDF0524}"/>
              </a:ext>
            </a:extLst>
          </p:cNvPr>
          <p:cNvSpPr txBox="1">
            <a:spLocks noGrp="1"/>
          </p:cNvSpPr>
          <p:nvPr/>
        </p:nvSpPr>
        <p:spPr bwMode="auto">
          <a:xfrm>
            <a:off x="3247636" y="839240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AF42012-D350-46AB-89DD-7101F1C7F1A9}" type="slidenum">
              <a:rPr lang="en-US" altLang="en-US"/>
              <a:pPr algn="r" eaLnBrk="1" hangingPunct="1">
                <a:spcBef>
                  <a:spcPct val="0"/>
                </a:spcBef>
                <a:buFontTx/>
                <a:buNone/>
              </a:pPr>
              <a:t>55</a:t>
            </a:fld>
            <a:endParaRPr lang="en-US" altLang="en-US"/>
          </a:p>
        </p:txBody>
      </p:sp>
    </p:spTree>
    <p:extLst>
      <p:ext uri="{BB962C8B-B14F-4D97-AF65-F5344CB8AC3E}">
        <p14:creationId xmlns:p14="http://schemas.microsoft.com/office/powerpoint/2010/main" val="14539412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4647D274-5759-4274-95C2-E6B81AC44136}"/>
              </a:ext>
            </a:extLst>
          </p:cNvPr>
          <p:cNvSpPr>
            <a:spLocks noGrp="1" noRot="1" noChangeAspect="1" noChangeArrowheads="1" noTextEdit="1"/>
          </p:cNvSpPr>
          <p:nvPr>
            <p:ph type="sldImg"/>
          </p:nvPr>
        </p:nvSpPr>
        <p:spPr>
          <a:ln/>
        </p:spPr>
      </p:sp>
      <p:sp>
        <p:nvSpPr>
          <p:cNvPr id="118786" name="Notes Placeholder 2">
            <a:extLst>
              <a:ext uri="{FF2B5EF4-FFF2-40B4-BE49-F238E27FC236}">
                <a16:creationId xmlns:a16="http://schemas.microsoft.com/office/drawing/2014/main" id="{0E36D161-A9CD-4C34-8D29-C4BB34E0FE8D}"/>
              </a:ext>
            </a:extLst>
          </p:cNvPr>
          <p:cNvSpPr>
            <a:spLocks noGrp="1"/>
          </p:cNvSpPr>
          <p:nvPr>
            <p:ph type="body" idx="1"/>
          </p:nvPr>
        </p:nvSpPr>
        <p:spPr>
          <a:xfrm>
            <a:off x="533400" y="4419600"/>
            <a:ext cx="6172200" cy="42951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200"/>
              </a:spcAft>
              <a:buFontTx/>
              <a:buNone/>
            </a:pPr>
            <a:r>
              <a:rPr lang="en-US" altLang="en-US" b="0" dirty="0"/>
              <a:t>Transition time:</a:t>
            </a:r>
          </a:p>
          <a:p>
            <a:pPr marL="171450" indent="-171450">
              <a:spcBef>
                <a:spcPct val="0"/>
              </a:spcBef>
              <a:spcAft>
                <a:spcPts val="200"/>
              </a:spcAft>
              <a:buFont typeface="Arial" panose="020B0604020202020204" pitchFamily="34" charset="0"/>
              <a:buChar char="•"/>
            </a:pPr>
            <a:r>
              <a:rPr lang="en-US" altLang="en-US" b="0" dirty="0"/>
              <a:t>Use pictures or objects to represent what will happen next.</a:t>
            </a:r>
          </a:p>
          <a:p>
            <a:pPr marL="171450" indent="-171450">
              <a:spcBef>
                <a:spcPct val="0"/>
              </a:spcBef>
              <a:spcAft>
                <a:spcPts val="200"/>
              </a:spcAft>
              <a:buFont typeface="Arial" panose="020B0604020202020204" pitchFamily="34" charset="0"/>
              <a:buChar char="•"/>
            </a:pPr>
            <a:r>
              <a:rPr lang="en-US" altLang="en-US" b="0" dirty="0"/>
              <a:t>Prompt the child to watch and follow where peers in the classroom are going.</a:t>
            </a:r>
          </a:p>
          <a:p>
            <a:pPr marL="171450" indent="-171450">
              <a:spcBef>
                <a:spcPct val="0"/>
              </a:spcBef>
              <a:spcAft>
                <a:spcPts val="200"/>
              </a:spcAft>
              <a:buFont typeface="Arial" panose="020B0604020202020204" pitchFamily="34" charset="0"/>
              <a:buChar char="•"/>
            </a:pPr>
            <a:r>
              <a:rPr lang="en-US" altLang="en-US" b="0" dirty="0"/>
              <a:t>Give simple auditory cues, visual cues, or tactile prompts before the transition occurs.</a:t>
            </a:r>
          </a:p>
          <a:p>
            <a:pPr>
              <a:spcBef>
                <a:spcPct val="0"/>
              </a:spcBef>
              <a:spcAft>
                <a:spcPts val="200"/>
              </a:spcAft>
              <a:buFontTx/>
              <a:buNone/>
            </a:pPr>
            <a:r>
              <a:rPr lang="en-US" altLang="en-US" b="1" dirty="0"/>
              <a:t>Strategies:</a:t>
            </a:r>
          </a:p>
          <a:p>
            <a:pPr>
              <a:spcBef>
                <a:spcPct val="0"/>
              </a:spcBef>
              <a:spcAft>
                <a:spcPts val="200"/>
              </a:spcAft>
            </a:pPr>
            <a:r>
              <a:rPr lang="en-US" altLang="en-US" dirty="0"/>
              <a:t>Have a picture of a toothbrush going to the bathroom to </a:t>
            </a:r>
            <a:r>
              <a:rPr lang="en-US" altLang="en-US" dirty="0" err="1"/>
              <a:t>ibrush</a:t>
            </a:r>
            <a:r>
              <a:rPr lang="en-US" altLang="en-US" dirty="0"/>
              <a:t> teeth. Use a picture of a cup when it’s time for snack. Make the sign for swing when it’s time to go outside. </a:t>
            </a:r>
          </a:p>
          <a:p>
            <a:pPr>
              <a:spcBef>
                <a:spcPct val="0"/>
              </a:spcBef>
              <a:spcAft>
                <a:spcPts val="200"/>
              </a:spcAft>
            </a:pPr>
            <a:r>
              <a:rPr lang="en-US" altLang="en-US" dirty="0"/>
              <a:t>A clothespin attached to where the class is in the sequence of the daily picture schedule is helpful.</a:t>
            </a:r>
          </a:p>
          <a:p>
            <a:pPr>
              <a:spcBef>
                <a:spcPct val="0"/>
              </a:spcBef>
              <a:spcAft>
                <a:spcPts val="200"/>
              </a:spcAft>
            </a:pPr>
            <a:r>
              <a:rPr lang="en-US" altLang="en-US" dirty="0"/>
              <a:t>Say clearly, “first wash hands, then lunch.” Use auditory signals by using a bell sound, clapping your hands, or playing appropriate music.</a:t>
            </a:r>
          </a:p>
          <a:p>
            <a:pPr>
              <a:spcBef>
                <a:spcPct val="0"/>
              </a:spcBef>
              <a:spcAft>
                <a:spcPts val="200"/>
              </a:spcAft>
            </a:pPr>
            <a:r>
              <a:rPr lang="en-US" altLang="en-US" dirty="0"/>
              <a:t>Use an anticipation book which is a series of photos representing what is going to occur next (Show a sample.).</a:t>
            </a:r>
          </a:p>
          <a:p>
            <a:pPr>
              <a:spcBef>
                <a:spcPct val="0"/>
              </a:spcBef>
              <a:spcAft>
                <a:spcPts val="200"/>
              </a:spcAft>
              <a:buFontTx/>
              <a:buNone/>
            </a:pPr>
            <a:r>
              <a:rPr lang="en-US" altLang="en-US" i="0" dirty="0"/>
              <a:t>(Example from a site: The CSEFEL website has great examples and templates for Picture schedules. Refer participants here or use to make an example to show participants.)</a:t>
            </a:r>
          </a:p>
          <a:p>
            <a:pPr>
              <a:spcBef>
                <a:spcPct val="0"/>
              </a:spcBef>
              <a:spcAft>
                <a:spcPts val="200"/>
              </a:spcAft>
              <a:buFontTx/>
              <a:buNone/>
            </a:pPr>
            <a:r>
              <a:rPr lang="en-US" altLang="en-US" b="1" dirty="0"/>
              <a:t>Background Information for Presenter: </a:t>
            </a:r>
            <a:r>
              <a:rPr lang="en-US" altLang="en-US" dirty="0"/>
              <a:t>The following are typical causes of problem behaviors during transition:</a:t>
            </a:r>
          </a:p>
          <a:p>
            <a:pPr marL="171450" indent="-171450">
              <a:spcBef>
                <a:spcPct val="0"/>
              </a:spcBef>
              <a:spcAft>
                <a:spcPts val="200"/>
              </a:spcAft>
              <a:buFont typeface="Arial" panose="020B0604020202020204" pitchFamily="34" charset="0"/>
              <a:buChar char="•"/>
            </a:pPr>
            <a:r>
              <a:rPr lang="en-US" altLang="en-US" dirty="0"/>
              <a:t>The child has difficulty transitioning between activities.</a:t>
            </a:r>
          </a:p>
          <a:p>
            <a:pPr marL="171450" indent="-171450">
              <a:spcBef>
                <a:spcPct val="0"/>
              </a:spcBef>
              <a:spcAft>
                <a:spcPts val="200"/>
              </a:spcAft>
              <a:buFont typeface="Arial" panose="020B0604020202020204" pitchFamily="34" charset="0"/>
              <a:buChar char="•"/>
            </a:pPr>
            <a:r>
              <a:rPr lang="en-US" altLang="en-US" dirty="0"/>
              <a:t>The child is uncomfortable not knowing what to do next.</a:t>
            </a:r>
          </a:p>
          <a:p>
            <a:pPr marL="171450" indent="-171450">
              <a:spcBef>
                <a:spcPct val="0"/>
              </a:spcBef>
              <a:spcAft>
                <a:spcPts val="200"/>
              </a:spcAft>
              <a:buFont typeface="Arial" panose="020B0604020202020204" pitchFamily="34" charset="0"/>
              <a:buChar char="•"/>
            </a:pPr>
            <a:r>
              <a:rPr lang="en-US" altLang="en-US" dirty="0"/>
              <a:t>The child has difficulty remembering the daily sequence of events.</a:t>
            </a:r>
          </a:p>
          <a:p>
            <a:pPr marL="171450" indent="-171450">
              <a:spcBef>
                <a:spcPct val="0"/>
              </a:spcBef>
              <a:spcAft>
                <a:spcPts val="200"/>
              </a:spcAft>
              <a:buFont typeface="Arial" panose="020B0604020202020204" pitchFamily="34" charset="0"/>
              <a:buChar char="•"/>
            </a:pPr>
            <a:r>
              <a:rPr lang="en-US" altLang="en-US" dirty="0"/>
              <a:t>The child has difficulty with any change.</a:t>
            </a:r>
          </a:p>
          <a:p>
            <a:pPr marL="171450" indent="-171450">
              <a:spcBef>
                <a:spcPct val="0"/>
              </a:spcBef>
              <a:spcAft>
                <a:spcPts val="200"/>
              </a:spcAft>
              <a:buFont typeface="Arial" panose="020B0604020202020204" pitchFamily="34" charset="0"/>
              <a:buChar char="•"/>
            </a:pPr>
            <a:r>
              <a:rPr lang="en-US" altLang="en-US" dirty="0"/>
              <a:t>The child cannot understand verbal explanations of what will happen next.</a:t>
            </a:r>
          </a:p>
          <a:p>
            <a:pPr marL="0" marR="0">
              <a:spcBef>
                <a:spcPts val="0"/>
              </a:spcBef>
              <a:spcAft>
                <a:spcPts val="600"/>
              </a:spcAft>
              <a:tabLst>
                <a:tab pos="1285875" algn="l"/>
              </a:tabLst>
            </a:pPr>
            <a:r>
              <a:rPr lang="en-US" altLang="en-US" dirty="0"/>
              <a:t>Slide adapted from Circle of Inclusion, University of Kansas, Dept. of Special Education, 3001 Dole, Lawrence, KS 66045 (913) 864-0685, </a:t>
            </a:r>
            <a:r>
              <a:rPr lang="en-US" altLang="en-US" i="1" dirty="0"/>
              <a:t>Supporting Children with Challenging Behaviors </a:t>
            </a:r>
            <a:r>
              <a:rPr lang="en-US" altLang="en-US" i="0" dirty="0"/>
              <a:t>(</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http://circleofinclusion.org/</a:t>
            </a:r>
            <a:r>
              <a:rPr lang="en-US" altLang="en-US" i="0" dirty="0"/>
              <a:t>) and</a:t>
            </a:r>
            <a:r>
              <a:rPr lang="en-US" altLang="en-US" i="1" dirty="0"/>
              <a:t> </a:t>
            </a:r>
            <a:r>
              <a:rPr lang="en-US" altLang="en-US" dirty="0"/>
              <a:t>Project Support: Early Childhood Inclusion Support Consultant Project, Klein, M. D. et all, California State University, LA, Division of Special Education, 1999.</a:t>
            </a:r>
          </a:p>
          <a:p>
            <a:pPr>
              <a:spcBef>
                <a:spcPct val="0"/>
              </a:spcBef>
              <a:spcAft>
                <a:spcPts val="200"/>
              </a:spcAft>
              <a:buFontTx/>
              <a:buNone/>
            </a:pPr>
            <a:endParaRPr lang="en-US" altLang="en-US" i="1" dirty="0"/>
          </a:p>
          <a:p>
            <a:pPr>
              <a:spcBef>
                <a:spcPct val="0"/>
              </a:spcBef>
              <a:spcAft>
                <a:spcPts val="200"/>
              </a:spcAft>
              <a:buFontTx/>
              <a:buNone/>
            </a:pPr>
            <a:endParaRPr lang="en-US" altLang="en-US" i="1" dirty="0"/>
          </a:p>
          <a:p>
            <a:pPr>
              <a:spcBef>
                <a:spcPct val="0"/>
              </a:spcBef>
              <a:spcAft>
                <a:spcPts val="200"/>
              </a:spcAft>
              <a:buFontTx/>
              <a:buNone/>
            </a:pPr>
            <a:endParaRPr lang="en-US" altLang="en-US" dirty="0"/>
          </a:p>
        </p:txBody>
      </p:sp>
      <p:sp>
        <p:nvSpPr>
          <p:cNvPr id="118787" name="Slide Number Placeholder 3">
            <a:extLst>
              <a:ext uri="{FF2B5EF4-FFF2-40B4-BE49-F238E27FC236}">
                <a16:creationId xmlns:a16="http://schemas.microsoft.com/office/drawing/2014/main" id="{8B74BF66-C3E6-45B9-9006-E99AF192AB6E}"/>
              </a:ext>
            </a:extLst>
          </p:cNvPr>
          <p:cNvSpPr txBox="1">
            <a:spLocks noGrp="1"/>
          </p:cNvSpPr>
          <p:nvPr/>
        </p:nvSpPr>
        <p:spPr bwMode="auto">
          <a:xfrm>
            <a:off x="3535362" y="846704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68B07F15-35D5-400C-917A-8AF563D27B0A}" type="slidenum">
              <a:rPr lang="en-US" altLang="en-US"/>
              <a:pPr algn="r" eaLnBrk="1" hangingPunct="1">
                <a:spcBef>
                  <a:spcPct val="0"/>
                </a:spcBef>
                <a:buFontTx/>
                <a:buNone/>
              </a:pPr>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E5CEE5A9-2F1C-41FB-8B44-427448FD06AC}"/>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C81AB8EB-658C-4FC6-95CD-AD7A737174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After viewing the Outside Time clip, have participants break into small groups to discuss any new ideas the clip has brought forward.</a:t>
            </a:r>
          </a:p>
        </p:txBody>
      </p:sp>
      <p:sp>
        <p:nvSpPr>
          <p:cNvPr id="104451" name="Slide Number Placeholder 3">
            <a:extLst>
              <a:ext uri="{FF2B5EF4-FFF2-40B4-BE49-F238E27FC236}">
                <a16:creationId xmlns:a16="http://schemas.microsoft.com/office/drawing/2014/main" id="{67B0461B-4E91-4560-B7F3-1E4FBDDF0524}"/>
              </a:ext>
            </a:extLst>
          </p:cNvPr>
          <p:cNvSpPr txBox="1">
            <a:spLocks noGrp="1"/>
          </p:cNvSpPr>
          <p:nvPr/>
        </p:nvSpPr>
        <p:spPr bwMode="auto">
          <a:xfrm>
            <a:off x="3429000" y="841106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AF42012-D350-46AB-89DD-7101F1C7F1A9}" type="slidenum">
              <a:rPr lang="en-US" altLang="en-US"/>
              <a:pPr algn="r" eaLnBrk="1" hangingPunct="1">
                <a:spcBef>
                  <a:spcPct val="0"/>
                </a:spcBef>
                <a:buFontTx/>
                <a:buNone/>
              </a:pPr>
              <a:t>57</a:t>
            </a:fld>
            <a:endParaRPr lang="en-US" altLang="en-US"/>
          </a:p>
        </p:txBody>
      </p:sp>
    </p:spTree>
    <p:extLst>
      <p:ext uri="{BB962C8B-B14F-4D97-AF65-F5344CB8AC3E}">
        <p14:creationId xmlns:p14="http://schemas.microsoft.com/office/powerpoint/2010/main" val="6707932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id="{88547A9D-9DB6-4D81-B7B3-B46B1740674E}"/>
              </a:ext>
            </a:extLst>
          </p:cNvPr>
          <p:cNvSpPr>
            <a:spLocks noGrp="1" noRot="1" noChangeAspect="1" noChangeArrowheads="1" noTextEdit="1"/>
          </p:cNvSpPr>
          <p:nvPr>
            <p:ph type="sldImg"/>
          </p:nvPr>
        </p:nvSpPr>
        <p:spPr>
          <a:ln/>
        </p:spPr>
      </p:sp>
      <p:sp>
        <p:nvSpPr>
          <p:cNvPr id="122882" name="Notes Placeholder 2">
            <a:extLst>
              <a:ext uri="{FF2B5EF4-FFF2-40B4-BE49-F238E27FC236}">
                <a16:creationId xmlns:a16="http://schemas.microsoft.com/office/drawing/2014/main" id="{CEE3C35B-085C-40AD-9EB6-3323E47643C3}"/>
              </a:ext>
            </a:extLst>
          </p:cNvPr>
          <p:cNvSpPr>
            <a:spLocks noGrp="1"/>
          </p:cNvSpPr>
          <p:nvPr>
            <p:ph type="body" idx="1"/>
          </p:nvPr>
        </p:nvSpPr>
        <p:spPr>
          <a:xfrm>
            <a:off x="685800" y="4497355"/>
            <a:ext cx="5486400" cy="4049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400"/>
              </a:spcAft>
              <a:buFontTx/>
              <a:buNone/>
            </a:pPr>
            <a:r>
              <a:rPr lang="en-US" altLang="en-US" dirty="0"/>
              <a:t>Provide an outdoor setting that encourages language development and communication:</a:t>
            </a:r>
          </a:p>
          <a:p>
            <a:pPr marL="171450" indent="-171450">
              <a:spcBef>
                <a:spcPct val="0"/>
              </a:spcBef>
              <a:spcAft>
                <a:spcPts val="400"/>
              </a:spcAft>
              <a:buFont typeface="Arial" panose="020B0604020202020204" pitchFamily="34" charset="0"/>
              <a:buChar char="•"/>
            </a:pPr>
            <a:r>
              <a:rPr lang="en-US" altLang="en-US" dirty="0"/>
              <a:t>Partially deflate beach-type balls to allow an easier grasp for catching and tossing.</a:t>
            </a:r>
          </a:p>
          <a:p>
            <a:pPr marL="171450" indent="-171450">
              <a:spcBef>
                <a:spcPct val="0"/>
              </a:spcBef>
              <a:spcAft>
                <a:spcPts val="400"/>
              </a:spcAft>
              <a:buFont typeface="Arial" panose="020B0604020202020204" pitchFamily="34" charset="0"/>
              <a:buChar char="•"/>
            </a:pPr>
            <a:r>
              <a:rPr lang="en-US" altLang="en-US" dirty="0"/>
              <a:t>Provide wagons with room for two children so that they can talk to each other. </a:t>
            </a:r>
          </a:p>
          <a:p>
            <a:pPr marL="171450" indent="-171450">
              <a:spcBef>
                <a:spcPct val="0"/>
              </a:spcBef>
              <a:spcAft>
                <a:spcPts val="400"/>
              </a:spcAft>
              <a:buFont typeface="Arial" panose="020B0604020202020204" pitchFamily="34" charset="0"/>
              <a:buChar char="•"/>
            </a:pPr>
            <a:r>
              <a:rPr lang="en-US" altLang="en-US" dirty="0"/>
              <a:t>Interact with children and play games, such as </a:t>
            </a:r>
            <a:r>
              <a:rPr lang="en-US" altLang="en-US" i="1" dirty="0"/>
              <a:t>I Spy with My Little Eye </a:t>
            </a:r>
            <a:r>
              <a:rPr lang="en-US" altLang="en-US" dirty="0"/>
              <a:t>and </a:t>
            </a:r>
            <a:r>
              <a:rPr lang="en-US" altLang="en-US" i="1" dirty="0"/>
              <a:t>Teacher May I</a:t>
            </a:r>
            <a:r>
              <a:rPr lang="en-US" altLang="en-US" dirty="0"/>
              <a:t>?</a:t>
            </a:r>
          </a:p>
          <a:p>
            <a:pPr marL="171450" indent="-171450">
              <a:spcBef>
                <a:spcPct val="0"/>
              </a:spcBef>
              <a:spcAft>
                <a:spcPts val="400"/>
              </a:spcAft>
              <a:buFont typeface="Arial" panose="020B0604020202020204" pitchFamily="34" charset="0"/>
              <a:buChar char="•"/>
            </a:pPr>
            <a:r>
              <a:rPr lang="en-US" altLang="en-US" dirty="0"/>
              <a:t>Set up two toy saddles outside so that children can sit as a pair and talk with each other.  Provide other outdoor items that encourage language, such as a picnic table, a sandbox, a water table, gardening tools, and deflated balls. </a:t>
            </a:r>
          </a:p>
          <a:p>
            <a:pPr marL="0" indent="0">
              <a:spcBef>
                <a:spcPct val="0"/>
              </a:spcBef>
              <a:spcAft>
                <a:spcPts val="400"/>
              </a:spcAft>
              <a:buFont typeface="Arial" panose="020B0604020202020204" pitchFamily="34" charset="0"/>
              <a:buNone/>
            </a:pPr>
            <a:r>
              <a:rPr lang="en-US" altLang="en-US" dirty="0"/>
              <a:t>The intent is that the environment is arranged to encourage communication with one another. </a:t>
            </a:r>
          </a:p>
          <a:p>
            <a:pPr marL="0" marR="0" lvl="0" indent="0" algn="l" defTabSz="914400" rtl="0" eaLnBrk="1" fontAlgn="auto" latinLnBrk="0" hangingPunct="1">
              <a:lnSpc>
                <a:spcPct val="100000"/>
              </a:lnSpc>
              <a:spcBef>
                <a:spcPct val="0"/>
              </a:spcBef>
              <a:spcAft>
                <a:spcPts val="40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 adapted from Traub,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Hutter-Pishgahi</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Freeman, </a:t>
            </a:r>
            <a:r>
              <a:rPr kumimoji="0" lang="en-US" alt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Welcoming All Children: Creating Inclusive </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Project Support: Early Childhood Inclusion Support Consultant Project, Klein, M. D. et all, California State University, LA, Division of Special Education, 1999.</a:t>
            </a:r>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2883" name="Slide Number Placeholder 3">
            <a:extLst>
              <a:ext uri="{FF2B5EF4-FFF2-40B4-BE49-F238E27FC236}">
                <a16:creationId xmlns:a16="http://schemas.microsoft.com/office/drawing/2014/main" id="{8A117C02-7B43-464C-B43F-129C5BB1E44E}"/>
              </a:ext>
            </a:extLst>
          </p:cNvPr>
          <p:cNvSpPr txBox="1">
            <a:spLocks noGrp="1"/>
          </p:cNvSpPr>
          <p:nvPr/>
        </p:nvSpPr>
        <p:spPr bwMode="auto">
          <a:xfrm>
            <a:off x="3429000" y="833589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932C69ED-5CD9-4377-AFEF-CC6153CBEC31}" type="slidenum">
              <a:rPr lang="en-US" altLang="en-US"/>
              <a:pPr algn="r" eaLnBrk="1" hangingPunct="1">
                <a:spcBef>
                  <a:spcPct val="0"/>
                </a:spcBef>
                <a:buFontTx/>
                <a:buNone/>
              </a:pPr>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4AA2673F-DBE3-45B0-82D6-BF04AA377D4B}"/>
              </a:ext>
            </a:extLst>
          </p:cNvPr>
          <p:cNvSpPr>
            <a:spLocks noGrp="1" noRot="1" noChangeAspect="1" noChangeArrowheads="1" noTextEdit="1"/>
          </p:cNvSpPr>
          <p:nvPr>
            <p:ph type="sldImg"/>
          </p:nvPr>
        </p:nvSpPr>
        <p:spPr>
          <a:ln/>
        </p:spPr>
      </p:sp>
      <p:sp>
        <p:nvSpPr>
          <p:cNvPr id="124930" name="Notes Placeholder 2">
            <a:extLst>
              <a:ext uri="{FF2B5EF4-FFF2-40B4-BE49-F238E27FC236}">
                <a16:creationId xmlns:a16="http://schemas.microsoft.com/office/drawing/2014/main" id="{52690129-FB25-4BB9-9111-CC6C6B141D86}"/>
              </a:ext>
            </a:extLst>
          </p:cNvPr>
          <p:cNvSpPr>
            <a:spLocks noGrp="1"/>
          </p:cNvSpPr>
          <p:nvPr>
            <p:ph type="body" idx="1"/>
          </p:nvPr>
        </p:nvSpPr>
        <p:spPr>
          <a:xfrm>
            <a:off x="685800" y="4484688"/>
            <a:ext cx="5334000" cy="3516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After watching the five video clips, have participants share their learning with a partner in a breakout room. </a:t>
            </a:r>
          </a:p>
          <a:p>
            <a:pPr marL="0" indent="0">
              <a:buFontTx/>
              <a:buNone/>
            </a:pPr>
            <a:r>
              <a:rPr lang="en-US" altLang="en-US" dirty="0"/>
              <a:t>If time permits, have some volunteers share out to the whole group.</a:t>
            </a:r>
            <a:endParaRPr lang="en-US" altLang="en-US" i="1" dirty="0"/>
          </a:p>
          <a:p>
            <a:pPr marL="0" indent="0">
              <a:buFontTx/>
              <a:buNone/>
            </a:pPr>
            <a:r>
              <a:rPr lang="en-US" altLang="en-US" i="0" dirty="0"/>
              <a:t>Say: “We have shared three outcomes so far with the contents of special education laws, language disorder and differences, and specific strategies to help English learners with disabilities. Now, as the fourth outcome, we will be looking at collaborative partners and resources.”</a:t>
            </a:r>
          </a:p>
          <a:p>
            <a:pPr marL="0" indent="0">
              <a:buFontTx/>
              <a:buNone/>
            </a:pPr>
            <a:endParaRPr lang="en-US" altLang="en-US" i="1" dirty="0"/>
          </a:p>
          <a:p>
            <a:pPr marL="0" indent="0">
              <a:buFontTx/>
              <a:buNone/>
            </a:pPr>
            <a:endParaRPr lang="en-US" altLang="en-US" dirty="0"/>
          </a:p>
          <a:p>
            <a:pPr marL="0" indent="0">
              <a:buFontTx/>
              <a:buNone/>
            </a:pPr>
            <a:endParaRPr lang="en-US" altLang="en-US" dirty="0"/>
          </a:p>
        </p:txBody>
      </p:sp>
      <p:sp>
        <p:nvSpPr>
          <p:cNvPr id="124931" name="Slide Number Placeholder 3">
            <a:extLst>
              <a:ext uri="{FF2B5EF4-FFF2-40B4-BE49-F238E27FC236}">
                <a16:creationId xmlns:a16="http://schemas.microsoft.com/office/drawing/2014/main" id="{99EEBC63-BF0C-488F-B84B-0A10DD7563EF}"/>
              </a:ext>
            </a:extLst>
          </p:cNvPr>
          <p:cNvSpPr txBox="1">
            <a:spLocks noGrp="1"/>
          </p:cNvSpPr>
          <p:nvPr/>
        </p:nvSpPr>
        <p:spPr bwMode="auto">
          <a:xfrm>
            <a:off x="3429000" y="842453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5ABE02A2-7443-4424-9221-FAE59CDCDD72}" type="slidenum">
              <a:rPr lang="en-US" altLang="en-US"/>
              <a:pPr algn="r" eaLnBrk="1" hangingPunct="1">
                <a:spcBef>
                  <a:spcPct val="0"/>
                </a:spcBef>
                <a:buFontTx/>
                <a:buNone/>
              </a:pPr>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1E8E550-64B1-4251-BD58-0077A8E4B496}"/>
              </a:ext>
            </a:extLst>
          </p:cNvPr>
          <p:cNvSpPr>
            <a:spLocks noGrp="1" noRot="1" noChangeAspect="1" noChangeArrowheads="1" noTextEdit="1"/>
          </p:cNvSpPr>
          <p:nvPr>
            <p:ph type="sldImg"/>
          </p:nvPr>
        </p:nvSpPr>
        <p:spPr>
          <a:ln/>
        </p:spPr>
      </p:sp>
      <p:sp>
        <p:nvSpPr>
          <p:cNvPr id="16386" name="Rectangle 3">
            <a:extLst>
              <a:ext uri="{FF2B5EF4-FFF2-40B4-BE49-F238E27FC236}">
                <a16:creationId xmlns:a16="http://schemas.microsoft.com/office/drawing/2014/main" id="{7C9B6055-0677-4909-80D8-4979387F9232}"/>
              </a:ext>
            </a:extLst>
          </p:cNvPr>
          <p:cNvSpPr>
            <a:spLocks noGrp="1" noChangeArrowheads="1"/>
          </p:cNvSpPr>
          <p:nvPr>
            <p:ph type="body" sz="quarter" idx="10"/>
          </p:nvPr>
        </p:nvSpPr>
        <p:spPr>
          <a:xfrm>
            <a:off x="685800" y="4229100"/>
            <a:ext cx="5715000" cy="5067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indent="-114300" eaLnBrk="1" hangingPunct="1">
              <a:spcBef>
                <a:spcPts val="450"/>
              </a:spcBef>
            </a:pPr>
            <a:r>
              <a:rPr lang="en-US" altLang="en-US" dirty="0"/>
              <a:t>Briefly review the five elements.</a:t>
            </a:r>
          </a:p>
          <a:p>
            <a:pPr marL="114300" indent="-114300"/>
            <a:r>
              <a:rPr lang="en-US" altLang="en-US" b="1" dirty="0"/>
              <a:t>Element 1: </a:t>
            </a:r>
            <a:r>
              <a:rPr lang="en-US" altLang="en-US" dirty="0"/>
              <a:t>At the center of the system are the </a:t>
            </a:r>
            <a:r>
              <a:rPr lang="en-US" altLang="en-US" i="1" dirty="0"/>
              <a:t>Learning and Development Foundations</a:t>
            </a:r>
            <a:r>
              <a:rPr lang="en-US" altLang="en-US" dirty="0"/>
              <a:t> which describe the learning and development infants and toddlers typically demonstrate with appropriate support at around 8, 18, and 36 months.  It also describes the learning and development for preschool children that is typically demonstrated with appropriate support at around 48 and 60 months of age. Having statewide foundations provides all teachers and programs with knowledge of the expectations and goals for children in California to use as they plan activities, interactions, and the environment. </a:t>
            </a:r>
            <a:endParaRPr lang="en-US" altLang="en-US" b="1" dirty="0"/>
          </a:p>
          <a:p>
            <a:pPr marL="114300" indent="-114300"/>
            <a:r>
              <a:rPr lang="en-US" altLang="en-US" b="1" dirty="0"/>
              <a:t>Element 2:</a:t>
            </a:r>
            <a:r>
              <a:rPr lang="en-US" altLang="en-US" dirty="0"/>
              <a:t> Infant /Toddler and Prekindergarten Learning and Development Guidelines present information about how to provide high-quality early care and education, including recommendations for program policies and day-to-day practices that will improve program services. In addition, the </a:t>
            </a:r>
            <a:r>
              <a:rPr lang="en-US" altLang="en-US" i="1" dirty="0"/>
              <a:t>Preschool English Learner Guide</a:t>
            </a:r>
            <a:r>
              <a:rPr lang="en-US" altLang="en-US" dirty="0"/>
              <a:t> provides teachers with the knowledge and tools they seek to educate preschool English learners most effectively.</a:t>
            </a:r>
            <a:endParaRPr lang="en-US" altLang="en-US" b="1" dirty="0"/>
          </a:p>
          <a:p>
            <a:pPr marL="114300" indent="-114300"/>
            <a:r>
              <a:rPr lang="en-US" altLang="en-US" b="1" dirty="0"/>
              <a:t>Element 3:</a:t>
            </a:r>
            <a:r>
              <a:rPr lang="en-US" altLang="en-US" dirty="0"/>
              <a:t> The first and second volumes of the Curriculum Frameworks. These publications are a resource for teachers to support setting up environments, selecting appropriate materials, supporting children</a:t>
            </a:r>
            <a:r>
              <a:rPr lang="ja-JP" altLang="en-US" dirty="0"/>
              <a:t>’</a:t>
            </a:r>
            <a:r>
              <a:rPr lang="en-US" altLang="ja-JP" dirty="0"/>
              <a:t>s self-initiated play and learning, and planning and implementing  teacher guided learning activities.  The frameworks are not a curriculum. </a:t>
            </a:r>
          </a:p>
          <a:p>
            <a:pPr marL="114300" indent="-114300"/>
            <a:r>
              <a:rPr lang="en-US" altLang="en-US" b="1" dirty="0"/>
              <a:t>Element 4:</a:t>
            </a:r>
            <a:r>
              <a:rPr lang="en-US" altLang="en-US" dirty="0"/>
              <a:t> The fourth component of the system is the Desired Results System. It is a continuous improvement system that is intended to improve program quality. The system consists of the Desired Results Developmental Profile© which measures children</a:t>
            </a:r>
            <a:r>
              <a:rPr lang="ja-JP" altLang="en-US" dirty="0"/>
              <a:t>’</a:t>
            </a:r>
            <a:r>
              <a:rPr lang="en-US" altLang="ja-JP" dirty="0"/>
              <a:t>s progress towards the Desired Results, the Parent Survey which measures parents</a:t>
            </a:r>
            <a:r>
              <a:rPr lang="ja-JP" altLang="en-US" dirty="0"/>
              <a:t>’</a:t>
            </a:r>
            <a:r>
              <a:rPr lang="en-US" altLang="ja-JP" dirty="0"/>
              <a:t> satisfaction with the program, the Environment Rating Scales which assesses the classroom environment, and the Program Self Evaluation which assesses program quality. </a:t>
            </a:r>
            <a:endParaRPr lang="en-US" altLang="ja-JP" b="1" dirty="0"/>
          </a:p>
          <a:p>
            <a:pPr marL="114300" indent="-114300"/>
            <a:r>
              <a:rPr lang="en-US" altLang="en-US" b="1" dirty="0"/>
              <a:t>Element 5:</a:t>
            </a:r>
            <a:r>
              <a:rPr lang="en-US" altLang="en-US" dirty="0"/>
              <a:t> In California, numerous professional development opportunities are available to assist programs. These include the Program for Infant/Toddler Care (PITC), California Preschool Instructional Network (CPIN), California School-Age Consortium (</a:t>
            </a:r>
            <a:r>
              <a:rPr lang="en-US" altLang="en-US" dirty="0" err="1"/>
              <a:t>CalSAC</a:t>
            </a:r>
            <a:r>
              <a:rPr lang="en-US" altLang="en-US" dirty="0"/>
              <a:t>), Family Child Care at Its Best, the mentor programs, pre-service, the CDE/ECE Faculty Initiative Project, the Child Development Training Consortium, and the Desired Results Training and Technical Assistance Project.</a:t>
            </a:r>
            <a:endParaRPr lang="en-US" altLang="en-US" i="1" dirty="0"/>
          </a:p>
          <a:p>
            <a:pPr marL="114300" indent="-114300" eaLnBrk="1" hangingPunct="1">
              <a:spcBef>
                <a:spcPts val="450"/>
              </a:spcBef>
            </a:pPr>
            <a:endParaRPr lang="en-US" altLang="en-US" dirty="0"/>
          </a:p>
        </p:txBody>
      </p:sp>
      <p:sp>
        <p:nvSpPr>
          <p:cNvPr id="16387" name="Slide Number Placeholder 3">
            <a:extLst>
              <a:ext uri="{FF2B5EF4-FFF2-40B4-BE49-F238E27FC236}">
                <a16:creationId xmlns:a16="http://schemas.microsoft.com/office/drawing/2014/main" id="{E4926BFF-EBFB-40CD-B76B-19A2DC1E2694}"/>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3AE4D653-BCD9-4685-9B9A-EB55D2737D6D}" type="slidenum">
              <a:rPr lang="en-US" altLang="en-US"/>
              <a:pPr algn="r" eaLnBrk="1" hangingPunct="1">
                <a:spcBef>
                  <a:spcPct val="0"/>
                </a:spcBef>
                <a:buFontTx/>
                <a:buNone/>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AE9468FE-0B8D-4645-BEF7-3507EFDABACB}"/>
              </a:ext>
            </a:extLst>
          </p:cNvPr>
          <p:cNvSpPr>
            <a:spLocks noGrp="1" noRot="1" noChangeAspect="1" noChangeArrowheads="1" noTextEdit="1"/>
          </p:cNvSpPr>
          <p:nvPr>
            <p:ph type="sldImg"/>
          </p:nvPr>
        </p:nvSpPr>
        <p:spPr>
          <a:ln/>
        </p:spPr>
      </p:sp>
      <p:sp>
        <p:nvSpPr>
          <p:cNvPr id="126978" name="Notes Placeholder 2">
            <a:extLst>
              <a:ext uri="{FF2B5EF4-FFF2-40B4-BE49-F238E27FC236}">
                <a16:creationId xmlns:a16="http://schemas.microsoft.com/office/drawing/2014/main" id="{EF3B365F-A09A-451E-9886-AFBED9B34AEA}"/>
              </a:ext>
            </a:extLst>
          </p:cNvPr>
          <p:cNvSpPr>
            <a:spLocks noGrp="1"/>
          </p:cNvSpPr>
          <p:nvPr>
            <p:ph type="body" idx="1"/>
          </p:nvPr>
        </p:nvSpPr>
        <p:spPr>
          <a:xfrm>
            <a:off x="685799" y="4572000"/>
            <a:ext cx="5486399" cy="3859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400"/>
              </a:spcAft>
              <a:buFontTx/>
              <a:buNone/>
            </a:pPr>
            <a:r>
              <a:rPr lang="en-US" altLang="en-US" dirty="0"/>
              <a:t>Collaboration and partnerships between program personnel and families, or other members of the community, are necessary to serve English learners with disabilities. “Regardless of type or intensity of the partnerships, collaboration is not only desirable, but also necessary in providing services to young children that (a) are accessible, (b) ensure full participation, and (c) promote progress (Sandall et al., 2005)” (</a:t>
            </a:r>
            <a:r>
              <a:rPr kumimoji="0" lang="en-US" altLang="en-US" b="0" i="0" u="none" strike="noStrike" kern="1200" cap="none" spc="0" normalizeH="0" baseline="0" noProof="0" dirty="0">
                <a:ln>
                  <a:noFill/>
                </a:ln>
                <a:solidFill>
                  <a:srgbClr val="3D3D3D"/>
                </a:solidFill>
                <a:effectLst/>
                <a:uLnTx/>
                <a:uFillTx/>
                <a:latin typeface="Arial"/>
                <a:ea typeface="ＭＳ Ｐゴシック" pitchFamily="34" charset="-128"/>
              </a:rPr>
              <a:t>Division for Early Childhood [DEC] of the Council for Exceptional Children, </a:t>
            </a:r>
            <a:r>
              <a:rPr kumimoji="0" lang="en-US" altLang="en-US" b="0" i="1" u="none" strike="noStrike" kern="1200" cap="none" spc="0" normalizeH="0" baseline="0" noProof="0" dirty="0">
                <a:ln>
                  <a:noFill/>
                </a:ln>
                <a:solidFill>
                  <a:srgbClr val="3D3D3D"/>
                </a:solidFill>
                <a:effectLst/>
                <a:uLnTx/>
                <a:uFillTx/>
                <a:latin typeface="Arial"/>
                <a:ea typeface="ＭＳ Ｐゴシック" pitchFamily="34" charset="-128"/>
              </a:rPr>
              <a:t>Promoting Positive Outcomes for Children with Disabilities: Recommendations for Curriculum, Assessment, and Program Evaluation, </a:t>
            </a:r>
            <a:r>
              <a:rPr kumimoji="0" lang="en-US" altLang="en-US" b="0" i="0" u="none" strike="noStrike" kern="1200" cap="none" spc="0" normalizeH="0" baseline="0" noProof="0" dirty="0">
                <a:ln>
                  <a:noFill/>
                </a:ln>
                <a:solidFill>
                  <a:srgbClr val="3D3D3D"/>
                </a:solidFill>
                <a:effectLst/>
                <a:uLnTx/>
                <a:uFillTx/>
                <a:latin typeface="Arial"/>
                <a:ea typeface="ＭＳ Ｐゴシック" pitchFamily="34" charset="-128"/>
              </a:rPr>
              <a:t>p. 4</a:t>
            </a:r>
            <a:r>
              <a:rPr lang="en-US" altLang="en-US" dirty="0"/>
              <a:t>). </a:t>
            </a:r>
          </a:p>
          <a:p>
            <a:pPr marL="0" indent="0">
              <a:spcBef>
                <a:spcPct val="0"/>
              </a:spcBef>
              <a:spcAft>
                <a:spcPts val="400"/>
              </a:spcAft>
              <a:buFontTx/>
              <a:buNone/>
            </a:pPr>
            <a:r>
              <a:rPr lang="en-US" altLang="en-US" i="0" dirty="0"/>
              <a:t>Information about partners and resources will be covered in the remainder of this presentation. </a:t>
            </a:r>
          </a:p>
        </p:txBody>
      </p:sp>
      <p:sp>
        <p:nvSpPr>
          <p:cNvPr id="126979" name="Slide Number Placeholder 3">
            <a:extLst>
              <a:ext uri="{FF2B5EF4-FFF2-40B4-BE49-F238E27FC236}">
                <a16:creationId xmlns:a16="http://schemas.microsoft.com/office/drawing/2014/main" id="{A0E0E100-BC76-4518-AE3C-CB957D4015B0}"/>
              </a:ext>
            </a:extLst>
          </p:cNvPr>
          <p:cNvSpPr txBox="1">
            <a:spLocks noGrp="1"/>
          </p:cNvSpPr>
          <p:nvPr/>
        </p:nvSpPr>
        <p:spPr bwMode="auto">
          <a:xfrm>
            <a:off x="3428998" y="853439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4DD88CDA-D2E2-4422-93A5-8C2CCB79F0C6}" type="slidenum">
              <a:rPr lang="en-US" altLang="en-US"/>
              <a:pPr algn="r" eaLnBrk="1" hangingPunct="1">
                <a:spcBef>
                  <a:spcPct val="0"/>
                </a:spcBef>
                <a:buFontTx/>
                <a:buNone/>
              </a:pPr>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E5CEE5A9-2F1C-41FB-8B44-427448FD06AC}"/>
              </a:ext>
            </a:extLst>
          </p:cNvPr>
          <p:cNvSpPr>
            <a:spLocks noGrp="1" noRot="1" noChangeAspect="1" noChangeArrowheads="1" noTextEdit="1"/>
          </p:cNvSpPr>
          <p:nvPr>
            <p:ph type="sldImg"/>
          </p:nvPr>
        </p:nvSpPr>
        <p:spPr>
          <a:ln/>
        </p:spPr>
      </p:sp>
      <p:sp>
        <p:nvSpPr>
          <p:cNvPr id="104450" name="Notes Placeholder 2">
            <a:extLst>
              <a:ext uri="{FF2B5EF4-FFF2-40B4-BE49-F238E27FC236}">
                <a16:creationId xmlns:a16="http://schemas.microsoft.com/office/drawing/2014/main" id="{C81AB8EB-658C-4FC6-95CD-AD7A737174F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After viewing the Partners in Preschool clip, have participants break into small groups to discuss any new ideas the clip has brought forward.</a:t>
            </a:r>
          </a:p>
        </p:txBody>
      </p:sp>
      <p:sp>
        <p:nvSpPr>
          <p:cNvPr id="104451" name="Slide Number Placeholder 3">
            <a:extLst>
              <a:ext uri="{FF2B5EF4-FFF2-40B4-BE49-F238E27FC236}">
                <a16:creationId xmlns:a16="http://schemas.microsoft.com/office/drawing/2014/main" id="{67B0461B-4E91-4560-B7F3-1E4FBDDF0524}"/>
              </a:ext>
            </a:extLst>
          </p:cNvPr>
          <p:cNvSpPr txBox="1">
            <a:spLocks noGrp="1"/>
          </p:cNvSpPr>
          <p:nvPr/>
        </p:nvSpPr>
        <p:spPr bwMode="auto">
          <a:xfrm>
            <a:off x="3429000" y="850436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AAF42012-D350-46AB-89DD-7101F1C7F1A9}" type="slidenum">
              <a:rPr lang="en-US" altLang="en-US"/>
              <a:pPr algn="r" eaLnBrk="1" hangingPunct="1">
                <a:spcBef>
                  <a:spcPct val="0"/>
                </a:spcBef>
                <a:buFontTx/>
                <a:buNone/>
              </a:pPr>
              <a:t>61</a:t>
            </a:fld>
            <a:endParaRPr lang="en-US" altLang="en-US"/>
          </a:p>
        </p:txBody>
      </p:sp>
    </p:spTree>
    <p:extLst>
      <p:ext uri="{BB962C8B-B14F-4D97-AF65-F5344CB8AC3E}">
        <p14:creationId xmlns:p14="http://schemas.microsoft.com/office/powerpoint/2010/main" val="17588338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a:extLst>
              <a:ext uri="{FF2B5EF4-FFF2-40B4-BE49-F238E27FC236}">
                <a16:creationId xmlns:a16="http://schemas.microsoft.com/office/drawing/2014/main" id="{17A6FB55-463E-4F27-A76B-79596330EE4B}"/>
              </a:ext>
            </a:extLst>
          </p:cNvPr>
          <p:cNvSpPr>
            <a:spLocks noGrp="1" noRot="1" noChangeAspect="1" noChangeArrowheads="1" noTextEdit="1"/>
          </p:cNvSpPr>
          <p:nvPr>
            <p:ph type="sldImg"/>
          </p:nvPr>
        </p:nvSpPr>
        <p:spPr>
          <a:xfrm>
            <a:off x="496888" y="708025"/>
            <a:ext cx="6400800" cy="3600450"/>
          </a:xfrm>
          <a:ln/>
        </p:spPr>
      </p:sp>
      <p:sp>
        <p:nvSpPr>
          <p:cNvPr id="131074" name="Notes Placeholder 2">
            <a:extLst>
              <a:ext uri="{FF2B5EF4-FFF2-40B4-BE49-F238E27FC236}">
                <a16:creationId xmlns:a16="http://schemas.microsoft.com/office/drawing/2014/main" id="{AA74B036-624C-414A-AB9C-D8B218686B55}"/>
              </a:ext>
            </a:extLst>
          </p:cNvPr>
          <p:cNvSpPr>
            <a:spLocks noGrp="1"/>
          </p:cNvSpPr>
          <p:nvPr>
            <p:ph type="body" idx="1"/>
          </p:nvPr>
        </p:nvSpPr>
        <p:spPr>
          <a:xfrm>
            <a:off x="496887" y="4497760"/>
            <a:ext cx="6015879"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80000"/>
              </a:lnSpc>
              <a:buFont typeface="Arial" panose="020B0604020202020204" pitchFamily="34" charset="0"/>
              <a:buChar char="•"/>
            </a:pPr>
            <a:r>
              <a:rPr lang="en-US" altLang="en-US" dirty="0"/>
              <a:t>California Department of Education (CDE)</a:t>
            </a:r>
          </a:p>
          <a:p>
            <a:pPr marL="628650" lvl="1" indent="-171450">
              <a:lnSpc>
                <a:spcPct val="80000"/>
              </a:lnSpc>
              <a:buFont typeface="Wingdings" panose="05000000000000000000" pitchFamily="2" charset="2"/>
              <a:buChar char="§"/>
            </a:pPr>
            <a:r>
              <a:rPr lang="en-US" altLang="en-US" dirty="0"/>
              <a:t>Special Education Division (SED)</a:t>
            </a:r>
          </a:p>
          <a:p>
            <a:pPr marL="628650" lvl="1" indent="-171450">
              <a:lnSpc>
                <a:spcPct val="80000"/>
              </a:lnSpc>
              <a:buFont typeface="Wingdings" panose="05000000000000000000" pitchFamily="2" charset="2"/>
              <a:buChar char="§"/>
            </a:pPr>
            <a:r>
              <a:rPr lang="en-US" altLang="en-US" dirty="0"/>
              <a:t>Early Education and Support Division (EESD)</a:t>
            </a:r>
          </a:p>
          <a:p>
            <a:pPr marL="171450" marR="0" indent="-171450">
              <a:spcBef>
                <a:spcPts val="0"/>
              </a:spcBef>
              <a:spcAft>
                <a:spcPts val="600"/>
              </a:spcAft>
              <a:buFont typeface="Arial" panose="020B0604020202020204" pitchFamily="34" charset="0"/>
              <a:buChar char="•"/>
              <a:tabLst>
                <a:tab pos="1285875" algn="l"/>
              </a:tabLst>
            </a:pPr>
            <a:r>
              <a:rPr lang="en-US" altLang="en-US" dirty="0"/>
              <a:t>Department of Developmental Services (DDS)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https://www.dds.ca.gov/</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altLang="en-US" dirty="0"/>
          </a:p>
          <a:p>
            <a:pPr marL="628650" marR="0" lvl="1" indent="-171450">
              <a:spcBef>
                <a:spcPts val="0"/>
              </a:spcBef>
              <a:spcAft>
                <a:spcPts val="600"/>
              </a:spcAft>
              <a:buFont typeface="Wingdings" panose="05000000000000000000" pitchFamily="2" charset="2"/>
              <a:buChar char="§"/>
              <a:tabLst>
                <a:tab pos="1285875" algn="l"/>
              </a:tabLst>
            </a:pPr>
            <a:r>
              <a:rPr lang="en-US" altLang="en-US" dirty="0"/>
              <a:t>Regional Centers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https://www.dds.ca.gov/rc/</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a:t>
            </a:r>
          </a:p>
          <a:p>
            <a:pPr marL="171450" marR="0" indent="-171450">
              <a:spcBef>
                <a:spcPts val="0"/>
              </a:spcBef>
              <a:spcAft>
                <a:spcPts val="600"/>
              </a:spcAft>
              <a:buFont typeface="Arial" panose="020B0604020202020204" pitchFamily="34" charset="0"/>
              <a:buChar char="•"/>
              <a:tabLst>
                <a:tab pos="1285875" algn="l"/>
              </a:tabLst>
            </a:pPr>
            <a:r>
              <a:rPr lang="en-US" altLang="en-US" dirty="0"/>
              <a:t>California Children's Services (CCS) (</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https://www.dhcs.ca.gov/services/ccs</a:t>
            </a:r>
            <a:r>
              <a:rPr lang="en-US" sz="12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altLang="en-US" dirty="0"/>
          </a:p>
        </p:txBody>
      </p:sp>
      <p:sp>
        <p:nvSpPr>
          <p:cNvPr id="131075" name="Slide Number Placeholder 3">
            <a:extLst>
              <a:ext uri="{FF2B5EF4-FFF2-40B4-BE49-F238E27FC236}">
                <a16:creationId xmlns:a16="http://schemas.microsoft.com/office/drawing/2014/main" id="{DF90FF7C-1EE9-4FD3-BB78-5B3B66A7482B}"/>
              </a:ext>
            </a:extLst>
          </p:cNvPr>
          <p:cNvSpPr txBox="1">
            <a:spLocks noGrp="1"/>
          </p:cNvSpPr>
          <p:nvPr/>
        </p:nvSpPr>
        <p:spPr bwMode="auto">
          <a:xfrm>
            <a:off x="3429000" y="84359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C61A0B24-8CB4-4543-B8C7-A317DB79451D}" type="slidenum">
              <a:rPr lang="en-US" altLang="en-US"/>
              <a:pPr algn="r" eaLnBrk="1" hangingPunct="1">
                <a:spcBef>
                  <a:spcPct val="0"/>
                </a:spcBef>
                <a:buFontTx/>
                <a:buNone/>
              </a:pPr>
              <a:t>62</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a:extLst>
              <a:ext uri="{FF2B5EF4-FFF2-40B4-BE49-F238E27FC236}">
                <a16:creationId xmlns:a16="http://schemas.microsoft.com/office/drawing/2014/main" id="{FADF1A64-60D8-4D54-A8C4-2B47C387A686}"/>
              </a:ext>
            </a:extLst>
          </p:cNvPr>
          <p:cNvSpPr>
            <a:spLocks noGrp="1" noRot="1" noChangeAspect="1" noChangeArrowheads="1" noTextEdit="1"/>
          </p:cNvSpPr>
          <p:nvPr>
            <p:ph type="sldImg"/>
          </p:nvPr>
        </p:nvSpPr>
        <p:spPr>
          <a:ln/>
        </p:spPr>
      </p:sp>
      <p:sp>
        <p:nvSpPr>
          <p:cNvPr id="133122" name="Notes Placeholder 2">
            <a:extLst>
              <a:ext uri="{FF2B5EF4-FFF2-40B4-BE49-F238E27FC236}">
                <a16:creationId xmlns:a16="http://schemas.microsoft.com/office/drawing/2014/main" id="{1EC4DCCB-5E85-4F8B-9031-4A5A41B202DC}"/>
              </a:ext>
            </a:extLst>
          </p:cNvPr>
          <p:cNvSpPr>
            <a:spLocks noGrp="1"/>
          </p:cNvSpPr>
          <p:nvPr>
            <p:ph type="body" idx="1"/>
          </p:nvPr>
        </p:nvSpPr>
        <p:spPr>
          <a:xfrm>
            <a:off x="685800" y="4572000"/>
            <a:ext cx="5562600" cy="3352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400"/>
              </a:spcAft>
              <a:buFontTx/>
              <a:buNone/>
            </a:pPr>
            <a:r>
              <a:rPr lang="en-US" altLang="en-US" b="1" dirty="0"/>
              <a:t>Resources in California:</a:t>
            </a:r>
          </a:p>
          <a:p>
            <a:pPr marL="274320" marR="0" lvl="0" indent="-274320" algn="l" defTabSz="457200" rtl="0" eaLnBrk="1" fontAlgn="base" latinLnBrk="0" hangingPunct="1">
              <a:lnSpc>
                <a:spcPct val="90000"/>
              </a:lnSpc>
              <a:spcBef>
                <a:spcPct val="0"/>
              </a:spcBef>
              <a:spcAft>
                <a:spcPts val="1200"/>
              </a:spcAft>
              <a:buClrTx/>
              <a:buSzTx/>
              <a:buFont typeface="Arial" charset="0"/>
              <a:buChar char="•"/>
              <a:tabLst/>
              <a:defRPr/>
            </a:pPr>
            <a:r>
              <a:rPr kumimoji="0" lang="en-US" altLang="en-US"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3">
                  <a:extLst>
                    <a:ext uri="{A12FA001-AC4F-418D-AE19-62706E023703}">
                      <ahyp:hlinkClr xmlns:ahyp="http://schemas.microsoft.com/office/drawing/2018/hyperlinkcolor" val="tx"/>
                    </a:ext>
                  </a:extLst>
                </a:hlinkClick>
              </a:rPr>
              <a:t>California Preschool Instructional Network (CPIN)</a:t>
            </a:r>
            <a:r>
              <a:rPr kumimoji="0" lang="en-US" altLang="en-US" b="0" i="0" u="none" strike="noStrike" kern="1200" cap="none" spc="0" normalizeH="0" baseline="0" noProof="0" dirty="0">
                <a:ln>
                  <a:noFill/>
                </a:ln>
                <a:solidFill>
                  <a:srgbClr val="003E6C"/>
                </a:solidFill>
                <a:effectLst/>
                <a:uLnTx/>
                <a:uFillTx/>
                <a:latin typeface="Arial" charset="0"/>
                <a:ea typeface="ＭＳ Ｐゴシック" pitchFamily="34" charset="-128"/>
              </a:rPr>
              <a:t> </a:t>
            </a:r>
          </a:p>
          <a:p>
            <a:pPr marL="274320" marR="0" lvl="0" indent="-274320" algn="l" defTabSz="457200" rtl="0" eaLnBrk="1" fontAlgn="base" latinLnBrk="0" hangingPunct="1">
              <a:lnSpc>
                <a:spcPct val="90000"/>
              </a:lnSpc>
              <a:spcBef>
                <a:spcPct val="0"/>
              </a:spcBef>
              <a:spcAft>
                <a:spcPts val="1200"/>
              </a:spcAft>
              <a:buClrTx/>
              <a:buSzTx/>
              <a:buFont typeface="Arial" charset="0"/>
              <a:buChar char="•"/>
              <a:tabLst/>
              <a:defRPr/>
            </a:pPr>
            <a:r>
              <a:rPr kumimoji="0" lang="en-US" altLang="en-US"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4">
                  <a:extLst>
                    <a:ext uri="{A12FA001-AC4F-418D-AE19-62706E023703}">
                      <ahyp:hlinkClr xmlns:ahyp="http://schemas.microsoft.com/office/drawing/2018/hyperlinkcolor" val="tx"/>
                    </a:ext>
                  </a:extLst>
                </a:hlinkClick>
              </a:rPr>
              <a:t>Desired Results for Children and Families </a:t>
            </a:r>
            <a:endParaRPr kumimoji="0" lang="en-US" altLang="en-US" b="0" i="0" u="none" strike="noStrike" kern="1200" cap="none" spc="0" normalizeH="0" baseline="0" noProof="0" dirty="0">
              <a:ln>
                <a:noFill/>
              </a:ln>
              <a:solidFill>
                <a:srgbClr val="003E6C"/>
              </a:solidFill>
              <a:effectLst/>
              <a:uLnTx/>
              <a:uFillTx/>
              <a:latin typeface="Arial" charset="0"/>
              <a:ea typeface="ＭＳ Ｐゴシック" pitchFamily="34" charset="-128"/>
            </a:endParaRPr>
          </a:p>
          <a:p>
            <a:pPr marL="274320" marR="0" lvl="0" indent="-274320" algn="l" defTabSz="457200" rtl="0" eaLnBrk="1" fontAlgn="base" latinLnBrk="0" hangingPunct="1">
              <a:lnSpc>
                <a:spcPct val="90000"/>
              </a:lnSpc>
              <a:spcBef>
                <a:spcPct val="0"/>
              </a:spcBef>
              <a:spcAft>
                <a:spcPts val="1200"/>
              </a:spcAft>
              <a:buClrTx/>
              <a:buSzTx/>
              <a:buFont typeface="Arial" charset="0"/>
              <a:buChar char="•"/>
              <a:tabLst/>
              <a:defRPr/>
            </a:pPr>
            <a:r>
              <a:rPr kumimoji="0" lang="en-US" altLang="en-US"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5">
                  <a:extLst>
                    <a:ext uri="{A12FA001-AC4F-418D-AE19-62706E023703}">
                      <ahyp:hlinkClr xmlns:ahyp="http://schemas.microsoft.com/office/drawing/2018/hyperlinkcolor" val="tx"/>
                    </a:ext>
                  </a:extLst>
                </a:hlinkClick>
              </a:rPr>
              <a:t>Desired Results Access Project</a:t>
            </a:r>
            <a:r>
              <a:rPr kumimoji="0" lang="en-US" altLang="en-US" b="0" i="0" u="none" strike="noStrike" kern="1200" cap="none" spc="0" normalizeH="0" baseline="0" noProof="0" dirty="0">
                <a:ln>
                  <a:noFill/>
                </a:ln>
                <a:solidFill>
                  <a:srgbClr val="003E6C"/>
                </a:solidFill>
                <a:effectLst/>
                <a:uLnTx/>
                <a:uFillTx/>
                <a:latin typeface="Arial" charset="0"/>
                <a:ea typeface="ＭＳ Ｐゴシック" pitchFamily="34" charset="-128"/>
              </a:rPr>
              <a:t> </a:t>
            </a:r>
          </a:p>
          <a:p>
            <a:pPr marL="274320" marR="0" lvl="0" indent="-274320" algn="l" defTabSz="457200" rtl="0" eaLnBrk="1" fontAlgn="base" latinLnBrk="0" hangingPunct="1">
              <a:lnSpc>
                <a:spcPct val="90000"/>
              </a:lnSpc>
              <a:spcBef>
                <a:spcPct val="0"/>
              </a:spcBef>
              <a:spcAft>
                <a:spcPts val="1200"/>
              </a:spcAft>
              <a:buClrTx/>
              <a:buSzTx/>
              <a:buFont typeface="Arial" charset="0"/>
              <a:buChar char="•"/>
              <a:tabLst/>
              <a:defRPr/>
            </a:pPr>
            <a:r>
              <a:rPr kumimoji="0" lang="en-US" altLang="en-US"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6">
                  <a:extLst>
                    <a:ext uri="{A12FA001-AC4F-418D-AE19-62706E023703}">
                      <ahyp:hlinkClr xmlns:ahyp="http://schemas.microsoft.com/office/drawing/2018/hyperlinkcolor" val="tx"/>
                    </a:ext>
                  </a:extLst>
                </a:hlinkClick>
              </a:rPr>
              <a:t>California Association for the Education of Young Children (CAEYC)</a:t>
            </a:r>
            <a:r>
              <a:rPr kumimoji="0" lang="en-US" altLang="en-US" b="0" i="0" u="none" strike="noStrike" kern="1200" cap="none" spc="0" normalizeH="0" baseline="0" noProof="0" dirty="0">
                <a:ln>
                  <a:noFill/>
                </a:ln>
                <a:solidFill>
                  <a:srgbClr val="003E6C"/>
                </a:solidFill>
                <a:effectLst/>
                <a:uLnTx/>
                <a:uFillTx/>
                <a:latin typeface="Arial" charset="0"/>
                <a:ea typeface="ＭＳ Ｐゴシック" pitchFamily="34" charset="-128"/>
              </a:rPr>
              <a:t> </a:t>
            </a:r>
          </a:p>
          <a:p>
            <a:pPr marR="0" lvl="0" algn="l" defTabSz="457200" rtl="0" eaLnBrk="1" fontAlgn="base" latinLnBrk="0" hangingPunct="1">
              <a:lnSpc>
                <a:spcPct val="90000"/>
              </a:lnSpc>
              <a:spcBef>
                <a:spcPct val="0"/>
              </a:spcBef>
              <a:spcAft>
                <a:spcPts val="1200"/>
              </a:spcAft>
              <a:buClrTx/>
              <a:buSzTx/>
              <a:tabLst/>
              <a:defRPr/>
            </a:pPr>
            <a:r>
              <a:rPr lang="en-US" altLang="en-US" b="1" dirty="0"/>
              <a:t>Suggestion: </a:t>
            </a:r>
            <a:r>
              <a:rPr lang="en-US" altLang="en-US" dirty="0"/>
              <a:t>Presenter may want to share the information about Projects for Families: The MAP to Inclusive Child Care (available online at </a:t>
            </a:r>
            <a:r>
              <a:rPr lang="en-US" altLang="en-US" dirty="0">
                <a:solidFill>
                  <a:srgbClr val="003E6C"/>
                </a:solidFill>
                <a:hlinkClick r:id="rId7">
                  <a:extLst>
                    <a:ext uri="{A12FA001-AC4F-418D-AE19-62706E023703}">
                      <ahyp:hlinkClr xmlns:ahyp="http://schemas.microsoft.com/office/drawing/2018/hyperlinkcolor" val="tx"/>
                    </a:ext>
                  </a:extLst>
                </a:hlinkClick>
              </a:rPr>
              <a:t>http://www.cainclusivechildcare.org/camap/</a:t>
            </a:r>
            <a:r>
              <a:rPr lang="en-US" altLang="en-US" dirty="0">
                <a:solidFill>
                  <a:srgbClr val="003E6C"/>
                </a:solidFill>
              </a:rPr>
              <a:t>). </a:t>
            </a:r>
            <a:r>
              <a:rPr lang="en-US" altLang="en-US" dirty="0"/>
              <a:t>The site has a section on cultural competency and resources in multiple languages. MAP provides a statewide system of support information and resources for families and providers that will facilitate barrier-free access to inclusive childcare for children birth to 21.</a:t>
            </a:r>
            <a:r>
              <a:rPr lang="en-US" altLang="en-US" b="1" dirty="0"/>
              <a:t>	</a:t>
            </a:r>
          </a:p>
        </p:txBody>
      </p:sp>
      <p:sp>
        <p:nvSpPr>
          <p:cNvPr id="133123" name="Slide Number Placeholder 3">
            <a:extLst>
              <a:ext uri="{FF2B5EF4-FFF2-40B4-BE49-F238E27FC236}">
                <a16:creationId xmlns:a16="http://schemas.microsoft.com/office/drawing/2014/main" id="{9A60BE5B-948C-4C1B-BD62-CB803FC2B338}"/>
              </a:ext>
            </a:extLst>
          </p:cNvPr>
          <p:cNvSpPr txBox="1">
            <a:spLocks noGrp="1"/>
          </p:cNvSpPr>
          <p:nvPr/>
        </p:nvSpPr>
        <p:spPr bwMode="auto">
          <a:xfrm>
            <a:off x="3429000" y="846704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1976CB24-4395-4289-9F29-5FA7D8146CDC}" type="slidenum">
              <a:rPr lang="en-US" altLang="en-US"/>
              <a:pPr algn="r" eaLnBrk="1" hangingPunct="1">
                <a:spcBef>
                  <a:spcPct val="0"/>
                </a:spcBef>
                <a:buFontTx/>
                <a:buNone/>
              </a:pPr>
              <a:t>63</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D175D8A9-47DF-4919-98F2-0F946FE450FE}"/>
              </a:ext>
            </a:extLst>
          </p:cNvPr>
          <p:cNvSpPr>
            <a:spLocks noGrp="1" noRot="1" noChangeAspect="1" noChangeArrowheads="1" noTextEdit="1"/>
          </p:cNvSpPr>
          <p:nvPr>
            <p:ph type="sldImg"/>
          </p:nvPr>
        </p:nvSpPr>
        <p:spPr>
          <a:ln/>
        </p:spPr>
      </p:sp>
      <p:sp>
        <p:nvSpPr>
          <p:cNvPr id="135170" name="Notes Placeholder 2">
            <a:extLst>
              <a:ext uri="{FF2B5EF4-FFF2-40B4-BE49-F238E27FC236}">
                <a16:creationId xmlns:a16="http://schemas.microsoft.com/office/drawing/2014/main" id="{7298DCD3-4A7A-4192-99D4-A7AFE20985FB}"/>
              </a:ext>
            </a:extLst>
          </p:cNvPr>
          <p:cNvSpPr>
            <a:spLocks noGrp="1"/>
          </p:cNvSpPr>
          <p:nvPr>
            <p:ph type="body" idx="1"/>
          </p:nvPr>
        </p:nvSpPr>
        <p:spPr>
          <a:xfrm>
            <a:off x="685800" y="4514056"/>
            <a:ext cx="5659016"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en-US" altLang="en-US" dirty="0"/>
              <a:t>National resources:</a:t>
            </a:r>
          </a:p>
          <a:p>
            <a:pPr marL="171450" marR="0" lvl="0" indent="-171450" algn="l" defTabSz="457200" rtl="0" eaLnBrk="1" fontAlgn="base" latinLnBrk="0" hangingPunct="1">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3">
                  <a:extLst>
                    <a:ext uri="{A12FA001-AC4F-418D-AE19-62706E023703}">
                      <ahyp:hlinkClr xmlns:ahyp="http://schemas.microsoft.com/office/drawing/2018/hyperlinkcolor" val="tx"/>
                    </a:ext>
                  </a:extLst>
                </a:hlinkClick>
              </a:rPr>
              <a:t>Division for Early Childhood (DEC) of the Council for Exceptional Children </a:t>
            </a:r>
            <a:r>
              <a:rPr lang="en-US" altLang="en-US" sz="1200" dirty="0"/>
              <a:t>is an international membership organization for those who work with, or on behalf of, young children with disabilities and other special needs. </a:t>
            </a:r>
          </a:p>
          <a:p>
            <a:pPr marL="171450" marR="0" lvl="0" indent="-171450" algn="l" defTabSz="457200" rtl="0" eaLnBrk="1" fontAlgn="base" latinLnBrk="0" hangingPunct="1">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4">
                  <a:extLst>
                    <a:ext uri="{A12FA001-AC4F-418D-AE19-62706E023703}">
                      <ahyp:hlinkClr xmlns:ahyp="http://schemas.microsoft.com/office/drawing/2018/hyperlinkcolor" val="tx"/>
                    </a:ext>
                  </a:extLst>
                </a:hlinkClick>
              </a:rPr>
              <a:t>National Association for the Education of Young Children (NAEYC)</a:t>
            </a:r>
            <a:r>
              <a:rPr kumimoji="0" lang="en-U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rPr>
              <a:t> </a:t>
            </a:r>
            <a:r>
              <a:rPr lang="en-US" altLang="en-US" sz="1200" dirty="0"/>
              <a:t>is a professional membership organization that works to promote high-quality early learning for all young children, birth through age 8, by connecting early childhood practice, policy, and research.</a:t>
            </a:r>
          </a:p>
          <a:p>
            <a:pPr marL="171450" marR="0" lvl="0" indent="-171450" algn="l" defTabSz="457200" rtl="0" eaLnBrk="1" fontAlgn="base" latinLnBrk="0" hangingPunct="1">
              <a:buClrTx/>
              <a:buSzTx/>
              <a:buFont typeface="Arial" panose="020B0604020202020204" pitchFamily="34" charset="0"/>
              <a:buChar char="•"/>
              <a:tabLst/>
              <a:defRPr/>
            </a:pPr>
            <a:r>
              <a:rPr kumimoji="0" lang="en-U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hlinkClick r:id="rId5">
                  <a:extLst>
                    <a:ext uri="{A12FA001-AC4F-418D-AE19-62706E023703}">
                      <ahyp:hlinkClr xmlns:ahyp="http://schemas.microsoft.com/office/drawing/2018/hyperlinkcolor" val="tx"/>
                    </a:ext>
                  </a:extLst>
                </a:hlinkClick>
              </a:rPr>
              <a:t>National Early Childhood Technical Assistance Center (NECTAC)</a:t>
            </a:r>
            <a:r>
              <a:rPr kumimoji="0" lang="en-US" altLang="en-US" sz="1200" b="0" i="0" u="none" strike="noStrike" kern="1200" cap="none" spc="0" normalizeH="0" baseline="0" noProof="0" dirty="0">
                <a:ln>
                  <a:noFill/>
                </a:ln>
                <a:solidFill>
                  <a:srgbClr val="003E6C"/>
                </a:solidFill>
                <a:effectLst/>
                <a:uLnTx/>
                <a:uFillTx/>
                <a:latin typeface="Arial" charset="0"/>
                <a:ea typeface="ＭＳ Ｐゴシック" pitchFamily="34" charset="-128"/>
              </a:rPr>
              <a:t> </a:t>
            </a:r>
            <a:r>
              <a:rPr lang="en-US" altLang="en-US" sz="1200" dirty="0"/>
              <a:t>is supported by the U.S. Department of Education's Office of Special Education Programs. NECTAC serves all 50 states. This center improves service systems and outcomes for infants, toddlers, and preschool aged children with special needs and their families. Each state's Part C and Section 619 Program Coordinators have a contact person at NECTAC and request Technical Assistance on behalf of their state programs. </a:t>
            </a:r>
          </a:p>
          <a:p>
            <a:pPr marL="0" indent="0">
              <a:buFontTx/>
              <a:buNone/>
            </a:pPr>
            <a:endParaRPr lang="en-US" altLang="en-US" dirty="0"/>
          </a:p>
        </p:txBody>
      </p:sp>
      <p:sp>
        <p:nvSpPr>
          <p:cNvPr id="135171" name="Slide Number Placeholder 3">
            <a:extLst>
              <a:ext uri="{FF2B5EF4-FFF2-40B4-BE49-F238E27FC236}">
                <a16:creationId xmlns:a16="http://schemas.microsoft.com/office/drawing/2014/main" id="{F5826119-8E2D-48A4-88D8-117A87E7D6ED}"/>
              </a:ext>
            </a:extLst>
          </p:cNvPr>
          <p:cNvSpPr txBox="1">
            <a:spLocks noGrp="1"/>
          </p:cNvSpPr>
          <p:nvPr/>
        </p:nvSpPr>
        <p:spPr bwMode="auto">
          <a:xfrm>
            <a:off x="3419669" y="835580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84FF5496-F56A-4B17-BAFD-88DA885991F3}" type="slidenum">
              <a:rPr lang="en-US" altLang="en-US"/>
              <a:pPr algn="r" eaLnBrk="1" hangingPunct="1">
                <a:spcBef>
                  <a:spcPct val="0"/>
                </a:spcBef>
                <a:buFontTx/>
                <a:buNone/>
              </a:pPr>
              <a:t>64</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a:extLst>
              <a:ext uri="{FF2B5EF4-FFF2-40B4-BE49-F238E27FC236}">
                <a16:creationId xmlns:a16="http://schemas.microsoft.com/office/drawing/2014/main" id="{5A2279F0-E4DA-434A-9268-FE7F8C473D52}"/>
              </a:ext>
            </a:extLst>
          </p:cNvPr>
          <p:cNvSpPr>
            <a:spLocks noGrp="1" noRot="1" noChangeAspect="1" noChangeArrowheads="1" noTextEdit="1"/>
          </p:cNvSpPr>
          <p:nvPr>
            <p:ph type="sldImg"/>
          </p:nvPr>
        </p:nvSpPr>
        <p:spPr>
          <a:ln/>
        </p:spPr>
      </p:sp>
      <p:sp>
        <p:nvSpPr>
          <p:cNvPr id="137218" name="Rectangle 3">
            <a:extLst>
              <a:ext uri="{FF2B5EF4-FFF2-40B4-BE49-F238E27FC236}">
                <a16:creationId xmlns:a16="http://schemas.microsoft.com/office/drawing/2014/main" id="{0824E5A4-2833-450F-A7CA-C5CBB97517CF}"/>
              </a:ext>
            </a:extLst>
          </p:cNvPr>
          <p:cNvSpPr>
            <a:spLocks noGrp="1" noChangeArrowheads="1"/>
          </p:cNvSpPr>
          <p:nvPr>
            <p:ph type="body" idx="1"/>
          </p:nvPr>
        </p:nvSpPr>
        <p:spPr>
          <a:xfrm>
            <a:off x="685800" y="4560888"/>
            <a:ext cx="5562600" cy="3287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spcAft>
                <a:spcPts val="400"/>
              </a:spcAft>
              <a:buFontTx/>
              <a:buNone/>
            </a:pPr>
            <a:r>
              <a:rPr lang="en-US" altLang="en-US" dirty="0"/>
              <a:t>“We have been focusing on specific outcomes throughout today’s presentation. Let’s review those four outcomes to close this presentation:</a:t>
            </a:r>
          </a:p>
          <a:p>
            <a:pPr marL="228600" indent="-228600">
              <a:spcBef>
                <a:spcPct val="0"/>
              </a:spcBef>
              <a:spcAft>
                <a:spcPts val="400"/>
              </a:spcAft>
              <a:buFont typeface="+mj-lt"/>
              <a:buAutoNum type="arabicPeriod"/>
            </a:pPr>
            <a:r>
              <a:rPr lang="en-US" altLang="en-US" dirty="0"/>
              <a:t>Become familiar with the California Early Learning and Development System and regulations related to special education.</a:t>
            </a:r>
          </a:p>
          <a:p>
            <a:pPr marL="228600" indent="-228600">
              <a:spcBef>
                <a:spcPct val="0"/>
              </a:spcBef>
              <a:spcAft>
                <a:spcPts val="400"/>
              </a:spcAft>
              <a:buFont typeface="+mj-lt"/>
              <a:buAutoNum type="arabicPeriod"/>
            </a:pPr>
            <a:r>
              <a:rPr lang="en-US" altLang="en-US" dirty="0"/>
              <a:t>Develop a better understanding of the characteristics of language disorder and language difference.</a:t>
            </a:r>
          </a:p>
          <a:p>
            <a:pPr marL="228600" indent="-228600">
              <a:spcBef>
                <a:spcPct val="0"/>
              </a:spcBef>
              <a:spcAft>
                <a:spcPts val="400"/>
              </a:spcAft>
              <a:buFont typeface="+mj-lt"/>
              <a:buAutoNum type="arabicPeriod"/>
            </a:pPr>
            <a:r>
              <a:rPr lang="en-US" altLang="en-US" dirty="0"/>
              <a:t>Explore cultural considerations and research-based instructional strategies for English learners with disabilities or other special needs.</a:t>
            </a:r>
          </a:p>
          <a:p>
            <a:pPr marL="228600" indent="-228600">
              <a:spcBef>
                <a:spcPct val="0"/>
              </a:spcBef>
              <a:spcAft>
                <a:spcPts val="400"/>
              </a:spcAft>
              <a:buFont typeface="+mj-lt"/>
              <a:buAutoNum type="arabicPeriod"/>
            </a:pPr>
            <a:r>
              <a:rPr lang="en-US" altLang="en-US" dirty="0"/>
              <a:t>Become familiar with statewide and local resources.”</a:t>
            </a:r>
          </a:p>
        </p:txBody>
      </p:sp>
      <p:sp>
        <p:nvSpPr>
          <p:cNvPr id="137219" name="Slide Number Placeholder 3">
            <a:extLst>
              <a:ext uri="{FF2B5EF4-FFF2-40B4-BE49-F238E27FC236}">
                <a16:creationId xmlns:a16="http://schemas.microsoft.com/office/drawing/2014/main" id="{D293E1C3-9CC1-4CBB-9438-AA0C6097DDCE}"/>
              </a:ext>
            </a:extLst>
          </p:cNvPr>
          <p:cNvSpPr txBox="1">
            <a:spLocks noGrp="1"/>
          </p:cNvSpPr>
          <p:nvPr/>
        </p:nvSpPr>
        <p:spPr bwMode="auto">
          <a:xfrm>
            <a:off x="3429000" y="8411061"/>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0EB7B8E1-2436-41A4-B381-9089892AE9AF}" type="slidenum">
              <a:rPr lang="en-US" altLang="en-US"/>
              <a:pPr algn="r" eaLnBrk="1" hangingPunct="1">
                <a:spcBef>
                  <a:spcPct val="0"/>
                </a:spcBef>
                <a:buFontTx/>
                <a:buNone/>
              </a:pPr>
              <a:t>65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Belk, J. “The Inclusion in Early Childhood Programs: A Kaleidoscope of Diversity.”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National Forum of Special Education Journal</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16, no. 1 (2005).</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California Department of Education (CDE).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Assessing Children with Disabilities Who Are English Learners: Guidance for the DRDP access and the PS DRDP-R for Children with IEPs</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Sacramento, CA: CDE Press, 2007.</a:t>
            </a:r>
            <a:r>
              <a:rPr kumimoji="0" lang="en-US" altLang="en-US" b="0" i="0" u="none" strike="noStrike" kern="1200" cap="none" spc="0" normalizeH="0" baseline="0" noProof="0" dirty="0">
                <a:ln>
                  <a:noFill/>
                </a:ln>
                <a:solidFill>
                  <a:srgbClr val="003E6C"/>
                </a:solidFill>
                <a:effectLst/>
                <a:uLnTx/>
                <a:uFillTx/>
                <a:latin typeface="Arial"/>
                <a:ea typeface="ＭＳ Ｐゴシック" pitchFamily="34" charset="-128"/>
              </a:rPr>
              <a:t> </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California Department of Education (CDE).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California Preschool Learning Foundations, Volume One.</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Sacramento, CA: CDE Press, 2008.</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California Department of Education (CDE).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Preschool English Learners: Principles and Practices to Promote Language, Literacy and Learning</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Sacramento, CA: CDE Press, 2009.</a:t>
            </a:r>
            <a:endParaRPr kumimoji="0" lang="en-US" altLang="en-US" b="0" i="0" u="none" strike="noStrike" kern="1200" cap="none" spc="0" normalizeH="0" baseline="0" noProof="0" dirty="0">
              <a:ln>
                <a:noFill/>
              </a:ln>
              <a:solidFill>
                <a:srgbClr val="003E6C"/>
              </a:solidFill>
              <a:effectLst/>
              <a:uLnTx/>
              <a:uFillTx/>
              <a:latin typeface="Arial"/>
              <a:ea typeface="ＭＳ Ｐゴシック" pitchFamily="34" charset="-128"/>
            </a:endParaRPr>
          </a:p>
          <a:p>
            <a:endParaRPr lang="en-US" altLang="en-US" dirty="0"/>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19669" y="842972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6E6F3FCF-F0EB-47D4-86AD-125DA6BB1A4B}" type="slidenum">
              <a:rPr lang="en-US" altLang="en-US"/>
              <a:pPr algn="r" eaLnBrk="1" hangingPunct="1">
                <a:spcBef>
                  <a:spcPct val="0"/>
                </a:spcBef>
                <a:buFontTx/>
                <a:buNone/>
              </a:pPr>
              <a:t>66</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California Department of Education (CDE).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Reasons for Concern that Your Child or A Child in Your Care May Need Special Help</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Available for download in several languages from </a:t>
            </a:r>
            <a:r>
              <a:rPr kumimoji="0" lang="en-US" b="0" i="0" u="sng" strike="noStrike" kern="1200" cap="none" spc="0" normalizeH="0" baseline="0" noProof="0" dirty="0">
                <a:ln>
                  <a:noFill/>
                </a:ln>
                <a:solidFill>
                  <a:srgbClr val="003E6C"/>
                </a:solidFill>
                <a:effectLst/>
                <a:uLnTx/>
                <a:uFillTx/>
                <a:latin typeface="Arial"/>
                <a:ea typeface="Times New Roman" panose="02020603050405020304" pitchFamily="18" charset="0"/>
                <a:hlinkClick r:id="rId3">
                  <a:extLst>
                    <a:ext uri="{A12FA001-AC4F-418D-AE19-62706E023703}">
                      <ahyp:hlinkClr xmlns:ahyp="http://schemas.microsoft.com/office/drawing/2018/hyperlinkcolor" val="tx"/>
                    </a:ext>
                  </a:extLst>
                </a:hlinkClick>
              </a:rPr>
              <a:t>https://www.cde.ca.gov/sp/se/fp/concerns.asp</a:t>
            </a:r>
            <a:r>
              <a:rPr kumimoji="0" lang="en-US" b="0" i="0" u="none" strike="noStrike" kern="1200" cap="none" spc="0" normalizeH="0" baseline="0" noProof="0" dirty="0">
                <a:ln>
                  <a:noFill/>
                </a:ln>
                <a:solidFill>
                  <a:srgbClr val="003E6C"/>
                </a:solidFill>
                <a:effectLst/>
                <a:uLnTx/>
                <a:uFillTx/>
                <a:latin typeface="Arial"/>
                <a:ea typeface="Times New Roman" panose="02020603050405020304" pitchFamily="18" charset="0"/>
              </a:rPr>
              <a:t> </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or </a:t>
            </a:r>
            <a:r>
              <a:rPr kumimoji="0" lang="en-US" b="0" i="0" u="sng" strike="noStrike" kern="1200" cap="none" spc="0" normalizeH="0" baseline="0" noProof="0" dirty="0">
                <a:ln>
                  <a:noFill/>
                </a:ln>
                <a:solidFill>
                  <a:srgbClr val="003E6C"/>
                </a:solidFill>
                <a:effectLst/>
                <a:uLnTx/>
                <a:uFillTx/>
                <a:latin typeface="Arial"/>
                <a:ea typeface="Times New Roman" panose="02020603050405020304" pitchFamily="18" charset="0"/>
                <a:hlinkClick r:id="rId4">
                  <a:extLst>
                    <a:ext uri="{A12FA001-AC4F-418D-AE19-62706E023703}">
                      <ahyp:hlinkClr xmlns:ahyp="http://schemas.microsoft.com/office/drawing/2018/hyperlinkcolor" val="tx"/>
                    </a:ext>
                  </a:extLst>
                </a:hlinkClick>
              </a:rPr>
              <a:t>https://www.dds.ca.gov/services/early-start/</a:t>
            </a:r>
            <a:r>
              <a:rPr kumimoji="0" lang="en-US" b="0" i="0" u="none" strike="noStrike" kern="1200" cap="none" spc="0" normalizeH="0" baseline="0" noProof="0" dirty="0">
                <a:ln>
                  <a:noFill/>
                </a:ln>
                <a:solidFill>
                  <a:srgbClr val="003E6C"/>
                </a:solidFill>
                <a:effectLst/>
                <a:uLnTx/>
                <a:uFillTx/>
                <a:latin typeface="Arial"/>
                <a:ea typeface="Times New Roman" panose="02020603050405020304" pitchFamily="18" charset="0"/>
                <a:hlinkClick r:id="rId4">
                  <a:extLst>
                    <a:ext uri="{A12FA001-AC4F-418D-AE19-62706E023703}">
                      <ahyp:hlinkClr xmlns:ahyp="http://schemas.microsoft.com/office/drawing/2018/hyperlinkcolor" val="tx"/>
                    </a:ext>
                  </a:extLst>
                </a:hlinkClick>
              </a:rPr>
              <a:t>.</a:t>
            </a:r>
            <a:endParaRPr kumimoji="0" lang="en-US" b="0" i="0" u="none" strike="noStrike" kern="1200" cap="none" spc="0" normalizeH="0" baseline="0" noProof="0" dirty="0">
              <a:ln>
                <a:noFill/>
              </a:ln>
              <a:solidFill>
                <a:srgbClr val="003E6C"/>
              </a:solidFill>
              <a:effectLst/>
              <a:uLnTx/>
              <a:uFillTx/>
              <a:latin typeface="Arial"/>
              <a:ea typeface="Times New Roman" panose="02020603050405020304" pitchFamily="18" charset="0"/>
            </a:endParaRP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ＭＳ Ｐゴシック" pitchFamily="34" charset="-128"/>
              </a:rPr>
              <a:t>California Department of Education (CDE)/Special Education Division. </a:t>
            </a:r>
            <a:r>
              <a:rPr kumimoji="0" lang="en-US" b="0" i="1" u="none" strike="noStrike" kern="1200" cap="none" spc="0" normalizeH="0" baseline="0" noProof="0" dirty="0">
                <a:ln>
                  <a:noFill/>
                </a:ln>
                <a:solidFill>
                  <a:srgbClr val="3D3D3D"/>
                </a:solidFill>
                <a:effectLst/>
                <a:uLnTx/>
                <a:uFillTx/>
                <a:latin typeface="Arial"/>
                <a:ea typeface="ＭＳ Ｐゴシック" pitchFamily="34" charset="-128"/>
              </a:rPr>
              <a:t>Handbook on Developing and Evaluating Interagency Collaboration. </a:t>
            </a:r>
            <a:r>
              <a:rPr kumimoji="0" lang="en-US" b="0" i="0" u="none" strike="noStrike" kern="1200" cap="none" spc="0" normalizeH="0" baseline="0" noProof="0" dirty="0">
                <a:ln>
                  <a:noFill/>
                </a:ln>
                <a:solidFill>
                  <a:srgbClr val="3D3D3D"/>
                </a:solidFill>
                <a:effectLst/>
                <a:uLnTx/>
                <a:uFillTx/>
                <a:latin typeface="Arial"/>
                <a:ea typeface="ＭＳ Ｐゴシック" pitchFamily="34" charset="-128"/>
              </a:rPr>
              <a:t>Sacramento, CA: CDE Press, 2007. </a:t>
            </a:r>
            <a:r>
              <a:rPr kumimoji="0" lang="en-US" b="0" i="0" u="sng" strike="noStrike" kern="1200" cap="none" spc="0" normalizeH="0" baseline="0" noProof="0" dirty="0">
                <a:ln>
                  <a:noFill/>
                </a:ln>
                <a:solidFill>
                  <a:srgbClr val="003E6C"/>
                </a:solidFill>
                <a:effectLst/>
                <a:uLnTx/>
                <a:uFillTx/>
                <a:latin typeface="Arial"/>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https://icdr.acl.gov/system/files/resources/eciacolbrtn.pdf</a:t>
            </a:r>
            <a:r>
              <a:rPr kumimoji="0" lang="en-US" b="0" i="0" u="none" strike="noStrike" kern="1200" cap="none" spc="0" normalizeH="0" baseline="0" noProof="0" dirty="0">
                <a:ln>
                  <a:noFill/>
                </a:ln>
                <a:solidFill>
                  <a:srgbClr val="000000"/>
                </a:solidFill>
                <a:effectLst/>
                <a:uLnTx/>
                <a:uFillTx/>
                <a:latin typeface="Arial"/>
                <a:ea typeface="ＭＳ Ｐゴシック" pitchFamily="34" charset="-128"/>
              </a:rPr>
              <a:t>.</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California Department of Education (CDE)/Special Education Division.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Handbook on Family Involvement in Early Childhood Special Education Programs</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 Sacramento, CA: CDE Press, 1999. </a:t>
            </a:r>
            <a:r>
              <a:rPr kumimoji="0" lang="en-US" b="0" i="0" u="sng" strike="noStrike" kern="1200" cap="none" spc="0" normalizeH="0" baseline="0" noProof="0" dirty="0">
                <a:ln>
                  <a:noFill/>
                </a:ln>
                <a:solidFill>
                  <a:srgbClr val="003E6C"/>
                </a:solidFill>
                <a:effectLst/>
                <a:uLnTx/>
                <a:uFillTx/>
                <a:latin typeface="Arial"/>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https://www.seedsofpartnership.org/pdf/familyInvolvement.pdf</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a:t>
            </a:r>
            <a:endPar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endParaRPr>
          </a:p>
          <a:p>
            <a:endParaRPr lang="en-US" altLang="en-US" dirty="0"/>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29000" y="8429723"/>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6E6F3FCF-F0EB-47D4-86AD-125DA6BB1A4B}" type="slidenum">
              <a:rPr lang="en-US" altLang="en-US"/>
              <a:pPr algn="r" eaLnBrk="1" hangingPunct="1">
                <a:spcBef>
                  <a:spcPct val="0"/>
                </a:spcBef>
                <a:buFontTx/>
                <a:buNone/>
              </a:pPr>
              <a:t>67</a:t>
            </a:fld>
            <a:endParaRPr lang="en-US" altLang="en-US"/>
          </a:p>
        </p:txBody>
      </p:sp>
    </p:spTree>
    <p:extLst>
      <p:ext uri="{BB962C8B-B14F-4D97-AF65-F5344CB8AC3E}">
        <p14:creationId xmlns:p14="http://schemas.microsoft.com/office/powerpoint/2010/main" val="41552526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Chen, Jie-Qi, and Gillian </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Dowley</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McNamee.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Bridging: Assessment for Teaching and Learning in Early Childhood Classrooms, PreK-3</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Thousand Oaks, CA: Corwin Press, 2007.</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Division for Early Childhood (DEC) of the Council for Exceptional Children.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Promoting Positive Outcomes for Children with Disabilities: Recommendations for Curriculum, Assessment, and Program Evaluation</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Missoula, MT: Author, 2007.</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Dunlap, L. L.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An Introduction to Early Childhood Special Education: Birth to Age Five</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Upper Saddle River, NJ: Pearson Education, Inc., 2009.</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Freeman, </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Tanyra</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Lois </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Hutter-Pishgahi</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Elizabeth Traub.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Welcoming All Children: Creating Inclusive Child Care</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2nd ed. Bloomington, IN: Indiana University Press, 2002.</a:t>
            </a:r>
          </a:p>
          <a:p>
            <a:endParaRPr lang="en-US" altLang="en-US" dirty="0"/>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29000" y="841106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6E6F3FCF-F0EB-47D4-86AD-125DA6BB1A4B}" type="slidenum">
              <a:rPr lang="en-US" altLang="en-US"/>
              <a:pPr algn="r" eaLnBrk="1" hangingPunct="1">
                <a:spcBef>
                  <a:spcPct val="0"/>
                </a:spcBef>
                <a:buFontTx/>
                <a:buNone/>
              </a:pPr>
              <a:t>68</a:t>
            </a:fld>
            <a:endParaRPr lang="en-US" altLang="en-US"/>
          </a:p>
        </p:txBody>
      </p:sp>
    </p:spTree>
    <p:extLst>
      <p:ext uri="{BB962C8B-B14F-4D97-AF65-F5344CB8AC3E}">
        <p14:creationId xmlns:p14="http://schemas.microsoft.com/office/powerpoint/2010/main" val="10702365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Genesee, F., J. Paradis, and M. </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cs typeface="Times New Roman" panose="02020603050405020304" pitchFamily="18" charset="0"/>
              </a:rPr>
              <a:t>Crago</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Dual Language Development and Disorders</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 Baltimore, MD: Paul H. Brooks Publishing Co., Inc., 2004.</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Gould, P., and J. Sullivan.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The Inclusive Early Childhood Classroom: Easy Ways to Adapt Learning Centers for All Children</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 Beltsville, MD: Gryphon House, Inc., 1999.</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Gutierrez-</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Clellen</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Vera F. “Language Choice in Intervention with Bilingual Children.”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American Journal of Speech-Language Pathology</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8, no. 4 (1999): 291–302. https://doi.org/10.1044/1058-0360.0804.291. </a:t>
            </a:r>
            <a:r>
              <a:rPr kumimoji="0" lang="en-US" b="0" i="0" u="sng" strike="noStrike" kern="1200" cap="none" spc="0" normalizeH="0" baseline="0" noProof="0" dirty="0">
                <a:ln>
                  <a:noFill/>
                </a:ln>
                <a:solidFill>
                  <a:srgbClr val="003E6C"/>
                </a:solidFill>
                <a:effectLst/>
                <a:uLnTx/>
                <a:uFillTx/>
                <a:latin typeface="Arial"/>
                <a:ea typeface="Times New Roman" panose="02020603050405020304" pitchFamily="18" charset="0"/>
                <a:hlinkClick r:id="rId3">
                  <a:extLst>
                    <a:ext uri="{A12FA001-AC4F-418D-AE19-62706E023703}">
                      <ahyp:hlinkClr xmlns:ahyp="http://schemas.microsoft.com/office/drawing/2018/hyperlinkcolor" val="tx"/>
                    </a:ext>
                  </a:extLst>
                </a:hlinkClick>
              </a:rPr>
              <a:t>https://doi.org/10.1044/1058-0360.0804.291</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Gutiérrez-</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Clellen</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V., G. Simon-</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Cereijido</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and C. Wagner. “Bilingual Children with Language Impairment: A Comparison with Monolinguals and Second Language Learners.”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Applied Psycholinguistics</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29, no. 1 (2008): 3–19.</a:t>
            </a:r>
          </a:p>
          <a:p>
            <a:endParaRPr lang="en-US" altLang="en-US" dirty="0"/>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29000" y="848570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6E6F3FCF-F0EB-47D4-86AD-125DA6BB1A4B}" type="slidenum">
              <a:rPr lang="en-US" altLang="en-US"/>
              <a:pPr algn="r" eaLnBrk="1" hangingPunct="1">
                <a:spcBef>
                  <a:spcPct val="0"/>
                </a:spcBef>
                <a:buFontTx/>
                <a:buNone/>
              </a:pPr>
              <a:t>69</a:t>
            </a:fld>
            <a:endParaRPr lang="en-US" altLang="en-US"/>
          </a:p>
        </p:txBody>
      </p:sp>
    </p:spTree>
    <p:extLst>
      <p:ext uri="{BB962C8B-B14F-4D97-AF65-F5344CB8AC3E}">
        <p14:creationId xmlns:p14="http://schemas.microsoft.com/office/powerpoint/2010/main" val="3353038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E0D2A3BC-12D7-47F0-B7B8-8472739F5BDC}"/>
              </a:ext>
            </a:extLst>
          </p:cNvPr>
          <p:cNvSpPr>
            <a:spLocks noGrp="1" noRot="1" noChangeAspect="1" noChangeArrowheads="1" noTextEdit="1"/>
          </p:cNvSpPr>
          <p:nvPr>
            <p:ph type="sldImg"/>
          </p:nvPr>
        </p:nvSpPr>
        <p:spPr>
          <a:xfrm>
            <a:off x="455613" y="719138"/>
            <a:ext cx="6400800" cy="3600450"/>
          </a:xfrm>
          <a:solidFill>
            <a:srgbClr val="FFFFFF"/>
          </a:solidFill>
          <a:ln/>
        </p:spPr>
      </p:sp>
      <p:sp>
        <p:nvSpPr>
          <p:cNvPr id="18434" name="Rectangle 3">
            <a:extLst>
              <a:ext uri="{FF2B5EF4-FFF2-40B4-BE49-F238E27FC236}">
                <a16:creationId xmlns:a16="http://schemas.microsoft.com/office/drawing/2014/main" id="{0FC48CF4-D732-46F5-A9A7-F7ADD44A78C8}"/>
              </a:ext>
            </a:extLst>
          </p:cNvPr>
          <p:cNvSpPr>
            <a:spLocks noGrp="1" noChangeArrowheads="1"/>
          </p:cNvSpPr>
          <p:nvPr>
            <p:ph type="body" idx="1"/>
          </p:nvPr>
        </p:nvSpPr>
        <p:spPr>
          <a:xfrm>
            <a:off x="455613" y="4486275"/>
            <a:ext cx="6150460" cy="4319588"/>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defTabSz="863600">
              <a:lnSpc>
                <a:spcPct val="90000"/>
              </a:lnSpc>
              <a:buFontTx/>
              <a:buNone/>
            </a:pPr>
            <a:r>
              <a:rPr lang="en-US" altLang="en-US" dirty="0"/>
              <a:t>We have just reviewed the Special Education Division of Early Childhood Education. Now we are going to look at special education based on the law (This s</a:t>
            </a:r>
            <a:r>
              <a:rPr lang="en-US" altLang="en-US" i="1" dirty="0"/>
              <a:t>ymbol (§) means section</a:t>
            </a:r>
            <a:r>
              <a:rPr lang="en-US" altLang="en-US" dirty="0"/>
              <a:t> number.):</a:t>
            </a:r>
          </a:p>
          <a:p>
            <a:pPr marL="171450" indent="-171450" defTabSz="863600">
              <a:lnSpc>
                <a:spcPct val="90000"/>
              </a:lnSpc>
              <a:buFont typeface="Arial" panose="020B0604020202020204" pitchFamily="34" charset="0"/>
              <a:buChar char="•"/>
            </a:pPr>
            <a:r>
              <a:rPr lang="en-US" altLang="en-US" dirty="0"/>
              <a:t>§300.101: Starting at age three, local Education Agencies (LEAs) must provide free appropriate public education (FAPE).</a:t>
            </a:r>
          </a:p>
          <a:p>
            <a:pPr marL="171450" indent="-171450" defTabSz="863600">
              <a:lnSpc>
                <a:spcPct val="90000"/>
              </a:lnSpc>
              <a:buFont typeface="Arial" panose="020B0604020202020204" pitchFamily="34" charset="0"/>
              <a:buChar char="•"/>
            </a:pPr>
            <a:r>
              <a:rPr lang="en-US" altLang="en-US" dirty="0"/>
              <a:t>§300.323 (b): If a child transitions from a Part C program, the LEA must provide an Individualized Education Program (IEP) by the child’s third birthday.</a:t>
            </a:r>
          </a:p>
          <a:p>
            <a:pPr marL="0" indent="0" defTabSz="863600">
              <a:lnSpc>
                <a:spcPct val="90000"/>
              </a:lnSpc>
              <a:buFontTx/>
              <a:buNone/>
            </a:pPr>
            <a:r>
              <a:rPr lang="en-US" altLang="en-US" dirty="0"/>
              <a:t>Preschoolers with IEPs are assured a free appropriate public education.  Appropriate placement is determined during the IEP process according to the child's least restrictive environment (next slide). </a:t>
            </a:r>
          </a:p>
          <a:p>
            <a:pPr marL="0" indent="0" defTabSz="863600" eaLnBrk="1" hangingPunct="1">
              <a:lnSpc>
                <a:spcPct val="90000"/>
              </a:lnSpc>
              <a:buFontTx/>
              <a:buNone/>
            </a:pPr>
            <a:r>
              <a:rPr lang="en-US" altLang="en-US" dirty="0"/>
              <a:t>The term FAPE is defined as pre-k through secondary school special education and related services that are provided at public expense under public supervision and direction, meet the state’s educational standards, and address the individualized educational needs of the student. </a:t>
            </a:r>
          </a:p>
          <a:p>
            <a:pPr marL="0" indent="0" defTabSz="863600" eaLnBrk="1" hangingPunct="1">
              <a:lnSpc>
                <a:spcPct val="90000"/>
              </a:lnSpc>
              <a:buFontTx/>
              <a:buNone/>
            </a:pPr>
            <a:r>
              <a:rPr lang="en-US" altLang="en-US" dirty="0"/>
              <a:t>The Individuals with Disabilities Education Act (IDEA) least restrictive environment directive requires the inclusion of children with disabilities in the general education program to the maximum extent appropriate.</a:t>
            </a:r>
          </a:p>
          <a:p>
            <a:pPr marL="0" indent="0" defTabSz="863600" eaLnBrk="1" hangingPunct="1">
              <a:lnSpc>
                <a:spcPct val="90000"/>
              </a:lnSpc>
              <a:buFontTx/>
              <a:buNone/>
            </a:pPr>
            <a:r>
              <a:rPr lang="en-US" altLang="en-US" dirty="0"/>
              <a:t>The IEP process determines eligibility for special education. Special education is considered a service, NOT a place. </a:t>
            </a:r>
          </a:p>
          <a:p>
            <a:pPr marL="0" indent="0" defTabSz="863600" eaLnBrk="1" hangingPunct="1">
              <a:lnSpc>
                <a:spcPct val="90000"/>
              </a:lnSpc>
              <a:buFontTx/>
              <a:buNone/>
            </a:pPr>
            <a:r>
              <a:rPr lang="en-US" altLang="en-US" dirty="0"/>
              <a:t>Background Information: If a child’s birthday occurs during the summer, the child’s IEP team shall determine the date when services under an IEP will begin. </a:t>
            </a:r>
          </a:p>
          <a:p>
            <a:pPr marL="0" indent="0" defTabSz="863600" eaLnBrk="1" hangingPunct="1">
              <a:lnSpc>
                <a:spcPct val="90000"/>
              </a:lnSpc>
              <a:buFontTx/>
              <a:buNone/>
            </a:pPr>
            <a:endParaRPr lang="en-US" altLang="en-US" dirty="0"/>
          </a:p>
        </p:txBody>
      </p:sp>
      <p:sp>
        <p:nvSpPr>
          <p:cNvPr id="18435" name="Slide Number Placeholder 3">
            <a:extLst>
              <a:ext uri="{FF2B5EF4-FFF2-40B4-BE49-F238E27FC236}">
                <a16:creationId xmlns:a16="http://schemas.microsoft.com/office/drawing/2014/main" id="{8FD12283-9E9C-48D1-B519-3C928FFFA2B0}"/>
              </a:ext>
            </a:extLst>
          </p:cNvPr>
          <p:cNvSpPr txBox="1">
            <a:spLocks noGrp="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822C7ED5-762D-48D6-8EDA-86FB0A9093F6}" type="slidenum">
              <a:rPr lang="en-US" altLang="en-US"/>
              <a:pPr algn="r" eaLnBrk="1" hangingPunct="1">
                <a:spcBef>
                  <a:spcPct val="0"/>
                </a:spcBef>
                <a:buFontTx/>
                <a:buNone/>
              </a:pPr>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Hamaguchi, P. A.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Childhood Speech, Language, and Listening Problems: What Every Parent Should Know</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New York: John Wiley &amp; Sons, Inc., 2001.</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Klein, M. Diane, and Deborah Chen.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Working with Children from Culturally Diverse Backgrounds</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Delmar Cengage Learning, 2000.</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Klein, M. D., R. E. Cook, and A.M. Richardson-Gibbs.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Strategies for Including Children with Special Needs in Early Childhood Settings</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Thomson/</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DelMar</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Learning, 2001.</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Lessow</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-Hurley, Judith.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The Foundations of Dual Language Instruction</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5th ed. Old Tappan, NJ: Pearson, 2008.</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McLaughlin, S.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Introduction to Language Development</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2nd ed. San Diego, CA: Thomson/</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DelMar</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Learning, 2006.</a:t>
            </a:r>
          </a:p>
          <a:p>
            <a:endParaRPr lang="en-US" altLang="en-US" dirty="0"/>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01008" y="8265756"/>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6E6F3FCF-F0EB-47D4-86AD-125DA6BB1A4B}" type="slidenum">
              <a:rPr lang="en-US" altLang="en-US"/>
              <a:pPr algn="r" eaLnBrk="1" hangingPunct="1">
                <a:spcBef>
                  <a:spcPct val="0"/>
                </a:spcBef>
                <a:buFontTx/>
                <a:buNone/>
              </a:pPr>
              <a:t>70</a:t>
            </a:fld>
            <a:endParaRPr lang="en-US" altLang="en-US"/>
          </a:p>
        </p:txBody>
      </p:sp>
    </p:spTree>
    <p:extLst>
      <p:ext uri="{BB962C8B-B14F-4D97-AF65-F5344CB8AC3E}">
        <p14:creationId xmlns:p14="http://schemas.microsoft.com/office/powerpoint/2010/main" val="5202218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National Association for the Education of Young Children (NAEYC).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Screening and Assessment of Young English-Language Learners: Supplement to the NAEYC and NAECS/SDE Joint Position Statement on Early Childhood Curriculum, Assessment, and Program Evaluation</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Washington, DC: Author, 2005. </a:t>
            </a:r>
            <a:r>
              <a:rPr kumimoji="0" lang="en-US" b="0" i="0" u="none" strike="noStrike" kern="1200" cap="none" spc="0" normalizeH="0" baseline="0" noProof="0" dirty="0">
                <a:ln>
                  <a:noFill/>
                </a:ln>
                <a:solidFill>
                  <a:srgbClr val="003E6C"/>
                </a:solidFill>
                <a:effectLst/>
                <a:uLnTx/>
                <a:uFillTx/>
                <a:latin typeface="Arial"/>
                <a:ea typeface="Times New Roman" panose="02020603050405020304" pitchFamily="18" charset="0"/>
                <a:hlinkClick r:id="rId3">
                  <a:extLst>
                    <a:ext uri="{A12FA001-AC4F-418D-AE19-62706E023703}">
                      <ahyp:hlinkClr xmlns:ahyp="http://schemas.microsoft.com/office/drawing/2018/hyperlinkcolor" val="tx"/>
                    </a:ext>
                  </a:extLst>
                </a:hlinkClick>
              </a:rPr>
              <a:t>https://www.naeyc.org/sites/default/files/globally-shared/downloads/PDFs/resources/position-statements/ELL_SupplementLong.pdf</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Paradis, J., and F. Genesee. “Syntactic Acquisition in Bilingual Children: Autonomous or Interdependent?”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Studies in Second Language Acquisition </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18, no. 1 (1996): 1–25.</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Pearson, B., S. Fernandez, V. </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Lewedeg</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and D. </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Oller</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“The Relation of Input Factors to Lexical Learning by Bilingual Infants.”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Applied Psycholinguistics</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18 no. 1 (1997): 41–58.</a:t>
            </a:r>
          </a:p>
          <a:p>
            <a:endParaRPr lang="en-US" altLang="en-US" dirty="0"/>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29000" y="8373739"/>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6E6F3FCF-F0EB-47D4-86AD-125DA6BB1A4B}" type="slidenum">
              <a:rPr lang="en-US" altLang="en-US"/>
              <a:pPr algn="r" eaLnBrk="1" hangingPunct="1">
                <a:spcBef>
                  <a:spcPct val="0"/>
                </a:spcBef>
                <a:buFontTx/>
                <a:buNone/>
              </a:pPr>
              <a:t>71</a:t>
            </a:fld>
            <a:endParaRPr lang="en-US" altLang="en-US"/>
          </a:p>
        </p:txBody>
      </p:sp>
    </p:spTree>
    <p:extLst>
      <p:ext uri="{BB962C8B-B14F-4D97-AF65-F5344CB8AC3E}">
        <p14:creationId xmlns:p14="http://schemas.microsoft.com/office/powerpoint/2010/main" val="32569625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Rhodes, R., S. Ochoa, and S. Ortiz.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Assessing Culturally and Linguistically Diverse Students</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 New York: Guilford Publications, 2005.</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Roseberry-</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McKibbin</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Celeste.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Multicultural Students with Special Language Needs: Practical Strategies for Assessment and Intervention</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2nd ed. Oceanside, California: Academic Communication Associates, 2002. </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Sandall, S., M. L. </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cs typeface="Times New Roman" panose="02020603050405020304" pitchFamily="18" charset="0"/>
              </a:rPr>
              <a:t>Hemmeter</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 B. J. Smith, and M. McLean.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DEC Recommended Practices: A Comprehensive Guide for Practical Application</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 Missoula, MT: Division for Early Childhood (DEC), 2005.</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cs typeface="Times New Roman" panose="02020603050405020304" pitchFamily="18" charset="0"/>
              </a:rPr>
              <a:t>Santa Clara County Office of Education (2009). Inclusion Collaborative. Accessed March 28, 2021. </a:t>
            </a:r>
            <a:r>
              <a:rPr kumimoji="0" lang="en-US" b="0" i="0" u="sng" strike="noStrike" kern="1200" cap="none" spc="0" normalizeH="0" baseline="0" noProof="0" dirty="0">
                <a:ln>
                  <a:noFill/>
                </a:ln>
                <a:solidFill>
                  <a:srgbClr val="003E6C"/>
                </a:solidFill>
                <a:effectLst/>
                <a:uLnTx/>
                <a:uFillTx/>
                <a:latin typeface="Arial"/>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http://www.inclusioncollaborative.org/</a:t>
            </a:r>
            <a:r>
              <a:rPr kumimoji="0" lang="en-US" b="0" i="0" u="none" strike="noStrike" kern="1200" cap="none" spc="0" normalizeH="0" baseline="0" noProof="0" dirty="0">
                <a:ln>
                  <a:noFill/>
                </a:ln>
                <a:solidFill>
                  <a:srgbClr val="003E6C"/>
                </a:solidFill>
                <a:effectLst/>
                <a:uLnTx/>
                <a:uFillTx/>
                <a:latin typeface="Arial"/>
                <a:ea typeface="Times New Roman" panose="02020603050405020304" pitchFamily="18" charset="0"/>
                <a:cs typeface="Times New Roman" panose="02020603050405020304" pitchFamily="18" charset="0"/>
              </a:rPr>
              <a:t>.</a:t>
            </a:r>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29000" y="842972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6E6F3FCF-F0EB-47D4-86AD-125DA6BB1A4B}" type="slidenum">
              <a:rPr lang="en-US" altLang="en-US"/>
              <a:pPr algn="r" eaLnBrk="1" hangingPunct="1">
                <a:spcBef>
                  <a:spcPct val="0"/>
                </a:spcBef>
                <a:buFontTx/>
                <a:buNone/>
              </a:pPr>
              <a:t>72</a:t>
            </a:fld>
            <a:endParaRPr lang="en-US" altLang="en-US"/>
          </a:p>
        </p:txBody>
      </p:sp>
    </p:spTree>
    <p:extLst>
      <p:ext uri="{BB962C8B-B14F-4D97-AF65-F5344CB8AC3E}">
        <p14:creationId xmlns:p14="http://schemas.microsoft.com/office/powerpoint/2010/main" val="9853381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a:extLst>
              <a:ext uri="{FF2B5EF4-FFF2-40B4-BE49-F238E27FC236}">
                <a16:creationId xmlns:a16="http://schemas.microsoft.com/office/drawing/2014/main" id="{E3C0A235-F047-4547-941B-124922E74BCA}"/>
              </a:ext>
            </a:extLst>
          </p:cNvPr>
          <p:cNvSpPr>
            <a:spLocks noGrp="1" noRot="1" noChangeAspect="1" noChangeArrowheads="1" noTextEdit="1"/>
          </p:cNvSpPr>
          <p:nvPr>
            <p:ph type="sldImg"/>
          </p:nvPr>
        </p:nvSpPr>
        <p:spPr>
          <a:ln/>
        </p:spPr>
      </p:sp>
      <p:sp>
        <p:nvSpPr>
          <p:cNvPr id="139266" name="Notes Placeholder 2">
            <a:extLst>
              <a:ext uri="{FF2B5EF4-FFF2-40B4-BE49-F238E27FC236}">
                <a16:creationId xmlns:a16="http://schemas.microsoft.com/office/drawing/2014/main" id="{FC841DD7-2565-4D57-BF4D-0DA46F43BB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marR="0" lvl="0" indent="-231775" algn="l" defTabSz="457200" rtl="0" eaLnBrk="0" fontAlgn="base" latinLnBrk="0" hangingPunct="0">
              <a:lnSpc>
                <a:spcPct val="100000"/>
              </a:lnSpc>
              <a:buClrTx/>
              <a:buSzTx/>
              <a:buFont typeface="Arial" charset="0"/>
              <a:buNone/>
              <a:tabLst/>
              <a:defRPr/>
            </a:pPr>
            <a:r>
              <a:rPr kumimoji="0" lang="es-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Santos, R. M., and M. M. Ostrosky. </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"Understanding the Impact of Language Differences on Classroom Behavior." Center on the Social and Emotional Foundations for Early Learning. Accessed March 20, 2021. </a:t>
            </a:r>
            <a:r>
              <a:rPr kumimoji="0" lang="en-US" b="0" i="0" u="sng" strike="noStrike" kern="1200" cap="none" spc="0" normalizeH="0" baseline="0" noProof="0" dirty="0">
                <a:ln>
                  <a:noFill/>
                </a:ln>
                <a:solidFill>
                  <a:srgbClr val="003E6C"/>
                </a:solidFill>
                <a:effectLst/>
                <a:uLnTx/>
                <a:uFillTx/>
                <a:latin typeface="Arial"/>
                <a:ea typeface="Times New Roman" panose="02020603050405020304" pitchFamily="18" charset="0"/>
                <a:hlinkClick r:id="rId3">
                  <a:extLst>
                    <a:ext uri="{A12FA001-AC4F-418D-AE19-62706E023703}">
                      <ahyp:hlinkClr xmlns:ahyp="http://schemas.microsoft.com/office/drawing/2018/hyperlinkcolor" val="tx"/>
                    </a:ext>
                  </a:extLst>
                </a:hlinkClick>
              </a:rPr>
              <a:t>http://csefel.vanderbilt.edu/resources/wwb/wwb2.html</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a:t>
            </a:r>
            <a:endParaRPr kumimoji="0" lang="en-US" b="0" i="0" u="none" strike="noStrike" kern="1200" cap="none" spc="0" normalizeH="0" baseline="0" noProof="0" dirty="0">
              <a:ln>
                <a:noFill/>
              </a:ln>
              <a:solidFill>
                <a:srgbClr val="3D3D3D"/>
              </a:solidFill>
              <a:effectLst/>
              <a:uLnTx/>
              <a:uFillTx/>
              <a:latin typeface="Arial"/>
              <a:ea typeface="ＭＳ Ｐゴシック" pitchFamily="34" charset="-128"/>
            </a:endParaRP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Seung, H., S. Siddiqi, and J. H. Elder. “Intervention Outcomes of a Bilingual Child with Autism.” </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Journal of Medical Speech-Language Pathology</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14, no. 1 (2006): 58–63.</a:t>
            </a:r>
          </a:p>
          <a:p>
            <a:pPr marL="231775" marR="0" lvl="0" indent="-231775" algn="l" defTabSz="457200" rtl="0" eaLnBrk="0" fontAlgn="base" latinLnBrk="0" hangingPunct="0">
              <a:lnSpc>
                <a:spcPct val="100000"/>
              </a:lnSpc>
              <a:buClrTx/>
              <a:buSzTx/>
              <a:buFont typeface="Arial" charset="0"/>
              <a:buNone/>
              <a:tabLst/>
              <a:defRPr/>
            </a:pP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Smith, Tom E.C., Barbara L. </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Gartin</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Nikki L. </a:t>
            </a:r>
            <a:r>
              <a:rPr kumimoji="0" lang="en-US" b="0" i="0" u="none" strike="noStrike" kern="1200" cap="none" spc="0" normalizeH="0" baseline="0" noProof="0" dirty="0" err="1">
                <a:ln>
                  <a:noFill/>
                </a:ln>
                <a:solidFill>
                  <a:srgbClr val="3D3D3D"/>
                </a:solidFill>
                <a:effectLst/>
                <a:uLnTx/>
                <a:uFillTx/>
                <a:latin typeface="Arial"/>
                <a:ea typeface="Times New Roman" panose="02020603050405020304" pitchFamily="18" charset="0"/>
              </a:rPr>
              <a:t>Murdick</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and Alan Hilton.</a:t>
            </a:r>
            <a:r>
              <a:rPr kumimoji="0" lang="en-US" b="0" i="1" u="none" strike="noStrike" kern="1200" cap="none" spc="0" normalizeH="0" baseline="0" noProof="0" dirty="0">
                <a:ln>
                  <a:noFill/>
                </a:ln>
                <a:solidFill>
                  <a:srgbClr val="3D3D3D"/>
                </a:solidFill>
                <a:effectLst/>
                <a:uLnTx/>
                <a:uFillTx/>
                <a:latin typeface="Arial"/>
                <a:ea typeface="Times New Roman" panose="02020603050405020304" pitchFamily="18" charset="0"/>
              </a:rPr>
              <a:t> Families and Children with Special Needs: Professional and Family Partnerships</a:t>
            </a:r>
            <a:r>
              <a:rPr kumimoji="0" lang="en-US" b="0" i="0" u="none" strike="noStrike" kern="1200" cap="none" spc="0" normalizeH="0" baseline="0" noProof="0" dirty="0">
                <a:ln>
                  <a:noFill/>
                </a:ln>
                <a:solidFill>
                  <a:srgbClr val="3D3D3D"/>
                </a:solidFill>
                <a:effectLst/>
                <a:uLnTx/>
                <a:uFillTx/>
                <a:latin typeface="Arial"/>
                <a:ea typeface="Times New Roman" panose="02020603050405020304" pitchFamily="18" charset="0"/>
              </a:rPr>
              <a:t>. Upper Saddle River, NJ: Pearson, 2006.</a:t>
            </a:r>
            <a:endParaRPr kumimoji="0" lang="en-US" altLang="en-US" b="0" i="0" u="none" strike="noStrike" kern="1200" cap="none" spc="0" normalizeH="0" baseline="0" noProof="0" dirty="0">
              <a:ln>
                <a:noFill/>
              </a:ln>
              <a:solidFill>
                <a:srgbClr val="3D3D3D"/>
              </a:solidFill>
              <a:effectLst/>
              <a:uLnTx/>
              <a:uFillTx/>
              <a:latin typeface="Arial"/>
              <a:ea typeface="ＭＳ Ｐゴシック" pitchFamily="34" charset="-128"/>
            </a:endParaRPr>
          </a:p>
        </p:txBody>
      </p:sp>
      <p:sp>
        <p:nvSpPr>
          <p:cNvPr id="139267" name="Slide Number Placeholder 3">
            <a:extLst>
              <a:ext uri="{FF2B5EF4-FFF2-40B4-BE49-F238E27FC236}">
                <a16:creationId xmlns:a16="http://schemas.microsoft.com/office/drawing/2014/main" id="{6AB21D12-069F-4D0F-B3D7-20DEFAE84A00}"/>
              </a:ext>
            </a:extLst>
          </p:cNvPr>
          <p:cNvSpPr txBox="1">
            <a:spLocks noGrp="1"/>
          </p:cNvSpPr>
          <p:nvPr/>
        </p:nvSpPr>
        <p:spPr bwMode="auto">
          <a:xfrm>
            <a:off x="3429000" y="846704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6E6F3FCF-F0EB-47D4-86AD-125DA6BB1A4B}" type="slidenum">
              <a:rPr lang="en-US" altLang="en-US"/>
              <a:pPr algn="r" eaLnBrk="1" hangingPunct="1">
                <a:spcBef>
                  <a:spcPct val="0"/>
                </a:spcBef>
                <a:buFontTx/>
                <a:buNone/>
              </a:pPr>
              <a:t>73</a:t>
            </a:fld>
            <a:endParaRPr lang="en-US" altLang="en-US"/>
          </a:p>
        </p:txBody>
      </p:sp>
    </p:spTree>
    <p:extLst>
      <p:ext uri="{BB962C8B-B14F-4D97-AF65-F5344CB8AC3E}">
        <p14:creationId xmlns:p14="http://schemas.microsoft.com/office/powerpoint/2010/main" val="39471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B41D830-0C9C-425B-9DE7-1250BC21DF3A}"/>
              </a:ext>
            </a:extLst>
          </p:cNvPr>
          <p:cNvSpPr>
            <a:spLocks noGrp="1" noRot="1" noChangeAspect="1" noChangeArrowheads="1" noTextEdit="1"/>
          </p:cNvSpPr>
          <p:nvPr>
            <p:ph type="sldImg"/>
          </p:nvPr>
        </p:nvSpPr>
        <p:spPr>
          <a:ln/>
        </p:spPr>
      </p:sp>
      <p:sp>
        <p:nvSpPr>
          <p:cNvPr id="20482" name="Slide Number Placeholder 3">
            <a:extLst>
              <a:ext uri="{FF2B5EF4-FFF2-40B4-BE49-F238E27FC236}">
                <a16:creationId xmlns:a16="http://schemas.microsoft.com/office/drawing/2014/main" id="{50547E15-9735-412B-A56B-EBF0939E632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966788">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966788">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966788">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966788">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966788"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966788"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966788"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966788"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spcBef>
                <a:spcPct val="0"/>
              </a:spcBef>
              <a:buFontTx/>
              <a:buNone/>
            </a:pPr>
            <a:fld id="{A060AC46-6ABC-47E2-8C3C-33A0A5C70ABA}" type="slidenum">
              <a:rPr lang="en-US" altLang="en-US" smtClean="0">
                <a:latin typeface="Calibri" panose="020F0502020204030204" pitchFamily="34" charset="0"/>
              </a:rPr>
              <a:pPr>
                <a:spcBef>
                  <a:spcPct val="0"/>
                </a:spcBef>
                <a:buFontTx/>
                <a:buNone/>
              </a:pPr>
              <a:t>8</a:t>
            </a:fld>
            <a:endParaRPr lang="en-US" altLang="en-US">
              <a:latin typeface="Calibri" panose="020F0502020204030204" pitchFamily="34" charset="0"/>
            </a:endParaRPr>
          </a:p>
        </p:txBody>
      </p:sp>
      <p:sp>
        <p:nvSpPr>
          <p:cNvPr id="20483" name="Rectangle 3">
            <a:extLst>
              <a:ext uri="{FF2B5EF4-FFF2-40B4-BE49-F238E27FC236}">
                <a16:creationId xmlns:a16="http://schemas.microsoft.com/office/drawing/2014/main" id="{FCAEA55F-311F-4A78-AF2C-DEC1C2EAAACF}"/>
              </a:ext>
            </a:extLst>
          </p:cNvPr>
          <p:cNvSpPr>
            <a:spLocks noGrp="1" noChangeArrowheads="1"/>
          </p:cNvSpPr>
          <p:nvPr>
            <p:ph type="body" idx="1"/>
          </p:nvPr>
        </p:nvSpPr>
        <p:spPr>
          <a:xfrm>
            <a:off x="633413" y="4560888"/>
            <a:ext cx="6072187"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dirty="0"/>
              <a:t>Here are the projects and programs from the Special Education Division (SED) that support early childhood special education:</a:t>
            </a:r>
          </a:p>
          <a:p>
            <a:pPr>
              <a:lnSpc>
                <a:spcPct val="90000"/>
              </a:lnSpc>
            </a:pPr>
            <a:r>
              <a:rPr lang="en-US" altLang="en-US" dirty="0"/>
              <a:t>IDEA: Part B and Part C; State Performance Plan Annual Performance Report:</a:t>
            </a:r>
          </a:p>
          <a:p>
            <a:pPr marL="171450" indent="-171450">
              <a:lnSpc>
                <a:spcPct val="90000"/>
              </a:lnSpc>
              <a:buFont typeface="Arial" panose="020B0604020202020204" pitchFamily="34" charset="0"/>
              <a:buChar char="•"/>
            </a:pPr>
            <a:r>
              <a:rPr lang="en-US" altLang="en-US" dirty="0"/>
              <a:t>Desired Results 2015</a:t>
            </a:r>
          </a:p>
          <a:p>
            <a:pPr marL="171450" indent="-171450">
              <a:lnSpc>
                <a:spcPct val="90000"/>
              </a:lnSpc>
              <a:buFont typeface="Arial" panose="020B0604020202020204" pitchFamily="34" charset="0"/>
              <a:buChar char="•"/>
            </a:pPr>
            <a:r>
              <a:rPr lang="en-US" altLang="en-US" dirty="0"/>
              <a:t>Early Childhood Special Education Handbooks</a:t>
            </a:r>
          </a:p>
          <a:p>
            <a:pPr marL="171450" indent="-171450">
              <a:lnSpc>
                <a:spcPct val="90000"/>
              </a:lnSpc>
              <a:buFont typeface="Arial" panose="020B0604020202020204" pitchFamily="34" charset="0"/>
              <a:buChar char="•"/>
            </a:pPr>
            <a:r>
              <a:rPr lang="en-US" altLang="en-US" dirty="0"/>
              <a:t>Preschool Learning Foundations, Child Development Division</a:t>
            </a:r>
          </a:p>
          <a:p>
            <a:pPr marL="171450" indent="-171450">
              <a:lnSpc>
                <a:spcPct val="90000"/>
              </a:lnSpc>
              <a:buFont typeface="Arial" panose="020B0604020202020204" pitchFamily="34" charset="0"/>
              <a:buChar char="•"/>
            </a:pPr>
            <a:r>
              <a:rPr lang="en-US" altLang="en-US" dirty="0"/>
              <a:t>CPIN (California Preschool Instructional Network)</a:t>
            </a:r>
          </a:p>
        </p:txBody>
      </p:sp>
    </p:spTree>
    <p:extLst>
      <p:ext uri="{BB962C8B-B14F-4D97-AF65-F5344CB8AC3E}">
        <p14:creationId xmlns:p14="http://schemas.microsoft.com/office/powerpoint/2010/main" val="424594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B0104845-32EF-489A-B738-95AE37AFD70D}"/>
              </a:ext>
            </a:extLst>
          </p:cNvPr>
          <p:cNvSpPr>
            <a:spLocks noGrp="1" noRot="1" noChangeAspect="1" noChangeArrowheads="1" noTextEdit="1"/>
          </p:cNvSpPr>
          <p:nvPr>
            <p:ph type="sldImg"/>
          </p:nvPr>
        </p:nvSpPr>
        <p:spPr>
          <a:xfrm>
            <a:off x="455613" y="719138"/>
            <a:ext cx="6400800" cy="3600450"/>
          </a:xfrm>
          <a:solidFill>
            <a:srgbClr val="FFFFFF"/>
          </a:solidFill>
          <a:ln/>
        </p:spPr>
      </p:sp>
      <p:sp>
        <p:nvSpPr>
          <p:cNvPr id="22530" name="Rectangle 3">
            <a:extLst>
              <a:ext uri="{FF2B5EF4-FFF2-40B4-BE49-F238E27FC236}">
                <a16:creationId xmlns:a16="http://schemas.microsoft.com/office/drawing/2014/main" id="{98E1765A-D0DA-4C21-BDE4-90191446FEE0}"/>
              </a:ext>
            </a:extLst>
          </p:cNvPr>
          <p:cNvSpPr>
            <a:spLocks noGrp="1" noChangeArrowheads="1"/>
          </p:cNvSpPr>
          <p:nvPr>
            <p:ph type="body" idx="1"/>
          </p:nvPr>
        </p:nvSpPr>
        <p:spPr>
          <a:xfrm>
            <a:off x="455614" y="4560888"/>
            <a:ext cx="5884862" cy="45593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b="0" dirty="0"/>
              <a:t>300.114 (a)(2) [Preschool Least Restrictive Environment (LRE)]:</a:t>
            </a:r>
          </a:p>
          <a:p>
            <a:pPr marL="228600" indent="-228600" eaLnBrk="1" hangingPunct="1">
              <a:buFont typeface="Wingdings" panose="05000000000000000000" pitchFamily="2" charset="2"/>
              <a:buAutoNum type="romanLcParenBoth"/>
            </a:pPr>
            <a:r>
              <a:rPr lang="en-US" altLang="en-US" b="0" dirty="0"/>
              <a:t>To the maximum extent appropriate, children with disabilities, including children in public or private institutions or other care facilities, are educated with children who are nondisabled.</a:t>
            </a:r>
          </a:p>
          <a:p>
            <a:pPr marL="228600" indent="-228600" eaLnBrk="1" hangingPunct="1">
              <a:buFont typeface="Wingdings" panose="05000000000000000000" pitchFamily="2" charset="2"/>
              <a:buAutoNum type="romanLcParenBoth"/>
            </a:pPr>
            <a:r>
              <a:rPr lang="en-US" altLang="en-US" b="0" dirty="0"/>
              <a:t>Special classes, separate schooling, or other removal of children with disabilities from the regular educational environment occurs only if the nature or severity of the disability is such that education in regular classes with the use of supplementary aids and services cannot be achieved satisfactorily.</a:t>
            </a:r>
          </a:p>
          <a:p>
            <a:pPr marL="0" indent="0">
              <a:buFontTx/>
              <a:buNone/>
            </a:pPr>
            <a:r>
              <a:rPr lang="en-US" altLang="en-US" dirty="0"/>
              <a:t>This section of the law addresses placing preschool children in the least restrictive environment. The least restrictive environment must be the first setting considered, which means something different for each child. The least restrictive environment for a preschooler is a general education preschool program and the most restrictive environment may be a hospital setting or a home. </a:t>
            </a:r>
          </a:p>
          <a:p>
            <a:pPr marL="0" indent="0">
              <a:buFontTx/>
              <a:buNone/>
            </a:pPr>
            <a:r>
              <a:rPr lang="en-US" altLang="en-US" dirty="0"/>
              <a:t>Background information—§ 300.116 also states the following:</a:t>
            </a:r>
          </a:p>
          <a:p>
            <a:pPr marL="171450" indent="-171450">
              <a:buFont typeface="Arial" panose="020B0604020202020204" pitchFamily="34" charset="0"/>
              <a:buChar char="•"/>
            </a:pPr>
            <a:r>
              <a:rPr lang="en-US" altLang="en-US" dirty="0"/>
              <a:t>(a)(3) Is as close as possible to the child’s home; unless the IEP of a child with a disability requires some other arrangement, the child is educated in the school that he or she would attend if nondisabled.</a:t>
            </a:r>
          </a:p>
          <a:p>
            <a:pPr marL="171450" indent="-171450">
              <a:buFont typeface="Arial" panose="020B0604020202020204" pitchFamily="34" charset="0"/>
              <a:buChar char="•"/>
            </a:pPr>
            <a:r>
              <a:rPr lang="en-US" altLang="en-US" dirty="0"/>
              <a:t>(e) A child with a disability is not removed from education in age-appropriate regular classrooms solely because of needed modifications in the general education curriculum.</a:t>
            </a:r>
          </a:p>
          <a:p>
            <a:pPr marL="0" indent="0">
              <a:buFontTx/>
              <a:buNone/>
            </a:pPr>
            <a:r>
              <a:rPr lang="en-US" altLang="en-US" dirty="0"/>
              <a:t>(Individuals with Disabilities Education Act reauthorization 2004)</a:t>
            </a:r>
          </a:p>
        </p:txBody>
      </p:sp>
      <p:sp>
        <p:nvSpPr>
          <p:cNvPr id="22531" name="Slide Number Placeholder 3">
            <a:extLst>
              <a:ext uri="{FF2B5EF4-FFF2-40B4-BE49-F238E27FC236}">
                <a16:creationId xmlns:a16="http://schemas.microsoft.com/office/drawing/2014/main" id="{36814C39-B056-4F05-980F-80382DF071B2}"/>
              </a:ext>
            </a:extLst>
          </p:cNvPr>
          <p:cNvSpPr txBox="1">
            <a:spLocks noGrp="1"/>
          </p:cNvSpPr>
          <p:nvPr/>
        </p:nvSpPr>
        <p:spPr bwMode="auto">
          <a:xfrm>
            <a:off x="3429000" y="8424862"/>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2pPr>
            <a:lvl3pPr marL="11430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3pPr>
            <a:lvl4pPr marL="16002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4pPr>
            <a:lvl5pPr marL="2057400" indent="-228600" defTabSz="482600">
              <a:spcBef>
                <a:spcPct val="30000"/>
              </a:spcBef>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5pPr>
            <a:lvl6pPr marL="25146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6pPr>
            <a:lvl7pPr marL="29718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7pPr>
            <a:lvl8pPr marL="34290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8pPr>
            <a:lvl9pPr marL="3886200" indent="-228600" defTabSz="482600" eaLnBrk="0" fontAlgn="base" hangingPunct="0">
              <a:spcBef>
                <a:spcPct val="30000"/>
              </a:spcBef>
              <a:spcAft>
                <a:spcPct val="0"/>
              </a:spcAft>
              <a:buChar char="–"/>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FontTx/>
              <a:buNone/>
            </a:pPr>
            <a:fld id="{CB9AC14D-8A7E-483F-9D67-6EA8BD106527}" type="slidenum">
              <a:rPr lang="en-US" altLang="en-US"/>
              <a:pPr algn="r" eaLnBrk="1" hangingPunct="1">
                <a:spcBef>
                  <a:spcPct val="0"/>
                </a:spcBef>
                <a:buFontTx/>
                <a:buNone/>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45489"/>
            <a:ext cx="10363200" cy="2386584"/>
          </a:xfrm>
        </p:spPr>
        <p:txBody>
          <a:bodyPr/>
          <a:lstStyle>
            <a:lvl1pPr>
              <a:defRPr sz="5200" baseline="0">
                <a:solidFill>
                  <a:srgbClr val="3D3D3D"/>
                </a:solidFill>
              </a:defRPr>
            </a:lvl1pPr>
          </a:lstStyle>
          <a:p>
            <a:r>
              <a:rPr lang="en-US" dirty="0"/>
              <a:t>Click to edit Master title style</a:t>
            </a:r>
          </a:p>
        </p:txBody>
      </p:sp>
      <p:sp>
        <p:nvSpPr>
          <p:cNvPr id="3" name="Subtitle 2"/>
          <p:cNvSpPr>
            <a:spLocks noGrp="1"/>
          </p:cNvSpPr>
          <p:nvPr>
            <p:ph type="subTitle" idx="1"/>
          </p:nvPr>
        </p:nvSpPr>
        <p:spPr>
          <a:xfrm>
            <a:off x="926872" y="4010796"/>
            <a:ext cx="10363200" cy="1143000"/>
          </a:xfrm>
        </p:spPr>
        <p:txBody>
          <a:bodyPr/>
          <a:lstStyle>
            <a:lvl1pPr marL="0" indent="0" algn="l">
              <a:buNone/>
              <a:defRPr b="1" i="0" baseline="0">
                <a:solidFill>
                  <a:srgbClr val="A20B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Text Placeholder 6"/>
          <p:cNvSpPr>
            <a:spLocks noGrp="1"/>
          </p:cNvSpPr>
          <p:nvPr>
            <p:ph type="body" sz="quarter" idx="10"/>
          </p:nvPr>
        </p:nvSpPr>
        <p:spPr>
          <a:xfrm>
            <a:off x="914400" y="5243678"/>
            <a:ext cx="10363200" cy="749808"/>
          </a:xfrm>
        </p:spPr>
        <p:txBody>
          <a:bodyPr/>
          <a:lstStyle>
            <a:lvl1pPr marL="0" indent="0">
              <a:spcBef>
                <a:spcPts val="0"/>
              </a:spcBef>
              <a:buNone/>
              <a:defRPr sz="2400" b="1" baseline="0">
                <a:solidFill>
                  <a:srgbClr val="3D3D3D"/>
                </a:solidFill>
              </a:defRPr>
            </a:lvl1pPr>
          </a:lstStyle>
          <a:p>
            <a:pPr lvl="0"/>
            <a:r>
              <a:rPr lang="en-US" dirty="0"/>
              <a:t>Click to edit Master text styles</a:t>
            </a:r>
          </a:p>
        </p:txBody>
      </p:sp>
      <p:sp>
        <p:nvSpPr>
          <p:cNvPr id="8" name="Rectangle 7"/>
          <p:cNvSpPr/>
          <p:nvPr userDrawn="1"/>
        </p:nvSpPr>
        <p:spPr>
          <a:xfrm>
            <a:off x="926872" y="3876236"/>
            <a:ext cx="10363200" cy="45719"/>
          </a:xfrm>
          <a:prstGeom prst="rect">
            <a:avLst/>
          </a:prstGeom>
          <a:solidFill>
            <a:srgbClr val="DA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8A2B09"/>
              </a:solidFill>
            </a:endParaRPr>
          </a:p>
        </p:txBody>
      </p:sp>
      <p:sp>
        <p:nvSpPr>
          <p:cNvPr id="20" name="Rectangle 19">
            <a:extLst>
              <a:ext uri="{FF2B5EF4-FFF2-40B4-BE49-F238E27FC236}">
                <a16:creationId xmlns:a16="http://schemas.microsoft.com/office/drawing/2014/main" id="{B27C7768-B429-4D76-8773-5B73E702E027}"/>
              </a:ext>
            </a:extLst>
          </p:cNvPr>
          <p:cNvSpPr>
            <a:spLocks noChangeArrowheads="1"/>
          </p:cNvSpPr>
          <p:nvPr userDrawn="1"/>
        </p:nvSpPr>
        <p:spPr bwMode="auto">
          <a:xfrm>
            <a:off x="938784" y="6280422"/>
            <a:ext cx="10351288" cy="443198"/>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240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2400" baseline="0" dirty="0">
              <a:solidFill>
                <a:srgbClr val="3D3D3D"/>
              </a:solidFill>
              <a:latin typeface="Arial" pitchFamily="-83" charset="0"/>
              <a:ea typeface="Arial" pitchFamily="-83" charset="0"/>
              <a:cs typeface="Arial" pitchFamily="-83" charset="0"/>
            </a:endParaRPr>
          </a:p>
        </p:txBody>
      </p:sp>
      <p:sp>
        <p:nvSpPr>
          <p:cNvPr id="21" name="Slide Number Placeholder 5">
            <a:extLst>
              <a:ext uri="{FF2B5EF4-FFF2-40B4-BE49-F238E27FC236}">
                <a16:creationId xmlns:a16="http://schemas.microsoft.com/office/drawing/2014/main" id="{E4B63EC6-D531-4E53-B93B-5B3704ABB0F0}"/>
              </a:ext>
            </a:extLst>
          </p:cNvPr>
          <p:cNvSpPr>
            <a:spLocks noGrp="1"/>
          </p:cNvSpPr>
          <p:nvPr>
            <p:ph type="sldNum" sz="quarter" idx="11"/>
          </p:nvPr>
        </p:nvSpPr>
        <p:spPr>
          <a:xfrm>
            <a:off x="11253216" y="6280423"/>
            <a:ext cx="938784" cy="45017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Tree>
    <p:extLst>
      <p:ext uri="{BB962C8B-B14F-4D97-AF65-F5344CB8AC3E}">
        <p14:creationId xmlns:p14="http://schemas.microsoft.com/office/powerpoint/2010/main" val="258912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a:solidFill>
                  <a:srgbClr val="3D3D3D"/>
                </a:solidFill>
              </a:defRPr>
            </a:lvl1pPr>
          </a:lstStyle>
          <a:p>
            <a:r>
              <a:rPr lang="en-US" dirty="0"/>
              <a:t>Click to edit Master title style</a:t>
            </a:r>
          </a:p>
        </p:txBody>
      </p:sp>
      <p:sp>
        <p:nvSpPr>
          <p:cNvPr id="3" name="Text Placeholder 2"/>
          <p:cNvSpPr>
            <a:spLocks noGrp="1"/>
          </p:cNvSpPr>
          <p:nvPr>
            <p:ph type="body" idx="1"/>
          </p:nvPr>
        </p:nvSpPr>
        <p:spPr>
          <a:xfrm>
            <a:off x="938784" y="1490472"/>
            <a:ext cx="5386917" cy="685800"/>
          </a:xfrm>
          <a:solidFill>
            <a:srgbClr val="A20B1D"/>
          </a:solidFill>
        </p:spPr>
        <p:txBody>
          <a:bodyPr lIns="45720" tIns="18288"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498337" y="1490472"/>
            <a:ext cx="5389033" cy="685800"/>
          </a:xfrm>
          <a:solidFill>
            <a:srgbClr val="A20B1D"/>
          </a:solidFill>
        </p:spPr>
        <p:txBody>
          <a:bodyPr lIns="45720" tIns="18288"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Slide Number Placeholder 5">
            <a:extLst>
              <a:ext uri="{FF2B5EF4-FFF2-40B4-BE49-F238E27FC236}">
                <a16:creationId xmlns:a16="http://schemas.microsoft.com/office/drawing/2014/main" id="{7CEB27CD-BB83-4117-BF5C-759ACAEC4606}"/>
              </a:ext>
            </a:extLst>
          </p:cNvPr>
          <p:cNvSpPr>
            <a:spLocks noGrp="1"/>
          </p:cNvSpPr>
          <p:nvPr>
            <p:ph type="sldNum" sz="quarter" idx="11"/>
          </p:nvPr>
        </p:nvSpPr>
        <p:spPr>
          <a:xfrm>
            <a:off x="11253216" y="6280423"/>
            <a:ext cx="938784" cy="45017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938784" y="2176272"/>
            <a:ext cx="5384800" cy="3858767"/>
          </a:xfrm>
          <a:solidFill>
            <a:schemeClr val="bg1"/>
          </a:solid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6526784" y="2176272"/>
            <a:ext cx="5384800" cy="3858767"/>
          </a:xfrm>
          <a:solidFill>
            <a:schemeClr val="bg1"/>
          </a:solid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85425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a:solidFill>
                  <a:srgbClr val="3D3D3D"/>
                </a:solidFill>
              </a:defRPr>
            </a:lvl1pPr>
          </a:lstStyle>
          <a:p>
            <a:r>
              <a:rPr lang="en-US" dirty="0"/>
              <a:t>Click to edit Master title style</a:t>
            </a:r>
          </a:p>
        </p:txBody>
      </p:sp>
      <p:sp>
        <p:nvSpPr>
          <p:cNvPr id="3" name="Text Placeholder 2"/>
          <p:cNvSpPr>
            <a:spLocks noGrp="1"/>
          </p:cNvSpPr>
          <p:nvPr>
            <p:ph type="body" idx="1"/>
          </p:nvPr>
        </p:nvSpPr>
        <p:spPr>
          <a:xfrm>
            <a:off x="938784" y="1490472"/>
            <a:ext cx="5386917" cy="685800"/>
          </a:xfrm>
          <a:solidFill>
            <a:srgbClr val="A20B1D"/>
          </a:solidFill>
        </p:spPr>
        <p:txBody>
          <a:bodyPr lIns="45720" tIns="9144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498337" y="1490472"/>
            <a:ext cx="5389033" cy="685800"/>
          </a:xfrm>
          <a:solidFill>
            <a:srgbClr val="A20B1D"/>
          </a:solidFill>
        </p:spPr>
        <p:txBody>
          <a:bodyPr lIns="45720" tIns="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Slide Number Placeholder 5">
            <a:extLst>
              <a:ext uri="{FF2B5EF4-FFF2-40B4-BE49-F238E27FC236}">
                <a16:creationId xmlns:a16="http://schemas.microsoft.com/office/drawing/2014/main" id="{00BD6C5D-2F7D-4A4F-9FDD-889C57B5D396}"/>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938784" y="2176272"/>
            <a:ext cx="5384800" cy="3858767"/>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6526784" y="2176272"/>
            <a:ext cx="5384800" cy="3858767"/>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634439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a:solidFill>
                  <a:srgbClr val="3D3D3D"/>
                </a:solidFill>
              </a:defRPr>
            </a:lvl1pPr>
          </a:lstStyle>
          <a:p>
            <a:r>
              <a:rPr lang="en-US" dirty="0"/>
              <a:t>Click to edit Master title style</a:t>
            </a:r>
          </a:p>
        </p:txBody>
      </p:sp>
      <p:sp>
        <p:nvSpPr>
          <p:cNvPr id="3" name="Text Placeholder 2"/>
          <p:cNvSpPr>
            <a:spLocks noGrp="1"/>
          </p:cNvSpPr>
          <p:nvPr>
            <p:ph type="body" idx="1"/>
          </p:nvPr>
        </p:nvSpPr>
        <p:spPr>
          <a:xfrm>
            <a:off x="938784" y="1490472"/>
            <a:ext cx="5386917" cy="685800"/>
          </a:xfrm>
          <a:solidFill>
            <a:srgbClr val="A20B1D"/>
          </a:solidFill>
        </p:spPr>
        <p:txBody>
          <a:bodyPr lIns="45720" tIns="9144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498337" y="1490472"/>
            <a:ext cx="5389033" cy="685800"/>
          </a:xfrm>
          <a:solidFill>
            <a:srgbClr val="A20B1D"/>
          </a:solidFill>
        </p:spPr>
        <p:txBody>
          <a:bodyPr lIns="45720" tIns="0" rIns="45720" bIns="45720" anchor="b" anchorCtr="0"/>
          <a:lstStyle>
            <a:lvl1pPr marL="0" indent="0">
              <a:buNone/>
              <a:defRPr sz="2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8" name="Slide Number Placeholder 5">
            <a:extLst>
              <a:ext uri="{FF2B5EF4-FFF2-40B4-BE49-F238E27FC236}">
                <a16:creationId xmlns:a16="http://schemas.microsoft.com/office/drawing/2014/main" id="{00BD6C5D-2F7D-4A4F-9FDD-889C57B5D396}"/>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938784" y="2176272"/>
            <a:ext cx="5384800" cy="2198781"/>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3"/>
          </p:nvPr>
        </p:nvSpPr>
        <p:spPr>
          <a:xfrm>
            <a:off x="6526784" y="2176272"/>
            <a:ext cx="5384800" cy="2198781"/>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
        <p:nvSpPr>
          <p:cNvPr id="11" name="Content Placeholder 2">
            <a:extLst>
              <a:ext uri="{FF2B5EF4-FFF2-40B4-BE49-F238E27FC236}">
                <a16:creationId xmlns:a16="http://schemas.microsoft.com/office/drawing/2014/main" id="{864116EC-31ED-47EF-9302-1F5924588DD1}"/>
              </a:ext>
            </a:extLst>
          </p:cNvPr>
          <p:cNvSpPr>
            <a:spLocks noGrp="1"/>
          </p:cNvSpPr>
          <p:nvPr>
            <p:ph sz="half" idx="14"/>
          </p:nvPr>
        </p:nvSpPr>
        <p:spPr>
          <a:xfrm>
            <a:off x="914570" y="4515482"/>
            <a:ext cx="5384800" cy="204638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093A40F5-1C52-4855-8C66-35F0A5C8315C}"/>
              </a:ext>
            </a:extLst>
          </p:cNvPr>
          <p:cNvSpPr>
            <a:spLocks noGrp="1"/>
          </p:cNvSpPr>
          <p:nvPr>
            <p:ph sz="half" idx="15"/>
          </p:nvPr>
        </p:nvSpPr>
        <p:spPr>
          <a:xfrm>
            <a:off x="6502570" y="4515482"/>
            <a:ext cx="5384800" cy="204638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7219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457200"/>
            <a:ext cx="6120075" cy="55961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2" name="Text Placeholder 3"/>
          <p:cNvSpPr>
            <a:spLocks noGrp="1"/>
          </p:cNvSpPr>
          <p:nvPr>
            <p:ph type="body" sz="half" idx="2"/>
          </p:nvPr>
        </p:nvSpPr>
        <p:spPr>
          <a:xfrm>
            <a:off x="793880" y="2138126"/>
            <a:ext cx="3962400" cy="3925799"/>
          </a:xfrm>
          <a:solidFill>
            <a:schemeClr val="bg1">
              <a:alpha val="80000"/>
            </a:schemeClr>
          </a:solidFill>
        </p:spPr>
        <p:txBody>
          <a:bodyPr>
            <a:normAutofit/>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Title 1"/>
          <p:cNvSpPr>
            <a:spLocks noGrp="1"/>
          </p:cNvSpPr>
          <p:nvPr>
            <p:ph type="title"/>
          </p:nvPr>
        </p:nvSpPr>
        <p:spPr>
          <a:xfrm>
            <a:off x="831980" y="457200"/>
            <a:ext cx="3962400" cy="1600200"/>
          </a:xfrm>
          <a:noFill/>
        </p:spPr>
        <p:txBody>
          <a:bodyPr anchor="b"/>
          <a:lstStyle>
            <a:lvl1pPr>
              <a:defRPr sz="3200">
                <a:solidFill>
                  <a:srgbClr val="3D3D3D"/>
                </a:solidFill>
              </a:defRPr>
            </a:lvl1pPr>
          </a:lstStyle>
          <a:p>
            <a:r>
              <a:rPr lang="en-US" dirty="0"/>
              <a:t>Click to edit Master title style</a:t>
            </a:r>
          </a:p>
        </p:txBody>
      </p:sp>
      <p:sp>
        <p:nvSpPr>
          <p:cNvPr id="11" name="Rectangle 10"/>
          <p:cNvSpPr/>
          <p:nvPr userDrawn="1"/>
        </p:nvSpPr>
        <p:spPr>
          <a:xfrm>
            <a:off x="831979" y="2070803"/>
            <a:ext cx="3962400" cy="56726"/>
          </a:xfrm>
          <a:prstGeom prst="rect">
            <a:avLst/>
          </a:prstGeom>
          <a:solidFill>
            <a:srgbClr val="DA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BF5833"/>
              </a:solidFill>
            </a:endParaRPr>
          </a:p>
        </p:txBody>
      </p:sp>
      <p:sp>
        <p:nvSpPr>
          <p:cNvPr id="22" name="Slide Number Placeholder 5">
            <a:extLst>
              <a:ext uri="{FF2B5EF4-FFF2-40B4-BE49-F238E27FC236}">
                <a16:creationId xmlns:a16="http://schemas.microsoft.com/office/drawing/2014/main" id="{2A833040-B26D-4661-A2B5-7819B9AC2A03}"/>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4" name="Rectangle 13">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59214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3D3D"/>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11253216" y="6285806"/>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6" name="Rectangle 5">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065450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11253216" y="6285806"/>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5" name="Rectangle 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344429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785" y="273050"/>
            <a:ext cx="4011084" cy="1162050"/>
          </a:xfrm>
        </p:spPr>
        <p:txBody>
          <a:bodyPr anchor="b"/>
          <a:lstStyle>
            <a:lvl1pPr algn="l">
              <a:defRPr sz="2800" b="1">
                <a:solidFill>
                  <a:srgbClr val="3D3D3D"/>
                </a:solidFill>
              </a:defRPr>
            </a:lvl1pPr>
          </a:lstStyle>
          <a:p>
            <a:r>
              <a:rPr lang="en-US" dirty="0"/>
              <a:t>Click to edit Master title style</a:t>
            </a:r>
          </a:p>
        </p:txBody>
      </p:sp>
      <p:sp>
        <p:nvSpPr>
          <p:cNvPr id="4" name="Text Placeholder 3"/>
          <p:cNvSpPr>
            <a:spLocks noGrp="1"/>
          </p:cNvSpPr>
          <p:nvPr>
            <p:ph type="body" sz="half" idx="2"/>
          </p:nvPr>
        </p:nvSpPr>
        <p:spPr>
          <a:xfrm>
            <a:off x="938785" y="1435101"/>
            <a:ext cx="4011084" cy="46910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p:nvPr userDrawn="1"/>
        </p:nvSpPr>
        <p:spPr>
          <a:xfrm>
            <a:off x="5073156" y="298477"/>
            <a:ext cx="24384" cy="5853113"/>
          </a:xfrm>
          <a:prstGeom prst="rect">
            <a:avLst/>
          </a:prstGeom>
          <a:solidFill>
            <a:srgbClr val="DA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11253216" y="6285806"/>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1" name="Content Placeholder 10"/>
          <p:cNvSpPr>
            <a:spLocks noGrp="1"/>
          </p:cNvSpPr>
          <p:nvPr>
            <p:ph sz="quarter" idx="12"/>
          </p:nvPr>
        </p:nvSpPr>
        <p:spPr>
          <a:xfrm>
            <a:off x="5247217" y="273051"/>
            <a:ext cx="6571488" cy="5853113"/>
          </a:xfrm>
        </p:spPr>
        <p:txBody>
          <a:bodyPr/>
          <a:lstStyle>
            <a:lvl2pPr>
              <a:defRPr>
                <a:solidFill>
                  <a:srgbClr val="3D3D3D"/>
                </a:solidFill>
              </a:defRPr>
            </a:lvl2pPr>
            <a:lvl3pPr>
              <a:defRPr>
                <a:solidFill>
                  <a:srgbClr val="3D3D3D"/>
                </a:solidFill>
              </a:defRPr>
            </a:lvl3pPr>
            <a:lvl4pPr>
              <a:defRPr>
                <a:solidFill>
                  <a:srgbClr val="3D3D3D"/>
                </a:solidFill>
              </a:defRPr>
            </a:lvl4pPr>
            <a:lvl5pPr>
              <a:defRPr>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499773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785" y="273050"/>
            <a:ext cx="4011084" cy="1162050"/>
          </a:xfrm>
        </p:spPr>
        <p:txBody>
          <a:bodyPr anchor="b"/>
          <a:lstStyle>
            <a:lvl1pPr algn="l">
              <a:defRPr sz="2800" b="1">
                <a:solidFill>
                  <a:srgbClr val="3D3D3D"/>
                </a:solidFill>
              </a:defRPr>
            </a:lvl1pPr>
          </a:lstStyle>
          <a:p>
            <a:r>
              <a:rPr lang="en-US" dirty="0"/>
              <a:t>Click to edit Master title style</a:t>
            </a:r>
          </a:p>
        </p:txBody>
      </p:sp>
      <p:sp>
        <p:nvSpPr>
          <p:cNvPr id="4" name="Text Placeholder 3"/>
          <p:cNvSpPr>
            <a:spLocks noGrp="1"/>
          </p:cNvSpPr>
          <p:nvPr>
            <p:ph type="body" sz="half" idx="2"/>
          </p:nvPr>
        </p:nvSpPr>
        <p:spPr>
          <a:xfrm>
            <a:off x="938785" y="1435101"/>
            <a:ext cx="4011084" cy="46910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p:nvPr userDrawn="1"/>
        </p:nvSpPr>
        <p:spPr>
          <a:xfrm>
            <a:off x="4057156" y="316765"/>
            <a:ext cx="24384" cy="5853113"/>
          </a:xfrm>
          <a:prstGeom prst="rect">
            <a:avLst/>
          </a:prstGeom>
          <a:solidFill>
            <a:srgbClr val="DA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11253216" y="6285806"/>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1" name="Content Placeholder 10"/>
          <p:cNvSpPr>
            <a:spLocks noGrp="1"/>
          </p:cNvSpPr>
          <p:nvPr>
            <p:ph sz="quarter" idx="12"/>
          </p:nvPr>
        </p:nvSpPr>
        <p:spPr>
          <a:xfrm>
            <a:off x="5247217" y="273051"/>
            <a:ext cx="6571488" cy="5853113"/>
          </a:xfrm>
        </p:spPr>
        <p:txBody>
          <a:bodyPr/>
          <a:lstStyle>
            <a:lvl2pPr>
              <a:defRPr>
                <a:solidFill>
                  <a:srgbClr val="3D3D3D"/>
                </a:solidFill>
              </a:defRPr>
            </a:lvl2pPr>
            <a:lvl3pPr>
              <a:defRPr>
                <a:solidFill>
                  <a:srgbClr val="3D3D3D"/>
                </a:solidFill>
              </a:defRPr>
            </a:lvl3pPr>
            <a:lvl4pPr>
              <a:defRPr>
                <a:solidFill>
                  <a:srgbClr val="3D3D3D"/>
                </a:solidFill>
              </a:defRPr>
            </a:lvl4pPr>
            <a:lvl5pPr>
              <a:defRPr>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606311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785" y="273050"/>
            <a:ext cx="4011084" cy="1162050"/>
          </a:xfrm>
        </p:spPr>
        <p:txBody>
          <a:bodyPr anchor="b"/>
          <a:lstStyle>
            <a:lvl1pPr algn="l">
              <a:defRPr sz="2800" b="1">
                <a:solidFill>
                  <a:srgbClr val="3D3D3D"/>
                </a:solidFill>
              </a:defRPr>
            </a:lvl1pPr>
          </a:lstStyle>
          <a:p>
            <a:r>
              <a:rPr lang="en-US" dirty="0"/>
              <a:t>Click to edit Master title style</a:t>
            </a:r>
          </a:p>
        </p:txBody>
      </p:sp>
      <p:sp>
        <p:nvSpPr>
          <p:cNvPr id="4" name="Text Placeholder 3"/>
          <p:cNvSpPr>
            <a:spLocks noGrp="1"/>
          </p:cNvSpPr>
          <p:nvPr>
            <p:ph type="body" sz="half" idx="2"/>
          </p:nvPr>
        </p:nvSpPr>
        <p:spPr>
          <a:xfrm>
            <a:off x="938785" y="1435101"/>
            <a:ext cx="4011084" cy="4691063"/>
          </a:xfr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p:nvPr userDrawn="1"/>
        </p:nvSpPr>
        <p:spPr>
          <a:xfrm>
            <a:off x="4463556" y="316765"/>
            <a:ext cx="24384" cy="5853113"/>
          </a:xfrm>
          <a:prstGeom prst="rect">
            <a:avLst/>
          </a:prstGeom>
          <a:solidFill>
            <a:srgbClr val="DA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Slide Number Placeholder 5">
            <a:extLst>
              <a:ext uri="{FF2B5EF4-FFF2-40B4-BE49-F238E27FC236}">
                <a16:creationId xmlns:a16="http://schemas.microsoft.com/office/drawing/2014/main" id="{4DC6DF34-B6D9-474D-BAAA-613F9673AEC7}"/>
              </a:ext>
            </a:extLst>
          </p:cNvPr>
          <p:cNvSpPr>
            <a:spLocks noGrp="1"/>
          </p:cNvSpPr>
          <p:nvPr>
            <p:ph type="sldNum" sz="quarter" idx="11"/>
          </p:nvPr>
        </p:nvSpPr>
        <p:spPr>
          <a:xfrm>
            <a:off x="11253216" y="6285806"/>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1" name="Content Placeholder 10"/>
          <p:cNvSpPr>
            <a:spLocks noGrp="1"/>
          </p:cNvSpPr>
          <p:nvPr>
            <p:ph sz="quarter" idx="12"/>
          </p:nvPr>
        </p:nvSpPr>
        <p:spPr>
          <a:xfrm>
            <a:off x="5247217" y="273051"/>
            <a:ext cx="6571488" cy="5853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620425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8784" y="4588850"/>
            <a:ext cx="10521696" cy="566738"/>
          </a:xfrm>
        </p:spPr>
        <p:txBody>
          <a:bodyPr anchor="b"/>
          <a:lstStyle>
            <a:lvl1pPr algn="l">
              <a:defRPr sz="3200" b="1" baseline="0">
                <a:solidFill>
                  <a:srgbClr val="3D3D3D"/>
                </a:solidFill>
              </a:defRPr>
            </a:lvl1pPr>
          </a:lstStyle>
          <a:p>
            <a:r>
              <a:rPr lang="en-US" dirty="0"/>
              <a:t>Click to edit Master title style</a:t>
            </a:r>
          </a:p>
        </p:txBody>
      </p:sp>
      <p:sp>
        <p:nvSpPr>
          <p:cNvPr id="3" name="Picture Placeholder 2"/>
          <p:cNvSpPr>
            <a:spLocks noGrp="1"/>
          </p:cNvSpPr>
          <p:nvPr>
            <p:ph type="pic" idx="1"/>
          </p:nvPr>
        </p:nvSpPr>
        <p:spPr>
          <a:xfrm>
            <a:off x="938784" y="401025"/>
            <a:ext cx="10521696"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938784" y="5155588"/>
            <a:ext cx="10521696" cy="804862"/>
          </a:xfrm>
        </p:spPr>
        <p:txBody>
          <a:bodyPr/>
          <a:lstStyle>
            <a:lvl1pPr marL="0" indent="0">
              <a:buNone/>
              <a:defRPr sz="2400" b="1"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Slide Number Placeholder 5">
            <a:extLst>
              <a:ext uri="{FF2B5EF4-FFF2-40B4-BE49-F238E27FC236}">
                <a16:creationId xmlns:a16="http://schemas.microsoft.com/office/drawing/2014/main" id="{3B3593D7-6F52-48E4-9060-574209E0DA4F}"/>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1" name="Rectangle 10">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69305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28044AC-7D6F-4ECD-A889-483B2E10AD10}"/>
              </a:ext>
            </a:extLst>
          </p:cNvPr>
          <p:cNvSpPr>
            <a:spLocks noChangeArrowheads="1"/>
          </p:cNvSpPr>
          <p:nvPr userDrawn="1"/>
        </p:nvSpPr>
        <p:spPr bwMode="auto">
          <a:xfrm>
            <a:off x="938784" y="6275920"/>
            <a:ext cx="10314432" cy="443198"/>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2400" baseline="0" dirty="0">
                <a:solidFill>
                  <a:srgbClr val="3D3D3D"/>
                </a:solidFill>
                <a:latin typeface="Arial" pitchFamily="-83" charset="0"/>
                <a:ea typeface="Times New Roman" pitchFamily="-83" charset="0"/>
                <a:cs typeface="Times New Roman" pitchFamily="-83" charset="0"/>
              </a:rPr>
              <a:t>©2021 California Department of Education (CDE)</a:t>
            </a:r>
            <a:endParaRPr lang="en-US" sz="2400" baseline="0" dirty="0">
              <a:solidFill>
                <a:srgbClr val="3D3D3D"/>
              </a:solidFill>
              <a:latin typeface="Arial" pitchFamily="-83" charset="0"/>
              <a:ea typeface="Arial" pitchFamily="-83" charset="0"/>
              <a:cs typeface="Arial" pitchFamily="-83" charset="0"/>
            </a:endParaRPr>
          </a:p>
        </p:txBody>
      </p:sp>
      <p:sp>
        <p:nvSpPr>
          <p:cNvPr id="6" name="Title 1"/>
          <p:cNvSpPr>
            <a:spLocks noGrp="1"/>
          </p:cNvSpPr>
          <p:nvPr>
            <p:ph type="ctrTitle"/>
          </p:nvPr>
        </p:nvSpPr>
        <p:spPr>
          <a:xfrm>
            <a:off x="938784" y="779914"/>
            <a:ext cx="5486400" cy="2387600"/>
          </a:xfrm>
        </p:spPr>
        <p:txBody>
          <a:bodyPr anchor="b">
            <a:normAutofit/>
          </a:bodyPr>
          <a:lstStyle>
            <a:lvl1pPr algn="l">
              <a:defRPr sz="4800" baseline="0">
                <a:solidFill>
                  <a:srgbClr val="3D3D3D"/>
                </a:solidFill>
              </a:defRPr>
            </a:lvl1pPr>
          </a:lstStyle>
          <a:p>
            <a:r>
              <a:rPr lang="en-US" dirty="0"/>
              <a:t>Click to edit Master title style</a:t>
            </a:r>
          </a:p>
        </p:txBody>
      </p:sp>
      <p:sp>
        <p:nvSpPr>
          <p:cNvPr id="7" name="Subtitle 2"/>
          <p:cNvSpPr>
            <a:spLocks noGrp="1"/>
          </p:cNvSpPr>
          <p:nvPr>
            <p:ph type="subTitle" idx="1"/>
          </p:nvPr>
        </p:nvSpPr>
        <p:spPr>
          <a:xfrm>
            <a:off x="938784" y="3259588"/>
            <a:ext cx="5486400" cy="1809520"/>
          </a:xfrm>
        </p:spPr>
        <p:txBody>
          <a:bodyPr/>
          <a:lstStyle>
            <a:lvl1pPr marL="0" indent="0" algn="l">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Rectangle 8"/>
          <p:cNvSpPr/>
          <p:nvPr userDrawn="1"/>
        </p:nvSpPr>
        <p:spPr>
          <a:xfrm>
            <a:off x="938784" y="4118629"/>
            <a:ext cx="5486400" cy="45719"/>
          </a:xfrm>
          <a:prstGeom prst="rect">
            <a:avLst/>
          </a:prstGeom>
          <a:solidFill>
            <a:srgbClr val="DA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Picture Placeholder 11"/>
          <p:cNvSpPr>
            <a:spLocks noGrp="1"/>
          </p:cNvSpPr>
          <p:nvPr>
            <p:ph type="pic" sz="quarter" idx="10"/>
          </p:nvPr>
        </p:nvSpPr>
        <p:spPr>
          <a:xfrm>
            <a:off x="6726768" y="779124"/>
            <a:ext cx="5094817" cy="5137582"/>
          </a:xfrm>
        </p:spPr>
        <p:txBody>
          <a:bodyPr/>
          <a:lstStyle/>
          <a:p>
            <a:endParaRPr lang="en-US" dirty="0"/>
          </a:p>
        </p:txBody>
      </p:sp>
      <p:sp>
        <p:nvSpPr>
          <p:cNvPr id="3" name="Text Placeholder 2"/>
          <p:cNvSpPr>
            <a:spLocks noGrp="1"/>
          </p:cNvSpPr>
          <p:nvPr>
            <p:ph type="body" sz="quarter" idx="12"/>
          </p:nvPr>
        </p:nvSpPr>
        <p:spPr>
          <a:xfrm>
            <a:off x="939800" y="5208589"/>
            <a:ext cx="5486400" cy="708025"/>
          </a:xfrm>
        </p:spPr>
        <p:txBody>
          <a:bodyPr/>
          <a:lstStyle>
            <a:lvl1pPr marL="0" indent="0">
              <a:buFont typeface="Arial" charset="0"/>
              <a:buNone/>
              <a:defRPr sz="2400" b="1" baseline="0">
                <a:solidFill>
                  <a:srgbClr val="3D3D3D"/>
                </a:solidFill>
              </a:defRPr>
            </a:lvl1pPr>
            <a:lvl2pPr marL="0" indent="0">
              <a:spcBef>
                <a:spcPts val="0"/>
              </a:spcBef>
              <a:buFont typeface="Arial" charset="0"/>
              <a:buNone/>
              <a:defRPr sz="1800" b="1" baseline="0">
                <a:solidFill>
                  <a:srgbClr val="525E6E"/>
                </a:solidFill>
              </a:defRPr>
            </a:lvl2pPr>
            <a:lvl3pPr marL="548640" indent="0">
              <a:buNone/>
              <a:defRPr sz="1800" baseline="0"/>
            </a:lvl3pPr>
            <a:lvl4pPr marL="822960" indent="0">
              <a:buNone/>
              <a:defRPr sz="1800" baseline="0"/>
            </a:lvl4pPr>
            <a:lvl5pPr marL="1097280" indent="0">
              <a:buNone/>
              <a:defRPr sz="1800" baseline="0"/>
            </a:lvl5pPr>
          </a:lstStyle>
          <a:p>
            <a:pPr lvl="0"/>
            <a:r>
              <a:rPr lang="en-US" dirty="0"/>
              <a:t>Click to edit Master text styles</a:t>
            </a:r>
          </a:p>
        </p:txBody>
      </p:sp>
      <p:sp>
        <p:nvSpPr>
          <p:cNvPr id="20" name="Slide Number Placeholder 5">
            <a:extLst>
              <a:ext uri="{FF2B5EF4-FFF2-40B4-BE49-F238E27FC236}">
                <a16:creationId xmlns:a16="http://schemas.microsoft.com/office/drawing/2014/main" id="{59259B55-D3D9-4251-890B-1C132A795F52}"/>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Tree>
    <p:extLst>
      <p:ext uri="{BB962C8B-B14F-4D97-AF65-F5344CB8AC3E}">
        <p14:creationId xmlns:p14="http://schemas.microsoft.com/office/powerpoint/2010/main" val="2401496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8784" y="274638"/>
            <a:ext cx="10972800" cy="1143000"/>
          </a:xfrm>
        </p:spPr>
        <p:txBody>
          <a:bodyPr/>
          <a:lstStyle>
            <a:lvl1pPr>
              <a:defRPr>
                <a:solidFill>
                  <a:srgbClr val="3D3D3D"/>
                </a:solidFill>
              </a:defRPr>
            </a:lvl1pPr>
          </a:lstStyle>
          <a:p>
            <a:r>
              <a:rPr lang="en-US"/>
              <a:t>Click to edit Master title style</a:t>
            </a:r>
          </a:p>
        </p:txBody>
      </p:sp>
      <p:sp>
        <p:nvSpPr>
          <p:cNvPr id="3" name="Content Placeholder 2"/>
          <p:cNvSpPr>
            <a:spLocks noGrp="1"/>
          </p:cNvSpPr>
          <p:nvPr>
            <p:ph sz="quarter" idx="1"/>
          </p:nvPr>
        </p:nvSpPr>
        <p:spPr>
          <a:xfrm>
            <a:off x="938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526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quarter" idx="11"/>
          </p:nvPr>
        </p:nvSpPr>
        <p:spPr>
          <a:xfrm>
            <a:off x="938784" y="3862137"/>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2"/>
          </p:nvPr>
        </p:nvSpPr>
        <p:spPr>
          <a:xfrm>
            <a:off x="6526784" y="3862137"/>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689952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8784" y="274638"/>
            <a:ext cx="10972800" cy="1143000"/>
          </a:xfrm>
        </p:spPr>
        <p:txBody>
          <a:bodyPr/>
          <a:lstStyle>
            <a:lvl1pPr>
              <a:defRPr>
                <a:solidFill>
                  <a:srgbClr val="3D3D3D"/>
                </a:solidFill>
              </a:defRPr>
            </a:lvl1pPr>
          </a:lstStyle>
          <a:p>
            <a:r>
              <a:rPr lang="en-US"/>
              <a:t>Click to edit Master title style</a:t>
            </a:r>
          </a:p>
        </p:txBody>
      </p:sp>
      <p:sp>
        <p:nvSpPr>
          <p:cNvPr id="3" name="Content Placeholder 2"/>
          <p:cNvSpPr>
            <a:spLocks noGrp="1"/>
          </p:cNvSpPr>
          <p:nvPr>
            <p:ph sz="quarter" idx="1"/>
          </p:nvPr>
        </p:nvSpPr>
        <p:spPr>
          <a:xfrm>
            <a:off x="938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526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quarter" idx="11"/>
          </p:nvPr>
        </p:nvSpPr>
        <p:spPr>
          <a:xfrm>
            <a:off x="938784" y="3862137"/>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2"/>
          </p:nvPr>
        </p:nvSpPr>
        <p:spPr>
          <a:xfrm>
            <a:off x="6526784" y="3862137"/>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986386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8784" y="274638"/>
            <a:ext cx="10972800" cy="1143000"/>
          </a:xfrm>
        </p:spPr>
        <p:txBody>
          <a:bodyPr/>
          <a:lstStyle>
            <a:lvl1pPr>
              <a:defRPr>
                <a:solidFill>
                  <a:srgbClr val="3D3D3D"/>
                </a:solidFill>
              </a:defRPr>
            </a:lvl1pPr>
          </a:lstStyle>
          <a:p>
            <a:r>
              <a:rPr lang="en-US" dirty="0"/>
              <a:t>Click to edit Master title style</a:t>
            </a:r>
          </a:p>
        </p:txBody>
      </p:sp>
      <p:sp>
        <p:nvSpPr>
          <p:cNvPr id="3" name="Content Placeholder 2"/>
          <p:cNvSpPr>
            <a:spLocks noGrp="1"/>
          </p:cNvSpPr>
          <p:nvPr>
            <p:ph sz="quarter" idx="1"/>
          </p:nvPr>
        </p:nvSpPr>
        <p:spPr>
          <a:xfrm>
            <a:off x="938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526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quarter" idx="11"/>
          </p:nvPr>
        </p:nvSpPr>
        <p:spPr>
          <a:xfrm>
            <a:off x="938784" y="3862137"/>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2"/>
          </p:nvPr>
        </p:nvSpPr>
        <p:spPr>
          <a:xfrm>
            <a:off x="6526784" y="3862137"/>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288194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38784" y="274638"/>
            <a:ext cx="10972800" cy="1143000"/>
          </a:xfrm>
        </p:spPr>
        <p:txBody>
          <a:bodyPr/>
          <a:lstStyle>
            <a:lvl1pPr>
              <a:defRPr>
                <a:solidFill>
                  <a:srgbClr val="3D3D3D"/>
                </a:solidFill>
              </a:defRPr>
            </a:lvl1pPr>
          </a:lstStyle>
          <a:p>
            <a:r>
              <a:rPr lang="en-US"/>
              <a:t>Click to edit Master title style</a:t>
            </a:r>
          </a:p>
        </p:txBody>
      </p:sp>
      <p:sp>
        <p:nvSpPr>
          <p:cNvPr id="3" name="Content Placeholder 2"/>
          <p:cNvSpPr>
            <a:spLocks noGrp="1"/>
          </p:cNvSpPr>
          <p:nvPr>
            <p:ph sz="quarter" idx="1"/>
          </p:nvPr>
        </p:nvSpPr>
        <p:spPr>
          <a:xfrm>
            <a:off x="938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526784" y="1600200"/>
            <a:ext cx="5384800" cy="2185988"/>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994579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4 Conten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554155"/>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
        <p:nvSpPr>
          <p:cNvPr id="2" name="Title 1"/>
          <p:cNvSpPr>
            <a:spLocks noGrp="1"/>
          </p:cNvSpPr>
          <p:nvPr>
            <p:ph type="title" sz="quarter"/>
          </p:nvPr>
        </p:nvSpPr>
        <p:spPr>
          <a:xfrm>
            <a:off x="938784" y="274638"/>
            <a:ext cx="10972800" cy="1143000"/>
          </a:xfrm>
        </p:spPr>
        <p:txBody>
          <a:bodyPr/>
          <a:lstStyle>
            <a:lvl1pPr>
              <a:defRPr>
                <a:solidFill>
                  <a:srgbClr val="3D3D3D"/>
                </a:solidFill>
              </a:defRPr>
            </a:lvl1pPr>
          </a:lstStyle>
          <a:p>
            <a:r>
              <a:rPr lang="en-US"/>
              <a:t>Click to edit Master title style</a:t>
            </a:r>
          </a:p>
        </p:txBody>
      </p:sp>
      <p:sp>
        <p:nvSpPr>
          <p:cNvPr id="3" name="Content Placeholder 2"/>
          <p:cNvSpPr>
            <a:spLocks noGrp="1"/>
          </p:cNvSpPr>
          <p:nvPr>
            <p:ph sz="quarter" idx="1"/>
          </p:nvPr>
        </p:nvSpPr>
        <p:spPr>
          <a:xfrm>
            <a:off x="938784" y="1600200"/>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quarter" idx="10"/>
          </p:nvPr>
        </p:nvSpPr>
        <p:spPr>
          <a:xfrm>
            <a:off x="6526784" y="1600200"/>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quarter" idx="11"/>
          </p:nvPr>
        </p:nvSpPr>
        <p:spPr>
          <a:xfrm>
            <a:off x="938784" y="2885404"/>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quarter" idx="12"/>
          </p:nvPr>
        </p:nvSpPr>
        <p:spPr>
          <a:xfrm>
            <a:off x="6526784" y="2885404"/>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lide Number Placeholder 5">
            <a:extLst>
              <a:ext uri="{FF2B5EF4-FFF2-40B4-BE49-F238E27FC236}">
                <a16:creationId xmlns:a16="http://schemas.microsoft.com/office/drawing/2014/main" id="{0F3B58EB-FC82-4C06-87D6-26F497B0DADC}"/>
              </a:ext>
            </a:extLst>
          </p:cNvPr>
          <p:cNvSpPr>
            <a:spLocks noGrp="1"/>
          </p:cNvSpPr>
          <p:nvPr>
            <p:ph type="sldNum" sz="quarter" idx="13"/>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1" name="Content Placeholder 2">
            <a:extLst>
              <a:ext uri="{FF2B5EF4-FFF2-40B4-BE49-F238E27FC236}">
                <a16:creationId xmlns:a16="http://schemas.microsoft.com/office/drawing/2014/main" id="{492CE887-1BFF-4363-90C6-984145413597}"/>
              </a:ext>
            </a:extLst>
          </p:cNvPr>
          <p:cNvSpPr>
            <a:spLocks noGrp="1"/>
          </p:cNvSpPr>
          <p:nvPr>
            <p:ph sz="quarter" idx="14"/>
          </p:nvPr>
        </p:nvSpPr>
        <p:spPr>
          <a:xfrm>
            <a:off x="938784" y="4132429"/>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C9AAA681-2FB1-4E0C-A778-5DB0A2CCAD15}"/>
              </a:ext>
            </a:extLst>
          </p:cNvPr>
          <p:cNvSpPr>
            <a:spLocks noGrp="1"/>
          </p:cNvSpPr>
          <p:nvPr>
            <p:ph sz="quarter" idx="15"/>
          </p:nvPr>
        </p:nvSpPr>
        <p:spPr>
          <a:xfrm>
            <a:off x="6526784" y="4137942"/>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a:extLst>
              <a:ext uri="{FF2B5EF4-FFF2-40B4-BE49-F238E27FC236}">
                <a16:creationId xmlns:a16="http://schemas.microsoft.com/office/drawing/2014/main" id="{A519A81B-7D64-45BB-8976-EE49E1DCD979}"/>
              </a:ext>
            </a:extLst>
          </p:cNvPr>
          <p:cNvSpPr>
            <a:spLocks noGrp="1"/>
          </p:cNvSpPr>
          <p:nvPr>
            <p:ph sz="quarter" idx="16" hasCustomPrompt="1"/>
          </p:nvPr>
        </p:nvSpPr>
        <p:spPr>
          <a:xfrm>
            <a:off x="938784" y="5440362"/>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1"/>
            <a:r>
              <a:rPr lang="en-US" dirty="0"/>
              <a:t>Second level</a:t>
            </a:r>
          </a:p>
          <a:p>
            <a:pPr lvl="2"/>
            <a:r>
              <a:rPr lang="en-US" dirty="0"/>
              <a:t>Third level</a:t>
            </a:r>
          </a:p>
          <a:p>
            <a:pPr lvl="3"/>
            <a:r>
              <a:rPr lang="en-US" dirty="0"/>
              <a:t>Fourth level</a:t>
            </a:r>
          </a:p>
          <a:p>
            <a:pPr lvl="4"/>
            <a:r>
              <a:rPr lang="en-US" dirty="0"/>
              <a:t>Fifth level</a:t>
            </a:r>
          </a:p>
          <a:p>
            <a:pPr lvl="0"/>
            <a:r>
              <a:rPr lang="en-US" dirty="0"/>
              <a:t>Click to edit Master text styles</a:t>
            </a:r>
          </a:p>
        </p:txBody>
      </p:sp>
      <p:sp>
        <p:nvSpPr>
          <p:cNvPr id="14" name="Content Placeholder 2">
            <a:extLst>
              <a:ext uri="{FF2B5EF4-FFF2-40B4-BE49-F238E27FC236}">
                <a16:creationId xmlns:a16="http://schemas.microsoft.com/office/drawing/2014/main" id="{BCB88C8A-3E4F-48B7-B3B1-F565EA25426D}"/>
              </a:ext>
            </a:extLst>
          </p:cNvPr>
          <p:cNvSpPr>
            <a:spLocks noGrp="1"/>
          </p:cNvSpPr>
          <p:nvPr>
            <p:ph sz="quarter" idx="17"/>
          </p:nvPr>
        </p:nvSpPr>
        <p:spPr>
          <a:xfrm>
            <a:off x="6526784" y="5423146"/>
            <a:ext cx="5384800" cy="1143000"/>
          </a:xfrm>
        </p:spPr>
        <p:txBody>
          <a:bodyPr/>
          <a:lstStyle>
            <a:lvl1pPr>
              <a:defRPr sz="2800" baseline="0"/>
            </a:lvl1pPr>
            <a:lvl2pPr>
              <a:spcBef>
                <a:spcPts val="800"/>
              </a:spcBef>
              <a:spcAft>
                <a:spcPts val="400"/>
              </a:spcAft>
              <a:defRPr sz="2800">
                <a:solidFill>
                  <a:srgbClr val="3D3D3D"/>
                </a:solidFill>
              </a:defRPr>
            </a:lvl2pPr>
            <a:lvl3pPr>
              <a:spcBef>
                <a:spcPts val="800"/>
              </a:spcBef>
              <a:spcAft>
                <a:spcPts val="0"/>
              </a:spcAft>
              <a:defRPr sz="2800" baseline="0">
                <a:solidFill>
                  <a:srgbClr val="3D3D3D"/>
                </a:solidFill>
              </a:defRPr>
            </a:lvl3pPr>
            <a:lvl4pPr>
              <a:spcBef>
                <a:spcPts val="800"/>
              </a:spcBef>
              <a:spcAft>
                <a:spcPts val="0"/>
              </a:spcAft>
              <a:defRPr sz="2800" baseline="0">
                <a:solidFill>
                  <a:srgbClr val="3D3D3D"/>
                </a:solidFill>
              </a:defRPr>
            </a:lvl4pPr>
            <a:lvl5pPr>
              <a:spcBef>
                <a:spcPts val="800"/>
              </a:spcBef>
              <a:spcAft>
                <a:spcPts val="0"/>
              </a:spcAft>
              <a:defRPr sz="2800" baseline="0">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781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954" y="274638"/>
            <a:ext cx="10958623"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637955" y="1600199"/>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225955" y="1600199"/>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732203D-339E-470D-9195-5787796EBA51}"/>
              </a:ext>
            </a:extLst>
          </p:cNvPr>
          <p:cNvSpPr>
            <a:spLocks noGrp="1"/>
          </p:cNvSpPr>
          <p:nvPr>
            <p:ph sz="half" idx="13"/>
          </p:nvPr>
        </p:nvSpPr>
        <p:spPr>
          <a:xfrm>
            <a:off x="637952" y="2918671"/>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9D55526C-6137-412F-A2D0-52F5D219F00A}"/>
              </a:ext>
            </a:extLst>
          </p:cNvPr>
          <p:cNvSpPr>
            <a:spLocks noGrp="1"/>
          </p:cNvSpPr>
          <p:nvPr>
            <p:ph sz="half" idx="14"/>
          </p:nvPr>
        </p:nvSpPr>
        <p:spPr>
          <a:xfrm>
            <a:off x="6225952" y="2918671"/>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4DBD96A6-D34E-40B2-A138-21465E3D86AA}"/>
              </a:ext>
            </a:extLst>
          </p:cNvPr>
          <p:cNvSpPr>
            <a:spLocks noGrp="1"/>
          </p:cNvSpPr>
          <p:nvPr>
            <p:ph sz="half" idx="15"/>
          </p:nvPr>
        </p:nvSpPr>
        <p:spPr>
          <a:xfrm>
            <a:off x="637952" y="4244232"/>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989125D2-02D2-4162-93DA-838D498078EE}"/>
              </a:ext>
            </a:extLst>
          </p:cNvPr>
          <p:cNvSpPr>
            <a:spLocks noGrp="1"/>
          </p:cNvSpPr>
          <p:nvPr>
            <p:ph sz="half" idx="16"/>
          </p:nvPr>
        </p:nvSpPr>
        <p:spPr>
          <a:xfrm>
            <a:off x="6225952" y="4244232"/>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68628568-5AC9-4037-836D-46B8DBA9B6B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537722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954" y="274638"/>
            <a:ext cx="10958623"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637955" y="1600199"/>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225955" y="1600199"/>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732203D-339E-470D-9195-5787796EBA51}"/>
              </a:ext>
            </a:extLst>
          </p:cNvPr>
          <p:cNvSpPr>
            <a:spLocks noGrp="1"/>
          </p:cNvSpPr>
          <p:nvPr>
            <p:ph sz="half" idx="13"/>
          </p:nvPr>
        </p:nvSpPr>
        <p:spPr>
          <a:xfrm>
            <a:off x="637952" y="2918671"/>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9D55526C-6137-412F-A2D0-52F5D219F00A}"/>
              </a:ext>
            </a:extLst>
          </p:cNvPr>
          <p:cNvSpPr>
            <a:spLocks noGrp="1"/>
          </p:cNvSpPr>
          <p:nvPr>
            <p:ph sz="half" idx="14"/>
          </p:nvPr>
        </p:nvSpPr>
        <p:spPr>
          <a:xfrm>
            <a:off x="6225952" y="2918671"/>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5F1D3D2C-F65E-4505-A480-1BCCEC631A47}"/>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5877541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954" y="274638"/>
            <a:ext cx="10958623"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637955" y="1600199"/>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225955" y="1600199"/>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2732203D-339E-470D-9195-5787796EBA51}"/>
              </a:ext>
            </a:extLst>
          </p:cNvPr>
          <p:cNvSpPr>
            <a:spLocks noGrp="1"/>
          </p:cNvSpPr>
          <p:nvPr>
            <p:ph sz="half" idx="13"/>
          </p:nvPr>
        </p:nvSpPr>
        <p:spPr>
          <a:xfrm>
            <a:off x="637952" y="2918671"/>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9D55526C-6137-412F-A2D0-52F5D219F00A}"/>
              </a:ext>
            </a:extLst>
          </p:cNvPr>
          <p:cNvSpPr>
            <a:spLocks noGrp="1"/>
          </p:cNvSpPr>
          <p:nvPr>
            <p:ph sz="half" idx="14"/>
          </p:nvPr>
        </p:nvSpPr>
        <p:spPr>
          <a:xfrm>
            <a:off x="6225952" y="2918671"/>
            <a:ext cx="5370624" cy="114300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1D8B23AF-C35B-40FE-A65B-D7631DF098D7}"/>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531748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5"/>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13629700-5BC7-42A4-8C9C-6DAC4CC29ACE}"/>
              </a:ext>
            </a:extLst>
          </p:cNvPr>
          <p:cNvSpPr>
            <a:spLocks noGrp="1"/>
          </p:cNvSpPr>
          <p:nvPr>
            <p:ph sz="half" idx="13"/>
          </p:nvPr>
        </p:nvSpPr>
        <p:spPr>
          <a:xfrm>
            <a:off x="938784" y="3280202"/>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64C2A039-245C-4C74-A006-E5EB9925D811}"/>
              </a:ext>
            </a:extLst>
          </p:cNvPr>
          <p:cNvSpPr>
            <a:spLocks noGrp="1"/>
          </p:cNvSpPr>
          <p:nvPr>
            <p:ph sz="half" idx="14"/>
          </p:nvPr>
        </p:nvSpPr>
        <p:spPr>
          <a:xfrm>
            <a:off x="6526784" y="3280202"/>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12C3C248-7FDF-406A-88A7-AD9456C881F3}"/>
              </a:ext>
            </a:extLst>
          </p:cNvPr>
          <p:cNvSpPr>
            <a:spLocks noGrp="1"/>
          </p:cNvSpPr>
          <p:nvPr>
            <p:ph sz="half" idx="15"/>
          </p:nvPr>
        </p:nvSpPr>
        <p:spPr>
          <a:xfrm>
            <a:off x="938784" y="4935995"/>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2">
            <a:extLst>
              <a:ext uri="{FF2B5EF4-FFF2-40B4-BE49-F238E27FC236}">
                <a16:creationId xmlns:a16="http://schemas.microsoft.com/office/drawing/2014/main" id="{190C4BFA-8A0B-4458-AC72-96F99BEF7158}"/>
              </a:ext>
            </a:extLst>
          </p:cNvPr>
          <p:cNvSpPr>
            <a:spLocks noGrp="1"/>
          </p:cNvSpPr>
          <p:nvPr>
            <p:ph sz="half" idx="16"/>
          </p:nvPr>
        </p:nvSpPr>
        <p:spPr>
          <a:xfrm>
            <a:off x="6526784" y="4935995"/>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369C1290-B986-40AC-9B8D-97C7ED58FDB5}"/>
              </a:ext>
            </a:extLst>
          </p:cNvPr>
          <p:cNvSpPr>
            <a:spLocks noGrp="1"/>
          </p:cNvSpPr>
          <p:nvPr>
            <p:ph sz="half" idx="17"/>
          </p:nvPr>
        </p:nvSpPr>
        <p:spPr>
          <a:xfrm>
            <a:off x="879000" y="6303206"/>
            <a:ext cx="5384800" cy="1517628"/>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a:extLst>
              <a:ext uri="{FF2B5EF4-FFF2-40B4-BE49-F238E27FC236}">
                <a16:creationId xmlns:a16="http://schemas.microsoft.com/office/drawing/2014/main" id="{A56971D5-EC54-4D4D-9CB5-44C37B05AE56}"/>
              </a:ext>
            </a:extLst>
          </p:cNvPr>
          <p:cNvSpPr>
            <a:spLocks noGrp="1"/>
          </p:cNvSpPr>
          <p:nvPr>
            <p:ph sz="half" idx="18" hasCustomPrompt="1"/>
          </p:nvPr>
        </p:nvSpPr>
        <p:spPr>
          <a:xfrm>
            <a:off x="6467000" y="6303206"/>
            <a:ext cx="5384800" cy="1517628"/>
          </a:xfrm>
          <a:noFill/>
        </p:spPr>
        <p:txBody>
          <a:bodyPr/>
          <a:lstStyle>
            <a:lvl1pPr marL="457200" indent="-411480" algn="ctr" defTabSz="411480" eaLnBrk="0" hangingPunct="0">
              <a:lnSpc>
                <a:spcPct val="95000"/>
              </a:lnSpc>
              <a:tabLst/>
              <a:defRPr sz="2800"/>
            </a:lvl1pPr>
            <a:lvl2pPr>
              <a:defRPr sz="2800"/>
            </a:lvl2pPr>
            <a:lvl3pPr>
              <a:defRPr sz="2800"/>
            </a:lvl3pPr>
            <a:lvl4pPr>
              <a:defRPr sz="2800"/>
            </a:lvl4pPr>
            <a:lvl5pPr>
              <a:defRPr sz="2800"/>
            </a:lvl5pPr>
            <a:lvl6pPr>
              <a:defRPr sz="1800"/>
            </a:lvl6pPr>
            <a:lvl7pPr>
              <a:defRPr sz="1800"/>
            </a:lvl7pPr>
            <a:lvl8pPr>
              <a:defRPr sz="1800"/>
            </a:lvl8pPr>
            <a:lvl9pPr>
              <a:defRPr sz="1800"/>
            </a:lvl9pPr>
          </a:lstStyle>
          <a:p>
            <a:pPr marL="457200" indent="-411480" algn="ctr" defTabSz="411480" eaLnBrk="0" hangingPunct="0">
              <a:lnSpc>
                <a:spcPct val="95000"/>
              </a:lnSpc>
              <a:tabLst/>
              <a:defRPr/>
            </a:pPr>
            <a:r>
              <a:rPr lang="en-US" sz="2800" baseline="0">
                <a:latin typeface="Arial" pitchFamily="-83" charset="0"/>
                <a:ea typeface="Times New Roman" pitchFamily="-83" charset="0"/>
                <a:cs typeface="Times New Roman" pitchFamily="-83" charset="0"/>
              </a:rPr>
              <a:t>©2020 California Department of Education</a:t>
            </a:r>
            <a:endParaRPr lang="en-US" sz="2800" baseline="0" dirty="0">
              <a:latin typeface="Arial" pitchFamily="-83" charset="0"/>
              <a:ea typeface="Arial" pitchFamily="-83" charset="0"/>
              <a:cs typeface="Arial" pitchFamily="-83" charset="0"/>
            </a:endParaRPr>
          </a:p>
        </p:txBody>
      </p:sp>
      <p:sp>
        <p:nvSpPr>
          <p:cNvPr id="23" name="Rectangle 22">
            <a:extLst>
              <a:ext uri="{FF2B5EF4-FFF2-40B4-BE49-F238E27FC236}">
                <a16:creationId xmlns:a16="http://schemas.microsoft.com/office/drawing/2014/main" id="{9DEE9FC5-8120-441E-A0CE-41850F377F2E}"/>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30996183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D3D3D"/>
                </a:solidFill>
              </a:defRPr>
            </a:lvl1pPr>
          </a:lstStyle>
          <a:p>
            <a:r>
              <a:rPr lang="en-US"/>
              <a:t>Click to edit Master title style</a:t>
            </a:r>
          </a:p>
        </p:txBody>
      </p:sp>
      <p:sp>
        <p:nvSpPr>
          <p:cNvPr id="3" name="Content Placeholder 2"/>
          <p:cNvSpPr>
            <a:spLocks noGrp="1"/>
          </p:cNvSpPr>
          <p:nvPr>
            <p:ph sz="half" idx="1"/>
          </p:nvPr>
        </p:nvSpPr>
        <p:spPr>
          <a:xfrm>
            <a:off x="609600" y="1827214"/>
            <a:ext cx="5384800" cy="4567237"/>
          </a:xfrm>
        </p:spPr>
        <p:txBody>
          <a:bodyPr/>
          <a:lstStyle>
            <a:lvl1pPr>
              <a:defRPr sz="28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827214"/>
            <a:ext cx="5384800" cy="4567237"/>
          </a:xfrm>
        </p:spPr>
        <p:txBody>
          <a:bodyPr/>
          <a:lstStyle>
            <a:lvl1pPr>
              <a:defRPr sz="2800"/>
            </a:lvl1pPr>
            <a:lvl2pPr>
              <a:defRPr sz="2400">
                <a:solidFill>
                  <a:srgbClr val="3D3D3D"/>
                </a:solidFill>
              </a:defRPr>
            </a:lvl2pPr>
            <a:lvl3pPr>
              <a:defRPr sz="2400">
                <a:solidFill>
                  <a:srgbClr val="3D3D3D"/>
                </a:solidFill>
              </a:defRPr>
            </a:lvl3pPr>
            <a:lvl4pPr>
              <a:defRPr sz="2400">
                <a:solidFill>
                  <a:srgbClr val="3D3D3D"/>
                </a:solidFill>
              </a:defRPr>
            </a:lvl4pPr>
            <a:lvl5pPr>
              <a:defRPr sz="24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4980E6F0-C484-4F81-BA5A-65D40A9AFA25}"/>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
        <p:nvSpPr>
          <p:cNvPr id="6" name="Slide Number Placeholder 5">
            <a:extLst>
              <a:ext uri="{FF2B5EF4-FFF2-40B4-BE49-F238E27FC236}">
                <a16:creationId xmlns:a16="http://schemas.microsoft.com/office/drawing/2014/main" id="{FE3BB6C9-658C-43D3-BC75-410F2C81E87E}"/>
              </a:ext>
            </a:extLst>
          </p:cNvPr>
          <p:cNvSpPr>
            <a:spLocks noGrp="1"/>
          </p:cNvSpPr>
          <p:nvPr>
            <p:ph type="sldNum" sz="quarter" idx="11"/>
          </p:nvPr>
        </p:nvSpPr>
        <p:spPr>
          <a:xfrm>
            <a:off x="11253216" y="6297285"/>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Tree>
    <p:extLst>
      <p:ext uri="{BB962C8B-B14F-4D97-AF65-F5344CB8AC3E}">
        <p14:creationId xmlns:p14="http://schemas.microsoft.com/office/powerpoint/2010/main" val="88535690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365760"/>
            <a:ext cx="10521696" cy="1325880"/>
          </a:xfrm>
        </p:spPr>
        <p:txBody>
          <a:bodyPr/>
          <a:lstStyle>
            <a:lvl1pPr>
              <a:defRPr baseline="0">
                <a:solidFill>
                  <a:srgbClr val="3D3D3D"/>
                </a:solidFill>
              </a:defRPr>
            </a:lvl1pPr>
          </a:lstStyle>
          <a:p>
            <a:r>
              <a:rPr lang="en-US" dirty="0"/>
              <a:t>Click to edit Master title style</a:t>
            </a:r>
          </a:p>
        </p:txBody>
      </p:sp>
      <p:sp>
        <p:nvSpPr>
          <p:cNvPr id="3" name="Content Placeholder 2"/>
          <p:cNvSpPr>
            <a:spLocks noGrp="1"/>
          </p:cNvSpPr>
          <p:nvPr>
            <p:ph idx="1"/>
          </p:nvPr>
        </p:nvSpPr>
        <p:spPr>
          <a:xfrm>
            <a:off x="938784" y="2011680"/>
            <a:ext cx="10521696" cy="4023360"/>
          </a:xfrm>
        </p:spPr>
        <p:txBody>
          <a:bodyPr/>
          <a:lstStyle>
            <a:lvl2pPr>
              <a:defRPr>
                <a:solidFill>
                  <a:srgbClr val="3D3D3D"/>
                </a:solidFill>
              </a:defRPr>
            </a:lvl2pPr>
            <a:lvl3pPr>
              <a:defRPr>
                <a:solidFill>
                  <a:srgbClr val="3D3D3D"/>
                </a:solidFill>
              </a:defRPr>
            </a:lvl3pPr>
            <a:lvl4pPr>
              <a:defRPr>
                <a:solidFill>
                  <a:srgbClr val="3D3D3D"/>
                </a:solidFill>
              </a:defRPr>
            </a:lvl4pPr>
            <a:lvl5pPr>
              <a:defRPr>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938784" y="1746505"/>
            <a:ext cx="10521696" cy="45719"/>
          </a:xfrm>
          <a:prstGeom prst="rect">
            <a:avLst/>
          </a:prstGeom>
          <a:solidFill>
            <a:srgbClr val="DA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
        <p:nvSpPr>
          <p:cNvPr id="9" name="Slide Number Placeholder 5">
            <a:extLst>
              <a:ext uri="{FF2B5EF4-FFF2-40B4-BE49-F238E27FC236}">
                <a16:creationId xmlns:a16="http://schemas.microsoft.com/office/drawing/2014/main" id="{DAEE7D00-8544-4EA9-8B97-1161DDD51E9A}"/>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Tree>
    <p:extLst>
      <p:ext uri="{BB962C8B-B14F-4D97-AF65-F5344CB8AC3E}">
        <p14:creationId xmlns:p14="http://schemas.microsoft.com/office/powerpoint/2010/main" val="2439937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365760"/>
            <a:ext cx="10521696" cy="1325880"/>
          </a:xfrm>
        </p:spPr>
        <p:txBody>
          <a:bodyPr/>
          <a:lstStyle>
            <a:lvl1pPr>
              <a:defRPr baseline="0">
                <a:solidFill>
                  <a:srgbClr val="3D3D3D"/>
                </a:solidFill>
              </a:defRPr>
            </a:lvl1pPr>
          </a:lstStyle>
          <a:p>
            <a:r>
              <a:rPr lang="en-US" dirty="0"/>
              <a:t>Click to edit Master title style</a:t>
            </a:r>
          </a:p>
        </p:txBody>
      </p:sp>
      <p:sp>
        <p:nvSpPr>
          <p:cNvPr id="3" name="Content Placeholder 2"/>
          <p:cNvSpPr>
            <a:spLocks noGrp="1"/>
          </p:cNvSpPr>
          <p:nvPr>
            <p:ph idx="1"/>
          </p:nvPr>
        </p:nvSpPr>
        <p:spPr>
          <a:xfrm>
            <a:off x="938784" y="2011680"/>
            <a:ext cx="10521696" cy="4023360"/>
          </a:xfrm>
        </p:spPr>
        <p:txBody>
          <a:bodyPr/>
          <a:lstStyle>
            <a:lvl2pPr>
              <a:defRPr>
                <a:solidFill>
                  <a:srgbClr val="3D3D3D"/>
                </a:solidFill>
              </a:defRPr>
            </a:lvl2pPr>
            <a:lvl3pPr>
              <a:defRPr>
                <a:solidFill>
                  <a:srgbClr val="3D3D3D"/>
                </a:solidFill>
              </a:defRPr>
            </a:lvl3pPr>
            <a:lvl4pPr>
              <a:defRPr>
                <a:solidFill>
                  <a:srgbClr val="3D3D3D"/>
                </a:solidFill>
              </a:defRPr>
            </a:lvl4pPr>
            <a:lvl5pPr>
              <a:defRPr>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938784" y="982981"/>
            <a:ext cx="10521696" cy="45719"/>
          </a:xfrm>
          <a:prstGeom prst="rect">
            <a:avLst/>
          </a:prstGeom>
          <a:solidFill>
            <a:srgbClr val="DA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
        <p:nvSpPr>
          <p:cNvPr id="9" name="Slide Number Placeholder 5">
            <a:extLst>
              <a:ext uri="{FF2B5EF4-FFF2-40B4-BE49-F238E27FC236}">
                <a16:creationId xmlns:a16="http://schemas.microsoft.com/office/drawing/2014/main" id="{DAEE7D00-8544-4EA9-8B97-1161DDD51E9A}"/>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Tree>
    <p:extLst>
      <p:ext uri="{BB962C8B-B14F-4D97-AF65-F5344CB8AC3E}">
        <p14:creationId xmlns:p14="http://schemas.microsoft.com/office/powerpoint/2010/main" val="98853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hort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365760"/>
            <a:ext cx="10521696" cy="667512"/>
          </a:xfrm>
        </p:spPr>
        <p:txBody>
          <a:bodyPr/>
          <a:lstStyle>
            <a:lvl1pPr>
              <a:defRPr baseline="0">
                <a:solidFill>
                  <a:srgbClr val="3D3D3D"/>
                </a:solidFill>
              </a:defRPr>
            </a:lvl1pPr>
          </a:lstStyle>
          <a:p>
            <a:r>
              <a:rPr lang="en-US" dirty="0"/>
              <a:t>Click to edit Master title style</a:t>
            </a:r>
          </a:p>
        </p:txBody>
      </p:sp>
      <p:sp>
        <p:nvSpPr>
          <p:cNvPr id="3" name="Content Placeholder 2"/>
          <p:cNvSpPr>
            <a:spLocks noGrp="1"/>
          </p:cNvSpPr>
          <p:nvPr>
            <p:ph idx="1"/>
          </p:nvPr>
        </p:nvSpPr>
        <p:spPr>
          <a:xfrm>
            <a:off x="879000" y="1188720"/>
            <a:ext cx="10521696" cy="4846320"/>
          </a:xfrm>
        </p:spPr>
        <p:txBody>
          <a:bodyPr/>
          <a:lstStyle>
            <a:lvl2pPr>
              <a:defRPr>
                <a:solidFill>
                  <a:srgbClr val="3D3D3D"/>
                </a:solidFill>
              </a:defRPr>
            </a:lvl2pPr>
            <a:lvl3pPr>
              <a:defRPr>
                <a:solidFill>
                  <a:srgbClr val="3D3D3D"/>
                </a:solidFill>
              </a:defRPr>
            </a:lvl3pPr>
            <a:lvl4pPr>
              <a:defRPr>
                <a:solidFill>
                  <a:srgbClr val="3D3D3D"/>
                </a:solidFill>
              </a:defRPr>
            </a:lvl4pPr>
            <a:lvl5pPr>
              <a:defRPr>
                <a:solidFill>
                  <a:srgbClr val="3D3D3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a:extLst>
              <a:ext uri="{FF2B5EF4-FFF2-40B4-BE49-F238E27FC236}">
                <a16:creationId xmlns:a16="http://schemas.microsoft.com/office/drawing/2014/main" id="{4718D899-FB09-4BC9-80D6-A17F54862315}"/>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2" name="Rectangle 11">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7038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3D3D3D"/>
                </a:solidFill>
              </a:defRPr>
            </a:lvl1pPr>
          </a:lstStyle>
          <a:p>
            <a:r>
              <a:rPr lang="en-US" dirty="0"/>
              <a:t>Click to edit Master title style</a:t>
            </a:r>
          </a:p>
        </p:txBody>
      </p:sp>
      <p:sp>
        <p:nvSpPr>
          <p:cNvPr id="3" name="Content Placeholder 2"/>
          <p:cNvSpPr>
            <a:spLocks noGrp="1"/>
          </p:cNvSpPr>
          <p:nvPr>
            <p:ph sz="half" idx="1"/>
          </p:nvPr>
        </p:nvSpPr>
        <p:spPr>
          <a:xfrm>
            <a:off x="938784" y="1600199"/>
            <a:ext cx="5384800" cy="4434840"/>
          </a:xfrm>
          <a:solidFill>
            <a:schemeClr val="bg1"/>
          </a:solid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5">
            <a:extLst>
              <a:ext uri="{FF2B5EF4-FFF2-40B4-BE49-F238E27FC236}">
                <a16:creationId xmlns:a16="http://schemas.microsoft.com/office/drawing/2014/main" id="{A4025EEB-F1E2-431D-8676-D17DADB3031C}"/>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2"/>
          </p:nvPr>
        </p:nvSpPr>
        <p:spPr>
          <a:xfrm>
            <a:off x="6526784" y="1600199"/>
            <a:ext cx="5384800" cy="4434840"/>
          </a:xfrm>
          <a:solidFill>
            <a:schemeClr val="bg1"/>
          </a:solid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67988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443484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443484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81060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443484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443484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012282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38784" y="274638"/>
            <a:ext cx="10972800" cy="1143000"/>
          </a:xfrm>
        </p:spPr>
        <p:txBody>
          <a:bodyPr/>
          <a:lstStyle>
            <a:lvl1pPr>
              <a:defRPr baseline="0">
                <a:solidFill>
                  <a:srgbClr val="3D3D3D"/>
                </a:solidFill>
              </a:defRPr>
            </a:lvl1pPr>
          </a:lstStyle>
          <a:p>
            <a:r>
              <a:rPr lang="en-US" dirty="0"/>
              <a:t>Click to edit Master title style</a:t>
            </a:r>
          </a:p>
        </p:txBody>
      </p:sp>
      <p:sp>
        <p:nvSpPr>
          <p:cNvPr id="17" name="Slide Number Placeholder 5">
            <a:extLst>
              <a:ext uri="{FF2B5EF4-FFF2-40B4-BE49-F238E27FC236}">
                <a16:creationId xmlns:a16="http://schemas.microsoft.com/office/drawing/2014/main" id="{ABC0A268-9888-4556-BDDF-D490DFBF4419}"/>
              </a:ext>
            </a:extLst>
          </p:cNvPr>
          <p:cNvSpPr>
            <a:spLocks noGrp="1"/>
          </p:cNvSpPr>
          <p:nvPr>
            <p:ph type="sldNum" sz="quarter" idx="11"/>
          </p:nvPr>
        </p:nvSpPr>
        <p:spPr>
          <a:xfrm>
            <a:off x="11253216" y="6297283"/>
            <a:ext cx="938784" cy="433313"/>
          </a:xfrm>
          <a:prstGeom prst="rect">
            <a:avLst/>
          </a:prstGeom>
        </p:spPr>
        <p:txBody>
          <a:bodyPr/>
          <a:lstStyle>
            <a:lvl1pPr algn="l">
              <a:defRPr sz="2400" baseline="0">
                <a:solidFill>
                  <a:srgbClr val="3D3D3D"/>
                </a:solidFill>
              </a:defRPr>
            </a:lvl1pPr>
          </a:lstStyle>
          <a:p>
            <a:fld id="{65A270E9-2EC0-8E4B-B2C5-CC25833D9F0C}" type="slidenum">
              <a:rPr lang="en-US" altLang="x-none" smtClean="0"/>
              <a:pPr/>
              <a:t>‹#›</a:t>
            </a:fld>
            <a:endParaRPr lang="en-US" altLang="x-none" dirty="0"/>
          </a:p>
        </p:txBody>
      </p:sp>
      <p:sp>
        <p:nvSpPr>
          <p:cNvPr id="13" name="Content Placeholder 2"/>
          <p:cNvSpPr>
            <a:spLocks noGrp="1"/>
          </p:cNvSpPr>
          <p:nvPr>
            <p:ph sz="half" idx="1"/>
          </p:nvPr>
        </p:nvSpPr>
        <p:spPr>
          <a:xfrm>
            <a:off x="938784" y="1600199"/>
            <a:ext cx="5384800" cy="443484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2"/>
          </p:nvPr>
        </p:nvSpPr>
        <p:spPr>
          <a:xfrm>
            <a:off x="6526784" y="1600199"/>
            <a:ext cx="5384800" cy="4434840"/>
          </a:xfrm>
          <a:noFill/>
        </p:spPr>
        <p:txBody>
          <a:bodyPr/>
          <a:lstStyle>
            <a:lvl1pPr>
              <a:defRPr sz="2800"/>
            </a:lvl1pPr>
            <a:lvl2pPr>
              <a:defRPr sz="2800">
                <a:solidFill>
                  <a:srgbClr val="3D3D3D"/>
                </a:solidFill>
              </a:defRPr>
            </a:lvl2pPr>
            <a:lvl3pPr>
              <a:defRPr sz="2800">
                <a:solidFill>
                  <a:srgbClr val="3D3D3D"/>
                </a:solidFill>
              </a:defRPr>
            </a:lvl3pPr>
            <a:lvl4pPr>
              <a:defRPr sz="2800">
                <a:solidFill>
                  <a:srgbClr val="3D3D3D"/>
                </a:solidFill>
              </a:defRPr>
            </a:lvl4pPr>
            <a:lvl5pPr>
              <a:defRPr sz="2800">
                <a:solidFill>
                  <a:srgbClr val="3D3D3D"/>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18018199-8058-4394-B489-2A60CA80398A}"/>
              </a:ext>
            </a:extLst>
          </p:cNvPr>
          <p:cNvSpPr>
            <a:spLocks noChangeArrowheads="1"/>
          </p:cNvSpPr>
          <p:nvPr userDrawn="1"/>
        </p:nvSpPr>
        <p:spPr bwMode="auto">
          <a:xfrm>
            <a:off x="938784" y="6368138"/>
            <a:ext cx="10314432" cy="267766"/>
          </a:xfrm>
          <a:prstGeom prst="rect">
            <a:avLst/>
          </a:prstGeom>
          <a:noFill/>
          <a:ln w="9525">
            <a:noFill/>
            <a:miter lim="800000"/>
            <a:headEnd/>
            <a:tailEnd/>
          </a:ln>
          <a:effectLst/>
        </p:spPr>
        <p:txBody>
          <a:bodyPr wrap="square" anchor="ctr">
            <a:spAutoFit/>
          </a:bodyPr>
          <a:lstStyle/>
          <a:p>
            <a:pPr marL="457200" indent="-411480" algn="ctr" defTabSz="411480" eaLnBrk="0" hangingPunct="0">
              <a:lnSpc>
                <a:spcPct val="95000"/>
              </a:lnSpc>
              <a:tabLst/>
              <a:defRPr/>
            </a:pPr>
            <a:r>
              <a:rPr lang="en-US" sz="1200" b="1" i="0" cap="all" spc="50" baseline="0" dirty="0">
                <a:solidFill>
                  <a:srgbClr val="3D3D3D"/>
                </a:solidFill>
                <a:latin typeface="Arial" pitchFamily="-83" charset="0"/>
                <a:ea typeface="Times New Roman" pitchFamily="-83" charset="0"/>
                <a:cs typeface="Times New Roman" pitchFamily="-83" charset="0"/>
              </a:rPr>
              <a:t>©2021 California Department of Education</a:t>
            </a:r>
            <a:endParaRPr lang="en-US" sz="1200" b="1" i="0" cap="all" spc="50" baseline="0" dirty="0">
              <a:solidFill>
                <a:srgbClr val="3D3D3D"/>
              </a:solidFill>
              <a:latin typeface="Arial" pitchFamily="-83" charset="0"/>
              <a:ea typeface="Arial" pitchFamily="-83" charset="0"/>
              <a:cs typeface="Arial" pitchFamily="-83" charset="0"/>
            </a:endParaRPr>
          </a:p>
        </p:txBody>
      </p:sp>
    </p:spTree>
    <p:extLst>
      <p:ext uri="{BB962C8B-B14F-4D97-AF65-F5344CB8AC3E}">
        <p14:creationId xmlns:p14="http://schemas.microsoft.com/office/powerpoint/2010/main" val="1845344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EED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x-none" dirty="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pic>
        <p:nvPicPr>
          <p:cNvPr id="2" name="Picture 1">
            <a:extLst>
              <a:ext uri="{FF2B5EF4-FFF2-40B4-BE49-F238E27FC236}">
                <a16:creationId xmlns:a16="http://schemas.microsoft.com/office/drawing/2014/main" id="{90173481-4DCF-4719-A21D-20DBB0F82397}"/>
              </a:ext>
            </a:extLst>
          </p:cNvPr>
          <p:cNvPicPr>
            <a:picLocks noChangeAspect="1"/>
          </p:cNvPicPr>
          <p:nvPr userDrawn="1"/>
        </p:nvPicPr>
        <p:blipFill>
          <a:blip r:embed="rId31"/>
          <a:stretch>
            <a:fillRect/>
          </a:stretch>
        </p:blipFill>
        <p:spPr>
          <a:xfrm>
            <a:off x="5300662" y="2919412"/>
            <a:ext cx="1590675" cy="1019175"/>
          </a:xfrm>
          <a:prstGeom prst="rect">
            <a:avLst/>
          </a:prstGeom>
        </p:spPr>
      </p:pic>
    </p:spTree>
    <p:extLst>
      <p:ext uri="{BB962C8B-B14F-4D97-AF65-F5344CB8AC3E}">
        <p14:creationId xmlns:p14="http://schemas.microsoft.com/office/powerpoint/2010/main" val="1833421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9" r:id="rId4"/>
    <p:sldLayoutId id="2147483664" r:id="rId5"/>
    <p:sldLayoutId id="2147483666" r:id="rId6"/>
    <p:sldLayoutId id="2147483667" r:id="rId7"/>
    <p:sldLayoutId id="2147483668" r:id="rId8"/>
    <p:sldLayoutId id="2147483669" r:id="rId9"/>
    <p:sldLayoutId id="2147483670" r:id="rId10"/>
    <p:sldLayoutId id="2147483671" r:id="rId11"/>
    <p:sldLayoutId id="2147483690"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Lst>
  <p:hf hdr="0" ftr="0" dt="0"/>
  <p:txStyles>
    <p:titleStyle>
      <a:lvl1pPr algn="l" defTabSz="457200" rtl="0" eaLnBrk="0" fontAlgn="base" hangingPunct="0">
        <a:lnSpc>
          <a:spcPct val="85000"/>
        </a:lnSpc>
        <a:spcBef>
          <a:spcPct val="0"/>
        </a:spcBef>
        <a:spcAft>
          <a:spcPct val="0"/>
        </a:spcAft>
        <a:defRPr sz="4400" b="0" i="0" kern="1200" baseline="0">
          <a:solidFill>
            <a:srgbClr val="A20B1D"/>
          </a:solidFill>
          <a:latin typeface="Arial" charset="0"/>
          <a:ea typeface="ＭＳ Ｐゴシック" pitchFamily="34" charset="-128"/>
          <a:cs typeface="MS PGothic" pitchFamily="34" charset="-128"/>
        </a:defRPr>
      </a:lvl1pPr>
      <a:lvl2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2pPr>
      <a:lvl3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3pPr>
      <a:lvl4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4pPr>
      <a:lvl5pPr algn="ctr" defTabSz="457200" rtl="0" eaLnBrk="0" fontAlgn="base" hangingPunct="0">
        <a:spcBef>
          <a:spcPct val="0"/>
        </a:spcBef>
        <a:spcAft>
          <a:spcPct val="0"/>
        </a:spcAft>
        <a:defRPr sz="4400" b="1">
          <a:solidFill>
            <a:schemeClr val="tx1"/>
          </a:solidFill>
          <a:latin typeface="Arial" charset="0"/>
          <a:ea typeface="ＭＳ Ｐゴシック"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274320" indent="-274320" algn="l" defTabSz="457200" rtl="0" eaLnBrk="0" fontAlgn="base" hangingPunct="0">
        <a:lnSpc>
          <a:spcPct val="90000"/>
        </a:lnSpc>
        <a:spcBef>
          <a:spcPts val="1500"/>
        </a:spcBef>
        <a:spcAft>
          <a:spcPts val="500"/>
        </a:spcAft>
        <a:buFont typeface="Arial" charset="0"/>
        <a:buChar char="•"/>
        <a:defRPr sz="2800" b="1" kern="1200" baseline="0">
          <a:solidFill>
            <a:srgbClr val="3D3D3D"/>
          </a:solidFill>
          <a:latin typeface="Arial" charset="0"/>
          <a:ea typeface="ＭＳ Ｐゴシック" pitchFamily="34" charset="-128"/>
          <a:cs typeface="MS PGothic" pitchFamily="34" charset="-128"/>
        </a:defRPr>
      </a:lvl1pPr>
      <a:lvl2pPr marL="548640" indent="-274320" algn="l" defTabSz="457200" rtl="0" eaLnBrk="0" fontAlgn="base" hangingPunct="0">
        <a:lnSpc>
          <a:spcPct val="90000"/>
        </a:lnSpc>
        <a:spcBef>
          <a:spcPts val="1000"/>
        </a:spcBef>
        <a:spcAft>
          <a:spcPts val="500"/>
        </a:spcAft>
        <a:buFont typeface="Arial" charset="0"/>
        <a:buChar char="–"/>
        <a:defRPr sz="2800" b="0" i="0" kern="1200" baseline="0">
          <a:solidFill>
            <a:srgbClr val="3D3D3D"/>
          </a:solidFill>
          <a:latin typeface="Arial" charset="0"/>
          <a:ea typeface="ＭＳ Ｐゴシック" pitchFamily="34" charset="-128"/>
          <a:cs typeface="ＭＳ Ｐゴシック" pitchFamily="-1" charset="-128"/>
        </a:defRPr>
      </a:lvl2pPr>
      <a:lvl3pPr marL="822960" indent="-274320" algn="l" defTabSz="457200" rtl="0" eaLnBrk="0" fontAlgn="base" hangingPunct="0">
        <a:lnSpc>
          <a:spcPct val="90000"/>
        </a:lnSpc>
        <a:spcBef>
          <a:spcPts val="1000"/>
        </a:spcBef>
        <a:spcAft>
          <a:spcPts val="500"/>
        </a:spcAft>
        <a:buClr>
          <a:srgbClr val="A20B1D"/>
        </a:buClr>
        <a:buFont typeface="Courier New" charset="0"/>
        <a:buChar char="o"/>
        <a:defRPr sz="2800" kern="1200" baseline="0">
          <a:solidFill>
            <a:srgbClr val="3D3D3D"/>
          </a:solidFill>
          <a:latin typeface="Arial" charset="0"/>
          <a:ea typeface="ＭＳ Ｐゴシック" pitchFamily="34" charset="-128"/>
          <a:cs typeface="+mn-cs"/>
        </a:defRPr>
      </a:lvl3pPr>
      <a:lvl4pPr marL="1097280" indent="-274320" algn="l" defTabSz="457200" rtl="0" eaLnBrk="0" fontAlgn="base" hangingPunct="0">
        <a:lnSpc>
          <a:spcPct val="90000"/>
        </a:lnSpc>
        <a:spcBef>
          <a:spcPts val="1000"/>
        </a:spcBef>
        <a:spcAft>
          <a:spcPts val="500"/>
        </a:spcAft>
        <a:buFont typeface="Arial" charset="0"/>
        <a:buChar char="–"/>
        <a:defRPr sz="2800" kern="1200" baseline="0">
          <a:solidFill>
            <a:srgbClr val="3D3D3D"/>
          </a:solidFill>
          <a:latin typeface="Arial" charset="0"/>
          <a:ea typeface="ＭＳ Ｐゴシック" pitchFamily="34" charset="-128"/>
          <a:cs typeface="+mn-cs"/>
        </a:defRPr>
      </a:lvl4pPr>
      <a:lvl5pPr marL="1371600" indent="-274320" algn="l" defTabSz="457200" rtl="0" eaLnBrk="0" fontAlgn="base" hangingPunct="0">
        <a:lnSpc>
          <a:spcPct val="90000"/>
        </a:lnSpc>
        <a:spcBef>
          <a:spcPts val="1000"/>
        </a:spcBef>
        <a:spcAft>
          <a:spcPts val="500"/>
        </a:spcAft>
        <a:buFont typeface="Wingdings" charset="2"/>
        <a:buChar char="§"/>
        <a:defRPr sz="2800" kern="1200" baseline="0">
          <a:solidFill>
            <a:srgbClr val="3D3D3D"/>
          </a:solidFill>
          <a:latin typeface="Arial" charset="0"/>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hyperlink" Target="https://www.dds.ca.gov/"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5" Type="http://schemas.openxmlformats.org/officeDocument/2006/relationships/hyperlink" Target="https://www.dhcs.ca.gov/services/ccs" TargetMode="External"/><Relationship Id="rId4" Type="http://schemas.openxmlformats.org/officeDocument/2006/relationships/hyperlink" Target="https://www.dds.ca.gov/rc/"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www.cpin.us/"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hyperlink" Target="https://caeyc.org/" TargetMode="External"/><Relationship Id="rId5" Type="http://schemas.openxmlformats.org/officeDocument/2006/relationships/hyperlink" Target="https://www.draccess.org/" TargetMode="External"/><Relationship Id="rId4" Type="http://schemas.openxmlformats.org/officeDocument/2006/relationships/hyperlink" Target="https://www.desiredresults.us/training"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dec-sped.org/"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hyperlink" Target="https://fpg.unc.edu/projects/national-early-childhood-technical-assistance-center-nectac" TargetMode="External"/><Relationship Id="rId4" Type="http://schemas.openxmlformats.org/officeDocument/2006/relationships/hyperlink" Target="https://www.naeyc.org/ece"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www.cde.ca.gov/sp/se/fp/concerns.asp"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hyperlink" Target="https://www.seedsofpartnership.org/pdf/familyInvolvement.pdf" TargetMode="External"/><Relationship Id="rId5" Type="http://schemas.openxmlformats.org/officeDocument/2006/relationships/hyperlink" Target="https://icdr.acl.gov/system/files/resources/eciacolbrtn.pdf" TargetMode="External"/><Relationship Id="rId4" Type="http://schemas.openxmlformats.org/officeDocument/2006/relationships/hyperlink" Target="https://www.dds.ca.gov/services/early-start/"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doi.org/10.1044/1058-0360.0804.291" TargetMode="External"/><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s://www.naeyc.org/sites/default/files/globally-shared/downloads/PDFs/resources/position-statements/ELL_SupplementLong.pdf" TargetMode="External"/><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www.inclusioncollaborative.org/"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csefel.vanderbilt.edu/resources/wwb/wwb2.html" TargetMode="External"/><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B31072-FC4C-4267-832C-BF1B65B04268}"/>
              </a:ext>
            </a:extLst>
          </p:cNvPr>
          <p:cNvSpPr>
            <a:spLocks noGrp="1"/>
          </p:cNvSpPr>
          <p:nvPr>
            <p:ph type="title"/>
          </p:nvPr>
        </p:nvSpPr>
        <p:spPr>
          <a:xfrm>
            <a:off x="938784" y="312992"/>
            <a:ext cx="10972800" cy="1143000"/>
          </a:xfrm>
        </p:spPr>
        <p:txBody>
          <a:bodyPr/>
          <a:lstStyle/>
          <a:p>
            <a:r>
              <a:rPr lang="en-US" b="1" dirty="0">
                <a:solidFill>
                  <a:srgbClr val="A20B1D"/>
                </a:solidFill>
              </a:rPr>
              <a:t>Before we begin…</a:t>
            </a:r>
          </a:p>
        </p:txBody>
      </p:sp>
      <p:pic>
        <p:nvPicPr>
          <p:cNvPr id="14" name="Content Placeholder 2">
            <a:extLst>
              <a:ext uri="{FF2B5EF4-FFF2-40B4-BE49-F238E27FC236}">
                <a16:creationId xmlns:a16="http://schemas.microsoft.com/office/drawing/2014/main" id="{190A119E-8B72-4D58-9667-324C2730E9A0}"/>
              </a:ext>
              <a:ext uri="{C183D7F6-B498-43B3-948B-1728B52AA6E4}">
                <adec:decorative xmlns:adec="http://schemas.microsoft.com/office/drawing/2017/decorative" val="1"/>
              </a:ext>
            </a:extLst>
          </p:cNvPr>
          <p:cNvPicPr>
            <a:picLocks noGrp="1" noChangeAspect="1"/>
          </p:cNvPicPr>
          <p:nvPr>
            <p:ph sz="half" idx="17"/>
          </p:nvPr>
        </p:nvPicPr>
        <p:blipFill>
          <a:blip r:embed="rId3">
            <a:grayscl/>
          </a:blip>
          <a:stretch>
            <a:fillRect/>
          </a:stretch>
        </p:blipFill>
        <p:spPr>
          <a:xfrm>
            <a:off x="938784" y="1580895"/>
            <a:ext cx="9657080" cy="4392613"/>
          </a:xfrm>
        </p:spPr>
      </p:pic>
      <p:sp>
        <p:nvSpPr>
          <p:cNvPr id="5" name="Content Placeholder 3">
            <a:extLst>
              <a:ext uri="{FF2B5EF4-FFF2-40B4-BE49-F238E27FC236}">
                <a16:creationId xmlns:a16="http://schemas.microsoft.com/office/drawing/2014/main" id="{D8CFBD5A-FAA6-4ED7-B84B-56A52E0A64EC}"/>
              </a:ext>
            </a:extLst>
          </p:cNvPr>
          <p:cNvSpPr>
            <a:spLocks noGrp="1"/>
          </p:cNvSpPr>
          <p:nvPr>
            <p:ph sz="half" idx="1"/>
          </p:nvPr>
        </p:nvSpPr>
        <p:spPr>
          <a:xfrm>
            <a:off x="1950698" y="1588704"/>
            <a:ext cx="8645165" cy="594361"/>
          </a:xfrm>
        </p:spPr>
        <p:txBody>
          <a:bodyPr anchor="ctr" anchorCtr="0"/>
          <a:lstStyle/>
          <a:p>
            <a:pPr marL="0" indent="0">
              <a:buNone/>
            </a:pPr>
            <a:r>
              <a:rPr lang="en-US" dirty="0"/>
              <a:t>Welcome!</a:t>
            </a:r>
          </a:p>
        </p:txBody>
      </p:sp>
      <p:sp>
        <p:nvSpPr>
          <p:cNvPr id="6" name="Content Placeholder 4">
            <a:extLst>
              <a:ext uri="{FF2B5EF4-FFF2-40B4-BE49-F238E27FC236}">
                <a16:creationId xmlns:a16="http://schemas.microsoft.com/office/drawing/2014/main" id="{D042547C-5984-45ED-AB2F-69EF4B0B56B6}"/>
              </a:ext>
            </a:extLst>
          </p:cNvPr>
          <p:cNvSpPr>
            <a:spLocks noGrp="1"/>
          </p:cNvSpPr>
          <p:nvPr>
            <p:ph sz="half" idx="12"/>
          </p:nvPr>
        </p:nvSpPr>
        <p:spPr>
          <a:xfrm>
            <a:off x="1950698" y="2349851"/>
            <a:ext cx="8645165" cy="594362"/>
          </a:xfrm>
        </p:spPr>
        <p:txBody>
          <a:bodyPr anchor="ctr" anchorCtr="0"/>
          <a:lstStyle/>
          <a:p>
            <a:pPr marL="0" indent="0">
              <a:buNone/>
            </a:pPr>
            <a:r>
              <a:rPr lang="en-US" dirty="0"/>
              <a:t>Introduce yourself in chat. </a:t>
            </a:r>
          </a:p>
        </p:txBody>
      </p:sp>
      <p:sp>
        <p:nvSpPr>
          <p:cNvPr id="7" name="Content Placeholder 5">
            <a:extLst>
              <a:ext uri="{FF2B5EF4-FFF2-40B4-BE49-F238E27FC236}">
                <a16:creationId xmlns:a16="http://schemas.microsoft.com/office/drawing/2014/main" id="{B49B7D84-BD6B-4003-B1EB-16D982A05A47}"/>
              </a:ext>
            </a:extLst>
          </p:cNvPr>
          <p:cNvSpPr>
            <a:spLocks noGrp="1"/>
          </p:cNvSpPr>
          <p:nvPr>
            <p:ph sz="half" idx="13"/>
          </p:nvPr>
        </p:nvSpPr>
        <p:spPr>
          <a:xfrm>
            <a:off x="1950698" y="3101630"/>
            <a:ext cx="8645165" cy="594362"/>
          </a:xfrm>
        </p:spPr>
        <p:txBody>
          <a:bodyPr anchor="ctr" anchorCtr="0"/>
          <a:lstStyle/>
          <a:p>
            <a:pPr marL="0" indent="0">
              <a:buNone/>
            </a:pPr>
            <a:r>
              <a:rPr lang="en-US" dirty="0"/>
              <a:t>Download the publication.</a:t>
            </a:r>
          </a:p>
        </p:txBody>
      </p:sp>
      <p:sp>
        <p:nvSpPr>
          <p:cNvPr id="8" name="Content Placeholder 6">
            <a:extLst>
              <a:ext uri="{FF2B5EF4-FFF2-40B4-BE49-F238E27FC236}">
                <a16:creationId xmlns:a16="http://schemas.microsoft.com/office/drawing/2014/main" id="{DAC3C12F-E313-4F44-B9BD-9811F0F7ECF2}"/>
              </a:ext>
            </a:extLst>
          </p:cNvPr>
          <p:cNvSpPr>
            <a:spLocks noGrp="1"/>
          </p:cNvSpPr>
          <p:nvPr>
            <p:ph sz="half" idx="14"/>
          </p:nvPr>
        </p:nvSpPr>
        <p:spPr>
          <a:xfrm>
            <a:off x="1950698" y="3861929"/>
            <a:ext cx="8645165" cy="594362"/>
          </a:xfrm>
        </p:spPr>
        <p:txBody>
          <a:bodyPr anchor="ctr" anchorCtr="0"/>
          <a:lstStyle/>
          <a:p>
            <a:pPr marL="0" indent="0">
              <a:buNone/>
            </a:pPr>
            <a:r>
              <a:rPr lang="en-US" dirty="0"/>
              <a:t>Join from a desktop or laptop (recommended). </a:t>
            </a:r>
          </a:p>
        </p:txBody>
      </p:sp>
      <p:sp>
        <p:nvSpPr>
          <p:cNvPr id="9" name="Content Placeholder 7">
            <a:extLst>
              <a:ext uri="{FF2B5EF4-FFF2-40B4-BE49-F238E27FC236}">
                <a16:creationId xmlns:a16="http://schemas.microsoft.com/office/drawing/2014/main" id="{F6E383BF-10C2-4026-975C-4B032A038371}"/>
              </a:ext>
            </a:extLst>
          </p:cNvPr>
          <p:cNvSpPr>
            <a:spLocks noGrp="1"/>
          </p:cNvSpPr>
          <p:nvPr>
            <p:ph sz="half" idx="15"/>
          </p:nvPr>
        </p:nvSpPr>
        <p:spPr>
          <a:xfrm>
            <a:off x="1950698" y="4618851"/>
            <a:ext cx="8645165" cy="594360"/>
          </a:xfrm>
        </p:spPr>
        <p:txBody>
          <a:bodyPr anchor="ctr" anchorCtr="0"/>
          <a:lstStyle/>
          <a:p>
            <a:pPr marL="0" indent="0">
              <a:buNone/>
            </a:pPr>
            <a:r>
              <a:rPr lang="en-US" dirty="0"/>
              <a:t>Utilize audio and breakout room features.</a:t>
            </a:r>
          </a:p>
        </p:txBody>
      </p:sp>
      <p:sp>
        <p:nvSpPr>
          <p:cNvPr id="10" name="Content Placeholder 8">
            <a:extLst>
              <a:ext uri="{FF2B5EF4-FFF2-40B4-BE49-F238E27FC236}">
                <a16:creationId xmlns:a16="http://schemas.microsoft.com/office/drawing/2014/main" id="{B582AA53-52FA-4ADC-804F-C92247A6DB84}"/>
              </a:ext>
            </a:extLst>
          </p:cNvPr>
          <p:cNvSpPr>
            <a:spLocks noGrp="1"/>
          </p:cNvSpPr>
          <p:nvPr>
            <p:ph sz="half" idx="16"/>
          </p:nvPr>
        </p:nvSpPr>
        <p:spPr>
          <a:xfrm>
            <a:off x="1950698" y="5379149"/>
            <a:ext cx="8645165" cy="594359"/>
          </a:xfrm>
        </p:spPr>
        <p:txBody>
          <a:bodyPr anchor="ctr" anchorCtr="0"/>
          <a:lstStyle/>
          <a:p>
            <a:pPr marL="0" indent="0">
              <a:buNone/>
            </a:pPr>
            <a:r>
              <a:rPr lang="en-US" dirty="0"/>
              <a:t>Ensure the "Share Screen" feature is available. </a:t>
            </a:r>
          </a:p>
        </p:txBody>
      </p:sp>
      <p:sp>
        <p:nvSpPr>
          <p:cNvPr id="2" name="Slide Number Placeholder 9">
            <a:extLst>
              <a:ext uri="{FF2B5EF4-FFF2-40B4-BE49-F238E27FC236}">
                <a16:creationId xmlns:a16="http://schemas.microsoft.com/office/drawing/2014/main" id="{6066EBF5-FB97-45C7-BB7F-458676E81E32}"/>
              </a:ext>
            </a:extLst>
          </p:cNvPr>
          <p:cNvSpPr>
            <a:spLocks noGrp="1"/>
          </p:cNvSpPr>
          <p:nvPr>
            <p:ph type="sldNum" sz="quarter" idx="11"/>
          </p:nvPr>
        </p:nvSpPr>
        <p:spPr/>
        <p:txBody>
          <a:bodyPr/>
          <a:lstStyle/>
          <a:p>
            <a:fld id="{65A270E9-2EC0-8E4B-B2C5-CC25833D9F0C}" type="slidenum">
              <a:rPr lang="en-US" altLang="x-none" smtClean="0"/>
              <a:pPr/>
              <a:t>1</a:t>
            </a:fld>
            <a:endParaRPr lang="en-US" altLang="x-none" dirty="0"/>
          </a:p>
        </p:txBody>
      </p:sp>
    </p:spTree>
    <p:extLst>
      <p:ext uri="{BB962C8B-B14F-4D97-AF65-F5344CB8AC3E}">
        <p14:creationId xmlns:p14="http://schemas.microsoft.com/office/powerpoint/2010/main" val="373729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sz="quarter"/>
          </p:nvPr>
        </p:nvSpPr>
        <p:spPr>
          <a:xfrm>
            <a:off x="469392" y="208136"/>
            <a:ext cx="3917609" cy="3220864"/>
          </a:xfrm>
        </p:spPr>
        <p:txBody>
          <a:bodyPr>
            <a:normAutofit/>
          </a:bodyPr>
          <a:lstStyle/>
          <a:p>
            <a:pPr eaLnBrk="1" hangingPunct="1">
              <a:lnSpc>
                <a:spcPts val="5200"/>
              </a:lnSpc>
              <a:defRPr/>
            </a:pPr>
            <a:r>
              <a:rPr lang="en-US" sz="3600" dirty="0">
                <a:solidFill>
                  <a:srgbClr val="A20B1D"/>
                </a:solidFill>
                <a:ea typeface="Arial" pitchFamily="-111" charset="0"/>
                <a:cs typeface="Arial" pitchFamily="-111" charset="0"/>
              </a:rPr>
              <a:t>These resources support access to regular preschool activities:</a:t>
            </a:r>
          </a:p>
        </p:txBody>
      </p:sp>
      <p:pic>
        <p:nvPicPr>
          <p:cNvPr id="11" name="Content Placeholder 2" descr="Cover image of the PLF (Vol. 1)">
            <a:extLst>
              <a:ext uri="{FF2B5EF4-FFF2-40B4-BE49-F238E27FC236}">
                <a16:creationId xmlns:a16="http://schemas.microsoft.com/office/drawing/2014/main" id="{390E0B5A-68A4-4A8E-A6F3-4BFEB7B40075}"/>
              </a:ext>
            </a:extLst>
          </p:cNvPr>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bwMode="auto">
          <a:xfrm>
            <a:off x="4667311" y="869877"/>
            <a:ext cx="3415665" cy="4448084"/>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pic>
        <p:nvPicPr>
          <p:cNvPr id="10" name="Content Placeholder 3" descr="Cover image of the PCF (Vol. 1)">
            <a:extLst>
              <a:ext uri="{FF2B5EF4-FFF2-40B4-BE49-F238E27FC236}">
                <a16:creationId xmlns:a16="http://schemas.microsoft.com/office/drawing/2014/main" id="{26825EE7-97CA-47BC-858F-2527C5DE603F}"/>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bwMode="auto">
          <a:xfrm>
            <a:off x="8299520" y="869877"/>
            <a:ext cx="3423088" cy="4448081"/>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sp>
        <p:nvSpPr>
          <p:cNvPr id="2" name="Slide Number Placeholder 4"/>
          <p:cNvSpPr>
            <a:spLocks noGrp="1"/>
          </p:cNvSpPr>
          <p:nvPr>
            <p:ph type="sldNum" sz="quarter" idx="13"/>
          </p:nvPr>
        </p:nvSpPr>
        <p:spPr/>
        <p:txBody>
          <a:bodyPr/>
          <a:lstStyle/>
          <a:p>
            <a:fld id="{5FB20F3D-06F2-2640-B8A5-11F69AE100BF}" type="slidenum">
              <a:rPr lang="en-US" smtClean="0"/>
              <a:pPr/>
              <a:t>10</a:t>
            </a:fld>
            <a:endParaRPr lang="en-US" dirty="0"/>
          </a:p>
        </p:txBody>
      </p:sp>
    </p:spTree>
    <p:extLst>
      <p:ext uri="{BB962C8B-B14F-4D97-AF65-F5344CB8AC3E}">
        <p14:creationId xmlns:p14="http://schemas.microsoft.com/office/powerpoint/2010/main" val="568079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B19E9E7-260A-4BAC-9613-E76861EE2362}"/>
              </a:ext>
            </a:extLst>
          </p:cNvPr>
          <p:cNvSpPr>
            <a:spLocks noGrp="1" noChangeArrowheads="1"/>
          </p:cNvSpPr>
          <p:nvPr>
            <p:ph type="title"/>
          </p:nvPr>
        </p:nvSpPr>
        <p:spPr>
          <a:xfrm>
            <a:off x="938784" y="274638"/>
            <a:ext cx="10972800" cy="1045292"/>
          </a:xfrm>
        </p:spPr>
        <p:txBody>
          <a:bodyPr/>
          <a:lstStyle/>
          <a:p>
            <a:pPr eaLnBrk="1" hangingPunct="1"/>
            <a:r>
              <a:rPr lang="en-US" altLang="en-US" dirty="0">
                <a:solidFill>
                  <a:srgbClr val="A20B1D"/>
                </a:solidFill>
              </a:rPr>
              <a:t>Working Together</a:t>
            </a:r>
          </a:p>
        </p:txBody>
      </p:sp>
      <p:sp>
        <p:nvSpPr>
          <p:cNvPr id="7" name="Text Placeholder 2">
            <a:extLst>
              <a:ext uri="{FF2B5EF4-FFF2-40B4-BE49-F238E27FC236}">
                <a16:creationId xmlns:a16="http://schemas.microsoft.com/office/drawing/2014/main" id="{BC539015-3F75-4510-B80B-A7C4762D41D8}"/>
              </a:ext>
            </a:extLst>
          </p:cNvPr>
          <p:cNvSpPr>
            <a:spLocks noGrp="1"/>
          </p:cNvSpPr>
          <p:nvPr>
            <p:ph type="body" idx="1"/>
          </p:nvPr>
        </p:nvSpPr>
        <p:spPr/>
        <p:txBody>
          <a:bodyPr/>
          <a:lstStyle/>
          <a:p>
            <a:pPr marL="112713"/>
            <a:r>
              <a:rPr lang="en-US" dirty="0"/>
              <a:t>Special education services:</a:t>
            </a:r>
          </a:p>
        </p:txBody>
      </p:sp>
      <p:sp>
        <p:nvSpPr>
          <p:cNvPr id="25603" name="Text Placeholder 3">
            <a:extLst>
              <a:ext uri="{FF2B5EF4-FFF2-40B4-BE49-F238E27FC236}">
                <a16:creationId xmlns:a16="http://schemas.microsoft.com/office/drawing/2014/main" id="{17FCE94D-9C6D-4796-8993-66D9879DAA0B}"/>
              </a:ext>
            </a:extLst>
          </p:cNvPr>
          <p:cNvSpPr>
            <a:spLocks noGrp="1" noChangeArrowheads="1"/>
          </p:cNvSpPr>
          <p:nvPr>
            <p:ph sz="half" idx="12"/>
          </p:nvPr>
        </p:nvSpPr>
        <p:spPr>
          <a:xfrm>
            <a:off x="938784" y="2346814"/>
            <a:ext cx="5384800" cy="2198781"/>
          </a:xfrm>
        </p:spPr>
        <p:txBody>
          <a:bodyPr/>
          <a:lstStyle/>
          <a:p>
            <a:pPr eaLnBrk="1" hangingPunct="1"/>
            <a:r>
              <a:rPr lang="en-US" altLang="en-US" sz="2400" b="0" dirty="0"/>
              <a:t>Provides services for children with disabilities</a:t>
            </a:r>
          </a:p>
          <a:p>
            <a:pPr eaLnBrk="1" hangingPunct="1"/>
            <a:r>
              <a:rPr lang="en-US" altLang="en-US" sz="2400" b="0" dirty="0"/>
              <a:t>Occurs in a variety of settings</a:t>
            </a:r>
          </a:p>
          <a:p>
            <a:pPr eaLnBrk="1" hangingPunct="1"/>
            <a:r>
              <a:rPr lang="en-US" altLang="en-US" sz="2400" b="0" dirty="0"/>
              <a:t>Ensures access to regular preschool activities</a:t>
            </a:r>
          </a:p>
        </p:txBody>
      </p:sp>
      <p:sp>
        <p:nvSpPr>
          <p:cNvPr id="8" name="Text Placeholder 4">
            <a:extLst>
              <a:ext uri="{FF2B5EF4-FFF2-40B4-BE49-F238E27FC236}">
                <a16:creationId xmlns:a16="http://schemas.microsoft.com/office/drawing/2014/main" id="{8AB87A84-BAC0-4C74-889C-CC96D32C2E70}"/>
              </a:ext>
            </a:extLst>
          </p:cNvPr>
          <p:cNvSpPr>
            <a:spLocks noGrp="1"/>
          </p:cNvSpPr>
          <p:nvPr>
            <p:ph type="body" sz="quarter" idx="3"/>
          </p:nvPr>
        </p:nvSpPr>
        <p:spPr/>
        <p:txBody>
          <a:bodyPr/>
          <a:lstStyle/>
          <a:p>
            <a:pPr marL="112713"/>
            <a:r>
              <a:rPr lang="en-US" dirty="0"/>
              <a:t>Preschool Curriculum  Framework:</a:t>
            </a:r>
          </a:p>
        </p:txBody>
      </p:sp>
      <p:sp>
        <p:nvSpPr>
          <p:cNvPr id="25604" name="Text Placeholder 5">
            <a:extLst>
              <a:ext uri="{FF2B5EF4-FFF2-40B4-BE49-F238E27FC236}">
                <a16:creationId xmlns:a16="http://schemas.microsoft.com/office/drawing/2014/main" id="{142E44DF-E7EC-4CF3-B3ED-AEC79CD51877}"/>
              </a:ext>
            </a:extLst>
          </p:cNvPr>
          <p:cNvSpPr>
            <a:spLocks noGrp="1" noChangeArrowheads="1"/>
          </p:cNvSpPr>
          <p:nvPr>
            <p:ph sz="half" idx="13"/>
          </p:nvPr>
        </p:nvSpPr>
        <p:spPr>
          <a:xfrm>
            <a:off x="6526784" y="2346814"/>
            <a:ext cx="5384800" cy="2198781"/>
          </a:xfrm>
        </p:spPr>
        <p:txBody>
          <a:bodyPr/>
          <a:lstStyle/>
          <a:p>
            <a:pPr eaLnBrk="1" hangingPunct="1"/>
            <a:r>
              <a:rPr lang="en-US" altLang="en-US" sz="2400" b="0" dirty="0"/>
              <a:t>Planning learning opportunities </a:t>
            </a:r>
          </a:p>
          <a:p>
            <a:pPr eaLnBrk="1" hangingPunct="1"/>
            <a:r>
              <a:rPr lang="en-US" altLang="en-US" sz="2400" b="0" dirty="0"/>
              <a:t>Teachable moments</a:t>
            </a:r>
          </a:p>
          <a:p>
            <a:pPr eaLnBrk="1" hangingPunct="1"/>
            <a:r>
              <a:rPr lang="en-US" altLang="en-US" sz="2400" b="0" dirty="0"/>
              <a:t>Routines, environments, and materials</a:t>
            </a:r>
          </a:p>
        </p:txBody>
      </p:sp>
      <p:pic>
        <p:nvPicPr>
          <p:cNvPr id="6" name="Content Placeholder 6">
            <a:extLst>
              <a:ext uri="{FF2B5EF4-FFF2-40B4-BE49-F238E27FC236}">
                <a16:creationId xmlns:a16="http://schemas.microsoft.com/office/drawing/2014/main" id="{E0737979-0CAD-463E-A152-E12C8DFC9653}"/>
              </a:ext>
              <a:ext uri="{C183D7F6-B498-43B3-948B-1728B52AA6E4}">
                <adec:decorative xmlns:adec="http://schemas.microsoft.com/office/drawing/2017/decorative" val="1"/>
              </a:ext>
            </a:extLst>
          </p:cNvPr>
          <p:cNvPicPr>
            <a:picLocks noGrp="1" noChangeAspect="1"/>
          </p:cNvPicPr>
          <p:nvPr>
            <p:ph sz="half" idx="14"/>
          </p:nvPr>
        </p:nvPicPr>
        <p:blipFill>
          <a:blip r:embed="rId3">
            <a:extLst>
              <a:ext uri="{BEBA8EAE-BF5A-486C-A8C5-ECC9F3942E4B}">
                <a14:imgProps xmlns:a14="http://schemas.microsoft.com/office/drawing/2010/main">
                  <a14:imgLayer r:embed="rId4">
                    <a14:imgEffect>
                      <a14:saturation sat="33000"/>
                    </a14:imgEffect>
                    <a14:imgEffect>
                      <a14:brightnessContrast bright="-40000" contrast="40000"/>
                    </a14:imgEffect>
                  </a14:imgLayer>
                </a14:imgProps>
              </a:ext>
            </a:extLst>
          </a:blip>
          <a:stretch>
            <a:fillRect/>
          </a:stretch>
        </p:blipFill>
        <p:spPr>
          <a:xfrm>
            <a:off x="8818634" y="4545595"/>
            <a:ext cx="2434582" cy="1615580"/>
          </a:xfrm>
          <a:prstGeom prst="rect">
            <a:avLst/>
          </a:prstGeom>
        </p:spPr>
      </p:pic>
      <p:sp>
        <p:nvSpPr>
          <p:cNvPr id="2" name="Slide Number Placeholder 7">
            <a:extLst>
              <a:ext uri="{FF2B5EF4-FFF2-40B4-BE49-F238E27FC236}">
                <a16:creationId xmlns:a16="http://schemas.microsoft.com/office/drawing/2014/main" id="{49E27C5D-2F55-47EE-AC73-24794EAD6AB3}"/>
              </a:ext>
            </a:extLst>
          </p:cNvPr>
          <p:cNvSpPr>
            <a:spLocks noGrp="1"/>
          </p:cNvSpPr>
          <p:nvPr>
            <p:ph type="sldNum" sz="quarter" idx="11"/>
          </p:nvPr>
        </p:nvSpPr>
        <p:spPr/>
        <p:txBody>
          <a:bodyPr/>
          <a:lstStyle/>
          <a:p>
            <a:fld id="{65A270E9-2EC0-8E4B-B2C5-CC25833D9F0C}" type="slidenum">
              <a:rPr lang="en-US" altLang="x-none" smtClean="0"/>
              <a:pPr/>
              <a:t>11</a:t>
            </a:fld>
            <a:endParaRPr lang="en-US" altLang="x-non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68EF51E5-6968-4C55-885A-18C6009D20FB}"/>
              </a:ext>
            </a:extLst>
          </p:cNvPr>
          <p:cNvSpPr>
            <a:spLocks noGrp="1" noChangeArrowheads="1"/>
          </p:cNvSpPr>
          <p:nvPr>
            <p:ph type="title"/>
          </p:nvPr>
        </p:nvSpPr>
        <p:spPr>
          <a:xfrm>
            <a:off x="879000" y="365760"/>
            <a:ext cx="10581480" cy="667512"/>
          </a:xfrm>
        </p:spPr>
        <p:txBody>
          <a:bodyPr/>
          <a:lstStyle/>
          <a:p>
            <a:pPr eaLnBrk="1" hangingPunct="1"/>
            <a:r>
              <a:rPr lang="en-US" altLang="en-US" dirty="0">
                <a:solidFill>
                  <a:srgbClr val="A20B1D"/>
                </a:solidFill>
              </a:rPr>
              <a:t>IEP Team Members</a:t>
            </a:r>
          </a:p>
        </p:txBody>
      </p:sp>
      <p:sp>
        <p:nvSpPr>
          <p:cNvPr id="27650" name="Text Placeholder 2">
            <a:extLst>
              <a:ext uri="{FF2B5EF4-FFF2-40B4-BE49-F238E27FC236}">
                <a16:creationId xmlns:a16="http://schemas.microsoft.com/office/drawing/2014/main" id="{511BB7E8-D22F-4477-8DFC-F17FB30F3C49}"/>
              </a:ext>
            </a:extLst>
          </p:cNvPr>
          <p:cNvSpPr>
            <a:spLocks noGrp="1" noChangeArrowheads="1"/>
          </p:cNvSpPr>
          <p:nvPr>
            <p:ph idx="1"/>
          </p:nvPr>
        </p:nvSpPr>
        <p:spPr/>
        <p:txBody>
          <a:bodyPr/>
          <a:lstStyle/>
          <a:p>
            <a:pPr eaLnBrk="1" hangingPunct="1">
              <a:lnSpc>
                <a:spcPct val="90000"/>
              </a:lnSpc>
              <a:spcBef>
                <a:spcPts val="600"/>
              </a:spcBef>
              <a:spcAft>
                <a:spcPts val="400"/>
              </a:spcAft>
              <a:buFont typeface="Wingdings" panose="05000000000000000000" pitchFamily="2" charset="2"/>
              <a:buNone/>
            </a:pPr>
            <a:r>
              <a:rPr lang="en-US" altLang="en-US" sz="2600" dirty="0"/>
              <a:t>Legally required:</a:t>
            </a:r>
          </a:p>
          <a:p>
            <a:pPr lvl="1" eaLnBrk="1" hangingPunct="1">
              <a:lnSpc>
                <a:spcPct val="90000"/>
              </a:lnSpc>
              <a:spcBef>
                <a:spcPts val="600"/>
              </a:spcBef>
              <a:spcAft>
                <a:spcPts val="400"/>
              </a:spcAft>
            </a:pPr>
            <a:r>
              <a:rPr lang="en-US" altLang="en-US" sz="2400" dirty="0"/>
              <a:t>Family or guardian</a:t>
            </a:r>
          </a:p>
          <a:p>
            <a:pPr lvl="1" eaLnBrk="1" hangingPunct="1">
              <a:lnSpc>
                <a:spcPct val="90000"/>
              </a:lnSpc>
              <a:spcBef>
                <a:spcPts val="600"/>
              </a:spcBef>
              <a:spcAft>
                <a:spcPts val="400"/>
              </a:spcAft>
            </a:pPr>
            <a:r>
              <a:rPr lang="en-US" altLang="en-US" sz="2400" dirty="0"/>
              <a:t>Designated instruction service providers (specialists)</a:t>
            </a:r>
          </a:p>
          <a:p>
            <a:pPr lvl="1" eaLnBrk="1" hangingPunct="1">
              <a:lnSpc>
                <a:spcPct val="90000"/>
              </a:lnSpc>
              <a:spcBef>
                <a:spcPts val="600"/>
              </a:spcBef>
              <a:spcAft>
                <a:spcPts val="400"/>
              </a:spcAft>
            </a:pPr>
            <a:r>
              <a:rPr lang="en-US" altLang="en-US" sz="2400" dirty="0"/>
              <a:t>Early childhood special education teacher</a:t>
            </a:r>
          </a:p>
          <a:p>
            <a:pPr lvl="1" eaLnBrk="1" hangingPunct="1">
              <a:lnSpc>
                <a:spcPct val="90000"/>
              </a:lnSpc>
              <a:spcBef>
                <a:spcPts val="600"/>
              </a:spcBef>
              <a:spcAft>
                <a:spcPts val="400"/>
              </a:spcAft>
            </a:pPr>
            <a:r>
              <a:rPr lang="en-US" altLang="en-US" sz="2400" dirty="0"/>
              <a:t>General education preschool teacher</a:t>
            </a:r>
          </a:p>
          <a:p>
            <a:pPr lvl="1" eaLnBrk="1" hangingPunct="1">
              <a:lnSpc>
                <a:spcPct val="90000"/>
              </a:lnSpc>
              <a:spcBef>
                <a:spcPts val="600"/>
              </a:spcBef>
              <a:spcAft>
                <a:spcPts val="400"/>
              </a:spcAft>
            </a:pPr>
            <a:r>
              <a:rPr lang="en-US" altLang="en-US" sz="2400" dirty="0"/>
              <a:t>Administrator or designee</a:t>
            </a:r>
          </a:p>
          <a:p>
            <a:pPr lvl="1" eaLnBrk="1" hangingPunct="1">
              <a:lnSpc>
                <a:spcPct val="90000"/>
              </a:lnSpc>
              <a:spcBef>
                <a:spcPts val="600"/>
              </a:spcBef>
              <a:spcAft>
                <a:spcPts val="1200"/>
              </a:spcAft>
            </a:pPr>
            <a:r>
              <a:rPr lang="en-US" altLang="en-US" sz="2400" dirty="0"/>
              <a:t>Interpreter</a:t>
            </a:r>
          </a:p>
          <a:p>
            <a:pPr eaLnBrk="1" hangingPunct="1">
              <a:lnSpc>
                <a:spcPct val="90000"/>
              </a:lnSpc>
              <a:spcBef>
                <a:spcPts val="600"/>
              </a:spcBef>
              <a:spcAft>
                <a:spcPts val="400"/>
              </a:spcAft>
              <a:buFont typeface="Wingdings" panose="05000000000000000000" pitchFamily="2" charset="2"/>
              <a:buNone/>
            </a:pPr>
            <a:r>
              <a:rPr lang="en-US" altLang="en-US" sz="2600" dirty="0"/>
              <a:t>Recommended</a:t>
            </a:r>
          </a:p>
          <a:p>
            <a:pPr lvl="1" eaLnBrk="1" hangingPunct="1">
              <a:lnSpc>
                <a:spcPct val="90000"/>
              </a:lnSpc>
              <a:spcBef>
                <a:spcPts val="600"/>
              </a:spcBef>
              <a:spcAft>
                <a:spcPts val="400"/>
              </a:spcAft>
            </a:pPr>
            <a:r>
              <a:rPr lang="en-US" altLang="en-US" sz="2400" dirty="0"/>
              <a:t>Agency Representative (may be required if transitioning from Part C program)</a:t>
            </a:r>
          </a:p>
          <a:p>
            <a:pPr lvl="1" eaLnBrk="1" hangingPunct="1">
              <a:lnSpc>
                <a:spcPct val="90000"/>
              </a:lnSpc>
              <a:spcBef>
                <a:spcPts val="600"/>
              </a:spcBef>
              <a:spcAft>
                <a:spcPts val="400"/>
              </a:spcAft>
            </a:pPr>
            <a:r>
              <a:rPr lang="en-US" altLang="en-US" sz="2400" dirty="0"/>
              <a:t>Others as requested by family or district</a:t>
            </a:r>
          </a:p>
        </p:txBody>
      </p:sp>
      <p:sp>
        <p:nvSpPr>
          <p:cNvPr id="2" name="Slide Number Placeholder 3">
            <a:extLst>
              <a:ext uri="{FF2B5EF4-FFF2-40B4-BE49-F238E27FC236}">
                <a16:creationId xmlns:a16="http://schemas.microsoft.com/office/drawing/2014/main" id="{E3605447-38BE-4AA0-A573-11BD18433205}"/>
              </a:ext>
            </a:extLst>
          </p:cNvPr>
          <p:cNvSpPr>
            <a:spLocks noGrp="1"/>
          </p:cNvSpPr>
          <p:nvPr>
            <p:ph type="sldNum" sz="quarter" idx="11"/>
          </p:nvPr>
        </p:nvSpPr>
        <p:spPr/>
        <p:txBody>
          <a:bodyPr/>
          <a:lstStyle/>
          <a:p>
            <a:fld id="{65A270E9-2EC0-8E4B-B2C5-CC25833D9F0C}" type="slidenum">
              <a:rPr lang="en-US" altLang="x-none" smtClean="0"/>
              <a:pPr/>
              <a:t>12</a:t>
            </a:fld>
            <a:endParaRPr lang="en-US" altLang="x-non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0BE8EB1C-5322-42DB-BE57-C13000B14C44}"/>
              </a:ext>
            </a:extLst>
          </p:cNvPr>
          <p:cNvSpPr>
            <a:spLocks noGrp="1" noChangeArrowheads="1"/>
          </p:cNvSpPr>
          <p:nvPr>
            <p:ph type="title"/>
          </p:nvPr>
        </p:nvSpPr>
        <p:spPr>
          <a:xfrm>
            <a:off x="938783" y="365760"/>
            <a:ext cx="11104059" cy="822960"/>
          </a:xfrm>
        </p:spPr>
        <p:txBody>
          <a:bodyPr/>
          <a:lstStyle/>
          <a:p>
            <a:pPr eaLnBrk="1" hangingPunct="1"/>
            <a:r>
              <a:rPr lang="en-US" altLang="en-US" dirty="0">
                <a:solidFill>
                  <a:srgbClr val="A20B1D"/>
                </a:solidFill>
              </a:rPr>
              <a:t>The Elements of Successful Collaboration</a:t>
            </a:r>
          </a:p>
        </p:txBody>
      </p:sp>
      <p:sp>
        <p:nvSpPr>
          <p:cNvPr id="29698" name="Text Placeholder 2">
            <a:extLst>
              <a:ext uri="{FF2B5EF4-FFF2-40B4-BE49-F238E27FC236}">
                <a16:creationId xmlns:a16="http://schemas.microsoft.com/office/drawing/2014/main" id="{157A66F1-417B-415D-A7D6-D95E20E92EB7}"/>
              </a:ext>
            </a:extLst>
          </p:cNvPr>
          <p:cNvSpPr>
            <a:spLocks noGrp="1" noChangeArrowheads="1"/>
          </p:cNvSpPr>
          <p:nvPr>
            <p:ph idx="1"/>
          </p:nvPr>
        </p:nvSpPr>
        <p:spPr>
          <a:xfrm>
            <a:off x="938783" y="1518050"/>
            <a:ext cx="10521696" cy="3486393"/>
          </a:xfrm>
        </p:spPr>
        <p:txBody>
          <a:bodyPr numCol="2"/>
          <a:lstStyle/>
          <a:p>
            <a:pPr eaLnBrk="1" hangingPunct="1">
              <a:lnSpc>
                <a:spcPts val="4900"/>
              </a:lnSpc>
              <a:spcBef>
                <a:spcPts val="0"/>
              </a:spcBef>
              <a:spcAft>
                <a:spcPts val="600"/>
              </a:spcAft>
            </a:pPr>
            <a:r>
              <a:rPr lang="en-US" altLang="en-US" b="0" dirty="0"/>
              <a:t>Children and families first!</a:t>
            </a:r>
          </a:p>
          <a:p>
            <a:pPr eaLnBrk="1" hangingPunct="1">
              <a:lnSpc>
                <a:spcPts val="4900"/>
              </a:lnSpc>
              <a:spcBef>
                <a:spcPts val="0"/>
              </a:spcBef>
              <a:spcAft>
                <a:spcPts val="600"/>
              </a:spcAft>
            </a:pPr>
            <a:r>
              <a:rPr lang="en-US" altLang="en-US" b="0" dirty="0"/>
              <a:t>Knowledgeable staff</a:t>
            </a:r>
          </a:p>
          <a:p>
            <a:pPr eaLnBrk="1" hangingPunct="1">
              <a:lnSpc>
                <a:spcPts val="4900"/>
              </a:lnSpc>
              <a:spcBef>
                <a:spcPts val="0"/>
              </a:spcBef>
              <a:spcAft>
                <a:spcPts val="600"/>
              </a:spcAft>
            </a:pPr>
            <a:r>
              <a:rPr lang="en-US" altLang="en-US" b="0" dirty="0"/>
              <a:t>Supportive administrators </a:t>
            </a:r>
          </a:p>
          <a:p>
            <a:pPr eaLnBrk="1" hangingPunct="1">
              <a:lnSpc>
                <a:spcPct val="100000"/>
              </a:lnSpc>
              <a:spcBef>
                <a:spcPts val="0"/>
              </a:spcBef>
              <a:spcAft>
                <a:spcPts val="1200"/>
              </a:spcAft>
            </a:pPr>
            <a:r>
              <a:rPr lang="en-US" altLang="en-US" b="0" dirty="0"/>
              <a:t>Communication and cooperation</a:t>
            </a:r>
          </a:p>
          <a:p>
            <a:pPr eaLnBrk="1" hangingPunct="1">
              <a:lnSpc>
                <a:spcPct val="100000"/>
              </a:lnSpc>
              <a:spcBef>
                <a:spcPts val="0"/>
              </a:spcBef>
              <a:spcAft>
                <a:spcPts val="600"/>
              </a:spcAft>
            </a:pPr>
            <a:r>
              <a:rPr lang="en-US" altLang="en-US" b="0" dirty="0"/>
              <a:t>Clear understanding of each role</a:t>
            </a:r>
          </a:p>
          <a:p>
            <a:pPr eaLnBrk="1" hangingPunct="1">
              <a:lnSpc>
                <a:spcPts val="4900"/>
              </a:lnSpc>
              <a:spcBef>
                <a:spcPts val="0"/>
              </a:spcBef>
              <a:spcAft>
                <a:spcPts val="600"/>
              </a:spcAft>
            </a:pPr>
            <a:r>
              <a:rPr lang="en-US" altLang="en-US" b="0" dirty="0"/>
              <a:t>Shared goals</a:t>
            </a:r>
          </a:p>
          <a:p>
            <a:pPr eaLnBrk="1" hangingPunct="1">
              <a:lnSpc>
                <a:spcPts val="4900"/>
              </a:lnSpc>
              <a:spcBef>
                <a:spcPts val="0"/>
              </a:spcBef>
              <a:spcAft>
                <a:spcPts val="600"/>
              </a:spcAft>
            </a:pPr>
            <a:r>
              <a:rPr lang="en-US" altLang="en-US" b="0" dirty="0"/>
              <a:t>Mutual respect</a:t>
            </a:r>
          </a:p>
          <a:p>
            <a:pPr eaLnBrk="1" hangingPunct="1">
              <a:lnSpc>
                <a:spcPts val="4900"/>
              </a:lnSpc>
              <a:spcBef>
                <a:spcPts val="0"/>
              </a:spcBef>
              <a:spcAft>
                <a:spcPts val="600"/>
              </a:spcAft>
            </a:pPr>
            <a:r>
              <a:rPr lang="en-US" altLang="en-US" b="0" dirty="0"/>
              <a:t>Humor</a:t>
            </a:r>
          </a:p>
        </p:txBody>
      </p:sp>
      <p:sp>
        <p:nvSpPr>
          <p:cNvPr id="2" name="Slide Number Placeholder 3">
            <a:extLst>
              <a:ext uri="{FF2B5EF4-FFF2-40B4-BE49-F238E27FC236}">
                <a16:creationId xmlns:a16="http://schemas.microsoft.com/office/drawing/2014/main" id="{BBBB1720-01F9-486C-96AB-1FB2A9660929}"/>
              </a:ext>
            </a:extLst>
          </p:cNvPr>
          <p:cNvSpPr>
            <a:spLocks noGrp="1"/>
          </p:cNvSpPr>
          <p:nvPr>
            <p:ph type="sldNum" sz="quarter" idx="11"/>
          </p:nvPr>
        </p:nvSpPr>
        <p:spPr/>
        <p:txBody>
          <a:bodyPr/>
          <a:lstStyle/>
          <a:p>
            <a:fld id="{65A270E9-2EC0-8E4B-B2C5-CC25833D9F0C}" type="slidenum">
              <a:rPr lang="en-US" altLang="x-none" smtClean="0"/>
              <a:pPr/>
              <a:t>13</a:t>
            </a:fld>
            <a:endParaRPr lang="en-US" altLang="x-non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982D6EE-2191-490F-BFD9-6CF4E94DBBFB}"/>
              </a:ext>
            </a:extLst>
          </p:cNvPr>
          <p:cNvSpPr>
            <a:spLocks noGrp="1" noChangeArrowheads="1"/>
          </p:cNvSpPr>
          <p:nvPr>
            <p:ph type="title"/>
          </p:nvPr>
        </p:nvSpPr>
        <p:spPr/>
        <p:txBody>
          <a:bodyPr/>
          <a:lstStyle/>
          <a:p>
            <a:pPr eaLnBrk="1" hangingPunct="1"/>
            <a:r>
              <a:rPr lang="en-US" altLang="en-US" dirty="0">
                <a:solidFill>
                  <a:srgbClr val="A20B1D"/>
                </a:solidFill>
              </a:rPr>
              <a:t>Elements of Successful Collaboration</a:t>
            </a:r>
          </a:p>
        </p:txBody>
      </p:sp>
      <p:sp>
        <p:nvSpPr>
          <p:cNvPr id="31747" name="Content Placeholder 2">
            <a:extLst>
              <a:ext uri="{FF2B5EF4-FFF2-40B4-BE49-F238E27FC236}">
                <a16:creationId xmlns:a16="http://schemas.microsoft.com/office/drawing/2014/main" id="{EF4E7691-A29C-4625-B052-294F0968A5C3}"/>
              </a:ext>
            </a:extLst>
          </p:cNvPr>
          <p:cNvSpPr>
            <a:spLocks noGrp="1" noChangeArrowheads="1"/>
          </p:cNvSpPr>
          <p:nvPr>
            <p:ph sz="half" idx="12"/>
          </p:nvPr>
        </p:nvSpPr>
        <p:spPr>
          <a:xfrm>
            <a:off x="938785" y="1648478"/>
            <a:ext cx="3328416" cy="3798925"/>
          </a:xfrm>
          <a:noFill/>
        </p:spPr>
        <p:txBody>
          <a:bodyPr wrap="square">
            <a:spAutoFit/>
          </a:bodyPr>
          <a:lstStyle/>
          <a:p>
            <a:pPr marL="0" indent="0" eaLnBrk="1" hangingPunct="1">
              <a:lnSpc>
                <a:spcPts val="4900"/>
              </a:lnSpc>
              <a:buNone/>
            </a:pPr>
            <a:r>
              <a:rPr lang="en-US" altLang="en-US" sz="3200" b="0" dirty="0"/>
              <a:t>Discuss your experiences with collaboration; what made those experiences successful?</a:t>
            </a:r>
          </a:p>
        </p:txBody>
      </p:sp>
      <p:pic>
        <p:nvPicPr>
          <p:cNvPr id="31745" name="Picture 3" descr="Teachers observing/talking">
            <a:extLst>
              <a:ext uri="{FF2B5EF4-FFF2-40B4-BE49-F238E27FC236}">
                <a16:creationId xmlns:a16="http://schemas.microsoft.com/office/drawing/2014/main" id="{B5E8860E-E3A7-42F1-8396-F1B7332C8BC6}"/>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3575" t="4982" r="15785" b="3369"/>
          <a:stretch/>
        </p:blipFill>
        <p:spPr>
          <a:xfrm>
            <a:off x="4766553" y="1648478"/>
            <a:ext cx="6486663" cy="4246484"/>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80D804F9-7105-48DD-B36D-CE11C537D314}"/>
              </a:ext>
            </a:extLst>
          </p:cNvPr>
          <p:cNvSpPr>
            <a:spLocks noGrp="1"/>
          </p:cNvSpPr>
          <p:nvPr>
            <p:ph type="sldNum" sz="quarter" idx="11"/>
          </p:nvPr>
        </p:nvSpPr>
        <p:spPr/>
        <p:txBody>
          <a:bodyPr/>
          <a:lstStyle/>
          <a:p>
            <a:fld id="{65A270E9-2EC0-8E4B-B2C5-CC25833D9F0C}" type="slidenum">
              <a:rPr lang="en-US" altLang="x-none" smtClean="0"/>
              <a:pPr/>
              <a:t>14</a:t>
            </a:fld>
            <a:endParaRPr lang="en-US" altLang="x-non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F8DC0615-1A72-4C36-B3ED-33620C3EB84E}"/>
              </a:ext>
            </a:extLst>
          </p:cNvPr>
          <p:cNvSpPr>
            <a:spLocks noGrp="1" noChangeArrowheads="1"/>
          </p:cNvSpPr>
          <p:nvPr>
            <p:ph type="title"/>
          </p:nvPr>
        </p:nvSpPr>
        <p:spPr/>
        <p:txBody>
          <a:bodyPr/>
          <a:lstStyle/>
          <a:p>
            <a:pPr eaLnBrk="1" hangingPunct="1"/>
            <a:r>
              <a:rPr lang="en-US" altLang="en-US" dirty="0">
                <a:solidFill>
                  <a:srgbClr val="A20B1D"/>
                </a:solidFill>
              </a:rPr>
              <a:t>School District Partners</a:t>
            </a:r>
          </a:p>
        </p:txBody>
      </p:sp>
      <p:sp>
        <p:nvSpPr>
          <p:cNvPr id="33794" name="Content Placeholder 2">
            <a:extLst>
              <a:ext uri="{FF2B5EF4-FFF2-40B4-BE49-F238E27FC236}">
                <a16:creationId xmlns:a16="http://schemas.microsoft.com/office/drawing/2014/main" id="{F7860448-1C6B-4515-80F7-7D7378A58223}"/>
              </a:ext>
            </a:extLst>
          </p:cNvPr>
          <p:cNvSpPr>
            <a:spLocks noGrp="1" noChangeArrowheads="1"/>
          </p:cNvSpPr>
          <p:nvPr>
            <p:ph idx="1"/>
          </p:nvPr>
        </p:nvSpPr>
        <p:spPr>
          <a:xfrm>
            <a:off x="879000" y="1188720"/>
            <a:ext cx="10521696" cy="5103224"/>
          </a:xfrm>
        </p:spPr>
        <p:txBody>
          <a:bodyPr/>
          <a:lstStyle/>
          <a:p>
            <a:pPr eaLnBrk="1" hangingPunct="1">
              <a:lnSpc>
                <a:spcPct val="100000"/>
              </a:lnSpc>
              <a:spcBef>
                <a:spcPts val="0"/>
              </a:spcBef>
              <a:spcAft>
                <a:spcPts val="600"/>
              </a:spcAft>
            </a:pPr>
            <a:r>
              <a:rPr lang="en-US" altLang="en-US" sz="2400" dirty="0"/>
              <a:t>Families</a:t>
            </a:r>
          </a:p>
          <a:p>
            <a:pPr eaLnBrk="1" hangingPunct="1">
              <a:lnSpc>
                <a:spcPct val="100000"/>
              </a:lnSpc>
              <a:spcBef>
                <a:spcPts val="0"/>
              </a:spcBef>
              <a:spcAft>
                <a:spcPts val="600"/>
              </a:spcAft>
            </a:pPr>
            <a:r>
              <a:rPr lang="en-US" altLang="en-US" sz="2400" dirty="0"/>
              <a:t>Pre/K special education teachers and K teachers</a:t>
            </a:r>
          </a:p>
          <a:p>
            <a:pPr eaLnBrk="1" hangingPunct="1">
              <a:lnSpc>
                <a:spcPct val="100000"/>
              </a:lnSpc>
              <a:spcBef>
                <a:spcPts val="0"/>
              </a:spcBef>
              <a:spcAft>
                <a:spcPts val="600"/>
              </a:spcAft>
            </a:pPr>
            <a:r>
              <a:rPr lang="en-US" altLang="en-US" sz="2400" dirty="0"/>
              <a:t>Administrators</a:t>
            </a:r>
          </a:p>
          <a:p>
            <a:pPr eaLnBrk="1" hangingPunct="1">
              <a:lnSpc>
                <a:spcPct val="100000"/>
              </a:lnSpc>
              <a:spcBef>
                <a:spcPts val="0"/>
              </a:spcBef>
              <a:spcAft>
                <a:spcPts val="600"/>
              </a:spcAft>
            </a:pPr>
            <a:r>
              <a:rPr lang="en-US" altLang="en-US" sz="2400" dirty="0"/>
              <a:t>Designated instructional service (DIS) providers:</a:t>
            </a:r>
          </a:p>
          <a:p>
            <a:pPr lvl="1" eaLnBrk="1" hangingPunct="1">
              <a:lnSpc>
                <a:spcPct val="100000"/>
              </a:lnSpc>
              <a:spcBef>
                <a:spcPts val="0"/>
              </a:spcBef>
              <a:spcAft>
                <a:spcPts val="600"/>
              </a:spcAft>
            </a:pPr>
            <a:r>
              <a:rPr lang="en-US" altLang="en-US" sz="2400" dirty="0"/>
              <a:t>Speech and language specialist</a:t>
            </a:r>
          </a:p>
          <a:p>
            <a:pPr lvl="1" eaLnBrk="1" hangingPunct="1">
              <a:lnSpc>
                <a:spcPct val="100000"/>
              </a:lnSpc>
              <a:spcBef>
                <a:spcPts val="0"/>
              </a:spcBef>
              <a:spcAft>
                <a:spcPts val="600"/>
              </a:spcAft>
            </a:pPr>
            <a:r>
              <a:rPr lang="en-US" altLang="en-US" sz="2400" dirty="0"/>
              <a:t>School psychologist </a:t>
            </a:r>
          </a:p>
          <a:p>
            <a:pPr lvl="1" eaLnBrk="1" hangingPunct="1">
              <a:lnSpc>
                <a:spcPct val="100000"/>
              </a:lnSpc>
              <a:spcBef>
                <a:spcPts val="0"/>
              </a:spcBef>
              <a:spcAft>
                <a:spcPts val="600"/>
              </a:spcAft>
            </a:pPr>
            <a:r>
              <a:rPr lang="en-US" altLang="en-US" sz="2400" dirty="0"/>
              <a:t>Physical therapist </a:t>
            </a:r>
          </a:p>
          <a:p>
            <a:pPr lvl="1" eaLnBrk="1" hangingPunct="1">
              <a:lnSpc>
                <a:spcPct val="100000"/>
              </a:lnSpc>
              <a:spcBef>
                <a:spcPts val="0"/>
              </a:spcBef>
              <a:spcAft>
                <a:spcPts val="600"/>
              </a:spcAft>
            </a:pPr>
            <a:r>
              <a:rPr lang="en-US" altLang="en-US" sz="2400" dirty="0"/>
              <a:t>Occupational therapist </a:t>
            </a:r>
          </a:p>
          <a:p>
            <a:pPr lvl="1" eaLnBrk="1" hangingPunct="1">
              <a:lnSpc>
                <a:spcPct val="100000"/>
              </a:lnSpc>
              <a:spcBef>
                <a:spcPts val="0"/>
              </a:spcBef>
              <a:spcAft>
                <a:spcPts val="600"/>
              </a:spcAft>
            </a:pPr>
            <a:r>
              <a:rPr lang="en-US" altLang="en-US" sz="2400" dirty="0"/>
              <a:t>Assistive technology specialist</a:t>
            </a:r>
          </a:p>
          <a:p>
            <a:pPr eaLnBrk="1" hangingPunct="1">
              <a:lnSpc>
                <a:spcPct val="100000"/>
              </a:lnSpc>
              <a:spcBef>
                <a:spcPts val="0"/>
              </a:spcBef>
              <a:spcAft>
                <a:spcPts val="600"/>
              </a:spcAft>
            </a:pPr>
            <a:r>
              <a:rPr lang="en-US" altLang="en-US" sz="2400" dirty="0"/>
              <a:t>English as a second language specialist</a:t>
            </a:r>
          </a:p>
          <a:p>
            <a:pPr eaLnBrk="1" hangingPunct="1">
              <a:lnSpc>
                <a:spcPct val="100000"/>
              </a:lnSpc>
              <a:spcBef>
                <a:spcPts val="0"/>
              </a:spcBef>
              <a:spcAft>
                <a:spcPts val="600"/>
              </a:spcAft>
            </a:pPr>
            <a:r>
              <a:rPr lang="en-US" altLang="en-US" sz="2400" dirty="0"/>
              <a:t>Bilingual assistant/interpreter</a:t>
            </a:r>
          </a:p>
        </p:txBody>
      </p:sp>
      <p:sp>
        <p:nvSpPr>
          <p:cNvPr id="2" name="Slide Number Placeholder 3">
            <a:extLst>
              <a:ext uri="{FF2B5EF4-FFF2-40B4-BE49-F238E27FC236}">
                <a16:creationId xmlns:a16="http://schemas.microsoft.com/office/drawing/2014/main" id="{C97FBB0A-BD7D-4F9C-8E41-4C40954F374B}"/>
              </a:ext>
            </a:extLst>
          </p:cNvPr>
          <p:cNvSpPr>
            <a:spLocks noGrp="1"/>
          </p:cNvSpPr>
          <p:nvPr>
            <p:ph type="sldNum" sz="quarter" idx="11"/>
          </p:nvPr>
        </p:nvSpPr>
        <p:spPr/>
        <p:txBody>
          <a:bodyPr/>
          <a:lstStyle/>
          <a:p>
            <a:fld id="{65A270E9-2EC0-8E4B-B2C5-CC25833D9F0C}" type="slidenum">
              <a:rPr lang="en-US" altLang="x-none" smtClean="0"/>
              <a:pPr/>
              <a:t>15</a:t>
            </a:fld>
            <a:endParaRPr lang="en-US" altLang="x-non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ED92B6DA-E84B-4AF8-A969-4D3DB12E9EF3}"/>
              </a:ext>
            </a:extLst>
          </p:cNvPr>
          <p:cNvSpPr>
            <a:spLocks noGrp="1" noChangeArrowheads="1"/>
          </p:cNvSpPr>
          <p:nvPr>
            <p:ph type="title"/>
          </p:nvPr>
        </p:nvSpPr>
        <p:spPr/>
        <p:txBody>
          <a:bodyPr/>
          <a:lstStyle/>
          <a:p>
            <a:pPr eaLnBrk="1" hangingPunct="1"/>
            <a:r>
              <a:rPr lang="en-US" altLang="en-US" dirty="0">
                <a:solidFill>
                  <a:srgbClr val="A20B1D"/>
                </a:solidFill>
              </a:rPr>
              <a:t>Partners: School District</a:t>
            </a:r>
          </a:p>
        </p:txBody>
      </p:sp>
      <p:sp>
        <p:nvSpPr>
          <p:cNvPr id="35842" name="Content Placeholder 2">
            <a:extLst>
              <a:ext uri="{FF2B5EF4-FFF2-40B4-BE49-F238E27FC236}">
                <a16:creationId xmlns:a16="http://schemas.microsoft.com/office/drawing/2014/main" id="{27E3349F-DEF6-4147-B77E-9FB01603A685}"/>
              </a:ext>
            </a:extLst>
          </p:cNvPr>
          <p:cNvSpPr>
            <a:spLocks noGrp="1" noChangeArrowheads="1"/>
          </p:cNvSpPr>
          <p:nvPr>
            <p:ph idx="1"/>
          </p:nvPr>
        </p:nvSpPr>
        <p:spPr/>
        <p:txBody>
          <a:bodyPr/>
          <a:lstStyle/>
          <a:p>
            <a:pPr marL="0" indent="0" eaLnBrk="1" hangingPunct="1">
              <a:lnSpc>
                <a:spcPts val="3800"/>
              </a:lnSpc>
              <a:buNone/>
            </a:pPr>
            <a:r>
              <a:rPr lang="en-US" altLang="en-US" b="1" dirty="0"/>
              <a:t>Principle 8 </a:t>
            </a:r>
          </a:p>
          <a:p>
            <a:pPr lvl="1" indent="0" eaLnBrk="1" hangingPunct="1">
              <a:lnSpc>
                <a:spcPts val="3800"/>
              </a:lnSpc>
              <a:spcAft>
                <a:spcPts val="1800"/>
              </a:spcAft>
              <a:buNone/>
            </a:pPr>
            <a:r>
              <a:rPr lang="en-US" altLang="en-US" dirty="0"/>
              <a:t>“Coordination and collaboration among families, teachers, and specialists become crucial in supporting the language and literacy development of children with disabilities or other special needs” (PEL Guide, p. 69).</a:t>
            </a:r>
          </a:p>
          <a:p>
            <a:pPr marL="0" indent="0" eaLnBrk="1" hangingPunct="1">
              <a:lnSpc>
                <a:spcPts val="3800"/>
              </a:lnSpc>
              <a:buNone/>
            </a:pPr>
            <a:r>
              <a:rPr lang="en-US" altLang="en-US" b="1" dirty="0"/>
              <a:t>Overarching Principle </a:t>
            </a:r>
          </a:p>
          <a:p>
            <a:pPr lvl="1" indent="0" eaLnBrk="1" hangingPunct="1">
              <a:lnSpc>
                <a:spcPts val="3800"/>
              </a:lnSpc>
              <a:buNone/>
            </a:pPr>
            <a:r>
              <a:rPr lang="en-US" altLang="en-US" dirty="0"/>
              <a:t>“Family and community partnerships create meaningful connections” (PCF, Vol. 1,  p. 7).</a:t>
            </a:r>
          </a:p>
        </p:txBody>
      </p:sp>
      <p:sp>
        <p:nvSpPr>
          <p:cNvPr id="2" name="Slide Number Placeholder 3">
            <a:extLst>
              <a:ext uri="{FF2B5EF4-FFF2-40B4-BE49-F238E27FC236}">
                <a16:creationId xmlns:a16="http://schemas.microsoft.com/office/drawing/2014/main" id="{374F1FC6-A901-4C9C-B36F-0B922675313E}"/>
              </a:ext>
            </a:extLst>
          </p:cNvPr>
          <p:cNvSpPr>
            <a:spLocks noGrp="1"/>
          </p:cNvSpPr>
          <p:nvPr>
            <p:ph type="sldNum" sz="quarter" idx="11"/>
          </p:nvPr>
        </p:nvSpPr>
        <p:spPr/>
        <p:txBody>
          <a:bodyPr/>
          <a:lstStyle/>
          <a:p>
            <a:fld id="{65A270E9-2EC0-8E4B-B2C5-CC25833D9F0C}" type="slidenum">
              <a:rPr lang="en-US" altLang="x-none" smtClean="0"/>
              <a:pPr/>
              <a:t>16</a:t>
            </a:fld>
            <a:endParaRPr lang="en-US" altLang="x-none"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9159C5C-8BCF-421B-BC15-96211655FD64}"/>
              </a:ext>
            </a:extLst>
          </p:cNvPr>
          <p:cNvSpPr>
            <a:spLocks noGrp="1" noChangeArrowheads="1"/>
          </p:cNvSpPr>
          <p:nvPr>
            <p:ph type="title"/>
          </p:nvPr>
        </p:nvSpPr>
        <p:spPr>
          <a:xfrm>
            <a:off x="938784" y="116292"/>
            <a:ext cx="10972800" cy="1143000"/>
          </a:xfrm>
        </p:spPr>
        <p:txBody>
          <a:bodyPr/>
          <a:lstStyle/>
          <a:p>
            <a:pPr eaLnBrk="1" hangingPunct="1"/>
            <a:r>
              <a:rPr lang="en-US" altLang="en-US" dirty="0">
                <a:solidFill>
                  <a:srgbClr val="A20B1D"/>
                </a:solidFill>
              </a:rPr>
              <a:t>10 Practices</a:t>
            </a:r>
          </a:p>
        </p:txBody>
      </p:sp>
      <p:sp>
        <p:nvSpPr>
          <p:cNvPr id="37890" name="Rectangle 2">
            <a:extLst>
              <a:ext uri="{FF2B5EF4-FFF2-40B4-BE49-F238E27FC236}">
                <a16:creationId xmlns:a16="http://schemas.microsoft.com/office/drawing/2014/main" id="{C1A7BBAD-4D6B-477B-9FCE-4E609318E1BD}"/>
              </a:ext>
            </a:extLst>
          </p:cNvPr>
          <p:cNvSpPr>
            <a:spLocks noGrp="1" noChangeArrowheads="1"/>
          </p:cNvSpPr>
          <p:nvPr>
            <p:ph sz="half" idx="1"/>
          </p:nvPr>
        </p:nvSpPr>
        <p:spPr>
          <a:noFill/>
        </p:spPr>
        <p:txBody>
          <a:bodyPr/>
          <a:lstStyle/>
          <a:p>
            <a:pPr marL="0" indent="0" eaLnBrk="1" hangingPunct="1">
              <a:lnSpc>
                <a:spcPts val="3900"/>
              </a:lnSpc>
              <a:buNone/>
            </a:pPr>
            <a:r>
              <a:rPr lang="en-US" altLang="en-US" dirty="0"/>
              <a:t>Read, review, and discuss Principle 8 and the practices that follow on page 69 of the PEL Guide.</a:t>
            </a:r>
            <a:endParaRPr lang="en-US" altLang="en-US" sz="2400" dirty="0"/>
          </a:p>
        </p:txBody>
      </p:sp>
      <p:pic>
        <p:nvPicPr>
          <p:cNvPr id="5" name="Content Placeholder 3" descr="Screenshot of PEL Guide cover">
            <a:extLst>
              <a:ext uri="{FF2B5EF4-FFF2-40B4-BE49-F238E27FC236}">
                <a16:creationId xmlns:a16="http://schemas.microsoft.com/office/drawing/2014/main" id="{15B64A1A-693A-4D3E-B82D-4CC74BDF01DA}"/>
              </a:ext>
            </a:extLst>
          </p:cNvPr>
          <p:cNvPicPr>
            <a:picLocks noGrp="1" noChangeAspect="1"/>
          </p:cNvPicPr>
          <p:nvPr>
            <p:ph sz="half" idx="12"/>
          </p:nvPr>
        </p:nvPicPr>
        <p:blipFill>
          <a:blip r:embed="rId3">
            <a:extLst>
              <a:ext uri="{28A0092B-C50C-407E-A947-70E740481C1C}">
                <a14:useLocalDpi xmlns:a14="http://schemas.microsoft.com/office/drawing/2010/main" val="0"/>
              </a:ext>
            </a:extLst>
          </a:blip>
          <a:stretch>
            <a:fillRect/>
          </a:stretch>
        </p:blipFill>
        <p:spPr>
          <a:xfrm>
            <a:off x="7107312" y="274638"/>
            <a:ext cx="4386696" cy="5760401"/>
          </a:xfrm>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A8DBD0E6-E9E1-426A-910F-E1C997D3EE13}"/>
              </a:ext>
            </a:extLst>
          </p:cNvPr>
          <p:cNvSpPr>
            <a:spLocks noGrp="1"/>
          </p:cNvSpPr>
          <p:nvPr>
            <p:ph type="sldNum" sz="quarter" idx="11"/>
          </p:nvPr>
        </p:nvSpPr>
        <p:spPr/>
        <p:txBody>
          <a:bodyPr/>
          <a:lstStyle/>
          <a:p>
            <a:fld id="{65A270E9-2EC0-8E4B-B2C5-CC25833D9F0C}" type="slidenum">
              <a:rPr lang="en-US" altLang="x-none" smtClean="0"/>
              <a:pPr/>
              <a:t>17</a:t>
            </a:fld>
            <a:endParaRPr lang="en-US" altLang="x-none"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102ECDD2-43C5-4D78-A1EA-F37291701AED}"/>
              </a:ext>
            </a:extLst>
          </p:cNvPr>
          <p:cNvSpPr>
            <a:spLocks noGrp="1" noChangeArrowheads="1"/>
          </p:cNvSpPr>
          <p:nvPr>
            <p:ph type="title"/>
          </p:nvPr>
        </p:nvSpPr>
        <p:spPr>
          <a:xfrm>
            <a:off x="879000" y="331161"/>
            <a:ext cx="4222341" cy="1388899"/>
          </a:xfrm>
        </p:spPr>
        <p:txBody>
          <a:bodyPr/>
          <a:lstStyle/>
          <a:p>
            <a:pPr eaLnBrk="1" hangingPunct="1">
              <a:lnSpc>
                <a:spcPts val="4900"/>
              </a:lnSpc>
              <a:spcBef>
                <a:spcPct val="50000"/>
              </a:spcBef>
            </a:pPr>
            <a:r>
              <a:rPr lang="en-US" altLang="en-US" sz="4000" dirty="0">
                <a:solidFill>
                  <a:srgbClr val="A20B1D"/>
                </a:solidFill>
              </a:rPr>
              <a:t>What have we learned?</a:t>
            </a:r>
          </a:p>
        </p:txBody>
      </p:sp>
      <p:sp>
        <p:nvSpPr>
          <p:cNvPr id="19460" name="Content Placeholder 2">
            <a:extLst>
              <a:ext uri="{FF2B5EF4-FFF2-40B4-BE49-F238E27FC236}">
                <a16:creationId xmlns:a16="http://schemas.microsoft.com/office/drawing/2014/main" id="{63E34253-FE96-4526-92E7-157DB0CA4031}"/>
              </a:ext>
            </a:extLst>
          </p:cNvPr>
          <p:cNvSpPr>
            <a:spLocks noGrp="1" noChangeArrowheads="1"/>
          </p:cNvSpPr>
          <p:nvPr>
            <p:ph idx="1"/>
          </p:nvPr>
        </p:nvSpPr>
        <p:spPr>
          <a:xfrm>
            <a:off x="879000" y="1927654"/>
            <a:ext cx="3890708" cy="4072787"/>
          </a:xfrm>
          <a:noFill/>
        </p:spPr>
        <p:txBody>
          <a:bodyPr/>
          <a:lstStyle/>
          <a:p>
            <a:pPr eaLnBrk="1" hangingPunct="1">
              <a:lnSpc>
                <a:spcPct val="90000"/>
              </a:lnSpc>
              <a:spcBef>
                <a:spcPts val="1200"/>
              </a:spcBef>
              <a:buFontTx/>
              <a:buChar char="•"/>
              <a:defRPr/>
            </a:pPr>
            <a:r>
              <a:rPr lang="en-US" b="0" dirty="0">
                <a:ea typeface="MS PGothic" pitchFamily="34" charset="-128"/>
              </a:rPr>
              <a:t>California’s Early Learning and Development System</a:t>
            </a:r>
          </a:p>
          <a:p>
            <a:pPr eaLnBrk="1" hangingPunct="1">
              <a:spcBef>
                <a:spcPts val="1200"/>
              </a:spcBef>
              <a:buFontTx/>
              <a:buChar char="•"/>
              <a:defRPr/>
            </a:pPr>
            <a:r>
              <a:rPr lang="en-US" b="0" dirty="0">
                <a:ea typeface="MS PGothic" pitchFamily="34" charset="-128"/>
              </a:rPr>
              <a:t>Special Education Division and Early Childhood Support System</a:t>
            </a:r>
          </a:p>
          <a:p>
            <a:pPr eaLnBrk="1" hangingPunct="1">
              <a:lnSpc>
                <a:spcPct val="90000"/>
              </a:lnSpc>
              <a:spcBef>
                <a:spcPts val="1200"/>
              </a:spcBef>
              <a:buFontTx/>
              <a:buChar char="•"/>
              <a:defRPr/>
            </a:pPr>
            <a:r>
              <a:rPr lang="en-US" b="0" dirty="0">
                <a:ea typeface="MS PGothic" pitchFamily="34" charset="-128"/>
              </a:rPr>
              <a:t>Special Education Law—IDEA 2004</a:t>
            </a:r>
            <a:endParaRPr lang="en-US" b="0" dirty="0"/>
          </a:p>
        </p:txBody>
      </p:sp>
      <p:pic>
        <p:nvPicPr>
          <p:cNvPr id="39938" name="Picture 3" descr="Child using a pointer">
            <a:extLst>
              <a:ext uri="{FF2B5EF4-FFF2-40B4-BE49-F238E27FC236}">
                <a16:creationId xmlns:a16="http://schemas.microsoft.com/office/drawing/2014/main" id="{65814421-D3D0-4D07-BEBB-CAE75BC45774}"/>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3782" r="4117"/>
          <a:stretch/>
        </p:blipFill>
        <p:spPr>
          <a:xfrm>
            <a:off x="5101341" y="615713"/>
            <a:ext cx="6621268" cy="5216676"/>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5B2E06F9-D21A-4DDD-92DB-7BD74802A8C2}"/>
              </a:ext>
            </a:extLst>
          </p:cNvPr>
          <p:cNvSpPr>
            <a:spLocks noGrp="1"/>
          </p:cNvSpPr>
          <p:nvPr>
            <p:ph type="sldNum" sz="quarter" idx="11"/>
          </p:nvPr>
        </p:nvSpPr>
        <p:spPr/>
        <p:txBody>
          <a:bodyPr/>
          <a:lstStyle/>
          <a:p>
            <a:fld id="{65A270E9-2EC0-8E4B-B2C5-CC25833D9F0C}" type="slidenum">
              <a:rPr lang="en-US" altLang="x-none" smtClean="0"/>
              <a:pPr/>
              <a:t>18</a:t>
            </a:fld>
            <a:endParaRPr lang="en-US" altLang="x-non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3FB11A9-678A-4816-8103-70E6208E1DAF}"/>
              </a:ext>
            </a:extLst>
          </p:cNvPr>
          <p:cNvSpPr>
            <a:spLocks noGrp="1" noChangeArrowheads="1"/>
          </p:cNvSpPr>
          <p:nvPr>
            <p:ph type="title"/>
          </p:nvPr>
        </p:nvSpPr>
        <p:spPr>
          <a:xfrm>
            <a:off x="633516" y="495301"/>
            <a:ext cx="3234630" cy="1310054"/>
          </a:xfrm>
        </p:spPr>
        <p:txBody>
          <a:bodyPr/>
          <a:lstStyle/>
          <a:p>
            <a:pPr eaLnBrk="1" hangingPunct="1">
              <a:lnSpc>
                <a:spcPts val="5280"/>
              </a:lnSpc>
            </a:pPr>
            <a:r>
              <a:rPr lang="en-US" altLang="en-US" dirty="0">
                <a:solidFill>
                  <a:srgbClr val="A20B1D"/>
                </a:solidFill>
              </a:rPr>
              <a:t>Let’s take a closer look!</a:t>
            </a:r>
          </a:p>
        </p:txBody>
      </p:sp>
      <p:pic>
        <p:nvPicPr>
          <p:cNvPr id="41985" name="Picture 2" descr="Children looking through science viewers">
            <a:extLst>
              <a:ext uri="{FF2B5EF4-FFF2-40B4-BE49-F238E27FC236}">
                <a16:creationId xmlns:a16="http://schemas.microsoft.com/office/drawing/2014/main" id="{C8404614-E304-4142-A96C-4C67DE4260A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3820"/>
          <a:stretch/>
        </p:blipFill>
        <p:spPr>
          <a:xfrm>
            <a:off x="4337538" y="495300"/>
            <a:ext cx="7385070" cy="5600700"/>
          </a:xfrm>
          <a:noFill/>
          <a:effectLst>
            <a:outerShdw blurRad="50800" dist="38100" dir="2700000" algn="tl" rotWithShape="0">
              <a:prstClr val="black">
                <a:alpha val="40000"/>
              </a:prstClr>
            </a:outerShdw>
          </a:effectLst>
        </p:spPr>
      </p:pic>
      <p:sp>
        <p:nvSpPr>
          <p:cNvPr id="2" name="Slide Number Placeholder 3">
            <a:extLst>
              <a:ext uri="{FF2B5EF4-FFF2-40B4-BE49-F238E27FC236}">
                <a16:creationId xmlns:a16="http://schemas.microsoft.com/office/drawing/2014/main" id="{6E70662B-1C29-45CC-8483-04F14E5CFDD4}"/>
              </a:ext>
            </a:extLst>
          </p:cNvPr>
          <p:cNvSpPr>
            <a:spLocks noGrp="1"/>
          </p:cNvSpPr>
          <p:nvPr>
            <p:ph type="sldNum" sz="quarter" idx="11"/>
          </p:nvPr>
        </p:nvSpPr>
        <p:spPr/>
        <p:txBody>
          <a:bodyPr/>
          <a:lstStyle/>
          <a:p>
            <a:fld id="{65A270E9-2EC0-8E4B-B2C5-CC25833D9F0C}" type="slidenum">
              <a:rPr lang="en-US" altLang="x-none" smtClean="0"/>
              <a:pPr/>
              <a:t>19</a:t>
            </a:fld>
            <a:endParaRPr lang="en-US" altLang="x-non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a:extLst>
              <a:ext uri="{FF2B5EF4-FFF2-40B4-BE49-F238E27FC236}">
                <a16:creationId xmlns:a16="http://schemas.microsoft.com/office/drawing/2014/main" id="{9A2E1630-581E-4729-859E-FB4D0FA43710}"/>
              </a:ext>
            </a:extLst>
          </p:cNvPr>
          <p:cNvSpPr>
            <a:spLocks noGrp="1"/>
          </p:cNvSpPr>
          <p:nvPr>
            <p:ph type="ctrTitle"/>
          </p:nvPr>
        </p:nvSpPr>
        <p:spPr>
          <a:xfrm>
            <a:off x="666410" y="779124"/>
            <a:ext cx="5787984" cy="3394205"/>
          </a:xfrm>
          <a:noFill/>
        </p:spPr>
        <p:txBody>
          <a:bodyPr anchor="t">
            <a:noAutofit/>
          </a:bodyPr>
          <a:lstStyle/>
          <a:p>
            <a:pPr marL="168275" eaLnBrk="1" hangingPunct="1">
              <a:lnSpc>
                <a:spcPts val="5100"/>
              </a:lnSpc>
              <a:spcAft>
                <a:spcPts val="1200"/>
              </a:spcAft>
              <a:defRPr/>
            </a:pPr>
            <a:r>
              <a:rPr lang="en-US" sz="4300" dirty="0">
                <a:solidFill>
                  <a:srgbClr val="A20B1D"/>
                </a:solidFill>
              </a:rPr>
              <a:t>Chapter 7 Extended Module: “English Learners with Disabilities or Other Special Needs”</a:t>
            </a:r>
          </a:p>
        </p:txBody>
      </p:sp>
      <p:sp>
        <p:nvSpPr>
          <p:cNvPr id="4100" name="Subtitle 2">
            <a:extLst>
              <a:ext uri="{FF2B5EF4-FFF2-40B4-BE49-F238E27FC236}">
                <a16:creationId xmlns:a16="http://schemas.microsoft.com/office/drawing/2014/main" id="{081B3153-AFD6-4277-840F-C92A95BD1580}"/>
              </a:ext>
            </a:extLst>
          </p:cNvPr>
          <p:cNvSpPr>
            <a:spLocks noGrp="1"/>
          </p:cNvSpPr>
          <p:nvPr>
            <p:ph type="subTitle" idx="1"/>
          </p:nvPr>
        </p:nvSpPr>
        <p:spPr>
          <a:xfrm>
            <a:off x="817202" y="4173329"/>
            <a:ext cx="5486400" cy="1769359"/>
          </a:xfrm>
          <a:noFill/>
        </p:spPr>
        <p:txBody>
          <a:bodyPr anchor="ctr" anchorCtr="0"/>
          <a:lstStyle/>
          <a:p>
            <a:pPr marL="0" indent="0" eaLnBrk="1" hangingPunct="1">
              <a:lnSpc>
                <a:spcPts val="3200"/>
              </a:lnSpc>
              <a:spcBef>
                <a:spcPct val="0"/>
              </a:spcBef>
              <a:buNone/>
              <a:defRPr/>
            </a:pPr>
            <a:r>
              <a:rPr lang="en-US" sz="2400" b="0" i="1" dirty="0">
                <a:solidFill>
                  <a:srgbClr val="3D3D3D"/>
                </a:solidFill>
              </a:rPr>
              <a:t>Preschool English Learners: Principles and Practices to Promote Language, Literacy, and Learning—A Resource Guide (Second Edition)</a:t>
            </a:r>
            <a:r>
              <a:rPr lang="en-US" sz="2400" i="1" dirty="0">
                <a:solidFill>
                  <a:srgbClr val="3D3D3D"/>
                </a:solidFill>
              </a:rPr>
              <a:t> </a:t>
            </a:r>
            <a:r>
              <a:rPr lang="en-US" sz="2400" dirty="0">
                <a:solidFill>
                  <a:srgbClr val="3D3D3D"/>
                </a:solidFill>
              </a:rPr>
              <a:t>(PEL Guide)</a:t>
            </a:r>
            <a:endParaRPr lang="en-US" sz="2400" b="0" dirty="0">
              <a:solidFill>
                <a:srgbClr val="3D3D3D"/>
              </a:solidFill>
            </a:endParaRPr>
          </a:p>
        </p:txBody>
      </p:sp>
      <p:pic>
        <p:nvPicPr>
          <p:cNvPr id="7169" name="Content Placeholder 3" descr="Children blowing with bubbles&#10;">
            <a:extLst>
              <a:ext uri="{FF2B5EF4-FFF2-40B4-BE49-F238E27FC236}">
                <a16:creationId xmlns:a16="http://schemas.microsoft.com/office/drawing/2014/main" id="{B57DE681-23F7-4862-A6F7-5E2DCD009082}"/>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9542" r="9542"/>
          <a:stretch>
            <a:fillRect/>
          </a:stretch>
        </p:blipFill>
        <p:spPr>
          <a:noFill/>
          <a:effectLst>
            <a:outerShdw blurRad="50800" dist="38100" dir="2700000" algn="tl" rotWithShape="0">
              <a:prstClr val="black">
                <a:alpha val="40000"/>
              </a:prstClr>
            </a:outerShdw>
          </a:effectLst>
        </p:spPr>
      </p:pic>
      <p:sp>
        <p:nvSpPr>
          <p:cNvPr id="3" name="Slide Number Placeholder 4">
            <a:extLst>
              <a:ext uri="{FF2B5EF4-FFF2-40B4-BE49-F238E27FC236}">
                <a16:creationId xmlns:a16="http://schemas.microsoft.com/office/drawing/2014/main" id="{C9C19361-2533-4DD7-9852-DC895FF23E1F}"/>
              </a:ext>
            </a:extLst>
          </p:cNvPr>
          <p:cNvSpPr>
            <a:spLocks noGrp="1"/>
          </p:cNvSpPr>
          <p:nvPr>
            <p:ph type="sldNum" sz="quarter" idx="11"/>
          </p:nvPr>
        </p:nvSpPr>
        <p:spPr/>
        <p:txBody>
          <a:bodyPr/>
          <a:lstStyle/>
          <a:p>
            <a:fld id="{65A270E9-2EC0-8E4B-B2C5-CC25833D9F0C}" type="slidenum">
              <a:rPr lang="en-US" altLang="x-none" smtClean="0"/>
              <a:pPr/>
              <a:t>2</a:t>
            </a:fld>
            <a:endParaRPr lang="en-US" altLang="x-none"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7FE7B5D0-F91A-4412-AF18-3B0CA2CB280D}"/>
              </a:ext>
            </a:extLst>
          </p:cNvPr>
          <p:cNvSpPr>
            <a:spLocks noGrp="1" noChangeArrowheads="1"/>
          </p:cNvSpPr>
          <p:nvPr>
            <p:ph type="title"/>
          </p:nvPr>
        </p:nvSpPr>
        <p:spPr>
          <a:xfrm>
            <a:off x="284166" y="0"/>
            <a:ext cx="11627418" cy="1305109"/>
          </a:xfrm>
        </p:spPr>
        <p:txBody>
          <a:bodyPr anchor="ctr" anchorCtr="0"/>
          <a:lstStyle/>
          <a:p>
            <a:pPr algn="ctr" eaLnBrk="1" hangingPunct="1"/>
            <a:r>
              <a:rPr lang="en-US" altLang="en-US" sz="3600" dirty="0">
                <a:solidFill>
                  <a:srgbClr val="A20B1D"/>
                </a:solidFill>
              </a:rPr>
              <a:t>Preschool Children with IEPs by Ethnicity and Disability (CDE Special Education Date, 12/01/2011)</a:t>
            </a:r>
          </a:p>
        </p:txBody>
      </p:sp>
      <p:graphicFrame>
        <p:nvGraphicFramePr>
          <p:cNvPr id="12" name="Table 2" descr="Preschool Children with IEPs by Ethnicity and Disability (CDE Special Education Date, 12/01/2011)">
            <a:extLst>
              <a:ext uri="{FF2B5EF4-FFF2-40B4-BE49-F238E27FC236}">
                <a16:creationId xmlns:a16="http://schemas.microsoft.com/office/drawing/2014/main" id="{35DA1162-BB37-4432-9381-93CA4A42316A}"/>
              </a:ext>
            </a:extLst>
          </p:cNvPr>
          <p:cNvGraphicFramePr>
            <a:graphicFrameLocks noGrp="1"/>
          </p:cNvGraphicFramePr>
          <p:nvPr>
            <p:ph sz="half" idx="12"/>
            <p:extLst>
              <p:ext uri="{D42A27DB-BD31-4B8C-83A1-F6EECF244321}">
                <p14:modId xmlns:p14="http://schemas.microsoft.com/office/powerpoint/2010/main" val="2969878178"/>
              </p:ext>
            </p:extLst>
          </p:nvPr>
        </p:nvGraphicFramePr>
        <p:xfrm>
          <a:off x="280416" y="1234087"/>
          <a:ext cx="11623668" cy="42976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37278">
                  <a:extLst>
                    <a:ext uri="{9D8B030D-6E8A-4147-A177-3AD203B41FA5}">
                      <a16:colId xmlns:a16="http://schemas.microsoft.com/office/drawing/2014/main" val="3436550366"/>
                    </a:ext>
                  </a:extLst>
                </a:gridCol>
                <a:gridCol w="1937278">
                  <a:extLst>
                    <a:ext uri="{9D8B030D-6E8A-4147-A177-3AD203B41FA5}">
                      <a16:colId xmlns:a16="http://schemas.microsoft.com/office/drawing/2014/main" val="4131915267"/>
                    </a:ext>
                  </a:extLst>
                </a:gridCol>
                <a:gridCol w="1937278">
                  <a:extLst>
                    <a:ext uri="{9D8B030D-6E8A-4147-A177-3AD203B41FA5}">
                      <a16:colId xmlns:a16="http://schemas.microsoft.com/office/drawing/2014/main" val="3500714173"/>
                    </a:ext>
                  </a:extLst>
                </a:gridCol>
                <a:gridCol w="1937278">
                  <a:extLst>
                    <a:ext uri="{9D8B030D-6E8A-4147-A177-3AD203B41FA5}">
                      <a16:colId xmlns:a16="http://schemas.microsoft.com/office/drawing/2014/main" val="1370684768"/>
                    </a:ext>
                  </a:extLst>
                </a:gridCol>
                <a:gridCol w="1937278">
                  <a:extLst>
                    <a:ext uri="{9D8B030D-6E8A-4147-A177-3AD203B41FA5}">
                      <a16:colId xmlns:a16="http://schemas.microsoft.com/office/drawing/2014/main" val="3860900141"/>
                    </a:ext>
                  </a:extLst>
                </a:gridCol>
                <a:gridCol w="1937278">
                  <a:extLst>
                    <a:ext uri="{9D8B030D-6E8A-4147-A177-3AD203B41FA5}">
                      <a16:colId xmlns:a16="http://schemas.microsoft.com/office/drawing/2014/main" val="1678182093"/>
                    </a:ext>
                  </a:extLst>
                </a:gridCol>
              </a:tblGrid>
              <a:tr h="370840">
                <a:tc>
                  <a:txBody>
                    <a:bodyPr/>
                    <a:lstStyle/>
                    <a:p>
                      <a:pPr algn="ctr"/>
                      <a:r>
                        <a:rPr lang="en-US" sz="2400" dirty="0">
                          <a:solidFill>
                            <a:schemeClr val="tx1">
                              <a:lumMod val="50000"/>
                            </a:schemeClr>
                          </a:solidFill>
                        </a:rPr>
                        <a:t>Major Ethnic Group</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MR</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SLI</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SLD</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AUT</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TOTAL</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2655016"/>
                  </a:ext>
                </a:extLst>
              </a:tr>
              <a:tr h="370840">
                <a:tc>
                  <a:txBody>
                    <a:bodyPr/>
                    <a:lstStyle/>
                    <a:p>
                      <a:pPr algn="ctr"/>
                      <a:r>
                        <a:rPr lang="en-US" sz="2400" dirty="0">
                          <a:solidFill>
                            <a:schemeClr val="tx1">
                              <a:lumMod val="50000"/>
                            </a:schemeClr>
                          </a:solidFill>
                        </a:rPr>
                        <a:t>Native American</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8</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186</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0</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35</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246</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7801341"/>
                  </a:ext>
                </a:extLst>
              </a:tr>
              <a:tr h="370840">
                <a:tc>
                  <a:txBody>
                    <a:bodyPr/>
                    <a:lstStyle/>
                    <a:p>
                      <a:pPr algn="ctr"/>
                      <a:r>
                        <a:rPr lang="en-US" sz="2400" dirty="0">
                          <a:solidFill>
                            <a:schemeClr val="tx1">
                              <a:lumMod val="50000"/>
                            </a:schemeClr>
                          </a:solidFill>
                        </a:rPr>
                        <a:t>Asian</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306</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3,989</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27</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1,701</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6,592</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6670986"/>
                  </a:ext>
                </a:extLst>
              </a:tr>
              <a:tr h="370840">
                <a:tc>
                  <a:txBody>
                    <a:bodyPr/>
                    <a:lstStyle/>
                    <a:p>
                      <a:pPr algn="ctr"/>
                      <a:r>
                        <a:rPr lang="en-US" sz="2400" dirty="0">
                          <a:solidFill>
                            <a:schemeClr val="tx1">
                              <a:lumMod val="50000"/>
                            </a:schemeClr>
                          </a:solidFill>
                        </a:rPr>
                        <a:t>Hispanic</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1,625</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15,770</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185</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3,565</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23,678</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9578584"/>
                  </a:ext>
                </a:extLst>
              </a:tr>
              <a:tr h="370840">
                <a:tc>
                  <a:txBody>
                    <a:bodyPr/>
                    <a:lstStyle/>
                    <a:p>
                      <a:pPr algn="ctr"/>
                      <a:r>
                        <a:rPr lang="en-US" sz="2400" dirty="0">
                          <a:solidFill>
                            <a:schemeClr val="tx1">
                              <a:lumMod val="50000"/>
                            </a:schemeClr>
                          </a:solidFill>
                        </a:rPr>
                        <a:t>African-American</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174</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1,491</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16</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518</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2,461</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4403697"/>
                  </a:ext>
                </a:extLst>
              </a:tr>
              <a:tr h="370840">
                <a:tc>
                  <a:txBody>
                    <a:bodyPr/>
                    <a:lstStyle/>
                    <a:p>
                      <a:pPr algn="ctr"/>
                      <a:r>
                        <a:rPr lang="en-US" sz="2400" dirty="0">
                          <a:solidFill>
                            <a:schemeClr val="tx1">
                              <a:lumMod val="50000"/>
                            </a:schemeClr>
                          </a:solidFill>
                        </a:rPr>
                        <a:t>White</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482</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8,712</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52</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2,617</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13,332</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2776896"/>
                  </a:ext>
                </a:extLst>
              </a:tr>
              <a:tr h="370840">
                <a:tc>
                  <a:txBody>
                    <a:bodyPr/>
                    <a:lstStyle/>
                    <a:p>
                      <a:pPr algn="ctr"/>
                      <a:r>
                        <a:rPr lang="en-US" sz="2400" dirty="0">
                          <a:solidFill>
                            <a:schemeClr val="tx1">
                              <a:lumMod val="50000"/>
                            </a:schemeClr>
                          </a:solidFill>
                        </a:rPr>
                        <a:t>TOTAL</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2,595</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solidFill>
                        </a:rPr>
                        <a:t>30,148</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a:r>
                        <a:rPr lang="en-US" sz="2400" dirty="0">
                          <a:solidFill>
                            <a:schemeClr val="tx1">
                              <a:lumMod val="50000"/>
                            </a:schemeClr>
                          </a:solidFill>
                        </a:rPr>
                        <a:t>280</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8,446</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46,409</a:t>
                      </a:r>
                    </a:p>
                  </a:txBody>
                  <a:tcPr marL="43753" marR="437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343774"/>
                  </a:ext>
                </a:extLst>
              </a:tr>
            </a:tbl>
          </a:graphicData>
        </a:graphic>
      </p:graphicFrame>
      <p:sp>
        <p:nvSpPr>
          <p:cNvPr id="3" name="Content Placeholder 3">
            <a:extLst>
              <a:ext uri="{FF2B5EF4-FFF2-40B4-BE49-F238E27FC236}">
                <a16:creationId xmlns:a16="http://schemas.microsoft.com/office/drawing/2014/main" id="{F1128B51-DF53-4203-9036-4938F644B837}"/>
              </a:ext>
            </a:extLst>
          </p:cNvPr>
          <p:cNvSpPr>
            <a:spLocks noGrp="1"/>
          </p:cNvSpPr>
          <p:nvPr>
            <p:ph sz="half" idx="1"/>
          </p:nvPr>
        </p:nvSpPr>
        <p:spPr>
          <a:xfrm>
            <a:off x="284166" y="5602789"/>
            <a:ext cx="11623668" cy="694494"/>
          </a:xfrm>
          <a:solidFill>
            <a:srgbClr val="FFFFFF"/>
          </a:solidFill>
          <a:ln>
            <a:solidFill>
              <a:srgbClr val="3D3D3D"/>
            </a:solidFill>
          </a:ln>
          <a:effectLst>
            <a:outerShdw blurRad="50800" dist="38100" dir="2700000" algn="tl" rotWithShape="0">
              <a:prstClr val="black">
                <a:alpha val="40000"/>
              </a:prstClr>
            </a:outerShdw>
          </a:effectLst>
        </p:spPr>
        <p:txBody>
          <a:bodyPr/>
          <a:lstStyle/>
          <a:p>
            <a:pPr marL="0" indent="0">
              <a:buNone/>
            </a:pPr>
            <a:r>
              <a:rPr lang="en-US" sz="2400" b="0" dirty="0"/>
              <a:t>Table Key: (MR: Mental Retardation, SLI: Speech and Language Impairment, SLD: Specific Learning Disability, AUT: Autism)</a:t>
            </a:r>
          </a:p>
        </p:txBody>
      </p:sp>
      <p:sp>
        <p:nvSpPr>
          <p:cNvPr id="2" name="Slide Number Placeholder 4">
            <a:extLst>
              <a:ext uri="{FF2B5EF4-FFF2-40B4-BE49-F238E27FC236}">
                <a16:creationId xmlns:a16="http://schemas.microsoft.com/office/drawing/2014/main" id="{C1B8A63B-13F2-4C2C-A37B-07C9C93DF73E}"/>
              </a:ext>
            </a:extLst>
          </p:cNvPr>
          <p:cNvSpPr>
            <a:spLocks noGrp="1"/>
          </p:cNvSpPr>
          <p:nvPr>
            <p:ph type="sldNum" sz="quarter" idx="11"/>
          </p:nvPr>
        </p:nvSpPr>
        <p:spPr/>
        <p:txBody>
          <a:bodyPr/>
          <a:lstStyle/>
          <a:p>
            <a:fld id="{65A270E9-2EC0-8E4B-B2C5-CC25833D9F0C}" type="slidenum">
              <a:rPr lang="en-US" altLang="x-none" smtClean="0"/>
              <a:pPr/>
              <a:t>20</a:t>
            </a:fld>
            <a:endParaRPr lang="en-US" altLang="x-none" dirty="0"/>
          </a:p>
        </p:txBody>
      </p:sp>
    </p:spTree>
    <p:extLst>
      <p:ext uri="{BB962C8B-B14F-4D97-AF65-F5344CB8AC3E}">
        <p14:creationId xmlns:p14="http://schemas.microsoft.com/office/powerpoint/2010/main" val="3850090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A4C38F79-DF9E-40FB-8DD6-E6FF80DA7B55}"/>
              </a:ext>
            </a:extLst>
          </p:cNvPr>
          <p:cNvSpPr>
            <a:spLocks noGrp="1" noChangeArrowheads="1"/>
          </p:cNvSpPr>
          <p:nvPr>
            <p:ph type="title"/>
          </p:nvPr>
        </p:nvSpPr>
        <p:spPr>
          <a:xfrm>
            <a:off x="938784" y="0"/>
            <a:ext cx="10972800" cy="1161791"/>
          </a:xfrm>
        </p:spPr>
        <p:txBody>
          <a:bodyPr/>
          <a:lstStyle/>
          <a:p>
            <a:pPr eaLnBrk="1" hangingPunct="1"/>
            <a:r>
              <a:rPr lang="en-US" altLang="en-US" dirty="0">
                <a:solidFill>
                  <a:srgbClr val="A20B1D"/>
                </a:solidFill>
              </a:rPr>
              <a:t>What do you think?</a:t>
            </a:r>
            <a:endParaRPr lang="en-US" altLang="en-US" sz="2400" dirty="0">
              <a:solidFill>
                <a:srgbClr val="A20B1D"/>
              </a:solidFill>
            </a:endParaRPr>
          </a:p>
        </p:txBody>
      </p:sp>
      <p:sp>
        <p:nvSpPr>
          <p:cNvPr id="7" name="Content Placeholder 2">
            <a:extLst>
              <a:ext uri="{FF2B5EF4-FFF2-40B4-BE49-F238E27FC236}">
                <a16:creationId xmlns:a16="http://schemas.microsoft.com/office/drawing/2014/main" id="{D17DC8CE-09B7-429C-910A-E87C321AD9D7}"/>
              </a:ext>
            </a:extLst>
          </p:cNvPr>
          <p:cNvSpPr>
            <a:spLocks noGrp="1"/>
          </p:cNvSpPr>
          <p:nvPr>
            <p:ph sz="half" idx="1"/>
          </p:nvPr>
        </p:nvSpPr>
        <p:spPr>
          <a:xfrm>
            <a:off x="938784" y="1340955"/>
            <a:ext cx="4719562" cy="480131"/>
          </a:xfrm>
          <a:prstGeom prst="rect">
            <a:avLst/>
          </a:prstGeom>
        </p:spPr>
        <p:txBody>
          <a:bodyPr wrap="none">
            <a:spAutoFit/>
          </a:bodyPr>
          <a:lstStyle/>
          <a:p>
            <a:pPr marL="0" indent="0">
              <a:buNone/>
            </a:pPr>
            <a:r>
              <a:rPr lang="en-US" dirty="0"/>
              <a:t>Do you agree or disagree?</a:t>
            </a:r>
          </a:p>
        </p:txBody>
      </p:sp>
      <p:sp>
        <p:nvSpPr>
          <p:cNvPr id="3" name="Content Placeholder 3">
            <a:extLst>
              <a:ext uri="{FF2B5EF4-FFF2-40B4-BE49-F238E27FC236}">
                <a16:creationId xmlns:a16="http://schemas.microsoft.com/office/drawing/2014/main" id="{2E3BA351-7A57-41D9-B745-A19181229BE9}"/>
              </a:ext>
            </a:extLst>
          </p:cNvPr>
          <p:cNvSpPr>
            <a:spLocks noGrp="1"/>
          </p:cNvSpPr>
          <p:nvPr>
            <p:ph sz="half" idx="12"/>
          </p:nvPr>
        </p:nvSpPr>
        <p:spPr>
          <a:xfrm>
            <a:off x="938784" y="2000249"/>
            <a:ext cx="10620170" cy="4274855"/>
          </a:xfrm>
          <a:noFill/>
        </p:spPr>
        <p:txBody>
          <a:bodyPr/>
          <a:lstStyle/>
          <a:p>
            <a:pPr eaLnBrk="1" hangingPunct="1">
              <a:lnSpc>
                <a:spcPct val="100000"/>
              </a:lnSpc>
              <a:spcBef>
                <a:spcPts val="600"/>
              </a:spcBef>
              <a:spcAft>
                <a:spcPts val="600"/>
              </a:spcAft>
            </a:pPr>
            <a:r>
              <a:rPr lang="en-US" altLang="en-US" sz="2600" b="0" dirty="0"/>
              <a:t>Preschool children with disabilities are not capable of being bilingual.</a:t>
            </a:r>
          </a:p>
          <a:p>
            <a:pPr eaLnBrk="1" hangingPunct="1">
              <a:lnSpc>
                <a:spcPct val="100000"/>
              </a:lnSpc>
              <a:spcBef>
                <a:spcPts val="600"/>
              </a:spcBef>
              <a:spcAft>
                <a:spcPts val="600"/>
              </a:spcAft>
            </a:pPr>
            <a:r>
              <a:rPr lang="en-US" altLang="en-US" sz="2600" b="0" dirty="0"/>
              <a:t>A preschool child with a disability will be confused by being exposed to more than one language.</a:t>
            </a:r>
          </a:p>
          <a:p>
            <a:pPr eaLnBrk="1" hangingPunct="1">
              <a:lnSpc>
                <a:spcPct val="100000"/>
              </a:lnSpc>
              <a:spcBef>
                <a:spcPts val="600"/>
              </a:spcBef>
              <a:spcAft>
                <a:spcPts val="600"/>
              </a:spcAft>
            </a:pPr>
            <a:r>
              <a:rPr lang="en-US" altLang="en-US" sz="2600" b="0" dirty="0"/>
              <a:t>Preschool children who are bilingual and have a disability will be better off in a setting where they only hear English.</a:t>
            </a:r>
          </a:p>
          <a:p>
            <a:pPr eaLnBrk="1" hangingPunct="1">
              <a:lnSpc>
                <a:spcPct val="100000"/>
              </a:lnSpc>
              <a:spcBef>
                <a:spcPts val="600"/>
              </a:spcBef>
              <a:spcAft>
                <a:spcPts val="600"/>
              </a:spcAft>
            </a:pPr>
            <a:r>
              <a:rPr lang="en-US" altLang="en-US" sz="2600" b="0" dirty="0"/>
              <a:t>Many of the principles and practices in the PEL Guide apply to children with disabilities who are learning English.</a:t>
            </a:r>
          </a:p>
          <a:p>
            <a:pPr eaLnBrk="1" hangingPunct="1">
              <a:lnSpc>
                <a:spcPct val="100000"/>
              </a:lnSpc>
              <a:spcBef>
                <a:spcPts val="600"/>
              </a:spcBef>
              <a:spcAft>
                <a:spcPts val="600"/>
              </a:spcAft>
            </a:pPr>
            <a:r>
              <a:rPr lang="en-US" altLang="en-US" sz="2600" b="0" dirty="0"/>
              <a:t>Limited English skills are sometimes mistaken for disabilities.</a:t>
            </a:r>
          </a:p>
        </p:txBody>
      </p:sp>
      <p:sp>
        <p:nvSpPr>
          <p:cNvPr id="2" name="Slide Number Placeholder 4">
            <a:extLst>
              <a:ext uri="{FF2B5EF4-FFF2-40B4-BE49-F238E27FC236}">
                <a16:creationId xmlns:a16="http://schemas.microsoft.com/office/drawing/2014/main" id="{117BDE8E-9738-4FA7-BEAC-E493C4A5752E}"/>
              </a:ext>
            </a:extLst>
          </p:cNvPr>
          <p:cNvSpPr>
            <a:spLocks noGrp="1"/>
          </p:cNvSpPr>
          <p:nvPr>
            <p:ph type="sldNum" sz="quarter" idx="11"/>
          </p:nvPr>
        </p:nvSpPr>
        <p:spPr/>
        <p:txBody>
          <a:bodyPr/>
          <a:lstStyle/>
          <a:p>
            <a:fld id="{65A270E9-2EC0-8E4B-B2C5-CC25833D9F0C}" type="slidenum">
              <a:rPr lang="en-US" altLang="x-none" smtClean="0"/>
              <a:pPr/>
              <a:t>21</a:t>
            </a:fld>
            <a:endParaRPr lang="en-US" altLang="x-none"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E47EA602-713A-4807-9312-D4FFE12C2C70}"/>
              </a:ext>
            </a:extLst>
          </p:cNvPr>
          <p:cNvSpPr>
            <a:spLocks noGrp="1" noChangeArrowheads="1"/>
          </p:cNvSpPr>
          <p:nvPr>
            <p:ph type="title"/>
          </p:nvPr>
        </p:nvSpPr>
        <p:spPr>
          <a:xfrm>
            <a:off x="938784" y="251461"/>
            <a:ext cx="10972800" cy="1143000"/>
          </a:xfrm>
        </p:spPr>
        <p:txBody>
          <a:bodyPr/>
          <a:lstStyle/>
          <a:p>
            <a:pPr eaLnBrk="1" hangingPunct="1"/>
            <a:r>
              <a:rPr lang="en-US" altLang="en-US" dirty="0">
                <a:solidFill>
                  <a:srgbClr val="A20B1D"/>
                </a:solidFill>
              </a:rPr>
              <a:t>Do you agree or disagree?</a:t>
            </a:r>
          </a:p>
        </p:txBody>
      </p:sp>
      <p:sp>
        <p:nvSpPr>
          <p:cNvPr id="48130" name="Content Placeholder 2">
            <a:extLst>
              <a:ext uri="{FF2B5EF4-FFF2-40B4-BE49-F238E27FC236}">
                <a16:creationId xmlns:a16="http://schemas.microsoft.com/office/drawing/2014/main" id="{29F84B85-7FF5-4BCD-8743-8291A59D739C}"/>
              </a:ext>
            </a:extLst>
          </p:cNvPr>
          <p:cNvSpPr>
            <a:spLocks noGrp="1" noChangeArrowheads="1"/>
          </p:cNvSpPr>
          <p:nvPr>
            <p:ph sz="half" idx="1"/>
          </p:nvPr>
        </p:nvSpPr>
        <p:spPr>
          <a:xfrm>
            <a:off x="938784" y="1600199"/>
            <a:ext cx="4726433" cy="4434840"/>
          </a:xfrm>
          <a:solidFill>
            <a:schemeClr val="bg1"/>
          </a:solidFill>
          <a:ln>
            <a:solidFill>
              <a:srgbClr val="A20B1D"/>
            </a:solidFill>
          </a:ln>
          <a:effectLst>
            <a:outerShdw blurRad="50800" dist="38100" dir="2700000" algn="tl" rotWithShape="0">
              <a:prstClr val="black">
                <a:alpha val="40000"/>
              </a:prstClr>
            </a:outerShdw>
          </a:effectLst>
        </p:spPr>
        <p:txBody>
          <a:bodyPr anchor="ctr" anchorCtr="0"/>
          <a:lstStyle/>
          <a:p>
            <a:pPr marL="122238" indent="0" eaLnBrk="1" hangingPunct="1">
              <a:buNone/>
            </a:pPr>
            <a:r>
              <a:rPr lang="en-US" altLang="en-US" dirty="0">
                <a:solidFill>
                  <a:schemeClr val="bg1"/>
                </a:solidFill>
                <a:highlight>
                  <a:srgbClr val="A20B1D"/>
                </a:highlight>
              </a:rPr>
              <a:t>False Assumption:</a:t>
            </a:r>
          </a:p>
          <a:p>
            <a:pPr marL="122238" indent="0" eaLnBrk="1" hangingPunct="1">
              <a:lnSpc>
                <a:spcPts val="3500"/>
              </a:lnSpc>
              <a:buNone/>
            </a:pPr>
            <a:r>
              <a:rPr lang="en-US" altLang="en-US" sz="2400" b="0" dirty="0"/>
              <a:t>Children with language disorders and/or other disabilities should not receive bilingual intervention; they will get more confused trying to learn two languages as opposed to learning only one language.</a:t>
            </a:r>
          </a:p>
        </p:txBody>
      </p:sp>
      <p:sp>
        <p:nvSpPr>
          <p:cNvPr id="48131" name="Content Placeholder 3">
            <a:extLst>
              <a:ext uri="{FF2B5EF4-FFF2-40B4-BE49-F238E27FC236}">
                <a16:creationId xmlns:a16="http://schemas.microsoft.com/office/drawing/2014/main" id="{76605BCC-B0E7-4D20-905D-C819789240B0}"/>
              </a:ext>
            </a:extLst>
          </p:cNvPr>
          <p:cNvSpPr>
            <a:spLocks noGrp="1" noChangeArrowheads="1"/>
          </p:cNvSpPr>
          <p:nvPr>
            <p:ph sz="half" idx="12"/>
          </p:nvPr>
        </p:nvSpPr>
        <p:spPr>
          <a:xfrm>
            <a:off x="5868416" y="1600199"/>
            <a:ext cx="5384800" cy="4434840"/>
          </a:xfrm>
          <a:solidFill>
            <a:schemeClr val="bg1"/>
          </a:solidFill>
          <a:ln>
            <a:solidFill>
              <a:srgbClr val="3D3D3D"/>
            </a:solidFill>
          </a:ln>
          <a:effectLst>
            <a:outerShdw blurRad="50800" dist="38100" dir="2700000" algn="tl" rotWithShape="0">
              <a:prstClr val="black">
                <a:alpha val="40000"/>
              </a:prstClr>
            </a:outerShdw>
          </a:effectLst>
        </p:spPr>
        <p:txBody>
          <a:bodyPr anchor="ctr" anchorCtr="0"/>
          <a:lstStyle/>
          <a:p>
            <a:pPr marL="122238" indent="0" eaLnBrk="1" hangingPunct="1">
              <a:buNone/>
            </a:pPr>
            <a:r>
              <a:rPr lang="en-US" altLang="en-US" dirty="0">
                <a:solidFill>
                  <a:schemeClr val="bg1"/>
                </a:solidFill>
                <a:highlight>
                  <a:srgbClr val="3D3D3D"/>
                </a:highlight>
              </a:rPr>
              <a:t>Fact:</a:t>
            </a:r>
          </a:p>
          <a:p>
            <a:pPr marL="122238" indent="0" eaLnBrk="1" hangingPunct="1">
              <a:lnSpc>
                <a:spcPts val="3500"/>
              </a:lnSpc>
              <a:buNone/>
            </a:pPr>
            <a:r>
              <a:rPr lang="en-US" altLang="en-US" sz="2400" b="0" dirty="0"/>
              <a:t>“There is no evidence that a bilingual approach in intervention would ‘confuse’ or tax the learning abilities of children with disabilities” (Gutiérrez-</a:t>
            </a:r>
            <a:r>
              <a:rPr lang="en-US" altLang="en-US" sz="2400" b="0" dirty="0" err="1"/>
              <a:t>Clellen</a:t>
            </a:r>
            <a:r>
              <a:rPr lang="en-US" altLang="en-US" sz="2400" b="0" dirty="0"/>
              <a:t>, “Language Choice in Intervention with Bilingual Children,” p. 299).</a:t>
            </a:r>
          </a:p>
        </p:txBody>
      </p:sp>
      <p:sp>
        <p:nvSpPr>
          <p:cNvPr id="2" name="Slide Number Placeholder 4">
            <a:extLst>
              <a:ext uri="{FF2B5EF4-FFF2-40B4-BE49-F238E27FC236}">
                <a16:creationId xmlns:a16="http://schemas.microsoft.com/office/drawing/2014/main" id="{5F0A5CFE-71AA-4F9C-A802-36C2A2823024}"/>
              </a:ext>
            </a:extLst>
          </p:cNvPr>
          <p:cNvSpPr>
            <a:spLocks noGrp="1"/>
          </p:cNvSpPr>
          <p:nvPr>
            <p:ph type="sldNum" sz="quarter" idx="11"/>
          </p:nvPr>
        </p:nvSpPr>
        <p:spPr/>
        <p:txBody>
          <a:bodyPr/>
          <a:lstStyle/>
          <a:p>
            <a:fld id="{65A270E9-2EC0-8E4B-B2C5-CC25833D9F0C}" type="slidenum">
              <a:rPr lang="en-US" altLang="x-none" smtClean="0"/>
              <a:pPr/>
              <a:t>22</a:t>
            </a:fld>
            <a:endParaRPr lang="en-US" altLang="x-non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E47EA602-713A-4807-9312-D4FFE12C2C70}"/>
              </a:ext>
            </a:extLst>
          </p:cNvPr>
          <p:cNvSpPr>
            <a:spLocks noGrp="1" noChangeArrowheads="1"/>
          </p:cNvSpPr>
          <p:nvPr>
            <p:ph type="title"/>
          </p:nvPr>
        </p:nvSpPr>
        <p:spPr/>
        <p:txBody>
          <a:bodyPr/>
          <a:lstStyle/>
          <a:p>
            <a:pPr eaLnBrk="1" hangingPunct="1"/>
            <a:r>
              <a:rPr lang="en-US" altLang="en-US" dirty="0">
                <a:solidFill>
                  <a:srgbClr val="A20B1D"/>
                </a:solidFill>
              </a:rPr>
              <a:t>Do you agree or disagree? (2)</a:t>
            </a:r>
          </a:p>
        </p:txBody>
      </p:sp>
      <p:sp>
        <p:nvSpPr>
          <p:cNvPr id="48130" name="Content Placeholder 2">
            <a:extLst>
              <a:ext uri="{FF2B5EF4-FFF2-40B4-BE49-F238E27FC236}">
                <a16:creationId xmlns:a16="http://schemas.microsoft.com/office/drawing/2014/main" id="{29F84B85-7FF5-4BCD-8743-8291A59D739C}"/>
              </a:ext>
            </a:extLst>
          </p:cNvPr>
          <p:cNvSpPr>
            <a:spLocks noGrp="1" noChangeArrowheads="1"/>
          </p:cNvSpPr>
          <p:nvPr>
            <p:ph sz="half" idx="1"/>
          </p:nvPr>
        </p:nvSpPr>
        <p:spPr>
          <a:xfrm>
            <a:off x="938785" y="1600199"/>
            <a:ext cx="4242815" cy="3276601"/>
          </a:xfrm>
          <a:solidFill>
            <a:schemeClr val="bg1"/>
          </a:solidFill>
          <a:ln>
            <a:solidFill>
              <a:srgbClr val="A20B1D"/>
            </a:solidFill>
          </a:ln>
          <a:effectLst>
            <a:outerShdw blurRad="50800" dist="38100" dir="2700000" algn="tl" rotWithShape="0">
              <a:prstClr val="black">
                <a:alpha val="40000"/>
              </a:prstClr>
            </a:outerShdw>
          </a:effectLst>
        </p:spPr>
        <p:txBody>
          <a:bodyPr anchor="ctr" anchorCtr="0"/>
          <a:lstStyle/>
          <a:p>
            <a:pPr marL="122238" indent="0" eaLnBrk="1" hangingPunct="1">
              <a:buNone/>
            </a:pPr>
            <a:r>
              <a:rPr lang="en-US" altLang="en-US" dirty="0">
                <a:solidFill>
                  <a:schemeClr val="bg1"/>
                </a:solidFill>
                <a:highlight>
                  <a:srgbClr val="A20B1D"/>
                </a:highlight>
              </a:rPr>
              <a:t>False Assumption:</a:t>
            </a:r>
          </a:p>
          <a:p>
            <a:pPr marL="122238" indent="0" eaLnBrk="1" hangingPunct="1">
              <a:lnSpc>
                <a:spcPts val="3500"/>
              </a:lnSpc>
              <a:buNone/>
            </a:pPr>
            <a:r>
              <a:rPr lang="en-US" altLang="en-US" sz="2400" b="0" dirty="0"/>
              <a:t>If children with language disorders learn a second language, they may make more errors in grammar.</a:t>
            </a:r>
          </a:p>
        </p:txBody>
      </p:sp>
      <p:sp>
        <p:nvSpPr>
          <p:cNvPr id="48131" name="Content Placeholder 3">
            <a:extLst>
              <a:ext uri="{FF2B5EF4-FFF2-40B4-BE49-F238E27FC236}">
                <a16:creationId xmlns:a16="http://schemas.microsoft.com/office/drawing/2014/main" id="{76605BCC-B0E7-4D20-905D-C819789240B0}"/>
              </a:ext>
            </a:extLst>
          </p:cNvPr>
          <p:cNvSpPr>
            <a:spLocks noGrp="1" noChangeArrowheads="1"/>
          </p:cNvSpPr>
          <p:nvPr>
            <p:ph sz="half" idx="12"/>
          </p:nvPr>
        </p:nvSpPr>
        <p:spPr>
          <a:xfrm>
            <a:off x="5405120" y="1600199"/>
            <a:ext cx="5848096" cy="3276601"/>
          </a:xfrm>
          <a:solidFill>
            <a:schemeClr val="bg1"/>
          </a:solidFill>
          <a:ln>
            <a:solidFill>
              <a:srgbClr val="3D3D3D"/>
            </a:solidFill>
          </a:ln>
          <a:effectLst>
            <a:outerShdw blurRad="50800" dist="38100" dir="2700000" algn="tl" rotWithShape="0">
              <a:prstClr val="black">
                <a:alpha val="40000"/>
              </a:prstClr>
            </a:outerShdw>
          </a:effectLst>
        </p:spPr>
        <p:txBody>
          <a:bodyPr anchor="ctr" anchorCtr="0"/>
          <a:lstStyle/>
          <a:p>
            <a:pPr marL="122238" indent="0" eaLnBrk="1" hangingPunct="1">
              <a:buNone/>
            </a:pPr>
            <a:r>
              <a:rPr lang="en-US" altLang="en-US" dirty="0">
                <a:solidFill>
                  <a:schemeClr val="bg1"/>
                </a:solidFill>
                <a:highlight>
                  <a:srgbClr val="3D3D3D"/>
                </a:highlight>
              </a:rPr>
              <a:t>Fact:</a:t>
            </a:r>
          </a:p>
          <a:p>
            <a:pPr marL="122238" indent="0" eaLnBrk="1" hangingPunct="1">
              <a:lnSpc>
                <a:spcPts val="3500"/>
              </a:lnSpc>
              <a:buNone/>
            </a:pPr>
            <a:r>
              <a:rPr lang="en-US" altLang="en-US" sz="2400" b="0" dirty="0"/>
              <a:t>“Children with disabilities can learn more than one language and can function bilingually as effectively as their typically developing peers” (PEL Guide, p. 66).</a:t>
            </a:r>
          </a:p>
        </p:txBody>
      </p:sp>
      <p:sp>
        <p:nvSpPr>
          <p:cNvPr id="2" name="Slide Number Placeholder 4">
            <a:extLst>
              <a:ext uri="{FF2B5EF4-FFF2-40B4-BE49-F238E27FC236}">
                <a16:creationId xmlns:a16="http://schemas.microsoft.com/office/drawing/2014/main" id="{5F0A5CFE-71AA-4F9C-A802-36C2A2823024}"/>
              </a:ext>
            </a:extLst>
          </p:cNvPr>
          <p:cNvSpPr>
            <a:spLocks noGrp="1"/>
          </p:cNvSpPr>
          <p:nvPr>
            <p:ph type="sldNum" sz="quarter" idx="11"/>
          </p:nvPr>
        </p:nvSpPr>
        <p:spPr/>
        <p:txBody>
          <a:bodyPr/>
          <a:lstStyle/>
          <a:p>
            <a:fld id="{65A270E9-2EC0-8E4B-B2C5-CC25833D9F0C}" type="slidenum">
              <a:rPr lang="en-US" altLang="x-none" smtClean="0"/>
              <a:pPr/>
              <a:t>23</a:t>
            </a:fld>
            <a:endParaRPr lang="en-US" altLang="x-none" dirty="0"/>
          </a:p>
        </p:txBody>
      </p:sp>
    </p:spTree>
    <p:extLst>
      <p:ext uri="{BB962C8B-B14F-4D97-AF65-F5344CB8AC3E}">
        <p14:creationId xmlns:p14="http://schemas.microsoft.com/office/powerpoint/2010/main" val="3461193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2800B262-D0CD-410B-B324-3B6AE3ED3AD9}"/>
              </a:ext>
            </a:extLst>
          </p:cNvPr>
          <p:cNvSpPr>
            <a:spLocks noGrp="1"/>
          </p:cNvSpPr>
          <p:nvPr>
            <p:ph type="title"/>
          </p:nvPr>
        </p:nvSpPr>
        <p:spPr>
          <a:xfrm>
            <a:off x="617508" y="472520"/>
            <a:ext cx="3213087" cy="3803092"/>
          </a:xfrm>
          <a:noFill/>
        </p:spPr>
        <p:txBody>
          <a:bodyPr anchor="t"/>
          <a:lstStyle/>
          <a:p>
            <a:pPr eaLnBrk="1" hangingPunct="1">
              <a:lnSpc>
                <a:spcPts val="5400"/>
              </a:lnSpc>
              <a:buFont typeface="Wingdings" pitchFamily="2" charset="2"/>
              <a:buNone/>
              <a:defRPr/>
            </a:pPr>
            <a:r>
              <a:rPr lang="en-US" sz="4000" dirty="0">
                <a:solidFill>
                  <a:srgbClr val="A20B1D"/>
                </a:solidFill>
                <a:cs typeface="MS Pゴシック"/>
              </a:rPr>
              <a:t>Language Disorder or Language Difference</a:t>
            </a:r>
          </a:p>
        </p:txBody>
      </p:sp>
      <p:pic>
        <p:nvPicPr>
          <p:cNvPr id="52225" name="Content Placeholder 2" descr="Child with arm around another child&#10;">
            <a:extLst>
              <a:ext uri="{FF2B5EF4-FFF2-40B4-BE49-F238E27FC236}">
                <a16:creationId xmlns:a16="http://schemas.microsoft.com/office/drawing/2014/main" id="{704FC084-F414-4F66-9DDF-173D1181A37C}"/>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5940" r="649" b="16588"/>
          <a:stretch/>
        </p:blipFill>
        <p:spPr>
          <a:xfrm>
            <a:off x="4108809" y="472520"/>
            <a:ext cx="7408018" cy="5532863"/>
          </a:xfrm>
          <a:noFill/>
          <a:effectLst>
            <a:outerShdw blurRad="50800" dist="38100" dir="2700000" algn="tl" rotWithShape="0">
              <a:prstClr val="black">
                <a:alpha val="40000"/>
              </a:prstClr>
            </a:outerShdw>
          </a:effectLst>
        </p:spPr>
      </p:pic>
      <p:sp>
        <p:nvSpPr>
          <p:cNvPr id="2" name="Slide Number Placeholder 3">
            <a:extLst>
              <a:ext uri="{FF2B5EF4-FFF2-40B4-BE49-F238E27FC236}">
                <a16:creationId xmlns:a16="http://schemas.microsoft.com/office/drawing/2014/main" id="{F1778003-D9A7-4758-94BE-B053CC542B85}"/>
              </a:ext>
            </a:extLst>
          </p:cNvPr>
          <p:cNvSpPr>
            <a:spLocks noGrp="1"/>
          </p:cNvSpPr>
          <p:nvPr>
            <p:ph type="sldNum" sz="quarter" idx="11"/>
          </p:nvPr>
        </p:nvSpPr>
        <p:spPr/>
        <p:txBody>
          <a:bodyPr/>
          <a:lstStyle/>
          <a:p>
            <a:fld id="{65A270E9-2EC0-8E4B-B2C5-CC25833D9F0C}" type="slidenum">
              <a:rPr lang="en-US" altLang="x-none" smtClean="0"/>
              <a:pPr/>
              <a:t>24</a:t>
            </a:fld>
            <a:endParaRPr lang="en-US" altLang="x-none"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C567FEB6-C23F-4E16-AD13-18C407537E9D}"/>
              </a:ext>
            </a:extLst>
          </p:cNvPr>
          <p:cNvSpPr>
            <a:spLocks noGrp="1" noChangeArrowheads="1"/>
          </p:cNvSpPr>
          <p:nvPr>
            <p:ph type="title"/>
          </p:nvPr>
        </p:nvSpPr>
        <p:spPr>
          <a:xfrm>
            <a:off x="469392" y="127404"/>
            <a:ext cx="11500188" cy="1063953"/>
          </a:xfrm>
          <a:noFill/>
        </p:spPr>
        <p:txBody>
          <a:bodyPr/>
          <a:lstStyle/>
          <a:p>
            <a:pPr eaLnBrk="1" hangingPunct="1"/>
            <a:r>
              <a:rPr lang="en-US" altLang="en-US" sz="3900" dirty="0">
                <a:solidFill>
                  <a:srgbClr val="A20B1D"/>
                </a:solidFill>
              </a:rPr>
              <a:t>Early Warning Signs for 3- to 5-Year-Old Children</a:t>
            </a:r>
          </a:p>
        </p:txBody>
      </p:sp>
      <p:sp>
        <p:nvSpPr>
          <p:cNvPr id="26628" name="Content Placeholder 2">
            <a:extLst>
              <a:ext uri="{FF2B5EF4-FFF2-40B4-BE49-F238E27FC236}">
                <a16:creationId xmlns:a16="http://schemas.microsoft.com/office/drawing/2014/main" id="{6FE6C960-858A-4E3D-AC49-686DF7E4E6C6}"/>
              </a:ext>
            </a:extLst>
          </p:cNvPr>
          <p:cNvSpPr>
            <a:spLocks noGrp="1" noChangeArrowheads="1"/>
          </p:cNvSpPr>
          <p:nvPr>
            <p:ph sz="half" idx="1"/>
          </p:nvPr>
        </p:nvSpPr>
        <p:spPr>
          <a:xfrm>
            <a:off x="469392" y="1566570"/>
            <a:ext cx="5448808" cy="4957797"/>
          </a:xfrm>
          <a:noFill/>
        </p:spPr>
        <p:txBody>
          <a:bodyPr/>
          <a:lstStyle/>
          <a:p>
            <a:pPr marL="469900" indent="-442913" eaLnBrk="1" hangingPunct="1">
              <a:spcBef>
                <a:spcPts val="1200"/>
              </a:spcBef>
              <a:defRPr/>
            </a:pPr>
            <a:r>
              <a:rPr lang="en-US" b="0" dirty="0">
                <a:cs typeface="MS Pゴシック"/>
              </a:rPr>
              <a:t>Shows difficulty following simple directions </a:t>
            </a:r>
            <a:br>
              <a:rPr lang="en-US" b="0" dirty="0">
                <a:cs typeface="MS Pゴシック"/>
              </a:rPr>
            </a:br>
            <a:r>
              <a:rPr lang="en-US" b="0" dirty="0">
                <a:cs typeface="MS Pゴシック"/>
              </a:rPr>
              <a:t>in either language</a:t>
            </a:r>
          </a:p>
          <a:p>
            <a:pPr marL="469900" indent="-442913" eaLnBrk="1" hangingPunct="1">
              <a:spcBef>
                <a:spcPts val="1200"/>
              </a:spcBef>
              <a:defRPr/>
            </a:pPr>
            <a:r>
              <a:rPr lang="en-US" b="0" dirty="0">
                <a:cs typeface="MS Pゴシック"/>
              </a:rPr>
              <a:t>Exhibits immature speech and language in both languages</a:t>
            </a:r>
          </a:p>
          <a:p>
            <a:pPr marL="469900" indent="0" eaLnBrk="1" hangingPunct="1">
              <a:spcBef>
                <a:spcPts val="1200"/>
              </a:spcBef>
              <a:buNone/>
              <a:defRPr/>
            </a:pPr>
            <a:r>
              <a:rPr lang="en-US" sz="2400" b="0" dirty="0">
                <a:cs typeface="MS Pゴシック"/>
              </a:rPr>
              <a:t>(Sources: Dunlap, (2009), McLaughlin, (2006), Hamaguchi (2001), CDE brochure: Reasons for Concern that Your Child or A Child in Your Care May Need Special Help)</a:t>
            </a:r>
          </a:p>
        </p:txBody>
      </p:sp>
      <p:pic>
        <p:nvPicPr>
          <p:cNvPr id="54273" name="Picture 3" descr="Child cleaning with rag">
            <a:extLst>
              <a:ext uri="{FF2B5EF4-FFF2-40B4-BE49-F238E27FC236}">
                <a16:creationId xmlns:a16="http://schemas.microsoft.com/office/drawing/2014/main" id="{F82B97F5-089F-4D0D-A8DC-B3CB83BD2FD9}"/>
              </a:ext>
            </a:extLst>
          </p:cNvPr>
          <p:cNvPicPr>
            <a:picLocks noGrp="1" noChangeAspect="1" noChangeArrowheads="1"/>
          </p:cNvPicPr>
          <p:nvPr>
            <p:ph sz="half" idx="12"/>
          </p:nvPr>
        </p:nvPicPr>
        <p:blipFill rotWithShape="1">
          <a:blip r:embed="rId3">
            <a:lum bright="-6000"/>
            <a:extLst>
              <a:ext uri="{28A0092B-C50C-407E-A947-70E740481C1C}">
                <a14:useLocalDpi xmlns:a14="http://schemas.microsoft.com/office/drawing/2010/main" val="0"/>
              </a:ext>
            </a:extLst>
          </a:blip>
          <a:srcRect l="18706"/>
          <a:stretch/>
        </p:blipFill>
        <p:spPr>
          <a:xfrm>
            <a:off x="6096000" y="1587223"/>
            <a:ext cx="5626608" cy="4434840"/>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163225EF-A8A1-474B-931E-9FE120EBDD5D}"/>
              </a:ext>
            </a:extLst>
          </p:cNvPr>
          <p:cNvSpPr>
            <a:spLocks noGrp="1"/>
          </p:cNvSpPr>
          <p:nvPr>
            <p:ph type="sldNum" sz="quarter" idx="11"/>
          </p:nvPr>
        </p:nvSpPr>
        <p:spPr/>
        <p:txBody>
          <a:bodyPr/>
          <a:lstStyle/>
          <a:p>
            <a:fld id="{65A270E9-2EC0-8E4B-B2C5-CC25833D9F0C}" type="slidenum">
              <a:rPr lang="en-US" altLang="x-none" smtClean="0"/>
              <a:pPr/>
              <a:t>25</a:t>
            </a:fld>
            <a:endParaRPr lang="en-US" altLang="x-none"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E406F311-A68B-4F4A-9922-F9DE8080E6CA}"/>
              </a:ext>
            </a:extLst>
          </p:cNvPr>
          <p:cNvSpPr>
            <a:spLocks noGrp="1" noChangeArrowheads="1"/>
          </p:cNvSpPr>
          <p:nvPr>
            <p:ph type="title"/>
          </p:nvPr>
        </p:nvSpPr>
        <p:spPr>
          <a:xfrm>
            <a:off x="584946" y="398793"/>
            <a:ext cx="11326638" cy="1143000"/>
          </a:xfrm>
        </p:spPr>
        <p:txBody>
          <a:bodyPr/>
          <a:lstStyle/>
          <a:p>
            <a:pPr eaLnBrk="1" hangingPunct="1">
              <a:lnSpc>
                <a:spcPts val="5000"/>
              </a:lnSpc>
            </a:pPr>
            <a:r>
              <a:rPr lang="en-US" altLang="en-US" sz="4000" dirty="0">
                <a:solidFill>
                  <a:srgbClr val="A20B1D"/>
                </a:solidFill>
              </a:rPr>
              <a:t>Behaviors Demonstrated by English Learners and Children with Language Disorders</a:t>
            </a:r>
          </a:p>
        </p:txBody>
      </p:sp>
      <p:sp>
        <p:nvSpPr>
          <p:cNvPr id="3" name="Content Placeholder 2">
            <a:extLst>
              <a:ext uri="{FF2B5EF4-FFF2-40B4-BE49-F238E27FC236}">
                <a16:creationId xmlns:a16="http://schemas.microsoft.com/office/drawing/2014/main" id="{432520C9-2FE6-4201-BE5E-4EF0B15C7270}"/>
              </a:ext>
            </a:extLst>
          </p:cNvPr>
          <p:cNvSpPr>
            <a:spLocks noGrp="1"/>
          </p:cNvSpPr>
          <p:nvPr>
            <p:ph sz="half" idx="12"/>
          </p:nvPr>
        </p:nvSpPr>
        <p:spPr>
          <a:xfrm>
            <a:off x="484094" y="1600199"/>
            <a:ext cx="11427490" cy="3321425"/>
          </a:xfrm>
        </p:spPr>
        <p:txBody>
          <a:bodyPr numCol="2"/>
          <a:lstStyle/>
          <a:p>
            <a:pPr>
              <a:lnSpc>
                <a:spcPct val="150000"/>
              </a:lnSpc>
              <a:spcBef>
                <a:spcPts val="0"/>
              </a:spcBef>
              <a:buFont typeface="Arial" panose="020B0604020202020204" pitchFamily="34" charset="0"/>
              <a:buChar char="•"/>
            </a:pPr>
            <a:r>
              <a:rPr lang="en-US" b="0" dirty="0"/>
              <a:t>Speaks infrequently </a:t>
            </a:r>
          </a:p>
          <a:p>
            <a:pPr>
              <a:lnSpc>
                <a:spcPct val="150000"/>
              </a:lnSpc>
              <a:spcBef>
                <a:spcPts val="0"/>
              </a:spcBef>
              <a:buFont typeface="Arial" panose="020B0604020202020204" pitchFamily="34" charset="0"/>
              <a:buChar char="•"/>
            </a:pPr>
            <a:r>
              <a:rPr lang="en-US" b="0" dirty="0"/>
              <a:t>Speaks excessively (in the home language or in English)</a:t>
            </a:r>
          </a:p>
          <a:p>
            <a:pPr>
              <a:lnSpc>
                <a:spcPct val="150000"/>
              </a:lnSpc>
              <a:spcBef>
                <a:spcPts val="0"/>
              </a:spcBef>
              <a:buFont typeface="Arial" panose="020B0604020202020204" pitchFamily="34" charset="0"/>
              <a:buChar char="•"/>
            </a:pPr>
            <a:r>
              <a:rPr lang="en-US" b="0" dirty="0"/>
              <a:t>Refuses to answer questions</a:t>
            </a:r>
          </a:p>
          <a:p>
            <a:pPr>
              <a:lnSpc>
                <a:spcPct val="150000"/>
              </a:lnSpc>
              <a:spcBef>
                <a:spcPts val="0"/>
              </a:spcBef>
              <a:buFont typeface="Arial" panose="020B0604020202020204" pitchFamily="34" charset="0"/>
              <a:buChar char="•"/>
            </a:pPr>
            <a:r>
              <a:rPr lang="en-US" b="0" dirty="0"/>
              <a:t>Confuses similar sounding words</a:t>
            </a:r>
          </a:p>
          <a:p>
            <a:pPr marL="571500" indent="-273050">
              <a:lnSpc>
                <a:spcPct val="150000"/>
              </a:lnSpc>
              <a:spcBef>
                <a:spcPts val="0"/>
              </a:spcBef>
              <a:buFont typeface="Arial" panose="020B0604020202020204" pitchFamily="34" charset="0"/>
              <a:buChar char="•"/>
            </a:pPr>
            <a:r>
              <a:rPr lang="en-US" b="0" dirty="0"/>
              <a:t>Is unable to tell or retell stories</a:t>
            </a:r>
          </a:p>
          <a:p>
            <a:pPr marL="571500" indent="-273050">
              <a:lnSpc>
                <a:spcPct val="150000"/>
              </a:lnSpc>
              <a:spcBef>
                <a:spcPts val="0"/>
              </a:spcBef>
              <a:buFont typeface="Arial" panose="020B0604020202020204" pitchFamily="34" charset="0"/>
              <a:buChar char="•"/>
            </a:pPr>
            <a:r>
              <a:rPr lang="en-US" b="0" dirty="0"/>
              <a:t>Has poor recall</a:t>
            </a:r>
          </a:p>
          <a:p>
            <a:pPr marL="571500" indent="-273050">
              <a:lnSpc>
                <a:spcPct val="150000"/>
              </a:lnSpc>
              <a:spcBef>
                <a:spcPts val="0"/>
              </a:spcBef>
              <a:buFont typeface="Arial" panose="020B0604020202020204" pitchFamily="34" charset="0"/>
              <a:buChar char="•"/>
            </a:pPr>
            <a:r>
              <a:rPr lang="en-US" b="0" dirty="0"/>
              <a:t>Uses poor pronunciation </a:t>
            </a:r>
          </a:p>
          <a:p>
            <a:pPr marL="571500" indent="-273050">
              <a:lnSpc>
                <a:spcPct val="150000"/>
              </a:lnSpc>
              <a:spcBef>
                <a:spcPts val="0"/>
              </a:spcBef>
              <a:buFont typeface="Arial" panose="020B0604020202020204" pitchFamily="34" charset="0"/>
              <a:buChar char="•"/>
            </a:pPr>
            <a:r>
              <a:rPr lang="en-US" b="0" dirty="0"/>
              <a:t>Uses poor syntax and grammar</a:t>
            </a:r>
          </a:p>
          <a:p>
            <a:pPr marL="571500" indent="-273050">
              <a:lnSpc>
                <a:spcPct val="150000"/>
              </a:lnSpc>
              <a:spcBef>
                <a:spcPts val="0"/>
              </a:spcBef>
              <a:buFont typeface="Arial" panose="020B0604020202020204" pitchFamily="34" charset="0"/>
              <a:buChar char="•"/>
            </a:pPr>
            <a:r>
              <a:rPr lang="en-US" b="0" dirty="0"/>
              <a:t>Does not volunteer information</a:t>
            </a:r>
          </a:p>
        </p:txBody>
      </p:sp>
      <p:sp>
        <p:nvSpPr>
          <p:cNvPr id="4" name="Content Placeholder 3">
            <a:extLst>
              <a:ext uri="{FF2B5EF4-FFF2-40B4-BE49-F238E27FC236}">
                <a16:creationId xmlns:a16="http://schemas.microsoft.com/office/drawing/2014/main" id="{B3195D85-B934-4E22-9D6A-2DC982333E2F}"/>
              </a:ext>
            </a:extLst>
          </p:cNvPr>
          <p:cNvSpPr>
            <a:spLocks noGrp="1"/>
          </p:cNvSpPr>
          <p:nvPr>
            <p:ph sz="half" idx="1"/>
          </p:nvPr>
        </p:nvSpPr>
        <p:spPr>
          <a:xfrm>
            <a:off x="584946" y="5257801"/>
            <a:ext cx="11168904" cy="947811"/>
          </a:xfrm>
          <a:solidFill>
            <a:srgbClr val="3D3D3D"/>
          </a:solidFill>
        </p:spPr>
        <p:txBody>
          <a:bodyPr anchor="ctr" anchorCtr="0"/>
          <a:lstStyle/>
          <a:p>
            <a:pPr marL="0" indent="0" algn="ctr">
              <a:lnSpc>
                <a:spcPct val="100000"/>
              </a:lnSpc>
              <a:buNone/>
            </a:pPr>
            <a:r>
              <a:rPr lang="en-US" dirty="0">
                <a:solidFill>
                  <a:schemeClr val="bg1"/>
                </a:solidFill>
              </a:rPr>
              <a:t>Adapted from Ortiz and Maldonado-Colon (1986). </a:t>
            </a:r>
          </a:p>
          <a:p>
            <a:pPr marL="0" indent="0" algn="ctr">
              <a:lnSpc>
                <a:spcPct val="100000"/>
              </a:lnSpc>
              <a:spcBef>
                <a:spcPts val="600"/>
              </a:spcBef>
              <a:buNone/>
            </a:pPr>
            <a:r>
              <a:rPr lang="en-US" sz="2400" b="0" dirty="0">
                <a:solidFill>
                  <a:schemeClr val="bg1"/>
                </a:solidFill>
              </a:rPr>
              <a:t>(See page 64 of the PEL Guide)</a:t>
            </a:r>
          </a:p>
        </p:txBody>
      </p:sp>
      <p:sp>
        <p:nvSpPr>
          <p:cNvPr id="2" name="Slide Number Placeholder 4">
            <a:extLst>
              <a:ext uri="{FF2B5EF4-FFF2-40B4-BE49-F238E27FC236}">
                <a16:creationId xmlns:a16="http://schemas.microsoft.com/office/drawing/2014/main" id="{FB2CB5F9-718B-4645-9C71-6676D79EC63E}"/>
              </a:ext>
            </a:extLst>
          </p:cNvPr>
          <p:cNvSpPr>
            <a:spLocks noGrp="1"/>
          </p:cNvSpPr>
          <p:nvPr>
            <p:ph type="sldNum" sz="quarter" idx="11"/>
          </p:nvPr>
        </p:nvSpPr>
        <p:spPr/>
        <p:txBody>
          <a:bodyPr/>
          <a:lstStyle/>
          <a:p>
            <a:fld id="{65A270E9-2EC0-8E4B-B2C5-CC25833D9F0C}" type="slidenum">
              <a:rPr lang="en-US" altLang="x-none" smtClean="0"/>
              <a:pPr/>
              <a:t>26</a:t>
            </a:fld>
            <a:endParaRPr lang="en-US" altLang="x-none"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69A1701A-180D-435D-B137-6EBD89EC80B4}"/>
              </a:ext>
            </a:extLst>
          </p:cNvPr>
          <p:cNvSpPr>
            <a:spLocks noGrp="1" noChangeArrowheads="1"/>
          </p:cNvSpPr>
          <p:nvPr>
            <p:ph type="title"/>
          </p:nvPr>
        </p:nvSpPr>
        <p:spPr>
          <a:xfrm>
            <a:off x="938784" y="365760"/>
            <a:ext cx="11039856" cy="1325880"/>
          </a:xfrm>
        </p:spPr>
        <p:txBody>
          <a:bodyPr/>
          <a:lstStyle/>
          <a:p>
            <a:pPr eaLnBrk="1" hangingPunct="1">
              <a:lnSpc>
                <a:spcPts val="4900"/>
              </a:lnSpc>
            </a:pPr>
            <a:r>
              <a:rPr lang="en-US" altLang="en-US" sz="4000" dirty="0">
                <a:solidFill>
                  <a:srgbClr val="A20B1D"/>
                </a:solidFill>
              </a:rPr>
              <a:t>Synthesis Activity Part 1: Research Highlight—PEL Resource Guide</a:t>
            </a:r>
          </a:p>
        </p:txBody>
      </p:sp>
      <p:sp>
        <p:nvSpPr>
          <p:cNvPr id="58370" name="Content Placeholder 2">
            <a:extLst>
              <a:ext uri="{FF2B5EF4-FFF2-40B4-BE49-F238E27FC236}">
                <a16:creationId xmlns:a16="http://schemas.microsoft.com/office/drawing/2014/main" id="{217D21E9-786D-4819-B178-E5E410299AE2}"/>
              </a:ext>
            </a:extLst>
          </p:cNvPr>
          <p:cNvSpPr>
            <a:spLocks noGrp="1" noChangeArrowheads="1"/>
          </p:cNvSpPr>
          <p:nvPr>
            <p:ph idx="1"/>
          </p:nvPr>
        </p:nvSpPr>
        <p:spPr>
          <a:xfrm>
            <a:off x="938784" y="2011680"/>
            <a:ext cx="10815066" cy="4023360"/>
          </a:xfrm>
        </p:spPr>
        <p:txBody>
          <a:bodyPr/>
          <a:lstStyle/>
          <a:p>
            <a:pPr marL="0" indent="0" eaLnBrk="1" hangingPunct="1">
              <a:lnSpc>
                <a:spcPts val="3900"/>
              </a:lnSpc>
              <a:buNone/>
            </a:pPr>
            <a:r>
              <a:rPr lang="en-US" altLang="en-US" sz="2600" b="0" dirty="0"/>
              <a:t>“Second language learners might exhibit social interaction patterns along with limited communication abilities that are similar to those exhibited by children identified with specific language and/or speech impairments. Thus, it is not uncommon for many of these children to be labeled as having challenging behaviors or communication disorders when in fact they are following a fairly typical developmental path in acquiring second language” (Santos and </a:t>
            </a:r>
            <a:r>
              <a:rPr lang="en-US" altLang="en-US" sz="2600" b="0" dirty="0" err="1"/>
              <a:t>Ostrosky</a:t>
            </a:r>
            <a:r>
              <a:rPr lang="en-US" altLang="en-US" sz="2600" b="0" dirty="0"/>
              <a:t>, “Understanding the Impact of Language Differences on Classroom Behavior”).</a:t>
            </a:r>
          </a:p>
        </p:txBody>
      </p:sp>
      <p:sp>
        <p:nvSpPr>
          <p:cNvPr id="2" name="Slide Number Placeholder 3">
            <a:extLst>
              <a:ext uri="{FF2B5EF4-FFF2-40B4-BE49-F238E27FC236}">
                <a16:creationId xmlns:a16="http://schemas.microsoft.com/office/drawing/2014/main" id="{0CC8700D-C524-4987-99DA-FC6CC62B9DD7}"/>
              </a:ext>
            </a:extLst>
          </p:cNvPr>
          <p:cNvSpPr>
            <a:spLocks noGrp="1"/>
          </p:cNvSpPr>
          <p:nvPr>
            <p:ph type="sldNum" sz="quarter" idx="11"/>
          </p:nvPr>
        </p:nvSpPr>
        <p:spPr/>
        <p:txBody>
          <a:bodyPr/>
          <a:lstStyle/>
          <a:p>
            <a:fld id="{65A270E9-2EC0-8E4B-B2C5-CC25833D9F0C}" type="slidenum">
              <a:rPr lang="en-US" altLang="x-none" smtClean="0"/>
              <a:pPr/>
              <a:t>27</a:t>
            </a:fld>
            <a:endParaRPr lang="en-US" altLang="x-non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CA59AD5B-988A-45F3-BFB1-86DF544D8995}"/>
              </a:ext>
            </a:extLst>
          </p:cNvPr>
          <p:cNvSpPr>
            <a:spLocks noGrp="1" noChangeArrowheads="1"/>
          </p:cNvSpPr>
          <p:nvPr>
            <p:ph type="title"/>
          </p:nvPr>
        </p:nvSpPr>
        <p:spPr>
          <a:xfrm>
            <a:off x="938784" y="365760"/>
            <a:ext cx="6253449" cy="1325880"/>
          </a:xfrm>
        </p:spPr>
        <p:txBody>
          <a:bodyPr/>
          <a:lstStyle/>
          <a:p>
            <a:pPr eaLnBrk="1" hangingPunct="1"/>
            <a:r>
              <a:rPr lang="en-US" altLang="en-US" dirty="0">
                <a:solidFill>
                  <a:srgbClr val="A20B1D"/>
                </a:solidFill>
              </a:rPr>
              <a:t>Synthesis Activity Part 2</a:t>
            </a:r>
          </a:p>
        </p:txBody>
      </p:sp>
      <p:sp>
        <p:nvSpPr>
          <p:cNvPr id="29700" name="Content Placeholder 2">
            <a:extLst>
              <a:ext uri="{FF2B5EF4-FFF2-40B4-BE49-F238E27FC236}">
                <a16:creationId xmlns:a16="http://schemas.microsoft.com/office/drawing/2014/main" id="{C2AA2651-85C0-4BC6-A70A-917821B4010F}"/>
              </a:ext>
            </a:extLst>
          </p:cNvPr>
          <p:cNvSpPr>
            <a:spLocks noGrp="1" noChangeArrowheads="1"/>
          </p:cNvSpPr>
          <p:nvPr>
            <p:ph sz="half" idx="4294967295"/>
          </p:nvPr>
        </p:nvSpPr>
        <p:spPr>
          <a:xfrm>
            <a:off x="938784" y="1879600"/>
            <a:ext cx="6253449" cy="4417682"/>
          </a:xfrm>
        </p:spPr>
        <p:txBody>
          <a:bodyPr/>
          <a:lstStyle/>
          <a:p>
            <a:pPr marL="57150" indent="3175" eaLnBrk="1" hangingPunct="1">
              <a:lnSpc>
                <a:spcPct val="100000"/>
              </a:lnSpc>
              <a:spcBef>
                <a:spcPts val="0"/>
              </a:spcBef>
              <a:spcAft>
                <a:spcPts val="1200"/>
              </a:spcAft>
              <a:buNone/>
              <a:defRPr/>
            </a:pPr>
            <a:r>
              <a:rPr lang="en-US" b="0" dirty="0">
                <a:cs typeface="MS Pゴシック"/>
              </a:rPr>
              <a:t>Read the Cultural Context of Learning  on page 185 of the PCF (Vol. 1).</a:t>
            </a:r>
          </a:p>
          <a:p>
            <a:pPr marL="57150" indent="3175" eaLnBrk="1" hangingPunct="1">
              <a:lnSpc>
                <a:spcPct val="100000"/>
              </a:lnSpc>
              <a:spcBef>
                <a:spcPts val="0"/>
              </a:spcBef>
              <a:spcAft>
                <a:spcPts val="1200"/>
              </a:spcAft>
              <a:buNone/>
              <a:defRPr/>
            </a:pPr>
            <a:r>
              <a:rPr lang="en-US" b="0" dirty="0">
                <a:cs typeface="MS Pゴシック"/>
              </a:rPr>
              <a:t>Discuss the following with your group:</a:t>
            </a:r>
          </a:p>
          <a:p>
            <a:pPr marL="241300" indent="-180975" eaLnBrk="1" hangingPunct="1">
              <a:lnSpc>
                <a:spcPct val="100000"/>
              </a:lnSpc>
              <a:spcBef>
                <a:spcPts val="0"/>
              </a:spcBef>
              <a:spcAft>
                <a:spcPts val="1200"/>
              </a:spcAft>
              <a:defRPr/>
            </a:pPr>
            <a:r>
              <a:rPr lang="en-US" b="0" dirty="0">
                <a:cs typeface="MS Pゴシック"/>
              </a:rPr>
              <a:t>How do the two readings relate to one another?</a:t>
            </a:r>
          </a:p>
          <a:p>
            <a:pPr marL="241300" indent="-180975" eaLnBrk="1" hangingPunct="1">
              <a:lnSpc>
                <a:spcPct val="100000"/>
              </a:lnSpc>
              <a:spcBef>
                <a:spcPts val="0"/>
              </a:spcBef>
              <a:spcAft>
                <a:spcPts val="1200"/>
              </a:spcAft>
              <a:defRPr/>
            </a:pPr>
            <a:r>
              <a:rPr lang="en-US" b="0" dirty="0">
                <a:cs typeface="MS Pゴシック"/>
              </a:rPr>
              <a:t>How might you use both pieces of information in your daily work?</a:t>
            </a:r>
          </a:p>
        </p:txBody>
      </p:sp>
      <p:pic>
        <p:nvPicPr>
          <p:cNvPr id="6" name="Content Placeholder 3" descr="California Preschool Curriculum Framework (Volume 1)">
            <a:extLst>
              <a:ext uri="{FF2B5EF4-FFF2-40B4-BE49-F238E27FC236}">
                <a16:creationId xmlns:a16="http://schemas.microsoft.com/office/drawing/2014/main" id="{6983480E-709C-4EF7-A67E-29C0F3570A38}"/>
              </a:ext>
            </a:extLst>
          </p:cNvPr>
          <p:cNvPicPr>
            <a:picLocks noGrp="1" noChangeAspect="1"/>
          </p:cNvPicPr>
          <p:nvPr>
            <p:ph idx="1"/>
          </p:nvPr>
        </p:nvPicPr>
        <p:blipFill>
          <a:blip r:embed="rId3"/>
          <a:stretch>
            <a:fillRect/>
          </a:stretch>
        </p:blipFill>
        <p:spPr>
          <a:xfrm>
            <a:off x="7365367" y="365759"/>
            <a:ext cx="4357241" cy="5704841"/>
          </a:xfrm>
          <a:prstGeom prst="rect">
            <a:avLst/>
          </a:prstGeom>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54DF90B5-FCCA-4485-BABB-62807B6C6621}"/>
              </a:ext>
            </a:extLst>
          </p:cNvPr>
          <p:cNvSpPr>
            <a:spLocks noGrp="1"/>
          </p:cNvSpPr>
          <p:nvPr>
            <p:ph type="sldNum" sz="quarter" idx="11"/>
          </p:nvPr>
        </p:nvSpPr>
        <p:spPr/>
        <p:txBody>
          <a:bodyPr/>
          <a:lstStyle/>
          <a:p>
            <a:fld id="{65A270E9-2EC0-8E4B-B2C5-CC25833D9F0C}" type="slidenum">
              <a:rPr lang="en-US" altLang="x-none" smtClean="0"/>
              <a:pPr/>
              <a:t>28</a:t>
            </a:fld>
            <a:endParaRPr lang="en-US" altLang="x-non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a:extLst>
              <a:ext uri="{FF2B5EF4-FFF2-40B4-BE49-F238E27FC236}">
                <a16:creationId xmlns:a16="http://schemas.microsoft.com/office/drawing/2014/main" id="{CDFC28AE-877A-42F8-875F-878C1B45DDAF}"/>
              </a:ext>
            </a:extLst>
          </p:cNvPr>
          <p:cNvSpPr>
            <a:spLocks noGrp="1"/>
          </p:cNvSpPr>
          <p:nvPr>
            <p:ph type="title"/>
          </p:nvPr>
        </p:nvSpPr>
        <p:spPr>
          <a:noFill/>
        </p:spPr>
        <p:txBody>
          <a:bodyPr/>
          <a:lstStyle/>
          <a:p>
            <a:pPr eaLnBrk="1" hangingPunct="1">
              <a:defRPr/>
            </a:pPr>
            <a:r>
              <a:rPr lang="en-US" dirty="0">
                <a:solidFill>
                  <a:srgbClr val="A20B1D"/>
                </a:solidFill>
              </a:rPr>
              <a:t>Cultural Considerations  </a:t>
            </a:r>
          </a:p>
        </p:txBody>
      </p:sp>
      <p:sp>
        <p:nvSpPr>
          <p:cNvPr id="2" name="Content Placeholder 2">
            <a:extLst>
              <a:ext uri="{FF2B5EF4-FFF2-40B4-BE49-F238E27FC236}">
                <a16:creationId xmlns:a16="http://schemas.microsoft.com/office/drawing/2014/main" id="{2EC1ED20-3DEF-4995-89FE-B1C8FE582C8C}"/>
              </a:ext>
            </a:extLst>
          </p:cNvPr>
          <p:cNvSpPr>
            <a:spLocks noGrp="1"/>
          </p:cNvSpPr>
          <p:nvPr>
            <p:ph idx="1"/>
          </p:nvPr>
        </p:nvSpPr>
        <p:spPr>
          <a:xfrm>
            <a:off x="938784" y="2011680"/>
            <a:ext cx="3760216" cy="4023360"/>
          </a:xfrm>
          <a:noFill/>
        </p:spPr>
        <p:txBody>
          <a:bodyPr/>
          <a:lstStyle/>
          <a:p>
            <a:pPr marL="0" indent="0">
              <a:lnSpc>
                <a:spcPts val="3900"/>
              </a:lnSpc>
              <a:buNone/>
              <a:defRPr/>
            </a:pPr>
            <a:r>
              <a:rPr lang="en-US" b="0" dirty="0"/>
              <a:t>“When the home language and culture are viewed as assets and resources, it becomes the foundation for enhanced learning” (PCF, Vol. 1, p. 185).</a:t>
            </a:r>
          </a:p>
        </p:txBody>
      </p:sp>
      <p:pic>
        <p:nvPicPr>
          <p:cNvPr id="62465" name="Picture 3" descr="Smiling teachers watching children play">
            <a:extLst>
              <a:ext uri="{FF2B5EF4-FFF2-40B4-BE49-F238E27FC236}">
                <a16:creationId xmlns:a16="http://schemas.microsoft.com/office/drawing/2014/main" id="{7D1253A2-E3F2-4CEC-B340-9BE72F578395}"/>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b="19172"/>
          <a:stretch/>
        </p:blipFill>
        <p:spPr>
          <a:xfrm>
            <a:off x="4823141" y="2011680"/>
            <a:ext cx="6637339" cy="4023360"/>
          </a:xfrm>
          <a:noFill/>
          <a:effectLst>
            <a:outerShdw blurRad="50800" dist="38100" dir="2700000" algn="tl" rotWithShape="0">
              <a:prstClr val="black">
                <a:alpha val="40000"/>
              </a:prstClr>
            </a:outerShdw>
          </a:effectLst>
        </p:spPr>
      </p:pic>
      <p:sp>
        <p:nvSpPr>
          <p:cNvPr id="3" name="Slide Number Placeholder 4">
            <a:extLst>
              <a:ext uri="{FF2B5EF4-FFF2-40B4-BE49-F238E27FC236}">
                <a16:creationId xmlns:a16="http://schemas.microsoft.com/office/drawing/2014/main" id="{7CB9938F-1F0C-4B5A-BB7C-F74D286D0FDF}"/>
              </a:ext>
            </a:extLst>
          </p:cNvPr>
          <p:cNvSpPr>
            <a:spLocks noGrp="1"/>
          </p:cNvSpPr>
          <p:nvPr>
            <p:ph type="sldNum" sz="quarter" idx="11"/>
          </p:nvPr>
        </p:nvSpPr>
        <p:spPr/>
        <p:txBody>
          <a:bodyPr/>
          <a:lstStyle/>
          <a:p>
            <a:fld id="{65A270E9-2EC0-8E4B-B2C5-CC25833D9F0C}" type="slidenum">
              <a:rPr lang="en-US" altLang="x-none" smtClean="0"/>
              <a:pPr/>
              <a:t>29</a:t>
            </a:fld>
            <a:endParaRPr lang="en-US" altLang="x-non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DB31072-FC4C-4267-832C-BF1B65B04268}"/>
              </a:ext>
            </a:extLst>
          </p:cNvPr>
          <p:cNvSpPr>
            <a:spLocks noGrp="1"/>
          </p:cNvSpPr>
          <p:nvPr>
            <p:ph type="title"/>
          </p:nvPr>
        </p:nvSpPr>
        <p:spPr/>
        <p:txBody>
          <a:bodyPr/>
          <a:lstStyle/>
          <a:p>
            <a:r>
              <a:rPr lang="en-US" dirty="0">
                <a:solidFill>
                  <a:srgbClr val="A20B1D"/>
                </a:solidFill>
              </a:rPr>
              <a:t>Breakout Room</a:t>
            </a:r>
          </a:p>
        </p:txBody>
      </p:sp>
      <p:pic>
        <p:nvPicPr>
          <p:cNvPr id="14" name="Content Placeholder 2">
            <a:extLst>
              <a:ext uri="{FF2B5EF4-FFF2-40B4-BE49-F238E27FC236}">
                <a16:creationId xmlns:a16="http://schemas.microsoft.com/office/drawing/2014/main" id="{190A119E-8B72-4D58-9667-324C2730E9A0}"/>
              </a:ext>
              <a:ext uri="{C183D7F6-B498-43B3-948B-1728B52AA6E4}">
                <adec:decorative xmlns:adec="http://schemas.microsoft.com/office/drawing/2017/decorative" val="1"/>
              </a:ext>
            </a:extLst>
          </p:cNvPr>
          <p:cNvPicPr>
            <a:picLocks noGrp="1" noChangeAspect="1"/>
          </p:cNvPicPr>
          <p:nvPr>
            <p:ph sz="half" idx="17"/>
          </p:nvPr>
        </p:nvPicPr>
        <p:blipFill>
          <a:blip r:embed="rId3">
            <a:biLevel thresh="75000"/>
          </a:blip>
          <a:srcRect/>
          <a:stretch/>
        </p:blipFill>
        <p:spPr>
          <a:xfrm>
            <a:off x="938784" y="1641155"/>
            <a:ext cx="9746633" cy="4384061"/>
          </a:xfrm>
        </p:spPr>
      </p:pic>
      <p:sp>
        <p:nvSpPr>
          <p:cNvPr id="5" name="Content Placeholder 3">
            <a:extLst>
              <a:ext uri="{FF2B5EF4-FFF2-40B4-BE49-F238E27FC236}">
                <a16:creationId xmlns:a16="http://schemas.microsoft.com/office/drawing/2014/main" id="{D8CFBD5A-FAA6-4ED7-B84B-56A52E0A64EC}"/>
              </a:ext>
            </a:extLst>
          </p:cNvPr>
          <p:cNvSpPr>
            <a:spLocks noGrp="1"/>
          </p:cNvSpPr>
          <p:nvPr>
            <p:ph sz="half" idx="1"/>
          </p:nvPr>
        </p:nvSpPr>
        <p:spPr>
          <a:xfrm>
            <a:off x="2057401" y="1644688"/>
            <a:ext cx="9195816" cy="743235"/>
          </a:xfrm>
        </p:spPr>
        <p:txBody>
          <a:bodyPr anchor="ctr" anchorCtr="0"/>
          <a:lstStyle/>
          <a:p>
            <a:pPr marL="0" indent="0">
              <a:buNone/>
            </a:pPr>
            <a:r>
              <a:rPr lang="en-US" dirty="0"/>
              <a:t>Join your breakout room.</a:t>
            </a:r>
          </a:p>
        </p:txBody>
      </p:sp>
      <p:sp>
        <p:nvSpPr>
          <p:cNvPr id="6" name="Content Placeholder 4">
            <a:extLst>
              <a:ext uri="{FF2B5EF4-FFF2-40B4-BE49-F238E27FC236}">
                <a16:creationId xmlns:a16="http://schemas.microsoft.com/office/drawing/2014/main" id="{D042547C-5984-45ED-AB2F-69EF4B0B56B6}"/>
              </a:ext>
            </a:extLst>
          </p:cNvPr>
          <p:cNvSpPr>
            <a:spLocks noGrp="1"/>
          </p:cNvSpPr>
          <p:nvPr>
            <p:ph sz="half" idx="12"/>
          </p:nvPr>
        </p:nvSpPr>
        <p:spPr>
          <a:xfrm>
            <a:off x="2057401" y="2551515"/>
            <a:ext cx="9195816" cy="712148"/>
          </a:xfrm>
        </p:spPr>
        <p:txBody>
          <a:bodyPr anchor="ctr" anchorCtr="0"/>
          <a:lstStyle/>
          <a:p>
            <a:pPr marL="0" indent="0">
              <a:buNone/>
            </a:pPr>
            <a:r>
              <a:rPr lang="en-US" dirty="0"/>
              <a:t>Unmute yourself.</a:t>
            </a:r>
          </a:p>
        </p:txBody>
      </p:sp>
      <p:sp>
        <p:nvSpPr>
          <p:cNvPr id="7" name="Content Placeholder 5">
            <a:extLst>
              <a:ext uri="{FF2B5EF4-FFF2-40B4-BE49-F238E27FC236}">
                <a16:creationId xmlns:a16="http://schemas.microsoft.com/office/drawing/2014/main" id="{B49B7D84-BD6B-4003-B1EB-16D982A05A47}"/>
              </a:ext>
            </a:extLst>
          </p:cNvPr>
          <p:cNvSpPr>
            <a:spLocks noGrp="1"/>
          </p:cNvSpPr>
          <p:nvPr>
            <p:ph sz="half" idx="13"/>
          </p:nvPr>
        </p:nvSpPr>
        <p:spPr>
          <a:xfrm>
            <a:off x="2057400" y="3467837"/>
            <a:ext cx="9195816" cy="712147"/>
          </a:xfrm>
        </p:spPr>
        <p:txBody>
          <a:bodyPr anchor="ctr" anchorCtr="0"/>
          <a:lstStyle/>
          <a:p>
            <a:pPr marL="0" indent="0">
              <a:buNone/>
            </a:pPr>
            <a:r>
              <a:rPr lang="en-US" dirty="0"/>
              <a:t>You may turn on your video.</a:t>
            </a:r>
          </a:p>
        </p:txBody>
      </p:sp>
      <p:sp>
        <p:nvSpPr>
          <p:cNvPr id="8" name="Content Placeholder 6">
            <a:extLst>
              <a:ext uri="{FF2B5EF4-FFF2-40B4-BE49-F238E27FC236}">
                <a16:creationId xmlns:a16="http://schemas.microsoft.com/office/drawing/2014/main" id="{DAC3C12F-E313-4F44-B9BD-9811F0F7ECF2}"/>
              </a:ext>
            </a:extLst>
          </p:cNvPr>
          <p:cNvSpPr>
            <a:spLocks noGrp="1"/>
          </p:cNvSpPr>
          <p:nvPr>
            <p:ph sz="half" idx="14"/>
          </p:nvPr>
        </p:nvSpPr>
        <p:spPr>
          <a:xfrm>
            <a:off x="2057400" y="4397502"/>
            <a:ext cx="9195816" cy="712148"/>
          </a:xfrm>
        </p:spPr>
        <p:txBody>
          <a:bodyPr anchor="ctr" anchorCtr="0"/>
          <a:lstStyle/>
          <a:p>
            <a:pPr marL="0" indent="0">
              <a:buNone/>
            </a:pPr>
            <a:r>
              <a:rPr lang="en-US" dirty="0"/>
              <a:t>Assign a recorder.</a:t>
            </a:r>
          </a:p>
        </p:txBody>
      </p:sp>
      <p:sp>
        <p:nvSpPr>
          <p:cNvPr id="9" name="Content Placeholder 7">
            <a:extLst>
              <a:ext uri="{FF2B5EF4-FFF2-40B4-BE49-F238E27FC236}">
                <a16:creationId xmlns:a16="http://schemas.microsoft.com/office/drawing/2014/main" id="{F6E383BF-10C2-4026-975C-4B032A038371}"/>
              </a:ext>
            </a:extLst>
          </p:cNvPr>
          <p:cNvSpPr>
            <a:spLocks noGrp="1"/>
          </p:cNvSpPr>
          <p:nvPr>
            <p:ph sz="half" idx="15"/>
          </p:nvPr>
        </p:nvSpPr>
        <p:spPr>
          <a:xfrm>
            <a:off x="2057401" y="5273241"/>
            <a:ext cx="9195816" cy="751975"/>
          </a:xfrm>
        </p:spPr>
        <p:txBody>
          <a:bodyPr anchor="ctr" anchorCtr="0"/>
          <a:lstStyle/>
          <a:p>
            <a:pPr marL="0" indent="0">
              <a:buNone/>
            </a:pPr>
            <a:r>
              <a:rPr lang="en-US" dirty="0"/>
              <a:t>Assign a reporter.</a:t>
            </a:r>
          </a:p>
        </p:txBody>
      </p:sp>
      <p:sp>
        <p:nvSpPr>
          <p:cNvPr id="3" name="Slide Number Placeholder 8">
            <a:extLst>
              <a:ext uri="{FF2B5EF4-FFF2-40B4-BE49-F238E27FC236}">
                <a16:creationId xmlns:a16="http://schemas.microsoft.com/office/drawing/2014/main" id="{32875989-E19E-459A-92F6-C3623B9E02A5}"/>
              </a:ext>
            </a:extLst>
          </p:cNvPr>
          <p:cNvSpPr>
            <a:spLocks noGrp="1"/>
          </p:cNvSpPr>
          <p:nvPr>
            <p:ph type="sldNum" sz="quarter" idx="11"/>
          </p:nvPr>
        </p:nvSpPr>
        <p:spPr/>
        <p:txBody>
          <a:bodyPr/>
          <a:lstStyle/>
          <a:p>
            <a:fld id="{65A270E9-2EC0-8E4B-B2C5-CC25833D9F0C}" type="slidenum">
              <a:rPr lang="en-US" altLang="x-none" smtClean="0"/>
              <a:pPr/>
              <a:t>3</a:t>
            </a:fld>
            <a:endParaRPr lang="en-US" altLang="x-none" dirty="0"/>
          </a:p>
        </p:txBody>
      </p:sp>
    </p:spTree>
    <p:extLst>
      <p:ext uri="{BB962C8B-B14F-4D97-AF65-F5344CB8AC3E}">
        <p14:creationId xmlns:p14="http://schemas.microsoft.com/office/powerpoint/2010/main" val="2047166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213B52E8-AF63-4EAF-A21B-22FD41C0EF5D}"/>
              </a:ext>
            </a:extLst>
          </p:cNvPr>
          <p:cNvSpPr>
            <a:spLocks noGrp="1"/>
          </p:cNvSpPr>
          <p:nvPr>
            <p:ph type="title"/>
          </p:nvPr>
        </p:nvSpPr>
        <p:spPr>
          <a:noFill/>
        </p:spPr>
        <p:txBody>
          <a:bodyPr/>
          <a:lstStyle/>
          <a:p>
            <a:pPr eaLnBrk="1" hangingPunct="1">
              <a:lnSpc>
                <a:spcPts val="4900"/>
              </a:lnSpc>
              <a:defRPr/>
            </a:pPr>
            <a:r>
              <a:rPr lang="en-US" sz="4000" dirty="0">
                <a:solidFill>
                  <a:srgbClr val="A20B1D"/>
                </a:solidFill>
              </a:rPr>
              <a:t>Cultural Consideration #1: Perspectives on Educational Beliefs	</a:t>
            </a:r>
          </a:p>
        </p:txBody>
      </p:sp>
      <p:sp>
        <p:nvSpPr>
          <p:cNvPr id="31748" name="Content Placeholder 2">
            <a:extLst>
              <a:ext uri="{FF2B5EF4-FFF2-40B4-BE49-F238E27FC236}">
                <a16:creationId xmlns:a16="http://schemas.microsoft.com/office/drawing/2014/main" id="{B4EBF775-1A75-4108-BCAC-6CF654B47EF5}"/>
              </a:ext>
            </a:extLst>
          </p:cNvPr>
          <p:cNvSpPr>
            <a:spLocks noGrp="1"/>
          </p:cNvSpPr>
          <p:nvPr>
            <p:ph idx="1"/>
          </p:nvPr>
        </p:nvSpPr>
        <p:spPr>
          <a:xfrm>
            <a:off x="938784" y="2011680"/>
            <a:ext cx="4185666" cy="4023360"/>
          </a:xfrm>
          <a:noFill/>
        </p:spPr>
        <p:txBody>
          <a:bodyPr/>
          <a:lstStyle/>
          <a:p>
            <a:pPr marL="0" indent="0" eaLnBrk="1" hangingPunct="1">
              <a:lnSpc>
                <a:spcPts val="3900"/>
              </a:lnSpc>
              <a:spcBef>
                <a:spcPts val="0"/>
              </a:spcBef>
              <a:spcAft>
                <a:spcPts val="1200"/>
              </a:spcAft>
              <a:buNone/>
              <a:defRPr/>
            </a:pPr>
            <a:r>
              <a:rPr lang="en-US" b="0" dirty="0">
                <a:cs typeface="MS Pゴシック"/>
              </a:rPr>
              <a:t>In some cultures, special education is not dealt with as openly as it is in the mainstream American culture. </a:t>
            </a:r>
          </a:p>
        </p:txBody>
      </p:sp>
      <p:pic>
        <p:nvPicPr>
          <p:cNvPr id="64513" name="Picture 3" descr="Teacher using a wheelchair while watching children play">
            <a:extLst>
              <a:ext uri="{FF2B5EF4-FFF2-40B4-BE49-F238E27FC236}">
                <a16:creationId xmlns:a16="http://schemas.microsoft.com/office/drawing/2014/main" id="{E93E0F93-9B47-4F39-A222-0538B4129DD3}"/>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3268" t="5535" b="4745"/>
          <a:stretch/>
        </p:blipFill>
        <p:spPr>
          <a:xfrm>
            <a:off x="5581650" y="2077145"/>
            <a:ext cx="5878830" cy="3834633"/>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D71481E4-09F5-4F45-9A36-0CFD23129928}"/>
              </a:ext>
            </a:extLst>
          </p:cNvPr>
          <p:cNvSpPr>
            <a:spLocks noGrp="1"/>
          </p:cNvSpPr>
          <p:nvPr>
            <p:ph type="sldNum" sz="quarter" idx="11"/>
          </p:nvPr>
        </p:nvSpPr>
        <p:spPr/>
        <p:txBody>
          <a:bodyPr/>
          <a:lstStyle/>
          <a:p>
            <a:fld id="{65A270E9-2EC0-8E4B-B2C5-CC25833D9F0C}" type="slidenum">
              <a:rPr lang="en-US" altLang="x-none" smtClean="0"/>
              <a:pPr/>
              <a:t>30</a:t>
            </a:fld>
            <a:endParaRPr lang="en-US" altLang="x-non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03A384B-FAFA-413E-BD55-E6A13E042298}"/>
              </a:ext>
            </a:extLst>
          </p:cNvPr>
          <p:cNvSpPr>
            <a:spLocks noGrp="1" noChangeArrowheads="1"/>
          </p:cNvSpPr>
          <p:nvPr>
            <p:ph type="title"/>
          </p:nvPr>
        </p:nvSpPr>
        <p:spPr/>
        <p:txBody>
          <a:bodyPr/>
          <a:lstStyle/>
          <a:p>
            <a:pPr eaLnBrk="1" hangingPunct="1">
              <a:lnSpc>
                <a:spcPts val="4900"/>
              </a:lnSpc>
            </a:pPr>
            <a:r>
              <a:rPr lang="en-US" altLang="en-US" sz="4000" dirty="0">
                <a:solidFill>
                  <a:srgbClr val="A20B1D"/>
                </a:solidFill>
              </a:rPr>
              <a:t>Cultural Consideration #2: Perspectives on Educational Practices</a:t>
            </a:r>
          </a:p>
        </p:txBody>
      </p:sp>
      <p:sp>
        <p:nvSpPr>
          <p:cNvPr id="2" name="Content Placeholder 2">
            <a:extLst>
              <a:ext uri="{FF2B5EF4-FFF2-40B4-BE49-F238E27FC236}">
                <a16:creationId xmlns:a16="http://schemas.microsoft.com/office/drawing/2014/main" id="{F158A6D3-530A-4AB9-841B-94971ACB4D0F}"/>
              </a:ext>
            </a:extLst>
          </p:cNvPr>
          <p:cNvSpPr>
            <a:spLocks noGrp="1"/>
          </p:cNvSpPr>
          <p:nvPr>
            <p:ph idx="1"/>
          </p:nvPr>
        </p:nvSpPr>
        <p:spPr>
          <a:xfrm>
            <a:off x="938784" y="2011680"/>
            <a:ext cx="4569387" cy="4023360"/>
          </a:xfrm>
          <a:noFill/>
        </p:spPr>
        <p:txBody>
          <a:bodyPr/>
          <a:lstStyle/>
          <a:p>
            <a:pPr marL="0" indent="0" eaLnBrk="1" hangingPunct="1">
              <a:lnSpc>
                <a:spcPts val="4100"/>
              </a:lnSpc>
              <a:spcBef>
                <a:spcPts val="600"/>
              </a:spcBef>
              <a:buNone/>
              <a:defRPr/>
            </a:pPr>
            <a:r>
              <a:rPr lang="en-US" b="0" dirty="0">
                <a:cs typeface="Arial" pitchFamily="34" charset="0"/>
              </a:rPr>
              <a:t>Families practice different ways of learning.</a:t>
            </a:r>
          </a:p>
        </p:txBody>
      </p:sp>
      <p:pic>
        <p:nvPicPr>
          <p:cNvPr id="66561" name="Picture 3" descr="Teacher reading to child">
            <a:extLst>
              <a:ext uri="{FF2B5EF4-FFF2-40B4-BE49-F238E27FC236}">
                <a16:creationId xmlns:a16="http://schemas.microsoft.com/office/drawing/2014/main" id="{067D7587-8FBF-46D7-9412-B57BB0E78D01}"/>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5508171" y="2040022"/>
            <a:ext cx="5952309" cy="3995018"/>
          </a:xfrm>
          <a:noFill/>
          <a:effectLst>
            <a:outerShdw blurRad="50800" dist="38100" dir="2700000" algn="tl" rotWithShape="0">
              <a:prstClr val="black">
                <a:alpha val="40000"/>
              </a:prstClr>
            </a:outerShdw>
          </a:effectLst>
        </p:spPr>
      </p:pic>
      <p:sp>
        <p:nvSpPr>
          <p:cNvPr id="3" name="Slide Number Placeholder 4">
            <a:extLst>
              <a:ext uri="{FF2B5EF4-FFF2-40B4-BE49-F238E27FC236}">
                <a16:creationId xmlns:a16="http://schemas.microsoft.com/office/drawing/2014/main" id="{73D66168-AFD2-41E7-A457-54210B9BEE8C}"/>
              </a:ext>
            </a:extLst>
          </p:cNvPr>
          <p:cNvSpPr>
            <a:spLocks noGrp="1"/>
          </p:cNvSpPr>
          <p:nvPr>
            <p:ph type="sldNum" sz="quarter" idx="11"/>
          </p:nvPr>
        </p:nvSpPr>
        <p:spPr/>
        <p:txBody>
          <a:bodyPr/>
          <a:lstStyle/>
          <a:p>
            <a:fld id="{65A270E9-2EC0-8E4B-B2C5-CC25833D9F0C}" type="slidenum">
              <a:rPr lang="en-US" altLang="x-none" smtClean="0"/>
              <a:pPr/>
              <a:t>31</a:t>
            </a:fld>
            <a:endParaRPr lang="en-US" altLang="x-non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1F6E0727-AE86-43A6-B9A3-31E4F2FDC308}"/>
              </a:ext>
            </a:extLst>
          </p:cNvPr>
          <p:cNvSpPr>
            <a:spLocks noGrp="1"/>
          </p:cNvSpPr>
          <p:nvPr>
            <p:ph type="title"/>
          </p:nvPr>
        </p:nvSpPr>
        <p:spPr>
          <a:noFill/>
        </p:spPr>
        <p:txBody>
          <a:bodyPr/>
          <a:lstStyle/>
          <a:p>
            <a:pPr eaLnBrk="1" hangingPunct="1">
              <a:lnSpc>
                <a:spcPts val="4900"/>
              </a:lnSpc>
              <a:defRPr/>
            </a:pPr>
            <a:r>
              <a:rPr lang="en-US" sz="4000" dirty="0">
                <a:solidFill>
                  <a:srgbClr val="A20B1D"/>
                </a:solidFill>
                <a:cs typeface="MS Pゴシック"/>
              </a:rPr>
              <a:t>Cultural Consideration #3: Perspectives on </a:t>
            </a:r>
            <a:br>
              <a:rPr lang="en-US" sz="4000" dirty="0">
                <a:solidFill>
                  <a:srgbClr val="A20B1D"/>
                </a:solidFill>
                <a:cs typeface="MS Pゴシック"/>
              </a:rPr>
            </a:br>
            <a:r>
              <a:rPr lang="en-US" sz="4000" dirty="0">
                <a:solidFill>
                  <a:srgbClr val="A20B1D"/>
                </a:solidFill>
                <a:cs typeface="MS Pゴシック"/>
              </a:rPr>
              <a:t>Communication Styles</a:t>
            </a:r>
          </a:p>
        </p:txBody>
      </p:sp>
      <p:sp>
        <p:nvSpPr>
          <p:cNvPr id="33796" name="Content Placeholder 2">
            <a:extLst>
              <a:ext uri="{FF2B5EF4-FFF2-40B4-BE49-F238E27FC236}">
                <a16:creationId xmlns:a16="http://schemas.microsoft.com/office/drawing/2014/main" id="{16D93A10-A872-43D1-BCCC-CB4B9DB80C06}"/>
              </a:ext>
            </a:extLst>
          </p:cNvPr>
          <p:cNvSpPr>
            <a:spLocks noGrp="1"/>
          </p:cNvSpPr>
          <p:nvPr>
            <p:ph idx="1"/>
          </p:nvPr>
        </p:nvSpPr>
        <p:spPr>
          <a:xfrm>
            <a:off x="938785" y="2011680"/>
            <a:ext cx="3801658" cy="4023360"/>
          </a:xfrm>
          <a:noFill/>
        </p:spPr>
        <p:txBody>
          <a:bodyPr/>
          <a:lstStyle/>
          <a:p>
            <a:pPr marL="0" indent="0" eaLnBrk="1" fontAlgn="ctr" hangingPunct="1">
              <a:lnSpc>
                <a:spcPts val="3900"/>
              </a:lnSpc>
              <a:buNone/>
              <a:defRPr/>
            </a:pPr>
            <a:r>
              <a:rPr lang="en-US" b="0" dirty="0">
                <a:cs typeface="MS Pゴシック"/>
              </a:rPr>
              <a:t>Families have different forms of conversation based on age and social status. 	</a:t>
            </a:r>
          </a:p>
        </p:txBody>
      </p:sp>
      <p:pic>
        <p:nvPicPr>
          <p:cNvPr id="68609" name="Picture 3" descr="Teacher sitting with a child as they eat their snack">
            <a:extLst>
              <a:ext uri="{FF2B5EF4-FFF2-40B4-BE49-F238E27FC236}">
                <a16:creationId xmlns:a16="http://schemas.microsoft.com/office/drawing/2014/main" id="{D4C72256-0FF9-4D78-8454-232B3F7F3F47}"/>
              </a:ext>
            </a:extLst>
          </p:cNvPr>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1" t="437" r="1" b="11506"/>
          <a:stretch/>
        </p:blipFill>
        <p:spPr>
          <a:xfrm>
            <a:off x="5005137" y="2011680"/>
            <a:ext cx="6465717" cy="4129380"/>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89E26BF2-1FEF-49B4-861F-516DEE04178C}"/>
              </a:ext>
            </a:extLst>
          </p:cNvPr>
          <p:cNvSpPr>
            <a:spLocks noGrp="1"/>
          </p:cNvSpPr>
          <p:nvPr>
            <p:ph type="sldNum" sz="quarter" idx="11"/>
          </p:nvPr>
        </p:nvSpPr>
        <p:spPr/>
        <p:txBody>
          <a:bodyPr/>
          <a:lstStyle/>
          <a:p>
            <a:fld id="{65A270E9-2EC0-8E4B-B2C5-CC25833D9F0C}" type="slidenum">
              <a:rPr lang="en-US" altLang="x-none" smtClean="0"/>
              <a:pPr/>
              <a:t>32</a:t>
            </a:fld>
            <a:endParaRPr lang="en-US" altLang="x-non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101A2FB9-EFA2-4C02-A714-6E3621C13FF2}"/>
              </a:ext>
            </a:extLst>
          </p:cNvPr>
          <p:cNvSpPr>
            <a:spLocks noGrp="1" noChangeArrowheads="1"/>
          </p:cNvSpPr>
          <p:nvPr>
            <p:ph type="title" sz="quarter"/>
          </p:nvPr>
        </p:nvSpPr>
        <p:spPr>
          <a:xfrm>
            <a:off x="938784" y="808"/>
            <a:ext cx="10972800" cy="1143000"/>
          </a:xfrm>
        </p:spPr>
        <p:txBody>
          <a:bodyPr/>
          <a:lstStyle/>
          <a:p>
            <a:pPr eaLnBrk="1" hangingPunct="1"/>
            <a:r>
              <a:rPr lang="en-US" altLang="en-US" dirty="0">
                <a:solidFill>
                  <a:srgbClr val="A20B1D"/>
                </a:solidFill>
              </a:rPr>
              <a:t>Answers to Frequently Asked Questions</a:t>
            </a:r>
          </a:p>
        </p:txBody>
      </p:sp>
      <p:sp>
        <p:nvSpPr>
          <p:cNvPr id="6" name="Content Placeholder 2">
            <a:extLst>
              <a:ext uri="{FF2B5EF4-FFF2-40B4-BE49-F238E27FC236}">
                <a16:creationId xmlns:a16="http://schemas.microsoft.com/office/drawing/2014/main" id="{921A995D-A8AF-4C6C-8057-4E1DD3CCC7D4}"/>
              </a:ext>
            </a:extLst>
          </p:cNvPr>
          <p:cNvSpPr>
            <a:spLocks noGrp="1"/>
          </p:cNvSpPr>
          <p:nvPr>
            <p:ph sz="quarter" idx="1"/>
          </p:nvPr>
        </p:nvSpPr>
        <p:spPr>
          <a:xfrm>
            <a:off x="938784" y="1427143"/>
            <a:ext cx="10972800" cy="1463042"/>
          </a:xfrm>
          <a:solidFill>
            <a:schemeClr val="bg1"/>
          </a:solidFill>
          <a:ln>
            <a:noFill/>
          </a:ln>
          <a:effectLst>
            <a:outerShdw blurRad="50800" dist="38100" dir="2700000" algn="tl" rotWithShape="0">
              <a:prstClr val="black">
                <a:alpha val="40000"/>
              </a:prstClr>
            </a:outerShdw>
          </a:effectLst>
        </p:spPr>
        <p:txBody>
          <a:bodyPr anchor="ctr" anchorCtr="0"/>
          <a:lstStyle/>
          <a:p>
            <a:pPr marL="0" indent="0">
              <a:spcBef>
                <a:spcPts val="200"/>
              </a:spcBef>
              <a:spcAft>
                <a:spcPts val="200"/>
              </a:spcAft>
              <a:buNone/>
              <a:defRPr/>
            </a:pPr>
            <a:r>
              <a:rPr lang="en-US" sz="2400" dirty="0"/>
              <a:t>Answer one) </a:t>
            </a:r>
            <a:r>
              <a:rPr lang="en-US" sz="2400" b="0" dirty="0"/>
              <a:t>Yes. What is important to remember is that the child with a disability or special needs, who is growing up in a bilingual family or community, will benefit from learning both the home language and English, just like any other child.</a:t>
            </a:r>
          </a:p>
        </p:txBody>
      </p:sp>
      <p:sp>
        <p:nvSpPr>
          <p:cNvPr id="7" name="Content Placeholder 3">
            <a:extLst>
              <a:ext uri="{FF2B5EF4-FFF2-40B4-BE49-F238E27FC236}">
                <a16:creationId xmlns:a16="http://schemas.microsoft.com/office/drawing/2014/main" id="{4D11D6ED-05D9-4A7E-93F3-E86C86DACBE9}"/>
              </a:ext>
            </a:extLst>
          </p:cNvPr>
          <p:cNvSpPr>
            <a:spLocks noGrp="1"/>
          </p:cNvSpPr>
          <p:nvPr>
            <p:ph sz="quarter" idx="10"/>
          </p:nvPr>
        </p:nvSpPr>
        <p:spPr>
          <a:xfrm>
            <a:off x="938784" y="3047355"/>
            <a:ext cx="10972800" cy="1463041"/>
          </a:xfrm>
          <a:solidFill>
            <a:schemeClr val="bg1"/>
          </a:solidFill>
          <a:ln>
            <a:noFill/>
          </a:ln>
          <a:effectLst>
            <a:outerShdw blurRad="50800" dist="38100" dir="2700000" algn="tl" rotWithShape="0">
              <a:prstClr val="black">
                <a:alpha val="40000"/>
              </a:prstClr>
            </a:outerShdw>
          </a:effectLst>
        </p:spPr>
        <p:txBody>
          <a:bodyPr anchor="ctr" anchorCtr="0"/>
          <a:lstStyle/>
          <a:p>
            <a:pPr marL="0" indent="0">
              <a:spcBef>
                <a:spcPts val="200"/>
              </a:spcBef>
              <a:spcAft>
                <a:spcPts val="200"/>
              </a:spcAft>
              <a:buNone/>
              <a:defRPr/>
            </a:pPr>
            <a:r>
              <a:rPr lang="en-US" sz="2400" dirty="0"/>
              <a:t>Answer two) </a:t>
            </a:r>
            <a:r>
              <a:rPr lang="en-US" sz="2400" b="0" dirty="0"/>
              <a:t>English learners need a period of adjustment in which they are supported, encouraged and provided with learning experiences that meet them where they are academically and linguistically. How long that period is depends on the individual child.</a:t>
            </a:r>
          </a:p>
        </p:txBody>
      </p:sp>
      <p:sp>
        <p:nvSpPr>
          <p:cNvPr id="5" name="Content Placeholder 4">
            <a:extLst>
              <a:ext uri="{FF2B5EF4-FFF2-40B4-BE49-F238E27FC236}">
                <a16:creationId xmlns:a16="http://schemas.microsoft.com/office/drawing/2014/main" id="{D65343E3-4955-4DA4-8FAD-ABB2B895FE23}"/>
              </a:ext>
            </a:extLst>
          </p:cNvPr>
          <p:cNvSpPr>
            <a:spLocks noGrp="1"/>
          </p:cNvSpPr>
          <p:nvPr>
            <p:ph sz="quarter" idx="11"/>
          </p:nvPr>
        </p:nvSpPr>
        <p:spPr>
          <a:xfrm>
            <a:off x="938784" y="4667565"/>
            <a:ext cx="10972800" cy="1463041"/>
          </a:xfrm>
          <a:solidFill>
            <a:schemeClr val="bg1"/>
          </a:solidFill>
          <a:effectLst>
            <a:outerShdw blurRad="50800" dist="38100" dir="2700000" algn="tl" rotWithShape="0">
              <a:prstClr val="black">
                <a:alpha val="40000"/>
              </a:prstClr>
            </a:outerShdw>
          </a:effectLst>
        </p:spPr>
        <p:txBody>
          <a:bodyPr anchor="ctr" anchorCtr="0"/>
          <a:lstStyle/>
          <a:p>
            <a:pPr marL="0" lvl="0" indent="0" eaLnBrk="1" fontAlgn="auto" hangingPunct="1">
              <a:lnSpc>
                <a:spcPct val="100000"/>
              </a:lnSpc>
              <a:spcBef>
                <a:spcPts val="0"/>
              </a:spcBef>
              <a:spcAft>
                <a:spcPts val="0"/>
              </a:spcAft>
              <a:buNone/>
            </a:pPr>
            <a:r>
              <a:rPr lang="en-US" sz="2400" dirty="0">
                <a:latin typeface="Arial"/>
                <a:ea typeface="+mn-ea"/>
                <a:cs typeface="+mn-cs"/>
              </a:rPr>
              <a:t>Answer three) </a:t>
            </a:r>
            <a:r>
              <a:rPr lang="en-US" sz="2400" b="0" dirty="0">
                <a:latin typeface="Arial"/>
                <a:ea typeface="+mn-ea"/>
                <a:cs typeface="+mn-cs"/>
              </a:rPr>
              <a:t>Careful observation, documentation over time and in multiple settings, and gathering information from the many adults who know the child will provide a more accurate picture of the child’s language abilities in their home language and in their second language.</a:t>
            </a:r>
            <a:endParaRPr lang="en-US" sz="2400" b="0" dirty="0">
              <a:latin typeface="Cambria" panose="02040503050406030204" pitchFamily="18" charset="0"/>
              <a:ea typeface="Cambria" panose="02040503050406030204" pitchFamily="18" charset="0"/>
              <a:cs typeface="Times New Roman" panose="02020603050405020304" pitchFamily="18" charset="0"/>
            </a:endParaRPr>
          </a:p>
        </p:txBody>
      </p:sp>
      <p:sp>
        <p:nvSpPr>
          <p:cNvPr id="2" name="Slide Number Placeholder 5">
            <a:extLst>
              <a:ext uri="{FF2B5EF4-FFF2-40B4-BE49-F238E27FC236}">
                <a16:creationId xmlns:a16="http://schemas.microsoft.com/office/drawing/2014/main" id="{6D45DF5E-BF07-413F-B450-CC1155C71EF2}"/>
              </a:ext>
            </a:extLst>
          </p:cNvPr>
          <p:cNvSpPr>
            <a:spLocks noGrp="1"/>
          </p:cNvSpPr>
          <p:nvPr>
            <p:ph type="sldNum" sz="quarter" idx="13"/>
          </p:nvPr>
        </p:nvSpPr>
        <p:spPr/>
        <p:txBody>
          <a:bodyPr/>
          <a:lstStyle/>
          <a:p>
            <a:fld id="{65A270E9-2EC0-8E4B-B2C5-CC25833D9F0C}" type="slidenum">
              <a:rPr lang="en-US" altLang="x-none" smtClean="0"/>
              <a:pPr/>
              <a:t>33</a:t>
            </a:fld>
            <a:endParaRPr lang="en-US" altLang="x-non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73F2AC35-5C08-4EDA-8827-FC58DCA16725}"/>
              </a:ext>
            </a:extLst>
          </p:cNvPr>
          <p:cNvSpPr>
            <a:spLocks noGrp="1" noChangeArrowheads="1"/>
          </p:cNvSpPr>
          <p:nvPr>
            <p:ph type="title"/>
          </p:nvPr>
        </p:nvSpPr>
        <p:spPr/>
        <p:txBody>
          <a:bodyPr/>
          <a:lstStyle/>
          <a:p>
            <a:pPr eaLnBrk="1" hangingPunct="1"/>
            <a:r>
              <a:rPr lang="en-US" altLang="en-US" dirty="0">
                <a:solidFill>
                  <a:srgbClr val="A20B1D"/>
                </a:solidFill>
              </a:rPr>
              <a:t>Zip Around Activity: Question One</a:t>
            </a:r>
          </a:p>
        </p:txBody>
      </p:sp>
      <p:sp>
        <p:nvSpPr>
          <p:cNvPr id="104453" name="Content Placeholder 2">
            <a:extLst>
              <a:ext uri="{FF2B5EF4-FFF2-40B4-BE49-F238E27FC236}">
                <a16:creationId xmlns:a16="http://schemas.microsoft.com/office/drawing/2014/main" id="{B5B79AD8-1132-470E-A858-F99CFF889F34}"/>
              </a:ext>
            </a:extLst>
          </p:cNvPr>
          <p:cNvSpPr>
            <a:spLocks noGrp="1" noChangeArrowheads="1"/>
          </p:cNvSpPr>
          <p:nvPr>
            <p:ph idx="1"/>
          </p:nvPr>
        </p:nvSpPr>
        <p:spPr/>
        <p:txBody>
          <a:bodyPr/>
          <a:lstStyle/>
          <a:p>
            <a:pPr eaLnBrk="1" hangingPunct="1">
              <a:buFont typeface="Wingdings" panose="05000000000000000000" pitchFamily="2" charset="2"/>
              <a:buNone/>
            </a:pPr>
            <a:r>
              <a:rPr lang="en-US" altLang="en-US" sz="2600" dirty="0"/>
              <a:t>Question one:</a:t>
            </a:r>
          </a:p>
          <a:p>
            <a:pPr marL="0" indent="0" eaLnBrk="1" hangingPunct="1">
              <a:buFont typeface="Wingdings" panose="05000000000000000000" pitchFamily="2" charset="2"/>
              <a:buNone/>
            </a:pPr>
            <a:r>
              <a:rPr lang="en-US" altLang="en-US" sz="2600" b="0" dirty="0"/>
              <a:t>Is it OK for me to use English and the child’s home language at school when the child has a disability?</a:t>
            </a:r>
          </a:p>
          <a:p>
            <a:pPr eaLnBrk="1" hangingPunct="1">
              <a:spcBef>
                <a:spcPts val="3600"/>
              </a:spcBef>
              <a:buFont typeface="Wingdings" panose="05000000000000000000" pitchFamily="2" charset="2"/>
              <a:buNone/>
            </a:pPr>
            <a:r>
              <a:rPr lang="en-US" altLang="en-US" sz="2600" dirty="0"/>
              <a:t>Answer one:</a:t>
            </a:r>
          </a:p>
          <a:p>
            <a:pPr marL="0" indent="0" eaLnBrk="1" hangingPunct="1">
              <a:buFont typeface="Wingdings" panose="05000000000000000000" pitchFamily="2" charset="2"/>
              <a:buNone/>
            </a:pPr>
            <a:r>
              <a:rPr lang="en-US" altLang="en-US" sz="2600" b="0" dirty="0"/>
              <a:t>Yes. What is important to remember is that the child with a disability or special needs, who is growing up in a bilingual family or community, will benefit from learning both the home language and English, just like any other child.</a:t>
            </a:r>
          </a:p>
        </p:txBody>
      </p:sp>
      <p:sp>
        <p:nvSpPr>
          <p:cNvPr id="2" name="Slide Number Placeholder 3">
            <a:extLst>
              <a:ext uri="{FF2B5EF4-FFF2-40B4-BE49-F238E27FC236}">
                <a16:creationId xmlns:a16="http://schemas.microsoft.com/office/drawing/2014/main" id="{D681FE66-C4E0-4990-810F-D620BF281062}"/>
              </a:ext>
            </a:extLst>
          </p:cNvPr>
          <p:cNvSpPr>
            <a:spLocks noGrp="1"/>
          </p:cNvSpPr>
          <p:nvPr>
            <p:ph type="sldNum" sz="quarter" idx="11"/>
          </p:nvPr>
        </p:nvSpPr>
        <p:spPr/>
        <p:txBody>
          <a:bodyPr/>
          <a:lstStyle/>
          <a:p>
            <a:fld id="{65A270E9-2EC0-8E4B-B2C5-CC25833D9F0C}" type="slidenum">
              <a:rPr lang="en-US" altLang="x-none" smtClean="0"/>
              <a:pPr/>
              <a:t>34</a:t>
            </a:fld>
            <a:endParaRPr lang="en-US" altLang="x-non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B60307E7-AA0C-4882-BFD0-50B68A28741C}"/>
              </a:ext>
            </a:extLst>
          </p:cNvPr>
          <p:cNvSpPr>
            <a:spLocks noGrp="1" noChangeArrowheads="1"/>
          </p:cNvSpPr>
          <p:nvPr>
            <p:ph type="title"/>
          </p:nvPr>
        </p:nvSpPr>
        <p:spPr/>
        <p:txBody>
          <a:bodyPr/>
          <a:lstStyle/>
          <a:p>
            <a:pPr eaLnBrk="1" hangingPunct="1"/>
            <a:r>
              <a:rPr lang="en-US" altLang="en-US" dirty="0">
                <a:solidFill>
                  <a:srgbClr val="A20B1D"/>
                </a:solidFill>
              </a:rPr>
              <a:t>Zip Around Activity: Question Two</a:t>
            </a:r>
          </a:p>
        </p:txBody>
      </p:sp>
      <p:sp>
        <p:nvSpPr>
          <p:cNvPr id="40969" name="Content Placeholder 2">
            <a:extLst>
              <a:ext uri="{FF2B5EF4-FFF2-40B4-BE49-F238E27FC236}">
                <a16:creationId xmlns:a16="http://schemas.microsoft.com/office/drawing/2014/main" id="{B9B622AE-5807-4F4F-AE40-770CE54D36AF}"/>
              </a:ext>
            </a:extLst>
          </p:cNvPr>
          <p:cNvSpPr>
            <a:spLocks noGrp="1" noChangeArrowheads="1"/>
          </p:cNvSpPr>
          <p:nvPr>
            <p:ph idx="1"/>
          </p:nvPr>
        </p:nvSpPr>
        <p:spPr/>
        <p:txBody>
          <a:bodyPr/>
          <a:lstStyle/>
          <a:p>
            <a:pPr marL="0" indent="0" eaLnBrk="1" hangingPunct="1">
              <a:buNone/>
            </a:pPr>
            <a:r>
              <a:rPr lang="en-US" altLang="en-US" sz="2400" dirty="0"/>
              <a:t>Question two:</a:t>
            </a:r>
          </a:p>
          <a:p>
            <a:pPr marL="0" indent="0" eaLnBrk="1" hangingPunct="1">
              <a:buNone/>
            </a:pPr>
            <a:r>
              <a:rPr lang="en-US" altLang="en-US" sz="2400" b="0" dirty="0"/>
              <a:t>How do I know if a child is experiencing difficulties in learning a language, such as a speech disorder, or is just going through the process of second language acquisition?</a:t>
            </a:r>
          </a:p>
          <a:p>
            <a:pPr marL="0" indent="0" eaLnBrk="1" hangingPunct="1">
              <a:spcBef>
                <a:spcPts val="3600"/>
              </a:spcBef>
              <a:buNone/>
            </a:pPr>
            <a:r>
              <a:rPr lang="en-US" altLang="en-US" sz="2400" dirty="0"/>
              <a:t>Answer three:</a:t>
            </a:r>
          </a:p>
          <a:p>
            <a:pPr marL="0" indent="0" eaLnBrk="1" hangingPunct="1">
              <a:buNone/>
            </a:pPr>
            <a:r>
              <a:rPr lang="en-US" altLang="en-US" sz="2400" b="0" dirty="0"/>
              <a:t>Careful observation, documentation over time and in multiple settings, and gathering information from the many adults who know the child will provide a more accurate picture of the child’s language abilities in their home language and in their second language.</a:t>
            </a:r>
          </a:p>
        </p:txBody>
      </p:sp>
      <p:sp>
        <p:nvSpPr>
          <p:cNvPr id="2" name="Slide Number Placeholder 3">
            <a:extLst>
              <a:ext uri="{FF2B5EF4-FFF2-40B4-BE49-F238E27FC236}">
                <a16:creationId xmlns:a16="http://schemas.microsoft.com/office/drawing/2014/main" id="{F5755D7D-DE00-46D2-9899-122105A5FCBD}"/>
              </a:ext>
            </a:extLst>
          </p:cNvPr>
          <p:cNvSpPr>
            <a:spLocks noGrp="1"/>
          </p:cNvSpPr>
          <p:nvPr>
            <p:ph type="sldNum" sz="quarter" idx="11"/>
          </p:nvPr>
        </p:nvSpPr>
        <p:spPr/>
        <p:txBody>
          <a:bodyPr/>
          <a:lstStyle/>
          <a:p>
            <a:fld id="{65A270E9-2EC0-8E4B-B2C5-CC25833D9F0C}" type="slidenum">
              <a:rPr lang="en-US" altLang="x-none" smtClean="0"/>
              <a:pPr/>
              <a:t>35</a:t>
            </a:fld>
            <a:endParaRPr lang="en-US" altLang="x-non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B5DD38F9-9F0A-4A5C-A165-847D2B2CA2BE}"/>
              </a:ext>
            </a:extLst>
          </p:cNvPr>
          <p:cNvSpPr>
            <a:spLocks noGrp="1" noChangeArrowheads="1"/>
          </p:cNvSpPr>
          <p:nvPr>
            <p:ph type="title"/>
          </p:nvPr>
        </p:nvSpPr>
        <p:spPr/>
        <p:txBody>
          <a:bodyPr/>
          <a:lstStyle/>
          <a:p>
            <a:pPr eaLnBrk="1" hangingPunct="1"/>
            <a:r>
              <a:rPr lang="en-US" altLang="en-US" dirty="0">
                <a:solidFill>
                  <a:srgbClr val="A20B1D"/>
                </a:solidFill>
              </a:rPr>
              <a:t>Zip Around Activity: Question Three</a:t>
            </a:r>
          </a:p>
        </p:txBody>
      </p:sp>
      <p:sp>
        <p:nvSpPr>
          <p:cNvPr id="41993" name="Content Placeholder 2">
            <a:extLst>
              <a:ext uri="{FF2B5EF4-FFF2-40B4-BE49-F238E27FC236}">
                <a16:creationId xmlns:a16="http://schemas.microsoft.com/office/drawing/2014/main" id="{624B0F22-46E5-4B09-B47D-4997F08B0132}"/>
              </a:ext>
            </a:extLst>
          </p:cNvPr>
          <p:cNvSpPr>
            <a:spLocks noGrp="1" noChangeArrowheads="1"/>
          </p:cNvSpPr>
          <p:nvPr>
            <p:ph idx="1"/>
          </p:nvPr>
        </p:nvSpPr>
        <p:spPr/>
        <p:txBody>
          <a:bodyPr/>
          <a:lstStyle/>
          <a:p>
            <a:pPr marL="0" indent="0" eaLnBrk="1" hangingPunct="1">
              <a:buNone/>
            </a:pPr>
            <a:r>
              <a:rPr lang="en-US" altLang="en-US" sz="2400" dirty="0"/>
              <a:t>Question three:</a:t>
            </a:r>
          </a:p>
          <a:p>
            <a:pPr marL="0" indent="0" eaLnBrk="1" hangingPunct="1">
              <a:buNone/>
            </a:pPr>
            <a:r>
              <a:rPr lang="en-US" altLang="en-US" sz="2400" b="0" dirty="0"/>
              <a:t>How long do I wait to make a referral when I have concerns regarding a child who is learning English as a second language?</a:t>
            </a:r>
          </a:p>
          <a:p>
            <a:pPr marL="0" indent="0" eaLnBrk="1" hangingPunct="1">
              <a:spcBef>
                <a:spcPts val="3600"/>
              </a:spcBef>
              <a:buNone/>
            </a:pPr>
            <a:r>
              <a:rPr lang="en-US" altLang="en-US" sz="2400" dirty="0"/>
              <a:t>Answer two:</a:t>
            </a:r>
          </a:p>
          <a:p>
            <a:pPr marL="0" indent="0" eaLnBrk="1" hangingPunct="1">
              <a:buNone/>
            </a:pPr>
            <a:r>
              <a:rPr lang="en-US" altLang="en-US" sz="2400" b="0" dirty="0"/>
              <a:t>English learners need a period of adjustment in which they are supported, encouraged and provided with learning experiences that meet them where they are academically and linguistically. How long that period is depends on the individual child.</a:t>
            </a:r>
          </a:p>
        </p:txBody>
      </p:sp>
      <p:sp>
        <p:nvSpPr>
          <p:cNvPr id="2" name="Slide Number Placeholder 3">
            <a:extLst>
              <a:ext uri="{FF2B5EF4-FFF2-40B4-BE49-F238E27FC236}">
                <a16:creationId xmlns:a16="http://schemas.microsoft.com/office/drawing/2014/main" id="{6948582F-BDFA-4206-AFF8-99A0EE874110}"/>
              </a:ext>
            </a:extLst>
          </p:cNvPr>
          <p:cNvSpPr>
            <a:spLocks noGrp="1"/>
          </p:cNvSpPr>
          <p:nvPr>
            <p:ph type="sldNum" sz="quarter" idx="11"/>
          </p:nvPr>
        </p:nvSpPr>
        <p:spPr/>
        <p:txBody>
          <a:bodyPr/>
          <a:lstStyle/>
          <a:p>
            <a:fld id="{65A270E9-2EC0-8E4B-B2C5-CC25833D9F0C}" type="slidenum">
              <a:rPr lang="en-US" altLang="x-none" smtClean="0"/>
              <a:pPr/>
              <a:t>36</a:t>
            </a:fld>
            <a:endParaRPr lang="en-US" altLang="x-non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37784D99-7943-4EA4-BA95-B556CDFA52CA}"/>
              </a:ext>
            </a:extLst>
          </p:cNvPr>
          <p:cNvSpPr>
            <a:spLocks noGrp="1" noChangeArrowheads="1"/>
          </p:cNvSpPr>
          <p:nvPr>
            <p:ph type="title"/>
          </p:nvPr>
        </p:nvSpPr>
        <p:spPr>
          <a:xfrm>
            <a:off x="-237067" y="127404"/>
            <a:ext cx="12429067" cy="905867"/>
          </a:xfrm>
        </p:spPr>
        <p:txBody>
          <a:bodyPr/>
          <a:lstStyle/>
          <a:p>
            <a:pPr algn="ctr" eaLnBrk="1" hangingPunct="1"/>
            <a:r>
              <a:rPr lang="en-US" altLang="en-US" b="1" dirty="0">
                <a:solidFill>
                  <a:srgbClr val="A20B1D"/>
                </a:solidFill>
              </a:rPr>
              <a:t>Strategies</a:t>
            </a:r>
          </a:p>
        </p:txBody>
      </p:sp>
      <p:pic>
        <p:nvPicPr>
          <p:cNvPr id="78851" name="Picture 2" descr="Child pointing to picture in book">
            <a:extLst>
              <a:ext uri="{FF2B5EF4-FFF2-40B4-BE49-F238E27FC236}">
                <a16:creationId xmlns:a16="http://schemas.microsoft.com/office/drawing/2014/main" id="{61CEF6F2-5F9F-421B-BAC4-EC2AD6B684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522777" y="1241959"/>
            <a:ext cx="7146446" cy="4846637"/>
          </a:xfrm>
          <a:noFill/>
        </p:spPr>
      </p:pic>
      <p:sp>
        <p:nvSpPr>
          <p:cNvPr id="2" name="Slide Number Placeholder 3">
            <a:extLst>
              <a:ext uri="{FF2B5EF4-FFF2-40B4-BE49-F238E27FC236}">
                <a16:creationId xmlns:a16="http://schemas.microsoft.com/office/drawing/2014/main" id="{2CDBBAE5-98A7-47D7-825D-6F89C8C7C7EE}"/>
              </a:ext>
            </a:extLst>
          </p:cNvPr>
          <p:cNvSpPr>
            <a:spLocks noGrp="1"/>
          </p:cNvSpPr>
          <p:nvPr>
            <p:ph type="sldNum" sz="quarter" idx="11"/>
          </p:nvPr>
        </p:nvSpPr>
        <p:spPr/>
        <p:txBody>
          <a:bodyPr/>
          <a:lstStyle/>
          <a:p>
            <a:fld id="{65A270E9-2EC0-8E4B-B2C5-CC25833D9F0C}" type="slidenum">
              <a:rPr lang="en-US" altLang="x-none" smtClean="0"/>
              <a:pPr/>
              <a:t>37</a:t>
            </a:fld>
            <a:endParaRPr lang="en-US" altLang="x-non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67BFBB17-50A7-470B-9B74-D50CA520F317}"/>
              </a:ext>
            </a:extLst>
          </p:cNvPr>
          <p:cNvSpPr>
            <a:spLocks noGrp="1" noChangeArrowheads="1"/>
          </p:cNvSpPr>
          <p:nvPr>
            <p:ph type="title"/>
          </p:nvPr>
        </p:nvSpPr>
        <p:spPr/>
        <p:txBody>
          <a:bodyPr/>
          <a:lstStyle/>
          <a:p>
            <a:pPr eaLnBrk="1" hangingPunct="1"/>
            <a:r>
              <a:rPr lang="en-US" altLang="en-US" dirty="0">
                <a:solidFill>
                  <a:srgbClr val="A20B1D"/>
                </a:solidFill>
              </a:rPr>
              <a:t>Strategies: Making Preschool Accessible</a:t>
            </a:r>
          </a:p>
        </p:txBody>
      </p:sp>
      <p:sp>
        <p:nvSpPr>
          <p:cNvPr id="80899" name="Content Placeholder 2">
            <a:extLst>
              <a:ext uri="{FF2B5EF4-FFF2-40B4-BE49-F238E27FC236}">
                <a16:creationId xmlns:a16="http://schemas.microsoft.com/office/drawing/2014/main" id="{6E9E4880-D9BE-4A0B-BFDE-4738787B38B1}"/>
              </a:ext>
            </a:extLst>
          </p:cNvPr>
          <p:cNvSpPr>
            <a:spLocks noGrp="1" noChangeArrowheads="1"/>
          </p:cNvSpPr>
          <p:nvPr>
            <p:ph idx="1"/>
          </p:nvPr>
        </p:nvSpPr>
        <p:spPr/>
        <p:txBody>
          <a:bodyPr/>
          <a:lstStyle/>
          <a:p>
            <a:pPr marL="571500" indent="-571500" eaLnBrk="1" hangingPunct="1">
              <a:buFont typeface="Wingdings" panose="05000000000000000000" pitchFamily="2" charset="2"/>
              <a:buAutoNum type="arabicPeriod"/>
            </a:pPr>
            <a:r>
              <a:rPr lang="en-US" altLang="en-US" dirty="0"/>
              <a:t>Responsive Practices</a:t>
            </a:r>
          </a:p>
          <a:p>
            <a:pPr marL="571500" indent="-571500" eaLnBrk="1" hangingPunct="1">
              <a:buFont typeface="Wingdings" panose="05000000000000000000" pitchFamily="2" charset="2"/>
              <a:buAutoNum type="arabicPeriod"/>
            </a:pPr>
            <a:r>
              <a:rPr lang="en-US" altLang="en-US" dirty="0"/>
              <a:t>Adaptations</a:t>
            </a:r>
          </a:p>
          <a:p>
            <a:pPr marL="571500" indent="-571500" eaLnBrk="1" hangingPunct="1">
              <a:buFont typeface="Wingdings" panose="05000000000000000000" pitchFamily="2" charset="2"/>
              <a:buAutoNum type="arabicPeriod"/>
            </a:pPr>
            <a:r>
              <a:rPr lang="en-US" altLang="en-US" dirty="0"/>
              <a:t>Accessible Curriculum</a:t>
            </a:r>
          </a:p>
          <a:p>
            <a:pPr marL="990600" lvl="1" indent="-414338" eaLnBrk="1" hangingPunct="1"/>
            <a:r>
              <a:rPr lang="en-US" altLang="en-US" dirty="0"/>
              <a:t>Universal design </a:t>
            </a:r>
          </a:p>
          <a:p>
            <a:pPr marL="990600" lvl="1" indent="-414338" eaLnBrk="1" hangingPunct="1"/>
            <a:r>
              <a:rPr lang="en-US" altLang="en-US" dirty="0"/>
              <a:t>Differentiating instruction</a:t>
            </a:r>
          </a:p>
        </p:txBody>
      </p:sp>
      <p:sp>
        <p:nvSpPr>
          <p:cNvPr id="2" name="Slide Number Placeholder 3">
            <a:extLst>
              <a:ext uri="{FF2B5EF4-FFF2-40B4-BE49-F238E27FC236}">
                <a16:creationId xmlns:a16="http://schemas.microsoft.com/office/drawing/2014/main" id="{F1171EFB-4BCF-4304-B101-65122E43F8FB}"/>
              </a:ext>
            </a:extLst>
          </p:cNvPr>
          <p:cNvSpPr>
            <a:spLocks noGrp="1"/>
          </p:cNvSpPr>
          <p:nvPr>
            <p:ph type="sldNum" sz="quarter" idx="11"/>
          </p:nvPr>
        </p:nvSpPr>
        <p:spPr/>
        <p:txBody>
          <a:bodyPr/>
          <a:lstStyle/>
          <a:p>
            <a:fld id="{65A270E9-2EC0-8E4B-B2C5-CC25833D9F0C}" type="slidenum">
              <a:rPr lang="en-US" altLang="x-none" smtClean="0"/>
              <a:pPr/>
              <a:t>38</a:t>
            </a:fld>
            <a:endParaRPr lang="en-US" altLang="x-non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FD55D6AF-B3D3-4FF1-ADC4-A7D3C1B4157E}"/>
              </a:ext>
            </a:extLst>
          </p:cNvPr>
          <p:cNvSpPr>
            <a:spLocks noGrp="1" noChangeArrowheads="1"/>
          </p:cNvSpPr>
          <p:nvPr>
            <p:ph type="title"/>
          </p:nvPr>
        </p:nvSpPr>
        <p:spPr/>
        <p:txBody>
          <a:bodyPr/>
          <a:lstStyle/>
          <a:p>
            <a:pPr eaLnBrk="1" hangingPunct="1"/>
            <a:r>
              <a:rPr lang="en-US" altLang="en-US" dirty="0">
                <a:solidFill>
                  <a:srgbClr val="A20B1D"/>
                </a:solidFill>
              </a:rPr>
              <a:t>1. Responsive Practices</a:t>
            </a:r>
          </a:p>
        </p:txBody>
      </p:sp>
      <p:sp>
        <p:nvSpPr>
          <p:cNvPr id="82946" name="Content Placeholder 2">
            <a:extLst>
              <a:ext uri="{FF2B5EF4-FFF2-40B4-BE49-F238E27FC236}">
                <a16:creationId xmlns:a16="http://schemas.microsoft.com/office/drawing/2014/main" id="{84E5BD4D-D6E1-4706-96D9-D6B149612C21}"/>
              </a:ext>
            </a:extLst>
          </p:cNvPr>
          <p:cNvSpPr>
            <a:spLocks noGrp="1" noChangeArrowheads="1"/>
          </p:cNvSpPr>
          <p:nvPr>
            <p:ph idx="1"/>
          </p:nvPr>
        </p:nvSpPr>
        <p:spPr>
          <a:xfrm>
            <a:off x="938783" y="2011680"/>
            <a:ext cx="10709877" cy="4023360"/>
          </a:xfrm>
        </p:spPr>
        <p:txBody>
          <a:bodyPr/>
          <a:lstStyle/>
          <a:p>
            <a:pPr eaLnBrk="1" hangingPunct="1"/>
            <a:r>
              <a:rPr lang="en-US" altLang="en-US" b="0" dirty="0"/>
              <a:t>Use body language and visuals.</a:t>
            </a:r>
          </a:p>
          <a:p>
            <a:pPr eaLnBrk="1" hangingPunct="1"/>
            <a:r>
              <a:rPr lang="en-US" altLang="en-US" b="0" dirty="0"/>
              <a:t>Learn key words and phrases in the child’s home language.</a:t>
            </a:r>
          </a:p>
          <a:p>
            <a:pPr eaLnBrk="1" hangingPunct="1"/>
            <a:r>
              <a:rPr lang="en-US" altLang="en-US" b="0" dirty="0"/>
              <a:t>Use language and literacy activities that contain repetitive refrains.</a:t>
            </a:r>
          </a:p>
          <a:p>
            <a:pPr eaLnBrk="1" hangingPunct="1"/>
            <a:r>
              <a:rPr lang="en-US" altLang="en-US" b="0" dirty="0"/>
              <a:t>Use narratives to describe a child’s actions.</a:t>
            </a:r>
          </a:p>
          <a:p>
            <a:pPr eaLnBrk="1" hangingPunct="1"/>
            <a:r>
              <a:rPr lang="en-US" altLang="en-US" b="0" dirty="0"/>
              <a:t>Provide longer wait times for responses (5 seconds or more).</a:t>
            </a:r>
          </a:p>
        </p:txBody>
      </p:sp>
      <p:sp>
        <p:nvSpPr>
          <p:cNvPr id="2" name="Slide Number Placeholder 3">
            <a:extLst>
              <a:ext uri="{FF2B5EF4-FFF2-40B4-BE49-F238E27FC236}">
                <a16:creationId xmlns:a16="http://schemas.microsoft.com/office/drawing/2014/main" id="{E3CB8632-0EE2-4857-AFC6-B5C2BED52D56}"/>
              </a:ext>
            </a:extLst>
          </p:cNvPr>
          <p:cNvSpPr>
            <a:spLocks noGrp="1"/>
          </p:cNvSpPr>
          <p:nvPr>
            <p:ph type="sldNum" sz="quarter" idx="11"/>
          </p:nvPr>
        </p:nvSpPr>
        <p:spPr/>
        <p:txBody>
          <a:bodyPr/>
          <a:lstStyle/>
          <a:p>
            <a:fld id="{65A270E9-2EC0-8E4B-B2C5-CC25833D9F0C}" type="slidenum">
              <a:rPr lang="en-US" altLang="x-none" smtClean="0"/>
              <a:pPr/>
              <a:t>39</a:t>
            </a:fld>
            <a:endParaRPr lang="en-US" altLang="x-non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a:extLst>
              <a:ext uri="{FF2B5EF4-FFF2-40B4-BE49-F238E27FC236}">
                <a16:creationId xmlns:a16="http://schemas.microsoft.com/office/drawing/2014/main" id="{B8CEA38C-1E2C-464E-990E-6A14E06FD33F}"/>
              </a:ext>
            </a:extLst>
          </p:cNvPr>
          <p:cNvSpPr>
            <a:spLocks noGrp="1" noChangeArrowheads="1"/>
          </p:cNvSpPr>
          <p:nvPr>
            <p:ph type="title"/>
          </p:nvPr>
        </p:nvSpPr>
        <p:spPr/>
        <p:txBody>
          <a:bodyPr/>
          <a:lstStyle/>
          <a:p>
            <a:pPr eaLnBrk="1" hangingPunct="1"/>
            <a:r>
              <a:rPr lang="en-US" altLang="en-US" dirty="0">
                <a:solidFill>
                  <a:srgbClr val="A20B1D"/>
                </a:solidFill>
              </a:rPr>
              <a:t>Find the Best Seashell</a:t>
            </a:r>
          </a:p>
        </p:txBody>
      </p:sp>
      <p:sp>
        <p:nvSpPr>
          <p:cNvPr id="11266" name="Rectangle 2">
            <a:extLst>
              <a:ext uri="{FF2B5EF4-FFF2-40B4-BE49-F238E27FC236}">
                <a16:creationId xmlns:a16="http://schemas.microsoft.com/office/drawing/2014/main" id="{F929A1E5-915D-40CE-A9D6-93850FA2FB36}"/>
              </a:ext>
            </a:extLst>
          </p:cNvPr>
          <p:cNvSpPr>
            <a:spLocks noGrp="1" noChangeArrowheads="1"/>
          </p:cNvSpPr>
          <p:nvPr>
            <p:ph sz="half" idx="1"/>
          </p:nvPr>
        </p:nvSpPr>
        <p:spPr>
          <a:xfrm>
            <a:off x="609600" y="1827214"/>
            <a:ext cx="6112476" cy="4567237"/>
          </a:xfrm>
        </p:spPr>
        <p:txBody>
          <a:bodyPr/>
          <a:lstStyle/>
          <a:p>
            <a:pPr marL="0" indent="3175" eaLnBrk="1" hangingPunct="1">
              <a:lnSpc>
                <a:spcPts val="5400"/>
              </a:lnSpc>
              <a:spcAft>
                <a:spcPts val="2400"/>
              </a:spcAft>
              <a:buNone/>
            </a:pPr>
            <a:r>
              <a:rPr lang="en-US" altLang="en-US" sz="3200" dirty="0"/>
              <a:t>Guiding Principle: “Celebrate and support the individual” (PCF, Vol. 1, p. 101).</a:t>
            </a:r>
            <a:endParaRPr lang="en-US" altLang="en-US" sz="2400" dirty="0"/>
          </a:p>
        </p:txBody>
      </p:sp>
      <p:pic>
        <p:nvPicPr>
          <p:cNvPr id="11267" name="Content Placeholder 3" descr="Variety of beach shells">
            <a:extLst>
              <a:ext uri="{FF2B5EF4-FFF2-40B4-BE49-F238E27FC236}">
                <a16:creationId xmlns:a16="http://schemas.microsoft.com/office/drawing/2014/main" id="{19A86943-1ECD-4479-98FF-615BCD0E2875}"/>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22881"/>
          <a:stretch/>
        </p:blipFill>
        <p:spPr>
          <a:xfrm>
            <a:off x="6957172" y="512763"/>
            <a:ext cx="4771551" cy="5512899"/>
          </a:xfrm>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994D5367-06F9-447F-93D9-704348659885}"/>
              </a:ext>
            </a:extLst>
          </p:cNvPr>
          <p:cNvSpPr>
            <a:spLocks noGrp="1"/>
          </p:cNvSpPr>
          <p:nvPr>
            <p:ph type="sldNum" sz="quarter" idx="11"/>
          </p:nvPr>
        </p:nvSpPr>
        <p:spPr/>
        <p:txBody>
          <a:bodyPr/>
          <a:lstStyle/>
          <a:p>
            <a:fld id="{65A270E9-2EC0-8E4B-B2C5-CC25833D9F0C}" type="slidenum">
              <a:rPr lang="en-US" altLang="x-none" smtClean="0"/>
              <a:pPr/>
              <a:t>4</a:t>
            </a:fld>
            <a:endParaRPr lang="en-US" altLang="x-none" dirty="0"/>
          </a:p>
        </p:txBody>
      </p:sp>
    </p:spTree>
  </p:cSld>
  <p:clrMapOvr>
    <a:masterClrMapping/>
  </p:clrMapOvr>
  <mc:AlternateContent xmlns:mc="http://schemas.openxmlformats.org/markup-compatibility/2006" xmlns:p14="http://schemas.microsoft.com/office/powerpoint/2010/main">
    <mc:Choice Requires="p14">
      <p:transition p14:dur="0">
        <p:fade/>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a:extLst>
              <a:ext uri="{FF2B5EF4-FFF2-40B4-BE49-F238E27FC236}">
                <a16:creationId xmlns:a16="http://schemas.microsoft.com/office/drawing/2014/main" id="{CDF63694-2846-401E-9FB0-A5D555412879}"/>
              </a:ext>
            </a:extLst>
          </p:cNvPr>
          <p:cNvSpPr>
            <a:spLocks noGrp="1" noChangeArrowheads="1"/>
          </p:cNvSpPr>
          <p:nvPr>
            <p:ph type="title"/>
          </p:nvPr>
        </p:nvSpPr>
        <p:spPr>
          <a:xfrm>
            <a:off x="835152" y="0"/>
            <a:ext cx="10521696" cy="967740"/>
          </a:xfrm>
        </p:spPr>
        <p:txBody>
          <a:bodyPr/>
          <a:lstStyle/>
          <a:p>
            <a:pPr eaLnBrk="1" hangingPunct="1"/>
            <a:r>
              <a:rPr lang="en-US" altLang="en-US" dirty="0">
                <a:solidFill>
                  <a:srgbClr val="A20B1D"/>
                </a:solidFill>
              </a:rPr>
              <a:t>2. Adaptations</a:t>
            </a:r>
          </a:p>
        </p:txBody>
      </p:sp>
      <p:sp>
        <p:nvSpPr>
          <p:cNvPr id="84994" name="Content Placeholder 2">
            <a:extLst>
              <a:ext uri="{FF2B5EF4-FFF2-40B4-BE49-F238E27FC236}">
                <a16:creationId xmlns:a16="http://schemas.microsoft.com/office/drawing/2014/main" id="{22447ECE-0217-4F3F-B1C9-49044112D0E6}"/>
              </a:ext>
            </a:extLst>
          </p:cNvPr>
          <p:cNvSpPr>
            <a:spLocks noGrp="1" noChangeArrowheads="1"/>
          </p:cNvSpPr>
          <p:nvPr>
            <p:ph idx="1"/>
          </p:nvPr>
        </p:nvSpPr>
        <p:spPr>
          <a:xfrm>
            <a:off x="938784" y="1226042"/>
            <a:ext cx="6281823" cy="4808998"/>
          </a:xfrm>
        </p:spPr>
        <p:txBody>
          <a:bodyPr/>
          <a:lstStyle/>
          <a:p>
            <a:pPr marL="0" indent="0" eaLnBrk="1" hangingPunct="1">
              <a:lnSpc>
                <a:spcPts val="3900"/>
              </a:lnSpc>
              <a:buNone/>
            </a:pPr>
            <a:r>
              <a:rPr lang="en-US" altLang="en-US" b="0" dirty="0"/>
              <a:t>Adaptations are changes in the environment that allow children with disabilities to participate in the same assessment as their peers.</a:t>
            </a:r>
          </a:p>
        </p:txBody>
      </p:sp>
      <p:pic>
        <p:nvPicPr>
          <p:cNvPr id="84995" name="Content Placeholder 3" descr="Child making an art project">
            <a:extLst>
              <a:ext uri="{FF2B5EF4-FFF2-40B4-BE49-F238E27FC236}">
                <a16:creationId xmlns:a16="http://schemas.microsoft.com/office/drawing/2014/main" id="{65DC4FBC-C450-47D3-B111-13A2A84A6E35}"/>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7633602" y="1226043"/>
            <a:ext cx="3723246" cy="4808998"/>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DEE8E632-4156-42F4-A462-A727CB450383}"/>
              </a:ext>
            </a:extLst>
          </p:cNvPr>
          <p:cNvSpPr>
            <a:spLocks noGrp="1"/>
          </p:cNvSpPr>
          <p:nvPr>
            <p:ph type="sldNum" sz="quarter" idx="11"/>
          </p:nvPr>
        </p:nvSpPr>
        <p:spPr/>
        <p:txBody>
          <a:bodyPr/>
          <a:lstStyle/>
          <a:p>
            <a:fld id="{65A270E9-2EC0-8E4B-B2C5-CC25833D9F0C}" type="slidenum">
              <a:rPr lang="en-US" altLang="x-none" smtClean="0"/>
              <a:pPr/>
              <a:t>40</a:t>
            </a:fld>
            <a:endParaRPr lang="en-US" altLang="x-non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B208233-9D34-45E1-8E48-921E186DD526}"/>
              </a:ext>
            </a:extLst>
          </p:cNvPr>
          <p:cNvSpPr>
            <a:spLocks noGrp="1" noChangeArrowheads="1"/>
          </p:cNvSpPr>
          <p:nvPr>
            <p:ph type="title"/>
          </p:nvPr>
        </p:nvSpPr>
        <p:spPr>
          <a:xfrm>
            <a:off x="667264" y="241442"/>
            <a:ext cx="11524735" cy="963828"/>
          </a:xfrm>
        </p:spPr>
        <p:txBody>
          <a:bodyPr/>
          <a:lstStyle/>
          <a:p>
            <a:pPr eaLnBrk="1" hangingPunct="1">
              <a:lnSpc>
                <a:spcPts val="4900"/>
              </a:lnSpc>
              <a:defRPr/>
            </a:pPr>
            <a:r>
              <a:rPr lang="en-US" sz="3600" dirty="0">
                <a:solidFill>
                  <a:srgbClr val="A20B1D"/>
                </a:solidFill>
                <a:cs typeface="MS Pゴシック"/>
              </a:rPr>
              <a:t>Augmentative or Alternative Communication Systems        </a:t>
            </a:r>
          </a:p>
        </p:txBody>
      </p:sp>
      <p:sp>
        <p:nvSpPr>
          <p:cNvPr id="43012" name="Content Placeholder 2">
            <a:extLst>
              <a:ext uri="{FF2B5EF4-FFF2-40B4-BE49-F238E27FC236}">
                <a16:creationId xmlns:a16="http://schemas.microsoft.com/office/drawing/2014/main" id="{8D65B048-70A0-4271-95E4-3B6CB2ABA720}"/>
              </a:ext>
            </a:extLst>
          </p:cNvPr>
          <p:cNvSpPr>
            <a:spLocks noGrp="1" noChangeArrowheads="1"/>
          </p:cNvSpPr>
          <p:nvPr>
            <p:ph sz="half" idx="1"/>
          </p:nvPr>
        </p:nvSpPr>
        <p:spPr>
          <a:xfrm>
            <a:off x="667263" y="1625716"/>
            <a:ext cx="3731741" cy="3533716"/>
          </a:xfrm>
          <a:noFill/>
        </p:spPr>
        <p:txBody>
          <a:bodyPr/>
          <a:lstStyle/>
          <a:p>
            <a:pPr marL="6350" indent="-6350" eaLnBrk="1" hangingPunct="1">
              <a:lnSpc>
                <a:spcPts val="3700"/>
              </a:lnSpc>
              <a:buNone/>
              <a:defRPr/>
            </a:pPr>
            <a:r>
              <a:rPr lang="en-US" b="0" dirty="0">
                <a:cs typeface="MS Pゴシック"/>
              </a:rPr>
              <a:t>Another system of communication may be used when the child cannot use spoken language.</a:t>
            </a:r>
          </a:p>
        </p:txBody>
      </p:sp>
      <p:pic>
        <p:nvPicPr>
          <p:cNvPr id="87042" name="Picture 3" descr="Child using picture board ">
            <a:extLst>
              <a:ext uri="{FF2B5EF4-FFF2-40B4-BE49-F238E27FC236}">
                <a16:creationId xmlns:a16="http://schemas.microsoft.com/office/drawing/2014/main" id="{2560DC52-10E6-432A-BCB1-8FB8C5DF9E9A}"/>
              </a:ext>
            </a:extLst>
          </p:cNvPr>
          <p:cNvPicPr>
            <a:picLocks noGrp="1" noChangeAspect="1" noChangeArrowheads="1"/>
          </p:cNvPicPr>
          <p:nvPr>
            <p:ph sz="half" idx="12"/>
          </p:nvPr>
        </p:nvPicPr>
        <p:blipFill>
          <a:blip r:embed="rId3">
            <a:extLst>
              <a:ext uri="{28A0092B-C50C-407E-A947-70E740481C1C}">
                <a14:useLocalDpi xmlns:a14="http://schemas.microsoft.com/office/drawing/2010/main" val="0"/>
              </a:ext>
            </a:extLst>
          </a:blip>
          <a:stretch>
            <a:fillRect/>
          </a:stretch>
        </p:blipFill>
        <p:spPr>
          <a:xfrm>
            <a:off x="4585374" y="1625716"/>
            <a:ext cx="7095881" cy="4027015"/>
          </a:xfrm>
          <a:noFill/>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5CC6F99D-1A56-4D72-8873-0C674050ACD1}"/>
              </a:ext>
            </a:extLst>
          </p:cNvPr>
          <p:cNvSpPr>
            <a:spLocks noGrp="1"/>
          </p:cNvSpPr>
          <p:nvPr>
            <p:ph type="sldNum" sz="quarter" idx="11"/>
          </p:nvPr>
        </p:nvSpPr>
        <p:spPr/>
        <p:txBody>
          <a:bodyPr/>
          <a:lstStyle/>
          <a:p>
            <a:fld id="{65A270E9-2EC0-8E4B-B2C5-CC25833D9F0C}" type="slidenum">
              <a:rPr lang="en-US" altLang="x-none" smtClean="0"/>
              <a:pPr/>
              <a:t>41</a:t>
            </a:fld>
            <a:endParaRPr lang="en-US" altLang="x-non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3C42590B-628A-4110-A28E-F77E886F3F54}"/>
              </a:ext>
            </a:extLst>
          </p:cNvPr>
          <p:cNvSpPr>
            <a:spLocks noGrp="1" noChangeArrowheads="1"/>
          </p:cNvSpPr>
          <p:nvPr>
            <p:ph type="title"/>
          </p:nvPr>
        </p:nvSpPr>
        <p:spPr>
          <a:xfrm>
            <a:off x="938784" y="64309"/>
            <a:ext cx="10972800" cy="1174732"/>
          </a:xfrm>
        </p:spPr>
        <p:txBody>
          <a:bodyPr anchor="ctr" anchorCtr="0"/>
          <a:lstStyle/>
          <a:p>
            <a:pPr eaLnBrk="1" hangingPunct="1"/>
            <a:r>
              <a:rPr lang="en-US" altLang="en-US" dirty="0">
                <a:solidFill>
                  <a:srgbClr val="A20B1D"/>
                </a:solidFill>
              </a:rPr>
              <a:t>Sensory Support  </a:t>
            </a:r>
          </a:p>
        </p:txBody>
      </p:sp>
      <p:sp>
        <p:nvSpPr>
          <p:cNvPr id="89091" name="Text Placeholder 2">
            <a:extLst>
              <a:ext uri="{FF2B5EF4-FFF2-40B4-BE49-F238E27FC236}">
                <a16:creationId xmlns:a16="http://schemas.microsoft.com/office/drawing/2014/main" id="{4166339C-04CF-4790-A46D-82430EEF3AB4}"/>
              </a:ext>
            </a:extLst>
          </p:cNvPr>
          <p:cNvSpPr>
            <a:spLocks noGrp="1" noChangeArrowheads="1"/>
          </p:cNvSpPr>
          <p:nvPr>
            <p:ph sz="half" idx="12"/>
          </p:nvPr>
        </p:nvSpPr>
        <p:spPr>
          <a:xfrm>
            <a:off x="1040384" y="1239041"/>
            <a:ext cx="5384800" cy="4796315"/>
          </a:xfrm>
        </p:spPr>
        <p:txBody>
          <a:bodyPr/>
          <a:lstStyle/>
          <a:p>
            <a:pPr eaLnBrk="1" hangingPunct="1">
              <a:spcAft>
                <a:spcPts val="1200"/>
              </a:spcAft>
              <a:buNone/>
            </a:pPr>
            <a:r>
              <a:rPr lang="en-US" altLang="en-US" sz="3000" dirty="0">
                <a:cs typeface="Times New Roman" panose="02020603050405020304" pitchFamily="18" charset="0"/>
              </a:rPr>
              <a:t>Ideas include the following:</a:t>
            </a:r>
          </a:p>
          <a:p>
            <a:pPr eaLnBrk="1" hangingPunct="1">
              <a:spcAft>
                <a:spcPts val="1200"/>
              </a:spcAft>
            </a:pPr>
            <a:r>
              <a:rPr lang="en-US" altLang="en-US" sz="3000" b="0" dirty="0">
                <a:cs typeface="Times New Roman" panose="02020603050405020304" pitchFamily="18" charset="0"/>
              </a:rPr>
              <a:t>Reducing background noise </a:t>
            </a:r>
          </a:p>
          <a:p>
            <a:pPr eaLnBrk="1" hangingPunct="1">
              <a:spcAft>
                <a:spcPts val="1200"/>
              </a:spcAft>
            </a:pPr>
            <a:r>
              <a:rPr lang="en-US" altLang="en-US" sz="3000" b="0" dirty="0">
                <a:cs typeface="Times New Roman" panose="02020603050405020304" pitchFamily="18" charset="0"/>
              </a:rPr>
              <a:t>Adjusting tactile stimulation </a:t>
            </a:r>
          </a:p>
          <a:p>
            <a:pPr eaLnBrk="1" hangingPunct="1">
              <a:spcAft>
                <a:spcPts val="1200"/>
              </a:spcAft>
            </a:pPr>
            <a:r>
              <a:rPr lang="en-US" altLang="en-US" sz="3000" b="0" dirty="0">
                <a:cs typeface="Times New Roman" panose="02020603050405020304" pitchFamily="18" charset="0"/>
              </a:rPr>
              <a:t>Adjusting visual stimulation</a:t>
            </a:r>
            <a:r>
              <a:rPr lang="en-US" altLang="en-US" sz="3000" b="0" dirty="0">
                <a:solidFill>
                  <a:srgbClr val="F4F4F3"/>
                </a:solidFill>
                <a:cs typeface="Times New Roman" panose="02020603050405020304" pitchFamily="18" charset="0"/>
              </a:rPr>
              <a:t>.</a:t>
            </a:r>
            <a:endParaRPr lang="en-US" altLang="en-US" sz="3000" b="0" dirty="0"/>
          </a:p>
        </p:txBody>
      </p:sp>
      <p:pic>
        <p:nvPicPr>
          <p:cNvPr id="89090" name="Picture 3" descr="Child using audio book">
            <a:extLst>
              <a:ext uri="{FF2B5EF4-FFF2-40B4-BE49-F238E27FC236}">
                <a16:creationId xmlns:a16="http://schemas.microsoft.com/office/drawing/2014/main" id="{0B574278-CE8B-4222-A500-D9DC715AEA46}"/>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b="22872"/>
          <a:stretch/>
        </p:blipFill>
        <p:spPr>
          <a:xfrm>
            <a:off x="7203029" y="1239042"/>
            <a:ext cx="4050187" cy="4927277"/>
          </a:xfrm>
        </p:spPr>
      </p:pic>
      <p:sp>
        <p:nvSpPr>
          <p:cNvPr id="2" name="Slide Number Placeholder 4">
            <a:extLst>
              <a:ext uri="{FF2B5EF4-FFF2-40B4-BE49-F238E27FC236}">
                <a16:creationId xmlns:a16="http://schemas.microsoft.com/office/drawing/2014/main" id="{9A45D2D9-02AB-451C-80D7-CACC3DDE349C}"/>
              </a:ext>
            </a:extLst>
          </p:cNvPr>
          <p:cNvSpPr>
            <a:spLocks noGrp="1"/>
          </p:cNvSpPr>
          <p:nvPr>
            <p:ph type="sldNum" sz="quarter" idx="11"/>
          </p:nvPr>
        </p:nvSpPr>
        <p:spPr/>
        <p:txBody>
          <a:bodyPr/>
          <a:lstStyle/>
          <a:p>
            <a:fld id="{65A270E9-2EC0-8E4B-B2C5-CC25833D9F0C}" type="slidenum">
              <a:rPr lang="en-US" altLang="x-none" smtClean="0"/>
              <a:pPr/>
              <a:t>42</a:t>
            </a:fld>
            <a:endParaRPr lang="en-US" altLang="x-non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9256388C-4D71-4D48-BE45-6595DE3640F6}"/>
              </a:ext>
            </a:extLst>
          </p:cNvPr>
          <p:cNvSpPr>
            <a:spLocks noGrp="1" noChangeArrowheads="1"/>
          </p:cNvSpPr>
          <p:nvPr>
            <p:ph type="title"/>
          </p:nvPr>
        </p:nvSpPr>
        <p:spPr>
          <a:xfrm>
            <a:off x="879000" y="127404"/>
            <a:ext cx="10581480" cy="1472796"/>
          </a:xfrm>
        </p:spPr>
        <p:txBody>
          <a:bodyPr/>
          <a:lstStyle/>
          <a:p>
            <a:pPr eaLnBrk="1" hangingPunct="1">
              <a:lnSpc>
                <a:spcPts val="4900"/>
              </a:lnSpc>
            </a:pPr>
            <a:r>
              <a:rPr lang="en-US" altLang="en-US" sz="4000" dirty="0">
                <a:solidFill>
                  <a:srgbClr val="A20B1D"/>
                </a:solidFill>
              </a:rPr>
              <a:t>What Communication Adaptation in Inclusive Classrooms Might Look Like</a:t>
            </a:r>
          </a:p>
        </p:txBody>
      </p:sp>
      <p:sp>
        <p:nvSpPr>
          <p:cNvPr id="3" name="Content Placeholder 2">
            <a:extLst>
              <a:ext uri="{FF2B5EF4-FFF2-40B4-BE49-F238E27FC236}">
                <a16:creationId xmlns:a16="http://schemas.microsoft.com/office/drawing/2014/main" id="{67336BC9-9429-4F05-8B5D-42D341DA3787}"/>
              </a:ext>
            </a:extLst>
          </p:cNvPr>
          <p:cNvSpPr>
            <a:spLocks noGrp="1"/>
          </p:cNvSpPr>
          <p:nvPr>
            <p:ph idx="1"/>
          </p:nvPr>
        </p:nvSpPr>
        <p:spPr>
          <a:xfrm>
            <a:off x="879000" y="1600200"/>
            <a:ext cx="10521696" cy="4434840"/>
          </a:xfrm>
        </p:spPr>
        <p:txBody>
          <a:bodyPr anchor="ctr" anchorCtr="0"/>
          <a:lstStyle/>
          <a:p>
            <a:pPr marL="0" indent="0" algn="ctr">
              <a:buNone/>
            </a:pPr>
            <a:r>
              <a:rPr lang="en-US" dirty="0"/>
              <a:t>Insert communication video clip here</a:t>
            </a:r>
          </a:p>
        </p:txBody>
      </p:sp>
      <p:sp>
        <p:nvSpPr>
          <p:cNvPr id="2" name="Slide Number Placeholder 3">
            <a:extLst>
              <a:ext uri="{FF2B5EF4-FFF2-40B4-BE49-F238E27FC236}">
                <a16:creationId xmlns:a16="http://schemas.microsoft.com/office/drawing/2014/main" id="{9AEDAEAF-EFFF-4368-8AA9-27EFE093DA1F}"/>
              </a:ext>
            </a:extLst>
          </p:cNvPr>
          <p:cNvSpPr>
            <a:spLocks noGrp="1"/>
          </p:cNvSpPr>
          <p:nvPr>
            <p:ph type="sldNum" sz="quarter" idx="11"/>
          </p:nvPr>
        </p:nvSpPr>
        <p:spPr/>
        <p:txBody>
          <a:bodyPr/>
          <a:lstStyle/>
          <a:p>
            <a:fld id="{65A270E9-2EC0-8E4B-B2C5-CC25833D9F0C}" type="slidenum">
              <a:rPr lang="en-US" altLang="x-none" smtClean="0"/>
              <a:pPr/>
              <a:t>43</a:t>
            </a:fld>
            <a:endParaRPr lang="en-US" altLang="x-none"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B0D26F32-35A7-4AE3-8EF1-6651C7EE51EB}"/>
              </a:ext>
            </a:extLst>
          </p:cNvPr>
          <p:cNvSpPr>
            <a:spLocks noGrp="1" noChangeArrowheads="1"/>
          </p:cNvSpPr>
          <p:nvPr>
            <p:ph type="title"/>
          </p:nvPr>
        </p:nvSpPr>
        <p:spPr>
          <a:xfrm>
            <a:off x="798574" y="365759"/>
            <a:ext cx="5059301" cy="1577341"/>
          </a:xfrm>
        </p:spPr>
        <p:txBody>
          <a:bodyPr/>
          <a:lstStyle/>
          <a:p>
            <a:pPr eaLnBrk="1" hangingPunct="1">
              <a:lnSpc>
                <a:spcPts val="4900"/>
              </a:lnSpc>
            </a:pPr>
            <a:r>
              <a:rPr lang="en-US" altLang="en-US" dirty="0">
                <a:solidFill>
                  <a:srgbClr val="A20B1D"/>
                </a:solidFill>
              </a:rPr>
              <a:t>A Closer Look at Adaptive Materials</a:t>
            </a:r>
          </a:p>
        </p:txBody>
      </p:sp>
      <p:pic>
        <p:nvPicPr>
          <p:cNvPr id="4" name="Content Placeholder 2" descr="Adult reading to child">
            <a:extLst>
              <a:ext uri="{FF2B5EF4-FFF2-40B4-BE49-F238E27FC236}">
                <a16:creationId xmlns:a16="http://schemas.microsoft.com/office/drawing/2014/main" id="{146888C3-447E-4F8B-80A3-0D0BB2E3D9F2}"/>
              </a:ext>
            </a:extLst>
          </p:cNvPr>
          <p:cNvPicPr>
            <a:picLocks noGrp="1" noChangeAspect="1"/>
          </p:cNvPicPr>
          <p:nvPr>
            <p:ph idx="1"/>
          </p:nvPr>
        </p:nvPicPr>
        <p:blipFill rotWithShape="1">
          <a:blip r:embed="rId3"/>
          <a:srcRect r="11726"/>
          <a:stretch/>
        </p:blipFill>
        <p:spPr>
          <a:xfrm>
            <a:off x="6334127" y="365759"/>
            <a:ext cx="5059299" cy="5674285"/>
          </a:xfrm>
          <a:prstGeom prst="rect">
            <a:avLst/>
          </a:prstGeom>
        </p:spPr>
      </p:pic>
      <p:sp>
        <p:nvSpPr>
          <p:cNvPr id="2" name="Slide Number Placeholder 3">
            <a:extLst>
              <a:ext uri="{FF2B5EF4-FFF2-40B4-BE49-F238E27FC236}">
                <a16:creationId xmlns:a16="http://schemas.microsoft.com/office/drawing/2014/main" id="{31785A85-0334-4795-8A20-5A7864C1697B}"/>
              </a:ext>
            </a:extLst>
          </p:cNvPr>
          <p:cNvSpPr>
            <a:spLocks noGrp="1"/>
          </p:cNvSpPr>
          <p:nvPr>
            <p:ph type="sldNum" sz="quarter" idx="11"/>
          </p:nvPr>
        </p:nvSpPr>
        <p:spPr/>
        <p:txBody>
          <a:bodyPr/>
          <a:lstStyle/>
          <a:p>
            <a:fld id="{65A270E9-2EC0-8E4B-B2C5-CC25833D9F0C}" type="slidenum">
              <a:rPr lang="en-US" altLang="x-none" smtClean="0"/>
              <a:pPr/>
              <a:t>44</a:t>
            </a:fld>
            <a:endParaRPr lang="en-US" altLang="x-none"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05BCD416-856D-4016-96CF-A85DC4734F57}"/>
              </a:ext>
            </a:extLst>
          </p:cNvPr>
          <p:cNvSpPr>
            <a:spLocks noGrp="1" noChangeArrowheads="1"/>
          </p:cNvSpPr>
          <p:nvPr>
            <p:ph type="title"/>
          </p:nvPr>
        </p:nvSpPr>
        <p:spPr>
          <a:xfrm>
            <a:off x="0" y="0"/>
            <a:ext cx="12192000" cy="961773"/>
          </a:xfrm>
        </p:spPr>
        <p:txBody>
          <a:bodyPr anchor="ctr" anchorCtr="0"/>
          <a:lstStyle/>
          <a:p>
            <a:pPr algn="ctr" eaLnBrk="1" hangingPunct="1">
              <a:lnSpc>
                <a:spcPts val="4900"/>
              </a:lnSpc>
            </a:pPr>
            <a:r>
              <a:rPr lang="en-US" altLang="en-US" dirty="0">
                <a:solidFill>
                  <a:srgbClr val="A20B1D"/>
                </a:solidFill>
              </a:rPr>
              <a:t>Book Activity: Easy-To-Turn Pages</a:t>
            </a:r>
          </a:p>
        </p:txBody>
      </p:sp>
      <p:pic>
        <p:nvPicPr>
          <p:cNvPr id="95234" name="Content Placeholder 2" descr="The Hungry Caterpillar book adapted with sticks attached to each page for easier page turning">
            <a:extLst>
              <a:ext uri="{FF2B5EF4-FFF2-40B4-BE49-F238E27FC236}">
                <a16:creationId xmlns:a16="http://schemas.microsoft.com/office/drawing/2014/main" id="{BAFA98B1-85E9-4286-9999-50E150AE35A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120392" y="961773"/>
            <a:ext cx="8158480" cy="5335510"/>
          </a:xfrm>
          <a:effectLst>
            <a:outerShdw blurRad="50800" dist="38100" dir="2700000" algn="tl" rotWithShape="0">
              <a:prstClr val="black">
                <a:alpha val="40000"/>
              </a:prstClr>
            </a:outerShdw>
          </a:effectLst>
        </p:spPr>
      </p:pic>
      <p:sp>
        <p:nvSpPr>
          <p:cNvPr id="2" name="Slide Number Placeholder 3">
            <a:extLst>
              <a:ext uri="{FF2B5EF4-FFF2-40B4-BE49-F238E27FC236}">
                <a16:creationId xmlns:a16="http://schemas.microsoft.com/office/drawing/2014/main" id="{89576873-B083-4CB3-A129-C07ABE2CA985}"/>
              </a:ext>
            </a:extLst>
          </p:cNvPr>
          <p:cNvSpPr>
            <a:spLocks noGrp="1"/>
          </p:cNvSpPr>
          <p:nvPr>
            <p:ph type="sldNum" sz="quarter" idx="11"/>
          </p:nvPr>
        </p:nvSpPr>
        <p:spPr/>
        <p:txBody>
          <a:bodyPr/>
          <a:lstStyle/>
          <a:p>
            <a:fld id="{65A270E9-2EC0-8E4B-B2C5-CC25833D9F0C}" type="slidenum">
              <a:rPr lang="en-US" altLang="x-none" smtClean="0"/>
              <a:pPr/>
              <a:t>45</a:t>
            </a:fld>
            <a:endParaRPr lang="en-US" altLang="x-none"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285313A8-5CD4-4202-898D-BAEFE3A4FAF0}"/>
              </a:ext>
            </a:extLst>
          </p:cNvPr>
          <p:cNvSpPr>
            <a:spLocks noGrp="1" noChangeArrowheads="1"/>
          </p:cNvSpPr>
          <p:nvPr>
            <p:ph type="title" sz="quarter"/>
          </p:nvPr>
        </p:nvSpPr>
        <p:spPr>
          <a:xfrm>
            <a:off x="374905" y="127404"/>
            <a:ext cx="11536679" cy="1058032"/>
          </a:xfrm>
        </p:spPr>
        <p:txBody>
          <a:bodyPr anchor="ctr" anchorCtr="0"/>
          <a:lstStyle/>
          <a:p>
            <a:pPr eaLnBrk="1" hangingPunct="1"/>
            <a:r>
              <a:rPr lang="en-US" altLang="en-US" sz="4000" dirty="0">
                <a:solidFill>
                  <a:srgbClr val="A20B1D"/>
                </a:solidFill>
              </a:rPr>
              <a:t>3. Accessible Curriculum</a:t>
            </a:r>
          </a:p>
        </p:txBody>
      </p:sp>
      <p:sp>
        <p:nvSpPr>
          <p:cNvPr id="97283" name="Content Placeholder 2">
            <a:extLst>
              <a:ext uri="{FF2B5EF4-FFF2-40B4-BE49-F238E27FC236}">
                <a16:creationId xmlns:a16="http://schemas.microsoft.com/office/drawing/2014/main" id="{2F2A82CF-40A4-4BDE-9BE0-B16A86CAC6B9}"/>
              </a:ext>
            </a:extLst>
          </p:cNvPr>
          <p:cNvSpPr>
            <a:spLocks noGrp="1" noChangeArrowheads="1"/>
          </p:cNvSpPr>
          <p:nvPr>
            <p:ph sz="quarter" idx="10"/>
          </p:nvPr>
        </p:nvSpPr>
        <p:spPr>
          <a:xfrm>
            <a:off x="374905" y="1185436"/>
            <a:ext cx="8324250" cy="5111847"/>
          </a:xfrm>
        </p:spPr>
        <p:txBody>
          <a:bodyPr/>
          <a:lstStyle/>
          <a:p>
            <a:pPr marL="0" indent="0" eaLnBrk="1" hangingPunct="1">
              <a:spcBef>
                <a:spcPts val="0"/>
              </a:spcBef>
              <a:spcAft>
                <a:spcPts val="600"/>
              </a:spcAft>
              <a:buNone/>
            </a:pPr>
            <a:r>
              <a:rPr lang="en-US" altLang="en-US" b="0" dirty="0">
                <a:latin typeface="+mn-lt"/>
              </a:rPr>
              <a:t>Accessible curriculum is for all children so they can participate in a meaningful way in daily routines and activities:</a:t>
            </a:r>
          </a:p>
          <a:p>
            <a:pPr eaLnBrk="1" hangingPunct="1">
              <a:spcBef>
                <a:spcPts val="0"/>
              </a:spcBef>
              <a:spcAft>
                <a:spcPts val="600"/>
              </a:spcAft>
            </a:pPr>
            <a:r>
              <a:rPr lang="en-US" altLang="en-US" b="0" dirty="0">
                <a:latin typeface="+mn-lt"/>
              </a:rPr>
              <a:t>Differentiated instruction to meet individual needs</a:t>
            </a:r>
          </a:p>
          <a:p>
            <a:pPr eaLnBrk="1" hangingPunct="1">
              <a:spcBef>
                <a:spcPts val="0"/>
              </a:spcBef>
              <a:spcAft>
                <a:spcPts val="600"/>
              </a:spcAft>
            </a:pPr>
            <a:r>
              <a:rPr lang="en-US" altLang="en-US" b="0" dirty="0">
                <a:latin typeface="+mn-lt"/>
              </a:rPr>
              <a:t>Universal design for learning</a:t>
            </a:r>
          </a:p>
          <a:p>
            <a:pPr eaLnBrk="1" hangingPunct="1">
              <a:spcBef>
                <a:spcPts val="0"/>
              </a:spcBef>
              <a:spcAft>
                <a:spcPts val="600"/>
              </a:spcAft>
            </a:pPr>
            <a:r>
              <a:rPr lang="en-US" altLang="en-US" b="0" dirty="0">
                <a:latin typeface="+mn-lt"/>
              </a:rPr>
              <a:t>Adaptations based on progress monitoring and data</a:t>
            </a:r>
          </a:p>
          <a:p>
            <a:pPr eaLnBrk="1" hangingPunct="1">
              <a:spcBef>
                <a:spcPts val="0"/>
              </a:spcBef>
              <a:spcAft>
                <a:spcPts val="600"/>
              </a:spcAft>
            </a:pPr>
            <a:r>
              <a:rPr lang="en-US" altLang="en-US" b="0" dirty="0">
                <a:latin typeface="+mn-lt"/>
              </a:rPr>
              <a:t>Special education services and supports </a:t>
            </a:r>
          </a:p>
          <a:p>
            <a:pPr marL="0" indent="0" eaLnBrk="1" hangingPunct="1">
              <a:spcBef>
                <a:spcPct val="50000"/>
              </a:spcBef>
              <a:buNone/>
            </a:pPr>
            <a:r>
              <a:rPr lang="en-US" altLang="en-US" sz="2400" b="0" dirty="0">
                <a:latin typeface="+mn-lt"/>
              </a:rPr>
              <a:t>Source: Division for Early Childhood (DEC) of the Council for Exceptional Children, </a:t>
            </a:r>
            <a:r>
              <a:rPr lang="en-US" altLang="en-US" sz="2400" b="0" i="1" dirty="0">
                <a:latin typeface="+mn-lt"/>
              </a:rPr>
              <a:t>Promoting Positive Outcomes for Children with Disabilities: Recommendations for Curriculum, Assessment, and Program Evaluation, </a:t>
            </a:r>
            <a:r>
              <a:rPr lang="en-US" altLang="en-US" sz="2400" b="0" dirty="0">
                <a:latin typeface="+mn-lt"/>
              </a:rPr>
              <a:t>p. 4.</a:t>
            </a:r>
          </a:p>
        </p:txBody>
      </p:sp>
      <p:pic>
        <p:nvPicPr>
          <p:cNvPr id="97282" name="Picture 3" descr="Child using white cane">
            <a:extLst>
              <a:ext uri="{FF2B5EF4-FFF2-40B4-BE49-F238E27FC236}">
                <a16:creationId xmlns:a16="http://schemas.microsoft.com/office/drawing/2014/main" id="{904F2A01-B42B-4FAA-B59E-E2D72AFC12E6}"/>
              </a:ext>
            </a:extLst>
          </p:cNvPr>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b="2948"/>
          <a:stretch/>
        </p:blipFill>
        <p:spPr>
          <a:xfrm>
            <a:off x="8793644" y="1010265"/>
            <a:ext cx="3023451" cy="5287018"/>
          </a:xfrm>
          <a:ln w="28575" cap="flat">
            <a:noFill/>
            <a:miter lim="800000"/>
            <a:headEnd type="none" w="med" len="med"/>
            <a:tailEnd type="none" w="med" len="med"/>
          </a:ln>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19ED9927-DDE0-4319-8B93-E8394E4889E9}"/>
              </a:ext>
            </a:extLst>
          </p:cNvPr>
          <p:cNvSpPr>
            <a:spLocks noGrp="1"/>
          </p:cNvSpPr>
          <p:nvPr>
            <p:ph type="sldNum" sz="quarter" idx="13"/>
          </p:nvPr>
        </p:nvSpPr>
        <p:spPr/>
        <p:txBody>
          <a:bodyPr/>
          <a:lstStyle/>
          <a:p>
            <a:fld id="{65A270E9-2EC0-8E4B-B2C5-CC25833D9F0C}" type="slidenum">
              <a:rPr lang="en-US" altLang="x-none" smtClean="0"/>
              <a:pPr/>
              <a:t>46</a:t>
            </a:fld>
            <a:endParaRPr lang="en-US" altLang="x-none"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2482" name="Title 1">
            <a:extLst>
              <a:ext uri="{FF2B5EF4-FFF2-40B4-BE49-F238E27FC236}">
                <a16:creationId xmlns:a16="http://schemas.microsoft.com/office/drawing/2014/main" id="{06EBD78C-3D46-4761-8782-CEA628D79571}"/>
              </a:ext>
            </a:extLst>
          </p:cNvPr>
          <p:cNvSpPr>
            <a:spLocks noGrp="1" noChangeArrowheads="1"/>
          </p:cNvSpPr>
          <p:nvPr>
            <p:ph type="title"/>
          </p:nvPr>
        </p:nvSpPr>
        <p:spPr>
          <a:xfrm>
            <a:off x="555011" y="200766"/>
            <a:ext cx="11356573" cy="1143000"/>
          </a:xfrm>
          <a:noFill/>
        </p:spPr>
        <p:txBody>
          <a:bodyPr/>
          <a:lstStyle/>
          <a:p>
            <a:pPr eaLnBrk="1" hangingPunct="1">
              <a:defRPr/>
            </a:pPr>
            <a:r>
              <a:rPr lang="en-US" dirty="0">
                <a:solidFill>
                  <a:srgbClr val="A20B1D"/>
                </a:solidFill>
              </a:rPr>
              <a:t>The Inclusive Classroom </a:t>
            </a:r>
            <a:endParaRPr lang="en-US" sz="4000" dirty="0">
              <a:solidFill>
                <a:srgbClr val="A20B1D"/>
              </a:solidFill>
            </a:endParaRPr>
          </a:p>
        </p:txBody>
      </p:sp>
      <p:sp>
        <p:nvSpPr>
          <p:cNvPr id="118787" name="Content Placeholder 2">
            <a:extLst>
              <a:ext uri="{FF2B5EF4-FFF2-40B4-BE49-F238E27FC236}">
                <a16:creationId xmlns:a16="http://schemas.microsoft.com/office/drawing/2014/main" id="{40577F40-7F9D-45A3-8AE1-B5ADBA57F922}"/>
              </a:ext>
            </a:extLst>
          </p:cNvPr>
          <p:cNvSpPr>
            <a:spLocks noGrp="1" noChangeArrowheads="1"/>
          </p:cNvSpPr>
          <p:nvPr>
            <p:ph sz="half" idx="1"/>
          </p:nvPr>
        </p:nvSpPr>
        <p:spPr>
          <a:xfrm>
            <a:off x="555011" y="1600199"/>
            <a:ext cx="5297149" cy="4434840"/>
          </a:xfrm>
          <a:noFill/>
        </p:spPr>
        <p:txBody>
          <a:bodyPr/>
          <a:lstStyle/>
          <a:p>
            <a:pPr marL="0" indent="3175" eaLnBrk="1" hangingPunct="1">
              <a:lnSpc>
                <a:spcPts val="3800"/>
              </a:lnSpc>
              <a:buNone/>
              <a:defRPr/>
            </a:pPr>
            <a:r>
              <a:rPr lang="en-US" b="0" dirty="0"/>
              <a:t>“Instructional goals and objectives based on a student’s IEP need to be embedded within the normally occurring routines…” (Belk, “The Inclusion in early childhood programs: A kaleidoscope of diversity”).</a:t>
            </a:r>
          </a:p>
        </p:txBody>
      </p:sp>
      <p:pic>
        <p:nvPicPr>
          <p:cNvPr id="7" name="Picture 3" descr="Children reading together">
            <a:extLst>
              <a:ext uri="{FF2B5EF4-FFF2-40B4-BE49-F238E27FC236}">
                <a16:creationId xmlns:a16="http://schemas.microsoft.com/office/drawing/2014/main" id="{377F29F6-26CC-4F6F-B16B-B7E8EF4C9C01}"/>
              </a:ext>
            </a:extLst>
          </p:cNvPr>
          <p:cNvPicPr>
            <a:picLocks noGrp="1" noChangeAspect="1" noChangeArrowheads="1"/>
          </p:cNvPicPr>
          <p:nvPr>
            <p:ph sz="half" idx="12"/>
          </p:nvPr>
        </p:nvPicPr>
        <p:blipFill rotWithShape="1">
          <a:blip r:embed="rId3">
            <a:extLst>
              <a:ext uri="{28A0092B-C50C-407E-A947-70E740481C1C}">
                <a14:useLocalDpi xmlns:a14="http://schemas.microsoft.com/office/drawing/2010/main" val="0"/>
              </a:ext>
            </a:extLst>
          </a:blip>
          <a:srcRect l="-4603" r="-1"/>
          <a:stretch/>
        </p:blipFill>
        <p:spPr>
          <a:xfrm>
            <a:off x="5852160" y="1600199"/>
            <a:ext cx="5540989" cy="3955220"/>
          </a:xfrm>
          <a:effectLst>
            <a:outerShdw blurRad="50800" dist="38100" dir="2700000" algn="tl" rotWithShape="0">
              <a:prstClr val="black">
                <a:alpha val="40000"/>
              </a:prstClr>
            </a:outerShdw>
          </a:effectLst>
        </p:spPr>
      </p:pic>
      <p:sp>
        <p:nvSpPr>
          <p:cNvPr id="2" name="Slide Number Placeholder 4">
            <a:extLst>
              <a:ext uri="{FF2B5EF4-FFF2-40B4-BE49-F238E27FC236}">
                <a16:creationId xmlns:a16="http://schemas.microsoft.com/office/drawing/2014/main" id="{DBE22241-1F21-4EFF-B1F4-C4B028B592E1}"/>
              </a:ext>
            </a:extLst>
          </p:cNvPr>
          <p:cNvSpPr>
            <a:spLocks noGrp="1"/>
          </p:cNvSpPr>
          <p:nvPr>
            <p:ph type="sldNum" sz="quarter" idx="11"/>
          </p:nvPr>
        </p:nvSpPr>
        <p:spPr/>
        <p:txBody>
          <a:bodyPr/>
          <a:lstStyle/>
          <a:p>
            <a:fld id="{65A270E9-2EC0-8E4B-B2C5-CC25833D9F0C}" type="slidenum">
              <a:rPr lang="en-US" altLang="x-none" smtClean="0"/>
              <a:pPr/>
              <a:t>47</a:t>
            </a:fld>
            <a:endParaRPr lang="en-US" altLang="x-none"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a:extLst>
              <a:ext uri="{FF2B5EF4-FFF2-40B4-BE49-F238E27FC236}">
                <a16:creationId xmlns:a16="http://schemas.microsoft.com/office/drawing/2014/main" id="{1B9C9843-EFF9-4862-94DF-60476F6F7554}"/>
              </a:ext>
            </a:extLst>
          </p:cNvPr>
          <p:cNvSpPr>
            <a:spLocks noGrp="1" noChangeArrowheads="1"/>
          </p:cNvSpPr>
          <p:nvPr>
            <p:ph type="title"/>
          </p:nvPr>
        </p:nvSpPr>
        <p:spPr>
          <a:xfrm>
            <a:off x="0" y="-50686"/>
            <a:ext cx="12191999" cy="1774691"/>
          </a:xfrm>
        </p:spPr>
        <p:txBody>
          <a:bodyPr anchor="ctr" anchorCtr="0"/>
          <a:lstStyle/>
          <a:p>
            <a:pPr algn="ctr" eaLnBrk="1" hangingPunct="1">
              <a:lnSpc>
                <a:spcPts val="4900"/>
              </a:lnSpc>
            </a:pPr>
            <a:r>
              <a:rPr lang="en-US" altLang="en-US" dirty="0">
                <a:solidFill>
                  <a:srgbClr val="A20B1D"/>
                </a:solidFill>
              </a:rPr>
              <a:t>Visiting an Inclusive Classroom: </a:t>
            </a:r>
            <a:br>
              <a:rPr lang="en-US" altLang="en-US" dirty="0">
                <a:solidFill>
                  <a:srgbClr val="A20B1D"/>
                </a:solidFill>
              </a:rPr>
            </a:br>
            <a:r>
              <a:rPr lang="en-US" altLang="en-US" i="1" dirty="0">
                <a:solidFill>
                  <a:srgbClr val="A20B1D"/>
                </a:solidFill>
              </a:rPr>
              <a:t>Welcoming ALL Children</a:t>
            </a:r>
            <a:endParaRPr lang="en-US" altLang="en-US" dirty="0">
              <a:solidFill>
                <a:srgbClr val="A20B1D"/>
              </a:solidFill>
            </a:endParaRPr>
          </a:p>
        </p:txBody>
      </p:sp>
      <p:pic>
        <p:nvPicPr>
          <p:cNvPr id="30" name="Content Placeholder 2">
            <a:extLst>
              <a:ext uri="{FF2B5EF4-FFF2-40B4-BE49-F238E27FC236}">
                <a16:creationId xmlns:a16="http://schemas.microsoft.com/office/drawing/2014/main" id="{4163B0C5-B9FA-46BB-8ADD-AACCD842BC8D}"/>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10182" y="1642634"/>
            <a:ext cx="8571635" cy="4473181"/>
          </a:xfrm>
          <a:prstGeom prst="rect">
            <a:avLst/>
          </a:prstGeom>
        </p:spPr>
      </p:pic>
      <p:sp>
        <p:nvSpPr>
          <p:cNvPr id="7" name="Content Placeholder 3">
            <a:extLst>
              <a:ext uri="{FF2B5EF4-FFF2-40B4-BE49-F238E27FC236}">
                <a16:creationId xmlns:a16="http://schemas.microsoft.com/office/drawing/2014/main" id="{0F88DC33-13F9-4F27-B448-24B0CBA26986}"/>
              </a:ext>
            </a:extLst>
          </p:cNvPr>
          <p:cNvSpPr>
            <a:spLocks noGrp="1"/>
          </p:cNvSpPr>
          <p:nvPr>
            <p:ph sz="half" idx="12"/>
          </p:nvPr>
        </p:nvSpPr>
        <p:spPr>
          <a:xfrm>
            <a:off x="4860876" y="1494250"/>
            <a:ext cx="2470246" cy="1596601"/>
          </a:xfrm>
        </p:spPr>
        <p:txBody>
          <a:bodyPr anchor="ctr" anchorCtr="0"/>
          <a:lstStyle/>
          <a:p>
            <a:pPr marL="0" indent="0" algn="ctr">
              <a:buNone/>
            </a:pPr>
            <a:r>
              <a:rPr lang="en-US" dirty="0">
                <a:solidFill>
                  <a:srgbClr val="A20B1D"/>
                </a:solidFill>
              </a:rPr>
              <a:t>Circle Time</a:t>
            </a:r>
          </a:p>
        </p:txBody>
      </p:sp>
      <p:sp>
        <p:nvSpPr>
          <p:cNvPr id="8" name="Content Placeholder 4">
            <a:extLst>
              <a:ext uri="{FF2B5EF4-FFF2-40B4-BE49-F238E27FC236}">
                <a16:creationId xmlns:a16="http://schemas.microsoft.com/office/drawing/2014/main" id="{6842D88D-AAB8-488A-BDD4-0EE14952D137}"/>
              </a:ext>
            </a:extLst>
          </p:cNvPr>
          <p:cNvSpPr>
            <a:spLocks noGrp="1"/>
          </p:cNvSpPr>
          <p:nvPr>
            <p:ph sz="half" idx="13"/>
          </p:nvPr>
        </p:nvSpPr>
        <p:spPr>
          <a:xfrm>
            <a:off x="7484913" y="2864588"/>
            <a:ext cx="2743112" cy="1596601"/>
          </a:xfrm>
        </p:spPr>
        <p:txBody>
          <a:bodyPr anchor="ctr" anchorCtr="0"/>
          <a:lstStyle/>
          <a:p>
            <a:pPr marL="0" indent="0" algn="ctr">
              <a:buNone/>
            </a:pPr>
            <a:r>
              <a:rPr lang="en-US" dirty="0">
                <a:solidFill>
                  <a:srgbClr val="A20B1D"/>
                </a:solidFill>
              </a:rPr>
              <a:t>Mealtime</a:t>
            </a:r>
          </a:p>
        </p:txBody>
      </p:sp>
      <p:sp>
        <p:nvSpPr>
          <p:cNvPr id="9" name="Content Placeholder 5">
            <a:extLst>
              <a:ext uri="{FF2B5EF4-FFF2-40B4-BE49-F238E27FC236}">
                <a16:creationId xmlns:a16="http://schemas.microsoft.com/office/drawing/2014/main" id="{EE1BAFC4-0431-4BC5-928B-A40C9B837D0C}"/>
              </a:ext>
            </a:extLst>
          </p:cNvPr>
          <p:cNvSpPr>
            <a:spLocks noGrp="1"/>
          </p:cNvSpPr>
          <p:nvPr>
            <p:ph sz="half" idx="14"/>
          </p:nvPr>
        </p:nvSpPr>
        <p:spPr>
          <a:xfrm>
            <a:off x="6730160" y="4864521"/>
            <a:ext cx="2470246" cy="1143000"/>
          </a:xfrm>
        </p:spPr>
        <p:txBody>
          <a:bodyPr anchor="ctr" anchorCtr="0"/>
          <a:lstStyle/>
          <a:p>
            <a:pPr marL="0" indent="0" algn="ctr">
              <a:buNone/>
            </a:pPr>
            <a:r>
              <a:rPr lang="en-US" dirty="0">
                <a:solidFill>
                  <a:srgbClr val="A20B1D"/>
                </a:solidFill>
              </a:rPr>
              <a:t>Center Time</a:t>
            </a:r>
          </a:p>
        </p:txBody>
      </p:sp>
      <p:sp>
        <p:nvSpPr>
          <p:cNvPr id="10" name="Content Placeholder 6">
            <a:extLst>
              <a:ext uri="{FF2B5EF4-FFF2-40B4-BE49-F238E27FC236}">
                <a16:creationId xmlns:a16="http://schemas.microsoft.com/office/drawing/2014/main" id="{9E432001-145D-4E43-BDE5-5F84552E863C}"/>
              </a:ext>
            </a:extLst>
          </p:cNvPr>
          <p:cNvSpPr>
            <a:spLocks noGrp="1"/>
          </p:cNvSpPr>
          <p:nvPr>
            <p:ph sz="half" idx="15"/>
          </p:nvPr>
        </p:nvSpPr>
        <p:spPr>
          <a:xfrm>
            <a:off x="2929987" y="4633669"/>
            <a:ext cx="2470246" cy="1596601"/>
          </a:xfrm>
        </p:spPr>
        <p:txBody>
          <a:bodyPr anchor="ctr" anchorCtr="0"/>
          <a:lstStyle/>
          <a:p>
            <a:pPr marL="0" indent="0" algn="ctr">
              <a:buNone/>
            </a:pPr>
            <a:r>
              <a:rPr lang="en-US" dirty="0">
                <a:solidFill>
                  <a:srgbClr val="A20B1D"/>
                </a:solidFill>
              </a:rPr>
              <a:t>Transition Time</a:t>
            </a:r>
          </a:p>
        </p:txBody>
      </p:sp>
      <p:sp>
        <p:nvSpPr>
          <p:cNvPr id="11" name="Content Placeholder 7">
            <a:extLst>
              <a:ext uri="{FF2B5EF4-FFF2-40B4-BE49-F238E27FC236}">
                <a16:creationId xmlns:a16="http://schemas.microsoft.com/office/drawing/2014/main" id="{BF828637-D0D2-439F-8148-DB7C2E6A3749}"/>
              </a:ext>
            </a:extLst>
          </p:cNvPr>
          <p:cNvSpPr>
            <a:spLocks noGrp="1"/>
          </p:cNvSpPr>
          <p:nvPr>
            <p:ph sz="half" idx="16"/>
          </p:nvPr>
        </p:nvSpPr>
        <p:spPr>
          <a:xfrm>
            <a:off x="2100406" y="3050589"/>
            <a:ext cx="2470246" cy="1508888"/>
          </a:xfrm>
        </p:spPr>
        <p:txBody>
          <a:bodyPr anchor="ctr" anchorCtr="0"/>
          <a:lstStyle/>
          <a:p>
            <a:pPr marL="0" indent="0" algn="ctr">
              <a:buNone/>
            </a:pPr>
            <a:r>
              <a:rPr lang="en-US" dirty="0">
                <a:solidFill>
                  <a:srgbClr val="A20B1D"/>
                </a:solidFill>
              </a:rPr>
              <a:t>Outside Play Time</a:t>
            </a:r>
          </a:p>
        </p:txBody>
      </p:sp>
      <p:sp>
        <p:nvSpPr>
          <p:cNvPr id="2" name="Slide Number Placeholder 8">
            <a:extLst>
              <a:ext uri="{FF2B5EF4-FFF2-40B4-BE49-F238E27FC236}">
                <a16:creationId xmlns:a16="http://schemas.microsoft.com/office/drawing/2014/main" id="{7D19894B-499F-40B1-8A86-FF298FAD3F14}"/>
              </a:ext>
            </a:extLst>
          </p:cNvPr>
          <p:cNvSpPr>
            <a:spLocks noGrp="1"/>
          </p:cNvSpPr>
          <p:nvPr>
            <p:ph type="sldNum" sz="quarter" idx="11"/>
          </p:nvPr>
        </p:nvSpPr>
        <p:spPr/>
        <p:txBody>
          <a:bodyPr/>
          <a:lstStyle/>
          <a:p>
            <a:fld id="{65A270E9-2EC0-8E4B-B2C5-CC25833D9F0C}" type="slidenum">
              <a:rPr lang="en-US" altLang="x-none" smtClean="0"/>
              <a:pPr/>
              <a:t>48</a:t>
            </a:fld>
            <a:endParaRPr lang="en-US" altLang="x-none" dirty="0"/>
          </a:p>
        </p:txBody>
      </p:sp>
    </p:spTree>
    <p:extLst>
      <p:ext uri="{BB962C8B-B14F-4D97-AF65-F5344CB8AC3E}">
        <p14:creationId xmlns:p14="http://schemas.microsoft.com/office/powerpoint/2010/main" val="23352595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7DEC6E36-1287-4571-BAB5-DBF39D8EFECD}"/>
              </a:ext>
            </a:extLst>
          </p:cNvPr>
          <p:cNvSpPr>
            <a:spLocks noGrp="1" noChangeArrowheads="1"/>
          </p:cNvSpPr>
          <p:nvPr>
            <p:ph type="title"/>
          </p:nvPr>
        </p:nvSpPr>
        <p:spPr>
          <a:xfrm>
            <a:off x="879000" y="0"/>
            <a:ext cx="10521696" cy="1386840"/>
          </a:xfrm>
        </p:spPr>
        <p:txBody>
          <a:bodyPr/>
          <a:lstStyle/>
          <a:p>
            <a:pPr eaLnBrk="1" hangingPunct="1">
              <a:lnSpc>
                <a:spcPts val="4900"/>
              </a:lnSpc>
            </a:pPr>
            <a:r>
              <a:rPr lang="en-US" altLang="en-US" sz="4000" dirty="0">
                <a:solidFill>
                  <a:srgbClr val="A20B1D"/>
                </a:solidFill>
              </a:rPr>
              <a:t>What Circle Time in Inclusive Classrooms Might Look Like</a:t>
            </a:r>
          </a:p>
        </p:txBody>
      </p:sp>
      <p:sp>
        <p:nvSpPr>
          <p:cNvPr id="3" name="Content Placeholder 2">
            <a:extLst>
              <a:ext uri="{FF2B5EF4-FFF2-40B4-BE49-F238E27FC236}">
                <a16:creationId xmlns:a16="http://schemas.microsoft.com/office/drawing/2014/main" id="{6DDAD5CC-287A-4BB0-A4D9-A9ED55F048BF}"/>
              </a:ext>
            </a:extLst>
          </p:cNvPr>
          <p:cNvSpPr>
            <a:spLocks noGrp="1"/>
          </p:cNvSpPr>
          <p:nvPr>
            <p:ph idx="1"/>
          </p:nvPr>
        </p:nvSpPr>
        <p:spPr>
          <a:xfrm>
            <a:off x="879000" y="1506855"/>
            <a:ext cx="10521696" cy="3844290"/>
          </a:xfrm>
        </p:spPr>
        <p:txBody>
          <a:bodyPr anchor="ctr" anchorCtr="0"/>
          <a:lstStyle/>
          <a:p>
            <a:pPr marL="0" indent="0" algn="ctr">
              <a:buNone/>
            </a:pPr>
            <a:r>
              <a:rPr lang="en-US" dirty="0"/>
              <a:t>Insert Circle Time video clip here</a:t>
            </a:r>
          </a:p>
        </p:txBody>
      </p:sp>
      <p:sp>
        <p:nvSpPr>
          <p:cNvPr id="2" name="Slide Number Placeholder 3">
            <a:extLst>
              <a:ext uri="{FF2B5EF4-FFF2-40B4-BE49-F238E27FC236}">
                <a16:creationId xmlns:a16="http://schemas.microsoft.com/office/drawing/2014/main" id="{2160B1E4-6D15-4C08-BE01-6850DA616BB0}"/>
              </a:ext>
            </a:extLst>
          </p:cNvPr>
          <p:cNvSpPr>
            <a:spLocks noGrp="1"/>
          </p:cNvSpPr>
          <p:nvPr>
            <p:ph type="sldNum" sz="quarter" idx="11"/>
          </p:nvPr>
        </p:nvSpPr>
        <p:spPr/>
        <p:txBody>
          <a:bodyPr/>
          <a:lstStyle/>
          <a:p>
            <a:fld id="{65A270E9-2EC0-8E4B-B2C5-CC25833D9F0C}" type="slidenum">
              <a:rPr lang="en-US" altLang="x-none" smtClean="0"/>
              <a:pPr/>
              <a:t>49</a:t>
            </a:fld>
            <a:endParaRPr lang="en-US" altLang="x-none" dirty="0"/>
          </a:p>
        </p:txBody>
      </p:sp>
    </p:spTree>
    <p:extLst>
      <p:ext uri="{BB962C8B-B14F-4D97-AF65-F5344CB8AC3E}">
        <p14:creationId xmlns:p14="http://schemas.microsoft.com/office/powerpoint/2010/main" val="4039398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9E7D05A0-A297-45E4-88A1-A0DADB3C8866}"/>
              </a:ext>
            </a:extLst>
          </p:cNvPr>
          <p:cNvSpPr>
            <a:spLocks noGrp="1" noChangeArrowheads="1"/>
          </p:cNvSpPr>
          <p:nvPr>
            <p:ph type="title"/>
          </p:nvPr>
        </p:nvSpPr>
        <p:spPr/>
        <p:txBody>
          <a:bodyPr/>
          <a:lstStyle/>
          <a:p>
            <a:pPr eaLnBrk="1" hangingPunct="1"/>
            <a:r>
              <a:rPr lang="en-US" altLang="en-US" dirty="0">
                <a:solidFill>
                  <a:srgbClr val="A20B1D"/>
                </a:solidFill>
              </a:rPr>
              <a:t>Training Outcomes</a:t>
            </a:r>
          </a:p>
        </p:txBody>
      </p:sp>
      <p:sp>
        <p:nvSpPr>
          <p:cNvPr id="13314" name="Content Placeholder 2">
            <a:extLst>
              <a:ext uri="{FF2B5EF4-FFF2-40B4-BE49-F238E27FC236}">
                <a16:creationId xmlns:a16="http://schemas.microsoft.com/office/drawing/2014/main" id="{D24B489A-3279-414F-85C0-54A9A2914423}"/>
              </a:ext>
            </a:extLst>
          </p:cNvPr>
          <p:cNvSpPr>
            <a:spLocks noGrp="1" noChangeArrowheads="1"/>
          </p:cNvSpPr>
          <p:nvPr>
            <p:ph idx="1"/>
          </p:nvPr>
        </p:nvSpPr>
        <p:spPr>
          <a:xfrm>
            <a:off x="938783" y="2011680"/>
            <a:ext cx="10988173" cy="4023360"/>
          </a:xfrm>
        </p:spPr>
        <p:txBody>
          <a:bodyPr/>
          <a:lstStyle/>
          <a:p>
            <a:pPr marL="514350" indent="-514350" eaLnBrk="1" hangingPunct="1">
              <a:lnSpc>
                <a:spcPct val="100000"/>
              </a:lnSpc>
              <a:spcBef>
                <a:spcPts val="600"/>
              </a:spcBef>
              <a:spcAft>
                <a:spcPts val="1200"/>
              </a:spcAft>
              <a:buFont typeface="+mj-lt"/>
              <a:buAutoNum type="arabicPeriod"/>
            </a:pPr>
            <a:r>
              <a:rPr lang="en-US" altLang="en-US" sz="2700" b="0" dirty="0"/>
              <a:t>Become familiar with the California Early Learning and Development System and regulations related to special education.</a:t>
            </a:r>
          </a:p>
          <a:p>
            <a:pPr marL="514350" indent="-514350" eaLnBrk="1" hangingPunct="1">
              <a:lnSpc>
                <a:spcPct val="100000"/>
              </a:lnSpc>
              <a:spcBef>
                <a:spcPts val="600"/>
              </a:spcBef>
              <a:spcAft>
                <a:spcPts val="1200"/>
              </a:spcAft>
              <a:buFont typeface="+mj-lt"/>
              <a:buAutoNum type="arabicPeriod"/>
            </a:pPr>
            <a:r>
              <a:rPr lang="en-US" altLang="en-US" sz="2700" b="0" dirty="0"/>
              <a:t>Develop a better understanding of the characteristics of language disorder and language difference based on cultural considerations.</a:t>
            </a:r>
          </a:p>
          <a:p>
            <a:pPr marL="514350" indent="-514350" eaLnBrk="1" hangingPunct="1">
              <a:lnSpc>
                <a:spcPct val="100000"/>
              </a:lnSpc>
              <a:spcBef>
                <a:spcPts val="600"/>
              </a:spcBef>
              <a:spcAft>
                <a:spcPts val="1200"/>
              </a:spcAft>
              <a:buFont typeface="+mj-lt"/>
              <a:buAutoNum type="arabicPeriod"/>
            </a:pPr>
            <a:r>
              <a:rPr lang="en-US" altLang="en-US" sz="2700" b="0" dirty="0"/>
              <a:t>Explore cultural considerations and research-based instructional strategies for English learners with disabilities or other special needs.</a:t>
            </a:r>
          </a:p>
          <a:p>
            <a:pPr marL="514350" indent="-514350" eaLnBrk="1" hangingPunct="1">
              <a:lnSpc>
                <a:spcPct val="100000"/>
              </a:lnSpc>
              <a:spcBef>
                <a:spcPts val="600"/>
              </a:spcBef>
              <a:spcAft>
                <a:spcPts val="1200"/>
              </a:spcAft>
              <a:buFont typeface="+mj-lt"/>
              <a:buAutoNum type="arabicPeriod"/>
            </a:pPr>
            <a:r>
              <a:rPr lang="en-US" altLang="en-US" sz="2700" b="0" dirty="0"/>
              <a:t>Become familiar with statewide and local resources. </a:t>
            </a:r>
          </a:p>
        </p:txBody>
      </p:sp>
      <p:sp>
        <p:nvSpPr>
          <p:cNvPr id="2" name="Slide Number Placeholder 3">
            <a:extLst>
              <a:ext uri="{FF2B5EF4-FFF2-40B4-BE49-F238E27FC236}">
                <a16:creationId xmlns:a16="http://schemas.microsoft.com/office/drawing/2014/main" id="{25D9F62E-BF45-497B-89BF-BF95F2F728D1}"/>
              </a:ext>
            </a:extLst>
          </p:cNvPr>
          <p:cNvSpPr>
            <a:spLocks noGrp="1"/>
          </p:cNvSpPr>
          <p:nvPr>
            <p:ph type="sldNum" sz="quarter" idx="11"/>
          </p:nvPr>
        </p:nvSpPr>
        <p:spPr/>
        <p:txBody>
          <a:bodyPr/>
          <a:lstStyle/>
          <a:p>
            <a:fld id="{65A270E9-2EC0-8E4B-B2C5-CC25833D9F0C}" type="slidenum">
              <a:rPr lang="en-US" altLang="x-none" smtClean="0"/>
              <a:pPr/>
              <a:t>5</a:t>
            </a:fld>
            <a:endParaRPr lang="en-US" altLang="x-none"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a:extLst>
              <a:ext uri="{FF2B5EF4-FFF2-40B4-BE49-F238E27FC236}">
                <a16:creationId xmlns:a16="http://schemas.microsoft.com/office/drawing/2014/main" id="{365AC109-3688-41C1-99F3-72BBD94C7DC5}"/>
              </a:ext>
            </a:extLst>
          </p:cNvPr>
          <p:cNvSpPr>
            <a:spLocks noGrp="1" noChangeArrowheads="1"/>
          </p:cNvSpPr>
          <p:nvPr>
            <p:ph type="title"/>
          </p:nvPr>
        </p:nvSpPr>
        <p:spPr/>
        <p:txBody>
          <a:bodyPr/>
          <a:lstStyle/>
          <a:p>
            <a:pPr eaLnBrk="1" hangingPunct="1"/>
            <a:r>
              <a:rPr lang="en-US" altLang="en-US" dirty="0">
                <a:solidFill>
                  <a:srgbClr val="A20B1D"/>
                </a:solidFill>
              </a:rPr>
              <a:t> Circle Time  </a:t>
            </a:r>
          </a:p>
        </p:txBody>
      </p:sp>
      <p:sp>
        <p:nvSpPr>
          <p:cNvPr id="105474" name="Content Placeholder 2">
            <a:extLst>
              <a:ext uri="{FF2B5EF4-FFF2-40B4-BE49-F238E27FC236}">
                <a16:creationId xmlns:a16="http://schemas.microsoft.com/office/drawing/2014/main" id="{DD4BE993-5FF6-4C85-9130-53BC7B179BB8}"/>
              </a:ext>
            </a:extLst>
          </p:cNvPr>
          <p:cNvSpPr>
            <a:spLocks noGrp="1" noChangeArrowheads="1"/>
          </p:cNvSpPr>
          <p:nvPr>
            <p:ph idx="1"/>
          </p:nvPr>
        </p:nvSpPr>
        <p:spPr/>
        <p:txBody>
          <a:bodyPr/>
          <a:lstStyle/>
          <a:p>
            <a:pPr eaLnBrk="1" hangingPunct="1"/>
            <a:r>
              <a:rPr lang="en-US" altLang="en-US" b="0" dirty="0"/>
              <a:t>Plan a shorter circle time as needed.</a:t>
            </a:r>
          </a:p>
          <a:p>
            <a:pPr eaLnBrk="1" hangingPunct="1"/>
            <a:r>
              <a:rPr lang="en-US" altLang="en-US" b="0" dirty="0"/>
              <a:t>Use preferential seating for an English learner with a hearing impairment.</a:t>
            </a:r>
          </a:p>
          <a:p>
            <a:pPr eaLnBrk="1" hangingPunct="1"/>
            <a:r>
              <a:rPr lang="en-US" altLang="en-US" b="0" dirty="0"/>
              <a:t>Establish a clear routine and sequence of actions.</a:t>
            </a:r>
          </a:p>
          <a:p>
            <a:pPr eaLnBrk="1" hangingPunct="1"/>
            <a:r>
              <a:rPr lang="en-US" altLang="en-US" b="0" dirty="0"/>
              <a:t>Provide wait time.</a:t>
            </a:r>
          </a:p>
          <a:p>
            <a:pPr eaLnBrk="1" hangingPunct="1"/>
            <a:r>
              <a:rPr lang="en-US" altLang="en-US" b="0" dirty="0"/>
              <a:t>Provide bilingual materials.</a:t>
            </a:r>
          </a:p>
          <a:p>
            <a:pPr eaLnBrk="1" hangingPunct="1"/>
            <a:r>
              <a:rPr lang="en-US" altLang="en-US" b="0" dirty="0"/>
              <a:t>Reinforce good behavior verbally.</a:t>
            </a:r>
          </a:p>
        </p:txBody>
      </p:sp>
      <p:sp>
        <p:nvSpPr>
          <p:cNvPr id="2" name="Slide Number Placeholder 3">
            <a:extLst>
              <a:ext uri="{FF2B5EF4-FFF2-40B4-BE49-F238E27FC236}">
                <a16:creationId xmlns:a16="http://schemas.microsoft.com/office/drawing/2014/main" id="{2C8F16C9-E94C-4065-B09D-72306B5BF31D}"/>
              </a:ext>
            </a:extLst>
          </p:cNvPr>
          <p:cNvSpPr>
            <a:spLocks noGrp="1"/>
          </p:cNvSpPr>
          <p:nvPr>
            <p:ph type="sldNum" sz="quarter" idx="11"/>
          </p:nvPr>
        </p:nvSpPr>
        <p:spPr/>
        <p:txBody>
          <a:bodyPr/>
          <a:lstStyle/>
          <a:p>
            <a:fld id="{65A270E9-2EC0-8E4B-B2C5-CC25833D9F0C}" type="slidenum">
              <a:rPr lang="en-US" altLang="x-none" smtClean="0"/>
              <a:pPr/>
              <a:t>50</a:t>
            </a:fld>
            <a:endParaRPr lang="en-US" altLang="x-non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7DEC6E36-1287-4571-BAB5-DBF39D8EFECD}"/>
              </a:ext>
            </a:extLst>
          </p:cNvPr>
          <p:cNvSpPr>
            <a:spLocks noGrp="1" noChangeArrowheads="1"/>
          </p:cNvSpPr>
          <p:nvPr>
            <p:ph type="title"/>
          </p:nvPr>
        </p:nvSpPr>
        <p:spPr>
          <a:xfrm>
            <a:off x="879000" y="0"/>
            <a:ext cx="10521696" cy="1386840"/>
          </a:xfrm>
        </p:spPr>
        <p:txBody>
          <a:bodyPr/>
          <a:lstStyle/>
          <a:p>
            <a:pPr eaLnBrk="1" hangingPunct="1">
              <a:lnSpc>
                <a:spcPts val="4900"/>
              </a:lnSpc>
            </a:pPr>
            <a:r>
              <a:rPr lang="en-US" altLang="en-US" sz="4000" dirty="0">
                <a:solidFill>
                  <a:srgbClr val="A20B1D"/>
                </a:solidFill>
              </a:rPr>
              <a:t>What Mealtime in Inclusive Classrooms Might Look Like</a:t>
            </a:r>
          </a:p>
        </p:txBody>
      </p:sp>
      <p:sp>
        <p:nvSpPr>
          <p:cNvPr id="3" name="Content Placeholder 2">
            <a:extLst>
              <a:ext uri="{FF2B5EF4-FFF2-40B4-BE49-F238E27FC236}">
                <a16:creationId xmlns:a16="http://schemas.microsoft.com/office/drawing/2014/main" id="{6DDAD5CC-287A-4BB0-A4D9-A9ED55F048BF}"/>
              </a:ext>
            </a:extLst>
          </p:cNvPr>
          <p:cNvSpPr>
            <a:spLocks noGrp="1"/>
          </p:cNvSpPr>
          <p:nvPr>
            <p:ph idx="1"/>
          </p:nvPr>
        </p:nvSpPr>
        <p:spPr>
          <a:xfrm>
            <a:off x="879000" y="1506855"/>
            <a:ext cx="10521696" cy="3844290"/>
          </a:xfrm>
        </p:spPr>
        <p:txBody>
          <a:bodyPr anchor="ctr" anchorCtr="0"/>
          <a:lstStyle/>
          <a:p>
            <a:pPr marL="0" indent="0" algn="ctr">
              <a:buNone/>
            </a:pPr>
            <a:r>
              <a:rPr lang="en-US" dirty="0"/>
              <a:t>Insert Mealtime video clip here</a:t>
            </a:r>
          </a:p>
        </p:txBody>
      </p:sp>
      <p:sp>
        <p:nvSpPr>
          <p:cNvPr id="2" name="Slide Number Placeholder 3">
            <a:extLst>
              <a:ext uri="{FF2B5EF4-FFF2-40B4-BE49-F238E27FC236}">
                <a16:creationId xmlns:a16="http://schemas.microsoft.com/office/drawing/2014/main" id="{2160B1E4-6D15-4C08-BE01-6850DA616BB0}"/>
              </a:ext>
            </a:extLst>
          </p:cNvPr>
          <p:cNvSpPr>
            <a:spLocks noGrp="1"/>
          </p:cNvSpPr>
          <p:nvPr>
            <p:ph type="sldNum" sz="quarter" idx="11"/>
          </p:nvPr>
        </p:nvSpPr>
        <p:spPr/>
        <p:txBody>
          <a:bodyPr/>
          <a:lstStyle/>
          <a:p>
            <a:fld id="{65A270E9-2EC0-8E4B-B2C5-CC25833D9F0C}" type="slidenum">
              <a:rPr lang="en-US" altLang="x-none" smtClean="0"/>
              <a:pPr/>
              <a:t>51</a:t>
            </a:fld>
            <a:endParaRPr lang="en-US" altLang="x-none" dirty="0"/>
          </a:p>
        </p:txBody>
      </p:sp>
    </p:spTree>
    <p:extLst>
      <p:ext uri="{BB962C8B-B14F-4D97-AF65-F5344CB8AC3E}">
        <p14:creationId xmlns:p14="http://schemas.microsoft.com/office/powerpoint/2010/main" val="41901097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a:extLst>
              <a:ext uri="{FF2B5EF4-FFF2-40B4-BE49-F238E27FC236}">
                <a16:creationId xmlns:a16="http://schemas.microsoft.com/office/drawing/2014/main" id="{06AFB943-797B-46AB-AFD6-AF907C424919}"/>
              </a:ext>
            </a:extLst>
          </p:cNvPr>
          <p:cNvSpPr>
            <a:spLocks noGrp="1" noChangeArrowheads="1"/>
          </p:cNvSpPr>
          <p:nvPr>
            <p:ph type="title"/>
          </p:nvPr>
        </p:nvSpPr>
        <p:spPr/>
        <p:txBody>
          <a:bodyPr/>
          <a:lstStyle/>
          <a:p>
            <a:pPr eaLnBrk="1" hangingPunct="1"/>
            <a:r>
              <a:rPr lang="en-US" altLang="en-US" dirty="0">
                <a:solidFill>
                  <a:srgbClr val="A20B1D"/>
                </a:solidFill>
              </a:rPr>
              <a:t> Mealtime               </a:t>
            </a:r>
          </a:p>
        </p:txBody>
      </p:sp>
      <p:sp>
        <p:nvSpPr>
          <p:cNvPr id="109570" name="Content Placeholder 2">
            <a:extLst>
              <a:ext uri="{FF2B5EF4-FFF2-40B4-BE49-F238E27FC236}">
                <a16:creationId xmlns:a16="http://schemas.microsoft.com/office/drawing/2014/main" id="{36AADC76-7253-48D6-9DC1-594827D88427}"/>
              </a:ext>
            </a:extLst>
          </p:cNvPr>
          <p:cNvSpPr>
            <a:spLocks noGrp="1" noChangeArrowheads="1"/>
          </p:cNvSpPr>
          <p:nvPr>
            <p:ph idx="1"/>
          </p:nvPr>
        </p:nvSpPr>
        <p:spPr/>
        <p:txBody>
          <a:bodyPr/>
          <a:lstStyle/>
          <a:p>
            <a:pPr eaLnBrk="1" hangingPunct="1"/>
            <a:r>
              <a:rPr lang="en-US" altLang="en-US" b="0" dirty="0"/>
              <a:t>Encourage conversational turn taking (Strive for 5!).</a:t>
            </a:r>
          </a:p>
          <a:p>
            <a:pPr eaLnBrk="1" hangingPunct="1"/>
            <a:r>
              <a:rPr lang="en-US" altLang="en-US" b="0" dirty="0"/>
              <a:t>Include words and concepts relevant to every child’s home experience and cultural backgrounds.</a:t>
            </a:r>
          </a:p>
          <a:p>
            <a:pPr eaLnBrk="1" hangingPunct="1"/>
            <a:r>
              <a:rPr lang="en-US" altLang="en-US" b="0" dirty="0"/>
              <a:t>Put a non-slip work surface (drawer liner) under dishes, cups, and utensils.</a:t>
            </a:r>
          </a:p>
          <a:p>
            <a:pPr eaLnBrk="1" hangingPunct="1"/>
            <a:r>
              <a:rPr lang="en-US" altLang="en-US" b="0" dirty="0"/>
              <a:t>Use open-ended questions.</a:t>
            </a:r>
          </a:p>
        </p:txBody>
      </p:sp>
      <p:sp>
        <p:nvSpPr>
          <p:cNvPr id="2" name="Slide Number Placeholder 3">
            <a:extLst>
              <a:ext uri="{FF2B5EF4-FFF2-40B4-BE49-F238E27FC236}">
                <a16:creationId xmlns:a16="http://schemas.microsoft.com/office/drawing/2014/main" id="{D54027E0-1B57-46F7-AC1A-F72ECC0B138A}"/>
              </a:ext>
            </a:extLst>
          </p:cNvPr>
          <p:cNvSpPr>
            <a:spLocks noGrp="1"/>
          </p:cNvSpPr>
          <p:nvPr>
            <p:ph type="sldNum" sz="quarter" idx="11"/>
          </p:nvPr>
        </p:nvSpPr>
        <p:spPr/>
        <p:txBody>
          <a:bodyPr/>
          <a:lstStyle/>
          <a:p>
            <a:fld id="{65A270E9-2EC0-8E4B-B2C5-CC25833D9F0C}" type="slidenum">
              <a:rPr lang="en-US" altLang="x-none" smtClean="0"/>
              <a:pPr/>
              <a:t>52</a:t>
            </a:fld>
            <a:endParaRPr lang="en-US" altLang="x-non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7DEC6E36-1287-4571-BAB5-DBF39D8EFECD}"/>
              </a:ext>
            </a:extLst>
          </p:cNvPr>
          <p:cNvSpPr>
            <a:spLocks noGrp="1" noChangeArrowheads="1"/>
          </p:cNvSpPr>
          <p:nvPr>
            <p:ph type="title"/>
          </p:nvPr>
        </p:nvSpPr>
        <p:spPr>
          <a:xfrm>
            <a:off x="879000" y="0"/>
            <a:ext cx="10521696" cy="1386840"/>
          </a:xfrm>
        </p:spPr>
        <p:txBody>
          <a:bodyPr/>
          <a:lstStyle/>
          <a:p>
            <a:pPr eaLnBrk="1" hangingPunct="1">
              <a:lnSpc>
                <a:spcPts val="4900"/>
              </a:lnSpc>
            </a:pPr>
            <a:r>
              <a:rPr lang="en-US" altLang="en-US" sz="4000" dirty="0">
                <a:solidFill>
                  <a:srgbClr val="A20B1D"/>
                </a:solidFill>
              </a:rPr>
              <a:t>What Center Time in Inclusive Classrooms Might Look Like</a:t>
            </a:r>
          </a:p>
        </p:txBody>
      </p:sp>
      <p:sp>
        <p:nvSpPr>
          <p:cNvPr id="3" name="Content Placeholder 2">
            <a:extLst>
              <a:ext uri="{FF2B5EF4-FFF2-40B4-BE49-F238E27FC236}">
                <a16:creationId xmlns:a16="http://schemas.microsoft.com/office/drawing/2014/main" id="{6DDAD5CC-287A-4BB0-A4D9-A9ED55F048BF}"/>
              </a:ext>
            </a:extLst>
          </p:cNvPr>
          <p:cNvSpPr>
            <a:spLocks noGrp="1"/>
          </p:cNvSpPr>
          <p:nvPr>
            <p:ph idx="1"/>
          </p:nvPr>
        </p:nvSpPr>
        <p:spPr>
          <a:xfrm>
            <a:off x="879000" y="1506855"/>
            <a:ext cx="10521696" cy="3844290"/>
          </a:xfrm>
        </p:spPr>
        <p:txBody>
          <a:bodyPr anchor="ctr" anchorCtr="0"/>
          <a:lstStyle/>
          <a:p>
            <a:pPr marL="0" indent="0" algn="ctr">
              <a:buNone/>
            </a:pPr>
            <a:r>
              <a:rPr lang="en-US" dirty="0"/>
              <a:t>Insert Center Time video clip here</a:t>
            </a:r>
          </a:p>
        </p:txBody>
      </p:sp>
      <p:sp>
        <p:nvSpPr>
          <p:cNvPr id="2" name="Slide Number Placeholder 3">
            <a:extLst>
              <a:ext uri="{FF2B5EF4-FFF2-40B4-BE49-F238E27FC236}">
                <a16:creationId xmlns:a16="http://schemas.microsoft.com/office/drawing/2014/main" id="{2160B1E4-6D15-4C08-BE01-6850DA616BB0}"/>
              </a:ext>
            </a:extLst>
          </p:cNvPr>
          <p:cNvSpPr>
            <a:spLocks noGrp="1"/>
          </p:cNvSpPr>
          <p:nvPr>
            <p:ph type="sldNum" sz="quarter" idx="11"/>
          </p:nvPr>
        </p:nvSpPr>
        <p:spPr/>
        <p:txBody>
          <a:bodyPr/>
          <a:lstStyle/>
          <a:p>
            <a:fld id="{65A270E9-2EC0-8E4B-B2C5-CC25833D9F0C}" type="slidenum">
              <a:rPr lang="en-US" altLang="x-none" smtClean="0"/>
              <a:pPr/>
              <a:t>53</a:t>
            </a:fld>
            <a:endParaRPr lang="en-US" altLang="x-none" dirty="0"/>
          </a:p>
        </p:txBody>
      </p:sp>
    </p:spTree>
    <p:extLst>
      <p:ext uri="{BB962C8B-B14F-4D97-AF65-F5344CB8AC3E}">
        <p14:creationId xmlns:p14="http://schemas.microsoft.com/office/powerpoint/2010/main" val="23089548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a:extLst>
              <a:ext uri="{FF2B5EF4-FFF2-40B4-BE49-F238E27FC236}">
                <a16:creationId xmlns:a16="http://schemas.microsoft.com/office/drawing/2014/main" id="{9ADE6E8F-EC88-46F0-A919-B9C8566ACF66}"/>
              </a:ext>
            </a:extLst>
          </p:cNvPr>
          <p:cNvSpPr>
            <a:spLocks noGrp="1" noChangeArrowheads="1"/>
          </p:cNvSpPr>
          <p:nvPr>
            <p:ph type="title"/>
          </p:nvPr>
        </p:nvSpPr>
        <p:spPr/>
        <p:txBody>
          <a:bodyPr/>
          <a:lstStyle/>
          <a:p>
            <a:pPr eaLnBrk="1" hangingPunct="1"/>
            <a:r>
              <a:rPr lang="en-US" altLang="en-US" dirty="0">
                <a:solidFill>
                  <a:srgbClr val="A20B1D"/>
                </a:solidFill>
              </a:rPr>
              <a:t>Center Time </a:t>
            </a:r>
          </a:p>
        </p:txBody>
      </p:sp>
      <p:sp>
        <p:nvSpPr>
          <p:cNvPr id="113666" name="Content Placeholder 2">
            <a:extLst>
              <a:ext uri="{FF2B5EF4-FFF2-40B4-BE49-F238E27FC236}">
                <a16:creationId xmlns:a16="http://schemas.microsoft.com/office/drawing/2014/main" id="{8BCF6AFF-2896-4A43-943E-4021D6441433}"/>
              </a:ext>
            </a:extLst>
          </p:cNvPr>
          <p:cNvSpPr>
            <a:spLocks noGrp="1" noChangeArrowheads="1"/>
          </p:cNvSpPr>
          <p:nvPr>
            <p:ph idx="1"/>
          </p:nvPr>
        </p:nvSpPr>
        <p:spPr/>
        <p:txBody>
          <a:bodyPr/>
          <a:lstStyle/>
          <a:p>
            <a:pPr eaLnBrk="1" hangingPunct="1"/>
            <a:r>
              <a:rPr lang="en-US" altLang="en-US" b="0" dirty="0"/>
              <a:t>Have a parent read classroom books in the home language. </a:t>
            </a:r>
          </a:p>
          <a:p>
            <a:pPr eaLnBrk="1" hangingPunct="1"/>
            <a:r>
              <a:rPr lang="en-US" altLang="en-US" b="0" dirty="0"/>
              <a:t>Place multilingual audio tapes in the listening area.</a:t>
            </a:r>
          </a:p>
          <a:p>
            <a:pPr eaLnBrk="1" hangingPunct="1"/>
            <a:r>
              <a:rPr lang="en-US" altLang="en-US" b="0" dirty="0"/>
              <a:t>Encourage children to work in pairs.</a:t>
            </a:r>
          </a:p>
          <a:p>
            <a:pPr eaLnBrk="1" hangingPunct="1"/>
            <a:r>
              <a:rPr lang="en-US" altLang="en-US" b="0" dirty="0"/>
              <a:t>Arrange the classroom so all children can move around easily.</a:t>
            </a:r>
          </a:p>
          <a:p>
            <a:pPr eaLnBrk="1" hangingPunct="1"/>
            <a:r>
              <a:rPr lang="en-US" altLang="en-US" b="0" dirty="0"/>
              <a:t>Provide materials that are easy to grasp or manipulate in the discovery area and all areas.</a:t>
            </a:r>
          </a:p>
        </p:txBody>
      </p:sp>
      <p:sp>
        <p:nvSpPr>
          <p:cNvPr id="2" name="Slide Number Placeholder 3">
            <a:extLst>
              <a:ext uri="{FF2B5EF4-FFF2-40B4-BE49-F238E27FC236}">
                <a16:creationId xmlns:a16="http://schemas.microsoft.com/office/drawing/2014/main" id="{7707847E-E73A-4664-9BE6-A70E275C0456}"/>
              </a:ext>
            </a:extLst>
          </p:cNvPr>
          <p:cNvSpPr>
            <a:spLocks noGrp="1"/>
          </p:cNvSpPr>
          <p:nvPr>
            <p:ph type="sldNum" sz="quarter" idx="11"/>
          </p:nvPr>
        </p:nvSpPr>
        <p:spPr/>
        <p:txBody>
          <a:bodyPr/>
          <a:lstStyle/>
          <a:p>
            <a:fld id="{65A270E9-2EC0-8E4B-B2C5-CC25833D9F0C}" type="slidenum">
              <a:rPr lang="en-US" altLang="x-none" smtClean="0"/>
              <a:pPr/>
              <a:t>54</a:t>
            </a:fld>
            <a:endParaRPr lang="en-US" altLang="x-none"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1">
            <a:extLst>
              <a:ext uri="{FF2B5EF4-FFF2-40B4-BE49-F238E27FC236}">
                <a16:creationId xmlns:a16="http://schemas.microsoft.com/office/drawing/2014/main" id="{7DEC6E36-1287-4571-BAB5-DBF39D8EFECD}"/>
              </a:ext>
            </a:extLst>
          </p:cNvPr>
          <p:cNvSpPr>
            <a:spLocks noGrp="1" noChangeArrowheads="1"/>
          </p:cNvSpPr>
          <p:nvPr>
            <p:ph type="title"/>
          </p:nvPr>
        </p:nvSpPr>
        <p:spPr>
          <a:xfrm>
            <a:off x="879000" y="0"/>
            <a:ext cx="10521696" cy="1386840"/>
          </a:xfrm>
        </p:spPr>
        <p:txBody>
          <a:bodyPr/>
          <a:lstStyle/>
          <a:p>
            <a:pPr eaLnBrk="1" hangingPunct="1">
              <a:lnSpc>
                <a:spcPts val="4900"/>
              </a:lnSpc>
            </a:pPr>
            <a:r>
              <a:rPr lang="en-US" altLang="en-US" sz="4000" dirty="0">
                <a:solidFill>
                  <a:srgbClr val="A20B1D"/>
                </a:solidFill>
              </a:rPr>
              <a:t>What Transition Time in Inclusive Classrooms Might Look Like</a:t>
            </a:r>
          </a:p>
        </p:txBody>
      </p:sp>
      <p:sp>
        <p:nvSpPr>
          <p:cNvPr id="3" name="Content Placeholder 2">
            <a:extLst>
              <a:ext uri="{FF2B5EF4-FFF2-40B4-BE49-F238E27FC236}">
                <a16:creationId xmlns:a16="http://schemas.microsoft.com/office/drawing/2014/main" id="{6DDAD5CC-287A-4BB0-A4D9-A9ED55F048BF}"/>
              </a:ext>
            </a:extLst>
          </p:cNvPr>
          <p:cNvSpPr>
            <a:spLocks noGrp="1"/>
          </p:cNvSpPr>
          <p:nvPr>
            <p:ph idx="1"/>
          </p:nvPr>
        </p:nvSpPr>
        <p:spPr>
          <a:xfrm>
            <a:off x="879000" y="1506855"/>
            <a:ext cx="10521696" cy="3844290"/>
          </a:xfrm>
        </p:spPr>
        <p:txBody>
          <a:bodyPr anchor="ctr" anchorCtr="0"/>
          <a:lstStyle/>
          <a:p>
            <a:pPr marL="0" indent="0" algn="ctr">
              <a:buNone/>
            </a:pPr>
            <a:r>
              <a:rPr lang="en-US" dirty="0"/>
              <a:t>Insert Transition Time video clip here</a:t>
            </a:r>
          </a:p>
        </p:txBody>
      </p:sp>
      <p:sp>
        <p:nvSpPr>
          <p:cNvPr id="2" name="Slide Number Placeholder 3">
            <a:extLst>
              <a:ext uri="{FF2B5EF4-FFF2-40B4-BE49-F238E27FC236}">
                <a16:creationId xmlns:a16="http://schemas.microsoft.com/office/drawing/2014/main" id="{2160B1E4-6D15-4C08-BE01-6850DA616BB0}"/>
              </a:ext>
            </a:extLst>
          </p:cNvPr>
          <p:cNvSpPr>
            <a:spLocks noGrp="1"/>
          </p:cNvSpPr>
          <p:nvPr>
            <p:ph type="sldNum" sz="quarter" idx="11"/>
          </p:nvPr>
        </p:nvSpPr>
        <p:spPr/>
        <p:txBody>
          <a:bodyPr/>
          <a:lstStyle/>
          <a:p>
            <a:fld id="{65A270E9-2EC0-8E4B-B2C5-CC25833D9F0C}" type="slidenum">
              <a:rPr lang="en-US" altLang="x-none" smtClean="0"/>
              <a:pPr/>
              <a:t>55</a:t>
            </a:fld>
            <a:endParaRPr lang="en-US" altLang="x-none" dirty="0"/>
          </a:p>
        </p:txBody>
      </p:sp>
    </p:spTree>
    <p:extLst>
      <p:ext uri="{BB962C8B-B14F-4D97-AF65-F5344CB8AC3E}">
        <p14:creationId xmlns:p14="http://schemas.microsoft.com/office/powerpoint/2010/main" val="3807812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a:extLst>
              <a:ext uri="{FF2B5EF4-FFF2-40B4-BE49-F238E27FC236}">
                <a16:creationId xmlns:a16="http://schemas.microsoft.com/office/drawing/2014/main" id="{DBDBA9C1-8EC1-42E7-BF5E-1DA182A541B1}"/>
              </a:ext>
            </a:extLst>
          </p:cNvPr>
          <p:cNvSpPr>
            <a:spLocks noGrp="1" noChangeArrowheads="1"/>
          </p:cNvSpPr>
          <p:nvPr>
            <p:ph type="title"/>
          </p:nvPr>
        </p:nvSpPr>
        <p:spPr/>
        <p:txBody>
          <a:bodyPr/>
          <a:lstStyle/>
          <a:p>
            <a:pPr eaLnBrk="1" hangingPunct="1"/>
            <a:r>
              <a:rPr lang="en-US" altLang="en-US" dirty="0">
                <a:solidFill>
                  <a:srgbClr val="A20B1D"/>
                </a:solidFill>
              </a:rPr>
              <a:t>Transition Time    </a:t>
            </a:r>
          </a:p>
        </p:txBody>
      </p:sp>
      <p:sp>
        <p:nvSpPr>
          <p:cNvPr id="117762" name="Content Placeholder 2">
            <a:extLst>
              <a:ext uri="{FF2B5EF4-FFF2-40B4-BE49-F238E27FC236}">
                <a16:creationId xmlns:a16="http://schemas.microsoft.com/office/drawing/2014/main" id="{C65BBCAC-C94B-49F4-AB80-CAED10D2B73F}"/>
              </a:ext>
            </a:extLst>
          </p:cNvPr>
          <p:cNvSpPr>
            <a:spLocks noGrp="1" noChangeArrowheads="1"/>
          </p:cNvSpPr>
          <p:nvPr>
            <p:ph idx="1"/>
          </p:nvPr>
        </p:nvSpPr>
        <p:spPr/>
        <p:txBody>
          <a:bodyPr/>
          <a:lstStyle/>
          <a:p>
            <a:pPr eaLnBrk="1" hangingPunct="1"/>
            <a:r>
              <a:rPr lang="en-US" altLang="en-US" b="0" dirty="0"/>
              <a:t>Use pictures or objects to represent what will happen next.</a:t>
            </a:r>
          </a:p>
          <a:p>
            <a:pPr eaLnBrk="1" hangingPunct="1"/>
            <a:r>
              <a:rPr lang="en-US" altLang="en-US" b="0" dirty="0"/>
              <a:t>Prompt the child to watch and follow where peers in the classroom are going.</a:t>
            </a:r>
          </a:p>
          <a:p>
            <a:pPr eaLnBrk="1" hangingPunct="1"/>
            <a:r>
              <a:rPr lang="en-US" altLang="en-US" b="0" dirty="0"/>
              <a:t>Give simple auditory cues, visual cues, or tactile prompts before the transition occurs.</a:t>
            </a:r>
          </a:p>
        </p:txBody>
      </p:sp>
      <p:sp>
        <p:nvSpPr>
          <p:cNvPr id="2" name="Slide Number Placeholder 3">
            <a:extLst>
              <a:ext uri="{FF2B5EF4-FFF2-40B4-BE49-F238E27FC236}">
                <a16:creationId xmlns:a16="http://schemas.microsoft.com/office/drawing/2014/main" id="{B3E77ABD-32A4-4723-BFD9-93CCC3580AE3}"/>
              </a:ext>
            </a:extLst>
          </p:cNvPr>
          <p:cNvSpPr>
            <a:spLocks noGrp="1"/>
          </p:cNvSpPr>
          <p:nvPr>
            <p:ph type="sldNum" sz="quarter" idx="11"/>
          </p:nvPr>
        </p:nvSpPr>
        <p:spPr/>
        <p:txBody>
          <a:bodyPr/>
          <a:lstStyle/>
          <a:p>
            <a:fld id="{65A270E9-2EC0-8E4B-B2C5-CC25833D9F0C}" type="slidenum">
              <a:rPr lang="en-US" altLang="x-none" smtClean="0"/>
              <a:pPr/>
              <a:t>56</a:t>
            </a:fld>
            <a:endParaRPr lang="en-US" altLang="x-none"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7DEC6E36-1287-4571-BAB5-DBF39D8EFECD}"/>
              </a:ext>
            </a:extLst>
          </p:cNvPr>
          <p:cNvSpPr>
            <a:spLocks noGrp="1" noChangeArrowheads="1"/>
          </p:cNvSpPr>
          <p:nvPr>
            <p:ph type="title"/>
          </p:nvPr>
        </p:nvSpPr>
        <p:spPr>
          <a:xfrm>
            <a:off x="879000" y="0"/>
            <a:ext cx="10521696" cy="1386840"/>
          </a:xfrm>
        </p:spPr>
        <p:txBody>
          <a:bodyPr/>
          <a:lstStyle/>
          <a:p>
            <a:pPr eaLnBrk="1" hangingPunct="1">
              <a:lnSpc>
                <a:spcPts val="4900"/>
              </a:lnSpc>
            </a:pPr>
            <a:r>
              <a:rPr lang="en-US" altLang="en-US" sz="4000" dirty="0">
                <a:solidFill>
                  <a:srgbClr val="A20B1D"/>
                </a:solidFill>
              </a:rPr>
              <a:t>What Outside Time in Inclusive Classrooms </a:t>
            </a:r>
            <a:br>
              <a:rPr lang="en-US" altLang="en-US" sz="4000" dirty="0">
                <a:solidFill>
                  <a:srgbClr val="A20B1D"/>
                </a:solidFill>
              </a:rPr>
            </a:br>
            <a:r>
              <a:rPr lang="en-US" altLang="en-US" sz="4000" dirty="0">
                <a:solidFill>
                  <a:srgbClr val="A20B1D"/>
                </a:solidFill>
              </a:rPr>
              <a:t>Might Look Like</a:t>
            </a:r>
          </a:p>
        </p:txBody>
      </p:sp>
      <p:sp>
        <p:nvSpPr>
          <p:cNvPr id="3" name="Content Placeholder 2">
            <a:extLst>
              <a:ext uri="{FF2B5EF4-FFF2-40B4-BE49-F238E27FC236}">
                <a16:creationId xmlns:a16="http://schemas.microsoft.com/office/drawing/2014/main" id="{6DDAD5CC-287A-4BB0-A4D9-A9ED55F048BF}"/>
              </a:ext>
            </a:extLst>
          </p:cNvPr>
          <p:cNvSpPr>
            <a:spLocks noGrp="1"/>
          </p:cNvSpPr>
          <p:nvPr>
            <p:ph idx="1"/>
          </p:nvPr>
        </p:nvSpPr>
        <p:spPr>
          <a:xfrm>
            <a:off x="879000" y="1506855"/>
            <a:ext cx="10521696" cy="3844290"/>
          </a:xfrm>
        </p:spPr>
        <p:txBody>
          <a:bodyPr anchor="ctr" anchorCtr="0"/>
          <a:lstStyle/>
          <a:p>
            <a:pPr marL="0" indent="0" algn="ctr">
              <a:buNone/>
            </a:pPr>
            <a:r>
              <a:rPr lang="en-US" dirty="0"/>
              <a:t>Insert Outside Time video clip here</a:t>
            </a:r>
          </a:p>
        </p:txBody>
      </p:sp>
      <p:sp>
        <p:nvSpPr>
          <p:cNvPr id="2" name="Slide Number Placeholder 3">
            <a:extLst>
              <a:ext uri="{FF2B5EF4-FFF2-40B4-BE49-F238E27FC236}">
                <a16:creationId xmlns:a16="http://schemas.microsoft.com/office/drawing/2014/main" id="{2160B1E4-6D15-4C08-BE01-6850DA616BB0}"/>
              </a:ext>
            </a:extLst>
          </p:cNvPr>
          <p:cNvSpPr>
            <a:spLocks noGrp="1"/>
          </p:cNvSpPr>
          <p:nvPr>
            <p:ph type="sldNum" sz="quarter" idx="11"/>
          </p:nvPr>
        </p:nvSpPr>
        <p:spPr/>
        <p:txBody>
          <a:bodyPr/>
          <a:lstStyle/>
          <a:p>
            <a:fld id="{65A270E9-2EC0-8E4B-B2C5-CC25833D9F0C}" type="slidenum">
              <a:rPr lang="en-US" altLang="x-none" smtClean="0"/>
              <a:pPr/>
              <a:t>57</a:t>
            </a:fld>
            <a:endParaRPr lang="en-US" altLang="x-none" dirty="0"/>
          </a:p>
        </p:txBody>
      </p:sp>
    </p:spTree>
    <p:extLst>
      <p:ext uri="{BB962C8B-B14F-4D97-AF65-F5344CB8AC3E}">
        <p14:creationId xmlns:p14="http://schemas.microsoft.com/office/powerpoint/2010/main" val="1479000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13A292E5-3CBD-4FED-AC4E-289CED7ECA6B}"/>
              </a:ext>
            </a:extLst>
          </p:cNvPr>
          <p:cNvSpPr>
            <a:spLocks noGrp="1" noChangeArrowheads="1"/>
          </p:cNvSpPr>
          <p:nvPr>
            <p:ph type="title"/>
          </p:nvPr>
        </p:nvSpPr>
        <p:spPr>
          <a:noFill/>
        </p:spPr>
        <p:txBody>
          <a:bodyPr/>
          <a:lstStyle/>
          <a:p>
            <a:pPr eaLnBrk="1" hangingPunct="1"/>
            <a:r>
              <a:rPr lang="en-US" altLang="en-US" dirty="0">
                <a:solidFill>
                  <a:srgbClr val="A20B1D"/>
                </a:solidFill>
              </a:rPr>
              <a:t>Outside Play Time</a:t>
            </a:r>
          </a:p>
        </p:txBody>
      </p:sp>
      <p:sp>
        <p:nvSpPr>
          <p:cNvPr id="2" name="Content Placeholder 2">
            <a:extLst>
              <a:ext uri="{FF2B5EF4-FFF2-40B4-BE49-F238E27FC236}">
                <a16:creationId xmlns:a16="http://schemas.microsoft.com/office/drawing/2014/main" id="{D7AD26E5-F5F5-4096-B0C1-3F99A2FD8815}"/>
              </a:ext>
            </a:extLst>
          </p:cNvPr>
          <p:cNvSpPr>
            <a:spLocks noGrp="1"/>
          </p:cNvSpPr>
          <p:nvPr>
            <p:ph sz="half" idx="4294967295"/>
          </p:nvPr>
        </p:nvSpPr>
        <p:spPr>
          <a:xfrm>
            <a:off x="938784" y="2141621"/>
            <a:ext cx="4162605" cy="2598821"/>
          </a:xfrm>
          <a:noFill/>
        </p:spPr>
        <p:txBody>
          <a:bodyPr/>
          <a:lstStyle/>
          <a:p>
            <a:pPr marL="0" indent="0">
              <a:lnSpc>
                <a:spcPts val="3900"/>
              </a:lnSpc>
              <a:buNone/>
              <a:defRPr/>
            </a:pPr>
            <a:r>
              <a:rPr lang="en-US" b="0" dirty="0"/>
              <a:t>Provide an outdoor setting that encourages language development and communication.</a:t>
            </a:r>
          </a:p>
        </p:txBody>
      </p:sp>
      <p:pic>
        <p:nvPicPr>
          <p:cNvPr id="121857" name="Picture 3" descr="Child using wheeled walker interacting with another child">
            <a:extLst>
              <a:ext uri="{FF2B5EF4-FFF2-40B4-BE49-F238E27FC236}">
                <a16:creationId xmlns:a16="http://schemas.microsoft.com/office/drawing/2014/main" id="{234B6903-3606-4BCB-BCDA-BE42B38B38A7}"/>
              </a:ext>
            </a:extLst>
          </p:cNvPr>
          <p:cNvPicPr>
            <a:picLocks noGrp="1" noChangeAspect="1" noChangeArrowheads="1"/>
          </p:cNvPicPr>
          <p:nvPr>
            <p:ph idx="1"/>
          </p:nvPr>
        </p:nvPicPr>
        <p:blipFill>
          <a:blip r:embed="rId3">
            <a:lum bright="12000" contrast="-20000"/>
            <a:extLst>
              <a:ext uri="{28A0092B-C50C-407E-A947-70E740481C1C}">
                <a14:useLocalDpi xmlns:a14="http://schemas.microsoft.com/office/drawing/2010/main" val="0"/>
              </a:ext>
            </a:extLst>
          </a:blip>
          <a:stretch>
            <a:fillRect/>
          </a:stretch>
        </p:blipFill>
        <p:spPr>
          <a:xfrm>
            <a:off x="6096000" y="2119745"/>
            <a:ext cx="5364480" cy="4018576"/>
          </a:xfrm>
          <a:effectLst>
            <a:outerShdw blurRad="50800" dist="38100" dir="2700000" algn="tl" rotWithShape="0">
              <a:prstClr val="black">
                <a:alpha val="40000"/>
              </a:prstClr>
            </a:outerShdw>
          </a:effectLst>
        </p:spPr>
      </p:pic>
      <p:sp>
        <p:nvSpPr>
          <p:cNvPr id="3" name="Slide Number Placeholder 4">
            <a:extLst>
              <a:ext uri="{FF2B5EF4-FFF2-40B4-BE49-F238E27FC236}">
                <a16:creationId xmlns:a16="http://schemas.microsoft.com/office/drawing/2014/main" id="{01718E28-4886-4C81-9927-4CF8FB8693E1}"/>
              </a:ext>
            </a:extLst>
          </p:cNvPr>
          <p:cNvSpPr>
            <a:spLocks noGrp="1"/>
          </p:cNvSpPr>
          <p:nvPr>
            <p:ph type="sldNum" sz="quarter" idx="11"/>
          </p:nvPr>
        </p:nvSpPr>
        <p:spPr/>
        <p:txBody>
          <a:bodyPr/>
          <a:lstStyle/>
          <a:p>
            <a:fld id="{65A270E9-2EC0-8E4B-B2C5-CC25833D9F0C}" type="slidenum">
              <a:rPr lang="en-US" altLang="x-none" smtClean="0"/>
              <a:pPr/>
              <a:t>58</a:t>
            </a:fld>
            <a:endParaRPr lang="en-US" altLang="x-none"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a:extLst>
              <a:ext uri="{FF2B5EF4-FFF2-40B4-BE49-F238E27FC236}">
                <a16:creationId xmlns:a16="http://schemas.microsoft.com/office/drawing/2014/main" id="{35213DE9-7D54-4DBF-B43A-2BDE35063C98}"/>
              </a:ext>
            </a:extLst>
          </p:cNvPr>
          <p:cNvSpPr>
            <a:spLocks noGrp="1" noChangeArrowheads="1"/>
          </p:cNvSpPr>
          <p:nvPr>
            <p:ph type="title"/>
          </p:nvPr>
        </p:nvSpPr>
        <p:spPr/>
        <p:txBody>
          <a:bodyPr/>
          <a:lstStyle/>
          <a:p>
            <a:pPr eaLnBrk="1" hangingPunct="1"/>
            <a:r>
              <a:rPr lang="en-US" altLang="en-US" dirty="0">
                <a:solidFill>
                  <a:srgbClr val="A20B1D"/>
                </a:solidFill>
              </a:rPr>
              <a:t>Pair Share</a:t>
            </a:r>
          </a:p>
        </p:txBody>
      </p:sp>
      <p:sp>
        <p:nvSpPr>
          <p:cNvPr id="123906" name="Content Placeholder 2">
            <a:extLst>
              <a:ext uri="{FF2B5EF4-FFF2-40B4-BE49-F238E27FC236}">
                <a16:creationId xmlns:a16="http://schemas.microsoft.com/office/drawing/2014/main" id="{C4C22839-898F-408D-94FF-A0D51A054C5E}"/>
              </a:ext>
            </a:extLst>
          </p:cNvPr>
          <p:cNvSpPr>
            <a:spLocks noGrp="1" noChangeArrowheads="1"/>
          </p:cNvSpPr>
          <p:nvPr>
            <p:ph idx="1"/>
          </p:nvPr>
        </p:nvSpPr>
        <p:spPr/>
        <p:txBody>
          <a:bodyPr/>
          <a:lstStyle/>
          <a:p>
            <a:pPr eaLnBrk="1" hangingPunct="1"/>
            <a:r>
              <a:rPr lang="en-US" altLang="en-US" b="0" dirty="0"/>
              <a:t>What are some of the ideas/strategies that stood out to you in the video clips?</a:t>
            </a:r>
          </a:p>
          <a:p>
            <a:pPr eaLnBrk="1" hangingPunct="1"/>
            <a:r>
              <a:rPr lang="en-US" altLang="en-US" b="0" dirty="0"/>
              <a:t>What ideas/strategies did you hear that might be helpful for your students?</a:t>
            </a:r>
          </a:p>
        </p:txBody>
      </p:sp>
      <p:sp>
        <p:nvSpPr>
          <p:cNvPr id="2" name="Slide Number Placeholder 3">
            <a:extLst>
              <a:ext uri="{FF2B5EF4-FFF2-40B4-BE49-F238E27FC236}">
                <a16:creationId xmlns:a16="http://schemas.microsoft.com/office/drawing/2014/main" id="{E2944605-FEF7-4B3E-ACEE-C65D24B6D459}"/>
              </a:ext>
            </a:extLst>
          </p:cNvPr>
          <p:cNvSpPr>
            <a:spLocks noGrp="1"/>
          </p:cNvSpPr>
          <p:nvPr>
            <p:ph type="sldNum" sz="quarter" idx="11"/>
          </p:nvPr>
        </p:nvSpPr>
        <p:spPr/>
        <p:txBody>
          <a:bodyPr/>
          <a:lstStyle/>
          <a:p>
            <a:fld id="{65A270E9-2EC0-8E4B-B2C5-CC25833D9F0C}" type="slidenum">
              <a:rPr lang="en-US" altLang="x-none" smtClean="0"/>
              <a:pPr/>
              <a:t>59</a:t>
            </a:fld>
            <a:endParaRPr lang="en-US" altLang="x-non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50FB0B7D-8A22-4395-BBB5-18B75432EC31}"/>
              </a:ext>
            </a:extLst>
          </p:cNvPr>
          <p:cNvSpPr>
            <a:spLocks noGrp="1" noChangeArrowheads="1"/>
          </p:cNvSpPr>
          <p:nvPr>
            <p:ph type="title"/>
          </p:nvPr>
        </p:nvSpPr>
        <p:spPr>
          <a:xfrm>
            <a:off x="469391" y="365760"/>
            <a:ext cx="3764678" cy="3425190"/>
          </a:xfrm>
        </p:spPr>
        <p:txBody>
          <a:bodyPr/>
          <a:lstStyle/>
          <a:p>
            <a:pPr>
              <a:lnSpc>
                <a:spcPts val="5200"/>
              </a:lnSpc>
            </a:pPr>
            <a:r>
              <a:rPr lang="en-US" altLang="en-US" sz="4000" dirty="0">
                <a:solidFill>
                  <a:srgbClr val="A20B1D"/>
                </a:solidFill>
              </a:rPr>
              <a:t>California’s Early Learning and Development System</a:t>
            </a:r>
          </a:p>
        </p:txBody>
      </p:sp>
      <p:pic>
        <p:nvPicPr>
          <p:cNvPr id="6" name="Content Placeholder 2" descr="Screenshot: California's Early Learning and Development System. The Learning &amp; Development Foundations are at the center, surrounded by Curriculum Framework, Desired Results Assessment System, Professional Development, Supports, &amp; Competencies, and Program Guidelines &amp; Resources,.">
            <a:extLst>
              <a:ext uri="{FF2B5EF4-FFF2-40B4-BE49-F238E27FC236}">
                <a16:creationId xmlns:a16="http://schemas.microsoft.com/office/drawing/2014/main" id="{021294EE-EF57-4392-B828-1ED4D5816AC5}"/>
              </a:ext>
            </a:extLst>
          </p:cNvPr>
          <p:cNvPicPr>
            <a:picLocks noGrp="1" noChangeAspect="1"/>
          </p:cNvPicPr>
          <p:nvPr>
            <p:ph idx="1"/>
          </p:nvPr>
        </p:nvPicPr>
        <p:blipFill>
          <a:blip r:embed="rId3"/>
          <a:stretch>
            <a:fillRect/>
          </a:stretch>
        </p:blipFill>
        <p:spPr>
          <a:xfrm>
            <a:off x="4432852" y="365761"/>
            <a:ext cx="7289756" cy="5599528"/>
          </a:xfrm>
          <a:prstGeom prst="rect">
            <a:avLst/>
          </a:prstGeom>
          <a:effectLst>
            <a:outerShdw blurRad="50800" dist="38100" dir="2700000" algn="tl" rotWithShape="0">
              <a:prstClr val="black">
                <a:alpha val="40000"/>
              </a:prstClr>
            </a:outerShdw>
          </a:effectLst>
        </p:spPr>
      </p:pic>
      <p:sp>
        <p:nvSpPr>
          <p:cNvPr id="2" name="Slide Number Placeholder 3">
            <a:extLst>
              <a:ext uri="{FF2B5EF4-FFF2-40B4-BE49-F238E27FC236}">
                <a16:creationId xmlns:a16="http://schemas.microsoft.com/office/drawing/2014/main" id="{4F0DEA25-0697-4466-A4D7-C65BC15CF78C}"/>
              </a:ext>
            </a:extLst>
          </p:cNvPr>
          <p:cNvSpPr>
            <a:spLocks noGrp="1"/>
          </p:cNvSpPr>
          <p:nvPr>
            <p:ph type="sldNum" sz="quarter" idx="11"/>
          </p:nvPr>
        </p:nvSpPr>
        <p:spPr/>
        <p:txBody>
          <a:bodyPr/>
          <a:lstStyle/>
          <a:p>
            <a:fld id="{65A270E9-2EC0-8E4B-B2C5-CC25833D9F0C}" type="slidenum">
              <a:rPr lang="en-US" altLang="x-none" smtClean="0"/>
              <a:pPr/>
              <a:t>6</a:t>
            </a:fld>
            <a:endParaRPr lang="en-US" altLang="x-none"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E001-1289-49C1-8317-3C9B2335D07A}"/>
              </a:ext>
            </a:extLst>
          </p:cNvPr>
          <p:cNvSpPr>
            <a:spLocks noGrp="1" noChangeArrowheads="1"/>
          </p:cNvSpPr>
          <p:nvPr>
            <p:ph type="title"/>
          </p:nvPr>
        </p:nvSpPr>
        <p:spPr>
          <a:xfrm>
            <a:off x="421443" y="273050"/>
            <a:ext cx="3972757" cy="2452221"/>
          </a:xfrm>
        </p:spPr>
        <p:txBody>
          <a:bodyPr/>
          <a:lstStyle/>
          <a:p>
            <a:pPr eaLnBrk="1" hangingPunct="1">
              <a:lnSpc>
                <a:spcPts val="4900"/>
              </a:lnSpc>
              <a:defRPr/>
            </a:pPr>
            <a:r>
              <a:rPr lang="en-US" sz="4000" dirty="0">
                <a:solidFill>
                  <a:srgbClr val="A20B1D"/>
                </a:solidFill>
                <a:cs typeface="MS Pゴシック"/>
              </a:rPr>
              <a:t>Collaborative Partners and Resources</a:t>
            </a:r>
          </a:p>
        </p:txBody>
      </p:sp>
      <p:pic>
        <p:nvPicPr>
          <p:cNvPr id="125953" name="Content Placeholder 2" descr="Kids on playground equipment">
            <a:extLst>
              <a:ext uri="{FF2B5EF4-FFF2-40B4-BE49-F238E27FC236}">
                <a16:creationId xmlns:a16="http://schemas.microsoft.com/office/drawing/2014/main" id="{9E10934F-8575-412D-B4D9-AB8A3F0E2013}"/>
              </a:ext>
            </a:extLst>
          </p:cNvPr>
          <p:cNvPicPr>
            <a:picLocks noGrp="1" noChangeAspect="1" noChangeArrowheads="1"/>
          </p:cNvPicPr>
          <p:nvPr>
            <p:ph sz="quarter" idx="12"/>
          </p:nvPr>
        </p:nvPicPr>
        <p:blipFill rotWithShape="1">
          <a:blip r:embed="rId3">
            <a:extLst>
              <a:ext uri="{28A0092B-C50C-407E-A947-70E740481C1C}">
                <a14:useLocalDpi xmlns:a14="http://schemas.microsoft.com/office/drawing/2010/main" val="0"/>
              </a:ext>
            </a:extLst>
          </a:blip>
          <a:stretch/>
        </p:blipFill>
        <p:spPr>
          <a:xfrm>
            <a:off x="4949869" y="772983"/>
            <a:ext cx="6820688" cy="4662617"/>
          </a:xfrm>
          <a:noFill/>
        </p:spPr>
      </p:pic>
      <p:sp>
        <p:nvSpPr>
          <p:cNvPr id="3" name="Slide Number Placeholder 3">
            <a:extLst>
              <a:ext uri="{FF2B5EF4-FFF2-40B4-BE49-F238E27FC236}">
                <a16:creationId xmlns:a16="http://schemas.microsoft.com/office/drawing/2014/main" id="{5A2D061C-C2AA-4600-AE66-7065F1446A1E}"/>
              </a:ext>
            </a:extLst>
          </p:cNvPr>
          <p:cNvSpPr>
            <a:spLocks noGrp="1"/>
          </p:cNvSpPr>
          <p:nvPr>
            <p:ph type="sldNum" sz="quarter" idx="11"/>
          </p:nvPr>
        </p:nvSpPr>
        <p:spPr/>
        <p:txBody>
          <a:bodyPr/>
          <a:lstStyle/>
          <a:p>
            <a:fld id="{65A270E9-2EC0-8E4B-B2C5-CC25833D9F0C}" type="slidenum">
              <a:rPr lang="en-US" altLang="x-none" smtClean="0"/>
              <a:pPr/>
              <a:t>60</a:t>
            </a:fld>
            <a:endParaRPr lang="en-US" altLang="x-none"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a:extLst>
              <a:ext uri="{FF2B5EF4-FFF2-40B4-BE49-F238E27FC236}">
                <a16:creationId xmlns:a16="http://schemas.microsoft.com/office/drawing/2014/main" id="{7DEC6E36-1287-4571-BAB5-DBF39D8EFECD}"/>
              </a:ext>
            </a:extLst>
          </p:cNvPr>
          <p:cNvSpPr>
            <a:spLocks noGrp="1" noChangeArrowheads="1"/>
          </p:cNvSpPr>
          <p:nvPr>
            <p:ph type="title"/>
          </p:nvPr>
        </p:nvSpPr>
        <p:spPr>
          <a:xfrm>
            <a:off x="879000" y="0"/>
            <a:ext cx="10521696" cy="1386840"/>
          </a:xfrm>
        </p:spPr>
        <p:txBody>
          <a:bodyPr/>
          <a:lstStyle/>
          <a:p>
            <a:pPr eaLnBrk="1" hangingPunct="1">
              <a:lnSpc>
                <a:spcPts val="4900"/>
              </a:lnSpc>
            </a:pPr>
            <a:r>
              <a:rPr lang="en-US" altLang="en-US" sz="4000" dirty="0">
                <a:solidFill>
                  <a:srgbClr val="A20B1D"/>
                </a:solidFill>
              </a:rPr>
              <a:t>What Collaborative Partners in Inclusive Classrooms Might Look Like</a:t>
            </a:r>
          </a:p>
        </p:txBody>
      </p:sp>
      <p:sp>
        <p:nvSpPr>
          <p:cNvPr id="3" name="Content Placeholder 2">
            <a:extLst>
              <a:ext uri="{FF2B5EF4-FFF2-40B4-BE49-F238E27FC236}">
                <a16:creationId xmlns:a16="http://schemas.microsoft.com/office/drawing/2014/main" id="{6DDAD5CC-287A-4BB0-A4D9-A9ED55F048BF}"/>
              </a:ext>
            </a:extLst>
          </p:cNvPr>
          <p:cNvSpPr>
            <a:spLocks noGrp="1"/>
          </p:cNvSpPr>
          <p:nvPr>
            <p:ph idx="1"/>
          </p:nvPr>
        </p:nvSpPr>
        <p:spPr>
          <a:xfrm>
            <a:off x="879000" y="1506855"/>
            <a:ext cx="10521696" cy="3844290"/>
          </a:xfrm>
        </p:spPr>
        <p:txBody>
          <a:bodyPr anchor="ctr" anchorCtr="0"/>
          <a:lstStyle/>
          <a:p>
            <a:pPr marL="0" indent="0" algn="ctr">
              <a:buNone/>
            </a:pPr>
            <a:r>
              <a:rPr lang="en-US" dirty="0"/>
              <a:t>Insert Partners in Preschool video clip here</a:t>
            </a:r>
          </a:p>
        </p:txBody>
      </p:sp>
      <p:sp>
        <p:nvSpPr>
          <p:cNvPr id="2" name="Slide Number Placeholder 3">
            <a:extLst>
              <a:ext uri="{FF2B5EF4-FFF2-40B4-BE49-F238E27FC236}">
                <a16:creationId xmlns:a16="http://schemas.microsoft.com/office/drawing/2014/main" id="{2160B1E4-6D15-4C08-BE01-6850DA616BB0}"/>
              </a:ext>
            </a:extLst>
          </p:cNvPr>
          <p:cNvSpPr>
            <a:spLocks noGrp="1"/>
          </p:cNvSpPr>
          <p:nvPr>
            <p:ph type="sldNum" sz="quarter" idx="11"/>
          </p:nvPr>
        </p:nvSpPr>
        <p:spPr/>
        <p:txBody>
          <a:bodyPr/>
          <a:lstStyle/>
          <a:p>
            <a:fld id="{65A270E9-2EC0-8E4B-B2C5-CC25833D9F0C}" type="slidenum">
              <a:rPr lang="en-US" altLang="x-none" smtClean="0"/>
              <a:pPr/>
              <a:t>61</a:t>
            </a:fld>
            <a:endParaRPr lang="en-US" altLang="x-none" dirty="0"/>
          </a:p>
        </p:txBody>
      </p:sp>
    </p:spTree>
    <p:extLst>
      <p:ext uri="{BB962C8B-B14F-4D97-AF65-F5344CB8AC3E}">
        <p14:creationId xmlns:p14="http://schemas.microsoft.com/office/powerpoint/2010/main" val="5026834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a:extLst>
              <a:ext uri="{FF2B5EF4-FFF2-40B4-BE49-F238E27FC236}">
                <a16:creationId xmlns:a16="http://schemas.microsoft.com/office/drawing/2014/main" id="{2848E0A1-7910-439C-8984-79681F087B59}"/>
              </a:ext>
            </a:extLst>
          </p:cNvPr>
          <p:cNvSpPr>
            <a:spLocks noGrp="1" noChangeArrowheads="1"/>
          </p:cNvSpPr>
          <p:nvPr>
            <p:ph type="title"/>
          </p:nvPr>
        </p:nvSpPr>
        <p:spPr/>
        <p:txBody>
          <a:bodyPr/>
          <a:lstStyle/>
          <a:p>
            <a:pPr eaLnBrk="1" hangingPunct="1"/>
            <a:r>
              <a:rPr lang="en-US" altLang="en-US" dirty="0">
                <a:solidFill>
                  <a:srgbClr val="A20B1D"/>
                </a:solidFill>
              </a:rPr>
              <a:t>Collaborating Partners: State Agencies</a:t>
            </a:r>
          </a:p>
        </p:txBody>
      </p:sp>
      <p:sp>
        <p:nvSpPr>
          <p:cNvPr id="130050" name="Content Placeholder 2">
            <a:extLst>
              <a:ext uri="{FF2B5EF4-FFF2-40B4-BE49-F238E27FC236}">
                <a16:creationId xmlns:a16="http://schemas.microsoft.com/office/drawing/2014/main" id="{0F0C5A96-A7B1-49C9-A53C-47E745B62C4B}"/>
              </a:ext>
            </a:extLst>
          </p:cNvPr>
          <p:cNvSpPr>
            <a:spLocks noGrp="1" noChangeArrowheads="1"/>
          </p:cNvSpPr>
          <p:nvPr>
            <p:ph idx="1"/>
          </p:nvPr>
        </p:nvSpPr>
        <p:spPr/>
        <p:txBody>
          <a:bodyPr/>
          <a:lstStyle/>
          <a:p>
            <a:pPr eaLnBrk="1" hangingPunct="1">
              <a:spcBef>
                <a:spcPct val="50000"/>
              </a:spcBef>
            </a:pPr>
            <a:r>
              <a:rPr lang="en-US" altLang="en-US" dirty="0"/>
              <a:t>California Department of Education (CDE)</a:t>
            </a:r>
          </a:p>
          <a:p>
            <a:pPr eaLnBrk="1" hangingPunct="1">
              <a:spcBef>
                <a:spcPct val="50000"/>
              </a:spcBef>
              <a:buFont typeface="Wingdings" panose="05000000000000000000" pitchFamily="2" charset="2"/>
              <a:buNone/>
            </a:pPr>
            <a:r>
              <a:rPr lang="en-US" altLang="en-US" b="0" dirty="0"/>
              <a:t>	- Special Education Division (SED)</a:t>
            </a:r>
          </a:p>
          <a:p>
            <a:pPr eaLnBrk="1" hangingPunct="1">
              <a:spcBef>
                <a:spcPct val="50000"/>
              </a:spcBef>
              <a:spcAft>
                <a:spcPts val="1200"/>
              </a:spcAft>
              <a:buFont typeface="Wingdings" panose="05000000000000000000" pitchFamily="2" charset="2"/>
              <a:buNone/>
            </a:pPr>
            <a:r>
              <a:rPr lang="en-US" altLang="en-US" b="0" dirty="0"/>
              <a:t>	- Early Education and Support Division (EESD)</a:t>
            </a:r>
          </a:p>
          <a:p>
            <a:pPr eaLnBrk="1" hangingPunct="1">
              <a:spcBef>
                <a:spcPct val="50000"/>
              </a:spcBef>
            </a:pPr>
            <a:r>
              <a:rPr lang="en-US" altLang="en-US" dirty="0">
                <a:solidFill>
                  <a:srgbClr val="003E6C"/>
                </a:solidFill>
                <a:hlinkClick r:id="rId3">
                  <a:extLst>
                    <a:ext uri="{A12FA001-AC4F-418D-AE19-62706E023703}">
                      <ahyp:hlinkClr xmlns:ahyp="http://schemas.microsoft.com/office/drawing/2018/hyperlinkcolor" val="tx"/>
                    </a:ext>
                  </a:extLst>
                </a:hlinkClick>
              </a:rPr>
              <a:t>Department of Developmental Services (DDS)</a:t>
            </a:r>
            <a:endParaRPr lang="en-US" altLang="en-US" dirty="0">
              <a:solidFill>
                <a:srgbClr val="003E6C"/>
              </a:solidFill>
            </a:endParaRPr>
          </a:p>
          <a:p>
            <a:pPr eaLnBrk="1" hangingPunct="1">
              <a:spcBef>
                <a:spcPct val="50000"/>
              </a:spcBef>
              <a:spcAft>
                <a:spcPts val="1200"/>
              </a:spcAft>
              <a:buFont typeface="Wingdings" panose="05000000000000000000" pitchFamily="2" charset="2"/>
              <a:buNone/>
            </a:pPr>
            <a:r>
              <a:rPr lang="en-US" altLang="en-US" b="0" dirty="0"/>
              <a:t>	</a:t>
            </a:r>
            <a:r>
              <a:rPr lang="en-US" altLang="en-US" b="0" dirty="0">
                <a:solidFill>
                  <a:srgbClr val="003E6C"/>
                </a:solidFill>
              </a:rPr>
              <a:t>- </a:t>
            </a:r>
            <a:r>
              <a:rPr lang="en-US" altLang="en-US" b="0" dirty="0">
                <a:solidFill>
                  <a:srgbClr val="003E6C"/>
                </a:solidFill>
                <a:hlinkClick r:id="rId4">
                  <a:extLst>
                    <a:ext uri="{A12FA001-AC4F-418D-AE19-62706E023703}">
                      <ahyp:hlinkClr xmlns:ahyp="http://schemas.microsoft.com/office/drawing/2018/hyperlinkcolor" val="tx"/>
                    </a:ext>
                  </a:extLst>
                </a:hlinkClick>
              </a:rPr>
              <a:t>Regional Centers</a:t>
            </a:r>
            <a:endParaRPr lang="en-US" altLang="en-US" b="0" dirty="0">
              <a:solidFill>
                <a:srgbClr val="003E6C"/>
              </a:solidFill>
            </a:endParaRPr>
          </a:p>
          <a:p>
            <a:pPr eaLnBrk="1" hangingPunct="1">
              <a:spcBef>
                <a:spcPct val="50000"/>
              </a:spcBef>
            </a:pPr>
            <a:r>
              <a:rPr lang="en-US" altLang="en-US" dirty="0">
                <a:solidFill>
                  <a:srgbClr val="003E6C"/>
                </a:solidFill>
                <a:hlinkClick r:id="rId5">
                  <a:extLst>
                    <a:ext uri="{A12FA001-AC4F-418D-AE19-62706E023703}">
                      <ahyp:hlinkClr xmlns:ahyp="http://schemas.microsoft.com/office/drawing/2018/hyperlinkcolor" val="tx"/>
                    </a:ext>
                  </a:extLst>
                </a:hlinkClick>
              </a:rPr>
              <a:t>California Children's Services (CCS)</a:t>
            </a:r>
            <a:endParaRPr lang="en-US" altLang="en-US" dirty="0">
              <a:solidFill>
                <a:srgbClr val="003E6C"/>
              </a:solidFill>
            </a:endParaRPr>
          </a:p>
        </p:txBody>
      </p:sp>
      <p:sp>
        <p:nvSpPr>
          <p:cNvPr id="2" name="Slide Number Placeholder 3">
            <a:extLst>
              <a:ext uri="{FF2B5EF4-FFF2-40B4-BE49-F238E27FC236}">
                <a16:creationId xmlns:a16="http://schemas.microsoft.com/office/drawing/2014/main" id="{505F394F-F4DC-4121-B074-8E605F727024}"/>
              </a:ext>
            </a:extLst>
          </p:cNvPr>
          <p:cNvSpPr>
            <a:spLocks noGrp="1"/>
          </p:cNvSpPr>
          <p:nvPr>
            <p:ph type="sldNum" sz="quarter" idx="11"/>
          </p:nvPr>
        </p:nvSpPr>
        <p:spPr/>
        <p:txBody>
          <a:bodyPr/>
          <a:lstStyle/>
          <a:p>
            <a:fld id="{65A270E9-2EC0-8E4B-B2C5-CC25833D9F0C}" type="slidenum">
              <a:rPr lang="en-US" altLang="x-none" smtClean="0"/>
              <a:pPr/>
              <a:t>62</a:t>
            </a:fld>
            <a:endParaRPr lang="en-US" altLang="x-none"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3C77B757-9B20-4D57-ADD4-DF541AE882AF}"/>
              </a:ext>
            </a:extLst>
          </p:cNvPr>
          <p:cNvSpPr>
            <a:spLocks noGrp="1" noChangeArrowheads="1"/>
          </p:cNvSpPr>
          <p:nvPr>
            <p:ph type="title"/>
          </p:nvPr>
        </p:nvSpPr>
        <p:spPr/>
        <p:txBody>
          <a:bodyPr/>
          <a:lstStyle/>
          <a:p>
            <a:pPr eaLnBrk="1" hangingPunct="1"/>
            <a:r>
              <a:rPr lang="en-US" altLang="en-US" dirty="0">
                <a:solidFill>
                  <a:srgbClr val="A20B1D"/>
                </a:solidFill>
              </a:rPr>
              <a:t>Resources in California</a:t>
            </a:r>
          </a:p>
        </p:txBody>
      </p:sp>
      <p:sp>
        <p:nvSpPr>
          <p:cNvPr id="132098" name="Content Placeholder 2">
            <a:extLst>
              <a:ext uri="{FF2B5EF4-FFF2-40B4-BE49-F238E27FC236}">
                <a16:creationId xmlns:a16="http://schemas.microsoft.com/office/drawing/2014/main" id="{A6AF896A-C0D5-4EF4-B5C1-F9B28D24B847}"/>
              </a:ext>
            </a:extLst>
          </p:cNvPr>
          <p:cNvSpPr>
            <a:spLocks noGrp="1" noChangeArrowheads="1"/>
          </p:cNvSpPr>
          <p:nvPr>
            <p:ph idx="1"/>
          </p:nvPr>
        </p:nvSpPr>
        <p:spPr/>
        <p:txBody>
          <a:bodyPr/>
          <a:lstStyle/>
          <a:p>
            <a:pPr eaLnBrk="1" hangingPunct="1">
              <a:spcBef>
                <a:spcPct val="0"/>
              </a:spcBef>
              <a:spcAft>
                <a:spcPts val="1800"/>
              </a:spcAft>
            </a:pPr>
            <a:r>
              <a:rPr lang="en-US" altLang="en-US" b="0" dirty="0">
                <a:solidFill>
                  <a:srgbClr val="003E6C"/>
                </a:solidFill>
                <a:hlinkClick r:id="rId3">
                  <a:extLst>
                    <a:ext uri="{A12FA001-AC4F-418D-AE19-62706E023703}">
                      <ahyp:hlinkClr xmlns:ahyp="http://schemas.microsoft.com/office/drawing/2018/hyperlinkcolor" val="tx"/>
                    </a:ext>
                  </a:extLst>
                </a:hlinkClick>
              </a:rPr>
              <a:t>California Preschool Instructional Network (CPIN)</a:t>
            </a:r>
            <a:r>
              <a:rPr lang="en-US" altLang="en-US" b="0" dirty="0">
                <a:solidFill>
                  <a:srgbClr val="003E6C"/>
                </a:solidFill>
              </a:rPr>
              <a:t> </a:t>
            </a:r>
          </a:p>
          <a:p>
            <a:pPr eaLnBrk="1" hangingPunct="1">
              <a:spcBef>
                <a:spcPct val="0"/>
              </a:spcBef>
              <a:spcAft>
                <a:spcPts val="1800"/>
              </a:spcAft>
            </a:pPr>
            <a:r>
              <a:rPr lang="en-US" altLang="en-US" b="0" dirty="0">
                <a:solidFill>
                  <a:srgbClr val="003E6C"/>
                </a:solidFill>
                <a:hlinkClick r:id="rId4">
                  <a:extLst>
                    <a:ext uri="{A12FA001-AC4F-418D-AE19-62706E023703}">
                      <ahyp:hlinkClr xmlns:ahyp="http://schemas.microsoft.com/office/drawing/2018/hyperlinkcolor" val="tx"/>
                    </a:ext>
                  </a:extLst>
                </a:hlinkClick>
              </a:rPr>
              <a:t>Desired Results for Children and Families </a:t>
            </a:r>
            <a:endParaRPr lang="en-US" altLang="en-US" b="0" dirty="0">
              <a:solidFill>
                <a:srgbClr val="003E6C"/>
              </a:solidFill>
            </a:endParaRPr>
          </a:p>
          <a:p>
            <a:pPr eaLnBrk="1" hangingPunct="1">
              <a:spcBef>
                <a:spcPct val="0"/>
              </a:spcBef>
              <a:spcAft>
                <a:spcPts val="1800"/>
              </a:spcAft>
            </a:pPr>
            <a:r>
              <a:rPr lang="en-US" altLang="en-US" b="0" dirty="0">
                <a:solidFill>
                  <a:srgbClr val="003E6C"/>
                </a:solidFill>
                <a:hlinkClick r:id="rId5">
                  <a:extLst>
                    <a:ext uri="{A12FA001-AC4F-418D-AE19-62706E023703}">
                      <ahyp:hlinkClr xmlns:ahyp="http://schemas.microsoft.com/office/drawing/2018/hyperlinkcolor" val="tx"/>
                    </a:ext>
                  </a:extLst>
                </a:hlinkClick>
              </a:rPr>
              <a:t>Desired Results Access Project</a:t>
            </a:r>
            <a:endParaRPr lang="en-US" altLang="en-US" b="0" dirty="0">
              <a:solidFill>
                <a:srgbClr val="003E6C"/>
              </a:solidFill>
            </a:endParaRPr>
          </a:p>
          <a:p>
            <a:pPr eaLnBrk="1" hangingPunct="1">
              <a:spcBef>
                <a:spcPct val="0"/>
              </a:spcBef>
              <a:spcAft>
                <a:spcPts val="1800"/>
              </a:spcAft>
            </a:pPr>
            <a:r>
              <a:rPr lang="en-US" altLang="en-US" b="0" dirty="0">
                <a:solidFill>
                  <a:srgbClr val="003E6C"/>
                </a:solidFill>
                <a:hlinkClick r:id="rId6">
                  <a:extLst>
                    <a:ext uri="{A12FA001-AC4F-418D-AE19-62706E023703}">
                      <ahyp:hlinkClr xmlns:ahyp="http://schemas.microsoft.com/office/drawing/2018/hyperlinkcolor" val="tx"/>
                    </a:ext>
                  </a:extLst>
                </a:hlinkClick>
              </a:rPr>
              <a:t>California Association for the Education of Young Children (CAEYC)</a:t>
            </a:r>
            <a:endParaRPr lang="en-US" altLang="en-US" b="0" dirty="0">
              <a:solidFill>
                <a:srgbClr val="003E6C"/>
              </a:solidFill>
            </a:endParaRPr>
          </a:p>
        </p:txBody>
      </p:sp>
      <p:sp>
        <p:nvSpPr>
          <p:cNvPr id="2" name="Slide Number Placeholder 3">
            <a:extLst>
              <a:ext uri="{FF2B5EF4-FFF2-40B4-BE49-F238E27FC236}">
                <a16:creationId xmlns:a16="http://schemas.microsoft.com/office/drawing/2014/main" id="{71F09D6A-307B-4D34-869B-D58BDC90082C}"/>
              </a:ext>
            </a:extLst>
          </p:cNvPr>
          <p:cNvSpPr>
            <a:spLocks noGrp="1"/>
          </p:cNvSpPr>
          <p:nvPr>
            <p:ph type="sldNum" sz="quarter" idx="11"/>
          </p:nvPr>
        </p:nvSpPr>
        <p:spPr/>
        <p:txBody>
          <a:bodyPr/>
          <a:lstStyle/>
          <a:p>
            <a:fld id="{65A270E9-2EC0-8E4B-B2C5-CC25833D9F0C}" type="slidenum">
              <a:rPr lang="en-US" altLang="x-none" smtClean="0"/>
              <a:pPr/>
              <a:t>63</a:t>
            </a:fld>
            <a:endParaRPr lang="en-US" altLang="x-none"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22A7B209-6F43-4A3D-BB18-F7D477747193}"/>
              </a:ext>
            </a:extLst>
          </p:cNvPr>
          <p:cNvSpPr>
            <a:spLocks noGrp="1" noChangeArrowheads="1"/>
          </p:cNvSpPr>
          <p:nvPr>
            <p:ph type="title"/>
          </p:nvPr>
        </p:nvSpPr>
        <p:spPr/>
        <p:txBody>
          <a:bodyPr/>
          <a:lstStyle/>
          <a:p>
            <a:pPr eaLnBrk="1" hangingPunct="1"/>
            <a:r>
              <a:rPr lang="en-US" altLang="en-US" dirty="0">
                <a:solidFill>
                  <a:srgbClr val="A20B1D"/>
                </a:solidFill>
              </a:rPr>
              <a:t>National Resources </a:t>
            </a:r>
          </a:p>
        </p:txBody>
      </p:sp>
      <p:sp>
        <p:nvSpPr>
          <p:cNvPr id="134146" name="Content Placeholder 2">
            <a:extLst>
              <a:ext uri="{FF2B5EF4-FFF2-40B4-BE49-F238E27FC236}">
                <a16:creationId xmlns:a16="http://schemas.microsoft.com/office/drawing/2014/main" id="{A39BF41A-858F-461E-B7F9-5BF3D42DA569}"/>
              </a:ext>
            </a:extLst>
          </p:cNvPr>
          <p:cNvSpPr>
            <a:spLocks noGrp="1" noChangeArrowheads="1"/>
          </p:cNvSpPr>
          <p:nvPr>
            <p:ph idx="1"/>
          </p:nvPr>
        </p:nvSpPr>
        <p:spPr/>
        <p:txBody>
          <a:bodyPr/>
          <a:lstStyle/>
          <a:p>
            <a:pPr eaLnBrk="1" hangingPunct="1">
              <a:spcBef>
                <a:spcPct val="0"/>
              </a:spcBef>
              <a:spcAft>
                <a:spcPts val="1800"/>
              </a:spcAft>
            </a:pPr>
            <a:r>
              <a:rPr lang="en-US" altLang="en-US" b="0" dirty="0">
                <a:solidFill>
                  <a:srgbClr val="003E6C"/>
                </a:solidFill>
                <a:hlinkClick r:id="rId3">
                  <a:extLst>
                    <a:ext uri="{A12FA001-AC4F-418D-AE19-62706E023703}">
                      <ahyp:hlinkClr xmlns:ahyp="http://schemas.microsoft.com/office/drawing/2018/hyperlinkcolor" val="tx"/>
                    </a:ext>
                  </a:extLst>
                </a:hlinkClick>
              </a:rPr>
              <a:t>Division for Early Childhood (DEC) of the Council for Exceptional Children </a:t>
            </a:r>
            <a:endParaRPr lang="en-US" altLang="en-US" b="0" dirty="0">
              <a:solidFill>
                <a:srgbClr val="003E6C"/>
              </a:solidFill>
            </a:endParaRPr>
          </a:p>
          <a:p>
            <a:pPr eaLnBrk="1" hangingPunct="1">
              <a:spcBef>
                <a:spcPct val="0"/>
              </a:spcBef>
              <a:spcAft>
                <a:spcPts val="1800"/>
              </a:spcAft>
            </a:pPr>
            <a:r>
              <a:rPr lang="en-US" altLang="en-US" b="0" dirty="0">
                <a:solidFill>
                  <a:srgbClr val="003E6C"/>
                </a:solidFill>
                <a:hlinkClick r:id="rId4">
                  <a:extLst>
                    <a:ext uri="{A12FA001-AC4F-418D-AE19-62706E023703}">
                      <ahyp:hlinkClr xmlns:ahyp="http://schemas.microsoft.com/office/drawing/2018/hyperlinkcolor" val="tx"/>
                    </a:ext>
                  </a:extLst>
                </a:hlinkClick>
              </a:rPr>
              <a:t>National Association for the Education of Young Children (NAEYC)</a:t>
            </a:r>
            <a:endParaRPr lang="en-US" altLang="en-US" b="0" dirty="0">
              <a:solidFill>
                <a:srgbClr val="003E6C"/>
              </a:solidFill>
            </a:endParaRPr>
          </a:p>
          <a:p>
            <a:pPr eaLnBrk="1" hangingPunct="1">
              <a:spcBef>
                <a:spcPct val="0"/>
              </a:spcBef>
              <a:spcAft>
                <a:spcPts val="1800"/>
              </a:spcAft>
            </a:pPr>
            <a:r>
              <a:rPr lang="en-US" altLang="en-US" b="0" dirty="0">
                <a:solidFill>
                  <a:srgbClr val="003E6C"/>
                </a:solidFill>
                <a:hlinkClick r:id="rId5">
                  <a:extLst>
                    <a:ext uri="{A12FA001-AC4F-418D-AE19-62706E023703}">
                      <ahyp:hlinkClr xmlns:ahyp="http://schemas.microsoft.com/office/drawing/2018/hyperlinkcolor" val="tx"/>
                    </a:ext>
                  </a:extLst>
                </a:hlinkClick>
              </a:rPr>
              <a:t>National Early Childhood Technical Assistance Center (NECTAC)</a:t>
            </a:r>
            <a:endParaRPr lang="en-US" altLang="en-US" b="0" dirty="0">
              <a:solidFill>
                <a:srgbClr val="003E6C"/>
              </a:solidFill>
            </a:endParaRPr>
          </a:p>
        </p:txBody>
      </p:sp>
      <p:sp>
        <p:nvSpPr>
          <p:cNvPr id="2" name="Slide Number Placeholder 3">
            <a:extLst>
              <a:ext uri="{FF2B5EF4-FFF2-40B4-BE49-F238E27FC236}">
                <a16:creationId xmlns:a16="http://schemas.microsoft.com/office/drawing/2014/main" id="{720AF28D-7056-4EC5-B78F-81B9142328B9}"/>
              </a:ext>
            </a:extLst>
          </p:cNvPr>
          <p:cNvSpPr>
            <a:spLocks noGrp="1"/>
          </p:cNvSpPr>
          <p:nvPr>
            <p:ph type="sldNum" sz="quarter" idx="11"/>
          </p:nvPr>
        </p:nvSpPr>
        <p:spPr/>
        <p:txBody>
          <a:bodyPr/>
          <a:lstStyle/>
          <a:p>
            <a:fld id="{65A270E9-2EC0-8E4B-B2C5-CC25833D9F0C}" type="slidenum">
              <a:rPr lang="en-US" altLang="x-none" smtClean="0"/>
              <a:pPr/>
              <a:t>64</a:t>
            </a:fld>
            <a:endParaRPr lang="en-US" altLang="x-none"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a:extLst>
              <a:ext uri="{FF2B5EF4-FFF2-40B4-BE49-F238E27FC236}">
                <a16:creationId xmlns:a16="http://schemas.microsoft.com/office/drawing/2014/main" id="{6B64F2A2-E795-4696-9745-9723F9E171C4}"/>
              </a:ext>
            </a:extLst>
          </p:cNvPr>
          <p:cNvSpPr>
            <a:spLocks noGrp="1" noChangeArrowheads="1"/>
          </p:cNvSpPr>
          <p:nvPr>
            <p:ph type="title"/>
          </p:nvPr>
        </p:nvSpPr>
        <p:spPr/>
        <p:txBody>
          <a:bodyPr/>
          <a:lstStyle/>
          <a:p>
            <a:pPr eaLnBrk="1" hangingPunct="1"/>
            <a:r>
              <a:rPr lang="en-US" altLang="en-US" dirty="0">
                <a:solidFill>
                  <a:srgbClr val="A20B1D"/>
                </a:solidFill>
              </a:rPr>
              <a:t>Closure: Revisit the Outcomes</a:t>
            </a:r>
          </a:p>
        </p:txBody>
      </p:sp>
      <p:sp>
        <p:nvSpPr>
          <p:cNvPr id="136194" name="Content Placeholder 2">
            <a:extLst>
              <a:ext uri="{FF2B5EF4-FFF2-40B4-BE49-F238E27FC236}">
                <a16:creationId xmlns:a16="http://schemas.microsoft.com/office/drawing/2014/main" id="{F475DA82-BB70-4FA6-AF5E-D7ADDA181879}"/>
              </a:ext>
            </a:extLst>
          </p:cNvPr>
          <p:cNvSpPr>
            <a:spLocks noGrp="1" noChangeArrowheads="1"/>
          </p:cNvSpPr>
          <p:nvPr>
            <p:ph idx="1"/>
          </p:nvPr>
        </p:nvSpPr>
        <p:spPr/>
        <p:txBody>
          <a:bodyPr/>
          <a:lstStyle/>
          <a:p>
            <a:pPr marL="457200" indent="-457200" eaLnBrk="1" hangingPunct="1">
              <a:spcBef>
                <a:spcPts val="600"/>
              </a:spcBef>
              <a:spcAft>
                <a:spcPts val="600"/>
              </a:spcAft>
              <a:buClr>
                <a:srgbClr val="3D3D3D"/>
              </a:buClr>
              <a:buFont typeface="+mj-lt"/>
              <a:buAutoNum type="arabicPeriod"/>
              <a:tabLst>
                <a:tab pos="290513" algn="l"/>
              </a:tabLst>
            </a:pPr>
            <a:r>
              <a:rPr lang="en-US" altLang="en-US" b="0" dirty="0"/>
              <a:t>Become familiar with the California Early Learning and Development System and regulations related to special education.</a:t>
            </a:r>
          </a:p>
          <a:p>
            <a:pPr marL="457200" indent="-457200" eaLnBrk="1" hangingPunct="1">
              <a:spcBef>
                <a:spcPts val="600"/>
              </a:spcBef>
              <a:spcAft>
                <a:spcPts val="600"/>
              </a:spcAft>
              <a:buClr>
                <a:srgbClr val="3D3D3D"/>
              </a:buClr>
              <a:buFont typeface="+mj-lt"/>
              <a:buAutoNum type="arabicPeriod"/>
              <a:tabLst>
                <a:tab pos="290513" algn="l"/>
              </a:tabLst>
            </a:pPr>
            <a:r>
              <a:rPr lang="en-US" altLang="en-US" b="0" dirty="0"/>
              <a:t>Develop a better understanding of the characteristics of language disorder and language difference.</a:t>
            </a:r>
          </a:p>
          <a:p>
            <a:pPr marL="457200" indent="-457200" eaLnBrk="1" hangingPunct="1">
              <a:spcBef>
                <a:spcPts val="600"/>
              </a:spcBef>
              <a:spcAft>
                <a:spcPts val="600"/>
              </a:spcAft>
              <a:buClr>
                <a:srgbClr val="3D3D3D"/>
              </a:buClr>
              <a:buFont typeface="+mj-lt"/>
              <a:buAutoNum type="arabicPeriod"/>
              <a:tabLst>
                <a:tab pos="290513" algn="l"/>
              </a:tabLst>
            </a:pPr>
            <a:r>
              <a:rPr lang="en-US" altLang="en-US" b="0" dirty="0"/>
              <a:t>Explore cultural considerations and research-based instructional strategies for English learners with disabilities or other special needs.</a:t>
            </a:r>
          </a:p>
          <a:p>
            <a:pPr marL="457200" indent="-457200" eaLnBrk="1" hangingPunct="1">
              <a:spcBef>
                <a:spcPts val="600"/>
              </a:spcBef>
              <a:spcAft>
                <a:spcPts val="600"/>
              </a:spcAft>
              <a:buClr>
                <a:srgbClr val="3D3D3D"/>
              </a:buClr>
              <a:buFont typeface="+mj-lt"/>
              <a:buAutoNum type="arabicPeriod"/>
              <a:tabLst>
                <a:tab pos="290513" algn="l"/>
              </a:tabLst>
            </a:pPr>
            <a:r>
              <a:rPr lang="en-US" altLang="en-US" b="0" dirty="0"/>
              <a:t>Become familiar with statewide and local resources. </a:t>
            </a:r>
          </a:p>
        </p:txBody>
      </p:sp>
      <p:sp>
        <p:nvSpPr>
          <p:cNvPr id="2" name="Slide Number Placeholder 3">
            <a:extLst>
              <a:ext uri="{FF2B5EF4-FFF2-40B4-BE49-F238E27FC236}">
                <a16:creationId xmlns:a16="http://schemas.microsoft.com/office/drawing/2014/main" id="{7F6FA847-AB49-409B-9B7D-10CED02834D5}"/>
              </a:ext>
            </a:extLst>
          </p:cNvPr>
          <p:cNvSpPr>
            <a:spLocks noGrp="1"/>
          </p:cNvSpPr>
          <p:nvPr>
            <p:ph type="sldNum" sz="quarter" idx="11"/>
          </p:nvPr>
        </p:nvSpPr>
        <p:spPr/>
        <p:txBody>
          <a:bodyPr/>
          <a:lstStyle/>
          <a:p>
            <a:fld id="{65A270E9-2EC0-8E4B-B2C5-CC25833D9F0C}" type="slidenum">
              <a:rPr lang="en-US" altLang="x-none" smtClean="0"/>
              <a:pPr/>
              <a:t>65</a:t>
            </a:fld>
            <a:endParaRPr lang="en-US" altLang="x-none"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4" y="1132114"/>
            <a:ext cx="10658130" cy="4325257"/>
          </a:xfrm>
        </p:spPr>
        <p:txBody>
          <a:bodyPr/>
          <a:lstStyle/>
          <a:p>
            <a:pPr marL="231775" marR="0" indent="-231775">
              <a:lnSpc>
                <a:spcPct val="100000"/>
              </a:lnSpc>
              <a:spcBef>
                <a:spcPts val="600"/>
              </a:spcBef>
              <a:spcAft>
                <a:spcPts val="600"/>
              </a:spcAft>
              <a:buNone/>
            </a:pPr>
            <a:r>
              <a:rPr lang="en-US" sz="2400" b="0" dirty="0">
                <a:latin typeface="+mn-lt"/>
                <a:ea typeface="Times New Roman" panose="02020603050405020304" pitchFamily="18" charset="0"/>
              </a:rPr>
              <a:t>Belk, J. “The Inclusion in Early Childhood Programs: A Kaleidoscope of Diversity.” </a:t>
            </a:r>
            <a:r>
              <a:rPr lang="en-US" sz="2400" b="0" i="1" dirty="0">
                <a:latin typeface="+mn-lt"/>
                <a:ea typeface="Times New Roman" panose="02020603050405020304" pitchFamily="18" charset="0"/>
              </a:rPr>
              <a:t>National Forum of Special Education Journal</a:t>
            </a:r>
            <a:r>
              <a:rPr lang="en-US" sz="2400" b="0" dirty="0">
                <a:latin typeface="+mn-lt"/>
                <a:ea typeface="Times New Roman" panose="02020603050405020304" pitchFamily="18" charset="0"/>
              </a:rPr>
              <a:t> 16, no. 1 (2005).</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California Department of Education (CDE). </a:t>
            </a:r>
            <a:r>
              <a:rPr lang="en-US" sz="2400" b="0" i="1" dirty="0">
                <a:latin typeface="+mn-lt"/>
                <a:ea typeface="Times New Roman" panose="02020603050405020304" pitchFamily="18" charset="0"/>
              </a:rPr>
              <a:t>Assessing Children with Disabilities Who Are English Learners: Guidance for the DRDP access and the PS DRDP-R for Children with IEPs</a:t>
            </a:r>
            <a:r>
              <a:rPr lang="en-US" sz="2400" b="0" dirty="0">
                <a:latin typeface="+mn-lt"/>
                <a:ea typeface="Times New Roman" panose="02020603050405020304" pitchFamily="18" charset="0"/>
              </a:rPr>
              <a:t>. Sacramento, CA: CDE Press, 2007.</a:t>
            </a:r>
            <a:r>
              <a:rPr lang="en-US" altLang="en-US" sz="2400" b="0" dirty="0">
                <a:solidFill>
                  <a:srgbClr val="003E6C"/>
                </a:solidFill>
                <a:latin typeface="+mn-lt"/>
              </a:rPr>
              <a:t> </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California Department of Education (CDE). </a:t>
            </a:r>
            <a:r>
              <a:rPr lang="en-US" sz="2400" b="0" i="1" dirty="0">
                <a:latin typeface="+mn-lt"/>
                <a:ea typeface="Times New Roman" panose="02020603050405020304" pitchFamily="18" charset="0"/>
              </a:rPr>
              <a:t>California Preschool Learning Foundations, Volume One.</a:t>
            </a:r>
            <a:r>
              <a:rPr lang="en-US" sz="2400" b="0" dirty="0">
                <a:latin typeface="+mn-lt"/>
                <a:ea typeface="Times New Roman" panose="02020603050405020304" pitchFamily="18" charset="0"/>
              </a:rPr>
              <a:t> Sacramento, CA: CDE Press, 2008.</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California Department of Education (CDE). </a:t>
            </a:r>
            <a:r>
              <a:rPr lang="en-US" sz="2400" b="0" i="1" dirty="0">
                <a:latin typeface="+mn-lt"/>
                <a:ea typeface="Times New Roman" panose="02020603050405020304" pitchFamily="18" charset="0"/>
              </a:rPr>
              <a:t>Preschool English Learners: Principles and Practices to Promote Language, Literacy and Learning</a:t>
            </a:r>
            <a:r>
              <a:rPr lang="en-US" sz="2400" b="0" dirty="0">
                <a:latin typeface="+mn-lt"/>
                <a:ea typeface="Times New Roman" panose="02020603050405020304" pitchFamily="18" charset="0"/>
              </a:rPr>
              <a:t>. Sacramento, CA: CDE Press, 2009.</a:t>
            </a:r>
            <a:endParaRPr lang="en-US" altLang="en-US" sz="2400" b="0" dirty="0">
              <a:solidFill>
                <a:srgbClr val="003E6C"/>
              </a:solidFill>
              <a:latin typeface="+mn-lt"/>
            </a:endParaRP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fld id="{65A270E9-2EC0-8E4B-B2C5-CC25833D9F0C}" type="slidenum">
              <a:rPr lang="en-US" altLang="x-none" smtClean="0"/>
              <a:pPr/>
              <a:t>66</a:t>
            </a:fld>
            <a:endParaRPr lang="en-US" altLang="x-none"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 (2)</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4" y="1132114"/>
            <a:ext cx="10658130" cy="5165169"/>
          </a:xfrm>
        </p:spPr>
        <p:txBody>
          <a:bodyPr/>
          <a:lstStyle/>
          <a:p>
            <a:pPr marL="231775" marR="0" indent="-231775">
              <a:lnSpc>
                <a:spcPct val="100000"/>
              </a:lnSpc>
              <a:spcBef>
                <a:spcPts val="600"/>
              </a:spcBef>
              <a:spcAft>
                <a:spcPts val="600"/>
              </a:spcAft>
              <a:buNone/>
            </a:pPr>
            <a:r>
              <a:rPr lang="en-US" sz="2400" b="0" dirty="0">
                <a:latin typeface="+mn-lt"/>
                <a:ea typeface="Times New Roman" panose="02020603050405020304" pitchFamily="18" charset="0"/>
              </a:rPr>
              <a:t>California Department of Education (CDE). </a:t>
            </a:r>
            <a:r>
              <a:rPr lang="en-US" sz="2400" b="0" i="1" dirty="0">
                <a:latin typeface="+mn-lt"/>
                <a:ea typeface="Times New Roman" panose="02020603050405020304" pitchFamily="18" charset="0"/>
              </a:rPr>
              <a:t>Reasons for Concern that Your Child or A Child in Your Care May Need Special Help</a:t>
            </a:r>
            <a:r>
              <a:rPr lang="en-US" sz="2400" b="0" dirty="0">
                <a:latin typeface="+mn-lt"/>
                <a:ea typeface="Times New Roman" panose="02020603050405020304" pitchFamily="18" charset="0"/>
              </a:rPr>
              <a:t>. Available for download in several languages from </a:t>
            </a:r>
            <a:r>
              <a:rPr lang="en-US" sz="2400" b="0" u="sng" dirty="0">
                <a:solidFill>
                  <a:srgbClr val="003E6C"/>
                </a:solidFill>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https://www.cde.ca.gov/sp/se/fp/concerns.asp</a:t>
            </a:r>
            <a:r>
              <a:rPr lang="en-US" sz="2400" b="0" dirty="0">
                <a:solidFill>
                  <a:srgbClr val="003E6C"/>
                </a:solidFill>
                <a:latin typeface="+mn-lt"/>
                <a:ea typeface="Times New Roman" panose="02020603050405020304" pitchFamily="18" charset="0"/>
              </a:rPr>
              <a:t> </a:t>
            </a:r>
            <a:r>
              <a:rPr lang="en-US" sz="2400" b="0" dirty="0">
                <a:latin typeface="+mn-lt"/>
                <a:ea typeface="Times New Roman" panose="02020603050405020304" pitchFamily="18" charset="0"/>
              </a:rPr>
              <a:t>or </a:t>
            </a:r>
            <a:r>
              <a:rPr lang="en-US" sz="2400" b="0" u="sng" dirty="0">
                <a:solidFill>
                  <a:srgbClr val="003E6C"/>
                </a:solidFill>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https://www.dds.ca.gov/services/early-start/</a:t>
            </a:r>
            <a:r>
              <a:rPr lang="en-US" sz="2400" b="0" dirty="0">
                <a:solidFill>
                  <a:srgbClr val="003E6C"/>
                </a:solidFill>
                <a:latin typeface="+mn-lt"/>
                <a:ea typeface="Times New Roman" panose="02020603050405020304" pitchFamily="18" charset="0"/>
                <a:hlinkClick r:id="rId4">
                  <a:extLst>
                    <a:ext uri="{A12FA001-AC4F-418D-AE19-62706E023703}">
                      <ahyp:hlinkClr xmlns:ahyp="http://schemas.microsoft.com/office/drawing/2018/hyperlinkcolor" val="tx"/>
                    </a:ext>
                  </a:extLst>
                </a:hlinkClick>
              </a:rPr>
              <a:t>.</a:t>
            </a:r>
            <a:endParaRPr lang="en-US" sz="2400" b="0" dirty="0">
              <a:solidFill>
                <a:srgbClr val="003E6C"/>
              </a:solidFill>
              <a:latin typeface="+mn-lt"/>
              <a:ea typeface="Times New Roman" panose="02020603050405020304" pitchFamily="18" charset="0"/>
            </a:endParaRPr>
          </a:p>
          <a:p>
            <a:pPr marL="231775" lvl="0" indent="-231775">
              <a:lnSpc>
                <a:spcPct val="100000"/>
              </a:lnSpc>
              <a:spcBef>
                <a:spcPts val="600"/>
              </a:spcBef>
              <a:spcAft>
                <a:spcPts val="600"/>
              </a:spcAft>
              <a:buNone/>
            </a:pPr>
            <a:r>
              <a:rPr lang="en-US" sz="2400" b="0" dirty="0">
                <a:latin typeface="+mn-lt"/>
                <a:cs typeface="Arial" panose="020B0604020202020204" pitchFamily="34" charset="0"/>
              </a:rPr>
              <a:t>California Department of Education (CDE)/Special Education Division. </a:t>
            </a:r>
            <a:r>
              <a:rPr lang="en-US" sz="2400" b="0" i="1" dirty="0">
                <a:latin typeface="+mn-lt"/>
                <a:cs typeface="Arial" panose="020B0604020202020204" pitchFamily="34" charset="0"/>
              </a:rPr>
              <a:t>Handbook on Developing and Evaluating Interagency Collaboration. </a:t>
            </a:r>
            <a:r>
              <a:rPr lang="en-US" sz="2400" b="0" dirty="0">
                <a:latin typeface="+mn-lt"/>
                <a:cs typeface="Arial" panose="020B0604020202020204" pitchFamily="34" charset="0"/>
              </a:rPr>
              <a:t>Sacramento, CA: CDE Press, 2007. </a:t>
            </a:r>
            <a:r>
              <a:rPr lang="en-US" sz="2400" b="0" u="sng" dirty="0">
                <a:solidFill>
                  <a:srgbClr val="003E6C"/>
                </a:solidFill>
                <a:latin typeface="+mn-lt"/>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https://icdr.acl.gov/system/files/resources/eciacolbrtn.pdf</a:t>
            </a:r>
            <a:r>
              <a:rPr lang="en-US" sz="2400" b="0" dirty="0">
                <a:solidFill>
                  <a:srgbClr val="000000"/>
                </a:solidFill>
                <a:latin typeface="+mn-lt"/>
                <a:cs typeface="Arial" panose="020B0604020202020204" pitchFamily="34" charset="0"/>
              </a:rPr>
              <a:t>.</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cs typeface="Times New Roman" panose="02020603050405020304" pitchFamily="18" charset="0"/>
              </a:rPr>
              <a:t>California Department of Education (CDE)/Special Education Division. </a:t>
            </a:r>
            <a:r>
              <a:rPr lang="en-US" sz="2400" b="0" i="1" dirty="0">
                <a:latin typeface="+mn-lt"/>
                <a:ea typeface="Times New Roman" panose="02020603050405020304" pitchFamily="18" charset="0"/>
                <a:cs typeface="Times New Roman" panose="02020603050405020304" pitchFamily="18" charset="0"/>
              </a:rPr>
              <a:t>Handbook on Family Involvement in Early Childhood Special Education Programs</a:t>
            </a:r>
            <a:r>
              <a:rPr lang="en-US" sz="2400" b="0" dirty="0">
                <a:latin typeface="+mn-lt"/>
                <a:ea typeface="Times New Roman" panose="02020603050405020304" pitchFamily="18" charset="0"/>
                <a:cs typeface="Times New Roman" panose="02020603050405020304" pitchFamily="18" charset="0"/>
              </a:rPr>
              <a:t>. Sacramento, CA: CDE Press, 1999. </a:t>
            </a:r>
            <a:r>
              <a:rPr lang="en-US" sz="2400" b="0" u="sng" dirty="0">
                <a:solidFill>
                  <a:srgbClr val="003E6C"/>
                </a:solidFill>
                <a:latin typeface="+mn-lt"/>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https://www.seedsofpartnership.org/pdf/familyInvolvement.pdf</a:t>
            </a:r>
            <a:r>
              <a:rPr lang="en-US" sz="2400" b="0" dirty="0">
                <a:latin typeface="+mn-lt"/>
                <a:ea typeface="Times New Roman" panose="02020603050405020304" pitchFamily="18" charset="0"/>
                <a:cs typeface="Times New Roman" panose="02020603050405020304" pitchFamily="18" charset="0"/>
              </a:rPr>
              <a:t>.</a:t>
            </a:r>
            <a:endParaRPr lang="en-US" sz="2400" b="0" dirty="0">
              <a:latin typeface="+mn-lt"/>
              <a:ea typeface="Times New Roman" panose="02020603050405020304" pitchFamily="18" charset="0"/>
            </a:endParaRP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fld id="{65A270E9-2EC0-8E4B-B2C5-CC25833D9F0C}" type="slidenum">
              <a:rPr lang="en-US" altLang="x-none" smtClean="0"/>
              <a:pPr/>
              <a:t>67</a:t>
            </a:fld>
            <a:endParaRPr lang="en-US" altLang="x-none" dirty="0"/>
          </a:p>
        </p:txBody>
      </p:sp>
    </p:spTree>
    <p:extLst>
      <p:ext uri="{BB962C8B-B14F-4D97-AF65-F5344CB8AC3E}">
        <p14:creationId xmlns:p14="http://schemas.microsoft.com/office/powerpoint/2010/main" val="41923579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 (3)</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4" y="1132114"/>
            <a:ext cx="10658130" cy="5036457"/>
          </a:xfrm>
        </p:spPr>
        <p:txBody>
          <a:bodyPr/>
          <a:lstStyle/>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Chen, Jie-Qi, and Gillian </a:t>
            </a:r>
            <a:r>
              <a:rPr lang="en-US" sz="2400" b="0" dirty="0" err="1">
                <a:latin typeface="+mn-lt"/>
                <a:ea typeface="Times New Roman" panose="02020603050405020304" pitchFamily="18" charset="0"/>
              </a:rPr>
              <a:t>Dowley</a:t>
            </a:r>
            <a:r>
              <a:rPr lang="en-US" sz="2400" b="0" dirty="0">
                <a:latin typeface="+mn-lt"/>
                <a:ea typeface="Times New Roman" panose="02020603050405020304" pitchFamily="18" charset="0"/>
              </a:rPr>
              <a:t> McNamee. </a:t>
            </a:r>
            <a:r>
              <a:rPr lang="en-US" sz="2400" b="0" i="1" dirty="0">
                <a:latin typeface="+mn-lt"/>
                <a:ea typeface="Times New Roman" panose="02020603050405020304" pitchFamily="18" charset="0"/>
              </a:rPr>
              <a:t>Bridging: Assessment for Teaching and Learning in Early Childhood Classrooms, PreK-3</a:t>
            </a:r>
            <a:r>
              <a:rPr lang="en-US" sz="2400" b="0" dirty="0">
                <a:latin typeface="+mn-lt"/>
                <a:ea typeface="Times New Roman" panose="02020603050405020304" pitchFamily="18" charset="0"/>
              </a:rPr>
              <a:t>. Thousand Oaks, CA: Corwin Press, 2007.</a:t>
            </a:r>
          </a:p>
          <a:p>
            <a:pPr marL="231775" marR="0" indent="-231775">
              <a:lnSpc>
                <a:spcPct val="100000"/>
              </a:lnSpc>
              <a:spcBef>
                <a:spcPts val="600"/>
              </a:spcBef>
              <a:spcAft>
                <a:spcPts val="600"/>
              </a:spcAft>
              <a:buNone/>
            </a:pPr>
            <a:r>
              <a:rPr lang="en-US" sz="2400" b="0" dirty="0">
                <a:latin typeface="+mn-lt"/>
                <a:ea typeface="Times New Roman" panose="02020603050405020304" pitchFamily="18" charset="0"/>
              </a:rPr>
              <a:t>Division for Early Childhood (DEC) of the Council for Exceptional Children. </a:t>
            </a:r>
            <a:r>
              <a:rPr lang="en-US" sz="2400" b="0" i="1" dirty="0">
                <a:latin typeface="+mn-lt"/>
                <a:ea typeface="Times New Roman" panose="02020603050405020304" pitchFamily="18" charset="0"/>
              </a:rPr>
              <a:t>Promoting Positive Outcomes for Children with Disabilities: Recommendations for Curriculum, Assessment, and Program Evaluation</a:t>
            </a:r>
            <a:r>
              <a:rPr lang="en-US" sz="2400" b="0" dirty="0">
                <a:latin typeface="+mn-lt"/>
                <a:ea typeface="Times New Roman" panose="02020603050405020304" pitchFamily="18" charset="0"/>
              </a:rPr>
              <a:t>. Missoula, MT: Author, 2007.</a:t>
            </a:r>
          </a:p>
          <a:p>
            <a:pPr marL="231775" marR="0" indent="-231775">
              <a:lnSpc>
                <a:spcPct val="100000"/>
              </a:lnSpc>
              <a:spcBef>
                <a:spcPts val="600"/>
              </a:spcBef>
              <a:spcAft>
                <a:spcPts val="600"/>
              </a:spcAft>
              <a:buNone/>
            </a:pPr>
            <a:r>
              <a:rPr lang="en-US" sz="2400" b="0" dirty="0">
                <a:latin typeface="+mn-lt"/>
                <a:ea typeface="Times New Roman" panose="02020603050405020304" pitchFamily="18" charset="0"/>
              </a:rPr>
              <a:t>Dunlap, L. L. </a:t>
            </a:r>
            <a:r>
              <a:rPr lang="en-US" sz="2400" b="0" i="1" dirty="0">
                <a:latin typeface="+mn-lt"/>
                <a:ea typeface="Times New Roman" panose="02020603050405020304" pitchFamily="18" charset="0"/>
              </a:rPr>
              <a:t>An Introduction to Early Childhood Special Education: Birth to Age Five</a:t>
            </a:r>
            <a:r>
              <a:rPr lang="en-US" sz="2400" b="0" dirty="0">
                <a:latin typeface="+mn-lt"/>
                <a:ea typeface="Times New Roman" panose="02020603050405020304" pitchFamily="18" charset="0"/>
              </a:rPr>
              <a:t>. Upper Saddle River, NJ: Pearson Education, Inc., 2009.</a:t>
            </a:r>
          </a:p>
          <a:p>
            <a:pPr marL="231775" marR="0" indent="-231775">
              <a:lnSpc>
                <a:spcPct val="100000"/>
              </a:lnSpc>
              <a:spcBef>
                <a:spcPts val="600"/>
              </a:spcBef>
              <a:spcAft>
                <a:spcPts val="600"/>
              </a:spcAft>
              <a:buNone/>
            </a:pPr>
            <a:r>
              <a:rPr lang="en-US" sz="2400" b="0" dirty="0">
                <a:latin typeface="+mn-lt"/>
                <a:ea typeface="Times New Roman" panose="02020603050405020304" pitchFamily="18" charset="0"/>
              </a:rPr>
              <a:t>Freeman, </a:t>
            </a:r>
            <a:r>
              <a:rPr lang="en-US" sz="2400" b="0" dirty="0" err="1">
                <a:latin typeface="+mn-lt"/>
                <a:ea typeface="Times New Roman" panose="02020603050405020304" pitchFamily="18" charset="0"/>
              </a:rPr>
              <a:t>Tanyra</a:t>
            </a:r>
            <a:r>
              <a:rPr lang="en-US" sz="2400" b="0" dirty="0">
                <a:latin typeface="+mn-lt"/>
                <a:ea typeface="Times New Roman" panose="02020603050405020304" pitchFamily="18" charset="0"/>
              </a:rPr>
              <a:t>, Lois </a:t>
            </a:r>
            <a:r>
              <a:rPr lang="en-US" sz="2400" b="0" dirty="0" err="1">
                <a:latin typeface="+mn-lt"/>
                <a:ea typeface="Times New Roman" panose="02020603050405020304" pitchFamily="18" charset="0"/>
              </a:rPr>
              <a:t>Hutter-Pishgahi</a:t>
            </a:r>
            <a:r>
              <a:rPr lang="en-US" sz="2400" b="0" dirty="0">
                <a:latin typeface="+mn-lt"/>
                <a:ea typeface="Times New Roman" panose="02020603050405020304" pitchFamily="18" charset="0"/>
              </a:rPr>
              <a:t>, Elizabeth Traub. </a:t>
            </a:r>
            <a:r>
              <a:rPr lang="en-US" sz="2400" b="0" i="1" dirty="0">
                <a:latin typeface="+mn-lt"/>
                <a:ea typeface="Times New Roman" panose="02020603050405020304" pitchFamily="18" charset="0"/>
              </a:rPr>
              <a:t>Welcoming All Children: Creating Inclusive Child Care</a:t>
            </a:r>
            <a:r>
              <a:rPr lang="en-US" sz="2400" b="0" dirty="0">
                <a:latin typeface="+mn-lt"/>
                <a:ea typeface="Times New Roman" panose="02020603050405020304" pitchFamily="18" charset="0"/>
              </a:rPr>
              <a:t>. 2nd ed. Bloomington, IN: Indiana University Press, 2002.</a:t>
            </a: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fld id="{65A270E9-2EC0-8E4B-B2C5-CC25833D9F0C}" type="slidenum">
              <a:rPr lang="en-US" altLang="x-none" smtClean="0"/>
              <a:pPr/>
              <a:t>68</a:t>
            </a:fld>
            <a:endParaRPr lang="en-US" altLang="x-none" dirty="0"/>
          </a:p>
        </p:txBody>
      </p:sp>
    </p:spTree>
    <p:extLst>
      <p:ext uri="{BB962C8B-B14F-4D97-AF65-F5344CB8AC3E}">
        <p14:creationId xmlns:p14="http://schemas.microsoft.com/office/powerpoint/2010/main" val="22728219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 (4)</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4" y="1132114"/>
            <a:ext cx="10658130" cy="5036457"/>
          </a:xfrm>
        </p:spPr>
        <p:txBody>
          <a:bodyPr/>
          <a:lstStyle/>
          <a:p>
            <a:pPr marL="231775" marR="0" indent="-231775">
              <a:lnSpc>
                <a:spcPct val="100000"/>
              </a:lnSpc>
              <a:spcBef>
                <a:spcPts val="600"/>
              </a:spcBef>
              <a:spcAft>
                <a:spcPts val="600"/>
              </a:spcAft>
              <a:buNone/>
            </a:pPr>
            <a:r>
              <a:rPr lang="en-US" sz="2400" b="0" dirty="0">
                <a:latin typeface="+mn-lt"/>
                <a:ea typeface="Times New Roman" panose="02020603050405020304" pitchFamily="18" charset="0"/>
                <a:cs typeface="Times New Roman" panose="02020603050405020304" pitchFamily="18" charset="0"/>
              </a:rPr>
              <a:t>Genesee, F., J. Paradis, and M. </a:t>
            </a:r>
            <a:r>
              <a:rPr lang="en-US" sz="2400" b="0" dirty="0" err="1">
                <a:latin typeface="+mn-lt"/>
                <a:ea typeface="Times New Roman" panose="02020603050405020304" pitchFamily="18" charset="0"/>
                <a:cs typeface="Times New Roman" panose="02020603050405020304" pitchFamily="18" charset="0"/>
              </a:rPr>
              <a:t>Crago</a:t>
            </a:r>
            <a:r>
              <a:rPr lang="en-US" sz="2400" b="0" dirty="0">
                <a:latin typeface="+mn-lt"/>
                <a:ea typeface="Times New Roman" panose="02020603050405020304" pitchFamily="18" charset="0"/>
                <a:cs typeface="Times New Roman" panose="02020603050405020304" pitchFamily="18" charset="0"/>
              </a:rPr>
              <a:t>. </a:t>
            </a:r>
            <a:r>
              <a:rPr lang="en-US" sz="2400" b="0" i="1" dirty="0">
                <a:latin typeface="+mn-lt"/>
                <a:ea typeface="Times New Roman" panose="02020603050405020304" pitchFamily="18" charset="0"/>
                <a:cs typeface="Times New Roman" panose="02020603050405020304" pitchFamily="18" charset="0"/>
              </a:rPr>
              <a:t>Dual Language Development and Disorders</a:t>
            </a:r>
            <a:r>
              <a:rPr lang="en-US" sz="2400" b="0" dirty="0">
                <a:latin typeface="+mn-lt"/>
                <a:ea typeface="Times New Roman" panose="02020603050405020304" pitchFamily="18" charset="0"/>
                <a:cs typeface="Times New Roman" panose="02020603050405020304" pitchFamily="18" charset="0"/>
              </a:rPr>
              <a:t>. Baltimore, MD: Paul H. Brooks Publishing Co., Inc., 2004.</a:t>
            </a:r>
          </a:p>
          <a:p>
            <a:pPr marL="231775" indent="-231775">
              <a:lnSpc>
                <a:spcPct val="100000"/>
              </a:lnSpc>
              <a:spcBef>
                <a:spcPts val="600"/>
              </a:spcBef>
              <a:spcAft>
                <a:spcPts val="600"/>
              </a:spcAft>
              <a:buNone/>
            </a:pPr>
            <a:r>
              <a:rPr lang="en-US" sz="2400" b="0" dirty="0">
                <a:latin typeface="+mn-lt"/>
                <a:ea typeface="Times New Roman" panose="02020603050405020304" pitchFamily="18" charset="0"/>
                <a:cs typeface="Times New Roman" panose="02020603050405020304" pitchFamily="18" charset="0"/>
              </a:rPr>
              <a:t>Gould, P., and J. Sullivan. </a:t>
            </a:r>
            <a:r>
              <a:rPr lang="en-US" sz="2400" b="0" i="1" dirty="0">
                <a:latin typeface="+mn-lt"/>
                <a:ea typeface="Times New Roman" panose="02020603050405020304" pitchFamily="18" charset="0"/>
                <a:cs typeface="Times New Roman" panose="02020603050405020304" pitchFamily="18" charset="0"/>
              </a:rPr>
              <a:t>The Inclusive Early Childhood Classroom: Easy Ways to Adapt Learning Centers for All Children</a:t>
            </a:r>
            <a:r>
              <a:rPr lang="en-US" sz="2400" b="0" dirty="0">
                <a:latin typeface="+mn-lt"/>
                <a:ea typeface="Times New Roman" panose="02020603050405020304" pitchFamily="18" charset="0"/>
                <a:cs typeface="Times New Roman" panose="02020603050405020304" pitchFamily="18" charset="0"/>
              </a:rPr>
              <a:t>. Beltsville, MD: Gryphon House, Inc., 1999.</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Gutierrez-</a:t>
            </a:r>
            <a:r>
              <a:rPr lang="en-US" sz="2400" b="0" dirty="0" err="1">
                <a:latin typeface="+mn-lt"/>
                <a:ea typeface="Times New Roman" panose="02020603050405020304" pitchFamily="18" charset="0"/>
              </a:rPr>
              <a:t>Clellen</a:t>
            </a:r>
            <a:r>
              <a:rPr lang="en-US" sz="2400" b="0" dirty="0">
                <a:latin typeface="+mn-lt"/>
                <a:ea typeface="Times New Roman" panose="02020603050405020304" pitchFamily="18" charset="0"/>
              </a:rPr>
              <a:t>, Vera F. “Language Choice in Intervention with Bilingual Children.” </a:t>
            </a:r>
            <a:r>
              <a:rPr lang="en-US" sz="2400" b="0" i="1" dirty="0">
                <a:latin typeface="+mn-lt"/>
                <a:ea typeface="Times New Roman" panose="02020603050405020304" pitchFamily="18" charset="0"/>
              </a:rPr>
              <a:t>American Journal of Speech-Language Pathology</a:t>
            </a:r>
            <a:r>
              <a:rPr lang="en-US" sz="2400" b="0" dirty="0">
                <a:latin typeface="+mn-lt"/>
                <a:ea typeface="Times New Roman" panose="02020603050405020304" pitchFamily="18" charset="0"/>
              </a:rPr>
              <a:t> 8, no. 4 (1999): 291–302. https://doi.org/10.1044/1058-0360.0804.291. </a:t>
            </a:r>
            <a:r>
              <a:rPr lang="en-US" sz="2400" b="0" u="sng" dirty="0">
                <a:solidFill>
                  <a:srgbClr val="003E6C"/>
                </a:solidFill>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https://doi.org/10.1044/1058-0360.0804.291</a:t>
            </a:r>
            <a:r>
              <a:rPr lang="en-US" sz="2400" b="0" dirty="0">
                <a:latin typeface="+mn-lt"/>
                <a:ea typeface="Times New Roman" panose="02020603050405020304" pitchFamily="18" charset="0"/>
              </a:rPr>
              <a:t>. </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Gutiérrez-</a:t>
            </a:r>
            <a:r>
              <a:rPr lang="en-US" sz="2400" b="0" dirty="0" err="1">
                <a:latin typeface="+mn-lt"/>
                <a:ea typeface="Times New Roman" panose="02020603050405020304" pitchFamily="18" charset="0"/>
              </a:rPr>
              <a:t>Clellen</a:t>
            </a:r>
            <a:r>
              <a:rPr lang="en-US" sz="2400" b="0" dirty="0">
                <a:latin typeface="+mn-lt"/>
                <a:ea typeface="Times New Roman" panose="02020603050405020304" pitchFamily="18" charset="0"/>
              </a:rPr>
              <a:t>, V., G. Simon-</a:t>
            </a:r>
            <a:r>
              <a:rPr lang="en-US" sz="2400" b="0" dirty="0" err="1">
                <a:latin typeface="+mn-lt"/>
                <a:ea typeface="Times New Roman" panose="02020603050405020304" pitchFamily="18" charset="0"/>
              </a:rPr>
              <a:t>Cereijido</a:t>
            </a:r>
            <a:r>
              <a:rPr lang="en-US" sz="2400" b="0" dirty="0">
                <a:latin typeface="+mn-lt"/>
                <a:ea typeface="Times New Roman" panose="02020603050405020304" pitchFamily="18" charset="0"/>
              </a:rPr>
              <a:t>, and C. Wagner. “Bilingual Children with Language Impairment: A Comparison with Monolinguals and Second Language Learners.” </a:t>
            </a:r>
            <a:r>
              <a:rPr lang="en-US" sz="2400" b="0" i="1" dirty="0">
                <a:latin typeface="+mn-lt"/>
                <a:ea typeface="Times New Roman" panose="02020603050405020304" pitchFamily="18" charset="0"/>
              </a:rPr>
              <a:t>Applied Psycholinguistics</a:t>
            </a:r>
            <a:r>
              <a:rPr lang="en-US" sz="2400" b="0" dirty="0">
                <a:latin typeface="+mn-lt"/>
                <a:ea typeface="Times New Roman" panose="02020603050405020304" pitchFamily="18" charset="0"/>
              </a:rPr>
              <a:t> 29, no. 1 (2008): 3–19.</a:t>
            </a: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fld id="{65A270E9-2EC0-8E4B-B2C5-CC25833D9F0C}" type="slidenum">
              <a:rPr lang="en-US" altLang="x-none" smtClean="0"/>
              <a:pPr/>
              <a:t>69</a:t>
            </a:fld>
            <a:endParaRPr lang="en-US" altLang="x-none" dirty="0"/>
          </a:p>
        </p:txBody>
      </p:sp>
    </p:spTree>
    <p:extLst>
      <p:ext uri="{BB962C8B-B14F-4D97-AF65-F5344CB8AC3E}">
        <p14:creationId xmlns:p14="http://schemas.microsoft.com/office/powerpoint/2010/main" val="320278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695E093B-A8A8-4F18-A331-8AFA707C4DC0}"/>
              </a:ext>
            </a:extLst>
          </p:cNvPr>
          <p:cNvSpPr>
            <a:spLocks noGrp="1" noChangeArrowheads="1"/>
          </p:cNvSpPr>
          <p:nvPr>
            <p:ph type="title"/>
          </p:nvPr>
        </p:nvSpPr>
        <p:spPr>
          <a:xfrm>
            <a:off x="938784" y="224780"/>
            <a:ext cx="10972800" cy="1143000"/>
          </a:xfrm>
        </p:spPr>
        <p:txBody>
          <a:bodyPr/>
          <a:lstStyle/>
          <a:p>
            <a:pPr eaLnBrk="1" hangingPunct="1"/>
            <a:r>
              <a:rPr lang="en-US" altLang="en-US" dirty="0">
                <a:solidFill>
                  <a:srgbClr val="A20B1D"/>
                </a:solidFill>
              </a:rPr>
              <a:t>Special Education Law and Age Three</a:t>
            </a:r>
          </a:p>
        </p:txBody>
      </p:sp>
      <p:sp>
        <p:nvSpPr>
          <p:cNvPr id="3" name="Text Placeholder 2">
            <a:extLst>
              <a:ext uri="{FF2B5EF4-FFF2-40B4-BE49-F238E27FC236}">
                <a16:creationId xmlns:a16="http://schemas.microsoft.com/office/drawing/2014/main" id="{1873D1DC-14A3-4FF0-B002-710C95D461EC}"/>
              </a:ext>
            </a:extLst>
          </p:cNvPr>
          <p:cNvSpPr>
            <a:spLocks noGrp="1"/>
          </p:cNvSpPr>
          <p:nvPr>
            <p:ph type="body" idx="1"/>
          </p:nvPr>
        </p:nvSpPr>
        <p:spPr>
          <a:effectLst>
            <a:outerShdw blurRad="50800" dist="38100" dir="2700000" algn="tl" rotWithShape="0">
              <a:prstClr val="black">
                <a:alpha val="40000"/>
              </a:prstClr>
            </a:outerShdw>
          </a:effectLst>
        </p:spPr>
        <p:txBody>
          <a:bodyPr/>
          <a:lstStyle/>
          <a:p>
            <a:pPr marL="285750"/>
            <a:r>
              <a:rPr lang="en-US" altLang="en-US" sz="3600" dirty="0">
                <a:ea typeface="MS PGothic" panose="020B0600070205080204" pitchFamily="34" charset="-128"/>
              </a:rPr>
              <a:t>§300.101</a:t>
            </a:r>
            <a:endParaRPr lang="en-US" sz="3600" dirty="0"/>
          </a:p>
        </p:txBody>
      </p:sp>
      <p:sp>
        <p:nvSpPr>
          <p:cNvPr id="17410" name="Content Placeholder 3">
            <a:extLst>
              <a:ext uri="{FF2B5EF4-FFF2-40B4-BE49-F238E27FC236}">
                <a16:creationId xmlns:a16="http://schemas.microsoft.com/office/drawing/2014/main" id="{1C0AC414-8156-4488-9E62-7A49CDDA1453}"/>
              </a:ext>
            </a:extLst>
          </p:cNvPr>
          <p:cNvSpPr>
            <a:spLocks noGrp="1" noChangeArrowheads="1"/>
          </p:cNvSpPr>
          <p:nvPr>
            <p:ph sz="half" idx="12"/>
          </p:nvPr>
        </p:nvSpPr>
        <p:spPr>
          <a:effectLst>
            <a:outerShdw blurRad="50800" dist="38100" dir="2700000" algn="tl" rotWithShape="0">
              <a:prstClr val="black">
                <a:alpha val="40000"/>
              </a:prstClr>
            </a:outerShdw>
          </a:effectLst>
        </p:spPr>
        <p:txBody>
          <a:bodyPr/>
          <a:lstStyle/>
          <a:p>
            <a:pPr marL="228600" indent="0" eaLnBrk="1" hangingPunct="1">
              <a:lnSpc>
                <a:spcPts val="5000"/>
              </a:lnSpc>
              <a:spcBef>
                <a:spcPct val="0"/>
              </a:spcBef>
              <a:spcAft>
                <a:spcPts val="1200"/>
              </a:spcAft>
              <a:buNone/>
              <a:tabLst>
                <a:tab pos="515938" algn="l"/>
              </a:tabLst>
            </a:pPr>
            <a:r>
              <a:rPr lang="en-US" altLang="en-US" sz="3200" dirty="0">
                <a:ea typeface="MS PGothic" panose="020B0600070205080204" pitchFamily="34" charset="-128"/>
              </a:rPr>
              <a:t>Starting at age three</a:t>
            </a:r>
            <a:r>
              <a:rPr lang="en-US" altLang="en-US" sz="3200" b="0" dirty="0">
                <a:ea typeface="MS PGothic" panose="020B0600070205080204" pitchFamily="34" charset="-128"/>
              </a:rPr>
              <a:t>, local Education Agencies (LEAs) must provide free appropriate public education (FAPE).</a:t>
            </a:r>
          </a:p>
        </p:txBody>
      </p:sp>
      <p:sp>
        <p:nvSpPr>
          <p:cNvPr id="4" name="Text Placeholder 4">
            <a:extLst>
              <a:ext uri="{FF2B5EF4-FFF2-40B4-BE49-F238E27FC236}">
                <a16:creationId xmlns:a16="http://schemas.microsoft.com/office/drawing/2014/main" id="{7E7449D7-2E64-4876-8F56-F452506756CD}"/>
              </a:ext>
            </a:extLst>
          </p:cNvPr>
          <p:cNvSpPr>
            <a:spLocks noGrp="1"/>
          </p:cNvSpPr>
          <p:nvPr>
            <p:ph type="body" sz="quarter" idx="3"/>
          </p:nvPr>
        </p:nvSpPr>
        <p:spPr>
          <a:effectLst>
            <a:outerShdw blurRad="50800" dist="38100" dir="2700000" algn="tl" rotWithShape="0">
              <a:prstClr val="black">
                <a:alpha val="40000"/>
              </a:prstClr>
            </a:outerShdw>
          </a:effectLst>
        </p:spPr>
        <p:txBody>
          <a:bodyPr/>
          <a:lstStyle/>
          <a:p>
            <a:pPr marL="228600"/>
            <a:r>
              <a:rPr lang="en-US" altLang="en-US" sz="3600" dirty="0">
                <a:ea typeface="MS PGothic" panose="020B0600070205080204" pitchFamily="34" charset="-128"/>
              </a:rPr>
              <a:t>§300.323 (b)</a:t>
            </a:r>
            <a:endParaRPr lang="en-US" sz="3600" dirty="0"/>
          </a:p>
        </p:txBody>
      </p:sp>
      <p:sp>
        <p:nvSpPr>
          <p:cNvPr id="5" name="Content Placeholder 5">
            <a:extLst>
              <a:ext uri="{FF2B5EF4-FFF2-40B4-BE49-F238E27FC236}">
                <a16:creationId xmlns:a16="http://schemas.microsoft.com/office/drawing/2014/main" id="{AE789AE8-EF5B-4554-A3CB-78EA712C7D39}"/>
              </a:ext>
            </a:extLst>
          </p:cNvPr>
          <p:cNvSpPr>
            <a:spLocks noGrp="1"/>
          </p:cNvSpPr>
          <p:nvPr>
            <p:ph sz="half" idx="13"/>
          </p:nvPr>
        </p:nvSpPr>
        <p:spPr>
          <a:effectLst>
            <a:outerShdw blurRad="50800" dist="38100" dir="2700000" algn="tl" rotWithShape="0">
              <a:prstClr val="black">
                <a:alpha val="40000"/>
              </a:prstClr>
            </a:outerShdw>
          </a:effectLst>
        </p:spPr>
        <p:txBody>
          <a:bodyPr/>
          <a:lstStyle/>
          <a:p>
            <a:pPr marL="228600" indent="0">
              <a:lnSpc>
                <a:spcPts val="5000"/>
              </a:lnSpc>
              <a:buNone/>
            </a:pPr>
            <a:r>
              <a:rPr lang="en-US" sz="3200" b="0" dirty="0"/>
              <a:t>If a child transitions from a Part C program, the LEA must provide an Individualized Education Program (IEP) </a:t>
            </a:r>
            <a:r>
              <a:rPr lang="en-US" sz="3200" dirty="0"/>
              <a:t>by the child’s third birthday</a:t>
            </a:r>
            <a:r>
              <a:rPr lang="en-US" sz="3200" b="0" dirty="0"/>
              <a:t>.</a:t>
            </a:r>
          </a:p>
        </p:txBody>
      </p:sp>
      <p:sp>
        <p:nvSpPr>
          <p:cNvPr id="2" name="Slide Number Placeholder 6">
            <a:extLst>
              <a:ext uri="{FF2B5EF4-FFF2-40B4-BE49-F238E27FC236}">
                <a16:creationId xmlns:a16="http://schemas.microsoft.com/office/drawing/2014/main" id="{A6CF0DCB-71BD-45A9-B0A4-BB23D3D3FEF8}"/>
              </a:ext>
            </a:extLst>
          </p:cNvPr>
          <p:cNvSpPr>
            <a:spLocks noGrp="1"/>
          </p:cNvSpPr>
          <p:nvPr>
            <p:ph type="sldNum" sz="quarter" idx="11"/>
          </p:nvPr>
        </p:nvSpPr>
        <p:spPr/>
        <p:txBody>
          <a:bodyPr/>
          <a:lstStyle/>
          <a:p>
            <a:fld id="{65A270E9-2EC0-8E4B-B2C5-CC25833D9F0C}" type="slidenum">
              <a:rPr lang="en-US" altLang="x-none" smtClean="0"/>
              <a:pPr/>
              <a:t>7</a:t>
            </a:fld>
            <a:endParaRPr lang="en-US" altLang="x-none"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 (5)</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4" y="1132114"/>
            <a:ext cx="10658130" cy="5036457"/>
          </a:xfrm>
        </p:spPr>
        <p:txBody>
          <a:bodyPr/>
          <a:lstStyle/>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Hamaguchi, P. A. </a:t>
            </a:r>
            <a:r>
              <a:rPr lang="en-US" sz="2400" b="0" i="1" dirty="0">
                <a:latin typeface="+mn-lt"/>
                <a:ea typeface="Times New Roman" panose="02020603050405020304" pitchFamily="18" charset="0"/>
              </a:rPr>
              <a:t>Childhood Speech, Language, and Listening Problems: What Every Parent Should Know</a:t>
            </a:r>
            <a:r>
              <a:rPr lang="en-US" sz="2400" b="0" dirty="0">
                <a:latin typeface="+mn-lt"/>
                <a:ea typeface="Times New Roman" panose="02020603050405020304" pitchFamily="18" charset="0"/>
              </a:rPr>
              <a:t>. New York: John Wiley &amp; Sons, Inc., 2001.</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Klein, M. Diane, and Deborah Chen. </a:t>
            </a:r>
            <a:r>
              <a:rPr lang="en-US" sz="2400" b="0" i="1" dirty="0">
                <a:latin typeface="+mn-lt"/>
                <a:ea typeface="Times New Roman" panose="02020603050405020304" pitchFamily="18" charset="0"/>
              </a:rPr>
              <a:t>Working with Children from Culturally Diverse Backgrounds</a:t>
            </a:r>
            <a:r>
              <a:rPr lang="en-US" sz="2400" b="0" dirty="0">
                <a:latin typeface="+mn-lt"/>
                <a:ea typeface="Times New Roman" panose="02020603050405020304" pitchFamily="18" charset="0"/>
              </a:rPr>
              <a:t>. Delmar Cengage Learning, 2000.</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Klein, M. D., R. E. Cook, and A.M. Richardson-Gibbs. </a:t>
            </a:r>
            <a:r>
              <a:rPr lang="en-US" sz="2400" b="0" i="1" dirty="0">
                <a:latin typeface="+mn-lt"/>
                <a:ea typeface="Times New Roman" panose="02020603050405020304" pitchFamily="18" charset="0"/>
              </a:rPr>
              <a:t>Strategies for Including Children with Special Needs in Early Childhood Settings</a:t>
            </a:r>
            <a:r>
              <a:rPr lang="en-US" sz="2400" b="0" dirty="0">
                <a:latin typeface="+mn-lt"/>
                <a:ea typeface="Times New Roman" panose="02020603050405020304" pitchFamily="18" charset="0"/>
              </a:rPr>
              <a:t>. Thomson/</a:t>
            </a:r>
            <a:r>
              <a:rPr lang="en-US" sz="2400" b="0" dirty="0" err="1">
                <a:latin typeface="+mn-lt"/>
                <a:ea typeface="Times New Roman" panose="02020603050405020304" pitchFamily="18" charset="0"/>
              </a:rPr>
              <a:t>DelMar</a:t>
            </a:r>
            <a:r>
              <a:rPr lang="en-US" sz="2400" b="0" dirty="0">
                <a:latin typeface="+mn-lt"/>
                <a:ea typeface="Times New Roman" panose="02020603050405020304" pitchFamily="18" charset="0"/>
              </a:rPr>
              <a:t> Learning, 2001.</a:t>
            </a:r>
          </a:p>
          <a:p>
            <a:pPr marL="231775" lvl="0" indent="-231775">
              <a:lnSpc>
                <a:spcPct val="100000"/>
              </a:lnSpc>
              <a:spcBef>
                <a:spcPts val="600"/>
              </a:spcBef>
              <a:spcAft>
                <a:spcPts val="600"/>
              </a:spcAft>
              <a:buNone/>
            </a:pPr>
            <a:r>
              <a:rPr lang="en-US" sz="2400" b="0" dirty="0" err="1">
                <a:latin typeface="+mn-lt"/>
                <a:ea typeface="Times New Roman" panose="02020603050405020304" pitchFamily="18" charset="0"/>
              </a:rPr>
              <a:t>Lessow</a:t>
            </a:r>
            <a:r>
              <a:rPr lang="en-US" sz="2400" b="0" dirty="0">
                <a:latin typeface="+mn-lt"/>
                <a:ea typeface="Times New Roman" panose="02020603050405020304" pitchFamily="18" charset="0"/>
              </a:rPr>
              <a:t>-Hurley, Judith. </a:t>
            </a:r>
            <a:r>
              <a:rPr lang="en-US" sz="2400" b="0" i="1" dirty="0">
                <a:latin typeface="+mn-lt"/>
                <a:ea typeface="Times New Roman" panose="02020603050405020304" pitchFamily="18" charset="0"/>
              </a:rPr>
              <a:t>The Foundations of Dual Language Instruction</a:t>
            </a:r>
            <a:r>
              <a:rPr lang="en-US" sz="2400" b="0" dirty="0">
                <a:latin typeface="+mn-lt"/>
                <a:ea typeface="Times New Roman" panose="02020603050405020304" pitchFamily="18" charset="0"/>
              </a:rPr>
              <a:t>. 5th ed. Old Tappan, NJ: Pearson, 2008.</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McLaughlin, S. </a:t>
            </a:r>
            <a:r>
              <a:rPr lang="en-US" sz="2400" b="0" i="1" dirty="0">
                <a:latin typeface="+mn-lt"/>
                <a:ea typeface="Times New Roman" panose="02020603050405020304" pitchFamily="18" charset="0"/>
              </a:rPr>
              <a:t>Introduction to Language Development</a:t>
            </a:r>
            <a:r>
              <a:rPr lang="en-US" sz="2400" b="0" dirty="0">
                <a:latin typeface="+mn-lt"/>
                <a:ea typeface="Times New Roman" panose="02020603050405020304" pitchFamily="18" charset="0"/>
              </a:rPr>
              <a:t>. 2nd ed. San Diego, CA: Thomson/</a:t>
            </a:r>
            <a:r>
              <a:rPr lang="en-US" sz="2400" b="0" dirty="0" err="1">
                <a:latin typeface="+mn-lt"/>
                <a:ea typeface="Times New Roman" panose="02020603050405020304" pitchFamily="18" charset="0"/>
              </a:rPr>
              <a:t>DelMar</a:t>
            </a:r>
            <a:r>
              <a:rPr lang="en-US" sz="2400" b="0" dirty="0">
                <a:latin typeface="+mn-lt"/>
                <a:ea typeface="Times New Roman" panose="02020603050405020304" pitchFamily="18" charset="0"/>
              </a:rPr>
              <a:t> Learning, 2006.</a:t>
            </a: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fld id="{65A270E9-2EC0-8E4B-B2C5-CC25833D9F0C}" type="slidenum">
              <a:rPr lang="en-US" altLang="x-none" smtClean="0"/>
              <a:pPr/>
              <a:t>70</a:t>
            </a:fld>
            <a:endParaRPr lang="en-US" altLang="x-none" dirty="0"/>
          </a:p>
        </p:txBody>
      </p:sp>
    </p:spTree>
    <p:extLst>
      <p:ext uri="{BB962C8B-B14F-4D97-AF65-F5344CB8AC3E}">
        <p14:creationId xmlns:p14="http://schemas.microsoft.com/office/powerpoint/2010/main" val="34248890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 (6)</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3" y="1132114"/>
            <a:ext cx="10803274" cy="5036457"/>
          </a:xfrm>
        </p:spPr>
        <p:txBody>
          <a:bodyPr/>
          <a:lstStyle/>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National Association for the Education of Young Children (NAEYC). </a:t>
            </a:r>
            <a:r>
              <a:rPr lang="en-US" sz="2400" b="0" i="1" dirty="0">
                <a:latin typeface="+mn-lt"/>
                <a:ea typeface="Times New Roman" panose="02020603050405020304" pitchFamily="18" charset="0"/>
              </a:rPr>
              <a:t>Screening and Assessment of Young English-Language Learners: Supplement to the NAEYC and NAECS/SDE Joint Position Statement on Early Childhood Curriculum, Assessment, and Program Evaluation</a:t>
            </a:r>
            <a:r>
              <a:rPr lang="en-US" sz="2400" b="0" dirty="0">
                <a:latin typeface="+mn-lt"/>
                <a:ea typeface="Times New Roman" panose="02020603050405020304" pitchFamily="18" charset="0"/>
              </a:rPr>
              <a:t>. Washington, DC: Author, 2005. </a:t>
            </a:r>
            <a:r>
              <a:rPr lang="en-US" sz="2400" b="0" dirty="0">
                <a:solidFill>
                  <a:srgbClr val="003E6C"/>
                </a:solidFill>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https://www.naeyc.org/sites/default/files/globally-shared/downloads/PDFs/resources/position-statements/ELL_SupplementLong.pdf</a:t>
            </a:r>
            <a:r>
              <a:rPr lang="en-US" sz="2400" b="0" dirty="0">
                <a:latin typeface="+mn-lt"/>
                <a:ea typeface="Times New Roman" panose="02020603050405020304" pitchFamily="18" charset="0"/>
              </a:rPr>
              <a:t>.</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Paradis, J., and F. Genesee. “Syntactic Acquisition in Bilingual Children: Autonomous or Interdependent?” </a:t>
            </a:r>
            <a:r>
              <a:rPr lang="en-US" sz="2400" b="0" i="1" dirty="0">
                <a:latin typeface="+mn-lt"/>
                <a:ea typeface="Times New Roman" panose="02020603050405020304" pitchFamily="18" charset="0"/>
              </a:rPr>
              <a:t>Studies in Second Language Acquisition </a:t>
            </a:r>
            <a:r>
              <a:rPr lang="en-US" sz="2400" b="0" dirty="0">
                <a:latin typeface="+mn-lt"/>
                <a:ea typeface="Times New Roman" panose="02020603050405020304" pitchFamily="18" charset="0"/>
              </a:rPr>
              <a:t>18, no. 1 (1996): 1–25.</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Pearson, B., S. Fernandez, V. </a:t>
            </a:r>
            <a:r>
              <a:rPr lang="en-US" sz="2400" b="0" dirty="0" err="1">
                <a:latin typeface="+mn-lt"/>
                <a:ea typeface="Times New Roman" panose="02020603050405020304" pitchFamily="18" charset="0"/>
              </a:rPr>
              <a:t>Lewedeg</a:t>
            </a:r>
            <a:r>
              <a:rPr lang="en-US" sz="2400" b="0" dirty="0">
                <a:latin typeface="+mn-lt"/>
                <a:ea typeface="Times New Roman" panose="02020603050405020304" pitchFamily="18" charset="0"/>
              </a:rPr>
              <a:t>, and D. </a:t>
            </a:r>
            <a:r>
              <a:rPr lang="en-US" sz="2400" b="0" dirty="0" err="1">
                <a:latin typeface="+mn-lt"/>
                <a:ea typeface="Times New Roman" panose="02020603050405020304" pitchFamily="18" charset="0"/>
              </a:rPr>
              <a:t>Oller</a:t>
            </a:r>
            <a:r>
              <a:rPr lang="en-US" sz="2400" b="0" dirty="0">
                <a:latin typeface="+mn-lt"/>
                <a:ea typeface="Times New Roman" panose="02020603050405020304" pitchFamily="18" charset="0"/>
              </a:rPr>
              <a:t>. “The Relation of Input Factors to Lexical Learning by Bilingual Infants.” </a:t>
            </a:r>
            <a:r>
              <a:rPr lang="en-US" sz="2400" b="0" i="1" dirty="0">
                <a:latin typeface="+mn-lt"/>
                <a:ea typeface="Times New Roman" panose="02020603050405020304" pitchFamily="18" charset="0"/>
              </a:rPr>
              <a:t>Applied Psycholinguistics</a:t>
            </a:r>
            <a:r>
              <a:rPr lang="en-US" sz="2400" b="0" dirty="0">
                <a:latin typeface="+mn-lt"/>
                <a:ea typeface="Times New Roman" panose="02020603050405020304" pitchFamily="18" charset="0"/>
              </a:rPr>
              <a:t> 18 no. 1 (1997): 41–58.</a:t>
            </a: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fld id="{65A270E9-2EC0-8E4B-B2C5-CC25833D9F0C}" type="slidenum">
              <a:rPr lang="en-US" altLang="x-none" smtClean="0"/>
              <a:pPr/>
              <a:t>71</a:t>
            </a:fld>
            <a:endParaRPr lang="en-US" altLang="x-none" dirty="0"/>
          </a:p>
        </p:txBody>
      </p:sp>
    </p:spTree>
    <p:extLst>
      <p:ext uri="{BB962C8B-B14F-4D97-AF65-F5344CB8AC3E}">
        <p14:creationId xmlns:p14="http://schemas.microsoft.com/office/powerpoint/2010/main" val="31540561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 (7)</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3" y="1132114"/>
            <a:ext cx="10716188" cy="4296229"/>
          </a:xfrm>
        </p:spPr>
        <p:txBody>
          <a:bodyPr/>
          <a:lstStyle/>
          <a:p>
            <a:pPr marL="231775" lvl="0" indent="-231775">
              <a:lnSpc>
                <a:spcPct val="100000"/>
              </a:lnSpc>
              <a:spcBef>
                <a:spcPts val="600"/>
              </a:spcBef>
              <a:spcAft>
                <a:spcPts val="600"/>
              </a:spcAft>
              <a:buNone/>
            </a:pPr>
            <a:r>
              <a:rPr lang="en-US" sz="2400" b="0" dirty="0">
                <a:latin typeface="+mn-lt"/>
                <a:ea typeface="Times New Roman" panose="02020603050405020304" pitchFamily="18" charset="0"/>
                <a:cs typeface="Times New Roman" panose="02020603050405020304" pitchFamily="18" charset="0"/>
              </a:rPr>
              <a:t>Rhodes, R., S. Ochoa, and S. Ortiz. </a:t>
            </a:r>
            <a:r>
              <a:rPr lang="en-US" sz="2400" b="0" i="1" dirty="0">
                <a:latin typeface="+mn-lt"/>
                <a:ea typeface="Times New Roman" panose="02020603050405020304" pitchFamily="18" charset="0"/>
                <a:cs typeface="Times New Roman" panose="02020603050405020304" pitchFamily="18" charset="0"/>
              </a:rPr>
              <a:t>Assessing Culturally and Linguistically Diverse Students</a:t>
            </a:r>
            <a:r>
              <a:rPr lang="en-US" sz="2400" b="0" dirty="0">
                <a:latin typeface="+mn-lt"/>
                <a:ea typeface="Times New Roman" panose="02020603050405020304" pitchFamily="18" charset="0"/>
                <a:cs typeface="Times New Roman" panose="02020603050405020304" pitchFamily="18" charset="0"/>
              </a:rPr>
              <a:t>. New York: Guilford Publications, 2005.</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Roseberry-</a:t>
            </a:r>
            <a:r>
              <a:rPr lang="en-US" sz="2400" b="0" dirty="0" err="1">
                <a:latin typeface="+mn-lt"/>
                <a:ea typeface="Times New Roman" panose="02020603050405020304" pitchFamily="18" charset="0"/>
              </a:rPr>
              <a:t>McKibbin</a:t>
            </a:r>
            <a:r>
              <a:rPr lang="en-US" sz="2400" b="0" dirty="0">
                <a:latin typeface="+mn-lt"/>
                <a:ea typeface="Times New Roman" panose="02020603050405020304" pitchFamily="18" charset="0"/>
              </a:rPr>
              <a:t>, Celeste. </a:t>
            </a:r>
            <a:r>
              <a:rPr lang="en-US" sz="2400" b="0" i="1" dirty="0">
                <a:latin typeface="+mn-lt"/>
                <a:ea typeface="Times New Roman" panose="02020603050405020304" pitchFamily="18" charset="0"/>
              </a:rPr>
              <a:t>Multicultural Students with Special Language Needs: Practical Strategies for Assessment and Intervention</a:t>
            </a:r>
            <a:r>
              <a:rPr lang="en-US" sz="2400" b="0" dirty="0">
                <a:latin typeface="+mn-lt"/>
                <a:ea typeface="Times New Roman" panose="02020603050405020304" pitchFamily="18" charset="0"/>
              </a:rPr>
              <a:t>. 2nd ed. Oceanside, California: Academic Communication Associates, 2002. </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cs typeface="Times New Roman" panose="02020603050405020304" pitchFamily="18" charset="0"/>
              </a:rPr>
              <a:t>Sandall, S., M. L. </a:t>
            </a:r>
            <a:r>
              <a:rPr lang="en-US" sz="2400" b="0" dirty="0" err="1">
                <a:latin typeface="+mn-lt"/>
                <a:ea typeface="Times New Roman" panose="02020603050405020304" pitchFamily="18" charset="0"/>
                <a:cs typeface="Times New Roman" panose="02020603050405020304" pitchFamily="18" charset="0"/>
              </a:rPr>
              <a:t>Hemmeter</a:t>
            </a:r>
            <a:r>
              <a:rPr lang="en-US" sz="2400" b="0" dirty="0">
                <a:latin typeface="+mn-lt"/>
                <a:ea typeface="Times New Roman" panose="02020603050405020304" pitchFamily="18" charset="0"/>
                <a:cs typeface="Times New Roman" panose="02020603050405020304" pitchFamily="18" charset="0"/>
              </a:rPr>
              <a:t>, B. J. Smith, and M. McLean. </a:t>
            </a:r>
            <a:r>
              <a:rPr lang="en-US" sz="2400" b="0" i="1" dirty="0">
                <a:latin typeface="+mn-lt"/>
                <a:ea typeface="Times New Roman" panose="02020603050405020304" pitchFamily="18" charset="0"/>
                <a:cs typeface="Times New Roman" panose="02020603050405020304" pitchFamily="18" charset="0"/>
              </a:rPr>
              <a:t>DEC Recommended Practices: A Comprehensive Guide for Practical Application</a:t>
            </a:r>
            <a:r>
              <a:rPr lang="en-US" sz="2400" b="0" dirty="0">
                <a:latin typeface="+mn-lt"/>
                <a:ea typeface="Times New Roman" panose="02020603050405020304" pitchFamily="18" charset="0"/>
                <a:cs typeface="Times New Roman" panose="02020603050405020304" pitchFamily="18" charset="0"/>
              </a:rPr>
              <a:t>. Missoula, MT: Division for Early Childhood (DEC), 2005.</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cs typeface="Times New Roman" panose="02020603050405020304" pitchFamily="18" charset="0"/>
              </a:rPr>
              <a:t>Santa Clara County Office of Education (2009). Inclusion Collaborative. Accessed March 28, 2021. </a:t>
            </a:r>
            <a:r>
              <a:rPr lang="en-US" sz="2400" b="0" u="sng" dirty="0">
                <a:solidFill>
                  <a:srgbClr val="003E6C"/>
                </a:solidFill>
                <a:latin typeface="+mn-l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http://www.inclusioncollaborative.org/</a:t>
            </a:r>
            <a:r>
              <a:rPr lang="en-US" sz="2400" b="0" dirty="0">
                <a:solidFill>
                  <a:srgbClr val="003E6C"/>
                </a:solidFill>
                <a:latin typeface="+mn-lt"/>
                <a:ea typeface="Times New Roman" panose="02020603050405020304" pitchFamily="18" charset="0"/>
                <a:cs typeface="Times New Roman" panose="02020603050405020304" pitchFamily="18" charset="0"/>
              </a:rPr>
              <a:t>.</a:t>
            </a: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fld id="{65A270E9-2EC0-8E4B-B2C5-CC25833D9F0C}" type="slidenum">
              <a:rPr lang="en-US" altLang="x-none" smtClean="0"/>
              <a:pPr/>
              <a:t>72</a:t>
            </a:fld>
            <a:endParaRPr lang="en-US" altLang="x-none" dirty="0"/>
          </a:p>
        </p:txBody>
      </p:sp>
    </p:spTree>
    <p:extLst>
      <p:ext uri="{BB962C8B-B14F-4D97-AF65-F5344CB8AC3E}">
        <p14:creationId xmlns:p14="http://schemas.microsoft.com/office/powerpoint/2010/main" val="792356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C46740-BCC8-4D9D-9702-64AF340BCCCD}"/>
              </a:ext>
            </a:extLst>
          </p:cNvPr>
          <p:cNvSpPr>
            <a:spLocks noGrp="1"/>
          </p:cNvSpPr>
          <p:nvPr>
            <p:ph type="title"/>
          </p:nvPr>
        </p:nvSpPr>
        <p:spPr>
          <a:xfrm>
            <a:off x="938784" y="365760"/>
            <a:ext cx="10521696" cy="621211"/>
          </a:xfrm>
        </p:spPr>
        <p:txBody>
          <a:bodyPr/>
          <a:lstStyle/>
          <a:p>
            <a:r>
              <a:rPr lang="en-US" dirty="0"/>
              <a:t>References (8)</a:t>
            </a:r>
          </a:p>
        </p:txBody>
      </p:sp>
      <p:sp>
        <p:nvSpPr>
          <p:cNvPr id="138242" name="Content Placeholder 2">
            <a:extLst>
              <a:ext uri="{FF2B5EF4-FFF2-40B4-BE49-F238E27FC236}">
                <a16:creationId xmlns:a16="http://schemas.microsoft.com/office/drawing/2014/main" id="{BFF80FCF-CB7B-4C17-B9F6-64EE050ED2C3}"/>
              </a:ext>
            </a:extLst>
          </p:cNvPr>
          <p:cNvSpPr>
            <a:spLocks noGrp="1" noChangeArrowheads="1"/>
          </p:cNvSpPr>
          <p:nvPr>
            <p:ph idx="1"/>
          </p:nvPr>
        </p:nvSpPr>
        <p:spPr>
          <a:xfrm>
            <a:off x="938783" y="1132114"/>
            <a:ext cx="10716188" cy="4296229"/>
          </a:xfrm>
        </p:spPr>
        <p:txBody>
          <a:bodyPr/>
          <a:lstStyle/>
          <a:p>
            <a:pPr marL="231775" lvl="0" indent="-231775">
              <a:lnSpc>
                <a:spcPct val="100000"/>
              </a:lnSpc>
              <a:spcBef>
                <a:spcPts val="600"/>
              </a:spcBef>
              <a:spcAft>
                <a:spcPts val="600"/>
              </a:spcAft>
              <a:buNone/>
            </a:pPr>
            <a:r>
              <a:rPr lang="es-US" sz="2400" b="0" dirty="0">
                <a:latin typeface="+mn-lt"/>
                <a:ea typeface="Times New Roman" panose="02020603050405020304" pitchFamily="18" charset="0"/>
              </a:rPr>
              <a:t>Santos, R. M., and M. M. Ostrosky. </a:t>
            </a:r>
            <a:r>
              <a:rPr lang="en-US" sz="2400" b="0" dirty="0">
                <a:latin typeface="+mn-lt"/>
                <a:ea typeface="Times New Roman" panose="02020603050405020304" pitchFamily="18" charset="0"/>
              </a:rPr>
              <a:t>"Understanding the Impact of Language Differences on Classroom Behavior." Center on the Social and Emotional Foundations for Early Learning. Accessed March 20, 2021. </a:t>
            </a:r>
            <a:r>
              <a:rPr lang="en-US" sz="2400" b="0" u="sng" dirty="0">
                <a:solidFill>
                  <a:srgbClr val="003E6C"/>
                </a:solidFill>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http://csefel.vanderbilt.edu/resources/wwb/wwb2.html</a:t>
            </a:r>
            <a:r>
              <a:rPr lang="en-US" sz="2400" b="0" dirty="0">
                <a:latin typeface="+mn-lt"/>
                <a:ea typeface="Times New Roman" panose="02020603050405020304" pitchFamily="18" charset="0"/>
              </a:rPr>
              <a:t>.</a:t>
            </a:r>
            <a:endParaRPr lang="en-US" sz="2400" b="0" dirty="0">
              <a:latin typeface="+mn-lt"/>
            </a:endParaRP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Seung, H., S. Siddiqi, and J. H. Elder. “Intervention Outcomes of a Bilingual Child with Autism.” </a:t>
            </a:r>
            <a:r>
              <a:rPr lang="en-US" sz="2400" b="0" i="1" dirty="0">
                <a:latin typeface="+mn-lt"/>
                <a:ea typeface="Times New Roman" panose="02020603050405020304" pitchFamily="18" charset="0"/>
              </a:rPr>
              <a:t>Journal of Medical Speech-Language Pathology</a:t>
            </a:r>
            <a:r>
              <a:rPr lang="en-US" sz="2400" b="0" dirty="0">
                <a:latin typeface="+mn-lt"/>
                <a:ea typeface="Times New Roman" panose="02020603050405020304" pitchFamily="18" charset="0"/>
              </a:rPr>
              <a:t> 14, no. 1 (2006): 58–63.</a:t>
            </a:r>
          </a:p>
          <a:p>
            <a:pPr marL="231775" lvl="0" indent="-231775">
              <a:lnSpc>
                <a:spcPct val="100000"/>
              </a:lnSpc>
              <a:spcBef>
                <a:spcPts val="600"/>
              </a:spcBef>
              <a:spcAft>
                <a:spcPts val="600"/>
              </a:spcAft>
              <a:buNone/>
            </a:pPr>
            <a:r>
              <a:rPr lang="en-US" sz="2400" b="0" dirty="0">
                <a:latin typeface="+mn-lt"/>
                <a:ea typeface="Times New Roman" panose="02020603050405020304" pitchFamily="18" charset="0"/>
              </a:rPr>
              <a:t>Smith, Tom E.C., Barbara L. </a:t>
            </a:r>
            <a:r>
              <a:rPr lang="en-US" sz="2400" b="0" dirty="0" err="1">
                <a:latin typeface="+mn-lt"/>
                <a:ea typeface="Times New Roman" panose="02020603050405020304" pitchFamily="18" charset="0"/>
              </a:rPr>
              <a:t>Gartin</a:t>
            </a:r>
            <a:r>
              <a:rPr lang="en-US" sz="2400" b="0" dirty="0">
                <a:latin typeface="+mn-lt"/>
                <a:ea typeface="Times New Roman" panose="02020603050405020304" pitchFamily="18" charset="0"/>
              </a:rPr>
              <a:t>, Nikki L. </a:t>
            </a:r>
            <a:r>
              <a:rPr lang="en-US" sz="2400" b="0" dirty="0" err="1">
                <a:latin typeface="+mn-lt"/>
                <a:ea typeface="Times New Roman" panose="02020603050405020304" pitchFamily="18" charset="0"/>
              </a:rPr>
              <a:t>Murdick</a:t>
            </a:r>
            <a:r>
              <a:rPr lang="en-US" sz="2400" b="0" dirty="0">
                <a:latin typeface="+mn-lt"/>
                <a:ea typeface="Times New Roman" panose="02020603050405020304" pitchFamily="18" charset="0"/>
              </a:rPr>
              <a:t>, and Alan Hilton.</a:t>
            </a:r>
            <a:r>
              <a:rPr lang="en-US" sz="2400" b="0" i="1" dirty="0">
                <a:latin typeface="+mn-lt"/>
                <a:ea typeface="Times New Roman" panose="02020603050405020304" pitchFamily="18" charset="0"/>
              </a:rPr>
              <a:t> Families and Children with Special Needs: Professional and Family Partnerships</a:t>
            </a:r>
            <a:r>
              <a:rPr lang="en-US" sz="2400" b="0" dirty="0">
                <a:latin typeface="+mn-lt"/>
                <a:ea typeface="Times New Roman" panose="02020603050405020304" pitchFamily="18" charset="0"/>
              </a:rPr>
              <a:t>. Upper Saddle River, NJ: Pearson, 2006.</a:t>
            </a:r>
            <a:endParaRPr lang="en-US" altLang="en-US" sz="2400" b="0" dirty="0">
              <a:latin typeface="+mn-lt"/>
            </a:endParaRPr>
          </a:p>
        </p:txBody>
      </p:sp>
      <p:sp>
        <p:nvSpPr>
          <p:cNvPr id="2" name="Slide Number Placeholder 3">
            <a:extLst>
              <a:ext uri="{FF2B5EF4-FFF2-40B4-BE49-F238E27FC236}">
                <a16:creationId xmlns:a16="http://schemas.microsoft.com/office/drawing/2014/main" id="{4E1AFE6F-FAE6-49B4-807D-9CBE7D0FF92E}"/>
              </a:ext>
            </a:extLst>
          </p:cNvPr>
          <p:cNvSpPr>
            <a:spLocks noGrp="1"/>
          </p:cNvSpPr>
          <p:nvPr>
            <p:ph type="sldNum" sz="quarter" idx="11"/>
          </p:nvPr>
        </p:nvSpPr>
        <p:spPr/>
        <p:txBody>
          <a:bodyPr/>
          <a:lstStyle/>
          <a:p>
            <a:fld id="{65A270E9-2EC0-8E4B-B2C5-CC25833D9F0C}" type="slidenum">
              <a:rPr lang="en-US" altLang="x-none" smtClean="0"/>
              <a:pPr/>
              <a:t>73</a:t>
            </a:fld>
            <a:endParaRPr lang="en-US" altLang="x-none" dirty="0"/>
          </a:p>
        </p:txBody>
      </p:sp>
    </p:spTree>
    <p:extLst>
      <p:ext uri="{BB962C8B-B14F-4D97-AF65-F5344CB8AC3E}">
        <p14:creationId xmlns:p14="http://schemas.microsoft.com/office/powerpoint/2010/main" val="1841372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1">
            <a:extLst>
              <a:ext uri="{FF2B5EF4-FFF2-40B4-BE49-F238E27FC236}">
                <a16:creationId xmlns:a16="http://schemas.microsoft.com/office/drawing/2014/main" id="{589D6F35-774D-46D7-BFFB-9120DB038051}"/>
              </a:ext>
            </a:extLst>
          </p:cNvPr>
          <p:cNvSpPr>
            <a:spLocks noGrp="1" noChangeArrowheads="1"/>
          </p:cNvSpPr>
          <p:nvPr>
            <p:ph type="title" sz="quarter"/>
          </p:nvPr>
        </p:nvSpPr>
        <p:spPr>
          <a:xfrm>
            <a:off x="310714" y="19277"/>
            <a:ext cx="11600299" cy="782998"/>
          </a:xfrm>
        </p:spPr>
        <p:txBody>
          <a:bodyPr anchor="ctr" anchorCtr="0"/>
          <a:lstStyle/>
          <a:p>
            <a:pPr eaLnBrk="1" hangingPunct="1"/>
            <a:r>
              <a:rPr lang="en-US" altLang="en-US" sz="2900" b="1" dirty="0">
                <a:solidFill>
                  <a:srgbClr val="A20B1D"/>
                </a:solidFill>
              </a:rPr>
              <a:t>Special Education Division and Early Childhood Support System</a:t>
            </a:r>
          </a:p>
        </p:txBody>
      </p:sp>
      <p:pic>
        <p:nvPicPr>
          <p:cNvPr id="21" name="Content Placeholder 2">
            <a:extLst>
              <a:ext uri="{FF2B5EF4-FFF2-40B4-BE49-F238E27FC236}">
                <a16:creationId xmlns:a16="http://schemas.microsoft.com/office/drawing/2014/main" id="{837EDFC7-6497-49A9-BD41-72BC84F3E152}"/>
              </a:ext>
              <a:ext uri="{C183D7F6-B498-43B3-948B-1728B52AA6E4}">
                <adec:decorative xmlns:adec="http://schemas.microsoft.com/office/drawing/2017/decorative" val="1"/>
              </a:ext>
            </a:extLst>
          </p:cNvPr>
          <p:cNvPicPr>
            <a:picLocks noGrp="1" noChangeAspect="1"/>
          </p:cNvPicPr>
          <p:nvPr>
            <p:ph sz="quarter" idx="1"/>
          </p:nvPr>
        </p:nvPicPr>
        <p:blipFill rotWithShape="1">
          <a:blip r:embed="rId3"/>
          <a:srcRect l="6008" r="6008"/>
          <a:stretch/>
        </p:blipFill>
        <p:spPr>
          <a:xfrm>
            <a:off x="903071" y="726792"/>
            <a:ext cx="10385855" cy="1792143"/>
          </a:xfrm>
          <a:prstGeom prst="rect">
            <a:avLst/>
          </a:prstGeom>
        </p:spPr>
      </p:pic>
      <p:sp>
        <p:nvSpPr>
          <p:cNvPr id="36" name="Text Box 3">
            <a:extLst>
              <a:ext uri="{FF2B5EF4-FFF2-40B4-BE49-F238E27FC236}">
                <a16:creationId xmlns:a16="http://schemas.microsoft.com/office/drawing/2014/main" id="{D8D4F5D9-0F6B-4DEC-87FF-0CCC543D759B}"/>
              </a:ext>
            </a:extLst>
          </p:cNvPr>
          <p:cNvSpPr txBox="1">
            <a:spLocks noGrp="1" noChangeArrowheads="1"/>
          </p:cNvSpPr>
          <p:nvPr>
            <p:ph sz="quarter" idx="10"/>
          </p:nvPr>
        </p:nvSpPr>
        <p:spPr bwMode="auto">
          <a:xfrm>
            <a:off x="903072" y="1666746"/>
            <a:ext cx="4249907" cy="1217769"/>
          </a:xfrm>
          <a:prstGeom prst="rect">
            <a:avLst/>
          </a:prstGeom>
          <a:solidFill>
            <a:srgbClr val="A20B1D"/>
          </a:solidFill>
          <a:ln w="38100">
            <a:noFill/>
            <a:miter lim="800000"/>
            <a:headEnd/>
            <a:tailEnd/>
          </a:ln>
        </p:spPr>
        <p:txBody>
          <a:bodyPr wrap="square" anchor="ctr" anchorCtr="0">
            <a:spAutoFit/>
          </a:bodyPr>
          <a:lstStyle>
            <a:lvl1pPr>
              <a:spcBef>
                <a:spcPct val="20000"/>
              </a:spcBef>
              <a:buClr>
                <a:srgbClr val="DE6822"/>
              </a:buClr>
              <a:buFont typeface="Wingdings" panose="05000000000000000000" pitchFamily="2" charset="2"/>
              <a:buChar char="§"/>
              <a:defRPr sz="3000">
                <a:solidFill>
                  <a:schemeClr val="tx1"/>
                </a:solidFill>
                <a:latin typeface="Arial" panose="020B0604020202020204" pitchFamily="34" charset="0"/>
                <a:ea typeface="MS Pゴシック" charset="0"/>
                <a:cs typeface="MS Pゴシック" charset="0"/>
              </a:defRPr>
            </a:lvl1pPr>
            <a:lvl2pPr marL="742950" indent="-285750">
              <a:spcBef>
                <a:spcPct val="20000"/>
              </a:spcBef>
              <a:buClr>
                <a:srgbClr val="DE6822"/>
              </a:buClr>
              <a:buFont typeface="Times CE" charset="0"/>
              <a:buChar char="-"/>
              <a:defRPr sz="2800">
                <a:solidFill>
                  <a:schemeClr val="tx1"/>
                </a:solidFill>
                <a:latin typeface="Arial" panose="020B0604020202020204" pitchFamily="34" charset="0"/>
                <a:ea typeface="MS Pゴシック" charset="0"/>
                <a:cs typeface="MS Pゴシック" charset="0"/>
              </a:defRPr>
            </a:lvl2pPr>
            <a:lvl3pPr marL="1143000" indent="-228600">
              <a:spcBef>
                <a:spcPct val="20000"/>
              </a:spcBef>
              <a:buClr>
                <a:srgbClr val="DE6822"/>
              </a:buClr>
              <a:buFont typeface="Times CE" charset="0"/>
              <a:buChar char="-"/>
              <a:defRPr sz="2400">
                <a:solidFill>
                  <a:schemeClr val="tx1"/>
                </a:solidFill>
                <a:latin typeface="Arial" panose="020B0604020202020204" pitchFamily="34" charset="0"/>
                <a:ea typeface="MS Pゴシック" charset="0"/>
                <a:cs typeface="MS Pゴシック" charset="0"/>
              </a:defRPr>
            </a:lvl3pPr>
            <a:lvl4pPr marL="1600200" indent="-228600">
              <a:spcBef>
                <a:spcPct val="20000"/>
              </a:spcBef>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4pPr>
            <a:lvl5pPr marL="2057400" indent="-228600">
              <a:spcBef>
                <a:spcPct val="20000"/>
              </a:spcBef>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5pPr>
            <a:lvl6pPr marL="25146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6pPr>
            <a:lvl7pPr marL="29718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7pPr>
            <a:lvl8pPr marL="34290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8pPr>
            <a:lvl9pPr marL="38862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9pPr>
          </a:lstStyle>
          <a:p>
            <a:pPr algn="ctr">
              <a:spcBef>
                <a:spcPct val="0"/>
              </a:spcBef>
              <a:buClrTx/>
              <a:buFontTx/>
              <a:buNone/>
            </a:pPr>
            <a:r>
              <a:rPr lang="en-US" altLang="en-US" sz="2400" b="1" dirty="0">
                <a:solidFill>
                  <a:schemeClr val="bg1"/>
                </a:solidFill>
                <a:ea typeface="MS PGothic" panose="020B0600070205080204" pitchFamily="34" charset="-128"/>
              </a:rPr>
              <a:t>IDEA:</a:t>
            </a:r>
          </a:p>
          <a:p>
            <a:pPr algn="ctr">
              <a:spcBef>
                <a:spcPct val="0"/>
              </a:spcBef>
              <a:buClrTx/>
              <a:buFontTx/>
              <a:buNone/>
            </a:pPr>
            <a:r>
              <a:rPr lang="en-US" altLang="en-US" sz="2400" b="1" dirty="0">
                <a:solidFill>
                  <a:schemeClr val="bg1"/>
                </a:solidFill>
                <a:ea typeface="MS PGothic" panose="020B0600070205080204" pitchFamily="34" charset="-128"/>
              </a:rPr>
              <a:t> PART B </a:t>
            </a:r>
          </a:p>
          <a:p>
            <a:pPr algn="ctr">
              <a:spcBef>
                <a:spcPct val="0"/>
              </a:spcBef>
              <a:buClrTx/>
              <a:buFontTx/>
              <a:buNone/>
            </a:pPr>
            <a:r>
              <a:rPr lang="en-US" altLang="en-US" sz="2400" b="1" dirty="0">
                <a:solidFill>
                  <a:schemeClr val="bg1"/>
                </a:solidFill>
                <a:ea typeface="MS PGothic" panose="020B0600070205080204" pitchFamily="34" charset="-128"/>
              </a:rPr>
              <a:t> PART C</a:t>
            </a:r>
            <a:endParaRPr lang="en-US" altLang="en-US" sz="1600" dirty="0">
              <a:solidFill>
                <a:schemeClr val="bg1"/>
              </a:solidFill>
              <a:ea typeface="MS PGothic" panose="020B0600070205080204" pitchFamily="34" charset="-128"/>
            </a:endParaRPr>
          </a:p>
        </p:txBody>
      </p:sp>
      <p:sp>
        <p:nvSpPr>
          <p:cNvPr id="35" name="Text Box 4">
            <a:extLst>
              <a:ext uri="{FF2B5EF4-FFF2-40B4-BE49-F238E27FC236}">
                <a16:creationId xmlns:a16="http://schemas.microsoft.com/office/drawing/2014/main" id="{E39EBE71-0DEC-4E4A-900C-06A4183074BE}"/>
              </a:ext>
            </a:extLst>
          </p:cNvPr>
          <p:cNvSpPr txBox="1">
            <a:spLocks noGrp="1" noChangeArrowheads="1"/>
          </p:cNvSpPr>
          <p:nvPr>
            <p:ph sz="quarter" idx="11"/>
          </p:nvPr>
        </p:nvSpPr>
        <p:spPr bwMode="auto">
          <a:xfrm>
            <a:off x="7039020" y="1685643"/>
            <a:ext cx="4249907" cy="1198872"/>
          </a:xfrm>
          <a:prstGeom prst="rect">
            <a:avLst/>
          </a:prstGeom>
          <a:solidFill>
            <a:srgbClr val="A20B1D"/>
          </a:solidFill>
          <a:ln w="38100">
            <a:noFill/>
            <a:miter lim="800000"/>
            <a:headEnd/>
            <a:tailEnd/>
          </a:ln>
        </p:spPr>
        <p:txBody>
          <a:bodyPr wrap="square" anchor="ctr" anchorCtr="0">
            <a:noAutofit/>
          </a:bodyPr>
          <a:lstStyle>
            <a:lvl1pPr>
              <a:spcBef>
                <a:spcPct val="20000"/>
              </a:spcBef>
              <a:buClr>
                <a:srgbClr val="DE6822"/>
              </a:buClr>
              <a:buFont typeface="Wingdings" panose="05000000000000000000" pitchFamily="2" charset="2"/>
              <a:buChar char="§"/>
              <a:defRPr sz="3000">
                <a:solidFill>
                  <a:schemeClr val="tx1"/>
                </a:solidFill>
                <a:latin typeface="Arial" panose="020B0604020202020204" pitchFamily="34" charset="0"/>
                <a:ea typeface="MS Pゴシック" charset="0"/>
                <a:cs typeface="MS Pゴシック" charset="0"/>
              </a:defRPr>
            </a:lvl1pPr>
            <a:lvl2pPr marL="742950" indent="-285750">
              <a:spcBef>
                <a:spcPct val="20000"/>
              </a:spcBef>
              <a:buClr>
                <a:srgbClr val="DE6822"/>
              </a:buClr>
              <a:buFont typeface="Times CE" charset="0"/>
              <a:buChar char="-"/>
              <a:defRPr sz="2800">
                <a:solidFill>
                  <a:schemeClr val="tx1"/>
                </a:solidFill>
                <a:latin typeface="Arial" panose="020B0604020202020204" pitchFamily="34" charset="0"/>
                <a:ea typeface="MS Pゴシック" charset="0"/>
                <a:cs typeface="MS Pゴシック" charset="0"/>
              </a:defRPr>
            </a:lvl2pPr>
            <a:lvl3pPr marL="1143000" indent="-228600">
              <a:spcBef>
                <a:spcPct val="20000"/>
              </a:spcBef>
              <a:buClr>
                <a:srgbClr val="DE6822"/>
              </a:buClr>
              <a:buFont typeface="Times CE" charset="0"/>
              <a:buChar char="-"/>
              <a:defRPr sz="2400">
                <a:solidFill>
                  <a:schemeClr val="tx1"/>
                </a:solidFill>
                <a:latin typeface="Arial" panose="020B0604020202020204" pitchFamily="34" charset="0"/>
                <a:ea typeface="MS Pゴシック" charset="0"/>
                <a:cs typeface="MS Pゴシック" charset="0"/>
              </a:defRPr>
            </a:lvl3pPr>
            <a:lvl4pPr marL="1600200" indent="-228600">
              <a:spcBef>
                <a:spcPct val="20000"/>
              </a:spcBef>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4pPr>
            <a:lvl5pPr marL="2057400" indent="-228600">
              <a:spcBef>
                <a:spcPct val="20000"/>
              </a:spcBef>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5pPr>
            <a:lvl6pPr marL="25146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6pPr>
            <a:lvl7pPr marL="29718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7pPr>
            <a:lvl8pPr marL="34290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8pPr>
            <a:lvl9pPr marL="3886200" indent="-228600" eaLnBrk="0" fontAlgn="base" hangingPunct="0">
              <a:spcBef>
                <a:spcPct val="20000"/>
              </a:spcBef>
              <a:spcAft>
                <a:spcPct val="0"/>
              </a:spcAft>
              <a:buClr>
                <a:srgbClr val="DE6822"/>
              </a:buClr>
              <a:buFont typeface="Times CY" charset="0"/>
              <a:buChar char="-"/>
              <a:defRPr sz="2000">
                <a:solidFill>
                  <a:schemeClr val="tx1"/>
                </a:solidFill>
                <a:latin typeface="Arial" panose="020B0604020202020204" pitchFamily="34" charset="0"/>
                <a:ea typeface="MS Pゴシック" charset="0"/>
                <a:cs typeface="MS Pゴシック" charset="0"/>
              </a:defRPr>
            </a:lvl9pPr>
          </a:lstStyle>
          <a:p>
            <a:pPr algn="ctr">
              <a:spcBef>
                <a:spcPct val="0"/>
              </a:spcBef>
              <a:buClrTx/>
              <a:buFontTx/>
              <a:buNone/>
            </a:pPr>
            <a:r>
              <a:rPr lang="en-US" altLang="en-US" sz="2400" b="1" dirty="0">
                <a:solidFill>
                  <a:schemeClr val="bg1"/>
                </a:solidFill>
                <a:ea typeface="MS PGothic" panose="020B0600070205080204" pitchFamily="34" charset="-128"/>
              </a:rPr>
              <a:t>State Performance Plan </a:t>
            </a:r>
          </a:p>
          <a:p>
            <a:pPr algn="ctr">
              <a:spcBef>
                <a:spcPct val="0"/>
              </a:spcBef>
              <a:buClrTx/>
              <a:buFontTx/>
              <a:buNone/>
            </a:pPr>
            <a:r>
              <a:rPr lang="en-US" altLang="en-US" sz="2400" b="1" dirty="0">
                <a:solidFill>
                  <a:schemeClr val="bg1"/>
                </a:solidFill>
                <a:ea typeface="MS PGothic" panose="020B0600070205080204" pitchFamily="34" charset="-128"/>
              </a:rPr>
              <a:t>Annual Performance Report</a:t>
            </a:r>
          </a:p>
        </p:txBody>
      </p:sp>
      <p:pic>
        <p:nvPicPr>
          <p:cNvPr id="19" name="Content Placeholder 5">
            <a:extLst>
              <a:ext uri="{FF2B5EF4-FFF2-40B4-BE49-F238E27FC236}">
                <a16:creationId xmlns:a16="http://schemas.microsoft.com/office/drawing/2014/main" id="{58D3FD66-5731-42F9-858F-78A12EF8B112}"/>
              </a:ext>
              <a:ext uri="{C183D7F6-B498-43B3-948B-1728B52AA6E4}">
                <adec:decorative xmlns:adec="http://schemas.microsoft.com/office/drawing/2017/decorative" val="1"/>
              </a:ext>
            </a:extLst>
          </p:cNvPr>
          <p:cNvPicPr>
            <a:picLocks noGrp="1" noChangeAspect="1"/>
          </p:cNvPicPr>
          <p:nvPr>
            <p:ph sz="quarter" idx="12"/>
          </p:nvPr>
        </p:nvPicPr>
        <p:blipFill>
          <a:blip r:embed="rId4"/>
          <a:stretch>
            <a:fillRect/>
          </a:stretch>
        </p:blipFill>
        <p:spPr>
          <a:xfrm>
            <a:off x="672087" y="2930922"/>
            <a:ext cx="10877552" cy="65290"/>
          </a:xfrm>
          <a:prstGeom prst="rect">
            <a:avLst/>
          </a:prstGeom>
        </p:spPr>
      </p:pic>
      <p:sp>
        <p:nvSpPr>
          <p:cNvPr id="31" name="Rectangle 6">
            <a:extLst>
              <a:ext uri="{FF2B5EF4-FFF2-40B4-BE49-F238E27FC236}">
                <a16:creationId xmlns:a16="http://schemas.microsoft.com/office/drawing/2014/main" id="{6EDABE5F-B051-4282-A43D-5E91188E3D95}"/>
              </a:ext>
            </a:extLst>
          </p:cNvPr>
          <p:cNvSpPr>
            <a:spLocks noGrp="1" noChangeArrowheads="1"/>
          </p:cNvSpPr>
          <p:nvPr>
            <p:ph sz="quarter" idx="14"/>
          </p:nvPr>
        </p:nvSpPr>
        <p:spPr bwMode="auto">
          <a:xfrm>
            <a:off x="3418463" y="3173075"/>
            <a:ext cx="5384800" cy="424732"/>
          </a:xfrm>
          <a:prstGeom prst="rect">
            <a:avLst/>
          </a:prstGeom>
          <a:solidFill>
            <a:schemeClr val="bg1">
              <a:lumMod val="95000"/>
            </a:schemeClr>
          </a:solidFill>
          <a:ln w="6350" cap="flat" cmpd="sng" algn="ctr">
            <a:solidFill>
              <a:srgbClr val="3D3D3D"/>
            </a:solidFill>
            <a:prstDash val="solid"/>
            <a:miter lim="800000"/>
            <a:headEnd type="none" w="med" len="med"/>
            <a:tailEnd type="none" w="med" len="med"/>
          </a:ln>
        </p:spPr>
        <p:txBody>
          <a:bodyPr anchor="ctr" anchorCtr="0">
            <a:spAutoFit/>
          </a:bodyPr>
          <a:lstStyle/>
          <a:p>
            <a:pPr marL="0" indent="0" algn="ctr">
              <a:buNone/>
              <a:defRPr/>
            </a:pPr>
            <a:r>
              <a:rPr lang="en-US" sz="2400" b="1" dirty="0">
                <a:solidFill>
                  <a:srgbClr val="3D3D3D"/>
                </a:solidFill>
                <a:latin typeface="Arial" pitchFamily="-112" charset="0"/>
                <a:ea typeface="ＭＳ Ｐゴシック" pitchFamily="-112" charset="-128"/>
                <a:cs typeface="ＭＳ Ｐゴシック" pitchFamily="-112" charset="-128"/>
              </a:rPr>
              <a:t>Desired Results 2015</a:t>
            </a:r>
          </a:p>
        </p:txBody>
      </p:sp>
      <p:sp>
        <p:nvSpPr>
          <p:cNvPr id="30" name="Text Box 7">
            <a:extLst>
              <a:ext uri="{FF2B5EF4-FFF2-40B4-BE49-F238E27FC236}">
                <a16:creationId xmlns:a16="http://schemas.microsoft.com/office/drawing/2014/main" id="{B8F8913E-7877-42EE-B7D1-2F9E82BAA072}"/>
              </a:ext>
            </a:extLst>
          </p:cNvPr>
          <p:cNvSpPr txBox="1">
            <a:spLocks noGrp="1" noChangeArrowheads="1"/>
          </p:cNvSpPr>
          <p:nvPr>
            <p:ph sz="quarter" idx="15"/>
          </p:nvPr>
        </p:nvSpPr>
        <p:spPr bwMode="auto">
          <a:xfrm>
            <a:off x="3403594" y="3745594"/>
            <a:ext cx="5384800" cy="757130"/>
          </a:xfrm>
          <a:prstGeom prst="rect">
            <a:avLst/>
          </a:prstGeom>
          <a:solidFill>
            <a:schemeClr val="bg1"/>
          </a:solidFill>
          <a:ln w="6350" cap="flat" cmpd="sng" algn="ctr">
            <a:solidFill>
              <a:srgbClr val="3D3D3D"/>
            </a:solidFill>
            <a:prstDash val="solid"/>
            <a:miter lim="800000"/>
            <a:headEnd type="none" w="med" len="med"/>
            <a:tailEnd type="none" w="med" len="med"/>
          </a:ln>
        </p:spPr>
        <p:txBody>
          <a:bodyPr anchor="ctr" anchorCtr="0">
            <a:spAutoFit/>
          </a:bodyPr>
          <a:lstStyle/>
          <a:p>
            <a:pPr marL="0" indent="0" algn="ctr">
              <a:spcBef>
                <a:spcPct val="50000"/>
              </a:spcBef>
              <a:buNone/>
              <a:defRPr/>
            </a:pPr>
            <a:r>
              <a:rPr lang="en-US" sz="2400" b="1" dirty="0">
                <a:solidFill>
                  <a:srgbClr val="3D3D3D"/>
                </a:solidFill>
                <a:latin typeface="Arial" pitchFamily="-106" charset="0"/>
                <a:ea typeface="ＭＳ Ｐゴシック" pitchFamily="-106" charset="-128"/>
                <a:cs typeface="ＭＳ Ｐゴシック" pitchFamily="-106" charset="-128"/>
              </a:rPr>
              <a:t>Early Childhood Special Education Handbooks</a:t>
            </a:r>
          </a:p>
        </p:txBody>
      </p:sp>
      <p:sp>
        <p:nvSpPr>
          <p:cNvPr id="29" name="Rectangle 8">
            <a:extLst>
              <a:ext uri="{FF2B5EF4-FFF2-40B4-BE49-F238E27FC236}">
                <a16:creationId xmlns:a16="http://schemas.microsoft.com/office/drawing/2014/main" id="{0A635921-5D33-48C6-A581-B84BB61ADB65}"/>
              </a:ext>
            </a:extLst>
          </p:cNvPr>
          <p:cNvSpPr>
            <a:spLocks noGrp="1" noChangeArrowheads="1"/>
          </p:cNvSpPr>
          <p:nvPr>
            <p:ph sz="quarter" idx="16"/>
          </p:nvPr>
        </p:nvSpPr>
        <p:spPr bwMode="auto">
          <a:xfrm>
            <a:off x="1809745" y="4653742"/>
            <a:ext cx="8572499" cy="757130"/>
          </a:xfrm>
          <a:prstGeom prst="rect">
            <a:avLst/>
          </a:prstGeom>
          <a:solidFill>
            <a:schemeClr val="bg1"/>
          </a:solidFill>
          <a:ln w="6350" cap="flat" cmpd="sng" algn="ctr">
            <a:solidFill>
              <a:srgbClr val="3D3D3D"/>
            </a:solidFill>
            <a:prstDash val="solid"/>
            <a:miter lim="800000"/>
            <a:headEnd type="none" w="med" len="med"/>
            <a:tailEnd type="none" w="med" len="med"/>
          </a:ln>
        </p:spPr>
        <p:txBody>
          <a:bodyPr wrap="square" anchor="ctr" anchorCtr="0">
            <a:spAutoFit/>
          </a:bodyPr>
          <a:lstStyle/>
          <a:p>
            <a:pPr marL="0" indent="0" algn="ctr">
              <a:spcBef>
                <a:spcPts val="0"/>
              </a:spcBef>
              <a:spcAft>
                <a:spcPts val="0"/>
              </a:spcAft>
              <a:buNone/>
              <a:defRPr/>
            </a:pPr>
            <a:r>
              <a:rPr lang="en-US" sz="2400" b="1" dirty="0">
                <a:solidFill>
                  <a:srgbClr val="3D3D3D"/>
                </a:solidFill>
                <a:latin typeface="Arial" pitchFamily="-106" charset="0"/>
                <a:ea typeface="ＭＳ Ｐゴシック" pitchFamily="-106" charset="-128"/>
                <a:cs typeface="ＭＳ Ｐゴシック" pitchFamily="-106" charset="-128"/>
              </a:rPr>
              <a:t>Preschool Learning Foundations</a:t>
            </a:r>
          </a:p>
          <a:p>
            <a:pPr marL="0" indent="0" algn="ctr">
              <a:spcBef>
                <a:spcPts val="0"/>
              </a:spcBef>
              <a:spcAft>
                <a:spcPts val="0"/>
              </a:spcAft>
              <a:buNone/>
              <a:defRPr/>
            </a:pPr>
            <a:r>
              <a:rPr lang="en-US" sz="2400" b="0" dirty="0">
                <a:solidFill>
                  <a:srgbClr val="3D3D3D"/>
                </a:solidFill>
                <a:latin typeface="Arial" pitchFamily="-106" charset="0"/>
                <a:ea typeface="ＭＳ Ｐゴシック" pitchFamily="-106" charset="-128"/>
                <a:cs typeface="ＭＳ Ｐゴシック" pitchFamily="-106" charset="-128"/>
              </a:rPr>
              <a:t>Child Development Division</a:t>
            </a:r>
          </a:p>
        </p:txBody>
      </p:sp>
      <p:sp>
        <p:nvSpPr>
          <p:cNvPr id="28" name="Rectangle 9">
            <a:extLst>
              <a:ext uri="{FF2B5EF4-FFF2-40B4-BE49-F238E27FC236}">
                <a16:creationId xmlns:a16="http://schemas.microsoft.com/office/drawing/2014/main" id="{EF2012C8-62C1-4338-A363-0AC9E957E8F3}"/>
              </a:ext>
            </a:extLst>
          </p:cNvPr>
          <p:cNvSpPr>
            <a:spLocks noGrp="1" noChangeArrowheads="1"/>
          </p:cNvSpPr>
          <p:nvPr>
            <p:ph sz="quarter" idx="17"/>
          </p:nvPr>
        </p:nvSpPr>
        <p:spPr bwMode="auto">
          <a:xfrm>
            <a:off x="3002600" y="5559464"/>
            <a:ext cx="6186791" cy="830997"/>
          </a:xfrm>
          <a:prstGeom prst="rect">
            <a:avLst/>
          </a:prstGeom>
          <a:solidFill>
            <a:schemeClr val="bg1"/>
          </a:solidFill>
          <a:ln w="6350" cap="flat" cmpd="sng" algn="ctr">
            <a:solidFill>
              <a:srgbClr val="3D3D3D"/>
            </a:solidFill>
            <a:prstDash val="solid"/>
            <a:miter lim="800000"/>
            <a:headEnd type="none" w="med" len="med"/>
            <a:tailEnd type="none" w="med" len="med"/>
          </a:ln>
        </p:spPr>
        <p:txBody>
          <a:bodyPr wrap="square" anchor="ctr" anchorCtr="0">
            <a:spAutoFit/>
          </a:bodyPr>
          <a:lstStyle/>
          <a:p>
            <a:pPr marL="0" indent="0" algn="ctr">
              <a:lnSpc>
                <a:spcPct val="100000"/>
              </a:lnSpc>
              <a:spcBef>
                <a:spcPts val="0"/>
              </a:spcBef>
              <a:spcAft>
                <a:spcPts val="0"/>
              </a:spcAft>
              <a:buNone/>
              <a:defRPr/>
            </a:pPr>
            <a:r>
              <a:rPr lang="en-US" sz="2400" b="1" dirty="0">
                <a:solidFill>
                  <a:srgbClr val="3D3D3D"/>
                </a:solidFill>
                <a:latin typeface="Arial" pitchFamily="-106" charset="0"/>
                <a:ea typeface="ＭＳ Ｐゴシック" pitchFamily="-106" charset="-128"/>
                <a:cs typeface="ＭＳ Ｐゴシック" pitchFamily="-106" charset="-128"/>
              </a:rPr>
              <a:t>CPIN</a:t>
            </a:r>
          </a:p>
          <a:p>
            <a:pPr marL="0" indent="0" algn="ctr">
              <a:lnSpc>
                <a:spcPct val="100000"/>
              </a:lnSpc>
              <a:spcBef>
                <a:spcPts val="0"/>
              </a:spcBef>
              <a:spcAft>
                <a:spcPts val="0"/>
              </a:spcAft>
              <a:buNone/>
              <a:defRPr/>
            </a:pPr>
            <a:r>
              <a:rPr lang="en-US" sz="2400" b="0" dirty="0">
                <a:solidFill>
                  <a:srgbClr val="3D3D3D"/>
                </a:solidFill>
                <a:latin typeface="Arial" pitchFamily="-106" charset="0"/>
                <a:ea typeface="ＭＳ Ｐゴシック" pitchFamily="-106" charset="-128"/>
                <a:cs typeface="ＭＳ Ｐゴシック" pitchFamily="-106" charset="-128"/>
              </a:rPr>
              <a:t>California Preschool Instructional Network</a:t>
            </a:r>
          </a:p>
        </p:txBody>
      </p:sp>
      <p:sp>
        <p:nvSpPr>
          <p:cNvPr id="2" name="Slide Number Placeholder 10">
            <a:extLst>
              <a:ext uri="{FF2B5EF4-FFF2-40B4-BE49-F238E27FC236}">
                <a16:creationId xmlns:a16="http://schemas.microsoft.com/office/drawing/2014/main" id="{69813FBB-7762-47AA-90C4-3485CF88E6BA}"/>
              </a:ext>
            </a:extLst>
          </p:cNvPr>
          <p:cNvSpPr>
            <a:spLocks noGrp="1"/>
          </p:cNvSpPr>
          <p:nvPr>
            <p:ph type="sldNum" sz="quarter" idx="13"/>
          </p:nvPr>
        </p:nvSpPr>
        <p:spPr/>
        <p:txBody>
          <a:bodyPr/>
          <a:lstStyle/>
          <a:p>
            <a:fld id="{65A270E9-2EC0-8E4B-B2C5-CC25833D9F0C}" type="slidenum">
              <a:rPr lang="en-US" altLang="x-none" smtClean="0"/>
              <a:pPr/>
              <a:t>8</a:t>
            </a:fld>
            <a:endParaRPr lang="en-US" altLang="x-none" dirty="0"/>
          </a:p>
        </p:txBody>
      </p:sp>
    </p:spTree>
    <p:extLst>
      <p:ext uri="{BB962C8B-B14F-4D97-AF65-F5344CB8AC3E}">
        <p14:creationId xmlns:p14="http://schemas.microsoft.com/office/powerpoint/2010/main" val="113344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15AD620F-11F6-45C4-9BF0-852A874B3C22}"/>
              </a:ext>
            </a:extLst>
          </p:cNvPr>
          <p:cNvSpPr>
            <a:spLocks noGrp="1" noChangeArrowheads="1"/>
          </p:cNvSpPr>
          <p:nvPr>
            <p:ph type="title"/>
          </p:nvPr>
        </p:nvSpPr>
        <p:spPr>
          <a:xfrm>
            <a:off x="938784" y="365760"/>
            <a:ext cx="10396623" cy="1325880"/>
          </a:xfrm>
        </p:spPr>
        <p:txBody>
          <a:bodyPr/>
          <a:lstStyle/>
          <a:p>
            <a:pPr eaLnBrk="1" hangingPunct="1"/>
            <a:r>
              <a:rPr lang="en-US" altLang="en-US" sz="4000" dirty="0">
                <a:solidFill>
                  <a:srgbClr val="A20B1D"/>
                </a:solidFill>
              </a:rPr>
              <a:t>Access to Regular Preschool Activities and the Law</a:t>
            </a:r>
          </a:p>
        </p:txBody>
      </p:sp>
      <p:sp>
        <p:nvSpPr>
          <p:cNvPr id="21506" name="Rectangle 2">
            <a:extLst>
              <a:ext uri="{FF2B5EF4-FFF2-40B4-BE49-F238E27FC236}">
                <a16:creationId xmlns:a16="http://schemas.microsoft.com/office/drawing/2014/main" id="{22BDAC9A-D26F-4468-8959-37F1D3D3F793}"/>
              </a:ext>
            </a:extLst>
          </p:cNvPr>
          <p:cNvSpPr>
            <a:spLocks noGrp="1" noChangeArrowheads="1"/>
          </p:cNvSpPr>
          <p:nvPr>
            <p:ph idx="1"/>
          </p:nvPr>
        </p:nvSpPr>
        <p:spPr>
          <a:xfrm>
            <a:off x="938784" y="2011680"/>
            <a:ext cx="10996542" cy="4023360"/>
          </a:xfrm>
        </p:spPr>
        <p:txBody>
          <a:bodyPr/>
          <a:lstStyle/>
          <a:p>
            <a:pPr marL="0" indent="0" eaLnBrk="1" hangingPunct="1">
              <a:buNone/>
            </a:pPr>
            <a:r>
              <a:rPr lang="en-US" altLang="en-US" b="0" dirty="0"/>
              <a:t>§300.114 (a)(2) [Preschool Least Restrictive Environment (LRE)]:</a:t>
            </a:r>
          </a:p>
          <a:p>
            <a:pPr marL="619125" indent="-619125" eaLnBrk="1" hangingPunct="1">
              <a:buFont typeface="Wingdings" panose="05000000000000000000" pitchFamily="2" charset="2"/>
              <a:buAutoNum type="romanLcParenBoth"/>
            </a:pPr>
            <a:r>
              <a:rPr lang="en-US" altLang="en-US" b="0" dirty="0"/>
              <a:t>To the maximum extent appropriate, children with disabilities, including children in public or private institutions or other care facilities, are educated with children who are nondisabled.</a:t>
            </a:r>
          </a:p>
          <a:p>
            <a:pPr marL="619125" indent="-619125" eaLnBrk="1" hangingPunct="1">
              <a:buFont typeface="Wingdings" panose="05000000000000000000" pitchFamily="2" charset="2"/>
              <a:buAutoNum type="romanLcParenBoth"/>
            </a:pPr>
            <a:r>
              <a:rPr lang="en-US" altLang="en-US" b="0" dirty="0"/>
              <a:t>Special classes, separate schooling, or other removal of children with disabilities from the regular educational environment occurs only if the nature or severity of the disability is such that education in regular classes with the use of supplementary aids and services cannot be achieved satisfactorily.</a:t>
            </a:r>
          </a:p>
        </p:txBody>
      </p:sp>
      <p:sp>
        <p:nvSpPr>
          <p:cNvPr id="2" name="Slide Number Placeholder 3">
            <a:extLst>
              <a:ext uri="{FF2B5EF4-FFF2-40B4-BE49-F238E27FC236}">
                <a16:creationId xmlns:a16="http://schemas.microsoft.com/office/drawing/2014/main" id="{2A6E8391-70D7-4DAD-AA93-4ED71DE6A293}"/>
              </a:ext>
            </a:extLst>
          </p:cNvPr>
          <p:cNvSpPr>
            <a:spLocks noGrp="1"/>
          </p:cNvSpPr>
          <p:nvPr>
            <p:ph type="sldNum" sz="quarter" idx="11"/>
          </p:nvPr>
        </p:nvSpPr>
        <p:spPr/>
        <p:txBody>
          <a:bodyPr/>
          <a:lstStyle/>
          <a:p>
            <a:fld id="{65A270E9-2EC0-8E4B-B2C5-CC25833D9F0C}" type="slidenum">
              <a:rPr lang="en-US" altLang="x-none" smtClean="0"/>
              <a:pPr/>
              <a:t>9</a:t>
            </a:fld>
            <a:endParaRPr lang="en-US" altLang="x-none" dirty="0"/>
          </a:p>
        </p:txBody>
      </p:sp>
    </p:spTree>
  </p:cSld>
  <p:clrMapOvr>
    <a:masterClrMapping/>
  </p:clrMapOvr>
</p:sld>
</file>

<file path=ppt/theme/theme1.xml><?xml version="1.0" encoding="utf-8"?>
<a:theme xmlns:a="http://schemas.openxmlformats.org/drawingml/2006/main" name="3_Office Theme">
  <a:themeElements>
    <a:clrScheme name="CDE History">
      <a:dk1>
        <a:srgbClr val="515E6E"/>
      </a:dk1>
      <a:lt1>
        <a:srgbClr val="FFFFFF"/>
      </a:lt1>
      <a:dk2>
        <a:srgbClr val="A20B33"/>
      </a:dk2>
      <a:lt2>
        <a:srgbClr val="FBEFEF"/>
      </a:lt2>
      <a:accent1>
        <a:srgbClr val="511213"/>
      </a:accent1>
      <a:accent2>
        <a:srgbClr val="41AD1F"/>
      </a:accent2>
      <a:accent3>
        <a:srgbClr val="5C61AC"/>
      </a:accent3>
      <a:accent4>
        <a:srgbClr val="54491D"/>
      </a:accent4>
      <a:accent5>
        <a:srgbClr val="418B83"/>
      </a:accent5>
      <a:accent6>
        <a:srgbClr val="6D2655"/>
      </a:accent6>
      <a:hlink>
        <a:srgbClr val="6D2655"/>
      </a:hlink>
      <a:folHlink>
        <a:srgbClr val="96A9A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59208</TotalTime>
  <Words>17529</Words>
  <Application>Microsoft Office PowerPoint</Application>
  <PresentationFormat>Widescreen</PresentationFormat>
  <Paragraphs>979</Paragraphs>
  <Slides>73</Slides>
  <Notes>73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Cambria</vt:lpstr>
      <vt:lpstr>Courier New</vt:lpstr>
      <vt:lpstr>Wingdings</vt:lpstr>
      <vt:lpstr>3_Office Theme</vt:lpstr>
      <vt:lpstr>Before we begin…</vt:lpstr>
      <vt:lpstr>Chapter 7 Extended Module: “English Learners with Disabilities or Other Special Needs”</vt:lpstr>
      <vt:lpstr>Breakout Room</vt:lpstr>
      <vt:lpstr>Find the Best Seashell</vt:lpstr>
      <vt:lpstr>Training Outcomes</vt:lpstr>
      <vt:lpstr>California’s Early Learning and Development System</vt:lpstr>
      <vt:lpstr>Special Education Law and Age Three</vt:lpstr>
      <vt:lpstr>Special Education Division and Early Childhood Support System</vt:lpstr>
      <vt:lpstr>Access to Regular Preschool Activities and the Law</vt:lpstr>
      <vt:lpstr>These resources support access to regular preschool activities:</vt:lpstr>
      <vt:lpstr>Working Together</vt:lpstr>
      <vt:lpstr>IEP Team Members</vt:lpstr>
      <vt:lpstr>The Elements of Successful Collaboration</vt:lpstr>
      <vt:lpstr>Elements of Successful Collaboration</vt:lpstr>
      <vt:lpstr>School District Partners</vt:lpstr>
      <vt:lpstr>Partners: School District</vt:lpstr>
      <vt:lpstr>10 Practices</vt:lpstr>
      <vt:lpstr>What have we learned?</vt:lpstr>
      <vt:lpstr>Let’s take a closer look!</vt:lpstr>
      <vt:lpstr>Preschool Children with IEPs by Ethnicity and Disability (CDE Special Education Date, 12/01/2011)</vt:lpstr>
      <vt:lpstr>What do you think?</vt:lpstr>
      <vt:lpstr>Do you agree or disagree?</vt:lpstr>
      <vt:lpstr>Do you agree or disagree? (2)</vt:lpstr>
      <vt:lpstr>Language Disorder or Language Difference</vt:lpstr>
      <vt:lpstr>Early Warning Signs for 3- to 5-Year-Old Children</vt:lpstr>
      <vt:lpstr>Behaviors Demonstrated by English Learners and Children with Language Disorders</vt:lpstr>
      <vt:lpstr>Synthesis Activity Part 1: Research Highlight—PEL Resource Guide</vt:lpstr>
      <vt:lpstr>Synthesis Activity Part 2</vt:lpstr>
      <vt:lpstr>Cultural Considerations  </vt:lpstr>
      <vt:lpstr>Cultural Consideration #1: Perspectives on Educational Beliefs </vt:lpstr>
      <vt:lpstr>Cultural Consideration #2: Perspectives on Educational Practices</vt:lpstr>
      <vt:lpstr>Cultural Consideration #3: Perspectives on  Communication Styles</vt:lpstr>
      <vt:lpstr>Answers to Frequently Asked Questions</vt:lpstr>
      <vt:lpstr>Zip Around Activity: Question One</vt:lpstr>
      <vt:lpstr>Zip Around Activity: Question Two</vt:lpstr>
      <vt:lpstr>Zip Around Activity: Question Three</vt:lpstr>
      <vt:lpstr>Strategies</vt:lpstr>
      <vt:lpstr>Strategies: Making Preschool Accessible</vt:lpstr>
      <vt:lpstr>1. Responsive Practices</vt:lpstr>
      <vt:lpstr>2. Adaptations</vt:lpstr>
      <vt:lpstr>Augmentative or Alternative Communication Systems        </vt:lpstr>
      <vt:lpstr>Sensory Support  </vt:lpstr>
      <vt:lpstr>What Communication Adaptation in Inclusive Classrooms Might Look Like</vt:lpstr>
      <vt:lpstr>A Closer Look at Adaptive Materials</vt:lpstr>
      <vt:lpstr>Book Activity: Easy-To-Turn Pages</vt:lpstr>
      <vt:lpstr>3. Accessible Curriculum</vt:lpstr>
      <vt:lpstr>The Inclusive Classroom </vt:lpstr>
      <vt:lpstr>Visiting an Inclusive Classroom:  Welcoming ALL Children</vt:lpstr>
      <vt:lpstr>What Circle Time in Inclusive Classrooms Might Look Like</vt:lpstr>
      <vt:lpstr> Circle Time  </vt:lpstr>
      <vt:lpstr>What Mealtime in Inclusive Classrooms Might Look Like</vt:lpstr>
      <vt:lpstr> Mealtime               </vt:lpstr>
      <vt:lpstr>What Center Time in Inclusive Classrooms Might Look Like</vt:lpstr>
      <vt:lpstr>Center Time </vt:lpstr>
      <vt:lpstr>What Transition Time in Inclusive Classrooms Might Look Like</vt:lpstr>
      <vt:lpstr>Transition Time    </vt:lpstr>
      <vt:lpstr>What Outside Time in Inclusive Classrooms  Might Look Like</vt:lpstr>
      <vt:lpstr>Outside Play Time</vt:lpstr>
      <vt:lpstr>Pair Share</vt:lpstr>
      <vt:lpstr>Collaborative Partners and Resources</vt:lpstr>
      <vt:lpstr>What Collaborative Partners in Inclusive Classrooms Might Look Like</vt:lpstr>
      <vt:lpstr>Collaborating Partners: State Agencies</vt:lpstr>
      <vt:lpstr>Resources in California</vt:lpstr>
      <vt:lpstr>National Resources </vt:lpstr>
      <vt:lpstr>Closure: Revisit the Outcomes</vt:lpstr>
      <vt:lpstr>References</vt:lpstr>
      <vt:lpstr>References (2)</vt:lpstr>
      <vt:lpstr>References (3)</vt:lpstr>
      <vt:lpstr>References (4)</vt:lpstr>
      <vt:lpstr>References (5)</vt:lpstr>
      <vt:lpstr>References (6)</vt:lpstr>
      <vt:lpstr>References (7)</vt:lpstr>
      <vt:lpstr>References (8)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Extended Module: “English Learners with Disabilities or Other Special Needs”</dc:title>
  <dc:creator>WestEd</dc:creator>
  <cp:lastModifiedBy>J. Peeters</cp:lastModifiedBy>
  <cp:revision>227</cp:revision>
  <dcterms:created xsi:type="dcterms:W3CDTF">2021-01-04T20:03:03Z</dcterms:created>
  <dcterms:modified xsi:type="dcterms:W3CDTF">2021-03-29T17:33:36Z</dcterms:modified>
</cp:coreProperties>
</file>